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6" r:id="rId3"/>
    <p:sldId id="258" r:id="rId4"/>
    <p:sldId id="259" r:id="rId5"/>
    <p:sldId id="263" r:id="rId6"/>
    <p:sldId id="257" r:id="rId7"/>
    <p:sldId id="264" r:id="rId8"/>
    <p:sldId id="268" r:id="rId9"/>
    <p:sldId id="269" r:id="rId10"/>
    <p:sldId id="271" r:id="rId11"/>
    <p:sldId id="273" r:id="rId12"/>
    <p:sldId id="272" r:id="rId13"/>
    <p:sldId id="274" r:id="rId14"/>
    <p:sldId id="275" r:id="rId15"/>
    <p:sldId id="276" r:id="rId16"/>
    <p:sldId id="278" r:id="rId17"/>
    <p:sldId id="279" r:id="rId18"/>
    <p:sldId id="280" r:id="rId19"/>
    <p:sldId id="282" r:id="rId20"/>
    <p:sldId id="283" r:id="rId21"/>
    <p:sldId id="284" r:id="rId22"/>
    <p:sldId id="285" r:id="rId23"/>
    <p:sldId id="281" r:id="rId24"/>
    <p:sldId id="286" r:id="rId25"/>
    <p:sldId id="287" r:id="rId26"/>
    <p:sldId id="288" r:id="rId27"/>
    <p:sldId id="293" r:id="rId28"/>
    <p:sldId id="289" r:id="rId29"/>
    <p:sldId id="294" r:id="rId30"/>
    <p:sldId id="295" r:id="rId31"/>
    <p:sldId id="290" r:id="rId32"/>
    <p:sldId id="296" r:id="rId33"/>
    <p:sldId id="291" r:id="rId34"/>
    <p:sldId id="292" r:id="rId35"/>
    <p:sldId id="297" r:id="rId36"/>
    <p:sldId id="270" r:id="rId37"/>
    <p:sldId id="299" r:id="rId38"/>
    <p:sldId id="300" r:id="rId39"/>
    <p:sldId id="301" r:id="rId40"/>
    <p:sldId id="303" r:id="rId41"/>
    <p:sldId id="304" r:id="rId42"/>
    <p:sldId id="305" r:id="rId43"/>
    <p:sldId id="306" r:id="rId44"/>
    <p:sldId id="307" r:id="rId45"/>
    <p:sldId id="424" r:id="rId46"/>
    <p:sldId id="425" r:id="rId47"/>
    <p:sldId id="308" r:id="rId48"/>
    <p:sldId id="302" r:id="rId49"/>
    <p:sldId id="309" r:id="rId50"/>
    <p:sldId id="310" r:id="rId51"/>
    <p:sldId id="311" r:id="rId52"/>
    <p:sldId id="312" r:id="rId53"/>
    <p:sldId id="318" r:id="rId54"/>
    <p:sldId id="319" r:id="rId55"/>
    <p:sldId id="313" r:id="rId56"/>
    <p:sldId id="314" r:id="rId57"/>
    <p:sldId id="315" r:id="rId58"/>
    <p:sldId id="320" r:id="rId59"/>
    <p:sldId id="326" r:id="rId60"/>
    <p:sldId id="322" r:id="rId61"/>
    <p:sldId id="323" r:id="rId62"/>
    <p:sldId id="324" r:id="rId63"/>
    <p:sldId id="327" r:id="rId64"/>
    <p:sldId id="328" r:id="rId65"/>
    <p:sldId id="325"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21" r:id="rId79"/>
    <p:sldId id="329" r:id="rId80"/>
    <p:sldId id="316" r:id="rId81"/>
    <p:sldId id="342" r:id="rId82"/>
    <p:sldId id="343" r:id="rId83"/>
    <p:sldId id="344" r:id="rId84"/>
    <p:sldId id="346" r:id="rId85"/>
    <p:sldId id="347" r:id="rId86"/>
    <p:sldId id="348" r:id="rId87"/>
    <p:sldId id="353" r:id="rId88"/>
    <p:sldId id="345" r:id="rId89"/>
    <p:sldId id="350" r:id="rId90"/>
    <p:sldId id="349" r:id="rId91"/>
    <p:sldId id="351" r:id="rId92"/>
    <p:sldId id="352" r:id="rId93"/>
    <p:sldId id="354" r:id="rId94"/>
    <p:sldId id="355" r:id="rId95"/>
    <p:sldId id="356" r:id="rId96"/>
    <p:sldId id="357" r:id="rId97"/>
    <p:sldId id="437" r:id="rId98"/>
    <p:sldId id="360" r:id="rId99"/>
    <p:sldId id="361" r:id="rId100"/>
    <p:sldId id="362" r:id="rId101"/>
    <p:sldId id="363" r:id="rId102"/>
    <p:sldId id="364" r:id="rId103"/>
    <p:sldId id="365" r:id="rId104"/>
    <p:sldId id="366" r:id="rId105"/>
    <p:sldId id="367" r:id="rId106"/>
    <p:sldId id="358" r:id="rId107"/>
    <p:sldId id="368" r:id="rId108"/>
    <p:sldId id="369" r:id="rId109"/>
    <p:sldId id="370" r:id="rId110"/>
    <p:sldId id="371" r:id="rId111"/>
    <p:sldId id="372" r:id="rId112"/>
    <p:sldId id="375" r:id="rId113"/>
    <p:sldId id="376" r:id="rId114"/>
    <p:sldId id="378" r:id="rId115"/>
    <p:sldId id="379" r:id="rId116"/>
    <p:sldId id="380" r:id="rId117"/>
    <p:sldId id="381" r:id="rId118"/>
    <p:sldId id="373" r:id="rId119"/>
    <p:sldId id="374" r:id="rId120"/>
    <p:sldId id="440" r:id="rId121"/>
    <p:sldId id="441" r:id="rId122"/>
    <p:sldId id="382" r:id="rId123"/>
    <p:sldId id="383" r:id="rId124"/>
    <p:sldId id="384" r:id="rId125"/>
    <p:sldId id="385" r:id="rId126"/>
    <p:sldId id="386" r:id="rId127"/>
    <p:sldId id="388" r:id="rId128"/>
    <p:sldId id="387" r:id="rId129"/>
    <p:sldId id="389" r:id="rId130"/>
    <p:sldId id="390" r:id="rId131"/>
    <p:sldId id="391" r:id="rId132"/>
    <p:sldId id="392" r:id="rId133"/>
    <p:sldId id="317" r:id="rId134"/>
    <p:sldId id="393" r:id="rId135"/>
    <p:sldId id="394" r:id="rId136"/>
    <p:sldId id="260" r:id="rId137"/>
    <p:sldId id="401" r:id="rId138"/>
    <p:sldId id="396" r:id="rId139"/>
    <p:sldId id="397" r:id="rId140"/>
    <p:sldId id="400" r:id="rId141"/>
    <p:sldId id="402" r:id="rId142"/>
    <p:sldId id="403" r:id="rId143"/>
    <p:sldId id="404" r:id="rId144"/>
    <p:sldId id="398" r:id="rId145"/>
    <p:sldId id="405" r:id="rId146"/>
    <p:sldId id="406" r:id="rId147"/>
    <p:sldId id="407" r:id="rId148"/>
    <p:sldId id="408" r:id="rId149"/>
    <p:sldId id="426" r:id="rId150"/>
    <p:sldId id="427" r:id="rId151"/>
    <p:sldId id="428" r:id="rId152"/>
    <p:sldId id="409" r:id="rId153"/>
    <p:sldId id="429" r:id="rId154"/>
    <p:sldId id="410" r:id="rId155"/>
    <p:sldId id="430" r:id="rId156"/>
    <p:sldId id="411" r:id="rId157"/>
    <p:sldId id="431" r:id="rId158"/>
    <p:sldId id="399" r:id="rId159"/>
    <p:sldId id="412" r:id="rId160"/>
    <p:sldId id="413" r:id="rId161"/>
    <p:sldId id="414" r:id="rId162"/>
    <p:sldId id="415" r:id="rId163"/>
    <p:sldId id="432" r:id="rId164"/>
    <p:sldId id="433" r:id="rId165"/>
    <p:sldId id="434" r:id="rId166"/>
    <p:sldId id="417" r:id="rId167"/>
    <p:sldId id="435" r:id="rId168"/>
    <p:sldId id="436" r:id="rId169"/>
    <p:sldId id="438" r:id="rId170"/>
    <p:sldId id="418" r:id="rId171"/>
    <p:sldId id="261" r:id="rId172"/>
    <p:sldId id="419" r:id="rId173"/>
    <p:sldId id="439" r:id="rId174"/>
    <p:sldId id="421" r:id="rId175"/>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4590" autoAdjust="0"/>
  </p:normalViewPr>
  <p:slideViewPr>
    <p:cSldViewPr>
      <p:cViewPr varScale="1">
        <p:scale>
          <a:sx n="155" d="100"/>
          <a:sy n="155" d="100"/>
        </p:scale>
        <p:origin x="195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741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ADAB10A0-E168-420C-A152-C5BF6B7A23A1}" type="slidenum">
              <a:rPr lang="en-US" altLang="zh-CN"/>
              <a:pPr>
                <a:defRPr/>
              </a:pPr>
              <a:t>‹#›</a:t>
            </a:fld>
            <a:endParaRPr lang="en-US" altLang="zh-CN"/>
          </a:p>
        </p:txBody>
      </p:sp>
    </p:spTree>
    <p:extLst>
      <p:ext uri="{BB962C8B-B14F-4D97-AF65-F5344CB8AC3E}">
        <p14:creationId xmlns:p14="http://schemas.microsoft.com/office/powerpoint/2010/main" val="318891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8932782-30C1-49C8-9B1F-13D160EC2480}" type="slidenum">
              <a:rPr lang="en-US" altLang="zh-CN"/>
              <a:pPr>
                <a:defRPr/>
              </a:pPr>
              <a:t>‹#›</a:t>
            </a:fld>
            <a:endParaRPr lang="en-US" altLang="zh-CN"/>
          </a:p>
        </p:txBody>
      </p:sp>
    </p:spTree>
    <p:extLst>
      <p:ext uri="{BB962C8B-B14F-4D97-AF65-F5344CB8AC3E}">
        <p14:creationId xmlns:p14="http://schemas.microsoft.com/office/powerpoint/2010/main" val="263047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EDBEAF-141B-4D2F-87FA-C6F0747F33D0}" type="slidenum">
              <a:rPr lang="en-US" altLang="zh-CN"/>
              <a:pPr>
                <a:defRPr/>
              </a:pPr>
              <a:t>‹#›</a:t>
            </a:fld>
            <a:endParaRPr lang="en-US" altLang="zh-CN"/>
          </a:p>
        </p:txBody>
      </p:sp>
    </p:spTree>
    <p:extLst>
      <p:ext uri="{BB962C8B-B14F-4D97-AF65-F5344CB8AC3E}">
        <p14:creationId xmlns:p14="http://schemas.microsoft.com/office/powerpoint/2010/main" val="234442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52B0385-043B-4117-91CA-EB6C78775CC8}" type="slidenum">
              <a:rPr lang="en-US" altLang="zh-CN"/>
              <a:pPr>
                <a:defRPr/>
              </a:pPr>
              <a:t>‹#›</a:t>
            </a:fld>
            <a:endParaRPr lang="en-US" altLang="zh-CN"/>
          </a:p>
        </p:txBody>
      </p:sp>
    </p:spTree>
    <p:extLst>
      <p:ext uri="{BB962C8B-B14F-4D97-AF65-F5344CB8AC3E}">
        <p14:creationId xmlns:p14="http://schemas.microsoft.com/office/powerpoint/2010/main" val="375942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83632D3-5759-4745-8B98-ED0AA9AB7D8F}" type="slidenum">
              <a:rPr lang="en-US" altLang="zh-CN"/>
              <a:pPr>
                <a:defRPr/>
              </a:pPr>
              <a:t>‹#›</a:t>
            </a:fld>
            <a:endParaRPr lang="en-US" altLang="zh-CN"/>
          </a:p>
        </p:txBody>
      </p:sp>
    </p:spTree>
    <p:extLst>
      <p:ext uri="{BB962C8B-B14F-4D97-AF65-F5344CB8AC3E}">
        <p14:creationId xmlns:p14="http://schemas.microsoft.com/office/powerpoint/2010/main" val="2002479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6EA74B0F-EDD8-4E8D-A1DA-77C1794531F7}" type="slidenum">
              <a:rPr lang="en-US" altLang="zh-CN"/>
              <a:pPr>
                <a:defRPr/>
              </a:pPr>
              <a:t>‹#›</a:t>
            </a:fld>
            <a:endParaRPr lang="en-US" altLang="zh-CN"/>
          </a:p>
        </p:txBody>
      </p:sp>
    </p:spTree>
    <p:extLst>
      <p:ext uri="{BB962C8B-B14F-4D97-AF65-F5344CB8AC3E}">
        <p14:creationId xmlns:p14="http://schemas.microsoft.com/office/powerpoint/2010/main" val="665010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2D36765-F9DE-4961-A96E-A0FD2F1E8715}" type="slidenum">
              <a:rPr lang="en-US" altLang="zh-CN"/>
              <a:pPr>
                <a:defRPr/>
              </a:pPr>
              <a:t>‹#›</a:t>
            </a:fld>
            <a:endParaRPr lang="en-US" altLang="zh-CN"/>
          </a:p>
        </p:txBody>
      </p:sp>
    </p:spTree>
    <p:extLst>
      <p:ext uri="{BB962C8B-B14F-4D97-AF65-F5344CB8AC3E}">
        <p14:creationId xmlns:p14="http://schemas.microsoft.com/office/powerpoint/2010/main" val="7307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26E8A14-B19E-4604-9195-D44EAC1D6232}" type="slidenum">
              <a:rPr lang="en-US" altLang="zh-CN"/>
              <a:pPr>
                <a:defRPr/>
              </a:pPr>
              <a:t>‹#›</a:t>
            </a:fld>
            <a:endParaRPr lang="en-US" altLang="zh-CN"/>
          </a:p>
        </p:txBody>
      </p:sp>
    </p:spTree>
    <p:extLst>
      <p:ext uri="{BB962C8B-B14F-4D97-AF65-F5344CB8AC3E}">
        <p14:creationId xmlns:p14="http://schemas.microsoft.com/office/powerpoint/2010/main" val="323532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A1C2923-17CA-48DE-98DC-7FC4919BBBAB}" type="slidenum">
              <a:rPr lang="en-US" altLang="zh-CN"/>
              <a:pPr>
                <a:defRPr/>
              </a:pPr>
              <a:t>‹#›</a:t>
            </a:fld>
            <a:endParaRPr lang="en-US" altLang="zh-CN"/>
          </a:p>
        </p:txBody>
      </p:sp>
    </p:spTree>
    <p:extLst>
      <p:ext uri="{BB962C8B-B14F-4D97-AF65-F5344CB8AC3E}">
        <p14:creationId xmlns:p14="http://schemas.microsoft.com/office/powerpoint/2010/main" val="223131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3F40E7C-23DA-417A-9D8F-DACA03865839}" type="slidenum">
              <a:rPr lang="en-US" altLang="zh-CN"/>
              <a:pPr>
                <a:defRPr/>
              </a:pPr>
              <a:t>‹#›</a:t>
            </a:fld>
            <a:endParaRPr lang="en-US" altLang="zh-CN"/>
          </a:p>
        </p:txBody>
      </p:sp>
    </p:spTree>
    <p:extLst>
      <p:ext uri="{BB962C8B-B14F-4D97-AF65-F5344CB8AC3E}">
        <p14:creationId xmlns:p14="http://schemas.microsoft.com/office/powerpoint/2010/main" val="26674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1E025C60-43FC-4D96-862A-720DADA09B10}" type="slidenum">
              <a:rPr lang="en-US" altLang="zh-CN"/>
              <a:pPr>
                <a:defRPr/>
              </a:pPr>
              <a:t>‹#›</a:t>
            </a:fld>
            <a:endParaRPr lang="en-US" altLang="zh-CN"/>
          </a:p>
        </p:txBody>
      </p:sp>
    </p:spTree>
    <p:extLst>
      <p:ext uri="{BB962C8B-B14F-4D97-AF65-F5344CB8AC3E}">
        <p14:creationId xmlns:p14="http://schemas.microsoft.com/office/powerpoint/2010/main" val="362618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4AEF4930-B1B3-4456-8A00-5BD2B8E7CA6C}" type="slidenum">
              <a:rPr lang="en-US" altLang="zh-CN"/>
              <a:pPr>
                <a:defRPr/>
              </a:pPr>
              <a:t>‹#›</a:t>
            </a:fld>
            <a:endParaRPr lang="en-US" altLang="zh-CN"/>
          </a:p>
        </p:txBody>
      </p:sp>
    </p:spTree>
    <p:extLst>
      <p:ext uri="{BB962C8B-B14F-4D97-AF65-F5344CB8AC3E}">
        <p14:creationId xmlns:p14="http://schemas.microsoft.com/office/powerpoint/2010/main" val="71464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BE697E6B-920C-4834-9076-CF3A71047450}" type="slidenum">
              <a:rPr lang="en-US" altLang="zh-CN"/>
              <a:pPr>
                <a:defRPr/>
              </a:pPr>
              <a:t>‹#›</a:t>
            </a:fld>
            <a:endParaRPr lang="en-US" altLang="zh-CN"/>
          </a:p>
        </p:txBody>
      </p:sp>
    </p:spTree>
    <p:extLst>
      <p:ext uri="{BB962C8B-B14F-4D97-AF65-F5344CB8AC3E}">
        <p14:creationId xmlns:p14="http://schemas.microsoft.com/office/powerpoint/2010/main" val="184146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3C85DDA-B831-407A-B304-7FBB2DE55D36}" type="slidenum">
              <a:rPr lang="en-US" altLang="zh-CN"/>
              <a:pPr>
                <a:defRPr/>
              </a:pPr>
              <a:t>‹#›</a:t>
            </a:fld>
            <a:endParaRPr lang="en-US" altLang="zh-CN"/>
          </a:p>
        </p:txBody>
      </p:sp>
    </p:spTree>
    <p:extLst>
      <p:ext uri="{BB962C8B-B14F-4D97-AF65-F5344CB8AC3E}">
        <p14:creationId xmlns:p14="http://schemas.microsoft.com/office/powerpoint/2010/main" val="139238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BC77E6B-BC18-4FC9-A26C-A7B933B8CFE6}" type="slidenum">
              <a:rPr lang="en-US" altLang="zh-CN"/>
              <a:pPr>
                <a:defRPr/>
              </a:pPr>
              <a:t>‹#›</a:t>
            </a:fld>
            <a:endParaRPr lang="en-US" altLang="zh-CN"/>
          </a:p>
        </p:txBody>
      </p:sp>
    </p:spTree>
    <p:extLst>
      <p:ext uri="{BB962C8B-B14F-4D97-AF65-F5344CB8AC3E}">
        <p14:creationId xmlns:p14="http://schemas.microsoft.com/office/powerpoint/2010/main" val="364378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6246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6246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vl1pPr>
          </a:lstStyle>
          <a:p>
            <a:pPr>
              <a:defRPr/>
            </a:pPr>
            <a:endParaRPr lang="en-US" altLang="zh-CN"/>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vl1pPr>
          </a:lstStyle>
          <a:p>
            <a:pPr>
              <a:defRPr/>
            </a:pPr>
            <a:endParaRPr lang="en-US" altLang="zh-CN"/>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lvl1pPr>
          </a:lstStyle>
          <a:p>
            <a:pPr>
              <a:defRPr/>
            </a:pPr>
            <a:fld id="{B4973571-3802-47E1-B7AE-B974AB7582C8}" type="slidenum">
              <a:rPr lang="en-US" altLang="zh-CN"/>
              <a:pPr>
                <a:defRPr/>
              </a:pPr>
              <a:t>‹#›</a:t>
            </a:fld>
            <a:endParaRPr lang="en-US" altLang="zh-CN"/>
          </a:p>
        </p:txBody>
      </p:sp>
      <p:grpSp>
        <p:nvGrpSpPr>
          <p:cNvPr id="62472" name="Group 8"/>
          <p:cNvGrpSpPr>
            <a:grpSpLocks/>
          </p:cNvGrpSpPr>
          <p:nvPr/>
        </p:nvGrpSpPr>
        <p:grpSpPr bwMode="auto">
          <a:xfrm>
            <a:off x="8153400" y="152400"/>
            <a:ext cx="792163"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4"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5" name="Oval 11"/>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6" name="Oval 12"/>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7" name="Oval 13"/>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8" name="Oval 14"/>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9" name="Oval 15"/>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0" name="Oval 16"/>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1" name="Oval 17"/>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2" name="Oval 18"/>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3" name="Oval 19"/>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4" name="Oval 20"/>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6"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7" name="Oval 23"/>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8" name="Oval 24"/>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0"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1" name="Oval 27"/>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2" name="Oval 28"/>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4"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5"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6" name="Oval 32"/>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7" name="Oval 33"/>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8" name="Oval 34"/>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9" name="Oval 35"/>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80" name="Oval 36"/>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1" name="Oval 37"/>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2"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3" name="Oval 39"/>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96"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35.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6.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37.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38.w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32.vml"/><Relationship Id="rId6" Type="http://schemas.openxmlformats.org/officeDocument/2006/relationships/image" Target="../media/image40.wmf"/><Relationship Id="rId5" Type="http://schemas.openxmlformats.org/officeDocument/2006/relationships/oleObject" Target="../embeddings/oleObject35.bin"/><Relationship Id="rId4" Type="http://schemas.openxmlformats.org/officeDocument/2006/relationships/image" Target="../media/image3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1.wmf"/></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2.w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43.w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44.wmf"/></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45.w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46.wmf"/></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4.xml"/><Relationship Id="rId1" Type="http://schemas.openxmlformats.org/officeDocument/2006/relationships/vmlDrawing" Target="../drawings/vmlDrawing39.vml"/><Relationship Id="rId6" Type="http://schemas.openxmlformats.org/officeDocument/2006/relationships/image" Target="../media/image48.wmf"/><Relationship Id="rId5" Type="http://schemas.openxmlformats.org/officeDocument/2006/relationships/oleObject" Target="../embeddings/oleObject43.bin"/><Relationship Id="rId4" Type="http://schemas.openxmlformats.org/officeDocument/2006/relationships/image" Target="../media/image47.wmf"/></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49.w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3.xml"/><Relationship Id="rId1" Type="http://schemas.openxmlformats.org/officeDocument/2006/relationships/vmlDrawing" Target="../drawings/vmlDrawing41.vml"/><Relationship Id="rId4" Type="http://schemas.openxmlformats.org/officeDocument/2006/relationships/image" Target="../media/image50.wmf"/></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51.w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52.w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5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54.w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55.w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47.vml"/><Relationship Id="rId4" Type="http://schemas.openxmlformats.org/officeDocument/2006/relationships/image" Target="../media/image56.w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48.vml"/><Relationship Id="rId4" Type="http://schemas.openxmlformats.org/officeDocument/2006/relationships/image" Target="../media/image57.w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49.vml"/><Relationship Id="rId4" Type="http://schemas.openxmlformats.org/officeDocument/2006/relationships/image" Target="../media/image58.wmf"/></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50.vml"/><Relationship Id="rId4" Type="http://schemas.openxmlformats.org/officeDocument/2006/relationships/image" Target="../media/image59.wmf"/></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image" Target="../media/image60.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52.vml"/><Relationship Id="rId4" Type="http://schemas.openxmlformats.org/officeDocument/2006/relationships/image" Target="../media/image6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53.vml"/><Relationship Id="rId4" Type="http://schemas.openxmlformats.org/officeDocument/2006/relationships/image" Target="../media/image62.wmf"/></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54.vml"/><Relationship Id="rId4" Type="http://schemas.openxmlformats.org/officeDocument/2006/relationships/image" Target="../media/image63.w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image" Target="../media/image64.w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65.wmf"/></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57.vml"/><Relationship Id="rId4" Type="http://schemas.openxmlformats.org/officeDocument/2006/relationships/image" Target="../media/image66.w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58.vml"/><Relationship Id="rId4" Type="http://schemas.openxmlformats.org/officeDocument/2006/relationships/image" Target="../media/image67.wmf"/></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59.vml"/><Relationship Id="rId4" Type="http://schemas.openxmlformats.org/officeDocument/2006/relationships/image" Target="../media/image68.wmf"/></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26.wmf"/><Relationship Id="rId5" Type="http://schemas.openxmlformats.org/officeDocument/2006/relationships/oleObject" Target="../embeddings/oleObject21.bin"/><Relationship Id="rId4" Type="http://schemas.openxmlformats.org/officeDocument/2006/relationships/image" Target="../media/image25.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7.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8.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9.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0.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1.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3.xml"/><Relationship Id="rId1" Type="http://schemas.openxmlformats.org/officeDocument/2006/relationships/vmlDrawing" Target="../drawings/vmlDrawing25.vml"/><Relationship Id="rId4" Type="http://schemas.openxmlformats.org/officeDocument/2006/relationships/image" Target="../media/image32.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3.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4.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algn="l" eaLnBrk="1" hangingPunct="1"/>
            <a:r>
              <a:rPr lang="zh-CN" altLang="en-US">
                <a:ea typeface="黑体" pitchFamily="2" charset="-122"/>
              </a:rPr>
              <a:t>算法设计与分析</a:t>
            </a:r>
          </a:p>
        </p:txBody>
      </p:sp>
      <p:sp>
        <p:nvSpPr>
          <p:cNvPr id="64515" name="Rectangle 3"/>
          <p:cNvSpPr>
            <a:spLocks noGrp="1" noChangeArrowheads="1"/>
          </p:cNvSpPr>
          <p:nvPr>
            <p:ph type="subTitle" idx="1"/>
          </p:nvPr>
        </p:nvSpPr>
        <p:spPr>
          <a:xfrm>
            <a:off x="3563938" y="3068638"/>
            <a:ext cx="3678237" cy="2362200"/>
          </a:xfrm>
        </p:spPr>
        <p:txBody>
          <a:bodyPr/>
          <a:lstStyle/>
          <a:p>
            <a:pPr eaLnBrk="1" hangingPunct="1"/>
            <a:r>
              <a:rPr lang="zh-CN" altLang="zh-CN" sz="3600" b="1"/>
              <a:t>——</a:t>
            </a:r>
            <a:r>
              <a:rPr lang="zh-CN" altLang="en-US" sz="3600" b="1">
                <a:solidFill>
                  <a:srgbClr val="003399"/>
                </a:solidFill>
                <a:ea typeface="黑体" pitchFamily="2" charset="-122"/>
              </a:rPr>
              <a:t>贪婪策略</a:t>
            </a:r>
            <a:endParaRPr lang="zh-CN" altLang="en-US" b="1">
              <a:solidFill>
                <a:srgbClr val="003399"/>
              </a:solidFill>
              <a:ea typeface="黑体" pitchFamily="2" charset="-122"/>
            </a:endParaRPr>
          </a:p>
        </p:txBody>
      </p:sp>
      <p:pic>
        <p:nvPicPr>
          <p:cNvPr id="64516" name="Picture 4"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t>看个例子先</a:t>
            </a:r>
          </a:p>
        </p:txBody>
      </p:sp>
      <p:graphicFrame>
        <p:nvGraphicFramePr>
          <p:cNvPr id="24699" name="Group 123"/>
          <p:cNvGraphicFramePr>
            <a:graphicFrameLocks noGrp="1"/>
          </p:cNvGraphicFramePr>
          <p:nvPr>
            <p:ph idx="1"/>
          </p:nvPr>
        </p:nvGraphicFramePr>
        <p:xfrm>
          <a:off x="533400" y="3581400"/>
          <a:ext cx="8229600" cy="1374775"/>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2761" name="Text Box 121"/>
          <p:cNvSpPr txBox="1">
            <a:spLocks noChangeArrowheads="1"/>
          </p:cNvSpPr>
          <p:nvPr/>
        </p:nvSpPr>
        <p:spPr bwMode="auto">
          <a:xfrm>
            <a:off x="1600200" y="5181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000099"/>
                </a:solidFill>
              </a:rPr>
              <a:t>11</a:t>
            </a:r>
            <a:r>
              <a:rPr lang="zh-CN" altLang="en-US" sz="2400">
                <a:solidFill>
                  <a:srgbClr val="000099"/>
                </a:solidFill>
              </a:rPr>
              <a:t>个活动的起、止时间</a:t>
            </a:r>
          </a:p>
        </p:txBody>
      </p:sp>
      <p:sp>
        <p:nvSpPr>
          <p:cNvPr id="72762" name="Text Box 122"/>
          <p:cNvSpPr txBox="1">
            <a:spLocks noChangeArrowheads="1"/>
          </p:cNvSpPr>
          <p:nvPr/>
        </p:nvSpPr>
        <p:spPr bwMode="auto">
          <a:xfrm>
            <a:off x="381000" y="22860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b="0"/>
              <a:t>利用</a:t>
            </a:r>
            <a:r>
              <a:rPr lang="en-US" altLang="zh-CN" sz="2400">
                <a:solidFill>
                  <a:srgbClr val="FF0000"/>
                </a:solidFill>
              </a:rPr>
              <a:t>greedySelector</a:t>
            </a:r>
            <a:r>
              <a:rPr lang="zh-CN" altLang="en-US" sz="2400" b="0"/>
              <a:t>来完成活动安排工作</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a:t>最优子结构性质证明</a:t>
            </a:r>
          </a:p>
        </p:txBody>
      </p:sp>
      <p:sp>
        <p:nvSpPr>
          <p:cNvPr id="137219" name="Rectangle 3"/>
          <p:cNvSpPr>
            <a:spLocks noGrp="1" noChangeArrowheads="1"/>
          </p:cNvSpPr>
          <p:nvPr>
            <p:ph type="body" idx="1"/>
          </p:nvPr>
        </p:nvSpPr>
        <p:spPr>
          <a:xfrm>
            <a:off x="381000" y="4267200"/>
            <a:ext cx="8458200" cy="2166938"/>
          </a:xfrm>
        </p:spPr>
        <p:txBody>
          <a:bodyPr/>
          <a:lstStyle/>
          <a:p>
            <a:pPr eaLnBrk="1" hangingPunct="1"/>
            <a:r>
              <a:rPr lang="zh-CN" altLang="en-US" sz="2600"/>
              <a:t>如果该路径经过老的Ｓ到达ｕ后，又回到老的Ｓ中的某个顶点ｘ，最后到达顶点ｉ，由于ｘ在老的Ｓ中，因此ｘ比ｕ先加入Ｓ，所以从源到ｘ的路径长度小于从源到ｕ，再从ｕ到ｘ的路径长度。</a:t>
            </a:r>
          </a:p>
          <a:p>
            <a:pPr lvl="1" eaLnBrk="1" hangingPunct="1"/>
            <a:r>
              <a:rPr lang="zh-CN" altLang="en-US" sz="2200"/>
              <a:t>这种路径不被考虑。</a:t>
            </a:r>
          </a:p>
        </p:txBody>
      </p:sp>
      <p:grpSp>
        <p:nvGrpSpPr>
          <p:cNvPr id="137220" name="Group 4"/>
          <p:cNvGrpSpPr>
            <a:grpSpLocks/>
          </p:cNvGrpSpPr>
          <p:nvPr/>
        </p:nvGrpSpPr>
        <p:grpSpPr bwMode="auto">
          <a:xfrm>
            <a:off x="2362200" y="1752600"/>
            <a:ext cx="3276600" cy="2209800"/>
            <a:chOff x="1488" y="816"/>
            <a:chExt cx="2064" cy="1392"/>
          </a:xfrm>
        </p:grpSpPr>
        <p:sp>
          <p:nvSpPr>
            <p:cNvPr id="137221" name="Oval 5"/>
            <p:cNvSpPr>
              <a:spLocks noChangeArrowheads="1"/>
            </p:cNvSpPr>
            <p:nvPr/>
          </p:nvSpPr>
          <p:spPr bwMode="auto">
            <a:xfrm>
              <a:off x="1488" y="960"/>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7222" name="Group 6"/>
            <p:cNvGrpSpPr>
              <a:grpSpLocks/>
            </p:cNvGrpSpPr>
            <p:nvPr/>
          </p:nvGrpSpPr>
          <p:grpSpPr bwMode="auto">
            <a:xfrm>
              <a:off x="2160" y="1392"/>
              <a:ext cx="240" cy="240"/>
              <a:chOff x="3792" y="3312"/>
              <a:chExt cx="240" cy="240"/>
            </a:xfrm>
          </p:grpSpPr>
          <p:sp>
            <p:nvSpPr>
              <p:cNvPr id="137238"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9"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grpSp>
          <p:nvGrpSpPr>
            <p:cNvPr id="137223" name="Group 9"/>
            <p:cNvGrpSpPr>
              <a:grpSpLocks/>
            </p:cNvGrpSpPr>
            <p:nvPr/>
          </p:nvGrpSpPr>
          <p:grpSpPr bwMode="auto">
            <a:xfrm>
              <a:off x="3120" y="816"/>
              <a:ext cx="240" cy="240"/>
              <a:chOff x="3792" y="3312"/>
              <a:chExt cx="240" cy="240"/>
            </a:xfrm>
          </p:grpSpPr>
          <p:sp>
            <p:nvSpPr>
              <p:cNvPr id="137236"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7"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7224" name="Group 12"/>
            <p:cNvGrpSpPr>
              <a:grpSpLocks/>
            </p:cNvGrpSpPr>
            <p:nvPr/>
          </p:nvGrpSpPr>
          <p:grpSpPr bwMode="auto">
            <a:xfrm>
              <a:off x="3312" y="1776"/>
              <a:ext cx="240" cy="240"/>
              <a:chOff x="3792" y="3312"/>
              <a:chExt cx="240" cy="240"/>
            </a:xfrm>
          </p:grpSpPr>
          <p:sp>
            <p:nvSpPr>
              <p:cNvPr id="137234"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5"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7225" name="Text Box 15"/>
            <p:cNvSpPr txBox="1">
              <a:spLocks noChangeArrowheads="1"/>
            </p:cNvSpPr>
            <p:nvPr/>
          </p:nvSpPr>
          <p:spPr bwMode="auto">
            <a:xfrm>
              <a:off x="1680" y="12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7226" name="Text Box 16"/>
            <p:cNvSpPr txBox="1">
              <a:spLocks noChangeArrowheads="1"/>
            </p:cNvSpPr>
            <p:nvPr/>
          </p:nvSpPr>
          <p:spPr bwMode="auto">
            <a:xfrm>
              <a:off x="1680"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7227" name="Line 17"/>
            <p:cNvSpPr>
              <a:spLocks noChangeShapeType="1"/>
            </p:cNvSpPr>
            <p:nvPr/>
          </p:nvSpPr>
          <p:spPr bwMode="auto">
            <a:xfrm flipV="1">
              <a:off x="2352" y="1008"/>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7228" name="Group 18"/>
            <p:cNvGrpSpPr>
              <a:grpSpLocks/>
            </p:cNvGrpSpPr>
            <p:nvPr/>
          </p:nvGrpSpPr>
          <p:grpSpPr bwMode="auto">
            <a:xfrm>
              <a:off x="1920" y="1728"/>
              <a:ext cx="240" cy="240"/>
              <a:chOff x="3792" y="3312"/>
              <a:chExt cx="240" cy="240"/>
            </a:xfrm>
          </p:grpSpPr>
          <p:sp>
            <p:nvSpPr>
              <p:cNvPr id="137232"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3"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7229" name="Line 21"/>
            <p:cNvSpPr>
              <a:spLocks noChangeShapeType="1"/>
            </p:cNvSpPr>
            <p:nvPr/>
          </p:nvSpPr>
          <p:spPr bwMode="auto">
            <a:xfrm flipV="1">
              <a:off x="2064" y="1584"/>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0" name="Line 22"/>
            <p:cNvSpPr>
              <a:spLocks noChangeShapeType="1"/>
            </p:cNvSpPr>
            <p:nvPr/>
          </p:nvSpPr>
          <p:spPr bwMode="auto">
            <a:xfrm flipH="1" flipV="1">
              <a:off x="2160" y="1872"/>
              <a:ext cx="11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1" name="Line 23"/>
            <p:cNvSpPr>
              <a:spLocks noChangeShapeType="1"/>
            </p:cNvSpPr>
            <p:nvPr/>
          </p:nvSpPr>
          <p:spPr bwMode="auto">
            <a:xfrm flipH="1" flipV="1">
              <a:off x="2352" y="1584"/>
              <a:ext cx="100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a:t>最优子结构性质证明</a:t>
            </a:r>
          </a:p>
        </p:txBody>
      </p:sp>
      <p:sp>
        <p:nvSpPr>
          <p:cNvPr id="138243" name="Rectangle 3"/>
          <p:cNvSpPr>
            <a:spLocks noGrp="1" noChangeArrowheads="1"/>
          </p:cNvSpPr>
          <p:nvPr>
            <p:ph type="body" idx="1"/>
          </p:nvPr>
        </p:nvSpPr>
        <p:spPr>
          <a:xfrm>
            <a:off x="457200" y="1719263"/>
            <a:ext cx="8001000" cy="4411662"/>
          </a:xfrm>
        </p:spPr>
        <p:txBody>
          <a:bodyPr/>
          <a:lstStyle/>
          <a:p>
            <a:pPr eaLnBrk="1" hangingPunct="1"/>
            <a:r>
              <a:rPr lang="zh-CN" altLang="en-US"/>
              <a:t>综上所述，不论</a:t>
            </a:r>
            <a:r>
              <a:rPr lang="zh-CN" altLang="en-US">
                <a:latin typeface="宋体" pitchFamily="2" charset="-122"/>
              </a:rPr>
              <a:t>算法中</a:t>
            </a:r>
            <a:r>
              <a:rPr lang="en-US" altLang="zh-CN">
                <a:latin typeface="宋体" pitchFamily="2" charset="-122"/>
              </a:rPr>
              <a:t>dist[</a:t>
            </a:r>
            <a:r>
              <a:rPr lang="zh-CN" altLang="en-US">
                <a:latin typeface="宋体" pitchFamily="2" charset="-122"/>
              </a:rPr>
              <a:t>ｕ</a:t>
            </a:r>
            <a:r>
              <a:rPr lang="en-US" altLang="zh-CN">
                <a:latin typeface="宋体" pitchFamily="2" charset="-122"/>
              </a:rPr>
              <a:t>]</a:t>
            </a:r>
            <a:r>
              <a:rPr lang="zh-CN" altLang="en-US">
                <a:latin typeface="宋体" pitchFamily="2" charset="-122"/>
              </a:rPr>
              <a:t>的值是否变化，它总是关于当前顶点集Ｓ的到顶点ｕ的最短特殊路径长度。</a:t>
            </a:r>
          </a:p>
          <a:p>
            <a:pPr eaLnBrk="1" hangingPunct="1">
              <a:buFont typeface="Wingdings" pitchFamily="2" charset="2"/>
              <a:buNone/>
            </a:pPr>
            <a:r>
              <a:rPr lang="en-US" altLang="zh-CN">
                <a:latin typeface="宋体" pitchFamily="2" charset="-122"/>
              </a:rPr>
              <a:t>——</a:t>
            </a:r>
            <a:r>
              <a:rPr lang="en-US" altLang="zh-CN"/>
              <a:t>Dijkstra</a:t>
            </a:r>
            <a:r>
              <a:rPr lang="zh-CN" altLang="en-US"/>
              <a:t>算法具有最优子结构性质</a:t>
            </a:r>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zh-CN"/>
              <a:t>Dijkstra</a:t>
            </a:r>
            <a:r>
              <a:rPr lang="zh-CN" altLang="en-US"/>
              <a:t>算法的算法复杂性分析</a:t>
            </a:r>
          </a:p>
        </p:txBody>
      </p:sp>
      <p:sp>
        <p:nvSpPr>
          <p:cNvPr id="139267"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p>
          <a:p>
            <a:pPr lvl="1" eaLnBrk="1" hangingPunct="1"/>
            <a:r>
              <a:rPr lang="en-US" altLang="zh-CN"/>
              <a:t>Dijkstra</a:t>
            </a:r>
            <a:r>
              <a:rPr lang="zh-CN" altLang="en-US"/>
              <a:t>算法的主循环体需要</a:t>
            </a:r>
            <a:r>
              <a:rPr lang="en-US" altLang="zh-CN"/>
              <a:t>O(n)</a:t>
            </a:r>
            <a:r>
              <a:rPr lang="zh-CN" altLang="en-US"/>
              <a:t>时间</a:t>
            </a:r>
          </a:p>
          <a:p>
            <a:pPr lvl="1" eaLnBrk="1" hangingPunct="1"/>
            <a:r>
              <a:rPr lang="zh-CN" altLang="en-US"/>
              <a:t>每个循环体需要执行</a:t>
            </a:r>
            <a:r>
              <a:rPr lang="en-US" altLang="zh-CN"/>
              <a:t>n-1</a:t>
            </a:r>
            <a:r>
              <a:rPr lang="zh-CN" altLang="en-US"/>
              <a:t>次</a:t>
            </a:r>
          </a:p>
          <a:p>
            <a:pPr lvl="1" eaLnBrk="1" hangingPunct="1">
              <a:buFont typeface="Wingdings" pitchFamily="2" charset="2"/>
              <a:buNone/>
            </a:pPr>
            <a:r>
              <a:rPr lang="en-US" altLang="zh-CN"/>
              <a:t>——Dijkstra</a:t>
            </a:r>
            <a:r>
              <a:rPr lang="zh-CN" altLang="en-US"/>
              <a:t>算法的</a:t>
            </a:r>
            <a:r>
              <a:rPr lang="zh-CN" altLang="en-US" b="1">
                <a:solidFill>
                  <a:srgbClr val="000099"/>
                </a:solidFill>
              </a:rPr>
              <a:t>算法复杂度为</a:t>
            </a:r>
            <a:r>
              <a:rPr lang="en-US" altLang="zh-CN" b="1">
                <a:solidFill>
                  <a:srgbClr val="000099"/>
                </a:solidFill>
              </a:rPr>
              <a:t>O(n</a:t>
            </a:r>
            <a:r>
              <a:rPr lang="en-US" altLang="zh-CN" b="1" baseline="30000">
                <a:solidFill>
                  <a:srgbClr val="000099"/>
                </a:solidFill>
              </a:rPr>
              <a:t>2</a:t>
            </a:r>
            <a:r>
              <a:rPr lang="en-US" altLang="zh-CN" b="1">
                <a:solidFill>
                  <a:srgbClr val="000099"/>
                </a:solidFill>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最小生成树</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a:t>最小生成树问题</a:t>
            </a:r>
          </a:p>
        </p:txBody>
      </p:sp>
      <p:sp>
        <p:nvSpPr>
          <p:cNvPr id="141315" name="Rectangle 3"/>
          <p:cNvSpPr>
            <a:spLocks noGrp="1" noChangeArrowheads="1"/>
          </p:cNvSpPr>
          <p:nvPr>
            <p:ph type="body" idx="1"/>
          </p:nvPr>
        </p:nvSpPr>
        <p:spPr/>
        <p:txBody>
          <a:bodyPr/>
          <a:lstStyle/>
          <a:p>
            <a:pPr eaLnBrk="1" hangingPunct="1"/>
            <a:r>
              <a:rPr lang="zh-CN" altLang="en-US" b="1">
                <a:solidFill>
                  <a:srgbClr val="000099"/>
                </a:solidFill>
              </a:rPr>
              <a:t>最小生成树问题</a:t>
            </a:r>
          </a:p>
          <a:p>
            <a:pPr lvl="1" eaLnBrk="1" hangingPunct="1"/>
            <a:r>
              <a:rPr lang="zh-CN" altLang="en-US"/>
              <a:t>问题描述：设Ｇ＝（Ｖ，Ｅ）是无向连通带权图（即网络），Ｅ中每条边</a:t>
            </a:r>
            <a:r>
              <a:rPr lang="en-US" altLang="zh-CN"/>
              <a:t>(v,w)</a:t>
            </a:r>
            <a:r>
              <a:rPr lang="zh-CN" altLang="en-US"/>
              <a:t>的权为</a:t>
            </a:r>
            <a:r>
              <a:rPr lang="en-US" altLang="zh-CN"/>
              <a:t>c[v][w]</a:t>
            </a:r>
            <a:r>
              <a:rPr lang="zh-CN" altLang="en-US"/>
              <a:t>．如果Ｇ的子图Ｇ</a:t>
            </a:r>
            <a:r>
              <a:rPr lang="en-US" altLang="zh-CN"/>
              <a:t>’</a:t>
            </a:r>
            <a:r>
              <a:rPr lang="zh-CN" altLang="en-US"/>
              <a:t>是一棵包含Ｇ的所有顶点的树，则称Ｇ</a:t>
            </a:r>
            <a:r>
              <a:rPr lang="en-US" altLang="zh-CN"/>
              <a:t>’</a:t>
            </a:r>
            <a:r>
              <a:rPr lang="zh-CN" altLang="en-US"/>
              <a:t>为Ｇ的生成树。生成树上各边权的总和称为该生成树的耗费。</a:t>
            </a:r>
          </a:p>
          <a:p>
            <a:pPr lvl="2" eaLnBrk="1" hangingPunct="1"/>
            <a:r>
              <a:rPr lang="zh-CN" altLang="en-US"/>
              <a:t>耗费最小的生成树称为Ｇ的最小生成树。</a:t>
            </a:r>
          </a:p>
          <a:p>
            <a:pPr lvl="1" eaLnBrk="1" hangingPunct="1"/>
            <a:r>
              <a:rPr lang="zh-CN" altLang="en-US"/>
              <a:t>实际应用背景</a:t>
            </a:r>
          </a:p>
          <a:p>
            <a:pPr lvl="2" eaLnBrk="1" hangingPunct="1"/>
            <a:r>
              <a:rPr lang="zh-CN" altLang="en-US"/>
              <a:t>通信网络设计</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a:t>基于贪心策略的算法设计</a:t>
            </a:r>
          </a:p>
        </p:txBody>
      </p:sp>
      <p:sp>
        <p:nvSpPr>
          <p:cNvPr id="142339" name="Rectangle 3"/>
          <p:cNvSpPr>
            <a:spLocks noGrp="1" noChangeArrowheads="1"/>
          </p:cNvSpPr>
          <p:nvPr>
            <p:ph type="body" idx="1"/>
          </p:nvPr>
        </p:nvSpPr>
        <p:spPr/>
        <p:txBody>
          <a:bodyPr/>
          <a:lstStyle/>
          <a:p>
            <a:pPr eaLnBrk="1" hangingPunct="1"/>
            <a:r>
              <a:rPr lang="zh-CN" altLang="en-US" b="1">
                <a:solidFill>
                  <a:srgbClr val="000099"/>
                </a:solidFill>
              </a:rPr>
              <a:t>基于贪心策略的最小生成树算法设计</a:t>
            </a:r>
          </a:p>
          <a:p>
            <a:pPr lvl="1" eaLnBrk="1" hangingPunct="1"/>
            <a:r>
              <a:rPr lang="en-US" altLang="zh-CN"/>
              <a:t>Prim</a:t>
            </a:r>
            <a:r>
              <a:rPr lang="zh-CN" altLang="en-US"/>
              <a:t>算法</a:t>
            </a:r>
          </a:p>
          <a:p>
            <a:pPr lvl="1" eaLnBrk="1" hangingPunct="1"/>
            <a:r>
              <a:rPr lang="en-US" altLang="zh-CN"/>
              <a:t>Kruskal</a:t>
            </a:r>
            <a:r>
              <a:rPr lang="zh-CN" altLang="en-US"/>
              <a:t>算法</a:t>
            </a:r>
          </a:p>
          <a:p>
            <a:pPr lvl="1" eaLnBrk="1" hangingPunct="1">
              <a:buFont typeface="Wingdings" pitchFamily="2" charset="2"/>
              <a:buNone/>
            </a:pPr>
            <a:r>
              <a:rPr lang="en-US" altLang="zh-CN"/>
              <a:t>——</a:t>
            </a:r>
            <a:r>
              <a:rPr lang="zh-CN" altLang="en-US"/>
              <a:t>不同的贪心选择策略，但都基于相同的理论基础</a:t>
            </a:r>
          </a:p>
          <a:p>
            <a:pPr lvl="1" eaLnBrk="1" hangingPunct="1">
              <a:buFont typeface="Wingdings" pitchFamily="2" charset="2"/>
              <a:buNone/>
            </a:pPr>
            <a:r>
              <a:rPr lang="zh-CN" altLang="en-US"/>
              <a:t>即最小生成树性质（</a:t>
            </a:r>
            <a:r>
              <a:rPr lang="en-US" altLang="zh-CN" b="1">
                <a:solidFill>
                  <a:srgbClr val="000099"/>
                </a:solidFill>
              </a:rPr>
              <a:t>MST</a:t>
            </a:r>
            <a:r>
              <a:rPr lang="zh-CN" altLang="en-US" b="1">
                <a:solidFill>
                  <a:srgbClr val="000099"/>
                </a:solidFill>
              </a:rPr>
              <a:t>性质</a:t>
            </a:r>
            <a:r>
              <a:rPr lang="zh-CN" altLang="en-US"/>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a:t>最小生成树性质</a:t>
            </a:r>
          </a:p>
        </p:txBody>
      </p:sp>
      <p:graphicFrame>
        <p:nvGraphicFramePr>
          <p:cNvPr id="29698" name="Object 4"/>
          <p:cNvGraphicFramePr>
            <a:graphicFrameLocks noGrp="1" noChangeAspect="1"/>
          </p:cNvGraphicFramePr>
          <p:nvPr>
            <p:ph idx="1"/>
          </p:nvPr>
        </p:nvGraphicFramePr>
        <p:xfrm>
          <a:off x="685800" y="2209800"/>
          <a:ext cx="7848600" cy="2408238"/>
        </p:xfrm>
        <a:graphic>
          <a:graphicData uri="http://schemas.openxmlformats.org/presentationml/2006/ole">
            <mc:AlternateContent xmlns:mc="http://schemas.openxmlformats.org/markup-compatibility/2006">
              <mc:Choice xmlns:v="urn:schemas-microsoft-com:vml" Requires="v">
                <p:oleObj spid="_x0000_s28674" name="公式" r:id="rId3" imgW="3810000" imgH="1168400" progId="Equation.3">
                  <p:embed/>
                </p:oleObj>
              </mc:Choice>
              <mc:Fallback>
                <p:oleObj name="公式" r:id="rId3" imgW="3810000" imgH="1168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09800"/>
                        <a:ext cx="7848600" cy="240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a:t>MST</a:t>
            </a:r>
            <a:r>
              <a:rPr lang="zh-CN" altLang="en-US"/>
              <a:t>性质证明</a:t>
            </a:r>
          </a:p>
        </p:txBody>
      </p:sp>
      <p:grpSp>
        <p:nvGrpSpPr>
          <p:cNvPr id="30724" name="Group 37"/>
          <p:cNvGrpSpPr>
            <a:grpSpLocks/>
          </p:cNvGrpSpPr>
          <p:nvPr/>
        </p:nvGrpSpPr>
        <p:grpSpPr bwMode="auto">
          <a:xfrm>
            <a:off x="2133600" y="4267200"/>
            <a:ext cx="5181600" cy="2070100"/>
            <a:chOff x="1344" y="2688"/>
            <a:chExt cx="3264" cy="1304"/>
          </a:xfrm>
        </p:grpSpPr>
        <p:sp>
          <p:nvSpPr>
            <p:cNvPr id="30725" name="Oval 19"/>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6"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7" name="Text Box 13"/>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0728" name="Group 20"/>
            <p:cNvGrpSpPr>
              <a:grpSpLocks/>
            </p:cNvGrpSpPr>
            <p:nvPr/>
          </p:nvGrpSpPr>
          <p:grpSpPr bwMode="auto">
            <a:xfrm>
              <a:off x="3744" y="3456"/>
              <a:ext cx="344" cy="343"/>
              <a:chOff x="3792" y="3312"/>
              <a:chExt cx="240" cy="240"/>
            </a:xfrm>
          </p:grpSpPr>
          <p:sp>
            <p:nvSpPr>
              <p:cNvPr id="30743" name="Oval 2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4" name="Text Box 2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0729" name="Freeform 23"/>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0" name="Freeform 24"/>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31" name="Group 25"/>
            <p:cNvGrpSpPr>
              <a:grpSpLocks/>
            </p:cNvGrpSpPr>
            <p:nvPr/>
          </p:nvGrpSpPr>
          <p:grpSpPr bwMode="auto">
            <a:xfrm>
              <a:off x="3696" y="2832"/>
              <a:ext cx="344" cy="343"/>
              <a:chOff x="3792" y="3312"/>
              <a:chExt cx="240" cy="240"/>
            </a:xfrm>
          </p:grpSpPr>
          <p:sp>
            <p:nvSpPr>
              <p:cNvPr id="30741" name="Oval 2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2" name="Text Box 2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0732" name="Group 28"/>
            <p:cNvGrpSpPr>
              <a:grpSpLocks/>
            </p:cNvGrpSpPr>
            <p:nvPr/>
          </p:nvGrpSpPr>
          <p:grpSpPr bwMode="auto">
            <a:xfrm>
              <a:off x="1872" y="3504"/>
              <a:ext cx="344" cy="343"/>
              <a:chOff x="3792" y="3312"/>
              <a:chExt cx="240" cy="240"/>
            </a:xfrm>
          </p:grpSpPr>
          <p:sp>
            <p:nvSpPr>
              <p:cNvPr id="30739" name="Oval 2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0" name="Text Box 3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0733" name="Group 31"/>
            <p:cNvGrpSpPr>
              <a:grpSpLocks/>
            </p:cNvGrpSpPr>
            <p:nvPr/>
          </p:nvGrpSpPr>
          <p:grpSpPr bwMode="auto">
            <a:xfrm>
              <a:off x="1872" y="2880"/>
              <a:ext cx="344" cy="343"/>
              <a:chOff x="3792" y="3312"/>
              <a:chExt cx="240" cy="240"/>
            </a:xfrm>
          </p:grpSpPr>
          <p:sp>
            <p:nvSpPr>
              <p:cNvPr id="30737" name="Oval 32"/>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38" name="Text Box 33"/>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0734" name="Text Box 34"/>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0735" name="Freeform 35"/>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Freeform 36"/>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30722" name="Object 38"/>
          <p:cNvGraphicFramePr>
            <a:graphicFrameLocks noGrp="1" noChangeAspect="1"/>
          </p:cNvGraphicFramePr>
          <p:nvPr>
            <p:ph idx="1"/>
          </p:nvPr>
        </p:nvGraphicFramePr>
        <p:xfrm>
          <a:off x="762000" y="2057400"/>
          <a:ext cx="7543800" cy="2000250"/>
        </p:xfrm>
        <a:graphic>
          <a:graphicData uri="http://schemas.openxmlformats.org/presentationml/2006/ole">
            <mc:AlternateContent xmlns:mc="http://schemas.openxmlformats.org/markup-compatibility/2006">
              <mc:Choice xmlns:v="urn:schemas-microsoft-com:vml" Requires="v">
                <p:oleObj spid="_x0000_s29698" name="公式" r:id="rId3" imgW="3543300" imgH="939800" progId="Equation.3">
                  <p:embed/>
                </p:oleObj>
              </mc:Choice>
              <mc:Fallback>
                <p:oleObj name="公式" r:id="rId3" imgW="3543300" imgH="939800" progId="Equation.3">
                  <p:embed/>
                  <p:pic>
                    <p:nvPicPr>
                      <p:cNvPr id="0" name="Picture 3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54380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a:t>ＭＳＴ性质证明</a:t>
            </a:r>
          </a:p>
        </p:txBody>
      </p:sp>
      <p:grpSp>
        <p:nvGrpSpPr>
          <p:cNvPr id="31748" name="Group 32"/>
          <p:cNvGrpSpPr>
            <a:grpSpLocks/>
          </p:cNvGrpSpPr>
          <p:nvPr/>
        </p:nvGrpSpPr>
        <p:grpSpPr bwMode="auto">
          <a:xfrm>
            <a:off x="2133600" y="4267200"/>
            <a:ext cx="5181600" cy="2209800"/>
            <a:chOff x="1344" y="2688"/>
            <a:chExt cx="3264" cy="1392"/>
          </a:xfrm>
        </p:grpSpPr>
        <p:sp>
          <p:nvSpPr>
            <p:cNvPr id="31749" name="Oval 4"/>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0"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1" name="Text Box 6"/>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1752" name="Group 7"/>
            <p:cNvGrpSpPr>
              <a:grpSpLocks/>
            </p:cNvGrpSpPr>
            <p:nvPr/>
          </p:nvGrpSpPr>
          <p:grpSpPr bwMode="auto">
            <a:xfrm>
              <a:off x="3744" y="3456"/>
              <a:ext cx="344" cy="343"/>
              <a:chOff x="3792" y="3312"/>
              <a:chExt cx="240" cy="240"/>
            </a:xfrm>
          </p:grpSpPr>
          <p:sp>
            <p:nvSpPr>
              <p:cNvPr id="31769"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70"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1753" name="Freeform 10"/>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4" name="Freeform 11"/>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755" name="Group 12"/>
            <p:cNvGrpSpPr>
              <a:grpSpLocks/>
            </p:cNvGrpSpPr>
            <p:nvPr/>
          </p:nvGrpSpPr>
          <p:grpSpPr bwMode="auto">
            <a:xfrm>
              <a:off x="3696" y="2832"/>
              <a:ext cx="344" cy="343"/>
              <a:chOff x="3792" y="3312"/>
              <a:chExt cx="240" cy="240"/>
            </a:xfrm>
          </p:grpSpPr>
          <p:sp>
            <p:nvSpPr>
              <p:cNvPr id="3176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1756" name="Group 15"/>
            <p:cNvGrpSpPr>
              <a:grpSpLocks/>
            </p:cNvGrpSpPr>
            <p:nvPr/>
          </p:nvGrpSpPr>
          <p:grpSpPr bwMode="auto">
            <a:xfrm>
              <a:off x="1872" y="3504"/>
              <a:ext cx="344" cy="343"/>
              <a:chOff x="3792" y="3312"/>
              <a:chExt cx="240" cy="240"/>
            </a:xfrm>
          </p:grpSpPr>
          <p:sp>
            <p:nvSpPr>
              <p:cNvPr id="3176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1757" name="Group 18"/>
            <p:cNvGrpSpPr>
              <a:grpSpLocks/>
            </p:cNvGrpSpPr>
            <p:nvPr/>
          </p:nvGrpSpPr>
          <p:grpSpPr bwMode="auto">
            <a:xfrm>
              <a:off x="1872" y="2880"/>
              <a:ext cx="344" cy="343"/>
              <a:chOff x="3792" y="3312"/>
              <a:chExt cx="240" cy="240"/>
            </a:xfrm>
          </p:grpSpPr>
          <p:sp>
            <p:nvSpPr>
              <p:cNvPr id="3176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1758" name="Text Box 21"/>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1759" name="Freeform 22"/>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0" name="Freeform 23"/>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1" name="Line 26"/>
            <p:cNvSpPr>
              <a:spLocks noChangeShapeType="1"/>
            </p:cNvSpPr>
            <p:nvPr/>
          </p:nvSpPr>
          <p:spPr bwMode="auto">
            <a:xfrm>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27"/>
            <p:cNvSpPr>
              <a:spLocks noChangeShapeType="1"/>
            </p:cNvSpPr>
            <p:nvPr/>
          </p:nvSpPr>
          <p:spPr bwMode="auto">
            <a:xfrm flipV="1">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1746" name="Object 30"/>
          <p:cNvGraphicFramePr>
            <a:graphicFrameLocks noGrp="1" noChangeAspect="1"/>
          </p:cNvGraphicFramePr>
          <p:nvPr>
            <p:ph idx="1"/>
          </p:nvPr>
        </p:nvGraphicFramePr>
        <p:xfrm>
          <a:off x="762000" y="2209800"/>
          <a:ext cx="8001000" cy="1622425"/>
        </p:xfrm>
        <a:graphic>
          <a:graphicData uri="http://schemas.openxmlformats.org/presentationml/2006/ole">
            <mc:AlternateContent xmlns:mc="http://schemas.openxmlformats.org/markup-compatibility/2006">
              <mc:Choice xmlns:v="urn:schemas-microsoft-com:vml" Requires="v">
                <p:oleObj spid="_x0000_s30722" name="公式" r:id="rId3" imgW="3441700" imgH="698500" progId="Equation.3">
                  <p:embed/>
                </p:oleObj>
              </mc:Choice>
              <mc:Fallback>
                <p:oleObj name="公式" r:id="rId3" imgW="3441700" imgH="698500" progId="Equation.3">
                  <p:embed/>
                  <p:pic>
                    <p:nvPicPr>
                      <p:cNvPr id="0" name="Picture 3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8001000" cy="16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4"/>
          <p:cNvGrpSpPr>
            <a:grpSpLocks/>
          </p:cNvGrpSpPr>
          <p:nvPr/>
        </p:nvGrpSpPr>
        <p:grpSpPr bwMode="auto">
          <a:xfrm>
            <a:off x="2286000" y="984250"/>
            <a:ext cx="4953000" cy="3435350"/>
            <a:chOff x="2160" y="336"/>
            <a:chExt cx="2736" cy="1995"/>
          </a:xfrm>
        </p:grpSpPr>
        <p:sp>
          <p:nvSpPr>
            <p:cNvPr id="180229" name="Text Box 5"/>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a:t>
              </a:r>
              <a:r>
                <a:rPr lang="en-US" altLang="zh-CN" sz="3600">
                  <a:solidFill>
                    <a:srgbClr val="FF0000"/>
                  </a:solidFill>
                </a:rPr>
                <a:t>Prim</a:t>
              </a:r>
              <a:r>
                <a:rPr lang="zh-CN" altLang="en-US" sz="3600">
                  <a:solidFill>
                    <a:srgbClr val="FF0000"/>
                  </a:solidFill>
                </a:rPr>
                <a:t>算法</a:t>
              </a:r>
            </a:p>
            <a:p>
              <a:pPr>
                <a:defRPr/>
              </a:pPr>
              <a:r>
                <a:rPr lang="en-US" altLang="zh-CN" sz="3600" b="0">
                  <a:solidFill>
                    <a:schemeClr val="bg1"/>
                  </a:solidFill>
                </a:rPr>
                <a:t>	Kruskal</a:t>
              </a:r>
              <a:r>
                <a:rPr lang="zh-CN" altLang="en-US" sz="3600" b="0">
                  <a:solidFill>
                    <a:schemeClr val="bg1"/>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43364"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365"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66"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sz="half" idx="1"/>
          </p:nvPr>
        </p:nvSpPr>
        <p:spPr>
          <a:xfrm>
            <a:off x="457200" y="1719263"/>
            <a:ext cx="8382000" cy="1481137"/>
          </a:xfrm>
        </p:spPr>
        <p:txBody>
          <a:bodyPr/>
          <a:lstStyle/>
          <a:p>
            <a:pPr eaLnBrk="1" hangingPunct="1"/>
            <a:r>
              <a:rPr lang="zh-CN" altLang="en-US" b="1">
                <a:solidFill>
                  <a:srgbClr val="000099"/>
                </a:solidFill>
              </a:rPr>
              <a:t>第一步：</a:t>
            </a:r>
          </a:p>
          <a:p>
            <a:pPr lvl="1" eaLnBrk="1" hangingPunct="1"/>
            <a:r>
              <a:rPr lang="zh-CN" altLang="en-US"/>
              <a:t>选择活动</a:t>
            </a:r>
            <a:r>
              <a:rPr lang="en-US" altLang="zh-CN"/>
              <a:t>1</a:t>
            </a:r>
            <a:r>
              <a:rPr lang="zh-CN" altLang="en-US"/>
              <a:t>作为第一个被选中的活动，并将活动</a:t>
            </a:r>
            <a:r>
              <a:rPr lang="en-US" altLang="zh-CN"/>
              <a:t>1</a:t>
            </a:r>
            <a:r>
              <a:rPr lang="zh-CN" altLang="en-US"/>
              <a:t>的结束时间作为判断下一个活动是否被选中的依据；</a:t>
            </a:r>
          </a:p>
        </p:txBody>
      </p:sp>
      <p:graphicFrame>
        <p:nvGraphicFramePr>
          <p:cNvPr id="30723" name="Group 3"/>
          <p:cNvGraphicFramePr>
            <a:graphicFrameLocks noGrp="1"/>
          </p:cNvGraphicFramePr>
          <p:nvPr>
            <p:ph sz="half" idx="2"/>
          </p:nvPr>
        </p:nvGraphicFramePr>
        <p:xfrm>
          <a:off x="685800" y="38100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57"/>
          <p:cNvGrpSpPr>
            <a:grpSpLocks/>
          </p:cNvGrpSpPr>
          <p:nvPr/>
        </p:nvGrpSpPr>
        <p:grpSpPr bwMode="auto">
          <a:xfrm>
            <a:off x="1371600" y="3886200"/>
            <a:ext cx="381000" cy="1371600"/>
            <a:chOff x="864" y="2448"/>
            <a:chExt cx="240" cy="864"/>
          </a:xfrm>
        </p:grpSpPr>
        <p:sp>
          <p:nvSpPr>
            <p:cNvPr id="73786" name="Oval 58"/>
            <p:cNvSpPr>
              <a:spLocks noChangeArrowheads="1"/>
            </p:cNvSpPr>
            <p:nvPr/>
          </p:nvSpPr>
          <p:spPr bwMode="auto">
            <a:xfrm>
              <a:off x="864" y="2448"/>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3787" name="Oval 59"/>
            <p:cNvSpPr>
              <a:spLocks noChangeArrowheads="1"/>
            </p:cNvSpPr>
            <p:nvPr/>
          </p:nvSpPr>
          <p:spPr bwMode="auto">
            <a:xfrm>
              <a:off x="864" y="3072"/>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a:t>Prim</a:t>
            </a:r>
            <a:r>
              <a:rPr lang="zh-CN" altLang="en-US"/>
              <a:t>算法</a:t>
            </a:r>
          </a:p>
        </p:txBody>
      </p:sp>
      <p:graphicFrame>
        <p:nvGraphicFramePr>
          <p:cNvPr id="32770" name="Object 4"/>
          <p:cNvGraphicFramePr>
            <a:graphicFrameLocks noGrp="1" noChangeAspect="1"/>
          </p:cNvGraphicFramePr>
          <p:nvPr>
            <p:ph idx="1"/>
          </p:nvPr>
        </p:nvGraphicFramePr>
        <p:xfrm>
          <a:off x="1219200" y="1676400"/>
          <a:ext cx="6705600" cy="4805363"/>
        </p:xfrm>
        <a:graphic>
          <a:graphicData uri="http://schemas.openxmlformats.org/presentationml/2006/ole">
            <mc:AlternateContent xmlns:mc="http://schemas.openxmlformats.org/markup-compatibility/2006">
              <mc:Choice xmlns:v="urn:schemas-microsoft-com:vml" Requires="v">
                <p:oleObj spid="_x0000_s31746" name="公式" r:id="rId3" imgW="3898900" imgH="2794000" progId="Equation.3">
                  <p:embed/>
                </p:oleObj>
              </mc:Choice>
              <mc:Fallback>
                <p:oleObj name="公式" r:id="rId3" imgW="3898900" imgH="2794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76400"/>
                        <a:ext cx="6705600" cy="480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a:t>实例说明</a:t>
            </a:r>
          </a:p>
        </p:txBody>
      </p:sp>
      <p:grpSp>
        <p:nvGrpSpPr>
          <p:cNvPr id="144387" name="Group 43"/>
          <p:cNvGrpSpPr>
            <a:grpSpLocks/>
          </p:cNvGrpSpPr>
          <p:nvPr/>
        </p:nvGrpSpPr>
        <p:grpSpPr bwMode="auto">
          <a:xfrm>
            <a:off x="2743200" y="2133600"/>
            <a:ext cx="2832100" cy="2906713"/>
            <a:chOff x="576" y="1296"/>
            <a:chExt cx="1784" cy="1831"/>
          </a:xfrm>
        </p:grpSpPr>
        <p:grpSp>
          <p:nvGrpSpPr>
            <p:cNvPr id="144388" name="Group 4"/>
            <p:cNvGrpSpPr>
              <a:grpSpLocks/>
            </p:cNvGrpSpPr>
            <p:nvPr/>
          </p:nvGrpSpPr>
          <p:grpSpPr bwMode="auto">
            <a:xfrm>
              <a:off x="1296" y="1296"/>
              <a:ext cx="344" cy="343"/>
              <a:chOff x="3792" y="3312"/>
              <a:chExt cx="240" cy="240"/>
            </a:xfrm>
          </p:grpSpPr>
          <p:sp>
            <p:nvSpPr>
              <p:cNvPr id="144424"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5"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4389" name="Group 7"/>
            <p:cNvGrpSpPr>
              <a:grpSpLocks/>
            </p:cNvGrpSpPr>
            <p:nvPr/>
          </p:nvGrpSpPr>
          <p:grpSpPr bwMode="auto">
            <a:xfrm>
              <a:off x="576" y="1968"/>
              <a:ext cx="344" cy="343"/>
              <a:chOff x="3792" y="3312"/>
              <a:chExt cx="240" cy="240"/>
            </a:xfrm>
          </p:grpSpPr>
          <p:sp>
            <p:nvSpPr>
              <p:cNvPr id="144422"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3"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4390" name="Group 10"/>
            <p:cNvGrpSpPr>
              <a:grpSpLocks/>
            </p:cNvGrpSpPr>
            <p:nvPr/>
          </p:nvGrpSpPr>
          <p:grpSpPr bwMode="auto">
            <a:xfrm>
              <a:off x="2016" y="1961"/>
              <a:ext cx="344" cy="343"/>
              <a:chOff x="3792" y="3312"/>
              <a:chExt cx="240" cy="240"/>
            </a:xfrm>
          </p:grpSpPr>
          <p:sp>
            <p:nvSpPr>
              <p:cNvPr id="144420"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1"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4391" name="Group 13"/>
            <p:cNvGrpSpPr>
              <a:grpSpLocks/>
            </p:cNvGrpSpPr>
            <p:nvPr/>
          </p:nvGrpSpPr>
          <p:grpSpPr bwMode="auto">
            <a:xfrm>
              <a:off x="1824" y="2784"/>
              <a:ext cx="344" cy="343"/>
              <a:chOff x="3792" y="3312"/>
              <a:chExt cx="240" cy="240"/>
            </a:xfrm>
          </p:grpSpPr>
          <p:sp>
            <p:nvSpPr>
              <p:cNvPr id="144418"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9"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4392" name="Group 16"/>
            <p:cNvGrpSpPr>
              <a:grpSpLocks/>
            </p:cNvGrpSpPr>
            <p:nvPr/>
          </p:nvGrpSpPr>
          <p:grpSpPr bwMode="auto">
            <a:xfrm>
              <a:off x="864" y="2736"/>
              <a:ext cx="344" cy="343"/>
              <a:chOff x="3792" y="3312"/>
              <a:chExt cx="240" cy="240"/>
            </a:xfrm>
          </p:grpSpPr>
          <p:sp>
            <p:nvSpPr>
              <p:cNvPr id="144416"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7"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4393" name="Group 19"/>
            <p:cNvGrpSpPr>
              <a:grpSpLocks/>
            </p:cNvGrpSpPr>
            <p:nvPr/>
          </p:nvGrpSpPr>
          <p:grpSpPr bwMode="auto">
            <a:xfrm>
              <a:off x="1296" y="2112"/>
              <a:ext cx="344" cy="343"/>
              <a:chOff x="3792" y="3312"/>
              <a:chExt cx="240" cy="240"/>
            </a:xfrm>
          </p:grpSpPr>
          <p:sp>
            <p:nvSpPr>
              <p:cNvPr id="144414"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5"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4394"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5"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6"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7"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8"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9"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0"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1"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2"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3"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4" name="Text Box 33"/>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5" name="Text Box 34"/>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6" name="Text Box 35"/>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7" name="Text Box 36"/>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8" name="Text Box 37"/>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9" name="Text Box 38"/>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10" name="Text Box 39"/>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4411" name="Text Box 40"/>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4412" name="Text Box 41"/>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4413" name="Text Box 42"/>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a:t>实例说明</a:t>
            </a:r>
          </a:p>
        </p:txBody>
      </p:sp>
      <p:grpSp>
        <p:nvGrpSpPr>
          <p:cNvPr id="145411" name="Group 4"/>
          <p:cNvGrpSpPr>
            <a:grpSpLocks/>
          </p:cNvGrpSpPr>
          <p:nvPr/>
        </p:nvGrpSpPr>
        <p:grpSpPr bwMode="auto">
          <a:xfrm>
            <a:off x="3886200" y="2133600"/>
            <a:ext cx="546100" cy="544513"/>
            <a:chOff x="3792" y="3312"/>
            <a:chExt cx="240" cy="240"/>
          </a:xfrm>
        </p:grpSpPr>
        <p:sp>
          <p:nvSpPr>
            <p:cNvPr id="145447"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8"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5412" name="Group 7"/>
          <p:cNvGrpSpPr>
            <a:grpSpLocks/>
          </p:cNvGrpSpPr>
          <p:nvPr/>
        </p:nvGrpSpPr>
        <p:grpSpPr bwMode="auto">
          <a:xfrm>
            <a:off x="2743200" y="3200400"/>
            <a:ext cx="546100" cy="544513"/>
            <a:chOff x="3792" y="3312"/>
            <a:chExt cx="240" cy="240"/>
          </a:xfrm>
        </p:grpSpPr>
        <p:sp>
          <p:nvSpPr>
            <p:cNvPr id="145445"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6"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5413" name="Group 10"/>
          <p:cNvGrpSpPr>
            <a:grpSpLocks/>
          </p:cNvGrpSpPr>
          <p:nvPr/>
        </p:nvGrpSpPr>
        <p:grpSpPr bwMode="auto">
          <a:xfrm>
            <a:off x="5029200" y="3189288"/>
            <a:ext cx="546100" cy="544512"/>
            <a:chOff x="3792" y="3312"/>
            <a:chExt cx="240" cy="240"/>
          </a:xfrm>
        </p:grpSpPr>
        <p:sp>
          <p:nvSpPr>
            <p:cNvPr id="145443"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4"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5414" name="Group 13"/>
          <p:cNvGrpSpPr>
            <a:grpSpLocks/>
          </p:cNvGrpSpPr>
          <p:nvPr/>
        </p:nvGrpSpPr>
        <p:grpSpPr bwMode="auto">
          <a:xfrm>
            <a:off x="4724400" y="4495800"/>
            <a:ext cx="546100" cy="544513"/>
            <a:chOff x="3792" y="3312"/>
            <a:chExt cx="240" cy="240"/>
          </a:xfrm>
        </p:grpSpPr>
        <p:sp>
          <p:nvSpPr>
            <p:cNvPr id="145441"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2"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5415" name="Group 16"/>
          <p:cNvGrpSpPr>
            <a:grpSpLocks/>
          </p:cNvGrpSpPr>
          <p:nvPr/>
        </p:nvGrpSpPr>
        <p:grpSpPr bwMode="auto">
          <a:xfrm>
            <a:off x="3200400" y="4419600"/>
            <a:ext cx="546100" cy="544513"/>
            <a:chOff x="3792" y="3312"/>
            <a:chExt cx="240" cy="240"/>
          </a:xfrm>
        </p:grpSpPr>
        <p:sp>
          <p:nvSpPr>
            <p:cNvPr id="145439"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0"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5416" name="Group 19"/>
          <p:cNvGrpSpPr>
            <a:grpSpLocks/>
          </p:cNvGrpSpPr>
          <p:nvPr/>
        </p:nvGrpSpPr>
        <p:grpSpPr bwMode="auto">
          <a:xfrm>
            <a:off x="3886200" y="3429000"/>
            <a:ext cx="546100" cy="544513"/>
            <a:chOff x="3792" y="3312"/>
            <a:chExt cx="240" cy="240"/>
          </a:xfrm>
        </p:grpSpPr>
        <p:sp>
          <p:nvSpPr>
            <p:cNvPr id="145437"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38"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5417" name="Line 22"/>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8" name="Line 23"/>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9" name="Line 24"/>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0" name="Line 25"/>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1" name="Line 26"/>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2" name="Line 27"/>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3" name="Line 28"/>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4" name="Line 29"/>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5" name="Line 30"/>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6" name="Line 31"/>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7" name="Text Box 32"/>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28" name="Text Box 33"/>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29" name="Text Box 34"/>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0" name="Text Box 35"/>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1" name="Text Box 36"/>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2" name="Text Box 37"/>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3" name="Text Box 38"/>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5434" name="Text Box 39"/>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5435" name="Text Box 40"/>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5436" name="Text Box 41"/>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a:t>实例说明</a:t>
            </a:r>
          </a:p>
        </p:txBody>
      </p:sp>
      <p:grpSp>
        <p:nvGrpSpPr>
          <p:cNvPr id="146435" name="Group 3"/>
          <p:cNvGrpSpPr>
            <a:grpSpLocks/>
          </p:cNvGrpSpPr>
          <p:nvPr/>
        </p:nvGrpSpPr>
        <p:grpSpPr bwMode="auto">
          <a:xfrm>
            <a:off x="3886200" y="2133600"/>
            <a:ext cx="546100" cy="544513"/>
            <a:chOff x="3792" y="3312"/>
            <a:chExt cx="240" cy="240"/>
          </a:xfrm>
        </p:grpSpPr>
        <p:sp>
          <p:nvSpPr>
            <p:cNvPr id="14647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6436" name="Group 6"/>
          <p:cNvGrpSpPr>
            <a:grpSpLocks/>
          </p:cNvGrpSpPr>
          <p:nvPr/>
        </p:nvGrpSpPr>
        <p:grpSpPr bwMode="auto">
          <a:xfrm>
            <a:off x="2743200" y="3200400"/>
            <a:ext cx="546100" cy="544513"/>
            <a:chOff x="3792" y="3312"/>
            <a:chExt cx="240" cy="240"/>
          </a:xfrm>
        </p:grpSpPr>
        <p:sp>
          <p:nvSpPr>
            <p:cNvPr id="1464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6437" name="Group 9"/>
          <p:cNvGrpSpPr>
            <a:grpSpLocks/>
          </p:cNvGrpSpPr>
          <p:nvPr/>
        </p:nvGrpSpPr>
        <p:grpSpPr bwMode="auto">
          <a:xfrm>
            <a:off x="5029200" y="3189288"/>
            <a:ext cx="546100" cy="544512"/>
            <a:chOff x="3792" y="3312"/>
            <a:chExt cx="240" cy="240"/>
          </a:xfrm>
        </p:grpSpPr>
        <p:sp>
          <p:nvSpPr>
            <p:cNvPr id="14646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6438" name="Group 12"/>
          <p:cNvGrpSpPr>
            <a:grpSpLocks/>
          </p:cNvGrpSpPr>
          <p:nvPr/>
        </p:nvGrpSpPr>
        <p:grpSpPr bwMode="auto">
          <a:xfrm>
            <a:off x="4724400" y="4495800"/>
            <a:ext cx="546100" cy="544513"/>
            <a:chOff x="3792" y="3312"/>
            <a:chExt cx="240" cy="240"/>
          </a:xfrm>
        </p:grpSpPr>
        <p:sp>
          <p:nvSpPr>
            <p:cNvPr id="14646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6439" name="Group 15"/>
          <p:cNvGrpSpPr>
            <a:grpSpLocks/>
          </p:cNvGrpSpPr>
          <p:nvPr/>
        </p:nvGrpSpPr>
        <p:grpSpPr bwMode="auto">
          <a:xfrm>
            <a:off x="3200400" y="4419600"/>
            <a:ext cx="546100" cy="544513"/>
            <a:chOff x="3792" y="3312"/>
            <a:chExt cx="240" cy="240"/>
          </a:xfrm>
        </p:grpSpPr>
        <p:sp>
          <p:nvSpPr>
            <p:cNvPr id="14646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6440" name="Group 18"/>
          <p:cNvGrpSpPr>
            <a:grpSpLocks/>
          </p:cNvGrpSpPr>
          <p:nvPr/>
        </p:nvGrpSpPr>
        <p:grpSpPr bwMode="auto">
          <a:xfrm>
            <a:off x="3886200" y="3429000"/>
            <a:ext cx="546100" cy="544513"/>
            <a:chOff x="3792" y="3312"/>
            <a:chExt cx="240" cy="240"/>
          </a:xfrm>
        </p:grpSpPr>
        <p:sp>
          <p:nvSpPr>
            <p:cNvPr id="14646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644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2"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5"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8"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645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645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646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a:t>实例说明</a:t>
            </a:r>
          </a:p>
        </p:txBody>
      </p:sp>
      <p:grpSp>
        <p:nvGrpSpPr>
          <p:cNvPr id="147459" name="Group 3"/>
          <p:cNvGrpSpPr>
            <a:grpSpLocks/>
          </p:cNvGrpSpPr>
          <p:nvPr/>
        </p:nvGrpSpPr>
        <p:grpSpPr bwMode="auto">
          <a:xfrm>
            <a:off x="3886200" y="2133600"/>
            <a:ext cx="546100" cy="544513"/>
            <a:chOff x="3792" y="3312"/>
            <a:chExt cx="240" cy="240"/>
          </a:xfrm>
        </p:grpSpPr>
        <p:sp>
          <p:nvSpPr>
            <p:cNvPr id="14749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7460" name="Group 6"/>
          <p:cNvGrpSpPr>
            <a:grpSpLocks/>
          </p:cNvGrpSpPr>
          <p:nvPr/>
        </p:nvGrpSpPr>
        <p:grpSpPr bwMode="auto">
          <a:xfrm>
            <a:off x="2743200" y="3200400"/>
            <a:ext cx="546100" cy="544513"/>
            <a:chOff x="3792" y="3312"/>
            <a:chExt cx="240" cy="240"/>
          </a:xfrm>
        </p:grpSpPr>
        <p:sp>
          <p:nvSpPr>
            <p:cNvPr id="14749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7461" name="Group 9"/>
          <p:cNvGrpSpPr>
            <a:grpSpLocks/>
          </p:cNvGrpSpPr>
          <p:nvPr/>
        </p:nvGrpSpPr>
        <p:grpSpPr bwMode="auto">
          <a:xfrm>
            <a:off x="5029200" y="3189288"/>
            <a:ext cx="546100" cy="544512"/>
            <a:chOff x="3792" y="3312"/>
            <a:chExt cx="240" cy="240"/>
          </a:xfrm>
        </p:grpSpPr>
        <p:sp>
          <p:nvSpPr>
            <p:cNvPr id="14749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7462" name="Group 12"/>
          <p:cNvGrpSpPr>
            <a:grpSpLocks/>
          </p:cNvGrpSpPr>
          <p:nvPr/>
        </p:nvGrpSpPr>
        <p:grpSpPr bwMode="auto">
          <a:xfrm>
            <a:off x="4724400" y="4495800"/>
            <a:ext cx="546100" cy="544513"/>
            <a:chOff x="3792" y="3312"/>
            <a:chExt cx="240" cy="240"/>
          </a:xfrm>
        </p:grpSpPr>
        <p:sp>
          <p:nvSpPr>
            <p:cNvPr id="14748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7463" name="Group 15"/>
          <p:cNvGrpSpPr>
            <a:grpSpLocks/>
          </p:cNvGrpSpPr>
          <p:nvPr/>
        </p:nvGrpSpPr>
        <p:grpSpPr bwMode="auto">
          <a:xfrm>
            <a:off x="3200400" y="4419600"/>
            <a:ext cx="546100" cy="544513"/>
            <a:chOff x="3792" y="3312"/>
            <a:chExt cx="240" cy="240"/>
          </a:xfrm>
        </p:grpSpPr>
        <p:sp>
          <p:nvSpPr>
            <p:cNvPr id="14748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7464" name="Group 18"/>
          <p:cNvGrpSpPr>
            <a:grpSpLocks/>
          </p:cNvGrpSpPr>
          <p:nvPr/>
        </p:nvGrpSpPr>
        <p:grpSpPr bwMode="auto">
          <a:xfrm>
            <a:off x="3886200" y="3429000"/>
            <a:ext cx="546100" cy="544513"/>
            <a:chOff x="3792" y="3312"/>
            <a:chExt cx="240" cy="240"/>
          </a:xfrm>
        </p:grpSpPr>
        <p:sp>
          <p:nvSpPr>
            <p:cNvPr id="14748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746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6"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7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748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748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748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a:t>实例说明</a:t>
            </a:r>
          </a:p>
        </p:txBody>
      </p:sp>
      <p:grpSp>
        <p:nvGrpSpPr>
          <p:cNvPr id="148483" name="Group 3"/>
          <p:cNvGrpSpPr>
            <a:grpSpLocks/>
          </p:cNvGrpSpPr>
          <p:nvPr/>
        </p:nvGrpSpPr>
        <p:grpSpPr bwMode="auto">
          <a:xfrm>
            <a:off x="3886200" y="2133600"/>
            <a:ext cx="546100" cy="544513"/>
            <a:chOff x="3792" y="3312"/>
            <a:chExt cx="240" cy="240"/>
          </a:xfrm>
        </p:grpSpPr>
        <p:sp>
          <p:nvSpPr>
            <p:cNvPr id="14851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2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8484" name="Group 6"/>
          <p:cNvGrpSpPr>
            <a:grpSpLocks/>
          </p:cNvGrpSpPr>
          <p:nvPr/>
        </p:nvGrpSpPr>
        <p:grpSpPr bwMode="auto">
          <a:xfrm>
            <a:off x="2743200" y="3200400"/>
            <a:ext cx="546100" cy="544513"/>
            <a:chOff x="3792" y="3312"/>
            <a:chExt cx="240" cy="240"/>
          </a:xfrm>
        </p:grpSpPr>
        <p:sp>
          <p:nvSpPr>
            <p:cNvPr id="14851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8485" name="Group 9"/>
          <p:cNvGrpSpPr>
            <a:grpSpLocks/>
          </p:cNvGrpSpPr>
          <p:nvPr/>
        </p:nvGrpSpPr>
        <p:grpSpPr bwMode="auto">
          <a:xfrm>
            <a:off x="5029200" y="3189288"/>
            <a:ext cx="546100" cy="544512"/>
            <a:chOff x="3792" y="3312"/>
            <a:chExt cx="240" cy="240"/>
          </a:xfrm>
        </p:grpSpPr>
        <p:sp>
          <p:nvSpPr>
            <p:cNvPr id="14851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8486" name="Group 12"/>
          <p:cNvGrpSpPr>
            <a:grpSpLocks/>
          </p:cNvGrpSpPr>
          <p:nvPr/>
        </p:nvGrpSpPr>
        <p:grpSpPr bwMode="auto">
          <a:xfrm>
            <a:off x="4724400" y="4495800"/>
            <a:ext cx="546100" cy="544513"/>
            <a:chOff x="3792" y="3312"/>
            <a:chExt cx="240" cy="240"/>
          </a:xfrm>
        </p:grpSpPr>
        <p:sp>
          <p:nvSpPr>
            <p:cNvPr id="14851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8487" name="Group 15"/>
          <p:cNvGrpSpPr>
            <a:grpSpLocks/>
          </p:cNvGrpSpPr>
          <p:nvPr/>
        </p:nvGrpSpPr>
        <p:grpSpPr bwMode="auto">
          <a:xfrm>
            <a:off x="3200400" y="4419600"/>
            <a:ext cx="546100" cy="544513"/>
            <a:chOff x="3792" y="3312"/>
            <a:chExt cx="240" cy="240"/>
          </a:xfrm>
        </p:grpSpPr>
        <p:sp>
          <p:nvSpPr>
            <p:cNvPr id="14851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8488" name="Group 18"/>
          <p:cNvGrpSpPr>
            <a:grpSpLocks/>
          </p:cNvGrpSpPr>
          <p:nvPr/>
        </p:nvGrpSpPr>
        <p:grpSpPr bwMode="auto">
          <a:xfrm>
            <a:off x="3886200" y="3429000"/>
            <a:ext cx="546100" cy="544513"/>
            <a:chOff x="3792" y="3312"/>
            <a:chExt cx="240" cy="240"/>
          </a:xfrm>
        </p:grpSpPr>
        <p:sp>
          <p:nvSpPr>
            <p:cNvPr id="14850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848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0"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850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850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850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a:t>实例说明</a:t>
            </a:r>
          </a:p>
        </p:txBody>
      </p:sp>
      <p:grpSp>
        <p:nvGrpSpPr>
          <p:cNvPr id="149507" name="Group 3"/>
          <p:cNvGrpSpPr>
            <a:grpSpLocks/>
          </p:cNvGrpSpPr>
          <p:nvPr/>
        </p:nvGrpSpPr>
        <p:grpSpPr bwMode="auto">
          <a:xfrm>
            <a:off x="3886200" y="2133600"/>
            <a:ext cx="546100" cy="544513"/>
            <a:chOff x="3792" y="3312"/>
            <a:chExt cx="240" cy="240"/>
          </a:xfrm>
        </p:grpSpPr>
        <p:sp>
          <p:nvSpPr>
            <p:cNvPr id="14954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9508" name="Group 6"/>
          <p:cNvGrpSpPr>
            <a:grpSpLocks/>
          </p:cNvGrpSpPr>
          <p:nvPr/>
        </p:nvGrpSpPr>
        <p:grpSpPr bwMode="auto">
          <a:xfrm>
            <a:off x="2743200" y="3200400"/>
            <a:ext cx="546100" cy="544513"/>
            <a:chOff x="3792" y="3312"/>
            <a:chExt cx="240" cy="240"/>
          </a:xfrm>
        </p:grpSpPr>
        <p:sp>
          <p:nvSpPr>
            <p:cNvPr id="14954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9509" name="Group 9"/>
          <p:cNvGrpSpPr>
            <a:grpSpLocks/>
          </p:cNvGrpSpPr>
          <p:nvPr/>
        </p:nvGrpSpPr>
        <p:grpSpPr bwMode="auto">
          <a:xfrm>
            <a:off x="5029200" y="3189288"/>
            <a:ext cx="546100" cy="544512"/>
            <a:chOff x="3792" y="3312"/>
            <a:chExt cx="240" cy="240"/>
          </a:xfrm>
        </p:grpSpPr>
        <p:sp>
          <p:nvSpPr>
            <p:cNvPr id="14953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9510" name="Group 12"/>
          <p:cNvGrpSpPr>
            <a:grpSpLocks/>
          </p:cNvGrpSpPr>
          <p:nvPr/>
        </p:nvGrpSpPr>
        <p:grpSpPr bwMode="auto">
          <a:xfrm>
            <a:off x="4724400" y="4495800"/>
            <a:ext cx="546100" cy="544513"/>
            <a:chOff x="3792" y="3312"/>
            <a:chExt cx="240" cy="240"/>
          </a:xfrm>
        </p:grpSpPr>
        <p:sp>
          <p:nvSpPr>
            <p:cNvPr id="14953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9511" name="Group 15"/>
          <p:cNvGrpSpPr>
            <a:grpSpLocks/>
          </p:cNvGrpSpPr>
          <p:nvPr/>
        </p:nvGrpSpPr>
        <p:grpSpPr bwMode="auto">
          <a:xfrm>
            <a:off x="3200400" y="4419600"/>
            <a:ext cx="546100" cy="544513"/>
            <a:chOff x="3792" y="3312"/>
            <a:chExt cx="240" cy="240"/>
          </a:xfrm>
        </p:grpSpPr>
        <p:sp>
          <p:nvSpPr>
            <p:cNvPr id="14953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9512" name="Group 18"/>
          <p:cNvGrpSpPr>
            <a:grpSpLocks/>
          </p:cNvGrpSpPr>
          <p:nvPr/>
        </p:nvGrpSpPr>
        <p:grpSpPr bwMode="auto">
          <a:xfrm>
            <a:off x="3886200" y="3429000"/>
            <a:ext cx="546100" cy="544513"/>
            <a:chOff x="3792" y="3312"/>
            <a:chExt cx="240" cy="240"/>
          </a:xfrm>
        </p:grpSpPr>
        <p:sp>
          <p:nvSpPr>
            <p:cNvPr id="14953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951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4"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7"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953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953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953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a:t>实例说明</a:t>
            </a:r>
          </a:p>
        </p:txBody>
      </p:sp>
      <p:grpSp>
        <p:nvGrpSpPr>
          <p:cNvPr id="150531" name="Group 3"/>
          <p:cNvGrpSpPr>
            <a:grpSpLocks/>
          </p:cNvGrpSpPr>
          <p:nvPr/>
        </p:nvGrpSpPr>
        <p:grpSpPr bwMode="auto">
          <a:xfrm>
            <a:off x="3886200" y="2133600"/>
            <a:ext cx="546100" cy="544513"/>
            <a:chOff x="3792" y="3312"/>
            <a:chExt cx="240" cy="240"/>
          </a:xfrm>
        </p:grpSpPr>
        <p:sp>
          <p:nvSpPr>
            <p:cNvPr id="150558"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9"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0532" name="Group 6"/>
          <p:cNvGrpSpPr>
            <a:grpSpLocks/>
          </p:cNvGrpSpPr>
          <p:nvPr/>
        </p:nvGrpSpPr>
        <p:grpSpPr bwMode="auto">
          <a:xfrm>
            <a:off x="2743200" y="3200400"/>
            <a:ext cx="546100" cy="544513"/>
            <a:chOff x="3792" y="3312"/>
            <a:chExt cx="240" cy="240"/>
          </a:xfrm>
        </p:grpSpPr>
        <p:sp>
          <p:nvSpPr>
            <p:cNvPr id="150556"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7"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0533" name="Group 9"/>
          <p:cNvGrpSpPr>
            <a:grpSpLocks/>
          </p:cNvGrpSpPr>
          <p:nvPr/>
        </p:nvGrpSpPr>
        <p:grpSpPr bwMode="auto">
          <a:xfrm>
            <a:off x="5029200" y="3189288"/>
            <a:ext cx="546100" cy="544512"/>
            <a:chOff x="3792" y="3312"/>
            <a:chExt cx="240" cy="240"/>
          </a:xfrm>
        </p:grpSpPr>
        <p:sp>
          <p:nvSpPr>
            <p:cNvPr id="150554"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5"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0534" name="Group 12"/>
          <p:cNvGrpSpPr>
            <a:grpSpLocks/>
          </p:cNvGrpSpPr>
          <p:nvPr/>
        </p:nvGrpSpPr>
        <p:grpSpPr bwMode="auto">
          <a:xfrm>
            <a:off x="4724400" y="4495800"/>
            <a:ext cx="546100" cy="544513"/>
            <a:chOff x="3792" y="3312"/>
            <a:chExt cx="240" cy="240"/>
          </a:xfrm>
        </p:grpSpPr>
        <p:sp>
          <p:nvSpPr>
            <p:cNvPr id="150552"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3"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0535" name="Group 15"/>
          <p:cNvGrpSpPr>
            <a:grpSpLocks/>
          </p:cNvGrpSpPr>
          <p:nvPr/>
        </p:nvGrpSpPr>
        <p:grpSpPr bwMode="auto">
          <a:xfrm>
            <a:off x="3200400" y="4419600"/>
            <a:ext cx="546100" cy="544513"/>
            <a:chOff x="3792" y="3312"/>
            <a:chExt cx="240" cy="240"/>
          </a:xfrm>
        </p:grpSpPr>
        <p:sp>
          <p:nvSpPr>
            <p:cNvPr id="150550"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1"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0536" name="Group 18"/>
          <p:cNvGrpSpPr>
            <a:grpSpLocks/>
          </p:cNvGrpSpPr>
          <p:nvPr/>
        </p:nvGrpSpPr>
        <p:grpSpPr bwMode="auto">
          <a:xfrm>
            <a:off x="3886200" y="3429000"/>
            <a:ext cx="546100" cy="544513"/>
            <a:chOff x="3792" y="3312"/>
            <a:chExt cx="240" cy="240"/>
          </a:xfrm>
        </p:grpSpPr>
        <p:sp>
          <p:nvSpPr>
            <p:cNvPr id="150548"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49"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0537"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8"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054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054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054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054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0547"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算法的求解结果</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4"/>
          <p:cNvSpPr txBox="1">
            <a:spLocks noChangeArrowheads="1"/>
          </p:cNvSpPr>
          <p:nvPr/>
        </p:nvSpPr>
        <p:spPr bwMode="auto">
          <a:xfrm>
            <a:off x="381000" y="1371600"/>
            <a:ext cx="5562600" cy="39512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prim(int n, float [ ][ ] c)</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T=</a:t>
            </a:r>
            <a:r>
              <a:rPr lang="zh-CN" altLang="en-US">
                <a:latin typeface="宋体" pitchFamily="2" charset="-122"/>
              </a:rPr>
              <a:t>空集；</a:t>
            </a:r>
          </a:p>
          <a:p>
            <a:pPr eaLnBrk="1" hangingPunct="1">
              <a:spcBef>
                <a:spcPct val="50000"/>
              </a:spcBef>
            </a:pPr>
            <a:r>
              <a:rPr lang="zh-CN" altLang="en-US">
                <a:latin typeface="宋体" pitchFamily="2" charset="-122"/>
              </a:rPr>
              <a:t>　　 </a:t>
            </a:r>
            <a:r>
              <a:rPr lang="en-US" altLang="zh-CN">
                <a:latin typeface="宋体" pitchFamily="2" charset="-122"/>
              </a:rPr>
              <a:t>S={1};</a:t>
            </a:r>
          </a:p>
          <a:p>
            <a:pPr eaLnBrk="1" hangingPunct="1">
              <a:spcBef>
                <a:spcPct val="50000"/>
              </a:spcBef>
            </a:pPr>
            <a:r>
              <a:rPr lang="en-US" altLang="zh-CN">
                <a:latin typeface="宋体" pitchFamily="2" charset="-122"/>
              </a:rPr>
              <a:t>     while(S!=V)</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(i,j)=i∈S</a:t>
            </a:r>
            <a:r>
              <a:rPr lang="zh-CN" altLang="en-US">
                <a:latin typeface="宋体" pitchFamily="2" charset="-122"/>
              </a:rPr>
              <a:t>并且</a:t>
            </a:r>
            <a:r>
              <a:rPr lang="en-US" altLang="zh-CN">
                <a:latin typeface="宋体" pitchFamily="2" charset="-122"/>
              </a:rPr>
              <a:t>j∈V-S</a:t>
            </a:r>
            <a:r>
              <a:rPr lang="zh-CN" altLang="en-US">
                <a:latin typeface="宋体" pitchFamily="2" charset="-122"/>
              </a:rPr>
              <a:t>的最小权边</a:t>
            </a:r>
          </a:p>
          <a:p>
            <a:pPr eaLnBrk="1" hangingPunct="1"/>
            <a:r>
              <a:rPr lang="zh-CN" altLang="en-US">
                <a:latin typeface="宋体" pitchFamily="2" charset="-122"/>
              </a:rPr>
              <a:t>	Ｔ＝Ｔ</a:t>
            </a:r>
            <a:r>
              <a:rPr lang="en-US" altLang="zh-CN">
                <a:latin typeface="宋体" pitchFamily="2" charset="-122"/>
              </a:rPr>
              <a:t>∪{(i,j)};</a:t>
            </a:r>
            <a:endParaRPr lang="zh-CN" altLang="en-US">
              <a:latin typeface="宋体" pitchFamily="2" charset="-122"/>
            </a:endParaRPr>
          </a:p>
          <a:p>
            <a:pPr eaLnBrk="1" hangingPunct="1"/>
            <a:r>
              <a:rPr lang="zh-CN" altLang="en-US">
                <a:latin typeface="宋体" pitchFamily="2" charset="-122"/>
              </a:rPr>
              <a:t>	</a:t>
            </a:r>
            <a:r>
              <a:rPr lang="en-US" altLang="zh-CN">
                <a:latin typeface="宋体" pitchFamily="2" charset="-122"/>
              </a:rPr>
              <a:t>S</a:t>
            </a:r>
            <a:r>
              <a:rPr lang="zh-CN" altLang="en-US">
                <a:latin typeface="宋体" pitchFamily="2" charset="-122"/>
              </a:rPr>
              <a:t>＝</a:t>
            </a:r>
            <a:r>
              <a:rPr lang="en-US" altLang="zh-CN">
                <a:latin typeface="宋体" pitchFamily="2" charset="-122"/>
              </a:rPr>
              <a:t>S∪{j};</a:t>
            </a:r>
          </a:p>
          <a:p>
            <a:pPr eaLnBrk="1" hangingPunct="1"/>
            <a:r>
              <a:rPr lang="en-US" altLang="zh-CN">
                <a:latin typeface="宋体" pitchFamily="2" charset="-122"/>
              </a:rPr>
              <a:t>     }</a:t>
            </a:r>
          </a:p>
          <a:p>
            <a:pPr eaLnBrk="1" hangingPunct="1"/>
            <a:r>
              <a:rPr lang="en-US" altLang="zh-CN">
                <a:latin typeface="宋体" pitchFamily="2" charset="-122"/>
              </a:rPr>
              <a:t>}</a:t>
            </a:r>
          </a:p>
        </p:txBody>
      </p:sp>
      <p:sp>
        <p:nvSpPr>
          <p:cNvPr id="151555" name="Text Box 5"/>
          <p:cNvSpPr txBox="1">
            <a:spLocks noChangeArrowheads="1"/>
          </p:cNvSpPr>
          <p:nvPr/>
        </p:nvSpPr>
        <p:spPr bwMode="auto">
          <a:xfrm>
            <a:off x="1371600" y="5562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算法的程序实现</a:t>
            </a:r>
          </a:p>
        </p:txBody>
      </p:sp>
      <p:grpSp>
        <p:nvGrpSpPr>
          <p:cNvPr id="2" name="Group 8"/>
          <p:cNvGrpSpPr>
            <a:grpSpLocks/>
          </p:cNvGrpSpPr>
          <p:nvPr/>
        </p:nvGrpSpPr>
        <p:grpSpPr bwMode="auto">
          <a:xfrm>
            <a:off x="6019800" y="2971800"/>
            <a:ext cx="3124200" cy="1219200"/>
            <a:chOff x="3792" y="1872"/>
            <a:chExt cx="1968" cy="768"/>
          </a:xfrm>
        </p:grpSpPr>
        <p:sp>
          <p:nvSpPr>
            <p:cNvPr id="151557" name="AutoShape 6"/>
            <p:cNvSpPr>
              <a:spLocks noChangeArrowheads="1"/>
            </p:cNvSpPr>
            <p:nvPr/>
          </p:nvSpPr>
          <p:spPr bwMode="auto">
            <a:xfrm>
              <a:off x="3792" y="1872"/>
              <a:ext cx="1872" cy="768"/>
            </a:xfrm>
            <a:prstGeom prst="wedgeRoundRectCallout">
              <a:avLst>
                <a:gd name="adj1" fmla="val -88194"/>
                <a:gd name="adj2" fmla="val 3997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51558" name="Text Box 7"/>
            <p:cNvSpPr txBox="1">
              <a:spLocks noChangeArrowheads="1"/>
            </p:cNvSpPr>
            <p:nvPr/>
          </p:nvSpPr>
          <p:spPr bwMode="auto">
            <a:xfrm>
              <a:off x="3840" y="1920"/>
              <a:ext cx="192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问题：</a:t>
              </a:r>
            </a:p>
            <a:p>
              <a:pPr eaLnBrk="1" hangingPunct="1">
                <a:spcBef>
                  <a:spcPct val="50000"/>
                </a:spcBef>
              </a:pPr>
              <a:r>
                <a:rPr lang="zh-CN" altLang="en-US"/>
                <a:t>如何有效地找出满足条件的最小边</a:t>
              </a:r>
              <a:r>
                <a:rPr lang="en-US" altLang="zh-CN"/>
                <a:t>(i,j)</a:t>
              </a:r>
              <a:r>
                <a:rPr lang="en-US" altLang="zh-CN">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zh-CN" altLang="en-US" sz="3500"/>
              <a:t>如何有效地找出满足条件的最小边</a:t>
            </a:r>
            <a:r>
              <a:rPr lang="en-US" altLang="zh-CN" sz="3500">
                <a:solidFill>
                  <a:srgbClr val="FF0000"/>
                </a:solidFill>
              </a:rPr>
              <a:t>?</a:t>
            </a:r>
            <a:endParaRPr lang="zh-CN" altLang="en-US" sz="3500">
              <a:solidFill>
                <a:srgbClr val="FF0000"/>
              </a:solidFill>
            </a:endParaRPr>
          </a:p>
        </p:txBody>
      </p:sp>
      <p:graphicFrame>
        <p:nvGraphicFramePr>
          <p:cNvPr id="33794" name="Object 4"/>
          <p:cNvGraphicFramePr>
            <a:graphicFrameLocks noGrp="1" noChangeAspect="1"/>
          </p:cNvGraphicFramePr>
          <p:nvPr>
            <p:ph sz="half" idx="1"/>
          </p:nvPr>
        </p:nvGraphicFramePr>
        <p:xfrm>
          <a:off x="1066800" y="3962400"/>
          <a:ext cx="742950" cy="2257425"/>
        </p:xfrm>
        <a:graphic>
          <a:graphicData uri="http://schemas.openxmlformats.org/presentationml/2006/ole">
            <mc:AlternateContent xmlns:mc="http://schemas.openxmlformats.org/markup-compatibility/2006">
              <mc:Choice xmlns:v="urn:schemas-microsoft-com:vml" Requires="v">
                <p:oleObj spid="_x0000_s32770" r:id="rId3" imgW="1296063" imgH="3934305" progId="">
                  <p:embed/>
                </p:oleObj>
              </mc:Choice>
              <mc:Fallback>
                <p:oleObj r:id="rId3" imgW="1296063" imgH="3934305" progId="">
                  <p:embed/>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962400"/>
                        <a:ext cx="742950" cy="225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6"/>
          <p:cNvGraphicFramePr>
            <a:graphicFrameLocks noGrp="1" noChangeAspect="1"/>
          </p:cNvGraphicFramePr>
          <p:nvPr>
            <p:ph sz="half" idx="2"/>
          </p:nvPr>
        </p:nvGraphicFramePr>
        <p:xfrm>
          <a:off x="2286000" y="1600200"/>
          <a:ext cx="5410200" cy="4019550"/>
        </p:xfrm>
        <a:graphic>
          <a:graphicData uri="http://schemas.openxmlformats.org/presentationml/2006/ole">
            <mc:AlternateContent xmlns:mc="http://schemas.openxmlformats.org/markup-compatibility/2006">
              <mc:Choice xmlns:v="urn:schemas-microsoft-com:vml" Requires="v">
                <p:oleObj spid="_x0000_s32771" name="公式" r:id="rId5" imgW="3111500" imgH="2311400" progId="Equation.3">
                  <p:embed/>
                </p:oleObj>
              </mc:Choice>
              <mc:Fallback>
                <p:oleObj name="公式" r:id="rId5" imgW="3111500" imgH="2311400" progId="Equation.3">
                  <p:embed/>
                  <p:pic>
                    <p:nvPicPr>
                      <p:cNvPr id="0" name="Picture 2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1600200"/>
                        <a:ext cx="5410200" cy="40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第二步：</a:t>
            </a:r>
          </a:p>
          <a:p>
            <a:pPr lvl="1" eaLnBrk="1" hangingPunct="1"/>
            <a:r>
              <a:rPr lang="zh-CN" altLang="en-US"/>
              <a:t>判断活动</a:t>
            </a:r>
            <a:r>
              <a:rPr lang="en-US" altLang="zh-CN"/>
              <a:t>2</a:t>
            </a:r>
            <a:r>
              <a:rPr lang="zh-CN" altLang="en-US"/>
              <a:t>与活动</a:t>
            </a:r>
            <a:r>
              <a:rPr lang="en-US" altLang="zh-CN"/>
              <a:t>1</a:t>
            </a:r>
            <a:r>
              <a:rPr lang="zh-CN" altLang="en-US"/>
              <a:t>是否相容</a:t>
            </a:r>
          </a:p>
          <a:p>
            <a:pPr lvl="2" eaLnBrk="1" hangingPunct="1"/>
            <a:r>
              <a:rPr lang="zh-CN" altLang="en-US" sz="2500"/>
              <a:t>即</a:t>
            </a:r>
            <a:r>
              <a:rPr lang="en-US" altLang="zh-CN" sz="2500"/>
              <a:t>s[2]</a:t>
            </a:r>
            <a:r>
              <a:rPr lang="zh-CN" altLang="en-US" sz="2500"/>
              <a:t>是否大于或等于</a:t>
            </a:r>
            <a:r>
              <a:rPr lang="en-US" altLang="zh-CN" sz="2500"/>
              <a:t>f[1]</a:t>
            </a:r>
            <a:r>
              <a:rPr lang="zh-CN" altLang="en-US" sz="2500"/>
              <a:t>；</a:t>
            </a:r>
            <a:endParaRPr lang="en-US" altLang="zh-CN" sz="2500"/>
          </a:p>
        </p:txBody>
      </p:sp>
      <p:graphicFrame>
        <p:nvGraphicFramePr>
          <p:cNvPr id="26747" name="Group 12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4809" name="Oval 124"/>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4810" name="Oval 125"/>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131"/>
          <p:cNvGrpSpPr>
            <a:grpSpLocks/>
          </p:cNvGrpSpPr>
          <p:nvPr/>
        </p:nvGrpSpPr>
        <p:grpSpPr bwMode="auto">
          <a:xfrm>
            <a:off x="685800" y="3657600"/>
            <a:ext cx="6934200" cy="2484438"/>
            <a:chOff x="432" y="2448"/>
            <a:chExt cx="4368" cy="1565"/>
          </a:xfrm>
        </p:grpSpPr>
        <p:sp>
          <p:nvSpPr>
            <p:cNvPr id="74812" name="Text Box 127"/>
            <p:cNvSpPr txBox="1">
              <a:spLocks noChangeArrowheads="1"/>
            </p:cNvSpPr>
            <p:nvPr/>
          </p:nvSpPr>
          <p:spPr bwMode="auto">
            <a:xfrm>
              <a:off x="432" y="3456"/>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2</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4813" name="Group 130"/>
            <p:cNvGrpSpPr>
              <a:grpSpLocks/>
            </p:cNvGrpSpPr>
            <p:nvPr/>
          </p:nvGrpSpPr>
          <p:grpSpPr bwMode="auto">
            <a:xfrm>
              <a:off x="1296" y="2448"/>
              <a:ext cx="240" cy="240"/>
              <a:chOff x="4032" y="1776"/>
              <a:chExt cx="240" cy="240"/>
            </a:xfrm>
          </p:grpSpPr>
          <p:sp>
            <p:nvSpPr>
              <p:cNvPr id="74814" name="Line 128"/>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5" name="Line 129"/>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详细说明</a:t>
            </a:r>
          </a:p>
        </p:txBody>
      </p:sp>
      <p:sp>
        <p:nvSpPr>
          <p:cNvPr id="3" name="内容占位符 2"/>
          <p:cNvSpPr>
            <a:spLocks noGrp="1"/>
          </p:cNvSpPr>
          <p:nvPr>
            <p:ph sz="half" idx="1"/>
          </p:nvPr>
        </p:nvSpPr>
        <p:spPr/>
        <p:txBody>
          <a:bodyPr/>
          <a:lstStyle/>
          <a:p>
            <a:r>
              <a:rPr lang="zh-CN" altLang="en-US" dirty="0"/>
              <a:t>设置数组</a:t>
            </a:r>
            <a:r>
              <a:rPr lang="en-US" altLang="zh-CN" dirty="0"/>
              <a:t>closest[I]</a:t>
            </a:r>
          </a:p>
          <a:p>
            <a:pPr lvl="1"/>
            <a:r>
              <a:rPr lang="en-US" altLang="zh-CN" dirty="0" err="1"/>
              <a:t>i</a:t>
            </a:r>
            <a:r>
              <a:rPr lang="zh-CN" altLang="en-US" dirty="0"/>
              <a:t>属于</a:t>
            </a:r>
            <a:r>
              <a:rPr lang="en-US" altLang="zh-CN" dirty="0"/>
              <a:t>V-S</a:t>
            </a:r>
            <a:r>
              <a:rPr lang="zh-CN" altLang="en-US" dirty="0"/>
              <a:t>集合，记录顶点</a:t>
            </a:r>
            <a:r>
              <a:rPr lang="en-US" altLang="zh-CN" dirty="0" err="1"/>
              <a:t>i</a:t>
            </a:r>
            <a:r>
              <a:rPr lang="zh-CN" altLang="en-US" dirty="0"/>
              <a:t>到</a:t>
            </a:r>
            <a:r>
              <a:rPr lang="en-US" altLang="zh-CN" dirty="0"/>
              <a:t>S</a:t>
            </a:r>
            <a:r>
              <a:rPr lang="zh-CN" altLang="en-US" dirty="0"/>
              <a:t>集合中最近点的编号，即</a:t>
            </a:r>
            <a:r>
              <a:rPr lang="en-US" altLang="zh-CN" dirty="0"/>
              <a:t>closest[</a:t>
            </a:r>
            <a:r>
              <a:rPr lang="en-US" altLang="zh-CN" dirty="0" err="1"/>
              <a:t>i</a:t>
            </a:r>
            <a:r>
              <a:rPr lang="en-US" altLang="zh-CN" dirty="0"/>
              <a:t>]</a:t>
            </a:r>
            <a:r>
              <a:rPr lang="zh-CN" altLang="en-US" dirty="0"/>
              <a:t>为</a:t>
            </a:r>
            <a:r>
              <a:rPr lang="en-US" altLang="zh-CN" dirty="0"/>
              <a:t>S</a:t>
            </a:r>
            <a:r>
              <a:rPr lang="zh-CN" altLang="en-US" dirty="0"/>
              <a:t>集合中的点</a:t>
            </a:r>
            <a:endParaRPr lang="en-US" altLang="zh-CN" dirty="0"/>
          </a:p>
          <a:p>
            <a:r>
              <a:rPr lang="zh-CN" altLang="en-US" dirty="0"/>
              <a:t>用</a:t>
            </a:r>
            <a:r>
              <a:rPr lang="en-US" altLang="zh-CN" dirty="0" err="1"/>
              <a:t>lowcost</a:t>
            </a:r>
            <a:r>
              <a:rPr lang="en-US" altLang="zh-CN" dirty="0"/>
              <a:t>[</a:t>
            </a:r>
            <a:r>
              <a:rPr lang="en-US" altLang="zh-CN" dirty="0" err="1"/>
              <a:t>i</a:t>
            </a:r>
            <a:r>
              <a:rPr lang="en-US" altLang="zh-CN" dirty="0"/>
              <a:t>]</a:t>
            </a:r>
            <a:r>
              <a:rPr lang="zh-CN" altLang="en-US" dirty="0"/>
              <a:t>记录当前</a:t>
            </a:r>
            <a:r>
              <a:rPr lang="en-US" altLang="zh-CN" dirty="0" err="1"/>
              <a:t>i</a:t>
            </a:r>
            <a:r>
              <a:rPr lang="zh-CN" altLang="en-US" dirty="0"/>
              <a:t>同集合</a:t>
            </a:r>
            <a:r>
              <a:rPr lang="en-US" altLang="zh-CN" dirty="0"/>
              <a:t>S</a:t>
            </a:r>
            <a:r>
              <a:rPr lang="zh-CN" altLang="en-US" dirty="0"/>
              <a:t>中有连接边中最小权重的值。</a:t>
            </a:r>
          </a:p>
        </p:txBody>
      </p:sp>
      <p:sp>
        <p:nvSpPr>
          <p:cNvPr id="4" name="内容占位符 3"/>
          <p:cNvSpPr>
            <a:spLocks noGrp="1"/>
          </p:cNvSpPr>
          <p:nvPr>
            <p:ph sz="half" idx="2"/>
          </p:nvPr>
        </p:nvSpPr>
        <p:spPr/>
        <p:txBody>
          <a:bodyPr/>
          <a:lstStyle/>
          <a:p>
            <a:r>
              <a:rPr lang="zh-CN" altLang="en-US" sz="2400" dirty="0"/>
              <a:t>每次有新的顶点加入</a:t>
            </a:r>
            <a:r>
              <a:rPr lang="en-US" altLang="zh-CN" sz="2400" dirty="0"/>
              <a:t>S</a:t>
            </a:r>
            <a:r>
              <a:rPr lang="zh-CN" altLang="en-US" sz="2400" dirty="0"/>
              <a:t>集合后，需要跟新</a:t>
            </a:r>
            <a:r>
              <a:rPr lang="en-US" altLang="zh-CN" sz="2400" dirty="0"/>
              <a:t>V-S</a:t>
            </a:r>
            <a:r>
              <a:rPr lang="zh-CN" altLang="en-US" sz="2400" dirty="0"/>
              <a:t>集合中剩余顶点</a:t>
            </a:r>
            <a:r>
              <a:rPr lang="en-US" altLang="zh-CN" sz="2400" dirty="0" err="1"/>
              <a:t>i</a:t>
            </a:r>
            <a:r>
              <a:rPr lang="zh-CN" altLang="en-US" sz="2400" dirty="0"/>
              <a:t>的</a:t>
            </a:r>
            <a:r>
              <a:rPr lang="en-US" altLang="zh-CN" sz="2400" dirty="0"/>
              <a:t>closest[</a:t>
            </a:r>
            <a:r>
              <a:rPr lang="en-US" altLang="zh-CN" sz="2400" dirty="0" err="1"/>
              <a:t>i</a:t>
            </a:r>
            <a:r>
              <a:rPr lang="en-US" altLang="zh-CN" sz="2400" dirty="0"/>
              <a:t>]</a:t>
            </a:r>
            <a:r>
              <a:rPr lang="zh-CN" altLang="en-US" sz="2400" dirty="0"/>
              <a:t>和</a:t>
            </a:r>
            <a:r>
              <a:rPr lang="en-US" altLang="zh-CN" sz="2400" dirty="0" err="1"/>
              <a:t>lowcost</a:t>
            </a:r>
            <a:r>
              <a:rPr lang="en-US" altLang="zh-CN" sz="2400" dirty="0"/>
              <a:t>[</a:t>
            </a:r>
            <a:r>
              <a:rPr lang="en-US" altLang="zh-CN" sz="2400" dirty="0" err="1"/>
              <a:t>i</a:t>
            </a:r>
            <a:r>
              <a:rPr lang="en-US" altLang="zh-CN" sz="2400" dirty="0"/>
              <a:t>]</a:t>
            </a:r>
            <a:r>
              <a:rPr lang="zh-CN" altLang="en-US" sz="2400" dirty="0"/>
              <a:t>的值</a:t>
            </a:r>
            <a:r>
              <a:rPr lang="en-US" altLang="zh-CN" sz="2400" dirty="0"/>
              <a:t>,</a:t>
            </a:r>
            <a:r>
              <a:rPr lang="zh-CN" altLang="en-US" sz="2400" dirty="0"/>
              <a:t>即比较之间记录在</a:t>
            </a:r>
            <a:r>
              <a:rPr lang="en-US" altLang="zh-CN" sz="2400" dirty="0" err="1"/>
              <a:t>lowlost</a:t>
            </a:r>
            <a:r>
              <a:rPr lang="en-US" altLang="zh-CN" sz="2400" dirty="0"/>
              <a:t>[</a:t>
            </a:r>
            <a:r>
              <a:rPr lang="en-US" altLang="zh-CN" sz="2400" dirty="0" err="1"/>
              <a:t>i</a:t>
            </a:r>
            <a:r>
              <a:rPr lang="en-US" altLang="zh-CN" sz="2400" dirty="0"/>
              <a:t>]</a:t>
            </a:r>
            <a:r>
              <a:rPr lang="zh-CN" altLang="en-US" sz="2400" dirty="0"/>
              <a:t>中的值和当前顶点</a:t>
            </a:r>
            <a:r>
              <a:rPr lang="en-US" altLang="zh-CN" sz="2400" dirty="0" err="1"/>
              <a:t>i</a:t>
            </a:r>
            <a:r>
              <a:rPr lang="zh-CN" altLang="en-US" sz="2400" dirty="0"/>
              <a:t>和新加入</a:t>
            </a:r>
            <a:r>
              <a:rPr lang="en-US" altLang="zh-CN" sz="2400" dirty="0"/>
              <a:t>S</a:t>
            </a:r>
            <a:r>
              <a:rPr lang="zh-CN" altLang="en-US" sz="2400" dirty="0"/>
              <a:t>集合中顶点之间的边权值，如果后者更小，则更新</a:t>
            </a:r>
            <a:r>
              <a:rPr lang="en-US" altLang="zh-CN" sz="2400" dirty="0"/>
              <a:t>closest[</a:t>
            </a:r>
            <a:r>
              <a:rPr lang="en-US" altLang="zh-CN" sz="2400" dirty="0" err="1"/>
              <a:t>i</a:t>
            </a:r>
            <a:r>
              <a:rPr lang="en-US" altLang="zh-CN" sz="2400" dirty="0"/>
              <a:t>]</a:t>
            </a:r>
            <a:r>
              <a:rPr lang="zh-CN" altLang="en-US" sz="2400" dirty="0"/>
              <a:t>和</a:t>
            </a:r>
            <a:r>
              <a:rPr lang="en-US" altLang="zh-CN" sz="2400" dirty="0" err="1"/>
              <a:t>lowcost</a:t>
            </a:r>
            <a:r>
              <a:rPr lang="en-US" altLang="zh-CN" sz="2400" dirty="0"/>
              <a:t>[</a:t>
            </a:r>
            <a:r>
              <a:rPr lang="en-US" altLang="zh-CN" sz="2400" dirty="0" err="1"/>
              <a:t>i</a:t>
            </a:r>
            <a:r>
              <a:rPr lang="en-US" altLang="zh-CN" sz="2400" dirty="0"/>
              <a:t>]</a:t>
            </a:r>
            <a:r>
              <a:rPr lang="zh-CN" altLang="en-US" sz="2400" dirty="0"/>
              <a:t>，思路类似单元最短路径问题中特殊路径的更新。</a:t>
            </a:r>
            <a:endParaRPr lang="en-US" altLang="zh-CN" sz="2400" dirty="0"/>
          </a:p>
          <a:p>
            <a:r>
              <a:rPr lang="zh-CN" altLang="en-US" sz="2400" dirty="0"/>
              <a:t>该操作每轮复杂性为</a:t>
            </a:r>
            <a:r>
              <a:rPr lang="en-US" altLang="zh-CN" sz="2400" dirty="0"/>
              <a:t>O(n),</a:t>
            </a:r>
          </a:p>
          <a:p>
            <a:endParaRPr lang="zh-CN" altLang="en-US" sz="2400" dirty="0"/>
          </a:p>
        </p:txBody>
      </p:sp>
    </p:spTree>
    <p:extLst>
      <p:ext uri="{BB962C8B-B14F-4D97-AF65-F5344CB8AC3E}">
        <p14:creationId xmlns:p14="http://schemas.microsoft.com/office/powerpoint/2010/main" val="11990910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复杂性分析</a:t>
            </a:r>
          </a:p>
        </p:txBody>
      </p:sp>
      <p:sp>
        <p:nvSpPr>
          <p:cNvPr id="6" name="内容占位符 5"/>
          <p:cNvSpPr>
            <a:spLocks noGrp="1"/>
          </p:cNvSpPr>
          <p:nvPr>
            <p:ph idx="1"/>
          </p:nvPr>
        </p:nvSpPr>
        <p:spPr/>
        <p:txBody>
          <a:bodyPr/>
          <a:lstStyle/>
          <a:p>
            <a:pPr>
              <a:lnSpc>
                <a:spcPct val="150000"/>
              </a:lnSpc>
            </a:pPr>
            <a:r>
              <a:rPr lang="en-US" altLang="zh-CN" dirty="0"/>
              <a:t>Prim</a:t>
            </a:r>
            <a:r>
              <a:rPr lang="zh-CN" altLang="en-US" dirty="0"/>
              <a:t>算法，复杂性受图的顶点数量</a:t>
            </a:r>
            <a:r>
              <a:rPr lang="en-US" altLang="zh-CN" dirty="0"/>
              <a:t>n</a:t>
            </a:r>
            <a:r>
              <a:rPr lang="zh-CN" altLang="en-US" dirty="0"/>
              <a:t>影响，和边无关，时间复杂性为</a:t>
            </a:r>
            <a:r>
              <a:rPr lang="en-US" altLang="zh-CN" dirty="0"/>
              <a:t>O(n</a:t>
            </a:r>
            <a:r>
              <a:rPr lang="en-US" altLang="zh-CN" baseline="30000" dirty="0"/>
              <a:t>2</a:t>
            </a:r>
            <a:r>
              <a:rPr lang="en-US" altLang="zh-CN" dirty="0"/>
              <a:t>)</a:t>
            </a:r>
          </a:p>
          <a:p>
            <a:pPr>
              <a:lnSpc>
                <a:spcPct val="150000"/>
              </a:lnSpc>
            </a:pPr>
            <a:r>
              <a:rPr lang="zh-CN" altLang="en-US" dirty="0"/>
              <a:t>该算法适合稠密图</a:t>
            </a:r>
          </a:p>
        </p:txBody>
      </p:sp>
    </p:spTree>
    <p:extLst>
      <p:ext uri="{BB962C8B-B14F-4D97-AF65-F5344CB8AC3E}">
        <p14:creationId xmlns:p14="http://schemas.microsoft.com/office/powerpoint/2010/main" val="20724649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78" name="Group 2"/>
          <p:cNvGrpSpPr>
            <a:grpSpLocks/>
          </p:cNvGrpSpPr>
          <p:nvPr/>
        </p:nvGrpSpPr>
        <p:grpSpPr bwMode="auto">
          <a:xfrm>
            <a:off x="2286000" y="984250"/>
            <a:ext cx="4953000" cy="3435350"/>
            <a:chOff x="2160" y="336"/>
            <a:chExt cx="2736" cy="1995"/>
          </a:xfrm>
        </p:grpSpPr>
        <p:sp>
          <p:nvSpPr>
            <p:cNvPr id="201731" name="Text Box 3"/>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Prim</a:t>
              </a:r>
              <a:r>
                <a:rPr lang="zh-CN" altLang="en-US" sz="3600" b="0">
                  <a:solidFill>
                    <a:schemeClr val="bg1"/>
                  </a:solidFill>
                </a:rPr>
                <a:t>算法</a:t>
              </a:r>
            </a:p>
            <a:p>
              <a:pPr>
                <a:defRPr/>
              </a:pPr>
              <a:r>
                <a:rPr lang="en-US" altLang="zh-CN" sz="3600" b="0">
                  <a:solidFill>
                    <a:schemeClr val="bg1"/>
                  </a:solidFill>
                </a:rPr>
                <a:t>	</a:t>
              </a:r>
              <a:r>
                <a:rPr lang="en-US" altLang="zh-CN" sz="3600">
                  <a:solidFill>
                    <a:srgbClr val="FF0000"/>
                  </a:solidFill>
                </a:rPr>
                <a:t>Kruskal</a:t>
              </a:r>
              <a:r>
                <a:rPr lang="zh-CN" altLang="en-US" sz="3600">
                  <a:solidFill>
                    <a:srgbClr val="FF0000"/>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52580"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581"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82"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a:t>Kruskal</a:t>
            </a:r>
            <a:r>
              <a:rPr lang="zh-CN" altLang="en-US"/>
              <a:t>算法</a:t>
            </a:r>
          </a:p>
        </p:txBody>
      </p:sp>
      <p:graphicFrame>
        <p:nvGraphicFramePr>
          <p:cNvPr id="34818" name="Object 4"/>
          <p:cNvGraphicFramePr>
            <a:graphicFrameLocks noGrp="1" noChangeAspect="1"/>
          </p:cNvGraphicFramePr>
          <p:nvPr>
            <p:ph idx="1"/>
          </p:nvPr>
        </p:nvGraphicFramePr>
        <p:xfrm>
          <a:off x="1295400" y="1600200"/>
          <a:ext cx="6096000" cy="4914900"/>
        </p:xfrm>
        <a:graphic>
          <a:graphicData uri="http://schemas.openxmlformats.org/presentationml/2006/ole">
            <mc:AlternateContent xmlns:mc="http://schemas.openxmlformats.org/markup-compatibility/2006">
              <mc:Choice xmlns:v="urn:schemas-microsoft-com:vml" Requires="v">
                <p:oleObj spid="_x0000_s33794" name="公式" r:id="rId3" imgW="4064000" imgH="3276600" progId="Equation.3">
                  <p:embed/>
                </p:oleObj>
              </mc:Choice>
              <mc:Fallback>
                <p:oleObj name="公式" r:id="rId3" imgW="4064000" imgH="3276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600200"/>
                        <a:ext cx="6096000" cy="491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a:t>实例说明</a:t>
            </a:r>
          </a:p>
        </p:txBody>
      </p:sp>
      <p:grpSp>
        <p:nvGrpSpPr>
          <p:cNvPr id="153603" name="Group 3"/>
          <p:cNvGrpSpPr>
            <a:grpSpLocks/>
          </p:cNvGrpSpPr>
          <p:nvPr/>
        </p:nvGrpSpPr>
        <p:grpSpPr bwMode="auto">
          <a:xfrm>
            <a:off x="2743200" y="2133600"/>
            <a:ext cx="2832100" cy="2906713"/>
            <a:chOff x="576" y="1296"/>
            <a:chExt cx="1784" cy="1831"/>
          </a:xfrm>
        </p:grpSpPr>
        <p:grpSp>
          <p:nvGrpSpPr>
            <p:cNvPr id="153604" name="Group 4"/>
            <p:cNvGrpSpPr>
              <a:grpSpLocks/>
            </p:cNvGrpSpPr>
            <p:nvPr/>
          </p:nvGrpSpPr>
          <p:grpSpPr bwMode="auto">
            <a:xfrm>
              <a:off x="1296" y="1296"/>
              <a:ext cx="344" cy="343"/>
              <a:chOff x="3792" y="3312"/>
              <a:chExt cx="240" cy="240"/>
            </a:xfrm>
          </p:grpSpPr>
          <p:sp>
            <p:nvSpPr>
              <p:cNvPr id="153640"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41"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3605" name="Group 7"/>
            <p:cNvGrpSpPr>
              <a:grpSpLocks/>
            </p:cNvGrpSpPr>
            <p:nvPr/>
          </p:nvGrpSpPr>
          <p:grpSpPr bwMode="auto">
            <a:xfrm>
              <a:off x="576" y="1968"/>
              <a:ext cx="344" cy="343"/>
              <a:chOff x="3792" y="3312"/>
              <a:chExt cx="240" cy="240"/>
            </a:xfrm>
          </p:grpSpPr>
          <p:sp>
            <p:nvSpPr>
              <p:cNvPr id="153638"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9"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3606" name="Group 10"/>
            <p:cNvGrpSpPr>
              <a:grpSpLocks/>
            </p:cNvGrpSpPr>
            <p:nvPr/>
          </p:nvGrpSpPr>
          <p:grpSpPr bwMode="auto">
            <a:xfrm>
              <a:off x="2016" y="1961"/>
              <a:ext cx="344" cy="343"/>
              <a:chOff x="3792" y="3312"/>
              <a:chExt cx="240" cy="240"/>
            </a:xfrm>
          </p:grpSpPr>
          <p:sp>
            <p:nvSpPr>
              <p:cNvPr id="153636"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7"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3607" name="Group 13"/>
            <p:cNvGrpSpPr>
              <a:grpSpLocks/>
            </p:cNvGrpSpPr>
            <p:nvPr/>
          </p:nvGrpSpPr>
          <p:grpSpPr bwMode="auto">
            <a:xfrm>
              <a:off x="1824" y="2784"/>
              <a:ext cx="344" cy="343"/>
              <a:chOff x="3792" y="3312"/>
              <a:chExt cx="240" cy="240"/>
            </a:xfrm>
          </p:grpSpPr>
          <p:sp>
            <p:nvSpPr>
              <p:cNvPr id="153634"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5"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3608" name="Group 16"/>
            <p:cNvGrpSpPr>
              <a:grpSpLocks/>
            </p:cNvGrpSpPr>
            <p:nvPr/>
          </p:nvGrpSpPr>
          <p:grpSpPr bwMode="auto">
            <a:xfrm>
              <a:off x="864" y="2736"/>
              <a:ext cx="344" cy="343"/>
              <a:chOff x="3792" y="3312"/>
              <a:chExt cx="240" cy="240"/>
            </a:xfrm>
          </p:grpSpPr>
          <p:sp>
            <p:nvSpPr>
              <p:cNvPr id="153632"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3"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3609" name="Group 19"/>
            <p:cNvGrpSpPr>
              <a:grpSpLocks/>
            </p:cNvGrpSpPr>
            <p:nvPr/>
          </p:nvGrpSpPr>
          <p:grpSpPr bwMode="auto">
            <a:xfrm>
              <a:off x="1296" y="2112"/>
              <a:ext cx="344" cy="343"/>
              <a:chOff x="3792" y="3312"/>
              <a:chExt cx="240" cy="240"/>
            </a:xfrm>
          </p:grpSpPr>
          <p:sp>
            <p:nvSpPr>
              <p:cNvPr id="153630"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1"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3610"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1"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2"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3"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4"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5"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6"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7"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8"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9"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0" name="Text Box 32"/>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1" name="Text Box 33"/>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2" name="Text Box 34"/>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3" name="Text Box 35"/>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4" name="Text Box 36"/>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5" name="Text Box 37"/>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6" name="Text Box 38"/>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3627" name="Text Box 39"/>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3628" name="Text Box 40"/>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3629" name="Text Box 41"/>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a:t>实例说明</a:t>
            </a:r>
          </a:p>
        </p:txBody>
      </p:sp>
      <p:grpSp>
        <p:nvGrpSpPr>
          <p:cNvPr id="154627" name="Group 3"/>
          <p:cNvGrpSpPr>
            <a:grpSpLocks/>
          </p:cNvGrpSpPr>
          <p:nvPr/>
        </p:nvGrpSpPr>
        <p:grpSpPr bwMode="auto">
          <a:xfrm>
            <a:off x="3886200" y="2133600"/>
            <a:ext cx="546100" cy="544513"/>
            <a:chOff x="3792" y="3312"/>
            <a:chExt cx="240" cy="240"/>
          </a:xfrm>
        </p:grpSpPr>
        <p:sp>
          <p:nvSpPr>
            <p:cNvPr id="15466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4628" name="Group 6"/>
          <p:cNvGrpSpPr>
            <a:grpSpLocks/>
          </p:cNvGrpSpPr>
          <p:nvPr/>
        </p:nvGrpSpPr>
        <p:grpSpPr bwMode="auto">
          <a:xfrm>
            <a:off x="2743200" y="3200400"/>
            <a:ext cx="546100" cy="544513"/>
            <a:chOff x="3792" y="3312"/>
            <a:chExt cx="240" cy="240"/>
          </a:xfrm>
        </p:grpSpPr>
        <p:sp>
          <p:nvSpPr>
            <p:cNvPr id="15466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4629" name="Group 9"/>
          <p:cNvGrpSpPr>
            <a:grpSpLocks/>
          </p:cNvGrpSpPr>
          <p:nvPr/>
        </p:nvGrpSpPr>
        <p:grpSpPr bwMode="auto">
          <a:xfrm>
            <a:off x="5029200" y="3189288"/>
            <a:ext cx="546100" cy="544512"/>
            <a:chOff x="3792" y="3312"/>
            <a:chExt cx="240" cy="240"/>
          </a:xfrm>
        </p:grpSpPr>
        <p:sp>
          <p:nvSpPr>
            <p:cNvPr id="15465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4630" name="Group 12"/>
          <p:cNvGrpSpPr>
            <a:grpSpLocks/>
          </p:cNvGrpSpPr>
          <p:nvPr/>
        </p:nvGrpSpPr>
        <p:grpSpPr bwMode="auto">
          <a:xfrm>
            <a:off x="4724400" y="4495800"/>
            <a:ext cx="546100" cy="544513"/>
            <a:chOff x="3792" y="3312"/>
            <a:chExt cx="240" cy="240"/>
          </a:xfrm>
        </p:grpSpPr>
        <p:sp>
          <p:nvSpPr>
            <p:cNvPr id="15465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4631" name="Group 15"/>
          <p:cNvGrpSpPr>
            <a:grpSpLocks/>
          </p:cNvGrpSpPr>
          <p:nvPr/>
        </p:nvGrpSpPr>
        <p:grpSpPr bwMode="auto">
          <a:xfrm>
            <a:off x="3200400" y="4419600"/>
            <a:ext cx="546100" cy="544513"/>
            <a:chOff x="3792" y="3312"/>
            <a:chExt cx="240" cy="240"/>
          </a:xfrm>
        </p:grpSpPr>
        <p:sp>
          <p:nvSpPr>
            <p:cNvPr id="15465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4632" name="Group 18"/>
          <p:cNvGrpSpPr>
            <a:grpSpLocks/>
          </p:cNvGrpSpPr>
          <p:nvPr/>
        </p:nvGrpSpPr>
        <p:grpSpPr bwMode="auto">
          <a:xfrm>
            <a:off x="3886200" y="3429000"/>
            <a:ext cx="546100" cy="544513"/>
            <a:chOff x="3792" y="3312"/>
            <a:chExt cx="240" cy="240"/>
          </a:xfrm>
        </p:grpSpPr>
        <p:sp>
          <p:nvSpPr>
            <p:cNvPr id="15465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463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4"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7"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0"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1"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465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465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465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a:t>实例说明</a:t>
            </a:r>
          </a:p>
        </p:txBody>
      </p:sp>
      <p:grpSp>
        <p:nvGrpSpPr>
          <p:cNvPr id="155651" name="Group 3"/>
          <p:cNvGrpSpPr>
            <a:grpSpLocks/>
          </p:cNvGrpSpPr>
          <p:nvPr/>
        </p:nvGrpSpPr>
        <p:grpSpPr bwMode="auto">
          <a:xfrm>
            <a:off x="3886200" y="2133600"/>
            <a:ext cx="546100" cy="544513"/>
            <a:chOff x="3792" y="3312"/>
            <a:chExt cx="240" cy="240"/>
          </a:xfrm>
        </p:grpSpPr>
        <p:sp>
          <p:nvSpPr>
            <p:cNvPr id="155687"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8"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5652" name="Group 6"/>
          <p:cNvGrpSpPr>
            <a:grpSpLocks/>
          </p:cNvGrpSpPr>
          <p:nvPr/>
        </p:nvGrpSpPr>
        <p:grpSpPr bwMode="auto">
          <a:xfrm>
            <a:off x="2743200" y="3200400"/>
            <a:ext cx="546100" cy="544513"/>
            <a:chOff x="3792" y="3312"/>
            <a:chExt cx="240" cy="240"/>
          </a:xfrm>
        </p:grpSpPr>
        <p:sp>
          <p:nvSpPr>
            <p:cNvPr id="155685"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6"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5653" name="Group 9"/>
          <p:cNvGrpSpPr>
            <a:grpSpLocks/>
          </p:cNvGrpSpPr>
          <p:nvPr/>
        </p:nvGrpSpPr>
        <p:grpSpPr bwMode="auto">
          <a:xfrm>
            <a:off x="5029200" y="3189288"/>
            <a:ext cx="546100" cy="544512"/>
            <a:chOff x="3792" y="3312"/>
            <a:chExt cx="240" cy="240"/>
          </a:xfrm>
        </p:grpSpPr>
        <p:sp>
          <p:nvSpPr>
            <p:cNvPr id="155683"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4"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5654" name="Group 12"/>
          <p:cNvGrpSpPr>
            <a:grpSpLocks/>
          </p:cNvGrpSpPr>
          <p:nvPr/>
        </p:nvGrpSpPr>
        <p:grpSpPr bwMode="auto">
          <a:xfrm>
            <a:off x="4724400" y="4495800"/>
            <a:ext cx="546100" cy="544513"/>
            <a:chOff x="3792" y="3312"/>
            <a:chExt cx="240" cy="240"/>
          </a:xfrm>
        </p:grpSpPr>
        <p:sp>
          <p:nvSpPr>
            <p:cNvPr id="155681"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2"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5655" name="Group 15"/>
          <p:cNvGrpSpPr>
            <a:grpSpLocks/>
          </p:cNvGrpSpPr>
          <p:nvPr/>
        </p:nvGrpSpPr>
        <p:grpSpPr bwMode="auto">
          <a:xfrm>
            <a:off x="3200400" y="4419600"/>
            <a:ext cx="546100" cy="544513"/>
            <a:chOff x="3792" y="3312"/>
            <a:chExt cx="240" cy="240"/>
          </a:xfrm>
        </p:grpSpPr>
        <p:sp>
          <p:nvSpPr>
            <p:cNvPr id="155679"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0"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5656" name="Group 18"/>
          <p:cNvGrpSpPr>
            <a:grpSpLocks/>
          </p:cNvGrpSpPr>
          <p:nvPr/>
        </p:nvGrpSpPr>
        <p:grpSpPr bwMode="auto">
          <a:xfrm>
            <a:off x="3886200" y="3429000"/>
            <a:ext cx="546100" cy="544513"/>
            <a:chOff x="3792" y="3312"/>
            <a:chExt cx="240" cy="240"/>
          </a:xfrm>
        </p:grpSpPr>
        <p:sp>
          <p:nvSpPr>
            <p:cNvPr id="155677"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78"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5657"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8"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0"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1"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2"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3"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4"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5"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6"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7"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68"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69"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0"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1"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2"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567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567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567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a:t>实例说明</a:t>
            </a:r>
          </a:p>
        </p:txBody>
      </p:sp>
      <p:grpSp>
        <p:nvGrpSpPr>
          <p:cNvPr id="156675" name="Group 3"/>
          <p:cNvGrpSpPr>
            <a:grpSpLocks/>
          </p:cNvGrpSpPr>
          <p:nvPr/>
        </p:nvGrpSpPr>
        <p:grpSpPr bwMode="auto">
          <a:xfrm>
            <a:off x="3886200" y="2133600"/>
            <a:ext cx="546100" cy="544513"/>
            <a:chOff x="3792" y="3312"/>
            <a:chExt cx="240" cy="240"/>
          </a:xfrm>
        </p:grpSpPr>
        <p:sp>
          <p:nvSpPr>
            <p:cNvPr id="15671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6676" name="Group 6"/>
          <p:cNvGrpSpPr>
            <a:grpSpLocks/>
          </p:cNvGrpSpPr>
          <p:nvPr/>
        </p:nvGrpSpPr>
        <p:grpSpPr bwMode="auto">
          <a:xfrm>
            <a:off x="2743200" y="3200400"/>
            <a:ext cx="546100" cy="544513"/>
            <a:chOff x="3792" y="3312"/>
            <a:chExt cx="240" cy="240"/>
          </a:xfrm>
        </p:grpSpPr>
        <p:sp>
          <p:nvSpPr>
            <p:cNvPr id="15670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6677" name="Group 9"/>
          <p:cNvGrpSpPr>
            <a:grpSpLocks/>
          </p:cNvGrpSpPr>
          <p:nvPr/>
        </p:nvGrpSpPr>
        <p:grpSpPr bwMode="auto">
          <a:xfrm>
            <a:off x="5029200" y="3189288"/>
            <a:ext cx="546100" cy="544512"/>
            <a:chOff x="3792" y="3312"/>
            <a:chExt cx="240" cy="240"/>
          </a:xfrm>
        </p:grpSpPr>
        <p:sp>
          <p:nvSpPr>
            <p:cNvPr id="15670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6678" name="Group 12"/>
          <p:cNvGrpSpPr>
            <a:grpSpLocks/>
          </p:cNvGrpSpPr>
          <p:nvPr/>
        </p:nvGrpSpPr>
        <p:grpSpPr bwMode="auto">
          <a:xfrm>
            <a:off x="4724400" y="4495800"/>
            <a:ext cx="546100" cy="544513"/>
            <a:chOff x="3792" y="3312"/>
            <a:chExt cx="240" cy="240"/>
          </a:xfrm>
        </p:grpSpPr>
        <p:sp>
          <p:nvSpPr>
            <p:cNvPr id="15670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6679" name="Group 15"/>
          <p:cNvGrpSpPr>
            <a:grpSpLocks/>
          </p:cNvGrpSpPr>
          <p:nvPr/>
        </p:nvGrpSpPr>
        <p:grpSpPr bwMode="auto">
          <a:xfrm>
            <a:off x="3200400" y="4419600"/>
            <a:ext cx="546100" cy="544513"/>
            <a:chOff x="3792" y="3312"/>
            <a:chExt cx="240" cy="240"/>
          </a:xfrm>
        </p:grpSpPr>
        <p:sp>
          <p:nvSpPr>
            <p:cNvPr id="15670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6680" name="Group 18"/>
          <p:cNvGrpSpPr>
            <a:grpSpLocks/>
          </p:cNvGrpSpPr>
          <p:nvPr/>
        </p:nvGrpSpPr>
        <p:grpSpPr bwMode="auto">
          <a:xfrm>
            <a:off x="3886200" y="3429000"/>
            <a:ext cx="546100" cy="544513"/>
            <a:chOff x="3792" y="3312"/>
            <a:chExt cx="240" cy="240"/>
          </a:xfrm>
        </p:grpSpPr>
        <p:sp>
          <p:nvSpPr>
            <p:cNvPr id="15670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668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2"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8"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669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669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670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a:t>实例说明</a:t>
            </a:r>
          </a:p>
        </p:txBody>
      </p:sp>
      <p:grpSp>
        <p:nvGrpSpPr>
          <p:cNvPr id="157699" name="Group 3"/>
          <p:cNvGrpSpPr>
            <a:grpSpLocks/>
          </p:cNvGrpSpPr>
          <p:nvPr/>
        </p:nvGrpSpPr>
        <p:grpSpPr bwMode="auto">
          <a:xfrm>
            <a:off x="3886200" y="2133600"/>
            <a:ext cx="546100" cy="544513"/>
            <a:chOff x="3792" y="3312"/>
            <a:chExt cx="240" cy="240"/>
          </a:xfrm>
        </p:grpSpPr>
        <p:sp>
          <p:nvSpPr>
            <p:cNvPr id="15773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7700" name="Group 6"/>
          <p:cNvGrpSpPr>
            <a:grpSpLocks/>
          </p:cNvGrpSpPr>
          <p:nvPr/>
        </p:nvGrpSpPr>
        <p:grpSpPr bwMode="auto">
          <a:xfrm>
            <a:off x="2743200" y="3200400"/>
            <a:ext cx="546100" cy="544513"/>
            <a:chOff x="3792" y="3312"/>
            <a:chExt cx="240" cy="240"/>
          </a:xfrm>
        </p:grpSpPr>
        <p:sp>
          <p:nvSpPr>
            <p:cNvPr id="15773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7701" name="Group 9"/>
          <p:cNvGrpSpPr>
            <a:grpSpLocks/>
          </p:cNvGrpSpPr>
          <p:nvPr/>
        </p:nvGrpSpPr>
        <p:grpSpPr bwMode="auto">
          <a:xfrm>
            <a:off x="5029200" y="3189288"/>
            <a:ext cx="546100" cy="544512"/>
            <a:chOff x="3792" y="3312"/>
            <a:chExt cx="240" cy="240"/>
          </a:xfrm>
        </p:grpSpPr>
        <p:sp>
          <p:nvSpPr>
            <p:cNvPr id="15773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7702" name="Group 12"/>
          <p:cNvGrpSpPr>
            <a:grpSpLocks/>
          </p:cNvGrpSpPr>
          <p:nvPr/>
        </p:nvGrpSpPr>
        <p:grpSpPr bwMode="auto">
          <a:xfrm>
            <a:off x="4724400" y="4495800"/>
            <a:ext cx="546100" cy="544513"/>
            <a:chOff x="3792" y="3312"/>
            <a:chExt cx="240" cy="240"/>
          </a:xfrm>
        </p:grpSpPr>
        <p:sp>
          <p:nvSpPr>
            <p:cNvPr id="15772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7703" name="Group 15"/>
          <p:cNvGrpSpPr>
            <a:grpSpLocks/>
          </p:cNvGrpSpPr>
          <p:nvPr/>
        </p:nvGrpSpPr>
        <p:grpSpPr bwMode="auto">
          <a:xfrm>
            <a:off x="3200400" y="4419600"/>
            <a:ext cx="546100" cy="544513"/>
            <a:chOff x="3792" y="3312"/>
            <a:chExt cx="240" cy="240"/>
          </a:xfrm>
        </p:grpSpPr>
        <p:sp>
          <p:nvSpPr>
            <p:cNvPr id="15772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7704" name="Group 18"/>
          <p:cNvGrpSpPr>
            <a:grpSpLocks/>
          </p:cNvGrpSpPr>
          <p:nvPr/>
        </p:nvGrpSpPr>
        <p:grpSpPr bwMode="auto">
          <a:xfrm>
            <a:off x="3886200" y="3429000"/>
            <a:ext cx="546100" cy="544513"/>
            <a:chOff x="3792" y="3312"/>
            <a:chExt cx="240" cy="240"/>
          </a:xfrm>
        </p:grpSpPr>
        <p:sp>
          <p:nvSpPr>
            <p:cNvPr id="15772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770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6"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1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772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772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772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a:t>实例说明</a:t>
            </a:r>
          </a:p>
        </p:txBody>
      </p:sp>
      <p:grpSp>
        <p:nvGrpSpPr>
          <p:cNvPr id="158723" name="Group 3"/>
          <p:cNvGrpSpPr>
            <a:grpSpLocks/>
          </p:cNvGrpSpPr>
          <p:nvPr/>
        </p:nvGrpSpPr>
        <p:grpSpPr bwMode="auto">
          <a:xfrm>
            <a:off x="3886200" y="2133600"/>
            <a:ext cx="546100" cy="544513"/>
            <a:chOff x="3792" y="3312"/>
            <a:chExt cx="240" cy="240"/>
          </a:xfrm>
        </p:grpSpPr>
        <p:sp>
          <p:nvSpPr>
            <p:cNvPr id="15875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6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8724" name="Group 6"/>
          <p:cNvGrpSpPr>
            <a:grpSpLocks/>
          </p:cNvGrpSpPr>
          <p:nvPr/>
        </p:nvGrpSpPr>
        <p:grpSpPr bwMode="auto">
          <a:xfrm>
            <a:off x="2743200" y="3200400"/>
            <a:ext cx="546100" cy="544513"/>
            <a:chOff x="3792" y="3312"/>
            <a:chExt cx="240" cy="240"/>
          </a:xfrm>
        </p:grpSpPr>
        <p:sp>
          <p:nvSpPr>
            <p:cNvPr id="15875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8725" name="Group 9"/>
          <p:cNvGrpSpPr>
            <a:grpSpLocks/>
          </p:cNvGrpSpPr>
          <p:nvPr/>
        </p:nvGrpSpPr>
        <p:grpSpPr bwMode="auto">
          <a:xfrm>
            <a:off x="5029200" y="3189288"/>
            <a:ext cx="546100" cy="544512"/>
            <a:chOff x="3792" y="3312"/>
            <a:chExt cx="240" cy="240"/>
          </a:xfrm>
        </p:grpSpPr>
        <p:sp>
          <p:nvSpPr>
            <p:cNvPr id="15875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8726" name="Group 12"/>
          <p:cNvGrpSpPr>
            <a:grpSpLocks/>
          </p:cNvGrpSpPr>
          <p:nvPr/>
        </p:nvGrpSpPr>
        <p:grpSpPr bwMode="auto">
          <a:xfrm>
            <a:off x="4724400" y="4495800"/>
            <a:ext cx="546100" cy="544513"/>
            <a:chOff x="3792" y="3312"/>
            <a:chExt cx="240" cy="240"/>
          </a:xfrm>
        </p:grpSpPr>
        <p:sp>
          <p:nvSpPr>
            <p:cNvPr id="15875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8727" name="Group 15"/>
          <p:cNvGrpSpPr>
            <a:grpSpLocks/>
          </p:cNvGrpSpPr>
          <p:nvPr/>
        </p:nvGrpSpPr>
        <p:grpSpPr bwMode="auto">
          <a:xfrm>
            <a:off x="3200400" y="4419600"/>
            <a:ext cx="546100" cy="544513"/>
            <a:chOff x="3792" y="3312"/>
            <a:chExt cx="240" cy="240"/>
          </a:xfrm>
        </p:grpSpPr>
        <p:sp>
          <p:nvSpPr>
            <p:cNvPr id="15875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8728" name="Group 18"/>
          <p:cNvGrpSpPr>
            <a:grpSpLocks/>
          </p:cNvGrpSpPr>
          <p:nvPr/>
        </p:nvGrpSpPr>
        <p:grpSpPr bwMode="auto">
          <a:xfrm>
            <a:off x="3886200" y="3429000"/>
            <a:ext cx="546100" cy="544513"/>
            <a:chOff x="3792" y="3312"/>
            <a:chExt cx="240" cy="240"/>
          </a:xfrm>
        </p:grpSpPr>
        <p:sp>
          <p:nvSpPr>
            <p:cNvPr id="15874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872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874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874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874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第三步：</a:t>
            </a:r>
          </a:p>
          <a:p>
            <a:pPr lvl="1" eaLnBrk="1" hangingPunct="1"/>
            <a:r>
              <a:rPr lang="zh-CN" altLang="en-US"/>
              <a:t>判断活动</a:t>
            </a:r>
            <a:r>
              <a:rPr lang="en-US" altLang="zh-CN"/>
              <a:t>3</a:t>
            </a:r>
            <a:r>
              <a:rPr lang="zh-CN" altLang="en-US"/>
              <a:t>与活动</a:t>
            </a:r>
            <a:r>
              <a:rPr lang="en-US" altLang="zh-CN"/>
              <a:t>1</a:t>
            </a:r>
            <a:r>
              <a:rPr lang="zh-CN" altLang="en-US"/>
              <a:t>是否相容</a:t>
            </a:r>
          </a:p>
          <a:p>
            <a:pPr lvl="2" eaLnBrk="1" hangingPunct="1"/>
            <a:r>
              <a:rPr lang="zh-CN" altLang="en-US" sz="2500"/>
              <a:t>即</a:t>
            </a:r>
            <a:r>
              <a:rPr lang="en-US" altLang="zh-CN" sz="2500"/>
              <a:t>s[3]</a:t>
            </a:r>
            <a:r>
              <a:rPr lang="zh-CN" altLang="en-US" sz="2500"/>
              <a:t>是否大于或等于</a:t>
            </a:r>
            <a:r>
              <a:rPr lang="en-US" altLang="zh-CN" sz="2500"/>
              <a:t>f[1]</a:t>
            </a:r>
            <a:r>
              <a:rPr lang="zh-CN" altLang="en-US" sz="2500"/>
              <a:t>；</a:t>
            </a:r>
            <a:endParaRPr lang="en-US" altLang="zh-CN" sz="2500"/>
          </a:p>
        </p:txBody>
      </p:sp>
      <p:graphicFrame>
        <p:nvGraphicFramePr>
          <p:cNvPr id="3174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583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5834" name="Oval 5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5835" name="Group 61"/>
          <p:cNvGrpSpPr>
            <a:grpSpLocks/>
          </p:cNvGrpSpPr>
          <p:nvPr/>
        </p:nvGrpSpPr>
        <p:grpSpPr bwMode="auto">
          <a:xfrm>
            <a:off x="2057400" y="3657600"/>
            <a:ext cx="381000" cy="381000"/>
            <a:chOff x="4032" y="1776"/>
            <a:chExt cx="240" cy="240"/>
          </a:xfrm>
        </p:grpSpPr>
        <p:sp>
          <p:nvSpPr>
            <p:cNvPr id="7584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7"/>
          <p:cNvGrpSpPr>
            <a:grpSpLocks/>
          </p:cNvGrpSpPr>
          <p:nvPr/>
        </p:nvGrpSpPr>
        <p:grpSpPr bwMode="auto">
          <a:xfrm>
            <a:off x="685800" y="3657600"/>
            <a:ext cx="6934200" cy="2484438"/>
            <a:chOff x="432" y="2304"/>
            <a:chExt cx="4368" cy="1565"/>
          </a:xfrm>
        </p:grpSpPr>
        <p:sp>
          <p:nvSpPr>
            <p:cNvPr id="75837" name="Text Box 60"/>
            <p:cNvSpPr txBox="1">
              <a:spLocks noChangeArrowheads="1"/>
            </p:cNvSpPr>
            <p:nvPr/>
          </p:nvSpPr>
          <p:spPr bwMode="auto">
            <a:xfrm>
              <a:off x="432" y="3312"/>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3</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5838" name="Group 64"/>
            <p:cNvGrpSpPr>
              <a:grpSpLocks/>
            </p:cNvGrpSpPr>
            <p:nvPr/>
          </p:nvGrpSpPr>
          <p:grpSpPr bwMode="auto">
            <a:xfrm>
              <a:off x="1728" y="2304"/>
              <a:ext cx="240" cy="240"/>
              <a:chOff x="4032" y="1776"/>
              <a:chExt cx="240" cy="240"/>
            </a:xfrm>
          </p:grpSpPr>
          <p:sp>
            <p:nvSpPr>
              <p:cNvPr id="75839"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a:t>实例说明</a:t>
            </a:r>
          </a:p>
        </p:txBody>
      </p:sp>
      <p:grpSp>
        <p:nvGrpSpPr>
          <p:cNvPr id="159747" name="Group 3"/>
          <p:cNvGrpSpPr>
            <a:grpSpLocks/>
          </p:cNvGrpSpPr>
          <p:nvPr/>
        </p:nvGrpSpPr>
        <p:grpSpPr bwMode="auto">
          <a:xfrm>
            <a:off x="3886200" y="2133600"/>
            <a:ext cx="546100" cy="544513"/>
            <a:chOff x="3792" y="3312"/>
            <a:chExt cx="240" cy="240"/>
          </a:xfrm>
        </p:grpSpPr>
        <p:sp>
          <p:nvSpPr>
            <p:cNvPr id="159774"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5"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9748" name="Group 6"/>
          <p:cNvGrpSpPr>
            <a:grpSpLocks/>
          </p:cNvGrpSpPr>
          <p:nvPr/>
        </p:nvGrpSpPr>
        <p:grpSpPr bwMode="auto">
          <a:xfrm>
            <a:off x="2743200" y="3200400"/>
            <a:ext cx="546100" cy="544513"/>
            <a:chOff x="3792" y="3312"/>
            <a:chExt cx="240" cy="240"/>
          </a:xfrm>
        </p:grpSpPr>
        <p:sp>
          <p:nvSpPr>
            <p:cNvPr id="159772"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3"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9749" name="Group 9"/>
          <p:cNvGrpSpPr>
            <a:grpSpLocks/>
          </p:cNvGrpSpPr>
          <p:nvPr/>
        </p:nvGrpSpPr>
        <p:grpSpPr bwMode="auto">
          <a:xfrm>
            <a:off x="5029200" y="3189288"/>
            <a:ext cx="546100" cy="544512"/>
            <a:chOff x="3792" y="3312"/>
            <a:chExt cx="240" cy="240"/>
          </a:xfrm>
        </p:grpSpPr>
        <p:sp>
          <p:nvSpPr>
            <p:cNvPr id="159770"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1"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9750" name="Group 12"/>
          <p:cNvGrpSpPr>
            <a:grpSpLocks/>
          </p:cNvGrpSpPr>
          <p:nvPr/>
        </p:nvGrpSpPr>
        <p:grpSpPr bwMode="auto">
          <a:xfrm>
            <a:off x="4724400" y="4495800"/>
            <a:ext cx="546100" cy="544513"/>
            <a:chOff x="3792" y="3312"/>
            <a:chExt cx="240" cy="240"/>
          </a:xfrm>
        </p:grpSpPr>
        <p:sp>
          <p:nvSpPr>
            <p:cNvPr id="159768"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9"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9751" name="Group 15"/>
          <p:cNvGrpSpPr>
            <a:grpSpLocks/>
          </p:cNvGrpSpPr>
          <p:nvPr/>
        </p:nvGrpSpPr>
        <p:grpSpPr bwMode="auto">
          <a:xfrm>
            <a:off x="3200400" y="4419600"/>
            <a:ext cx="546100" cy="544513"/>
            <a:chOff x="3792" y="3312"/>
            <a:chExt cx="240" cy="240"/>
          </a:xfrm>
        </p:grpSpPr>
        <p:sp>
          <p:nvSpPr>
            <p:cNvPr id="159766"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7"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9752" name="Group 18"/>
          <p:cNvGrpSpPr>
            <a:grpSpLocks/>
          </p:cNvGrpSpPr>
          <p:nvPr/>
        </p:nvGrpSpPr>
        <p:grpSpPr bwMode="auto">
          <a:xfrm>
            <a:off x="3886200" y="3429000"/>
            <a:ext cx="546100" cy="544513"/>
            <a:chOff x="3792" y="3312"/>
            <a:chExt cx="240" cy="240"/>
          </a:xfrm>
        </p:grpSpPr>
        <p:sp>
          <p:nvSpPr>
            <p:cNvPr id="159764"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5"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9753"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4"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975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976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976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976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9763"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Kruskal</a:t>
            </a:r>
            <a:r>
              <a:rPr lang="zh-CN" altLang="en-US" sz="2000">
                <a:solidFill>
                  <a:srgbClr val="000099"/>
                </a:solidFill>
              </a:rPr>
              <a:t>算法的求解结果</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a:t>Kruskal</a:t>
            </a:r>
            <a:r>
              <a:rPr lang="zh-CN" altLang="en-US"/>
              <a:t>算法中对连通分支的处理</a:t>
            </a:r>
            <a:endParaRPr lang="en-US" altLang="zh-CN"/>
          </a:p>
        </p:txBody>
      </p:sp>
      <p:sp>
        <p:nvSpPr>
          <p:cNvPr id="160771" name="Rectangle 3"/>
          <p:cNvSpPr>
            <a:spLocks noGrp="1" noChangeArrowheads="1"/>
          </p:cNvSpPr>
          <p:nvPr>
            <p:ph type="body" idx="1"/>
          </p:nvPr>
        </p:nvSpPr>
        <p:spPr>
          <a:xfrm>
            <a:off x="457200" y="1719263"/>
            <a:ext cx="7772400" cy="4411662"/>
          </a:xfrm>
        </p:spPr>
        <p:txBody>
          <a:bodyPr/>
          <a:lstStyle/>
          <a:p>
            <a:pPr eaLnBrk="1" hangingPunct="1"/>
            <a:r>
              <a:rPr lang="zh-CN" altLang="en-US"/>
              <a:t>将由连通分支组成的集合记为</a:t>
            </a:r>
            <a:r>
              <a:rPr lang="zh-CN" altLang="en-US" b="1">
                <a:solidFill>
                  <a:srgbClr val="000099"/>
                </a:solidFill>
              </a:rPr>
              <a:t>Ｕ</a:t>
            </a:r>
          </a:p>
          <a:p>
            <a:pPr lvl="1" eaLnBrk="1" hangingPunct="1"/>
            <a:r>
              <a:rPr lang="en-US" altLang="zh-CN" b="1"/>
              <a:t>union(a,b)</a:t>
            </a:r>
            <a:r>
              <a:rPr lang="zh-CN" altLang="en-US"/>
              <a:t> </a:t>
            </a:r>
          </a:p>
          <a:p>
            <a:pPr lvl="2" eaLnBrk="1" hangingPunct="1"/>
            <a:r>
              <a:rPr lang="zh-CN" altLang="en-US"/>
              <a:t>将Ｕ中两个连通分支ａ和ｂ连接起来，所得结果称为Ａ或Ｂ</a:t>
            </a:r>
          </a:p>
          <a:p>
            <a:pPr lvl="1" eaLnBrk="1" hangingPunct="1"/>
            <a:r>
              <a:rPr lang="en-US" altLang="zh-CN" b="1"/>
              <a:t>find(v)</a:t>
            </a:r>
          </a:p>
          <a:p>
            <a:pPr lvl="2" eaLnBrk="1" hangingPunct="1"/>
            <a:r>
              <a:rPr lang="zh-CN" altLang="en-US"/>
              <a:t>返回Ｕ中包含顶点ｖ的连通分支名字</a:t>
            </a:r>
          </a:p>
          <a:p>
            <a:pPr lvl="3" eaLnBrk="1" hangingPunct="1"/>
            <a:r>
              <a:rPr lang="zh-CN" altLang="en-US"/>
              <a:t>确定某条边的两个端点所属的连通分支</a:t>
            </a:r>
          </a:p>
          <a:p>
            <a:pPr eaLnBrk="1" hangingPunct="1">
              <a:buFont typeface="Wingdings" pitchFamily="2" charset="2"/>
              <a:buNone/>
            </a:pPr>
            <a:r>
              <a:rPr lang="en-US" altLang="zh-CN" sz="2600" b="1">
                <a:solidFill>
                  <a:srgbClr val="000099"/>
                </a:solidFill>
              </a:rPr>
              <a:t>——</a:t>
            </a:r>
            <a:r>
              <a:rPr lang="zh-CN" altLang="en-US" sz="2600" b="1">
                <a:solidFill>
                  <a:srgbClr val="000099"/>
                </a:solidFill>
              </a:rPr>
              <a:t>相关程序实现请参看教材</a:t>
            </a:r>
            <a:r>
              <a:rPr lang="en-US" altLang="zh-CN" sz="2600" b="1">
                <a:solidFill>
                  <a:srgbClr val="000099"/>
                </a:solidFill>
              </a:rPr>
              <a:t>page129-130</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a:t>两种算法的比较</a:t>
            </a:r>
          </a:p>
        </p:txBody>
      </p:sp>
      <p:graphicFrame>
        <p:nvGraphicFramePr>
          <p:cNvPr id="35842" name="Object 4"/>
          <p:cNvGraphicFramePr>
            <a:graphicFrameLocks noGrp="1" noChangeAspect="1"/>
          </p:cNvGraphicFramePr>
          <p:nvPr>
            <p:ph idx="1"/>
          </p:nvPr>
        </p:nvGraphicFramePr>
        <p:xfrm>
          <a:off x="838200" y="2743200"/>
          <a:ext cx="7924800" cy="1690688"/>
        </p:xfrm>
        <a:graphic>
          <a:graphicData uri="http://schemas.openxmlformats.org/presentationml/2006/ole">
            <mc:AlternateContent xmlns:mc="http://schemas.openxmlformats.org/markup-compatibility/2006">
              <mc:Choice xmlns:v="urn:schemas-microsoft-com:vml" Requires="v">
                <p:oleObj spid="_x0000_s34818" name="公式" r:id="rId3" imgW="3454400" imgH="736600" progId="Equation.3">
                  <p:embed/>
                </p:oleObj>
              </mc:Choice>
              <mc:Fallback>
                <p:oleObj name="公式" r:id="rId3" imgW="3454400" imgH="736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43200"/>
                        <a:ext cx="7924800"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多机调度问题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a:t>多机调度问题</a:t>
            </a:r>
          </a:p>
        </p:txBody>
      </p:sp>
      <p:graphicFrame>
        <p:nvGraphicFramePr>
          <p:cNvPr id="36866" name="Object 4"/>
          <p:cNvGraphicFramePr>
            <a:graphicFrameLocks noGrp="1" noChangeAspect="1"/>
          </p:cNvGraphicFramePr>
          <p:nvPr>
            <p:ph idx="1"/>
          </p:nvPr>
        </p:nvGraphicFramePr>
        <p:xfrm>
          <a:off x="1143000" y="2362200"/>
          <a:ext cx="6248400" cy="1612900"/>
        </p:xfrm>
        <a:graphic>
          <a:graphicData uri="http://schemas.openxmlformats.org/presentationml/2006/ole">
            <mc:AlternateContent xmlns:mc="http://schemas.openxmlformats.org/markup-compatibility/2006">
              <mc:Choice xmlns:v="urn:schemas-microsoft-com:vml" Requires="v">
                <p:oleObj spid="_x0000_s35842" name="公式" r:id="rId3" imgW="3543300" imgH="914400" progId="Equation.3">
                  <p:embed/>
                </p:oleObj>
              </mc:Choice>
              <mc:Fallback>
                <p:oleObj name="公式" r:id="rId3" imgW="3543300" imgH="9144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62200"/>
                        <a:ext cx="624840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a:t>多机调度问题的贪心选择策略</a:t>
            </a:r>
          </a:p>
        </p:txBody>
      </p:sp>
      <p:graphicFrame>
        <p:nvGraphicFramePr>
          <p:cNvPr id="37890" name="Object 4"/>
          <p:cNvGraphicFramePr>
            <a:graphicFrameLocks noGrp="1" noChangeAspect="1"/>
          </p:cNvGraphicFramePr>
          <p:nvPr>
            <p:ph idx="1"/>
          </p:nvPr>
        </p:nvGraphicFramePr>
        <p:xfrm>
          <a:off x="838200" y="2057400"/>
          <a:ext cx="7239000" cy="3497263"/>
        </p:xfrm>
        <a:graphic>
          <a:graphicData uri="http://schemas.openxmlformats.org/presentationml/2006/ole">
            <mc:AlternateContent xmlns:mc="http://schemas.openxmlformats.org/markup-compatibility/2006">
              <mc:Choice xmlns:v="urn:schemas-microsoft-com:vml" Requires="v">
                <p:oleObj spid="_x0000_s36866" name="公式" r:id="rId3" imgW="3365500" imgH="1625600" progId="Equation.3">
                  <p:embed/>
                </p:oleObj>
              </mc:Choice>
              <mc:Fallback>
                <p:oleObj name="公式" r:id="rId3" imgW="3365500" imgH="16256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7239000" cy="349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Text Box 6"/>
          <p:cNvSpPr txBox="1">
            <a:spLocks noChangeArrowheads="1"/>
          </p:cNvSpPr>
          <p:nvPr/>
        </p:nvSpPr>
        <p:spPr bwMode="auto">
          <a:xfrm>
            <a:off x="609600" y="57912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dirty="0"/>
              <a:t>算法实现过程请参看教材</a:t>
            </a:r>
            <a:r>
              <a:rPr lang="en-US" altLang="zh-CN" sz="2400" dirty="0"/>
              <a:t>page111-113</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a:t>提纲</a:t>
            </a:r>
          </a:p>
        </p:txBody>
      </p:sp>
      <p:sp>
        <p:nvSpPr>
          <p:cNvPr id="162819"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a:t>实例分析</a:t>
            </a:r>
          </a:p>
          <a:p>
            <a:pPr eaLnBrk="1" hangingPunct="1"/>
            <a:r>
              <a:rPr lang="zh-CN" altLang="en-US" b="1">
                <a:solidFill>
                  <a:srgbClr val="FF0000"/>
                </a:solidFill>
              </a:rPr>
              <a:t>贪心算法的理论基础</a:t>
            </a:r>
          </a:p>
          <a:p>
            <a:pPr eaLnBrk="1" hangingPunct="1"/>
            <a:r>
              <a:rPr lang="zh-CN" altLang="en-US"/>
              <a:t>本章小结</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a:t>贪心算法的理论基础</a:t>
            </a:r>
          </a:p>
        </p:txBody>
      </p:sp>
      <p:sp>
        <p:nvSpPr>
          <p:cNvPr id="163843" name="Rectangle 3"/>
          <p:cNvSpPr>
            <a:spLocks noGrp="1" noChangeArrowheads="1"/>
          </p:cNvSpPr>
          <p:nvPr>
            <p:ph type="body" idx="1"/>
          </p:nvPr>
        </p:nvSpPr>
        <p:spPr>
          <a:xfrm>
            <a:off x="457200" y="1719263"/>
            <a:ext cx="7467600" cy="4411662"/>
          </a:xfrm>
        </p:spPr>
        <p:txBody>
          <a:bodyPr/>
          <a:lstStyle/>
          <a:p>
            <a:pPr eaLnBrk="1" hangingPunct="1"/>
            <a:r>
              <a:rPr lang="zh-CN" altLang="en-US" b="1">
                <a:solidFill>
                  <a:srgbClr val="000099"/>
                </a:solidFill>
              </a:rPr>
              <a:t>贪心算法的理论基础</a:t>
            </a:r>
          </a:p>
          <a:p>
            <a:pPr lvl="1" eaLnBrk="1" hangingPunct="1"/>
            <a:r>
              <a:rPr lang="zh-CN" altLang="en-US"/>
              <a:t>借助于拟阵工具，建立关于贪心算法的一般性理论</a:t>
            </a:r>
          </a:p>
          <a:p>
            <a:pPr lvl="2" eaLnBrk="1" hangingPunct="1"/>
            <a:r>
              <a:rPr lang="zh-CN" altLang="en-US" b="1">
                <a:solidFill>
                  <a:srgbClr val="FF0000"/>
                </a:solidFill>
              </a:rPr>
              <a:t>用于确定什么时候使用贪心算法可以得到问题的整体最优解</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a:t>知识点</a:t>
            </a:r>
          </a:p>
        </p:txBody>
      </p:sp>
      <p:sp>
        <p:nvSpPr>
          <p:cNvPr id="164867" name="Rectangle 3"/>
          <p:cNvSpPr>
            <a:spLocks noGrp="1" noChangeArrowheads="1"/>
          </p:cNvSpPr>
          <p:nvPr>
            <p:ph type="body" idx="1"/>
          </p:nvPr>
        </p:nvSpPr>
        <p:spPr/>
        <p:txBody>
          <a:bodyPr/>
          <a:lstStyle/>
          <a:p>
            <a:pPr eaLnBrk="1" hangingPunct="1"/>
            <a:r>
              <a:rPr lang="zh-CN" altLang="en-US"/>
              <a:t>拟阵</a:t>
            </a:r>
          </a:p>
          <a:p>
            <a:pPr eaLnBrk="1" hangingPunct="1"/>
            <a:r>
              <a:rPr lang="zh-CN" altLang="en-US"/>
              <a:t>带权拟阵的贪心算法</a:t>
            </a:r>
          </a:p>
          <a:p>
            <a:pPr eaLnBrk="1" hangingPunct="1"/>
            <a:r>
              <a:rPr lang="zh-CN" altLang="en-US"/>
              <a:t>实例分析</a:t>
            </a:r>
          </a:p>
          <a:p>
            <a:pPr lvl="1" eaLnBrk="1" hangingPunct="1"/>
            <a:r>
              <a:rPr lang="zh-CN" altLang="en-US"/>
              <a:t>任务时间表问题</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a:t>知识点</a:t>
            </a:r>
          </a:p>
        </p:txBody>
      </p:sp>
      <p:sp>
        <p:nvSpPr>
          <p:cNvPr id="165891" name="Rectangle 3"/>
          <p:cNvSpPr>
            <a:spLocks noGrp="1" noChangeArrowheads="1"/>
          </p:cNvSpPr>
          <p:nvPr>
            <p:ph type="body" idx="1"/>
          </p:nvPr>
        </p:nvSpPr>
        <p:spPr/>
        <p:txBody>
          <a:bodyPr/>
          <a:lstStyle/>
          <a:p>
            <a:pPr eaLnBrk="1" hangingPunct="1"/>
            <a:r>
              <a:rPr lang="zh-CN" altLang="en-US" b="1">
                <a:solidFill>
                  <a:srgbClr val="FF0000"/>
                </a:solidFill>
              </a:rPr>
              <a:t>拟阵</a:t>
            </a:r>
          </a:p>
          <a:p>
            <a:pPr eaLnBrk="1" hangingPunct="1"/>
            <a:r>
              <a:rPr lang="zh-CN" altLang="en-US"/>
              <a:t>带权拟阵的贪心算法</a:t>
            </a:r>
          </a:p>
          <a:p>
            <a:pPr eaLnBrk="1" hangingPunct="1"/>
            <a:r>
              <a:rPr lang="zh-CN" altLang="en-US"/>
              <a:t>实例分析</a:t>
            </a:r>
          </a:p>
          <a:p>
            <a:pPr lvl="1" eaLnBrk="1" hangingPunct="1"/>
            <a:r>
              <a:rPr lang="zh-CN" altLang="en-US"/>
              <a:t>任务时间表问题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第四步：</a:t>
            </a:r>
          </a:p>
          <a:p>
            <a:pPr lvl="1" eaLnBrk="1" hangingPunct="1"/>
            <a:r>
              <a:rPr lang="zh-CN" altLang="en-US"/>
              <a:t>判断活动</a:t>
            </a:r>
            <a:r>
              <a:rPr lang="en-US" altLang="zh-CN"/>
              <a:t>4</a:t>
            </a:r>
            <a:r>
              <a:rPr lang="zh-CN" altLang="en-US"/>
              <a:t>与活动</a:t>
            </a:r>
            <a:r>
              <a:rPr lang="en-US" altLang="zh-CN"/>
              <a:t>1</a:t>
            </a:r>
            <a:r>
              <a:rPr lang="zh-CN" altLang="en-US"/>
              <a:t>是否相容</a:t>
            </a:r>
          </a:p>
          <a:p>
            <a:pPr lvl="2" eaLnBrk="1" hangingPunct="1"/>
            <a:r>
              <a:rPr lang="zh-CN" altLang="en-US" sz="2500"/>
              <a:t>即</a:t>
            </a:r>
            <a:r>
              <a:rPr lang="en-US" altLang="zh-CN" sz="2500"/>
              <a:t>s[4]</a:t>
            </a:r>
            <a:r>
              <a:rPr lang="zh-CN" altLang="en-US" sz="2500"/>
              <a:t>是否大于或等于</a:t>
            </a:r>
            <a:r>
              <a:rPr lang="en-US" altLang="zh-CN" sz="2500"/>
              <a:t>f[1]</a:t>
            </a:r>
            <a:r>
              <a:rPr lang="zh-CN" altLang="en-US" sz="2500"/>
              <a:t>；</a:t>
            </a:r>
            <a:endParaRPr lang="en-US" altLang="zh-CN" sz="2500"/>
          </a:p>
        </p:txBody>
      </p:sp>
      <p:graphicFrame>
        <p:nvGraphicFramePr>
          <p:cNvPr id="3277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685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6858" name="Group 59"/>
          <p:cNvGrpSpPr>
            <a:grpSpLocks/>
          </p:cNvGrpSpPr>
          <p:nvPr/>
        </p:nvGrpSpPr>
        <p:grpSpPr bwMode="auto">
          <a:xfrm>
            <a:off x="2057400" y="3657600"/>
            <a:ext cx="381000" cy="381000"/>
            <a:chOff x="4032" y="1776"/>
            <a:chExt cx="240" cy="240"/>
          </a:xfrm>
        </p:grpSpPr>
        <p:sp>
          <p:nvSpPr>
            <p:cNvPr id="76870" name="Line 6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1" name="Line 6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6859" name="Group 64"/>
          <p:cNvGrpSpPr>
            <a:grpSpLocks/>
          </p:cNvGrpSpPr>
          <p:nvPr/>
        </p:nvGrpSpPr>
        <p:grpSpPr bwMode="auto">
          <a:xfrm>
            <a:off x="2743200" y="3657600"/>
            <a:ext cx="381000" cy="381000"/>
            <a:chOff x="4032" y="1776"/>
            <a:chExt cx="240" cy="240"/>
          </a:xfrm>
        </p:grpSpPr>
        <p:sp>
          <p:nvSpPr>
            <p:cNvPr id="76868"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9"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60" name="Oval 6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2"/>
          <p:cNvGrpSpPr>
            <a:grpSpLocks/>
          </p:cNvGrpSpPr>
          <p:nvPr/>
        </p:nvGrpSpPr>
        <p:grpSpPr bwMode="auto">
          <a:xfrm>
            <a:off x="685800" y="3657600"/>
            <a:ext cx="6934200" cy="2636838"/>
            <a:chOff x="432" y="2304"/>
            <a:chExt cx="4368" cy="1661"/>
          </a:xfrm>
        </p:grpSpPr>
        <p:sp>
          <p:nvSpPr>
            <p:cNvPr id="76862" name="Text Box 63"/>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4</a:t>
              </a:r>
              <a:r>
                <a:rPr lang="zh-CN" altLang="en-US" sz="2400" b="0"/>
                <a:t>被选中，活动</a:t>
              </a:r>
              <a:r>
                <a:rPr lang="en-US" altLang="zh-CN" sz="2400" b="0"/>
                <a:t>4</a:t>
              </a:r>
              <a:r>
                <a:rPr lang="zh-CN" altLang="en-US" sz="2400" b="0"/>
                <a:t>的结束时间将作为判断下一个活动是否被选中的依据</a:t>
              </a:r>
            </a:p>
          </p:txBody>
        </p:sp>
        <p:grpSp>
          <p:nvGrpSpPr>
            <p:cNvPr id="76863" name="Group 71"/>
            <p:cNvGrpSpPr>
              <a:grpSpLocks/>
            </p:cNvGrpSpPr>
            <p:nvPr/>
          </p:nvGrpSpPr>
          <p:grpSpPr bwMode="auto">
            <a:xfrm>
              <a:off x="864" y="2304"/>
              <a:ext cx="1488" cy="1008"/>
              <a:chOff x="864" y="2304"/>
              <a:chExt cx="1488" cy="1008"/>
            </a:xfrm>
          </p:grpSpPr>
          <p:sp>
            <p:nvSpPr>
              <p:cNvPr id="76864" name="Oval 58"/>
              <p:cNvSpPr>
                <a:spLocks noChangeArrowheads="1"/>
              </p:cNvSpPr>
              <p:nvPr/>
            </p:nvSpPr>
            <p:spPr bwMode="auto">
              <a:xfrm>
                <a:off x="2112"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5" name="Oval 67"/>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6" name="Freeform 69"/>
              <p:cNvSpPr>
                <a:spLocks/>
              </p:cNvSpPr>
              <p:nvPr/>
            </p:nvSpPr>
            <p:spPr bwMode="auto">
              <a:xfrm>
                <a:off x="960" y="3168"/>
                <a:ext cx="1248" cy="144"/>
              </a:xfrm>
              <a:custGeom>
                <a:avLst/>
                <a:gdLst>
                  <a:gd name="T0" fmla="*/ 0 w 1248"/>
                  <a:gd name="T1" fmla="*/ 0 h 272"/>
                  <a:gd name="T2" fmla="*/ 240 w 1248"/>
                  <a:gd name="T3" fmla="*/ 102 h 272"/>
                  <a:gd name="T4" fmla="*/ 864 w 1248"/>
                  <a:gd name="T5" fmla="*/ 127 h 272"/>
                  <a:gd name="T6" fmla="*/ 124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67" name="Line 70"/>
              <p:cNvSpPr>
                <a:spLocks noChangeShapeType="1"/>
              </p:cNvSpPr>
              <p:nvPr/>
            </p:nvSpPr>
            <p:spPr bwMode="auto">
              <a:xfrm>
                <a:off x="864"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a:t>拟阵</a:t>
            </a:r>
          </a:p>
        </p:txBody>
      </p:sp>
      <p:graphicFrame>
        <p:nvGraphicFramePr>
          <p:cNvPr id="38914" name="Object 4"/>
          <p:cNvGraphicFramePr>
            <a:graphicFrameLocks noGrp="1" noChangeAspect="1"/>
          </p:cNvGraphicFramePr>
          <p:nvPr>
            <p:ph idx="1"/>
          </p:nvPr>
        </p:nvGraphicFramePr>
        <p:xfrm>
          <a:off x="457200" y="2362200"/>
          <a:ext cx="8305800" cy="2727325"/>
        </p:xfrm>
        <a:graphic>
          <a:graphicData uri="http://schemas.openxmlformats.org/presentationml/2006/ole">
            <mc:AlternateContent xmlns:mc="http://schemas.openxmlformats.org/markup-compatibility/2006">
              <mc:Choice xmlns:v="urn:schemas-microsoft-com:vml" Requires="v">
                <p:oleObj spid="_x0000_s37890" name="公式" r:id="rId3" imgW="4330700" imgH="1422400" progId="Equation.3">
                  <p:embed/>
                </p:oleObj>
              </mc:Choice>
              <mc:Fallback>
                <p:oleObj name="公式" r:id="rId3" imgW="4330700" imgH="1422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305800" cy="272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a:t>典型实例</a:t>
            </a:r>
          </a:p>
        </p:txBody>
      </p:sp>
      <p:graphicFrame>
        <p:nvGraphicFramePr>
          <p:cNvPr id="39938" name="Object 5"/>
          <p:cNvGraphicFramePr>
            <a:graphicFrameLocks noGrp="1" noChangeAspect="1"/>
          </p:cNvGraphicFramePr>
          <p:nvPr>
            <p:ph idx="1"/>
          </p:nvPr>
        </p:nvGraphicFramePr>
        <p:xfrm>
          <a:off x="914400" y="2133600"/>
          <a:ext cx="7543800" cy="3636963"/>
        </p:xfrm>
        <a:graphic>
          <a:graphicData uri="http://schemas.openxmlformats.org/presentationml/2006/ole">
            <mc:AlternateContent xmlns:mc="http://schemas.openxmlformats.org/markup-compatibility/2006">
              <mc:Choice xmlns:v="urn:schemas-microsoft-com:vml" Requires="v">
                <p:oleObj spid="_x0000_s38914" name="公式" r:id="rId3" imgW="3898900" imgH="1879600" progId="Equation.3">
                  <p:embed/>
                </p:oleObj>
              </mc:Choice>
              <mc:Fallback>
                <p:oleObj name="公式" r:id="rId3" imgW="3898900" imgH="1879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7543800" cy="363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a:t>可扩展元素</a:t>
            </a:r>
          </a:p>
        </p:txBody>
      </p:sp>
      <p:graphicFrame>
        <p:nvGraphicFramePr>
          <p:cNvPr id="40962" name="Object 7"/>
          <p:cNvGraphicFramePr>
            <a:graphicFrameLocks noGrp="1" noChangeAspect="1"/>
          </p:cNvGraphicFramePr>
          <p:nvPr>
            <p:ph sz="half" idx="1"/>
          </p:nvPr>
        </p:nvGraphicFramePr>
        <p:xfrm>
          <a:off x="838200" y="1981200"/>
          <a:ext cx="7543800" cy="2103438"/>
        </p:xfrm>
        <a:graphic>
          <a:graphicData uri="http://schemas.openxmlformats.org/presentationml/2006/ole">
            <mc:AlternateContent xmlns:mc="http://schemas.openxmlformats.org/markup-compatibility/2006">
              <mc:Choice xmlns:v="urn:schemas-microsoft-com:vml" Requires="v">
                <p:oleObj spid="_x0000_s39938" name="公式" r:id="rId3" imgW="4191000" imgH="1168400" progId="Equation.3">
                  <p:embed/>
                </p:oleObj>
              </mc:Choice>
              <mc:Fallback>
                <p:oleObj name="公式" r:id="rId3" imgW="4191000" imgH="1168400" progId="Equation.3">
                  <p:embed/>
                  <p:pic>
                    <p:nvPicPr>
                      <p:cNvPr id="0" name="Picture 2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543800"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9"/>
          <p:cNvGraphicFramePr>
            <a:graphicFrameLocks noGrp="1" noChangeAspect="1"/>
          </p:cNvGraphicFramePr>
          <p:nvPr>
            <p:ph sz="half" idx="2"/>
          </p:nvPr>
        </p:nvGraphicFramePr>
        <p:xfrm>
          <a:off x="838200" y="4648200"/>
          <a:ext cx="7772400" cy="766763"/>
        </p:xfrm>
        <a:graphic>
          <a:graphicData uri="http://schemas.openxmlformats.org/presentationml/2006/ole">
            <mc:AlternateContent xmlns:mc="http://schemas.openxmlformats.org/markup-compatibility/2006">
              <mc:Choice xmlns:v="urn:schemas-microsoft-com:vml" Requires="v">
                <p:oleObj spid="_x0000_s39939" name="公式" r:id="rId5" imgW="4368800" imgH="431800" progId="Equation.3">
                  <p:embed/>
                </p:oleObj>
              </mc:Choice>
              <mc:Fallback>
                <p:oleObj name="公式" r:id="rId5" imgW="4368800" imgH="431800" progId="Equation.3">
                  <p:embed/>
                  <p:pic>
                    <p:nvPicPr>
                      <p:cNvPr id="0" name="Picture 2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648200"/>
                        <a:ext cx="77724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a:t>定理</a:t>
            </a:r>
            <a:r>
              <a:rPr lang="en-US" altLang="zh-CN"/>
              <a:t>4.1</a:t>
            </a:r>
          </a:p>
        </p:txBody>
      </p:sp>
      <p:graphicFrame>
        <p:nvGraphicFramePr>
          <p:cNvPr id="41986" name="Object 4"/>
          <p:cNvGraphicFramePr>
            <a:graphicFrameLocks noGrp="1" noChangeAspect="1"/>
          </p:cNvGraphicFramePr>
          <p:nvPr>
            <p:ph idx="1"/>
          </p:nvPr>
        </p:nvGraphicFramePr>
        <p:xfrm>
          <a:off x="990600" y="1905000"/>
          <a:ext cx="7162800" cy="4292600"/>
        </p:xfrm>
        <a:graphic>
          <a:graphicData uri="http://schemas.openxmlformats.org/presentationml/2006/ole">
            <mc:AlternateContent xmlns:mc="http://schemas.openxmlformats.org/markup-compatibility/2006">
              <mc:Choice xmlns:v="urn:schemas-microsoft-com:vml" Requires="v">
                <p:oleObj spid="_x0000_s40962" name="公式" r:id="rId3" imgW="3136900" imgH="1879600" progId="Equation.3">
                  <p:embed/>
                </p:oleObj>
              </mc:Choice>
              <mc:Fallback>
                <p:oleObj name="公式" r:id="rId3" imgW="3136900" imgH="1879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905000"/>
                        <a:ext cx="7162800" cy="429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a:t>知识点</a:t>
            </a:r>
          </a:p>
        </p:txBody>
      </p:sp>
      <p:sp>
        <p:nvSpPr>
          <p:cNvPr id="166915" name="Rectangle 3"/>
          <p:cNvSpPr>
            <a:spLocks noGrp="1" noChangeArrowheads="1"/>
          </p:cNvSpPr>
          <p:nvPr>
            <p:ph type="body" idx="1"/>
          </p:nvPr>
        </p:nvSpPr>
        <p:spPr/>
        <p:txBody>
          <a:bodyPr/>
          <a:lstStyle/>
          <a:p>
            <a:pPr eaLnBrk="1" hangingPunct="1"/>
            <a:r>
              <a:rPr lang="zh-CN" altLang="en-US"/>
              <a:t>拟阵</a:t>
            </a:r>
          </a:p>
          <a:p>
            <a:pPr eaLnBrk="1" hangingPunct="1"/>
            <a:r>
              <a:rPr lang="zh-CN" altLang="en-US" b="1">
                <a:solidFill>
                  <a:srgbClr val="FF0000"/>
                </a:solidFill>
              </a:rPr>
              <a:t>带权拟阵的贪心算法</a:t>
            </a:r>
          </a:p>
          <a:p>
            <a:pPr eaLnBrk="1" hangingPunct="1"/>
            <a:r>
              <a:rPr lang="zh-CN" altLang="en-US"/>
              <a:t>实例分析</a:t>
            </a:r>
          </a:p>
          <a:p>
            <a:pPr lvl="1" eaLnBrk="1" hangingPunct="1"/>
            <a:r>
              <a:rPr lang="zh-CN" altLang="en-US"/>
              <a:t>任务时间表问题</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a:t>带权拟阵的贪心算法</a:t>
            </a:r>
          </a:p>
        </p:txBody>
      </p:sp>
      <p:sp>
        <p:nvSpPr>
          <p:cNvPr id="43012" name="Rectangle 3"/>
          <p:cNvSpPr>
            <a:spLocks noGrp="1" noChangeArrowheads="1"/>
          </p:cNvSpPr>
          <p:nvPr>
            <p:ph type="body" sz="half" idx="1"/>
          </p:nvPr>
        </p:nvSpPr>
        <p:spPr>
          <a:xfrm>
            <a:off x="457200" y="1905000"/>
            <a:ext cx="7924800" cy="1752600"/>
          </a:xfrm>
        </p:spPr>
        <p:txBody>
          <a:bodyPr/>
          <a:lstStyle/>
          <a:p>
            <a:pPr eaLnBrk="1" hangingPunct="1"/>
            <a:r>
              <a:rPr lang="zh-CN" altLang="en-US" b="1">
                <a:solidFill>
                  <a:srgbClr val="000099"/>
                </a:solidFill>
              </a:rPr>
              <a:t>带权拟阵的贪心算法</a:t>
            </a:r>
          </a:p>
          <a:p>
            <a:pPr lvl="1" eaLnBrk="1" hangingPunct="1"/>
            <a:r>
              <a:rPr lang="zh-CN" altLang="en-US"/>
              <a:t>许多可以用贪心算法求解的问题可以表示为求带权拟阵的最大权独立子集问题</a:t>
            </a:r>
          </a:p>
        </p:txBody>
      </p:sp>
      <p:graphicFrame>
        <p:nvGraphicFramePr>
          <p:cNvPr id="43010" name="Object 4"/>
          <p:cNvGraphicFramePr>
            <a:graphicFrameLocks noGrp="1" noChangeAspect="1"/>
          </p:cNvGraphicFramePr>
          <p:nvPr>
            <p:ph sz="half" idx="2"/>
          </p:nvPr>
        </p:nvGraphicFramePr>
        <p:xfrm>
          <a:off x="762000" y="3962400"/>
          <a:ext cx="7924800" cy="1663700"/>
        </p:xfrm>
        <a:graphic>
          <a:graphicData uri="http://schemas.openxmlformats.org/presentationml/2006/ole">
            <mc:AlternateContent xmlns:mc="http://schemas.openxmlformats.org/markup-compatibility/2006">
              <mc:Choice xmlns:v="urn:schemas-microsoft-com:vml" Requires="v">
                <p:oleObj spid="_x0000_s41986" name="公式" r:id="rId3" imgW="4356100" imgH="914400" progId="Equation.3">
                  <p:embed/>
                </p:oleObj>
              </mc:Choice>
              <mc:Fallback>
                <p:oleObj name="公式" r:id="rId3" imgW="4356100" imgH="9144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962400"/>
                        <a:ext cx="792480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t>求带权拟阵最优子集的贪心算法</a:t>
            </a:r>
          </a:p>
        </p:txBody>
      </p:sp>
      <p:sp>
        <p:nvSpPr>
          <p:cNvPr id="167939" name="Text Box 4"/>
          <p:cNvSpPr txBox="1">
            <a:spLocks noChangeArrowheads="1"/>
          </p:cNvSpPr>
          <p:nvPr/>
        </p:nvSpPr>
        <p:spPr bwMode="auto">
          <a:xfrm>
            <a:off x="838200" y="1828800"/>
            <a:ext cx="59436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b="0">
                <a:latin typeface="宋体" pitchFamily="2" charset="-122"/>
              </a:rPr>
              <a:t>Set </a:t>
            </a:r>
            <a:r>
              <a:rPr lang="en-US" altLang="zh-CN">
                <a:latin typeface="宋体" pitchFamily="2" charset="-122"/>
              </a:rPr>
              <a:t>greedy</a:t>
            </a:r>
            <a:r>
              <a:rPr lang="en-US" altLang="zh-CN" b="0">
                <a:latin typeface="宋体" pitchFamily="2" charset="-122"/>
              </a:rPr>
              <a:t>(M,W)</a:t>
            </a:r>
          </a:p>
          <a:p>
            <a:pPr eaLnBrk="1" hangingPunct="1">
              <a:spcBef>
                <a:spcPct val="50000"/>
              </a:spcBef>
            </a:pPr>
            <a:r>
              <a:rPr lang="en-US" altLang="zh-CN" b="0">
                <a:latin typeface="宋体" pitchFamily="2" charset="-122"/>
              </a:rPr>
              <a:t>{</a:t>
            </a:r>
          </a:p>
          <a:p>
            <a:pPr eaLnBrk="1" hangingPunct="1">
              <a:spcBef>
                <a:spcPct val="50000"/>
              </a:spcBef>
            </a:pPr>
            <a:r>
              <a:rPr lang="en-US" altLang="zh-CN" b="0">
                <a:latin typeface="宋体" pitchFamily="2" charset="-122"/>
              </a:rPr>
              <a:t>     A=</a:t>
            </a:r>
            <a:r>
              <a:rPr lang="zh-CN" altLang="en-US" b="0">
                <a:latin typeface="宋体" pitchFamily="2" charset="-122"/>
              </a:rPr>
              <a:t>空集；</a:t>
            </a:r>
          </a:p>
          <a:p>
            <a:pPr eaLnBrk="1" hangingPunct="1">
              <a:spcBef>
                <a:spcPct val="50000"/>
              </a:spcBef>
            </a:pPr>
            <a:r>
              <a:rPr lang="zh-CN" altLang="en-US" b="0">
                <a:latin typeface="宋体" pitchFamily="2" charset="-122"/>
              </a:rPr>
              <a:t>     将</a:t>
            </a:r>
            <a:r>
              <a:rPr lang="en-US" altLang="zh-CN" b="0">
                <a:latin typeface="宋体" pitchFamily="2" charset="-122"/>
              </a:rPr>
              <a:t>S</a:t>
            </a:r>
            <a:r>
              <a:rPr lang="zh-CN" altLang="en-US" b="0">
                <a:latin typeface="宋体" pitchFamily="2" charset="-122"/>
              </a:rPr>
              <a:t>中元素根据权值</a:t>
            </a:r>
            <a:r>
              <a:rPr lang="en-US" altLang="zh-CN" b="0">
                <a:latin typeface="宋体" pitchFamily="2" charset="-122"/>
              </a:rPr>
              <a:t>W</a:t>
            </a:r>
            <a:r>
              <a:rPr lang="zh-CN" altLang="en-US" b="0">
                <a:latin typeface="宋体" pitchFamily="2" charset="-122"/>
              </a:rPr>
              <a:t>（大者优先）组成优先队列；</a:t>
            </a:r>
          </a:p>
          <a:p>
            <a:pPr eaLnBrk="1" hangingPunct="1">
              <a:spcBef>
                <a:spcPct val="50000"/>
              </a:spcBef>
            </a:pPr>
            <a:r>
              <a:rPr lang="zh-CN" altLang="en-US" b="0">
                <a:latin typeface="宋体" pitchFamily="2" charset="-122"/>
              </a:rPr>
              <a:t>     </a:t>
            </a:r>
            <a:r>
              <a:rPr lang="en-US" altLang="zh-CN" b="0">
                <a:latin typeface="宋体" pitchFamily="2" charset="-122"/>
              </a:rPr>
              <a:t>While(S</a:t>
            </a:r>
            <a:r>
              <a:rPr lang="zh-CN" altLang="en-US" b="0">
                <a:latin typeface="宋体" pitchFamily="2" charset="-122"/>
              </a:rPr>
              <a:t>不为空集）</a:t>
            </a:r>
          </a:p>
          <a:p>
            <a:pPr eaLnBrk="1" hangingPunct="1">
              <a:spcBef>
                <a:spcPct val="50000"/>
              </a:spcBef>
            </a:pPr>
            <a:r>
              <a:rPr lang="zh-CN" altLang="en-US" b="0">
                <a:latin typeface="宋体" pitchFamily="2" charset="-122"/>
              </a:rPr>
              <a:t>     </a:t>
            </a:r>
            <a:r>
              <a:rPr lang="en-US" altLang="zh-CN" b="0">
                <a:latin typeface="宋体" pitchFamily="2" charset="-122"/>
              </a:rPr>
              <a:t>{</a:t>
            </a:r>
          </a:p>
          <a:p>
            <a:pPr eaLnBrk="1" hangingPunct="1">
              <a:spcBef>
                <a:spcPct val="50000"/>
              </a:spcBef>
            </a:pPr>
            <a:r>
              <a:rPr lang="en-US" altLang="zh-CN" b="0">
                <a:latin typeface="宋体" pitchFamily="2" charset="-122"/>
              </a:rPr>
              <a:t>	S.removeMax(x);</a:t>
            </a:r>
          </a:p>
          <a:p>
            <a:pPr eaLnBrk="1" hangingPunct="1">
              <a:spcBef>
                <a:spcPct val="50000"/>
              </a:spcBef>
            </a:pPr>
            <a:r>
              <a:rPr lang="en-US" altLang="zh-CN" b="0">
                <a:latin typeface="宋体" pitchFamily="2" charset="-122"/>
              </a:rPr>
              <a:t>	if(A∪{x}∈I)	A=A∪{x};</a:t>
            </a:r>
          </a:p>
          <a:p>
            <a:pPr eaLnBrk="1" hangingPunct="1">
              <a:spcBef>
                <a:spcPct val="50000"/>
              </a:spcBef>
            </a:pPr>
            <a:r>
              <a:rPr lang="en-US" altLang="zh-CN" b="0">
                <a:latin typeface="宋体" pitchFamily="2" charset="-122"/>
              </a:rPr>
              <a:t>     }</a:t>
            </a:r>
          </a:p>
          <a:p>
            <a:pPr eaLnBrk="1" hangingPunct="1">
              <a:spcBef>
                <a:spcPct val="50000"/>
              </a:spcBef>
            </a:pPr>
            <a:r>
              <a:rPr lang="en-US" altLang="zh-CN" b="0">
                <a:latin typeface="宋体" pitchFamily="2" charset="-122"/>
              </a:rPr>
              <a:t>     return  A;</a:t>
            </a:r>
          </a:p>
          <a:p>
            <a:pPr eaLnBrk="1" hangingPunct="1">
              <a:spcBef>
                <a:spcPct val="50000"/>
              </a:spcBef>
            </a:pPr>
            <a:r>
              <a:rPr lang="en-US" altLang="zh-CN" b="0">
                <a:latin typeface="宋体" pitchFamily="2" charset="-122"/>
              </a:rPr>
              <a:t>}</a:t>
            </a:r>
          </a:p>
        </p:txBody>
      </p:sp>
      <p:grpSp>
        <p:nvGrpSpPr>
          <p:cNvPr id="167940" name="Group 15"/>
          <p:cNvGrpSpPr>
            <a:grpSpLocks/>
          </p:cNvGrpSpPr>
          <p:nvPr/>
        </p:nvGrpSpPr>
        <p:grpSpPr bwMode="auto">
          <a:xfrm>
            <a:off x="3810000" y="1828800"/>
            <a:ext cx="3276600" cy="762000"/>
            <a:chOff x="2400" y="1152"/>
            <a:chExt cx="2064" cy="480"/>
          </a:xfrm>
        </p:grpSpPr>
        <p:sp>
          <p:nvSpPr>
            <p:cNvPr id="167946" name="AutoShape 6"/>
            <p:cNvSpPr>
              <a:spLocks noChangeArrowheads="1"/>
            </p:cNvSpPr>
            <p:nvPr/>
          </p:nvSpPr>
          <p:spPr bwMode="auto">
            <a:xfrm>
              <a:off x="2400" y="1152"/>
              <a:ext cx="2064" cy="480"/>
            </a:xfrm>
            <a:prstGeom prst="wedgeEllipseCallout">
              <a:avLst>
                <a:gd name="adj1" fmla="val -85708"/>
                <a:gd name="adj2" fmla="val -23542"/>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67947" name="Text Box 8"/>
            <p:cNvSpPr txBox="1">
              <a:spLocks noChangeArrowheads="1"/>
            </p:cNvSpPr>
            <p:nvPr/>
          </p:nvSpPr>
          <p:spPr bwMode="auto">
            <a:xfrm>
              <a:off x="2592" y="1200"/>
              <a:ext cx="1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以具有正权函数</a:t>
              </a:r>
              <a:r>
                <a:rPr lang="en-US" altLang="zh-CN">
                  <a:solidFill>
                    <a:srgbClr val="000099"/>
                  </a:solidFill>
                  <a:latin typeface="宋体" pitchFamily="2" charset="-122"/>
                </a:rPr>
                <a:t>W</a:t>
              </a:r>
              <a:r>
                <a:rPr lang="zh-CN" altLang="en-US">
                  <a:solidFill>
                    <a:srgbClr val="000099"/>
                  </a:solidFill>
                  <a:latin typeface="宋体" pitchFamily="2" charset="-122"/>
                </a:rPr>
                <a:t>的带权拟阵</a:t>
              </a:r>
              <a:r>
                <a:rPr lang="en-US" altLang="zh-CN">
                  <a:solidFill>
                    <a:srgbClr val="000099"/>
                  </a:solidFill>
                  <a:latin typeface="宋体" pitchFamily="2" charset="-122"/>
                </a:rPr>
                <a:t>M=</a:t>
              </a:r>
              <a:r>
                <a:rPr lang="zh-CN" altLang="en-US">
                  <a:solidFill>
                    <a:srgbClr val="000099"/>
                  </a:solidFill>
                  <a:latin typeface="宋体" pitchFamily="2" charset="-122"/>
                </a:rPr>
                <a:t>（</a:t>
              </a:r>
              <a:r>
                <a:rPr lang="en-US" altLang="zh-CN">
                  <a:solidFill>
                    <a:srgbClr val="000099"/>
                  </a:solidFill>
                  <a:latin typeface="宋体" pitchFamily="2" charset="-122"/>
                </a:rPr>
                <a:t>S</a:t>
              </a:r>
              <a:r>
                <a:rPr lang="zh-CN" altLang="en-US">
                  <a:solidFill>
                    <a:srgbClr val="000099"/>
                  </a:solidFill>
                  <a:latin typeface="宋体" pitchFamily="2" charset="-122"/>
                </a:rPr>
                <a:t>，</a:t>
              </a:r>
              <a:r>
                <a:rPr lang="en-US" altLang="zh-CN">
                  <a:solidFill>
                    <a:srgbClr val="000099"/>
                  </a:solidFill>
                  <a:latin typeface="宋体" pitchFamily="2" charset="-122"/>
                </a:rPr>
                <a:t>I</a:t>
              </a:r>
              <a:r>
                <a:rPr lang="zh-CN" altLang="en-US">
                  <a:solidFill>
                    <a:srgbClr val="000099"/>
                  </a:solidFill>
                  <a:latin typeface="宋体" pitchFamily="2" charset="-122"/>
                </a:rPr>
                <a:t>）作为输入</a:t>
              </a:r>
            </a:p>
          </p:txBody>
        </p:sp>
      </p:grpSp>
      <p:grpSp>
        <p:nvGrpSpPr>
          <p:cNvPr id="167941" name="Group 13"/>
          <p:cNvGrpSpPr>
            <a:grpSpLocks/>
          </p:cNvGrpSpPr>
          <p:nvPr/>
        </p:nvGrpSpPr>
        <p:grpSpPr bwMode="auto">
          <a:xfrm>
            <a:off x="2286000" y="5410200"/>
            <a:ext cx="2667000" cy="1052513"/>
            <a:chOff x="1440" y="3408"/>
            <a:chExt cx="1680" cy="663"/>
          </a:xfrm>
        </p:grpSpPr>
        <p:sp>
          <p:nvSpPr>
            <p:cNvPr id="167943" name="Oval 10"/>
            <p:cNvSpPr>
              <a:spLocks noChangeArrowheads="1"/>
            </p:cNvSpPr>
            <p:nvPr/>
          </p:nvSpPr>
          <p:spPr bwMode="auto">
            <a:xfrm>
              <a:off x="1440" y="3408"/>
              <a:ext cx="240"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67944" name="Line 11"/>
            <p:cNvSpPr>
              <a:spLocks noChangeShapeType="1"/>
            </p:cNvSpPr>
            <p:nvPr/>
          </p:nvSpPr>
          <p:spPr bwMode="auto">
            <a:xfrm>
              <a:off x="1728" y="3744"/>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7945" name="Text Box 12"/>
            <p:cNvSpPr txBox="1">
              <a:spLocks noChangeArrowheads="1"/>
            </p:cNvSpPr>
            <p:nvPr/>
          </p:nvSpPr>
          <p:spPr bwMode="auto">
            <a:xfrm>
              <a:off x="2016" y="3840"/>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M</a:t>
              </a:r>
              <a:r>
                <a:rPr lang="zh-CN" altLang="en-US"/>
                <a:t>的最优子集</a:t>
              </a:r>
              <a:r>
                <a:rPr lang="en-US" altLang="zh-CN"/>
                <a:t>A</a:t>
              </a:r>
            </a:p>
          </p:txBody>
        </p:sp>
      </p:grpSp>
      <p:sp>
        <p:nvSpPr>
          <p:cNvPr id="167942" name="Text Box 14"/>
          <p:cNvSpPr txBox="1">
            <a:spLocks noChangeArrowheads="1"/>
          </p:cNvSpPr>
          <p:nvPr/>
        </p:nvSpPr>
        <p:spPr bwMode="auto">
          <a:xfrm>
            <a:off x="5486400" y="4038600"/>
            <a:ext cx="3200400" cy="2035175"/>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算法</a:t>
            </a:r>
            <a:r>
              <a:rPr lang="en-US" altLang="zh-CN"/>
              <a:t>greedy</a:t>
            </a:r>
            <a:r>
              <a:rPr lang="zh-CN" altLang="en-US"/>
              <a:t>以贪心选择的方式，按权值从大到小的次序依次考虑元素</a:t>
            </a:r>
            <a:r>
              <a:rPr lang="en-US" altLang="zh-CN"/>
              <a:t>x</a:t>
            </a:r>
            <a:r>
              <a:rPr lang="zh-CN" altLang="en-US"/>
              <a:t>。</a:t>
            </a:r>
          </a:p>
          <a:p>
            <a:pPr eaLnBrk="1" hangingPunct="1">
              <a:spcBef>
                <a:spcPct val="50000"/>
              </a:spcBef>
            </a:pPr>
            <a:r>
              <a:rPr lang="en-US" altLang="zh-CN"/>
              <a:t>——</a:t>
            </a:r>
            <a:r>
              <a:rPr lang="zh-CN" altLang="en-US"/>
              <a:t>当</a:t>
            </a:r>
            <a:r>
              <a:rPr lang="en-US" altLang="zh-CN"/>
              <a:t>x</a:t>
            </a:r>
            <a:r>
              <a:rPr lang="zh-CN" altLang="en-US"/>
              <a:t>是</a:t>
            </a:r>
            <a:r>
              <a:rPr lang="en-US" altLang="zh-CN"/>
              <a:t>A</a:t>
            </a:r>
            <a:r>
              <a:rPr lang="zh-CN" altLang="en-US"/>
              <a:t>的可扩展元素时，将</a:t>
            </a:r>
            <a:r>
              <a:rPr lang="en-US" altLang="zh-CN"/>
              <a:t>x</a:t>
            </a:r>
            <a:r>
              <a:rPr lang="zh-CN" altLang="en-US"/>
              <a:t>加入独立集</a:t>
            </a:r>
            <a:r>
              <a:rPr lang="en-US" altLang="zh-CN"/>
              <a:t>A</a:t>
            </a:r>
            <a:r>
              <a:rPr lang="zh-CN" altLang="en-US"/>
              <a:t>中；</a:t>
            </a:r>
          </a:p>
          <a:p>
            <a:pPr eaLnBrk="1" hangingPunct="1">
              <a:spcBef>
                <a:spcPct val="50000"/>
              </a:spcBef>
            </a:pPr>
            <a:r>
              <a:rPr lang="en-US" altLang="zh-CN"/>
              <a:t>——</a:t>
            </a:r>
            <a:r>
              <a:rPr lang="zh-CN" altLang="en-US"/>
              <a:t>否则，舍弃</a:t>
            </a:r>
            <a:r>
              <a:rPr lang="en-US" altLang="zh-CN"/>
              <a:t>x</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算法</a:t>
            </a:r>
            <a:r>
              <a:rPr lang="en-US" altLang="zh-CN"/>
              <a:t>greedy</a:t>
            </a:r>
            <a:r>
              <a:rPr lang="zh-CN" altLang="en-US"/>
              <a:t>的算法复杂性分析</a:t>
            </a:r>
          </a:p>
        </p:txBody>
      </p:sp>
      <p:graphicFrame>
        <p:nvGraphicFramePr>
          <p:cNvPr id="44034" name="Object 4"/>
          <p:cNvGraphicFramePr>
            <a:graphicFrameLocks noGrp="1" noChangeAspect="1"/>
          </p:cNvGraphicFramePr>
          <p:nvPr>
            <p:ph idx="1"/>
          </p:nvPr>
        </p:nvGraphicFramePr>
        <p:xfrm>
          <a:off x="838200" y="2133600"/>
          <a:ext cx="7620000" cy="3557588"/>
        </p:xfrm>
        <a:graphic>
          <a:graphicData uri="http://schemas.openxmlformats.org/presentationml/2006/ole">
            <mc:AlternateContent xmlns:mc="http://schemas.openxmlformats.org/markup-compatibility/2006">
              <mc:Choice xmlns:v="urn:schemas-microsoft-com:vml" Requires="v">
                <p:oleObj spid="_x0000_s43010" name="公式" r:id="rId3" imgW="4025900" imgH="1879600" progId="Equation.3">
                  <p:embed/>
                </p:oleObj>
              </mc:Choice>
              <mc:Fallback>
                <p:oleObj name="公式" r:id="rId3" imgW="4025900" imgH="1879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620000" cy="355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引理</a:t>
            </a:r>
            <a:r>
              <a:rPr lang="en-US" altLang="zh-CN"/>
              <a:t>4.2</a:t>
            </a:r>
            <a:endParaRPr lang="zh-CN" altLang="en-US"/>
          </a:p>
        </p:txBody>
      </p:sp>
      <p:graphicFrame>
        <p:nvGraphicFramePr>
          <p:cNvPr id="45058" name="Object 4"/>
          <p:cNvGraphicFramePr>
            <a:graphicFrameLocks noGrp="1" noChangeAspect="1"/>
          </p:cNvGraphicFramePr>
          <p:nvPr>
            <p:ph idx="1"/>
          </p:nvPr>
        </p:nvGraphicFramePr>
        <p:xfrm>
          <a:off x="685800" y="1905000"/>
          <a:ext cx="8001000" cy="2347913"/>
        </p:xfrm>
        <a:graphic>
          <a:graphicData uri="http://schemas.openxmlformats.org/presentationml/2006/ole">
            <mc:AlternateContent xmlns:mc="http://schemas.openxmlformats.org/markup-compatibility/2006">
              <mc:Choice xmlns:v="urn:schemas-microsoft-com:vml" Requires="v">
                <p:oleObj spid="_x0000_s44034" name="公式" r:id="rId3" imgW="3937000" imgH="1155700" progId="Equation.3">
                  <p:embed/>
                </p:oleObj>
              </mc:Choice>
              <mc:Fallback>
                <p:oleObj name="公式" r:id="rId3" imgW="3937000" imgH="1155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05000"/>
                        <a:ext cx="8001000" cy="23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a:t>引理</a:t>
            </a:r>
            <a:r>
              <a:rPr lang="en-US" altLang="zh-CN"/>
              <a:t>4.2</a:t>
            </a:r>
            <a:r>
              <a:rPr lang="zh-CN" altLang="en-US"/>
              <a:t>的证明</a:t>
            </a:r>
            <a:r>
              <a:rPr lang="en-US" altLang="zh-CN"/>
              <a:t>(1/3)</a:t>
            </a:r>
          </a:p>
        </p:txBody>
      </p:sp>
      <p:graphicFrame>
        <p:nvGraphicFramePr>
          <p:cNvPr id="46082" name="Object 4"/>
          <p:cNvGraphicFramePr>
            <a:graphicFrameLocks noGrp="1" noChangeAspect="1"/>
          </p:cNvGraphicFramePr>
          <p:nvPr>
            <p:ph idx="1"/>
          </p:nvPr>
        </p:nvGraphicFramePr>
        <p:xfrm>
          <a:off x="762000" y="2057400"/>
          <a:ext cx="7924800" cy="3359150"/>
        </p:xfrm>
        <a:graphic>
          <a:graphicData uri="http://schemas.openxmlformats.org/presentationml/2006/ole">
            <mc:AlternateContent xmlns:mc="http://schemas.openxmlformats.org/markup-compatibility/2006">
              <mc:Choice xmlns:v="urn:schemas-microsoft-com:vml" Requires="v">
                <p:oleObj spid="_x0000_s45058" name="公式" r:id="rId3" imgW="3835400" imgH="1625600" progId="Equation.3">
                  <p:embed/>
                </p:oleObj>
              </mc:Choice>
              <mc:Fallback>
                <p:oleObj name="公式" r:id="rId3" imgW="3835400" imgH="16256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924800" cy="335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Line 6"/>
          <p:cNvSpPr>
            <a:spLocks noChangeShapeType="1"/>
          </p:cNvSpPr>
          <p:nvPr/>
        </p:nvSpPr>
        <p:spPr bwMode="auto">
          <a:xfrm>
            <a:off x="838200" y="2971800"/>
            <a:ext cx="7162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5" name="Line 7"/>
          <p:cNvSpPr>
            <a:spLocks noChangeShapeType="1"/>
          </p:cNvSpPr>
          <p:nvPr/>
        </p:nvSpPr>
        <p:spPr bwMode="auto">
          <a:xfrm>
            <a:off x="838200" y="3886200"/>
            <a:ext cx="3962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第五步：</a:t>
            </a:r>
          </a:p>
          <a:p>
            <a:pPr lvl="1" eaLnBrk="1" hangingPunct="1"/>
            <a:r>
              <a:rPr lang="zh-CN" altLang="en-US"/>
              <a:t>判断活动</a:t>
            </a:r>
            <a:r>
              <a:rPr lang="en-US" altLang="zh-CN"/>
              <a:t>5</a:t>
            </a:r>
            <a:r>
              <a:rPr lang="zh-CN" altLang="en-US"/>
              <a:t>与活动</a:t>
            </a:r>
            <a:r>
              <a:rPr lang="en-US" altLang="zh-CN"/>
              <a:t>4</a:t>
            </a:r>
            <a:r>
              <a:rPr lang="zh-CN" altLang="en-US"/>
              <a:t>是否相容</a:t>
            </a:r>
          </a:p>
          <a:p>
            <a:pPr lvl="2" eaLnBrk="1" hangingPunct="1"/>
            <a:r>
              <a:rPr lang="zh-CN" altLang="en-US" sz="2500"/>
              <a:t>即</a:t>
            </a:r>
            <a:r>
              <a:rPr lang="en-US" altLang="zh-CN" sz="2500"/>
              <a:t>s[5]</a:t>
            </a:r>
            <a:r>
              <a:rPr lang="zh-CN" altLang="en-US" sz="2500"/>
              <a:t>是否大于或等于</a:t>
            </a:r>
            <a:r>
              <a:rPr lang="en-US" altLang="zh-CN" sz="2500"/>
              <a:t>f[4]</a:t>
            </a:r>
            <a:r>
              <a:rPr lang="zh-CN" altLang="en-US" sz="2500"/>
              <a:t>；</a:t>
            </a:r>
            <a:endParaRPr lang="en-US" altLang="zh-CN" sz="2500"/>
          </a:p>
        </p:txBody>
      </p:sp>
      <p:graphicFrame>
        <p:nvGraphicFramePr>
          <p:cNvPr id="33795"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788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7882" name="Group 58"/>
          <p:cNvGrpSpPr>
            <a:grpSpLocks/>
          </p:cNvGrpSpPr>
          <p:nvPr/>
        </p:nvGrpSpPr>
        <p:grpSpPr bwMode="auto">
          <a:xfrm>
            <a:off x="2057400" y="3657600"/>
            <a:ext cx="381000" cy="381000"/>
            <a:chOff x="4032" y="1776"/>
            <a:chExt cx="240" cy="240"/>
          </a:xfrm>
        </p:grpSpPr>
        <p:sp>
          <p:nvSpPr>
            <p:cNvPr id="7789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83" name="Group 61"/>
          <p:cNvGrpSpPr>
            <a:grpSpLocks/>
          </p:cNvGrpSpPr>
          <p:nvPr/>
        </p:nvGrpSpPr>
        <p:grpSpPr bwMode="auto">
          <a:xfrm>
            <a:off x="2743200" y="3657600"/>
            <a:ext cx="381000" cy="381000"/>
            <a:chOff x="4032" y="1776"/>
            <a:chExt cx="240" cy="240"/>
          </a:xfrm>
        </p:grpSpPr>
        <p:sp>
          <p:nvSpPr>
            <p:cNvPr id="7789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84" name="Oval 68"/>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7885" name="Oval 69"/>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5"/>
          <p:cNvGrpSpPr>
            <a:grpSpLocks/>
          </p:cNvGrpSpPr>
          <p:nvPr/>
        </p:nvGrpSpPr>
        <p:grpSpPr bwMode="auto">
          <a:xfrm>
            <a:off x="685800" y="3657600"/>
            <a:ext cx="6934200" cy="2636838"/>
            <a:chOff x="432" y="2304"/>
            <a:chExt cx="4368" cy="1661"/>
          </a:xfrm>
        </p:grpSpPr>
        <p:sp>
          <p:nvSpPr>
            <p:cNvPr id="77887" name="Text Box 6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5</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7888" name="Group 72"/>
            <p:cNvGrpSpPr>
              <a:grpSpLocks/>
            </p:cNvGrpSpPr>
            <p:nvPr/>
          </p:nvGrpSpPr>
          <p:grpSpPr bwMode="auto">
            <a:xfrm>
              <a:off x="2544" y="2304"/>
              <a:ext cx="240" cy="240"/>
              <a:chOff x="4032" y="1776"/>
              <a:chExt cx="240" cy="240"/>
            </a:xfrm>
          </p:grpSpPr>
          <p:sp>
            <p:nvSpPr>
              <p:cNvPr id="77889"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0"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a:t>引理</a:t>
            </a:r>
            <a:r>
              <a:rPr lang="en-US" altLang="zh-CN"/>
              <a:t>4.2</a:t>
            </a:r>
            <a:r>
              <a:rPr lang="zh-CN" altLang="en-US"/>
              <a:t>的证明</a:t>
            </a:r>
            <a:r>
              <a:rPr lang="en-US" altLang="zh-CN"/>
              <a:t>(2/3)</a:t>
            </a:r>
            <a:endParaRPr lang="zh-CN" altLang="en-US"/>
          </a:p>
        </p:txBody>
      </p:sp>
      <p:graphicFrame>
        <p:nvGraphicFramePr>
          <p:cNvPr id="47106" name="Object 4"/>
          <p:cNvGraphicFramePr>
            <a:graphicFrameLocks noGrp="1" noChangeAspect="1"/>
          </p:cNvGraphicFramePr>
          <p:nvPr>
            <p:ph idx="1"/>
          </p:nvPr>
        </p:nvGraphicFramePr>
        <p:xfrm>
          <a:off x="609600" y="1752600"/>
          <a:ext cx="8305800" cy="4776788"/>
        </p:xfrm>
        <a:graphic>
          <a:graphicData uri="http://schemas.openxmlformats.org/presentationml/2006/ole">
            <mc:AlternateContent xmlns:mc="http://schemas.openxmlformats.org/markup-compatibility/2006">
              <mc:Choice xmlns:v="urn:schemas-microsoft-com:vml" Requires="v">
                <p:oleObj spid="_x0000_s46082" name="公式" r:id="rId3" imgW="3797300" imgH="2184400" progId="Equation.3">
                  <p:embed/>
                </p:oleObj>
              </mc:Choice>
              <mc:Fallback>
                <p:oleObj name="公式" r:id="rId3" imgW="3797300" imgH="21844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752600"/>
                        <a:ext cx="8305800" cy="477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Line 6"/>
          <p:cNvSpPr>
            <a:spLocks noChangeShapeType="1"/>
          </p:cNvSpPr>
          <p:nvPr/>
        </p:nvSpPr>
        <p:spPr bwMode="auto">
          <a:xfrm>
            <a:off x="685800" y="2209800"/>
            <a:ext cx="5410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9" name="Line 7"/>
          <p:cNvSpPr>
            <a:spLocks noChangeShapeType="1"/>
          </p:cNvSpPr>
          <p:nvPr/>
        </p:nvSpPr>
        <p:spPr bwMode="auto">
          <a:xfrm>
            <a:off x="685800" y="27432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0" name="Line 8"/>
          <p:cNvSpPr>
            <a:spLocks noChangeShapeType="1"/>
          </p:cNvSpPr>
          <p:nvPr/>
        </p:nvSpPr>
        <p:spPr bwMode="auto">
          <a:xfrm>
            <a:off x="685800" y="3810000"/>
            <a:ext cx="37338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9"/>
          <p:cNvSpPr>
            <a:spLocks noChangeShapeType="1"/>
          </p:cNvSpPr>
          <p:nvPr/>
        </p:nvSpPr>
        <p:spPr bwMode="auto">
          <a:xfrm>
            <a:off x="685800" y="4419600"/>
            <a:ext cx="152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引理</a:t>
            </a:r>
            <a:r>
              <a:rPr lang="en-US" altLang="zh-CN"/>
              <a:t>4.2</a:t>
            </a:r>
            <a:r>
              <a:rPr lang="zh-CN" altLang="en-US"/>
              <a:t>的证明</a:t>
            </a:r>
            <a:r>
              <a:rPr lang="en-US" altLang="zh-CN"/>
              <a:t>(3/3)</a:t>
            </a:r>
            <a:endParaRPr lang="zh-CN" altLang="en-US"/>
          </a:p>
        </p:txBody>
      </p:sp>
      <p:graphicFrame>
        <p:nvGraphicFramePr>
          <p:cNvPr id="48130" name="Object 4"/>
          <p:cNvGraphicFramePr>
            <a:graphicFrameLocks noGrp="1" noChangeAspect="1"/>
          </p:cNvGraphicFramePr>
          <p:nvPr>
            <p:ph idx="1"/>
          </p:nvPr>
        </p:nvGraphicFramePr>
        <p:xfrm>
          <a:off x="762000" y="2133600"/>
          <a:ext cx="7543800" cy="1774825"/>
        </p:xfrm>
        <a:graphic>
          <a:graphicData uri="http://schemas.openxmlformats.org/presentationml/2006/ole">
            <mc:AlternateContent xmlns:mc="http://schemas.openxmlformats.org/markup-compatibility/2006">
              <mc:Choice xmlns:v="urn:schemas-microsoft-com:vml" Requires="v">
                <p:oleObj spid="_x0000_s47106" name="公式" r:id="rId3" imgW="3022600" imgH="711200" progId="Equation.3">
                  <p:embed/>
                </p:oleObj>
              </mc:Choice>
              <mc:Fallback>
                <p:oleObj name="公式" r:id="rId3" imgW="3022600" imgH="7112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33600"/>
                        <a:ext cx="7543800"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648200" y="5105400"/>
            <a:ext cx="3581400" cy="1219200"/>
            <a:chOff x="2784" y="3024"/>
            <a:chExt cx="2256" cy="768"/>
          </a:xfrm>
        </p:grpSpPr>
        <p:sp>
          <p:nvSpPr>
            <p:cNvPr id="48133" name="AutoShape 7"/>
            <p:cNvSpPr>
              <a:spLocks noChangeArrowheads="1"/>
            </p:cNvSpPr>
            <p:nvPr/>
          </p:nvSpPr>
          <p:spPr bwMode="auto">
            <a:xfrm rot="10800000">
              <a:off x="2784" y="3024"/>
              <a:ext cx="2256" cy="768"/>
            </a:xfrm>
            <a:prstGeom prst="wedgeRoundRectCallout">
              <a:avLst>
                <a:gd name="adj1" fmla="val 129296"/>
                <a:gd name="adj2" fmla="val 263671"/>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48134" name="Text Box 8"/>
            <p:cNvSpPr txBox="1">
              <a:spLocks noChangeArrowheads="1"/>
            </p:cNvSpPr>
            <p:nvPr/>
          </p:nvSpPr>
          <p:spPr bwMode="auto">
            <a:xfrm>
              <a:off x="2832" y="3024"/>
              <a:ext cx="220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4.2</a:t>
              </a:r>
              <a:r>
                <a:rPr lang="zh-CN" altLang="en-US">
                  <a:solidFill>
                    <a:srgbClr val="000099"/>
                  </a:solidFill>
                </a:rPr>
                <a:t>说明，算法</a:t>
              </a:r>
              <a:r>
                <a:rPr lang="en-US" altLang="zh-CN">
                  <a:solidFill>
                    <a:srgbClr val="000099"/>
                  </a:solidFill>
                </a:rPr>
                <a:t>greedy</a:t>
              </a:r>
              <a:r>
                <a:rPr lang="zh-CN" altLang="en-US">
                  <a:solidFill>
                    <a:srgbClr val="000099"/>
                  </a:solidFill>
                </a:rPr>
                <a:t>在以贪心选择构造最优子集</a:t>
              </a:r>
              <a:r>
                <a:rPr lang="en-US" altLang="zh-CN">
                  <a:solidFill>
                    <a:srgbClr val="000099"/>
                  </a:solidFill>
                </a:rPr>
                <a:t>A</a:t>
              </a:r>
              <a:r>
                <a:rPr lang="zh-CN" altLang="en-US">
                  <a:solidFill>
                    <a:srgbClr val="000099"/>
                  </a:solidFill>
                </a:rPr>
                <a:t>时，首先选入集合</a:t>
              </a:r>
              <a:r>
                <a:rPr lang="en-US" altLang="zh-CN">
                  <a:solidFill>
                    <a:srgbClr val="000099"/>
                  </a:solidFill>
                </a:rPr>
                <a:t>A</a:t>
              </a:r>
              <a:r>
                <a:rPr lang="zh-CN" altLang="en-US">
                  <a:solidFill>
                    <a:srgbClr val="000099"/>
                  </a:solidFill>
                </a:rPr>
                <a:t>中的元素</a:t>
              </a:r>
              <a:r>
                <a:rPr lang="en-US" altLang="zh-CN">
                  <a:solidFill>
                    <a:srgbClr val="000099"/>
                  </a:solidFill>
                </a:rPr>
                <a:t>x</a:t>
              </a:r>
              <a:r>
                <a:rPr lang="zh-CN" altLang="en-US">
                  <a:solidFill>
                    <a:srgbClr val="000099"/>
                  </a:solidFill>
                </a:rPr>
                <a:t>是单元素独立集中具有最大权的元素。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a:t>引理</a:t>
            </a:r>
            <a:r>
              <a:rPr lang="en-US" altLang="zh-CN"/>
              <a:t>4.3</a:t>
            </a:r>
          </a:p>
        </p:txBody>
      </p:sp>
      <p:graphicFrame>
        <p:nvGraphicFramePr>
          <p:cNvPr id="49154" name="Object 4"/>
          <p:cNvGraphicFramePr>
            <a:graphicFrameLocks noGrp="1" noChangeAspect="1"/>
          </p:cNvGraphicFramePr>
          <p:nvPr>
            <p:ph idx="1"/>
          </p:nvPr>
        </p:nvGraphicFramePr>
        <p:xfrm>
          <a:off x="762000" y="2195513"/>
          <a:ext cx="7391400" cy="2087562"/>
        </p:xfrm>
        <a:graphic>
          <a:graphicData uri="http://schemas.openxmlformats.org/presentationml/2006/ole">
            <mc:AlternateContent xmlns:mc="http://schemas.openxmlformats.org/markup-compatibility/2006">
              <mc:Choice xmlns:v="urn:schemas-microsoft-com:vml" Requires="v">
                <p:oleObj spid="_x0000_s48130" name="公式" r:id="rId3" imgW="3238500" imgH="914400" progId="Equation.3">
                  <p:embed/>
                </p:oleObj>
              </mc:Choice>
              <mc:Fallback>
                <p:oleObj name="公式" r:id="rId3" imgW="3238500" imgH="914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95513"/>
                        <a:ext cx="7391400" cy="208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a:t>引理</a:t>
            </a:r>
            <a:r>
              <a:rPr lang="en-US" altLang="zh-CN"/>
              <a:t>4.3</a:t>
            </a:r>
            <a:r>
              <a:rPr lang="zh-CN" altLang="en-US"/>
              <a:t>的证明</a:t>
            </a:r>
          </a:p>
        </p:txBody>
      </p:sp>
      <p:graphicFrame>
        <p:nvGraphicFramePr>
          <p:cNvPr id="50178" name="Object 4"/>
          <p:cNvGraphicFramePr>
            <a:graphicFrameLocks noGrp="1" noChangeAspect="1"/>
          </p:cNvGraphicFramePr>
          <p:nvPr>
            <p:ph idx="1"/>
          </p:nvPr>
        </p:nvGraphicFramePr>
        <p:xfrm>
          <a:off x="762000" y="2057400"/>
          <a:ext cx="7467600" cy="2879725"/>
        </p:xfrm>
        <a:graphic>
          <a:graphicData uri="http://schemas.openxmlformats.org/presentationml/2006/ole">
            <mc:AlternateContent xmlns:mc="http://schemas.openxmlformats.org/markup-compatibility/2006">
              <mc:Choice xmlns:v="urn:schemas-microsoft-com:vml" Requires="v">
                <p:oleObj spid="_x0000_s49154" name="公式" r:id="rId3" imgW="2997200" imgH="1155700" progId="Equation.3">
                  <p:embed/>
                </p:oleObj>
              </mc:Choice>
              <mc:Fallback>
                <p:oleObj name="公式" r:id="rId3" imgW="2997200" imgH="11557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467600"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419600" y="4800600"/>
            <a:ext cx="3581400" cy="915988"/>
            <a:chOff x="2784" y="3024"/>
            <a:chExt cx="2256" cy="577"/>
          </a:xfrm>
        </p:grpSpPr>
        <p:sp>
          <p:nvSpPr>
            <p:cNvPr id="50181" name="AutoShape 7"/>
            <p:cNvSpPr>
              <a:spLocks noChangeArrowheads="1"/>
            </p:cNvSpPr>
            <p:nvPr/>
          </p:nvSpPr>
          <p:spPr bwMode="auto">
            <a:xfrm rot="10800000">
              <a:off x="2784" y="3024"/>
              <a:ext cx="2160" cy="576"/>
            </a:xfrm>
            <a:prstGeom prst="wedgeRoundRectCallout">
              <a:avLst>
                <a:gd name="adj1" fmla="val 132819"/>
                <a:gd name="adj2" fmla="val 305208"/>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50182" name="Text Box 8"/>
            <p:cNvSpPr txBox="1">
              <a:spLocks noChangeArrowheads="1"/>
            </p:cNvSpPr>
            <p:nvPr/>
          </p:nvSpPr>
          <p:spPr bwMode="auto">
            <a:xfrm>
              <a:off x="2832" y="3024"/>
              <a:ext cx="22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4.3</a:t>
              </a:r>
              <a:r>
                <a:rPr lang="zh-CN" altLang="en-US">
                  <a:solidFill>
                    <a:srgbClr val="000099"/>
                  </a:solidFill>
                </a:rPr>
                <a:t>说明，算法</a:t>
              </a:r>
              <a:r>
                <a:rPr lang="en-US" altLang="zh-CN">
                  <a:solidFill>
                    <a:srgbClr val="000099"/>
                  </a:solidFill>
                </a:rPr>
                <a:t>greedy</a:t>
              </a:r>
              <a:r>
                <a:rPr lang="zh-CN" altLang="en-US">
                  <a:solidFill>
                    <a:srgbClr val="000099"/>
                  </a:solidFill>
                </a:rPr>
                <a:t>在初始化独立子集</a:t>
              </a:r>
              <a:r>
                <a:rPr lang="en-US" altLang="zh-CN">
                  <a:solidFill>
                    <a:srgbClr val="000099"/>
                  </a:solidFill>
                </a:rPr>
                <a:t>A</a:t>
              </a:r>
              <a:r>
                <a:rPr lang="zh-CN" altLang="en-US">
                  <a:solidFill>
                    <a:srgbClr val="000099"/>
                  </a:solidFill>
                </a:rPr>
                <a:t>时所舍弃的元素可以永远舍弃。</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a:t>引理</a:t>
            </a:r>
            <a:r>
              <a:rPr lang="en-US" altLang="zh-CN"/>
              <a:t>4.4</a:t>
            </a:r>
            <a:endParaRPr lang="zh-CN" altLang="en-US"/>
          </a:p>
        </p:txBody>
      </p:sp>
      <p:graphicFrame>
        <p:nvGraphicFramePr>
          <p:cNvPr id="51202" name="Object 4"/>
          <p:cNvGraphicFramePr>
            <a:graphicFrameLocks noGrp="1" noChangeAspect="1"/>
          </p:cNvGraphicFramePr>
          <p:nvPr>
            <p:ph idx="1"/>
          </p:nvPr>
        </p:nvGraphicFramePr>
        <p:xfrm>
          <a:off x="685800" y="1828800"/>
          <a:ext cx="8153400" cy="3255963"/>
        </p:xfrm>
        <a:graphic>
          <a:graphicData uri="http://schemas.openxmlformats.org/presentationml/2006/ole">
            <mc:AlternateContent xmlns:mc="http://schemas.openxmlformats.org/markup-compatibility/2006">
              <mc:Choice xmlns:v="urn:schemas-microsoft-com:vml" Requires="v">
                <p:oleObj spid="_x0000_s50178" name="公式" r:id="rId3" imgW="4673600" imgH="1866900" progId="Equation.3">
                  <p:embed/>
                </p:oleObj>
              </mc:Choice>
              <mc:Fallback>
                <p:oleObj name="公式" r:id="rId3" imgW="4673600" imgH="18669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828800"/>
                        <a:ext cx="8153400" cy="325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引理</a:t>
            </a:r>
            <a:r>
              <a:rPr lang="en-US" altLang="zh-CN"/>
              <a:t>4.4</a:t>
            </a:r>
            <a:r>
              <a:rPr lang="zh-CN" altLang="en-US"/>
              <a:t>的证明</a:t>
            </a:r>
          </a:p>
        </p:txBody>
      </p:sp>
      <p:graphicFrame>
        <p:nvGraphicFramePr>
          <p:cNvPr id="52226" name="Object 4"/>
          <p:cNvGraphicFramePr>
            <a:graphicFrameLocks noGrp="1" noChangeAspect="1"/>
          </p:cNvGraphicFramePr>
          <p:nvPr>
            <p:ph idx="1"/>
          </p:nvPr>
        </p:nvGraphicFramePr>
        <p:xfrm>
          <a:off x="533400" y="2514600"/>
          <a:ext cx="8077200" cy="2332038"/>
        </p:xfrm>
        <a:graphic>
          <a:graphicData uri="http://schemas.openxmlformats.org/presentationml/2006/ole">
            <mc:AlternateContent xmlns:mc="http://schemas.openxmlformats.org/markup-compatibility/2006">
              <mc:Choice xmlns:v="urn:schemas-microsoft-com:vml" Requires="v">
                <p:oleObj spid="_x0000_s51202" name="公式" r:id="rId3" imgW="4000500" imgH="1155700" progId="Equation.3">
                  <p:embed/>
                </p:oleObj>
              </mc:Choice>
              <mc:Fallback>
                <p:oleObj name="公式" r:id="rId3" imgW="4000500" imgH="1155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14600"/>
                        <a:ext cx="8077200" cy="233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a:t>定理</a:t>
            </a:r>
            <a:r>
              <a:rPr lang="en-US" altLang="zh-CN"/>
              <a:t>4.5</a:t>
            </a:r>
            <a:endParaRPr lang="zh-CN" altLang="en-US"/>
          </a:p>
        </p:txBody>
      </p:sp>
      <p:sp>
        <p:nvSpPr>
          <p:cNvPr id="168963" name="Rectangle 3"/>
          <p:cNvSpPr>
            <a:spLocks noGrp="1" noChangeArrowheads="1"/>
          </p:cNvSpPr>
          <p:nvPr>
            <p:ph type="body" idx="1"/>
          </p:nvPr>
        </p:nvSpPr>
        <p:spPr/>
        <p:txBody>
          <a:bodyPr/>
          <a:lstStyle/>
          <a:p>
            <a:pPr eaLnBrk="1" hangingPunct="1"/>
            <a:r>
              <a:rPr lang="zh-CN" altLang="en-US" b="1">
                <a:solidFill>
                  <a:srgbClr val="000099"/>
                </a:solidFill>
              </a:rPr>
              <a:t>定理</a:t>
            </a:r>
            <a:r>
              <a:rPr lang="en-US" altLang="zh-CN" b="1">
                <a:solidFill>
                  <a:srgbClr val="000099"/>
                </a:solidFill>
              </a:rPr>
              <a:t>4.5</a:t>
            </a:r>
            <a:r>
              <a:rPr lang="zh-CN" altLang="en-US" b="1">
                <a:solidFill>
                  <a:srgbClr val="000099"/>
                </a:solidFill>
              </a:rPr>
              <a:t>：带权拟阵贪心算法的正确性</a:t>
            </a:r>
          </a:p>
          <a:p>
            <a:pPr lvl="1" eaLnBrk="1" hangingPunct="1"/>
            <a:r>
              <a:rPr lang="zh-CN" altLang="en-US"/>
              <a:t>设</a:t>
            </a:r>
            <a:r>
              <a:rPr lang="en-US" altLang="zh-CN"/>
              <a:t>M=(S,I)</a:t>
            </a:r>
            <a:r>
              <a:rPr lang="zh-CN" altLang="en-US"/>
              <a:t>是具有权函数</a:t>
            </a:r>
            <a:r>
              <a:rPr lang="en-US" altLang="zh-CN"/>
              <a:t>W</a:t>
            </a:r>
            <a:r>
              <a:rPr lang="zh-CN" altLang="en-US"/>
              <a:t>的带权拟阵，算法</a:t>
            </a:r>
            <a:r>
              <a:rPr lang="en-US" altLang="zh-CN"/>
              <a:t>greedy</a:t>
            </a:r>
            <a:r>
              <a:rPr lang="zh-CN" altLang="en-US"/>
              <a:t>返回</a:t>
            </a:r>
            <a:r>
              <a:rPr lang="en-US" altLang="zh-CN"/>
              <a:t>M</a:t>
            </a:r>
            <a:r>
              <a:rPr lang="zh-CN" altLang="en-US"/>
              <a:t>的最优子集。</a:t>
            </a:r>
            <a:endParaRPr lang="en-US"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a:t>定理</a:t>
            </a:r>
            <a:r>
              <a:rPr lang="en-US" altLang="zh-CN"/>
              <a:t>4.5</a:t>
            </a:r>
            <a:r>
              <a:rPr lang="zh-CN" altLang="en-US"/>
              <a:t>的证明</a:t>
            </a:r>
          </a:p>
        </p:txBody>
      </p:sp>
      <p:graphicFrame>
        <p:nvGraphicFramePr>
          <p:cNvPr id="53250" name="Object 4"/>
          <p:cNvGraphicFramePr>
            <a:graphicFrameLocks noGrp="1" noChangeAspect="1"/>
          </p:cNvGraphicFramePr>
          <p:nvPr>
            <p:ph idx="1"/>
          </p:nvPr>
        </p:nvGraphicFramePr>
        <p:xfrm>
          <a:off x="457200" y="1371600"/>
          <a:ext cx="7010400" cy="5270500"/>
        </p:xfrm>
        <a:graphic>
          <a:graphicData uri="http://schemas.openxmlformats.org/presentationml/2006/ole">
            <mc:AlternateContent xmlns:mc="http://schemas.openxmlformats.org/markup-compatibility/2006">
              <mc:Choice xmlns:v="urn:schemas-microsoft-com:vml" Requires="v">
                <p:oleObj spid="_x0000_s52226" name="公式" r:id="rId3" imgW="3784600" imgH="2844800" progId="Equation.3">
                  <p:embed/>
                </p:oleObj>
              </mc:Choice>
              <mc:Fallback>
                <p:oleObj name="公式" r:id="rId3" imgW="3784600" imgH="2844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371600"/>
                        <a:ext cx="7010400"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Line 6"/>
          <p:cNvSpPr>
            <a:spLocks noChangeShapeType="1"/>
          </p:cNvSpPr>
          <p:nvPr/>
        </p:nvSpPr>
        <p:spPr bwMode="auto">
          <a:xfrm>
            <a:off x="457200" y="17526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3" name="Line 7"/>
          <p:cNvSpPr>
            <a:spLocks noChangeShapeType="1"/>
          </p:cNvSpPr>
          <p:nvPr/>
        </p:nvSpPr>
        <p:spPr bwMode="auto">
          <a:xfrm>
            <a:off x="457200" y="30480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8"/>
          <p:cNvSpPr>
            <a:spLocks noChangeShapeType="1"/>
          </p:cNvSpPr>
          <p:nvPr/>
        </p:nvSpPr>
        <p:spPr bwMode="auto">
          <a:xfrm>
            <a:off x="457200" y="39624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a:t>知识点</a:t>
            </a:r>
          </a:p>
        </p:txBody>
      </p:sp>
      <p:sp>
        <p:nvSpPr>
          <p:cNvPr id="169987" name="Rectangle 3"/>
          <p:cNvSpPr>
            <a:spLocks noGrp="1" noChangeArrowheads="1"/>
          </p:cNvSpPr>
          <p:nvPr>
            <p:ph type="body" idx="1"/>
          </p:nvPr>
        </p:nvSpPr>
        <p:spPr/>
        <p:txBody>
          <a:bodyPr/>
          <a:lstStyle/>
          <a:p>
            <a:pPr eaLnBrk="1" hangingPunct="1"/>
            <a:r>
              <a:rPr lang="zh-CN" altLang="en-US"/>
              <a:t>拟阵</a:t>
            </a:r>
          </a:p>
          <a:p>
            <a:pPr eaLnBrk="1" hangingPunct="1"/>
            <a:r>
              <a:rPr lang="zh-CN" altLang="en-US"/>
              <a:t>带权拟阵的贪心算法</a:t>
            </a:r>
          </a:p>
          <a:p>
            <a:pPr eaLnBrk="1" hangingPunct="1"/>
            <a:r>
              <a:rPr lang="zh-CN" altLang="en-US" b="1">
                <a:solidFill>
                  <a:srgbClr val="FF0000"/>
                </a:solidFill>
              </a:rPr>
              <a:t>实例分析</a:t>
            </a:r>
          </a:p>
          <a:p>
            <a:pPr lvl="1" eaLnBrk="1" hangingPunct="1"/>
            <a:r>
              <a:rPr lang="zh-CN" altLang="en-US"/>
              <a:t>任务时间表问题</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a:t>任务时间表问题</a:t>
            </a:r>
          </a:p>
        </p:txBody>
      </p:sp>
      <p:graphicFrame>
        <p:nvGraphicFramePr>
          <p:cNvPr id="54274" name="Object 4"/>
          <p:cNvGraphicFramePr>
            <a:graphicFrameLocks noGrp="1" noChangeAspect="1"/>
          </p:cNvGraphicFramePr>
          <p:nvPr>
            <p:ph idx="1"/>
          </p:nvPr>
        </p:nvGraphicFramePr>
        <p:xfrm>
          <a:off x="838200" y="1676400"/>
          <a:ext cx="7620000" cy="4548188"/>
        </p:xfrm>
        <a:graphic>
          <a:graphicData uri="http://schemas.openxmlformats.org/presentationml/2006/ole">
            <mc:AlternateContent xmlns:mc="http://schemas.openxmlformats.org/markup-compatibility/2006">
              <mc:Choice xmlns:v="urn:schemas-microsoft-com:vml" Requires="v">
                <p:oleObj spid="_x0000_s53250" name="公式" r:id="rId3" imgW="4724400" imgH="2819400" progId="Equation.3">
                  <p:embed/>
                </p:oleObj>
              </mc:Choice>
              <mc:Fallback>
                <p:oleObj name="公式" r:id="rId3" imgW="4724400" imgH="2819400" progId="Equation.3">
                  <p:embed/>
                  <p:pic>
                    <p:nvPicPr>
                      <p:cNvPr id="0" name="Picture 1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7620000" cy="454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914400" y="5867400"/>
            <a:ext cx="7162800" cy="625475"/>
            <a:chOff x="576" y="3696"/>
            <a:chExt cx="4512" cy="394"/>
          </a:xfrm>
        </p:grpSpPr>
        <p:grpSp>
          <p:nvGrpSpPr>
            <p:cNvPr id="54277" name="Group 8"/>
            <p:cNvGrpSpPr>
              <a:grpSpLocks/>
            </p:cNvGrpSpPr>
            <p:nvPr/>
          </p:nvGrpSpPr>
          <p:grpSpPr bwMode="auto">
            <a:xfrm>
              <a:off x="576" y="3696"/>
              <a:ext cx="4512" cy="240"/>
              <a:chOff x="576" y="3696"/>
              <a:chExt cx="4512" cy="240"/>
            </a:xfrm>
          </p:grpSpPr>
          <p:sp>
            <p:nvSpPr>
              <p:cNvPr id="54280" name="Line 6"/>
              <p:cNvSpPr>
                <a:spLocks noChangeShapeType="1"/>
              </p:cNvSpPr>
              <p:nvPr/>
            </p:nvSpPr>
            <p:spPr bwMode="auto">
              <a:xfrm>
                <a:off x="576" y="3696"/>
                <a:ext cx="45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Line 7"/>
              <p:cNvSpPr>
                <a:spLocks noChangeShapeType="1"/>
              </p:cNvSpPr>
              <p:nvPr/>
            </p:nvSpPr>
            <p:spPr bwMode="auto">
              <a:xfrm>
                <a:off x="576" y="3936"/>
                <a:ext cx="1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78" name="Line 9"/>
            <p:cNvSpPr>
              <a:spLocks noChangeShapeType="1"/>
            </p:cNvSpPr>
            <p:nvPr/>
          </p:nvSpPr>
          <p:spPr bwMode="auto">
            <a:xfrm>
              <a:off x="2160" y="3792"/>
              <a:ext cx="240"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279" name="Text Box 10"/>
            <p:cNvSpPr txBox="1">
              <a:spLocks noChangeArrowheads="1"/>
            </p:cNvSpPr>
            <p:nvPr/>
          </p:nvSpPr>
          <p:spPr bwMode="auto">
            <a:xfrm>
              <a:off x="2400" y="3840"/>
              <a:ext cx="25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可用带权拟阵的贪心算法进行求解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第六步：</a:t>
            </a:r>
          </a:p>
          <a:p>
            <a:pPr lvl="1" eaLnBrk="1" hangingPunct="1"/>
            <a:r>
              <a:rPr lang="zh-CN" altLang="en-US"/>
              <a:t>判断活动</a:t>
            </a:r>
            <a:r>
              <a:rPr lang="en-US" altLang="zh-CN"/>
              <a:t>6</a:t>
            </a:r>
            <a:r>
              <a:rPr lang="zh-CN" altLang="en-US"/>
              <a:t>与活动</a:t>
            </a:r>
            <a:r>
              <a:rPr lang="en-US" altLang="zh-CN"/>
              <a:t>4</a:t>
            </a:r>
            <a:r>
              <a:rPr lang="zh-CN" altLang="en-US"/>
              <a:t>是否相容</a:t>
            </a:r>
          </a:p>
          <a:p>
            <a:pPr lvl="2" eaLnBrk="1" hangingPunct="1"/>
            <a:r>
              <a:rPr lang="zh-CN" altLang="en-US" sz="2500"/>
              <a:t>即</a:t>
            </a:r>
            <a:r>
              <a:rPr lang="en-US" altLang="zh-CN" sz="2500"/>
              <a:t>s[6]</a:t>
            </a:r>
            <a:r>
              <a:rPr lang="zh-CN" altLang="en-US" sz="2500"/>
              <a:t>是否大于或等于</a:t>
            </a:r>
            <a:r>
              <a:rPr lang="en-US" altLang="zh-CN" sz="2500"/>
              <a:t>f[4]</a:t>
            </a:r>
            <a:r>
              <a:rPr lang="zh-CN" altLang="en-US" sz="2500"/>
              <a:t>；</a:t>
            </a:r>
            <a:endParaRPr lang="en-US" altLang="zh-CN" sz="2500"/>
          </a:p>
        </p:txBody>
      </p:sp>
      <p:graphicFrame>
        <p:nvGraphicFramePr>
          <p:cNvPr id="3584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890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06" name="Group 58"/>
          <p:cNvGrpSpPr>
            <a:grpSpLocks/>
          </p:cNvGrpSpPr>
          <p:nvPr/>
        </p:nvGrpSpPr>
        <p:grpSpPr bwMode="auto">
          <a:xfrm>
            <a:off x="2057400" y="3657600"/>
            <a:ext cx="381000" cy="381000"/>
            <a:chOff x="4032" y="1776"/>
            <a:chExt cx="240" cy="240"/>
          </a:xfrm>
        </p:grpSpPr>
        <p:sp>
          <p:nvSpPr>
            <p:cNvPr id="78920"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1"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8907" name="Group 61"/>
          <p:cNvGrpSpPr>
            <a:grpSpLocks/>
          </p:cNvGrpSpPr>
          <p:nvPr/>
        </p:nvGrpSpPr>
        <p:grpSpPr bwMode="auto">
          <a:xfrm>
            <a:off x="2743200" y="3657600"/>
            <a:ext cx="381000" cy="381000"/>
            <a:chOff x="4032" y="1776"/>
            <a:chExt cx="240" cy="240"/>
          </a:xfrm>
        </p:grpSpPr>
        <p:sp>
          <p:nvSpPr>
            <p:cNvPr id="78918"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9"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908"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8909"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10" name="Group 68"/>
          <p:cNvGrpSpPr>
            <a:grpSpLocks/>
          </p:cNvGrpSpPr>
          <p:nvPr/>
        </p:nvGrpSpPr>
        <p:grpSpPr bwMode="auto">
          <a:xfrm>
            <a:off x="4038600" y="3657600"/>
            <a:ext cx="381000" cy="381000"/>
            <a:chOff x="4032" y="1776"/>
            <a:chExt cx="240" cy="240"/>
          </a:xfrm>
        </p:grpSpPr>
        <p:sp>
          <p:nvSpPr>
            <p:cNvPr id="78916"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7"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74"/>
          <p:cNvGrpSpPr>
            <a:grpSpLocks/>
          </p:cNvGrpSpPr>
          <p:nvPr/>
        </p:nvGrpSpPr>
        <p:grpSpPr bwMode="auto">
          <a:xfrm>
            <a:off x="685800" y="3657600"/>
            <a:ext cx="6934200" cy="2636838"/>
            <a:chOff x="432" y="2304"/>
            <a:chExt cx="4368" cy="1661"/>
          </a:xfrm>
        </p:grpSpPr>
        <p:sp>
          <p:nvSpPr>
            <p:cNvPr id="78912" name="Text Box 6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6</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8913" name="Group 71"/>
            <p:cNvGrpSpPr>
              <a:grpSpLocks/>
            </p:cNvGrpSpPr>
            <p:nvPr/>
          </p:nvGrpSpPr>
          <p:grpSpPr bwMode="auto">
            <a:xfrm>
              <a:off x="2976" y="2304"/>
              <a:ext cx="240" cy="240"/>
              <a:chOff x="4032" y="1776"/>
              <a:chExt cx="240" cy="240"/>
            </a:xfrm>
          </p:grpSpPr>
          <p:sp>
            <p:nvSpPr>
              <p:cNvPr id="78914"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5"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a:t>及时任务</a:t>
            </a:r>
            <a:r>
              <a:rPr lang="en-US" altLang="zh-CN"/>
              <a:t>&amp;</a:t>
            </a:r>
            <a:r>
              <a:rPr lang="zh-CN" altLang="en-US"/>
              <a:t>误时任务</a:t>
            </a:r>
          </a:p>
        </p:txBody>
      </p:sp>
      <p:sp>
        <p:nvSpPr>
          <p:cNvPr id="171011" name="Rectangle 3"/>
          <p:cNvSpPr>
            <a:spLocks noGrp="1" noChangeArrowheads="1"/>
          </p:cNvSpPr>
          <p:nvPr>
            <p:ph type="body" idx="1"/>
          </p:nvPr>
        </p:nvSpPr>
        <p:spPr>
          <a:xfrm>
            <a:off x="457200" y="1905000"/>
            <a:ext cx="8229600" cy="2743200"/>
          </a:xfrm>
        </p:spPr>
        <p:txBody>
          <a:bodyPr/>
          <a:lstStyle/>
          <a:p>
            <a:pPr eaLnBrk="1" hangingPunct="1"/>
            <a:r>
              <a:rPr lang="zh-CN" altLang="en-US" b="1">
                <a:solidFill>
                  <a:srgbClr val="000099"/>
                </a:solidFill>
              </a:rPr>
              <a:t>对于一个给定的</a:t>
            </a:r>
            <a:r>
              <a:rPr lang="en-US" altLang="zh-CN" b="1">
                <a:solidFill>
                  <a:srgbClr val="000099"/>
                </a:solidFill>
              </a:rPr>
              <a:t>S</a:t>
            </a:r>
            <a:r>
              <a:rPr lang="zh-CN" altLang="en-US" b="1">
                <a:solidFill>
                  <a:srgbClr val="000099"/>
                </a:solidFill>
              </a:rPr>
              <a:t>的时间表</a:t>
            </a:r>
          </a:p>
          <a:p>
            <a:pPr lvl="1" eaLnBrk="1" hangingPunct="1"/>
            <a:r>
              <a:rPr lang="zh-CN" altLang="en-US"/>
              <a:t>在截止时间之前完成的任务称为</a:t>
            </a:r>
            <a:r>
              <a:rPr lang="zh-CN" altLang="en-US" b="1">
                <a:solidFill>
                  <a:srgbClr val="000099"/>
                </a:solidFill>
              </a:rPr>
              <a:t>及时任务</a:t>
            </a:r>
            <a:r>
              <a:rPr lang="zh-CN" altLang="en-US"/>
              <a:t>；</a:t>
            </a:r>
          </a:p>
          <a:p>
            <a:pPr lvl="1" eaLnBrk="1" hangingPunct="1"/>
            <a:r>
              <a:rPr lang="zh-CN" altLang="en-US"/>
              <a:t>在截止时间之后完成的任务称为</a:t>
            </a:r>
            <a:r>
              <a:rPr lang="zh-CN" altLang="en-US" b="1">
                <a:solidFill>
                  <a:srgbClr val="000099"/>
                </a:solidFill>
              </a:rPr>
              <a:t>误时任务</a:t>
            </a:r>
            <a:r>
              <a:rPr lang="zh-CN" altLang="en-US"/>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a:t>依据及时优先原则进行调整</a:t>
            </a:r>
          </a:p>
        </p:txBody>
      </p:sp>
      <p:grpSp>
        <p:nvGrpSpPr>
          <p:cNvPr id="172035" name="Group 9"/>
          <p:cNvGrpSpPr>
            <a:grpSpLocks/>
          </p:cNvGrpSpPr>
          <p:nvPr/>
        </p:nvGrpSpPr>
        <p:grpSpPr bwMode="auto">
          <a:xfrm>
            <a:off x="457200" y="2209800"/>
            <a:ext cx="8153400" cy="2835275"/>
            <a:chOff x="288" y="1392"/>
            <a:chExt cx="5136" cy="1786"/>
          </a:xfrm>
        </p:grpSpPr>
        <p:sp>
          <p:nvSpPr>
            <p:cNvPr id="172037" name="Text Box 5"/>
            <p:cNvSpPr txBox="1">
              <a:spLocks noChangeArrowheads="1"/>
            </p:cNvSpPr>
            <p:nvPr/>
          </p:nvSpPr>
          <p:spPr bwMode="auto">
            <a:xfrm>
              <a:off x="288" y="2448"/>
              <a:ext cx="508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如果时间表中及时任务</a:t>
              </a:r>
              <a:r>
                <a:rPr lang="en-US" altLang="zh-CN" sz="2000">
                  <a:solidFill>
                    <a:srgbClr val="FF0000"/>
                  </a:solidFill>
                </a:rPr>
                <a:t>x</a:t>
              </a:r>
              <a:r>
                <a:rPr lang="zh-CN" altLang="en-US" sz="2000">
                  <a:solidFill>
                    <a:srgbClr val="FF0000"/>
                  </a:solidFill>
                </a:rPr>
                <a:t>跟在误时任务</a:t>
              </a:r>
              <a:r>
                <a:rPr lang="en-US" altLang="zh-CN" sz="2000">
                  <a:solidFill>
                    <a:srgbClr val="FF0000"/>
                  </a:solidFill>
                </a:rPr>
                <a:t>y</a:t>
              </a:r>
              <a:r>
                <a:rPr lang="zh-CN" altLang="en-US" sz="2000">
                  <a:solidFill>
                    <a:srgbClr val="FF0000"/>
                  </a:solidFill>
                </a:rPr>
                <a:t>之后，则交换</a:t>
              </a:r>
              <a:r>
                <a:rPr lang="en-US" altLang="zh-CN" sz="2000">
                  <a:solidFill>
                    <a:srgbClr val="FF0000"/>
                  </a:solidFill>
                </a:rPr>
                <a:t>x</a:t>
              </a:r>
              <a:r>
                <a:rPr lang="zh-CN" altLang="en-US" sz="2000">
                  <a:solidFill>
                    <a:srgbClr val="FF0000"/>
                  </a:solidFill>
                </a:rPr>
                <a:t>、</a:t>
              </a:r>
              <a:r>
                <a:rPr lang="en-US" altLang="zh-CN" sz="2000">
                  <a:solidFill>
                    <a:srgbClr val="FF0000"/>
                  </a:solidFill>
                </a:rPr>
                <a:t>y</a:t>
              </a:r>
              <a:r>
                <a:rPr lang="zh-CN" altLang="en-US" sz="2000">
                  <a:solidFill>
                    <a:srgbClr val="FF0000"/>
                  </a:solidFill>
                </a:rPr>
                <a:t>在时间表中的位置不会影响二者的及时或误时性质。</a:t>
              </a:r>
            </a:p>
            <a:p>
              <a:pPr eaLnBrk="1" hangingPunct="1">
                <a:spcBef>
                  <a:spcPct val="50000"/>
                </a:spcBef>
              </a:pPr>
              <a:r>
                <a:rPr lang="zh-CN" altLang="en-US" sz="2000"/>
                <a:t>通过若干次的交换，就可以将原时间表调整为及时优先的形式。</a:t>
              </a:r>
            </a:p>
          </p:txBody>
        </p:sp>
        <p:sp>
          <p:nvSpPr>
            <p:cNvPr id="172038"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2039"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72036" name="Rectangle 8"/>
          <p:cNvSpPr>
            <a:spLocks noGrp="1" noChangeArrowheads="1"/>
          </p:cNvSpPr>
          <p:nvPr>
            <p:ph type="body" idx="1"/>
          </p:nvPr>
        </p:nvSpPr>
        <p:spPr>
          <a:xfrm>
            <a:off x="457200" y="1719263"/>
            <a:ext cx="8229600" cy="1481137"/>
          </a:xfrm>
        </p:spPr>
        <p:txBody>
          <a:bodyPr/>
          <a:lstStyle/>
          <a:p>
            <a:pPr eaLnBrk="1" hangingPunct="1"/>
            <a:r>
              <a:rPr lang="en-US" altLang="zh-CN" b="1">
                <a:solidFill>
                  <a:srgbClr val="000099"/>
                </a:solidFill>
              </a:rPr>
              <a:t>S</a:t>
            </a:r>
            <a:r>
              <a:rPr lang="zh-CN" altLang="en-US" b="1">
                <a:solidFill>
                  <a:srgbClr val="000099"/>
                </a:solidFill>
              </a:rPr>
              <a:t>的任一时间表可以调整为及时优先的形式</a:t>
            </a:r>
          </a:p>
          <a:p>
            <a:pPr lvl="1" eaLnBrk="1" hangingPunct="1"/>
            <a:r>
              <a:rPr lang="zh-CN" altLang="en-US"/>
              <a:t>即其中所有及时任务优先于误时任务，而不影响原来时间表中各任务的及时或误时性质。</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a:t>依据及时任务截止时间进行调整</a:t>
            </a:r>
          </a:p>
        </p:txBody>
      </p:sp>
      <p:sp>
        <p:nvSpPr>
          <p:cNvPr id="173059" name="Rectangle 3"/>
          <p:cNvSpPr>
            <a:spLocks noGrp="1" noChangeArrowheads="1"/>
          </p:cNvSpPr>
          <p:nvPr>
            <p:ph type="body" idx="1"/>
          </p:nvPr>
        </p:nvSpPr>
        <p:spPr>
          <a:xfrm>
            <a:off x="457200" y="1719263"/>
            <a:ext cx="8229600" cy="1481137"/>
          </a:xfrm>
        </p:spPr>
        <p:txBody>
          <a:bodyPr/>
          <a:lstStyle/>
          <a:p>
            <a:pPr eaLnBrk="1" hangingPunct="1"/>
            <a:r>
              <a:rPr lang="zh-CN" altLang="en-US" b="1">
                <a:solidFill>
                  <a:srgbClr val="000099"/>
                </a:solidFill>
              </a:rPr>
              <a:t>将</a:t>
            </a:r>
            <a:r>
              <a:rPr lang="en-US" altLang="zh-CN" b="1">
                <a:solidFill>
                  <a:srgbClr val="000099"/>
                </a:solidFill>
              </a:rPr>
              <a:t>S</a:t>
            </a:r>
            <a:r>
              <a:rPr lang="zh-CN" altLang="en-US" b="1">
                <a:solidFill>
                  <a:srgbClr val="000099"/>
                </a:solidFill>
              </a:rPr>
              <a:t>的任一时间表调整成规范形式</a:t>
            </a:r>
          </a:p>
          <a:p>
            <a:pPr lvl="1" eaLnBrk="1" hangingPunct="1"/>
            <a:r>
              <a:rPr lang="zh-CN" altLang="en-US"/>
              <a:t>及时任务优先于误时任务，且及时任务按其截止时间的非减序排列。</a:t>
            </a:r>
          </a:p>
        </p:txBody>
      </p:sp>
      <p:grpSp>
        <p:nvGrpSpPr>
          <p:cNvPr id="2" name="Group 4"/>
          <p:cNvGrpSpPr>
            <a:grpSpLocks/>
          </p:cNvGrpSpPr>
          <p:nvPr/>
        </p:nvGrpSpPr>
        <p:grpSpPr bwMode="auto">
          <a:xfrm>
            <a:off x="457200" y="2209800"/>
            <a:ext cx="8153400" cy="3228975"/>
            <a:chOff x="288" y="1392"/>
            <a:chExt cx="5136" cy="2034"/>
          </a:xfrm>
        </p:grpSpPr>
        <p:sp>
          <p:nvSpPr>
            <p:cNvPr id="173061" name="Text Box 5"/>
            <p:cNvSpPr txBox="1">
              <a:spLocks noChangeArrowheads="1"/>
            </p:cNvSpPr>
            <p:nvPr/>
          </p:nvSpPr>
          <p:spPr bwMode="auto">
            <a:xfrm>
              <a:off x="288" y="2448"/>
              <a:ext cx="508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任务时间表问题可以等价于确定最优时间表中及时任务子集</a:t>
              </a:r>
              <a:r>
                <a:rPr lang="en-US" altLang="zh-CN" sz="2400">
                  <a:solidFill>
                    <a:srgbClr val="FF0000"/>
                  </a:solidFill>
                </a:rPr>
                <a:t>A</a:t>
              </a:r>
              <a:r>
                <a:rPr lang="zh-CN" altLang="en-US" sz="2400">
                  <a:solidFill>
                    <a:srgbClr val="FF0000"/>
                  </a:solidFill>
                </a:rPr>
                <a:t>的问题。</a:t>
              </a:r>
              <a:r>
                <a:rPr lang="zh-CN" altLang="en-US" sz="2400"/>
                <a:t>一旦确定了及时任务子集</a:t>
              </a:r>
              <a:r>
                <a:rPr lang="en-US" altLang="zh-CN" sz="2400"/>
                <a:t>A</a:t>
              </a:r>
              <a:r>
                <a:rPr lang="zh-CN" altLang="en-US" sz="2400"/>
                <a:t>，将</a:t>
              </a:r>
              <a:r>
                <a:rPr lang="en-US" altLang="zh-CN" sz="2400"/>
                <a:t>A</a:t>
              </a:r>
              <a:r>
                <a:rPr lang="zh-CN" altLang="en-US" sz="2400"/>
                <a:t>中各任务按其截止时间的非减序列出，然后再以任意次序列出误时任务，由此产生</a:t>
              </a:r>
              <a:r>
                <a:rPr lang="en-US" altLang="zh-CN" sz="2400"/>
                <a:t>S</a:t>
              </a:r>
              <a:r>
                <a:rPr lang="zh-CN" altLang="en-US" sz="2400"/>
                <a:t>的一个规范的最优时间表。</a:t>
              </a:r>
            </a:p>
          </p:txBody>
        </p:sp>
        <p:sp>
          <p:nvSpPr>
            <p:cNvPr id="173062"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3063"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ChangeArrowheads="1"/>
          </p:cNvSpPr>
          <p:nvPr>
            <p:ph type="title"/>
          </p:nvPr>
        </p:nvSpPr>
        <p:spPr/>
        <p:txBody>
          <a:bodyPr/>
          <a:lstStyle/>
          <a:p>
            <a:pPr eaLnBrk="1" hangingPunct="1"/>
            <a:r>
              <a:rPr lang="zh-CN" altLang="en-US"/>
              <a:t>引理</a:t>
            </a:r>
            <a:r>
              <a:rPr lang="en-US" altLang="zh-CN"/>
              <a:t>4.6</a:t>
            </a:r>
            <a:endParaRPr lang="zh-CN" altLang="en-US"/>
          </a:p>
        </p:txBody>
      </p:sp>
      <p:graphicFrame>
        <p:nvGraphicFramePr>
          <p:cNvPr id="55298" name="Object 4"/>
          <p:cNvGraphicFramePr>
            <a:graphicFrameLocks noGrp="1" noChangeAspect="1"/>
          </p:cNvGraphicFramePr>
          <p:nvPr>
            <p:ph idx="1"/>
          </p:nvPr>
        </p:nvGraphicFramePr>
        <p:xfrm>
          <a:off x="838200" y="2133600"/>
          <a:ext cx="7772400" cy="3009900"/>
        </p:xfrm>
        <a:graphic>
          <a:graphicData uri="http://schemas.openxmlformats.org/presentationml/2006/ole">
            <mc:AlternateContent xmlns:mc="http://schemas.openxmlformats.org/markup-compatibility/2006">
              <mc:Choice xmlns:v="urn:schemas-microsoft-com:vml" Requires="v">
                <p:oleObj spid="_x0000_s54274" name="公式" r:id="rId3" imgW="3606800" imgH="1397000" progId="Equation.3">
                  <p:embed/>
                </p:oleObj>
              </mc:Choice>
              <mc:Fallback>
                <p:oleObj name="公式" r:id="rId3" imgW="3606800" imgH="13970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7772400" cy="300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Oval 7"/>
          <p:cNvSpPr>
            <a:spLocks noChangeArrowheads="1"/>
          </p:cNvSpPr>
          <p:nvPr/>
        </p:nvSpPr>
        <p:spPr bwMode="auto">
          <a:xfrm>
            <a:off x="762000" y="3124200"/>
            <a:ext cx="7848600" cy="9144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5301" name="Line 8"/>
          <p:cNvSpPr>
            <a:spLocks noChangeShapeType="1"/>
          </p:cNvSpPr>
          <p:nvPr/>
        </p:nvSpPr>
        <p:spPr bwMode="auto">
          <a:xfrm>
            <a:off x="5486400" y="4191000"/>
            <a:ext cx="457200" cy="1066800"/>
          </a:xfrm>
          <a:prstGeom prst="line">
            <a:avLst/>
          </a:prstGeom>
          <a:noFill/>
          <a:ln w="1905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5302" name="Text Box 9"/>
          <p:cNvSpPr txBox="1">
            <a:spLocks noChangeArrowheads="1"/>
          </p:cNvSpPr>
          <p:nvPr/>
        </p:nvSpPr>
        <p:spPr bwMode="auto">
          <a:xfrm>
            <a:off x="4419600" y="5257800"/>
            <a:ext cx="312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r>
              <a:rPr lang="zh-CN" altLang="en-US"/>
              <a:t>可用于有效判断一个给定的任务子集的独立性</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a:t>引理</a:t>
            </a:r>
            <a:r>
              <a:rPr lang="en-US" altLang="zh-CN"/>
              <a:t>4.6</a:t>
            </a:r>
            <a:r>
              <a:rPr lang="zh-CN" altLang="en-US"/>
              <a:t>的证明</a:t>
            </a:r>
            <a:r>
              <a:rPr lang="en-US" altLang="zh-CN"/>
              <a:t>(1/2)</a:t>
            </a:r>
          </a:p>
        </p:txBody>
      </p:sp>
      <p:graphicFrame>
        <p:nvGraphicFramePr>
          <p:cNvPr id="56322" name="Object 4"/>
          <p:cNvGraphicFramePr>
            <a:graphicFrameLocks noGrp="1" noChangeAspect="1"/>
          </p:cNvGraphicFramePr>
          <p:nvPr>
            <p:ph idx="1"/>
          </p:nvPr>
        </p:nvGraphicFramePr>
        <p:xfrm>
          <a:off x="914400" y="2133600"/>
          <a:ext cx="7543800" cy="3084513"/>
        </p:xfrm>
        <a:graphic>
          <a:graphicData uri="http://schemas.openxmlformats.org/presentationml/2006/ole">
            <mc:AlternateContent xmlns:mc="http://schemas.openxmlformats.org/markup-compatibility/2006">
              <mc:Choice xmlns:v="urn:schemas-microsoft-com:vml" Requires="v">
                <p:oleObj spid="_x0000_s55298" name="公式" r:id="rId3" imgW="3479800" imgH="1422400" progId="Equation.3">
                  <p:embed/>
                </p:oleObj>
              </mc:Choice>
              <mc:Fallback>
                <p:oleObj name="公式" r:id="rId3" imgW="3479800" imgH="1422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133600"/>
                        <a:ext cx="7543800" cy="308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a:t>引理</a:t>
            </a:r>
            <a:r>
              <a:rPr lang="en-US" altLang="zh-CN"/>
              <a:t>4.6</a:t>
            </a:r>
            <a:r>
              <a:rPr lang="zh-CN" altLang="en-US"/>
              <a:t>的证明</a:t>
            </a:r>
            <a:r>
              <a:rPr lang="en-US" altLang="zh-CN"/>
              <a:t>(2/2)</a:t>
            </a:r>
            <a:endParaRPr lang="zh-CN" altLang="en-US"/>
          </a:p>
        </p:txBody>
      </p:sp>
      <p:graphicFrame>
        <p:nvGraphicFramePr>
          <p:cNvPr id="57346" name="Object 4"/>
          <p:cNvGraphicFramePr>
            <a:graphicFrameLocks noGrp="1" noChangeAspect="1"/>
          </p:cNvGraphicFramePr>
          <p:nvPr>
            <p:ph idx="1"/>
          </p:nvPr>
        </p:nvGraphicFramePr>
        <p:xfrm>
          <a:off x="914400" y="1981200"/>
          <a:ext cx="7162800" cy="4394200"/>
        </p:xfrm>
        <a:graphic>
          <a:graphicData uri="http://schemas.openxmlformats.org/presentationml/2006/ole">
            <mc:AlternateContent xmlns:mc="http://schemas.openxmlformats.org/markup-compatibility/2006">
              <mc:Choice xmlns:v="urn:schemas-microsoft-com:vml" Requires="v">
                <p:oleObj spid="_x0000_s56322" name="公式" r:id="rId3" imgW="3022600" imgH="1854200" progId="Equation.3">
                  <p:embed/>
                </p:oleObj>
              </mc:Choice>
              <mc:Fallback>
                <p:oleObj name="公式" r:id="rId3" imgW="3022600" imgH="1854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7162800" cy="439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a:t>定理</a:t>
            </a:r>
            <a:r>
              <a:rPr lang="en-US" altLang="zh-CN"/>
              <a:t>4.7</a:t>
            </a:r>
            <a:endParaRPr lang="zh-CN" altLang="en-US"/>
          </a:p>
        </p:txBody>
      </p:sp>
      <p:graphicFrame>
        <p:nvGraphicFramePr>
          <p:cNvPr id="58370" name="Object 4"/>
          <p:cNvGraphicFramePr>
            <a:graphicFrameLocks noGrp="1" noChangeAspect="1"/>
          </p:cNvGraphicFramePr>
          <p:nvPr>
            <p:ph idx="1"/>
          </p:nvPr>
        </p:nvGraphicFramePr>
        <p:xfrm>
          <a:off x="685800" y="2362200"/>
          <a:ext cx="7924800" cy="1450975"/>
        </p:xfrm>
        <a:graphic>
          <a:graphicData uri="http://schemas.openxmlformats.org/presentationml/2006/ole">
            <mc:AlternateContent xmlns:mc="http://schemas.openxmlformats.org/markup-compatibility/2006">
              <mc:Choice xmlns:v="urn:schemas-microsoft-com:vml" Requires="v">
                <p:oleObj spid="_x0000_s57346" name="公式" r:id="rId3" imgW="3746500" imgH="685800" progId="Equation.3">
                  <p:embed/>
                </p:oleObj>
              </mc:Choice>
              <mc:Fallback>
                <p:oleObj name="公式" r:id="rId3" imgW="3746500" imgH="6858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362200"/>
                        <a:ext cx="7924800" cy="145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2" name="Line 7"/>
          <p:cNvSpPr>
            <a:spLocks noChangeShapeType="1"/>
          </p:cNvSpPr>
          <p:nvPr/>
        </p:nvSpPr>
        <p:spPr bwMode="auto">
          <a:xfrm>
            <a:off x="4267200" y="3810000"/>
            <a:ext cx="3124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3" name="Line 8"/>
          <p:cNvSpPr>
            <a:spLocks noChangeShapeType="1"/>
          </p:cNvSpPr>
          <p:nvPr/>
        </p:nvSpPr>
        <p:spPr bwMode="auto">
          <a:xfrm>
            <a:off x="5410200" y="3962400"/>
            <a:ext cx="304800" cy="457200"/>
          </a:xfrm>
          <a:prstGeom prst="line">
            <a:avLst/>
          </a:prstGeom>
          <a:noFill/>
          <a:ln w="7620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8374" name="Text Box 9"/>
          <p:cNvSpPr txBox="1">
            <a:spLocks noChangeArrowheads="1"/>
          </p:cNvSpPr>
          <p:nvPr/>
        </p:nvSpPr>
        <p:spPr bwMode="auto">
          <a:xfrm>
            <a:off x="4953000" y="44958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只要证明其满足遗传性质和交换性质</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a:t>定理</a:t>
            </a:r>
            <a:r>
              <a:rPr lang="en-US" altLang="zh-CN"/>
              <a:t>4.7</a:t>
            </a:r>
            <a:r>
              <a:rPr lang="zh-CN" altLang="en-US"/>
              <a:t>的证明</a:t>
            </a:r>
            <a:r>
              <a:rPr lang="en-US" altLang="zh-CN"/>
              <a:t>_</a:t>
            </a:r>
            <a:r>
              <a:rPr lang="zh-CN" altLang="en-US" sz="3500"/>
              <a:t>遗传性质</a:t>
            </a:r>
          </a:p>
        </p:txBody>
      </p:sp>
      <p:graphicFrame>
        <p:nvGraphicFramePr>
          <p:cNvPr id="59394" name="Object 4"/>
          <p:cNvGraphicFramePr>
            <a:graphicFrameLocks noGrp="1" noChangeAspect="1"/>
          </p:cNvGraphicFramePr>
          <p:nvPr>
            <p:ph idx="1"/>
          </p:nvPr>
        </p:nvGraphicFramePr>
        <p:xfrm>
          <a:off x="990600" y="2819400"/>
          <a:ext cx="6781800" cy="1182688"/>
        </p:xfrm>
        <a:graphic>
          <a:graphicData uri="http://schemas.openxmlformats.org/presentationml/2006/ole">
            <mc:AlternateContent xmlns:mc="http://schemas.openxmlformats.org/markup-compatibility/2006">
              <mc:Choice xmlns:v="urn:schemas-microsoft-com:vml" Requires="v">
                <p:oleObj spid="_x0000_s58370" name="公式" r:id="rId3" imgW="2476500" imgH="431800" progId="Equation.3">
                  <p:embed/>
                </p:oleObj>
              </mc:Choice>
              <mc:Fallback>
                <p:oleObj name="公式" r:id="rId3" imgW="2476500" imgH="4318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9400"/>
                        <a:ext cx="6781800" cy="118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6" name="Line 6"/>
          <p:cNvSpPr>
            <a:spLocks noChangeShapeType="1"/>
          </p:cNvSpPr>
          <p:nvPr/>
        </p:nvSpPr>
        <p:spPr bwMode="auto">
          <a:xfrm>
            <a:off x="1524000" y="4038600"/>
            <a:ext cx="26670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a:t>定理</a:t>
            </a:r>
            <a:r>
              <a:rPr lang="en-US" altLang="zh-CN"/>
              <a:t>4.7</a:t>
            </a:r>
            <a:r>
              <a:rPr lang="zh-CN" altLang="en-US"/>
              <a:t>的证明</a:t>
            </a:r>
            <a:r>
              <a:rPr lang="en-US" altLang="zh-CN"/>
              <a:t>_</a:t>
            </a:r>
            <a:r>
              <a:rPr lang="zh-CN" altLang="en-US" sz="3500"/>
              <a:t>交换性质</a:t>
            </a:r>
          </a:p>
        </p:txBody>
      </p:sp>
      <p:graphicFrame>
        <p:nvGraphicFramePr>
          <p:cNvPr id="60418" name="Object 4"/>
          <p:cNvGraphicFramePr>
            <a:graphicFrameLocks noGrp="1" noChangeAspect="1"/>
          </p:cNvGraphicFramePr>
          <p:nvPr>
            <p:ph idx="1"/>
          </p:nvPr>
        </p:nvGraphicFramePr>
        <p:xfrm>
          <a:off x="609600" y="1676400"/>
          <a:ext cx="8001000" cy="4579938"/>
        </p:xfrm>
        <a:graphic>
          <a:graphicData uri="http://schemas.openxmlformats.org/presentationml/2006/ole">
            <mc:AlternateContent xmlns:mc="http://schemas.openxmlformats.org/markup-compatibility/2006">
              <mc:Choice xmlns:v="urn:schemas-microsoft-com:vml" Requires="v">
                <p:oleObj spid="_x0000_s59394" name="公式" r:id="rId3" imgW="3949700" imgH="2260600" progId="Equation.3">
                  <p:embed/>
                </p:oleObj>
              </mc:Choice>
              <mc:Fallback>
                <p:oleObj name="公式" r:id="rId3" imgW="3949700" imgH="22606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76400"/>
                        <a:ext cx="8001000" cy="457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Line 6"/>
          <p:cNvSpPr>
            <a:spLocks noChangeShapeType="1"/>
          </p:cNvSpPr>
          <p:nvPr/>
        </p:nvSpPr>
        <p:spPr bwMode="auto">
          <a:xfrm>
            <a:off x="990600" y="6324600"/>
            <a:ext cx="3733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 name="Line 7"/>
          <p:cNvSpPr>
            <a:spLocks noChangeShapeType="1"/>
          </p:cNvSpPr>
          <p:nvPr/>
        </p:nvSpPr>
        <p:spPr bwMode="auto">
          <a:xfrm>
            <a:off x="5181600" y="4800600"/>
            <a:ext cx="1752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a:t>贪心算法实现</a:t>
            </a:r>
          </a:p>
        </p:txBody>
      </p:sp>
      <p:sp>
        <p:nvSpPr>
          <p:cNvPr id="174083" name="Rectangle 3"/>
          <p:cNvSpPr>
            <a:spLocks noGrp="1" noChangeArrowheads="1"/>
          </p:cNvSpPr>
          <p:nvPr>
            <p:ph type="body" idx="1"/>
          </p:nvPr>
        </p:nvSpPr>
        <p:spPr/>
        <p:txBody>
          <a:bodyPr/>
          <a:lstStyle/>
          <a:p>
            <a:pPr eaLnBrk="1" hangingPunct="1"/>
            <a:r>
              <a:rPr lang="zh-CN" altLang="en-US"/>
              <a:t>首先</a:t>
            </a:r>
            <a:r>
              <a:rPr lang="zh-CN" altLang="en-US" b="1">
                <a:solidFill>
                  <a:srgbClr val="000099"/>
                </a:solidFill>
              </a:rPr>
              <a:t>按各任务的惩罚值从大到小进行排序</a:t>
            </a:r>
            <a:r>
              <a:rPr lang="zh-CN" altLang="en-US"/>
              <a:t>；</a:t>
            </a:r>
          </a:p>
          <a:p>
            <a:pPr eaLnBrk="1" hangingPunct="1"/>
            <a:r>
              <a:rPr lang="zh-CN" altLang="en-US"/>
              <a:t>初始化</a:t>
            </a:r>
            <a:r>
              <a:rPr lang="en-US" altLang="zh-CN"/>
              <a:t>A</a:t>
            </a:r>
            <a:r>
              <a:rPr lang="zh-CN" altLang="en-US"/>
              <a:t>为空集；</a:t>
            </a:r>
          </a:p>
          <a:p>
            <a:pPr eaLnBrk="1" hangingPunct="1"/>
            <a:r>
              <a:rPr lang="zh-CN" altLang="en-US"/>
              <a:t>依次扫描所有的任务</a:t>
            </a:r>
            <a:r>
              <a:rPr lang="en-US" altLang="zh-CN"/>
              <a:t>i</a:t>
            </a:r>
            <a:r>
              <a:rPr lang="zh-CN" altLang="en-US"/>
              <a:t>：</a:t>
            </a:r>
          </a:p>
          <a:p>
            <a:pPr lvl="1" eaLnBrk="1" hangingPunct="1"/>
            <a:r>
              <a:rPr lang="zh-CN" altLang="en-US" b="1">
                <a:solidFill>
                  <a:srgbClr val="FF0000"/>
                </a:solidFill>
              </a:rPr>
              <a:t>若任务</a:t>
            </a:r>
            <a:r>
              <a:rPr lang="en-US" altLang="zh-CN" b="1">
                <a:solidFill>
                  <a:srgbClr val="FF0000"/>
                </a:solidFill>
              </a:rPr>
              <a:t>i</a:t>
            </a:r>
            <a:r>
              <a:rPr lang="zh-CN" altLang="en-US" b="1">
                <a:solidFill>
                  <a:srgbClr val="FF0000"/>
                </a:solidFill>
              </a:rPr>
              <a:t>加入</a:t>
            </a:r>
            <a:r>
              <a:rPr lang="en-US" altLang="zh-CN" b="1">
                <a:solidFill>
                  <a:srgbClr val="FF0000"/>
                </a:solidFill>
              </a:rPr>
              <a:t>A</a:t>
            </a:r>
            <a:r>
              <a:rPr lang="zh-CN" altLang="en-US" b="1">
                <a:solidFill>
                  <a:srgbClr val="FF0000"/>
                </a:solidFill>
              </a:rPr>
              <a:t>中，仍能构成独立子集（可以及时完成），则将任务</a:t>
            </a:r>
            <a:r>
              <a:rPr lang="en-US" altLang="zh-CN" b="1">
                <a:solidFill>
                  <a:srgbClr val="FF0000"/>
                </a:solidFill>
              </a:rPr>
              <a:t>i</a:t>
            </a:r>
            <a:r>
              <a:rPr lang="zh-CN" altLang="en-US" b="1">
                <a:solidFill>
                  <a:srgbClr val="FF0000"/>
                </a:solidFill>
              </a:rPr>
              <a:t>并入</a:t>
            </a:r>
            <a:r>
              <a:rPr lang="en-US" altLang="zh-CN" b="1">
                <a:solidFill>
                  <a:srgbClr val="FF0000"/>
                </a:solidFill>
              </a:rPr>
              <a:t>A</a:t>
            </a:r>
            <a:r>
              <a:rPr lang="zh-CN" altLang="en-US" b="1">
                <a:solidFill>
                  <a:srgbClr val="FF0000"/>
                </a:solidFill>
              </a:rPr>
              <a:t>中；</a:t>
            </a:r>
          </a:p>
          <a:p>
            <a:pPr lvl="1" eaLnBrk="1" hangingPunct="1"/>
            <a:r>
              <a:rPr lang="zh-CN" altLang="en-US"/>
              <a:t>否则暂时放弃该任务（列为误时任务）；</a:t>
            </a:r>
          </a:p>
          <a:p>
            <a:pPr eaLnBrk="1" hangingPunct="1"/>
            <a:r>
              <a:rPr lang="zh-CN" altLang="en-US" b="1">
                <a:solidFill>
                  <a:srgbClr val="000099"/>
                </a:solidFill>
              </a:rPr>
              <a:t>将</a:t>
            </a:r>
            <a:r>
              <a:rPr lang="en-US" altLang="zh-CN" b="1">
                <a:solidFill>
                  <a:srgbClr val="000099"/>
                </a:solidFill>
              </a:rPr>
              <a:t>A</a:t>
            </a:r>
            <a:r>
              <a:rPr lang="zh-CN" altLang="en-US" b="1">
                <a:solidFill>
                  <a:srgbClr val="000099"/>
                </a:solidFill>
              </a:rPr>
              <a:t>中的任务按完成时间排序，再排列上所有的误时任务，</a:t>
            </a:r>
            <a:r>
              <a:rPr lang="zh-CN" altLang="en-US"/>
              <a:t>即得到任务时间表；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第七步：</a:t>
            </a:r>
          </a:p>
          <a:p>
            <a:pPr lvl="1" eaLnBrk="1" hangingPunct="1"/>
            <a:r>
              <a:rPr lang="zh-CN" altLang="en-US"/>
              <a:t>判断活动</a:t>
            </a:r>
            <a:r>
              <a:rPr lang="en-US" altLang="zh-CN"/>
              <a:t>7</a:t>
            </a:r>
            <a:r>
              <a:rPr lang="zh-CN" altLang="en-US"/>
              <a:t>与活动</a:t>
            </a:r>
            <a:r>
              <a:rPr lang="en-US" altLang="zh-CN"/>
              <a:t>4</a:t>
            </a:r>
            <a:r>
              <a:rPr lang="zh-CN" altLang="en-US"/>
              <a:t>是否相容</a:t>
            </a:r>
          </a:p>
          <a:p>
            <a:pPr lvl="2" eaLnBrk="1" hangingPunct="1"/>
            <a:r>
              <a:rPr lang="zh-CN" altLang="en-US" sz="2500"/>
              <a:t>即</a:t>
            </a:r>
            <a:r>
              <a:rPr lang="en-US" altLang="zh-CN" sz="2500"/>
              <a:t>s[7]</a:t>
            </a:r>
            <a:r>
              <a:rPr lang="zh-CN" altLang="en-US" sz="2500"/>
              <a:t>是否大于或等于</a:t>
            </a:r>
            <a:r>
              <a:rPr lang="en-US" altLang="zh-CN" sz="2500"/>
              <a:t>f[4]</a:t>
            </a:r>
            <a:r>
              <a:rPr lang="zh-CN" altLang="en-US" sz="2500"/>
              <a:t>；</a:t>
            </a:r>
            <a:endParaRPr lang="en-US" altLang="zh-CN" sz="2500"/>
          </a:p>
        </p:txBody>
      </p:sp>
      <p:graphicFrame>
        <p:nvGraphicFramePr>
          <p:cNvPr id="3686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9929"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0" name="Group 58"/>
          <p:cNvGrpSpPr>
            <a:grpSpLocks/>
          </p:cNvGrpSpPr>
          <p:nvPr/>
        </p:nvGrpSpPr>
        <p:grpSpPr bwMode="auto">
          <a:xfrm>
            <a:off x="2057400" y="3657600"/>
            <a:ext cx="381000" cy="381000"/>
            <a:chOff x="4032" y="1776"/>
            <a:chExt cx="240" cy="240"/>
          </a:xfrm>
        </p:grpSpPr>
        <p:sp>
          <p:nvSpPr>
            <p:cNvPr id="79947"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8"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1" name="Group 61"/>
          <p:cNvGrpSpPr>
            <a:grpSpLocks/>
          </p:cNvGrpSpPr>
          <p:nvPr/>
        </p:nvGrpSpPr>
        <p:grpSpPr bwMode="auto">
          <a:xfrm>
            <a:off x="2743200" y="3657600"/>
            <a:ext cx="381000" cy="381000"/>
            <a:chOff x="4032" y="1776"/>
            <a:chExt cx="240" cy="240"/>
          </a:xfrm>
        </p:grpSpPr>
        <p:sp>
          <p:nvSpPr>
            <p:cNvPr id="79945"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932"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9933"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4" name="Group 66"/>
          <p:cNvGrpSpPr>
            <a:grpSpLocks/>
          </p:cNvGrpSpPr>
          <p:nvPr/>
        </p:nvGrpSpPr>
        <p:grpSpPr bwMode="auto">
          <a:xfrm>
            <a:off x="4038600" y="3657600"/>
            <a:ext cx="381000" cy="381000"/>
            <a:chOff x="4032" y="1776"/>
            <a:chExt cx="240" cy="240"/>
          </a:xfrm>
        </p:grpSpPr>
        <p:sp>
          <p:nvSpPr>
            <p:cNvPr id="79943"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5" name="Group 71"/>
          <p:cNvGrpSpPr>
            <a:grpSpLocks/>
          </p:cNvGrpSpPr>
          <p:nvPr/>
        </p:nvGrpSpPr>
        <p:grpSpPr bwMode="auto">
          <a:xfrm>
            <a:off x="4724400" y="3657600"/>
            <a:ext cx="381000" cy="381000"/>
            <a:chOff x="4032" y="1776"/>
            <a:chExt cx="240" cy="240"/>
          </a:xfrm>
        </p:grpSpPr>
        <p:sp>
          <p:nvSpPr>
            <p:cNvPr id="79941"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2"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7"/>
          <p:cNvGrpSpPr>
            <a:grpSpLocks/>
          </p:cNvGrpSpPr>
          <p:nvPr/>
        </p:nvGrpSpPr>
        <p:grpSpPr bwMode="auto">
          <a:xfrm>
            <a:off x="685800" y="3657600"/>
            <a:ext cx="6934200" cy="2636838"/>
            <a:chOff x="432" y="2304"/>
            <a:chExt cx="4368" cy="1661"/>
          </a:xfrm>
        </p:grpSpPr>
        <p:sp>
          <p:nvSpPr>
            <p:cNvPr id="79937" name="Text Box 70"/>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7</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9938" name="Group 74"/>
            <p:cNvGrpSpPr>
              <a:grpSpLocks/>
            </p:cNvGrpSpPr>
            <p:nvPr/>
          </p:nvGrpSpPr>
          <p:grpSpPr bwMode="auto">
            <a:xfrm>
              <a:off x="3408" y="2304"/>
              <a:ext cx="240" cy="240"/>
              <a:chOff x="4032" y="1776"/>
              <a:chExt cx="240" cy="240"/>
            </a:xfrm>
          </p:grpSpPr>
          <p:sp>
            <p:nvSpPr>
              <p:cNvPr id="79939"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0"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a:t>算法复杂性分析</a:t>
            </a:r>
          </a:p>
        </p:txBody>
      </p:sp>
      <p:graphicFrame>
        <p:nvGraphicFramePr>
          <p:cNvPr id="61442" name="Object 4"/>
          <p:cNvGraphicFramePr>
            <a:graphicFrameLocks noGrp="1" noChangeAspect="1"/>
          </p:cNvGraphicFramePr>
          <p:nvPr>
            <p:ph idx="1"/>
          </p:nvPr>
        </p:nvGraphicFramePr>
        <p:xfrm>
          <a:off x="1066800" y="2362200"/>
          <a:ext cx="5867400" cy="2503488"/>
        </p:xfrm>
        <a:graphic>
          <a:graphicData uri="http://schemas.openxmlformats.org/presentationml/2006/ole">
            <mc:AlternateContent xmlns:mc="http://schemas.openxmlformats.org/markup-compatibility/2006">
              <mc:Choice xmlns:v="urn:schemas-microsoft-com:vml" Requires="v">
                <p:oleObj spid="_x0000_s60418" name="公式" r:id="rId3" imgW="2679700" imgH="1143000" progId="Equation.3">
                  <p:embed/>
                </p:oleObj>
              </mc:Choice>
              <mc:Fallback>
                <p:oleObj name="公式" r:id="rId3" imgW="2679700" imgH="11430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5867400" cy="250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Text Box 6"/>
          <p:cNvSpPr txBox="1">
            <a:spLocks noChangeArrowheads="1"/>
          </p:cNvSpPr>
          <p:nvPr/>
        </p:nvSpPr>
        <p:spPr bwMode="auto">
          <a:xfrm>
            <a:off x="914400" y="5181600"/>
            <a:ext cx="6172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任务时间表问题的算法流程和例题</a:t>
            </a:r>
          </a:p>
          <a:p>
            <a:pPr eaLnBrk="1" hangingPunct="1">
              <a:spcBef>
                <a:spcPct val="50000"/>
              </a:spcBef>
            </a:pPr>
            <a:r>
              <a:rPr lang="zh-CN" altLang="en-US" sz="2400">
                <a:solidFill>
                  <a:srgbClr val="000099"/>
                </a:solidFill>
              </a:rPr>
              <a:t>请参看教材</a:t>
            </a:r>
            <a:r>
              <a:rPr lang="en-US" altLang="zh-CN" sz="2400">
                <a:solidFill>
                  <a:srgbClr val="000099"/>
                </a:solidFill>
              </a:rPr>
              <a:t>Page139-141</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a:t>提纲</a:t>
            </a:r>
          </a:p>
        </p:txBody>
      </p:sp>
      <p:sp>
        <p:nvSpPr>
          <p:cNvPr id="175107"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a:t>实例分析</a:t>
            </a:r>
          </a:p>
          <a:p>
            <a:pPr eaLnBrk="1" hangingPunct="1"/>
            <a:r>
              <a:rPr lang="zh-CN" altLang="en-US"/>
              <a:t>贪心算法的理论基础</a:t>
            </a:r>
          </a:p>
          <a:p>
            <a:pPr eaLnBrk="1" hangingPunct="1"/>
            <a:r>
              <a:rPr lang="zh-CN" altLang="en-US" b="1">
                <a:solidFill>
                  <a:srgbClr val="FF0000"/>
                </a:solidFill>
              </a:rPr>
              <a:t>本章小结</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a:t>本章小结</a:t>
            </a:r>
          </a:p>
        </p:txBody>
      </p:sp>
      <p:sp>
        <p:nvSpPr>
          <p:cNvPr id="176131" name="Rectangle 3"/>
          <p:cNvSpPr>
            <a:spLocks noGrp="1" noChangeArrowheads="1"/>
          </p:cNvSpPr>
          <p:nvPr>
            <p:ph type="body" idx="1"/>
          </p:nvPr>
        </p:nvSpPr>
        <p:spPr/>
        <p:txBody>
          <a:bodyPr/>
          <a:lstStyle/>
          <a:p>
            <a:pPr eaLnBrk="1" hangingPunct="1"/>
            <a:r>
              <a:rPr lang="zh-CN" altLang="en-US" b="1">
                <a:solidFill>
                  <a:srgbClr val="000099"/>
                </a:solidFill>
              </a:rPr>
              <a:t>本章小结</a:t>
            </a:r>
          </a:p>
          <a:p>
            <a:pPr lvl="1" eaLnBrk="1" hangingPunct="1"/>
            <a:r>
              <a:rPr lang="zh-CN" altLang="en-US"/>
              <a:t>贪心算法的基本要素和设计思想</a:t>
            </a:r>
          </a:p>
          <a:p>
            <a:pPr lvl="1" eaLnBrk="1" hangingPunct="1"/>
            <a:r>
              <a:rPr lang="zh-CN" altLang="en-US"/>
              <a:t>贪心算法同动态规划算法的联系与区别</a:t>
            </a:r>
          </a:p>
          <a:p>
            <a:pPr lvl="1" eaLnBrk="1" hangingPunct="1"/>
            <a:r>
              <a:rPr lang="zh-CN" altLang="en-US"/>
              <a:t>主要实例分析</a:t>
            </a:r>
          </a:p>
          <a:p>
            <a:pPr lvl="1" eaLnBrk="1" hangingPunct="1"/>
            <a:r>
              <a:rPr lang="zh-CN" altLang="en-US"/>
              <a:t>贪心算法的理论基础（拟阵工具）</a:t>
            </a:r>
          </a:p>
          <a:p>
            <a:pPr lvl="1" eaLnBrk="1" hangingPunct="1"/>
            <a:endParaRPr lang="zh-CN"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dirty="0"/>
              <a:t>本章作业</a:t>
            </a:r>
          </a:p>
        </p:txBody>
      </p:sp>
      <p:sp>
        <p:nvSpPr>
          <p:cNvPr id="177155" name="Rectangle 3"/>
          <p:cNvSpPr>
            <a:spLocks noGrp="1" noChangeArrowheads="1"/>
          </p:cNvSpPr>
          <p:nvPr>
            <p:ph type="body" idx="1"/>
          </p:nvPr>
        </p:nvSpPr>
        <p:spPr>
          <a:xfrm>
            <a:off x="457200" y="1719263"/>
            <a:ext cx="8435975" cy="4411662"/>
          </a:xfrm>
        </p:spPr>
        <p:txBody>
          <a:bodyPr/>
          <a:lstStyle/>
          <a:p>
            <a:pPr eaLnBrk="1" hangingPunct="1">
              <a:lnSpc>
                <a:spcPct val="150000"/>
              </a:lnSpc>
            </a:pPr>
            <a:r>
              <a:rPr lang="zh-CN" altLang="en-US" b="1" dirty="0">
                <a:solidFill>
                  <a:srgbClr val="003399"/>
                </a:solidFill>
              </a:rPr>
              <a:t>课本第</a:t>
            </a:r>
            <a:r>
              <a:rPr lang="en-US" altLang="zh-CN" b="1" dirty="0">
                <a:solidFill>
                  <a:srgbClr val="003399"/>
                </a:solidFill>
              </a:rPr>
              <a:t>4</a:t>
            </a:r>
            <a:r>
              <a:rPr lang="zh-CN" altLang="en-US" b="1" dirty="0">
                <a:solidFill>
                  <a:srgbClr val="003399"/>
                </a:solidFill>
              </a:rPr>
              <a:t>章课后练习</a:t>
            </a:r>
          </a:p>
          <a:p>
            <a:pPr lvl="1">
              <a:lnSpc>
                <a:spcPct val="150000"/>
              </a:lnSpc>
            </a:pPr>
            <a:r>
              <a:rPr lang="zh-CN" altLang="en-US" b="1" dirty="0">
                <a:solidFill>
                  <a:srgbClr val="FF0000"/>
                </a:solidFill>
                <a:latin typeface="宋体" pitchFamily="2" charset="-122"/>
              </a:rPr>
              <a:t>算法实现题</a:t>
            </a:r>
            <a:r>
              <a:rPr lang="en-US" altLang="zh-CN" b="1" dirty="0">
                <a:solidFill>
                  <a:srgbClr val="FF0000"/>
                </a:solidFill>
                <a:latin typeface="宋体" pitchFamily="2" charset="-122"/>
              </a:rPr>
              <a:t>4</a:t>
            </a:r>
          </a:p>
          <a:p>
            <a:pPr lvl="2">
              <a:lnSpc>
                <a:spcPct val="150000"/>
              </a:lnSpc>
            </a:pPr>
            <a:r>
              <a:rPr lang="en-US" altLang="zh-CN" b="1" dirty="0">
                <a:solidFill>
                  <a:srgbClr val="FF0000"/>
                </a:solidFill>
                <a:latin typeface="宋体" pitchFamily="2" charset="-122"/>
              </a:rPr>
              <a:t>4-1</a:t>
            </a:r>
            <a:r>
              <a:rPr lang="zh-CN" altLang="en-US" b="1" dirty="0">
                <a:solidFill>
                  <a:srgbClr val="FF0000"/>
                </a:solidFill>
                <a:latin typeface="宋体" pitchFamily="2" charset="-122"/>
              </a:rPr>
              <a:t>、</a:t>
            </a:r>
            <a:r>
              <a:rPr lang="en-US" altLang="zh-CN" b="1" dirty="0">
                <a:solidFill>
                  <a:srgbClr val="FF0000"/>
                </a:solidFill>
                <a:latin typeface="宋体" pitchFamily="2" charset="-122"/>
              </a:rPr>
              <a:t>4-2</a:t>
            </a:r>
            <a:r>
              <a:rPr lang="zh-CN" altLang="en-US" b="1" dirty="0">
                <a:solidFill>
                  <a:srgbClr val="FF0000"/>
                </a:solidFill>
                <a:latin typeface="宋体" pitchFamily="2" charset="-122"/>
              </a:rPr>
              <a:t>、</a:t>
            </a:r>
            <a:r>
              <a:rPr lang="en-US" altLang="zh-CN" b="1" dirty="0">
                <a:solidFill>
                  <a:srgbClr val="FF0000"/>
                </a:solidFill>
                <a:latin typeface="宋体" pitchFamily="2" charset="-122"/>
              </a:rPr>
              <a:t>4-4</a:t>
            </a:r>
            <a:r>
              <a:rPr lang="zh-CN" altLang="en-US" b="1" dirty="0">
                <a:solidFill>
                  <a:srgbClr val="FF0000"/>
                </a:solidFill>
                <a:latin typeface="宋体" pitchFamily="2" charset="-122"/>
              </a:rPr>
              <a:t>、</a:t>
            </a:r>
            <a:r>
              <a:rPr lang="en-US" altLang="zh-CN" b="1" dirty="0">
                <a:solidFill>
                  <a:srgbClr val="FF0000"/>
                </a:solidFill>
                <a:latin typeface="宋体" pitchFamily="2" charset="-122"/>
              </a:rPr>
              <a:t>4-6</a:t>
            </a:r>
            <a:r>
              <a:rPr lang="zh-CN" altLang="en-US" b="1" dirty="0">
                <a:solidFill>
                  <a:srgbClr val="FF0000"/>
                </a:solidFill>
                <a:latin typeface="宋体" pitchFamily="2" charset="-122"/>
              </a:rPr>
              <a:t>、</a:t>
            </a:r>
            <a:r>
              <a:rPr lang="en-US" altLang="zh-CN" b="1" dirty="0">
                <a:solidFill>
                  <a:srgbClr val="FF0000"/>
                </a:solidFill>
                <a:latin typeface="宋体" pitchFamily="2" charset="-122"/>
              </a:rPr>
              <a:t>4-8</a:t>
            </a:r>
            <a:r>
              <a:rPr lang="zh-CN" altLang="en-US" b="1" dirty="0">
                <a:solidFill>
                  <a:srgbClr val="FF0000"/>
                </a:solidFill>
                <a:latin typeface="宋体" pitchFamily="2" charset="-122"/>
              </a:rPr>
              <a:t>、</a:t>
            </a:r>
            <a:r>
              <a:rPr lang="en-US" altLang="zh-CN" b="1" dirty="0">
                <a:solidFill>
                  <a:srgbClr val="FF0000"/>
                </a:solidFill>
                <a:latin typeface="宋体" pitchFamily="2" charset="-122"/>
              </a:rPr>
              <a:t>4-9</a:t>
            </a:r>
            <a:r>
              <a:rPr lang="zh-CN" altLang="en-US" b="1" dirty="0">
                <a:solidFill>
                  <a:srgbClr val="FF0000"/>
                </a:solidFill>
                <a:latin typeface="宋体" pitchFamily="2" charset="-122"/>
              </a:rPr>
              <a:t>、</a:t>
            </a:r>
            <a:r>
              <a:rPr lang="en-US" altLang="zh-CN" b="1" dirty="0">
                <a:solidFill>
                  <a:srgbClr val="FF0000"/>
                </a:solidFill>
                <a:latin typeface="宋体" pitchFamily="2" charset="-122"/>
              </a:rPr>
              <a:t>4-11</a:t>
            </a:r>
            <a:r>
              <a:rPr lang="zh-CN" altLang="en-US" b="1" dirty="0">
                <a:solidFill>
                  <a:srgbClr val="FF0000"/>
                </a:solidFill>
                <a:latin typeface="宋体" pitchFamily="2" charset="-122"/>
              </a:rPr>
              <a:t>、</a:t>
            </a:r>
            <a:r>
              <a:rPr lang="en-US" altLang="zh-CN" b="1" dirty="0">
                <a:solidFill>
                  <a:srgbClr val="FF0000"/>
                </a:solidFill>
                <a:latin typeface="宋体" pitchFamily="2" charset="-122"/>
              </a:rPr>
              <a:t>4-15</a:t>
            </a:r>
          </a:p>
          <a:p>
            <a:pPr>
              <a:lnSpc>
                <a:spcPct val="150000"/>
              </a:lnSpc>
            </a:pPr>
            <a:endParaRPr lang="en-US" altLang="zh-CN" b="1" dirty="0">
              <a:solidFill>
                <a:srgbClr val="FF0000"/>
              </a:solidFill>
              <a:latin typeface="宋体" pitchFamily="2" charset="-122"/>
            </a:endParaRPr>
          </a:p>
          <a:p>
            <a:pPr marL="0" lvl="1" indent="0">
              <a:lnSpc>
                <a:spcPct val="150000"/>
              </a:lnSpc>
              <a:buClr>
                <a:schemeClr val="tx2"/>
              </a:buClr>
              <a:buNone/>
            </a:pPr>
            <a:r>
              <a:rPr lang="en-US" altLang="zh-CN" sz="2800" b="1" dirty="0">
                <a:solidFill>
                  <a:srgbClr val="FF0000"/>
                </a:solidFill>
                <a:latin typeface="宋体" pitchFamily="2" charset="-122"/>
              </a:rPr>
              <a:t>——</a:t>
            </a:r>
            <a:r>
              <a:rPr lang="zh-CN" altLang="en-US" sz="2800" b="1" dirty="0">
                <a:solidFill>
                  <a:srgbClr val="FF0000"/>
                </a:solidFill>
                <a:latin typeface="宋体" pitchFamily="2" charset="-122"/>
              </a:rPr>
              <a:t>提醒：</a:t>
            </a:r>
            <a:r>
              <a:rPr lang="zh-CN" altLang="en-US" b="1" dirty="0">
                <a:latin typeface="宋体" pitchFamily="2" charset="-122"/>
              </a:rPr>
              <a:t>作业中的算法实现题，按算法分析题完成，一半的题目，给出代码。其余</a:t>
            </a:r>
            <a:r>
              <a:rPr lang="zh-CN" altLang="en-US" b="1" dirty="0">
                <a:solidFill>
                  <a:srgbClr val="FF0000"/>
                </a:solidFill>
                <a:latin typeface="宋体" pitchFamily="2" charset="-122"/>
              </a:rPr>
              <a:t>不要给代码</a:t>
            </a:r>
            <a:r>
              <a:rPr lang="zh-CN" altLang="en-US" b="1" dirty="0">
                <a:latin typeface="宋体" pitchFamily="2" charset="-122"/>
              </a:rPr>
              <a:t>，只要给出算法设计思想和必要的分析</a:t>
            </a:r>
            <a:endParaRPr lang="en-US" altLang="zh-CN" b="1" dirty="0">
              <a:solidFill>
                <a:srgbClr val="FF0000"/>
              </a:solidFill>
              <a:latin typeface="宋体" pitchFamily="2" charset="-12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a:t>下一章内容</a:t>
            </a:r>
          </a:p>
        </p:txBody>
      </p:sp>
      <p:sp>
        <p:nvSpPr>
          <p:cNvPr id="178179" name="Rectangle 3"/>
          <p:cNvSpPr>
            <a:spLocks noGrp="1" noChangeArrowheads="1"/>
          </p:cNvSpPr>
          <p:nvPr>
            <p:ph type="body" idx="1"/>
          </p:nvPr>
        </p:nvSpPr>
        <p:spPr/>
        <p:txBody>
          <a:bodyPr/>
          <a:lstStyle/>
          <a:p>
            <a:pPr eaLnBrk="1" hangingPunct="1"/>
            <a:r>
              <a:rPr lang="zh-CN" altLang="en-US" b="1">
                <a:solidFill>
                  <a:srgbClr val="FF0000"/>
                </a:solidFill>
              </a:rPr>
              <a:t>回溯法</a:t>
            </a:r>
          </a:p>
          <a:p>
            <a:pPr lvl="1" eaLnBrk="1" hangingPunct="1"/>
            <a:r>
              <a:rPr lang="zh-CN" altLang="en-US"/>
              <a:t>回溯法的算法框架</a:t>
            </a:r>
          </a:p>
          <a:p>
            <a:pPr lvl="1" eaLnBrk="1" hangingPunct="1"/>
            <a:r>
              <a:rPr lang="zh-CN" altLang="en-US"/>
              <a:t>实例分析</a:t>
            </a:r>
          </a:p>
          <a:p>
            <a:pPr lvl="1" eaLnBrk="1" hangingPunct="1"/>
            <a:r>
              <a:rPr lang="zh-CN" altLang="en-US"/>
              <a:t>回溯法的效率分析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第八步：</a:t>
            </a:r>
          </a:p>
          <a:p>
            <a:pPr lvl="1" eaLnBrk="1" hangingPunct="1"/>
            <a:r>
              <a:rPr lang="zh-CN" altLang="en-US"/>
              <a:t>判断活动</a:t>
            </a:r>
            <a:r>
              <a:rPr lang="en-US" altLang="zh-CN"/>
              <a:t>8</a:t>
            </a:r>
            <a:r>
              <a:rPr lang="zh-CN" altLang="en-US"/>
              <a:t>与活动</a:t>
            </a:r>
            <a:r>
              <a:rPr lang="en-US" altLang="zh-CN"/>
              <a:t>4</a:t>
            </a:r>
            <a:r>
              <a:rPr lang="zh-CN" altLang="en-US"/>
              <a:t>是否相容</a:t>
            </a:r>
          </a:p>
          <a:p>
            <a:pPr lvl="2" eaLnBrk="1" hangingPunct="1"/>
            <a:r>
              <a:rPr lang="zh-CN" altLang="en-US" sz="2500"/>
              <a:t>即</a:t>
            </a:r>
            <a:r>
              <a:rPr lang="en-US" altLang="zh-CN" sz="2500"/>
              <a:t>s[8]</a:t>
            </a:r>
            <a:r>
              <a:rPr lang="zh-CN" altLang="en-US" sz="2500"/>
              <a:t>是否大于或等于</a:t>
            </a:r>
            <a:r>
              <a:rPr lang="en-US" altLang="zh-CN" sz="2500"/>
              <a:t>f[4]</a:t>
            </a:r>
            <a:r>
              <a:rPr lang="zh-CN" altLang="en-US" sz="2500"/>
              <a:t>；</a:t>
            </a:r>
            <a:endParaRPr lang="en-US" altLang="zh-CN" sz="2500"/>
          </a:p>
        </p:txBody>
      </p:sp>
      <p:graphicFrame>
        <p:nvGraphicFramePr>
          <p:cNvPr id="3789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095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4" name="Group 58"/>
          <p:cNvGrpSpPr>
            <a:grpSpLocks/>
          </p:cNvGrpSpPr>
          <p:nvPr/>
        </p:nvGrpSpPr>
        <p:grpSpPr bwMode="auto">
          <a:xfrm>
            <a:off x="2057400" y="3657600"/>
            <a:ext cx="381000" cy="381000"/>
            <a:chOff x="4032" y="1776"/>
            <a:chExt cx="240" cy="240"/>
          </a:xfrm>
        </p:grpSpPr>
        <p:sp>
          <p:nvSpPr>
            <p:cNvPr id="8097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5" name="Group 61"/>
          <p:cNvGrpSpPr>
            <a:grpSpLocks/>
          </p:cNvGrpSpPr>
          <p:nvPr/>
        </p:nvGrpSpPr>
        <p:grpSpPr bwMode="auto">
          <a:xfrm>
            <a:off x="2743200" y="3657600"/>
            <a:ext cx="381000" cy="381000"/>
            <a:chOff x="4032" y="1776"/>
            <a:chExt cx="240" cy="240"/>
          </a:xfrm>
        </p:grpSpPr>
        <p:sp>
          <p:nvSpPr>
            <p:cNvPr id="8097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0956"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57"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8" name="Group 66"/>
          <p:cNvGrpSpPr>
            <a:grpSpLocks/>
          </p:cNvGrpSpPr>
          <p:nvPr/>
        </p:nvGrpSpPr>
        <p:grpSpPr bwMode="auto">
          <a:xfrm>
            <a:off x="4038600" y="3657600"/>
            <a:ext cx="381000" cy="381000"/>
            <a:chOff x="4032" y="1776"/>
            <a:chExt cx="240" cy="240"/>
          </a:xfrm>
        </p:grpSpPr>
        <p:sp>
          <p:nvSpPr>
            <p:cNvPr id="80972"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3"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9" name="Group 69"/>
          <p:cNvGrpSpPr>
            <a:grpSpLocks/>
          </p:cNvGrpSpPr>
          <p:nvPr/>
        </p:nvGrpSpPr>
        <p:grpSpPr bwMode="auto">
          <a:xfrm>
            <a:off x="4724400" y="3657600"/>
            <a:ext cx="381000" cy="381000"/>
            <a:chOff x="4032" y="1776"/>
            <a:chExt cx="240" cy="240"/>
          </a:xfrm>
        </p:grpSpPr>
        <p:sp>
          <p:nvSpPr>
            <p:cNvPr id="80970"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1"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0" name="Group 74"/>
          <p:cNvGrpSpPr>
            <a:grpSpLocks/>
          </p:cNvGrpSpPr>
          <p:nvPr/>
        </p:nvGrpSpPr>
        <p:grpSpPr bwMode="auto">
          <a:xfrm>
            <a:off x="5410200" y="3657600"/>
            <a:ext cx="381000" cy="381000"/>
            <a:chOff x="4032" y="1776"/>
            <a:chExt cx="240" cy="240"/>
          </a:xfrm>
        </p:grpSpPr>
        <p:sp>
          <p:nvSpPr>
            <p:cNvPr id="80968"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9"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86"/>
          <p:cNvGrpSpPr>
            <a:grpSpLocks/>
          </p:cNvGrpSpPr>
          <p:nvPr/>
        </p:nvGrpSpPr>
        <p:grpSpPr bwMode="auto">
          <a:xfrm>
            <a:off x="685800" y="3657600"/>
            <a:ext cx="6934200" cy="2636838"/>
            <a:chOff x="432" y="2304"/>
            <a:chExt cx="4368" cy="1661"/>
          </a:xfrm>
        </p:grpSpPr>
        <p:sp>
          <p:nvSpPr>
            <p:cNvPr id="80962" name="Text Box 78"/>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8</a:t>
              </a:r>
              <a:r>
                <a:rPr lang="zh-CN" altLang="en-US" sz="2400" b="0"/>
                <a:t>被选中，活动</a:t>
              </a:r>
              <a:r>
                <a:rPr lang="en-US" altLang="zh-CN" sz="2400" b="0"/>
                <a:t>8</a:t>
              </a:r>
              <a:r>
                <a:rPr lang="zh-CN" altLang="en-US" sz="2400" b="0"/>
                <a:t>的结束时间将作为判断下一个活动是否被选中的依据</a:t>
              </a:r>
            </a:p>
          </p:txBody>
        </p:sp>
        <p:grpSp>
          <p:nvGrpSpPr>
            <p:cNvPr id="80963" name="Group 85"/>
            <p:cNvGrpSpPr>
              <a:grpSpLocks/>
            </p:cNvGrpSpPr>
            <p:nvPr/>
          </p:nvGrpSpPr>
          <p:grpSpPr bwMode="auto">
            <a:xfrm>
              <a:off x="2160" y="2304"/>
              <a:ext cx="1920" cy="1008"/>
              <a:chOff x="2160" y="2304"/>
              <a:chExt cx="1920" cy="1008"/>
            </a:xfrm>
          </p:grpSpPr>
          <p:sp>
            <p:nvSpPr>
              <p:cNvPr id="80964" name="Oval 80"/>
              <p:cNvSpPr>
                <a:spLocks noChangeArrowheads="1"/>
              </p:cNvSpPr>
              <p:nvPr/>
            </p:nvSpPr>
            <p:spPr bwMode="auto">
              <a:xfrm>
                <a:off x="3840"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65" name="Freeform 82"/>
              <p:cNvSpPr>
                <a:spLocks/>
              </p:cNvSpPr>
              <p:nvPr/>
            </p:nvSpPr>
            <p:spPr bwMode="auto">
              <a:xfrm>
                <a:off x="2256" y="3168"/>
                <a:ext cx="1728" cy="144"/>
              </a:xfrm>
              <a:custGeom>
                <a:avLst/>
                <a:gdLst>
                  <a:gd name="T0" fmla="*/ 0 w 1248"/>
                  <a:gd name="T1" fmla="*/ 0 h 272"/>
                  <a:gd name="T2" fmla="*/ 332 w 1248"/>
                  <a:gd name="T3" fmla="*/ 102 h 272"/>
                  <a:gd name="T4" fmla="*/ 1196 w 1248"/>
                  <a:gd name="T5" fmla="*/ 127 h 272"/>
                  <a:gd name="T6" fmla="*/ 172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66" name="Line 83"/>
              <p:cNvSpPr>
                <a:spLocks noChangeShapeType="1"/>
              </p:cNvSpPr>
              <p:nvPr/>
            </p:nvSpPr>
            <p:spPr bwMode="auto">
              <a:xfrm>
                <a:off x="2160"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7" name="Oval 84"/>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第九步：</a:t>
            </a:r>
          </a:p>
          <a:p>
            <a:pPr lvl="1" eaLnBrk="1" hangingPunct="1"/>
            <a:r>
              <a:rPr lang="zh-CN" altLang="en-US"/>
              <a:t>判断活动</a:t>
            </a:r>
            <a:r>
              <a:rPr lang="en-US" altLang="zh-CN"/>
              <a:t>9</a:t>
            </a:r>
            <a:r>
              <a:rPr lang="zh-CN" altLang="en-US"/>
              <a:t>与活动</a:t>
            </a:r>
            <a:r>
              <a:rPr lang="en-US" altLang="zh-CN"/>
              <a:t>8</a:t>
            </a:r>
            <a:r>
              <a:rPr lang="zh-CN" altLang="en-US"/>
              <a:t>是否相容</a:t>
            </a:r>
          </a:p>
          <a:p>
            <a:pPr lvl="2" eaLnBrk="1" hangingPunct="1"/>
            <a:r>
              <a:rPr lang="zh-CN" altLang="en-US" sz="2500"/>
              <a:t>即</a:t>
            </a:r>
            <a:r>
              <a:rPr lang="en-US" altLang="zh-CN" sz="2500"/>
              <a:t>s[9]</a:t>
            </a:r>
            <a:r>
              <a:rPr lang="zh-CN" altLang="en-US" sz="2500"/>
              <a:t>是否大于或等于</a:t>
            </a:r>
            <a:r>
              <a:rPr lang="en-US" altLang="zh-CN" sz="2500"/>
              <a:t>f[8]</a:t>
            </a:r>
            <a:r>
              <a:rPr lang="zh-CN" altLang="en-US" sz="2500"/>
              <a:t>；</a:t>
            </a:r>
            <a:endParaRPr lang="en-US" altLang="zh-CN" sz="2500"/>
          </a:p>
        </p:txBody>
      </p:sp>
      <p:graphicFrame>
        <p:nvGraphicFramePr>
          <p:cNvPr id="39939"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197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78" name="Group 58"/>
          <p:cNvGrpSpPr>
            <a:grpSpLocks/>
          </p:cNvGrpSpPr>
          <p:nvPr/>
        </p:nvGrpSpPr>
        <p:grpSpPr bwMode="auto">
          <a:xfrm>
            <a:off x="2057400" y="3657600"/>
            <a:ext cx="381000" cy="381000"/>
            <a:chOff x="4032" y="1776"/>
            <a:chExt cx="240" cy="240"/>
          </a:xfrm>
        </p:grpSpPr>
        <p:sp>
          <p:nvSpPr>
            <p:cNvPr id="81999"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0"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79" name="Group 61"/>
          <p:cNvGrpSpPr>
            <a:grpSpLocks/>
          </p:cNvGrpSpPr>
          <p:nvPr/>
        </p:nvGrpSpPr>
        <p:grpSpPr bwMode="auto">
          <a:xfrm>
            <a:off x="2743200" y="3657600"/>
            <a:ext cx="381000" cy="381000"/>
            <a:chOff x="4032" y="1776"/>
            <a:chExt cx="240" cy="240"/>
          </a:xfrm>
        </p:grpSpPr>
        <p:sp>
          <p:nvSpPr>
            <p:cNvPr id="81997"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8"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0"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81" name="Group 66"/>
          <p:cNvGrpSpPr>
            <a:grpSpLocks/>
          </p:cNvGrpSpPr>
          <p:nvPr/>
        </p:nvGrpSpPr>
        <p:grpSpPr bwMode="auto">
          <a:xfrm>
            <a:off x="4038600" y="3657600"/>
            <a:ext cx="381000" cy="381000"/>
            <a:chOff x="4032" y="1776"/>
            <a:chExt cx="240" cy="240"/>
          </a:xfrm>
        </p:grpSpPr>
        <p:sp>
          <p:nvSpPr>
            <p:cNvPr id="81995"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6"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2" name="Group 69"/>
          <p:cNvGrpSpPr>
            <a:grpSpLocks/>
          </p:cNvGrpSpPr>
          <p:nvPr/>
        </p:nvGrpSpPr>
        <p:grpSpPr bwMode="auto">
          <a:xfrm>
            <a:off x="4724400" y="3657600"/>
            <a:ext cx="381000" cy="381000"/>
            <a:chOff x="4032" y="1776"/>
            <a:chExt cx="240" cy="240"/>
          </a:xfrm>
        </p:grpSpPr>
        <p:sp>
          <p:nvSpPr>
            <p:cNvPr id="81993"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4"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3" name="Group 72"/>
          <p:cNvGrpSpPr>
            <a:grpSpLocks/>
          </p:cNvGrpSpPr>
          <p:nvPr/>
        </p:nvGrpSpPr>
        <p:grpSpPr bwMode="auto">
          <a:xfrm>
            <a:off x="5410200" y="3657600"/>
            <a:ext cx="381000" cy="381000"/>
            <a:chOff x="4032" y="1776"/>
            <a:chExt cx="240" cy="240"/>
          </a:xfrm>
        </p:grpSpPr>
        <p:sp>
          <p:nvSpPr>
            <p:cNvPr id="81991"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2"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4" name="Oval 78"/>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1985" name="Oval 81"/>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 name="Group 85"/>
          <p:cNvGrpSpPr>
            <a:grpSpLocks/>
          </p:cNvGrpSpPr>
          <p:nvPr/>
        </p:nvGrpSpPr>
        <p:grpSpPr bwMode="auto">
          <a:xfrm>
            <a:off x="685800" y="3657600"/>
            <a:ext cx="6934200" cy="2636838"/>
            <a:chOff x="432" y="2304"/>
            <a:chExt cx="4368" cy="1661"/>
          </a:xfrm>
        </p:grpSpPr>
        <p:sp>
          <p:nvSpPr>
            <p:cNvPr id="81987" name="Text Box 7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9</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1988" name="Group 82"/>
            <p:cNvGrpSpPr>
              <a:grpSpLocks/>
            </p:cNvGrpSpPr>
            <p:nvPr/>
          </p:nvGrpSpPr>
          <p:grpSpPr bwMode="auto">
            <a:xfrm>
              <a:off x="4224" y="2304"/>
              <a:ext cx="240" cy="240"/>
              <a:chOff x="4032" y="1776"/>
              <a:chExt cx="240" cy="240"/>
            </a:xfrm>
          </p:grpSpPr>
          <p:sp>
            <p:nvSpPr>
              <p:cNvPr id="81989" name="Line 8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0" name="Line 8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贪心策略</a:t>
            </a:r>
          </a:p>
        </p:txBody>
      </p:sp>
      <p:sp>
        <p:nvSpPr>
          <p:cNvPr id="65539" name="Rectangle 3"/>
          <p:cNvSpPr>
            <a:spLocks noGrp="1" noChangeArrowheads="1"/>
          </p:cNvSpPr>
          <p:nvPr>
            <p:ph type="body" idx="1"/>
          </p:nvPr>
        </p:nvSpPr>
        <p:spPr/>
        <p:txBody>
          <a:bodyPr/>
          <a:lstStyle/>
          <a:p>
            <a:pPr eaLnBrk="1" hangingPunct="1"/>
            <a:r>
              <a:rPr lang="zh-CN" altLang="en-US" b="1">
                <a:solidFill>
                  <a:srgbClr val="000099"/>
                </a:solidFill>
              </a:rPr>
              <a:t>贪心策略</a:t>
            </a:r>
          </a:p>
          <a:p>
            <a:pPr lvl="1" eaLnBrk="1" hangingPunct="1"/>
            <a:r>
              <a:rPr lang="zh-CN" altLang="en-US" b="1">
                <a:solidFill>
                  <a:srgbClr val="FF0000"/>
                </a:solidFill>
              </a:rPr>
              <a:t>总是做出在当前看来最好的选择</a:t>
            </a:r>
          </a:p>
          <a:p>
            <a:pPr lvl="2" eaLnBrk="1" hangingPunct="1"/>
            <a:r>
              <a:rPr lang="zh-CN" altLang="en-US"/>
              <a:t>不是从整体考虑</a:t>
            </a:r>
            <a:r>
              <a:rPr lang="en-US" altLang="zh-CN"/>
              <a:t>——</a:t>
            </a:r>
            <a:r>
              <a:rPr lang="zh-CN" altLang="en-US"/>
              <a:t>得到的解可能不是全局最优</a:t>
            </a:r>
          </a:p>
          <a:p>
            <a:pPr lvl="2" eaLnBrk="1" hangingPunct="1"/>
            <a:r>
              <a:rPr lang="zh-CN" altLang="en-US"/>
              <a:t>简单，直接，易理解，效率高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第十步：</a:t>
            </a:r>
          </a:p>
          <a:p>
            <a:pPr lvl="1" eaLnBrk="1" hangingPunct="1"/>
            <a:r>
              <a:rPr lang="zh-CN" altLang="en-US"/>
              <a:t>判断活动</a:t>
            </a:r>
            <a:r>
              <a:rPr lang="en-US" altLang="zh-CN"/>
              <a:t>10</a:t>
            </a:r>
            <a:r>
              <a:rPr lang="zh-CN" altLang="en-US"/>
              <a:t>与活动</a:t>
            </a:r>
            <a:r>
              <a:rPr lang="en-US" altLang="zh-CN"/>
              <a:t>8</a:t>
            </a:r>
            <a:r>
              <a:rPr lang="zh-CN" altLang="en-US"/>
              <a:t>是否相容</a:t>
            </a:r>
          </a:p>
          <a:p>
            <a:pPr lvl="2" eaLnBrk="1" hangingPunct="1"/>
            <a:r>
              <a:rPr lang="zh-CN" altLang="en-US" sz="2500"/>
              <a:t>即</a:t>
            </a:r>
            <a:r>
              <a:rPr lang="en-US" altLang="zh-CN" sz="2500"/>
              <a:t>s[10]</a:t>
            </a:r>
            <a:r>
              <a:rPr lang="zh-CN" altLang="en-US" sz="2500"/>
              <a:t>是否大于或等于</a:t>
            </a:r>
            <a:r>
              <a:rPr lang="en-US" altLang="zh-CN" sz="2500"/>
              <a:t>f[8]</a:t>
            </a:r>
            <a:r>
              <a:rPr lang="zh-CN" altLang="en-US" sz="2500"/>
              <a:t>；</a:t>
            </a:r>
            <a:endParaRPr lang="en-US" altLang="zh-CN" sz="2500"/>
          </a:p>
        </p:txBody>
      </p:sp>
      <p:graphicFrame>
        <p:nvGraphicFramePr>
          <p:cNvPr id="4096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300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2" name="Group 58"/>
          <p:cNvGrpSpPr>
            <a:grpSpLocks/>
          </p:cNvGrpSpPr>
          <p:nvPr/>
        </p:nvGrpSpPr>
        <p:grpSpPr bwMode="auto">
          <a:xfrm>
            <a:off x="2057400" y="3657600"/>
            <a:ext cx="381000" cy="381000"/>
            <a:chOff x="4032" y="1776"/>
            <a:chExt cx="240" cy="240"/>
          </a:xfrm>
        </p:grpSpPr>
        <p:sp>
          <p:nvSpPr>
            <p:cNvPr id="8302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3" name="Group 61"/>
          <p:cNvGrpSpPr>
            <a:grpSpLocks/>
          </p:cNvGrpSpPr>
          <p:nvPr/>
        </p:nvGrpSpPr>
        <p:grpSpPr bwMode="auto">
          <a:xfrm>
            <a:off x="2743200" y="3657600"/>
            <a:ext cx="381000" cy="381000"/>
            <a:chOff x="4032" y="1776"/>
            <a:chExt cx="240" cy="240"/>
          </a:xfrm>
        </p:grpSpPr>
        <p:sp>
          <p:nvSpPr>
            <p:cNvPr id="8302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4"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5" name="Group 65"/>
          <p:cNvGrpSpPr>
            <a:grpSpLocks/>
          </p:cNvGrpSpPr>
          <p:nvPr/>
        </p:nvGrpSpPr>
        <p:grpSpPr bwMode="auto">
          <a:xfrm>
            <a:off x="4038600" y="3657600"/>
            <a:ext cx="381000" cy="381000"/>
            <a:chOff x="4032" y="1776"/>
            <a:chExt cx="240" cy="240"/>
          </a:xfrm>
        </p:grpSpPr>
        <p:sp>
          <p:nvSpPr>
            <p:cNvPr id="83022"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3"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6" name="Group 68"/>
          <p:cNvGrpSpPr>
            <a:grpSpLocks/>
          </p:cNvGrpSpPr>
          <p:nvPr/>
        </p:nvGrpSpPr>
        <p:grpSpPr bwMode="auto">
          <a:xfrm>
            <a:off x="4724400" y="3657600"/>
            <a:ext cx="381000" cy="381000"/>
            <a:chOff x="4032" y="1776"/>
            <a:chExt cx="240" cy="240"/>
          </a:xfrm>
        </p:grpSpPr>
        <p:sp>
          <p:nvSpPr>
            <p:cNvPr id="83020"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1"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7" name="Group 71"/>
          <p:cNvGrpSpPr>
            <a:grpSpLocks/>
          </p:cNvGrpSpPr>
          <p:nvPr/>
        </p:nvGrpSpPr>
        <p:grpSpPr bwMode="auto">
          <a:xfrm>
            <a:off x="5410200" y="3657600"/>
            <a:ext cx="381000" cy="381000"/>
            <a:chOff x="4032" y="1776"/>
            <a:chExt cx="240" cy="240"/>
          </a:xfrm>
        </p:grpSpPr>
        <p:sp>
          <p:nvSpPr>
            <p:cNvPr id="83018"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9"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8"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3009"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10" name="Group 78"/>
          <p:cNvGrpSpPr>
            <a:grpSpLocks/>
          </p:cNvGrpSpPr>
          <p:nvPr/>
        </p:nvGrpSpPr>
        <p:grpSpPr bwMode="auto">
          <a:xfrm>
            <a:off x="6705600" y="3657600"/>
            <a:ext cx="381000" cy="381000"/>
            <a:chOff x="4032" y="1776"/>
            <a:chExt cx="240" cy="240"/>
          </a:xfrm>
        </p:grpSpPr>
        <p:sp>
          <p:nvSpPr>
            <p:cNvPr id="83016" name="Line 7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7" name="Line 8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84"/>
          <p:cNvGrpSpPr>
            <a:grpSpLocks/>
          </p:cNvGrpSpPr>
          <p:nvPr/>
        </p:nvGrpSpPr>
        <p:grpSpPr bwMode="auto">
          <a:xfrm>
            <a:off x="685800" y="3657600"/>
            <a:ext cx="7162800" cy="2636838"/>
            <a:chOff x="432" y="2304"/>
            <a:chExt cx="4512" cy="1661"/>
          </a:xfrm>
        </p:grpSpPr>
        <p:sp>
          <p:nvSpPr>
            <p:cNvPr id="83012" name="Text Box 7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10</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3013" name="Group 81"/>
            <p:cNvGrpSpPr>
              <a:grpSpLocks/>
            </p:cNvGrpSpPr>
            <p:nvPr/>
          </p:nvGrpSpPr>
          <p:grpSpPr bwMode="auto">
            <a:xfrm>
              <a:off x="4704" y="2304"/>
              <a:ext cx="240" cy="240"/>
              <a:chOff x="4032" y="1776"/>
              <a:chExt cx="240" cy="240"/>
            </a:xfrm>
          </p:grpSpPr>
          <p:sp>
            <p:nvSpPr>
              <p:cNvPr id="83014"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5"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第十一步：</a:t>
            </a:r>
          </a:p>
          <a:p>
            <a:pPr lvl="1" eaLnBrk="1" hangingPunct="1"/>
            <a:r>
              <a:rPr lang="zh-CN" altLang="en-US"/>
              <a:t>判断活动</a:t>
            </a:r>
            <a:r>
              <a:rPr lang="en-US" altLang="zh-CN"/>
              <a:t>11</a:t>
            </a:r>
            <a:r>
              <a:rPr lang="zh-CN" altLang="en-US"/>
              <a:t>与活动</a:t>
            </a:r>
            <a:r>
              <a:rPr lang="en-US" altLang="zh-CN"/>
              <a:t>8</a:t>
            </a:r>
            <a:r>
              <a:rPr lang="zh-CN" altLang="en-US"/>
              <a:t>是否相容</a:t>
            </a:r>
          </a:p>
          <a:p>
            <a:pPr lvl="2" eaLnBrk="1" hangingPunct="1"/>
            <a:r>
              <a:rPr lang="zh-CN" altLang="en-US" sz="2500"/>
              <a:t>即</a:t>
            </a:r>
            <a:r>
              <a:rPr lang="en-US" altLang="zh-CN" sz="2500"/>
              <a:t>s[11]</a:t>
            </a:r>
            <a:r>
              <a:rPr lang="zh-CN" altLang="en-US" sz="2500"/>
              <a:t>是否大于或等于</a:t>
            </a:r>
            <a:r>
              <a:rPr lang="en-US" altLang="zh-CN" sz="2500"/>
              <a:t>f[8]</a:t>
            </a:r>
            <a:r>
              <a:rPr lang="zh-CN" altLang="en-US" sz="2500"/>
              <a:t>；</a:t>
            </a:r>
            <a:endParaRPr lang="en-US" altLang="zh-CN" sz="2500"/>
          </a:p>
        </p:txBody>
      </p:sp>
      <p:graphicFrame>
        <p:nvGraphicFramePr>
          <p:cNvPr id="4198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402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6" name="Group 58"/>
          <p:cNvGrpSpPr>
            <a:grpSpLocks/>
          </p:cNvGrpSpPr>
          <p:nvPr/>
        </p:nvGrpSpPr>
        <p:grpSpPr bwMode="auto">
          <a:xfrm>
            <a:off x="2057400" y="3657600"/>
            <a:ext cx="381000" cy="381000"/>
            <a:chOff x="4032" y="1776"/>
            <a:chExt cx="240" cy="240"/>
          </a:xfrm>
        </p:grpSpPr>
        <p:sp>
          <p:nvSpPr>
            <p:cNvPr id="84051"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2"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27" name="Group 61"/>
          <p:cNvGrpSpPr>
            <a:grpSpLocks/>
          </p:cNvGrpSpPr>
          <p:nvPr/>
        </p:nvGrpSpPr>
        <p:grpSpPr bwMode="auto">
          <a:xfrm>
            <a:off x="2743200" y="3657600"/>
            <a:ext cx="381000" cy="381000"/>
            <a:chOff x="4032" y="1776"/>
            <a:chExt cx="240" cy="240"/>
          </a:xfrm>
        </p:grpSpPr>
        <p:sp>
          <p:nvSpPr>
            <p:cNvPr id="84049"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0"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28"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9" name="Group 65"/>
          <p:cNvGrpSpPr>
            <a:grpSpLocks/>
          </p:cNvGrpSpPr>
          <p:nvPr/>
        </p:nvGrpSpPr>
        <p:grpSpPr bwMode="auto">
          <a:xfrm>
            <a:off x="4038600" y="3657600"/>
            <a:ext cx="381000" cy="381000"/>
            <a:chOff x="4032" y="1776"/>
            <a:chExt cx="240" cy="240"/>
          </a:xfrm>
        </p:grpSpPr>
        <p:sp>
          <p:nvSpPr>
            <p:cNvPr id="84047"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8"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0" name="Group 68"/>
          <p:cNvGrpSpPr>
            <a:grpSpLocks/>
          </p:cNvGrpSpPr>
          <p:nvPr/>
        </p:nvGrpSpPr>
        <p:grpSpPr bwMode="auto">
          <a:xfrm>
            <a:off x="4724400" y="3657600"/>
            <a:ext cx="381000" cy="381000"/>
            <a:chOff x="4032" y="1776"/>
            <a:chExt cx="240" cy="240"/>
          </a:xfrm>
        </p:grpSpPr>
        <p:sp>
          <p:nvSpPr>
            <p:cNvPr id="84045"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6"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1" name="Group 71"/>
          <p:cNvGrpSpPr>
            <a:grpSpLocks/>
          </p:cNvGrpSpPr>
          <p:nvPr/>
        </p:nvGrpSpPr>
        <p:grpSpPr bwMode="auto">
          <a:xfrm>
            <a:off x="5410200" y="3657600"/>
            <a:ext cx="381000" cy="381000"/>
            <a:chOff x="4032" y="1776"/>
            <a:chExt cx="240" cy="240"/>
          </a:xfrm>
        </p:grpSpPr>
        <p:sp>
          <p:nvSpPr>
            <p:cNvPr id="84043"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4"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32"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4033"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34" name="Group 76"/>
          <p:cNvGrpSpPr>
            <a:grpSpLocks/>
          </p:cNvGrpSpPr>
          <p:nvPr/>
        </p:nvGrpSpPr>
        <p:grpSpPr bwMode="auto">
          <a:xfrm>
            <a:off x="6705600" y="3657600"/>
            <a:ext cx="381000" cy="381000"/>
            <a:chOff x="4032" y="1776"/>
            <a:chExt cx="240" cy="240"/>
          </a:xfrm>
        </p:grpSpPr>
        <p:sp>
          <p:nvSpPr>
            <p:cNvPr id="84041"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2"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5" name="Group 81"/>
          <p:cNvGrpSpPr>
            <a:grpSpLocks/>
          </p:cNvGrpSpPr>
          <p:nvPr/>
        </p:nvGrpSpPr>
        <p:grpSpPr bwMode="auto">
          <a:xfrm>
            <a:off x="7467600" y="3657600"/>
            <a:ext cx="381000" cy="381000"/>
            <a:chOff x="4032" y="1776"/>
            <a:chExt cx="240" cy="240"/>
          </a:xfrm>
        </p:grpSpPr>
        <p:sp>
          <p:nvSpPr>
            <p:cNvPr id="84039"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0"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85"/>
          <p:cNvGrpSpPr>
            <a:grpSpLocks/>
          </p:cNvGrpSpPr>
          <p:nvPr/>
        </p:nvGrpSpPr>
        <p:grpSpPr bwMode="auto">
          <a:xfrm>
            <a:off x="685800" y="3657600"/>
            <a:ext cx="7772400" cy="2271713"/>
            <a:chOff x="432" y="2304"/>
            <a:chExt cx="4896" cy="1431"/>
          </a:xfrm>
        </p:grpSpPr>
        <p:sp>
          <p:nvSpPr>
            <p:cNvPr id="84037" name="Text Box 80"/>
            <p:cNvSpPr txBox="1">
              <a:spLocks noChangeArrowheads="1"/>
            </p:cNvSpPr>
            <p:nvPr/>
          </p:nvSpPr>
          <p:spPr bwMode="auto">
            <a:xfrm>
              <a:off x="432" y="3408"/>
              <a:ext cx="4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11</a:t>
              </a:r>
              <a:r>
                <a:rPr lang="zh-CN" altLang="en-US" sz="2400" b="0"/>
                <a:t>被选中</a:t>
              </a:r>
            </a:p>
          </p:txBody>
        </p:sp>
        <p:sp>
          <p:nvSpPr>
            <p:cNvPr id="84038" name="Oval 84"/>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sz="half" idx="1"/>
          </p:nvPr>
        </p:nvSpPr>
        <p:spPr>
          <a:xfrm>
            <a:off x="533400" y="1752600"/>
            <a:ext cx="7010400" cy="1219200"/>
          </a:xfrm>
        </p:spPr>
        <p:txBody>
          <a:bodyPr/>
          <a:lstStyle/>
          <a:p>
            <a:pPr eaLnBrk="1" hangingPunct="1"/>
            <a:r>
              <a:rPr lang="zh-CN" altLang="en-US" b="1">
                <a:solidFill>
                  <a:srgbClr val="000099"/>
                </a:solidFill>
              </a:rPr>
              <a:t>最终结果</a:t>
            </a:r>
          </a:p>
          <a:p>
            <a:pPr lvl="1" eaLnBrk="1" hangingPunct="1"/>
            <a:r>
              <a:rPr lang="zh-CN" altLang="en-US"/>
              <a:t>第</a:t>
            </a:r>
            <a:r>
              <a:rPr lang="en-US" altLang="zh-CN"/>
              <a:t>1</a:t>
            </a:r>
            <a:r>
              <a:rPr lang="zh-CN" altLang="en-US"/>
              <a:t>、</a:t>
            </a:r>
            <a:r>
              <a:rPr lang="en-US" altLang="zh-CN"/>
              <a:t>4</a:t>
            </a:r>
            <a:r>
              <a:rPr lang="zh-CN" altLang="en-US"/>
              <a:t>、</a:t>
            </a:r>
            <a:r>
              <a:rPr lang="en-US" altLang="zh-CN"/>
              <a:t>8</a:t>
            </a:r>
            <a:r>
              <a:rPr lang="zh-CN" altLang="en-US"/>
              <a:t>、</a:t>
            </a:r>
            <a:r>
              <a:rPr lang="en-US" altLang="zh-CN"/>
              <a:t>11</a:t>
            </a:r>
            <a:r>
              <a:rPr lang="zh-CN" altLang="en-US"/>
              <a:t>个活动被选中</a:t>
            </a:r>
          </a:p>
        </p:txBody>
      </p:sp>
      <p:graphicFrame>
        <p:nvGraphicFramePr>
          <p:cNvPr id="4301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85049" name="Group 86"/>
          <p:cNvGrpSpPr>
            <a:grpSpLocks/>
          </p:cNvGrpSpPr>
          <p:nvPr/>
        </p:nvGrpSpPr>
        <p:grpSpPr bwMode="auto">
          <a:xfrm>
            <a:off x="1371600" y="3657600"/>
            <a:ext cx="7086600" cy="381000"/>
            <a:chOff x="864" y="2304"/>
            <a:chExt cx="4464" cy="240"/>
          </a:xfrm>
        </p:grpSpPr>
        <p:sp>
          <p:nvSpPr>
            <p:cNvPr id="85050" name="Oval 57"/>
            <p:cNvSpPr>
              <a:spLocks noChangeArrowheads="1"/>
            </p:cNvSpPr>
            <p:nvPr/>
          </p:nvSpPr>
          <p:spPr bwMode="auto">
            <a:xfrm>
              <a:off x="864"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1" name="Group 58"/>
            <p:cNvGrpSpPr>
              <a:grpSpLocks/>
            </p:cNvGrpSpPr>
            <p:nvPr/>
          </p:nvGrpSpPr>
          <p:grpSpPr bwMode="auto">
            <a:xfrm>
              <a:off x="1296" y="2304"/>
              <a:ext cx="240" cy="240"/>
              <a:chOff x="4032" y="1776"/>
              <a:chExt cx="240" cy="240"/>
            </a:xfrm>
          </p:grpSpPr>
          <p:sp>
            <p:nvSpPr>
              <p:cNvPr id="8507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2" name="Group 61"/>
            <p:cNvGrpSpPr>
              <a:grpSpLocks/>
            </p:cNvGrpSpPr>
            <p:nvPr/>
          </p:nvGrpSpPr>
          <p:grpSpPr bwMode="auto">
            <a:xfrm>
              <a:off x="1728" y="2304"/>
              <a:ext cx="240" cy="240"/>
              <a:chOff x="4032" y="1776"/>
              <a:chExt cx="240" cy="240"/>
            </a:xfrm>
          </p:grpSpPr>
          <p:sp>
            <p:nvSpPr>
              <p:cNvPr id="8507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3" name="Oval 64"/>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4" name="Group 65"/>
            <p:cNvGrpSpPr>
              <a:grpSpLocks/>
            </p:cNvGrpSpPr>
            <p:nvPr/>
          </p:nvGrpSpPr>
          <p:grpSpPr bwMode="auto">
            <a:xfrm>
              <a:off x="2544" y="2304"/>
              <a:ext cx="240" cy="240"/>
              <a:chOff x="4032" y="1776"/>
              <a:chExt cx="240" cy="240"/>
            </a:xfrm>
          </p:grpSpPr>
          <p:sp>
            <p:nvSpPr>
              <p:cNvPr id="85069"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0"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5" name="Group 68"/>
            <p:cNvGrpSpPr>
              <a:grpSpLocks/>
            </p:cNvGrpSpPr>
            <p:nvPr/>
          </p:nvGrpSpPr>
          <p:grpSpPr bwMode="auto">
            <a:xfrm>
              <a:off x="2976" y="2304"/>
              <a:ext cx="240" cy="240"/>
              <a:chOff x="4032" y="1776"/>
              <a:chExt cx="240" cy="240"/>
            </a:xfrm>
          </p:grpSpPr>
          <p:sp>
            <p:nvSpPr>
              <p:cNvPr id="85067"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8"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6" name="Group 71"/>
            <p:cNvGrpSpPr>
              <a:grpSpLocks/>
            </p:cNvGrpSpPr>
            <p:nvPr/>
          </p:nvGrpSpPr>
          <p:grpSpPr bwMode="auto">
            <a:xfrm>
              <a:off x="3408" y="2304"/>
              <a:ext cx="240" cy="240"/>
              <a:chOff x="4032" y="1776"/>
              <a:chExt cx="240" cy="240"/>
            </a:xfrm>
          </p:grpSpPr>
          <p:sp>
            <p:nvSpPr>
              <p:cNvPr id="85065"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6"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7" name="Oval 75"/>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8" name="Group 76"/>
            <p:cNvGrpSpPr>
              <a:grpSpLocks/>
            </p:cNvGrpSpPr>
            <p:nvPr/>
          </p:nvGrpSpPr>
          <p:grpSpPr bwMode="auto">
            <a:xfrm>
              <a:off x="4224" y="2304"/>
              <a:ext cx="240" cy="240"/>
              <a:chOff x="4032" y="1776"/>
              <a:chExt cx="240" cy="240"/>
            </a:xfrm>
          </p:grpSpPr>
          <p:sp>
            <p:nvSpPr>
              <p:cNvPr id="85063"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4"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9" name="Group 79"/>
            <p:cNvGrpSpPr>
              <a:grpSpLocks/>
            </p:cNvGrpSpPr>
            <p:nvPr/>
          </p:nvGrpSpPr>
          <p:grpSpPr bwMode="auto">
            <a:xfrm>
              <a:off x="4704" y="2304"/>
              <a:ext cx="240" cy="240"/>
              <a:chOff x="4032" y="1776"/>
              <a:chExt cx="240" cy="240"/>
            </a:xfrm>
          </p:grpSpPr>
          <p:sp>
            <p:nvSpPr>
              <p:cNvPr id="85061" name="Line 8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2" name="Line 8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60" name="Oval 85"/>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a:t>贪心算法解活动安排问题的分析</a:t>
            </a:r>
          </a:p>
        </p:txBody>
      </p:sp>
      <p:sp>
        <p:nvSpPr>
          <p:cNvPr id="2052" name="Rectangle 4"/>
          <p:cNvSpPr>
            <a:spLocks noGrp="1" noChangeArrowheads="1"/>
          </p:cNvSpPr>
          <p:nvPr>
            <p:ph type="body" sz="half" idx="1"/>
          </p:nvPr>
        </p:nvSpPr>
        <p:spPr>
          <a:xfrm>
            <a:off x="457200" y="1719263"/>
            <a:ext cx="8001000" cy="2243137"/>
          </a:xfrm>
        </p:spPr>
        <p:txBody>
          <a:bodyPr/>
          <a:lstStyle/>
          <a:p>
            <a:pPr eaLnBrk="1" hangingPunct="1"/>
            <a:r>
              <a:rPr lang="zh-CN" altLang="en-US" b="1">
                <a:solidFill>
                  <a:srgbClr val="000099"/>
                </a:solidFill>
              </a:rPr>
              <a:t>解的质量</a:t>
            </a:r>
          </a:p>
          <a:p>
            <a:pPr lvl="1" eaLnBrk="1" hangingPunct="1"/>
            <a:r>
              <a:rPr lang="zh-CN" altLang="en-US"/>
              <a:t>贪心算法并不总能保证得到问题的最优解，但对活动安排问题，贪心算法</a:t>
            </a:r>
            <a:r>
              <a:rPr lang="en-US" altLang="zh-CN" b="1">
                <a:solidFill>
                  <a:srgbClr val="FF0000"/>
                </a:solidFill>
              </a:rPr>
              <a:t>greedySelector</a:t>
            </a:r>
            <a:r>
              <a:rPr lang="zh-CN" altLang="en-US"/>
              <a:t>总可以求得全局最优解，即最终所确定得相容活动集合</a:t>
            </a:r>
            <a:r>
              <a:rPr lang="en-US" altLang="zh-CN"/>
              <a:t>A</a:t>
            </a:r>
            <a:r>
              <a:rPr lang="zh-CN" altLang="en-US"/>
              <a:t>的规模最大。</a:t>
            </a:r>
          </a:p>
        </p:txBody>
      </p:sp>
      <p:graphicFrame>
        <p:nvGraphicFramePr>
          <p:cNvPr id="2050" name="Object 5"/>
          <p:cNvGraphicFramePr>
            <a:graphicFrameLocks noGrp="1" noChangeAspect="1"/>
          </p:cNvGraphicFramePr>
          <p:nvPr>
            <p:ph sz="half" idx="2"/>
          </p:nvPr>
        </p:nvGraphicFramePr>
        <p:xfrm>
          <a:off x="762000" y="4572000"/>
          <a:ext cx="7620000" cy="914400"/>
        </p:xfrm>
        <a:graphic>
          <a:graphicData uri="http://schemas.openxmlformats.org/presentationml/2006/ole">
            <mc:AlternateContent xmlns:mc="http://schemas.openxmlformats.org/markup-compatibility/2006">
              <mc:Choice xmlns:v="urn:schemas-microsoft-com:vml" Requires="v">
                <p:oleObj spid="_x0000_s2050" name="公式" r:id="rId3" imgW="3594100" imgH="431800" progId="Equation.3">
                  <p:embed/>
                </p:oleObj>
              </mc:Choice>
              <mc:Fallback>
                <p:oleObj name="公式" r:id="rId3" imgW="3594100" imgH="4318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572000"/>
                        <a:ext cx="762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pPr eaLnBrk="1" hangingPunct="1"/>
            <a:r>
              <a:rPr lang="zh-CN" altLang="en-US"/>
              <a:t>分析</a:t>
            </a:r>
          </a:p>
        </p:txBody>
      </p:sp>
      <p:graphicFrame>
        <p:nvGraphicFramePr>
          <p:cNvPr id="3074" name="Object 9"/>
          <p:cNvGraphicFramePr>
            <a:graphicFrameLocks noGrp="1" noChangeAspect="1"/>
          </p:cNvGraphicFramePr>
          <p:nvPr>
            <p:ph sz="half" idx="1"/>
          </p:nvPr>
        </p:nvGraphicFramePr>
        <p:xfrm>
          <a:off x="609600" y="1828800"/>
          <a:ext cx="7696200" cy="887413"/>
        </p:xfrm>
        <a:graphic>
          <a:graphicData uri="http://schemas.openxmlformats.org/presentationml/2006/ole">
            <mc:AlternateContent xmlns:mc="http://schemas.openxmlformats.org/markup-compatibility/2006">
              <mc:Choice xmlns:v="urn:schemas-microsoft-com:vml" Requires="v">
                <p:oleObj spid="_x0000_s3074" name="公式" r:id="rId3" imgW="3746500" imgH="431800" progId="Equation.3">
                  <p:embed/>
                </p:oleObj>
              </mc:Choice>
              <mc:Fallback>
                <p:oleObj name="公式" r:id="rId3" imgW="3746500" imgH="431800" progId="Equation.3">
                  <p:embed/>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7696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3" name="Object 11"/>
          <p:cNvGraphicFramePr>
            <a:graphicFrameLocks noGrp="1" noChangeAspect="1"/>
          </p:cNvGraphicFramePr>
          <p:nvPr>
            <p:ph sz="half" idx="2"/>
          </p:nvPr>
        </p:nvGraphicFramePr>
        <p:xfrm>
          <a:off x="609600" y="2819400"/>
          <a:ext cx="7162800" cy="3775075"/>
        </p:xfrm>
        <a:graphic>
          <a:graphicData uri="http://schemas.openxmlformats.org/presentationml/2006/ole">
            <mc:AlternateContent xmlns:mc="http://schemas.openxmlformats.org/markup-compatibility/2006">
              <mc:Choice xmlns:v="urn:schemas-microsoft-com:vml" Requires="v">
                <p:oleObj spid="_x0000_s3075" name="公式" r:id="rId5" imgW="4000500" imgH="2108200" progId="Equation.3">
                  <p:embed/>
                </p:oleObj>
              </mc:Choice>
              <mc:Fallback>
                <p:oleObj name="公式" r:id="rId5" imgW="4000500" imgH="2108200" progId="Equation.3">
                  <p:embed/>
                  <p:pic>
                    <p:nvPicPr>
                      <p:cNvPr id="0" name="Picture 2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819400"/>
                        <a:ext cx="7162800" cy="377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5" name="Text Box 13"/>
          <p:cNvSpPr txBox="1">
            <a:spLocks noChangeArrowheads="1"/>
          </p:cNvSpPr>
          <p:nvPr/>
        </p:nvSpPr>
        <p:spPr bwMode="auto">
          <a:xfrm>
            <a:off x="1524000" y="6172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000099"/>
                </a:solidFill>
                <a:sym typeface="Wingdings" pitchFamily="2" charset="2"/>
              </a:rPr>
              <a:t></a:t>
            </a:r>
            <a:r>
              <a:rPr lang="zh-CN" altLang="en-US" sz="2400">
                <a:solidFill>
                  <a:srgbClr val="000099"/>
                </a:solidFill>
              </a:rPr>
              <a:t>存在以贪心选择开始的最优活动安排</a:t>
            </a:r>
          </a:p>
        </p:txBody>
      </p:sp>
      <p:sp>
        <p:nvSpPr>
          <p:cNvPr id="44046" name="Line 14"/>
          <p:cNvSpPr>
            <a:spLocks noChangeShapeType="1"/>
          </p:cNvSpPr>
          <p:nvPr/>
        </p:nvSpPr>
        <p:spPr bwMode="auto">
          <a:xfrm>
            <a:off x="685800" y="4876800"/>
            <a:ext cx="6019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43"/>
                                        </p:tgtEl>
                                        <p:attrNameLst>
                                          <p:attrName>style.visibility</p:attrName>
                                        </p:attrNameLst>
                                      </p:cBhvr>
                                      <p:to>
                                        <p:strVal val="visible"/>
                                      </p:to>
                                    </p:set>
                                    <p:animEffect transition="in" filter="dissolve">
                                      <p:cBhvr>
                                        <p:cTn id="7" dur="500"/>
                                        <p:tgtEl>
                                          <p:spTgt spid="44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0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44045"/>
                                        </p:tgtEl>
                                        <p:attrNameLst>
                                          <p:attrName>style.visibility</p:attrName>
                                        </p:attrNameLst>
                                      </p:cBhvr>
                                      <p:to>
                                        <p:strVal val="visible"/>
                                      </p:to>
                                    </p:set>
                                    <p:animEffect transition="in" filter="checkerboard(across)">
                                      <p:cBhvr>
                                        <p:cTn id="16" dur="500"/>
                                        <p:tgtEl>
                                          <p:spTgt spid="4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p:bldP spid="440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分析</a:t>
            </a:r>
          </a:p>
        </p:txBody>
      </p:sp>
      <p:graphicFrame>
        <p:nvGraphicFramePr>
          <p:cNvPr id="4098" name="Object 4"/>
          <p:cNvGraphicFramePr>
            <a:graphicFrameLocks noGrp="1" noChangeAspect="1"/>
          </p:cNvGraphicFramePr>
          <p:nvPr>
            <p:ph idx="1"/>
          </p:nvPr>
        </p:nvGraphicFramePr>
        <p:xfrm>
          <a:off x="457200" y="1981200"/>
          <a:ext cx="8382000" cy="2908300"/>
        </p:xfrm>
        <a:graphic>
          <a:graphicData uri="http://schemas.openxmlformats.org/presentationml/2006/ole">
            <mc:AlternateContent xmlns:mc="http://schemas.openxmlformats.org/markup-compatibility/2006">
              <mc:Choice xmlns:v="urn:schemas-microsoft-com:vml" Requires="v">
                <p:oleObj spid="_x0000_s4098" name="公式" r:id="rId3" imgW="4025900" imgH="1397000" progId="Equation.3">
                  <p:embed/>
                </p:oleObj>
              </mc:Choice>
              <mc:Fallback>
                <p:oleObj name="公式" r:id="rId3" imgW="4025900" imgH="13970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1200"/>
                        <a:ext cx="8382000"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6"/>
          <p:cNvSpPr txBox="1">
            <a:spLocks noChangeArrowheads="1"/>
          </p:cNvSpPr>
          <p:nvPr/>
        </p:nvSpPr>
        <p:spPr bwMode="auto">
          <a:xfrm>
            <a:off x="457200" y="533400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800" dirty="0">
                <a:solidFill>
                  <a:srgbClr val="000099"/>
                </a:solidFill>
                <a:sym typeface="Wingdings" pitchFamily="2" charset="2"/>
              </a:rPr>
              <a:t></a:t>
            </a:r>
            <a:r>
              <a:rPr lang="zh-CN" altLang="en-US" sz="2800" dirty="0">
                <a:solidFill>
                  <a:srgbClr val="000099"/>
                </a:solidFill>
                <a:sym typeface="Wingdings" pitchFamily="2" charset="2"/>
              </a:rPr>
              <a:t>每一步所做出的贪心选择都将问题进一步简化为一个更小的与原问题具有相同形式的子问题</a:t>
            </a:r>
            <a:endParaRPr lang="zh-CN" altLang="en-US" sz="2800" dirty="0">
              <a:solidFill>
                <a:srgbClr val="0000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t>知识点</a:t>
            </a:r>
          </a:p>
        </p:txBody>
      </p:sp>
      <p:sp>
        <p:nvSpPr>
          <p:cNvPr id="86019" name="Rectangle 3"/>
          <p:cNvSpPr>
            <a:spLocks noGrp="1" noChangeArrowheads="1"/>
          </p:cNvSpPr>
          <p:nvPr>
            <p:ph type="body" idx="1"/>
          </p:nvPr>
        </p:nvSpPr>
        <p:spPr/>
        <p:txBody>
          <a:bodyPr/>
          <a:lstStyle/>
          <a:p>
            <a:pPr eaLnBrk="1" hangingPunct="1"/>
            <a:r>
              <a:rPr lang="zh-CN" altLang="en-US"/>
              <a:t>活动安排问题</a:t>
            </a:r>
          </a:p>
          <a:p>
            <a:pPr eaLnBrk="1" hangingPunct="1"/>
            <a:r>
              <a:rPr lang="zh-CN" altLang="en-US" b="1">
                <a:solidFill>
                  <a:srgbClr val="FF0000"/>
                </a:solidFill>
              </a:rPr>
              <a:t>贪心算法的基本要素</a:t>
            </a:r>
          </a:p>
          <a:p>
            <a:pPr lvl="1" eaLnBrk="1" hangingPunct="1"/>
            <a:r>
              <a:rPr lang="zh-CN" altLang="en-US"/>
              <a:t>贪心选择性质</a:t>
            </a:r>
          </a:p>
          <a:p>
            <a:pPr lvl="1" eaLnBrk="1" hangingPunct="1"/>
            <a:r>
              <a:rPr lang="zh-CN" altLang="en-US"/>
              <a:t>最优子结构性质</a:t>
            </a:r>
          </a:p>
          <a:p>
            <a:pPr lvl="1" eaLnBrk="1" hangingPunct="1"/>
            <a:r>
              <a:rPr lang="zh-CN" altLang="en-US"/>
              <a:t>由背包问题谈贪心算法与动态规划算法的差异</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问题</a:t>
            </a:r>
          </a:p>
        </p:txBody>
      </p:sp>
      <p:grpSp>
        <p:nvGrpSpPr>
          <p:cNvPr id="2" name="Group 13"/>
          <p:cNvGrpSpPr>
            <a:grpSpLocks/>
          </p:cNvGrpSpPr>
          <p:nvPr/>
        </p:nvGrpSpPr>
        <p:grpSpPr bwMode="auto">
          <a:xfrm>
            <a:off x="1143000" y="1600200"/>
            <a:ext cx="4800600" cy="2286000"/>
            <a:chOff x="720" y="1008"/>
            <a:chExt cx="3024" cy="1440"/>
          </a:xfrm>
        </p:grpSpPr>
        <p:sp>
          <p:nvSpPr>
            <p:cNvPr id="87051" name="AutoShape 6"/>
            <p:cNvSpPr>
              <a:spLocks noChangeArrowheads="1"/>
            </p:cNvSpPr>
            <p:nvPr/>
          </p:nvSpPr>
          <p:spPr bwMode="auto">
            <a:xfrm>
              <a:off x="720" y="1008"/>
              <a:ext cx="3024" cy="1440"/>
            </a:xfrm>
            <a:prstGeom prst="cloudCallout">
              <a:avLst>
                <a:gd name="adj1" fmla="val 60514"/>
                <a:gd name="adj2" fmla="val 4729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87052" name="Text Box 7"/>
            <p:cNvSpPr txBox="1">
              <a:spLocks noChangeArrowheads="1"/>
            </p:cNvSpPr>
            <p:nvPr/>
          </p:nvSpPr>
          <p:spPr bwMode="auto">
            <a:xfrm>
              <a:off x="1248" y="1248"/>
              <a:ext cx="20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如何知道是否可以用贪心算法进行求解，且得到的解是</a:t>
              </a:r>
              <a:r>
                <a:rPr lang="zh-CN" altLang="en-US" sz="2000">
                  <a:solidFill>
                    <a:srgbClr val="FF0000"/>
                  </a:solidFill>
                </a:rPr>
                <a:t>全局最优解</a:t>
              </a:r>
              <a:r>
                <a:rPr lang="zh-CN" altLang="en-US" sz="2400">
                  <a:solidFill>
                    <a:srgbClr val="FF0000"/>
                  </a:solidFill>
                </a:rPr>
                <a:t>？</a:t>
              </a:r>
            </a:p>
          </p:txBody>
        </p:sp>
      </p:grpSp>
      <p:grpSp>
        <p:nvGrpSpPr>
          <p:cNvPr id="87044" name="Group 12"/>
          <p:cNvGrpSpPr>
            <a:grpSpLocks/>
          </p:cNvGrpSpPr>
          <p:nvPr/>
        </p:nvGrpSpPr>
        <p:grpSpPr bwMode="auto">
          <a:xfrm>
            <a:off x="2819400" y="3733800"/>
            <a:ext cx="4522788" cy="2819400"/>
            <a:chOff x="1776" y="2352"/>
            <a:chExt cx="2849" cy="1776"/>
          </a:xfrm>
        </p:grpSpPr>
        <p:pic>
          <p:nvPicPr>
            <p:cNvPr id="870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 y="2352"/>
              <a:ext cx="1409" cy="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9" name="Text Box 10"/>
            <p:cNvSpPr txBox="1">
              <a:spLocks noChangeArrowheads="1"/>
            </p:cNvSpPr>
            <p:nvPr/>
          </p:nvSpPr>
          <p:spPr bwMode="auto">
            <a:xfrm>
              <a:off x="1776" y="3840"/>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一个具体的问题</a:t>
              </a:r>
            </a:p>
          </p:txBody>
        </p:sp>
        <p:sp>
          <p:nvSpPr>
            <p:cNvPr id="87050" name="Line 11"/>
            <p:cNvSpPr>
              <a:spLocks noChangeShapeType="1"/>
            </p:cNvSpPr>
            <p:nvPr/>
          </p:nvSpPr>
          <p:spPr bwMode="auto">
            <a:xfrm flipH="1">
              <a:off x="2880" y="3600"/>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
          <p:cNvGrpSpPr>
            <a:grpSpLocks/>
          </p:cNvGrpSpPr>
          <p:nvPr/>
        </p:nvGrpSpPr>
        <p:grpSpPr bwMode="auto">
          <a:xfrm>
            <a:off x="685800" y="4572000"/>
            <a:ext cx="3962400" cy="1004888"/>
            <a:chOff x="432" y="2880"/>
            <a:chExt cx="2496" cy="633"/>
          </a:xfrm>
        </p:grpSpPr>
        <p:sp>
          <p:nvSpPr>
            <p:cNvPr id="87046" name="Text Box 14"/>
            <p:cNvSpPr txBox="1">
              <a:spLocks noChangeArrowheads="1"/>
            </p:cNvSpPr>
            <p:nvPr/>
          </p:nvSpPr>
          <p:spPr bwMode="auto">
            <a:xfrm>
              <a:off x="432" y="2880"/>
              <a:ext cx="182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buFontTx/>
                <a:buAutoNum type="arabicPeriod"/>
              </a:pPr>
              <a:r>
                <a:rPr lang="zh-CN" altLang="en-US" sz="2400">
                  <a:solidFill>
                    <a:srgbClr val="000099"/>
                  </a:solidFill>
                </a:rPr>
                <a:t>贪心选择性质</a:t>
              </a:r>
            </a:p>
            <a:p>
              <a:pPr eaLnBrk="1" hangingPunct="1">
                <a:spcBef>
                  <a:spcPct val="50000"/>
                </a:spcBef>
                <a:buFontTx/>
                <a:buAutoNum type="arabicPeriod"/>
              </a:pPr>
              <a:r>
                <a:rPr lang="zh-CN" altLang="en-US" sz="2400">
                  <a:solidFill>
                    <a:srgbClr val="000099"/>
                  </a:solidFill>
                </a:rPr>
                <a:t>最优子结构性质</a:t>
              </a:r>
            </a:p>
          </p:txBody>
        </p:sp>
        <p:sp>
          <p:nvSpPr>
            <p:cNvPr id="87047" name="Line 15"/>
            <p:cNvSpPr>
              <a:spLocks noChangeShapeType="1"/>
            </p:cNvSpPr>
            <p:nvPr/>
          </p:nvSpPr>
          <p:spPr bwMode="auto">
            <a:xfrm flipH="1" flipV="1">
              <a:off x="2304" y="3216"/>
              <a:ext cx="624" cy="96"/>
            </a:xfrm>
            <a:prstGeom prst="line">
              <a:avLst/>
            </a:prstGeom>
            <a:noFill/>
            <a:ln w="57150">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4"/>
          <p:cNvGrpSpPr>
            <a:grpSpLocks/>
          </p:cNvGrpSpPr>
          <p:nvPr/>
        </p:nvGrpSpPr>
        <p:grpSpPr bwMode="auto">
          <a:xfrm>
            <a:off x="3124200" y="685800"/>
            <a:ext cx="4953000" cy="2854325"/>
            <a:chOff x="2160" y="336"/>
            <a:chExt cx="2736" cy="1657"/>
          </a:xfrm>
        </p:grpSpPr>
        <p:sp>
          <p:nvSpPr>
            <p:cNvPr id="52229" name="Text Box 5"/>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88069"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8070"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1"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8067" name="Text Box 9"/>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a:solidFill>
                  <a:srgbClr val="FF0000"/>
                </a:solidFill>
              </a:rPr>
              <a:t>贪心选择性质</a:t>
            </a:r>
          </a:p>
          <a:p>
            <a:pPr lvl="1" eaLnBrk="1" hangingPunct="1">
              <a:buFontTx/>
              <a:buChar char="•"/>
            </a:pPr>
            <a:r>
              <a:rPr lang="zh-CN" altLang="en-US" sz="2800" b="0"/>
              <a:t> 最优子结构性质</a:t>
            </a:r>
          </a:p>
          <a:p>
            <a:pPr lvl="1" eaLnBrk="1" hangingPunct="1">
              <a:buFontTx/>
              <a:buChar char="•"/>
            </a:pPr>
            <a:r>
              <a:rPr lang="zh-CN" altLang="en-US" sz="2800" b="0"/>
              <a:t> 由背包问题谈贪心算法与动态规划算法的差异</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t>贪心选择性质</a:t>
            </a:r>
          </a:p>
        </p:txBody>
      </p:sp>
      <p:sp>
        <p:nvSpPr>
          <p:cNvPr id="89091" name="Rectangle 3"/>
          <p:cNvSpPr>
            <a:spLocks noGrp="1" noChangeArrowheads="1"/>
          </p:cNvSpPr>
          <p:nvPr>
            <p:ph type="body" idx="1"/>
          </p:nvPr>
        </p:nvSpPr>
        <p:spPr/>
        <p:txBody>
          <a:bodyPr/>
          <a:lstStyle/>
          <a:p>
            <a:pPr eaLnBrk="1" hangingPunct="1"/>
            <a:r>
              <a:rPr lang="zh-CN" altLang="en-US" b="1">
                <a:solidFill>
                  <a:srgbClr val="000099"/>
                </a:solidFill>
              </a:rPr>
              <a:t>贪心选择性质</a:t>
            </a:r>
          </a:p>
          <a:p>
            <a:pPr lvl="1" eaLnBrk="1" hangingPunct="1"/>
            <a:r>
              <a:rPr lang="zh-CN" altLang="en-US"/>
              <a:t>所求问题的整体最优解可以通过一系列局部最优的选择（即贪心选择）来达到</a:t>
            </a:r>
          </a:p>
          <a:p>
            <a:pPr lvl="2" eaLnBrk="1" hangingPunct="1"/>
            <a:r>
              <a:rPr lang="zh-CN" altLang="en-US"/>
              <a:t>贪心算法的一个基本要素</a:t>
            </a:r>
          </a:p>
          <a:p>
            <a:pPr lvl="2" eaLnBrk="1" hangingPunct="1"/>
            <a:r>
              <a:rPr lang="zh-CN" altLang="en-US" b="1">
                <a:solidFill>
                  <a:srgbClr val="000099"/>
                </a:solidFill>
              </a:rPr>
              <a:t>与动态规划的主要区别</a:t>
            </a:r>
          </a:p>
          <a:p>
            <a:pPr lvl="1" eaLnBrk="1" hangingPunct="1">
              <a:buFont typeface="Wingdings" pitchFamily="2" charset="2"/>
              <a:buNone/>
            </a:pPr>
            <a:r>
              <a:rPr lang="en-US" altLang="zh-CN" b="1"/>
              <a:t>——</a:t>
            </a:r>
            <a:r>
              <a:rPr lang="zh-CN" altLang="en-US" b="1"/>
              <a:t>注意</a:t>
            </a:r>
            <a:r>
              <a:rPr lang="zh-CN" altLang="en-US" b="1">
                <a:solidFill>
                  <a:srgbClr val="FF0000"/>
                </a:solidFill>
              </a:rPr>
              <a:t>贪心选择规则的制定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提纲</a:t>
            </a:r>
          </a:p>
        </p:txBody>
      </p:sp>
      <p:sp>
        <p:nvSpPr>
          <p:cNvPr id="66563"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a:t>实例分析</a:t>
            </a:r>
          </a:p>
          <a:p>
            <a:pPr eaLnBrk="1" hangingPunct="1"/>
            <a:r>
              <a:rPr lang="zh-CN" altLang="en-US"/>
              <a:t>贪心算法的理论基础</a:t>
            </a:r>
          </a:p>
          <a:p>
            <a:pPr eaLnBrk="1" hangingPunct="1"/>
            <a:r>
              <a:rPr lang="zh-CN" altLang="en-US"/>
              <a:t>本章小结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t>贪心选择性质的确定</a:t>
            </a:r>
          </a:p>
        </p:txBody>
      </p:sp>
      <p:sp>
        <p:nvSpPr>
          <p:cNvPr id="90115" name="Rectangle 3"/>
          <p:cNvSpPr>
            <a:spLocks noGrp="1" noChangeArrowheads="1"/>
          </p:cNvSpPr>
          <p:nvPr>
            <p:ph type="body" idx="1"/>
          </p:nvPr>
        </p:nvSpPr>
        <p:spPr>
          <a:xfrm>
            <a:off x="457200" y="1719263"/>
            <a:ext cx="8229600" cy="2624137"/>
          </a:xfrm>
        </p:spPr>
        <p:txBody>
          <a:bodyPr/>
          <a:lstStyle/>
          <a:p>
            <a:pPr eaLnBrk="1" hangingPunct="1"/>
            <a:r>
              <a:rPr lang="zh-CN" altLang="en-US" b="1">
                <a:solidFill>
                  <a:srgbClr val="000099"/>
                </a:solidFill>
              </a:rPr>
              <a:t>贪心选择性质的确定</a:t>
            </a:r>
          </a:p>
          <a:p>
            <a:pPr lvl="1" eaLnBrk="1" hangingPunct="1"/>
            <a:r>
              <a:rPr lang="zh-CN" altLang="en-US"/>
              <a:t>对于一个具体问题，要考察该问题是否具有贪心选择性质，必须证明每一步所做出的贪心选择最终将获得问题的整体最优解。</a:t>
            </a:r>
          </a:p>
          <a:p>
            <a:pPr lvl="2" eaLnBrk="1" hangingPunct="1"/>
            <a:r>
              <a:rPr lang="zh-CN" altLang="en-US"/>
              <a:t>通常可以用类似于证明活动安排问题的贪心选择时所采用的方法来证明。</a:t>
            </a:r>
          </a:p>
        </p:txBody>
      </p:sp>
      <p:grpSp>
        <p:nvGrpSpPr>
          <p:cNvPr id="2" name="Group 6"/>
          <p:cNvGrpSpPr>
            <a:grpSpLocks/>
          </p:cNvGrpSpPr>
          <p:nvPr/>
        </p:nvGrpSpPr>
        <p:grpSpPr bwMode="auto">
          <a:xfrm>
            <a:off x="685800" y="4495800"/>
            <a:ext cx="7239000" cy="2057400"/>
            <a:chOff x="432" y="2832"/>
            <a:chExt cx="4560" cy="1296"/>
          </a:xfrm>
        </p:grpSpPr>
        <p:sp>
          <p:nvSpPr>
            <p:cNvPr id="90117" name="Text Box 4"/>
            <p:cNvSpPr txBox="1">
              <a:spLocks noChangeArrowheads="1"/>
            </p:cNvSpPr>
            <p:nvPr/>
          </p:nvSpPr>
          <p:spPr bwMode="auto">
            <a:xfrm>
              <a:off x="624" y="2832"/>
              <a:ext cx="436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b="0"/>
                <a:t>首先考察问题的一个整体最优解，并证明可修改这个最优解，使其以贪心选择开始。</a:t>
              </a:r>
            </a:p>
            <a:p>
              <a:pPr eaLnBrk="1" hangingPunct="1">
                <a:spcBef>
                  <a:spcPct val="50000"/>
                </a:spcBef>
              </a:pPr>
              <a:r>
                <a:rPr lang="zh-CN" altLang="en-US" sz="2000" b="0"/>
                <a:t>在做出贪心选择后，原问题简化为规模更小的类似子问题。</a:t>
              </a:r>
            </a:p>
            <a:p>
              <a:pPr eaLnBrk="1" hangingPunct="1">
                <a:spcBef>
                  <a:spcPct val="50000"/>
                </a:spcBef>
              </a:pPr>
              <a:r>
                <a:rPr lang="zh-CN" altLang="en-US" sz="2000" b="0"/>
                <a:t>用数学归纳法证明，通过每一步做贪心选择，最终可得到问题的全局最优解。</a:t>
              </a:r>
            </a:p>
          </p:txBody>
        </p:sp>
        <p:sp>
          <p:nvSpPr>
            <p:cNvPr id="90118" name="AutoShape 5"/>
            <p:cNvSpPr>
              <a:spLocks noChangeArrowheads="1"/>
            </p:cNvSpPr>
            <p:nvPr/>
          </p:nvSpPr>
          <p:spPr bwMode="auto">
            <a:xfrm rot="10800000">
              <a:off x="432" y="2832"/>
              <a:ext cx="4512" cy="1296"/>
            </a:xfrm>
            <a:prstGeom prst="wedgeRoundRectCallout">
              <a:avLst>
                <a:gd name="adj1" fmla="val -14255"/>
                <a:gd name="adj2" fmla="val 8117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3124200" y="685800"/>
            <a:ext cx="4953000" cy="2854325"/>
            <a:chOff x="2160" y="336"/>
            <a:chExt cx="2736" cy="1657"/>
          </a:xfrm>
        </p:grpSpPr>
        <p:sp>
          <p:nvSpPr>
            <p:cNvPr id="53251"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1141"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1142"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139"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a:t>
            </a:r>
            <a:r>
              <a:rPr lang="zh-CN" altLang="en-US" sz="2800">
                <a:solidFill>
                  <a:srgbClr val="FF0000"/>
                </a:solidFill>
              </a:rPr>
              <a:t>最优子结构性质</a:t>
            </a:r>
          </a:p>
          <a:p>
            <a:pPr lvl="1" eaLnBrk="1" hangingPunct="1">
              <a:buFontTx/>
              <a:buChar char="•"/>
            </a:pPr>
            <a:r>
              <a:rPr lang="zh-CN" altLang="en-US" sz="2800" b="0"/>
              <a:t> 由背包问题谈贪心算法与动态规划算法的差异</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t>最优子结构性质</a:t>
            </a:r>
          </a:p>
        </p:txBody>
      </p:sp>
      <p:sp>
        <p:nvSpPr>
          <p:cNvPr id="92163" name="Rectangle 7"/>
          <p:cNvSpPr>
            <a:spLocks noGrp="1" noChangeArrowheads="1"/>
          </p:cNvSpPr>
          <p:nvPr>
            <p:ph type="body" idx="1"/>
          </p:nvPr>
        </p:nvSpPr>
        <p:spPr/>
        <p:txBody>
          <a:bodyPr/>
          <a:lstStyle/>
          <a:p>
            <a:pPr eaLnBrk="1" hangingPunct="1"/>
            <a:r>
              <a:rPr lang="zh-CN" altLang="en-US" b="1" dirty="0">
                <a:solidFill>
                  <a:srgbClr val="000099"/>
                </a:solidFill>
              </a:rPr>
              <a:t>最优子结构性质</a:t>
            </a:r>
          </a:p>
          <a:p>
            <a:pPr lvl="1" eaLnBrk="1" hangingPunct="1"/>
            <a:r>
              <a:rPr lang="zh-CN" altLang="en-US" dirty="0"/>
              <a:t>当一个问题的最优解包含其子问题的最优解时，称该问题具有最优子结构性质。</a:t>
            </a:r>
          </a:p>
          <a:p>
            <a:pPr lvl="2" eaLnBrk="1" hangingPunct="1"/>
            <a:r>
              <a:rPr lang="zh-CN" altLang="en-US" b="1" dirty="0">
                <a:solidFill>
                  <a:srgbClr val="FF0000"/>
                </a:solidFill>
              </a:rPr>
              <a:t>是可以采用动态规划算法或贪心算法的关键特征</a:t>
            </a:r>
          </a:p>
        </p:txBody>
      </p:sp>
      <p:grpSp>
        <p:nvGrpSpPr>
          <p:cNvPr id="92164" name="Group 11"/>
          <p:cNvGrpSpPr>
            <a:grpSpLocks/>
          </p:cNvGrpSpPr>
          <p:nvPr/>
        </p:nvGrpSpPr>
        <p:grpSpPr bwMode="auto">
          <a:xfrm>
            <a:off x="2819400" y="3810000"/>
            <a:ext cx="2971800" cy="838200"/>
            <a:chOff x="1776" y="2400"/>
            <a:chExt cx="1872" cy="528"/>
          </a:xfrm>
        </p:grpSpPr>
        <p:sp>
          <p:nvSpPr>
            <p:cNvPr id="92165" name="AutoShape 8"/>
            <p:cNvSpPr>
              <a:spLocks noChangeArrowheads="1"/>
            </p:cNvSpPr>
            <p:nvPr/>
          </p:nvSpPr>
          <p:spPr bwMode="auto">
            <a:xfrm rot="10800000">
              <a:off x="1776" y="2400"/>
              <a:ext cx="1872" cy="528"/>
            </a:xfrm>
            <a:prstGeom prst="wedgeEllipseCallout">
              <a:avLst>
                <a:gd name="adj1" fmla="val -37023"/>
                <a:gd name="adj2" fmla="val 7007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2166" name="Text Box 10"/>
            <p:cNvSpPr txBox="1">
              <a:spLocks noChangeArrowheads="1"/>
            </p:cNvSpPr>
            <p:nvPr/>
          </p:nvSpPr>
          <p:spPr bwMode="auto">
            <a:xfrm>
              <a:off x="1968" y="2448"/>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动态规划算法和贪心算法的共同点</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3124200" y="685800"/>
            <a:ext cx="4953000" cy="2854325"/>
            <a:chOff x="2160" y="336"/>
            <a:chExt cx="2736" cy="1657"/>
          </a:xfrm>
        </p:grpSpPr>
        <p:sp>
          <p:nvSpPr>
            <p:cNvPr id="54275"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3189"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3190"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187"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最优子结构性质</a:t>
            </a:r>
          </a:p>
          <a:p>
            <a:pPr lvl="1" eaLnBrk="1" hangingPunct="1">
              <a:buFontTx/>
              <a:buChar char="•"/>
            </a:pPr>
            <a:r>
              <a:rPr lang="zh-CN" altLang="en-US" sz="2800" b="0"/>
              <a:t> </a:t>
            </a:r>
            <a:r>
              <a:rPr lang="zh-CN" altLang="en-US" sz="2800">
                <a:solidFill>
                  <a:srgbClr val="FF0000"/>
                </a:solidFill>
              </a:rPr>
              <a:t>由背包问题谈贪心算法与动态规划算法的差异</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a:t>区别</a:t>
            </a:r>
          </a:p>
        </p:txBody>
      </p:sp>
      <p:sp>
        <p:nvSpPr>
          <p:cNvPr id="94211" name="Rectangle 3"/>
          <p:cNvSpPr>
            <a:spLocks noGrp="1" noChangeArrowheads="1"/>
          </p:cNvSpPr>
          <p:nvPr>
            <p:ph type="body" idx="1"/>
          </p:nvPr>
        </p:nvSpPr>
        <p:spPr>
          <a:xfrm>
            <a:off x="457200" y="1719263"/>
            <a:ext cx="8458200" cy="4910137"/>
          </a:xfrm>
        </p:spPr>
        <p:txBody>
          <a:bodyPr/>
          <a:lstStyle/>
          <a:p>
            <a:pPr eaLnBrk="1" hangingPunct="1">
              <a:lnSpc>
                <a:spcPct val="90000"/>
              </a:lnSpc>
            </a:pPr>
            <a:r>
              <a:rPr lang="zh-CN" altLang="en-US" b="1" dirty="0">
                <a:solidFill>
                  <a:srgbClr val="000099"/>
                </a:solidFill>
              </a:rPr>
              <a:t>动态规划算法</a:t>
            </a:r>
          </a:p>
          <a:p>
            <a:pPr lvl="1" eaLnBrk="1" hangingPunct="1">
              <a:lnSpc>
                <a:spcPct val="90000"/>
              </a:lnSpc>
            </a:pPr>
            <a:r>
              <a:rPr lang="zh-CN" altLang="en-US" dirty="0"/>
              <a:t>每步的选择往往依赖于相关子问题的解</a:t>
            </a:r>
          </a:p>
          <a:p>
            <a:pPr lvl="2" eaLnBrk="1" hangingPunct="1">
              <a:lnSpc>
                <a:spcPct val="90000"/>
              </a:lnSpc>
            </a:pPr>
            <a:r>
              <a:rPr lang="zh-CN" altLang="en-US" dirty="0"/>
              <a:t>只有在解出相关子问题后，才能做出选择。</a:t>
            </a:r>
          </a:p>
          <a:p>
            <a:pPr lvl="2" eaLnBrk="1" hangingPunct="1">
              <a:lnSpc>
                <a:spcPct val="90000"/>
              </a:lnSpc>
            </a:pPr>
            <a:r>
              <a:rPr lang="zh-CN" altLang="en-US" dirty="0"/>
              <a:t>最优解往往依赖于所有子问题求解结果的重构</a:t>
            </a:r>
          </a:p>
          <a:p>
            <a:pPr lvl="2" eaLnBrk="1" hangingPunct="1">
              <a:lnSpc>
                <a:spcPct val="90000"/>
              </a:lnSpc>
            </a:pPr>
            <a:r>
              <a:rPr lang="zh-CN" altLang="en-US" dirty="0"/>
              <a:t>自下而上求解</a:t>
            </a:r>
          </a:p>
          <a:p>
            <a:pPr eaLnBrk="1" hangingPunct="1">
              <a:lnSpc>
                <a:spcPct val="90000"/>
              </a:lnSpc>
            </a:pPr>
            <a:r>
              <a:rPr lang="zh-CN" altLang="en-US" b="1" dirty="0">
                <a:solidFill>
                  <a:srgbClr val="000099"/>
                </a:solidFill>
              </a:rPr>
              <a:t>贪心算法</a:t>
            </a:r>
          </a:p>
          <a:p>
            <a:pPr lvl="1" eaLnBrk="1" hangingPunct="1">
              <a:lnSpc>
                <a:spcPct val="90000"/>
              </a:lnSpc>
            </a:pPr>
            <a:r>
              <a:rPr lang="zh-CN" altLang="en-US" dirty="0"/>
              <a:t>仅依据当前状态，做出最好选择</a:t>
            </a:r>
            <a:r>
              <a:rPr lang="en-US" altLang="zh-CN" dirty="0"/>
              <a:t>(</a:t>
            </a:r>
            <a:r>
              <a:rPr lang="zh-CN" altLang="en-US" dirty="0"/>
              <a:t>即局部最优选择</a:t>
            </a:r>
            <a:r>
              <a:rPr lang="en-US" altLang="zh-CN" dirty="0"/>
              <a:t>)</a:t>
            </a:r>
            <a:r>
              <a:rPr lang="zh-CN" altLang="en-US" dirty="0"/>
              <a:t>，然后再取解做出这个选择后产生的相应子问题。</a:t>
            </a:r>
          </a:p>
          <a:p>
            <a:pPr lvl="2" eaLnBrk="1" hangingPunct="1">
              <a:lnSpc>
                <a:spcPct val="90000"/>
              </a:lnSpc>
            </a:pPr>
            <a:r>
              <a:rPr lang="zh-CN" altLang="en-US" dirty="0"/>
              <a:t>选择可以依赖于以往的选择，但不依赖于将来的选择</a:t>
            </a:r>
          </a:p>
          <a:p>
            <a:pPr lvl="3" eaLnBrk="1" hangingPunct="1">
              <a:lnSpc>
                <a:spcPct val="90000"/>
              </a:lnSpc>
            </a:pPr>
            <a:r>
              <a:rPr lang="zh-CN" altLang="en-US" dirty="0"/>
              <a:t>只完成基于贪心策略所选择的问题空间分枝上的子问题求解</a:t>
            </a:r>
          </a:p>
          <a:p>
            <a:pPr lvl="3" eaLnBrk="1" hangingPunct="1">
              <a:lnSpc>
                <a:spcPct val="90000"/>
              </a:lnSpc>
            </a:pPr>
            <a:r>
              <a:rPr lang="zh-CN" altLang="en-US" dirty="0"/>
              <a:t>不回溯</a:t>
            </a:r>
          </a:p>
          <a:p>
            <a:pPr lvl="3" eaLnBrk="1" hangingPunct="1">
              <a:lnSpc>
                <a:spcPct val="90000"/>
              </a:lnSpc>
            </a:pPr>
            <a:r>
              <a:rPr lang="zh-CN" altLang="en-US" dirty="0"/>
              <a:t>自顶向下求解</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524000" y="3657600"/>
            <a:ext cx="9017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p:cNvGrpSpPr>
            <a:grpSpLocks/>
          </p:cNvGrpSpPr>
          <p:nvPr/>
        </p:nvGrpSpPr>
        <p:grpSpPr bwMode="auto">
          <a:xfrm>
            <a:off x="2209800" y="2667000"/>
            <a:ext cx="1676400" cy="990600"/>
            <a:chOff x="1824" y="1152"/>
            <a:chExt cx="1056" cy="624"/>
          </a:xfrm>
        </p:grpSpPr>
        <p:sp>
          <p:nvSpPr>
            <p:cNvPr id="95248" name="AutoShape 9"/>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9" name="Text Box 10"/>
            <p:cNvSpPr txBox="1">
              <a:spLocks noChangeArrowheads="1"/>
            </p:cNvSpPr>
            <p:nvPr/>
          </p:nvSpPr>
          <p:spPr bwMode="auto">
            <a:xfrm>
              <a:off x="1872" y="1248"/>
              <a:ext cx="91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动态规划算法</a:t>
              </a:r>
            </a:p>
          </p:txBody>
        </p:sp>
      </p:grpSp>
      <p:grpSp>
        <p:nvGrpSpPr>
          <p:cNvPr id="3" name="Group 15"/>
          <p:cNvGrpSpPr>
            <a:grpSpLocks/>
          </p:cNvGrpSpPr>
          <p:nvPr/>
        </p:nvGrpSpPr>
        <p:grpSpPr bwMode="auto">
          <a:xfrm>
            <a:off x="304800" y="2362200"/>
            <a:ext cx="1676400" cy="990600"/>
            <a:chOff x="624" y="960"/>
            <a:chExt cx="1056" cy="624"/>
          </a:xfrm>
        </p:grpSpPr>
        <p:sp>
          <p:nvSpPr>
            <p:cNvPr id="95246" name="AutoShape 13"/>
            <p:cNvSpPr>
              <a:spLocks noChangeArrowheads="1"/>
            </p:cNvSpPr>
            <p:nvPr/>
          </p:nvSpPr>
          <p:spPr bwMode="auto">
            <a:xfrm>
              <a:off x="624" y="960"/>
              <a:ext cx="1056" cy="624"/>
            </a:xfrm>
            <a:prstGeom prst="cloudCallout">
              <a:avLst>
                <a:gd name="adj1" fmla="val 40815"/>
                <a:gd name="adj2" fmla="val 10240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7" name="Text Box 14"/>
            <p:cNvSpPr txBox="1">
              <a:spLocks noChangeArrowheads="1"/>
            </p:cNvSpPr>
            <p:nvPr/>
          </p:nvSpPr>
          <p:spPr bwMode="auto">
            <a:xfrm>
              <a:off x="672" y="110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贪心算法</a:t>
              </a:r>
            </a:p>
          </p:txBody>
        </p:sp>
      </p:grpSp>
      <p:grpSp>
        <p:nvGrpSpPr>
          <p:cNvPr id="95237" name="Group 20"/>
          <p:cNvGrpSpPr>
            <a:grpSpLocks/>
          </p:cNvGrpSpPr>
          <p:nvPr/>
        </p:nvGrpSpPr>
        <p:grpSpPr bwMode="auto">
          <a:xfrm>
            <a:off x="4191000" y="304800"/>
            <a:ext cx="3962400" cy="2890838"/>
            <a:chOff x="2160" y="336"/>
            <a:chExt cx="2736" cy="2006"/>
          </a:xfrm>
        </p:grpSpPr>
        <p:sp>
          <p:nvSpPr>
            <p:cNvPr id="63509" name="Text Box 21"/>
            <p:cNvSpPr txBox="1">
              <a:spLocks noChangeArrowheads="1"/>
            </p:cNvSpPr>
            <p:nvPr/>
          </p:nvSpPr>
          <p:spPr bwMode="auto">
            <a:xfrm>
              <a:off x="2160" y="744"/>
              <a:ext cx="2736" cy="1598"/>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r>
                <a:rPr lang="zh-CN" altLang="en-US" sz="1600">
                  <a:solidFill>
                    <a:schemeClr val="bg1"/>
                  </a:solidFill>
                </a:rPr>
                <a:t>  </a:t>
              </a:r>
            </a:p>
            <a:p>
              <a:pPr algn="ctr">
                <a:spcBef>
                  <a:spcPct val="50000"/>
                </a:spcBef>
                <a:defRPr/>
              </a:pPr>
              <a:r>
                <a:rPr lang="zh-CN" altLang="en-US" sz="4400">
                  <a:solidFill>
                    <a:schemeClr val="bg1"/>
                  </a:solidFill>
                </a:rPr>
                <a:t>     问题</a:t>
              </a:r>
              <a:r>
                <a:rPr lang="zh-CN" altLang="en-US" sz="6600">
                  <a:solidFill>
                    <a:srgbClr val="FF0000"/>
                  </a:solidFill>
                </a:rPr>
                <a:t>？</a:t>
              </a:r>
            </a:p>
            <a:p>
              <a:pPr algn="ctr">
                <a:spcBef>
                  <a:spcPct val="50000"/>
                </a:spcBef>
                <a:defRPr/>
              </a:pPr>
              <a:endParaRPr lang="zh-CN" altLang="en-US" sz="2000" b="0">
                <a:latin typeface="Times New Roman" pitchFamily="18" charset="0"/>
              </a:endParaRPr>
            </a:p>
          </p:txBody>
        </p:sp>
        <p:sp>
          <p:nvSpPr>
            <p:cNvPr id="95243" name="AutoShape 22"/>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5244" name="Line 23"/>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5" name="Line 24"/>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6"/>
          <p:cNvGrpSpPr>
            <a:grpSpLocks/>
          </p:cNvGrpSpPr>
          <p:nvPr/>
        </p:nvGrpSpPr>
        <p:grpSpPr bwMode="auto">
          <a:xfrm>
            <a:off x="4267200" y="3733800"/>
            <a:ext cx="3276600" cy="2709863"/>
            <a:chOff x="2688" y="2352"/>
            <a:chExt cx="2064" cy="1707"/>
          </a:xfrm>
        </p:grpSpPr>
        <p:pic>
          <p:nvPicPr>
            <p:cNvPr id="95239"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8" y="2928"/>
              <a:ext cx="1344"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0" name="AutoShape 19"/>
            <p:cNvSpPr>
              <a:spLocks noChangeArrowheads="1"/>
            </p:cNvSpPr>
            <p:nvPr/>
          </p:nvSpPr>
          <p:spPr bwMode="auto">
            <a:xfrm>
              <a:off x="2688" y="2352"/>
              <a:ext cx="1008" cy="624"/>
            </a:xfrm>
            <a:prstGeom prst="cloudCallout">
              <a:avLst>
                <a:gd name="adj1" fmla="val 30356"/>
                <a:gd name="adj2" fmla="val 777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1" name="Text Box 25"/>
            <p:cNvSpPr txBox="1">
              <a:spLocks noChangeArrowheads="1"/>
            </p:cNvSpPr>
            <p:nvPr/>
          </p:nvSpPr>
          <p:spPr bwMode="auto">
            <a:xfrm>
              <a:off x="2832" y="2448"/>
              <a:ext cx="7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找个问题看一下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a:t>0-1</a:t>
            </a:r>
            <a:r>
              <a:rPr lang="zh-CN" altLang="en-US"/>
              <a:t>背包问题和背包问题</a:t>
            </a:r>
          </a:p>
        </p:txBody>
      </p:sp>
      <p:sp>
        <p:nvSpPr>
          <p:cNvPr id="96259" name="Rectangle 4"/>
          <p:cNvSpPr>
            <a:spLocks noGrp="1" noChangeArrowheads="1"/>
          </p:cNvSpPr>
          <p:nvPr>
            <p:ph type="body" idx="1"/>
          </p:nvPr>
        </p:nvSpPr>
        <p:spPr>
          <a:xfrm>
            <a:off x="457200" y="1719263"/>
            <a:ext cx="8458200" cy="4411662"/>
          </a:xfrm>
        </p:spPr>
        <p:txBody>
          <a:bodyPr/>
          <a:lstStyle/>
          <a:p>
            <a:pPr eaLnBrk="1" hangingPunct="1"/>
            <a:r>
              <a:rPr lang="en-US" altLang="zh-CN" b="1">
                <a:solidFill>
                  <a:srgbClr val="003399"/>
                </a:solidFill>
              </a:rPr>
              <a:t>0-1</a:t>
            </a:r>
            <a:r>
              <a:rPr lang="zh-CN" altLang="en-US" b="1">
                <a:solidFill>
                  <a:srgbClr val="003399"/>
                </a:solidFill>
              </a:rPr>
              <a:t>背包问题</a:t>
            </a:r>
          </a:p>
          <a:p>
            <a:pPr lvl="1" eaLnBrk="1" hangingPunct="1"/>
            <a:r>
              <a:rPr lang="zh-CN" altLang="en-US" b="1">
                <a:solidFill>
                  <a:srgbClr val="003399"/>
                </a:solidFill>
              </a:rPr>
              <a:t>问题描述：</a:t>
            </a:r>
            <a:r>
              <a:rPr lang="zh-CN" altLang="en-US"/>
              <a:t>给定</a:t>
            </a:r>
            <a:r>
              <a:rPr lang="en-US" altLang="zh-CN"/>
              <a:t>n</a:t>
            </a:r>
            <a:r>
              <a:rPr lang="zh-CN" altLang="en-US"/>
              <a:t>种物品和一个背包，物品</a:t>
            </a:r>
            <a:r>
              <a:rPr lang="en-US" altLang="zh-CN"/>
              <a:t>i</a:t>
            </a:r>
            <a:r>
              <a:rPr lang="zh-CN" altLang="en-US"/>
              <a:t>的重量是</a:t>
            </a:r>
            <a:r>
              <a:rPr lang="en-US" altLang="zh-CN"/>
              <a:t>w</a:t>
            </a:r>
            <a:r>
              <a:rPr lang="en-US" altLang="zh-CN" baseline="-25000"/>
              <a:t>i</a:t>
            </a:r>
            <a:r>
              <a:rPr lang="en-US" altLang="zh-CN"/>
              <a:t>,</a:t>
            </a:r>
            <a:r>
              <a:rPr lang="zh-CN" altLang="en-US"/>
              <a:t>其价值为</a:t>
            </a:r>
            <a:r>
              <a:rPr lang="en-US" altLang="zh-CN"/>
              <a:t>v</a:t>
            </a:r>
            <a:r>
              <a:rPr lang="en-US" altLang="zh-CN" baseline="-25000"/>
              <a:t>i</a:t>
            </a:r>
            <a:r>
              <a:rPr lang="zh-CN" altLang="en-US"/>
              <a:t>，背包的容量为Ｃ。</a:t>
            </a:r>
          </a:p>
          <a:p>
            <a:pPr lvl="2" eaLnBrk="1" hangingPunct="1"/>
            <a:r>
              <a:rPr lang="zh-CN" altLang="en-US"/>
              <a:t>问：应如何选择装入背包的物品，使得装入背包中物品的总价值最大？</a:t>
            </a:r>
          </a:p>
          <a:p>
            <a:pPr lvl="2" eaLnBrk="1" hangingPunct="1"/>
            <a:r>
              <a:rPr lang="zh-CN" altLang="en-US" b="1">
                <a:solidFill>
                  <a:srgbClr val="000099"/>
                </a:solidFill>
              </a:rPr>
              <a:t>对于任意一种物品ｉ</a:t>
            </a:r>
            <a:r>
              <a:rPr lang="en-US" altLang="zh-CN" b="1">
                <a:solidFill>
                  <a:srgbClr val="000099"/>
                </a:solidFill>
              </a:rPr>
              <a:t>(</a:t>
            </a:r>
            <a:r>
              <a:rPr lang="zh-CN" altLang="en-US" b="1">
                <a:solidFill>
                  <a:srgbClr val="000099"/>
                </a:solidFill>
              </a:rPr>
              <a:t>１</a:t>
            </a:r>
            <a:r>
              <a:rPr lang="zh-CN" altLang="en-US" b="1">
                <a:solidFill>
                  <a:srgbClr val="000099"/>
                </a:solidFill>
                <a:latin typeface="宋体" pitchFamily="2" charset="-122"/>
              </a:rPr>
              <a:t>≤</a:t>
            </a:r>
            <a:r>
              <a:rPr lang="en-US" altLang="zh-CN" b="1">
                <a:solidFill>
                  <a:srgbClr val="000099"/>
                </a:solidFill>
                <a:latin typeface="宋体" pitchFamily="2" charset="-122"/>
              </a:rPr>
              <a:t>i≤n)</a:t>
            </a:r>
            <a:r>
              <a:rPr lang="zh-CN" altLang="en-US" b="1">
                <a:solidFill>
                  <a:srgbClr val="000099"/>
                </a:solidFill>
                <a:latin typeface="宋体" pitchFamily="2" charset="-122"/>
              </a:rPr>
              <a:t>都只有两种选择：装入背包或不装入背包，</a:t>
            </a:r>
            <a:r>
              <a:rPr lang="zh-CN" altLang="en-US" b="1">
                <a:solidFill>
                  <a:srgbClr val="FF0000"/>
                </a:solidFill>
                <a:latin typeface="宋体" pitchFamily="2" charset="-122"/>
              </a:rPr>
              <a:t>不存在部分装入的情况</a:t>
            </a:r>
            <a:r>
              <a:rPr lang="zh-CN" altLang="en-US" b="1">
                <a:solidFill>
                  <a:srgbClr val="000099"/>
                </a:solidFill>
                <a:latin typeface="宋体" pitchFamily="2" charset="-122"/>
              </a:rPr>
              <a:t>。</a:t>
            </a:r>
          </a:p>
          <a:p>
            <a:pPr eaLnBrk="1" hangingPunct="1"/>
            <a:r>
              <a:rPr lang="zh-CN" altLang="en-US" b="1"/>
              <a:t>背包问题</a:t>
            </a:r>
          </a:p>
          <a:p>
            <a:pPr lvl="1" eaLnBrk="1" hangingPunct="1"/>
            <a:r>
              <a:rPr lang="zh-CN" altLang="en-US"/>
              <a:t>与</a:t>
            </a:r>
            <a:r>
              <a:rPr lang="en-US" altLang="zh-CN"/>
              <a:t>0-1</a:t>
            </a:r>
            <a:r>
              <a:rPr lang="zh-CN" altLang="en-US"/>
              <a:t>背包问题类似，所不同的是</a:t>
            </a:r>
            <a:r>
              <a:rPr lang="zh-CN" altLang="en-US" b="1">
                <a:solidFill>
                  <a:srgbClr val="000099"/>
                </a:solidFill>
              </a:rPr>
              <a:t>在选择物品</a:t>
            </a:r>
            <a:r>
              <a:rPr lang="en-US" altLang="zh-CN" b="1">
                <a:solidFill>
                  <a:srgbClr val="000099"/>
                </a:solidFill>
              </a:rPr>
              <a:t>i</a:t>
            </a:r>
            <a:r>
              <a:rPr lang="zh-CN" altLang="en-US" b="1">
                <a:solidFill>
                  <a:srgbClr val="000099"/>
                </a:solidFill>
              </a:rPr>
              <a:t>装入背包时，</a:t>
            </a:r>
            <a:r>
              <a:rPr lang="zh-CN" altLang="en-US" b="1">
                <a:solidFill>
                  <a:srgbClr val="FF0000"/>
                </a:solidFill>
              </a:rPr>
              <a:t>可以选择物品</a:t>
            </a:r>
            <a:r>
              <a:rPr lang="en-US" altLang="zh-CN" b="1">
                <a:solidFill>
                  <a:srgbClr val="FF0000"/>
                </a:solidFill>
              </a:rPr>
              <a:t>i</a:t>
            </a:r>
            <a:r>
              <a:rPr lang="zh-CN" altLang="en-US" b="1">
                <a:solidFill>
                  <a:srgbClr val="FF0000"/>
                </a:solidFill>
              </a:rPr>
              <a:t>的一部分</a:t>
            </a:r>
            <a:r>
              <a:rPr lang="zh-CN" altLang="en-US"/>
              <a:t>，而不一定要全部。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0-1</a:t>
            </a:r>
            <a:r>
              <a:rPr lang="zh-CN" altLang="en-US"/>
              <a:t>背包问题的形式化描述</a:t>
            </a:r>
          </a:p>
        </p:txBody>
      </p:sp>
      <p:graphicFrame>
        <p:nvGraphicFramePr>
          <p:cNvPr id="5122" name="Object 3"/>
          <p:cNvGraphicFramePr>
            <a:graphicFrameLocks noGrp="1" noChangeAspect="1"/>
          </p:cNvGraphicFramePr>
          <p:nvPr>
            <p:ph idx="1"/>
          </p:nvPr>
        </p:nvGraphicFramePr>
        <p:xfrm>
          <a:off x="611188" y="2276475"/>
          <a:ext cx="7921625" cy="2168525"/>
        </p:xfrm>
        <a:graphic>
          <a:graphicData uri="http://schemas.openxmlformats.org/presentationml/2006/ole">
            <mc:AlternateContent xmlns:mc="http://schemas.openxmlformats.org/markup-compatibility/2006">
              <mc:Choice xmlns:v="urn:schemas-microsoft-com:vml" Requires="v">
                <p:oleObj spid="_x0000_s5122" name="公式" r:id="rId3" imgW="3340100" imgH="914400" progId="Equation.3">
                  <p:embed/>
                </p:oleObj>
              </mc:Choice>
              <mc:Fallback>
                <p:oleObj name="公式" r:id="rId3" imgW="3340100" imgH="9144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276475"/>
                        <a:ext cx="7921625"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a:t>背包问题的形式化描述</a:t>
            </a:r>
          </a:p>
        </p:txBody>
      </p:sp>
      <p:graphicFrame>
        <p:nvGraphicFramePr>
          <p:cNvPr id="6147" name="Object 6"/>
          <p:cNvGraphicFramePr>
            <a:graphicFrameLocks noGrp="1" noChangeAspect="1"/>
          </p:cNvGraphicFramePr>
          <p:nvPr>
            <p:ph sz="half" idx="2"/>
          </p:nvPr>
        </p:nvGraphicFramePr>
        <p:xfrm>
          <a:off x="762000" y="2362200"/>
          <a:ext cx="7848600" cy="2581275"/>
        </p:xfrm>
        <a:graphic>
          <a:graphicData uri="http://schemas.openxmlformats.org/presentationml/2006/ole">
            <mc:AlternateContent xmlns:mc="http://schemas.openxmlformats.org/markup-compatibility/2006">
              <mc:Choice xmlns:v="urn:schemas-microsoft-com:vml" Requires="v">
                <p:oleObj spid="_x0000_s6146" name="公式" r:id="rId3" imgW="2781300" imgH="914400" progId="Equation.3">
                  <p:embed/>
                </p:oleObj>
              </mc:Choice>
              <mc:Fallback>
                <p:oleObj name="公式" r:id="rId3" imgW="2781300" imgH="914400" progId="Equation.3">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62200"/>
                        <a:ext cx="78486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t>问题分析</a:t>
            </a:r>
          </a:p>
        </p:txBody>
      </p:sp>
      <p:sp>
        <p:nvSpPr>
          <p:cNvPr id="97283" name="Rectangle 3"/>
          <p:cNvSpPr>
            <a:spLocks noGrp="1" noChangeArrowheads="1"/>
          </p:cNvSpPr>
          <p:nvPr>
            <p:ph type="body" idx="1"/>
          </p:nvPr>
        </p:nvSpPr>
        <p:spPr>
          <a:xfrm>
            <a:off x="457200" y="1719263"/>
            <a:ext cx="7924800" cy="4411662"/>
          </a:xfrm>
        </p:spPr>
        <p:txBody>
          <a:bodyPr/>
          <a:lstStyle/>
          <a:p>
            <a:pPr eaLnBrk="1" hangingPunct="1"/>
            <a:r>
              <a:rPr lang="zh-CN" altLang="en-US" b="1">
                <a:solidFill>
                  <a:srgbClr val="000099"/>
                </a:solidFill>
              </a:rPr>
              <a:t>最优子结构性质</a:t>
            </a:r>
          </a:p>
          <a:p>
            <a:pPr lvl="1" eaLnBrk="1" hangingPunct="1"/>
            <a:r>
              <a:rPr lang="zh-CN" altLang="en-US"/>
              <a:t>背包问题和</a:t>
            </a:r>
            <a:r>
              <a:rPr lang="en-US" altLang="zh-CN"/>
              <a:t>0-1</a:t>
            </a:r>
            <a:r>
              <a:rPr lang="zh-CN" altLang="en-US"/>
              <a:t>背包问题都具有最优子结构性质</a:t>
            </a:r>
            <a:r>
              <a:rPr lang="zh-CN" altLang="en-US" b="1">
                <a:solidFill>
                  <a:schemeClr val="hlink"/>
                </a:solidFill>
              </a:rPr>
              <a:t>（参看教材</a:t>
            </a:r>
            <a:r>
              <a:rPr lang="en-US" altLang="zh-CN" b="1">
                <a:solidFill>
                  <a:schemeClr val="hlink"/>
                </a:solidFill>
              </a:rPr>
              <a:t>page:112</a:t>
            </a:r>
            <a:r>
              <a:rPr lang="zh-CN" altLang="en-US" b="1">
                <a:solidFill>
                  <a:schemeClr val="hlink"/>
                </a:solidFill>
              </a:rPr>
              <a:t>）</a:t>
            </a:r>
          </a:p>
          <a:p>
            <a:pPr lvl="1" eaLnBrk="1" hangingPunct="1">
              <a:buFont typeface="Wingdings" pitchFamily="2" charset="2"/>
              <a:buNone/>
            </a:pPr>
            <a:endParaRPr lang="zh-CN" altLang="en-US" sz="1200" b="1">
              <a:solidFill>
                <a:schemeClr val="hlink"/>
              </a:solidFill>
            </a:endParaRPr>
          </a:p>
          <a:p>
            <a:pPr eaLnBrk="1" hangingPunct="1"/>
            <a:r>
              <a:rPr lang="zh-CN" altLang="en-US" b="1">
                <a:solidFill>
                  <a:srgbClr val="000099"/>
                </a:solidFill>
              </a:rPr>
              <a:t>算法选取</a:t>
            </a:r>
          </a:p>
          <a:p>
            <a:pPr lvl="1" eaLnBrk="1" hangingPunct="1"/>
            <a:r>
              <a:rPr lang="zh-CN" altLang="en-US" b="1">
                <a:solidFill>
                  <a:srgbClr val="000099"/>
                </a:solidFill>
              </a:rPr>
              <a:t>背包问题</a:t>
            </a:r>
          </a:p>
          <a:p>
            <a:pPr lvl="2" eaLnBrk="1" hangingPunct="1"/>
            <a:r>
              <a:rPr lang="zh-CN" altLang="en-US"/>
              <a:t>贪婪算法</a:t>
            </a:r>
          </a:p>
          <a:p>
            <a:pPr lvl="1" eaLnBrk="1" hangingPunct="1"/>
            <a:r>
              <a:rPr lang="en-US" altLang="zh-CN" b="1">
                <a:solidFill>
                  <a:srgbClr val="000099"/>
                </a:solidFill>
              </a:rPr>
              <a:t>0-1</a:t>
            </a:r>
            <a:r>
              <a:rPr lang="zh-CN" altLang="en-US" b="1">
                <a:solidFill>
                  <a:srgbClr val="000099"/>
                </a:solidFill>
              </a:rPr>
              <a:t>背包问题</a:t>
            </a:r>
          </a:p>
          <a:p>
            <a:pPr lvl="2" eaLnBrk="1" hangingPunct="1"/>
            <a:r>
              <a:rPr lang="zh-CN" altLang="en-US"/>
              <a:t>动态规划</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提纲</a:t>
            </a:r>
          </a:p>
        </p:txBody>
      </p:sp>
      <p:sp>
        <p:nvSpPr>
          <p:cNvPr id="67587" name="Rectangle 3"/>
          <p:cNvSpPr>
            <a:spLocks noGrp="1" noChangeArrowheads="1"/>
          </p:cNvSpPr>
          <p:nvPr>
            <p:ph type="body" idx="1"/>
          </p:nvPr>
        </p:nvSpPr>
        <p:spPr/>
        <p:txBody>
          <a:bodyPr/>
          <a:lstStyle/>
          <a:p>
            <a:pPr eaLnBrk="1" hangingPunct="1"/>
            <a:r>
              <a:rPr lang="zh-CN" altLang="en-US" b="1">
                <a:solidFill>
                  <a:srgbClr val="FF0000"/>
                </a:solidFill>
              </a:rPr>
              <a:t>从活动安排问题看贪心算法的基本要素</a:t>
            </a:r>
          </a:p>
          <a:p>
            <a:pPr eaLnBrk="1" hangingPunct="1"/>
            <a:r>
              <a:rPr lang="zh-CN" altLang="en-US"/>
              <a:t>实例分析</a:t>
            </a:r>
          </a:p>
          <a:p>
            <a:pPr eaLnBrk="1" hangingPunct="1"/>
            <a:r>
              <a:rPr lang="zh-CN" altLang="en-US"/>
              <a:t>贪心算法的理论基础</a:t>
            </a:r>
          </a:p>
          <a:p>
            <a:pPr eaLnBrk="1" hangingPunct="1"/>
            <a:r>
              <a:rPr lang="zh-CN" altLang="en-US"/>
              <a:t>本章小结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a:t>用贪婪算法求解背包问题</a:t>
            </a:r>
          </a:p>
        </p:txBody>
      </p:sp>
      <p:graphicFrame>
        <p:nvGraphicFramePr>
          <p:cNvPr id="7170" name="Object 4"/>
          <p:cNvGraphicFramePr>
            <a:graphicFrameLocks noGrp="1" noChangeAspect="1"/>
          </p:cNvGraphicFramePr>
          <p:nvPr>
            <p:ph idx="1"/>
          </p:nvPr>
        </p:nvGraphicFramePr>
        <p:xfrm>
          <a:off x="457200" y="2057400"/>
          <a:ext cx="8458200" cy="3387725"/>
        </p:xfrm>
        <a:graphic>
          <a:graphicData uri="http://schemas.openxmlformats.org/presentationml/2006/ole">
            <mc:AlternateContent xmlns:mc="http://schemas.openxmlformats.org/markup-compatibility/2006">
              <mc:Choice xmlns:v="urn:schemas-microsoft-com:vml" Requires="v">
                <p:oleObj spid="_x0000_s7170" name="公式" r:id="rId3" imgW="4089400" imgH="1638300" progId="Equation.3">
                  <p:embed/>
                </p:oleObj>
              </mc:Choice>
              <mc:Fallback>
                <p:oleObj name="公式" r:id="rId3" imgW="4089400" imgH="16383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57400"/>
                        <a:ext cx="8458200" cy="338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72" name="Group 9"/>
          <p:cNvGrpSpPr>
            <a:grpSpLocks/>
          </p:cNvGrpSpPr>
          <p:nvPr/>
        </p:nvGrpSpPr>
        <p:grpSpPr bwMode="auto">
          <a:xfrm>
            <a:off x="1143000" y="1828800"/>
            <a:ext cx="7315200" cy="1219200"/>
            <a:chOff x="720" y="1152"/>
            <a:chExt cx="4608" cy="768"/>
          </a:xfrm>
        </p:grpSpPr>
        <p:sp>
          <p:nvSpPr>
            <p:cNvPr id="7173" name="Oval 6"/>
            <p:cNvSpPr>
              <a:spLocks noChangeArrowheads="1"/>
            </p:cNvSpPr>
            <p:nvPr/>
          </p:nvSpPr>
          <p:spPr bwMode="auto">
            <a:xfrm>
              <a:off x="720" y="1584"/>
              <a:ext cx="3216" cy="336"/>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4" name="Line 7"/>
            <p:cNvSpPr>
              <a:spLocks noChangeShapeType="1"/>
            </p:cNvSpPr>
            <p:nvPr/>
          </p:nvSpPr>
          <p:spPr bwMode="auto">
            <a:xfrm flipH="1">
              <a:off x="4032" y="1392"/>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75" name="Text Box 8"/>
            <p:cNvSpPr txBox="1">
              <a:spLocks noChangeArrowheads="1"/>
            </p:cNvSpPr>
            <p:nvPr/>
          </p:nvSpPr>
          <p:spPr bwMode="auto">
            <a:xfrm>
              <a:off x="4368" y="115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关键指标</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考虑这个问题</a:t>
            </a:r>
          </a:p>
        </p:txBody>
      </p:sp>
      <p:sp>
        <p:nvSpPr>
          <p:cNvPr id="98307" name="Text Box 4"/>
          <p:cNvSpPr txBox="1">
            <a:spLocks noChangeArrowheads="1"/>
          </p:cNvSpPr>
          <p:nvPr/>
        </p:nvSpPr>
        <p:spPr bwMode="auto">
          <a:xfrm>
            <a:off x="1524000" y="2971800"/>
            <a:ext cx="6553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4400">
                <a:solidFill>
                  <a:srgbClr val="000099"/>
                </a:solidFill>
              </a:rPr>
              <a:t>是否可以用贪心算法解决</a:t>
            </a:r>
            <a:r>
              <a:rPr lang="en-US" altLang="zh-CN" sz="4400">
                <a:solidFill>
                  <a:srgbClr val="000099"/>
                </a:solidFill>
              </a:rPr>
              <a:t>0-1</a:t>
            </a:r>
            <a:r>
              <a:rPr lang="zh-CN" altLang="en-US" sz="4400">
                <a:solidFill>
                  <a:srgbClr val="000099"/>
                </a:solidFill>
              </a:rPr>
              <a:t>背包问题</a:t>
            </a:r>
            <a:r>
              <a:rPr lang="zh-CN" altLang="en-US" sz="5400">
                <a:solidFill>
                  <a:srgbClr val="FF0000"/>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a:t>举例分析</a:t>
            </a:r>
          </a:p>
        </p:txBody>
      </p:sp>
      <p:sp>
        <p:nvSpPr>
          <p:cNvPr id="99331" name="Rectangle 3"/>
          <p:cNvSpPr>
            <a:spLocks noGrp="1" noChangeArrowheads="1"/>
          </p:cNvSpPr>
          <p:nvPr>
            <p:ph type="body" idx="1"/>
          </p:nvPr>
        </p:nvSpPr>
        <p:spPr/>
        <p:txBody>
          <a:bodyPr/>
          <a:lstStyle/>
          <a:p>
            <a:pPr eaLnBrk="1" hangingPunct="1"/>
            <a:r>
              <a:rPr lang="en-US" altLang="zh-CN" b="1">
                <a:solidFill>
                  <a:srgbClr val="000099"/>
                </a:solidFill>
              </a:rPr>
              <a:t>0-1</a:t>
            </a:r>
            <a:r>
              <a:rPr lang="zh-CN" altLang="en-US" b="1">
                <a:solidFill>
                  <a:srgbClr val="000099"/>
                </a:solidFill>
              </a:rPr>
              <a:t>背包问题</a:t>
            </a:r>
          </a:p>
          <a:p>
            <a:pPr lvl="1" eaLnBrk="1" hangingPunct="1"/>
            <a:r>
              <a:rPr lang="zh-CN" altLang="en-US"/>
              <a:t>假定有</a:t>
            </a:r>
            <a:r>
              <a:rPr lang="en-US" altLang="zh-CN"/>
              <a:t>3</a:t>
            </a:r>
            <a:r>
              <a:rPr lang="zh-CN" altLang="en-US"/>
              <a:t>种物品</a:t>
            </a:r>
          </a:p>
          <a:p>
            <a:pPr lvl="2" eaLnBrk="1" hangingPunct="1"/>
            <a:r>
              <a:rPr lang="zh-CN" altLang="en-US"/>
              <a:t>物品</a:t>
            </a:r>
            <a:r>
              <a:rPr lang="en-US" altLang="zh-CN"/>
              <a:t>1</a:t>
            </a:r>
            <a:r>
              <a:rPr lang="zh-CN" altLang="en-US"/>
              <a:t>：重量</a:t>
            </a:r>
            <a:r>
              <a:rPr lang="en-US" altLang="zh-CN"/>
              <a:t>10</a:t>
            </a:r>
            <a:r>
              <a:rPr lang="zh-CN" altLang="en-US"/>
              <a:t>公斤，价值</a:t>
            </a:r>
            <a:r>
              <a:rPr lang="en-US" altLang="zh-CN"/>
              <a:t>60</a:t>
            </a:r>
            <a:r>
              <a:rPr lang="zh-CN" altLang="en-US"/>
              <a:t>元</a:t>
            </a:r>
          </a:p>
          <a:p>
            <a:pPr lvl="2" eaLnBrk="1" hangingPunct="1"/>
            <a:r>
              <a:rPr lang="zh-CN" altLang="en-US"/>
              <a:t>物品</a:t>
            </a:r>
            <a:r>
              <a:rPr lang="en-US" altLang="zh-CN"/>
              <a:t>2</a:t>
            </a:r>
            <a:r>
              <a:rPr lang="zh-CN" altLang="en-US"/>
              <a:t>：重量</a:t>
            </a:r>
            <a:r>
              <a:rPr lang="en-US" altLang="zh-CN"/>
              <a:t>20</a:t>
            </a:r>
            <a:r>
              <a:rPr lang="zh-CN" altLang="en-US"/>
              <a:t>公斤，价值</a:t>
            </a:r>
            <a:r>
              <a:rPr lang="en-US" altLang="zh-CN"/>
              <a:t>100</a:t>
            </a:r>
            <a:r>
              <a:rPr lang="zh-CN" altLang="en-US"/>
              <a:t>元</a:t>
            </a:r>
          </a:p>
          <a:p>
            <a:pPr lvl="2" eaLnBrk="1" hangingPunct="1"/>
            <a:r>
              <a:rPr lang="zh-CN" altLang="en-US"/>
              <a:t>物品</a:t>
            </a:r>
            <a:r>
              <a:rPr lang="en-US" altLang="zh-CN"/>
              <a:t>3</a:t>
            </a:r>
            <a:r>
              <a:rPr lang="zh-CN" altLang="en-US"/>
              <a:t>：重量</a:t>
            </a:r>
            <a:r>
              <a:rPr lang="en-US" altLang="zh-CN"/>
              <a:t>30</a:t>
            </a:r>
            <a:r>
              <a:rPr lang="zh-CN" altLang="en-US"/>
              <a:t>公斤，价值</a:t>
            </a:r>
            <a:r>
              <a:rPr lang="en-US" altLang="zh-CN"/>
              <a:t>120</a:t>
            </a:r>
            <a:r>
              <a:rPr lang="zh-CN" altLang="en-US"/>
              <a:t>元</a:t>
            </a:r>
          </a:p>
          <a:p>
            <a:pPr lvl="1" eaLnBrk="1" hangingPunct="1"/>
            <a:r>
              <a:rPr lang="zh-CN" altLang="en-US"/>
              <a:t>背包容量：</a:t>
            </a:r>
            <a:r>
              <a:rPr lang="en-US" altLang="zh-CN"/>
              <a:t>50</a:t>
            </a:r>
            <a:r>
              <a:rPr lang="zh-CN" altLang="en-US"/>
              <a:t>公斤</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t>求解</a:t>
            </a:r>
          </a:p>
        </p:txBody>
      </p:sp>
      <p:sp>
        <p:nvSpPr>
          <p:cNvPr id="100355" name="Rectangle 3"/>
          <p:cNvSpPr>
            <a:spLocks noGrp="1" noChangeArrowheads="1"/>
          </p:cNvSpPr>
          <p:nvPr>
            <p:ph type="body" idx="1"/>
          </p:nvPr>
        </p:nvSpPr>
        <p:spPr/>
        <p:txBody>
          <a:bodyPr/>
          <a:lstStyle/>
          <a:p>
            <a:pPr eaLnBrk="1" hangingPunct="1"/>
            <a:r>
              <a:rPr lang="zh-CN" altLang="en-US" b="1">
                <a:solidFill>
                  <a:srgbClr val="000099"/>
                </a:solidFill>
              </a:rPr>
              <a:t>计算单位重量价值</a:t>
            </a:r>
          </a:p>
          <a:p>
            <a:pPr lvl="1" eaLnBrk="1" hangingPunct="1"/>
            <a:r>
              <a:rPr lang="zh-CN" altLang="en-US"/>
              <a:t>物品</a:t>
            </a:r>
            <a:r>
              <a:rPr lang="en-US" altLang="zh-CN"/>
              <a:t>1</a:t>
            </a:r>
            <a:r>
              <a:rPr lang="zh-CN" altLang="en-US"/>
              <a:t>：</a:t>
            </a:r>
            <a:r>
              <a:rPr lang="en-US" altLang="zh-CN"/>
              <a:t>60/10=6</a:t>
            </a:r>
            <a:r>
              <a:rPr lang="zh-CN" altLang="en-US"/>
              <a:t>；</a:t>
            </a:r>
          </a:p>
          <a:p>
            <a:pPr lvl="1" eaLnBrk="1" hangingPunct="1"/>
            <a:r>
              <a:rPr lang="zh-CN" altLang="en-US"/>
              <a:t>物品</a:t>
            </a:r>
            <a:r>
              <a:rPr lang="en-US" altLang="zh-CN"/>
              <a:t>2</a:t>
            </a:r>
            <a:r>
              <a:rPr lang="zh-CN" altLang="en-US"/>
              <a:t>：</a:t>
            </a:r>
            <a:r>
              <a:rPr lang="en-US" altLang="zh-CN"/>
              <a:t>100/20=5</a:t>
            </a:r>
            <a:r>
              <a:rPr lang="zh-CN" altLang="en-US"/>
              <a:t>；</a:t>
            </a:r>
          </a:p>
          <a:p>
            <a:pPr lvl="1" eaLnBrk="1" hangingPunct="1"/>
            <a:r>
              <a:rPr lang="zh-CN" altLang="en-US"/>
              <a:t>物品</a:t>
            </a:r>
            <a:r>
              <a:rPr lang="en-US" altLang="zh-CN"/>
              <a:t>3</a:t>
            </a:r>
            <a:r>
              <a:rPr lang="zh-CN" altLang="en-US"/>
              <a:t>：</a:t>
            </a:r>
            <a:r>
              <a:rPr lang="en-US" altLang="zh-CN"/>
              <a:t>120/30=4</a:t>
            </a:r>
            <a:r>
              <a:rPr lang="zh-CN" altLang="en-US"/>
              <a:t>；</a:t>
            </a:r>
          </a:p>
          <a:p>
            <a:pPr lvl="1" eaLnBrk="1" hangingPunct="1"/>
            <a:endParaRPr lang="zh-CN" altLang="en-US"/>
          </a:p>
        </p:txBody>
      </p:sp>
      <p:sp>
        <p:nvSpPr>
          <p:cNvPr id="75780" name="Text Box 4"/>
          <p:cNvSpPr txBox="1">
            <a:spLocks noChangeArrowheads="1"/>
          </p:cNvSpPr>
          <p:nvPr/>
        </p:nvSpPr>
        <p:spPr bwMode="auto">
          <a:xfrm>
            <a:off x="609600" y="3733800"/>
            <a:ext cx="7162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按照贪心算法求解：</a:t>
            </a:r>
          </a:p>
          <a:p>
            <a:pPr eaLnBrk="1" hangingPunct="1">
              <a:spcBef>
                <a:spcPct val="50000"/>
              </a:spcBef>
            </a:pPr>
            <a:r>
              <a:rPr lang="zh-CN" altLang="en-US" sz="2400"/>
              <a:t>应首先将物品</a:t>
            </a:r>
            <a:r>
              <a:rPr lang="en-US" altLang="zh-CN" sz="2400"/>
              <a:t>1</a:t>
            </a:r>
            <a:r>
              <a:rPr lang="zh-CN" altLang="en-US" sz="2400"/>
              <a:t>装入背包，然后将物品</a:t>
            </a:r>
            <a:r>
              <a:rPr lang="en-US" altLang="zh-CN" sz="2400"/>
              <a:t>2</a:t>
            </a:r>
            <a:r>
              <a:rPr lang="zh-CN" altLang="en-US" sz="2400"/>
              <a:t>装入背包</a:t>
            </a:r>
          </a:p>
          <a:p>
            <a:pPr eaLnBrk="1" hangingPunct="1">
              <a:spcBef>
                <a:spcPct val="50000"/>
              </a:spcBef>
            </a:pPr>
            <a:r>
              <a:rPr lang="en-US" altLang="zh-CN" sz="2400"/>
              <a:t>——</a:t>
            </a:r>
            <a:r>
              <a:rPr lang="zh-CN" altLang="en-US" sz="2400"/>
              <a:t>总价值为</a:t>
            </a:r>
            <a:r>
              <a:rPr lang="en-US" altLang="zh-CN" sz="2400"/>
              <a:t>60+100=160</a:t>
            </a:r>
            <a:r>
              <a:rPr lang="zh-CN" altLang="en-US" sz="2400"/>
              <a:t>；</a:t>
            </a:r>
          </a:p>
        </p:txBody>
      </p:sp>
      <p:sp>
        <p:nvSpPr>
          <p:cNvPr id="75781" name="Text Box 5"/>
          <p:cNvSpPr txBox="1">
            <a:spLocks noChangeArrowheads="1"/>
          </p:cNvSpPr>
          <p:nvPr/>
        </p:nvSpPr>
        <p:spPr bwMode="auto">
          <a:xfrm>
            <a:off x="609600" y="5305425"/>
            <a:ext cx="7162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最好方案：将物品</a:t>
            </a:r>
            <a:r>
              <a:rPr lang="en-US" altLang="zh-CN" sz="2400"/>
              <a:t>2</a:t>
            </a:r>
            <a:r>
              <a:rPr lang="zh-CN" altLang="en-US" sz="2400"/>
              <a:t>、</a:t>
            </a:r>
            <a:r>
              <a:rPr lang="en-US" altLang="zh-CN" sz="2400"/>
              <a:t>3</a:t>
            </a:r>
            <a:r>
              <a:rPr lang="zh-CN" altLang="en-US" sz="2400"/>
              <a:t>装入背包</a:t>
            </a:r>
          </a:p>
          <a:p>
            <a:pPr eaLnBrk="1" hangingPunct="1">
              <a:spcBef>
                <a:spcPct val="50000"/>
              </a:spcBef>
            </a:pPr>
            <a:r>
              <a:rPr lang="en-US" altLang="zh-CN" sz="2400"/>
              <a:t>——</a:t>
            </a:r>
            <a:r>
              <a:rPr lang="zh-CN" altLang="en-US" sz="2400"/>
              <a:t>总价值为</a:t>
            </a:r>
            <a:r>
              <a:rPr lang="en-US" altLang="zh-CN" sz="2400"/>
              <a:t>100+120=220</a:t>
            </a:r>
            <a:r>
              <a:rPr lang="zh-CN" altLang="en-US" sz="2400"/>
              <a:t>；</a:t>
            </a:r>
          </a:p>
        </p:txBody>
      </p:sp>
      <p:grpSp>
        <p:nvGrpSpPr>
          <p:cNvPr id="2" name="Group 8"/>
          <p:cNvGrpSpPr>
            <a:grpSpLocks/>
          </p:cNvGrpSpPr>
          <p:nvPr/>
        </p:nvGrpSpPr>
        <p:grpSpPr bwMode="auto">
          <a:xfrm>
            <a:off x="5867400" y="4953000"/>
            <a:ext cx="2895600" cy="1187450"/>
            <a:chOff x="3696" y="3120"/>
            <a:chExt cx="1824" cy="748"/>
          </a:xfrm>
        </p:grpSpPr>
        <p:sp>
          <p:nvSpPr>
            <p:cNvPr id="100359" name="AutoShape 6"/>
            <p:cNvSpPr>
              <a:spLocks noChangeArrowheads="1"/>
            </p:cNvSpPr>
            <p:nvPr/>
          </p:nvSpPr>
          <p:spPr bwMode="auto">
            <a:xfrm>
              <a:off x="3696" y="3264"/>
              <a:ext cx="192" cy="384"/>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0360" name="Text Box 7"/>
            <p:cNvSpPr txBox="1">
              <a:spLocks noChangeArrowheads="1"/>
            </p:cNvSpPr>
            <p:nvPr/>
          </p:nvSpPr>
          <p:spPr bwMode="auto">
            <a:xfrm>
              <a:off x="3936" y="3120"/>
              <a:ext cx="158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贪心算法不适合用于求解</a:t>
              </a:r>
              <a:r>
                <a:rPr lang="en-US" altLang="zh-CN" sz="2400">
                  <a:solidFill>
                    <a:srgbClr val="000099"/>
                  </a:solidFill>
                </a:rPr>
                <a:t>0-1</a:t>
              </a:r>
              <a:r>
                <a:rPr lang="zh-CN" altLang="en-US" sz="2400">
                  <a:solidFill>
                    <a:srgbClr val="000099"/>
                  </a:solidFill>
                </a:rPr>
                <a:t>背包问题</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dissolve">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a:t>原因分析</a:t>
            </a:r>
          </a:p>
        </p:txBody>
      </p:sp>
      <p:sp>
        <p:nvSpPr>
          <p:cNvPr id="101379" name="Rectangle 3"/>
          <p:cNvSpPr>
            <a:spLocks noGrp="1" noChangeArrowheads="1"/>
          </p:cNvSpPr>
          <p:nvPr>
            <p:ph type="body" idx="1"/>
          </p:nvPr>
        </p:nvSpPr>
        <p:spPr>
          <a:xfrm>
            <a:off x="457200" y="1719263"/>
            <a:ext cx="7924800" cy="4411662"/>
          </a:xfrm>
        </p:spPr>
        <p:txBody>
          <a:bodyPr/>
          <a:lstStyle/>
          <a:p>
            <a:pPr eaLnBrk="1" hangingPunct="1"/>
            <a:r>
              <a:rPr lang="zh-CN" altLang="en-US" b="1">
                <a:solidFill>
                  <a:srgbClr val="000099"/>
                </a:solidFill>
              </a:rPr>
              <a:t>原因分析</a:t>
            </a:r>
          </a:p>
          <a:p>
            <a:pPr lvl="1" eaLnBrk="1" hangingPunct="1"/>
            <a:r>
              <a:rPr lang="zh-CN" altLang="en-US"/>
              <a:t>对于</a:t>
            </a:r>
            <a:r>
              <a:rPr lang="en-US" altLang="zh-CN"/>
              <a:t>0-1</a:t>
            </a:r>
            <a:r>
              <a:rPr lang="zh-CN" altLang="en-US"/>
              <a:t>背包问题，贪心选择之所以不能得到最优解的原因是因为在这种情况下，</a:t>
            </a:r>
            <a:r>
              <a:rPr lang="zh-CN" altLang="en-US" b="1">
                <a:solidFill>
                  <a:srgbClr val="FF0000"/>
                </a:solidFill>
              </a:rPr>
              <a:t>贪心算法无法保证最终可以将整个背包装满</a:t>
            </a:r>
            <a:r>
              <a:rPr lang="zh-CN" altLang="en-US"/>
              <a:t>！</a:t>
            </a:r>
          </a:p>
          <a:p>
            <a:pPr lvl="2" eaLnBrk="1" hangingPunct="1"/>
            <a:r>
              <a:rPr lang="zh-CN" altLang="en-US" b="1">
                <a:solidFill>
                  <a:srgbClr val="000099"/>
                </a:solidFill>
              </a:rPr>
              <a:t>闲置的背包空间降低了单位背包空间的价值</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t>提纲</a:t>
            </a:r>
          </a:p>
        </p:txBody>
      </p:sp>
      <p:sp>
        <p:nvSpPr>
          <p:cNvPr id="102403"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b="1">
                <a:solidFill>
                  <a:srgbClr val="FF0000"/>
                </a:solidFill>
              </a:rPr>
              <a:t>实例分析</a:t>
            </a:r>
          </a:p>
          <a:p>
            <a:pPr eaLnBrk="1" hangingPunct="1"/>
            <a:r>
              <a:rPr lang="zh-CN" altLang="en-US"/>
              <a:t>贪心算法的理论基础</a:t>
            </a:r>
          </a:p>
          <a:p>
            <a:pPr eaLnBrk="1" hangingPunct="1"/>
            <a:r>
              <a:rPr lang="zh-CN" altLang="en-US"/>
              <a:t>本章小结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a:t>实例分析</a:t>
            </a:r>
          </a:p>
        </p:txBody>
      </p:sp>
      <p:sp>
        <p:nvSpPr>
          <p:cNvPr id="103427" name="Rectangle 3"/>
          <p:cNvSpPr>
            <a:spLocks noGrp="1" noChangeArrowheads="1"/>
          </p:cNvSpPr>
          <p:nvPr>
            <p:ph type="body" idx="1"/>
          </p:nvPr>
        </p:nvSpPr>
        <p:spPr/>
        <p:txBody>
          <a:bodyPr/>
          <a:lstStyle/>
          <a:p>
            <a:pPr eaLnBrk="1" hangingPunct="1"/>
            <a:r>
              <a:rPr lang="zh-CN" altLang="en-US" b="1">
                <a:solidFill>
                  <a:srgbClr val="000099"/>
                </a:solidFill>
              </a:rPr>
              <a:t>装船问题</a:t>
            </a:r>
          </a:p>
          <a:p>
            <a:pPr eaLnBrk="1" hangingPunct="1"/>
            <a:r>
              <a:rPr lang="zh-CN" altLang="en-US" b="1">
                <a:solidFill>
                  <a:srgbClr val="000099"/>
                </a:solidFill>
              </a:rPr>
              <a:t>哈夫曼编码问题</a:t>
            </a:r>
          </a:p>
          <a:p>
            <a:pPr eaLnBrk="1" hangingPunct="1"/>
            <a:r>
              <a:rPr lang="zh-CN" altLang="en-US" b="1">
                <a:solidFill>
                  <a:srgbClr val="000099"/>
                </a:solidFill>
              </a:rPr>
              <a:t>单源最短路径问题</a:t>
            </a:r>
          </a:p>
          <a:p>
            <a:pPr eaLnBrk="1" hangingPunct="1"/>
            <a:r>
              <a:rPr lang="zh-CN" altLang="en-US"/>
              <a:t>最小生成树问题</a:t>
            </a:r>
          </a:p>
          <a:p>
            <a:pPr eaLnBrk="1" hangingPunct="1"/>
            <a:r>
              <a:rPr lang="zh-CN" altLang="en-US"/>
              <a:t>多机调度问题</a:t>
            </a:r>
          </a:p>
          <a:p>
            <a:pPr eaLnBrk="1" hangingPunct="1"/>
            <a:endParaRPr lang="zh-CN" altLang="en-US"/>
          </a:p>
          <a:p>
            <a:pPr eaLnBrk="1" hangingPunct="1"/>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装船问题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lstStyle/>
          <a:p>
            <a:pPr eaLnBrk="1" hangingPunct="1"/>
            <a:r>
              <a:rPr lang="zh-CN" altLang="en-US"/>
              <a:t>装船问题</a:t>
            </a:r>
          </a:p>
        </p:txBody>
      </p:sp>
      <p:graphicFrame>
        <p:nvGraphicFramePr>
          <p:cNvPr id="8194" name="Object 6"/>
          <p:cNvGraphicFramePr>
            <a:graphicFrameLocks noGrp="1" noChangeAspect="1"/>
          </p:cNvGraphicFramePr>
          <p:nvPr>
            <p:ph idx="1"/>
          </p:nvPr>
        </p:nvGraphicFramePr>
        <p:xfrm>
          <a:off x="609600" y="2209800"/>
          <a:ext cx="7924800" cy="2701925"/>
        </p:xfrm>
        <a:graphic>
          <a:graphicData uri="http://schemas.openxmlformats.org/presentationml/2006/ole">
            <mc:AlternateContent xmlns:mc="http://schemas.openxmlformats.org/markup-compatibility/2006">
              <mc:Choice xmlns:v="urn:schemas-microsoft-com:vml" Requires="v">
                <p:oleObj spid="_x0000_s8194" name="公式" r:id="rId3" imgW="3390900" imgH="1155700" progId="Equation.3">
                  <p:embed/>
                </p:oleObj>
              </mc:Choice>
              <mc:Fallback>
                <p:oleObj name="公式" r:id="rId3" imgW="3390900" imgH="1155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09800"/>
                        <a:ext cx="7924800" cy="270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装船问题的形式化描述</a:t>
            </a:r>
          </a:p>
        </p:txBody>
      </p:sp>
      <p:graphicFrame>
        <p:nvGraphicFramePr>
          <p:cNvPr id="9218" name="Object 4"/>
          <p:cNvGraphicFramePr>
            <a:graphicFrameLocks noGrp="1" noChangeAspect="1"/>
          </p:cNvGraphicFramePr>
          <p:nvPr>
            <p:ph idx="1"/>
          </p:nvPr>
        </p:nvGraphicFramePr>
        <p:xfrm>
          <a:off x="1447800" y="1676400"/>
          <a:ext cx="5334000" cy="4572000"/>
        </p:xfrm>
        <a:graphic>
          <a:graphicData uri="http://schemas.openxmlformats.org/presentationml/2006/ole">
            <mc:AlternateContent xmlns:mc="http://schemas.openxmlformats.org/markup-compatibility/2006">
              <mc:Choice xmlns:v="urn:schemas-microsoft-com:vml" Requires="v">
                <p:oleObj spid="_x0000_s9218" name="公式" r:id="rId3" imgW="1866900" imgH="1600200" progId="Equation.3">
                  <p:embed/>
                </p:oleObj>
              </mc:Choice>
              <mc:Fallback>
                <p:oleObj name="公式" r:id="rId3" imgW="1866900" imgH="1600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76400"/>
                        <a:ext cx="53340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知识点</a:t>
            </a:r>
          </a:p>
        </p:txBody>
      </p:sp>
      <p:sp>
        <p:nvSpPr>
          <p:cNvPr id="68611" name="Rectangle 3"/>
          <p:cNvSpPr>
            <a:spLocks noGrp="1" noChangeArrowheads="1"/>
          </p:cNvSpPr>
          <p:nvPr>
            <p:ph type="body" idx="1"/>
          </p:nvPr>
        </p:nvSpPr>
        <p:spPr/>
        <p:txBody>
          <a:bodyPr/>
          <a:lstStyle/>
          <a:p>
            <a:pPr eaLnBrk="1" hangingPunct="1"/>
            <a:r>
              <a:rPr lang="zh-CN" altLang="en-US"/>
              <a:t>活动安排问题</a:t>
            </a:r>
          </a:p>
          <a:p>
            <a:pPr eaLnBrk="1" hangingPunct="1"/>
            <a:r>
              <a:rPr lang="zh-CN" altLang="en-US"/>
              <a:t>贪心算法的基本要素</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a:t>贪心策略的确定</a:t>
            </a:r>
          </a:p>
        </p:txBody>
      </p:sp>
      <p:sp>
        <p:nvSpPr>
          <p:cNvPr id="105475" name="Text Box 4"/>
          <p:cNvSpPr txBox="1">
            <a:spLocks noChangeArrowheads="1"/>
          </p:cNvSpPr>
          <p:nvPr/>
        </p:nvSpPr>
        <p:spPr bwMode="auto">
          <a:xfrm>
            <a:off x="1066800" y="3200400"/>
            <a:ext cx="182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800">
                <a:solidFill>
                  <a:srgbClr val="000099"/>
                </a:solidFill>
              </a:rPr>
              <a:t>贪心策略的确定</a:t>
            </a:r>
          </a:p>
        </p:txBody>
      </p:sp>
      <p:grpSp>
        <p:nvGrpSpPr>
          <p:cNvPr id="2" name="Group 9"/>
          <p:cNvGrpSpPr>
            <a:grpSpLocks/>
          </p:cNvGrpSpPr>
          <p:nvPr/>
        </p:nvGrpSpPr>
        <p:grpSpPr bwMode="auto">
          <a:xfrm>
            <a:off x="3048000" y="2209800"/>
            <a:ext cx="4267200" cy="1370013"/>
            <a:chOff x="1920" y="1392"/>
            <a:chExt cx="2688" cy="863"/>
          </a:xfrm>
        </p:grpSpPr>
        <p:sp>
          <p:nvSpPr>
            <p:cNvPr id="105480" name="Line 5"/>
            <p:cNvSpPr>
              <a:spLocks noChangeShapeType="1"/>
            </p:cNvSpPr>
            <p:nvPr/>
          </p:nvSpPr>
          <p:spPr bwMode="auto">
            <a:xfrm flipV="1">
              <a:off x="1920" y="1872"/>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81" name="Text Box 7"/>
            <p:cNvSpPr txBox="1">
              <a:spLocks noChangeArrowheads="1"/>
            </p:cNvSpPr>
            <p:nvPr/>
          </p:nvSpPr>
          <p:spPr bwMode="auto">
            <a:xfrm>
              <a:off x="2352" y="13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策略</a:t>
              </a:r>
              <a:r>
                <a:rPr lang="en-US" altLang="zh-CN" sz="2400">
                  <a:solidFill>
                    <a:srgbClr val="000099"/>
                  </a:solidFill>
                </a:rPr>
                <a:t>1</a:t>
              </a:r>
              <a:r>
                <a:rPr lang="zh-CN" altLang="en-US" sz="2400">
                  <a:solidFill>
                    <a:srgbClr val="000099"/>
                  </a:solidFill>
                </a:rPr>
                <a:t>：轻者优先</a:t>
              </a:r>
            </a:p>
            <a:p>
              <a:pPr eaLnBrk="1" hangingPunct="1">
                <a:spcBef>
                  <a:spcPct val="50000"/>
                </a:spcBef>
              </a:pPr>
              <a:r>
                <a:rPr lang="en-US" altLang="zh-CN" sz="2400"/>
                <a:t>——</a:t>
              </a:r>
              <a:r>
                <a:rPr lang="zh-CN" altLang="en-US" sz="2400"/>
                <a:t>采用重量最轻的集装箱先装的贪心选择策略</a:t>
              </a:r>
            </a:p>
          </p:txBody>
        </p:sp>
      </p:grpSp>
      <p:grpSp>
        <p:nvGrpSpPr>
          <p:cNvPr id="3" name="Group 10"/>
          <p:cNvGrpSpPr>
            <a:grpSpLocks/>
          </p:cNvGrpSpPr>
          <p:nvPr/>
        </p:nvGrpSpPr>
        <p:grpSpPr bwMode="auto">
          <a:xfrm>
            <a:off x="3048000" y="3962400"/>
            <a:ext cx="4267200" cy="1522413"/>
            <a:chOff x="1920" y="2496"/>
            <a:chExt cx="2688" cy="959"/>
          </a:xfrm>
        </p:grpSpPr>
        <p:sp>
          <p:nvSpPr>
            <p:cNvPr id="105478" name="Line 6"/>
            <p:cNvSpPr>
              <a:spLocks noChangeShapeType="1"/>
            </p:cNvSpPr>
            <p:nvPr/>
          </p:nvSpPr>
          <p:spPr bwMode="auto">
            <a:xfrm>
              <a:off x="1920" y="2496"/>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79" name="Text Box 8"/>
            <p:cNvSpPr txBox="1">
              <a:spLocks noChangeArrowheads="1"/>
            </p:cNvSpPr>
            <p:nvPr/>
          </p:nvSpPr>
          <p:spPr bwMode="auto">
            <a:xfrm>
              <a:off x="2352" y="25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策略</a:t>
              </a:r>
              <a:r>
                <a:rPr lang="en-US" altLang="zh-CN" sz="2400">
                  <a:solidFill>
                    <a:srgbClr val="FF0000"/>
                  </a:solidFill>
                </a:rPr>
                <a:t>2</a:t>
              </a:r>
              <a:r>
                <a:rPr lang="zh-CN" altLang="en-US" sz="2400">
                  <a:solidFill>
                    <a:srgbClr val="FF0000"/>
                  </a:solidFill>
                </a:rPr>
                <a:t>：重者优先</a:t>
              </a:r>
            </a:p>
            <a:p>
              <a:pPr eaLnBrk="1" hangingPunct="1">
                <a:spcBef>
                  <a:spcPct val="50000"/>
                </a:spcBef>
              </a:pPr>
              <a:r>
                <a:rPr lang="en-US" altLang="zh-CN" sz="2400"/>
                <a:t>——</a:t>
              </a:r>
              <a:r>
                <a:rPr lang="zh-CN" altLang="en-US" sz="2400"/>
                <a:t>采用重量最重的集装箱先装的贪心选择策略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策略</a:t>
            </a:r>
            <a:r>
              <a:rPr lang="en-US" altLang="zh-CN"/>
              <a:t>1</a:t>
            </a:r>
            <a:r>
              <a:rPr lang="zh-CN" altLang="en-US"/>
              <a:t>下的贪心选择性质分析</a:t>
            </a:r>
          </a:p>
        </p:txBody>
      </p:sp>
      <p:graphicFrame>
        <p:nvGraphicFramePr>
          <p:cNvPr id="10242" name="Object 4"/>
          <p:cNvGraphicFramePr>
            <a:graphicFrameLocks noGrp="1" noChangeAspect="1"/>
          </p:cNvGraphicFramePr>
          <p:nvPr>
            <p:ph idx="1"/>
          </p:nvPr>
        </p:nvGraphicFramePr>
        <p:xfrm>
          <a:off x="838200" y="2895600"/>
          <a:ext cx="7543800" cy="2171700"/>
        </p:xfrm>
        <a:graphic>
          <a:graphicData uri="http://schemas.openxmlformats.org/presentationml/2006/ole">
            <mc:AlternateContent xmlns:mc="http://schemas.openxmlformats.org/markup-compatibility/2006">
              <mc:Choice xmlns:v="urn:schemas-microsoft-com:vml" Requires="v">
                <p:oleObj spid="_x0000_s10242" name="公式" r:id="rId3" imgW="3441700" imgH="990600" progId="Equation.3">
                  <p:embed/>
                </p:oleObj>
              </mc:Choice>
              <mc:Fallback>
                <p:oleObj name="公式" r:id="rId3" imgW="3441700" imgH="9906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95600"/>
                        <a:ext cx="75438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a:t>策略</a:t>
            </a:r>
            <a:r>
              <a:rPr lang="en-US" altLang="zh-CN"/>
              <a:t>1</a:t>
            </a:r>
            <a:r>
              <a:rPr lang="zh-CN" altLang="en-US"/>
              <a:t>下的贪心选择性质分析</a:t>
            </a:r>
          </a:p>
        </p:txBody>
      </p:sp>
      <p:graphicFrame>
        <p:nvGraphicFramePr>
          <p:cNvPr id="11266" name="Object 4"/>
          <p:cNvGraphicFramePr>
            <a:graphicFrameLocks noGrp="1" noChangeAspect="1"/>
          </p:cNvGraphicFramePr>
          <p:nvPr>
            <p:ph idx="1"/>
          </p:nvPr>
        </p:nvGraphicFramePr>
        <p:xfrm>
          <a:off x="838200" y="1905000"/>
          <a:ext cx="7391400" cy="4149725"/>
        </p:xfrm>
        <a:graphic>
          <a:graphicData uri="http://schemas.openxmlformats.org/presentationml/2006/ole">
            <mc:AlternateContent xmlns:mc="http://schemas.openxmlformats.org/markup-compatibility/2006">
              <mc:Choice xmlns:v="urn:schemas-microsoft-com:vml" Requires="v">
                <p:oleObj spid="_x0000_s11266" name="公式" r:id="rId3" imgW="3619500" imgH="2032000" progId="Equation.3">
                  <p:embed/>
                </p:oleObj>
              </mc:Choice>
              <mc:Fallback>
                <p:oleObj name="公式" r:id="rId3" imgW="3619500" imgH="20320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05000"/>
                        <a:ext cx="7391400" cy="414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Text Box 6"/>
          <p:cNvSpPr txBox="1">
            <a:spLocks noChangeArrowheads="1"/>
          </p:cNvSpPr>
          <p:nvPr/>
        </p:nvSpPr>
        <p:spPr bwMode="auto">
          <a:xfrm>
            <a:off x="838200" y="5943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策略</a:t>
            </a:r>
            <a:r>
              <a:rPr lang="en-US" altLang="zh-CN" sz="2400">
                <a:solidFill>
                  <a:srgbClr val="FF0000"/>
                </a:solidFill>
              </a:rPr>
              <a:t>1</a:t>
            </a:r>
            <a:r>
              <a:rPr lang="zh-CN" altLang="en-US" sz="2400">
                <a:solidFill>
                  <a:srgbClr val="FF0000"/>
                </a:solidFill>
              </a:rPr>
              <a:t>具有贪心选择性质</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策略</a:t>
            </a:r>
            <a:r>
              <a:rPr lang="en-US" altLang="zh-CN"/>
              <a:t>2</a:t>
            </a:r>
            <a:r>
              <a:rPr lang="zh-CN" altLang="en-US"/>
              <a:t>下的贪心选择性质分析</a:t>
            </a:r>
          </a:p>
        </p:txBody>
      </p:sp>
      <p:graphicFrame>
        <p:nvGraphicFramePr>
          <p:cNvPr id="12290" name="Object 5"/>
          <p:cNvGraphicFramePr>
            <a:graphicFrameLocks noGrp="1" noChangeAspect="1"/>
          </p:cNvGraphicFramePr>
          <p:nvPr>
            <p:ph idx="1"/>
          </p:nvPr>
        </p:nvGraphicFramePr>
        <p:xfrm>
          <a:off x="685800" y="2667000"/>
          <a:ext cx="7924800" cy="1697038"/>
        </p:xfrm>
        <a:graphic>
          <a:graphicData uri="http://schemas.openxmlformats.org/presentationml/2006/ole">
            <mc:AlternateContent xmlns:mc="http://schemas.openxmlformats.org/markup-compatibility/2006">
              <mc:Choice xmlns:v="urn:schemas-microsoft-com:vml" Requires="v">
                <p:oleObj spid="_x0000_s12290" name="公式" r:id="rId3" imgW="3441700" imgH="736600" progId="Equation.3">
                  <p:embed/>
                </p:oleObj>
              </mc:Choice>
              <mc:Fallback>
                <p:oleObj name="公式" r:id="rId3" imgW="3441700" imgH="7366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667000"/>
                        <a:ext cx="7924800" cy="169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7"/>
          <p:cNvSpPr txBox="1">
            <a:spLocks noChangeArrowheads="1"/>
          </p:cNvSpPr>
          <p:nvPr/>
        </p:nvSpPr>
        <p:spPr bwMode="auto">
          <a:xfrm>
            <a:off x="1219200" y="4800600"/>
            <a:ext cx="69342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试想以下这种情况：</a:t>
            </a:r>
          </a:p>
          <a:p>
            <a:pPr eaLnBrk="1" hangingPunct="1">
              <a:spcBef>
                <a:spcPct val="50000"/>
              </a:spcBef>
              <a:buFontTx/>
              <a:buChar char="•"/>
            </a:pPr>
            <a:r>
              <a:rPr lang="en-US" altLang="zh-CN"/>
              <a:t> 6</a:t>
            </a:r>
            <a:r>
              <a:rPr lang="zh-CN" altLang="en-US"/>
              <a:t>个集装箱，重量分别为</a:t>
            </a:r>
            <a:r>
              <a:rPr lang="en-US" altLang="zh-CN"/>
              <a:t>{100</a:t>
            </a:r>
            <a:r>
              <a:rPr lang="zh-CN" altLang="en-US"/>
              <a:t>，</a:t>
            </a:r>
            <a:r>
              <a:rPr lang="en-US" altLang="zh-CN"/>
              <a:t>20</a:t>
            </a:r>
            <a:r>
              <a:rPr lang="zh-CN" altLang="en-US"/>
              <a:t>， </a:t>
            </a:r>
            <a:r>
              <a:rPr lang="en-US" altLang="zh-CN"/>
              <a:t>25</a:t>
            </a:r>
            <a:r>
              <a:rPr lang="zh-CN" altLang="en-US"/>
              <a:t>， </a:t>
            </a:r>
            <a:r>
              <a:rPr lang="en-US" altLang="zh-CN"/>
              <a:t>25</a:t>
            </a:r>
            <a:r>
              <a:rPr lang="zh-CN" altLang="en-US"/>
              <a:t>， </a:t>
            </a:r>
            <a:r>
              <a:rPr lang="en-US" altLang="zh-CN"/>
              <a:t>20</a:t>
            </a:r>
            <a:r>
              <a:rPr lang="zh-CN" altLang="en-US"/>
              <a:t>，</a:t>
            </a:r>
            <a:r>
              <a:rPr lang="en-US" altLang="zh-CN"/>
              <a:t>20}</a:t>
            </a:r>
            <a:endParaRPr lang="zh-CN" altLang="en-US"/>
          </a:p>
          <a:p>
            <a:pPr eaLnBrk="1" hangingPunct="1">
              <a:spcBef>
                <a:spcPct val="50000"/>
              </a:spcBef>
              <a:buFontTx/>
              <a:buChar char="•"/>
            </a:pPr>
            <a:r>
              <a:rPr lang="zh-CN" altLang="en-US"/>
              <a:t> 船的载重量为</a:t>
            </a:r>
            <a:r>
              <a:rPr lang="en-US" altLang="zh-CN"/>
              <a:t>110</a:t>
            </a:r>
            <a:r>
              <a:rPr lang="zh-CN" altLang="en-US"/>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a:t>策略</a:t>
            </a:r>
            <a:r>
              <a:rPr lang="en-US" altLang="zh-CN"/>
              <a:t>2</a:t>
            </a:r>
            <a:r>
              <a:rPr lang="zh-CN" altLang="en-US"/>
              <a:t>下的贪心选择性质分析</a:t>
            </a:r>
          </a:p>
        </p:txBody>
      </p:sp>
      <p:sp>
        <p:nvSpPr>
          <p:cNvPr id="13316" name="Rectangle 12"/>
          <p:cNvSpPr>
            <a:spLocks noGrp="1" noChangeArrowheads="1"/>
          </p:cNvSpPr>
          <p:nvPr>
            <p:ph type="body" idx="1"/>
          </p:nvPr>
        </p:nvSpPr>
        <p:spPr>
          <a:xfrm>
            <a:off x="457200" y="1752600"/>
            <a:ext cx="8229600" cy="4411663"/>
          </a:xfrm>
        </p:spPr>
        <p:txBody>
          <a:bodyPr/>
          <a:lstStyle/>
          <a:p>
            <a:pPr eaLnBrk="1" hangingPunct="1"/>
            <a:r>
              <a:rPr lang="zh-CN" altLang="en-US" b="1" dirty="0">
                <a:solidFill>
                  <a:srgbClr val="000099"/>
                </a:solidFill>
              </a:rPr>
              <a:t>策略</a:t>
            </a:r>
            <a:r>
              <a:rPr lang="en-US" altLang="zh-CN" b="1" dirty="0">
                <a:solidFill>
                  <a:srgbClr val="000099"/>
                </a:solidFill>
              </a:rPr>
              <a:t>2</a:t>
            </a:r>
            <a:r>
              <a:rPr lang="zh-CN" altLang="en-US" b="1" dirty="0">
                <a:solidFill>
                  <a:srgbClr val="000099"/>
                </a:solidFill>
              </a:rPr>
              <a:t>下的贪心选择性质分析</a:t>
            </a:r>
          </a:p>
          <a:p>
            <a:pPr lvl="1" eaLnBrk="1" hangingPunct="1"/>
            <a:r>
              <a:rPr lang="zh-CN" altLang="en-US" dirty="0"/>
              <a:t>参考教材</a:t>
            </a:r>
            <a:r>
              <a:rPr lang="en-US" altLang="zh-CN" dirty="0"/>
              <a:t>page101</a:t>
            </a:r>
            <a:r>
              <a:rPr lang="zh-CN" altLang="en-US" dirty="0"/>
              <a:t>页</a:t>
            </a:r>
          </a:p>
          <a:p>
            <a:pPr eaLnBrk="1" hangingPunct="1">
              <a:spcBef>
                <a:spcPct val="50000"/>
              </a:spcBef>
              <a:buClrTx/>
              <a:buSzTx/>
              <a:buFontTx/>
              <a:buNone/>
            </a:pPr>
            <a:r>
              <a:rPr lang="en-US" altLang="zh-CN" b="1" dirty="0">
                <a:solidFill>
                  <a:srgbClr val="FF0000"/>
                </a:solidFill>
                <a:sym typeface="Wingdings" pitchFamily="2" charset="2"/>
              </a:rPr>
              <a:t></a:t>
            </a:r>
            <a:r>
              <a:rPr lang="zh-CN" altLang="en-US" b="1" dirty="0">
                <a:solidFill>
                  <a:srgbClr val="FF0000"/>
                </a:solidFill>
              </a:rPr>
              <a:t>策略</a:t>
            </a:r>
            <a:r>
              <a:rPr lang="en-US" altLang="zh-CN" b="1" dirty="0">
                <a:solidFill>
                  <a:srgbClr val="FF0000"/>
                </a:solidFill>
              </a:rPr>
              <a:t>2</a:t>
            </a:r>
            <a:r>
              <a:rPr lang="zh-CN" altLang="en-US" b="1" dirty="0">
                <a:solidFill>
                  <a:srgbClr val="FF0000"/>
                </a:solidFill>
              </a:rPr>
              <a:t>不具有贪心选择性质</a:t>
            </a:r>
          </a:p>
          <a:p>
            <a:pPr lvl="1" eaLnBrk="1" hangingPunct="1">
              <a:buFont typeface="Wingdings" pitchFamily="2" charset="2"/>
              <a:buNone/>
            </a:pPr>
            <a:endParaRPr lang="zh-CN" altLang="en-US" dirty="0"/>
          </a:p>
          <a:p>
            <a:pPr lvl="1" eaLnBrk="1" hangingPunct="1"/>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a:t>策略</a:t>
            </a:r>
            <a:r>
              <a:rPr lang="en-US" altLang="zh-CN"/>
              <a:t>1</a:t>
            </a:r>
            <a:r>
              <a:rPr lang="zh-CN" altLang="en-US"/>
              <a:t>下最优子结构性质</a:t>
            </a:r>
          </a:p>
        </p:txBody>
      </p:sp>
      <p:graphicFrame>
        <p:nvGraphicFramePr>
          <p:cNvPr id="14338" name="Object 4"/>
          <p:cNvGraphicFramePr>
            <a:graphicFrameLocks noGrp="1" noChangeAspect="1"/>
          </p:cNvGraphicFramePr>
          <p:nvPr>
            <p:ph idx="1"/>
          </p:nvPr>
        </p:nvGraphicFramePr>
        <p:xfrm>
          <a:off x="457200" y="2286000"/>
          <a:ext cx="8458200" cy="2143125"/>
        </p:xfrm>
        <a:graphic>
          <a:graphicData uri="http://schemas.openxmlformats.org/presentationml/2006/ole">
            <mc:AlternateContent xmlns:mc="http://schemas.openxmlformats.org/markup-compatibility/2006">
              <mc:Choice xmlns:v="urn:schemas-microsoft-com:vml" Requires="v">
                <p:oleObj spid="_x0000_s13314" name="公式" r:id="rId3" imgW="3708400" imgH="939800" progId="Equation.3">
                  <p:embed/>
                </p:oleObj>
              </mc:Choice>
              <mc:Fallback>
                <p:oleObj name="公式" r:id="rId3" imgW="3708400" imgH="939800" progId="Equation.3">
                  <p:embed/>
                  <p:pic>
                    <p:nvPicPr>
                      <p:cNvPr id="0" name="Picture 1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0"/>
                        <a:ext cx="8458200" cy="214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457200" y="49530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最优装载问题具有最优子结构性质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算法复杂性分析</a:t>
            </a:r>
          </a:p>
        </p:txBody>
      </p:sp>
      <p:sp>
        <p:nvSpPr>
          <p:cNvPr id="106499"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p>
          <a:p>
            <a:pPr lvl="1" eaLnBrk="1" hangingPunct="1"/>
            <a:r>
              <a:rPr lang="zh-CN" altLang="en-US"/>
              <a:t>主要操作步骤</a:t>
            </a:r>
          </a:p>
          <a:p>
            <a:pPr lvl="2" eaLnBrk="1" hangingPunct="1"/>
            <a:r>
              <a:rPr lang="zh-CN" altLang="en-US"/>
              <a:t>集装箱排序</a:t>
            </a:r>
            <a:r>
              <a:rPr lang="en-US" altLang="zh-CN">
                <a:sym typeface="Wingdings" pitchFamily="2" charset="2"/>
              </a:rPr>
              <a:t>O(nlogn)</a:t>
            </a:r>
          </a:p>
          <a:p>
            <a:pPr lvl="2" eaLnBrk="1" hangingPunct="1"/>
            <a:r>
              <a:rPr lang="zh-CN" altLang="en-US">
                <a:sym typeface="Wingdings" pitchFamily="2" charset="2"/>
              </a:rPr>
              <a:t>根据贪心选择策略进行集装箱装载</a:t>
            </a:r>
            <a:r>
              <a:rPr lang="en-US" altLang="zh-CN">
                <a:sym typeface="Wingdings" pitchFamily="2" charset="2"/>
              </a:rPr>
              <a:t>O(n)</a:t>
            </a:r>
          </a:p>
          <a:p>
            <a:pPr lvl="1" eaLnBrk="1" hangingPunct="1">
              <a:buFont typeface="Wingdings" pitchFamily="2" charset="2"/>
              <a:buNone/>
            </a:pPr>
            <a:r>
              <a:rPr lang="en-US" altLang="zh-CN">
                <a:sym typeface="Wingdings" pitchFamily="2" charset="2"/>
              </a:rPr>
              <a:t>——</a:t>
            </a:r>
            <a:r>
              <a:rPr lang="zh-CN" altLang="en-US">
                <a:sym typeface="Wingdings" pitchFamily="2" charset="2"/>
              </a:rPr>
              <a:t>算法复杂性为</a:t>
            </a:r>
            <a:r>
              <a:rPr lang="en-US" altLang="zh-CN">
                <a:sym typeface="Wingdings" pitchFamily="2" charset="2"/>
              </a:rPr>
              <a:t>O(nlogn)+ O(n)= O(nlogn)</a:t>
            </a:r>
            <a:endParaRPr lang="zh-CN" altLang="en-US">
              <a:sym typeface="Wingdings" pitchFamily="2" charset="2"/>
            </a:endParaRPr>
          </a:p>
          <a:p>
            <a:pPr lvl="2" eaLnBrk="1" hangingPunct="1"/>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哈夫曼编码</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t>哈夫曼编码</a:t>
            </a:r>
          </a:p>
        </p:txBody>
      </p:sp>
      <p:sp>
        <p:nvSpPr>
          <p:cNvPr id="108547" name="Rectangle 3"/>
          <p:cNvSpPr>
            <a:spLocks noGrp="1" noChangeArrowheads="1"/>
          </p:cNvSpPr>
          <p:nvPr>
            <p:ph type="body" idx="1"/>
          </p:nvPr>
        </p:nvSpPr>
        <p:spPr>
          <a:xfrm>
            <a:off x="457200" y="1719263"/>
            <a:ext cx="7467600" cy="4411662"/>
          </a:xfrm>
        </p:spPr>
        <p:txBody>
          <a:bodyPr/>
          <a:lstStyle/>
          <a:p>
            <a:pPr eaLnBrk="1" hangingPunct="1"/>
            <a:r>
              <a:rPr lang="zh-CN" altLang="en-US" b="1">
                <a:solidFill>
                  <a:srgbClr val="000099"/>
                </a:solidFill>
              </a:rPr>
              <a:t>哈夫曼编码</a:t>
            </a:r>
            <a:endParaRPr lang="en-US" altLang="zh-CN" b="1">
              <a:solidFill>
                <a:srgbClr val="000099"/>
              </a:solidFill>
            </a:endParaRPr>
          </a:p>
          <a:p>
            <a:pPr lvl="1" eaLnBrk="1" hangingPunct="1"/>
            <a:r>
              <a:rPr lang="en-US" altLang="zh-CN"/>
              <a:t>Huffman </a:t>
            </a:r>
            <a:r>
              <a:rPr lang="zh-CN" altLang="en-US"/>
              <a:t>编码就是利用变字长最佳编码实现信源符号按概率大小顺序排列 </a:t>
            </a:r>
          </a:p>
          <a:p>
            <a:pPr lvl="2" eaLnBrk="1" hangingPunct="1"/>
            <a:r>
              <a:rPr lang="zh-CN" altLang="en-US"/>
              <a:t>用字符在文件重出现的概率表来建立一个用</a:t>
            </a:r>
            <a:r>
              <a:rPr lang="en-US" altLang="zh-CN"/>
              <a:t>0,1</a:t>
            </a:r>
            <a:r>
              <a:rPr lang="zh-CN" altLang="en-US"/>
              <a:t>串表格各字符的最优表示方法。</a:t>
            </a:r>
          </a:p>
          <a:p>
            <a:pPr lvl="1" eaLnBrk="1" hangingPunct="1"/>
            <a:r>
              <a:rPr lang="zh-CN" altLang="en-US"/>
              <a:t>广泛用于数据文件压缩的有效编码方法</a:t>
            </a:r>
          </a:p>
          <a:p>
            <a:pPr lvl="2" eaLnBrk="1" hangingPunct="1"/>
            <a:r>
              <a:rPr lang="zh-CN" altLang="en-US"/>
              <a:t>压缩概率通常在</a:t>
            </a:r>
            <a:r>
              <a:rPr lang="en-US" altLang="zh-CN"/>
              <a:t>20%~90%</a:t>
            </a:r>
          </a:p>
          <a:p>
            <a:pPr lvl="3" eaLnBrk="1" hangingPunct="1"/>
            <a:r>
              <a:rPr lang="zh-CN" altLang="en-US" b="1">
                <a:solidFill>
                  <a:srgbClr val="FF0000"/>
                </a:solidFill>
              </a:rPr>
              <a:t>压缩效率取决于被压缩文件的特征</a:t>
            </a:r>
            <a:endParaRPr lang="en-US" altLang="zh-CN" b="1">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a:t>实例说明</a:t>
            </a:r>
          </a:p>
        </p:txBody>
      </p:sp>
      <p:graphicFrame>
        <p:nvGraphicFramePr>
          <p:cNvPr id="107569" name="Group 49"/>
          <p:cNvGraphicFramePr>
            <a:graphicFrameLocks noGrp="1"/>
          </p:cNvGraphicFramePr>
          <p:nvPr>
            <p:ph sz="half" idx="1"/>
          </p:nvPr>
        </p:nvGraphicFramePr>
        <p:xfrm>
          <a:off x="762000" y="2286000"/>
          <a:ext cx="7315200" cy="2133600"/>
        </p:xfrm>
        <a:graphic>
          <a:graphicData uri="http://schemas.openxmlformats.org/drawingml/2006/table">
            <a:tbl>
              <a:tblPr/>
              <a:tblGrid>
                <a:gridCol w="1046163">
                  <a:extLst>
                    <a:ext uri="{9D8B030D-6E8A-4147-A177-3AD203B41FA5}">
                      <a16:colId xmlns:a16="http://schemas.microsoft.com/office/drawing/2014/main" val="20000"/>
                    </a:ext>
                  </a:extLst>
                </a:gridCol>
                <a:gridCol w="1042987">
                  <a:extLst>
                    <a:ext uri="{9D8B030D-6E8A-4147-A177-3AD203B41FA5}">
                      <a16:colId xmlns:a16="http://schemas.microsoft.com/office/drawing/2014/main" val="20001"/>
                    </a:ext>
                  </a:extLst>
                </a:gridCol>
                <a:gridCol w="1046163">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46162">
                  <a:extLst>
                    <a:ext uri="{9D8B030D-6E8A-4147-A177-3AD203B41FA5}">
                      <a16:colId xmlns:a16="http://schemas.microsoft.com/office/drawing/2014/main" val="20004"/>
                    </a:ext>
                  </a:extLst>
                </a:gridCol>
                <a:gridCol w="1042988">
                  <a:extLst>
                    <a:ext uri="{9D8B030D-6E8A-4147-A177-3AD203B41FA5}">
                      <a16:colId xmlns:a16="http://schemas.microsoft.com/office/drawing/2014/main" val="20005"/>
                    </a:ext>
                  </a:extLst>
                </a:gridCol>
                <a:gridCol w="1046162">
                  <a:extLst>
                    <a:ext uri="{9D8B030D-6E8A-4147-A177-3AD203B41FA5}">
                      <a16:colId xmlns:a16="http://schemas.microsoft.com/office/drawing/2014/main" val="20006"/>
                    </a:ext>
                  </a:extLst>
                </a:gridCol>
              </a:tblGrid>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定长码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变长码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63"/>
          <p:cNvGrpSpPr>
            <a:grpSpLocks/>
          </p:cNvGrpSpPr>
          <p:nvPr/>
        </p:nvGrpSpPr>
        <p:grpSpPr bwMode="auto">
          <a:xfrm>
            <a:off x="1981200" y="4648200"/>
            <a:ext cx="1905000" cy="1808163"/>
            <a:chOff x="720" y="2928"/>
            <a:chExt cx="1200" cy="1139"/>
          </a:xfrm>
        </p:grpSpPr>
        <p:pic>
          <p:nvPicPr>
            <p:cNvPr id="109619" name="Picture 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3216"/>
              <a:ext cx="396" cy="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620" name="AutoShape 60"/>
            <p:cNvSpPr>
              <a:spLocks noChangeArrowheads="1"/>
            </p:cNvSpPr>
            <p:nvPr/>
          </p:nvSpPr>
          <p:spPr bwMode="auto">
            <a:xfrm>
              <a:off x="864" y="2928"/>
              <a:ext cx="1056" cy="336"/>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09621" name="Text Box 62"/>
            <p:cNvSpPr txBox="1">
              <a:spLocks noChangeArrowheads="1"/>
            </p:cNvSpPr>
            <p:nvPr/>
          </p:nvSpPr>
          <p:spPr bwMode="auto">
            <a:xfrm>
              <a:off x="960" y="297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FF0000"/>
                  </a:solidFill>
                </a:rPr>
                <a:t>如何编码！</a:t>
              </a:r>
            </a:p>
          </p:txBody>
        </p:sp>
      </p:grpSp>
      <p:grpSp>
        <p:nvGrpSpPr>
          <p:cNvPr id="3" name="Group 65"/>
          <p:cNvGrpSpPr>
            <a:grpSpLocks/>
          </p:cNvGrpSpPr>
          <p:nvPr/>
        </p:nvGrpSpPr>
        <p:grpSpPr bwMode="auto">
          <a:xfrm>
            <a:off x="685800" y="3810000"/>
            <a:ext cx="7467600" cy="2438400"/>
            <a:chOff x="432" y="2400"/>
            <a:chExt cx="4704" cy="1536"/>
          </a:xfrm>
        </p:grpSpPr>
        <p:sp>
          <p:nvSpPr>
            <p:cNvPr id="109615" name="Oval 50"/>
            <p:cNvSpPr>
              <a:spLocks noChangeArrowheads="1"/>
            </p:cNvSpPr>
            <p:nvPr/>
          </p:nvSpPr>
          <p:spPr bwMode="auto">
            <a:xfrm>
              <a:off x="432" y="2400"/>
              <a:ext cx="4608"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9616" name="Line 51"/>
            <p:cNvSpPr>
              <a:spLocks noChangeShapeType="1"/>
            </p:cNvSpPr>
            <p:nvPr/>
          </p:nvSpPr>
          <p:spPr bwMode="auto">
            <a:xfrm>
              <a:off x="3792" y="2832"/>
              <a:ext cx="96" cy="38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52"/>
            <p:cNvSpPr txBox="1">
              <a:spLocks noChangeArrowheads="1"/>
            </p:cNvSpPr>
            <p:nvPr/>
          </p:nvSpPr>
          <p:spPr bwMode="auto">
            <a:xfrm>
              <a:off x="3168" y="3216"/>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000099"/>
                  </a:solidFill>
                </a:rPr>
                <a:t>高概率</a:t>
              </a:r>
              <a:r>
                <a:rPr lang="zh-CN" altLang="en-US" sz="2400">
                  <a:solidFill>
                    <a:srgbClr val="000099"/>
                  </a:solidFill>
                  <a:sym typeface="Wingdings" pitchFamily="2" charset="2"/>
                </a:rPr>
                <a:t>，则</a:t>
              </a:r>
              <a:r>
                <a:rPr lang="zh-CN" altLang="en-US" sz="2400">
                  <a:solidFill>
                    <a:srgbClr val="000099"/>
                  </a:solidFill>
                </a:rPr>
                <a:t>短码长</a:t>
              </a:r>
            </a:p>
          </p:txBody>
        </p:sp>
        <p:sp>
          <p:nvSpPr>
            <p:cNvPr id="109618" name="Text Box 64"/>
            <p:cNvSpPr txBox="1">
              <a:spLocks noChangeArrowheads="1"/>
            </p:cNvSpPr>
            <p:nvPr/>
          </p:nvSpPr>
          <p:spPr bwMode="auto">
            <a:xfrm>
              <a:off x="3168" y="36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FF0000"/>
                  </a:solidFill>
                </a:rPr>
                <a:t>总码长减少约</a:t>
              </a:r>
              <a:r>
                <a:rPr lang="en-US" altLang="zh-CN" sz="2400">
                  <a:solidFill>
                    <a:srgbClr val="FF0000"/>
                  </a:solidFill>
                </a:rPr>
                <a:t>25%</a:t>
              </a:r>
              <a:endParaRPr lang="zh-CN" altLang="en-US" sz="24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活动安排问题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8"/>
          <p:cNvSpPr txBox="1">
            <a:spLocks noChangeArrowheads="1"/>
          </p:cNvSpPr>
          <p:nvPr/>
        </p:nvSpPr>
        <p:spPr bwMode="auto">
          <a:xfrm>
            <a:off x="609600" y="1828800"/>
            <a:ext cx="7848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solidFill>
                  <a:srgbClr val="000099"/>
                </a:solidFill>
              </a:rPr>
              <a:t>符号</a:t>
            </a:r>
            <a:r>
              <a:rPr lang="zh-CN" altLang="en-US" dirty="0"/>
              <a:t>	</a:t>
            </a:r>
            <a:r>
              <a:rPr lang="zh-CN" altLang="en-US" dirty="0">
                <a:solidFill>
                  <a:srgbClr val="000099"/>
                </a:solidFill>
              </a:rPr>
              <a:t>概率</a:t>
            </a:r>
            <a:r>
              <a:rPr lang="zh-CN" altLang="en-US" dirty="0"/>
              <a:t>						</a:t>
            </a:r>
            <a:r>
              <a:rPr lang="zh-CN" altLang="en-US" dirty="0">
                <a:solidFill>
                  <a:srgbClr val="000099"/>
                </a:solidFill>
              </a:rPr>
              <a:t>编码</a:t>
            </a:r>
            <a:endParaRPr lang="zh-CN" altLang="en-US" sz="2000" dirty="0">
              <a:solidFill>
                <a:srgbClr val="000099"/>
              </a:solidFill>
            </a:endParaRPr>
          </a:p>
          <a:p>
            <a:pPr eaLnBrk="1" hangingPunct="1">
              <a:spcBef>
                <a:spcPct val="50000"/>
              </a:spcBef>
            </a:pPr>
            <a:r>
              <a:rPr lang="en-US" altLang="zh-CN" sz="2000" dirty="0"/>
              <a:t>A	0.45						     0</a:t>
            </a:r>
          </a:p>
          <a:p>
            <a:pPr eaLnBrk="1" hangingPunct="1">
              <a:spcBef>
                <a:spcPct val="50000"/>
              </a:spcBef>
            </a:pPr>
            <a:r>
              <a:rPr lang="en-US" altLang="zh-CN" sz="2000" dirty="0"/>
              <a:t>B	0.13						  101</a:t>
            </a:r>
          </a:p>
          <a:p>
            <a:pPr eaLnBrk="1" hangingPunct="1">
              <a:spcBef>
                <a:spcPct val="50000"/>
              </a:spcBef>
            </a:pPr>
            <a:r>
              <a:rPr lang="en-US" altLang="zh-CN" sz="2000" dirty="0"/>
              <a:t>C	0.12						  100</a:t>
            </a:r>
          </a:p>
          <a:p>
            <a:pPr eaLnBrk="1" hangingPunct="1">
              <a:spcBef>
                <a:spcPct val="50000"/>
              </a:spcBef>
            </a:pPr>
            <a:r>
              <a:rPr lang="en-US" altLang="zh-CN" sz="2000" dirty="0"/>
              <a:t>D	0.16						  111</a:t>
            </a:r>
          </a:p>
          <a:p>
            <a:pPr eaLnBrk="1" hangingPunct="1">
              <a:spcBef>
                <a:spcPct val="50000"/>
              </a:spcBef>
            </a:pPr>
            <a:r>
              <a:rPr lang="en-US" altLang="zh-CN" sz="2000" dirty="0"/>
              <a:t>E	0.09						 1101</a:t>
            </a:r>
          </a:p>
          <a:p>
            <a:pPr eaLnBrk="1" hangingPunct="1">
              <a:spcBef>
                <a:spcPct val="50000"/>
              </a:spcBef>
            </a:pPr>
            <a:r>
              <a:rPr lang="en-US" altLang="zh-CN" sz="2000" dirty="0"/>
              <a:t>F	0.05						 1100</a:t>
            </a:r>
          </a:p>
        </p:txBody>
      </p:sp>
      <p:grpSp>
        <p:nvGrpSpPr>
          <p:cNvPr id="2" name="Group 78"/>
          <p:cNvGrpSpPr>
            <a:grpSpLocks/>
          </p:cNvGrpSpPr>
          <p:nvPr/>
        </p:nvGrpSpPr>
        <p:grpSpPr bwMode="auto">
          <a:xfrm>
            <a:off x="2209800" y="3976688"/>
            <a:ext cx="1143000" cy="885825"/>
            <a:chOff x="1392" y="2505"/>
            <a:chExt cx="720" cy="558"/>
          </a:xfrm>
        </p:grpSpPr>
        <p:grpSp>
          <p:nvGrpSpPr>
            <p:cNvPr id="110633" name="Group 68"/>
            <p:cNvGrpSpPr>
              <a:grpSpLocks/>
            </p:cNvGrpSpPr>
            <p:nvPr/>
          </p:nvGrpSpPr>
          <p:grpSpPr bwMode="auto">
            <a:xfrm>
              <a:off x="1392" y="2505"/>
              <a:ext cx="288" cy="519"/>
              <a:chOff x="1392" y="2505"/>
              <a:chExt cx="288" cy="519"/>
            </a:xfrm>
          </p:grpSpPr>
          <p:grpSp>
            <p:nvGrpSpPr>
              <p:cNvPr id="110635" name="Group 12"/>
              <p:cNvGrpSpPr>
                <a:grpSpLocks/>
              </p:cNvGrpSpPr>
              <p:nvPr/>
            </p:nvGrpSpPr>
            <p:grpSpPr bwMode="auto">
              <a:xfrm>
                <a:off x="1392" y="2697"/>
                <a:ext cx="288" cy="288"/>
                <a:chOff x="1872" y="3456"/>
                <a:chExt cx="288" cy="288"/>
              </a:xfrm>
            </p:grpSpPr>
            <p:sp>
              <p:nvSpPr>
                <p:cNvPr id="110638" name="Line 9"/>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9" name="Line 10"/>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0" name="Line 11"/>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36" name="Text Box 27"/>
              <p:cNvSpPr txBox="1">
                <a:spLocks noChangeArrowheads="1"/>
              </p:cNvSpPr>
              <p:nvPr/>
            </p:nvSpPr>
            <p:spPr bwMode="auto">
              <a:xfrm>
                <a:off x="1392" y="2793"/>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7" name="Text Box 28"/>
              <p:cNvSpPr txBox="1">
                <a:spLocks noChangeArrowheads="1"/>
              </p:cNvSpPr>
              <p:nvPr/>
            </p:nvSpPr>
            <p:spPr bwMode="auto">
              <a:xfrm>
                <a:off x="1392" y="250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sp>
          <p:nvSpPr>
            <p:cNvPr id="110634" name="Text Box 47"/>
            <p:cNvSpPr txBox="1">
              <a:spLocks noChangeArrowheads="1"/>
            </p:cNvSpPr>
            <p:nvPr/>
          </p:nvSpPr>
          <p:spPr bwMode="auto">
            <a:xfrm>
              <a:off x="1680" y="283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0.14</a:t>
              </a:r>
            </a:p>
          </p:txBody>
        </p:sp>
      </p:grpSp>
      <p:grpSp>
        <p:nvGrpSpPr>
          <p:cNvPr id="5" name="Group 82"/>
          <p:cNvGrpSpPr>
            <a:grpSpLocks/>
          </p:cNvGrpSpPr>
          <p:nvPr/>
        </p:nvGrpSpPr>
        <p:grpSpPr bwMode="auto">
          <a:xfrm>
            <a:off x="2209800" y="2133600"/>
            <a:ext cx="4572000" cy="1585913"/>
            <a:chOff x="1392" y="1344"/>
            <a:chExt cx="2880" cy="999"/>
          </a:xfrm>
        </p:grpSpPr>
        <p:sp>
          <p:nvSpPr>
            <p:cNvPr id="110627" name="Text Box 29"/>
            <p:cNvSpPr txBox="1">
              <a:spLocks noChangeArrowheads="1"/>
            </p:cNvSpPr>
            <p:nvPr/>
          </p:nvSpPr>
          <p:spPr bwMode="auto">
            <a:xfrm>
              <a:off x="3264"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28" name="Line 39"/>
            <p:cNvSpPr>
              <a:spLocks noChangeShapeType="1"/>
            </p:cNvSpPr>
            <p:nvPr/>
          </p:nvSpPr>
          <p:spPr bwMode="auto">
            <a:xfrm>
              <a:off x="1392" y="153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9" name="Line 40"/>
            <p:cNvSpPr>
              <a:spLocks noChangeShapeType="1"/>
            </p:cNvSpPr>
            <p:nvPr/>
          </p:nvSpPr>
          <p:spPr bwMode="auto">
            <a:xfrm>
              <a:off x="3600" y="1536"/>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0" name="Line 41"/>
            <p:cNvSpPr>
              <a:spLocks noChangeShapeType="1"/>
            </p:cNvSpPr>
            <p:nvPr/>
          </p:nvSpPr>
          <p:spPr bwMode="auto">
            <a:xfrm>
              <a:off x="2928" y="2304"/>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1" name="Text Box 44"/>
            <p:cNvSpPr txBox="1">
              <a:spLocks noChangeArrowheads="1"/>
            </p:cNvSpPr>
            <p:nvPr/>
          </p:nvSpPr>
          <p:spPr bwMode="auto">
            <a:xfrm>
              <a:off x="3216"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2" name="Line 45"/>
            <p:cNvSpPr>
              <a:spLocks noChangeShapeType="1"/>
            </p:cNvSpPr>
            <p:nvPr/>
          </p:nvSpPr>
          <p:spPr bwMode="auto">
            <a:xfrm>
              <a:off x="3600" y="196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597" name="Rectangle 57"/>
          <p:cNvSpPr>
            <a:spLocks noGrp="1" noChangeArrowheads="1"/>
          </p:cNvSpPr>
          <p:nvPr>
            <p:ph type="title"/>
          </p:nvPr>
        </p:nvSpPr>
        <p:spPr/>
        <p:txBody>
          <a:bodyPr/>
          <a:lstStyle/>
          <a:p>
            <a:pPr eaLnBrk="1" hangingPunct="1"/>
            <a:r>
              <a:rPr lang="en-US" altLang="zh-CN"/>
              <a:t>Huffman </a:t>
            </a:r>
            <a:r>
              <a:rPr lang="zh-CN" altLang="en-US"/>
              <a:t>编码实例</a:t>
            </a:r>
          </a:p>
        </p:txBody>
      </p:sp>
      <p:grpSp>
        <p:nvGrpSpPr>
          <p:cNvPr id="6" name="Group 84"/>
          <p:cNvGrpSpPr>
            <a:grpSpLocks/>
          </p:cNvGrpSpPr>
          <p:nvPr/>
        </p:nvGrpSpPr>
        <p:grpSpPr bwMode="auto">
          <a:xfrm>
            <a:off x="3505200" y="1295400"/>
            <a:ext cx="4343400" cy="5181600"/>
            <a:chOff x="2208" y="816"/>
            <a:chExt cx="2736" cy="3264"/>
          </a:xfrm>
        </p:grpSpPr>
        <p:sp>
          <p:nvSpPr>
            <p:cNvPr id="110623" name="Oval 59"/>
            <p:cNvSpPr>
              <a:spLocks noChangeArrowheads="1"/>
            </p:cNvSpPr>
            <p:nvPr/>
          </p:nvSpPr>
          <p:spPr bwMode="auto">
            <a:xfrm>
              <a:off x="4368" y="816"/>
              <a:ext cx="576" cy="2928"/>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10624" name="Group 83"/>
            <p:cNvGrpSpPr>
              <a:grpSpLocks/>
            </p:cNvGrpSpPr>
            <p:nvPr/>
          </p:nvGrpSpPr>
          <p:grpSpPr bwMode="auto">
            <a:xfrm>
              <a:off x="2208" y="3600"/>
              <a:ext cx="1776" cy="480"/>
              <a:chOff x="2208" y="3600"/>
              <a:chExt cx="1776" cy="480"/>
            </a:xfrm>
          </p:grpSpPr>
          <p:sp>
            <p:nvSpPr>
              <p:cNvPr id="110625" name="AutoShape 63"/>
              <p:cNvSpPr>
                <a:spLocks noChangeArrowheads="1"/>
              </p:cNvSpPr>
              <p:nvPr/>
            </p:nvSpPr>
            <p:spPr bwMode="auto">
              <a:xfrm rot="10800000">
                <a:off x="2208" y="3600"/>
                <a:ext cx="1776" cy="480"/>
              </a:xfrm>
              <a:prstGeom prst="wedgeEllipseCallout">
                <a:avLst>
                  <a:gd name="adj1" fmla="val -74551"/>
                  <a:gd name="adj2" fmla="val 1137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10626" name="Text Box 64"/>
              <p:cNvSpPr txBox="1">
                <a:spLocks noChangeArrowheads="1"/>
              </p:cNvSpPr>
              <p:nvPr/>
            </p:nvSpPr>
            <p:spPr bwMode="auto">
              <a:xfrm>
                <a:off x="2400" y="3636"/>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目的：</a:t>
                </a:r>
                <a:r>
                  <a:rPr lang="zh-CN" altLang="en-US"/>
                  <a:t>在无损的前提下对信息进行压缩</a:t>
                </a:r>
              </a:p>
            </p:txBody>
          </p:sp>
        </p:grpSp>
      </p:grpSp>
      <p:grpSp>
        <p:nvGrpSpPr>
          <p:cNvPr id="8" name="Group 80"/>
          <p:cNvGrpSpPr>
            <a:grpSpLocks/>
          </p:cNvGrpSpPr>
          <p:nvPr/>
        </p:nvGrpSpPr>
        <p:grpSpPr bwMode="auto">
          <a:xfrm>
            <a:off x="2209800" y="3429000"/>
            <a:ext cx="2209800" cy="1128713"/>
            <a:chOff x="1392" y="2160"/>
            <a:chExt cx="1392" cy="711"/>
          </a:xfrm>
        </p:grpSpPr>
        <p:grpSp>
          <p:nvGrpSpPr>
            <p:cNvPr id="110616" name="Group 25"/>
            <p:cNvGrpSpPr>
              <a:grpSpLocks/>
            </p:cNvGrpSpPr>
            <p:nvPr/>
          </p:nvGrpSpPr>
          <p:grpSpPr bwMode="auto">
            <a:xfrm>
              <a:off x="1392" y="2400"/>
              <a:ext cx="912" cy="432"/>
              <a:chOff x="1392" y="2448"/>
              <a:chExt cx="912" cy="432"/>
            </a:xfrm>
          </p:grpSpPr>
          <p:sp>
            <p:nvSpPr>
              <p:cNvPr id="110620" name="Line 22"/>
              <p:cNvSpPr>
                <a:spLocks noChangeShapeType="1"/>
              </p:cNvSpPr>
              <p:nvPr/>
            </p:nvSpPr>
            <p:spPr bwMode="auto">
              <a:xfrm>
                <a:off x="1392" y="24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Line 23"/>
              <p:cNvSpPr>
                <a:spLocks noChangeShapeType="1"/>
              </p:cNvSpPr>
              <p:nvPr/>
            </p:nvSpPr>
            <p:spPr bwMode="auto">
              <a:xfrm>
                <a:off x="2304" y="244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2" name="Line 24"/>
              <p:cNvSpPr>
                <a:spLocks noChangeShapeType="1"/>
              </p:cNvSpPr>
              <p:nvPr/>
            </p:nvSpPr>
            <p:spPr bwMode="auto">
              <a:xfrm>
                <a:off x="1680"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17" name="Text Box 26"/>
            <p:cNvSpPr txBox="1">
              <a:spLocks noChangeArrowheads="1"/>
            </p:cNvSpPr>
            <p:nvPr/>
          </p:nvSpPr>
          <p:spPr bwMode="auto">
            <a:xfrm>
              <a:off x="2016" y="216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8" name="Text Box 33"/>
            <p:cNvSpPr txBox="1">
              <a:spLocks noChangeArrowheads="1"/>
            </p:cNvSpPr>
            <p:nvPr/>
          </p:nvSpPr>
          <p:spPr bwMode="auto">
            <a:xfrm>
              <a:off x="2016"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9" name="Text Box 51"/>
            <p:cNvSpPr txBox="1">
              <a:spLocks noChangeArrowheads="1"/>
            </p:cNvSpPr>
            <p:nvPr/>
          </p:nvSpPr>
          <p:spPr bwMode="auto">
            <a:xfrm>
              <a:off x="2352" y="259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10" name="Group 85"/>
          <p:cNvGrpSpPr>
            <a:grpSpLocks/>
          </p:cNvGrpSpPr>
          <p:nvPr/>
        </p:nvGrpSpPr>
        <p:grpSpPr bwMode="auto">
          <a:xfrm>
            <a:off x="2667000" y="2743200"/>
            <a:ext cx="2667000" cy="1433513"/>
            <a:chOff x="1680" y="1728"/>
            <a:chExt cx="1680" cy="903"/>
          </a:xfrm>
        </p:grpSpPr>
        <p:sp>
          <p:nvSpPr>
            <p:cNvPr id="110610" name="Text Box 53"/>
            <p:cNvSpPr txBox="1">
              <a:spLocks noChangeArrowheads="1"/>
            </p:cNvSpPr>
            <p:nvPr/>
          </p:nvSpPr>
          <p:spPr bwMode="auto">
            <a:xfrm>
              <a:off x="2928" y="235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0.55</a:t>
              </a:r>
            </a:p>
          </p:txBody>
        </p:sp>
        <p:sp>
          <p:nvSpPr>
            <p:cNvPr id="110611" name="Text Box 49"/>
            <p:cNvSpPr txBox="1">
              <a:spLocks noChangeArrowheads="1"/>
            </p:cNvSpPr>
            <p:nvPr/>
          </p:nvSpPr>
          <p:spPr bwMode="auto">
            <a:xfrm>
              <a:off x="2544"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2" name="Text Box 50"/>
            <p:cNvSpPr txBox="1">
              <a:spLocks noChangeArrowheads="1"/>
            </p:cNvSpPr>
            <p:nvPr/>
          </p:nvSpPr>
          <p:spPr bwMode="auto">
            <a:xfrm>
              <a:off x="2544"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3" name="Line 70"/>
            <p:cNvSpPr>
              <a:spLocks noChangeShapeType="1"/>
            </p:cNvSpPr>
            <p:nvPr/>
          </p:nvSpPr>
          <p:spPr bwMode="auto">
            <a:xfrm>
              <a:off x="1680" y="1968"/>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4" name="Line 71"/>
            <p:cNvSpPr>
              <a:spLocks noChangeShapeType="1"/>
            </p:cNvSpPr>
            <p:nvPr/>
          </p:nvSpPr>
          <p:spPr bwMode="auto">
            <a:xfrm>
              <a:off x="2928" y="196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5" name="Line 72"/>
            <p:cNvSpPr>
              <a:spLocks noChangeShapeType="1"/>
            </p:cNvSpPr>
            <p:nvPr/>
          </p:nvSpPr>
          <p:spPr bwMode="auto">
            <a:xfrm>
              <a:off x="2304" y="259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9"/>
          <p:cNvGrpSpPr>
            <a:grpSpLocks/>
          </p:cNvGrpSpPr>
          <p:nvPr/>
        </p:nvGrpSpPr>
        <p:grpSpPr bwMode="auto">
          <a:xfrm>
            <a:off x="2209800" y="2590800"/>
            <a:ext cx="1143000" cy="900113"/>
            <a:chOff x="1392" y="1632"/>
            <a:chExt cx="720" cy="567"/>
          </a:xfrm>
        </p:grpSpPr>
        <p:grpSp>
          <p:nvGrpSpPr>
            <p:cNvPr id="110602" name="Group 74"/>
            <p:cNvGrpSpPr>
              <a:grpSpLocks/>
            </p:cNvGrpSpPr>
            <p:nvPr/>
          </p:nvGrpSpPr>
          <p:grpSpPr bwMode="auto">
            <a:xfrm>
              <a:off x="1392" y="1632"/>
              <a:ext cx="288" cy="519"/>
              <a:chOff x="1392" y="1632"/>
              <a:chExt cx="288" cy="519"/>
            </a:xfrm>
          </p:grpSpPr>
          <p:grpSp>
            <p:nvGrpSpPr>
              <p:cNvPr id="110604" name="Group 17"/>
              <p:cNvGrpSpPr>
                <a:grpSpLocks/>
              </p:cNvGrpSpPr>
              <p:nvPr/>
            </p:nvGrpSpPr>
            <p:grpSpPr bwMode="auto">
              <a:xfrm>
                <a:off x="1392" y="1824"/>
                <a:ext cx="288" cy="288"/>
                <a:chOff x="1872" y="3456"/>
                <a:chExt cx="288" cy="288"/>
              </a:xfrm>
            </p:grpSpPr>
            <p:sp>
              <p:nvSpPr>
                <p:cNvPr id="110607" name="Line 18"/>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8" name="Line 19"/>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9" name="Line 20"/>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05" name="Text Box 31"/>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06" name="Text Box 32"/>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10603" name="Text Box 73"/>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0.25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title"/>
          </p:nvPr>
        </p:nvSpPr>
        <p:spPr/>
        <p:txBody>
          <a:bodyPr/>
          <a:lstStyle/>
          <a:p>
            <a:pPr eaLnBrk="1" hangingPunct="1"/>
            <a:r>
              <a:rPr lang="zh-CN" altLang="en-US"/>
              <a:t>哈夫曼编码需要解决的两个问题</a:t>
            </a:r>
          </a:p>
        </p:txBody>
      </p:sp>
      <p:sp>
        <p:nvSpPr>
          <p:cNvPr id="111619" name="Rectangle 5"/>
          <p:cNvSpPr>
            <a:spLocks noGrp="1" noChangeArrowheads="1"/>
          </p:cNvSpPr>
          <p:nvPr>
            <p:ph type="body" idx="1"/>
          </p:nvPr>
        </p:nvSpPr>
        <p:spPr/>
        <p:txBody>
          <a:bodyPr/>
          <a:lstStyle/>
          <a:p>
            <a:pPr eaLnBrk="1" hangingPunct="1"/>
            <a:r>
              <a:rPr lang="zh-CN" altLang="en-US" b="1">
                <a:solidFill>
                  <a:srgbClr val="000099"/>
                </a:solidFill>
              </a:rPr>
              <a:t>两个问题</a:t>
            </a:r>
          </a:p>
          <a:p>
            <a:pPr lvl="1" eaLnBrk="1" hangingPunct="1"/>
            <a:r>
              <a:rPr lang="zh-CN" altLang="en-US"/>
              <a:t>如何对编码后的信息进行识别</a:t>
            </a:r>
          </a:p>
          <a:p>
            <a:pPr lvl="2" eaLnBrk="1" hangingPunct="1"/>
            <a:r>
              <a:rPr lang="zh-CN" altLang="en-US"/>
              <a:t>前缀码</a:t>
            </a:r>
          </a:p>
          <a:p>
            <a:pPr lvl="1" eaLnBrk="1" hangingPunct="1"/>
            <a:r>
              <a:rPr lang="zh-CN" altLang="en-US"/>
              <a:t>如何构造哈夫曼编码</a:t>
            </a:r>
          </a:p>
          <a:p>
            <a:pPr lvl="2" eaLnBrk="1" hangingPunct="1"/>
            <a:r>
              <a:rPr lang="zh-CN" altLang="en-US"/>
              <a:t>哈夫曼树</a:t>
            </a:r>
          </a:p>
          <a:p>
            <a:pPr lvl="2" eaLnBrk="1" hangingPunct="1"/>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t>前缀码</a:t>
            </a:r>
          </a:p>
        </p:txBody>
      </p:sp>
      <p:sp>
        <p:nvSpPr>
          <p:cNvPr id="112643" name="Rectangle 3"/>
          <p:cNvSpPr>
            <a:spLocks noGrp="1" noChangeArrowheads="1"/>
          </p:cNvSpPr>
          <p:nvPr>
            <p:ph type="body" idx="1"/>
          </p:nvPr>
        </p:nvSpPr>
        <p:spPr>
          <a:xfrm>
            <a:off x="457200" y="1719263"/>
            <a:ext cx="8229600" cy="2243137"/>
          </a:xfrm>
        </p:spPr>
        <p:txBody>
          <a:bodyPr/>
          <a:lstStyle/>
          <a:p>
            <a:pPr eaLnBrk="1" hangingPunct="1"/>
            <a:r>
              <a:rPr lang="zh-CN" altLang="en-US" b="1">
                <a:solidFill>
                  <a:srgbClr val="000099"/>
                </a:solidFill>
              </a:rPr>
              <a:t>前缀码</a:t>
            </a:r>
          </a:p>
          <a:p>
            <a:pPr lvl="1" eaLnBrk="1" hangingPunct="1"/>
            <a:r>
              <a:rPr lang="zh-CN" altLang="en-US"/>
              <a:t>对每一个字符规定一个</a:t>
            </a:r>
            <a:r>
              <a:rPr lang="en-US" altLang="zh-CN"/>
              <a:t>0,1</a:t>
            </a:r>
            <a:r>
              <a:rPr lang="zh-CN" altLang="en-US"/>
              <a:t>串作为其代码，并要求任一字符的代码都不是其他字符代码的前缀，这种编码称为前缀码</a:t>
            </a:r>
          </a:p>
          <a:p>
            <a:pPr lvl="2" eaLnBrk="1" hangingPunct="1"/>
            <a:r>
              <a:rPr lang="zh-CN" altLang="en-US"/>
              <a:t>非歧义，方便译码</a:t>
            </a:r>
          </a:p>
        </p:txBody>
      </p:sp>
      <p:sp>
        <p:nvSpPr>
          <p:cNvPr id="105476" name="Text Box 4"/>
          <p:cNvSpPr txBox="1">
            <a:spLocks noChangeArrowheads="1"/>
          </p:cNvSpPr>
          <p:nvPr/>
        </p:nvSpPr>
        <p:spPr bwMode="auto">
          <a:xfrm>
            <a:off x="1600200" y="4343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2" name="Group 14"/>
          <p:cNvGrpSpPr>
            <a:grpSpLocks/>
          </p:cNvGrpSpPr>
          <p:nvPr/>
        </p:nvGrpSpPr>
        <p:grpSpPr bwMode="auto">
          <a:xfrm>
            <a:off x="3200400" y="4572000"/>
            <a:ext cx="1828800" cy="854075"/>
            <a:chOff x="1536" y="2880"/>
            <a:chExt cx="1152" cy="538"/>
          </a:xfrm>
        </p:grpSpPr>
        <p:sp>
          <p:nvSpPr>
            <p:cNvPr id="112651" name="Text Box 6"/>
            <p:cNvSpPr txBox="1">
              <a:spLocks noChangeArrowheads="1"/>
            </p:cNvSpPr>
            <p:nvPr/>
          </p:nvSpPr>
          <p:spPr bwMode="auto">
            <a:xfrm>
              <a:off x="1632" y="3168"/>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112652" name="Group 9"/>
            <p:cNvGrpSpPr>
              <a:grpSpLocks/>
            </p:cNvGrpSpPr>
            <p:nvPr/>
          </p:nvGrpSpPr>
          <p:grpSpPr bwMode="auto">
            <a:xfrm>
              <a:off x="1536" y="2880"/>
              <a:ext cx="624" cy="240"/>
              <a:chOff x="1536" y="2880"/>
              <a:chExt cx="624" cy="240"/>
            </a:xfrm>
          </p:grpSpPr>
          <p:sp>
            <p:nvSpPr>
              <p:cNvPr id="112653" name="Line 7"/>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4" name="Line 8"/>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5"/>
          <p:cNvGrpSpPr>
            <a:grpSpLocks/>
          </p:cNvGrpSpPr>
          <p:nvPr/>
        </p:nvGrpSpPr>
        <p:grpSpPr bwMode="auto">
          <a:xfrm>
            <a:off x="5105400" y="5257800"/>
            <a:ext cx="1828800" cy="777875"/>
            <a:chOff x="2736" y="3312"/>
            <a:chExt cx="1152" cy="490"/>
          </a:xfrm>
        </p:grpSpPr>
        <p:grpSp>
          <p:nvGrpSpPr>
            <p:cNvPr id="112647" name="Group 10"/>
            <p:cNvGrpSpPr>
              <a:grpSpLocks/>
            </p:cNvGrpSpPr>
            <p:nvPr/>
          </p:nvGrpSpPr>
          <p:grpSpPr bwMode="auto">
            <a:xfrm>
              <a:off x="2736" y="3312"/>
              <a:ext cx="624" cy="240"/>
              <a:chOff x="1536" y="2880"/>
              <a:chExt cx="624" cy="240"/>
            </a:xfrm>
          </p:grpSpPr>
          <p:sp>
            <p:nvSpPr>
              <p:cNvPr id="112649" name="Line 11"/>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0" name="Line 12"/>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648" name="Text Box 13"/>
            <p:cNvSpPr txBox="1">
              <a:spLocks noChangeArrowheads="1"/>
            </p:cNvSpPr>
            <p:nvPr/>
          </p:nvSpPr>
          <p:spPr bwMode="auto">
            <a:xfrm>
              <a:off x="2928" y="35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AABE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a:t>前缀码的数据结构</a:t>
            </a:r>
            <a:endParaRPr lang="en-US" altLang="zh-CN"/>
          </a:p>
        </p:txBody>
      </p:sp>
      <p:sp>
        <p:nvSpPr>
          <p:cNvPr id="113667" name="Rectangle 3"/>
          <p:cNvSpPr>
            <a:spLocks noGrp="1" noChangeArrowheads="1"/>
          </p:cNvSpPr>
          <p:nvPr>
            <p:ph type="body" idx="1"/>
          </p:nvPr>
        </p:nvSpPr>
        <p:spPr/>
        <p:txBody>
          <a:bodyPr/>
          <a:lstStyle/>
          <a:p>
            <a:pPr eaLnBrk="1" hangingPunct="1">
              <a:lnSpc>
                <a:spcPct val="90000"/>
              </a:lnSpc>
            </a:pPr>
            <a:r>
              <a:rPr lang="zh-CN" altLang="en-US" b="1">
                <a:solidFill>
                  <a:srgbClr val="000099"/>
                </a:solidFill>
              </a:rPr>
              <a:t>前缀码的数据结构</a:t>
            </a:r>
          </a:p>
          <a:p>
            <a:pPr lvl="1" eaLnBrk="1" hangingPunct="1">
              <a:lnSpc>
                <a:spcPct val="90000"/>
              </a:lnSpc>
            </a:pPr>
            <a:r>
              <a:rPr lang="zh-CN" altLang="en-US"/>
              <a:t>目的：便于译码过程中前缀码的读取</a:t>
            </a:r>
          </a:p>
          <a:p>
            <a:pPr lvl="1" eaLnBrk="1" hangingPunct="1">
              <a:lnSpc>
                <a:spcPct val="90000"/>
              </a:lnSpc>
            </a:pPr>
            <a:r>
              <a:rPr lang="zh-CN" altLang="en-US" b="1">
                <a:solidFill>
                  <a:srgbClr val="000099"/>
                </a:solidFill>
              </a:rPr>
              <a:t>二叉树</a:t>
            </a:r>
          </a:p>
          <a:p>
            <a:pPr lvl="2" eaLnBrk="1" hangingPunct="1">
              <a:lnSpc>
                <a:spcPct val="90000"/>
              </a:lnSpc>
            </a:pPr>
            <a:r>
              <a:rPr lang="zh-CN" altLang="en-US"/>
              <a:t>树叶代表给定的字符</a:t>
            </a:r>
          </a:p>
          <a:p>
            <a:pPr lvl="3" eaLnBrk="1" hangingPunct="1">
              <a:lnSpc>
                <a:spcPct val="90000"/>
              </a:lnSpc>
            </a:pPr>
            <a:r>
              <a:rPr lang="zh-CN" altLang="en-US"/>
              <a:t>每个字符的前缀码看作是从树根到代表该字符的树叶的一条道路，代码中每一位的</a:t>
            </a:r>
            <a:r>
              <a:rPr lang="en-US" altLang="zh-CN"/>
              <a:t>0/1</a:t>
            </a:r>
            <a:r>
              <a:rPr lang="zh-CN" altLang="en-US"/>
              <a:t>分别作为指示某结点到左子树或右子树的“路标”。</a:t>
            </a:r>
          </a:p>
          <a:p>
            <a:pPr lvl="2" eaLnBrk="1" hangingPunct="1">
              <a:lnSpc>
                <a:spcPct val="90000"/>
              </a:lnSpc>
            </a:pPr>
            <a:r>
              <a:rPr lang="zh-CN" altLang="en-US" b="1">
                <a:solidFill>
                  <a:srgbClr val="FF0000"/>
                </a:solidFill>
              </a:rPr>
              <a:t>表示最优前缀码的二叉树总是一棵完全二叉树</a:t>
            </a:r>
          </a:p>
          <a:p>
            <a:pPr lvl="3" eaLnBrk="1" hangingPunct="1">
              <a:lnSpc>
                <a:spcPct val="90000"/>
              </a:lnSpc>
            </a:pPr>
            <a:r>
              <a:rPr lang="zh-CN" altLang="en-US"/>
              <a:t>树中任意一个结点都有两个子结点。</a:t>
            </a:r>
          </a:p>
          <a:p>
            <a:pPr lvl="3" eaLnBrk="1" hangingPunct="1">
              <a:lnSpc>
                <a:spcPct val="90000"/>
              </a:lnSpc>
            </a:pPr>
            <a:r>
              <a:rPr lang="zh-CN" altLang="en-US"/>
              <a:t>一般情况下，若</a:t>
            </a:r>
            <a:r>
              <a:rPr lang="en-US" altLang="zh-CN"/>
              <a:t>C</a:t>
            </a:r>
            <a:r>
              <a:rPr lang="zh-CN" altLang="en-US"/>
              <a:t>是编码字符集，表示其最优前缀码的二叉树中恰好有</a:t>
            </a:r>
            <a:r>
              <a:rPr lang="en-US" altLang="zh-CN"/>
              <a:t>|C|</a:t>
            </a:r>
            <a:r>
              <a:rPr lang="zh-CN" altLang="en-US"/>
              <a:t>个叶结点，每个叶结点对应于字符集中的一个字符。该二叉树有</a:t>
            </a:r>
            <a:r>
              <a:rPr lang="en-US" altLang="zh-CN"/>
              <a:t>|C|-1</a:t>
            </a:r>
            <a:r>
              <a:rPr lang="zh-CN" altLang="en-US"/>
              <a:t>个内部结点。</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a:t>最优前缀码</a:t>
            </a:r>
          </a:p>
        </p:txBody>
      </p:sp>
      <p:graphicFrame>
        <p:nvGraphicFramePr>
          <p:cNvPr id="15362" name="Object 4"/>
          <p:cNvGraphicFramePr>
            <a:graphicFrameLocks noGrp="1" noChangeAspect="1"/>
          </p:cNvGraphicFramePr>
          <p:nvPr>
            <p:ph idx="1"/>
          </p:nvPr>
        </p:nvGraphicFramePr>
        <p:xfrm>
          <a:off x="533400" y="2286000"/>
          <a:ext cx="7924800" cy="2532063"/>
        </p:xfrm>
        <a:graphic>
          <a:graphicData uri="http://schemas.openxmlformats.org/presentationml/2006/ole">
            <mc:AlternateContent xmlns:mc="http://schemas.openxmlformats.org/markup-compatibility/2006">
              <mc:Choice xmlns:v="urn:schemas-microsoft-com:vml" Requires="v">
                <p:oleObj spid="_x0000_s14338" name="公式" r:id="rId3" imgW="4013200" imgH="1282700" progId="Equation.3">
                  <p:embed/>
                </p:oleObj>
              </mc:Choice>
              <mc:Fallback>
                <p:oleObj name="公式" r:id="rId3" imgW="4013200" imgH="1282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86000"/>
                        <a:ext cx="7924800" cy="253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a:t>哈夫曼树</a:t>
            </a:r>
          </a:p>
        </p:txBody>
      </p:sp>
      <p:sp>
        <p:nvSpPr>
          <p:cNvPr id="114691" name="Rectangle 3"/>
          <p:cNvSpPr>
            <a:spLocks noGrp="1" noChangeArrowheads="1"/>
          </p:cNvSpPr>
          <p:nvPr>
            <p:ph type="body" idx="1"/>
          </p:nvPr>
        </p:nvSpPr>
        <p:spPr>
          <a:xfrm>
            <a:off x="457200" y="1719263"/>
            <a:ext cx="8001000" cy="4411662"/>
          </a:xfrm>
        </p:spPr>
        <p:txBody>
          <a:bodyPr/>
          <a:lstStyle/>
          <a:p>
            <a:pPr eaLnBrk="1" hangingPunct="1"/>
            <a:r>
              <a:rPr lang="zh-CN" altLang="en-US" b="1">
                <a:solidFill>
                  <a:srgbClr val="000099"/>
                </a:solidFill>
              </a:rPr>
              <a:t>构造哈夫曼编码</a:t>
            </a:r>
          </a:p>
          <a:p>
            <a:pPr lvl="1" eaLnBrk="1" hangingPunct="1"/>
            <a:r>
              <a:rPr lang="zh-CN" altLang="en-US"/>
              <a:t>构造最优前缀码的贪心算法</a:t>
            </a:r>
            <a:r>
              <a:rPr lang="en-US" altLang="zh-CN"/>
              <a:t>——</a:t>
            </a:r>
            <a:r>
              <a:rPr lang="zh-CN" altLang="en-US" b="1">
                <a:solidFill>
                  <a:srgbClr val="000099"/>
                </a:solidFill>
              </a:rPr>
              <a:t>哈夫曼</a:t>
            </a:r>
            <a:r>
              <a:rPr lang="zh-CN" altLang="en-US"/>
              <a:t>提出</a:t>
            </a:r>
          </a:p>
          <a:p>
            <a:pPr lvl="2" eaLnBrk="1" hangingPunct="1"/>
            <a:r>
              <a:rPr lang="zh-CN" altLang="en-US"/>
              <a:t>由此产生的编码方案称为哈夫曼编码</a:t>
            </a:r>
          </a:p>
          <a:p>
            <a:pPr lvl="2" eaLnBrk="1" hangingPunct="1"/>
            <a:r>
              <a:rPr lang="zh-CN" altLang="en-US"/>
              <a:t>该算法以自底向上的方式构造表示最优前缀码的二叉树</a:t>
            </a:r>
            <a:r>
              <a:rPr lang="en-US" altLang="zh-CN"/>
              <a:t>T</a:t>
            </a:r>
            <a:r>
              <a:rPr lang="zh-CN" altLang="en-US"/>
              <a:t>。</a:t>
            </a:r>
          </a:p>
          <a:p>
            <a:pPr lvl="3" eaLnBrk="1" hangingPunct="1"/>
            <a:r>
              <a:rPr lang="zh-CN" altLang="en-US"/>
              <a:t>以</a:t>
            </a:r>
            <a:r>
              <a:rPr lang="en-US" altLang="zh-CN"/>
              <a:t>|C|</a:t>
            </a:r>
            <a:r>
              <a:rPr lang="zh-CN" altLang="en-US"/>
              <a:t>个叶结点开始，执行</a:t>
            </a:r>
            <a:r>
              <a:rPr lang="en-US" altLang="zh-CN"/>
              <a:t>|C|-1</a:t>
            </a:r>
            <a:r>
              <a:rPr lang="zh-CN" altLang="en-US"/>
              <a:t>次的“合并”运算，最终得到所要求的树</a:t>
            </a:r>
            <a:r>
              <a:rPr lang="en-US" altLang="zh-CN"/>
              <a:t>T</a:t>
            </a:r>
            <a:r>
              <a:rPr lang="zh-CN" altLang="en-US"/>
              <a:t>。</a:t>
            </a:r>
          </a:p>
          <a:p>
            <a:pPr lvl="3" eaLnBrk="1" hangingPunct="1"/>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a:t>构造哈夫曼树贪心选择策略</a:t>
            </a:r>
          </a:p>
        </p:txBody>
      </p:sp>
      <p:graphicFrame>
        <p:nvGraphicFramePr>
          <p:cNvPr id="16386" name="Object 4"/>
          <p:cNvGraphicFramePr>
            <a:graphicFrameLocks noGrp="1" noChangeAspect="1"/>
          </p:cNvGraphicFramePr>
          <p:nvPr>
            <p:ph idx="1"/>
          </p:nvPr>
        </p:nvGraphicFramePr>
        <p:xfrm>
          <a:off x="609600" y="2286000"/>
          <a:ext cx="7467600" cy="3019425"/>
        </p:xfrm>
        <a:graphic>
          <a:graphicData uri="http://schemas.openxmlformats.org/presentationml/2006/ole">
            <mc:AlternateContent xmlns:mc="http://schemas.openxmlformats.org/markup-compatibility/2006">
              <mc:Choice xmlns:v="urn:schemas-microsoft-com:vml" Requires="v">
                <p:oleObj spid="_x0000_s15362" name="公式" r:id="rId3" imgW="3454400" imgH="1397000" progId="Equation.3">
                  <p:embed/>
                </p:oleObj>
              </mc:Choice>
              <mc:Fallback>
                <p:oleObj name="公式" r:id="rId3" imgW="34544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467600" cy="301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a:t>算法复杂性分析</a:t>
            </a:r>
          </a:p>
        </p:txBody>
      </p:sp>
      <p:sp>
        <p:nvSpPr>
          <p:cNvPr id="115715"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p>
          <a:p>
            <a:pPr lvl="1" eaLnBrk="1" hangingPunct="1"/>
            <a:r>
              <a:rPr lang="zh-CN" altLang="en-US"/>
              <a:t>优先队列</a:t>
            </a:r>
            <a:r>
              <a:rPr lang="en-US" altLang="zh-CN"/>
              <a:t>Q</a:t>
            </a:r>
            <a:r>
              <a:rPr lang="zh-CN" altLang="en-US"/>
              <a:t>的产生</a:t>
            </a:r>
            <a:r>
              <a:rPr lang="en-US" altLang="zh-CN"/>
              <a:t>——O(nlogn)</a:t>
            </a:r>
          </a:p>
          <a:p>
            <a:pPr lvl="1" eaLnBrk="1" hangingPunct="1"/>
            <a:r>
              <a:rPr lang="zh-CN" altLang="en-US"/>
              <a:t>子树的删除和新树的插入</a:t>
            </a:r>
            <a:r>
              <a:rPr lang="en-US" altLang="zh-CN"/>
              <a:t>——O(logn)</a:t>
            </a:r>
          </a:p>
          <a:p>
            <a:pPr lvl="1" eaLnBrk="1" hangingPunct="1"/>
            <a:r>
              <a:rPr lang="en-US" altLang="zh-CN"/>
              <a:t>n-1</a:t>
            </a:r>
            <a:r>
              <a:rPr lang="zh-CN" altLang="en-US"/>
              <a:t>次合并</a:t>
            </a:r>
            <a:r>
              <a:rPr lang="en-US" altLang="zh-CN"/>
              <a:t>——O(n)</a:t>
            </a:r>
          </a:p>
          <a:p>
            <a:pPr eaLnBrk="1" hangingPunct="1">
              <a:buFont typeface="Wingdings" pitchFamily="2" charset="2"/>
              <a:buNone/>
            </a:pPr>
            <a:r>
              <a:rPr lang="en-US" altLang="zh-CN"/>
              <a:t>——</a:t>
            </a:r>
            <a:r>
              <a:rPr lang="zh-CN" altLang="en-US" b="1">
                <a:solidFill>
                  <a:srgbClr val="000099"/>
                </a:solidFill>
              </a:rPr>
              <a:t>哈夫曼编码的算法复杂度为</a:t>
            </a:r>
            <a:r>
              <a:rPr lang="en-US" altLang="zh-CN"/>
              <a:t>O(nlogn)</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a:t>哈夫曼编码的正确性</a:t>
            </a:r>
            <a:endParaRPr lang="en-US" altLang="zh-CN"/>
          </a:p>
        </p:txBody>
      </p:sp>
      <p:sp>
        <p:nvSpPr>
          <p:cNvPr id="116739" name="Rectangle 3"/>
          <p:cNvSpPr>
            <a:spLocks noGrp="1" noChangeArrowheads="1"/>
          </p:cNvSpPr>
          <p:nvPr>
            <p:ph type="body" idx="1"/>
          </p:nvPr>
        </p:nvSpPr>
        <p:spPr/>
        <p:txBody>
          <a:bodyPr/>
          <a:lstStyle/>
          <a:p>
            <a:pPr eaLnBrk="1" hangingPunct="1"/>
            <a:r>
              <a:rPr lang="zh-CN" altLang="en-US" b="1">
                <a:solidFill>
                  <a:srgbClr val="000099"/>
                </a:solidFill>
              </a:rPr>
              <a:t>哈夫曼编码的正确性</a:t>
            </a:r>
          </a:p>
          <a:p>
            <a:pPr lvl="1" eaLnBrk="1" hangingPunct="1"/>
            <a:r>
              <a:rPr lang="zh-CN" altLang="en-US"/>
              <a:t>考察两个问题</a:t>
            </a:r>
          </a:p>
          <a:p>
            <a:pPr lvl="2" eaLnBrk="1" hangingPunct="1"/>
            <a:r>
              <a:rPr lang="zh-CN" altLang="en-US"/>
              <a:t>贪心选择性质</a:t>
            </a:r>
          </a:p>
          <a:p>
            <a:pPr lvl="2" eaLnBrk="1" hangingPunct="1"/>
            <a:r>
              <a:rPr lang="zh-CN" altLang="en-US"/>
              <a:t>最优子结构性质</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a:t>贪心选择性质</a:t>
            </a:r>
          </a:p>
        </p:txBody>
      </p:sp>
      <p:sp>
        <p:nvSpPr>
          <p:cNvPr id="117763" name="Rectangle 3"/>
          <p:cNvSpPr>
            <a:spLocks noGrp="1" noChangeArrowheads="1"/>
          </p:cNvSpPr>
          <p:nvPr>
            <p:ph type="body" idx="1"/>
          </p:nvPr>
        </p:nvSpPr>
        <p:spPr>
          <a:xfrm>
            <a:off x="457200" y="1719263"/>
            <a:ext cx="7848600" cy="4411662"/>
          </a:xfrm>
        </p:spPr>
        <p:txBody>
          <a:bodyPr/>
          <a:lstStyle/>
          <a:p>
            <a:pPr eaLnBrk="1" hangingPunct="1"/>
            <a:r>
              <a:rPr lang="zh-CN" altLang="en-US" b="1">
                <a:solidFill>
                  <a:srgbClr val="000099"/>
                </a:solidFill>
              </a:rPr>
              <a:t>贪心选择性质</a:t>
            </a:r>
            <a:endParaRPr lang="zh-CN" altLang="en-US" b="1">
              <a:solidFill>
                <a:srgbClr val="000099"/>
              </a:solidFill>
              <a:latin typeface="宋体" pitchFamily="2" charset="-122"/>
            </a:endParaRPr>
          </a:p>
          <a:p>
            <a:pPr lvl="1" eaLnBrk="1" hangingPunct="1"/>
            <a:r>
              <a:rPr lang="zh-CN" altLang="en-US">
                <a:latin typeface="宋体" pitchFamily="2" charset="-122"/>
              </a:rPr>
              <a:t>设</a:t>
            </a:r>
            <a:r>
              <a:rPr lang="en-US" altLang="zh-CN">
                <a:latin typeface="宋体" pitchFamily="2" charset="-122"/>
              </a:rPr>
              <a:t>C</a:t>
            </a:r>
            <a:r>
              <a:rPr lang="zh-CN" altLang="en-US">
                <a:latin typeface="宋体" pitchFamily="2" charset="-122"/>
              </a:rPr>
              <a:t>是编码字符集，</a:t>
            </a:r>
            <a:r>
              <a:rPr lang="en-US" altLang="zh-CN">
                <a:latin typeface="宋体" pitchFamily="2" charset="-122"/>
              </a:rPr>
              <a:t>C</a:t>
            </a:r>
            <a:r>
              <a:rPr lang="zh-CN" altLang="en-US">
                <a:latin typeface="宋体" pitchFamily="2" charset="-122"/>
              </a:rPr>
              <a:t>中字符</a:t>
            </a:r>
            <a:r>
              <a:rPr lang="en-US" altLang="zh-CN">
                <a:latin typeface="宋体" pitchFamily="2" charset="-122"/>
              </a:rPr>
              <a:t>c</a:t>
            </a:r>
            <a:r>
              <a:rPr lang="zh-CN" altLang="en-US">
                <a:latin typeface="宋体" pitchFamily="2" charset="-122"/>
              </a:rPr>
              <a:t>的出现概率为</a:t>
            </a:r>
            <a:r>
              <a:rPr lang="en-US" altLang="zh-CN">
                <a:latin typeface="宋体" pitchFamily="2" charset="-122"/>
              </a:rPr>
              <a:t>f(c)</a:t>
            </a:r>
            <a:r>
              <a:rPr lang="zh-CN" altLang="en-US">
                <a:latin typeface="宋体" pitchFamily="2" charset="-122"/>
              </a:rPr>
              <a:t>。</a:t>
            </a:r>
            <a:r>
              <a:rPr lang="zh-CN" altLang="en-US" b="1">
                <a:solidFill>
                  <a:srgbClr val="FF0000"/>
                </a:solidFill>
                <a:latin typeface="宋体" pitchFamily="2" charset="-122"/>
              </a:rPr>
              <a:t>设</a:t>
            </a:r>
            <a:r>
              <a:rPr lang="en-US" altLang="zh-CN" b="1">
                <a:solidFill>
                  <a:srgbClr val="FF0000"/>
                </a:solidFill>
                <a:latin typeface="宋体" pitchFamily="2" charset="-122"/>
              </a:rPr>
              <a:t>x</a:t>
            </a:r>
            <a:r>
              <a:rPr lang="zh-CN" altLang="en-US" b="1">
                <a:solidFill>
                  <a:srgbClr val="FF0000"/>
                </a:solidFill>
                <a:latin typeface="宋体" pitchFamily="2" charset="-122"/>
              </a:rPr>
              <a:t>、</a:t>
            </a:r>
            <a:r>
              <a:rPr lang="en-US" altLang="zh-CN" b="1">
                <a:solidFill>
                  <a:srgbClr val="FF0000"/>
                </a:solidFill>
                <a:latin typeface="宋体" pitchFamily="2" charset="-122"/>
              </a:rPr>
              <a:t>y</a:t>
            </a:r>
            <a:r>
              <a:rPr lang="zh-CN" altLang="en-US" b="1">
                <a:solidFill>
                  <a:srgbClr val="FF0000"/>
                </a:solidFill>
                <a:latin typeface="宋体" pitchFamily="2" charset="-122"/>
              </a:rPr>
              <a:t>是</a:t>
            </a:r>
            <a:r>
              <a:rPr lang="en-US" altLang="zh-CN" b="1">
                <a:solidFill>
                  <a:srgbClr val="FF0000"/>
                </a:solidFill>
                <a:latin typeface="宋体" pitchFamily="2" charset="-122"/>
              </a:rPr>
              <a:t>C</a:t>
            </a:r>
            <a:r>
              <a:rPr lang="zh-CN" altLang="en-US" b="1">
                <a:solidFill>
                  <a:srgbClr val="FF0000"/>
                </a:solidFill>
                <a:latin typeface="宋体" pitchFamily="2" charset="-122"/>
              </a:rPr>
              <a:t>中具有最小概率的两个字符</a:t>
            </a:r>
            <a:r>
              <a:rPr lang="zh-CN" altLang="en-US">
                <a:latin typeface="宋体" pitchFamily="2" charset="-122"/>
              </a:rPr>
              <a:t>，存在</a:t>
            </a:r>
            <a:r>
              <a:rPr lang="en-US" altLang="zh-CN">
                <a:latin typeface="宋体" pitchFamily="2" charset="-122"/>
              </a:rPr>
              <a:t>C</a:t>
            </a:r>
            <a:r>
              <a:rPr lang="zh-CN" altLang="en-US">
                <a:latin typeface="宋体" pitchFamily="2" charset="-122"/>
              </a:rPr>
              <a:t>的最优前缀码，</a:t>
            </a:r>
            <a:r>
              <a:rPr lang="zh-CN" altLang="en-US" b="1">
                <a:solidFill>
                  <a:srgbClr val="000099"/>
                </a:solidFill>
                <a:latin typeface="宋体" pitchFamily="2" charset="-122"/>
              </a:rPr>
              <a:t>使得</a:t>
            </a:r>
            <a:r>
              <a:rPr lang="en-US" altLang="zh-CN" b="1">
                <a:solidFill>
                  <a:srgbClr val="000099"/>
                </a:solidFill>
                <a:latin typeface="宋体" pitchFamily="2" charset="-122"/>
              </a:rPr>
              <a:t>x</a:t>
            </a:r>
            <a:r>
              <a:rPr lang="zh-CN" altLang="en-US" b="1">
                <a:solidFill>
                  <a:srgbClr val="000099"/>
                </a:solidFill>
                <a:latin typeface="宋体" pitchFamily="2" charset="-122"/>
              </a:rPr>
              <a:t>、</a:t>
            </a:r>
            <a:r>
              <a:rPr lang="en-US" altLang="zh-CN" b="1">
                <a:solidFill>
                  <a:srgbClr val="000099"/>
                </a:solidFill>
                <a:latin typeface="宋体" pitchFamily="2" charset="-122"/>
              </a:rPr>
              <a:t>y</a:t>
            </a:r>
            <a:r>
              <a:rPr lang="zh-CN" altLang="en-US" b="1">
                <a:solidFill>
                  <a:srgbClr val="000099"/>
                </a:solidFill>
                <a:latin typeface="宋体" pitchFamily="2" charset="-122"/>
              </a:rPr>
              <a:t>具有相同码长且仅最后一位编码不同。</a:t>
            </a:r>
          </a:p>
        </p:txBody>
      </p:sp>
      <p:sp>
        <p:nvSpPr>
          <p:cNvPr id="117764" name="Line 4"/>
          <p:cNvSpPr>
            <a:spLocks noChangeShapeType="1"/>
          </p:cNvSpPr>
          <p:nvPr/>
        </p:nvSpPr>
        <p:spPr bwMode="auto">
          <a:xfrm>
            <a:off x="4267200" y="3962400"/>
            <a:ext cx="304800" cy="228600"/>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7765" name="Rectangle 6"/>
          <p:cNvSpPr>
            <a:spLocks noChangeArrowheads="1"/>
          </p:cNvSpPr>
          <p:nvPr/>
        </p:nvSpPr>
        <p:spPr bwMode="auto">
          <a:xfrm>
            <a:off x="4038600" y="4191000"/>
            <a:ext cx="236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solidFill>
                  <a:srgbClr val="000099"/>
                </a:solidFill>
              </a:rPr>
              <a:t>存在以贪心选择开始的最优编码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a:t>活动安排问题</a:t>
            </a:r>
          </a:p>
        </p:txBody>
      </p:sp>
      <p:graphicFrame>
        <p:nvGraphicFramePr>
          <p:cNvPr id="1026" name="Object 5"/>
          <p:cNvGraphicFramePr>
            <a:graphicFrameLocks noGrp="1" noChangeAspect="1"/>
          </p:cNvGraphicFramePr>
          <p:nvPr>
            <p:ph idx="1"/>
          </p:nvPr>
        </p:nvGraphicFramePr>
        <p:xfrm>
          <a:off x="685800" y="1981200"/>
          <a:ext cx="8153400" cy="3708400"/>
        </p:xfrm>
        <a:graphic>
          <a:graphicData uri="http://schemas.openxmlformats.org/presentationml/2006/ole">
            <mc:AlternateContent xmlns:mc="http://schemas.openxmlformats.org/markup-compatibility/2006">
              <mc:Choice xmlns:v="urn:schemas-microsoft-com:vml" Requires="v">
                <p:oleObj spid="_x0000_s1026" name="公式" r:id="rId3" imgW="4216400" imgH="1917700" progId="Equation.3">
                  <p:embed/>
                </p:oleObj>
              </mc:Choice>
              <mc:Fallback>
                <p:oleObj name="公式" r:id="rId3" imgW="4216400" imgH="19177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981200"/>
                        <a:ext cx="8153400" cy="370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17410" name="Object 4"/>
          <p:cNvGraphicFramePr>
            <a:graphicFrameLocks noGrp="1" noChangeAspect="1"/>
          </p:cNvGraphicFramePr>
          <p:nvPr>
            <p:ph idx="1"/>
          </p:nvPr>
        </p:nvGraphicFramePr>
        <p:xfrm>
          <a:off x="533400" y="2209800"/>
          <a:ext cx="8077200" cy="2894013"/>
        </p:xfrm>
        <a:graphic>
          <a:graphicData uri="http://schemas.openxmlformats.org/presentationml/2006/ole">
            <mc:AlternateContent xmlns:mc="http://schemas.openxmlformats.org/markup-compatibility/2006">
              <mc:Choice xmlns:v="urn:schemas-microsoft-com:vml" Requires="v">
                <p:oleObj spid="_x0000_s16386" name="公式" r:id="rId3" imgW="3898900" imgH="1397000" progId="Equation.3">
                  <p:embed/>
                </p:oleObj>
              </mc:Choice>
              <mc:Fallback>
                <p:oleObj name="公式" r:id="rId3" imgW="38989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209800"/>
                        <a:ext cx="8077200"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18434" name="Object 4"/>
          <p:cNvGraphicFramePr>
            <a:graphicFrameLocks noGrp="1" noChangeAspect="1"/>
          </p:cNvGraphicFramePr>
          <p:nvPr>
            <p:ph idx="1"/>
          </p:nvPr>
        </p:nvGraphicFramePr>
        <p:xfrm>
          <a:off x="990600" y="2590800"/>
          <a:ext cx="7010400" cy="2325688"/>
        </p:xfrm>
        <a:graphic>
          <a:graphicData uri="http://schemas.openxmlformats.org/presentationml/2006/ole">
            <mc:AlternateContent xmlns:mc="http://schemas.openxmlformats.org/markup-compatibility/2006">
              <mc:Choice xmlns:v="urn:schemas-microsoft-com:vml" Requires="v">
                <p:oleObj spid="_x0000_s17410" name="公式" r:id="rId3" imgW="2794000" imgH="927100" progId="Equation.3">
                  <p:embed/>
                </p:oleObj>
              </mc:Choice>
              <mc:Fallback>
                <p:oleObj name="公式" r:id="rId3" imgW="2794000" imgH="9271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590800"/>
                        <a:ext cx="7010400" cy="232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a:t>贪心选择性质证明</a:t>
            </a:r>
            <a:r>
              <a:rPr lang="en-US" altLang="zh-CN" sz="3100"/>
              <a:t>——</a:t>
            </a:r>
            <a:r>
              <a:rPr lang="zh-CN" altLang="en-US" sz="3100"/>
              <a:t>编码树的变换</a:t>
            </a:r>
          </a:p>
        </p:txBody>
      </p:sp>
      <p:grpSp>
        <p:nvGrpSpPr>
          <p:cNvPr id="118787" name="Group 18"/>
          <p:cNvGrpSpPr>
            <a:grpSpLocks/>
          </p:cNvGrpSpPr>
          <p:nvPr/>
        </p:nvGrpSpPr>
        <p:grpSpPr bwMode="auto">
          <a:xfrm>
            <a:off x="838200" y="1752600"/>
            <a:ext cx="1676400" cy="2814638"/>
            <a:chOff x="720" y="1200"/>
            <a:chExt cx="1056" cy="1773"/>
          </a:xfrm>
        </p:grpSpPr>
        <p:sp>
          <p:nvSpPr>
            <p:cNvPr id="118825" name="Oval 4"/>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6" name="Oval 5"/>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7" name="Oval 6"/>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8" name="Text Box 7"/>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29" name="Text Box 8"/>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30" name="Text Box 9"/>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31" name="Text Box 10"/>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32" name="Line 11"/>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3" name="Line 12"/>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4" name="Line 13"/>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5" name="Line 14"/>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6" name="Line 15"/>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7" name="Line 16"/>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8" name="Text Box 17"/>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grpSp>
        <p:nvGrpSpPr>
          <p:cNvPr id="3" name="Group 52"/>
          <p:cNvGrpSpPr>
            <a:grpSpLocks/>
          </p:cNvGrpSpPr>
          <p:nvPr/>
        </p:nvGrpSpPr>
        <p:grpSpPr bwMode="auto">
          <a:xfrm>
            <a:off x="2971800" y="2590800"/>
            <a:ext cx="2286000" cy="2814638"/>
            <a:chOff x="1872" y="1632"/>
            <a:chExt cx="1440" cy="1773"/>
          </a:xfrm>
        </p:grpSpPr>
        <p:grpSp>
          <p:nvGrpSpPr>
            <p:cNvPr id="118809" name="Group 19"/>
            <p:cNvGrpSpPr>
              <a:grpSpLocks/>
            </p:cNvGrpSpPr>
            <p:nvPr/>
          </p:nvGrpSpPr>
          <p:grpSpPr bwMode="auto">
            <a:xfrm>
              <a:off x="2256" y="1632"/>
              <a:ext cx="1056" cy="1773"/>
              <a:chOff x="720" y="1200"/>
              <a:chExt cx="1056" cy="1773"/>
            </a:xfrm>
          </p:grpSpPr>
          <p:sp>
            <p:nvSpPr>
              <p:cNvPr id="118811" name="Oval 20"/>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2" name="Oval 21"/>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3" name="Oval 22"/>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4" name="Text Box 23"/>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15" name="Text Box 24"/>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16" name="Text Box 25"/>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17" name="Text Box 26"/>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18" name="Line 27"/>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19" name="Line 28"/>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0" name="Line 29"/>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1" name="Line 30"/>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2" name="Line 31"/>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3" name="Line 32"/>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4" name="Text Box 33"/>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810" name="Line 50"/>
            <p:cNvSpPr>
              <a:spLocks noChangeShapeType="1"/>
            </p:cNvSpPr>
            <p:nvPr/>
          </p:nvSpPr>
          <p:spPr bwMode="auto">
            <a:xfrm>
              <a:off x="1872" y="2160"/>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3"/>
          <p:cNvGrpSpPr>
            <a:grpSpLocks/>
          </p:cNvGrpSpPr>
          <p:nvPr/>
        </p:nvGrpSpPr>
        <p:grpSpPr bwMode="auto">
          <a:xfrm>
            <a:off x="5638800" y="3429000"/>
            <a:ext cx="2209800" cy="2814638"/>
            <a:chOff x="3552" y="2160"/>
            <a:chExt cx="1392" cy="1773"/>
          </a:xfrm>
        </p:grpSpPr>
        <p:grpSp>
          <p:nvGrpSpPr>
            <p:cNvPr id="118793" name="Group 49"/>
            <p:cNvGrpSpPr>
              <a:grpSpLocks/>
            </p:cNvGrpSpPr>
            <p:nvPr/>
          </p:nvGrpSpPr>
          <p:grpSpPr bwMode="auto">
            <a:xfrm>
              <a:off x="3888" y="2160"/>
              <a:ext cx="1056" cy="1773"/>
              <a:chOff x="3696" y="2112"/>
              <a:chExt cx="1056" cy="1773"/>
            </a:xfrm>
          </p:grpSpPr>
          <p:sp>
            <p:nvSpPr>
              <p:cNvPr id="118795" name="Oval 35"/>
              <p:cNvSpPr>
                <a:spLocks noChangeArrowheads="1"/>
              </p:cNvSpPr>
              <p:nvPr/>
            </p:nvSpPr>
            <p:spPr bwMode="auto">
              <a:xfrm>
                <a:off x="3984" y="273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6" name="Oval 36"/>
              <p:cNvSpPr>
                <a:spLocks noChangeArrowheads="1"/>
              </p:cNvSpPr>
              <p:nvPr/>
            </p:nvSpPr>
            <p:spPr bwMode="auto">
              <a:xfrm>
                <a:off x="4224" y="2352"/>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7" name="Oval 37"/>
              <p:cNvSpPr>
                <a:spLocks noChangeArrowheads="1"/>
              </p:cNvSpPr>
              <p:nvPr/>
            </p:nvSpPr>
            <p:spPr bwMode="auto">
              <a:xfrm>
                <a:off x="4176" y="3168"/>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8" name="Text Box 38"/>
              <p:cNvSpPr txBox="1">
                <a:spLocks noChangeArrowheads="1"/>
              </p:cNvSpPr>
              <p:nvPr/>
            </p:nvSpPr>
            <p:spPr bwMode="auto">
              <a:xfrm>
                <a:off x="3696" y="321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799" name="Text Box 39"/>
              <p:cNvSpPr txBox="1">
                <a:spLocks noChangeArrowheads="1"/>
              </p:cNvSpPr>
              <p:nvPr/>
            </p:nvSpPr>
            <p:spPr bwMode="auto">
              <a:xfrm>
                <a:off x="451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00" name="Text Box 40"/>
              <p:cNvSpPr txBox="1">
                <a:spLocks noChangeArrowheads="1"/>
              </p:cNvSpPr>
              <p:nvPr/>
            </p:nvSpPr>
            <p:spPr bwMode="auto">
              <a:xfrm>
                <a:off x="3936"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01" name="Text Box 41"/>
              <p:cNvSpPr txBox="1">
                <a:spLocks noChangeArrowheads="1"/>
              </p:cNvSpPr>
              <p:nvPr/>
            </p:nvSpPr>
            <p:spPr bwMode="auto">
              <a:xfrm>
                <a:off x="4368"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02" name="Line 42"/>
              <p:cNvSpPr>
                <a:spLocks noChangeShapeType="1"/>
              </p:cNvSpPr>
              <p:nvPr/>
            </p:nvSpPr>
            <p:spPr bwMode="auto">
              <a:xfrm flipH="1">
                <a:off x="4176" y="259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3" name="Line 43"/>
              <p:cNvSpPr>
                <a:spLocks noChangeShapeType="1"/>
              </p:cNvSpPr>
              <p:nvPr/>
            </p:nvSpPr>
            <p:spPr bwMode="auto">
              <a:xfrm>
                <a:off x="4416" y="2592"/>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4" name="Line 44"/>
              <p:cNvSpPr>
                <a:spLocks noChangeShapeType="1"/>
              </p:cNvSpPr>
              <p:nvPr/>
            </p:nvSpPr>
            <p:spPr bwMode="auto">
              <a:xfrm flipH="1">
                <a:off x="3792" y="297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5" name="Line 45"/>
              <p:cNvSpPr>
                <a:spLocks noChangeShapeType="1"/>
              </p:cNvSpPr>
              <p:nvPr/>
            </p:nvSpPr>
            <p:spPr bwMode="auto">
              <a:xfrm>
                <a:off x="4176" y="297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6" name="Line 46"/>
              <p:cNvSpPr>
                <a:spLocks noChangeShapeType="1"/>
              </p:cNvSpPr>
              <p:nvPr/>
            </p:nvSpPr>
            <p:spPr bwMode="auto">
              <a:xfrm flipH="1">
                <a:off x="408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7" name="Line 47"/>
              <p:cNvSpPr>
                <a:spLocks noChangeShapeType="1"/>
              </p:cNvSpPr>
              <p:nvPr/>
            </p:nvSpPr>
            <p:spPr bwMode="auto">
              <a:xfrm>
                <a:off x="432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8" name="Text Box 48"/>
              <p:cNvSpPr txBox="1">
                <a:spLocks noChangeArrowheads="1"/>
              </p:cNvSpPr>
              <p:nvPr/>
            </p:nvSpPr>
            <p:spPr bwMode="auto">
              <a:xfrm>
                <a:off x="4224" y="211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794" name="Line 51"/>
            <p:cNvSpPr>
              <a:spLocks noChangeShapeType="1"/>
            </p:cNvSpPr>
            <p:nvPr/>
          </p:nvSpPr>
          <p:spPr bwMode="auto">
            <a:xfrm>
              <a:off x="3552" y="2784"/>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23958" name="Line 54"/>
          <p:cNvSpPr>
            <a:spLocks noChangeShapeType="1"/>
          </p:cNvSpPr>
          <p:nvPr/>
        </p:nvSpPr>
        <p:spPr bwMode="auto">
          <a:xfrm flipH="1">
            <a:off x="1447800" y="3124200"/>
            <a:ext cx="762000" cy="9906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59" name="Line 55"/>
          <p:cNvSpPr>
            <a:spLocks noChangeShapeType="1"/>
          </p:cNvSpPr>
          <p:nvPr/>
        </p:nvSpPr>
        <p:spPr bwMode="auto">
          <a:xfrm flipH="1" flipV="1">
            <a:off x="3810000" y="4648200"/>
            <a:ext cx="838200" cy="5334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60" name="Text Box 56"/>
          <p:cNvSpPr txBox="1">
            <a:spLocks noChangeArrowheads="1"/>
          </p:cNvSpPr>
          <p:nvPr/>
        </p:nvSpPr>
        <p:spPr bwMode="auto">
          <a:xfrm>
            <a:off x="685800" y="5105400"/>
            <a:ext cx="3124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问题</a:t>
            </a:r>
            <a:r>
              <a:rPr lang="en-US" altLang="zh-CN" sz="2000">
                <a:solidFill>
                  <a:srgbClr val="FF0000"/>
                </a:solidFill>
              </a:rPr>
              <a:t>!</a:t>
            </a:r>
          </a:p>
          <a:p>
            <a:pPr eaLnBrk="1" hangingPunct="1">
              <a:spcBef>
                <a:spcPct val="50000"/>
              </a:spcBef>
            </a:pPr>
            <a:r>
              <a:rPr lang="zh-CN" altLang="en-US"/>
              <a:t>考虑变换前后对平均码长的影响</a:t>
            </a:r>
            <a:r>
              <a:rPr lang="en-US" altLang="zh-CN"/>
              <a:t>——</a:t>
            </a:r>
            <a:r>
              <a:rPr lang="zh-CN" altLang="en-US"/>
              <a:t>能否保证变换后的平均码长仍是最优的？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39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3960"/>
                                        </p:tgtEl>
                                        <p:attrNameLst>
                                          <p:attrName>style.visibility</p:attrName>
                                        </p:attrNameLst>
                                      </p:cBhvr>
                                      <p:to>
                                        <p:strVal val="visible"/>
                                      </p:to>
                                    </p:set>
                                    <p:animEffect transition="in" filter="randombar(horizontal)">
                                      <p:cBhvr>
                                        <p:cTn id="25" dur="500"/>
                                        <p:tgtEl>
                                          <p:spTgt spid="12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8" grpId="0" animBg="1"/>
      <p:bldP spid="123959" grpId="0" animBg="1"/>
      <p:bldP spid="12396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a:t>贪心选择性质证明</a:t>
            </a:r>
            <a:endParaRPr lang="en-US" altLang="zh-CN"/>
          </a:p>
        </p:txBody>
      </p:sp>
      <p:graphicFrame>
        <p:nvGraphicFramePr>
          <p:cNvPr id="19458" name="Object 4"/>
          <p:cNvGraphicFramePr>
            <a:graphicFrameLocks noGrp="1" noChangeAspect="1"/>
          </p:cNvGraphicFramePr>
          <p:nvPr>
            <p:ph idx="1"/>
          </p:nvPr>
        </p:nvGraphicFramePr>
        <p:xfrm>
          <a:off x="838200" y="1981200"/>
          <a:ext cx="7239000" cy="3848100"/>
        </p:xfrm>
        <a:graphic>
          <a:graphicData uri="http://schemas.openxmlformats.org/presentationml/2006/ole">
            <mc:AlternateContent xmlns:mc="http://schemas.openxmlformats.org/markup-compatibility/2006">
              <mc:Choice xmlns:v="urn:schemas-microsoft-com:vml" Requires="v">
                <p:oleObj spid="_x0000_s18434" name="公式" r:id="rId3" imgW="3225800" imgH="1714500" progId="Equation.3">
                  <p:embed/>
                </p:oleObj>
              </mc:Choice>
              <mc:Fallback>
                <p:oleObj name="公式" r:id="rId3" imgW="3225800" imgH="17145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981200"/>
                        <a:ext cx="72390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20483" name="Object 6"/>
          <p:cNvGraphicFramePr>
            <a:graphicFrameLocks noGrp="1" noChangeAspect="1"/>
          </p:cNvGraphicFramePr>
          <p:nvPr>
            <p:ph sz="quarter" idx="2"/>
          </p:nvPr>
        </p:nvGraphicFramePr>
        <p:xfrm>
          <a:off x="838200" y="2057400"/>
          <a:ext cx="6324600" cy="1558925"/>
        </p:xfrm>
        <a:graphic>
          <a:graphicData uri="http://schemas.openxmlformats.org/presentationml/2006/ole">
            <mc:AlternateContent xmlns:mc="http://schemas.openxmlformats.org/markup-compatibility/2006">
              <mc:Choice xmlns:v="urn:schemas-microsoft-com:vml" Requires="v">
                <p:oleObj spid="_x0000_s19458" name="公式" r:id="rId3" imgW="2781300" imgH="685800" progId="Equation.3">
                  <p:embed/>
                </p:oleObj>
              </mc:Choice>
              <mc:Fallback>
                <p:oleObj name="公式" r:id="rId3" imgW="2781300" imgH="685800" progId="Equation.3">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6324600"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4" name="Object 8"/>
          <p:cNvGraphicFramePr>
            <a:graphicFrameLocks noGrp="1" noChangeAspect="1"/>
          </p:cNvGraphicFramePr>
          <p:nvPr>
            <p:ph sz="quarter" idx="3"/>
          </p:nvPr>
        </p:nvGraphicFramePr>
        <p:xfrm>
          <a:off x="838200" y="4038600"/>
          <a:ext cx="7162800" cy="2413000"/>
        </p:xfrm>
        <a:graphic>
          <a:graphicData uri="http://schemas.openxmlformats.org/presentationml/2006/ole">
            <mc:AlternateContent xmlns:mc="http://schemas.openxmlformats.org/markup-compatibility/2006">
              <mc:Choice xmlns:v="urn:schemas-microsoft-com:vml" Requires="v">
                <p:oleObj spid="_x0000_s19459" name="公式" r:id="rId5" imgW="3505200" imgH="1181100" progId="Equation.3">
                  <p:embed/>
                </p:oleObj>
              </mc:Choice>
              <mc:Fallback>
                <p:oleObj name="公式" r:id="rId5" imgW="3505200" imgH="1181100" progId="Equation.3">
                  <p:embed/>
                  <p:pic>
                    <p:nvPicPr>
                      <p:cNvPr id="0" name="Picture 2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038600"/>
                        <a:ext cx="7162800" cy="241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randombar(horizontal)">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a:t>最优子结构性质</a:t>
            </a:r>
          </a:p>
        </p:txBody>
      </p:sp>
      <p:graphicFrame>
        <p:nvGraphicFramePr>
          <p:cNvPr id="21506" name="Object 4"/>
          <p:cNvGraphicFramePr>
            <a:graphicFrameLocks noGrp="1" noChangeAspect="1"/>
          </p:cNvGraphicFramePr>
          <p:nvPr>
            <p:ph idx="1"/>
          </p:nvPr>
        </p:nvGraphicFramePr>
        <p:xfrm>
          <a:off x="457200" y="2514600"/>
          <a:ext cx="8305800" cy="2709863"/>
        </p:xfrm>
        <a:graphic>
          <a:graphicData uri="http://schemas.openxmlformats.org/presentationml/2006/ole">
            <mc:AlternateContent xmlns:mc="http://schemas.openxmlformats.org/markup-compatibility/2006">
              <mc:Choice xmlns:v="urn:schemas-microsoft-com:vml" Requires="v">
                <p:oleObj spid="_x0000_s20482" name="公式" r:id="rId3" imgW="4279900" imgH="1397000" progId="Equation.3">
                  <p:embed/>
                </p:oleObj>
              </mc:Choice>
              <mc:Fallback>
                <p:oleObj name="公式" r:id="rId3" imgW="42799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4600"/>
                        <a:ext cx="8305800"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a:t>最优子结构性质证明</a:t>
            </a:r>
          </a:p>
        </p:txBody>
      </p:sp>
      <p:graphicFrame>
        <p:nvGraphicFramePr>
          <p:cNvPr id="22530" name="Object 4"/>
          <p:cNvGraphicFramePr>
            <a:graphicFrameLocks noGrp="1" noChangeAspect="1"/>
          </p:cNvGraphicFramePr>
          <p:nvPr>
            <p:ph idx="1"/>
          </p:nvPr>
        </p:nvGraphicFramePr>
        <p:xfrm>
          <a:off x="685800" y="2209800"/>
          <a:ext cx="8001000" cy="2684463"/>
        </p:xfrm>
        <a:graphic>
          <a:graphicData uri="http://schemas.openxmlformats.org/presentationml/2006/ole">
            <mc:AlternateContent xmlns:mc="http://schemas.openxmlformats.org/markup-compatibility/2006">
              <mc:Choice xmlns:v="urn:schemas-microsoft-com:vml" Requires="v">
                <p:oleObj spid="_x0000_s21506" name="公式" r:id="rId3" imgW="4165600" imgH="1397000" progId="Equation.3">
                  <p:embed/>
                </p:oleObj>
              </mc:Choice>
              <mc:Fallback>
                <p:oleObj name="公式" r:id="rId3" imgW="41656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209800"/>
                        <a:ext cx="8001000"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a:t>最优子结构性质证明</a:t>
            </a:r>
          </a:p>
        </p:txBody>
      </p:sp>
      <p:graphicFrame>
        <p:nvGraphicFramePr>
          <p:cNvPr id="23554" name="Object 4"/>
          <p:cNvGraphicFramePr>
            <a:graphicFrameLocks noGrp="1" noChangeAspect="1"/>
          </p:cNvGraphicFramePr>
          <p:nvPr>
            <p:ph idx="1"/>
          </p:nvPr>
        </p:nvGraphicFramePr>
        <p:xfrm>
          <a:off x="457200" y="2209800"/>
          <a:ext cx="7543800" cy="3552825"/>
        </p:xfrm>
        <a:graphic>
          <a:graphicData uri="http://schemas.openxmlformats.org/presentationml/2006/ole">
            <mc:AlternateContent xmlns:mc="http://schemas.openxmlformats.org/markup-compatibility/2006">
              <mc:Choice xmlns:v="urn:schemas-microsoft-com:vml" Requires="v">
                <p:oleObj spid="_x0000_s22530" name="公式" r:id="rId3" imgW="3937000" imgH="1854200" progId="Equation.3">
                  <p:embed/>
                </p:oleObj>
              </mc:Choice>
              <mc:Fallback>
                <p:oleObj name="公式" r:id="rId3" imgW="3937000" imgH="1854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7543800" cy="355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1"/>
          <p:cNvSpPr>
            <a:spLocks noGrp="1" noChangeArrowheads="1"/>
          </p:cNvSpPr>
          <p:nvPr>
            <p:ph type="title"/>
          </p:nvPr>
        </p:nvSpPr>
        <p:spPr/>
        <p:txBody>
          <a:bodyPr/>
          <a:lstStyle/>
          <a:p>
            <a:pPr eaLnBrk="1" hangingPunct="1"/>
            <a:r>
              <a:rPr lang="en-US" altLang="zh-CN"/>
              <a:t>Huffman</a:t>
            </a:r>
            <a:r>
              <a:rPr lang="zh-CN" altLang="en-US"/>
              <a:t>编码的效率问题</a:t>
            </a:r>
          </a:p>
        </p:txBody>
      </p:sp>
      <p:sp>
        <p:nvSpPr>
          <p:cNvPr id="119811" name="Rectangle 12"/>
          <p:cNvSpPr>
            <a:spLocks noGrp="1" noChangeArrowheads="1"/>
          </p:cNvSpPr>
          <p:nvPr>
            <p:ph type="body" idx="1"/>
          </p:nvPr>
        </p:nvSpPr>
        <p:spPr>
          <a:xfrm>
            <a:off x="457200" y="1719263"/>
            <a:ext cx="7696200" cy="4411662"/>
          </a:xfrm>
        </p:spPr>
        <p:txBody>
          <a:bodyPr/>
          <a:lstStyle/>
          <a:p>
            <a:pPr eaLnBrk="1" hangingPunct="1"/>
            <a:r>
              <a:rPr lang="zh-CN" altLang="en-US" b="1">
                <a:solidFill>
                  <a:srgbClr val="000099"/>
                </a:solidFill>
              </a:rPr>
              <a:t>效率问题</a:t>
            </a:r>
          </a:p>
          <a:p>
            <a:pPr lvl="1" eaLnBrk="1" hangingPunct="1"/>
            <a:r>
              <a:rPr lang="en-US" altLang="zh-CN"/>
              <a:t>Huffman </a:t>
            </a:r>
            <a:r>
              <a:rPr lang="zh-CN" altLang="en-US"/>
              <a:t>编码字长参差不齐，在</a:t>
            </a:r>
            <a:r>
              <a:rPr lang="zh-CN" altLang="en-US" b="1">
                <a:solidFill>
                  <a:srgbClr val="FF0000"/>
                </a:solidFill>
              </a:rPr>
              <a:t>信源编码概率分布不均匀时效率高</a:t>
            </a:r>
          </a:p>
          <a:p>
            <a:pPr lvl="2" eaLnBrk="1" hangingPunct="1"/>
            <a:r>
              <a:rPr lang="zh-CN" altLang="en-US"/>
              <a:t>概率分布比较均匀时，不用</a:t>
            </a:r>
            <a:r>
              <a:rPr lang="en-US" altLang="zh-CN"/>
              <a:t>Huffman</a:t>
            </a:r>
            <a:r>
              <a:rPr lang="zh-CN" altLang="en-US"/>
              <a:t>编码。</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a:t>实例说明</a:t>
            </a:r>
          </a:p>
        </p:txBody>
      </p:sp>
      <p:sp>
        <p:nvSpPr>
          <p:cNvPr id="120835" name="Text Box 4"/>
          <p:cNvSpPr txBox="1">
            <a:spLocks noChangeArrowheads="1"/>
          </p:cNvSpPr>
          <p:nvPr/>
        </p:nvSpPr>
        <p:spPr bwMode="auto">
          <a:xfrm>
            <a:off x="609600" y="1828800"/>
            <a:ext cx="78486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符号</a:t>
            </a:r>
            <a:r>
              <a:rPr lang="zh-CN" altLang="en-US"/>
              <a:t>	</a:t>
            </a:r>
            <a:r>
              <a:rPr lang="zh-CN" altLang="en-US">
                <a:solidFill>
                  <a:srgbClr val="000099"/>
                </a:solidFill>
              </a:rPr>
              <a:t>概率</a:t>
            </a:r>
            <a:r>
              <a:rPr lang="zh-CN" altLang="en-US"/>
              <a:t>						</a:t>
            </a:r>
            <a:r>
              <a:rPr lang="zh-CN" altLang="en-US">
                <a:solidFill>
                  <a:srgbClr val="000099"/>
                </a:solidFill>
              </a:rPr>
              <a:t>编码</a:t>
            </a:r>
            <a:endParaRPr lang="zh-CN" altLang="en-US" sz="2000">
              <a:solidFill>
                <a:srgbClr val="000099"/>
              </a:solidFill>
            </a:endParaRPr>
          </a:p>
          <a:p>
            <a:pPr eaLnBrk="1" hangingPunct="1">
              <a:spcBef>
                <a:spcPct val="50000"/>
              </a:spcBef>
            </a:pPr>
            <a:r>
              <a:rPr lang="en-US" altLang="zh-CN" sz="2000"/>
              <a:t>A	0.19						    01</a:t>
            </a:r>
          </a:p>
          <a:p>
            <a:pPr eaLnBrk="1" hangingPunct="1">
              <a:spcBef>
                <a:spcPct val="50000"/>
              </a:spcBef>
            </a:pPr>
            <a:r>
              <a:rPr lang="en-US" altLang="zh-CN" sz="2000"/>
              <a:t>B	0.18						    00</a:t>
            </a:r>
          </a:p>
          <a:p>
            <a:pPr eaLnBrk="1" hangingPunct="1">
              <a:spcBef>
                <a:spcPct val="50000"/>
              </a:spcBef>
            </a:pPr>
            <a:r>
              <a:rPr lang="en-US" altLang="zh-CN" sz="2000"/>
              <a:t>C	0.17						  111</a:t>
            </a:r>
          </a:p>
          <a:p>
            <a:pPr eaLnBrk="1" hangingPunct="1">
              <a:spcBef>
                <a:spcPct val="50000"/>
              </a:spcBef>
            </a:pPr>
            <a:r>
              <a:rPr lang="en-US" altLang="zh-CN" sz="2000"/>
              <a:t>D	0.16						  110</a:t>
            </a:r>
          </a:p>
          <a:p>
            <a:pPr eaLnBrk="1" hangingPunct="1">
              <a:spcBef>
                <a:spcPct val="50000"/>
              </a:spcBef>
            </a:pPr>
            <a:r>
              <a:rPr lang="en-US" altLang="zh-CN" sz="2000"/>
              <a:t>E	0.15						  101</a:t>
            </a:r>
          </a:p>
          <a:p>
            <a:pPr eaLnBrk="1" hangingPunct="1">
              <a:spcBef>
                <a:spcPct val="50000"/>
              </a:spcBef>
            </a:pPr>
            <a:r>
              <a:rPr lang="en-US" altLang="zh-CN" sz="2000"/>
              <a:t>F	0.15						  100</a:t>
            </a:r>
          </a:p>
        </p:txBody>
      </p:sp>
      <p:grpSp>
        <p:nvGrpSpPr>
          <p:cNvPr id="2" name="Group 19"/>
          <p:cNvGrpSpPr>
            <a:grpSpLocks/>
          </p:cNvGrpSpPr>
          <p:nvPr/>
        </p:nvGrpSpPr>
        <p:grpSpPr bwMode="auto">
          <a:xfrm>
            <a:off x="2209800" y="2147888"/>
            <a:ext cx="1143000" cy="900112"/>
            <a:chOff x="1392" y="1632"/>
            <a:chExt cx="720" cy="567"/>
          </a:xfrm>
        </p:grpSpPr>
        <p:grpSp>
          <p:nvGrpSpPr>
            <p:cNvPr id="120875" name="Group 20"/>
            <p:cNvGrpSpPr>
              <a:grpSpLocks/>
            </p:cNvGrpSpPr>
            <p:nvPr/>
          </p:nvGrpSpPr>
          <p:grpSpPr bwMode="auto">
            <a:xfrm>
              <a:off x="1392" y="1632"/>
              <a:ext cx="288" cy="519"/>
              <a:chOff x="1392" y="1632"/>
              <a:chExt cx="288" cy="519"/>
            </a:xfrm>
          </p:grpSpPr>
          <p:grpSp>
            <p:nvGrpSpPr>
              <p:cNvPr id="120877" name="Group 21"/>
              <p:cNvGrpSpPr>
                <a:grpSpLocks/>
              </p:cNvGrpSpPr>
              <p:nvPr/>
            </p:nvGrpSpPr>
            <p:grpSpPr bwMode="auto">
              <a:xfrm>
                <a:off x="1392" y="1824"/>
                <a:ext cx="288" cy="288"/>
                <a:chOff x="1872" y="3456"/>
                <a:chExt cx="288" cy="288"/>
              </a:xfrm>
            </p:grpSpPr>
            <p:sp>
              <p:nvSpPr>
                <p:cNvPr id="120880" name="Line 22"/>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1" name="Line 23"/>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2" name="Line 24"/>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8" name="Text Box 25"/>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9" name="Text Box 26"/>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76" name="Text Box 27"/>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0.37</a:t>
              </a:r>
            </a:p>
          </p:txBody>
        </p:sp>
      </p:grpSp>
      <p:grpSp>
        <p:nvGrpSpPr>
          <p:cNvPr id="5" name="Group 28"/>
          <p:cNvGrpSpPr>
            <a:grpSpLocks/>
          </p:cNvGrpSpPr>
          <p:nvPr/>
        </p:nvGrpSpPr>
        <p:grpSpPr bwMode="auto">
          <a:xfrm>
            <a:off x="2133600" y="3962400"/>
            <a:ext cx="1143000" cy="900113"/>
            <a:chOff x="1392" y="1632"/>
            <a:chExt cx="720" cy="567"/>
          </a:xfrm>
        </p:grpSpPr>
        <p:grpSp>
          <p:nvGrpSpPr>
            <p:cNvPr id="120867" name="Group 29"/>
            <p:cNvGrpSpPr>
              <a:grpSpLocks/>
            </p:cNvGrpSpPr>
            <p:nvPr/>
          </p:nvGrpSpPr>
          <p:grpSpPr bwMode="auto">
            <a:xfrm>
              <a:off x="1392" y="1632"/>
              <a:ext cx="288" cy="519"/>
              <a:chOff x="1392" y="1632"/>
              <a:chExt cx="288" cy="519"/>
            </a:xfrm>
          </p:grpSpPr>
          <p:grpSp>
            <p:nvGrpSpPr>
              <p:cNvPr id="120869" name="Group 30"/>
              <p:cNvGrpSpPr>
                <a:grpSpLocks/>
              </p:cNvGrpSpPr>
              <p:nvPr/>
            </p:nvGrpSpPr>
            <p:grpSpPr bwMode="auto">
              <a:xfrm>
                <a:off x="1392" y="1824"/>
                <a:ext cx="288" cy="288"/>
                <a:chOff x="1872" y="3456"/>
                <a:chExt cx="288" cy="288"/>
              </a:xfrm>
            </p:grpSpPr>
            <p:sp>
              <p:nvSpPr>
                <p:cNvPr id="120872" name="Line 31"/>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3" name="Line 32"/>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4" name="Line 33"/>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0" name="Text Box 34"/>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1" name="Text Box 35"/>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8" name="Text Box 36"/>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8" name="Group 37"/>
          <p:cNvGrpSpPr>
            <a:grpSpLocks/>
          </p:cNvGrpSpPr>
          <p:nvPr/>
        </p:nvGrpSpPr>
        <p:grpSpPr bwMode="auto">
          <a:xfrm>
            <a:off x="2133600" y="3048000"/>
            <a:ext cx="1143000" cy="900113"/>
            <a:chOff x="1392" y="1632"/>
            <a:chExt cx="720" cy="567"/>
          </a:xfrm>
        </p:grpSpPr>
        <p:grpSp>
          <p:nvGrpSpPr>
            <p:cNvPr id="120859" name="Group 38"/>
            <p:cNvGrpSpPr>
              <a:grpSpLocks/>
            </p:cNvGrpSpPr>
            <p:nvPr/>
          </p:nvGrpSpPr>
          <p:grpSpPr bwMode="auto">
            <a:xfrm>
              <a:off x="1392" y="1632"/>
              <a:ext cx="288" cy="519"/>
              <a:chOff x="1392" y="1632"/>
              <a:chExt cx="288" cy="519"/>
            </a:xfrm>
          </p:grpSpPr>
          <p:grpSp>
            <p:nvGrpSpPr>
              <p:cNvPr id="120861" name="Group 39"/>
              <p:cNvGrpSpPr>
                <a:grpSpLocks/>
              </p:cNvGrpSpPr>
              <p:nvPr/>
            </p:nvGrpSpPr>
            <p:grpSpPr bwMode="auto">
              <a:xfrm>
                <a:off x="1392" y="1824"/>
                <a:ext cx="288" cy="288"/>
                <a:chOff x="1872" y="3456"/>
                <a:chExt cx="288" cy="288"/>
              </a:xfrm>
            </p:grpSpPr>
            <p:sp>
              <p:nvSpPr>
                <p:cNvPr id="120864" name="Line 40"/>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5" name="Line 41"/>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6" name="Line 42"/>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62" name="Text Box 43"/>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63" name="Text Box 44"/>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0" name="Text Box 45"/>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0.33</a:t>
              </a:r>
            </a:p>
          </p:txBody>
        </p:sp>
      </p:grpSp>
      <p:grpSp>
        <p:nvGrpSpPr>
          <p:cNvPr id="11" name="Group 60"/>
          <p:cNvGrpSpPr>
            <a:grpSpLocks/>
          </p:cNvGrpSpPr>
          <p:nvPr/>
        </p:nvGrpSpPr>
        <p:grpSpPr bwMode="auto">
          <a:xfrm>
            <a:off x="2590800" y="3276600"/>
            <a:ext cx="2438400" cy="1281113"/>
            <a:chOff x="1632" y="2064"/>
            <a:chExt cx="1536" cy="807"/>
          </a:xfrm>
        </p:grpSpPr>
        <p:sp>
          <p:nvSpPr>
            <p:cNvPr id="120853" name="Text Box 13"/>
            <p:cNvSpPr txBox="1">
              <a:spLocks noChangeArrowheads="1"/>
            </p:cNvSpPr>
            <p:nvPr/>
          </p:nvSpPr>
          <p:spPr bwMode="auto">
            <a:xfrm>
              <a:off x="2736" y="254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0.63</a:t>
              </a:r>
            </a:p>
          </p:txBody>
        </p:sp>
        <p:sp>
          <p:nvSpPr>
            <p:cNvPr id="120854" name="Text Box 14"/>
            <p:cNvSpPr txBox="1">
              <a:spLocks noChangeArrowheads="1"/>
            </p:cNvSpPr>
            <p:nvPr/>
          </p:nvSpPr>
          <p:spPr bwMode="auto">
            <a:xfrm>
              <a:off x="2304" y="206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5" name="Text Box 15"/>
            <p:cNvSpPr txBox="1">
              <a:spLocks noChangeArrowheads="1"/>
            </p:cNvSpPr>
            <p:nvPr/>
          </p:nvSpPr>
          <p:spPr bwMode="auto">
            <a:xfrm>
              <a:off x="2304"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20856" name="Line 16"/>
            <p:cNvSpPr>
              <a:spLocks noChangeShapeType="1"/>
            </p:cNvSpPr>
            <p:nvPr/>
          </p:nvSpPr>
          <p:spPr bwMode="auto">
            <a:xfrm>
              <a:off x="1632" y="22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7" name="Line 17"/>
            <p:cNvSpPr>
              <a:spLocks noChangeShapeType="1"/>
            </p:cNvSpPr>
            <p:nvPr/>
          </p:nvSpPr>
          <p:spPr bwMode="auto">
            <a:xfrm>
              <a:off x="2688" y="225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8" name="Line 55"/>
            <p:cNvSpPr>
              <a:spLocks noChangeShapeType="1"/>
            </p:cNvSpPr>
            <p:nvPr/>
          </p:nvSpPr>
          <p:spPr bwMode="auto">
            <a:xfrm>
              <a:off x="1632" y="283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67"/>
          <p:cNvGrpSpPr>
            <a:grpSpLocks/>
          </p:cNvGrpSpPr>
          <p:nvPr/>
        </p:nvGrpSpPr>
        <p:grpSpPr bwMode="auto">
          <a:xfrm>
            <a:off x="2667000" y="2286000"/>
            <a:ext cx="3581400" cy="1752600"/>
            <a:chOff x="1680" y="1440"/>
            <a:chExt cx="2256" cy="1104"/>
          </a:xfrm>
        </p:grpSpPr>
        <p:sp>
          <p:nvSpPr>
            <p:cNvPr id="120846" name="Line 18"/>
            <p:cNvSpPr>
              <a:spLocks noChangeShapeType="1"/>
            </p:cNvSpPr>
            <p:nvPr/>
          </p:nvSpPr>
          <p:spPr bwMode="auto">
            <a:xfrm>
              <a:off x="2688" y="2544"/>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47" name="Group 61"/>
            <p:cNvGrpSpPr>
              <a:grpSpLocks/>
            </p:cNvGrpSpPr>
            <p:nvPr/>
          </p:nvGrpSpPr>
          <p:grpSpPr bwMode="auto">
            <a:xfrm>
              <a:off x="1680" y="1440"/>
              <a:ext cx="2256" cy="1104"/>
              <a:chOff x="1680" y="1440"/>
              <a:chExt cx="2256" cy="1104"/>
            </a:xfrm>
          </p:grpSpPr>
          <p:sp>
            <p:nvSpPr>
              <p:cNvPr id="120848" name="Line 11"/>
              <p:cNvSpPr>
                <a:spLocks noChangeShapeType="1"/>
              </p:cNvSpPr>
              <p:nvPr/>
            </p:nvSpPr>
            <p:spPr bwMode="auto">
              <a:xfrm>
                <a:off x="3264" y="211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9" name="Line 56"/>
              <p:cNvSpPr>
                <a:spLocks noChangeShapeType="1"/>
              </p:cNvSpPr>
              <p:nvPr/>
            </p:nvSpPr>
            <p:spPr bwMode="auto">
              <a:xfrm>
                <a:off x="1680" y="168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0" name="Line 57"/>
              <p:cNvSpPr>
                <a:spLocks noChangeShapeType="1"/>
              </p:cNvSpPr>
              <p:nvPr/>
            </p:nvSpPr>
            <p:spPr bwMode="auto">
              <a:xfrm>
                <a:off x="3264" y="1680"/>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1" name="Text Box 58"/>
              <p:cNvSpPr txBox="1">
                <a:spLocks noChangeArrowheads="1"/>
              </p:cNvSpPr>
              <p:nvPr/>
            </p:nvSpPr>
            <p:spPr bwMode="auto">
              <a:xfrm>
                <a:off x="2976" y="230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2" name="Text Box 59"/>
              <p:cNvSpPr txBox="1">
                <a:spLocks noChangeArrowheads="1"/>
              </p:cNvSpPr>
              <p:nvPr/>
            </p:nvSpPr>
            <p:spPr bwMode="auto">
              <a:xfrm>
                <a:off x="2928" y="14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grpSp>
      <p:grpSp>
        <p:nvGrpSpPr>
          <p:cNvPr id="14" name="Group 66"/>
          <p:cNvGrpSpPr>
            <a:grpSpLocks/>
          </p:cNvGrpSpPr>
          <p:nvPr/>
        </p:nvGrpSpPr>
        <p:grpSpPr bwMode="auto">
          <a:xfrm>
            <a:off x="3886200" y="1600200"/>
            <a:ext cx="3962400" cy="4343400"/>
            <a:chOff x="2448" y="1008"/>
            <a:chExt cx="2496" cy="2736"/>
          </a:xfrm>
        </p:grpSpPr>
        <p:sp>
          <p:nvSpPr>
            <p:cNvPr id="120842" name="Oval 62"/>
            <p:cNvSpPr>
              <a:spLocks noChangeArrowheads="1"/>
            </p:cNvSpPr>
            <p:nvPr/>
          </p:nvSpPr>
          <p:spPr bwMode="auto">
            <a:xfrm>
              <a:off x="4464" y="1008"/>
              <a:ext cx="480" cy="24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0843" name="Group 65"/>
            <p:cNvGrpSpPr>
              <a:grpSpLocks/>
            </p:cNvGrpSpPr>
            <p:nvPr/>
          </p:nvGrpSpPr>
          <p:grpSpPr bwMode="auto">
            <a:xfrm>
              <a:off x="2448" y="3264"/>
              <a:ext cx="1392" cy="480"/>
              <a:chOff x="2448" y="3264"/>
              <a:chExt cx="1392" cy="480"/>
            </a:xfrm>
          </p:grpSpPr>
          <p:sp>
            <p:nvSpPr>
              <p:cNvPr id="120844" name="AutoShape 63"/>
              <p:cNvSpPr>
                <a:spLocks noChangeArrowheads="1"/>
              </p:cNvSpPr>
              <p:nvPr/>
            </p:nvSpPr>
            <p:spPr bwMode="auto">
              <a:xfrm rot="10800000">
                <a:off x="2448" y="3264"/>
                <a:ext cx="1392" cy="480"/>
              </a:xfrm>
              <a:prstGeom prst="wedgeEllipseCallout">
                <a:avLst>
                  <a:gd name="adj1" fmla="val -98208"/>
                  <a:gd name="adj2" fmla="val 789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0845" name="Text Box 64"/>
              <p:cNvSpPr txBox="1">
                <a:spLocks noChangeArrowheads="1"/>
              </p:cNvSpPr>
              <p:nvPr/>
            </p:nvSpPr>
            <p:spPr bwMode="auto">
              <a:xfrm>
                <a:off x="2448" y="3408"/>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总码长减少约</a:t>
                </a:r>
                <a:r>
                  <a:rPr lang="en-US" altLang="zh-CN">
                    <a:solidFill>
                      <a:srgbClr val="000099"/>
                    </a:solidFill>
                  </a:rPr>
                  <a:t>12%</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数据的预处理</a:t>
            </a:r>
          </a:p>
        </p:txBody>
      </p:sp>
      <p:sp>
        <p:nvSpPr>
          <p:cNvPr id="70659" name="Rectangle 3"/>
          <p:cNvSpPr>
            <a:spLocks noGrp="1" noChangeArrowheads="1"/>
          </p:cNvSpPr>
          <p:nvPr>
            <p:ph type="body" idx="1"/>
          </p:nvPr>
        </p:nvSpPr>
        <p:spPr/>
        <p:txBody>
          <a:bodyPr/>
          <a:lstStyle/>
          <a:p>
            <a:pPr eaLnBrk="1" hangingPunct="1"/>
            <a:r>
              <a:rPr lang="zh-CN" altLang="en-US" sz="3400" b="1">
                <a:solidFill>
                  <a:srgbClr val="000099"/>
                </a:solidFill>
              </a:rPr>
              <a:t>数据的预处理</a:t>
            </a:r>
          </a:p>
          <a:p>
            <a:pPr lvl="1" eaLnBrk="1" hangingPunct="1"/>
            <a:r>
              <a:rPr lang="zh-CN" altLang="en-US" sz="3000"/>
              <a:t>将各活动的起、止时间存储于数组</a:t>
            </a:r>
            <a:r>
              <a:rPr lang="en-US" altLang="zh-CN" sz="3000"/>
              <a:t>s</a:t>
            </a:r>
            <a:r>
              <a:rPr lang="zh-CN" altLang="en-US" sz="3000"/>
              <a:t>和</a:t>
            </a:r>
            <a:r>
              <a:rPr lang="en-US" altLang="zh-CN" sz="3000"/>
              <a:t>f</a:t>
            </a:r>
            <a:r>
              <a:rPr lang="zh-CN" altLang="en-US" sz="3000"/>
              <a:t>中；</a:t>
            </a:r>
          </a:p>
          <a:p>
            <a:pPr lvl="2" eaLnBrk="1" hangingPunct="1"/>
            <a:r>
              <a:rPr lang="zh-CN" altLang="en-US" sz="2800"/>
              <a:t>按</a:t>
            </a:r>
            <a:r>
              <a:rPr lang="zh-CN" altLang="en-US" sz="2800" b="1">
                <a:solidFill>
                  <a:srgbClr val="FF0000"/>
                </a:solidFill>
              </a:rPr>
              <a:t>结束时间</a:t>
            </a:r>
            <a:r>
              <a:rPr lang="zh-CN" altLang="en-US" sz="2800"/>
              <a:t>的</a:t>
            </a:r>
            <a:r>
              <a:rPr lang="zh-CN" altLang="en-US" sz="2800" b="1">
                <a:solidFill>
                  <a:srgbClr val="000099"/>
                </a:solidFill>
              </a:rPr>
              <a:t>非减序</a:t>
            </a:r>
            <a:r>
              <a:rPr lang="en-US" altLang="zh-CN" sz="2800"/>
              <a:t>f</a:t>
            </a:r>
            <a:r>
              <a:rPr lang="en-US" altLang="zh-CN" sz="2800" baseline="-25000"/>
              <a:t>1</a:t>
            </a:r>
            <a:r>
              <a:rPr lang="en-US" altLang="zh-CN" sz="2800">
                <a:cs typeface="Arial" charset="0"/>
              </a:rPr>
              <a:t>≤ </a:t>
            </a:r>
            <a:r>
              <a:rPr lang="en-US" altLang="zh-CN" sz="2800"/>
              <a:t>f</a:t>
            </a:r>
            <a:r>
              <a:rPr lang="en-US" altLang="zh-CN" sz="2800" baseline="-25000"/>
              <a:t>2</a:t>
            </a:r>
            <a:r>
              <a:rPr lang="en-US" altLang="zh-CN" sz="2800">
                <a:cs typeface="Arial" charset="0"/>
              </a:rPr>
              <a:t>≤…≤ </a:t>
            </a:r>
            <a:r>
              <a:rPr lang="en-US" altLang="zh-CN" sz="2800"/>
              <a:t>f</a:t>
            </a:r>
            <a:r>
              <a:rPr lang="en-US" altLang="zh-CN" sz="2800" baseline="-25000"/>
              <a:t>n</a:t>
            </a:r>
            <a:r>
              <a:rPr lang="zh-CN" altLang="en-US" sz="2800"/>
              <a:t>排列</a:t>
            </a:r>
          </a:p>
          <a:p>
            <a:pPr lvl="3" eaLnBrk="1" hangingPunct="1"/>
            <a:r>
              <a:rPr lang="zh-CN" altLang="en-US" sz="2400">
                <a:cs typeface="Arial" charset="0"/>
              </a:rPr>
              <a:t>排序需要</a:t>
            </a:r>
            <a:r>
              <a:rPr lang="en-US" altLang="zh-CN" sz="2400">
                <a:cs typeface="Arial" charset="0"/>
              </a:rPr>
              <a:t>O(nlogn</a:t>
            </a:r>
            <a:r>
              <a:rPr lang="zh-CN" altLang="en-US" sz="2400">
                <a:cs typeface="Arial" charset="0"/>
              </a:rPr>
              <a:t>）的时间</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单源最短路径</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a:t>单源最短路径</a:t>
            </a:r>
          </a:p>
        </p:txBody>
      </p:sp>
      <p:sp>
        <p:nvSpPr>
          <p:cNvPr id="122883" name="Rectangle 3"/>
          <p:cNvSpPr>
            <a:spLocks noGrp="1" noChangeArrowheads="1"/>
          </p:cNvSpPr>
          <p:nvPr>
            <p:ph type="body" idx="1"/>
          </p:nvPr>
        </p:nvSpPr>
        <p:spPr>
          <a:xfrm>
            <a:off x="457200" y="1719263"/>
            <a:ext cx="7848600" cy="2319337"/>
          </a:xfrm>
          <a:noFill/>
        </p:spPr>
        <p:txBody>
          <a:bodyPr/>
          <a:lstStyle/>
          <a:p>
            <a:pPr eaLnBrk="1" hangingPunct="1"/>
            <a:r>
              <a:rPr lang="zh-CN" altLang="en-US" b="1">
                <a:solidFill>
                  <a:srgbClr val="000099"/>
                </a:solidFill>
              </a:rPr>
              <a:t>单源最短路径</a:t>
            </a:r>
          </a:p>
          <a:p>
            <a:pPr lvl="1" eaLnBrk="1" hangingPunct="1"/>
            <a:r>
              <a:rPr lang="zh-CN" altLang="en-US"/>
              <a:t>问题描述：给定</a:t>
            </a:r>
            <a:r>
              <a:rPr lang="zh-CN" altLang="en-US" b="1">
                <a:solidFill>
                  <a:srgbClr val="000099"/>
                </a:solidFill>
              </a:rPr>
              <a:t>带权</a:t>
            </a:r>
            <a:r>
              <a:rPr lang="zh-CN" altLang="en-US" b="1">
                <a:solidFill>
                  <a:srgbClr val="FF0000"/>
                </a:solidFill>
              </a:rPr>
              <a:t>有向</a:t>
            </a:r>
            <a:r>
              <a:rPr lang="zh-CN" altLang="en-US"/>
              <a:t>图</a:t>
            </a:r>
            <a:r>
              <a:rPr lang="en-US" altLang="zh-CN"/>
              <a:t>G=(V,E)</a:t>
            </a:r>
            <a:r>
              <a:rPr lang="zh-CN" altLang="en-US"/>
              <a:t>，其中每条边的权是非负实数。另外，给定</a:t>
            </a:r>
            <a:r>
              <a:rPr lang="en-US" altLang="zh-CN"/>
              <a:t>V</a:t>
            </a:r>
            <a:r>
              <a:rPr lang="zh-CN" altLang="en-US"/>
              <a:t>中的一个顶点（称为源）。现要求计算从源到所有其他各顶点的最短路长度。</a:t>
            </a:r>
            <a:endParaRPr lang="en-US" altLang="zh-CN"/>
          </a:p>
        </p:txBody>
      </p:sp>
      <p:grpSp>
        <p:nvGrpSpPr>
          <p:cNvPr id="2" name="Group 9"/>
          <p:cNvGrpSpPr>
            <a:grpSpLocks/>
          </p:cNvGrpSpPr>
          <p:nvPr/>
        </p:nvGrpSpPr>
        <p:grpSpPr bwMode="auto">
          <a:xfrm>
            <a:off x="1524000" y="3962400"/>
            <a:ext cx="3733800" cy="1219200"/>
            <a:chOff x="960" y="2496"/>
            <a:chExt cx="2352" cy="768"/>
          </a:xfrm>
        </p:grpSpPr>
        <p:sp>
          <p:nvSpPr>
            <p:cNvPr id="122885" name="Line 6"/>
            <p:cNvSpPr>
              <a:spLocks noChangeShapeType="1"/>
            </p:cNvSpPr>
            <p:nvPr/>
          </p:nvSpPr>
          <p:spPr bwMode="auto">
            <a:xfrm>
              <a:off x="960" y="2496"/>
              <a:ext cx="110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6" name="AutoShape 7"/>
            <p:cNvSpPr>
              <a:spLocks noChangeArrowheads="1"/>
            </p:cNvSpPr>
            <p:nvPr/>
          </p:nvSpPr>
          <p:spPr bwMode="auto">
            <a:xfrm rot="10800000">
              <a:off x="1824" y="2832"/>
              <a:ext cx="1488" cy="432"/>
            </a:xfrm>
            <a:prstGeom prst="wedgeEllipseCallout">
              <a:avLst>
                <a:gd name="adj1" fmla="val 64718"/>
                <a:gd name="adj2" fmla="val 120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2887" name="Text Box 8"/>
            <p:cNvSpPr txBox="1">
              <a:spLocks noChangeArrowheads="1"/>
            </p:cNvSpPr>
            <p:nvPr/>
          </p:nvSpPr>
          <p:spPr bwMode="auto">
            <a:xfrm>
              <a:off x="1824" y="2928"/>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路上各边的权值之和</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a:t>Dijkstra</a:t>
            </a:r>
            <a:r>
              <a:rPr lang="zh-CN" altLang="en-US"/>
              <a:t>算法</a:t>
            </a:r>
          </a:p>
        </p:txBody>
      </p:sp>
      <p:sp>
        <p:nvSpPr>
          <p:cNvPr id="123907" name="Rectangle 3"/>
          <p:cNvSpPr>
            <a:spLocks noGrp="1" noChangeArrowheads="1"/>
          </p:cNvSpPr>
          <p:nvPr>
            <p:ph type="body" idx="1"/>
          </p:nvPr>
        </p:nvSpPr>
        <p:spPr/>
        <p:txBody>
          <a:bodyPr/>
          <a:lstStyle/>
          <a:p>
            <a:pPr eaLnBrk="1" hangingPunct="1"/>
            <a:r>
              <a:rPr lang="en-US" altLang="zh-CN" b="1" dirty="0">
                <a:solidFill>
                  <a:srgbClr val="000099"/>
                </a:solidFill>
              </a:rPr>
              <a:t>Dijkstra</a:t>
            </a:r>
            <a:r>
              <a:rPr lang="zh-CN" altLang="en-US" b="1" dirty="0">
                <a:solidFill>
                  <a:srgbClr val="000099"/>
                </a:solidFill>
              </a:rPr>
              <a:t>算法</a:t>
            </a:r>
          </a:p>
          <a:p>
            <a:pPr lvl="1" eaLnBrk="1" hangingPunct="1"/>
            <a:r>
              <a:rPr lang="zh-CN" altLang="en-US" dirty="0"/>
              <a:t>求解单源最短路径问题的贪心算法</a:t>
            </a:r>
            <a:endParaRPr lang="en-US" altLang="zh-CN" dirty="0"/>
          </a:p>
          <a:p>
            <a:pPr lvl="2" eaLnBrk="1" hangingPunct="1"/>
            <a:r>
              <a:rPr lang="en-US" altLang="zh-CN" dirty="0"/>
              <a:t>Dijkstra</a:t>
            </a:r>
            <a:r>
              <a:rPr lang="zh-CN" altLang="en-US" dirty="0"/>
              <a:t>算法是由荷兰计算机科学家狄克斯特拉于</a:t>
            </a:r>
            <a:r>
              <a:rPr lang="en-US" altLang="zh-CN" dirty="0"/>
              <a:t>1959</a:t>
            </a:r>
            <a:r>
              <a:rPr lang="zh-CN" altLang="en-US" dirty="0"/>
              <a:t>年提出的</a:t>
            </a:r>
          </a:p>
          <a:p>
            <a:pPr lvl="1" eaLnBrk="1" hangingPunct="1"/>
            <a:r>
              <a:rPr lang="zh-CN" altLang="en-US" dirty="0"/>
              <a:t>基本思想：设置顶点集合</a:t>
            </a:r>
            <a:r>
              <a:rPr lang="en-US" altLang="zh-CN" dirty="0"/>
              <a:t>S</a:t>
            </a:r>
            <a:r>
              <a:rPr lang="zh-CN" altLang="en-US" dirty="0"/>
              <a:t>，并不断地通过贪心选择来扩充该集合。</a:t>
            </a:r>
          </a:p>
          <a:p>
            <a:pPr lvl="2" eaLnBrk="1" hangingPunct="1"/>
            <a:r>
              <a:rPr lang="zh-CN" altLang="en-US" dirty="0"/>
              <a:t>一个顶点属于集合</a:t>
            </a:r>
            <a:r>
              <a:rPr lang="en-US" altLang="zh-CN" dirty="0"/>
              <a:t>S</a:t>
            </a:r>
            <a:r>
              <a:rPr lang="zh-CN" altLang="en-US" dirty="0"/>
              <a:t>当且仅当从源到该顶点的最短路径长度已知。</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a:t>集合</a:t>
            </a:r>
            <a:r>
              <a:rPr lang="en-US" altLang="zh-CN"/>
              <a:t>S</a:t>
            </a:r>
            <a:r>
              <a:rPr lang="zh-CN" altLang="en-US"/>
              <a:t>的构造</a:t>
            </a:r>
          </a:p>
        </p:txBody>
      </p:sp>
      <p:graphicFrame>
        <p:nvGraphicFramePr>
          <p:cNvPr id="24578" name="Object 4"/>
          <p:cNvGraphicFramePr>
            <a:graphicFrameLocks noGrp="1" noChangeAspect="1"/>
          </p:cNvGraphicFramePr>
          <p:nvPr>
            <p:ph idx="1"/>
          </p:nvPr>
        </p:nvGraphicFramePr>
        <p:xfrm>
          <a:off x="762000" y="2057400"/>
          <a:ext cx="7467600" cy="3529013"/>
        </p:xfrm>
        <a:graphic>
          <a:graphicData uri="http://schemas.openxmlformats.org/presentationml/2006/ole">
            <mc:AlternateContent xmlns:mc="http://schemas.openxmlformats.org/markup-compatibility/2006">
              <mc:Choice xmlns:v="urn:schemas-microsoft-com:vml" Requires="v">
                <p:oleObj spid="_x0000_s23554" name="公式" r:id="rId3" imgW="3924300" imgH="1854200" progId="Equation.3">
                  <p:embed/>
                </p:oleObj>
              </mc:Choice>
              <mc:Fallback>
                <p:oleObj name="公式" r:id="rId3" imgW="3924300" imgH="18542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057400"/>
                        <a:ext cx="7467600" cy="352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a:t>Dijkstra</a:t>
            </a:r>
            <a:r>
              <a:rPr lang="zh-CN" altLang="en-US"/>
              <a:t>算法实现</a:t>
            </a:r>
            <a:endParaRPr lang="en-US" altLang="zh-CN"/>
          </a:p>
        </p:txBody>
      </p:sp>
      <p:graphicFrame>
        <p:nvGraphicFramePr>
          <p:cNvPr id="25602" name="Object 4"/>
          <p:cNvGraphicFramePr>
            <a:graphicFrameLocks noGrp="1" noChangeAspect="1"/>
          </p:cNvGraphicFramePr>
          <p:nvPr>
            <p:ph idx="1"/>
          </p:nvPr>
        </p:nvGraphicFramePr>
        <p:xfrm>
          <a:off x="762000" y="2209800"/>
          <a:ext cx="7620000" cy="3025775"/>
        </p:xfrm>
        <a:graphic>
          <a:graphicData uri="http://schemas.openxmlformats.org/presentationml/2006/ole">
            <mc:AlternateContent xmlns:mc="http://schemas.openxmlformats.org/markup-compatibility/2006">
              <mc:Choice xmlns:v="urn:schemas-microsoft-com:vml" Requires="v">
                <p:oleObj spid="_x0000_s24578" name="公式" r:id="rId3" imgW="3517900" imgH="1397000" progId="Equation.3">
                  <p:embed/>
                </p:oleObj>
              </mc:Choice>
              <mc:Fallback>
                <p:oleObj name="公式" r:id="rId3" imgW="3517900" imgH="1397000" progId="Equation.3">
                  <p:embed/>
                  <p:pic>
                    <p:nvPicPr>
                      <p:cNvPr id="0" name="Picture 1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209800"/>
                        <a:ext cx="7620000" cy="302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381000" y="1219200"/>
            <a:ext cx="7848600" cy="4906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dijkstra(int v,float[ ][ ] dist, int [ ] prev)</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int n=dist.length.-1;</a:t>
            </a:r>
          </a:p>
          <a:p>
            <a:pPr eaLnBrk="1" hangingPunct="1">
              <a:spcBef>
                <a:spcPct val="50000"/>
              </a:spcBef>
            </a:pPr>
            <a:r>
              <a:rPr lang="en-US" altLang="zh-CN">
                <a:latin typeface="宋体" pitchFamily="2" charset="-122"/>
              </a:rPr>
              <a:t>    if(v&lt;1||v&gt;n)  return;</a:t>
            </a:r>
          </a:p>
          <a:p>
            <a:pPr eaLnBrk="1" hangingPunct="1">
              <a:spcBef>
                <a:spcPct val="50000"/>
              </a:spcBef>
            </a:pPr>
            <a:r>
              <a:rPr lang="en-US" altLang="zh-CN">
                <a:latin typeface="宋体" pitchFamily="2" charset="-122"/>
              </a:rPr>
              <a:t>    boolean [ ]  s=new boolean [n+1];</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dist[i]=a[v][i];  s[i]=false;</a:t>
            </a:r>
          </a:p>
          <a:p>
            <a:pPr eaLnBrk="1" hangingPunct="1">
              <a:spcBef>
                <a:spcPct val="50000"/>
              </a:spcBef>
            </a:pPr>
            <a:r>
              <a:rPr lang="en-US" altLang="zh-CN">
                <a:latin typeface="宋体" pitchFamily="2" charset="-122"/>
              </a:rPr>
              <a:t>       if(dist[i]==</a:t>
            </a:r>
            <a:r>
              <a:rPr lang="zh-CN" altLang="en-US">
                <a:latin typeface="宋体" pitchFamily="2" charset="-122"/>
              </a:rPr>
              <a:t>设定的大数</a:t>
            </a:r>
            <a:r>
              <a:rPr lang="en-US" altLang="zh-CN">
                <a:latin typeface="宋体" pitchFamily="2" charset="-122"/>
              </a:rPr>
              <a:t>) prev[i]=0;</a:t>
            </a:r>
          </a:p>
          <a:p>
            <a:pPr eaLnBrk="1" hangingPunct="1">
              <a:spcBef>
                <a:spcPct val="50000"/>
              </a:spcBef>
            </a:pPr>
            <a:r>
              <a:rPr lang="en-US" altLang="zh-CN">
                <a:latin typeface="宋体" pitchFamily="2" charset="-122"/>
              </a:rPr>
              <a:t>       else prev[i]=v;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4931" name="Group 10"/>
          <p:cNvGrpSpPr>
            <a:grpSpLocks/>
          </p:cNvGrpSpPr>
          <p:nvPr/>
        </p:nvGrpSpPr>
        <p:grpSpPr bwMode="auto">
          <a:xfrm>
            <a:off x="1295400" y="5715000"/>
            <a:ext cx="838200" cy="457200"/>
            <a:chOff x="816" y="3600"/>
            <a:chExt cx="528" cy="288"/>
          </a:xfrm>
        </p:grpSpPr>
        <p:sp>
          <p:nvSpPr>
            <p:cNvPr id="124936" name="Line 5"/>
            <p:cNvSpPr>
              <a:spLocks noChangeShapeType="1"/>
            </p:cNvSpPr>
            <p:nvPr/>
          </p:nvSpPr>
          <p:spPr bwMode="auto">
            <a:xfrm>
              <a:off x="816" y="360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6"/>
            <p:cNvSpPr>
              <a:spLocks noChangeShapeType="1"/>
            </p:cNvSpPr>
            <p:nvPr/>
          </p:nvSpPr>
          <p:spPr bwMode="auto">
            <a:xfrm>
              <a:off x="816" y="3888"/>
              <a:ext cx="52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4932" name="Group 9"/>
          <p:cNvGrpSpPr>
            <a:grpSpLocks/>
          </p:cNvGrpSpPr>
          <p:nvPr/>
        </p:nvGrpSpPr>
        <p:grpSpPr bwMode="auto">
          <a:xfrm>
            <a:off x="2286000" y="5867400"/>
            <a:ext cx="609600" cy="609600"/>
            <a:chOff x="1440" y="3696"/>
            <a:chExt cx="384" cy="384"/>
          </a:xfrm>
        </p:grpSpPr>
        <p:sp>
          <p:nvSpPr>
            <p:cNvPr id="124934"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4935"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4933" name="Text Box 11"/>
          <p:cNvSpPr txBox="1">
            <a:spLocks noChangeArrowheads="1"/>
          </p:cNvSpPr>
          <p:nvPr/>
        </p:nvSpPr>
        <p:spPr bwMode="auto">
          <a:xfrm>
            <a:off x="4572000" y="5791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143000" y="152400"/>
            <a:ext cx="7848600" cy="6557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    dist[v]=0; s[v]=true;</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float temp=</a:t>
            </a:r>
            <a:r>
              <a:rPr lang="zh-CN" altLang="en-US">
                <a:latin typeface="宋体" pitchFamily="2" charset="-122"/>
              </a:rPr>
              <a:t>设定的大数；</a:t>
            </a:r>
          </a:p>
          <a:p>
            <a:pPr eaLnBrk="1" hangingPunct="1">
              <a:spcBef>
                <a:spcPct val="50000"/>
              </a:spcBef>
            </a:pPr>
            <a:r>
              <a:rPr lang="zh-CN" altLang="en-US">
                <a:latin typeface="宋体" pitchFamily="2" charset="-122"/>
              </a:rPr>
              <a:t>	</a:t>
            </a:r>
            <a:r>
              <a:rPr lang="en-US" altLang="zh-CN">
                <a:latin typeface="宋体" pitchFamily="2" charset="-122"/>
              </a:rPr>
              <a:t>int u=v;</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if((!s[j])&amp;&amp;(dist[j]&lt;temp)) {</a:t>
            </a:r>
          </a:p>
          <a:p>
            <a:pPr eaLnBrk="1" hangingPunct="1">
              <a:spcBef>
                <a:spcPct val="50000"/>
              </a:spcBef>
            </a:pPr>
            <a:r>
              <a:rPr lang="en-US" altLang="zh-CN">
                <a:latin typeface="宋体" pitchFamily="2" charset="-122"/>
              </a:rPr>
              <a:t>		u=j; temp=dist[j];      }</a:t>
            </a:r>
          </a:p>
          <a:p>
            <a:pPr eaLnBrk="1" hangingPunct="1">
              <a:spcBef>
                <a:spcPct val="50000"/>
              </a:spcBef>
            </a:pPr>
            <a:r>
              <a:rPr lang="en-US" altLang="zh-CN">
                <a:latin typeface="宋体" pitchFamily="2" charset="-122"/>
              </a:rPr>
              <a:t>	s[u]=true;</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if((!s[j])&amp;&amp;(a[u][j]&lt;</a:t>
            </a:r>
            <a:r>
              <a:rPr lang="zh-CN" altLang="en-US"/>
              <a:t>设定的大数</a:t>
            </a:r>
            <a:r>
              <a:rPr lang="en-US" altLang="zh-CN">
                <a:latin typeface="宋体" pitchFamily="2" charset="-122"/>
              </a:rPr>
              <a:t>)) {</a:t>
            </a:r>
          </a:p>
          <a:p>
            <a:pPr eaLnBrk="1" hangingPunct="1">
              <a:spcBef>
                <a:spcPct val="50000"/>
              </a:spcBef>
            </a:pPr>
            <a:r>
              <a:rPr lang="en-US" altLang="zh-CN">
                <a:latin typeface="宋体" pitchFamily="2" charset="-122"/>
              </a:rPr>
              <a:t>		float newdist=dist[u]+a[u][j];</a:t>
            </a:r>
          </a:p>
          <a:p>
            <a:pPr eaLnBrk="1" hangingPunct="1">
              <a:spcBef>
                <a:spcPct val="50000"/>
              </a:spcBef>
            </a:pPr>
            <a:r>
              <a:rPr lang="en-US" altLang="zh-CN">
                <a:latin typeface="宋体" pitchFamily="2" charset="-122"/>
              </a:rPr>
              <a:t>		if(newdist&lt;dist[j]  {</a:t>
            </a:r>
          </a:p>
          <a:p>
            <a:pPr eaLnBrk="1" hangingPunct="1">
              <a:spcBef>
                <a:spcPct val="50000"/>
              </a:spcBef>
            </a:pPr>
            <a:r>
              <a:rPr lang="en-US" altLang="zh-CN">
                <a:latin typeface="宋体" pitchFamily="2" charset="-122"/>
              </a:rPr>
              <a:t>		    dist[j]=newdist;	//dist[j]</a:t>
            </a:r>
            <a:r>
              <a:rPr lang="zh-CN" altLang="en-US">
                <a:latin typeface="宋体" pitchFamily="2" charset="-122"/>
              </a:rPr>
              <a:t>减少</a:t>
            </a:r>
          </a:p>
          <a:p>
            <a:pPr eaLnBrk="1" hangingPunct="1">
              <a:spcBef>
                <a:spcPct val="50000"/>
              </a:spcBef>
            </a:pPr>
            <a:r>
              <a:rPr lang="zh-CN" altLang="en-US">
                <a:latin typeface="宋体" pitchFamily="2" charset="-122"/>
              </a:rPr>
              <a:t>		　　</a:t>
            </a:r>
            <a:r>
              <a:rPr lang="en-US" altLang="zh-CN">
                <a:latin typeface="宋体" pitchFamily="2" charset="-122"/>
              </a:rPr>
              <a:t>prev[j]=u;      }	}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5955" name="Group 10"/>
          <p:cNvGrpSpPr>
            <a:grpSpLocks/>
          </p:cNvGrpSpPr>
          <p:nvPr/>
        </p:nvGrpSpPr>
        <p:grpSpPr bwMode="auto">
          <a:xfrm>
            <a:off x="381000" y="152400"/>
            <a:ext cx="990600" cy="609600"/>
            <a:chOff x="240" y="288"/>
            <a:chExt cx="624" cy="384"/>
          </a:xfrm>
        </p:grpSpPr>
        <p:grpSp>
          <p:nvGrpSpPr>
            <p:cNvPr id="125957" name="Group 6"/>
            <p:cNvGrpSpPr>
              <a:grpSpLocks/>
            </p:cNvGrpSpPr>
            <p:nvPr/>
          </p:nvGrpSpPr>
          <p:grpSpPr bwMode="auto">
            <a:xfrm>
              <a:off x="240" y="288"/>
              <a:ext cx="384" cy="384"/>
              <a:chOff x="1440" y="3696"/>
              <a:chExt cx="384" cy="384"/>
            </a:xfrm>
          </p:grpSpPr>
          <p:sp>
            <p:nvSpPr>
              <p:cNvPr id="125959"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5960"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5958" name="Line 9"/>
            <p:cNvSpPr>
              <a:spLocks noChangeShapeType="1"/>
            </p:cNvSpPr>
            <p:nvPr/>
          </p:nvSpPr>
          <p:spPr bwMode="auto">
            <a:xfrm>
              <a:off x="624" y="480"/>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5956" name="Text Box 12"/>
          <p:cNvSpPr txBox="1">
            <a:spLocks noChangeArrowheads="1"/>
          </p:cNvSpPr>
          <p:nvPr/>
        </p:nvSpPr>
        <p:spPr bwMode="auto">
          <a:xfrm>
            <a:off x="4343400" y="6248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a:t>最短路径求解</a:t>
            </a:r>
          </a:p>
        </p:txBody>
      </p:sp>
      <p:sp>
        <p:nvSpPr>
          <p:cNvPr id="26628" name="Rectangle 3"/>
          <p:cNvSpPr>
            <a:spLocks noGrp="1" noChangeArrowheads="1"/>
          </p:cNvSpPr>
          <p:nvPr>
            <p:ph type="body" sz="half" idx="1"/>
          </p:nvPr>
        </p:nvSpPr>
        <p:spPr>
          <a:xfrm>
            <a:off x="457200" y="1719263"/>
            <a:ext cx="7924800" cy="1481137"/>
          </a:xfrm>
        </p:spPr>
        <p:txBody>
          <a:bodyPr/>
          <a:lstStyle/>
          <a:p>
            <a:pPr eaLnBrk="1" hangingPunct="1"/>
            <a:r>
              <a:rPr lang="zh-CN" altLang="en-US"/>
              <a:t>最短路径求解</a:t>
            </a:r>
          </a:p>
          <a:p>
            <a:pPr lvl="1" eaLnBrk="1" hangingPunct="1"/>
            <a:r>
              <a:rPr lang="zh-CN" altLang="en-US"/>
              <a:t>算法中数组</a:t>
            </a:r>
            <a:r>
              <a:rPr lang="en-US" altLang="zh-CN"/>
              <a:t>prev[i]</a:t>
            </a:r>
            <a:r>
              <a:rPr lang="zh-CN" altLang="en-US"/>
              <a:t>记录了从源到顶点</a:t>
            </a:r>
            <a:r>
              <a:rPr lang="en-US" altLang="zh-CN"/>
              <a:t>i</a:t>
            </a:r>
            <a:r>
              <a:rPr lang="zh-CN" altLang="en-US"/>
              <a:t>的最短路径上</a:t>
            </a:r>
            <a:r>
              <a:rPr lang="en-US" altLang="zh-CN"/>
              <a:t>i</a:t>
            </a:r>
            <a:r>
              <a:rPr lang="zh-CN" altLang="en-US"/>
              <a:t>的前一个顶点。</a:t>
            </a:r>
          </a:p>
        </p:txBody>
      </p:sp>
      <p:graphicFrame>
        <p:nvGraphicFramePr>
          <p:cNvPr id="26626" name="Object 4"/>
          <p:cNvGraphicFramePr>
            <a:graphicFrameLocks noGrp="1" noChangeAspect="1"/>
          </p:cNvGraphicFramePr>
          <p:nvPr>
            <p:ph sz="half" idx="2"/>
          </p:nvPr>
        </p:nvGraphicFramePr>
        <p:xfrm>
          <a:off x="838200" y="3429000"/>
          <a:ext cx="6629400" cy="2989263"/>
        </p:xfrm>
        <a:graphic>
          <a:graphicData uri="http://schemas.openxmlformats.org/presentationml/2006/ole">
            <mc:AlternateContent xmlns:mc="http://schemas.openxmlformats.org/markup-compatibility/2006">
              <mc:Choice xmlns:v="urn:schemas-microsoft-com:vml" Requires="v">
                <p:oleObj spid="_x0000_s25602" name="公式" r:id="rId3" imgW="3098800" imgH="1397000" progId="Equation.3">
                  <p:embed/>
                </p:oleObj>
              </mc:Choice>
              <mc:Fallback>
                <p:oleObj name="公式" r:id="rId3" imgW="3098800" imgH="1397000" progId="Equation.3">
                  <p:embed/>
                  <p:pic>
                    <p:nvPicPr>
                      <p:cNvPr id="0" name="Picture 1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429000"/>
                        <a:ext cx="6629400"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9" name="Oval 6"/>
          <p:cNvSpPr>
            <a:spLocks noChangeArrowheads="1"/>
          </p:cNvSpPr>
          <p:nvPr/>
        </p:nvSpPr>
        <p:spPr bwMode="auto">
          <a:xfrm>
            <a:off x="5410200" y="3429000"/>
            <a:ext cx="381000" cy="45720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6630" name="Line 7"/>
          <p:cNvSpPr>
            <a:spLocks noChangeShapeType="1"/>
          </p:cNvSpPr>
          <p:nvPr/>
        </p:nvSpPr>
        <p:spPr bwMode="auto">
          <a:xfrm flipV="1">
            <a:off x="5867400" y="32766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1" name="Text Box 8"/>
          <p:cNvSpPr txBox="1">
            <a:spLocks noChangeArrowheads="1"/>
          </p:cNvSpPr>
          <p:nvPr/>
        </p:nvSpPr>
        <p:spPr bwMode="auto">
          <a:xfrm>
            <a:off x="6400800" y="2971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源顶点</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a:t>实例说明</a:t>
            </a:r>
          </a:p>
        </p:txBody>
      </p:sp>
      <p:grpSp>
        <p:nvGrpSpPr>
          <p:cNvPr id="126979" name="Group 34"/>
          <p:cNvGrpSpPr>
            <a:grpSpLocks/>
          </p:cNvGrpSpPr>
          <p:nvPr/>
        </p:nvGrpSpPr>
        <p:grpSpPr bwMode="auto">
          <a:xfrm>
            <a:off x="533400" y="2057400"/>
            <a:ext cx="2667000" cy="3292475"/>
            <a:chOff x="672" y="1488"/>
            <a:chExt cx="1680" cy="2074"/>
          </a:xfrm>
        </p:grpSpPr>
        <p:grpSp>
          <p:nvGrpSpPr>
            <p:cNvPr id="127013" name="Group 6"/>
            <p:cNvGrpSpPr>
              <a:grpSpLocks/>
            </p:cNvGrpSpPr>
            <p:nvPr/>
          </p:nvGrpSpPr>
          <p:grpSpPr bwMode="auto">
            <a:xfrm>
              <a:off x="1440" y="1488"/>
              <a:ext cx="288" cy="288"/>
              <a:chOff x="1440" y="1488"/>
              <a:chExt cx="288" cy="288"/>
            </a:xfrm>
          </p:grpSpPr>
          <p:sp>
            <p:nvSpPr>
              <p:cNvPr id="127041" name="Oval 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2" name="Text Box 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7014" name="Group 7"/>
            <p:cNvGrpSpPr>
              <a:grpSpLocks/>
            </p:cNvGrpSpPr>
            <p:nvPr/>
          </p:nvGrpSpPr>
          <p:grpSpPr bwMode="auto">
            <a:xfrm>
              <a:off x="816" y="2064"/>
              <a:ext cx="288" cy="288"/>
              <a:chOff x="1440" y="1488"/>
              <a:chExt cx="288" cy="288"/>
            </a:xfrm>
          </p:grpSpPr>
          <p:sp>
            <p:nvSpPr>
              <p:cNvPr id="12703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7015" name="Group 10"/>
            <p:cNvGrpSpPr>
              <a:grpSpLocks/>
            </p:cNvGrpSpPr>
            <p:nvPr/>
          </p:nvGrpSpPr>
          <p:grpSpPr bwMode="auto">
            <a:xfrm>
              <a:off x="816" y="2832"/>
              <a:ext cx="288" cy="288"/>
              <a:chOff x="1440" y="1488"/>
              <a:chExt cx="288" cy="288"/>
            </a:xfrm>
          </p:grpSpPr>
          <p:sp>
            <p:nvSpPr>
              <p:cNvPr id="12703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7016" name="Group 13"/>
            <p:cNvGrpSpPr>
              <a:grpSpLocks/>
            </p:cNvGrpSpPr>
            <p:nvPr/>
          </p:nvGrpSpPr>
          <p:grpSpPr bwMode="auto">
            <a:xfrm>
              <a:off x="1872" y="2064"/>
              <a:ext cx="288" cy="288"/>
              <a:chOff x="1440" y="1488"/>
              <a:chExt cx="288" cy="288"/>
            </a:xfrm>
          </p:grpSpPr>
          <p:sp>
            <p:nvSpPr>
              <p:cNvPr id="12703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7017" name="Group 16"/>
            <p:cNvGrpSpPr>
              <a:grpSpLocks/>
            </p:cNvGrpSpPr>
            <p:nvPr/>
          </p:nvGrpSpPr>
          <p:grpSpPr bwMode="auto">
            <a:xfrm>
              <a:off x="1872" y="2832"/>
              <a:ext cx="288" cy="288"/>
              <a:chOff x="1440" y="1488"/>
              <a:chExt cx="288" cy="288"/>
            </a:xfrm>
          </p:grpSpPr>
          <p:sp>
            <p:nvSpPr>
              <p:cNvPr id="12703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701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702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702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703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703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703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43467" name="Group 107"/>
          <p:cNvGraphicFramePr>
            <a:graphicFrameLocks noGrp="1"/>
          </p:cNvGraphicFramePr>
          <p:nvPr>
            <p:ph idx="1"/>
          </p:nvPr>
        </p:nvGraphicFramePr>
        <p:xfrm>
          <a:off x="3200400" y="2057400"/>
          <a:ext cx="5715000" cy="1001713"/>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3468" name="Oval 108"/>
          <p:cNvSpPr>
            <a:spLocks noChangeArrowheads="1"/>
          </p:cNvSpPr>
          <p:nvPr/>
        </p:nvSpPr>
        <p:spPr bwMode="auto">
          <a:xfrm>
            <a:off x="533400" y="27432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14"/>
          <p:cNvGrpSpPr>
            <a:grpSpLocks/>
          </p:cNvGrpSpPr>
          <p:nvPr/>
        </p:nvGrpSpPr>
        <p:grpSpPr bwMode="auto">
          <a:xfrm>
            <a:off x="4343400" y="2362200"/>
            <a:ext cx="2667000" cy="2971800"/>
            <a:chOff x="2736" y="1488"/>
            <a:chExt cx="1680" cy="1872"/>
          </a:xfrm>
        </p:grpSpPr>
        <p:sp>
          <p:nvSpPr>
            <p:cNvPr id="127009" name="Oval 109"/>
            <p:cNvSpPr>
              <a:spLocks noChangeArrowheads="1"/>
            </p:cNvSpPr>
            <p:nvPr/>
          </p:nvSpPr>
          <p:spPr bwMode="auto">
            <a:xfrm>
              <a:off x="3984" y="1488"/>
              <a:ext cx="432" cy="432"/>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7010" name="Group 112"/>
            <p:cNvGrpSpPr>
              <a:grpSpLocks/>
            </p:cNvGrpSpPr>
            <p:nvPr/>
          </p:nvGrpSpPr>
          <p:grpSpPr bwMode="auto">
            <a:xfrm>
              <a:off x="2736" y="2400"/>
              <a:ext cx="1584" cy="960"/>
              <a:chOff x="2736" y="2400"/>
              <a:chExt cx="1584" cy="960"/>
            </a:xfrm>
          </p:grpSpPr>
          <p:sp>
            <p:nvSpPr>
              <p:cNvPr id="127011" name="AutoShape 110"/>
              <p:cNvSpPr>
                <a:spLocks noChangeArrowheads="1"/>
              </p:cNvSpPr>
              <p:nvPr/>
            </p:nvSpPr>
            <p:spPr bwMode="auto">
              <a:xfrm rot="10800000">
                <a:off x="2736" y="2400"/>
                <a:ext cx="1584" cy="960"/>
              </a:xfrm>
              <a:prstGeom prst="wedgeEllipseCallout">
                <a:avLst>
                  <a:gd name="adj1" fmla="val -39079"/>
                  <a:gd name="adj2" fmla="val 1008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7012" name="Text Box 111"/>
              <p:cNvSpPr txBox="1">
                <a:spLocks noChangeArrowheads="1"/>
              </p:cNvSpPr>
              <p:nvPr/>
            </p:nvSpPr>
            <p:spPr bwMode="auto">
              <a:xfrm>
                <a:off x="2928" y="2496"/>
                <a:ext cx="139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由于当前集合Ｓ中只有顶点１，而顶点１同顶点３之间没有直接的路径</a:t>
                </a:r>
              </a:p>
            </p:txBody>
          </p:sp>
        </p:grpSp>
      </p:grpSp>
      <p:sp>
        <p:nvSpPr>
          <p:cNvPr id="143475" name="Oval 115"/>
          <p:cNvSpPr>
            <a:spLocks noChangeArrowheads="1"/>
          </p:cNvSpPr>
          <p:nvPr/>
        </p:nvSpPr>
        <p:spPr bwMode="auto">
          <a:xfrm>
            <a:off x="1524000" y="1828800"/>
            <a:ext cx="838200" cy="838200"/>
          </a:xfrm>
          <a:prstGeom prst="ellipse">
            <a:avLst/>
          </a:prstGeom>
          <a:noFill/>
          <a:ln w="38100">
            <a:solidFill>
              <a:srgbClr val="003366"/>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143467"/>
                                        </p:tgtEl>
                                        <p:attrNameLst>
                                          <p:attrName>style.visibility</p:attrName>
                                        </p:attrNameLst>
                                      </p:cBhvr>
                                      <p:to>
                                        <p:strVal val="visible"/>
                                      </p:to>
                                    </p:set>
                                    <p:animEffect transition="in" filter="randombar(horizontal)">
                                      <p:cBhvr>
                                        <p:cTn id="11" dur="500"/>
                                        <p:tgtEl>
                                          <p:spTgt spid="143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8" grpId="0" animBg="1"/>
      <p:bldP spid="14347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t>实例说明</a:t>
            </a:r>
          </a:p>
        </p:txBody>
      </p:sp>
      <p:grpSp>
        <p:nvGrpSpPr>
          <p:cNvPr id="128003" name="Group 3"/>
          <p:cNvGrpSpPr>
            <a:grpSpLocks/>
          </p:cNvGrpSpPr>
          <p:nvPr/>
        </p:nvGrpSpPr>
        <p:grpSpPr bwMode="auto">
          <a:xfrm>
            <a:off x="533400" y="2057400"/>
            <a:ext cx="2667000" cy="3292475"/>
            <a:chOff x="672" y="1488"/>
            <a:chExt cx="1680" cy="2074"/>
          </a:xfrm>
        </p:grpSpPr>
        <p:grpSp>
          <p:nvGrpSpPr>
            <p:cNvPr id="128043" name="Group 4"/>
            <p:cNvGrpSpPr>
              <a:grpSpLocks/>
            </p:cNvGrpSpPr>
            <p:nvPr/>
          </p:nvGrpSpPr>
          <p:grpSpPr bwMode="auto">
            <a:xfrm>
              <a:off x="1440" y="1488"/>
              <a:ext cx="288" cy="288"/>
              <a:chOff x="1440" y="1488"/>
              <a:chExt cx="288" cy="288"/>
            </a:xfrm>
          </p:grpSpPr>
          <p:sp>
            <p:nvSpPr>
              <p:cNvPr id="12807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8044" name="Group 7"/>
            <p:cNvGrpSpPr>
              <a:grpSpLocks/>
            </p:cNvGrpSpPr>
            <p:nvPr/>
          </p:nvGrpSpPr>
          <p:grpSpPr bwMode="auto">
            <a:xfrm>
              <a:off x="816" y="2064"/>
              <a:ext cx="288" cy="288"/>
              <a:chOff x="1440" y="1488"/>
              <a:chExt cx="288" cy="288"/>
            </a:xfrm>
          </p:grpSpPr>
          <p:sp>
            <p:nvSpPr>
              <p:cNvPr id="12806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8045" name="Group 10"/>
            <p:cNvGrpSpPr>
              <a:grpSpLocks/>
            </p:cNvGrpSpPr>
            <p:nvPr/>
          </p:nvGrpSpPr>
          <p:grpSpPr bwMode="auto">
            <a:xfrm>
              <a:off x="816" y="2832"/>
              <a:ext cx="288" cy="288"/>
              <a:chOff x="1440" y="1488"/>
              <a:chExt cx="288" cy="288"/>
            </a:xfrm>
          </p:grpSpPr>
          <p:sp>
            <p:nvSpPr>
              <p:cNvPr id="12806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8046" name="Group 13"/>
            <p:cNvGrpSpPr>
              <a:grpSpLocks/>
            </p:cNvGrpSpPr>
            <p:nvPr/>
          </p:nvGrpSpPr>
          <p:grpSpPr bwMode="auto">
            <a:xfrm>
              <a:off x="1872" y="2064"/>
              <a:ext cx="288" cy="288"/>
              <a:chOff x="1440" y="1488"/>
              <a:chExt cx="288" cy="288"/>
            </a:xfrm>
          </p:grpSpPr>
          <p:sp>
            <p:nvSpPr>
              <p:cNvPr id="12806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8047" name="Group 16"/>
            <p:cNvGrpSpPr>
              <a:grpSpLocks/>
            </p:cNvGrpSpPr>
            <p:nvPr/>
          </p:nvGrpSpPr>
          <p:grpSpPr bwMode="auto">
            <a:xfrm>
              <a:off x="1872" y="2832"/>
              <a:ext cx="288" cy="288"/>
              <a:chOff x="1440" y="1488"/>
              <a:chExt cx="288" cy="288"/>
            </a:xfrm>
          </p:grpSpPr>
          <p:sp>
            <p:nvSpPr>
              <p:cNvPr id="12806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804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4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805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805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806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806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806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2669" name="Group 93"/>
          <p:cNvGraphicFramePr>
            <a:graphicFrameLocks noGrp="1"/>
          </p:cNvGraphicFramePr>
          <p:nvPr>
            <p:ph idx="1"/>
          </p:nvPr>
        </p:nvGraphicFramePr>
        <p:xfrm>
          <a:off x="3200400" y="2057400"/>
          <a:ext cx="5715000" cy="1562545"/>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2670" name="Oval 94"/>
          <p:cNvSpPr>
            <a:spLocks noChangeArrowheads="1"/>
          </p:cNvSpPr>
          <p:nvPr/>
        </p:nvSpPr>
        <p:spPr bwMode="auto">
          <a:xfrm>
            <a:off x="22860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671" name="Oval 95"/>
          <p:cNvSpPr>
            <a:spLocks noChangeArrowheads="1"/>
          </p:cNvSpPr>
          <p:nvPr/>
        </p:nvSpPr>
        <p:spPr bwMode="auto">
          <a:xfrm>
            <a:off x="6400800" y="2971800"/>
            <a:ext cx="685800" cy="685800"/>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02"/>
          <p:cNvGrpSpPr>
            <a:grpSpLocks/>
          </p:cNvGrpSpPr>
          <p:nvPr/>
        </p:nvGrpSpPr>
        <p:grpSpPr bwMode="auto">
          <a:xfrm>
            <a:off x="3429000" y="4191000"/>
            <a:ext cx="4419600" cy="2133600"/>
            <a:chOff x="2160" y="2640"/>
            <a:chExt cx="2784" cy="1344"/>
          </a:xfrm>
        </p:grpSpPr>
        <p:sp>
          <p:nvSpPr>
            <p:cNvPr id="128041" name="AutoShape 97"/>
            <p:cNvSpPr>
              <a:spLocks noChangeArrowheads="1"/>
            </p:cNvSpPr>
            <p:nvPr/>
          </p:nvSpPr>
          <p:spPr bwMode="auto">
            <a:xfrm rot="10800000">
              <a:off x="2160" y="2640"/>
              <a:ext cx="2784" cy="1344"/>
            </a:xfrm>
            <a:prstGeom prst="wedgeEllipseCallout">
              <a:avLst>
                <a:gd name="adj1" fmla="val -21375"/>
                <a:gd name="adj2" fmla="val 75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8042" name="Text Box 98"/>
            <p:cNvSpPr txBox="1">
              <a:spLocks noChangeArrowheads="1"/>
            </p:cNvSpPr>
            <p:nvPr/>
          </p:nvSpPr>
          <p:spPr bwMode="auto">
            <a:xfrm>
              <a:off x="2544" y="2784"/>
              <a:ext cx="2256"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由于当前集合Ｓ中有顶点１和２，虽然顶点１同顶点３之间没有直接的路径，但顶点２同顶点３之间存在直接的路径，所以从顶点１借道顶点２可以到达顶点３，路径长度为</a:t>
              </a:r>
              <a:r>
                <a:rPr lang="en-US" altLang="zh-CN"/>
                <a:t>10+50=60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6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2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0" grpId="0" animBg="1"/>
      <p:bldP spid="1526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304800" y="304800"/>
            <a:ext cx="75438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000" b="0"/>
              <a:t>Public static int </a:t>
            </a:r>
            <a:r>
              <a:rPr lang="en-US" altLang="zh-CN" sz="2000">
                <a:solidFill>
                  <a:srgbClr val="FF0000"/>
                </a:solidFill>
              </a:rPr>
              <a:t>greedySelector</a:t>
            </a:r>
            <a:r>
              <a:rPr lang="en-US" altLang="zh-CN" sz="2000" b="0"/>
              <a:t>(int [ ] s, int [ ] f, boolean a[ ])</a:t>
            </a:r>
          </a:p>
          <a:p>
            <a:pPr eaLnBrk="1" hangingPunct="1">
              <a:spcBef>
                <a:spcPct val="50000"/>
              </a:spcBef>
            </a:pPr>
            <a:r>
              <a:rPr lang="en-US" altLang="zh-CN" sz="2000" b="0"/>
              <a:t>{</a:t>
            </a:r>
          </a:p>
          <a:p>
            <a:pPr eaLnBrk="1" hangingPunct="1">
              <a:spcBef>
                <a:spcPct val="50000"/>
              </a:spcBef>
            </a:pPr>
            <a:r>
              <a:rPr lang="en-US" altLang="zh-CN" sz="2000" b="0"/>
              <a:t>     int n=s.length-1;</a:t>
            </a:r>
          </a:p>
          <a:p>
            <a:pPr eaLnBrk="1" hangingPunct="1">
              <a:spcBef>
                <a:spcPct val="50000"/>
              </a:spcBef>
            </a:pPr>
            <a:r>
              <a:rPr lang="en-US" altLang="zh-CN" sz="2000" b="0"/>
              <a:t>     a[1]=true;</a:t>
            </a:r>
          </a:p>
          <a:p>
            <a:pPr eaLnBrk="1" hangingPunct="1">
              <a:spcBef>
                <a:spcPct val="50000"/>
              </a:spcBef>
            </a:pPr>
            <a:r>
              <a:rPr lang="en-US" altLang="zh-CN" sz="2000" b="0"/>
              <a:t>     int j=1;</a:t>
            </a:r>
          </a:p>
          <a:p>
            <a:pPr eaLnBrk="1" hangingPunct="1">
              <a:spcBef>
                <a:spcPct val="50000"/>
              </a:spcBef>
            </a:pPr>
            <a:r>
              <a:rPr lang="en-US" altLang="zh-CN" sz="2000" b="0"/>
              <a:t>     int count=1;</a:t>
            </a:r>
          </a:p>
          <a:p>
            <a:pPr eaLnBrk="1" hangingPunct="1">
              <a:spcBef>
                <a:spcPct val="50000"/>
              </a:spcBef>
            </a:pPr>
            <a:r>
              <a:rPr lang="en-US" altLang="zh-CN" sz="2000" b="0"/>
              <a:t>     for(int i=2;i&lt;=n;i++) {</a:t>
            </a:r>
          </a:p>
          <a:p>
            <a:pPr eaLnBrk="1" hangingPunct="1">
              <a:spcBef>
                <a:spcPct val="50000"/>
              </a:spcBef>
            </a:pPr>
            <a:r>
              <a:rPr lang="en-US" altLang="zh-CN" sz="2000" b="0"/>
              <a:t>        if(s[i]&gt;=f[j])   {</a:t>
            </a:r>
          </a:p>
          <a:p>
            <a:pPr eaLnBrk="1" hangingPunct="1">
              <a:spcBef>
                <a:spcPct val="50000"/>
              </a:spcBef>
            </a:pPr>
            <a:r>
              <a:rPr lang="en-US" altLang="zh-CN" sz="2000" b="0"/>
              <a:t>	a[i]=true;</a:t>
            </a:r>
          </a:p>
          <a:p>
            <a:pPr eaLnBrk="1" hangingPunct="1">
              <a:spcBef>
                <a:spcPct val="50000"/>
              </a:spcBef>
            </a:pPr>
            <a:r>
              <a:rPr lang="en-US" altLang="zh-CN" sz="2000" b="0"/>
              <a:t>	j=i;</a:t>
            </a:r>
          </a:p>
          <a:p>
            <a:pPr eaLnBrk="1" hangingPunct="1">
              <a:spcBef>
                <a:spcPct val="50000"/>
              </a:spcBef>
            </a:pPr>
            <a:r>
              <a:rPr lang="en-US" altLang="zh-CN" sz="2000" b="0"/>
              <a:t>	count++; }</a:t>
            </a:r>
          </a:p>
          <a:p>
            <a:pPr eaLnBrk="1" hangingPunct="1">
              <a:spcBef>
                <a:spcPct val="50000"/>
              </a:spcBef>
            </a:pPr>
            <a:r>
              <a:rPr lang="en-US" altLang="zh-CN" sz="2000" b="0"/>
              <a:t>        else     a[i]=false;   }</a:t>
            </a:r>
          </a:p>
          <a:p>
            <a:pPr eaLnBrk="1" hangingPunct="1">
              <a:spcBef>
                <a:spcPct val="50000"/>
              </a:spcBef>
            </a:pPr>
            <a:r>
              <a:rPr lang="en-US" altLang="zh-CN" sz="2000" b="0"/>
              <a:t>      return count;</a:t>
            </a:r>
          </a:p>
          <a:p>
            <a:pPr eaLnBrk="1" hangingPunct="1">
              <a:spcBef>
                <a:spcPct val="50000"/>
              </a:spcBef>
            </a:pPr>
            <a:r>
              <a:rPr lang="en-US" altLang="zh-CN" sz="2000" b="0"/>
              <a:t>}</a:t>
            </a:r>
          </a:p>
        </p:txBody>
      </p:sp>
      <p:grpSp>
        <p:nvGrpSpPr>
          <p:cNvPr id="2" name="Group 12"/>
          <p:cNvGrpSpPr>
            <a:grpSpLocks/>
          </p:cNvGrpSpPr>
          <p:nvPr/>
        </p:nvGrpSpPr>
        <p:grpSpPr bwMode="auto">
          <a:xfrm>
            <a:off x="76200" y="1524000"/>
            <a:ext cx="8229600" cy="4419600"/>
            <a:chOff x="48" y="960"/>
            <a:chExt cx="5184" cy="2784"/>
          </a:xfrm>
        </p:grpSpPr>
        <p:sp>
          <p:nvSpPr>
            <p:cNvPr id="71685" name="Text Box 5"/>
            <p:cNvSpPr txBox="1">
              <a:spLocks noChangeArrowheads="1"/>
            </p:cNvSpPr>
            <p:nvPr/>
          </p:nvSpPr>
          <p:spPr bwMode="auto">
            <a:xfrm>
              <a:off x="2592" y="960"/>
              <a:ext cx="2640" cy="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判断下一个活动 </a:t>
              </a:r>
              <a:r>
                <a:rPr lang="en-US" altLang="zh-CN">
                  <a:solidFill>
                    <a:srgbClr val="000099"/>
                  </a:solidFill>
                  <a:latin typeface="宋体" pitchFamily="2" charset="-122"/>
                </a:rPr>
                <a:t>J </a:t>
              </a:r>
              <a:r>
                <a:rPr lang="zh-CN" altLang="en-US">
                  <a:solidFill>
                    <a:srgbClr val="000099"/>
                  </a:solidFill>
                  <a:latin typeface="宋体" pitchFamily="2" charset="-122"/>
                </a:rPr>
                <a:t>的开始时间 </a:t>
              </a:r>
              <a:r>
                <a:rPr lang="en-US" altLang="zh-CN">
                  <a:solidFill>
                    <a:srgbClr val="000099"/>
                  </a:solidFill>
                  <a:latin typeface="宋体" pitchFamily="2" charset="-122"/>
                </a:rPr>
                <a:t>S </a:t>
              </a:r>
              <a:r>
                <a:rPr lang="zh-CN" altLang="en-US">
                  <a:solidFill>
                    <a:srgbClr val="000099"/>
                  </a:solidFill>
                  <a:latin typeface="宋体" pitchFamily="2" charset="-122"/>
                </a:rPr>
                <a:t>是否在上一个活动 </a:t>
              </a:r>
              <a:r>
                <a:rPr lang="en-US" altLang="zh-CN">
                  <a:solidFill>
                    <a:srgbClr val="000099"/>
                  </a:solidFill>
                  <a:latin typeface="宋体" pitchFamily="2" charset="-122"/>
                </a:rPr>
                <a:t>I </a:t>
              </a:r>
              <a:r>
                <a:rPr lang="zh-CN" altLang="en-US">
                  <a:solidFill>
                    <a:srgbClr val="000099"/>
                  </a:solidFill>
                  <a:latin typeface="宋体" pitchFamily="2" charset="-122"/>
                </a:rPr>
                <a:t>的运行时间 </a:t>
              </a:r>
              <a:r>
                <a:rPr lang="en-US" altLang="zh-CN">
                  <a:solidFill>
                    <a:srgbClr val="000099"/>
                  </a:solidFill>
                  <a:latin typeface="宋体" pitchFamily="2" charset="-122"/>
                </a:rPr>
                <a:t>F </a:t>
              </a:r>
              <a:r>
                <a:rPr lang="zh-CN" altLang="en-US">
                  <a:solidFill>
                    <a:srgbClr val="000099"/>
                  </a:solidFill>
                  <a:latin typeface="宋体" pitchFamily="2" charset="-122"/>
                </a:rPr>
                <a:t>内</a:t>
              </a:r>
            </a:p>
            <a:p>
              <a:pPr eaLnBrk="1" hangingPunct="1">
                <a:spcBef>
                  <a:spcPct val="50000"/>
                </a:spcBef>
              </a:pPr>
              <a:r>
                <a:rPr lang="zh-CN" altLang="en-US">
                  <a:solidFill>
                    <a:srgbClr val="FF0000"/>
                  </a:solidFill>
                  <a:latin typeface="宋体" pitchFamily="2" charset="-122"/>
                </a:rPr>
                <a:t>如果 </a:t>
              </a:r>
              <a:r>
                <a:rPr lang="en-US" altLang="zh-CN">
                  <a:solidFill>
                    <a:srgbClr val="FF0000"/>
                  </a:solidFill>
                  <a:latin typeface="宋体" pitchFamily="2" charset="-122"/>
                </a:rPr>
                <a:t>S &gt;= F</a:t>
              </a:r>
            </a:p>
            <a:p>
              <a:pPr eaLnBrk="1" hangingPunct="1">
                <a:spcBef>
                  <a:spcPct val="50000"/>
                </a:spcBef>
              </a:pPr>
              <a:r>
                <a:rPr lang="zh-CN" altLang="en-US">
                  <a:solidFill>
                    <a:srgbClr val="000099"/>
                  </a:solidFill>
                  <a:latin typeface="宋体" pitchFamily="2" charset="-122"/>
                </a:rPr>
                <a:t>则活动 </a:t>
              </a:r>
              <a:r>
                <a:rPr lang="en-US" altLang="zh-CN">
                  <a:solidFill>
                    <a:srgbClr val="000099"/>
                  </a:solidFill>
                  <a:latin typeface="宋体" pitchFamily="2" charset="-122"/>
                </a:rPr>
                <a:t>J </a:t>
              </a:r>
              <a:r>
                <a:rPr lang="zh-CN" altLang="en-US">
                  <a:solidFill>
                    <a:srgbClr val="000099"/>
                  </a:solidFill>
                  <a:latin typeface="宋体" pitchFamily="2" charset="-122"/>
                </a:rPr>
                <a:t>被选中，替代活动 </a:t>
              </a:r>
              <a:r>
                <a:rPr lang="en-US" altLang="zh-CN">
                  <a:solidFill>
                    <a:srgbClr val="000099"/>
                  </a:solidFill>
                  <a:latin typeface="宋体" pitchFamily="2" charset="-122"/>
                </a:rPr>
                <a:t>I </a:t>
              </a:r>
              <a:r>
                <a:rPr lang="zh-CN" altLang="en-US">
                  <a:solidFill>
                    <a:srgbClr val="000099"/>
                  </a:solidFill>
                  <a:latin typeface="宋体" pitchFamily="2" charset="-122"/>
                </a:rPr>
                <a:t>作为新的判断下一个活动是否被选中的依据；</a:t>
              </a:r>
            </a:p>
            <a:p>
              <a:pPr eaLnBrk="1" hangingPunct="1">
                <a:spcBef>
                  <a:spcPct val="50000"/>
                </a:spcBef>
              </a:pPr>
              <a:r>
                <a:rPr lang="zh-CN" altLang="en-US">
                  <a:solidFill>
                    <a:srgbClr val="FF0000"/>
                  </a:solidFill>
                </a:rPr>
                <a:t>如果 </a:t>
              </a:r>
              <a:r>
                <a:rPr lang="en-US" altLang="zh-CN">
                  <a:solidFill>
                    <a:srgbClr val="FF0000"/>
                  </a:solidFill>
                </a:rPr>
                <a:t>S &lt; F</a:t>
              </a:r>
            </a:p>
            <a:p>
              <a:pPr eaLnBrk="1" hangingPunct="1">
                <a:spcBef>
                  <a:spcPct val="50000"/>
                </a:spcBef>
              </a:pPr>
              <a:r>
                <a:rPr lang="zh-CN" altLang="en-US">
                  <a:solidFill>
                    <a:srgbClr val="000099"/>
                  </a:solidFill>
                </a:rPr>
                <a:t>则活动 </a:t>
              </a:r>
              <a:r>
                <a:rPr lang="en-US" altLang="zh-CN">
                  <a:solidFill>
                    <a:srgbClr val="000099"/>
                  </a:solidFill>
                </a:rPr>
                <a:t>J </a:t>
              </a:r>
              <a:r>
                <a:rPr lang="zh-CN" altLang="en-US">
                  <a:solidFill>
                    <a:srgbClr val="000099"/>
                  </a:solidFill>
                </a:rPr>
                <a:t>没有被选中，活动 </a:t>
              </a:r>
              <a:r>
                <a:rPr lang="en-US" altLang="zh-CN">
                  <a:solidFill>
                    <a:srgbClr val="000099"/>
                  </a:solidFill>
                </a:rPr>
                <a:t>I </a:t>
              </a:r>
              <a:r>
                <a:rPr lang="zh-CN" altLang="en-US">
                  <a:solidFill>
                    <a:srgbClr val="000099"/>
                  </a:solidFill>
                </a:rPr>
                <a:t>仍作为判断下一个活动是否被选中的依据；</a:t>
              </a:r>
            </a:p>
          </p:txBody>
        </p:sp>
        <p:sp>
          <p:nvSpPr>
            <p:cNvPr id="71686" name="Oval 6"/>
            <p:cNvSpPr>
              <a:spLocks noChangeArrowheads="1"/>
            </p:cNvSpPr>
            <p:nvPr/>
          </p:nvSpPr>
          <p:spPr bwMode="auto">
            <a:xfrm>
              <a:off x="48" y="2208"/>
              <a:ext cx="2160" cy="1536"/>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87" name="Line 7"/>
            <p:cNvSpPr>
              <a:spLocks noChangeShapeType="1"/>
            </p:cNvSpPr>
            <p:nvPr/>
          </p:nvSpPr>
          <p:spPr bwMode="auto">
            <a:xfrm flipH="1">
              <a:off x="1968" y="2016"/>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39" name="Text Box 11"/>
          <p:cNvSpPr txBox="1">
            <a:spLocks noChangeArrowheads="1"/>
          </p:cNvSpPr>
          <p:nvPr/>
        </p:nvSpPr>
        <p:spPr bwMode="auto">
          <a:xfrm>
            <a:off x="3733800" y="5105400"/>
            <a:ext cx="5029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算法贪心选择的意义：</a:t>
            </a:r>
          </a:p>
          <a:p>
            <a:pPr eaLnBrk="1" hangingPunct="1">
              <a:spcBef>
                <a:spcPct val="50000"/>
              </a:spcBef>
            </a:pPr>
            <a:r>
              <a:rPr lang="zh-CN" altLang="en-US" sz="2400"/>
              <a:t>使剩余的可安排时间段极大化，从而可以安排尽可能多的相容活动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9"/>
                                        </p:tgtEl>
                                        <p:attrNameLst>
                                          <p:attrName>style.visibility</p:attrName>
                                        </p:attrNameLst>
                                      </p:cBhvr>
                                      <p:to>
                                        <p:strVal val="visible"/>
                                      </p:to>
                                    </p:set>
                                    <p:animEffect transition="in" filter="dissolve">
                                      <p:cBhvr>
                                        <p:cTn id="12"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t>实例说明</a:t>
            </a:r>
          </a:p>
        </p:txBody>
      </p:sp>
      <p:grpSp>
        <p:nvGrpSpPr>
          <p:cNvPr id="129027" name="Group 3"/>
          <p:cNvGrpSpPr>
            <a:grpSpLocks/>
          </p:cNvGrpSpPr>
          <p:nvPr/>
        </p:nvGrpSpPr>
        <p:grpSpPr bwMode="auto">
          <a:xfrm>
            <a:off x="533400" y="2057400"/>
            <a:ext cx="2667000" cy="3292475"/>
            <a:chOff x="672" y="1488"/>
            <a:chExt cx="1680" cy="2074"/>
          </a:xfrm>
        </p:grpSpPr>
        <p:grpSp>
          <p:nvGrpSpPr>
            <p:cNvPr id="129076" name="Group 4"/>
            <p:cNvGrpSpPr>
              <a:grpSpLocks/>
            </p:cNvGrpSpPr>
            <p:nvPr/>
          </p:nvGrpSpPr>
          <p:grpSpPr bwMode="auto">
            <a:xfrm>
              <a:off x="1440" y="1488"/>
              <a:ext cx="288" cy="288"/>
              <a:chOff x="1440" y="1488"/>
              <a:chExt cx="288" cy="288"/>
            </a:xfrm>
          </p:grpSpPr>
          <p:sp>
            <p:nvSpPr>
              <p:cNvPr id="129104"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5"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9077" name="Group 7"/>
            <p:cNvGrpSpPr>
              <a:grpSpLocks/>
            </p:cNvGrpSpPr>
            <p:nvPr/>
          </p:nvGrpSpPr>
          <p:grpSpPr bwMode="auto">
            <a:xfrm>
              <a:off x="816" y="2064"/>
              <a:ext cx="288" cy="288"/>
              <a:chOff x="1440" y="1488"/>
              <a:chExt cx="288" cy="288"/>
            </a:xfrm>
          </p:grpSpPr>
          <p:sp>
            <p:nvSpPr>
              <p:cNvPr id="129102"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3"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9078" name="Group 10"/>
            <p:cNvGrpSpPr>
              <a:grpSpLocks/>
            </p:cNvGrpSpPr>
            <p:nvPr/>
          </p:nvGrpSpPr>
          <p:grpSpPr bwMode="auto">
            <a:xfrm>
              <a:off x="816" y="2832"/>
              <a:ext cx="288" cy="288"/>
              <a:chOff x="1440" y="1488"/>
              <a:chExt cx="288" cy="288"/>
            </a:xfrm>
          </p:grpSpPr>
          <p:sp>
            <p:nvSpPr>
              <p:cNvPr id="129100"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1"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9079" name="Group 13"/>
            <p:cNvGrpSpPr>
              <a:grpSpLocks/>
            </p:cNvGrpSpPr>
            <p:nvPr/>
          </p:nvGrpSpPr>
          <p:grpSpPr bwMode="auto">
            <a:xfrm>
              <a:off x="1872" y="2064"/>
              <a:ext cx="288" cy="288"/>
              <a:chOff x="1440" y="1488"/>
              <a:chExt cx="288" cy="288"/>
            </a:xfrm>
          </p:grpSpPr>
          <p:sp>
            <p:nvSpPr>
              <p:cNvPr id="129098"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9"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9080" name="Group 16"/>
            <p:cNvGrpSpPr>
              <a:grpSpLocks/>
            </p:cNvGrpSpPr>
            <p:nvPr/>
          </p:nvGrpSpPr>
          <p:grpSpPr bwMode="auto">
            <a:xfrm>
              <a:off x="1872" y="2832"/>
              <a:ext cx="288" cy="288"/>
              <a:chOff x="1440" y="1488"/>
              <a:chExt cx="288" cy="288"/>
            </a:xfrm>
          </p:grpSpPr>
          <p:sp>
            <p:nvSpPr>
              <p:cNvPr id="129096"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7"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9081"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2"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3"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4"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5"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6"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7"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8"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9089"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0"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9091"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2"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9093"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9094"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9095"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1645" name="Group 93"/>
          <p:cNvGraphicFramePr>
            <a:graphicFrameLocks noGrp="1"/>
          </p:cNvGraphicFramePr>
          <p:nvPr>
            <p:ph idx="1"/>
          </p:nvPr>
        </p:nvGraphicFramePr>
        <p:xfrm>
          <a:off x="3200400" y="2057400"/>
          <a:ext cx="5715000" cy="2123377"/>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1646" name="Oval 94"/>
          <p:cNvSpPr>
            <a:spLocks noChangeArrowheads="1"/>
          </p:cNvSpPr>
          <p:nvPr/>
        </p:nvSpPr>
        <p:spPr bwMode="auto">
          <a:xfrm>
            <a:off x="6096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1647" name="Oval 95"/>
          <p:cNvSpPr>
            <a:spLocks noChangeArrowheads="1"/>
          </p:cNvSpPr>
          <p:nvPr/>
        </p:nvSpPr>
        <p:spPr bwMode="auto">
          <a:xfrm>
            <a:off x="63246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99"/>
          <p:cNvGrpSpPr>
            <a:grpSpLocks/>
          </p:cNvGrpSpPr>
          <p:nvPr/>
        </p:nvGrpSpPr>
        <p:grpSpPr bwMode="auto">
          <a:xfrm>
            <a:off x="3200400" y="4800600"/>
            <a:ext cx="5410200" cy="1752600"/>
            <a:chOff x="2016" y="3024"/>
            <a:chExt cx="3408" cy="1104"/>
          </a:xfrm>
        </p:grpSpPr>
        <p:sp>
          <p:nvSpPr>
            <p:cNvPr id="129074" name="AutoShape 97"/>
            <p:cNvSpPr>
              <a:spLocks noChangeArrowheads="1"/>
            </p:cNvSpPr>
            <p:nvPr/>
          </p:nvSpPr>
          <p:spPr bwMode="auto">
            <a:xfrm rot="10800000">
              <a:off x="2016" y="3024"/>
              <a:ext cx="3408" cy="1104"/>
            </a:xfrm>
            <a:prstGeom prst="wedgeEllipseCallout">
              <a:avLst>
                <a:gd name="adj1" fmla="val -14440"/>
                <a:gd name="adj2" fmla="val 8568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9075" name="Text Box 98"/>
            <p:cNvSpPr txBox="1">
              <a:spLocks noChangeArrowheads="1"/>
            </p:cNvSpPr>
            <p:nvPr/>
          </p:nvSpPr>
          <p:spPr bwMode="auto">
            <a:xfrm>
              <a:off x="2496" y="3120"/>
              <a:ext cx="264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由于当前集合Ｓ中加入了顶点４，而顶点４同顶点３之间有直接的路径并且由顶点１借道顶点４到达顶点３的路径长度为</a:t>
              </a:r>
              <a:r>
                <a:rPr lang="en-US" altLang="zh-CN"/>
                <a:t>30+20=50&lt;60</a:t>
              </a:r>
              <a:r>
                <a:rPr lang="zh-CN" altLang="en-US"/>
                <a:t>，所以</a:t>
              </a:r>
              <a:r>
                <a:rPr lang="en-US" altLang="zh-CN"/>
                <a:t>dist[3]</a:t>
              </a:r>
              <a:r>
                <a:rPr lang="zh-CN" altLang="en-US"/>
                <a:t>的数值被修改成</a:t>
              </a:r>
              <a:r>
                <a:rPr lang="en-US" altLang="zh-CN"/>
                <a:t>50</a:t>
              </a:r>
            </a:p>
          </p:txBody>
        </p:sp>
      </p:grpSp>
      <p:sp>
        <p:nvSpPr>
          <p:cNvPr id="151652" name="Oval 100"/>
          <p:cNvSpPr>
            <a:spLocks noChangeArrowheads="1"/>
          </p:cNvSpPr>
          <p:nvPr/>
        </p:nvSpPr>
        <p:spPr bwMode="auto">
          <a:xfrm>
            <a:off x="80772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6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65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1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46" grpId="0" animBg="1"/>
      <p:bldP spid="151647" grpId="0" animBg="1"/>
      <p:bldP spid="15165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a:t>实例说明</a:t>
            </a:r>
          </a:p>
        </p:txBody>
      </p:sp>
      <p:grpSp>
        <p:nvGrpSpPr>
          <p:cNvPr id="130051" name="Group 3"/>
          <p:cNvGrpSpPr>
            <a:grpSpLocks/>
          </p:cNvGrpSpPr>
          <p:nvPr/>
        </p:nvGrpSpPr>
        <p:grpSpPr bwMode="auto">
          <a:xfrm>
            <a:off x="533400" y="2057400"/>
            <a:ext cx="2667000" cy="3292475"/>
            <a:chOff x="672" y="1488"/>
            <a:chExt cx="1680" cy="2074"/>
          </a:xfrm>
        </p:grpSpPr>
        <p:grpSp>
          <p:nvGrpSpPr>
            <p:cNvPr id="130103" name="Group 4"/>
            <p:cNvGrpSpPr>
              <a:grpSpLocks/>
            </p:cNvGrpSpPr>
            <p:nvPr/>
          </p:nvGrpSpPr>
          <p:grpSpPr bwMode="auto">
            <a:xfrm>
              <a:off x="1440" y="1488"/>
              <a:ext cx="288" cy="288"/>
              <a:chOff x="1440" y="1488"/>
              <a:chExt cx="288" cy="288"/>
            </a:xfrm>
          </p:grpSpPr>
          <p:sp>
            <p:nvSpPr>
              <p:cNvPr id="13013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0104" name="Group 7"/>
            <p:cNvGrpSpPr>
              <a:grpSpLocks/>
            </p:cNvGrpSpPr>
            <p:nvPr/>
          </p:nvGrpSpPr>
          <p:grpSpPr bwMode="auto">
            <a:xfrm>
              <a:off x="816" y="2064"/>
              <a:ext cx="288" cy="288"/>
              <a:chOff x="1440" y="1488"/>
              <a:chExt cx="288" cy="288"/>
            </a:xfrm>
          </p:grpSpPr>
          <p:sp>
            <p:nvSpPr>
              <p:cNvPr id="13012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0105" name="Group 10"/>
            <p:cNvGrpSpPr>
              <a:grpSpLocks/>
            </p:cNvGrpSpPr>
            <p:nvPr/>
          </p:nvGrpSpPr>
          <p:grpSpPr bwMode="auto">
            <a:xfrm>
              <a:off x="816" y="2832"/>
              <a:ext cx="288" cy="288"/>
              <a:chOff x="1440" y="1488"/>
              <a:chExt cx="288" cy="288"/>
            </a:xfrm>
          </p:grpSpPr>
          <p:sp>
            <p:nvSpPr>
              <p:cNvPr id="13012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0106" name="Group 13"/>
            <p:cNvGrpSpPr>
              <a:grpSpLocks/>
            </p:cNvGrpSpPr>
            <p:nvPr/>
          </p:nvGrpSpPr>
          <p:grpSpPr bwMode="auto">
            <a:xfrm>
              <a:off x="1872" y="2064"/>
              <a:ext cx="288" cy="288"/>
              <a:chOff x="1440" y="1488"/>
              <a:chExt cx="288" cy="288"/>
            </a:xfrm>
          </p:grpSpPr>
          <p:sp>
            <p:nvSpPr>
              <p:cNvPr id="13012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0107" name="Group 16"/>
            <p:cNvGrpSpPr>
              <a:grpSpLocks/>
            </p:cNvGrpSpPr>
            <p:nvPr/>
          </p:nvGrpSpPr>
          <p:grpSpPr bwMode="auto">
            <a:xfrm>
              <a:off x="1872" y="2832"/>
              <a:ext cx="288" cy="288"/>
              <a:chOff x="1440" y="1488"/>
              <a:chExt cx="288" cy="288"/>
            </a:xfrm>
          </p:grpSpPr>
          <p:sp>
            <p:nvSpPr>
              <p:cNvPr id="13012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010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0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011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011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012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012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012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3693" name="Group 93"/>
          <p:cNvGraphicFramePr>
            <a:graphicFrameLocks noGrp="1"/>
          </p:cNvGraphicFramePr>
          <p:nvPr>
            <p:ph idx="1"/>
          </p:nvPr>
        </p:nvGraphicFramePr>
        <p:xfrm>
          <a:off x="3200400" y="2057400"/>
          <a:ext cx="5715000" cy="2684209"/>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3694" name="Oval 94"/>
          <p:cNvSpPr>
            <a:spLocks noChangeArrowheads="1"/>
          </p:cNvSpPr>
          <p:nvPr/>
        </p:nvSpPr>
        <p:spPr bwMode="auto">
          <a:xfrm>
            <a:off x="2286000" y="28194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t>实例说明</a:t>
            </a:r>
          </a:p>
        </p:txBody>
      </p:sp>
      <p:grpSp>
        <p:nvGrpSpPr>
          <p:cNvPr id="131075" name="Group 3"/>
          <p:cNvGrpSpPr>
            <a:grpSpLocks/>
          </p:cNvGrpSpPr>
          <p:nvPr/>
        </p:nvGrpSpPr>
        <p:grpSpPr bwMode="auto">
          <a:xfrm>
            <a:off x="533400" y="2057400"/>
            <a:ext cx="2667000" cy="3292475"/>
            <a:chOff x="672" y="1488"/>
            <a:chExt cx="1680" cy="2074"/>
          </a:xfrm>
        </p:grpSpPr>
        <p:grpSp>
          <p:nvGrpSpPr>
            <p:cNvPr id="131135" name="Group 4"/>
            <p:cNvGrpSpPr>
              <a:grpSpLocks/>
            </p:cNvGrpSpPr>
            <p:nvPr/>
          </p:nvGrpSpPr>
          <p:grpSpPr bwMode="auto">
            <a:xfrm>
              <a:off x="1440" y="1488"/>
              <a:ext cx="288" cy="288"/>
              <a:chOff x="1440" y="1488"/>
              <a:chExt cx="288" cy="288"/>
            </a:xfrm>
          </p:grpSpPr>
          <p:sp>
            <p:nvSpPr>
              <p:cNvPr id="131163"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4"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1136" name="Group 7"/>
            <p:cNvGrpSpPr>
              <a:grpSpLocks/>
            </p:cNvGrpSpPr>
            <p:nvPr/>
          </p:nvGrpSpPr>
          <p:grpSpPr bwMode="auto">
            <a:xfrm>
              <a:off x="816" y="2064"/>
              <a:ext cx="288" cy="288"/>
              <a:chOff x="1440" y="1488"/>
              <a:chExt cx="288" cy="288"/>
            </a:xfrm>
          </p:grpSpPr>
          <p:sp>
            <p:nvSpPr>
              <p:cNvPr id="131161"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2"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1137" name="Group 10"/>
            <p:cNvGrpSpPr>
              <a:grpSpLocks/>
            </p:cNvGrpSpPr>
            <p:nvPr/>
          </p:nvGrpSpPr>
          <p:grpSpPr bwMode="auto">
            <a:xfrm>
              <a:off x="816" y="2832"/>
              <a:ext cx="288" cy="288"/>
              <a:chOff x="1440" y="1488"/>
              <a:chExt cx="288" cy="288"/>
            </a:xfrm>
          </p:grpSpPr>
          <p:sp>
            <p:nvSpPr>
              <p:cNvPr id="131159"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0"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1138" name="Group 13"/>
            <p:cNvGrpSpPr>
              <a:grpSpLocks/>
            </p:cNvGrpSpPr>
            <p:nvPr/>
          </p:nvGrpSpPr>
          <p:grpSpPr bwMode="auto">
            <a:xfrm>
              <a:off x="1872" y="2064"/>
              <a:ext cx="288" cy="288"/>
              <a:chOff x="1440" y="1488"/>
              <a:chExt cx="288" cy="288"/>
            </a:xfrm>
          </p:grpSpPr>
          <p:sp>
            <p:nvSpPr>
              <p:cNvPr id="131157"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8"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1139" name="Group 16"/>
            <p:cNvGrpSpPr>
              <a:grpSpLocks/>
            </p:cNvGrpSpPr>
            <p:nvPr/>
          </p:nvGrpSpPr>
          <p:grpSpPr bwMode="auto">
            <a:xfrm>
              <a:off x="1872" y="2832"/>
              <a:ext cx="288" cy="288"/>
              <a:chOff x="1440" y="1488"/>
              <a:chExt cx="288" cy="288"/>
            </a:xfrm>
          </p:grpSpPr>
          <p:sp>
            <p:nvSpPr>
              <p:cNvPr id="131155"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6"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1140"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1"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2"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3"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4"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5"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6"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7"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1148"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49"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1150"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51"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1152"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1153"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1154"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4658" name="Group 34"/>
          <p:cNvGraphicFramePr>
            <a:graphicFrameLocks noGrp="1"/>
          </p:cNvGraphicFramePr>
          <p:nvPr>
            <p:ph idx="1"/>
          </p:nvPr>
        </p:nvGraphicFramePr>
        <p:xfrm>
          <a:off x="3200400" y="2057400"/>
          <a:ext cx="5715000" cy="3245041"/>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1134" name="Text Box 92"/>
          <p:cNvSpPr txBox="1">
            <a:spLocks noChangeArrowheads="1"/>
          </p:cNvSpPr>
          <p:nvPr/>
        </p:nvSpPr>
        <p:spPr bwMode="auto">
          <a:xfrm>
            <a:off x="4267200" y="5486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Dijkstra</a:t>
            </a:r>
            <a:r>
              <a:rPr lang="zh-CN" altLang="en-US" sz="2000">
                <a:solidFill>
                  <a:srgbClr val="000099"/>
                </a:solidFill>
              </a:rPr>
              <a:t>算法的迭代求解过程</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2"/>
          <p:cNvSpPr>
            <a:spLocks noGrp="1" noChangeArrowheads="1"/>
          </p:cNvSpPr>
          <p:nvPr>
            <p:ph type="title"/>
          </p:nvPr>
        </p:nvSpPr>
        <p:spPr/>
        <p:txBody>
          <a:bodyPr/>
          <a:lstStyle/>
          <a:p>
            <a:pPr eaLnBrk="1" hangingPunct="1"/>
            <a:r>
              <a:rPr lang="zh-CN" altLang="en-US"/>
              <a:t>最短路径求解</a:t>
            </a:r>
          </a:p>
        </p:txBody>
      </p:sp>
      <p:graphicFrame>
        <p:nvGraphicFramePr>
          <p:cNvPr id="158785" name="Group 65"/>
          <p:cNvGraphicFramePr>
            <a:graphicFrameLocks noGrp="1"/>
          </p:cNvGraphicFramePr>
          <p:nvPr>
            <p:ph idx="1"/>
          </p:nvPr>
        </p:nvGraphicFramePr>
        <p:xfrm>
          <a:off x="3048000" y="1676400"/>
          <a:ext cx="5638800" cy="2868804"/>
        </p:xfrm>
        <a:graphic>
          <a:graphicData uri="http://schemas.openxmlformats.org/drawingml/2006/table">
            <a:tbl>
              <a:tblPr/>
              <a:tblGrid>
                <a:gridCol w="601663">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80486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4863">
                  <a:extLst>
                    <a:ext uri="{9D8B030D-6E8A-4147-A177-3AD203B41FA5}">
                      <a16:colId xmlns:a16="http://schemas.microsoft.com/office/drawing/2014/main" val="20004"/>
                    </a:ext>
                  </a:extLst>
                </a:gridCol>
                <a:gridCol w="804862">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Group 70"/>
          <p:cNvGrpSpPr>
            <a:grpSpLocks/>
          </p:cNvGrpSpPr>
          <p:nvPr/>
        </p:nvGrpSpPr>
        <p:grpSpPr bwMode="auto">
          <a:xfrm>
            <a:off x="685800" y="2438400"/>
            <a:ext cx="2209800" cy="2720975"/>
            <a:chOff x="432" y="1536"/>
            <a:chExt cx="1392" cy="1714"/>
          </a:xfrm>
        </p:grpSpPr>
        <p:pic>
          <p:nvPicPr>
            <p:cNvPr id="132171" name="Picture 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32" y="220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2172" name="Group 67"/>
            <p:cNvGrpSpPr>
              <a:grpSpLocks/>
            </p:cNvGrpSpPr>
            <p:nvPr/>
          </p:nvGrpSpPr>
          <p:grpSpPr bwMode="auto">
            <a:xfrm>
              <a:off x="624" y="1536"/>
              <a:ext cx="1200" cy="615"/>
              <a:chOff x="1824" y="1152"/>
              <a:chExt cx="1056" cy="624"/>
            </a:xfrm>
          </p:grpSpPr>
          <p:sp>
            <p:nvSpPr>
              <p:cNvPr id="132173" name="AutoShape 68"/>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2174" name="Text Box 69"/>
              <p:cNvSpPr txBox="1">
                <a:spLocks noChangeArrowheads="1"/>
              </p:cNvSpPr>
              <p:nvPr/>
            </p:nvSpPr>
            <p:spPr bwMode="auto">
              <a:xfrm>
                <a:off x="1872" y="1248"/>
                <a:ext cx="91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从１到５的最短路径</a:t>
                </a:r>
              </a:p>
            </p:txBody>
          </p:sp>
        </p:grpSp>
      </p:grpSp>
      <p:sp>
        <p:nvSpPr>
          <p:cNvPr id="158791" name="Text Box 71"/>
          <p:cNvSpPr txBox="1">
            <a:spLocks noChangeArrowheads="1"/>
          </p:cNvSpPr>
          <p:nvPr/>
        </p:nvSpPr>
        <p:spPr bwMode="auto">
          <a:xfrm>
            <a:off x="1752600" y="4876800"/>
            <a:ext cx="1371600" cy="1620838"/>
          </a:xfrm>
          <a:prstGeom prst="rect">
            <a:avLst/>
          </a:prstGeom>
          <a:noFill/>
          <a:ln w="158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Prev[2]=1;</a:t>
            </a:r>
          </a:p>
          <a:p>
            <a:pPr eaLnBrk="1" hangingPunct="1">
              <a:spcBef>
                <a:spcPct val="50000"/>
              </a:spcBef>
            </a:pPr>
            <a:r>
              <a:rPr lang="en-US" altLang="zh-CN"/>
              <a:t>Prev[3]=4;</a:t>
            </a:r>
          </a:p>
          <a:p>
            <a:pPr eaLnBrk="1" hangingPunct="1">
              <a:spcBef>
                <a:spcPct val="50000"/>
              </a:spcBef>
            </a:pPr>
            <a:r>
              <a:rPr lang="en-US" altLang="zh-CN"/>
              <a:t>Prev[4]=1;</a:t>
            </a:r>
          </a:p>
          <a:p>
            <a:pPr eaLnBrk="1" hangingPunct="1">
              <a:spcBef>
                <a:spcPct val="50000"/>
              </a:spcBef>
            </a:pPr>
            <a:r>
              <a:rPr lang="en-US" altLang="zh-CN"/>
              <a:t>Prev[5]=3;</a:t>
            </a:r>
          </a:p>
        </p:txBody>
      </p:sp>
      <p:sp>
        <p:nvSpPr>
          <p:cNvPr id="158792" name="Text Box 72"/>
          <p:cNvSpPr txBox="1">
            <a:spLocks noChangeArrowheads="1"/>
          </p:cNvSpPr>
          <p:nvPr/>
        </p:nvSpPr>
        <p:spPr bwMode="auto">
          <a:xfrm>
            <a:off x="3352800" y="47244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求解方法：</a:t>
            </a:r>
            <a:r>
              <a:rPr lang="zh-CN" altLang="en-US" sz="2000">
                <a:solidFill>
                  <a:srgbClr val="000099"/>
                </a:solidFill>
              </a:rPr>
              <a:t>倒推</a:t>
            </a:r>
          </a:p>
        </p:txBody>
      </p:sp>
      <p:sp>
        <p:nvSpPr>
          <p:cNvPr id="158793" name="Text Box 73"/>
          <p:cNvSpPr txBox="1">
            <a:spLocks noChangeArrowheads="1"/>
          </p:cNvSpPr>
          <p:nvPr/>
        </p:nvSpPr>
        <p:spPr bwMode="auto">
          <a:xfrm>
            <a:off x="3657600" y="52578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顶点５的前一个顶点为３</a:t>
            </a:r>
          </a:p>
        </p:txBody>
      </p:sp>
      <p:grpSp>
        <p:nvGrpSpPr>
          <p:cNvPr id="4" name="Group 85"/>
          <p:cNvGrpSpPr>
            <a:grpSpLocks/>
          </p:cNvGrpSpPr>
          <p:nvPr/>
        </p:nvGrpSpPr>
        <p:grpSpPr bwMode="auto">
          <a:xfrm>
            <a:off x="3962400" y="5638800"/>
            <a:ext cx="2971800" cy="336550"/>
            <a:chOff x="2496" y="3552"/>
            <a:chExt cx="1872" cy="212"/>
          </a:xfrm>
        </p:grpSpPr>
        <p:sp>
          <p:nvSpPr>
            <p:cNvPr id="132167" name="Text Box 74"/>
            <p:cNvSpPr txBox="1">
              <a:spLocks noChangeArrowheads="1"/>
            </p:cNvSpPr>
            <p:nvPr/>
          </p:nvSpPr>
          <p:spPr bwMode="auto">
            <a:xfrm>
              <a:off x="2688" y="355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顶点３的前一个顶点为４</a:t>
              </a:r>
            </a:p>
          </p:txBody>
        </p:sp>
        <p:grpSp>
          <p:nvGrpSpPr>
            <p:cNvPr id="132168" name="Group 78"/>
            <p:cNvGrpSpPr>
              <a:grpSpLocks/>
            </p:cNvGrpSpPr>
            <p:nvPr/>
          </p:nvGrpSpPr>
          <p:grpSpPr bwMode="auto">
            <a:xfrm>
              <a:off x="2496" y="3552"/>
              <a:ext cx="192" cy="144"/>
              <a:chOff x="2496" y="3552"/>
              <a:chExt cx="192" cy="144"/>
            </a:xfrm>
          </p:grpSpPr>
          <p:sp>
            <p:nvSpPr>
              <p:cNvPr id="132169" name="Line 76"/>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70" name="Line 77"/>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86"/>
          <p:cNvGrpSpPr>
            <a:grpSpLocks/>
          </p:cNvGrpSpPr>
          <p:nvPr/>
        </p:nvGrpSpPr>
        <p:grpSpPr bwMode="auto">
          <a:xfrm>
            <a:off x="4648200" y="6019800"/>
            <a:ext cx="2971800" cy="336550"/>
            <a:chOff x="2928" y="3792"/>
            <a:chExt cx="1872" cy="212"/>
          </a:xfrm>
        </p:grpSpPr>
        <p:sp>
          <p:nvSpPr>
            <p:cNvPr id="132163" name="Text Box 75"/>
            <p:cNvSpPr txBox="1">
              <a:spLocks noChangeArrowheads="1"/>
            </p:cNvSpPr>
            <p:nvPr/>
          </p:nvSpPr>
          <p:spPr bwMode="auto">
            <a:xfrm>
              <a:off x="3120" y="379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顶点４的前一个顶点为１</a:t>
              </a:r>
            </a:p>
          </p:txBody>
        </p:sp>
        <p:grpSp>
          <p:nvGrpSpPr>
            <p:cNvPr id="132164" name="Group 79"/>
            <p:cNvGrpSpPr>
              <a:grpSpLocks/>
            </p:cNvGrpSpPr>
            <p:nvPr/>
          </p:nvGrpSpPr>
          <p:grpSpPr bwMode="auto">
            <a:xfrm>
              <a:off x="2928" y="3792"/>
              <a:ext cx="192" cy="144"/>
              <a:chOff x="2496" y="3552"/>
              <a:chExt cx="192" cy="144"/>
            </a:xfrm>
          </p:grpSpPr>
          <p:sp>
            <p:nvSpPr>
              <p:cNvPr id="132165" name="Line 80"/>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66" name="Line 81"/>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8791"/>
                                        </p:tgtEl>
                                        <p:attrNameLst>
                                          <p:attrName>style.visibility</p:attrName>
                                        </p:attrNameLst>
                                      </p:cBhvr>
                                      <p:to>
                                        <p:strVal val="visible"/>
                                      </p:to>
                                    </p:set>
                                    <p:animEffect transition="in" filter="dissolve">
                                      <p:cBhvr>
                                        <p:cTn id="12" dur="500"/>
                                        <p:tgtEl>
                                          <p:spTgt spid="158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8792"/>
                                        </p:tgtEl>
                                        <p:attrNameLst>
                                          <p:attrName>style.visibility</p:attrName>
                                        </p:attrNameLst>
                                      </p:cBhvr>
                                      <p:to>
                                        <p:strVal val="visible"/>
                                      </p:to>
                                    </p:set>
                                    <p:animEffect transition="in" filter="randombar(horizontal)">
                                      <p:cBhvr>
                                        <p:cTn id="17" dur="500"/>
                                        <p:tgtEl>
                                          <p:spTgt spid="1587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8793"/>
                                        </p:tgtEl>
                                        <p:attrNameLst>
                                          <p:attrName>style.visibility</p:attrName>
                                        </p:attrNameLst>
                                      </p:cBhvr>
                                      <p:to>
                                        <p:strVal val="visible"/>
                                      </p:to>
                                    </p:set>
                                    <p:animEffect transition="in" filter="checkerboard(across)">
                                      <p:cBhvr>
                                        <p:cTn id="22" dur="500"/>
                                        <p:tgtEl>
                                          <p:spTgt spid="158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91" grpId="0" animBg="1"/>
      <p:bldP spid="158792" grpId="0"/>
      <p:bldP spid="15879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a:t>顶点１到５的最短路径求解</a:t>
            </a:r>
          </a:p>
        </p:txBody>
      </p:sp>
      <p:grpSp>
        <p:nvGrpSpPr>
          <p:cNvPr id="133123" name="Group 4"/>
          <p:cNvGrpSpPr>
            <a:grpSpLocks/>
          </p:cNvGrpSpPr>
          <p:nvPr/>
        </p:nvGrpSpPr>
        <p:grpSpPr bwMode="auto">
          <a:xfrm>
            <a:off x="1600200" y="2057400"/>
            <a:ext cx="2667000" cy="3292475"/>
            <a:chOff x="672" y="1488"/>
            <a:chExt cx="1680" cy="2074"/>
          </a:xfrm>
        </p:grpSpPr>
        <p:grpSp>
          <p:nvGrpSpPr>
            <p:cNvPr id="133128" name="Group 5"/>
            <p:cNvGrpSpPr>
              <a:grpSpLocks/>
            </p:cNvGrpSpPr>
            <p:nvPr/>
          </p:nvGrpSpPr>
          <p:grpSpPr bwMode="auto">
            <a:xfrm>
              <a:off x="1440" y="1488"/>
              <a:ext cx="288" cy="288"/>
              <a:chOff x="1440" y="1488"/>
              <a:chExt cx="288" cy="288"/>
            </a:xfrm>
          </p:grpSpPr>
          <p:sp>
            <p:nvSpPr>
              <p:cNvPr id="133156" name="Oval 6"/>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7" name="Text Box 7"/>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3129" name="Group 8"/>
            <p:cNvGrpSpPr>
              <a:grpSpLocks/>
            </p:cNvGrpSpPr>
            <p:nvPr/>
          </p:nvGrpSpPr>
          <p:grpSpPr bwMode="auto">
            <a:xfrm>
              <a:off x="816" y="2064"/>
              <a:ext cx="288" cy="288"/>
              <a:chOff x="1440" y="1488"/>
              <a:chExt cx="288" cy="288"/>
            </a:xfrm>
          </p:grpSpPr>
          <p:sp>
            <p:nvSpPr>
              <p:cNvPr id="133154" name="Oval 9"/>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5" name="Text Box 10"/>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3130" name="Group 11"/>
            <p:cNvGrpSpPr>
              <a:grpSpLocks/>
            </p:cNvGrpSpPr>
            <p:nvPr/>
          </p:nvGrpSpPr>
          <p:grpSpPr bwMode="auto">
            <a:xfrm>
              <a:off x="816" y="2832"/>
              <a:ext cx="288" cy="288"/>
              <a:chOff x="1440" y="1488"/>
              <a:chExt cx="288" cy="288"/>
            </a:xfrm>
          </p:grpSpPr>
          <p:sp>
            <p:nvSpPr>
              <p:cNvPr id="133152" name="Oval 12"/>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3" name="Text Box 13"/>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3131" name="Group 14"/>
            <p:cNvGrpSpPr>
              <a:grpSpLocks/>
            </p:cNvGrpSpPr>
            <p:nvPr/>
          </p:nvGrpSpPr>
          <p:grpSpPr bwMode="auto">
            <a:xfrm>
              <a:off x="1872" y="2064"/>
              <a:ext cx="288" cy="288"/>
              <a:chOff x="1440" y="1488"/>
              <a:chExt cx="288" cy="288"/>
            </a:xfrm>
          </p:grpSpPr>
          <p:sp>
            <p:nvSpPr>
              <p:cNvPr id="133150" name="Oval 1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1" name="Text Box 1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3132" name="Group 17"/>
            <p:cNvGrpSpPr>
              <a:grpSpLocks/>
            </p:cNvGrpSpPr>
            <p:nvPr/>
          </p:nvGrpSpPr>
          <p:grpSpPr bwMode="auto">
            <a:xfrm>
              <a:off x="1872" y="2832"/>
              <a:ext cx="288" cy="288"/>
              <a:chOff x="1440" y="1488"/>
              <a:chExt cx="288" cy="288"/>
            </a:xfrm>
          </p:grpSpPr>
          <p:sp>
            <p:nvSpPr>
              <p:cNvPr id="133148" name="Oval 1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49" name="Text Box 1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3133" name="Line 20"/>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4" name="Line 21"/>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5" name="Line 22"/>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6" name="Line 23"/>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7" name="Line 24"/>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8" name="Line 25"/>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9" name="Line 26"/>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0" name="Text Box 27"/>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3141" name="Text Box 28"/>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2" name="Text Box 29"/>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3143" name="Text Box 30"/>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4" name="Text Box 31"/>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3145" name="Text Box 32"/>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3146" name="Text Box 33"/>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3147" name="Text Box 34"/>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sp>
        <p:nvSpPr>
          <p:cNvPr id="160803" name="Line 35"/>
          <p:cNvSpPr>
            <a:spLocks noChangeShapeType="1"/>
          </p:cNvSpPr>
          <p:nvPr/>
        </p:nvSpPr>
        <p:spPr bwMode="auto">
          <a:xfrm>
            <a:off x="3048000" y="2514600"/>
            <a:ext cx="533400" cy="17526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4" name="Line 36"/>
          <p:cNvSpPr>
            <a:spLocks noChangeShapeType="1"/>
          </p:cNvSpPr>
          <p:nvPr/>
        </p:nvSpPr>
        <p:spPr bwMode="auto">
          <a:xfrm flipH="1">
            <a:off x="2286000" y="4419600"/>
            <a:ext cx="1219200" cy="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5" name="Line 37"/>
          <p:cNvSpPr>
            <a:spLocks noChangeShapeType="1"/>
          </p:cNvSpPr>
          <p:nvPr/>
        </p:nvSpPr>
        <p:spPr bwMode="auto">
          <a:xfrm flipV="1">
            <a:off x="2286000" y="3378200"/>
            <a:ext cx="1244600" cy="9652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6" name="Text Box 38"/>
          <p:cNvSpPr txBox="1">
            <a:spLocks noChangeArrowheads="1"/>
          </p:cNvSpPr>
          <p:nvPr/>
        </p:nvSpPr>
        <p:spPr bwMode="auto">
          <a:xfrm>
            <a:off x="4876800" y="3352800"/>
            <a:ext cx="2438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从顶点１到顶点５的最短路径长度＝</a:t>
            </a:r>
            <a:r>
              <a:rPr lang="en-US" altLang="zh-CN" sz="2000"/>
              <a:t>30+20+10=60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8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8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60806"/>
                                        </p:tgtEl>
                                        <p:attrNameLst>
                                          <p:attrName>style.visibility</p:attrName>
                                        </p:attrNameLst>
                                      </p:cBhvr>
                                      <p:to>
                                        <p:strVal val="visible"/>
                                      </p:to>
                                    </p:set>
                                    <p:animEffect transition="in" filter="randombar(horizontal)">
                                      <p:cBhvr>
                                        <p:cTn id="19" dur="500"/>
                                        <p:tgtEl>
                                          <p:spTgt spid="1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03" grpId="0" animBg="1"/>
      <p:bldP spid="160804" grpId="0" animBg="1"/>
      <p:bldP spid="160805" grpId="0" animBg="1"/>
      <p:bldP spid="16080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a:t>Dijkstra</a:t>
            </a:r>
            <a:r>
              <a:rPr lang="zh-CN" altLang="en-US"/>
              <a:t>算法的贪心选择性质</a:t>
            </a:r>
          </a:p>
        </p:txBody>
      </p:sp>
      <p:grpSp>
        <p:nvGrpSpPr>
          <p:cNvPr id="134147" name="Group 9"/>
          <p:cNvGrpSpPr>
            <a:grpSpLocks/>
          </p:cNvGrpSpPr>
          <p:nvPr/>
        </p:nvGrpSpPr>
        <p:grpSpPr bwMode="auto">
          <a:xfrm>
            <a:off x="2286000" y="2057400"/>
            <a:ext cx="4038600" cy="3635375"/>
            <a:chOff x="1344" y="1440"/>
            <a:chExt cx="2544" cy="2290"/>
          </a:xfrm>
        </p:grpSpPr>
        <p:pic>
          <p:nvPicPr>
            <p:cNvPr id="13414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344" y="268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AutoShape 7"/>
            <p:cNvSpPr>
              <a:spLocks noChangeArrowheads="1"/>
            </p:cNvSpPr>
            <p:nvPr/>
          </p:nvSpPr>
          <p:spPr bwMode="auto">
            <a:xfrm>
              <a:off x="1728" y="1440"/>
              <a:ext cx="2160" cy="1200"/>
            </a:xfrm>
            <a:prstGeom prst="cloudCallout">
              <a:avLst>
                <a:gd name="adj1" fmla="val -52315"/>
                <a:gd name="adj2" fmla="val 59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4150" name="Text Box 8"/>
            <p:cNvSpPr txBox="1">
              <a:spLocks noChangeArrowheads="1"/>
            </p:cNvSpPr>
            <p:nvPr/>
          </p:nvSpPr>
          <p:spPr bwMode="auto">
            <a:xfrm>
              <a:off x="1920" y="1639"/>
              <a:ext cx="19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为什么</a:t>
              </a:r>
              <a:r>
                <a:rPr lang="en-US" altLang="zh-CN">
                  <a:solidFill>
                    <a:srgbClr val="000099"/>
                  </a:solidFill>
                </a:rPr>
                <a:t>Dijkstra</a:t>
              </a:r>
              <a:r>
                <a:rPr lang="zh-CN" altLang="en-US">
                  <a:solidFill>
                    <a:srgbClr val="000099"/>
                  </a:solidFill>
                </a:rPr>
                <a:t>算法所采用的贪心选择策略能导致最优解？是否存在其他从源到ｕ的更短路径？</a:t>
              </a: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27650" name="Object 4"/>
          <p:cNvGraphicFramePr>
            <a:graphicFrameLocks noGrp="1" noChangeAspect="1"/>
          </p:cNvGraphicFramePr>
          <p:nvPr>
            <p:ph idx="1"/>
          </p:nvPr>
        </p:nvGraphicFramePr>
        <p:xfrm>
          <a:off x="838200" y="2209800"/>
          <a:ext cx="7162800" cy="1938338"/>
        </p:xfrm>
        <a:graphic>
          <a:graphicData uri="http://schemas.openxmlformats.org/presentationml/2006/ole">
            <mc:AlternateContent xmlns:mc="http://schemas.openxmlformats.org/markup-compatibility/2006">
              <mc:Choice xmlns:v="urn:schemas-microsoft-com:vml" Requires="v">
                <p:oleObj spid="_x0000_s26626" name="公式" r:id="rId3" imgW="3378200" imgH="914400" progId="Equation.3">
                  <p:embed/>
                </p:oleObj>
              </mc:Choice>
              <mc:Fallback>
                <p:oleObj name="公式" r:id="rId3" imgW="3378200" imgH="914400" progId="Equation.3">
                  <p:embed/>
                  <p:pic>
                    <p:nvPicPr>
                      <p:cNvPr id="0" name="Picture 3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7162800" cy="193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652" name="Group 21"/>
          <p:cNvGrpSpPr>
            <a:grpSpLocks/>
          </p:cNvGrpSpPr>
          <p:nvPr/>
        </p:nvGrpSpPr>
        <p:grpSpPr bwMode="auto">
          <a:xfrm>
            <a:off x="1524000" y="4191000"/>
            <a:ext cx="3276600" cy="2209800"/>
            <a:chOff x="1968" y="2784"/>
            <a:chExt cx="2064" cy="1392"/>
          </a:xfrm>
        </p:grpSpPr>
        <p:sp>
          <p:nvSpPr>
            <p:cNvPr id="27656" name="Oval 6"/>
            <p:cNvSpPr>
              <a:spLocks noChangeArrowheads="1"/>
            </p:cNvSpPr>
            <p:nvPr/>
          </p:nvSpPr>
          <p:spPr bwMode="auto">
            <a:xfrm>
              <a:off x="1968" y="292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7657" name="Group 9"/>
            <p:cNvGrpSpPr>
              <a:grpSpLocks/>
            </p:cNvGrpSpPr>
            <p:nvPr/>
          </p:nvGrpSpPr>
          <p:grpSpPr bwMode="auto">
            <a:xfrm>
              <a:off x="2640" y="3360"/>
              <a:ext cx="240" cy="240"/>
              <a:chOff x="3792" y="3312"/>
              <a:chExt cx="240" cy="240"/>
            </a:xfrm>
          </p:grpSpPr>
          <p:sp>
            <p:nvSpPr>
              <p:cNvPr id="276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70"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27658" name="Group 10"/>
            <p:cNvGrpSpPr>
              <a:grpSpLocks/>
            </p:cNvGrpSpPr>
            <p:nvPr/>
          </p:nvGrpSpPr>
          <p:grpSpPr bwMode="auto">
            <a:xfrm>
              <a:off x="3600" y="2784"/>
              <a:ext cx="240" cy="240"/>
              <a:chOff x="3792" y="3312"/>
              <a:chExt cx="240" cy="240"/>
            </a:xfrm>
          </p:grpSpPr>
          <p:sp>
            <p:nvSpPr>
              <p:cNvPr id="27667"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8" name="Text Box 12"/>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27659" name="Group 13"/>
            <p:cNvGrpSpPr>
              <a:grpSpLocks/>
            </p:cNvGrpSpPr>
            <p:nvPr/>
          </p:nvGrpSpPr>
          <p:grpSpPr bwMode="auto">
            <a:xfrm>
              <a:off x="3792" y="3744"/>
              <a:ext cx="240" cy="240"/>
              <a:chOff x="3792" y="3312"/>
              <a:chExt cx="240" cy="240"/>
            </a:xfrm>
          </p:grpSpPr>
          <p:sp>
            <p:nvSpPr>
              <p:cNvPr id="27665"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6" name="Text Box 15"/>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sp>
          <p:nvSpPr>
            <p:cNvPr id="27660" name="Text Box 16"/>
            <p:cNvSpPr txBox="1">
              <a:spLocks noChangeArrowheads="1"/>
            </p:cNvSpPr>
            <p:nvPr/>
          </p:nvSpPr>
          <p:spPr bwMode="auto">
            <a:xfrm>
              <a:off x="2160" y="36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27661" name="Text Box 17"/>
            <p:cNvSpPr txBox="1">
              <a:spLocks noChangeArrowheads="1"/>
            </p:cNvSpPr>
            <p:nvPr/>
          </p:nvSpPr>
          <p:spPr bwMode="auto">
            <a:xfrm>
              <a:off x="2496" y="30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27662" name="Line 18"/>
            <p:cNvSpPr>
              <a:spLocks noChangeShapeType="1"/>
            </p:cNvSpPr>
            <p:nvPr/>
          </p:nvSpPr>
          <p:spPr bwMode="auto">
            <a:xfrm flipV="1">
              <a:off x="2832" y="2976"/>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Freeform 19"/>
            <p:cNvSpPr>
              <a:spLocks/>
            </p:cNvSpPr>
            <p:nvPr/>
          </p:nvSpPr>
          <p:spPr bwMode="auto">
            <a:xfrm>
              <a:off x="2784" y="3600"/>
              <a:ext cx="1008" cy="344"/>
            </a:xfrm>
            <a:custGeom>
              <a:avLst/>
              <a:gdLst>
                <a:gd name="T0" fmla="*/ 0 w 1008"/>
                <a:gd name="T1" fmla="*/ 0 h 344"/>
                <a:gd name="T2" fmla="*/ 192 w 1008"/>
                <a:gd name="T3" fmla="*/ 288 h 344"/>
                <a:gd name="T4" fmla="*/ 1008 w 1008"/>
                <a:gd name="T5" fmla="*/ 336 h 344"/>
                <a:gd name="T6" fmla="*/ 0 60000 65536"/>
                <a:gd name="T7" fmla="*/ 0 60000 65536"/>
                <a:gd name="T8" fmla="*/ 0 60000 65536"/>
                <a:gd name="T9" fmla="*/ 0 w 1008"/>
                <a:gd name="T10" fmla="*/ 0 h 344"/>
                <a:gd name="T11" fmla="*/ 1008 w 1008"/>
                <a:gd name="T12" fmla="*/ 344 h 344"/>
              </a:gdLst>
              <a:ahLst/>
              <a:cxnLst>
                <a:cxn ang="T6">
                  <a:pos x="T0" y="T1"/>
                </a:cxn>
                <a:cxn ang="T7">
                  <a:pos x="T2" y="T3"/>
                </a:cxn>
                <a:cxn ang="T8">
                  <a:pos x="T4" y="T5"/>
                </a:cxn>
              </a:cxnLst>
              <a:rect l="T9" t="T10" r="T11" b="T12"/>
              <a:pathLst>
                <a:path w="1008" h="344">
                  <a:moveTo>
                    <a:pt x="0" y="0"/>
                  </a:moveTo>
                  <a:cubicBezTo>
                    <a:pt x="12" y="116"/>
                    <a:pt x="24" y="232"/>
                    <a:pt x="192" y="288"/>
                  </a:cubicBezTo>
                  <a:cubicBezTo>
                    <a:pt x="360" y="344"/>
                    <a:pt x="684" y="340"/>
                    <a:pt x="1008" y="3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4" name="Freeform 20"/>
            <p:cNvSpPr>
              <a:spLocks/>
            </p:cNvSpPr>
            <p:nvPr/>
          </p:nvSpPr>
          <p:spPr bwMode="auto">
            <a:xfrm>
              <a:off x="2920" y="3024"/>
              <a:ext cx="968" cy="792"/>
            </a:xfrm>
            <a:custGeom>
              <a:avLst/>
              <a:gdLst>
                <a:gd name="T0" fmla="*/ 968 w 968"/>
                <a:gd name="T1" fmla="*/ 720 h 792"/>
                <a:gd name="T2" fmla="*/ 152 w 968"/>
                <a:gd name="T3" fmla="*/ 768 h 792"/>
                <a:gd name="T4" fmla="*/ 104 w 968"/>
                <a:gd name="T5" fmla="*/ 576 h 792"/>
                <a:gd name="T6" fmla="*/ 776 w 968"/>
                <a:gd name="T7" fmla="*/ 0 h 792"/>
                <a:gd name="T8" fmla="*/ 0 60000 65536"/>
                <a:gd name="T9" fmla="*/ 0 60000 65536"/>
                <a:gd name="T10" fmla="*/ 0 60000 65536"/>
                <a:gd name="T11" fmla="*/ 0 60000 65536"/>
                <a:gd name="T12" fmla="*/ 0 w 968"/>
                <a:gd name="T13" fmla="*/ 0 h 792"/>
                <a:gd name="T14" fmla="*/ 968 w 968"/>
                <a:gd name="T15" fmla="*/ 792 h 792"/>
              </a:gdLst>
              <a:ahLst/>
              <a:cxnLst>
                <a:cxn ang="T8">
                  <a:pos x="T0" y="T1"/>
                </a:cxn>
                <a:cxn ang="T9">
                  <a:pos x="T2" y="T3"/>
                </a:cxn>
                <a:cxn ang="T10">
                  <a:pos x="T4" y="T5"/>
                </a:cxn>
                <a:cxn ang="T11">
                  <a:pos x="T6" y="T7"/>
                </a:cxn>
              </a:cxnLst>
              <a:rect l="T12" t="T13" r="T14" b="T15"/>
              <a:pathLst>
                <a:path w="968" h="792">
                  <a:moveTo>
                    <a:pt x="968" y="720"/>
                  </a:moveTo>
                  <a:cubicBezTo>
                    <a:pt x="632" y="756"/>
                    <a:pt x="296" y="792"/>
                    <a:pt x="152" y="768"/>
                  </a:cubicBezTo>
                  <a:cubicBezTo>
                    <a:pt x="8" y="744"/>
                    <a:pt x="0" y="704"/>
                    <a:pt x="104" y="576"/>
                  </a:cubicBezTo>
                  <a:cubicBezTo>
                    <a:pt x="208" y="448"/>
                    <a:pt x="492" y="224"/>
                    <a:pt x="77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53" name="Group 25"/>
          <p:cNvGrpSpPr>
            <a:grpSpLocks/>
          </p:cNvGrpSpPr>
          <p:nvPr/>
        </p:nvGrpSpPr>
        <p:grpSpPr bwMode="auto">
          <a:xfrm>
            <a:off x="4953000" y="4495800"/>
            <a:ext cx="3276600" cy="1447800"/>
            <a:chOff x="3120" y="2832"/>
            <a:chExt cx="2064" cy="912"/>
          </a:xfrm>
        </p:grpSpPr>
        <p:sp>
          <p:nvSpPr>
            <p:cNvPr id="27654" name="Text Box 23"/>
            <p:cNvSpPr txBox="1">
              <a:spLocks noChangeArrowheads="1"/>
            </p:cNvSpPr>
            <p:nvPr/>
          </p:nvSpPr>
          <p:spPr bwMode="auto">
            <a:xfrm>
              <a:off x="3120" y="2832"/>
              <a:ext cx="2064"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在该路径上</a:t>
              </a:r>
            </a:p>
            <a:p>
              <a:pPr eaLnBrk="1" hangingPunct="1">
                <a:spcBef>
                  <a:spcPct val="50000"/>
                </a:spcBef>
              </a:pPr>
              <a:r>
                <a:rPr lang="en-US" altLang="zh-CN"/>
                <a:t>d(v,x)</a:t>
              </a:r>
              <a:r>
                <a:rPr lang="zh-CN" altLang="en-US"/>
                <a:t>：顶点Ｖ到Ｘ的路长</a:t>
              </a:r>
              <a:r>
                <a:rPr lang="en-US" altLang="zh-CN"/>
                <a:t>d(x,u) </a:t>
              </a:r>
              <a:r>
                <a:rPr lang="zh-CN" altLang="en-US"/>
                <a:t>：顶点Ｘ到Ｕ的路长</a:t>
              </a:r>
              <a:r>
                <a:rPr lang="en-US" altLang="zh-CN"/>
                <a:t>d(v,u) </a:t>
              </a:r>
              <a:r>
                <a:rPr lang="zh-CN" altLang="en-US"/>
                <a:t>：顶点Ｖ到Ｕ的路长</a:t>
              </a:r>
              <a:endParaRPr lang="en-US" altLang="zh-CN"/>
            </a:p>
          </p:txBody>
        </p:sp>
        <p:sp>
          <p:nvSpPr>
            <p:cNvPr id="27655" name="AutoShape 24"/>
            <p:cNvSpPr>
              <a:spLocks noChangeArrowheads="1"/>
            </p:cNvSpPr>
            <p:nvPr/>
          </p:nvSpPr>
          <p:spPr bwMode="auto">
            <a:xfrm>
              <a:off x="3120" y="2832"/>
              <a:ext cx="1872" cy="912"/>
            </a:xfrm>
            <a:prstGeom prst="wedgeRoundRectCallout">
              <a:avLst>
                <a:gd name="adj1" fmla="val -93694"/>
                <a:gd name="adj2" fmla="val -405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28674" name="Object 3"/>
          <p:cNvGraphicFramePr>
            <a:graphicFrameLocks noGrp="1" noChangeAspect="1"/>
          </p:cNvGraphicFramePr>
          <p:nvPr>
            <p:ph idx="1"/>
          </p:nvPr>
        </p:nvGraphicFramePr>
        <p:xfrm>
          <a:off x="1143000" y="2362200"/>
          <a:ext cx="7010400" cy="2924175"/>
        </p:xfrm>
        <a:graphic>
          <a:graphicData uri="http://schemas.openxmlformats.org/presentationml/2006/ole">
            <mc:AlternateContent xmlns:mc="http://schemas.openxmlformats.org/markup-compatibility/2006">
              <mc:Choice xmlns:v="urn:schemas-microsoft-com:vml" Requires="v">
                <p:oleObj spid="_x0000_s27650" name="公式" r:id="rId3" imgW="2679700" imgH="1117600" progId="Equation.3">
                  <p:embed/>
                </p:oleObj>
              </mc:Choice>
              <mc:Fallback>
                <p:oleObj name="公式" r:id="rId3" imgW="2679700" imgH="1117600" progId="Equation.3">
                  <p:embed/>
                  <p:pic>
                    <p:nvPicPr>
                      <p:cNvPr id="0" name="Picture 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362200"/>
                        <a:ext cx="7010400" cy="292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1295400" y="1524000"/>
            <a:ext cx="6705600" cy="1828800"/>
            <a:chOff x="816" y="960"/>
            <a:chExt cx="4224" cy="1152"/>
          </a:xfrm>
        </p:grpSpPr>
        <p:sp>
          <p:nvSpPr>
            <p:cNvPr id="28684" name="Line 5"/>
            <p:cNvSpPr>
              <a:spLocks noChangeShapeType="1"/>
            </p:cNvSpPr>
            <p:nvPr/>
          </p:nvSpPr>
          <p:spPr bwMode="auto">
            <a:xfrm>
              <a:off x="816" y="2112"/>
              <a:ext cx="33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6"/>
            <p:cNvSpPr>
              <a:spLocks noChangeShapeType="1"/>
            </p:cNvSpPr>
            <p:nvPr/>
          </p:nvSpPr>
          <p:spPr bwMode="auto">
            <a:xfrm flipV="1">
              <a:off x="3408" y="1488"/>
              <a:ext cx="192" cy="624"/>
            </a:xfrm>
            <a:prstGeom prst="line">
              <a:avLst/>
            </a:prstGeom>
            <a:noFill/>
            <a:ln w="38100">
              <a:solidFill>
                <a:srgbClr val="FF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Text Box 7"/>
            <p:cNvSpPr txBox="1">
              <a:spLocks noChangeArrowheads="1"/>
            </p:cNvSpPr>
            <p:nvPr/>
          </p:nvSpPr>
          <p:spPr bwMode="auto">
            <a:xfrm>
              <a:off x="2928" y="960"/>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因为根据假设，存在由源经过ｘ最后到达ｕ的一条最短路径</a:t>
              </a:r>
            </a:p>
          </p:txBody>
        </p:sp>
      </p:grpSp>
      <p:grpSp>
        <p:nvGrpSpPr>
          <p:cNvPr id="3" name="Group 8"/>
          <p:cNvGrpSpPr>
            <a:grpSpLocks/>
          </p:cNvGrpSpPr>
          <p:nvPr/>
        </p:nvGrpSpPr>
        <p:grpSpPr bwMode="auto">
          <a:xfrm>
            <a:off x="1524000" y="4114800"/>
            <a:ext cx="6400800" cy="2486025"/>
            <a:chOff x="960" y="2592"/>
            <a:chExt cx="4032" cy="1566"/>
          </a:xfrm>
        </p:grpSpPr>
        <p:sp>
          <p:nvSpPr>
            <p:cNvPr id="28681" name="Oval 9"/>
            <p:cNvSpPr>
              <a:spLocks noChangeArrowheads="1"/>
            </p:cNvSpPr>
            <p:nvPr/>
          </p:nvSpPr>
          <p:spPr bwMode="auto">
            <a:xfrm>
              <a:off x="960" y="2592"/>
              <a:ext cx="3168" cy="336"/>
            </a:xfrm>
            <a:prstGeom prst="ellipse">
              <a:avLst/>
            </a:prstGeom>
            <a:noFill/>
            <a:ln w="3810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8682" name="Line 10"/>
            <p:cNvSpPr>
              <a:spLocks noChangeShapeType="1"/>
            </p:cNvSpPr>
            <p:nvPr/>
          </p:nvSpPr>
          <p:spPr bwMode="auto">
            <a:xfrm>
              <a:off x="2928" y="2928"/>
              <a:ext cx="0" cy="528"/>
            </a:xfrm>
            <a:prstGeom prst="line">
              <a:avLst/>
            </a:prstGeom>
            <a:noFill/>
            <a:ln w="38100">
              <a:solidFill>
                <a:srgbClr val="00008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p:cNvSpPr txBox="1">
              <a:spLocks noChangeArrowheads="1"/>
            </p:cNvSpPr>
            <p:nvPr/>
          </p:nvSpPr>
          <p:spPr bwMode="auto">
            <a:xfrm>
              <a:off x="2352" y="3408"/>
              <a:ext cx="264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t>因为如果是这样的话，根据</a:t>
              </a:r>
              <a:r>
                <a:rPr lang="en-US" altLang="zh-CN" dirty="0">
                  <a:solidFill>
                    <a:srgbClr val="000099"/>
                  </a:solidFill>
                </a:rPr>
                <a:t>Dijkstra</a:t>
              </a:r>
              <a:r>
                <a:rPr lang="zh-CN" altLang="en-US" dirty="0">
                  <a:solidFill>
                    <a:srgbClr val="000099"/>
                  </a:solidFill>
                </a:rPr>
                <a:t>算法所采用的贪心选择策略，</a:t>
              </a:r>
              <a:r>
                <a:rPr lang="zh-CN" altLang="en-US" dirty="0"/>
                <a:t>顶点ｘ应被选中，即</a:t>
              </a:r>
              <a:r>
                <a:rPr lang="zh-CN" altLang="en-US" dirty="0">
                  <a:solidFill>
                    <a:srgbClr val="FF0000"/>
                  </a:solidFill>
                </a:rPr>
                <a:t>ｘ</a:t>
              </a:r>
              <a:r>
                <a:rPr lang="en-US" altLang="zh-CN" dirty="0">
                  <a:solidFill>
                    <a:srgbClr val="FF0000"/>
                  </a:solidFill>
                  <a:latin typeface="宋体" pitchFamily="2" charset="-122"/>
                </a:rPr>
                <a:t>∈</a:t>
              </a:r>
              <a:r>
                <a:rPr lang="zh-CN" altLang="en-US" dirty="0">
                  <a:solidFill>
                    <a:srgbClr val="FF0000"/>
                  </a:solidFill>
                  <a:latin typeface="宋体" pitchFamily="2" charset="-122"/>
                </a:rPr>
                <a:t>Ｓ</a:t>
              </a:r>
              <a:r>
                <a:rPr lang="zh-CN" altLang="en-US" dirty="0">
                  <a:latin typeface="宋体" pitchFamily="2" charset="-122"/>
                </a:rPr>
                <a:t>，而不是假设中设定的ｘ</a:t>
              </a:r>
              <a:r>
                <a:rPr lang="en-US" altLang="zh-CN" dirty="0"/>
                <a:t>∈</a:t>
              </a:r>
              <a:r>
                <a:rPr lang="zh-CN" altLang="en-US" dirty="0"/>
                <a:t>Ｖ－Ｓ！</a:t>
              </a:r>
            </a:p>
          </p:txBody>
        </p:sp>
      </p:grpSp>
      <p:sp>
        <p:nvSpPr>
          <p:cNvPr id="28678" name="Line 12"/>
          <p:cNvSpPr>
            <a:spLocks noChangeShapeType="1"/>
          </p:cNvSpPr>
          <p:nvPr/>
        </p:nvSpPr>
        <p:spPr bwMode="auto">
          <a:xfrm>
            <a:off x="2667000" y="2895600"/>
            <a:ext cx="2438400" cy="0"/>
          </a:xfrm>
          <a:prstGeom prst="line">
            <a:avLst/>
          </a:prstGeom>
          <a:noFill/>
          <a:ln w="38100">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Text Box 13"/>
          <p:cNvSpPr txBox="1">
            <a:spLocks noChangeArrowheads="1"/>
          </p:cNvSpPr>
          <p:nvPr/>
        </p:nvSpPr>
        <p:spPr bwMode="auto">
          <a:xfrm>
            <a:off x="609600" y="16764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a:t>
            </a:r>
            <a:r>
              <a:rPr lang="en-US" altLang="zh-CN">
                <a:solidFill>
                  <a:srgbClr val="000099"/>
                </a:solidFill>
              </a:rPr>
              <a:t>Dijkstra</a:t>
            </a:r>
            <a:r>
              <a:rPr lang="zh-CN" altLang="en-US">
                <a:solidFill>
                  <a:srgbClr val="000099"/>
                </a:solidFill>
              </a:rPr>
              <a:t>算法所采用的贪心选择策略</a:t>
            </a:r>
            <a:r>
              <a:rPr lang="zh-CN" altLang="en-US"/>
              <a:t>决定</a:t>
            </a:r>
          </a:p>
        </p:txBody>
      </p:sp>
      <p:sp>
        <p:nvSpPr>
          <p:cNvPr id="28680" name="Line 14"/>
          <p:cNvSpPr>
            <a:spLocks noChangeShapeType="1"/>
          </p:cNvSpPr>
          <p:nvPr/>
        </p:nvSpPr>
        <p:spPr bwMode="auto">
          <a:xfrm>
            <a:off x="2286000" y="2362200"/>
            <a:ext cx="304800" cy="304800"/>
          </a:xfrm>
          <a:prstGeom prst="line">
            <a:avLst/>
          </a:prstGeom>
          <a:noFill/>
          <a:ln w="571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dirty="0"/>
              <a:t>Dijkstra</a:t>
            </a:r>
            <a:r>
              <a:rPr lang="zh-CN" altLang="en-US" dirty="0"/>
              <a:t>算法的最优子结构性质</a:t>
            </a:r>
          </a:p>
        </p:txBody>
      </p:sp>
      <p:sp>
        <p:nvSpPr>
          <p:cNvPr id="135171" name="Rectangle 3"/>
          <p:cNvSpPr>
            <a:spLocks noGrp="1" noChangeArrowheads="1"/>
          </p:cNvSpPr>
          <p:nvPr>
            <p:ph type="body" idx="1"/>
          </p:nvPr>
        </p:nvSpPr>
        <p:spPr>
          <a:xfrm>
            <a:off x="457200" y="1719263"/>
            <a:ext cx="7924800" cy="4411662"/>
          </a:xfrm>
        </p:spPr>
        <p:txBody>
          <a:bodyPr/>
          <a:lstStyle/>
          <a:p>
            <a:pPr eaLnBrk="1" hangingPunct="1"/>
            <a:r>
              <a:rPr lang="en-US" altLang="zh-CN" b="1">
                <a:solidFill>
                  <a:srgbClr val="000099"/>
                </a:solidFill>
              </a:rPr>
              <a:t>Dijkstra</a:t>
            </a:r>
            <a:r>
              <a:rPr lang="zh-CN" altLang="en-US" b="1">
                <a:solidFill>
                  <a:srgbClr val="000099"/>
                </a:solidFill>
              </a:rPr>
              <a:t>算法的最优子结构性质</a:t>
            </a:r>
          </a:p>
          <a:p>
            <a:pPr lvl="1" eaLnBrk="1" hangingPunct="1"/>
            <a:r>
              <a:rPr lang="zh-CN" altLang="en-US"/>
              <a:t>考察算法所得到的</a:t>
            </a:r>
            <a:r>
              <a:rPr lang="en-US" altLang="zh-CN"/>
              <a:t>dist[u]</a:t>
            </a:r>
            <a:r>
              <a:rPr lang="zh-CN" altLang="en-US"/>
              <a:t>确实是从源到顶点ｕ的最短特殊路径长度。</a:t>
            </a:r>
          </a:p>
          <a:p>
            <a:pPr lvl="2" eaLnBrk="1" hangingPunct="1"/>
            <a:r>
              <a:rPr lang="zh-CN" altLang="en-US"/>
              <a:t>需要考察算法在添加ｕ到Ｓ中后， </a:t>
            </a:r>
            <a:r>
              <a:rPr lang="en-US" altLang="zh-CN"/>
              <a:t>dist[u]</a:t>
            </a:r>
            <a:r>
              <a:rPr lang="zh-CN" altLang="en-US"/>
              <a:t>值的变化；</a:t>
            </a:r>
          </a:p>
          <a:p>
            <a:pPr lvl="2" eaLnBrk="1" hangingPunct="1"/>
            <a:r>
              <a:rPr lang="zh-CN" altLang="en-US"/>
              <a:t>当将ｕ添加到Ｓ中后，可能会出现一条到顶点ｉ的新的特殊路径。</a:t>
            </a:r>
          </a:p>
        </p:txBody>
      </p:sp>
      <p:grpSp>
        <p:nvGrpSpPr>
          <p:cNvPr id="135172" name="Group 25"/>
          <p:cNvGrpSpPr>
            <a:grpSpLocks/>
          </p:cNvGrpSpPr>
          <p:nvPr/>
        </p:nvGrpSpPr>
        <p:grpSpPr bwMode="auto">
          <a:xfrm>
            <a:off x="3124200" y="4114800"/>
            <a:ext cx="3276600" cy="2209800"/>
            <a:chOff x="1968" y="2592"/>
            <a:chExt cx="2064" cy="1392"/>
          </a:xfrm>
        </p:grpSpPr>
        <p:sp>
          <p:nvSpPr>
            <p:cNvPr id="135173" name="Oval 5"/>
            <p:cNvSpPr>
              <a:spLocks noChangeArrowheads="1"/>
            </p:cNvSpPr>
            <p:nvPr/>
          </p:nvSpPr>
          <p:spPr bwMode="auto">
            <a:xfrm>
              <a:off x="1968"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5174" name="Group 24"/>
            <p:cNvGrpSpPr>
              <a:grpSpLocks/>
            </p:cNvGrpSpPr>
            <p:nvPr/>
          </p:nvGrpSpPr>
          <p:grpSpPr bwMode="auto">
            <a:xfrm>
              <a:off x="2160" y="2592"/>
              <a:ext cx="1872" cy="1200"/>
              <a:chOff x="2160" y="2592"/>
              <a:chExt cx="1872" cy="1200"/>
            </a:xfrm>
          </p:grpSpPr>
          <p:grpSp>
            <p:nvGrpSpPr>
              <p:cNvPr id="135175" name="Group 9"/>
              <p:cNvGrpSpPr>
                <a:grpSpLocks/>
              </p:cNvGrpSpPr>
              <p:nvPr/>
            </p:nvGrpSpPr>
            <p:grpSpPr bwMode="auto">
              <a:xfrm>
                <a:off x="3600" y="2592"/>
                <a:ext cx="240" cy="240"/>
                <a:chOff x="3792" y="3312"/>
                <a:chExt cx="240" cy="240"/>
              </a:xfrm>
            </p:grpSpPr>
            <p:sp>
              <p:nvSpPr>
                <p:cNvPr id="13518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6"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5176" name="Group 12"/>
              <p:cNvGrpSpPr>
                <a:grpSpLocks/>
              </p:cNvGrpSpPr>
              <p:nvPr/>
            </p:nvGrpSpPr>
            <p:grpSpPr bwMode="auto">
              <a:xfrm>
                <a:off x="3792" y="3552"/>
                <a:ext cx="240" cy="240"/>
                <a:chOff x="3792" y="3312"/>
                <a:chExt cx="240" cy="240"/>
              </a:xfrm>
            </p:grpSpPr>
            <p:sp>
              <p:nvSpPr>
                <p:cNvPr id="13518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4"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5177" name="Text Box 15"/>
              <p:cNvSpPr txBox="1">
                <a:spLocks noChangeArrowheads="1"/>
              </p:cNvSpPr>
              <p:nvPr/>
            </p:nvSpPr>
            <p:spPr bwMode="auto">
              <a:xfrm>
                <a:off x="2160"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5178" name="Text Box 16"/>
              <p:cNvSpPr txBox="1">
                <a:spLocks noChangeArrowheads="1"/>
              </p:cNvSpPr>
              <p:nvPr/>
            </p:nvSpPr>
            <p:spPr bwMode="auto">
              <a:xfrm>
                <a:off x="2160" y="35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grpSp>
            <p:nvGrpSpPr>
              <p:cNvPr id="135179" name="Group 18"/>
              <p:cNvGrpSpPr>
                <a:grpSpLocks/>
              </p:cNvGrpSpPr>
              <p:nvPr/>
            </p:nvGrpSpPr>
            <p:grpSpPr bwMode="auto">
              <a:xfrm>
                <a:off x="2400" y="3504"/>
                <a:ext cx="240" cy="240"/>
                <a:chOff x="3792" y="3312"/>
                <a:chExt cx="240" cy="240"/>
              </a:xfrm>
            </p:grpSpPr>
            <p:sp>
              <p:nvSpPr>
                <p:cNvPr id="13518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5180" name="Line 21"/>
              <p:cNvSpPr>
                <a:spLocks noChangeShapeType="1"/>
              </p:cNvSpPr>
              <p:nvPr/>
            </p:nvSpPr>
            <p:spPr bwMode="auto">
              <a:xfrm flipV="1">
                <a:off x="2544" y="2784"/>
                <a:ext cx="1056"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a:t>最优子结构性质证明</a:t>
            </a:r>
          </a:p>
        </p:txBody>
      </p:sp>
      <p:sp>
        <p:nvSpPr>
          <p:cNvPr id="136195" name="Rectangle 26"/>
          <p:cNvSpPr>
            <a:spLocks noGrp="1" noChangeArrowheads="1"/>
          </p:cNvSpPr>
          <p:nvPr>
            <p:ph type="body" idx="1"/>
          </p:nvPr>
        </p:nvSpPr>
        <p:spPr>
          <a:xfrm>
            <a:off x="381000" y="4114800"/>
            <a:ext cx="8382000" cy="2133600"/>
          </a:xfrm>
        </p:spPr>
        <p:txBody>
          <a:bodyPr/>
          <a:lstStyle/>
          <a:p>
            <a:pPr eaLnBrk="1" hangingPunct="1"/>
            <a:r>
              <a:rPr lang="zh-CN" altLang="en-US" sz="2600"/>
              <a:t>如果这条特殊路径是先经过老的Ｓ到达顶点ｕ，然后从ｕ经一条边直接到达顶点ｉ，则这种路的最短长度为</a:t>
            </a:r>
            <a:r>
              <a:rPr lang="en-US" altLang="zh-CN" sz="2600"/>
              <a:t>dist[u]+a[u][i]</a:t>
            </a:r>
            <a:r>
              <a:rPr lang="zh-CN" altLang="en-US" sz="2600"/>
              <a:t>。</a:t>
            </a:r>
          </a:p>
          <a:p>
            <a:pPr lvl="1" eaLnBrk="1" hangingPunct="1"/>
            <a:r>
              <a:rPr lang="zh-CN" altLang="en-US" sz="2200"/>
              <a:t>如果</a:t>
            </a:r>
            <a:r>
              <a:rPr lang="en-US" altLang="zh-CN" sz="2200"/>
              <a:t>dist[u]+a[u][i]&lt;dist[i]</a:t>
            </a:r>
            <a:r>
              <a:rPr lang="zh-CN" altLang="en-US" sz="2200"/>
              <a:t>，则算法中用</a:t>
            </a:r>
            <a:r>
              <a:rPr lang="en-US" altLang="zh-CN" sz="2200"/>
              <a:t>dist[u]+a[u][i]</a:t>
            </a:r>
            <a:r>
              <a:rPr lang="zh-CN" altLang="en-US" sz="2200"/>
              <a:t>作为</a:t>
            </a:r>
            <a:r>
              <a:rPr lang="en-US" altLang="zh-CN" sz="2200"/>
              <a:t>dist[i]</a:t>
            </a:r>
            <a:r>
              <a:rPr lang="zh-CN" altLang="en-US" sz="2200"/>
              <a:t>的新值。</a:t>
            </a:r>
          </a:p>
        </p:txBody>
      </p:sp>
      <p:sp>
        <p:nvSpPr>
          <p:cNvPr id="136196" name="Oval 11"/>
          <p:cNvSpPr>
            <a:spLocks noChangeArrowheads="1"/>
          </p:cNvSpPr>
          <p:nvPr/>
        </p:nvSpPr>
        <p:spPr bwMode="auto">
          <a:xfrm>
            <a:off x="2590800" y="1905000"/>
            <a:ext cx="2057400" cy="1981200"/>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6197" name="Group 15"/>
          <p:cNvGrpSpPr>
            <a:grpSpLocks/>
          </p:cNvGrpSpPr>
          <p:nvPr/>
        </p:nvGrpSpPr>
        <p:grpSpPr bwMode="auto">
          <a:xfrm>
            <a:off x="5181600" y="1676400"/>
            <a:ext cx="381000" cy="381000"/>
            <a:chOff x="3792" y="3312"/>
            <a:chExt cx="240" cy="240"/>
          </a:xfrm>
        </p:grpSpPr>
        <p:sp>
          <p:nvSpPr>
            <p:cNvPr id="13621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4" name="Text Box 17"/>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6198" name="Group 18"/>
          <p:cNvGrpSpPr>
            <a:grpSpLocks/>
          </p:cNvGrpSpPr>
          <p:nvPr/>
        </p:nvGrpSpPr>
        <p:grpSpPr bwMode="auto">
          <a:xfrm>
            <a:off x="5486400" y="3200400"/>
            <a:ext cx="381000" cy="381000"/>
            <a:chOff x="3792" y="3312"/>
            <a:chExt cx="240" cy="240"/>
          </a:xfrm>
        </p:grpSpPr>
        <p:sp>
          <p:nvSpPr>
            <p:cNvPr id="13621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6199" name="Text Box 21"/>
          <p:cNvSpPr txBox="1">
            <a:spLocks noChangeArrowheads="1"/>
          </p:cNvSpPr>
          <p:nvPr/>
        </p:nvSpPr>
        <p:spPr bwMode="auto">
          <a:xfrm>
            <a:off x="2895600" y="2362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6200" name="Text Box 22"/>
          <p:cNvSpPr txBox="1">
            <a:spLocks noChangeArrowheads="1"/>
          </p:cNvSpPr>
          <p:nvPr/>
        </p:nvSpPr>
        <p:spPr bwMode="auto">
          <a:xfrm>
            <a:off x="2895600" y="3124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6201" name="Line 23"/>
          <p:cNvSpPr>
            <a:spLocks noChangeShapeType="1"/>
          </p:cNvSpPr>
          <p:nvPr/>
        </p:nvSpPr>
        <p:spPr bwMode="auto">
          <a:xfrm flipV="1">
            <a:off x="3581400" y="1981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6202" name="Group 27"/>
          <p:cNvGrpSpPr>
            <a:grpSpLocks/>
          </p:cNvGrpSpPr>
          <p:nvPr/>
        </p:nvGrpSpPr>
        <p:grpSpPr bwMode="auto">
          <a:xfrm>
            <a:off x="3276600" y="3124200"/>
            <a:ext cx="381000" cy="381000"/>
            <a:chOff x="3792" y="3312"/>
            <a:chExt cx="240" cy="240"/>
          </a:xfrm>
        </p:grpSpPr>
        <p:sp>
          <p:nvSpPr>
            <p:cNvPr id="136209" name="Oval 2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0" name="Text Box 29"/>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6203" name="Line 31"/>
          <p:cNvSpPr>
            <a:spLocks noChangeShapeType="1"/>
          </p:cNvSpPr>
          <p:nvPr/>
        </p:nvSpPr>
        <p:spPr bwMode="auto">
          <a:xfrm flipH="1" flipV="1">
            <a:off x="3657600" y="3352800"/>
            <a:ext cx="1828800" cy="76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6204" name="Line 32"/>
          <p:cNvSpPr>
            <a:spLocks noChangeShapeType="1"/>
          </p:cNvSpPr>
          <p:nvPr/>
        </p:nvSpPr>
        <p:spPr bwMode="auto">
          <a:xfrm flipH="1" flipV="1">
            <a:off x="5410200" y="2057400"/>
            <a:ext cx="1524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36"/>
          <p:cNvGrpSpPr>
            <a:grpSpLocks/>
          </p:cNvGrpSpPr>
          <p:nvPr/>
        </p:nvGrpSpPr>
        <p:grpSpPr bwMode="auto">
          <a:xfrm>
            <a:off x="4114800" y="2438400"/>
            <a:ext cx="381000" cy="381000"/>
            <a:chOff x="4128" y="1584"/>
            <a:chExt cx="240" cy="240"/>
          </a:xfrm>
        </p:grpSpPr>
        <p:sp>
          <p:nvSpPr>
            <p:cNvPr id="136207" name="Line 34"/>
            <p:cNvSpPr>
              <a:spLocks noChangeShapeType="1"/>
            </p:cNvSpPr>
            <p:nvPr/>
          </p:nvSpPr>
          <p:spPr bwMode="auto">
            <a:xfrm>
              <a:off x="4128" y="1584"/>
              <a:ext cx="240"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08" name="Line 35"/>
            <p:cNvSpPr>
              <a:spLocks noChangeShapeType="1"/>
            </p:cNvSpPr>
            <p:nvPr/>
          </p:nvSpPr>
          <p:spPr bwMode="auto">
            <a:xfrm flipV="1">
              <a:off x="4128" y="1584"/>
              <a:ext cx="192"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997" name="Oval 37"/>
          <p:cNvSpPr>
            <a:spLocks noChangeArrowheads="1"/>
          </p:cNvSpPr>
          <p:nvPr/>
        </p:nvSpPr>
        <p:spPr bwMode="auto">
          <a:xfrm>
            <a:off x="2438400" y="1828800"/>
            <a:ext cx="3657600" cy="22860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8997"/>
                                        </p:tgtEl>
                                        <p:attrNameLst>
                                          <p:attrName>style.visibility</p:attrName>
                                        </p:attrNameLst>
                                      </p:cBhvr>
                                      <p:to>
                                        <p:strVal val="visible"/>
                                      </p:to>
                                    </p:set>
                                    <p:animEffect transition="in" filter="randombar(horizontal)">
                                      <p:cBhvr>
                                        <p:cTn id="12" dur="500"/>
                                        <p:tgtEl>
                                          <p:spTgt spid="16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7" grpId="0" animBg="1"/>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2546</TotalTime>
  <Words>6863</Words>
  <Application>Microsoft Office PowerPoint</Application>
  <PresentationFormat>全屏显示(4:3)</PresentationFormat>
  <Paragraphs>1687</Paragraphs>
  <Slides>174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174</vt:i4>
      </vt:variant>
    </vt:vector>
  </HeadingPairs>
  <TitlesOfParts>
    <vt:vector size="180" baseType="lpstr">
      <vt:lpstr>宋体</vt:lpstr>
      <vt:lpstr>Arial</vt:lpstr>
      <vt:lpstr>Times New Roman</vt:lpstr>
      <vt:lpstr>Wingdings</vt:lpstr>
      <vt:lpstr>Network</vt:lpstr>
      <vt:lpstr>公式</vt:lpstr>
      <vt:lpstr>算法设计与分析</vt:lpstr>
      <vt:lpstr>贪心策略</vt:lpstr>
      <vt:lpstr>提纲</vt:lpstr>
      <vt:lpstr>提纲</vt:lpstr>
      <vt:lpstr>知识点</vt:lpstr>
      <vt:lpstr>PowerPoint 演示文稿</vt:lpstr>
      <vt:lpstr>活动安排问题</vt:lpstr>
      <vt:lpstr>数据的预处理</vt:lpstr>
      <vt:lpstr>PowerPoint 演示文稿</vt:lpstr>
      <vt:lpstr>看个例子先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贪心算法解活动安排问题的分析</vt:lpstr>
      <vt:lpstr>分析</vt:lpstr>
      <vt:lpstr>分析</vt:lpstr>
      <vt:lpstr>知识点</vt:lpstr>
      <vt:lpstr>问题</vt:lpstr>
      <vt:lpstr>PowerPoint 演示文稿</vt:lpstr>
      <vt:lpstr>贪心选择性质</vt:lpstr>
      <vt:lpstr>贪心选择性质的确定</vt:lpstr>
      <vt:lpstr>PowerPoint 演示文稿</vt:lpstr>
      <vt:lpstr>最优子结构性质</vt:lpstr>
      <vt:lpstr>PowerPoint 演示文稿</vt:lpstr>
      <vt:lpstr>区别</vt:lpstr>
      <vt:lpstr>PowerPoint 演示文稿</vt:lpstr>
      <vt:lpstr>0-1背包问题和背包问题</vt:lpstr>
      <vt:lpstr>0-1背包问题的形式化描述</vt:lpstr>
      <vt:lpstr>背包问题的形式化描述</vt:lpstr>
      <vt:lpstr>问题分析</vt:lpstr>
      <vt:lpstr>用贪婪算法求解背包问题</vt:lpstr>
      <vt:lpstr>考虑这个问题</vt:lpstr>
      <vt:lpstr>举例分析</vt:lpstr>
      <vt:lpstr>求解</vt:lpstr>
      <vt:lpstr>原因分析</vt:lpstr>
      <vt:lpstr>提纲</vt:lpstr>
      <vt:lpstr>实例分析</vt:lpstr>
      <vt:lpstr>PowerPoint 演示文稿</vt:lpstr>
      <vt:lpstr>装船问题</vt:lpstr>
      <vt:lpstr>装船问题的形式化描述</vt:lpstr>
      <vt:lpstr>贪心策略的确定</vt:lpstr>
      <vt:lpstr>策略1下的贪心选择性质分析</vt:lpstr>
      <vt:lpstr>策略1下的贪心选择性质分析</vt:lpstr>
      <vt:lpstr>策略2下的贪心选择性质分析</vt:lpstr>
      <vt:lpstr>策略2下的贪心选择性质分析</vt:lpstr>
      <vt:lpstr>策略1下最优子结构性质</vt:lpstr>
      <vt:lpstr>算法复杂性分析</vt:lpstr>
      <vt:lpstr>PowerPoint 演示文稿</vt:lpstr>
      <vt:lpstr>哈夫曼编码</vt:lpstr>
      <vt:lpstr>实例说明</vt:lpstr>
      <vt:lpstr>Huffman 编码实例</vt:lpstr>
      <vt:lpstr>哈夫曼编码需要解决的两个问题</vt:lpstr>
      <vt:lpstr>前缀码</vt:lpstr>
      <vt:lpstr>前缀码的数据结构</vt:lpstr>
      <vt:lpstr>最优前缀码</vt:lpstr>
      <vt:lpstr>哈夫曼树</vt:lpstr>
      <vt:lpstr>构造哈夫曼树贪心选择策略</vt:lpstr>
      <vt:lpstr>算法复杂性分析</vt:lpstr>
      <vt:lpstr>哈夫曼编码的正确性</vt:lpstr>
      <vt:lpstr>贪心选择性质</vt:lpstr>
      <vt:lpstr>贪心选择性质证明</vt:lpstr>
      <vt:lpstr>贪心选择性质证明</vt:lpstr>
      <vt:lpstr>贪心选择性质证明——编码树的变换</vt:lpstr>
      <vt:lpstr>贪心选择性质证明</vt:lpstr>
      <vt:lpstr>贪心选择性质证明</vt:lpstr>
      <vt:lpstr>最优子结构性质</vt:lpstr>
      <vt:lpstr>最优子结构性质证明</vt:lpstr>
      <vt:lpstr>最优子结构性质证明</vt:lpstr>
      <vt:lpstr>Huffman编码的效率问题</vt:lpstr>
      <vt:lpstr>实例说明</vt:lpstr>
      <vt:lpstr>PowerPoint 演示文稿</vt:lpstr>
      <vt:lpstr>单源最短路径</vt:lpstr>
      <vt:lpstr>Dijkstra算法</vt:lpstr>
      <vt:lpstr>集合S的构造</vt:lpstr>
      <vt:lpstr>Dijkstra算法实现</vt:lpstr>
      <vt:lpstr>PowerPoint 演示文稿</vt:lpstr>
      <vt:lpstr>PowerPoint 演示文稿</vt:lpstr>
      <vt:lpstr>最短路径求解</vt:lpstr>
      <vt:lpstr>实例说明</vt:lpstr>
      <vt:lpstr>实例说明</vt:lpstr>
      <vt:lpstr>实例说明</vt:lpstr>
      <vt:lpstr>实例说明</vt:lpstr>
      <vt:lpstr>实例说明</vt:lpstr>
      <vt:lpstr>最短路径求解</vt:lpstr>
      <vt:lpstr>顶点１到５的最短路径求解</vt:lpstr>
      <vt:lpstr>Dijkstra算法的贪心选择性质</vt:lpstr>
      <vt:lpstr>贪心选择性质证明</vt:lpstr>
      <vt:lpstr>贪心选择性质证明</vt:lpstr>
      <vt:lpstr>Dijkstra算法的最优子结构性质</vt:lpstr>
      <vt:lpstr>最优子结构性质证明</vt:lpstr>
      <vt:lpstr>最优子结构性质证明</vt:lpstr>
      <vt:lpstr>最优子结构性质证明</vt:lpstr>
      <vt:lpstr>Dijkstra算法的算法复杂性分析</vt:lpstr>
      <vt:lpstr>PowerPoint 演示文稿</vt:lpstr>
      <vt:lpstr>最小生成树问题</vt:lpstr>
      <vt:lpstr>基于贪心策略的算法设计</vt:lpstr>
      <vt:lpstr>最小生成树性质</vt:lpstr>
      <vt:lpstr>MST性质证明</vt:lpstr>
      <vt:lpstr>ＭＳＴ性质证明</vt:lpstr>
      <vt:lpstr>PowerPoint 演示文稿</vt:lpstr>
      <vt:lpstr>Prim算法</vt:lpstr>
      <vt:lpstr>实例说明</vt:lpstr>
      <vt:lpstr>实例说明</vt:lpstr>
      <vt:lpstr>实例说明</vt:lpstr>
      <vt:lpstr>实例说明</vt:lpstr>
      <vt:lpstr>实例说明</vt:lpstr>
      <vt:lpstr>实例说明</vt:lpstr>
      <vt:lpstr>实例说明</vt:lpstr>
      <vt:lpstr>PowerPoint 演示文稿</vt:lpstr>
      <vt:lpstr>如何有效地找出满足条件的最小边?</vt:lpstr>
      <vt:lpstr>详细说明</vt:lpstr>
      <vt:lpstr>复杂性分析</vt:lpstr>
      <vt:lpstr>PowerPoint 演示文稿</vt:lpstr>
      <vt:lpstr>Kruskal算法</vt:lpstr>
      <vt:lpstr>实例说明</vt:lpstr>
      <vt:lpstr>实例说明</vt:lpstr>
      <vt:lpstr>实例说明</vt:lpstr>
      <vt:lpstr>实例说明</vt:lpstr>
      <vt:lpstr>实例说明</vt:lpstr>
      <vt:lpstr>实例说明</vt:lpstr>
      <vt:lpstr>实例说明</vt:lpstr>
      <vt:lpstr>Kruskal算法中对连通分支的处理</vt:lpstr>
      <vt:lpstr>两种算法的比较</vt:lpstr>
      <vt:lpstr>PowerPoint 演示文稿</vt:lpstr>
      <vt:lpstr>多机调度问题</vt:lpstr>
      <vt:lpstr>多机调度问题的贪心选择策略</vt:lpstr>
      <vt:lpstr>提纲</vt:lpstr>
      <vt:lpstr>贪心算法的理论基础</vt:lpstr>
      <vt:lpstr>知识点</vt:lpstr>
      <vt:lpstr>知识点</vt:lpstr>
      <vt:lpstr>拟阵</vt:lpstr>
      <vt:lpstr>典型实例</vt:lpstr>
      <vt:lpstr>可扩展元素</vt:lpstr>
      <vt:lpstr>定理4.1</vt:lpstr>
      <vt:lpstr>知识点</vt:lpstr>
      <vt:lpstr>带权拟阵的贪心算法</vt:lpstr>
      <vt:lpstr>求带权拟阵最优子集的贪心算法</vt:lpstr>
      <vt:lpstr>算法greedy的算法复杂性分析</vt:lpstr>
      <vt:lpstr>引理4.2</vt:lpstr>
      <vt:lpstr>引理4.2的证明(1/3)</vt:lpstr>
      <vt:lpstr>引理4.2的证明(2/3)</vt:lpstr>
      <vt:lpstr>引理4.2的证明(3/3)</vt:lpstr>
      <vt:lpstr>引理4.3</vt:lpstr>
      <vt:lpstr>引理4.3的证明</vt:lpstr>
      <vt:lpstr>引理4.4</vt:lpstr>
      <vt:lpstr>引理4.4的证明</vt:lpstr>
      <vt:lpstr>定理4.5</vt:lpstr>
      <vt:lpstr>定理4.5的证明</vt:lpstr>
      <vt:lpstr>知识点</vt:lpstr>
      <vt:lpstr>任务时间表问题</vt:lpstr>
      <vt:lpstr>及时任务&amp;误时任务</vt:lpstr>
      <vt:lpstr>依据及时优先原则进行调整</vt:lpstr>
      <vt:lpstr>依据及时任务截止时间进行调整</vt:lpstr>
      <vt:lpstr>引理4.6</vt:lpstr>
      <vt:lpstr>引理4.6的证明(1/2)</vt:lpstr>
      <vt:lpstr>引理4.6的证明(2/2)</vt:lpstr>
      <vt:lpstr>定理4.7</vt:lpstr>
      <vt:lpstr>定理4.7的证明_遗传性质</vt:lpstr>
      <vt:lpstr>定理4.7的证明_交换性质</vt:lpstr>
      <vt:lpstr>贪心算法实现</vt:lpstr>
      <vt:lpstr>算法复杂性分析</vt:lpstr>
      <vt:lpstr>提纲</vt:lpstr>
      <vt:lpstr>本章小结</vt:lpstr>
      <vt:lpstr>本章作业</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邹 济帆</cp:lastModifiedBy>
  <cp:revision>116</cp:revision>
  <cp:lastPrinted>1601-01-01T00:00:00Z</cp:lastPrinted>
  <dcterms:created xsi:type="dcterms:W3CDTF">1601-01-01T00:00:00Z</dcterms:created>
  <dcterms:modified xsi:type="dcterms:W3CDTF">2025-06-09T22:50:07Z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