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59" r:id="rId3"/>
    <p:sldId id="260" r:id="rId4"/>
    <p:sldId id="261" r:id="rId5"/>
    <p:sldId id="262" r:id="rId6"/>
    <p:sldId id="263" r:id="rId7"/>
    <p:sldId id="264" r:id="rId8"/>
    <p:sldId id="257" r:id="rId9"/>
    <p:sldId id="267" r:id="rId10"/>
    <p:sldId id="265" r:id="rId11"/>
    <p:sldId id="266" r:id="rId12"/>
    <p:sldId id="269" r:id="rId13"/>
    <p:sldId id="268" r:id="rId14"/>
    <p:sldId id="276" r:id="rId15"/>
    <p:sldId id="277" r:id="rId16"/>
    <p:sldId id="278" r:id="rId17"/>
    <p:sldId id="279" r:id="rId18"/>
    <p:sldId id="281" r:id="rId19"/>
    <p:sldId id="282" r:id="rId20"/>
    <p:sldId id="283" r:id="rId21"/>
    <p:sldId id="284" r:id="rId22"/>
    <p:sldId id="347" r:id="rId23"/>
    <p:sldId id="285" r:id="rId24"/>
    <p:sldId id="280" r:id="rId25"/>
    <p:sldId id="286" r:id="rId26"/>
    <p:sldId id="287" r:id="rId27"/>
    <p:sldId id="288" r:id="rId28"/>
    <p:sldId id="289" r:id="rId29"/>
    <p:sldId id="270" r:id="rId30"/>
    <p:sldId id="290" r:id="rId31"/>
    <p:sldId id="291" r:id="rId32"/>
    <p:sldId id="348" r:id="rId33"/>
    <p:sldId id="292" r:id="rId34"/>
    <p:sldId id="294" r:id="rId35"/>
    <p:sldId id="295" r:id="rId36"/>
    <p:sldId id="355" r:id="rId37"/>
    <p:sldId id="299" r:id="rId38"/>
    <p:sldId id="300" r:id="rId39"/>
    <p:sldId id="301" r:id="rId40"/>
    <p:sldId id="293" r:id="rId41"/>
    <p:sldId id="357" r:id="rId42"/>
    <p:sldId id="358" r:id="rId43"/>
    <p:sldId id="356" r:id="rId44"/>
    <p:sldId id="302" r:id="rId45"/>
    <p:sldId id="304" r:id="rId46"/>
    <p:sldId id="306" r:id="rId47"/>
    <p:sldId id="307" r:id="rId48"/>
    <p:sldId id="309" r:id="rId49"/>
    <p:sldId id="305" r:id="rId50"/>
    <p:sldId id="303" r:id="rId51"/>
    <p:sldId id="351" r:id="rId52"/>
    <p:sldId id="350" r:id="rId53"/>
    <p:sldId id="349" r:id="rId54"/>
    <p:sldId id="352" r:id="rId55"/>
    <p:sldId id="308" r:id="rId56"/>
    <p:sldId id="271" r:id="rId57"/>
    <p:sldId id="297" r:id="rId58"/>
    <p:sldId id="310" r:id="rId59"/>
    <p:sldId id="313" r:id="rId60"/>
    <p:sldId id="311" r:id="rId61"/>
    <p:sldId id="315" r:id="rId62"/>
    <p:sldId id="316" r:id="rId63"/>
    <p:sldId id="317" r:id="rId64"/>
    <p:sldId id="318" r:id="rId65"/>
    <p:sldId id="319" r:id="rId66"/>
    <p:sldId id="314" r:id="rId67"/>
    <p:sldId id="320" r:id="rId68"/>
    <p:sldId id="321" r:id="rId69"/>
    <p:sldId id="322" r:id="rId70"/>
    <p:sldId id="323" r:id="rId71"/>
    <p:sldId id="354" r:id="rId72"/>
    <p:sldId id="275" r:id="rId73"/>
    <p:sldId id="298" r:id="rId74"/>
    <p:sldId id="325" r:id="rId75"/>
    <p:sldId id="324" r:id="rId76"/>
    <p:sldId id="326" r:id="rId77"/>
    <p:sldId id="327" r:id="rId78"/>
    <p:sldId id="328" r:id="rId79"/>
    <p:sldId id="329" r:id="rId80"/>
    <p:sldId id="330" r:id="rId81"/>
    <p:sldId id="332" r:id="rId82"/>
    <p:sldId id="333" r:id="rId83"/>
    <p:sldId id="334" r:id="rId84"/>
    <p:sldId id="338" r:id="rId85"/>
    <p:sldId id="339" r:id="rId86"/>
    <p:sldId id="341" r:id="rId87"/>
    <p:sldId id="342" r:id="rId88"/>
    <p:sldId id="343" r:id="rId89"/>
    <p:sldId id="340" r:id="rId90"/>
    <p:sldId id="344" r:id="rId91"/>
    <p:sldId id="345" r:id="rId92"/>
    <p:sldId id="346" r:id="rId93"/>
    <p:sldId id="274" r:id="rId94"/>
    <p:sldId id="335" r:id="rId95"/>
    <p:sldId id="353" r:id="rId96"/>
    <p:sldId id="337" r:id="rId9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505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94691"/>
  </p:normalViewPr>
  <p:slideViewPr>
    <p:cSldViewPr showGuides="1">
      <p:cViewPr varScale="1">
        <p:scale>
          <a:sx n="99" d="100"/>
          <a:sy n="99" d="100"/>
        </p:scale>
        <p:origin x="1420" y="76"/>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748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0" name="Line 2"/>
          <p:cNvSpPr>
            <a:spLocks noChangeShapeType="1"/>
          </p:cNvSpPr>
          <p:nvPr/>
        </p:nvSpPr>
        <p:spPr bwMode="auto">
          <a:xfrm>
            <a:off x="7315200" y="1066800"/>
            <a:ext cx="0" cy="449580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34819" name="Group 8"/>
          <p:cNvGrpSpPr/>
          <p:nvPr/>
        </p:nvGrpSpPr>
        <p:grpSpPr>
          <a:xfrm>
            <a:off x="7493000" y="2992438"/>
            <a:ext cx="1338263" cy="2189162"/>
            <a:chOff x="4704" y="1885"/>
            <a:chExt cx="843" cy="1379"/>
          </a:xfrm>
        </p:grpSpPr>
        <p:sp>
          <p:nvSpPr>
            <p:cNvPr id="42" name="Oval 9"/>
            <p:cNvSpPr>
              <a:spLocks noChangeArrowheads="1"/>
            </p:cNvSpPr>
            <p:nvPr/>
          </p:nvSpPr>
          <p:spPr bwMode="auto">
            <a:xfrm>
              <a:off x="4704" y="1885"/>
              <a:ext cx="127" cy="12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 name="Oval 10"/>
            <p:cNvSpPr>
              <a:spLocks noChangeArrowheads="1"/>
            </p:cNvSpPr>
            <p:nvPr/>
          </p:nvSpPr>
          <p:spPr bwMode="auto">
            <a:xfrm>
              <a:off x="4883" y="1885"/>
              <a:ext cx="127" cy="12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 name="Oval 11"/>
            <p:cNvSpPr>
              <a:spLocks noChangeArrowheads="1"/>
            </p:cNvSpPr>
            <p:nvPr/>
          </p:nvSpPr>
          <p:spPr bwMode="auto">
            <a:xfrm>
              <a:off x="5062" y="1885"/>
              <a:ext cx="127" cy="12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5" name="Oval 12"/>
            <p:cNvSpPr>
              <a:spLocks noChangeArrowheads="1"/>
            </p:cNvSpPr>
            <p:nvPr/>
          </p:nvSpPr>
          <p:spPr bwMode="auto">
            <a:xfrm>
              <a:off x="4704" y="2064"/>
              <a:ext cx="127" cy="12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 name="Oval 13"/>
            <p:cNvSpPr>
              <a:spLocks noChangeArrowheads="1"/>
            </p:cNvSpPr>
            <p:nvPr/>
          </p:nvSpPr>
          <p:spPr bwMode="auto">
            <a:xfrm>
              <a:off x="4883" y="2064"/>
              <a:ext cx="127" cy="12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 name="Oval 14"/>
            <p:cNvSpPr>
              <a:spLocks noChangeArrowheads="1"/>
            </p:cNvSpPr>
            <p:nvPr/>
          </p:nvSpPr>
          <p:spPr bwMode="auto">
            <a:xfrm>
              <a:off x="5062" y="2064"/>
              <a:ext cx="127" cy="12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8" name="Oval 15"/>
            <p:cNvSpPr>
              <a:spLocks noChangeArrowheads="1"/>
            </p:cNvSpPr>
            <p:nvPr/>
          </p:nvSpPr>
          <p:spPr bwMode="auto">
            <a:xfrm>
              <a:off x="5241" y="2064"/>
              <a:ext cx="127" cy="127"/>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 name="Oval 16"/>
            <p:cNvSpPr>
              <a:spLocks noChangeArrowheads="1"/>
            </p:cNvSpPr>
            <p:nvPr/>
          </p:nvSpPr>
          <p:spPr bwMode="auto">
            <a:xfrm>
              <a:off x="4704" y="2243"/>
              <a:ext cx="127" cy="12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 name="Oval 17"/>
            <p:cNvSpPr>
              <a:spLocks noChangeArrowheads="1"/>
            </p:cNvSpPr>
            <p:nvPr/>
          </p:nvSpPr>
          <p:spPr bwMode="auto">
            <a:xfrm>
              <a:off x="4883" y="2243"/>
              <a:ext cx="127" cy="12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 name="Oval 18"/>
            <p:cNvSpPr>
              <a:spLocks noChangeArrowheads="1"/>
            </p:cNvSpPr>
            <p:nvPr/>
          </p:nvSpPr>
          <p:spPr bwMode="auto">
            <a:xfrm>
              <a:off x="5062" y="2243"/>
              <a:ext cx="127" cy="127"/>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2" name="Oval 19"/>
            <p:cNvSpPr>
              <a:spLocks noChangeArrowheads="1"/>
            </p:cNvSpPr>
            <p:nvPr/>
          </p:nvSpPr>
          <p:spPr bwMode="auto">
            <a:xfrm>
              <a:off x="5241" y="2243"/>
              <a:ext cx="127" cy="127"/>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 name="Oval 20"/>
            <p:cNvSpPr>
              <a:spLocks noChangeArrowheads="1"/>
            </p:cNvSpPr>
            <p:nvPr/>
          </p:nvSpPr>
          <p:spPr bwMode="auto">
            <a:xfrm>
              <a:off x="5420" y="2243"/>
              <a:ext cx="127" cy="127"/>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 name="Oval 21"/>
            <p:cNvSpPr>
              <a:spLocks noChangeArrowheads="1"/>
            </p:cNvSpPr>
            <p:nvPr/>
          </p:nvSpPr>
          <p:spPr bwMode="auto">
            <a:xfrm>
              <a:off x="4704" y="2421"/>
              <a:ext cx="127" cy="128"/>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 name="Oval 22"/>
            <p:cNvSpPr>
              <a:spLocks noChangeArrowheads="1"/>
            </p:cNvSpPr>
            <p:nvPr/>
          </p:nvSpPr>
          <p:spPr bwMode="auto">
            <a:xfrm>
              <a:off x="4883" y="2421"/>
              <a:ext cx="127" cy="128"/>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 name="Oval 23"/>
            <p:cNvSpPr>
              <a:spLocks noChangeArrowheads="1"/>
            </p:cNvSpPr>
            <p:nvPr/>
          </p:nvSpPr>
          <p:spPr bwMode="auto">
            <a:xfrm>
              <a:off x="5062" y="2421"/>
              <a:ext cx="127" cy="128"/>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 name="Oval 24"/>
            <p:cNvSpPr>
              <a:spLocks noChangeArrowheads="1"/>
            </p:cNvSpPr>
            <p:nvPr/>
          </p:nvSpPr>
          <p:spPr bwMode="auto">
            <a:xfrm>
              <a:off x="5241" y="2421"/>
              <a:ext cx="127" cy="128"/>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 name="Oval 25"/>
            <p:cNvSpPr>
              <a:spLocks noChangeArrowheads="1"/>
            </p:cNvSpPr>
            <p:nvPr/>
          </p:nvSpPr>
          <p:spPr bwMode="auto">
            <a:xfrm>
              <a:off x="4704" y="2600"/>
              <a:ext cx="127" cy="128"/>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 name="Oval 26"/>
            <p:cNvSpPr>
              <a:spLocks noChangeArrowheads="1"/>
            </p:cNvSpPr>
            <p:nvPr/>
          </p:nvSpPr>
          <p:spPr bwMode="auto">
            <a:xfrm>
              <a:off x="4883" y="2600"/>
              <a:ext cx="127" cy="128"/>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0" name="Oval 27"/>
            <p:cNvSpPr>
              <a:spLocks noChangeArrowheads="1"/>
            </p:cNvSpPr>
            <p:nvPr/>
          </p:nvSpPr>
          <p:spPr bwMode="auto">
            <a:xfrm>
              <a:off x="5062" y="2600"/>
              <a:ext cx="127" cy="128"/>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 name="Oval 28"/>
            <p:cNvSpPr>
              <a:spLocks noChangeArrowheads="1"/>
            </p:cNvSpPr>
            <p:nvPr/>
          </p:nvSpPr>
          <p:spPr bwMode="auto">
            <a:xfrm>
              <a:off x="5241" y="2600"/>
              <a:ext cx="127" cy="128"/>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 name="Oval 29"/>
            <p:cNvSpPr>
              <a:spLocks noChangeArrowheads="1"/>
            </p:cNvSpPr>
            <p:nvPr/>
          </p:nvSpPr>
          <p:spPr bwMode="auto">
            <a:xfrm>
              <a:off x="5420" y="2600"/>
              <a:ext cx="127" cy="128"/>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 name="Oval 30"/>
            <p:cNvSpPr>
              <a:spLocks noChangeArrowheads="1"/>
            </p:cNvSpPr>
            <p:nvPr/>
          </p:nvSpPr>
          <p:spPr bwMode="auto">
            <a:xfrm>
              <a:off x="4704" y="2779"/>
              <a:ext cx="127" cy="127"/>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 name="Oval 31"/>
            <p:cNvSpPr>
              <a:spLocks noChangeArrowheads="1"/>
            </p:cNvSpPr>
            <p:nvPr/>
          </p:nvSpPr>
          <p:spPr bwMode="auto">
            <a:xfrm>
              <a:off x="4883" y="2779"/>
              <a:ext cx="127" cy="127"/>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5" name="Oval 32"/>
            <p:cNvSpPr>
              <a:spLocks noChangeArrowheads="1"/>
            </p:cNvSpPr>
            <p:nvPr/>
          </p:nvSpPr>
          <p:spPr bwMode="auto">
            <a:xfrm>
              <a:off x="5062" y="2779"/>
              <a:ext cx="127" cy="127"/>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6" name="Oval 33"/>
            <p:cNvSpPr>
              <a:spLocks noChangeArrowheads="1"/>
            </p:cNvSpPr>
            <p:nvPr/>
          </p:nvSpPr>
          <p:spPr bwMode="auto">
            <a:xfrm>
              <a:off x="5241" y="2779"/>
              <a:ext cx="127" cy="127"/>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 name="Oval 34"/>
            <p:cNvSpPr>
              <a:spLocks noChangeArrowheads="1"/>
            </p:cNvSpPr>
            <p:nvPr/>
          </p:nvSpPr>
          <p:spPr bwMode="auto">
            <a:xfrm>
              <a:off x="4704" y="2958"/>
              <a:ext cx="127" cy="127"/>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 name="Oval 35"/>
            <p:cNvSpPr>
              <a:spLocks noChangeArrowheads="1"/>
            </p:cNvSpPr>
            <p:nvPr/>
          </p:nvSpPr>
          <p:spPr bwMode="auto">
            <a:xfrm>
              <a:off x="4883" y="2958"/>
              <a:ext cx="127" cy="127"/>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 name="Oval 36"/>
            <p:cNvSpPr>
              <a:spLocks noChangeArrowheads="1"/>
            </p:cNvSpPr>
            <p:nvPr/>
          </p:nvSpPr>
          <p:spPr bwMode="auto">
            <a:xfrm>
              <a:off x="5062" y="2958"/>
              <a:ext cx="127" cy="127"/>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 name="Oval 37"/>
            <p:cNvSpPr>
              <a:spLocks noChangeArrowheads="1"/>
            </p:cNvSpPr>
            <p:nvPr/>
          </p:nvSpPr>
          <p:spPr bwMode="auto">
            <a:xfrm>
              <a:off x="5241" y="2958"/>
              <a:ext cx="127" cy="127"/>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 name="Oval 38"/>
            <p:cNvSpPr>
              <a:spLocks noChangeArrowheads="1"/>
            </p:cNvSpPr>
            <p:nvPr/>
          </p:nvSpPr>
          <p:spPr bwMode="auto">
            <a:xfrm>
              <a:off x="4883" y="3137"/>
              <a:ext cx="127" cy="127"/>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2" name="Oval 39"/>
            <p:cNvSpPr>
              <a:spLocks noChangeArrowheads="1"/>
            </p:cNvSpPr>
            <p:nvPr/>
          </p:nvSpPr>
          <p:spPr bwMode="auto">
            <a:xfrm>
              <a:off x="5241" y="3137"/>
              <a:ext cx="127" cy="127"/>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73" name="Line 40"/>
          <p:cNvSpPr>
            <a:spLocks noChangeShapeType="1"/>
          </p:cNvSpPr>
          <p:nvPr/>
        </p:nvSpPr>
        <p:spPr bwMode="auto">
          <a:xfrm>
            <a:off x="304800" y="2819400"/>
            <a:ext cx="8229600" cy="0"/>
          </a:xfrm>
          <a:prstGeom prst="line">
            <a:avLst/>
          </a:prstGeom>
          <a:noFill/>
          <a:ln w="6350">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zh-CN" altLang="en-US" noProof="0"/>
              <a:t>单击此处编辑母版标题样式</a:t>
            </a:r>
          </a:p>
        </p:txBody>
      </p:sp>
      <p:sp>
        <p:nvSpPr>
          <p:cNvPr id="9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zh-CN" altLang="en-US" noProof="0"/>
              <a:t>单击此处编辑母版副标题样式</a:t>
            </a:r>
          </a:p>
        </p:txBody>
      </p:sp>
      <p:sp>
        <p:nvSpPr>
          <p:cNvPr id="74" name="Rectangle 5"/>
          <p:cNvSpPr>
            <a:spLocks noGrp="1" noChangeArrowheads="1"/>
          </p:cNvSpPr>
          <p:nvPr>
            <p:ph type="dt" sz="half" idx="2"/>
          </p:nvPr>
        </p:nvSpPr>
        <p:spPr bwMode="auto">
          <a:xfrm>
            <a:off x="457200" y="6248400"/>
            <a:ext cx="2133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 name="Rectangle 6"/>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6" name="Rectangle 7"/>
          <p:cNvSpPr>
            <a:spLocks noGrp="1" noChangeArrowheads="1"/>
          </p:cNvSpPr>
          <p:nvPr>
            <p:ph type="sldNum" sz="quarter" idx="4"/>
          </p:nvPr>
        </p:nvSpPr>
        <p:spPr bwMode="auto">
          <a:xfrm>
            <a:off x="6553200" y="6248400"/>
            <a:ext cx="2133600" cy="457200"/>
          </a:xfrm>
          <a:prstGeom prst="rect">
            <a:avLst/>
          </a:prstGeom>
        </p:spPr>
        <p:txBody>
          <a:bodyPr vert="horz" wrap="square" lIns="91440" tIns="45720" rIns="91440" bIns="45720" numCol="1" anchor="t" anchorCtr="0" compatLnSpc="1"/>
          <a:lstStyle/>
          <a:p>
            <a:pPr algn="r">
              <a:buNone/>
            </a:pPr>
            <a:fld id="{9A0DB2DC-4C9A-4742-B13C-FB6460FD3503}" type="slidenum">
              <a:rPr lang="en-US" altLang="zh-CN" dirty="0"/>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表格占位符 2"/>
          <p:cNvSpPr>
            <a:spLocks noGrp="1"/>
          </p:cNvSpPr>
          <p:nvPr>
            <p:ph type="tbl" idx="1"/>
          </p:nvPr>
        </p:nvSpPr>
        <p:spPr>
          <a:xfrm>
            <a:off x="457200" y="1719263"/>
            <a:ext cx="8229600" cy="4411662"/>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endParaRPr kumimoji="0" lang="zh-CN" altLang="en-US" sz="30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795" name="Rectangle 3"/>
          <p:cNvSpPr>
            <a:spLocks noGrp="1"/>
          </p:cNvSpPr>
          <p:nvPr>
            <p:ph type="title"/>
          </p:nvPr>
        </p:nvSpPr>
        <p:spPr>
          <a:xfrm>
            <a:off x="457200" y="122238"/>
            <a:ext cx="7543800" cy="1295400"/>
          </a:xfrm>
          <a:prstGeom prst="rect">
            <a:avLst/>
          </a:prstGeom>
          <a:noFill/>
          <a:ln w="9525">
            <a:noFill/>
          </a:ln>
        </p:spPr>
        <p:txBody>
          <a:bodyPr anchor="b" anchorCtr="0"/>
          <a:lstStyle/>
          <a:p>
            <a:pPr lvl="0"/>
            <a:r>
              <a:rPr lang="zh-CN" altLang="en-US" dirty="0"/>
              <a:t>单击此处编辑母版标题样式</a:t>
            </a:r>
          </a:p>
        </p:txBody>
      </p:sp>
      <p:sp>
        <p:nvSpPr>
          <p:cNvPr id="33796" name="Rectangle 4"/>
          <p:cNvSpPr>
            <a:spLocks noGrp="1"/>
          </p:cNvSpPr>
          <p:nvPr>
            <p:ph type="body" idx="1"/>
          </p:nvPr>
        </p:nvSpPr>
        <p:spPr>
          <a:xfrm>
            <a:off x="457200" y="1719263"/>
            <a:ext cx="8229600" cy="441166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197" name="Rectangle 5"/>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lstStyle>
            <a:lvl1pPr>
              <a:defRPr sz="10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8" name="Rectangle 6"/>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a:defRPr sz="1000"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Rectangle 7"/>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lstStyle>
            <a:lvl1pPr algn="r">
              <a:defRPr sz="1000" b="0"/>
            </a:lvl1p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grpSp>
        <p:nvGrpSpPr>
          <p:cNvPr id="33800" name="Group 8"/>
          <p:cNvGrpSpPr/>
          <p:nvPr/>
        </p:nvGrpSpPr>
        <p:grpSpPr>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9" name="Oval 15"/>
            <p:cNvSpPr>
              <a:spLocks noChangeArrowheads="1"/>
            </p:cNvSpPr>
            <p:nvPr/>
          </p:nvSpPr>
          <p:spPr bwMode="auto">
            <a:xfrm>
              <a:off x="5472" y="1072"/>
              <a:ext cx="76" cy="77"/>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Oval 16"/>
            <p:cNvSpPr>
              <a:spLocks noChangeArrowheads="1"/>
            </p:cNvSpPr>
            <p:nvPr/>
          </p:nvSpPr>
          <p:spPr bwMode="auto">
            <a:xfrm>
              <a:off x="5136" y="1184"/>
              <a:ext cx="80" cy="76"/>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1" name="Oval 17"/>
            <p:cNvSpPr>
              <a:spLocks noChangeArrowheads="1"/>
            </p:cNvSpPr>
            <p:nvPr/>
          </p:nvSpPr>
          <p:spPr bwMode="auto">
            <a:xfrm>
              <a:off x="5248" y="1184"/>
              <a:ext cx="79" cy="76"/>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2" name="Oval 18"/>
            <p:cNvSpPr>
              <a:spLocks noChangeArrowheads="1"/>
            </p:cNvSpPr>
            <p:nvPr/>
          </p:nvSpPr>
          <p:spPr bwMode="auto">
            <a:xfrm>
              <a:off x="5360" y="1184"/>
              <a:ext cx="76" cy="76"/>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3" name="Oval 19"/>
            <p:cNvSpPr>
              <a:spLocks noChangeArrowheads="1"/>
            </p:cNvSpPr>
            <p:nvPr/>
          </p:nvSpPr>
          <p:spPr bwMode="auto">
            <a:xfrm>
              <a:off x="5472" y="1184"/>
              <a:ext cx="76" cy="76"/>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4" name="Oval 20"/>
            <p:cNvSpPr>
              <a:spLocks noChangeArrowheads="1"/>
            </p:cNvSpPr>
            <p:nvPr/>
          </p:nvSpPr>
          <p:spPr bwMode="auto">
            <a:xfrm>
              <a:off x="5584" y="1184"/>
              <a:ext cx="80" cy="76"/>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Oval 24"/>
            <p:cNvSpPr>
              <a:spLocks noChangeArrowheads="1"/>
            </p:cNvSpPr>
            <p:nvPr/>
          </p:nvSpPr>
          <p:spPr bwMode="auto">
            <a:xfrm>
              <a:off x="5472" y="1296"/>
              <a:ext cx="76" cy="80"/>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2" name="Oval 28"/>
            <p:cNvSpPr>
              <a:spLocks noChangeArrowheads="1"/>
            </p:cNvSpPr>
            <p:nvPr/>
          </p:nvSpPr>
          <p:spPr bwMode="auto">
            <a:xfrm>
              <a:off x="5472" y="1408"/>
              <a:ext cx="76" cy="80"/>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7" name="Oval 33"/>
            <p:cNvSpPr>
              <a:spLocks noChangeArrowheads="1"/>
            </p:cNvSpPr>
            <p:nvPr/>
          </p:nvSpPr>
          <p:spPr bwMode="auto">
            <a:xfrm>
              <a:off x="5472" y="1520"/>
              <a:ext cx="76" cy="79"/>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Oval 34"/>
            <p:cNvSpPr>
              <a:spLocks noChangeArrowheads="1"/>
            </p:cNvSpPr>
            <p:nvPr/>
          </p:nvSpPr>
          <p:spPr bwMode="auto">
            <a:xfrm>
              <a:off x="5136" y="1632"/>
              <a:ext cx="80" cy="76"/>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Oval 35"/>
            <p:cNvSpPr>
              <a:spLocks noChangeArrowheads="1"/>
            </p:cNvSpPr>
            <p:nvPr/>
          </p:nvSpPr>
          <p:spPr bwMode="auto">
            <a:xfrm>
              <a:off x="5248" y="1632"/>
              <a:ext cx="79" cy="76"/>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0" name="Oval 36"/>
            <p:cNvSpPr>
              <a:spLocks noChangeArrowheads="1"/>
            </p:cNvSpPr>
            <p:nvPr/>
          </p:nvSpPr>
          <p:spPr bwMode="auto">
            <a:xfrm>
              <a:off x="5360" y="1632"/>
              <a:ext cx="76" cy="76"/>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1" name="Oval 37"/>
            <p:cNvSpPr>
              <a:spLocks noChangeArrowheads="1"/>
            </p:cNvSpPr>
            <p:nvPr/>
          </p:nvSpPr>
          <p:spPr bwMode="auto">
            <a:xfrm>
              <a:off x="5472" y="1632"/>
              <a:ext cx="76" cy="76"/>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3" name="Oval 39"/>
            <p:cNvSpPr>
              <a:spLocks noChangeArrowheads="1"/>
            </p:cNvSpPr>
            <p:nvPr/>
          </p:nvSpPr>
          <p:spPr bwMode="auto">
            <a:xfrm>
              <a:off x="5472" y="1744"/>
              <a:ext cx="76" cy="80"/>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0.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1.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3.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4.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13.vml"/><Relationship Id="rId4" Type="http://schemas.openxmlformats.org/officeDocument/2006/relationships/image" Target="../media/image15.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8.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19.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0.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1.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2.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2.xml"/><Relationship Id="rId1" Type="http://schemas.openxmlformats.org/officeDocument/2006/relationships/vmlDrawing" Target="../drawings/vmlDrawing21.vml"/><Relationship Id="rId4" Type="http://schemas.openxmlformats.org/officeDocument/2006/relationships/image" Target="../media/image23.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4.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25.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26.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27.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28.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29.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30.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31.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32.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33.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34.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ctrTitle"/>
          </p:nvPr>
        </p:nvSpPr>
        <p:spPr>
          <a:ln/>
        </p:spPr>
        <p:txBody>
          <a:bodyPr vert="horz" wrap="square" lIns="91440" tIns="45720" rIns="91440" bIns="45720" anchor="b" anchorCtr="0"/>
          <a:lstStyle/>
          <a:p>
            <a:pPr algn="l" eaLnBrk="1" hangingPunct="1">
              <a:buClrTx/>
              <a:buSzTx/>
              <a:buFontTx/>
            </a:pPr>
            <a:r>
              <a:rPr lang="zh-CN" altLang="en-US" dirty="0">
                <a:latin typeface="+mj-lt"/>
                <a:ea typeface="黑体" panose="02010609060101010101" pitchFamily="2" charset="-122"/>
                <a:cs typeface="+mj-cs"/>
              </a:rPr>
              <a:t>算法设计与分析</a:t>
            </a:r>
          </a:p>
        </p:txBody>
      </p:sp>
      <p:sp>
        <p:nvSpPr>
          <p:cNvPr id="35843" name="Rectangle 3"/>
          <p:cNvSpPr>
            <a:spLocks noGrp="1"/>
          </p:cNvSpPr>
          <p:nvPr>
            <p:ph type="subTitle" idx="1"/>
          </p:nvPr>
        </p:nvSpPr>
        <p:spPr>
          <a:xfrm>
            <a:off x="3563938" y="3068638"/>
            <a:ext cx="3678237" cy="2362200"/>
          </a:xfrm>
          <a:ln/>
        </p:spPr>
        <p:txBody>
          <a:bodyPr vert="horz" wrap="square" lIns="91440" tIns="45720" rIns="91440" bIns="45720" anchor="t" anchorCtr="0"/>
          <a:lstStyle/>
          <a:p>
            <a:pPr eaLnBrk="1" hangingPunct="1">
              <a:buSzPct val="70000"/>
            </a:pPr>
            <a:r>
              <a:rPr lang="en-US" altLang="zh-CN" sz="3600" b="1" dirty="0">
                <a:latin typeface="+mn-lt"/>
                <a:ea typeface="+mn-ea"/>
                <a:cs typeface="+mn-cs"/>
              </a:rPr>
              <a:t>——</a:t>
            </a:r>
            <a:r>
              <a:rPr lang="zh-CN" altLang="en-US" sz="3600" b="1" dirty="0">
                <a:solidFill>
                  <a:srgbClr val="003399"/>
                </a:solidFill>
                <a:latin typeface="+mn-lt"/>
                <a:ea typeface="黑体" panose="02010609060101010101" pitchFamily="2" charset="-122"/>
                <a:cs typeface="+mn-cs"/>
              </a:rPr>
              <a:t>概率算法</a:t>
            </a:r>
          </a:p>
        </p:txBody>
      </p:sp>
      <p:pic>
        <p:nvPicPr>
          <p:cNvPr id="35844" name="Picture 4" descr="pp"/>
          <p:cNvPicPr>
            <a:picLocks noChangeAspect="1"/>
          </p:cNvPicPr>
          <p:nvPr/>
        </p:nvPicPr>
        <p:blipFill>
          <a:blip r:embed="rId2"/>
          <a:stretch>
            <a:fillRect/>
          </a:stretch>
        </p:blipFill>
        <p:spPr>
          <a:xfrm>
            <a:off x="179388" y="2852738"/>
            <a:ext cx="4048125" cy="112395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ln/>
        </p:spPr>
        <p:txBody>
          <a:bodyPr vert="horz" wrap="square" lIns="91440" tIns="45720" rIns="91440" bIns="45720" anchor="b" anchorCtr="0"/>
          <a:lstStyle/>
          <a:p>
            <a:pPr eaLnBrk="1" hangingPunct="1"/>
            <a:r>
              <a:rPr lang="zh-CN" altLang="en-US" dirty="0"/>
              <a:t>随机数</a:t>
            </a:r>
          </a:p>
        </p:txBody>
      </p:sp>
      <p:sp>
        <p:nvSpPr>
          <p:cNvPr id="45059"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随机数</a:t>
            </a:r>
          </a:p>
          <a:p>
            <a:pPr lvl="1" eaLnBrk="1" hangingPunct="1"/>
            <a:r>
              <a:rPr lang="zh-CN" altLang="en-US" dirty="0"/>
              <a:t>在科学计算中扮演非常重要的角色。</a:t>
            </a:r>
          </a:p>
          <a:p>
            <a:pPr lvl="2" eaLnBrk="1" hangingPunct="1"/>
            <a:r>
              <a:rPr lang="zh-CN" altLang="en-US" b="1" dirty="0">
                <a:solidFill>
                  <a:srgbClr val="000099"/>
                </a:solidFill>
              </a:rPr>
              <a:t>现有的随机数产生器所产生的随机数都是伪随机数</a:t>
            </a:r>
          </a:p>
          <a:p>
            <a:pPr lvl="3" eaLnBrk="1" hangingPunct="1"/>
            <a:r>
              <a:rPr lang="zh-CN" altLang="en-US" dirty="0"/>
              <a:t>在一定程度上是随机的</a:t>
            </a:r>
          </a:p>
          <a:p>
            <a:pPr lvl="1" eaLnBrk="1" hangingPunct="1"/>
            <a:r>
              <a:rPr lang="zh-CN" altLang="en-US" dirty="0"/>
              <a:t>常用的随机数产生方法</a:t>
            </a:r>
          </a:p>
          <a:p>
            <a:pPr lvl="2" eaLnBrk="1" hangingPunct="1"/>
            <a:r>
              <a:rPr lang="zh-CN" altLang="en-US" b="1" dirty="0">
                <a:solidFill>
                  <a:srgbClr val="000099"/>
                </a:solidFill>
              </a:rPr>
              <a:t>线性同余法</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p:nvPr>
        </p:nvSpPr>
        <p:spPr>
          <a:ln/>
        </p:spPr>
        <p:txBody>
          <a:bodyPr vert="horz" wrap="square" lIns="91440" tIns="45720" rIns="91440" bIns="45720" anchor="b" anchorCtr="0"/>
          <a:lstStyle/>
          <a:p>
            <a:pPr eaLnBrk="1" hangingPunct="1"/>
            <a:r>
              <a:rPr lang="zh-CN" altLang="en-US" dirty="0"/>
              <a:t>线性同余法</a:t>
            </a:r>
          </a:p>
        </p:txBody>
      </p:sp>
      <p:graphicFrame>
        <p:nvGraphicFramePr>
          <p:cNvPr id="1026" name="Object 4"/>
          <p:cNvGraphicFramePr>
            <a:graphicFrameLocks noGrp="1" noChangeAspect="1"/>
          </p:cNvGraphicFramePr>
          <p:nvPr>
            <p:ph idx="1"/>
          </p:nvPr>
        </p:nvGraphicFramePr>
        <p:xfrm>
          <a:off x="990600" y="2057400"/>
          <a:ext cx="7315200" cy="2887663"/>
        </p:xfrm>
        <a:graphic>
          <a:graphicData uri="http://schemas.openxmlformats.org/presentationml/2006/ole">
            <mc:AlternateContent xmlns:mc="http://schemas.openxmlformats.org/markup-compatibility/2006">
              <mc:Choice xmlns:v="urn:schemas-microsoft-com:vml" Requires="v">
                <p:oleObj spid="_x0000_s3080" r:id="rId3" imgW="2959100" imgH="1168400" progId="Equation.3">
                  <p:embed/>
                </p:oleObj>
              </mc:Choice>
              <mc:Fallback>
                <p:oleObj r:id="rId3" imgW="2959100" imgH="1168400" progId="Equation.3">
                  <p:embed/>
                  <p:pic>
                    <p:nvPicPr>
                      <p:cNvPr id="0" name="图片 3075"/>
                      <p:cNvPicPr/>
                      <p:nvPr/>
                    </p:nvPicPr>
                    <p:blipFill>
                      <a:blip r:embed="rId4"/>
                      <a:srcRect/>
                      <a:stretch>
                        <a:fillRect/>
                      </a:stretch>
                    </p:blipFill>
                    <p:spPr>
                      <a:xfrm>
                        <a:off x="990600" y="2057400"/>
                        <a:ext cx="7315200" cy="2887663"/>
                      </a:xfrm>
                      <a:prstGeom prst="rect">
                        <a:avLst/>
                      </a:prstGeom>
                      <a:noFill/>
                      <a:ln w="38100">
                        <a:miter/>
                      </a:ln>
                    </p:spPr>
                  </p:pic>
                </p:oleObj>
              </mc:Fallback>
            </mc:AlternateContent>
          </a:graphicData>
        </a:graphic>
      </p:graphicFrame>
      <p:grpSp>
        <p:nvGrpSpPr>
          <p:cNvPr id="2" name="Group 14"/>
          <p:cNvGrpSpPr/>
          <p:nvPr/>
        </p:nvGrpSpPr>
        <p:grpSpPr>
          <a:xfrm>
            <a:off x="2895600" y="3124200"/>
            <a:ext cx="5257800" cy="2073275"/>
            <a:chOff x="1920" y="2304"/>
            <a:chExt cx="3312" cy="1306"/>
          </a:xfrm>
        </p:grpSpPr>
        <p:sp>
          <p:nvSpPr>
            <p:cNvPr id="1033" name="Oval 6"/>
            <p:cNvSpPr/>
            <p:nvPr/>
          </p:nvSpPr>
          <p:spPr>
            <a:xfrm>
              <a:off x="1920" y="2304"/>
              <a:ext cx="432" cy="432"/>
            </a:xfrm>
            <a:prstGeom prst="ellipse">
              <a:avLst/>
            </a:prstGeom>
            <a:noFill/>
            <a:ln w="9525" cap="flat" cmpd="sng">
              <a:solidFill>
                <a:srgbClr val="FF5050"/>
              </a:solidFill>
              <a:prstDash val="dash"/>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034" name="Line 7"/>
            <p:cNvSpPr/>
            <p:nvPr/>
          </p:nvSpPr>
          <p:spPr>
            <a:xfrm>
              <a:off x="2304" y="2640"/>
              <a:ext cx="1152" cy="816"/>
            </a:xfrm>
            <a:prstGeom prst="line">
              <a:avLst/>
            </a:prstGeom>
            <a:ln w="9525" cap="flat" cmpd="sng">
              <a:solidFill>
                <a:srgbClr val="FF5050"/>
              </a:solidFill>
              <a:prstDash val="dash"/>
              <a:headEnd type="none" w="med" len="med"/>
              <a:tailEnd type="triangle" w="med" len="med"/>
            </a:ln>
          </p:spPr>
        </p:sp>
        <p:sp>
          <p:nvSpPr>
            <p:cNvPr id="1035" name="Text Box 8"/>
            <p:cNvSpPr txBox="1"/>
            <p:nvPr/>
          </p:nvSpPr>
          <p:spPr>
            <a:xfrm>
              <a:off x="3552" y="3360"/>
              <a:ext cx="1680" cy="250"/>
            </a:xfrm>
            <a:prstGeom prst="rect">
              <a:avLst/>
            </a:prstGeom>
            <a:noFill/>
            <a:ln w="9525">
              <a:noFill/>
            </a:ln>
          </p:spPr>
          <p:txBody>
            <a:bodyPr>
              <a:spAutoFit/>
            </a:bodyPr>
            <a:lstStyle/>
            <a:p>
              <a:pPr>
                <a:spcBef>
                  <a:spcPct val="50000"/>
                </a:spcBef>
              </a:pPr>
              <a:r>
                <a:rPr lang="zh-CN" altLang="en-US" sz="2000" dirty="0">
                  <a:solidFill>
                    <a:srgbClr val="000099"/>
                  </a:solidFill>
                  <a:latin typeface="Arial" panose="020B0604020202020204" pitchFamily="34" charset="0"/>
                </a:rPr>
                <a:t>该随机序列的种子</a:t>
              </a:r>
            </a:p>
          </p:txBody>
        </p:sp>
      </p:grpSp>
      <p:grpSp>
        <p:nvGrpSpPr>
          <p:cNvPr id="3" name="Group 13"/>
          <p:cNvGrpSpPr/>
          <p:nvPr/>
        </p:nvGrpSpPr>
        <p:grpSpPr>
          <a:xfrm>
            <a:off x="914400" y="4876800"/>
            <a:ext cx="4572000" cy="1235075"/>
            <a:chOff x="672" y="3408"/>
            <a:chExt cx="2880" cy="778"/>
          </a:xfrm>
        </p:grpSpPr>
        <p:sp>
          <p:nvSpPr>
            <p:cNvPr id="1030" name="Line 10"/>
            <p:cNvSpPr/>
            <p:nvPr/>
          </p:nvSpPr>
          <p:spPr>
            <a:xfrm>
              <a:off x="1248" y="3408"/>
              <a:ext cx="1680" cy="0"/>
            </a:xfrm>
            <a:prstGeom prst="line">
              <a:avLst/>
            </a:prstGeom>
            <a:ln w="76200" cap="flat" cmpd="sng">
              <a:solidFill>
                <a:srgbClr val="FF5050"/>
              </a:solidFill>
              <a:prstDash val="solid"/>
              <a:headEnd type="none" w="med" len="med"/>
              <a:tailEnd type="none" w="med" len="med"/>
            </a:ln>
          </p:spPr>
        </p:sp>
        <p:sp>
          <p:nvSpPr>
            <p:cNvPr id="1031" name="Line 11"/>
            <p:cNvSpPr/>
            <p:nvPr/>
          </p:nvSpPr>
          <p:spPr>
            <a:xfrm flipH="1">
              <a:off x="1680" y="3504"/>
              <a:ext cx="96" cy="192"/>
            </a:xfrm>
            <a:prstGeom prst="line">
              <a:avLst/>
            </a:prstGeom>
            <a:ln w="76200" cap="flat" cmpd="sng">
              <a:solidFill>
                <a:srgbClr val="FF5050"/>
              </a:solidFill>
              <a:prstDash val="solid"/>
              <a:headEnd type="none" w="med" len="med"/>
              <a:tailEnd type="triangle" w="med" len="med"/>
            </a:ln>
          </p:spPr>
        </p:sp>
        <p:sp>
          <p:nvSpPr>
            <p:cNvPr id="1032" name="Text Box 12"/>
            <p:cNvSpPr txBox="1"/>
            <p:nvPr/>
          </p:nvSpPr>
          <p:spPr>
            <a:xfrm>
              <a:off x="672" y="3744"/>
              <a:ext cx="2880" cy="442"/>
            </a:xfrm>
            <a:prstGeom prst="rect">
              <a:avLst/>
            </a:prstGeom>
            <a:noFill/>
            <a:ln w="9525">
              <a:noFill/>
            </a:ln>
          </p:spPr>
          <p:txBody>
            <a:bodyPr>
              <a:spAutoFit/>
            </a:bodyPr>
            <a:lstStyle/>
            <a:p>
              <a:pPr>
                <a:spcBef>
                  <a:spcPct val="50000"/>
                </a:spcBef>
              </a:pPr>
              <a:r>
                <a:rPr lang="zh-CN" altLang="en-US" sz="2000" dirty="0">
                  <a:solidFill>
                    <a:srgbClr val="000099"/>
                  </a:solidFill>
                  <a:latin typeface="Arial" panose="020B0604020202020204" pitchFamily="34" charset="0"/>
                </a:rPr>
                <a:t>如何选取常数</a:t>
              </a:r>
              <a:r>
                <a:rPr lang="en-US" altLang="zh-CN" sz="2000" dirty="0">
                  <a:solidFill>
                    <a:srgbClr val="000099"/>
                  </a:solidFill>
                  <a:latin typeface="Arial" panose="020B0604020202020204" pitchFamily="34" charset="0"/>
                </a:rPr>
                <a:t>b</a:t>
              </a:r>
              <a:r>
                <a:rPr lang="zh-CN" altLang="en-US" sz="2000" dirty="0">
                  <a:solidFill>
                    <a:srgbClr val="000099"/>
                  </a:solidFill>
                  <a:latin typeface="Arial" panose="020B0604020202020204" pitchFamily="34" charset="0"/>
                </a:rPr>
                <a:t>、</a:t>
              </a:r>
              <a:r>
                <a:rPr lang="en-US" altLang="zh-CN" sz="2000" dirty="0">
                  <a:solidFill>
                    <a:srgbClr val="000099"/>
                  </a:solidFill>
                  <a:latin typeface="Arial" panose="020B0604020202020204" pitchFamily="34" charset="0"/>
                </a:rPr>
                <a:t>c</a:t>
              </a:r>
              <a:r>
                <a:rPr lang="zh-CN" altLang="en-US" sz="2000" dirty="0">
                  <a:solidFill>
                    <a:srgbClr val="000099"/>
                  </a:solidFill>
                  <a:latin typeface="Arial" panose="020B0604020202020204" pitchFamily="34" charset="0"/>
                </a:rPr>
                <a:t>、</a:t>
              </a:r>
              <a:r>
                <a:rPr lang="en-US" altLang="zh-CN" sz="2000" dirty="0">
                  <a:solidFill>
                    <a:srgbClr val="000099"/>
                  </a:solidFill>
                  <a:latin typeface="Arial" panose="020B0604020202020204" pitchFamily="34" charset="0"/>
                </a:rPr>
                <a:t>m</a:t>
              </a:r>
              <a:r>
                <a:rPr lang="zh-CN" altLang="en-US" sz="2000" dirty="0">
                  <a:solidFill>
                    <a:srgbClr val="000099"/>
                  </a:solidFill>
                  <a:latin typeface="Arial" panose="020B0604020202020204" pitchFamily="34" charset="0"/>
                </a:rPr>
                <a:t>将直接影响到所产生随机序列的随机性。</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ln/>
        </p:spPr>
        <p:txBody>
          <a:bodyPr vert="horz" wrap="square" lIns="91440" tIns="45720" rIns="91440" bIns="45720" anchor="b" anchorCtr="0"/>
          <a:lstStyle/>
          <a:p>
            <a:pPr eaLnBrk="1" hangingPunct="1"/>
            <a:r>
              <a:rPr lang="zh-CN" altLang="en-US" dirty="0"/>
              <a:t>随机序列的产生与实验</a:t>
            </a:r>
          </a:p>
        </p:txBody>
      </p:sp>
      <p:sp>
        <p:nvSpPr>
          <p:cNvPr id="46083"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随机序列的产生</a:t>
            </a:r>
          </a:p>
          <a:p>
            <a:pPr lvl="1" eaLnBrk="1" hangingPunct="1"/>
            <a:r>
              <a:rPr lang="zh-CN" altLang="en-US" dirty="0"/>
              <a:t>参看教材</a:t>
            </a:r>
            <a:r>
              <a:rPr lang="en-US" altLang="zh-CN" dirty="0"/>
              <a:t>page208</a:t>
            </a:r>
          </a:p>
          <a:p>
            <a:pPr lvl="2" eaLnBrk="1" hangingPunct="1"/>
            <a:r>
              <a:rPr lang="en-US" altLang="zh-CN" dirty="0"/>
              <a:t>Random</a:t>
            </a:r>
          </a:p>
          <a:p>
            <a:pPr lvl="2" eaLnBrk="1" hangingPunct="1"/>
            <a:r>
              <a:rPr lang="en-US" altLang="zh-CN" dirty="0"/>
              <a:t>fRandom</a:t>
            </a:r>
          </a:p>
          <a:p>
            <a:pPr eaLnBrk="1" hangingPunct="1"/>
            <a:r>
              <a:rPr lang="zh-CN" altLang="en-US" b="1" dirty="0">
                <a:solidFill>
                  <a:srgbClr val="000099"/>
                </a:solidFill>
              </a:rPr>
              <a:t>模拟抛硬币实验</a:t>
            </a:r>
          </a:p>
          <a:p>
            <a:pPr lvl="1" eaLnBrk="1" hangingPunct="1"/>
            <a:r>
              <a:rPr lang="zh-CN" altLang="en-US" dirty="0"/>
              <a:t>参看教材</a:t>
            </a:r>
            <a:r>
              <a:rPr lang="en-US" altLang="zh-CN" dirty="0"/>
              <a:t>page209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47107" name="Rectangle 3"/>
          <p:cNvSpPr>
            <a:spLocks noGrp="1"/>
          </p:cNvSpPr>
          <p:nvPr>
            <p:ph idx="1"/>
          </p:nvPr>
        </p:nvSpPr>
        <p:spPr>
          <a:ln/>
        </p:spPr>
        <p:txBody>
          <a:bodyPr vert="horz" wrap="square" lIns="91440" tIns="45720" rIns="91440" bIns="45720" anchor="t" anchorCtr="0"/>
          <a:lstStyle/>
          <a:p>
            <a:pPr eaLnBrk="1" hangingPunct="1"/>
            <a:r>
              <a:rPr lang="zh-CN" altLang="en-US" dirty="0"/>
              <a:t>随机数</a:t>
            </a:r>
          </a:p>
          <a:p>
            <a:pPr eaLnBrk="1" hangingPunct="1"/>
            <a:r>
              <a:rPr lang="zh-CN" altLang="en-US" b="1" dirty="0">
                <a:solidFill>
                  <a:srgbClr val="FF5050"/>
                </a:solidFill>
              </a:rPr>
              <a:t>数值概率算法</a:t>
            </a:r>
          </a:p>
          <a:p>
            <a:pPr eaLnBrk="1" hangingPunct="1"/>
            <a:r>
              <a:rPr lang="zh-CN" altLang="en-US" dirty="0"/>
              <a:t>舍伍德算法</a:t>
            </a:r>
          </a:p>
          <a:p>
            <a:pPr eaLnBrk="1" hangingPunct="1"/>
            <a:r>
              <a:rPr lang="zh-CN" altLang="en-US" dirty="0"/>
              <a:t>拉斯维加斯算法</a:t>
            </a:r>
          </a:p>
          <a:p>
            <a:pPr eaLnBrk="1" hangingPunct="1"/>
            <a:r>
              <a:rPr lang="zh-CN" altLang="en-US" dirty="0"/>
              <a:t>蒙特卡罗算法</a:t>
            </a:r>
          </a:p>
          <a:p>
            <a:pPr eaLnBrk="1" hangingPunct="1"/>
            <a:r>
              <a:rPr lang="zh-CN" altLang="en-US" dirty="0"/>
              <a:t>本章小结</a:t>
            </a:r>
          </a:p>
          <a:p>
            <a:pPr eaLnBrk="1" hangingPunct="1"/>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ln/>
        </p:spPr>
        <p:txBody>
          <a:bodyPr vert="horz" wrap="square" lIns="91440" tIns="45720" rIns="91440" bIns="45720" anchor="b" anchorCtr="0"/>
          <a:lstStyle/>
          <a:p>
            <a:pPr eaLnBrk="1" hangingPunct="1"/>
            <a:r>
              <a:rPr lang="zh-CN" altLang="en-US" dirty="0"/>
              <a:t>通过实例学习数值概率算法</a:t>
            </a:r>
          </a:p>
        </p:txBody>
      </p:sp>
      <p:sp>
        <p:nvSpPr>
          <p:cNvPr id="48131" name="Rectangle 3"/>
          <p:cNvSpPr>
            <a:spLocks noGrp="1"/>
          </p:cNvSpPr>
          <p:nvPr>
            <p:ph idx="1"/>
          </p:nvPr>
        </p:nvSpPr>
        <p:spPr>
          <a:ln/>
        </p:spPr>
        <p:txBody>
          <a:bodyPr vert="horz" wrap="square" lIns="91440" tIns="45720" rIns="91440" bIns="45720" anchor="t" anchorCtr="0"/>
          <a:lstStyle/>
          <a:p>
            <a:pPr eaLnBrk="1" hangingPunct="1"/>
            <a:r>
              <a:rPr lang="zh-CN" altLang="en-US" dirty="0"/>
              <a:t>用随机投点法计算</a:t>
            </a:r>
            <a:r>
              <a:rPr lang="el-GR" altLang="zh-CN" dirty="0">
                <a:cs typeface="Arial" panose="020B0604020202020204" pitchFamily="34" charset="0"/>
              </a:rPr>
              <a:t>π</a:t>
            </a:r>
            <a:r>
              <a:rPr lang="zh-CN" altLang="en-US" dirty="0">
                <a:cs typeface="Arial" panose="020B0604020202020204" pitchFamily="34" charset="0"/>
              </a:rPr>
              <a:t>值</a:t>
            </a:r>
          </a:p>
          <a:p>
            <a:pPr eaLnBrk="1" hangingPunct="1"/>
            <a:r>
              <a:rPr lang="zh-CN" altLang="en-US" dirty="0">
                <a:cs typeface="Arial" panose="020B0604020202020204" pitchFamily="34" charset="0"/>
              </a:rPr>
              <a:t>计算定积分</a:t>
            </a:r>
          </a:p>
          <a:p>
            <a:pPr eaLnBrk="1" hangingPunct="1"/>
            <a:r>
              <a:rPr lang="zh-CN" altLang="en-US" dirty="0">
                <a:cs typeface="Arial" panose="020B0604020202020204" pitchFamily="34" charset="0"/>
              </a:rPr>
              <a:t>解非线性方程组</a:t>
            </a:r>
            <a:endParaRPr lang="zh-CN" altLang="el-GR" dirty="0">
              <a:ea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4"/>
          <p:cNvGrpSpPr/>
          <p:nvPr/>
        </p:nvGrpSpPr>
        <p:grpSpPr>
          <a:xfrm>
            <a:off x="1828800" y="1295400"/>
            <a:ext cx="5695950" cy="3649663"/>
            <a:chOff x="2160" y="336"/>
            <a:chExt cx="2736" cy="1837"/>
          </a:xfrm>
        </p:grpSpPr>
        <p:sp>
          <p:nvSpPr>
            <p:cNvPr id="17411" name="Text Box 5"/>
            <p:cNvSpPr txBox="1">
              <a:spLocks noChangeArrowheads="1"/>
            </p:cNvSpPr>
            <p:nvPr/>
          </p:nvSpPr>
          <p:spPr bwMode="auto">
            <a:xfrm>
              <a:off x="2160" y="744"/>
              <a:ext cx="2736" cy="1429"/>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36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600" kern="1200" cap="none" spc="0" normalizeH="0" baseline="0" noProof="0">
                  <a:solidFill>
                    <a:srgbClr val="FF5050"/>
                  </a:solidFill>
                  <a:latin typeface="Arial" panose="020B0604020202020204" pitchFamily="34" charset="0"/>
                  <a:ea typeface="宋体" panose="02010600030101010101" pitchFamily="2" charset="-122"/>
                  <a:cs typeface="+mn-cs"/>
                </a:rPr>
                <a:t>用随机投点法计算</a:t>
              </a:r>
              <a:r>
                <a:rPr kumimoji="0" lang="el-GR" altLang="zh-CN" sz="3600" kern="1200" cap="none" spc="0" normalizeH="0" baseline="0" noProof="0">
                  <a:solidFill>
                    <a:srgbClr val="FF5050"/>
                  </a:solidFill>
                  <a:latin typeface="Arial" panose="020B0604020202020204" pitchFamily="34" charset="0"/>
                  <a:ea typeface="宋体" panose="02010600030101010101" pitchFamily="2" charset="-122"/>
                  <a:cs typeface="+mn-cs"/>
                </a:rPr>
                <a:t>π</a:t>
              </a:r>
              <a:r>
                <a:rPr kumimoji="0" lang="zh-CN" altLang="en-US" sz="3600" kern="1200" cap="none" spc="0" normalizeH="0" baseline="0" noProof="0">
                  <a:solidFill>
                    <a:srgbClr val="FF5050"/>
                  </a:solidFill>
                  <a:latin typeface="Arial" panose="020B0604020202020204" pitchFamily="34" charset="0"/>
                  <a:ea typeface="宋体" panose="02010600030101010101" pitchFamily="2" charset="-122"/>
                  <a:cs typeface="+mn-cs"/>
                </a:rPr>
                <a:t>值</a:t>
              </a:r>
            </a:p>
            <a:p>
              <a:pPr marR="0" algn="ctr" defTabSz="914400">
                <a:buClrTx/>
                <a:buSzTx/>
                <a:buFontTx/>
                <a:buNone/>
                <a:defRPr/>
              </a:pPr>
              <a:r>
                <a:rPr kumimoji="0" lang="zh-CN" altLang="en-US" sz="3600" kern="1200" cap="none" spc="0" normalizeH="0" baseline="0" noProof="0">
                  <a:solidFill>
                    <a:schemeClr val="bg1"/>
                  </a:solidFill>
                  <a:latin typeface="Arial" panose="020B0604020202020204" pitchFamily="34" charset="0"/>
                  <a:ea typeface="宋体" panose="02010600030101010101" pitchFamily="2" charset="-122"/>
                  <a:cs typeface="+mn-cs"/>
                </a:rPr>
                <a:t>计算定积分</a:t>
              </a:r>
            </a:p>
            <a:p>
              <a:pPr marR="0" algn="ctr" defTabSz="914400">
                <a:buClrTx/>
                <a:buSzTx/>
                <a:buFontTx/>
                <a:buNone/>
                <a:defRPr/>
              </a:pPr>
              <a:r>
                <a:rPr kumimoji="0" lang="zh-CN" altLang="en-US" sz="3600" kern="1200" cap="none" spc="0" normalizeH="0" baseline="0" noProof="0">
                  <a:solidFill>
                    <a:schemeClr val="bg1"/>
                  </a:solidFill>
                  <a:latin typeface="Arial" panose="020B0604020202020204" pitchFamily="34" charset="0"/>
                  <a:ea typeface="宋体" panose="02010600030101010101" pitchFamily="2" charset="-122"/>
                  <a:cs typeface="+mn-cs"/>
                </a:rPr>
                <a:t>解非线性方程组</a:t>
              </a:r>
            </a:p>
            <a:p>
              <a:pPr marR="0" algn="ctr" defTabSz="914400">
                <a:buClrTx/>
                <a:buSzTx/>
                <a:buFontTx/>
                <a:buNone/>
                <a:defRPr/>
              </a:pPr>
              <a:endParaRPr kumimoji="0" lang="en-US" altLang="zh-CN" sz="3600" kern="1200" cap="none" spc="0" normalizeH="0" baseline="0" noProof="0">
                <a:latin typeface="Arial" panose="020B0604020202020204" pitchFamily="34" charset="0"/>
                <a:ea typeface="宋体" panose="02010600030101010101" pitchFamily="2" charset="-122"/>
                <a:cs typeface="+mn-cs"/>
              </a:endParaRPr>
            </a:p>
          </p:txBody>
        </p:sp>
        <p:sp>
          <p:nvSpPr>
            <p:cNvPr id="49156" name="AutoShape 6"/>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49157" name="Line 7"/>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49158" name="Line 8"/>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p:cNvSpPr>
          <p:nvPr>
            <p:ph type="title"/>
          </p:nvPr>
        </p:nvSpPr>
        <p:spPr>
          <a:ln/>
        </p:spPr>
        <p:txBody>
          <a:bodyPr vert="horz" wrap="square" lIns="91440" tIns="45720" rIns="91440" bIns="45720" anchor="b" anchorCtr="0"/>
          <a:lstStyle/>
          <a:p>
            <a:pPr eaLnBrk="1" hangingPunct="1"/>
            <a:r>
              <a:rPr lang="zh-CN" altLang="en-US" dirty="0"/>
              <a:t>用随机投点法计算</a:t>
            </a:r>
            <a:r>
              <a:rPr lang="el-GR" altLang="zh-CN" dirty="0">
                <a:cs typeface="Arial" panose="020B0604020202020204" pitchFamily="34" charset="0"/>
              </a:rPr>
              <a:t>π</a:t>
            </a:r>
            <a:r>
              <a:rPr lang="zh-CN" altLang="en-US" dirty="0">
                <a:cs typeface="Arial" panose="020B0604020202020204" pitchFamily="34" charset="0"/>
              </a:rPr>
              <a:t>值</a:t>
            </a:r>
            <a:endParaRPr lang="zh-CN" altLang="en-US" dirty="0">
              <a:ea typeface="Arial" panose="020B0604020202020204" pitchFamily="34" charset="0"/>
            </a:endParaRPr>
          </a:p>
        </p:txBody>
      </p:sp>
      <p:sp>
        <p:nvSpPr>
          <p:cNvPr id="2052" name="Rectangle 3"/>
          <p:cNvSpPr>
            <a:spLocks noGrp="1"/>
          </p:cNvSpPr>
          <p:nvPr>
            <p:ph type="body" sz="half" idx="1"/>
          </p:nvPr>
        </p:nvSpPr>
        <p:spPr>
          <a:xfrm>
            <a:off x="457200" y="1719263"/>
            <a:ext cx="4267200" cy="2624137"/>
          </a:xfrm>
          <a:ln/>
        </p:spPr>
        <p:txBody>
          <a:bodyPr vert="horz" wrap="square" lIns="91440" tIns="45720" rIns="91440" bIns="45720" anchor="t" anchorCtr="0"/>
          <a:lstStyle/>
          <a:p>
            <a:pPr eaLnBrk="1" hangingPunct="1">
              <a:buClr>
                <a:schemeClr val="tx2"/>
              </a:buClr>
              <a:buSzPct val="70000"/>
              <a:buFont typeface="Wingdings" panose="05000000000000000000" pitchFamily="2" charset="2"/>
            </a:pPr>
            <a:r>
              <a:rPr lang="zh-CN" altLang="en-US" b="1" dirty="0">
                <a:solidFill>
                  <a:srgbClr val="000099"/>
                </a:solidFill>
              </a:rPr>
              <a:t>算法思想</a:t>
            </a:r>
          </a:p>
          <a:p>
            <a:pPr lvl="1" eaLnBrk="1" hangingPunct="1">
              <a:buClr>
                <a:schemeClr val="accent2"/>
              </a:buClr>
              <a:buSzPct val="70000"/>
              <a:buFont typeface="Wingdings" panose="05000000000000000000" pitchFamily="2" charset="2"/>
            </a:pPr>
            <a:r>
              <a:rPr lang="zh-CN" altLang="en-US" dirty="0"/>
              <a:t>设有一半径为</a:t>
            </a:r>
            <a:r>
              <a:rPr lang="en-US" altLang="zh-CN" dirty="0"/>
              <a:t>r</a:t>
            </a:r>
            <a:r>
              <a:rPr lang="zh-CN" altLang="en-US" dirty="0"/>
              <a:t>的圆及其外切四边形。向该正方形随机投掷</a:t>
            </a:r>
            <a:r>
              <a:rPr lang="en-US" altLang="zh-CN" dirty="0"/>
              <a:t>n</a:t>
            </a:r>
            <a:r>
              <a:rPr lang="zh-CN" altLang="en-US" dirty="0"/>
              <a:t>个点。落入圆内的点数为</a:t>
            </a:r>
            <a:r>
              <a:rPr lang="en-US" altLang="zh-CN" dirty="0"/>
              <a:t>k</a:t>
            </a:r>
            <a:r>
              <a:rPr lang="zh-CN" altLang="en-US" dirty="0"/>
              <a:t>。</a:t>
            </a:r>
          </a:p>
        </p:txBody>
      </p:sp>
      <p:graphicFrame>
        <p:nvGraphicFramePr>
          <p:cNvPr id="2050" name="Object 4"/>
          <p:cNvGraphicFramePr>
            <a:graphicFrameLocks noGrp="1" noChangeAspect="1"/>
          </p:cNvGraphicFramePr>
          <p:nvPr>
            <p:ph sz="half" idx="2"/>
          </p:nvPr>
        </p:nvGraphicFramePr>
        <p:xfrm>
          <a:off x="685800" y="4343400"/>
          <a:ext cx="5867400" cy="2324100"/>
        </p:xfrm>
        <a:graphic>
          <a:graphicData uri="http://schemas.openxmlformats.org/presentationml/2006/ole">
            <mc:AlternateContent xmlns:mc="http://schemas.openxmlformats.org/markup-compatibility/2006">
              <mc:Choice xmlns:v="urn:schemas-microsoft-com:vml" Requires="v">
                <p:oleObj spid="_x0000_s4099" r:id="rId3" imgW="2692400" imgH="1066800" progId="Equation.3">
                  <p:embed/>
                </p:oleObj>
              </mc:Choice>
              <mc:Fallback>
                <p:oleObj r:id="rId3" imgW="2692400" imgH="1066800" progId="Equation.3">
                  <p:embed/>
                  <p:pic>
                    <p:nvPicPr>
                      <p:cNvPr id="0" name="图片 3076"/>
                      <p:cNvPicPr/>
                      <p:nvPr/>
                    </p:nvPicPr>
                    <p:blipFill>
                      <a:blip r:embed="rId4"/>
                      <a:srcRect/>
                      <a:stretch>
                        <a:fillRect/>
                      </a:stretch>
                    </p:blipFill>
                    <p:spPr>
                      <a:xfrm>
                        <a:off x="685800" y="4343400"/>
                        <a:ext cx="5867400" cy="2324100"/>
                      </a:xfrm>
                      <a:prstGeom prst="rect">
                        <a:avLst/>
                      </a:prstGeom>
                      <a:noFill/>
                      <a:ln w="38100">
                        <a:miter/>
                      </a:ln>
                    </p:spPr>
                  </p:pic>
                </p:oleObj>
              </mc:Fallback>
            </mc:AlternateContent>
          </a:graphicData>
        </a:graphic>
      </p:graphicFrame>
      <p:grpSp>
        <p:nvGrpSpPr>
          <p:cNvPr id="2053" name="Group 8"/>
          <p:cNvGrpSpPr/>
          <p:nvPr/>
        </p:nvGrpSpPr>
        <p:grpSpPr>
          <a:xfrm>
            <a:off x="5791200" y="1981200"/>
            <a:ext cx="1981200" cy="1828800"/>
            <a:chOff x="3648" y="1248"/>
            <a:chExt cx="864" cy="864"/>
          </a:xfrm>
        </p:grpSpPr>
        <p:sp>
          <p:nvSpPr>
            <p:cNvPr id="2092" name="Oval 6"/>
            <p:cNvSpPr/>
            <p:nvPr/>
          </p:nvSpPr>
          <p:spPr>
            <a:xfrm>
              <a:off x="3648" y="1248"/>
              <a:ext cx="864" cy="86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93" name="Rectangle 7"/>
            <p:cNvSpPr/>
            <p:nvPr/>
          </p:nvSpPr>
          <p:spPr>
            <a:xfrm>
              <a:off x="3648" y="1248"/>
              <a:ext cx="864" cy="864"/>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3" name="Group 46"/>
          <p:cNvGrpSpPr/>
          <p:nvPr/>
        </p:nvGrpSpPr>
        <p:grpSpPr>
          <a:xfrm>
            <a:off x="5791200" y="1981200"/>
            <a:ext cx="1981200" cy="1752600"/>
            <a:chOff x="3648" y="1248"/>
            <a:chExt cx="1248" cy="1104"/>
          </a:xfrm>
        </p:grpSpPr>
        <p:sp>
          <p:nvSpPr>
            <p:cNvPr id="2055" name="Oval 9"/>
            <p:cNvSpPr/>
            <p:nvPr/>
          </p:nvSpPr>
          <p:spPr>
            <a:xfrm>
              <a:off x="4512" y="1632"/>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56" name="Oval 10"/>
            <p:cNvSpPr/>
            <p:nvPr/>
          </p:nvSpPr>
          <p:spPr>
            <a:xfrm>
              <a:off x="4320" y="153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57" name="Oval 11"/>
            <p:cNvSpPr/>
            <p:nvPr/>
          </p:nvSpPr>
          <p:spPr>
            <a:xfrm>
              <a:off x="3936" y="1440"/>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58" name="Oval 12"/>
            <p:cNvSpPr/>
            <p:nvPr/>
          </p:nvSpPr>
          <p:spPr>
            <a:xfrm>
              <a:off x="4176" y="1440"/>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59" name="Oval 13"/>
            <p:cNvSpPr/>
            <p:nvPr/>
          </p:nvSpPr>
          <p:spPr>
            <a:xfrm>
              <a:off x="3984" y="1680"/>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60" name="Oval 14"/>
            <p:cNvSpPr/>
            <p:nvPr/>
          </p:nvSpPr>
          <p:spPr>
            <a:xfrm>
              <a:off x="4320" y="201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61" name="Oval 15"/>
            <p:cNvSpPr/>
            <p:nvPr/>
          </p:nvSpPr>
          <p:spPr>
            <a:xfrm>
              <a:off x="4704" y="225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62" name="Oval 16"/>
            <p:cNvSpPr/>
            <p:nvPr/>
          </p:nvSpPr>
          <p:spPr>
            <a:xfrm>
              <a:off x="3840" y="225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63" name="Oval 17"/>
            <p:cNvSpPr/>
            <p:nvPr/>
          </p:nvSpPr>
          <p:spPr>
            <a:xfrm>
              <a:off x="4752" y="1344"/>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64" name="Oval 18"/>
            <p:cNvSpPr/>
            <p:nvPr/>
          </p:nvSpPr>
          <p:spPr>
            <a:xfrm>
              <a:off x="4272" y="1584"/>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65" name="Oval 19"/>
            <p:cNvSpPr/>
            <p:nvPr/>
          </p:nvSpPr>
          <p:spPr>
            <a:xfrm>
              <a:off x="4416" y="1920"/>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66" name="Oval 20"/>
            <p:cNvSpPr/>
            <p:nvPr/>
          </p:nvSpPr>
          <p:spPr>
            <a:xfrm>
              <a:off x="4080" y="172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67" name="Oval 21"/>
            <p:cNvSpPr/>
            <p:nvPr/>
          </p:nvSpPr>
          <p:spPr>
            <a:xfrm>
              <a:off x="3888" y="196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68" name="Oval 22"/>
            <p:cNvSpPr/>
            <p:nvPr/>
          </p:nvSpPr>
          <p:spPr>
            <a:xfrm>
              <a:off x="4176" y="1872"/>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69" name="Oval 23"/>
            <p:cNvSpPr/>
            <p:nvPr/>
          </p:nvSpPr>
          <p:spPr>
            <a:xfrm>
              <a:off x="4320" y="1824"/>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70" name="Oval 24"/>
            <p:cNvSpPr/>
            <p:nvPr/>
          </p:nvSpPr>
          <p:spPr>
            <a:xfrm>
              <a:off x="4656" y="2160"/>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71" name="Oval 25"/>
            <p:cNvSpPr/>
            <p:nvPr/>
          </p:nvSpPr>
          <p:spPr>
            <a:xfrm>
              <a:off x="4608" y="172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72" name="Oval 26"/>
            <p:cNvSpPr/>
            <p:nvPr/>
          </p:nvSpPr>
          <p:spPr>
            <a:xfrm>
              <a:off x="4512" y="201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73" name="Oval 27"/>
            <p:cNvSpPr/>
            <p:nvPr/>
          </p:nvSpPr>
          <p:spPr>
            <a:xfrm>
              <a:off x="4224" y="1680"/>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74" name="Oval 28"/>
            <p:cNvSpPr/>
            <p:nvPr/>
          </p:nvSpPr>
          <p:spPr>
            <a:xfrm>
              <a:off x="4032" y="2064"/>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75" name="Oval 29"/>
            <p:cNvSpPr/>
            <p:nvPr/>
          </p:nvSpPr>
          <p:spPr>
            <a:xfrm>
              <a:off x="3792" y="177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76" name="Oval 30"/>
            <p:cNvSpPr/>
            <p:nvPr/>
          </p:nvSpPr>
          <p:spPr>
            <a:xfrm>
              <a:off x="4032" y="1872"/>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77" name="Oval 31"/>
            <p:cNvSpPr/>
            <p:nvPr/>
          </p:nvSpPr>
          <p:spPr>
            <a:xfrm>
              <a:off x="3696" y="129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78" name="Oval 32"/>
            <p:cNvSpPr/>
            <p:nvPr/>
          </p:nvSpPr>
          <p:spPr>
            <a:xfrm>
              <a:off x="3696" y="1392"/>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79" name="Oval 33"/>
            <p:cNvSpPr/>
            <p:nvPr/>
          </p:nvSpPr>
          <p:spPr>
            <a:xfrm>
              <a:off x="3840" y="1344"/>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80" name="Oval 34"/>
            <p:cNvSpPr/>
            <p:nvPr/>
          </p:nvSpPr>
          <p:spPr>
            <a:xfrm>
              <a:off x="4848" y="129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81" name="Oval 35"/>
            <p:cNvSpPr/>
            <p:nvPr/>
          </p:nvSpPr>
          <p:spPr>
            <a:xfrm>
              <a:off x="4560" y="148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82" name="Oval 36"/>
            <p:cNvSpPr/>
            <p:nvPr/>
          </p:nvSpPr>
          <p:spPr>
            <a:xfrm>
              <a:off x="4656" y="196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83" name="Oval 37"/>
            <p:cNvSpPr/>
            <p:nvPr/>
          </p:nvSpPr>
          <p:spPr>
            <a:xfrm>
              <a:off x="4560" y="201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84" name="Oval 38"/>
            <p:cNvSpPr/>
            <p:nvPr/>
          </p:nvSpPr>
          <p:spPr>
            <a:xfrm>
              <a:off x="4128" y="2112"/>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85" name="Oval 39"/>
            <p:cNvSpPr/>
            <p:nvPr/>
          </p:nvSpPr>
          <p:spPr>
            <a:xfrm>
              <a:off x="4224" y="225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86" name="Oval 40"/>
            <p:cNvSpPr/>
            <p:nvPr/>
          </p:nvSpPr>
          <p:spPr>
            <a:xfrm>
              <a:off x="4368" y="220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87" name="Oval 41"/>
            <p:cNvSpPr/>
            <p:nvPr/>
          </p:nvSpPr>
          <p:spPr>
            <a:xfrm>
              <a:off x="4272" y="2064"/>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88" name="Oval 42"/>
            <p:cNvSpPr/>
            <p:nvPr/>
          </p:nvSpPr>
          <p:spPr>
            <a:xfrm>
              <a:off x="4560" y="124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89" name="Oval 43"/>
            <p:cNvSpPr/>
            <p:nvPr/>
          </p:nvSpPr>
          <p:spPr>
            <a:xfrm>
              <a:off x="4848" y="2064"/>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90" name="Oval 44"/>
            <p:cNvSpPr/>
            <p:nvPr/>
          </p:nvSpPr>
          <p:spPr>
            <a:xfrm>
              <a:off x="3744" y="225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91" name="Oval 45"/>
            <p:cNvSpPr/>
            <p:nvPr/>
          </p:nvSpPr>
          <p:spPr>
            <a:xfrm>
              <a:off x="3648" y="2304"/>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2"/>
          <p:cNvGrpSpPr/>
          <p:nvPr/>
        </p:nvGrpSpPr>
        <p:grpSpPr>
          <a:xfrm>
            <a:off x="1828800" y="1295400"/>
            <a:ext cx="5695950" cy="3649663"/>
            <a:chOff x="2160" y="336"/>
            <a:chExt cx="2736" cy="1837"/>
          </a:xfrm>
        </p:grpSpPr>
        <p:sp>
          <p:nvSpPr>
            <p:cNvPr id="19459" name="Text Box 3"/>
            <p:cNvSpPr txBox="1">
              <a:spLocks noChangeArrowheads="1"/>
            </p:cNvSpPr>
            <p:nvPr/>
          </p:nvSpPr>
          <p:spPr bwMode="auto">
            <a:xfrm>
              <a:off x="2160" y="744"/>
              <a:ext cx="2736" cy="1429"/>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36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600" kern="1200" cap="none" spc="0" normalizeH="0" baseline="0" noProof="0">
                  <a:solidFill>
                    <a:schemeClr val="bg1"/>
                  </a:solidFill>
                  <a:latin typeface="Arial" panose="020B0604020202020204" pitchFamily="34" charset="0"/>
                  <a:ea typeface="宋体" panose="02010600030101010101" pitchFamily="2" charset="-122"/>
                  <a:cs typeface="+mn-cs"/>
                </a:rPr>
                <a:t>用随机投点法计算</a:t>
              </a:r>
              <a:r>
                <a:rPr kumimoji="0" lang="el-GR" altLang="zh-CN" sz="3600" kern="1200" cap="none" spc="0" normalizeH="0" baseline="0" noProof="0">
                  <a:solidFill>
                    <a:schemeClr val="bg1"/>
                  </a:solidFill>
                  <a:latin typeface="Arial" panose="020B0604020202020204" pitchFamily="34" charset="0"/>
                  <a:ea typeface="宋体" panose="02010600030101010101" pitchFamily="2" charset="-122"/>
                  <a:cs typeface="+mn-cs"/>
                </a:rPr>
                <a:t>π</a:t>
              </a:r>
              <a:r>
                <a:rPr kumimoji="0" lang="zh-CN" altLang="en-US" sz="3600" kern="1200" cap="none" spc="0" normalizeH="0" baseline="0" noProof="0">
                  <a:solidFill>
                    <a:schemeClr val="bg1"/>
                  </a:solidFill>
                  <a:latin typeface="Arial" panose="020B0604020202020204" pitchFamily="34" charset="0"/>
                  <a:ea typeface="宋体" panose="02010600030101010101" pitchFamily="2" charset="-122"/>
                  <a:cs typeface="+mn-cs"/>
                </a:rPr>
                <a:t>值</a:t>
              </a:r>
            </a:p>
            <a:p>
              <a:pPr marR="0" algn="ctr" defTabSz="914400">
                <a:buClrTx/>
                <a:buSzTx/>
                <a:buFontTx/>
                <a:buNone/>
                <a:defRPr/>
              </a:pPr>
              <a:r>
                <a:rPr kumimoji="0" lang="zh-CN" altLang="en-US" sz="3600" kern="1200" cap="none" spc="0" normalizeH="0" baseline="0" noProof="0">
                  <a:solidFill>
                    <a:srgbClr val="FF5050"/>
                  </a:solidFill>
                  <a:latin typeface="Arial" panose="020B0604020202020204" pitchFamily="34" charset="0"/>
                  <a:ea typeface="宋体" panose="02010600030101010101" pitchFamily="2" charset="-122"/>
                  <a:cs typeface="+mn-cs"/>
                </a:rPr>
                <a:t>计算定积分</a:t>
              </a:r>
            </a:p>
            <a:p>
              <a:pPr marR="0" algn="ctr" defTabSz="914400">
                <a:buClrTx/>
                <a:buSzTx/>
                <a:buFontTx/>
                <a:buNone/>
                <a:defRPr/>
              </a:pPr>
              <a:r>
                <a:rPr kumimoji="0" lang="zh-CN" altLang="en-US" sz="3600" kern="1200" cap="none" spc="0" normalizeH="0" baseline="0" noProof="0">
                  <a:solidFill>
                    <a:schemeClr val="bg1"/>
                  </a:solidFill>
                  <a:latin typeface="Arial" panose="020B0604020202020204" pitchFamily="34" charset="0"/>
                  <a:ea typeface="宋体" panose="02010600030101010101" pitchFamily="2" charset="-122"/>
                  <a:cs typeface="+mn-cs"/>
                </a:rPr>
                <a:t>解非线性方程组</a:t>
              </a:r>
            </a:p>
            <a:p>
              <a:pPr marR="0" algn="ctr" defTabSz="914400">
                <a:buClrTx/>
                <a:buSzTx/>
                <a:buFontTx/>
                <a:buNone/>
                <a:defRPr/>
              </a:pPr>
              <a:endParaRPr kumimoji="0" lang="en-US" altLang="zh-CN" sz="3600" kern="1200" cap="none" spc="0" normalizeH="0" baseline="0" noProof="0">
                <a:solidFill>
                  <a:srgbClr val="FF5050"/>
                </a:solidFill>
                <a:latin typeface="Arial" panose="020B0604020202020204" pitchFamily="34" charset="0"/>
                <a:ea typeface="宋体" panose="02010600030101010101" pitchFamily="2" charset="-122"/>
                <a:cs typeface="+mn-cs"/>
              </a:endParaRPr>
            </a:p>
          </p:txBody>
        </p:sp>
        <p:sp>
          <p:nvSpPr>
            <p:cNvPr id="50180"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50181"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50182"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a:ln/>
        </p:spPr>
        <p:txBody>
          <a:bodyPr vert="horz" wrap="square" lIns="91440" tIns="45720" rIns="91440" bIns="45720" anchor="b" anchorCtr="0"/>
          <a:lstStyle/>
          <a:p>
            <a:pPr eaLnBrk="1" hangingPunct="1"/>
            <a:r>
              <a:rPr lang="zh-CN" altLang="en-US" dirty="0"/>
              <a:t>计算定积分</a:t>
            </a:r>
          </a:p>
        </p:txBody>
      </p:sp>
      <p:sp>
        <p:nvSpPr>
          <p:cNvPr id="51203" name="Rectangle 3"/>
          <p:cNvSpPr>
            <a:spLocks noGrp="1"/>
          </p:cNvSpPr>
          <p:nvPr>
            <p:ph idx="1"/>
          </p:nvPr>
        </p:nvSpPr>
        <p:spPr>
          <a:ln/>
        </p:spPr>
        <p:txBody>
          <a:bodyPr vert="horz" wrap="square" lIns="91440" tIns="45720" rIns="91440" bIns="45720" anchor="t" anchorCtr="0"/>
          <a:lstStyle/>
          <a:p>
            <a:pPr eaLnBrk="1" hangingPunct="1"/>
            <a:r>
              <a:rPr lang="zh-CN" altLang="en-US" dirty="0"/>
              <a:t>用随机投点法计算定积分</a:t>
            </a:r>
          </a:p>
          <a:p>
            <a:pPr eaLnBrk="1" hangingPunct="1"/>
            <a:r>
              <a:rPr lang="zh-CN" altLang="en-US" dirty="0"/>
              <a:t>用平均值法计算定积分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p:cNvSpPr>
          <p:nvPr>
            <p:ph type="title"/>
          </p:nvPr>
        </p:nvSpPr>
        <p:spPr>
          <a:ln/>
        </p:spPr>
        <p:txBody>
          <a:bodyPr vert="horz" wrap="square" lIns="91440" tIns="45720" rIns="91440" bIns="45720" anchor="b" anchorCtr="0"/>
          <a:lstStyle/>
          <a:p>
            <a:pPr eaLnBrk="1" hangingPunct="1"/>
            <a:r>
              <a:rPr lang="zh-CN" altLang="en-US" dirty="0"/>
              <a:t>用随机投点法计算定积分</a:t>
            </a:r>
          </a:p>
        </p:txBody>
      </p:sp>
      <p:graphicFrame>
        <p:nvGraphicFramePr>
          <p:cNvPr id="3074" name="Object 4"/>
          <p:cNvGraphicFramePr>
            <a:graphicFrameLocks noGrp="1" noChangeAspect="1"/>
          </p:cNvGraphicFramePr>
          <p:nvPr>
            <p:ph idx="1"/>
          </p:nvPr>
        </p:nvGraphicFramePr>
        <p:xfrm>
          <a:off x="457200" y="1676400"/>
          <a:ext cx="6400800" cy="4884738"/>
        </p:xfrm>
        <a:graphic>
          <a:graphicData uri="http://schemas.openxmlformats.org/presentationml/2006/ole">
            <mc:AlternateContent xmlns:mc="http://schemas.openxmlformats.org/markup-compatibility/2006">
              <mc:Choice xmlns:v="urn:schemas-microsoft-com:vml" Requires="v">
                <p:oleObj spid="_x0000_s5123" r:id="rId3" imgW="3594100" imgH="2743200" progId="Equation.3">
                  <p:embed/>
                </p:oleObj>
              </mc:Choice>
              <mc:Fallback>
                <p:oleObj r:id="rId3" imgW="3594100" imgH="2743200" progId="Equation.3">
                  <p:embed/>
                  <p:pic>
                    <p:nvPicPr>
                      <p:cNvPr id="0" name="图片 1"/>
                      <p:cNvPicPr/>
                      <p:nvPr/>
                    </p:nvPicPr>
                    <p:blipFill>
                      <a:blip r:embed="rId4"/>
                      <a:srcRect/>
                      <a:stretch>
                        <a:fillRect/>
                      </a:stretch>
                    </p:blipFill>
                    <p:spPr>
                      <a:xfrm>
                        <a:off x="457200" y="1676400"/>
                        <a:ext cx="6400800" cy="4884738"/>
                      </a:xfrm>
                      <a:prstGeom prst="rect">
                        <a:avLst/>
                      </a:prstGeom>
                      <a:noFill/>
                      <a:ln w="38100">
                        <a:miter/>
                      </a:ln>
                    </p:spPr>
                  </p:pic>
                </p:oleObj>
              </mc:Fallback>
            </mc:AlternateContent>
          </a:graphicData>
        </a:graphic>
      </p:graphicFrame>
      <p:sp>
        <p:nvSpPr>
          <p:cNvPr id="3076" name="Text Box 18"/>
          <p:cNvSpPr txBox="1"/>
          <p:nvPr/>
        </p:nvSpPr>
        <p:spPr>
          <a:xfrm>
            <a:off x="7467600" y="4572000"/>
            <a:ext cx="1143000" cy="396875"/>
          </a:xfrm>
          <a:prstGeom prst="rect">
            <a:avLst/>
          </a:prstGeom>
          <a:noFill/>
          <a:ln w="9525">
            <a:noFill/>
          </a:ln>
        </p:spPr>
        <p:txBody>
          <a:bodyPr>
            <a:spAutoFit/>
          </a:bodyPr>
          <a:lstStyle/>
          <a:p>
            <a:pPr>
              <a:spcBef>
                <a:spcPct val="50000"/>
              </a:spcBef>
            </a:pPr>
            <a:r>
              <a:rPr lang="en-US" altLang="zh-CN" sz="2000" b="0" dirty="0">
                <a:latin typeface="Arial" panose="020B0604020202020204" pitchFamily="34" charset="0"/>
              </a:rPr>
              <a:t>Y=f(x)</a:t>
            </a:r>
          </a:p>
        </p:txBody>
      </p:sp>
      <p:grpSp>
        <p:nvGrpSpPr>
          <p:cNvPr id="3077" name="Group 25"/>
          <p:cNvGrpSpPr/>
          <p:nvPr/>
        </p:nvGrpSpPr>
        <p:grpSpPr>
          <a:xfrm>
            <a:off x="6400800" y="3810000"/>
            <a:ext cx="2743200" cy="2987675"/>
            <a:chOff x="4032" y="2400"/>
            <a:chExt cx="1728" cy="1882"/>
          </a:xfrm>
        </p:grpSpPr>
        <p:sp>
          <p:nvSpPr>
            <p:cNvPr id="3078" name="Rectangle 6"/>
            <p:cNvSpPr/>
            <p:nvPr/>
          </p:nvSpPr>
          <p:spPr>
            <a:xfrm>
              <a:off x="4320" y="2592"/>
              <a:ext cx="1296" cy="134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3079" name="Freeform 7"/>
            <p:cNvSpPr/>
            <p:nvPr/>
          </p:nvSpPr>
          <p:spPr>
            <a:xfrm>
              <a:off x="4320" y="3064"/>
              <a:ext cx="1296" cy="552"/>
            </a:xfrm>
            <a:custGeom>
              <a:avLst/>
              <a:gdLst>
                <a:gd name="txL" fmla="*/ 0 w 1296"/>
                <a:gd name="txT" fmla="*/ 0 h 552"/>
                <a:gd name="txR" fmla="*/ 1296 w 1296"/>
                <a:gd name="txB" fmla="*/ 552 h 552"/>
              </a:gdLst>
              <a:ahLst/>
              <a:cxnLst>
                <a:cxn ang="0">
                  <a:pos x="0" y="152"/>
                </a:cxn>
                <a:cxn ang="0">
                  <a:pos x="240" y="56"/>
                </a:cxn>
                <a:cxn ang="0">
                  <a:pos x="768" y="488"/>
                </a:cxn>
                <a:cxn ang="0">
                  <a:pos x="1104" y="440"/>
                </a:cxn>
                <a:cxn ang="0">
                  <a:pos x="1296" y="248"/>
                </a:cxn>
              </a:cxnLst>
              <a:rect l="txL" t="txT" r="txR" b="txB"/>
              <a:pathLst>
                <a:path w="1296" h="552">
                  <a:moveTo>
                    <a:pt x="0" y="152"/>
                  </a:moveTo>
                  <a:cubicBezTo>
                    <a:pt x="56" y="76"/>
                    <a:pt x="112" y="0"/>
                    <a:pt x="240" y="56"/>
                  </a:cubicBezTo>
                  <a:cubicBezTo>
                    <a:pt x="368" y="112"/>
                    <a:pt x="624" y="424"/>
                    <a:pt x="768" y="488"/>
                  </a:cubicBezTo>
                  <a:cubicBezTo>
                    <a:pt x="912" y="552"/>
                    <a:pt x="1016" y="480"/>
                    <a:pt x="1104" y="440"/>
                  </a:cubicBezTo>
                  <a:cubicBezTo>
                    <a:pt x="1192" y="400"/>
                    <a:pt x="1244" y="324"/>
                    <a:pt x="1296" y="248"/>
                  </a:cubicBezTo>
                </a:path>
              </a:pathLst>
            </a:custGeom>
            <a:noFill/>
            <a:ln w="9525"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grpSp>
          <p:nvGrpSpPr>
            <p:cNvPr id="3080" name="Group 14"/>
            <p:cNvGrpSpPr/>
            <p:nvPr/>
          </p:nvGrpSpPr>
          <p:grpSpPr>
            <a:xfrm>
              <a:off x="4320" y="3168"/>
              <a:ext cx="1296" cy="768"/>
              <a:chOff x="4320" y="3168"/>
              <a:chExt cx="1296" cy="768"/>
            </a:xfrm>
          </p:grpSpPr>
          <p:sp>
            <p:nvSpPr>
              <p:cNvPr id="3087" name="Line 8"/>
              <p:cNvSpPr/>
              <p:nvPr/>
            </p:nvSpPr>
            <p:spPr>
              <a:xfrm flipH="1">
                <a:off x="4320" y="3168"/>
                <a:ext cx="288" cy="336"/>
              </a:xfrm>
              <a:prstGeom prst="line">
                <a:avLst/>
              </a:prstGeom>
              <a:ln w="9525" cap="flat" cmpd="sng">
                <a:solidFill>
                  <a:schemeClr val="tx1"/>
                </a:solidFill>
                <a:prstDash val="solid"/>
                <a:headEnd type="none" w="med" len="med"/>
                <a:tailEnd type="none" w="med" len="med"/>
              </a:ln>
            </p:spPr>
          </p:sp>
          <p:sp>
            <p:nvSpPr>
              <p:cNvPr id="3088" name="Line 9"/>
              <p:cNvSpPr/>
              <p:nvPr/>
            </p:nvSpPr>
            <p:spPr>
              <a:xfrm flipH="1">
                <a:off x="4320" y="3312"/>
                <a:ext cx="432" cy="576"/>
              </a:xfrm>
              <a:prstGeom prst="line">
                <a:avLst/>
              </a:prstGeom>
              <a:ln w="9525" cap="flat" cmpd="sng">
                <a:solidFill>
                  <a:schemeClr val="tx1"/>
                </a:solidFill>
                <a:prstDash val="solid"/>
                <a:headEnd type="none" w="med" len="med"/>
                <a:tailEnd type="none" w="med" len="med"/>
              </a:ln>
            </p:spPr>
          </p:sp>
          <p:sp>
            <p:nvSpPr>
              <p:cNvPr id="3089" name="Line 10"/>
              <p:cNvSpPr/>
              <p:nvPr/>
            </p:nvSpPr>
            <p:spPr>
              <a:xfrm flipH="1">
                <a:off x="4560" y="3456"/>
                <a:ext cx="384" cy="480"/>
              </a:xfrm>
              <a:prstGeom prst="line">
                <a:avLst/>
              </a:prstGeom>
              <a:ln w="9525" cap="flat" cmpd="sng">
                <a:solidFill>
                  <a:schemeClr val="tx1"/>
                </a:solidFill>
                <a:prstDash val="solid"/>
                <a:headEnd type="none" w="med" len="med"/>
                <a:tailEnd type="none" w="med" len="med"/>
              </a:ln>
            </p:spPr>
          </p:sp>
          <p:sp>
            <p:nvSpPr>
              <p:cNvPr id="3090" name="Line 11"/>
              <p:cNvSpPr/>
              <p:nvPr/>
            </p:nvSpPr>
            <p:spPr>
              <a:xfrm flipH="1">
                <a:off x="4848" y="3552"/>
                <a:ext cx="288" cy="384"/>
              </a:xfrm>
              <a:prstGeom prst="line">
                <a:avLst/>
              </a:prstGeom>
              <a:ln w="9525" cap="flat" cmpd="sng">
                <a:solidFill>
                  <a:schemeClr val="tx1"/>
                </a:solidFill>
                <a:prstDash val="solid"/>
                <a:headEnd type="none" w="med" len="med"/>
                <a:tailEnd type="none" w="med" len="med"/>
              </a:ln>
            </p:spPr>
          </p:sp>
          <p:sp>
            <p:nvSpPr>
              <p:cNvPr id="3091" name="Line 12"/>
              <p:cNvSpPr/>
              <p:nvPr/>
            </p:nvSpPr>
            <p:spPr>
              <a:xfrm flipH="1">
                <a:off x="5136" y="3552"/>
                <a:ext cx="240" cy="384"/>
              </a:xfrm>
              <a:prstGeom prst="line">
                <a:avLst/>
              </a:prstGeom>
              <a:ln w="9525" cap="flat" cmpd="sng">
                <a:solidFill>
                  <a:schemeClr val="tx1"/>
                </a:solidFill>
                <a:prstDash val="solid"/>
                <a:headEnd type="none" w="med" len="med"/>
                <a:tailEnd type="none" w="med" len="med"/>
              </a:ln>
            </p:spPr>
          </p:sp>
          <p:sp>
            <p:nvSpPr>
              <p:cNvPr id="3092" name="Line 13"/>
              <p:cNvSpPr/>
              <p:nvPr/>
            </p:nvSpPr>
            <p:spPr>
              <a:xfrm flipH="1">
                <a:off x="5424" y="3504"/>
                <a:ext cx="192" cy="432"/>
              </a:xfrm>
              <a:prstGeom prst="line">
                <a:avLst/>
              </a:prstGeom>
              <a:ln w="9525" cap="flat" cmpd="sng">
                <a:solidFill>
                  <a:schemeClr val="tx1"/>
                </a:solidFill>
                <a:prstDash val="solid"/>
                <a:headEnd type="none" w="med" len="med"/>
                <a:tailEnd type="none" w="med" len="med"/>
              </a:ln>
            </p:spPr>
          </p:sp>
        </p:grpSp>
        <p:sp>
          <p:nvSpPr>
            <p:cNvPr id="3081" name="Text Box 15"/>
            <p:cNvSpPr txBox="1"/>
            <p:nvPr/>
          </p:nvSpPr>
          <p:spPr>
            <a:xfrm>
              <a:off x="4656" y="3600"/>
              <a:ext cx="288" cy="250"/>
            </a:xfrm>
            <a:prstGeom prst="rect">
              <a:avLst/>
            </a:prstGeom>
            <a:solidFill>
              <a:schemeClr val="bg1"/>
            </a:solidFill>
            <a:ln w="9525">
              <a:noFill/>
            </a:ln>
          </p:spPr>
          <p:txBody>
            <a:bodyPr>
              <a:spAutoFit/>
            </a:bodyPr>
            <a:lstStyle/>
            <a:p>
              <a:pPr>
                <a:spcBef>
                  <a:spcPct val="50000"/>
                </a:spcBef>
              </a:pPr>
              <a:r>
                <a:rPr lang="en-US" altLang="zh-CN" sz="2000" dirty="0">
                  <a:latin typeface="Arial" panose="020B0604020202020204" pitchFamily="34" charset="0"/>
                </a:rPr>
                <a:t>G</a:t>
              </a:r>
            </a:p>
          </p:txBody>
        </p:sp>
        <p:sp>
          <p:nvSpPr>
            <p:cNvPr id="3082" name="Text Box 16"/>
            <p:cNvSpPr txBox="1"/>
            <p:nvPr/>
          </p:nvSpPr>
          <p:spPr>
            <a:xfrm>
              <a:off x="4848" y="4032"/>
              <a:ext cx="240" cy="250"/>
            </a:xfrm>
            <a:prstGeom prst="rect">
              <a:avLst/>
            </a:prstGeom>
            <a:noFill/>
            <a:ln w="9525">
              <a:noFill/>
            </a:ln>
          </p:spPr>
          <p:txBody>
            <a:bodyPr>
              <a:spAutoFit/>
            </a:bodyPr>
            <a:lstStyle/>
            <a:p>
              <a:pPr>
                <a:spcBef>
                  <a:spcPct val="50000"/>
                </a:spcBef>
              </a:pPr>
              <a:r>
                <a:rPr lang="en-US" altLang="zh-CN" sz="2000" b="0" dirty="0">
                  <a:latin typeface="Arial" panose="020B0604020202020204" pitchFamily="34" charset="0"/>
                </a:rPr>
                <a:t>x</a:t>
              </a:r>
            </a:p>
          </p:txBody>
        </p:sp>
        <p:sp>
          <p:nvSpPr>
            <p:cNvPr id="3083" name="Text Box 17"/>
            <p:cNvSpPr txBox="1"/>
            <p:nvPr/>
          </p:nvSpPr>
          <p:spPr>
            <a:xfrm>
              <a:off x="4032" y="2736"/>
              <a:ext cx="240" cy="250"/>
            </a:xfrm>
            <a:prstGeom prst="rect">
              <a:avLst/>
            </a:prstGeom>
            <a:noFill/>
            <a:ln w="9525">
              <a:noFill/>
            </a:ln>
          </p:spPr>
          <p:txBody>
            <a:bodyPr>
              <a:spAutoFit/>
            </a:bodyPr>
            <a:lstStyle/>
            <a:p>
              <a:pPr>
                <a:spcBef>
                  <a:spcPct val="50000"/>
                </a:spcBef>
              </a:pPr>
              <a:r>
                <a:rPr lang="en-US" altLang="zh-CN" sz="2000" b="0" dirty="0">
                  <a:latin typeface="Arial" panose="020B0604020202020204" pitchFamily="34" charset="0"/>
                </a:rPr>
                <a:t>y</a:t>
              </a:r>
            </a:p>
          </p:txBody>
        </p:sp>
        <p:sp>
          <p:nvSpPr>
            <p:cNvPr id="3084" name="Text Box 19"/>
            <p:cNvSpPr txBox="1"/>
            <p:nvPr/>
          </p:nvSpPr>
          <p:spPr>
            <a:xfrm>
              <a:off x="4080" y="2400"/>
              <a:ext cx="240" cy="250"/>
            </a:xfrm>
            <a:prstGeom prst="rect">
              <a:avLst/>
            </a:prstGeom>
            <a:noFill/>
            <a:ln w="9525">
              <a:noFill/>
            </a:ln>
          </p:spPr>
          <p:txBody>
            <a:bodyPr>
              <a:spAutoFit/>
            </a:bodyPr>
            <a:lstStyle/>
            <a:p>
              <a:pPr>
                <a:spcBef>
                  <a:spcPct val="50000"/>
                </a:spcBef>
              </a:pPr>
              <a:r>
                <a:rPr lang="en-US" altLang="zh-CN" sz="2000" b="0" dirty="0">
                  <a:latin typeface="Arial" panose="020B0604020202020204" pitchFamily="34" charset="0"/>
                </a:rPr>
                <a:t>1</a:t>
              </a:r>
            </a:p>
          </p:txBody>
        </p:sp>
        <p:sp>
          <p:nvSpPr>
            <p:cNvPr id="3085" name="Text Box 22"/>
            <p:cNvSpPr txBox="1"/>
            <p:nvPr/>
          </p:nvSpPr>
          <p:spPr>
            <a:xfrm>
              <a:off x="4080" y="3840"/>
              <a:ext cx="240" cy="250"/>
            </a:xfrm>
            <a:prstGeom prst="rect">
              <a:avLst/>
            </a:prstGeom>
            <a:noFill/>
            <a:ln w="9525">
              <a:noFill/>
            </a:ln>
          </p:spPr>
          <p:txBody>
            <a:bodyPr>
              <a:spAutoFit/>
            </a:bodyPr>
            <a:lstStyle/>
            <a:p>
              <a:pPr>
                <a:spcBef>
                  <a:spcPct val="50000"/>
                </a:spcBef>
              </a:pPr>
              <a:r>
                <a:rPr lang="en-US" altLang="zh-CN" sz="2000" b="0" dirty="0">
                  <a:latin typeface="Arial" panose="020B0604020202020204" pitchFamily="34" charset="0"/>
                </a:rPr>
                <a:t>0</a:t>
              </a:r>
            </a:p>
          </p:txBody>
        </p:sp>
        <p:sp>
          <p:nvSpPr>
            <p:cNvPr id="3086" name="Text Box 23"/>
            <p:cNvSpPr txBox="1"/>
            <p:nvPr/>
          </p:nvSpPr>
          <p:spPr>
            <a:xfrm>
              <a:off x="5520" y="3888"/>
              <a:ext cx="240" cy="250"/>
            </a:xfrm>
            <a:prstGeom prst="rect">
              <a:avLst/>
            </a:prstGeom>
            <a:noFill/>
            <a:ln w="9525">
              <a:noFill/>
            </a:ln>
          </p:spPr>
          <p:txBody>
            <a:bodyPr>
              <a:spAutoFit/>
            </a:bodyPr>
            <a:lstStyle/>
            <a:p>
              <a:pPr>
                <a:spcBef>
                  <a:spcPct val="50000"/>
                </a:spcBef>
              </a:pPr>
              <a:r>
                <a:rPr lang="en-US" altLang="zh-CN" sz="2000" b="0" dirty="0">
                  <a:latin typeface="Arial" panose="020B0604020202020204" pitchFamily="34" charset="0"/>
                </a:rPr>
                <a:t>1</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ln/>
        </p:spPr>
        <p:txBody>
          <a:bodyPr vert="horz" wrap="square" lIns="91440" tIns="45720" rIns="91440" bIns="45720" anchor="b" anchorCtr="0"/>
          <a:lstStyle/>
          <a:p>
            <a:pPr eaLnBrk="1" hangingPunct="1"/>
            <a:r>
              <a:rPr lang="zh-CN" altLang="en-US" dirty="0"/>
              <a:t>概率算法</a:t>
            </a:r>
          </a:p>
        </p:txBody>
      </p:sp>
      <p:sp>
        <p:nvSpPr>
          <p:cNvPr id="36867"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概率算法</a:t>
            </a:r>
          </a:p>
          <a:p>
            <a:pPr lvl="1" eaLnBrk="1" hangingPunct="1"/>
            <a:r>
              <a:rPr lang="zh-CN" altLang="en-US" dirty="0"/>
              <a:t>同前几章算法的区别</a:t>
            </a:r>
          </a:p>
          <a:p>
            <a:pPr lvl="2" eaLnBrk="1" hangingPunct="1"/>
            <a:r>
              <a:rPr lang="zh-CN" altLang="en-US" dirty="0"/>
              <a:t>概率算法</a:t>
            </a:r>
            <a:r>
              <a:rPr lang="zh-CN" altLang="en-US" b="1" dirty="0">
                <a:solidFill>
                  <a:srgbClr val="000099"/>
                </a:solidFill>
              </a:rPr>
              <a:t>允许算法在执行过程中随机地选择下一个计算步骤</a:t>
            </a:r>
            <a:r>
              <a:rPr lang="zh-CN" altLang="en-US" dirty="0"/>
              <a:t>。</a:t>
            </a:r>
          </a:p>
          <a:p>
            <a:pPr lvl="3" eaLnBrk="1" hangingPunct="1"/>
            <a:r>
              <a:rPr lang="zh-CN" altLang="en-US" dirty="0"/>
              <a:t>在许多情况下，当算法在执行过程中面临一个选择时，随机性选择常比最优选择</a:t>
            </a:r>
            <a:r>
              <a:rPr lang="zh-CN" altLang="en-US" b="1" dirty="0">
                <a:solidFill>
                  <a:srgbClr val="FF5050"/>
                </a:solidFill>
              </a:rPr>
              <a:t>省时</a:t>
            </a:r>
            <a:r>
              <a:rPr lang="zh-CN" altLang="en-US" dirty="0"/>
              <a:t>。</a:t>
            </a:r>
          </a:p>
          <a:p>
            <a:pPr lvl="1" eaLnBrk="1" hangingPunct="1"/>
            <a:r>
              <a:rPr lang="zh-CN" altLang="en-US" dirty="0"/>
              <a:t>概率算法的一个基本特征：</a:t>
            </a:r>
            <a:r>
              <a:rPr lang="zh-CN" altLang="en-US" b="1" dirty="0">
                <a:solidFill>
                  <a:srgbClr val="000099"/>
                </a:solidFill>
              </a:rPr>
              <a:t>对所求解问题的同一实例用同一概率算法求解两次，可能得到完全不同的效果。</a:t>
            </a:r>
          </a:p>
          <a:p>
            <a:pPr lvl="2" eaLnBrk="1" hangingPunct="1"/>
            <a:r>
              <a:rPr lang="zh-CN" altLang="en-US" dirty="0"/>
              <a:t>反映在求解时间、结果质量等方面。</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ln/>
        </p:spPr>
        <p:txBody>
          <a:bodyPr vert="horz" wrap="square" lIns="91440" tIns="45720" rIns="91440" bIns="45720" anchor="b" anchorCtr="0"/>
          <a:lstStyle/>
          <a:p>
            <a:pPr eaLnBrk="1" hangingPunct="1"/>
            <a:r>
              <a:rPr lang="zh-CN" altLang="en-US" dirty="0"/>
              <a:t>用平均值法计算定积分</a:t>
            </a:r>
          </a:p>
        </p:txBody>
      </p:sp>
      <p:graphicFrame>
        <p:nvGraphicFramePr>
          <p:cNvPr id="4098" name="Object 4"/>
          <p:cNvGraphicFramePr>
            <a:graphicFrameLocks noGrp="1" noChangeAspect="1"/>
          </p:cNvGraphicFramePr>
          <p:nvPr>
            <p:ph sz="half" idx="1"/>
          </p:nvPr>
        </p:nvGraphicFramePr>
        <p:xfrm>
          <a:off x="533400" y="1828800"/>
          <a:ext cx="7467600" cy="4716463"/>
        </p:xfrm>
        <a:graphic>
          <a:graphicData uri="http://schemas.openxmlformats.org/presentationml/2006/ole">
            <mc:AlternateContent xmlns:mc="http://schemas.openxmlformats.org/markup-compatibility/2006">
              <mc:Choice xmlns:v="urn:schemas-microsoft-com:vml" Requires="v">
                <p:oleObj spid="_x0000_s6149" r:id="rId3" imgW="3619500" imgH="2286000" progId="Equation.3">
                  <p:embed/>
                </p:oleObj>
              </mc:Choice>
              <mc:Fallback>
                <p:oleObj r:id="rId3" imgW="3619500" imgH="2286000" progId="Equation.3">
                  <p:embed/>
                  <p:pic>
                    <p:nvPicPr>
                      <p:cNvPr id="0" name="图片 3084"/>
                      <p:cNvPicPr/>
                      <p:nvPr/>
                    </p:nvPicPr>
                    <p:blipFill>
                      <a:blip r:embed="rId4"/>
                      <a:srcRect/>
                      <a:stretch>
                        <a:fillRect/>
                      </a:stretch>
                    </p:blipFill>
                    <p:spPr>
                      <a:xfrm>
                        <a:off x="533400" y="1828800"/>
                        <a:ext cx="7467600" cy="4716463"/>
                      </a:xfrm>
                      <a:prstGeom prst="rect">
                        <a:avLst/>
                      </a:prstGeom>
                      <a:noFill/>
                      <a:ln w="38100">
                        <a:miter/>
                      </a:ln>
                    </p:spPr>
                  </p:pic>
                </p:oleObj>
              </mc:Fallback>
            </mc:AlternateContent>
          </a:graphicData>
        </a:graphic>
      </p:graphicFrame>
      <p:grpSp>
        <p:nvGrpSpPr>
          <p:cNvPr id="4101" name="Group 11"/>
          <p:cNvGrpSpPr/>
          <p:nvPr/>
        </p:nvGrpSpPr>
        <p:grpSpPr>
          <a:xfrm>
            <a:off x="685800" y="5334000"/>
            <a:ext cx="8458200" cy="1219200"/>
            <a:chOff x="432" y="3360"/>
            <a:chExt cx="5328" cy="768"/>
          </a:xfrm>
        </p:grpSpPr>
        <p:sp>
          <p:nvSpPr>
            <p:cNvPr id="4102" name="Line 6"/>
            <p:cNvSpPr/>
            <p:nvPr/>
          </p:nvSpPr>
          <p:spPr>
            <a:xfrm>
              <a:off x="432" y="4128"/>
              <a:ext cx="3168" cy="0"/>
            </a:xfrm>
            <a:prstGeom prst="line">
              <a:avLst/>
            </a:prstGeom>
            <a:ln w="76200" cap="flat" cmpd="sng">
              <a:solidFill>
                <a:srgbClr val="FF5050"/>
              </a:solidFill>
              <a:prstDash val="solid"/>
              <a:headEnd type="none" w="med" len="med"/>
              <a:tailEnd type="none" w="med" len="med"/>
            </a:ln>
          </p:spPr>
        </p:sp>
        <p:sp>
          <p:nvSpPr>
            <p:cNvPr id="4103" name="Line 7"/>
            <p:cNvSpPr/>
            <p:nvPr/>
          </p:nvSpPr>
          <p:spPr>
            <a:xfrm flipV="1">
              <a:off x="3600" y="3888"/>
              <a:ext cx="240" cy="192"/>
            </a:xfrm>
            <a:prstGeom prst="line">
              <a:avLst/>
            </a:prstGeom>
            <a:ln w="76200" cap="flat" cmpd="sng">
              <a:solidFill>
                <a:srgbClr val="FF5050"/>
              </a:solidFill>
              <a:prstDash val="solid"/>
              <a:headEnd type="none" w="med" len="med"/>
              <a:tailEnd type="triangle" w="med" len="med"/>
            </a:ln>
          </p:spPr>
        </p:sp>
        <p:graphicFrame>
          <p:nvGraphicFramePr>
            <p:cNvPr id="4099" name="Object 9"/>
            <p:cNvGraphicFramePr>
              <a:graphicFrameLocks noChangeAspect="1"/>
            </p:cNvGraphicFramePr>
            <p:nvPr/>
          </p:nvGraphicFramePr>
          <p:xfrm>
            <a:off x="3867" y="3360"/>
            <a:ext cx="1893" cy="568"/>
          </p:xfrm>
          <a:graphic>
            <a:graphicData uri="http://schemas.openxmlformats.org/presentationml/2006/ole">
              <mc:AlternateContent xmlns:mc="http://schemas.openxmlformats.org/markup-compatibility/2006">
                <mc:Choice xmlns:v="urn:schemas-microsoft-com:vml" Requires="v">
                  <p:oleObj spid="_x0000_s6150" r:id="rId5" imgW="1524000" imgH="457200" progId="Equation.3">
                    <p:embed/>
                  </p:oleObj>
                </mc:Choice>
                <mc:Fallback>
                  <p:oleObj r:id="rId5" imgW="1524000" imgH="457200" progId="Equation.3">
                    <p:embed/>
                    <p:pic>
                      <p:nvPicPr>
                        <p:cNvPr id="0" name="图片 3082"/>
                        <p:cNvPicPr/>
                        <p:nvPr/>
                      </p:nvPicPr>
                      <p:blipFill>
                        <a:blip r:embed="rId6"/>
                        <a:stretch>
                          <a:fillRect/>
                        </a:stretch>
                      </p:blipFill>
                      <p:spPr>
                        <a:xfrm>
                          <a:off x="3867" y="3360"/>
                          <a:ext cx="1893" cy="568"/>
                        </a:xfrm>
                        <a:prstGeom prst="rect">
                          <a:avLst/>
                        </a:prstGeom>
                        <a:noFill/>
                        <a:ln w="38100">
                          <a:noFill/>
                          <a:miter/>
                        </a:ln>
                      </p:spPr>
                    </p:pic>
                  </p:oleObj>
                </mc:Fallback>
              </mc:AlternateContent>
            </a:graphicData>
          </a:graphic>
        </p:graphicFrame>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4"/>
          <p:cNvGraphicFramePr>
            <a:graphicFrameLocks noGrp="1" noChangeAspect="1"/>
          </p:cNvGraphicFramePr>
          <p:nvPr>
            <p:ph idx="1"/>
          </p:nvPr>
        </p:nvGraphicFramePr>
        <p:xfrm>
          <a:off x="685800" y="838200"/>
          <a:ext cx="7467600" cy="5641975"/>
        </p:xfrm>
        <a:graphic>
          <a:graphicData uri="http://schemas.openxmlformats.org/presentationml/2006/ole">
            <mc:AlternateContent xmlns:mc="http://schemas.openxmlformats.org/markup-compatibility/2006">
              <mc:Choice xmlns:v="urn:schemas-microsoft-com:vml" Requires="v">
                <p:oleObj spid="_x0000_s7171" r:id="rId3" imgW="4000500" imgH="3022600" progId="Equation.3">
                  <p:embed/>
                </p:oleObj>
              </mc:Choice>
              <mc:Fallback>
                <p:oleObj r:id="rId3" imgW="4000500" imgH="3022600" progId="Equation.3">
                  <p:embed/>
                  <p:pic>
                    <p:nvPicPr>
                      <p:cNvPr id="0" name="图片 3083"/>
                      <p:cNvPicPr/>
                      <p:nvPr/>
                    </p:nvPicPr>
                    <p:blipFill>
                      <a:blip r:embed="rId4"/>
                      <a:srcRect/>
                      <a:stretch>
                        <a:fillRect/>
                      </a:stretch>
                    </p:blipFill>
                    <p:spPr>
                      <a:xfrm>
                        <a:off x="685800" y="838200"/>
                        <a:ext cx="7467600" cy="5641975"/>
                      </a:xfrm>
                      <a:prstGeom prst="rect">
                        <a:avLst/>
                      </a:prstGeom>
                      <a:noFill/>
                      <a:ln w="38100">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4"/>
          <p:cNvGraphicFramePr>
            <a:graphicFrameLocks noChangeAspect="1"/>
          </p:cNvGraphicFramePr>
          <p:nvPr/>
        </p:nvGraphicFramePr>
        <p:xfrm>
          <a:off x="533400" y="1524000"/>
          <a:ext cx="7848600" cy="4194175"/>
        </p:xfrm>
        <a:graphic>
          <a:graphicData uri="http://schemas.openxmlformats.org/presentationml/2006/ole">
            <mc:AlternateContent xmlns:mc="http://schemas.openxmlformats.org/markup-compatibility/2006">
              <mc:Choice xmlns:v="urn:schemas-microsoft-com:vml" Requires="v">
                <p:oleObj spid="_x0000_s8195" r:id="rId3" imgW="3327400" imgH="1778000" progId="Equation.3">
                  <p:embed/>
                </p:oleObj>
              </mc:Choice>
              <mc:Fallback>
                <p:oleObj r:id="rId3" imgW="3327400" imgH="1778000" progId="Equation.3">
                  <p:embed/>
                  <p:pic>
                    <p:nvPicPr>
                      <p:cNvPr id="0" name="图片 3081"/>
                      <p:cNvPicPr/>
                      <p:nvPr/>
                    </p:nvPicPr>
                    <p:blipFill>
                      <a:blip r:embed="rId4"/>
                      <a:stretch>
                        <a:fillRect/>
                      </a:stretch>
                    </p:blipFill>
                    <p:spPr>
                      <a:xfrm>
                        <a:off x="533400" y="1524000"/>
                        <a:ext cx="7848600" cy="4194175"/>
                      </a:xfrm>
                      <a:prstGeom prst="rect">
                        <a:avLst/>
                      </a:prstGeom>
                      <a:noFill/>
                      <a:ln w="38100">
                        <a:noFill/>
                        <a:miter/>
                      </a:ln>
                    </p:spPr>
                  </p:pic>
                </p:oleObj>
              </mc:Fallback>
            </mc:AlternateContent>
          </a:graphicData>
        </a:graphic>
      </p:graphicFrame>
      <p:sp>
        <p:nvSpPr>
          <p:cNvPr id="6147" name="Line 6"/>
          <p:cNvSpPr/>
          <p:nvPr/>
        </p:nvSpPr>
        <p:spPr>
          <a:xfrm>
            <a:off x="609600" y="5715000"/>
            <a:ext cx="7620000" cy="0"/>
          </a:xfrm>
          <a:prstGeom prst="line">
            <a:avLst/>
          </a:prstGeom>
          <a:ln w="76200" cap="flat" cmpd="sng">
            <a:solidFill>
              <a:srgbClr val="FF5050"/>
            </a:solidFill>
            <a:prstDash val="solid"/>
            <a:headEnd type="none" w="med" len="med"/>
            <a:tailEnd type="none" w="med" len="med"/>
          </a:ln>
        </p:spPr>
      </p:sp>
      <p:sp>
        <p:nvSpPr>
          <p:cNvPr id="6148" name="Oval 9"/>
          <p:cNvSpPr/>
          <p:nvPr/>
        </p:nvSpPr>
        <p:spPr>
          <a:xfrm>
            <a:off x="4495800" y="990600"/>
            <a:ext cx="3200400" cy="2590800"/>
          </a:xfrm>
          <a:prstGeom prst="ellipse">
            <a:avLst/>
          </a:prstGeom>
          <a:noFill/>
          <a:ln w="38100" cap="flat" cmpd="sng">
            <a:solidFill>
              <a:srgbClr val="000099"/>
            </a:solidFill>
            <a:prstDash val="dashDot"/>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149" name="Line 10"/>
          <p:cNvSpPr/>
          <p:nvPr/>
        </p:nvSpPr>
        <p:spPr>
          <a:xfrm flipH="1" flipV="1">
            <a:off x="4267200" y="1447800"/>
            <a:ext cx="381000" cy="76200"/>
          </a:xfrm>
          <a:prstGeom prst="line">
            <a:avLst/>
          </a:prstGeom>
          <a:ln w="57150" cap="flat" cmpd="sng">
            <a:solidFill>
              <a:srgbClr val="000099"/>
            </a:solidFill>
            <a:prstDash val="solid"/>
            <a:headEnd type="none" w="med" len="med"/>
            <a:tailEnd type="triangle" w="med" len="med"/>
          </a:ln>
        </p:spPr>
      </p:sp>
      <p:sp>
        <p:nvSpPr>
          <p:cNvPr id="6150" name="Text Box 11"/>
          <p:cNvSpPr txBox="1"/>
          <p:nvPr/>
        </p:nvSpPr>
        <p:spPr>
          <a:xfrm>
            <a:off x="2514600" y="914400"/>
            <a:ext cx="1981200" cy="641350"/>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满足概率分布函数</a:t>
            </a:r>
            <a:r>
              <a:rPr lang="en-US" altLang="zh-CN" dirty="0">
                <a:latin typeface="Arial" panose="020B0604020202020204" pitchFamily="34" charset="0"/>
              </a:rPr>
              <a:t>f(x)</a:t>
            </a:r>
            <a:r>
              <a:rPr lang="zh-CN" altLang="en-US" dirty="0">
                <a:latin typeface="Arial" panose="020B0604020202020204" pitchFamily="34" charset="0"/>
              </a:rPr>
              <a:t>的要求</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ln/>
        </p:spPr>
        <p:txBody>
          <a:bodyPr vert="horz" wrap="square" lIns="91440" tIns="45720" rIns="91440" bIns="45720" anchor="b" anchorCtr="0"/>
          <a:lstStyle/>
          <a:p>
            <a:pPr eaLnBrk="1" hangingPunct="1"/>
            <a:r>
              <a:rPr lang="zh-CN" altLang="en-US" dirty="0"/>
              <a:t>算法实现</a:t>
            </a:r>
          </a:p>
        </p:txBody>
      </p:sp>
      <p:sp>
        <p:nvSpPr>
          <p:cNvPr id="52227" name="Rectangle 3"/>
          <p:cNvSpPr>
            <a:spLocks noGrp="1"/>
          </p:cNvSpPr>
          <p:nvPr>
            <p:ph idx="1"/>
          </p:nvPr>
        </p:nvSpPr>
        <p:spPr>
          <a:ln/>
        </p:spPr>
        <p:txBody>
          <a:bodyPr vert="horz" wrap="square" lIns="91440" tIns="45720" rIns="91440" bIns="45720" anchor="t" anchorCtr="0"/>
          <a:lstStyle/>
          <a:p>
            <a:pPr eaLnBrk="1" hangingPunct="1"/>
            <a:r>
              <a:rPr lang="zh-CN" altLang="en-US" dirty="0"/>
              <a:t>用随机投点法计算定积分</a:t>
            </a:r>
          </a:p>
          <a:p>
            <a:pPr lvl="1" eaLnBrk="1" hangingPunct="1"/>
            <a:r>
              <a:rPr lang="zh-CN" altLang="en-US" dirty="0"/>
              <a:t>参看教材</a:t>
            </a:r>
            <a:r>
              <a:rPr lang="en-US" altLang="zh-CN" dirty="0"/>
              <a:t>page210-211</a:t>
            </a:r>
          </a:p>
          <a:p>
            <a:pPr eaLnBrk="1" hangingPunct="1"/>
            <a:r>
              <a:rPr lang="zh-CN" altLang="en-US" dirty="0"/>
              <a:t>用平均值法计算定积分</a:t>
            </a:r>
          </a:p>
          <a:p>
            <a:pPr lvl="1" eaLnBrk="1" hangingPunct="1"/>
            <a:r>
              <a:rPr lang="zh-CN" altLang="en-US" dirty="0"/>
              <a:t>参看教材</a:t>
            </a:r>
            <a:r>
              <a:rPr lang="en-US" altLang="zh-CN" dirty="0"/>
              <a:t>page211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2"/>
          <p:cNvGrpSpPr/>
          <p:nvPr/>
        </p:nvGrpSpPr>
        <p:grpSpPr>
          <a:xfrm>
            <a:off x="1828800" y="1295400"/>
            <a:ext cx="5695950" cy="3649663"/>
            <a:chOff x="2160" y="336"/>
            <a:chExt cx="2736" cy="1837"/>
          </a:xfrm>
        </p:grpSpPr>
        <p:sp>
          <p:nvSpPr>
            <p:cNvPr id="26627" name="Text Box 3"/>
            <p:cNvSpPr txBox="1">
              <a:spLocks noChangeArrowheads="1"/>
            </p:cNvSpPr>
            <p:nvPr/>
          </p:nvSpPr>
          <p:spPr bwMode="auto">
            <a:xfrm>
              <a:off x="2160" y="744"/>
              <a:ext cx="2736" cy="1429"/>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36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600" kern="1200" cap="none" spc="0" normalizeH="0" baseline="0" noProof="0">
                  <a:solidFill>
                    <a:schemeClr val="bg1"/>
                  </a:solidFill>
                  <a:latin typeface="Arial" panose="020B0604020202020204" pitchFamily="34" charset="0"/>
                  <a:ea typeface="宋体" panose="02010600030101010101" pitchFamily="2" charset="-122"/>
                  <a:cs typeface="+mn-cs"/>
                </a:rPr>
                <a:t>用随机投点法计算</a:t>
              </a:r>
              <a:r>
                <a:rPr kumimoji="0" lang="el-GR" altLang="zh-CN" sz="3600" kern="1200" cap="none" spc="0" normalizeH="0" baseline="0" noProof="0">
                  <a:solidFill>
                    <a:schemeClr val="bg1"/>
                  </a:solidFill>
                  <a:latin typeface="Arial" panose="020B0604020202020204" pitchFamily="34" charset="0"/>
                  <a:ea typeface="宋体" panose="02010600030101010101" pitchFamily="2" charset="-122"/>
                  <a:cs typeface="+mn-cs"/>
                </a:rPr>
                <a:t>π</a:t>
              </a:r>
              <a:r>
                <a:rPr kumimoji="0" lang="zh-CN" altLang="en-US" sz="3600" kern="1200" cap="none" spc="0" normalizeH="0" baseline="0" noProof="0">
                  <a:solidFill>
                    <a:schemeClr val="bg1"/>
                  </a:solidFill>
                  <a:latin typeface="Arial" panose="020B0604020202020204" pitchFamily="34" charset="0"/>
                  <a:ea typeface="宋体" panose="02010600030101010101" pitchFamily="2" charset="-122"/>
                  <a:cs typeface="+mn-cs"/>
                </a:rPr>
                <a:t>值</a:t>
              </a:r>
            </a:p>
            <a:p>
              <a:pPr marR="0" algn="ctr" defTabSz="914400">
                <a:buClrTx/>
                <a:buSzTx/>
                <a:buFontTx/>
                <a:buNone/>
                <a:defRPr/>
              </a:pPr>
              <a:r>
                <a:rPr kumimoji="0" lang="zh-CN" altLang="en-US" sz="3600" kern="1200" cap="none" spc="0" normalizeH="0" baseline="0" noProof="0">
                  <a:solidFill>
                    <a:schemeClr val="bg1"/>
                  </a:solidFill>
                  <a:latin typeface="Arial" panose="020B0604020202020204" pitchFamily="34" charset="0"/>
                  <a:ea typeface="宋体" panose="02010600030101010101" pitchFamily="2" charset="-122"/>
                  <a:cs typeface="+mn-cs"/>
                </a:rPr>
                <a:t>计算定积分</a:t>
              </a:r>
            </a:p>
            <a:p>
              <a:pPr marR="0" algn="ctr" defTabSz="914400">
                <a:buClrTx/>
                <a:buSzTx/>
                <a:buFontTx/>
                <a:buNone/>
                <a:defRPr/>
              </a:pPr>
              <a:r>
                <a:rPr kumimoji="0" lang="zh-CN" altLang="en-US" sz="3600" kern="1200" cap="none" spc="0" normalizeH="0" baseline="0" noProof="0">
                  <a:solidFill>
                    <a:srgbClr val="FF5050"/>
                  </a:solidFill>
                  <a:latin typeface="Arial" panose="020B0604020202020204" pitchFamily="34" charset="0"/>
                  <a:ea typeface="宋体" panose="02010600030101010101" pitchFamily="2" charset="-122"/>
                  <a:cs typeface="+mn-cs"/>
                </a:rPr>
                <a:t>解非线性方程组</a:t>
              </a:r>
            </a:p>
            <a:p>
              <a:pPr marR="0" algn="ctr" defTabSz="914400">
                <a:buClrTx/>
                <a:buSzTx/>
                <a:buFontTx/>
                <a:buNone/>
                <a:defRPr/>
              </a:pPr>
              <a:endParaRPr kumimoji="0" lang="en-US" altLang="zh-CN" sz="3600" kern="1200" cap="none" spc="0" normalizeH="0" baseline="0" noProof="0">
                <a:latin typeface="Arial" panose="020B0604020202020204" pitchFamily="34" charset="0"/>
                <a:ea typeface="宋体" panose="02010600030101010101" pitchFamily="2" charset="-122"/>
                <a:cs typeface="+mn-cs"/>
              </a:endParaRPr>
            </a:p>
          </p:txBody>
        </p:sp>
        <p:sp>
          <p:nvSpPr>
            <p:cNvPr id="53252"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53253"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53254"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p:cNvSpPr>
          <p:nvPr>
            <p:ph type="title"/>
          </p:nvPr>
        </p:nvSpPr>
        <p:spPr>
          <a:ln/>
        </p:spPr>
        <p:txBody>
          <a:bodyPr vert="horz" wrap="square" lIns="91440" tIns="45720" rIns="91440" bIns="45720" anchor="b" anchorCtr="0"/>
          <a:lstStyle/>
          <a:p>
            <a:pPr eaLnBrk="1" hangingPunct="1"/>
            <a:r>
              <a:rPr lang="zh-CN" altLang="en-US" dirty="0"/>
              <a:t>解非线性方程组</a:t>
            </a:r>
          </a:p>
        </p:txBody>
      </p:sp>
      <p:graphicFrame>
        <p:nvGraphicFramePr>
          <p:cNvPr id="7170" name="Object 4"/>
          <p:cNvGraphicFramePr>
            <a:graphicFrameLocks noGrp="1" noChangeAspect="1"/>
          </p:cNvGraphicFramePr>
          <p:nvPr>
            <p:ph idx="1"/>
          </p:nvPr>
        </p:nvGraphicFramePr>
        <p:xfrm>
          <a:off x="685800" y="1828800"/>
          <a:ext cx="7315200" cy="4705350"/>
        </p:xfrm>
        <a:graphic>
          <a:graphicData uri="http://schemas.openxmlformats.org/presentationml/2006/ole">
            <mc:AlternateContent xmlns:mc="http://schemas.openxmlformats.org/markup-compatibility/2006">
              <mc:Choice xmlns:v="urn:schemas-microsoft-com:vml" Requires="v">
                <p:oleObj spid="_x0000_s9219" r:id="rId3" imgW="3238500" imgH="2082800" progId="Equation.3">
                  <p:embed/>
                </p:oleObj>
              </mc:Choice>
              <mc:Fallback>
                <p:oleObj r:id="rId3" imgW="3238500" imgH="2082800" progId="Equation.3">
                  <p:embed/>
                  <p:pic>
                    <p:nvPicPr>
                      <p:cNvPr id="0" name="图片 3079"/>
                      <p:cNvPicPr/>
                      <p:nvPr/>
                    </p:nvPicPr>
                    <p:blipFill>
                      <a:blip r:embed="rId4"/>
                      <a:srcRect/>
                      <a:stretch>
                        <a:fillRect/>
                      </a:stretch>
                    </p:blipFill>
                    <p:spPr>
                      <a:xfrm>
                        <a:off x="685800" y="1828800"/>
                        <a:ext cx="7315200" cy="4705350"/>
                      </a:xfrm>
                      <a:prstGeom prst="rect">
                        <a:avLst/>
                      </a:prstGeom>
                      <a:noFill/>
                      <a:ln w="38100">
                        <a:miter/>
                      </a:ln>
                    </p:spPr>
                  </p:pic>
                </p:oleObj>
              </mc:Fallback>
            </mc:AlternateContent>
          </a:graphicData>
        </a:graphic>
      </p:graphicFrame>
      <p:grpSp>
        <p:nvGrpSpPr>
          <p:cNvPr id="2" name="Group 10"/>
          <p:cNvGrpSpPr/>
          <p:nvPr/>
        </p:nvGrpSpPr>
        <p:grpSpPr>
          <a:xfrm>
            <a:off x="304800" y="5181600"/>
            <a:ext cx="7620000" cy="1524000"/>
            <a:chOff x="192" y="3264"/>
            <a:chExt cx="4800" cy="960"/>
          </a:xfrm>
        </p:grpSpPr>
        <p:sp>
          <p:nvSpPr>
            <p:cNvPr id="7173" name="Oval 6"/>
            <p:cNvSpPr/>
            <p:nvPr/>
          </p:nvSpPr>
          <p:spPr>
            <a:xfrm>
              <a:off x="192" y="3360"/>
              <a:ext cx="2544" cy="864"/>
            </a:xfrm>
            <a:prstGeom prst="ellipse">
              <a:avLst/>
            </a:prstGeom>
            <a:noFill/>
            <a:ln w="9525" cap="flat" cmpd="sng">
              <a:solidFill>
                <a:srgbClr val="FF5050"/>
              </a:solidFill>
              <a:prstDash val="dash"/>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174" name="AutoShape 8"/>
            <p:cNvSpPr/>
            <p:nvPr/>
          </p:nvSpPr>
          <p:spPr>
            <a:xfrm>
              <a:off x="2832" y="3264"/>
              <a:ext cx="2160" cy="768"/>
            </a:xfrm>
            <a:prstGeom prst="wedgeEllipseCallout">
              <a:avLst>
                <a:gd name="adj1" fmla="val -62361"/>
                <a:gd name="adj2" fmla="val 42449"/>
              </a:avLst>
            </a:prstGeom>
            <a:noFill/>
            <a:ln w="9525" cap="flat" cmpd="sng">
              <a:solidFill>
                <a:srgbClr val="FF5050"/>
              </a:solidFill>
              <a:prstDash val="solid"/>
              <a:miter/>
              <a:headEnd type="none" w="med" len="med"/>
              <a:tailEnd type="none" w="med" len="med"/>
            </a:ln>
          </p:spPr>
          <p:txBody>
            <a:bodyPr/>
            <a:lstStyle/>
            <a:p>
              <a:pPr algn="ctr"/>
              <a:endParaRPr lang="zh-CN" altLang="zh-CN" b="0" dirty="0">
                <a:latin typeface="Arial" panose="020B0604020202020204" pitchFamily="34" charset="0"/>
              </a:endParaRPr>
            </a:p>
          </p:txBody>
        </p:sp>
        <p:sp>
          <p:nvSpPr>
            <p:cNvPr id="7175" name="Text Box 9"/>
            <p:cNvSpPr txBox="1"/>
            <p:nvPr/>
          </p:nvSpPr>
          <p:spPr>
            <a:xfrm>
              <a:off x="3072" y="3408"/>
              <a:ext cx="1920" cy="577"/>
            </a:xfrm>
            <a:prstGeom prst="rect">
              <a:avLst/>
            </a:prstGeom>
            <a:noFill/>
            <a:ln w="9525">
              <a:noFill/>
            </a:ln>
          </p:spPr>
          <p:txBody>
            <a:bodyPr>
              <a:spAutoFit/>
            </a:bodyPr>
            <a:lstStyle/>
            <a:p>
              <a:pPr>
                <a:spcBef>
                  <a:spcPct val="50000"/>
                </a:spcBef>
              </a:pPr>
              <a:r>
                <a:rPr lang="zh-CN" altLang="en-US" dirty="0">
                  <a:solidFill>
                    <a:srgbClr val="000099"/>
                  </a:solidFill>
                  <a:latin typeface="Arial" panose="020B0604020202020204" pitchFamily="34" charset="0"/>
                </a:rPr>
                <a:t>求解过程会出现一些麻烦，甚至使方法失效而无法获得一个近似解</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p:cNvSpPr>
          <p:nvPr>
            <p:ph type="title"/>
          </p:nvPr>
        </p:nvSpPr>
        <p:spPr>
          <a:ln/>
        </p:spPr>
        <p:txBody>
          <a:bodyPr vert="horz" wrap="square" lIns="91440" tIns="45720" rIns="91440" bIns="45720" anchor="b" anchorCtr="0"/>
          <a:lstStyle/>
          <a:p>
            <a:pPr eaLnBrk="1" hangingPunct="1"/>
            <a:r>
              <a:rPr lang="zh-CN" altLang="en-US" dirty="0"/>
              <a:t>利用概率算法求解</a:t>
            </a:r>
          </a:p>
        </p:txBody>
      </p:sp>
      <p:graphicFrame>
        <p:nvGraphicFramePr>
          <p:cNvPr id="8194" name="Object 4"/>
          <p:cNvGraphicFramePr>
            <a:graphicFrameLocks noGrp="1" noChangeAspect="1"/>
          </p:cNvGraphicFramePr>
          <p:nvPr>
            <p:ph idx="1"/>
            <p:extLst>
              <p:ext uri="{D42A27DB-BD31-4B8C-83A1-F6EECF244321}">
                <p14:modId xmlns:p14="http://schemas.microsoft.com/office/powerpoint/2010/main" val="1432139932"/>
              </p:ext>
            </p:extLst>
          </p:nvPr>
        </p:nvGraphicFramePr>
        <p:xfrm>
          <a:off x="490470" y="2205037"/>
          <a:ext cx="8382000" cy="3128963"/>
        </p:xfrm>
        <a:graphic>
          <a:graphicData uri="http://schemas.openxmlformats.org/presentationml/2006/ole">
            <mc:AlternateContent xmlns:mc="http://schemas.openxmlformats.org/markup-compatibility/2006">
              <mc:Choice xmlns:v="urn:schemas-microsoft-com:vml" Requires="v">
                <p:oleObj spid="_x0000_s10243" r:id="rId3" imgW="4965700" imgH="1854200" progId="Equation.3">
                  <p:embed/>
                </p:oleObj>
              </mc:Choice>
              <mc:Fallback>
                <p:oleObj r:id="rId3" imgW="4965700" imgH="1854200" progId="Equation.3">
                  <p:embed/>
                  <p:pic>
                    <p:nvPicPr>
                      <p:cNvPr id="0" name="图片 3077"/>
                      <p:cNvPicPr/>
                      <p:nvPr/>
                    </p:nvPicPr>
                    <p:blipFill>
                      <a:blip r:embed="rId4"/>
                      <a:srcRect/>
                      <a:stretch>
                        <a:fillRect/>
                      </a:stretch>
                    </p:blipFill>
                    <p:spPr>
                      <a:xfrm>
                        <a:off x="490470" y="2205037"/>
                        <a:ext cx="8382000" cy="3128963"/>
                      </a:xfrm>
                      <a:prstGeom prst="rect">
                        <a:avLst/>
                      </a:prstGeom>
                      <a:noFill/>
                      <a:ln w="38100">
                        <a:miter/>
                      </a:ln>
                    </p:spPr>
                  </p:pic>
                </p:oleObj>
              </mc:Fallback>
            </mc:AlternateContent>
          </a:graphicData>
        </a:graphic>
      </p:graphicFrame>
      <p:grpSp>
        <p:nvGrpSpPr>
          <p:cNvPr id="8196" name="Group 9"/>
          <p:cNvGrpSpPr/>
          <p:nvPr/>
        </p:nvGrpSpPr>
        <p:grpSpPr>
          <a:xfrm>
            <a:off x="2819400" y="5181600"/>
            <a:ext cx="3276600" cy="1066800"/>
            <a:chOff x="1440" y="3360"/>
            <a:chExt cx="2064" cy="672"/>
          </a:xfrm>
        </p:grpSpPr>
        <p:sp>
          <p:nvSpPr>
            <p:cNvPr id="8197" name="AutoShape 6"/>
            <p:cNvSpPr/>
            <p:nvPr/>
          </p:nvSpPr>
          <p:spPr>
            <a:xfrm rot="10800000">
              <a:off x="1440" y="3360"/>
              <a:ext cx="1920" cy="672"/>
            </a:xfrm>
            <a:prstGeom prst="wedgeEllipseCallout">
              <a:avLst>
                <a:gd name="adj1" fmla="val 82444"/>
                <a:gd name="adj2" fmla="val 191514"/>
              </a:avLst>
            </a:prstGeom>
            <a:noFill/>
            <a:ln w="38100" cap="flat" cmpd="sng">
              <a:solidFill>
                <a:srgbClr val="FF0000"/>
              </a:solidFill>
              <a:prstDash val="dash"/>
              <a:miter/>
              <a:headEnd type="none" w="med" len="med"/>
              <a:tailEnd type="none" w="med" len="med"/>
            </a:ln>
          </p:spPr>
          <p:txBody>
            <a:bodyPr rot="10800000"/>
            <a:lstStyle/>
            <a:p>
              <a:pPr algn="ctr"/>
              <a:endParaRPr lang="zh-CN" altLang="zh-CN" b="0" dirty="0">
                <a:latin typeface="Arial" panose="020B0604020202020204" pitchFamily="34" charset="0"/>
              </a:endParaRPr>
            </a:p>
          </p:txBody>
        </p:sp>
        <p:sp>
          <p:nvSpPr>
            <p:cNvPr id="8198" name="Text Box 7"/>
            <p:cNvSpPr txBox="1"/>
            <p:nvPr/>
          </p:nvSpPr>
          <p:spPr>
            <a:xfrm>
              <a:off x="1680" y="3456"/>
              <a:ext cx="1824" cy="518"/>
            </a:xfrm>
            <a:prstGeom prst="rect">
              <a:avLst/>
            </a:prstGeom>
            <a:noFill/>
            <a:ln w="9525">
              <a:noFill/>
            </a:ln>
          </p:spPr>
          <p:txBody>
            <a:bodyPr>
              <a:spAutoFit/>
            </a:bodyPr>
            <a:lstStyle/>
            <a:p>
              <a:pPr>
                <a:spcBef>
                  <a:spcPct val="50000"/>
                </a:spcBef>
              </a:pPr>
              <a:r>
                <a:rPr lang="zh-CN" altLang="en-US" sz="2400" dirty="0">
                  <a:solidFill>
                    <a:srgbClr val="000099"/>
                  </a:solidFill>
                  <a:latin typeface="Arial" panose="020B0604020202020204" pitchFamily="34" charset="0"/>
                </a:rPr>
                <a:t>方法直观、简单，但工作量较大</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p:cNvSpPr>
          <p:nvPr>
            <p:ph type="title"/>
          </p:nvPr>
        </p:nvSpPr>
        <p:spPr>
          <a:ln/>
        </p:spPr>
        <p:txBody>
          <a:bodyPr vert="horz" wrap="square" lIns="91440" tIns="45720" rIns="91440" bIns="45720" anchor="b" anchorCtr="0"/>
          <a:lstStyle/>
          <a:p>
            <a:pPr eaLnBrk="1" hangingPunct="1"/>
            <a:r>
              <a:rPr lang="zh-CN" altLang="en-US" dirty="0"/>
              <a:t>算法改进</a:t>
            </a:r>
          </a:p>
        </p:txBody>
      </p:sp>
      <p:graphicFrame>
        <p:nvGraphicFramePr>
          <p:cNvPr id="9218" name="Object 4"/>
          <p:cNvGraphicFramePr>
            <a:graphicFrameLocks noGrp="1" noChangeAspect="1"/>
          </p:cNvGraphicFramePr>
          <p:nvPr>
            <p:ph idx="1"/>
          </p:nvPr>
        </p:nvGraphicFramePr>
        <p:xfrm>
          <a:off x="685800" y="1524000"/>
          <a:ext cx="7924800" cy="4127500"/>
        </p:xfrm>
        <a:graphic>
          <a:graphicData uri="http://schemas.openxmlformats.org/presentationml/2006/ole">
            <mc:AlternateContent xmlns:mc="http://schemas.openxmlformats.org/markup-compatibility/2006">
              <mc:Choice xmlns:v="urn:schemas-microsoft-com:vml" Requires="v">
                <p:oleObj spid="_x0000_s11267" r:id="rId3" imgW="4292600" imgH="2235200" progId="Equation.3">
                  <p:embed/>
                </p:oleObj>
              </mc:Choice>
              <mc:Fallback>
                <p:oleObj r:id="rId3" imgW="4292600" imgH="2235200" progId="Equation.3">
                  <p:embed/>
                  <p:pic>
                    <p:nvPicPr>
                      <p:cNvPr id="0" name="图片 3078"/>
                      <p:cNvPicPr/>
                      <p:nvPr/>
                    </p:nvPicPr>
                    <p:blipFill>
                      <a:blip r:embed="rId4"/>
                      <a:srcRect/>
                      <a:stretch>
                        <a:fillRect/>
                      </a:stretch>
                    </p:blipFill>
                    <p:spPr>
                      <a:xfrm>
                        <a:off x="685800" y="1524000"/>
                        <a:ext cx="7924800" cy="4127500"/>
                      </a:xfrm>
                      <a:prstGeom prst="rect">
                        <a:avLst/>
                      </a:prstGeom>
                      <a:noFill/>
                      <a:ln w="38100">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p:cNvSpPr>
          <p:nvPr>
            <p:ph idx="1"/>
          </p:nvPr>
        </p:nvSpPr>
        <p:spPr>
          <a:xfrm>
            <a:off x="457200" y="1719263"/>
            <a:ext cx="8229600" cy="2928937"/>
          </a:xfrm>
          <a:ln/>
        </p:spPr>
        <p:txBody>
          <a:bodyPr vert="horz" wrap="square" lIns="91440" tIns="45720" rIns="91440" bIns="45720" anchor="t" anchorCtr="0"/>
          <a:lstStyle/>
          <a:p>
            <a:pPr eaLnBrk="1" hangingPunct="1">
              <a:spcBef>
                <a:spcPct val="50000"/>
              </a:spcBef>
              <a:buClrTx/>
              <a:buSzTx/>
              <a:buFontTx/>
              <a:buChar char="•"/>
            </a:pPr>
            <a:r>
              <a:rPr lang="zh-CN" altLang="en-US" b="1" dirty="0">
                <a:solidFill>
                  <a:srgbClr val="000099"/>
                </a:solidFill>
              </a:rPr>
              <a:t>概率算法在求解非线性方程组时，虽然有些耗时，但实际应用中还是比较有效的，对于那些精度要求较高的问题，</a:t>
            </a:r>
            <a:r>
              <a:rPr lang="zh-CN" altLang="en-US" b="1" dirty="0">
                <a:solidFill>
                  <a:srgbClr val="FF0000"/>
                </a:solidFill>
              </a:rPr>
              <a:t>概率算法往往会为其提供一个较好的初始值</a:t>
            </a:r>
            <a:r>
              <a:rPr lang="zh-CN" altLang="en-US" b="1" dirty="0">
                <a:solidFill>
                  <a:srgbClr val="000099"/>
                </a:solidFill>
              </a:rPr>
              <a:t>。</a:t>
            </a:r>
          </a:p>
          <a:p>
            <a:pPr lvl="1" eaLnBrk="1" hangingPunct="1">
              <a:spcBef>
                <a:spcPct val="50000"/>
              </a:spcBef>
              <a:buClrTx/>
              <a:buSzTx/>
              <a:buFontTx/>
              <a:buChar char="•"/>
            </a:pPr>
            <a:r>
              <a:rPr lang="zh-CN" altLang="en-US" dirty="0"/>
              <a:t>算法实现过程参看教材</a:t>
            </a:r>
            <a:r>
              <a:rPr lang="en-US" altLang="zh-CN" dirty="0"/>
              <a:t>page212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55299" name="Rectangle 3"/>
          <p:cNvSpPr>
            <a:spLocks noGrp="1"/>
          </p:cNvSpPr>
          <p:nvPr>
            <p:ph idx="1"/>
          </p:nvPr>
        </p:nvSpPr>
        <p:spPr>
          <a:ln/>
        </p:spPr>
        <p:txBody>
          <a:bodyPr vert="horz" wrap="square" lIns="91440" tIns="45720" rIns="91440" bIns="45720" anchor="t" anchorCtr="0"/>
          <a:lstStyle/>
          <a:p>
            <a:pPr eaLnBrk="1" hangingPunct="1"/>
            <a:r>
              <a:rPr lang="zh-CN" altLang="en-US" dirty="0"/>
              <a:t>随机数</a:t>
            </a:r>
          </a:p>
          <a:p>
            <a:pPr eaLnBrk="1" hangingPunct="1"/>
            <a:r>
              <a:rPr lang="zh-CN" altLang="en-US" dirty="0"/>
              <a:t>数值概率算法</a:t>
            </a:r>
          </a:p>
          <a:p>
            <a:pPr eaLnBrk="1" hangingPunct="1"/>
            <a:r>
              <a:rPr lang="zh-CN" altLang="en-US" b="1" dirty="0">
                <a:solidFill>
                  <a:srgbClr val="FF5050"/>
                </a:solidFill>
              </a:rPr>
              <a:t>舍伍德算法</a:t>
            </a:r>
          </a:p>
          <a:p>
            <a:pPr eaLnBrk="1" hangingPunct="1"/>
            <a:r>
              <a:rPr lang="zh-CN" altLang="en-US" dirty="0"/>
              <a:t>拉斯维加斯算法</a:t>
            </a:r>
          </a:p>
          <a:p>
            <a:pPr eaLnBrk="1" hangingPunct="1"/>
            <a:r>
              <a:rPr lang="zh-CN" altLang="en-US" dirty="0"/>
              <a:t>蒙特卡罗算法</a:t>
            </a:r>
          </a:p>
          <a:p>
            <a:pPr eaLnBrk="1" hangingPunct="1"/>
            <a:r>
              <a:rPr lang="zh-CN" altLang="en-US" dirty="0"/>
              <a:t>本章小结</a:t>
            </a:r>
          </a:p>
          <a:p>
            <a:pPr eaLnBrk="1" hangingPunct="1"/>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ln/>
        </p:spPr>
        <p:txBody>
          <a:bodyPr vert="horz" wrap="square" lIns="91440" tIns="45720" rIns="91440" bIns="45720" anchor="b" anchorCtr="0"/>
          <a:lstStyle/>
          <a:p>
            <a:pPr eaLnBrk="1" hangingPunct="1"/>
            <a:r>
              <a:rPr lang="zh-CN" altLang="en-US" dirty="0"/>
              <a:t>概率算法的主要类型</a:t>
            </a:r>
          </a:p>
        </p:txBody>
      </p:sp>
      <p:sp>
        <p:nvSpPr>
          <p:cNvPr id="37891"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概率算法的主要类型</a:t>
            </a:r>
          </a:p>
          <a:p>
            <a:pPr lvl="1" eaLnBrk="1" hangingPunct="1"/>
            <a:r>
              <a:rPr lang="zh-CN" altLang="en-US" dirty="0"/>
              <a:t>数值概率算法</a:t>
            </a:r>
          </a:p>
          <a:p>
            <a:pPr lvl="1" eaLnBrk="1" hangingPunct="1"/>
            <a:r>
              <a:rPr lang="zh-CN" altLang="en-US" dirty="0"/>
              <a:t>蒙特卡罗算法</a:t>
            </a:r>
          </a:p>
          <a:p>
            <a:pPr lvl="1" eaLnBrk="1" hangingPunct="1"/>
            <a:r>
              <a:rPr lang="zh-CN" altLang="en-US" dirty="0"/>
              <a:t>拉斯维加斯算法</a:t>
            </a:r>
          </a:p>
          <a:p>
            <a:pPr lvl="1" eaLnBrk="1" hangingPunct="1"/>
            <a:r>
              <a:rPr lang="zh-CN" altLang="en-US" dirty="0"/>
              <a:t>舍伍德算法</a:t>
            </a:r>
          </a:p>
          <a:p>
            <a:pPr lvl="1" eaLnBrk="1" hangingPunct="1"/>
            <a:endParaRPr lang="zh-CN" altLang="en-US" dirty="0"/>
          </a:p>
          <a:p>
            <a:pPr lvl="1" eaLnBrk="1" hangingPunct="1"/>
            <a:endParaRPr lang="zh-CN" altLang="en-US" dirty="0"/>
          </a:p>
          <a:p>
            <a:pPr lvl="1" eaLnBrk="1" hangingPunct="1"/>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ln/>
        </p:spPr>
        <p:txBody>
          <a:bodyPr vert="horz" wrap="square" lIns="91440" tIns="45720" rIns="91440" bIns="45720" anchor="b" anchorCtr="0"/>
          <a:lstStyle/>
          <a:p>
            <a:pPr eaLnBrk="1" hangingPunct="1"/>
            <a:r>
              <a:rPr lang="zh-CN" altLang="en-US" dirty="0"/>
              <a:t>舍伍德算法</a:t>
            </a:r>
          </a:p>
        </p:txBody>
      </p:sp>
      <p:sp>
        <p:nvSpPr>
          <p:cNvPr id="56323"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舍伍德算法</a:t>
            </a:r>
          </a:p>
          <a:p>
            <a:pPr lvl="1" eaLnBrk="1" hangingPunct="1"/>
            <a:r>
              <a:rPr lang="zh-CN" altLang="en-US" dirty="0"/>
              <a:t>目的：</a:t>
            </a:r>
            <a:r>
              <a:rPr lang="zh-CN" altLang="en-US" b="1" dirty="0">
                <a:solidFill>
                  <a:srgbClr val="FF0000"/>
                </a:solidFill>
              </a:rPr>
              <a:t>设法消除最坏情形行为与特定实例之间的关联性。</a:t>
            </a:r>
          </a:p>
          <a:p>
            <a:pPr lvl="2" eaLnBrk="1" hangingPunct="1"/>
            <a:r>
              <a:rPr lang="zh-CN" altLang="en-US" dirty="0"/>
              <a:t>其计算时间复杂性对所有实例而言相对均匀，但同相应的确定性算法相比，其平均时间复杂性没有改进。</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4"/>
          <p:cNvGraphicFramePr>
            <a:graphicFrameLocks noChangeAspect="1"/>
          </p:cNvGraphicFramePr>
          <p:nvPr/>
        </p:nvGraphicFramePr>
        <p:xfrm>
          <a:off x="533400" y="1905000"/>
          <a:ext cx="7924800" cy="3481388"/>
        </p:xfrm>
        <a:graphic>
          <a:graphicData uri="http://schemas.openxmlformats.org/presentationml/2006/ole">
            <mc:AlternateContent xmlns:mc="http://schemas.openxmlformats.org/markup-compatibility/2006">
              <mc:Choice xmlns:v="urn:schemas-microsoft-com:vml" Requires="v">
                <p:oleObj spid="_x0000_s12291" r:id="rId3" imgW="3556000" imgH="1562100" progId="Equation.3">
                  <p:embed/>
                </p:oleObj>
              </mc:Choice>
              <mc:Fallback>
                <p:oleObj r:id="rId3" imgW="3556000" imgH="1562100" progId="Equation.3">
                  <p:embed/>
                  <p:pic>
                    <p:nvPicPr>
                      <p:cNvPr id="0" name="图片 3088"/>
                      <p:cNvPicPr/>
                      <p:nvPr/>
                    </p:nvPicPr>
                    <p:blipFill>
                      <a:blip r:embed="rId4"/>
                      <a:stretch>
                        <a:fillRect/>
                      </a:stretch>
                    </p:blipFill>
                    <p:spPr>
                      <a:xfrm>
                        <a:off x="533400" y="1905000"/>
                        <a:ext cx="7924800" cy="3481388"/>
                      </a:xfrm>
                      <a:prstGeom prst="rect">
                        <a:avLst/>
                      </a:prstGeom>
                      <a:noFill/>
                      <a:ln w="38100">
                        <a:noFill/>
                        <a:miter/>
                      </a:ln>
                    </p:spPr>
                  </p:pic>
                </p:oleObj>
              </mc:Fallback>
            </mc:AlternateContent>
          </a:graphicData>
        </a:graphic>
      </p:graphicFrame>
      <p:sp>
        <p:nvSpPr>
          <p:cNvPr id="10243" name="Line 5"/>
          <p:cNvSpPr/>
          <p:nvPr/>
        </p:nvSpPr>
        <p:spPr>
          <a:xfrm>
            <a:off x="2133600" y="5410200"/>
            <a:ext cx="5562600" cy="0"/>
          </a:xfrm>
          <a:prstGeom prst="line">
            <a:avLst/>
          </a:prstGeom>
          <a:ln w="76200" cap="flat" cmpd="sng">
            <a:solidFill>
              <a:srgbClr val="FF5050"/>
            </a:solidFill>
            <a:prstDash val="solid"/>
            <a:headEnd type="none" w="med" len="med"/>
            <a:tailEnd type="none" w="med" len="med"/>
          </a:ln>
        </p:spPr>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4"/>
          <p:cNvGraphicFramePr>
            <a:graphicFrameLocks noChangeAspect="1"/>
          </p:cNvGraphicFramePr>
          <p:nvPr/>
        </p:nvGraphicFramePr>
        <p:xfrm>
          <a:off x="381000" y="1752600"/>
          <a:ext cx="8305800" cy="4492625"/>
        </p:xfrm>
        <a:graphic>
          <a:graphicData uri="http://schemas.openxmlformats.org/presentationml/2006/ole">
            <mc:AlternateContent xmlns:mc="http://schemas.openxmlformats.org/markup-compatibility/2006">
              <mc:Choice xmlns:v="urn:schemas-microsoft-com:vml" Requires="v">
                <p:oleObj spid="_x0000_s13315" r:id="rId3" imgW="3708400" imgH="2006600" progId="Equation.3">
                  <p:embed/>
                </p:oleObj>
              </mc:Choice>
              <mc:Fallback>
                <p:oleObj r:id="rId3" imgW="3708400" imgH="2006600" progId="Equation.3">
                  <p:embed/>
                  <p:pic>
                    <p:nvPicPr>
                      <p:cNvPr id="0" name="图片 3089"/>
                      <p:cNvPicPr/>
                      <p:nvPr/>
                    </p:nvPicPr>
                    <p:blipFill>
                      <a:blip r:embed="rId4"/>
                      <a:stretch>
                        <a:fillRect/>
                      </a:stretch>
                    </p:blipFill>
                    <p:spPr>
                      <a:xfrm>
                        <a:off x="381000" y="1752600"/>
                        <a:ext cx="8305800" cy="4492625"/>
                      </a:xfrm>
                      <a:prstGeom prst="rect">
                        <a:avLst/>
                      </a:prstGeom>
                      <a:noFill/>
                      <a:ln w="38100">
                        <a:noFill/>
                        <a:miter/>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ln/>
        </p:spPr>
        <p:txBody>
          <a:bodyPr vert="horz" wrap="square" lIns="91440" tIns="45720" rIns="91440" bIns="45720" anchor="b" anchorCtr="0"/>
          <a:lstStyle/>
          <a:p>
            <a:pPr eaLnBrk="1" hangingPunct="1"/>
            <a:r>
              <a:rPr lang="zh-CN" altLang="en-US" dirty="0"/>
              <a:t>实例说明</a:t>
            </a:r>
          </a:p>
        </p:txBody>
      </p:sp>
      <p:sp>
        <p:nvSpPr>
          <p:cNvPr id="57347" name="Rectangle 3"/>
          <p:cNvSpPr>
            <a:spLocks noGrp="1"/>
          </p:cNvSpPr>
          <p:nvPr>
            <p:ph idx="1"/>
          </p:nvPr>
        </p:nvSpPr>
        <p:spPr>
          <a:ln/>
        </p:spPr>
        <p:txBody>
          <a:bodyPr vert="horz" wrap="square" lIns="91440" tIns="45720" rIns="91440" bIns="45720" anchor="t" anchorCtr="0"/>
          <a:lstStyle/>
          <a:p>
            <a:pPr eaLnBrk="1" hangingPunct="1"/>
            <a:r>
              <a:rPr lang="zh-CN" altLang="en-US" dirty="0"/>
              <a:t>线性时间选择</a:t>
            </a:r>
            <a:endParaRPr lang="en-US" altLang="zh-CN" dirty="0"/>
          </a:p>
          <a:p>
            <a:pPr eaLnBrk="1" hangingPunct="1"/>
            <a:r>
              <a:rPr lang="zh-CN" altLang="en-US" dirty="0"/>
              <a:t>搜索有序表</a:t>
            </a:r>
          </a:p>
          <a:p>
            <a:pPr eaLnBrk="1" hangingPunct="1"/>
            <a:r>
              <a:rPr lang="zh-CN" altLang="en-US" dirty="0"/>
              <a:t>跳跃表</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2"/>
          <p:cNvGrpSpPr/>
          <p:nvPr/>
        </p:nvGrpSpPr>
        <p:grpSpPr>
          <a:xfrm>
            <a:off x="2819400" y="1295400"/>
            <a:ext cx="4191000" cy="3765550"/>
            <a:chOff x="2160" y="336"/>
            <a:chExt cx="2736" cy="1895"/>
          </a:xfrm>
        </p:grpSpPr>
        <p:sp>
          <p:nvSpPr>
            <p:cNvPr id="36867" name="Text Box 3"/>
            <p:cNvSpPr txBox="1">
              <a:spLocks noChangeArrowheads="1"/>
            </p:cNvSpPr>
            <p:nvPr/>
          </p:nvSpPr>
          <p:spPr bwMode="auto">
            <a:xfrm>
              <a:off x="2160" y="744"/>
              <a:ext cx="2736" cy="1487"/>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36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a:solidFill>
                    <a:srgbClr val="FF5050"/>
                  </a:solidFill>
                  <a:latin typeface="Arial" panose="020B0604020202020204" pitchFamily="34" charset="0"/>
                  <a:ea typeface="宋体" panose="02010600030101010101" pitchFamily="2" charset="-122"/>
                  <a:cs typeface="+mn-cs"/>
                </a:rPr>
                <a:t>线性时间选择</a:t>
              </a:r>
              <a:endParaRPr kumimoji="0" lang="en-US" altLang="zh-CN" sz="3200" kern="1200" cap="none" spc="0" normalizeH="0" baseline="0" noProof="0">
                <a:solidFill>
                  <a:srgbClr val="FF5050"/>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a:solidFill>
                    <a:schemeClr val="bg1"/>
                  </a:solidFill>
                  <a:latin typeface="Arial" panose="020B0604020202020204" pitchFamily="34" charset="0"/>
                  <a:ea typeface="宋体" panose="02010600030101010101" pitchFamily="2" charset="-122"/>
                  <a:cs typeface="+mn-cs"/>
                </a:rPr>
                <a:t>搜索有序表</a:t>
              </a:r>
              <a:endParaRPr kumimoji="0" lang="zh-CN" altLang="en-US" sz="12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a:solidFill>
                    <a:schemeClr val="bg1"/>
                  </a:solidFill>
                  <a:latin typeface="Arial" panose="020B0604020202020204" pitchFamily="34" charset="0"/>
                  <a:ea typeface="宋体" panose="02010600030101010101" pitchFamily="2" charset="-122"/>
                  <a:cs typeface="+mn-cs"/>
                </a:rPr>
                <a:t>跳跃表</a:t>
              </a:r>
              <a:endParaRPr kumimoji="0" lang="zh-CN" altLang="en-US" sz="54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en-US" altLang="zh-CN" sz="54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58372"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58373"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58374"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a:ln/>
        </p:spPr>
        <p:txBody>
          <a:bodyPr vert="horz" wrap="square" lIns="91440" tIns="45720" rIns="91440" bIns="45720" anchor="b" anchorCtr="0"/>
          <a:lstStyle/>
          <a:p>
            <a:pPr eaLnBrk="1" hangingPunct="1"/>
            <a:r>
              <a:rPr lang="zh-CN" altLang="en-US" dirty="0"/>
              <a:t>线性时间选择</a:t>
            </a:r>
          </a:p>
        </p:txBody>
      </p:sp>
      <p:sp>
        <p:nvSpPr>
          <p:cNvPr id="59395"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线性时间选择</a:t>
            </a:r>
          </a:p>
          <a:p>
            <a:pPr lvl="1" eaLnBrk="1" hangingPunct="1"/>
            <a:r>
              <a:rPr lang="zh-CN" altLang="en-US" dirty="0"/>
              <a:t>问题所在：选择合适的划分基准</a:t>
            </a:r>
          </a:p>
          <a:p>
            <a:pPr lvl="2" eaLnBrk="1" hangingPunct="1"/>
            <a:r>
              <a:rPr lang="zh-CN" altLang="en-US" dirty="0"/>
              <a:t>对于选择问题，用拟中位数作为划分基准可以保证在最坏情况下用线性时间完成选择。</a:t>
            </a:r>
          </a:p>
          <a:p>
            <a:pPr lvl="1" eaLnBrk="1" hangingPunct="1"/>
            <a:r>
              <a:rPr lang="zh-CN" altLang="en-US" b="1" dirty="0">
                <a:solidFill>
                  <a:srgbClr val="000099"/>
                </a:solidFill>
              </a:rPr>
              <a:t>舍伍德型选择算法</a:t>
            </a:r>
          </a:p>
          <a:p>
            <a:pPr lvl="2" eaLnBrk="1" hangingPunct="1"/>
            <a:r>
              <a:rPr lang="zh-CN" altLang="en-US" dirty="0"/>
              <a:t>随机选择一个组元素作为划分基准，既保证算法的线性时间平均性能，又可以避免计算中位数的麻烦。</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p:cNvSpPr>
          <p:nvPr>
            <p:ph type="title"/>
          </p:nvPr>
        </p:nvSpPr>
        <p:spPr>
          <a:ln/>
        </p:spPr>
        <p:txBody>
          <a:bodyPr vert="horz" wrap="square" lIns="91440" tIns="45720" rIns="91440" bIns="45720" anchor="b" anchorCtr="0"/>
          <a:lstStyle/>
          <a:p>
            <a:pPr eaLnBrk="1" hangingPunct="1"/>
            <a:r>
              <a:rPr lang="en-US" altLang="zh-CN" dirty="0"/>
              <a:t>Select</a:t>
            </a:r>
            <a:r>
              <a:rPr lang="zh-CN" altLang="en-US" dirty="0"/>
              <a:t>算法分析</a:t>
            </a:r>
          </a:p>
        </p:txBody>
      </p:sp>
      <p:graphicFrame>
        <p:nvGraphicFramePr>
          <p:cNvPr id="12290" name="Object 3"/>
          <p:cNvGraphicFramePr>
            <a:graphicFrameLocks noGrp="1" noChangeAspect="1"/>
          </p:cNvGraphicFramePr>
          <p:nvPr>
            <p:ph idx="1"/>
          </p:nvPr>
        </p:nvGraphicFramePr>
        <p:xfrm>
          <a:off x="990600" y="2133600"/>
          <a:ext cx="6781800" cy="2909888"/>
        </p:xfrm>
        <a:graphic>
          <a:graphicData uri="http://schemas.openxmlformats.org/presentationml/2006/ole">
            <mc:AlternateContent xmlns:mc="http://schemas.openxmlformats.org/markup-compatibility/2006">
              <mc:Choice xmlns:v="urn:schemas-microsoft-com:vml" Requires="v">
                <p:oleObj spid="_x0000_s14339" r:id="rId3" imgW="2692400" imgH="1155700" progId="Equation.3">
                  <p:embed/>
                </p:oleObj>
              </mc:Choice>
              <mc:Fallback>
                <p:oleObj r:id="rId3" imgW="2692400" imgH="1155700" progId="Equation.3">
                  <p:embed/>
                  <p:pic>
                    <p:nvPicPr>
                      <p:cNvPr id="0" name="图片 3087"/>
                      <p:cNvPicPr/>
                      <p:nvPr/>
                    </p:nvPicPr>
                    <p:blipFill>
                      <a:blip r:embed="rId4"/>
                      <a:srcRect/>
                      <a:stretch>
                        <a:fillRect/>
                      </a:stretch>
                    </p:blipFill>
                    <p:spPr>
                      <a:xfrm>
                        <a:off x="990600" y="2133600"/>
                        <a:ext cx="6781800" cy="2909888"/>
                      </a:xfrm>
                      <a:prstGeom prst="rect">
                        <a:avLst/>
                      </a:prstGeom>
                      <a:noFill/>
                      <a:ln w="38100">
                        <a:miter/>
                      </a:ln>
                    </p:spPr>
                  </p:pic>
                </p:oleObj>
              </mc:Fallback>
            </mc:AlternateContent>
          </a:graphicData>
        </a:graphic>
      </p:graphicFrame>
      <p:sp>
        <p:nvSpPr>
          <p:cNvPr id="12292" name="Line 4"/>
          <p:cNvSpPr/>
          <p:nvPr/>
        </p:nvSpPr>
        <p:spPr>
          <a:xfrm>
            <a:off x="2971800" y="2667000"/>
            <a:ext cx="1371600" cy="0"/>
          </a:xfrm>
          <a:prstGeom prst="line">
            <a:avLst/>
          </a:prstGeom>
          <a:ln w="38100" cap="flat" cmpd="sng">
            <a:solidFill>
              <a:srgbClr val="FF0000"/>
            </a:solidFill>
            <a:prstDash val="solid"/>
            <a:headEnd type="none" w="med" len="med"/>
            <a:tailEnd type="none" w="med" len="med"/>
          </a:ln>
        </p:spPr>
      </p:sp>
      <p:sp>
        <p:nvSpPr>
          <p:cNvPr id="12293" name="TextBox 1"/>
          <p:cNvSpPr txBox="1"/>
          <p:nvPr/>
        </p:nvSpPr>
        <p:spPr>
          <a:xfrm>
            <a:off x="4495800" y="1447800"/>
            <a:ext cx="4191000" cy="400050"/>
          </a:xfrm>
          <a:prstGeom prst="rect">
            <a:avLst/>
          </a:prstGeom>
          <a:noFill/>
          <a:ln w="9525">
            <a:noFill/>
          </a:ln>
        </p:spPr>
        <p:txBody>
          <a:bodyPr>
            <a:spAutoFit/>
          </a:bodyPr>
          <a:lstStyle/>
          <a:p>
            <a:r>
              <a:rPr lang="en-US" altLang="zh-CN" sz="2000" dirty="0">
                <a:latin typeface="Arial" panose="020B0604020202020204" pitchFamily="34" charset="0"/>
              </a:rPr>
              <a:t>Select</a:t>
            </a:r>
            <a:r>
              <a:rPr lang="zh-CN" altLang="en-US" sz="2000" dirty="0">
                <a:latin typeface="Arial" panose="020B0604020202020204" pitchFamily="34" charset="0"/>
              </a:rPr>
              <a:t>算法详见课本</a:t>
            </a:r>
            <a:r>
              <a:rPr lang="en-US" altLang="zh-CN" sz="2000" dirty="0">
                <a:latin typeface="Arial" panose="020B0604020202020204" pitchFamily="34" charset="0"/>
              </a:rPr>
              <a:t>214-215</a:t>
            </a:r>
            <a:r>
              <a:rPr lang="zh-CN" altLang="en-US" sz="2000" dirty="0">
                <a:latin typeface="Arial" panose="020B0604020202020204" pitchFamily="34" charset="0"/>
              </a:rPr>
              <a:t>页</a:t>
            </a:r>
          </a:p>
        </p:txBody>
      </p:sp>
      <p:sp>
        <p:nvSpPr>
          <p:cNvPr id="12294" name="下箭头 2"/>
          <p:cNvSpPr/>
          <p:nvPr/>
        </p:nvSpPr>
        <p:spPr>
          <a:xfrm rot="2814074">
            <a:off x="4546600" y="1938338"/>
            <a:ext cx="381000" cy="304800"/>
          </a:xfrm>
          <a:prstGeom prst="down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p:cNvSpPr>
          <p:nvPr>
            <p:ph type="title"/>
          </p:nvPr>
        </p:nvSpPr>
        <p:spPr>
          <a:ln/>
        </p:spPr>
        <p:txBody>
          <a:bodyPr vert="horz" wrap="square" lIns="91440" tIns="45720" rIns="91440" bIns="45720" anchor="b" anchorCtr="0"/>
          <a:lstStyle/>
          <a:p>
            <a:pPr eaLnBrk="1" hangingPunct="1"/>
            <a:r>
              <a:rPr lang="en-US" altLang="zh-CN" dirty="0"/>
              <a:t>Select</a:t>
            </a:r>
            <a:r>
              <a:rPr lang="zh-CN" altLang="en-US" dirty="0"/>
              <a:t>算法分析</a:t>
            </a:r>
          </a:p>
        </p:txBody>
      </p:sp>
      <p:graphicFrame>
        <p:nvGraphicFramePr>
          <p:cNvPr id="13314" name="Object 4"/>
          <p:cNvGraphicFramePr>
            <a:graphicFrameLocks noGrp="1" noChangeAspect="1"/>
          </p:cNvGraphicFramePr>
          <p:nvPr>
            <p:ph sz="half" idx="1"/>
          </p:nvPr>
        </p:nvGraphicFramePr>
        <p:xfrm>
          <a:off x="838200" y="2362200"/>
          <a:ext cx="7239000" cy="3557588"/>
        </p:xfrm>
        <a:graphic>
          <a:graphicData uri="http://schemas.openxmlformats.org/presentationml/2006/ole">
            <mc:AlternateContent xmlns:mc="http://schemas.openxmlformats.org/markup-compatibility/2006">
              <mc:Choice xmlns:v="urn:schemas-microsoft-com:vml" Requires="v">
                <p:oleObj spid="_x0000_s15363" r:id="rId3" imgW="3721100" imgH="1828800" progId="Equation.3">
                  <p:embed/>
                </p:oleObj>
              </mc:Choice>
              <mc:Fallback>
                <p:oleObj r:id="rId3" imgW="3721100" imgH="1828800" progId="Equation.3">
                  <p:embed/>
                  <p:pic>
                    <p:nvPicPr>
                      <p:cNvPr id="0" name="图片 3086"/>
                      <p:cNvPicPr/>
                      <p:nvPr/>
                    </p:nvPicPr>
                    <p:blipFill>
                      <a:blip r:embed="rId4"/>
                      <a:srcRect/>
                      <a:stretch>
                        <a:fillRect/>
                      </a:stretch>
                    </p:blipFill>
                    <p:spPr>
                      <a:xfrm>
                        <a:off x="838200" y="2362200"/>
                        <a:ext cx="7239000" cy="3557588"/>
                      </a:xfrm>
                      <a:prstGeom prst="rect">
                        <a:avLst/>
                      </a:prstGeom>
                      <a:noFill/>
                      <a:ln w="38100">
                        <a:miter/>
                      </a:ln>
                    </p:spPr>
                  </p:pic>
                </p:oleObj>
              </mc:Fallback>
            </mc:AlternateContent>
          </a:graphicData>
        </a:graphic>
      </p:graphicFrame>
      <p:grpSp>
        <p:nvGrpSpPr>
          <p:cNvPr id="2" name="Group 12"/>
          <p:cNvGrpSpPr/>
          <p:nvPr/>
        </p:nvGrpSpPr>
        <p:grpSpPr>
          <a:xfrm>
            <a:off x="609600" y="4953000"/>
            <a:ext cx="8077200" cy="1281113"/>
            <a:chOff x="384" y="3120"/>
            <a:chExt cx="5088" cy="807"/>
          </a:xfrm>
        </p:grpSpPr>
        <p:sp>
          <p:nvSpPr>
            <p:cNvPr id="13317" name="Oval 9"/>
            <p:cNvSpPr/>
            <p:nvPr/>
          </p:nvSpPr>
          <p:spPr>
            <a:xfrm>
              <a:off x="384" y="3120"/>
              <a:ext cx="4176" cy="720"/>
            </a:xfrm>
            <a:prstGeom prst="ellipse">
              <a:avLst/>
            </a:prstGeom>
            <a:noFill/>
            <a:ln w="28575" cap="flat" cmpd="sng">
              <a:solidFill>
                <a:srgbClr val="FF0000"/>
              </a:solidFill>
              <a:prstDash val="dash"/>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3318" name="Line 10"/>
            <p:cNvSpPr/>
            <p:nvPr/>
          </p:nvSpPr>
          <p:spPr>
            <a:xfrm>
              <a:off x="4320" y="3696"/>
              <a:ext cx="144" cy="144"/>
            </a:xfrm>
            <a:prstGeom prst="line">
              <a:avLst/>
            </a:prstGeom>
            <a:ln w="76200" cap="flat" cmpd="sng">
              <a:solidFill>
                <a:srgbClr val="FF0000"/>
              </a:solidFill>
              <a:prstDash val="solid"/>
              <a:headEnd type="none" w="med" len="med"/>
              <a:tailEnd type="triangle" w="med" len="med"/>
            </a:ln>
          </p:spPr>
        </p:sp>
        <p:sp>
          <p:nvSpPr>
            <p:cNvPr id="13319" name="Text Box 11"/>
            <p:cNvSpPr txBox="1"/>
            <p:nvPr/>
          </p:nvSpPr>
          <p:spPr>
            <a:xfrm>
              <a:off x="4512" y="3696"/>
              <a:ext cx="960" cy="231"/>
            </a:xfrm>
            <a:prstGeom prst="rect">
              <a:avLst/>
            </a:prstGeom>
            <a:noFill/>
            <a:ln w="9525">
              <a:noFill/>
            </a:ln>
          </p:spPr>
          <p:txBody>
            <a:bodyPr>
              <a:spAutoFit/>
            </a:bodyPr>
            <a:lstStyle/>
            <a:p>
              <a:pPr>
                <a:spcBef>
                  <a:spcPct val="50000"/>
                </a:spcBef>
              </a:pPr>
              <a:r>
                <a:rPr lang="zh-CN" altLang="en-US" dirty="0">
                  <a:solidFill>
                    <a:srgbClr val="000099"/>
                  </a:solidFill>
                  <a:latin typeface="Arial" panose="020B0604020202020204" pitchFamily="34" charset="0"/>
                </a:rPr>
                <a:t>如何得到？</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4"/>
          <p:cNvGraphicFramePr>
            <a:graphicFrameLocks noGrp="1" noChangeAspect="1"/>
          </p:cNvGraphicFramePr>
          <p:nvPr>
            <p:ph idx="1"/>
          </p:nvPr>
        </p:nvGraphicFramePr>
        <p:xfrm>
          <a:off x="381000" y="304800"/>
          <a:ext cx="8382000" cy="5957888"/>
        </p:xfrm>
        <a:graphic>
          <a:graphicData uri="http://schemas.openxmlformats.org/presentationml/2006/ole">
            <mc:AlternateContent xmlns:mc="http://schemas.openxmlformats.org/markup-compatibility/2006">
              <mc:Choice xmlns:v="urn:schemas-microsoft-com:vml" Requires="v">
                <p:oleObj spid="_x0000_s16387" r:id="rId3" imgW="4699000" imgH="3340100" progId="Equation.3">
                  <p:embed/>
                </p:oleObj>
              </mc:Choice>
              <mc:Fallback>
                <p:oleObj r:id="rId3" imgW="4699000" imgH="3340100" progId="Equation.3">
                  <p:embed/>
                  <p:pic>
                    <p:nvPicPr>
                      <p:cNvPr id="0" name="图片 3085"/>
                      <p:cNvPicPr/>
                      <p:nvPr/>
                    </p:nvPicPr>
                    <p:blipFill>
                      <a:blip r:embed="rId4"/>
                      <a:srcRect/>
                      <a:stretch>
                        <a:fillRect/>
                      </a:stretch>
                    </p:blipFill>
                    <p:spPr>
                      <a:xfrm>
                        <a:off x="381000" y="304800"/>
                        <a:ext cx="8382000" cy="5957888"/>
                      </a:xfrm>
                      <a:prstGeom prst="rect">
                        <a:avLst/>
                      </a:prstGeom>
                      <a:noFill/>
                      <a:ln w="38100">
                        <a:miter/>
                      </a:ln>
                    </p:spPr>
                  </p:pic>
                </p:oleObj>
              </mc:Fallback>
            </mc:AlternateContent>
          </a:graphicData>
        </a:graphic>
      </p:graphicFrame>
      <p:sp>
        <p:nvSpPr>
          <p:cNvPr id="14339" name="Line 7"/>
          <p:cNvSpPr/>
          <p:nvPr/>
        </p:nvSpPr>
        <p:spPr>
          <a:xfrm>
            <a:off x="457200" y="1905000"/>
            <a:ext cx="5562600" cy="0"/>
          </a:xfrm>
          <a:prstGeom prst="line">
            <a:avLst/>
          </a:prstGeom>
          <a:ln w="57150" cap="flat" cmpd="sng">
            <a:solidFill>
              <a:srgbClr val="FF0000"/>
            </a:solidFill>
            <a:prstDash val="dash"/>
            <a:headEnd type="none" w="med" len="med"/>
            <a:tailEnd type="none" w="med" len="med"/>
          </a:ln>
        </p:spPr>
      </p:sp>
      <p:sp>
        <p:nvSpPr>
          <p:cNvPr id="14340" name="Line 8"/>
          <p:cNvSpPr/>
          <p:nvPr/>
        </p:nvSpPr>
        <p:spPr>
          <a:xfrm>
            <a:off x="457200" y="3962400"/>
            <a:ext cx="8229600" cy="0"/>
          </a:xfrm>
          <a:prstGeom prst="line">
            <a:avLst/>
          </a:prstGeom>
          <a:ln w="57150" cap="flat" cmpd="sng">
            <a:solidFill>
              <a:srgbClr val="FF0000"/>
            </a:solidFill>
            <a:prstDash val="dash"/>
            <a:headEnd type="none" w="med" len="med"/>
            <a:tailEnd type="none" w="med" len="med"/>
          </a:ln>
        </p:spPr>
      </p:sp>
      <p:sp>
        <p:nvSpPr>
          <p:cNvPr id="14341" name="Line 9"/>
          <p:cNvSpPr/>
          <p:nvPr/>
        </p:nvSpPr>
        <p:spPr>
          <a:xfrm>
            <a:off x="457200" y="5486400"/>
            <a:ext cx="8229600" cy="0"/>
          </a:xfrm>
          <a:prstGeom prst="line">
            <a:avLst/>
          </a:prstGeom>
          <a:ln w="57150" cap="flat" cmpd="sng">
            <a:solidFill>
              <a:srgbClr val="FF0000"/>
            </a:solidFill>
            <a:prstDash val="dash"/>
            <a:headEnd type="none" w="med" len="med"/>
            <a:tailEnd type="none" w="med" len="med"/>
          </a:ln>
        </p:spPr>
      </p:sp>
      <p:sp>
        <p:nvSpPr>
          <p:cNvPr id="14342" name="Oval 11"/>
          <p:cNvSpPr/>
          <p:nvPr/>
        </p:nvSpPr>
        <p:spPr>
          <a:xfrm>
            <a:off x="2819400" y="3810000"/>
            <a:ext cx="1066800" cy="990600"/>
          </a:xfrm>
          <a:prstGeom prst="ellipse">
            <a:avLst/>
          </a:prstGeom>
          <a:noFill/>
          <a:ln w="38100" cap="flat" cmpd="sng">
            <a:solidFill>
              <a:srgbClr val="000099"/>
            </a:solidFill>
            <a:prstDash val="dashDot"/>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4343" name="Line 12"/>
          <p:cNvSpPr/>
          <p:nvPr/>
        </p:nvSpPr>
        <p:spPr>
          <a:xfrm>
            <a:off x="3810000" y="4648200"/>
            <a:ext cx="990600" cy="0"/>
          </a:xfrm>
          <a:prstGeom prst="line">
            <a:avLst/>
          </a:prstGeom>
          <a:ln w="38100" cap="flat" cmpd="sng">
            <a:solidFill>
              <a:schemeClr val="tx1"/>
            </a:solidFill>
            <a:prstDash val="dashDot"/>
            <a:headEnd type="none" w="med" len="med"/>
            <a:tailEnd type="triangle" w="med" len="med"/>
          </a:ln>
        </p:spPr>
      </p:sp>
      <p:sp>
        <p:nvSpPr>
          <p:cNvPr id="14344" name="Text Box 13"/>
          <p:cNvSpPr txBox="1"/>
          <p:nvPr/>
        </p:nvSpPr>
        <p:spPr>
          <a:xfrm>
            <a:off x="4800600" y="4267200"/>
            <a:ext cx="3124200" cy="641350"/>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考虑这种情况：无论</a:t>
            </a:r>
            <a:r>
              <a:rPr lang="en-US" altLang="zh-CN" dirty="0">
                <a:latin typeface="Arial" panose="020B0604020202020204" pitchFamily="34" charset="0"/>
              </a:rPr>
              <a:t>n</a:t>
            </a:r>
            <a:r>
              <a:rPr lang="zh-CN" altLang="en-US" dirty="0">
                <a:latin typeface="Arial" panose="020B0604020202020204" pitchFamily="34" charset="0"/>
              </a:rPr>
              <a:t>是奇数还是偶数，</a:t>
            </a:r>
            <a:r>
              <a:rPr lang="en-US" altLang="zh-CN" dirty="0">
                <a:latin typeface="Arial" panose="020B0604020202020204" pitchFamily="34" charset="0"/>
              </a:rPr>
              <a:t>T(n/2)</a:t>
            </a:r>
            <a:r>
              <a:rPr lang="zh-CN" altLang="en-US" dirty="0">
                <a:latin typeface="Arial" panose="020B0604020202020204" pitchFamily="34" charset="0"/>
              </a:rPr>
              <a:t>都出现</a:t>
            </a:r>
            <a:r>
              <a:rPr lang="en-US" altLang="zh-CN" dirty="0">
                <a:latin typeface="Arial" panose="020B0604020202020204" pitchFamily="34" charset="0"/>
              </a:rPr>
              <a:t>2</a:t>
            </a:r>
            <a:r>
              <a:rPr lang="zh-CN" altLang="en-US" dirty="0">
                <a:latin typeface="Arial" panose="020B0604020202020204" pitchFamily="34" charset="0"/>
              </a:rPr>
              <a:t>次</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a:ln/>
        </p:spPr>
        <p:txBody>
          <a:bodyPr vert="horz" wrap="square" lIns="91440" tIns="45720" rIns="91440" bIns="45720" anchor="b" anchorCtr="0"/>
          <a:lstStyle/>
          <a:p>
            <a:pPr eaLnBrk="1" hangingPunct="1"/>
            <a:r>
              <a:rPr lang="zh-CN" altLang="en-US" dirty="0"/>
              <a:t>结论</a:t>
            </a:r>
          </a:p>
        </p:txBody>
      </p:sp>
      <p:sp>
        <p:nvSpPr>
          <p:cNvPr id="60419"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结论</a:t>
            </a:r>
          </a:p>
          <a:p>
            <a:pPr lvl="1" eaLnBrk="1" hangingPunct="1"/>
            <a:r>
              <a:rPr lang="zh-CN" altLang="en-US" dirty="0"/>
              <a:t>非递归的舍伍德型选择算法</a:t>
            </a:r>
            <a:r>
              <a:rPr lang="en-US" altLang="zh-CN" dirty="0"/>
              <a:t>Select</a:t>
            </a:r>
            <a:r>
              <a:rPr lang="zh-CN" altLang="en-US" dirty="0"/>
              <a:t>可以在</a:t>
            </a:r>
            <a:r>
              <a:rPr lang="en-US" altLang="zh-CN" dirty="0"/>
              <a:t>O(n)</a:t>
            </a:r>
            <a:r>
              <a:rPr lang="zh-CN" altLang="en-US" dirty="0"/>
              <a:t>平均时间内找出ｎ个输入元素中的第ｋ小元素</a:t>
            </a:r>
          </a:p>
          <a:p>
            <a:pPr eaLnBrk="1" hangingPunct="1"/>
            <a:r>
              <a:rPr lang="zh-CN" altLang="en-US" b="1" dirty="0">
                <a:solidFill>
                  <a:srgbClr val="000099"/>
                </a:solidFill>
              </a:rPr>
              <a:t>提示</a:t>
            </a:r>
          </a:p>
          <a:p>
            <a:pPr lvl="1" eaLnBrk="1" hangingPunct="1"/>
            <a:r>
              <a:rPr lang="zh-CN" altLang="en-US" dirty="0"/>
              <a:t>对于某些确定性算法，可以将其改造成舍伍德算法，使得该算法以高概率对任何实例均有效。</a:t>
            </a:r>
          </a:p>
          <a:p>
            <a:pPr lvl="1" eaLnBrk="1" hangingPunct="1"/>
            <a:r>
              <a:rPr lang="zh-CN" altLang="en-US" dirty="0"/>
              <a:t>对于某些不能直接改造的情况，可以</a:t>
            </a:r>
            <a:r>
              <a:rPr lang="zh-CN" altLang="en-US" b="1" dirty="0">
                <a:solidFill>
                  <a:srgbClr val="000099"/>
                </a:solidFill>
              </a:rPr>
              <a:t>借助预处理技术</a:t>
            </a:r>
            <a:r>
              <a:rPr lang="zh-CN" altLang="en-US" dirty="0"/>
              <a:t>，不改变原有的确定性算法，而仅</a:t>
            </a:r>
            <a:r>
              <a:rPr lang="zh-CN" altLang="en-US" b="1" dirty="0">
                <a:solidFill>
                  <a:srgbClr val="000099"/>
                </a:solidFill>
              </a:rPr>
              <a:t>对其输入元素进行随机洗牌</a:t>
            </a:r>
            <a:r>
              <a:rPr lang="zh-CN" altLang="en-US" dirty="0"/>
              <a:t>，同样可以收到舍伍德算法的效果。</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ln/>
        </p:spPr>
        <p:txBody>
          <a:bodyPr vert="horz" wrap="square" lIns="91440" tIns="45720" rIns="91440" bIns="45720" anchor="b" anchorCtr="0"/>
          <a:lstStyle/>
          <a:p>
            <a:pPr eaLnBrk="1" hangingPunct="1"/>
            <a:r>
              <a:rPr lang="zh-CN" altLang="en-US" dirty="0"/>
              <a:t>数值概率算法</a:t>
            </a:r>
          </a:p>
        </p:txBody>
      </p:sp>
      <p:sp>
        <p:nvSpPr>
          <p:cNvPr id="38915"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数值概率算法</a:t>
            </a:r>
          </a:p>
          <a:p>
            <a:pPr lvl="1" eaLnBrk="1" hangingPunct="1"/>
            <a:r>
              <a:rPr lang="zh-CN" altLang="en-US" dirty="0"/>
              <a:t>常用于数值问题的求解，</a:t>
            </a:r>
            <a:r>
              <a:rPr lang="zh-CN" altLang="en-US" b="1" dirty="0">
                <a:solidFill>
                  <a:srgbClr val="FF5050"/>
                </a:solidFill>
              </a:rPr>
              <a:t>得到的往往是近似解</a:t>
            </a:r>
          </a:p>
          <a:p>
            <a:pPr lvl="2" eaLnBrk="1" hangingPunct="1"/>
            <a:r>
              <a:rPr lang="zh-CN" altLang="en-US" dirty="0"/>
              <a:t>解的精度随计算时间的增加而提高</a:t>
            </a:r>
          </a:p>
          <a:p>
            <a:pPr lvl="2" eaLnBrk="1" hangingPunct="1"/>
            <a:r>
              <a:rPr lang="zh-CN" altLang="en-US" dirty="0"/>
              <a:t>在许多情况下，计算出问题的精确解是不可能或没必要</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2"/>
          <p:cNvGrpSpPr/>
          <p:nvPr/>
        </p:nvGrpSpPr>
        <p:grpSpPr>
          <a:xfrm>
            <a:off x="2819400" y="1295400"/>
            <a:ext cx="4191000" cy="3765550"/>
            <a:chOff x="2160" y="336"/>
            <a:chExt cx="2736" cy="1895"/>
          </a:xfrm>
        </p:grpSpPr>
        <p:sp>
          <p:nvSpPr>
            <p:cNvPr id="43011" name="Text Box 3"/>
            <p:cNvSpPr txBox="1">
              <a:spLocks noChangeArrowheads="1"/>
            </p:cNvSpPr>
            <p:nvPr/>
          </p:nvSpPr>
          <p:spPr bwMode="auto">
            <a:xfrm>
              <a:off x="2160" y="744"/>
              <a:ext cx="2736" cy="1487"/>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36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a:solidFill>
                    <a:schemeClr val="bg1"/>
                  </a:solidFill>
                  <a:latin typeface="Arial" panose="020B0604020202020204" pitchFamily="34" charset="0"/>
                  <a:ea typeface="宋体" panose="02010600030101010101" pitchFamily="2" charset="-122"/>
                  <a:cs typeface="+mn-cs"/>
                </a:rPr>
                <a:t>线性时间选择</a:t>
              </a:r>
              <a:endParaRPr kumimoji="0" lang="zh-CN" altLang="en-US" sz="12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 typeface="Wingdings" panose="05000000000000000000" pitchFamily="2" charset="2"/>
                <a:buNone/>
                <a:defRPr/>
              </a:pPr>
              <a:r>
                <a:rPr kumimoji="0" lang="zh-CN" altLang="en-US" sz="3200" kern="1200" cap="none" spc="0" normalizeH="0" baseline="0" noProof="0">
                  <a:solidFill>
                    <a:srgbClr val="FF5050"/>
                  </a:solidFill>
                  <a:latin typeface="Arial" panose="020B0604020202020204" pitchFamily="34" charset="0"/>
                  <a:ea typeface="宋体" panose="02010600030101010101" pitchFamily="2" charset="-122"/>
                  <a:cs typeface="+mn-cs"/>
                </a:rPr>
                <a:t>搜过有序表</a:t>
              </a:r>
            </a:p>
            <a:p>
              <a:pPr marR="0" algn="ctr" defTabSz="914400">
                <a:buClrTx/>
                <a:buSzTx/>
                <a:buFontTx/>
                <a:buNone/>
                <a:defRPr/>
              </a:pPr>
              <a:r>
                <a:rPr kumimoji="0" lang="zh-CN" altLang="en-US" sz="3200" kern="1200" cap="none" spc="0" normalizeH="0" baseline="0" noProof="0">
                  <a:solidFill>
                    <a:schemeClr val="bg1"/>
                  </a:solidFill>
                  <a:latin typeface="Arial" panose="020B0604020202020204" pitchFamily="34" charset="0"/>
                  <a:ea typeface="宋体" panose="02010600030101010101" pitchFamily="2" charset="-122"/>
                  <a:cs typeface="+mn-cs"/>
                </a:rPr>
                <a:t>跳跃表</a:t>
              </a:r>
              <a:endParaRPr kumimoji="0" lang="en-US" altLang="zh-CN" sz="32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en-US" altLang="zh-CN" sz="54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61444"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1445"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61446"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ln/>
        </p:spPr>
        <p:txBody>
          <a:bodyPr vert="horz" wrap="square" lIns="91440" tIns="45720" rIns="91440" bIns="45720" anchor="b" anchorCtr="0"/>
          <a:lstStyle/>
          <a:p>
            <a:r>
              <a:rPr lang="zh-CN" altLang="en-US" dirty="0"/>
              <a:t>双数组结构的有序表</a:t>
            </a:r>
          </a:p>
        </p:txBody>
      </p:sp>
      <p:sp>
        <p:nvSpPr>
          <p:cNvPr id="62467" name="内容占位符 2"/>
          <p:cNvSpPr>
            <a:spLocks noGrp="1"/>
          </p:cNvSpPr>
          <p:nvPr>
            <p:ph idx="1"/>
          </p:nvPr>
        </p:nvSpPr>
        <p:spPr>
          <a:xfrm>
            <a:off x="457200" y="3276600"/>
            <a:ext cx="8229600" cy="2854325"/>
          </a:xfrm>
          <a:ln/>
        </p:spPr>
        <p:txBody>
          <a:bodyPr vert="horz" wrap="square" lIns="91440" tIns="45720" rIns="91440" bIns="45720" anchor="t" anchorCtr="0"/>
          <a:lstStyle/>
          <a:p>
            <a:r>
              <a:rPr lang="zh-CN" altLang="en-US" dirty="0"/>
              <a:t>用两个数组来表示含有</a:t>
            </a:r>
            <a:r>
              <a:rPr lang="en-US" altLang="zh-CN" dirty="0"/>
              <a:t>n</a:t>
            </a:r>
            <a:r>
              <a:rPr lang="zh-CN" altLang="en-US" dirty="0"/>
              <a:t>个元素的有序集</a:t>
            </a:r>
            <a:r>
              <a:rPr lang="en-US" altLang="zh-CN" dirty="0"/>
              <a:t>S</a:t>
            </a:r>
            <a:r>
              <a:rPr lang="zh-CN" altLang="en-US" dirty="0"/>
              <a:t>。</a:t>
            </a:r>
            <a:endParaRPr lang="en-US" altLang="zh-CN" dirty="0"/>
          </a:p>
          <a:p>
            <a:pPr lvl="1"/>
            <a:r>
              <a:rPr lang="zh-CN" altLang="en-US" dirty="0"/>
              <a:t>用</a:t>
            </a:r>
            <a:r>
              <a:rPr lang="en-US" altLang="zh-CN" dirty="0"/>
              <a:t>Value[0:n]</a:t>
            </a:r>
            <a:r>
              <a:rPr lang="zh-CN" altLang="en-US" dirty="0"/>
              <a:t>存储有序集中的元素</a:t>
            </a:r>
            <a:endParaRPr lang="en-US" altLang="zh-CN" dirty="0"/>
          </a:p>
          <a:p>
            <a:pPr lvl="1"/>
            <a:r>
              <a:rPr lang="en-US" altLang="zh-CN" dirty="0"/>
              <a:t>Link[0:n]</a:t>
            </a:r>
            <a:r>
              <a:rPr lang="zh-CN" altLang="en-US" dirty="0"/>
              <a:t>存储有序集中的元素在</a:t>
            </a:r>
            <a:r>
              <a:rPr lang="en-US" altLang="zh-CN" dirty="0"/>
              <a:t>Value[0:n]</a:t>
            </a:r>
            <a:r>
              <a:rPr lang="zh-CN" altLang="en-US" dirty="0"/>
              <a:t>中的位置指针，</a:t>
            </a:r>
            <a:r>
              <a:rPr lang="en-US" altLang="zh-CN" dirty="0"/>
              <a:t> Link[0]</a:t>
            </a:r>
            <a:r>
              <a:rPr lang="zh-CN" altLang="en-US" dirty="0"/>
              <a:t>指向有序集中的第一个元素。</a:t>
            </a:r>
            <a:endParaRPr lang="en-US" altLang="zh-CN" dirty="0"/>
          </a:p>
          <a:p>
            <a:pPr lvl="1"/>
            <a:r>
              <a:rPr lang="zh-CN" altLang="en-US" dirty="0"/>
              <a:t>用数组来模拟有序链表</a:t>
            </a:r>
            <a:endParaRPr lang="en-US" altLang="zh-CN" dirty="0"/>
          </a:p>
          <a:p>
            <a:pPr lvl="1"/>
            <a:r>
              <a:rPr lang="zh-CN" altLang="en-US" b="1" dirty="0"/>
              <a:t>采取顺序搜索，最坏情况下，计算时间为</a:t>
            </a:r>
            <a:r>
              <a:rPr lang="en-US" altLang="zh-CN" b="1" dirty="0"/>
              <a:t>O(n)</a:t>
            </a:r>
            <a:r>
              <a:rPr lang="zh-CN" altLang="en-US" dirty="0"/>
              <a:t>。</a:t>
            </a:r>
          </a:p>
        </p:txBody>
      </p:sp>
      <p:graphicFrame>
        <p:nvGraphicFramePr>
          <p:cNvPr id="4" name="表格 3"/>
          <p:cNvGraphicFramePr>
            <a:graphicFrameLocks noGrp="1"/>
          </p:cNvGraphicFramePr>
          <p:nvPr/>
        </p:nvGraphicFramePr>
        <p:xfrm>
          <a:off x="1524000" y="1905000"/>
          <a:ext cx="5943600" cy="11125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tblGrid>
              <a:tr h="370840">
                <a:tc>
                  <a:txBody>
                    <a:bodyPr/>
                    <a:lstStyle/>
                    <a:p>
                      <a:r>
                        <a:rPr lang="en-US" altLang="zh-CN" dirty="0" err="1"/>
                        <a:t>i</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Value[</a:t>
                      </a:r>
                      <a:r>
                        <a:rPr lang="en-US" altLang="zh-CN" dirty="0" err="1"/>
                        <a:t>i</a:t>
                      </a:r>
                      <a:r>
                        <a:rPr lang="en-US" altLang="zh-CN" dirty="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ꝏ</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13</a:t>
                      </a:r>
                      <a:endParaRPr lang="zh-CN" altLang="en-US"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21</a:t>
                      </a:r>
                      <a:endParaRPr lang="zh-CN" altLang="en-US" dirty="0"/>
                    </a:p>
                  </a:txBody>
                  <a:tcPr/>
                </a:tc>
                <a:tc>
                  <a:txBody>
                    <a:bodyPr/>
                    <a:lstStyle/>
                    <a:p>
                      <a:r>
                        <a:rPr lang="en-US" altLang="zh-CN" dirty="0"/>
                        <a:t>8</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Link[</a:t>
                      </a:r>
                      <a:r>
                        <a:rPr lang="en-US" altLang="zh-CN" dirty="0" err="1"/>
                        <a:t>i</a:t>
                      </a:r>
                      <a:r>
                        <a:rPr lang="en-US" altLang="zh-CN" dirty="0"/>
                        <a:t>]</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1</a:t>
                      </a:r>
                      <a:endParaRPr lang="zh-CN" altLang="en-US" dirty="0"/>
                    </a:p>
                  </a:txBody>
                  <a:tcPr/>
                </a:tc>
                <a:tc>
                  <a:txBody>
                    <a:bodyPr/>
                    <a:lstStyle/>
                    <a:p>
                      <a:r>
                        <a:rPr lang="en-US" altLang="zh-CN" dirty="0"/>
                        <a:t>7</a:t>
                      </a:r>
                      <a:endParaRPr lang="zh-CN" altLang="en-US" dirty="0"/>
                    </a:p>
                  </a:txBody>
                  <a:tcPr/>
                </a:tc>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ln/>
        </p:spPr>
        <p:txBody>
          <a:bodyPr vert="horz" wrap="square" lIns="91440" tIns="45720" rIns="91440" bIns="45720" anchor="b" anchorCtr="0"/>
          <a:lstStyle/>
          <a:p>
            <a:r>
              <a:rPr lang="zh-CN" altLang="en-US" dirty="0"/>
              <a:t>改进策略</a:t>
            </a:r>
          </a:p>
        </p:txBody>
      </p:sp>
      <p:sp>
        <p:nvSpPr>
          <p:cNvPr id="3" name="内容占位符 2"/>
          <p:cNvSpPr>
            <a:spLocks noGrp="1" noRot="1" noChangeAspect="1" noMove="1" noResize="1" noEditPoints="1" noAdjustHandles="1" noChangeArrowheads="1" noChangeShapeType="1" noTextEdit="1"/>
          </p:cNvSpPr>
          <p:nvPr>
            <p:ph idx="1"/>
          </p:nvPr>
        </p:nvSpPr>
        <p:spPr bwMode="auto">
          <a:blipFill rotWithShape="1">
            <a:blip r:embed="rId2"/>
            <a:stretch>
              <a:fillRect l="-667" t="-1796" r="-889"/>
            </a:stretch>
          </a:blipFill>
          <a:ln>
            <a:miter lim="800000"/>
          </a:ln>
          <a:effectLst/>
          <a:scene3d>
            <a:camera prst="orthographicFront"/>
            <a:lightRig rig="balanced" dir="t"/>
          </a:scene3d>
          <a:sp3d prstMaterial="plastic"/>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3000" b="0" i="0" u="none" strike="noStrike" kern="0" cap="none" spc="0" normalizeH="0" baseline="0" noProof="0">
                <a:ln>
                  <a:noFill/>
                </a:ln>
                <a:noFill/>
                <a:effectLst/>
                <a:uLnTx/>
                <a:uFillTx/>
                <a:latin typeface="+mn-lt"/>
                <a:ea typeface="+mn-ea"/>
                <a:cs typeface="+mn-cs"/>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2"/>
          <p:cNvGrpSpPr/>
          <p:nvPr/>
        </p:nvGrpSpPr>
        <p:grpSpPr>
          <a:xfrm>
            <a:off x="2819400" y="1295400"/>
            <a:ext cx="4191000" cy="3765550"/>
            <a:chOff x="2160" y="336"/>
            <a:chExt cx="2736" cy="1895"/>
          </a:xfrm>
        </p:grpSpPr>
        <p:sp>
          <p:nvSpPr>
            <p:cNvPr id="46083" name="Text Box 3"/>
            <p:cNvSpPr txBox="1">
              <a:spLocks noChangeArrowheads="1"/>
            </p:cNvSpPr>
            <p:nvPr/>
          </p:nvSpPr>
          <p:spPr bwMode="auto">
            <a:xfrm>
              <a:off x="2160" y="744"/>
              <a:ext cx="2736" cy="1487"/>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36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a:solidFill>
                    <a:schemeClr val="bg1"/>
                  </a:solidFill>
                  <a:latin typeface="Arial" panose="020B0604020202020204" pitchFamily="34" charset="0"/>
                  <a:ea typeface="宋体" panose="02010600030101010101" pitchFamily="2" charset="-122"/>
                  <a:cs typeface="+mn-cs"/>
                </a:rPr>
                <a:t>线性时间选择</a:t>
              </a:r>
              <a:endParaRPr kumimoji="0" lang="zh-CN" altLang="en-US" sz="12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 typeface="Wingdings" panose="05000000000000000000" pitchFamily="2" charset="2"/>
                <a:buNone/>
                <a:defRPr/>
              </a:pPr>
              <a:r>
                <a:rPr kumimoji="0" lang="zh-CN" altLang="en-US" sz="3200" kern="1200" cap="none" spc="0" normalizeH="0" baseline="0" noProof="0">
                  <a:solidFill>
                    <a:schemeClr val="bg1"/>
                  </a:solidFill>
                  <a:latin typeface="Arial" panose="020B0604020202020204" pitchFamily="34" charset="0"/>
                  <a:ea typeface="宋体" panose="02010600030101010101" pitchFamily="2" charset="-122"/>
                  <a:cs typeface="+mn-cs"/>
                </a:rPr>
                <a:t>搜过有序表</a:t>
              </a:r>
            </a:p>
            <a:p>
              <a:pPr marR="0" algn="ctr" defTabSz="914400">
                <a:buClrTx/>
                <a:buSzTx/>
                <a:buFontTx/>
                <a:buNone/>
                <a:defRPr/>
              </a:pPr>
              <a:r>
                <a:rPr kumimoji="0" lang="zh-CN" altLang="en-US" sz="3200" kern="1200" cap="none" spc="0" normalizeH="0" baseline="0" noProof="0">
                  <a:solidFill>
                    <a:srgbClr val="FF5050"/>
                  </a:solidFill>
                  <a:latin typeface="Arial" panose="020B0604020202020204" pitchFamily="34" charset="0"/>
                  <a:ea typeface="宋体" panose="02010600030101010101" pitchFamily="2" charset="-122"/>
                  <a:cs typeface="+mn-cs"/>
                </a:rPr>
                <a:t>跳跃表</a:t>
              </a:r>
              <a:endParaRPr kumimoji="0" lang="en-US" altLang="zh-CN" sz="3200" kern="1200" cap="none" spc="0" normalizeH="0" baseline="0" noProof="0">
                <a:solidFill>
                  <a:srgbClr val="FF5050"/>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en-US" altLang="zh-CN" sz="54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64516"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4517"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64518"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a:ln/>
        </p:spPr>
        <p:txBody>
          <a:bodyPr vert="horz" wrap="square" lIns="91440" tIns="45720" rIns="91440" bIns="45720" anchor="b" anchorCtr="0"/>
          <a:lstStyle/>
          <a:p>
            <a:pPr eaLnBrk="1" hangingPunct="1"/>
            <a:r>
              <a:rPr lang="zh-CN" altLang="en-US" dirty="0"/>
              <a:t>跳跃表</a:t>
            </a:r>
          </a:p>
        </p:txBody>
      </p:sp>
      <p:sp>
        <p:nvSpPr>
          <p:cNvPr id="65539" name="Rectangle 3"/>
          <p:cNvSpPr>
            <a:spLocks noGrp="1"/>
          </p:cNvSpPr>
          <p:nvPr>
            <p:ph type="body" sz="half" idx="1"/>
          </p:nvPr>
        </p:nvSpPr>
        <p:spPr>
          <a:xfrm>
            <a:off x="457200" y="1719263"/>
            <a:ext cx="7848600" cy="4757737"/>
          </a:xfrm>
          <a:ln/>
        </p:spPr>
        <p:txBody>
          <a:bodyPr vert="horz" wrap="square" lIns="91440" tIns="45720" rIns="91440" bIns="45720" anchor="t" anchorCtr="0"/>
          <a:lstStyle/>
          <a:p>
            <a:pPr eaLnBrk="1" hangingPunct="1">
              <a:buClr>
                <a:schemeClr val="tx2"/>
              </a:buClr>
              <a:buSzPct val="70000"/>
              <a:buFont typeface="Wingdings" panose="05000000000000000000" pitchFamily="2" charset="2"/>
            </a:pPr>
            <a:r>
              <a:rPr lang="zh-CN" altLang="en-US" b="1" dirty="0">
                <a:solidFill>
                  <a:srgbClr val="000099"/>
                </a:solidFill>
              </a:rPr>
              <a:t>跳跃表</a:t>
            </a:r>
          </a:p>
          <a:p>
            <a:pPr lvl="1" eaLnBrk="1" hangingPunct="1">
              <a:buClr>
                <a:schemeClr val="accent2"/>
              </a:buClr>
              <a:buSzPct val="70000"/>
              <a:buFont typeface="Wingdings" panose="05000000000000000000" pitchFamily="2" charset="2"/>
            </a:pPr>
            <a:r>
              <a:rPr lang="zh-CN" altLang="en-US" dirty="0"/>
              <a:t>如果用有序链表来表示一个含有ｎ个元素的有序集合Ｓ，则在最坏情况下，搜索Ｓ中的一个元素需要</a:t>
            </a:r>
            <a:r>
              <a:rPr lang="el-GR" altLang="zh-CN" dirty="0">
                <a:latin typeface="宋体" panose="02010600030101010101" pitchFamily="2" charset="-122"/>
              </a:rPr>
              <a:t>Ω</a:t>
            </a:r>
            <a:r>
              <a:rPr lang="en-US" altLang="zh-CN" dirty="0">
                <a:latin typeface="宋体" panose="02010600030101010101" pitchFamily="2" charset="-122"/>
              </a:rPr>
              <a:t>(n)</a:t>
            </a:r>
            <a:r>
              <a:rPr lang="zh-CN" altLang="en-US" dirty="0">
                <a:latin typeface="宋体" panose="02010600030101010101" pitchFamily="2" charset="-122"/>
              </a:rPr>
              <a:t>计算时间。为了跳高效率，可以在部分结点处增加附加指针来提高搜索性能（借助这些附加指针，可以跳过链表中的若干结点，从而加快搜索速度）。</a:t>
            </a:r>
            <a:r>
              <a:rPr lang="zh-CN" altLang="en-US" b="1" dirty="0">
                <a:solidFill>
                  <a:srgbClr val="000099"/>
                </a:solidFill>
                <a:latin typeface="宋体" panose="02010600030101010101" pitchFamily="2" charset="-122"/>
              </a:rPr>
              <a:t>这种增加了向前附加指针的有序链表称为跳跃表。</a:t>
            </a:r>
            <a:endParaRPr lang="zh-CN" altLang="el-GR" b="1" dirty="0">
              <a:solidFill>
                <a:srgbClr val="000099"/>
              </a:solidFill>
              <a:latin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2" name="Group 212"/>
          <p:cNvGrpSpPr/>
          <p:nvPr/>
        </p:nvGrpSpPr>
        <p:grpSpPr>
          <a:xfrm>
            <a:off x="304800" y="2209800"/>
            <a:ext cx="8534400" cy="366713"/>
            <a:chOff x="192" y="1680"/>
            <a:chExt cx="5376" cy="231"/>
          </a:xfrm>
        </p:grpSpPr>
        <p:grpSp>
          <p:nvGrpSpPr>
            <p:cNvPr id="66700" name="Group 10"/>
            <p:cNvGrpSpPr/>
            <p:nvPr/>
          </p:nvGrpSpPr>
          <p:grpSpPr>
            <a:xfrm>
              <a:off x="744" y="1680"/>
              <a:ext cx="336" cy="212"/>
              <a:chOff x="816" y="1680"/>
              <a:chExt cx="576" cy="265"/>
            </a:xfrm>
          </p:grpSpPr>
          <p:sp>
            <p:nvSpPr>
              <p:cNvPr id="66746" name="Rectangle 4"/>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47" name="Rectangle 5"/>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48" name="Text Box 8"/>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２</a:t>
                </a:r>
              </a:p>
            </p:txBody>
          </p:sp>
        </p:grpSp>
        <p:sp>
          <p:nvSpPr>
            <p:cNvPr id="66701" name="Rectangle 9"/>
            <p:cNvSpPr/>
            <p:nvPr/>
          </p:nvSpPr>
          <p:spPr>
            <a:xfrm>
              <a:off x="432" y="1680"/>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6702" name="Group 11"/>
            <p:cNvGrpSpPr/>
            <p:nvPr/>
          </p:nvGrpSpPr>
          <p:grpSpPr>
            <a:xfrm>
              <a:off x="1224" y="1680"/>
              <a:ext cx="336" cy="212"/>
              <a:chOff x="816" y="1680"/>
              <a:chExt cx="576" cy="265"/>
            </a:xfrm>
          </p:grpSpPr>
          <p:sp>
            <p:nvSpPr>
              <p:cNvPr id="66743" name="Rectangle 12"/>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44" name="Rectangle 13"/>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45" name="Text Box 14"/>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３</a:t>
                </a:r>
              </a:p>
            </p:txBody>
          </p:sp>
        </p:grpSp>
        <p:grpSp>
          <p:nvGrpSpPr>
            <p:cNvPr id="66703" name="Group 15"/>
            <p:cNvGrpSpPr/>
            <p:nvPr/>
          </p:nvGrpSpPr>
          <p:grpSpPr>
            <a:xfrm>
              <a:off x="1704" y="1680"/>
              <a:ext cx="336" cy="212"/>
              <a:chOff x="816" y="1680"/>
              <a:chExt cx="576" cy="265"/>
            </a:xfrm>
          </p:grpSpPr>
          <p:sp>
            <p:nvSpPr>
              <p:cNvPr id="66740" name="Rectangle 16"/>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41" name="Rectangle 17"/>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42" name="Text Box 18"/>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５</a:t>
                </a:r>
              </a:p>
            </p:txBody>
          </p:sp>
        </p:grpSp>
        <p:grpSp>
          <p:nvGrpSpPr>
            <p:cNvPr id="66704" name="Group 19"/>
            <p:cNvGrpSpPr/>
            <p:nvPr/>
          </p:nvGrpSpPr>
          <p:grpSpPr>
            <a:xfrm>
              <a:off x="2184" y="1680"/>
              <a:ext cx="336" cy="212"/>
              <a:chOff x="816" y="1680"/>
              <a:chExt cx="576" cy="265"/>
            </a:xfrm>
          </p:grpSpPr>
          <p:sp>
            <p:nvSpPr>
              <p:cNvPr id="66737" name="Rectangle 20"/>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38" name="Rectangle 21"/>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39" name="Text Box 22"/>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７</a:t>
                </a:r>
              </a:p>
            </p:txBody>
          </p:sp>
        </p:grpSp>
        <p:sp>
          <p:nvSpPr>
            <p:cNvPr id="66705" name="Text Box 44"/>
            <p:cNvSpPr txBox="1"/>
            <p:nvPr/>
          </p:nvSpPr>
          <p:spPr>
            <a:xfrm>
              <a:off x="5088" y="1680"/>
              <a:ext cx="480" cy="198"/>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zh-CN" altLang="en-US" sz="1400" b="0" dirty="0">
                  <a:latin typeface="Arial" panose="020B0604020202020204" pitchFamily="34" charset="0"/>
                </a:rPr>
                <a:t>ＮＩＬ</a:t>
              </a:r>
            </a:p>
          </p:txBody>
        </p:sp>
        <p:sp>
          <p:nvSpPr>
            <p:cNvPr id="66706" name="Line 45"/>
            <p:cNvSpPr/>
            <p:nvPr/>
          </p:nvSpPr>
          <p:spPr>
            <a:xfrm>
              <a:off x="528" y="1776"/>
              <a:ext cx="288" cy="0"/>
            </a:xfrm>
            <a:prstGeom prst="line">
              <a:avLst/>
            </a:prstGeom>
            <a:ln w="9525" cap="flat" cmpd="sng">
              <a:solidFill>
                <a:schemeClr val="tx1"/>
              </a:solidFill>
              <a:prstDash val="solid"/>
              <a:headEnd type="none" w="med" len="med"/>
              <a:tailEnd type="triangle" w="med" len="med"/>
            </a:ln>
          </p:spPr>
        </p:sp>
        <p:sp>
          <p:nvSpPr>
            <p:cNvPr id="66707" name="Line 46"/>
            <p:cNvSpPr/>
            <p:nvPr/>
          </p:nvSpPr>
          <p:spPr>
            <a:xfrm>
              <a:off x="1008" y="1776"/>
              <a:ext cx="288" cy="0"/>
            </a:xfrm>
            <a:prstGeom prst="line">
              <a:avLst/>
            </a:prstGeom>
            <a:ln w="9525" cap="flat" cmpd="sng">
              <a:solidFill>
                <a:schemeClr val="tx1"/>
              </a:solidFill>
              <a:prstDash val="solid"/>
              <a:headEnd type="none" w="med" len="med"/>
              <a:tailEnd type="triangle" w="med" len="med"/>
            </a:ln>
          </p:spPr>
        </p:sp>
        <p:sp>
          <p:nvSpPr>
            <p:cNvPr id="66708" name="Line 47"/>
            <p:cNvSpPr/>
            <p:nvPr/>
          </p:nvSpPr>
          <p:spPr>
            <a:xfrm>
              <a:off x="1488" y="1776"/>
              <a:ext cx="288" cy="0"/>
            </a:xfrm>
            <a:prstGeom prst="line">
              <a:avLst/>
            </a:prstGeom>
            <a:ln w="9525" cap="flat" cmpd="sng">
              <a:solidFill>
                <a:schemeClr val="tx1"/>
              </a:solidFill>
              <a:prstDash val="solid"/>
              <a:headEnd type="none" w="med" len="med"/>
              <a:tailEnd type="triangle" w="med" len="med"/>
            </a:ln>
          </p:spPr>
        </p:sp>
        <p:sp>
          <p:nvSpPr>
            <p:cNvPr id="66709" name="Line 48"/>
            <p:cNvSpPr/>
            <p:nvPr/>
          </p:nvSpPr>
          <p:spPr>
            <a:xfrm>
              <a:off x="1968" y="1776"/>
              <a:ext cx="288" cy="0"/>
            </a:xfrm>
            <a:prstGeom prst="line">
              <a:avLst/>
            </a:prstGeom>
            <a:ln w="9525" cap="flat" cmpd="sng">
              <a:solidFill>
                <a:schemeClr val="tx1"/>
              </a:solidFill>
              <a:prstDash val="solid"/>
              <a:headEnd type="none" w="med" len="med"/>
              <a:tailEnd type="triangle" w="med" len="med"/>
            </a:ln>
          </p:spPr>
        </p:sp>
        <p:sp>
          <p:nvSpPr>
            <p:cNvPr id="66710" name="Line 49"/>
            <p:cNvSpPr/>
            <p:nvPr/>
          </p:nvSpPr>
          <p:spPr>
            <a:xfrm>
              <a:off x="2448" y="1776"/>
              <a:ext cx="288" cy="0"/>
            </a:xfrm>
            <a:prstGeom prst="line">
              <a:avLst/>
            </a:prstGeom>
            <a:ln w="9525" cap="flat" cmpd="sng">
              <a:solidFill>
                <a:schemeClr val="tx1"/>
              </a:solidFill>
              <a:prstDash val="solid"/>
              <a:headEnd type="none" w="med" len="med"/>
              <a:tailEnd type="triangle" w="med" len="med"/>
            </a:ln>
          </p:spPr>
        </p:sp>
        <p:sp>
          <p:nvSpPr>
            <p:cNvPr id="66711" name="Line 50"/>
            <p:cNvSpPr/>
            <p:nvPr/>
          </p:nvSpPr>
          <p:spPr>
            <a:xfrm>
              <a:off x="2928" y="1776"/>
              <a:ext cx="288" cy="0"/>
            </a:xfrm>
            <a:prstGeom prst="line">
              <a:avLst/>
            </a:prstGeom>
            <a:ln w="9525" cap="flat" cmpd="sng">
              <a:solidFill>
                <a:schemeClr val="tx1"/>
              </a:solidFill>
              <a:prstDash val="solid"/>
              <a:headEnd type="none" w="med" len="med"/>
              <a:tailEnd type="triangle" w="med" len="med"/>
            </a:ln>
          </p:spPr>
        </p:sp>
        <p:sp>
          <p:nvSpPr>
            <p:cNvPr id="66712" name="Line 51"/>
            <p:cNvSpPr/>
            <p:nvPr/>
          </p:nvSpPr>
          <p:spPr>
            <a:xfrm>
              <a:off x="3360" y="1776"/>
              <a:ext cx="288" cy="0"/>
            </a:xfrm>
            <a:prstGeom prst="line">
              <a:avLst/>
            </a:prstGeom>
            <a:ln w="9525" cap="flat" cmpd="sng">
              <a:solidFill>
                <a:schemeClr val="tx1"/>
              </a:solidFill>
              <a:prstDash val="solid"/>
              <a:headEnd type="none" w="med" len="med"/>
              <a:tailEnd type="triangle" w="med" len="med"/>
            </a:ln>
          </p:spPr>
        </p:sp>
        <p:grpSp>
          <p:nvGrpSpPr>
            <p:cNvPr id="66713" name="Group 57"/>
            <p:cNvGrpSpPr/>
            <p:nvPr/>
          </p:nvGrpSpPr>
          <p:grpSpPr>
            <a:xfrm>
              <a:off x="2592" y="1680"/>
              <a:ext cx="384" cy="212"/>
              <a:chOff x="2160" y="864"/>
              <a:chExt cx="384" cy="212"/>
            </a:xfrm>
          </p:grpSpPr>
          <p:sp>
            <p:nvSpPr>
              <p:cNvPr id="66734" name="Rectangle 58"/>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35" name="Rectangle 59"/>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36" name="Text Box 60"/>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11</a:t>
                </a:r>
              </a:p>
            </p:txBody>
          </p:sp>
        </p:grpSp>
        <p:grpSp>
          <p:nvGrpSpPr>
            <p:cNvPr id="66714" name="Group 69"/>
            <p:cNvGrpSpPr/>
            <p:nvPr/>
          </p:nvGrpSpPr>
          <p:grpSpPr>
            <a:xfrm>
              <a:off x="3072" y="1680"/>
              <a:ext cx="384" cy="212"/>
              <a:chOff x="2160" y="864"/>
              <a:chExt cx="384" cy="212"/>
            </a:xfrm>
          </p:grpSpPr>
          <p:sp>
            <p:nvSpPr>
              <p:cNvPr id="66731" name="Rectangle 70"/>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32" name="Rectangle 71"/>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33" name="Text Box 72"/>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13</a:t>
                </a:r>
              </a:p>
            </p:txBody>
          </p:sp>
        </p:grpSp>
        <p:grpSp>
          <p:nvGrpSpPr>
            <p:cNvPr id="66715" name="Group 73"/>
            <p:cNvGrpSpPr/>
            <p:nvPr/>
          </p:nvGrpSpPr>
          <p:grpSpPr>
            <a:xfrm>
              <a:off x="3552" y="1680"/>
              <a:ext cx="384" cy="212"/>
              <a:chOff x="2160" y="864"/>
              <a:chExt cx="384" cy="212"/>
            </a:xfrm>
          </p:grpSpPr>
          <p:sp>
            <p:nvSpPr>
              <p:cNvPr id="66728" name="Rectangle 74"/>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29" name="Rectangle 75"/>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30" name="Text Box 76"/>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17</a:t>
                </a:r>
              </a:p>
            </p:txBody>
          </p:sp>
        </p:grpSp>
        <p:sp>
          <p:nvSpPr>
            <p:cNvPr id="66716" name="Line 77"/>
            <p:cNvSpPr/>
            <p:nvPr/>
          </p:nvSpPr>
          <p:spPr>
            <a:xfrm>
              <a:off x="4800" y="1776"/>
              <a:ext cx="288" cy="0"/>
            </a:xfrm>
            <a:prstGeom prst="line">
              <a:avLst/>
            </a:prstGeom>
            <a:ln w="9525" cap="flat" cmpd="sng">
              <a:solidFill>
                <a:schemeClr val="tx1"/>
              </a:solidFill>
              <a:prstDash val="solid"/>
              <a:headEnd type="none" w="med" len="med"/>
              <a:tailEnd type="triangle" w="med" len="med"/>
            </a:ln>
          </p:spPr>
        </p:sp>
        <p:grpSp>
          <p:nvGrpSpPr>
            <p:cNvPr id="66717" name="Group 78"/>
            <p:cNvGrpSpPr/>
            <p:nvPr/>
          </p:nvGrpSpPr>
          <p:grpSpPr>
            <a:xfrm>
              <a:off x="4032" y="1680"/>
              <a:ext cx="384" cy="212"/>
              <a:chOff x="2160" y="864"/>
              <a:chExt cx="384" cy="212"/>
            </a:xfrm>
          </p:grpSpPr>
          <p:sp>
            <p:nvSpPr>
              <p:cNvPr id="66725" name="Rectangle 79"/>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26" name="Rectangle 80"/>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27" name="Text Box 81"/>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19</a:t>
                </a:r>
              </a:p>
            </p:txBody>
          </p:sp>
        </p:grpSp>
        <p:sp>
          <p:nvSpPr>
            <p:cNvPr id="66718" name="Line 82"/>
            <p:cNvSpPr/>
            <p:nvPr/>
          </p:nvSpPr>
          <p:spPr>
            <a:xfrm>
              <a:off x="3840" y="1776"/>
              <a:ext cx="288" cy="0"/>
            </a:xfrm>
            <a:prstGeom prst="line">
              <a:avLst/>
            </a:prstGeom>
            <a:ln w="9525" cap="flat" cmpd="sng">
              <a:solidFill>
                <a:schemeClr val="tx1"/>
              </a:solidFill>
              <a:prstDash val="solid"/>
              <a:headEnd type="none" w="med" len="med"/>
              <a:tailEnd type="triangle" w="med" len="med"/>
            </a:ln>
          </p:spPr>
        </p:sp>
        <p:grpSp>
          <p:nvGrpSpPr>
            <p:cNvPr id="66719" name="Group 83"/>
            <p:cNvGrpSpPr/>
            <p:nvPr/>
          </p:nvGrpSpPr>
          <p:grpSpPr>
            <a:xfrm>
              <a:off x="4512" y="1680"/>
              <a:ext cx="384" cy="212"/>
              <a:chOff x="2160" y="864"/>
              <a:chExt cx="384" cy="212"/>
            </a:xfrm>
          </p:grpSpPr>
          <p:sp>
            <p:nvSpPr>
              <p:cNvPr id="66722" name="Rectangle 84"/>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23" name="Rectangle 85"/>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724" name="Text Box 86"/>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23</a:t>
                </a:r>
              </a:p>
            </p:txBody>
          </p:sp>
        </p:grpSp>
        <p:sp>
          <p:nvSpPr>
            <p:cNvPr id="66720" name="Line 87"/>
            <p:cNvSpPr/>
            <p:nvPr/>
          </p:nvSpPr>
          <p:spPr>
            <a:xfrm>
              <a:off x="4320" y="1776"/>
              <a:ext cx="288" cy="0"/>
            </a:xfrm>
            <a:prstGeom prst="line">
              <a:avLst/>
            </a:prstGeom>
            <a:ln w="9525" cap="flat" cmpd="sng">
              <a:solidFill>
                <a:schemeClr val="tx1"/>
              </a:solidFill>
              <a:prstDash val="solid"/>
              <a:headEnd type="none" w="med" len="med"/>
              <a:tailEnd type="triangle" w="med" len="med"/>
            </a:ln>
          </p:spPr>
        </p:sp>
        <p:sp>
          <p:nvSpPr>
            <p:cNvPr id="66721" name="Text Box 88"/>
            <p:cNvSpPr txBox="1"/>
            <p:nvPr/>
          </p:nvSpPr>
          <p:spPr>
            <a:xfrm>
              <a:off x="192" y="1680"/>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0</a:t>
              </a:r>
            </a:p>
          </p:txBody>
        </p:sp>
      </p:grpSp>
      <p:sp>
        <p:nvSpPr>
          <p:cNvPr id="66563" name="Rectangle 228"/>
          <p:cNvSpPr>
            <a:spLocks noGrp="1"/>
          </p:cNvSpPr>
          <p:nvPr>
            <p:ph type="title"/>
          </p:nvPr>
        </p:nvSpPr>
        <p:spPr>
          <a:ln/>
        </p:spPr>
        <p:txBody>
          <a:bodyPr vert="horz" wrap="square" lIns="91440" tIns="45720" rIns="91440" bIns="45720" anchor="b" anchorCtr="0"/>
          <a:lstStyle/>
          <a:p>
            <a:pPr eaLnBrk="1" hangingPunct="1"/>
            <a:r>
              <a:rPr lang="zh-CN" altLang="en-US" dirty="0"/>
              <a:t>举例说明</a:t>
            </a:r>
          </a:p>
        </p:txBody>
      </p:sp>
      <p:sp>
        <p:nvSpPr>
          <p:cNvPr id="66564" name="Text Box 229"/>
          <p:cNvSpPr txBox="1"/>
          <p:nvPr/>
        </p:nvSpPr>
        <p:spPr>
          <a:xfrm>
            <a:off x="2286000" y="2743200"/>
            <a:ext cx="4191000" cy="366713"/>
          </a:xfrm>
          <a:prstGeom prst="rect">
            <a:avLst/>
          </a:prstGeom>
          <a:noFill/>
          <a:ln w="9525">
            <a:noFill/>
          </a:ln>
        </p:spPr>
        <p:txBody>
          <a:bodyPr>
            <a:spAutoFit/>
          </a:bodyPr>
          <a:lstStyle/>
          <a:p>
            <a:pPr algn="ctr">
              <a:spcBef>
                <a:spcPct val="50000"/>
              </a:spcBef>
            </a:pPr>
            <a:r>
              <a:rPr lang="zh-CN" altLang="en-US" dirty="0">
                <a:solidFill>
                  <a:srgbClr val="000099"/>
                </a:solidFill>
                <a:latin typeface="Arial" panose="020B0604020202020204" pitchFamily="34" charset="0"/>
              </a:rPr>
              <a:t>没有附加指针的有序链表</a:t>
            </a:r>
          </a:p>
        </p:txBody>
      </p:sp>
      <p:grpSp>
        <p:nvGrpSpPr>
          <p:cNvPr id="12" name="Group 231"/>
          <p:cNvGrpSpPr/>
          <p:nvPr/>
        </p:nvGrpSpPr>
        <p:grpSpPr>
          <a:xfrm>
            <a:off x="228600" y="3657600"/>
            <a:ext cx="8229600" cy="2652713"/>
            <a:chOff x="144" y="2304"/>
            <a:chExt cx="5184" cy="1671"/>
          </a:xfrm>
        </p:grpSpPr>
        <p:grpSp>
          <p:nvGrpSpPr>
            <p:cNvPr id="66566" name="Group 227"/>
            <p:cNvGrpSpPr/>
            <p:nvPr/>
          </p:nvGrpSpPr>
          <p:grpSpPr>
            <a:xfrm>
              <a:off x="192" y="2304"/>
              <a:ext cx="5136" cy="519"/>
              <a:chOff x="192" y="2064"/>
              <a:chExt cx="5136" cy="519"/>
            </a:xfrm>
          </p:grpSpPr>
          <p:grpSp>
            <p:nvGrpSpPr>
              <p:cNvPr id="66639" name="Group 211"/>
              <p:cNvGrpSpPr/>
              <p:nvPr/>
            </p:nvGrpSpPr>
            <p:grpSpPr>
              <a:xfrm>
                <a:off x="192" y="2064"/>
                <a:ext cx="5136" cy="519"/>
                <a:chOff x="192" y="2256"/>
                <a:chExt cx="5136" cy="519"/>
              </a:xfrm>
            </p:grpSpPr>
            <p:grpSp>
              <p:nvGrpSpPr>
                <p:cNvPr id="66645" name="Group 89"/>
                <p:cNvGrpSpPr/>
                <p:nvPr/>
              </p:nvGrpSpPr>
              <p:grpSpPr>
                <a:xfrm>
                  <a:off x="720" y="2544"/>
                  <a:ext cx="336" cy="212"/>
                  <a:chOff x="816" y="1680"/>
                  <a:chExt cx="576" cy="265"/>
                </a:xfrm>
              </p:grpSpPr>
              <p:sp>
                <p:nvSpPr>
                  <p:cNvPr id="66697" name="Rectangle 90"/>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98" name="Rectangle 91"/>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99" name="Text Box 92"/>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２</a:t>
                    </a:r>
                  </a:p>
                </p:txBody>
              </p:sp>
            </p:grpSp>
            <p:sp>
              <p:nvSpPr>
                <p:cNvPr id="66646" name="Rectangle 93"/>
                <p:cNvSpPr/>
                <p:nvPr/>
              </p:nvSpPr>
              <p:spPr>
                <a:xfrm>
                  <a:off x="408" y="254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6647" name="Group 94"/>
                <p:cNvGrpSpPr/>
                <p:nvPr/>
              </p:nvGrpSpPr>
              <p:grpSpPr>
                <a:xfrm>
                  <a:off x="1200" y="2544"/>
                  <a:ext cx="336" cy="212"/>
                  <a:chOff x="816" y="1680"/>
                  <a:chExt cx="576" cy="265"/>
                </a:xfrm>
              </p:grpSpPr>
              <p:sp>
                <p:nvSpPr>
                  <p:cNvPr id="66694" name="Rectangle 95"/>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95" name="Rectangle 96"/>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96" name="Text Box 97"/>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３</a:t>
                    </a:r>
                  </a:p>
                </p:txBody>
              </p:sp>
            </p:grpSp>
            <p:grpSp>
              <p:nvGrpSpPr>
                <p:cNvPr id="66648" name="Group 98"/>
                <p:cNvGrpSpPr/>
                <p:nvPr/>
              </p:nvGrpSpPr>
              <p:grpSpPr>
                <a:xfrm>
                  <a:off x="1680" y="2544"/>
                  <a:ext cx="336" cy="212"/>
                  <a:chOff x="816" y="1680"/>
                  <a:chExt cx="576" cy="265"/>
                </a:xfrm>
              </p:grpSpPr>
              <p:sp>
                <p:nvSpPr>
                  <p:cNvPr id="66691" name="Rectangle 99"/>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92" name="Rectangle 100"/>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93" name="Text Box 101"/>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５</a:t>
                    </a:r>
                  </a:p>
                </p:txBody>
              </p:sp>
            </p:grpSp>
            <p:grpSp>
              <p:nvGrpSpPr>
                <p:cNvPr id="66649" name="Group 102"/>
                <p:cNvGrpSpPr/>
                <p:nvPr/>
              </p:nvGrpSpPr>
              <p:grpSpPr>
                <a:xfrm>
                  <a:off x="2160" y="2544"/>
                  <a:ext cx="336" cy="212"/>
                  <a:chOff x="816" y="1680"/>
                  <a:chExt cx="576" cy="265"/>
                </a:xfrm>
              </p:grpSpPr>
              <p:sp>
                <p:nvSpPr>
                  <p:cNvPr id="66688" name="Rectangle 103"/>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89" name="Rectangle 104"/>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90" name="Text Box 105"/>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７</a:t>
                    </a:r>
                  </a:p>
                </p:txBody>
              </p:sp>
            </p:grpSp>
            <p:sp>
              <p:nvSpPr>
                <p:cNvPr id="66650" name="Text Box 106"/>
                <p:cNvSpPr txBox="1"/>
                <p:nvPr/>
              </p:nvSpPr>
              <p:spPr>
                <a:xfrm>
                  <a:off x="5064" y="2256"/>
                  <a:ext cx="264" cy="466"/>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zh-CN" altLang="en-US" sz="1400" b="0" dirty="0">
                      <a:latin typeface="Arial" panose="020B0604020202020204" pitchFamily="34" charset="0"/>
                    </a:rPr>
                    <a:t>ＮＩＬ</a:t>
                  </a:r>
                </a:p>
              </p:txBody>
            </p:sp>
            <p:sp>
              <p:nvSpPr>
                <p:cNvPr id="66651" name="Line 107"/>
                <p:cNvSpPr/>
                <p:nvPr/>
              </p:nvSpPr>
              <p:spPr>
                <a:xfrm>
                  <a:off x="504" y="2640"/>
                  <a:ext cx="288" cy="0"/>
                </a:xfrm>
                <a:prstGeom prst="line">
                  <a:avLst/>
                </a:prstGeom>
                <a:ln w="9525" cap="flat" cmpd="sng">
                  <a:solidFill>
                    <a:schemeClr val="tx1"/>
                  </a:solidFill>
                  <a:prstDash val="solid"/>
                  <a:headEnd type="none" w="med" len="med"/>
                  <a:tailEnd type="triangle" w="med" len="med"/>
                </a:ln>
              </p:spPr>
            </p:sp>
            <p:sp>
              <p:nvSpPr>
                <p:cNvPr id="66652" name="Line 108"/>
                <p:cNvSpPr/>
                <p:nvPr/>
              </p:nvSpPr>
              <p:spPr>
                <a:xfrm>
                  <a:off x="984" y="2640"/>
                  <a:ext cx="288" cy="0"/>
                </a:xfrm>
                <a:prstGeom prst="line">
                  <a:avLst/>
                </a:prstGeom>
                <a:ln w="9525" cap="flat" cmpd="sng">
                  <a:solidFill>
                    <a:schemeClr val="tx1"/>
                  </a:solidFill>
                  <a:prstDash val="solid"/>
                  <a:headEnd type="none" w="med" len="med"/>
                  <a:tailEnd type="triangle" w="med" len="med"/>
                </a:ln>
              </p:spPr>
            </p:sp>
            <p:sp>
              <p:nvSpPr>
                <p:cNvPr id="66653" name="Line 109"/>
                <p:cNvSpPr/>
                <p:nvPr/>
              </p:nvSpPr>
              <p:spPr>
                <a:xfrm>
                  <a:off x="1464" y="2640"/>
                  <a:ext cx="288" cy="0"/>
                </a:xfrm>
                <a:prstGeom prst="line">
                  <a:avLst/>
                </a:prstGeom>
                <a:ln w="9525" cap="flat" cmpd="sng">
                  <a:solidFill>
                    <a:schemeClr val="tx1"/>
                  </a:solidFill>
                  <a:prstDash val="solid"/>
                  <a:headEnd type="none" w="med" len="med"/>
                  <a:tailEnd type="triangle" w="med" len="med"/>
                </a:ln>
              </p:spPr>
            </p:sp>
            <p:sp>
              <p:nvSpPr>
                <p:cNvPr id="66654" name="Line 110"/>
                <p:cNvSpPr/>
                <p:nvPr/>
              </p:nvSpPr>
              <p:spPr>
                <a:xfrm>
                  <a:off x="1944" y="2640"/>
                  <a:ext cx="288" cy="0"/>
                </a:xfrm>
                <a:prstGeom prst="line">
                  <a:avLst/>
                </a:prstGeom>
                <a:ln w="9525" cap="flat" cmpd="sng">
                  <a:solidFill>
                    <a:schemeClr val="tx1"/>
                  </a:solidFill>
                  <a:prstDash val="solid"/>
                  <a:headEnd type="none" w="med" len="med"/>
                  <a:tailEnd type="triangle" w="med" len="med"/>
                </a:ln>
              </p:spPr>
            </p:sp>
            <p:sp>
              <p:nvSpPr>
                <p:cNvPr id="66655" name="Line 111"/>
                <p:cNvSpPr/>
                <p:nvPr/>
              </p:nvSpPr>
              <p:spPr>
                <a:xfrm>
                  <a:off x="2424" y="2640"/>
                  <a:ext cx="288" cy="0"/>
                </a:xfrm>
                <a:prstGeom prst="line">
                  <a:avLst/>
                </a:prstGeom>
                <a:ln w="9525" cap="flat" cmpd="sng">
                  <a:solidFill>
                    <a:schemeClr val="tx1"/>
                  </a:solidFill>
                  <a:prstDash val="solid"/>
                  <a:headEnd type="none" w="med" len="med"/>
                  <a:tailEnd type="triangle" w="med" len="med"/>
                </a:ln>
              </p:spPr>
            </p:sp>
            <p:sp>
              <p:nvSpPr>
                <p:cNvPr id="66656" name="Line 112"/>
                <p:cNvSpPr/>
                <p:nvPr/>
              </p:nvSpPr>
              <p:spPr>
                <a:xfrm>
                  <a:off x="2904" y="2640"/>
                  <a:ext cx="288" cy="0"/>
                </a:xfrm>
                <a:prstGeom prst="line">
                  <a:avLst/>
                </a:prstGeom>
                <a:ln w="9525" cap="flat" cmpd="sng">
                  <a:solidFill>
                    <a:schemeClr val="tx1"/>
                  </a:solidFill>
                  <a:prstDash val="solid"/>
                  <a:headEnd type="none" w="med" len="med"/>
                  <a:tailEnd type="triangle" w="med" len="med"/>
                </a:ln>
              </p:spPr>
            </p:sp>
            <p:sp>
              <p:nvSpPr>
                <p:cNvPr id="66657" name="Line 113"/>
                <p:cNvSpPr/>
                <p:nvPr/>
              </p:nvSpPr>
              <p:spPr>
                <a:xfrm>
                  <a:off x="3336" y="2640"/>
                  <a:ext cx="288" cy="0"/>
                </a:xfrm>
                <a:prstGeom prst="line">
                  <a:avLst/>
                </a:prstGeom>
                <a:ln w="9525" cap="flat" cmpd="sng">
                  <a:solidFill>
                    <a:schemeClr val="tx1"/>
                  </a:solidFill>
                  <a:prstDash val="solid"/>
                  <a:headEnd type="none" w="med" len="med"/>
                  <a:tailEnd type="triangle" w="med" len="med"/>
                </a:ln>
              </p:spPr>
            </p:sp>
            <p:grpSp>
              <p:nvGrpSpPr>
                <p:cNvPr id="66658" name="Group 114"/>
                <p:cNvGrpSpPr/>
                <p:nvPr/>
              </p:nvGrpSpPr>
              <p:grpSpPr>
                <a:xfrm>
                  <a:off x="2568" y="2544"/>
                  <a:ext cx="384" cy="212"/>
                  <a:chOff x="2160" y="864"/>
                  <a:chExt cx="384" cy="212"/>
                </a:xfrm>
              </p:grpSpPr>
              <p:sp>
                <p:nvSpPr>
                  <p:cNvPr id="66685" name="Rectangle 115"/>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86" name="Rectangle 116"/>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87" name="Text Box 117"/>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11</a:t>
                    </a:r>
                  </a:p>
                </p:txBody>
              </p:sp>
            </p:grpSp>
            <p:grpSp>
              <p:nvGrpSpPr>
                <p:cNvPr id="66659" name="Group 118"/>
                <p:cNvGrpSpPr/>
                <p:nvPr/>
              </p:nvGrpSpPr>
              <p:grpSpPr>
                <a:xfrm>
                  <a:off x="3048" y="2544"/>
                  <a:ext cx="384" cy="212"/>
                  <a:chOff x="2160" y="864"/>
                  <a:chExt cx="384" cy="212"/>
                </a:xfrm>
              </p:grpSpPr>
              <p:sp>
                <p:nvSpPr>
                  <p:cNvPr id="66682" name="Rectangle 119"/>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83" name="Rectangle 120"/>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84" name="Text Box 121"/>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13</a:t>
                    </a:r>
                  </a:p>
                </p:txBody>
              </p:sp>
            </p:grpSp>
            <p:grpSp>
              <p:nvGrpSpPr>
                <p:cNvPr id="66660" name="Group 122"/>
                <p:cNvGrpSpPr/>
                <p:nvPr/>
              </p:nvGrpSpPr>
              <p:grpSpPr>
                <a:xfrm>
                  <a:off x="3528" y="2544"/>
                  <a:ext cx="384" cy="212"/>
                  <a:chOff x="2160" y="864"/>
                  <a:chExt cx="384" cy="212"/>
                </a:xfrm>
              </p:grpSpPr>
              <p:sp>
                <p:nvSpPr>
                  <p:cNvPr id="66679" name="Rectangle 123"/>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80" name="Rectangle 124"/>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81" name="Text Box 125"/>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17</a:t>
                    </a:r>
                  </a:p>
                </p:txBody>
              </p:sp>
            </p:grpSp>
            <p:sp>
              <p:nvSpPr>
                <p:cNvPr id="66661" name="Line 126"/>
                <p:cNvSpPr/>
                <p:nvPr/>
              </p:nvSpPr>
              <p:spPr>
                <a:xfrm>
                  <a:off x="4776" y="2640"/>
                  <a:ext cx="288" cy="0"/>
                </a:xfrm>
                <a:prstGeom prst="line">
                  <a:avLst/>
                </a:prstGeom>
                <a:ln w="9525" cap="flat" cmpd="sng">
                  <a:solidFill>
                    <a:schemeClr val="tx1"/>
                  </a:solidFill>
                  <a:prstDash val="solid"/>
                  <a:headEnd type="none" w="med" len="med"/>
                  <a:tailEnd type="triangle" w="med" len="med"/>
                </a:ln>
              </p:spPr>
            </p:sp>
            <p:grpSp>
              <p:nvGrpSpPr>
                <p:cNvPr id="66662" name="Group 127"/>
                <p:cNvGrpSpPr/>
                <p:nvPr/>
              </p:nvGrpSpPr>
              <p:grpSpPr>
                <a:xfrm>
                  <a:off x="4008" y="2544"/>
                  <a:ext cx="384" cy="212"/>
                  <a:chOff x="2160" y="864"/>
                  <a:chExt cx="384" cy="212"/>
                </a:xfrm>
              </p:grpSpPr>
              <p:sp>
                <p:nvSpPr>
                  <p:cNvPr id="66676" name="Rectangle 128"/>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77" name="Rectangle 129"/>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78" name="Text Box 130"/>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19</a:t>
                    </a:r>
                  </a:p>
                </p:txBody>
              </p:sp>
            </p:grpSp>
            <p:sp>
              <p:nvSpPr>
                <p:cNvPr id="66663" name="Line 131"/>
                <p:cNvSpPr/>
                <p:nvPr/>
              </p:nvSpPr>
              <p:spPr>
                <a:xfrm>
                  <a:off x="3816" y="2640"/>
                  <a:ext cx="288" cy="0"/>
                </a:xfrm>
                <a:prstGeom prst="line">
                  <a:avLst/>
                </a:prstGeom>
                <a:ln w="9525" cap="flat" cmpd="sng">
                  <a:solidFill>
                    <a:schemeClr val="tx1"/>
                  </a:solidFill>
                  <a:prstDash val="solid"/>
                  <a:headEnd type="none" w="med" len="med"/>
                  <a:tailEnd type="triangle" w="med" len="med"/>
                </a:ln>
              </p:spPr>
            </p:sp>
            <p:grpSp>
              <p:nvGrpSpPr>
                <p:cNvPr id="66664" name="Group 132"/>
                <p:cNvGrpSpPr/>
                <p:nvPr/>
              </p:nvGrpSpPr>
              <p:grpSpPr>
                <a:xfrm>
                  <a:off x="4488" y="2544"/>
                  <a:ext cx="384" cy="212"/>
                  <a:chOff x="2160" y="864"/>
                  <a:chExt cx="384" cy="212"/>
                </a:xfrm>
              </p:grpSpPr>
              <p:sp>
                <p:nvSpPr>
                  <p:cNvPr id="66673" name="Rectangle 133"/>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74" name="Rectangle 134"/>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75" name="Text Box 135"/>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23</a:t>
                    </a:r>
                  </a:p>
                </p:txBody>
              </p:sp>
            </p:grpSp>
            <p:sp>
              <p:nvSpPr>
                <p:cNvPr id="66665" name="Line 136"/>
                <p:cNvSpPr/>
                <p:nvPr/>
              </p:nvSpPr>
              <p:spPr>
                <a:xfrm>
                  <a:off x="4296" y="2640"/>
                  <a:ext cx="288" cy="0"/>
                </a:xfrm>
                <a:prstGeom prst="line">
                  <a:avLst/>
                </a:prstGeom>
                <a:ln w="9525" cap="flat" cmpd="sng">
                  <a:solidFill>
                    <a:schemeClr val="tx1"/>
                  </a:solidFill>
                  <a:prstDash val="solid"/>
                  <a:headEnd type="none" w="med" len="med"/>
                  <a:tailEnd type="triangle" w="med" len="med"/>
                </a:ln>
              </p:spPr>
            </p:sp>
            <p:sp>
              <p:nvSpPr>
                <p:cNvPr id="66666" name="Text Box 137"/>
                <p:cNvSpPr txBox="1"/>
                <p:nvPr/>
              </p:nvSpPr>
              <p:spPr>
                <a:xfrm>
                  <a:off x="192" y="2544"/>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0</a:t>
                  </a:r>
                </a:p>
              </p:txBody>
            </p:sp>
            <p:sp>
              <p:nvSpPr>
                <p:cNvPr id="66667" name="Rectangle 187"/>
                <p:cNvSpPr/>
                <p:nvPr/>
              </p:nvSpPr>
              <p:spPr>
                <a:xfrm>
                  <a:off x="408" y="235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68" name="Text Box 188"/>
                <p:cNvSpPr txBox="1"/>
                <p:nvPr/>
              </p:nvSpPr>
              <p:spPr>
                <a:xfrm>
                  <a:off x="192" y="2304"/>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a:t>
                  </a:r>
                </a:p>
              </p:txBody>
            </p:sp>
            <p:sp>
              <p:nvSpPr>
                <p:cNvPr id="66669" name="Rectangle 193"/>
                <p:cNvSpPr/>
                <p:nvPr/>
              </p:nvSpPr>
              <p:spPr>
                <a:xfrm>
                  <a:off x="1368" y="235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70" name="Rectangle 194"/>
                <p:cNvSpPr/>
                <p:nvPr/>
              </p:nvSpPr>
              <p:spPr>
                <a:xfrm>
                  <a:off x="2328" y="235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71" name="Rectangle 195"/>
                <p:cNvSpPr/>
                <p:nvPr/>
              </p:nvSpPr>
              <p:spPr>
                <a:xfrm>
                  <a:off x="3264" y="235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72" name="Rectangle 196"/>
                <p:cNvSpPr/>
                <p:nvPr/>
              </p:nvSpPr>
              <p:spPr>
                <a:xfrm>
                  <a:off x="4224" y="235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6640" name="Line 213"/>
              <p:cNvSpPr/>
              <p:nvPr/>
            </p:nvSpPr>
            <p:spPr>
              <a:xfrm>
                <a:off x="480" y="2256"/>
                <a:ext cx="960" cy="0"/>
              </a:xfrm>
              <a:prstGeom prst="line">
                <a:avLst/>
              </a:prstGeom>
              <a:ln w="9525" cap="flat" cmpd="sng">
                <a:solidFill>
                  <a:schemeClr val="tx1"/>
                </a:solidFill>
                <a:prstDash val="solid"/>
                <a:headEnd type="none" w="med" len="med"/>
                <a:tailEnd type="triangle" w="med" len="med"/>
              </a:ln>
            </p:spPr>
          </p:sp>
          <p:sp>
            <p:nvSpPr>
              <p:cNvPr id="66641" name="Line 214"/>
              <p:cNvSpPr/>
              <p:nvPr/>
            </p:nvSpPr>
            <p:spPr>
              <a:xfrm>
                <a:off x="1488" y="2256"/>
                <a:ext cx="960" cy="0"/>
              </a:xfrm>
              <a:prstGeom prst="line">
                <a:avLst/>
              </a:prstGeom>
              <a:ln w="9525" cap="flat" cmpd="sng">
                <a:solidFill>
                  <a:schemeClr val="tx1"/>
                </a:solidFill>
                <a:prstDash val="solid"/>
                <a:headEnd type="none" w="med" len="med"/>
                <a:tailEnd type="triangle" w="med" len="med"/>
              </a:ln>
            </p:spPr>
          </p:sp>
          <p:sp>
            <p:nvSpPr>
              <p:cNvPr id="66642" name="Line 215"/>
              <p:cNvSpPr/>
              <p:nvPr/>
            </p:nvSpPr>
            <p:spPr>
              <a:xfrm>
                <a:off x="2448" y="2256"/>
                <a:ext cx="912" cy="0"/>
              </a:xfrm>
              <a:prstGeom prst="line">
                <a:avLst/>
              </a:prstGeom>
              <a:ln w="9525" cap="flat" cmpd="sng">
                <a:solidFill>
                  <a:schemeClr val="tx1"/>
                </a:solidFill>
                <a:prstDash val="solid"/>
                <a:headEnd type="none" w="med" len="med"/>
                <a:tailEnd type="triangle" w="med" len="med"/>
              </a:ln>
            </p:spPr>
          </p:sp>
          <p:sp>
            <p:nvSpPr>
              <p:cNvPr id="66643" name="Line 216"/>
              <p:cNvSpPr/>
              <p:nvPr/>
            </p:nvSpPr>
            <p:spPr>
              <a:xfrm>
                <a:off x="3408" y="2256"/>
                <a:ext cx="912" cy="0"/>
              </a:xfrm>
              <a:prstGeom prst="line">
                <a:avLst/>
              </a:prstGeom>
              <a:ln w="9525" cap="flat" cmpd="sng">
                <a:solidFill>
                  <a:schemeClr val="tx1"/>
                </a:solidFill>
                <a:prstDash val="solid"/>
                <a:headEnd type="none" w="med" len="med"/>
                <a:tailEnd type="triangle" w="med" len="med"/>
              </a:ln>
            </p:spPr>
          </p:sp>
          <p:sp>
            <p:nvSpPr>
              <p:cNvPr id="66644" name="Line 217"/>
              <p:cNvSpPr/>
              <p:nvPr/>
            </p:nvSpPr>
            <p:spPr>
              <a:xfrm>
                <a:off x="4368" y="2256"/>
                <a:ext cx="720" cy="0"/>
              </a:xfrm>
              <a:prstGeom prst="line">
                <a:avLst/>
              </a:prstGeom>
              <a:ln w="9525" cap="flat" cmpd="sng">
                <a:solidFill>
                  <a:schemeClr val="tx1"/>
                </a:solidFill>
                <a:prstDash val="solid"/>
                <a:headEnd type="none" w="med" len="med"/>
                <a:tailEnd type="triangle" w="med" len="med"/>
              </a:ln>
            </p:spPr>
          </p:sp>
        </p:grpSp>
        <p:grpSp>
          <p:nvGrpSpPr>
            <p:cNvPr id="66567" name="Group 226"/>
            <p:cNvGrpSpPr/>
            <p:nvPr/>
          </p:nvGrpSpPr>
          <p:grpSpPr>
            <a:xfrm>
              <a:off x="144" y="3072"/>
              <a:ext cx="5160" cy="615"/>
              <a:chOff x="144" y="3072"/>
              <a:chExt cx="5160" cy="615"/>
            </a:xfrm>
          </p:grpSpPr>
          <p:grpSp>
            <p:nvGrpSpPr>
              <p:cNvPr id="66569" name="Group 138"/>
              <p:cNvGrpSpPr/>
              <p:nvPr/>
            </p:nvGrpSpPr>
            <p:grpSpPr>
              <a:xfrm>
                <a:off x="720" y="3456"/>
                <a:ext cx="336" cy="212"/>
                <a:chOff x="816" y="1680"/>
                <a:chExt cx="576" cy="265"/>
              </a:xfrm>
            </p:grpSpPr>
            <p:sp>
              <p:nvSpPr>
                <p:cNvPr id="66636" name="Rectangle 139"/>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37" name="Rectangle 140"/>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38" name="Text Box 141"/>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２</a:t>
                  </a:r>
                </a:p>
              </p:txBody>
            </p:sp>
          </p:grpSp>
          <p:sp>
            <p:nvSpPr>
              <p:cNvPr id="66570" name="Rectangle 142"/>
              <p:cNvSpPr/>
              <p:nvPr/>
            </p:nvSpPr>
            <p:spPr>
              <a:xfrm>
                <a:off x="408" y="3456"/>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6571" name="Group 143"/>
              <p:cNvGrpSpPr/>
              <p:nvPr/>
            </p:nvGrpSpPr>
            <p:grpSpPr>
              <a:xfrm>
                <a:off x="1200" y="3456"/>
                <a:ext cx="336" cy="212"/>
                <a:chOff x="816" y="1680"/>
                <a:chExt cx="576" cy="265"/>
              </a:xfrm>
            </p:grpSpPr>
            <p:sp>
              <p:nvSpPr>
                <p:cNvPr id="66633" name="Rectangle 144"/>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34" name="Rectangle 145"/>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35" name="Text Box 146"/>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３</a:t>
                  </a:r>
                </a:p>
              </p:txBody>
            </p:sp>
          </p:grpSp>
          <p:grpSp>
            <p:nvGrpSpPr>
              <p:cNvPr id="66572" name="Group 147"/>
              <p:cNvGrpSpPr/>
              <p:nvPr/>
            </p:nvGrpSpPr>
            <p:grpSpPr>
              <a:xfrm>
                <a:off x="1680" y="3456"/>
                <a:ext cx="336" cy="212"/>
                <a:chOff x="816" y="1680"/>
                <a:chExt cx="576" cy="265"/>
              </a:xfrm>
            </p:grpSpPr>
            <p:sp>
              <p:nvSpPr>
                <p:cNvPr id="66630" name="Rectangle 148"/>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31" name="Rectangle 149"/>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32" name="Text Box 150"/>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５</a:t>
                  </a:r>
                </a:p>
              </p:txBody>
            </p:sp>
          </p:grpSp>
          <p:grpSp>
            <p:nvGrpSpPr>
              <p:cNvPr id="66573" name="Group 151"/>
              <p:cNvGrpSpPr/>
              <p:nvPr/>
            </p:nvGrpSpPr>
            <p:grpSpPr>
              <a:xfrm>
                <a:off x="2160" y="3456"/>
                <a:ext cx="336" cy="212"/>
                <a:chOff x="816" y="1680"/>
                <a:chExt cx="576" cy="265"/>
              </a:xfrm>
            </p:grpSpPr>
            <p:sp>
              <p:nvSpPr>
                <p:cNvPr id="66627" name="Rectangle 152"/>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28" name="Rectangle 153"/>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29" name="Text Box 154"/>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７</a:t>
                  </a:r>
                </a:p>
              </p:txBody>
            </p:sp>
          </p:grpSp>
          <p:sp>
            <p:nvSpPr>
              <p:cNvPr id="66574" name="Text Box 155"/>
              <p:cNvSpPr txBox="1"/>
              <p:nvPr/>
            </p:nvSpPr>
            <p:spPr>
              <a:xfrm>
                <a:off x="5088" y="3120"/>
                <a:ext cx="216" cy="466"/>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zh-CN" altLang="en-US" sz="1400" b="0" dirty="0">
                    <a:latin typeface="Arial" panose="020B0604020202020204" pitchFamily="34" charset="0"/>
                  </a:rPr>
                  <a:t>ＮＩＬ</a:t>
                </a:r>
              </a:p>
            </p:txBody>
          </p:sp>
          <p:sp>
            <p:nvSpPr>
              <p:cNvPr id="66575" name="Line 156"/>
              <p:cNvSpPr/>
              <p:nvPr/>
            </p:nvSpPr>
            <p:spPr>
              <a:xfrm>
                <a:off x="504" y="3552"/>
                <a:ext cx="288" cy="0"/>
              </a:xfrm>
              <a:prstGeom prst="line">
                <a:avLst/>
              </a:prstGeom>
              <a:ln w="9525" cap="flat" cmpd="sng">
                <a:solidFill>
                  <a:schemeClr val="tx1"/>
                </a:solidFill>
                <a:prstDash val="solid"/>
                <a:headEnd type="none" w="med" len="med"/>
                <a:tailEnd type="triangle" w="med" len="med"/>
              </a:ln>
            </p:spPr>
          </p:sp>
          <p:sp>
            <p:nvSpPr>
              <p:cNvPr id="66576" name="Line 157"/>
              <p:cNvSpPr/>
              <p:nvPr/>
            </p:nvSpPr>
            <p:spPr>
              <a:xfrm>
                <a:off x="984" y="3552"/>
                <a:ext cx="288" cy="0"/>
              </a:xfrm>
              <a:prstGeom prst="line">
                <a:avLst/>
              </a:prstGeom>
              <a:ln w="9525" cap="flat" cmpd="sng">
                <a:solidFill>
                  <a:schemeClr val="tx1"/>
                </a:solidFill>
                <a:prstDash val="solid"/>
                <a:headEnd type="none" w="med" len="med"/>
                <a:tailEnd type="triangle" w="med" len="med"/>
              </a:ln>
            </p:spPr>
          </p:sp>
          <p:sp>
            <p:nvSpPr>
              <p:cNvPr id="66577" name="Line 158"/>
              <p:cNvSpPr/>
              <p:nvPr/>
            </p:nvSpPr>
            <p:spPr>
              <a:xfrm>
                <a:off x="1464" y="3552"/>
                <a:ext cx="288" cy="0"/>
              </a:xfrm>
              <a:prstGeom prst="line">
                <a:avLst/>
              </a:prstGeom>
              <a:ln w="9525" cap="flat" cmpd="sng">
                <a:solidFill>
                  <a:schemeClr val="tx1"/>
                </a:solidFill>
                <a:prstDash val="solid"/>
                <a:headEnd type="none" w="med" len="med"/>
                <a:tailEnd type="triangle" w="med" len="med"/>
              </a:ln>
            </p:spPr>
          </p:sp>
          <p:sp>
            <p:nvSpPr>
              <p:cNvPr id="66578" name="Line 159"/>
              <p:cNvSpPr/>
              <p:nvPr/>
            </p:nvSpPr>
            <p:spPr>
              <a:xfrm>
                <a:off x="1944" y="3552"/>
                <a:ext cx="288" cy="0"/>
              </a:xfrm>
              <a:prstGeom prst="line">
                <a:avLst/>
              </a:prstGeom>
              <a:ln w="9525" cap="flat" cmpd="sng">
                <a:solidFill>
                  <a:schemeClr val="tx1"/>
                </a:solidFill>
                <a:prstDash val="solid"/>
                <a:headEnd type="none" w="med" len="med"/>
                <a:tailEnd type="triangle" w="med" len="med"/>
              </a:ln>
            </p:spPr>
          </p:sp>
          <p:sp>
            <p:nvSpPr>
              <p:cNvPr id="66579" name="Line 160"/>
              <p:cNvSpPr/>
              <p:nvPr/>
            </p:nvSpPr>
            <p:spPr>
              <a:xfrm>
                <a:off x="2424" y="3552"/>
                <a:ext cx="288" cy="0"/>
              </a:xfrm>
              <a:prstGeom prst="line">
                <a:avLst/>
              </a:prstGeom>
              <a:ln w="9525" cap="flat" cmpd="sng">
                <a:solidFill>
                  <a:schemeClr val="tx1"/>
                </a:solidFill>
                <a:prstDash val="solid"/>
                <a:headEnd type="none" w="med" len="med"/>
                <a:tailEnd type="triangle" w="med" len="med"/>
              </a:ln>
            </p:spPr>
          </p:sp>
          <p:sp>
            <p:nvSpPr>
              <p:cNvPr id="66580" name="Line 161"/>
              <p:cNvSpPr/>
              <p:nvPr/>
            </p:nvSpPr>
            <p:spPr>
              <a:xfrm>
                <a:off x="2904" y="3552"/>
                <a:ext cx="288" cy="0"/>
              </a:xfrm>
              <a:prstGeom prst="line">
                <a:avLst/>
              </a:prstGeom>
              <a:ln w="9525" cap="flat" cmpd="sng">
                <a:solidFill>
                  <a:schemeClr val="tx1"/>
                </a:solidFill>
                <a:prstDash val="solid"/>
                <a:headEnd type="none" w="med" len="med"/>
                <a:tailEnd type="triangle" w="med" len="med"/>
              </a:ln>
            </p:spPr>
          </p:sp>
          <p:sp>
            <p:nvSpPr>
              <p:cNvPr id="66581" name="Line 162"/>
              <p:cNvSpPr/>
              <p:nvPr/>
            </p:nvSpPr>
            <p:spPr>
              <a:xfrm>
                <a:off x="3336" y="3552"/>
                <a:ext cx="288" cy="0"/>
              </a:xfrm>
              <a:prstGeom prst="line">
                <a:avLst/>
              </a:prstGeom>
              <a:ln w="9525" cap="flat" cmpd="sng">
                <a:solidFill>
                  <a:schemeClr val="tx1"/>
                </a:solidFill>
                <a:prstDash val="solid"/>
                <a:headEnd type="none" w="med" len="med"/>
                <a:tailEnd type="triangle" w="med" len="med"/>
              </a:ln>
            </p:spPr>
          </p:sp>
          <p:grpSp>
            <p:nvGrpSpPr>
              <p:cNvPr id="66582" name="Group 163"/>
              <p:cNvGrpSpPr/>
              <p:nvPr/>
            </p:nvGrpSpPr>
            <p:grpSpPr>
              <a:xfrm>
                <a:off x="2568" y="3456"/>
                <a:ext cx="384" cy="212"/>
                <a:chOff x="2160" y="864"/>
                <a:chExt cx="384" cy="212"/>
              </a:xfrm>
            </p:grpSpPr>
            <p:sp>
              <p:nvSpPr>
                <p:cNvPr id="66624" name="Rectangle 164"/>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25" name="Rectangle 165"/>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26" name="Text Box 166"/>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11</a:t>
                  </a:r>
                </a:p>
              </p:txBody>
            </p:sp>
          </p:grpSp>
          <p:grpSp>
            <p:nvGrpSpPr>
              <p:cNvPr id="66583" name="Group 167"/>
              <p:cNvGrpSpPr/>
              <p:nvPr/>
            </p:nvGrpSpPr>
            <p:grpSpPr>
              <a:xfrm>
                <a:off x="3048" y="3456"/>
                <a:ext cx="384" cy="212"/>
                <a:chOff x="2160" y="864"/>
                <a:chExt cx="384" cy="212"/>
              </a:xfrm>
            </p:grpSpPr>
            <p:sp>
              <p:nvSpPr>
                <p:cNvPr id="66621" name="Rectangle 168"/>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22" name="Rectangle 169"/>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23" name="Text Box 170"/>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13</a:t>
                  </a:r>
                </a:p>
              </p:txBody>
            </p:sp>
          </p:grpSp>
          <p:grpSp>
            <p:nvGrpSpPr>
              <p:cNvPr id="66584" name="Group 171"/>
              <p:cNvGrpSpPr/>
              <p:nvPr/>
            </p:nvGrpSpPr>
            <p:grpSpPr>
              <a:xfrm>
                <a:off x="3528" y="3456"/>
                <a:ext cx="384" cy="212"/>
                <a:chOff x="2160" y="864"/>
                <a:chExt cx="384" cy="212"/>
              </a:xfrm>
            </p:grpSpPr>
            <p:sp>
              <p:nvSpPr>
                <p:cNvPr id="66618" name="Rectangle 172"/>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19" name="Rectangle 173"/>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20" name="Text Box 174"/>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17</a:t>
                  </a:r>
                </a:p>
              </p:txBody>
            </p:sp>
          </p:grpSp>
          <p:sp>
            <p:nvSpPr>
              <p:cNvPr id="66585" name="Line 175"/>
              <p:cNvSpPr/>
              <p:nvPr/>
            </p:nvSpPr>
            <p:spPr>
              <a:xfrm>
                <a:off x="4776" y="3552"/>
                <a:ext cx="288" cy="0"/>
              </a:xfrm>
              <a:prstGeom prst="line">
                <a:avLst/>
              </a:prstGeom>
              <a:ln w="9525" cap="flat" cmpd="sng">
                <a:solidFill>
                  <a:schemeClr val="tx1"/>
                </a:solidFill>
                <a:prstDash val="solid"/>
                <a:headEnd type="none" w="med" len="med"/>
                <a:tailEnd type="triangle" w="med" len="med"/>
              </a:ln>
            </p:spPr>
          </p:sp>
          <p:grpSp>
            <p:nvGrpSpPr>
              <p:cNvPr id="66586" name="Group 176"/>
              <p:cNvGrpSpPr/>
              <p:nvPr/>
            </p:nvGrpSpPr>
            <p:grpSpPr>
              <a:xfrm>
                <a:off x="4008" y="3456"/>
                <a:ext cx="384" cy="212"/>
                <a:chOff x="2160" y="864"/>
                <a:chExt cx="384" cy="212"/>
              </a:xfrm>
            </p:grpSpPr>
            <p:sp>
              <p:nvSpPr>
                <p:cNvPr id="66615" name="Rectangle 177"/>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16" name="Rectangle 178"/>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17" name="Text Box 179"/>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19</a:t>
                  </a:r>
                </a:p>
              </p:txBody>
            </p:sp>
          </p:grpSp>
          <p:sp>
            <p:nvSpPr>
              <p:cNvPr id="66587" name="Line 180"/>
              <p:cNvSpPr/>
              <p:nvPr/>
            </p:nvSpPr>
            <p:spPr>
              <a:xfrm>
                <a:off x="3816" y="3552"/>
                <a:ext cx="288" cy="0"/>
              </a:xfrm>
              <a:prstGeom prst="line">
                <a:avLst/>
              </a:prstGeom>
              <a:ln w="9525" cap="flat" cmpd="sng">
                <a:solidFill>
                  <a:schemeClr val="tx1"/>
                </a:solidFill>
                <a:prstDash val="solid"/>
                <a:headEnd type="none" w="med" len="med"/>
                <a:tailEnd type="triangle" w="med" len="med"/>
              </a:ln>
            </p:spPr>
          </p:sp>
          <p:grpSp>
            <p:nvGrpSpPr>
              <p:cNvPr id="66588" name="Group 181"/>
              <p:cNvGrpSpPr/>
              <p:nvPr/>
            </p:nvGrpSpPr>
            <p:grpSpPr>
              <a:xfrm>
                <a:off x="4488" y="3456"/>
                <a:ext cx="384" cy="212"/>
                <a:chOff x="2160" y="864"/>
                <a:chExt cx="384" cy="212"/>
              </a:xfrm>
            </p:grpSpPr>
            <p:sp>
              <p:nvSpPr>
                <p:cNvPr id="66612" name="Rectangle 182"/>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13" name="Rectangle 183"/>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14" name="Text Box 184"/>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23</a:t>
                  </a:r>
                </a:p>
              </p:txBody>
            </p:sp>
          </p:grpSp>
          <p:sp>
            <p:nvSpPr>
              <p:cNvPr id="66589" name="Line 185"/>
              <p:cNvSpPr/>
              <p:nvPr/>
            </p:nvSpPr>
            <p:spPr>
              <a:xfrm>
                <a:off x="4296" y="3552"/>
                <a:ext cx="288" cy="0"/>
              </a:xfrm>
              <a:prstGeom prst="line">
                <a:avLst/>
              </a:prstGeom>
              <a:ln w="9525" cap="flat" cmpd="sng">
                <a:solidFill>
                  <a:schemeClr val="tx1"/>
                </a:solidFill>
                <a:prstDash val="solid"/>
                <a:headEnd type="none" w="med" len="med"/>
                <a:tailEnd type="triangle" w="med" len="med"/>
              </a:ln>
            </p:spPr>
          </p:sp>
          <p:sp>
            <p:nvSpPr>
              <p:cNvPr id="66590" name="Text Box 186"/>
              <p:cNvSpPr txBox="1"/>
              <p:nvPr/>
            </p:nvSpPr>
            <p:spPr>
              <a:xfrm>
                <a:off x="168" y="3456"/>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0</a:t>
                </a:r>
              </a:p>
            </p:txBody>
          </p:sp>
          <p:grpSp>
            <p:nvGrpSpPr>
              <p:cNvPr id="66591" name="Group 197"/>
              <p:cNvGrpSpPr/>
              <p:nvPr/>
            </p:nvGrpSpPr>
            <p:grpSpPr>
              <a:xfrm>
                <a:off x="408" y="3072"/>
                <a:ext cx="168" cy="384"/>
                <a:chOff x="408" y="3072"/>
                <a:chExt cx="168" cy="384"/>
              </a:xfrm>
            </p:grpSpPr>
            <p:sp>
              <p:nvSpPr>
                <p:cNvPr id="66610" name="Rectangle 189"/>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11" name="Rectangle 190"/>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6592" name="Text Box 191"/>
              <p:cNvSpPr txBox="1"/>
              <p:nvPr/>
            </p:nvSpPr>
            <p:spPr>
              <a:xfrm>
                <a:off x="144" y="3264"/>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a:t>
                </a:r>
              </a:p>
            </p:txBody>
          </p:sp>
          <p:sp>
            <p:nvSpPr>
              <p:cNvPr id="66593" name="Text Box 192"/>
              <p:cNvSpPr txBox="1"/>
              <p:nvPr/>
            </p:nvSpPr>
            <p:spPr>
              <a:xfrm>
                <a:off x="144" y="3072"/>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p>
            </p:txBody>
          </p:sp>
          <p:sp>
            <p:nvSpPr>
              <p:cNvPr id="66594" name="Rectangle 199"/>
              <p:cNvSpPr/>
              <p:nvPr/>
            </p:nvSpPr>
            <p:spPr>
              <a:xfrm>
                <a:off x="136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6595" name="Group 201"/>
              <p:cNvGrpSpPr/>
              <p:nvPr/>
            </p:nvGrpSpPr>
            <p:grpSpPr>
              <a:xfrm>
                <a:off x="2328" y="3072"/>
                <a:ext cx="168" cy="384"/>
                <a:chOff x="408" y="3072"/>
                <a:chExt cx="168" cy="384"/>
              </a:xfrm>
            </p:grpSpPr>
            <p:sp>
              <p:nvSpPr>
                <p:cNvPr id="66608" name="Rectangle 202"/>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09" name="Rectangle 203"/>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6596" name="Rectangle 205"/>
              <p:cNvSpPr/>
              <p:nvPr/>
            </p:nvSpPr>
            <p:spPr>
              <a:xfrm>
                <a:off x="3264"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6597" name="Group 207"/>
              <p:cNvGrpSpPr/>
              <p:nvPr/>
            </p:nvGrpSpPr>
            <p:grpSpPr>
              <a:xfrm>
                <a:off x="4224" y="3072"/>
                <a:ext cx="168" cy="384"/>
                <a:chOff x="408" y="3072"/>
                <a:chExt cx="168" cy="384"/>
              </a:xfrm>
            </p:grpSpPr>
            <p:sp>
              <p:nvSpPr>
                <p:cNvPr id="66606" name="Rectangle 208"/>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6607" name="Rectangle 209"/>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6598" name="Line 218"/>
              <p:cNvSpPr/>
              <p:nvPr/>
            </p:nvSpPr>
            <p:spPr>
              <a:xfrm>
                <a:off x="480" y="3360"/>
                <a:ext cx="960" cy="0"/>
              </a:xfrm>
              <a:prstGeom prst="line">
                <a:avLst/>
              </a:prstGeom>
              <a:ln w="9525" cap="flat" cmpd="sng">
                <a:solidFill>
                  <a:schemeClr val="tx1"/>
                </a:solidFill>
                <a:prstDash val="solid"/>
                <a:headEnd type="none" w="med" len="med"/>
                <a:tailEnd type="triangle" w="med" len="med"/>
              </a:ln>
            </p:spPr>
          </p:sp>
          <p:sp>
            <p:nvSpPr>
              <p:cNvPr id="66599" name="Line 219"/>
              <p:cNvSpPr/>
              <p:nvPr/>
            </p:nvSpPr>
            <p:spPr>
              <a:xfrm>
                <a:off x="1488" y="3360"/>
                <a:ext cx="960" cy="0"/>
              </a:xfrm>
              <a:prstGeom prst="line">
                <a:avLst/>
              </a:prstGeom>
              <a:ln w="9525" cap="flat" cmpd="sng">
                <a:solidFill>
                  <a:schemeClr val="tx1"/>
                </a:solidFill>
                <a:prstDash val="solid"/>
                <a:headEnd type="none" w="med" len="med"/>
                <a:tailEnd type="triangle" w="med" len="med"/>
              </a:ln>
            </p:spPr>
          </p:sp>
          <p:sp>
            <p:nvSpPr>
              <p:cNvPr id="66600" name="Line 220"/>
              <p:cNvSpPr/>
              <p:nvPr/>
            </p:nvSpPr>
            <p:spPr>
              <a:xfrm>
                <a:off x="2448" y="3360"/>
                <a:ext cx="912" cy="0"/>
              </a:xfrm>
              <a:prstGeom prst="line">
                <a:avLst/>
              </a:prstGeom>
              <a:ln w="9525" cap="flat" cmpd="sng">
                <a:solidFill>
                  <a:schemeClr val="tx1"/>
                </a:solidFill>
                <a:prstDash val="solid"/>
                <a:headEnd type="none" w="med" len="med"/>
                <a:tailEnd type="triangle" w="med" len="med"/>
              </a:ln>
            </p:spPr>
          </p:sp>
          <p:sp>
            <p:nvSpPr>
              <p:cNvPr id="66601" name="Line 221"/>
              <p:cNvSpPr/>
              <p:nvPr/>
            </p:nvSpPr>
            <p:spPr>
              <a:xfrm>
                <a:off x="3408" y="3360"/>
                <a:ext cx="912" cy="0"/>
              </a:xfrm>
              <a:prstGeom prst="line">
                <a:avLst/>
              </a:prstGeom>
              <a:ln w="9525" cap="flat" cmpd="sng">
                <a:solidFill>
                  <a:schemeClr val="tx1"/>
                </a:solidFill>
                <a:prstDash val="solid"/>
                <a:headEnd type="none" w="med" len="med"/>
                <a:tailEnd type="triangle" w="med" len="med"/>
              </a:ln>
            </p:spPr>
          </p:sp>
          <p:sp>
            <p:nvSpPr>
              <p:cNvPr id="66602" name="Line 222"/>
              <p:cNvSpPr/>
              <p:nvPr/>
            </p:nvSpPr>
            <p:spPr>
              <a:xfrm>
                <a:off x="4368" y="3360"/>
                <a:ext cx="720" cy="0"/>
              </a:xfrm>
              <a:prstGeom prst="line">
                <a:avLst/>
              </a:prstGeom>
              <a:ln w="9525" cap="flat" cmpd="sng">
                <a:solidFill>
                  <a:schemeClr val="tx1"/>
                </a:solidFill>
                <a:prstDash val="solid"/>
                <a:headEnd type="none" w="med" len="med"/>
                <a:tailEnd type="triangle" w="med" len="med"/>
              </a:ln>
            </p:spPr>
          </p:sp>
          <p:sp>
            <p:nvSpPr>
              <p:cNvPr id="66603" name="Line 223"/>
              <p:cNvSpPr/>
              <p:nvPr/>
            </p:nvSpPr>
            <p:spPr>
              <a:xfrm>
                <a:off x="480" y="3168"/>
                <a:ext cx="1920" cy="0"/>
              </a:xfrm>
              <a:prstGeom prst="line">
                <a:avLst/>
              </a:prstGeom>
              <a:ln w="9525" cap="flat" cmpd="sng">
                <a:solidFill>
                  <a:schemeClr val="tx1"/>
                </a:solidFill>
                <a:prstDash val="solid"/>
                <a:headEnd type="none" w="med" len="med"/>
                <a:tailEnd type="triangle" w="med" len="med"/>
              </a:ln>
            </p:spPr>
          </p:sp>
          <p:sp>
            <p:nvSpPr>
              <p:cNvPr id="66604" name="Line 224"/>
              <p:cNvSpPr/>
              <p:nvPr/>
            </p:nvSpPr>
            <p:spPr>
              <a:xfrm>
                <a:off x="2448" y="3168"/>
                <a:ext cx="1920" cy="0"/>
              </a:xfrm>
              <a:prstGeom prst="line">
                <a:avLst/>
              </a:prstGeom>
              <a:ln w="9525" cap="flat" cmpd="sng">
                <a:solidFill>
                  <a:schemeClr val="tx1"/>
                </a:solidFill>
                <a:prstDash val="solid"/>
                <a:headEnd type="none" w="med" len="med"/>
                <a:tailEnd type="triangle" w="med" len="med"/>
              </a:ln>
            </p:spPr>
          </p:sp>
          <p:sp>
            <p:nvSpPr>
              <p:cNvPr id="66605" name="Line 225"/>
              <p:cNvSpPr/>
              <p:nvPr/>
            </p:nvSpPr>
            <p:spPr>
              <a:xfrm>
                <a:off x="4368" y="3168"/>
                <a:ext cx="720" cy="0"/>
              </a:xfrm>
              <a:prstGeom prst="line">
                <a:avLst/>
              </a:prstGeom>
              <a:ln w="9525" cap="flat" cmpd="sng">
                <a:solidFill>
                  <a:schemeClr val="tx1"/>
                </a:solidFill>
                <a:prstDash val="solid"/>
                <a:headEnd type="none" w="med" len="med"/>
                <a:tailEnd type="triangle" w="med" len="med"/>
              </a:ln>
            </p:spPr>
          </p:sp>
        </p:grpSp>
        <p:sp>
          <p:nvSpPr>
            <p:cNvPr id="66568" name="Text Box 230"/>
            <p:cNvSpPr txBox="1"/>
            <p:nvPr/>
          </p:nvSpPr>
          <p:spPr>
            <a:xfrm>
              <a:off x="1536" y="3744"/>
              <a:ext cx="2640" cy="231"/>
            </a:xfrm>
            <a:prstGeom prst="rect">
              <a:avLst/>
            </a:prstGeom>
            <a:noFill/>
            <a:ln w="9525">
              <a:noFill/>
            </a:ln>
          </p:spPr>
          <p:txBody>
            <a:bodyPr>
              <a:spAutoFit/>
            </a:bodyPr>
            <a:lstStyle/>
            <a:p>
              <a:pPr algn="ctr">
                <a:spcBef>
                  <a:spcPct val="50000"/>
                </a:spcBef>
              </a:pPr>
              <a:r>
                <a:rPr lang="zh-CN" altLang="en-US" dirty="0">
                  <a:solidFill>
                    <a:srgbClr val="000099"/>
                  </a:solidFill>
                  <a:latin typeface="Arial" panose="020B0604020202020204" pitchFamily="34" charset="0"/>
                </a:rPr>
                <a:t>增加附加指针后的有序链表</a:t>
              </a:r>
              <a:r>
                <a:rPr lang="en-US" altLang="zh-CN" dirty="0">
                  <a:solidFill>
                    <a:srgbClr val="000099"/>
                  </a:solidFill>
                  <a:latin typeface="Arial" panose="020B0604020202020204" pitchFamily="34" charset="0"/>
                </a:rPr>
                <a:t>——</a:t>
              </a:r>
              <a:r>
                <a:rPr lang="zh-CN" altLang="en-US" dirty="0">
                  <a:solidFill>
                    <a:srgbClr val="000099"/>
                  </a:solidFill>
                  <a:latin typeface="Arial" panose="020B0604020202020204" pitchFamily="34" charset="0"/>
                </a:rPr>
                <a:t>跳跃表</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a:ln/>
        </p:spPr>
        <p:txBody>
          <a:bodyPr vert="horz" wrap="square" lIns="91440" tIns="45720" rIns="91440" bIns="45720" anchor="b" anchorCtr="0"/>
          <a:lstStyle/>
          <a:p>
            <a:pPr eaLnBrk="1" hangingPunct="1"/>
            <a:r>
              <a:rPr lang="zh-CN" altLang="en-US" dirty="0"/>
              <a:t>如何进行搜索？</a:t>
            </a:r>
          </a:p>
        </p:txBody>
      </p:sp>
      <p:grpSp>
        <p:nvGrpSpPr>
          <p:cNvPr id="67587" name="Group 67"/>
          <p:cNvGrpSpPr/>
          <p:nvPr/>
        </p:nvGrpSpPr>
        <p:grpSpPr>
          <a:xfrm>
            <a:off x="533400" y="3581400"/>
            <a:ext cx="8191500" cy="976313"/>
            <a:chOff x="144" y="3072"/>
            <a:chExt cx="5160" cy="615"/>
          </a:xfrm>
        </p:grpSpPr>
        <p:grpSp>
          <p:nvGrpSpPr>
            <p:cNvPr id="67589" name="Group 68"/>
            <p:cNvGrpSpPr/>
            <p:nvPr/>
          </p:nvGrpSpPr>
          <p:grpSpPr>
            <a:xfrm>
              <a:off x="720" y="3456"/>
              <a:ext cx="336" cy="212"/>
              <a:chOff x="816" y="1680"/>
              <a:chExt cx="576" cy="265"/>
            </a:xfrm>
          </p:grpSpPr>
          <p:sp>
            <p:nvSpPr>
              <p:cNvPr id="67656" name="Rectangle 69"/>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57" name="Rectangle 70"/>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58" name="Text Box 71"/>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２</a:t>
                </a:r>
              </a:p>
            </p:txBody>
          </p:sp>
        </p:grpSp>
        <p:sp>
          <p:nvSpPr>
            <p:cNvPr id="67590" name="Rectangle 72"/>
            <p:cNvSpPr/>
            <p:nvPr/>
          </p:nvSpPr>
          <p:spPr>
            <a:xfrm>
              <a:off x="408" y="3456"/>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7591" name="Group 73"/>
            <p:cNvGrpSpPr/>
            <p:nvPr/>
          </p:nvGrpSpPr>
          <p:grpSpPr>
            <a:xfrm>
              <a:off x="1200" y="3456"/>
              <a:ext cx="336" cy="212"/>
              <a:chOff x="816" y="1680"/>
              <a:chExt cx="576" cy="265"/>
            </a:xfrm>
          </p:grpSpPr>
          <p:sp>
            <p:nvSpPr>
              <p:cNvPr id="67653" name="Rectangle 74"/>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54" name="Rectangle 75"/>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55" name="Text Box 76"/>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３</a:t>
                </a:r>
              </a:p>
            </p:txBody>
          </p:sp>
        </p:grpSp>
        <p:grpSp>
          <p:nvGrpSpPr>
            <p:cNvPr id="67592" name="Group 77"/>
            <p:cNvGrpSpPr/>
            <p:nvPr/>
          </p:nvGrpSpPr>
          <p:grpSpPr>
            <a:xfrm>
              <a:off x="1680" y="3456"/>
              <a:ext cx="336" cy="212"/>
              <a:chOff x="816" y="1680"/>
              <a:chExt cx="576" cy="265"/>
            </a:xfrm>
          </p:grpSpPr>
          <p:sp>
            <p:nvSpPr>
              <p:cNvPr id="67650" name="Rectangle 78"/>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51" name="Rectangle 79"/>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52" name="Text Box 80"/>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５</a:t>
                </a:r>
              </a:p>
            </p:txBody>
          </p:sp>
        </p:grpSp>
        <p:grpSp>
          <p:nvGrpSpPr>
            <p:cNvPr id="67593" name="Group 81"/>
            <p:cNvGrpSpPr/>
            <p:nvPr/>
          </p:nvGrpSpPr>
          <p:grpSpPr>
            <a:xfrm>
              <a:off x="2160" y="3456"/>
              <a:ext cx="336" cy="212"/>
              <a:chOff x="816" y="1680"/>
              <a:chExt cx="576" cy="265"/>
            </a:xfrm>
          </p:grpSpPr>
          <p:sp>
            <p:nvSpPr>
              <p:cNvPr id="67647" name="Rectangle 82"/>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48" name="Rectangle 83"/>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49" name="Text Box 84"/>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７</a:t>
                </a:r>
              </a:p>
            </p:txBody>
          </p:sp>
        </p:grpSp>
        <p:sp>
          <p:nvSpPr>
            <p:cNvPr id="67594" name="Text Box 85"/>
            <p:cNvSpPr txBox="1"/>
            <p:nvPr/>
          </p:nvSpPr>
          <p:spPr>
            <a:xfrm>
              <a:off x="5088" y="3120"/>
              <a:ext cx="216" cy="466"/>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zh-CN" altLang="en-US" sz="1400" b="0" dirty="0">
                  <a:latin typeface="Arial" panose="020B0604020202020204" pitchFamily="34" charset="0"/>
                </a:rPr>
                <a:t>ＮＩＬ</a:t>
              </a:r>
            </a:p>
          </p:txBody>
        </p:sp>
        <p:sp>
          <p:nvSpPr>
            <p:cNvPr id="67595" name="Line 86"/>
            <p:cNvSpPr/>
            <p:nvPr/>
          </p:nvSpPr>
          <p:spPr>
            <a:xfrm>
              <a:off x="504" y="3552"/>
              <a:ext cx="288" cy="0"/>
            </a:xfrm>
            <a:prstGeom prst="line">
              <a:avLst/>
            </a:prstGeom>
            <a:ln w="9525" cap="flat" cmpd="sng">
              <a:solidFill>
                <a:schemeClr val="tx1"/>
              </a:solidFill>
              <a:prstDash val="solid"/>
              <a:headEnd type="none" w="med" len="med"/>
              <a:tailEnd type="triangle" w="med" len="med"/>
            </a:ln>
          </p:spPr>
        </p:sp>
        <p:sp>
          <p:nvSpPr>
            <p:cNvPr id="67596" name="Line 87"/>
            <p:cNvSpPr/>
            <p:nvPr/>
          </p:nvSpPr>
          <p:spPr>
            <a:xfrm>
              <a:off x="984" y="3552"/>
              <a:ext cx="288" cy="0"/>
            </a:xfrm>
            <a:prstGeom prst="line">
              <a:avLst/>
            </a:prstGeom>
            <a:ln w="9525" cap="flat" cmpd="sng">
              <a:solidFill>
                <a:schemeClr val="tx1"/>
              </a:solidFill>
              <a:prstDash val="solid"/>
              <a:headEnd type="none" w="med" len="med"/>
              <a:tailEnd type="triangle" w="med" len="med"/>
            </a:ln>
          </p:spPr>
        </p:sp>
        <p:sp>
          <p:nvSpPr>
            <p:cNvPr id="67597" name="Line 88"/>
            <p:cNvSpPr/>
            <p:nvPr/>
          </p:nvSpPr>
          <p:spPr>
            <a:xfrm>
              <a:off x="1464" y="3552"/>
              <a:ext cx="288" cy="0"/>
            </a:xfrm>
            <a:prstGeom prst="line">
              <a:avLst/>
            </a:prstGeom>
            <a:ln w="9525" cap="flat" cmpd="sng">
              <a:solidFill>
                <a:schemeClr val="tx1"/>
              </a:solidFill>
              <a:prstDash val="solid"/>
              <a:headEnd type="none" w="med" len="med"/>
              <a:tailEnd type="triangle" w="med" len="med"/>
            </a:ln>
          </p:spPr>
        </p:sp>
        <p:sp>
          <p:nvSpPr>
            <p:cNvPr id="67598" name="Line 89"/>
            <p:cNvSpPr/>
            <p:nvPr/>
          </p:nvSpPr>
          <p:spPr>
            <a:xfrm>
              <a:off x="1944" y="3552"/>
              <a:ext cx="288" cy="0"/>
            </a:xfrm>
            <a:prstGeom prst="line">
              <a:avLst/>
            </a:prstGeom>
            <a:ln w="9525" cap="flat" cmpd="sng">
              <a:solidFill>
                <a:schemeClr val="tx1"/>
              </a:solidFill>
              <a:prstDash val="solid"/>
              <a:headEnd type="none" w="med" len="med"/>
              <a:tailEnd type="triangle" w="med" len="med"/>
            </a:ln>
          </p:spPr>
        </p:sp>
        <p:sp>
          <p:nvSpPr>
            <p:cNvPr id="67599" name="Line 90"/>
            <p:cNvSpPr/>
            <p:nvPr/>
          </p:nvSpPr>
          <p:spPr>
            <a:xfrm>
              <a:off x="2424" y="3552"/>
              <a:ext cx="288" cy="0"/>
            </a:xfrm>
            <a:prstGeom prst="line">
              <a:avLst/>
            </a:prstGeom>
            <a:ln w="9525" cap="flat" cmpd="sng">
              <a:solidFill>
                <a:schemeClr val="tx1"/>
              </a:solidFill>
              <a:prstDash val="solid"/>
              <a:headEnd type="none" w="med" len="med"/>
              <a:tailEnd type="triangle" w="med" len="med"/>
            </a:ln>
          </p:spPr>
        </p:sp>
        <p:sp>
          <p:nvSpPr>
            <p:cNvPr id="67600" name="Line 91"/>
            <p:cNvSpPr/>
            <p:nvPr/>
          </p:nvSpPr>
          <p:spPr>
            <a:xfrm>
              <a:off x="2904" y="3552"/>
              <a:ext cx="288" cy="0"/>
            </a:xfrm>
            <a:prstGeom prst="line">
              <a:avLst/>
            </a:prstGeom>
            <a:ln w="9525" cap="flat" cmpd="sng">
              <a:solidFill>
                <a:schemeClr val="tx1"/>
              </a:solidFill>
              <a:prstDash val="solid"/>
              <a:headEnd type="none" w="med" len="med"/>
              <a:tailEnd type="triangle" w="med" len="med"/>
            </a:ln>
          </p:spPr>
        </p:sp>
        <p:sp>
          <p:nvSpPr>
            <p:cNvPr id="67601" name="Line 92"/>
            <p:cNvSpPr/>
            <p:nvPr/>
          </p:nvSpPr>
          <p:spPr>
            <a:xfrm>
              <a:off x="3336" y="3552"/>
              <a:ext cx="288" cy="0"/>
            </a:xfrm>
            <a:prstGeom prst="line">
              <a:avLst/>
            </a:prstGeom>
            <a:ln w="9525" cap="flat" cmpd="sng">
              <a:solidFill>
                <a:schemeClr val="tx1"/>
              </a:solidFill>
              <a:prstDash val="solid"/>
              <a:headEnd type="none" w="med" len="med"/>
              <a:tailEnd type="triangle" w="med" len="med"/>
            </a:ln>
          </p:spPr>
        </p:sp>
        <p:grpSp>
          <p:nvGrpSpPr>
            <p:cNvPr id="67602" name="Group 93"/>
            <p:cNvGrpSpPr/>
            <p:nvPr/>
          </p:nvGrpSpPr>
          <p:grpSpPr>
            <a:xfrm>
              <a:off x="2568" y="3456"/>
              <a:ext cx="384" cy="212"/>
              <a:chOff x="2160" y="864"/>
              <a:chExt cx="384" cy="212"/>
            </a:xfrm>
          </p:grpSpPr>
          <p:sp>
            <p:nvSpPr>
              <p:cNvPr id="67644" name="Rectangle 94"/>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45" name="Rectangle 95"/>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46" name="Text Box 96"/>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11</a:t>
                </a:r>
              </a:p>
            </p:txBody>
          </p:sp>
        </p:grpSp>
        <p:grpSp>
          <p:nvGrpSpPr>
            <p:cNvPr id="67603" name="Group 97"/>
            <p:cNvGrpSpPr/>
            <p:nvPr/>
          </p:nvGrpSpPr>
          <p:grpSpPr>
            <a:xfrm>
              <a:off x="3048" y="3456"/>
              <a:ext cx="384" cy="212"/>
              <a:chOff x="2160" y="864"/>
              <a:chExt cx="384" cy="212"/>
            </a:xfrm>
          </p:grpSpPr>
          <p:sp>
            <p:nvSpPr>
              <p:cNvPr id="67641" name="Rectangle 98"/>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42" name="Rectangle 99"/>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43" name="Text Box 100"/>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13</a:t>
                </a:r>
              </a:p>
            </p:txBody>
          </p:sp>
        </p:grpSp>
        <p:grpSp>
          <p:nvGrpSpPr>
            <p:cNvPr id="67604" name="Group 101"/>
            <p:cNvGrpSpPr/>
            <p:nvPr/>
          </p:nvGrpSpPr>
          <p:grpSpPr>
            <a:xfrm>
              <a:off x="3528" y="3456"/>
              <a:ext cx="384" cy="212"/>
              <a:chOff x="2160" y="864"/>
              <a:chExt cx="384" cy="212"/>
            </a:xfrm>
          </p:grpSpPr>
          <p:sp>
            <p:nvSpPr>
              <p:cNvPr id="67638" name="Rectangle 102"/>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39" name="Rectangle 103"/>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40" name="Text Box 104"/>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17</a:t>
                </a:r>
              </a:p>
            </p:txBody>
          </p:sp>
        </p:grpSp>
        <p:sp>
          <p:nvSpPr>
            <p:cNvPr id="67605" name="Line 105"/>
            <p:cNvSpPr/>
            <p:nvPr/>
          </p:nvSpPr>
          <p:spPr>
            <a:xfrm>
              <a:off x="4776" y="3552"/>
              <a:ext cx="288" cy="0"/>
            </a:xfrm>
            <a:prstGeom prst="line">
              <a:avLst/>
            </a:prstGeom>
            <a:ln w="9525" cap="flat" cmpd="sng">
              <a:solidFill>
                <a:schemeClr val="tx1"/>
              </a:solidFill>
              <a:prstDash val="solid"/>
              <a:headEnd type="none" w="med" len="med"/>
              <a:tailEnd type="triangle" w="med" len="med"/>
            </a:ln>
          </p:spPr>
        </p:sp>
        <p:grpSp>
          <p:nvGrpSpPr>
            <p:cNvPr id="67606" name="Group 106"/>
            <p:cNvGrpSpPr/>
            <p:nvPr/>
          </p:nvGrpSpPr>
          <p:grpSpPr>
            <a:xfrm>
              <a:off x="4008" y="3456"/>
              <a:ext cx="384" cy="212"/>
              <a:chOff x="2160" y="864"/>
              <a:chExt cx="384" cy="212"/>
            </a:xfrm>
          </p:grpSpPr>
          <p:sp>
            <p:nvSpPr>
              <p:cNvPr id="67635" name="Rectangle 107"/>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36" name="Rectangle 108"/>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37" name="Text Box 109"/>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19</a:t>
                </a:r>
              </a:p>
            </p:txBody>
          </p:sp>
        </p:grpSp>
        <p:sp>
          <p:nvSpPr>
            <p:cNvPr id="67607" name="Line 110"/>
            <p:cNvSpPr/>
            <p:nvPr/>
          </p:nvSpPr>
          <p:spPr>
            <a:xfrm>
              <a:off x="3816" y="3552"/>
              <a:ext cx="288" cy="0"/>
            </a:xfrm>
            <a:prstGeom prst="line">
              <a:avLst/>
            </a:prstGeom>
            <a:ln w="9525" cap="flat" cmpd="sng">
              <a:solidFill>
                <a:schemeClr val="tx1"/>
              </a:solidFill>
              <a:prstDash val="solid"/>
              <a:headEnd type="none" w="med" len="med"/>
              <a:tailEnd type="triangle" w="med" len="med"/>
            </a:ln>
          </p:spPr>
        </p:sp>
        <p:grpSp>
          <p:nvGrpSpPr>
            <p:cNvPr id="67608" name="Group 111"/>
            <p:cNvGrpSpPr/>
            <p:nvPr/>
          </p:nvGrpSpPr>
          <p:grpSpPr>
            <a:xfrm>
              <a:off x="4488" y="3456"/>
              <a:ext cx="384" cy="212"/>
              <a:chOff x="2160" y="864"/>
              <a:chExt cx="384" cy="212"/>
            </a:xfrm>
          </p:grpSpPr>
          <p:sp>
            <p:nvSpPr>
              <p:cNvPr id="67632" name="Rectangle 112"/>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33" name="Rectangle 113"/>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34" name="Text Box 114"/>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23</a:t>
                </a:r>
              </a:p>
            </p:txBody>
          </p:sp>
        </p:grpSp>
        <p:sp>
          <p:nvSpPr>
            <p:cNvPr id="67609" name="Line 115"/>
            <p:cNvSpPr/>
            <p:nvPr/>
          </p:nvSpPr>
          <p:spPr>
            <a:xfrm>
              <a:off x="4296" y="3552"/>
              <a:ext cx="288" cy="0"/>
            </a:xfrm>
            <a:prstGeom prst="line">
              <a:avLst/>
            </a:prstGeom>
            <a:ln w="9525" cap="flat" cmpd="sng">
              <a:solidFill>
                <a:schemeClr val="tx1"/>
              </a:solidFill>
              <a:prstDash val="solid"/>
              <a:headEnd type="none" w="med" len="med"/>
              <a:tailEnd type="triangle" w="med" len="med"/>
            </a:ln>
          </p:spPr>
        </p:sp>
        <p:sp>
          <p:nvSpPr>
            <p:cNvPr id="67610" name="Text Box 116"/>
            <p:cNvSpPr txBox="1"/>
            <p:nvPr/>
          </p:nvSpPr>
          <p:spPr>
            <a:xfrm>
              <a:off x="168" y="3456"/>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0</a:t>
              </a:r>
            </a:p>
          </p:txBody>
        </p:sp>
        <p:grpSp>
          <p:nvGrpSpPr>
            <p:cNvPr id="67611" name="Group 117"/>
            <p:cNvGrpSpPr/>
            <p:nvPr/>
          </p:nvGrpSpPr>
          <p:grpSpPr>
            <a:xfrm>
              <a:off x="408" y="3072"/>
              <a:ext cx="168" cy="384"/>
              <a:chOff x="408" y="3072"/>
              <a:chExt cx="168" cy="384"/>
            </a:xfrm>
          </p:grpSpPr>
          <p:sp>
            <p:nvSpPr>
              <p:cNvPr id="67630" name="Rectangle 118"/>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31" name="Rectangle 119"/>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7612" name="Text Box 120"/>
            <p:cNvSpPr txBox="1"/>
            <p:nvPr/>
          </p:nvSpPr>
          <p:spPr>
            <a:xfrm>
              <a:off x="144" y="3264"/>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a:t>
              </a:r>
            </a:p>
          </p:txBody>
        </p:sp>
        <p:sp>
          <p:nvSpPr>
            <p:cNvPr id="67613" name="Text Box 121"/>
            <p:cNvSpPr txBox="1"/>
            <p:nvPr/>
          </p:nvSpPr>
          <p:spPr>
            <a:xfrm>
              <a:off x="144" y="3072"/>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p>
          </p:txBody>
        </p:sp>
        <p:sp>
          <p:nvSpPr>
            <p:cNvPr id="67614" name="Rectangle 122"/>
            <p:cNvSpPr/>
            <p:nvPr/>
          </p:nvSpPr>
          <p:spPr>
            <a:xfrm>
              <a:off x="136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7615" name="Group 123"/>
            <p:cNvGrpSpPr/>
            <p:nvPr/>
          </p:nvGrpSpPr>
          <p:grpSpPr>
            <a:xfrm>
              <a:off x="2328" y="3072"/>
              <a:ext cx="168" cy="384"/>
              <a:chOff x="408" y="3072"/>
              <a:chExt cx="168" cy="384"/>
            </a:xfrm>
          </p:grpSpPr>
          <p:sp>
            <p:nvSpPr>
              <p:cNvPr id="67628" name="Rectangle 124"/>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29" name="Rectangle 125"/>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7616" name="Rectangle 126"/>
            <p:cNvSpPr/>
            <p:nvPr/>
          </p:nvSpPr>
          <p:spPr>
            <a:xfrm>
              <a:off x="3264"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7617" name="Group 127"/>
            <p:cNvGrpSpPr/>
            <p:nvPr/>
          </p:nvGrpSpPr>
          <p:grpSpPr>
            <a:xfrm>
              <a:off x="4224" y="3072"/>
              <a:ext cx="168" cy="384"/>
              <a:chOff x="408" y="3072"/>
              <a:chExt cx="168" cy="384"/>
            </a:xfrm>
          </p:grpSpPr>
          <p:sp>
            <p:nvSpPr>
              <p:cNvPr id="67626" name="Rectangle 128"/>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27" name="Rectangle 129"/>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7618" name="Line 130"/>
            <p:cNvSpPr/>
            <p:nvPr/>
          </p:nvSpPr>
          <p:spPr>
            <a:xfrm>
              <a:off x="480" y="3360"/>
              <a:ext cx="960" cy="0"/>
            </a:xfrm>
            <a:prstGeom prst="line">
              <a:avLst/>
            </a:prstGeom>
            <a:ln w="9525" cap="flat" cmpd="sng">
              <a:solidFill>
                <a:schemeClr val="tx1"/>
              </a:solidFill>
              <a:prstDash val="solid"/>
              <a:headEnd type="none" w="med" len="med"/>
              <a:tailEnd type="triangle" w="med" len="med"/>
            </a:ln>
          </p:spPr>
        </p:sp>
        <p:sp>
          <p:nvSpPr>
            <p:cNvPr id="67619" name="Line 131"/>
            <p:cNvSpPr/>
            <p:nvPr/>
          </p:nvSpPr>
          <p:spPr>
            <a:xfrm>
              <a:off x="1488" y="3360"/>
              <a:ext cx="960" cy="0"/>
            </a:xfrm>
            <a:prstGeom prst="line">
              <a:avLst/>
            </a:prstGeom>
            <a:ln w="9525" cap="flat" cmpd="sng">
              <a:solidFill>
                <a:schemeClr val="tx1"/>
              </a:solidFill>
              <a:prstDash val="solid"/>
              <a:headEnd type="none" w="med" len="med"/>
              <a:tailEnd type="triangle" w="med" len="med"/>
            </a:ln>
          </p:spPr>
        </p:sp>
        <p:sp>
          <p:nvSpPr>
            <p:cNvPr id="67620" name="Line 132"/>
            <p:cNvSpPr/>
            <p:nvPr/>
          </p:nvSpPr>
          <p:spPr>
            <a:xfrm>
              <a:off x="2448" y="3360"/>
              <a:ext cx="912" cy="0"/>
            </a:xfrm>
            <a:prstGeom prst="line">
              <a:avLst/>
            </a:prstGeom>
            <a:ln w="9525" cap="flat" cmpd="sng">
              <a:solidFill>
                <a:schemeClr val="tx1"/>
              </a:solidFill>
              <a:prstDash val="solid"/>
              <a:headEnd type="none" w="med" len="med"/>
              <a:tailEnd type="triangle" w="med" len="med"/>
            </a:ln>
          </p:spPr>
        </p:sp>
        <p:sp>
          <p:nvSpPr>
            <p:cNvPr id="67621" name="Line 133"/>
            <p:cNvSpPr/>
            <p:nvPr/>
          </p:nvSpPr>
          <p:spPr>
            <a:xfrm>
              <a:off x="3408" y="3360"/>
              <a:ext cx="912" cy="0"/>
            </a:xfrm>
            <a:prstGeom prst="line">
              <a:avLst/>
            </a:prstGeom>
            <a:ln w="9525" cap="flat" cmpd="sng">
              <a:solidFill>
                <a:schemeClr val="tx1"/>
              </a:solidFill>
              <a:prstDash val="solid"/>
              <a:headEnd type="none" w="med" len="med"/>
              <a:tailEnd type="triangle" w="med" len="med"/>
            </a:ln>
          </p:spPr>
        </p:sp>
        <p:sp>
          <p:nvSpPr>
            <p:cNvPr id="67622" name="Line 134"/>
            <p:cNvSpPr/>
            <p:nvPr/>
          </p:nvSpPr>
          <p:spPr>
            <a:xfrm>
              <a:off x="4368" y="3360"/>
              <a:ext cx="720" cy="0"/>
            </a:xfrm>
            <a:prstGeom prst="line">
              <a:avLst/>
            </a:prstGeom>
            <a:ln w="9525" cap="flat" cmpd="sng">
              <a:solidFill>
                <a:schemeClr val="tx1"/>
              </a:solidFill>
              <a:prstDash val="solid"/>
              <a:headEnd type="none" w="med" len="med"/>
              <a:tailEnd type="triangle" w="med" len="med"/>
            </a:ln>
          </p:spPr>
        </p:sp>
        <p:sp>
          <p:nvSpPr>
            <p:cNvPr id="67623" name="Line 135"/>
            <p:cNvSpPr/>
            <p:nvPr/>
          </p:nvSpPr>
          <p:spPr>
            <a:xfrm>
              <a:off x="480" y="3168"/>
              <a:ext cx="1920" cy="0"/>
            </a:xfrm>
            <a:prstGeom prst="line">
              <a:avLst/>
            </a:prstGeom>
            <a:ln w="9525" cap="flat" cmpd="sng">
              <a:solidFill>
                <a:schemeClr val="tx1"/>
              </a:solidFill>
              <a:prstDash val="solid"/>
              <a:headEnd type="none" w="med" len="med"/>
              <a:tailEnd type="triangle" w="med" len="med"/>
            </a:ln>
          </p:spPr>
        </p:sp>
        <p:sp>
          <p:nvSpPr>
            <p:cNvPr id="67624" name="Line 136"/>
            <p:cNvSpPr/>
            <p:nvPr/>
          </p:nvSpPr>
          <p:spPr>
            <a:xfrm>
              <a:off x="2448" y="3168"/>
              <a:ext cx="1920" cy="0"/>
            </a:xfrm>
            <a:prstGeom prst="line">
              <a:avLst/>
            </a:prstGeom>
            <a:ln w="9525" cap="flat" cmpd="sng">
              <a:solidFill>
                <a:schemeClr val="tx1"/>
              </a:solidFill>
              <a:prstDash val="solid"/>
              <a:headEnd type="none" w="med" len="med"/>
              <a:tailEnd type="triangle" w="med" len="med"/>
            </a:ln>
          </p:spPr>
        </p:sp>
        <p:sp>
          <p:nvSpPr>
            <p:cNvPr id="67625" name="Line 137"/>
            <p:cNvSpPr/>
            <p:nvPr/>
          </p:nvSpPr>
          <p:spPr>
            <a:xfrm>
              <a:off x="4368" y="3168"/>
              <a:ext cx="720" cy="0"/>
            </a:xfrm>
            <a:prstGeom prst="line">
              <a:avLst/>
            </a:prstGeom>
            <a:ln w="9525" cap="flat" cmpd="sng">
              <a:solidFill>
                <a:schemeClr val="tx1"/>
              </a:solidFill>
              <a:prstDash val="solid"/>
              <a:headEnd type="none" w="med" len="med"/>
              <a:tailEnd type="triangle" w="med" len="med"/>
            </a:ln>
          </p:spPr>
        </p:sp>
      </p:grpSp>
      <p:sp>
        <p:nvSpPr>
          <p:cNvPr id="67588" name="Text Box 138"/>
          <p:cNvSpPr txBox="1"/>
          <p:nvPr/>
        </p:nvSpPr>
        <p:spPr>
          <a:xfrm>
            <a:off x="609600" y="2514600"/>
            <a:ext cx="5943600" cy="519113"/>
          </a:xfrm>
          <a:prstGeom prst="rect">
            <a:avLst/>
          </a:prstGeom>
          <a:noFill/>
          <a:ln w="9525">
            <a:noFill/>
          </a:ln>
        </p:spPr>
        <p:txBody>
          <a:bodyPr>
            <a:spAutoFit/>
          </a:bodyPr>
          <a:lstStyle/>
          <a:p>
            <a:pPr>
              <a:spcBef>
                <a:spcPct val="50000"/>
              </a:spcBef>
            </a:pPr>
            <a:r>
              <a:rPr lang="zh-CN" altLang="en-US" sz="2800" dirty="0">
                <a:solidFill>
                  <a:srgbClr val="FF0000"/>
                </a:solidFill>
                <a:latin typeface="Arial" panose="020B0604020202020204" pitchFamily="34" charset="0"/>
              </a:rPr>
              <a:t>问题：</a:t>
            </a:r>
            <a:r>
              <a:rPr lang="zh-CN" altLang="en-US" sz="2400" dirty="0">
                <a:latin typeface="Arial" panose="020B0604020202020204" pitchFamily="34" charset="0"/>
              </a:rPr>
              <a:t>如何在该跳跃表中搜索元素８？</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a:ln/>
        </p:spPr>
        <p:txBody>
          <a:bodyPr vert="horz" wrap="square" lIns="91440" tIns="45720" rIns="91440" bIns="45720" anchor="b" anchorCtr="0"/>
          <a:lstStyle/>
          <a:p>
            <a:pPr eaLnBrk="1" hangingPunct="1"/>
            <a:r>
              <a:rPr lang="zh-CN" altLang="en-US" dirty="0">
                <a:solidFill>
                  <a:schemeClr val="tx1"/>
                </a:solidFill>
              </a:rPr>
              <a:t>如何在该跳跃表中搜索元素８？</a:t>
            </a:r>
          </a:p>
        </p:txBody>
      </p:sp>
      <p:grpSp>
        <p:nvGrpSpPr>
          <p:cNvPr id="68611" name="Group 154"/>
          <p:cNvGrpSpPr/>
          <p:nvPr/>
        </p:nvGrpSpPr>
        <p:grpSpPr>
          <a:xfrm>
            <a:off x="457200" y="1905000"/>
            <a:ext cx="8420100" cy="976313"/>
            <a:chOff x="288" y="1200"/>
            <a:chExt cx="5304" cy="615"/>
          </a:xfrm>
        </p:grpSpPr>
        <p:grpSp>
          <p:nvGrpSpPr>
            <p:cNvPr id="68777" name="Group 4"/>
            <p:cNvGrpSpPr/>
            <p:nvPr/>
          </p:nvGrpSpPr>
          <p:grpSpPr>
            <a:xfrm>
              <a:off x="432" y="1200"/>
              <a:ext cx="5160" cy="615"/>
              <a:chOff x="144" y="3072"/>
              <a:chExt cx="5160" cy="615"/>
            </a:xfrm>
          </p:grpSpPr>
          <p:grpSp>
            <p:nvGrpSpPr>
              <p:cNvPr id="68779" name="Group 5"/>
              <p:cNvGrpSpPr/>
              <p:nvPr/>
            </p:nvGrpSpPr>
            <p:grpSpPr>
              <a:xfrm>
                <a:off x="720" y="3456"/>
                <a:ext cx="336" cy="212"/>
                <a:chOff x="816" y="1680"/>
                <a:chExt cx="576" cy="265"/>
              </a:xfrm>
            </p:grpSpPr>
            <p:sp>
              <p:nvSpPr>
                <p:cNvPr id="68846" name="Rectangle 6"/>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47" name="Rectangle 7"/>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48" name="Text Box 8"/>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２</a:t>
                  </a:r>
                </a:p>
              </p:txBody>
            </p:sp>
          </p:grpSp>
          <p:sp>
            <p:nvSpPr>
              <p:cNvPr id="68780" name="Rectangle 9"/>
              <p:cNvSpPr/>
              <p:nvPr/>
            </p:nvSpPr>
            <p:spPr>
              <a:xfrm>
                <a:off x="408" y="3456"/>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8781" name="Group 10"/>
              <p:cNvGrpSpPr/>
              <p:nvPr/>
            </p:nvGrpSpPr>
            <p:grpSpPr>
              <a:xfrm>
                <a:off x="1200" y="3456"/>
                <a:ext cx="336" cy="212"/>
                <a:chOff x="816" y="1680"/>
                <a:chExt cx="576" cy="265"/>
              </a:xfrm>
            </p:grpSpPr>
            <p:sp>
              <p:nvSpPr>
                <p:cNvPr id="68843" name="Rectangle 11"/>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44" name="Rectangle 12"/>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45" name="Text Box 13"/>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３</a:t>
                  </a:r>
                </a:p>
              </p:txBody>
            </p:sp>
          </p:grpSp>
          <p:grpSp>
            <p:nvGrpSpPr>
              <p:cNvPr id="68782" name="Group 14"/>
              <p:cNvGrpSpPr/>
              <p:nvPr/>
            </p:nvGrpSpPr>
            <p:grpSpPr>
              <a:xfrm>
                <a:off x="1680" y="3456"/>
                <a:ext cx="336" cy="212"/>
                <a:chOff x="816" y="1680"/>
                <a:chExt cx="576" cy="265"/>
              </a:xfrm>
            </p:grpSpPr>
            <p:sp>
              <p:nvSpPr>
                <p:cNvPr id="68840" name="Rectangle 15"/>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41" name="Rectangle 16"/>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42" name="Text Box 17"/>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５</a:t>
                  </a:r>
                </a:p>
              </p:txBody>
            </p:sp>
          </p:grpSp>
          <p:grpSp>
            <p:nvGrpSpPr>
              <p:cNvPr id="68783" name="Group 18"/>
              <p:cNvGrpSpPr/>
              <p:nvPr/>
            </p:nvGrpSpPr>
            <p:grpSpPr>
              <a:xfrm>
                <a:off x="2160" y="3456"/>
                <a:ext cx="336" cy="212"/>
                <a:chOff x="816" y="1680"/>
                <a:chExt cx="576" cy="265"/>
              </a:xfrm>
            </p:grpSpPr>
            <p:sp>
              <p:nvSpPr>
                <p:cNvPr id="68837" name="Rectangle 19"/>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38" name="Rectangle 20"/>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39" name="Text Box 21"/>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７</a:t>
                  </a:r>
                </a:p>
              </p:txBody>
            </p:sp>
          </p:grpSp>
          <p:sp>
            <p:nvSpPr>
              <p:cNvPr id="68784" name="Text Box 22"/>
              <p:cNvSpPr txBox="1"/>
              <p:nvPr/>
            </p:nvSpPr>
            <p:spPr>
              <a:xfrm>
                <a:off x="5088" y="3120"/>
                <a:ext cx="216" cy="466"/>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zh-CN" altLang="en-US" sz="1400" b="0" dirty="0">
                    <a:latin typeface="Arial" panose="020B0604020202020204" pitchFamily="34" charset="0"/>
                  </a:rPr>
                  <a:t>ＮＩＬ</a:t>
                </a:r>
              </a:p>
            </p:txBody>
          </p:sp>
          <p:sp>
            <p:nvSpPr>
              <p:cNvPr id="68785" name="Line 23"/>
              <p:cNvSpPr/>
              <p:nvPr/>
            </p:nvSpPr>
            <p:spPr>
              <a:xfrm>
                <a:off x="504" y="3552"/>
                <a:ext cx="288" cy="0"/>
              </a:xfrm>
              <a:prstGeom prst="line">
                <a:avLst/>
              </a:prstGeom>
              <a:ln w="9525" cap="flat" cmpd="sng">
                <a:solidFill>
                  <a:schemeClr val="tx1"/>
                </a:solidFill>
                <a:prstDash val="solid"/>
                <a:headEnd type="none" w="med" len="med"/>
                <a:tailEnd type="triangle" w="med" len="med"/>
              </a:ln>
            </p:spPr>
          </p:sp>
          <p:sp>
            <p:nvSpPr>
              <p:cNvPr id="68786" name="Line 24"/>
              <p:cNvSpPr/>
              <p:nvPr/>
            </p:nvSpPr>
            <p:spPr>
              <a:xfrm>
                <a:off x="984" y="3552"/>
                <a:ext cx="288" cy="0"/>
              </a:xfrm>
              <a:prstGeom prst="line">
                <a:avLst/>
              </a:prstGeom>
              <a:ln w="9525" cap="flat" cmpd="sng">
                <a:solidFill>
                  <a:schemeClr val="tx1"/>
                </a:solidFill>
                <a:prstDash val="solid"/>
                <a:headEnd type="none" w="med" len="med"/>
                <a:tailEnd type="triangle" w="med" len="med"/>
              </a:ln>
            </p:spPr>
          </p:sp>
          <p:sp>
            <p:nvSpPr>
              <p:cNvPr id="68787" name="Line 25"/>
              <p:cNvSpPr/>
              <p:nvPr/>
            </p:nvSpPr>
            <p:spPr>
              <a:xfrm>
                <a:off x="1464" y="3552"/>
                <a:ext cx="288" cy="0"/>
              </a:xfrm>
              <a:prstGeom prst="line">
                <a:avLst/>
              </a:prstGeom>
              <a:ln w="9525" cap="flat" cmpd="sng">
                <a:solidFill>
                  <a:schemeClr val="tx1"/>
                </a:solidFill>
                <a:prstDash val="solid"/>
                <a:headEnd type="none" w="med" len="med"/>
                <a:tailEnd type="triangle" w="med" len="med"/>
              </a:ln>
            </p:spPr>
          </p:sp>
          <p:sp>
            <p:nvSpPr>
              <p:cNvPr id="68788" name="Line 26"/>
              <p:cNvSpPr/>
              <p:nvPr/>
            </p:nvSpPr>
            <p:spPr>
              <a:xfrm>
                <a:off x="1944" y="3552"/>
                <a:ext cx="288" cy="0"/>
              </a:xfrm>
              <a:prstGeom prst="line">
                <a:avLst/>
              </a:prstGeom>
              <a:ln w="9525" cap="flat" cmpd="sng">
                <a:solidFill>
                  <a:schemeClr val="tx1"/>
                </a:solidFill>
                <a:prstDash val="solid"/>
                <a:headEnd type="none" w="med" len="med"/>
                <a:tailEnd type="triangle" w="med" len="med"/>
              </a:ln>
            </p:spPr>
          </p:sp>
          <p:sp>
            <p:nvSpPr>
              <p:cNvPr id="68789" name="Line 27"/>
              <p:cNvSpPr/>
              <p:nvPr/>
            </p:nvSpPr>
            <p:spPr>
              <a:xfrm>
                <a:off x="2424" y="3552"/>
                <a:ext cx="288" cy="0"/>
              </a:xfrm>
              <a:prstGeom prst="line">
                <a:avLst/>
              </a:prstGeom>
              <a:ln w="9525" cap="flat" cmpd="sng">
                <a:solidFill>
                  <a:schemeClr val="tx1"/>
                </a:solidFill>
                <a:prstDash val="solid"/>
                <a:headEnd type="none" w="med" len="med"/>
                <a:tailEnd type="triangle" w="med" len="med"/>
              </a:ln>
            </p:spPr>
          </p:sp>
          <p:sp>
            <p:nvSpPr>
              <p:cNvPr id="68790" name="Line 28"/>
              <p:cNvSpPr/>
              <p:nvPr/>
            </p:nvSpPr>
            <p:spPr>
              <a:xfrm>
                <a:off x="2904" y="3552"/>
                <a:ext cx="288" cy="0"/>
              </a:xfrm>
              <a:prstGeom prst="line">
                <a:avLst/>
              </a:prstGeom>
              <a:ln w="9525" cap="flat" cmpd="sng">
                <a:solidFill>
                  <a:schemeClr val="tx1"/>
                </a:solidFill>
                <a:prstDash val="solid"/>
                <a:headEnd type="none" w="med" len="med"/>
                <a:tailEnd type="triangle" w="med" len="med"/>
              </a:ln>
            </p:spPr>
          </p:sp>
          <p:sp>
            <p:nvSpPr>
              <p:cNvPr id="68791" name="Line 29"/>
              <p:cNvSpPr/>
              <p:nvPr/>
            </p:nvSpPr>
            <p:spPr>
              <a:xfrm>
                <a:off x="3336" y="3552"/>
                <a:ext cx="288" cy="0"/>
              </a:xfrm>
              <a:prstGeom prst="line">
                <a:avLst/>
              </a:prstGeom>
              <a:ln w="9525" cap="flat" cmpd="sng">
                <a:solidFill>
                  <a:schemeClr val="tx1"/>
                </a:solidFill>
                <a:prstDash val="solid"/>
                <a:headEnd type="none" w="med" len="med"/>
                <a:tailEnd type="triangle" w="med" len="med"/>
              </a:ln>
            </p:spPr>
          </p:sp>
          <p:grpSp>
            <p:nvGrpSpPr>
              <p:cNvPr id="68792" name="Group 30"/>
              <p:cNvGrpSpPr/>
              <p:nvPr/>
            </p:nvGrpSpPr>
            <p:grpSpPr>
              <a:xfrm>
                <a:off x="2568" y="3456"/>
                <a:ext cx="384" cy="212"/>
                <a:chOff x="2160" y="864"/>
                <a:chExt cx="384" cy="212"/>
              </a:xfrm>
            </p:grpSpPr>
            <p:sp>
              <p:nvSpPr>
                <p:cNvPr id="68834" name="Rectangle 31"/>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35" name="Rectangle 32"/>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36" name="Text Box 33"/>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11</a:t>
                  </a:r>
                </a:p>
              </p:txBody>
            </p:sp>
          </p:grpSp>
          <p:grpSp>
            <p:nvGrpSpPr>
              <p:cNvPr id="68793" name="Group 34"/>
              <p:cNvGrpSpPr/>
              <p:nvPr/>
            </p:nvGrpSpPr>
            <p:grpSpPr>
              <a:xfrm>
                <a:off x="3048" y="3456"/>
                <a:ext cx="384" cy="212"/>
                <a:chOff x="2160" y="864"/>
                <a:chExt cx="384" cy="212"/>
              </a:xfrm>
            </p:grpSpPr>
            <p:sp>
              <p:nvSpPr>
                <p:cNvPr id="68831" name="Rectangle 35"/>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32" name="Rectangle 36"/>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33" name="Text Box 37"/>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13</a:t>
                  </a:r>
                </a:p>
              </p:txBody>
            </p:sp>
          </p:grpSp>
          <p:grpSp>
            <p:nvGrpSpPr>
              <p:cNvPr id="68794" name="Group 38"/>
              <p:cNvGrpSpPr/>
              <p:nvPr/>
            </p:nvGrpSpPr>
            <p:grpSpPr>
              <a:xfrm>
                <a:off x="3528" y="3456"/>
                <a:ext cx="384" cy="212"/>
                <a:chOff x="2160" y="864"/>
                <a:chExt cx="384" cy="212"/>
              </a:xfrm>
            </p:grpSpPr>
            <p:sp>
              <p:nvSpPr>
                <p:cNvPr id="68828" name="Rectangle 39"/>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29" name="Rectangle 40"/>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30" name="Text Box 41"/>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17</a:t>
                  </a:r>
                </a:p>
              </p:txBody>
            </p:sp>
          </p:grpSp>
          <p:sp>
            <p:nvSpPr>
              <p:cNvPr id="68795" name="Line 42"/>
              <p:cNvSpPr/>
              <p:nvPr/>
            </p:nvSpPr>
            <p:spPr>
              <a:xfrm>
                <a:off x="4776" y="3552"/>
                <a:ext cx="288" cy="0"/>
              </a:xfrm>
              <a:prstGeom prst="line">
                <a:avLst/>
              </a:prstGeom>
              <a:ln w="9525" cap="flat" cmpd="sng">
                <a:solidFill>
                  <a:schemeClr val="tx1"/>
                </a:solidFill>
                <a:prstDash val="solid"/>
                <a:headEnd type="none" w="med" len="med"/>
                <a:tailEnd type="triangle" w="med" len="med"/>
              </a:ln>
            </p:spPr>
          </p:sp>
          <p:grpSp>
            <p:nvGrpSpPr>
              <p:cNvPr id="68796" name="Group 43"/>
              <p:cNvGrpSpPr/>
              <p:nvPr/>
            </p:nvGrpSpPr>
            <p:grpSpPr>
              <a:xfrm>
                <a:off x="4008" y="3456"/>
                <a:ext cx="384" cy="212"/>
                <a:chOff x="2160" y="864"/>
                <a:chExt cx="384" cy="212"/>
              </a:xfrm>
            </p:grpSpPr>
            <p:sp>
              <p:nvSpPr>
                <p:cNvPr id="68825" name="Rectangle 44"/>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26" name="Rectangle 45"/>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27" name="Text Box 46"/>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19</a:t>
                  </a:r>
                </a:p>
              </p:txBody>
            </p:sp>
          </p:grpSp>
          <p:sp>
            <p:nvSpPr>
              <p:cNvPr id="68797" name="Line 47"/>
              <p:cNvSpPr/>
              <p:nvPr/>
            </p:nvSpPr>
            <p:spPr>
              <a:xfrm>
                <a:off x="3816" y="3552"/>
                <a:ext cx="288" cy="0"/>
              </a:xfrm>
              <a:prstGeom prst="line">
                <a:avLst/>
              </a:prstGeom>
              <a:ln w="9525" cap="flat" cmpd="sng">
                <a:solidFill>
                  <a:schemeClr val="tx1"/>
                </a:solidFill>
                <a:prstDash val="solid"/>
                <a:headEnd type="none" w="med" len="med"/>
                <a:tailEnd type="triangle" w="med" len="med"/>
              </a:ln>
            </p:spPr>
          </p:sp>
          <p:grpSp>
            <p:nvGrpSpPr>
              <p:cNvPr id="68798" name="Group 48"/>
              <p:cNvGrpSpPr/>
              <p:nvPr/>
            </p:nvGrpSpPr>
            <p:grpSpPr>
              <a:xfrm>
                <a:off x="4488" y="3456"/>
                <a:ext cx="384" cy="212"/>
                <a:chOff x="2160" y="864"/>
                <a:chExt cx="384" cy="212"/>
              </a:xfrm>
            </p:grpSpPr>
            <p:sp>
              <p:nvSpPr>
                <p:cNvPr id="68822" name="Rectangle 49"/>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23" name="Rectangle 50"/>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24" name="Text Box 51"/>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23</a:t>
                  </a:r>
                </a:p>
              </p:txBody>
            </p:sp>
          </p:grpSp>
          <p:sp>
            <p:nvSpPr>
              <p:cNvPr id="68799" name="Line 52"/>
              <p:cNvSpPr/>
              <p:nvPr/>
            </p:nvSpPr>
            <p:spPr>
              <a:xfrm>
                <a:off x="4296" y="3552"/>
                <a:ext cx="288" cy="0"/>
              </a:xfrm>
              <a:prstGeom prst="line">
                <a:avLst/>
              </a:prstGeom>
              <a:ln w="9525" cap="flat" cmpd="sng">
                <a:solidFill>
                  <a:schemeClr val="tx1"/>
                </a:solidFill>
                <a:prstDash val="solid"/>
                <a:headEnd type="none" w="med" len="med"/>
                <a:tailEnd type="triangle" w="med" len="med"/>
              </a:ln>
            </p:spPr>
          </p:sp>
          <p:sp>
            <p:nvSpPr>
              <p:cNvPr id="68800" name="Text Box 53"/>
              <p:cNvSpPr txBox="1"/>
              <p:nvPr/>
            </p:nvSpPr>
            <p:spPr>
              <a:xfrm>
                <a:off x="168" y="3456"/>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0</a:t>
                </a:r>
              </a:p>
            </p:txBody>
          </p:sp>
          <p:grpSp>
            <p:nvGrpSpPr>
              <p:cNvPr id="68801" name="Group 54"/>
              <p:cNvGrpSpPr/>
              <p:nvPr/>
            </p:nvGrpSpPr>
            <p:grpSpPr>
              <a:xfrm>
                <a:off x="408" y="3072"/>
                <a:ext cx="168" cy="384"/>
                <a:chOff x="408" y="3072"/>
                <a:chExt cx="168" cy="384"/>
              </a:xfrm>
            </p:grpSpPr>
            <p:sp>
              <p:nvSpPr>
                <p:cNvPr id="68820" name="Rectangle 55"/>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21" name="Rectangle 56"/>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8802" name="Text Box 57"/>
              <p:cNvSpPr txBox="1"/>
              <p:nvPr/>
            </p:nvSpPr>
            <p:spPr>
              <a:xfrm>
                <a:off x="144" y="3264"/>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a:t>
                </a:r>
              </a:p>
            </p:txBody>
          </p:sp>
          <p:sp>
            <p:nvSpPr>
              <p:cNvPr id="68803" name="Text Box 58"/>
              <p:cNvSpPr txBox="1"/>
              <p:nvPr/>
            </p:nvSpPr>
            <p:spPr>
              <a:xfrm>
                <a:off x="144" y="3072"/>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p>
            </p:txBody>
          </p:sp>
          <p:sp>
            <p:nvSpPr>
              <p:cNvPr id="68804" name="Rectangle 59"/>
              <p:cNvSpPr/>
              <p:nvPr/>
            </p:nvSpPr>
            <p:spPr>
              <a:xfrm>
                <a:off x="136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8805" name="Group 60"/>
              <p:cNvGrpSpPr/>
              <p:nvPr/>
            </p:nvGrpSpPr>
            <p:grpSpPr>
              <a:xfrm>
                <a:off x="2328" y="3072"/>
                <a:ext cx="168" cy="384"/>
                <a:chOff x="408" y="3072"/>
                <a:chExt cx="168" cy="384"/>
              </a:xfrm>
            </p:grpSpPr>
            <p:sp>
              <p:nvSpPr>
                <p:cNvPr id="68818" name="Rectangle 61"/>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19" name="Rectangle 62"/>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8806" name="Rectangle 63"/>
              <p:cNvSpPr/>
              <p:nvPr/>
            </p:nvSpPr>
            <p:spPr>
              <a:xfrm>
                <a:off x="3264"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8807" name="Group 64"/>
              <p:cNvGrpSpPr/>
              <p:nvPr/>
            </p:nvGrpSpPr>
            <p:grpSpPr>
              <a:xfrm>
                <a:off x="4224" y="3072"/>
                <a:ext cx="168" cy="384"/>
                <a:chOff x="408" y="3072"/>
                <a:chExt cx="168" cy="384"/>
              </a:xfrm>
            </p:grpSpPr>
            <p:sp>
              <p:nvSpPr>
                <p:cNvPr id="68816" name="Rectangle 65"/>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817" name="Rectangle 66"/>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8808" name="Line 67"/>
              <p:cNvSpPr/>
              <p:nvPr/>
            </p:nvSpPr>
            <p:spPr>
              <a:xfrm>
                <a:off x="480" y="3360"/>
                <a:ext cx="960" cy="0"/>
              </a:xfrm>
              <a:prstGeom prst="line">
                <a:avLst/>
              </a:prstGeom>
              <a:ln w="9525" cap="flat" cmpd="sng">
                <a:solidFill>
                  <a:schemeClr val="tx1"/>
                </a:solidFill>
                <a:prstDash val="solid"/>
                <a:headEnd type="none" w="med" len="med"/>
                <a:tailEnd type="triangle" w="med" len="med"/>
              </a:ln>
            </p:spPr>
          </p:sp>
          <p:sp>
            <p:nvSpPr>
              <p:cNvPr id="68809" name="Line 68"/>
              <p:cNvSpPr/>
              <p:nvPr/>
            </p:nvSpPr>
            <p:spPr>
              <a:xfrm>
                <a:off x="1488" y="3360"/>
                <a:ext cx="960" cy="0"/>
              </a:xfrm>
              <a:prstGeom prst="line">
                <a:avLst/>
              </a:prstGeom>
              <a:ln w="9525" cap="flat" cmpd="sng">
                <a:solidFill>
                  <a:schemeClr val="tx1"/>
                </a:solidFill>
                <a:prstDash val="solid"/>
                <a:headEnd type="none" w="med" len="med"/>
                <a:tailEnd type="triangle" w="med" len="med"/>
              </a:ln>
            </p:spPr>
          </p:sp>
          <p:sp>
            <p:nvSpPr>
              <p:cNvPr id="68810" name="Line 69"/>
              <p:cNvSpPr/>
              <p:nvPr/>
            </p:nvSpPr>
            <p:spPr>
              <a:xfrm>
                <a:off x="2448" y="3360"/>
                <a:ext cx="912" cy="0"/>
              </a:xfrm>
              <a:prstGeom prst="line">
                <a:avLst/>
              </a:prstGeom>
              <a:ln w="9525" cap="flat" cmpd="sng">
                <a:solidFill>
                  <a:schemeClr val="tx1"/>
                </a:solidFill>
                <a:prstDash val="solid"/>
                <a:headEnd type="none" w="med" len="med"/>
                <a:tailEnd type="triangle" w="med" len="med"/>
              </a:ln>
            </p:spPr>
          </p:sp>
          <p:sp>
            <p:nvSpPr>
              <p:cNvPr id="68811" name="Line 70"/>
              <p:cNvSpPr/>
              <p:nvPr/>
            </p:nvSpPr>
            <p:spPr>
              <a:xfrm>
                <a:off x="3408" y="3360"/>
                <a:ext cx="912" cy="0"/>
              </a:xfrm>
              <a:prstGeom prst="line">
                <a:avLst/>
              </a:prstGeom>
              <a:ln w="9525" cap="flat" cmpd="sng">
                <a:solidFill>
                  <a:schemeClr val="tx1"/>
                </a:solidFill>
                <a:prstDash val="solid"/>
                <a:headEnd type="none" w="med" len="med"/>
                <a:tailEnd type="triangle" w="med" len="med"/>
              </a:ln>
            </p:spPr>
          </p:sp>
          <p:sp>
            <p:nvSpPr>
              <p:cNvPr id="68812" name="Line 71"/>
              <p:cNvSpPr/>
              <p:nvPr/>
            </p:nvSpPr>
            <p:spPr>
              <a:xfrm>
                <a:off x="4368" y="3360"/>
                <a:ext cx="720" cy="0"/>
              </a:xfrm>
              <a:prstGeom prst="line">
                <a:avLst/>
              </a:prstGeom>
              <a:ln w="9525" cap="flat" cmpd="sng">
                <a:solidFill>
                  <a:schemeClr val="tx1"/>
                </a:solidFill>
                <a:prstDash val="solid"/>
                <a:headEnd type="none" w="med" len="med"/>
                <a:tailEnd type="triangle" w="med" len="med"/>
              </a:ln>
            </p:spPr>
          </p:sp>
          <p:sp>
            <p:nvSpPr>
              <p:cNvPr id="68813" name="Line 72"/>
              <p:cNvSpPr/>
              <p:nvPr/>
            </p:nvSpPr>
            <p:spPr>
              <a:xfrm>
                <a:off x="480" y="3168"/>
                <a:ext cx="1920" cy="0"/>
              </a:xfrm>
              <a:prstGeom prst="line">
                <a:avLst/>
              </a:prstGeom>
              <a:ln w="9525" cap="flat" cmpd="sng">
                <a:solidFill>
                  <a:schemeClr val="tx1"/>
                </a:solidFill>
                <a:prstDash val="solid"/>
                <a:headEnd type="none" w="med" len="med"/>
                <a:tailEnd type="triangle" w="med" len="med"/>
              </a:ln>
            </p:spPr>
          </p:sp>
          <p:sp>
            <p:nvSpPr>
              <p:cNvPr id="68814" name="Line 73"/>
              <p:cNvSpPr/>
              <p:nvPr/>
            </p:nvSpPr>
            <p:spPr>
              <a:xfrm>
                <a:off x="2448" y="3168"/>
                <a:ext cx="1920" cy="0"/>
              </a:xfrm>
              <a:prstGeom prst="line">
                <a:avLst/>
              </a:prstGeom>
              <a:ln w="9525" cap="flat" cmpd="sng">
                <a:solidFill>
                  <a:schemeClr val="tx1"/>
                </a:solidFill>
                <a:prstDash val="solid"/>
                <a:headEnd type="none" w="med" len="med"/>
                <a:tailEnd type="triangle" w="med" len="med"/>
              </a:ln>
            </p:spPr>
          </p:sp>
          <p:sp>
            <p:nvSpPr>
              <p:cNvPr id="68815" name="Line 74"/>
              <p:cNvSpPr/>
              <p:nvPr/>
            </p:nvSpPr>
            <p:spPr>
              <a:xfrm>
                <a:off x="4368" y="3168"/>
                <a:ext cx="720" cy="0"/>
              </a:xfrm>
              <a:prstGeom prst="line">
                <a:avLst/>
              </a:prstGeom>
              <a:ln w="9525" cap="flat" cmpd="sng">
                <a:solidFill>
                  <a:schemeClr val="tx1"/>
                </a:solidFill>
                <a:prstDash val="solid"/>
                <a:headEnd type="none" w="med" len="med"/>
                <a:tailEnd type="triangle" w="med" len="med"/>
              </a:ln>
            </p:spPr>
          </p:sp>
        </p:grpSp>
        <p:sp>
          <p:nvSpPr>
            <p:cNvPr id="68778" name="Line 75"/>
            <p:cNvSpPr/>
            <p:nvPr/>
          </p:nvSpPr>
          <p:spPr>
            <a:xfrm>
              <a:off x="288" y="1296"/>
              <a:ext cx="192" cy="0"/>
            </a:xfrm>
            <a:prstGeom prst="line">
              <a:avLst/>
            </a:prstGeom>
            <a:ln w="76200" cap="flat" cmpd="sng">
              <a:solidFill>
                <a:srgbClr val="FF0000"/>
              </a:solidFill>
              <a:prstDash val="solid"/>
              <a:headEnd type="none" w="med" len="med"/>
              <a:tailEnd type="triangle" w="med" len="med"/>
            </a:ln>
          </p:spPr>
        </p:sp>
      </p:grpSp>
      <p:grpSp>
        <p:nvGrpSpPr>
          <p:cNvPr id="16" name="Group 235"/>
          <p:cNvGrpSpPr/>
          <p:nvPr/>
        </p:nvGrpSpPr>
        <p:grpSpPr>
          <a:xfrm>
            <a:off x="4267200" y="3168650"/>
            <a:ext cx="1524000" cy="336550"/>
            <a:chOff x="2688" y="1920"/>
            <a:chExt cx="960" cy="212"/>
          </a:xfrm>
        </p:grpSpPr>
        <p:sp>
          <p:nvSpPr>
            <p:cNvPr id="68772" name="Line 76"/>
            <p:cNvSpPr/>
            <p:nvPr/>
          </p:nvSpPr>
          <p:spPr>
            <a:xfrm>
              <a:off x="2688" y="1920"/>
              <a:ext cx="0" cy="192"/>
            </a:xfrm>
            <a:prstGeom prst="line">
              <a:avLst/>
            </a:prstGeom>
            <a:ln w="9525" cap="flat" cmpd="sng">
              <a:solidFill>
                <a:schemeClr val="tx1"/>
              </a:solidFill>
              <a:prstDash val="solid"/>
              <a:headEnd type="none" w="med" len="med"/>
              <a:tailEnd type="none" w="med" len="med"/>
            </a:ln>
          </p:spPr>
        </p:sp>
        <p:sp>
          <p:nvSpPr>
            <p:cNvPr id="68773" name="Line 77"/>
            <p:cNvSpPr/>
            <p:nvPr/>
          </p:nvSpPr>
          <p:spPr>
            <a:xfrm>
              <a:off x="3648" y="1920"/>
              <a:ext cx="0" cy="192"/>
            </a:xfrm>
            <a:prstGeom prst="line">
              <a:avLst/>
            </a:prstGeom>
            <a:ln w="9525" cap="flat" cmpd="sng">
              <a:solidFill>
                <a:schemeClr val="tx1"/>
              </a:solidFill>
              <a:prstDash val="solid"/>
              <a:headEnd type="none" w="med" len="med"/>
              <a:tailEnd type="none" w="med" len="med"/>
            </a:ln>
          </p:spPr>
        </p:sp>
        <p:sp>
          <p:nvSpPr>
            <p:cNvPr id="68774" name="Line 78"/>
            <p:cNvSpPr/>
            <p:nvPr/>
          </p:nvSpPr>
          <p:spPr>
            <a:xfrm flipH="1">
              <a:off x="2688" y="2016"/>
              <a:ext cx="144" cy="0"/>
            </a:xfrm>
            <a:prstGeom prst="line">
              <a:avLst/>
            </a:prstGeom>
            <a:ln w="9525" cap="flat" cmpd="sng">
              <a:solidFill>
                <a:schemeClr val="tx1"/>
              </a:solidFill>
              <a:prstDash val="solid"/>
              <a:headEnd type="none" w="med" len="med"/>
              <a:tailEnd type="triangle" w="med" len="med"/>
            </a:ln>
          </p:spPr>
        </p:sp>
        <p:sp>
          <p:nvSpPr>
            <p:cNvPr id="68775" name="Line 79"/>
            <p:cNvSpPr/>
            <p:nvPr/>
          </p:nvSpPr>
          <p:spPr>
            <a:xfrm>
              <a:off x="3504" y="2016"/>
              <a:ext cx="144" cy="0"/>
            </a:xfrm>
            <a:prstGeom prst="line">
              <a:avLst/>
            </a:prstGeom>
            <a:ln w="9525" cap="flat" cmpd="sng">
              <a:solidFill>
                <a:schemeClr val="tx1"/>
              </a:solidFill>
              <a:prstDash val="solid"/>
              <a:headEnd type="none" w="med" len="med"/>
              <a:tailEnd type="triangle" w="med" len="med"/>
            </a:ln>
          </p:spPr>
        </p:sp>
        <p:sp>
          <p:nvSpPr>
            <p:cNvPr id="68776" name="Text Box 80"/>
            <p:cNvSpPr txBox="1"/>
            <p:nvPr/>
          </p:nvSpPr>
          <p:spPr>
            <a:xfrm>
              <a:off x="2736" y="1920"/>
              <a:ext cx="864" cy="212"/>
            </a:xfrm>
            <a:prstGeom prst="rect">
              <a:avLst/>
            </a:prstGeom>
            <a:noFill/>
            <a:ln w="9525">
              <a:noFill/>
            </a:ln>
          </p:spPr>
          <p:txBody>
            <a:bodyPr>
              <a:spAutoFit/>
            </a:bodyPr>
            <a:lstStyle/>
            <a:p>
              <a:pPr algn="ctr">
                <a:spcBef>
                  <a:spcPct val="50000"/>
                </a:spcBef>
              </a:pPr>
              <a:r>
                <a:rPr lang="zh-CN" altLang="en-US" sz="1600" dirty="0">
                  <a:solidFill>
                    <a:srgbClr val="000099"/>
                  </a:solidFill>
                  <a:latin typeface="Arial" panose="020B0604020202020204" pitchFamily="34" charset="0"/>
                </a:rPr>
                <a:t>元素８位置</a:t>
              </a:r>
            </a:p>
          </p:txBody>
        </p:sp>
      </p:grpSp>
      <p:grpSp>
        <p:nvGrpSpPr>
          <p:cNvPr id="17" name="Group 227"/>
          <p:cNvGrpSpPr/>
          <p:nvPr/>
        </p:nvGrpSpPr>
        <p:grpSpPr>
          <a:xfrm>
            <a:off x="457200" y="3581400"/>
            <a:ext cx="8420100" cy="976313"/>
            <a:chOff x="288" y="2016"/>
            <a:chExt cx="5304" cy="615"/>
          </a:xfrm>
        </p:grpSpPr>
        <p:grpSp>
          <p:nvGrpSpPr>
            <p:cNvPr id="68700" name="Group 82"/>
            <p:cNvGrpSpPr/>
            <p:nvPr/>
          </p:nvGrpSpPr>
          <p:grpSpPr>
            <a:xfrm>
              <a:off x="432" y="2016"/>
              <a:ext cx="5160" cy="615"/>
              <a:chOff x="144" y="3072"/>
              <a:chExt cx="5160" cy="615"/>
            </a:xfrm>
          </p:grpSpPr>
          <p:grpSp>
            <p:nvGrpSpPr>
              <p:cNvPr id="68702" name="Group 83"/>
              <p:cNvGrpSpPr/>
              <p:nvPr/>
            </p:nvGrpSpPr>
            <p:grpSpPr>
              <a:xfrm>
                <a:off x="720" y="3456"/>
                <a:ext cx="336" cy="212"/>
                <a:chOff x="816" y="1680"/>
                <a:chExt cx="576" cy="265"/>
              </a:xfrm>
            </p:grpSpPr>
            <p:sp>
              <p:nvSpPr>
                <p:cNvPr id="68769" name="Rectangle 84"/>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70" name="Rectangle 85"/>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71" name="Text Box 86"/>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２</a:t>
                  </a:r>
                </a:p>
              </p:txBody>
            </p:sp>
          </p:grpSp>
          <p:sp>
            <p:nvSpPr>
              <p:cNvPr id="68703" name="Rectangle 87"/>
              <p:cNvSpPr/>
              <p:nvPr/>
            </p:nvSpPr>
            <p:spPr>
              <a:xfrm>
                <a:off x="408" y="3456"/>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8704" name="Group 88"/>
              <p:cNvGrpSpPr/>
              <p:nvPr/>
            </p:nvGrpSpPr>
            <p:grpSpPr>
              <a:xfrm>
                <a:off x="1200" y="3456"/>
                <a:ext cx="336" cy="212"/>
                <a:chOff x="816" y="1680"/>
                <a:chExt cx="576" cy="265"/>
              </a:xfrm>
            </p:grpSpPr>
            <p:sp>
              <p:nvSpPr>
                <p:cNvPr id="68766" name="Rectangle 89"/>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67" name="Rectangle 90"/>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68" name="Text Box 91"/>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３</a:t>
                  </a:r>
                </a:p>
              </p:txBody>
            </p:sp>
          </p:grpSp>
          <p:grpSp>
            <p:nvGrpSpPr>
              <p:cNvPr id="68705" name="Group 92"/>
              <p:cNvGrpSpPr/>
              <p:nvPr/>
            </p:nvGrpSpPr>
            <p:grpSpPr>
              <a:xfrm>
                <a:off x="1680" y="3456"/>
                <a:ext cx="336" cy="212"/>
                <a:chOff x="816" y="1680"/>
                <a:chExt cx="576" cy="265"/>
              </a:xfrm>
            </p:grpSpPr>
            <p:sp>
              <p:nvSpPr>
                <p:cNvPr id="68763" name="Rectangle 93"/>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64" name="Rectangle 94"/>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65" name="Text Box 95"/>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５</a:t>
                  </a:r>
                </a:p>
              </p:txBody>
            </p:sp>
          </p:grpSp>
          <p:grpSp>
            <p:nvGrpSpPr>
              <p:cNvPr id="68706" name="Group 96"/>
              <p:cNvGrpSpPr/>
              <p:nvPr/>
            </p:nvGrpSpPr>
            <p:grpSpPr>
              <a:xfrm>
                <a:off x="2160" y="3456"/>
                <a:ext cx="336" cy="212"/>
                <a:chOff x="816" y="1680"/>
                <a:chExt cx="576" cy="265"/>
              </a:xfrm>
            </p:grpSpPr>
            <p:sp>
              <p:nvSpPr>
                <p:cNvPr id="68760" name="Rectangle 97"/>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61" name="Rectangle 98"/>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62" name="Text Box 99"/>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７</a:t>
                  </a:r>
                </a:p>
              </p:txBody>
            </p:sp>
          </p:grpSp>
          <p:sp>
            <p:nvSpPr>
              <p:cNvPr id="68707" name="Text Box 100"/>
              <p:cNvSpPr txBox="1"/>
              <p:nvPr/>
            </p:nvSpPr>
            <p:spPr>
              <a:xfrm>
                <a:off x="5088" y="3120"/>
                <a:ext cx="216" cy="466"/>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zh-CN" altLang="en-US" sz="1400" b="0" dirty="0">
                    <a:latin typeface="Arial" panose="020B0604020202020204" pitchFamily="34" charset="0"/>
                  </a:rPr>
                  <a:t>ＮＩＬ</a:t>
                </a:r>
              </a:p>
            </p:txBody>
          </p:sp>
          <p:sp>
            <p:nvSpPr>
              <p:cNvPr id="68708" name="Line 101"/>
              <p:cNvSpPr/>
              <p:nvPr/>
            </p:nvSpPr>
            <p:spPr>
              <a:xfrm>
                <a:off x="504" y="3552"/>
                <a:ext cx="288" cy="0"/>
              </a:xfrm>
              <a:prstGeom prst="line">
                <a:avLst/>
              </a:prstGeom>
              <a:ln w="9525" cap="flat" cmpd="sng">
                <a:solidFill>
                  <a:schemeClr val="tx1"/>
                </a:solidFill>
                <a:prstDash val="solid"/>
                <a:headEnd type="none" w="med" len="med"/>
                <a:tailEnd type="triangle" w="med" len="med"/>
              </a:ln>
            </p:spPr>
          </p:sp>
          <p:sp>
            <p:nvSpPr>
              <p:cNvPr id="68709" name="Line 102"/>
              <p:cNvSpPr/>
              <p:nvPr/>
            </p:nvSpPr>
            <p:spPr>
              <a:xfrm>
                <a:off x="984" y="3552"/>
                <a:ext cx="288" cy="0"/>
              </a:xfrm>
              <a:prstGeom prst="line">
                <a:avLst/>
              </a:prstGeom>
              <a:ln w="9525" cap="flat" cmpd="sng">
                <a:solidFill>
                  <a:schemeClr val="tx1"/>
                </a:solidFill>
                <a:prstDash val="solid"/>
                <a:headEnd type="none" w="med" len="med"/>
                <a:tailEnd type="triangle" w="med" len="med"/>
              </a:ln>
            </p:spPr>
          </p:sp>
          <p:sp>
            <p:nvSpPr>
              <p:cNvPr id="68710" name="Line 103"/>
              <p:cNvSpPr/>
              <p:nvPr/>
            </p:nvSpPr>
            <p:spPr>
              <a:xfrm>
                <a:off x="1464" y="3552"/>
                <a:ext cx="288" cy="0"/>
              </a:xfrm>
              <a:prstGeom prst="line">
                <a:avLst/>
              </a:prstGeom>
              <a:ln w="9525" cap="flat" cmpd="sng">
                <a:solidFill>
                  <a:schemeClr val="tx1"/>
                </a:solidFill>
                <a:prstDash val="solid"/>
                <a:headEnd type="none" w="med" len="med"/>
                <a:tailEnd type="triangle" w="med" len="med"/>
              </a:ln>
            </p:spPr>
          </p:sp>
          <p:sp>
            <p:nvSpPr>
              <p:cNvPr id="68711" name="Line 104"/>
              <p:cNvSpPr/>
              <p:nvPr/>
            </p:nvSpPr>
            <p:spPr>
              <a:xfrm>
                <a:off x="1944" y="3552"/>
                <a:ext cx="288" cy="0"/>
              </a:xfrm>
              <a:prstGeom prst="line">
                <a:avLst/>
              </a:prstGeom>
              <a:ln w="9525" cap="flat" cmpd="sng">
                <a:solidFill>
                  <a:schemeClr val="tx1"/>
                </a:solidFill>
                <a:prstDash val="solid"/>
                <a:headEnd type="none" w="med" len="med"/>
                <a:tailEnd type="triangle" w="med" len="med"/>
              </a:ln>
            </p:spPr>
          </p:sp>
          <p:sp>
            <p:nvSpPr>
              <p:cNvPr id="68712" name="Line 105"/>
              <p:cNvSpPr/>
              <p:nvPr/>
            </p:nvSpPr>
            <p:spPr>
              <a:xfrm>
                <a:off x="2424" y="3552"/>
                <a:ext cx="288" cy="0"/>
              </a:xfrm>
              <a:prstGeom prst="line">
                <a:avLst/>
              </a:prstGeom>
              <a:ln w="9525" cap="flat" cmpd="sng">
                <a:solidFill>
                  <a:schemeClr val="tx1"/>
                </a:solidFill>
                <a:prstDash val="solid"/>
                <a:headEnd type="none" w="med" len="med"/>
                <a:tailEnd type="triangle" w="med" len="med"/>
              </a:ln>
            </p:spPr>
          </p:sp>
          <p:sp>
            <p:nvSpPr>
              <p:cNvPr id="68713" name="Line 106"/>
              <p:cNvSpPr/>
              <p:nvPr/>
            </p:nvSpPr>
            <p:spPr>
              <a:xfrm>
                <a:off x="2904" y="3552"/>
                <a:ext cx="288" cy="0"/>
              </a:xfrm>
              <a:prstGeom prst="line">
                <a:avLst/>
              </a:prstGeom>
              <a:ln w="9525" cap="flat" cmpd="sng">
                <a:solidFill>
                  <a:schemeClr val="tx1"/>
                </a:solidFill>
                <a:prstDash val="solid"/>
                <a:headEnd type="none" w="med" len="med"/>
                <a:tailEnd type="triangle" w="med" len="med"/>
              </a:ln>
            </p:spPr>
          </p:sp>
          <p:sp>
            <p:nvSpPr>
              <p:cNvPr id="68714" name="Line 107"/>
              <p:cNvSpPr/>
              <p:nvPr/>
            </p:nvSpPr>
            <p:spPr>
              <a:xfrm>
                <a:off x="3336" y="3552"/>
                <a:ext cx="288" cy="0"/>
              </a:xfrm>
              <a:prstGeom prst="line">
                <a:avLst/>
              </a:prstGeom>
              <a:ln w="9525" cap="flat" cmpd="sng">
                <a:solidFill>
                  <a:schemeClr val="tx1"/>
                </a:solidFill>
                <a:prstDash val="solid"/>
                <a:headEnd type="none" w="med" len="med"/>
                <a:tailEnd type="triangle" w="med" len="med"/>
              </a:ln>
            </p:spPr>
          </p:sp>
          <p:grpSp>
            <p:nvGrpSpPr>
              <p:cNvPr id="68715" name="Group 108"/>
              <p:cNvGrpSpPr/>
              <p:nvPr/>
            </p:nvGrpSpPr>
            <p:grpSpPr>
              <a:xfrm>
                <a:off x="2568" y="3456"/>
                <a:ext cx="384" cy="212"/>
                <a:chOff x="2160" y="864"/>
                <a:chExt cx="384" cy="212"/>
              </a:xfrm>
            </p:grpSpPr>
            <p:sp>
              <p:nvSpPr>
                <p:cNvPr id="68757" name="Rectangle 109"/>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58" name="Rectangle 110"/>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59" name="Text Box 111"/>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11</a:t>
                  </a:r>
                </a:p>
              </p:txBody>
            </p:sp>
          </p:grpSp>
          <p:grpSp>
            <p:nvGrpSpPr>
              <p:cNvPr id="68716" name="Group 112"/>
              <p:cNvGrpSpPr/>
              <p:nvPr/>
            </p:nvGrpSpPr>
            <p:grpSpPr>
              <a:xfrm>
                <a:off x="3048" y="3456"/>
                <a:ext cx="384" cy="212"/>
                <a:chOff x="2160" y="864"/>
                <a:chExt cx="384" cy="212"/>
              </a:xfrm>
            </p:grpSpPr>
            <p:sp>
              <p:nvSpPr>
                <p:cNvPr id="68754" name="Rectangle 113"/>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55" name="Rectangle 114"/>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56" name="Text Box 115"/>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13</a:t>
                  </a:r>
                </a:p>
              </p:txBody>
            </p:sp>
          </p:grpSp>
          <p:grpSp>
            <p:nvGrpSpPr>
              <p:cNvPr id="68717" name="Group 116"/>
              <p:cNvGrpSpPr/>
              <p:nvPr/>
            </p:nvGrpSpPr>
            <p:grpSpPr>
              <a:xfrm>
                <a:off x="3528" y="3456"/>
                <a:ext cx="384" cy="212"/>
                <a:chOff x="2160" y="864"/>
                <a:chExt cx="384" cy="212"/>
              </a:xfrm>
            </p:grpSpPr>
            <p:sp>
              <p:nvSpPr>
                <p:cNvPr id="68751" name="Rectangle 117"/>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52" name="Rectangle 118"/>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53" name="Text Box 119"/>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17</a:t>
                  </a:r>
                </a:p>
              </p:txBody>
            </p:sp>
          </p:grpSp>
          <p:sp>
            <p:nvSpPr>
              <p:cNvPr id="68718" name="Line 120"/>
              <p:cNvSpPr/>
              <p:nvPr/>
            </p:nvSpPr>
            <p:spPr>
              <a:xfrm>
                <a:off x="4776" y="3552"/>
                <a:ext cx="288" cy="0"/>
              </a:xfrm>
              <a:prstGeom prst="line">
                <a:avLst/>
              </a:prstGeom>
              <a:ln w="9525" cap="flat" cmpd="sng">
                <a:solidFill>
                  <a:schemeClr val="tx1"/>
                </a:solidFill>
                <a:prstDash val="solid"/>
                <a:headEnd type="none" w="med" len="med"/>
                <a:tailEnd type="triangle" w="med" len="med"/>
              </a:ln>
            </p:spPr>
          </p:sp>
          <p:grpSp>
            <p:nvGrpSpPr>
              <p:cNvPr id="68719" name="Group 121"/>
              <p:cNvGrpSpPr/>
              <p:nvPr/>
            </p:nvGrpSpPr>
            <p:grpSpPr>
              <a:xfrm>
                <a:off x="4008" y="3456"/>
                <a:ext cx="384" cy="212"/>
                <a:chOff x="2160" y="864"/>
                <a:chExt cx="384" cy="212"/>
              </a:xfrm>
            </p:grpSpPr>
            <p:sp>
              <p:nvSpPr>
                <p:cNvPr id="68748" name="Rectangle 122"/>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49" name="Rectangle 123"/>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50" name="Text Box 124"/>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19</a:t>
                  </a:r>
                </a:p>
              </p:txBody>
            </p:sp>
          </p:grpSp>
          <p:sp>
            <p:nvSpPr>
              <p:cNvPr id="68720" name="Line 125"/>
              <p:cNvSpPr/>
              <p:nvPr/>
            </p:nvSpPr>
            <p:spPr>
              <a:xfrm>
                <a:off x="3816" y="3552"/>
                <a:ext cx="288" cy="0"/>
              </a:xfrm>
              <a:prstGeom prst="line">
                <a:avLst/>
              </a:prstGeom>
              <a:ln w="9525" cap="flat" cmpd="sng">
                <a:solidFill>
                  <a:schemeClr val="tx1"/>
                </a:solidFill>
                <a:prstDash val="solid"/>
                <a:headEnd type="none" w="med" len="med"/>
                <a:tailEnd type="triangle" w="med" len="med"/>
              </a:ln>
            </p:spPr>
          </p:sp>
          <p:grpSp>
            <p:nvGrpSpPr>
              <p:cNvPr id="68721" name="Group 126"/>
              <p:cNvGrpSpPr/>
              <p:nvPr/>
            </p:nvGrpSpPr>
            <p:grpSpPr>
              <a:xfrm>
                <a:off x="4488" y="3456"/>
                <a:ext cx="384" cy="212"/>
                <a:chOff x="2160" y="864"/>
                <a:chExt cx="384" cy="212"/>
              </a:xfrm>
            </p:grpSpPr>
            <p:sp>
              <p:nvSpPr>
                <p:cNvPr id="68745" name="Rectangle 127"/>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46" name="Rectangle 128"/>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47" name="Text Box 129"/>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23</a:t>
                  </a:r>
                </a:p>
              </p:txBody>
            </p:sp>
          </p:grpSp>
          <p:sp>
            <p:nvSpPr>
              <p:cNvPr id="68722" name="Line 130"/>
              <p:cNvSpPr/>
              <p:nvPr/>
            </p:nvSpPr>
            <p:spPr>
              <a:xfrm>
                <a:off x="4296" y="3552"/>
                <a:ext cx="288" cy="0"/>
              </a:xfrm>
              <a:prstGeom prst="line">
                <a:avLst/>
              </a:prstGeom>
              <a:ln w="9525" cap="flat" cmpd="sng">
                <a:solidFill>
                  <a:schemeClr val="tx1"/>
                </a:solidFill>
                <a:prstDash val="solid"/>
                <a:headEnd type="none" w="med" len="med"/>
                <a:tailEnd type="triangle" w="med" len="med"/>
              </a:ln>
            </p:spPr>
          </p:sp>
          <p:sp>
            <p:nvSpPr>
              <p:cNvPr id="68723" name="Text Box 131"/>
              <p:cNvSpPr txBox="1"/>
              <p:nvPr/>
            </p:nvSpPr>
            <p:spPr>
              <a:xfrm>
                <a:off x="168" y="3456"/>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0</a:t>
                </a:r>
              </a:p>
            </p:txBody>
          </p:sp>
          <p:grpSp>
            <p:nvGrpSpPr>
              <p:cNvPr id="68724" name="Group 132"/>
              <p:cNvGrpSpPr/>
              <p:nvPr/>
            </p:nvGrpSpPr>
            <p:grpSpPr>
              <a:xfrm>
                <a:off x="408" y="3072"/>
                <a:ext cx="168" cy="384"/>
                <a:chOff x="408" y="3072"/>
                <a:chExt cx="168" cy="384"/>
              </a:xfrm>
            </p:grpSpPr>
            <p:sp>
              <p:nvSpPr>
                <p:cNvPr id="68743" name="Rectangle 133"/>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44" name="Rectangle 134"/>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8725" name="Text Box 135"/>
              <p:cNvSpPr txBox="1"/>
              <p:nvPr/>
            </p:nvSpPr>
            <p:spPr>
              <a:xfrm>
                <a:off x="144" y="3264"/>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a:t>
                </a:r>
              </a:p>
            </p:txBody>
          </p:sp>
          <p:sp>
            <p:nvSpPr>
              <p:cNvPr id="68726" name="Text Box 136"/>
              <p:cNvSpPr txBox="1"/>
              <p:nvPr/>
            </p:nvSpPr>
            <p:spPr>
              <a:xfrm>
                <a:off x="144" y="3072"/>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p>
            </p:txBody>
          </p:sp>
          <p:sp>
            <p:nvSpPr>
              <p:cNvPr id="68727" name="Rectangle 137"/>
              <p:cNvSpPr/>
              <p:nvPr/>
            </p:nvSpPr>
            <p:spPr>
              <a:xfrm>
                <a:off x="136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8728" name="Group 138"/>
              <p:cNvGrpSpPr/>
              <p:nvPr/>
            </p:nvGrpSpPr>
            <p:grpSpPr>
              <a:xfrm>
                <a:off x="2328" y="3072"/>
                <a:ext cx="168" cy="384"/>
                <a:chOff x="408" y="3072"/>
                <a:chExt cx="168" cy="384"/>
              </a:xfrm>
            </p:grpSpPr>
            <p:sp>
              <p:nvSpPr>
                <p:cNvPr id="68741" name="Rectangle 139"/>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42" name="Rectangle 140"/>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8729" name="Rectangle 141"/>
              <p:cNvSpPr/>
              <p:nvPr/>
            </p:nvSpPr>
            <p:spPr>
              <a:xfrm>
                <a:off x="3264"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8730" name="Group 142"/>
              <p:cNvGrpSpPr/>
              <p:nvPr/>
            </p:nvGrpSpPr>
            <p:grpSpPr>
              <a:xfrm>
                <a:off x="4224" y="3072"/>
                <a:ext cx="168" cy="384"/>
                <a:chOff x="408" y="3072"/>
                <a:chExt cx="168" cy="384"/>
              </a:xfrm>
            </p:grpSpPr>
            <p:sp>
              <p:nvSpPr>
                <p:cNvPr id="68739" name="Rectangle 143"/>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740" name="Rectangle 144"/>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8731" name="Line 145"/>
              <p:cNvSpPr/>
              <p:nvPr/>
            </p:nvSpPr>
            <p:spPr>
              <a:xfrm>
                <a:off x="480" y="3360"/>
                <a:ext cx="960" cy="0"/>
              </a:xfrm>
              <a:prstGeom prst="line">
                <a:avLst/>
              </a:prstGeom>
              <a:ln w="9525" cap="flat" cmpd="sng">
                <a:solidFill>
                  <a:schemeClr val="tx1"/>
                </a:solidFill>
                <a:prstDash val="solid"/>
                <a:headEnd type="none" w="med" len="med"/>
                <a:tailEnd type="triangle" w="med" len="med"/>
              </a:ln>
            </p:spPr>
          </p:sp>
          <p:sp>
            <p:nvSpPr>
              <p:cNvPr id="68732" name="Line 146"/>
              <p:cNvSpPr/>
              <p:nvPr/>
            </p:nvSpPr>
            <p:spPr>
              <a:xfrm>
                <a:off x="1488" y="3360"/>
                <a:ext cx="960" cy="0"/>
              </a:xfrm>
              <a:prstGeom prst="line">
                <a:avLst/>
              </a:prstGeom>
              <a:ln w="9525" cap="flat" cmpd="sng">
                <a:solidFill>
                  <a:schemeClr val="tx1"/>
                </a:solidFill>
                <a:prstDash val="solid"/>
                <a:headEnd type="none" w="med" len="med"/>
                <a:tailEnd type="triangle" w="med" len="med"/>
              </a:ln>
            </p:spPr>
          </p:sp>
          <p:sp>
            <p:nvSpPr>
              <p:cNvPr id="68733" name="Line 147"/>
              <p:cNvSpPr/>
              <p:nvPr/>
            </p:nvSpPr>
            <p:spPr>
              <a:xfrm>
                <a:off x="2448" y="3360"/>
                <a:ext cx="912" cy="0"/>
              </a:xfrm>
              <a:prstGeom prst="line">
                <a:avLst/>
              </a:prstGeom>
              <a:ln w="9525" cap="flat" cmpd="sng">
                <a:solidFill>
                  <a:schemeClr val="tx1"/>
                </a:solidFill>
                <a:prstDash val="solid"/>
                <a:headEnd type="none" w="med" len="med"/>
                <a:tailEnd type="triangle" w="med" len="med"/>
              </a:ln>
            </p:spPr>
          </p:sp>
          <p:sp>
            <p:nvSpPr>
              <p:cNvPr id="68734" name="Line 148"/>
              <p:cNvSpPr/>
              <p:nvPr/>
            </p:nvSpPr>
            <p:spPr>
              <a:xfrm>
                <a:off x="3408" y="3360"/>
                <a:ext cx="912" cy="0"/>
              </a:xfrm>
              <a:prstGeom prst="line">
                <a:avLst/>
              </a:prstGeom>
              <a:ln w="9525" cap="flat" cmpd="sng">
                <a:solidFill>
                  <a:schemeClr val="tx1"/>
                </a:solidFill>
                <a:prstDash val="solid"/>
                <a:headEnd type="none" w="med" len="med"/>
                <a:tailEnd type="triangle" w="med" len="med"/>
              </a:ln>
            </p:spPr>
          </p:sp>
          <p:sp>
            <p:nvSpPr>
              <p:cNvPr id="68735" name="Line 149"/>
              <p:cNvSpPr/>
              <p:nvPr/>
            </p:nvSpPr>
            <p:spPr>
              <a:xfrm>
                <a:off x="4368" y="3360"/>
                <a:ext cx="720" cy="0"/>
              </a:xfrm>
              <a:prstGeom prst="line">
                <a:avLst/>
              </a:prstGeom>
              <a:ln w="9525" cap="flat" cmpd="sng">
                <a:solidFill>
                  <a:schemeClr val="tx1"/>
                </a:solidFill>
                <a:prstDash val="solid"/>
                <a:headEnd type="none" w="med" len="med"/>
                <a:tailEnd type="triangle" w="med" len="med"/>
              </a:ln>
            </p:spPr>
          </p:sp>
          <p:sp>
            <p:nvSpPr>
              <p:cNvPr id="68736" name="Line 150"/>
              <p:cNvSpPr/>
              <p:nvPr/>
            </p:nvSpPr>
            <p:spPr>
              <a:xfrm>
                <a:off x="480" y="3168"/>
                <a:ext cx="1920" cy="0"/>
              </a:xfrm>
              <a:prstGeom prst="line">
                <a:avLst/>
              </a:prstGeom>
              <a:ln w="9525" cap="flat" cmpd="sng">
                <a:solidFill>
                  <a:schemeClr val="tx1"/>
                </a:solidFill>
                <a:prstDash val="solid"/>
                <a:headEnd type="none" w="med" len="med"/>
                <a:tailEnd type="triangle" w="med" len="med"/>
              </a:ln>
            </p:spPr>
          </p:sp>
          <p:sp>
            <p:nvSpPr>
              <p:cNvPr id="68737" name="Line 151"/>
              <p:cNvSpPr/>
              <p:nvPr/>
            </p:nvSpPr>
            <p:spPr>
              <a:xfrm>
                <a:off x="2448" y="3168"/>
                <a:ext cx="1920" cy="0"/>
              </a:xfrm>
              <a:prstGeom prst="line">
                <a:avLst/>
              </a:prstGeom>
              <a:ln w="9525" cap="flat" cmpd="sng">
                <a:solidFill>
                  <a:schemeClr val="tx1"/>
                </a:solidFill>
                <a:prstDash val="solid"/>
                <a:headEnd type="none" w="med" len="med"/>
                <a:tailEnd type="triangle" w="med" len="med"/>
              </a:ln>
            </p:spPr>
          </p:sp>
          <p:sp>
            <p:nvSpPr>
              <p:cNvPr id="68738" name="Line 152"/>
              <p:cNvSpPr/>
              <p:nvPr/>
            </p:nvSpPr>
            <p:spPr>
              <a:xfrm>
                <a:off x="4368" y="3168"/>
                <a:ext cx="720" cy="0"/>
              </a:xfrm>
              <a:prstGeom prst="line">
                <a:avLst/>
              </a:prstGeom>
              <a:ln w="9525" cap="flat" cmpd="sng">
                <a:solidFill>
                  <a:schemeClr val="tx1"/>
                </a:solidFill>
                <a:prstDash val="solid"/>
                <a:headEnd type="none" w="med" len="med"/>
                <a:tailEnd type="triangle" w="med" len="med"/>
              </a:ln>
            </p:spPr>
          </p:sp>
        </p:grpSp>
        <p:sp>
          <p:nvSpPr>
            <p:cNvPr id="68701" name="Line 153"/>
            <p:cNvSpPr/>
            <p:nvPr/>
          </p:nvSpPr>
          <p:spPr>
            <a:xfrm>
              <a:off x="288" y="2304"/>
              <a:ext cx="192" cy="0"/>
            </a:xfrm>
            <a:prstGeom prst="line">
              <a:avLst/>
            </a:prstGeom>
            <a:ln w="76200" cap="flat" cmpd="sng">
              <a:solidFill>
                <a:srgbClr val="FF0000"/>
              </a:solidFill>
              <a:prstDash val="solid"/>
              <a:headEnd type="none" w="med" len="med"/>
              <a:tailEnd type="triangle" w="med" len="med"/>
            </a:ln>
          </p:spPr>
        </p:sp>
      </p:grpSp>
      <p:grpSp>
        <p:nvGrpSpPr>
          <p:cNvPr id="31" name="Group 228"/>
          <p:cNvGrpSpPr/>
          <p:nvPr/>
        </p:nvGrpSpPr>
        <p:grpSpPr>
          <a:xfrm>
            <a:off x="457200" y="5348288"/>
            <a:ext cx="8420100" cy="976312"/>
            <a:chOff x="288" y="2928"/>
            <a:chExt cx="5304" cy="615"/>
          </a:xfrm>
        </p:grpSpPr>
        <p:grpSp>
          <p:nvGrpSpPr>
            <p:cNvPr id="68628" name="Group 155"/>
            <p:cNvGrpSpPr/>
            <p:nvPr/>
          </p:nvGrpSpPr>
          <p:grpSpPr>
            <a:xfrm>
              <a:off x="432" y="2928"/>
              <a:ext cx="5160" cy="615"/>
              <a:chOff x="144" y="3072"/>
              <a:chExt cx="5160" cy="615"/>
            </a:xfrm>
          </p:grpSpPr>
          <p:grpSp>
            <p:nvGrpSpPr>
              <p:cNvPr id="68630" name="Group 156"/>
              <p:cNvGrpSpPr/>
              <p:nvPr/>
            </p:nvGrpSpPr>
            <p:grpSpPr>
              <a:xfrm>
                <a:off x="720" y="3456"/>
                <a:ext cx="336" cy="212"/>
                <a:chOff x="816" y="1680"/>
                <a:chExt cx="576" cy="265"/>
              </a:xfrm>
            </p:grpSpPr>
            <p:sp>
              <p:nvSpPr>
                <p:cNvPr id="68697" name="Rectangle 157"/>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98" name="Rectangle 158"/>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99" name="Text Box 159"/>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２</a:t>
                  </a:r>
                </a:p>
              </p:txBody>
            </p:sp>
          </p:grpSp>
          <p:sp>
            <p:nvSpPr>
              <p:cNvPr id="68631" name="Rectangle 160"/>
              <p:cNvSpPr/>
              <p:nvPr/>
            </p:nvSpPr>
            <p:spPr>
              <a:xfrm>
                <a:off x="408" y="3456"/>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8632" name="Group 161"/>
              <p:cNvGrpSpPr/>
              <p:nvPr/>
            </p:nvGrpSpPr>
            <p:grpSpPr>
              <a:xfrm>
                <a:off x="1200" y="3456"/>
                <a:ext cx="336" cy="212"/>
                <a:chOff x="816" y="1680"/>
                <a:chExt cx="576" cy="265"/>
              </a:xfrm>
            </p:grpSpPr>
            <p:sp>
              <p:nvSpPr>
                <p:cNvPr id="68694" name="Rectangle 162"/>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95" name="Rectangle 163"/>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96" name="Text Box 164"/>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３</a:t>
                  </a:r>
                </a:p>
              </p:txBody>
            </p:sp>
          </p:grpSp>
          <p:grpSp>
            <p:nvGrpSpPr>
              <p:cNvPr id="68633" name="Group 165"/>
              <p:cNvGrpSpPr/>
              <p:nvPr/>
            </p:nvGrpSpPr>
            <p:grpSpPr>
              <a:xfrm>
                <a:off x="1680" y="3456"/>
                <a:ext cx="336" cy="212"/>
                <a:chOff x="816" y="1680"/>
                <a:chExt cx="576" cy="265"/>
              </a:xfrm>
            </p:grpSpPr>
            <p:sp>
              <p:nvSpPr>
                <p:cNvPr id="68691" name="Rectangle 166"/>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92" name="Rectangle 167"/>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93" name="Text Box 168"/>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５</a:t>
                  </a:r>
                </a:p>
              </p:txBody>
            </p:sp>
          </p:grpSp>
          <p:grpSp>
            <p:nvGrpSpPr>
              <p:cNvPr id="68634" name="Group 169"/>
              <p:cNvGrpSpPr/>
              <p:nvPr/>
            </p:nvGrpSpPr>
            <p:grpSpPr>
              <a:xfrm>
                <a:off x="2160" y="3456"/>
                <a:ext cx="336" cy="212"/>
                <a:chOff x="816" y="1680"/>
                <a:chExt cx="576" cy="265"/>
              </a:xfrm>
            </p:grpSpPr>
            <p:sp>
              <p:nvSpPr>
                <p:cNvPr id="68688" name="Rectangle 170"/>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89" name="Rectangle 171"/>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90" name="Text Box 172"/>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７</a:t>
                  </a:r>
                </a:p>
              </p:txBody>
            </p:sp>
          </p:grpSp>
          <p:sp>
            <p:nvSpPr>
              <p:cNvPr id="68635" name="Text Box 173"/>
              <p:cNvSpPr txBox="1"/>
              <p:nvPr/>
            </p:nvSpPr>
            <p:spPr>
              <a:xfrm>
                <a:off x="5088" y="3120"/>
                <a:ext cx="216" cy="466"/>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zh-CN" altLang="en-US" sz="1400" b="0" dirty="0">
                    <a:latin typeface="Arial" panose="020B0604020202020204" pitchFamily="34" charset="0"/>
                  </a:rPr>
                  <a:t>ＮＩＬ</a:t>
                </a:r>
              </a:p>
            </p:txBody>
          </p:sp>
          <p:sp>
            <p:nvSpPr>
              <p:cNvPr id="68636" name="Line 174"/>
              <p:cNvSpPr/>
              <p:nvPr/>
            </p:nvSpPr>
            <p:spPr>
              <a:xfrm>
                <a:off x="504" y="3552"/>
                <a:ext cx="288" cy="0"/>
              </a:xfrm>
              <a:prstGeom prst="line">
                <a:avLst/>
              </a:prstGeom>
              <a:ln w="9525" cap="flat" cmpd="sng">
                <a:solidFill>
                  <a:schemeClr val="tx1"/>
                </a:solidFill>
                <a:prstDash val="solid"/>
                <a:headEnd type="none" w="med" len="med"/>
                <a:tailEnd type="triangle" w="med" len="med"/>
              </a:ln>
            </p:spPr>
          </p:sp>
          <p:sp>
            <p:nvSpPr>
              <p:cNvPr id="68637" name="Line 175"/>
              <p:cNvSpPr/>
              <p:nvPr/>
            </p:nvSpPr>
            <p:spPr>
              <a:xfrm>
                <a:off x="984" y="3552"/>
                <a:ext cx="288" cy="0"/>
              </a:xfrm>
              <a:prstGeom prst="line">
                <a:avLst/>
              </a:prstGeom>
              <a:ln w="9525" cap="flat" cmpd="sng">
                <a:solidFill>
                  <a:schemeClr val="tx1"/>
                </a:solidFill>
                <a:prstDash val="solid"/>
                <a:headEnd type="none" w="med" len="med"/>
                <a:tailEnd type="triangle" w="med" len="med"/>
              </a:ln>
            </p:spPr>
          </p:sp>
          <p:sp>
            <p:nvSpPr>
              <p:cNvPr id="68638" name="Line 176"/>
              <p:cNvSpPr/>
              <p:nvPr/>
            </p:nvSpPr>
            <p:spPr>
              <a:xfrm>
                <a:off x="1464" y="3552"/>
                <a:ext cx="288" cy="0"/>
              </a:xfrm>
              <a:prstGeom prst="line">
                <a:avLst/>
              </a:prstGeom>
              <a:ln w="9525" cap="flat" cmpd="sng">
                <a:solidFill>
                  <a:schemeClr val="tx1"/>
                </a:solidFill>
                <a:prstDash val="solid"/>
                <a:headEnd type="none" w="med" len="med"/>
                <a:tailEnd type="triangle" w="med" len="med"/>
              </a:ln>
            </p:spPr>
          </p:sp>
          <p:sp>
            <p:nvSpPr>
              <p:cNvPr id="68639" name="Line 177"/>
              <p:cNvSpPr/>
              <p:nvPr/>
            </p:nvSpPr>
            <p:spPr>
              <a:xfrm>
                <a:off x="1944" y="3552"/>
                <a:ext cx="288" cy="0"/>
              </a:xfrm>
              <a:prstGeom prst="line">
                <a:avLst/>
              </a:prstGeom>
              <a:ln w="9525" cap="flat" cmpd="sng">
                <a:solidFill>
                  <a:schemeClr val="tx1"/>
                </a:solidFill>
                <a:prstDash val="solid"/>
                <a:headEnd type="none" w="med" len="med"/>
                <a:tailEnd type="triangle" w="med" len="med"/>
              </a:ln>
            </p:spPr>
          </p:sp>
          <p:sp>
            <p:nvSpPr>
              <p:cNvPr id="68640" name="Line 178"/>
              <p:cNvSpPr/>
              <p:nvPr/>
            </p:nvSpPr>
            <p:spPr>
              <a:xfrm>
                <a:off x="2424" y="3552"/>
                <a:ext cx="288" cy="0"/>
              </a:xfrm>
              <a:prstGeom prst="line">
                <a:avLst/>
              </a:prstGeom>
              <a:ln w="9525" cap="flat" cmpd="sng">
                <a:solidFill>
                  <a:schemeClr val="tx1"/>
                </a:solidFill>
                <a:prstDash val="solid"/>
                <a:headEnd type="none" w="med" len="med"/>
                <a:tailEnd type="triangle" w="med" len="med"/>
              </a:ln>
            </p:spPr>
          </p:sp>
          <p:sp>
            <p:nvSpPr>
              <p:cNvPr id="68641" name="Line 179"/>
              <p:cNvSpPr/>
              <p:nvPr/>
            </p:nvSpPr>
            <p:spPr>
              <a:xfrm>
                <a:off x="2904" y="3552"/>
                <a:ext cx="288" cy="0"/>
              </a:xfrm>
              <a:prstGeom prst="line">
                <a:avLst/>
              </a:prstGeom>
              <a:ln w="9525" cap="flat" cmpd="sng">
                <a:solidFill>
                  <a:schemeClr val="tx1"/>
                </a:solidFill>
                <a:prstDash val="solid"/>
                <a:headEnd type="none" w="med" len="med"/>
                <a:tailEnd type="triangle" w="med" len="med"/>
              </a:ln>
            </p:spPr>
          </p:sp>
          <p:sp>
            <p:nvSpPr>
              <p:cNvPr id="68642" name="Line 180"/>
              <p:cNvSpPr/>
              <p:nvPr/>
            </p:nvSpPr>
            <p:spPr>
              <a:xfrm>
                <a:off x="3336" y="3552"/>
                <a:ext cx="288" cy="0"/>
              </a:xfrm>
              <a:prstGeom prst="line">
                <a:avLst/>
              </a:prstGeom>
              <a:ln w="9525" cap="flat" cmpd="sng">
                <a:solidFill>
                  <a:schemeClr val="tx1"/>
                </a:solidFill>
                <a:prstDash val="solid"/>
                <a:headEnd type="none" w="med" len="med"/>
                <a:tailEnd type="triangle" w="med" len="med"/>
              </a:ln>
            </p:spPr>
          </p:sp>
          <p:grpSp>
            <p:nvGrpSpPr>
              <p:cNvPr id="68643" name="Group 181"/>
              <p:cNvGrpSpPr/>
              <p:nvPr/>
            </p:nvGrpSpPr>
            <p:grpSpPr>
              <a:xfrm>
                <a:off x="2568" y="3456"/>
                <a:ext cx="384" cy="212"/>
                <a:chOff x="2160" y="864"/>
                <a:chExt cx="384" cy="212"/>
              </a:xfrm>
            </p:grpSpPr>
            <p:sp>
              <p:nvSpPr>
                <p:cNvPr id="68685" name="Rectangle 182"/>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86" name="Rectangle 183"/>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87" name="Text Box 184"/>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11</a:t>
                  </a:r>
                </a:p>
              </p:txBody>
            </p:sp>
          </p:grpSp>
          <p:grpSp>
            <p:nvGrpSpPr>
              <p:cNvPr id="68644" name="Group 185"/>
              <p:cNvGrpSpPr/>
              <p:nvPr/>
            </p:nvGrpSpPr>
            <p:grpSpPr>
              <a:xfrm>
                <a:off x="3048" y="3456"/>
                <a:ext cx="384" cy="212"/>
                <a:chOff x="2160" y="864"/>
                <a:chExt cx="384" cy="212"/>
              </a:xfrm>
            </p:grpSpPr>
            <p:sp>
              <p:nvSpPr>
                <p:cNvPr id="68682" name="Rectangle 186"/>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83" name="Rectangle 187"/>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84" name="Text Box 188"/>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13</a:t>
                  </a:r>
                </a:p>
              </p:txBody>
            </p:sp>
          </p:grpSp>
          <p:grpSp>
            <p:nvGrpSpPr>
              <p:cNvPr id="68645" name="Group 189"/>
              <p:cNvGrpSpPr/>
              <p:nvPr/>
            </p:nvGrpSpPr>
            <p:grpSpPr>
              <a:xfrm>
                <a:off x="3528" y="3456"/>
                <a:ext cx="384" cy="212"/>
                <a:chOff x="2160" y="864"/>
                <a:chExt cx="384" cy="212"/>
              </a:xfrm>
            </p:grpSpPr>
            <p:sp>
              <p:nvSpPr>
                <p:cNvPr id="68679" name="Rectangle 190"/>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80" name="Rectangle 191"/>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81" name="Text Box 192"/>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17</a:t>
                  </a:r>
                </a:p>
              </p:txBody>
            </p:sp>
          </p:grpSp>
          <p:sp>
            <p:nvSpPr>
              <p:cNvPr id="68646" name="Line 193"/>
              <p:cNvSpPr/>
              <p:nvPr/>
            </p:nvSpPr>
            <p:spPr>
              <a:xfrm>
                <a:off x="4776" y="3552"/>
                <a:ext cx="288" cy="0"/>
              </a:xfrm>
              <a:prstGeom prst="line">
                <a:avLst/>
              </a:prstGeom>
              <a:ln w="9525" cap="flat" cmpd="sng">
                <a:solidFill>
                  <a:schemeClr val="tx1"/>
                </a:solidFill>
                <a:prstDash val="solid"/>
                <a:headEnd type="none" w="med" len="med"/>
                <a:tailEnd type="triangle" w="med" len="med"/>
              </a:ln>
            </p:spPr>
          </p:sp>
          <p:grpSp>
            <p:nvGrpSpPr>
              <p:cNvPr id="68647" name="Group 194"/>
              <p:cNvGrpSpPr/>
              <p:nvPr/>
            </p:nvGrpSpPr>
            <p:grpSpPr>
              <a:xfrm>
                <a:off x="4008" y="3456"/>
                <a:ext cx="384" cy="212"/>
                <a:chOff x="2160" y="864"/>
                <a:chExt cx="384" cy="212"/>
              </a:xfrm>
            </p:grpSpPr>
            <p:sp>
              <p:nvSpPr>
                <p:cNvPr id="68676" name="Rectangle 195"/>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77" name="Rectangle 196"/>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78" name="Text Box 197"/>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19</a:t>
                  </a:r>
                </a:p>
              </p:txBody>
            </p:sp>
          </p:grpSp>
          <p:sp>
            <p:nvSpPr>
              <p:cNvPr id="68648" name="Line 198"/>
              <p:cNvSpPr/>
              <p:nvPr/>
            </p:nvSpPr>
            <p:spPr>
              <a:xfrm>
                <a:off x="3816" y="3552"/>
                <a:ext cx="288" cy="0"/>
              </a:xfrm>
              <a:prstGeom prst="line">
                <a:avLst/>
              </a:prstGeom>
              <a:ln w="9525" cap="flat" cmpd="sng">
                <a:solidFill>
                  <a:schemeClr val="tx1"/>
                </a:solidFill>
                <a:prstDash val="solid"/>
                <a:headEnd type="none" w="med" len="med"/>
                <a:tailEnd type="triangle" w="med" len="med"/>
              </a:ln>
            </p:spPr>
          </p:sp>
          <p:grpSp>
            <p:nvGrpSpPr>
              <p:cNvPr id="68649" name="Group 199"/>
              <p:cNvGrpSpPr/>
              <p:nvPr/>
            </p:nvGrpSpPr>
            <p:grpSpPr>
              <a:xfrm>
                <a:off x="4488" y="3456"/>
                <a:ext cx="384" cy="212"/>
                <a:chOff x="2160" y="864"/>
                <a:chExt cx="384" cy="212"/>
              </a:xfrm>
            </p:grpSpPr>
            <p:sp>
              <p:nvSpPr>
                <p:cNvPr id="68673" name="Rectangle 200"/>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74" name="Rectangle 201"/>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75" name="Text Box 202"/>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23</a:t>
                  </a:r>
                </a:p>
              </p:txBody>
            </p:sp>
          </p:grpSp>
          <p:sp>
            <p:nvSpPr>
              <p:cNvPr id="68650" name="Line 203"/>
              <p:cNvSpPr/>
              <p:nvPr/>
            </p:nvSpPr>
            <p:spPr>
              <a:xfrm>
                <a:off x="4296" y="3552"/>
                <a:ext cx="288" cy="0"/>
              </a:xfrm>
              <a:prstGeom prst="line">
                <a:avLst/>
              </a:prstGeom>
              <a:ln w="9525" cap="flat" cmpd="sng">
                <a:solidFill>
                  <a:schemeClr val="tx1"/>
                </a:solidFill>
                <a:prstDash val="solid"/>
                <a:headEnd type="none" w="med" len="med"/>
                <a:tailEnd type="triangle" w="med" len="med"/>
              </a:ln>
            </p:spPr>
          </p:sp>
          <p:sp>
            <p:nvSpPr>
              <p:cNvPr id="68651" name="Text Box 204"/>
              <p:cNvSpPr txBox="1"/>
              <p:nvPr/>
            </p:nvSpPr>
            <p:spPr>
              <a:xfrm>
                <a:off x="168" y="3456"/>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0</a:t>
                </a:r>
              </a:p>
            </p:txBody>
          </p:sp>
          <p:grpSp>
            <p:nvGrpSpPr>
              <p:cNvPr id="68652" name="Group 205"/>
              <p:cNvGrpSpPr/>
              <p:nvPr/>
            </p:nvGrpSpPr>
            <p:grpSpPr>
              <a:xfrm>
                <a:off x="408" y="3072"/>
                <a:ext cx="168" cy="384"/>
                <a:chOff x="408" y="3072"/>
                <a:chExt cx="168" cy="384"/>
              </a:xfrm>
            </p:grpSpPr>
            <p:sp>
              <p:nvSpPr>
                <p:cNvPr id="68671" name="Rectangle 206"/>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72" name="Rectangle 207"/>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8653" name="Text Box 208"/>
              <p:cNvSpPr txBox="1"/>
              <p:nvPr/>
            </p:nvSpPr>
            <p:spPr>
              <a:xfrm>
                <a:off x="144" y="3264"/>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a:t>
                </a:r>
              </a:p>
            </p:txBody>
          </p:sp>
          <p:sp>
            <p:nvSpPr>
              <p:cNvPr id="68654" name="Text Box 209"/>
              <p:cNvSpPr txBox="1"/>
              <p:nvPr/>
            </p:nvSpPr>
            <p:spPr>
              <a:xfrm>
                <a:off x="144" y="3072"/>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p>
            </p:txBody>
          </p:sp>
          <p:sp>
            <p:nvSpPr>
              <p:cNvPr id="68655" name="Rectangle 210"/>
              <p:cNvSpPr/>
              <p:nvPr/>
            </p:nvSpPr>
            <p:spPr>
              <a:xfrm>
                <a:off x="136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8656" name="Group 211"/>
              <p:cNvGrpSpPr/>
              <p:nvPr/>
            </p:nvGrpSpPr>
            <p:grpSpPr>
              <a:xfrm>
                <a:off x="2328" y="3072"/>
                <a:ext cx="168" cy="384"/>
                <a:chOff x="408" y="3072"/>
                <a:chExt cx="168" cy="384"/>
              </a:xfrm>
            </p:grpSpPr>
            <p:sp>
              <p:nvSpPr>
                <p:cNvPr id="68669" name="Rectangle 212"/>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70" name="Rectangle 213"/>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8657" name="Rectangle 214"/>
              <p:cNvSpPr/>
              <p:nvPr/>
            </p:nvSpPr>
            <p:spPr>
              <a:xfrm>
                <a:off x="3264"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68658" name="Group 215"/>
              <p:cNvGrpSpPr/>
              <p:nvPr/>
            </p:nvGrpSpPr>
            <p:grpSpPr>
              <a:xfrm>
                <a:off x="4224" y="3072"/>
                <a:ext cx="168" cy="384"/>
                <a:chOff x="408" y="3072"/>
                <a:chExt cx="168" cy="384"/>
              </a:xfrm>
            </p:grpSpPr>
            <p:sp>
              <p:nvSpPr>
                <p:cNvPr id="68667" name="Rectangle 216"/>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8668" name="Rectangle 217"/>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68659" name="Line 218"/>
              <p:cNvSpPr/>
              <p:nvPr/>
            </p:nvSpPr>
            <p:spPr>
              <a:xfrm>
                <a:off x="480" y="3360"/>
                <a:ext cx="960" cy="0"/>
              </a:xfrm>
              <a:prstGeom prst="line">
                <a:avLst/>
              </a:prstGeom>
              <a:ln w="9525" cap="flat" cmpd="sng">
                <a:solidFill>
                  <a:schemeClr val="tx1"/>
                </a:solidFill>
                <a:prstDash val="solid"/>
                <a:headEnd type="none" w="med" len="med"/>
                <a:tailEnd type="triangle" w="med" len="med"/>
              </a:ln>
            </p:spPr>
          </p:sp>
          <p:sp>
            <p:nvSpPr>
              <p:cNvPr id="68660" name="Line 219"/>
              <p:cNvSpPr/>
              <p:nvPr/>
            </p:nvSpPr>
            <p:spPr>
              <a:xfrm>
                <a:off x="1488" y="3360"/>
                <a:ext cx="960" cy="0"/>
              </a:xfrm>
              <a:prstGeom prst="line">
                <a:avLst/>
              </a:prstGeom>
              <a:ln w="9525" cap="flat" cmpd="sng">
                <a:solidFill>
                  <a:schemeClr val="tx1"/>
                </a:solidFill>
                <a:prstDash val="solid"/>
                <a:headEnd type="none" w="med" len="med"/>
                <a:tailEnd type="triangle" w="med" len="med"/>
              </a:ln>
            </p:spPr>
          </p:sp>
          <p:sp>
            <p:nvSpPr>
              <p:cNvPr id="68661" name="Line 220"/>
              <p:cNvSpPr/>
              <p:nvPr/>
            </p:nvSpPr>
            <p:spPr>
              <a:xfrm>
                <a:off x="2448" y="3360"/>
                <a:ext cx="912" cy="0"/>
              </a:xfrm>
              <a:prstGeom prst="line">
                <a:avLst/>
              </a:prstGeom>
              <a:ln w="9525" cap="flat" cmpd="sng">
                <a:solidFill>
                  <a:schemeClr val="tx1"/>
                </a:solidFill>
                <a:prstDash val="solid"/>
                <a:headEnd type="none" w="med" len="med"/>
                <a:tailEnd type="triangle" w="med" len="med"/>
              </a:ln>
            </p:spPr>
          </p:sp>
          <p:sp>
            <p:nvSpPr>
              <p:cNvPr id="68662" name="Line 221"/>
              <p:cNvSpPr/>
              <p:nvPr/>
            </p:nvSpPr>
            <p:spPr>
              <a:xfrm>
                <a:off x="3408" y="3360"/>
                <a:ext cx="912" cy="0"/>
              </a:xfrm>
              <a:prstGeom prst="line">
                <a:avLst/>
              </a:prstGeom>
              <a:ln w="9525" cap="flat" cmpd="sng">
                <a:solidFill>
                  <a:schemeClr val="tx1"/>
                </a:solidFill>
                <a:prstDash val="solid"/>
                <a:headEnd type="none" w="med" len="med"/>
                <a:tailEnd type="triangle" w="med" len="med"/>
              </a:ln>
            </p:spPr>
          </p:sp>
          <p:sp>
            <p:nvSpPr>
              <p:cNvPr id="68663" name="Line 222"/>
              <p:cNvSpPr/>
              <p:nvPr/>
            </p:nvSpPr>
            <p:spPr>
              <a:xfrm>
                <a:off x="4368" y="3360"/>
                <a:ext cx="720" cy="0"/>
              </a:xfrm>
              <a:prstGeom prst="line">
                <a:avLst/>
              </a:prstGeom>
              <a:ln w="9525" cap="flat" cmpd="sng">
                <a:solidFill>
                  <a:schemeClr val="tx1"/>
                </a:solidFill>
                <a:prstDash val="solid"/>
                <a:headEnd type="none" w="med" len="med"/>
                <a:tailEnd type="triangle" w="med" len="med"/>
              </a:ln>
            </p:spPr>
          </p:sp>
          <p:sp>
            <p:nvSpPr>
              <p:cNvPr id="68664" name="Line 223"/>
              <p:cNvSpPr/>
              <p:nvPr/>
            </p:nvSpPr>
            <p:spPr>
              <a:xfrm>
                <a:off x="480" y="3168"/>
                <a:ext cx="1920" cy="0"/>
              </a:xfrm>
              <a:prstGeom prst="line">
                <a:avLst/>
              </a:prstGeom>
              <a:ln w="9525" cap="flat" cmpd="sng">
                <a:solidFill>
                  <a:schemeClr val="tx1"/>
                </a:solidFill>
                <a:prstDash val="solid"/>
                <a:headEnd type="none" w="med" len="med"/>
                <a:tailEnd type="triangle" w="med" len="med"/>
              </a:ln>
            </p:spPr>
          </p:sp>
          <p:sp>
            <p:nvSpPr>
              <p:cNvPr id="68665" name="Line 224"/>
              <p:cNvSpPr/>
              <p:nvPr/>
            </p:nvSpPr>
            <p:spPr>
              <a:xfrm>
                <a:off x="2448" y="3168"/>
                <a:ext cx="1920" cy="0"/>
              </a:xfrm>
              <a:prstGeom prst="line">
                <a:avLst/>
              </a:prstGeom>
              <a:ln w="9525" cap="flat" cmpd="sng">
                <a:solidFill>
                  <a:schemeClr val="tx1"/>
                </a:solidFill>
                <a:prstDash val="solid"/>
                <a:headEnd type="none" w="med" len="med"/>
                <a:tailEnd type="triangle" w="med" len="med"/>
              </a:ln>
            </p:spPr>
          </p:sp>
          <p:sp>
            <p:nvSpPr>
              <p:cNvPr id="68666" name="Line 225"/>
              <p:cNvSpPr/>
              <p:nvPr/>
            </p:nvSpPr>
            <p:spPr>
              <a:xfrm>
                <a:off x="4368" y="3168"/>
                <a:ext cx="720" cy="0"/>
              </a:xfrm>
              <a:prstGeom prst="line">
                <a:avLst/>
              </a:prstGeom>
              <a:ln w="9525" cap="flat" cmpd="sng">
                <a:solidFill>
                  <a:schemeClr val="tx1"/>
                </a:solidFill>
                <a:prstDash val="solid"/>
                <a:headEnd type="none" w="med" len="med"/>
                <a:tailEnd type="triangle" w="med" len="med"/>
              </a:ln>
            </p:spPr>
          </p:sp>
        </p:grpSp>
        <p:sp>
          <p:nvSpPr>
            <p:cNvPr id="68629" name="Line 226"/>
            <p:cNvSpPr/>
            <p:nvPr/>
          </p:nvSpPr>
          <p:spPr>
            <a:xfrm>
              <a:off x="288" y="3408"/>
              <a:ext cx="192" cy="0"/>
            </a:xfrm>
            <a:prstGeom prst="line">
              <a:avLst/>
            </a:prstGeom>
            <a:ln w="76200" cap="flat" cmpd="sng">
              <a:solidFill>
                <a:srgbClr val="FF0000"/>
              </a:solidFill>
              <a:prstDash val="solid"/>
              <a:headEnd type="none" w="med" len="med"/>
              <a:tailEnd type="triangle" w="med" len="med"/>
            </a:ln>
          </p:spPr>
        </p:sp>
      </p:grpSp>
      <p:grpSp>
        <p:nvGrpSpPr>
          <p:cNvPr id="50430" name="Group 229"/>
          <p:cNvGrpSpPr/>
          <p:nvPr/>
        </p:nvGrpSpPr>
        <p:grpSpPr>
          <a:xfrm>
            <a:off x="4267200" y="1600200"/>
            <a:ext cx="2971800" cy="366713"/>
            <a:chOff x="2688" y="960"/>
            <a:chExt cx="1872" cy="231"/>
          </a:xfrm>
        </p:grpSpPr>
        <p:sp>
          <p:nvSpPr>
            <p:cNvPr id="68623" name="Line 230"/>
            <p:cNvSpPr/>
            <p:nvPr/>
          </p:nvSpPr>
          <p:spPr>
            <a:xfrm>
              <a:off x="2688" y="960"/>
              <a:ext cx="0" cy="192"/>
            </a:xfrm>
            <a:prstGeom prst="line">
              <a:avLst/>
            </a:prstGeom>
            <a:ln w="9525" cap="flat" cmpd="sng">
              <a:solidFill>
                <a:schemeClr val="tx1"/>
              </a:solidFill>
              <a:prstDash val="solid"/>
              <a:headEnd type="none" w="med" len="med"/>
              <a:tailEnd type="none" w="med" len="med"/>
            </a:ln>
          </p:spPr>
        </p:sp>
        <p:sp>
          <p:nvSpPr>
            <p:cNvPr id="68624" name="Line 231"/>
            <p:cNvSpPr/>
            <p:nvPr/>
          </p:nvSpPr>
          <p:spPr>
            <a:xfrm>
              <a:off x="4560" y="960"/>
              <a:ext cx="0" cy="192"/>
            </a:xfrm>
            <a:prstGeom prst="line">
              <a:avLst/>
            </a:prstGeom>
            <a:ln w="9525" cap="flat" cmpd="sng">
              <a:solidFill>
                <a:schemeClr val="tx1"/>
              </a:solidFill>
              <a:prstDash val="solid"/>
              <a:headEnd type="none" w="med" len="med"/>
              <a:tailEnd type="none" w="med" len="med"/>
            </a:ln>
          </p:spPr>
        </p:sp>
        <p:sp>
          <p:nvSpPr>
            <p:cNvPr id="68625" name="Line 232"/>
            <p:cNvSpPr/>
            <p:nvPr/>
          </p:nvSpPr>
          <p:spPr>
            <a:xfrm flipH="1">
              <a:off x="2688" y="1056"/>
              <a:ext cx="432" cy="0"/>
            </a:xfrm>
            <a:prstGeom prst="line">
              <a:avLst/>
            </a:prstGeom>
            <a:ln w="9525" cap="flat" cmpd="sng">
              <a:solidFill>
                <a:schemeClr val="tx1"/>
              </a:solidFill>
              <a:prstDash val="solid"/>
              <a:headEnd type="none" w="med" len="med"/>
              <a:tailEnd type="triangle" w="med" len="med"/>
            </a:ln>
          </p:spPr>
        </p:sp>
        <p:sp>
          <p:nvSpPr>
            <p:cNvPr id="68626" name="Line 233"/>
            <p:cNvSpPr/>
            <p:nvPr/>
          </p:nvSpPr>
          <p:spPr>
            <a:xfrm>
              <a:off x="4032" y="1056"/>
              <a:ext cx="528" cy="0"/>
            </a:xfrm>
            <a:prstGeom prst="line">
              <a:avLst/>
            </a:prstGeom>
            <a:ln w="9525" cap="flat" cmpd="sng">
              <a:solidFill>
                <a:schemeClr val="tx1"/>
              </a:solidFill>
              <a:prstDash val="solid"/>
              <a:headEnd type="none" w="med" len="med"/>
              <a:tailEnd type="triangle" w="med" len="med"/>
            </a:ln>
          </p:spPr>
        </p:sp>
        <p:sp>
          <p:nvSpPr>
            <p:cNvPr id="68627" name="Text Box 234"/>
            <p:cNvSpPr txBox="1"/>
            <p:nvPr/>
          </p:nvSpPr>
          <p:spPr>
            <a:xfrm>
              <a:off x="3072" y="960"/>
              <a:ext cx="1104" cy="231"/>
            </a:xfrm>
            <a:prstGeom prst="rect">
              <a:avLst/>
            </a:prstGeom>
            <a:noFill/>
            <a:ln w="9525">
              <a:noFill/>
            </a:ln>
          </p:spPr>
          <p:txBody>
            <a:bodyPr>
              <a:spAutoFit/>
            </a:bodyPr>
            <a:lstStyle/>
            <a:p>
              <a:pPr algn="ctr">
                <a:spcBef>
                  <a:spcPct val="50000"/>
                </a:spcBef>
              </a:pPr>
              <a:r>
                <a:rPr lang="zh-CN" altLang="en-US" dirty="0">
                  <a:solidFill>
                    <a:srgbClr val="000099"/>
                  </a:solidFill>
                  <a:latin typeface="Arial" panose="020B0604020202020204" pitchFamily="34" charset="0"/>
                </a:rPr>
                <a:t>元素８位置</a:t>
              </a:r>
            </a:p>
          </p:txBody>
        </p:sp>
      </p:grpSp>
      <p:grpSp>
        <p:nvGrpSpPr>
          <p:cNvPr id="50431" name="Group 245"/>
          <p:cNvGrpSpPr/>
          <p:nvPr/>
        </p:nvGrpSpPr>
        <p:grpSpPr>
          <a:xfrm>
            <a:off x="4267200" y="4876800"/>
            <a:ext cx="762000" cy="457200"/>
            <a:chOff x="2688" y="3072"/>
            <a:chExt cx="480" cy="288"/>
          </a:xfrm>
        </p:grpSpPr>
        <p:sp>
          <p:nvSpPr>
            <p:cNvPr id="68618" name="Line 237"/>
            <p:cNvSpPr/>
            <p:nvPr/>
          </p:nvSpPr>
          <p:spPr>
            <a:xfrm>
              <a:off x="2688" y="3120"/>
              <a:ext cx="0" cy="192"/>
            </a:xfrm>
            <a:prstGeom prst="line">
              <a:avLst/>
            </a:prstGeom>
            <a:ln w="9525" cap="flat" cmpd="sng">
              <a:solidFill>
                <a:schemeClr val="tx1"/>
              </a:solidFill>
              <a:prstDash val="solid"/>
              <a:headEnd type="none" w="med" len="med"/>
              <a:tailEnd type="none" w="med" len="med"/>
            </a:ln>
          </p:spPr>
        </p:sp>
        <p:sp>
          <p:nvSpPr>
            <p:cNvPr id="68619" name="Line 238"/>
            <p:cNvSpPr/>
            <p:nvPr/>
          </p:nvSpPr>
          <p:spPr>
            <a:xfrm>
              <a:off x="3168" y="3120"/>
              <a:ext cx="0" cy="192"/>
            </a:xfrm>
            <a:prstGeom prst="line">
              <a:avLst/>
            </a:prstGeom>
            <a:ln w="9525" cap="flat" cmpd="sng">
              <a:solidFill>
                <a:schemeClr val="tx1"/>
              </a:solidFill>
              <a:prstDash val="solid"/>
              <a:headEnd type="none" w="med" len="med"/>
              <a:tailEnd type="none" w="med" len="med"/>
            </a:ln>
          </p:spPr>
        </p:sp>
        <p:sp>
          <p:nvSpPr>
            <p:cNvPr id="68620" name="Line 239"/>
            <p:cNvSpPr/>
            <p:nvPr/>
          </p:nvSpPr>
          <p:spPr>
            <a:xfrm flipH="1">
              <a:off x="2688" y="3216"/>
              <a:ext cx="144" cy="0"/>
            </a:xfrm>
            <a:prstGeom prst="line">
              <a:avLst/>
            </a:prstGeom>
            <a:ln w="9525" cap="flat" cmpd="sng">
              <a:solidFill>
                <a:schemeClr val="tx1"/>
              </a:solidFill>
              <a:prstDash val="solid"/>
              <a:headEnd type="none" w="med" len="med"/>
              <a:tailEnd type="triangle" w="med" len="med"/>
            </a:ln>
          </p:spPr>
        </p:sp>
        <p:sp>
          <p:nvSpPr>
            <p:cNvPr id="68621" name="Line 240"/>
            <p:cNvSpPr/>
            <p:nvPr/>
          </p:nvSpPr>
          <p:spPr>
            <a:xfrm>
              <a:off x="3024" y="3216"/>
              <a:ext cx="144" cy="0"/>
            </a:xfrm>
            <a:prstGeom prst="line">
              <a:avLst/>
            </a:prstGeom>
            <a:ln w="9525" cap="flat" cmpd="sng">
              <a:solidFill>
                <a:schemeClr val="tx1"/>
              </a:solidFill>
              <a:prstDash val="solid"/>
              <a:headEnd type="none" w="med" len="med"/>
              <a:tailEnd type="triangle" w="med" len="med"/>
            </a:ln>
          </p:spPr>
        </p:sp>
        <p:sp>
          <p:nvSpPr>
            <p:cNvPr id="68622" name="Text Box 242"/>
            <p:cNvSpPr txBox="1"/>
            <p:nvPr/>
          </p:nvSpPr>
          <p:spPr>
            <a:xfrm>
              <a:off x="2784" y="3072"/>
              <a:ext cx="288" cy="288"/>
            </a:xfrm>
            <a:prstGeom prst="rect">
              <a:avLst/>
            </a:prstGeom>
            <a:noFill/>
            <a:ln w="9525">
              <a:noFill/>
            </a:ln>
          </p:spPr>
          <p:txBody>
            <a:bodyPr>
              <a:spAutoFit/>
            </a:bodyPr>
            <a:lstStyle/>
            <a:p>
              <a:pPr>
                <a:spcBef>
                  <a:spcPct val="50000"/>
                </a:spcBef>
              </a:pPr>
              <a:r>
                <a:rPr lang="zh-CN" altLang="en-US" sz="2400" dirty="0">
                  <a:solidFill>
                    <a:srgbClr val="FF0000"/>
                  </a:solidFill>
                  <a:latin typeface="Arial" panose="020B0604020202020204" pitchFamily="34" charset="0"/>
                </a:rPr>
                <a:t>？</a:t>
              </a:r>
            </a:p>
          </p:txBody>
        </p:sp>
      </p:grpSp>
      <p:sp>
        <p:nvSpPr>
          <p:cNvPr id="81140" name="AutoShape 244"/>
          <p:cNvSpPr/>
          <p:nvPr/>
        </p:nvSpPr>
        <p:spPr>
          <a:xfrm>
            <a:off x="5181600" y="4724400"/>
            <a:ext cx="3276600" cy="457200"/>
          </a:xfrm>
          <a:prstGeom prst="wedgeEllipseCallout">
            <a:avLst>
              <a:gd name="adj1" fmla="val -71171"/>
              <a:gd name="adj2" fmla="val 233681"/>
            </a:avLst>
          </a:prstGeom>
          <a:noFill/>
          <a:ln w="9525" cap="flat" cmpd="sng">
            <a:solidFill>
              <a:srgbClr val="FF0000"/>
            </a:solidFill>
            <a:prstDash val="dash"/>
            <a:miter/>
            <a:headEnd type="none" w="med" len="med"/>
            <a:tailEnd type="none" w="med" len="med"/>
          </a:ln>
        </p:spPr>
        <p:txBody>
          <a:bodyPr/>
          <a:lstStyle/>
          <a:p>
            <a:pPr algn="ctr"/>
            <a:r>
              <a:rPr lang="zh-CN" altLang="en-US" dirty="0">
                <a:latin typeface="Arial" panose="020B0604020202020204" pitchFamily="34" charset="0"/>
              </a:rPr>
              <a:t>元素８不在集合Ｓ中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430"/>
                                        </p:tgtEl>
                                        <p:attrNameLst>
                                          <p:attrName>style.visibility</p:attrName>
                                        </p:attrNameLst>
                                      </p:cBhvr>
                                      <p:to>
                                        <p:strVal val="visible"/>
                                      </p:to>
                                    </p:set>
                                    <p:animEffect transition="in" filter="dissolve">
                                      <p:cBhvr>
                                        <p:cTn id="7" dur="500"/>
                                        <p:tgtEl>
                                          <p:spTgt spid="504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dissolve">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0431"/>
                                        </p:tgtEl>
                                        <p:attrNameLst>
                                          <p:attrName>style.visibility</p:attrName>
                                        </p:attrNameLst>
                                      </p:cBhvr>
                                      <p:to>
                                        <p:strVal val="visible"/>
                                      </p:to>
                                    </p:set>
                                    <p:animEffect transition="in" filter="randombar(horizontal)">
                                      <p:cBhvr>
                                        <p:cTn id="27" dur="500"/>
                                        <p:tgtEl>
                                          <p:spTgt spid="5043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1140"/>
                                        </p:tgtEl>
                                        <p:attrNameLst>
                                          <p:attrName>style.visibility</p:attrName>
                                        </p:attrNameLst>
                                      </p:cBhvr>
                                      <p:to>
                                        <p:strVal val="visible"/>
                                      </p:to>
                                    </p:set>
                                    <p:animEffect transition="in" filter="dissolve">
                                      <p:cBhvr>
                                        <p:cTn id="32" dur="500"/>
                                        <p:tgtEl>
                                          <p:spTgt spid="8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4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ln/>
        </p:spPr>
        <p:txBody>
          <a:bodyPr vert="horz" wrap="square" lIns="91440" tIns="45720" rIns="91440" bIns="45720" anchor="b" anchorCtr="0"/>
          <a:lstStyle/>
          <a:p>
            <a:pPr eaLnBrk="1" hangingPunct="1"/>
            <a:r>
              <a:rPr lang="zh-CN" altLang="en-US" dirty="0"/>
              <a:t>有序链表</a:t>
            </a:r>
            <a:r>
              <a:rPr lang="zh-CN" altLang="en-US" dirty="0">
                <a:sym typeface="Wingdings" panose="05000000000000000000" pitchFamily="2" charset="2"/>
              </a:rPr>
              <a:t></a:t>
            </a:r>
            <a:r>
              <a:rPr lang="zh-CN" altLang="en-US" dirty="0"/>
              <a:t>跳跃表</a:t>
            </a:r>
          </a:p>
        </p:txBody>
      </p:sp>
      <p:graphicFrame>
        <p:nvGraphicFramePr>
          <p:cNvPr id="15362" name="Object 4"/>
          <p:cNvGraphicFramePr>
            <a:graphicFrameLocks noGrp="1" noChangeAspect="1"/>
          </p:cNvGraphicFramePr>
          <p:nvPr>
            <p:ph idx="1"/>
          </p:nvPr>
        </p:nvGraphicFramePr>
        <p:xfrm>
          <a:off x="609600" y="1981200"/>
          <a:ext cx="7848600" cy="3043238"/>
        </p:xfrm>
        <a:graphic>
          <a:graphicData uri="http://schemas.openxmlformats.org/presentationml/2006/ole">
            <mc:AlternateContent xmlns:mc="http://schemas.openxmlformats.org/markup-compatibility/2006">
              <mc:Choice xmlns:v="urn:schemas-microsoft-com:vml" Requires="v">
                <p:oleObj spid="_x0000_s17411" r:id="rId3" imgW="3733800" imgH="1447800" progId="Equation.3">
                  <p:embed/>
                </p:oleObj>
              </mc:Choice>
              <mc:Fallback>
                <p:oleObj r:id="rId3" imgW="3733800" imgH="1447800" progId="Equation.3">
                  <p:embed/>
                  <p:pic>
                    <p:nvPicPr>
                      <p:cNvPr id="0" name="图片 3090"/>
                      <p:cNvPicPr/>
                      <p:nvPr/>
                    </p:nvPicPr>
                    <p:blipFill>
                      <a:blip r:embed="rId4"/>
                      <a:srcRect/>
                      <a:stretch>
                        <a:fillRect/>
                      </a:stretch>
                    </p:blipFill>
                    <p:spPr>
                      <a:xfrm>
                        <a:off x="609600" y="1981200"/>
                        <a:ext cx="7848600" cy="3043238"/>
                      </a:xfrm>
                      <a:prstGeom prst="rect">
                        <a:avLst/>
                      </a:prstGeom>
                      <a:noFill/>
                      <a:ln w="38100">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p:cNvSpPr>
          <p:nvPr>
            <p:ph type="title"/>
          </p:nvPr>
        </p:nvSpPr>
        <p:spPr>
          <a:ln/>
        </p:spPr>
        <p:txBody>
          <a:bodyPr vert="horz" wrap="square" lIns="91440" tIns="45720" rIns="91440" bIns="45720" anchor="b" anchorCtr="0"/>
          <a:lstStyle/>
          <a:p>
            <a:pPr eaLnBrk="1" hangingPunct="1"/>
            <a:r>
              <a:rPr lang="zh-CN" altLang="en-US" dirty="0"/>
              <a:t>存在的问题</a:t>
            </a:r>
          </a:p>
        </p:txBody>
      </p:sp>
      <p:grpSp>
        <p:nvGrpSpPr>
          <p:cNvPr id="2" name="Group 4"/>
          <p:cNvGrpSpPr/>
          <p:nvPr/>
        </p:nvGrpSpPr>
        <p:grpSpPr>
          <a:xfrm>
            <a:off x="1905000" y="3200400"/>
            <a:ext cx="2971800" cy="3103563"/>
            <a:chOff x="3648" y="1488"/>
            <a:chExt cx="1872" cy="1955"/>
          </a:xfrm>
        </p:grpSpPr>
        <p:graphicFrame>
          <p:nvGraphicFramePr>
            <p:cNvPr id="16386" name="Object 5"/>
            <p:cNvGraphicFramePr>
              <a:graphicFrameLocks noChangeAspect="1"/>
            </p:cNvGraphicFramePr>
            <p:nvPr/>
          </p:nvGraphicFramePr>
          <p:xfrm>
            <a:off x="3693" y="2352"/>
            <a:ext cx="507" cy="1091"/>
          </p:xfrm>
          <a:graphic>
            <a:graphicData uri="http://schemas.openxmlformats.org/presentationml/2006/ole">
              <mc:AlternateContent xmlns:mc="http://schemas.openxmlformats.org/markup-compatibility/2006">
                <mc:Choice xmlns:v="urn:schemas-microsoft-com:vml" Requires="v">
                  <p:oleObj spid="_x0000_s18435" r:id="rId3" imgW="1857375" imgH="3996055" progId="">
                    <p:embed/>
                  </p:oleObj>
                </mc:Choice>
                <mc:Fallback>
                  <p:oleObj r:id="rId3" imgW="1857375" imgH="3996055" progId="">
                    <p:embed/>
                    <p:pic>
                      <p:nvPicPr>
                        <p:cNvPr id="0" name="图片 3091"/>
                        <p:cNvPicPr/>
                        <p:nvPr/>
                      </p:nvPicPr>
                      <p:blipFill>
                        <a:blip r:embed="rId4"/>
                        <a:stretch>
                          <a:fillRect/>
                        </a:stretch>
                      </p:blipFill>
                      <p:spPr>
                        <a:xfrm>
                          <a:off x="3693" y="2352"/>
                          <a:ext cx="507" cy="1091"/>
                        </a:xfrm>
                        <a:prstGeom prst="rect">
                          <a:avLst/>
                        </a:prstGeom>
                        <a:noFill/>
                        <a:ln w="38100">
                          <a:noFill/>
                          <a:miter/>
                        </a:ln>
                      </p:spPr>
                    </p:pic>
                  </p:oleObj>
                </mc:Fallback>
              </mc:AlternateContent>
            </a:graphicData>
          </a:graphic>
        </p:graphicFrame>
        <p:sp>
          <p:nvSpPr>
            <p:cNvPr id="16439" name="AutoShape 6"/>
            <p:cNvSpPr/>
            <p:nvPr/>
          </p:nvSpPr>
          <p:spPr>
            <a:xfrm>
              <a:off x="3648" y="1488"/>
              <a:ext cx="1872" cy="720"/>
            </a:xfrm>
            <a:prstGeom prst="cloudCallout">
              <a:avLst>
                <a:gd name="adj1" fmla="val -32264"/>
                <a:gd name="adj2" fmla="val 83611"/>
              </a:avLst>
            </a:prstGeom>
            <a:noFill/>
            <a:ln w="9525" cap="flat" cmpd="sng">
              <a:solidFill>
                <a:schemeClr val="tx1"/>
              </a:solidFill>
              <a:prstDash val="solid"/>
              <a:headEnd type="none" w="med" len="med"/>
              <a:tailEnd type="none" w="med" len="med"/>
            </a:ln>
          </p:spPr>
          <p:txBody>
            <a:bodyPr/>
            <a:lstStyle/>
            <a:p>
              <a:pPr algn="ctr"/>
              <a:endParaRPr lang="zh-CN" altLang="zh-CN" dirty="0">
                <a:latin typeface="Arial" panose="020B0604020202020204" pitchFamily="34" charset="0"/>
              </a:endParaRPr>
            </a:p>
          </p:txBody>
        </p:sp>
        <p:sp>
          <p:nvSpPr>
            <p:cNvPr id="16440" name="Text Box 7"/>
            <p:cNvSpPr txBox="1"/>
            <p:nvPr/>
          </p:nvSpPr>
          <p:spPr>
            <a:xfrm>
              <a:off x="3840" y="1632"/>
              <a:ext cx="1536" cy="404"/>
            </a:xfrm>
            <a:prstGeom prst="rect">
              <a:avLst/>
            </a:prstGeom>
            <a:noFill/>
            <a:ln w="9525">
              <a:noFill/>
            </a:ln>
          </p:spPr>
          <p:txBody>
            <a:bodyPr>
              <a:spAutoFit/>
            </a:bodyPr>
            <a:lstStyle/>
            <a:p>
              <a:pPr>
                <a:spcBef>
                  <a:spcPct val="50000"/>
                </a:spcBef>
              </a:pPr>
              <a:r>
                <a:rPr lang="zh-CN" altLang="en-US" dirty="0">
                  <a:solidFill>
                    <a:srgbClr val="FF0000"/>
                  </a:solidFill>
                  <a:latin typeface="Arial" panose="020B0604020202020204" pitchFamily="34" charset="0"/>
                </a:rPr>
                <a:t>应在哪些结点增加附加指针，增加多少？</a:t>
              </a:r>
            </a:p>
          </p:txBody>
        </p:sp>
      </p:grpSp>
      <p:grpSp>
        <p:nvGrpSpPr>
          <p:cNvPr id="16389" name="Group 8"/>
          <p:cNvGrpSpPr/>
          <p:nvPr/>
        </p:nvGrpSpPr>
        <p:grpSpPr>
          <a:xfrm>
            <a:off x="304800" y="2362200"/>
            <a:ext cx="8534400" cy="366713"/>
            <a:chOff x="192" y="1680"/>
            <a:chExt cx="5376" cy="231"/>
          </a:xfrm>
        </p:grpSpPr>
        <p:grpSp>
          <p:nvGrpSpPr>
            <p:cNvPr id="16390" name="Group 9"/>
            <p:cNvGrpSpPr/>
            <p:nvPr/>
          </p:nvGrpSpPr>
          <p:grpSpPr>
            <a:xfrm>
              <a:off x="744" y="1680"/>
              <a:ext cx="336" cy="212"/>
              <a:chOff x="816" y="1680"/>
              <a:chExt cx="576" cy="265"/>
            </a:xfrm>
          </p:grpSpPr>
          <p:sp>
            <p:nvSpPr>
              <p:cNvPr id="16436" name="Rectangle 10"/>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37" name="Rectangle 11"/>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38" name="Text Box 12"/>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２</a:t>
                </a:r>
              </a:p>
            </p:txBody>
          </p:sp>
        </p:grpSp>
        <p:sp>
          <p:nvSpPr>
            <p:cNvPr id="16391" name="Rectangle 13"/>
            <p:cNvSpPr/>
            <p:nvPr/>
          </p:nvSpPr>
          <p:spPr>
            <a:xfrm>
              <a:off x="432" y="1680"/>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16392" name="Group 14"/>
            <p:cNvGrpSpPr/>
            <p:nvPr/>
          </p:nvGrpSpPr>
          <p:grpSpPr>
            <a:xfrm>
              <a:off x="1224" y="1680"/>
              <a:ext cx="336" cy="212"/>
              <a:chOff x="816" y="1680"/>
              <a:chExt cx="576" cy="265"/>
            </a:xfrm>
          </p:grpSpPr>
          <p:sp>
            <p:nvSpPr>
              <p:cNvPr id="16433" name="Rectangle 15"/>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34" name="Rectangle 16"/>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35" name="Text Box 17"/>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３</a:t>
                </a:r>
              </a:p>
            </p:txBody>
          </p:sp>
        </p:grpSp>
        <p:grpSp>
          <p:nvGrpSpPr>
            <p:cNvPr id="16393" name="Group 18"/>
            <p:cNvGrpSpPr/>
            <p:nvPr/>
          </p:nvGrpSpPr>
          <p:grpSpPr>
            <a:xfrm>
              <a:off x="1704" y="1680"/>
              <a:ext cx="336" cy="212"/>
              <a:chOff x="816" y="1680"/>
              <a:chExt cx="576" cy="265"/>
            </a:xfrm>
          </p:grpSpPr>
          <p:sp>
            <p:nvSpPr>
              <p:cNvPr id="16430" name="Rectangle 19"/>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31" name="Rectangle 20"/>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32" name="Text Box 21"/>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５</a:t>
                </a:r>
              </a:p>
            </p:txBody>
          </p:sp>
        </p:grpSp>
        <p:grpSp>
          <p:nvGrpSpPr>
            <p:cNvPr id="16394" name="Group 22"/>
            <p:cNvGrpSpPr/>
            <p:nvPr/>
          </p:nvGrpSpPr>
          <p:grpSpPr>
            <a:xfrm>
              <a:off x="2184" y="1680"/>
              <a:ext cx="336" cy="212"/>
              <a:chOff x="816" y="1680"/>
              <a:chExt cx="576" cy="265"/>
            </a:xfrm>
          </p:grpSpPr>
          <p:sp>
            <p:nvSpPr>
              <p:cNvPr id="16427" name="Rectangle 23"/>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28" name="Rectangle 24"/>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29" name="Text Box 25"/>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７</a:t>
                </a:r>
              </a:p>
            </p:txBody>
          </p:sp>
        </p:grpSp>
        <p:sp>
          <p:nvSpPr>
            <p:cNvPr id="16395" name="Text Box 26"/>
            <p:cNvSpPr txBox="1"/>
            <p:nvPr/>
          </p:nvSpPr>
          <p:spPr>
            <a:xfrm>
              <a:off x="5088" y="1680"/>
              <a:ext cx="480" cy="198"/>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zh-CN" altLang="en-US" sz="1400" b="0" dirty="0">
                  <a:latin typeface="Arial" panose="020B0604020202020204" pitchFamily="34" charset="0"/>
                </a:rPr>
                <a:t>ＮＩＬ</a:t>
              </a:r>
            </a:p>
          </p:txBody>
        </p:sp>
        <p:sp>
          <p:nvSpPr>
            <p:cNvPr id="16396" name="Line 27"/>
            <p:cNvSpPr/>
            <p:nvPr/>
          </p:nvSpPr>
          <p:spPr>
            <a:xfrm>
              <a:off x="528" y="1776"/>
              <a:ext cx="288" cy="0"/>
            </a:xfrm>
            <a:prstGeom prst="line">
              <a:avLst/>
            </a:prstGeom>
            <a:ln w="9525" cap="flat" cmpd="sng">
              <a:solidFill>
                <a:schemeClr val="tx1"/>
              </a:solidFill>
              <a:prstDash val="solid"/>
              <a:headEnd type="none" w="med" len="med"/>
              <a:tailEnd type="triangle" w="med" len="med"/>
            </a:ln>
          </p:spPr>
        </p:sp>
        <p:sp>
          <p:nvSpPr>
            <p:cNvPr id="16397" name="Line 28"/>
            <p:cNvSpPr/>
            <p:nvPr/>
          </p:nvSpPr>
          <p:spPr>
            <a:xfrm>
              <a:off x="1008" y="1776"/>
              <a:ext cx="288" cy="0"/>
            </a:xfrm>
            <a:prstGeom prst="line">
              <a:avLst/>
            </a:prstGeom>
            <a:ln w="9525" cap="flat" cmpd="sng">
              <a:solidFill>
                <a:schemeClr val="tx1"/>
              </a:solidFill>
              <a:prstDash val="solid"/>
              <a:headEnd type="none" w="med" len="med"/>
              <a:tailEnd type="triangle" w="med" len="med"/>
            </a:ln>
          </p:spPr>
        </p:sp>
        <p:sp>
          <p:nvSpPr>
            <p:cNvPr id="16398" name="Line 29"/>
            <p:cNvSpPr/>
            <p:nvPr/>
          </p:nvSpPr>
          <p:spPr>
            <a:xfrm>
              <a:off x="1488" y="1776"/>
              <a:ext cx="288" cy="0"/>
            </a:xfrm>
            <a:prstGeom prst="line">
              <a:avLst/>
            </a:prstGeom>
            <a:ln w="9525" cap="flat" cmpd="sng">
              <a:solidFill>
                <a:schemeClr val="tx1"/>
              </a:solidFill>
              <a:prstDash val="solid"/>
              <a:headEnd type="none" w="med" len="med"/>
              <a:tailEnd type="triangle" w="med" len="med"/>
            </a:ln>
          </p:spPr>
        </p:sp>
        <p:sp>
          <p:nvSpPr>
            <p:cNvPr id="16399" name="Line 30"/>
            <p:cNvSpPr/>
            <p:nvPr/>
          </p:nvSpPr>
          <p:spPr>
            <a:xfrm>
              <a:off x="1968" y="1776"/>
              <a:ext cx="288" cy="0"/>
            </a:xfrm>
            <a:prstGeom prst="line">
              <a:avLst/>
            </a:prstGeom>
            <a:ln w="9525" cap="flat" cmpd="sng">
              <a:solidFill>
                <a:schemeClr val="tx1"/>
              </a:solidFill>
              <a:prstDash val="solid"/>
              <a:headEnd type="none" w="med" len="med"/>
              <a:tailEnd type="triangle" w="med" len="med"/>
            </a:ln>
          </p:spPr>
        </p:sp>
        <p:sp>
          <p:nvSpPr>
            <p:cNvPr id="16400" name="Line 31"/>
            <p:cNvSpPr/>
            <p:nvPr/>
          </p:nvSpPr>
          <p:spPr>
            <a:xfrm>
              <a:off x="2448" y="1776"/>
              <a:ext cx="288" cy="0"/>
            </a:xfrm>
            <a:prstGeom prst="line">
              <a:avLst/>
            </a:prstGeom>
            <a:ln w="9525" cap="flat" cmpd="sng">
              <a:solidFill>
                <a:schemeClr val="tx1"/>
              </a:solidFill>
              <a:prstDash val="solid"/>
              <a:headEnd type="none" w="med" len="med"/>
              <a:tailEnd type="triangle" w="med" len="med"/>
            </a:ln>
          </p:spPr>
        </p:sp>
        <p:sp>
          <p:nvSpPr>
            <p:cNvPr id="16401" name="Line 32"/>
            <p:cNvSpPr/>
            <p:nvPr/>
          </p:nvSpPr>
          <p:spPr>
            <a:xfrm>
              <a:off x="2928" y="1776"/>
              <a:ext cx="288" cy="0"/>
            </a:xfrm>
            <a:prstGeom prst="line">
              <a:avLst/>
            </a:prstGeom>
            <a:ln w="9525" cap="flat" cmpd="sng">
              <a:solidFill>
                <a:schemeClr val="tx1"/>
              </a:solidFill>
              <a:prstDash val="solid"/>
              <a:headEnd type="none" w="med" len="med"/>
              <a:tailEnd type="triangle" w="med" len="med"/>
            </a:ln>
          </p:spPr>
        </p:sp>
        <p:sp>
          <p:nvSpPr>
            <p:cNvPr id="16402" name="Line 33"/>
            <p:cNvSpPr/>
            <p:nvPr/>
          </p:nvSpPr>
          <p:spPr>
            <a:xfrm>
              <a:off x="3360" y="1776"/>
              <a:ext cx="288" cy="0"/>
            </a:xfrm>
            <a:prstGeom prst="line">
              <a:avLst/>
            </a:prstGeom>
            <a:ln w="9525" cap="flat" cmpd="sng">
              <a:solidFill>
                <a:schemeClr val="tx1"/>
              </a:solidFill>
              <a:prstDash val="solid"/>
              <a:headEnd type="none" w="med" len="med"/>
              <a:tailEnd type="triangle" w="med" len="med"/>
            </a:ln>
          </p:spPr>
        </p:sp>
        <p:grpSp>
          <p:nvGrpSpPr>
            <p:cNvPr id="16403" name="Group 34"/>
            <p:cNvGrpSpPr/>
            <p:nvPr/>
          </p:nvGrpSpPr>
          <p:grpSpPr>
            <a:xfrm>
              <a:off x="2592" y="1680"/>
              <a:ext cx="384" cy="212"/>
              <a:chOff x="2160" y="864"/>
              <a:chExt cx="384" cy="212"/>
            </a:xfrm>
          </p:grpSpPr>
          <p:sp>
            <p:nvSpPr>
              <p:cNvPr id="16424" name="Rectangle 35"/>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25" name="Rectangle 36"/>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26" name="Text Box 37"/>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11</a:t>
                </a:r>
              </a:p>
            </p:txBody>
          </p:sp>
        </p:grpSp>
        <p:grpSp>
          <p:nvGrpSpPr>
            <p:cNvPr id="16404" name="Group 38"/>
            <p:cNvGrpSpPr/>
            <p:nvPr/>
          </p:nvGrpSpPr>
          <p:grpSpPr>
            <a:xfrm>
              <a:off x="3072" y="1680"/>
              <a:ext cx="384" cy="212"/>
              <a:chOff x="2160" y="864"/>
              <a:chExt cx="384" cy="212"/>
            </a:xfrm>
          </p:grpSpPr>
          <p:sp>
            <p:nvSpPr>
              <p:cNvPr id="16421" name="Rectangle 39"/>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22" name="Rectangle 40"/>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23" name="Text Box 41"/>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13</a:t>
                </a:r>
              </a:p>
            </p:txBody>
          </p:sp>
        </p:grpSp>
        <p:grpSp>
          <p:nvGrpSpPr>
            <p:cNvPr id="16405" name="Group 42"/>
            <p:cNvGrpSpPr/>
            <p:nvPr/>
          </p:nvGrpSpPr>
          <p:grpSpPr>
            <a:xfrm>
              <a:off x="3552" y="1680"/>
              <a:ext cx="384" cy="212"/>
              <a:chOff x="2160" y="864"/>
              <a:chExt cx="384" cy="212"/>
            </a:xfrm>
          </p:grpSpPr>
          <p:sp>
            <p:nvSpPr>
              <p:cNvPr id="16418" name="Rectangle 43"/>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19" name="Rectangle 44"/>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20" name="Text Box 45"/>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17</a:t>
                </a:r>
              </a:p>
            </p:txBody>
          </p:sp>
        </p:grpSp>
        <p:sp>
          <p:nvSpPr>
            <p:cNvPr id="16406" name="Line 46"/>
            <p:cNvSpPr/>
            <p:nvPr/>
          </p:nvSpPr>
          <p:spPr>
            <a:xfrm>
              <a:off x="4800" y="1776"/>
              <a:ext cx="288" cy="0"/>
            </a:xfrm>
            <a:prstGeom prst="line">
              <a:avLst/>
            </a:prstGeom>
            <a:ln w="9525" cap="flat" cmpd="sng">
              <a:solidFill>
                <a:schemeClr val="tx1"/>
              </a:solidFill>
              <a:prstDash val="solid"/>
              <a:headEnd type="none" w="med" len="med"/>
              <a:tailEnd type="triangle" w="med" len="med"/>
            </a:ln>
          </p:spPr>
        </p:sp>
        <p:grpSp>
          <p:nvGrpSpPr>
            <p:cNvPr id="16407" name="Group 47"/>
            <p:cNvGrpSpPr/>
            <p:nvPr/>
          </p:nvGrpSpPr>
          <p:grpSpPr>
            <a:xfrm>
              <a:off x="4032" y="1680"/>
              <a:ext cx="384" cy="212"/>
              <a:chOff x="2160" y="864"/>
              <a:chExt cx="384" cy="212"/>
            </a:xfrm>
          </p:grpSpPr>
          <p:sp>
            <p:nvSpPr>
              <p:cNvPr id="16415" name="Rectangle 48"/>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16" name="Rectangle 49"/>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17" name="Text Box 50"/>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19</a:t>
                </a:r>
              </a:p>
            </p:txBody>
          </p:sp>
        </p:grpSp>
        <p:sp>
          <p:nvSpPr>
            <p:cNvPr id="16408" name="Line 51"/>
            <p:cNvSpPr/>
            <p:nvPr/>
          </p:nvSpPr>
          <p:spPr>
            <a:xfrm>
              <a:off x="3840" y="1776"/>
              <a:ext cx="288" cy="0"/>
            </a:xfrm>
            <a:prstGeom prst="line">
              <a:avLst/>
            </a:prstGeom>
            <a:ln w="9525" cap="flat" cmpd="sng">
              <a:solidFill>
                <a:schemeClr val="tx1"/>
              </a:solidFill>
              <a:prstDash val="solid"/>
              <a:headEnd type="none" w="med" len="med"/>
              <a:tailEnd type="triangle" w="med" len="med"/>
            </a:ln>
          </p:spPr>
        </p:sp>
        <p:grpSp>
          <p:nvGrpSpPr>
            <p:cNvPr id="16409" name="Group 52"/>
            <p:cNvGrpSpPr/>
            <p:nvPr/>
          </p:nvGrpSpPr>
          <p:grpSpPr>
            <a:xfrm>
              <a:off x="4512" y="1680"/>
              <a:ext cx="384" cy="212"/>
              <a:chOff x="2160" y="864"/>
              <a:chExt cx="384" cy="212"/>
            </a:xfrm>
          </p:grpSpPr>
          <p:sp>
            <p:nvSpPr>
              <p:cNvPr id="16412" name="Rectangle 53"/>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13" name="Rectangle 54"/>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6414" name="Text Box 55"/>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23</a:t>
                </a:r>
              </a:p>
            </p:txBody>
          </p:sp>
        </p:grpSp>
        <p:sp>
          <p:nvSpPr>
            <p:cNvPr id="16410" name="Line 56"/>
            <p:cNvSpPr/>
            <p:nvPr/>
          </p:nvSpPr>
          <p:spPr>
            <a:xfrm>
              <a:off x="4320" y="1776"/>
              <a:ext cx="288" cy="0"/>
            </a:xfrm>
            <a:prstGeom prst="line">
              <a:avLst/>
            </a:prstGeom>
            <a:ln w="9525" cap="flat" cmpd="sng">
              <a:solidFill>
                <a:schemeClr val="tx1"/>
              </a:solidFill>
              <a:prstDash val="solid"/>
              <a:headEnd type="none" w="med" len="med"/>
              <a:tailEnd type="triangle" w="med" len="med"/>
            </a:ln>
          </p:spPr>
        </p:sp>
        <p:sp>
          <p:nvSpPr>
            <p:cNvPr id="16411" name="Text Box 57"/>
            <p:cNvSpPr txBox="1"/>
            <p:nvPr/>
          </p:nvSpPr>
          <p:spPr>
            <a:xfrm>
              <a:off x="192" y="1680"/>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ln/>
        </p:spPr>
        <p:txBody>
          <a:bodyPr vert="horz" wrap="square" lIns="91440" tIns="45720" rIns="91440" bIns="45720" anchor="b" anchorCtr="0"/>
          <a:lstStyle/>
          <a:p>
            <a:pPr eaLnBrk="1" hangingPunct="1"/>
            <a:r>
              <a:rPr lang="zh-CN" altLang="en-US" dirty="0"/>
              <a:t>蒙特卡罗算法</a:t>
            </a:r>
          </a:p>
        </p:txBody>
      </p:sp>
      <p:sp>
        <p:nvSpPr>
          <p:cNvPr id="39939"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蒙特卡罗算法</a:t>
            </a:r>
          </a:p>
          <a:p>
            <a:pPr lvl="1" eaLnBrk="1" hangingPunct="1"/>
            <a:r>
              <a:rPr lang="zh-CN" altLang="en-US" dirty="0"/>
              <a:t>用于求解问题的准确解</a:t>
            </a:r>
          </a:p>
          <a:p>
            <a:pPr lvl="2" eaLnBrk="1" hangingPunct="1"/>
            <a:r>
              <a:rPr lang="zh-CN" altLang="en-US" dirty="0"/>
              <a:t>在有些情况下，近似解没有意义，比如“</a:t>
            </a:r>
            <a:r>
              <a:rPr lang="en-US" altLang="zh-CN" dirty="0"/>
              <a:t>0/1”</a:t>
            </a:r>
            <a:r>
              <a:rPr lang="zh-CN" altLang="en-US" dirty="0"/>
              <a:t>判定问题</a:t>
            </a:r>
          </a:p>
          <a:p>
            <a:pPr lvl="1" eaLnBrk="1" hangingPunct="1"/>
            <a:r>
              <a:rPr lang="zh-CN" altLang="en-US" b="1" dirty="0">
                <a:solidFill>
                  <a:srgbClr val="FF5050"/>
                </a:solidFill>
              </a:rPr>
              <a:t>可以求得问题的一个解，但该解未必正确</a:t>
            </a:r>
          </a:p>
          <a:p>
            <a:pPr lvl="2" eaLnBrk="1" hangingPunct="1"/>
            <a:r>
              <a:rPr lang="zh-CN" altLang="en-US" dirty="0"/>
              <a:t>求得正确解的概率依赖于算法的计算时间</a:t>
            </a:r>
          </a:p>
          <a:p>
            <a:pPr lvl="2" eaLnBrk="1" hangingPunct="1"/>
            <a:r>
              <a:rPr lang="zh-CN" altLang="en-US" dirty="0"/>
              <a:t>蒙特卡罗算法的主要缺点就在于无法有效判定所得到的解是否肯定正确。</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a:ln/>
        </p:spPr>
        <p:txBody>
          <a:bodyPr vert="horz" wrap="square" lIns="91440" tIns="45720" rIns="91440" bIns="45720" anchor="b" anchorCtr="0"/>
          <a:lstStyle/>
          <a:p>
            <a:pPr eaLnBrk="1" hangingPunct="1"/>
            <a:r>
              <a:rPr lang="zh-CN" altLang="en-US" dirty="0"/>
              <a:t>随机算法的引入</a:t>
            </a:r>
          </a:p>
        </p:txBody>
      </p:sp>
      <p:sp>
        <p:nvSpPr>
          <p:cNvPr id="69635"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解决方案</a:t>
            </a:r>
          </a:p>
          <a:p>
            <a:pPr lvl="1" eaLnBrk="1" hangingPunct="1"/>
            <a:r>
              <a:rPr lang="zh-CN" altLang="en-US" dirty="0"/>
              <a:t>采用随机化方法来确定附加指针的增加结点位置和数量。使得跳跃表可以在</a:t>
            </a:r>
            <a:r>
              <a:rPr lang="en-US" altLang="zh-CN" dirty="0"/>
              <a:t>O(logn)</a:t>
            </a:r>
            <a:r>
              <a:rPr lang="zh-CN" altLang="en-US" dirty="0"/>
              <a:t>平均时间内支持关于有序集的搜索、插入和删除等运算操作。</a:t>
            </a:r>
          </a:p>
          <a:p>
            <a:pPr lvl="2" eaLnBrk="1" hangingPunct="1"/>
            <a:r>
              <a:rPr lang="zh-CN" altLang="en-US" dirty="0"/>
              <a:t>实现方案参看教材</a:t>
            </a:r>
            <a:r>
              <a:rPr lang="en-US" altLang="zh-CN" dirty="0"/>
              <a:t>page220-225</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1" name="Group 5"/>
          <p:cNvGrpSpPr/>
          <p:nvPr/>
        </p:nvGrpSpPr>
        <p:grpSpPr>
          <a:xfrm>
            <a:off x="457200" y="1981200"/>
            <a:ext cx="8191500" cy="976313"/>
            <a:chOff x="144" y="3072"/>
            <a:chExt cx="5160" cy="615"/>
          </a:xfrm>
        </p:grpSpPr>
        <p:grpSp>
          <p:nvGrpSpPr>
            <p:cNvPr id="17414" name="Group 6"/>
            <p:cNvGrpSpPr/>
            <p:nvPr/>
          </p:nvGrpSpPr>
          <p:grpSpPr>
            <a:xfrm>
              <a:off x="720" y="3456"/>
              <a:ext cx="336" cy="212"/>
              <a:chOff x="816" y="1680"/>
              <a:chExt cx="576" cy="265"/>
            </a:xfrm>
          </p:grpSpPr>
          <p:sp>
            <p:nvSpPr>
              <p:cNvPr id="17481" name="Rectangle 7"/>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82" name="Rectangle 8"/>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83" name="Text Box 9"/>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２</a:t>
                </a:r>
              </a:p>
            </p:txBody>
          </p:sp>
        </p:grpSp>
        <p:sp>
          <p:nvSpPr>
            <p:cNvPr id="17415" name="Rectangle 10"/>
            <p:cNvSpPr/>
            <p:nvPr/>
          </p:nvSpPr>
          <p:spPr>
            <a:xfrm>
              <a:off x="408" y="3456"/>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17416" name="Group 11"/>
            <p:cNvGrpSpPr/>
            <p:nvPr/>
          </p:nvGrpSpPr>
          <p:grpSpPr>
            <a:xfrm>
              <a:off x="1200" y="3456"/>
              <a:ext cx="336" cy="212"/>
              <a:chOff x="816" y="1680"/>
              <a:chExt cx="576" cy="265"/>
            </a:xfrm>
          </p:grpSpPr>
          <p:sp>
            <p:nvSpPr>
              <p:cNvPr id="17478" name="Rectangle 12"/>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79" name="Rectangle 13"/>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80" name="Text Box 14"/>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３</a:t>
                </a:r>
              </a:p>
            </p:txBody>
          </p:sp>
        </p:grpSp>
        <p:grpSp>
          <p:nvGrpSpPr>
            <p:cNvPr id="17417" name="Group 15"/>
            <p:cNvGrpSpPr/>
            <p:nvPr/>
          </p:nvGrpSpPr>
          <p:grpSpPr>
            <a:xfrm>
              <a:off x="1680" y="3456"/>
              <a:ext cx="336" cy="212"/>
              <a:chOff x="816" y="1680"/>
              <a:chExt cx="576" cy="265"/>
            </a:xfrm>
          </p:grpSpPr>
          <p:sp>
            <p:nvSpPr>
              <p:cNvPr id="17475" name="Rectangle 16"/>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76" name="Rectangle 17"/>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77" name="Text Box 18"/>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５</a:t>
                </a:r>
              </a:p>
            </p:txBody>
          </p:sp>
        </p:grpSp>
        <p:grpSp>
          <p:nvGrpSpPr>
            <p:cNvPr id="17418" name="Group 19"/>
            <p:cNvGrpSpPr/>
            <p:nvPr/>
          </p:nvGrpSpPr>
          <p:grpSpPr>
            <a:xfrm>
              <a:off x="2160" y="3456"/>
              <a:ext cx="336" cy="212"/>
              <a:chOff x="816" y="1680"/>
              <a:chExt cx="576" cy="265"/>
            </a:xfrm>
          </p:grpSpPr>
          <p:sp>
            <p:nvSpPr>
              <p:cNvPr id="17472" name="Rectangle 20"/>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73" name="Rectangle 21"/>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74" name="Text Box 22"/>
              <p:cNvSpPr txBox="1"/>
              <p:nvPr/>
            </p:nvSpPr>
            <p:spPr>
              <a:xfrm>
                <a:off x="816" y="1680"/>
                <a:ext cx="336" cy="265"/>
              </a:xfrm>
              <a:prstGeom prst="rect">
                <a:avLst/>
              </a:prstGeom>
              <a:noFill/>
              <a:ln w="9525">
                <a:noFill/>
              </a:ln>
            </p:spPr>
            <p:txBody>
              <a:bodyPr>
                <a:spAutoFit/>
              </a:bodyPr>
              <a:lstStyle/>
              <a:p>
                <a:pPr>
                  <a:spcBef>
                    <a:spcPct val="50000"/>
                  </a:spcBef>
                </a:pPr>
                <a:r>
                  <a:rPr lang="zh-CN" altLang="en-US" sz="1600" dirty="0">
                    <a:latin typeface="Arial" panose="020B0604020202020204" pitchFamily="34" charset="0"/>
                  </a:rPr>
                  <a:t>７</a:t>
                </a:r>
              </a:p>
            </p:txBody>
          </p:sp>
        </p:grpSp>
        <p:sp>
          <p:nvSpPr>
            <p:cNvPr id="17419" name="Text Box 23"/>
            <p:cNvSpPr txBox="1"/>
            <p:nvPr/>
          </p:nvSpPr>
          <p:spPr>
            <a:xfrm>
              <a:off x="5088" y="3120"/>
              <a:ext cx="216" cy="466"/>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r>
                <a:rPr lang="zh-CN" altLang="en-US" sz="1400" b="0" dirty="0">
                  <a:latin typeface="Arial" panose="020B0604020202020204" pitchFamily="34" charset="0"/>
                </a:rPr>
                <a:t>ＮＩＬ</a:t>
              </a:r>
            </a:p>
          </p:txBody>
        </p:sp>
        <p:sp>
          <p:nvSpPr>
            <p:cNvPr id="17420" name="Line 24"/>
            <p:cNvSpPr/>
            <p:nvPr/>
          </p:nvSpPr>
          <p:spPr>
            <a:xfrm>
              <a:off x="504" y="3552"/>
              <a:ext cx="288" cy="0"/>
            </a:xfrm>
            <a:prstGeom prst="line">
              <a:avLst/>
            </a:prstGeom>
            <a:ln w="9525" cap="flat" cmpd="sng">
              <a:solidFill>
                <a:schemeClr val="tx1"/>
              </a:solidFill>
              <a:prstDash val="solid"/>
              <a:headEnd type="none" w="med" len="med"/>
              <a:tailEnd type="triangle" w="med" len="med"/>
            </a:ln>
          </p:spPr>
        </p:sp>
        <p:sp>
          <p:nvSpPr>
            <p:cNvPr id="17421" name="Line 25"/>
            <p:cNvSpPr/>
            <p:nvPr/>
          </p:nvSpPr>
          <p:spPr>
            <a:xfrm>
              <a:off x="984" y="3552"/>
              <a:ext cx="288" cy="0"/>
            </a:xfrm>
            <a:prstGeom prst="line">
              <a:avLst/>
            </a:prstGeom>
            <a:ln w="9525" cap="flat" cmpd="sng">
              <a:solidFill>
                <a:schemeClr val="tx1"/>
              </a:solidFill>
              <a:prstDash val="solid"/>
              <a:headEnd type="none" w="med" len="med"/>
              <a:tailEnd type="triangle" w="med" len="med"/>
            </a:ln>
          </p:spPr>
        </p:sp>
        <p:sp>
          <p:nvSpPr>
            <p:cNvPr id="17422" name="Line 26"/>
            <p:cNvSpPr/>
            <p:nvPr/>
          </p:nvSpPr>
          <p:spPr>
            <a:xfrm>
              <a:off x="1464" y="3552"/>
              <a:ext cx="288" cy="0"/>
            </a:xfrm>
            <a:prstGeom prst="line">
              <a:avLst/>
            </a:prstGeom>
            <a:ln w="9525" cap="flat" cmpd="sng">
              <a:solidFill>
                <a:schemeClr val="tx1"/>
              </a:solidFill>
              <a:prstDash val="solid"/>
              <a:headEnd type="none" w="med" len="med"/>
              <a:tailEnd type="triangle" w="med" len="med"/>
            </a:ln>
          </p:spPr>
        </p:sp>
        <p:sp>
          <p:nvSpPr>
            <p:cNvPr id="17423" name="Line 27"/>
            <p:cNvSpPr/>
            <p:nvPr/>
          </p:nvSpPr>
          <p:spPr>
            <a:xfrm>
              <a:off x="1944" y="3552"/>
              <a:ext cx="288" cy="0"/>
            </a:xfrm>
            <a:prstGeom prst="line">
              <a:avLst/>
            </a:prstGeom>
            <a:ln w="9525" cap="flat" cmpd="sng">
              <a:solidFill>
                <a:schemeClr val="tx1"/>
              </a:solidFill>
              <a:prstDash val="solid"/>
              <a:headEnd type="none" w="med" len="med"/>
              <a:tailEnd type="triangle" w="med" len="med"/>
            </a:ln>
          </p:spPr>
        </p:sp>
        <p:sp>
          <p:nvSpPr>
            <p:cNvPr id="17424" name="Line 28"/>
            <p:cNvSpPr/>
            <p:nvPr/>
          </p:nvSpPr>
          <p:spPr>
            <a:xfrm>
              <a:off x="2424" y="3552"/>
              <a:ext cx="288" cy="0"/>
            </a:xfrm>
            <a:prstGeom prst="line">
              <a:avLst/>
            </a:prstGeom>
            <a:ln w="9525" cap="flat" cmpd="sng">
              <a:solidFill>
                <a:schemeClr val="tx1"/>
              </a:solidFill>
              <a:prstDash val="solid"/>
              <a:headEnd type="none" w="med" len="med"/>
              <a:tailEnd type="triangle" w="med" len="med"/>
            </a:ln>
          </p:spPr>
        </p:sp>
        <p:sp>
          <p:nvSpPr>
            <p:cNvPr id="17425" name="Line 29"/>
            <p:cNvSpPr/>
            <p:nvPr/>
          </p:nvSpPr>
          <p:spPr>
            <a:xfrm>
              <a:off x="2904" y="3552"/>
              <a:ext cx="288" cy="0"/>
            </a:xfrm>
            <a:prstGeom prst="line">
              <a:avLst/>
            </a:prstGeom>
            <a:ln w="9525" cap="flat" cmpd="sng">
              <a:solidFill>
                <a:schemeClr val="tx1"/>
              </a:solidFill>
              <a:prstDash val="solid"/>
              <a:headEnd type="none" w="med" len="med"/>
              <a:tailEnd type="triangle" w="med" len="med"/>
            </a:ln>
          </p:spPr>
        </p:sp>
        <p:sp>
          <p:nvSpPr>
            <p:cNvPr id="17426" name="Line 30"/>
            <p:cNvSpPr/>
            <p:nvPr/>
          </p:nvSpPr>
          <p:spPr>
            <a:xfrm>
              <a:off x="3336" y="3552"/>
              <a:ext cx="288" cy="0"/>
            </a:xfrm>
            <a:prstGeom prst="line">
              <a:avLst/>
            </a:prstGeom>
            <a:ln w="9525" cap="flat" cmpd="sng">
              <a:solidFill>
                <a:schemeClr val="tx1"/>
              </a:solidFill>
              <a:prstDash val="solid"/>
              <a:headEnd type="none" w="med" len="med"/>
              <a:tailEnd type="triangle" w="med" len="med"/>
            </a:ln>
          </p:spPr>
        </p:sp>
        <p:grpSp>
          <p:nvGrpSpPr>
            <p:cNvPr id="17427" name="Group 31"/>
            <p:cNvGrpSpPr/>
            <p:nvPr/>
          </p:nvGrpSpPr>
          <p:grpSpPr>
            <a:xfrm>
              <a:off x="2568" y="3456"/>
              <a:ext cx="384" cy="212"/>
              <a:chOff x="2160" y="864"/>
              <a:chExt cx="384" cy="212"/>
            </a:xfrm>
          </p:grpSpPr>
          <p:sp>
            <p:nvSpPr>
              <p:cNvPr id="17469" name="Rectangle 32"/>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70" name="Rectangle 33"/>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71" name="Text Box 34"/>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11</a:t>
                </a:r>
              </a:p>
            </p:txBody>
          </p:sp>
        </p:grpSp>
        <p:grpSp>
          <p:nvGrpSpPr>
            <p:cNvPr id="17428" name="Group 35"/>
            <p:cNvGrpSpPr/>
            <p:nvPr/>
          </p:nvGrpSpPr>
          <p:grpSpPr>
            <a:xfrm>
              <a:off x="3048" y="3456"/>
              <a:ext cx="384" cy="212"/>
              <a:chOff x="2160" y="864"/>
              <a:chExt cx="384" cy="212"/>
            </a:xfrm>
          </p:grpSpPr>
          <p:sp>
            <p:nvSpPr>
              <p:cNvPr id="17466" name="Rectangle 36"/>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67" name="Rectangle 37"/>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68" name="Text Box 38"/>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13</a:t>
                </a:r>
              </a:p>
            </p:txBody>
          </p:sp>
        </p:grpSp>
        <p:grpSp>
          <p:nvGrpSpPr>
            <p:cNvPr id="17429" name="Group 39"/>
            <p:cNvGrpSpPr/>
            <p:nvPr/>
          </p:nvGrpSpPr>
          <p:grpSpPr>
            <a:xfrm>
              <a:off x="3528" y="3456"/>
              <a:ext cx="384" cy="212"/>
              <a:chOff x="2160" y="864"/>
              <a:chExt cx="384" cy="212"/>
            </a:xfrm>
          </p:grpSpPr>
          <p:sp>
            <p:nvSpPr>
              <p:cNvPr id="17463" name="Rectangle 40"/>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64" name="Rectangle 41"/>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65" name="Text Box 42"/>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17</a:t>
                </a:r>
              </a:p>
            </p:txBody>
          </p:sp>
        </p:grpSp>
        <p:sp>
          <p:nvSpPr>
            <p:cNvPr id="17430" name="Line 43"/>
            <p:cNvSpPr/>
            <p:nvPr/>
          </p:nvSpPr>
          <p:spPr>
            <a:xfrm>
              <a:off x="4776" y="3552"/>
              <a:ext cx="288" cy="0"/>
            </a:xfrm>
            <a:prstGeom prst="line">
              <a:avLst/>
            </a:prstGeom>
            <a:ln w="9525" cap="flat" cmpd="sng">
              <a:solidFill>
                <a:schemeClr val="tx1"/>
              </a:solidFill>
              <a:prstDash val="solid"/>
              <a:headEnd type="none" w="med" len="med"/>
              <a:tailEnd type="triangle" w="med" len="med"/>
            </a:ln>
          </p:spPr>
        </p:sp>
        <p:grpSp>
          <p:nvGrpSpPr>
            <p:cNvPr id="17431" name="Group 44"/>
            <p:cNvGrpSpPr/>
            <p:nvPr/>
          </p:nvGrpSpPr>
          <p:grpSpPr>
            <a:xfrm>
              <a:off x="4008" y="3456"/>
              <a:ext cx="384" cy="212"/>
              <a:chOff x="2160" y="864"/>
              <a:chExt cx="384" cy="212"/>
            </a:xfrm>
          </p:grpSpPr>
          <p:sp>
            <p:nvSpPr>
              <p:cNvPr id="17460" name="Rectangle 45"/>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61" name="Rectangle 46"/>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62" name="Text Box 47"/>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19</a:t>
                </a:r>
              </a:p>
            </p:txBody>
          </p:sp>
        </p:grpSp>
        <p:sp>
          <p:nvSpPr>
            <p:cNvPr id="17432" name="Line 48"/>
            <p:cNvSpPr/>
            <p:nvPr/>
          </p:nvSpPr>
          <p:spPr>
            <a:xfrm>
              <a:off x="3816" y="3552"/>
              <a:ext cx="288" cy="0"/>
            </a:xfrm>
            <a:prstGeom prst="line">
              <a:avLst/>
            </a:prstGeom>
            <a:ln w="9525" cap="flat" cmpd="sng">
              <a:solidFill>
                <a:schemeClr val="tx1"/>
              </a:solidFill>
              <a:prstDash val="solid"/>
              <a:headEnd type="none" w="med" len="med"/>
              <a:tailEnd type="triangle" w="med" len="med"/>
            </a:ln>
          </p:spPr>
        </p:sp>
        <p:grpSp>
          <p:nvGrpSpPr>
            <p:cNvPr id="17433" name="Group 49"/>
            <p:cNvGrpSpPr/>
            <p:nvPr/>
          </p:nvGrpSpPr>
          <p:grpSpPr>
            <a:xfrm>
              <a:off x="4488" y="3456"/>
              <a:ext cx="384" cy="212"/>
              <a:chOff x="2160" y="864"/>
              <a:chExt cx="384" cy="212"/>
            </a:xfrm>
          </p:grpSpPr>
          <p:sp>
            <p:nvSpPr>
              <p:cNvPr id="17457" name="Rectangle 50"/>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58" name="Rectangle 51"/>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59" name="Text Box 52"/>
              <p:cNvSpPr txBox="1"/>
              <p:nvPr/>
            </p:nvSpPr>
            <p:spPr>
              <a:xfrm>
                <a:off x="2160" y="864"/>
                <a:ext cx="288" cy="212"/>
              </a:xfrm>
              <a:prstGeom prst="rect">
                <a:avLst/>
              </a:prstGeom>
              <a:noFill/>
              <a:ln w="9525">
                <a:noFill/>
              </a:ln>
            </p:spPr>
            <p:txBody>
              <a:bodyPr>
                <a:spAutoFit/>
              </a:bodyPr>
              <a:lstStyle/>
              <a:p>
                <a:pPr>
                  <a:spcBef>
                    <a:spcPct val="50000"/>
                  </a:spcBef>
                </a:pPr>
                <a:r>
                  <a:rPr lang="en-US" altLang="zh-CN" sz="1600" dirty="0">
                    <a:latin typeface="Arial" panose="020B0604020202020204" pitchFamily="34" charset="0"/>
                  </a:rPr>
                  <a:t>23</a:t>
                </a:r>
              </a:p>
            </p:txBody>
          </p:sp>
        </p:grpSp>
        <p:sp>
          <p:nvSpPr>
            <p:cNvPr id="17434" name="Line 53"/>
            <p:cNvSpPr/>
            <p:nvPr/>
          </p:nvSpPr>
          <p:spPr>
            <a:xfrm>
              <a:off x="4296" y="3552"/>
              <a:ext cx="288" cy="0"/>
            </a:xfrm>
            <a:prstGeom prst="line">
              <a:avLst/>
            </a:prstGeom>
            <a:ln w="9525" cap="flat" cmpd="sng">
              <a:solidFill>
                <a:schemeClr val="tx1"/>
              </a:solidFill>
              <a:prstDash val="solid"/>
              <a:headEnd type="none" w="med" len="med"/>
              <a:tailEnd type="triangle" w="med" len="med"/>
            </a:ln>
          </p:spPr>
        </p:sp>
        <p:sp>
          <p:nvSpPr>
            <p:cNvPr id="17435" name="Text Box 54"/>
            <p:cNvSpPr txBox="1"/>
            <p:nvPr/>
          </p:nvSpPr>
          <p:spPr>
            <a:xfrm>
              <a:off x="168" y="3456"/>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0</a:t>
              </a:r>
            </a:p>
          </p:txBody>
        </p:sp>
        <p:grpSp>
          <p:nvGrpSpPr>
            <p:cNvPr id="17436" name="Group 55"/>
            <p:cNvGrpSpPr/>
            <p:nvPr/>
          </p:nvGrpSpPr>
          <p:grpSpPr>
            <a:xfrm>
              <a:off x="408" y="3072"/>
              <a:ext cx="168" cy="384"/>
              <a:chOff x="408" y="3072"/>
              <a:chExt cx="168" cy="384"/>
            </a:xfrm>
          </p:grpSpPr>
          <p:sp>
            <p:nvSpPr>
              <p:cNvPr id="17455" name="Rectangle 56"/>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56" name="Rectangle 57"/>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17437" name="Text Box 58"/>
            <p:cNvSpPr txBox="1"/>
            <p:nvPr/>
          </p:nvSpPr>
          <p:spPr>
            <a:xfrm>
              <a:off x="144" y="3264"/>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1</a:t>
              </a:r>
            </a:p>
          </p:txBody>
        </p:sp>
        <p:sp>
          <p:nvSpPr>
            <p:cNvPr id="17438" name="Text Box 59"/>
            <p:cNvSpPr txBox="1"/>
            <p:nvPr/>
          </p:nvSpPr>
          <p:spPr>
            <a:xfrm>
              <a:off x="144" y="3072"/>
              <a:ext cx="192" cy="231"/>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2</a:t>
              </a:r>
            </a:p>
          </p:txBody>
        </p:sp>
        <p:sp>
          <p:nvSpPr>
            <p:cNvPr id="17439" name="Rectangle 60"/>
            <p:cNvSpPr/>
            <p:nvPr/>
          </p:nvSpPr>
          <p:spPr>
            <a:xfrm>
              <a:off x="136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17440" name="Group 61"/>
            <p:cNvGrpSpPr/>
            <p:nvPr/>
          </p:nvGrpSpPr>
          <p:grpSpPr>
            <a:xfrm>
              <a:off x="2328" y="3072"/>
              <a:ext cx="168" cy="384"/>
              <a:chOff x="408" y="3072"/>
              <a:chExt cx="168" cy="384"/>
            </a:xfrm>
          </p:grpSpPr>
          <p:sp>
            <p:nvSpPr>
              <p:cNvPr id="17453" name="Rectangle 62"/>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54" name="Rectangle 63"/>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17441" name="Rectangle 64"/>
            <p:cNvSpPr/>
            <p:nvPr/>
          </p:nvSpPr>
          <p:spPr>
            <a:xfrm>
              <a:off x="3264"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17442" name="Group 65"/>
            <p:cNvGrpSpPr/>
            <p:nvPr/>
          </p:nvGrpSpPr>
          <p:grpSpPr>
            <a:xfrm>
              <a:off x="4224" y="3072"/>
              <a:ext cx="168" cy="384"/>
              <a:chOff x="408" y="3072"/>
              <a:chExt cx="168" cy="384"/>
            </a:xfrm>
          </p:grpSpPr>
          <p:sp>
            <p:nvSpPr>
              <p:cNvPr id="17451" name="Rectangle 66"/>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7452" name="Rectangle 67"/>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17443" name="Line 68"/>
            <p:cNvSpPr/>
            <p:nvPr/>
          </p:nvSpPr>
          <p:spPr>
            <a:xfrm>
              <a:off x="480" y="3360"/>
              <a:ext cx="960" cy="0"/>
            </a:xfrm>
            <a:prstGeom prst="line">
              <a:avLst/>
            </a:prstGeom>
            <a:ln w="9525" cap="flat" cmpd="sng">
              <a:solidFill>
                <a:schemeClr val="tx1"/>
              </a:solidFill>
              <a:prstDash val="solid"/>
              <a:headEnd type="none" w="med" len="med"/>
              <a:tailEnd type="triangle" w="med" len="med"/>
            </a:ln>
          </p:spPr>
        </p:sp>
        <p:sp>
          <p:nvSpPr>
            <p:cNvPr id="17444" name="Line 69"/>
            <p:cNvSpPr/>
            <p:nvPr/>
          </p:nvSpPr>
          <p:spPr>
            <a:xfrm>
              <a:off x="1488" y="3360"/>
              <a:ext cx="960" cy="0"/>
            </a:xfrm>
            <a:prstGeom prst="line">
              <a:avLst/>
            </a:prstGeom>
            <a:ln w="9525" cap="flat" cmpd="sng">
              <a:solidFill>
                <a:schemeClr val="tx1"/>
              </a:solidFill>
              <a:prstDash val="solid"/>
              <a:headEnd type="none" w="med" len="med"/>
              <a:tailEnd type="triangle" w="med" len="med"/>
            </a:ln>
          </p:spPr>
        </p:sp>
        <p:sp>
          <p:nvSpPr>
            <p:cNvPr id="17445" name="Line 70"/>
            <p:cNvSpPr/>
            <p:nvPr/>
          </p:nvSpPr>
          <p:spPr>
            <a:xfrm>
              <a:off x="2448" y="3360"/>
              <a:ext cx="912" cy="0"/>
            </a:xfrm>
            <a:prstGeom prst="line">
              <a:avLst/>
            </a:prstGeom>
            <a:ln w="9525" cap="flat" cmpd="sng">
              <a:solidFill>
                <a:schemeClr val="tx1"/>
              </a:solidFill>
              <a:prstDash val="solid"/>
              <a:headEnd type="none" w="med" len="med"/>
              <a:tailEnd type="triangle" w="med" len="med"/>
            </a:ln>
          </p:spPr>
        </p:sp>
        <p:sp>
          <p:nvSpPr>
            <p:cNvPr id="17446" name="Line 71"/>
            <p:cNvSpPr/>
            <p:nvPr/>
          </p:nvSpPr>
          <p:spPr>
            <a:xfrm>
              <a:off x="3408" y="3360"/>
              <a:ext cx="912" cy="0"/>
            </a:xfrm>
            <a:prstGeom prst="line">
              <a:avLst/>
            </a:prstGeom>
            <a:ln w="9525" cap="flat" cmpd="sng">
              <a:solidFill>
                <a:schemeClr val="tx1"/>
              </a:solidFill>
              <a:prstDash val="solid"/>
              <a:headEnd type="none" w="med" len="med"/>
              <a:tailEnd type="triangle" w="med" len="med"/>
            </a:ln>
          </p:spPr>
        </p:sp>
        <p:sp>
          <p:nvSpPr>
            <p:cNvPr id="17447" name="Line 72"/>
            <p:cNvSpPr/>
            <p:nvPr/>
          </p:nvSpPr>
          <p:spPr>
            <a:xfrm>
              <a:off x="4368" y="3360"/>
              <a:ext cx="720" cy="0"/>
            </a:xfrm>
            <a:prstGeom prst="line">
              <a:avLst/>
            </a:prstGeom>
            <a:ln w="9525" cap="flat" cmpd="sng">
              <a:solidFill>
                <a:schemeClr val="tx1"/>
              </a:solidFill>
              <a:prstDash val="solid"/>
              <a:headEnd type="none" w="med" len="med"/>
              <a:tailEnd type="triangle" w="med" len="med"/>
            </a:ln>
          </p:spPr>
        </p:sp>
        <p:sp>
          <p:nvSpPr>
            <p:cNvPr id="17448" name="Line 73"/>
            <p:cNvSpPr/>
            <p:nvPr/>
          </p:nvSpPr>
          <p:spPr>
            <a:xfrm>
              <a:off x="480" y="3168"/>
              <a:ext cx="1920" cy="0"/>
            </a:xfrm>
            <a:prstGeom prst="line">
              <a:avLst/>
            </a:prstGeom>
            <a:ln w="9525" cap="flat" cmpd="sng">
              <a:solidFill>
                <a:schemeClr val="tx1"/>
              </a:solidFill>
              <a:prstDash val="solid"/>
              <a:headEnd type="none" w="med" len="med"/>
              <a:tailEnd type="triangle" w="med" len="med"/>
            </a:ln>
          </p:spPr>
        </p:sp>
        <p:sp>
          <p:nvSpPr>
            <p:cNvPr id="17449" name="Line 74"/>
            <p:cNvSpPr/>
            <p:nvPr/>
          </p:nvSpPr>
          <p:spPr>
            <a:xfrm>
              <a:off x="2448" y="3168"/>
              <a:ext cx="1920" cy="0"/>
            </a:xfrm>
            <a:prstGeom prst="line">
              <a:avLst/>
            </a:prstGeom>
            <a:ln w="9525" cap="flat" cmpd="sng">
              <a:solidFill>
                <a:schemeClr val="tx1"/>
              </a:solidFill>
              <a:prstDash val="solid"/>
              <a:headEnd type="none" w="med" len="med"/>
              <a:tailEnd type="triangle" w="med" len="med"/>
            </a:ln>
          </p:spPr>
        </p:sp>
        <p:sp>
          <p:nvSpPr>
            <p:cNvPr id="17450" name="Line 75"/>
            <p:cNvSpPr/>
            <p:nvPr/>
          </p:nvSpPr>
          <p:spPr>
            <a:xfrm>
              <a:off x="4368" y="3168"/>
              <a:ext cx="720" cy="0"/>
            </a:xfrm>
            <a:prstGeom prst="line">
              <a:avLst/>
            </a:prstGeom>
            <a:ln w="9525" cap="flat" cmpd="sng">
              <a:solidFill>
                <a:schemeClr val="tx1"/>
              </a:solidFill>
              <a:prstDash val="solid"/>
              <a:headEnd type="none" w="med" len="med"/>
              <a:tailEnd type="triangle" w="med" len="med"/>
            </a:ln>
          </p:spPr>
        </p:sp>
      </p:grpSp>
      <p:graphicFrame>
        <p:nvGraphicFramePr>
          <p:cNvPr id="17410" name="Object 78"/>
          <p:cNvGraphicFramePr>
            <a:graphicFrameLocks noGrp="1" noChangeAspect="1"/>
          </p:cNvGraphicFramePr>
          <p:nvPr>
            <p:ph sz="half" idx="1"/>
          </p:nvPr>
        </p:nvGraphicFramePr>
        <p:xfrm>
          <a:off x="1752600" y="4724400"/>
          <a:ext cx="804863" cy="1731963"/>
        </p:xfrm>
        <a:graphic>
          <a:graphicData uri="http://schemas.openxmlformats.org/presentationml/2006/ole">
            <mc:AlternateContent xmlns:mc="http://schemas.openxmlformats.org/markup-compatibility/2006">
              <mc:Choice xmlns:v="urn:schemas-microsoft-com:vml" Requires="v">
                <p:oleObj spid="_x0000_s19459" r:id="rId3" imgW="1857375" imgH="3996055" progId="">
                  <p:embed/>
                </p:oleObj>
              </mc:Choice>
              <mc:Fallback>
                <p:oleObj r:id="rId3" imgW="1857375" imgH="3996055" progId="">
                  <p:embed/>
                  <p:pic>
                    <p:nvPicPr>
                      <p:cNvPr id="0" name="图片 3094"/>
                      <p:cNvPicPr/>
                      <p:nvPr/>
                    </p:nvPicPr>
                    <p:blipFill>
                      <a:blip r:embed="rId4"/>
                      <a:srcRect/>
                      <a:stretch>
                        <a:fillRect/>
                      </a:stretch>
                    </p:blipFill>
                    <p:spPr>
                      <a:xfrm>
                        <a:off x="1752600" y="4724400"/>
                        <a:ext cx="804863" cy="1731963"/>
                      </a:xfrm>
                      <a:prstGeom prst="rect">
                        <a:avLst/>
                      </a:prstGeom>
                      <a:noFill/>
                      <a:ln w="38100">
                        <a:miter/>
                      </a:ln>
                    </p:spPr>
                  </p:pic>
                </p:oleObj>
              </mc:Fallback>
            </mc:AlternateContent>
          </a:graphicData>
        </a:graphic>
      </p:graphicFrame>
      <p:sp>
        <p:nvSpPr>
          <p:cNvPr id="17412" name="AutoShape 79"/>
          <p:cNvSpPr/>
          <p:nvPr/>
        </p:nvSpPr>
        <p:spPr>
          <a:xfrm>
            <a:off x="1905000" y="3200400"/>
            <a:ext cx="2819400" cy="1524000"/>
          </a:xfrm>
          <a:prstGeom prst="cloudCallout">
            <a:avLst>
              <a:gd name="adj1" fmla="val -41102"/>
              <a:gd name="adj2" fmla="val 60625"/>
            </a:avLst>
          </a:prstGeom>
          <a:noFill/>
          <a:ln w="9525" cap="flat" cmpd="sng">
            <a:solidFill>
              <a:schemeClr val="tx1"/>
            </a:solidFill>
            <a:prstDash val="solid"/>
            <a:headEnd type="none" w="med" len="med"/>
            <a:tailEnd type="none" w="med" len="med"/>
          </a:ln>
        </p:spPr>
        <p:txBody>
          <a:bodyPr/>
          <a:lstStyle/>
          <a:p>
            <a:pPr algn="ctr"/>
            <a:endParaRPr lang="zh-CN" altLang="zh-CN" dirty="0">
              <a:latin typeface="Arial" panose="020B0604020202020204" pitchFamily="34" charset="0"/>
            </a:endParaRPr>
          </a:p>
        </p:txBody>
      </p:sp>
      <p:sp>
        <p:nvSpPr>
          <p:cNvPr id="17413" name="Text Box 80"/>
          <p:cNvSpPr txBox="1"/>
          <p:nvPr/>
        </p:nvSpPr>
        <p:spPr>
          <a:xfrm>
            <a:off x="2209800" y="3429000"/>
            <a:ext cx="2438400" cy="915988"/>
          </a:xfrm>
          <a:prstGeom prst="rect">
            <a:avLst/>
          </a:prstGeom>
          <a:noFill/>
          <a:ln w="9525">
            <a:noFill/>
          </a:ln>
        </p:spPr>
        <p:txBody>
          <a:bodyPr>
            <a:spAutoFit/>
          </a:bodyPr>
          <a:lstStyle/>
          <a:p>
            <a:pPr>
              <a:spcBef>
                <a:spcPct val="50000"/>
              </a:spcBef>
            </a:pPr>
            <a:r>
              <a:rPr lang="zh-CN" altLang="en-US" dirty="0">
                <a:solidFill>
                  <a:srgbClr val="FF0000"/>
                </a:solidFill>
                <a:latin typeface="Arial" panose="020B0604020202020204" pitchFamily="34" charset="0"/>
              </a:rPr>
              <a:t>如何保持附加指针的平衡性，如何随机生成新插入结点的级别</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p:cNvSpPr>
          <p:nvPr>
            <p:ph type="title"/>
          </p:nvPr>
        </p:nvSpPr>
        <p:spPr>
          <a:ln/>
        </p:spPr>
        <p:txBody>
          <a:bodyPr vert="horz" wrap="square" lIns="91440" tIns="45720" rIns="91440" bIns="45720" anchor="b" anchorCtr="0"/>
          <a:lstStyle/>
          <a:p>
            <a:pPr eaLnBrk="1" hangingPunct="1"/>
            <a:r>
              <a:rPr lang="zh-CN" altLang="en-US" dirty="0"/>
              <a:t>附加指针的平衡性</a:t>
            </a:r>
          </a:p>
        </p:txBody>
      </p:sp>
      <p:graphicFrame>
        <p:nvGraphicFramePr>
          <p:cNvPr id="18434" name="Object 5"/>
          <p:cNvGraphicFramePr>
            <a:graphicFrameLocks noGrp="1" noChangeAspect="1"/>
          </p:cNvGraphicFramePr>
          <p:nvPr>
            <p:ph idx="1"/>
          </p:nvPr>
        </p:nvGraphicFramePr>
        <p:xfrm>
          <a:off x="533400" y="1905000"/>
          <a:ext cx="8001000" cy="4352925"/>
        </p:xfrm>
        <a:graphic>
          <a:graphicData uri="http://schemas.openxmlformats.org/presentationml/2006/ole">
            <mc:AlternateContent xmlns:mc="http://schemas.openxmlformats.org/markup-compatibility/2006">
              <mc:Choice xmlns:v="urn:schemas-microsoft-com:vml" Requires="v">
                <p:oleObj spid="_x0000_s20483" r:id="rId3" imgW="3454400" imgH="1879600" progId="Equation.3">
                  <p:embed/>
                </p:oleObj>
              </mc:Choice>
              <mc:Fallback>
                <p:oleObj r:id="rId3" imgW="3454400" imgH="1879600" progId="Equation.3">
                  <p:embed/>
                  <p:pic>
                    <p:nvPicPr>
                      <p:cNvPr id="0" name="图片 3095"/>
                      <p:cNvPicPr/>
                      <p:nvPr/>
                    </p:nvPicPr>
                    <p:blipFill>
                      <a:blip r:embed="rId4"/>
                      <a:srcRect/>
                      <a:stretch>
                        <a:fillRect/>
                      </a:stretch>
                    </p:blipFill>
                    <p:spPr>
                      <a:xfrm>
                        <a:off x="533400" y="1905000"/>
                        <a:ext cx="8001000" cy="4352925"/>
                      </a:xfrm>
                      <a:prstGeom prst="rect">
                        <a:avLst/>
                      </a:prstGeom>
                      <a:noFill/>
                      <a:ln w="38100">
                        <a:miter/>
                      </a:ln>
                    </p:spPr>
                  </p:pic>
                </p:oleObj>
              </mc:Fallback>
            </mc:AlternateContent>
          </a:graphicData>
        </a:graphic>
      </p:graphicFrame>
      <p:sp>
        <p:nvSpPr>
          <p:cNvPr id="18436" name="Oval 7"/>
          <p:cNvSpPr/>
          <p:nvPr/>
        </p:nvSpPr>
        <p:spPr>
          <a:xfrm>
            <a:off x="228600" y="3581400"/>
            <a:ext cx="4876800" cy="3048000"/>
          </a:xfrm>
          <a:prstGeom prst="ellipse">
            <a:avLst/>
          </a:prstGeom>
          <a:noFill/>
          <a:ln w="38100" cap="flat" cmpd="sng">
            <a:solidFill>
              <a:srgbClr val="000099"/>
            </a:solidFill>
            <a:prstDash val="dashDot"/>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8437" name="Line 8"/>
          <p:cNvSpPr/>
          <p:nvPr/>
        </p:nvSpPr>
        <p:spPr>
          <a:xfrm>
            <a:off x="5105400" y="5486400"/>
            <a:ext cx="304800" cy="304800"/>
          </a:xfrm>
          <a:prstGeom prst="line">
            <a:avLst/>
          </a:prstGeom>
          <a:ln w="57150" cap="flat" cmpd="sng">
            <a:solidFill>
              <a:srgbClr val="000099"/>
            </a:solidFill>
            <a:prstDash val="solid"/>
            <a:headEnd type="none" w="med" len="med"/>
            <a:tailEnd type="triangle" w="lg" len="lg"/>
          </a:ln>
        </p:spPr>
      </p:sp>
      <p:sp>
        <p:nvSpPr>
          <p:cNvPr id="18438" name="Text Box 9"/>
          <p:cNvSpPr txBox="1"/>
          <p:nvPr/>
        </p:nvSpPr>
        <p:spPr>
          <a:xfrm>
            <a:off x="5410200" y="5334000"/>
            <a:ext cx="2438400" cy="641350"/>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可用于指导附加指针的设置</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p:cNvSpPr>
          <p:nvPr>
            <p:ph type="title"/>
          </p:nvPr>
        </p:nvSpPr>
        <p:spPr>
          <a:ln/>
        </p:spPr>
        <p:txBody>
          <a:bodyPr vert="horz" wrap="square" lIns="91440" tIns="45720" rIns="91440" bIns="45720" anchor="b" anchorCtr="0"/>
          <a:lstStyle/>
          <a:p>
            <a:pPr eaLnBrk="1" hangingPunct="1"/>
            <a:r>
              <a:rPr lang="zh-CN" altLang="en-US" dirty="0"/>
              <a:t>解决方案</a:t>
            </a:r>
          </a:p>
        </p:txBody>
      </p:sp>
      <p:graphicFrame>
        <p:nvGraphicFramePr>
          <p:cNvPr id="19458" name="Object 5"/>
          <p:cNvGraphicFramePr>
            <a:graphicFrameLocks noGrp="1" noChangeAspect="1"/>
          </p:cNvGraphicFramePr>
          <p:nvPr>
            <p:ph idx="1"/>
          </p:nvPr>
        </p:nvGraphicFramePr>
        <p:xfrm>
          <a:off x="685800" y="1981200"/>
          <a:ext cx="7772400" cy="3009900"/>
        </p:xfrm>
        <a:graphic>
          <a:graphicData uri="http://schemas.openxmlformats.org/presentationml/2006/ole">
            <mc:AlternateContent xmlns:mc="http://schemas.openxmlformats.org/markup-compatibility/2006">
              <mc:Choice xmlns:v="urn:schemas-microsoft-com:vml" Requires="v">
                <p:oleObj spid="_x0000_s21507" r:id="rId3" imgW="3606800" imgH="1397000" progId="Equation.3">
                  <p:embed/>
                </p:oleObj>
              </mc:Choice>
              <mc:Fallback>
                <p:oleObj r:id="rId3" imgW="3606800" imgH="1397000" progId="Equation.3">
                  <p:embed/>
                  <p:pic>
                    <p:nvPicPr>
                      <p:cNvPr id="0" name="图片 3093"/>
                      <p:cNvPicPr/>
                      <p:nvPr/>
                    </p:nvPicPr>
                    <p:blipFill>
                      <a:blip r:embed="rId4"/>
                      <a:srcRect/>
                      <a:stretch>
                        <a:fillRect/>
                      </a:stretch>
                    </p:blipFill>
                    <p:spPr>
                      <a:xfrm>
                        <a:off x="685800" y="1981200"/>
                        <a:ext cx="7772400" cy="3009900"/>
                      </a:xfrm>
                      <a:prstGeom prst="rect">
                        <a:avLst/>
                      </a:prstGeom>
                      <a:noFill/>
                      <a:ln w="38100">
                        <a:miter/>
                      </a:ln>
                    </p:spPr>
                  </p:pic>
                </p:oleObj>
              </mc:Fallback>
            </mc:AlternateContent>
          </a:graphicData>
        </a:graphic>
      </p:graphicFrame>
      <p:sp>
        <p:nvSpPr>
          <p:cNvPr id="19460" name="Text Box 7"/>
          <p:cNvSpPr txBox="1"/>
          <p:nvPr/>
        </p:nvSpPr>
        <p:spPr>
          <a:xfrm>
            <a:off x="685800" y="5334000"/>
            <a:ext cx="5943600" cy="457200"/>
          </a:xfrm>
          <a:prstGeom prst="rect">
            <a:avLst/>
          </a:prstGeom>
          <a:noFill/>
          <a:ln w="9525">
            <a:noFill/>
          </a:ln>
        </p:spPr>
        <p:txBody>
          <a:bodyPr>
            <a:spAutoFit/>
          </a:bodyPr>
          <a:lstStyle/>
          <a:p>
            <a:pPr>
              <a:spcBef>
                <a:spcPct val="50000"/>
              </a:spcBef>
            </a:pPr>
            <a:r>
              <a:rPr lang="zh-CN" altLang="en-US" sz="2400" dirty="0">
                <a:solidFill>
                  <a:srgbClr val="000099"/>
                </a:solidFill>
                <a:latin typeface="Arial" panose="020B0604020202020204" pitchFamily="34" charset="0"/>
              </a:rPr>
              <a:t>具体实现说明请参看教材</a:t>
            </a:r>
            <a:r>
              <a:rPr lang="en-US" altLang="zh-CN" sz="2400" dirty="0">
                <a:solidFill>
                  <a:srgbClr val="000099"/>
                </a:solidFill>
                <a:latin typeface="Arial" panose="020B0604020202020204" pitchFamily="34" charset="0"/>
              </a:rPr>
              <a:t>page220</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a:ln/>
        </p:spPr>
        <p:txBody>
          <a:bodyPr vert="horz" wrap="square" lIns="91440" tIns="45720" rIns="91440" bIns="45720" anchor="b" anchorCtr="0"/>
          <a:lstStyle/>
          <a:p>
            <a:pPr eaLnBrk="1" hangingPunct="1"/>
            <a:r>
              <a:rPr lang="zh-CN" altLang="en-US" dirty="0"/>
              <a:t>随机生成新插入结点的级别</a:t>
            </a:r>
          </a:p>
        </p:txBody>
      </p:sp>
      <p:sp>
        <p:nvSpPr>
          <p:cNvPr id="70659" name="Rectangle 3"/>
          <p:cNvSpPr>
            <a:spLocks noGrp="1"/>
          </p:cNvSpPr>
          <p:nvPr>
            <p:ph idx="1"/>
          </p:nvPr>
        </p:nvSpPr>
        <p:spPr>
          <a:xfrm>
            <a:off x="457200" y="1719263"/>
            <a:ext cx="8458200" cy="4910137"/>
          </a:xfrm>
          <a:ln/>
        </p:spPr>
        <p:txBody>
          <a:bodyPr vert="horz" wrap="square" lIns="91440" tIns="45720" rIns="91440" bIns="45720" anchor="t" anchorCtr="0"/>
          <a:lstStyle/>
          <a:p>
            <a:pPr eaLnBrk="1" hangingPunct="1">
              <a:lnSpc>
                <a:spcPct val="90000"/>
              </a:lnSpc>
            </a:pPr>
            <a:r>
              <a:rPr lang="zh-CN" altLang="en-US" b="1" dirty="0">
                <a:solidFill>
                  <a:srgbClr val="000099"/>
                </a:solidFill>
              </a:rPr>
              <a:t>解决方案</a:t>
            </a:r>
          </a:p>
          <a:p>
            <a:pPr lvl="1" eaLnBrk="1" hangingPunct="1">
              <a:lnSpc>
                <a:spcPct val="90000"/>
              </a:lnSpc>
            </a:pPr>
            <a:r>
              <a:rPr lang="zh-CN" altLang="en-US" dirty="0"/>
              <a:t>在完全跳跃表中，具有</a:t>
            </a:r>
            <a:r>
              <a:rPr lang="en-US" altLang="zh-CN" dirty="0"/>
              <a:t>i</a:t>
            </a:r>
            <a:r>
              <a:rPr lang="zh-CN" altLang="en-US" dirty="0"/>
              <a:t>级指针的结点中有一半同时具有</a:t>
            </a:r>
            <a:r>
              <a:rPr lang="en-US" altLang="zh-CN" dirty="0"/>
              <a:t>i+1</a:t>
            </a:r>
            <a:r>
              <a:rPr lang="zh-CN" altLang="en-US" dirty="0"/>
              <a:t>级指针</a:t>
            </a:r>
          </a:p>
          <a:p>
            <a:pPr lvl="1" eaLnBrk="1" hangingPunct="1">
              <a:lnSpc>
                <a:spcPct val="90000"/>
              </a:lnSpc>
            </a:pPr>
            <a:r>
              <a:rPr lang="zh-CN" altLang="en-US" b="1" dirty="0">
                <a:solidFill>
                  <a:srgbClr val="000099"/>
                </a:solidFill>
              </a:rPr>
              <a:t>方案</a:t>
            </a:r>
          </a:p>
          <a:p>
            <a:pPr lvl="2" eaLnBrk="1" hangingPunct="1">
              <a:lnSpc>
                <a:spcPct val="90000"/>
              </a:lnSpc>
            </a:pPr>
            <a:r>
              <a:rPr lang="zh-CN" altLang="en-US" dirty="0"/>
              <a:t>事先确定一个实数</a:t>
            </a:r>
            <a:r>
              <a:rPr lang="en-US" altLang="zh-CN" dirty="0"/>
              <a:t>p(0&lt;p&lt;1)</a:t>
            </a:r>
            <a:r>
              <a:rPr lang="zh-CN" altLang="en-US" dirty="0"/>
              <a:t>，并要求在跳跃表中维持在具有</a:t>
            </a:r>
            <a:r>
              <a:rPr lang="en-US" altLang="zh-CN" dirty="0"/>
              <a:t>i</a:t>
            </a:r>
            <a:r>
              <a:rPr lang="zh-CN" altLang="en-US" dirty="0"/>
              <a:t>级指针的结点中同时具有</a:t>
            </a:r>
            <a:r>
              <a:rPr lang="en-US" altLang="zh-CN" dirty="0"/>
              <a:t>i+1</a:t>
            </a:r>
            <a:r>
              <a:rPr lang="zh-CN" altLang="en-US" dirty="0"/>
              <a:t>级指针的结点所占比例为</a:t>
            </a:r>
            <a:r>
              <a:rPr lang="en-US" altLang="zh-CN" dirty="0"/>
              <a:t>p</a:t>
            </a:r>
            <a:r>
              <a:rPr lang="zh-CN" altLang="en-US" dirty="0"/>
              <a:t>。</a:t>
            </a:r>
          </a:p>
          <a:p>
            <a:pPr lvl="2" eaLnBrk="1" hangingPunct="1">
              <a:lnSpc>
                <a:spcPct val="90000"/>
              </a:lnSpc>
            </a:pPr>
            <a:r>
              <a:rPr lang="zh-CN" altLang="en-US" dirty="0"/>
              <a:t>在插入一个新结点时，先将其结点级别初始化为</a:t>
            </a:r>
            <a:r>
              <a:rPr lang="en-US" altLang="zh-CN" dirty="0"/>
              <a:t>0</a:t>
            </a:r>
            <a:r>
              <a:rPr lang="zh-CN" altLang="en-US" dirty="0"/>
              <a:t>，然后随机反复产生一个</a:t>
            </a:r>
            <a:r>
              <a:rPr lang="en-US" altLang="zh-CN" dirty="0"/>
              <a:t>[0</a:t>
            </a:r>
            <a:r>
              <a:rPr lang="zh-CN" altLang="en-US" dirty="0"/>
              <a:t>，</a:t>
            </a:r>
            <a:r>
              <a:rPr lang="en-US" altLang="zh-CN" dirty="0"/>
              <a:t>1]</a:t>
            </a:r>
            <a:r>
              <a:rPr lang="zh-CN" altLang="en-US" dirty="0"/>
              <a:t>间的随机实数</a:t>
            </a:r>
            <a:r>
              <a:rPr lang="en-US" altLang="zh-CN" dirty="0"/>
              <a:t>q</a:t>
            </a:r>
            <a:r>
              <a:rPr lang="zh-CN" altLang="en-US" dirty="0"/>
              <a:t>。</a:t>
            </a:r>
          </a:p>
          <a:p>
            <a:pPr lvl="3" eaLnBrk="1" hangingPunct="1">
              <a:lnSpc>
                <a:spcPct val="90000"/>
              </a:lnSpc>
            </a:pPr>
            <a:r>
              <a:rPr lang="zh-CN" altLang="en-US" dirty="0"/>
              <a:t>如果</a:t>
            </a:r>
            <a:r>
              <a:rPr lang="en-US" altLang="zh-CN" dirty="0"/>
              <a:t>q&lt;p</a:t>
            </a:r>
            <a:r>
              <a:rPr lang="zh-CN" altLang="en-US" dirty="0"/>
              <a:t>，则使新结点级别增加</a:t>
            </a:r>
            <a:r>
              <a:rPr lang="en-US" altLang="zh-CN" dirty="0"/>
              <a:t>1</a:t>
            </a:r>
            <a:r>
              <a:rPr lang="zh-CN" altLang="en-US" dirty="0"/>
              <a:t>，直到</a:t>
            </a:r>
            <a:r>
              <a:rPr lang="en-US" altLang="zh-CN" dirty="0"/>
              <a:t>q&gt;=p</a:t>
            </a:r>
            <a:r>
              <a:rPr lang="zh-CN" altLang="en-US" dirty="0"/>
              <a:t>为止。</a:t>
            </a:r>
          </a:p>
          <a:p>
            <a:pPr lvl="3" eaLnBrk="1" hangingPunct="1">
              <a:lnSpc>
                <a:spcPct val="90000"/>
              </a:lnSpc>
            </a:pPr>
            <a:r>
              <a:rPr lang="zh-CN" altLang="en-US" dirty="0"/>
              <a:t>为避免出现过大的结点级别，用</a:t>
            </a:r>
            <a:r>
              <a:rPr lang="en-US" altLang="zh-CN" dirty="0"/>
              <a:t>log</a:t>
            </a:r>
            <a:r>
              <a:rPr lang="en-US" altLang="zh-CN" baseline="-25000" dirty="0"/>
              <a:t>1/p</a:t>
            </a:r>
            <a:r>
              <a:rPr lang="en-US" altLang="zh-CN" dirty="0"/>
              <a:t>n</a:t>
            </a:r>
            <a:r>
              <a:rPr lang="zh-CN" altLang="en-US" dirty="0"/>
              <a:t>作为新结点级别的上界</a:t>
            </a:r>
          </a:p>
          <a:p>
            <a:pPr lvl="2" eaLnBrk="1" hangingPunct="1">
              <a:lnSpc>
                <a:spcPct val="90000"/>
              </a:lnSpc>
              <a:buNone/>
            </a:pPr>
            <a:r>
              <a:rPr lang="en-US" altLang="zh-CN" b="1" dirty="0">
                <a:solidFill>
                  <a:srgbClr val="000099"/>
                </a:solidFill>
              </a:rPr>
              <a:t>——</a:t>
            </a:r>
            <a:r>
              <a:rPr lang="zh-CN" altLang="en-US" b="1" dirty="0">
                <a:solidFill>
                  <a:srgbClr val="000099"/>
                </a:solidFill>
              </a:rPr>
              <a:t>参看教材</a:t>
            </a:r>
            <a:r>
              <a:rPr lang="en-US" altLang="zh-CN" b="1" dirty="0">
                <a:solidFill>
                  <a:srgbClr val="000099"/>
                </a:solidFill>
              </a:rPr>
              <a:t>page221</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a:ln/>
        </p:spPr>
        <p:txBody>
          <a:bodyPr vert="horz" wrap="square" lIns="91440" tIns="45720" rIns="91440" bIns="45720" anchor="b" anchorCtr="0"/>
          <a:lstStyle/>
          <a:p>
            <a:pPr eaLnBrk="1" hangingPunct="1"/>
            <a:r>
              <a:rPr lang="zh-CN" altLang="en-US" dirty="0"/>
              <a:t>跳跃表的算法实现</a:t>
            </a:r>
          </a:p>
        </p:txBody>
      </p:sp>
      <p:sp>
        <p:nvSpPr>
          <p:cNvPr id="71683" name="Rectangle 3"/>
          <p:cNvSpPr>
            <a:spLocks noGrp="1"/>
          </p:cNvSpPr>
          <p:nvPr>
            <p:ph idx="1"/>
          </p:nvPr>
        </p:nvSpPr>
        <p:spPr>
          <a:ln/>
        </p:spPr>
        <p:txBody>
          <a:bodyPr vert="horz" wrap="square" lIns="91440" tIns="45720" rIns="91440" bIns="45720" anchor="t" anchorCtr="0"/>
          <a:lstStyle/>
          <a:p>
            <a:pPr eaLnBrk="1" hangingPunct="1"/>
            <a:r>
              <a:rPr lang="zh-CN" altLang="en-US" dirty="0"/>
              <a:t>跳跃表的</a:t>
            </a:r>
            <a:r>
              <a:rPr lang="zh-CN" altLang="en-US" b="1" dirty="0">
                <a:solidFill>
                  <a:srgbClr val="000099"/>
                </a:solidFill>
              </a:rPr>
              <a:t>算法实现</a:t>
            </a:r>
          </a:p>
          <a:p>
            <a:pPr lvl="1" eaLnBrk="1" hangingPunct="1"/>
            <a:r>
              <a:rPr lang="zh-CN" altLang="en-US" dirty="0"/>
              <a:t>参看教材</a:t>
            </a:r>
            <a:r>
              <a:rPr lang="en-US" altLang="zh-CN" dirty="0"/>
              <a:t>page220-225</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72707" name="Rectangle 3"/>
          <p:cNvSpPr>
            <a:spLocks noGrp="1"/>
          </p:cNvSpPr>
          <p:nvPr>
            <p:ph idx="1"/>
          </p:nvPr>
        </p:nvSpPr>
        <p:spPr>
          <a:ln/>
        </p:spPr>
        <p:txBody>
          <a:bodyPr vert="horz" wrap="square" lIns="91440" tIns="45720" rIns="91440" bIns="45720" anchor="t" anchorCtr="0"/>
          <a:lstStyle/>
          <a:p>
            <a:pPr eaLnBrk="1" hangingPunct="1"/>
            <a:r>
              <a:rPr lang="zh-CN" altLang="en-US" dirty="0"/>
              <a:t>随机数</a:t>
            </a:r>
          </a:p>
          <a:p>
            <a:pPr eaLnBrk="1" hangingPunct="1"/>
            <a:r>
              <a:rPr lang="zh-CN" altLang="en-US" dirty="0"/>
              <a:t>数值概率算法</a:t>
            </a:r>
          </a:p>
          <a:p>
            <a:pPr eaLnBrk="1" hangingPunct="1"/>
            <a:r>
              <a:rPr lang="zh-CN" altLang="en-US" dirty="0"/>
              <a:t>舍伍德算法</a:t>
            </a:r>
          </a:p>
          <a:p>
            <a:pPr eaLnBrk="1" hangingPunct="1"/>
            <a:r>
              <a:rPr lang="zh-CN" altLang="en-US" b="1" dirty="0">
                <a:solidFill>
                  <a:srgbClr val="FF5050"/>
                </a:solidFill>
              </a:rPr>
              <a:t>拉斯维加斯算法</a:t>
            </a:r>
          </a:p>
          <a:p>
            <a:pPr eaLnBrk="1" hangingPunct="1"/>
            <a:r>
              <a:rPr lang="zh-CN" altLang="en-US" dirty="0"/>
              <a:t>蒙特卡罗算法</a:t>
            </a:r>
          </a:p>
          <a:p>
            <a:pPr eaLnBrk="1" hangingPunct="1"/>
            <a:r>
              <a:rPr lang="zh-CN" altLang="en-US" dirty="0"/>
              <a:t>本章小结</a:t>
            </a:r>
          </a:p>
          <a:p>
            <a:pPr eaLnBrk="1" hangingPunct="1"/>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a:ln/>
        </p:spPr>
        <p:txBody>
          <a:bodyPr vert="horz" wrap="square" lIns="91440" tIns="45720" rIns="91440" bIns="45720" anchor="b" anchorCtr="0"/>
          <a:lstStyle/>
          <a:p>
            <a:pPr eaLnBrk="1" hangingPunct="1"/>
            <a:r>
              <a:rPr lang="zh-CN" altLang="en-US" dirty="0"/>
              <a:t>拉斯维加斯算法</a:t>
            </a:r>
          </a:p>
        </p:txBody>
      </p:sp>
      <p:sp>
        <p:nvSpPr>
          <p:cNvPr id="73731" name="Rectangle 3"/>
          <p:cNvSpPr>
            <a:spLocks noGrp="1"/>
          </p:cNvSpPr>
          <p:nvPr>
            <p:ph idx="1"/>
          </p:nvPr>
        </p:nvSpPr>
        <p:spPr>
          <a:xfrm>
            <a:off x="457200" y="1719263"/>
            <a:ext cx="8229600" cy="3538537"/>
          </a:xfrm>
          <a:ln/>
        </p:spPr>
        <p:txBody>
          <a:bodyPr vert="horz" wrap="square" lIns="91440" tIns="45720" rIns="91440" bIns="45720" anchor="t" anchorCtr="0"/>
          <a:lstStyle/>
          <a:p>
            <a:pPr eaLnBrk="1" hangingPunct="1"/>
            <a:r>
              <a:rPr lang="zh-CN" altLang="en-US" b="1" dirty="0">
                <a:solidFill>
                  <a:srgbClr val="000099"/>
                </a:solidFill>
              </a:rPr>
              <a:t>拉斯维加斯算法</a:t>
            </a:r>
            <a:r>
              <a:rPr lang="en-US" altLang="zh-CN" b="1" dirty="0">
                <a:solidFill>
                  <a:srgbClr val="000099"/>
                </a:solidFill>
              </a:rPr>
              <a:t>(Las Vegas)</a:t>
            </a:r>
          </a:p>
          <a:p>
            <a:pPr lvl="1" eaLnBrk="1" hangingPunct="1"/>
            <a:r>
              <a:rPr lang="zh-CN" altLang="en-US" dirty="0"/>
              <a:t>能够显著改进算法的有效性，对某些目前还找不到有效算法的问题，也能得到较为满意的算法</a:t>
            </a:r>
          </a:p>
          <a:p>
            <a:pPr lvl="1" eaLnBrk="1" hangingPunct="1"/>
            <a:r>
              <a:rPr lang="zh-CN" altLang="en-US" dirty="0"/>
              <a:t>不会得到不正确的解，</a:t>
            </a:r>
            <a:r>
              <a:rPr lang="zh-CN" altLang="en-US" b="1" dirty="0">
                <a:solidFill>
                  <a:srgbClr val="FF5050"/>
                </a:solidFill>
              </a:rPr>
              <a:t>但有时找不到问题的解</a:t>
            </a:r>
            <a:r>
              <a:rPr lang="zh-CN" altLang="en-US" dirty="0"/>
              <a:t>　</a:t>
            </a:r>
          </a:p>
          <a:p>
            <a:pPr lvl="2" eaLnBrk="1" hangingPunct="1"/>
            <a:r>
              <a:rPr lang="zh-CN" altLang="en-US" dirty="0"/>
              <a:t>通常用</a:t>
            </a:r>
            <a:r>
              <a:rPr lang="en-US" altLang="zh-CN" dirty="0"/>
              <a:t>boolean</a:t>
            </a:r>
            <a:r>
              <a:rPr lang="zh-CN" altLang="en-US" dirty="0"/>
              <a:t>型方法来表示拉斯维加斯算法</a:t>
            </a:r>
          </a:p>
          <a:p>
            <a:pPr lvl="3" eaLnBrk="1" hangingPunct="1"/>
            <a:r>
              <a:rPr lang="zh-CN" altLang="en-US" dirty="0"/>
              <a:t>找到解，返回</a:t>
            </a:r>
            <a:r>
              <a:rPr lang="en-US" altLang="zh-CN" dirty="0"/>
              <a:t>true;</a:t>
            </a:r>
          </a:p>
          <a:p>
            <a:pPr lvl="3" eaLnBrk="1" hangingPunct="1"/>
            <a:r>
              <a:rPr lang="zh-CN" altLang="en-US" dirty="0"/>
              <a:t>未找到解，返回</a:t>
            </a:r>
            <a:r>
              <a:rPr lang="en-US" altLang="zh-CN" dirty="0"/>
              <a:t>false;</a:t>
            </a:r>
          </a:p>
          <a:p>
            <a:pPr lvl="4" eaLnBrk="1" hangingPunct="1"/>
            <a:r>
              <a:rPr lang="zh-CN" altLang="en-US" dirty="0"/>
              <a:t>此时，可以对同一实例再次调用相同的算法</a:t>
            </a:r>
          </a:p>
        </p:txBody>
      </p:sp>
      <p:grpSp>
        <p:nvGrpSpPr>
          <p:cNvPr id="2" name="Group 7"/>
          <p:cNvGrpSpPr/>
          <p:nvPr/>
        </p:nvGrpSpPr>
        <p:grpSpPr>
          <a:xfrm>
            <a:off x="2209800" y="5105400"/>
            <a:ext cx="4724400" cy="777875"/>
            <a:chOff x="1392" y="3216"/>
            <a:chExt cx="2976" cy="490"/>
          </a:xfrm>
        </p:grpSpPr>
        <p:sp>
          <p:nvSpPr>
            <p:cNvPr id="73733" name="Line 4"/>
            <p:cNvSpPr/>
            <p:nvPr/>
          </p:nvSpPr>
          <p:spPr>
            <a:xfrm>
              <a:off x="1392" y="3216"/>
              <a:ext cx="2976" cy="0"/>
            </a:xfrm>
            <a:prstGeom prst="line">
              <a:avLst/>
            </a:prstGeom>
            <a:ln w="57150" cap="flat" cmpd="sng">
              <a:solidFill>
                <a:srgbClr val="FF0000"/>
              </a:solidFill>
              <a:prstDash val="solid"/>
              <a:headEnd type="none" w="med" len="med"/>
              <a:tailEnd type="none" w="med" len="med"/>
            </a:ln>
          </p:spPr>
        </p:sp>
        <p:sp>
          <p:nvSpPr>
            <p:cNvPr id="73734" name="Line 5"/>
            <p:cNvSpPr/>
            <p:nvPr/>
          </p:nvSpPr>
          <p:spPr>
            <a:xfrm>
              <a:off x="2160" y="3264"/>
              <a:ext cx="192" cy="192"/>
            </a:xfrm>
            <a:prstGeom prst="line">
              <a:avLst/>
            </a:prstGeom>
            <a:ln w="76200" cap="flat" cmpd="sng">
              <a:solidFill>
                <a:srgbClr val="FF0000"/>
              </a:solidFill>
              <a:prstDash val="solid"/>
              <a:headEnd type="none" w="med" len="med"/>
              <a:tailEnd type="triangle" w="med" len="med"/>
            </a:ln>
          </p:spPr>
        </p:sp>
        <p:sp>
          <p:nvSpPr>
            <p:cNvPr id="73735" name="Text Box 6"/>
            <p:cNvSpPr txBox="1"/>
            <p:nvPr/>
          </p:nvSpPr>
          <p:spPr>
            <a:xfrm>
              <a:off x="2016" y="3456"/>
              <a:ext cx="1872" cy="250"/>
            </a:xfrm>
            <a:prstGeom prst="rect">
              <a:avLst/>
            </a:prstGeom>
            <a:noFill/>
            <a:ln w="9525">
              <a:noFill/>
            </a:ln>
          </p:spPr>
          <p:txBody>
            <a:bodyPr>
              <a:spAutoFit/>
            </a:bodyPr>
            <a:lstStyle/>
            <a:p>
              <a:pPr>
                <a:spcBef>
                  <a:spcPct val="50000"/>
                </a:spcBef>
              </a:pPr>
              <a:r>
                <a:rPr lang="zh-CN" altLang="en-US" sz="2000" dirty="0">
                  <a:solidFill>
                    <a:srgbClr val="000099"/>
                  </a:solidFill>
                  <a:latin typeface="Arial" panose="020B0604020202020204" pitchFamily="34" charset="0"/>
                </a:rPr>
                <a:t>由随机算法的性质决定</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p:cNvSpPr>
          <p:nvPr>
            <p:ph type="title"/>
          </p:nvPr>
        </p:nvSpPr>
        <p:spPr>
          <a:ln/>
        </p:spPr>
        <p:txBody>
          <a:bodyPr vert="horz" wrap="square" lIns="91440" tIns="45720" rIns="91440" bIns="45720" anchor="b" anchorCtr="0"/>
          <a:lstStyle/>
          <a:p>
            <a:pPr eaLnBrk="1" hangingPunct="1"/>
            <a:r>
              <a:rPr lang="zh-CN" altLang="en-US" dirty="0"/>
              <a:t>效率分析</a:t>
            </a:r>
          </a:p>
        </p:txBody>
      </p:sp>
      <p:sp>
        <p:nvSpPr>
          <p:cNvPr id="20484" name="Text Box 4"/>
          <p:cNvSpPr txBox="1"/>
          <p:nvPr/>
        </p:nvSpPr>
        <p:spPr>
          <a:xfrm>
            <a:off x="685800" y="1828800"/>
            <a:ext cx="6096000" cy="2017713"/>
          </a:xfrm>
          <a:prstGeom prst="rect">
            <a:avLst/>
          </a:prstGeom>
          <a:noFill/>
          <a:ln w="9525">
            <a:noFill/>
          </a:ln>
        </p:spPr>
        <p:txBody>
          <a:bodyPr>
            <a:spAutoFit/>
          </a:bodyPr>
          <a:lstStyle/>
          <a:p>
            <a:pPr>
              <a:spcBef>
                <a:spcPct val="50000"/>
              </a:spcBef>
            </a:pPr>
            <a:r>
              <a:rPr lang="en-US" altLang="zh-CN" b="0" dirty="0">
                <a:latin typeface="宋体" panose="02010600030101010101" pitchFamily="2" charset="-122"/>
              </a:rPr>
              <a:t>Public static void obstinate( Object x, Object y)</a:t>
            </a:r>
          </a:p>
          <a:p>
            <a:pPr>
              <a:spcBef>
                <a:spcPct val="50000"/>
              </a:spcBef>
            </a:pPr>
            <a:r>
              <a:rPr lang="en-US" altLang="zh-CN" b="0" dirty="0">
                <a:latin typeface="宋体" panose="02010600030101010101" pitchFamily="2" charset="-122"/>
              </a:rPr>
              <a:t>{  </a:t>
            </a:r>
          </a:p>
          <a:p>
            <a:pPr>
              <a:spcBef>
                <a:spcPct val="50000"/>
              </a:spcBef>
            </a:pPr>
            <a:r>
              <a:rPr lang="en-US" altLang="zh-CN" b="0" dirty="0">
                <a:latin typeface="宋体" panose="02010600030101010101" pitchFamily="2" charset="-122"/>
              </a:rPr>
              <a:t>   </a:t>
            </a:r>
            <a:r>
              <a:rPr lang="zh-CN" altLang="en-US" b="0" dirty="0">
                <a:latin typeface="宋体" panose="02010600030101010101" pitchFamily="2" charset="-122"/>
              </a:rPr>
              <a:t>　</a:t>
            </a:r>
            <a:r>
              <a:rPr lang="en-US" altLang="zh-CN" b="0" dirty="0">
                <a:latin typeface="宋体" panose="02010600030101010101" pitchFamily="2" charset="-122"/>
              </a:rPr>
              <a:t>boolean success = false;</a:t>
            </a:r>
          </a:p>
          <a:p>
            <a:pPr>
              <a:spcBef>
                <a:spcPct val="50000"/>
              </a:spcBef>
            </a:pPr>
            <a:r>
              <a:rPr lang="en-US" altLang="zh-CN" b="0" dirty="0">
                <a:latin typeface="宋体" panose="02010600030101010101" pitchFamily="2" charset="-122"/>
              </a:rPr>
              <a:t>     while ( !success )  success = lv( x, y ) </a:t>
            </a:r>
          </a:p>
          <a:p>
            <a:pPr>
              <a:spcBef>
                <a:spcPct val="50000"/>
              </a:spcBef>
            </a:pPr>
            <a:r>
              <a:rPr lang="en-US" altLang="zh-CN" b="0" dirty="0">
                <a:latin typeface="宋体" panose="02010600030101010101" pitchFamily="2" charset="-122"/>
              </a:rPr>
              <a:t>}</a:t>
            </a:r>
          </a:p>
        </p:txBody>
      </p:sp>
      <p:grpSp>
        <p:nvGrpSpPr>
          <p:cNvPr id="2" name="Group 11"/>
          <p:cNvGrpSpPr/>
          <p:nvPr/>
        </p:nvGrpSpPr>
        <p:grpSpPr>
          <a:xfrm>
            <a:off x="914400" y="2286000"/>
            <a:ext cx="7772400" cy="1524000"/>
            <a:chOff x="576" y="1440"/>
            <a:chExt cx="4896" cy="960"/>
          </a:xfrm>
        </p:grpSpPr>
        <p:sp>
          <p:nvSpPr>
            <p:cNvPr id="20487" name="Oval 5"/>
            <p:cNvSpPr/>
            <p:nvPr/>
          </p:nvSpPr>
          <p:spPr>
            <a:xfrm>
              <a:off x="576" y="1536"/>
              <a:ext cx="3264" cy="864"/>
            </a:xfrm>
            <a:prstGeom prst="ellipse">
              <a:avLst/>
            </a:prstGeom>
            <a:noFill/>
            <a:ln w="28575" cap="flat" cmpd="sng">
              <a:solidFill>
                <a:srgbClr val="FF0000"/>
              </a:solidFill>
              <a:prstDash val="dash"/>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20488" name="Line 6"/>
            <p:cNvSpPr/>
            <p:nvPr/>
          </p:nvSpPr>
          <p:spPr>
            <a:xfrm flipV="1">
              <a:off x="3744" y="1632"/>
              <a:ext cx="192" cy="144"/>
            </a:xfrm>
            <a:prstGeom prst="line">
              <a:avLst/>
            </a:prstGeom>
            <a:ln w="76200" cap="flat" cmpd="sng">
              <a:solidFill>
                <a:srgbClr val="000099"/>
              </a:solidFill>
              <a:prstDash val="solid"/>
              <a:headEnd type="none" w="med" len="med"/>
              <a:tailEnd type="triangle" w="med" len="med"/>
            </a:ln>
          </p:spPr>
        </p:sp>
        <p:sp>
          <p:nvSpPr>
            <p:cNvPr id="20489" name="Text Box 7"/>
            <p:cNvSpPr txBox="1"/>
            <p:nvPr/>
          </p:nvSpPr>
          <p:spPr>
            <a:xfrm>
              <a:off x="3984" y="1440"/>
              <a:ext cx="1488" cy="577"/>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反复调用拉斯维加斯算法</a:t>
              </a:r>
              <a:r>
                <a:rPr lang="en-US" altLang="zh-CN" dirty="0">
                  <a:latin typeface="Arial" panose="020B0604020202020204" pitchFamily="34" charset="0"/>
                </a:rPr>
                <a:t>lv(x,y)</a:t>
              </a:r>
              <a:r>
                <a:rPr lang="zh-CN" altLang="en-US" dirty="0">
                  <a:latin typeface="Arial" panose="020B0604020202020204" pitchFamily="34" charset="0"/>
                </a:rPr>
                <a:t>，直到找到问题的一个解</a:t>
              </a:r>
              <a:r>
                <a:rPr lang="en-US" altLang="zh-CN" dirty="0">
                  <a:latin typeface="Arial" panose="020B0604020202020204" pitchFamily="34" charset="0"/>
                </a:rPr>
                <a:t>y</a:t>
              </a:r>
            </a:p>
          </p:txBody>
        </p:sp>
      </p:grpSp>
      <p:sp>
        <p:nvSpPr>
          <p:cNvPr id="85000" name="Text Box 8"/>
          <p:cNvSpPr txBox="1"/>
          <p:nvPr/>
        </p:nvSpPr>
        <p:spPr>
          <a:xfrm>
            <a:off x="762000" y="3962400"/>
            <a:ext cx="8077200" cy="1311275"/>
          </a:xfrm>
          <a:prstGeom prst="rect">
            <a:avLst/>
          </a:prstGeom>
          <a:noFill/>
          <a:ln w="9525">
            <a:noFill/>
          </a:ln>
        </p:spPr>
        <p:txBody>
          <a:bodyPr>
            <a:spAutoFit/>
          </a:bodyPr>
          <a:lstStyle/>
          <a:p>
            <a:pPr>
              <a:spcBef>
                <a:spcPct val="50000"/>
              </a:spcBef>
            </a:pPr>
            <a:r>
              <a:rPr lang="zh-CN" altLang="en-US" sz="2000" b="0" dirty="0">
                <a:latin typeface="Arial" panose="020B0604020202020204" pitchFamily="34" charset="0"/>
              </a:rPr>
              <a:t>设</a:t>
            </a:r>
            <a:r>
              <a:rPr lang="en-US" altLang="zh-CN" sz="2000" b="0" dirty="0">
                <a:latin typeface="Arial" panose="020B0604020202020204" pitchFamily="34" charset="0"/>
              </a:rPr>
              <a:t>p(x)</a:t>
            </a:r>
            <a:r>
              <a:rPr lang="zh-CN" altLang="en-US" sz="2000" b="0" dirty="0">
                <a:latin typeface="Arial" panose="020B0604020202020204" pitchFamily="34" charset="0"/>
              </a:rPr>
              <a:t>是对输入ｘ调用拉斯维加斯算法获得问题一个解的概率，</a:t>
            </a:r>
            <a:r>
              <a:rPr lang="en-US" altLang="zh-CN" sz="2000" b="0" dirty="0">
                <a:latin typeface="Arial" panose="020B0604020202020204" pitchFamily="34" charset="0"/>
              </a:rPr>
              <a:t>p(x)&gt;0</a:t>
            </a:r>
          </a:p>
          <a:p>
            <a:pPr>
              <a:spcBef>
                <a:spcPct val="50000"/>
              </a:spcBef>
            </a:pPr>
            <a:r>
              <a:rPr lang="zh-CN" altLang="en-US" sz="2000" b="0" dirty="0">
                <a:latin typeface="Arial" panose="020B0604020202020204" pitchFamily="34" charset="0"/>
              </a:rPr>
              <a:t>设</a:t>
            </a:r>
            <a:r>
              <a:rPr lang="en-US" altLang="zh-CN" sz="2000" b="0" dirty="0">
                <a:latin typeface="Arial" panose="020B0604020202020204" pitchFamily="34" charset="0"/>
              </a:rPr>
              <a:t>t(x)</a:t>
            </a:r>
            <a:r>
              <a:rPr lang="zh-CN" altLang="en-US" sz="2000" b="0" dirty="0">
                <a:latin typeface="Arial" panose="020B0604020202020204" pitchFamily="34" charset="0"/>
              </a:rPr>
              <a:t>是算法</a:t>
            </a:r>
            <a:r>
              <a:rPr lang="en-US" altLang="zh-CN" sz="2000" b="0" dirty="0">
                <a:latin typeface="Arial" panose="020B0604020202020204" pitchFamily="34" charset="0"/>
              </a:rPr>
              <a:t>obstinate</a:t>
            </a:r>
            <a:r>
              <a:rPr lang="zh-CN" altLang="en-US" sz="2000" b="0" dirty="0">
                <a:latin typeface="Arial" panose="020B0604020202020204" pitchFamily="34" charset="0"/>
              </a:rPr>
              <a:t>对于具体实例ｘ找到解的平均时间</a:t>
            </a:r>
          </a:p>
          <a:p>
            <a:pPr>
              <a:spcBef>
                <a:spcPct val="50000"/>
              </a:spcBef>
            </a:pPr>
            <a:r>
              <a:rPr lang="en-US" altLang="zh-CN" sz="2000" b="0" dirty="0">
                <a:latin typeface="Arial" panose="020B0604020202020204" pitchFamily="34" charset="0"/>
              </a:rPr>
              <a:t>s(x)</a:t>
            </a:r>
            <a:r>
              <a:rPr lang="zh-CN" altLang="en-US" sz="2000" b="0" dirty="0">
                <a:latin typeface="Arial" panose="020B0604020202020204" pitchFamily="34" charset="0"/>
              </a:rPr>
              <a:t>和</a:t>
            </a:r>
            <a:r>
              <a:rPr lang="en-US" altLang="zh-CN" sz="2000" b="0" dirty="0">
                <a:latin typeface="Arial" panose="020B0604020202020204" pitchFamily="34" charset="0"/>
              </a:rPr>
              <a:t>e(x)</a:t>
            </a:r>
            <a:r>
              <a:rPr lang="zh-CN" altLang="en-US" sz="2000" b="0" dirty="0">
                <a:latin typeface="Arial" panose="020B0604020202020204" pitchFamily="34" charset="0"/>
              </a:rPr>
              <a:t>分别是算法对于具体实例ｘ求解成功或失败所需的平均时间</a:t>
            </a:r>
          </a:p>
        </p:txBody>
      </p:sp>
      <p:graphicFrame>
        <p:nvGraphicFramePr>
          <p:cNvPr id="85001" name="Object 9"/>
          <p:cNvGraphicFramePr>
            <a:graphicFrameLocks noGrp="1" noChangeAspect="1"/>
          </p:cNvGraphicFramePr>
          <p:nvPr>
            <p:ph idx="1"/>
          </p:nvPr>
        </p:nvGraphicFramePr>
        <p:xfrm>
          <a:off x="1554163" y="5314950"/>
          <a:ext cx="5181600" cy="1371600"/>
        </p:xfrm>
        <a:graphic>
          <a:graphicData uri="http://schemas.openxmlformats.org/presentationml/2006/ole">
            <mc:AlternateContent xmlns:mc="http://schemas.openxmlformats.org/markup-compatibility/2006">
              <mc:Choice xmlns:v="urn:schemas-microsoft-com:vml" Requires="v">
                <p:oleObj spid="_x0000_s22531" r:id="rId3" imgW="2400300" imgH="635000" progId="Equation.3">
                  <p:embed/>
                </p:oleObj>
              </mc:Choice>
              <mc:Fallback>
                <p:oleObj r:id="rId3" imgW="2400300" imgH="635000" progId="Equation.3">
                  <p:embed/>
                  <p:pic>
                    <p:nvPicPr>
                      <p:cNvPr id="0" name="图片 3092"/>
                      <p:cNvPicPr/>
                      <p:nvPr/>
                    </p:nvPicPr>
                    <p:blipFill>
                      <a:blip r:embed="rId4"/>
                      <a:srcRect/>
                      <a:stretch>
                        <a:fillRect/>
                      </a:stretch>
                    </p:blipFill>
                    <p:spPr>
                      <a:xfrm>
                        <a:off x="1554163" y="5314950"/>
                        <a:ext cx="5181600" cy="137160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5000"/>
                                        </p:tgtEl>
                                        <p:attrNameLst>
                                          <p:attrName>style.visibility</p:attrName>
                                        </p:attrNameLst>
                                      </p:cBhvr>
                                      <p:to>
                                        <p:strVal val="visible"/>
                                      </p:to>
                                    </p:set>
                                    <p:animEffect transition="in" filter="randombar(horizontal)">
                                      <p:cBhvr>
                                        <p:cTn id="12" dur="500"/>
                                        <p:tgtEl>
                                          <p:spTgt spid="8500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5001"/>
                                        </p:tgtEl>
                                        <p:attrNameLst>
                                          <p:attrName>style.visibility</p:attrName>
                                        </p:attrNameLst>
                                      </p:cBhvr>
                                      <p:to>
                                        <p:strVal val="visible"/>
                                      </p:to>
                                    </p:set>
                                    <p:animEffect transition="in" filter="dissolve">
                                      <p:cBhvr>
                                        <p:cTn id="17" dur="500"/>
                                        <p:tgtEl>
                                          <p:spTgt spid="85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a:ln/>
        </p:spPr>
        <p:txBody>
          <a:bodyPr vert="horz" wrap="square" lIns="91440" tIns="45720" rIns="91440" bIns="45720" anchor="b" anchorCtr="0"/>
          <a:lstStyle/>
          <a:p>
            <a:pPr eaLnBrk="1" hangingPunct="1"/>
            <a:r>
              <a:rPr lang="zh-CN" altLang="en-US" dirty="0"/>
              <a:t>实例说明</a:t>
            </a:r>
          </a:p>
        </p:txBody>
      </p:sp>
      <p:sp>
        <p:nvSpPr>
          <p:cNvPr id="74755"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实例说明</a:t>
            </a:r>
          </a:p>
          <a:p>
            <a:pPr lvl="1" eaLnBrk="1" hangingPunct="1"/>
            <a:r>
              <a:rPr lang="zh-CN" altLang="en-US" dirty="0"/>
              <a:t>Ｎ后问题</a:t>
            </a:r>
          </a:p>
          <a:p>
            <a:pPr lvl="1" eaLnBrk="1" hangingPunct="1"/>
            <a:r>
              <a:rPr lang="zh-CN" altLang="en-US" dirty="0"/>
              <a:t>整数因子分解</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ln/>
        </p:spPr>
        <p:txBody>
          <a:bodyPr vert="horz" wrap="square" lIns="91440" tIns="45720" rIns="91440" bIns="45720" anchor="b" anchorCtr="0"/>
          <a:lstStyle/>
          <a:p>
            <a:pPr eaLnBrk="1" hangingPunct="1"/>
            <a:r>
              <a:rPr lang="zh-CN" altLang="en-US" dirty="0"/>
              <a:t>拉斯维加斯算法</a:t>
            </a:r>
          </a:p>
        </p:txBody>
      </p:sp>
      <p:sp>
        <p:nvSpPr>
          <p:cNvPr id="40963"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拉斯维加斯算法</a:t>
            </a:r>
          </a:p>
          <a:p>
            <a:pPr lvl="1" eaLnBrk="1" hangingPunct="1"/>
            <a:r>
              <a:rPr lang="zh-CN" altLang="en-US" dirty="0"/>
              <a:t>不会得到不正确的解</a:t>
            </a:r>
          </a:p>
          <a:p>
            <a:pPr lvl="2" eaLnBrk="1" hangingPunct="1"/>
            <a:r>
              <a:rPr lang="zh-CN" altLang="en-US" b="1" dirty="0">
                <a:solidFill>
                  <a:srgbClr val="FF5050"/>
                </a:solidFill>
              </a:rPr>
              <a:t>但有时找不到问题的解</a:t>
            </a:r>
          </a:p>
          <a:p>
            <a:pPr lvl="1" eaLnBrk="1" hangingPunct="1"/>
            <a:r>
              <a:rPr lang="zh-CN" altLang="en-US" dirty="0"/>
              <a:t>找到正确解的概率随算法计算时间的增加而提高</a:t>
            </a:r>
          </a:p>
          <a:p>
            <a:pPr lvl="2" eaLnBrk="1" hangingPunct="1"/>
            <a:r>
              <a:rPr lang="zh-CN" altLang="en-US" dirty="0"/>
              <a:t>用同一拉斯维加斯算法反复对问题实例求解足够多次，可使求解失败的概率任意小。</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Group 2"/>
          <p:cNvGrpSpPr/>
          <p:nvPr/>
        </p:nvGrpSpPr>
        <p:grpSpPr>
          <a:xfrm>
            <a:off x="2819400" y="1295400"/>
            <a:ext cx="4191000" cy="3098800"/>
            <a:chOff x="2160" y="336"/>
            <a:chExt cx="2736" cy="1558"/>
          </a:xfrm>
        </p:grpSpPr>
        <p:sp>
          <p:nvSpPr>
            <p:cNvPr id="63491" name="Text Box 3"/>
            <p:cNvSpPr txBox="1">
              <a:spLocks noChangeArrowheads="1"/>
            </p:cNvSpPr>
            <p:nvPr/>
          </p:nvSpPr>
          <p:spPr bwMode="auto">
            <a:xfrm>
              <a:off x="2160" y="744"/>
              <a:ext cx="2736" cy="1150"/>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3600" kern="1200" cap="none" spc="0" normalizeH="0" baseline="0" noProof="0">
                <a:solidFill>
                  <a:srgbClr val="FF0000"/>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a:solidFill>
                    <a:srgbClr val="FF0000"/>
                  </a:solidFill>
                  <a:latin typeface="Arial" panose="020B0604020202020204" pitchFamily="34" charset="0"/>
                  <a:ea typeface="宋体" panose="02010600030101010101" pitchFamily="2" charset="-122"/>
                  <a:cs typeface="+mn-cs"/>
                </a:rPr>
                <a:t>Ｎ后问题</a:t>
              </a:r>
              <a:endParaRPr kumimoji="0" lang="zh-CN" altLang="en-US" sz="4800" kern="1200" cap="none" spc="0" normalizeH="0" baseline="0" noProof="0">
                <a:solidFill>
                  <a:srgbClr val="FF0000"/>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zh-CN" altLang="en-US" sz="12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a:solidFill>
                    <a:schemeClr val="bg1"/>
                  </a:solidFill>
                  <a:latin typeface="Arial" panose="020B0604020202020204" pitchFamily="34" charset="0"/>
                  <a:ea typeface="宋体" panose="02010600030101010101" pitchFamily="2" charset="-122"/>
                  <a:cs typeface="+mn-cs"/>
                </a:rPr>
                <a:t>整数因子分解</a:t>
              </a:r>
            </a:p>
            <a:p>
              <a:pPr marR="0" algn="ctr" defTabSz="914400">
                <a:buClrTx/>
                <a:buSzTx/>
                <a:buFontTx/>
                <a:buNone/>
                <a:defRPr/>
              </a:pPr>
              <a:endParaRPr kumimoji="0" lang="en-US" altLang="zh-CN" sz="32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75780"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5781"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75782"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a:ln/>
        </p:spPr>
        <p:txBody>
          <a:bodyPr vert="horz" wrap="square" lIns="91440" tIns="45720" rIns="91440" bIns="45720" anchor="b" anchorCtr="0"/>
          <a:lstStyle/>
          <a:p>
            <a:pPr eaLnBrk="1" hangingPunct="1"/>
            <a:r>
              <a:rPr lang="zh-CN" altLang="en-US" dirty="0"/>
              <a:t>Ｎ后问题</a:t>
            </a:r>
          </a:p>
        </p:txBody>
      </p:sp>
      <p:sp>
        <p:nvSpPr>
          <p:cNvPr id="76803" name="Rectangle 3"/>
          <p:cNvSpPr>
            <a:spLocks noGrp="1"/>
          </p:cNvSpPr>
          <p:nvPr>
            <p:ph idx="1"/>
          </p:nvPr>
        </p:nvSpPr>
        <p:spPr>
          <a:xfrm>
            <a:off x="457200" y="1719263"/>
            <a:ext cx="4038600" cy="4411662"/>
          </a:xfrm>
          <a:ln/>
        </p:spPr>
        <p:txBody>
          <a:bodyPr vert="horz" wrap="square" lIns="91440" tIns="45720" rIns="91440" bIns="45720" anchor="t" anchorCtr="0"/>
          <a:lstStyle/>
          <a:p>
            <a:pPr eaLnBrk="1" hangingPunct="1"/>
            <a:r>
              <a:rPr lang="zh-CN" altLang="en-US" b="1" dirty="0">
                <a:solidFill>
                  <a:srgbClr val="000099"/>
                </a:solidFill>
              </a:rPr>
              <a:t>Ｎ后问题</a:t>
            </a:r>
          </a:p>
          <a:p>
            <a:pPr lvl="1" eaLnBrk="1" hangingPunct="1"/>
            <a:r>
              <a:rPr lang="zh-CN" altLang="en-US" dirty="0"/>
              <a:t>问题描述：在</a:t>
            </a:r>
            <a:r>
              <a:rPr lang="en-US" altLang="zh-CN" dirty="0"/>
              <a:t>n*n</a:t>
            </a:r>
            <a:r>
              <a:rPr lang="zh-CN" altLang="en-US" dirty="0"/>
              <a:t>格的棋盘上放置彼此不受攻击的ｎ个皇后。</a:t>
            </a:r>
          </a:p>
          <a:p>
            <a:pPr lvl="1" eaLnBrk="1" hangingPunct="1"/>
            <a:r>
              <a:rPr lang="zh-CN" altLang="en-US" dirty="0"/>
              <a:t>用回溯法求解时，算法系统地对整个解空间树进行搜索，从而得到问题的解</a:t>
            </a:r>
          </a:p>
        </p:txBody>
      </p:sp>
      <p:grpSp>
        <p:nvGrpSpPr>
          <p:cNvPr id="76804" name="Group 4"/>
          <p:cNvGrpSpPr/>
          <p:nvPr/>
        </p:nvGrpSpPr>
        <p:grpSpPr>
          <a:xfrm>
            <a:off x="5105400" y="2209800"/>
            <a:ext cx="3657600" cy="3429000"/>
            <a:chOff x="912" y="1824"/>
            <a:chExt cx="1920" cy="1920"/>
          </a:xfrm>
        </p:grpSpPr>
        <p:grpSp>
          <p:nvGrpSpPr>
            <p:cNvPr id="76815" name="Group 5"/>
            <p:cNvGrpSpPr/>
            <p:nvPr/>
          </p:nvGrpSpPr>
          <p:grpSpPr>
            <a:xfrm>
              <a:off x="912" y="1824"/>
              <a:ext cx="480" cy="480"/>
              <a:chOff x="912" y="1824"/>
              <a:chExt cx="480" cy="480"/>
            </a:xfrm>
          </p:grpSpPr>
          <p:sp>
            <p:nvSpPr>
              <p:cNvPr id="76891" name="Rectangle 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92" name="Rectangle 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93" name="Rectangle 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94" name="Rectangle 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16" name="Group 10"/>
            <p:cNvGrpSpPr/>
            <p:nvPr/>
          </p:nvGrpSpPr>
          <p:grpSpPr>
            <a:xfrm>
              <a:off x="1392" y="1824"/>
              <a:ext cx="480" cy="480"/>
              <a:chOff x="912" y="1824"/>
              <a:chExt cx="480" cy="480"/>
            </a:xfrm>
          </p:grpSpPr>
          <p:sp>
            <p:nvSpPr>
              <p:cNvPr id="76887" name="Rectangle 1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88" name="Rectangle 1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89" name="Rectangle 1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90" name="Rectangle 1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17" name="Group 15"/>
            <p:cNvGrpSpPr/>
            <p:nvPr/>
          </p:nvGrpSpPr>
          <p:grpSpPr>
            <a:xfrm>
              <a:off x="1872" y="1824"/>
              <a:ext cx="480" cy="480"/>
              <a:chOff x="912" y="1824"/>
              <a:chExt cx="480" cy="480"/>
            </a:xfrm>
          </p:grpSpPr>
          <p:sp>
            <p:nvSpPr>
              <p:cNvPr id="76883" name="Rectangle 1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84" name="Rectangle 1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85" name="Rectangle 1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86" name="Rectangle 1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18" name="Group 20"/>
            <p:cNvGrpSpPr/>
            <p:nvPr/>
          </p:nvGrpSpPr>
          <p:grpSpPr>
            <a:xfrm>
              <a:off x="2352" y="1824"/>
              <a:ext cx="480" cy="480"/>
              <a:chOff x="912" y="1824"/>
              <a:chExt cx="480" cy="480"/>
            </a:xfrm>
          </p:grpSpPr>
          <p:sp>
            <p:nvSpPr>
              <p:cNvPr id="76879" name="Rectangle 2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80" name="Rectangle 2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81" name="Rectangle 2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82" name="Rectangle 2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19" name="Group 25"/>
            <p:cNvGrpSpPr/>
            <p:nvPr/>
          </p:nvGrpSpPr>
          <p:grpSpPr>
            <a:xfrm>
              <a:off x="912" y="2304"/>
              <a:ext cx="480" cy="480"/>
              <a:chOff x="912" y="1824"/>
              <a:chExt cx="480" cy="480"/>
            </a:xfrm>
          </p:grpSpPr>
          <p:sp>
            <p:nvSpPr>
              <p:cNvPr id="76875" name="Rectangle 2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76" name="Rectangle 2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77" name="Rectangle 2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78" name="Rectangle 2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20" name="Group 30"/>
            <p:cNvGrpSpPr/>
            <p:nvPr/>
          </p:nvGrpSpPr>
          <p:grpSpPr>
            <a:xfrm>
              <a:off x="1392" y="2304"/>
              <a:ext cx="480" cy="480"/>
              <a:chOff x="912" y="1824"/>
              <a:chExt cx="480" cy="480"/>
            </a:xfrm>
          </p:grpSpPr>
          <p:sp>
            <p:nvSpPr>
              <p:cNvPr id="76871" name="Rectangle 3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72" name="Rectangle 3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73" name="Rectangle 3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74" name="Rectangle 3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21" name="Group 35"/>
            <p:cNvGrpSpPr/>
            <p:nvPr/>
          </p:nvGrpSpPr>
          <p:grpSpPr>
            <a:xfrm>
              <a:off x="1872" y="2304"/>
              <a:ext cx="480" cy="480"/>
              <a:chOff x="912" y="1824"/>
              <a:chExt cx="480" cy="480"/>
            </a:xfrm>
          </p:grpSpPr>
          <p:sp>
            <p:nvSpPr>
              <p:cNvPr id="76867" name="Rectangle 3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68" name="Rectangle 3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69" name="Rectangle 3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70" name="Rectangle 3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22" name="Group 40"/>
            <p:cNvGrpSpPr/>
            <p:nvPr/>
          </p:nvGrpSpPr>
          <p:grpSpPr>
            <a:xfrm>
              <a:off x="2352" y="2304"/>
              <a:ext cx="480" cy="480"/>
              <a:chOff x="912" y="1824"/>
              <a:chExt cx="480" cy="480"/>
            </a:xfrm>
          </p:grpSpPr>
          <p:sp>
            <p:nvSpPr>
              <p:cNvPr id="76863" name="Rectangle 4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64" name="Rectangle 4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65" name="Rectangle 4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66" name="Rectangle 4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23" name="Group 45"/>
            <p:cNvGrpSpPr/>
            <p:nvPr/>
          </p:nvGrpSpPr>
          <p:grpSpPr>
            <a:xfrm>
              <a:off x="912" y="2784"/>
              <a:ext cx="480" cy="480"/>
              <a:chOff x="912" y="1824"/>
              <a:chExt cx="480" cy="480"/>
            </a:xfrm>
          </p:grpSpPr>
          <p:sp>
            <p:nvSpPr>
              <p:cNvPr id="76859" name="Rectangle 4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60" name="Rectangle 4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61" name="Rectangle 4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62" name="Rectangle 4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24" name="Group 50"/>
            <p:cNvGrpSpPr/>
            <p:nvPr/>
          </p:nvGrpSpPr>
          <p:grpSpPr>
            <a:xfrm>
              <a:off x="1392" y="2784"/>
              <a:ext cx="480" cy="480"/>
              <a:chOff x="912" y="1824"/>
              <a:chExt cx="480" cy="480"/>
            </a:xfrm>
          </p:grpSpPr>
          <p:sp>
            <p:nvSpPr>
              <p:cNvPr id="76855" name="Rectangle 5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56" name="Rectangle 5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57" name="Rectangle 5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58" name="Rectangle 5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25" name="Group 55"/>
            <p:cNvGrpSpPr/>
            <p:nvPr/>
          </p:nvGrpSpPr>
          <p:grpSpPr>
            <a:xfrm>
              <a:off x="1872" y="2784"/>
              <a:ext cx="480" cy="480"/>
              <a:chOff x="912" y="1824"/>
              <a:chExt cx="480" cy="480"/>
            </a:xfrm>
          </p:grpSpPr>
          <p:sp>
            <p:nvSpPr>
              <p:cNvPr id="76851" name="Rectangle 5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52" name="Rectangle 5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53" name="Rectangle 5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54" name="Rectangle 5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26" name="Group 60"/>
            <p:cNvGrpSpPr/>
            <p:nvPr/>
          </p:nvGrpSpPr>
          <p:grpSpPr>
            <a:xfrm>
              <a:off x="2352" y="2784"/>
              <a:ext cx="480" cy="480"/>
              <a:chOff x="912" y="1824"/>
              <a:chExt cx="480" cy="480"/>
            </a:xfrm>
          </p:grpSpPr>
          <p:sp>
            <p:nvSpPr>
              <p:cNvPr id="76847" name="Rectangle 6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48" name="Rectangle 6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49" name="Rectangle 6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50" name="Rectangle 6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27" name="Group 65"/>
            <p:cNvGrpSpPr/>
            <p:nvPr/>
          </p:nvGrpSpPr>
          <p:grpSpPr>
            <a:xfrm>
              <a:off x="912" y="3264"/>
              <a:ext cx="480" cy="480"/>
              <a:chOff x="912" y="1824"/>
              <a:chExt cx="480" cy="480"/>
            </a:xfrm>
          </p:grpSpPr>
          <p:sp>
            <p:nvSpPr>
              <p:cNvPr id="76843" name="Rectangle 6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44" name="Rectangle 6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45" name="Rectangle 6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46" name="Rectangle 6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28" name="Group 70"/>
            <p:cNvGrpSpPr/>
            <p:nvPr/>
          </p:nvGrpSpPr>
          <p:grpSpPr>
            <a:xfrm>
              <a:off x="1392" y="3264"/>
              <a:ext cx="480" cy="480"/>
              <a:chOff x="912" y="1824"/>
              <a:chExt cx="480" cy="480"/>
            </a:xfrm>
          </p:grpSpPr>
          <p:sp>
            <p:nvSpPr>
              <p:cNvPr id="76839" name="Rectangle 7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40" name="Rectangle 7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41" name="Rectangle 7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42" name="Rectangle 7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29" name="Group 75"/>
            <p:cNvGrpSpPr/>
            <p:nvPr/>
          </p:nvGrpSpPr>
          <p:grpSpPr>
            <a:xfrm>
              <a:off x="1872" y="3264"/>
              <a:ext cx="480" cy="480"/>
              <a:chOff x="912" y="1824"/>
              <a:chExt cx="480" cy="480"/>
            </a:xfrm>
          </p:grpSpPr>
          <p:sp>
            <p:nvSpPr>
              <p:cNvPr id="76835" name="Rectangle 7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36" name="Rectangle 7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37" name="Rectangle 7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38" name="Rectangle 7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76830" name="Group 80"/>
            <p:cNvGrpSpPr/>
            <p:nvPr/>
          </p:nvGrpSpPr>
          <p:grpSpPr>
            <a:xfrm>
              <a:off x="2352" y="3264"/>
              <a:ext cx="480" cy="480"/>
              <a:chOff x="912" y="1824"/>
              <a:chExt cx="480" cy="480"/>
            </a:xfrm>
          </p:grpSpPr>
          <p:sp>
            <p:nvSpPr>
              <p:cNvPr id="76831" name="Rectangle 8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32" name="Rectangle 8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33" name="Rectangle 8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34" name="Rectangle 8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grpSp>
        <p:nvGrpSpPr>
          <p:cNvPr id="19" name="Group 85"/>
          <p:cNvGrpSpPr/>
          <p:nvPr/>
        </p:nvGrpSpPr>
        <p:grpSpPr>
          <a:xfrm>
            <a:off x="5257800" y="2362200"/>
            <a:ext cx="3429000" cy="3200400"/>
            <a:chOff x="2880" y="1488"/>
            <a:chExt cx="2160" cy="2016"/>
          </a:xfrm>
        </p:grpSpPr>
        <p:sp>
          <p:nvSpPr>
            <p:cNvPr id="76807" name="Oval 86"/>
            <p:cNvSpPr/>
            <p:nvPr/>
          </p:nvSpPr>
          <p:spPr>
            <a:xfrm>
              <a:off x="2880" y="1488"/>
              <a:ext cx="144" cy="144"/>
            </a:xfrm>
            <a:prstGeom prst="ellipse">
              <a:avLst/>
            </a:prstGeom>
            <a:solidFill>
              <a:srgbClr val="3366FF"/>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08" name="Oval 87"/>
            <p:cNvSpPr/>
            <p:nvPr/>
          </p:nvSpPr>
          <p:spPr>
            <a:xfrm>
              <a:off x="3984" y="1728"/>
              <a:ext cx="144" cy="144"/>
            </a:xfrm>
            <a:prstGeom prst="ellipse">
              <a:avLst/>
            </a:prstGeom>
            <a:solidFill>
              <a:srgbClr val="3366FF"/>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09" name="Oval 88"/>
            <p:cNvSpPr/>
            <p:nvPr/>
          </p:nvSpPr>
          <p:spPr>
            <a:xfrm>
              <a:off x="4896" y="2016"/>
              <a:ext cx="144" cy="144"/>
            </a:xfrm>
            <a:prstGeom prst="ellipse">
              <a:avLst/>
            </a:prstGeom>
            <a:solidFill>
              <a:srgbClr val="3366FF"/>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10" name="Oval 89"/>
            <p:cNvSpPr/>
            <p:nvPr/>
          </p:nvSpPr>
          <p:spPr>
            <a:xfrm>
              <a:off x="4272" y="2256"/>
              <a:ext cx="144" cy="144"/>
            </a:xfrm>
            <a:prstGeom prst="ellipse">
              <a:avLst/>
            </a:prstGeom>
            <a:solidFill>
              <a:srgbClr val="3366FF"/>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11" name="Oval 90"/>
            <p:cNvSpPr/>
            <p:nvPr/>
          </p:nvSpPr>
          <p:spPr>
            <a:xfrm>
              <a:off x="3408" y="2544"/>
              <a:ext cx="144" cy="144"/>
            </a:xfrm>
            <a:prstGeom prst="ellipse">
              <a:avLst/>
            </a:prstGeom>
            <a:solidFill>
              <a:srgbClr val="3366FF"/>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12" name="Oval 91"/>
            <p:cNvSpPr/>
            <p:nvPr/>
          </p:nvSpPr>
          <p:spPr>
            <a:xfrm>
              <a:off x="4560" y="2832"/>
              <a:ext cx="144" cy="144"/>
            </a:xfrm>
            <a:prstGeom prst="ellipse">
              <a:avLst/>
            </a:prstGeom>
            <a:solidFill>
              <a:srgbClr val="3366FF"/>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13" name="Oval 92"/>
            <p:cNvSpPr/>
            <p:nvPr/>
          </p:nvSpPr>
          <p:spPr>
            <a:xfrm>
              <a:off x="3120" y="3072"/>
              <a:ext cx="144" cy="144"/>
            </a:xfrm>
            <a:prstGeom prst="ellipse">
              <a:avLst/>
            </a:prstGeom>
            <a:solidFill>
              <a:srgbClr val="3366FF"/>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76814" name="Oval 93"/>
            <p:cNvSpPr/>
            <p:nvPr/>
          </p:nvSpPr>
          <p:spPr>
            <a:xfrm>
              <a:off x="3696" y="3360"/>
              <a:ext cx="144" cy="144"/>
            </a:xfrm>
            <a:prstGeom prst="ellipse">
              <a:avLst/>
            </a:prstGeom>
            <a:solidFill>
              <a:srgbClr val="3366FF"/>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grpSp>
      <p:sp>
        <p:nvSpPr>
          <p:cNvPr id="76806" name="Text Box 94"/>
          <p:cNvSpPr txBox="1"/>
          <p:nvPr/>
        </p:nvSpPr>
        <p:spPr>
          <a:xfrm>
            <a:off x="5257800" y="6019800"/>
            <a:ext cx="3048000" cy="366713"/>
          </a:xfrm>
          <a:prstGeom prst="rect">
            <a:avLst/>
          </a:prstGeom>
          <a:noFill/>
          <a:ln w="9525">
            <a:noFill/>
          </a:ln>
        </p:spPr>
        <p:txBody>
          <a:bodyPr>
            <a:spAutoFit/>
          </a:bodyPr>
          <a:lstStyle/>
          <a:p>
            <a:pPr algn="ctr">
              <a:spcBef>
                <a:spcPct val="50000"/>
              </a:spcBef>
            </a:pPr>
            <a:r>
              <a:rPr lang="zh-CN" altLang="en-US" dirty="0">
                <a:solidFill>
                  <a:srgbClr val="000099"/>
                </a:solidFill>
                <a:latin typeface="Arial" panose="020B0604020202020204" pitchFamily="34" charset="0"/>
              </a:rPr>
              <a:t>Ｎ＝８时问题的一个解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p:cNvSpPr>
          <p:nvPr>
            <p:ph type="title"/>
          </p:nvPr>
        </p:nvSpPr>
        <p:spPr>
          <a:ln/>
        </p:spPr>
        <p:txBody>
          <a:bodyPr vert="horz" wrap="square" lIns="91440" tIns="45720" rIns="91440" bIns="45720" anchor="b" anchorCtr="0"/>
          <a:lstStyle/>
          <a:p>
            <a:pPr eaLnBrk="1" hangingPunct="1"/>
            <a:r>
              <a:rPr lang="zh-CN" altLang="en-US" dirty="0"/>
              <a:t>被忽视的问题细节</a:t>
            </a:r>
          </a:p>
        </p:txBody>
      </p:sp>
      <p:sp>
        <p:nvSpPr>
          <p:cNvPr id="21508" name="Rectangle 3"/>
          <p:cNvSpPr>
            <a:spLocks noGrp="1"/>
          </p:cNvSpPr>
          <p:nvPr>
            <p:ph type="body" sz="half" idx="1"/>
          </p:nvPr>
        </p:nvSpPr>
        <p:spPr>
          <a:xfrm>
            <a:off x="457200" y="1719263"/>
            <a:ext cx="8001000" cy="1481137"/>
          </a:xfrm>
          <a:ln/>
        </p:spPr>
        <p:txBody>
          <a:bodyPr vert="horz" wrap="square" lIns="91440" tIns="45720" rIns="91440" bIns="45720" anchor="t" anchorCtr="0"/>
          <a:lstStyle/>
          <a:p>
            <a:pPr eaLnBrk="1" hangingPunct="1">
              <a:buClr>
                <a:schemeClr val="tx2"/>
              </a:buClr>
              <a:buSzPct val="70000"/>
              <a:buFont typeface="Wingdings" panose="05000000000000000000" pitchFamily="2" charset="2"/>
            </a:pPr>
            <a:r>
              <a:rPr lang="zh-CN" altLang="en-US" sz="2600" b="1" dirty="0">
                <a:solidFill>
                  <a:srgbClr val="000099"/>
                </a:solidFill>
              </a:rPr>
              <a:t>被忽视的问题细节</a:t>
            </a:r>
          </a:p>
          <a:p>
            <a:pPr lvl="1" eaLnBrk="1" hangingPunct="1">
              <a:buClr>
                <a:schemeClr val="accent2"/>
              </a:buClr>
              <a:buSzPct val="70000"/>
              <a:buFont typeface="Wingdings" panose="05000000000000000000" pitchFamily="2" charset="2"/>
            </a:pPr>
            <a:r>
              <a:rPr lang="zh-CN" altLang="en-US" sz="2200" dirty="0"/>
              <a:t>对于Ｎ后问题的任意一个解，每个皇后在棋盘上的位置无任何规律，不具有系统性（</a:t>
            </a:r>
            <a:r>
              <a:rPr lang="zh-CN" altLang="en-US" sz="2200" b="1" dirty="0">
                <a:solidFill>
                  <a:srgbClr val="000099"/>
                </a:solidFill>
              </a:rPr>
              <a:t>更象是被随机放置的</a:t>
            </a:r>
            <a:r>
              <a:rPr lang="zh-CN" altLang="en-US" sz="2200" dirty="0"/>
              <a:t>）；</a:t>
            </a:r>
          </a:p>
        </p:txBody>
      </p:sp>
      <p:grpSp>
        <p:nvGrpSpPr>
          <p:cNvPr id="2" name="Group 9"/>
          <p:cNvGrpSpPr/>
          <p:nvPr/>
        </p:nvGrpSpPr>
        <p:grpSpPr>
          <a:xfrm>
            <a:off x="1752600" y="3048000"/>
            <a:ext cx="6324600" cy="3629025"/>
            <a:chOff x="1104" y="1920"/>
            <a:chExt cx="3984" cy="2286"/>
          </a:xfrm>
        </p:grpSpPr>
        <p:graphicFrame>
          <p:nvGraphicFramePr>
            <p:cNvPr id="21506" name="Object 5"/>
            <p:cNvGraphicFramePr>
              <a:graphicFrameLocks noChangeAspect="1"/>
            </p:cNvGraphicFramePr>
            <p:nvPr/>
          </p:nvGraphicFramePr>
          <p:xfrm>
            <a:off x="1104" y="2928"/>
            <a:ext cx="421" cy="1278"/>
          </p:xfrm>
          <a:graphic>
            <a:graphicData uri="http://schemas.openxmlformats.org/presentationml/2006/ole">
              <mc:AlternateContent xmlns:mc="http://schemas.openxmlformats.org/markup-compatibility/2006">
                <mc:Choice xmlns:v="urn:schemas-microsoft-com:vml" Requires="v">
                  <p:oleObj spid="_x0000_s23555" r:id="rId3" imgW="1296035" imgH="3934460" progId="">
                    <p:embed/>
                  </p:oleObj>
                </mc:Choice>
                <mc:Fallback>
                  <p:oleObj r:id="rId3" imgW="1296035" imgH="3934460" progId="">
                    <p:embed/>
                    <p:pic>
                      <p:nvPicPr>
                        <p:cNvPr id="0" name="图片 3099"/>
                        <p:cNvPicPr/>
                        <p:nvPr/>
                      </p:nvPicPr>
                      <p:blipFill>
                        <a:blip r:embed="rId4"/>
                        <a:stretch>
                          <a:fillRect/>
                        </a:stretch>
                      </p:blipFill>
                      <p:spPr>
                        <a:xfrm>
                          <a:off x="1104" y="2928"/>
                          <a:ext cx="421" cy="1278"/>
                        </a:xfrm>
                        <a:prstGeom prst="rect">
                          <a:avLst/>
                        </a:prstGeom>
                        <a:noFill/>
                        <a:ln w="38100">
                          <a:noFill/>
                          <a:miter/>
                        </a:ln>
                      </p:spPr>
                    </p:pic>
                  </p:oleObj>
                </mc:Fallback>
              </mc:AlternateContent>
            </a:graphicData>
          </a:graphic>
        </p:graphicFrame>
        <p:sp>
          <p:nvSpPr>
            <p:cNvPr id="21510" name="AutoShape 7"/>
            <p:cNvSpPr/>
            <p:nvPr/>
          </p:nvSpPr>
          <p:spPr>
            <a:xfrm>
              <a:off x="1392" y="1920"/>
              <a:ext cx="3696" cy="960"/>
            </a:xfrm>
            <a:prstGeom prst="cloudCallout">
              <a:avLst>
                <a:gd name="adj1" fmla="val -49190"/>
                <a:gd name="adj2" fmla="val 74167"/>
              </a:avLst>
            </a:prstGeom>
            <a:noFill/>
            <a:ln w="9525" cap="flat" cmpd="sng">
              <a:solidFill>
                <a:schemeClr val="tx1"/>
              </a:solidFill>
              <a:prstDash val="solid"/>
              <a:headEnd type="none" w="med" len="med"/>
              <a:tailEnd type="none" w="med" len="med"/>
            </a:ln>
          </p:spPr>
          <p:txBody>
            <a:bodyPr/>
            <a:lstStyle/>
            <a:p>
              <a:endParaRPr lang="zh-CN" altLang="zh-CN" b="0" dirty="0">
                <a:latin typeface="Arial" panose="020B0604020202020204" pitchFamily="34" charset="0"/>
              </a:endParaRPr>
            </a:p>
          </p:txBody>
        </p:sp>
        <p:sp>
          <p:nvSpPr>
            <p:cNvPr id="21511" name="Text Box 8"/>
            <p:cNvSpPr txBox="1"/>
            <p:nvPr/>
          </p:nvSpPr>
          <p:spPr>
            <a:xfrm>
              <a:off x="1872" y="2016"/>
              <a:ext cx="2736" cy="750"/>
            </a:xfrm>
            <a:prstGeom prst="rect">
              <a:avLst/>
            </a:prstGeom>
            <a:noFill/>
            <a:ln w="9525">
              <a:noFill/>
            </a:ln>
          </p:spPr>
          <p:txBody>
            <a:bodyPr>
              <a:spAutoFit/>
            </a:bodyPr>
            <a:lstStyle/>
            <a:p>
              <a:pPr>
                <a:spcBef>
                  <a:spcPct val="50000"/>
                </a:spcBef>
              </a:pPr>
              <a:r>
                <a:rPr lang="zh-CN" altLang="en-US" dirty="0">
                  <a:solidFill>
                    <a:srgbClr val="000099"/>
                  </a:solidFill>
                  <a:latin typeface="Arial" panose="020B0604020202020204" pitchFamily="34" charset="0"/>
                </a:rPr>
                <a:t>可以在棋盘上相继的各行中随机放置皇后</a:t>
              </a:r>
              <a:r>
                <a:rPr lang="en-US" altLang="zh-CN" dirty="0">
                  <a:solidFill>
                    <a:srgbClr val="000099"/>
                  </a:solidFill>
                  <a:latin typeface="Arial" panose="020B0604020202020204" pitchFamily="34" charset="0"/>
                </a:rPr>
                <a:t>,</a:t>
              </a:r>
              <a:r>
                <a:rPr lang="zh-CN" altLang="en-US" dirty="0">
                  <a:solidFill>
                    <a:srgbClr val="000099"/>
                  </a:solidFill>
                  <a:latin typeface="Arial" panose="020B0604020202020204" pitchFamily="34" charset="0"/>
                </a:rPr>
                <a:t>注意使新位置上的皇后与已放置的皇后之间互不攻击</a:t>
              </a:r>
              <a:r>
                <a:rPr lang="en-US" altLang="zh-CN" dirty="0">
                  <a:solidFill>
                    <a:srgbClr val="000099"/>
                  </a:solidFill>
                  <a:latin typeface="Arial" panose="020B0604020202020204" pitchFamily="34" charset="0"/>
                </a:rPr>
                <a:t>,</a:t>
              </a:r>
              <a:r>
                <a:rPr lang="zh-CN" altLang="en-US" dirty="0">
                  <a:solidFill>
                    <a:srgbClr val="000099"/>
                  </a:solidFill>
                  <a:latin typeface="Arial" panose="020B0604020202020204" pitchFamily="34" charset="0"/>
                </a:rPr>
                <a:t>直到</a:t>
              </a:r>
              <a:r>
                <a:rPr lang="en-US" altLang="zh-CN" dirty="0">
                  <a:solidFill>
                    <a:srgbClr val="000099"/>
                  </a:solidFill>
                  <a:latin typeface="Arial" panose="020B0604020202020204" pitchFamily="34" charset="0"/>
                </a:rPr>
                <a:t>N</a:t>
              </a:r>
              <a:r>
                <a:rPr lang="zh-CN" altLang="en-US" dirty="0">
                  <a:solidFill>
                    <a:srgbClr val="000099"/>
                  </a:solidFill>
                  <a:latin typeface="Arial" panose="020B0604020202020204" pitchFamily="34" charset="0"/>
                </a:rPr>
                <a:t>个皇后全部放置好</a:t>
              </a:r>
              <a:r>
                <a:rPr lang="en-US" altLang="zh-CN" dirty="0">
                  <a:solidFill>
                    <a:srgbClr val="000099"/>
                  </a:solidFill>
                  <a:latin typeface="Arial" panose="020B0604020202020204" pitchFamily="34" charset="0"/>
                </a:rPr>
                <a:t>(</a:t>
              </a:r>
              <a:r>
                <a:rPr lang="zh-CN" altLang="en-US" dirty="0">
                  <a:solidFill>
                    <a:srgbClr val="000099"/>
                  </a:solidFill>
                  <a:latin typeface="Arial" panose="020B0604020202020204" pitchFamily="34" charset="0"/>
                </a:rPr>
                <a:t>或下一个皇后没有可以放置的位置</a:t>
              </a:r>
              <a:r>
                <a:rPr lang="en-US" altLang="zh-CN" dirty="0">
                  <a:solidFill>
                    <a:srgbClr val="000099"/>
                  </a:solidFill>
                  <a:latin typeface="Arial" panose="020B0604020202020204" pitchFamily="34" charset="0"/>
                </a:rPr>
                <a:t>)</a:t>
              </a:r>
              <a:r>
                <a:rPr lang="zh-CN" altLang="en-US" dirty="0">
                  <a:solidFill>
                    <a:srgbClr val="000099"/>
                  </a:solidFill>
                  <a:latin typeface="Arial" panose="020B0604020202020204" pitchFamily="34" charset="0"/>
                </a:rPr>
                <a:t>为止</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a:ln/>
        </p:spPr>
        <p:txBody>
          <a:bodyPr vert="horz" wrap="square" lIns="91440" tIns="45720" rIns="91440" bIns="45720" anchor="b" anchorCtr="0"/>
          <a:lstStyle/>
          <a:p>
            <a:pPr eaLnBrk="1" hangingPunct="1"/>
            <a:r>
              <a:rPr lang="zh-CN" altLang="en-US" dirty="0"/>
              <a:t>算法实现</a:t>
            </a:r>
          </a:p>
        </p:txBody>
      </p:sp>
      <p:sp>
        <p:nvSpPr>
          <p:cNvPr id="77827" name="Text Box 4"/>
          <p:cNvSpPr txBox="1"/>
          <p:nvPr/>
        </p:nvSpPr>
        <p:spPr>
          <a:xfrm>
            <a:off x="685800" y="1828800"/>
            <a:ext cx="7086600" cy="2843213"/>
          </a:xfrm>
          <a:prstGeom prst="rect">
            <a:avLst/>
          </a:prstGeom>
          <a:noFill/>
          <a:ln w="9525">
            <a:noFill/>
          </a:ln>
        </p:spPr>
        <p:txBody>
          <a:bodyPr>
            <a:spAutoFit/>
          </a:bodyPr>
          <a:lstStyle/>
          <a:p>
            <a:pPr>
              <a:spcBef>
                <a:spcPct val="50000"/>
              </a:spcBef>
            </a:pPr>
            <a:r>
              <a:rPr lang="en-US" altLang="zh-CN" b="0" dirty="0">
                <a:latin typeface="宋体" panose="02010600030101010101" pitchFamily="2" charset="-122"/>
              </a:rPr>
              <a:t>Public static void nQueen()</a:t>
            </a:r>
          </a:p>
          <a:p>
            <a:pPr>
              <a:spcBef>
                <a:spcPct val="50000"/>
              </a:spcBef>
            </a:pPr>
            <a:r>
              <a:rPr lang="en-US" altLang="zh-CN" b="0" dirty="0">
                <a:latin typeface="宋体" panose="02010600030101010101" pitchFamily="2" charset="-122"/>
              </a:rPr>
              <a:t>{  </a:t>
            </a:r>
          </a:p>
          <a:p>
            <a:pPr>
              <a:spcBef>
                <a:spcPct val="50000"/>
              </a:spcBef>
            </a:pPr>
            <a:r>
              <a:rPr lang="en-US" altLang="zh-CN" b="0" dirty="0">
                <a:latin typeface="宋体" panose="02010600030101010101" pitchFamily="2" charset="-122"/>
              </a:rPr>
              <a:t>   </a:t>
            </a:r>
            <a:r>
              <a:rPr lang="zh-CN" altLang="en-US" b="0" dirty="0">
                <a:latin typeface="宋体" panose="02010600030101010101" pitchFamily="2" charset="-122"/>
              </a:rPr>
              <a:t>　</a:t>
            </a:r>
            <a:r>
              <a:rPr lang="en-US" altLang="zh-CN" b="0" dirty="0">
                <a:latin typeface="宋体" panose="02010600030101010101" pitchFamily="2" charset="-122"/>
              </a:rPr>
              <a:t>x = new int[n+1]; </a:t>
            </a:r>
          </a:p>
          <a:p>
            <a:pPr>
              <a:spcBef>
                <a:spcPct val="50000"/>
              </a:spcBef>
            </a:pPr>
            <a:r>
              <a:rPr lang="en-US" altLang="zh-CN" b="0" dirty="0">
                <a:latin typeface="宋体" panose="02010600030101010101" pitchFamily="2" charset="-122"/>
              </a:rPr>
              <a:t>     for(int i=0;i&lt;=n;i++)  x[i]=0; //</a:t>
            </a:r>
            <a:r>
              <a:rPr lang="zh-CN" altLang="en-US" b="0" dirty="0">
                <a:latin typeface="宋体" panose="02010600030101010101" pitchFamily="2" charset="-122"/>
              </a:rPr>
              <a:t>初始化</a:t>
            </a:r>
            <a:r>
              <a:rPr lang="en-US" altLang="zh-CN" b="0" dirty="0">
                <a:latin typeface="宋体" panose="02010600030101010101" pitchFamily="2" charset="-122"/>
              </a:rPr>
              <a:t>x</a:t>
            </a:r>
          </a:p>
          <a:p>
            <a:pPr>
              <a:spcBef>
                <a:spcPct val="50000"/>
              </a:spcBef>
            </a:pPr>
            <a:r>
              <a:rPr lang="en-US" altLang="zh-CN" b="0" dirty="0">
                <a:latin typeface="宋体" panose="02010600030101010101" pitchFamily="2" charset="-122"/>
              </a:rPr>
              <a:t>     //</a:t>
            </a:r>
            <a:r>
              <a:rPr lang="zh-CN" altLang="en-US" b="0" dirty="0">
                <a:latin typeface="宋体" panose="02010600030101010101" pitchFamily="2" charset="-122"/>
              </a:rPr>
              <a:t>反复调用随机放置Ｎ皇后的</a:t>
            </a:r>
            <a:r>
              <a:rPr lang="zh-CN" altLang="en-US" b="0" dirty="0">
                <a:latin typeface="Arial" panose="020B0604020202020204" pitchFamily="34" charset="0"/>
              </a:rPr>
              <a:t>拉斯维加斯算法，直到放置成功</a:t>
            </a:r>
            <a:endParaRPr lang="zh-CN" altLang="en-US" b="0" dirty="0">
              <a:latin typeface="宋体" panose="02010600030101010101" pitchFamily="2" charset="-122"/>
            </a:endParaRPr>
          </a:p>
          <a:p>
            <a:pPr>
              <a:spcBef>
                <a:spcPct val="50000"/>
              </a:spcBef>
            </a:pPr>
            <a:r>
              <a:rPr lang="zh-CN" altLang="en-US" b="0" dirty="0">
                <a:latin typeface="宋体" panose="02010600030101010101" pitchFamily="2" charset="-122"/>
              </a:rPr>
              <a:t>     </a:t>
            </a:r>
            <a:r>
              <a:rPr lang="en-US" altLang="zh-CN" b="0" dirty="0">
                <a:latin typeface="宋体" panose="02010600030101010101" pitchFamily="2" charset="-122"/>
              </a:rPr>
              <a:t>while ( !queensLV() ); </a:t>
            </a:r>
          </a:p>
          <a:p>
            <a:pPr>
              <a:spcBef>
                <a:spcPct val="50000"/>
              </a:spcBef>
            </a:pPr>
            <a:r>
              <a:rPr lang="en-US" altLang="zh-CN" b="0" dirty="0">
                <a:latin typeface="宋体" panose="02010600030101010101" pitchFamily="2" charset="-122"/>
              </a:rPr>
              <a:t>}</a:t>
            </a:r>
          </a:p>
        </p:txBody>
      </p:sp>
      <p:grpSp>
        <p:nvGrpSpPr>
          <p:cNvPr id="2" name="Group 7"/>
          <p:cNvGrpSpPr/>
          <p:nvPr/>
        </p:nvGrpSpPr>
        <p:grpSpPr>
          <a:xfrm>
            <a:off x="1676400" y="4724400"/>
            <a:ext cx="2971800" cy="762000"/>
            <a:chOff x="1056" y="2976"/>
            <a:chExt cx="1872" cy="480"/>
          </a:xfrm>
        </p:grpSpPr>
        <p:sp>
          <p:nvSpPr>
            <p:cNvPr id="77830" name="AutoShape 5"/>
            <p:cNvSpPr/>
            <p:nvPr/>
          </p:nvSpPr>
          <p:spPr>
            <a:xfrm rot="10800000">
              <a:off x="1056" y="2976"/>
              <a:ext cx="1680" cy="480"/>
            </a:xfrm>
            <a:prstGeom prst="wedgeEllipseCallout">
              <a:avLst>
                <a:gd name="adj1" fmla="val 7319"/>
                <a:gd name="adj2" fmla="val 112292"/>
              </a:avLst>
            </a:prstGeom>
            <a:noFill/>
            <a:ln w="9525" cap="flat" cmpd="sng">
              <a:solidFill>
                <a:srgbClr val="000099"/>
              </a:solidFill>
              <a:prstDash val="dash"/>
              <a:miter/>
              <a:headEnd type="none" w="med" len="med"/>
              <a:tailEnd type="none" w="med" len="med"/>
            </a:ln>
          </p:spPr>
          <p:txBody>
            <a:bodyPr rot="10800000"/>
            <a:lstStyle/>
            <a:p>
              <a:pPr algn="ctr"/>
              <a:endParaRPr lang="zh-CN" altLang="zh-CN" dirty="0">
                <a:latin typeface="Arial" panose="020B0604020202020204" pitchFamily="34" charset="0"/>
              </a:endParaRPr>
            </a:p>
          </p:txBody>
        </p:sp>
        <p:sp>
          <p:nvSpPr>
            <p:cNvPr id="77831" name="Text Box 6"/>
            <p:cNvSpPr txBox="1"/>
            <p:nvPr/>
          </p:nvSpPr>
          <p:spPr>
            <a:xfrm>
              <a:off x="1296" y="3024"/>
              <a:ext cx="1632" cy="404"/>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算法实现参看教材</a:t>
              </a:r>
              <a:r>
                <a:rPr lang="en-US" altLang="zh-CN" dirty="0">
                  <a:latin typeface="Arial" panose="020B0604020202020204" pitchFamily="34" charset="0"/>
                </a:rPr>
                <a:t>page226</a:t>
              </a:r>
            </a:p>
          </p:txBody>
        </p:sp>
      </p:grpSp>
      <p:sp>
        <p:nvSpPr>
          <p:cNvPr id="94216" name="Text Box 8"/>
          <p:cNvSpPr txBox="1"/>
          <p:nvPr/>
        </p:nvSpPr>
        <p:spPr>
          <a:xfrm>
            <a:off x="4876800" y="4419600"/>
            <a:ext cx="3581400" cy="1633538"/>
          </a:xfrm>
          <a:prstGeom prst="rect">
            <a:avLst/>
          </a:prstGeom>
          <a:noFill/>
          <a:ln w="9525">
            <a:noFill/>
          </a:ln>
        </p:spPr>
        <p:txBody>
          <a:bodyPr>
            <a:spAutoFit/>
          </a:bodyPr>
          <a:lstStyle/>
          <a:p>
            <a:pPr>
              <a:spcBef>
                <a:spcPct val="50000"/>
              </a:spcBef>
            </a:pPr>
            <a:r>
              <a:rPr lang="zh-CN" altLang="en-US" sz="2000" dirty="0">
                <a:solidFill>
                  <a:srgbClr val="FF0000"/>
                </a:solidFill>
                <a:latin typeface="Arial" panose="020B0604020202020204" pitchFamily="34" charset="0"/>
              </a:rPr>
              <a:t>！存在的问题：</a:t>
            </a:r>
          </a:p>
          <a:p>
            <a:pPr>
              <a:spcBef>
                <a:spcPct val="50000"/>
              </a:spcBef>
            </a:pPr>
            <a:r>
              <a:rPr lang="zh-CN" altLang="en-US" dirty="0">
                <a:latin typeface="Arial" panose="020B0604020202020204" pitchFamily="34" charset="0"/>
              </a:rPr>
              <a:t>一旦出现无法下一个皇后无法放置的情况，整个放置方案就需要推倒重来，而该方案中不排除包含部分合理的皇后位置设置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4216"/>
                                        </p:tgtEl>
                                        <p:attrNameLst>
                                          <p:attrName>style.visibility</p:attrName>
                                        </p:attrNameLst>
                                      </p:cBhvr>
                                      <p:to>
                                        <p:strVal val="visible"/>
                                      </p:to>
                                    </p:set>
                                    <p:animEffect transition="in" filter="blinds(horizontal)">
                                      <p:cBhvr>
                                        <p:cTn id="12" dur="500"/>
                                        <p:tgtEl>
                                          <p:spTgt spid="94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p:nvPr>
        </p:nvSpPr>
        <p:spPr>
          <a:ln/>
        </p:spPr>
        <p:txBody>
          <a:bodyPr vert="horz" wrap="square" lIns="91440" tIns="45720" rIns="91440" bIns="45720" anchor="b" anchorCtr="0"/>
          <a:lstStyle/>
          <a:p>
            <a:pPr eaLnBrk="1" hangingPunct="1"/>
            <a:r>
              <a:rPr lang="zh-CN" altLang="en-US" dirty="0"/>
              <a:t>解决方案</a:t>
            </a:r>
          </a:p>
        </p:txBody>
      </p:sp>
      <p:grpSp>
        <p:nvGrpSpPr>
          <p:cNvPr id="78851" name="Group 10"/>
          <p:cNvGrpSpPr/>
          <p:nvPr/>
        </p:nvGrpSpPr>
        <p:grpSpPr>
          <a:xfrm>
            <a:off x="838200" y="2133600"/>
            <a:ext cx="4648200" cy="3217863"/>
            <a:chOff x="288" y="1344"/>
            <a:chExt cx="2928" cy="2027"/>
          </a:xfrm>
        </p:grpSpPr>
        <p:sp>
          <p:nvSpPr>
            <p:cNvPr id="78855" name="Text Box 4"/>
            <p:cNvSpPr txBox="1"/>
            <p:nvPr/>
          </p:nvSpPr>
          <p:spPr>
            <a:xfrm>
              <a:off x="528" y="1344"/>
              <a:ext cx="1152" cy="231"/>
            </a:xfrm>
            <a:prstGeom prst="rect">
              <a:avLst/>
            </a:prstGeom>
            <a:noFill/>
            <a:ln w="9525">
              <a:noFill/>
            </a:ln>
          </p:spPr>
          <p:txBody>
            <a:bodyPr>
              <a:spAutoFit/>
            </a:bodyPr>
            <a:lstStyle/>
            <a:p>
              <a:pPr algn="ctr">
                <a:spcBef>
                  <a:spcPct val="50000"/>
                </a:spcBef>
              </a:pPr>
              <a:r>
                <a:rPr lang="zh-CN" altLang="en-US" dirty="0">
                  <a:latin typeface="Arial" panose="020B0604020202020204" pitchFamily="34" charset="0"/>
                </a:rPr>
                <a:t>随机放置策略</a:t>
              </a:r>
            </a:p>
          </p:txBody>
        </p:sp>
        <p:sp>
          <p:nvSpPr>
            <p:cNvPr id="78856" name="Text Box 5"/>
            <p:cNvSpPr txBox="1"/>
            <p:nvPr/>
          </p:nvSpPr>
          <p:spPr>
            <a:xfrm>
              <a:off x="1920" y="1344"/>
              <a:ext cx="720" cy="231"/>
            </a:xfrm>
            <a:prstGeom prst="rect">
              <a:avLst/>
            </a:prstGeom>
            <a:noFill/>
            <a:ln w="9525">
              <a:noFill/>
            </a:ln>
          </p:spPr>
          <p:txBody>
            <a:bodyPr>
              <a:spAutoFit/>
            </a:bodyPr>
            <a:lstStyle/>
            <a:p>
              <a:pPr algn="ctr">
                <a:spcBef>
                  <a:spcPct val="50000"/>
                </a:spcBef>
              </a:pPr>
              <a:r>
                <a:rPr lang="zh-CN" altLang="en-US" dirty="0">
                  <a:latin typeface="Arial" panose="020B0604020202020204" pitchFamily="34" charset="0"/>
                </a:rPr>
                <a:t>回溯法</a:t>
              </a:r>
            </a:p>
          </p:txBody>
        </p:sp>
        <p:sp>
          <p:nvSpPr>
            <p:cNvPr id="78857" name="Line 6"/>
            <p:cNvSpPr/>
            <p:nvPr/>
          </p:nvSpPr>
          <p:spPr>
            <a:xfrm>
              <a:off x="1248" y="1632"/>
              <a:ext cx="384" cy="336"/>
            </a:xfrm>
            <a:prstGeom prst="line">
              <a:avLst/>
            </a:prstGeom>
            <a:ln w="57150" cap="flat" cmpd="sng">
              <a:solidFill>
                <a:srgbClr val="000080"/>
              </a:solidFill>
              <a:prstDash val="solid"/>
              <a:headEnd type="none" w="med" len="med"/>
              <a:tailEnd type="none" w="med" len="med"/>
            </a:ln>
          </p:spPr>
        </p:sp>
        <p:sp>
          <p:nvSpPr>
            <p:cNvPr id="78858" name="Line 7"/>
            <p:cNvSpPr/>
            <p:nvPr/>
          </p:nvSpPr>
          <p:spPr>
            <a:xfrm flipV="1">
              <a:off x="1632" y="1632"/>
              <a:ext cx="432" cy="336"/>
            </a:xfrm>
            <a:prstGeom prst="line">
              <a:avLst/>
            </a:prstGeom>
            <a:ln w="57150" cap="flat" cmpd="sng">
              <a:solidFill>
                <a:srgbClr val="000080"/>
              </a:solidFill>
              <a:prstDash val="solid"/>
              <a:headEnd type="none" w="med" len="med"/>
              <a:tailEnd type="none" w="med" len="med"/>
            </a:ln>
          </p:spPr>
        </p:sp>
        <p:sp>
          <p:nvSpPr>
            <p:cNvPr id="78859" name="Line 8"/>
            <p:cNvSpPr/>
            <p:nvPr/>
          </p:nvSpPr>
          <p:spPr>
            <a:xfrm>
              <a:off x="1632" y="1968"/>
              <a:ext cx="0" cy="480"/>
            </a:xfrm>
            <a:prstGeom prst="line">
              <a:avLst/>
            </a:prstGeom>
            <a:ln w="57150" cap="flat" cmpd="sng">
              <a:solidFill>
                <a:srgbClr val="000080"/>
              </a:solidFill>
              <a:prstDash val="solid"/>
              <a:headEnd type="none" w="med" len="med"/>
              <a:tailEnd type="triangle" w="med" len="med"/>
            </a:ln>
          </p:spPr>
        </p:sp>
        <p:sp>
          <p:nvSpPr>
            <p:cNvPr id="78860" name="Text Box 9"/>
            <p:cNvSpPr txBox="1"/>
            <p:nvPr/>
          </p:nvSpPr>
          <p:spPr>
            <a:xfrm>
              <a:off x="288" y="2448"/>
              <a:ext cx="2928" cy="923"/>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先按照随机放置策略，在棋盘上的若干行上放置皇后（互不攻击），然后在剩下的行中，利用回溯法来完成其余皇后的放置工作，直到所有皇后被放置完毕或无法为下一个皇后安排位置为止．</a:t>
              </a:r>
            </a:p>
          </p:txBody>
        </p:sp>
      </p:grpSp>
      <p:sp>
        <p:nvSpPr>
          <p:cNvPr id="78852" name="Line 11"/>
          <p:cNvSpPr/>
          <p:nvPr/>
        </p:nvSpPr>
        <p:spPr>
          <a:xfrm>
            <a:off x="5486400" y="4572000"/>
            <a:ext cx="381000" cy="0"/>
          </a:xfrm>
          <a:prstGeom prst="line">
            <a:avLst/>
          </a:prstGeom>
          <a:ln w="76200" cap="flat" cmpd="sng">
            <a:solidFill>
              <a:srgbClr val="FF0000"/>
            </a:solidFill>
            <a:prstDash val="solid"/>
            <a:headEnd type="none" w="med" len="med"/>
            <a:tailEnd type="triangle" w="med" len="med"/>
          </a:ln>
        </p:spPr>
      </p:sp>
      <p:sp>
        <p:nvSpPr>
          <p:cNvPr id="78853" name="Text Box 12"/>
          <p:cNvSpPr txBox="1"/>
          <p:nvPr/>
        </p:nvSpPr>
        <p:spPr>
          <a:xfrm>
            <a:off x="5943600" y="4038600"/>
            <a:ext cx="2819400" cy="915988"/>
          </a:xfrm>
          <a:prstGeom prst="rect">
            <a:avLst/>
          </a:prstGeom>
          <a:noFill/>
          <a:ln w="9525">
            <a:noFill/>
          </a:ln>
        </p:spPr>
        <p:txBody>
          <a:bodyPr>
            <a:spAutoFit/>
          </a:bodyPr>
          <a:lstStyle/>
          <a:p>
            <a:pPr>
              <a:spcBef>
                <a:spcPct val="50000"/>
              </a:spcBef>
            </a:pPr>
            <a:r>
              <a:rPr lang="zh-CN" altLang="en-US" dirty="0">
                <a:solidFill>
                  <a:srgbClr val="000099"/>
                </a:solidFill>
                <a:latin typeface="Arial" panose="020B0604020202020204" pitchFamily="34" charset="0"/>
              </a:rPr>
              <a:t>随机放置的皇后数越多，后续回溯搜索的时间就越少，但失败概率也越大．</a:t>
            </a:r>
          </a:p>
        </p:txBody>
      </p:sp>
      <p:sp>
        <p:nvSpPr>
          <p:cNvPr id="78854" name="Text Box 13"/>
          <p:cNvSpPr txBox="1"/>
          <p:nvPr/>
        </p:nvSpPr>
        <p:spPr>
          <a:xfrm>
            <a:off x="838200" y="5715000"/>
            <a:ext cx="6781800" cy="579438"/>
          </a:xfrm>
          <a:prstGeom prst="rect">
            <a:avLst/>
          </a:prstGeom>
          <a:noFill/>
          <a:ln w="9525">
            <a:noFill/>
          </a:ln>
        </p:spPr>
        <p:txBody>
          <a:bodyPr>
            <a:spAutoFit/>
          </a:bodyPr>
          <a:lstStyle/>
          <a:p>
            <a:pPr>
              <a:spcBef>
                <a:spcPct val="50000"/>
              </a:spcBef>
            </a:pPr>
            <a:r>
              <a:rPr lang="en-US" altLang="zh-CN" sz="3200" dirty="0">
                <a:solidFill>
                  <a:srgbClr val="FF0000"/>
                </a:solidFill>
                <a:latin typeface="Arial" panose="020B0604020202020204" pitchFamily="34" charset="0"/>
              </a:rPr>
              <a:t>*</a:t>
            </a:r>
            <a:r>
              <a:rPr lang="zh-CN" altLang="en-US" sz="2400" dirty="0">
                <a:solidFill>
                  <a:srgbClr val="000099"/>
                </a:solidFill>
                <a:latin typeface="Arial" panose="020B0604020202020204" pitchFamily="34" charset="0"/>
              </a:rPr>
              <a:t>算法实现参看教材</a:t>
            </a:r>
            <a:r>
              <a:rPr lang="en-US" altLang="zh-CN" sz="2400" dirty="0">
                <a:solidFill>
                  <a:srgbClr val="000099"/>
                </a:solidFill>
                <a:latin typeface="Arial" panose="020B0604020202020204" pitchFamily="34" charset="0"/>
              </a:rPr>
              <a:t>page226-228</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a:xfrm>
            <a:off x="304800" y="122238"/>
            <a:ext cx="7696200" cy="1295400"/>
          </a:xfrm>
          <a:ln/>
        </p:spPr>
        <p:txBody>
          <a:bodyPr vert="horz" wrap="square" lIns="91440" tIns="45720" rIns="91440" bIns="45720" anchor="b" anchorCtr="0"/>
          <a:lstStyle/>
          <a:p>
            <a:pPr eaLnBrk="1" hangingPunct="1"/>
            <a:r>
              <a:rPr lang="zh-CN" altLang="en-US" dirty="0"/>
              <a:t>随机放置皇后数对算法效率的影响</a:t>
            </a:r>
          </a:p>
        </p:txBody>
      </p:sp>
      <p:graphicFrame>
        <p:nvGraphicFramePr>
          <p:cNvPr id="79875" name="表格占位符 79874"/>
          <p:cNvGraphicFramePr>
            <a:graphicFrameLocks noGrp="1"/>
          </p:cNvGraphicFramePr>
          <p:nvPr>
            <p:ph type="tbl" idx="1"/>
          </p:nvPr>
        </p:nvGraphicFramePr>
        <p:xfrm>
          <a:off x="457200" y="2068513"/>
          <a:ext cx="8229600" cy="3355340"/>
        </p:xfrm>
        <a:graphic>
          <a:graphicData uri="http://schemas.openxmlformats.org/drawingml/2006/table">
            <a:tbl>
              <a:tblPr/>
              <a:tblGrid>
                <a:gridCol w="1646238">
                  <a:extLst>
                    <a:ext uri="{9D8B030D-6E8A-4147-A177-3AD203B41FA5}">
                      <a16:colId xmlns:a16="http://schemas.microsoft.com/office/drawing/2014/main" val="20000"/>
                    </a:ext>
                  </a:extLst>
                </a:gridCol>
                <a:gridCol w="1646237">
                  <a:extLst>
                    <a:ext uri="{9D8B030D-6E8A-4147-A177-3AD203B41FA5}">
                      <a16:colId xmlns:a16="http://schemas.microsoft.com/office/drawing/2014/main" val="20001"/>
                    </a:ext>
                  </a:extLst>
                </a:gridCol>
                <a:gridCol w="1644650">
                  <a:extLst>
                    <a:ext uri="{9D8B030D-6E8A-4147-A177-3AD203B41FA5}">
                      <a16:colId xmlns:a16="http://schemas.microsoft.com/office/drawing/2014/main" val="20002"/>
                    </a:ext>
                  </a:extLst>
                </a:gridCol>
                <a:gridCol w="1646238">
                  <a:extLst>
                    <a:ext uri="{9D8B030D-6E8A-4147-A177-3AD203B41FA5}">
                      <a16:colId xmlns:a16="http://schemas.microsoft.com/office/drawing/2014/main" val="20003"/>
                    </a:ext>
                  </a:extLst>
                </a:gridCol>
                <a:gridCol w="1646237">
                  <a:extLst>
                    <a:ext uri="{9D8B030D-6E8A-4147-A177-3AD203B41FA5}">
                      <a16:colId xmlns:a16="http://schemas.microsoft.com/office/drawing/2014/main" val="20004"/>
                    </a:ext>
                  </a:extLst>
                </a:gridCol>
              </a:tblGrid>
              <a:tr h="334963">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随机放置皇后数</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p</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s</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e</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t</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2">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０</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1.0000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114.00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114.00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１</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1.0000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39.63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39.63</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２</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0.8750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22.53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39.67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28.20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2">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３</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0.4931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13.48</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15.10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29.01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４</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0.2618</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10.31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8.79</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35.10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962">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５</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0.1624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9.33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7.29</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46.92</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6550">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６</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0.1375</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9.05</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6.98</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53.50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７</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0.1293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9.00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6.97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55.93</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4962">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８</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0.1293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9.00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6.97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55.93</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79943" name="Text Box 80"/>
          <p:cNvSpPr txBox="1"/>
          <p:nvPr/>
        </p:nvSpPr>
        <p:spPr>
          <a:xfrm>
            <a:off x="1752600" y="5486400"/>
            <a:ext cx="5638800" cy="641350"/>
          </a:xfrm>
          <a:prstGeom prst="rect">
            <a:avLst/>
          </a:prstGeom>
          <a:noFill/>
          <a:ln w="9525">
            <a:noFill/>
          </a:ln>
        </p:spPr>
        <p:txBody>
          <a:bodyPr>
            <a:spAutoFit/>
          </a:bodyPr>
          <a:lstStyle/>
          <a:p>
            <a:pPr algn="ctr">
              <a:spcBef>
                <a:spcPct val="50000"/>
              </a:spcBef>
            </a:pPr>
            <a:r>
              <a:rPr lang="zh-CN" altLang="en-US" dirty="0">
                <a:solidFill>
                  <a:srgbClr val="000099"/>
                </a:solidFill>
                <a:latin typeface="Arial" panose="020B0604020202020204" pitchFamily="34" charset="0"/>
              </a:rPr>
              <a:t>解８皇后问题的拉斯维加斯算法中，随机放置皇后数所对应的算法效率</a:t>
            </a:r>
          </a:p>
        </p:txBody>
      </p:sp>
      <p:grpSp>
        <p:nvGrpSpPr>
          <p:cNvPr id="79944" name="Group 84"/>
          <p:cNvGrpSpPr/>
          <p:nvPr/>
        </p:nvGrpSpPr>
        <p:grpSpPr>
          <a:xfrm>
            <a:off x="838200" y="1600200"/>
            <a:ext cx="3276600" cy="914400"/>
            <a:chOff x="528" y="1008"/>
            <a:chExt cx="2064" cy="576"/>
          </a:xfrm>
        </p:grpSpPr>
        <p:sp>
          <p:nvSpPr>
            <p:cNvPr id="79948" name="Line 82"/>
            <p:cNvSpPr/>
            <p:nvPr/>
          </p:nvSpPr>
          <p:spPr>
            <a:xfrm flipH="1">
              <a:off x="528" y="1152"/>
              <a:ext cx="672" cy="432"/>
            </a:xfrm>
            <a:prstGeom prst="line">
              <a:avLst/>
            </a:prstGeom>
            <a:ln w="38100" cap="flat" cmpd="sng">
              <a:solidFill>
                <a:srgbClr val="339966"/>
              </a:solidFill>
              <a:prstDash val="dash"/>
              <a:headEnd type="none" w="med" len="med"/>
              <a:tailEnd type="triangle" w="med" len="med"/>
            </a:ln>
          </p:spPr>
        </p:sp>
        <p:sp>
          <p:nvSpPr>
            <p:cNvPr id="79949" name="Text Box 83"/>
            <p:cNvSpPr txBox="1"/>
            <p:nvPr/>
          </p:nvSpPr>
          <p:spPr>
            <a:xfrm>
              <a:off x="1296" y="1008"/>
              <a:ext cx="1296" cy="231"/>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单纯使用回溯法</a:t>
              </a:r>
            </a:p>
          </p:txBody>
        </p:sp>
      </p:grpSp>
      <p:grpSp>
        <p:nvGrpSpPr>
          <p:cNvPr id="79945" name="Group 87"/>
          <p:cNvGrpSpPr/>
          <p:nvPr/>
        </p:nvGrpSpPr>
        <p:grpSpPr>
          <a:xfrm>
            <a:off x="762000" y="5334000"/>
            <a:ext cx="1828800" cy="1327150"/>
            <a:chOff x="480" y="3360"/>
            <a:chExt cx="1152" cy="836"/>
          </a:xfrm>
        </p:grpSpPr>
        <p:sp>
          <p:nvSpPr>
            <p:cNvPr id="79946" name="Line 85"/>
            <p:cNvSpPr/>
            <p:nvPr/>
          </p:nvSpPr>
          <p:spPr>
            <a:xfrm>
              <a:off x="480" y="3360"/>
              <a:ext cx="288" cy="432"/>
            </a:xfrm>
            <a:prstGeom prst="line">
              <a:avLst/>
            </a:prstGeom>
            <a:ln w="28575" cap="flat" cmpd="sng">
              <a:solidFill>
                <a:srgbClr val="003300"/>
              </a:solidFill>
              <a:prstDash val="dash"/>
              <a:headEnd type="none" w="med" len="med"/>
              <a:tailEnd type="triangle" w="med" len="med"/>
            </a:ln>
          </p:spPr>
        </p:sp>
        <p:sp>
          <p:nvSpPr>
            <p:cNvPr id="79947" name="Text Box 86"/>
            <p:cNvSpPr txBox="1"/>
            <p:nvPr/>
          </p:nvSpPr>
          <p:spPr>
            <a:xfrm>
              <a:off x="480" y="3792"/>
              <a:ext cx="1152" cy="404"/>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单纯使用随机放置策略</a:t>
              </a: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898" name="Group 2"/>
          <p:cNvGrpSpPr/>
          <p:nvPr/>
        </p:nvGrpSpPr>
        <p:grpSpPr>
          <a:xfrm>
            <a:off x="2819400" y="1295400"/>
            <a:ext cx="4191000" cy="3098800"/>
            <a:chOff x="2160" y="336"/>
            <a:chExt cx="2736" cy="1558"/>
          </a:xfrm>
        </p:grpSpPr>
        <p:sp>
          <p:nvSpPr>
            <p:cNvPr id="69635" name="Text Box 3"/>
            <p:cNvSpPr txBox="1">
              <a:spLocks noChangeArrowheads="1"/>
            </p:cNvSpPr>
            <p:nvPr/>
          </p:nvSpPr>
          <p:spPr bwMode="auto">
            <a:xfrm>
              <a:off x="2160" y="744"/>
              <a:ext cx="2736" cy="1150"/>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36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a:solidFill>
                    <a:schemeClr val="bg1"/>
                  </a:solidFill>
                  <a:latin typeface="Arial" panose="020B0604020202020204" pitchFamily="34" charset="0"/>
                  <a:ea typeface="宋体" panose="02010600030101010101" pitchFamily="2" charset="-122"/>
                  <a:cs typeface="+mn-cs"/>
                </a:rPr>
                <a:t>Ｎ后问题</a:t>
              </a:r>
              <a:endParaRPr kumimoji="0" lang="zh-CN" altLang="en-US" sz="48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zh-CN" altLang="en-US" sz="12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a:solidFill>
                    <a:srgbClr val="FF0000"/>
                  </a:solidFill>
                  <a:latin typeface="Arial" panose="020B0604020202020204" pitchFamily="34" charset="0"/>
                  <a:ea typeface="宋体" panose="02010600030101010101" pitchFamily="2" charset="-122"/>
                  <a:cs typeface="+mn-cs"/>
                </a:rPr>
                <a:t>整数因子分解</a:t>
              </a:r>
            </a:p>
            <a:p>
              <a:pPr marR="0" algn="ctr" defTabSz="914400">
                <a:buClrTx/>
                <a:buSzTx/>
                <a:buFontTx/>
                <a:buNone/>
                <a:defRPr/>
              </a:pPr>
              <a:endParaRPr kumimoji="0" lang="en-US" altLang="zh-CN" sz="32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80900"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80901"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80902"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p:cNvSpPr>
          <p:nvPr>
            <p:ph type="title"/>
          </p:nvPr>
        </p:nvSpPr>
        <p:spPr>
          <a:ln/>
        </p:spPr>
        <p:txBody>
          <a:bodyPr vert="horz" wrap="square" lIns="91440" tIns="45720" rIns="91440" bIns="45720" anchor="b" anchorCtr="0"/>
          <a:lstStyle/>
          <a:p>
            <a:pPr eaLnBrk="1" hangingPunct="1"/>
            <a:r>
              <a:rPr lang="zh-CN" altLang="en-US" dirty="0"/>
              <a:t>整数因子分解</a:t>
            </a:r>
          </a:p>
        </p:txBody>
      </p:sp>
      <p:graphicFrame>
        <p:nvGraphicFramePr>
          <p:cNvPr id="22530" name="Object 5"/>
          <p:cNvGraphicFramePr>
            <a:graphicFrameLocks noGrp="1" noChangeAspect="1"/>
          </p:cNvGraphicFramePr>
          <p:nvPr>
            <p:ph idx="1"/>
          </p:nvPr>
        </p:nvGraphicFramePr>
        <p:xfrm>
          <a:off x="914400" y="1752600"/>
          <a:ext cx="7467600" cy="4067175"/>
        </p:xfrm>
        <a:graphic>
          <a:graphicData uri="http://schemas.openxmlformats.org/presentationml/2006/ole">
            <mc:AlternateContent xmlns:mc="http://schemas.openxmlformats.org/markup-compatibility/2006">
              <mc:Choice xmlns:v="urn:schemas-microsoft-com:vml" Requires="v">
                <p:oleObj spid="_x0000_s24579" r:id="rId3" imgW="3848100" imgH="2095500" progId="Equation.3">
                  <p:embed/>
                </p:oleObj>
              </mc:Choice>
              <mc:Fallback>
                <p:oleObj r:id="rId3" imgW="3848100" imgH="2095500" progId="Equation.3">
                  <p:embed/>
                  <p:pic>
                    <p:nvPicPr>
                      <p:cNvPr id="0" name="图片 3098"/>
                      <p:cNvPicPr/>
                      <p:nvPr/>
                    </p:nvPicPr>
                    <p:blipFill>
                      <a:blip r:embed="rId4"/>
                      <a:srcRect/>
                      <a:stretch>
                        <a:fillRect/>
                      </a:stretch>
                    </p:blipFill>
                    <p:spPr>
                      <a:xfrm>
                        <a:off x="914400" y="1752600"/>
                        <a:ext cx="7467600" cy="4067175"/>
                      </a:xfrm>
                      <a:prstGeom prst="rect">
                        <a:avLst/>
                      </a:prstGeom>
                      <a:noFill/>
                      <a:ln w="38100">
                        <a:miter/>
                      </a:ln>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p:cNvSpPr>
          <p:nvPr>
            <p:ph type="title"/>
          </p:nvPr>
        </p:nvSpPr>
        <p:spPr>
          <a:ln/>
        </p:spPr>
        <p:txBody>
          <a:bodyPr vert="horz" wrap="square" lIns="91440" tIns="45720" rIns="91440" bIns="45720" anchor="b" anchorCtr="0"/>
          <a:lstStyle/>
          <a:p>
            <a:pPr eaLnBrk="1" hangingPunct="1"/>
            <a:r>
              <a:rPr lang="zh-CN" altLang="en-US" dirty="0"/>
              <a:t>用于整数因子分割的</a:t>
            </a:r>
            <a:r>
              <a:rPr lang="en-US" altLang="zh-CN" dirty="0"/>
              <a:t>split</a:t>
            </a:r>
            <a:r>
              <a:rPr lang="zh-CN" altLang="en-US" dirty="0"/>
              <a:t>算法</a:t>
            </a:r>
          </a:p>
        </p:txBody>
      </p:sp>
      <p:sp>
        <p:nvSpPr>
          <p:cNvPr id="23556" name="Text Box 4"/>
          <p:cNvSpPr txBox="1"/>
          <p:nvPr/>
        </p:nvSpPr>
        <p:spPr>
          <a:xfrm>
            <a:off x="685800" y="1828800"/>
            <a:ext cx="7086600" cy="2843213"/>
          </a:xfrm>
          <a:prstGeom prst="rect">
            <a:avLst/>
          </a:prstGeom>
          <a:noFill/>
          <a:ln w="9525">
            <a:noFill/>
          </a:ln>
        </p:spPr>
        <p:txBody>
          <a:bodyPr>
            <a:spAutoFit/>
          </a:bodyPr>
          <a:lstStyle/>
          <a:p>
            <a:pPr>
              <a:spcBef>
                <a:spcPct val="50000"/>
              </a:spcBef>
            </a:pPr>
            <a:r>
              <a:rPr lang="en-US" altLang="zh-CN" b="0" dirty="0">
                <a:latin typeface="宋体" panose="02010600030101010101" pitchFamily="2" charset="-122"/>
              </a:rPr>
              <a:t>private static void split(n)</a:t>
            </a:r>
          </a:p>
          <a:p>
            <a:pPr>
              <a:spcBef>
                <a:spcPct val="50000"/>
              </a:spcBef>
            </a:pPr>
            <a:r>
              <a:rPr lang="en-US" altLang="zh-CN" b="0" dirty="0">
                <a:latin typeface="宋体" panose="02010600030101010101" pitchFamily="2" charset="-122"/>
              </a:rPr>
              <a:t>{  </a:t>
            </a:r>
          </a:p>
          <a:p>
            <a:pPr>
              <a:spcBef>
                <a:spcPct val="50000"/>
              </a:spcBef>
            </a:pPr>
            <a:r>
              <a:rPr lang="en-US" altLang="zh-CN" b="0" dirty="0">
                <a:latin typeface="宋体" panose="02010600030101010101" pitchFamily="2" charset="-122"/>
              </a:rPr>
              <a:t>   </a:t>
            </a:r>
            <a:r>
              <a:rPr lang="zh-CN" altLang="en-US" b="0" dirty="0">
                <a:latin typeface="宋体" panose="02010600030101010101" pitchFamily="2" charset="-122"/>
              </a:rPr>
              <a:t>　</a:t>
            </a:r>
            <a:r>
              <a:rPr lang="en-US" altLang="zh-CN" b="0" dirty="0">
                <a:latin typeface="宋体" panose="02010600030101010101" pitchFamily="2" charset="-122"/>
              </a:rPr>
              <a:t>int m = floor(sqrt(double(n))); </a:t>
            </a:r>
          </a:p>
          <a:p>
            <a:pPr>
              <a:spcBef>
                <a:spcPct val="50000"/>
              </a:spcBef>
            </a:pPr>
            <a:r>
              <a:rPr lang="en-US" altLang="zh-CN" b="0" dirty="0">
                <a:latin typeface="宋体" panose="02010600030101010101" pitchFamily="2" charset="-122"/>
              </a:rPr>
              <a:t>     for(int i=2;i&lt;=m;i++) </a:t>
            </a:r>
          </a:p>
          <a:p>
            <a:pPr>
              <a:spcBef>
                <a:spcPct val="50000"/>
              </a:spcBef>
            </a:pPr>
            <a:r>
              <a:rPr lang="en-US" altLang="zh-CN" b="0" dirty="0">
                <a:latin typeface="宋体" panose="02010600030101010101" pitchFamily="2" charset="-122"/>
              </a:rPr>
              <a:t>	if(n%i==0)  return I;</a:t>
            </a:r>
          </a:p>
          <a:p>
            <a:pPr>
              <a:spcBef>
                <a:spcPct val="50000"/>
              </a:spcBef>
            </a:pPr>
            <a:r>
              <a:rPr lang="en-US" altLang="zh-CN" b="0" dirty="0">
                <a:latin typeface="宋体" panose="02010600030101010101" pitchFamily="2" charset="-122"/>
              </a:rPr>
              <a:t>     return 1; </a:t>
            </a:r>
          </a:p>
          <a:p>
            <a:pPr>
              <a:spcBef>
                <a:spcPct val="50000"/>
              </a:spcBef>
            </a:pPr>
            <a:r>
              <a:rPr lang="en-US" altLang="zh-CN" b="0" dirty="0">
                <a:latin typeface="宋体" panose="02010600030101010101" pitchFamily="2" charset="-122"/>
              </a:rPr>
              <a:t>}</a:t>
            </a:r>
          </a:p>
        </p:txBody>
      </p:sp>
      <p:graphicFrame>
        <p:nvGraphicFramePr>
          <p:cNvPr id="23554" name="Object 6"/>
          <p:cNvGraphicFramePr>
            <a:graphicFrameLocks noGrp="1" noChangeAspect="1"/>
          </p:cNvGraphicFramePr>
          <p:nvPr>
            <p:ph idx="1"/>
          </p:nvPr>
        </p:nvGraphicFramePr>
        <p:xfrm>
          <a:off x="609600" y="4876800"/>
          <a:ext cx="6096000" cy="1287463"/>
        </p:xfrm>
        <a:graphic>
          <a:graphicData uri="http://schemas.openxmlformats.org/presentationml/2006/ole">
            <mc:AlternateContent xmlns:mc="http://schemas.openxmlformats.org/markup-compatibility/2006">
              <mc:Choice xmlns:v="urn:schemas-microsoft-com:vml" Requires="v">
                <p:oleObj spid="_x0000_s25603" r:id="rId3" imgW="3365500" imgH="711200" progId="Equation.3">
                  <p:embed/>
                </p:oleObj>
              </mc:Choice>
              <mc:Fallback>
                <p:oleObj r:id="rId3" imgW="3365500" imgH="711200" progId="Equation.3">
                  <p:embed/>
                  <p:pic>
                    <p:nvPicPr>
                      <p:cNvPr id="0" name="图片 3096"/>
                      <p:cNvPicPr/>
                      <p:nvPr/>
                    </p:nvPicPr>
                    <p:blipFill>
                      <a:blip r:embed="rId4"/>
                      <a:srcRect/>
                      <a:stretch>
                        <a:fillRect/>
                      </a:stretch>
                    </p:blipFill>
                    <p:spPr>
                      <a:xfrm>
                        <a:off x="609600" y="4876800"/>
                        <a:ext cx="6096000" cy="1287463"/>
                      </a:xfrm>
                      <a:prstGeom prst="rect">
                        <a:avLst/>
                      </a:prstGeom>
                      <a:noFill/>
                      <a:ln w="38100">
                        <a:miter/>
                      </a:ln>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a:ln/>
        </p:spPr>
        <p:txBody>
          <a:bodyPr vert="horz" wrap="square" lIns="91440" tIns="45720" rIns="91440" bIns="45720" anchor="b" anchorCtr="0"/>
          <a:lstStyle/>
          <a:p>
            <a:pPr eaLnBrk="1" hangingPunct="1"/>
            <a:r>
              <a:rPr lang="zh-CN" altLang="en-US" dirty="0"/>
              <a:t>分析</a:t>
            </a:r>
          </a:p>
        </p:txBody>
      </p:sp>
      <p:sp>
        <p:nvSpPr>
          <p:cNvPr id="81923"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分析</a:t>
            </a:r>
          </a:p>
          <a:p>
            <a:pPr lvl="1" eaLnBrk="1" hangingPunct="1"/>
            <a:r>
              <a:rPr lang="zh-CN" altLang="en-US" dirty="0"/>
              <a:t>对于解整数因子分解问题，</a:t>
            </a:r>
            <a:r>
              <a:rPr lang="zh-CN" altLang="en-US" b="1" dirty="0">
                <a:solidFill>
                  <a:srgbClr val="000099"/>
                </a:solidFill>
              </a:rPr>
              <a:t>目前还没有找到多项式时间算法；</a:t>
            </a:r>
          </a:p>
          <a:p>
            <a:pPr lvl="1" eaLnBrk="1" hangingPunct="1"/>
            <a:r>
              <a:rPr lang="zh-CN" altLang="en-US" dirty="0"/>
              <a:t>算法</a:t>
            </a:r>
            <a:r>
              <a:rPr lang="en-US" altLang="zh-CN" dirty="0"/>
              <a:t>split(n)</a:t>
            </a:r>
            <a:r>
              <a:rPr lang="zh-CN" altLang="en-US" dirty="0"/>
              <a:t>是对</a:t>
            </a:r>
            <a:r>
              <a:rPr lang="en-US" altLang="zh-CN" dirty="0"/>
              <a:t>1~x</a:t>
            </a:r>
            <a:r>
              <a:rPr lang="zh-CN" altLang="en-US" dirty="0"/>
              <a:t>的所有整数进行试除而得到范围在</a:t>
            </a:r>
            <a:r>
              <a:rPr lang="en-US" altLang="zh-CN" b="1" dirty="0">
                <a:solidFill>
                  <a:srgbClr val="000099"/>
                </a:solidFill>
              </a:rPr>
              <a:t>1~x</a:t>
            </a:r>
            <a:r>
              <a:rPr lang="en-US" altLang="zh-CN" b="1" baseline="30000" dirty="0">
                <a:solidFill>
                  <a:srgbClr val="000099"/>
                </a:solidFill>
              </a:rPr>
              <a:t>2</a:t>
            </a:r>
            <a:r>
              <a:rPr lang="zh-CN" altLang="en-US" dirty="0"/>
              <a:t>的任意整数的因子分割；</a:t>
            </a:r>
          </a:p>
          <a:p>
            <a:pPr lvl="1" eaLnBrk="1" hangingPunct="1"/>
            <a:r>
              <a:rPr lang="zh-CN" altLang="en-US" dirty="0"/>
              <a:t>基于拉斯维加斯算法的整数因子分解问题求解方案</a:t>
            </a:r>
          </a:p>
          <a:p>
            <a:pPr lvl="2" eaLnBrk="1" hangingPunct="1"/>
            <a:r>
              <a:rPr lang="en-US" altLang="zh-CN" b="1" dirty="0">
                <a:solidFill>
                  <a:srgbClr val="FF0000"/>
                </a:solidFill>
              </a:rPr>
              <a:t>Pollard</a:t>
            </a:r>
            <a:r>
              <a:rPr lang="zh-CN" altLang="en-US" b="1" dirty="0">
                <a:solidFill>
                  <a:srgbClr val="FF0000"/>
                </a:solidFill>
              </a:rPr>
              <a:t>算法</a:t>
            </a:r>
            <a:r>
              <a:rPr lang="en-US" altLang="zh-CN" dirty="0"/>
              <a:t>——</a:t>
            </a:r>
            <a:r>
              <a:rPr lang="zh-CN" altLang="en-US" dirty="0"/>
              <a:t>用</a:t>
            </a:r>
            <a:r>
              <a:rPr lang="en-US" altLang="zh-CN" dirty="0"/>
              <a:t>split(n)</a:t>
            </a:r>
            <a:r>
              <a:rPr lang="zh-CN" altLang="en-US" dirty="0"/>
              <a:t>算法相同的工作量可以得到在在</a:t>
            </a:r>
            <a:r>
              <a:rPr lang="en-US" altLang="zh-CN" b="1" dirty="0">
                <a:solidFill>
                  <a:srgbClr val="000099"/>
                </a:solidFill>
              </a:rPr>
              <a:t>1~x</a:t>
            </a:r>
            <a:r>
              <a:rPr lang="zh-CN" altLang="en-US" b="1" baseline="30000" dirty="0">
                <a:solidFill>
                  <a:srgbClr val="000099"/>
                </a:solidFill>
              </a:rPr>
              <a:t>４</a:t>
            </a:r>
            <a:r>
              <a:rPr lang="zh-CN" altLang="en-US" dirty="0"/>
              <a:t>范围内整数的因子分割．</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ln/>
        </p:spPr>
        <p:txBody>
          <a:bodyPr vert="horz" wrap="square" lIns="91440" tIns="45720" rIns="91440" bIns="45720" anchor="b" anchorCtr="0"/>
          <a:lstStyle/>
          <a:p>
            <a:pPr eaLnBrk="1" hangingPunct="1"/>
            <a:r>
              <a:rPr lang="zh-CN" altLang="en-US" dirty="0"/>
              <a:t>舍伍德算法</a:t>
            </a:r>
          </a:p>
        </p:txBody>
      </p:sp>
      <p:sp>
        <p:nvSpPr>
          <p:cNvPr id="41987" name="Rectangle 3"/>
          <p:cNvSpPr>
            <a:spLocks noGrp="1"/>
          </p:cNvSpPr>
          <p:nvPr>
            <p:ph idx="1"/>
          </p:nvPr>
        </p:nvSpPr>
        <p:spPr>
          <a:xfrm>
            <a:off x="457200" y="1719263"/>
            <a:ext cx="8382000" cy="4411662"/>
          </a:xfrm>
          <a:ln/>
        </p:spPr>
        <p:txBody>
          <a:bodyPr vert="horz" wrap="square" lIns="91440" tIns="45720" rIns="91440" bIns="45720" anchor="t" anchorCtr="0"/>
          <a:lstStyle/>
          <a:p>
            <a:pPr eaLnBrk="1" hangingPunct="1"/>
            <a:r>
              <a:rPr lang="zh-CN" altLang="en-US" b="1" dirty="0">
                <a:solidFill>
                  <a:srgbClr val="000099"/>
                </a:solidFill>
              </a:rPr>
              <a:t>舍伍德算法</a:t>
            </a:r>
          </a:p>
          <a:p>
            <a:pPr lvl="1" eaLnBrk="1" hangingPunct="1"/>
            <a:r>
              <a:rPr lang="zh-CN" altLang="en-US" b="1" dirty="0">
                <a:solidFill>
                  <a:srgbClr val="FF5050"/>
                </a:solidFill>
              </a:rPr>
              <a:t>总能求解得到问题的一个解，而且所求得得解总是正确的。</a:t>
            </a:r>
          </a:p>
          <a:p>
            <a:pPr lvl="2" eaLnBrk="1" hangingPunct="1"/>
            <a:r>
              <a:rPr lang="zh-CN" altLang="en-US" dirty="0"/>
              <a:t>当一个确定性算法在最坏情况下的计算复杂性与其在平均情况下的计算复杂性有较大差别时，可在这个确定算法中引入随机性，将它改造成一个舍伍德算法，消除或减少问题的好坏实例间的差别。</a:t>
            </a:r>
          </a:p>
          <a:p>
            <a:pPr lvl="1" eaLnBrk="1" hangingPunct="1"/>
            <a:r>
              <a:rPr lang="zh-CN" altLang="en-US" b="1" dirty="0">
                <a:solidFill>
                  <a:srgbClr val="000099"/>
                </a:solidFill>
              </a:rPr>
              <a:t>舍伍德算法的精髓</a:t>
            </a:r>
          </a:p>
          <a:p>
            <a:pPr lvl="2" eaLnBrk="1" hangingPunct="1"/>
            <a:r>
              <a:rPr lang="zh-CN" altLang="en-US" dirty="0"/>
              <a:t>不是避免算法的最坏情况，而是</a:t>
            </a:r>
            <a:r>
              <a:rPr lang="zh-CN" altLang="en-US" b="1" dirty="0">
                <a:solidFill>
                  <a:srgbClr val="FF5050"/>
                </a:solidFill>
              </a:rPr>
              <a:t>设法消除这种最坏情形行为与特定实例之间的关联性</a:t>
            </a:r>
            <a:r>
              <a:rPr lang="zh-CN" altLang="en-US" dirty="0"/>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p:cNvSpPr>
          <p:nvPr>
            <p:ph type="title"/>
          </p:nvPr>
        </p:nvSpPr>
        <p:spPr>
          <a:ln/>
        </p:spPr>
        <p:txBody>
          <a:bodyPr vert="horz" wrap="square" lIns="91440" tIns="45720" rIns="91440" bIns="45720" anchor="b" anchorCtr="0"/>
          <a:lstStyle/>
          <a:p>
            <a:pPr eaLnBrk="1" hangingPunct="1"/>
            <a:r>
              <a:rPr lang="en-US" altLang="zh-CN" dirty="0"/>
              <a:t>Pollard</a:t>
            </a:r>
            <a:r>
              <a:rPr lang="zh-CN" altLang="en-US" dirty="0"/>
              <a:t>算法</a:t>
            </a:r>
          </a:p>
        </p:txBody>
      </p:sp>
      <p:graphicFrame>
        <p:nvGraphicFramePr>
          <p:cNvPr id="24578" name="Object 4"/>
          <p:cNvGraphicFramePr>
            <a:graphicFrameLocks noGrp="1" noChangeAspect="1"/>
          </p:cNvGraphicFramePr>
          <p:nvPr>
            <p:ph idx="1"/>
          </p:nvPr>
        </p:nvGraphicFramePr>
        <p:xfrm>
          <a:off x="990600" y="1676400"/>
          <a:ext cx="7239000" cy="4192588"/>
        </p:xfrm>
        <a:graphic>
          <a:graphicData uri="http://schemas.openxmlformats.org/presentationml/2006/ole">
            <mc:AlternateContent xmlns:mc="http://schemas.openxmlformats.org/markup-compatibility/2006">
              <mc:Choice xmlns:v="urn:schemas-microsoft-com:vml" Requires="v">
                <p:oleObj spid="_x0000_s26627" r:id="rId3" imgW="3771900" imgH="2184400" progId="Equation.3">
                  <p:embed/>
                </p:oleObj>
              </mc:Choice>
              <mc:Fallback>
                <p:oleObj r:id="rId3" imgW="3771900" imgH="2184400" progId="Equation.3">
                  <p:embed/>
                  <p:pic>
                    <p:nvPicPr>
                      <p:cNvPr id="0" name="图片 3097"/>
                      <p:cNvPicPr/>
                      <p:nvPr/>
                    </p:nvPicPr>
                    <p:blipFill>
                      <a:blip r:embed="rId4"/>
                      <a:srcRect/>
                      <a:stretch>
                        <a:fillRect/>
                      </a:stretch>
                    </p:blipFill>
                    <p:spPr>
                      <a:xfrm>
                        <a:off x="990600" y="1676400"/>
                        <a:ext cx="7239000" cy="4192588"/>
                      </a:xfrm>
                      <a:prstGeom prst="rect">
                        <a:avLst/>
                      </a:prstGeom>
                      <a:noFill/>
                      <a:ln w="38100">
                        <a:miter/>
                      </a:ln>
                    </p:spPr>
                  </p:pic>
                </p:oleObj>
              </mc:Fallback>
            </mc:AlternateContent>
          </a:graphicData>
        </a:graphic>
      </p:graphicFrame>
      <p:sp>
        <p:nvSpPr>
          <p:cNvPr id="24580" name="Text Box 6"/>
          <p:cNvSpPr txBox="1"/>
          <p:nvPr/>
        </p:nvSpPr>
        <p:spPr>
          <a:xfrm>
            <a:off x="838200" y="5867400"/>
            <a:ext cx="6781800" cy="579438"/>
          </a:xfrm>
          <a:prstGeom prst="rect">
            <a:avLst/>
          </a:prstGeom>
          <a:noFill/>
          <a:ln w="9525">
            <a:noFill/>
          </a:ln>
        </p:spPr>
        <p:txBody>
          <a:bodyPr>
            <a:spAutoFit/>
          </a:bodyPr>
          <a:lstStyle/>
          <a:p>
            <a:pPr>
              <a:spcBef>
                <a:spcPct val="50000"/>
              </a:spcBef>
            </a:pPr>
            <a:r>
              <a:rPr lang="en-US" altLang="zh-CN" sz="3200" dirty="0">
                <a:solidFill>
                  <a:srgbClr val="FF0000"/>
                </a:solidFill>
                <a:latin typeface="Arial" panose="020B0604020202020204" pitchFamily="34" charset="0"/>
              </a:rPr>
              <a:t>*</a:t>
            </a:r>
            <a:r>
              <a:rPr lang="zh-CN" altLang="en-US" sz="2400" dirty="0">
                <a:solidFill>
                  <a:srgbClr val="000099"/>
                </a:solidFill>
                <a:latin typeface="Arial" panose="020B0604020202020204" pitchFamily="34" charset="0"/>
              </a:rPr>
              <a:t>算法实现参看教材</a:t>
            </a:r>
            <a:r>
              <a:rPr lang="en-US" altLang="zh-CN" sz="2400" dirty="0">
                <a:solidFill>
                  <a:srgbClr val="000099"/>
                </a:solidFill>
                <a:latin typeface="Arial" panose="020B0604020202020204" pitchFamily="34" charset="0"/>
              </a:rPr>
              <a:t>page230</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p:nvPr>
        </p:nvSpPr>
        <p:spPr>
          <a:ln/>
        </p:spPr>
        <p:txBody>
          <a:bodyPr vert="horz" wrap="square" lIns="91440" tIns="45720" rIns="91440" bIns="45720" anchor="b" anchorCtr="0"/>
          <a:lstStyle/>
          <a:p>
            <a:pPr eaLnBrk="1" hangingPunct="1"/>
            <a:r>
              <a:rPr lang="zh-CN" altLang="en-US" dirty="0"/>
              <a:t>花絮</a:t>
            </a:r>
          </a:p>
        </p:txBody>
      </p:sp>
      <p:sp>
        <p:nvSpPr>
          <p:cNvPr id="82947" name="Rectangle 3"/>
          <p:cNvSpPr>
            <a:spLocks noGrp="1"/>
          </p:cNvSpPr>
          <p:nvPr>
            <p:ph idx="1"/>
          </p:nvPr>
        </p:nvSpPr>
        <p:spPr>
          <a:ln/>
        </p:spPr>
        <p:txBody>
          <a:bodyPr vert="horz" wrap="square" lIns="91440" tIns="45720" rIns="91440" bIns="45720" anchor="t" anchorCtr="0"/>
          <a:lstStyle/>
          <a:p>
            <a:pPr eaLnBrk="1" hangingPunct="1"/>
            <a:r>
              <a:rPr lang="en-US" altLang="zh-CN" b="1" dirty="0">
                <a:solidFill>
                  <a:srgbClr val="000099"/>
                </a:solidFill>
              </a:rPr>
              <a:t>Shor </a:t>
            </a:r>
            <a:r>
              <a:rPr lang="zh-CN" altLang="en-US" b="1" dirty="0">
                <a:solidFill>
                  <a:srgbClr val="000099"/>
                </a:solidFill>
              </a:rPr>
              <a:t>算法</a:t>
            </a:r>
          </a:p>
          <a:p>
            <a:pPr lvl="1" eaLnBrk="1" hangingPunct="1"/>
            <a:r>
              <a:rPr lang="zh-CN" altLang="en-US" b="1" dirty="0">
                <a:solidFill>
                  <a:srgbClr val="FF0000"/>
                </a:solidFill>
              </a:rPr>
              <a:t>量子计算机理论的重要里程碑</a:t>
            </a:r>
          </a:p>
          <a:p>
            <a:pPr lvl="1" eaLnBrk="1" hangingPunct="1"/>
            <a:r>
              <a:rPr lang="zh-CN" altLang="en-US" dirty="0"/>
              <a:t>算法显示如何以量子计算机实现大数质因子分解的最佳算法。</a:t>
            </a:r>
          </a:p>
          <a:p>
            <a:pPr lvl="2" eaLnBrk="1" hangingPunct="1"/>
            <a:r>
              <a:rPr lang="en-US" altLang="zh-CN" dirty="0"/>
              <a:t>P. W. Shor</a:t>
            </a:r>
            <a:r>
              <a:rPr lang="zh-CN" altLang="en-US" dirty="0"/>
              <a:t>， </a:t>
            </a:r>
            <a:r>
              <a:rPr lang="en-US" altLang="zh-CN" dirty="0"/>
              <a:t>Proceedings of the 35th Annual Symposium on the Foundations of Computer Sicence</a:t>
            </a:r>
            <a:r>
              <a:rPr lang="zh-CN" altLang="en-US" dirty="0"/>
              <a:t>， </a:t>
            </a:r>
            <a:r>
              <a:rPr lang="en-US" altLang="zh-CN" dirty="0"/>
              <a:t>eds. S. Goldwasser</a:t>
            </a:r>
            <a:r>
              <a:rPr lang="zh-CN" altLang="en-US" dirty="0"/>
              <a:t>， </a:t>
            </a:r>
            <a:r>
              <a:rPr lang="en-US" altLang="zh-CN" dirty="0"/>
              <a:t>p.124 (1994).</a:t>
            </a:r>
          </a:p>
          <a:p>
            <a:pPr lvl="2" eaLnBrk="1" hangingPunct="1"/>
            <a:r>
              <a:rPr lang="zh-CN" altLang="en-US" dirty="0"/>
              <a:t>对当前公钥密码体系提出了挑战</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83971" name="Rectangle 3"/>
          <p:cNvSpPr>
            <a:spLocks noGrp="1"/>
          </p:cNvSpPr>
          <p:nvPr>
            <p:ph idx="1"/>
          </p:nvPr>
        </p:nvSpPr>
        <p:spPr>
          <a:ln/>
        </p:spPr>
        <p:txBody>
          <a:bodyPr vert="horz" wrap="square" lIns="91440" tIns="45720" rIns="91440" bIns="45720" anchor="t" anchorCtr="0"/>
          <a:lstStyle/>
          <a:p>
            <a:pPr eaLnBrk="1" hangingPunct="1"/>
            <a:r>
              <a:rPr lang="zh-CN" altLang="en-US" dirty="0"/>
              <a:t>随机数</a:t>
            </a:r>
          </a:p>
          <a:p>
            <a:pPr eaLnBrk="1" hangingPunct="1"/>
            <a:r>
              <a:rPr lang="zh-CN" altLang="en-US" dirty="0"/>
              <a:t>数值概率算法</a:t>
            </a:r>
          </a:p>
          <a:p>
            <a:pPr eaLnBrk="1" hangingPunct="1"/>
            <a:r>
              <a:rPr lang="zh-CN" altLang="en-US" dirty="0"/>
              <a:t>舍伍德算法</a:t>
            </a:r>
          </a:p>
          <a:p>
            <a:pPr eaLnBrk="1" hangingPunct="1"/>
            <a:r>
              <a:rPr lang="zh-CN" altLang="en-US" dirty="0"/>
              <a:t>拉斯维加斯算法</a:t>
            </a:r>
          </a:p>
          <a:p>
            <a:pPr eaLnBrk="1" hangingPunct="1"/>
            <a:r>
              <a:rPr lang="zh-CN" altLang="en-US" b="1" dirty="0">
                <a:solidFill>
                  <a:srgbClr val="FF5050"/>
                </a:solidFill>
              </a:rPr>
              <a:t>蒙特卡罗算法</a:t>
            </a:r>
          </a:p>
          <a:p>
            <a:pPr eaLnBrk="1" hangingPunct="1"/>
            <a:r>
              <a:rPr lang="zh-CN" altLang="en-US" dirty="0"/>
              <a:t>本章小结</a:t>
            </a:r>
          </a:p>
          <a:p>
            <a:pPr eaLnBrk="1" hangingPunct="1"/>
            <a:endParaRPr lang="en-US" alt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ln/>
        </p:spPr>
        <p:txBody>
          <a:bodyPr vert="horz" wrap="square" lIns="91440" tIns="45720" rIns="91440" bIns="45720" anchor="b" anchorCtr="0"/>
          <a:lstStyle/>
          <a:p>
            <a:pPr eaLnBrk="1" hangingPunct="1"/>
            <a:r>
              <a:rPr lang="zh-CN" altLang="en-US" dirty="0"/>
              <a:t>蒙特卡罗算法</a:t>
            </a:r>
          </a:p>
        </p:txBody>
      </p:sp>
      <p:sp>
        <p:nvSpPr>
          <p:cNvPr id="84995" name="Rectangle 3"/>
          <p:cNvSpPr>
            <a:spLocks noGrp="1"/>
          </p:cNvSpPr>
          <p:nvPr>
            <p:ph idx="1"/>
          </p:nvPr>
        </p:nvSpPr>
        <p:spPr>
          <a:ln/>
        </p:spPr>
        <p:txBody>
          <a:bodyPr vert="horz" wrap="square" lIns="91440" tIns="45720" rIns="91440" bIns="45720" anchor="t" anchorCtr="0"/>
          <a:lstStyle/>
          <a:p>
            <a:pPr eaLnBrk="1" hangingPunct="1"/>
            <a:r>
              <a:rPr lang="zh-CN" altLang="en-US" dirty="0"/>
              <a:t>蒙特卡罗算法</a:t>
            </a:r>
          </a:p>
          <a:p>
            <a:pPr lvl="1" eaLnBrk="1" hangingPunct="1"/>
            <a:r>
              <a:rPr lang="zh-CN" altLang="en-US" b="1" dirty="0">
                <a:solidFill>
                  <a:srgbClr val="FF5050"/>
                </a:solidFill>
              </a:rPr>
              <a:t>可以求得问题的一个解，但该解未必正确</a:t>
            </a:r>
          </a:p>
          <a:p>
            <a:pPr lvl="1" eaLnBrk="1" hangingPunct="1"/>
            <a:endParaRPr lang="en-US" altLang="zh-CN" b="1" dirty="0">
              <a:solidFill>
                <a:srgbClr val="FF505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p:nvPr>
        </p:nvSpPr>
        <p:spPr>
          <a:ln/>
        </p:spPr>
        <p:txBody>
          <a:bodyPr vert="horz" wrap="square" lIns="91440" tIns="45720" rIns="91440" bIns="45720" anchor="b" anchorCtr="0"/>
          <a:lstStyle/>
          <a:p>
            <a:pPr eaLnBrk="1" hangingPunct="1"/>
            <a:r>
              <a:rPr lang="zh-CN" altLang="en-US" dirty="0"/>
              <a:t>知识点</a:t>
            </a:r>
          </a:p>
        </p:txBody>
      </p:sp>
      <p:sp>
        <p:nvSpPr>
          <p:cNvPr id="86019" name="Rectangle 3"/>
          <p:cNvSpPr>
            <a:spLocks noGrp="1"/>
          </p:cNvSpPr>
          <p:nvPr>
            <p:ph idx="1"/>
          </p:nvPr>
        </p:nvSpPr>
        <p:spPr>
          <a:ln/>
        </p:spPr>
        <p:txBody>
          <a:bodyPr vert="horz" wrap="square" lIns="91440" tIns="45720" rIns="91440" bIns="45720" anchor="t" anchorCtr="0"/>
          <a:lstStyle/>
          <a:p>
            <a:pPr eaLnBrk="1" hangingPunct="1"/>
            <a:r>
              <a:rPr lang="zh-CN" altLang="en-US" dirty="0"/>
              <a:t>蒙特卡罗算法的基本思想</a:t>
            </a:r>
          </a:p>
          <a:p>
            <a:pPr eaLnBrk="1" hangingPunct="1"/>
            <a:r>
              <a:rPr lang="zh-CN" altLang="en-US" dirty="0"/>
              <a:t>实例分析</a:t>
            </a:r>
          </a:p>
          <a:p>
            <a:pPr lvl="1" eaLnBrk="1" hangingPunct="1"/>
            <a:r>
              <a:rPr lang="zh-CN" altLang="en-US" dirty="0"/>
              <a:t>主元素问题</a:t>
            </a:r>
          </a:p>
          <a:p>
            <a:pPr lvl="1" eaLnBrk="1" hangingPunct="1"/>
            <a:r>
              <a:rPr lang="zh-CN" altLang="en-US" dirty="0"/>
              <a:t>素数测试</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p:nvPr>
        </p:nvSpPr>
        <p:spPr>
          <a:ln/>
        </p:spPr>
        <p:txBody>
          <a:bodyPr vert="horz" wrap="square" lIns="91440" tIns="45720" rIns="91440" bIns="45720" anchor="b" anchorCtr="0"/>
          <a:lstStyle/>
          <a:p>
            <a:pPr eaLnBrk="1" hangingPunct="1"/>
            <a:r>
              <a:rPr lang="zh-CN" altLang="en-US" dirty="0"/>
              <a:t>知识点</a:t>
            </a:r>
          </a:p>
        </p:txBody>
      </p:sp>
      <p:sp>
        <p:nvSpPr>
          <p:cNvPr id="87043"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FF0000"/>
                </a:solidFill>
              </a:rPr>
              <a:t>蒙特卡罗算法的基本思想</a:t>
            </a:r>
          </a:p>
          <a:p>
            <a:pPr eaLnBrk="1" hangingPunct="1"/>
            <a:r>
              <a:rPr lang="zh-CN" altLang="en-US" dirty="0"/>
              <a:t>实例分析</a:t>
            </a:r>
          </a:p>
          <a:p>
            <a:pPr lvl="1" eaLnBrk="1" hangingPunct="1"/>
            <a:r>
              <a:rPr lang="zh-CN" altLang="en-US" dirty="0"/>
              <a:t>主元素问题</a:t>
            </a:r>
          </a:p>
          <a:p>
            <a:pPr lvl="1" eaLnBrk="1" hangingPunct="1"/>
            <a:r>
              <a:rPr lang="zh-CN" altLang="en-US" dirty="0"/>
              <a:t>素数测试</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p:cNvSpPr>
          <p:nvPr>
            <p:ph type="title"/>
          </p:nvPr>
        </p:nvSpPr>
        <p:spPr>
          <a:ln/>
        </p:spPr>
        <p:txBody>
          <a:bodyPr vert="horz" wrap="square" lIns="91440" tIns="45720" rIns="91440" bIns="45720" anchor="b" anchorCtr="0"/>
          <a:lstStyle/>
          <a:p>
            <a:pPr eaLnBrk="1" hangingPunct="1"/>
            <a:r>
              <a:rPr lang="zh-CN" altLang="en-US" dirty="0"/>
              <a:t>基本概念</a:t>
            </a:r>
          </a:p>
        </p:txBody>
      </p:sp>
      <p:graphicFrame>
        <p:nvGraphicFramePr>
          <p:cNvPr id="25602" name="Object 4"/>
          <p:cNvGraphicFramePr>
            <a:graphicFrameLocks noGrp="1" noChangeAspect="1"/>
          </p:cNvGraphicFramePr>
          <p:nvPr>
            <p:ph idx="1"/>
          </p:nvPr>
        </p:nvGraphicFramePr>
        <p:xfrm>
          <a:off x="457200" y="1524000"/>
          <a:ext cx="8229600" cy="4879975"/>
        </p:xfrm>
        <a:graphic>
          <a:graphicData uri="http://schemas.openxmlformats.org/presentationml/2006/ole">
            <mc:AlternateContent xmlns:mc="http://schemas.openxmlformats.org/markup-compatibility/2006">
              <mc:Choice xmlns:v="urn:schemas-microsoft-com:vml" Requires="v">
                <p:oleObj spid="_x0000_s27651" r:id="rId3" imgW="4368800" imgH="2590800" progId="Equation.3">
                  <p:embed/>
                </p:oleObj>
              </mc:Choice>
              <mc:Fallback>
                <p:oleObj r:id="rId3" imgW="4368800" imgH="2590800" progId="Equation.3">
                  <p:embed/>
                  <p:pic>
                    <p:nvPicPr>
                      <p:cNvPr id="0" name="图片 3101"/>
                      <p:cNvPicPr/>
                      <p:nvPr/>
                    </p:nvPicPr>
                    <p:blipFill>
                      <a:blip r:embed="rId4"/>
                      <a:srcRect/>
                      <a:stretch>
                        <a:fillRect/>
                      </a:stretch>
                    </p:blipFill>
                    <p:spPr>
                      <a:xfrm>
                        <a:off x="457200" y="1524000"/>
                        <a:ext cx="8229600" cy="4879975"/>
                      </a:xfrm>
                      <a:prstGeom prst="rect">
                        <a:avLst/>
                      </a:prstGeom>
                      <a:noFill/>
                      <a:ln w="38100">
                        <a:miter/>
                      </a:ln>
                    </p:spPr>
                  </p:pic>
                </p:oleObj>
              </mc:Fallback>
            </mc:AlternateContent>
          </a:graphicData>
        </a:graphic>
      </p:graphicFrame>
      <p:grpSp>
        <p:nvGrpSpPr>
          <p:cNvPr id="2" name="Group 8"/>
          <p:cNvGrpSpPr/>
          <p:nvPr/>
        </p:nvGrpSpPr>
        <p:grpSpPr>
          <a:xfrm>
            <a:off x="200025" y="5514975"/>
            <a:ext cx="8534400" cy="1270000"/>
            <a:chOff x="126" y="3474"/>
            <a:chExt cx="5376" cy="800"/>
          </a:xfrm>
        </p:grpSpPr>
        <p:sp>
          <p:nvSpPr>
            <p:cNvPr id="25605" name="Text Box 6"/>
            <p:cNvSpPr txBox="1"/>
            <p:nvPr/>
          </p:nvSpPr>
          <p:spPr>
            <a:xfrm>
              <a:off x="336" y="4043"/>
              <a:ext cx="2448" cy="231"/>
            </a:xfrm>
            <a:prstGeom prst="rect">
              <a:avLst/>
            </a:prstGeom>
            <a:noFill/>
            <a:ln w="9525">
              <a:noFill/>
            </a:ln>
          </p:spPr>
          <p:txBody>
            <a:bodyPr>
              <a:spAutoFit/>
            </a:bodyPr>
            <a:lstStyle/>
            <a:p>
              <a:pPr>
                <a:spcBef>
                  <a:spcPct val="50000"/>
                </a:spcBef>
              </a:pPr>
              <a:r>
                <a:rPr lang="zh-CN" altLang="en-US" dirty="0">
                  <a:solidFill>
                    <a:srgbClr val="000099"/>
                  </a:solidFill>
                  <a:latin typeface="Arial" panose="020B0604020202020204" pitchFamily="34" charset="0"/>
                </a:rPr>
                <a:t>分析和证明参看教材</a:t>
              </a:r>
              <a:r>
                <a:rPr lang="en-US" altLang="zh-CN" dirty="0">
                  <a:solidFill>
                    <a:srgbClr val="000099"/>
                  </a:solidFill>
                  <a:latin typeface="Arial" panose="020B0604020202020204" pitchFamily="34" charset="0"/>
                </a:rPr>
                <a:t>page231-232</a:t>
              </a:r>
            </a:p>
          </p:txBody>
        </p:sp>
        <p:sp>
          <p:nvSpPr>
            <p:cNvPr id="25606" name="Oval 7"/>
            <p:cNvSpPr/>
            <p:nvPr/>
          </p:nvSpPr>
          <p:spPr>
            <a:xfrm>
              <a:off x="126" y="3474"/>
              <a:ext cx="5376" cy="576"/>
            </a:xfrm>
            <a:prstGeom prst="ellipse">
              <a:avLst/>
            </a:prstGeom>
            <a:noFill/>
            <a:ln w="9525" cap="flat" cmpd="sng">
              <a:solidFill>
                <a:srgbClr val="FF0000"/>
              </a:solidFill>
              <a:prstDash val="dash"/>
              <a:headEnd type="none" w="med" len="med"/>
              <a:tailEnd type="none" w="med" len="med"/>
            </a:ln>
          </p:spPr>
          <p:txBody>
            <a:bodyPr wrap="none" anchor="ctr" anchorCtr="0"/>
            <a:lstStyle/>
            <a:p>
              <a:endParaRPr lang="zh-CN" altLang="en-US"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a:ln/>
        </p:spPr>
        <p:txBody>
          <a:bodyPr vert="horz" wrap="square" lIns="91440" tIns="45720" rIns="91440" bIns="45720" anchor="b" anchorCtr="0"/>
          <a:lstStyle/>
          <a:p>
            <a:pPr eaLnBrk="1" hangingPunct="1"/>
            <a:r>
              <a:rPr lang="zh-CN" altLang="en-US" dirty="0"/>
              <a:t>偏真蒙特卡罗算法</a:t>
            </a:r>
          </a:p>
        </p:txBody>
      </p:sp>
      <p:sp>
        <p:nvSpPr>
          <p:cNvPr id="88067"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偏真蒙特卡罗算法</a:t>
            </a:r>
          </a:p>
          <a:p>
            <a:pPr lvl="1" eaLnBrk="1" hangingPunct="1"/>
            <a:r>
              <a:rPr lang="zh-CN" altLang="en-US" dirty="0"/>
              <a:t>设</a:t>
            </a:r>
            <a:r>
              <a:rPr lang="en-US" altLang="zh-CN" dirty="0"/>
              <a:t>MC(x)</a:t>
            </a:r>
            <a:r>
              <a:rPr lang="zh-CN" altLang="en-US" dirty="0"/>
              <a:t>是解某个判定问题Ｄ的蒙特卡罗算法。当</a:t>
            </a:r>
            <a:r>
              <a:rPr lang="en-US" altLang="zh-CN" dirty="0"/>
              <a:t>MC(x)</a:t>
            </a:r>
            <a:r>
              <a:rPr lang="zh-CN" altLang="en-US" dirty="0"/>
              <a:t>返回</a:t>
            </a:r>
            <a:r>
              <a:rPr lang="en-US" altLang="zh-CN" dirty="0"/>
              <a:t>true</a:t>
            </a:r>
            <a:r>
              <a:rPr lang="zh-CN" altLang="en-US" dirty="0"/>
              <a:t>时，解总是正确的，仅当它返回</a:t>
            </a:r>
            <a:r>
              <a:rPr lang="en-US" altLang="zh-CN" dirty="0"/>
              <a:t>false</a:t>
            </a:r>
            <a:r>
              <a:rPr lang="zh-CN" altLang="en-US" dirty="0"/>
              <a:t>时有可能产生错误的解。这类蒙特卡罗算法被称为偏真蒙特卡罗算法。</a:t>
            </a:r>
          </a:p>
          <a:p>
            <a:pPr lvl="2" eaLnBrk="1" hangingPunct="1"/>
            <a:r>
              <a:rPr lang="zh-CN" altLang="en-US" b="1" dirty="0">
                <a:solidFill>
                  <a:srgbClr val="000099"/>
                </a:solidFill>
              </a:rPr>
              <a:t>当多次调用一个偏真蒙特卡罗算法，只要有一次调用返回</a:t>
            </a:r>
            <a:r>
              <a:rPr lang="en-US" altLang="zh-CN" b="1" dirty="0">
                <a:solidFill>
                  <a:srgbClr val="000099"/>
                </a:solidFill>
              </a:rPr>
              <a:t>true</a:t>
            </a:r>
            <a:r>
              <a:rPr lang="zh-CN" altLang="en-US" b="1" dirty="0">
                <a:solidFill>
                  <a:srgbClr val="000099"/>
                </a:solidFill>
              </a:rPr>
              <a:t>，则可以判定相应的解为</a:t>
            </a:r>
            <a:r>
              <a:rPr lang="en-US" altLang="zh-CN" b="1" dirty="0">
                <a:solidFill>
                  <a:srgbClr val="000099"/>
                </a:solidFill>
              </a:rPr>
              <a:t>true</a:t>
            </a:r>
            <a:r>
              <a:rPr lang="zh-CN" altLang="en-US" b="1" dirty="0">
                <a:solidFill>
                  <a:srgbClr val="000099"/>
                </a:solidFill>
              </a:rPr>
              <a:t>；</a:t>
            </a:r>
          </a:p>
          <a:p>
            <a:pPr lvl="2" eaLnBrk="1" hangingPunct="1"/>
            <a:r>
              <a:rPr lang="zh-CN" altLang="en-US" dirty="0"/>
              <a:t>对于偏真蒙特卡罗算法，</a:t>
            </a:r>
            <a:r>
              <a:rPr lang="en-US" altLang="zh-CN" dirty="0"/>
              <a:t>p&gt;0</a:t>
            </a:r>
            <a:r>
              <a:rPr lang="zh-CN" altLang="en-US" dirty="0"/>
              <a:t>即可；</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p:cNvSpPr>
          <p:nvPr>
            <p:ph type="title"/>
          </p:nvPr>
        </p:nvSpPr>
        <p:spPr>
          <a:ln/>
        </p:spPr>
        <p:txBody>
          <a:bodyPr vert="horz" wrap="square" lIns="91440" tIns="45720" rIns="91440" bIns="45720" anchor="b" anchorCtr="0"/>
          <a:lstStyle/>
          <a:p>
            <a:pPr eaLnBrk="1" hangingPunct="1"/>
            <a:r>
              <a:rPr lang="zh-CN" altLang="en-US" dirty="0"/>
              <a:t>偏</a:t>
            </a:r>
            <a:r>
              <a:rPr lang="en-US" altLang="zh-CN" dirty="0"/>
              <a:t>y</a:t>
            </a:r>
            <a:r>
              <a:rPr lang="en-US" altLang="zh-CN" baseline="-25000" dirty="0"/>
              <a:t>0</a:t>
            </a:r>
            <a:r>
              <a:rPr lang="zh-CN" altLang="en-US" dirty="0"/>
              <a:t>蒙特卡罗算法</a:t>
            </a:r>
          </a:p>
        </p:txBody>
      </p:sp>
      <p:graphicFrame>
        <p:nvGraphicFramePr>
          <p:cNvPr id="26626" name="Object 4"/>
          <p:cNvGraphicFramePr>
            <a:graphicFrameLocks noGrp="1" noChangeAspect="1"/>
          </p:cNvGraphicFramePr>
          <p:nvPr>
            <p:ph idx="1"/>
          </p:nvPr>
        </p:nvGraphicFramePr>
        <p:xfrm>
          <a:off x="838200" y="2133600"/>
          <a:ext cx="7924800" cy="3060700"/>
        </p:xfrm>
        <a:graphic>
          <a:graphicData uri="http://schemas.openxmlformats.org/presentationml/2006/ole">
            <mc:AlternateContent xmlns:mc="http://schemas.openxmlformats.org/markup-compatibility/2006">
              <mc:Choice xmlns:v="urn:schemas-microsoft-com:vml" Requires="v">
                <p:oleObj spid="_x0000_s28675" r:id="rId3" imgW="3683000" imgH="1422400" progId="Equation.3">
                  <p:embed/>
                </p:oleObj>
              </mc:Choice>
              <mc:Fallback>
                <p:oleObj r:id="rId3" imgW="3683000" imgH="1422400" progId="Equation.3">
                  <p:embed/>
                  <p:pic>
                    <p:nvPicPr>
                      <p:cNvPr id="0" name="图片 3100"/>
                      <p:cNvPicPr/>
                      <p:nvPr/>
                    </p:nvPicPr>
                    <p:blipFill>
                      <a:blip r:embed="rId4"/>
                      <a:srcRect/>
                      <a:stretch>
                        <a:fillRect/>
                      </a:stretch>
                    </p:blipFill>
                    <p:spPr>
                      <a:xfrm>
                        <a:off x="838200" y="2133600"/>
                        <a:ext cx="7924800" cy="3060700"/>
                      </a:xfrm>
                      <a:prstGeom prst="rect">
                        <a:avLst/>
                      </a:prstGeom>
                      <a:noFill/>
                      <a:ln w="38100">
                        <a:miter/>
                      </a:ln>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p:cNvSpPr>
          <p:nvPr>
            <p:ph type="title"/>
          </p:nvPr>
        </p:nvSpPr>
        <p:spPr>
          <a:ln/>
        </p:spPr>
        <p:txBody>
          <a:bodyPr vert="horz" wrap="square" lIns="91440" tIns="45720" rIns="91440" bIns="45720" anchor="b" anchorCtr="0"/>
          <a:lstStyle/>
          <a:p>
            <a:pPr eaLnBrk="1" hangingPunct="1"/>
            <a:r>
              <a:rPr lang="zh-CN" altLang="en-US" dirty="0"/>
              <a:t>分析</a:t>
            </a:r>
          </a:p>
        </p:txBody>
      </p:sp>
      <p:graphicFrame>
        <p:nvGraphicFramePr>
          <p:cNvPr id="27650" name="Object 4"/>
          <p:cNvGraphicFramePr>
            <a:graphicFrameLocks noGrp="1" noChangeAspect="1"/>
          </p:cNvGraphicFramePr>
          <p:nvPr>
            <p:ph idx="1"/>
          </p:nvPr>
        </p:nvGraphicFramePr>
        <p:xfrm>
          <a:off x="811213" y="2300288"/>
          <a:ext cx="7292975" cy="2103437"/>
        </p:xfrm>
        <a:graphic>
          <a:graphicData uri="http://schemas.openxmlformats.org/presentationml/2006/ole">
            <mc:AlternateContent xmlns:mc="http://schemas.openxmlformats.org/markup-compatibility/2006">
              <mc:Choice xmlns:v="urn:schemas-microsoft-com:vml" Requires="v">
                <p:oleObj spid="_x0000_s29699" r:id="rId3" imgW="3302000" imgH="952500" progId="Equation.3">
                  <p:embed/>
                </p:oleObj>
              </mc:Choice>
              <mc:Fallback>
                <p:oleObj r:id="rId3" imgW="3302000" imgH="952500" progId="Equation.3">
                  <p:embed/>
                  <p:pic>
                    <p:nvPicPr>
                      <p:cNvPr id="0" name="图片 3102"/>
                      <p:cNvPicPr/>
                      <p:nvPr/>
                    </p:nvPicPr>
                    <p:blipFill>
                      <a:blip r:embed="rId4"/>
                      <a:srcRect/>
                      <a:stretch>
                        <a:fillRect/>
                      </a:stretch>
                    </p:blipFill>
                    <p:spPr>
                      <a:xfrm>
                        <a:off x="811213" y="2300288"/>
                        <a:ext cx="7292975" cy="2103437"/>
                      </a:xfrm>
                      <a:prstGeom prst="rect">
                        <a:avLst/>
                      </a:prstGeom>
                      <a:noFill/>
                      <a:ln w="38100">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43011" name="Rectangle 3"/>
          <p:cNvSpPr>
            <a:spLocks noGrp="1"/>
          </p:cNvSpPr>
          <p:nvPr>
            <p:ph idx="1"/>
          </p:nvPr>
        </p:nvSpPr>
        <p:spPr>
          <a:ln/>
        </p:spPr>
        <p:txBody>
          <a:bodyPr vert="horz" wrap="square" lIns="91440" tIns="45720" rIns="91440" bIns="45720" anchor="t" anchorCtr="0"/>
          <a:lstStyle/>
          <a:p>
            <a:pPr eaLnBrk="1" hangingPunct="1"/>
            <a:r>
              <a:rPr lang="zh-CN" altLang="en-US" dirty="0"/>
              <a:t>随机数</a:t>
            </a:r>
          </a:p>
          <a:p>
            <a:pPr eaLnBrk="1" hangingPunct="1"/>
            <a:r>
              <a:rPr lang="zh-CN" altLang="en-US" dirty="0"/>
              <a:t>数值概率算法</a:t>
            </a:r>
          </a:p>
          <a:p>
            <a:pPr eaLnBrk="1" hangingPunct="1"/>
            <a:r>
              <a:rPr lang="zh-CN" altLang="en-US" dirty="0"/>
              <a:t>舍伍德算法</a:t>
            </a:r>
          </a:p>
          <a:p>
            <a:pPr eaLnBrk="1" hangingPunct="1"/>
            <a:r>
              <a:rPr lang="zh-CN" altLang="en-US" dirty="0"/>
              <a:t>拉斯维加斯算法</a:t>
            </a:r>
          </a:p>
          <a:p>
            <a:pPr eaLnBrk="1" hangingPunct="1"/>
            <a:r>
              <a:rPr lang="zh-CN" altLang="en-US" dirty="0"/>
              <a:t>蒙特卡罗算法</a:t>
            </a:r>
          </a:p>
          <a:p>
            <a:pPr eaLnBrk="1" hangingPunct="1"/>
            <a:r>
              <a:rPr lang="zh-CN" altLang="en-US" dirty="0"/>
              <a:t>本章小结</a:t>
            </a:r>
          </a:p>
          <a:p>
            <a:pPr eaLnBrk="1" hangingPunct="1"/>
            <a:endParaRPr lang="en-US" altLang="zh-C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5"/>
          <p:cNvGraphicFramePr>
            <a:graphicFrameLocks noChangeAspect="1"/>
          </p:cNvGraphicFramePr>
          <p:nvPr/>
        </p:nvGraphicFramePr>
        <p:xfrm>
          <a:off x="1143000" y="2133600"/>
          <a:ext cx="7010400" cy="2878138"/>
        </p:xfrm>
        <a:graphic>
          <a:graphicData uri="http://schemas.openxmlformats.org/presentationml/2006/ole">
            <mc:AlternateContent xmlns:mc="http://schemas.openxmlformats.org/markup-compatibility/2006">
              <mc:Choice xmlns:v="urn:schemas-microsoft-com:vml" Requires="v">
                <p:oleObj spid="_x0000_s30723" r:id="rId3" imgW="2908300" imgH="1193800" progId="Equation.3">
                  <p:embed/>
                </p:oleObj>
              </mc:Choice>
              <mc:Fallback>
                <p:oleObj r:id="rId3" imgW="2908300" imgH="1193800" progId="Equation.3">
                  <p:embed/>
                  <p:pic>
                    <p:nvPicPr>
                      <p:cNvPr id="0" name="图片 3103"/>
                      <p:cNvPicPr/>
                      <p:nvPr/>
                    </p:nvPicPr>
                    <p:blipFill>
                      <a:blip r:embed="rId4"/>
                      <a:stretch>
                        <a:fillRect/>
                      </a:stretch>
                    </p:blipFill>
                    <p:spPr>
                      <a:xfrm>
                        <a:off x="1143000" y="2133600"/>
                        <a:ext cx="7010400" cy="2878138"/>
                      </a:xfrm>
                      <a:prstGeom prst="rect">
                        <a:avLst/>
                      </a:prstGeom>
                      <a:noFill/>
                      <a:ln w="38100">
                        <a:noFill/>
                        <a:miter/>
                      </a:ln>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4"/>
          <p:cNvGraphicFramePr>
            <a:graphicFrameLocks noChangeAspect="1"/>
          </p:cNvGraphicFramePr>
          <p:nvPr/>
        </p:nvGraphicFramePr>
        <p:xfrm>
          <a:off x="914400" y="1752600"/>
          <a:ext cx="7467600" cy="3363913"/>
        </p:xfrm>
        <a:graphic>
          <a:graphicData uri="http://schemas.openxmlformats.org/presentationml/2006/ole">
            <mc:AlternateContent xmlns:mc="http://schemas.openxmlformats.org/markup-compatibility/2006">
              <mc:Choice xmlns:v="urn:schemas-microsoft-com:vml" Requires="v">
                <p:oleObj spid="_x0000_s31747" r:id="rId3" imgW="3073400" imgH="1384300" progId="Equation.3">
                  <p:embed/>
                </p:oleObj>
              </mc:Choice>
              <mc:Fallback>
                <p:oleObj r:id="rId3" imgW="3073400" imgH="1384300" progId="Equation.3">
                  <p:embed/>
                  <p:pic>
                    <p:nvPicPr>
                      <p:cNvPr id="0" name="图片 3105"/>
                      <p:cNvPicPr/>
                      <p:nvPr/>
                    </p:nvPicPr>
                    <p:blipFill>
                      <a:blip r:embed="rId4"/>
                      <a:stretch>
                        <a:fillRect/>
                      </a:stretch>
                    </p:blipFill>
                    <p:spPr>
                      <a:xfrm>
                        <a:off x="914400" y="1752600"/>
                        <a:ext cx="7467600" cy="3363913"/>
                      </a:xfrm>
                      <a:prstGeom prst="rect">
                        <a:avLst/>
                      </a:prstGeom>
                      <a:noFill/>
                      <a:ln w="38100">
                        <a:noFill/>
                        <a:miter/>
                      </a:ln>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4"/>
          <p:cNvGraphicFramePr>
            <a:graphicFrameLocks noChangeAspect="1"/>
          </p:cNvGraphicFramePr>
          <p:nvPr/>
        </p:nvGraphicFramePr>
        <p:xfrm>
          <a:off x="1219200" y="1676400"/>
          <a:ext cx="6019800" cy="3462338"/>
        </p:xfrm>
        <a:graphic>
          <a:graphicData uri="http://schemas.openxmlformats.org/presentationml/2006/ole">
            <mc:AlternateContent xmlns:mc="http://schemas.openxmlformats.org/markup-compatibility/2006">
              <mc:Choice xmlns:v="urn:schemas-microsoft-com:vml" Requires="v">
                <p:oleObj spid="_x0000_s32771" r:id="rId3" imgW="2959100" imgH="1701800" progId="Equation.3">
                  <p:embed/>
                </p:oleObj>
              </mc:Choice>
              <mc:Fallback>
                <p:oleObj r:id="rId3" imgW="2959100" imgH="1701800" progId="Equation.3">
                  <p:embed/>
                  <p:pic>
                    <p:nvPicPr>
                      <p:cNvPr id="0" name="图片 3104"/>
                      <p:cNvPicPr/>
                      <p:nvPr/>
                    </p:nvPicPr>
                    <p:blipFill>
                      <a:blip r:embed="rId4"/>
                      <a:stretch>
                        <a:fillRect/>
                      </a:stretch>
                    </p:blipFill>
                    <p:spPr>
                      <a:xfrm>
                        <a:off x="1219200" y="1676400"/>
                        <a:ext cx="6019800" cy="3462338"/>
                      </a:xfrm>
                      <a:prstGeom prst="rect">
                        <a:avLst/>
                      </a:prstGeom>
                      <a:noFill/>
                      <a:ln w="38100">
                        <a:noFill/>
                        <a:miter/>
                      </a:ln>
                    </p:spPr>
                  </p:pic>
                </p:oleObj>
              </mc:Fallback>
            </mc:AlternateContent>
          </a:graphicData>
        </a:graphic>
      </p:graphicFrame>
      <p:grpSp>
        <p:nvGrpSpPr>
          <p:cNvPr id="2" name="Group 8"/>
          <p:cNvGrpSpPr/>
          <p:nvPr/>
        </p:nvGrpSpPr>
        <p:grpSpPr>
          <a:xfrm>
            <a:off x="838200" y="3962400"/>
            <a:ext cx="6248400" cy="2454275"/>
            <a:chOff x="528" y="2496"/>
            <a:chExt cx="3936" cy="1546"/>
          </a:xfrm>
        </p:grpSpPr>
        <p:sp>
          <p:nvSpPr>
            <p:cNvPr id="30724" name="Oval 5"/>
            <p:cNvSpPr/>
            <p:nvPr/>
          </p:nvSpPr>
          <p:spPr>
            <a:xfrm>
              <a:off x="528" y="2496"/>
              <a:ext cx="3936" cy="864"/>
            </a:xfrm>
            <a:prstGeom prst="ellipse">
              <a:avLst/>
            </a:prstGeom>
            <a:noFill/>
            <a:ln w="28575" cap="flat" cmpd="sng">
              <a:solidFill>
                <a:srgbClr val="FF0000"/>
              </a:solidFill>
              <a:prstDash val="dash"/>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30725" name="Line 6"/>
            <p:cNvSpPr/>
            <p:nvPr/>
          </p:nvSpPr>
          <p:spPr>
            <a:xfrm flipH="1">
              <a:off x="1104" y="3360"/>
              <a:ext cx="144" cy="192"/>
            </a:xfrm>
            <a:prstGeom prst="line">
              <a:avLst/>
            </a:prstGeom>
            <a:ln w="76200" cap="flat" cmpd="sng">
              <a:solidFill>
                <a:srgbClr val="FF0000"/>
              </a:solidFill>
              <a:prstDash val="solid"/>
              <a:headEnd type="none" w="med" len="med"/>
              <a:tailEnd type="triangle" w="med" len="med"/>
            </a:ln>
          </p:spPr>
        </p:sp>
        <p:sp>
          <p:nvSpPr>
            <p:cNvPr id="30726" name="Text Box 7"/>
            <p:cNvSpPr txBox="1"/>
            <p:nvPr/>
          </p:nvSpPr>
          <p:spPr>
            <a:xfrm>
              <a:off x="768" y="3600"/>
              <a:ext cx="2880" cy="442"/>
            </a:xfrm>
            <a:prstGeom prst="rect">
              <a:avLst/>
            </a:prstGeom>
            <a:noFill/>
            <a:ln w="9525">
              <a:noFill/>
            </a:ln>
          </p:spPr>
          <p:txBody>
            <a:bodyPr>
              <a:spAutoFit/>
            </a:bodyPr>
            <a:lstStyle/>
            <a:p>
              <a:pPr>
                <a:spcBef>
                  <a:spcPct val="50000"/>
                </a:spcBef>
              </a:pPr>
              <a:r>
                <a:rPr lang="zh-CN" altLang="en-US" sz="2000" dirty="0">
                  <a:solidFill>
                    <a:srgbClr val="000099"/>
                  </a:solidFill>
                  <a:latin typeface="Arial" panose="020B0604020202020204" pitchFamily="34" charset="0"/>
                </a:rPr>
                <a:t>每一次调用</a:t>
              </a:r>
              <a:r>
                <a:rPr lang="en-US" altLang="zh-CN" sz="2000" dirty="0">
                  <a:solidFill>
                    <a:srgbClr val="000099"/>
                  </a:solidFill>
                  <a:latin typeface="Arial" panose="020B0604020202020204" pitchFamily="34" charset="0"/>
                </a:rPr>
                <a:t>MC(x)</a:t>
              </a:r>
              <a:r>
                <a:rPr lang="zh-CN" altLang="en-US" sz="2000" dirty="0">
                  <a:solidFill>
                    <a:srgbClr val="000099"/>
                  </a:solidFill>
                  <a:latin typeface="Arial" panose="020B0604020202020204" pitchFamily="34" charset="0"/>
                </a:rPr>
                <a:t>都产生错误解ｙ，但发生这种情况的概率</a:t>
              </a:r>
              <a:r>
                <a:rPr lang="en-US" altLang="zh-CN" sz="2000" dirty="0">
                  <a:solidFill>
                    <a:srgbClr val="000099"/>
                  </a:solidFill>
                  <a:latin typeface="Arial" panose="020B0604020202020204" pitchFamily="34" charset="0"/>
                </a:rPr>
                <a:t>&lt;(1-p)</a:t>
              </a:r>
              <a:r>
                <a:rPr lang="en-US" altLang="zh-CN" sz="2000" baseline="30000" dirty="0">
                  <a:solidFill>
                    <a:srgbClr val="000099"/>
                  </a:solidFill>
                  <a:latin typeface="Arial" panose="020B0604020202020204" pitchFamily="34" charset="0"/>
                </a:rPr>
                <a:t>k</a:t>
              </a:r>
              <a:endParaRPr lang="en-US" altLang="zh-CN" sz="2000" dirty="0">
                <a:solidFill>
                  <a:srgbClr val="000099"/>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p:cNvSpPr>
          <p:nvPr>
            <p:ph type="title"/>
          </p:nvPr>
        </p:nvSpPr>
        <p:spPr>
          <a:ln/>
        </p:spPr>
        <p:txBody>
          <a:bodyPr vert="horz" wrap="square" lIns="91440" tIns="45720" rIns="91440" bIns="45720" anchor="b" anchorCtr="0"/>
          <a:lstStyle/>
          <a:p>
            <a:pPr eaLnBrk="1" hangingPunct="1"/>
            <a:r>
              <a:rPr lang="zh-CN" altLang="en-US" dirty="0"/>
              <a:t>总结</a:t>
            </a:r>
          </a:p>
        </p:txBody>
      </p:sp>
      <p:graphicFrame>
        <p:nvGraphicFramePr>
          <p:cNvPr id="31746" name="Object 6"/>
          <p:cNvGraphicFramePr>
            <a:graphicFrameLocks noGrp="1" noChangeAspect="1"/>
          </p:cNvGraphicFramePr>
          <p:nvPr>
            <p:ph idx="1"/>
          </p:nvPr>
        </p:nvGraphicFramePr>
        <p:xfrm>
          <a:off x="838200" y="2286000"/>
          <a:ext cx="7696200" cy="2620963"/>
        </p:xfrm>
        <a:graphic>
          <a:graphicData uri="http://schemas.openxmlformats.org/presentationml/2006/ole">
            <mc:AlternateContent xmlns:mc="http://schemas.openxmlformats.org/markup-compatibility/2006">
              <mc:Choice xmlns:v="urn:schemas-microsoft-com:vml" Requires="v">
                <p:oleObj spid="_x0000_s33795" r:id="rId3" imgW="3543300" imgH="1206500" progId="Equation.3">
                  <p:embed/>
                </p:oleObj>
              </mc:Choice>
              <mc:Fallback>
                <p:oleObj r:id="rId3" imgW="3543300" imgH="1206500" progId="Equation.3">
                  <p:embed/>
                  <p:pic>
                    <p:nvPicPr>
                      <p:cNvPr id="0" name="图片 3107"/>
                      <p:cNvPicPr/>
                      <p:nvPr/>
                    </p:nvPicPr>
                    <p:blipFill>
                      <a:blip r:embed="rId4"/>
                      <a:srcRect/>
                      <a:stretch>
                        <a:fillRect/>
                      </a:stretch>
                    </p:blipFill>
                    <p:spPr>
                      <a:xfrm>
                        <a:off x="838200" y="2286000"/>
                        <a:ext cx="7696200" cy="2620963"/>
                      </a:xfrm>
                      <a:prstGeom prst="rect">
                        <a:avLst/>
                      </a:prstGeom>
                      <a:noFill/>
                      <a:ln w="38100">
                        <a:miter/>
                      </a:ln>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p:nvPr>
        </p:nvSpPr>
        <p:spPr>
          <a:ln/>
        </p:spPr>
        <p:txBody>
          <a:bodyPr vert="horz" wrap="square" lIns="91440" tIns="45720" rIns="91440" bIns="45720" anchor="b" anchorCtr="0"/>
          <a:lstStyle/>
          <a:p>
            <a:pPr eaLnBrk="1" hangingPunct="1"/>
            <a:r>
              <a:rPr lang="zh-CN" altLang="en-US" dirty="0"/>
              <a:t>知识点</a:t>
            </a:r>
          </a:p>
        </p:txBody>
      </p:sp>
      <p:sp>
        <p:nvSpPr>
          <p:cNvPr id="89091" name="Rectangle 3"/>
          <p:cNvSpPr>
            <a:spLocks noGrp="1"/>
          </p:cNvSpPr>
          <p:nvPr>
            <p:ph idx="1"/>
          </p:nvPr>
        </p:nvSpPr>
        <p:spPr>
          <a:ln/>
        </p:spPr>
        <p:txBody>
          <a:bodyPr vert="horz" wrap="square" lIns="91440" tIns="45720" rIns="91440" bIns="45720" anchor="t" anchorCtr="0"/>
          <a:lstStyle/>
          <a:p>
            <a:pPr eaLnBrk="1" hangingPunct="1"/>
            <a:r>
              <a:rPr lang="zh-CN" altLang="en-US" dirty="0"/>
              <a:t>蒙特卡罗算法的基本思想</a:t>
            </a:r>
          </a:p>
          <a:p>
            <a:pPr eaLnBrk="1" hangingPunct="1"/>
            <a:r>
              <a:rPr lang="zh-CN" altLang="en-US" b="1" dirty="0">
                <a:solidFill>
                  <a:srgbClr val="FF0000"/>
                </a:solidFill>
              </a:rPr>
              <a:t>实例分析</a:t>
            </a:r>
          </a:p>
          <a:p>
            <a:pPr lvl="1" eaLnBrk="1" hangingPunct="1"/>
            <a:r>
              <a:rPr lang="zh-CN" altLang="en-US" dirty="0"/>
              <a:t>主元素问题</a:t>
            </a:r>
          </a:p>
          <a:p>
            <a:pPr lvl="1" eaLnBrk="1" hangingPunct="1"/>
            <a:r>
              <a:rPr lang="zh-CN" altLang="en-US" dirty="0"/>
              <a:t>素数测试</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Group 2"/>
          <p:cNvGrpSpPr/>
          <p:nvPr/>
        </p:nvGrpSpPr>
        <p:grpSpPr>
          <a:xfrm>
            <a:off x="2819400" y="1295400"/>
            <a:ext cx="4191000" cy="3219450"/>
            <a:chOff x="2160" y="336"/>
            <a:chExt cx="2736" cy="1619"/>
          </a:xfrm>
        </p:grpSpPr>
        <p:sp>
          <p:nvSpPr>
            <p:cNvPr id="89091" name="Text Box 3"/>
            <p:cNvSpPr txBox="1">
              <a:spLocks noChangeArrowheads="1"/>
            </p:cNvSpPr>
            <p:nvPr/>
          </p:nvSpPr>
          <p:spPr bwMode="auto">
            <a:xfrm>
              <a:off x="2160" y="744"/>
              <a:ext cx="2736" cy="1211"/>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28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spcBef>
                  <a:spcPct val="50000"/>
                </a:spcBef>
                <a:buClrTx/>
                <a:buSzTx/>
                <a:buFontTx/>
                <a:buNone/>
                <a:defRPr/>
              </a:pPr>
              <a:r>
                <a:rPr kumimoji="0" lang="zh-CN" altLang="en-US" sz="3200" kern="1200" cap="none" spc="0" normalizeH="0" baseline="0" noProof="0">
                  <a:solidFill>
                    <a:srgbClr val="FF0000"/>
                  </a:solidFill>
                  <a:latin typeface="Arial" panose="020B0604020202020204" pitchFamily="34" charset="0"/>
                  <a:ea typeface="宋体" panose="02010600030101010101" pitchFamily="2" charset="-122"/>
                  <a:cs typeface="+mn-cs"/>
                </a:rPr>
                <a:t>主元素问题</a:t>
              </a:r>
            </a:p>
            <a:p>
              <a:pPr marR="0" algn="ctr" defTabSz="914400">
                <a:buClrTx/>
                <a:buSzTx/>
                <a:buFontTx/>
                <a:buNone/>
                <a:defRPr/>
              </a:pPr>
              <a:endParaRPr kumimoji="0" lang="zh-CN" altLang="en-US" sz="12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a:solidFill>
                    <a:schemeClr val="bg1"/>
                  </a:solidFill>
                  <a:latin typeface="Arial" panose="020B0604020202020204" pitchFamily="34" charset="0"/>
                  <a:ea typeface="宋体" panose="02010600030101010101" pitchFamily="2" charset="-122"/>
                  <a:cs typeface="+mn-cs"/>
                </a:rPr>
                <a:t>素数测试</a:t>
              </a:r>
            </a:p>
            <a:p>
              <a:pPr marR="0" algn="ctr" defTabSz="914400">
                <a:buClrTx/>
                <a:buSzTx/>
                <a:buFontTx/>
                <a:buNone/>
                <a:defRPr/>
              </a:pPr>
              <a:endParaRPr kumimoji="0" lang="en-US" altLang="zh-CN" sz="32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90116"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90117"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90118"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p:cNvSpPr>
          <p:nvPr>
            <p:ph type="title"/>
          </p:nvPr>
        </p:nvSpPr>
        <p:spPr>
          <a:ln/>
        </p:spPr>
        <p:txBody>
          <a:bodyPr vert="horz" wrap="square" lIns="91440" tIns="45720" rIns="91440" bIns="45720" anchor="b" anchorCtr="0"/>
          <a:lstStyle/>
          <a:p>
            <a:pPr eaLnBrk="1" hangingPunct="1"/>
            <a:r>
              <a:rPr lang="zh-CN" altLang="en-US" dirty="0"/>
              <a:t>主元素问题</a:t>
            </a:r>
          </a:p>
        </p:txBody>
      </p:sp>
      <p:graphicFrame>
        <p:nvGraphicFramePr>
          <p:cNvPr id="32770" name="Object 4"/>
          <p:cNvGraphicFramePr>
            <a:graphicFrameLocks noGrp="1" noChangeAspect="1"/>
          </p:cNvGraphicFramePr>
          <p:nvPr>
            <p:ph idx="1"/>
          </p:nvPr>
        </p:nvGraphicFramePr>
        <p:xfrm>
          <a:off x="1295400" y="2286000"/>
          <a:ext cx="6248400" cy="2828925"/>
        </p:xfrm>
        <a:graphic>
          <a:graphicData uri="http://schemas.openxmlformats.org/presentationml/2006/ole">
            <mc:AlternateContent xmlns:mc="http://schemas.openxmlformats.org/markup-compatibility/2006">
              <mc:Choice xmlns:v="urn:schemas-microsoft-com:vml" Requires="v">
                <p:oleObj spid="_x0000_s34819" r:id="rId3" imgW="2413000" imgH="1092200" progId="Equation.3">
                  <p:embed/>
                </p:oleObj>
              </mc:Choice>
              <mc:Fallback>
                <p:oleObj r:id="rId3" imgW="2413000" imgH="1092200" progId="Equation.3">
                  <p:embed/>
                  <p:pic>
                    <p:nvPicPr>
                      <p:cNvPr id="0" name="图片 3106"/>
                      <p:cNvPicPr/>
                      <p:nvPr/>
                    </p:nvPicPr>
                    <p:blipFill>
                      <a:blip r:embed="rId4"/>
                      <a:srcRect/>
                      <a:stretch>
                        <a:fillRect/>
                      </a:stretch>
                    </p:blipFill>
                    <p:spPr>
                      <a:xfrm>
                        <a:off x="1295400" y="2286000"/>
                        <a:ext cx="6248400" cy="2828925"/>
                      </a:xfrm>
                      <a:prstGeom prst="rect">
                        <a:avLst/>
                      </a:prstGeom>
                      <a:noFill/>
                      <a:ln w="38100">
                        <a:miter/>
                      </a:ln>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4"/>
          <p:cNvSpPr txBox="1"/>
          <p:nvPr/>
        </p:nvSpPr>
        <p:spPr>
          <a:xfrm>
            <a:off x="457200" y="838200"/>
            <a:ext cx="7086600" cy="4081463"/>
          </a:xfrm>
          <a:prstGeom prst="rect">
            <a:avLst/>
          </a:prstGeom>
          <a:noFill/>
          <a:ln w="9525">
            <a:noFill/>
          </a:ln>
        </p:spPr>
        <p:txBody>
          <a:bodyPr>
            <a:spAutoFit/>
          </a:bodyPr>
          <a:lstStyle/>
          <a:p>
            <a:pPr>
              <a:spcBef>
                <a:spcPct val="50000"/>
              </a:spcBef>
            </a:pPr>
            <a:r>
              <a:rPr lang="en-US" altLang="zh-CN" b="0" dirty="0">
                <a:latin typeface="宋体" panose="02010600030101010101" pitchFamily="2" charset="-122"/>
              </a:rPr>
              <a:t>public static boolean majority(int [ ]t,int n)</a:t>
            </a:r>
          </a:p>
          <a:p>
            <a:pPr>
              <a:spcBef>
                <a:spcPct val="50000"/>
              </a:spcBef>
            </a:pPr>
            <a:r>
              <a:rPr lang="en-US" altLang="zh-CN" b="0" dirty="0">
                <a:latin typeface="宋体" panose="02010600030101010101" pitchFamily="2" charset="-122"/>
              </a:rPr>
              <a:t>{  </a:t>
            </a:r>
          </a:p>
          <a:p>
            <a:pPr>
              <a:spcBef>
                <a:spcPct val="50000"/>
              </a:spcBef>
            </a:pPr>
            <a:r>
              <a:rPr lang="en-US" altLang="zh-CN" b="0" dirty="0">
                <a:latin typeface="宋体" panose="02010600030101010101" pitchFamily="2" charset="-122"/>
              </a:rPr>
              <a:t>   </a:t>
            </a:r>
            <a:r>
              <a:rPr lang="zh-CN" altLang="en-US" b="0" dirty="0">
                <a:latin typeface="宋体" panose="02010600030101010101" pitchFamily="2" charset="-122"/>
              </a:rPr>
              <a:t>　</a:t>
            </a:r>
            <a:r>
              <a:rPr lang="en-US" altLang="zh-CN" b="0" dirty="0">
                <a:latin typeface="宋体" panose="02010600030101010101" pitchFamily="2" charset="-122"/>
              </a:rPr>
              <a:t>rnd = new Random();</a:t>
            </a:r>
          </a:p>
          <a:p>
            <a:pPr>
              <a:spcBef>
                <a:spcPct val="50000"/>
              </a:spcBef>
            </a:pPr>
            <a:r>
              <a:rPr lang="en-US" altLang="zh-CN" b="0" dirty="0">
                <a:latin typeface="宋体" panose="02010600030101010101" pitchFamily="2" charset="-122"/>
              </a:rPr>
              <a:t>     int i = rnd.fRandom(); </a:t>
            </a:r>
          </a:p>
          <a:p>
            <a:pPr>
              <a:spcBef>
                <a:spcPct val="50000"/>
              </a:spcBef>
            </a:pPr>
            <a:r>
              <a:rPr lang="en-US" altLang="zh-CN" b="0" dirty="0">
                <a:latin typeface="宋体" panose="02010600030101010101" pitchFamily="2" charset="-122"/>
              </a:rPr>
              <a:t>     int x=t[i];//</a:t>
            </a:r>
            <a:r>
              <a:rPr lang="zh-CN" altLang="en-US" b="0" dirty="0">
                <a:latin typeface="宋体" panose="02010600030101010101" pitchFamily="2" charset="-122"/>
              </a:rPr>
              <a:t>随机选择数组元素</a:t>
            </a:r>
          </a:p>
          <a:p>
            <a:pPr>
              <a:spcBef>
                <a:spcPct val="50000"/>
              </a:spcBef>
            </a:pPr>
            <a:r>
              <a:rPr lang="zh-CN" altLang="en-US" b="0" dirty="0">
                <a:latin typeface="宋体" panose="02010600030101010101" pitchFamily="2" charset="-122"/>
              </a:rPr>
              <a:t>     </a:t>
            </a:r>
            <a:r>
              <a:rPr lang="en-US" altLang="zh-CN" b="0" dirty="0">
                <a:latin typeface="宋体" panose="02010600030101010101" pitchFamily="2" charset="-122"/>
              </a:rPr>
              <a:t>int k=0;</a:t>
            </a:r>
          </a:p>
          <a:p>
            <a:pPr>
              <a:spcBef>
                <a:spcPct val="50000"/>
              </a:spcBef>
            </a:pPr>
            <a:r>
              <a:rPr lang="en-US" altLang="zh-CN" b="0" dirty="0">
                <a:latin typeface="宋体" panose="02010600030101010101" pitchFamily="2" charset="-122"/>
              </a:rPr>
              <a:t>     for(int j=1;i&lt;=n;j++) </a:t>
            </a:r>
          </a:p>
          <a:p>
            <a:pPr>
              <a:spcBef>
                <a:spcPct val="50000"/>
              </a:spcBef>
            </a:pPr>
            <a:r>
              <a:rPr lang="en-US" altLang="zh-CN" b="0" dirty="0">
                <a:latin typeface="宋体" panose="02010600030101010101" pitchFamily="2" charset="-122"/>
              </a:rPr>
              <a:t>	if(t[j]=x)  k++;</a:t>
            </a:r>
          </a:p>
          <a:p>
            <a:pPr>
              <a:spcBef>
                <a:spcPct val="50000"/>
              </a:spcBef>
            </a:pPr>
            <a:r>
              <a:rPr lang="en-US" altLang="zh-CN" b="0" dirty="0">
                <a:latin typeface="宋体" panose="02010600030101010101" pitchFamily="2" charset="-122"/>
              </a:rPr>
              <a:t>     return(k&gt;n/2);//k&gt;n/2</a:t>
            </a:r>
            <a:r>
              <a:rPr lang="zh-CN" altLang="en-US" b="0" dirty="0">
                <a:latin typeface="宋体" panose="02010600030101010101" pitchFamily="2" charset="-122"/>
              </a:rPr>
              <a:t>时，含有主元素 </a:t>
            </a:r>
          </a:p>
          <a:p>
            <a:pPr>
              <a:spcBef>
                <a:spcPct val="50000"/>
              </a:spcBef>
            </a:pPr>
            <a:r>
              <a:rPr lang="en-US" altLang="zh-CN" b="0" dirty="0">
                <a:latin typeface="宋体" panose="02010600030101010101" pitchFamily="2" charset="-122"/>
              </a:rPr>
              <a:t>}</a:t>
            </a:r>
          </a:p>
        </p:txBody>
      </p:sp>
      <p:grpSp>
        <p:nvGrpSpPr>
          <p:cNvPr id="2" name="Group 10"/>
          <p:cNvGrpSpPr/>
          <p:nvPr/>
        </p:nvGrpSpPr>
        <p:grpSpPr>
          <a:xfrm>
            <a:off x="609600" y="4572000"/>
            <a:ext cx="4876800" cy="1785938"/>
            <a:chOff x="384" y="2880"/>
            <a:chExt cx="3072" cy="1125"/>
          </a:xfrm>
        </p:grpSpPr>
        <p:sp>
          <p:nvSpPr>
            <p:cNvPr id="91147" name="Line 5"/>
            <p:cNvSpPr/>
            <p:nvPr/>
          </p:nvSpPr>
          <p:spPr>
            <a:xfrm flipH="1">
              <a:off x="768" y="2880"/>
              <a:ext cx="144" cy="240"/>
            </a:xfrm>
            <a:prstGeom prst="line">
              <a:avLst/>
            </a:prstGeom>
            <a:ln w="9525" cap="flat" cmpd="sng">
              <a:solidFill>
                <a:srgbClr val="003300"/>
              </a:solidFill>
              <a:prstDash val="dash"/>
              <a:headEnd type="none" w="med" len="med"/>
              <a:tailEnd type="triangle" w="med" len="med"/>
            </a:ln>
          </p:spPr>
        </p:sp>
        <p:sp>
          <p:nvSpPr>
            <p:cNvPr id="91148" name="Text Box 6"/>
            <p:cNvSpPr txBox="1"/>
            <p:nvPr/>
          </p:nvSpPr>
          <p:spPr>
            <a:xfrm>
              <a:off x="384" y="3168"/>
              <a:ext cx="3072" cy="837"/>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返回结果为</a:t>
              </a:r>
              <a:r>
                <a:rPr lang="en-US" altLang="zh-CN" dirty="0">
                  <a:solidFill>
                    <a:srgbClr val="FF0000"/>
                  </a:solidFill>
                  <a:latin typeface="Arial" panose="020B0604020202020204" pitchFamily="34" charset="0"/>
                </a:rPr>
                <a:t>true</a:t>
              </a:r>
              <a:r>
                <a:rPr lang="zh-CN" altLang="en-US" dirty="0">
                  <a:latin typeface="Arial" panose="020B0604020202020204" pitchFamily="34" charset="0"/>
                </a:rPr>
                <a:t>，表示ｘ是数组Ｔ的主元素（说明Ｔ含有主元素）；</a:t>
              </a:r>
            </a:p>
            <a:p>
              <a:pPr>
                <a:spcBef>
                  <a:spcPct val="50000"/>
                </a:spcBef>
              </a:pPr>
              <a:r>
                <a:rPr lang="zh-CN" altLang="en-US" dirty="0">
                  <a:latin typeface="Arial" panose="020B0604020202020204" pitchFamily="34" charset="0"/>
                </a:rPr>
                <a:t>返回结果为</a:t>
              </a:r>
              <a:r>
                <a:rPr lang="en-US" altLang="zh-CN" dirty="0">
                  <a:solidFill>
                    <a:srgbClr val="FF0000"/>
                  </a:solidFill>
                  <a:latin typeface="Arial" panose="020B0604020202020204" pitchFamily="34" charset="0"/>
                </a:rPr>
                <a:t>false</a:t>
              </a:r>
              <a:r>
                <a:rPr lang="zh-CN" altLang="en-US" dirty="0">
                  <a:latin typeface="Arial" panose="020B0604020202020204" pitchFamily="34" charset="0"/>
                </a:rPr>
                <a:t>，表示ｘ不是数组Ｔ的主元素（</a:t>
              </a:r>
              <a:r>
                <a:rPr lang="zh-CN" altLang="en-US" dirty="0">
                  <a:solidFill>
                    <a:srgbClr val="000099"/>
                  </a:solidFill>
                  <a:latin typeface="Arial" panose="020B0604020202020204" pitchFamily="34" charset="0"/>
                </a:rPr>
                <a:t>但并不说明Ｔ中不含有主元素</a:t>
              </a:r>
              <a:r>
                <a:rPr lang="zh-CN" altLang="en-US" dirty="0">
                  <a:latin typeface="Arial" panose="020B0604020202020204" pitchFamily="34" charset="0"/>
                </a:rPr>
                <a:t>）；</a:t>
              </a:r>
            </a:p>
          </p:txBody>
        </p:sp>
      </p:grpSp>
      <p:grpSp>
        <p:nvGrpSpPr>
          <p:cNvPr id="3" name="Group 11"/>
          <p:cNvGrpSpPr/>
          <p:nvPr/>
        </p:nvGrpSpPr>
        <p:grpSpPr>
          <a:xfrm>
            <a:off x="304800" y="5257800"/>
            <a:ext cx="7848600" cy="1328738"/>
            <a:chOff x="192" y="3312"/>
            <a:chExt cx="4944" cy="837"/>
          </a:xfrm>
        </p:grpSpPr>
        <p:sp>
          <p:nvSpPr>
            <p:cNvPr id="91144" name="Line 7"/>
            <p:cNvSpPr/>
            <p:nvPr/>
          </p:nvSpPr>
          <p:spPr>
            <a:xfrm>
              <a:off x="3456" y="3840"/>
              <a:ext cx="240" cy="0"/>
            </a:xfrm>
            <a:prstGeom prst="line">
              <a:avLst/>
            </a:prstGeom>
            <a:ln w="76200" cap="flat" cmpd="sng">
              <a:solidFill>
                <a:srgbClr val="FF0000"/>
              </a:solidFill>
              <a:prstDash val="solid"/>
              <a:headEnd type="none" w="med" len="med"/>
              <a:tailEnd type="triangle" w="med" len="med"/>
            </a:ln>
          </p:spPr>
        </p:sp>
        <p:sp>
          <p:nvSpPr>
            <p:cNvPr id="91145" name="Text Box 8"/>
            <p:cNvSpPr txBox="1"/>
            <p:nvPr/>
          </p:nvSpPr>
          <p:spPr>
            <a:xfrm>
              <a:off x="3648" y="3312"/>
              <a:ext cx="1488" cy="837"/>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由于数组Ｔ中非主元素的个数</a:t>
              </a:r>
              <a:r>
                <a:rPr lang="en-US" altLang="zh-CN" dirty="0">
                  <a:latin typeface="Arial" panose="020B0604020202020204" pitchFamily="34" charset="0"/>
                </a:rPr>
                <a:t>&lt;n/2</a:t>
              </a:r>
            </a:p>
            <a:p>
              <a:pPr>
                <a:spcBef>
                  <a:spcPct val="50000"/>
                </a:spcBef>
              </a:pPr>
              <a:r>
                <a:rPr lang="en-US" altLang="zh-CN" dirty="0">
                  <a:latin typeface="Arial" panose="020B0604020202020204" pitchFamily="34" charset="0"/>
                  <a:sym typeface="Wingdings" panose="05000000000000000000" pitchFamily="2" charset="2"/>
                </a:rPr>
                <a:t></a:t>
              </a:r>
              <a:r>
                <a:rPr lang="zh-CN" altLang="en-US" dirty="0">
                  <a:latin typeface="Arial" panose="020B0604020202020204" pitchFamily="34" charset="0"/>
                  <a:sym typeface="Wingdings" panose="05000000000000000000" pitchFamily="2" charset="2"/>
                </a:rPr>
                <a:t>该情况的发生概率小于</a:t>
              </a:r>
              <a:r>
                <a:rPr lang="en-US" altLang="zh-CN" dirty="0">
                  <a:latin typeface="Arial" panose="020B0604020202020204" pitchFamily="34" charset="0"/>
                  <a:sym typeface="Wingdings" panose="05000000000000000000" pitchFamily="2" charset="2"/>
                </a:rPr>
                <a:t>1/2</a:t>
              </a:r>
              <a:endParaRPr lang="en-US" altLang="zh-CN" dirty="0">
                <a:latin typeface="Arial" panose="020B0604020202020204" pitchFamily="34" charset="0"/>
              </a:endParaRPr>
            </a:p>
          </p:txBody>
        </p:sp>
        <p:sp>
          <p:nvSpPr>
            <p:cNvPr id="91146" name="Oval 9"/>
            <p:cNvSpPr/>
            <p:nvPr/>
          </p:nvSpPr>
          <p:spPr>
            <a:xfrm>
              <a:off x="192" y="3504"/>
              <a:ext cx="3264" cy="576"/>
            </a:xfrm>
            <a:prstGeom prst="ellipse">
              <a:avLst/>
            </a:prstGeom>
            <a:noFill/>
            <a:ln w="28575" cap="flat" cmpd="sng">
              <a:solidFill>
                <a:srgbClr val="339966"/>
              </a:solidFill>
              <a:prstDash val="dash"/>
              <a:headEnd type="none" w="med" len="med"/>
              <a:tailEnd type="none" w="med" len="med"/>
            </a:ln>
          </p:spPr>
          <p:txBody>
            <a:bodyPr wrap="none" anchor="ctr" anchorCtr="0"/>
            <a:lstStyle/>
            <a:p>
              <a:endParaRPr lang="zh-CN" altLang="en-US" dirty="0">
                <a:latin typeface="Arial" panose="020B0604020202020204" pitchFamily="34" charset="0"/>
              </a:endParaRPr>
            </a:p>
          </p:txBody>
        </p:sp>
      </p:grpSp>
      <p:grpSp>
        <p:nvGrpSpPr>
          <p:cNvPr id="4" name="Group 15"/>
          <p:cNvGrpSpPr/>
          <p:nvPr/>
        </p:nvGrpSpPr>
        <p:grpSpPr>
          <a:xfrm>
            <a:off x="5257800" y="2590800"/>
            <a:ext cx="3657600" cy="2209800"/>
            <a:chOff x="3312" y="1632"/>
            <a:chExt cx="2304" cy="1392"/>
          </a:xfrm>
        </p:grpSpPr>
        <p:sp>
          <p:nvSpPr>
            <p:cNvPr id="91142" name="Line 12"/>
            <p:cNvSpPr/>
            <p:nvPr/>
          </p:nvSpPr>
          <p:spPr>
            <a:xfrm flipV="1">
              <a:off x="4320" y="2736"/>
              <a:ext cx="0" cy="288"/>
            </a:xfrm>
            <a:prstGeom prst="line">
              <a:avLst/>
            </a:prstGeom>
            <a:ln w="76200" cap="flat" cmpd="sng">
              <a:solidFill>
                <a:srgbClr val="FF0000"/>
              </a:solidFill>
              <a:prstDash val="solid"/>
              <a:headEnd type="none" w="med" len="med"/>
              <a:tailEnd type="triangle" w="med" len="med"/>
            </a:ln>
          </p:spPr>
        </p:sp>
        <p:sp>
          <p:nvSpPr>
            <p:cNvPr id="91143" name="Text Box 13"/>
            <p:cNvSpPr txBox="1"/>
            <p:nvPr/>
          </p:nvSpPr>
          <p:spPr>
            <a:xfrm>
              <a:off x="3312" y="1632"/>
              <a:ext cx="2304" cy="1097"/>
            </a:xfrm>
            <a:prstGeom prst="rect">
              <a:avLst/>
            </a:prstGeom>
            <a:noFill/>
            <a:ln w="9525">
              <a:noFill/>
            </a:ln>
          </p:spPr>
          <p:txBody>
            <a:bodyPr>
              <a:spAutoFit/>
            </a:bodyPr>
            <a:lstStyle/>
            <a:p>
              <a:pPr>
                <a:spcBef>
                  <a:spcPct val="50000"/>
                </a:spcBef>
              </a:pPr>
              <a:r>
                <a:rPr lang="zh-CN" altLang="en-US" dirty="0">
                  <a:solidFill>
                    <a:srgbClr val="FF0000"/>
                  </a:solidFill>
                  <a:latin typeface="Arial" panose="020B0604020202020204" pitchFamily="34" charset="0"/>
                </a:rPr>
                <a:t>该算法为一个偏真的</a:t>
              </a:r>
              <a:r>
                <a:rPr lang="en-US" altLang="zh-CN" dirty="0">
                  <a:solidFill>
                    <a:srgbClr val="FF0000"/>
                  </a:solidFill>
                  <a:latin typeface="Arial" panose="020B0604020202020204" pitchFamily="34" charset="0"/>
                </a:rPr>
                <a:t>1/2</a:t>
              </a:r>
              <a:r>
                <a:rPr lang="zh-CN" altLang="en-US" dirty="0">
                  <a:solidFill>
                    <a:srgbClr val="FF0000"/>
                  </a:solidFill>
                  <a:latin typeface="Arial" panose="020B0604020202020204" pitchFamily="34" charset="0"/>
                </a:rPr>
                <a:t>正确算法</a:t>
              </a:r>
            </a:p>
            <a:p>
              <a:pPr>
                <a:spcBef>
                  <a:spcPct val="50000"/>
                </a:spcBef>
              </a:pPr>
              <a:r>
                <a:rPr lang="zh-CN" altLang="en-US" dirty="0">
                  <a:latin typeface="Arial" panose="020B0604020202020204" pitchFamily="34" charset="0"/>
                </a:rPr>
                <a:t>如果数组Ｔ中含有主元素，则算法以大于</a:t>
              </a:r>
              <a:r>
                <a:rPr lang="en-US" altLang="zh-CN" dirty="0">
                  <a:latin typeface="Arial" panose="020B0604020202020204" pitchFamily="34" charset="0"/>
                </a:rPr>
                <a:t>1/2</a:t>
              </a:r>
              <a:r>
                <a:rPr lang="zh-CN" altLang="en-US" dirty="0">
                  <a:latin typeface="Arial" panose="020B0604020202020204" pitchFamily="34" charset="0"/>
                </a:rPr>
                <a:t>的概率返回</a:t>
              </a:r>
              <a:r>
                <a:rPr lang="en-US" altLang="zh-CN" dirty="0">
                  <a:latin typeface="Arial" panose="020B0604020202020204" pitchFamily="34" charset="0"/>
                </a:rPr>
                <a:t>true</a:t>
              </a:r>
              <a:r>
                <a:rPr lang="zh-CN" altLang="en-US" dirty="0">
                  <a:latin typeface="Arial" panose="020B0604020202020204" pitchFamily="34" charset="0"/>
                </a:rPr>
                <a:t>；</a:t>
              </a:r>
            </a:p>
            <a:p>
              <a:pPr>
                <a:spcBef>
                  <a:spcPct val="50000"/>
                </a:spcBef>
              </a:pPr>
              <a:r>
                <a:rPr lang="zh-CN" altLang="en-US" dirty="0">
                  <a:latin typeface="Arial" panose="020B0604020202020204" pitchFamily="34" charset="0"/>
                </a:rPr>
                <a:t>如果数组Ｔ中不含有主元素，则算法肯定返回</a:t>
              </a:r>
              <a:r>
                <a:rPr lang="en-US" altLang="zh-CN" dirty="0">
                  <a:latin typeface="Arial" panose="020B0604020202020204" pitchFamily="34" charset="0"/>
                </a:rPr>
                <a:t>false</a:t>
              </a:r>
              <a:r>
                <a:rPr lang="zh-CN" altLang="en-US" dirty="0">
                  <a:latin typeface="Arial" panose="020B0604020202020204" pitchFamily="34"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a:ln/>
        </p:spPr>
        <p:txBody>
          <a:bodyPr vert="horz" wrap="square" lIns="91440" tIns="45720" rIns="91440" bIns="45720" anchor="b" anchorCtr="0"/>
          <a:lstStyle/>
          <a:p>
            <a:pPr eaLnBrk="1" hangingPunct="1"/>
            <a:r>
              <a:rPr lang="zh-CN" altLang="en-US" dirty="0"/>
              <a:t>改进</a:t>
            </a:r>
            <a:r>
              <a:rPr lang="en-US" altLang="zh-CN" dirty="0"/>
              <a:t>——</a:t>
            </a:r>
            <a:r>
              <a:rPr lang="zh-CN" altLang="en-US" dirty="0"/>
              <a:t>重复调用２次</a:t>
            </a:r>
          </a:p>
        </p:txBody>
      </p:sp>
      <p:sp>
        <p:nvSpPr>
          <p:cNvPr id="92163" name="Text Box 4"/>
          <p:cNvSpPr txBox="1"/>
          <p:nvPr/>
        </p:nvSpPr>
        <p:spPr>
          <a:xfrm>
            <a:off x="457200" y="1676400"/>
            <a:ext cx="7086600" cy="2017713"/>
          </a:xfrm>
          <a:prstGeom prst="rect">
            <a:avLst/>
          </a:prstGeom>
          <a:noFill/>
          <a:ln w="9525">
            <a:noFill/>
          </a:ln>
        </p:spPr>
        <p:txBody>
          <a:bodyPr>
            <a:spAutoFit/>
          </a:bodyPr>
          <a:lstStyle/>
          <a:p>
            <a:pPr>
              <a:spcBef>
                <a:spcPct val="50000"/>
              </a:spcBef>
            </a:pPr>
            <a:r>
              <a:rPr lang="en-US" altLang="zh-CN" b="0" dirty="0">
                <a:latin typeface="宋体" panose="02010600030101010101" pitchFamily="2" charset="-122"/>
              </a:rPr>
              <a:t>public static boolean majority2(int [ ]t,int n)</a:t>
            </a:r>
          </a:p>
          <a:p>
            <a:pPr>
              <a:spcBef>
                <a:spcPct val="50000"/>
              </a:spcBef>
            </a:pPr>
            <a:r>
              <a:rPr lang="en-US" altLang="zh-CN" b="0" dirty="0">
                <a:latin typeface="宋体" panose="02010600030101010101" pitchFamily="2" charset="-122"/>
              </a:rPr>
              <a:t>{  </a:t>
            </a:r>
          </a:p>
          <a:p>
            <a:pPr>
              <a:spcBef>
                <a:spcPct val="50000"/>
              </a:spcBef>
            </a:pPr>
            <a:r>
              <a:rPr lang="en-US" altLang="zh-CN" b="0" dirty="0">
                <a:latin typeface="宋体" panose="02010600030101010101" pitchFamily="2" charset="-122"/>
              </a:rPr>
              <a:t>   </a:t>
            </a:r>
            <a:r>
              <a:rPr lang="zh-CN" altLang="en-US" b="0" dirty="0">
                <a:latin typeface="宋体" panose="02010600030101010101" pitchFamily="2" charset="-122"/>
              </a:rPr>
              <a:t>　</a:t>
            </a:r>
            <a:r>
              <a:rPr lang="en-US" altLang="zh-CN" b="0" dirty="0">
                <a:latin typeface="宋体" panose="02010600030101010101" pitchFamily="2" charset="-122"/>
              </a:rPr>
              <a:t>if(</a:t>
            </a:r>
            <a:r>
              <a:rPr lang="en-US" altLang="zh-CN" b="0" dirty="0">
                <a:latin typeface="Arial" panose="020B0604020202020204" pitchFamily="34" charset="0"/>
              </a:rPr>
              <a:t>majority(t,n)</a:t>
            </a:r>
            <a:r>
              <a:rPr lang="en-US" altLang="zh-CN" b="0" dirty="0">
                <a:latin typeface="宋体" panose="02010600030101010101" pitchFamily="2" charset="-122"/>
              </a:rPr>
              <a:t>)  return true;</a:t>
            </a:r>
          </a:p>
          <a:p>
            <a:pPr>
              <a:spcBef>
                <a:spcPct val="50000"/>
              </a:spcBef>
            </a:pPr>
            <a:r>
              <a:rPr lang="en-US" altLang="zh-CN" b="0" dirty="0">
                <a:latin typeface="宋体" panose="02010600030101010101" pitchFamily="2" charset="-122"/>
              </a:rPr>
              <a:t>     else return </a:t>
            </a:r>
            <a:r>
              <a:rPr lang="en-US" altLang="zh-CN" b="0" dirty="0">
                <a:latin typeface="Arial" panose="020B0604020202020204" pitchFamily="34" charset="0"/>
              </a:rPr>
              <a:t>majority(t,n);</a:t>
            </a:r>
            <a:r>
              <a:rPr lang="en-US" altLang="zh-CN" b="0" dirty="0">
                <a:latin typeface="宋体" panose="02010600030101010101" pitchFamily="2" charset="-122"/>
              </a:rPr>
              <a:t> </a:t>
            </a:r>
          </a:p>
          <a:p>
            <a:pPr>
              <a:spcBef>
                <a:spcPct val="50000"/>
              </a:spcBef>
            </a:pPr>
            <a:r>
              <a:rPr lang="en-US" altLang="zh-CN" b="0" dirty="0">
                <a:latin typeface="宋体" panose="02010600030101010101" pitchFamily="2" charset="-122"/>
              </a:rPr>
              <a:t>}</a:t>
            </a:r>
          </a:p>
        </p:txBody>
      </p:sp>
      <p:grpSp>
        <p:nvGrpSpPr>
          <p:cNvPr id="2" name="Group 10"/>
          <p:cNvGrpSpPr/>
          <p:nvPr/>
        </p:nvGrpSpPr>
        <p:grpSpPr>
          <a:xfrm>
            <a:off x="304800" y="3886200"/>
            <a:ext cx="5638800" cy="2590800"/>
            <a:chOff x="192" y="2448"/>
            <a:chExt cx="3552" cy="1632"/>
          </a:xfrm>
        </p:grpSpPr>
        <p:sp>
          <p:nvSpPr>
            <p:cNvPr id="92167" name="AutoShape 6"/>
            <p:cNvSpPr/>
            <p:nvPr/>
          </p:nvSpPr>
          <p:spPr>
            <a:xfrm rot="10800000">
              <a:off x="192" y="2448"/>
              <a:ext cx="3168" cy="1632"/>
            </a:xfrm>
            <a:prstGeom prst="wedgeEllipseCallout">
              <a:avLst>
                <a:gd name="adj1" fmla="val 16824"/>
                <a:gd name="adj2" fmla="val 95218"/>
              </a:avLst>
            </a:prstGeom>
            <a:noFill/>
            <a:ln w="28575" cap="flat" cmpd="sng">
              <a:solidFill>
                <a:srgbClr val="339966"/>
              </a:solidFill>
              <a:prstDash val="dash"/>
              <a:miter/>
              <a:headEnd type="none" w="med" len="med"/>
              <a:tailEnd type="none" w="med" len="med"/>
            </a:ln>
          </p:spPr>
          <p:txBody>
            <a:bodyPr rot="10800000"/>
            <a:lstStyle/>
            <a:p>
              <a:pPr algn="ctr"/>
              <a:endParaRPr lang="zh-CN" altLang="zh-CN" dirty="0">
                <a:latin typeface="Arial" panose="020B0604020202020204" pitchFamily="34" charset="0"/>
              </a:endParaRPr>
            </a:p>
          </p:txBody>
        </p:sp>
        <p:sp>
          <p:nvSpPr>
            <p:cNvPr id="92168" name="Text Box 7"/>
            <p:cNvSpPr txBox="1"/>
            <p:nvPr/>
          </p:nvSpPr>
          <p:spPr>
            <a:xfrm>
              <a:off x="480" y="2736"/>
              <a:ext cx="3264" cy="1097"/>
            </a:xfrm>
            <a:prstGeom prst="rect">
              <a:avLst/>
            </a:prstGeom>
            <a:noFill/>
            <a:ln w="9525">
              <a:noFill/>
            </a:ln>
          </p:spPr>
          <p:txBody>
            <a:bodyPr>
              <a:spAutoFit/>
            </a:bodyPr>
            <a:lstStyle/>
            <a:p>
              <a:pPr>
                <a:spcBef>
                  <a:spcPct val="50000"/>
                </a:spcBef>
              </a:pPr>
              <a:r>
                <a:rPr lang="zh-CN" altLang="en-US" b="0" dirty="0">
                  <a:latin typeface="Arial" panose="020B0604020202020204" pitchFamily="34" charset="0"/>
                </a:rPr>
                <a:t>如果含有主元素</a:t>
              </a:r>
              <a:endParaRPr lang="zh-CN" altLang="en-US" dirty="0">
                <a:latin typeface="Arial" panose="020B0604020202020204" pitchFamily="34" charset="0"/>
              </a:endParaRPr>
            </a:p>
            <a:p>
              <a:pPr>
                <a:spcBef>
                  <a:spcPct val="50000"/>
                </a:spcBef>
              </a:pPr>
              <a:r>
                <a:rPr lang="zh-CN" altLang="en-US" b="0" dirty="0">
                  <a:latin typeface="Arial" panose="020B0604020202020204" pitchFamily="34" charset="0"/>
                </a:rPr>
                <a:t>（１）</a:t>
              </a:r>
              <a:r>
                <a:rPr lang="en-US" altLang="zh-CN" b="0" dirty="0">
                  <a:latin typeface="Arial" panose="020B0604020202020204" pitchFamily="34" charset="0"/>
                </a:rPr>
                <a:t>majority</a:t>
              </a:r>
              <a:r>
                <a:rPr lang="zh-CN" altLang="en-US" b="0" dirty="0">
                  <a:latin typeface="Arial" panose="020B0604020202020204" pitchFamily="34" charset="0"/>
                </a:rPr>
                <a:t>返回</a:t>
              </a:r>
              <a:r>
                <a:rPr lang="en-US" altLang="zh-CN" b="0" dirty="0">
                  <a:latin typeface="Arial" panose="020B0604020202020204" pitchFamily="34" charset="0"/>
                </a:rPr>
                <a:t>true</a:t>
              </a:r>
              <a:r>
                <a:rPr lang="zh-CN" altLang="en-US" b="0" dirty="0">
                  <a:latin typeface="Arial" panose="020B0604020202020204" pitchFamily="34" charset="0"/>
                </a:rPr>
                <a:t>的概率ｐ</a:t>
              </a:r>
              <a:r>
                <a:rPr lang="en-US" altLang="zh-CN" b="0" dirty="0">
                  <a:latin typeface="Arial" panose="020B0604020202020204" pitchFamily="34" charset="0"/>
                </a:rPr>
                <a:t>&gt;1/2</a:t>
              </a:r>
              <a:r>
                <a:rPr lang="zh-CN" altLang="en-US" b="0" dirty="0">
                  <a:latin typeface="Arial" panose="020B0604020202020204" pitchFamily="34" charset="0"/>
                </a:rPr>
                <a:t>，且</a:t>
              </a:r>
              <a:r>
                <a:rPr lang="en-US" altLang="zh-CN" b="0" dirty="0">
                  <a:latin typeface="Arial" panose="020B0604020202020204" pitchFamily="34" charset="0"/>
                </a:rPr>
                <a:t>majority2</a:t>
              </a:r>
              <a:r>
                <a:rPr lang="zh-CN" altLang="en-US" b="0" dirty="0">
                  <a:latin typeface="Arial" panose="020B0604020202020204" pitchFamily="34" charset="0"/>
                </a:rPr>
                <a:t>也返回</a:t>
              </a:r>
              <a:r>
                <a:rPr lang="en-US" altLang="zh-CN" b="0" dirty="0">
                  <a:latin typeface="Arial" panose="020B0604020202020204" pitchFamily="34" charset="0"/>
                </a:rPr>
                <a:t>true</a:t>
              </a:r>
              <a:r>
                <a:rPr lang="zh-CN" altLang="en-US" b="0" dirty="0">
                  <a:latin typeface="Arial" panose="020B0604020202020204" pitchFamily="34" charset="0"/>
                </a:rPr>
                <a:t>；</a:t>
              </a:r>
            </a:p>
            <a:p>
              <a:pPr>
                <a:spcBef>
                  <a:spcPct val="50000"/>
                </a:spcBef>
              </a:pPr>
              <a:r>
                <a:rPr lang="zh-CN" altLang="en-US" b="0" dirty="0">
                  <a:latin typeface="Arial" panose="020B0604020202020204" pitchFamily="34" charset="0"/>
                </a:rPr>
                <a:t>（２）</a:t>
              </a:r>
              <a:r>
                <a:rPr lang="en-US" altLang="zh-CN" b="0" dirty="0">
                  <a:latin typeface="Arial" panose="020B0604020202020204" pitchFamily="34" charset="0"/>
                </a:rPr>
                <a:t>majority</a:t>
              </a:r>
              <a:r>
                <a:rPr lang="zh-CN" altLang="en-US" b="0" dirty="0">
                  <a:latin typeface="Arial" panose="020B0604020202020204" pitchFamily="34" charset="0"/>
                </a:rPr>
                <a:t>返回</a:t>
              </a:r>
              <a:r>
                <a:rPr lang="en-US" altLang="zh-CN" b="0" dirty="0">
                  <a:latin typeface="Arial" panose="020B0604020202020204" pitchFamily="34" charset="0"/>
                </a:rPr>
                <a:t>false</a:t>
              </a:r>
              <a:r>
                <a:rPr lang="zh-CN" altLang="en-US" b="0" dirty="0">
                  <a:latin typeface="Arial" panose="020B0604020202020204" pitchFamily="34" charset="0"/>
                </a:rPr>
                <a:t>的概率１－ｐ，且</a:t>
              </a:r>
              <a:r>
                <a:rPr lang="en-US" altLang="zh-CN" b="0" dirty="0">
                  <a:latin typeface="Arial" panose="020B0604020202020204" pitchFamily="34" charset="0"/>
                </a:rPr>
                <a:t>majority2</a:t>
              </a:r>
              <a:r>
                <a:rPr lang="zh-CN" altLang="en-US" b="0" dirty="0">
                  <a:latin typeface="Arial" panose="020B0604020202020204" pitchFamily="34" charset="0"/>
                </a:rPr>
                <a:t>要再次调用</a:t>
              </a:r>
              <a:r>
                <a:rPr lang="en-US" altLang="zh-CN" b="0" dirty="0">
                  <a:latin typeface="Arial" panose="020B0604020202020204" pitchFamily="34" charset="0"/>
                </a:rPr>
                <a:t>majority</a:t>
              </a:r>
              <a:r>
                <a:rPr lang="en-US" altLang="zh-CN" dirty="0">
                  <a:latin typeface="Arial" panose="020B0604020202020204" pitchFamily="34" charset="0"/>
                </a:rPr>
                <a:t> </a:t>
              </a:r>
              <a:r>
                <a:rPr lang="zh-CN" altLang="en-US" b="0" dirty="0">
                  <a:latin typeface="Arial" panose="020B0604020202020204" pitchFamily="34" charset="0"/>
                </a:rPr>
                <a:t>；</a:t>
              </a:r>
            </a:p>
          </p:txBody>
        </p:sp>
      </p:grpSp>
      <p:sp>
        <p:nvSpPr>
          <p:cNvPr id="132104" name="Text Box 8"/>
          <p:cNvSpPr txBox="1"/>
          <p:nvPr/>
        </p:nvSpPr>
        <p:spPr>
          <a:xfrm>
            <a:off x="4495800" y="2819400"/>
            <a:ext cx="4419600" cy="641350"/>
          </a:xfrm>
          <a:prstGeom prst="rect">
            <a:avLst/>
          </a:prstGeom>
          <a:noFill/>
          <a:ln w="9525">
            <a:noFill/>
          </a:ln>
        </p:spPr>
        <p:txBody>
          <a:bodyPr>
            <a:spAutoFit/>
          </a:bodyPr>
          <a:lstStyle/>
          <a:p>
            <a:pPr>
              <a:spcBef>
                <a:spcPct val="50000"/>
              </a:spcBef>
            </a:pPr>
            <a:r>
              <a:rPr lang="zh-CN" altLang="en-US" b="0" dirty="0">
                <a:latin typeface="Arial" panose="020B0604020202020204" pitchFamily="34" charset="0"/>
              </a:rPr>
              <a:t>如果不含有主元素，则</a:t>
            </a:r>
            <a:r>
              <a:rPr lang="en-US" altLang="zh-CN" b="0" dirty="0">
                <a:latin typeface="Arial" panose="020B0604020202020204" pitchFamily="34" charset="0"/>
              </a:rPr>
              <a:t>majority</a:t>
            </a:r>
            <a:r>
              <a:rPr lang="zh-CN" altLang="en-US" b="0" dirty="0">
                <a:latin typeface="Arial" panose="020B0604020202020204" pitchFamily="34" charset="0"/>
              </a:rPr>
              <a:t>返回的肯定是</a:t>
            </a:r>
            <a:r>
              <a:rPr lang="en-US" altLang="zh-CN" b="0" dirty="0">
                <a:latin typeface="Arial" panose="020B0604020202020204" pitchFamily="34" charset="0"/>
              </a:rPr>
              <a:t>false</a:t>
            </a:r>
            <a:r>
              <a:rPr lang="zh-CN" altLang="en-US" b="0" dirty="0">
                <a:latin typeface="Arial" panose="020B0604020202020204" pitchFamily="34" charset="0"/>
              </a:rPr>
              <a:t>，则且</a:t>
            </a:r>
            <a:r>
              <a:rPr lang="en-US" altLang="zh-CN" b="0" dirty="0">
                <a:latin typeface="Arial" panose="020B0604020202020204" pitchFamily="34" charset="0"/>
              </a:rPr>
              <a:t>majority2</a:t>
            </a:r>
            <a:r>
              <a:rPr lang="zh-CN" altLang="en-US" b="0" dirty="0">
                <a:latin typeface="Arial" panose="020B0604020202020204" pitchFamily="34" charset="0"/>
              </a:rPr>
              <a:t>也返回</a:t>
            </a:r>
            <a:r>
              <a:rPr lang="en-US" altLang="zh-CN" b="0" dirty="0">
                <a:latin typeface="Arial" panose="020B0604020202020204" pitchFamily="34" charset="0"/>
              </a:rPr>
              <a:t>false</a:t>
            </a:r>
            <a:r>
              <a:rPr lang="zh-CN" altLang="en-US" b="0" dirty="0">
                <a:latin typeface="Arial" panose="020B0604020202020204" pitchFamily="34" charset="0"/>
              </a:rPr>
              <a:t>；</a:t>
            </a:r>
          </a:p>
        </p:txBody>
      </p:sp>
      <p:sp>
        <p:nvSpPr>
          <p:cNvPr id="132105" name="Text Box 9"/>
          <p:cNvSpPr txBox="1"/>
          <p:nvPr/>
        </p:nvSpPr>
        <p:spPr>
          <a:xfrm>
            <a:off x="5562600" y="4114800"/>
            <a:ext cx="2819400" cy="1603375"/>
          </a:xfrm>
          <a:prstGeom prst="rect">
            <a:avLst/>
          </a:prstGeom>
          <a:noFill/>
          <a:ln w="9525">
            <a:noFill/>
          </a:ln>
        </p:spPr>
        <p:txBody>
          <a:bodyPr>
            <a:spAutoFit/>
          </a:bodyPr>
          <a:lstStyle/>
          <a:p>
            <a:pPr>
              <a:spcBef>
                <a:spcPct val="50000"/>
              </a:spcBef>
            </a:pPr>
            <a:r>
              <a:rPr lang="zh-CN" altLang="en-US" b="0" dirty="0">
                <a:latin typeface="Arial" panose="020B0604020202020204" pitchFamily="34" charset="0"/>
              </a:rPr>
              <a:t>当含有主元素时， </a:t>
            </a:r>
            <a:r>
              <a:rPr lang="en-US" altLang="zh-CN" b="0" dirty="0">
                <a:latin typeface="Arial" panose="020B0604020202020204" pitchFamily="34" charset="0"/>
              </a:rPr>
              <a:t>majority2</a:t>
            </a:r>
            <a:r>
              <a:rPr lang="zh-CN" altLang="en-US" b="0" dirty="0">
                <a:latin typeface="Arial" panose="020B0604020202020204" pitchFamily="34" charset="0"/>
              </a:rPr>
              <a:t>返回</a:t>
            </a:r>
            <a:r>
              <a:rPr lang="en-US" altLang="zh-CN" b="0" dirty="0">
                <a:latin typeface="Arial" panose="020B0604020202020204" pitchFamily="34" charset="0"/>
              </a:rPr>
              <a:t>true</a:t>
            </a:r>
            <a:r>
              <a:rPr lang="zh-CN" altLang="en-US" b="0" dirty="0">
                <a:latin typeface="Arial" panose="020B0604020202020204" pitchFamily="34" charset="0"/>
              </a:rPr>
              <a:t>的概率为</a:t>
            </a:r>
            <a:r>
              <a:rPr lang="en-US" altLang="zh-CN" b="0" dirty="0">
                <a:latin typeface="Arial" panose="020B0604020202020204" pitchFamily="34" charset="0"/>
              </a:rPr>
              <a:t>p+(1-p)p&gt;3/4</a:t>
            </a:r>
          </a:p>
          <a:p>
            <a:pPr>
              <a:spcBef>
                <a:spcPct val="50000"/>
              </a:spcBef>
            </a:pPr>
            <a:r>
              <a:rPr lang="en-US" altLang="zh-CN" b="0" dirty="0">
                <a:latin typeface="Arial" panose="020B0604020202020204" pitchFamily="34" charset="0"/>
                <a:sym typeface="Wingdings" panose="05000000000000000000" pitchFamily="2" charset="2"/>
              </a:rPr>
              <a:t> </a:t>
            </a:r>
            <a:r>
              <a:rPr lang="en-US" altLang="zh-CN" dirty="0">
                <a:solidFill>
                  <a:srgbClr val="FF0000"/>
                </a:solidFill>
                <a:latin typeface="Arial" panose="020B0604020202020204" pitchFamily="34" charset="0"/>
              </a:rPr>
              <a:t>majority2</a:t>
            </a:r>
            <a:r>
              <a:rPr lang="zh-CN" altLang="en-US" dirty="0">
                <a:solidFill>
                  <a:srgbClr val="FF0000"/>
                </a:solidFill>
                <a:latin typeface="Arial" panose="020B0604020202020204" pitchFamily="34" charset="0"/>
              </a:rPr>
              <a:t>是一个偏真</a:t>
            </a:r>
            <a:r>
              <a:rPr lang="en-US" altLang="zh-CN" dirty="0">
                <a:solidFill>
                  <a:srgbClr val="FF0000"/>
                </a:solidFill>
                <a:latin typeface="Arial" panose="020B0604020202020204" pitchFamily="34" charset="0"/>
              </a:rPr>
              <a:t>3/4</a:t>
            </a:r>
            <a:r>
              <a:rPr lang="zh-CN" altLang="en-US" dirty="0">
                <a:solidFill>
                  <a:srgbClr val="FF0000"/>
                </a:solidFill>
                <a:latin typeface="Arial" panose="020B0604020202020204" pitchFamily="34" charset="0"/>
              </a:rPr>
              <a:t>正确的蒙特卡罗算法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104"/>
                                        </p:tgtEl>
                                        <p:attrNameLst>
                                          <p:attrName>style.visibility</p:attrName>
                                        </p:attrNameLst>
                                      </p:cBhvr>
                                      <p:to>
                                        <p:strVal val="visible"/>
                                      </p:to>
                                    </p:set>
                                    <p:animEffect transition="in" filter="blinds(horizontal)">
                                      <p:cBhvr>
                                        <p:cTn id="7" dur="500"/>
                                        <p:tgtEl>
                                          <p:spTgt spid="1321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2105"/>
                                        </p:tgtEl>
                                        <p:attrNameLst>
                                          <p:attrName>style.visibility</p:attrName>
                                        </p:attrNameLst>
                                      </p:cBhvr>
                                      <p:to>
                                        <p:strVal val="visible"/>
                                      </p:to>
                                    </p:set>
                                    <p:animEffect transition="in" filter="dissolve">
                                      <p:cBhvr>
                                        <p:cTn id="17" dur="500"/>
                                        <p:tgtEl>
                                          <p:spTgt spid="132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4" grpId="0"/>
      <p:bldP spid="13210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6" name="Group 2"/>
          <p:cNvGrpSpPr/>
          <p:nvPr/>
        </p:nvGrpSpPr>
        <p:grpSpPr>
          <a:xfrm>
            <a:off x="2819400" y="1295400"/>
            <a:ext cx="4191000" cy="3219450"/>
            <a:chOff x="2160" y="336"/>
            <a:chExt cx="2736" cy="1619"/>
          </a:xfrm>
        </p:grpSpPr>
        <p:sp>
          <p:nvSpPr>
            <p:cNvPr id="93187" name="Text Box 3"/>
            <p:cNvSpPr txBox="1">
              <a:spLocks noChangeArrowheads="1"/>
            </p:cNvSpPr>
            <p:nvPr/>
          </p:nvSpPr>
          <p:spPr bwMode="auto">
            <a:xfrm>
              <a:off x="2160" y="744"/>
              <a:ext cx="2736" cy="1211"/>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28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spcBef>
                  <a:spcPct val="50000"/>
                </a:spcBef>
                <a:buClrTx/>
                <a:buSzTx/>
                <a:buFontTx/>
                <a:buNone/>
                <a:defRPr/>
              </a:pPr>
              <a:r>
                <a:rPr kumimoji="0" lang="zh-CN" altLang="en-US" sz="3200" kern="1200" cap="none" spc="0" normalizeH="0" baseline="0" noProof="0">
                  <a:solidFill>
                    <a:schemeClr val="bg1"/>
                  </a:solidFill>
                  <a:latin typeface="Arial" panose="020B0604020202020204" pitchFamily="34" charset="0"/>
                  <a:ea typeface="宋体" panose="02010600030101010101" pitchFamily="2" charset="-122"/>
                  <a:cs typeface="+mn-cs"/>
                </a:rPr>
                <a:t>主元素问题</a:t>
              </a:r>
              <a:endParaRPr kumimoji="0" lang="zh-CN" altLang="en-US" sz="44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zh-CN" altLang="en-US" sz="1200" kern="1200" cap="none" spc="0" normalizeH="0" baseline="0" noProof="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a:solidFill>
                    <a:srgbClr val="FF0000"/>
                  </a:solidFill>
                  <a:latin typeface="Arial" panose="020B0604020202020204" pitchFamily="34" charset="0"/>
                  <a:ea typeface="宋体" panose="02010600030101010101" pitchFamily="2" charset="-122"/>
                  <a:cs typeface="+mn-cs"/>
                </a:rPr>
                <a:t>素数测试</a:t>
              </a:r>
            </a:p>
            <a:p>
              <a:pPr marR="0" algn="ctr" defTabSz="914400">
                <a:buClrTx/>
                <a:buSzTx/>
                <a:buFontTx/>
                <a:buNone/>
                <a:defRPr/>
              </a:pPr>
              <a:endParaRPr kumimoji="0" lang="en-US" altLang="zh-CN" sz="3200" kern="1200" cap="none" spc="0" normalizeH="0" baseline="0" noProof="0">
                <a:solidFill>
                  <a:schemeClr val="bg1"/>
                </a:solidFill>
                <a:latin typeface="Arial" panose="020B0604020202020204" pitchFamily="34" charset="0"/>
                <a:ea typeface="宋体" panose="02010600030101010101" pitchFamily="2" charset="-122"/>
                <a:cs typeface="+mn-cs"/>
              </a:endParaRPr>
            </a:p>
          </p:txBody>
        </p:sp>
        <p:sp>
          <p:nvSpPr>
            <p:cNvPr id="93188"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93189"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93190"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44035"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FF5050"/>
                </a:solidFill>
              </a:rPr>
              <a:t>随机数</a:t>
            </a:r>
          </a:p>
          <a:p>
            <a:pPr eaLnBrk="1" hangingPunct="1"/>
            <a:r>
              <a:rPr lang="zh-CN" altLang="en-US" dirty="0"/>
              <a:t>数值概率算法</a:t>
            </a:r>
          </a:p>
          <a:p>
            <a:pPr eaLnBrk="1" hangingPunct="1"/>
            <a:r>
              <a:rPr lang="zh-CN" altLang="en-US" dirty="0"/>
              <a:t>舍伍德算法</a:t>
            </a:r>
          </a:p>
          <a:p>
            <a:pPr eaLnBrk="1" hangingPunct="1"/>
            <a:r>
              <a:rPr lang="zh-CN" altLang="en-US" dirty="0"/>
              <a:t>拉斯维加斯算法</a:t>
            </a:r>
          </a:p>
          <a:p>
            <a:pPr eaLnBrk="1" hangingPunct="1"/>
            <a:r>
              <a:rPr lang="zh-CN" altLang="en-US" dirty="0"/>
              <a:t>蒙特卡罗算法</a:t>
            </a:r>
          </a:p>
          <a:p>
            <a:pPr eaLnBrk="1" hangingPunct="1"/>
            <a:r>
              <a:rPr lang="zh-CN" altLang="en-US" dirty="0"/>
              <a:t>本章小结</a:t>
            </a:r>
          </a:p>
          <a:p>
            <a:pPr eaLnBrk="1" hangingPunct="1"/>
            <a:endParaRPr lang="en-US" altLang="zh-C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a:ln/>
        </p:spPr>
        <p:txBody>
          <a:bodyPr vert="horz" wrap="square" lIns="91440" tIns="45720" rIns="91440" bIns="45720" anchor="b" anchorCtr="0"/>
          <a:lstStyle/>
          <a:p>
            <a:pPr eaLnBrk="1" hangingPunct="1"/>
            <a:r>
              <a:rPr lang="zh-CN" altLang="en-US" dirty="0"/>
              <a:t>素数测试</a:t>
            </a:r>
          </a:p>
        </p:txBody>
      </p:sp>
      <p:sp>
        <p:nvSpPr>
          <p:cNvPr id="94211"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rPr>
              <a:t>素数测试</a:t>
            </a:r>
          </a:p>
          <a:p>
            <a:pPr lvl="1" eaLnBrk="1" hangingPunct="1"/>
            <a:r>
              <a:rPr lang="en-US" altLang="zh-CN" dirty="0"/>
              <a:t>Wilson</a:t>
            </a:r>
            <a:r>
              <a:rPr lang="zh-CN" altLang="en-US" dirty="0"/>
              <a:t>定理：对于给定的正整数ｎ，判定它为一个素数的充要条件是</a:t>
            </a:r>
            <a:r>
              <a:rPr lang="en-US" altLang="zh-CN" dirty="0"/>
              <a:t>(n-1)!</a:t>
            </a:r>
            <a:r>
              <a:rPr lang="en-US" altLang="zh-CN" dirty="0">
                <a:cs typeface="Arial" panose="020B0604020202020204" pitchFamily="34" charset="0"/>
              </a:rPr>
              <a:t>≡-1(mod n)</a:t>
            </a:r>
          </a:p>
          <a:p>
            <a:pPr lvl="2" eaLnBrk="1" hangingPunct="1"/>
            <a:r>
              <a:rPr lang="zh-CN" altLang="en-US" dirty="0">
                <a:cs typeface="Arial" panose="020B0604020202020204" pitchFamily="34" charset="0"/>
              </a:rPr>
              <a:t>理论价值高，但实际测试计算量大</a:t>
            </a:r>
          </a:p>
          <a:p>
            <a:pPr lvl="2" eaLnBrk="1" hangingPunct="1"/>
            <a:r>
              <a:rPr lang="zh-CN" altLang="en-US" dirty="0">
                <a:cs typeface="Arial" panose="020B0604020202020204" pitchFamily="34" charset="0"/>
              </a:rPr>
              <a:t>目前，尚未找到素数测试的有效确定性方法或拉斯维加斯算法</a:t>
            </a:r>
          </a:p>
          <a:p>
            <a:pPr lvl="2" eaLnBrk="1" hangingPunct="1"/>
            <a:r>
              <a:rPr lang="zh-CN" altLang="en-US" b="1" dirty="0">
                <a:solidFill>
                  <a:srgbClr val="000099"/>
                </a:solidFill>
                <a:cs typeface="Arial" panose="020B0604020202020204" pitchFamily="34" charset="0"/>
              </a:rPr>
              <a:t>费尔马小定理</a:t>
            </a:r>
            <a:endParaRPr lang="zh-CN" altLang="en-US" b="1" dirty="0">
              <a:solidFill>
                <a:srgbClr val="000099"/>
              </a:solidFill>
              <a:ea typeface="Arial" panose="020B06040202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p:nvPr>
        </p:nvSpPr>
        <p:spPr>
          <a:ln/>
        </p:spPr>
        <p:txBody>
          <a:bodyPr vert="horz" wrap="square" lIns="91440" tIns="45720" rIns="91440" bIns="45720" anchor="b" anchorCtr="0"/>
          <a:lstStyle/>
          <a:p>
            <a:pPr eaLnBrk="1" hangingPunct="1"/>
            <a:r>
              <a:rPr lang="zh-CN" altLang="en-US" dirty="0">
                <a:cs typeface="Arial" panose="020B0604020202020204" pitchFamily="34" charset="0"/>
              </a:rPr>
              <a:t>费尔马小定理</a:t>
            </a:r>
            <a:endParaRPr lang="zh-CN" altLang="en-US" dirty="0">
              <a:ea typeface="Arial" panose="020B0604020202020204" pitchFamily="34" charset="0"/>
            </a:endParaRPr>
          </a:p>
        </p:txBody>
      </p:sp>
      <p:sp>
        <p:nvSpPr>
          <p:cNvPr id="95235"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99"/>
                </a:solidFill>
                <a:cs typeface="Arial" panose="020B0604020202020204" pitchFamily="34" charset="0"/>
              </a:rPr>
              <a:t>费尔马小定理</a:t>
            </a:r>
          </a:p>
          <a:p>
            <a:pPr lvl="1" eaLnBrk="1" hangingPunct="1"/>
            <a:r>
              <a:rPr lang="zh-CN" altLang="en-US" dirty="0">
                <a:cs typeface="Arial" panose="020B0604020202020204" pitchFamily="34" charset="0"/>
              </a:rPr>
              <a:t>如果ｐ是一个素数，且</a:t>
            </a:r>
            <a:r>
              <a:rPr lang="en-US" altLang="zh-CN" dirty="0">
                <a:cs typeface="Arial" panose="020B0604020202020204" pitchFamily="34" charset="0"/>
              </a:rPr>
              <a:t>0&lt;a&lt;p</a:t>
            </a:r>
            <a:r>
              <a:rPr lang="zh-CN" altLang="en-US" dirty="0">
                <a:cs typeface="Arial" panose="020B0604020202020204" pitchFamily="34" charset="0"/>
              </a:rPr>
              <a:t>，则</a:t>
            </a:r>
            <a:r>
              <a:rPr lang="en-US" altLang="zh-CN" dirty="0">
                <a:cs typeface="Arial" panose="020B0604020202020204" pitchFamily="34" charset="0"/>
              </a:rPr>
              <a:t>a</a:t>
            </a:r>
            <a:r>
              <a:rPr lang="en-US" altLang="zh-CN" baseline="30000" dirty="0">
                <a:cs typeface="Arial" panose="020B0604020202020204" pitchFamily="34" charset="0"/>
              </a:rPr>
              <a:t>p-1</a:t>
            </a:r>
            <a:r>
              <a:rPr lang="en-US" altLang="zh-CN" dirty="0">
                <a:cs typeface="Arial" panose="020B0604020202020204" pitchFamily="34" charset="0"/>
              </a:rPr>
              <a:t>≡1(mod p)</a:t>
            </a:r>
          </a:p>
          <a:p>
            <a:pPr lvl="2" eaLnBrk="1" hangingPunct="1"/>
            <a:r>
              <a:rPr lang="zh-CN" altLang="en-US" dirty="0">
                <a:cs typeface="Arial" panose="020B0604020202020204" pitchFamily="34" charset="0"/>
              </a:rPr>
              <a:t>判定一个数是否为素数的必要条件</a:t>
            </a:r>
          </a:p>
          <a:p>
            <a:pPr lvl="3" eaLnBrk="1" hangingPunct="1"/>
            <a:r>
              <a:rPr lang="zh-CN" altLang="en-US" dirty="0">
                <a:cs typeface="Arial" panose="020B0604020202020204" pitchFamily="34" charset="0"/>
              </a:rPr>
              <a:t>满足费尔马小定理条件的整数ｎ未必都是素数，比如</a:t>
            </a:r>
            <a:r>
              <a:rPr lang="en-US" altLang="zh-CN" dirty="0">
                <a:cs typeface="Arial" panose="020B0604020202020204" pitchFamily="34" charset="0"/>
              </a:rPr>
              <a:t>561</a:t>
            </a:r>
            <a:r>
              <a:rPr lang="zh-CN" altLang="en-US" dirty="0">
                <a:cs typeface="Arial" panose="020B0604020202020204" pitchFamily="34" charset="0"/>
              </a:rPr>
              <a:t>，这些满足条件的合数被称做</a:t>
            </a:r>
            <a:r>
              <a:rPr lang="en-US" altLang="zh-CN" dirty="0">
                <a:cs typeface="Arial" panose="020B0604020202020204" pitchFamily="34" charset="0"/>
              </a:rPr>
              <a:t>Carmichael</a:t>
            </a:r>
            <a:r>
              <a:rPr lang="zh-CN" altLang="en-US" dirty="0">
                <a:cs typeface="Arial" panose="020B0604020202020204" pitchFamily="34" charset="0"/>
              </a:rPr>
              <a:t>数</a:t>
            </a:r>
          </a:p>
          <a:p>
            <a:pPr lvl="3" eaLnBrk="1" hangingPunct="1"/>
            <a:r>
              <a:rPr lang="zh-CN" altLang="en-US" dirty="0">
                <a:cs typeface="Arial" panose="020B0604020202020204" pitchFamily="34" charset="0"/>
              </a:rPr>
              <a:t>采用</a:t>
            </a:r>
            <a:r>
              <a:rPr lang="zh-CN" altLang="en-US" b="1" dirty="0">
                <a:solidFill>
                  <a:srgbClr val="000099"/>
                </a:solidFill>
                <a:cs typeface="Arial" panose="020B0604020202020204" pitchFamily="34" charset="0"/>
              </a:rPr>
              <a:t>二次探测定理</a:t>
            </a:r>
            <a:r>
              <a:rPr lang="zh-CN" altLang="en-US" dirty="0">
                <a:cs typeface="Arial" panose="020B0604020202020204" pitchFamily="34" charset="0"/>
              </a:rPr>
              <a:t>来避免将这些合数误判为素数</a:t>
            </a:r>
            <a:endParaRPr lang="zh-CN" altLang="en-US" dirty="0">
              <a:ea typeface="Arial" panose="020B060402020202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p:nvPr>
        </p:nvSpPr>
        <p:spPr>
          <a:ln/>
        </p:spPr>
        <p:txBody>
          <a:bodyPr vert="horz" wrap="square" lIns="91440" tIns="45720" rIns="91440" bIns="45720" anchor="b" anchorCtr="0"/>
          <a:lstStyle/>
          <a:p>
            <a:pPr eaLnBrk="1" hangingPunct="1"/>
            <a:r>
              <a:rPr lang="zh-CN" altLang="en-US" dirty="0"/>
              <a:t>二次探测定理</a:t>
            </a:r>
          </a:p>
        </p:txBody>
      </p:sp>
      <p:sp>
        <p:nvSpPr>
          <p:cNvPr id="96259" name="Rectangle 3"/>
          <p:cNvSpPr>
            <a:spLocks noGrp="1"/>
          </p:cNvSpPr>
          <p:nvPr>
            <p:ph idx="1"/>
          </p:nvPr>
        </p:nvSpPr>
        <p:spPr>
          <a:xfrm>
            <a:off x="457200" y="1719263"/>
            <a:ext cx="8458200" cy="2243137"/>
          </a:xfrm>
          <a:ln/>
        </p:spPr>
        <p:txBody>
          <a:bodyPr vert="horz" wrap="square" lIns="91440" tIns="45720" rIns="91440" bIns="45720" anchor="t" anchorCtr="0"/>
          <a:lstStyle/>
          <a:p>
            <a:pPr eaLnBrk="1" hangingPunct="1"/>
            <a:r>
              <a:rPr lang="zh-CN" altLang="en-US" b="1" dirty="0">
                <a:solidFill>
                  <a:srgbClr val="000099"/>
                </a:solidFill>
              </a:rPr>
              <a:t>二次探测定理</a:t>
            </a:r>
          </a:p>
          <a:p>
            <a:pPr lvl="1" eaLnBrk="1" hangingPunct="1"/>
            <a:r>
              <a:rPr lang="zh-CN" altLang="en-US" dirty="0"/>
              <a:t>如果ｐ是一个素数，</a:t>
            </a:r>
            <a:r>
              <a:rPr lang="zh-CN" altLang="en-US" dirty="0">
                <a:cs typeface="Arial" panose="020B0604020202020204" pitchFamily="34" charset="0"/>
              </a:rPr>
              <a:t>且</a:t>
            </a:r>
            <a:r>
              <a:rPr lang="en-US" altLang="zh-CN" dirty="0">
                <a:cs typeface="Arial" panose="020B0604020202020204" pitchFamily="34" charset="0"/>
              </a:rPr>
              <a:t>0&lt;x&lt;p</a:t>
            </a:r>
            <a:r>
              <a:rPr lang="zh-CN" altLang="en-US" dirty="0">
                <a:cs typeface="Arial" panose="020B0604020202020204" pitchFamily="34" charset="0"/>
              </a:rPr>
              <a:t>，则方程</a:t>
            </a:r>
            <a:r>
              <a:rPr lang="en-US" altLang="zh-CN" dirty="0">
                <a:cs typeface="Arial" panose="020B0604020202020204" pitchFamily="34" charset="0"/>
              </a:rPr>
              <a:t>x</a:t>
            </a:r>
            <a:r>
              <a:rPr lang="en-US" altLang="zh-CN" baseline="30000" dirty="0">
                <a:cs typeface="Arial" panose="020B0604020202020204" pitchFamily="34" charset="0"/>
              </a:rPr>
              <a:t>2</a:t>
            </a:r>
            <a:r>
              <a:rPr lang="en-US" altLang="zh-CN" dirty="0">
                <a:cs typeface="Arial" panose="020B0604020202020204" pitchFamily="34" charset="0"/>
              </a:rPr>
              <a:t>≡1(mod p)</a:t>
            </a:r>
            <a:r>
              <a:rPr lang="zh-CN" altLang="en-US" dirty="0">
                <a:cs typeface="Arial" panose="020B0604020202020204" pitchFamily="34" charset="0"/>
              </a:rPr>
              <a:t>的解为</a:t>
            </a:r>
            <a:r>
              <a:rPr lang="en-US" altLang="zh-CN" dirty="0">
                <a:cs typeface="Arial" panose="020B0604020202020204" pitchFamily="34" charset="0"/>
              </a:rPr>
              <a:t>x=1,p-1</a:t>
            </a:r>
          </a:p>
          <a:p>
            <a:pPr lvl="2" eaLnBrk="1" hangingPunct="1"/>
            <a:r>
              <a:rPr lang="zh-CN" altLang="en-US" dirty="0">
                <a:cs typeface="Arial" panose="020B0604020202020204" pitchFamily="34" charset="0"/>
              </a:rPr>
              <a:t>可以在利用费尔马小定理计算</a:t>
            </a:r>
            <a:r>
              <a:rPr lang="en-US" altLang="zh-CN" dirty="0">
                <a:cs typeface="Arial" panose="020B0604020202020204" pitchFamily="34" charset="0"/>
              </a:rPr>
              <a:t>a</a:t>
            </a:r>
            <a:r>
              <a:rPr lang="en-US" altLang="zh-CN" baseline="30000" dirty="0">
                <a:cs typeface="Arial" panose="020B0604020202020204" pitchFamily="34" charset="0"/>
              </a:rPr>
              <a:t>n-1</a:t>
            </a:r>
            <a:r>
              <a:rPr lang="en-US" altLang="zh-CN" dirty="0">
                <a:cs typeface="Arial" panose="020B0604020202020204" pitchFamily="34" charset="0"/>
              </a:rPr>
              <a:t> mod n</a:t>
            </a:r>
            <a:r>
              <a:rPr lang="zh-CN" altLang="en-US" dirty="0">
                <a:cs typeface="Arial" panose="020B0604020202020204" pitchFamily="34" charset="0"/>
              </a:rPr>
              <a:t>的过程中增加对于整数ｎ的二次测试。</a:t>
            </a:r>
            <a:endParaRPr lang="zh-CN" altLang="en-US" dirty="0"/>
          </a:p>
        </p:txBody>
      </p:sp>
      <p:sp>
        <p:nvSpPr>
          <p:cNvPr id="96260" name="Text Box 4"/>
          <p:cNvSpPr txBox="1"/>
          <p:nvPr/>
        </p:nvSpPr>
        <p:spPr>
          <a:xfrm>
            <a:off x="381000" y="4419600"/>
            <a:ext cx="8305800" cy="579438"/>
          </a:xfrm>
          <a:prstGeom prst="rect">
            <a:avLst/>
          </a:prstGeom>
          <a:noFill/>
          <a:ln w="9525">
            <a:noFill/>
          </a:ln>
        </p:spPr>
        <p:txBody>
          <a:bodyPr>
            <a:spAutoFit/>
          </a:bodyPr>
          <a:lstStyle/>
          <a:p>
            <a:pPr>
              <a:spcBef>
                <a:spcPct val="50000"/>
              </a:spcBef>
            </a:pPr>
            <a:r>
              <a:rPr lang="en-US" altLang="zh-CN" sz="3200" dirty="0">
                <a:solidFill>
                  <a:srgbClr val="FF0000"/>
                </a:solidFill>
                <a:latin typeface="Arial" panose="020B0604020202020204" pitchFamily="34" charset="0"/>
              </a:rPr>
              <a:t>*</a:t>
            </a:r>
            <a:r>
              <a:rPr lang="zh-CN" altLang="en-US" sz="2800" dirty="0">
                <a:solidFill>
                  <a:srgbClr val="000099"/>
                </a:solidFill>
                <a:latin typeface="Arial" panose="020B0604020202020204" pitchFamily="34" charset="0"/>
              </a:rPr>
              <a:t>素数测试的蒙特卡罗算法的实现参看教材</a:t>
            </a:r>
            <a:r>
              <a:rPr lang="en-US" altLang="zh-CN" sz="2800" dirty="0">
                <a:solidFill>
                  <a:srgbClr val="000099"/>
                </a:solidFill>
                <a:latin typeface="Arial" panose="020B0604020202020204" pitchFamily="34" charset="0"/>
              </a:rPr>
              <a:t>page235</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97283" name="Rectangle 3"/>
          <p:cNvSpPr>
            <a:spLocks noGrp="1"/>
          </p:cNvSpPr>
          <p:nvPr>
            <p:ph idx="1"/>
          </p:nvPr>
        </p:nvSpPr>
        <p:spPr>
          <a:ln/>
        </p:spPr>
        <p:txBody>
          <a:bodyPr vert="horz" wrap="square" lIns="91440" tIns="45720" rIns="91440" bIns="45720" anchor="t" anchorCtr="0"/>
          <a:lstStyle/>
          <a:p>
            <a:pPr eaLnBrk="1" hangingPunct="1"/>
            <a:r>
              <a:rPr lang="zh-CN" altLang="en-US" dirty="0"/>
              <a:t>随机数</a:t>
            </a:r>
          </a:p>
          <a:p>
            <a:pPr eaLnBrk="1" hangingPunct="1"/>
            <a:r>
              <a:rPr lang="zh-CN" altLang="en-US" dirty="0"/>
              <a:t>数值概率算法</a:t>
            </a:r>
          </a:p>
          <a:p>
            <a:pPr eaLnBrk="1" hangingPunct="1"/>
            <a:r>
              <a:rPr lang="zh-CN" altLang="en-US" dirty="0"/>
              <a:t>舍伍德算法</a:t>
            </a:r>
          </a:p>
          <a:p>
            <a:pPr eaLnBrk="1" hangingPunct="1"/>
            <a:r>
              <a:rPr lang="zh-CN" altLang="en-US" dirty="0"/>
              <a:t>拉斯维加斯算法</a:t>
            </a:r>
          </a:p>
          <a:p>
            <a:pPr eaLnBrk="1" hangingPunct="1"/>
            <a:r>
              <a:rPr lang="zh-CN" altLang="en-US" dirty="0"/>
              <a:t>蒙特卡罗算法</a:t>
            </a:r>
          </a:p>
          <a:p>
            <a:pPr eaLnBrk="1" hangingPunct="1"/>
            <a:r>
              <a:rPr lang="zh-CN" altLang="en-US" b="1" dirty="0">
                <a:solidFill>
                  <a:srgbClr val="FF5050"/>
                </a:solidFill>
              </a:rPr>
              <a:t>本章小结</a:t>
            </a:r>
          </a:p>
          <a:p>
            <a:pPr eaLnBrk="1" hangingPunct="1"/>
            <a:endParaRPr lang="en-US" altLang="zh-C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p:nvPr>
        </p:nvSpPr>
        <p:spPr>
          <a:ln/>
        </p:spPr>
        <p:txBody>
          <a:bodyPr vert="horz" wrap="square" lIns="91440" tIns="45720" rIns="91440" bIns="45720" anchor="b" anchorCtr="0"/>
          <a:lstStyle/>
          <a:p>
            <a:pPr eaLnBrk="1" hangingPunct="1"/>
            <a:r>
              <a:rPr lang="zh-CN" altLang="en-US" dirty="0"/>
              <a:t>本章小结</a:t>
            </a:r>
          </a:p>
        </p:txBody>
      </p:sp>
      <p:sp>
        <p:nvSpPr>
          <p:cNvPr id="98307"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FF0000"/>
                </a:solidFill>
              </a:rPr>
              <a:t>本章小结</a:t>
            </a:r>
          </a:p>
          <a:p>
            <a:pPr lvl="1" eaLnBrk="1" hangingPunct="1"/>
            <a:r>
              <a:rPr lang="zh-CN" altLang="en-US" dirty="0"/>
              <a:t>概率算法的基本特征</a:t>
            </a:r>
          </a:p>
          <a:p>
            <a:pPr lvl="1" eaLnBrk="1" hangingPunct="1"/>
            <a:r>
              <a:rPr lang="zh-CN" altLang="en-US" dirty="0"/>
              <a:t>四种类型的概率算法（基本概念＋实例分析）</a:t>
            </a:r>
          </a:p>
          <a:p>
            <a:pPr lvl="2" eaLnBrk="1" hangingPunct="1"/>
            <a:r>
              <a:rPr lang="zh-CN" altLang="en-US" dirty="0"/>
              <a:t>数值概率算法</a:t>
            </a:r>
          </a:p>
          <a:p>
            <a:pPr lvl="2" eaLnBrk="1" hangingPunct="1"/>
            <a:r>
              <a:rPr lang="zh-CN" altLang="en-US" dirty="0"/>
              <a:t>蒙特卡罗算法</a:t>
            </a:r>
          </a:p>
          <a:p>
            <a:pPr lvl="2" eaLnBrk="1" hangingPunct="1"/>
            <a:r>
              <a:rPr lang="zh-CN" altLang="en-US" dirty="0"/>
              <a:t>拉斯维加斯算法</a:t>
            </a:r>
          </a:p>
          <a:p>
            <a:pPr lvl="2" eaLnBrk="1" hangingPunct="1"/>
            <a:r>
              <a:rPr lang="zh-CN" altLang="en-US" dirty="0"/>
              <a:t>舍伍德算法</a:t>
            </a:r>
          </a:p>
          <a:p>
            <a:pPr lvl="2" eaLnBrk="1" hangingPunct="1"/>
            <a:endParaRPr lang="en-US" altLang="zh-C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p:nvPr>
        </p:nvSpPr>
        <p:spPr>
          <a:ln/>
        </p:spPr>
        <p:txBody>
          <a:bodyPr vert="horz" wrap="square" lIns="91440" tIns="45720" rIns="91440" bIns="45720" anchor="b" anchorCtr="0"/>
          <a:lstStyle/>
          <a:p>
            <a:pPr eaLnBrk="1" hangingPunct="1"/>
            <a:r>
              <a:rPr lang="zh-CN" altLang="en-US" dirty="0"/>
              <a:t>本章作业</a:t>
            </a:r>
          </a:p>
        </p:txBody>
      </p:sp>
      <p:sp>
        <p:nvSpPr>
          <p:cNvPr id="99331" name="Rectangle 3"/>
          <p:cNvSpPr>
            <a:spLocks noGrp="1"/>
          </p:cNvSpPr>
          <p:nvPr>
            <p:ph idx="1"/>
          </p:nvPr>
        </p:nvSpPr>
        <p:spPr>
          <a:xfrm>
            <a:off x="457200" y="1719263"/>
            <a:ext cx="8458200" cy="4757737"/>
          </a:xfrm>
          <a:ln/>
        </p:spPr>
        <p:txBody>
          <a:bodyPr vert="horz" wrap="square" lIns="91440" tIns="45720" rIns="91440" bIns="45720" anchor="t" anchorCtr="0"/>
          <a:lstStyle/>
          <a:p>
            <a:pPr eaLnBrk="1" hangingPunct="1"/>
            <a:r>
              <a:rPr lang="zh-CN" altLang="en-US" b="1" dirty="0"/>
              <a:t>课本第７章课后练习</a:t>
            </a:r>
          </a:p>
          <a:p>
            <a:pPr lvl="1" eaLnBrk="1" hangingPunct="1"/>
            <a:r>
              <a:rPr lang="zh-CN" altLang="en-US" b="1" dirty="0">
                <a:solidFill>
                  <a:srgbClr val="FF0000"/>
                </a:solidFill>
              </a:rPr>
              <a:t>作业：</a:t>
            </a:r>
          </a:p>
          <a:p>
            <a:pPr lvl="2" eaLnBrk="1" hangingPunct="1"/>
            <a:r>
              <a:rPr lang="zh-CN" altLang="en-US" b="1" dirty="0"/>
              <a:t>算法分析题：</a:t>
            </a:r>
            <a:r>
              <a:rPr lang="en-US" altLang="zh-CN" b="1" dirty="0"/>
              <a:t>7-3</a:t>
            </a:r>
            <a:r>
              <a:rPr lang="zh-CN" altLang="en-US" b="1" dirty="0"/>
              <a:t>、</a:t>
            </a:r>
            <a:r>
              <a:rPr lang="en-US" altLang="zh-CN" b="1" dirty="0"/>
              <a:t>7-4</a:t>
            </a:r>
            <a:r>
              <a:rPr lang="zh-CN" altLang="en-US" b="1" dirty="0"/>
              <a:t>、</a:t>
            </a:r>
            <a:r>
              <a:rPr lang="en-US" altLang="zh-CN" b="1" dirty="0"/>
              <a:t>7-5</a:t>
            </a:r>
            <a:r>
              <a:rPr lang="zh-CN" altLang="en-US" b="1" dirty="0"/>
              <a:t>、</a:t>
            </a:r>
            <a:r>
              <a:rPr lang="en-US" altLang="zh-CN" b="1" dirty="0"/>
              <a:t>7-9</a:t>
            </a:r>
            <a:r>
              <a:rPr lang="zh-CN" altLang="en-US" b="1" dirty="0"/>
              <a:t>、</a:t>
            </a:r>
            <a:r>
              <a:rPr lang="en-US" altLang="zh-CN" b="1" dirty="0"/>
              <a:t>7-12</a:t>
            </a:r>
            <a:r>
              <a:rPr lang="zh-CN" altLang="en-US" b="1" dirty="0"/>
              <a:t>、</a:t>
            </a:r>
            <a:r>
              <a:rPr lang="en-US" altLang="zh-CN" b="1" dirty="0"/>
              <a:t>7-14</a:t>
            </a:r>
          </a:p>
          <a:p>
            <a:pPr lvl="2" eaLnBrk="1" hangingPunct="1"/>
            <a:r>
              <a:rPr lang="zh-CN" altLang="en-US" b="1" dirty="0"/>
              <a:t>算法实现题：</a:t>
            </a:r>
            <a:r>
              <a:rPr lang="en-US" altLang="zh-CN" b="1" dirty="0"/>
              <a:t>7-3</a:t>
            </a:r>
            <a:r>
              <a:rPr lang="zh-CN" altLang="en-US" b="1" dirty="0"/>
              <a:t>、</a:t>
            </a:r>
            <a:r>
              <a:rPr lang="en-US" altLang="zh-CN" b="1" dirty="0"/>
              <a:t>7-4</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a:ln/>
        </p:spPr>
        <p:txBody>
          <a:bodyPr vert="horz" wrap="square" lIns="91440" tIns="45720" rIns="91440" bIns="45720" anchor="b" anchorCtr="0"/>
          <a:lstStyle/>
          <a:p>
            <a:pPr eaLnBrk="1" hangingPunct="1"/>
            <a:r>
              <a:rPr lang="zh-CN" altLang="en-US" dirty="0"/>
              <a:t>下一章内容</a:t>
            </a:r>
          </a:p>
        </p:txBody>
      </p:sp>
      <p:sp>
        <p:nvSpPr>
          <p:cNvPr id="100355"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FF0000"/>
                </a:solidFill>
              </a:rPr>
              <a:t>近似算法</a:t>
            </a:r>
          </a:p>
          <a:p>
            <a:pPr lvl="1" eaLnBrk="1" hangingPunct="1"/>
            <a:r>
              <a:rPr lang="zh-CN" altLang="en-US" dirty="0"/>
              <a:t>近似算法的性能</a:t>
            </a:r>
          </a:p>
          <a:p>
            <a:pPr lvl="1" eaLnBrk="1" hangingPunct="1"/>
            <a:r>
              <a:rPr lang="zh-CN" altLang="en-US" dirty="0"/>
              <a:t>实例分析</a:t>
            </a:r>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1655</TotalTime>
  <Words>3432</Words>
  <Application>Microsoft Office PowerPoint</Application>
  <PresentationFormat>全屏显示(4:3)</PresentationFormat>
  <Paragraphs>606</Paragraphs>
  <Slides>96</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96</vt:i4>
      </vt:variant>
    </vt:vector>
  </HeadingPairs>
  <TitlesOfParts>
    <vt:vector size="101" baseType="lpstr">
      <vt:lpstr>宋体</vt:lpstr>
      <vt:lpstr>Arial</vt:lpstr>
      <vt:lpstr>Wingdings</vt:lpstr>
      <vt:lpstr>Network</vt:lpstr>
      <vt:lpstr>Equation.3</vt:lpstr>
      <vt:lpstr>算法设计与分析</vt:lpstr>
      <vt:lpstr>概率算法</vt:lpstr>
      <vt:lpstr>概率算法的主要类型</vt:lpstr>
      <vt:lpstr>数值概率算法</vt:lpstr>
      <vt:lpstr>蒙特卡罗算法</vt:lpstr>
      <vt:lpstr>拉斯维加斯算法</vt:lpstr>
      <vt:lpstr>舍伍德算法</vt:lpstr>
      <vt:lpstr>提纲</vt:lpstr>
      <vt:lpstr>提纲</vt:lpstr>
      <vt:lpstr>随机数</vt:lpstr>
      <vt:lpstr>线性同余法</vt:lpstr>
      <vt:lpstr>随机序列的产生与实验</vt:lpstr>
      <vt:lpstr>提纲</vt:lpstr>
      <vt:lpstr>通过实例学习数值概率算法</vt:lpstr>
      <vt:lpstr>PowerPoint 演示文稿</vt:lpstr>
      <vt:lpstr>用随机投点法计算π值</vt:lpstr>
      <vt:lpstr>PowerPoint 演示文稿</vt:lpstr>
      <vt:lpstr>计算定积分</vt:lpstr>
      <vt:lpstr>用随机投点法计算定积分</vt:lpstr>
      <vt:lpstr>用平均值法计算定积分</vt:lpstr>
      <vt:lpstr>PowerPoint 演示文稿</vt:lpstr>
      <vt:lpstr>PowerPoint 演示文稿</vt:lpstr>
      <vt:lpstr>算法实现</vt:lpstr>
      <vt:lpstr>PowerPoint 演示文稿</vt:lpstr>
      <vt:lpstr>解非线性方程组</vt:lpstr>
      <vt:lpstr>利用概率算法求解</vt:lpstr>
      <vt:lpstr>算法改进</vt:lpstr>
      <vt:lpstr>PowerPoint 演示文稿</vt:lpstr>
      <vt:lpstr>提纲</vt:lpstr>
      <vt:lpstr>舍伍德算法</vt:lpstr>
      <vt:lpstr>PowerPoint 演示文稿</vt:lpstr>
      <vt:lpstr>PowerPoint 演示文稿</vt:lpstr>
      <vt:lpstr>实例说明</vt:lpstr>
      <vt:lpstr>PowerPoint 演示文稿</vt:lpstr>
      <vt:lpstr>线性时间选择</vt:lpstr>
      <vt:lpstr>Select算法分析</vt:lpstr>
      <vt:lpstr>Select算法分析</vt:lpstr>
      <vt:lpstr>PowerPoint 演示文稿</vt:lpstr>
      <vt:lpstr>结论</vt:lpstr>
      <vt:lpstr>PowerPoint 演示文稿</vt:lpstr>
      <vt:lpstr>双数组结构的有序表</vt:lpstr>
      <vt:lpstr>改进策略</vt:lpstr>
      <vt:lpstr>PowerPoint 演示文稿</vt:lpstr>
      <vt:lpstr>跳跃表</vt:lpstr>
      <vt:lpstr>举例说明</vt:lpstr>
      <vt:lpstr>如何进行搜索？</vt:lpstr>
      <vt:lpstr>如何在该跳跃表中搜索元素８？</vt:lpstr>
      <vt:lpstr>有序链表跳跃表</vt:lpstr>
      <vt:lpstr>存在的问题</vt:lpstr>
      <vt:lpstr>随机算法的引入</vt:lpstr>
      <vt:lpstr>PowerPoint 演示文稿</vt:lpstr>
      <vt:lpstr>附加指针的平衡性</vt:lpstr>
      <vt:lpstr>解决方案</vt:lpstr>
      <vt:lpstr>随机生成新插入结点的级别</vt:lpstr>
      <vt:lpstr>跳跃表的算法实现</vt:lpstr>
      <vt:lpstr>提纲</vt:lpstr>
      <vt:lpstr>拉斯维加斯算法</vt:lpstr>
      <vt:lpstr>效率分析</vt:lpstr>
      <vt:lpstr>实例说明</vt:lpstr>
      <vt:lpstr>PowerPoint 演示文稿</vt:lpstr>
      <vt:lpstr>Ｎ后问题</vt:lpstr>
      <vt:lpstr>被忽视的问题细节</vt:lpstr>
      <vt:lpstr>算法实现</vt:lpstr>
      <vt:lpstr>解决方案</vt:lpstr>
      <vt:lpstr>随机放置皇后数对算法效率的影响</vt:lpstr>
      <vt:lpstr>PowerPoint 演示文稿</vt:lpstr>
      <vt:lpstr>整数因子分解</vt:lpstr>
      <vt:lpstr>用于整数因子分割的split算法</vt:lpstr>
      <vt:lpstr>分析</vt:lpstr>
      <vt:lpstr>Pollard算法</vt:lpstr>
      <vt:lpstr>花絮</vt:lpstr>
      <vt:lpstr>提纲</vt:lpstr>
      <vt:lpstr>蒙特卡罗算法</vt:lpstr>
      <vt:lpstr>知识点</vt:lpstr>
      <vt:lpstr>知识点</vt:lpstr>
      <vt:lpstr>基本概念</vt:lpstr>
      <vt:lpstr>偏真蒙特卡罗算法</vt:lpstr>
      <vt:lpstr>偏y0蒙特卡罗算法</vt:lpstr>
      <vt:lpstr>分析</vt:lpstr>
      <vt:lpstr>PowerPoint 演示文稿</vt:lpstr>
      <vt:lpstr>PowerPoint 演示文稿</vt:lpstr>
      <vt:lpstr>PowerPoint 演示文稿</vt:lpstr>
      <vt:lpstr>总结</vt:lpstr>
      <vt:lpstr>知识点</vt:lpstr>
      <vt:lpstr>PowerPoint 演示文稿</vt:lpstr>
      <vt:lpstr>主元素问题</vt:lpstr>
      <vt:lpstr>PowerPoint 演示文稿</vt:lpstr>
      <vt:lpstr>改进——重复调用２次</vt:lpstr>
      <vt:lpstr>PowerPoint 演示文稿</vt:lpstr>
      <vt:lpstr>素数测试</vt:lpstr>
      <vt:lpstr>费尔马小定理</vt:lpstr>
      <vt:lpstr>二次探测定理</vt:lpstr>
      <vt:lpstr>提纲</vt:lpstr>
      <vt:lpstr>本章小结</vt:lpstr>
      <vt:lpstr>本章作业</vt:lpstr>
      <vt:lpstr>下一章内容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邹 济帆</cp:lastModifiedBy>
  <cp:revision>98</cp:revision>
  <dcterms:created xsi:type="dcterms:W3CDTF">2024-05-13T12:40:20Z</dcterms:created>
  <dcterms:modified xsi:type="dcterms:W3CDTF">2025-05-30T07:54:27Z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F24D1F11938B4D359F92239154FCACB0_13</vt:lpwstr>
  </property>
  <property fmtid="{D5CDD505-2E9C-101B-9397-08002B2CF9AE}" pid="4" name="KSOProductBuildVer">
    <vt:lpwstr>2052-12.1.0.16729</vt:lpwstr>
  </property>
</Properties>
</file>