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6" r:id="rId2"/>
    <p:sldId id="257" r:id="rId3"/>
    <p:sldId id="258" r:id="rId4"/>
    <p:sldId id="418" r:id="rId5"/>
    <p:sldId id="410" r:id="rId6"/>
    <p:sldId id="408" r:id="rId7"/>
    <p:sldId id="345" r:id="rId8"/>
    <p:sldId id="379" r:id="rId9"/>
    <p:sldId id="380" r:id="rId10"/>
    <p:sldId id="381" r:id="rId11"/>
    <p:sldId id="382" r:id="rId12"/>
    <p:sldId id="383" r:id="rId13"/>
    <p:sldId id="384" r:id="rId14"/>
    <p:sldId id="385" r:id="rId15"/>
    <p:sldId id="386" r:id="rId16"/>
    <p:sldId id="387" r:id="rId17"/>
    <p:sldId id="388" r:id="rId18"/>
    <p:sldId id="411" r:id="rId19"/>
    <p:sldId id="390" r:id="rId20"/>
    <p:sldId id="391" r:id="rId21"/>
    <p:sldId id="415" r:id="rId22"/>
    <p:sldId id="402" r:id="rId23"/>
    <p:sldId id="395" r:id="rId24"/>
    <p:sldId id="409" r:id="rId25"/>
    <p:sldId id="403"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92" autoAdjust="0"/>
    <p:restoredTop sz="86642" autoAdjust="0"/>
  </p:normalViewPr>
  <p:slideViewPr>
    <p:cSldViewPr>
      <p:cViewPr varScale="1">
        <p:scale>
          <a:sx n="96" d="100"/>
          <a:sy n="96" d="100"/>
        </p:scale>
        <p:origin x="172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935F1-B4FD-4A85-B319-2593201C919F}" type="datetimeFigureOut">
              <a:rPr lang="zh-CN" altLang="en-US" smtClean="0"/>
              <a:pPr/>
              <a:t>2024/7/1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45C3EB-D7E0-4C7E-B12B-6B6BB06A90A0}" type="slidenum">
              <a:rPr lang="zh-CN" altLang="en-US" smtClean="0"/>
              <a:pPr/>
              <a:t>‹#›</a:t>
            </a:fld>
            <a:endParaRPr lang="zh-CN" altLang="en-US"/>
          </a:p>
        </p:txBody>
      </p:sp>
    </p:spTree>
    <p:extLst>
      <p:ext uri="{BB962C8B-B14F-4D97-AF65-F5344CB8AC3E}">
        <p14:creationId xmlns:p14="http://schemas.microsoft.com/office/powerpoint/2010/main" val="4237070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2024/7/1</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clin@xm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ftp://121.192.180.23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unity3d.com/c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unity3d.com/Manual/PhysicsSection.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a:t>林俊聪</a:t>
            </a:r>
            <a:endParaRPr lang="en-US" altLang="zh-CN" dirty="0"/>
          </a:p>
          <a:p>
            <a:r>
              <a:rPr lang="zh-CN" altLang="en-US" dirty="0"/>
              <a:t>电邮：</a:t>
            </a:r>
            <a:r>
              <a:rPr lang="en-US" altLang="zh-CN" dirty="0">
                <a:hlinkClick r:id="rId2"/>
              </a:rPr>
              <a:t>jclin@xmu.edu.cn</a:t>
            </a:r>
            <a:endParaRPr lang="en-US" altLang="zh-CN" dirty="0"/>
          </a:p>
          <a:p>
            <a:r>
              <a:rPr lang="zh-CN" altLang="en-US" dirty="0"/>
              <a:t>办公室：翔安校区</a:t>
            </a:r>
            <a:r>
              <a:rPr lang="en-US" altLang="zh-CN" dirty="0"/>
              <a:t>5</a:t>
            </a:r>
            <a:r>
              <a:rPr lang="zh-CN" altLang="en-US" dirty="0"/>
              <a:t>号楼</a:t>
            </a:r>
            <a:r>
              <a:rPr lang="en-US" altLang="zh-CN" dirty="0"/>
              <a:t>-409-1</a:t>
            </a:r>
          </a:p>
        </p:txBody>
      </p:sp>
      <p:sp>
        <p:nvSpPr>
          <p:cNvPr id="2" name="标题 1"/>
          <p:cNvSpPr>
            <a:spLocks noGrp="1"/>
          </p:cNvSpPr>
          <p:nvPr>
            <p:ph type="ctrTitle"/>
          </p:nvPr>
        </p:nvSpPr>
        <p:spPr/>
        <p:txBody>
          <a:bodyPr/>
          <a:lstStyle/>
          <a:p>
            <a:r>
              <a:rPr lang="zh-CN" altLang="en-US" dirty="0"/>
              <a:t>游戏设计导论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刚体（</a:t>
            </a:r>
            <a:r>
              <a:rPr lang="en-US" altLang="zh-CN" dirty="0" err="1"/>
              <a:t>RigidBody</a:t>
            </a:r>
            <a:r>
              <a:rPr lang="zh-CN" altLang="en-US" dirty="0"/>
              <a:t>）：属性</a:t>
            </a:r>
            <a:endParaRPr lang="en-US" altLang="zh-CN" dirty="0"/>
          </a:p>
          <a:p>
            <a:pPr lvl="2" algn="just"/>
            <a:r>
              <a:rPr lang="zh-CN" altLang="en-US" dirty="0"/>
              <a:t>碰撞检测（</a:t>
            </a:r>
            <a:r>
              <a:rPr lang="en-US" altLang="zh-CN" dirty="0"/>
              <a:t>Collision Detection</a:t>
            </a:r>
            <a:r>
              <a:rPr lang="zh-CN" altLang="en-US" dirty="0"/>
              <a:t>）</a:t>
            </a:r>
          </a:p>
          <a:p>
            <a:pPr lvl="3" algn="just"/>
            <a:r>
              <a:rPr lang="zh-CN" altLang="en-US" dirty="0"/>
              <a:t>刚体组件默认使用占用资源较少的离散模式（</a:t>
            </a:r>
            <a:r>
              <a:rPr lang="en-US" altLang="zh-CN" dirty="0" err="1"/>
              <a:t>Disctete</a:t>
            </a:r>
            <a:r>
              <a:rPr lang="zh-CN" altLang="en-US" dirty="0"/>
              <a:t>），一般用于静止或运动速度较慢的物体，而对于高速运动或体积较小的物体建议使用连续模式（</a:t>
            </a:r>
            <a:r>
              <a:rPr lang="en-US" altLang="zh-CN" dirty="0"/>
              <a:t>Continuous</a:t>
            </a:r>
            <a:r>
              <a:rPr lang="zh-CN" altLang="en-US" dirty="0"/>
              <a:t>），被使用了连续检测模式的物体所撞击的物体，则应该使用动态连续模式（</a:t>
            </a:r>
            <a:r>
              <a:rPr lang="en-US" altLang="zh-CN" dirty="0"/>
              <a:t>Continuous Dynamic</a:t>
            </a:r>
            <a:r>
              <a:rPr lang="zh-CN" altLang="en-US" dirty="0"/>
              <a:t>）</a:t>
            </a:r>
          </a:p>
          <a:p>
            <a:pPr lvl="2" algn="just"/>
            <a:r>
              <a:rPr lang="zh-CN" altLang="en-US" dirty="0"/>
              <a:t>限制条件（</a:t>
            </a:r>
            <a:r>
              <a:rPr lang="en-US" altLang="zh-CN" dirty="0"/>
              <a:t>Constraints</a:t>
            </a:r>
            <a:r>
              <a:rPr lang="zh-CN" altLang="en-US" dirty="0"/>
              <a:t>）</a:t>
            </a:r>
          </a:p>
          <a:p>
            <a:pPr lvl="3" algn="just"/>
            <a:r>
              <a:rPr lang="zh-CN" altLang="en-US" dirty="0"/>
              <a:t>限制条件用来设置物体在哪一个方向上运动或旋转将受到的限制。默认情况下，物体的运动和旋转在各个方向上都不会受到限制 </a:t>
            </a:r>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341237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刚体（</a:t>
            </a:r>
            <a:r>
              <a:rPr lang="en-US" altLang="zh-CN" dirty="0" err="1"/>
              <a:t>RigidBody</a:t>
            </a:r>
            <a:r>
              <a:rPr lang="zh-CN" altLang="en-US" dirty="0"/>
              <a:t>）：常用方法</a:t>
            </a:r>
            <a:endParaRPr lang="en-US" altLang="zh-CN" dirty="0"/>
          </a:p>
          <a:p>
            <a:pPr lvl="2"/>
            <a:r>
              <a:rPr lang="en-US" altLang="zh-CN" dirty="0" err="1"/>
              <a:t>AddForce</a:t>
            </a:r>
            <a:r>
              <a:rPr lang="zh-CN" altLang="en-US" dirty="0"/>
              <a:t>函数</a:t>
            </a:r>
          </a:p>
          <a:p>
            <a:pPr lvl="3"/>
            <a:r>
              <a:rPr lang="en-US" altLang="zh-CN" dirty="0" err="1"/>
              <a:t>AddForce</a:t>
            </a:r>
            <a:r>
              <a:rPr lang="zh-CN" altLang="en-US" dirty="0"/>
              <a:t>函数用来对刚体施加一个指定方向的力，作用于刚体使其发生移动</a:t>
            </a:r>
            <a:endParaRPr lang="en-US" altLang="zh-CN" dirty="0"/>
          </a:p>
          <a:p>
            <a:pPr lvl="2"/>
            <a:endParaRPr lang="en-US" altLang="zh-CN" dirty="0"/>
          </a:p>
          <a:p>
            <a:pPr lvl="1"/>
            <a:endParaRPr lang="en-US" altLang="zh-CN" dirty="0"/>
          </a:p>
        </p:txBody>
      </p:sp>
      <p:sp>
        <p:nvSpPr>
          <p:cNvPr id="4" name="矩形 3"/>
          <p:cNvSpPr/>
          <p:nvPr/>
        </p:nvSpPr>
        <p:spPr>
          <a:xfrm>
            <a:off x="696144" y="4149080"/>
            <a:ext cx="8208912" cy="646331"/>
          </a:xfrm>
          <a:prstGeom prst="rect">
            <a:avLst/>
          </a:prstGeom>
          <a:ln>
            <a:solidFill>
              <a:schemeClr val="accent1"/>
            </a:solidFill>
          </a:ln>
        </p:spPr>
        <p:txBody>
          <a:bodyPr wrap="square">
            <a:spAutoFit/>
          </a:bodyPr>
          <a:lstStyle/>
          <a:p>
            <a:r>
              <a:rPr lang="zh-CN" altLang="en-US" dirty="0">
                <a:solidFill>
                  <a:srgbClr val="FF0000"/>
                </a:solidFill>
              </a:rPr>
              <a:t>function AddForce (force : Vector3, mode : ForceMode = ForceMode.Force) : void</a:t>
            </a:r>
          </a:p>
          <a:p>
            <a:r>
              <a:rPr lang="zh-CN" altLang="en-US" dirty="0">
                <a:solidFill>
                  <a:srgbClr val="FF0000"/>
                </a:solidFill>
              </a:rPr>
              <a:t>function AddForce (x : float, y : float, z : float, mode : ForceMode = ForceMode.Force) : void</a:t>
            </a:r>
          </a:p>
        </p:txBody>
      </p:sp>
    </p:spTree>
    <p:extLst>
      <p:ext uri="{BB962C8B-B14F-4D97-AF65-F5344CB8AC3E}">
        <p14:creationId xmlns:p14="http://schemas.microsoft.com/office/powerpoint/2010/main" val="55572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刚体（</a:t>
            </a:r>
            <a:r>
              <a:rPr lang="en-US" altLang="zh-CN" dirty="0" err="1"/>
              <a:t>RigidBody</a:t>
            </a:r>
            <a:r>
              <a:rPr lang="zh-CN" altLang="en-US" dirty="0"/>
              <a:t>）：常用方法</a:t>
            </a:r>
            <a:endParaRPr lang="en-US" altLang="zh-CN" dirty="0"/>
          </a:p>
          <a:p>
            <a:pPr lvl="2"/>
            <a:r>
              <a:rPr lang="en-US" altLang="zh-CN" dirty="0" err="1"/>
              <a:t>MovePosition</a:t>
            </a:r>
            <a:r>
              <a:rPr lang="zh-CN" altLang="en-US" dirty="0"/>
              <a:t>函数</a:t>
            </a:r>
          </a:p>
          <a:p>
            <a:pPr lvl="3"/>
            <a:r>
              <a:rPr lang="en-US" altLang="zh-CN" dirty="0" err="1"/>
              <a:t>MovePosition</a:t>
            </a:r>
            <a:r>
              <a:rPr lang="zh-CN" altLang="en-US" dirty="0"/>
              <a:t>函数用来将刚体移动到</a:t>
            </a:r>
            <a:r>
              <a:rPr lang="en-US" altLang="zh-CN" dirty="0"/>
              <a:t>position</a:t>
            </a:r>
            <a:r>
              <a:rPr lang="zh-CN" altLang="en-US" dirty="0"/>
              <a:t>位置</a:t>
            </a:r>
            <a:endParaRPr lang="en-US" altLang="zh-CN" dirty="0"/>
          </a:p>
          <a:p>
            <a:pPr lvl="2"/>
            <a:endParaRPr lang="en-US" altLang="zh-CN" dirty="0"/>
          </a:p>
        </p:txBody>
      </p:sp>
      <p:sp>
        <p:nvSpPr>
          <p:cNvPr id="5" name="矩形 4"/>
          <p:cNvSpPr/>
          <p:nvPr/>
        </p:nvSpPr>
        <p:spPr>
          <a:xfrm>
            <a:off x="2555776" y="3733800"/>
            <a:ext cx="4222374" cy="369332"/>
          </a:xfrm>
          <a:prstGeom prst="rect">
            <a:avLst/>
          </a:prstGeom>
          <a:ln>
            <a:solidFill>
              <a:schemeClr val="accent1"/>
            </a:solidFill>
          </a:ln>
        </p:spPr>
        <p:txBody>
          <a:bodyPr wrap="none">
            <a:spAutoFit/>
          </a:bodyPr>
          <a:lstStyle/>
          <a:p>
            <a:r>
              <a:rPr lang="zh-CN" altLang="en-US" dirty="0">
                <a:solidFill>
                  <a:srgbClr val="FF0000"/>
                </a:solidFill>
              </a:rPr>
              <a:t>function MovePosition (position : Vector3) : void</a:t>
            </a:r>
          </a:p>
        </p:txBody>
      </p:sp>
    </p:spTree>
    <p:extLst>
      <p:ext uri="{BB962C8B-B14F-4D97-AF65-F5344CB8AC3E}">
        <p14:creationId xmlns:p14="http://schemas.microsoft.com/office/powerpoint/2010/main" val="2009320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刚体（</a:t>
            </a:r>
            <a:r>
              <a:rPr lang="en-US" altLang="zh-CN" dirty="0" err="1"/>
              <a:t>RigidBody</a:t>
            </a:r>
            <a:r>
              <a:rPr lang="zh-CN" altLang="en-US" dirty="0"/>
              <a:t>）：常用方法</a:t>
            </a:r>
            <a:endParaRPr lang="en-US" altLang="zh-CN" dirty="0"/>
          </a:p>
          <a:p>
            <a:pPr lvl="2"/>
            <a:r>
              <a:rPr lang="en-US" altLang="zh-CN" dirty="0" err="1"/>
              <a:t>MoveRotation</a:t>
            </a:r>
            <a:r>
              <a:rPr lang="zh-CN" altLang="en-US" dirty="0"/>
              <a:t>函数</a:t>
            </a:r>
          </a:p>
          <a:p>
            <a:pPr lvl="3"/>
            <a:r>
              <a:rPr lang="en-US" altLang="zh-CN" dirty="0" err="1"/>
              <a:t>MoveRotation</a:t>
            </a:r>
            <a:r>
              <a:rPr lang="zh-CN" altLang="en-US" dirty="0"/>
              <a:t>函数用来刚体旋转到</a:t>
            </a:r>
            <a:r>
              <a:rPr lang="en-US" altLang="zh-CN" dirty="0"/>
              <a:t>rot</a:t>
            </a:r>
            <a:r>
              <a:rPr lang="zh-CN" altLang="en-US" dirty="0"/>
              <a:t>。</a:t>
            </a:r>
            <a:r>
              <a:rPr lang="en-US" altLang="zh-CN" dirty="0"/>
              <a:t>rot</a:t>
            </a:r>
            <a:r>
              <a:rPr lang="zh-CN" altLang="en-US" dirty="0"/>
              <a:t>为</a:t>
            </a:r>
            <a:r>
              <a:rPr lang="en-US" altLang="zh-CN" dirty="0"/>
              <a:t>Quaternion</a:t>
            </a:r>
            <a:r>
              <a:rPr lang="zh-CN" altLang="en-US" dirty="0"/>
              <a:t>（四元数）会返回刚体需要旋转的角度</a:t>
            </a:r>
            <a:endParaRPr lang="en-US" altLang="zh-CN" dirty="0"/>
          </a:p>
        </p:txBody>
      </p:sp>
      <p:sp>
        <p:nvSpPr>
          <p:cNvPr id="4" name="矩形 3"/>
          <p:cNvSpPr/>
          <p:nvPr/>
        </p:nvSpPr>
        <p:spPr>
          <a:xfrm>
            <a:off x="2627784" y="4077072"/>
            <a:ext cx="4210640" cy="369332"/>
          </a:xfrm>
          <a:prstGeom prst="rect">
            <a:avLst/>
          </a:prstGeom>
          <a:ln>
            <a:solidFill>
              <a:schemeClr val="accent1"/>
            </a:solidFill>
          </a:ln>
        </p:spPr>
        <p:txBody>
          <a:bodyPr wrap="none">
            <a:spAutoFit/>
          </a:bodyPr>
          <a:lstStyle/>
          <a:p>
            <a:r>
              <a:rPr lang="zh-CN" altLang="en-US" dirty="0">
                <a:solidFill>
                  <a:srgbClr val="FF0000"/>
                </a:solidFill>
              </a:rPr>
              <a:t>function MoveRotation (rot : Quaternion) : void</a:t>
            </a:r>
          </a:p>
        </p:txBody>
      </p:sp>
    </p:spTree>
    <p:extLst>
      <p:ext uri="{BB962C8B-B14F-4D97-AF65-F5344CB8AC3E}">
        <p14:creationId xmlns:p14="http://schemas.microsoft.com/office/powerpoint/2010/main" val="131334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906072" cy="4572000"/>
          </a:xfrm>
        </p:spPr>
        <p:txBody>
          <a:bodyPr>
            <a:normAutofit/>
          </a:bodyPr>
          <a:lstStyle/>
          <a:p>
            <a:r>
              <a:rPr lang="zh-CN" altLang="en-US" dirty="0"/>
              <a:t>刚体（</a:t>
            </a:r>
            <a:r>
              <a:rPr lang="en-US" altLang="zh-CN" dirty="0" err="1"/>
              <a:t>RigidBody</a:t>
            </a:r>
            <a:r>
              <a:rPr lang="zh-CN" altLang="en-US" dirty="0"/>
              <a:t>）</a:t>
            </a:r>
            <a:endParaRPr lang="en-US" altLang="zh-CN" dirty="0"/>
          </a:p>
          <a:p>
            <a:pPr lvl="1"/>
            <a:r>
              <a:rPr lang="zh-CN" altLang="en-US" dirty="0"/>
              <a:t>物理管理器：界面</a:t>
            </a:r>
            <a:endParaRPr lang="en-US" altLang="zh-CN" dirty="0"/>
          </a:p>
          <a:p>
            <a:pPr lvl="2"/>
            <a:r>
              <a:rPr lang="zh-CN" altLang="en-US" dirty="0"/>
              <a:t>菜单栏 </a:t>
            </a:r>
            <a:r>
              <a:rPr lang="en-US" altLang="zh-CN" dirty="0"/>
              <a:t>Edit &gt; Project Settings &gt; Physics</a:t>
            </a:r>
            <a:r>
              <a:rPr lang="zh-CN" altLang="en-US" dirty="0"/>
              <a:t> 打开物理管理器 </a:t>
            </a:r>
          </a:p>
          <a:p>
            <a:pPr lvl="1"/>
            <a:endParaRPr lang="en-US" altLang="zh-CN" dirty="0"/>
          </a:p>
        </p:txBody>
      </p:sp>
      <p:pic>
        <p:nvPicPr>
          <p:cNvPr id="6" name="图片 5">
            <a:extLst>
              <a:ext uri="{FF2B5EF4-FFF2-40B4-BE49-F238E27FC236}">
                <a16:creationId xmlns:a16="http://schemas.microsoft.com/office/drawing/2014/main" id="{0ED7989A-F103-1843-B7D8-8DCEE88B20BC}"/>
              </a:ext>
            </a:extLst>
          </p:cNvPr>
          <p:cNvPicPr>
            <a:picLocks noChangeAspect="1"/>
          </p:cNvPicPr>
          <p:nvPr/>
        </p:nvPicPr>
        <p:blipFill rotWithShape="1">
          <a:blip r:embed="rId2">
            <a:extLst>
              <a:ext uri="{28A0092B-C50C-407E-A947-70E740481C1C}">
                <a14:useLocalDpi xmlns:a14="http://schemas.microsoft.com/office/drawing/2010/main" val="0"/>
              </a:ext>
            </a:extLst>
          </a:blip>
          <a:srcRect b="23725"/>
          <a:stretch/>
        </p:blipFill>
        <p:spPr>
          <a:xfrm>
            <a:off x="323528" y="2420888"/>
            <a:ext cx="8596764" cy="4320480"/>
          </a:xfrm>
          <a:prstGeom prst="rect">
            <a:avLst/>
          </a:prstGeom>
        </p:spPr>
      </p:pic>
    </p:spTree>
    <p:extLst>
      <p:ext uri="{BB962C8B-B14F-4D97-AF65-F5344CB8AC3E}">
        <p14:creationId xmlns:p14="http://schemas.microsoft.com/office/powerpoint/2010/main" val="208716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刚体（</a:t>
            </a:r>
            <a:r>
              <a:rPr lang="en-US" altLang="zh-CN" dirty="0" err="1"/>
              <a:t>RigidBody</a:t>
            </a:r>
            <a:r>
              <a:rPr lang="zh-CN" altLang="en-US" dirty="0"/>
              <a:t>）</a:t>
            </a:r>
            <a:endParaRPr lang="en-US" altLang="zh-CN" dirty="0"/>
          </a:p>
          <a:p>
            <a:pPr lvl="1"/>
            <a:r>
              <a:rPr lang="zh-CN" altLang="en-US" dirty="0"/>
              <a:t>物理管理器：变量</a:t>
            </a:r>
            <a:endParaRPr lang="en-US" altLang="zh-CN" dirty="0"/>
          </a:p>
          <a:p>
            <a:pPr lvl="2"/>
            <a:r>
              <a:rPr lang="en-US" altLang="zh-CN" dirty="0"/>
              <a:t>Gravity</a:t>
            </a:r>
            <a:r>
              <a:rPr lang="zh-CN" altLang="en-US" dirty="0"/>
              <a:t>（重力）</a:t>
            </a:r>
          </a:p>
          <a:p>
            <a:pPr lvl="3"/>
            <a:r>
              <a:rPr lang="zh-CN" altLang="en-US" dirty="0"/>
              <a:t>在</a:t>
            </a:r>
            <a:r>
              <a:rPr lang="en-US" altLang="zh-CN" dirty="0"/>
              <a:t>Unity</a:t>
            </a:r>
            <a:r>
              <a:rPr lang="zh-CN" altLang="en-US" dirty="0"/>
              <a:t>中默认的重力的方向为</a:t>
            </a:r>
            <a:r>
              <a:rPr lang="en-US" altLang="zh-CN" dirty="0"/>
              <a:t>Y</a:t>
            </a:r>
            <a:r>
              <a:rPr lang="zh-CN" altLang="en-US" dirty="0"/>
              <a:t>轴的负方向，大小为</a:t>
            </a:r>
            <a:r>
              <a:rPr lang="en-US" altLang="zh-CN" dirty="0"/>
              <a:t>9.81N</a:t>
            </a:r>
            <a:r>
              <a:rPr lang="zh-CN" altLang="en-US" dirty="0"/>
              <a:t>。</a:t>
            </a:r>
          </a:p>
          <a:p>
            <a:pPr lvl="2"/>
            <a:r>
              <a:rPr lang="en-US" altLang="zh-CN" dirty="0"/>
              <a:t>Default Material</a:t>
            </a:r>
            <a:r>
              <a:rPr lang="zh-CN" altLang="en-US" dirty="0"/>
              <a:t>（默认材质）</a:t>
            </a:r>
          </a:p>
          <a:p>
            <a:pPr lvl="3"/>
            <a:r>
              <a:rPr lang="zh-CN" altLang="en-US" dirty="0"/>
              <a:t>全局管理器中默认没有使用任何物理材质，在其中开发人员可以为其添加物理材质</a:t>
            </a:r>
            <a:endParaRPr lang="en-US" altLang="zh-CN" dirty="0"/>
          </a:p>
        </p:txBody>
      </p:sp>
    </p:spTree>
    <p:extLst>
      <p:ext uri="{BB962C8B-B14F-4D97-AF65-F5344CB8AC3E}">
        <p14:creationId xmlns:p14="http://schemas.microsoft.com/office/powerpoint/2010/main" val="1675792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刚体（</a:t>
            </a:r>
            <a:r>
              <a:rPr lang="en-US" altLang="zh-CN" dirty="0" err="1"/>
              <a:t>RigidBody</a:t>
            </a:r>
            <a:r>
              <a:rPr lang="zh-CN" altLang="en-US" dirty="0"/>
              <a:t>）</a:t>
            </a:r>
            <a:endParaRPr lang="en-US" altLang="zh-CN" dirty="0"/>
          </a:p>
          <a:p>
            <a:pPr lvl="1"/>
            <a:r>
              <a:rPr lang="zh-CN" altLang="en-US" dirty="0"/>
              <a:t>物理管理器：变量</a:t>
            </a:r>
            <a:endParaRPr lang="en-US" altLang="zh-CN" dirty="0"/>
          </a:p>
          <a:p>
            <a:pPr lvl="2"/>
            <a:r>
              <a:rPr lang="en-US" altLang="zh-CN" sz="1800" dirty="0"/>
              <a:t>Bounce Threshold</a:t>
            </a:r>
            <a:r>
              <a:rPr lang="zh-CN" altLang="en-US" sz="1800" dirty="0"/>
              <a:t>（反弹阈值）</a:t>
            </a:r>
          </a:p>
          <a:p>
            <a:pPr lvl="3"/>
            <a:r>
              <a:rPr lang="zh-CN" altLang="en-US" sz="1800" dirty="0"/>
              <a:t>在两个相互碰撞的刚体间的相对速度小于阈值时，就不会再进行反弹计算，这样会有效的减少模拟物理过程中物体的抖动与物理计算。 </a:t>
            </a:r>
          </a:p>
          <a:p>
            <a:pPr lvl="2"/>
            <a:r>
              <a:rPr lang="en-US" altLang="zh-CN" sz="1800" dirty="0" err="1"/>
              <a:t>Raycasts</a:t>
            </a:r>
            <a:r>
              <a:rPr lang="en-US" altLang="zh-CN" sz="1800" dirty="0"/>
              <a:t> Hit Triggers</a:t>
            </a:r>
            <a:r>
              <a:rPr lang="zh-CN" altLang="en-US" sz="1800" dirty="0"/>
              <a:t>（射线检测触发器）</a:t>
            </a:r>
          </a:p>
          <a:p>
            <a:pPr lvl="3"/>
            <a:r>
              <a:rPr lang="en-US" altLang="zh-CN" sz="1800" dirty="0"/>
              <a:t>Unity</a:t>
            </a:r>
            <a:r>
              <a:rPr lang="zh-CN" altLang="en-US" sz="1800" dirty="0"/>
              <a:t>集成开发环境的物理引擎中</a:t>
            </a:r>
            <a:r>
              <a:rPr lang="en-US" altLang="zh-CN" sz="1800" dirty="0"/>
              <a:t>3D</a:t>
            </a:r>
            <a:r>
              <a:rPr lang="zh-CN" altLang="en-US" sz="1800" dirty="0"/>
              <a:t>射线拾取功能需要和碰撞器相互配合使用，即射线命中碰撞器之后会返回命中信息，被开发人员捕获后可以实现特定的功能</a:t>
            </a:r>
            <a:endParaRPr lang="en-US" altLang="zh-CN" dirty="0"/>
          </a:p>
        </p:txBody>
      </p:sp>
    </p:spTree>
    <p:extLst>
      <p:ext uri="{BB962C8B-B14F-4D97-AF65-F5344CB8AC3E}">
        <p14:creationId xmlns:p14="http://schemas.microsoft.com/office/powerpoint/2010/main" val="670899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刚体（</a:t>
            </a:r>
            <a:r>
              <a:rPr lang="en-US" altLang="zh-CN" dirty="0" err="1"/>
              <a:t>RigidBody</a:t>
            </a:r>
            <a:r>
              <a:rPr lang="zh-CN" altLang="en-US" dirty="0"/>
              <a:t>）</a:t>
            </a:r>
            <a:endParaRPr lang="en-US" altLang="zh-CN" dirty="0"/>
          </a:p>
          <a:p>
            <a:pPr lvl="1"/>
            <a:r>
              <a:rPr lang="zh-CN" altLang="en-US" dirty="0"/>
              <a:t>物理管理器：变量</a:t>
            </a:r>
            <a:endParaRPr lang="en-US" altLang="zh-CN" dirty="0"/>
          </a:p>
          <a:p>
            <a:pPr lvl="2"/>
            <a:r>
              <a:rPr lang="en-US" altLang="zh-CN" dirty="0"/>
              <a:t>Layer Collision Matrix</a:t>
            </a:r>
            <a:r>
              <a:rPr lang="zh-CN" altLang="en-US" dirty="0"/>
              <a:t>（层碰撞矩阵）</a:t>
            </a:r>
          </a:p>
          <a:p>
            <a:pPr lvl="3"/>
            <a:r>
              <a:rPr lang="en-US" altLang="zh-CN" dirty="0"/>
              <a:t>Unity</a:t>
            </a:r>
            <a:r>
              <a:rPr lang="zh-CN" altLang="en-US" dirty="0"/>
              <a:t>集成开发环境中可开发人员可以对场景中的物体进行分层，将不同功能或类型的物体区分开来。在物理管理器中，可以使用层碰撞矩阵来设置不同层的物体间的碰撞计算。两个层的交叉处就是设置碰撞检测的标志位</a:t>
            </a:r>
            <a:endParaRPr lang="en-US" altLang="zh-CN" dirty="0"/>
          </a:p>
        </p:txBody>
      </p:sp>
    </p:spTree>
    <p:extLst>
      <p:ext uri="{BB962C8B-B14F-4D97-AF65-F5344CB8AC3E}">
        <p14:creationId xmlns:p14="http://schemas.microsoft.com/office/powerpoint/2010/main" val="1041199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lstStyle/>
          <a:p>
            <a:r>
              <a:rPr lang="zh-CN" altLang="en-US" dirty="0"/>
              <a:t>刚体（</a:t>
            </a:r>
            <a:r>
              <a:rPr lang="en-US" altLang="zh-CN" dirty="0" err="1"/>
              <a:t>RigidBody</a:t>
            </a:r>
            <a:r>
              <a:rPr lang="zh-CN" altLang="en-US" dirty="0"/>
              <a:t>）：碰撞</a:t>
            </a:r>
            <a:endParaRPr lang="en-US" altLang="zh-CN" dirty="0"/>
          </a:p>
          <a:p>
            <a:pPr lvl="1"/>
            <a:r>
              <a:rPr lang="zh-CN" altLang="en-US" dirty="0"/>
              <a:t>如果希望两个对象发生碰撞，需满足两个条件</a:t>
            </a:r>
            <a:endParaRPr lang="en-US" altLang="zh-CN" dirty="0"/>
          </a:p>
          <a:p>
            <a:pPr lvl="2"/>
            <a:r>
              <a:rPr lang="zh-CN" altLang="en-US" dirty="0"/>
              <a:t>两个对象都有</a:t>
            </a:r>
            <a:r>
              <a:rPr lang="en-US" altLang="zh-CN" dirty="0"/>
              <a:t>Collider</a:t>
            </a:r>
            <a:r>
              <a:rPr lang="zh-CN" altLang="en-US" dirty="0"/>
              <a:t>组件</a:t>
            </a:r>
            <a:endParaRPr lang="en-US" altLang="zh-CN" dirty="0"/>
          </a:p>
          <a:p>
            <a:pPr lvl="2"/>
            <a:r>
              <a:rPr lang="zh-CN" altLang="en-US" dirty="0"/>
              <a:t>其中一个对象上有</a:t>
            </a:r>
            <a:r>
              <a:rPr lang="en-US" altLang="zh-CN" dirty="0" err="1"/>
              <a:t>RigidBody</a:t>
            </a:r>
            <a:r>
              <a:rPr lang="zh-CN" altLang="en-US" dirty="0"/>
              <a:t>组件</a:t>
            </a:r>
            <a:endParaRPr lang="en-US" altLang="zh-CN" dirty="0"/>
          </a:p>
          <a:p>
            <a:pPr lvl="1"/>
            <a:r>
              <a:rPr lang="zh-CN" altLang="en-US" dirty="0"/>
              <a:t>当一个对象上挂载着</a:t>
            </a:r>
            <a:r>
              <a:rPr lang="en-US" altLang="zh-CN" dirty="0" err="1"/>
              <a:t>Rigidbody</a:t>
            </a:r>
            <a:r>
              <a:rPr lang="zh-CN" altLang="en-US" dirty="0"/>
              <a:t>组件时，应该使用“力”来移动物体，由物理引擎来计算移动过程中的物理效果，而不是修改对象</a:t>
            </a:r>
            <a:r>
              <a:rPr lang="en-US" altLang="zh-CN" dirty="0"/>
              <a:t>Transform</a:t>
            </a:r>
            <a:r>
              <a:rPr lang="zh-CN" altLang="en-US" dirty="0"/>
              <a:t>组件的</a:t>
            </a:r>
            <a:r>
              <a:rPr lang="en-US" altLang="zh-CN" dirty="0"/>
              <a:t>Position</a:t>
            </a:r>
          </a:p>
          <a:p>
            <a:pPr lvl="1"/>
            <a:r>
              <a:rPr lang="zh-CN" altLang="en-US" dirty="0"/>
              <a:t>在日常开发中也会遇到不该用力移动对象，但仍希望物体进行物理计算的情况，如玩家的移动，称为动力学运动。可以勾选</a:t>
            </a:r>
            <a:r>
              <a:rPr lang="en-US" altLang="zh-CN" dirty="0" err="1"/>
              <a:t>Rigidbody</a:t>
            </a:r>
            <a:r>
              <a:rPr lang="zh-CN" altLang="en-US" dirty="0"/>
              <a:t>的</a:t>
            </a:r>
            <a:r>
              <a:rPr lang="en-US" altLang="zh-CN" dirty="0"/>
              <a:t>Is Kinematic</a:t>
            </a:r>
            <a:r>
              <a:rPr lang="zh-CN" altLang="en-US" dirty="0"/>
              <a:t>属性来实现这种效果</a:t>
            </a:r>
            <a:endParaRPr lang="en-US" altLang="zh-CN" dirty="0"/>
          </a:p>
        </p:txBody>
      </p:sp>
    </p:spTree>
    <p:extLst>
      <p:ext uri="{BB962C8B-B14F-4D97-AF65-F5344CB8AC3E}">
        <p14:creationId xmlns:p14="http://schemas.microsoft.com/office/powerpoint/2010/main" val="78512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碰撞器（</a:t>
            </a:r>
            <a:r>
              <a:rPr lang="en-US" altLang="zh-CN" dirty="0"/>
              <a:t>Collider</a:t>
            </a:r>
            <a:r>
              <a:rPr lang="zh-CN" altLang="en-US" dirty="0"/>
              <a:t>）：类型</a:t>
            </a:r>
            <a:endParaRPr lang="en-US" altLang="zh-CN" dirty="0"/>
          </a:p>
          <a:p>
            <a:pPr lvl="1"/>
            <a:r>
              <a:rPr lang="zh-CN" altLang="en-US" dirty="0"/>
              <a:t>盒子碰撞器</a:t>
            </a:r>
            <a:endParaRPr lang="en-US" altLang="zh-CN" dirty="0"/>
          </a:p>
          <a:p>
            <a:pPr lvl="2"/>
            <a:r>
              <a:rPr lang="zh-CN" altLang="en-US" dirty="0"/>
              <a:t>基本方形碰撞器，可以调整成不同大小的长方体</a:t>
            </a:r>
            <a:endParaRPr lang="en-US" altLang="zh-CN" dirty="0"/>
          </a:p>
          <a:p>
            <a:pPr lvl="1"/>
            <a:r>
              <a:rPr lang="zh-CN" altLang="en-US" dirty="0"/>
              <a:t>球体碰撞器</a:t>
            </a:r>
            <a:endParaRPr lang="en-US" altLang="zh-CN" dirty="0"/>
          </a:p>
          <a:p>
            <a:pPr lvl="2"/>
            <a:r>
              <a:rPr lang="zh-CN" altLang="en-US" dirty="0"/>
              <a:t>基本球形碰撞器，可调整大小但不能单独调整某一维</a:t>
            </a:r>
            <a:endParaRPr lang="en-US" altLang="zh-CN" dirty="0"/>
          </a:p>
          <a:p>
            <a:pPr lvl="1"/>
            <a:r>
              <a:rPr lang="zh-CN" altLang="en-US" dirty="0"/>
              <a:t>胶囊碰撞器</a:t>
            </a:r>
            <a:endParaRPr lang="en-US" altLang="zh-CN" dirty="0"/>
          </a:p>
          <a:p>
            <a:pPr lvl="2"/>
            <a:r>
              <a:rPr lang="zh-CN" altLang="en-US" dirty="0"/>
              <a:t>胶囊形碰撞器，由一个圆柱体和两个上下的半球组成</a:t>
            </a:r>
            <a:endParaRPr lang="en-US" altLang="zh-CN" dirty="0"/>
          </a:p>
          <a:p>
            <a:pPr lvl="1"/>
            <a:r>
              <a:rPr lang="zh-CN" altLang="en-US" dirty="0"/>
              <a:t>网格碰撞器</a:t>
            </a:r>
            <a:endParaRPr lang="en-US" altLang="zh-CN" dirty="0"/>
          </a:p>
          <a:p>
            <a:pPr lvl="2"/>
            <a:r>
              <a:rPr lang="zh-CN" altLang="en-US" dirty="0"/>
              <a:t>在物体网格上构建的碰撞器，用于复杂网状模型检测</a:t>
            </a:r>
            <a:endParaRPr lang="en-US" altLang="zh-CN" dirty="0"/>
          </a:p>
        </p:txBody>
      </p:sp>
    </p:spTree>
    <p:extLst>
      <p:ext uri="{BB962C8B-B14F-4D97-AF65-F5344CB8AC3E}">
        <p14:creationId xmlns:p14="http://schemas.microsoft.com/office/powerpoint/2010/main" val="1896969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实验十一</a:t>
            </a:r>
          </a:p>
        </p:txBody>
      </p:sp>
      <p:sp>
        <p:nvSpPr>
          <p:cNvPr id="3" name="文本占位符 2"/>
          <p:cNvSpPr>
            <a:spLocks noGrp="1"/>
          </p:cNvSpPr>
          <p:nvPr>
            <p:ph type="body" idx="1"/>
          </p:nvPr>
        </p:nvSpPr>
        <p:spPr/>
        <p:txBody>
          <a:bodyPr/>
          <a:lstStyle/>
          <a:p>
            <a:pPr algn="ctr"/>
            <a:r>
              <a:rPr lang="zh-CN" altLang="en-US" dirty="0"/>
              <a:t>物理引擎</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碰撞器（</a:t>
            </a:r>
            <a:r>
              <a:rPr lang="en-US" altLang="zh-CN" dirty="0"/>
              <a:t>Collider</a:t>
            </a:r>
            <a:r>
              <a:rPr lang="zh-CN" altLang="en-US" dirty="0"/>
              <a:t>） ：属性</a:t>
            </a:r>
            <a:endParaRPr lang="en-US" altLang="zh-CN" dirty="0"/>
          </a:p>
        </p:txBody>
      </p:sp>
      <p:graphicFrame>
        <p:nvGraphicFramePr>
          <p:cNvPr id="4" name="Group 117"/>
          <p:cNvGraphicFramePr>
            <a:graphicFrameLocks/>
          </p:cNvGraphicFramePr>
          <p:nvPr>
            <p:extLst>
              <p:ext uri="{D42A27DB-BD31-4B8C-83A1-F6EECF244321}">
                <p14:modId xmlns:p14="http://schemas.microsoft.com/office/powerpoint/2010/main" val="1509365393"/>
              </p:ext>
            </p:extLst>
          </p:nvPr>
        </p:nvGraphicFramePr>
        <p:xfrm>
          <a:off x="935101" y="2087631"/>
          <a:ext cx="4104456" cy="3569105"/>
        </p:xfrm>
        <a:graphic>
          <a:graphicData uri="http://schemas.openxmlformats.org/drawingml/2006/table">
            <a:tbl>
              <a:tblPr/>
              <a:tblGrid>
                <a:gridCol w="1008112">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tblGrid>
              <a:tr h="492930">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参数名</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含义</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8686">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 Trigger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则用于触发事件，物理引擎忽略。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930">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Size</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碰撞器在</a:t>
                      </a: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xyz</a:t>
                      </a: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轴上的尺寸</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1813">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Radius</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球体碰撞器的半径大小</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1813">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Material</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引用可确定此碰撞体与其他碰撞体 的交互方式的物理材质</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7585997"/>
                  </a:ext>
                </a:extLst>
              </a:tr>
              <a:tr h="491813">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Content</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碰撞器在本地对象的位置</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1784670"/>
                  </a:ext>
                </a:extLst>
              </a:tr>
              <a:tr h="491813">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Height</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胶囊碰撞器圆柱体的高度</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825253"/>
                  </a:ext>
                </a:extLst>
              </a:tr>
            </a:tbl>
          </a:graphicData>
        </a:graphic>
      </p:graphicFrame>
      <p:pic>
        <p:nvPicPr>
          <p:cNvPr id="9" name="图片 8">
            <a:extLst>
              <a:ext uri="{FF2B5EF4-FFF2-40B4-BE49-F238E27FC236}">
                <a16:creationId xmlns:a16="http://schemas.microsoft.com/office/drawing/2014/main" id="{D762A909-7870-1842-A557-DCF67ADC2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6708" y="2087631"/>
            <a:ext cx="3510793" cy="1783438"/>
          </a:xfrm>
          <a:prstGeom prst="rect">
            <a:avLst/>
          </a:prstGeom>
        </p:spPr>
      </p:pic>
      <p:pic>
        <p:nvPicPr>
          <p:cNvPr id="11" name="图片 10">
            <a:extLst>
              <a:ext uri="{FF2B5EF4-FFF2-40B4-BE49-F238E27FC236}">
                <a16:creationId xmlns:a16="http://schemas.microsoft.com/office/drawing/2014/main" id="{571F2A20-1842-1B45-8F11-B4BD4922E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708" y="3933056"/>
            <a:ext cx="3515079" cy="2039196"/>
          </a:xfrm>
          <a:prstGeom prst="rect">
            <a:avLst/>
          </a:prstGeom>
        </p:spPr>
      </p:pic>
    </p:spTree>
    <p:extLst>
      <p:ext uri="{BB962C8B-B14F-4D97-AF65-F5344CB8AC3E}">
        <p14:creationId xmlns:p14="http://schemas.microsoft.com/office/powerpoint/2010/main" val="1523594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碰撞器：物理材质</a:t>
            </a:r>
            <a:endParaRPr lang="en-US" altLang="zh-CN" dirty="0"/>
          </a:p>
          <a:p>
            <a:pPr lvl="1"/>
            <a:r>
              <a:rPr lang="zh-CN" altLang="en-US" dirty="0"/>
              <a:t>物理材质有多个参数可以调节，这些属性参数共同决定物理材质的弹性和摩擦因数，同时包括碰撞体间的摩擦力混合模式，以及物体在不同轴向可以设置不同摩擦力大小的各向异性方向大小</a:t>
            </a:r>
            <a:endParaRPr lang="en-US" altLang="zh-CN" dirty="0"/>
          </a:p>
          <a:p>
            <a:pPr lvl="1"/>
            <a:r>
              <a:rPr lang="en-US" altLang="zh-CN" dirty="0"/>
              <a:t>Project &gt; Create &gt; Physic Material</a:t>
            </a:r>
          </a:p>
        </p:txBody>
      </p:sp>
    </p:spTree>
    <p:extLst>
      <p:ext uri="{BB962C8B-B14F-4D97-AF65-F5344CB8AC3E}">
        <p14:creationId xmlns:p14="http://schemas.microsoft.com/office/powerpoint/2010/main" val="1176616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碰撞器：物理材质</a:t>
            </a:r>
            <a:endParaRPr lang="en-US" altLang="zh-CN" dirty="0"/>
          </a:p>
          <a:p>
            <a:pPr lvl="1"/>
            <a:r>
              <a:rPr lang="zh-CN" altLang="en-US" dirty="0"/>
              <a:t>物理材质有多个参数可以调节，这些属性参数共同决定物理材质的弹性和摩擦因数，同时包括碰撞体间的摩擦力混合模式，以及物体在不同轴向可以设置不同摩擦力大小的各向异性方向大小</a:t>
            </a:r>
            <a:endParaRPr lang="en-US" altLang="zh-CN" dirty="0"/>
          </a:p>
        </p:txBody>
      </p:sp>
      <p:graphicFrame>
        <p:nvGraphicFramePr>
          <p:cNvPr id="6" name="Group 148"/>
          <p:cNvGraphicFramePr>
            <a:graphicFrameLocks/>
          </p:cNvGraphicFramePr>
          <p:nvPr>
            <p:extLst>
              <p:ext uri="{D42A27DB-BD31-4B8C-83A1-F6EECF244321}">
                <p14:modId xmlns:p14="http://schemas.microsoft.com/office/powerpoint/2010/main" val="2499859005"/>
              </p:ext>
            </p:extLst>
          </p:nvPr>
        </p:nvGraphicFramePr>
        <p:xfrm>
          <a:off x="914400" y="3631034"/>
          <a:ext cx="4402692" cy="1860582"/>
        </p:xfrm>
        <a:graphic>
          <a:graphicData uri="http://schemas.openxmlformats.org/drawingml/2006/table">
            <a:tbl>
              <a:tblPr/>
              <a:tblGrid>
                <a:gridCol w="1878498">
                  <a:extLst>
                    <a:ext uri="{9D8B030D-6E8A-4147-A177-3AD203B41FA5}">
                      <a16:colId xmlns:a16="http://schemas.microsoft.com/office/drawing/2014/main" val="20000"/>
                    </a:ext>
                  </a:extLst>
                </a:gridCol>
                <a:gridCol w="2524194">
                  <a:extLst>
                    <a:ext uri="{9D8B030D-6E8A-4147-A177-3AD203B41FA5}">
                      <a16:colId xmlns:a16="http://schemas.microsoft.com/office/drawing/2014/main" val="20001"/>
                    </a:ext>
                  </a:extLst>
                </a:gridCol>
              </a:tblGrid>
              <a:tr h="322734">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属性名</a:t>
                      </a:r>
                      <a:endParaRPr kumimoji="1"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含义</a:t>
                      </a:r>
                      <a:endPar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7444">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Dynamic Friction</a:t>
                      </a:r>
                      <a:endPar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滑动摩擦力</a:t>
                      </a:r>
                      <a:endParaRPr kumimoji="1"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7444">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Static Friction</a:t>
                      </a:r>
                      <a:endParaRPr kumimoji="1"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静摩擦力</a:t>
                      </a:r>
                      <a:endParaRPr kumimoji="1"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8423893"/>
                  </a:ext>
                </a:extLst>
              </a:tr>
              <a:tr h="272071">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Bounciness</a:t>
                      </a:r>
                      <a:endPar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表面弹性</a:t>
                      </a:r>
                      <a:endParaRPr kumimoji="1"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2071">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Friction Combine</a:t>
                      </a:r>
                      <a:endParaRPr kumimoji="1"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碰撞体的摩擦力混合方式</a:t>
                      </a:r>
                      <a:endParaRPr kumimoji="1"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8924826"/>
                  </a:ext>
                </a:extLst>
              </a:tr>
              <a:tr h="272071">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Bounce Combine</a:t>
                      </a:r>
                      <a:endPar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09600" indent="-609600" algn="l">
                        <a:spcBef>
                          <a:spcPct val="20000"/>
                        </a:spcBef>
                        <a:buFont typeface="Wingdings" panose="05000000000000000000" pitchFamily="2" charset="2"/>
                        <a:defRPr kumimoji="1" sz="2400" b="1">
                          <a:solidFill>
                            <a:srgbClr val="003399"/>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11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accent2"/>
                        </a:buClr>
                        <a:buSzPct val="105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9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accent2"/>
                        </a:buClr>
                        <a:buSzPct val="60000"/>
                        <a:buFont typeface="Wingdings" panose="05000000000000000000" pitchFamily="2" charset="2"/>
                        <a:defRPr kumimoji="1" sz="1400" b="1">
                          <a:solidFill>
                            <a:schemeClr val="tx1"/>
                          </a:solidFill>
                          <a:latin typeface="Arial" panose="020B0604020202020204" pitchFamily="34" charset="0"/>
                          <a:ea typeface="宋体" panose="02010600030101010101" pitchFamily="2" charset="-122"/>
                        </a:defRPr>
                      </a:lvl9pPr>
                    </a:lstStyle>
                    <a:p>
                      <a:pPr marL="609600" marR="0" lvl="0" indent="-60960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表面弹性混合方式</a:t>
                      </a:r>
                      <a:endParaRPr kumimoji="1"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5" name="图片 4">
            <a:extLst>
              <a:ext uri="{FF2B5EF4-FFF2-40B4-BE49-F238E27FC236}">
                <a16:creationId xmlns:a16="http://schemas.microsoft.com/office/drawing/2014/main" id="{BD3BDEC8-D7F3-E44A-9E5C-5738D7DC4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3631034"/>
            <a:ext cx="3426835" cy="1860582"/>
          </a:xfrm>
          <a:prstGeom prst="rect">
            <a:avLst/>
          </a:prstGeom>
        </p:spPr>
      </p:pic>
    </p:spTree>
    <p:extLst>
      <p:ext uri="{BB962C8B-B14F-4D97-AF65-F5344CB8AC3E}">
        <p14:creationId xmlns:p14="http://schemas.microsoft.com/office/powerpoint/2010/main" val="691220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碰撞器：过滤</a:t>
            </a:r>
            <a:endParaRPr lang="en-US" altLang="zh-CN" dirty="0"/>
          </a:p>
          <a:p>
            <a:pPr lvl="1"/>
            <a:r>
              <a:rPr lang="zh-CN" altLang="en-US" dirty="0"/>
              <a:t>为规避不必要的碰撞检测，既可以通过开发平台进行菜单设置又可以通过脚本中的代码进行控制</a:t>
            </a:r>
            <a:endParaRPr lang="en-US" altLang="zh-CN" dirty="0"/>
          </a:p>
        </p:txBody>
      </p:sp>
      <p:sp>
        <p:nvSpPr>
          <p:cNvPr id="5" name="矩形 4"/>
          <p:cNvSpPr/>
          <p:nvPr/>
        </p:nvSpPr>
        <p:spPr>
          <a:xfrm>
            <a:off x="251520" y="3198986"/>
            <a:ext cx="8640960" cy="2031325"/>
          </a:xfrm>
          <a:prstGeom prst="rect">
            <a:avLst/>
          </a:prstGeom>
          <a:ln>
            <a:solidFill>
              <a:schemeClr val="accent1"/>
            </a:solidFill>
          </a:ln>
        </p:spPr>
        <p:txBody>
          <a:bodyPr wrap="square">
            <a:spAutoFit/>
          </a:bodyPr>
          <a:lstStyle/>
          <a:p>
            <a:r>
              <a:rPr lang="zh-CN" altLang="en-US" dirty="0"/>
              <a:t>void Start () </a:t>
            </a:r>
            <a:endParaRPr lang="en-US" altLang="zh-CN" dirty="0"/>
          </a:p>
          <a:p>
            <a:r>
              <a:rPr lang="zh-CN" altLang="en-US" dirty="0"/>
              <a:t>{			</a:t>
            </a:r>
            <a:endParaRPr lang="en-US" altLang="zh-CN" dirty="0"/>
          </a:p>
          <a:p>
            <a:r>
              <a:rPr lang="en-US" altLang="zh-CN" dirty="0"/>
              <a:t>    </a:t>
            </a:r>
            <a:r>
              <a:rPr lang="zh-CN" altLang="en-US" dirty="0"/>
              <a:t>//开始方法在对象被激活时开始执行</a:t>
            </a:r>
          </a:p>
          <a:p>
            <a:r>
              <a:rPr lang="en-US" altLang="zh-CN" dirty="0"/>
              <a:t>    </a:t>
            </a:r>
            <a:r>
              <a:rPr lang="zh-CN" altLang="en-US" dirty="0"/>
              <a:t>Physics.IgnoreCollision(ballA.GetComponent&lt;Collider&gt;(),ballC.GetComponent&lt;Collider&gt;());</a:t>
            </a:r>
          </a:p>
          <a:p>
            <a:r>
              <a:rPr lang="zh-CN" altLang="en-US" dirty="0"/>
              <a:t>    Physics.IgnoreCollision(ballB.GetComponent&lt;Collider&gt;(), ballC.GetComponent&lt;Collider&gt;());</a:t>
            </a:r>
          </a:p>
          <a:p>
            <a:r>
              <a:rPr lang="zh-CN" altLang="en-US" dirty="0"/>
              <a:t>    //控制ballC对象不和ballA和ballB发生碰撞</a:t>
            </a:r>
          </a:p>
          <a:p>
            <a:r>
              <a:rPr lang="zh-CN" altLang="en-US" dirty="0"/>
              <a:t>}</a:t>
            </a:r>
          </a:p>
        </p:txBody>
      </p:sp>
    </p:spTree>
    <p:extLst>
      <p:ext uri="{BB962C8B-B14F-4D97-AF65-F5344CB8AC3E}">
        <p14:creationId xmlns:p14="http://schemas.microsoft.com/office/powerpoint/2010/main" val="949504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实验内容</a:t>
            </a:r>
          </a:p>
        </p:txBody>
      </p:sp>
      <p:sp>
        <p:nvSpPr>
          <p:cNvPr id="3" name="内容占位符 2"/>
          <p:cNvSpPr>
            <a:spLocks noGrp="1"/>
          </p:cNvSpPr>
          <p:nvPr>
            <p:ph sz="quarter" idx="1"/>
          </p:nvPr>
        </p:nvSpPr>
        <p:spPr>
          <a:xfrm>
            <a:off x="914400" y="1145778"/>
            <a:ext cx="7772400" cy="4572000"/>
          </a:xfrm>
        </p:spPr>
        <p:txBody>
          <a:bodyPr/>
          <a:lstStyle/>
          <a:p>
            <a:r>
              <a:rPr lang="zh-CN" altLang="en-US" dirty="0"/>
              <a:t>实现类似效果</a:t>
            </a:r>
            <a:endParaRPr lang="en-US" altLang="zh-CN" dirty="0"/>
          </a:p>
          <a:p>
            <a:pPr lvl="1"/>
            <a:r>
              <a:rPr lang="zh-CN" altLang="en-US" dirty="0"/>
              <a:t>每次按键发射一个红色的小球，碰到蓝色立方体炸开</a:t>
            </a:r>
            <a:endParaRPr lang="en-US" altLang="zh-CN" dirty="0"/>
          </a:p>
          <a:p>
            <a:endParaRPr lang="en-US" altLang="zh-CN" dirty="0"/>
          </a:p>
        </p:txBody>
      </p:sp>
      <p:pic>
        <p:nvPicPr>
          <p:cNvPr id="5" name="图片 4">
            <a:extLst>
              <a:ext uri="{FF2B5EF4-FFF2-40B4-BE49-F238E27FC236}">
                <a16:creationId xmlns:a16="http://schemas.microsoft.com/office/drawing/2014/main" id="{0514B946-C529-4256-ACDA-D217EDE10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334890"/>
            <a:ext cx="4993216" cy="374491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提交事项</a:t>
            </a:r>
          </a:p>
        </p:txBody>
      </p:sp>
      <p:sp>
        <p:nvSpPr>
          <p:cNvPr id="3" name="内容占位符 2"/>
          <p:cNvSpPr>
            <a:spLocks noGrp="1"/>
          </p:cNvSpPr>
          <p:nvPr>
            <p:ph sz="quarter" idx="1"/>
          </p:nvPr>
        </p:nvSpPr>
        <p:spPr>
          <a:xfrm>
            <a:off x="914400" y="1145778"/>
            <a:ext cx="7772400" cy="4572000"/>
          </a:xfrm>
        </p:spPr>
        <p:txBody>
          <a:bodyPr/>
          <a:lstStyle/>
          <a:p>
            <a:r>
              <a:rPr lang="zh-CN" altLang="en-US" dirty="0"/>
              <a:t>材料</a:t>
            </a:r>
            <a:endParaRPr lang="en-US" altLang="zh-CN" dirty="0"/>
          </a:p>
          <a:p>
            <a:pPr lvl="1"/>
            <a:r>
              <a:rPr lang="zh-CN" altLang="en-US" dirty="0"/>
              <a:t>项目</a:t>
            </a:r>
            <a:endParaRPr lang="en-US" altLang="zh-CN" dirty="0"/>
          </a:p>
          <a:p>
            <a:pPr lvl="1"/>
            <a:r>
              <a:rPr lang="zh-CN" altLang="en-US" dirty="0"/>
              <a:t>报告</a:t>
            </a:r>
            <a:endParaRPr lang="en-US" altLang="zh-CN" dirty="0"/>
          </a:p>
          <a:p>
            <a:pPr lvl="1"/>
            <a:r>
              <a:rPr lang="zh-CN" altLang="en-US" dirty="0"/>
              <a:t>格式：实验</a:t>
            </a:r>
            <a:r>
              <a:rPr lang="en-US" altLang="zh-CN" dirty="0"/>
              <a:t>X_</a:t>
            </a:r>
            <a:r>
              <a:rPr lang="zh-CN" altLang="en-US" dirty="0"/>
              <a:t>学号</a:t>
            </a:r>
            <a:r>
              <a:rPr lang="en-US" altLang="zh-CN" dirty="0"/>
              <a:t>_</a:t>
            </a:r>
            <a:r>
              <a:rPr lang="zh-CN" altLang="en-US" dirty="0"/>
              <a:t>姓名</a:t>
            </a:r>
            <a:endParaRPr lang="en-US" altLang="zh-CN" dirty="0"/>
          </a:p>
          <a:p>
            <a:r>
              <a:rPr lang="zh-CN" altLang="en-US" dirty="0"/>
              <a:t>期限</a:t>
            </a:r>
            <a:endParaRPr lang="en-US" altLang="zh-CN" dirty="0"/>
          </a:p>
          <a:p>
            <a:pPr lvl="1"/>
            <a:r>
              <a:rPr lang="zh-CN" altLang="en-US" dirty="0"/>
              <a:t>下次实验前提交</a:t>
            </a:r>
            <a:endParaRPr lang="en-US" altLang="zh-CN" dirty="0"/>
          </a:p>
          <a:p>
            <a:r>
              <a:rPr lang="zh-CN" altLang="en-US" dirty="0"/>
              <a:t>地址</a:t>
            </a:r>
            <a:endParaRPr lang="en-US" altLang="zh-CN" dirty="0"/>
          </a:p>
          <a:p>
            <a:pPr lvl="1"/>
            <a:r>
              <a:rPr lang="en-US" altLang="zh-CN" dirty="0">
                <a:hlinkClick r:id="rId2"/>
              </a:rPr>
              <a:t>FTP://121.192.180.236</a:t>
            </a:r>
            <a:endParaRPr lang="en-US" altLang="zh-CN" dirty="0"/>
          </a:p>
          <a:p>
            <a:pPr lvl="1"/>
            <a:r>
              <a:rPr lang="zh-CN" altLang="en-US" dirty="0"/>
              <a:t>账号</a:t>
            </a:r>
            <a:r>
              <a:rPr lang="en-US" altLang="zh-CN" dirty="0"/>
              <a:t>/</a:t>
            </a:r>
            <a:r>
              <a:rPr lang="zh-CN" altLang="en-US" dirty="0"/>
              <a:t>密码：</a:t>
            </a:r>
            <a:r>
              <a:rPr lang="en-US" altLang="zh-CN" dirty="0"/>
              <a:t>student/</a:t>
            </a:r>
            <a:r>
              <a:rPr lang="en-US" altLang="zh-CN" dirty="0" err="1"/>
              <a:t>ILoveSoftware</a:t>
            </a:r>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287060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实验目的</a:t>
            </a:r>
          </a:p>
        </p:txBody>
      </p:sp>
      <p:sp>
        <p:nvSpPr>
          <p:cNvPr id="3" name="内容占位符 2"/>
          <p:cNvSpPr>
            <a:spLocks noGrp="1"/>
          </p:cNvSpPr>
          <p:nvPr>
            <p:ph sz="quarter" idx="1"/>
          </p:nvPr>
        </p:nvSpPr>
        <p:spPr/>
        <p:txBody>
          <a:bodyPr/>
          <a:lstStyle/>
          <a:p>
            <a:r>
              <a:rPr lang="zh-CN" altLang="en-US"/>
              <a:t>掌握刚体和碰撞器的基本概念和使用</a:t>
            </a:r>
            <a:endParaRPr lang="en-US"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实验条件</a:t>
            </a:r>
          </a:p>
        </p:txBody>
      </p:sp>
      <p:sp>
        <p:nvSpPr>
          <p:cNvPr id="3" name="内容占位符 2"/>
          <p:cNvSpPr>
            <a:spLocks noGrp="1"/>
          </p:cNvSpPr>
          <p:nvPr>
            <p:ph sz="quarter" idx="1"/>
          </p:nvPr>
        </p:nvSpPr>
        <p:spPr>
          <a:xfrm>
            <a:off x="914400" y="1145778"/>
            <a:ext cx="7772400" cy="4572000"/>
          </a:xfrm>
        </p:spPr>
        <p:txBody>
          <a:bodyPr/>
          <a:lstStyle/>
          <a:p>
            <a:r>
              <a:rPr lang="zh-CN" altLang="en-US" dirty="0"/>
              <a:t>操作系统</a:t>
            </a:r>
            <a:endParaRPr lang="en-US" altLang="zh-CN" dirty="0"/>
          </a:p>
          <a:p>
            <a:pPr lvl="1"/>
            <a:r>
              <a:rPr lang="en-US" altLang="zh-CN" dirty="0"/>
              <a:t>Windows 10</a:t>
            </a:r>
          </a:p>
          <a:p>
            <a:r>
              <a:rPr lang="en-US" altLang="zh-CN" dirty="0"/>
              <a:t>Unity 3D</a:t>
            </a:r>
          </a:p>
          <a:p>
            <a:pPr lvl="1"/>
            <a:r>
              <a:rPr lang="en-US" altLang="zh-CN" dirty="0">
                <a:hlinkClick r:id="rId2"/>
              </a:rPr>
              <a:t>http://unity.com/</a:t>
            </a:r>
            <a:endParaRPr lang="en-US" altLang="zh-CN" dirty="0"/>
          </a:p>
        </p:txBody>
      </p:sp>
    </p:spTree>
    <p:extLst>
      <p:ext uri="{BB962C8B-B14F-4D97-AF65-F5344CB8AC3E}">
        <p14:creationId xmlns:p14="http://schemas.microsoft.com/office/powerpoint/2010/main" val="387343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AD8CC-932B-47E4-9718-30D2DAC183B3}"/>
              </a:ext>
            </a:extLst>
          </p:cNvPr>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a:extLst>
              <a:ext uri="{FF2B5EF4-FFF2-40B4-BE49-F238E27FC236}">
                <a16:creationId xmlns:a16="http://schemas.microsoft.com/office/drawing/2014/main" id="{CDE2660E-0D84-4918-95E4-3C066BD48C3D}"/>
              </a:ext>
            </a:extLst>
          </p:cNvPr>
          <p:cNvSpPr>
            <a:spLocks noGrp="1"/>
          </p:cNvSpPr>
          <p:nvPr>
            <p:ph sz="quarter" idx="1"/>
          </p:nvPr>
        </p:nvSpPr>
        <p:spPr>
          <a:xfrm>
            <a:off x="914400" y="1145778"/>
            <a:ext cx="7772400" cy="4572000"/>
          </a:xfrm>
        </p:spPr>
        <p:txBody>
          <a:bodyPr/>
          <a:lstStyle/>
          <a:p>
            <a:r>
              <a:rPr lang="en-US" altLang="zh-CN" dirty="0">
                <a:hlinkClick r:id="rId2"/>
              </a:rPr>
              <a:t>https://docs.unity3d.com/Manual/PhysicsSection.html</a:t>
            </a:r>
            <a:endParaRPr lang="zh-CN" altLang="en-US" dirty="0"/>
          </a:p>
        </p:txBody>
      </p:sp>
      <p:pic>
        <p:nvPicPr>
          <p:cNvPr id="6" name="图片 5">
            <a:extLst>
              <a:ext uri="{FF2B5EF4-FFF2-40B4-BE49-F238E27FC236}">
                <a16:creationId xmlns:a16="http://schemas.microsoft.com/office/drawing/2014/main" id="{A80F8633-688C-694D-8DFA-26A52DDE8D4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817"/>
          <a:stretch/>
        </p:blipFill>
        <p:spPr>
          <a:xfrm>
            <a:off x="115726" y="1628800"/>
            <a:ext cx="8912547" cy="5112568"/>
          </a:xfrm>
          <a:prstGeom prst="rect">
            <a:avLst/>
          </a:prstGeom>
        </p:spPr>
      </p:pic>
    </p:spTree>
    <p:extLst>
      <p:ext uri="{BB962C8B-B14F-4D97-AF65-F5344CB8AC3E}">
        <p14:creationId xmlns:p14="http://schemas.microsoft.com/office/powerpoint/2010/main" val="311013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lstStyle/>
          <a:p>
            <a:r>
              <a:rPr lang="zh-CN" altLang="en-US" dirty="0"/>
              <a:t>物理引擎用于在游戏中模拟出真实世界的物理效果，如物体之间的碰撞、布料等</a:t>
            </a:r>
            <a:endParaRPr lang="en-US" altLang="zh-CN" dirty="0"/>
          </a:p>
          <a:p>
            <a:r>
              <a:rPr lang="en-US" altLang="zh-CN" dirty="0"/>
              <a:t>Unity</a:t>
            </a:r>
            <a:r>
              <a:rPr lang="zh-CN" altLang="en-US" dirty="0"/>
              <a:t>使用了两个不同的物理引擎</a:t>
            </a:r>
            <a:endParaRPr lang="en-US" altLang="zh-CN" dirty="0"/>
          </a:p>
          <a:p>
            <a:pPr lvl="1"/>
            <a:r>
              <a:rPr lang="en-US" altLang="zh-CN"/>
              <a:t>3D</a:t>
            </a:r>
            <a:r>
              <a:rPr lang="zh-CN" altLang="en-US"/>
              <a:t>：</a:t>
            </a:r>
            <a:r>
              <a:rPr lang="en-US" altLang="zh-CN" dirty="0" err="1"/>
              <a:t>Nvidia</a:t>
            </a:r>
            <a:r>
              <a:rPr lang="en-US" altLang="zh-CN" dirty="0"/>
              <a:t> </a:t>
            </a:r>
            <a:r>
              <a:rPr lang="en-US" altLang="zh-CN" dirty="0" err="1"/>
              <a:t>PhysX</a:t>
            </a:r>
            <a:endParaRPr lang="en-US" altLang="zh-CN" dirty="0"/>
          </a:p>
          <a:p>
            <a:pPr lvl="1"/>
            <a:r>
              <a:rPr lang="en-US" altLang="zh-CN" dirty="0"/>
              <a:t>2D</a:t>
            </a:r>
            <a:r>
              <a:rPr lang="zh-CN" altLang="en-US" dirty="0"/>
              <a:t>：</a:t>
            </a:r>
            <a:r>
              <a:rPr lang="en-US" altLang="zh-CN" dirty="0"/>
              <a:t>Box2D</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lstStyle/>
          <a:p>
            <a:r>
              <a:rPr lang="zh-CN" altLang="en-US" dirty="0"/>
              <a:t>刚体（</a:t>
            </a:r>
            <a:r>
              <a:rPr lang="en-US" altLang="zh-CN" dirty="0" err="1"/>
              <a:t>RigidBody</a:t>
            </a:r>
            <a:r>
              <a:rPr lang="zh-CN" altLang="en-US" dirty="0"/>
              <a:t>）：属性</a:t>
            </a:r>
            <a:endParaRPr lang="en-US" altLang="zh-CN" dirty="0"/>
          </a:p>
          <a:p>
            <a:pPr lvl="1"/>
            <a:r>
              <a:rPr lang="zh-CN" altLang="en-US" dirty="0"/>
              <a:t>如果需要为游戏中的物体赋予真实的物理效果，就需要为其添加</a:t>
            </a:r>
            <a:r>
              <a:rPr lang="en-US" altLang="zh-CN" dirty="0" err="1"/>
              <a:t>Rigidbody</a:t>
            </a:r>
            <a:r>
              <a:rPr lang="zh-CN" altLang="en-US" dirty="0"/>
              <a:t>刚体组件</a:t>
            </a:r>
            <a:endParaRPr lang="en-US" altLang="zh-CN" dirty="0"/>
          </a:p>
          <a:p>
            <a:pPr lvl="1"/>
            <a:r>
              <a:rPr lang="zh-CN" altLang="en-US" dirty="0"/>
              <a:t>添加完成后可以在属性查看器面板中看到刚体组件的设置面板 </a:t>
            </a:r>
          </a:p>
          <a:p>
            <a:pPr lvl="1"/>
            <a:endParaRPr lang="en-US" altLang="zh-CN" dirty="0"/>
          </a:p>
          <a:p>
            <a:pPr lvl="1"/>
            <a:endParaRPr lang="en-US" altLang="zh-CN" dirty="0"/>
          </a:p>
          <a:p>
            <a:pPr lvl="1"/>
            <a:endParaRPr lang="en-US" altLang="zh-CN" dirty="0"/>
          </a:p>
        </p:txBody>
      </p:sp>
      <p:pic>
        <p:nvPicPr>
          <p:cNvPr id="4" name="图片 3">
            <a:extLst>
              <a:ext uri="{FF2B5EF4-FFF2-40B4-BE49-F238E27FC236}">
                <a16:creationId xmlns:a16="http://schemas.microsoft.com/office/drawing/2014/main" id="{B4B6182B-CC05-490C-BB5F-42AB4FA0440D}"/>
              </a:ext>
            </a:extLst>
          </p:cNvPr>
          <p:cNvPicPr>
            <a:picLocks noChangeAspect="1"/>
          </p:cNvPicPr>
          <p:nvPr/>
        </p:nvPicPr>
        <p:blipFill>
          <a:blip r:embed="rId2"/>
          <a:stretch>
            <a:fillRect/>
          </a:stretch>
        </p:blipFill>
        <p:spPr>
          <a:xfrm>
            <a:off x="3371726" y="3861048"/>
            <a:ext cx="2857748" cy="2004234"/>
          </a:xfrm>
          <a:prstGeom prst="rect">
            <a:avLst/>
          </a:prstGeom>
        </p:spPr>
      </p:pic>
    </p:spTree>
    <p:extLst>
      <p:ext uri="{BB962C8B-B14F-4D97-AF65-F5344CB8AC3E}">
        <p14:creationId xmlns:p14="http://schemas.microsoft.com/office/powerpoint/2010/main" val="186019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刚体（</a:t>
            </a:r>
            <a:r>
              <a:rPr lang="en-US" altLang="zh-CN" dirty="0" err="1"/>
              <a:t>RigidBody</a:t>
            </a:r>
            <a:r>
              <a:rPr lang="zh-CN" altLang="en-US" dirty="0"/>
              <a:t>）：属性</a:t>
            </a:r>
            <a:endParaRPr lang="en-US" altLang="zh-CN" dirty="0"/>
          </a:p>
          <a:p>
            <a:pPr lvl="2"/>
            <a:r>
              <a:rPr lang="zh-CN" altLang="en-US" dirty="0"/>
              <a:t>质量（</a:t>
            </a:r>
            <a:r>
              <a:rPr lang="en-US" altLang="zh-CN" dirty="0"/>
              <a:t>Mass</a:t>
            </a:r>
            <a:r>
              <a:rPr lang="zh-CN" altLang="en-US" dirty="0"/>
              <a:t>）</a:t>
            </a:r>
          </a:p>
          <a:p>
            <a:pPr lvl="3"/>
            <a:r>
              <a:rPr lang="zh-CN" altLang="en-US" dirty="0"/>
              <a:t>该属性用来设定刚体的质量，如果将质量设置为</a:t>
            </a:r>
            <a:r>
              <a:rPr lang="en-US" altLang="zh-CN" dirty="0"/>
              <a:t>1</a:t>
            </a:r>
            <a:r>
              <a:rPr lang="zh-CN" altLang="en-US" dirty="0"/>
              <a:t>，那么只需要给这个物体一个向上的</a:t>
            </a:r>
            <a:r>
              <a:rPr lang="en-US" altLang="zh-CN" dirty="0"/>
              <a:t>9.8N</a:t>
            </a:r>
            <a:r>
              <a:rPr lang="zh-CN" altLang="en-US" dirty="0"/>
              <a:t>的力便可抵消重力 </a:t>
            </a:r>
          </a:p>
          <a:p>
            <a:pPr lvl="2"/>
            <a:r>
              <a:rPr lang="zh-CN" altLang="en-US" dirty="0"/>
              <a:t>阻力（</a:t>
            </a:r>
            <a:r>
              <a:rPr lang="en-US" altLang="zh-CN" dirty="0"/>
              <a:t>Drag</a:t>
            </a:r>
            <a:r>
              <a:rPr lang="zh-CN" altLang="en-US" dirty="0"/>
              <a:t>）</a:t>
            </a:r>
          </a:p>
          <a:p>
            <a:pPr lvl="3"/>
            <a:r>
              <a:rPr lang="en-US" altLang="zh-CN" dirty="0"/>
              <a:t>Drag</a:t>
            </a:r>
            <a:r>
              <a:rPr lang="zh-CN" altLang="en-US" dirty="0"/>
              <a:t>参数默认为</a:t>
            </a:r>
            <a:r>
              <a:rPr lang="en-US" altLang="zh-CN" dirty="0"/>
              <a:t>0</a:t>
            </a:r>
            <a:r>
              <a:rPr lang="zh-CN" altLang="en-US" dirty="0"/>
              <a:t>，即没有阻力，阻力的方向与物体运动方向相反，用来阻碍物体的运动 </a:t>
            </a:r>
          </a:p>
          <a:p>
            <a:pPr lvl="2"/>
            <a:r>
              <a:rPr lang="zh-CN" altLang="en-US" dirty="0"/>
              <a:t>旋转阻力（</a:t>
            </a:r>
            <a:r>
              <a:rPr lang="en-US" altLang="zh-CN" dirty="0"/>
              <a:t>Angular Drag</a:t>
            </a:r>
            <a:r>
              <a:rPr lang="zh-CN" altLang="en-US" dirty="0"/>
              <a:t>）</a:t>
            </a:r>
          </a:p>
          <a:p>
            <a:pPr lvl="3"/>
            <a:r>
              <a:rPr lang="zh-CN" altLang="en-US" dirty="0"/>
              <a:t>旋转阻力的方向与物体的旋转方向相反用来阻碍物体的旋转运动，默认值为</a:t>
            </a:r>
            <a:r>
              <a:rPr lang="en-US" altLang="zh-CN" dirty="0"/>
              <a:t>0.05</a:t>
            </a:r>
            <a:r>
              <a:rPr lang="zh-CN" altLang="en-US" dirty="0"/>
              <a:t>。设置了旋转阻力大小之后，物体在任何方向上的旋转运动都将会受到影响</a:t>
            </a:r>
            <a:endParaRPr lang="en-US" altLang="zh-CN" dirty="0"/>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57127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刚体（</a:t>
            </a:r>
            <a:r>
              <a:rPr lang="en-US" altLang="zh-CN" dirty="0" err="1"/>
              <a:t>RigidBody</a:t>
            </a:r>
            <a:r>
              <a:rPr lang="zh-CN" altLang="en-US" dirty="0"/>
              <a:t>）：属性</a:t>
            </a:r>
            <a:endParaRPr lang="en-US" altLang="zh-CN" dirty="0"/>
          </a:p>
          <a:p>
            <a:pPr lvl="2"/>
            <a:r>
              <a:rPr lang="zh-CN" altLang="en-US" dirty="0"/>
              <a:t>使用重力（</a:t>
            </a:r>
            <a:r>
              <a:rPr lang="en-US" altLang="zh-CN" dirty="0"/>
              <a:t>Use Gravity</a:t>
            </a:r>
            <a:r>
              <a:rPr lang="zh-CN" altLang="en-US" dirty="0"/>
              <a:t>）</a:t>
            </a:r>
          </a:p>
          <a:p>
            <a:pPr lvl="3"/>
            <a:r>
              <a:rPr lang="zh-CN" altLang="en-US" dirty="0"/>
              <a:t>该属性用来设定是否需要在刚体上施加重力。用来模拟现实世界中的自由落体状态等等 。 </a:t>
            </a:r>
          </a:p>
          <a:p>
            <a:pPr lvl="2"/>
            <a:r>
              <a:rPr lang="zh-CN" altLang="en-US" dirty="0"/>
              <a:t>是否遵循运动学（</a:t>
            </a:r>
            <a:r>
              <a:rPr lang="en-US" altLang="zh-CN" dirty="0"/>
              <a:t>Is Kinematic</a:t>
            </a:r>
            <a:r>
              <a:rPr lang="zh-CN" altLang="en-US" dirty="0"/>
              <a:t>）</a:t>
            </a:r>
          </a:p>
          <a:p>
            <a:pPr lvl="3"/>
            <a:r>
              <a:rPr lang="zh-CN" altLang="en-US" dirty="0"/>
              <a:t>该属性用来设置刚体是否遵循牛顿的物理学运动定律。如果勾选它，则表示该物体将不会调用物理计算，只受脚本和动画的影响而运动，作用力、关节和碰撞都不会对其产生任何作用。 </a:t>
            </a:r>
          </a:p>
          <a:p>
            <a:pPr lvl="2"/>
            <a:r>
              <a:rPr lang="zh-CN" altLang="en-US" dirty="0"/>
              <a:t>插值（</a:t>
            </a:r>
            <a:r>
              <a:rPr lang="en-US" altLang="zh-CN" dirty="0"/>
              <a:t>Interpolate</a:t>
            </a:r>
            <a:r>
              <a:rPr lang="zh-CN" altLang="en-US" dirty="0"/>
              <a:t>）</a:t>
            </a:r>
          </a:p>
          <a:p>
            <a:pPr lvl="3"/>
            <a:r>
              <a:rPr lang="zh-CN" altLang="en-US" dirty="0"/>
              <a:t>插值是获取近似当前渲染时间点数据的一种手段 </a:t>
            </a:r>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3886698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6618</TotalTime>
  <Words>1464</Words>
  <Application>Microsoft Office PowerPoint</Application>
  <PresentationFormat>全屏显示(4:3)</PresentationFormat>
  <Paragraphs>164</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Calibri</vt:lpstr>
      <vt:lpstr>Franklin Gothic Book</vt:lpstr>
      <vt:lpstr>Perpetua</vt:lpstr>
      <vt:lpstr>Times New Roman</vt:lpstr>
      <vt:lpstr>Wingdings 2</vt:lpstr>
      <vt:lpstr>平衡</vt:lpstr>
      <vt:lpstr>游戏设计导论</vt:lpstr>
      <vt:lpstr>实验十一</vt:lpstr>
      <vt:lpstr>实验目的</vt:lpstr>
      <vt:lpstr>实验条件</vt:lpstr>
      <vt:lpstr>背景知识</vt:lpstr>
      <vt:lpstr>背景知识</vt:lpstr>
      <vt:lpstr>背景知识</vt:lpstr>
      <vt:lpstr>背景知识</vt:lpstr>
      <vt:lpstr>背景知识</vt:lpstr>
      <vt:lpstr>背景知识</vt:lpstr>
      <vt:lpstr>背景知识</vt:lpstr>
      <vt:lpstr>背景知识</vt:lpstr>
      <vt:lpstr>背景知识</vt:lpstr>
      <vt:lpstr>背景知识</vt:lpstr>
      <vt:lpstr>背景知识</vt:lpstr>
      <vt:lpstr>背景知识</vt:lpstr>
      <vt:lpstr>背景知识</vt:lpstr>
      <vt:lpstr>背景知识</vt:lpstr>
      <vt:lpstr>背景知识</vt:lpstr>
      <vt:lpstr>背景知识</vt:lpstr>
      <vt:lpstr>背景知识</vt:lpstr>
      <vt:lpstr>背景知识</vt:lpstr>
      <vt:lpstr>背景知识</vt:lpstr>
      <vt:lpstr>实验内容</vt:lpstr>
      <vt:lpstr>提交事项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游戏设计与程序开发</dc:title>
  <cp:lastModifiedBy>xi feng</cp:lastModifiedBy>
  <cp:revision>443</cp:revision>
  <dcterms:modified xsi:type="dcterms:W3CDTF">2024-07-01T03:38:11Z</dcterms:modified>
</cp:coreProperties>
</file>