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422" r:id="rId5"/>
    <p:sldId id="408" r:id="rId6"/>
    <p:sldId id="345" r:id="rId7"/>
    <p:sldId id="428" r:id="rId8"/>
    <p:sldId id="424" r:id="rId9"/>
    <p:sldId id="425" r:id="rId10"/>
    <p:sldId id="410" r:id="rId11"/>
    <p:sldId id="426" r:id="rId12"/>
    <p:sldId id="412" r:id="rId13"/>
    <p:sldId id="411" r:id="rId14"/>
    <p:sldId id="260" r:id="rId15"/>
    <p:sldId id="40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9" autoAdjust="0"/>
    <p:restoredTop sz="86642" autoAdjust="0"/>
  </p:normalViewPr>
  <p:slideViewPr>
    <p:cSldViewPr>
      <p:cViewPr varScale="1">
        <p:scale>
          <a:sx n="96" d="100"/>
          <a:sy n="96" d="100"/>
        </p:scale>
        <p:origin x="140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35F1-B4FD-4A85-B319-2593201C919F}" type="datetimeFigureOut">
              <a:rPr lang="zh-CN" altLang="en-US" smtClean="0"/>
              <a:pPr/>
              <a:t>2024/7/1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5C3EB-D7E0-4C7E-B12B-6B6BB06A90A0}" type="slidenum">
              <a:rPr lang="zh-CN" altLang="en-US" smtClean="0"/>
              <a:pPr/>
              <a:t>‹#›</a:t>
            </a:fld>
            <a:endParaRPr lang="zh-CN" altLang="en-US"/>
          </a:p>
        </p:txBody>
      </p:sp>
    </p:spTree>
    <p:extLst>
      <p:ext uri="{BB962C8B-B14F-4D97-AF65-F5344CB8AC3E}">
        <p14:creationId xmlns:p14="http://schemas.microsoft.com/office/powerpoint/2010/main" val="423707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2024/7/1</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2024/7/1</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clin@xm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tp://121.192.180.6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unity3d.com/c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unity3d.com/Manual/Navigat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林俊聪</a:t>
            </a:r>
            <a:endParaRPr lang="en-US" altLang="zh-CN" dirty="0"/>
          </a:p>
          <a:p>
            <a:r>
              <a:rPr lang="zh-CN" altLang="en-US" dirty="0"/>
              <a:t>电邮：</a:t>
            </a:r>
            <a:r>
              <a:rPr lang="en-US" altLang="zh-CN" dirty="0">
                <a:hlinkClick r:id="rId2"/>
              </a:rPr>
              <a:t>jclin@xmu.edu.cn</a:t>
            </a:r>
            <a:endParaRPr lang="en-US" altLang="zh-CN" dirty="0"/>
          </a:p>
          <a:p>
            <a:r>
              <a:rPr lang="zh-CN" altLang="en-US" dirty="0"/>
              <a:t>办公室：翔安校区</a:t>
            </a:r>
            <a:r>
              <a:rPr lang="en-US" altLang="zh-CN" dirty="0"/>
              <a:t>5</a:t>
            </a:r>
            <a:r>
              <a:rPr lang="zh-CN" altLang="en-US" dirty="0"/>
              <a:t>号楼</a:t>
            </a:r>
            <a:r>
              <a:rPr lang="en-US" altLang="zh-CN" dirty="0"/>
              <a:t>-409-1</a:t>
            </a:r>
          </a:p>
        </p:txBody>
      </p:sp>
      <p:sp>
        <p:nvSpPr>
          <p:cNvPr id="2" name="标题 1"/>
          <p:cNvSpPr>
            <a:spLocks noGrp="1"/>
          </p:cNvSpPr>
          <p:nvPr>
            <p:ph type="ctrTitle"/>
          </p:nvPr>
        </p:nvSpPr>
        <p:spPr/>
        <p:txBody>
          <a:bodyPr/>
          <a:lstStyle/>
          <a:p>
            <a:r>
              <a:rPr lang="zh-CN" altLang="en-US" dirty="0"/>
              <a:t>游戏设计与设计思维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BA9C-A5FF-49D8-B090-A05F1FBFE8A3}"/>
              </a:ext>
            </a:extLst>
          </p:cNvPr>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a:extLst>
              <a:ext uri="{FF2B5EF4-FFF2-40B4-BE49-F238E27FC236}">
                <a16:creationId xmlns:a16="http://schemas.microsoft.com/office/drawing/2014/main" id="{5CDE3B2D-2D52-4DED-AF4B-1FFDB066C6F5}"/>
              </a:ext>
            </a:extLst>
          </p:cNvPr>
          <p:cNvSpPr>
            <a:spLocks noGrp="1"/>
          </p:cNvSpPr>
          <p:nvPr>
            <p:ph sz="quarter" idx="1"/>
          </p:nvPr>
        </p:nvSpPr>
        <p:spPr>
          <a:xfrm>
            <a:off x="914400" y="1145778"/>
            <a:ext cx="7772400" cy="4572000"/>
          </a:xfrm>
        </p:spPr>
        <p:txBody>
          <a:bodyPr/>
          <a:lstStyle/>
          <a:p>
            <a:r>
              <a:rPr lang="zh-CN" altLang="en-US" dirty="0"/>
              <a:t>需添加的组件：</a:t>
            </a:r>
            <a:r>
              <a:rPr lang="en-US" altLang="zh-CN" dirty="0" err="1"/>
              <a:t>NavMesh</a:t>
            </a:r>
            <a:r>
              <a:rPr lang="zh-CN" altLang="en-US" dirty="0"/>
              <a:t> </a:t>
            </a:r>
            <a:r>
              <a:rPr lang="en-US" altLang="zh-CN" dirty="0"/>
              <a:t>Agent</a:t>
            </a:r>
          </a:p>
          <a:p>
            <a:pPr lvl="1"/>
            <a:r>
              <a:rPr lang="zh-CN" altLang="en-US" dirty="0"/>
              <a:t>为需要进行寻路的物体添加</a:t>
            </a:r>
            <a:r>
              <a:rPr lang="en-US" altLang="zh-CN" dirty="0" err="1"/>
              <a:t>NavMesh</a:t>
            </a:r>
            <a:r>
              <a:rPr lang="en-US" altLang="zh-CN" dirty="0"/>
              <a:t> Agent</a:t>
            </a:r>
            <a:r>
              <a:rPr lang="zh-CN" altLang="en-US" dirty="0"/>
              <a:t>组件</a:t>
            </a:r>
          </a:p>
        </p:txBody>
      </p:sp>
      <p:pic>
        <p:nvPicPr>
          <p:cNvPr id="8" name="图片 7">
            <a:extLst>
              <a:ext uri="{FF2B5EF4-FFF2-40B4-BE49-F238E27FC236}">
                <a16:creationId xmlns:a16="http://schemas.microsoft.com/office/drawing/2014/main" id="{CB3C65AA-8A68-4C4A-BA2A-F6300238B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884" y="2060848"/>
            <a:ext cx="3845348" cy="4642554"/>
          </a:xfrm>
          <a:prstGeom prst="rect">
            <a:avLst/>
          </a:prstGeom>
        </p:spPr>
      </p:pic>
    </p:spTree>
    <p:extLst>
      <p:ext uri="{BB962C8B-B14F-4D97-AF65-F5344CB8AC3E}">
        <p14:creationId xmlns:p14="http://schemas.microsoft.com/office/powerpoint/2010/main" val="60234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BA9C-A5FF-49D8-B090-A05F1FBFE8A3}"/>
              </a:ext>
            </a:extLst>
          </p:cNvPr>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a:extLst>
              <a:ext uri="{FF2B5EF4-FFF2-40B4-BE49-F238E27FC236}">
                <a16:creationId xmlns:a16="http://schemas.microsoft.com/office/drawing/2014/main" id="{5CDE3B2D-2D52-4DED-AF4B-1FFDB066C6F5}"/>
              </a:ext>
            </a:extLst>
          </p:cNvPr>
          <p:cNvSpPr>
            <a:spLocks noGrp="1"/>
          </p:cNvSpPr>
          <p:nvPr>
            <p:ph sz="quarter" idx="1"/>
          </p:nvPr>
        </p:nvSpPr>
        <p:spPr>
          <a:xfrm>
            <a:off x="914400" y="1145778"/>
            <a:ext cx="7772400" cy="4572000"/>
          </a:xfrm>
        </p:spPr>
        <p:txBody>
          <a:bodyPr/>
          <a:lstStyle/>
          <a:p>
            <a:r>
              <a:rPr lang="zh-CN" altLang="en-US" dirty="0"/>
              <a:t>需添加的组件：</a:t>
            </a:r>
            <a:r>
              <a:rPr lang="en-US" altLang="zh-CN" dirty="0" err="1"/>
              <a:t>NavMesh</a:t>
            </a:r>
            <a:r>
              <a:rPr lang="zh-CN" altLang="en-US" dirty="0"/>
              <a:t> </a:t>
            </a:r>
            <a:r>
              <a:rPr lang="en-US" altLang="zh-CN" dirty="0"/>
              <a:t>Agent</a:t>
            </a:r>
          </a:p>
          <a:p>
            <a:pPr lvl="1"/>
            <a:r>
              <a:rPr lang="zh-CN" altLang="en-US" dirty="0"/>
              <a:t>为需要进行寻路的物体添加</a:t>
            </a:r>
            <a:r>
              <a:rPr lang="en-US" altLang="zh-CN" dirty="0" err="1"/>
              <a:t>NavMesh</a:t>
            </a:r>
            <a:r>
              <a:rPr lang="en-US" altLang="zh-CN" dirty="0"/>
              <a:t> Agent</a:t>
            </a:r>
            <a:r>
              <a:rPr lang="zh-CN" altLang="en-US" dirty="0"/>
              <a:t>组件</a:t>
            </a:r>
          </a:p>
          <a:p>
            <a:pPr lvl="1"/>
            <a:r>
              <a:rPr lang="zh-CN" altLang="en-US" dirty="0"/>
              <a:t>添加脚本，控制其运动</a:t>
            </a:r>
            <a:endParaRPr lang="en-US" altLang="zh-CN" dirty="0"/>
          </a:p>
          <a:p>
            <a:pPr lvl="1"/>
            <a:endParaRPr lang="en-US" altLang="zh-CN" dirty="0"/>
          </a:p>
        </p:txBody>
      </p:sp>
      <p:pic>
        <p:nvPicPr>
          <p:cNvPr id="7" name="图片 6">
            <a:extLst>
              <a:ext uri="{FF2B5EF4-FFF2-40B4-BE49-F238E27FC236}">
                <a16:creationId xmlns:a16="http://schemas.microsoft.com/office/drawing/2014/main" id="{379FDF4A-C595-3D40-8822-9CC9BAA956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492896"/>
            <a:ext cx="7791422" cy="4248472"/>
          </a:xfrm>
          <a:prstGeom prst="rect">
            <a:avLst/>
          </a:prstGeom>
        </p:spPr>
      </p:pic>
    </p:spTree>
    <p:extLst>
      <p:ext uri="{BB962C8B-B14F-4D97-AF65-F5344CB8AC3E}">
        <p14:creationId xmlns:p14="http://schemas.microsoft.com/office/powerpoint/2010/main" val="1957325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BA9C-A5FF-49D8-B090-A05F1FBFE8A3}"/>
              </a:ext>
            </a:extLst>
          </p:cNvPr>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a:extLst>
              <a:ext uri="{FF2B5EF4-FFF2-40B4-BE49-F238E27FC236}">
                <a16:creationId xmlns:a16="http://schemas.microsoft.com/office/drawing/2014/main" id="{5CDE3B2D-2D52-4DED-AF4B-1FFDB066C6F5}"/>
              </a:ext>
            </a:extLst>
          </p:cNvPr>
          <p:cNvSpPr>
            <a:spLocks noGrp="1"/>
          </p:cNvSpPr>
          <p:nvPr>
            <p:ph sz="quarter" idx="1"/>
          </p:nvPr>
        </p:nvSpPr>
        <p:spPr>
          <a:xfrm>
            <a:off x="914400" y="1145778"/>
            <a:ext cx="7772400" cy="4572000"/>
          </a:xfrm>
        </p:spPr>
        <p:txBody>
          <a:bodyPr/>
          <a:lstStyle/>
          <a:p>
            <a:r>
              <a:rPr lang="zh-CN" altLang="en-US" dirty="0"/>
              <a:t>在区域间跳跃： </a:t>
            </a:r>
            <a:r>
              <a:rPr lang="en-US" altLang="zh-CN" dirty="0"/>
              <a:t>Off-Mesh Link</a:t>
            </a:r>
          </a:p>
          <a:p>
            <a:pPr lvl="1"/>
            <a:r>
              <a:rPr lang="zh-CN" altLang="en-US" dirty="0"/>
              <a:t>用于跳过而不是绕过障碍物</a:t>
            </a:r>
            <a:endParaRPr lang="en-US" altLang="zh-CN" dirty="0"/>
          </a:p>
          <a:p>
            <a:pPr lvl="1"/>
            <a:r>
              <a:rPr lang="zh-CN" altLang="en-US" dirty="0"/>
              <a:t>只需要为该组件指定两个坐标点即可</a:t>
            </a:r>
            <a:endParaRPr lang="en-US" altLang="zh-CN" dirty="0"/>
          </a:p>
          <a:p>
            <a:pPr marL="320040" lvl="1" indent="0">
              <a:buNone/>
            </a:pPr>
            <a:endParaRPr lang="zh-CN" altLang="en-US" dirty="0"/>
          </a:p>
        </p:txBody>
      </p:sp>
      <p:pic>
        <p:nvPicPr>
          <p:cNvPr id="5" name="图片 4">
            <a:extLst>
              <a:ext uri="{FF2B5EF4-FFF2-40B4-BE49-F238E27FC236}">
                <a16:creationId xmlns:a16="http://schemas.microsoft.com/office/drawing/2014/main" id="{B608B1F8-619B-5542-BD3B-81018B359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473155"/>
            <a:ext cx="2978770" cy="4191366"/>
          </a:xfrm>
          <a:prstGeom prst="rect">
            <a:avLst/>
          </a:prstGeom>
        </p:spPr>
      </p:pic>
      <p:pic>
        <p:nvPicPr>
          <p:cNvPr id="7" name="图片 6">
            <a:extLst>
              <a:ext uri="{FF2B5EF4-FFF2-40B4-BE49-F238E27FC236}">
                <a16:creationId xmlns:a16="http://schemas.microsoft.com/office/drawing/2014/main" id="{E2470FCC-BBFA-A944-A8A2-9BE98655F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287" y="2481941"/>
            <a:ext cx="3005130" cy="4173793"/>
          </a:xfrm>
          <a:prstGeom prst="rect">
            <a:avLst/>
          </a:prstGeom>
        </p:spPr>
      </p:pic>
    </p:spTree>
    <p:extLst>
      <p:ext uri="{BB962C8B-B14F-4D97-AF65-F5344CB8AC3E}">
        <p14:creationId xmlns:p14="http://schemas.microsoft.com/office/powerpoint/2010/main" val="153054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BA9C-A5FF-49D8-B090-A05F1FBFE8A3}"/>
              </a:ext>
            </a:extLst>
          </p:cNvPr>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a:extLst>
              <a:ext uri="{FF2B5EF4-FFF2-40B4-BE49-F238E27FC236}">
                <a16:creationId xmlns:a16="http://schemas.microsoft.com/office/drawing/2014/main" id="{5CDE3B2D-2D52-4DED-AF4B-1FFDB066C6F5}"/>
              </a:ext>
            </a:extLst>
          </p:cNvPr>
          <p:cNvSpPr>
            <a:spLocks noGrp="1"/>
          </p:cNvSpPr>
          <p:nvPr>
            <p:ph sz="quarter" idx="1"/>
          </p:nvPr>
        </p:nvSpPr>
        <p:spPr>
          <a:xfrm>
            <a:off x="914400" y="1145778"/>
            <a:ext cx="7772400" cy="4572000"/>
          </a:xfrm>
        </p:spPr>
        <p:txBody>
          <a:bodyPr/>
          <a:lstStyle/>
          <a:p>
            <a:r>
              <a:rPr lang="zh-CN" altLang="en-US" dirty="0"/>
              <a:t>添加障碍物： </a:t>
            </a:r>
            <a:r>
              <a:rPr lang="en-US" altLang="zh-CN" dirty="0" err="1"/>
              <a:t>NavMesh</a:t>
            </a:r>
            <a:r>
              <a:rPr lang="en-US" altLang="zh-CN" dirty="0"/>
              <a:t> Obstacle</a:t>
            </a:r>
          </a:p>
          <a:p>
            <a:pPr lvl="1"/>
            <a:r>
              <a:rPr lang="zh-CN" altLang="en-US" dirty="0"/>
              <a:t>针对非静态、可移动的障碍物</a:t>
            </a:r>
            <a:endParaRPr lang="en-US" altLang="zh-CN" dirty="0"/>
          </a:p>
          <a:p>
            <a:pPr lvl="1"/>
            <a:r>
              <a:rPr lang="zh-CN" altLang="en-US" dirty="0"/>
              <a:t>具体步骤</a:t>
            </a:r>
            <a:endParaRPr lang="en-US" altLang="zh-CN" dirty="0"/>
          </a:p>
          <a:p>
            <a:pPr lvl="2"/>
            <a:r>
              <a:rPr lang="zh-CN" altLang="en-US" dirty="0"/>
              <a:t>在场景中添加障碍物对象</a:t>
            </a:r>
            <a:endParaRPr lang="en-US" altLang="zh-CN" dirty="0"/>
          </a:p>
          <a:p>
            <a:pPr lvl="2"/>
            <a:r>
              <a:rPr lang="zh-CN" altLang="en-US" dirty="0"/>
              <a:t>为障碍物对象添加</a:t>
            </a:r>
            <a:r>
              <a:rPr lang="en-US" altLang="zh-CN" dirty="0" err="1"/>
              <a:t>NavMesh</a:t>
            </a:r>
            <a:r>
              <a:rPr lang="en-US" altLang="zh-CN" dirty="0"/>
              <a:t> Obstacle</a:t>
            </a:r>
            <a:r>
              <a:rPr lang="zh-CN" altLang="en-US" dirty="0"/>
              <a:t>组件</a:t>
            </a:r>
            <a:endParaRPr lang="en-US" altLang="zh-CN" dirty="0"/>
          </a:p>
          <a:p>
            <a:pPr lvl="2"/>
            <a:r>
              <a:rPr lang="zh-CN" altLang="en-US" dirty="0"/>
              <a:t>烘焙</a:t>
            </a:r>
            <a:r>
              <a:rPr lang="en-US" altLang="zh-CN" dirty="0" err="1"/>
              <a:t>NavMesh</a:t>
            </a:r>
            <a:endParaRPr lang="en-US" altLang="zh-CN" dirty="0"/>
          </a:p>
        </p:txBody>
      </p:sp>
      <p:pic>
        <p:nvPicPr>
          <p:cNvPr id="5" name="图片 4">
            <a:extLst>
              <a:ext uri="{FF2B5EF4-FFF2-40B4-BE49-F238E27FC236}">
                <a16:creationId xmlns:a16="http://schemas.microsoft.com/office/drawing/2014/main" id="{24DC998B-61F0-BF47-9395-87FD67224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717032"/>
            <a:ext cx="5924632" cy="2808312"/>
          </a:xfrm>
          <a:prstGeom prst="rect">
            <a:avLst/>
          </a:prstGeom>
        </p:spPr>
      </p:pic>
    </p:spTree>
    <p:extLst>
      <p:ext uri="{BB962C8B-B14F-4D97-AF65-F5344CB8AC3E}">
        <p14:creationId xmlns:p14="http://schemas.microsoft.com/office/powerpoint/2010/main" val="68671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实验内容</a:t>
            </a:r>
          </a:p>
        </p:txBody>
      </p:sp>
      <p:sp>
        <p:nvSpPr>
          <p:cNvPr id="3" name="内容占位符 2"/>
          <p:cNvSpPr>
            <a:spLocks noGrp="1"/>
          </p:cNvSpPr>
          <p:nvPr>
            <p:ph sz="quarter" idx="1"/>
          </p:nvPr>
        </p:nvSpPr>
        <p:spPr>
          <a:xfrm>
            <a:off x="914400" y="1145778"/>
            <a:ext cx="7772400" cy="4572000"/>
          </a:xfrm>
        </p:spPr>
        <p:txBody>
          <a:bodyPr/>
          <a:lstStyle/>
          <a:p>
            <a:r>
              <a:rPr lang="zh-CN" altLang="en-US" dirty="0"/>
              <a:t>小球寻路</a:t>
            </a:r>
            <a:endParaRPr lang="en-US" altLang="zh-CN" dirty="0"/>
          </a:p>
          <a:p>
            <a:pPr lvl="1"/>
            <a:r>
              <a:rPr lang="zh-CN" altLang="en-US" dirty="0"/>
              <a:t>使用多个</a:t>
            </a:r>
            <a:r>
              <a:rPr lang="en-US" altLang="zh-CN" dirty="0"/>
              <a:t>Plane</a:t>
            </a:r>
            <a:r>
              <a:rPr lang="zh-CN" altLang="en-US" dirty="0"/>
              <a:t>和</a:t>
            </a:r>
            <a:r>
              <a:rPr lang="en-US" altLang="zh-CN" dirty="0"/>
              <a:t>Cube</a:t>
            </a:r>
            <a:r>
              <a:rPr lang="zh-CN" altLang="en-US" dirty="0"/>
              <a:t>对象搭建一个简易的迷宫</a:t>
            </a:r>
            <a:r>
              <a:rPr lang="en-US" altLang="zh-CN" dirty="0"/>
              <a:t>:</a:t>
            </a:r>
            <a:r>
              <a:rPr lang="zh-CN" altLang="en-US" dirty="0"/>
              <a:t>迷宫分为两部分，相互之间没有连接。</a:t>
            </a:r>
            <a:endParaRPr lang="en-US" altLang="zh-CN" dirty="0"/>
          </a:p>
          <a:p>
            <a:pPr lvl="1"/>
            <a:r>
              <a:rPr lang="zh-CN" altLang="en-US" dirty="0"/>
              <a:t>运行时可以通过鼠标点击场景，选择小球需要移动到的位置</a:t>
            </a:r>
            <a:endParaRPr lang="en-US" altLang="zh-CN" dirty="0"/>
          </a:p>
          <a:p>
            <a:pPr lvl="1"/>
            <a:r>
              <a:rPr lang="zh-CN" altLang="en-US" dirty="0"/>
              <a:t>小球能够在两个迷宫之间移动</a:t>
            </a:r>
            <a:endParaRPr lang="en-US" altLang="zh-CN" dirty="0"/>
          </a:p>
          <a:p>
            <a:r>
              <a:rPr lang="zh-CN" altLang="en-US" dirty="0"/>
              <a:t>延伸任务</a:t>
            </a:r>
            <a:endParaRPr lang="en-US" altLang="zh-CN" dirty="0"/>
          </a:p>
          <a:p>
            <a:pPr lvl="1"/>
            <a:r>
              <a:rPr lang="zh-CN" altLang="en-US" dirty="0"/>
              <a:t>设置自动移动的障碍物，障碍物会与小球碰撞影响其移动 </a:t>
            </a:r>
            <a:endParaRPr lang="en-US" altLang="zh-CN" dirty="0"/>
          </a:p>
        </p:txBody>
      </p:sp>
      <p:grpSp>
        <p:nvGrpSpPr>
          <p:cNvPr id="6" name="组合 5">
            <a:extLst>
              <a:ext uri="{FF2B5EF4-FFF2-40B4-BE49-F238E27FC236}">
                <a16:creationId xmlns:a16="http://schemas.microsoft.com/office/drawing/2014/main" id="{6501BCAD-8399-4455-979D-87513B593699}"/>
              </a:ext>
            </a:extLst>
          </p:cNvPr>
          <p:cNvGrpSpPr/>
          <p:nvPr/>
        </p:nvGrpSpPr>
        <p:grpSpPr>
          <a:xfrm>
            <a:off x="961256" y="4831703"/>
            <a:ext cx="7268344" cy="1832473"/>
            <a:chOff x="504825" y="3602587"/>
            <a:chExt cx="9936163" cy="2505075"/>
          </a:xfrm>
        </p:grpSpPr>
        <p:pic>
          <p:nvPicPr>
            <p:cNvPr id="4" name="Picture 44">
              <a:extLst>
                <a:ext uri="{FF2B5EF4-FFF2-40B4-BE49-F238E27FC236}">
                  <a16:creationId xmlns:a16="http://schemas.microsoft.com/office/drawing/2014/main" id="{A19D5D28-5896-4204-AE00-A9783A530B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825" y="3654975"/>
              <a:ext cx="4751388"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5">
              <a:extLst>
                <a:ext uri="{FF2B5EF4-FFF2-40B4-BE49-F238E27FC236}">
                  <a16:creationId xmlns:a16="http://schemas.microsoft.com/office/drawing/2014/main" id="{1B6D88F4-CA6F-4ADD-81C5-F60DA5659E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675" y="3602587"/>
              <a:ext cx="504031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2452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提交事项</a:t>
            </a:r>
          </a:p>
        </p:txBody>
      </p:sp>
      <p:sp>
        <p:nvSpPr>
          <p:cNvPr id="3" name="内容占位符 2"/>
          <p:cNvSpPr>
            <a:spLocks noGrp="1"/>
          </p:cNvSpPr>
          <p:nvPr>
            <p:ph sz="quarter" idx="1"/>
          </p:nvPr>
        </p:nvSpPr>
        <p:spPr>
          <a:xfrm>
            <a:off x="914400" y="1145778"/>
            <a:ext cx="7772400" cy="4572000"/>
          </a:xfrm>
        </p:spPr>
        <p:txBody>
          <a:bodyPr/>
          <a:lstStyle/>
          <a:p>
            <a:r>
              <a:rPr lang="zh-CN" altLang="en-US" dirty="0"/>
              <a:t>材料</a:t>
            </a:r>
            <a:endParaRPr lang="en-US" altLang="zh-CN" dirty="0"/>
          </a:p>
          <a:p>
            <a:pPr lvl="1"/>
            <a:r>
              <a:rPr lang="zh-CN" altLang="en-US" dirty="0"/>
              <a:t>项目</a:t>
            </a:r>
            <a:endParaRPr lang="en-US" altLang="zh-CN" dirty="0"/>
          </a:p>
          <a:p>
            <a:pPr lvl="1"/>
            <a:r>
              <a:rPr lang="zh-CN" altLang="en-US" dirty="0"/>
              <a:t>报告</a:t>
            </a:r>
            <a:endParaRPr lang="en-US" altLang="zh-CN" dirty="0"/>
          </a:p>
          <a:p>
            <a:pPr lvl="1"/>
            <a:r>
              <a:rPr lang="zh-CN" altLang="en-US" dirty="0"/>
              <a:t>格式：实验</a:t>
            </a:r>
            <a:r>
              <a:rPr lang="en-US" altLang="zh-CN" dirty="0"/>
              <a:t>X_</a:t>
            </a:r>
            <a:r>
              <a:rPr lang="zh-CN" altLang="en-US" dirty="0"/>
              <a:t>学号</a:t>
            </a:r>
            <a:r>
              <a:rPr lang="en-US" altLang="zh-CN" dirty="0"/>
              <a:t>_</a:t>
            </a:r>
            <a:r>
              <a:rPr lang="zh-CN" altLang="en-US" dirty="0"/>
              <a:t>姓名</a:t>
            </a:r>
            <a:endParaRPr lang="en-US" altLang="zh-CN" dirty="0"/>
          </a:p>
          <a:p>
            <a:r>
              <a:rPr lang="zh-CN" altLang="en-US" dirty="0"/>
              <a:t>期限</a:t>
            </a:r>
            <a:endParaRPr lang="en-US" altLang="zh-CN" dirty="0"/>
          </a:p>
          <a:p>
            <a:pPr lvl="1"/>
            <a:r>
              <a:rPr lang="zh-CN" altLang="en-US" dirty="0"/>
              <a:t>下次实验前提交</a:t>
            </a:r>
            <a:endParaRPr lang="en-US" altLang="zh-CN" dirty="0"/>
          </a:p>
          <a:p>
            <a:r>
              <a:rPr lang="zh-CN" altLang="en-US" dirty="0"/>
              <a:t>地址</a:t>
            </a:r>
            <a:endParaRPr lang="en-US" altLang="zh-CN" dirty="0"/>
          </a:p>
          <a:p>
            <a:pPr lvl="1"/>
            <a:r>
              <a:rPr lang="en-US" altLang="zh-CN" dirty="0">
                <a:hlinkClick r:id="rId2"/>
              </a:rPr>
              <a:t>FTP://121.192.180.236</a:t>
            </a:r>
            <a:endParaRPr lang="en-US" altLang="zh-CN" dirty="0"/>
          </a:p>
          <a:p>
            <a:pPr lvl="1"/>
            <a:r>
              <a:rPr lang="zh-CN" altLang="en-US" dirty="0"/>
              <a:t>账号</a:t>
            </a:r>
            <a:r>
              <a:rPr lang="en-US" altLang="zh-CN" dirty="0"/>
              <a:t>/</a:t>
            </a:r>
            <a:r>
              <a:rPr lang="zh-CN" altLang="en-US" dirty="0"/>
              <a:t>密码：</a:t>
            </a:r>
            <a:r>
              <a:rPr lang="en-US" altLang="zh-CN" dirty="0"/>
              <a:t>student/</a:t>
            </a:r>
            <a:r>
              <a:rPr lang="en-US" altLang="zh-CN" dirty="0" err="1"/>
              <a:t>ILoveSoftware</a:t>
            </a:r>
            <a:r>
              <a:rPr lang="en-US" altLang="zh-CN"/>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96035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实验十二</a:t>
            </a:r>
          </a:p>
        </p:txBody>
      </p:sp>
      <p:sp>
        <p:nvSpPr>
          <p:cNvPr id="3" name="文本占位符 2"/>
          <p:cNvSpPr>
            <a:spLocks noGrp="1"/>
          </p:cNvSpPr>
          <p:nvPr>
            <p:ph type="body" idx="1"/>
          </p:nvPr>
        </p:nvSpPr>
        <p:spPr/>
        <p:txBody>
          <a:bodyPr/>
          <a:lstStyle/>
          <a:p>
            <a:pPr algn="ctr"/>
            <a:r>
              <a:rPr lang="zh-CN" altLang="en-US" dirty="0"/>
              <a:t>寻路系统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实验目的</a:t>
            </a:r>
          </a:p>
        </p:txBody>
      </p:sp>
      <p:sp>
        <p:nvSpPr>
          <p:cNvPr id="3" name="内容占位符 2"/>
          <p:cNvSpPr>
            <a:spLocks noGrp="1"/>
          </p:cNvSpPr>
          <p:nvPr>
            <p:ph sz="quarter" idx="1"/>
          </p:nvPr>
        </p:nvSpPr>
        <p:spPr>
          <a:xfrm>
            <a:off x="914400" y="1145778"/>
            <a:ext cx="7772400" cy="4572000"/>
          </a:xfrm>
        </p:spPr>
        <p:txBody>
          <a:bodyPr/>
          <a:lstStyle/>
          <a:p>
            <a:r>
              <a:rPr lang="zh-CN" altLang="en-US" dirty="0"/>
              <a:t>掌握</a:t>
            </a:r>
            <a:r>
              <a:rPr lang="en-US" altLang="zh-CN" dirty="0"/>
              <a:t>Navigation</a:t>
            </a:r>
            <a:r>
              <a:rPr lang="zh-CN" altLang="en-US" dirty="0"/>
              <a:t>寻路系统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实验条件</a:t>
            </a:r>
          </a:p>
        </p:txBody>
      </p:sp>
      <p:sp>
        <p:nvSpPr>
          <p:cNvPr id="3" name="内容占位符 2"/>
          <p:cNvSpPr>
            <a:spLocks noGrp="1"/>
          </p:cNvSpPr>
          <p:nvPr>
            <p:ph sz="quarter" idx="1"/>
          </p:nvPr>
        </p:nvSpPr>
        <p:spPr>
          <a:xfrm>
            <a:off x="914400" y="1145778"/>
            <a:ext cx="7772400" cy="4572000"/>
          </a:xfrm>
        </p:spPr>
        <p:txBody>
          <a:bodyPr/>
          <a:lstStyle/>
          <a:p>
            <a:r>
              <a:rPr lang="zh-CN" altLang="en-US" dirty="0"/>
              <a:t>操作系统</a:t>
            </a:r>
            <a:endParaRPr lang="en-US" altLang="zh-CN" dirty="0"/>
          </a:p>
          <a:p>
            <a:pPr lvl="1"/>
            <a:r>
              <a:rPr lang="en-US" altLang="zh-CN" dirty="0"/>
              <a:t>Windows 10</a:t>
            </a:r>
          </a:p>
          <a:p>
            <a:r>
              <a:rPr lang="en-US" altLang="zh-CN" dirty="0"/>
              <a:t>Unity 3D</a:t>
            </a:r>
          </a:p>
          <a:p>
            <a:pPr lvl="1"/>
            <a:r>
              <a:rPr lang="en-US" altLang="zh-CN" dirty="0">
                <a:hlinkClick r:id="rId2"/>
              </a:rPr>
              <a:t>http://unity.com/</a:t>
            </a:r>
            <a:endParaRPr lang="en-US" altLang="zh-CN" dirty="0"/>
          </a:p>
        </p:txBody>
      </p:sp>
    </p:spTree>
    <p:extLst>
      <p:ext uri="{BB962C8B-B14F-4D97-AF65-F5344CB8AC3E}">
        <p14:creationId xmlns:p14="http://schemas.microsoft.com/office/powerpoint/2010/main" val="395760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F97DD-B1EE-4476-94E5-F7E846FE6928}"/>
              </a:ext>
            </a:extLst>
          </p:cNvPr>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a:extLst>
              <a:ext uri="{FF2B5EF4-FFF2-40B4-BE49-F238E27FC236}">
                <a16:creationId xmlns:a16="http://schemas.microsoft.com/office/drawing/2014/main" id="{92F28706-8CE6-4B6E-A83B-1C5B787EFF3F}"/>
              </a:ext>
            </a:extLst>
          </p:cNvPr>
          <p:cNvSpPr>
            <a:spLocks noGrp="1"/>
          </p:cNvSpPr>
          <p:nvPr>
            <p:ph sz="quarter" idx="1"/>
          </p:nvPr>
        </p:nvSpPr>
        <p:spPr>
          <a:xfrm>
            <a:off x="914400" y="1145778"/>
            <a:ext cx="7772400" cy="4572000"/>
          </a:xfrm>
        </p:spPr>
        <p:txBody>
          <a:bodyPr/>
          <a:lstStyle/>
          <a:p>
            <a:r>
              <a:rPr lang="en-US" altLang="zh-CN" dirty="0">
                <a:hlinkClick r:id="rId2"/>
              </a:rPr>
              <a:t>https://docs.unity3d.com/Manual/Navigation.html</a:t>
            </a:r>
            <a:endParaRPr lang="zh-CN" altLang="en-US" dirty="0"/>
          </a:p>
        </p:txBody>
      </p:sp>
      <p:pic>
        <p:nvPicPr>
          <p:cNvPr id="6" name="图片 5">
            <a:extLst>
              <a:ext uri="{FF2B5EF4-FFF2-40B4-BE49-F238E27FC236}">
                <a16:creationId xmlns:a16="http://schemas.microsoft.com/office/drawing/2014/main" id="{67055100-41DE-DC4F-ACD2-4D43278754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785"/>
          <a:stretch/>
        </p:blipFill>
        <p:spPr>
          <a:xfrm>
            <a:off x="71196" y="1628800"/>
            <a:ext cx="9001608" cy="5112568"/>
          </a:xfrm>
          <a:prstGeom prst="rect">
            <a:avLst/>
          </a:prstGeom>
        </p:spPr>
      </p:pic>
    </p:spTree>
    <p:extLst>
      <p:ext uri="{BB962C8B-B14F-4D97-AF65-F5344CB8AC3E}">
        <p14:creationId xmlns:p14="http://schemas.microsoft.com/office/powerpoint/2010/main" val="405239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内部工作原理</a:t>
            </a:r>
            <a:endParaRPr lang="en-US" altLang="zh-CN" dirty="0"/>
          </a:p>
          <a:p>
            <a:pPr lvl="1"/>
            <a:r>
              <a:rPr lang="zh-CN" altLang="en-US" dirty="0"/>
              <a:t>通过把原始地图分割称为格子，在计算机中标识唯一个二维数组，用</a:t>
            </a:r>
            <a:r>
              <a:rPr lang="en-US" altLang="zh-CN" dirty="0"/>
              <a:t>0</a:t>
            </a:r>
            <a:r>
              <a:rPr lang="zh-CN" altLang="en-US" dirty="0"/>
              <a:t>和</a:t>
            </a:r>
            <a:r>
              <a:rPr lang="en-US" altLang="zh-CN" dirty="0"/>
              <a:t>1</a:t>
            </a:r>
            <a:r>
              <a:rPr lang="zh-CN" altLang="en-US" dirty="0"/>
              <a:t>分别表示障碍和可行走区域格子的密度在一定程度上代表了寻路的精度</a:t>
            </a:r>
            <a:endParaRPr lang="en-US" altLang="zh-CN" dirty="0"/>
          </a:p>
          <a:p>
            <a:pPr lvl="1"/>
            <a:r>
              <a:rPr lang="zh-CN" altLang="en-US" dirty="0"/>
              <a:t>实现寻路功能的第一步是进行</a:t>
            </a:r>
            <a:r>
              <a:rPr lang="en-US" altLang="zh-CN" dirty="0" err="1"/>
              <a:t>NavMesh</a:t>
            </a:r>
            <a:r>
              <a:rPr lang="zh-CN" altLang="en-US" dirty="0"/>
              <a:t>烘焙</a:t>
            </a:r>
            <a:endParaRPr lang="en-US" altLang="zh-CN" dirty="0"/>
          </a:p>
          <a:p>
            <a:pPr lvl="1"/>
            <a:r>
              <a:rPr lang="zh-CN" altLang="en-US" dirty="0"/>
              <a:t>寻路时需要解决两个问题</a:t>
            </a:r>
            <a:endParaRPr lang="en-US" altLang="zh-CN" dirty="0"/>
          </a:p>
          <a:p>
            <a:pPr lvl="2"/>
            <a:r>
              <a:rPr lang="zh-CN" altLang="en-US" dirty="0"/>
              <a:t>如何确定目的地坐标：只存在于可移动平面上</a:t>
            </a:r>
            <a:endParaRPr lang="en-US" altLang="zh-CN" dirty="0"/>
          </a:p>
          <a:p>
            <a:pPr lvl="2"/>
            <a:r>
              <a:rPr lang="zh-CN" altLang="en-US" dirty="0"/>
              <a:t>确定如何移动过去：需要考虑方向、路径以及避开其他对象</a:t>
            </a:r>
            <a:endParaRPr lang="en-US" altLang="zh-CN" dirty="0"/>
          </a:p>
        </p:txBody>
      </p:sp>
    </p:spTree>
    <p:extLst>
      <p:ext uri="{BB962C8B-B14F-4D97-AF65-F5344CB8AC3E}">
        <p14:creationId xmlns:p14="http://schemas.microsoft.com/office/powerpoint/2010/main" val="18601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主要内容</a:t>
            </a:r>
            <a:endParaRPr lang="en-US" altLang="zh-CN" dirty="0"/>
          </a:p>
          <a:p>
            <a:pPr lvl="1"/>
            <a:r>
              <a:rPr lang="en-US" altLang="zh-CN" dirty="0" err="1"/>
              <a:t>NavMesh</a:t>
            </a:r>
            <a:r>
              <a:rPr lang="zh-CN" altLang="en-US" dirty="0"/>
              <a:t>：需要导航区域</a:t>
            </a:r>
            <a:endParaRPr lang="en-US" altLang="zh-CN" dirty="0"/>
          </a:p>
          <a:p>
            <a:pPr lvl="1"/>
            <a:r>
              <a:rPr lang="en-US" altLang="zh-CN" dirty="0" err="1"/>
              <a:t>NavMesh</a:t>
            </a:r>
            <a:r>
              <a:rPr lang="en-US" altLang="zh-CN" dirty="0"/>
              <a:t> Agent</a:t>
            </a:r>
            <a:r>
              <a:rPr lang="zh-CN" altLang="en-US" dirty="0"/>
              <a:t>：进行寻路的对象应该拥有的组件</a:t>
            </a:r>
            <a:endParaRPr lang="en-US" altLang="zh-CN" dirty="0"/>
          </a:p>
          <a:p>
            <a:pPr lvl="1"/>
            <a:r>
              <a:rPr lang="en-US" altLang="zh-CN" dirty="0"/>
              <a:t>Off-Mesh Link</a:t>
            </a:r>
            <a:r>
              <a:rPr lang="zh-CN" altLang="en-US" dirty="0"/>
              <a:t>：用于连接不连续的导航区域</a:t>
            </a:r>
            <a:endParaRPr lang="en-US" altLang="zh-CN" dirty="0"/>
          </a:p>
          <a:p>
            <a:pPr lvl="1"/>
            <a:r>
              <a:rPr lang="en-US" altLang="zh-CN" dirty="0" err="1"/>
              <a:t>NevMesh</a:t>
            </a:r>
            <a:r>
              <a:rPr lang="en-US" altLang="zh-CN" dirty="0"/>
              <a:t> </a:t>
            </a:r>
            <a:r>
              <a:rPr lang="en-US" altLang="zh-CN" dirty="0" err="1"/>
              <a:t>Obtacle</a:t>
            </a:r>
            <a:r>
              <a:rPr lang="zh-CN" altLang="en-US" dirty="0"/>
              <a:t>：用于标记寻路区域的障碍物</a:t>
            </a:r>
            <a:endParaRPr lang="en-US" altLang="zh-CN" dirty="0"/>
          </a:p>
        </p:txBody>
      </p:sp>
    </p:spTree>
    <p:extLst>
      <p:ext uri="{BB962C8B-B14F-4D97-AF65-F5344CB8AC3E}">
        <p14:creationId xmlns:p14="http://schemas.microsoft.com/office/powerpoint/2010/main" val="399772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BA9C-A5FF-49D8-B090-A05F1FBFE8A3}"/>
              </a:ext>
            </a:extLst>
          </p:cNvPr>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a:extLst>
              <a:ext uri="{FF2B5EF4-FFF2-40B4-BE49-F238E27FC236}">
                <a16:creationId xmlns:a16="http://schemas.microsoft.com/office/drawing/2014/main" id="{5CDE3B2D-2D52-4DED-AF4B-1FFDB066C6F5}"/>
              </a:ext>
            </a:extLst>
          </p:cNvPr>
          <p:cNvSpPr>
            <a:spLocks noGrp="1"/>
          </p:cNvSpPr>
          <p:nvPr>
            <p:ph sz="quarter" idx="1"/>
          </p:nvPr>
        </p:nvSpPr>
        <p:spPr>
          <a:xfrm>
            <a:off x="914400" y="1145778"/>
            <a:ext cx="7772400" cy="4572000"/>
          </a:xfrm>
        </p:spPr>
        <p:txBody>
          <a:bodyPr/>
          <a:lstStyle/>
          <a:p>
            <a:r>
              <a:rPr lang="zh-CN" altLang="en-US" dirty="0"/>
              <a:t>烘焙导航路线：</a:t>
            </a:r>
            <a:r>
              <a:rPr lang="en-US" altLang="zh-CN" dirty="0" err="1"/>
              <a:t>NavMesh</a:t>
            </a:r>
            <a:r>
              <a:rPr lang="zh-CN" altLang="en-US" dirty="0"/>
              <a:t> </a:t>
            </a:r>
            <a:r>
              <a:rPr lang="en-US" altLang="zh-CN" dirty="0"/>
              <a:t>Baking</a:t>
            </a:r>
          </a:p>
          <a:p>
            <a:pPr lvl="1"/>
            <a:r>
              <a:rPr lang="zh-CN" altLang="en-US" dirty="0"/>
              <a:t>打开烘焙窗口：</a:t>
            </a:r>
            <a:r>
              <a:rPr lang="en-US" altLang="zh-CN" dirty="0"/>
              <a:t> Windows</a:t>
            </a:r>
            <a:r>
              <a:rPr lang="zh-CN" altLang="en-US" dirty="0"/>
              <a:t>菜单 </a:t>
            </a:r>
            <a:r>
              <a:rPr lang="en-US" altLang="zh-CN" dirty="0"/>
              <a:t>&gt;</a:t>
            </a:r>
            <a:r>
              <a:rPr lang="zh-CN" altLang="en-US" dirty="0"/>
              <a:t> </a:t>
            </a:r>
            <a:r>
              <a:rPr lang="en-US" altLang="zh-CN" dirty="0"/>
              <a:t>AI</a:t>
            </a:r>
            <a:r>
              <a:rPr lang="zh-CN" altLang="en-US" dirty="0"/>
              <a:t> </a:t>
            </a:r>
            <a:r>
              <a:rPr lang="en-US" altLang="zh-CN" dirty="0"/>
              <a:t>&gt;Navigation</a:t>
            </a:r>
          </a:p>
          <a:p>
            <a:pPr lvl="1"/>
            <a:r>
              <a:rPr lang="zh-CN" altLang="en-US" dirty="0"/>
              <a:t>和灯光烘焙基本相同，大致可以分为以下几步</a:t>
            </a:r>
            <a:endParaRPr lang="en-US" altLang="zh-CN" dirty="0"/>
          </a:p>
          <a:p>
            <a:pPr lvl="2"/>
            <a:r>
              <a:rPr lang="zh-CN" altLang="en-US" dirty="0"/>
              <a:t>将需要烘焙的对象设置为</a:t>
            </a:r>
            <a:r>
              <a:rPr lang="en-US" altLang="zh-CN" dirty="0" err="1"/>
              <a:t>NavMesh</a:t>
            </a:r>
            <a:r>
              <a:rPr lang="en-US" altLang="zh-CN" dirty="0"/>
              <a:t> Static</a:t>
            </a:r>
          </a:p>
          <a:p>
            <a:pPr lvl="2"/>
            <a:r>
              <a:rPr lang="zh-CN" altLang="en-US" dirty="0"/>
              <a:t>设置烘焙参数</a:t>
            </a:r>
            <a:endParaRPr lang="en-US" altLang="zh-CN" dirty="0"/>
          </a:p>
          <a:p>
            <a:pPr lvl="2"/>
            <a:r>
              <a:rPr lang="zh-CN" altLang="en-US" dirty="0"/>
              <a:t>进行烘焙</a:t>
            </a:r>
          </a:p>
        </p:txBody>
      </p:sp>
    </p:spTree>
    <p:extLst>
      <p:ext uri="{BB962C8B-B14F-4D97-AF65-F5344CB8AC3E}">
        <p14:creationId xmlns:p14="http://schemas.microsoft.com/office/powerpoint/2010/main" val="276101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BA9C-A5FF-49D8-B090-A05F1FBFE8A3}"/>
              </a:ext>
            </a:extLst>
          </p:cNvPr>
          <p:cNvSpPr>
            <a:spLocks noGrp="1"/>
          </p:cNvSpPr>
          <p:nvPr>
            <p:ph type="title"/>
          </p:nvPr>
        </p:nvSpPr>
        <p:spPr>
          <a:xfrm>
            <a:off x="914400" y="-27384"/>
            <a:ext cx="7772400" cy="1143000"/>
          </a:xfrm>
        </p:spPr>
        <p:txBody>
          <a:bodyPr/>
          <a:lstStyle/>
          <a:p>
            <a:r>
              <a:rPr lang="zh-CN" altLang="en-US" dirty="0"/>
              <a:t>背景知识</a:t>
            </a:r>
          </a:p>
        </p:txBody>
      </p:sp>
      <p:sp>
        <p:nvSpPr>
          <p:cNvPr id="3" name="内容占位符 2">
            <a:extLst>
              <a:ext uri="{FF2B5EF4-FFF2-40B4-BE49-F238E27FC236}">
                <a16:creationId xmlns:a16="http://schemas.microsoft.com/office/drawing/2014/main" id="{5CDE3B2D-2D52-4DED-AF4B-1FFDB066C6F5}"/>
              </a:ext>
            </a:extLst>
          </p:cNvPr>
          <p:cNvSpPr>
            <a:spLocks noGrp="1"/>
          </p:cNvSpPr>
          <p:nvPr>
            <p:ph sz="quarter" idx="1"/>
          </p:nvPr>
        </p:nvSpPr>
        <p:spPr>
          <a:xfrm>
            <a:off x="914400" y="1145778"/>
            <a:ext cx="7772400" cy="4572000"/>
          </a:xfrm>
        </p:spPr>
        <p:txBody>
          <a:bodyPr/>
          <a:lstStyle/>
          <a:p>
            <a:r>
              <a:rPr lang="zh-CN" altLang="en-US" dirty="0"/>
              <a:t>烘焙导航路线：</a:t>
            </a:r>
            <a:r>
              <a:rPr lang="en-US" altLang="zh-CN" dirty="0" err="1"/>
              <a:t>NavMesh</a:t>
            </a:r>
            <a:r>
              <a:rPr lang="zh-CN" altLang="en-US" dirty="0"/>
              <a:t> </a:t>
            </a:r>
            <a:r>
              <a:rPr lang="en-US" altLang="zh-CN" dirty="0"/>
              <a:t>Baking</a:t>
            </a:r>
          </a:p>
        </p:txBody>
      </p:sp>
      <p:pic>
        <p:nvPicPr>
          <p:cNvPr id="7" name="图片 6">
            <a:extLst>
              <a:ext uri="{FF2B5EF4-FFF2-40B4-BE49-F238E27FC236}">
                <a16:creationId xmlns:a16="http://schemas.microsoft.com/office/drawing/2014/main" id="{D82BA011-8603-8D4F-B634-0A1418B61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42" y="1628800"/>
            <a:ext cx="8756453" cy="5059994"/>
          </a:xfrm>
          <a:prstGeom prst="rect">
            <a:avLst/>
          </a:prstGeom>
        </p:spPr>
      </p:pic>
    </p:spTree>
    <p:extLst>
      <p:ext uri="{BB962C8B-B14F-4D97-AF65-F5344CB8AC3E}">
        <p14:creationId xmlns:p14="http://schemas.microsoft.com/office/powerpoint/2010/main" val="309106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6769</TotalTime>
  <Words>459</Words>
  <Application>Microsoft Office PowerPoint</Application>
  <PresentationFormat>全屏显示(4:3)</PresentationFormat>
  <Paragraphs>72</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Calibri</vt:lpstr>
      <vt:lpstr>Franklin Gothic Book</vt:lpstr>
      <vt:lpstr>Perpetua</vt:lpstr>
      <vt:lpstr>Wingdings 2</vt:lpstr>
      <vt:lpstr>平衡</vt:lpstr>
      <vt:lpstr>游戏设计与设计思维</vt:lpstr>
      <vt:lpstr>实验十二</vt:lpstr>
      <vt:lpstr>实验目的</vt:lpstr>
      <vt:lpstr>实验条件</vt:lpstr>
      <vt:lpstr>背景知识</vt:lpstr>
      <vt:lpstr>背景知识</vt:lpstr>
      <vt:lpstr>背景知识</vt:lpstr>
      <vt:lpstr>背景知识</vt:lpstr>
      <vt:lpstr>背景知识</vt:lpstr>
      <vt:lpstr>背景知识</vt:lpstr>
      <vt:lpstr>背景知识</vt:lpstr>
      <vt:lpstr>背景知识</vt:lpstr>
      <vt:lpstr>背景知识</vt:lpstr>
      <vt:lpstr>实验内容</vt:lpstr>
      <vt:lpstr>提交事项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游戏设计与程序开发</dc:title>
  <cp:lastModifiedBy>xi feng</cp:lastModifiedBy>
  <cp:revision>436</cp:revision>
  <dcterms:modified xsi:type="dcterms:W3CDTF">2024-07-01T03:38:21Z</dcterms:modified>
</cp:coreProperties>
</file>