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326" r:id="rId7"/>
    <p:sldId id="306" r:id="rId8"/>
    <p:sldId id="288" r:id="rId9"/>
    <p:sldId id="307" r:id="rId10"/>
    <p:sldId id="308" r:id="rId11"/>
    <p:sldId id="344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45" r:id="rId21"/>
    <p:sldId id="318" r:id="rId22"/>
    <p:sldId id="319" r:id="rId23"/>
    <p:sldId id="320" r:id="rId24"/>
    <p:sldId id="321" r:id="rId25"/>
    <p:sldId id="322" r:id="rId26"/>
    <p:sldId id="324" r:id="rId27"/>
    <p:sldId id="325" r:id="rId28"/>
    <p:sldId id="343" r:id="rId29"/>
    <p:sldId id="346" r:id="rId30"/>
    <p:sldId id="261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5928" autoAdjust="0"/>
  </p:normalViewPr>
  <p:slideViewPr>
    <p:cSldViewPr>
      <p:cViewPr varScale="1">
        <p:scale>
          <a:sx n="96" d="100"/>
          <a:sy n="96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935F1-B4FD-4A85-B319-2593201C919F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5C3EB-D7E0-4C7E-B12B-6B6BB06A90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78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5C3EB-D7E0-4C7E-B12B-6B6BB06A90A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499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5C3EB-D7E0-4C7E-B12B-6B6BB06A90A0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72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clin@xm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8cc3a2109d3b" TargetMode="External"/><Relationship Id="rId2" Type="http://schemas.openxmlformats.org/officeDocument/2006/relationships/hyperlink" Target="https://unity3d.com/learn/tutorials/projects/space-shooter/introdu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ilibili.com/video/BV1fy4y1s7Yf?p=1" TargetMode="External"/><Relationship Id="rId4" Type="http://schemas.openxmlformats.org/officeDocument/2006/relationships/hyperlink" Target="https://learn.unity.com/project/ruby-s-adventure-2d-chu-xue-zh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ftp://121.192.180.66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unity3d.com/c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unity3d.com/Manual/Unity2D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林俊聪</a:t>
            </a:r>
            <a:endParaRPr lang="en-US" altLang="zh-CN" dirty="0"/>
          </a:p>
          <a:p>
            <a:r>
              <a:rPr lang="zh-CN" altLang="en-US" dirty="0"/>
              <a:t>电邮：</a:t>
            </a:r>
            <a:r>
              <a:rPr lang="en-US" altLang="zh-CN" dirty="0">
                <a:hlinkClick r:id="rId2"/>
              </a:rPr>
              <a:t>jclin@xmu.edu.cn</a:t>
            </a:r>
            <a:endParaRPr lang="en-US" altLang="zh-CN" dirty="0"/>
          </a:p>
          <a:p>
            <a:r>
              <a:rPr lang="zh-CN" altLang="en-US" dirty="0"/>
              <a:t>办公室：翔安校区</a:t>
            </a:r>
            <a:r>
              <a:rPr lang="en-US" altLang="zh-CN" dirty="0"/>
              <a:t>5</a:t>
            </a:r>
            <a:r>
              <a:rPr lang="zh-CN" altLang="en-US" dirty="0"/>
              <a:t>号楼</a:t>
            </a:r>
            <a:r>
              <a:rPr lang="en-US" altLang="zh-CN"/>
              <a:t>-409-1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游戏设计导论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CN" dirty="0"/>
              <a:t>Sprite</a:t>
            </a:r>
          </a:p>
          <a:p>
            <a:pPr lvl="1"/>
            <a:r>
              <a:rPr lang="en-US" altLang="zh-CN" dirty="0"/>
              <a:t>Sprite Renderer</a:t>
            </a:r>
            <a:r>
              <a:rPr lang="zh-CN" altLang="en-US" dirty="0"/>
              <a:t>排序</a:t>
            </a:r>
            <a:endParaRPr lang="en-US" altLang="zh-CN" dirty="0"/>
          </a:p>
          <a:p>
            <a:pPr lvl="2"/>
            <a:r>
              <a:rPr lang="en-US" altLang="zh-CN" dirty="0"/>
              <a:t>Order in Layer </a:t>
            </a:r>
            <a:r>
              <a:rPr lang="zh-CN" altLang="en-US" dirty="0"/>
              <a:t>的局限性：你并非总是希望一个游戏对象在另一个游戏对象之上</a:t>
            </a:r>
            <a:endParaRPr lang="en-US" altLang="zh-CN" dirty="0"/>
          </a:p>
          <a:p>
            <a:pPr lvl="2"/>
            <a:r>
              <a:rPr lang="en-US" altLang="zh-CN" dirty="0"/>
              <a:t>Unity </a:t>
            </a:r>
            <a:r>
              <a:rPr lang="zh-CN" altLang="en-US" dirty="0"/>
              <a:t>提供了一套自动计算深度的方案</a:t>
            </a:r>
            <a:endParaRPr lang="en-US" altLang="zh-CN" dirty="0"/>
          </a:p>
          <a:p>
            <a:pPr lvl="3"/>
            <a:r>
              <a:rPr lang="zh-CN" altLang="en-US" dirty="0"/>
              <a:t>在</a:t>
            </a:r>
            <a:r>
              <a:rPr lang="en-US" altLang="zh-CN" dirty="0"/>
              <a:t>Edit</a:t>
            </a:r>
            <a:r>
              <a:rPr lang="zh-CN" altLang="en-US" dirty="0"/>
              <a:t>菜单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Project Settings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Graphics</a:t>
            </a:r>
            <a:r>
              <a:rPr lang="zh-CN" altLang="en-US" dirty="0"/>
              <a:t>中</a:t>
            </a:r>
            <a:endParaRPr lang="en-US" altLang="zh-CN" dirty="0"/>
          </a:p>
          <a:p>
            <a:pPr lvl="3"/>
            <a:r>
              <a:rPr lang="zh-CN" altLang="en-US" dirty="0"/>
              <a:t>找到 </a:t>
            </a:r>
            <a:r>
              <a:rPr lang="en-US" altLang="zh-CN" dirty="0"/>
              <a:t>Transparency Sort Mode </a:t>
            </a:r>
            <a:r>
              <a:rPr lang="zh-CN" altLang="en-US" dirty="0"/>
              <a:t>字段（此字段决定了精灵的绘制顺序）：设置为</a:t>
            </a:r>
            <a:r>
              <a:rPr lang="en-US" altLang="zh-CN" dirty="0" err="1"/>
              <a:t>CustomAxis</a:t>
            </a:r>
            <a:endParaRPr lang="en-US" altLang="zh-CN" dirty="0"/>
          </a:p>
          <a:p>
            <a:pPr lvl="3"/>
            <a:r>
              <a:rPr lang="zh-CN" altLang="en-US" dirty="0"/>
              <a:t>将</a:t>
            </a:r>
            <a:r>
              <a:rPr lang="en-US" altLang="zh-CN" dirty="0"/>
              <a:t>Transparency Sort Axis</a:t>
            </a:r>
            <a:r>
              <a:rPr lang="zh-CN" altLang="en-US" dirty="0"/>
              <a:t>的</a:t>
            </a:r>
            <a:r>
              <a:rPr lang="en-US" altLang="zh-CN" dirty="0"/>
              <a:t>Y</a:t>
            </a:r>
            <a:r>
              <a:rPr lang="zh-CN" altLang="en-US" dirty="0"/>
              <a:t>轴设置成</a:t>
            </a:r>
            <a:r>
              <a:rPr lang="en-US" altLang="zh-CN" dirty="0"/>
              <a:t>1</a:t>
            </a:r>
            <a:r>
              <a:rPr lang="zh-CN" altLang="en-US" dirty="0"/>
              <a:t>：此设置告诉 </a:t>
            </a:r>
            <a:r>
              <a:rPr lang="en-US" altLang="zh-CN" dirty="0"/>
              <a:t>Unity </a:t>
            </a:r>
            <a:r>
              <a:rPr lang="zh-CN" altLang="en-US" dirty="0"/>
              <a:t>在按</a:t>
            </a:r>
            <a:r>
              <a:rPr lang="en-US" altLang="zh-CN" dirty="0"/>
              <a:t>Sprite</a:t>
            </a:r>
            <a:r>
              <a:rPr lang="zh-CN" altLang="en-US" dirty="0"/>
              <a:t>在</a:t>
            </a:r>
            <a:r>
              <a:rPr lang="en-US" altLang="zh-CN" dirty="0"/>
              <a:t>y</a:t>
            </a:r>
            <a:r>
              <a:rPr lang="zh-CN" altLang="en-US" dirty="0"/>
              <a:t>轴的位置决定绘制顺序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7665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CN" dirty="0"/>
              <a:t>Sprite</a:t>
            </a:r>
          </a:p>
          <a:p>
            <a:pPr lvl="1"/>
            <a:r>
              <a:rPr lang="en-US" altLang="zh-CN" dirty="0"/>
              <a:t>Sprite Renderer</a:t>
            </a:r>
            <a:r>
              <a:rPr lang="zh-CN" altLang="en-US" dirty="0"/>
              <a:t>排序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4AC551-7883-B94E-AC05-8445D15F8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42" y="2132856"/>
            <a:ext cx="841323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02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CN" dirty="0"/>
              <a:t>Sprite </a:t>
            </a:r>
            <a:r>
              <a:rPr lang="zh-CN" altLang="en-US" dirty="0"/>
              <a:t>动画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2D</a:t>
            </a:r>
            <a:r>
              <a:rPr lang="zh-CN" altLang="en-US" dirty="0"/>
              <a:t>动画</a:t>
            </a:r>
            <a:endParaRPr lang="en-US" altLang="zh-CN" dirty="0"/>
          </a:p>
          <a:p>
            <a:pPr lvl="2"/>
            <a:r>
              <a:rPr lang="en-US" altLang="zh-CN" dirty="0"/>
              <a:t>Project</a:t>
            </a:r>
            <a:r>
              <a:rPr lang="zh-CN" altLang="en-US" dirty="0"/>
              <a:t>视图全选需要创建的</a:t>
            </a:r>
            <a:r>
              <a:rPr lang="en-US" altLang="zh-CN" dirty="0"/>
              <a:t>Sprite</a:t>
            </a:r>
          </a:p>
          <a:p>
            <a:pPr lvl="3"/>
            <a:r>
              <a:rPr lang="zh-CN" altLang="en-US" dirty="0"/>
              <a:t>首次创建动画：直接拖入</a:t>
            </a:r>
            <a:r>
              <a:rPr lang="en-US" altLang="zh-CN" dirty="0"/>
              <a:t>Hierarchy</a:t>
            </a:r>
            <a:r>
              <a:rPr lang="zh-CN" altLang="en-US" dirty="0"/>
              <a:t>视图，会自动提示创建动画以及动画系统需要用到的</a:t>
            </a:r>
            <a:r>
              <a:rPr lang="en-US" altLang="zh-CN" dirty="0"/>
              <a:t>Animation Controller</a:t>
            </a:r>
            <a:r>
              <a:rPr lang="zh-CN" altLang="en-US" dirty="0"/>
              <a:t>资源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E0E7A7-453F-E34D-9CEA-83FAF1F15E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29" y="3068960"/>
            <a:ext cx="761454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32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CN" dirty="0"/>
              <a:t>Sprite </a:t>
            </a:r>
            <a:r>
              <a:rPr lang="zh-CN" altLang="en-US" dirty="0"/>
              <a:t>动画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2D</a:t>
            </a:r>
            <a:r>
              <a:rPr lang="zh-CN" altLang="en-US" dirty="0"/>
              <a:t>动画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Hierarchy</a:t>
            </a:r>
            <a:r>
              <a:rPr lang="zh-CN" altLang="en-US" dirty="0"/>
              <a:t>窗口选择刚创建游戏对象后，其已自动绑定了</a:t>
            </a:r>
            <a:r>
              <a:rPr lang="en-US" altLang="zh-CN" dirty="0"/>
              <a:t>Animator</a:t>
            </a:r>
            <a:r>
              <a:rPr lang="zh-CN" altLang="en-US" dirty="0"/>
              <a:t>组件</a:t>
            </a:r>
            <a:endParaRPr lang="en-US" altLang="zh-CN" dirty="0"/>
          </a:p>
          <a:p>
            <a:pPr lvl="3"/>
            <a:r>
              <a:rPr lang="en-US" altLang="zh-CN" dirty="0"/>
              <a:t>Controller</a:t>
            </a:r>
            <a:r>
              <a:rPr lang="zh-CN" altLang="en-US" dirty="0"/>
              <a:t>字段，已自动添加</a:t>
            </a:r>
            <a:endParaRPr lang="en-US" altLang="zh-CN" dirty="0"/>
          </a:p>
          <a:p>
            <a:pPr lvl="3"/>
            <a:r>
              <a:rPr lang="zh-CN" altLang="en-US" dirty="0"/>
              <a:t>顶部</a:t>
            </a:r>
            <a:r>
              <a:rPr lang="en-US" altLang="zh-CN" dirty="0"/>
              <a:t>Window</a:t>
            </a:r>
            <a:r>
              <a:rPr lang="zh-CN" altLang="en-US" dirty="0"/>
              <a:t>菜单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Animation </a:t>
            </a:r>
            <a:r>
              <a:rPr lang="zh-CN" altLang="en-US" dirty="0"/>
              <a:t>打开动画编辑窗口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C481FA-B43B-194B-84C6-EB56AF587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660246"/>
            <a:ext cx="4292600" cy="2717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B181423-1DDB-D447-92C3-82AE494FE7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78" b="25683"/>
          <a:stretch/>
        </p:blipFill>
        <p:spPr>
          <a:xfrm>
            <a:off x="4427984" y="3660247"/>
            <a:ext cx="4531764" cy="27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3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CN" dirty="0"/>
              <a:t>Sprite </a:t>
            </a:r>
            <a:r>
              <a:rPr lang="zh-CN" altLang="en-US" dirty="0"/>
              <a:t>动画</a:t>
            </a:r>
            <a:endParaRPr lang="en-US" altLang="zh-CN" dirty="0"/>
          </a:p>
          <a:p>
            <a:pPr lvl="1"/>
            <a:r>
              <a:rPr lang="en-US" altLang="zh-CN" dirty="0"/>
              <a:t>2D</a:t>
            </a:r>
            <a:r>
              <a:rPr lang="zh-CN" altLang="en-US" dirty="0"/>
              <a:t>动画控制器：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Animation &gt; Animator</a:t>
            </a:r>
          </a:p>
          <a:p>
            <a:pPr lvl="2"/>
            <a:r>
              <a:rPr lang="zh-CN" altLang="en-US" dirty="0"/>
              <a:t>管理动画与动画之间的切换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提供状态层、子状态机以及混合树等功能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8CFC653-9160-1644-B337-60FDBB273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852936"/>
            <a:ext cx="882565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17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4962702" cy="4572000"/>
          </a:xfrm>
        </p:spPr>
        <p:txBody>
          <a:bodyPr>
            <a:normAutofit/>
          </a:bodyPr>
          <a:lstStyle/>
          <a:p>
            <a:r>
              <a:rPr lang="en-US" altLang="zh-CN" dirty="0"/>
              <a:t>Sprite </a:t>
            </a:r>
            <a:r>
              <a:rPr lang="zh-CN" altLang="en-US" dirty="0"/>
              <a:t>动画</a:t>
            </a:r>
            <a:endParaRPr lang="en-US" altLang="zh-CN" dirty="0"/>
          </a:p>
          <a:p>
            <a:pPr lvl="1"/>
            <a:r>
              <a:rPr lang="en-US" altLang="zh-CN" dirty="0"/>
              <a:t>2D</a:t>
            </a:r>
            <a:r>
              <a:rPr lang="zh-CN" altLang="en-US" dirty="0"/>
              <a:t>动画控制器</a:t>
            </a:r>
            <a:endParaRPr lang="en-US" altLang="zh-CN" dirty="0"/>
          </a:p>
          <a:p>
            <a:pPr lvl="2"/>
            <a:r>
              <a:rPr lang="zh-CN" altLang="en-US" dirty="0"/>
              <a:t>单击</a:t>
            </a:r>
            <a:r>
              <a:rPr lang="en-US" altLang="zh-CN" dirty="0"/>
              <a:t>Alive</a:t>
            </a:r>
            <a:r>
              <a:rPr lang="zh-CN" altLang="en-US" dirty="0"/>
              <a:t>到</a:t>
            </a:r>
            <a:r>
              <a:rPr lang="en-US" altLang="zh-CN" dirty="0"/>
              <a:t>Death</a:t>
            </a:r>
            <a:r>
              <a:rPr lang="zh-CN" altLang="en-US" dirty="0"/>
              <a:t>连线，弹出状态机条件面板</a:t>
            </a:r>
            <a:endParaRPr lang="en-US" altLang="zh-CN" dirty="0"/>
          </a:p>
          <a:p>
            <a:pPr lvl="2"/>
            <a:r>
              <a:rPr lang="zh-CN" altLang="en-US" dirty="0"/>
              <a:t>状态机编辑完即可通过代码来动态设置状态的满足条件（红色方框内）</a:t>
            </a:r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A86B0A0-5DDE-0D48-B06E-BC6AF0C1E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2" y="3456476"/>
            <a:ext cx="5739110" cy="321288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5007E4D-CB22-E44A-85D3-442AA6880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980728"/>
            <a:ext cx="3088189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05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CN" dirty="0"/>
              <a:t>Tile</a:t>
            </a:r>
            <a:r>
              <a:rPr lang="zh-CN" altLang="en-US" dirty="0"/>
              <a:t>地图</a:t>
            </a:r>
            <a:endParaRPr lang="en-US" altLang="zh-CN" dirty="0"/>
          </a:p>
          <a:p>
            <a:pPr lvl="1"/>
            <a:r>
              <a:rPr lang="en-US" altLang="zh-CN" dirty="0"/>
              <a:t>Step1.</a:t>
            </a:r>
            <a:r>
              <a:rPr lang="zh-CN" altLang="en-US" dirty="0"/>
              <a:t>创建</a:t>
            </a:r>
            <a:r>
              <a:rPr lang="en-US" altLang="zh-CN" dirty="0"/>
              <a:t>Tile</a:t>
            </a:r>
          </a:p>
          <a:p>
            <a:pPr lvl="2"/>
            <a:r>
              <a:rPr lang="zh-CN" altLang="en-US" dirty="0"/>
              <a:t>导入图片：</a:t>
            </a:r>
            <a:r>
              <a:rPr lang="en-US" altLang="zh-CN" dirty="0"/>
              <a:t>Texture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设置为</a:t>
            </a:r>
            <a:r>
              <a:rPr lang="en-US" altLang="zh-CN" dirty="0"/>
              <a:t>Sprite</a:t>
            </a:r>
          </a:p>
          <a:p>
            <a:pPr lvl="2"/>
            <a:r>
              <a:rPr lang="zh-CN" altLang="en-US" dirty="0"/>
              <a:t>确定</a:t>
            </a:r>
            <a:r>
              <a:rPr lang="en-US" altLang="zh-CN" dirty="0"/>
              <a:t>Tile</a:t>
            </a:r>
            <a:r>
              <a:rPr lang="zh-CN" altLang="en-US" dirty="0"/>
              <a:t>大小（一般是</a:t>
            </a:r>
            <a:r>
              <a:rPr lang="en-US" altLang="zh-CN" dirty="0"/>
              <a:t>32</a:t>
            </a:r>
            <a:r>
              <a:rPr lang="zh-CN" altLang="en-US" dirty="0"/>
              <a:t>或</a:t>
            </a:r>
            <a:r>
              <a:rPr lang="en-US" altLang="zh-CN" dirty="0"/>
              <a:t>64</a:t>
            </a:r>
            <a:r>
              <a:rPr lang="zh-CN" altLang="en-US" dirty="0"/>
              <a:t>）：</a:t>
            </a:r>
            <a:r>
              <a:rPr lang="en-US" altLang="zh-CN" dirty="0"/>
              <a:t>Pixels Per Unit</a:t>
            </a:r>
            <a:r>
              <a:rPr lang="zh-CN" altLang="en-US" dirty="0"/>
              <a:t>属性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B67860-F499-0945-A10B-9776144CA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2852936"/>
            <a:ext cx="41529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39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31926"/>
            <a:ext cx="8482136" cy="4572000"/>
          </a:xfrm>
        </p:spPr>
        <p:txBody>
          <a:bodyPr>
            <a:normAutofit/>
          </a:bodyPr>
          <a:lstStyle/>
          <a:p>
            <a:r>
              <a:rPr lang="en-US" altLang="zh-CN" dirty="0"/>
              <a:t>Tile</a:t>
            </a:r>
            <a:r>
              <a:rPr lang="zh-CN" altLang="en-US" dirty="0"/>
              <a:t>地图</a:t>
            </a:r>
            <a:endParaRPr lang="en-US" altLang="zh-CN" dirty="0"/>
          </a:p>
          <a:p>
            <a:pPr lvl="1"/>
            <a:r>
              <a:rPr lang="en-US" altLang="zh-CN" dirty="0"/>
              <a:t>Step2.TileMap</a:t>
            </a:r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Hierarchy</a:t>
            </a:r>
            <a:r>
              <a:rPr lang="zh-CN" altLang="en-US" dirty="0"/>
              <a:t>视图创建</a:t>
            </a:r>
            <a:r>
              <a:rPr lang="en-US" altLang="zh-CN" dirty="0" err="1"/>
              <a:t>TileMap</a:t>
            </a:r>
            <a:r>
              <a:rPr lang="en-US" altLang="zh-CN" dirty="0"/>
              <a:t> </a:t>
            </a:r>
            <a:r>
              <a:rPr lang="zh-CN" altLang="en-US" dirty="0"/>
              <a:t>对象：右键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2D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 err="1"/>
              <a:t>TileMap</a:t>
            </a:r>
            <a:endParaRPr lang="en-US" altLang="zh-CN" dirty="0"/>
          </a:p>
          <a:p>
            <a:pPr lvl="2"/>
            <a:r>
              <a:rPr lang="en-US" altLang="zh-CN" dirty="0"/>
              <a:t>Hierarchy</a:t>
            </a:r>
            <a:r>
              <a:rPr lang="zh-CN" altLang="en-US" dirty="0"/>
              <a:t>窗口出现嵌套了</a:t>
            </a:r>
            <a:r>
              <a:rPr lang="en-US" altLang="zh-CN" dirty="0" err="1"/>
              <a:t>TileMap</a:t>
            </a:r>
            <a:r>
              <a:rPr lang="zh-CN" altLang="en-US" dirty="0"/>
              <a:t>的</a:t>
            </a:r>
            <a:r>
              <a:rPr lang="en-US" altLang="zh-CN" dirty="0"/>
              <a:t>Grid</a:t>
            </a:r>
            <a:r>
              <a:rPr lang="zh-CN" altLang="en-US"/>
              <a:t>对象</a:t>
            </a:r>
            <a:endParaRPr lang="en-US" altLang="zh-CN" dirty="0"/>
          </a:p>
          <a:p>
            <a:pPr lvl="2"/>
            <a:r>
              <a:rPr lang="en-US" altLang="zh-CN" dirty="0"/>
              <a:t>Scene</a:t>
            </a:r>
            <a:r>
              <a:rPr lang="zh-CN" altLang="en-US" dirty="0"/>
              <a:t>视图出现网格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542405B-4485-B048-B121-D578DC2F5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66" y="3212976"/>
            <a:ext cx="721073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74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31926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CN" dirty="0"/>
              <a:t>Tile</a:t>
            </a:r>
            <a:r>
              <a:rPr lang="zh-CN" altLang="en-US" dirty="0"/>
              <a:t>地图</a:t>
            </a:r>
            <a:endParaRPr lang="en-US" altLang="zh-CN" dirty="0"/>
          </a:p>
          <a:p>
            <a:pPr lvl="1"/>
            <a:r>
              <a:rPr lang="en-US" altLang="zh-CN" dirty="0"/>
              <a:t>Step3.Tile Palette</a:t>
            </a:r>
            <a:r>
              <a:rPr lang="zh-CN" altLang="en-US" dirty="0"/>
              <a:t>（瓦片调色板）</a:t>
            </a:r>
            <a:endParaRPr lang="en-US" altLang="zh-CN" dirty="0"/>
          </a:p>
          <a:p>
            <a:pPr lvl="2"/>
            <a:r>
              <a:rPr lang="zh-CN" altLang="en-US" dirty="0"/>
              <a:t>打开</a:t>
            </a:r>
            <a:r>
              <a:rPr lang="en-US" altLang="zh-CN" dirty="0"/>
              <a:t>Tile Palette</a:t>
            </a:r>
            <a:r>
              <a:rPr lang="zh-CN" altLang="en-US" dirty="0"/>
              <a:t>面板： 顶部</a:t>
            </a:r>
            <a:r>
              <a:rPr lang="en-US" altLang="zh-CN" dirty="0"/>
              <a:t>Window</a:t>
            </a:r>
            <a:r>
              <a:rPr lang="zh-CN" altLang="en-US" dirty="0"/>
              <a:t>菜单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2D</a:t>
            </a:r>
            <a:r>
              <a:rPr lang="zh-CN" altLang="en-US" dirty="0"/>
              <a:t> </a:t>
            </a:r>
            <a:r>
              <a:rPr lang="en-US" altLang="zh-CN" dirty="0"/>
              <a:t>&gt;Tile Palette</a:t>
            </a:r>
          </a:p>
          <a:p>
            <a:pPr lvl="2"/>
            <a:r>
              <a:rPr lang="zh-CN" altLang="en-US" dirty="0"/>
              <a:t>将可编辑的</a:t>
            </a:r>
            <a:r>
              <a:rPr lang="en-US" altLang="zh-CN" dirty="0"/>
              <a:t>Sprite</a:t>
            </a:r>
            <a:r>
              <a:rPr lang="zh-CN" altLang="en-US" dirty="0"/>
              <a:t>拖入</a:t>
            </a:r>
            <a:r>
              <a:rPr lang="en-US" altLang="zh-CN" dirty="0"/>
              <a:t>Tile</a:t>
            </a:r>
            <a:r>
              <a:rPr lang="zh-CN" altLang="en-US" dirty="0"/>
              <a:t> </a:t>
            </a:r>
            <a:r>
              <a:rPr lang="en-US" altLang="zh-CN" dirty="0"/>
              <a:t>Palette</a:t>
            </a:r>
            <a:r>
              <a:rPr lang="zh-CN" altLang="en-US" dirty="0"/>
              <a:t>汇总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C51677-8240-E84D-BC11-7166B355A2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16" y="2852936"/>
            <a:ext cx="774111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84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31926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CN" dirty="0"/>
              <a:t>Tile</a:t>
            </a:r>
            <a:r>
              <a:rPr lang="zh-CN" altLang="en-US" dirty="0"/>
              <a:t>地图</a:t>
            </a:r>
            <a:endParaRPr lang="en-US" altLang="zh-CN" dirty="0"/>
          </a:p>
          <a:p>
            <a:pPr lvl="1"/>
            <a:r>
              <a:rPr lang="en-US" altLang="zh-CN" dirty="0"/>
              <a:t>Step4.</a:t>
            </a:r>
            <a:r>
              <a:rPr lang="zh-CN" altLang="en-US" dirty="0"/>
              <a:t>用</a:t>
            </a:r>
            <a:r>
              <a:rPr lang="en-US" altLang="zh-CN" dirty="0" err="1"/>
              <a:t>TilePalette</a:t>
            </a:r>
            <a:r>
              <a:rPr lang="zh-CN" altLang="en-US" dirty="0"/>
              <a:t>工具在</a:t>
            </a:r>
            <a:r>
              <a:rPr lang="en-US" altLang="zh-CN" dirty="0"/>
              <a:t>Scene</a:t>
            </a:r>
            <a:r>
              <a:rPr lang="zh-CN" altLang="en-US" dirty="0"/>
              <a:t>中绘制</a:t>
            </a:r>
            <a:r>
              <a:rPr lang="en-US" altLang="zh-CN" dirty="0"/>
              <a:t>Tile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点选</a:t>
            </a:r>
            <a:endParaRPr lang="en-US" altLang="zh-CN" dirty="0"/>
          </a:p>
          <a:p>
            <a:pPr lvl="2"/>
            <a:r>
              <a:rPr lang="zh-CN" altLang="en-US" dirty="0"/>
              <a:t>移动</a:t>
            </a:r>
            <a:endParaRPr lang="en-US" altLang="zh-CN" dirty="0"/>
          </a:p>
          <a:p>
            <a:pPr lvl="2"/>
            <a:r>
              <a:rPr lang="zh-CN" altLang="en-US" dirty="0"/>
              <a:t>画笔</a:t>
            </a:r>
            <a:endParaRPr lang="en-US" altLang="zh-CN" dirty="0"/>
          </a:p>
          <a:p>
            <a:pPr lvl="2"/>
            <a:r>
              <a:rPr lang="zh-CN" altLang="en-US" dirty="0"/>
              <a:t>区域</a:t>
            </a:r>
            <a:endParaRPr lang="en-US" altLang="zh-CN" dirty="0"/>
          </a:p>
          <a:p>
            <a:pPr lvl="2"/>
            <a:r>
              <a:rPr lang="zh-CN" altLang="en-US" dirty="0"/>
              <a:t>吸图</a:t>
            </a:r>
            <a:endParaRPr lang="en-US" altLang="zh-CN" dirty="0"/>
          </a:p>
          <a:p>
            <a:pPr lvl="2"/>
            <a:r>
              <a:rPr lang="zh-CN" altLang="en-US" dirty="0"/>
              <a:t>橡皮</a:t>
            </a:r>
            <a:endParaRPr lang="en-US" altLang="zh-CN" dirty="0"/>
          </a:p>
          <a:p>
            <a:pPr lvl="2"/>
            <a:r>
              <a:rPr lang="zh-CN" altLang="en-US" dirty="0"/>
              <a:t>批量填充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3EFDD-107C-6643-AAA0-775CBB35E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67136"/>
            <a:ext cx="3962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76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实验四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游戏开发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589C324-3624-A14E-9649-1F1C07D8A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4" y="171205"/>
            <a:ext cx="6992192" cy="65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402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31926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CN" dirty="0"/>
              <a:t>Tile</a:t>
            </a:r>
            <a:r>
              <a:rPr lang="zh-CN" altLang="en-US" dirty="0"/>
              <a:t>地图</a:t>
            </a:r>
            <a:endParaRPr lang="en-US" altLang="zh-CN" dirty="0"/>
          </a:p>
          <a:p>
            <a:pPr lvl="1"/>
            <a:r>
              <a:rPr lang="en-US" altLang="zh-CN" dirty="0"/>
              <a:t>Step5.</a:t>
            </a:r>
            <a:r>
              <a:rPr lang="zh-CN" altLang="en-US" dirty="0"/>
              <a:t>多</a:t>
            </a:r>
            <a:r>
              <a:rPr lang="en-US" altLang="zh-CN" dirty="0"/>
              <a:t>Tile</a:t>
            </a:r>
            <a:r>
              <a:rPr lang="zh-CN" altLang="en-US" dirty="0"/>
              <a:t>编辑与排序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Hierarchy</a:t>
            </a:r>
            <a:r>
              <a:rPr lang="zh-CN" altLang="en-US" dirty="0"/>
              <a:t>可创建多个</a:t>
            </a:r>
            <a:r>
              <a:rPr lang="en-US" altLang="zh-CN" dirty="0" err="1"/>
              <a:t>Tilemap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 err="1"/>
              <a:t>TilePalette</a:t>
            </a:r>
            <a:r>
              <a:rPr lang="zh-CN" altLang="en-US" dirty="0"/>
              <a:t>可切换需要编辑的</a:t>
            </a:r>
            <a:r>
              <a:rPr lang="en-US" altLang="zh-CN" dirty="0" err="1"/>
              <a:t>Tilemap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Scene</a:t>
            </a:r>
            <a:r>
              <a:rPr lang="zh-CN" altLang="en-US" dirty="0"/>
              <a:t>视图可选</a:t>
            </a:r>
            <a:r>
              <a:rPr lang="en-US" altLang="zh-CN" dirty="0"/>
              <a:t>Focus On </a:t>
            </a:r>
            <a:r>
              <a:rPr lang="en-US" altLang="zh-CN" dirty="0" err="1"/>
              <a:t>Tilemap</a:t>
            </a:r>
            <a:r>
              <a:rPr lang="zh-CN" altLang="en-US" dirty="0"/>
              <a:t>以凸显当前</a:t>
            </a:r>
            <a:r>
              <a:rPr lang="en-US" altLang="zh-CN" dirty="0" err="1"/>
              <a:t>Tilemap</a:t>
            </a:r>
            <a:endParaRPr lang="en-US" altLang="zh-CN" dirty="0"/>
          </a:p>
          <a:p>
            <a:pPr lvl="2"/>
            <a:r>
              <a:rPr lang="zh-CN" altLang="en-US" dirty="0"/>
              <a:t>设置</a:t>
            </a:r>
            <a:r>
              <a:rPr lang="en-US" altLang="zh-CN" dirty="0"/>
              <a:t>Order in Layer</a:t>
            </a:r>
            <a:r>
              <a:rPr lang="zh-CN" altLang="en-US" dirty="0"/>
              <a:t>进行排序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1195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31926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CN" dirty="0"/>
              <a:t>Tile</a:t>
            </a:r>
            <a:r>
              <a:rPr lang="zh-CN" altLang="en-US" dirty="0"/>
              <a:t>地图</a:t>
            </a:r>
            <a:endParaRPr lang="en-US" altLang="zh-CN" dirty="0"/>
          </a:p>
          <a:p>
            <a:pPr lvl="1"/>
            <a:r>
              <a:rPr lang="en-US" altLang="zh-CN" dirty="0"/>
              <a:t>Step6.</a:t>
            </a:r>
            <a:r>
              <a:rPr lang="zh-CN" altLang="en-US" dirty="0"/>
              <a:t>更新</a:t>
            </a:r>
            <a:r>
              <a:rPr lang="en-US" altLang="zh-CN" dirty="0"/>
              <a:t>Tile</a:t>
            </a:r>
          </a:p>
          <a:p>
            <a:pPr lvl="2"/>
            <a:r>
              <a:rPr lang="en-US" altLang="zh-CN" dirty="0" err="1"/>
              <a:t>Tilemap.GetTile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 err="1"/>
              <a:t>Tilemap.SetTile</a:t>
            </a:r>
            <a:r>
              <a:rPr lang="en-US" altLang="zh-CN" dirty="0"/>
              <a:t>()</a:t>
            </a:r>
          </a:p>
          <a:p>
            <a:pPr lvl="2"/>
            <a:r>
              <a:rPr lang="zh-CN" altLang="en-US" dirty="0"/>
              <a:t>坐标原点为屏幕中心点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0109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31926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CN" dirty="0"/>
              <a:t>2D</a:t>
            </a:r>
            <a:r>
              <a:rPr lang="zh-CN" altLang="en-US" dirty="0"/>
              <a:t>碰撞检测</a:t>
            </a:r>
            <a:endParaRPr lang="en-US" altLang="zh-CN" dirty="0"/>
          </a:p>
          <a:p>
            <a:pPr lvl="1"/>
            <a:r>
              <a:rPr lang="en-US" altLang="zh-CN" dirty="0"/>
              <a:t>Collider 2D</a:t>
            </a:r>
          </a:p>
          <a:p>
            <a:pPr lvl="2"/>
            <a:r>
              <a:rPr lang="zh-CN" altLang="en-US" dirty="0"/>
              <a:t>任何碰撞现象都有两个载体：发起碰撞和接受碰撞，首先要确定哪些物体能接受碰撞</a:t>
            </a:r>
            <a:endParaRPr lang="en-US" altLang="zh-CN" dirty="0"/>
          </a:p>
          <a:p>
            <a:pPr lvl="2"/>
            <a:r>
              <a:rPr lang="en-US" altLang="zh-CN" dirty="0"/>
              <a:t>Collider 2D</a:t>
            </a:r>
            <a:r>
              <a:rPr lang="zh-CN" altLang="en-US" dirty="0"/>
              <a:t>不依赖于</a:t>
            </a:r>
            <a:r>
              <a:rPr lang="en-US" altLang="zh-CN" dirty="0"/>
              <a:t>Sprite</a:t>
            </a:r>
            <a:r>
              <a:rPr lang="zh-CN" altLang="en-US" dirty="0"/>
              <a:t>，如同一个空气墙</a:t>
            </a:r>
            <a:endParaRPr lang="en-US" altLang="zh-CN" dirty="0"/>
          </a:p>
          <a:p>
            <a:pPr lvl="2"/>
            <a:r>
              <a:rPr lang="zh-CN" altLang="en-US" dirty="0"/>
              <a:t>普通</a:t>
            </a:r>
            <a:r>
              <a:rPr lang="en-US" altLang="zh-CN" dirty="0"/>
              <a:t>Collider 2D</a:t>
            </a:r>
            <a:r>
              <a:rPr lang="zh-CN" altLang="en-US" dirty="0"/>
              <a:t>包括矩形、圆形、不规则边界、多边形和胶囊</a:t>
            </a:r>
            <a:endParaRPr lang="en-US" altLang="zh-CN" dirty="0"/>
          </a:p>
          <a:p>
            <a:pPr lvl="2"/>
            <a:r>
              <a:rPr lang="en-US" altLang="zh-CN" dirty="0" err="1"/>
              <a:t>Tilemap</a:t>
            </a:r>
            <a:r>
              <a:rPr lang="en-US" altLang="zh-CN" dirty="0"/>
              <a:t> Collider 2D </a:t>
            </a:r>
            <a:r>
              <a:rPr lang="zh-CN" altLang="en-US" dirty="0"/>
              <a:t>是专门用于</a:t>
            </a:r>
            <a:r>
              <a:rPr lang="en-US" altLang="zh-CN" dirty="0"/>
              <a:t>Tile</a:t>
            </a:r>
            <a:r>
              <a:rPr lang="zh-CN" altLang="en-US" dirty="0"/>
              <a:t>的碰撞体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0949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31926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CN" dirty="0"/>
              <a:t>2D</a:t>
            </a:r>
            <a:r>
              <a:rPr lang="zh-CN" altLang="en-US" dirty="0"/>
              <a:t>碰撞检测</a:t>
            </a:r>
            <a:endParaRPr lang="en-US" altLang="zh-CN" dirty="0"/>
          </a:p>
          <a:p>
            <a:pPr lvl="1"/>
            <a:r>
              <a:rPr lang="en-US" altLang="zh-CN" dirty="0" err="1"/>
              <a:t>Rigidbody</a:t>
            </a:r>
            <a:r>
              <a:rPr lang="en-US" altLang="zh-CN" dirty="0"/>
              <a:t> 2D</a:t>
            </a:r>
          </a:p>
          <a:p>
            <a:pPr lvl="2"/>
            <a:r>
              <a:rPr lang="en-US" altLang="zh-CN" dirty="0"/>
              <a:t>2D</a:t>
            </a:r>
            <a:r>
              <a:rPr lang="zh-CN" altLang="en-US" dirty="0"/>
              <a:t>刚体组件，移动时受到</a:t>
            </a:r>
            <a:r>
              <a:rPr lang="en-US" altLang="zh-CN" dirty="0"/>
              <a:t>Collider 2D</a:t>
            </a:r>
            <a:r>
              <a:rPr lang="zh-CN" altLang="en-US" dirty="0"/>
              <a:t>组件阻挡，分为三种类型</a:t>
            </a:r>
            <a:endParaRPr lang="en-US" altLang="zh-CN" dirty="0"/>
          </a:p>
          <a:p>
            <a:pPr lvl="3"/>
            <a:r>
              <a:rPr lang="en-US" altLang="zh-CN" dirty="0"/>
              <a:t>Dynamic</a:t>
            </a:r>
            <a:r>
              <a:rPr lang="zh-CN" altLang="en-US" dirty="0"/>
              <a:t>：动态刚体，完全模拟物理效果。碰到</a:t>
            </a:r>
            <a:r>
              <a:rPr lang="en-US" altLang="zh-CN" dirty="0"/>
              <a:t>Collider 2D</a:t>
            </a:r>
            <a:r>
              <a:rPr lang="zh-CN" altLang="en-US" dirty="0"/>
              <a:t>会被挡住，碰到任意</a:t>
            </a:r>
            <a:r>
              <a:rPr lang="en-US" altLang="zh-CN" dirty="0" err="1"/>
              <a:t>Rigidbody</a:t>
            </a:r>
            <a:r>
              <a:rPr lang="en-US" altLang="zh-CN" dirty="0"/>
              <a:t> 2D</a:t>
            </a:r>
            <a:r>
              <a:rPr lang="zh-CN" altLang="en-US" dirty="0"/>
              <a:t>会产生物理效果，效率最低，适合主角</a:t>
            </a:r>
            <a:endParaRPr lang="en-US" altLang="zh-CN" dirty="0"/>
          </a:p>
          <a:p>
            <a:pPr lvl="3"/>
            <a:r>
              <a:rPr lang="en-US" altLang="zh-CN" dirty="0"/>
              <a:t>Kinematic</a:t>
            </a:r>
            <a:r>
              <a:rPr lang="zh-CN" altLang="en-US" dirty="0"/>
              <a:t>：运动学，只和选中</a:t>
            </a:r>
            <a:r>
              <a:rPr lang="en-US" altLang="zh-CN" dirty="0"/>
              <a:t>Dynamic</a:t>
            </a:r>
            <a:r>
              <a:rPr lang="zh-CN" altLang="en-US" dirty="0"/>
              <a:t>复选框的</a:t>
            </a:r>
            <a:r>
              <a:rPr lang="en-US" altLang="zh-CN" dirty="0" err="1"/>
              <a:t>Rigidbody</a:t>
            </a:r>
            <a:r>
              <a:rPr lang="zh-CN" altLang="en-US" dirty="0"/>
              <a:t>发生碰撞效果。如果需要碰撞事件，</a:t>
            </a:r>
            <a:r>
              <a:rPr lang="en-US" altLang="zh-CN" dirty="0"/>
              <a:t>Kinematic</a:t>
            </a:r>
            <a:r>
              <a:rPr lang="zh-CN" altLang="en-US" dirty="0"/>
              <a:t>之间必须有一个选中</a:t>
            </a:r>
            <a:r>
              <a:rPr lang="en-US" altLang="zh-CN" dirty="0"/>
              <a:t>Use Full Kinematic Contact</a:t>
            </a:r>
            <a:r>
              <a:rPr lang="zh-CN" altLang="en-US" dirty="0"/>
              <a:t>，与</a:t>
            </a:r>
            <a:r>
              <a:rPr lang="en-US" altLang="zh-CN" dirty="0"/>
              <a:t>Static</a:t>
            </a:r>
            <a:r>
              <a:rPr lang="zh-CN" altLang="en-US" dirty="0"/>
              <a:t>碰撞时，</a:t>
            </a:r>
            <a:r>
              <a:rPr lang="en-US" altLang="zh-CN" dirty="0"/>
              <a:t>Kinematic</a:t>
            </a:r>
            <a:r>
              <a:rPr lang="zh-CN" altLang="en-US" dirty="0"/>
              <a:t>必须选中</a:t>
            </a:r>
            <a:r>
              <a:rPr lang="en-US" altLang="zh-CN" dirty="0"/>
              <a:t>Use Full Kinematic Contact</a:t>
            </a:r>
          </a:p>
          <a:p>
            <a:pPr lvl="3"/>
            <a:r>
              <a:rPr lang="en-US" altLang="zh-CN" dirty="0"/>
              <a:t>Static</a:t>
            </a:r>
            <a:r>
              <a:rPr lang="zh-CN" altLang="en-US" dirty="0"/>
              <a:t>：静态，只能和</a:t>
            </a:r>
            <a:r>
              <a:rPr lang="en-US" altLang="zh-CN" dirty="0"/>
              <a:t>Dynamic</a:t>
            </a:r>
            <a:r>
              <a:rPr lang="zh-CN" altLang="en-US" dirty="0"/>
              <a:t>发生碰撞效果，和</a:t>
            </a:r>
            <a:r>
              <a:rPr lang="en-US" altLang="zh-CN" dirty="0"/>
              <a:t>Kinematic (Use Full Kinematic Contact)</a:t>
            </a:r>
            <a:r>
              <a:rPr lang="zh-CN" altLang="en-US" dirty="0"/>
              <a:t>只能发生碰撞事件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250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31926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CN" dirty="0"/>
              <a:t>2D</a:t>
            </a:r>
            <a:r>
              <a:rPr lang="zh-CN" altLang="en-US" dirty="0"/>
              <a:t>碰撞检测</a:t>
            </a:r>
            <a:endParaRPr lang="en-US" altLang="zh-CN" dirty="0"/>
          </a:p>
          <a:p>
            <a:pPr lvl="1"/>
            <a:r>
              <a:rPr lang="zh-CN" altLang="en-US" dirty="0"/>
              <a:t>碰撞事件</a:t>
            </a:r>
            <a:endParaRPr lang="en-US" altLang="zh-CN" dirty="0"/>
          </a:p>
          <a:p>
            <a:pPr lvl="2"/>
            <a:r>
              <a:rPr lang="zh-CN" altLang="en-US" dirty="0"/>
              <a:t>碰撞后发生的事件，会被碰撞者和被碰撞者同时接收到，任意一方都可以绑定脚本监听事件</a:t>
            </a:r>
            <a:endParaRPr lang="en-US" altLang="zh-CN" dirty="0"/>
          </a:p>
          <a:p>
            <a:pPr lvl="2"/>
            <a:r>
              <a:rPr lang="zh-CN" altLang="en-US" dirty="0"/>
              <a:t>也可以将监听到的事件抛出去，在有关的地方统一处理</a:t>
            </a:r>
            <a:endParaRPr lang="en-US" altLang="zh-CN" dirty="0"/>
          </a:p>
          <a:p>
            <a:pPr lvl="2"/>
            <a:r>
              <a:rPr lang="zh-CN" altLang="en-US" dirty="0"/>
              <a:t>详见脚本</a:t>
            </a:r>
            <a:r>
              <a:rPr lang="en-US" altLang="zh-CN" dirty="0" err="1"/>
              <a:t>HeroControl.cs</a:t>
            </a:r>
            <a:r>
              <a:rPr lang="zh-CN" altLang="en-US" dirty="0"/>
              <a:t>和</a:t>
            </a:r>
            <a:r>
              <a:rPr lang="en-US" altLang="zh-CN" dirty="0" err="1"/>
              <a:t>TriggerListener.cs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0927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31926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CN" dirty="0"/>
              <a:t>2D</a:t>
            </a:r>
            <a:r>
              <a:rPr lang="zh-CN" altLang="en-US" dirty="0"/>
              <a:t>碰撞检测</a:t>
            </a:r>
            <a:endParaRPr lang="en-US" altLang="zh-CN" dirty="0"/>
          </a:p>
          <a:p>
            <a:pPr lvl="1"/>
            <a:r>
              <a:rPr lang="zh-CN" altLang="en-US" dirty="0"/>
              <a:t>触发器监听</a:t>
            </a:r>
            <a:endParaRPr lang="en-US" altLang="zh-CN" dirty="0"/>
          </a:p>
          <a:p>
            <a:pPr lvl="2"/>
            <a:r>
              <a:rPr lang="zh-CN" altLang="en-US" dirty="0"/>
              <a:t>有些碰撞事件不需要有碰撞效果，只需监听到触发事件即可</a:t>
            </a:r>
            <a:endParaRPr lang="en-US" altLang="zh-CN" dirty="0"/>
          </a:p>
          <a:p>
            <a:pPr lvl="3"/>
            <a:r>
              <a:rPr lang="zh-CN" altLang="en-US" dirty="0"/>
              <a:t>比如角色走到一个传送点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Box Collider 2D</a:t>
            </a:r>
            <a:r>
              <a:rPr lang="zh-CN" altLang="en-US" dirty="0"/>
              <a:t>组件中选中</a:t>
            </a:r>
            <a:r>
              <a:rPr lang="en-US" altLang="zh-CN" dirty="0"/>
              <a:t>Is Trigger</a:t>
            </a:r>
            <a:r>
              <a:rPr lang="zh-CN" altLang="en-US" dirty="0"/>
              <a:t>复选框即可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0A8E721-373E-4845-AE5D-12A3CDAAB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235888"/>
            <a:ext cx="5688632" cy="33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82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31926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CN" dirty="0"/>
              <a:t>2D</a:t>
            </a:r>
            <a:r>
              <a:rPr lang="zh-CN" altLang="en-US" dirty="0"/>
              <a:t>碰撞检测</a:t>
            </a:r>
            <a:endParaRPr lang="en-US" altLang="zh-CN" dirty="0"/>
          </a:p>
          <a:p>
            <a:pPr lvl="1"/>
            <a:r>
              <a:rPr lang="en-US" altLang="zh-CN" dirty="0"/>
              <a:t>Effectors 2D</a:t>
            </a:r>
          </a:p>
          <a:p>
            <a:pPr lvl="2"/>
            <a:r>
              <a:rPr lang="en-US" altLang="zh-CN" dirty="0"/>
              <a:t>Platform Effector 2D</a:t>
            </a:r>
            <a:r>
              <a:rPr lang="zh-CN" altLang="en-US" dirty="0"/>
              <a:t>： 一种特殊地面，能跳上去，掉不下来</a:t>
            </a:r>
            <a:endParaRPr lang="en-US" altLang="zh-CN" dirty="0"/>
          </a:p>
          <a:p>
            <a:pPr lvl="2"/>
            <a:r>
              <a:rPr lang="en-US" altLang="zh-CN" dirty="0"/>
              <a:t>Surface Effector 2D</a:t>
            </a:r>
            <a:r>
              <a:rPr lang="zh-CN" altLang="en-US" dirty="0"/>
              <a:t>：像传输带一样带摩擦缓慢移动</a:t>
            </a:r>
            <a:endParaRPr lang="en-US" altLang="zh-CN" dirty="0"/>
          </a:p>
          <a:p>
            <a:pPr lvl="2"/>
            <a:r>
              <a:rPr lang="en-US" altLang="zh-CN" dirty="0"/>
              <a:t>Point Effector 2D</a:t>
            </a:r>
            <a:r>
              <a:rPr lang="zh-CN" altLang="en-US" dirty="0"/>
              <a:t>：类似炸弹，可以把周围东西炸开</a:t>
            </a:r>
            <a:endParaRPr lang="en-US" altLang="zh-CN" dirty="0"/>
          </a:p>
          <a:p>
            <a:pPr lvl="2"/>
            <a:r>
              <a:rPr lang="en-US" altLang="zh-CN" dirty="0"/>
              <a:t>Buoyancy Effector 2D</a:t>
            </a:r>
            <a:r>
              <a:rPr lang="zh-CN" altLang="en-US" dirty="0"/>
              <a:t>：模拟水中浮力效果</a:t>
            </a:r>
            <a:endParaRPr lang="en-US" altLang="zh-CN" dirty="0"/>
          </a:p>
          <a:p>
            <a:pPr lvl="2"/>
            <a:r>
              <a:rPr lang="en-US" altLang="zh-CN" dirty="0"/>
              <a:t>Area Effector 2D</a:t>
            </a:r>
            <a:r>
              <a:rPr lang="zh-CN" altLang="en-US" dirty="0"/>
              <a:t>：区域力，物体掉入某个区域相互弹跳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3503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Unity</a:t>
            </a:r>
            <a:r>
              <a:rPr lang="zh-CN" altLang="en-US" dirty="0"/>
              <a:t>教程，从下面的游戏选择一个实现</a:t>
            </a:r>
            <a:endParaRPr lang="en-US" altLang="zh-CN" dirty="0"/>
          </a:p>
          <a:p>
            <a:pPr lvl="1"/>
            <a:r>
              <a:rPr lang="zh-CN" altLang="en-US" dirty="0"/>
              <a:t>“太空射击”</a:t>
            </a:r>
            <a:r>
              <a:rPr lang="en-US" altLang="zh-CN" dirty="0"/>
              <a:t>2D</a:t>
            </a:r>
            <a:r>
              <a:rPr lang="zh-CN" altLang="en-US" dirty="0"/>
              <a:t>小游戏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https://unity3d.com/learn/tutorials/projects/space-shooter/introduction</a:t>
            </a:r>
            <a:endParaRPr lang="en-US" altLang="zh-CN" dirty="0"/>
          </a:p>
          <a:p>
            <a:pPr lvl="2"/>
            <a:r>
              <a:rPr lang="en-US" altLang="zh-CN" dirty="0">
                <a:hlinkClick r:id="rId3"/>
              </a:rPr>
              <a:t>https://www.jianshu.com/p/8cc3a2109d3b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Ruby's Adventure: 2D Beginner</a:t>
            </a:r>
          </a:p>
          <a:p>
            <a:pPr lvl="2"/>
            <a:r>
              <a:rPr lang="en-US" altLang="zh-CN" dirty="0">
                <a:hlinkClick r:id="rId4"/>
              </a:rPr>
              <a:t>https://learn.unity.com/project/ruby-s-adventure-2d-chu-xue-zhe</a:t>
            </a:r>
            <a:endParaRPr lang="en-US" altLang="zh-CN" dirty="0"/>
          </a:p>
          <a:p>
            <a:pPr lvl="2"/>
            <a:r>
              <a:rPr lang="en-US" altLang="zh-CN" dirty="0">
                <a:hlinkClick r:id="rId5"/>
              </a:rPr>
              <a:t>https://www.bilibili.com/video/BV1fy4y1s7Yf?p=1</a:t>
            </a:r>
            <a:endParaRPr lang="en-US" altLang="zh-CN" dirty="0"/>
          </a:p>
          <a:p>
            <a:pPr marL="594360" lvl="2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516354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实验步骤基本涉及对脚本、</a:t>
            </a:r>
            <a:r>
              <a:rPr lang="en-US" altLang="zh-CN" dirty="0"/>
              <a:t>Inspector</a:t>
            </a:r>
            <a:r>
              <a:rPr lang="zh-CN" altLang="en-US" dirty="0"/>
              <a:t>属性、</a:t>
            </a:r>
            <a:r>
              <a:rPr lang="en-US" altLang="zh-CN" dirty="0" err="1"/>
              <a:t>Project_Settings</a:t>
            </a:r>
            <a:r>
              <a:rPr lang="zh-CN" altLang="en-US" dirty="0"/>
              <a:t>这三个部分的编辑，实验步骤以简书</a:t>
            </a:r>
            <a:r>
              <a:rPr lang="en-US" altLang="zh-CN" dirty="0"/>
              <a:t>/</a:t>
            </a:r>
            <a:r>
              <a:rPr lang="zh-CN" altLang="en-US" dirty="0"/>
              <a:t>官方教程步骤的大标题为单位，每个大标题步骤进行必要说明和相应工作的截图</a:t>
            </a:r>
          </a:p>
          <a:p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对于每个大标题，需解释或复制教程中的关键句，配以一张及以上自己操作的截图，若是代码则高亮出与本步骤相关的关键段落</a:t>
            </a:r>
          </a:p>
          <a:p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选择</a:t>
            </a:r>
            <a:r>
              <a:rPr lang="en-US" altLang="zh-CN" dirty="0" err="1"/>
              <a:t>SpaceShooter</a:t>
            </a:r>
            <a:r>
              <a:rPr lang="zh-CN" altLang="en-US" dirty="0"/>
              <a:t>项目的同学，实验报告需要包含的项目步骤有：除去 “教程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 1~3</a:t>
            </a:r>
            <a:r>
              <a:rPr lang="zh-CN" altLang="en-US" dirty="0"/>
              <a:t>步</a:t>
            </a:r>
            <a:r>
              <a:rPr lang="en-US" altLang="zh-CN" dirty="0"/>
              <a:t>+</a:t>
            </a:r>
            <a:r>
              <a:rPr lang="zh-CN" altLang="en-US" dirty="0"/>
              <a:t>教程</a:t>
            </a:r>
            <a:r>
              <a:rPr lang="en-US" altLang="zh-CN" dirty="0"/>
              <a:t>(</a:t>
            </a:r>
            <a:r>
              <a:rPr lang="zh-CN" altLang="en-US" dirty="0"/>
              <a:t>五</a:t>
            </a:r>
            <a:r>
              <a:rPr lang="en-US" altLang="zh-CN" dirty="0"/>
              <a:t>) </a:t>
            </a:r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步”之外的所有大标题，步骤的说明和截图内容参照第</a:t>
            </a:r>
            <a:r>
              <a:rPr lang="en-US" altLang="zh-CN" dirty="0"/>
              <a:t>2</a:t>
            </a:r>
            <a:r>
              <a:rPr lang="zh-CN" altLang="en-US" dirty="0"/>
              <a:t>点</a:t>
            </a:r>
          </a:p>
          <a:p>
            <a:endParaRPr lang="zh-CN" altLang="en-US" dirty="0"/>
          </a:p>
          <a:p>
            <a:r>
              <a:rPr lang="en-US" altLang="zh-CN" dirty="0"/>
              <a:t>4. </a:t>
            </a:r>
            <a:r>
              <a:rPr lang="zh-CN" altLang="en-US" dirty="0"/>
              <a:t>选择</a:t>
            </a:r>
            <a:r>
              <a:rPr lang="en-US" altLang="zh-CN" dirty="0"/>
              <a:t>Ruby’s Adventure</a:t>
            </a:r>
            <a:r>
              <a:rPr lang="zh-CN" altLang="en-US" dirty="0"/>
              <a:t>项目的同学，工程至少完成到 </a:t>
            </a:r>
            <a:r>
              <a:rPr lang="en-US" altLang="zh-CN" dirty="0"/>
              <a:t>[</a:t>
            </a:r>
            <a:r>
              <a:rPr lang="zh-CN" altLang="en-US" dirty="0"/>
              <a:t>世界交互</a:t>
            </a:r>
            <a:r>
              <a:rPr lang="en-US" altLang="zh-CN" dirty="0"/>
              <a:t>-</a:t>
            </a:r>
            <a:r>
              <a:rPr lang="zh-CN" altLang="en-US" dirty="0"/>
              <a:t>伤害区域和敌人</a:t>
            </a:r>
            <a:r>
              <a:rPr lang="en-US" altLang="zh-CN" dirty="0"/>
              <a:t>] </a:t>
            </a:r>
            <a:r>
              <a:rPr lang="zh-CN" altLang="en-US" dirty="0"/>
              <a:t>及其之前的内容。实验报告需要包含的项目步骤有：“角色控制与键盘输入、装饰世界、可收集对象、伤害区域和敌人”的所有大标题（可不含总结），步骤的说明和截图内容参照第</a:t>
            </a:r>
            <a:r>
              <a:rPr lang="en-US" altLang="zh-CN" dirty="0"/>
              <a:t>2</a:t>
            </a:r>
            <a:r>
              <a:rPr lang="zh-CN" altLang="en-US" dirty="0"/>
              <a:t>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536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掌握</a:t>
            </a:r>
            <a:r>
              <a:rPr lang="en-US" altLang="zh-CN" dirty="0"/>
              <a:t>Sprite</a:t>
            </a:r>
            <a:r>
              <a:rPr lang="zh-CN" altLang="en-US" dirty="0"/>
              <a:t>编程技术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Unity 2D</a:t>
            </a:r>
            <a:r>
              <a:rPr lang="zh-CN" altLang="en-US" dirty="0"/>
              <a:t>游戏开发方法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提交事项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材料</a:t>
            </a:r>
            <a:endParaRPr lang="en-US" altLang="zh-CN" dirty="0"/>
          </a:p>
          <a:p>
            <a:pPr lvl="1"/>
            <a:r>
              <a:rPr lang="zh-CN" altLang="en-US" dirty="0"/>
              <a:t>源码</a:t>
            </a:r>
            <a:endParaRPr lang="en-US" altLang="zh-CN" dirty="0"/>
          </a:p>
          <a:p>
            <a:pPr lvl="1"/>
            <a:r>
              <a:rPr lang="zh-CN" altLang="en-US" dirty="0"/>
              <a:t>报告</a:t>
            </a:r>
            <a:endParaRPr lang="en-US" altLang="zh-CN" dirty="0"/>
          </a:p>
          <a:p>
            <a:pPr lvl="1"/>
            <a:r>
              <a:rPr lang="zh-CN" altLang="en-US" dirty="0"/>
              <a:t>格式：实验</a:t>
            </a:r>
            <a:r>
              <a:rPr lang="en-US" altLang="zh-CN" dirty="0"/>
              <a:t>X_</a:t>
            </a:r>
            <a:r>
              <a:rPr lang="zh-CN" altLang="en-US" dirty="0"/>
              <a:t>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endParaRPr lang="en-US" altLang="zh-CN" dirty="0"/>
          </a:p>
          <a:p>
            <a:r>
              <a:rPr lang="zh-CN" altLang="en-US" dirty="0"/>
              <a:t>期限</a:t>
            </a:r>
            <a:endParaRPr lang="en-US" altLang="zh-CN" dirty="0"/>
          </a:p>
          <a:p>
            <a:pPr lvl="1"/>
            <a:r>
              <a:rPr lang="zh-CN" altLang="en-US" dirty="0"/>
              <a:t>下次实验前提交</a:t>
            </a:r>
            <a:endParaRPr lang="en-US" altLang="zh-CN" dirty="0"/>
          </a:p>
          <a:p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FTP://121.192.180.236</a:t>
            </a:r>
            <a:endParaRPr lang="en-US" altLang="zh-CN" dirty="0"/>
          </a:p>
          <a:p>
            <a:pPr lvl="1"/>
            <a:r>
              <a:rPr lang="zh-CN" altLang="en-US" dirty="0"/>
              <a:t>账号密码：</a:t>
            </a:r>
            <a:r>
              <a:rPr lang="en-US" altLang="zh-CN" dirty="0"/>
              <a:t>student/</a:t>
            </a:r>
            <a:r>
              <a:rPr lang="en-US" altLang="zh-CN" dirty="0" err="1"/>
              <a:t>ILoveSoftware</a:t>
            </a:r>
            <a:r>
              <a:rPr lang="en-US" altLang="zh-CN" dirty="0"/>
              <a:t>!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实验条件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操作系统</a:t>
            </a:r>
            <a:endParaRPr lang="en-US" altLang="zh-CN" dirty="0"/>
          </a:p>
          <a:p>
            <a:pPr lvl="1"/>
            <a:r>
              <a:rPr lang="en-US" altLang="zh-CN" dirty="0"/>
              <a:t>Windows 10</a:t>
            </a:r>
          </a:p>
          <a:p>
            <a:r>
              <a:rPr lang="en-US" altLang="zh-CN" dirty="0"/>
              <a:t>Unity 3D</a:t>
            </a:r>
          </a:p>
          <a:p>
            <a:pPr lvl="1"/>
            <a:r>
              <a:rPr lang="en-US" altLang="zh-CN" dirty="0">
                <a:hlinkClick r:id="rId2"/>
              </a:rPr>
              <a:t>http://unity.com/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掌握</a:t>
            </a:r>
            <a:r>
              <a:rPr lang="en-US" altLang="zh-CN" dirty="0"/>
              <a:t>Sprite</a:t>
            </a:r>
            <a:r>
              <a:rPr lang="zh-CN" altLang="en-US" dirty="0"/>
              <a:t>编程的基本技术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Unity 2D</a:t>
            </a:r>
            <a:r>
              <a:rPr lang="zh-CN" altLang="en-US" dirty="0"/>
              <a:t>游戏开发方法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802B9-2EE1-48DB-A98E-74392619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9800D-793F-4A71-B776-C4FA3304A00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https://docs.unity3d.com/2021.2/Documentation/Manual/Unity2D.html</a:t>
            </a:r>
            <a:r>
              <a:rPr lang="en-US" altLang="zh-CN" dirty="0"/>
              <a:t> </a:t>
            </a: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53F76D-E28D-D24C-B9A0-1D7BEA0753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9"/>
          <a:stretch/>
        </p:blipFill>
        <p:spPr>
          <a:xfrm>
            <a:off x="144016" y="2088414"/>
            <a:ext cx="889600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51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CN" dirty="0"/>
              <a:t>Sprite</a:t>
            </a:r>
          </a:p>
          <a:p>
            <a:pPr lvl="1"/>
            <a:r>
              <a:rPr lang="zh-CN" altLang="en-US" dirty="0"/>
              <a:t>模式</a:t>
            </a:r>
            <a:endParaRPr lang="en-US" altLang="zh-CN" dirty="0"/>
          </a:p>
          <a:p>
            <a:pPr lvl="2"/>
            <a:r>
              <a:rPr lang="en-US" altLang="zh-CN" dirty="0"/>
              <a:t>Single</a:t>
            </a:r>
            <a:r>
              <a:rPr lang="zh-CN" altLang="en-US" dirty="0"/>
              <a:t>：单张图</a:t>
            </a:r>
            <a:endParaRPr lang="en-US" altLang="zh-CN" dirty="0"/>
          </a:p>
          <a:p>
            <a:pPr lvl="2"/>
            <a:r>
              <a:rPr lang="en-US" altLang="zh-CN" dirty="0"/>
              <a:t>Multiple</a:t>
            </a:r>
            <a:r>
              <a:rPr lang="zh-CN" altLang="en-US" dirty="0"/>
              <a:t>：可以把一张图拆分成多个</a:t>
            </a:r>
            <a:r>
              <a:rPr lang="en-US" altLang="zh-CN" dirty="0"/>
              <a:t>Sprite</a:t>
            </a:r>
          </a:p>
          <a:p>
            <a:pPr lvl="2"/>
            <a:r>
              <a:rPr lang="en-US" altLang="zh-CN" dirty="0"/>
              <a:t>Polygon</a:t>
            </a:r>
            <a:r>
              <a:rPr lang="zh-CN" altLang="en-US" dirty="0"/>
              <a:t>：自定义</a:t>
            </a:r>
            <a:r>
              <a:rPr lang="en-US" altLang="zh-CN" dirty="0"/>
              <a:t>Sprite</a:t>
            </a:r>
            <a:r>
              <a:rPr lang="zh-CN" altLang="en-US" dirty="0"/>
              <a:t>的多边形形状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8B03E3-A665-7245-A0FD-56BDC3A8D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451648"/>
            <a:ext cx="4494693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0C5871-2A09-BF45-AE69-509346981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5" y="3284984"/>
            <a:ext cx="4350677" cy="32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3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CN" dirty="0"/>
              <a:t>Sprite</a:t>
            </a:r>
          </a:p>
          <a:p>
            <a:pPr lvl="1"/>
            <a:r>
              <a:rPr lang="en-US" altLang="zh-CN" dirty="0"/>
              <a:t>2D</a:t>
            </a:r>
            <a:r>
              <a:rPr lang="zh-CN" altLang="en-US" dirty="0"/>
              <a:t>摄像机与分辨率自适应</a:t>
            </a:r>
            <a:endParaRPr lang="en-US" altLang="zh-CN" dirty="0"/>
          </a:p>
          <a:p>
            <a:pPr lvl="2"/>
            <a:r>
              <a:rPr lang="zh-CN" altLang="en-US" dirty="0"/>
              <a:t>主流分辨率比例</a:t>
            </a:r>
            <a:r>
              <a:rPr lang="en-US" altLang="zh-CN" dirty="0"/>
              <a:t>16:9</a:t>
            </a:r>
            <a:r>
              <a:rPr lang="zh-CN" altLang="en-US" dirty="0"/>
              <a:t>，暂定开发分辨率为</a:t>
            </a:r>
            <a:r>
              <a:rPr lang="en-US" altLang="zh-CN" dirty="0"/>
              <a:t>1136*640</a:t>
            </a:r>
          </a:p>
          <a:p>
            <a:pPr lvl="2"/>
            <a:r>
              <a:rPr lang="en-US" altLang="zh-CN" dirty="0"/>
              <a:t>Size</a:t>
            </a:r>
            <a:r>
              <a:rPr lang="zh-CN" altLang="en-US" dirty="0"/>
              <a:t>含义为屏幕一半，</a:t>
            </a:r>
            <a:r>
              <a:rPr lang="en-US" altLang="zh-CN" dirty="0"/>
              <a:t>640/2=320</a:t>
            </a:r>
            <a:r>
              <a:rPr lang="zh-CN" altLang="en-US" dirty="0"/>
              <a:t>。由于默认</a:t>
            </a:r>
            <a:r>
              <a:rPr lang="en-US" altLang="zh-CN" dirty="0"/>
              <a:t>Pixels Per Unit</a:t>
            </a:r>
            <a:r>
              <a:rPr lang="zh-CN" altLang="en-US" dirty="0"/>
              <a:t>为</a:t>
            </a:r>
            <a:r>
              <a:rPr lang="en-US" altLang="zh-CN" dirty="0"/>
              <a:t>100</a:t>
            </a:r>
            <a:r>
              <a:rPr lang="zh-CN" altLang="en-US" dirty="0"/>
              <a:t>，所以</a:t>
            </a:r>
            <a:r>
              <a:rPr lang="en-US" altLang="zh-CN" dirty="0"/>
              <a:t>320/100=3.2</a:t>
            </a:r>
            <a:br>
              <a:rPr lang="en-US" altLang="zh-CN" dirty="0"/>
            </a:br>
            <a:r>
              <a:rPr lang="zh-CN" altLang="en-US" dirty="0"/>
              <a:t>如果当前分辨率大于开发分辨率，会自动缩放</a:t>
            </a:r>
            <a:endParaRPr lang="en-US" altLang="zh-CN" dirty="0"/>
          </a:p>
          <a:p>
            <a:pPr lvl="2"/>
            <a:r>
              <a:rPr lang="zh-CN" altLang="en-US" dirty="0"/>
              <a:t>如果当前分辨率小于开发分辨率，需手动处理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D0F1A8-1B41-BC43-80EE-E8CC3CB8A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861048"/>
            <a:ext cx="6979113" cy="27363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CN" dirty="0"/>
              <a:t>Sprite</a:t>
            </a:r>
          </a:p>
          <a:p>
            <a:pPr lvl="1"/>
            <a:r>
              <a:rPr lang="en-US" altLang="zh-CN" dirty="0"/>
              <a:t>Sprite Renderer</a:t>
            </a:r>
            <a:r>
              <a:rPr lang="zh-CN" altLang="en-US" dirty="0"/>
              <a:t>排序</a:t>
            </a:r>
            <a:endParaRPr lang="en-US" altLang="zh-CN" dirty="0"/>
          </a:p>
          <a:p>
            <a:pPr lvl="2"/>
            <a:r>
              <a:rPr lang="zh-CN" altLang="en-US" dirty="0"/>
              <a:t>单张图片可以用</a:t>
            </a:r>
            <a:r>
              <a:rPr lang="en-US" altLang="zh-CN" dirty="0"/>
              <a:t>Order in Layer</a:t>
            </a:r>
            <a:r>
              <a:rPr lang="zh-CN" altLang="en-US" dirty="0"/>
              <a:t>设置绘制顺序（在场景中的层次）</a:t>
            </a:r>
            <a:endParaRPr lang="en-US" altLang="zh-CN" dirty="0"/>
          </a:p>
          <a:p>
            <a:pPr lvl="2"/>
            <a:r>
              <a:rPr lang="en-US" altLang="zh-CN" dirty="0"/>
              <a:t>Mask Interaction</a:t>
            </a:r>
            <a:r>
              <a:rPr lang="zh-CN" altLang="en-US" dirty="0"/>
              <a:t>可设置</a:t>
            </a:r>
            <a:r>
              <a:rPr lang="en-US" altLang="zh-CN" dirty="0"/>
              <a:t>sprite</a:t>
            </a:r>
            <a:r>
              <a:rPr lang="zh-CN" altLang="en-US" dirty="0"/>
              <a:t>与遮罩的交互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E07FB2-91C6-A04C-A3A6-EE1E9083A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2" y="3008859"/>
            <a:ext cx="8555635" cy="344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50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5003</TotalTime>
  <Words>1332</Words>
  <Application>Microsoft Office PowerPoint</Application>
  <PresentationFormat>全屏显示(4:3)</PresentationFormat>
  <Paragraphs>174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Calibri</vt:lpstr>
      <vt:lpstr>Franklin Gothic Book</vt:lpstr>
      <vt:lpstr>Perpetua</vt:lpstr>
      <vt:lpstr>Wingdings 2</vt:lpstr>
      <vt:lpstr>平衡</vt:lpstr>
      <vt:lpstr>游戏设计导论</vt:lpstr>
      <vt:lpstr>实验四</vt:lpstr>
      <vt:lpstr>实验目的</vt:lpstr>
      <vt:lpstr>实验条件</vt:lpstr>
      <vt:lpstr>实验内容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PowerPoint 演示文稿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实验内容</vt:lpstr>
      <vt:lpstr>实验内容</vt:lpstr>
      <vt:lpstr>提交事项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游戏设计与程序开发</dc:title>
  <cp:lastModifiedBy>xi feng</cp:lastModifiedBy>
  <cp:revision>239</cp:revision>
  <dcterms:modified xsi:type="dcterms:W3CDTF">2024-07-01T03:36:38Z</dcterms:modified>
</cp:coreProperties>
</file>