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333" r:id="rId7"/>
    <p:sldId id="288" r:id="rId8"/>
    <p:sldId id="317" r:id="rId9"/>
    <p:sldId id="318" r:id="rId10"/>
    <p:sldId id="337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30" r:id="rId21"/>
    <p:sldId id="329" r:id="rId22"/>
    <p:sldId id="331" r:id="rId23"/>
    <p:sldId id="332" r:id="rId24"/>
    <p:sldId id="309" r:id="rId25"/>
    <p:sldId id="336" r:id="rId26"/>
    <p:sldId id="26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85951" autoAdjust="0"/>
  </p:normalViewPr>
  <p:slideViewPr>
    <p:cSldViewPr>
      <p:cViewPr varScale="1">
        <p:scale>
          <a:sx n="96" d="100"/>
          <a:sy n="96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935F1-B4FD-4A85-B319-2593201C919F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5C3EB-D7E0-4C7E-B12B-6B6BB06A90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378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2024/7/1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clin@xm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https/docs.unity3d.com/2021.2/Documentation/ScriptReference/Events.UnityEvent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ScriptReference/EventSystems.IPointerEnterHandler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unity.com/project/creative-core-ui?language=en" TargetMode="External"/><Relationship Id="rId2" Type="http://schemas.openxmlformats.org/officeDocument/2006/relationships/hyperlink" Target="https://learn.unity.com/project/unit-5-user-interface?uv=2020.3&amp;pathwayId=5f7e17e1edbc2a5ec21a20af&amp;missionId=5f7648a4edbc2a5578eb67df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ftp://121.192.180.66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unity3d.com/c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unity3d.com/Manual/UISystem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林俊聪</a:t>
            </a:r>
            <a:endParaRPr lang="en-US" altLang="zh-CN" dirty="0"/>
          </a:p>
          <a:p>
            <a:r>
              <a:rPr lang="zh-CN" altLang="en-US" dirty="0"/>
              <a:t>电邮：</a:t>
            </a:r>
            <a:r>
              <a:rPr lang="en-US" altLang="zh-CN" dirty="0">
                <a:hlinkClick r:id="rId2"/>
              </a:rPr>
              <a:t>jclin@xmu.edu.cn</a:t>
            </a:r>
            <a:endParaRPr lang="en-US" altLang="zh-CN" dirty="0"/>
          </a:p>
          <a:p>
            <a:r>
              <a:rPr lang="zh-CN" altLang="en-US" dirty="0"/>
              <a:t>办公室：翔安校区</a:t>
            </a:r>
            <a:r>
              <a:rPr lang="en-US" altLang="zh-CN" dirty="0"/>
              <a:t>5</a:t>
            </a:r>
            <a:r>
              <a:rPr lang="zh-CN" altLang="en-US" dirty="0"/>
              <a:t>号楼</a:t>
            </a:r>
            <a:r>
              <a:rPr lang="en-US" altLang="zh-CN" dirty="0"/>
              <a:t>-409-1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游戏设计导论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9058200" cy="4572000"/>
          </a:xfrm>
        </p:spPr>
        <p:txBody>
          <a:bodyPr/>
          <a:lstStyle/>
          <a:p>
            <a:r>
              <a:rPr lang="zh-CN" altLang="en-US" dirty="0"/>
              <a:t>事件元素</a:t>
            </a:r>
            <a:endParaRPr lang="en-US" altLang="zh-CN" dirty="0"/>
          </a:p>
          <a:p>
            <a:pPr lvl="1"/>
            <a:r>
              <a:rPr lang="zh-CN" altLang="en-US" dirty="0"/>
              <a:t>包含：</a:t>
            </a:r>
            <a:r>
              <a:rPr lang="en-US" altLang="zh-CN" dirty="0"/>
              <a:t>Button, Toggle, Slider, </a:t>
            </a:r>
            <a:r>
              <a:rPr lang="en-US" altLang="zh-CN" dirty="0" err="1"/>
              <a:t>ScrollBar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/>
              <a:t>Hierarchy</a:t>
            </a:r>
            <a:r>
              <a:rPr lang="zh-CN" altLang="en-US" dirty="0"/>
              <a:t>窗口</a:t>
            </a:r>
            <a:endParaRPr lang="en-US" altLang="zh-CN" dirty="0"/>
          </a:p>
          <a:p>
            <a:pPr lvl="2"/>
            <a:r>
              <a:rPr lang="zh-CN" altLang="en-US" dirty="0"/>
              <a:t>自动变为</a:t>
            </a:r>
            <a:r>
              <a:rPr lang="en-US" altLang="zh-CN" dirty="0"/>
              <a:t>Canvas</a:t>
            </a:r>
            <a:r>
              <a:rPr lang="zh-CN" altLang="en-US" dirty="0"/>
              <a:t>的子对象</a:t>
            </a:r>
            <a:endParaRPr lang="en-US" altLang="zh-CN" dirty="0"/>
          </a:p>
          <a:p>
            <a:pPr lvl="2"/>
            <a:r>
              <a:rPr lang="zh-CN" altLang="en-US" dirty="0"/>
              <a:t>创建后自动生成</a:t>
            </a:r>
            <a:r>
              <a:rPr lang="en-US" altLang="zh-CN" dirty="0" err="1"/>
              <a:t>EventSystem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2"/>
            <a:r>
              <a:rPr lang="zh-CN" altLang="en-US" dirty="0"/>
              <a:t>自身又包含若干子对象：如</a:t>
            </a:r>
            <a:r>
              <a:rPr lang="en-US" altLang="zh-CN" dirty="0"/>
              <a:t>Text,</a:t>
            </a:r>
            <a:r>
              <a:rPr lang="zh-CN" altLang="en-US" dirty="0"/>
              <a:t> </a:t>
            </a:r>
            <a:r>
              <a:rPr lang="en-US" altLang="zh-CN" dirty="0" err="1"/>
              <a:t>Lable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/>
              <a:t>Inspector</a:t>
            </a:r>
            <a:r>
              <a:rPr lang="zh-CN" altLang="en-US" dirty="0"/>
              <a:t>窗口</a:t>
            </a:r>
            <a:endParaRPr lang="en-US" altLang="zh-CN" dirty="0"/>
          </a:p>
          <a:p>
            <a:pPr lvl="2"/>
            <a:r>
              <a:rPr lang="zh-CN" altLang="en-US" dirty="0"/>
              <a:t>组件内属性基本相同（参考</a:t>
            </a:r>
            <a:r>
              <a:rPr lang="en-US" altLang="zh-CN" dirty="0"/>
              <a:t>Button</a:t>
            </a:r>
            <a:r>
              <a:rPr lang="zh-CN" altLang="en-US" dirty="0"/>
              <a:t>处配图）</a:t>
            </a:r>
            <a:endParaRPr lang="en-US" altLang="zh-CN" dirty="0"/>
          </a:p>
          <a:p>
            <a:pPr marL="594360" lvl="2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002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9058200" cy="4572000"/>
          </a:xfrm>
        </p:spPr>
        <p:txBody>
          <a:bodyPr/>
          <a:lstStyle/>
          <a:p>
            <a:r>
              <a:rPr lang="zh-CN" altLang="en-US"/>
              <a:t>事件元素</a:t>
            </a:r>
            <a:endParaRPr lang="en-US" altLang="zh-CN" dirty="0"/>
          </a:p>
          <a:p>
            <a:pPr lvl="1"/>
            <a:r>
              <a:rPr lang="en-US" altLang="zh-CN" dirty="0"/>
              <a:t>Button </a:t>
            </a:r>
            <a:r>
              <a:rPr lang="zh-CN" altLang="en-US" dirty="0"/>
              <a:t>组件</a:t>
            </a:r>
            <a:r>
              <a:rPr lang="en-US" altLang="zh-CN" dirty="0"/>
              <a:t>: Hierarchy-&gt;Create-&gt;UI-&gt;Button</a:t>
            </a:r>
          </a:p>
          <a:p>
            <a:pPr lvl="2"/>
            <a:r>
              <a:rPr lang="zh-CN" altLang="en-US" dirty="0"/>
              <a:t>包含于</a:t>
            </a:r>
            <a:r>
              <a:rPr lang="en-US" altLang="zh-CN" dirty="0"/>
              <a:t>Canvas</a:t>
            </a:r>
            <a:r>
              <a:rPr lang="zh-CN" altLang="en-US" dirty="0"/>
              <a:t>物体（没有则自动创建），自带</a:t>
            </a:r>
            <a:r>
              <a:rPr lang="en-US" altLang="zh-CN" dirty="0"/>
              <a:t>Text</a:t>
            </a:r>
            <a:r>
              <a:rPr lang="zh-CN" altLang="en-US" dirty="0"/>
              <a:t>物体</a:t>
            </a:r>
            <a:endParaRPr lang="en-US" altLang="zh-CN" dirty="0"/>
          </a:p>
          <a:p>
            <a:pPr lvl="2"/>
            <a:r>
              <a:rPr lang="zh-CN" altLang="en-US" dirty="0"/>
              <a:t>依赖于</a:t>
            </a:r>
            <a:r>
              <a:rPr lang="en-US" altLang="zh-CN" dirty="0"/>
              <a:t>Image</a:t>
            </a:r>
            <a:r>
              <a:rPr lang="zh-CN" altLang="en-US" dirty="0"/>
              <a:t>组件，可设置“普通、点击、抬起和悬浮时的状态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EA0C9A2-8A69-A749-99C0-355552E2C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210" y="4437112"/>
            <a:ext cx="3338790" cy="21752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CCE8097-8F5B-D542-9250-5025F60F9A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567"/>
          <a:stretch/>
        </p:blipFill>
        <p:spPr>
          <a:xfrm>
            <a:off x="1219182" y="2780928"/>
            <a:ext cx="3352818" cy="158417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B00747B-3AF0-6D48-9D32-2099A0C111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6"/>
          <a:stretch/>
        </p:blipFill>
        <p:spPr>
          <a:xfrm>
            <a:off x="4791177" y="2780928"/>
            <a:ext cx="3314700" cy="383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72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zh-CN" altLang="en-US" dirty="0"/>
              <a:t>事件元素</a:t>
            </a:r>
            <a:endParaRPr lang="en-US" altLang="zh-CN" dirty="0"/>
          </a:p>
          <a:p>
            <a:pPr lvl="1"/>
            <a:r>
              <a:rPr lang="en-US" altLang="zh-CN" dirty="0"/>
              <a:t>Toggle</a:t>
            </a:r>
            <a:r>
              <a:rPr lang="zh-CN" altLang="en-US" dirty="0"/>
              <a:t>组件</a:t>
            </a:r>
            <a:r>
              <a:rPr lang="en-US" altLang="zh-CN" dirty="0"/>
              <a:t>: Hierarchy-&gt;Create-&gt;UI-&gt;Toggle</a:t>
            </a:r>
          </a:p>
          <a:p>
            <a:pPr lvl="2"/>
            <a:r>
              <a:rPr lang="zh-CN" altLang="en-US" dirty="0"/>
              <a:t>类似于单选按钮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要把所有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Toggle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对象关联到同一个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ToggleGroup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里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3A2CB7-D888-6248-B102-52670782F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560" y="2780928"/>
            <a:ext cx="3764880" cy="38622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A89EE2F-0E14-5949-B7D2-BEC92F4A44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9"/>
          <a:stretch/>
        </p:blipFill>
        <p:spPr>
          <a:xfrm>
            <a:off x="735112" y="2780927"/>
            <a:ext cx="3764880" cy="385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81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74948" y="1172500"/>
            <a:ext cx="4017640" cy="4572000"/>
          </a:xfrm>
        </p:spPr>
        <p:txBody>
          <a:bodyPr/>
          <a:lstStyle/>
          <a:p>
            <a:pPr lvl="1"/>
            <a:r>
              <a:rPr lang="en-US" altLang="zh-CN" dirty="0"/>
              <a:t>Slider</a:t>
            </a:r>
            <a:r>
              <a:rPr lang="zh-CN" altLang="en-US" dirty="0"/>
              <a:t>组件</a:t>
            </a:r>
            <a:r>
              <a:rPr lang="en-US" altLang="zh-CN" dirty="0"/>
              <a:t>: Hierarchy-&gt;Create-&gt;UI-&gt;Slider</a:t>
            </a:r>
          </a:p>
          <a:p>
            <a:pPr lvl="2"/>
            <a:r>
              <a:rPr lang="zh-CN" altLang="en-US" dirty="0"/>
              <a:t>用途：音量调节</a:t>
            </a:r>
            <a:r>
              <a:rPr lang="en-US" altLang="zh-CN" dirty="0"/>
              <a:t>/</a:t>
            </a:r>
            <a:r>
              <a:rPr lang="zh-CN" altLang="en-US" dirty="0"/>
              <a:t>人物血条</a:t>
            </a:r>
          </a:p>
          <a:p>
            <a:pPr lvl="2"/>
            <a:r>
              <a:rPr lang="en-US" altLang="zh-CN" dirty="0" err="1"/>
              <a:t>OnValueChanged</a:t>
            </a:r>
            <a:r>
              <a:rPr lang="zh-CN" altLang="en-US" dirty="0"/>
              <a:t>：滑动事件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3F8E990-9357-874C-A08E-504CD762B5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7" b="5058"/>
          <a:stretch/>
        </p:blipFill>
        <p:spPr>
          <a:xfrm>
            <a:off x="5297184" y="2751602"/>
            <a:ext cx="2244753" cy="39177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0FA5063-EE6A-9243-810E-AA3F562576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1" b="332"/>
          <a:stretch/>
        </p:blipFill>
        <p:spPr>
          <a:xfrm>
            <a:off x="1763689" y="2751602"/>
            <a:ext cx="2244754" cy="3917758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28D6DA03-645E-D943-B10D-F24F3E28356C}"/>
              </a:ext>
            </a:extLst>
          </p:cNvPr>
          <p:cNvSpPr txBox="1">
            <a:spLocks/>
          </p:cNvSpPr>
          <p:nvPr/>
        </p:nvSpPr>
        <p:spPr>
          <a:xfrm>
            <a:off x="4586808" y="764704"/>
            <a:ext cx="401764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lvl="1" indent="0">
              <a:buNone/>
            </a:pPr>
            <a:endParaRPr lang="en-US" altLang="zh-CN" dirty="0"/>
          </a:p>
          <a:p>
            <a:pPr lvl="1"/>
            <a:r>
              <a:rPr lang="en-US" altLang="zh-CN" dirty="0" err="1"/>
              <a:t>ScrollBar</a:t>
            </a:r>
            <a:r>
              <a:rPr lang="zh-CN" altLang="en-US" dirty="0"/>
              <a:t>组件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Hierarchy-&gt;Create-&gt;UI-&gt;</a:t>
            </a:r>
            <a:r>
              <a:rPr lang="en-US" altLang="zh-CN" dirty="0" err="1"/>
              <a:t>ScrollBar</a:t>
            </a:r>
            <a:endParaRPr lang="en-US" altLang="zh-CN" dirty="0"/>
          </a:p>
          <a:p>
            <a:pPr lvl="2"/>
            <a:r>
              <a:rPr lang="zh-CN" altLang="en-US" dirty="0"/>
              <a:t>与</a:t>
            </a:r>
            <a:r>
              <a:rPr lang="en-US" altLang="zh-CN" dirty="0"/>
              <a:t>Slider</a:t>
            </a:r>
            <a:r>
              <a:rPr lang="zh-CN" altLang="en-US" dirty="0"/>
              <a:t>类似，文字翻页</a:t>
            </a:r>
            <a:endParaRPr lang="en-US" altLang="zh-CN" dirty="0"/>
          </a:p>
          <a:p>
            <a:pPr lvl="2"/>
            <a:r>
              <a:rPr lang="zh-CN" altLang="en-US" dirty="0"/>
              <a:t>控制值在</a:t>
            </a:r>
            <a:r>
              <a:rPr lang="en-US" altLang="zh-CN" dirty="0"/>
              <a:t>0-1</a:t>
            </a:r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1830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zh-CN" altLang="en-US" dirty="0"/>
              <a:t>事件系统</a:t>
            </a:r>
            <a:endParaRPr lang="en-US" altLang="zh-CN" dirty="0"/>
          </a:p>
          <a:p>
            <a:pPr lvl="1"/>
            <a:r>
              <a:rPr lang="zh-CN" altLang="en-US" dirty="0"/>
              <a:t>依赖于</a:t>
            </a:r>
            <a:r>
              <a:rPr lang="en-US" altLang="zh-CN" dirty="0" err="1"/>
              <a:t>EventSystem</a:t>
            </a:r>
            <a:r>
              <a:rPr lang="zh-CN" altLang="en-US" dirty="0"/>
              <a:t>组件（随事件对象自动创建）</a:t>
            </a:r>
            <a:endParaRPr lang="en-US" altLang="zh-CN" dirty="0"/>
          </a:p>
          <a:p>
            <a:pPr lvl="1"/>
            <a:r>
              <a:rPr lang="zh-CN" altLang="en-US" dirty="0"/>
              <a:t>可在</a:t>
            </a:r>
            <a:r>
              <a:rPr lang="en-US" altLang="zh-CN" dirty="0"/>
              <a:t>Inspector</a:t>
            </a:r>
            <a:r>
              <a:rPr lang="zh-CN" altLang="en-US" dirty="0"/>
              <a:t>窗口内的面板查看操作信息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28AAE8-6208-EF4F-883F-64C012429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472" y="2564904"/>
            <a:ext cx="4285055" cy="390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27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5307558"/>
          </a:xfrm>
        </p:spPr>
        <p:txBody>
          <a:bodyPr>
            <a:normAutofit/>
          </a:bodyPr>
          <a:lstStyle/>
          <a:p>
            <a:r>
              <a:rPr lang="zh-CN" altLang="en-US" dirty="0"/>
              <a:t>事件系统：</a:t>
            </a:r>
            <a:r>
              <a:rPr lang="en-US" altLang="zh-CN" dirty="0"/>
              <a:t>UI</a:t>
            </a:r>
            <a:r>
              <a:rPr lang="zh-CN" altLang="en-US" dirty="0"/>
              <a:t>事件</a:t>
            </a:r>
            <a:endParaRPr lang="en-US" altLang="zh-CN" dirty="0"/>
          </a:p>
          <a:p>
            <a:pPr lvl="1"/>
            <a:r>
              <a:rPr lang="zh-CN" altLang="en-US" dirty="0"/>
              <a:t>依赖于</a:t>
            </a:r>
            <a:r>
              <a:rPr lang="en-US" altLang="zh-CN" dirty="0" err="1"/>
              <a:t>GraphicRaycaster</a:t>
            </a:r>
            <a:r>
              <a:rPr lang="zh-CN" altLang="en-US" dirty="0"/>
              <a:t>组件，必须绑定在</a:t>
            </a:r>
            <a:r>
              <a:rPr lang="en-US" altLang="zh-CN" dirty="0"/>
              <a:t>Canvas</a:t>
            </a:r>
            <a:r>
              <a:rPr lang="zh-CN" altLang="en-US" dirty="0"/>
              <a:t>组件上，表示这个</a:t>
            </a:r>
            <a:r>
              <a:rPr lang="en-US" altLang="zh-CN" dirty="0"/>
              <a:t>Canvas</a:t>
            </a:r>
            <a:r>
              <a:rPr lang="zh-CN" altLang="en-US" dirty="0"/>
              <a:t>下所有</a:t>
            </a:r>
            <a:r>
              <a:rPr lang="en-US" altLang="zh-CN" dirty="0"/>
              <a:t>UI</a:t>
            </a:r>
            <a:r>
              <a:rPr lang="zh-CN" altLang="en-US" dirty="0"/>
              <a:t>元素支持的事件</a:t>
            </a:r>
            <a:endParaRPr lang="en-US" altLang="zh-CN" dirty="0"/>
          </a:p>
          <a:p>
            <a:pPr lvl="1"/>
            <a:r>
              <a:rPr lang="zh-CN" altLang="en-US" dirty="0"/>
              <a:t>在有多个</a:t>
            </a:r>
            <a:r>
              <a:rPr lang="en-US" altLang="zh-CN" dirty="0"/>
              <a:t>Canvas</a:t>
            </a:r>
            <a:r>
              <a:rPr lang="zh-CN" altLang="en-US" dirty="0"/>
              <a:t>的情况下，如果不想让某个</a:t>
            </a:r>
            <a:r>
              <a:rPr lang="en-US" altLang="zh-CN" dirty="0"/>
              <a:t>Canvas</a:t>
            </a:r>
            <a:r>
              <a:rPr lang="zh-CN" altLang="en-US" dirty="0"/>
              <a:t>接收点击事件，则可以移除或</a:t>
            </a:r>
            <a:r>
              <a:rPr lang="en-US" altLang="zh-CN" dirty="0"/>
              <a:t>Disable</a:t>
            </a:r>
            <a:r>
              <a:rPr lang="zh-CN" altLang="en-US" dirty="0"/>
              <a:t>其</a:t>
            </a:r>
            <a:r>
              <a:rPr lang="en-US" altLang="zh-CN" dirty="0" err="1"/>
              <a:t>GraphicRaycaster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594360" lvl="2" indent="0">
              <a:buNone/>
            </a:pP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参考资料：</a:t>
            </a:r>
            <a:r>
              <a:rPr lang="en-US" altLang="zh-CN" dirty="0">
                <a:hlinkClick r:id="rId2"/>
              </a:rPr>
              <a:t>https://learn.unity.com/tutorial/working-with-the-event-system?language=en#5fb9715fedbc2a36e7114985</a:t>
            </a:r>
            <a:r>
              <a:rPr lang="en-US" altLang="zh-CN" dirty="0"/>
              <a:t> </a:t>
            </a:r>
          </a:p>
          <a:p>
            <a:pPr marL="320040" lvl="1" indent="0">
              <a:buNone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6AC7FF-B327-6E49-89E2-2F8E84F85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0" y="3284984"/>
            <a:ext cx="44450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70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zh-CN" altLang="en-US" dirty="0"/>
              <a:t>事件系统：</a:t>
            </a:r>
            <a:r>
              <a:rPr lang="en-US" altLang="zh-CN" dirty="0"/>
              <a:t>UI</a:t>
            </a:r>
            <a:r>
              <a:rPr lang="zh-CN" altLang="en-US" dirty="0"/>
              <a:t>事件</a:t>
            </a:r>
            <a:endParaRPr lang="en-US" altLang="zh-CN" dirty="0"/>
          </a:p>
          <a:p>
            <a:pPr lvl="1"/>
            <a:r>
              <a:rPr lang="en-US" altLang="zh-CN" dirty="0"/>
              <a:t>UGUI</a:t>
            </a:r>
            <a:r>
              <a:rPr lang="zh-CN" altLang="en-US" dirty="0"/>
              <a:t>已经封装了一些</a:t>
            </a:r>
            <a:r>
              <a:rPr lang="en-US" altLang="zh-CN" dirty="0"/>
              <a:t>UI</a:t>
            </a:r>
            <a:r>
              <a:rPr lang="zh-CN" altLang="en-US" dirty="0"/>
              <a:t>元素事件，但不包括</a:t>
            </a:r>
            <a:r>
              <a:rPr lang="en-US" altLang="zh-CN" dirty="0"/>
              <a:t>Image</a:t>
            </a:r>
            <a:r>
              <a:rPr lang="zh-CN" altLang="en-US" dirty="0"/>
              <a:t>、</a:t>
            </a:r>
            <a:r>
              <a:rPr lang="en-US" altLang="zh-CN" dirty="0"/>
              <a:t>Text</a:t>
            </a:r>
            <a:r>
              <a:rPr lang="zh-CN" altLang="en-US" dirty="0"/>
              <a:t>等特别基础的</a:t>
            </a:r>
            <a:r>
              <a:rPr lang="en-US" altLang="zh-CN" dirty="0"/>
              <a:t>UI</a:t>
            </a:r>
            <a:r>
              <a:rPr lang="zh-CN" altLang="en-US" dirty="0"/>
              <a:t>元素</a:t>
            </a:r>
            <a:endParaRPr lang="en-US" altLang="zh-CN" dirty="0"/>
          </a:p>
          <a:p>
            <a:pPr lvl="2"/>
            <a:r>
              <a:rPr lang="en-US" altLang="zh-CN" dirty="0" err="1"/>
              <a:t>IPointerEnterHandler-OnPointerEnter</a:t>
            </a:r>
            <a:r>
              <a:rPr lang="zh-CN" altLang="en-US" dirty="0"/>
              <a:t>：进入区域时调用</a:t>
            </a:r>
            <a:endParaRPr lang="en-US" altLang="zh-CN" dirty="0"/>
          </a:p>
          <a:p>
            <a:pPr lvl="2"/>
            <a:r>
              <a:rPr lang="en-US" altLang="zh-CN" dirty="0" err="1"/>
              <a:t>IPointerExitHandler-OnPointerExit</a:t>
            </a:r>
            <a:r>
              <a:rPr lang="zh-CN" altLang="en-US" dirty="0"/>
              <a:t>：离开区域时调用</a:t>
            </a:r>
            <a:endParaRPr lang="en-US" altLang="zh-CN" dirty="0"/>
          </a:p>
          <a:p>
            <a:pPr lvl="2"/>
            <a:r>
              <a:rPr lang="en-US" altLang="zh-CN" dirty="0"/>
              <a:t>…</a:t>
            </a:r>
          </a:p>
          <a:p>
            <a:pPr lvl="1"/>
            <a:r>
              <a:rPr lang="zh-CN" altLang="en-US" dirty="0"/>
              <a:t>可以根据需求依次实现这些接口</a:t>
            </a:r>
            <a:endParaRPr lang="en-US" altLang="zh-CN" dirty="0"/>
          </a:p>
          <a:p>
            <a:pPr lvl="2"/>
            <a:r>
              <a:rPr lang="en-US" altLang="zh-CN" dirty="0">
                <a:hlinkClick r:id="rId2"/>
              </a:rPr>
              <a:t>https://https://docs.unity3d.com/2021.2/Documentation/ScriptReference/Events.UnityEvent.html</a:t>
            </a:r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3447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zh-CN" altLang="en-US" dirty="0"/>
              <a:t>事件系统：</a:t>
            </a:r>
            <a:r>
              <a:rPr lang="en-US" altLang="zh-CN" dirty="0"/>
              <a:t>UI</a:t>
            </a:r>
            <a:r>
              <a:rPr lang="zh-CN" altLang="en-US" dirty="0"/>
              <a:t>事件管理</a:t>
            </a:r>
            <a:endParaRPr lang="en-US" altLang="zh-CN" dirty="0"/>
          </a:p>
          <a:p>
            <a:pPr lvl="1"/>
            <a:r>
              <a:rPr lang="en-US" altLang="zh-CN" dirty="0"/>
              <a:t>Button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 err="1"/>
              <a:t>OnClick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2"/>
            <a:r>
              <a:rPr lang="zh-CN" altLang="en-US" dirty="0"/>
              <a:t>每个</a:t>
            </a:r>
            <a:r>
              <a:rPr lang="en-US" altLang="zh-CN" dirty="0"/>
              <a:t>UI</a:t>
            </a:r>
            <a:r>
              <a:rPr lang="zh-CN" altLang="en-US" dirty="0"/>
              <a:t>界面有一个类来统一处理事件，用</a:t>
            </a:r>
            <a:r>
              <a:rPr lang="en-US" altLang="zh-CN" dirty="0" err="1"/>
              <a:t>OnClick</a:t>
            </a:r>
            <a:r>
              <a:rPr lang="en-US" altLang="zh-CN" dirty="0"/>
              <a:t>()</a:t>
            </a:r>
            <a:r>
              <a:rPr lang="zh-CN" altLang="en-US" dirty="0"/>
              <a:t>方法统一处理按钮、文本等的点击事件。</a:t>
            </a:r>
            <a:endParaRPr lang="en-US" altLang="zh-CN" dirty="0"/>
          </a:p>
          <a:p>
            <a:pPr lvl="2"/>
            <a:r>
              <a:rPr lang="zh-CN" altLang="en-US" dirty="0"/>
              <a:t>见示范工程</a:t>
            </a:r>
            <a:r>
              <a:rPr lang="en-US" altLang="zh-CN" dirty="0" err="1"/>
              <a:t>GameManager.cs</a:t>
            </a:r>
            <a:r>
              <a:rPr lang="zh-CN" altLang="en-US" dirty="0"/>
              <a:t>脚本内</a:t>
            </a:r>
            <a:r>
              <a:rPr lang="en-US" altLang="zh-CN" dirty="0"/>
              <a:t>Restart()</a:t>
            </a:r>
            <a:r>
              <a:rPr lang="zh-CN" altLang="en-US" dirty="0"/>
              <a:t>函数及场景内</a:t>
            </a:r>
            <a:r>
              <a:rPr lang="en-US" altLang="zh-CN" dirty="0" err="1"/>
              <a:t>RestartButton</a:t>
            </a:r>
            <a:r>
              <a:rPr lang="zh-CN" altLang="en-US" dirty="0"/>
              <a:t>内</a:t>
            </a:r>
            <a:r>
              <a:rPr lang="en-US" altLang="zh-CN" dirty="0" err="1"/>
              <a:t>OnClick</a:t>
            </a:r>
            <a:r>
              <a:rPr lang="zh-CN" altLang="en-US" dirty="0"/>
              <a:t>事件的设置</a:t>
            </a:r>
            <a:endParaRPr lang="en-US" altLang="zh-CN" dirty="0"/>
          </a:p>
          <a:p>
            <a:pPr lvl="1"/>
            <a:r>
              <a:rPr lang="zh-CN" altLang="en-US" dirty="0"/>
              <a:t>其他事件元素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 err="1"/>
              <a:t>OnValueChanged</a:t>
            </a:r>
            <a:r>
              <a:rPr lang="zh-CN" altLang="en-US" dirty="0"/>
              <a:t>方法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r>
              <a:rPr lang="zh-CN" altLang="en-US" dirty="0"/>
              <a:t>思路大体相同，绑定所需函数实现控制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文本和图片提供点击事件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UGUI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没有对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UGUI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没有对文本和图片提供点击事件，可以继承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EventSystems.EventTrigger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实现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OnPointerClick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点击方法，以及其他如拖动、按下、抬起等事件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2747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zh-CN" altLang="en-US" dirty="0"/>
              <a:t>事件系统</a:t>
            </a:r>
            <a:endParaRPr lang="en-US" altLang="zh-CN" dirty="0"/>
          </a:p>
          <a:p>
            <a:pPr lvl="1"/>
            <a:r>
              <a:rPr lang="en-US" altLang="zh-CN" dirty="0" err="1"/>
              <a:t>UnityAction</a:t>
            </a:r>
            <a:r>
              <a:rPr lang="zh-CN" altLang="en-US" dirty="0"/>
              <a:t>：事件传递系统</a:t>
            </a:r>
            <a:endParaRPr lang="en-US" altLang="zh-CN" dirty="0"/>
          </a:p>
          <a:p>
            <a:pPr lvl="2"/>
            <a:r>
              <a:rPr lang="zh-CN" altLang="en-US" dirty="0"/>
              <a:t>只能调用自己</a:t>
            </a:r>
            <a:endParaRPr lang="en-US" altLang="zh-CN" dirty="0"/>
          </a:p>
          <a:p>
            <a:pPr lvl="1"/>
            <a:r>
              <a:rPr lang="en-US" altLang="zh-CN" dirty="0" err="1"/>
              <a:t>UnityEvent</a:t>
            </a:r>
            <a:r>
              <a:rPr lang="zh-CN" altLang="en-US" dirty="0"/>
              <a:t>：负责管理</a:t>
            </a:r>
            <a:r>
              <a:rPr lang="en-US" altLang="zh-CN" dirty="0" err="1"/>
              <a:t>UnityAction</a:t>
            </a:r>
            <a:endParaRPr lang="en-US" altLang="zh-CN" dirty="0"/>
          </a:p>
          <a:p>
            <a:pPr lvl="2"/>
            <a:r>
              <a:rPr lang="zh-CN" altLang="en-US" dirty="0"/>
              <a:t>提供</a:t>
            </a:r>
            <a:r>
              <a:rPr lang="en-US" altLang="zh-CN" dirty="0" err="1"/>
              <a:t>AddListener</a:t>
            </a:r>
            <a:r>
              <a:rPr lang="zh-CN" altLang="en-US" dirty="0"/>
              <a:t>、</a:t>
            </a:r>
            <a:r>
              <a:rPr lang="en-US" altLang="zh-CN" dirty="0" err="1"/>
              <a:t>RemoveListener</a:t>
            </a:r>
            <a:r>
              <a:rPr lang="zh-CN" altLang="en-US" dirty="0"/>
              <a:t>和</a:t>
            </a:r>
            <a:r>
              <a:rPr lang="en-US" altLang="zh-CN" dirty="0" err="1"/>
              <a:t>RemoveAllListeners</a:t>
            </a:r>
            <a:endParaRPr lang="en-US" altLang="zh-CN" dirty="0"/>
          </a:p>
          <a:p>
            <a:pPr lvl="2"/>
            <a:r>
              <a:rPr lang="zh-CN" altLang="en-US" dirty="0"/>
              <a:t>可以调用多个</a:t>
            </a:r>
            <a:r>
              <a:rPr lang="en-US" altLang="zh-CN" dirty="0" err="1"/>
              <a:t>UnityAction</a:t>
            </a:r>
            <a:endParaRPr lang="en-US" altLang="zh-CN" dirty="0"/>
          </a:p>
          <a:p>
            <a:pPr lvl="2"/>
            <a:r>
              <a:rPr lang="zh-CN" altLang="en-US" dirty="0"/>
              <a:t>见</a:t>
            </a:r>
            <a:r>
              <a:rPr lang="en-US" altLang="zh-CN" dirty="0" err="1"/>
              <a:t>DifficultyButton.cs</a:t>
            </a:r>
            <a:r>
              <a:rPr lang="en-US" altLang="zh-CN" dirty="0"/>
              <a:t>, Start()</a:t>
            </a:r>
            <a:r>
              <a:rPr lang="zh-CN" altLang="en-US" dirty="0"/>
              <a:t>函数内部分：点击</a:t>
            </a:r>
            <a:r>
              <a:rPr lang="en-US" altLang="zh-CN" dirty="0"/>
              <a:t>Button</a:t>
            </a:r>
            <a:r>
              <a:rPr lang="zh-CN" altLang="en-US" dirty="0"/>
              <a:t>时调用</a:t>
            </a:r>
            <a:r>
              <a:rPr lang="en-US" altLang="zh-CN" dirty="0" err="1"/>
              <a:t>SetDiffculty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7916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en-US" altLang="zh-CN" dirty="0"/>
              <a:t>Canvas</a:t>
            </a:r>
            <a:r>
              <a:rPr lang="zh-CN" altLang="en-US" dirty="0"/>
              <a:t>组件</a:t>
            </a:r>
            <a:endParaRPr lang="en-US" altLang="zh-CN" dirty="0"/>
          </a:p>
          <a:p>
            <a:pPr lvl="1"/>
            <a:r>
              <a:rPr lang="zh-CN" altLang="en-US" dirty="0"/>
              <a:t>基础画布，所有</a:t>
            </a:r>
            <a:r>
              <a:rPr lang="en-US" altLang="zh-CN" dirty="0"/>
              <a:t>UI</a:t>
            </a:r>
            <a:r>
              <a:rPr lang="zh-CN" altLang="en-US" dirty="0"/>
              <a:t>元素必须在</a:t>
            </a:r>
            <a:r>
              <a:rPr lang="en-US" altLang="zh-CN" dirty="0"/>
              <a:t>Canvas</a:t>
            </a:r>
            <a:r>
              <a:rPr lang="zh-CN" altLang="en-US" dirty="0"/>
              <a:t>对象下，支持嵌套</a:t>
            </a:r>
            <a:endParaRPr lang="en-US" altLang="zh-CN" dirty="0"/>
          </a:p>
          <a:p>
            <a:pPr lvl="1"/>
            <a:r>
              <a:rPr lang="zh-CN" altLang="en-US" dirty="0"/>
              <a:t>支持三种绘制方式</a:t>
            </a:r>
            <a:endParaRPr lang="en-US" altLang="zh-CN" dirty="0"/>
          </a:p>
          <a:p>
            <a:pPr lvl="2"/>
            <a:r>
              <a:rPr lang="en-US" altLang="zh-CN" dirty="0"/>
              <a:t>Overlay</a:t>
            </a:r>
            <a:r>
              <a:rPr lang="zh-CN" altLang="en-US" dirty="0"/>
              <a:t>：无论画布位于场景内何处，都会渲染覆盖整个画面</a:t>
            </a:r>
            <a:endParaRPr lang="en-US" altLang="zh-CN" dirty="0"/>
          </a:p>
          <a:p>
            <a:pPr lvl="2"/>
            <a:r>
              <a:rPr lang="en-US" altLang="zh-CN" dirty="0"/>
              <a:t>Camera</a:t>
            </a:r>
            <a:r>
              <a:rPr lang="zh-CN" altLang="en-US" dirty="0"/>
              <a:t>：画布被放置在指定摄像机前的一个给定距离处，通过该摄像机进行渲染</a:t>
            </a:r>
            <a:endParaRPr lang="en-US" altLang="zh-CN" dirty="0"/>
          </a:p>
          <a:p>
            <a:pPr lvl="2"/>
            <a:r>
              <a:rPr lang="en-US" altLang="zh-CN" dirty="0"/>
              <a:t>World Space</a:t>
            </a:r>
            <a:r>
              <a:rPr lang="zh-CN" altLang="en-US" dirty="0"/>
              <a:t>：可与场景内的其他游戏对象一样处理。画布尺寸不是由画面尺寸决定，而是通过</a:t>
            </a:r>
            <a:r>
              <a:rPr lang="en-US" altLang="zh-CN" dirty="0" err="1"/>
              <a:t>Rect</a:t>
            </a:r>
            <a:r>
              <a:rPr lang="en-US" altLang="zh-CN" dirty="0"/>
              <a:t> Transform</a:t>
            </a:r>
            <a:r>
              <a:rPr lang="zh-CN" altLang="en-US" dirty="0"/>
              <a:t>组件定义</a:t>
            </a:r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022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实验五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CN" dirty="0"/>
              <a:t>UGUI</a:t>
            </a:r>
            <a:r>
              <a:rPr lang="zh-CN" altLang="en-US" dirty="0"/>
              <a:t>游戏界面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en-US" altLang="zh-CN" dirty="0"/>
              <a:t>Canvas</a:t>
            </a:r>
            <a:r>
              <a:rPr lang="zh-CN" altLang="en-US" dirty="0"/>
              <a:t>组件</a:t>
            </a:r>
            <a:endParaRPr lang="en-US" altLang="zh-CN" dirty="0"/>
          </a:p>
          <a:p>
            <a:pPr lvl="1"/>
            <a:r>
              <a:rPr lang="zh-CN" altLang="en-US" dirty="0"/>
              <a:t>自适应屏幕</a:t>
            </a:r>
            <a:endParaRPr lang="en-US" altLang="zh-CN" dirty="0"/>
          </a:p>
          <a:p>
            <a:pPr lvl="2"/>
            <a:r>
              <a:rPr lang="en-US" altLang="zh-CN" dirty="0"/>
              <a:t>Canvas</a:t>
            </a:r>
            <a:r>
              <a:rPr lang="zh-CN" altLang="en-US" dirty="0"/>
              <a:t>同级绑定</a:t>
            </a:r>
            <a:r>
              <a:rPr lang="en-US" altLang="zh-CN" dirty="0"/>
              <a:t>Canvas Scalar</a:t>
            </a:r>
            <a:r>
              <a:rPr lang="zh-CN" altLang="en-US" dirty="0"/>
              <a:t>组件</a:t>
            </a:r>
            <a:endParaRPr lang="en-US" altLang="zh-CN" dirty="0"/>
          </a:p>
          <a:p>
            <a:pPr lvl="2"/>
            <a:r>
              <a:rPr lang="zh-CN" altLang="en-US" dirty="0"/>
              <a:t>确认开发分辨率，并按尺寸设计相应的图片和布局</a:t>
            </a:r>
            <a:endParaRPr lang="en-US" altLang="zh-CN" dirty="0"/>
          </a:p>
          <a:p>
            <a:pPr lvl="2"/>
            <a:r>
              <a:rPr lang="en-US" altLang="zh-CN" dirty="0"/>
              <a:t>Expand</a:t>
            </a:r>
            <a:r>
              <a:rPr lang="zh-CN" altLang="en-US" dirty="0"/>
              <a:t>表示</a:t>
            </a:r>
            <a:r>
              <a:rPr lang="en-US" altLang="zh-CN" dirty="0"/>
              <a:t>Canvas</a:t>
            </a:r>
            <a:r>
              <a:rPr lang="zh-CN" altLang="en-US" dirty="0"/>
              <a:t>下的</a:t>
            </a:r>
            <a:r>
              <a:rPr lang="en-US" altLang="zh-CN" dirty="0"/>
              <a:t>UI</a:t>
            </a:r>
            <a:r>
              <a:rPr lang="zh-CN" altLang="en-US" dirty="0"/>
              <a:t>始终保持在屏幕内</a:t>
            </a:r>
            <a:endParaRPr lang="en-US" altLang="zh-CN" dirty="0"/>
          </a:p>
          <a:p>
            <a:pPr lvl="3"/>
            <a:r>
              <a:rPr lang="zh-CN" altLang="en-US" dirty="0"/>
              <a:t>宽度变窄后会整体缩放高度来保持自适应</a:t>
            </a:r>
            <a:endParaRPr lang="en-US" altLang="zh-CN" dirty="0"/>
          </a:p>
          <a:p>
            <a:pPr lvl="2"/>
            <a:r>
              <a:rPr lang="en-US" altLang="zh-CN" dirty="0"/>
              <a:t>Screen Match Mode</a:t>
            </a:r>
            <a:r>
              <a:rPr lang="zh-CN" altLang="en-US" dirty="0"/>
              <a:t>下拉框可以选择</a:t>
            </a:r>
            <a:endParaRPr lang="en-US" altLang="zh-CN" dirty="0"/>
          </a:p>
          <a:p>
            <a:pPr lvl="3"/>
            <a:r>
              <a:rPr lang="en-US" altLang="zh-CN" dirty="0"/>
              <a:t>Match Width Or Height</a:t>
            </a:r>
            <a:r>
              <a:rPr lang="zh-CN" altLang="en-US" dirty="0"/>
              <a:t>：始终保持宽度或高度</a:t>
            </a:r>
            <a:endParaRPr lang="en-US" altLang="zh-CN" dirty="0"/>
          </a:p>
          <a:p>
            <a:pPr lvl="3"/>
            <a:r>
              <a:rPr lang="en-US" altLang="zh-CN" dirty="0"/>
              <a:t>Shrink</a:t>
            </a:r>
            <a:r>
              <a:rPr lang="zh-CN" altLang="en-US" dirty="0"/>
              <a:t>：分辨率变化时始终保持原始比例，超出部分裁切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6265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en-US" altLang="zh-CN" dirty="0"/>
              <a:t>Canvas</a:t>
            </a:r>
            <a:r>
              <a:rPr lang="zh-CN" altLang="en-US" dirty="0"/>
              <a:t>组件</a:t>
            </a:r>
            <a:endParaRPr lang="en-US" altLang="zh-CN" dirty="0"/>
          </a:p>
          <a:p>
            <a:pPr lvl="1"/>
            <a:r>
              <a:rPr lang="zh-CN" altLang="en-US" dirty="0"/>
              <a:t>自适应屏幕</a:t>
            </a:r>
            <a:endParaRPr lang="en-US" altLang="zh-CN" dirty="0"/>
          </a:p>
          <a:p>
            <a:pPr lvl="2"/>
            <a:r>
              <a:rPr lang="zh-CN" altLang="en-US" dirty="0"/>
              <a:t>游戏中至少需要两个摄像机</a:t>
            </a:r>
            <a:endParaRPr lang="en-US" altLang="zh-CN" dirty="0"/>
          </a:p>
          <a:p>
            <a:pPr lvl="3"/>
            <a:r>
              <a:rPr lang="en-US" altLang="zh-CN" dirty="0"/>
              <a:t>3D</a:t>
            </a:r>
            <a:r>
              <a:rPr lang="zh-CN" altLang="en-US" dirty="0"/>
              <a:t>摄像机（主摄像机）、</a:t>
            </a:r>
            <a:r>
              <a:rPr lang="en-US" altLang="zh-CN" dirty="0"/>
              <a:t>UI</a:t>
            </a:r>
            <a:r>
              <a:rPr lang="zh-CN" altLang="en-US" dirty="0"/>
              <a:t>摄像机</a:t>
            </a:r>
            <a:endParaRPr lang="en-US" altLang="zh-CN" dirty="0"/>
          </a:p>
          <a:p>
            <a:pPr lvl="2"/>
            <a:r>
              <a:rPr lang="zh-CN" altLang="en-US" dirty="0"/>
              <a:t>首先渲染</a:t>
            </a:r>
            <a:r>
              <a:rPr lang="en-US" altLang="zh-CN" dirty="0"/>
              <a:t>3D</a:t>
            </a:r>
            <a:r>
              <a:rPr lang="zh-CN" altLang="en-US" dirty="0"/>
              <a:t>摄像机再渲染</a:t>
            </a:r>
            <a:r>
              <a:rPr lang="en-US" altLang="zh-CN" dirty="0"/>
              <a:t>UI</a:t>
            </a:r>
            <a:r>
              <a:rPr lang="zh-CN" altLang="en-US" dirty="0"/>
              <a:t>摄像机，设置</a:t>
            </a:r>
            <a:r>
              <a:rPr lang="en-US" altLang="zh-CN" dirty="0"/>
              <a:t>UI</a:t>
            </a:r>
            <a:r>
              <a:rPr lang="zh-CN" altLang="en-US" dirty="0"/>
              <a:t>摄像机的</a:t>
            </a:r>
            <a:r>
              <a:rPr lang="en-US" altLang="zh-CN" dirty="0"/>
              <a:t>Depth</a:t>
            </a:r>
            <a:r>
              <a:rPr lang="zh-CN" altLang="en-US" dirty="0"/>
              <a:t>比</a:t>
            </a:r>
            <a:r>
              <a:rPr lang="en-US" altLang="zh-CN" dirty="0"/>
              <a:t>3D</a:t>
            </a:r>
            <a:r>
              <a:rPr lang="zh-CN" altLang="en-US" dirty="0"/>
              <a:t>摄像机大</a:t>
            </a:r>
            <a:endParaRPr lang="en-US" altLang="zh-CN" dirty="0"/>
          </a:p>
          <a:p>
            <a:pPr lvl="2"/>
            <a:r>
              <a:rPr lang="en-US" altLang="zh-CN" dirty="0"/>
              <a:t>UI</a:t>
            </a:r>
            <a:r>
              <a:rPr lang="zh-CN" altLang="en-US" dirty="0"/>
              <a:t>摄像机需要设置正交摄像机</a:t>
            </a:r>
            <a:endParaRPr lang="en-US" altLang="zh-CN" dirty="0"/>
          </a:p>
          <a:p>
            <a:pPr lvl="2"/>
            <a:r>
              <a:rPr lang="en-US" altLang="zh-CN" dirty="0"/>
              <a:t>Clipping Planes</a:t>
            </a:r>
            <a:r>
              <a:rPr lang="zh-CN" altLang="en-US" dirty="0"/>
              <a:t>的最小值建议设置为</a:t>
            </a:r>
            <a:r>
              <a:rPr lang="en-US" altLang="zh-CN" dirty="0"/>
              <a:t>0</a:t>
            </a:r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2365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en-US" altLang="zh-CN" dirty="0"/>
              <a:t>Canvas</a:t>
            </a:r>
            <a:r>
              <a:rPr lang="zh-CN" altLang="en-US" dirty="0"/>
              <a:t>组件</a:t>
            </a:r>
            <a:endParaRPr lang="en-US" altLang="zh-CN" dirty="0"/>
          </a:p>
          <a:p>
            <a:pPr lvl="1"/>
            <a:r>
              <a:rPr lang="zh-CN" altLang="en-US" dirty="0"/>
              <a:t>锚点对齐方式</a:t>
            </a:r>
            <a:endParaRPr lang="en-US" altLang="zh-CN" dirty="0"/>
          </a:p>
          <a:p>
            <a:pPr lvl="2"/>
            <a:r>
              <a:rPr lang="zh-CN" altLang="en-US" dirty="0"/>
              <a:t>设置锚点后，无论如何修改屏幕分辨率，边角挂靠的按钮永远都会自适应地挂在</a:t>
            </a:r>
            <a:r>
              <a:rPr lang="en-US" altLang="zh-CN" dirty="0"/>
              <a:t>4</a:t>
            </a:r>
            <a:r>
              <a:rPr lang="zh-CN" altLang="en-US" dirty="0"/>
              <a:t>个角上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5B57699-3A1C-1D4C-8881-8A58F9B61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982" y="2708921"/>
            <a:ext cx="3270363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37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en-US" altLang="zh-CN" dirty="0"/>
              <a:t>Canvas</a:t>
            </a:r>
            <a:r>
              <a:rPr lang="zh-CN" altLang="en-US" dirty="0"/>
              <a:t>组件</a:t>
            </a:r>
            <a:endParaRPr lang="en-US" altLang="zh-CN" dirty="0"/>
          </a:p>
          <a:p>
            <a:pPr lvl="1"/>
            <a:r>
              <a:rPr lang="zh-CN" altLang="en-US" dirty="0"/>
              <a:t>背景图全屏</a:t>
            </a:r>
            <a:endParaRPr lang="en-US" altLang="zh-CN" dirty="0"/>
          </a:p>
          <a:p>
            <a:pPr lvl="2"/>
            <a:r>
              <a:rPr lang="zh-CN" altLang="en-US" dirty="0"/>
              <a:t>背景图拉伸即可以允许图片变形，也可以自动裁切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marL="594360" lvl="2" indent="0">
              <a:buNone/>
            </a:pPr>
            <a:endParaRPr lang="en-US" altLang="zh-CN" dirty="0"/>
          </a:p>
          <a:p>
            <a:pPr lvl="2"/>
            <a:r>
              <a:rPr lang="zh-CN" altLang="en-US" dirty="0"/>
              <a:t>如果允许图片裁切，可以添加</a:t>
            </a:r>
            <a:r>
              <a:rPr lang="en-US" altLang="zh-CN" dirty="0"/>
              <a:t>Aspect Ratio Fitter</a:t>
            </a:r>
            <a:r>
              <a:rPr lang="zh-CN" altLang="en-US" dirty="0"/>
              <a:t>组件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D7F2F60-6A3D-984F-9092-1938635BF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420887"/>
            <a:ext cx="3967002" cy="23307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D41231B-4AD6-AC4F-AE4F-38D8CD9BD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5285052"/>
            <a:ext cx="3967002" cy="88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71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>
            <a:normAutofit/>
          </a:bodyPr>
          <a:lstStyle/>
          <a:p>
            <a:r>
              <a:rPr lang="zh-CN" altLang="en-US" dirty="0"/>
              <a:t>游戏界面</a:t>
            </a:r>
            <a:endParaRPr lang="en-US" altLang="zh-CN" dirty="0"/>
          </a:p>
          <a:p>
            <a:pPr lvl="1"/>
            <a:r>
              <a:rPr lang="zh-CN" altLang="en-US" dirty="0"/>
              <a:t>主界面</a:t>
            </a:r>
            <a:endParaRPr lang="en-US" altLang="zh-CN" dirty="0"/>
          </a:p>
          <a:p>
            <a:pPr lvl="2"/>
            <a:r>
              <a:rPr lang="zh-CN" altLang="en-US" dirty="0"/>
              <a:t>显示若干个按钮，包括“开始游戏、保存游戏、设置”等</a:t>
            </a:r>
            <a:endParaRPr lang="en-US" altLang="zh-CN" dirty="0"/>
          </a:p>
          <a:p>
            <a:pPr lvl="2"/>
            <a:r>
              <a:rPr lang="zh-CN" altLang="en-US" dirty="0"/>
              <a:t>点击开始游戏进入游戏界面</a:t>
            </a:r>
            <a:endParaRPr lang="en-US" altLang="zh-CN" dirty="0"/>
          </a:p>
          <a:p>
            <a:pPr lvl="1"/>
            <a:r>
              <a:rPr lang="zh-CN" altLang="en-US" dirty="0"/>
              <a:t>游戏界面：显示任意三维场景</a:t>
            </a:r>
            <a:endParaRPr lang="en-US" altLang="zh-CN" dirty="0"/>
          </a:p>
          <a:p>
            <a:pPr lvl="2"/>
            <a:r>
              <a:rPr lang="zh-CN" altLang="en-US" dirty="0"/>
              <a:t>左上角显示血条，标签显示血量</a:t>
            </a:r>
            <a:r>
              <a:rPr lang="en-US" altLang="zh-CN" dirty="0"/>
              <a:t>%</a:t>
            </a:r>
          </a:p>
          <a:p>
            <a:pPr lvl="2"/>
            <a:r>
              <a:rPr lang="zh-CN" altLang="en-US" dirty="0"/>
              <a:t>右上角显示控制条，拖动改变视角远近</a:t>
            </a:r>
            <a:endParaRPr lang="en-US" altLang="zh-CN" dirty="0"/>
          </a:p>
          <a:p>
            <a:pPr lvl="2"/>
            <a:r>
              <a:rPr lang="zh-CN" altLang="en-US" dirty="0"/>
              <a:t>右下角</a:t>
            </a:r>
            <a:r>
              <a:rPr lang="en-US" altLang="zh-CN" dirty="0"/>
              <a:t>Home</a:t>
            </a:r>
            <a:r>
              <a:rPr lang="zh-CN" altLang="en-US" dirty="0"/>
              <a:t>点击后切换到主界面</a:t>
            </a:r>
            <a:endParaRPr lang="en-US" altLang="zh-CN" dirty="0"/>
          </a:p>
          <a:p>
            <a:pPr lvl="1"/>
            <a:r>
              <a:rPr lang="zh-CN" altLang="en-US" dirty="0"/>
              <a:t>延伸任务</a:t>
            </a:r>
            <a:endParaRPr lang="en-US" altLang="zh-CN" dirty="0"/>
          </a:p>
          <a:p>
            <a:pPr lvl="2"/>
            <a:r>
              <a:rPr lang="zh-CN" altLang="en-US" dirty="0"/>
              <a:t>显示主界面前，设置滚动条展示载入进度，</a:t>
            </a:r>
            <a:r>
              <a:rPr lang="en-US" altLang="zh-CN" dirty="0"/>
              <a:t>5</a:t>
            </a:r>
            <a:r>
              <a:rPr lang="zh-CN" altLang="en-US" dirty="0"/>
              <a:t>秒后滚动条满格后再切换到主界面</a:t>
            </a:r>
            <a:endParaRPr lang="en-US" altLang="zh-CN" dirty="0"/>
          </a:p>
          <a:p>
            <a:pPr marL="594360" lvl="2" indent="0">
              <a:buNone/>
            </a:pP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15616"/>
            <a:ext cx="7772400" cy="4572000"/>
          </a:xfrm>
        </p:spPr>
        <p:txBody>
          <a:bodyPr/>
          <a:lstStyle/>
          <a:p>
            <a:r>
              <a:rPr lang="zh-CN" altLang="en-US" dirty="0"/>
              <a:t>可参考教程</a:t>
            </a:r>
            <a:endParaRPr lang="en-US" altLang="zh-CN" dirty="0"/>
          </a:p>
          <a:p>
            <a:pPr lvl="1"/>
            <a:r>
              <a:rPr lang="en-US" altLang="zh-CN" dirty="0"/>
              <a:t>UI</a:t>
            </a:r>
            <a:r>
              <a:rPr lang="zh-CN" altLang="en-US" dirty="0"/>
              <a:t>组件视频介绍</a:t>
            </a:r>
            <a:endParaRPr lang="en-US" altLang="zh-CN" dirty="0"/>
          </a:p>
          <a:p>
            <a:pPr lvl="2"/>
            <a:r>
              <a:rPr lang="en-US" altLang="zh-CN" dirty="0">
                <a:hlinkClick r:id="rId2"/>
              </a:rPr>
              <a:t>https://learn.unity.com/tutorial/ui-components?language=en# </a:t>
            </a:r>
            <a:endParaRPr lang="en-US" altLang="zh-CN" dirty="0"/>
          </a:p>
          <a:p>
            <a:pPr lvl="1"/>
            <a:r>
              <a:rPr lang="zh-CN" altLang="en-US" dirty="0"/>
              <a:t>项目</a:t>
            </a:r>
            <a:r>
              <a:rPr lang="en-US" altLang="zh-CN" dirty="0"/>
              <a:t>UI</a:t>
            </a:r>
            <a:r>
              <a:rPr lang="zh-CN" altLang="en-US" dirty="0"/>
              <a:t>实例</a:t>
            </a:r>
            <a:r>
              <a:rPr lang="en-US" altLang="zh-CN" dirty="0"/>
              <a:t>1</a:t>
            </a:r>
          </a:p>
          <a:p>
            <a:pPr lvl="2"/>
            <a:r>
              <a:rPr lang="en-US" altLang="zh-CN" dirty="0">
                <a:hlinkClick r:id="rId3"/>
              </a:rPr>
              <a:t>https://learn.unity.com/project/creative-core-ui?language=en</a:t>
            </a:r>
            <a:endParaRPr lang="en-US" altLang="zh-CN" dirty="0"/>
          </a:p>
          <a:p>
            <a:pPr lvl="1"/>
            <a:r>
              <a:rPr lang="zh-CN" altLang="en-US" dirty="0"/>
              <a:t>项目</a:t>
            </a:r>
            <a:r>
              <a:rPr lang="en-US" altLang="zh-CN" dirty="0"/>
              <a:t>UI</a:t>
            </a:r>
            <a:r>
              <a:rPr lang="zh-CN" altLang="en-US" dirty="0"/>
              <a:t>实例</a:t>
            </a:r>
            <a:r>
              <a:rPr lang="en-US" altLang="zh-CN" dirty="0"/>
              <a:t>2</a:t>
            </a:r>
          </a:p>
          <a:p>
            <a:pPr lvl="2"/>
            <a:r>
              <a:rPr lang="en-US" altLang="zh-CN" dirty="0">
                <a:hlinkClick r:id="rId2"/>
              </a:rPr>
              <a:t>https://learn.unity.com/project/unit-5-user-interface?uv=2020.3&amp;pathwayId=5f7e17e1edbc2a5ec21a20af&amp;missionId=5f7648a4edbc2a5578eb67df</a:t>
            </a:r>
            <a:endParaRPr lang="en-US" altLang="zh-CN" dirty="0"/>
          </a:p>
          <a:p>
            <a:pPr marL="594360" lvl="2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753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提交事项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zh-CN" altLang="en-US" dirty="0"/>
              <a:t>材料</a:t>
            </a:r>
            <a:endParaRPr lang="en-US" altLang="zh-CN" dirty="0"/>
          </a:p>
          <a:p>
            <a:pPr lvl="1"/>
            <a:r>
              <a:rPr lang="zh-CN" altLang="en-US" dirty="0"/>
              <a:t>项目</a:t>
            </a:r>
            <a:endParaRPr lang="en-US" altLang="zh-CN" dirty="0"/>
          </a:p>
          <a:p>
            <a:pPr lvl="1"/>
            <a:r>
              <a:rPr lang="zh-CN" altLang="en-US" dirty="0"/>
              <a:t>报告</a:t>
            </a:r>
            <a:endParaRPr lang="en-US" altLang="zh-CN" dirty="0"/>
          </a:p>
          <a:p>
            <a:pPr lvl="1"/>
            <a:r>
              <a:rPr lang="zh-CN" altLang="en-US" dirty="0"/>
              <a:t>格式：实验</a:t>
            </a:r>
            <a:r>
              <a:rPr lang="en-US" altLang="zh-CN" dirty="0"/>
              <a:t>X_</a:t>
            </a:r>
            <a:r>
              <a:rPr lang="zh-CN" altLang="en-US" dirty="0"/>
              <a:t>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endParaRPr lang="en-US" altLang="zh-CN" dirty="0"/>
          </a:p>
          <a:p>
            <a:r>
              <a:rPr lang="zh-CN" altLang="en-US" dirty="0"/>
              <a:t>期限</a:t>
            </a:r>
            <a:endParaRPr lang="en-US" altLang="zh-CN" dirty="0"/>
          </a:p>
          <a:p>
            <a:pPr lvl="1"/>
            <a:r>
              <a:rPr lang="zh-CN" altLang="en-US" dirty="0"/>
              <a:t>下次实验前提交</a:t>
            </a:r>
            <a:endParaRPr lang="en-US" altLang="zh-CN" dirty="0"/>
          </a:p>
          <a:p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FTP://121.192.180.236</a:t>
            </a:r>
            <a:endParaRPr lang="en-US" altLang="zh-CN" dirty="0"/>
          </a:p>
          <a:p>
            <a:pPr lvl="1"/>
            <a:r>
              <a:rPr lang="zh-CN" altLang="en-US" dirty="0"/>
              <a:t>账号</a:t>
            </a:r>
            <a:r>
              <a:rPr lang="en-US" altLang="zh-CN" dirty="0"/>
              <a:t>/</a:t>
            </a:r>
            <a:r>
              <a:rPr lang="zh-CN" altLang="en-US" dirty="0"/>
              <a:t>密码：</a:t>
            </a:r>
            <a:r>
              <a:rPr lang="en-US" altLang="zh-CN" dirty="0"/>
              <a:t>student/</a:t>
            </a:r>
            <a:r>
              <a:rPr lang="en-US" altLang="zh-CN" dirty="0" err="1"/>
              <a:t>ILoveSoftware</a:t>
            </a:r>
            <a:r>
              <a:rPr lang="en-US" altLang="zh-CN"/>
              <a:t>!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zh-CN" altLang="en-US" dirty="0"/>
              <a:t>掌握</a:t>
            </a:r>
            <a:r>
              <a:rPr lang="en-US" altLang="zh-CN" dirty="0"/>
              <a:t>Unity 3D</a:t>
            </a:r>
            <a:r>
              <a:rPr lang="zh-CN" altLang="en-US" dirty="0"/>
              <a:t>的游戏界面基本设计流程</a:t>
            </a:r>
            <a:endParaRPr lang="en-US" altLang="zh-CN" dirty="0"/>
          </a:p>
          <a:p>
            <a:r>
              <a:rPr lang="zh-CN" altLang="en-US" dirty="0"/>
              <a:t>了解各种</a:t>
            </a:r>
            <a:r>
              <a:rPr lang="en-US" altLang="zh-CN" dirty="0"/>
              <a:t>UGUI</a:t>
            </a:r>
            <a:r>
              <a:rPr lang="zh-CN" altLang="en-US" dirty="0"/>
              <a:t>基础元素</a:t>
            </a:r>
            <a:endParaRPr lang="en-US" altLang="zh-CN" dirty="0"/>
          </a:p>
          <a:p>
            <a:r>
              <a:rPr lang="zh-CN" altLang="en-US" dirty="0"/>
              <a:t>熟悉</a:t>
            </a:r>
            <a:r>
              <a:rPr lang="en-US" altLang="zh-CN" dirty="0"/>
              <a:t>UGUI</a:t>
            </a:r>
            <a:r>
              <a:rPr lang="zh-CN" altLang="en-US" dirty="0"/>
              <a:t>事件系统</a:t>
            </a:r>
            <a:endParaRPr lang="en-US" altLang="zh-CN" dirty="0"/>
          </a:p>
          <a:p>
            <a:r>
              <a:rPr lang="zh-CN" altLang="en-US" dirty="0"/>
              <a:t>理解</a:t>
            </a:r>
            <a:r>
              <a:rPr lang="en-US" altLang="zh-CN" dirty="0"/>
              <a:t>Canvas</a:t>
            </a:r>
            <a:r>
              <a:rPr lang="zh-CN" altLang="en-US" dirty="0"/>
              <a:t>组件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实验条件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zh-CN" altLang="en-US" dirty="0"/>
              <a:t>操作系统</a:t>
            </a:r>
            <a:endParaRPr lang="en-US" altLang="zh-CN" dirty="0"/>
          </a:p>
          <a:p>
            <a:pPr lvl="1"/>
            <a:r>
              <a:rPr lang="en-US" altLang="zh-CN" dirty="0"/>
              <a:t>Windows 10</a:t>
            </a:r>
          </a:p>
          <a:p>
            <a:r>
              <a:rPr lang="en-US" altLang="zh-CN" dirty="0"/>
              <a:t>Unity 3D</a:t>
            </a:r>
          </a:p>
          <a:p>
            <a:pPr lvl="1"/>
            <a:r>
              <a:rPr lang="en-US" altLang="zh-CN" dirty="0">
                <a:hlinkClick r:id="rId2"/>
              </a:rPr>
              <a:t>http://unity.com/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zh-CN" altLang="en-US" dirty="0"/>
              <a:t>基础元素</a:t>
            </a:r>
            <a:endParaRPr lang="en-US" altLang="zh-CN" dirty="0"/>
          </a:p>
          <a:p>
            <a:r>
              <a:rPr lang="zh-CN" altLang="en-US" dirty="0"/>
              <a:t>事件元素</a:t>
            </a:r>
            <a:endParaRPr lang="en-US" altLang="zh-CN" dirty="0"/>
          </a:p>
          <a:p>
            <a:r>
              <a:rPr lang="zh-CN" altLang="en-US" dirty="0"/>
              <a:t>事件系统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Event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</a:p>
          <a:p>
            <a:r>
              <a:rPr lang="en-US" altLang="zh-CN" dirty="0"/>
              <a:t>Canvas</a:t>
            </a:r>
            <a:r>
              <a:rPr lang="zh-CN" altLang="en-US" dirty="0"/>
              <a:t>组件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https://docs.unity3d.com/2021.2/Documentation/Manual/com.unity.ugui.html</a:t>
            </a:r>
            <a:r>
              <a:rPr lang="en-US" altLang="zh-CN" dirty="0"/>
              <a:t> 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F414E39-B103-034B-9F59-FA4B7DF0A6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01" y="1988840"/>
            <a:ext cx="8906197" cy="469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2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zh-CN" altLang="en-US" dirty="0"/>
              <a:t>基础元素</a:t>
            </a:r>
            <a:endParaRPr lang="en-US" altLang="zh-CN" dirty="0"/>
          </a:p>
          <a:p>
            <a:pPr lvl="1"/>
            <a:r>
              <a:rPr lang="zh-CN" altLang="en-US" dirty="0"/>
              <a:t>普通</a:t>
            </a:r>
            <a:r>
              <a:rPr lang="en-US" altLang="zh-CN" dirty="0"/>
              <a:t>Text:</a:t>
            </a:r>
            <a:r>
              <a:rPr lang="zh-CN" altLang="en-US" dirty="0"/>
              <a:t> </a:t>
            </a:r>
            <a:r>
              <a:rPr lang="en-US" altLang="zh-CN" dirty="0"/>
              <a:t>Hierarchy-&gt;Create-&gt;UI-&gt;Text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E92BD9-194B-DD4C-A594-982289D07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298" y="2132856"/>
            <a:ext cx="3683744" cy="42813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A1F6248-8341-9F4E-8B71-7D48915CB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32856"/>
            <a:ext cx="3802654" cy="428137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zh-CN" altLang="en-US" dirty="0"/>
              <a:t>基础元素</a:t>
            </a:r>
            <a:endParaRPr lang="en-US" altLang="zh-CN" dirty="0"/>
          </a:p>
          <a:p>
            <a:pPr lvl="1"/>
            <a:r>
              <a:rPr lang="zh-CN" altLang="en-US" dirty="0"/>
              <a:t>动态字体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Hierarchy-&gt;Create-&gt;UI-&gt;Text Mesh Pro</a:t>
            </a:r>
          </a:p>
          <a:p>
            <a:pPr lvl="2"/>
            <a:r>
              <a:rPr lang="zh-CN" altLang="en-US" dirty="0"/>
              <a:t>不会因为缩放而造成字符模糊，总是能准确渲染边缘</a:t>
            </a:r>
            <a:endParaRPr lang="en-US" altLang="zh-CN" dirty="0"/>
          </a:p>
          <a:p>
            <a:pPr lvl="2"/>
            <a:r>
              <a:rPr lang="zh-CN" altLang="en-US" dirty="0"/>
              <a:t>创建后要同意通过</a:t>
            </a:r>
            <a:r>
              <a:rPr lang="en-US" altLang="zh-CN" dirty="0"/>
              <a:t>Package Manager</a:t>
            </a:r>
            <a:r>
              <a:rPr lang="zh-CN" altLang="en-US" dirty="0"/>
              <a:t>安装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65FF11-8911-0D41-B66E-31F15DF969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33"/>
          <a:stretch/>
        </p:blipFill>
        <p:spPr>
          <a:xfrm>
            <a:off x="3059832" y="2708920"/>
            <a:ext cx="3312368" cy="395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0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zh-CN" altLang="en-US" dirty="0"/>
              <a:t>基础元素</a:t>
            </a:r>
            <a:endParaRPr lang="en-US" altLang="zh-CN" dirty="0"/>
          </a:p>
          <a:p>
            <a:pPr lvl="1"/>
            <a:r>
              <a:rPr lang="en-US" altLang="zh-CN" dirty="0"/>
              <a:t>Image</a:t>
            </a:r>
            <a:r>
              <a:rPr lang="zh-CN" altLang="en-US" dirty="0"/>
              <a:t>组件</a:t>
            </a:r>
            <a:r>
              <a:rPr lang="en-US" altLang="zh-CN" dirty="0"/>
              <a:t>: Hierarchy-&gt;Create-&gt;UI-&gt;Image</a:t>
            </a:r>
          </a:p>
          <a:p>
            <a:pPr lvl="2"/>
            <a:r>
              <a:rPr lang="zh-CN" altLang="en-US" dirty="0"/>
              <a:t>只能使用</a:t>
            </a:r>
            <a:r>
              <a:rPr lang="en-US" altLang="zh-CN" dirty="0"/>
              <a:t>Sprite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3C0E9F-CDCD-0943-A6F6-0DD20094B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20888"/>
            <a:ext cx="6264696" cy="405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64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4429</TotalTime>
  <Words>1152</Words>
  <Application>Microsoft Office PowerPoint</Application>
  <PresentationFormat>全屏显示(4:3)</PresentationFormat>
  <Paragraphs>175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Calibri</vt:lpstr>
      <vt:lpstr>Franklin Gothic Book</vt:lpstr>
      <vt:lpstr>Perpetua</vt:lpstr>
      <vt:lpstr>Wingdings 2</vt:lpstr>
      <vt:lpstr>平衡</vt:lpstr>
      <vt:lpstr>游戏设计导论</vt:lpstr>
      <vt:lpstr>实验五</vt:lpstr>
      <vt:lpstr>实验目的</vt:lpstr>
      <vt:lpstr>实验条件</vt:lpstr>
      <vt:lpstr>实验内容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实验内容</vt:lpstr>
      <vt:lpstr>实验内容</vt:lpstr>
      <vt:lpstr>提交事项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游戏设计与程序开发</dc:title>
  <cp:lastModifiedBy>xi feng</cp:lastModifiedBy>
  <cp:revision>135</cp:revision>
  <dcterms:modified xsi:type="dcterms:W3CDTF">2024-07-01T03:36:51Z</dcterms:modified>
</cp:coreProperties>
</file>