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4"/>
  </p:notesMasterIdLst>
  <p:sldIdLst>
    <p:sldId id="256" r:id="rId2"/>
    <p:sldId id="257" r:id="rId3"/>
    <p:sldId id="258" r:id="rId4"/>
    <p:sldId id="348" r:id="rId5"/>
    <p:sldId id="260" r:id="rId6"/>
    <p:sldId id="339" r:id="rId7"/>
    <p:sldId id="338" r:id="rId8"/>
    <p:sldId id="340" r:id="rId9"/>
    <p:sldId id="342" r:id="rId10"/>
    <p:sldId id="351" r:id="rId11"/>
    <p:sldId id="343" r:id="rId12"/>
    <p:sldId id="344" r:id="rId13"/>
    <p:sldId id="345" r:id="rId14"/>
    <p:sldId id="352" r:id="rId15"/>
    <p:sldId id="353" r:id="rId16"/>
    <p:sldId id="334" r:id="rId17"/>
    <p:sldId id="350" r:id="rId18"/>
    <p:sldId id="335" r:id="rId19"/>
    <p:sldId id="337" r:id="rId20"/>
    <p:sldId id="336" r:id="rId21"/>
    <p:sldId id="309" r:id="rId22"/>
    <p:sldId id="261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85994" autoAdjust="0"/>
  </p:normalViewPr>
  <p:slideViewPr>
    <p:cSldViewPr>
      <p:cViewPr varScale="1">
        <p:scale>
          <a:sx n="82" d="100"/>
          <a:sy n="82" d="100"/>
        </p:scale>
        <p:origin x="1812" y="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935F1-B4FD-4A85-B319-2593201C919F}" type="datetimeFigureOut">
              <a:rPr lang="zh-CN" altLang="en-US" smtClean="0"/>
              <a:pPr/>
              <a:t>2024/7/1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5C3EB-D7E0-4C7E-B12B-6B6BB06A90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378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5C3EB-D7E0-4C7E-B12B-6B6BB06A90A0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255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2024/7/1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2024/7/1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2024/7/1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2024/7/1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clin@xm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keslice/Outline-Effect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ftp://121.192.180.66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unity3d.com/c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unity3d.com/2018.3/Documentation/Manual/Input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unity.com/project/using-the-input-system-in-unity?language=en" TargetMode="External"/><Relationship Id="rId2" Type="http://schemas.openxmlformats.org/officeDocument/2006/relationships/hyperlink" Target="https://blog.unity.com/technology/introducing-the-new-input-syste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林俊聪</a:t>
            </a:r>
            <a:endParaRPr lang="en-US" altLang="zh-CN" dirty="0"/>
          </a:p>
          <a:p>
            <a:r>
              <a:rPr lang="zh-CN" altLang="en-US" dirty="0"/>
              <a:t>电邮：</a:t>
            </a:r>
            <a:r>
              <a:rPr lang="en-US" altLang="zh-CN" dirty="0">
                <a:hlinkClick r:id="rId3"/>
              </a:rPr>
              <a:t>jclin@xmu.edu.cn</a:t>
            </a:r>
            <a:endParaRPr lang="en-US" altLang="zh-CN" dirty="0"/>
          </a:p>
          <a:p>
            <a:r>
              <a:rPr lang="zh-CN" altLang="en-US" dirty="0"/>
              <a:t>办公室：翔安校区</a:t>
            </a:r>
            <a:r>
              <a:rPr lang="en-US" altLang="zh-CN" dirty="0"/>
              <a:t>5</a:t>
            </a:r>
            <a:r>
              <a:rPr lang="zh-CN" altLang="en-US" dirty="0"/>
              <a:t>号楼</a:t>
            </a:r>
            <a:r>
              <a:rPr lang="en-US" altLang="zh-CN" dirty="0"/>
              <a:t>-409-1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游戏设计导论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F24C9-A0C5-41C0-B386-A806CC1A0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-99392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8EEE7D-50C3-44B8-ABFC-36A611D94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052736"/>
            <a:ext cx="7772400" cy="5163542"/>
          </a:xfrm>
        </p:spPr>
        <p:txBody>
          <a:bodyPr>
            <a:normAutofit/>
          </a:bodyPr>
          <a:lstStyle/>
          <a:p>
            <a:r>
              <a:rPr lang="en-US" altLang="zh-CN" dirty="0"/>
              <a:t>Input</a:t>
            </a:r>
            <a:r>
              <a:rPr lang="zh-CN" altLang="en-US" dirty="0"/>
              <a:t>输入对象：方向输入</a:t>
            </a:r>
            <a:endParaRPr lang="en-US" altLang="zh-CN" dirty="0"/>
          </a:p>
          <a:p>
            <a:pPr lvl="1"/>
            <a:r>
              <a:rPr lang="en-US" altLang="zh-CN" dirty="0" err="1"/>
              <a:t>GetAxis</a:t>
            </a:r>
            <a:r>
              <a:rPr lang="en-US" altLang="zh-CN" dirty="0"/>
              <a:t> &amp; </a:t>
            </a:r>
            <a:r>
              <a:rPr lang="en-US" altLang="zh-CN" dirty="0" err="1"/>
              <a:t>GetAxisRaw</a:t>
            </a:r>
            <a:endParaRPr lang="en-US" altLang="zh-CN" dirty="0"/>
          </a:p>
          <a:p>
            <a:pPr lvl="2"/>
            <a:r>
              <a:rPr lang="en-US" altLang="zh-CN" dirty="0" err="1"/>
              <a:t>GetAxis</a:t>
            </a:r>
            <a:r>
              <a:rPr lang="zh-CN" altLang="en-US" dirty="0"/>
              <a:t>得到的值在</a:t>
            </a:r>
            <a:r>
              <a:rPr lang="en-US" altLang="zh-CN" dirty="0"/>
              <a:t>-1~1</a:t>
            </a:r>
            <a:r>
              <a:rPr lang="zh-CN" altLang="en-US" dirty="0"/>
              <a:t>间变化，</a:t>
            </a:r>
            <a:r>
              <a:rPr lang="en-US" altLang="zh-CN" u="sng" dirty="0" err="1">
                <a:solidFill>
                  <a:srgbClr val="FF0000"/>
                </a:solidFill>
              </a:rPr>
              <a:t>GetAxisRaw</a:t>
            </a:r>
            <a:r>
              <a:rPr lang="zh-CN" altLang="en-US" u="sng" dirty="0">
                <a:solidFill>
                  <a:srgbClr val="FF0000"/>
                </a:solidFill>
              </a:rPr>
              <a:t>只能得到</a:t>
            </a:r>
            <a:r>
              <a:rPr lang="en-US" altLang="zh-CN" u="sng" dirty="0">
                <a:solidFill>
                  <a:srgbClr val="FF0000"/>
                </a:solidFill>
              </a:rPr>
              <a:t>-1</a:t>
            </a:r>
            <a:r>
              <a:rPr lang="zh-CN" altLang="en-US" u="sng" dirty="0">
                <a:solidFill>
                  <a:srgbClr val="FF0000"/>
                </a:solidFill>
              </a:rPr>
              <a:t>、</a:t>
            </a:r>
            <a:r>
              <a:rPr lang="en-US" altLang="zh-CN" u="sng" dirty="0">
                <a:solidFill>
                  <a:srgbClr val="FF0000"/>
                </a:solidFill>
              </a:rPr>
              <a:t>0</a:t>
            </a:r>
            <a:r>
              <a:rPr lang="zh-CN" altLang="en-US" u="sng" dirty="0">
                <a:solidFill>
                  <a:srgbClr val="FF0000"/>
                </a:solidFill>
              </a:rPr>
              <a:t>、</a:t>
            </a:r>
            <a:r>
              <a:rPr lang="en-US" altLang="zh-CN" u="sng" dirty="0">
                <a:solidFill>
                  <a:srgbClr val="FF0000"/>
                </a:solidFill>
              </a:rPr>
              <a:t>1</a:t>
            </a:r>
          </a:p>
          <a:p>
            <a:pPr lvl="2"/>
            <a:endParaRPr lang="en-US" altLang="zh-CN" u="sng" dirty="0">
              <a:solidFill>
                <a:srgbClr val="FF0000"/>
              </a:solidFill>
            </a:endParaRP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320040" lvl="1" indent="0">
              <a:buNone/>
            </a:pP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81AD608-AEE8-40EA-8F9A-74DBC75ED5E4}"/>
              </a:ext>
            </a:extLst>
          </p:cNvPr>
          <p:cNvSpPr txBox="1"/>
          <p:nvPr/>
        </p:nvSpPr>
        <p:spPr>
          <a:xfrm>
            <a:off x="899592" y="2420888"/>
            <a:ext cx="7402016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public class </a:t>
            </a:r>
            <a:r>
              <a:rPr lang="en-US" altLang="zh-CN" dirty="0" err="1"/>
              <a:t>AxisRawExample</a:t>
            </a:r>
            <a:r>
              <a:rPr lang="en-US" altLang="zh-CN" dirty="0"/>
              <a:t> : </a:t>
            </a:r>
            <a:r>
              <a:rPr lang="en-US" altLang="zh-CN" dirty="0" err="1"/>
              <a:t>MonoBehaviour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public float range;</a:t>
            </a:r>
          </a:p>
          <a:p>
            <a:r>
              <a:rPr lang="en-US" altLang="zh-CN" dirty="0"/>
              <a:t>    public </a:t>
            </a:r>
            <a:r>
              <a:rPr lang="en-US" altLang="zh-CN" dirty="0" err="1"/>
              <a:t>GUIText</a:t>
            </a:r>
            <a:r>
              <a:rPr lang="en-US" altLang="zh-CN" dirty="0"/>
              <a:t> </a:t>
            </a:r>
            <a:r>
              <a:rPr lang="en-US" altLang="zh-CN" dirty="0" err="1"/>
              <a:t>textOutput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</a:p>
          <a:p>
            <a:r>
              <a:rPr lang="en-US" altLang="zh-CN" dirty="0"/>
              <a:t>    </a:t>
            </a:r>
          </a:p>
          <a:p>
            <a:r>
              <a:rPr lang="en-US" altLang="zh-CN" dirty="0"/>
              <a:t>    void Update () 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 float h = </a:t>
            </a:r>
            <a:r>
              <a:rPr lang="en-US" altLang="zh-CN" dirty="0" err="1"/>
              <a:t>Input.GetAxisRaw</a:t>
            </a:r>
            <a:r>
              <a:rPr lang="en-US" altLang="zh-CN" dirty="0"/>
              <a:t>("Horizontal");</a:t>
            </a:r>
          </a:p>
          <a:p>
            <a:r>
              <a:rPr lang="en-US" altLang="zh-CN" dirty="0"/>
              <a:t>        float </a:t>
            </a:r>
            <a:r>
              <a:rPr lang="en-US" altLang="zh-CN" dirty="0" err="1"/>
              <a:t>xPos</a:t>
            </a:r>
            <a:r>
              <a:rPr lang="en-US" altLang="zh-CN" dirty="0"/>
              <a:t> = h * range;</a:t>
            </a:r>
          </a:p>
          <a:p>
            <a:r>
              <a:rPr lang="en-US" altLang="zh-CN" dirty="0"/>
              <a:t>        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transform.position</a:t>
            </a:r>
            <a:r>
              <a:rPr lang="en-US" altLang="zh-CN" dirty="0"/>
              <a:t> = new Vector3(</a:t>
            </a:r>
            <a:r>
              <a:rPr lang="en-US" altLang="zh-CN" dirty="0" err="1"/>
              <a:t>xPos</a:t>
            </a:r>
            <a:r>
              <a:rPr lang="en-US" altLang="zh-CN" dirty="0"/>
              <a:t>, 2f, 0);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9506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F24C9-A0C5-41C0-B386-A806CC1A0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-99392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8EEE7D-50C3-44B8-ABFC-36A611D94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07377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Input</a:t>
            </a:r>
            <a:r>
              <a:rPr lang="zh-CN" altLang="en-US" dirty="0"/>
              <a:t>输入对象：按键输入</a:t>
            </a:r>
            <a:endParaRPr lang="en-US" altLang="zh-CN" dirty="0"/>
          </a:p>
          <a:p>
            <a:pPr lvl="1"/>
            <a:r>
              <a:rPr lang="en-US" altLang="zh-CN" dirty="0" err="1"/>
              <a:t>GetKey</a:t>
            </a:r>
            <a:r>
              <a:rPr lang="zh-CN" altLang="en-US" dirty="0"/>
              <a:t>、</a:t>
            </a:r>
            <a:r>
              <a:rPr lang="en-US" altLang="zh-CN" dirty="0" err="1"/>
              <a:t>GetKeyDown</a:t>
            </a:r>
            <a:r>
              <a:rPr lang="zh-CN" altLang="en-US" dirty="0"/>
              <a:t>、</a:t>
            </a:r>
            <a:r>
              <a:rPr lang="en-US" altLang="zh-CN" dirty="0" err="1"/>
              <a:t>GetKeyUp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0CE9B4-9822-41E0-91F5-36A125C876B2}"/>
              </a:ext>
            </a:extLst>
          </p:cNvPr>
          <p:cNvSpPr txBox="1"/>
          <p:nvPr/>
        </p:nvSpPr>
        <p:spPr>
          <a:xfrm>
            <a:off x="1187624" y="2246932"/>
            <a:ext cx="6575987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void Update () </a:t>
            </a:r>
          </a:p>
          <a:p>
            <a:r>
              <a:rPr lang="en-US" altLang="zh-CN" dirty="0"/>
              <a:t>{</a:t>
            </a:r>
          </a:p>
          <a:p>
            <a:r>
              <a:rPr lang="zh-CN" altLang="en-US" dirty="0"/>
              <a:t>           </a:t>
            </a:r>
            <a:r>
              <a:rPr lang="en-US" altLang="zh-CN" dirty="0"/>
              <a:t>if(</a:t>
            </a:r>
            <a:r>
              <a:rPr lang="en-US" altLang="zh-CN" dirty="0" err="1"/>
              <a:t>Input.GetKey</a:t>
            </a:r>
            <a:r>
              <a:rPr lang="en-US" altLang="zh-CN" dirty="0"/>
              <a:t>(</a:t>
            </a:r>
            <a:r>
              <a:rPr lang="en-US" altLang="zh-CN" dirty="0" err="1"/>
              <a:t>KeyCode.Space</a:t>
            </a:r>
            <a:r>
              <a:rPr lang="en-US" altLang="zh-CN" dirty="0"/>
              <a:t>)){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Debug.Log</a:t>
            </a:r>
            <a:r>
              <a:rPr lang="en-US" altLang="zh-CN" dirty="0"/>
              <a:t>(”space key");</a:t>
            </a:r>
          </a:p>
          <a:p>
            <a:r>
              <a:rPr lang="zh-CN" altLang="en-US" dirty="0"/>
              <a:t>           </a:t>
            </a:r>
            <a:r>
              <a:rPr lang="en-US" altLang="zh-CN" dirty="0"/>
              <a:t>}</a:t>
            </a:r>
          </a:p>
          <a:p>
            <a:r>
              <a:rPr lang="zh-CN" altLang="en-US" dirty="0"/>
              <a:t>           </a:t>
            </a:r>
            <a:r>
              <a:rPr lang="en-US" altLang="zh-CN" dirty="0"/>
              <a:t>if(</a:t>
            </a:r>
            <a:r>
              <a:rPr lang="en-US" altLang="zh-CN" dirty="0" err="1"/>
              <a:t>Input.GetKeyDown</a:t>
            </a:r>
            <a:r>
              <a:rPr lang="en-US" altLang="zh-CN" dirty="0"/>
              <a:t>(</a:t>
            </a:r>
            <a:r>
              <a:rPr lang="en-US" altLang="zh-CN" dirty="0" err="1"/>
              <a:t>KeyCode.UpArrow</a:t>
            </a:r>
            <a:r>
              <a:rPr lang="en-US" altLang="zh-CN" dirty="0"/>
              <a:t>)){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Debug.Log</a:t>
            </a:r>
            <a:r>
              <a:rPr lang="en-US" altLang="zh-CN" dirty="0"/>
              <a:t>(”space key down");</a:t>
            </a:r>
          </a:p>
          <a:p>
            <a:r>
              <a:rPr lang="zh-CN" altLang="en-US" dirty="0"/>
              <a:t>           </a:t>
            </a:r>
            <a:r>
              <a:rPr lang="en-US" altLang="zh-CN" dirty="0"/>
              <a:t>}</a:t>
            </a:r>
          </a:p>
          <a:p>
            <a:r>
              <a:rPr lang="zh-CN" altLang="en-US" dirty="0"/>
              <a:t>           </a:t>
            </a:r>
            <a:r>
              <a:rPr lang="en-US" altLang="zh-CN" dirty="0"/>
              <a:t>if(</a:t>
            </a:r>
            <a:r>
              <a:rPr lang="en-US" altLang="zh-CN" dirty="0" err="1"/>
              <a:t>Input.GetKeyUp</a:t>
            </a:r>
            <a:r>
              <a:rPr lang="en-US" altLang="zh-CN" dirty="0"/>
              <a:t>(</a:t>
            </a:r>
            <a:r>
              <a:rPr lang="en-US" altLang="zh-CN" dirty="0" err="1"/>
              <a:t>KeyCode.UpArrow</a:t>
            </a:r>
            <a:r>
              <a:rPr lang="en-US" altLang="zh-CN" dirty="0"/>
              <a:t>)){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Debug.Log</a:t>
            </a:r>
            <a:r>
              <a:rPr lang="en-US" altLang="zh-CN" dirty="0"/>
              <a:t>(”space key up ");</a:t>
            </a:r>
          </a:p>
          <a:p>
            <a:r>
              <a:rPr lang="zh-CN" altLang="en-US" dirty="0"/>
              <a:t>           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1985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F24C9-A0C5-41C0-B386-A806CC1A0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-99392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8EEE7D-50C3-44B8-ABFC-36A611D94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073770"/>
            <a:ext cx="7978080" cy="4572000"/>
          </a:xfrm>
        </p:spPr>
        <p:txBody>
          <a:bodyPr>
            <a:normAutofit/>
          </a:bodyPr>
          <a:lstStyle/>
          <a:p>
            <a:r>
              <a:rPr lang="en-US" altLang="zh-CN" dirty="0"/>
              <a:t>Input</a:t>
            </a:r>
            <a:r>
              <a:rPr lang="zh-CN" altLang="en-US" dirty="0"/>
              <a:t>输入对象：输入管理器</a:t>
            </a:r>
            <a:endParaRPr lang="en-US" altLang="zh-CN" dirty="0"/>
          </a:p>
          <a:p>
            <a:pPr lvl="1"/>
            <a:r>
              <a:rPr lang="zh-CN" altLang="en-US" dirty="0"/>
              <a:t>输入管理器可以设置项目的各种输入操作，目的是</a:t>
            </a:r>
            <a:endParaRPr lang="en-US" altLang="zh-CN" dirty="0"/>
          </a:p>
          <a:p>
            <a:pPr lvl="2"/>
            <a:r>
              <a:rPr lang="zh-CN" altLang="en-US" dirty="0"/>
              <a:t>让开发人员在脚本中通过轴名称使用输入</a:t>
            </a:r>
          </a:p>
          <a:p>
            <a:pPr lvl="2"/>
            <a:r>
              <a:rPr lang="zh-CN" altLang="en-US" dirty="0"/>
              <a:t>自定义游戏输入按键，允许玩家</a:t>
            </a:r>
            <a:r>
              <a:rPr lang="zh-CN" altLang="en-US" u="sng" dirty="0">
                <a:solidFill>
                  <a:srgbClr val="FF0000"/>
                </a:solidFill>
              </a:rPr>
              <a:t>自定义按键</a:t>
            </a:r>
            <a:endParaRPr lang="en-US" altLang="zh-CN" u="sng" dirty="0">
              <a:solidFill>
                <a:srgbClr val="FF0000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14B17A8-56C3-5E4F-8026-B3960B0910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5046"/>
          <a:stretch/>
        </p:blipFill>
        <p:spPr>
          <a:xfrm>
            <a:off x="539552" y="2708920"/>
            <a:ext cx="8064896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570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F24C9-A0C5-41C0-B386-A806CC1A0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-99392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8EEE7D-50C3-44B8-ABFC-36A611D94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073770"/>
            <a:ext cx="7772400" cy="4572000"/>
          </a:xfrm>
        </p:spPr>
        <p:txBody>
          <a:bodyPr>
            <a:normAutofit/>
          </a:bodyPr>
          <a:lstStyle/>
          <a:p>
            <a:r>
              <a:rPr lang="en-US" altLang="zh-CN" dirty="0"/>
              <a:t>Input</a:t>
            </a:r>
            <a:r>
              <a:rPr lang="zh-CN" altLang="en-US" dirty="0"/>
              <a:t>输入对象：输入管理器</a:t>
            </a:r>
            <a:endParaRPr lang="en-US" altLang="zh-CN" dirty="0"/>
          </a:p>
        </p:txBody>
      </p:sp>
      <p:pic>
        <p:nvPicPr>
          <p:cNvPr id="6" name="Picture 2" descr="image">
            <a:extLst>
              <a:ext uri="{FF2B5EF4-FFF2-40B4-BE49-F238E27FC236}">
                <a16:creationId xmlns:a16="http://schemas.microsoft.com/office/drawing/2014/main" id="{44CA533A-02E4-4300-85BF-B7CDAA604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200233"/>
            <a:ext cx="2165294" cy="535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A8EE8DC-18B2-4680-AF26-87604D36907E}"/>
              </a:ext>
            </a:extLst>
          </p:cNvPr>
          <p:cNvSpPr/>
          <p:nvPr/>
        </p:nvSpPr>
        <p:spPr>
          <a:xfrm>
            <a:off x="208856" y="2074946"/>
            <a:ext cx="66363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z="1200" dirty="0">
                <a:solidFill>
                  <a:srgbClr val="1A1A1A"/>
                </a:solidFill>
                <a:latin typeface="-apple-system"/>
              </a:rPr>
              <a:t>Axes</a:t>
            </a:r>
            <a:r>
              <a:rPr lang="zh-CN" altLang="en-US" sz="1200" dirty="0">
                <a:solidFill>
                  <a:srgbClr val="1A1A1A"/>
                </a:solidFill>
                <a:latin typeface="-apple-system"/>
              </a:rPr>
              <a:t>：设置当前项目中的所有输入轴，</a:t>
            </a:r>
            <a:r>
              <a:rPr lang="en-US" altLang="zh-CN" sz="1200" dirty="0">
                <a:solidFill>
                  <a:srgbClr val="1A1A1A"/>
                </a:solidFill>
                <a:latin typeface="-apple-system"/>
              </a:rPr>
              <a:t>size</a:t>
            </a:r>
            <a:r>
              <a:rPr lang="zh-CN" altLang="en-US" sz="1200" dirty="0">
                <a:solidFill>
                  <a:srgbClr val="1A1A1A"/>
                </a:solidFill>
                <a:latin typeface="-apple-system"/>
              </a:rPr>
              <a:t>为数量，下面是具体的每个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z="1200" dirty="0">
                <a:solidFill>
                  <a:srgbClr val="1A1A1A"/>
                </a:solidFill>
                <a:latin typeface="-apple-system"/>
              </a:rPr>
              <a:t>Name</a:t>
            </a:r>
            <a:r>
              <a:rPr lang="zh-CN" altLang="en-US" sz="1200" dirty="0">
                <a:solidFill>
                  <a:srgbClr val="1A1A1A"/>
                </a:solidFill>
                <a:latin typeface="-apple-system"/>
              </a:rPr>
              <a:t>：名称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z="1200" dirty="0">
                <a:solidFill>
                  <a:srgbClr val="1A1A1A"/>
                </a:solidFill>
                <a:latin typeface="-apple-system"/>
              </a:rPr>
              <a:t>Descriptive Name:</a:t>
            </a:r>
            <a:r>
              <a:rPr lang="zh-CN" altLang="en-US" sz="1200" dirty="0">
                <a:solidFill>
                  <a:srgbClr val="1A1A1A"/>
                </a:solidFill>
                <a:latin typeface="-apple-system"/>
              </a:rPr>
              <a:t>轴的正向描述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z="1200" dirty="0">
                <a:solidFill>
                  <a:srgbClr val="1A1A1A"/>
                </a:solidFill>
                <a:latin typeface="-apple-system"/>
              </a:rPr>
              <a:t>Descriptive Negative Name:</a:t>
            </a:r>
            <a:r>
              <a:rPr lang="zh-CN" altLang="en-US" sz="1200" dirty="0">
                <a:solidFill>
                  <a:srgbClr val="1A1A1A"/>
                </a:solidFill>
                <a:latin typeface="-apple-system"/>
              </a:rPr>
              <a:t>反向描述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z="1200" dirty="0">
                <a:solidFill>
                  <a:srgbClr val="1A1A1A"/>
                </a:solidFill>
                <a:latin typeface="-apple-system"/>
              </a:rPr>
              <a:t>Negative Button:</a:t>
            </a:r>
            <a:r>
              <a:rPr lang="zh-CN" altLang="en-US" sz="1200" dirty="0">
                <a:solidFill>
                  <a:srgbClr val="1A1A1A"/>
                </a:solidFill>
                <a:latin typeface="-apple-system"/>
              </a:rPr>
              <a:t>反向按钮，会给轴发送一个负值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z="1200" dirty="0">
                <a:solidFill>
                  <a:srgbClr val="FF0000"/>
                </a:solidFill>
                <a:latin typeface="-apple-system"/>
              </a:rPr>
              <a:t>Positive Button:</a:t>
            </a:r>
            <a:r>
              <a:rPr lang="zh-CN" altLang="en-US" sz="1200" dirty="0">
                <a:solidFill>
                  <a:srgbClr val="FF0000"/>
                </a:solidFill>
                <a:latin typeface="-apple-system"/>
              </a:rPr>
              <a:t>正向按钮，会给轴发送一个正值</a:t>
            </a:r>
            <a:endParaRPr lang="en-US" altLang="zh-CN" sz="1200" dirty="0">
              <a:solidFill>
                <a:srgbClr val="FF0000"/>
              </a:solidFill>
              <a:latin typeface="-apple-system"/>
            </a:endParaRPr>
          </a:p>
          <a:p>
            <a:r>
              <a:rPr lang="zh-CN" altLang="en-US" sz="1200" dirty="0">
                <a:solidFill>
                  <a:srgbClr val="FF0000"/>
                </a:solidFill>
                <a:latin typeface="-apple-system"/>
              </a:rPr>
              <a:t>（哪个按键被命名为</a:t>
            </a:r>
            <a:r>
              <a:rPr lang="en-US" altLang="zh-CN" sz="1200" dirty="0">
                <a:solidFill>
                  <a:srgbClr val="FF0000"/>
                </a:solidFill>
                <a:latin typeface="-apple-system"/>
              </a:rPr>
              <a:t>jump,</a:t>
            </a:r>
            <a:r>
              <a:rPr lang="zh-CN" altLang="en-US" sz="1200" dirty="0">
                <a:solidFill>
                  <a:srgbClr val="FF0000"/>
                </a:solidFill>
                <a:latin typeface="-apple-system"/>
              </a:rPr>
              <a:t>）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z="1200" dirty="0">
                <a:solidFill>
                  <a:srgbClr val="1A1A1A"/>
                </a:solidFill>
                <a:latin typeface="-apple-system"/>
              </a:rPr>
              <a:t>Alt Negative Button:</a:t>
            </a:r>
            <a:r>
              <a:rPr lang="zh-CN" altLang="en-US" sz="1200" dirty="0">
                <a:solidFill>
                  <a:srgbClr val="1A1A1A"/>
                </a:solidFill>
                <a:latin typeface="-apple-system"/>
              </a:rPr>
              <a:t>备选反向按钮，会给轴发送一个负值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z="1200" dirty="0">
                <a:solidFill>
                  <a:srgbClr val="1A1A1A"/>
                </a:solidFill>
                <a:latin typeface="-apple-system"/>
              </a:rPr>
              <a:t>Alt Positive Button:</a:t>
            </a:r>
            <a:r>
              <a:rPr lang="zh-CN" altLang="en-US" sz="1200" dirty="0">
                <a:solidFill>
                  <a:srgbClr val="1A1A1A"/>
                </a:solidFill>
                <a:latin typeface="-apple-system"/>
              </a:rPr>
              <a:t>备选正向按钮，会给轴发送一个正值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z="1200" dirty="0">
                <a:solidFill>
                  <a:srgbClr val="1A1A1A"/>
                </a:solidFill>
                <a:latin typeface="-apple-system"/>
              </a:rPr>
              <a:t>Gravity:</a:t>
            </a:r>
            <a:r>
              <a:rPr lang="zh-CN" altLang="en-US" sz="1200" dirty="0">
                <a:solidFill>
                  <a:srgbClr val="1A1A1A"/>
                </a:solidFill>
                <a:latin typeface="-apple-system"/>
              </a:rPr>
              <a:t>重力，输入复位的速度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z="1200" dirty="0">
                <a:solidFill>
                  <a:srgbClr val="1A1A1A"/>
                </a:solidFill>
                <a:latin typeface="-apple-system"/>
              </a:rPr>
              <a:t>Dead:</a:t>
            </a:r>
            <a:r>
              <a:rPr lang="zh-CN" altLang="en-US" sz="1200" dirty="0">
                <a:solidFill>
                  <a:srgbClr val="1A1A1A"/>
                </a:solidFill>
                <a:latin typeface="-apple-system"/>
              </a:rPr>
              <a:t>阀值，任何小于该值的输入值都会被视为</a:t>
            </a:r>
            <a:r>
              <a:rPr lang="en-US" altLang="zh-CN" sz="1200" dirty="0">
                <a:solidFill>
                  <a:srgbClr val="1A1A1A"/>
                </a:solidFill>
                <a:latin typeface="-apple-system"/>
              </a:rPr>
              <a:t>0</a:t>
            </a:r>
            <a:r>
              <a:rPr lang="zh-CN" altLang="en-US" sz="1200" dirty="0">
                <a:solidFill>
                  <a:srgbClr val="1A1A1A"/>
                </a:solidFill>
                <a:latin typeface="-apple-system"/>
              </a:rPr>
              <a:t>，用于摇杆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z="1200" dirty="0">
                <a:solidFill>
                  <a:srgbClr val="1A1A1A"/>
                </a:solidFill>
                <a:latin typeface="-apple-system"/>
              </a:rPr>
              <a:t>Sensitivity</a:t>
            </a:r>
            <a:r>
              <a:rPr lang="zh-CN" altLang="en-US" sz="1200" dirty="0">
                <a:solidFill>
                  <a:srgbClr val="1A1A1A"/>
                </a:solidFill>
                <a:latin typeface="-apple-system"/>
              </a:rPr>
              <a:t>：灵敏度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z="1200" dirty="0">
                <a:solidFill>
                  <a:srgbClr val="1A1A1A"/>
                </a:solidFill>
                <a:latin typeface="-apple-system"/>
              </a:rPr>
              <a:t>Snap</a:t>
            </a:r>
            <a:r>
              <a:rPr lang="zh-CN" altLang="en-US" sz="1200" dirty="0">
                <a:solidFill>
                  <a:srgbClr val="1A1A1A"/>
                </a:solidFill>
                <a:latin typeface="-apple-system"/>
              </a:rPr>
              <a:t>对齐，如果启用该设置，当收到反向的输入信号时候，轴的数值会立即设置为</a:t>
            </a:r>
            <a:r>
              <a:rPr lang="en-US" altLang="zh-CN" sz="1200" dirty="0">
                <a:solidFill>
                  <a:srgbClr val="1A1A1A"/>
                </a:solidFill>
                <a:latin typeface="-apple-system"/>
              </a:rPr>
              <a:t>0</a:t>
            </a:r>
            <a:r>
              <a:rPr lang="zh-CN" altLang="en-US" sz="1200" dirty="0">
                <a:solidFill>
                  <a:srgbClr val="1A1A1A"/>
                </a:solidFill>
                <a:latin typeface="-apple-system"/>
              </a:rPr>
              <a:t>，仅用于鼠标和键盘输入。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z="1200" dirty="0">
                <a:solidFill>
                  <a:srgbClr val="1A1A1A"/>
                </a:solidFill>
                <a:latin typeface="-apple-system"/>
              </a:rPr>
              <a:t>Invert</a:t>
            </a:r>
            <a:r>
              <a:rPr lang="zh-CN" altLang="en-US" sz="1200" dirty="0">
                <a:solidFill>
                  <a:srgbClr val="1A1A1A"/>
                </a:solidFill>
                <a:latin typeface="-apple-system"/>
              </a:rPr>
              <a:t>反转：启用该参数可以让正向按钮发送负值，反向按钮发送正值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z="1200" dirty="0">
                <a:solidFill>
                  <a:srgbClr val="1A1A1A"/>
                </a:solidFill>
                <a:latin typeface="-apple-system"/>
              </a:rPr>
              <a:t>Type</a:t>
            </a:r>
            <a:r>
              <a:rPr lang="zh-CN" altLang="en-US" sz="1200" dirty="0">
                <a:solidFill>
                  <a:srgbClr val="1A1A1A"/>
                </a:solidFill>
                <a:latin typeface="-apple-system"/>
              </a:rPr>
              <a:t>：类型，对于所有的按钮，都应该设置为</a:t>
            </a:r>
            <a:r>
              <a:rPr lang="en-US" altLang="zh-CN" sz="1200" dirty="0">
                <a:solidFill>
                  <a:srgbClr val="1A1A1A"/>
                </a:solidFill>
                <a:latin typeface="-apple-system"/>
              </a:rPr>
              <a:t>Key/Mouse</a:t>
            </a:r>
            <a:r>
              <a:rPr lang="zh-CN" altLang="en-US" sz="1200" dirty="0">
                <a:solidFill>
                  <a:srgbClr val="1A1A1A"/>
                </a:solidFill>
                <a:latin typeface="-apple-system"/>
              </a:rPr>
              <a:t>类型，对于鼠标移动和滚轮，应设置为</a:t>
            </a:r>
            <a:r>
              <a:rPr lang="en-US" altLang="zh-CN" sz="1200" dirty="0" err="1">
                <a:solidFill>
                  <a:srgbClr val="1A1A1A"/>
                </a:solidFill>
                <a:latin typeface="-apple-system"/>
              </a:rPr>
              <a:t>MouseMovement</a:t>
            </a:r>
            <a:r>
              <a:rPr lang="en-US" altLang="zh-CN" sz="1200" dirty="0">
                <a:solidFill>
                  <a:srgbClr val="1A1A1A"/>
                </a:solidFill>
                <a:latin typeface="-apple-system"/>
              </a:rPr>
              <a:t>,</a:t>
            </a:r>
            <a:r>
              <a:rPr lang="zh-CN" altLang="en-US" sz="1200" dirty="0">
                <a:solidFill>
                  <a:srgbClr val="1A1A1A"/>
                </a:solidFill>
                <a:latin typeface="-apple-system"/>
              </a:rPr>
              <a:t>摇杆设置为摇杆轴</a:t>
            </a:r>
            <a:r>
              <a:rPr lang="en-US" altLang="zh-CN" sz="1200" dirty="0" err="1">
                <a:solidFill>
                  <a:srgbClr val="1A1A1A"/>
                </a:solidFill>
                <a:latin typeface="-apple-system"/>
              </a:rPr>
              <a:t>JoystickAxis</a:t>
            </a:r>
            <a:r>
              <a:rPr lang="en-US" altLang="zh-CN" sz="1200" dirty="0">
                <a:solidFill>
                  <a:srgbClr val="1A1A1A"/>
                </a:solidFill>
                <a:latin typeface="-apple-system"/>
              </a:rPr>
              <a:t>,</a:t>
            </a:r>
            <a:r>
              <a:rPr lang="zh-CN" altLang="en-US" sz="1200" dirty="0">
                <a:solidFill>
                  <a:srgbClr val="1A1A1A"/>
                </a:solidFill>
                <a:latin typeface="-apple-system"/>
              </a:rPr>
              <a:t>用户移动窗口设置为窗口移动</a:t>
            </a:r>
            <a:r>
              <a:rPr lang="en-US" altLang="zh-CN" sz="1200" dirty="0" err="1">
                <a:solidFill>
                  <a:srgbClr val="1A1A1A"/>
                </a:solidFill>
                <a:latin typeface="-apple-system"/>
              </a:rPr>
              <a:t>WindowMovement</a:t>
            </a:r>
            <a:endParaRPr lang="en-US" altLang="zh-CN" sz="1200" dirty="0">
              <a:solidFill>
                <a:srgbClr val="1A1A1A"/>
              </a:solidFill>
              <a:latin typeface="-apple-system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z="1200" dirty="0">
                <a:solidFill>
                  <a:srgbClr val="1A1A1A"/>
                </a:solidFill>
                <a:latin typeface="-apple-system"/>
              </a:rPr>
              <a:t>Axis</a:t>
            </a:r>
            <a:r>
              <a:rPr lang="zh-CN" altLang="en-US" sz="1200" dirty="0">
                <a:solidFill>
                  <a:srgbClr val="1A1A1A"/>
                </a:solidFill>
                <a:latin typeface="-apple-system"/>
              </a:rPr>
              <a:t>：轴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z="1200" dirty="0" err="1">
                <a:solidFill>
                  <a:srgbClr val="1A1A1A"/>
                </a:solidFill>
                <a:latin typeface="-apple-system"/>
              </a:rPr>
              <a:t>JoyNum</a:t>
            </a:r>
            <a:r>
              <a:rPr lang="zh-CN" altLang="en-US" sz="1200" dirty="0">
                <a:solidFill>
                  <a:srgbClr val="1A1A1A"/>
                </a:solidFill>
                <a:latin typeface="-apple-system"/>
              </a:rPr>
              <a:t>：设置使用哪个摇杆，默认接受所有的摇杆输入</a:t>
            </a:r>
            <a:endParaRPr lang="zh-CN" altLang="en-US" sz="1200" b="0" i="0" dirty="0">
              <a:solidFill>
                <a:srgbClr val="1A1A1A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158550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F24C9-A0C5-41C0-B386-A806CC1A0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-99392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8EEE7D-50C3-44B8-ABFC-36A611D94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07377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Input</a:t>
            </a:r>
            <a:r>
              <a:rPr lang="zh-CN" altLang="en-US" dirty="0"/>
              <a:t>输入对象：按键输入</a:t>
            </a:r>
            <a:endParaRPr lang="en-US" altLang="zh-CN" dirty="0"/>
          </a:p>
          <a:p>
            <a:pPr lvl="1"/>
            <a:r>
              <a:rPr lang="en-US" altLang="zh-CN" dirty="0" err="1"/>
              <a:t>GetButton</a:t>
            </a:r>
            <a:r>
              <a:rPr lang="zh-CN" altLang="en-US" dirty="0"/>
              <a:t>、</a:t>
            </a:r>
            <a:r>
              <a:rPr lang="en-US" altLang="zh-CN" dirty="0" err="1"/>
              <a:t>GetButtonDown</a:t>
            </a:r>
            <a:r>
              <a:rPr lang="zh-CN" altLang="en-US" dirty="0"/>
              <a:t>、</a:t>
            </a:r>
            <a:r>
              <a:rPr lang="en-US" altLang="zh-CN" dirty="0" err="1"/>
              <a:t>GetButtonUp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0CE9B4-9822-41E0-91F5-36A125C876B2}"/>
              </a:ext>
            </a:extLst>
          </p:cNvPr>
          <p:cNvSpPr txBox="1"/>
          <p:nvPr/>
        </p:nvSpPr>
        <p:spPr>
          <a:xfrm>
            <a:off x="1187624" y="2246932"/>
            <a:ext cx="6575987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void Update () </a:t>
            </a:r>
          </a:p>
          <a:p>
            <a:r>
              <a:rPr lang="en-US" altLang="zh-CN" dirty="0"/>
              <a:t>{</a:t>
            </a:r>
          </a:p>
          <a:p>
            <a:r>
              <a:rPr lang="zh-CN" altLang="en-US" dirty="0"/>
              <a:t>           </a:t>
            </a:r>
            <a:r>
              <a:rPr lang="en-US" altLang="zh-CN" dirty="0"/>
              <a:t>if(</a:t>
            </a:r>
            <a:r>
              <a:rPr lang="en-US" altLang="zh-CN" dirty="0" err="1"/>
              <a:t>Input.GetButton</a:t>
            </a:r>
            <a:r>
              <a:rPr lang="en-US" altLang="zh-CN" dirty="0"/>
              <a:t>(”jump")){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Debug.Log</a:t>
            </a:r>
            <a:r>
              <a:rPr lang="en-US" altLang="zh-CN" dirty="0"/>
              <a:t>(”jump button");</a:t>
            </a:r>
          </a:p>
          <a:p>
            <a:r>
              <a:rPr lang="zh-CN" altLang="en-US" dirty="0"/>
              <a:t>           </a:t>
            </a:r>
            <a:r>
              <a:rPr lang="en-US" altLang="zh-CN" dirty="0"/>
              <a:t>}</a:t>
            </a:r>
          </a:p>
          <a:p>
            <a:r>
              <a:rPr lang="zh-CN" altLang="en-US" dirty="0"/>
              <a:t>           </a:t>
            </a:r>
            <a:r>
              <a:rPr lang="en-US" altLang="zh-CN" dirty="0"/>
              <a:t>if(</a:t>
            </a:r>
            <a:r>
              <a:rPr lang="en-US" altLang="zh-CN" dirty="0" err="1"/>
              <a:t>Input.GetKeyDown</a:t>
            </a:r>
            <a:r>
              <a:rPr lang="en-US" altLang="zh-CN" dirty="0"/>
              <a:t>(</a:t>
            </a:r>
            <a:r>
              <a:rPr lang="en-US" altLang="zh-CN" dirty="0" err="1"/>
              <a:t>KeyCode.UpArrow</a:t>
            </a:r>
            <a:r>
              <a:rPr lang="en-US" altLang="zh-CN" dirty="0"/>
              <a:t>)){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Debug.Log</a:t>
            </a:r>
            <a:r>
              <a:rPr lang="en-US" altLang="zh-CN" dirty="0"/>
              <a:t>(”jump button down");</a:t>
            </a:r>
          </a:p>
          <a:p>
            <a:r>
              <a:rPr lang="zh-CN" altLang="en-US" dirty="0"/>
              <a:t>           </a:t>
            </a:r>
            <a:r>
              <a:rPr lang="en-US" altLang="zh-CN" dirty="0"/>
              <a:t>}</a:t>
            </a:r>
          </a:p>
          <a:p>
            <a:r>
              <a:rPr lang="zh-CN" altLang="en-US" dirty="0"/>
              <a:t>           </a:t>
            </a:r>
            <a:r>
              <a:rPr lang="en-US" altLang="zh-CN" dirty="0"/>
              <a:t>if(</a:t>
            </a:r>
            <a:r>
              <a:rPr lang="en-US" altLang="zh-CN" dirty="0" err="1"/>
              <a:t>Input.GetKeyUp</a:t>
            </a:r>
            <a:r>
              <a:rPr lang="en-US" altLang="zh-CN" dirty="0"/>
              <a:t>(</a:t>
            </a:r>
            <a:r>
              <a:rPr lang="en-US" altLang="zh-CN" dirty="0" err="1"/>
              <a:t>KeyCode.UpArrow</a:t>
            </a:r>
            <a:r>
              <a:rPr lang="en-US" altLang="zh-CN" dirty="0"/>
              <a:t>)){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Debug.Log</a:t>
            </a:r>
            <a:r>
              <a:rPr lang="en-US" altLang="zh-CN" dirty="0"/>
              <a:t>(”jump button up ");</a:t>
            </a:r>
          </a:p>
          <a:p>
            <a:r>
              <a:rPr lang="zh-CN" altLang="en-US" dirty="0"/>
              <a:t>           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0199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F24C9-A0C5-41C0-B386-A806CC1A0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-99392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8EEE7D-50C3-44B8-ABFC-36A611D94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073770"/>
            <a:ext cx="7772400" cy="2859286"/>
          </a:xfrm>
        </p:spPr>
        <p:txBody>
          <a:bodyPr>
            <a:normAutofit/>
          </a:bodyPr>
          <a:lstStyle/>
          <a:p>
            <a:r>
              <a:rPr lang="en-US" altLang="zh-CN" dirty="0"/>
              <a:t>Input</a:t>
            </a:r>
            <a:r>
              <a:rPr lang="zh-CN" altLang="en-US" dirty="0"/>
              <a:t>输入对象：按键输入</a:t>
            </a:r>
            <a:endParaRPr lang="en-US" altLang="zh-CN" dirty="0"/>
          </a:p>
          <a:p>
            <a:pPr lvl="1"/>
            <a:r>
              <a:rPr lang="en-US" altLang="zh-CN" dirty="0" err="1"/>
              <a:t>GetKey</a:t>
            </a:r>
            <a:r>
              <a:rPr lang="en-US" altLang="zh-CN" dirty="0"/>
              <a:t> vs </a:t>
            </a:r>
            <a:r>
              <a:rPr lang="en-US" altLang="zh-CN" dirty="0" err="1"/>
              <a:t>GetButton</a:t>
            </a:r>
            <a:endParaRPr lang="en-US" altLang="zh-CN" dirty="0"/>
          </a:p>
          <a:p>
            <a:pPr lvl="2"/>
            <a:r>
              <a:rPr lang="en-US" altLang="zh-CN" dirty="0" err="1"/>
              <a:t>GetKey</a:t>
            </a:r>
            <a:r>
              <a:rPr lang="zh-CN" altLang="en-US" dirty="0"/>
              <a:t>使用输入设备的</a:t>
            </a:r>
            <a:r>
              <a:rPr lang="en-US" altLang="zh-CN" dirty="0" err="1"/>
              <a:t>KeyCode</a:t>
            </a:r>
            <a:r>
              <a:rPr lang="zh-CN" altLang="en-US" dirty="0"/>
              <a:t>作为输入</a:t>
            </a:r>
            <a:endParaRPr lang="en-US" altLang="zh-CN" dirty="0"/>
          </a:p>
          <a:p>
            <a:pPr lvl="2"/>
            <a:r>
              <a:rPr lang="en-US" altLang="zh-CN" dirty="0" err="1"/>
              <a:t>GetButton</a:t>
            </a:r>
            <a:r>
              <a:rPr lang="zh-CN" altLang="en-US" dirty="0"/>
              <a:t>用输入管理器设置特定的按键和对应的名字作为输入</a:t>
            </a:r>
            <a:endParaRPr lang="en-US" altLang="zh-CN" dirty="0"/>
          </a:p>
          <a:p>
            <a:pPr lvl="2"/>
            <a:r>
              <a:rPr lang="zh-CN" altLang="en-US" dirty="0"/>
              <a:t>一般推荐使用“输入管理器</a:t>
            </a:r>
            <a:r>
              <a:rPr lang="en-US" altLang="zh-CN" dirty="0"/>
              <a:t>+</a:t>
            </a:r>
            <a:r>
              <a:rPr lang="en-US" altLang="zh-CN" dirty="0" err="1"/>
              <a:t>GetButton</a:t>
            </a:r>
            <a:r>
              <a:rPr lang="zh-CN" altLang="en-US" dirty="0"/>
              <a:t>”这种方式获取输入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30020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-99392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073770"/>
            <a:ext cx="7772400" cy="4572000"/>
          </a:xfrm>
        </p:spPr>
        <p:txBody>
          <a:bodyPr/>
          <a:lstStyle/>
          <a:p>
            <a:r>
              <a:rPr lang="zh-CN" altLang="en-US" dirty="0"/>
              <a:t>输入事件</a:t>
            </a:r>
            <a:endParaRPr lang="en-US" altLang="zh-CN" dirty="0"/>
          </a:p>
          <a:p>
            <a:pPr lvl="1"/>
            <a:r>
              <a:rPr lang="zh-CN" altLang="en-US" dirty="0"/>
              <a:t>可分为两种</a:t>
            </a:r>
            <a:endParaRPr lang="en-US" altLang="zh-CN" dirty="0"/>
          </a:p>
          <a:p>
            <a:pPr lvl="2"/>
            <a:r>
              <a:rPr lang="zh-CN" altLang="en-US" dirty="0"/>
              <a:t>全局触发：需要更新每一帧来判断</a:t>
            </a:r>
            <a:endParaRPr lang="en-US" altLang="zh-CN" dirty="0"/>
          </a:p>
          <a:p>
            <a:pPr lvl="2"/>
            <a:r>
              <a:rPr lang="zh-CN" altLang="en-US" dirty="0"/>
              <a:t>监听式触发：监听点击的事件回调从而处理后面的逻辑</a:t>
            </a:r>
            <a:endParaRPr lang="en-US" altLang="zh-CN" dirty="0"/>
          </a:p>
          <a:p>
            <a:pPr lvl="1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1273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-99392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073770"/>
            <a:ext cx="7772400" cy="4572000"/>
          </a:xfrm>
        </p:spPr>
        <p:txBody>
          <a:bodyPr/>
          <a:lstStyle/>
          <a:p>
            <a:r>
              <a:rPr lang="zh-CN" altLang="en-US" dirty="0"/>
              <a:t>输入事件</a:t>
            </a:r>
            <a:endParaRPr lang="en-US" altLang="zh-CN" dirty="0"/>
          </a:p>
          <a:p>
            <a:pPr lvl="1"/>
            <a:r>
              <a:rPr lang="zh-CN" altLang="en-US" dirty="0"/>
              <a:t>全局触发：按键、鼠标点击等</a:t>
            </a:r>
            <a:endParaRPr lang="en-US" altLang="zh-CN" dirty="0"/>
          </a:p>
          <a:p>
            <a:pPr lvl="2"/>
            <a:r>
              <a:rPr lang="zh-CN" altLang="en-US" dirty="0"/>
              <a:t>需要使用</a:t>
            </a:r>
            <a:r>
              <a:rPr lang="en-US" altLang="zh-CN" dirty="0"/>
              <a:t>Input</a:t>
            </a:r>
            <a:r>
              <a:rPr lang="zh-CN" altLang="en-US" dirty="0"/>
              <a:t>类，它可以监听键盘、鼠标、手势以及移动设备上的</a:t>
            </a:r>
            <a:r>
              <a:rPr lang="en-US" altLang="zh-CN" dirty="0"/>
              <a:t>3D Touch</a:t>
            </a:r>
            <a:r>
              <a:rPr lang="zh-CN" altLang="en-US" dirty="0"/>
              <a:t>事件等</a:t>
            </a:r>
            <a:endParaRPr lang="en-US" altLang="zh-CN" dirty="0"/>
          </a:p>
          <a:p>
            <a:pPr lvl="2"/>
            <a:r>
              <a:rPr lang="zh-CN" altLang="en-US" dirty="0"/>
              <a:t>只能监听屏幕中的事件，并不能判断是点在</a:t>
            </a:r>
            <a:r>
              <a:rPr lang="en-US" altLang="zh-CN" dirty="0"/>
              <a:t>3D</a:t>
            </a:r>
            <a:r>
              <a:rPr lang="zh-CN" altLang="en-US" dirty="0"/>
              <a:t>模型上还是点在</a:t>
            </a:r>
            <a:r>
              <a:rPr lang="en-US" altLang="zh-CN" dirty="0"/>
              <a:t>UI</a:t>
            </a:r>
            <a:r>
              <a:rPr lang="zh-CN" altLang="en-US" dirty="0"/>
              <a:t>上</a:t>
            </a:r>
            <a:endParaRPr lang="en-US" altLang="zh-CN" dirty="0"/>
          </a:p>
          <a:p>
            <a:pPr lvl="2"/>
            <a:r>
              <a:rPr lang="zh-CN" altLang="en-US" dirty="0"/>
              <a:t>没有提供触发事件，需要</a:t>
            </a:r>
            <a:r>
              <a:rPr lang="zh-CN" altLang="en-US" u="sng" dirty="0">
                <a:solidFill>
                  <a:srgbClr val="FF0000"/>
                </a:solidFill>
              </a:rPr>
              <a:t>在</a:t>
            </a:r>
            <a:r>
              <a:rPr lang="en-US" altLang="zh-CN" u="sng" dirty="0">
                <a:solidFill>
                  <a:srgbClr val="FF0000"/>
                </a:solidFill>
              </a:rPr>
              <a:t>Update()</a:t>
            </a:r>
            <a:r>
              <a:rPr lang="zh-CN" altLang="en-US" u="sng" dirty="0">
                <a:solidFill>
                  <a:srgbClr val="FF0000"/>
                </a:solidFill>
              </a:rPr>
              <a:t>方法中通过每一帧去判断</a:t>
            </a:r>
            <a:endParaRPr lang="en-US" altLang="zh-CN" u="sng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详见</a:t>
            </a:r>
            <a:r>
              <a:rPr lang="en-US" altLang="zh-CN" dirty="0"/>
              <a:t>Script_Exp0601.cs</a:t>
            </a:r>
            <a:r>
              <a:rPr lang="zh-CN" altLang="en-US" dirty="0"/>
              <a:t>    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98122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-99392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073770"/>
            <a:ext cx="8050088" cy="4572000"/>
          </a:xfrm>
        </p:spPr>
        <p:txBody>
          <a:bodyPr/>
          <a:lstStyle/>
          <a:p>
            <a:r>
              <a:rPr lang="zh-CN" altLang="en-US" dirty="0"/>
              <a:t>输入事件</a:t>
            </a:r>
            <a:endParaRPr lang="en-US" altLang="zh-CN" dirty="0"/>
          </a:p>
          <a:p>
            <a:pPr lvl="1"/>
            <a:r>
              <a:rPr lang="zh-CN" altLang="en-US" dirty="0"/>
              <a:t>全局触发：射线</a:t>
            </a:r>
            <a:endParaRPr lang="en-US" altLang="zh-CN" dirty="0"/>
          </a:p>
          <a:p>
            <a:pPr lvl="2"/>
            <a:r>
              <a:rPr lang="zh-CN" altLang="en-US" dirty="0"/>
              <a:t>由一个点向一个方向发出一条射线，常用于鼠标</a:t>
            </a:r>
            <a:r>
              <a:rPr lang="en-US" altLang="zh-CN" dirty="0"/>
              <a:t>3D</a:t>
            </a:r>
            <a:r>
              <a:rPr lang="zh-CN" altLang="en-US" dirty="0"/>
              <a:t>拾取</a:t>
            </a:r>
            <a:endParaRPr lang="en-US" altLang="zh-CN" dirty="0"/>
          </a:p>
          <a:p>
            <a:pPr lvl="3"/>
            <a:r>
              <a:rPr lang="zh-CN" altLang="en-US" dirty="0"/>
              <a:t>以摄像机为原点向屏幕中的一点发出射线，当发生射线碰撞时，即可拾取鼠标点击在</a:t>
            </a:r>
            <a:r>
              <a:rPr lang="en-US" altLang="zh-CN" dirty="0"/>
              <a:t>3D</a:t>
            </a:r>
            <a:r>
              <a:rPr lang="zh-CN" altLang="en-US" dirty="0"/>
              <a:t>世界的坐标</a:t>
            </a:r>
            <a:endParaRPr lang="en-US" altLang="zh-CN" dirty="0"/>
          </a:p>
          <a:p>
            <a:pPr lvl="3"/>
            <a:r>
              <a:rPr lang="zh-CN" altLang="en-US" dirty="0"/>
              <a:t>射线可能会碰到多个碰撞器</a:t>
            </a:r>
            <a:r>
              <a:rPr lang="en-US" altLang="zh-CN" dirty="0"/>
              <a:t>(Collider)</a:t>
            </a:r>
            <a:r>
              <a:rPr lang="zh-CN" altLang="en-US" dirty="0"/>
              <a:t>，也可以全部拾取出来。详见</a:t>
            </a:r>
            <a:r>
              <a:rPr lang="en-US" altLang="zh-CN" dirty="0"/>
              <a:t>Script_Exp0602.cs</a:t>
            </a:r>
            <a:r>
              <a:rPr lang="zh-CN" altLang="en-US" dirty="0"/>
              <a:t>  </a:t>
            </a:r>
            <a:endParaRPr lang="en-US" altLang="zh-CN" dirty="0"/>
          </a:p>
          <a:p>
            <a:pPr lvl="2"/>
            <a:r>
              <a:rPr lang="zh-CN" altLang="en-US" dirty="0"/>
              <a:t>另外</a:t>
            </a:r>
            <a:r>
              <a:rPr lang="en-US" altLang="zh-CN" dirty="0"/>
              <a:t>, Unity</a:t>
            </a:r>
            <a:r>
              <a:rPr lang="zh-CN" altLang="en-US" dirty="0"/>
              <a:t>还提供了一个层可以忽略射线，设置对象为</a:t>
            </a:r>
            <a:r>
              <a:rPr lang="en-US" altLang="zh-CN" dirty="0"/>
              <a:t>Ignore </a:t>
            </a:r>
            <a:r>
              <a:rPr lang="en-US" altLang="zh-CN" dirty="0" err="1"/>
              <a:t>Raycast</a:t>
            </a:r>
            <a:r>
              <a:rPr lang="zh-CN" altLang="en-US" dirty="0"/>
              <a:t>将不接受射线碰撞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CDF27C0-1859-8F4D-AD30-B5365F4FC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4437112"/>
            <a:ext cx="4191000" cy="2159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36F96DE-B725-004E-BAEE-99B08B9B5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688" y="5159999"/>
            <a:ext cx="17145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018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-99392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073770"/>
            <a:ext cx="7772400" cy="4572000"/>
          </a:xfrm>
        </p:spPr>
        <p:txBody>
          <a:bodyPr/>
          <a:lstStyle/>
          <a:p>
            <a:r>
              <a:rPr lang="zh-CN" altLang="en-US" dirty="0"/>
              <a:t>输入事件</a:t>
            </a:r>
            <a:endParaRPr lang="en-US" altLang="zh-CN" dirty="0"/>
          </a:p>
          <a:p>
            <a:pPr lvl="1"/>
            <a:r>
              <a:rPr lang="zh-CN" altLang="en-US" dirty="0"/>
              <a:t>监听式触发：点选</a:t>
            </a:r>
            <a:r>
              <a:rPr lang="en-US" altLang="zh-CN" dirty="0"/>
              <a:t>3D</a:t>
            </a:r>
            <a:r>
              <a:rPr lang="zh-CN" altLang="en-US" dirty="0"/>
              <a:t>模型</a:t>
            </a:r>
            <a:endParaRPr lang="en-US" altLang="zh-CN" dirty="0"/>
          </a:p>
          <a:p>
            <a:pPr lvl="2"/>
            <a:r>
              <a:rPr lang="en-US" altLang="zh-CN" dirty="0"/>
              <a:t>Unity</a:t>
            </a:r>
            <a:r>
              <a:rPr lang="zh-CN" altLang="en-US" dirty="0"/>
              <a:t>提供了</a:t>
            </a:r>
            <a:r>
              <a:rPr lang="en-US" altLang="zh-CN" dirty="0"/>
              <a:t>Event System</a:t>
            </a:r>
            <a:r>
              <a:rPr lang="zh-CN" altLang="en-US" dirty="0"/>
              <a:t>组件，它可以用来处理</a:t>
            </a:r>
            <a:r>
              <a:rPr lang="en-US" altLang="zh-CN" dirty="0"/>
              <a:t>UI</a:t>
            </a:r>
            <a:r>
              <a:rPr lang="zh-CN" altLang="en-US" dirty="0"/>
              <a:t>与</a:t>
            </a:r>
            <a:r>
              <a:rPr lang="en-US" altLang="zh-CN" dirty="0"/>
              <a:t>3D</a:t>
            </a:r>
            <a:r>
              <a:rPr lang="zh-CN" altLang="en-US" dirty="0"/>
              <a:t>对象的点击</a:t>
            </a:r>
            <a:endParaRPr lang="en-US" altLang="zh-CN" dirty="0"/>
          </a:p>
          <a:p>
            <a:pPr lvl="3"/>
            <a:r>
              <a:rPr lang="zh-CN" altLang="en-US" dirty="0"/>
              <a:t>首先给主摄像机绑定</a:t>
            </a:r>
            <a:r>
              <a:rPr lang="en-US" altLang="zh-CN" dirty="0" err="1"/>
              <a:t>PhysicsRaycaster</a:t>
            </a:r>
            <a:r>
              <a:rPr lang="zh-CN" altLang="en-US" dirty="0"/>
              <a:t>组件，让它发送射线</a:t>
            </a:r>
            <a:endParaRPr lang="en-US" altLang="zh-CN" dirty="0"/>
          </a:p>
          <a:p>
            <a:pPr lvl="4"/>
            <a:r>
              <a:rPr lang="zh-CN" altLang="en-US" dirty="0"/>
              <a:t>其中</a:t>
            </a:r>
            <a:r>
              <a:rPr lang="en-US" altLang="zh-CN" dirty="0"/>
              <a:t>Event Mask</a:t>
            </a:r>
            <a:r>
              <a:rPr lang="zh-CN" altLang="en-US" dirty="0"/>
              <a:t>可以过滤掉某些不需要的层</a:t>
            </a:r>
            <a:endParaRPr lang="en-US" altLang="zh-CN" dirty="0"/>
          </a:p>
          <a:p>
            <a:pPr lvl="4"/>
            <a:r>
              <a:rPr lang="zh-CN" altLang="en-US" dirty="0"/>
              <a:t>使用</a:t>
            </a:r>
            <a:r>
              <a:rPr lang="en-US" altLang="zh-CN" dirty="0"/>
              <a:t>Physics </a:t>
            </a:r>
            <a:r>
              <a:rPr lang="en-US" altLang="zh-CN" dirty="0" err="1"/>
              <a:t>Raycaster</a:t>
            </a:r>
            <a:r>
              <a:rPr lang="zh-CN" altLang="en-US" dirty="0"/>
              <a:t>的另一个好处在于如果</a:t>
            </a:r>
            <a:r>
              <a:rPr lang="en-US" altLang="zh-CN" dirty="0"/>
              <a:t>UI</a:t>
            </a:r>
            <a:r>
              <a:rPr lang="zh-CN" altLang="en-US" dirty="0"/>
              <a:t>一部分挡在</a:t>
            </a:r>
            <a:r>
              <a:rPr lang="en-US" altLang="zh-CN" dirty="0"/>
              <a:t>3D</a:t>
            </a:r>
            <a:r>
              <a:rPr lang="zh-CN" altLang="en-US" dirty="0"/>
              <a:t>模型上面，会优先响应</a:t>
            </a:r>
            <a:r>
              <a:rPr lang="en-US" altLang="zh-CN" dirty="0"/>
              <a:t>UI</a:t>
            </a:r>
            <a:r>
              <a:rPr lang="zh-CN" altLang="en-US" dirty="0"/>
              <a:t>事件</a:t>
            </a:r>
            <a:endParaRPr lang="en-US" altLang="zh-CN" dirty="0"/>
          </a:p>
          <a:p>
            <a:pPr lvl="3"/>
            <a:r>
              <a:rPr lang="zh-CN" altLang="en-US" dirty="0"/>
              <a:t>接着将</a:t>
            </a:r>
            <a:r>
              <a:rPr lang="en-US" altLang="zh-CN" dirty="0"/>
              <a:t>Click3DEvent.cs</a:t>
            </a:r>
            <a:r>
              <a:rPr lang="zh-CN" altLang="en-US" dirty="0"/>
              <a:t>脚本挂在需要点击的</a:t>
            </a:r>
            <a:r>
              <a:rPr lang="en-US" altLang="zh-CN" dirty="0"/>
              <a:t>3D</a:t>
            </a:r>
            <a:r>
              <a:rPr lang="zh-CN" altLang="en-US" dirty="0"/>
              <a:t>模型上，</a:t>
            </a:r>
            <a:r>
              <a:rPr lang="zh-CN" altLang="en-US" u="sng" dirty="0">
                <a:solidFill>
                  <a:srgbClr val="FF0000"/>
                </a:solidFill>
              </a:rPr>
              <a:t>在统一的地方来监听并处理</a:t>
            </a:r>
            <a:r>
              <a:rPr lang="zh-CN" altLang="en-US" dirty="0"/>
              <a:t>它们的点击事件</a:t>
            </a:r>
            <a:endParaRPr lang="en-US" altLang="zh-CN" dirty="0"/>
          </a:p>
          <a:p>
            <a:pPr lvl="3"/>
            <a:r>
              <a:rPr lang="zh-CN" altLang="en-US" dirty="0"/>
              <a:t>详见</a:t>
            </a:r>
            <a:r>
              <a:rPr lang="en-US" altLang="zh-CN" dirty="0"/>
              <a:t>Script_Exp0603.cs</a:t>
            </a:r>
          </a:p>
          <a:p>
            <a:pPr lvl="3"/>
            <a:endParaRPr lang="en-US" altLang="zh-CN" dirty="0"/>
          </a:p>
          <a:p>
            <a:pPr lvl="3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30405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实验六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zh-CN" altLang="en-US" dirty="0"/>
              <a:t>输入事件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-99392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073770"/>
            <a:ext cx="7772400" cy="4572000"/>
          </a:xfrm>
        </p:spPr>
        <p:txBody>
          <a:bodyPr/>
          <a:lstStyle/>
          <a:p>
            <a:r>
              <a:rPr lang="zh-CN" altLang="en-US" dirty="0"/>
              <a:t>输入事件</a:t>
            </a:r>
            <a:endParaRPr lang="en-US" altLang="zh-CN" dirty="0"/>
          </a:p>
          <a:p>
            <a:pPr lvl="1"/>
            <a:r>
              <a:rPr lang="zh-CN" altLang="en-US" dirty="0"/>
              <a:t>监听式触发：</a:t>
            </a:r>
            <a:r>
              <a:rPr lang="en-US" altLang="zh-CN" dirty="0"/>
              <a:t>UGUI</a:t>
            </a:r>
          </a:p>
          <a:p>
            <a:pPr lvl="2"/>
            <a:r>
              <a:rPr lang="zh-CN" altLang="en-US" dirty="0"/>
              <a:t>提供</a:t>
            </a:r>
            <a:r>
              <a:rPr lang="en-US" altLang="zh-CN" dirty="0" err="1"/>
              <a:t>InputField</a:t>
            </a:r>
            <a:r>
              <a:rPr lang="zh-CN" altLang="en-US" dirty="0"/>
              <a:t>类来管理输入事件</a:t>
            </a:r>
            <a:endParaRPr lang="en-US" altLang="zh-CN" dirty="0"/>
          </a:p>
          <a:p>
            <a:pPr lvl="3"/>
            <a:r>
              <a:rPr lang="en-US" altLang="zh-CN" dirty="0" err="1"/>
              <a:t>onValueChanged</a:t>
            </a:r>
            <a:r>
              <a:rPr lang="zh-CN" altLang="en-US" dirty="0"/>
              <a:t>用于监听输入后的事件</a:t>
            </a:r>
            <a:endParaRPr lang="en-US" altLang="zh-CN" dirty="0"/>
          </a:p>
          <a:p>
            <a:pPr lvl="3"/>
            <a:r>
              <a:rPr lang="en-US" altLang="zh-CN" dirty="0" err="1"/>
              <a:t>onValidateInput</a:t>
            </a:r>
            <a:r>
              <a:rPr lang="zh-CN" altLang="en-US" dirty="0"/>
              <a:t>用于精准监听每次输入的字符</a:t>
            </a:r>
            <a:endParaRPr lang="en-US" altLang="zh-CN" dirty="0"/>
          </a:p>
          <a:p>
            <a:pPr lvl="2"/>
            <a:r>
              <a:rPr lang="zh-CN" altLang="en-US" dirty="0"/>
              <a:t>详见</a:t>
            </a:r>
            <a:r>
              <a:rPr lang="en-US" altLang="zh-CN" dirty="0"/>
              <a:t>Script_Exp0604.cs   </a:t>
            </a:r>
          </a:p>
          <a:p>
            <a:pPr lvl="1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76526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-99392"/>
            <a:ext cx="7772400" cy="1143000"/>
          </a:xfrm>
        </p:spPr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073770"/>
            <a:ext cx="7772400" cy="5019526"/>
          </a:xfrm>
        </p:spPr>
        <p:txBody>
          <a:bodyPr>
            <a:normAutofit/>
          </a:bodyPr>
          <a:lstStyle/>
          <a:p>
            <a:r>
              <a:rPr lang="zh-CN" altLang="en-US" dirty="0"/>
              <a:t>在上个实验的基础上做以下更改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登录界面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2"/>
            <a:r>
              <a:rPr lang="zh-CN" altLang="en-US" b="1" dirty="0">
                <a:solidFill>
                  <a:srgbClr val="FF0000"/>
                </a:solidFill>
              </a:rPr>
              <a:t>账号密码输入框，可以输入账号密码，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2"/>
            <a:r>
              <a:rPr lang="zh-CN" altLang="en-US" b="1" dirty="0">
                <a:solidFill>
                  <a:srgbClr val="FF0000"/>
                </a:solidFill>
              </a:rPr>
              <a:t>点击登录在</a:t>
            </a:r>
            <a:r>
              <a:rPr lang="en-US" altLang="zh-CN" b="1" dirty="0">
                <a:solidFill>
                  <a:srgbClr val="FF0000"/>
                </a:solidFill>
              </a:rPr>
              <a:t>Console</a:t>
            </a:r>
            <a:r>
              <a:rPr lang="zh-CN" altLang="en-US" b="1" dirty="0">
                <a:solidFill>
                  <a:srgbClr val="FF0000"/>
                </a:solidFill>
              </a:rPr>
              <a:t>输出当前所登录账号，切换到主界面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游戏界面</a:t>
            </a:r>
            <a:endParaRPr lang="en-US" altLang="zh-CN" dirty="0"/>
          </a:p>
          <a:p>
            <a:pPr lvl="2"/>
            <a:r>
              <a:rPr lang="zh-CN" altLang="en-US" dirty="0"/>
              <a:t>主窗口显示若干三维场景元素</a:t>
            </a:r>
            <a:endParaRPr lang="en-US" altLang="zh-CN" dirty="0"/>
          </a:p>
          <a:p>
            <a:pPr lvl="2"/>
            <a:r>
              <a:rPr lang="zh-CN" altLang="en-US" b="1" dirty="0">
                <a:solidFill>
                  <a:srgbClr val="FF0000"/>
                </a:solidFill>
              </a:rPr>
              <a:t>点击选中某个物体，并线框高亮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3"/>
            <a:r>
              <a:rPr lang="zh-CN" altLang="en-US" b="1" dirty="0">
                <a:solidFill>
                  <a:srgbClr val="FF0000"/>
                </a:solidFill>
              </a:rPr>
              <a:t>提示：</a:t>
            </a:r>
            <a:r>
              <a:rPr lang="en-US" altLang="zh-CN" b="1" dirty="0">
                <a:solidFill>
                  <a:srgbClr val="FF0000"/>
                </a:solidFill>
                <a:hlinkClick r:id="rId2"/>
              </a:rPr>
              <a:t>https://github.com/cakeslice/Outline-Effect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zh-CN" altLang="en-US" dirty="0"/>
              <a:t>延伸任务</a:t>
            </a:r>
            <a:endParaRPr lang="en-US" altLang="zh-CN" dirty="0"/>
          </a:p>
          <a:p>
            <a:pPr lvl="2"/>
            <a:r>
              <a:rPr lang="zh-CN" altLang="en-US" b="1" dirty="0">
                <a:solidFill>
                  <a:srgbClr val="FF0000"/>
                </a:solidFill>
              </a:rPr>
              <a:t>点击地面将当前选中物体移到点击的位置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-27384"/>
            <a:ext cx="7772400" cy="1143000"/>
          </a:xfrm>
        </p:spPr>
        <p:txBody>
          <a:bodyPr/>
          <a:lstStyle/>
          <a:p>
            <a:r>
              <a:rPr lang="zh-CN" altLang="en-US" dirty="0"/>
              <a:t>提交事项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145778"/>
            <a:ext cx="7772400" cy="4572000"/>
          </a:xfrm>
        </p:spPr>
        <p:txBody>
          <a:bodyPr/>
          <a:lstStyle/>
          <a:p>
            <a:r>
              <a:rPr lang="zh-CN" altLang="en-US" dirty="0"/>
              <a:t>材料</a:t>
            </a:r>
            <a:endParaRPr lang="en-US" altLang="zh-CN" dirty="0"/>
          </a:p>
          <a:p>
            <a:pPr lvl="1"/>
            <a:r>
              <a:rPr lang="zh-CN" altLang="en-US" dirty="0"/>
              <a:t>项目</a:t>
            </a:r>
            <a:endParaRPr lang="en-US" altLang="zh-CN" dirty="0"/>
          </a:p>
          <a:p>
            <a:pPr lvl="1"/>
            <a:r>
              <a:rPr lang="zh-CN" altLang="en-US" dirty="0"/>
              <a:t>报告</a:t>
            </a:r>
            <a:endParaRPr lang="en-US" altLang="zh-CN" dirty="0"/>
          </a:p>
          <a:p>
            <a:pPr lvl="1"/>
            <a:r>
              <a:rPr lang="zh-CN" altLang="en-US" dirty="0"/>
              <a:t>格式：实验</a:t>
            </a:r>
            <a:r>
              <a:rPr lang="en-US" altLang="zh-CN" dirty="0"/>
              <a:t>X_</a:t>
            </a:r>
            <a:r>
              <a:rPr lang="zh-CN" altLang="en-US" dirty="0"/>
              <a:t>学号</a:t>
            </a:r>
            <a:r>
              <a:rPr lang="en-US" altLang="zh-CN" dirty="0"/>
              <a:t>_</a:t>
            </a:r>
            <a:r>
              <a:rPr lang="zh-CN" altLang="en-US" dirty="0"/>
              <a:t>姓名</a:t>
            </a:r>
            <a:endParaRPr lang="en-US" altLang="zh-CN" dirty="0"/>
          </a:p>
          <a:p>
            <a:r>
              <a:rPr lang="zh-CN" altLang="en-US" dirty="0"/>
              <a:t>期限</a:t>
            </a:r>
            <a:endParaRPr lang="en-US" altLang="zh-CN" dirty="0"/>
          </a:p>
          <a:p>
            <a:pPr lvl="1"/>
            <a:r>
              <a:rPr lang="zh-CN" altLang="en-US" dirty="0"/>
              <a:t>下次实验前提交</a:t>
            </a:r>
            <a:endParaRPr lang="en-US" altLang="zh-CN" dirty="0"/>
          </a:p>
          <a:p>
            <a:r>
              <a:rPr lang="zh-CN" altLang="en-US" dirty="0"/>
              <a:t>地址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FTP://121.192.180.236</a:t>
            </a:r>
            <a:endParaRPr lang="en-US" altLang="zh-CN" dirty="0"/>
          </a:p>
          <a:p>
            <a:pPr lvl="1"/>
            <a:r>
              <a:rPr lang="zh-CN" altLang="en-US" dirty="0"/>
              <a:t>账号</a:t>
            </a:r>
            <a:r>
              <a:rPr lang="en-US" altLang="zh-CN" dirty="0"/>
              <a:t>/</a:t>
            </a:r>
            <a:r>
              <a:rPr lang="zh-CN" altLang="en-US" dirty="0"/>
              <a:t>密码：</a:t>
            </a:r>
            <a:r>
              <a:rPr lang="en-US" altLang="zh-CN" dirty="0"/>
              <a:t>student/</a:t>
            </a:r>
            <a:r>
              <a:rPr lang="en-US" altLang="zh-CN" dirty="0" err="1"/>
              <a:t>ILoveSoftware</a:t>
            </a:r>
            <a:r>
              <a:rPr lang="en-US" altLang="zh-CN" dirty="0"/>
              <a:t>!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8617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-99392"/>
            <a:ext cx="7772400" cy="1143000"/>
          </a:xfrm>
        </p:spPr>
        <p:txBody>
          <a:bodyPr/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073770"/>
            <a:ext cx="7772400" cy="4572000"/>
          </a:xfrm>
        </p:spPr>
        <p:txBody>
          <a:bodyPr/>
          <a:lstStyle/>
          <a:p>
            <a:r>
              <a:rPr lang="zh-CN" altLang="en-US" dirty="0"/>
              <a:t>了解</a:t>
            </a:r>
            <a:r>
              <a:rPr lang="en-US" altLang="zh-CN" dirty="0"/>
              <a:t>Unity</a:t>
            </a:r>
            <a:r>
              <a:rPr lang="zh-CN" altLang="en-US" dirty="0"/>
              <a:t>处理输入事件的逻辑流程</a:t>
            </a:r>
            <a:endParaRPr lang="en-US" altLang="zh-CN" dirty="0"/>
          </a:p>
          <a:p>
            <a:r>
              <a:rPr lang="zh-CN" altLang="en-US" dirty="0"/>
              <a:t>掌握常见的输入处理方法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-27384"/>
            <a:ext cx="7772400" cy="1143000"/>
          </a:xfrm>
        </p:spPr>
        <p:txBody>
          <a:bodyPr/>
          <a:lstStyle/>
          <a:p>
            <a:r>
              <a:rPr lang="zh-CN" altLang="en-US" dirty="0"/>
              <a:t>实验条件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145778"/>
            <a:ext cx="7772400" cy="4572000"/>
          </a:xfrm>
        </p:spPr>
        <p:txBody>
          <a:bodyPr/>
          <a:lstStyle/>
          <a:p>
            <a:r>
              <a:rPr lang="zh-CN" altLang="en-US" dirty="0"/>
              <a:t>操作系统</a:t>
            </a:r>
            <a:endParaRPr lang="en-US" altLang="zh-CN" dirty="0"/>
          </a:p>
          <a:p>
            <a:pPr lvl="1"/>
            <a:r>
              <a:rPr lang="en-US" altLang="zh-CN" dirty="0"/>
              <a:t>Windows 10</a:t>
            </a:r>
          </a:p>
          <a:p>
            <a:r>
              <a:rPr lang="en-US" altLang="zh-CN" dirty="0"/>
              <a:t>Unity 3D</a:t>
            </a:r>
          </a:p>
          <a:p>
            <a:pPr lvl="1"/>
            <a:r>
              <a:rPr lang="en-US" altLang="zh-CN" dirty="0">
                <a:hlinkClick r:id="rId2"/>
              </a:rPr>
              <a:t>http://unity.com/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51341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-99392"/>
            <a:ext cx="7772400" cy="1143000"/>
          </a:xfrm>
        </p:spPr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073770"/>
            <a:ext cx="7772400" cy="4572000"/>
          </a:xfrm>
        </p:spPr>
        <p:txBody>
          <a:bodyPr/>
          <a:lstStyle/>
          <a:p>
            <a:r>
              <a:rPr lang="zh-CN" altLang="en-US" dirty="0"/>
              <a:t>输入</a:t>
            </a:r>
            <a:endParaRPr lang="en-US" altLang="zh-CN" dirty="0"/>
          </a:p>
          <a:p>
            <a:r>
              <a:rPr lang="zh-CN" altLang="en-US" dirty="0"/>
              <a:t>三维拾取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1CCFE-2657-43FA-B395-68508E3AA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-99392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A91E16-B73F-4FC5-83DC-8C7F231166F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073770"/>
            <a:ext cx="7772400" cy="4572000"/>
          </a:xfrm>
        </p:spPr>
        <p:txBody>
          <a:bodyPr/>
          <a:lstStyle/>
          <a:p>
            <a:r>
              <a:rPr lang="en-US" altLang="zh-CN" dirty="0">
                <a:hlinkClick r:id="rId2"/>
              </a:rPr>
              <a:t>https://docs.unity3d.com/2021.2/Documentation/Manual/Input.html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B666CD9-F453-A745-8CC2-CE7162FA108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5"/>
          <a:stretch/>
        </p:blipFill>
        <p:spPr>
          <a:xfrm>
            <a:off x="107504" y="1988840"/>
            <a:ext cx="8931992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759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F24C9-A0C5-41C0-B386-A806CC1A0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-99392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8EEE7D-50C3-44B8-ABFC-36A611D94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073770"/>
            <a:ext cx="9346232" cy="4572000"/>
          </a:xfrm>
        </p:spPr>
        <p:txBody>
          <a:bodyPr/>
          <a:lstStyle/>
          <a:p>
            <a:r>
              <a:rPr lang="en-US" altLang="zh-CN" dirty="0"/>
              <a:t>Input</a:t>
            </a:r>
            <a:r>
              <a:rPr lang="zh-CN" altLang="en-US" dirty="0"/>
              <a:t>输入对象</a:t>
            </a:r>
            <a:endParaRPr lang="en-US" altLang="zh-CN" dirty="0"/>
          </a:p>
          <a:p>
            <a:pPr lvl="1"/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Manager</a:t>
            </a:r>
          </a:p>
          <a:p>
            <a:pPr lvl="2"/>
            <a:r>
              <a:rPr lang="zh-CN" altLang="en-US" dirty="0"/>
              <a:t>负责获取用户大部分输入，如键盘，鼠标，加速计等</a:t>
            </a:r>
            <a:endParaRPr lang="en-US" altLang="zh-CN" dirty="0"/>
          </a:p>
          <a:p>
            <a:pPr lvl="2"/>
            <a:r>
              <a:rPr lang="zh-CN" altLang="en-US" dirty="0"/>
              <a:t>在外部输入系统和</a:t>
            </a:r>
            <a:r>
              <a:rPr lang="en-US" altLang="zh-CN" dirty="0"/>
              <a:t>Unity</a:t>
            </a:r>
            <a:r>
              <a:rPr lang="zh-CN" altLang="en-US" dirty="0"/>
              <a:t>内部之间架起一座桥梁</a:t>
            </a:r>
            <a:endParaRPr lang="en-US" altLang="zh-CN" dirty="0"/>
          </a:p>
          <a:p>
            <a:pPr lvl="2"/>
            <a:r>
              <a:rPr lang="zh-CN" altLang="en-US" dirty="0"/>
              <a:t>设置：</a:t>
            </a:r>
            <a:r>
              <a:rPr lang="en-US" altLang="zh-CN" dirty="0"/>
              <a:t> Edit &gt; Project Settings &gt; Input</a:t>
            </a:r>
            <a:r>
              <a:rPr lang="zh-CN" altLang="en-US" dirty="0"/>
              <a:t> </a:t>
            </a:r>
            <a:r>
              <a:rPr lang="en-US" altLang="zh-CN" dirty="0"/>
              <a:t>Manager</a:t>
            </a:r>
          </a:p>
          <a:p>
            <a:pPr lvl="1"/>
            <a:r>
              <a:rPr lang="en-US" altLang="zh-CN" dirty="0"/>
              <a:t>2019.1</a:t>
            </a:r>
            <a:r>
              <a:rPr lang="zh-CN" altLang="en-US" dirty="0"/>
              <a:t>后，</a:t>
            </a:r>
            <a:r>
              <a:rPr lang="en-US" altLang="zh-CN" dirty="0"/>
              <a:t>Unity</a:t>
            </a:r>
            <a:r>
              <a:rPr lang="zh-CN" altLang="en-US" dirty="0"/>
              <a:t>以</a:t>
            </a:r>
            <a:r>
              <a:rPr lang="en-US" altLang="zh-CN" dirty="0"/>
              <a:t>Package</a:t>
            </a:r>
            <a:r>
              <a:rPr lang="zh-CN" altLang="en-US" dirty="0"/>
              <a:t>的方式发布新的输入系统</a:t>
            </a:r>
            <a:endParaRPr lang="en-US" altLang="zh-CN" dirty="0"/>
          </a:p>
          <a:p>
            <a:pPr lvl="2"/>
            <a:r>
              <a:rPr lang="zh-CN" altLang="en-US" dirty="0"/>
              <a:t>设置：在 </a:t>
            </a:r>
            <a:r>
              <a:rPr lang="en-US" altLang="zh-CN" dirty="0"/>
              <a:t>Window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Package Manager </a:t>
            </a:r>
            <a:r>
              <a:rPr lang="zh-CN" altLang="en-US" dirty="0"/>
              <a:t>中添加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</a:p>
          <a:p>
            <a:pPr lvl="2"/>
            <a:r>
              <a:rPr lang="en-US" altLang="zh-CN" dirty="0">
                <a:hlinkClick r:id="rId2"/>
              </a:rPr>
              <a:t>https://docs.unity3d.com/Packages/com.unity.inputsystem@1.3/manual/</a:t>
            </a:r>
            <a:endParaRPr lang="en-US" altLang="zh-CN" dirty="0"/>
          </a:p>
          <a:p>
            <a:pPr lvl="2"/>
            <a:r>
              <a:rPr lang="en-US" altLang="zh-CN" dirty="0">
                <a:hlinkClick r:id="rId3"/>
              </a:rPr>
              <a:t>https://learn.unity.com/project/using-the-input-system-in-unity?language=en</a:t>
            </a:r>
            <a:endParaRPr lang="en-US" altLang="zh-CN" dirty="0"/>
          </a:p>
          <a:p>
            <a:pPr lvl="2"/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E1B7E2F-6702-744D-B8A1-9C96817F3F5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51410"/>
          <a:stretch/>
        </p:blipFill>
        <p:spPr>
          <a:xfrm>
            <a:off x="126838" y="4523804"/>
            <a:ext cx="8890323" cy="221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435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F24C9-A0C5-41C0-B386-A806CC1A0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-99392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8EEE7D-50C3-44B8-ABFC-36A611D94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073770"/>
            <a:ext cx="7772400" cy="4572000"/>
          </a:xfrm>
        </p:spPr>
        <p:txBody>
          <a:bodyPr/>
          <a:lstStyle/>
          <a:p>
            <a:r>
              <a:rPr lang="en-US" altLang="zh-CN" dirty="0"/>
              <a:t>Input</a:t>
            </a:r>
            <a:r>
              <a:rPr lang="zh-CN" altLang="en-US" dirty="0"/>
              <a:t>输入对象</a:t>
            </a:r>
            <a:endParaRPr lang="en-US" altLang="zh-CN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EE7C2B7-F92A-4CC2-A4B7-CDCA278A9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835153"/>
              </p:ext>
            </p:extLst>
          </p:nvPr>
        </p:nvGraphicFramePr>
        <p:xfrm>
          <a:off x="457200" y="1546418"/>
          <a:ext cx="8430816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632">
                  <a:extLst>
                    <a:ext uri="{9D8B030D-6E8A-4147-A177-3AD203B41FA5}">
                      <a16:colId xmlns:a16="http://schemas.microsoft.com/office/drawing/2014/main" val="794741357"/>
                    </a:ext>
                  </a:extLst>
                </a:gridCol>
                <a:gridCol w="5828184">
                  <a:extLst>
                    <a:ext uri="{9D8B030D-6E8A-4147-A177-3AD203B41FA5}">
                      <a16:colId xmlns:a16="http://schemas.microsoft.com/office/drawing/2014/main" val="31953212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函数名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431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rgbClr val="FF0000"/>
                          </a:solidFill>
                        </a:rPr>
                        <a:t>GetAxis</a:t>
                      </a: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返回被标识的虚拟轴的值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144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GetAxisRaw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返回没有经过平滑处理的虚拟轴的值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729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GetButton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虚拟按钮被按下，则该方法返回</a:t>
                      </a:r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45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rgbClr val="FF0000"/>
                          </a:solidFill>
                        </a:rPr>
                        <a:t>GetButtonDown</a:t>
                      </a: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虚拟按钮被按下的一帧，则该方法返回</a:t>
                      </a:r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74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GetButtonUp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虚拟按钮被按下后被抬起的一帧，则该方法返回</a:t>
                      </a:r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739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GetKey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按下指定按钮时返回</a:t>
                      </a:r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880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rgbClr val="FF0000"/>
                          </a:solidFill>
                        </a:rPr>
                        <a:t>GetKeyDown</a:t>
                      </a: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按下指定按钮的一帧时返回</a:t>
                      </a:r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30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GetKeyUp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按下指定按钮后抬起的一帧时返回</a:t>
                      </a:r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4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GetMouseButton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指定的鼠标按键按下时返回</a:t>
                      </a:r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556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GetMouseButtonDown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指定的鼠标按键按下时的一帧返回</a:t>
                      </a:r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359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GetMouseButtonUp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指定的鼠标按键按下然后抬起时的一帧返回</a:t>
                      </a:r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627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GetTouch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返回当前触摸（</a:t>
                      </a:r>
                      <a:r>
                        <a:rPr lang="en-US" altLang="zh-CN" dirty="0"/>
                        <a:t>Touch</a:t>
                      </a:r>
                      <a:r>
                        <a:rPr lang="zh-CN" altLang="en-US" dirty="0"/>
                        <a:t>）对象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686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8354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F24C9-A0C5-41C0-B386-A806CC1A0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-99392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8EEE7D-50C3-44B8-ABFC-36A611D94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052736"/>
            <a:ext cx="7772400" cy="5163542"/>
          </a:xfrm>
        </p:spPr>
        <p:txBody>
          <a:bodyPr>
            <a:normAutofit/>
          </a:bodyPr>
          <a:lstStyle/>
          <a:p>
            <a:r>
              <a:rPr lang="en-US" altLang="zh-CN" dirty="0"/>
              <a:t>Input</a:t>
            </a:r>
            <a:r>
              <a:rPr lang="zh-CN" altLang="en-US" dirty="0"/>
              <a:t>输入对象：方向输入</a:t>
            </a:r>
            <a:endParaRPr lang="en-US" altLang="zh-CN" dirty="0"/>
          </a:p>
          <a:p>
            <a:pPr lvl="1"/>
            <a:r>
              <a:rPr lang="en-US" altLang="zh-CN" dirty="0" err="1"/>
              <a:t>GetAxis</a:t>
            </a:r>
            <a:r>
              <a:rPr lang="en-US" altLang="zh-CN" dirty="0"/>
              <a:t> &amp; </a:t>
            </a:r>
            <a:r>
              <a:rPr lang="en-US" altLang="zh-CN" dirty="0" err="1"/>
              <a:t>GetAxisRaw</a:t>
            </a:r>
            <a:endParaRPr lang="en-US" altLang="zh-CN" dirty="0"/>
          </a:p>
          <a:p>
            <a:pPr lvl="2"/>
            <a:r>
              <a:rPr lang="en-US" altLang="zh-CN" u="sng" dirty="0" err="1">
                <a:solidFill>
                  <a:srgbClr val="FF0000"/>
                </a:solidFill>
              </a:rPr>
              <a:t>GetAxis</a:t>
            </a:r>
            <a:r>
              <a:rPr lang="zh-CN" altLang="en-US" u="sng" dirty="0">
                <a:solidFill>
                  <a:srgbClr val="FF0000"/>
                </a:solidFill>
              </a:rPr>
              <a:t>得到的值在</a:t>
            </a:r>
            <a:r>
              <a:rPr lang="en-US" altLang="zh-CN" u="sng" dirty="0">
                <a:solidFill>
                  <a:srgbClr val="FF0000"/>
                </a:solidFill>
              </a:rPr>
              <a:t>-1~1</a:t>
            </a:r>
            <a:r>
              <a:rPr lang="zh-CN" altLang="en-US" u="sng" dirty="0">
                <a:solidFill>
                  <a:srgbClr val="FF0000"/>
                </a:solidFill>
              </a:rPr>
              <a:t>间变化</a:t>
            </a:r>
            <a:r>
              <a:rPr lang="zh-CN" altLang="en-US" dirty="0"/>
              <a:t>，</a:t>
            </a:r>
            <a:r>
              <a:rPr lang="en-US" altLang="zh-CN" dirty="0" err="1"/>
              <a:t>GetAxisRaw</a:t>
            </a:r>
            <a:r>
              <a:rPr lang="zh-CN" altLang="en-US" dirty="0"/>
              <a:t>只能得到</a:t>
            </a:r>
            <a:r>
              <a:rPr lang="en-US" altLang="zh-CN" dirty="0"/>
              <a:t>-1</a:t>
            </a:r>
            <a:r>
              <a:rPr lang="zh-CN" altLang="en-US" dirty="0"/>
              <a:t>、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320040" lvl="1" indent="0">
              <a:buNone/>
            </a:pP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81AD608-AEE8-40EA-8F9A-74DBC75ED5E4}"/>
              </a:ext>
            </a:extLst>
          </p:cNvPr>
          <p:cNvSpPr txBox="1"/>
          <p:nvPr/>
        </p:nvSpPr>
        <p:spPr>
          <a:xfrm>
            <a:off x="899592" y="2420888"/>
            <a:ext cx="7402016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public class </a:t>
            </a:r>
            <a:r>
              <a:rPr lang="en-US" altLang="zh-CN" dirty="0" err="1"/>
              <a:t>AxisExample</a:t>
            </a:r>
            <a:r>
              <a:rPr lang="en-US" altLang="zh-CN" dirty="0"/>
              <a:t> : </a:t>
            </a:r>
            <a:r>
              <a:rPr lang="en-US" altLang="zh-CN" dirty="0" err="1"/>
              <a:t>MonoBehaviour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public float range;</a:t>
            </a:r>
          </a:p>
          <a:p>
            <a:r>
              <a:rPr lang="en-US" altLang="zh-CN" dirty="0"/>
              <a:t>    public </a:t>
            </a:r>
            <a:r>
              <a:rPr lang="en-US" altLang="zh-CN" dirty="0" err="1"/>
              <a:t>GUIText</a:t>
            </a:r>
            <a:r>
              <a:rPr lang="en-US" altLang="zh-CN" dirty="0"/>
              <a:t> </a:t>
            </a:r>
            <a:r>
              <a:rPr lang="en-US" altLang="zh-CN" dirty="0" err="1"/>
              <a:t>textOutput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</a:p>
          <a:p>
            <a:r>
              <a:rPr lang="en-US" altLang="zh-CN" dirty="0"/>
              <a:t>    </a:t>
            </a:r>
          </a:p>
          <a:p>
            <a:r>
              <a:rPr lang="en-US" altLang="zh-CN" dirty="0"/>
              <a:t>    void Update () 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 float h = </a:t>
            </a:r>
            <a:r>
              <a:rPr lang="en-US" altLang="zh-CN" dirty="0" err="1"/>
              <a:t>Input.GetAxis</a:t>
            </a:r>
            <a:r>
              <a:rPr lang="en-US" altLang="zh-CN" dirty="0"/>
              <a:t>("Horizontal");</a:t>
            </a:r>
          </a:p>
          <a:p>
            <a:r>
              <a:rPr lang="en-US" altLang="zh-CN" dirty="0"/>
              <a:t>        float </a:t>
            </a:r>
            <a:r>
              <a:rPr lang="en-US" altLang="zh-CN" dirty="0" err="1"/>
              <a:t>xPos</a:t>
            </a:r>
            <a:r>
              <a:rPr lang="en-US" altLang="zh-CN" dirty="0"/>
              <a:t> = h * range;</a:t>
            </a:r>
          </a:p>
          <a:p>
            <a:r>
              <a:rPr lang="en-US" altLang="zh-CN" dirty="0"/>
              <a:t>        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transform.position</a:t>
            </a:r>
            <a:r>
              <a:rPr lang="en-US" altLang="zh-CN" dirty="0"/>
              <a:t> = new Vector3(</a:t>
            </a:r>
            <a:r>
              <a:rPr lang="en-US" altLang="zh-CN" dirty="0" err="1"/>
              <a:t>xPos</a:t>
            </a:r>
            <a:r>
              <a:rPr lang="en-US" altLang="zh-CN" dirty="0"/>
              <a:t>, 2f, 0); 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4773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3154</TotalTime>
  <Words>1486</Words>
  <Application>Microsoft Office PowerPoint</Application>
  <PresentationFormat>全屏显示(4:3)</PresentationFormat>
  <Paragraphs>264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-apple-system</vt:lpstr>
      <vt:lpstr>Calibri</vt:lpstr>
      <vt:lpstr>Franklin Gothic Book</vt:lpstr>
      <vt:lpstr>Perpetua</vt:lpstr>
      <vt:lpstr>Wingdings</vt:lpstr>
      <vt:lpstr>Wingdings 2</vt:lpstr>
      <vt:lpstr>平衡</vt:lpstr>
      <vt:lpstr>游戏设计导论</vt:lpstr>
      <vt:lpstr>实验六</vt:lpstr>
      <vt:lpstr>实验目的</vt:lpstr>
      <vt:lpstr>实验条件</vt:lpstr>
      <vt:lpstr>实验内容</vt:lpstr>
      <vt:lpstr>背景知识</vt:lpstr>
      <vt:lpstr>背景知识</vt:lpstr>
      <vt:lpstr>背景知识</vt:lpstr>
      <vt:lpstr>背景知识</vt:lpstr>
      <vt:lpstr>背景知识</vt:lpstr>
      <vt:lpstr>背景知识</vt:lpstr>
      <vt:lpstr>背景知识</vt:lpstr>
      <vt:lpstr>背景知识</vt:lpstr>
      <vt:lpstr>背景知识</vt:lpstr>
      <vt:lpstr>背景知识</vt:lpstr>
      <vt:lpstr>背景知识</vt:lpstr>
      <vt:lpstr>背景知识</vt:lpstr>
      <vt:lpstr>背景知识</vt:lpstr>
      <vt:lpstr>背景知识</vt:lpstr>
      <vt:lpstr>背景知识</vt:lpstr>
      <vt:lpstr>实验内容</vt:lpstr>
      <vt:lpstr>提交事项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游戏设计与程序开发</dc:title>
  <cp:lastModifiedBy>xi feng</cp:lastModifiedBy>
  <cp:revision>164</cp:revision>
  <dcterms:modified xsi:type="dcterms:W3CDTF">2024-07-01T03:37:09Z</dcterms:modified>
</cp:coreProperties>
</file>