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5"/>
  </p:handoutMasterIdLst>
  <p:sldIdLst>
    <p:sldId id="345" r:id="rId3"/>
    <p:sldId id="403" r:id="rId5"/>
    <p:sldId id="346" r:id="rId6"/>
    <p:sldId id="347" r:id="rId7"/>
    <p:sldId id="387" r:id="rId8"/>
    <p:sldId id="404" r:id="rId9"/>
    <p:sldId id="348" r:id="rId10"/>
    <p:sldId id="350" r:id="rId11"/>
    <p:sldId id="390" r:id="rId12"/>
    <p:sldId id="405" r:id="rId13"/>
    <p:sldId id="352" r:id="rId14"/>
    <p:sldId id="353" r:id="rId15"/>
    <p:sldId id="359" r:id="rId16"/>
    <p:sldId id="393" r:id="rId17"/>
    <p:sldId id="356" r:id="rId18"/>
    <p:sldId id="358" r:id="rId19"/>
    <p:sldId id="360" r:id="rId20"/>
    <p:sldId id="363" r:id="rId21"/>
    <p:sldId id="362" r:id="rId22"/>
    <p:sldId id="442" r:id="rId23"/>
    <p:sldId id="406" r:id="rId24"/>
    <p:sldId id="365" r:id="rId25"/>
    <p:sldId id="367" r:id="rId26"/>
    <p:sldId id="369" r:id="rId27"/>
    <p:sldId id="371" r:id="rId28"/>
    <p:sldId id="373" r:id="rId29"/>
    <p:sldId id="374" r:id="rId30"/>
    <p:sldId id="375" r:id="rId31"/>
    <p:sldId id="376" r:id="rId32"/>
    <p:sldId id="378" r:id="rId33"/>
    <p:sldId id="379" r:id="rId34"/>
    <p:sldId id="380" r:id="rId35"/>
    <p:sldId id="381" r:id="rId36"/>
    <p:sldId id="407" r:id="rId37"/>
    <p:sldId id="382" r:id="rId38"/>
    <p:sldId id="383" r:id="rId39"/>
    <p:sldId id="399" r:id="rId40"/>
    <p:sldId id="385" r:id="rId41"/>
    <p:sldId id="400" r:id="rId42"/>
    <p:sldId id="401" r:id="rId43"/>
    <p:sldId id="402" r:id="rId44"/>
  </p:sldIdLst>
  <p:sldSz cx="9144000" cy="6858000" type="screen4x3"/>
  <p:notesSz cx="6858000" cy="9144000"/>
  <p:custDataLst>
    <p:tags r:id="rId49"/>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92"/>
  </p:normalViewPr>
  <p:slideViewPr>
    <p:cSldViewPr showGuides="1">
      <p:cViewPr>
        <p:scale>
          <a:sx n="66" d="100"/>
          <a:sy n="66" d="100"/>
        </p:scale>
        <p:origin x="1930"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1"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91CF85A4-7D13-4849-BC9A-E874B5ADB660}"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1"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1"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1"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0D2F8514-ED5F-4FEE-B764-004327EA56C0}"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1"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1"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a:solidFill>
              <a:srgbClr val="000000">
                <a:alpha val="100000"/>
              </a:srgbClr>
            </a:solidFill>
            <a:miter lim="800000"/>
          </a:ln>
        </p:spPr>
      </p:sp>
      <p:sp>
        <p:nvSpPr>
          <p:cNvPr id="22531" name="备注占位符 2"/>
          <p:cNvSpPr>
            <a:spLocks noGrp="1"/>
          </p:cNvSpPr>
          <p:nvPr>
            <p:ph type="body" idx="1"/>
          </p:nvPr>
        </p:nvSpPr>
        <p:spPr>
          <a:noFill/>
          <a:ln>
            <a:noFill/>
          </a:ln>
        </p:spPr>
        <p:txBody>
          <a:bodyPr wrap="square" lIns="91440" tIns="45720" rIns="91440" bIns="45720" anchor="t" anchorCtr="0"/>
          <a:lstStyle/>
          <a:p>
            <a:pPr lvl="0"/>
            <a:r>
              <a:rPr lang="en-US" altLang="zh-CN" dirty="0"/>
              <a:t>else</a:t>
            </a:r>
            <a:r>
              <a:rPr lang="zh-CN" altLang="en-US" dirty="0"/>
              <a:t>该归哪个</a:t>
            </a:r>
            <a:r>
              <a:rPr lang="en-US" altLang="zh-CN" dirty="0"/>
              <a:t>if</a:t>
            </a:r>
            <a:r>
              <a:rPr lang="zh-CN" altLang="en-US" dirty="0"/>
              <a:t>呢</a:t>
            </a:r>
            <a:endParaRPr lang="zh-CN" altLang="en-US" dirty="0"/>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nchorCtr="0"/>
          <a:lstStyle/>
          <a:p>
            <a:pPr lvl="0"/>
            <a:r>
              <a:rPr lang="zh-CN" altLang="en-US" dirty="0"/>
              <a:t>变成</a:t>
            </a:r>
            <a:r>
              <a:rPr lang="en-US" altLang="zh-CN" dirty="0"/>
              <a:t>if else</a:t>
            </a:r>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a:solidFill>
              <a:srgbClr val="000000">
                <a:alpha val="100000"/>
              </a:srgbClr>
            </a:solidFill>
            <a:miter lim="800000"/>
          </a:ln>
        </p:spPr>
      </p:sp>
      <p:sp>
        <p:nvSpPr>
          <p:cNvPr id="28675" name="备注占位符 2"/>
          <p:cNvSpPr>
            <a:spLocks noGrp="1"/>
          </p:cNvSpPr>
          <p:nvPr>
            <p:ph type="body" idx="1"/>
          </p:nvPr>
        </p:nvSpPr>
        <p:spPr>
          <a:noFill/>
          <a:ln>
            <a:noFill/>
          </a:ln>
        </p:spPr>
        <p:txBody>
          <a:bodyPr wrap="square" lIns="91440" tIns="45720" rIns="91440" bIns="45720" anchor="t" anchorCtr="0"/>
          <a:lstStyle/>
          <a:p>
            <a:pPr lvl="0"/>
            <a:r>
              <a:rPr lang="zh-CN" altLang="en-US" dirty="0"/>
              <a:t>判断条件整型就够了；</a:t>
            </a:r>
            <a:endParaRPr lang="en-US" altLang="zh-CN" dirty="0"/>
          </a:p>
          <a:p>
            <a:pPr lvl="0"/>
            <a:endParaRPr lang="en-US" altLang="zh-CN" dirty="0"/>
          </a:p>
          <a:p>
            <a:pPr lvl="0"/>
            <a:r>
              <a:rPr lang="en-US" altLang="zh-CN" dirty="0"/>
              <a:t>default</a:t>
            </a:r>
            <a:r>
              <a:rPr lang="zh-CN" altLang="en-US" dirty="0"/>
              <a:t>，可有可无：判断条件都不满足且没有</a:t>
            </a:r>
            <a:r>
              <a:rPr lang="en-US" altLang="zh-CN" dirty="0"/>
              <a:t>default</a:t>
            </a:r>
            <a:r>
              <a:rPr lang="zh-CN" altLang="en-US" dirty="0"/>
              <a:t>时，什么都不做。</a:t>
            </a:r>
            <a:endParaRPr lang="zh-CN" altLang="en-US" dirty="0"/>
          </a:p>
          <a:p>
            <a:pPr lvl="0"/>
            <a:endParaRPr lang="zh-CN" altLang="en-US" dirty="0"/>
          </a:p>
        </p:txBody>
      </p:sp>
      <p:sp>
        <p:nvSpPr>
          <p:cNvPr id="286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a:solidFill>
              <a:srgbClr val="000000">
                <a:alpha val="100000"/>
              </a:srgbClr>
            </a:solidFill>
            <a:miter lim="800000"/>
          </a:ln>
        </p:spPr>
      </p:sp>
      <p:sp>
        <p:nvSpPr>
          <p:cNvPr id="33795" name="备注占位符 2"/>
          <p:cNvSpPr>
            <a:spLocks noGrp="1"/>
          </p:cNvSpPr>
          <p:nvPr>
            <p:ph type="body" idx="1"/>
          </p:nvPr>
        </p:nvSpPr>
        <p:spPr>
          <a:noFill/>
          <a:ln>
            <a:noFill/>
          </a:ln>
        </p:spPr>
        <p:txBody>
          <a:bodyPr wrap="square" lIns="91440" tIns="45720" rIns="91440" bIns="45720" anchor="t" anchorCtr="0"/>
          <a:lstStyle/>
          <a:p>
            <a:pPr lvl="0"/>
            <a:r>
              <a:rPr lang="zh-CN" altLang="en-US" dirty="0"/>
              <a:t>比如，实现阶乘操作，</a:t>
            </a:r>
            <a:r>
              <a:rPr lang="en-US" altLang="zh-CN" dirty="0"/>
              <a:t>n</a:t>
            </a:r>
            <a:r>
              <a:rPr lang="zh-CN" altLang="en-US" dirty="0"/>
              <a:t>到</a:t>
            </a:r>
            <a:r>
              <a:rPr lang="en-US" altLang="zh-CN" dirty="0"/>
              <a:t>100</a:t>
            </a:r>
            <a:r>
              <a:rPr lang="zh-CN" altLang="en-US" dirty="0"/>
              <a:t>以上的时候用连乘的方式肯定不行</a:t>
            </a:r>
            <a:endParaRPr lang="zh-CN" altLang="en-US" dirty="0"/>
          </a:p>
        </p:txBody>
      </p:sp>
      <p:sp>
        <p:nvSpPr>
          <p:cNvPr id="337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a:solidFill>
              <a:srgbClr val="000000">
                <a:alpha val="100000"/>
              </a:srgbClr>
            </a:solidFill>
            <a:miter lim="800000"/>
          </a:ln>
        </p:spPr>
      </p:sp>
      <p:sp>
        <p:nvSpPr>
          <p:cNvPr id="35843" name="备注占位符 2"/>
          <p:cNvSpPr>
            <a:spLocks noGrp="1"/>
          </p:cNvSpPr>
          <p:nvPr>
            <p:ph type="body" idx="1"/>
          </p:nvPr>
        </p:nvSpPr>
        <p:spPr>
          <a:noFill/>
          <a:ln>
            <a:noFill/>
          </a:ln>
        </p:spPr>
        <p:txBody>
          <a:bodyPr wrap="square" lIns="91440" tIns="45720" rIns="91440" bIns="45720" anchor="t" anchorCtr="0"/>
          <a:lstStyle/>
          <a:p>
            <a:pPr lvl="0"/>
            <a:r>
              <a:rPr lang="zh-CN" altLang="en-US" dirty="0"/>
              <a:t>这里的语句同样可以是结构语句：复合语句</a:t>
            </a:r>
            <a:r>
              <a:rPr lang="en-US" altLang="zh-CN" dirty="0"/>
              <a:t>{}</a:t>
            </a:r>
            <a:r>
              <a:rPr lang="zh-CN" altLang="en-US" dirty="0"/>
              <a:t>、选择语句、循环语句</a:t>
            </a:r>
            <a:endParaRPr lang="zh-CN" altLang="en-US" dirty="0"/>
          </a:p>
        </p:txBody>
      </p:sp>
      <p:sp>
        <p:nvSpPr>
          <p:cNvPr id="358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algn="just" eaLnBrk="1" hangingPunct="1"/>
            <a:r>
              <a:rPr lang="zh-CN" altLang="en-US" dirty="0">
                <a:latin typeface="楷体_GB2312" pitchFamily="1" charset="-122"/>
                <a:ea typeface="楷体_GB2312" pitchFamily="1" charset="-122"/>
                <a:sym typeface="Arial" panose="020B0604020202020204" pitchFamily="34" charset="0"/>
              </a:rPr>
              <a:t>与</a:t>
            </a:r>
            <a:r>
              <a:rPr lang="en-US" altLang="zh-CN" dirty="0">
                <a:latin typeface="Times New Roman" panose="02020603050405020304" pitchFamily="18" charset="0"/>
                <a:ea typeface="楷体_GB2312" pitchFamily="1" charset="-122"/>
                <a:sym typeface="Arial" panose="020B0604020202020204" pitchFamily="34" charset="0"/>
              </a:rPr>
              <a:t>while</a:t>
            </a:r>
            <a:r>
              <a:rPr lang="zh-CN" altLang="en-US" dirty="0">
                <a:latin typeface="楷体_GB2312" pitchFamily="1" charset="-122"/>
                <a:ea typeface="楷体_GB2312" pitchFamily="1" charset="-122"/>
                <a:sym typeface="Arial" panose="020B0604020202020204" pitchFamily="34" charset="0"/>
              </a:rPr>
              <a:t>语句的区别：循环体至少执行</a:t>
            </a:r>
            <a:r>
              <a:rPr lang="en-US" altLang="zh-CN" dirty="0">
                <a:latin typeface="Times New Roman" panose="02020603050405020304" pitchFamily="18" charset="0"/>
                <a:ea typeface="楷体_GB2312" pitchFamily="1" charset="-122"/>
                <a:sym typeface="Arial" panose="020B0604020202020204" pitchFamily="34" charset="0"/>
              </a:rPr>
              <a:t>1</a:t>
            </a:r>
            <a:r>
              <a:rPr lang="zh-CN" altLang="en-US" dirty="0">
                <a:latin typeface="楷体_GB2312" pitchFamily="1" charset="-122"/>
                <a:ea typeface="楷体_GB2312" pitchFamily="1" charset="-122"/>
                <a:sym typeface="Arial" panose="020B0604020202020204" pitchFamily="34" charset="0"/>
              </a:rPr>
              <a:t>次</a:t>
            </a:r>
            <a:endParaRPr lang="en-US" altLang="zh-CN" dirty="0">
              <a:latin typeface="楷体_GB2312" pitchFamily="1" charset="-122"/>
              <a:ea typeface="楷体_GB2312" pitchFamily="1" charset="-122"/>
              <a:sym typeface="Arial" panose="020B0604020202020204" pitchFamily="34" charset="0"/>
            </a:endParaRPr>
          </a:p>
          <a:p>
            <a:pPr lvl="0" algn="just" eaLnBrk="1" hangingPunct="1"/>
            <a:r>
              <a:rPr lang="en-US" altLang="zh-CN" dirty="0">
                <a:latin typeface="Times New Roman" panose="02020603050405020304" pitchFamily="18" charset="0"/>
                <a:ea typeface="楷体_GB2312" pitchFamily="1" charset="-122"/>
              </a:rPr>
              <a:t>do-while</a:t>
            </a:r>
            <a:r>
              <a:rPr lang="zh-CN" altLang="en-US" dirty="0">
                <a:latin typeface="Times New Roman" panose="02020603050405020304" pitchFamily="18" charset="0"/>
                <a:ea typeface="楷体_GB2312" pitchFamily="1" charset="-122"/>
              </a:rPr>
              <a:t>语句最后的分号</a:t>
            </a:r>
            <a:r>
              <a:rPr lang="en-US" altLang="zh-CN" dirty="0">
                <a:latin typeface="Times New Roman" panose="02020603050405020304" pitchFamily="18" charset="0"/>
                <a:ea typeface="楷体_GB2312" pitchFamily="1" charset="-122"/>
              </a:rPr>
              <a:t>(;)</a:t>
            </a:r>
            <a:r>
              <a:rPr lang="zh-CN" altLang="en-US" dirty="0">
                <a:latin typeface="Times New Roman" panose="02020603050405020304" pitchFamily="18" charset="0"/>
                <a:ea typeface="楷体_GB2312" pitchFamily="1" charset="-122"/>
              </a:rPr>
              <a:t>不要漏掉</a:t>
            </a:r>
            <a:endParaRPr lang="zh-CN" altLang="zh-CN" dirty="0">
              <a:latin typeface="Times New Roman" panose="02020603050405020304" pitchFamily="18" charset="0"/>
              <a:ea typeface="楷体_GB2312" pitchFamily="1"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a:solidFill>
              <a:srgbClr val="000000">
                <a:alpha val="100000"/>
              </a:srgbClr>
            </a:solidFill>
            <a:miter lim="800000"/>
          </a:ln>
        </p:spPr>
      </p:sp>
      <p:sp>
        <p:nvSpPr>
          <p:cNvPr id="39939" name="备注占位符 2"/>
          <p:cNvSpPr>
            <a:spLocks noGrp="1"/>
          </p:cNvSpPr>
          <p:nvPr>
            <p:ph type="body" idx="1"/>
          </p:nvPr>
        </p:nvSpPr>
        <p:spPr>
          <a:noFill/>
          <a:ln>
            <a:noFill/>
          </a:ln>
        </p:spPr>
        <p:txBody>
          <a:bodyPr wrap="square" lIns="91440" tIns="45720" rIns="91440" bIns="45720" anchor="t" anchorCtr="0"/>
          <a:lstStyle/>
          <a:p>
            <a:pPr lvl="0"/>
            <a:r>
              <a:rPr lang="zh-CN" altLang="en-US" dirty="0"/>
              <a:t> 表达式</a:t>
            </a:r>
            <a:r>
              <a:rPr lang="en-US" altLang="zh-CN" dirty="0"/>
              <a:t>1</a:t>
            </a:r>
            <a:r>
              <a:rPr lang="zh-CN" altLang="en-US" dirty="0"/>
              <a:t>：循环初始化</a:t>
            </a:r>
            <a:r>
              <a:rPr lang="en-US" altLang="zh-CN" dirty="0"/>
              <a:t>——</a:t>
            </a:r>
            <a:r>
              <a:rPr lang="zh-CN" altLang="en-US" dirty="0"/>
              <a:t>通常为赋值表达式</a:t>
            </a:r>
            <a:endParaRPr lang="zh-CN" altLang="en-US" dirty="0"/>
          </a:p>
          <a:p>
            <a:pPr lvl="0"/>
            <a:r>
              <a:rPr lang="zh-CN" altLang="en-US" dirty="0"/>
              <a:t> 表达式</a:t>
            </a:r>
            <a:r>
              <a:rPr lang="en-US" altLang="zh-CN" dirty="0"/>
              <a:t>2</a:t>
            </a:r>
            <a:r>
              <a:rPr lang="zh-CN" altLang="en-US" dirty="0"/>
              <a:t>：循环条件</a:t>
            </a:r>
            <a:r>
              <a:rPr lang="en-US" altLang="zh-CN" dirty="0"/>
              <a:t>——</a:t>
            </a:r>
            <a:r>
              <a:rPr lang="zh-CN" altLang="en-US" dirty="0"/>
              <a:t>通常为关系或逻辑表达式</a:t>
            </a:r>
            <a:endParaRPr lang="zh-CN" altLang="en-US" dirty="0"/>
          </a:p>
          <a:p>
            <a:pPr lvl="0"/>
            <a:r>
              <a:rPr lang="zh-CN" altLang="en-US" dirty="0"/>
              <a:t> 表达式</a:t>
            </a:r>
            <a:r>
              <a:rPr lang="en-US" altLang="zh-CN" dirty="0"/>
              <a:t>3</a:t>
            </a:r>
            <a:r>
              <a:rPr lang="zh-CN" altLang="en-US" dirty="0"/>
              <a:t>：下一次循环准备</a:t>
            </a:r>
            <a:r>
              <a:rPr lang="en-US" altLang="zh-CN" dirty="0"/>
              <a:t>——</a:t>
            </a:r>
            <a:r>
              <a:rPr lang="zh-CN" altLang="en-US" dirty="0"/>
              <a:t>通常为自增</a:t>
            </a:r>
            <a:r>
              <a:rPr lang="en-US" altLang="zh-CN" dirty="0"/>
              <a:t>/</a:t>
            </a:r>
            <a:r>
              <a:rPr lang="zh-CN" altLang="en-US" dirty="0"/>
              <a:t>自减表达式</a:t>
            </a:r>
            <a:endParaRPr lang="zh-CN" altLang="en-US" dirty="0"/>
          </a:p>
          <a:p>
            <a:pPr lvl="0"/>
            <a:endParaRPr lang="zh-CN" altLang="en-US" dirty="0"/>
          </a:p>
        </p:txBody>
      </p:sp>
      <p:sp>
        <p:nvSpPr>
          <p:cNvPr id="399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a:solidFill>
              <a:srgbClr val="000000">
                <a:alpha val="100000"/>
              </a:srgbClr>
            </a:solidFill>
            <a:miter lim="800000"/>
          </a:ln>
        </p:spPr>
      </p:sp>
      <p:sp>
        <p:nvSpPr>
          <p:cNvPr id="41987" name="备注占位符 2"/>
          <p:cNvSpPr>
            <a:spLocks noGrp="1"/>
          </p:cNvSpPr>
          <p:nvPr>
            <p:ph type="body" idx="1"/>
          </p:nvPr>
        </p:nvSpPr>
        <p:spPr>
          <a:noFill/>
          <a:ln>
            <a:noFill/>
          </a:ln>
        </p:spPr>
        <p:txBody>
          <a:bodyPr wrap="square" lIns="91440" tIns="45720" rIns="91440" bIns="45720" anchor="t" anchorCtr="0"/>
          <a:lstStyle/>
          <a:p>
            <a:pPr lvl="0"/>
            <a:r>
              <a:rPr lang="zh-CN" altLang="zh-CN" dirty="0">
                <a:latin typeface="楷体_GB2312" pitchFamily="1" charset="-122"/>
                <a:ea typeface="楷体_GB2312" pitchFamily="1" charset="-122"/>
              </a:rPr>
              <a:t>计数控制</a:t>
            </a:r>
            <a:r>
              <a:rPr lang="zh-CN" altLang="en-US" dirty="0">
                <a:latin typeface="楷体_GB2312" pitchFamily="1" charset="-122"/>
                <a:ea typeface="楷体_GB2312" pitchFamily="1" charset="-122"/>
              </a:rPr>
              <a:t>：已知循环次数，通过一个变量来重复执行到制定的次数，不依赖于循环体的执行结果；</a:t>
            </a:r>
            <a:endParaRPr lang="en-US" altLang="zh-CN" dirty="0">
              <a:latin typeface="楷体_GB2312" pitchFamily="1" charset="-122"/>
              <a:ea typeface="楷体_GB2312" pitchFamily="1" charset="-122"/>
            </a:endParaRPr>
          </a:p>
          <a:p>
            <a:pPr lvl="0"/>
            <a:r>
              <a:rPr lang="zh-CN" altLang="en-US" dirty="0">
                <a:ea typeface="楷体_GB2312" pitchFamily="1" charset="-122"/>
              </a:rPr>
              <a:t>事件控制：未知循环次数，由某次执行的结果 </a:t>
            </a:r>
            <a:r>
              <a:rPr lang="en-US" altLang="zh-CN" dirty="0">
                <a:ea typeface="楷体_GB2312" pitchFamily="1" charset="-122"/>
              </a:rPr>
              <a:t>=&gt; </a:t>
            </a:r>
            <a:r>
              <a:rPr lang="zh-CN" altLang="en-US" dirty="0">
                <a:ea typeface="楷体_GB2312" pitchFamily="1" charset="-122"/>
              </a:rPr>
              <a:t>结束条件得到满足，也称条件控制循环。</a:t>
            </a:r>
            <a:endParaRPr lang="zh-CN" altLang="en-US" dirty="0"/>
          </a:p>
        </p:txBody>
      </p:sp>
      <p:sp>
        <p:nvSpPr>
          <p:cNvPr id="41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a:solidFill>
              <a:srgbClr val="000000">
                <a:alpha val="100000"/>
              </a:srgbClr>
            </a:solidFill>
            <a:miter lim="800000"/>
          </a:ln>
        </p:spPr>
      </p:sp>
      <p:sp>
        <p:nvSpPr>
          <p:cNvPr id="4710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471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a:solidFill>
              <a:srgbClr val="000000">
                <a:alpha val="100000"/>
              </a:srgbClr>
            </a:solidFill>
            <a:miter lim="800000"/>
          </a:ln>
        </p:spPr>
      </p:sp>
      <p:sp>
        <p:nvSpPr>
          <p:cNvPr id="49155" name="备注占位符 2"/>
          <p:cNvSpPr>
            <a:spLocks noGrp="1"/>
          </p:cNvSpPr>
          <p:nvPr>
            <p:ph type="body" idx="1"/>
          </p:nvPr>
        </p:nvSpPr>
        <p:spPr>
          <a:noFill/>
          <a:ln>
            <a:noFill/>
          </a:ln>
        </p:spPr>
        <p:txBody>
          <a:bodyPr wrap="square" lIns="91440" tIns="45720" rIns="91440" bIns="45720" anchor="t" anchorCtr="0"/>
          <a:lstStyle/>
          <a:p>
            <a:pPr lvl="0"/>
            <a:r>
              <a:rPr lang="zh-CN" altLang="en-US" dirty="0"/>
              <a:t>必须要输入</a:t>
            </a:r>
            <a:r>
              <a:rPr lang="en-US" altLang="zh-CN" dirty="0"/>
              <a:t>1</a:t>
            </a:r>
            <a:r>
              <a:rPr lang="zh-CN" altLang="en-US" dirty="0"/>
              <a:t>次，所以用</a:t>
            </a:r>
            <a:r>
              <a:rPr lang="en-US" altLang="zh-CN" dirty="0"/>
              <a:t>do while</a:t>
            </a:r>
            <a:endParaRPr lang="en-US" altLang="zh-CN" dirty="0"/>
          </a:p>
          <a:p>
            <a:pPr lvl="0"/>
            <a:endParaRPr lang="en-US" altLang="zh-CN" dirty="0"/>
          </a:p>
          <a:p>
            <a:pPr lvl="0"/>
            <a:r>
              <a:rPr lang="en-US" altLang="zh-CN" dirty="0"/>
              <a:t>tolower</a:t>
            </a:r>
            <a:r>
              <a:rPr lang="zh-CN" altLang="en-US" dirty="0"/>
              <a:t>：大写字母转换为小写字母</a:t>
            </a:r>
            <a:endParaRPr lang="zh-CN" altLang="en-US" dirty="0"/>
          </a:p>
        </p:txBody>
      </p:sp>
      <p:sp>
        <p:nvSpPr>
          <p:cNvPr id="491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a:solidFill>
              <a:srgbClr val="000000">
                <a:alpha val="100000"/>
              </a:srgbClr>
            </a:solidFill>
            <a:miter lim="800000"/>
          </a:ln>
        </p:spPr>
      </p:sp>
      <p:sp>
        <p:nvSpPr>
          <p:cNvPr id="51203" name="备注占位符 2"/>
          <p:cNvSpPr>
            <a:spLocks noGrp="1"/>
          </p:cNvSpPr>
          <p:nvPr>
            <p:ph type="body" idx="1"/>
          </p:nvPr>
        </p:nvSpPr>
        <p:spPr>
          <a:noFill/>
          <a:ln>
            <a:noFill/>
          </a:ln>
        </p:spPr>
        <p:txBody>
          <a:bodyPr wrap="square" lIns="91440" tIns="45720" rIns="91440" bIns="45720" anchor="t" anchorCtr="0"/>
          <a:lstStyle/>
          <a:p>
            <a:pPr lvl="0"/>
            <a:r>
              <a:rPr lang="zh-CN" altLang="en-US" dirty="0"/>
              <a:t>这里只讨论“关于循环”的优化，不讨论循环体内部的优化</a:t>
            </a:r>
            <a:endParaRPr lang="zh-CN" altLang="en-US" dirty="0"/>
          </a:p>
        </p:txBody>
      </p:sp>
      <p:sp>
        <p:nvSpPr>
          <p:cNvPr id="512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a:solidFill>
              <a:srgbClr val="000000">
                <a:alpha val="100000"/>
              </a:srgbClr>
            </a:solidFill>
            <a:miter lim="800000"/>
          </a:ln>
        </p:spPr>
      </p:sp>
      <p:sp>
        <p:nvSpPr>
          <p:cNvPr id="819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lang="zh-CN" altLang="en-US" dirty="0"/>
              <a:t>程序的两个方面：</a:t>
            </a:r>
            <a:endParaRPr lang="en-US" altLang="zh-CN" dirty="0"/>
          </a:p>
          <a:p>
            <a:pPr lvl="0" eaLnBrk="1" hangingPunct="1">
              <a:spcBef>
                <a:spcPct val="0"/>
              </a:spcBef>
            </a:pPr>
            <a:r>
              <a:rPr lang="zh-CN" altLang="en-US" dirty="0"/>
              <a:t>表达式</a:t>
            </a:r>
            <a:r>
              <a:rPr lang="en-US" altLang="zh-CN" dirty="0"/>
              <a:t>=</a:t>
            </a:r>
            <a:r>
              <a:rPr lang="zh-CN" altLang="en-US" dirty="0"/>
              <a:t>数据处理的基本单位 </a:t>
            </a:r>
            <a:r>
              <a:rPr lang="en-US" altLang="zh-CN" dirty="0"/>
              <a:t>v.s. </a:t>
            </a:r>
            <a:r>
              <a:rPr lang="zh-CN" altLang="en-US" dirty="0"/>
              <a:t>语句</a:t>
            </a:r>
            <a:r>
              <a:rPr lang="en-US" altLang="zh-CN" dirty="0"/>
              <a:t>=</a:t>
            </a:r>
            <a:r>
              <a:rPr lang="zh-CN" altLang="en-US" dirty="0"/>
              <a:t>流程控制的基本单位</a:t>
            </a:r>
            <a:endParaRPr lang="en-US" altLang="zh-CN" dirty="0"/>
          </a:p>
        </p:txBody>
      </p:sp>
      <p:sp>
        <p:nvSpPr>
          <p:cNvPr id="8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a:solidFill>
              <a:srgbClr val="000000">
                <a:alpha val="100000"/>
              </a:srgbClr>
            </a:solidFill>
            <a:miter lim="800000"/>
          </a:ln>
        </p:spPr>
      </p:sp>
      <p:sp>
        <p:nvSpPr>
          <p:cNvPr id="53251" name="备注占位符 2"/>
          <p:cNvSpPr>
            <a:spLocks noGrp="1"/>
          </p:cNvSpPr>
          <p:nvPr>
            <p:ph type="body" idx="1"/>
          </p:nvPr>
        </p:nvSpPr>
        <p:spPr>
          <a:noFill/>
          <a:ln>
            <a:noFill/>
          </a:ln>
        </p:spPr>
        <p:txBody>
          <a:bodyPr wrap="square" lIns="91440" tIns="45720" rIns="91440" bIns="45720" anchor="t" anchorCtr="0"/>
          <a:lstStyle/>
          <a:p>
            <a:pPr lvl="0"/>
            <a:r>
              <a:rPr lang="zh-CN" altLang="en-US" dirty="0"/>
              <a:t>算法上的优化：为什么是需要循环到</a:t>
            </a:r>
            <a:r>
              <a:rPr lang="en-US" altLang="zh-CN" dirty="0"/>
              <a:t>i</a:t>
            </a:r>
            <a:r>
              <a:rPr lang="zh-CN" altLang="en-US" dirty="0"/>
              <a:t>的平方根？</a:t>
            </a:r>
            <a:endParaRPr lang="en-US" altLang="zh-CN" dirty="0"/>
          </a:p>
          <a:p>
            <a:pPr lvl="0"/>
            <a:endParaRPr lang="en-US" altLang="zh-CN" dirty="0"/>
          </a:p>
          <a:p>
            <a:pPr lvl="0"/>
            <a:r>
              <a:rPr lang="zh-CN" altLang="en-US" dirty="0"/>
              <a:t>因为：合数必可分解为两个数的乘积，它们要么相等，要么一大一小，</a:t>
            </a:r>
            <a:endParaRPr lang="en-US" altLang="zh-CN" dirty="0"/>
          </a:p>
          <a:p>
            <a:pPr lvl="0"/>
            <a:r>
              <a:rPr lang="zh-CN" altLang="en-US" dirty="0"/>
              <a:t>所以，相等时，判断到</a:t>
            </a:r>
            <a:r>
              <a:rPr lang="en-US" altLang="zh-CN" dirty="0"/>
              <a:t>sqrt(i)</a:t>
            </a:r>
            <a:r>
              <a:rPr lang="zh-CN" altLang="en-US" dirty="0"/>
              <a:t>即可；不等时，更是如此</a:t>
            </a:r>
            <a:endParaRPr lang="en-US" altLang="zh-CN" dirty="0"/>
          </a:p>
        </p:txBody>
      </p:sp>
      <p:sp>
        <p:nvSpPr>
          <p:cNvPr id="532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nchorCtr="0"/>
          <a:lstStyle/>
          <a:p>
            <a:pPr lvl="0"/>
            <a:r>
              <a:rPr lang="zh-CN" altLang="en-US" dirty="0"/>
              <a:t>代码上的优化：去掉重复的</a:t>
            </a:r>
            <a:r>
              <a:rPr lang="en-US" altLang="zh-CN" dirty="0"/>
              <a:t>sqrt</a:t>
            </a:r>
            <a:r>
              <a:rPr lang="zh-CN" altLang="en-US" dirty="0"/>
              <a:t>计算</a:t>
            </a:r>
            <a:endParaRPr lang="zh-CN" altLang="en-US" dirty="0"/>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alpha val="100000"/>
              </a:srgbClr>
            </a:solidFill>
            <a:miter lim="800000"/>
          </a:ln>
        </p:spPr>
      </p:sp>
      <p:sp>
        <p:nvSpPr>
          <p:cNvPr id="5734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57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a:solidFill>
              <a:srgbClr val="000000">
                <a:alpha val="100000"/>
              </a:srgbClr>
            </a:solidFill>
            <a:miter lim="800000"/>
          </a:ln>
        </p:spPr>
      </p:sp>
      <p:sp>
        <p:nvSpPr>
          <p:cNvPr id="65539" name="备注占位符 2"/>
          <p:cNvSpPr>
            <a:spLocks noGrp="1"/>
          </p:cNvSpPr>
          <p:nvPr>
            <p:ph type="body" idx="1"/>
          </p:nvPr>
        </p:nvSpPr>
        <p:spPr>
          <a:noFill/>
          <a:ln>
            <a:noFill/>
          </a:ln>
        </p:spPr>
        <p:txBody>
          <a:bodyPr wrap="square" lIns="91440" tIns="45720" rIns="91440" bIns="45720" anchor="t" anchorCtr="0"/>
          <a:lstStyle/>
          <a:p>
            <a:pPr lvl="0"/>
            <a:r>
              <a:rPr lang="en-US" altLang="zh-CN" dirty="0"/>
              <a:t>C++</a:t>
            </a:r>
            <a:r>
              <a:rPr lang="zh-CN" altLang="en-US" dirty="0"/>
              <a:t>在类的内部实现时，延用</a:t>
            </a:r>
            <a:r>
              <a:rPr lang="en-US" altLang="zh-CN" dirty="0"/>
              <a:t>C</a:t>
            </a:r>
            <a:r>
              <a:rPr lang="zh-CN" altLang="en-US" dirty="0"/>
              <a:t>的结构化风格</a:t>
            </a:r>
            <a:endParaRPr lang="en-US" altLang="zh-CN" dirty="0"/>
          </a:p>
          <a:p>
            <a:pPr lvl="0"/>
            <a:endParaRPr lang="en-US" altLang="zh-CN" dirty="0"/>
          </a:p>
          <a:p>
            <a:pPr lvl="0"/>
            <a:r>
              <a:rPr lang="zh-CN" altLang="en-US" dirty="0"/>
              <a:t>软件工程的名词：高内聚，低耦合</a:t>
            </a:r>
            <a:endParaRPr lang="zh-CN" altLang="en-US" dirty="0"/>
          </a:p>
        </p:txBody>
      </p:sp>
      <p:sp>
        <p:nvSpPr>
          <p:cNvPr id="655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a:solidFill>
              <a:srgbClr val="000000">
                <a:alpha val="100000"/>
              </a:srgbClr>
            </a:solidFill>
            <a:miter lim="800000"/>
          </a:ln>
        </p:spPr>
      </p:sp>
      <p:sp>
        <p:nvSpPr>
          <p:cNvPr id="10243" name="备注占位符 2"/>
          <p:cNvSpPr>
            <a:spLocks noGrp="1"/>
          </p:cNvSpPr>
          <p:nvPr>
            <p:ph type="body" idx="1"/>
          </p:nvPr>
        </p:nvSpPr>
        <p:spPr>
          <a:noFill/>
          <a:ln>
            <a:noFill/>
          </a:ln>
        </p:spPr>
        <p:txBody>
          <a:bodyPr wrap="square" lIns="91440" tIns="45720" rIns="91440" bIns="45720" anchor="t" anchorCtr="0"/>
          <a:lstStyle/>
          <a:p>
            <a:pPr lvl="0"/>
            <a:r>
              <a:rPr lang="zh-CN" altLang="en-US" dirty="0"/>
              <a:t>简单语句：不包含其他语句</a:t>
            </a:r>
            <a:endParaRPr lang="en-US" altLang="zh-CN" dirty="0"/>
          </a:p>
          <a:p>
            <a:pPr lvl="0"/>
            <a:r>
              <a:rPr lang="zh-CN" altLang="en-US" dirty="0"/>
              <a:t>结构语句：由简单语句和结果语句按照一定规则构造出来的（递归定义）</a:t>
            </a:r>
            <a:endParaRPr lang="en-US" altLang="zh-CN" dirty="0"/>
          </a:p>
          <a:p>
            <a:pPr lvl="0"/>
            <a:endParaRPr lang="en-US" altLang="zh-CN" dirty="0"/>
          </a:p>
          <a:p>
            <a:pPr lvl="0"/>
            <a:r>
              <a:rPr lang="zh-CN" altLang="en-US" dirty="0"/>
              <a:t>数据定义语句：属于简单语句（</a:t>
            </a:r>
            <a:r>
              <a:rPr lang="en-US" altLang="zh-CN" dirty="0"/>
              <a:t>int a;</a:t>
            </a:r>
            <a:r>
              <a:rPr lang="zh-CN" altLang="en-US" dirty="0"/>
              <a:t>）或属于结构语句（</a:t>
            </a:r>
            <a:r>
              <a:rPr lang="en-US" altLang="zh-CN" dirty="0"/>
              <a:t>struct course { ... }</a:t>
            </a:r>
            <a:r>
              <a:rPr lang="zh-CN" altLang="en-US" dirty="0"/>
              <a:t>）</a:t>
            </a:r>
            <a:endParaRPr lang="zh-CN" altLang="en-US" dirty="0"/>
          </a:p>
        </p:txBody>
      </p:sp>
      <p:sp>
        <p:nvSpPr>
          <p:cNvPr id="102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a:solidFill>
              <a:srgbClr val="000000">
                <a:alpha val="100000"/>
              </a:srgbClr>
            </a:solidFill>
            <a:miter lim="800000"/>
          </a:ln>
        </p:spPr>
      </p:sp>
      <p:sp>
        <p:nvSpPr>
          <p:cNvPr id="6758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675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a:solidFill>
              <a:srgbClr val="000000">
                <a:alpha val="100000"/>
              </a:srgbClr>
            </a:solidFill>
            <a:miter lim="800000"/>
          </a:ln>
        </p:spPr>
      </p:sp>
      <p:sp>
        <p:nvSpPr>
          <p:cNvPr id="122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lang="zh-CN" altLang="en-US" dirty="0">
                <a:latin typeface="楷体_GB2312" pitchFamily="1" charset="-122"/>
                <a:ea typeface="楷体_GB2312" pitchFamily="1" charset="-122"/>
              </a:rPr>
              <a:t>流程图</a:t>
            </a:r>
            <a:endParaRPr lang="zh-CN" altLang="zh-CN" dirty="0">
              <a:latin typeface="楷体_GB2312" pitchFamily="1" charset="-122"/>
              <a:ea typeface="楷体_GB2312" pitchFamily="1" charset="-122"/>
            </a:endParaRPr>
          </a:p>
          <a:p>
            <a:pPr lvl="0" eaLnBrk="1" hangingPunct="1">
              <a:spcBef>
                <a:spcPct val="0"/>
              </a:spcBef>
            </a:pPr>
            <a:endParaRPr lang="zh-CN" altLang="en-US" dirty="0"/>
          </a:p>
        </p:txBody>
      </p:sp>
      <p:sp>
        <p:nvSpPr>
          <p:cNvPr id="122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a:noFill/>
          <a:ln>
            <a:noFill/>
          </a:ln>
        </p:spPr>
        <p:txBody>
          <a:bodyPr wrap="square" lIns="91440" tIns="45720" rIns="91440" bIns="45720" anchor="t" anchorCtr="0"/>
          <a:lstStyle/>
          <a:p>
            <a:pPr lvl="0" eaLnBrk="1" hangingPunct="1"/>
            <a:r>
              <a:rPr lang="zh-CN" altLang="en-US" dirty="0"/>
              <a:t>调试可以用</a:t>
            </a:r>
            <a:endParaRPr lang="zh-CN" altLang="en-US" dirty="0"/>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 name="Line 7"/>
          <p:cNvSpPr/>
          <p:nvPr/>
        </p:nvSpPr>
        <p:spPr>
          <a:xfrm>
            <a:off x="1905000" y="1219200"/>
            <a:ext cx="0" cy="2057400"/>
          </a:xfrm>
          <a:prstGeom prst="line">
            <a:avLst/>
          </a:prstGeom>
          <a:ln w="34925" cap="flat" cmpd="sng">
            <a:solidFill>
              <a:schemeClr val="tx2"/>
            </a:solidFill>
            <a:prstDash val="solid"/>
            <a:headEnd type="none" w="med" len="med"/>
            <a:tailEnd type="none" w="med" len="med"/>
          </a:ln>
        </p:spPr>
      </p:sp>
      <p:sp>
        <p:nvSpPr>
          <p:cNvPr id="12" name="Oval 8"/>
          <p:cNvSpPr>
            <a:spLocks noChangeArrowheads="1"/>
          </p:cNvSpPr>
          <p:nvPr/>
        </p:nvSpPr>
        <p:spPr bwMode="auto">
          <a:xfrm>
            <a:off x="163513" y="2103438"/>
            <a:ext cx="347663" cy="347663"/>
          </a:xfrm>
          <a:prstGeom prst="ellipse">
            <a:avLst/>
          </a:prstGeom>
          <a:solidFill>
            <a:schemeClr val="tx1"/>
          </a:solidFill>
          <a:ln>
            <a:noFill/>
          </a:ln>
        </p:spPr>
        <p:txBody>
          <a:bodyPr wrap="none" anchor="ctr"/>
          <a:lstStyle>
            <a:lvl1pPr>
              <a:buFont typeface="Arial" panose="020B0604020202020204" pitchFamily="34" charset="0"/>
              <a:defRPr>
                <a:solidFill>
                  <a:schemeClr val="tx1"/>
                </a:solidFill>
                <a:latin typeface="Arial" panose="020B0604020202020204" pitchFamily="34" charset="0"/>
                <a:ea typeface="楷体_GB2312" pitchFamily="1" charset="-122"/>
              </a:defRPr>
            </a:lvl1pPr>
            <a:lvl2pPr marL="742950" indent="-285750">
              <a:buFont typeface="Arial" panose="020B0604020202020204" pitchFamily="34" charset="0"/>
              <a:defRPr>
                <a:solidFill>
                  <a:schemeClr val="tx1"/>
                </a:solidFill>
                <a:latin typeface="Arial" panose="020B0604020202020204" pitchFamily="34" charset="0"/>
                <a:ea typeface="楷体_GB2312" pitchFamily="1" charset="-122"/>
              </a:defRPr>
            </a:lvl2pPr>
            <a:lvl3pPr marL="1143000" indent="-228600">
              <a:buFont typeface="Arial" panose="020B0604020202020204" pitchFamily="34" charset="0"/>
              <a:defRPr>
                <a:solidFill>
                  <a:schemeClr val="tx1"/>
                </a:solidFill>
                <a:latin typeface="Arial" panose="020B0604020202020204" pitchFamily="34" charset="0"/>
                <a:ea typeface="楷体_GB2312" pitchFamily="1" charset="-122"/>
              </a:defRPr>
            </a:lvl3pPr>
            <a:lvl4pPr marL="1600200" indent="-228600">
              <a:buFont typeface="Arial" panose="020B0604020202020204" pitchFamily="34" charset="0"/>
              <a:defRPr>
                <a:solidFill>
                  <a:schemeClr val="tx1"/>
                </a:solidFill>
                <a:latin typeface="Arial" panose="020B0604020202020204" pitchFamily="34" charset="0"/>
                <a:ea typeface="楷体_GB2312" pitchFamily="1" charset="-122"/>
              </a:defRPr>
            </a:lvl4pPr>
            <a:lvl5pPr marL="2057400" indent="-228600">
              <a:buFont typeface="Arial" panose="020B0604020202020204" pitchFamily="34" charse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Oval 9"/>
          <p:cNvSpPr>
            <a:spLocks noChangeArrowheads="1"/>
          </p:cNvSpPr>
          <p:nvPr/>
        </p:nvSpPr>
        <p:spPr bwMode="auto">
          <a:xfrm>
            <a:off x="739775" y="2105025"/>
            <a:ext cx="349250" cy="347663"/>
          </a:xfrm>
          <a:prstGeom prst="ellipse">
            <a:avLst/>
          </a:prstGeom>
          <a:solidFill>
            <a:schemeClr val="accent1"/>
          </a:solidFill>
          <a:ln>
            <a:noFill/>
          </a:ln>
        </p:spPr>
        <p:txBody>
          <a:bodyPr wrap="none" anchor="ctr"/>
          <a:lstStyle>
            <a:lvl1pPr>
              <a:buFont typeface="Arial" panose="020B0604020202020204" pitchFamily="34" charset="0"/>
              <a:defRPr>
                <a:solidFill>
                  <a:schemeClr val="tx1"/>
                </a:solidFill>
                <a:latin typeface="Arial" panose="020B0604020202020204" pitchFamily="34" charset="0"/>
                <a:ea typeface="楷体_GB2312" pitchFamily="1" charset="-122"/>
              </a:defRPr>
            </a:lvl1pPr>
            <a:lvl2pPr marL="742950" indent="-285750">
              <a:buFont typeface="Arial" panose="020B0604020202020204" pitchFamily="34" charset="0"/>
              <a:defRPr>
                <a:solidFill>
                  <a:schemeClr val="tx1"/>
                </a:solidFill>
                <a:latin typeface="Arial" panose="020B0604020202020204" pitchFamily="34" charset="0"/>
                <a:ea typeface="楷体_GB2312" pitchFamily="1" charset="-122"/>
              </a:defRPr>
            </a:lvl2pPr>
            <a:lvl3pPr marL="1143000" indent="-228600">
              <a:buFont typeface="Arial" panose="020B0604020202020204" pitchFamily="34" charset="0"/>
              <a:defRPr>
                <a:solidFill>
                  <a:schemeClr val="tx1"/>
                </a:solidFill>
                <a:latin typeface="Arial" panose="020B0604020202020204" pitchFamily="34" charset="0"/>
                <a:ea typeface="楷体_GB2312" pitchFamily="1" charset="-122"/>
              </a:defRPr>
            </a:lvl3pPr>
            <a:lvl4pPr marL="1600200" indent="-228600">
              <a:buFont typeface="Arial" panose="020B0604020202020204" pitchFamily="34" charset="0"/>
              <a:defRPr>
                <a:solidFill>
                  <a:schemeClr val="tx1"/>
                </a:solidFill>
                <a:latin typeface="Arial" panose="020B0604020202020204" pitchFamily="34" charset="0"/>
                <a:ea typeface="楷体_GB2312" pitchFamily="1" charset="-122"/>
              </a:defRPr>
            </a:lvl4pPr>
            <a:lvl5pPr marL="2057400" indent="-228600">
              <a:buFont typeface="Arial" panose="020B0604020202020204" pitchFamily="34" charse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Oval 10"/>
          <p:cNvSpPr>
            <a:spLocks noChangeArrowheads="1"/>
          </p:cNvSpPr>
          <p:nvPr/>
        </p:nvSpPr>
        <p:spPr bwMode="auto">
          <a:xfrm>
            <a:off x="1317625" y="2105025"/>
            <a:ext cx="347663" cy="347663"/>
          </a:xfrm>
          <a:prstGeom prst="ellipse">
            <a:avLst/>
          </a:prstGeom>
          <a:solidFill>
            <a:schemeClr val="accent2"/>
          </a:solidFill>
          <a:ln>
            <a:noFill/>
          </a:ln>
        </p:spPr>
        <p:txBody>
          <a:bodyPr wrap="none" anchor="ctr"/>
          <a:lstStyle>
            <a:lvl1pPr>
              <a:buFont typeface="Arial" panose="020B0604020202020204" pitchFamily="34" charset="0"/>
              <a:defRPr>
                <a:solidFill>
                  <a:schemeClr val="tx1"/>
                </a:solidFill>
                <a:latin typeface="Arial" panose="020B0604020202020204" pitchFamily="34" charset="0"/>
                <a:ea typeface="楷体_GB2312" pitchFamily="1" charset="-122"/>
              </a:defRPr>
            </a:lvl1pPr>
            <a:lvl2pPr marL="742950" indent="-285750">
              <a:buFont typeface="Arial" panose="020B0604020202020204" pitchFamily="34" charset="0"/>
              <a:defRPr>
                <a:solidFill>
                  <a:schemeClr val="tx1"/>
                </a:solidFill>
                <a:latin typeface="Arial" panose="020B0604020202020204" pitchFamily="34" charset="0"/>
                <a:ea typeface="楷体_GB2312" pitchFamily="1" charset="-122"/>
              </a:defRPr>
            </a:lvl2pPr>
            <a:lvl3pPr marL="1143000" indent="-228600">
              <a:buFont typeface="Arial" panose="020B0604020202020204" pitchFamily="34" charset="0"/>
              <a:defRPr>
                <a:solidFill>
                  <a:schemeClr val="tx1"/>
                </a:solidFill>
                <a:latin typeface="Arial" panose="020B0604020202020204" pitchFamily="34" charset="0"/>
                <a:ea typeface="楷体_GB2312" pitchFamily="1" charset="-122"/>
              </a:defRPr>
            </a:lvl3pPr>
            <a:lvl4pPr marL="1600200" indent="-228600">
              <a:buFont typeface="Arial" panose="020B0604020202020204" pitchFamily="34" charset="0"/>
              <a:defRPr>
                <a:solidFill>
                  <a:schemeClr val="tx1"/>
                </a:solidFill>
                <a:latin typeface="Arial" panose="020B0604020202020204" pitchFamily="34" charset="0"/>
                <a:ea typeface="楷体_GB2312" pitchFamily="1" charset="-122"/>
              </a:defRPr>
            </a:lvl4pPr>
            <a:lvl5pPr marL="2057400" indent="-228600">
              <a:buFont typeface="Arial" panose="020B0604020202020204" pitchFamily="34" charse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0" name="Rectangle 2"/>
          <p:cNvSpPr>
            <a:spLocks noGrp="1" noChangeArrowheads="1"/>
          </p:cNvSpPr>
          <p:nvPr>
            <p:ph type="ctrTitle"/>
          </p:nvPr>
        </p:nvSpPr>
        <p:spPr>
          <a:xfrm>
            <a:off x="2133600" y="1371600"/>
            <a:ext cx="6477000" cy="1752600"/>
          </a:xfrm>
        </p:spPr>
        <p:txBody>
          <a:bodyPr/>
          <a:lstStyle>
            <a:lvl1pPr>
              <a:defRPr sz="5400"/>
            </a:lvl1pPr>
          </a:lstStyle>
          <a:p>
            <a:r>
              <a:rPr lang="zh-CN"/>
              <a:t>单击此处编辑母版标题样式</a:t>
            </a:r>
            <a:endParaRPr lang="zh-CN"/>
          </a:p>
        </p:txBody>
      </p:sp>
      <p:sp>
        <p:nvSpPr>
          <p:cNvPr id="2051" name="Rectangle 3"/>
          <p:cNvSpPr>
            <a:spLocks noGrp="1" noChangeArrowheads="1"/>
          </p:cNvSpPr>
          <p:nvPr>
            <p:ph type="subTitle" idx="1"/>
          </p:nvPr>
        </p:nvSpPr>
        <p:spPr>
          <a:xfrm>
            <a:off x="2133600" y="3733800"/>
            <a:ext cx="6477000" cy="1981200"/>
          </a:xfrm>
        </p:spPr>
        <p:txBody>
          <a:bodyPr/>
          <a:lstStyle>
            <a:lvl1pPr marL="0" indent="0">
              <a:buFont typeface="Wingdings" panose="05000000000000000000" pitchFamily="2" charset="2"/>
              <a:buNone/>
              <a:defRPr/>
            </a:lvl1pPr>
          </a:lstStyle>
          <a:p>
            <a:r>
              <a:rPr lang="zh-CN"/>
              <a:t>单击此处编辑母版副标题样式</a:t>
            </a:r>
            <a:endParaRPr lang="zh-CN"/>
          </a:p>
        </p:txBody>
      </p:sp>
      <p:sp>
        <p:nvSpPr>
          <p:cNvPr id="15" name="Rectangle 4"/>
          <p:cNvSpPr>
            <a:spLocks noGrp="1" noChangeArrowheads="1"/>
          </p:cNvSpPr>
          <p:nvPr>
            <p:ph type="dt" sz="half" idx="2"/>
          </p:nvPr>
        </p:nvSpPr>
        <p:spPr bwMode="auto">
          <a:xfrm>
            <a:off x="7086600" y="6248400"/>
            <a:ext cx="1524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Rectangle 5"/>
          <p:cNvSpPr>
            <a:spLocks noGrp="1" noChangeArrowheads="1"/>
          </p:cNvSpPr>
          <p:nvPr>
            <p:ph type="ftr" sz="quarter" idx="3"/>
          </p:nvPr>
        </p:nvSpPr>
        <p:spPr bwMode="auto">
          <a:xfrm>
            <a:off x="38100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Rectangle 6"/>
          <p:cNvSpPr>
            <a:spLocks noGrp="1" noChangeArrowheads="1"/>
          </p:cNvSpPr>
          <p:nvPr>
            <p:ph type="sldNum" sz="quarter" idx="4"/>
          </p:nvPr>
        </p:nvSpPr>
        <p:spPr bwMode="auto">
          <a:xfrm>
            <a:off x="2209800" y="6248400"/>
            <a:ext cx="12192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91BE08A-2C33-4DDF-A85F-E8A9C4172ED8}"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90500"/>
            <a:ext cx="1752600" cy="58293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524000" y="190500"/>
            <a:ext cx="5105400" cy="58293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524000" y="190500"/>
            <a:ext cx="7010400" cy="1527175"/>
          </a:xfrm>
          <a:prstGeom prst="rect">
            <a:avLst/>
          </a:prstGeom>
          <a:noFill/>
          <a:ln w="9525">
            <a:noFill/>
          </a:ln>
        </p:spPr>
        <p:txBody>
          <a:bodyPr anchor="ctr" anchorCtr="0"/>
          <a:lstStyle/>
          <a:p>
            <a:pPr lvl="0"/>
            <a:r>
              <a:rPr lang="zh-CN" altLang="zh-CN" dirty="0"/>
              <a:t>单击此处编辑母版标题样式</a:t>
            </a:r>
            <a:endParaRPr lang="zh-CN" altLang="zh-CN" dirty="0"/>
          </a:p>
        </p:txBody>
      </p:sp>
      <p:sp>
        <p:nvSpPr>
          <p:cNvPr id="1027" name="Rectangle 3"/>
          <p:cNvSpPr>
            <a:spLocks noGrp="1"/>
          </p:cNvSpPr>
          <p:nvPr>
            <p:ph type="body" idx="1"/>
          </p:nvPr>
        </p:nvSpPr>
        <p:spPr>
          <a:xfrm>
            <a:off x="1524000" y="1905000"/>
            <a:ext cx="7010400" cy="4114800"/>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Rectangle 4"/>
          <p:cNvSpPr>
            <a:spLocks noGrp="1" noChangeArrowheads="1"/>
          </p:cNvSpPr>
          <p:nvPr>
            <p:ph type="dt" sz="half" idx="2"/>
          </p:nvPr>
        </p:nvSpPr>
        <p:spPr bwMode="auto">
          <a:xfrm>
            <a:off x="66294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Arial" panose="020B0604020202020204" pitchFamily="34" charset="0"/>
              <a:buNone/>
              <a:defRPr sz="1000">
                <a:ea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2766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 typeface="Arial" panose="020B0604020202020204" pitchFamily="34" charset="0"/>
              <a:buNone/>
              <a:defRPr sz="1000">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1524000" y="6248400"/>
            <a:ext cx="12954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 typeface="Arial" panose="020B0604020202020204" pitchFamily="34" charset="0"/>
              <a:buNone/>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Rectangle 6"/>
          <p:cNvSpPr>
            <a:spLocks noGrp="1" noChangeArrowheads="1"/>
          </p:cNvSpPr>
          <p:nvPr userDrawn="1"/>
        </p:nvSpPr>
        <p:spPr bwMode="auto">
          <a:xfrm>
            <a:off x="1651000" y="6375400"/>
            <a:ext cx="12954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Rectangle 6"/>
          <p:cNvSpPr>
            <a:spLocks noGrp="1" noChangeArrowheads="1"/>
          </p:cNvSpPr>
          <p:nvPr userDrawn="1"/>
        </p:nvSpPr>
        <p:spPr bwMode="auto">
          <a:xfrm>
            <a:off x="1778000" y="6502400"/>
            <a:ext cx="12954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0B8062C-1A50-4D8C-A795-984C2FA49581}"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8838" name="Rectangle 6"/>
          <p:cNvSpPr>
            <a:spLocks noGrp="1" noChangeArrowheads="1"/>
          </p:cNvSpPr>
          <p:nvPr userDrawn="1"/>
        </p:nvSpPr>
        <p:spPr bwMode="auto">
          <a:xfrm>
            <a:off x="6553200" y="6309995"/>
            <a:ext cx="1905000" cy="395605"/>
          </a:xfrm>
          <a:prstGeom prst="rect">
            <a:avLst/>
          </a:prstGeom>
          <a:noFill/>
          <a:ln w="9525">
            <a:noFill/>
            <a:miter lim="800000"/>
          </a:ln>
        </p:spPr>
        <p:txBody>
          <a:bodyPr vert="horz" wrap="square" lIns="91440" tIns="45720" rIns="91440" bIns="45720" numCol="1" anchor="t" anchorCtr="0" compatLnSpc="1"/>
          <a:lstStyle>
            <a:lvl1pPr algn="r" eaLnBrk="1" hangingPunct="1">
              <a:spcBef>
                <a:spcPct val="50000"/>
              </a:spcBef>
              <a:defRPr sz="1400">
                <a:ea typeface="宋体" panose="02010600030101010101" pitchFamily="2" charset="-122"/>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071E7CE4-78B9-46D3-A574-A4017E076596}"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Rectangle 7"/>
          <p:cNvSpPr/>
          <p:nvPr userDrawn="1"/>
        </p:nvSpPr>
        <p:spPr>
          <a:xfrm>
            <a:off x="1905" y="6167755"/>
            <a:ext cx="9142095" cy="690245"/>
          </a:xfrm>
          <a:prstGeom prst="rect">
            <a:avLst/>
          </a:prstGeom>
          <a:gradFill rotWithShape="0">
            <a:gsLst>
              <a:gs pos="0">
                <a:srgbClr val="CC99FF"/>
              </a:gs>
              <a:gs pos="100000">
                <a:srgbClr val="5E4776"/>
              </a:gs>
            </a:gsLst>
            <a:lin ang="5400000" scaled="1"/>
            <a:tileRect/>
          </a:gradFill>
          <a:ln w="9525">
            <a:noFill/>
          </a:ln>
        </p:spPr>
        <p:txBody>
          <a:bodyPr wrap="none" anchor="ctr" anchorCtr="0"/>
          <a:lstStyle/>
          <a:p>
            <a:pPr lvl="0" algn="ctr" eaLnBrk="0" hangingPunct="0"/>
            <a:endParaRPr lang="zh-CN" altLang="en-US" dirty="0">
              <a:latin typeface="Times New Roman" panose="02020603050405020304" pitchFamily="18" charset="0"/>
              <a:ea typeface="大黑体" charset="-122"/>
            </a:endParaRPr>
          </a:p>
        </p:txBody>
      </p:sp>
      <p:sp>
        <p:nvSpPr>
          <p:cNvPr id="7" name="Line 9"/>
          <p:cNvSpPr/>
          <p:nvPr userDrawn="1"/>
        </p:nvSpPr>
        <p:spPr>
          <a:xfrm flipH="1">
            <a:off x="1447165" y="6182360"/>
            <a:ext cx="635" cy="550545"/>
          </a:xfrm>
          <a:prstGeom prst="line">
            <a:avLst/>
          </a:prstGeom>
          <a:ln w="12700" cap="flat" cmpd="sng">
            <a:solidFill>
              <a:srgbClr val="FFFFFF"/>
            </a:solidFill>
            <a:prstDash val="solid"/>
            <a:round/>
            <a:headEnd type="none" w="med" len="med"/>
            <a:tailEnd type="none" w="med" len="med"/>
          </a:ln>
        </p:spPr>
      </p:sp>
      <p:sp>
        <p:nvSpPr>
          <p:cNvPr id="8" name="Text Box 10"/>
          <p:cNvSpPr txBox="1"/>
          <p:nvPr userDrawn="1"/>
        </p:nvSpPr>
        <p:spPr>
          <a:xfrm>
            <a:off x="5791200" y="6167755"/>
            <a:ext cx="3352800" cy="690245"/>
          </a:xfrm>
          <a:prstGeom prst="rect">
            <a:avLst/>
          </a:prstGeom>
          <a:solidFill>
            <a:srgbClr val="800080"/>
          </a:solidFill>
          <a:ln w="12700">
            <a:noFill/>
          </a:ln>
        </p:spPr>
        <p:txBody>
          <a:bodyPr lIns="90000" tIns="46800" rIns="90000" bIns="46800" anchor="ctr" anchorCtr="0"/>
          <a:lstStyle/>
          <a:p>
            <a:pPr lvl="0" algn="ctr" eaLnBrk="0" hangingPunct="0">
              <a:spcBef>
                <a:spcPct val="50000"/>
              </a:spcBef>
            </a:pPr>
            <a:r>
              <a:rPr lang="zh-CN" altLang="en-US" sz="1400" dirty="0">
                <a:solidFill>
                  <a:schemeClr val="bg1"/>
                </a:solidFill>
                <a:latin typeface="Harmony Text" pitchFamily="34" charset="0"/>
                <a:ea typeface="宋体" panose="02010600030101010101" pitchFamily="2" charset="-122"/>
              </a:rPr>
              <a:t>厦门大学信息学院</a:t>
            </a:r>
            <a:endParaRPr lang="zh-CN" altLang="en-US" sz="1400" dirty="0">
              <a:solidFill>
                <a:schemeClr val="bg1"/>
              </a:solidFill>
              <a:latin typeface="Harmony Text" pitchFamily="34" charset="0"/>
              <a:ea typeface="宋体" panose="02010600030101010101" pitchFamily="2" charset="-122"/>
            </a:endParaRPr>
          </a:p>
        </p:txBody>
      </p:sp>
      <p:sp>
        <p:nvSpPr>
          <p:cNvPr id="9" name="Text Box 11"/>
          <p:cNvSpPr txBox="1"/>
          <p:nvPr userDrawn="1"/>
        </p:nvSpPr>
        <p:spPr>
          <a:xfrm>
            <a:off x="0" y="6337935"/>
            <a:ext cx="1371600" cy="520065"/>
          </a:xfrm>
          <a:prstGeom prst="rect">
            <a:avLst/>
          </a:prstGeom>
          <a:noFill/>
          <a:ln w="9525">
            <a:noFill/>
          </a:ln>
        </p:spPr>
        <p:txBody>
          <a:bodyPr anchor="t" anchorCtr="0">
            <a:noAutofit/>
          </a:bodyPr>
          <a:lstStyle/>
          <a:p>
            <a:pPr lvl="0" algn="ctr" eaLnBrk="1" hangingPunct="1">
              <a:spcBef>
                <a:spcPct val="50000"/>
              </a:spcBef>
            </a:pPr>
            <a:r>
              <a:rPr lang="zh-CN" altLang="en-US" sz="1400" dirty="0">
                <a:latin typeface="Times New Roman" panose="02020603050405020304" pitchFamily="18" charset="0"/>
                <a:ea typeface="宋体" panose="02010600030101010101" pitchFamily="2" charset="-122"/>
              </a:rPr>
              <a:t>第</a:t>
            </a:r>
            <a:r>
              <a:rPr lang="en-US" altLang="zh-CN" sz="1400" dirty="0">
                <a:latin typeface="Times New Roman" panose="02020603050405020304" pitchFamily="18" charset="0"/>
                <a:ea typeface="宋体" panose="02010600030101010101" pitchFamily="2" charset="-122"/>
              </a:rPr>
              <a:t>03</a:t>
            </a:r>
            <a:r>
              <a:rPr lang="zh-CN" altLang="en-US" sz="1400" dirty="0">
                <a:latin typeface="Times New Roman" panose="02020603050405020304" pitchFamily="18" charset="0"/>
                <a:ea typeface="宋体" panose="02010600030101010101" pitchFamily="2" charset="-122"/>
              </a:rPr>
              <a:t>讲</a:t>
            </a:r>
            <a:endParaRPr lang="en-US" altLang="zh-CN" sz="1400" dirty="0">
              <a:latin typeface="Times New Roman" panose="02020603050405020304" pitchFamily="18" charset="0"/>
              <a:ea typeface="宋体" panose="02010600030101010101" pitchFamily="2" charset="-122"/>
            </a:endParaRPr>
          </a:p>
        </p:txBody>
      </p:sp>
      <p:sp>
        <p:nvSpPr>
          <p:cNvPr id="1035" name="Text Box 12"/>
          <p:cNvSpPr txBox="1"/>
          <p:nvPr userDrawn="1"/>
        </p:nvSpPr>
        <p:spPr>
          <a:xfrm>
            <a:off x="2642870" y="6344920"/>
            <a:ext cx="1626870" cy="387985"/>
          </a:xfrm>
          <a:prstGeom prst="rect">
            <a:avLst/>
          </a:prstGeom>
          <a:noFill/>
          <a:ln w="9525">
            <a:noFill/>
          </a:ln>
        </p:spPr>
        <p:txBody>
          <a:bodyPr anchor="t" anchorCtr="0">
            <a:noAutofit/>
          </a:bodyPr>
          <a:lstStyle/>
          <a:p>
            <a:pPr lvl="0" eaLnBrk="1" hangingPunct="1">
              <a:spcBef>
                <a:spcPct val="50000"/>
              </a:spcBef>
            </a:pPr>
            <a:r>
              <a:rPr lang="zh-CN" altLang="en-US" sz="1400" dirty="0">
                <a:solidFill>
                  <a:schemeClr val="bg1"/>
                </a:solidFill>
                <a:latin typeface="Times New Roman" panose="02020603050405020304" pitchFamily="18" charset="0"/>
                <a:ea typeface="宋体" panose="02010600030101010101" pitchFamily="2" charset="-122"/>
              </a:rPr>
              <a:t>面向对象程序设计</a:t>
            </a:r>
            <a:endParaRPr lang="zh-CN" altLang="en-US" sz="1400" dirty="0">
              <a:solidFill>
                <a:schemeClr val="bg1"/>
              </a:solidFill>
              <a:latin typeface="Times New Roman" panose="02020603050405020304" pitchFamily="18" charset="0"/>
              <a:ea typeface="宋体" panose="02010600030101010101" pitchFamily="2" charset="-122"/>
            </a:endParaRPr>
          </a:p>
        </p:txBody>
      </p:sp>
      <p:cxnSp>
        <p:nvCxnSpPr>
          <p:cNvPr id="19" name="直接连接符 18"/>
          <p:cNvCxnSpPr/>
          <p:nvPr userDrawn="1"/>
        </p:nvCxnSpPr>
        <p:spPr>
          <a:xfrm>
            <a:off x="9525" y="513373"/>
            <a:ext cx="9144000" cy="0"/>
          </a:xfrm>
          <a:prstGeom prst="line">
            <a:avLst/>
          </a:prstGeom>
          <a:solidFill>
            <a:srgbClr val="0B5FD1"/>
          </a:solidFill>
          <a:ln w="38100">
            <a:solidFill>
              <a:srgbClr val="0766D4"/>
            </a:solidFill>
          </a:ln>
        </p:spPr>
        <p:style>
          <a:lnRef idx="1">
            <a:schemeClr val="accent2"/>
          </a:lnRef>
          <a:fillRef idx="0">
            <a:schemeClr val="accent2"/>
          </a:fillRef>
          <a:effectRef idx="0">
            <a:schemeClr val="accent2"/>
          </a:effectRef>
          <a:fontRef idx="minor">
            <a:schemeClr val="tx1"/>
          </a:fontRef>
        </p:style>
      </p:cxnSp>
      <p:sp>
        <p:nvSpPr>
          <p:cNvPr id="2" name="圆角矩形 1"/>
          <p:cNvSpPr/>
          <p:nvPr userDrawn="1"/>
        </p:nvSpPr>
        <p:spPr>
          <a:xfrm>
            <a:off x="1764030" y="33020"/>
            <a:ext cx="5589905" cy="480060"/>
          </a:xfrm>
          <a:prstGeom prst="roundRect">
            <a:avLst>
              <a:gd name="adj" fmla="val 32539"/>
            </a:avLst>
          </a:prstGeom>
          <a:solidFill>
            <a:srgbClr val="0B5FD1"/>
          </a:solidFill>
          <a:ln w="9525" cap="flat" cmpd="sng" algn="ctr">
            <a:noFill/>
            <a:prstDash val="solid"/>
            <a:round/>
            <a:headEnd type="none" w="med" len="med"/>
            <a:tailEnd type="none" w="med" len="med"/>
          </a:ln>
        </p:spPr>
        <p:txBody>
          <a:bodyPr vert="horz" wrap="square" lIns="91440" tIns="45720" rIns="91440" bIns="45720" numCol="1" anchor="t" anchorCtr="0" compatLnSpc="1"/>
          <a:p>
            <a:pPr algn="ctr" fontAlgn="base">
              <a:spcBef>
                <a:spcPct val="0"/>
              </a:spcBef>
              <a:spcAft>
                <a:spcPct val="0"/>
              </a:spcAft>
              <a:defRPr/>
            </a:pPr>
            <a:r>
              <a:rPr lang="zh-CN" altLang="en-US" sz="2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宋体" panose="02010600030101010101" pitchFamily="2" charset="-122"/>
                <a:sym typeface="宋体" panose="02010600030101010101" pitchFamily="2" charset="-122"/>
              </a:rPr>
              <a:t>第</a:t>
            </a:r>
            <a:r>
              <a:rPr lang="en-US" altLang="zh-CN" sz="2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宋体" panose="02010600030101010101" pitchFamily="2" charset="-122"/>
                <a:sym typeface="宋体" panose="02010600030101010101" pitchFamily="2" charset="-122"/>
              </a:rPr>
              <a:t>3</a:t>
            </a:r>
            <a:r>
              <a:rPr lang="zh-CN" altLang="en-US" sz="2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宋体" panose="02010600030101010101" pitchFamily="2" charset="-122"/>
                <a:sym typeface="宋体" panose="02010600030101010101" pitchFamily="2" charset="-122"/>
              </a:rPr>
              <a:t>章 程序的流程控制</a:t>
            </a:r>
            <a:endParaRPr lang="zh-CN" altLang="en-US" sz="2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宋体" panose="02010600030101010101" pitchFamily="2" charset="-122"/>
              <a:sym typeface="宋体" panose="02010600030101010101" pitchFamily="2" charset="-122"/>
            </a:endParaRPr>
          </a:p>
        </p:txBody>
      </p:sp>
      <p:sp>
        <p:nvSpPr>
          <p:cNvPr id="11" name="前凸带形 10"/>
          <p:cNvSpPr/>
          <p:nvPr userDrawn="1"/>
        </p:nvSpPr>
        <p:spPr>
          <a:xfrm>
            <a:off x="10160" y="44450"/>
            <a:ext cx="1255395" cy="466090"/>
          </a:xfrm>
          <a:prstGeom prst="ribbon">
            <a:avLst/>
          </a:prstGeom>
          <a:solidFill>
            <a:srgbClr val="0B5FD1"/>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bg1"/>
                </a:solidFill>
                <a:effectLst/>
                <a:latin typeface="Arial" panose="020B0604020202020204" pitchFamily="34" charset="0"/>
                <a:ea typeface="宋体" panose="02010600030101010101" pitchFamily="2" charset="-122"/>
              </a:rPr>
              <a:t> </a:t>
            </a:r>
            <a:endParaRPr kumimoji="0" lang="en-US" altLang="zh-CN" sz="14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pic>
        <p:nvPicPr>
          <p:cNvPr id="12" name="图片 11"/>
          <p:cNvPicPr>
            <a:picLocks noChangeAspect="1"/>
          </p:cNvPicPr>
          <p:nvPr userDrawn="1"/>
        </p:nvPicPr>
        <p:blipFill>
          <a:blip r:embed="rId12"/>
          <a:stretch>
            <a:fillRect/>
          </a:stretch>
        </p:blipFill>
        <p:spPr>
          <a:xfrm>
            <a:off x="8532495" y="0"/>
            <a:ext cx="485140" cy="48387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6pPr>
      <a:lvl7pPr marL="29718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7pPr>
      <a:lvl8pPr marL="34290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8pPr>
      <a:lvl9pPr marL="38862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p:cNvSpPr>
          <p:nvPr>
            <p:ph idx="1"/>
          </p:nvPr>
        </p:nvSpPr>
        <p:spPr>
          <a:xfrm>
            <a:off x="1192213" y="2205038"/>
            <a:ext cx="3235325" cy="3167062"/>
          </a:xfrm>
        </p:spPr>
        <p:txBody>
          <a:bodyPr vert="horz" wrap="square" lIns="91440" tIns="45720" rIns="91440" bIns="45720" anchor="t" anchorCtr="0"/>
          <a:lstStyle/>
          <a:p>
            <a:pPr eaLnBrk="1" hangingPunct="1">
              <a:buNone/>
            </a:pPr>
            <a:r>
              <a:rPr lang="en-US" altLang="zh-CN" sz="2800" b="1" dirty="0">
                <a:ea typeface="楷体_GB2312" pitchFamily="1" charset="-122"/>
              </a:rPr>
              <a:t>3.1 </a:t>
            </a:r>
            <a:r>
              <a:rPr lang="zh-CN" altLang="zh-CN" sz="2800" b="1" dirty="0">
                <a:ea typeface="楷体_GB2312" pitchFamily="1" charset="-122"/>
              </a:rPr>
              <a:t>概述</a:t>
            </a:r>
            <a:endParaRPr lang="zh-CN" altLang="zh-CN" sz="2800" b="1" dirty="0">
              <a:ea typeface="楷体_GB2312" pitchFamily="1" charset="-122"/>
            </a:endParaRPr>
          </a:p>
          <a:p>
            <a:pPr eaLnBrk="1" hangingPunct="1">
              <a:buNone/>
            </a:pPr>
            <a:r>
              <a:rPr lang="en-US" altLang="zh-CN" sz="2800" b="1" dirty="0">
                <a:ea typeface="楷体_GB2312" pitchFamily="1" charset="-122"/>
              </a:rPr>
              <a:t>3.2 </a:t>
            </a:r>
            <a:r>
              <a:rPr lang="zh-CN" altLang="en-US" sz="2800" b="1" dirty="0">
                <a:ea typeface="楷体_GB2312" pitchFamily="1" charset="-122"/>
              </a:rPr>
              <a:t>顺序执行</a:t>
            </a:r>
            <a:endParaRPr lang="zh-CN" altLang="zh-CN" sz="2800" b="1" dirty="0">
              <a:ea typeface="楷体_GB2312" pitchFamily="1" charset="-122"/>
            </a:endParaRPr>
          </a:p>
          <a:p>
            <a:pPr eaLnBrk="1" hangingPunct="1">
              <a:buNone/>
            </a:pPr>
            <a:r>
              <a:rPr lang="en-US" altLang="zh-CN" sz="2800" b="1" dirty="0">
                <a:ea typeface="楷体_GB2312" pitchFamily="1" charset="-122"/>
              </a:rPr>
              <a:t>3.3 </a:t>
            </a:r>
            <a:r>
              <a:rPr lang="zh-CN" altLang="zh-CN" sz="2800" b="1" dirty="0">
                <a:ea typeface="楷体_GB2312" pitchFamily="1" charset="-122"/>
              </a:rPr>
              <a:t>选择</a:t>
            </a:r>
            <a:r>
              <a:rPr lang="zh-CN" altLang="en-US" sz="2800" b="1" dirty="0">
                <a:ea typeface="楷体_GB2312" pitchFamily="1" charset="-122"/>
              </a:rPr>
              <a:t>执行</a:t>
            </a:r>
            <a:endParaRPr lang="zh-CN" altLang="zh-CN" sz="2800" b="1" dirty="0">
              <a:ea typeface="楷体_GB2312" pitchFamily="1" charset="-122"/>
            </a:endParaRPr>
          </a:p>
          <a:p>
            <a:pPr eaLnBrk="1" hangingPunct="1">
              <a:buNone/>
            </a:pPr>
            <a:r>
              <a:rPr lang="en-US" altLang="zh-CN" sz="2800" b="1" dirty="0">
                <a:ea typeface="楷体_GB2312" pitchFamily="1" charset="-122"/>
              </a:rPr>
              <a:t>3.4 </a:t>
            </a:r>
            <a:r>
              <a:rPr lang="zh-CN" altLang="zh-CN" sz="2800" b="1" dirty="0">
                <a:ea typeface="楷体_GB2312" pitchFamily="1" charset="-122"/>
              </a:rPr>
              <a:t>循环</a:t>
            </a:r>
            <a:r>
              <a:rPr lang="zh-CN" altLang="en-US" sz="2800" b="1" dirty="0">
                <a:ea typeface="楷体_GB2312" pitchFamily="1" charset="-122"/>
              </a:rPr>
              <a:t>执行</a:t>
            </a:r>
            <a:endParaRPr lang="zh-CN" altLang="zh-CN" sz="2800" b="1" dirty="0">
              <a:ea typeface="楷体_GB2312" pitchFamily="1" charset="-122"/>
            </a:endParaRPr>
          </a:p>
          <a:p>
            <a:pPr eaLnBrk="1" hangingPunct="1">
              <a:buNone/>
            </a:pPr>
            <a:r>
              <a:rPr lang="en-US" altLang="zh-CN" sz="2800" b="1" dirty="0">
                <a:ea typeface="楷体_GB2312" pitchFamily="1" charset="-122"/>
              </a:rPr>
              <a:t>3.5 </a:t>
            </a:r>
            <a:r>
              <a:rPr lang="zh-CN" altLang="en-US" sz="2800" b="1" dirty="0">
                <a:ea typeface="楷体_GB2312" pitchFamily="1" charset="-122"/>
              </a:rPr>
              <a:t>无条件</a:t>
            </a:r>
            <a:r>
              <a:rPr lang="zh-CN" altLang="zh-CN" sz="2800" b="1" dirty="0">
                <a:ea typeface="楷体_GB2312" pitchFamily="1" charset="-122"/>
              </a:rPr>
              <a:t>转移</a:t>
            </a:r>
            <a:endParaRPr lang="en-US" altLang="zh-CN" sz="2800" b="1" dirty="0">
              <a:ea typeface="楷体_GB2312" pitchFamily="1" charset="-122"/>
            </a:endParaRPr>
          </a:p>
          <a:p>
            <a:pPr eaLnBrk="1" hangingPunct="1">
              <a:buNone/>
            </a:pPr>
            <a:r>
              <a:rPr lang="en-US" altLang="zh-CN" sz="2800" b="1" dirty="0">
                <a:ea typeface="楷体_GB2312" pitchFamily="1" charset="-122"/>
              </a:rPr>
              <a:t>3.6 </a:t>
            </a:r>
            <a:r>
              <a:rPr lang="zh-CN" altLang="en-US" sz="2800" b="1" dirty="0">
                <a:ea typeface="楷体_GB2312" pitchFamily="1" charset="-122"/>
              </a:rPr>
              <a:t>程序设计风格</a:t>
            </a:r>
            <a:endParaRPr lang="zh-CN" altLang="zh-CN" sz="2800" b="1" dirty="0">
              <a:ea typeface="楷体_GB2312" pitchFamily="1" charset="-122"/>
            </a:endParaRPr>
          </a:p>
        </p:txBody>
      </p:sp>
      <p:sp>
        <p:nvSpPr>
          <p:cNvPr id="4098" name="Rectangle 2"/>
          <p:cNvSpPr>
            <a:spLocks noGrp="1"/>
          </p:cNvSpPr>
          <p:nvPr/>
        </p:nvSpPr>
        <p:spPr>
          <a:xfrm>
            <a:off x="1547495" y="713740"/>
            <a:ext cx="6767830" cy="1370965"/>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54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buClrTx/>
              <a:buSzTx/>
              <a:buFontTx/>
            </a:pPr>
            <a:r>
              <a:rPr lang="zh-CN" altLang="zh-CN" sz="4800" b="1" dirty="0">
                <a:latin typeface="楷体_GB2312" pitchFamily="1" charset="-122"/>
                <a:ea typeface="楷体_GB2312" pitchFamily="1" charset="-122"/>
                <a:cs typeface="+mj-cs"/>
              </a:rPr>
              <a:t>第</a:t>
            </a:r>
            <a:r>
              <a:rPr lang="en-US" altLang="zh-CN" sz="4800" b="1" dirty="0">
                <a:latin typeface="楷体_GB2312" pitchFamily="1" charset="-122"/>
                <a:ea typeface="楷体_GB2312" pitchFamily="1" charset="-122"/>
                <a:cs typeface="+mj-cs"/>
              </a:rPr>
              <a:t>3</a:t>
            </a:r>
            <a:r>
              <a:rPr lang="zh-CN" altLang="zh-CN" sz="4800" b="1" dirty="0">
                <a:latin typeface="楷体_GB2312" pitchFamily="1" charset="-122"/>
                <a:ea typeface="楷体_GB2312" pitchFamily="1" charset="-122"/>
                <a:cs typeface="+mj-cs"/>
              </a:rPr>
              <a:t>章 程序的流程控制</a:t>
            </a:r>
            <a:br>
              <a:rPr lang="zh-CN" altLang="zh-CN" sz="4800" b="1" dirty="0">
                <a:latin typeface="楷体_GB2312" pitchFamily="1" charset="-122"/>
                <a:ea typeface="楷体_GB2312" pitchFamily="1" charset="-122"/>
                <a:cs typeface="+mj-cs"/>
              </a:rPr>
            </a:br>
            <a:r>
              <a:rPr lang="zh-CN" altLang="zh-CN" sz="4800" b="1" dirty="0">
                <a:latin typeface="楷体_GB2312" pitchFamily="1" charset="-122"/>
                <a:ea typeface="楷体_GB2312" pitchFamily="1" charset="-122"/>
                <a:cs typeface="+mj-cs"/>
              </a:rPr>
              <a:t>           </a:t>
            </a:r>
            <a:r>
              <a:rPr lang="en-US" altLang="zh-CN" sz="4800" b="1" dirty="0">
                <a:latin typeface="楷体_GB2312" pitchFamily="1" charset="-122"/>
                <a:ea typeface="楷体_GB2312" pitchFamily="1" charset="-122"/>
                <a:cs typeface="+mj-cs"/>
              </a:rPr>
              <a:t> </a:t>
            </a:r>
            <a:r>
              <a:rPr lang="zh-CN" altLang="zh-CN" sz="4800" b="1" dirty="0">
                <a:latin typeface="+mj-lt"/>
                <a:ea typeface="楷体_GB2312" pitchFamily="1" charset="-122"/>
                <a:cs typeface="+mj-cs"/>
              </a:rPr>
              <a:t>——</a:t>
            </a:r>
            <a:r>
              <a:rPr lang="zh-CN" altLang="zh-CN" sz="4800" b="1" dirty="0">
                <a:latin typeface="楷体_GB2312" pitchFamily="1" charset="-122"/>
                <a:ea typeface="楷体_GB2312" pitchFamily="1" charset="-122"/>
                <a:cs typeface="+mj-cs"/>
              </a:rPr>
              <a:t> 语句</a:t>
            </a:r>
            <a:endParaRPr lang="zh-CN" altLang="zh-CN" sz="4800" b="1" dirty="0">
              <a:latin typeface="楷体_GB2312" pitchFamily="1" charset="-122"/>
              <a:ea typeface="楷体_GB2312" pitchFamily="1"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547813" y="333375"/>
            <a:ext cx="7772400" cy="1143000"/>
          </a:xfrm>
        </p:spPr>
        <p:txBody>
          <a:bodyPr vert="horz" wrap="square" lIns="91440" tIns="45720" rIns="91440" bIns="45720" anchor="ctr" anchorCtr="0"/>
          <a:lstStyle/>
          <a:p>
            <a:pPr eaLnBrk="1" hangingPunct="1"/>
            <a:r>
              <a:rPr lang="zh-CN" altLang="zh-CN" sz="4000" b="1" dirty="0">
                <a:ea typeface="楷体_GB2312" pitchFamily="1" charset="-122"/>
              </a:rPr>
              <a:t>本章内容</a:t>
            </a:r>
            <a:endParaRPr lang="zh-CN" altLang="zh-CN" sz="4000" b="1" dirty="0">
              <a:ea typeface="楷体_GB2312" pitchFamily="1" charset="-122"/>
            </a:endParaRPr>
          </a:p>
        </p:txBody>
      </p:sp>
      <p:sp>
        <p:nvSpPr>
          <p:cNvPr id="18435" name="Rectangle 3"/>
          <p:cNvSpPr>
            <a:spLocks noGrp="1"/>
          </p:cNvSpPr>
          <p:nvPr>
            <p:ph idx="1"/>
          </p:nvPr>
        </p:nvSpPr>
        <p:spPr>
          <a:xfrm>
            <a:off x="1192213" y="2205038"/>
            <a:ext cx="3235325" cy="3167062"/>
          </a:xfrm>
        </p:spPr>
        <p:txBody>
          <a:bodyPr vert="horz" wrap="square" lIns="91440" tIns="45720" rIns="91440" bIns="45720" anchor="t" anchorCtr="0"/>
          <a:lstStyle/>
          <a:p>
            <a:pPr eaLnBrk="1" hangingPunct="1">
              <a:buNone/>
            </a:pPr>
            <a:r>
              <a:rPr lang="en-US" altLang="zh-CN" sz="2800" b="1" dirty="0">
                <a:ea typeface="楷体_GB2312" pitchFamily="1" charset="-122"/>
              </a:rPr>
              <a:t>3.1 </a:t>
            </a:r>
            <a:r>
              <a:rPr lang="zh-CN" altLang="zh-CN" sz="2800" b="1" dirty="0">
                <a:ea typeface="楷体_GB2312" pitchFamily="1" charset="-122"/>
              </a:rPr>
              <a:t>概述</a:t>
            </a:r>
            <a:endParaRPr lang="zh-CN" altLang="zh-CN" sz="2800" b="1" dirty="0">
              <a:ea typeface="楷体_GB2312" pitchFamily="1" charset="-122"/>
            </a:endParaRPr>
          </a:p>
          <a:p>
            <a:pPr eaLnBrk="1" hangingPunct="1">
              <a:buNone/>
            </a:pPr>
            <a:r>
              <a:rPr lang="en-US" altLang="zh-CN" sz="2800" b="1" dirty="0">
                <a:ea typeface="楷体_GB2312" pitchFamily="1" charset="-122"/>
              </a:rPr>
              <a:t>3.2 </a:t>
            </a:r>
            <a:r>
              <a:rPr lang="zh-CN" altLang="en-US" sz="2800" b="1" dirty="0">
                <a:ea typeface="楷体_GB2312" pitchFamily="1" charset="-122"/>
              </a:rPr>
              <a:t>顺序执行</a:t>
            </a:r>
            <a:endParaRPr lang="zh-CN" altLang="zh-CN" sz="2800" b="1" dirty="0">
              <a:ea typeface="楷体_GB2312" pitchFamily="1" charset="-122"/>
            </a:endParaRPr>
          </a:p>
          <a:p>
            <a:pPr eaLnBrk="1" hangingPunct="1">
              <a:buNone/>
            </a:pPr>
            <a:r>
              <a:rPr lang="en-US" altLang="zh-CN" sz="2800" b="1" dirty="0">
                <a:solidFill>
                  <a:srgbClr val="0070C0"/>
                </a:solidFill>
                <a:ea typeface="楷体_GB2312" pitchFamily="1" charset="-122"/>
              </a:rPr>
              <a:t>3.3 </a:t>
            </a:r>
            <a:r>
              <a:rPr lang="zh-CN" altLang="zh-CN" sz="2800" b="1" dirty="0">
                <a:solidFill>
                  <a:srgbClr val="0070C0"/>
                </a:solidFill>
                <a:ea typeface="楷体_GB2312" pitchFamily="1" charset="-122"/>
              </a:rPr>
              <a:t>选择</a:t>
            </a:r>
            <a:r>
              <a:rPr lang="zh-CN" altLang="en-US" sz="2800" b="1" dirty="0">
                <a:solidFill>
                  <a:srgbClr val="0070C0"/>
                </a:solidFill>
                <a:ea typeface="楷体_GB2312" pitchFamily="1" charset="-122"/>
              </a:rPr>
              <a:t>执行</a:t>
            </a:r>
            <a:endParaRPr lang="zh-CN" altLang="zh-CN" sz="2800" b="1" dirty="0">
              <a:solidFill>
                <a:srgbClr val="0070C0"/>
              </a:solidFill>
              <a:ea typeface="楷体_GB2312" pitchFamily="1" charset="-122"/>
            </a:endParaRPr>
          </a:p>
          <a:p>
            <a:pPr eaLnBrk="1" hangingPunct="1">
              <a:buNone/>
            </a:pPr>
            <a:r>
              <a:rPr lang="en-US" altLang="zh-CN" sz="2800" b="1" dirty="0">
                <a:ea typeface="楷体_GB2312" pitchFamily="1" charset="-122"/>
              </a:rPr>
              <a:t>3.4 </a:t>
            </a:r>
            <a:r>
              <a:rPr lang="zh-CN" altLang="zh-CN" sz="2800" b="1" dirty="0">
                <a:ea typeface="楷体_GB2312" pitchFamily="1" charset="-122"/>
              </a:rPr>
              <a:t>循环</a:t>
            </a:r>
            <a:r>
              <a:rPr lang="zh-CN" altLang="en-US" sz="2800" b="1" dirty="0">
                <a:ea typeface="楷体_GB2312" pitchFamily="1" charset="-122"/>
              </a:rPr>
              <a:t>执行</a:t>
            </a:r>
            <a:endParaRPr lang="zh-CN" altLang="zh-CN" sz="2800" b="1" dirty="0">
              <a:ea typeface="楷体_GB2312" pitchFamily="1" charset="-122"/>
            </a:endParaRPr>
          </a:p>
          <a:p>
            <a:pPr eaLnBrk="1" hangingPunct="1">
              <a:buNone/>
            </a:pPr>
            <a:r>
              <a:rPr lang="en-US" altLang="zh-CN" sz="2800" b="1" dirty="0">
                <a:ea typeface="楷体_GB2312" pitchFamily="1" charset="-122"/>
              </a:rPr>
              <a:t>3.5 </a:t>
            </a:r>
            <a:r>
              <a:rPr lang="zh-CN" altLang="en-US" sz="2800" b="1" dirty="0">
                <a:ea typeface="楷体_GB2312" pitchFamily="1" charset="-122"/>
              </a:rPr>
              <a:t>无条件</a:t>
            </a:r>
            <a:r>
              <a:rPr lang="zh-CN" altLang="zh-CN" sz="2800" b="1" dirty="0">
                <a:ea typeface="楷体_GB2312" pitchFamily="1" charset="-122"/>
              </a:rPr>
              <a:t>转移</a:t>
            </a:r>
            <a:endParaRPr lang="en-US" altLang="zh-CN" sz="2800" b="1" dirty="0">
              <a:ea typeface="楷体_GB2312" pitchFamily="1" charset="-122"/>
            </a:endParaRPr>
          </a:p>
          <a:p>
            <a:pPr eaLnBrk="1" hangingPunct="1">
              <a:buNone/>
            </a:pPr>
            <a:r>
              <a:rPr lang="en-US" altLang="zh-CN" sz="2800" b="1" dirty="0">
                <a:ea typeface="楷体_GB2312" pitchFamily="1" charset="-122"/>
              </a:rPr>
              <a:t>3.6 </a:t>
            </a:r>
            <a:r>
              <a:rPr lang="zh-CN" altLang="en-US" sz="2800" b="1" dirty="0">
                <a:ea typeface="楷体_GB2312" pitchFamily="1" charset="-122"/>
              </a:rPr>
              <a:t>程序设计风格</a:t>
            </a:r>
            <a:endParaRPr lang="zh-CN" altLang="zh-CN" sz="2800" b="1" dirty="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p:cNvSpPr>
          <p:nvPr>
            <p:ph idx="1"/>
          </p:nvPr>
        </p:nvSpPr>
        <p:spPr>
          <a:xfrm>
            <a:off x="971550" y="2276475"/>
            <a:ext cx="7131050" cy="2087563"/>
          </a:xfrm>
        </p:spPr>
        <p:txBody>
          <a:bodyPr vert="horz" wrap="square" lIns="91440" tIns="45720" rIns="91440" bIns="45720" anchor="t" anchorCtr="0"/>
          <a:lstStyle/>
          <a:p>
            <a:pPr marL="360680" indent="-360680" algn="just" eaLnBrk="1" hangingPunct="1"/>
            <a:r>
              <a:rPr lang="zh-CN" altLang="zh-CN" sz="2800" b="1" dirty="0">
                <a:latin typeface="Times New Roman" panose="02020603050405020304" pitchFamily="18" charset="0"/>
                <a:ea typeface="楷体_GB2312" pitchFamily="1" charset="-122"/>
              </a:rPr>
              <a:t>根据不同的情况来从一组语句中选择一个来执行</a:t>
            </a:r>
            <a:r>
              <a:rPr lang="zh-CN" altLang="en-US" sz="2800" b="1" dirty="0">
                <a:latin typeface="Times New Roman" panose="02020603050405020304" pitchFamily="18" charset="0"/>
                <a:ea typeface="楷体_GB2312" pitchFamily="1" charset="-122"/>
              </a:rPr>
              <a:t>相应的</a:t>
            </a:r>
            <a:r>
              <a:rPr lang="zh-CN" altLang="zh-CN" sz="2800" b="1" dirty="0">
                <a:latin typeface="Times New Roman" panose="02020603050405020304" pitchFamily="18" charset="0"/>
                <a:ea typeface="楷体_GB2312" pitchFamily="1" charset="-122"/>
              </a:rPr>
              <a:t>分支。</a:t>
            </a:r>
            <a:endParaRPr lang="zh-CN" altLang="zh-CN" sz="2800" b="1" dirty="0">
              <a:latin typeface="Times New Roman" panose="02020603050405020304" pitchFamily="18" charset="0"/>
              <a:ea typeface="楷体_GB2312" pitchFamily="1" charset="-122"/>
            </a:endParaRPr>
          </a:p>
          <a:p>
            <a:pPr marL="825500" lvl="1" algn="just" eaLnBrk="1" hangingPunct="1"/>
            <a:r>
              <a:rPr lang="zh-CN" altLang="zh-CN" sz="2400" b="1" dirty="0">
                <a:latin typeface="Times New Roman" panose="02020603050405020304" pitchFamily="18" charset="0"/>
                <a:ea typeface="楷体_GB2312" pitchFamily="1" charset="-122"/>
              </a:rPr>
              <a:t>if</a:t>
            </a:r>
            <a:r>
              <a:rPr lang="en-US" altLang="zh-CN" sz="2400" b="1" dirty="0">
                <a:latin typeface="Times New Roman" panose="02020603050405020304" pitchFamily="18" charset="0"/>
                <a:ea typeface="楷体_GB2312" pitchFamily="1" charset="-122"/>
              </a:rPr>
              <a:t> </a:t>
            </a:r>
            <a:r>
              <a:rPr lang="zh-CN" altLang="zh-CN" sz="2400" b="1" dirty="0">
                <a:latin typeface="Times New Roman" panose="02020603050405020304" pitchFamily="18" charset="0"/>
                <a:ea typeface="楷体_GB2312" pitchFamily="1" charset="-122"/>
              </a:rPr>
              <a:t>语句</a:t>
            </a:r>
            <a:endParaRPr lang="zh-CN" altLang="zh-CN" sz="2400" b="1" dirty="0">
              <a:latin typeface="Times New Roman" panose="02020603050405020304" pitchFamily="18" charset="0"/>
              <a:ea typeface="楷体_GB2312" pitchFamily="1" charset="-122"/>
            </a:endParaRPr>
          </a:p>
          <a:p>
            <a:pPr marL="825500" lvl="1" algn="just" eaLnBrk="1" hangingPunct="1"/>
            <a:r>
              <a:rPr lang="zh-CN" altLang="zh-CN" sz="2400" b="1" dirty="0">
                <a:latin typeface="Times New Roman" panose="02020603050405020304" pitchFamily="18" charset="0"/>
                <a:ea typeface="楷体_GB2312" pitchFamily="1" charset="-122"/>
              </a:rPr>
              <a:t>switch</a:t>
            </a:r>
            <a:r>
              <a:rPr lang="en-US" altLang="zh-CN" sz="2400" b="1" dirty="0">
                <a:latin typeface="Times New Roman" panose="02020603050405020304" pitchFamily="18" charset="0"/>
                <a:ea typeface="楷体_GB2312" pitchFamily="1" charset="-122"/>
              </a:rPr>
              <a:t> </a:t>
            </a:r>
            <a:r>
              <a:rPr lang="zh-CN" altLang="zh-CN" sz="2400" b="1" dirty="0">
                <a:latin typeface="Times New Roman" panose="02020603050405020304" pitchFamily="18" charset="0"/>
                <a:ea typeface="楷体_GB2312" pitchFamily="1" charset="-122"/>
              </a:rPr>
              <a:t>语句</a:t>
            </a:r>
            <a:endParaRPr lang="zh-CN" altLang="zh-CN" sz="2400" b="1" dirty="0">
              <a:latin typeface="Times New Roman" panose="02020603050405020304" pitchFamily="18" charset="0"/>
              <a:ea typeface="楷体_GB2312" pitchFamily="1" charset="-122"/>
            </a:endParaRPr>
          </a:p>
        </p:txBody>
      </p:sp>
      <p:sp>
        <p:nvSpPr>
          <p:cNvPr id="19459" name="Rectangle 2"/>
          <p:cNvSpPr>
            <a:spLocks noGrp="1"/>
          </p:cNvSpPr>
          <p:nvPr>
            <p:ph type="title"/>
          </p:nvPr>
        </p:nvSpPr>
        <p:spPr>
          <a:xfrm>
            <a:off x="1654175" y="360363"/>
            <a:ext cx="4775200" cy="1139825"/>
          </a:xfrm>
        </p:spPr>
        <p:txBody>
          <a:bodyPr vert="horz" wrap="square" lIns="91440" tIns="45720" rIns="91440" bIns="45720" anchor="ctr" anchorCtr="0"/>
          <a:lstStyle/>
          <a:p>
            <a:pPr eaLnBrk="1" hangingPunct="1"/>
            <a:r>
              <a:rPr lang="en-US" altLang="zh-CN" sz="4000" b="1" dirty="0"/>
              <a:t>3.3 </a:t>
            </a:r>
            <a:r>
              <a:rPr lang="zh-CN" altLang="en-US" sz="4000" b="1" dirty="0">
                <a:ea typeface="楷体_GB2312" pitchFamily="1" charset="-122"/>
              </a:rPr>
              <a:t>选择执行</a:t>
            </a:r>
            <a:endParaRPr lang="zh-CN" altLang="zh-CN" sz="4000" b="1" dirty="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403350" y="333375"/>
            <a:ext cx="7772400" cy="1143000"/>
          </a:xfrm>
        </p:spPr>
        <p:txBody>
          <a:bodyPr vert="horz" wrap="square" lIns="91440" tIns="45720" rIns="91440" bIns="45720" anchor="ctr" anchorCtr="0"/>
          <a:lstStyle/>
          <a:p>
            <a:pPr eaLnBrk="1" hangingPunct="1">
              <a:buNone/>
            </a:pPr>
            <a:r>
              <a:rPr lang="zh-CN" altLang="zh-CN" b="1" dirty="0">
                <a:latin typeface="楷体_GB2312" pitchFamily="1" charset="-122"/>
                <a:ea typeface="楷体_GB2312" pitchFamily="1" charset="-122"/>
              </a:rPr>
              <a:t> </a:t>
            </a:r>
            <a:r>
              <a:rPr lang="en-US" altLang="zh-CN" sz="4000" b="1" dirty="0"/>
              <a:t>3.3.1 </a:t>
            </a:r>
            <a:r>
              <a:rPr lang="zh-CN" altLang="zh-CN" sz="4000" b="1" dirty="0">
                <a:latin typeface="Times New Roman" panose="02020603050405020304" pitchFamily="18" charset="0"/>
                <a:ea typeface="楷体_GB2312" pitchFamily="1" charset="-122"/>
              </a:rPr>
              <a:t>if </a:t>
            </a:r>
            <a:r>
              <a:rPr lang="zh-CN" altLang="zh-CN" sz="4000" b="1" dirty="0">
                <a:latin typeface="楷体_GB2312" pitchFamily="1" charset="-122"/>
                <a:ea typeface="楷体_GB2312" pitchFamily="1" charset="-122"/>
              </a:rPr>
              <a:t>语句</a:t>
            </a:r>
            <a:endParaRPr lang="zh-CN" altLang="zh-CN" sz="4000" b="1" dirty="0">
              <a:latin typeface="楷体_GB2312" pitchFamily="1" charset="-122"/>
              <a:ea typeface="楷体_GB2312" pitchFamily="1" charset="-122"/>
            </a:endParaRPr>
          </a:p>
        </p:txBody>
      </p:sp>
      <p:sp>
        <p:nvSpPr>
          <p:cNvPr id="20483" name="Rectangle 3"/>
          <p:cNvSpPr>
            <a:spLocks noGrp="1"/>
          </p:cNvSpPr>
          <p:nvPr>
            <p:ph idx="1"/>
          </p:nvPr>
        </p:nvSpPr>
        <p:spPr>
          <a:xfrm>
            <a:off x="900113" y="2205038"/>
            <a:ext cx="7343775" cy="2808287"/>
          </a:xfrm>
        </p:spPr>
        <p:txBody>
          <a:bodyPr vert="horz" wrap="square" lIns="91440" tIns="45720" rIns="91440" bIns="45720" anchor="t" anchorCtr="0"/>
          <a:lstStyle/>
          <a:p>
            <a:pPr eaLnBrk="1" hangingPunct="1"/>
            <a:r>
              <a:rPr lang="zh-CN" altLang="zh-CN" sz="2800" b="1" dirty="0">
                <a:solidFill>
                  <a:srgbClr val="FF0000"/>
                </a:solidFill>
                <a:latin typeface="Times New Roman" panose="02020603050405020304" pitchFamily="18" charset="0"/>
                <a:ea typeface="楷体_GB2312" pitchFamily="1" charset="-122"/>
                <a:sym typeface="Arial" panose="020B0604020202020204" pitchFamily="34" charset="0"/>
              </a:rPr>
              <a:t>根据</a:t>
            </a:r>
            <a:r>
              <a:rPr lang="zh-CN" altLang="zh-CN" sz="2800" b="1" dirty="0">
                <a:solidFill>
                  <a:srgbClr val="FF0000"/>
                </a:solidFill>
                <a:latin typeface="Times New Roman" panose="02020603050405020304" pitchFamily="18" charset="0"/>
                <a:ea typeface="楷体_GB2312" pitchFamily="1" charset="-122"/>
              </a:rPr>
              <a:t>一个条件</a:t>
            </a:r>
            <a:r>
              <a:rPr lang="zh-CN" altLang="zh-CN" sz="2800" b="1" dirty="0">
                <a:latin typeface="Times New Roman" panose="02020603050405020304" pitchFamily="18" charset="0"/>
                <a:ea typeface="楷体_GB2312" pitchFamily="1" charset="-122"/>
              </a:rPr>
              <a:t>满足与否来决定是否执行某个语句或从两个语句中选择一个语句执行</a:t>
            </a:r>
            <a:r>
              <a:rPr lang="zh-CN" altLang="zh-CN" sz="3200" b="1" dirty="0">
                <a:latin typeface="Times New Roman" panose="02020603050405020304" pitchFamily="18" charset="0"/>
                <a:ea typeface="楷体_GB2312" pitchFamily="1" charset="-122"/>
              </a:rPr>
              <a:t>。</a:t>
            </a:r>
            <a:endParaRPr lang="zh-CN" altLang="zh-CN" b="1" dirty="0">
              <a:latin typeface="Times New Roman" panose="02020603050405020304" pitchFamily="18" charset="0"/>
              <a:ea typeface="楷体_GB2312" pitchFamily="1" charset="-122"/>
            </a:endParaRPr>
          </a:p>
          <a:p>
            <a:pPr lvl="1" algn="just" eaLnBrk="1" hangingPunct="1"/>
            <a:r>
              <a:rPr lang="zh-CN" altLang="zh-CN" sz="2400" b="1" dirty="0">
                <a:latin typeface="Times New Roman" panose="02020603050405020304" pitchFamily="18" charset="0"/>
                <a:ea typeface="楷体_GB2312" pitchFamily="1" charset="-122"/>
              </a:rPr>
              <a:t>if (&lt;表达式&gt;) &lt;语句&gt;</a:t>
            </a:r>
            <a:endParaRPr lang="zh-CN" altLang="zh-CN" sz="2400" b="1" dirty="0">
              <a:latin typeface="Times New Roman" panose="02020603050405020304" pitchFamily="18" charset="0"/>
              <a:ea typeface="楷体_GB2312" pitchFamily="1" charset="-122"/>
            </a:endParaRPr>
          </a:p>
          <a:p>
            <a:pPr lvl="1" algn="just" eaLnBrk="1" hangingPunct="1"/>
            <a:r>
              <a:rPr lang="zh-CN" altLang="zh-CN" sz="2400" b="1" dirty="0">
                <a:latin typeface="Times New Roman" panose="02020603050405020304" pitchFamily="18" charset="0"/>
                <a:ea typeface="楷体_GB2312" pitchFamily="1" charset="-122"/>
              </a:rPr>
              <a:t>if (&lt;表达式&gt;) &lt;语句1&gt; else &lt;语句2&gt;</a:t>
            </a:r>
            <a:endParaRPr lang="zh-CN" altLang="zh-CN" sz="2400" b="1" dirty="0">
              <a:latin typeface="Times New Roman" panose="02020603050405020304" pitchFamily="18" charset="0"/>
              <a:ea typeface="楷体_GB2312" pitchFamily="1" charset="-122"/>
            </a:endParaRPr>
          </a:p>
          <a:p>
            <a:pPr lvl="1" algn="just" eaLnBrk="1" hangingPunct="1">
              <a:buNone/>
            </a:pPr>
            <a:r>
              <a:rPr lang="en-US" altLang="zh-CN" sz="2000" b="1" dirty="0">
                <a:latin typeface="Times New Roman" panose="02020603050405020304" pitchFamily="18" charset="0"/>
                <a:ea typeface="楷体_GB2312" pitchFamily="1" charset="-122"/>
              </a:rPr>
              <a:t> </a:t>
            </a:r>
            <a:r>
              <a:rPr lang="zh-CN" altLang="zh-CN" sz="2000" b="1" dirty="0">
                <a:latin typeface="Times New Roman" panose="02020603050405020304" pitchFamily="18" charset="0"/>
                <a:ea typeface="楷体_GB2312" pitchFamily="1" charset="-122"/>
              </a:rPr>
              <a:t>（其中的&lt;语句&gt;、&lt;语句1&gt;、&lt;语句2&gt;必须是一个语句！</a:t>
            </a:r>
            <a:endParaRPr lang="en-US" altLang="zh-CN" sz="2000" b="1" dirty="0">
              <a:latin typeface="Times New Roman" panose="02020603050405020304" pitchFamily="18" charset="0"/>
              <a:ea typeface="楷体_GB2312" pitchFamily="1" charset="-122"/>
            </a:endParaRPr>
          </a:p>
          <a:p>
            <a:pPr lvl="1" algn="just" eaLnBrk="1" hangingPunct="1">
              <a:buNone/>
            </a:pPr>
            <a:r>
              <a:rPr lang="en-US" altLang="zh-CN" sz="2000" b="1" dirty="0">
                <a:latin typeface="Times New Roman" panose="02020603050405020304" pitchFamily="18" charset="0"/>
                <a:ea typeface="楷体_GB2312" pitchFamily="1" charset="-122"/>
              </a:rPr>
              <a:t>     </a:t>
            </a:r>
            <a:r>
              <a:rPr lang="zh-CN" altLang="zh-CN" sz="2000" b="1" dirty="0">
                <a:latin typeface="Times New Roman" panose="02020603050405020304" pitchFamily="18" charset="0"/>
                <a:ea typeface="楷体_GB2312" pitchFamily="1" charset="-122"/>
              </a:rPr>
              <a:t>复合语句算一个语句。）</a:t>
            </a:r>
            <a:endParaRPr lang="zh-CN" altLang="zh-CN" sz="2000" b="1" dirty="0">
              <a:latin typeface="Times New Roman" panose="02020603050405020304" pitchFamily="18" charset="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533400" y="2147888"/>
            <a:ext cx="8215313" cy="3657600"/>
          </a:xfrm>
        </p:spPr>
        <p:txBody>
          <a:bodyPr vert="horz" wrap="square" lIns="91440" tIns="45720" rIns="91440" bIns="45720" numCol="1" anchor="t" anchorCtr="0" compatLnSpc="1"/>
          <a:lstStyle/>
          <a:p>
            <a:pPr marL="360680" marR="0" lvl="0" indent="-36068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if 语句的歧义问题</a:t>
            </a: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a:t>
            </a:r>
            <a:endPar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360680" marR="0" lvl="0" indent="-36068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    </a:t>
            </a:r>
            <a:r>
              <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sym typeface="Arial" panose="020B0604020202020204" pitchFamily="34" charset="0"/>
              </a:rPr>
              <a:t>if </a:t>
            </a:r>
            <a:r>
              <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(&lt;表达式1&gt;) if (&lt;表达式2&gt;) &lt;语句1&gt; else &lt;语句2&gt;</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360680" marR="0" lvl="0" indent="-36068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584200" marR="0" lvl="0" indent="-3619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else子句与它前面最近的、没有else子句的if配对。</a:t>
            </a:r>
            <a:endPar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984250" marR="0" lvl="1" indent="-3619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if (&lt;表达式1&gt;) </a:t>
            </a:r>
            <a:r>
              <a:rPr kumimoji="0" lang="zh-CN" altLang="zh-CN" sz="2400" b="1" i="0" u="none" strike="noStrike" kern="0" cap="none" spc="0" normalizeH="0" baseline="0" noProof="0" dirty="0">
                <a:ln>
                  <a:noFill/>
                </a:ln>
                <a:solidFill>
                  <a:srgbClr val="0070C0"/>
                </a:solidFill>
                <a:effectLst/>
                <a:uLnTx/>
                <a:uFillTx/>
                <a:latin typeface="Times New Roman" panose="02020603050405020304" pitchFamily="18" charset="0"/>
                <a:ea typeface="楷体_GB2312" pitchFamily="1" charset="-122"/>
                <a:cs typeface="Times New Roman" panose="02020603050405020304" pitchFamily="18" charset="0"/>
              </a:rPr>
              <a:t>if</a:t>
            </a:r>
            <a:r>
              <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(&lt;表达式2&gt;) &lt;语句1&gt; </a:t>
            </a:r>
            <a:r>
              <a:rPr kumimoji="0" lang="zh-CN" altLang="zh-CN" sz="2400" b="1" i="0" u="none" strike="noStrike" kern="0" cap="none" spc="0" normalizeH="0" baseline="0" noProof="0" dirty="0">
                <a:ln>
                  <a:noFill/>
                </a:ln>
                <a:solidFill>
                  <a:srgbClr val="0070C0"/>
                </a:solidFill>
                <a:effectLst/>
                <a:uLnTx/>
                <a:uFillTx/>
                <a:latin typeface="Times New Roman" panose="02020603050405020304" pitchFamily="18" charset="0"/>
                <a:ea typeface="楷体_GB2312" pitchFamily="1" charset="-122"/>
                <a:cs typeface="Times New Roman" panose="02020603050405020304" pitchFamily="18" charset="0"/>
              </a:rPr>
              <a:t>else</a:t>
            </a:r>
            <a:r>
              <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&lt;语句2&gt; </a:t>
            </a:r>
            <a:endPar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584200" marR="0" lvl="0" indent="-3619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加上花括号（复合语句）：</a:t>
            </a:r>
            <a:endPar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984250" marR="0" lvl="1" indent="-3619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a:t>
            </a:r>
            <a:r>
              <a:rPr kumimoji="0" lang="zh-CN" altLang="zh-CN" sz="2400" b="1" i="0" u="none" strike="noStrike" kern="0" cap="none" spc="0" normalizeH="0" baseline="0" noProof="0" dirty="0">
                <a:ln>
                  <a:noFill/>
                </a:ln>
                <a:solidFill>
                  <a:srgbClr val="0070C0"/>
                </a:solidFill>
                <a:effectLst/>
                <a:uLnTx/>
                <a:uFillTx/>
                <a:latin typeface="Times New Roman" panose="02020603050405020304" pitchFamily="18" charset="0"/>
                <a:ea typeface="楷体_GB2312" pitchFamily="1" charset="-122"/>
                <a:cs typeface="Times New Roman" panose="02020603050405020304" pitchFamily="18" charset="0"/>
              </a:rPr>
              <a:t>if</a:t>
            </a:r>
            <a:r>
              <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(&lt;表达式1&gt;) { if (&lt;表达式2&gt;) &lt;语句1&gt; } </a:t>
            </a:r>
            <a:r>
              <a:rPr kumimoji="0" lang="zh-CN" altLang="zh-CN" sz="2400" b="1" i="0" u="none" strike="noStrike" kern="0" cap="none" spc="0" normalizeH="0" baseline="0" noProof="0" dirty="0">
                <a:ln>
                  <a:noFill/>
                </a:ln>
                <a:solidFill>
                  <a:srgbClr val="0070C0"/>
                </a:solidFill>
                <a:effectLst/>
                <a:uLnTx/>
                <a:uFillTx/>
                <a:latin typeface="Times New Roman" panose="02020603050405020304" pitchFamily="18" charset="0"/>
                <a:ea typeface="楷体_GB2312" pitchFamily="1" charset="-122"/>
                <a:cs typeface="Times New Roman" panose="02020603050405020304" pitchFamily="18" charset="0"/>
              </a:rPr>
              <a:t>else</a:t>
            </a:r>
            <a:r>
              <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&lt;语句2&gt;</a:t>
            </a:r>
            <a:endPar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p:txBody>
      </p:sp>
      <p:sp>
        <p:nvSpPr>
          <p:cNvPr id="2" name="Rectangle 2"/>
          <p:cNvSpPr>
            <a:spLocks noGrp="1"/>
          </p:cNvSpPr>
          <p:nvPr>
            <p:ph type="title"/>
          </p:nvPr>
        </p:nvSpPr>
        <p:spPr>
          <a:xfrm>
            <a:off x="1403350" y="333375"/>
            <a:ext cx="7772400" cy="1143000"/>
          </a:xfrm>
        </p:spPr>
        <p:txBody>
          <a:bodyPr vert="horz" wrap="square" lIns="91440" tIns="45720" rIns="91440" bIns="45720" anchor="ctr" anchorCtr="0"/>
          <a:lstStyle/>
          <a:p>
            <a:pPr eaLnBrk="1" hangingPunct="1">
              <a:buNone/>
            </a:pPr>
            <a:r>
              <a:rPr lang="zh-CN" altLang="zh-CN" b="1" dirty="0">
                <a:latin typeface="楷体_GB2312" pitchFamily="1" charset="-122"/>
                <a:ea typeface="楷体_GB2312" pitchFamily="1" charset="-122"/>
              </a:rPr>
              <a:t> </a:t>
            </a:r>
            <a:r>
              <a:rPr lang="en-US" altLang="zh-CN" sz="4000" b="1" dirty="0"/>
              <a:t>3.3.1 </a:t>
            </a:r>
            <a:r>
              <a:rPr lang="zh-CN" altLang="zh-CN" sz="4000" b="1" dirty="0">
                <a:latin typeface="Times New Roman" panose="02020603050405020304" pitchFamily="18" charset="0"/>
                <a:ea typeface="楷体_GB2312" pitchFamily="1" charset="-122"/>
              </a:rPr>
              <a:t>if </a:t>
            </a:r>
            <a:r>
              <a:rPr lang="zh-CN" altLang="zh-CN" sz="4000" b="1" dirty="0">
                <a:latin typeface="楷体_GB2312" pitchFamily="1" charset="-122"/>
                <a:ea typeface="楷体_GB2312" pitchFamily="1" charset="-122"/>
              </a:rPr>
              <a:t>语句</a:t>
            </a:r>
            <a:endParaRPr lang="zh-CN" altLang="zh-CN" sz="4000" b="1" dirty="0">
              <a:latin typeface="楷体_GB2312" pitchFamily="1" charset="-122"/>
              <a:ea typeface="楷体_GB2312" pitchFamily="1" charset="-122"/>
            </a:endParaRPr>
          </a:p>
        </p:txBody>
      </p:sp>
      <p:sp>
        <p:nvSpPr>
          <p:cNvPr id="3" name="灯片编号占位符 2"/>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1403350" y="333375"/>
            <a:ext cx="7772400" cy="1143000"/>
          </a:xfrm>
        </p:spPr>
        <p:txBody>
          <a:bodyPr vert="horz" wrap="square" lIns="91440" tIns="45720" rIns="91440" bIns="45720" anchor="ctr" anchorCtr="0"/>
          <a:lstStyle/>
          <a:p>
            <a:pPr eaLnBrk="1" hangingPunct="1">
              <a:buNone/>
            </a:pPr>
            <a:r>
              <a:rPr lang="zh-CN" altLang="zh-CN" b="1" dirty="0">
                <a:latin typeface="楷体_GB2312" pitchFamily="1" charset="-122"/>
                <a:ea typeface="楷体_GB2312" pitchFamily="1" charset="-122"/>
              </a:rPr>
              <a:t> </a:t>
            </a:r>
            <a:r>
              <a:rPr lang="en-US" altLang="zh-CN" sz="4000" b="1" dirty="0"/>
              <a:t>3.3.1 </a:t>
            </a:r>
            <a:r>
              <a:rPr lang="zh-CN" altLang="zh-CN" sz="4000" b="1" dirty="0">
                <a:latin typeface="Times New Roman" panose="02020603050405020304" pitchFamily="18" charset="0"/>
                <a:ea typeface="楷体_GB2312" pitchFamily="1" charset="-122"/>
              </a:rPr>
              <a:t>if </a:t>
            </a:r>
            <a:r>
              <a:rPr lang="zh-CN" altLang="zh-CN" sz="4000" b="1" dirty="0">
                <a:latin typeface="楷体_GB2312" pitchFamily="1" charset="-122"/>
                <a:ea typeface="楷体_GB2312" pitchFamily="1" charset="-122"/>
              </a:rPr>
              <a:t>语句</a:t>
            </a:r>
            <a:endParaRPr lang="zh-CN" altLang="zh-CN" sz="4000" b="1" dirty="0">
              <a:latin typeface="楷体_GB2312" pitchFamily="1" charset="-122"/>
              <a:ea typeface="楷体_GB2312" pitchFamily="1" charset="-122"/>
            </a:endParaRPr>
          </a:p>
        </p:txBody>
      </p:sp>
      <p:sp>
        <p:nvSpPr>
          <p:cNvPr id="23555" name="Rectangle 3"/>
          <p:cNvSpPr>
            <a:spLocks noGrp="1"/>
          </p:cNvSpPr>
          <p:nvPr>
            <p:ph idx="1"/>
          </p:nvPr>
        </p:nvSpPr>
        <p:spPr>
          <a:xfrm>
            <a:off x="963613" y="2133600"/>
            <a:ext cx="7929562" cy="3816350"/>
          </a:xfrm>
        </p:spPr>
        <p:txBody>
          <a:bodyPr vert="horz" wrap="square" lIns="91440" tIns="45720" rIns="91440" bIns="45720" anchor="t" anchorCtr="0"/>
          <a:lstStyle/>
          <a:p>
            <a:pPr eaLnBrk="1" hangingPunct="1"/>
            <a:r>
              <a:rPr lang="zh-CN" altLang="en-US" b="1" dirty="0">
                <a:solidFill>
                  <a:srgbClr val="0070C0"/>
                </a:solidFill>
                <a:latin typeface="楷体_GB2312" pitchFamily="1" charset="-122"/>
                <a:ea typeface="楷体_GB2312" pitchFamily="1" charset="-122"/>
                <a:sym typeface="Arial" panose="020B0604020202020204" pitchFamily="34" charset="0"/>
              </a:rPr>
              <a:t>流程图</a:t>
            </a:r>
            <a:endParaRPr lang="zh-CN" altLang="zh-CN" b="1" dirty="0">
              <a:solidFill>
                <a:srgbClr val="0070C0"/>
              </a:solidFill>
              <a:latin typeface="楷体_GB2312" pitchFamily="1" charset="-122"/>
              <a:ea typeface="楷体_GB2312" pitchFamily="1" charset="-122"/>
            </a:endParaRPr>
          </a:p>
        </p:txBody>
      </p:sp>
      <p:pic>
        <p:nvPicPr>
          <p:cNvPr id="23556" name="Picture 4"/>
          <p:cNvPicPr>
            <a:picLocks noChangeAspect="1"/>
          </p:cNvPicPr>
          <p:nvPr/>
        </p:nvPicPr>
        <p:blipFill>
          <a:blip r:embed="rId1"/>
          <a:stretch>
            <a:fillRect/>
          </a:stretch>
        </p:blipFill>
        <p:spPr>
          <a:xfrm>
            <a:off x="1671638" y="3068638"/>
            <a:ext cx="5853112" cy="2619375"/>
          </a:xfrm>
          <a:prstGeom prst="rect">
            <a:avLst/>
          </a:prstGeom>
          <a:noFill/>
          <a:ln w="9525">
            <a:noFill/>
          </a:ln>
        </p:spPr>
      </p:pic>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p:cNvSpPr>
          <p:nvPr>
            <p:ph idx="1"/>
          </p:nvPr>
        </p:nvSpPr>
        <p:spPr>
          <a:xfrm>
            <a:off x="1000125" y="1411923"/>
            <a:ext cx="7143750" cy="2089150"/>
          </a:xfrm>
        </p:spPr>
        <p:txBody>
          <a:bodyPr vert="horz" wrap="square" lIns="91440" tIns="45720" rIns="91440" bIns="45720" anchor="t" anchorCtr="0"/>
          <a:lstStyle/>
          <a:p>
            <a:pPr algn="just" eaLnBrk="1" hangingPunct="1">
              <a:spcBef>
                <a:spcPct val="45000"/>
              </a:spcBef>
            </a:pPr>
            <a:r>
              <a:rPr lang="en-US" altLang="zh-CN" sz="2800" b="1" dirty="0">
                <a:latin typeface="楷体_GB2312" pitchFamily="1" charset="-122"/>
                <a:ea typeface="楷体_GB2312" pitchFamily="1" charset="-122"/>
                <a:sym typeface="Arial" panose="020B0604020202020204" pitchFamily="34" charset="0"/>
              </a:rPr>
              <a:t>if</a:t>
            </a:r>
            <a:r>
              <a:rPr lang="zh-CN" altLang="en-US" sz="2800" b="1" dirty="0">
                <a:latin typeface="楷体_GB2312" pitchFamily="1" charset="-122"/>
                <a:ea typeface="楷体_GB2312" pitchFamily="1" charset="-122"/>
                <a:sym typeface="Arial" panose="020B0604020202020204" pitchFamily="34" charset="0"/>
              </a:rPr>
              <a:t>语句的锯齿格式</a:t>
            </a:r>
            <a:r>
              <a:rPr lang="en-US" altLang="zh-CN" sz="2800" b="1" dirty="0">
                <a:latin typeface="楷体_GB2312" pitchFamily="1" charset="-122"/>
                <a:ea typeface="楷体_GB2312" pitchFamily="1" charset="-122"/>
                <a:sym typeface="Arial" panose="020B0604020202020204" pitchFamily="34" charset="0"/>
              </a:rPr>
              <a:t>,</a:t>
            </a:r>
            <a:r>
              <a:rPr lang="zh-CN" altLang="en-US" sz="2800" b="1" dirty="0">
                <a:latin typeface="楷体_GB2312" pitchFamily="1" charset="-122"/>
                <a:ea typeface="楷体_GB2312" pitchFamily="1" charset="-122"/>
                <a:sym typeface="Arial" panose="020B0604020202020204" pitchFamily="34" charset="0"/>
              </a:rPr>
              <a:t>例</a:t>
            </a:r>
            <a:r>
              <a:rPr lang="en-US" altLang="zh-CN" sz="2800" b="1" dirty="0">
                <a:latin typeface="楷体_GB2312" pitchFamily="1" charset="-122"/>
                <a:ea typeface="楷体_GB2312" pitchFamily="1" charset="-122"/>
                <a:sym typeface="Arial" panose="020B0604020202020204" pitchFamily="34" charset="0"/>
              </a:rPr>
              <a:t>3-3 P55</a:t>
            </a:r>
            <a:endParaRPr lang="en-US" altLang="zh-CN" sz="2800" b="1" dirty="0">
              <a:latin typeface="楷体_GB2312" pitchFamily="1" charset="-122"/>
              <a:ea typeface="楷体_GB2312" pitchFamily="1" charset="-122"/>
              <a:sym typeface="Arial" panose="020B0604020202020204" pitchFamily="34" charset="0"/>
            </a:endParaRPr>
          </a:p>
          <a:p>
            <a:pPr lvl="1" algn="just" eaLnBrk="1" hangingPunct="1">
              <a:spcBef>
                <a:spcPct val="45000"/>
              </a:spcBef>
            </a:pPr>
            <a:r>
              <a:rPr lang="zh-CN" altLang="zh-CN" sz="2400" b="1" dirty="0">
                <a:latin typeface="Times New Roman" panose="02020603050405020304" pitchFamily="18" charset="0"/>
                <a:ea typeface="楷体_GB2312" pitchFamily="1" charset="-122"/>
                <a:sym typeface="Arial" panose="020B0604020202020204" pitchFamily="34" charset="0"/>
              </a:rPr>
              <a:t>写</a:t>
            </a:r>
            <a:r>
              <a:rPr lang="zh-CN" altLang="zh-CN" sz="2400" b="1" dirty="0">
                <a:latin typeface="Times New Roman" panose="02020603050405020304" pitchFamily="18" charset="0"/>
                <a:ea typeface="楷体_GB2312" pitchFamily="1" charset="-122"/>
              </a:rPr>
              <a:t>if语句时</a:t>
            </a:r>
            <a:r>
              <a:rPr lang="zh-CN" altLang="en-US" sz="2400" b="1" dirty="0">
                <a:latin typeface="Times New Roman" panose="02020603050405020304" pitchFamily="18" charset="0"/>
                <a:ea typeface="楷体_GB2312" pitchFamily="1" charset="-122"/>
              </a:rPr>
              <a:t>，</a:t>
            </a:r>
            <a:r>
              <a:rPr lang="zh-CN" altLang="zh-CN" sz="2400" b="1" dirty="0">
                <a:latin typeface="Times New Roman" panose="02020603050405020304" pitchFamily="18" charset="0"/>
                <a:ea typeface="楷体_GB2312" pitchFamily="1" charset="-122"/>
              </a:rPr>
              <a:t>最好采用“锯齿”格式。但如果嵌套层次很深，将使得程序正文严重偏向右边。这时，可以按下面格式书写： </a:t>
            </a:r>
            <a:endParaRPr lang="zh-CN" altLang="zh-CN" sz="2400" b="1" dirty="0">
              <a:latin typeface="Times New Roman" panose="02020603050405020304" pitchFamily="18" charset="0"/>
              <a:ea typeface="楷体_GB2312" pitchFamily="1" charset="-122"/>
            </a:endParaRPr>
          </a:p>
        </p:txBody>
      </p:sp>
      <p:sp>
        <p:nvSpPr>
          <p:cNvPr id="13316" name="Text Box 4"/>
          <p:cNvSpPr txBox="1">
            <a:spLocks noChangeArrowheads="1"/>
          </p:cNvSpPr>
          <p:nvPr/>
        </p:nvSpPr>
        <p:spPr bwMode="auto">
          <a:xfrm>
            <a:off x="2111375" y="3382010"/>
            <a:ext cx="2032000" cy="2209800"/>
          </a:xfrm>
          <a:prstGeom prst="rect">
            <a:avLst/>
          </a:prstGeom>
          <a:noFill/>
          <a:ln w="9525">
            <a:noFill/>
            <a:miter lim="800000"/>
          </a:ln>
          <a:effectLst/>
        </p:spPr>
        <p:txBody>
          <a:bodyPr>
            <a:spAutoFit/>
          </a:bodyPr>
          <a:lstStyle/>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if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else if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else if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else if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p:txBody>
      </p:sp>
      <p:sp>
        <p:nvSpPr>
          <p:cNvPr id="13317" name="Text Box 5"/>
          <p:cNvSpPr txBox="1">
            <a:spLocks noChangeArrowheads="1"/>
          </p:cNvSpPr>
          <p:nvPr/>
        </p:nvSpPr>
        <p:spPr bwMode="auto">
          <a:xfrm>
            <a:off x="6072188" y="3218498"/>
            <a:ext cx="1887538" cy="2751138"/>
          </a:xfrm>
          <a:prstGeom prst="rect">
            <a:avLst/>
          </a:prstGeom>
          <a:noFill/>
          <a:ln w="9525">
            <a:noFill/>
            <a:miter lim="800000"/>
          </a:ln>
          <a:effectLst/>
        </p:spPr>
        <p:txBody>
          <a:bodyPr>
            <a:spAutoFit/>
          </a:bodyPr>
          <a:lstStyle/>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if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else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   if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   else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      if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en-US"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      </a:t>
            </a: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else</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a:p>
            <a:pPr marR="0" defTabSz="914400" eaLnBrk="1" hangingPunct="1">
              <a:lnSpc>
                <a:spcPct val="90000"/>
              </a:lnSpc>
              <a:spcBef>
                <a:spcPct val="20000"/>
              </a:spcBef>
              <a:buClrTx/>
              <a:buSzTx/>
              <a:buFont typeface="Arial" panose="020B0604020202020204" pitchFamily="34" charset="0"/>
              <a:buNone/>
              <a:defRPr/>
            </a:pPr>
            <a:r>
              <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rPr>
              <a:t>            ...</a:t>
            </a:r>
            <a:endParaRPr kumimoji="0" lang="zh-CN" altLang="zh-CN" sz="1600" b="1" kern="1200" cap="none" spc="0" normalizeH="0" baseline="0" noProof="0" dirty="0">
              <a:effectLst>
                <a:outerShdw blurRad="38100" dist="38100" dir="2700000" algn="tl">
                  <a:srgbClr val="C0C0C0"/>
                </a:outerShdw>
              </a:effectLst>
              <a:latin typeface="楷体_GB2312" pitchFamily="1" charset="-122"/>
              <a:ea typeface="楷体_GB2312" pitchFamily="1" charset="-122"/>
              <a:cs typeface="+mn-cs"/>
            </a:endParaRPr>
          </a:p>
        </p:txBody>
      </p:sp>
      <p:sp>
        <p:nvSpPr>
          <p:cNvPr id="24581" name="Text Box 6"/>
          <p:cNvSpPr txBox="1"/>
          <p:nvPr/>
        </p:nvSpPr>
        <p:spPr>
          <a:xfrm>
            <a:off x="3879850" y="4301173"/>
            <a:ext cx="1606550" cy="476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eaLnBrk="1" hangingPunct="1">
              <a:lnSpc>
                <a:spcPct val="90000"/>
              </a:lnSpc>
              <a:buClrTx/>
              <a:buSzTx/>
              <a:buFont typeface="Arial" panose="020B0604020202020204" pitchFamily="34" charset="0"/>
              <a:buNone/>
            </a:pPr>
            <a:r>
              <a:rPr lang="zh-CN" altLang="zh-CN" sz="2800" b="1" dirty="0">
                <a:latin typeface="Verdana" panose="020B0604030504040204" pitchFamily="34" charset="0"/>
                <a:ea typeface="楷体_GB2312" pitchFamily="1" charset="-122"/>
              </a:rPr>
              <a:t>等价于：</a:t>
            </a:r>
            <a:endParaRPr lang="zh-CN" altLang="zh-CN" sz="2800" b="1" dirty="0">
              <a:latin typeface="Verdana" panose="020B0604030504040204" pitchFamily="34" charset="0"/>
              <a:ea typeface="楷体_GB2312" pitchFamily="1" charset="-122"/>
            </a:endParaRPr>
          </a:p>
        </p:txBody>
      </p:sp>
      <p:sp>
        <p:nvSpPr>
          <p:cNvPr id="24582" name="Rectangle 2"/>
          <p:cNvSpPr>
            <a:spLocks noGrp="1"/>
          </p:cNvSpPr>
          <p:nvPr>
            <p:ph type="title"/>
          </p:nvPr>
        </p:nvSpPr>
        <p:spPr>
          <a:xfrm>
            <a:off x="1403350" y="333375"/>
            <a:ext cx="7772400" cy="1143000"/>
          </a:xfrm>
        </p:spPr>
        <p:txBody>
          <a:bodyPr vert="horz" wrap="square" lIns="91440" tIns="45720" rIns="91440" bIns="45720" anchor="ctr" anchorCtr="0"/>
          <a:lstStyle/>
          <a:p>
            <a:pPr eaLnBrk="1" hangingPunct="1">
              <a:buNone/>
            </a:pPr>
            <a:r>
              <a:rPr lang="zh-CN" altLang="zh-CN" b="1" dirty="0">
                <a:latin typeface="楷体_GB2312" pitchFamily="1" charset="-122"/>
                <a:ea typeface="楷体_GB2312" pitchFamily="1" charset="-122"/>
              </a:rPr>
              <a:t> </a:t>
            </a:r>
            <a:r>
              <a:rPr lang="en-US" altLang="zh-CN" sz="4000" b="1" dirty="0"/>
              <a:t>3.3.1 </a:t>
            </a:r>
            <a:r>
              <a:rPr lang="zh-CN" altLang="zh-CN" sz="4000" b="1" dirty="0">
                <a:latin typeface="Times New Roman" panose="02020603050405020304" pitchFamily="18" charset="0"/>
                <a:ea typeface="楷体_GB2312" pitchFamily="1" charset="-122"/>
              </a:rPr>
              <a:t>if </a:t>
            </a:r>
            <a:r>
              <a:rPr lang="zh-CN" altLang="zh-CN" sz="4000" b="1" dirty="0">
                <a:latin typeface="楷体_GB2312" pitchFamily="1" charset="-122"/>
                <a:ea typeface="楷体_GB2312" pitchFamily="1" charset="-122"/>
              </a:rPr>
              <a:t>语句</a:t>
            </a:r>
            <a:endParaRPr lang="zh-CN" altLang="zh-CN" sz="4000" b="1" dirty="0">
              <a:latin typeface="楷体_GB2312" pitchFamily="1" charset="-122"/>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p:cNvSpPr>
          <p:nvPr>
            <p:ph idx="1"/>
          </p:nvPr>
        </p:nvSpPr>
        <p:spPr>
          <a:xfrm>
            <a:off x="1214755" y="2133600"/>
            <a:ext cx="5909945" cy="3873500"/>
          </a:xfrm>
        </p:spPr>
        <p:txBody>
          <a:bodyPr vert="horz" wrap="square" lIns="91440" tIns="45720" rIns="91440" bIns="45720" anchor="t" anchorCtr="0"/>
          <a:lstStyle/>
          <a:p>
            <a:pPr algn="just" eaLnBrk="1" hangingPunct="1">
              <a:spcBef>
                <a:spcPct val="45000"/>
              </a:spcBef>
              <a:buClr>
                <a:srgbClr val="336666"/>
              </a:buClr>
            </a:pPr>
            <a:r>
              <a:rPr lang="zh-CN" altLang="zh-CN" sz="2800" b="1" dirty="0">
                <a:ea typeface="楷体_GB2312" pitchFamily="1" charset="-122"/>
              </a:rPr>
              <a:t>避免不必要的测试</a:t>
            </a:r>
            <a:r>
              <a:rPr lang="zh-CN" altLang="en-US" sz="2800" b="1" dirty="0">
                <a:ea typeface="楷体_GB2312" pitchFamily="1" charset="-122"/>
              </a:rPr>
              <a:t>，效率不高</a:t>
            </a:r>
            <a:endParaRPr lang="en-US" altLang="zh-CN" sz="2800" b="1" dirty="0">
              <a:ea typeface="楷体_GB2312" pitchFamily="1" charset="-122"/>
            </a:endParaRPr>
          </a:p>
          <a:p>
            <a:pPr algn="just" eaLnBrk="1" hangingPunct="1">
              <a:spcBef>
                <a:spcPct val="45000"/>
              </a:spcBef>
              <a:buClr>
                <a:srgbClr val="336666"/>
              </a:buClr>
              <a:buNone/>
            </a:pPr>
            <a:endParaRPr lang="en-US" altLang="zh-CN" sz="1000" b="1" dirty="0">
              <a:ea typeface="楷体_GB2312" pitchFamily="1" charset="-122"/>
            </a:endParaRPr>
          </a:p>
          <a:p>
            <a:pPr lvl="1" eaLnBrk="1" hangingPunct="1">
              <a:lnSpc>
                <a:spcPct val="80000"/>
              </a:lnSpc>
              <a:buNone/>
            </a:pPr>
            <a:r>
              <a:rPr lang="zh-CN" altLang="zh-CN" sz="2000" b="1" dirty="0">
                <a:latin typeface="Times New Roman" panose="02020603050405020304" pitchFamily="18" charset="0"/>
                <a:ea typeface="楷体_GB2312" pitchFamily="1" charset="-122"/>
              </a:rPr>
              <a:t>if (score &gt;= 90)</a:t>
            </a:r>
            <a:endParaRPr lang="zh-CN" altLang="zh-CN" sz="2000" b="1" dirty="0">
              <a:latin typeface="Times New Roman" panose="02020603050405020304" pitchFamily="18" charset="0"/>
              <a:ea typeface="楷体_GB2312" pitchFamily="1" charset="-122"/>
            </a:endParaRPr>
          </a:p>
          <a:p>
            <a:pPr lvl="1" eaLnBrk="1" hangingPunct="1">
              <a:lnSpc>
                <a:spcPct val="80000"/>
              </a:lnSpc>
              <a:buNone/>
            </a:pPr>
            <a:r>
              <a:rPr lang="zh-CN" altLang="zh-CN" sz="2000" b="1" dirty="0">
                <a:latin typeface="Times New Roman" panose="02020603050405020304" pitchFamily="18" charset="0"/>
                <a:ea typeface="楷体_GB2312" pitchFamily="1" charset="-122"/>
              </a:rPr>
              <a:t>	cout &lt;&lt; "优";</a:t>
            </a:r>
            <a:endParaRPr lang="zh-CN" altLang="zh-CN" sz="2000" b="1" dirty="0">
              <a:latin typeface="Times New Roman" panose="02020603050405020304" pitchFamily="18" charset="0"/>
              <a:ea typeface="楷体_GB2312" pitchFamily="1" charset="-122"/>
            </a:endParaRPr>
          </a:p>
          <a:p>
            <a:pPr lvl="1" eaLnBrk="1" hangingPunct="1">
              <a:lnSpc>
                <a:spcPct val="80000"/>
              </a:lnSpc>
              <a:buNone/>
            </a:pPr>
            <a:r>
              <a:rPr lang="zh-CN" altLang="zh-CN" sz="2000" b="1" dirty="0">
                <a:latin typeface="Times New Roman" panose="02020603050405020304" pitchFamily="18" charset="0"/>
                <a:ea typeface="楷体_GB2312" pitchFamily="1" charset="-122"/>
              </a:rPr>
              <a:t>if (score &gt;= 80 &amp;&amp; score &lt; 90)</a:t>
            </a:r>
            <a:endParaRPr lang="zh-CN" altLang="zh-CN" sz="2000" b="1" dirty="0">
              <a:latin typeface="Times New Roman" panose="02020603050405020304" pitchFamily="18" charset="0"/>
              <a:ea typeface="楷体_GB2312" pitchFamily="1" charset="-122"/>
            </a:endParaRPr>
          </a:p>
          <a:p>
            <a:pPr lvl="1" eaLnBrk="1" hangingPunct="1">
              <a:lnSpc>
                <a:spcPct val="80000"/>
              </a:lnSpc>
              <a:buNone/>
            </a:pPr>
            <a:r>
              <a:rPr lang="zh-CN" altLang="zh-CN" sz="2000" b="1" dirty="0">
                <a:latin typeface="Times New Roman" panose="02020603050405020304" pitchFamily="18" charset="0"/>
                <a:ea typeface="楷体_GB2312" pitchFamily="1" charset="-122"/>
              </a:rPr>
              <a:t>	cout &lt;&lt; "良";</a:t>
            </a:r>
            <a:endParaRPr lang="zh-CN" altLang="zh-CN" sz="2000" b="1" dirty="0">
              <a:latin typeface="Times New Roman" panose="02020603050405020304" pitchFamily="18" charset="0"/>
              <a:ea typeface="楷体_GB2312" pitchFamily="1" charset="-122"/>
            </a:endParaRPr>
          </a:p>
          <a:p>
            <a:pPr lvl="1" eaLnBrk="1" hangingPunct="1">
              <a:lnSpc>
                <a:spcPct val="80000"/>
              </a:lnSpc>
              <a:buNone/>
            </a:pPr>
            <a:r>
              <a:rPr lang="zh-CN" altLang="zh-CN" sz="2000" b="1" dirty="0">
                <a:latin typeface="Times New Roman" panose="02020603050405020304" pitchFamily="18" charset="0"/>
                <a:ea typeface="楷体_GB2312" pitchFamily="1" charset="-122"/>
              </a:rPr>
              <a:t>if (score &gt;= 70 &amp;&amp; score &lt; 80)</a:t>
            </a:r>
            <a:endParaRPr lang="zh-CN" altLang="zh-CN" sz="2000" b="1" dirty="0">
              <a:latin typeface="Times New Roman" panose="02020603050405020304" pitchFamily="18" charset="0"/>
              <a:ea typeface="楷体_GB2312" pitchFamily="1" charset="-122"/>
            </a:endParaRPr>
          </a:p>
          <a:p>
            <a:pPr lvl="1" eaLnBrk="1" hangingPunct="1">
              <a:lnSpc>
                <a:spcPct val="80000"/>
              </a:lnSpc>
              <a:buNone/>
            </a:pPr>
            <a:r>
              <a:rPr lang="zh-CN" altLang="zh-CN" sz="2000" b="1" dirty="0">
                <a:latin typeface="Times New Roman" panose="02020603050405020304" pitchFamily="18" charset="0"/>
                <a:ea typeface="楷体_GB2312" pitchFamily="1" charset="-122"/>
              </a:rPr>
              <a:t>	cout &lt;&lt; "中"; </a:t>
            </a:r>
            <a:endParaRPr lang="zh-CN" altLang="zh-CN" sz="2000" b="1" dirty="0">
              <a:latin typeface="Times New Roman" panose="02020603050405020304" pitchFamily="18" charset="0"/>
              <a:ea typeface="楷体_GB2312" pitchFamily="1" charset="-122"/>
            </a:endParaRPr>
          </a:p>
          <a:p>
            <a:pPr lvl="1" eaLnBrk="1" hangingPunct="1">
              <a:lnSpc>
                <a:spcPct val="80000"/>
              </a:lnSpc>
              <a:buNone/>
            </a:pPr>
            <a:r>
              <a:rPr lang="zh-CN" altLang="zh-CN" sz="2000" b="1" dirty="0">
                <a:latin typeface="Times New Roman" panose="02020603050405020304" pitchFamily="18" charset="0"/>
                <a:ea typeface="楷体_GB2312" pitchFamily="1" charset="-122"/>
              </a:rPr>
              <a:t>if (score &gt;= 60 &amp;&amp; score &lt; 70)</a:t>
            </a:r>
            <a:endParaRPr lang="zh-CN" altLang="zh-CN" sz="2000" b="1" dirty="0">
              <a:latin typeface="Times New Roman" panose="02020603050405020304" pitchFamily="18" charset="0"/>
              <a:ea typeface="楷体_GB2312" pitchFamily="1" charset="-122"/>
            </a:endParaRPr>
          </a:p>
          <a:p>
            <a:pPr lvl="1" eaLnBrk="1" hangingPunct="1">
              <a:lnSpc>
                <a:spcPct val="80000"/>
              </a:lnSpc>
              <a:buNone/>
            </a:pPr>
            <a:r>
              <a:rPr lang="zh-CN" altLang="zh-CN" sz="2000" b="1" dirty="0">
                <a:latin typeface="Times New Roman" panose="02020603050405020304" pitchFamily="18" charset="0"/>
                <a:ea typeface="楷体_GB2312" pitchFamily="1" charset="-122"/>
              </a:rPr>
              <a:t>	cout &lt;&lt; "及格"; </a:t>
            </a:r>
            <a:endParaRPr lang="zh-CN" altLang="zh-CN" sz="2000" b="1" dirty="0">
              <a:latin typeface="Times New Roman" panose="02020603050405020304" pitchFamily="18" charset="0"/>
              <a:ea typeface="楷体_GB2312" pitchFamily="1" charset="-122"/>
            </a:endParaRPr>
          </a:p>
          <a:p>
            <a:pPr lvl="1" eaLnBrk="1" hangingPunct="1">
              <a:lnSpc>
                <a:spcPct val="80000"/>
              </a:lnSpc>
              <a:buNone/>
            </a:pPr>
            <a:r>
              <a:rPr lang="zh-CN" altLang="zh-CN" sz="2000" b="1" dirty="0">
                <a:latin typeface="Times New Roman" panose="02020603050405020304" pitchFamily="18" charset="0"/>
                <a:ea typeface="楷体_GB2312" pitchFamily="1" charset="-122"/>
              </a:rPr>
              <a:t>if (score &lt; 60)</a:t>
            </a:r>
            <a:endParaRPr lang="zh-CN" altLang="zh-CN" sz="2000" b="1" dirty="0">
              <a:latin typeface="Times New Roman" panose="02020603050405020304" pitchFamily="18" charset="0"/>
              <a:ea typeface="楷体_GB2312" pitchFamily="1" charset="-122"/>
            </a:endParaRPr>
          </a:p>
          <a:p>
            <a:pPr lvl="1" eaLnBrk="1" hangingPunct="1">
              <a:lnSpc>
                <a:spcPct val="80000"/>
              </a:lnSpc>
              <a:buNone/>
            </a:pPr>
            <a:r>
              <a:rPr lang="zh-CN" altLang="zh-CN" sz="2000" b="1" dirty="0">
                <a:latin typeface="Times New Roman" panose="02020603050405020304" pitchFamily="18" charset="0"/>
                <a:ea typeface="楷体_GB2312" pitchFamily="1" charset="-122"/>
              </a:rPr>
              <a:t>	cout &lt;&lt; "不及格";</a:t>
            </a:r>
            <a:endParaRPr lang="zh-CN" altLang="zh-CN" sz="2000" b="1" dirty="0">
              <a:latin typeface="Times New Roman" panose="02020603050405020304" pitchFamily="18" charset="0"/>
              <a:ea typeface="楷体_GB2312" pitchFamily="1" charset="-122"/>
            </a:endParaRPr>
          </a:p>
        </p:txBody>
      </p:sp>
      <p:sp>
        <p:nvSpPr>
          <p:cNvPr id="25603" name="Rectangle 2"/>
          <p:cNvSpPr>
            <a:spLocks noGrp="1"/>
          </p:cNvSpPr>
          <p:nvPr>
            <p:ph type="title"/>
          </p:nvPr>
        </p:nvSpPr>
        <p:spPr>
          <a:xfrm>
            <a:off x="1403350" y="333375"/>
            <a:ext cx="7772400" cy="1143000"/>
          </a:xfrm>
        </p:spPr>
        <p:txBody>
          <a:bodyPr vert="horz" wrap="square" lIns="91440" tIns="45720" rIns="91440" bIns="45720" anchor="ctr" anchorCtr="0"/>
          <a:lstStyle/>
          <a:p>
            <a:pPr eaLnBrk="1" hangingPunct="1">
              <a:buNone/>
            </a:pPr>
            <a:r>
              <a:rPr lang="zh-CN" altLang="zh-CN" b="1" dirty="0">
                <a:latin typeface="楷体_GB2312" pitchFamily="1" charset="-122"/>
                <a:ea typeface="楷体_GB2312" pitchFamily="1" charset="-122"/>
              </a:rPr>
              <a:t> </a:t>
            </a:r>
            <a:r>
              <a:rPr lang="en-US" altLang="zh-CN" sz="4000" b="1" dirty="0"/>
              <a:t>3.3.1 </a:t>
            </a:r>
            <a:r>
              <a:rPr lang="zh-CN" altLang="zh-CN" sz="4000" b="1" dirty="0">
                <a:latin typeface="Times New Roman" panose="02020603050405020304" pitchFamily="18" charset="0"/>
                <a:ea typeface="楷体_GB2312" pitchFamily="1" charset="-122"/>
              </a:rPr>
              <a:t>if </a:t>
            </a:r>
            <a:r>
              <a:rPr lang="zh-CN" altLang="zh-CN" sz="4000" b="1" dirty="0">
                <a:latin typeface="楷体_GB2312" pitchFamily="1" charset="-122"/>
                <a:ea typeface="楷体_GB2312" pitchFamily="1" charset="-122"/>
              </a:rPr>
              <a:t>语句</a:t>
            </a:r>
            <a:endParaRPr lang="zh-CN" altLang="zh-CN" sz="4000" b="1" dirty="0">
              <a:latin typeface="楷体_GB2312" pitchFamily="1" charset="-122"/>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5939790" y="3573145"/>
            <a:ext cx="4572000" cy="429895"/>
          </a:xfrm>
          <a:prstGeom prst="rect">
            <a:avLst/>
          </a:prstGeom>
          <a:noFill/>
        </p:spPr>
        <p:txBody>
          <a:bodyPr wrap="square" rtlCol="0" anchor="t">
            <a:spAutoFit/>
          </a:bodyPr>
          <a:p>
            <a:pPr lvl="0"/>
            <a:r>
              <a:rPr lang="zh-CN" altLang="en-US" sz="2200" b="1" dirty="0">
                <a:solidFill>
                  <a:schemeClr val="tx2"/>
                </a:solidFill>
                <a:sym typeface="+mn-ea"/>
              </a:rPr>
              <a:t>变成</a:t>
            </a:r>
            <a:r>
              <a:rPr lang="en-US" altLang="zh-CN" sz="2200" b="1" dirty="0">
                <a:solidFill>
                  <a:schemeClr val="tx2"/>
                </a:solidFill>
                <a:sym typeface="+mn-ea"/>
              </a:rPr>
              <a:t>if else</a:t>
            </a:r>
            <a:r>
              <a:rPr lang="zh-CN" altLang="en-US" sz="2200" b="1" dirty="0">
                <a:solidFill>
                  <a:schemeClr val="tx2"/>
                </a:solidFill>
                <a:sym typeface="+mn-ea"/>
              </a:rPr>
              <a:t>？</a:t>
            </a:r>
            <a:endParaRPr lang="zh-CN" altLang="en-US" sz="2200" b="1" dirty="0">
              <a:solidFill>
                <a:schemeClr val="tx2"/>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p:cNvSpPr>
          <p:nvPr>
            <p:ph idx="1"/>
          </p:nvPr>
        </p:nvSpPr>
        <p:spPr>
          <a:xfrm>
            <a:off x="562928" y="1628775"/>
            <a:ext cx="8018462" cy="4364038"/>
          </a:xfrm>
        </p:spPr>
        <p:txBody>
          <a:bodyPr vert="horz" wrap="square" lIns="91440" tIns="45720" rIns="91440" bIns="45720" anchor="t" anchorCtr="0"/>
          <a:lstStyle/>
          <a:p>
            <a:pPr eaLnBrk="1" hangingPunct="1"/>
            <a:r>
              <a:rPr lang="zh-CN" altLang="zh-CN" sz="2800" b="1" dirty="0">
                <a:solidFill>
                  <a:srgbClr val="FF0000"/>
                </a:solidFill>
                <a:latin typeface="楷体_GB2312" pitchFamily="1" charset="-122"/>
                <a:ea typeface="楷体_GB2312" pitchFamily="1" charset="-122"/>
                <a:sym typeface="Arial" panose="020B0604020202020204" pitchFamily="34" charset="0"/>
              </a:rPr>
              <a:t>多</a:t>
            </a:r>
            <a:r>
              <a:rPr lang="zh-CN" altLang="zh-CN" sz="2800" b="1" dirty="0">
                <a:solidFill>
                  <a:srgbClr val="FF0000"/>
                </a:solidFill>
                <a:latin typeface="楷体_GB2312" pitchFamily="1" charset="-122"/>
                <a:ea typeface="楷体_GB2312" pitchFamily="1" charset="-122"/>
              </a:rPr>
              <a:t>路选择语句</a:t>
            </a:r>
            <a:r>
              <a:rPr lang="zh-CN" altLang="zh-CN" sz="2800" b="1" dirty="0">
                <a:latin typeface="楷体_GB2312" pitchFamily="1" charset="-122"/>
                <a:ea typeface="楷体_GB2312" pitchFamily="1" charset="-122"/>
              </a:rPr>
              <a:t>根据某个表达式的值在多组语句中选择一组来执行。每一组语句的最后一个语句往往是break语句。</a:t>
            </a:r>
            <a:r>
              <a:rPr lang="zh-CN" altLang="en-US" sz="2800" b="1" dirty="0">
                <a:latin typeface="楷体_GB2312" pitchFamily="1" charset="-122"/>
                <a:ea typeface="楷体_GB2312" pitchFamily="1" charset="-122"/>
              </a:rPr>
              <a:t>格式为：</a:t>
            </a:r>
            <a:endParaRPr lang="en-US" altLang="zh-CN" sz="2800" b="1" dirty="0">
              <a:latin typeface="楷体_GB2312" pitchFamily="1" charset="-122"/>
              <a:ea typeface="楷体_GB2312" pitchFamily="1" charset="-122"/>
            </a:endParaRPr>
          </a:p>
          <a:p>
            <a:pPr eaLnBrk="1" hangingPunct="1"/>
            <a:endParaRPr lang="en-US" altLang="zh-CN" sz="1000" b="1" dirty="0">
              <a:latin typeface="楷体_GB2312" pitchFamily="1" charset="-122"/>
              <a:ea typeface="楷体_GB2312" pitchFamily="1" charset="-122"/>
            </a:endParaRPr>
          </a:p>
          <a:p>
            <a:pPr lvl="1" eaLnBrk="1" hangingPunct="1">
              <a:buNone/>
            </a:pPr>
            <a:r>
              <a:rPr lang="zh-CN" altLang="zh-CN" sz="2200" b="1" dirty="0">
                <a:latin typeface="楷体_GB2312" pitchFamily="1" charset="-122"/>
                <a:ea typeface="楷体_GB2312" pitchFamily="1" charset="-122"/>
              </a:rPr>
              <a:t>switch (&lt;</a:t>
            </a:r>
            <a:r>
              <a:rPr lang="zh-CN" altLang="zh-CN" sz="2200" b="1" dirty="0">
                <a:solidFill>
                  <a:srgbClr val="FF0000"/>
                </a:solidFill>
                <a:latin typeface="楷体_GB2312" pitchFamily="1" charset="-122"/>
                <a:ea typeface="楷体_GB2312" pitchFamily="1" charset="-122"/>
              </a:rPr>
              <a:t>整型表达式</a:t>
            </a:r>
            <a:r>
              <a:rPr lang="zh-CN" altLang="zh-CN" sz="2200" b="1" dirty="0">
                <a:latin typeface="楷体_GB2312" pitchFamily="1" charset="-122"/>
                <a:ea typeface="楷体_GB2312" pitchFamily="1" charset="-122"/>
              </a:rPr>
              <a:t>&gt;)</a:t>
            </a:r>
            <a:endParaRPr lang="zh-CN" altLang="zh-CN" sz="2200" b="1" dirty="0">
              <a:latin typeface="楷体_GB2312" pitchFamily="1" charset="-122"/>
              <a:ea typeface="楷体_GB2312" pitchFamily="1" charset="-122"/>
            </a:endParaRPr>
          </a:p>
          <a:p>
            <a:pPr lvl="1" eaLnBrk="1" hangingPunct="1">
              <a:buNone/>
            </a:pPr>
            <a:r>
              <a:rPr lang="zh-CN" altLang="zh-CN" sz="2200" b="1" dirty="0">
                <a:latin typeface="楷体_GB2312" pitchFamily="1" charset="-122"/>
                <a:ea typeface="楷体_GB2312" pitchFamily="1" charset="-122"/>
              </a:rPr>
              <a:t>{	case &lt;整型常量表达式1&gt;: &lt;语句序列1&gt;</a:t>
            </a:r>
            <a:endParaRPr lang="zh-CN" altLang="zh-CN" sz="2200" b="1" dirty="0">
              <a:latin typeface="楷体_GB2312" pitchFamily="1" charset="-122"/>
              <a:ea typeface="楷体_GB2312" pitchFamily="1" charset="-122"/>
            </a:endParaRPr>
          </a:p>
          <a:p>
            <a:pPr lvl="1" eaLnBrk="1" hangingPunct="1">
              <a:buNone/>
            </a:pPr>
            <a:r>
              <a:rPr lang="zh-CN" altLang="zh-CN" sz="2200" b="1" dirty="0">
                <a:latin typeface="楷体_GB2312" pitchFamily="1" charset="-122"/>
                <a:ea typeface="楷体_GB2312" pitchFamily="1" charset="-122"/>
              </a:rPr>
              <a:t>	case &lt;整型常量表达式2&gt;: &lt;语句序列2&gt;</a:t>
            </a:r>
            <a:endParaRPr lang="zh-CN" altLang="zh-CN" sz="2200" b="1" dirty="0">
              <a:latin typeface="楷体_GB2312" pitchFamily="1" charset="-122"/>
              <a:ea typeface="楷体_GB2312" pitchFamily="1" charset="-122"/>
            </a:endParaRPr>
          </a:p>
          <a:p>
            <a:pPr lvl="1" eaLnBrk="1" hangingPunct="1">
              <a:buNone/>
            </a:pPr>
            <a:r>
              <a:rPr lang="zh-CN" altLang="zh-CN" sz="2200" b="1" dirty="0">
                <a:latin typeface="楷体_GB2312" pitchFamily="1" charset="-122"/>
                <a:ea typeface="楷体_GB2312" pitchFamily="1" charset="-122"/>
              </a:rPr>
              <a:t>        :</a:t>
            </a:r>
            <a:endParaRPr lang="zh-CN" altLang="zh-CN" sz="2200" b="1" dirty="0">
              <a:latin typeface="楷体_GB2312" pitchFamily="1" charset="-122"/>
              <a:ea typeface="楷体_GB2312" pitchFamily="1" charset="-122"/>
            </a:endParaRPr>
          </a:p>
          <a:p>
            <a:pPr lvl="1" eaLnBrk="1" hangingPunct="1">
              <a:buNone/>
            </a:pPr>
            <a:r>
              <a:rPr lang="zh-CN" altLang="zh-CN" sz="2200" b="1" dirty="0">
                <a:latin typeface="楷体_GB2312" pitchFamily="1" charset="-122"/>
                <a:ea typeface="楷体_GB2312" pitchFamily="1" charset="-122"/>
              </a:rPr>
              <a:t>	case &lt;整型常量表达式n&gt;: &lt;语句序列n&gt;</a:t>
            </a:r>
            <a:endParaRPr lang="zh-CN" altLang="zh-CN" sz="2200" b="1" dirty="0">
              <a:latin typeface="楷体_GB2312" pitchFamily="1" charset="-122"/>
              <a:ea typeface="楷体_GB2312" pitchFamily="1" charset="-122"/>
            </a:endParaRPr>
          </a:p>
          <a:p>
            <a:pPr lvl="1" eaLnBrk="1" hangingPunct="1">
              <a:buNone/>
            </a:pPr>
            <a:r>
              <a:rPr lang="zh-CN" altLang="zh-CN" sz="2200" b="1" dirty="0">
                <a:latin typeface="楷体_GB2312" pitchFamily="1" charset="-122"/>
                <a:ea typeface="楷体_GB2312" pitchFamily="1" charset="-122"/>
              </a:rPr>
              <a:t>	</a:t>
            </a:r>
            <a:r>
              <a:rPr lang="zh-CN" altLang="zh-CN" sz="2200" b="1" dirty="0">
                <a:solidFill>
                  <a:srgbClr val="FF0000"/>
                </a:solidFill>
                <a:latin typeface="楷体_GB2312" pitchFamily="1" charset="-122"/>
                <a:ea typeface="楷体_GB2312" pitchFamily="1" charset="-122"/>
              </a:rPr>
              <a:t>[default: &lt;语句序列n+1&gt;]</a:t>
            </a:r>
            <a:r>
              <a:rPr lang="en-US" altLang="zh-CN" sz="2200" b="1" dirty="0">
                <a:solidFill>
                  <a:srgbClr val="FF0000"/>
                </a:solidFill>
                <a:latin typeface="楷体_GB2312" pitchFamily="1" charset="-122"/>
                <a:ea typeface="楷体_GB2312" pitchFamily="1" charset="-122"/>
              </a:rPr>
              <a:t> //</a:t>
            </a:r>
            <a:r>
              <a:rPr lang="zh-CN" altLang="en-US" sz="2200" b="1" dirty="0">
                <a:solidFill>
                  <a:srgbClr val="FF0000"/>
                </a:solidFill>
                <a:latin typeface="楷体_GB2312" pitchFamily="1" charset="-122"/>
                <a:ea typeface="楷体_GB2312" pitchFamily="1" charset="-122"/>
              </a:rPr>
              <a:t>啥都没满足</a:t>
            </a:r>
            <a:endParaRPr lang="zh-CN" altLang="zh-CN" sz="2200" b="1" dirty="0">
              <a:solidFill>
                <a:srgbClr val="FF0000"/>
              </a:solidFill>
              <a:latin typeface="楷体_GB2312" pitchFamily="1" charset="-122"/>
              <a:ea typeface="楷体_GB2312" pitchFamily="1" charset="-122"/>
            </a:endParaRPr>
          </a:p>
          <a:p>
            <a:pPr lvl="1" eaLnBrk="1" hangingPunct="1">
              <a:buNone/>
            </a:pPr>
            <a:r>
              <a:rPr lang="zh-CN" altLang="zh-CN" sz="2200" b="1" dirty="0">
                <a:latin typeface="楷体_GB2312" pitchFamily="1" charset="-122"/>
                <a:ea typeface="楷体_GB2312" pitchFamily="1" charset="-122"/>
              </a:rPr>
              <a:t>}</a:t>
            </a:r>
            <a:endParaRPr lang="zh-CN" altLang="zh-CN" sz="2200" b="1" dirty="0">
              <a:latin typeface="楷体_GB2312" pitchFamily="1" charset="-122"/>
              <a:ea typeface="楷体_GB2312" pitchFamily="1" charset="-122"/>
            </a:endParaRPr>
          </a:p>
          <a:p>
            <a:pPr eaLnBrk="1" hangingPunct="1"/>
            <a:endParaRPr lang="en-US" altLang="zh-CN" sz="2600" b="1" dirty="0">
              <a:latin typeface="楷体_GB2312" pitchFamily="1" charset="-122"/>
              <a:ea typeface="楷体_GB2312" pitchFamily="1" charset="-122"/>
            </a:endParaRPr>
          </a:p>
        </p:txBody>
      </p:sp>
      <p:sp>
        <p:nvSpPr>
          <p:cNvPr id="27651" name="Rectangle 2"/>
          <p:cNvSpPr>
            <a:spLocks noGrp="1"/>
          </p:cNvSpPr>
          <p:nvPr>
            <p:ph type="title"/>
          </p:nvPr>
        </p:nvSpPr>
        <p:spPr>
          <a:xfrm>
            <a:off x="1403350" y="333375"/>
            <a:ext cx="7772400" cy="1143000"/>
          </a:xfrm>
        </p:spPr>
        <p:txBody>
          <a:bodyPr vert="horz" wrap="square" lIns="91440" tIns="45720" rIns="91440" bIns="45720" anchor="ctr" anchorCtr="0"/>
          <a:lstStyle/>
          <a:p>
            <a:pPr eaLnBrk="1" hangingPunct="1">
              <a:buNone/>
            </a:pPr>
            <a:r>
              <a:rPr lang="zh-CN" altLang="zh-CN" b="1" dirty="0">
                <a:latin typeface="楷体_GB2312" pitchFamily="1" charset="-122"/>
                <a:ea typeface="楷体_GB2312" pitchFamily="1" charset="-122"/>
              </a:rPr>
              <a:t> </a:t>
            </a:r>
            <a:r>
              <a:rPr lang="en-US" altLang="zh-CN" sz="4000" b="1" dirty="0"/>
              <a:t>3.3.2 </a:t>
            </a:r>
            <a:r>
              <a:rPr lang="en-US" altLang="zh-CN" sz="4000" b="1" dirty="0">
                <a:latin typeface="Times New Roman" panose="02020603050405020304" pitchFamily="18" charset="0"/>
                <a:ea typeface="楷体_GB2312" pitchFamily="1" charset="-122"/>
              </a:rPr>
              <a:t>switch </a:t>
            </a:r>
            <a:r>
              <a:rPr lang="zh-CN" altLang="zh-CN" sz="4000" b="1" dirty="0">
                <a:latin typeface="楷体_GB2312" pitchFamily="1" charset="-122"/>
                <a:ea typeface="楷体_GB2312" pitchFamily="1" charset="-122"/>
              </a:rPr>
              <a:t>语句</a:t>
            </a:r>
            <a:endParaRPr lang="zh-CN" altLang="zh-CN" sz="4000" b="1" dirty="0">
              <a:latin typeface="楷体_GB2312" pitchFamily="1" charset="-122"/>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p:cNvSpPr>
          <p:nvPr>
            <p:ph idx="1"/>
          </p:nvPr>
        </p:nvSpPr>
        <p:spPr>
          <a:xfrm>
            <a:off x="618173" y="1628775"/>
            <a:ext cx="7907337" cy="4210050"/>
          </a:xfrm>
        </p:spPr>
        <p:txBody>
          <a:bodyPr vert="horz" wrap="square" lIns="91440" tIns="45720" rIns="91440" bIns="45720" anchor="t" anchorCtr="0"/>
          <a:lstStyle/>
          <a:p>
            <a:pPr marL="360680" indent="-360680" eaLnBrk="1" hangingPunct="1">
              <a:spcBef>
                <a:spcPct val="25000"/>
              </a:spcBef>
              <a:spcAft>
                <a:spcPct val="50000"/>
              </a:spcAft>
            </a:pPr>
            <a:r>
              <a:rPr lang="zh-CN" altLang="zh-CN" sz="2800" b="1" dirty="0">
                <a:latin typeface="Times New Roman" panose="02020603050405020304" pitchFamily="18" charset="0"/>
                <a:ea typeface="楷体_GB2312" pitchFamily="1" charset="-122"/>
              </a:rPr>
              <a:t>switch语句中使用break语句</a:t>
            </a:r>
            <a:endParaRPr lang="en-US" altLang="zh-CN" sz="2800" b="1" dirty="0">
              <a:latin typeface="Times New Roman" panose="02020603050405020304" pitchFamily="18" charset="0"/>
              <a:ea typeface="楷体_GB2312" pitchFamily="1" charset="-122"/>
            </a:endParaRPr>
          </a:p>
          <a:p>
            <a:pPr marL="760730" lvl="1" indent="-360680" eaLnBrk="1" hangingPunct="1">
              <a:spcBef>
                <a:spcPct val="25000"/>
              </a:spcBef>
              <a:spcAft>
                <a:spcPct val="50000"/>
              </a:spcAft>
            </a:pPr>
            <a:r>
              <a:rPr lang="zh-CN" altLang="zh-CN" sz="2400" b="1" dirty="0">
                <a:latin typeface="Times New Roman" panose="02020603050405020304" pitchFamily="18" charset="0"/>
                <a:ea typeface="楷体_GB2312" pitchFamily="1" charset="-122"/>
                <a:sym typeface="Arial" panose="020B0604020202020204" pitchFamily="34" charset="0"/>
              </a:rPr>
              <a:t>在</a:t>
            </a:r>
            <a:r>
              <a:rPr lang="zh-CN" altLang="zh-CN" sz="2400" b="1" dirty="0">
                <a:latin typeface="Times New Roman" panose="02020603050405020304" pitchFamily="18" charset="0"/>
                <a:ea typeface="楷体_GB2312" pitchFamily="1" charset="-122"/>
              </a:rPr>
              <a:t>执行某个分支时，用break语句结束该分支的执行。</a:t>
            </a:r>
            <a:endParaRPr lang="zh-CN" altLang="zh-CN" sz="2400" b="1" dirty="0">
              <a:latin typeface="Times New Roman" panose="02020603050405020304" pitchFamily="18" charset="0"/>
              <a:ea typeface="楷体_GB2312" pitchFamily="1" charset="-122"/>
            </a:endParaRPr>
          </a:p>
          <a:p>
            <a:pPr marL="760730" lvl="1" indent="-360680" eaLnBrk="1" hangingPunct="1">
              <a:spcBef>
                <a:spcPct val="25000"/>
              </a:spcBef>
              <a:spcAft>
                <a:spcPct val="50000"/>
              </a:spcAft>
            </a:pPr>
            <a:r>
              <a:rPr lang="zh-CN" altLang="zh-CN" sz="2400" b="1" dirty="0">
                <a:latin typeface="Times New Roman" panose="02020603050405020304" pitchFamily="18" charset="0"/>
                <a:ea typeface="楷体_GB2312" pitchFamily="1" charset="-122"/>
                <a:sym typeface="Arial" panose="020B0604020202020204" pitchFamily="34" charset="0"/>
              </a:rPr>
              <a:t>如果</a:t>
            </a:r>
            <a:r>
              <a:rPr lang="zh-CN" altLang="zh-CN" sz="2400" b="1" dirty="0">
                <a:latin typeface="Times New Roman" panose="02020603050405020304" pitchFamily="18" charset="0"/>
                <a:ea typeface="楷体_GB2312" pitchFamily="1" charset="-122"/>
              </a:rPr>
              <a:t>没有break语句（最后一个分支除外），则</a:t>
            </a:r>
            <a:r>
              <a:rPr lang="zh-CN" altLang="zh-CN" sz="2400" b="1" dirty="0">
                <a:solidFill>
                  <a:srgbClr val="FF0000"/>
                </a:solidFill>
                <a:latin typeface="Times New Roman" panose="02020603050405020304" pitchFamily="18" charset="0"/>
                <a:ea typeface="楷体_GB2312" pitchFamily="1" charset="-122"/>
              </a:rPr>
              <a:t>继续执行紧接着的下一个分支中的语句序列</a:t>
            </a:r>
            <a:r>
              <a:rPr lang="zh-CN" altLang="zh-CN" sz="2400" b="1" dirty="0">
                <a:latin typeface="Times New Roman" panose="02020603050405020304" pitchFamily="18" charset="0"/>
                <a:ea typeface="楷体_GB2312" pitchFamily="1" charset="-122"/>
              </a:rPr>
              <a:t>。</a:t>
            </a:r>
            <a:endParaRPr lang="en-US" altLang="zh-CN" sz="2400" b="1" dirty="0">
              <a:latin typeface="Times New Roman" panose="02020603050405020304" pitchFamily="18" charset="0"/>
              <a:ea typeface="楷体_GB2312" pitchFamily="1" charset="-122"/>
            </a:endParaRPr>
          </a:p>
          <a:p>
            <a:pPr marL="1160780" lvl="2" indent="-360680" eaLnBrk="1" hangingPunct="1">
              <a:spcBef>
                <a:spcPct val="25000"/>
              </a:spcBef>
              <a:spcAft>
                <a:spcPct val="50000"/>
              </a:spcAft>
              <a:buFont typeface="Wingdings" panose="05000000000000000000" pitchFamily="2" charset="2"/>
              <a:buChar char="Ø"/>
            </a:pPr>
            <a:r>
              <a:rPr lang="zh-CN" altLang="zh-CN" sz="2000" b="1" dirty="0">
                <a:latin typeface="Times New Roman" panose="02020603050405020304" pitchFamily="18" charset="0"/>
                <a:ea typeface="楷体_GB2312" pitchFamily="1" charset="-122"/>
              </a:rPr>
              <a:t>在其它一些语言（如：Pascal）的多路选择语句中，一个分支执行完后将自动结束多路选择语句的执行。</a:t>
            </a:r>
            <a:endParaRPr lang="en-US" altLang="zh-CN" sz="2000" b="1" dirty="0">
              <a:latin typeface="Times New Roman" panose="02020603050405020304" pitchFamily="18" charset="0"/>
              <a:ea typeface="楷体_GB2312" pitchFamily="1" charset="-122"/>
            </a:endParaRPr>
          </a:p>
          <a:p>
            <a:pPr marL="760730" lvl="1" indent="-360680" eaLnBrk="1" hangingPunct="1">
              <a:spcBef>
                <a:spcPct val="25000"/>
              </a:spcBef>
              <a:spcAft>
                <a:spcPct val="50000"/>
              </a:spcAft>
            </a:pPr>
            <a:r>
              <a:rPr lang="zh-CN" altLang="en-US" sz="2400" b="1" dirty="0">
                <a:latin typeface="Times New Roman" panose="02020603050405020304" pitchFamily="18" charset="0"/>
                <a:ea typeface="楷体_GB2312" pitchFamily="1" charset="-122"/>
                <a:sym typeface="Arial" panose="020B0604020202020204" pitchFamily="34" charset="0"/>
              </a:rPr>
              <a:t>在嵌套的</a:t>
            </a:r>
            <a:r>
              <a:rPr lang="en-US" altLang="zh-CN" sz="2400" b="1" dirty="0">
                <a:latin typeface="Times New Roman" panose="02020603050405020304" pitchFamily="18" charset="0"/>
                <a:ea typeface="楷体_GB2312" pitchFamily="1" charset="-122"/>
                <a:sym typeface="Arial" panose="020B0604020202020204" pitchFamily="34" charset="0"/>
              </a:rPr>
              <a:t>switch</a:t>
            </a:r>
            <a:r>
              <a:rPr lang="zh-CN" altLang="en-US" sz="2400" b="1" dirty="0">
                <a:latin typeface="Times New Roman" panose="02020603050405020304" pitchFamily="18" charset="0"/>
                <a:ea typeface="楷体_GB2312" pitchFamily="1" charset="-122"/>
                <a:sym typeface="Arial" panose="020B0604020202020204" pitchFamily="34" charset="0"/>
              </a:rPr>
              <a:t>语句中，内层</a:t>
            </a:r>
            <a:r>
              <a:rPr lang="en-US" altLang="zh-CN" sz="2400" b="1" dirty="0">
                <a:latin typeface="Times New Roman" panose="02020603050405020304" pitchFamily="18" charset="0"/>
                <a:ea typeface="楷体_GB2312" pitchFamily="1" charset="-122"/>
                <a:sym typeface="Arial" panose="020B0604020202020204" pitchFamily="34" charset="0"/>
              </a:rPr>
              <a:t>switch</a:t>
            </a:r>
            <a:r>
              <a:rPr lang="zh-CN" altLang="en-US" sz="2400" b="1" dirty="0">
                <a:latin typeface="Times New Roman" panose="02020603050405020304" pitchFamily="18" charset="0"/>
                <a:ea typeface="楷体_GB2312" pitchFamily="1" charset="-122"/>
                <a:sym typeface="Arial" panose="020B0604020202020204" pitchFamily="34" charset="0"/>
              </a:rPr>
              <a:t>语句中的</a:t>
            </a:r>
            <a:r>
              <a:rPr lang="en-US" altLang="zh-CN" sz="2400" b="1" dirty="0">
                <a:latin typeface="Times New Roman" panose="02020603050405020304" pitchFamily="18" charset="0"/>
                <a:ea typeface="楷体_GB2312" pitchFamily="1" charset="-122"/>
                <a:sym typeface="Arial" panose="020B0604020202020204" pitchFamily="34" charset="0"/>
              </a:rPr>
              <a:t>break</a:t>
            </a:r>
            <a:r>
              <a:rPr lang="zh-CN" altLang="en-US" sz="2400" b="1" dirty="0">
                <a:latin typeface="Times New Roman" panose="02020603050405020304" pitchFamily="18" charset="0"/>
                <a:ea typeface="楷体_GB2312" pitchFamily="1" charset="-122"/>
                <a:sym typeface="Arial" panose="020B0604020202020204" pitchFamily="34" charset="0"/>
              </a:rPr>
              <a:t>只结束该内层分支的执行。</a:t>
            </a:r>
            <a:endParaRPr lang="en-US" altLang="zh-CN" sz="2400" b="1" dirty="0">
              <a:latin typeface="Times New Roman" panose="02020603050405020304" pitchFamily="18" charset="0"/>
              <a:ea typeface="楷体_GB2312" pitchFamily="1" charset="-122"/>
              <a:sym typeface="Arial" panose="020B0604020202020204" pitchFamily="34" charset="0"/>
            </a:endParaRPr>
          </a:p>
          <a:p>
            <a:pPr marL="760730" lvl="1" indent="-360680" eaLnBrk="1" hangingPunct="1">
              <a:spcBef>
                <a:spcPct val="25000"/>
              </a:spcBef>
              <a:spcAft>
                <a:spcPct val="50000"/>
              </a:spcAft>
              <a:buFont typeface="Wingdings" panose="05000000000000000000" pitchFamily="2" charset="2"/>
              <a:buChar char="Ø"/>
            </a:pPr>
            <a:endParaRPr lang="zh-CN" altLang="zh-CN" sz="2000" b="1" dirty="0">
              <a:latin typeface="Times New Roman" panose="02020603050405020304" pitchFamily="18" charset="0"/>
              <a:ea typeface="楷体_GB2312" pitchFamily="1" charset="-122"/>
            </a:endParaRPr>
          </a:p>
        </p:txBody>
      </p:sp>
      <p:sp>
        <p:nvSpPr>
          <p:cNvPr id="29699" name="Rectangle 2"/>
          <p:cNvSpPr>
            <a:spLocks noGrp="1"/>
          </p:cNvSpPr>
          <p:nvPr>
            <p:ph type="title"/>
          </p:nvPr>
        </p:nvSpPr>
        <p:spPr>
          <a:xfrm>
            <a:off x="1403350" y="333375"/>
            <a:ext cx="7772400" cy="1143000"/>
          </a:xfrm>
        </p:spPr>
        <p:txBody>
          <a:bodyPr vert="horz" wrap="square" lIns="91440" tIns="45720" rIns="91440" bIns="45720" anchor="ctr" anchorCtr="0"/>
          <a:lstStyle/>
          <a:p>
            <a:pPr eaLnBrk="1" hangingPunct="1">
              <a:buNone/>
            </a:pPr>
            <a:r>
              <a:rPr lang="zh-CN" altLang="zh-CN" b="1" dirty="0">
                <a:latin typeface="楷体_GB2312" pitchFamily="1" charset="-122"/>
                <a:ea typeface="楷体_GB2312" pitchFamily="1" charset="-122"/>
              </a:rPr>
              <a:t> </a:t>
            </a:r>
            <a:r>
              <a:rPr lang="en-US" altLang="zh-CN" sz="4000" b="1" dirty="0"/>
              <a:t>3.3.2 </a:t>
            </a:r>
            <a:r>
              <a:rPr lang="en-US" altLang="zh-CN" sz="4000" b="1" dirty="0">
                <a:latin typeface="Times New Roman" panose="02020603050405020304" pitchFamily="18" charset="0"/>
                <a:ea typeface="楷体_GB2312" pitchFamily="1" charset="-122"/>
              </a:rPr>
              <a:t>switch </a:t>
            </a:r>
            <a:r>
              <a:rPr lang="zh-CN" altLang="zh-CN" sz="4000" b="1" dirty="0">
                <a:latin typeface="楷体_GB2312" pitchFamily="1" charset="-122"/>
                <a:ea typeface="楷体_GB2312" pitchFamily="1" charset="-122"/>
              </a:rPr>
              <a:t>语句</a:t>
            </a:r>
            <a:endParaRPr lang="zh-CN" altLang="zh-CN" sz="4000" b="1" dirty="0">
              <a:latin typeface="楷体_GB2312" pitchFamily="1" charset="-122"/>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idx="1"/>
          </p:nvPr>
        </p:nvSpPr>
        <p:spPr>
          <a:xfrm>
            <a:off x="1691640" y="1268730"/>
            <a:ext cx="5173663" cy="4973638"/>
          </a:xfrm>
        </p:spPr>
        <p:txBody>
          <a:bodyPr vert="horz" wrap="square" lIns="91440" tIns="45720" rIns="91440" bIns="45720" anchor="t" anchorCtr="0"/>
          <a:lstStyle/>
          <a:p>
            <a:pPr algn="just" eaLnBrk="1" hangingPunct="1">
              <a:lnSpc>
                <a:spcPct val="80000"/>
              </a:lnSpc>
              <a:buNone/>
            </a:pPr>
            <a:r>
              <a:rPr lang="zh-CN" altLang="zh-CN" sz="1800" b="1" dirty="0">
                <a:latin typeface="Times New Roman" panose="02020603050405020304" pitchFamily="18" charset="0"/>
                <a:ea typeface="楷体_GB2312" pitchFamily="1" charset="-122"/>
              </a:rPr>
              <a:t>#include &lt;iostream&gt;</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using namespace std;</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int main()</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 	int day;</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	cin &gt;&gt; day;</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	switch (day)</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	{ 	case 0: cout &lt;&lt; "Sunday"; break;</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		case 1: cout &lt;&lt; "Monday"; break;</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		case 2: cout &lt;&lt; "Tuesday"; break;</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		case 3: cout &lt;&lt; "Wednesday"; break;</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		case 4: cout &lt;&lt; "Thursday"; break;</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		case 5: cout &lt;&lt; "Friday"; break;</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		case 6: cout &lt;&lt; "Saturday"; break;</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		default: cout &lt;&lt; "Input error";</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	}</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	cout &lt;&lt; endl;</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	return 0;</a:t>
            </a:r>
            <a:endParaRPr lang="zh-CN" altLang="zh-CN" sz="1800" b="1" dirty="0">
              <a:latin typeface="Times New Roman" panose="02020603050405020304" pitchFamily="18" charset="0"/>
              <a:ea typeface="楷体_GB2312" pitchFamily="1" charset="-122"/>
            </a:endParaRPr>
          </a:p>
          <a:p>
            <a:pPr eaLnBrk="1" hangingPunct="1">
              <a:lnSpc>
                <a:spcPct val="80000"/>
              </a:lnSpc>
              <a:buNone/>
            </a:pPr>
            <a:r>
              <a:rPr lang="zh-CN" altLang="zh-CN" sz="1800" b="1" dirty="0">
                <a:latin typeface="Times New Roman" panose="02020603050405020304" pitchFamily="18" charset="0"/>
                <a:ea typeface="楷体_GB2312" pitchFamily="1" charset="-122"/>
              </a:rPr>
              <a:t>}</a:t>
            </a:r>
            <a:endParaRPr lang="zh-CN" altLang="zh-CN" sz="1800" b="1" dirty="0">
              <a:latin typeface="Times New Roman" panose="02020603050405020304" pitchFamily="18" charset="0"/>
              <a:ea typeface="楷体_GB2312" pitchFamily="1" charset="-122"/>
            </a:endParaRPr>
          </a:p>
        </p:txBody>
      </p:sp>
      <p:sp>
        <p:nvSpPr>
          <p:cNvPr id="30723" name="Rectangle 2"/>
          <p:cNvSpPr>
            <a:spLocks noGrp="1"/>
          </p:cNvSpPr>
          <p:nvPr>
            <p:ph type="title"/>
          </p:nvPr>
        </p:nvSpPr>
        <p:spPr>
          <a:xfrm>
            <a:off x="1403350" y="333375"/>
            <a:ext cx="7772400" cy="1143000"/>
          </a:xfrm>
        </p:spPr>
        <p:txBody>
          <a:bodyPr vert="horz" wrap="square" lIns="91440" tIns="45720" rIns="91440" bIns="45720" anchor="ctr" anchorCtr="0"/>
          <a:lstStyle/>
          <a:p>
            <a:pPr eaLnBrk="1" hangingPunct="1">
              <a:buNone/>
            </a:pPr>
            <a:r>
              <a:rPr lang="zh-CN" altLang="zh-CN" b="1" dirty="0">
                <a:latin typeface="楷体_GB2312" pitchFamily="1" charset="-122"/>
                <a:ea typeface="楷体_GB2312" pitchFamily="1" charset="-122"/>
              </a:rPr>
              <a:t> </a:t>
            </a:r>
            <a:r>
              <a:rPr lang="en-US" altLang="zh-CN" sz="4000" b="1" dirty="0"/>
              <a:t>3.3.2 </a:t>
            </a:r>
            <a:r>
              <a:rPr lang="en-US" altLang="zh-CN" sz="4000" b="1" dirty="0">
                <a:latin typeface="Times New Roman" panose="02020603050405020304" pitchFamily="18" charset="0"/>
                <a:ea typeface="楷体_GB2312" pitchFamily="1" charset="-122"/>
              </a:rPr>
              <a:t>switch </a:t>
            </a:r>
            <a:r>
              <a:rPr lang="zh-CN" altLang="zh-CN" sz="4000" b="1" dirty="0">
                <a:latin typeface="楷体_GB2312" pitchFamily="1" charset="-122"/>
                <a:ea typeface="楷体_GB2312" pitchFamily="1" charset="-122"/>
              </a:rPr>
              <a:t>语句</a:t>
            </a:r>
            <a:endParaRPr lang="zh-CN" altLang="zh-CN" sz="4000" b="1" dirty="0">
              <a:latin typeface="楷体_GB2312" pitchFamily="1" charset="-122"/>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1547813" y="333375"/>
            <a:ext cx="7772400" cy="1143000"/>
          </a:xfrm>
        </p:spPr>
        <p:txBody>
          <a:bodyPr vert="horz" wrap="square" lIns="91440" tIns="45720" rIns="91440" bIns="45720" anchor="ctr" anchorCtr="0"/>
          <a:lstStyle/>
          <a:p>
            <a:pPr eaLnBrk="1" hangingPunct="1"/>
            <a:r>
              <a:rPr lang="zh-CN" altLang="zh-CN" sz="4000" b="1" dirty="0">
                <a:ea typeface="楷体_GB2312" pitchFamily="1" charset="-122"/>
              </a:rPr>
              <a:t>本章内容</a:t>
            </a:r>
            <a:endParaRPr lang="zh-CN" altLang="zh-CN" sz="4000" b="1" dirty="0">
              <a:ea typeface="楷体_GB2312" pitchFamily="1" charset="-122"/>
            </a:endParaRPr>
          </a:p>
        </p:txBody>
      </p:sp>
      <p:sp>
        <p:nvSpPr>
          <p:cNvPr id="6147" name="Rectangle 3"/>
          <p:cNvSpPr>
            <a:spLocks noGrp="1"/>
          </p:cNvSpPr>
          <p:nvPr>
            <p:ph idx="1"/>
          </p:nvPr>
        </p:nvSpPr>
        <p:spPr>
          <a:xfrm>
            <a:off x="1192213" y="2205038"/>
            <a:ext cx="3235325" cy="3167062"/>
          </a:xfrm>
        </p:spPr>
        <p:txBody>
          <a:bodyPr vert="horz" wrap="square" lIns="91440" tIns="45720" rIns="91440" bIns="45720" anchor="t" anchorCtr="0"/>
          <a:lstStyle/>
          <a:p>
            <a:pPr eaLnBrk="1" hangingPunct="1">
              <a:buNone/>
            </a:pPr>
            <a:r>
              <a:rPr lang="en-US" altLang="zh-CN" sz="2800" b="1" dirty="0">
                <a:solidFill>
                  <a:srgbClr val="0070C0"/>
                </a:solidFill>
                <a:ea typeface="楷体_GB2312" pitchFamily="1" charset="-122"/>
              </a:rPr>
              <a:t>3.1 </a:t>
            </a:r>
            <a:r>
              <a:rPr lang="zh-CN" altLang="zh-CN" sz="2800" b="1" dirty="0">
                <a:solidFill>
                  <a:srgbClr val="0070C0"/>
                </a:solidFill>
                <a:ea typeface="楷体_GB2312" pitchFamily="1" charset="-122"/>
              </a:rPr>
              <a:t>概述</a:t>
            </a:r>
            <a:endParaRPr lang="zh-CN" altLang="zh-CN" sz="2800" b="1" dirty="0">
              <a:solidFill>
                <a:srgbClr val="0070C0"/>
              </a:solidFill>
              <a:ea typeface="楷体_GB2312" pitchFamily="1" charset="-122"/>
            </a:endParaRPr>
          </a:p>
          <a:p>
            <a:pPr eaLnBrk="1" hangingPunct="1">
              <a:buNone/>
            </a:pPr>
            <a:r>
              <a:rPr lang="en-US" altLang="zh-CN" sz="2800" b="1" dirty="0">
                <a:ea typeface="楷体_GB2312" pitchFamily="1" charset="-122"/>
              </a:rPr>
              <a:t>3.2 </a:t>
            </a:r>
            <a:r>
              <a:rPr lang="zh-CN" altLang="en-US" sz="2800" b="1" dirty="0">
                <a:ea typeface="楷体_GB2312" pitchFamily="1" charset="-122"/>
              </a:rPr>
              <a:t>顺序执行</a:t>
            </a:r>
            <a:endParaRPr lang="zh-CN" altLang="zh-CN" sz="2800" b="1" dirty="0">
              <a:ea typeface="楷体_GB2312" pitchFamily="1" charset="-122"/>
            </a:endParaRPr>
          </a:p>
          <a:p>
            <a:pPr eaLnBrk="1" hangingPunct="1">
              <a:buNone/>
            </a:pPr>
            <a:r>
              <a:rPr lang="en-US" altLang="zh-CN" sz="2800" b="1" dirty="0">
                <a:ea typeface="楷体_GB2312" pitchFamily="1" charset="-122"/>
              </a:rPr>
              <a:t>3.3 </a:t>
            </a:r>
            <a:r>
              <a:rPr lang="zh-CN" altLang="zh-CN" sz="2800" b="1" dirty="0">
                <a:ea typeface="楷体_GB2312" pitchFamily="1" charset="-122"/>
              </a:rPr>
              <a:t>选择</a:t>
            </a:r>
            <a:r>
              <a:rPr lang="zh-CN" altLang="en-US" sz="2800" b="1" dirty="0">
                <a:ea typeface="楷体_GB2312" pitchFamily="1" charset="-122"/>
              </a:rPr>
              <a:t>执行</a:t>
            </a:r>
            <a:endParaRPr lang="zh-CN" altLang="zh-CN" sz="2800" b="1" dirty="0">
              <a:ea typeface="楷体_GB2312" pitchFamily="1" charset="-122"/>
            </a:endParaRPr>
          </a:p>
          <a:p>
            <a:pPr eaLnBrk="1" hangingPunct="1">
              <a:buNone/>
            </a:pPr>
            <a:r>
              <a:rPr lang="en-US" altLang="zh-CN" sz="2800" b="1" dirty="0">
                <a:ea typeface="楷体_GB2312" pitchFamily="1" charset="-122"/>
              </a:rPr>
              <a:t>3.4 </a:t>
            </a:r>
            <a:r>
              <a:rPr lang="zh-CN" altLang="zh-CN" sz="2800" b="1" dirty="0">
                <a:ea typeface="楷体_GB2312" pitchFamily="1" charset="-122"/>
              </a:rPr>
              <a:t>循环</a:t>
            </a:r>
            <a:r>
              <a:rPr lang="zh-CN" altLang="en-US" sz="2800" b="1" dirty="0">
                <a:ea typeface="楷体_GB2312" pitchFamily="1" charset="-122"/>
              </a:rPr>
              <a:t>执行</a:t>
            </a:r>
            <a:endParaRPr lang="zh-CN" altLang="zh-CN" sz="2800" b="1" dirty="0">
              <a:ea typeface="楷体_GB2312" pitchFamily="1" charset="-122"/>
            </a:endParaRPr>
          </a:p>
          <a:p>
            <a:pPr eaLnBrk="1" hangingPunct="1">
              <a:buNone/>
            </a:pPr>
            <a:r>
              <a:rPr lang="en-US" altLang="zh-CN" sz="2800" b="1" dirty="0">
                <a:ea typeface="楷体_GB2312" pitchFamily="1" charset="-122"/>
              </a:rPr>
              <a:t>3.5 </a:t>
            </a:r>
            <a:r>
              <a:rPr lang="zh-CN" altLang="en-US" sz="2800" b="1" dirty="0">
                <a:ea typeface="楷体_GB2312" pitchFamily="1" charset="-122"/>
              </a:rPr>
              <a:t>无条件</a:t>
            </a:r>
            <a:r>
              <a:rPr lang="zh-CN" altLang="zh-CN" sz="2800" b="1" dirty="0">
                <a:ea typeface="楷体_GB2312" pitchFamily="1" charset="-122"/>
              </a:rPr>
              <a:t>转移</a:t>
            </a:r>
            <a:endParaRPr lang="en-US" altLang="zh-CN" sz="2800" b="1" dirty="0">
              <a:ea typeface="楷体_GB2312" pitchFamily="1" charset="-122"/>
            </a:endParaRPr>
          </a:p>
          <a:p>
            <a:pPr eaLnBrk="1" hangingPunct="1">
              <a:buNone/>
            </a:pPr>
            <a:r>
              <a:rPr lang="en-US" altLang="zh-CN" sz="2800" b="1" dirty="0">
                <a:ea typeface="楷体_GB2312" pitchFamily="1" charset="-122"/>
              </a:rPr>
              <a:t>3.6 </a:t>
            </a:r>
            <a:r>
              <a:rPr lang="zh-CN" altLang="en-US" sz="2800" b="1" dirty="0">
                <a:ea typeface="楷体_GB2312" pitchFamily="1" charset="-122"/>
              </a:rPr>
              <a:t>程序设计风格</a:t>
            </a:r>
            <a:endParaRPr lang="zh-CN" altLang="zh-CN" sz="2800" b="1" dirty="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b="1"/>
          </a:p>
        </p:txBody>
      </p:sp>
      <p:sp>
        <p:nvSpPr>
          <p:cNvPr id="4" name="灯片编号占位符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 name="内容占位符 4"/>
          <p:cNvPicPr>
            <a:picLocks noGrp="1" noChangeAspect="1"/>
          </p:cNvPicPr>
          <p:nvPr>
            <p:ph idx="1"/>
          </p:nvPr>
        </p:nvPicPr>
        <p:blipFill>
          <a:blip r:embed="rId1"/>
          <a:stretch>
            <a:fillRect/>
          </a:stretch>
        </p:blipFill>
        <p:spPr>
          <a:xfrm>
            <a:off x="151765" y="44450"/>
            <a:ext cx="8841105" cy="6092825"/>
          </a:xfrm>
          <a:prstGeom prst="rect">
            <a:avLst/>
          </a:prstGeom>
        </p:spPr>
      </p:pic>
      <p:sp>
        <p:nvSpPr>
          <p:cNvPr id="6" name="文本框 5"/>
          <p:cNvSpPr txBox="1"/>
          <p:nvPr/>
        </p:nvSpPr>
        <p:spPr>
          <a:xfrm>
            <a:off x="6355080" y="770255"/>
            <a:ext cx="173228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highlight>
                  <a:srgbClr val="FFFF00"/>
                </a:highlight>
                <a:latin typeface="Arial" panose="020B0604020202020204" pitchFamily="34" charset="0"/>
                <a:ea typeface="微软雅黑" panose="020B0503020204020204" charset="-122"/>
              </a:rPr>
              <a:t>上来秀一波？</a:t>
            </a:r>
            <a:endParaRPr lang="zh-CN" altLang="en-US" sz="1800">
              <a:highlight>
                <a:srgbClr val="FFFF00"/>
              </a:highlight>
              <a:latin typeface="Arial" panose="020B0604020202020204" pitchFamily="34" charset="0"/>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1547813" y="333375"/>
            <a:ext cx="7772400" cy="1143000"/>
          </a:xfrm>
        </p:spPr>
        <p:txBody>
          <a:bodyPr vert="horz" wrap="square" lIns="91440" tIns="45720" rIns="91440" bIns="45720" anchor="ctr" anchorCtr="0"/>
          <a:lstStyle/>
          <a:p>
            <a:pPr eaLnBrk="1" hangingPunct="1"/>
            <a:r>
              <a:rPr lang="zh-CN" altLang="zh-CN" sz="4000" b="1" dirty="0">
                <a:ea typeface="楷体_GB2312" pitchFamily="1" charset="-122"/>
              </a:rPr>
              <a:t>本章内容</a:t>
            </a:r>
            <a:endParaRPr lang="zh-CN" altLang="zh-CN" sz="4000" b="1" dirty="0">
              <a:ea typeface="楷体_GB2312" pitchFamily="1" charset="-122"/>
            </a:endParaRPr>
          </a:p>
        </p:txBody>
      </p:sp>
      <p:sp>
        <p:nvSpPr>
          <p:cNvPr id="31747" name="Rectangle 3"/>
          <p:cNvSpPr>
            <a:spLocks noGrp="1"/>
          </p:cNvSpPr>
          <p:nvPr>
            <p:ph idx="1"/>
          </p:nvPr>
        </p:nvSpPr>
        <p:spPr>
          <a:xfrm>
            <a:off x="1192213" y="2205038"/>
            <a:ext cx="3235325" cy="3167062"/>
          </a:xfrm>
        </p:spPr>
        <p:txBody>
          <a:bodyPr vert="horz" wrap="square" lIns="91440" tIns="45720" rIns="91440" bIns="45720" anchor="t" anchorCtr="0"/>
          <a:lstStyle/>
          <a:p>
            <a:pPr eaLnBrk="1" hangingPunct="1">
              <a:buNone/>
            </a:pPr>
            <a:r>
              <a:rPr lang="en-US" altLang="zh-CN" sz="2800" b="1" dirty="0">
                <a:ea typeface="楷体_GB2312" pitchFamily="1" charset="-122"/>
              </a:rPr>
              <a:t>3.1 </a:t>
            </a:r>
            <a:r>
              <a:rPr lang="zh-CN" altLang="zh-CN" sz="2800" b="1" dirty="0">
                <a:ea typeface="楷体_GB2312" pitchFamily="1" charset="-122"/>
              </a:rPr>
              <a:t>概述</a:t>
            </a:r>
            <a:endParaRPr lang="zh-CN" altLang="zh-CN" sz="2800" b="1" dirty="0">
              <a:ea typeface="楷体_GB2312" pitchFamily="1" charset="-122"/>
            </a:endParaRPr>
          </a:p>
          <a:p>
            <a:pPr eaLnBrk="1" hangingPunct="1">
              <a:buNone/>
            </a:pPr>
            <a:r>
              <a:rPr lang="en-US" altLang="zh-CN" sz="2800" b="1" dirty="0">
                <a:ea typeface="楷体_GB2312" pitchFamily="1" charset="-122"/>
              </a:rPr>
              <a:t>3.2 </a:t>
            </a:r>
            <a:r>
              <a:rPr lang="zh-CN" altLang="en-US" sz="2800" b="1" dirty="0">
                <a:ea typeface="楷体_GB2312" pitchFamily="1" charset="-122"/>
              </a:rPr>
              <a:t>顺序执行</a:t>
            </a:r>
            <a:endParaRPr lang="zh-CN" altLang="zh-CN" sz="2800" b="1" dirty="0">
              <a:ea typeface="楷体_GB2312" pitchFamily="1" charset="-122"/>
            </a:endParaRPr>
          </a:p>
          <a:p>
            <a:pPr eaLnBrk="1" hangingPunct="1">
              <a:buNone/>
            </a:pPr>
            <a:r>
              <a:rPr lang="en-US" altLang="zh-CN" sz="2800" b="1" dirty="0">
                <a:ea typeface="楷体_GB2312" pitchFamily="1" charset="-122"/>
              </a:rPr>
              <a:t>3.3 </a:t>
            </a:r>
            <a:r>
              <a:rPr lang="zh-CN" altLang="zh-CN" sz="2800" b="1" dirty="0">
                <a:ea typeface="楷体_GB2312" pitchFamily="1" charset="-122"/>
              </a:rPr>
              <a:t>选择</a:t>
            </a:r>
            <a:r>
              <a:rPr lang="zh-CN" altLang="en-US" sz="2800" b="1" dirty="0">
                <a:ea typeface="楷体_GB2312" pitchFamily="1" charset="-122"/>
              </a:rPr>
              <a:t>执行</a:t>
            </a:r>
            <a:endParaRPr lang="zh-CN" altLang="zh-CN" sz="2800" b="1" dirty="0">
              <a:ea typeface="楷体_GB2312" pitchFamily="1" charset="-122"/>
            </a:endParaRPr>
          </a:p>
          <a:p>
            <a:pPr eaLnBrk="1" hangingPunct="1">
              <a:buNone/>
            </a:pPr>
            <a:r>
              <a:rPr lang="en-US" altLang="zh-CN" sz="2800" b="1" dirty="0">
                <a:solidFill>
                  <a:srgbClr val="0070C0"/>
                </a:solidFill>
                <a:ea typeface="楷体_GB2312" pitchFamily="1" charset="-122"/>
              </a:rPr>
              <a:t>3.4 </a:t>
            </a:r>
            <a:r>
              <a:rPr lang="zh-CN" altLang="zh-CN" sz="2800" b="1" dirty="0">
                <a:solidFill>
                  <a:srgbClr val="0070C0"/>
                </a:solidFill>
                <a:ea typeface="楷体_GB2312" pitchFamily="1" charset="-122"/>
              </a:rPr>
              <a:t>循环</a:t>
            </a:r>
            <a:r>
              <a:rPr lang="zh-CN" altLang="en-US" sz="2800" b="1" dirty="0">
                <a:solidFill>
                  <a:srgbClr val="0070C0"/>
                </a:solidFill>
                <a:ea typeface="楷体_GB2312" pitchFamily="1" charset="-122"/>
              </a:rPr>
              <a:t>执行</a:t>
            </a:r>
            <a:endParaRPr lang="zh-CN" altLang="zh-CN" sz="2800" b="1" dirty="0">
              <a:solidFill>
                <a:srgbClr val="0070C0"/>
              </a:solidFill>
              <a:ea typeface="楷体_GB2312" pitchFamily="1" charset="-122"/>
            </a:endParaRPr>
          </a:p>
          <a:p>
            <a:pPr eaLnBrk="1" hangingPunct="1">
              <a:buNone/>
            </a:pPr>
            <a:r>
              <a:rPr lang="en-US" altLang="zh-CN" sz="2800" b="1" dirty="0">
                <a:ea typeface="楷体_GB2312" pitchFamily="1" charset="-122"/>
              </a:rPr>
              <a:t>3.5 </a:t>
            </a:r>
            <a:r>
              <a:rPr lang="zh-CN" altLang="en-US" sz="2800" b="1" dirty="0">
                <a:ea typeface="楷体_GB2312" pitchFamily="1" charset="-122"/>
              </a:rPr>
              <a:t>无条件</a:t>
            </a:r>
            <a:r>
              <a:rPr lang="zh-CN" altLang="zh-CN" sz="2800" b="1" dirty="0">
                <a:ea typeface="楷体_GB2312" pitchFamily="1" charset="-122"/>
              </a:rPr>
              <a:t>转移</a:t>
            </a:r>
            <a:endParaRPr lang="en-US" altLang="zh-CN" sz="2800" b="1" dirty="0">
              <a:ea typeface="楷体_GB2312" pitchFamily="1" charset="-122"/>
            </a:endParaRPr>
          </a:p>
          <a:p>
            <a:pPr eaLnBrk="1" hangingPunct="1">
              <a:buNone/>
            </a:pPr>
            <a:r>
              <a:rPr lang="en-US" altLang="zh-CN" sz="2800" b="1" dirty="0">
                <a:ea typeface="楷体_GB2312" pitchFamily="1" charset="-122"/>
              </a:rPr>
              <a:t>3.6 </a:t>
            </a:r>
            <a:r>
              <a:rPr lang="zh-CN" altLang="en-US" sz="2800" b="1" dirty="0">
                <a:ea typeface="楷体_GB2312" pitchFamily="1" charset="-122"/>
              </a:rPr>
              <a:t>程序设计风格</a:t>
            </a:r>
            <a:endParaRPr lang="zh-CN" altLang="zh-CN" sz="2800" b="1" dirty="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idx="1"/>
          </p:nvPr>
        </p:nvSpPr>
        <p:spPr>
          <a:xfrm>
            <a:off x="1187450" y="1268413"/>
            <a:ext cx="4537075" cy="4679950"/>
          </a:xfrm>
        </p:spPr>
        <p:txBody>
          <a:bodyPr vert="horz" wrap="square" lIns="91440" tIns="45720" rIns="91440" bIns="45720" anchor="t" anchorCtr="0"/>
          <a:lstStyle/>
          <a:p>
            <a:pPr eaLnBrk="1" hangingPunct="1">
              <a:lnSpc>
                <a:spcPct val="90000"/>
              </a:lnSpc>
            </a:pPr>
            <a:r>
              <a:rPr lang="zh-CN" altLang="en-US" sz="2800" b="1" dirty="0">
                <a:solidFill>
                  <a:srgbClr val="0070C0"/>
                </a:solidFill>
                <a:latin typeface="楷体_GB2312" pitchFamily="1" charset="-122"/>
                <a:ea typeface="楷体_GB2312" pitchFamily="1" charset="-122"/>
                <a:sym typeface="Arial" panose="020B0604020202020204" pitchFamily="34" charset="0"/>
              </a:rPr>
              <a:t>作用</a:t>
            </a:r>
            <a:r>
              <a:rPr lang="zh-CN" altLang="en-US" sz="2800" b="1" dirty="0">
                <a:latin typeface="楷体_GB2312" pitchFamily="1" charset="-122"/>
                <a:ea typeface="楷体_GB2312" pitchFamily="1" charset="-122"/>
                <a:sym typeface="Arial" panose="020B0604020202020204" pitchFamily="34" charset="0"/>
              </a:rPr>
              <a:t>：实现</a:t>
            </a:r>
            <a:r>
              <a:rPr lang="zh-CN" altLang="zh-CN" sz="2800" b="1" dirty="0">
                <a:latin typeface="楷体_GB2312" pitchFamily="1" charset="-122"/>
                <a:ea typeface="楷体_GB2312" pitchFamily="1" charset="-122"/>
              </a:rPr>
              <a:t>重复操作</a:t>
            </a:r>
            <a:endParaRPr lang="en-US" altLang="zh-CN" sz="2800" b="1" dirty="0">
              <a:latin typeface="楷体_GB2312" pitchFamily="1" charset="-122"/>
              <a:ea typeface="楷体_GB2312" pitchFamily="1" charset="-122"/>
            </a:endParaRPr>
          </a:p>
          <a:p>
            <a:pPr eaLnBrk="1" hangingPunct="1">
              <a:lnSpc>
                <a:spcPct val="90000"/>
              </a:lnSpc>
            </a:pPr>
            <a:endParaRPr lang="zh-CN" altLang="zh-CN" sz="1000" b="1" dirty="0">
              <a:latin typeface="楷体_GB2312" pitchFamily="1" charset="-122"/>
              <a:ea typeface="楷体_GB2312" pitchFamily="1" charset="-122"/>
            </a:endParaRPr>
          </a:p>
          <a:p>
            <a:pPr eaLnBrk="1" hangingPunct="1">
              <a:lnSpc>
                <a:spcPct val="90000"/>
              </a:lnSpc>
            </a:pPr>
            <a:r>
              <a:rPr lang="zh-CN" altLang="zh-CN" sz="2800" b="1" dirty="0">
                <a:solidFill>
                  <a:srgbClr val="0070C0"/>
                </a:solidFill>
                <a:latin typeface="楷体_GB2312" pitchFamily="1" charset="-122"/>
                <a:ea typeface="楷体_GB2312" pitchFamily="1" charset="-122"/>
                <a:sym typeface="Arial" panose="020B0604020202020204" pitchFamily="34" charset="0"/>
              </a:rPr>
              <a:t>由</a:t>
            </a:r>
            <a:r>
              <a:rPr lang="zh-CN" altLang="zh-CN" sz="2800" b="1" dirty="0">
                <a:solidFill>
                  <a:srgbClr val="0070C0"/>
                </a:solidFill>
                <a:latin typeface="楷体_GB2312" pitchFamily="1" charset="-122"/>
                <a:ea typeface="楷体_GB2312" pitchFamily="1" charset="-122"/>
              </a:rPr>
              <a:t>四个部分组成</a:t>
            </a:r>
            <a:r>
              <a:rPr lang="zh-CN" altLang="zh-CN" sz="3200" b="1" dirty="0">
                <a:latin typeface="楷体_GB2312" pitchFamily="1" charset="-122"/>
                <a:ea typeface="楷体_GB2312" pitchFamily="1" charset="-122"/>
              </a:rPr>
              <a:t>：</a:t>
            </a:r>
            <a:endParaRPr lang="zh-CN" altLang="zh-CN" sz="3200" b="1" dirty="0">
              <a:latin typeface="楷体_GB2312" pitchFamily="1" charset="-122"/>
              <a:ea typeface="楷体_GB2312" pitchFamily="1" charset="-122"/>
            </a:endParaRPr>
          </a:p>
          <a:p>
            <a:pPr lvl="1" eaLnBrk="1" hangingPunct="1">
              <a:lnSpc>
                <a:spcPct val="90000"/>
              </a:lnSpc>
            </a:pPr>
            <a:r>
              <a:rPr lang="zh-CN" altLang="zh-CN" sz="2400" b="1" dirty="0">
                <a:latin typeface="楷体_GB2312" pitchFamily="1" charset="-122"/>
                <a:ea typeface="楷体_GB2312" pitchFamily="1" charset="-122"/>
              </a:rPr>
              <a:t>循环初始化</a:t>
            </a:r>
            <a:endParaRPr lang="zh-CN" altLang="zh-CN" sz="2400" b="1" dirty="0">
              <a:latin typeface="楷体_GB2312" pitchFamily="1" charset="-122"/>
              <a:ea typeface="楷体_GB2312" pitchFamily="1" charset="-122"/>
            </a:endParaRPr>
          </a:p>
          <a:p>
            <a:pPr lvl="1" eaLnBrk="1" hangingPunct="1">
              <a:lnSpc>
                <a:spcPct val="90000"/>
              </a:lnSpc>
            </a:pPr>
            <a:r>
              <a:rPr lang="zh-CN" altLang="zh-CN" sz="2400" b="1" dirty="0">
                <a:latin typeface="楷体_GB2312" pitchFamily="1" charset="-122"/>
                <a:ea typeface="楷体_GB2312" pitchFamily="1" charset="-122"/>
              </a:rPr>
              <a:t>循环条件</a:t>
            </a:r>
            <a:endParaRPr lang="zh-CN" altLang="zh-CN" sz="2400" b="1" dirty="0">
              <a:latin typeface="楷体_GB2312" pitchFamily="1" charset="-122"/>
              <a:ea typeface="楷体_GB2312" pitchFamily="1" charset="-122"/>
            </a:endParaRPr>
          </a:p>
          <a:p>
            <a:pPr lvl="1" eaLnBrk="1" hangingPunct="1">
              <a:lnSpc>
                <a:spcPct val="90000"/>
              </a:lnSpc>
            </a:pPr>
            <a:r>
              <a:rPr lang="zh-CN" altLang="zh-CN" sz="2400" b="1" dirty="0">
                <a:latin typeface="楷体_GB2312" pitchFamily="1" charset="-122"/>
                <a:ea typeface="楷体_GB2312" pitchFamily="1" charset="-122"/>
              </a:rPr>
              <a:t>循环体</a:t>
            </a:r>
            <a:endParaRPr lang="zh-CN" altLang="zh-CN" sz="2400" b="1" dirty="0">
              <a:latin typeface="楷体_GB2312" pitchFamily="1" charset="-122"/>
              <a:ea typeface="楷体_GB2312" pitchFamily="1" charset="-122"/>
            </a:endParaRPr>
          </a:p>
          <a:p>
            <a:pPr lvl="1" eaLnBrk="1" hangingPunct="1">
              <a:lnSpc>
                <a:spcPct val="90000"/>
              </a:lnSpc>
            </a:pPr>
            <a:r>
              <a:rPr lang="zh-CN" altLang="zh-CN" sz="2400" b="1" dirty="0">
                <a:latin typeface="楷体_GB2312" pitchFamily="1" charset="-122"/>
                <a:ea typeface="楷体_GB2312" pitchFamily="1" charset="-122"/>
              </a:rPr>
              <a:t>下一次循环准备</a:t>
            </a:r>
            <a:endParaRPr lang="en-US" altLang="zh-CN" sz="2400" b="1" dirty="0">
              <a:latin typeface="楷体_GB2312" pitchFamily="1" charset="-122"/>
              <a:ea typeface="楷体_GB2312" pitchFamily="1" charset="-122"/>
            </a:endParaRPr>
          </a:p>
          <a:p>
            <a:pPr lvl="1" eaLnBrk="1" hangingPunct="1">
              <a:lnSpc>
                <a:spcPct val="90000"/>
              </a:lnSpc>
            </a:pPr>
            <a:endParaRPr lang="zh-CN" altLang="zh-CN" sz="1000" b="1" dirty="0">
              <a:latin typeface="楷体_GB2312" pitchFamily="1" charset="-122"/>
              <a:ea typeface="楷体_GB2312" pitchFamily="1" charset="-122"/>
            </a:endParaRPr>
          </a:p>
          <a:p>
            <a:pPr eaLnBrk="1" hangingPunct="1">
              <a:lnSpc>
                <a:spcPct val="90000"/>
              </a:lnSpc>
            </a:pPr>
            <a:r>
              <a:rPr lang="zh-CN" altLang="zh-CN" sz="2800" b="1" dirty="0">
                <a:solidFill>
                  <a:srgbClr val="0070C0"/>
                </a:solidFill>
                <a:latin typeface="楷体_GB2312" pitchFamily="1" charset="-122"/>
                <a:ea typeface="楷体_GB2312" pitchFamily="1" charset="-122"/>
              </a:rPr>
              <a:t>C++三种循环语句</a:t>
            </a:r>
            <a:r>
              <a:rPr lang="zh-CN" altLang="zh-CN" sz="2800" b="1" dirty="0">
                <a:latin typeface="楷体_GB2312" pitchFamily="1" charset="-122"/>
                <a:ea typeface="楷体_GB2312" pitchFamily="1" charset="-122"/>
              </a:rPr>
              <a:t>：</a:t>
            </a:r>
            <a:endParaRPr lang="zh-CN" altLang="zh-CN" sz="2800" b="1" dirty="0">
              <a:latin typeface="楷体_GB2312" pitchFamily="1" charset="-122"/>
              <a:ea typeface="楷体_GB2312" pitchFamily="1" charset="-122"/>
            </a:endParaRPr>
          </a:p>
          <a:p>
            <a:pPr lvl="1" eaLnBrk="1" hangingPunct="1">
              <a:lnSpc>
                <a:spcPct val="90000"/>
              </a:lnSpc>
            </a:pPr>
            <a:r>
              <a:rPr lang="zh-CN" altLang="zh-CN" sz="2400" b="1" dirty="0">
                <a:latin typeface="楷体_GB2312" pitchFamily="1" charset="-122"/>
                <a:ea typeface="楷体_GB2312" pitchFamily="1" charset="-122"/>
              </a:rPr>
              <a:t>while语句</a:t>
            </a:r>
            <a:endParaRPr lang="zh-CN" altLang="zh-CN" sz="2400" b="1" dirty="0">
              <a:latin typeface="楷体_GB2312" pitchFamily="1" charset="-122"/>
              <a:ea typeface="楷体_GB2312" pitchFamily="1" charset="-122"/>
            </a:endParaRPr>
          </a:p>
          <a:p>
            <a:pPr lvl="1" eaLnBrk="1" hangingPunct="1">
              <a:lnSpc>
                <a:spcPct val="90000"/>
              </a:lnSpc>
            </a:pPr>
            <a:r>
              <a:rPr lang="zh-CN" altLang="zh-CN" sz="2400" b="1" dirty="0">
                <a:latin typeface="楷体_GB2312" pitchFamily="1" charset="-122"/>
                <a:ea typeface="楷体_GB2312" pitchFamily="1" charset="-122"/>
              </a:rPr>
              <a:t>do-while语句</a:t>
            </a:r>
            <a:endParaRPr lang="zh-CN" altLang="zh-CN" sz="2400" b="1" dirty="0">
              <a:latin typeface="楷体_GB2312" pitchFamily="1" charset="-122"/>
              <a:ea typeface="楷体_GB2312" pitchFamily="1" charset="-122"/>
            </a:endParaRPr>
          </a:p>
          <a:p>
            <a:pPr lvl="1" eaLnBrk="1" hangingPunct="1">
              <a:lnSpc>
                <a:spcPct val="90000"/>
              </a:lnSpc>
            </a:pPr>
            <a:r>
              <a:rPr lang="zh-CN" altLang="zh-CN" sz="2400" b="1" dirty="0">
                <a:latin typeface="楷体_GB2312" pitchFamily="1" charset="-122"/>
                <a:ea typeface="楷体_GB2312" pitchFamily="1" charset="-122"/>
              </a:rPr>
              <a:t>for语句</a:t>
            </a:r>
            <a:endParaRPr lang="zh-CN" altLang="zh-CN" sz="2400" b="1" dirty="0">
              <a:latin typeface="楷体_GB2312" pitchFamily="1" charset="-122"/>
              <a:ea typeface="楷体_GB2312" pitchFamily="1" charset="-122"/>
            </a:endParaRPr>
          </a:p>
        </p:txBody>
      </p:sp>
      <p:sp>
        <p:nvSpPr>
          <p:cNvPr id="32771" name="Rectangle 2"/>
          <p:cNvSpPr>
            <a:spLocks noGrp="1"/>
          </p:cNvSpPr>
          <p:nvPr>
            <p:ph type="title"/>
          </p:nvPr>
        </p:nvSpPr>
        <p:spPr>
          <a:xfrm>
            <a:off x="1403350" y="333375"/>
            <a:ext cx="7772400" cy="1143000"/>
          </a:xfrm>
        </p:spPr>
        <p:txBody>
          <a:bodyPr vert="horz" wrap="square" lIns="91440" tIns="45720" rIns="91440" bIns="45720" anchor="ctr" anchorCtr="0"/>
          <a:lstStyle/>
          <a:p>
            <a:pPr eaLnBrk="1" hangingPunct="1">
              <a:buNone/>
            </a:pPr>
            <a:r>
              <a:rPr lang="zh-CN" altLang="zh-CN" b="1" dirty="0">
                <a:latin typeface="楷体_GB2312" pitchFamily="1" charset="-122"/>
                <a:ea typeface="楷体_GB2312" pitchFamily="1" charset="-122"/>
              </a:rPr>
              <a:t> </a:t>
            </a:r>
            <a:r>
              <a:rPr lang="en-US" altLang="zh-CN" sz="4000" b="1" dirty="0"/>
              <a:t>3.4.1 </a:t>
            </a:r>
            <a:r>
              <a:rPr lang="zh-CN" altLang="en-US" sz="4000" b="1" dirty="0">
                <a:latin typeface="Times New Roman" panose="02020603050405020304" pitchFamily="18" charset="0"/>
                <a:ea typeface="楷体_GB2312" pitchFamily="1" charset="-122"/>
              </a:rPr>
              <a:t>概述</a:t>
            </a:r>
            <a:endParaRPr lang="zh-CN" altLang="zh-CN" sz="4000" b="1" dirty="0">
              <a:latin typeface="Times New Roman" panose="02020603050405020304" pitchFamily="18" charset="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p:cNvSpPr>
          <p:nvPr>
            <p:ph idx="1"/>
          </p:nvPr>
        </p:nvSpPr>
        <p:spPr>
          <a:xfrm>
            <a:off x="1115695" y="1340168"/>
            <a:ext cx="7029450" cy="1152525"/>
          </a:xfrm>
        </p:spPr>
        <p:txBody>
          <a:bodyPr vert="horz" wrap="square" lIns="91440" tIns="45720" rIns="91440" bIns="45720" anchor="t" anchorCtr="0"/>
          <a:lstStyle/>
          <a:p>
            <a:pPr algn="just" eaLnBrk="1" hangingPunct="1">
              <a:lnSpc>
                <a:spcPct val="80000"/>
              </a:lnSpc>
            </a:pPr>
            <a:r>
              <a:rPr lang="zh-CN" altLang="zh-CN" sz="2800" b="1" dirty="0">
                <a:latin typeface="楷体_GB2312" pitchFamily="1" charset="-122"/>
                <a:ea typeface="楷体_GB2312" pitchFamily="1" charset="-122"/>
                <a:sym typeface="Arial" panose="020B0604020202020204" pitchFamily="34" charset="0"/>
              </a:rPr>
              <a:t>while </a:t>
            </a:r>
            <a:r>
              <a:rPr lang="zh-CN" altLang="zh-CN" sz="2800" b="1" dirty="0">
                <a:latin typeface="楷体_GB2312" pitchFamily="1" charset="-122"/>
                <a:ea typeface="楷体_GB2312" pitchFamily="1" charset="-122"/>
              </a:rPr>
              <a:t>(&lt;表达式&gt;) &lt;语句&gt; </a:t>
            </a:r>
            <a:r>
              <a:rPr lang="en-US" altLang="zh-CN" sz="2800" b="1" dirty="0">
                <a:latin typeface="楷体_GB2312" pitchFamily="1" charset="-122"/>
                <a:ea typeface="楷体_GB2312" pitchFamily="1" charset="-122"/>
              </a:rPr>
              <a:t>P64</a:t>
            </a:r>
            <a:r>
              <a:rPr lang="zh-CN" altLang="en-US" sz="2800" b="1" dirty="0">
                <a:latin typeface="楷体_GB2312" pitchFamily="1" charset="-122"/>
                <a:ea typeface="楷体_GB2312" pitchFamily="1" charset="-122"/>
              </a:rPr>
              <a:t>例子</a:t>
            </a:r>
            <a:r>
              <a:rPr lang="en-US" altLang="zh-CN" sz="2800" b="1" dirty="0">
                <a:latin typeface="楷体_GB2312" pitchFamily="1" charset="-122"/>
                <a:ea typeface="楷体_GB2312" pitchFamily="1" charset="-122"/>
              </a:rPr>
              <a:t>3-10</a:t>
            </a:r>
            <a:endParaRPr lang="en-US" altLang="zh-CN" sz="2800" b="1" dirty="0">
              <a:latin typeface="楷体_GB2312" pitchFamily="1" charset="-122"/>
              <a:ea typeface="楷体_GB2312" pitchFamily="1" charset="-122"/>
            </a:endParaRPr>
          </a:p>
        </p:txBody>
      </p:sp>
      <p:pic>
        <p:nvPicPr>
          <p:cNvPr id="34819" name="Picture 4" descr="while"/>
          <p:cNvPicPr>
            <a:picLocks noChangeAspect="1"/>
          </p:cNvPicPr>
          <p:nvPr/>
        </p:nvPicPr>
        <p:blipFill>
          <a:blip r:embed="rId1"/>
          <a:stretch>
            <a:fillRect/>
          </a:stretch>
        </p:blipFill>
        <p:spPr>
          <a:xfrm>
            <a:off x="1403668" y="2060575"/>
            <a:ext cx="6629400" cy="3695700"/>
          </a:xfrm>
          <a:prstGeom prst="rect">
            <a:avLst/>
          </a:prstGeom>
          <a:noFill/>
          <a:ln w="9525">
            <a:noFill/>
          </a:ln>
        </p:spPr>
      </p:pic>
      <p:sp>
        <p:nvSpPr>
          <p:cNvPr id="34820" name="Rectangle 2"/>
          <p:cNvSpPr>
            <a:spLocks noGrp="1"/>
          </p:cNvSpPr>
          <p:nvPr>
            <p:ph type="title"/>
          </p:nvPr>
        </p:nvSpPr>
        <p:spPr>
          <a:xfrm>
            <a:off x="1403350" y="333375"/>
            <a:ext cx="7383463" cy="1143000"/>
          </a:xfrm>
        </p:spPr>
        <p:txBody>
          <a:bodyPr vert="horz" wrap="square" lIns="91440" tIns="45720" rIns="91440" bIns="45720" anchor="ctr" anchorCtr="0"/>
          <a:lstStyle/>
          <a:p>
            <a:pPr eaLnBrk="1" hangingPunct="1">
              <a:buNone/>
            </a:pPr>
            <a:r>
              <a:rPr lang="zh-CN" altLang="zh-CN" b="1" dirty="0">
                <a:latin typeface="楷体_GB2312" pitchFamily="1" charset="-122"/>
                <a:ea typeface="楷体_GB2312" pitchFamily="1" charset="-122"/>
              </a:rPr>
              <a:t> </a:t>
            </a:r>
            <a:r>
              <a:rPr lang="en-US" altLang="zh-CN" sz="4000" b="1" dirty="0"/>
              <a:t>3.4.2 </a:t>
            </a:r>
            <a:r>
              <a:rPr lang="en-US" altLang="zh-CN" sz="4000" b="1" dirty="0">
                <a:latin typeface="Times New Roman" panose="02020603050405020304" pitchFamily="18" charset="0"/>
                <a:ea typeface="楷体_GB2312" pitchFamily="1" charset="-122"/>
              </a:rPr>
              <a:t>while </a:t>
            </a:r>
            <a:r>
              <a:rPr lang="zh-CN" altLang="en-US" sz="4000" b="1" dirty="0">
                <a:latin typeface="Times New Roman" panose="02020603050405020304" pitchFamily="18" charset="0"/>
                <a:ea typeface="楷体_GB2312" pitchFamily="1" charset="-122"/>
              </a:rPr>
              <a:t>语句</a:t>
            </a:r>
            <a:endParaRPr lang="zh-CN" altLang="zh-CN" sz="4000" b="1" dirty="0">
              <a:latin typeface="Times New Roman" panose="02020603050405020304" pitchFamily="18" charset="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p:cNvSpPr>
          <p:nvPr>
            <p:ph idx="1"/>
          </p:nvPr>
        </p:nvSpPr>
        <p:spPr>
          <a:xfrm>
            <a:off x="1187450" y="1412240"/>
            <a:ext cx="8229600" cy="1439863"/>
          </a:xfrm>
        </p:spPr>
        <p:txBody>
          <a:bodyPr vert="horz" wrap="square" lIns="91440" tIns="45720" rIns="91440" bIns="45720" anchor="t" anchorCtr="0"/>
          <a:lstStyle/>
          <a:p>
            <a:pPr algn="just" eaLnBrk="1" hangingPunct="1"/>
            <a:r>
              <a:rPr lang="zh-CN" altLang="zh-CN" sz="2800" b="1" dirty="0">
                <a:latin typeface="楷体_GB2312" pitchFamily="1" charset="-122"/>
                <a:ea typeface="楷体_GB2312" pitchFamily="1" charset="-122"/>
                <a:sym typeface="Arial" panose="020B0604020202020204" pitchFamily="34" charset="0"/>
              </a:rPr>
              <a:t>do </a:t>
            </a:r>
            <a:r>
              <a:rPr lang="zh-CN" altLang="zh-CN" sz="2800" b="1" dirty="0">
                <a:latin typeface="楷体_GB2312" pitchFamily="1" charset="-122"/>
                <a:ea typeface="楷体_GB2312" pitchFamily="1" charset="-122"/>
              </a:rPr>
              <a:t>&lt;语句&gt; while (&lt;表达式&gt;)</a:t>
            </a:r>
            <a:r>
              <a:rPr lang="zh-CN" altLang="zh-CN" sz="2800" b="1" dirty="0">
                <a:solidFill>
                  <a:srgbClr val="FF0000"/>
                </a:solidFill>
                <a:latin typeface="楷体_GB2312" pitchFamily="1" charset="-122"/>
                <a:ea typeface="楷体_GB2312" pitchFamily="1" charset="-122"/>
              </a:rPr>
              <a:t>;</a:t>
            </a:r>
            <a:r>
              <a:rPr lang="en-US" altLang="zh-CN" sz="2800" b="1" dirty="0">
                <a:latin typeface="楷体_GB2312" pitchFamily="1" charset="-122"/>
                <a:ea typeface="楷体_GB2312" pitchFamily="1" charset="-122"/>
                <a:sym typeface="+mn-ea"/>
              </a:rPr>
              <a:t>P64</a:t>
            </a:r>
            <a:r>
              <a:rPr lang="zh-CN" altLang="en-US" sz="2800" b="1" dirty="0">
                <a:latin typeface="楷体_GB2312" pitchFamily="1" charset="-122"/>
                <a:ea typeface="楷体_GB2312" pitchFamily="1" charset="-122"/>
                <a:sym typeface="+mn-ea"/>
              </a:rPr>
              <a:t>例子</a:t>
            </a:r>
            <a:r>
              <a:rPr lang="en-US" altLang="zh-CN" sz="2800" b="1" dirty="0">
                <a:latin typeface="楷体_GB2312" pitchFamily="1" charset="-122"/>
                <a:ea typeface="楷体_GB2312" pitchFamily="1" charset="-122"/>
                <a:sym typeface="+mn-ea"/>
              </a:rPr>
              <a:t>3-11</a:t>
            </a:r>
            <a:endParaRPr lang="zh-CN" altLang="zh-CN" sz="2800" b="1" dirty="0">
              <a:solidFill>
                <a:srgbClr val="FF0000"/>
              </a:solidFill>
              <a:latin typeface="楷体_GB2312" pitchFamily="1" charset="-122"/>
              <a:ea typeface="楷体_GB2312" pitchFamily="1" charset="-122"/>
            </a:endParaRPr>
          </a:p>
        </p:txBody>
      </p:sp>
      <p:pic>
        <p:nvPicPr>
          <p:cNvPr id="36867" name="Picture 4" descr="dowhile"/>
          <p:cNvPicPr>
            <a:picLocks noChangeAspect="1"/>
          </p:cNvPicPr>
          <p:nvPr/>
        </p:nvPicPr>
        <p:blipFill>
          <a:blip r:embed="rId1"/>
          <a:stretch>
            <a:fillRect/>
          </a:stretch>
        </p:blipFill>
        <p:spPr>
          <a:xfrm>
            <a:off x="1619250" y="1916430"/>
            <a:ext cx="6553200" cy="3648075"/>
          </a:xfrm>
          <a:prstGeom prst="rect">
            <a:avLst/>
          </a:prstGeom>
          <a:noFill/>
          <a:ln w="9525">
            <a:noFill/>
          </a:ln>
        </p:spPr>
      </p:pic>
      <p:sp>
        <p:nvSpPr>
          <p:cNvPr id="36868" name="Rectangle 2"/>
          <p:cNvSpPr>
            <a:spLocks noGrp="1"/>
          </p:cNvSpPr>
          <p:nvPr>
            <p:ph type="title"/>
          </p:nvPr>
        </p:nvSpPr>
        <p:spPr>
          <a:xfrm>
            <a:off x="1403350" y="333375"/>
            <a:ext cx="7097713" cy="1143000"/>
          </a:xfrm>
        </p:spPr>
        <p:txBody>
          <a:bodyPr vert="horz" wrap="square" lIns="91440" tIns="45720" rIns="91440" bIns="45720" anchor="ctr" anchorCtr="0"/>
          <a:lstStyle/>
          <a:p>
            <a:pPr eaLnBrk="1" hangingPunct="1">
              <a:buNone/>
            </a:pPr>
            <a:r>
              <a:rPr lang="zh-CN" altLang="zh-CN" b="1" dirty="0">
                <a:latin typeface="楷体_GB2312" pitchFamily="1" charset="-122"/>
                <a:ea typeface="楷体_GB2312" pitchFamily="1" charset="-122"/>
              </a:rPr>
              <a:t> </a:t>
            </a:r>
            <a:r>
              <a:rPr lang="en-US" altLang="zh-CN" sz="4000" b="1" dirty="0"/>
              <a:t>3.4.3 </a:t>
            </a:r>
            <a:r>
              <a:rPr lang="en-US" altLang="zh-CN" sz="4000" b="1" dirty="0">
                <a:latin typeface="Times New Roman" panose="02020603050405020304" pitchFamily="18" charset="0"/>
                <a:cs typeface="Times New Roman" panose="02020603050405020304" pitchFamily="18" charset="0"/>
              </a:rPr>
              <a:t>do-</a:t>
            </a:r>
            <a:r>
              <a:rPr lang="en-US" altLang="zh-CN" sz="4000" b="1" dirty="0">
                <a:latin typeface="Times New Roman" panose="02020603050405020304" pitchFamily="18" charset="0"/>
                <a:ea typeface="楷体_GB2312" pitchFamily="1" charset="-122"/>
              </a:rPr>
              <a:t>while </a:t>
            </a:r>
            <a:r>
              <a:rPr lang="zh-CN" altLang="en-US" sz="4000" b="1" dirty="0">
                <a:latin typeface="Times New Roman" panose="02020603050405020304" pitchFamily="18" charset="0"/>
                <a:ea typeface="楷体_GB2312" pitchFamily="1" charset="-122"/>
              </a:rPr>
              <a:t>语句</a:t>
            </a:r>
            <a:endParaRPr lang="zh-CN" altLang="zh-CN" sz="4000" b="1" dirty="0">
              <a:latin typeface="Times New Roman" panose="02020603050405020304" pitchFamily="18" charset="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1835785" y="5300980"/>
            <a:ext cx="5731510" cy="768350"/>
          </a:xfrm>
          <a:prstGeom prst="rect">
            <a:avLst/>
          </a:prstGeom>
          <a:noFill/>
        </p:spPr>
        <p:txBody>
          <a:bodyPr wrap="square" rtlCol="0" anchor="t">
            <a:spAutoFit/>
          </a:bodyPr>
          <a:p>
            <a:pPr lvl="0" algn="just" eaLnBrk="1" hangingPunct="1"/>
            <a:r>
              <a:rPr lang="zh-CN" altLang="en-US" sz="2200" dirty="0">
                <a:solidFill>
                  <a:schemeClr val="tx2"/>
                </a:solidFill>
                <a:latin typeface="楷体_GB2312" pitchFamily="1" charset="-122"/>
                <a:sym typeface="Arial" panose="020B0604020202020204" pitchFamily="34" charset="0"/>
              </a:rPr>
              <a:t>与</a:t>
            </a:r>
            <a:r>
              <a:rPr lang="en-US" altLang="zh-CN" sz="2200" dirty="0">
                <a:solidFill>
                  <a:schemeClr val="tx2"/>
                </a:solidFill>
                <a:latin typeface="Times New Roman" panose="02020603050405020304" pitchFamily="18" charset="0"/>
                <a:sym typeface="Arial" panose="020B0604020202020204" pitchFamily="34" charset="0"/>
              </a:rPr>
              <a:t>while</a:t>
            </a:r>
            <a:r>
              <a:rPr lang="zh-CN" altLang="en-US" sz="2200" dirty="0">
                <a:solidFill>
                  <a:schemeClr val="tx2"/>
                </a:solidFill>
                <a:latin typeface="楷体_GB2312" pitchFamily="1" charset="-122"/>
                <a:sym typeface="Arial" panose="020B0604020202020204" pitchFamily="34" charset="0"/>
              </a:rPr>
              <a:t>语句的区别：循环体至少执行</a:t>
            </a:r>
            <a:r>
              <a:rPr lang="en-US" altLang="zh-CN" sz="2200" dirty="0">
                <a:solidFill>
                  <a:schemeClr val="tx2"/>
                </a:solidFill>
                <a:latin typeface="Times New Roman" panose="02020603050405020304" pitchFamily="18" charset="0"/>
                <a:sym typeface="Arial" panose="020B0604020202020204" pitchFamily="34" charset="0"/>
              </a:rPr>
              <a:t>1</a:t>
            </a:r>
            <a:r>
              <a:rPr lang="zh-CN" altLang="en-US" sz="2200" dirty="0">
                <a:solidFill>
                  <a:schemeClr val="tx2"/>
                </a:solidFill>
                <a:latin typeface="楷体_GB2312" pitchFamily="1" charset="-122"/>
                <a:sym typeface="Arial" panose="020B0604020202020204" pitchFamily="34" charset="0"/>
              </a:rPr>
              <a:t>次</a:t>
            </a:r>
            <a:endParaRPr lang="en-US" altLang="zh-CN" sz="2200" dirty="0">
              <a:solidFill>
                <a:schemeClr val="tx2"/>
              </a:solidFill>
              <a:latin typeface="楷体_GB2312" pitchFamily="1" charset="-122"/>
              <a:ea typeface="楷体_GB2312" pitchFamily="1" charset="-122"/>
              <a:sym typeface="Arial" panose="020B0604020202020204" pitchFamily="34" charset="0"/>
            </a:endParaRPr>
          </a:p>
          <a:p>
            <a:pPr lvl="0" algn="just" eaLnBrk="1" hangingPunct="1"/>
            <a:r>
              <a:rPr lang="en-US" altLang="zh-CN" sz="2200" dirty="0">
                <a:solidFill>
                  <a:schemeClr val="tx2"/>
                </a:solidFill>
                <a:latin typeface="Times New Roman" panose="02020603050405020304" pitchFamily="18" charset="0"/>
                <a:sym typeface="+mn-ea"/>
              </a:rPr>
              <a:t>do-while</a:t>
            </a:r>
            <a:r>
              <a:rPr lang="zh-CN" altLang="en-US" sz="2200" dirty="0">
                <a:solidFill>
                  <a:schemeClr val="tx2"/>
                </a:solidFill>
                <a:latin typeface="Times New Roman" panose="02020603050405020304" pitchFamily="18" charset="0"/>
                <a:sym typeface="+mn-ea"/>
              </a:rPr>
              <a:t>语句最后的分号</a:t>
            </a:r>
            <a:r>
              <a:rPr lang="en-US" altLang="zh-CN" sz="2200" dirty="0">
                <a:solidFill>
                  <a:schemeClr val="tx2"/>
                </a:solidFill>
                <a:latin typeface="Times New Roman" panose="02020603050405020304" pitchFamily="18" charset="0"/>
                <a:sym typeface="+mn-ea"/>
              </a:rPr>
              <a:t>(;)</a:t>
            </a:r>
            <a:r>
              <a:rPr lang="zh-CN" altLang="en-US" sz="2200" dirty="0">
                <a:solidFill>
                  <a:schemeClr val="tx2"/>
                </a:solidFill>
                <a:latin typeface="Times New Roman" panose="02020603050405020304" pitchFamily="18" charset="0"/>
                <a:sym typeface="+mn-ea"/>
              </a:rPr>
              <a:t>不要漏掉</a:t>
            </a:r>
            <a:endParaRPr lang="zh-CN" altLang="en-US" sz="2200" dirty="0">
              <a:solidFill>
                <a:schemeClr val="tx2"/>
              </a:solidFill>
              <a:latin typeface="Times New Roman" panose="02020603050405020304" pitchFamily="18" charset="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for"/>
          <p:cNvPicPr>
            <a:picLocks noChangeAspect="1"/>
          </p:cNvPicPr>
          <p:nvPr/>
        </p:nvPicPr>
        <p:blipFill>
          <a:blip r:embed="rId1"/>
          <a:stretch>
            <a:fillRect/>
          </a:stretch>
        </p:blipFill>
        <p:spPr>
          <a:xfrm>
            <a:off x="35243" y="1914843"/>
            <a:ext cx="6772275" cy="4392612"/>
          </a:xfrm>
          <a:prstGeom prst="rect">
            <a:avLst/>
          </a:prstGeom>
          <a:noFill/>
          <a:ln w="9525">
            <a:noFill/>
          </a:ln>
        </p:spPr>
      </p:pic>
      <p:sp>
        <p:nvSpPr>
          <p:cNvPr id="38915" name="Text Box 4"/>
          <p:cNvSpPr txBox="1"/>
          <p:nvPr/>
        </p:nvSpPr>
        <p:spPr>
          <a:xfrm>
            <a:off x="179388" y="1340485"/>
            <a:ext cx="8177212" cy="574675"/>
          </a:xfrm>
          <a:prstGeom prst="rect">
            <a:avLst/>
          </a:prstGeom>
          <a:noFill/>
          <a:ln w="9525">
            <a:noFill/>
          </a:ln>
        </p:spPr>
        <p:txBody>
          <a:bodyPr wrap="none"/>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457200" lvl="1" indent="0" algn="just" eaLnBrk="1" hangingPunct="1">
              <a:spcBef>
                <a:spcPct val="50000"/>
              </a:spcBef>
              <a:buClr>
                <a:schemeClr val="hlink"/>
              </a:buClr>
              <a:buFont typeface="Wingdings" panose="05000000000000000000" pitchFamily="2" charset="2"/>
              <a:buChar char="¢"/>
            </a:pPr>
            <a:r>
              <a:rPr lang="zh-CN" altLang="zh-CN" sz="3000" b="1" dirty="0">
                <a:latin typeface="楷体_GB2312" pitchFamily="1" charset="-122"/>
                <a:ea typeface="楷体_GB2312" pitchFamily="1" charset="-122"/>
                <a:sym typeface="Arial" panose="020B0604020202020204" pitchFamily="34" charset="0"/>
              </a:rPr>
              <a:t> </a:t>
            </a:r>
            <a:r>
              <a:rPr lang="zh-CN" altLang="zh-CN" b="1" dirty="0">
                <a:latin typeface="Times New Roman" panose="02020603050405020304" pitchFamily="18" charset="0"/>
                <a:ea typeface="楷体_GB2312" pitchFamily="1" charset="-122"/>
              </a:rPr>
              <a:t>for (&lt;表达式1&gt;;&lt;表达式2&gt;;&lt;表达式3&gt;) &lt;语句&gt;</a:t>
            </a:r>
            <a:endParaRPr lang="zh-CN" altLang="zh-CN" b="1" dirty="0">
              <a:latin typeface="Times New Roman" panose="02020603050405020304" pitchFamily="18" charset="0"/>
              <a:ea typeface="楷体_GB2312" pitchFamily="1" charset="-122"/>
            </a:endParaRPr>
          </a:p>
        </p:txBody>
      </p:sp>
      <p:sp>
        <p:nvSpPr>
          <p:cNvPr id="5" name="Rectangle 2"/>
          <p:cNvSpPr txBox="1">
            <a:spLocks noChangeArrowheads="1"/>
          </p:cNvSpPr>
          <p:nvPr/>
        </p:nvSpPr>
        <p:spPr>
          <a:xfrm>
            <a:off x="1403350" y="500063"/>
            <a:ext cx="7097713" cy="928688"/>
          </a:xfrm>
          <a:prstGeom prst="rect">
            <a:avLst/>
          </a:prstGeom>
        </p:spPr>
        <p:txBody>
          <a:bodyPr/>
          <a:lstStyle/>
          <a:p>
            <a:pPr marR="0" defTabSz="914400" eaLnBrk="1" hangingPunct="1">
              <a:buClrTx/>
              <a:buSzTx/>
              <a:buFontTx/>
              <a:buNone/>
              <a:defRPr/>
            </a:pPr>
            <a:r>
              <a:rPr kumimoji="0" lang="zh-CN" altLang="zh-CN" sz="4200" b="1" kern="0" cap="none" spc="0" normalizeH="0" baseline="0" noProof="0" dirty="0">
                <a:solidFill>
                  <a:schemeClr val="tx2"/>
                </a:solidFill>
                <a:latin typeface="楷体_GB2312" pitchFamily="1" charset="-122"/>
                <a:ea typeface="楷体_GB2312" pitchFamily="1" charset="-122"/>
                <a:cs typeface="+mj-cs"/>
              </a:rPr>
              <a:t> </a:t>
            </a:r>
            <a:r>
              <a:rPr kumimoji="0" lang="en-US" altLang="zh-CN" sz="4000" b="1" kern="0" cap="none" spc="0" normalizeH="0" baseline="0" noProof="0" dirty="0">
                <a:solidFill>
                  <a:schemeClr val="tx2"/>
                </a:solidFill>
                <a:latin typeface="+mj-lt"/>
                <a:ea typeface="+mj-ea"/>
                <a:cs typeface="+mj-cs"/>
              </a:rPr>
              <a:t>3.4.4 </a:t>
            </a:r>
            <a:r>
              <a:rPr kumimoji="0" lang="en-US" altLang="zh-CN" sz="4000" b="1" kern="0" cap="none" spc="0" normalizeH="0" baseline="0" noProof="0" dirty="0">
                <a:solidFill>
                  <a:schemeClr val="tx2"/>
                </a:solidFill>
                <a:latin typeface="Times New Roman" panose="02020603050405020304" pitchFamily="18" charset="0"/>
                <a:ea typeface="+mj-ea"/>
                <a:cs typeface="Times New Roman" panose="02020603050405020304" pitchFamily="18" charset="0"/>
              </a:rPr>
              <a:t>for</a:t>
            </a:r>
            <a:r>
              <a:rPr kumimoji="0" lang="en-US" altLang="zh-CN" sz="4000" b="1" kern="0" cap="none" spc="0" normalizeH="0" baseline="0" noProof="0" dirty="0">
                <a:solidFill>
                  <a:schemeClr val="tx2"/>
                </a:solidFill>
                <a:latin typeface="Times New Roman" panose="02020603050405020304" pitchFamily="18" charset="0"/>
                <a:ea typeface="楷体_GB2312" pitchFamily="1" charset="-122"/>
                <a:cs typeface="Times New Roman" panose="02020603050405020304" pitchFamily="18" charset="0"/>
              </a:rPr>
              <a:t> </a:t>
            </a:r>
            <a:r>
              <a:rPr kumimoji="0" lang="zh-CN" altLang="en-US" sz="4000" b="1" kern="0" cap="none" spc="0" normalizeH="0" baseline="0" noProof="0" dirty="0">
                <a:solidFill>
                  <a:schemeClr val="tx2"/>
                </a:solidFill>
                <a:latin typeface="Times New Roman" panose="02020603050405020304" pitchFamily="18" charset="0"/>
                <a:ea typeface="楷体_GB2312" pitchFamily="1" charset="-122"/>
                <a:cs typeface="Times New Roman" panose="02020603050405020304" pitchFamily="18" charset="0"/>
              </a:rPr>
              <a:t>语句</a:t>
            </a:r>
            <a:r>
              <a:rPr kumimoji="0" lang="en-US" altLang="zh-CN" sz="4000" b="1" kern="0" cap="none" spc="0" normalizeH="0" baseline="0" noProof="0" dirty="0">
                <a:solidFill>
                  <a:schemeClr val="tx2"/>
                </a:solidFill>
                <a:latin typeface="Times New Roman" panose="02020603050405020304" pitchFamily="18" charset="0"/>
                <a:ea typeface="楷体_GB2312" pitchFamily="1" charset="-122"/>
                <a:cs typeface="Times New Roman" panose="02020603050405020304" pitchFamily="18" charset="0"/>
              </a:rPr>
              <a:t> </a:t>
            </a:r>
            <a:r>
              <a:rPr lang="en-US" altLang="zh-CN" sz="4000" b="1" dirty="0">
                <a:latin typeface="楷体_GB2312" pitchFamily="1" charset="-122"/>
                <a:sym typeface="+mn-ea"/>
              </a:rPr>
              <a:t>P65</a:t>
            </a:r>
            <a:r>
              <a:rPr lang="zh-CN" altLang="en-US" sz="4000" b="1" dirty="0">
                <a:latin typeface="楷体_GB2312" pitchFamily="1" charset="-122"/>
                <a:sym typeface="+mn-ea"/>
              </a:rPr>
              <a:t>例子</a:t>
            </a:r>
            <a:r>
              <a:rPr lang="en-US" altLang="zh-CN" sz="4000" b="1" dirty="0">
                <a:latin typeface="楷体_GB2312" pitchFamily="1" charset="-122"/>
                <a:sym typeface="+mn-ea"/>
              </a:rPr>
              <a:t>3-12</a:t>
            </a:r>
            <a:endParaRPr kumimoji="0" lang="en-US" altLang="zh-CN" sz="4000" b="1" kern="0" cap="none" spc="0" normalizeH="0" baseline="0" noProof="0" dirty="0">
              <a:solidFill>
                <a:schemeClr val="tx2"/>
              </a:solidFill>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3445510" y="4436745"/>
            <a:ext cx="5738495" cy="1630045"/>
          </a:xfrm>
          <a:prstGeom prst="rect">
            <a:avLst/>
          </a:prstGeom>
          <a:noFill/>
        </p:spPr>
        <p:txBody>
          <a:bodyPr wrap="square" rtlCol="0" anchor="t">
            <a:spAutoFit/>
          </a:bodyPr>
          <a:p>
            <a:pPr lvl="0"/>
            <a:r>
              <a:rPr lang="zh-CN" altLang="en-US" sz="2000" dirty="0">
                <a:solidFill>
                  <a:schemeClr val="tx2"/>
                </a:solidFill>
                <a:sym typeface="+mn-ea"/>
              </a:rPr>
              <a:t> 表达式</a:t>
            </a:r>
            <a:r>
              <a:rPr lang="en-US" altLang="zh-CN" sz="2000" dirty="0">
                <a:solidFill>
                  <a:schemeClr val="tx2"/>
                </a:solidFill>
                <a:sym typeface="+mn-ea"/>
              </a:rPr>
              <a:t>1</a:t>
            </a:r>
            <a:r>
              <a:rPr lang="zh-CN" altLang="en-US" sz="2000" dirty="0">
                <a:solidFill>
                  <a:schemeClr val="tx2"/>
                </a:solidFill>
                <a:sym typeface="+mn-ea"/>
              </a:rPr>
              <a:t>：循环初始化</a:t>
            </a:r>
            <a:r>
              <a:rPr lang="en-US" altLang="zh-CN" sz="2000" dirty="0">
                <a:solidFill>
                  <a:schemeClr val="tx2"/>
                </a:solidFill>
                <a:sym typeface="+mn-ea"/>
              </a:rPr>
              <a:t>——</a:t>
            </a:r>
            <a:r>
              <a:rPr lang="zh-CN" altLang="en-US" sz="2000" dirty="0">
                <a:solidFill>
                  <a:schemeClr val="tx2"/>
                </a:solidFill>
                <a:sym typeface="+mn-ea"/>
              </a:rPr>
              <a:t>通常为赋值表达式</a:t>
            </a:r>
            <a:endParaRPr lang="zh-CN" altLang="en-US" sz="2000" dirty="0">
              <a:solidFill>
                <a:schemeClr val="tx2"/>
              </a:solidFill>
            </a:endParaRPr>
          </a:p>
          <a:p>
            <a:pPr lvl="0"/>
            <a:r>
              <a:rPr lang="zh-CN" altLang="en-US" sz="2000" dirty="0">
                <a:solidFill>
                  <a:schemeClr val="tx2"/>
                </a:solidFill>
                <a:sym typeface="+mn-ea"/>
              </a:rPr>
              <a:t> 表达式</a:t>
            </a:r>
            <a:r>
              <a:rPr lang="en-US" altLang="zh-CN" sz="2000" dirty="0">
                <a:solidFill>
                  <a:schemeClr val="tx2"/>
                </a:solidFill>
                <a:sym typeface="+mn-ea"/>
              </a:rPr>
              <a:t>2</a:t>
            </a:r>
            <a:r>
              <a:rPr lang="zh-CN" altLang="en-US" sz="2000" dirty="0">
                <a:solidFill>
                  <a:schemeClr val="tx2"/>
                </a:solidFill>
                <a:sym typeface="+mn-ea"/>
              </a:rPr>
              <a:t>：循环条件</a:t>
            </a:r>
            <a:r>
              <a:rPr lang="en-US" altLang="zh-CN" sz="2000" dirty="0">
                <a:solidFill>
                  <a:schemeClr val="tx2"/>
                </a:solidFill>
                <a:sym typeface="+mn-ea"/>
              </a:rPr>
              <a:t>——</a:t>
            </a:r>
            <a:r>
              <a:rPr lang="zh-CN" altLang="en-US" sz="2000" dirty="0">
                <a:solidFill>
                  <a:schemeClr val="tx2"/>
                </a:solidFill>
                <a:sym typeface="+mn-ea"/>
              </a:rPr>
              <a:t>通常为关系或逻辑表达式</a:t>
            </a:r>
            <a:endParaRPr lang="zh-CN" altLang="en-US" sz="2000" dirty="0">
              <a:solidFill>
                <a:schemeClr val="tx2"/>
              </a:solidFill>
            </a:endParaRPr>
          </a:p>
          <a:p>
            <a:pPr lvl="0"/>
            <a:r>
              <a:rPr lang="zh-CN" altLang="en-US" sz="2000" dirty="0">
                <a:solidFill>
                  <a:schemeClr val="tx2"/>
                </a:solidFill>
                <a:sym typeface="+mn-ea"/>
              </a:rPr>
              <a:t> 表达式</a:t>
            </a:r>
            <a:r>
              <a:rPr lang="en-US" altLang="zh-CN" sz="2000" dirty="0">
                <a:solidFill>
                  <a:schemeClr val="tx2"/>
                </a:solidFill>
                <a:sym typeface="+mn-ea"/>
              </a:rPr>
              <a:t>3</a:t>
            </a:r>
            <a:r>
              <a:rPr lang="zh-CN" altLang="en-US" sz="2000" dirty="0">
                <a:solidFill>
                  <a:schemeClr val="tx2"/>
                </a:solidFill>
                <a:sym typeface="+mn-ea"/>
              </a:rPr>
              <a:t>：下一次循环准备</a:t>
            </a:r>
            <a:r>
              <a:rPr lang="en-US" altLang="zh-CN" sz="2000" dirty="0">
                <a:solidFill>
                  <a:schemeClr val="tx2"/>
                </a:solidFill>
                <a:sym typeface="+mn-ea"/>
              </a:rPr>
              <a:t>——</a:t>
            </a:r>
            <a:r>
              <a:rPr lang="zh-CN" altLang="en-US" sz="2000" dirty="0">
                <a:solidFill>
                  <a:schemeClr val="tx2"/>
                </a:solidFill>
                <a:sym typeface="+mn-ea"/>
              </a:rPr>
              <a:t>通常为自增</a:t>
            </a:r>
            <a:r>
              <a:rPr lang="en-US" altLang="zh-CN" sz="2000" dirty="0">
                <a:solidFill>
                  <a:schemeClr val="tx2"/>
                </a:solidFill>
                <a:sym typeface="+mn-ea"/>
              </a:rPr>
              <a:t>/</a:t>
            </a:r>
            <a:r>
              <a:rPr lang="zh-CN" altLang="en-US" sz="2000" dirty="0">
                <a:solidFill>
                  <a:schemeClr val="tx2"/>
                </a:solidFill>
                <a:sym typeface="+mn-ea"/>
              </a:rPr>
              <a:t>自减表达式</a:t>
            </a:r>
            <a:endParaRPr lang="zh-CN" altLang="en-US" sz="2000" dirty="0">
              <a:solidFill>
                <a:schemeClr val="tx2"/>
              </a:solidFill>
            </a:endParaRPr>
          </a:p>
          <a:p>
            <a:pPr lvl="0"/>
            <a:endParaRPr lang="zh-CN" altLang="en-US" sz="2000" dirty="0">
              <a:solidFill>
                <a:schemeClr val="tx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1643063" y="428625"/>
            <a:ext cx="6619875" cy="919163"/>
          </a:xfrm>
        </p:spPr>
        <p:txBody>
          <a:bodyPr vert="horz" wrap="square" lIns="91440" tIns="45720" rIns="91440" bIns="45720" anchor="ctr" anchorCtr="0"/>
          <a:lstStyle/>
          <a:p>
            <a:pPr eaLnBrk="1" hangingPunct="1"/>
            <a:r>
              <a:rPr lang="en-US" altLang="zh-CN" sz="4000" b="1" dirty="0"/>
              <a:t>3.4.5</a:t>
            </a:r>
            <a:r>
              <a:rPr lang="en-US" altLang="zh-CN" sz="4000" b="1" dirty="0">
                <a:latin typeface="楷体_GB2312" pitchFamily="1" charset="-122"/>
                <a:ea typeface="楷体_GB2312" pitchFamily="1" charset="-122"/>
              </a:rPr>
              <a:t> </a:t>
            </a:r>
            <a:r>
              <a:rPr lang="zh-CN" altLang="zh-CN" sz="4000" b="1" dirty="0">
                <a:latin typeface="楷体_GB2312" pitchFamily="1" charset="-122"/>
                <a:ea typeface="楷体_GB2312" pitchFamily="1" charset="-122"/>
              </a:rPr>
              <a:t>使用原则 </a:t>
            </a:r>
            <a:endParaRPr lang="zh-CN" altLang="zh-CN" sz="4000" b="1" dirty="0">
              <a:latin typeface="楷体_GB2312" pitchFamily="1" charset="-122"/>
              <a:ea typeface="楷体_GB2312" pitchFamily="1" charset="-122"/>
            </a:endParaRPr>
          </a:p>
        </p:txBody>
      </p:sp>
      <p:sp>
        <p:nvSpPr>
          <p:cNvPr id="40963" name="Rectangle 3"/>
          <p:cNvSpPr>
            <a:spLocks noGrp="1"/>
          </p:cNvSpPr>
          <p:nvPr>
            <p:ph idx="1"/>
          </p:nvPr>
        </p:nvSpPr>
        <p:spPr>
          <a:xfrm>
            <a:off x="611505" y="2364740"/>
            <a:ext cx="7921625" cy="3689350"/>
          </a:xfrm>
        </p:spPr>
        <p:txBody>
          <a:bodyPr vert="horz" wrap="square" lIns="91440" tIns="45720" rIns="91440" bIns="45720" anchor="t" anchorCtr="0"/>
          <a:lstStyle/>
          <a:p>
            <a:pPr marL="282575" indent="-282575" eaLnBrk="1" hangingPunct="1"/>
            <a:r>
              <a:rPr lang="en-US" altLang="zh-CN" sz="2800" b="1" dirty="0">
                <a:solidFill>
                  <a:srgbClr val="FF0000"/>
                </a:solidFill>
                <a:latin typeface="Times New Roman" panose="02020603050405020304" pitchFamily="18" charset="0"/>
                <a:ea typeface="楷体_GB2312" pitchFamily="1" charset="-122"/>
                <a:sym typeface="Arial" panose="020B0604020202020204" pitchFamily="34" charset="0"/>
              </a:rPr>
              <a:t> </a:t>
            </a:r>
            <a:r>
              <a:rPr lang="zh-CN" altLang="zh-CN" sz="2800" b="1" dirty="0">
                <a:solidFill>
                  <a:srgbClr val="FF0000"/>
                </a:solidFill>
                <a:latin typeface="Times New Roman" panose="02020603050405020304" pitchFamily="18" charset="0"/>
                <a:ea typeface="楷体_GB2312" pitchFamily="1" charset="-122"/>
                <a:sym typeface="Arial" panose="020B0604020202020204" pitchFamily="34" charset="0"/>
              </a:rPr>
              <a:t>三</a:t>
            </a:r>
            <a:r>
              <a:rPr lang="zh-CN" altLang="zh-CN" sz="2800" b="1" dirty="0">
                <a:solidFill>
                  <a:srgbClr val="FF0000"/>
                </a:solidFill>
                <a:latin typeface="Times New Roman" panose="02020603050405020304" pitchFamily="18" charset="0"/>
                <a:ea typeface="楷体_GB2312" pitchFamily="1" charset="-122"/>
              </a:rPr>
              <a:t>种循环语句在表达能力等价</a:t>
            </a:r>
            <a:r>
              <a:rPr lang="zh-CN" altLang="zh-CN" sz="2800" b="1" dirty="0">
                <a:latin typeface="Times New Roman" panose="02020603050405020304" pitchFamily="18" charset="0"/>
                <a:ea typeface="楷体_GB2312" pitchFamily="1" charset="-122"/>
              </a:rPr>
              <a:t>。 </a:t>
            </a:r>
            <a:endParaRPr lang="zh-CN" altLang="zh-CN" sz="2800" b="1" dirty="0">
              <a:latin typeface="Times New Roman" panose="02020603050405020304" pitchFamily="18" charset="0"/>
              <a:ea typeface="楷体_GB2312" pitchFamily="1" charset="-122"/>
            </a:endParaRPr>
          </a:p>
          <a:p>
            <a:pPr marL="282575" indent="-282575" eaLnBrk="1" hangingPunct="1"/>
            <a:r>
              <a:rPr lang="en-US" altLang="zh-CN" b="1" dirty="0">
                <a:latin typeface="Times New Roman" panose="02020603050405020304" pitchFamily="18" charset="0"/>
                <a:ea typeface="楷体_GB2312" pitchFamily="1" charset="-122"/>
                <a:sym typeface="Arial" panose="020B0604020202020204" pitchFamily="34" charset="0"/>
              </a:rPr>
              <a:t> </a:t>
            </a:r>
            <a:r>
              <a:rPr lang="zh-CN" altLang="zh-CN" sz="2800" b="1" dirty="0">
                <a:solidFill>
                  <a:srgbClr val="0070C0"/>
                </a:solidFill>
                <a:latin typeface="Times New Roman" panose="02020603050405020304" pitchFamily="18" charset="0"/>
                <a:ea typeface="楷体_GB2312" pitchFamily="1" charset="-122"/>
                <a:sym typeface="Arial" panose="020B0604020202020204" pitchFamily="34" charset="0"/>
              </a:rPr>
              <a:t>使用</a:t>
            </a:r>
            <a:r>
              <a:rPr lang="zh-CN" altLang="zh-CN" sz="2800" b="1" dirty="0">
                <a:solidFill>
                  <a:srgbClr val="0070C0"/>
                </a:solidFill>
                <a:latin typeface="Times New Roman" panose="02020603050405020304" pitchFamily="18" charset="0"/>
                <a:ea typeface="楷体_GB2312" pitchFamily="1" charset="-122"/>
              </a:rPr>
              <a:t>原则</a:t>
            </a:r>
            <a:r>
              <a:rPr lang="zh-CN" altLang="zh-CN" sz="2800" b="1" dirty="0">
                <a:latin typeface="Times New Roman" panose="02020603050405020304" pitchFamily="18" charset="0"/>
                <a:ea typeface="楷体_GB2312" pitchFamily="1" charset="-122"/>
              </a:rPr>
              <a:t>：定义在</a:t>
            </a:r>
            <a:r>
              <a:rPr lang="en-US" altLang="zh-CN" sz="2800" b="1" dirty="0">
                <a:latin typeface="Times New Roman" panose="02020603050405020304" pitchFamily="18" charset="0"/>
                <a:ea typeface="楷体_GB2312" pitchFamily="1" charset="-122"/>
              </a:rPr>
              <a:t>P66</a:t>
            </a:r>
            <a:endParaRPr lang="zh-CN" altLang="zh-CN" sz="2800" b="1" dirty="0">
              <a:latin typeface="Times New Roman" panose="02020603050405020304" pitchFamily="18" charset="0"/>
              <a:ea typeface="楷体_GB2312" pitchFamily="1" charset="-122"/>
            </a:endParaRPr>
          </a:p>
          <a:p>
            <a:pPr marL="758825" lvl="1" eaLnBrk="1" hangingPunct="1"/>
            <a:r>
              <a:rPr lang="zh-CN" altLang="zh-CN" sz="2400" b="1" dirty="0">
                <a:latin typeface="Times New Roman" panose="02020603050405020304" pitchFamily="18" charset="0"/>
                <a:ea typeface="楷体_GB2312" pitchFamily="1" charset="-122"/>
              </a:rPr>
              <a:t>计数控制的循环一般用for语句；</a:t>
            </a:r>
            <a:endParaRPr lang="zh-CN" altLang="zh-CN" sz="2400" b="1" dirty="0">
              <a:latin typeface="Times New Roman" panose="02020603050405020304" pitchFamily="18" charset="0"/>
              <a:ea typeface="楷体_GB2312" pitchFamily="1" charset="-122"/>
            </a:endParaRPr>
          </a:p>
          <a:p>
            <a:pPr marL="758825" lvl="1" eaLnBrk="1" hangingPunct="1"/>
            <a:r>
              <a:rPr lang="zh-CN" altLang="zh-CN" sz="2400" b="1" dirty="0">
                <a:latin typeface="Times New Roman" panose="02020603050405020304" pitchFamily="18" charset="0"/>
                <a:ea typeface="楷体_GB2312" pitchFamily="1" charset="-122"/>
              </a:rPr>
              <a:t>事件控制的循环一般用while或do-while语句，其中，如果循环体至少要执行一次，则用do-while语句。</a:t>
            </a:r>
            <a:endParaRPr lang="zh-CN" altLang="zh-CN" sz="2400" b="1" dirty="0">
              <a:latin typeface="Times New Roman" panose="02020603050405020304" pitchFamily="18" charset="0"/>
              <a:ea typeface="楷体_GB2312" pitchFamily="1" charset="-122"/>
            </a:endParaRPr>
          </a:p>
          <a:p>
            <a:pPr marL="1158875" lvl="2" eaLnBrk="1" hangingPunct="1">
              <a:buFont typeface="Wingdings" panose="05000000000000000000" pitchFamily="2" charset="2"/>
              <a:buChar char="Ø"/>
            </a:pPr>
            <a:r>
              <a:rPr lang="zh-CN" altLang="zh-CN" sz="2000" b="1" dirty="0">
                <a:latin typeface="Times New Roman" panose="02020603050405020304" pitchFamily="18" charset="0"/>
                <a:ea typeface="楷体_GB2312" pitchFamily="1" charset="-122"/>
              </a:rPr>
              <a:t>由于for语句能清晰地表示“循环初始化”、“循环条件”以及“下一次循环准备”，因此，一些非计数控制的循环也用for语句实现</a:t>
            </a:r>
            <a:r>
              <a:rPr lang="zh-CN" altLang="zh-CN" sz="2000" b="1" dirty="0">
                <a:latin typeface="楷体_GB2312" pitchFamily="1" charset="-122"/>
                <a:ea typeface="楷体_GB2312" pitchFamily="1" charset="-122"/>
              </a:rPr>
              <a:t>。</a:t>
            </a:r>
            <a:endParaRPr lang="zh-CN" altLang="zh-CN" sz="2000" b="1" dirty="0">
              <a:latin typeface="楷体_GB2312" pitchFamily="1" charset="-122"/>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stretch>
            <a:fillRect/>
          </a:stretch>
        </p:blipFill>
        <p:spPr>
          <a:xfrm>
            <a:off x="3507105" y="1196340"/>
            <a:ext cx="5425440" cy="411480"/>
          </a:xfrm>
          <a:prstGeom prst="rect">
            <a:avLst/>
          </a:prstGeom>
        </p:spPr>
      </p:pic>
      <p:pic>
        <p:nvPicPr>
          <p:cNvPr id="4" name="图片 3"/>
          <p:cNvPicPr>
            <a:picLocks noChangeAspect="1"/>
          </p:cNvPicPr>
          <p:nvPr/>
        </p:nvPicPr>
        <p:blipFill>
          <a:blip r:embed="rId2"/>
          <a:stretch>
            <a:fillRect/>
          </a:stretch>
        </p:blipFill>
        <p:spPr>
          <a:xfrm>
            <a:off x="3419475" y="1628775"/>
            <a:ext cx="5600700" cy="6629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1403350" y="188913"/>
            <a:ext cx="7597775" cy="1439862"/>
          </a:xfrm>
        </p:spPr>
        <p:txBody>
          <a:bodyPr vert="horz" wrap="square" lIns="91440" tIns="45720" rIns="91440" bIns="45720" anchor="ctr" anchorCtr="0"/>
          <a:lstStyle/>
          <a:p>
            <a:pPr eaLnBrk="1" hangingPunct="1">
              <a:lnSpc>
                <a:spcPct val="60000"/>
              </a:lnSpc>
              <a:buNone/>
            </a:pPr>
            <a:r>
              <a:rPr lang="zh-CN" altLang="zh-CN" sz="2800" b="1" dirty="0">
                <a:latin typeface="Times New Roman" panose="02020603050405020304" pitchFamily="18" charset="0"/>
                <a:ea typeface="楷体_GB2312" pitchFamily="1" charset="-122"/>
              </a:rPr>
              <a:t>例 </a:t>
            </a:r>
            <a:r>
              <a:rPr lang="en-US" altLang="zh-CN" sz="2800" b="1" dirty="0">
                <a:latin typeface="Times New Roman" panose="02020603050405020304" pitchFamily="18" charset="0"/>
                <a:ea typeface="楷体_GB2312" pitchFamily="1" charset="-122"/>
              </a:rPr>
              <a:t>1</a:t>
            </a:r>
            <a:r>
              <a:rPr lang="zh-CN" altLang="zh-CN" sz="2800" b="1" dirty="0">
                <a:latin typeface="Times New Roman" panose="02020603050405020304" pitchFamily="18" charset="0"/>
                <a:ea typeface="楷体_GB2312" pitchFamily="1" charset="-122"/>
              </a:rPr>
              <a:t>：计算从键盘输入的一系列整数的和，要求首先输入整数的个数。（计数控制的循环）</a:t>
            </a:r>
            <a:r>
              <a:rPr lang="zh-CN" altLang="zh-CN" sz="4600" b="1" dirty="0">
                <a:latin typeface="Times New Roman" panose="02020603050405020304" pitchFamily="18" charset="0"/>
                <a:ea typeface="楷体_GB2312" pitchFamily="1" charset="-122"/>
              </a:rPr>
              <a:t> </a:t>
            </a:r>
            <a:endParaRPr lang="zh-CN" altLang="zh-CN" sz="4600" b="1" dirty="0">
              <a:latin typeface="Times New Roman" panose="02020603050405020304" pitchFamily="18" charset="0"/>
              <a:ea typeface="楷体_GB2312" pitchFamily="1" charset="-122"/>
            </a:endParaRPr>
          </a:p>
        </p:txBody>
      </p:sp>
      <p:sp>
        <p:nvSpPr>
          <p:cNvPr id="45059" name="Rectangle 3"/>
          <p:cNvSpPr>
            <a:spLocks noGrp="1"/>
          </p:cNvSpPr>
          <p:nvPr>
            <p:ph idx="1"/>
          </p:nvPr>
        </p:nvSpPr>
        <p:spPr>
          <a:xfrm>
            <a:off x="1636395" y="1196340"/>
            <a:ext cx="6882130" cy="4943475"/>
          </a:xfrm>
        </p:spPr>
        <p:txBody>
          <a:bodyPr vert="horz" wrap="square" lIns="91440" tIns="45720" rIns="91440" bIns="45720" anchor="t" anchorCtr="0"/>
          <a:lstStyle/>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#include &lt;iostream&gt;</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using namespace std;</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int main()</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int n;</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cout &lt;&lt; "请输入整数的个数：";</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cin &gt;&gt; n;</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cout &lt;&lt; "请输入" &lt;&lt; n &lt;&lt; "个整数：";</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int sum=0；</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for (int i=1; i&lt;=n; i++)</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	int a; </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cin &gt;&gt; a;</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sum += a; </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cout &lt;&lt; "输入的" &lt;&lt; n &lt;&lt; "个整数的和是：" &lt;&lt; sum &lt;&lt; endl;</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return 0;</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a:t>
            </a:r>
            <a:endParaRPr lang="zh-CN" altLang="zh-CN" sz="1900" b="1" dirty="0">
              <a:latin typeface="Times New Roman" panose="02020603050405020304" pitchFamily="18" charset="0"/>
              <a:ea typeface="Times New Roman" panose="02020603050405020304" pitchFamily="18" charset="0"/>
            </a:endParaRPr>
          </a:p>
        </p:txBody>
      </p:sp>
      <p:sp>
        <p:nvSpPr>
          <p:cNvPr id="43010" name="Rectangle 2"/>
          <p:cNvSpPr>
            <a:spLocks noGrp="1"/>
          </p:cNvSpPr>
          <p:nvPr/>
        </p:nvSpPr>
        <p:spPr>
          <a:xfrm>
            <a:off x="65405" y="2564765"/>
            <a:ext cx="1430020" cy="91948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a:lstStyle>
          <a:p>
            <a:pPr eaLnBrk="1" hangingPunct="1"/>
            <a:r>
              <a:rPr lang="en-US" altLang="zh-CN" sz="4000" b="1" dirty="0"/>
              <a:t>3.4.6</a:t>
            </a:r>
            <a:r>
              <a:rPr lang="en-US" altLang="zh-CN" sz="4000" b="1" dirty="0">
                <a:latin typeface="楷体_GB2312" pitchFamily="1" charset="-122"/>
                <a:ea typeface="楷体_GB2312" pitchFamily="1" charset="-122"/>
              </a:rPr>
              <a:t> </a:t>
            </a:r>
            <a:r>
              <a:rPr lang="zh-CN" altLang="en-US" sz="4000" b="1" dirty="0">
                <a:latin typeface="楷体_GB2312" pitchFamily="1" charset="-122"/>
                <a:ea typeface="楷体_GB2312" pitchFamily="1" charset="-122"/>
              </a:rPr>
              <a:t>循环程序设计实例</a:t>
            </a:r>
            <a:endParaRPr lang="zh-CN" altLang="zh-CN" sz="4000" b="1" dirty="0">
              <a:latin typeface="楷体_GB2312" pitchFamily="1" charset="-122"/>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1403350" y="260350"/>
            <a:ext cx="7489825" cy="1223963"/>
          </a:xfrm>
        </p:spPr>
        <p:txBody>
          <a:bodyPr vert="horz" wrap="square" lIns="91440" tIns="45720" rIns="91440" bIns="45720" anchor="ctr" anchorCtr="0"/>
          <a:lstStyle/>
          <a:p>
            <a:pPr eaLnBrk="1" hangingPunct="1">
              <a:buNone/>
            </a:pPr>
            <a:r>
              <a:rPr lang="zh-CN" altLang="zh-CN" sz="2800" b="1" dirty="0">
                <a:latin typeface="楷体_GB2312" pitchFamily="1" charset="-122"/>
                <a:ea typeface="楷体_GB2312" pitchFamily="1" charset="-122"/>
              </a:rPr>
              <a:t>例</a:t>
            </a:r>
            <a:r>
              <a:rPr lang="en-US" altLang="zh-CN" sz="2800" b="1" dirty="0">
                <a:latin typeface="Times New Roman" panose="02020603050405020304" pitchFamily="18" charset="0"/>
                <a:ea typeface="楷体_GB2312" pitchFamily="1" charset="-122"/>
              </a:rPr>
              <a:t>2</a:t>
            </a:r>
            <a:r>
              <a:rPr lang="zh-CN" altLang="zh-CN" sz="2800" b="1" dirty="0">
                <a:latin typeface="楷体_GB2312" pitchFamily="1" charset="-122"/>
                <a:ea typeface="楷体_GB2312" pitchFamily="1" charset="-122"/>
              </a:rPr>
              <a:t>：计算从键盘输入的一系列整数的和，要求输入以</a:t>
            </a:r>
            <a:r>
              <a:rPr lang="zh-CN" altLang="zh-CN" sz="2800" b="1" dirty="0">
                <a:latin typeface="Times New Roman" panose="02020603050405020304" pitchFamily="18" charset="0"/>
                <a:ea typeface="楷体_GB2312" pitchFamily="1" charset="-122"/>
              </a:rPr>
              <a:t>-1</a:t>
            </a:r>
            <a:r>
              <a:rPr lang="zh-CN" altLang="zh-CN" sz="2800" b="1" dirty="0">
                <a:latin typeface="楷体_GB2312" pitchFamily="1" charset="-122"/>
                <a:ea typeface="楷体_GB2312" pitchFamily="1" charset="-122"/>
              </a:rPr>
              <a:t>结束。（事件控制的循环）</a:t>
            </a:r>
            <a:endParaRPr lang="zh-CN" altLang="zh-CN" sz="2800" b="1" dirty="0">
              <a:latin typeface="楷体_GB2312" pitchFamily="1" charset="-122"/>
              <a:ea typeface="楷体_GB2312" pitchFamily="1" charset="-122"/>
            </a:endParaRPr>
          </a:p>
        </p:txBody>
      </p:sp>
      <p:sp>
        <p:nvSpPr>
          <p:cNvPr id="46083" name="Rectangle 3"/>
          <p:cNvSpPr>
            <a:spLocks noGrp="1"/>
          </p:cNvSpPr>
          <p:nvPr>
            <p:ph idx="1"/>
          </p:nvPr>
        </p:nvSpPr>
        <p:spPr>
          <a:xfrm>
            <a:off x="1143000" y="1987550"/>
            <a:ext cx="5819775" cy="4513263"/>
          </a:xfrm>
        </p:spPr>
        <p:txBody>
          <a:bodyPr vert="horz" wrap="square" lIns="91440" tIns="45720" rIns="91440" bIns="45720" anchor="t" anchorCtr="0"/>
          <a:lstStyle/>
          <a:p>
            <a:pPr indent="-147320" algn="just"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#include &lt;iostream&gt;</a:t>
            </a:r>
            <a:endParaRPr lang="zh-CN" altLang="zh-CN" sz="1900" b="1" dirty="0">
              <a:latin typeface="Times New Roman" panose="02020603050405020304" pitchFamily="18" charset="0"/>
              <a:cs typeface="Times New Roman" panose="02020603050405020304" pitchFamily="18" charset="0"/>
            </a:endParaRPr>
          </a:p>
          <a:p>
            <a:pPr indent="-147320" algn="just"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using namespace std;</a:t>
            </a:r>
            <a:endParaRPr lang="zh-CN" altLang="zh-CN" sz="1900" b="1" dirty="0">
              <a:latin typeface="Times New Roman" panose="02020603050405020304" pitchFamily="18" charset="0"/>
              <a:cs typeface="Times New Roman" panose="02020603050405020304" pitchFamily="18" charset="0"/>
            </a:endParaRPr>
          </a:p>
          <a:p>
            <a:pPr indent="-147320" algn="just"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int main()</a:t>
            </a:r>
            <a:endParaRPr lang="zh-CN" altLang="zh-CN" sz="1900" b="1" dirty="0">
              <a:latin typeface="Times New Roman" panose="02020603050405020304" pitchFamily="18" charset="0"/>
              <a:cs typeface="Times New Roman" panose="02020603050405020304" pitchFamily="18" charset="0"/>
            </a:endParaRPr>
          </a:p>
          <a:p>
            <a:pPr indent="-147320" algn="just"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{int a,sum=0;</a:t>
            </a:r>
            <a:endParaRPr lang="zh-CN" altLang="zh-CN" sz="1900" b="1" dirty="0">
              <a:latin typeface="Times New Roman" panose="02020603050405020304" pitchFamily="18" charset="0"/>
              <a:cs typeface="Times New Roman" panose="02020603050405020304" pitchFamily="18" charset="0"/>
            </a:endParaRPr>
          </a:p>
          <a:p>
            <a:pPr indent="-147320" algn="just"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cout &lt;&lt; "请输入若干个整数（以-1结束）：";</a:t>
            </a:r>
            <a:endParaRPr lang="zh-CN" altLang="zh-CN" sz="1900" b="1" dirty="0">
              <a:latin typeface="Times New Roman" panose="02020603050405020304" pitchFamily="18" charset="0"/>
              <a:cs typeface="Times New Roman" panose="02020603050405020304" pitchFamily="18" charset="0"/>
            </a:endParaRPr>
          </a:p>
          <a:p>
            <a:pPr indent="-147320" algn="just"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cin &gt;&gt; a;</a:t>
            </a:r>
            <a:endParaRPr lang="zh-CN" altLang="zh-CN" sz="1900" b="1" dirty="0">
              <a:latin typeface="Times New Roman" panose="02020603050405020304" pitchFamily="18" charset="0"/>
              <a:cs typeface="Times New Roman" panose="02020603050405020304" pitchFamily="18" charset="0"/>
            </a:endParaRPr>
          </a:p>
          <a:p>
            <a:pPr indent="-147320" algn="just"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while (a != -1)</a:t>
            </a:r>
            <a:endParaRPr lang="zh-CN" altLang="zh-CN" sz="1900" b="1" dirty="0">
              <a:latin typeface="Times New Roman" panose="02020603050405020304" pitchFamily="18" charset="0"/>
              <a:cs typeface="Times New Roman" panose="02020603050405020304" pitchFamily="18" charset="0"/>
            </a:endParaRPr>
          </a:p>
          <a:p>
            <a:pPr indent="-147320" algn="just"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	sum += a; </a:t>
            </a:r>
            <a:endParaRPr lang="zh-CN" altLang="zh-CN" sz="1900" b="1" dirty="0">
              <a:latin typeface="Times New Roman" panose="02020603050405020304" pitchFamily="18" charset="0"/>
              <a:cs typeface="Times New Roman" panose="02020603050405020304" pitchFamily="18" charset="0"/>
            </a:endParaRPr>
          </a:p>
          <a:p>
            <a:pPr indent="-147320" algn="just"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cin &gt;&gt; a;</a:t>
            </a:r>
            <a:endParaRPr lang="zh-CN" altLang="zh-CN" sz="1900" b="1" dirty="0">
              <a:latin typeface="Times New Roman" panose="02020603050405020304" pitchFamily="18" charset="0"/>
              <a:cs typeface="Times New Roman" panose="02020603050405020304" pitchFamily="18" charset="0"/>
            </a:endParaRPr>
          </a:p>
          <a:p>
            <a:pPr indent="-147320" algn="just"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a:t>
            </a:r>
            <a:endParaRPr lang="zh-CN" altLang="zh-CN" sz="1900" b="1" dirty="0">
              <a:latin typeface="Times New Roman" panose="02020603050405020304" pitchFamily="18" charset="0"/>
              <a:cs typeface="Times New Roman" panose="02020603050405020304" pitchFamily="18" charset="0"/>
            </a:endParaRPr>
          </a:p>
          <a:p>
            <a:pPr indent="-147320" algn="just"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cout &lt;&lt; "输入的整数的和是：" &lt;&lt; sum &lt;&lt; endl;</a:t>
            </a:r>
            <a:endParaRPr lang="zh-CN" altLang="zh-CN" sz="1900" b="1" dirty="0">
              <a:latin typeface="Times New Roman" panose="02020603050405020304" pitchFamily="18" charset="0"/>
              <a:cs typeface="Times New Roman" panose="02020603050405020304" pitchFamily="18" charset="0"/>
            </a:endParaRPr>
          </a:p>
          <a:p>
            <a:pPr indent="-147320" algn="just"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return 0;</a:t>
            </a:r>
            <a:endParaRPr lang="zh-CN" altLang="zh-CN" sz="1900" b="1" dirty="0">
              <a:latin typeface="Times New Roman" panose="02020603050405020304" pitchFamily="18" charset="0"/>
              <a:cs typeface="Times New Roman" panose="02020603050405020304" pitchFamily="18" charset="0"/>
            </a:endParaRPr>
          </a:p>
          <a:p>
            <a:pPr indent="-147320" algn="just"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a:t>
            </a:r>
            <a:endParaRPr lang="zh-CN" altLang="zh-CN" sz="1900" b="1" dirty="0">
              <a:latin typeface="Times New Roman" panose="02020603050405020304" pitchFamily="18" charset="0"/>
              <a:ea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171450" y="332740"/>
            <a:ext cx="8722360" cy="1063625"/>
          </a:xfrm>
        </p:spPr>
        <p:txBody>
          <a:bodyPr vert="horz" wrap="square" lIns="91440" tIns="45720" rIns="91440" bIns="45720" anchor="ctr" anchorCtr="0"/>
          <a:lstStyle/>
          <a:p>
            <a:pPr eaLnBrk="1" hangingPunct="1">
              <a:buNone/>
            </a:pPr>
            <a:r>
              <a:rPr lang="zh-CN" altLang="zh-CN" sz="2800" b="1" dirty="0">
                <a:latin typeface="Times New Roman" panose="02020603050405020304" pitchFamily="18" charset="0"/>
                <a:ea typeface="楷体_GB2312" pitchFamily="1" charset="-122"/>
              </a:rPr>
              <a:t>例</a:t>
            </a:r>
            <a:r>
              <a:rPr lang="en-US" altLang="zh-CN" sz="2800" b="1" dirty="0">
                <a:latin typeface="Times New Roman" panose="02020603050405020304" pitchFamily="18" charset="0"/>
                <a:ea typeface="楷体_GB2312" pitchFamily="1" charset="-122"/>
              </a:rPr>
              <a:t>3</a:t>
            </a:r>
            <a:r>
              <a:rPr lang="zh-CN" altLang="zh-CN" sz="2800" b="1" dirty="0">
                <a:latin typeface="Times New Roman" panose="02020603050405020304" pitchFamily="18" charset="0"/>
                <a:ea typeface="楷体_GB2312" pitchFamily="1" charset="-122"/>
              </a:rPr>
              <a:t> 从键盘接收字符，一直到输入了字符y(Y)或n(N)为止。 （事件控制的循环）</a:t>
            </a:r>
            <a:endParaRPr lang="zh-CN" altLang="zh-CN" sz="2800" b="1" dirty="0">
              <a:latin typeface="Times New Roman" panose="02020603050405020304" pitchFamily="18" charset="0"/>
              <a:ea typeface="楷体_GB2312" pitchFamily="1" charset="-122"/>
            </a:endParaRPr>
          </a:p>
        </p:txBody>
      </p:sp>
      <p:sp>
        <p:nvSpPr>
          <p:cNvPr id="48131" name="Rectangle 3"/>
          <p:cNvSpPr>
            <a:spLocks noGrp="1"/>
          </p:cNvSpPr>
          <p:nvPr>
            <p:ph idx="1"/>
          </p:nvPr>
        </p:nvSpPr>
        <p:spPr>
          <a:xfrm>
            <a:off x="1691640" y="1311275"/>
            <a:ext cx="5338445" cy="4872355"/>
          </a:xfrm>
        </p:spPr>
        <p:txBody>
          <a:bodyPr vert="horz" wrap="square" lIns="91440" tIns="45720" rIns="91440" bIns="45720" anchor="t" anchorCtr="0"/>
          <a:lstStyle/>
          <a:p>
            <a:pPr algn="just"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#include &lt;iostream&gt;</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#include &lt;cstdlib&gt;</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using namespace std;</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int main()</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char ch;</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do</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	cout &lt;&lt; "请输入Yes或No（y/n）：";</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cin &gt;&gt; ch;</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ch = tolower(ch);</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 while (ch != 'y' &amp;&amp; ch != 'n');</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if (ch == 'y')</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else</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	return 0;</a:t>
            </a:r>
            <a:endParaRPr lang="zh-CN" altLang="zh-CN" sz="19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900" b="1" dirty="0">
                <a:latin typeface="Times New Roman" panose="02020603050405020304" pitchFamily="18" charset="0"/>
                <a:cs typeface="Times New Roman" panose="02020603050405020304" pitchFamily="18" charset="0"/>
              </a:rPr>
              <a:t>}</a:t>
            </a:r>
            <a:endParaRPr lang="zh-CN" altLang="zh-CN" sz="1900" b="1" dirty="0">
              <a:latin typeface="Times New Roman" panose="02020603050405020304" pitchFamily="18" charset="0"/>
              <a:ea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1619250" y="360363"/>
            <a:ext cx="7310438" cy="1139825"/>
          </a:xfrm>
        </p:spPr>
        <p:txBody>
          <a:bodyPr vert="horz" wrap="square" lIns="91440" tIns="45720" rIns="91440" bIns="45720" anchor="ctr" anchorCtr="0"/>
          <a:lstStyle/>
          <a:p>
            <a:pPr eaLnBrk="1" hangingPunct="1"/>
            <a:r>
              <a:rPr lang="en-US" altLang="zh-CN" sz="4000" b="1" dirty="0">
                <a:ea typeface="楷体_GB2312" pitchFamily="1" charset="-122"/>
              </a:rPr>
              <a:t>3.1 </a:t>
            </a:r>
            <a:r>
              <a:rPr lang="zh-CN" altLang="zh-CN" sz="4000" b="1" dirty="0">
                <a:ea typeface="楷体_GB2312" pitchFamily="1" charset="-122"/>
              </a:rPr>
              <a:t>概述</a:t>
            </a:r>
            <a:endParaRPr lang="zh-CN" altLang="zh-CN" sz="4000" b="1" dirty="0">
              <a:ea typeface="楷体_GB2312" pitchFamily="1" charset="-122"/>
            </a:endParaRPr>
          </a:p>
        </p:txBody>
      </p:sp>
      <p:sp>
        <p:nvSpPr>
          <p:cNvPr id="7171" name="Rectangle 3"/>
          <p:cNvSpPr>
            <a:spLocks noGrp="1"/>
          </p:cNvSpPr>
          <p:nvPr>
            <p:ph idx="1"/>
          </p:nvPr>
        </p:nvSpPr>
        <p:spPr>
          <a:xfrm>
            <a:off x="1116013" y="2276475"/>
            <a:ext cx="6861175" cy="3024188"/>
          </a:xfrm>
        </p:spPr>
        <p:txBody>
          <a:bodyPr vert="horz" wrap="square" lIns="91440" tIns="45720" rIns="91440" bIns="45720" anchor="t" anchorCtr="0"/>
          <a:lstStyle/>
          <a:p>
            <a:pPr eaLnBrk="1" hangingPunct="1"/>
            <a:r>
              <a:rPr lang="zh-CN" altLang="en-US" sz="2800" b="1" dirty="0">
                <a:solidFill>
                  <a:srgbClr val="FF0000"/>
                </a:solidFill>
                <a:latin typeface="楷体_GB2312" pitchFamily="1" charset="-122"/>
                <a:ea typeface="楷体_GB2312" pitchFamily="1" charset="-122"/>
              </a:rPr>
              <a:t>算法</a:t>
            </a:r>
            <a:r>
              <a:rPr lang="zh-CN" altLang="en-US" sz="2800" b="1" dirty="0">
                <a:latin typeface="楷体_GB2312" pitchFamily="1" charset="-122"/>
                <a:ea typeface="楷体_GB2312" pitchFamily="1" charset="-122"/>
              </a:rPr>
              <a:t>：程序流程的描述</a:t>
            </a:r>
            <a:endParaRPr lang="en-US" altLang="zh-CN" sz="2800" b="1" dirty="0">
              <a:latin typeface="楷体_GB2312" pitchFamily="1" charset="-122"/>
              <a:ea typeface="楷体_GB2312" pitchFamily="1" charset="-122"/>
            </a:endParaRPr>
          </a:p>
          <a:p>
            <a:pPr eaLnBrk="1" hangingPunct="1"/>
            <a:endParaRPr lang="en-US" altLang="zh-CN" sz="1000" b="1" dirty="0">
              <a:latin typeface="楷体_GB2312" pitchFamily="1" charset="-122"/>
              <a:ea typeface="楷体_GB2312" pitchFamily="1" charset="-122"/>
            </a:endParaRPr>
          </a:p>
          <a:p>
            <a:pPr eaLnBrk="1" hangingPunct="1"/>
            <a:r>
              <a:rPr lang="zh-CN" altLang="zh-CN" sz="2800" b="1" dirty="0">
                <a:solidFill>
                  <a:srgbClr val="FF0000"/>
                </a:solidFill>
                <a:latin typeface="楷体_GB2312" pitchFamily="1" charset="-122"/>
                <a:ea typeface="楷体_GB2312" pitchFamily="1" charset="-122"/>
              </a:rPr>
              <a:t>语句</a:t>
            </a:r>
            <a:r>
              <a:rPr lang="zh-CN" altLang="zh-CN" sz="2800" b="1" dirty="0">
                <a:latin typeface="楷体_GB2312" pitchFamily="1" charset="-122"/>
                <a:ea typeface="楷体_GB2312" pitchFamily="1" charset="-122"/>
              </a:rPr>
              <a:t>实现对程序执行流程的控制，包括：</a:t>
            </a:r>
            <a:endParaRPr lang="zh-CN" altLang="zh-CN" sz="2800" b="1" dirty="0">
              <a:latin typeface="楷体_GB2312" pitchFamily="1" charset="-122"/>
              <a:ea typeface="楷体_GB2312" pitchFamily="1" charset="-122"/>
            </a:endParaRPr>
          </a:p>
          <a:p>
            <a:pPr lvl="1" eaLnBrk="1" hangingPunct="1"/>
            <a:r>
              <a:rPr lang="zh-CN" altLang="zh-CN" sz="2400" b="1" dirty="0">
                <a:latin typeface="楷体_GB2312" pitchFamily="1" charset="-122"/>
                <a:ea typeface="楷体_GB2312" pitchFamily="1" charset="-122"/>
              </a:rPr>
              <a:t>顺序控制：按书写次序执行</a:t>
            </a:r>
            <a:r>
              <a:rPr lang="zh-CN" altLang="en-US" sz="2400" b="1" dirty="0">
                <a:latin typeface="楷体_GB2312" pitchFamily="1" charset="-122"/>
                <a:ea typeface="楷体_GB2312" pitchFamily="1" charset="-122"/>
              </a:rPr>
              <a:t>；</a:t>
            </a:r>
            <a:endParaRPr lang="zh-CN" altLang="zh-CN" sz="2400" b="1" dirty="0">
              <a:latin typeface="楷体_GB2312" pitchFamily="1" charset="-122"/>
              <a:ea typeface="楷体_GB2312" pitchFamily="1" charset="-122"/>
            </a:endParaRPr>
          </a:p>
          <a:p>
            <a:pPr lvl="1" eaLnBrk="1" hangingPunct="1"/>
            <a:r>
              <a:rPr lang="zh-CN" altLang="zh-CN" sz="2400" b="1" dirty="0">
                <a:latin typeface="楷体_GB2312" pitchFamily="1" charset="-122"/>
                <a:ea typeface="楷体_GB2312" pitchFamily="1" charset="-122"/>
              </a:rPr>
              <a:t>分支控制：根据条件选择执行</a:t>
            </a:r>
            <a:r>
              <a:rPr lang="zh-CN" altLang="en-US" sz="2400" b="1" dirty="0">
                <a:latin typeface="楷体_GB2312" pitchFamily="1" charset="-122"/>
                <a:ea typeface="楷体_GB2312" pitchFamily="1" charset="-122"/>
              </a:rPr>
              <a:t>；</a:t>
            </a:r>
            <a:endParaRPr lang="zh-CN" altLang="zh-CN" sz="2400" b="1" dirty="0">
              <a:latin typeface="楷体_GB2312" pitchFamily="1" charset="-122"/>
              <a:ea typeface="楷体_GB2312" pitchFamily="1" charset="-122"/>
            </a:endParaRPr>
          </a:p>
          <a:p>
            <a:pPr lvl="1" eaLnBrk="1" hangingPunct="1"/>
            <a:r>
              <a:rPr lang="zh-CN" altLang="zh-CN" sz="2400" b="1" dirty="0">
                <a:latin typeface="楷体_GB2312" pitchFamily="1" charset="-122"/>
                <a:ea typeface="楷体_GB2312" pitchFamily="1" charset="-122"/>
              </a:rPr>
              <a:t>循环控制：重复执行</a:t>
            </a:r>
            <a:r>
              <a:rPr lang="zh-CN" altLang="en-US" sz="2400" b="1" dirty="0">
                <a:latin typeface="楷体_GB2312" pitchFamily="1" charset="-122"/>
                <a:ea typeface="楷体_GB2312" pitchFamily="1" charset="-122"/>
              </a:rPr>
              <a:t>；</a:t>
            </a:r>
            <a:endParaRPr lang="en-US" altLang="zh-CN" sz="2400" b="1" dirty="0">
              <a:latin typeface="楷体_GB2312" pitchFamily="1" charset="-122"/>
              <a:ea typeface="楷体_GB2312" pitchFamily="1" charset="-122"/>
            </a:endParaRPr>
          </a:p>
          <a:p>
            <a:pPr lvl="1" eaLnBrk="1" hangingPunct="1"/>
            <a:r>
              <a:rPr lang="zh-CN" altLang="en-US" sz="2400" b="1" dirty="0">
                <a:latin typeface="楷体_GB2312" pitchFamily="1" charset="-122"/>
                <a:ea typeface="楷体_GB2312" pitchFamily="1" charset="-122"/>
              </a:rPr>
              <a:t>无条件转移：无条件地转移到制指定位置。</a:t>
            </a:r>
            <a:endParaRPr lang="zh-CN" altLang="zh-CN" sz="2400" b="1" dirty="0">
              <a:latin typeface="楷体_GB2312" pitchFamily="1" charset="-122"/>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971550" y="5373370"/>
            <a:ext cx="6675120" cy="768350"/>
          </a:xfrm>
          <a:prstGeom prst="rect">
            <a:avLst/>
          </a:prstGeom>
          <a:noFill/>
        </p:spPr>
        <p:txBody>
          <a:bodyPr wrap="square" rtlCol="0" anchor="t">
            <a:spAutoFit/>
          </a:bodyPr>
          <a:p>
            <a:pPr lvl="0" eaLnBrk="1" hangingPunct="1">
              <a:spcBef>
                <a:spcPct val="0"/>
              </a:spcBef>
            </a:pPr>
            <a:r>
              <a:rPr lang="zh-CN" altLang="en-US" sz="2200" dirty="0">
                <a:solidFill>
                  <a:schemeClr val="tx2"/>
                </a:solidFill>
                <a:sym typeface="+mn-ea"/>
              </a:rPr>
              <a:t>表达式</a:t>
            </a:r>
            <a:r>
              <a:rPr lang="en-US" altLang="zh-CN" sz="2200" dirty="0">
                <a:solidFill>
                  <a:schemeClr val="tx2"/>
                </a:solidFill>
                <a:sym typeface="+mn-ea"/>
              </a:rPr>
              <a:t>=</a:t>
            </a:r>
            <a:r>
              <a:rPr lang="zh-CN" altLang="en-US" sz="2200" dirty="0">
                <a:solidFill>
                  <a:schemeClr val="tx2"/>
                </a:solidFill>
                <a:sym typeface="+mn-ea"/>
              </a:rPr>
              <a:t>数据处理的基本单位 </a:t>
            </a:r>
            <a:r>
              <a:rPr lang="en-US" altLang="zh-CN" sz="2200" dirty="0">
                <a:solidFill>
                  <a:schemeClr val="tx2"/>
                </a:solidFill>
                <a:sym typeface="+mn-ea"/>
              </a:rPr>
              <a:t>v.s. </a:t>
            </a:r>
            <a:r>
              <a:rPr lang="zh-CN" altLang="en-US" sz="2200" dirty="0">
                <a:solidFill>
                  <a:schemeClr val="tx2"/>
                </a:solidFill>
                <a:sym typeface="+mn-ea"/>
              </a:rPr>
              <a:t>语句</a:t>
            </a:r>
            <a:r>
              <a:rPr lang="en-US" altLang="zh-CN" sz="2200" dirty="0">
                <a:solidFill>
                  <a:schemeClr val="tx2"/>
                </a:solidFill>
                <a:sym typeface="+mn-ea"/>
              </a:rPr>
              <a:t>=</a:t>
            </a:r>
            <a:r>
              <a:rPr lang="zh-CN" altLang="en-US" sz="2200" dirty="0">
                <a:solidFill>
                  <a:schemeClr val="tx2"/>
                </a:solidFill>
                <a:sym typeface="+mn-ea"/>
              </a:rPr>
              <a:t>流程控制的基本单位</a:t>
            </a:r>
            <a:endParaRPr lang="zh-CN" altLang="en-US" sz="2200" dirty="0">
              <a:solidFill>
                <a:schemeClr val="tx2"/>
              </a:solidFill>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1524000" y="142875"/>
            <a:ext cx="7010400" cy="1527175"/>
          </a:xfrm>
        </p:spPr>
        <p:txBody>
          <a:bodyPr vert="horz" wrap="square" lIns="91440" tIns="45720" rIns="91440" bIns="45720" anchor="ctr" anchorCtr="0"/>
          <a:lstStyle/>
          <a:p>
            <a:pPr eaLnBrk="1" hangingPunct="1"/>
            <a:r>
              <a:rPr lang="en-US" altLang="zh-CN" sz="4000" b="1" dirty="0"/>
              <a:t>3.4.n </a:t>
            </a:r>
            <a:r>
              <a:rPr lang="zh-CN" altLang="zh-CN" sz="4000" b="1" dirty="0">
                <a:ea typeface="楷体_GB2312" pitchFamily="1" charset="-122"/>
              </a:rPr>
              <a:t>循环优化问题</a:t>
            </a:r>
            <a:endParaRPr lang="zh-CN" altLang="zh-CN" sz="4000" b="1" dirty="0">
              <a:ea typeface="楷体_GB2312" pitchFamily="1" charset="-122"/>
            </a:endParaRPr>
          </a:p>
        </p:txBody>
      </p:sp>
      <p:sp>
        <p:nvSpPr>
          <p:cNvPr id="50179" name="Rectangle 3"/>
          <p:cNvSpPr>
            <a:spLocks noGrp="1"/>
          </p:cNvSpPr>
          <p:nvPr>
            <p:ph idx="1"/>
          </p:nvPr>
        </p:nvSpPr>
        <p:spPr>
          <a:xfrm>
            <a:off x="1258888" y="2338388"/>
            <a:ext cx="6481762" cy="2674937"/>
          </a:xfrm>
        </p:spPr>
        <p:txBody>
          <a:bodyPr vert="horz" wrap="square" lIns="91440" tIns="45720" rIns="91440" bIns="45720" anchor="t" anchorCtr="0"/>
          <a:lstStyle/>
          <a:p>
            <a:pPr eaLnBrk="1" hangingPunct="1"/>
            <a:r>
              <a:rPr lang="zh-CN" altLang="zh-CN" sz="2800" b="1" dirty="0">
                <a:latin typeface="楷体_GB2312" pitchFamily="1" charset="-122"/>
                <a:ea typeface="楷体_GB2312" pitchFamily="1" charset="-122"/>
                <a:sym typeface="Arial" panose="020B0604020202020204" pitchFamily="34" charset="0"/>
              </a:rPr>
              <a:t>算法</a:t>
            </a:r>
            <a:r>
              <a:rPr lang="zh-CN" altLang="zh-CN" sz="2800" b="1" dirty="0">
                <a:ea typeface="楷体_GB2312" pitchFamily="1" charset="-122"/>
              </a:rPr>
              <a:t>的优化</a:t>
            </a:r>
            <a:endParaRPr lang="en-US" altLang="zh-CN" sz="2800" b="1" dirty="0">
              <a:ea typeface="楷体_GB2312" pitchFamily="1" charset="-122"/>
            </a:endParaRPr>
          </a:p>
          <a:p>
            <a:pPr lvl="1" eaLnBrk="1" hangingPunct="1"/>
            <a:r>
              <a:rPr lang="zh-CN" altLang="zh-CN" sz="2600" b="1" dirty="0">
                <a:solidFill>
                  <a:srgbClr val="0070C0"/>
                </a:solidFill>
                <a:ea typeface="楷体_GB2312" pitchFamily="1" charset="-122"/>
              </a:rPr>
              <a:t>减少循环次数</a:t>
            </a:r>
            <a:endParaRPr lang="en-US" altLang="zh-CN" sz="2600" b="1" dirty="0">
              <a:solidFill>
                <a:srgbClr val="0070C0"/>
              </a:solidFill>
              <a:ea typeface="楷体_GB2312" pitchFamily="1" charset="-122"/>
            </a:endParaRPr>
          </a:p>
          <a:p>
            <a:pPr eaLnBrk="1" hangingPunct="1"/>
            <a:r>
              <a:rPr lang="zh-CN" altLang="en-US" sz="2800" b="1" dirty="0">
                <a:ea typeface="楷体_GB2312" pitchFamily="1" charset="-122"/>
              </a:rPr>
              <a:t>代码的优化</a:t>
            </a:r>
            <a:endParaRPr lang="zh-CN" altLang="zh-CN" sz="2800" b="1" dirty="0">
              <a:ea typeface="楷体_GB2312" pitchFamily="1" charset="-122"/>
            </a:endParaRPr>
          </a:p>
          <a:p>
            <a:pPr lvl="1" eaLnBrk="1" hangingPunct="1"/>
            <a:r>
              <a:rPr lang="zh-CN" altLang="zh-CN" sz="2600" b="1" dirty="0">
                <a:solidFill>
                  <a:srgbClr val="0070C0"/>
                </a:solidFill>
                <a:latin typeface="楷体_GB2312" pitchFamily="1" charset="-122"/>
                <a:ea typeface="楷体_GB2312" pitchFamily="1" charset="-122"/>
                <a:sym typeface="Arial" panose="020B0604020202020204" pitchFamily="34" charset="0"/>
              </a:rPr>
              <a:t>避免</a:t>
            </a:r>
            <a:r>
              <a:rPr lang="zh-CN" altLang="zh-CN" sz="2600" b="1" dirty="0">
                <a:solidFill>
                  <a:srgbClr val="0070C0"/>
                </a:solidFill>
                <a:ea typeface="楷体_GB2312" pitchFamily="1" charset="-122"/>
              </a:rPr>
              <a:t>在循环中重复计算不变的表达式</a:t>
            </a:r>
            <a:endParaRPr lang="en-US" altLang="zh-CN" sz="2600" b="1" dirty="0">
              <a:solidFill>
                <a:srgbClr val="0070C0"/>
              </a:solidFill>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idx="1"/>
          </p:nvPr>
        </p:nvSpPr>
        <p:spPr>
          <a:xfrm>
            <a:off x="1835785" y="534670"/>
            <a:ext cx="7248525" cy="5431790"/>
          </a:xfrm>
        </p:spPr>
        <p:txBody>
          <a:bodyPr vert="horz" wrap="square" lIns="91440" tIns="45720" rIns="91440" bIns="45720" anchor="t" anchorCtr="0"/>
          <a:lstStyle/>
          <a:p>
            <a:pPr eaLnBrk="1" hangingPunct="1">
              <a:lnSpc>
                <a:spcPct val="80000"/>
              </a:lnSpc>
              <a:spcAft>
                <a:spcPct val="20000"/>
              </a:spcAft>
              <a:buNone/>
            </a:pPr>
            <a:r>
              <a:rPr lang="zh-CN" altLang="zh-CN" sz="1900" b="1" dirty="0">
                <a:latin typeface="Times New Roman" panose="02020603050405020304" pitchFamily="18" charset="0"/>
                <a:cs typeface="Times New Roman" panose="02020603050405020304" pitchFamily="18" charset="0"/>
              </a:rPr>
              <a:t>#include &lt;iostream&gt;</a:t>
            </a:r>
            <a:endParaRPr lang="en-US" altLang="zh-CN" sz="1900" b="1" dirty="0">
              <a:latin typeface="Times New Roman" panose="02020603050405020304" pitchFamily="18" charset="0"/>
              <a:cs typeface="Times New Roman" panose="02020603050405020304" pitchFamily="18" charset="0"/>
            </a:endParaRPr>
          </a:p>
          <a:p>
            <a:pPr eaLnBrk="1" hangingPunct="1">
              <a:lnSpc>
                <a:spcPct val="80000"/>
              </a:lnSpc>
              <a:spcAft>
                <a:spcPct val="20000"/>
              </a:spcAft>
              <a:buNone/>
            </a:pPr>
            <a:r>
              <a:rPr lang="zh-CN" altLang="zh-CN" sz="1900" b="1" dirty="0">
                <a:latin typeface="Times New Roman" panose="02020603050405020304" pitchFamily="18" charset="0"/>
                <a:cs typeface="Times New Roman" panose="02020603050405020304" pitchFamily="18" charset="0"/>
              </a:rPr>
              <a:t>using namespace std;</a:t>
            </a:r>
            <a:endParaRPr lang="zh-CN" altLang="zh-CN" sz="1900" b="1" dirty="0">
              <a:latin typeface="Times New Roman" panose="02020603050405020304" pitchFamily="18" charset="0"/>
              <a:cs typeface="Times New Roman" panose="02020603050405020304" pitchFamily="18" charset="0"/>
            </a:endParaRPr>
          </a:p>
          <a:p>
            <a:pPr eaLnBrk="1" hangingPunct="1">
              <a:lnSpc>
                <a:spcPct val="80000"/>
              </a:lnSpc>
              <a:buNone/>
            </a:pPr>
            <a:r>
              <a:rPr lang="zh-CN" altLang="zh-CN" sz="1900" b="1" dirty="0">
                <a:latin typeface="Times New Roman" panose="02020603050405020304" pitchFamily="18" charset="0"/>
                <a:cs typeface="Times New Roman" panose="02020603050405020304" pitchFamily="18" charset="0"/>
              </a:rPr>
              <a:t>int main()</a:t>
            </a:r>
            <a:endParaRPr lang="zh-CN" altLang="zh-CN" sz="1900" b="1" dirty="0">
              <a:latin typeface="Times New Roman" panose="02020603050405020304" pitchFamily="18" charset="0"/>
              <a:cs typeface="Times New Roman" panose="02020603050405020304" pitchFamily="18" charset="0"/>
            </a:endParaRPr>
          </a:p>
          <a:p>
            <a:pPr eaLnBrk="1" hangingPunct="1">
              <a:lnSpc>
                <a:spcPct val="80000"/>
              </a:lnSpc>
              <a:buNone/>
            </a:pPr>
            <a:r>
              <a:rPr lang="zh-CN" altLang="zh-CN" sz="1900" b="1" dirty="0">
                <a:latin typeface="Times New Roman" panose="02020603050405020304" pitchFamily="18" charset="0"/>
                <a:cs typeface="Times New Roman" panose="02020603050405020304" pitchFamily="18" charset="0"/>
              </a:rPr>
              <a:t>{	int n;</a:t>
            </a:r>
            <a:endParaRPr lang="zh-CN" altLang="zh-CN" sz="1900" b="1" dirty="0">
              <a:latin typeface="Times New Roman" panose="02020603050405020304" pitchFamily="18" charset="0"/>
              <a:cs typeface="Times New Roman" panose="02020603050405020304" pitchFamily="18" charset="0"/>
            </a:endParaRPr>
          </a:p>
          <a:p>
            <a:pPr eaLnBrk="1" hangingPunct="1">
              <a:lnSpc>
                <a:spcPct val="80000"/>
              </a:lnSpc>
              <a:buNone/>
            </a:pPr>
            <a:r>
              <a:rPr lang="zh-CN" altLang="zh-CN" sz="1900" b="1" dirty="0">
                <a:latin typeface="Times New Roman" panose="02020603050405020304" pitchFamily="18" charset="0"/>
                <a:cs typeface="Times New Roman" panose="02020603050405020304" pitchFamily="18" charset="0"/>
              </a:rPr>
              <a:t>	cout &lt;&lt; "请输入一个正整数："</a:t>
            </a:r>
            <a:endParaRPr lang="zh-CN" altLang="zh-CN" sz="1900" b="1" dirty="0">
              <a:latin typeface="Times New Roman" panose="02020603050405020304" pitchFamily="18" charset="0"/>
              <a:cs typeface="Times New Roman" panose="02020603050405020304" pitchFamily="18" charset="0"/>
            </a:endParaRPr>
          </a:p>
          <a:p>
            <a:pPr eaLnBrk="1" hangingPunct="1">
              <a:lnSpc>
                <a:spcPct val="80000"/>
              </a:lnSpc>
              <a:buNone/>
            </a:pPr>
            <a:r>
              <a:rPr lang="zh-CN" altLang="zh-CN" sz="1900" b="1" dirty="0">
                <a:latin typeface="Times New Roman" panose="02020603050405020304" pitchFamily="18" charset="0"/>
                <a:cs typeface="Times New Roman" panose="02020603050405020304" pitchFamily="18" charset="0"/>
              </a:rPr>
              <a:t>	cin &gt;&gt; n;  //从键盘输入一个正整数</a:t>
            </a:r>
            <a:endParaRPr lang="zh-CN" altLang="zh-CN" sz="1900" b="1" dirty="0">
              <a:latin typeface="Times New Roman" panose="02020603050405020304" pitchFamily="18" charset="0"/>
              <a:cs typeface="Times New Roman" panose="02020603050405020304" pitchFamily="18" charset="0"/>
            </a:endParaRPr>
          </a:p>
          <a:p>
            <a:pPr eaLnBrk="1" hangingPunct="1">
              <a:lnSpc>
                <a:spcPct val="80000"/>
              </a:lnSpc>
              <a:buNone/>
            </a:pPr>
            <a:r>
              <a:rPr lang="zh-CN" altLang="zh-CN" sz="1900" b="1" dirty="0">
                <a:latin typeface="Times New Roman" panose="02020603050405020304" pitchFamily="18" charset="0"/>
                <a:cs typeface="Times New Roman" panose="02020603050405020304" pitchFamily="18" charset="0"/>
              </a:rPr>
              <a:t>	for (int i=2; i&lt;n;</a:t>
            </a:r>
            <a:r>
              <a:rPr lang="zh-CN" altLang="zh-CN" sz="1900" b="1" dirty="0">
                <a:solidFill>
                  <a:srgbClr val="FF0000"/>
                </a:solidFill>
                <a:latin typeface="Times New Roman" panose="02020603050405020304" pitchFamily="18" charset="0"/>
                <a:cs typeface="Times New Roman" panose="02020603050405020304" pitchFamily="18" charset="0"/>
              </a:rPr>
              <a:t> i++</a:t>
            </a:r>
            <a:r>
              <a:rPr lang="zh-CN" altLang="zh-CN" sz="1900" b="1" dirty="0">
                <a:latin typeface="Times New Roman" panose="02020603050405020304" pitchFamily="18" charset="0"/>
                <a:cs typeface="Times New Roman" panose="02020603050405020304" pitchFamily="18" charset="0"/>
              </a:rPr>
              <a:t>)  </a:t>
            </a:r>
            <a:r>
              <a:rPr lang="zh-CN" altLang="zh-CN" sz="1700" b="1" dirty="0">
                <a:latin typeface="Times New Roman" panose="02020603050405020304" pitchFamily="18" charset="0"/>
                <a:cs typeface="Times New Roman" panose="02020603050405020304" pitchFamily="18" charset="0"/>
              </a:rPr>
              <a:t>//循环：分别判断2、3、...、n-1是否为素数</a:t>
            </a:r>
            <a:endParaRPr lang="zh-CN" altLang="zh-CN" sz="1700" b="1" dirty="0">
              <a:latin typeface="Times New Roman" panose="02020603050405020304" pitchFamily="18" charset="0"/>
              <a:cs typeface="Times New Roman" panose="02020603050405020304" pitchFamily="18" charset="0"/>
            </a:endParaRPr>
          </a:p>
          <a:p>
            <a:pPr eaLnBrk="1" hangingPunct="1">
              <a:lnSpc>
                <a:spcPct val="80000"/>
              </a:lnSpc>
              <a:buNone/>
            </a:pPr>
            <a:r>
              <a:rPr lang="zh-CN" altLang="zh-CN" sz="1900" b="1" dirty="0">
                <a:latin typeface="Times New Roman" panose="02020603050405020304" pitchFamily="18" charset="0"/>
                <a:cs typeface="Times New Roman" panose="02020603050405020304" pitchFamily="18" charset="0"/>
              </a:rPr>
              <a:t>	{	int j=2;</a:t>
            </a:r>
            <a:endParaRPr lang="zh-CN" altLang="zh-CN" sz="1900" b="1" dirty="0">
              <a:latin typeface="Times New Roman" panose="02020603050405020304" pitchFamily="18" charset="0"/>
              <a:cs typeface="Times New Roman" panose="02020603050405020304" pitchFamily="18" charset="0"/>
            </a:endParaRPr>
          </a:p>
          <a:p>
            <a:pPr eaLnBrk="1" hangingPunct="1">
              <a:lnSpc>
                <a:spcPct val="80000"/>
              </a:lnSpc>
              <a:buNone/>
            </a:pPr>
            <a:r>
              <a:rPr lang="zh-CN" altLang="zh-CN" sz="1900" b="1" dirty="0">
                <a:latin typeface="Times New Roman" panose="02020603050405020304" pitchFamily="18" charset="0"/>
                <a:cs typeface="Times New Roman" panose="02020603050405020304" pitchFamily="18" charset="0"/>
              </a:rPr>
              <a:t>		while </a:t>
            </a:r>
            <a:r>
              <a:rPr lang="zh-CN" altLang="zh-CN" sz="1900" b="1" dirty="0">
                <a:solidFill>
                  <a:srgbClr val="FF0000"/>
                </a:solidFill>
                <a:latin typeface="Times New Roman" panose="02020603050405020304" pitchFamily="18" charset="0"/>
                <a:cs typeface="Times New Roman" panose="02020603050405020304" pitchFamily="18" charset="0"/>
              </a:rPr>
              <a:t>(j &lt; </a:t>
            </a:r>
            <a:r>
              <a:rPr lang="en-US" altLang="zh-CN" sz="1900" b="1" dirty="0">
                <a:solidFill>
                  <a:srgbClr val="FF0000"/>
                </a:solidFill>
                <a:latin typeface="Times New Roman" panose="02020603050405020304" pitchFamily="18" charset="0"/>
                <a:cs typeface="Times New Roman" panose="02020603050405020304" pitchFamily="18" charset="0"/>
              </a:rPr>
              <a:t>i</a:t>
            </a:r>
            <a:r>
              <a:rPr lang="zh-CN" altLang="zh-CN" sz="1900" b="1" dirty="0">
                <a:solidFill>
                  <a:srgbClr val="FF0000"/>
                </a:solidFill>
                <a:latin typeface="Times New Roman" panose="02020603050405020304" pitchFamily="18" charset="0"/>
                <a:cs typeface="Times New Roman" panose="02020603050405020304" pitchFamily="18" charset="0"/>
              </a:rPr>
              <a:t> &amp;&amp; i%j != 0</a:t>
            </a:r>
            <a:r>
              <a:rPr lang="zh-CN" altLang="zh-CN" sz="1900" b="1" dirty="0">
                <a:latin typeface="Times New Roman" panose="02020603050405020304" pitchFamily="18" charset="0"/>
                <a:cs typeface="Times New Roman" panose="02020603050405020304" pitchFamily="18" charset="0"/>
              </a:rPr>
              <a:t>) </a:t>
            </a:r>
            <a:r>
              <a:rPr lang="zh-CN" altLang="zh-CN" sz="1700" b="1" dirty="0">
                <a:latin typeface="Times New Roman" panose="02020603050405020304" pitchFamily="18" charset="0"/>
                <a:cs typeface="Times New Roman" panose="02020603050405020304" pitchFamily="18" charset="0"/>
              </a:rPr>
              <a:t>//循环：分别判断i是否能被2 ~ i-1整除</a:t>
            </a:r>
            <a:endParaRPr lang="zh-CN" altLang="zh-CN" sz="1700" b="1" dirty="0">
              <a:latin typeface="Times New Roman" panose="02020603050405020304" pitchFamily="18" charset="0"/>
              <a:cs typeface="Times New Roman" panose="02020603050405020304" pitchFamily="18" charset="0"/>
            </a:endParaRPr>
          </a:p>
          <a:p>
            <a:pPr eaLnBrk="1" hangingPunct="1">
              <a:lnSpc>
                <a:spcPct val="80000"/>
              </a:lnSpc>
              <a:buNone/>
            </a:pPr>
            <a:r>
              <a:rPr lang="zh-CN" altLang="zh-CN" sz="1900" b="1" dirty="0">
                <a:latin typeface="Times New Roman" panose="02020603050405020304" pitchFamily="18" charset="0"/>
                <a:cs typeface="Times New Roman" panose="02020603050405020304" pitchFamily="18" charset="0"/>
              </a:rPr>
              <a:t>		</a:t>
            </a:r>
            <a:r>
              <a:rPr lang="en-US" altLang="zh-CN" sz="1900" b="1" dirty="0">
                <a:latin typeface="Times New Roman" panose="02020603050405020304" pitchFamily="18" charset="0"/>
                <a:cs typeface="Times New Roman" panose="02020603050405020304" pitchFamily="18" charset="0"/>
              </a:rPr>
              <a:t>    </a:t>
            </a:r>
            <a:r>
              <a:rPr lang="zh-CN" altLang="zh-CN" sz="1900" b="1" dirty="0">
                <a:latin typeface="Times New Roman" panose="02020603050405020304" pitchFamily="18" charset="0"/>
                <a:cs typeface="Times New Roman" panose="02020603050405020304" pitchFamily="18" charset="0"/>
              </a:rPr>
              <a:t>j++;</a:t>
            </a:r>
            <a:endParaRPr lang="zh-CN" altLang="zh-CN" sz="1900" b="1" dirty="0">
              <a:latin typeface="Times New Roman" panose="02020603050405020304" pitchFamily="18" charset="0"/>
              <a:cs typeface="Times New Roman" panose="02020603050405020304" pitchFamily="18" charset="0"/>
            </a:endParaRPr>
          </a:p>
          <a:p>
            <a:pPr eaLnBrk="1" hangingPunct="1">
              <a:lnSpc>
                <a:spcPct val="80000"/>
              </a:lnSpc>
              <a:buNone/>
            </a:pPr>
            <a:r>
              <a:rPr lang="zh-CN" altLang="zh-CN" sz="1900" b="1" dirty="0">
                <a:latin typeface="Times New Roman" panose="02020603050405020304" pitchFamily="18" charset="0"/>
                <a:cs typeface="Times New Roman" panose="02020603050405020304" pitchFamily="18" charset="0"/>
              </a:rPr>
              <a:t>		if (j == i) //i是素数</a:t>
            </a:r>
            <a:endParaRPr lang="zh-CN" altLang="zh-CN" sz="1900" b="1" dirty="0">
              <a:latin typeface="Times New Roman" panose="02020603050405020304" pitchFamily="18" charset="0"/>
              <a:cs typeface="Times New Roman" panose="02020603050405020304" pitchFamily="18" charset="0"/>
            </a:endParaRPr>
          </a:p>
          <a:p>
            <a:pPr eaLnBrk="1" hangingPunct="1">
              <a:lnSpc>
                <a:spcPct val="80000"/>
              </a:lnSpc>
              <a:buNone/>
            </a:pPr>
            <a:r>
              <a:rPr lang="zh-CN" altLang="zh-CN" sz="1900" b="1" dirty="0">
                <a:latin typeface="Times New Roman" panose="02020603050405020304" pitchFamily="18" charset="0"/>
                <a:cs typeface="Times New Roman" panose="02020603050405020304" pitchFamily="18" charset="0"/>
              </a:rPr>
              <a:t>		  </a:t>
            </a:r>
            <a:r>
              <a:rPr lang="en-US" altLang="zh-CN" sz="1900" b="1" dirty="0">
                <a:latin typeface="Times New Roman" panose="02020603050405020304" pitchFamily="18" charset="0"/>
                <a:cs typeface="Times New Roman" panose="02020603050405020304" pitchFamily="18" charset="0"/>
              </a:rPr>
              <a:t>  </a:t>
            </a:r>
            <a:r>
              <a:rPr lang="zh-CN" altLang="zh-CN" sz="1900" b="1" dirty="0">
                <a:latin typeface="Times New Roman" panose="02020603050405020304" pitchFamily="18" charset="0"/>
                <a:cs typeface="Times New Roman" panose="02020603050405020304" pitchFamily="18" charset="0"/>
              </a:rPr>
              <a:t>cout &lt;&lt; i &lt;&lt; " ";</a:t>
            </a:r>
            <a:endParaRPr lang="zh-CN" altLang="zh-CN" sz="1900" b="1" dirty="0">
              <a:latin typeface="Times New Roman" panose="02020603050405020304" pitchFamily="18" charset="0"/>
              <a:cs typeface="Times New Roman" panose="02020603050405020304" pitchFamily="18" charset="0"/>
            </a:endParaRPr>
          </a:p>
          <a:p>
            <a:pPr eaLnBrk="1" hangingPunct="1">
              <a:lnSpc>
                <a:spcPct val="80000"/>
              </a:lnSpc>
              <a:buNone/>
            </a:pPr>
            <a:r>
              <a:rPr lang="zh-CN" altLang="zh-CN" sz="1900" b="1" dirty="0">
                <a:latin typeface="Times New Roman" panose="02020603050405020304" pitchFamily="18" charset="0"/>
                <a:cs typeface="Times New Roman" panose="02020603050405020304" pitchFamily="18" charset="0"/>
              </a:rPr>
              <a:t>	}</a:t>
            </a:r>
            <a:endParaRPr lang="zh-CN" altLang="zh-CN" sz="1900" b="1" dirty="0">
              <a:latin typeface="Times New Roman" panose="02020603050405020304" pitchFamily="18" charset="0"/>
              <a:cs typeface="Times New Roman" panose="02020603050405020304" pitchFamily="18" charset="0"/>
            </a:endParaRPr>
          </a:p>
          <a:p>
            <a:pPr eaLnBrk="1" hangingPunct="1">
              <a:lnSpc>
                <a:spcPct val="80000"/>
              </a:lnSpc>
              <a:buNone/>
            </a:pPr>
            <a:r>
              <a:rPr lang="zh-CN" altLang="zh-CN" sz="1900" b="1" dirty="0">
                <a:latin typeface="Times New Roman" panose="02020603050405020304" pitchFamily="18" charset="0"/>
                <a:cs typeface="Times New Roman" panose="02020603050405020304" pitchFamily="18" charset="0"/>
              </a:rPr>
              <a:t>	cout &lt;&lt; endl;</a:t>
            </a:r>
            <a:endParaRPr lang="zh-CN" altLang="zh-CN" sz="1900" b="1" dirty="0">
              <a:latin typeface="Times New Roman" panose="02020603050405020304" pitchFamily="18" charset="0"/>
              <a:cs typeface="Times New Roman" panose="02020603050405020304" pitchFamily="18" charset="0"/>
            </a:endParaRPr>
          </a:p>
          <a:p>
            <a:pPr eaLnBrk="1" hangingPunct="1">
              <a:lnSpc>
                <a:spcPct val="80000"/>
              </a:lnSpc>
              <a:buNone/>
            </a:pPr>
            <a:r>
              <a:rPr lang="zh-CN" altLang="zh-CN" sz="1900" b="1" dirty="0">
                <a:latin typeface="Times New Roman" panose="02020603050405020304" pitchFamily="18" charset="0"/>
                <a:cs typeface="Times New Roman" panose="02020603050405020304" pitchFamily="18" charset="0"/>
              </a:rPr>
              <a:t>	return 0;</a:t>
            </a:r>
            <a:endParaRPr lang="zh-CN" altLang="zh-CN" sz="1900" b="1" dirty="0">
              <a:latin typeface="Times New Roman" panose="02020603050405020304" pitchFamily="18" charset="0"/>
              <a:cs typeface="Times New Roman" panose="02020603050405020304" pitchFamily="18" charset="0"/>
            </a:endParaRPr>
          </a:p>
          <a:p>
            <a:pPr eaLnBrk="1" hangingPunct="1">
              <a:lnSpc>
                <a:spcPct val="80000"/>
              </a:lnSpc>
              <a:buNone/>
            </a:pPr>
            <a:r>
              <a:rPr lang="zh-CN" altLang="zh-CN" sz="1900" b="1" dirty="0">
                <a:latin typeface="Times New Roman" panose="02020603050405020304" pitchFamily="18" charset="0"/>
                <a:cs typeface="Times New Roman" panose="02020603050405020304" pitchFamily="18" charset="0"/>
              </a:rPr>
              <a:t>}</a:t>
            </a:r>
            <a:r>
              <a:rPr lang="en-US" altLang="zh-CN" sz="1900" b="1" dirty="0">
                <a:latin typeface="Times New Roman" panose="02020603050405020304" pitchFamily="18" charset="0"/>
                <a:cs typeface="Times New Roman" panose="02020603050405020304" pitchFamily="18" charset="0"/>
              </a:rPr>
              <a:t> </a:t>
            </a:r>
            <a:endParaRPr lang="en-US" altLang="zh-CN" sz="1900" b="1" dirty="0">
              <a:latin typeface="Times New Roman" panose="02020603050405020304" pitchFamily="18" charset="0"/>
              <a:cs typeface="Times New Roman" panose="02020603050405020304" pitchFamily="18" charset="0"/>
            </a:endParaRPr>
          </a:p>
          <a:p>
            <a:pPr eaLnBrk="1" hangingPunct="1">
              <a:lnSpc>
                <a:spcPct val="80000"/>
              </a:lnSpc>
              <a:buNone/>
            </a:pPr>
            <a:r>
              <a:rPr lang="zh-CN" altLang="zh-CN" sz="1900" b="1" dirty="0">
                <a:latin typeface="Times New Roman" panose="02020603050405020304" pitchFamily="18" charset="0"/>
                <a:ea typeface="楷体_GB2312" pitchFamily="1" charset="-122"/>
              </a:rPr>
              <a:t>注意</a:t>
            </a:r>
            <a:r>
              <a:rPr lang="zh-CN" altLang="en-US" sz="1900" b="1" dirty="0">
                <a:latin typeface="Times New Roman" panose="02020603050405020304" pitchFamily="18" charset="0"/>
                <a:ea typeface="楷体_GB2312" pitchFamily="1" charset="-122"/>
              </a:rPr>
              <a:t>：</a:t>
            </a:r>
            <a:r>
              <a:rPr lang="zh-CN" altLang="zh-CN" sz="1900" b="1" dirty="0">
                <a:latin typeface="Times New Roman" panose="02020603050405020304" pitchFamily="18" charset="0"/>
                <a:ea typeface="楷体_GB2312" pitchFamily="1" charset="-122"/>
              </a:rPr>
              <a:t>1、上面的for循环中，</a:t>
            </a:r>
            <a:r>
              <a:rPr lang="zh-CN" altLang="zh-CN" sz="1900" b="1" dirty="0">
                <a:solidFill>
                  <a:srgbClr val="FF0000"/>
                </a:solidFill>
                <a:latin typeface="Times New Roman" panose="02020603050405020304" pitchFamily="18" charset="0"/>
                <a:ea typeface="楷体_GB2312" pitchFamily="1" charset="-122"/>
              </a:rPr>
              <a:t>偶数没有必要再判断它们是否为素数</a:t>
            </a:r>
            <a:r>
              <a:rPr lang="zh-CN" altLang="zh-CN" sz="1900" b="1" dirty="0">
                <a:latin typeface="Times New Roman" panose="02020603050405020304" pitchFamily="18" charset="0"/>
                <a:ea typeface="楷体_GB2312" pitchFamily="1" charset="-122"/>
              </a:rPr>
              <a:t>；</a:t>
            </a:r>
            <a:endParaRPr lang="zh-CN" altLang="zh-CN" sz="1900" b="1" dirty="0">
              <a:latin typeface="Times New Roman" panose="02020603050405020304" pitchFamily="18" charset="0"/>
              <a:ea typeface="楷体_GB2312" pitchFamily="1" charset="-122"/>
            </a:endParaRPr>
          </a:p>
          <a:p>
            <a:pPr eaLnBrk="1" hangingPunct="1">
              <a:lnSpc>
                <a:spcPct val="80000"/>
              </a:lnSpc>
              <a:buNone/>
            </a:pPr>
            <a:r>
              <a:rPr lang="zh-CN" altLang="zh-CN" sz="1900" b="1" dirty="0">
                <a:latin typeface="Times New Roman" panose="02020603050405020304" pitchFamily="18" charset="0"/>
                <a:ea typeface="楷体_GB2312" pitchFamily="1" charset="-122"/>
              </a:rPr>
              <a:t>	   </a:t>
            </a:r>
            <a:r>
              <a:rPr lang="en-US" altLang="zh-CN" sz="1900" b="1" dirty="0">
                <a:latin typeface="Times New Roman" panose="02020603050405020304" pitchFamily="18" charset="0"/>
                <a:ea typeface="楷体_GB2312" pitchFamily="1" charset="-122"/>
              </a:rPr>
              <a:t>   </a:t>
            </a:r>
            <a:r>
              <a:rPr lang="zh-CN" altLang="zh-CN" sz="1900" b="1" dirty="0">
                <a:latin typeface="Times New Roman" panose="02020603050405020304" pitchFamily="18" charset="0"/>
                <a:ea typeface="楷体_GB2312" pitchFamily="1" charset="-122"/>
              </a:rPr>
              <a:t>2、上面的</a:t>
            </a:r>
            <a:r>
              <a:rPr lang="zh-CN" altLang="zh-CN" sz="1900" b="1" dirty="0">
                <a:solidFill>
                  <a:srgbClr val="FF0000"/>
                </a:solidFill>
                <a:latin typeface="Times New Roman" panose="02020603050405020304" pitchFamily="18" charset="0"/>
                <a:ea typeface="楷体_GB2312" pitchFamily="1" charset="-122"/>
              </a:rPr>
              <a:t>while循环没有必要到i-1，只需要到：sqrt(i) </a:t>
            </a:r>
            <a:endParaRPr lang="zh-CN" altLang="zh-CN" sz="1900" b="1" dirty="0">
              <a:solidFill>
                <a:srgbClr val="FF0000"/>
              </a:solidFill>
              <a:latin typeface="Times New Roman" panose="02020603050405020304" pitchFamily="18" charset="0"/>
              <a:ea typeface="楷体_GB2312" pitchFamily="1" charset="-122"/>
            </a:endParaRPr>
          </a:p>
        </p:txBody>
      </p:sp>
      <p:sp>
        <p:nvSpPr>
          <p:cNvPr id="52227" name="Rectangle 3"/>
          <p:cNvSpPr>
            <a:spLocks noGrp="1"/>
          </p:cNvSpPr>
          <p:nvPr>
            <p:ph type="title"/>
          </p:nvPr>
        </p:nvSpPr>
        <p:spPr>
          <a:xfrm>
            <a:off x="-635" y="2060575"/>
            <a:ext cx="1946275" cy="2442845"/>
          </a:xfrm>
        </p:spPr>
        <p:txBody>
          <a:bodyPr vert="horz" wrap="square" lIns="91440" tIns="45720" rIns="91440" bIns="45720" anchor="ctr" anchorCtr="1"/>
          <a:lstStyle/>
          <a:p>
            <a:pPr eaLnBrk="1" hangingPunct="1">
              <a:buNone/>
            </a:pPr>
            <a:r>
              <a:rPr lang="zh-CN" altLang="zh-CN" sz="2800" b="1" dirty="0">
                <a:latin typeface="Times New Roman" panose="02020603050405020304" pitchFamily="18" charset="0"/>
                <a:ea typeface="楷体_GB2312" pitchFamily="1" charset="-122"/>
              </a:rPr>
              <a:t>例</a:t>
            </a:r>
            <a:r>
              <a:rPr lang="en-US" altLang="zh-CN" sz="2800" b="1" dirty="0">
                <a:latin typeface="Times New Roman" panose="02020603050405020304" pitchFamily="18" charset="0"/>
                <a:ea typeface="楷体_GB2312" pitchFamily="1" charset="-122"/>
              </a:rPr>
              <a:t>4</a:t>
            </a:r>
            <a:r>
              <a:rPr lang="zh-CN" altLang="zh-CN" sz="2800" b="1" dirty="0">
                <a:latin typeface="Times New Roman" panose="02020603050405020304" pitchFamily="18" charset="0"/>
                <a:ea typeface="楷体_GB2312" pitchFamily="1" charset="-122"/>
              </a:rPr>
              <a:t>：编程求出小于n的所有素数（质数）（</a:t>
            </a:r>
            <a:r>
              <a:rPr lang="en-US" altLang="zh-CN" sz="2800" b="1" dirty="0">
                <a:latin typeface="Times New Roman" panose="02020603050405020304" pitchFamily="18" charset="0"/>
                <a:ea typeface="楷体_GB2312" pitchFamily="1" charset="-122"/>
              </a:rPr>
              <a:t>1</a:t>
            </a:r>
            <a:r>
              <a:rPr lang="zh-CN" altLang="zh-CN" sz="2800" b="1" dirty="0">
                <a:latin typeface="Times New Roman" panose="02020603050405020304" pitchFamily="18" charset="0"/>
                <a:ea typeface="楷体_GB2312" pitchFamily="1" charset="-122"/>
              </a:rPr>
              <a:t>）</a:t>
            </a:r>
            <a:endParaRPr lang="zh-CN" altLang="zh-CN" sz="2800" b="1" dirty="0">
              <a:latin typeface="Times New Roman" panose="02020603050405020304" pitchFamily="18" charset="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idx="1"/>
          </p:nvPr>
        </p:nvSpPr>
        <p:spPr>
          <a:xfrm>
            <a:off x="1187450" y="692785"/>
            <a:ext cx="7499350" cy="5519420"/>
          </a:xfrm>
        </p:spPr>
        <p:txBody>
          <a:bodyPr vert="horz" wrap="square" lIns="91440" tIns="45720" rIns="91440" bIns="45720" anchor="t" anchorCtr="0"/>
          <a:lstStyle/>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#include &lt;iostream&gt;</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#include &lt;cmath&gt;</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using namespace std;</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int main()</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	int n;</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	cin &gt;&gt; n;   //从键盘输入一个数</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	if (n &lt; 2) return -1;</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	cout &lt;&lt; 2 &lt;&lt; ",";  //输出第一个素数</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	for (int i=3; i&lt;n; i+=2)  //循环：分别判断3、5、...、是否为素数</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	{	int j=2;</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		while (j&lt;=</a:t>
            </a:r>
            <a:r>
              <a:rPr lang="zh-CN" altLang="zh-CN" sz="1800" b="1" dirty="0">
                <a:solidFill>
                  <a:srgbClr val="FF0000"/>
                </a:solidFill>
                <a:latin typeface="Times New Roman" panose="02020603050405020304" pitchFamily="18" charset="0"/>
                <a:cs typeface="Times New Roman" panose="02020603050405020304" pitchFamily="18" charset="0"/>
              </a:rPr>
              <a:t>sqrt(i) </a:t>
            </a:r>
            <a:r>
              <a:rPr lang="zh-CN" altLang="zh-CN" sz="1800" b="1" dirty="0">
                <a:latin typeface="Times New Roman" panose="02020603050405020304" pitchFamily="18" charset="0"/>
                <a:cs typeface="Times New Roman" panose="02020603050405020304" pitchFamily="18" charset="0"/>
              </a:rPr>
              <a:t>&amp;&amp; i%j!=0) //循环：分别判断i是否为素数</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		   j++;</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		if (j &gt; </a:t>
            </a:r>
            <a:r>
              <a:rPr lang="zh-CN" altLang="zh-CN" sz="1800" b="1" dirty="0">
                <a:solidFill>
                  <a:srgbClr val="FF0000"/>
                </a:solidFill>
                <a:latin typeface="Times New Roman" panose="02020603050405020304" pitchFamily="18" charset="0"/>
                <a:cs typeface="Times New Roman" panose="02020603050405020304" pitchFamily="18" charset="0"/>
              </a:rPr>
              <a:t>sqrt(i)</a:t>
            </a:r>
            <a:r>
              <a:rPr lang="zh-CN" altLang="zh-CN" sz="1800" b="1" dirty="0">
                <a:latin typeface="Times New Roman" panose="02020603050405020304" pitchFamily="18" charset="0"/>
                <a:cs typeface="Times New Roman" panose="02020603050405020304" pitchFamily="18" charset="0"/>
              </a:rPr>
              <a:t>) //i是素数</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		  cout &lt;&lt; i &lt;&lt; ",";</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	}</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	cout &lt;&lt; endl;</a:t>
            </a:r>
            <a:endParaRPr lang="zh-CN" altLang="zh-CN" sz="1800" b="1" dirty="0">
              <a:latin typeface="Times New Roman" panose="02020603050405020304" pitchFamily="18" charset="0"/>
              <a:cs typeface="Times New Roman" panose="02020603050405020304" pitchFamily="18" charset="0"/>
            </a:endParaRPr>
          </a:p>
          <a:p>
            <a:pP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	return 0;</a:t>
            </a:r>
            <a:endParaRPr lang="zh-CN" altLang="zh-CN" sz="1800" b="1" dirty="0">
              <a:latin typeface="Times New Roman" panose="02020603050405020304" pitchFamily="18" charset="0"/>
              <a:cs typeface="Times New Roman" panose="02020603050405020304" pitchFamily="18" charset="0"/>
            </a:endParaRPr>
          </a:p>
          <a:p>
            <a:pPr algn="r" eaLnBrk="1" hangingPunct="1">
              <a:lnSpc>
                <a:spcPct val="90000"/>
              </a:lnSpc>
              <a:buNone/>
            </a:pPr>
            <a:r>
              <a:rPr lang="zh-CN" altLang="zh-CN"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ea typeface="楷体_GB2312" pitchFamily="1" charset="-122"/>
              </a:rPr>
              <a:t>                                             </a:t>
            </a:r>
            <a:r>
              <a:rPr lang="zh-CN" altLang="zh-CN" sz="2000" b="1" dirty="0">
                <a:latin typeface="楷体_GB2312" pitchFamily="1" charset="-122"/>
                <a:ea typeface="楷体_GB2312" pitchFamily="1" charset="-122"/>
              </a:rPr>
              <a:t>注意：上面程序中的</a:t>
            </a:r>
            <a:r>
              <a:rPr lang="zh-CN" altLang="zh-CN" sz="2000" b="1" dirty="0">
                <a:solidFill>
                  <a:srgbClr val="FF0000"/>
                </a:solidFill>
                <a:latin typeface="楷体_GB2312" pitchFamily="1" charset="-122"/>
                <a:ea typeface="楷体_GB2312" pitchFamily="1" charset="-122"/>
              </a:rPr>
              <a:t>sqrt(i)被重复计算！</a:t>
            </a:r>
            <a:endParaRPr lang="zh-CN" altLang="zh-CN" sz="2000" b="1" dirty="0">
              <a:solidFill>
                <a:srgbClr val="FF0000"/>
              </a:solidFill>
              <a:latin typeface="楷体_GB2312" pitchFamily="1" charset="-122"/>
              <a:ea typeface="楷体_GB2312" pitchFamily="1" charset="-122"/>
            </a:endParaRPr>
          </a:p>
        </p:txBody>
      </p:sp>
      <p:sp>
        <p:nvSpPr>
          <p:cNvPr id="54275" name="Rectangle 3"/>
          <p:cNvSpPr>
            <a:spLocks noGrp="1"/>
          </p:cNvSpPr>
          <p:nvPr>
            <p:ph type="title"/>
          </p:nvPr>
        </p:nvSpPr>
        <p:spPr>
          <a:xfrm>
            <a:off x="3780155" y="764540"/>
            <a:ext cx="5215255" cy="836295"/>
          </a:xfrm>
        </p:spPr>
        <p:txBody>
          <a:bodyPr vert="horz" wrap="square" lIns="91440" tIns="45720" rIns="91440" bIns="45720" anchor="ctr" anchorCtr="1"/>
          <a:lstStyle/>
          <a:p>
            <a:pPr eaLnBrk="1" hangingPunct="1">
              <a:buNone/>
            </a:pPr>
            <a:r>
              <a:rPr lang="zh-CN" altLang="zh-CN" sz="2800" b="1" dirty="0">
                <a:latin typeface="Times New Roman" panose="02020603050405020304" pitchFamily="18" charset="0"/>
                <a:ea typeface="楷体_GB2312" pitchFamily="1" charset="-122"/>
              </a:rPr>
              <a:t>例</a:t>
            </a:r>
            <a:r>
              <a:rPr lang="en-US" altLang="zh-CN" sz="2800" b="1" dirty="0">
                <a:latin typeface="Times New Roman" panose="02020603050405020304" pitchFamily="18" charset="0"/>
                <a:ea typeface="楷体_GB2312" pitchFamily="1" charset="-122"/>
              </a:rPr>
              <a:t>4</a:t>
            </a:r>
            <a:r>
              <a:rPr lang="zh-CN" altLang="zh-CN" sz="2800" b="1" dirty="0">
                <a:latin typeface="Times New Roman" panose="02020603050405020304" pitchFamily="18" charset="0"/>
                <a:ea typeface="楷体_GB2312" pitchFamily="1" charset="-122"/>
              </a:rPr>
              <a:t>：编程求出小于n的所有素数（质数）（</a:t>
            </a:r>
            <a:r>
              <a:rPr lang="en-US" altLang="zh-CN" sz="2800" b="1" dirty="0">
                <a:latin typeface="Times New Roman" panose="02020603050405020304" pitchFamily="18" charset="0"/>
                <a:ea typeface="楷体_GB2312" pitchFamily="1" charset="-122"/>
              </a:rPr>
              <a:t>2</a:t>
            </a:r>
            <a:r>
              <a:rPr lang="zh-CN" altLang="zh-CN" sz="2800" b="1" dirty="0">
                <a:latin typeface="Times New Roman" panose="02020603050405020304" pitchFamily="18" charset="0"/>
                <a:ea typeface="楷体_GB2312" pitchFamily="1" charset="-122"/>
              </a:rPr>
              <a:t>）</a:t>
            </a:r>
            <a:endParaRPr lang="zh-CN" altLang="zh-CN" sz="2800" b="1" dirty="0">
              <a:latin typeface="Times New Roman" panose="02020603050405020304" pitchFamily="18" charset="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idx="1"/>
          </p:nvPr>
        </p:nvSpPr>
        <p:spPr>
          <a:xfrm>
            <a:off x="1692275" y="2420938"/>
            <a:ext cx="4667250" cy="3324225"/>
          </a:xfrm>
        </p:spPr>
        <p:txBody>
          <a:bodyPr vert="horz" wrap="square" lIns="91440" tIns="45720" rIns="91440" bIns="45720" anchor="t" anchorCtr="0"/>
          <a:lstStyle/>
          <a:p>
            <a:pPr eaLnBrk="1" hangingPunct="1">
              <a:lnSpc>
                <a:spcPct val="90000"/>
              </a:lnSpc>
              <a:buNone/>
            </a:pPr>
            <a:r>
              <a:rPr lang="zh-CN" altLang="zh-CN" sz="2000" b="1" dirty="0">
                <a:latin typeface="楷体_GB2312" pitchFamily="1" charset="-122"/>
                <a:ea typeface="楷体_GB2312" pitchFamily="1" charset="-122"/>
              </a:rPr>
              <a:t>......</a:t>
            </a:r>
            <a:endParaRPr lang="zh-CN" altLang="zh-CN" sz="2000" b="1" dirty="0">
              <a:latin typeface="楷体_GB2312" pitchFamily="1" charset="-122"/>
              <a:ea typeface="楷体_GB2312" pitchFamily="1" charset="-122"/>
            </a:endParaRPr>
          </a:p>
          <a:p>
            <a:pPr eaLnBrk="1" hangingPunct="1">
              <a:lnSpc>
                <a:spcPct val="90000"/>
              </a:lnSpc>
              <a:buNone/>
            </a:pPr>
            <a:r>
              <a:rPr lang="zh-CN" altLang="zh-CN" sz="2000" b="1" dirty="0">
                <a:latin typeface="楷体_GB2312" pitchFamily="1" charset="-122"/>
                <a:ea typeface="楷体_GB2312" pitchFamily="1" charset="-122"/>
              </a:rPr>
              <a:t>int j = 2,</a:t>
            </a:r>
            <a:r>
              <a:rPr lang="en-US" altLang="zh-CN" sz="2000" b="1" dirty="0">
                <a:latin typeface="楷体_GB2312" pitchFamily="1" charset="-122"/>
                <a:ea typeface="楷体_GB2312" pitchFamily="1" charset="-122"/>
              </a:rPr>
              <a:t> </a:t>
            </a:r>
            <a:r>
              <a:rPr lang="zh-CN" altLang="zh-CN" sz="2000" b="1" dirty="0">
                <a:latin typeface="楷体_GB2312" pitchFamily="1" charset="-122"/>
                <a:ea typeface="楷体_GB2312" pitchFamily="1" charset="-122"/>
              </a:rPr>
              <a:t>k=sqrt(i);</a:t>
            </a:r>
            <a:endParaRPr lang="en-US" altLang="zh-CN" sz="2000" b="1" dirty="0">
              <a:latin typeface="楷体_GB2312" pitchFamily="1" charset="-122"/>
              <a:ea typeface="楷体_GB2312" pitchFamily="1" charset="-122"/>
            </a:endParaRPr>
          </a:p>
          <a:p>
            <a:pPr eaLnBrk="1" hangingPunct="1">
              <a:lnSpc>
                <a:spcPct val="90000"/>
              </a:lnSpc>
              <a:buNone/>
            </a:pPr>
            <a:r>
              <a:rPr lang="zh-CN" altLang="zh-CN" sz="2000" b="1" dirty="0">
                <a:latin typeface="楷体_GB2312" pitchFamily="1" charset="-122"/>
                <a:ea typeface="楷体_GB2312" pitchFamily="1" charset="-122"/>
              </a:rPr>
              <a:t>......</a:t>
            </a:r>
            <a:endParaRPr lang="zh-CN" altLang="zh-CN" sz="2000" b="1" dirty="0">
              <a:latin typeface="楷体_GB2312" pitchFamily="1" charset="-122"/>
              <a:ea typeface="楷体_GB2312" pitchFamily="1" charset="-122"/>
            </a:endParaRPr>
          </a:p>
          <a:p>
            <a:pPr eaLnBrk="1" hangingPunct="1">
              <a:lnSpc>
                <a:spcPct val="90000"/>
              </a:lnSpc>
              <a:buNone/>
            </a:pPr>
            <a:r>
              <a:rPr lang="zh-CN" altLang="zh-CN" sz="2000" b="1" dirty="0">
                <a:latin typeface="楷体_GB2312" pitchFamily="1" charset="-122"/>
                <a:ea typeface="楷体_GB2312" pitchFamily="1" charset="-122"/>
              </a:rPr>
              <a:t>while ( j &lt;= k &amp;&amp; i%j != 0)</a:t>
            </a:r>
            <a:endParaRPr lang="zh-CN" altLang="zh-CN" sz="2000" b="1" dirty="0">
              <a:latin typeface="楷体_GB2312" pitchFamily="1" charset="-122"/>
              <a:ea typeface="楷体_GB2312" pitchFamily="1" charset="-122"/>
            </a:endParaRPr>
          </a:p>
          <a:p>
            <a:pPr eaLnBrk="1" hangingPunct="1">
              <a:lnSpc>
                <a:spcPct val="90000"/>
              </a:lnSpc>
              <a:buNone/>
            </a:pPr>
            <a:r>
              <a:rPr lang="en-US" altLang="zh-CN" sz="2000" b="1" dirty="0">
                <a:latin typeface="楷体_GB2312" pitchFamily="1" charset="-122"/>
                <a:ea typeface="楷体_GB2312" pitchFamily="1" charset="-122"/>
              </a:rPr>
              <a:t>    </a:t>
            </a:r>
            <a:r>
              <a:rPr lang="zh-CN" altLang="zh-CN" sz="2000" b="1" dirty="0">
                <a:latin typeface="楷体_GB2312" pitchFamily="1" charset="-122"/>
                <a:ea typeface="楷体_GB2312" pitchFamily="1" charset="-122"/>
              </a:rPr>
              <a:t>j++;</a:t>
            </a:r>
            <a:endParaRPr lang="zh-CN" altLang="zh-CN" sz="2000" b="1" dirty="0">
              <a:latin typeface="楷体_GB2312" pitchFamily="1" charset="-122"/>
              <a:ea typeface="楷体_GB2312" pitchFamily="1" charset="-122"/>
            </a:endParaRPr>
          </a:p>
          <a:p>
            <a:pPr eaLnBrk="1" hangingPunct="1">
              <a:lnSpc>
                <a:spcPct val="90000"/>
              </a:lnSpc>
              <a:buNone/>
            </a:pPr>
            <a:r>
              <a:rPr lang="zh-CN" altLang="zh-CN" sz="2000" b="1" dirty="0">
                <a:latin typeface="楷体_GB2312" pitchFamily="1" charset="-122"/>
                <a:ea typeface="楷体_GB2312" pitchFamily="1" charset="-122"/>
              </a:rPr>
              <a:t>if (j &gt; k) //i是素数。</a:t>
            </a:r>
            <a:endParaRPr lang="zh-CN" altLang="zh-CN" sz="2000" b="1" dirty="0">
              <a:latin typeface="楷体_GB2312" pitchFamily="1" charset="-122"/>
              <a:ea typeface="楷体_GB2312" pitchFamily="1" charset="-122"/>
            </a:endParaRPr>
          </a:p>
          <a:p>
            <a:pPr eaLnBrk="1" hangingPunct="1">
              <a:lnSpc>
                <a:spcPct val="90000"/>
              </a:lnSpc>
              <a:buNone/>
            </a:pPr>
            <a:r>
              <a:rPr lang="zh-CN" altLang="zh-CN" sz="2000" b="1" dirty="0">
                <a:latin typeface="楷体_GB2312" pitchFamily="1" charset="-122"/>
                <a:ea typeface="楷体_GB2312" pitchFamily="1" charset="-122"/>
              </a:rPr>
              <a:t>......</a:t>
            </a:r>
            <a:endParaRPr lang="zh-CN" altLang="zh-CN" sz="2000" b="1" dirty="0">
              <a:latin typeface="楷体_GB2312" pitchFamily="1" charset="-122"/>
              <a:ea typeface="楷体_GB2312" pitchFamily="1" charset="-122"/>
            </a:endParaRPr>
          </a:p>
          <a:p>
            <a:pPr eaLnBrk="1" hangingPunct="1">
              <a:lnSpc>
                <a:spcPct val="90000"/>
              </a:lnSpc>
              <a:buNone/>
            </a:pPr>
            <a:endParaRPr lang="zh-CN" altLang="zh-CN" b="1" dirty="0">
              <a:latin typeface="楷体_GB2312" pitchFamily="1" charset="-122"/>
              <a:ea typeface="楷体_GB2312" pitchFamily="1" charset="-122"/>
            </a:endParaRPr>
          </a:p>
          <a:p>
            <a:pPr eaLnBrk="1" hangingPunct="1">
              <a:lnSpc>
                <a:spcPct val="90000"/>
              </a:lnSpc>
              <a:buNone/>
            </a:pPr>
            <a:r>
              <a:rPr lang="zh-CN" altLang="zh-CN" sz="2000" b="1" dirty="0">
                <a:solidFill>
                  <a:srgbClr val="FF0000"/>
                </a:solidFill>
                <a:latin typeface="楷体_GB2312" pitchFamily="1" charset="-122"/>
                <a:ea typeface="楷体_GB2312" pitchFamily="1" charset="-122"/>
              </a:rPr>
              <a:t>注意：对有些循环优化，编译器能实现！</a:t>
            </a:r>
            <a:endParaRPr lang="zh-CN" altLang="zh-CN" sz="2000" b="1" dirty="0">
              <a:solidFill>
                <a:srgbClr val="FF0000"/>
              </a:solidFill>
              <a:latin typeface="楷体_GB2312" pitchFamily="1" charset="-122"/>
              <a:ea typeface="楷体_GB2312" pitchFamily="1" charset="-122"/>
            </a:endParaRPr>
          </a:p>
        </p:txBody>
      </p:sp>
      <p:sp>
        <p:nvSpPr>
          <p:cNvPr id="56323" name="Rectangle 3"/>
          <p:cNvSpPr>
            <a:spLocks noGrp="1"/>
          </p:cNvSpPr>
          <p:nvPr>
            <p:ph type="title"/>
          </p:nvPr>
        </p:nvSpPr>
        <p:spPr>
          <a:xfrm>
            <a:off x="1366838" y="449263"/>
            <a:ext cx="7777162" cy="836612"/>
          </a:xfrm>
        </p:spPr>
        <p:txBody>
          <a:bodyPr vert="horz" wrap="square" lIns="91440" tIns="45720" rIns="91440" bIns="45720" anchor="ctr" anchorCtr="1"/>
          <a:lstStyle/>
          <a:p>
            <a:pPr eaLnBrk="1" hangingPunct="1">
              <a:buNone/>
            </a:pPr>
            <a:r>
              <a:rPr lang="zh-CN" altLang="zh-CN" sz="2800" b="1" dirty="0">
                <a:latin typeface="Times New Roman" panose="02020603050405020304" pitchFamily="18" charset="0"/>
                <a:ea typeface="楷体_GB2312" pitchFamily="1" charset="-122"/>
              </a:rPr>
              <a:t>例</a:t>
            </a:r>
            <a:r>
              <a:rPr lang="en-US" altLang="zh-CN" sz="2800" b="1" dirty="0">
                <a:latin typeface="Times New Roman" panose="02020603050405020304" pitchFamily="18" charset="0"/>
                <a:ea typeface="楷体_GB2312" pitchFamily="1" charset="-122"/>
              </a:rPr>
              <a:t>4</a:t>
            </a:r>
            <a:r>
              <a:rPr lang="zh-CN" altLang="zh-CN" sz="2800" b="1" dirty="0">
                <a:latin typeface="Times New Roman" panose="02020603050405020304" pitchFamily="18" charset="0"/>
                <a:ea typeface="楷体_GB2312" pitchFamily="1" charset="-122"/>
              </a:rPr>
              <a:t>：编程求出小于n的所有素数（质数）（</a:t>
            </a:r>
            <a:r>
              <a:rPr lang="en-US" altLang="zh-CN" sz="2800" b="1" dirty="0">
                <a:latin typeface="Times New Roman" panose="02020603050405020304" pitchFamily="18" charset="0"/>
                <a:ea typeface="楷体_GB2312" pitchFamily="1" charset="-122"/>
              </a:rPr>
              <a:t>3</a:t>
            </a:r>
            <a:r>
              <a:rPr lang="zh-CN" altLang="zh-CN" sz="2800" b="1" dirty="0">
                <a:latin typeface="Times New Roman" panose="02020603050405020304" pitchFamily="18" charset="0"/>
                <a:ea typeface="楷体_GB2312" pitchFamily="1" charset="-122"/>
              </a:rPr>
              <a:t>）</a:t>
            </a:r>
            <a:endParaRPr lang="zh-CN" altLang="zh-CN" sz="2800" b="1" dirty="0">
              <a:latin typeface="Times New Roman" panose="02020603050405020304" pitchFamily="18" charset="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1547813" y="333375"/>
            <a:ext cx="7772400" cy="1143000"/>
          </a:xfrm>
        </p:spPr>
        <p:txBody>
          <a:bodyPr vert="horz" wrap="square" lIns="91440" tIns="45720" rIns="91440" bIns="45720" anchor="ctr" anchorCtr="0"/>
          <a:lstStyle/>
          <a:p>
            <a:pPr eaLnBrk="1" hangingPunct="1"/>
            <a:r>
              <a:rPr lang="zh-CN" altLang="zh-CN" sz="4000" b="1" dirty="0">
                <a:ea typeface="楷体_GB2312" pitchFamily="1" charset="-122"/>
              </a:rPr>
              <a:t>本章内容</a:t>
            </a:r>
            <a:endParaRPr lang="zh-CN" altLang="zh-CN" sz="4000" b="1" dirty="0">
              <a:ea typeface="楷体_GB2312" pitchFamily="1" charset="-122"/>
            </a:endParaRPr>
          </a:p>
        </p:txBody>
      </p:sp>
      <p:sp>
        <p:nvSpPr>
          <p:cNvPr id="58371" name="Rectangle 3"/>
          <p:cNvSpPr>
            <a:spLocks noGrp="1"/>
          </p:cNvSpPr>
          <p:nvPr>
            <p:ph idx="1"/>
          </p:nvPr>
        </p:nvSpPr>
        <p:spPr>
          <a:xfrm>
            <a:off x="1192213" y="2205038"/>
            <a:ext cx="3235325" cy="3167062"/>
          </a:xfrm>
        </p:spPr>
        <p:txBody>
          <a:bodyPr vert="horz" wrap="square" lIns="91440" tIns="45720" rIns="91440" bIns="45720" anchor="t" anchorCtr="0"/>
          <a:lstStyle/>
          <a:p>
            <a:pPr eaLnBrk="1" hangingPunct="1">
              <a:buNone/>
            </a:pPr>
            <a:r>
              <a:rPr lang="en-US" altLang="zh-CN" sz="2800" b="1" dirty="0">
                <a:ea typeface="楷体_GB2312" pitchFamily="1" charset="-122"/>
              </a:rPr>
              <a:t>3.1 </a:t>
            </a:r>
            <a:r>
              <a:rPr lang="zh-CN" altLang="zh-CN" sz="2800" b="1" dirty="0">
                <a:ea typeface="楷体_GB2312" pitchFamily="1" charset="-122"/>
              </a:rPr>
              <a:t>概述</a:t>
            </a:r>
            <a:endParaRPr lang="zh-CN" altLang="zh-CN" sz="2800" b="1" dirty="0">
              <a:ea typeface="楷体_GB2312" pitchFamily="1" charset="-122"/>
            </a:endParaRPr>
          </a:p>
          <a:p>
            <a:pPr eaLnBrk="1" hangingPunct="1">
              <a:buNone/>
            </a:pPr>
            <a:r>
              <a:rPr lang="en-US" altLang="zh-CN" sz="2800" b="1" dirty="0">
                <a:ea typeface="楷体_GB2312" pitchFamily="1" charset="-122"/>
              </a:rPr>
              <a:t>3.2 </a:t>
            </a:r>
            <a:r>
              <a:rPr lang="zh-CN" altLang="en-US" sz="2800" b="1" dirty="0">
                <a:ea typeface="楷体_GB2312" pitchFamily="1" charset="-122"/>
              </a:rPr>
              <a:t>顺序执行</a:t>
            </a:r>
            <a:endParaRPr lang="zh-CN" altLang="zh-CN" sz="2800" b="1" dirty="0">
              <a:ea typeface="楷体_GB2312" pitchFamily="1" charset="-122"/>
            </a:endParaRPr>
          </a:p>
          <a:p>
            <a:pPr eaLnBrk="1" hangingPunct="1">
              <a:buNone/>
            </a:pPr>
            <a:r>
              <a:rPr lang="en-US" altLang="zh-CN" sz="2800" b="1" dirty="0">
                <a:ea typeface="楷体_GB2312" pitchFamily="1" charset="-122"/>
              </a:rPr>
              <a:t>3.3 </a:t>
            </a:r>
            <a:r>
              <a:rPr lang="zh-CN" altLang="zh-CN" sz="2800" b="1" dirty="0">
                <a:ea typeface="楷体_GB2312" pitchFamily="1" charset="-122"/>
              </a:rPr>
              <a:t>选择</a:t>
            </a:r>
            <a:r>
              <a:rPr lang="zh-CN" altLang="en-US" sz="2800" b="1" dirty="0">
                <a:ea typeface="楷体_GB2312" pitchFamily="1" charset="-122"/>
              </a:rPr>
              <a:t>执行</a:t>
            </a:r>
            <a:endParaRPr lang="zh-CN" altLang="zh-CN" sz="2800" b="1" dirty="0">
              <a:ea typeface="楷体_GB2312" pitchFamily="1" charset="-122"/>
            </a:endParaRPr>
          </a:p>
          <a:p>
            <a:pPr eaLnBrk="1" hangingPunct="1">
              <a:buNone/>
            </a:pPr>
            <a:r>
              <a:rPr lang="en-US" altLang="zh-CN" sz="2800" b="1" dirty="0">
                <a:ea typeface="楷体_GB2312" pitchFamily="1" charset="-122"/>
              </a:rPr>
              <a:t>3.4 </a:t>
            </a:r>
            <a:r>
              <a:rPr lang="zh-CN" altLang="zh-CN" sz="2800" b="1" dirty="0">
                <a:ea typeface="楷体_GB2312" pitchFamily="1" charset="-122"/>
              </a:rPr>
              <a:t>循环</a:t>
            </a:r>
            <a:r>
              <a:rPr lang="zh-CN" altLang="en-US" sz="2800" b="1" dirty="0">
                <a:ea typeface="楷体_GB2312" pitchFamily="1" charset="-122"/>
              </a:rPr>
              <a:t>执行</a:t>
            </a:r>
            <a:endParaRPr lang="zh-CN" altLang="zh-CN" sz="2800" b="1" dirty="0">
              <a:ea typeface="楷体_GB2312" pitchFamily="1" charset="-122"/>
            </a:endParaRPr>
          </a:p>
          <a:p>
            <a:pPr eaLnBrk="1" hangingPunct="1">
              <a:buNone/>
            </a:pPr>
            <a:r>
              <a:rPr lang="en-US" altLang="zh-CN" sz="2800" b="1" dirty="0">
                <a:solidFill>
                  <a:srgbClr val="0070C0"/>
                </a:solidFill>
                <a:ea typeface="楷体_GB2312" pitchFamily="1" charset="-122"/>
              </a:rPr>
              <a:t>3.5 </a:t>
            </a:r>
            <a:r>
              <a:rPr lang="zh-CN" altLang="en-US" sz="2800" b="1" dirty="0">
                <a:solidFill>
                  <a:srgbClr val="0070C0"/>
                </a:solidFill>
                <a:ea typeface="楷体_GB2312" pitchFamily="1" charset="-122"/>
              </a:rPr>
              <a:t>无条件</a:t>
            </a:r>
            <a:r>
              <a:rPr lang="zh-CN" altLang="zh-CN" sz="2800" b="1" dirty="0">
                <a:solidFill>
                  <a:srgbClr val="0070C0"/>
                </a:solidFill>
                <a:ea typeface="楷体_GB2312" pitchFamily="1" charset="-122"/>
              </a:rPr>
              <a:t>转移</a:t>
            </a:r>
            <a:endParaRPr lang="en-US" altLang="zh-CN" sz="2800" b="1" dirty="0">
              <a:solidFill>
                <a:srgbClr val="0070C0"/>
              </a:solidFill>
              <a:ea typeface="楷体_GB2312" pitchFamily="1" charset="-122"/>
            </a:endParaRPr>
          </a:p>
          <a:p>
            <a:pPr eaLnBrk="1" hangingPunct="1">
              <a:buNone/>
            </a:pPr>
            <a:r>
              <a:rPr lang="en-US" altLang="zh-CN" sz="2800" b="1" dirty="0">
                <a:ea typeface="楷体_GB2312" pitchFamily="1" charset="-122"/>
              </a:rPr>
              <a:t>3.6 </a:t>
            </a:r>
            <a:r>
              <a:rPr lang="zh-CN" altLang="en-US" sz="2800" b="1" dirty="0">
                <a:ea typeface="楷体_GB2312" pitchFamily="1" charset="-122"/>
              </a:rPr>
              <a:t>程序设计风格</a:t>
            </a:r>
            <a:endParaRPr lang="zh-CN" altLang="zh-CN" sz="2800" b="1" dirty="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p:cNvSpPr>
          <p:nvPr>
            <p:ph idx="1"/>
          </p:nvPr>
        </p:nvSpPr>
        <p:spPr>
          <a:xfrm>
            <a:off x="1090613" y="2211388"/>
            <a:ext cx="7010400" cy="3017837"/>
          </a:xfrm>
        </p:spPr>
        <p:txBody>
          <a:bodyPr vert="horz" wrap="square" lIns="91440" tIns="45720" rIns="91440" bIns="45720" anchor="t" anchorCtr="0"/>
          <a:lstStyle/>
          <a:p>
            <a:pPr eaLnBrk="1" hangingPunct="1"/>
            <a:r>
              <a:rPr lang="zh-CN" altLang="en-US" sz="2800" b="1" dirty="0">
                <a:latin typeface="Times New Roman" panose="02020603050405020304" pitchFamily="18" charset="0"/>
                <a:ea typeface="楷体_GB2312" pitchFamily="1" charset="-122"/>
              </a:rPr>
              <a:t>除了 if 和 switch 外，C++还提供无条件的分支语句：</a:t>
            </a:r>
            <a:endParaRPr lang="zh-CN" altLang="en-US" sz="2800" b="1" dirty="0">
              <a:latin typeface="Times New Roman" panose="02020603050405020304" pitchFamily="18" charset="0"/>
              <a:ea typeface="楷体_GB2312" pitchFamily="1" charset="-122"/>
            </a:endParaRPr>
          </a:p>
          <a:p>
            <a:pPr lvl="1" eaLnBrk="1" hangingPunct="1"/>
            <a:r>
              <a:rPr lang="zh-CN" altLang="en-US" sz="2400" b="1" dirty="0">
                <a:latin typeface="楷体_GB2312" pitchFamily="1" charset="-122"/>
                <a:ea typeface="楷体_GB2312" pitchFamily="1" charset="-122"/>
              </a:rPr>
              <a:t>goto（</a:t>
            </a:r>
            <a:r>
              <a:rPr lang="zh-CN" altLang="en-US" sz="2400" b="1" dirty="0">
                <a:solidFill>
                  <a:srgbClr val="FF0000"/>
                </a:solidFill>
                <a:latin typeface="楷体_GB2312" pitchFamily="1" charset="-122"/>
                <a:ea typeface="楷体_GB2312" pitchFamily="1" charset="-122"/>
              </a:rPr>
              <a:t>尽量不使用</a:t>
            </a:r>
            <a:r>
              <a:rPr lang="zh-CN" altLang="en-US" sz="2400" b="1" dirty="0">
                <a:latin typeface="楷体_GB2312" pitchFamily="1" charset="-122"/>
                <a:ea typeface="楷体_GB2312" pitchFamily="1" charset="-122"/>
              </a:rPr>
              <a:t>）</a:t>
            </a:r>
            <a:endParaRPr lang="en-US" altLang="zh-CN" sz="2400" b="1" dirty="0">
              <a:latin typeface="楷体_GB2312" pitchFamily="1" charset="-122"/>
              <a:ea typeface="楷体_GB2312" pitchFamily="1" charset="-122"/>
            </a:endParaRPr>
          </a:p>
          <a:p>
            <a:pPr lvl="1" eaLnBrk="1" hangingPunct="1"/>
            <a:r>
              <a:rPr lang="zh-CN" altLang="en-US" sz="2400" b="1" dirty="0">
                <a:latin typeface="楷体_GB2312" pitchFamily="1" charset="-122"/>
                <a:ea typeface="楷体_GB2312" pitchFamily="1" charset="-122"/>
              </a:rPr>
              <a:t>break</a:t>
            </a:r>
            <a:endParaRPr lang="zh-CN" altLang="en-US" sz="2400" b="1" dirty="0">
              <a:latin typeface="楷体_GB2312" pitchFamily="1" charset="-122"/>
              <a:ea typeface="楷体_GB2312" pitchFamily="1" charset="-122"/>
            </a:endParaRPr>
          </a:p>
          <a:p>
            <a:pPr lvl="1" eaLnBrk="1" hangingPunct="1"/>
            <a:r>
              <a:rPr lang="zh-CN" altLang="en-US" sz="2400" b="1" dirty="0">
                <a:latin typeface="楷体_GB2312" pitchFamily="1" charset="-122"/>
                <a:ea typeface="楷体_GB2312" pitchFamily="1" charset="-122"/>
              </a:rPr>
              <a:t>continue</a:t>
            </a:r>
            <a:endParaRPr lang="zh-CN" altLang="en-US" sz="2400" b="1" dirty="0">
              <a:latin typeface="楷体_GB2312" pitchFamily="1" charset="-122"/>
              <a:ea typeface="楷体_GB2312" pitchFamily="1" charset="-122"/>
            </a:endParaRPr>
          </a:p>
          <a:p>
            <a:pPr lvl="1" eaLnBrk="1" hangingPunct="1"/>
            <a:r>
              <a:rPr lang="zh-CN" altLang="en-US" sz="2400" b="1" dirty="0">
                <a:latin typeface="楷体_GB2312" pitchFamily="1" charset="-122"/>
                <a:ea typeface="楷体_GB2312" pitchFamily="1" charset="-122"/>
              </a:rPr>
              <a:t>return</a:t>
            </a:r>
            <a:endParaRPr lang="zh-CN" altLang="en-US" sz="2400" b="1" dirty="0">
              <a:latin typeface="楷体_GB2312" pitchFamily="1" charset="-122"/>
              <a:ea typeface="楷体_GB2312" pitchFamily="1" charset="-122"/>
            </a:endParaRPr>
          </a:p>
        </p:txBody>
      </p:sp>
      <p:sp>
        <p:nvSpPr>
          <p:cNvPr id="59395" name="Rectangle 2"/>
          <p:cNvSpPr>
            <a:spLocks noGrp="1"/>
          </p:cNvSpPr>
          <p:nvPr>
            <p:ph type="title"/>
          </p:nvPr>
        </p:nvSpPr>
        <p:spPr>
          <a:xfrm>
            <a:off x="1524000" y="142875"/>
            <a:ext cx="7010400" cy="1527175"/>
          </a:xfrm>
        </p:spPr>
        <p:txBody>
          <a:bodyPr vert="horz" wrap="square" lIns="91440" tIns="45720" rIns="91440" bIns="45720" anchor="ctr" anchorCtr="0"/>
          <a:lstStyle/>
          <a:p>
            <a:pPr eaLnBrk="1" hangingPunct="1"/>
            <a:r>
              <a:rPr lang="en-US" altLang="zh-CN" sz="4000" b="1" dirty="0"/>
              <a:t>3.5 </a:t>
            </a:r>
            <a:r>
              <a:rPr lang="zh-CN" altLang="en-US" sz="4000" b="1" dirty="0">
                <a:ea typeface="楷体_GB2312" pitchFamily="1" charset="-122"/>
              </a:rPr>
              <a:t>无条件转移</a:t>
            </a:r>
            <a:endParaRPr lang="zh-CN" altLang="zh-CN" sz="4000" b="1" dirty="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p:cNvSpPr>
          <p:nvPr>
            <p:ph idx="1"/>
          </p:nvPr>
        </p:nvSpPr>
        <p:spPr>
          <a:xfrm>
            <a:off x="1187450" y="2206625"/>
            <a:ext cx="5184775" cy="1798638"/>
          </a:xfrm>
        </p:spPr>
        <p:txBody>
          <a:bodyPr vert="horz" wrap="square" lIns="91440" tIns="45720" rIns="91440" bIns="45720" anchor="t" anchorCtr="0"/>
          <a:lstStyle/>
          <a:p>
            <a:pPr algn="just" eaLnBrk="1" hangingPunct="1"/>
            <a:r>
              <a:rPr lang="en-US" altLang="zh-CN" b="1" dirty="0">
                <a:latin typeface="Times New Roman" panose="02020603050405020304" pitchFamily="18" charset="0"/>
                <a:ea typeface="楷体_GB2312" pitchFamily="1" charset="-122"/>
                <a:sym typeface="Arial" panose="020B0604020202020204" pitchFamily="34" charset="0"/>
              </a:rPr>
              <a:t>goto </a:t>
            </a:r>
            <a:r>
              <a:rPr lang="zh-CN" altLang="en-US" b="1" dirty="0">
                <a:latin typeface="Times New Roman" panose="02020603050405020304" pitchFamily="18" charset="0"/>
                <a:ea typeface="楷体_GB2312" pitchFamily="1" charset="-122"/>
                <a:sym typeface="Arial" panose="020B0604020202020204" pitchFamily="34" charset="0"/>
              </a:rPr>
              <a:t>语句的格式</a:t>
            </a:r>
            <a:r>
              <a:rPr lang="zh-CN" altLang="zh-CN" sz="3200" b="1" dirty="0">
                <a:latin typeface="Times New Roman" panose="02020603050405020304" pitchFamily="18" charset="0"/>
                <a:ea typeface="楷体_GB2312" pitchFamily="1" charset="-122"/>
              </a:rPr>
              <a:t>：</a:t>
            </a:r>
            <a:endParaRPr lang="en-US" altLang="zh-CN" sz="3200" b="1" dirty="0">
              <a:latin typeface="Times New Roman" panose="02020603050405020304" pitchFamily="18" charset="0"/>
              <a:ea typeface="楷体_GB2312" pitchFamily="1" charset="-122"/>
            </a:endParaRPr>
          </a:p>
          <a:p>
            <a:pPr algn="just" eaLnBrk="1" hangingPunct="1"/>
            <a:endParaRPr lang="zh-CN" altLang="zh-CN" sz="1000" b="1" dirty="0">
              <a:latin typeface="Times New Roman" panose="02020603050405020304" pitchFamily="18" charset="0"/>
              <a:ea typeface="楷体_GB2312" pitchFamily="1" charset="-122"/>
            </a:endParaRPr>
          </a:p>
          <a:p>
            <a:pPr lvl="1" algn="just" eaLnBrk="1" hangingPunct="1"/>
            <a:r>
              <a:rPr lang="en-US" altLang="zh-CN" sz="2400" b="1" dirty="0">
                <a:latin typeface="Times New Roman" panose="02020603050405020304" pitchFamily="18" charset="0"/>
                <a:ea typeface="楷体_GB2312" pitchFamily="1" charset="-122"/>
              </a:rPr>
              <a:t>goto &lt;</a:t>
            </a:r>
            <a:r>
              <a:rPr lang="zh-CN" altLang="en-US" sz="2400" b="1" dirty="0">
                <a:latin typeface="Times New Roman" panose="02020603050405020304" pitchFamily="18" charset="0"/>
                <a:ea typeface="楷体_GB2312" pitchFamily="1" charset="-122"/>
              </a:rPr>
              <a:t>语句标号</a:t>
            </a:r>
            <a:r>
              <a:rPr lang="en-US" altLang="zh-CN" sz="2400" b="1" dirty="0">
                <a:latin typeface="Times New Roman" panose="02020603050405020304" pitchFamily="18" charset="0"/>
                <a:ea typeface="楷体_GB2312" pitchFamily="1" charset="-122"/>
              </a:rPr>
              <a:t>&gt;</a:t>
            </a:r>
            <a:r>
              <a:rPr lang="zh-CN" altLang="en-US" sz="2400" b="1" dirty="0">
                <a:latin typeface="Times New Roman" panose="02020603050405020304" pitchFamily="18" charset="0"/>
                <a:ea typeface="楷体_GB2312" pitchFamily="1" charset="-122"/>
              </a:rPr>
              <a:t>；</a:t>
            </a:r>
            <a:endParaRPr lang="en-US" altLang="zh-CN" sz="2400" b="1" dirty="0">
              <a:latin typeface="Times New Roman" panose="02020603050405020304" pitchFamily="18" charset="0"/>
              <a:ea typeface="楷体_GB2312" pitchFamily="1" charset="-122"/>
            </a:endParaRPr>
          </a:p>
          <a:p>
            <a:pPr lvl="1" algn="just" eaLnBrk="1" hangingPunct="1"/>
            <a:r>
              <a:rPr lang="en-US" altLang="zh-CN" sz="2400" b="1" dirty="0">
                <a:latin typeface="Times New Roman" panose="02020603050405020304" pitchFamily="18" charset="0"/>
                <a:ea typeface="楷体_GB2312" pitchFamily="1" charset="-122"/>
              </a:rPr>
              <a:t>&lt;</a:t>
            </a:r>
            <a:r>
              <a:rPr lang="zh-CN" altLang="en-US" sz="2400" b="1" dirty="0">
                <a:latin typeface="Times New Roman" panose="02020603050405020304" pitchFamily="18" charset="0"/>
                <a:ea typeface="楷体_GB2312" pitchFamily="1" charset="-122"/>
              </a:rPr>
              <a:t>语句标号</a:t>
            </a:r>
            <a:r>
              <a:rPr lang="en-US" altLang="zh-CN" sz="2400" b="1" dirty="0">
                <a:latin typeface="Times New Roman" panose="02020603050405020304" pitchFamily="18" charset="0"/>
                <a:ea typeface="楷体_GB2312" pitchFamily="1" charset="-122"/>
              </a:rPr>
              <a:t>&gt;</a:t>
            </a:r>
            <a:r>
              <a:rPr lang="zh-CN" altLang="en-US" sz="2400" b="1" dirty="0">
                <a:latin typeface="Times New Roman" panose="02020603050405020304" pitchFamily="18" charset="0"/>
                <a:ea typeface="楷体_GB2312" pitchFamily="1" charset="-122"/>
              </a:rPr>
              <a:t>： 语句</a:t>
            </a:r>
            <a:endParaRPr lang="zh-CN" altLang="zh-CN" sz="2400" b="1" dirty="0">
              <a:latin typeface="Times New Roman" panose="02020603050405020304" pitchFamily="18" charset="0"/>
              <a:ea typeface="楷体_GB2312" pitchFamily="1" charset="-122"/>
            </a:endParaRPr>
          </a:p>
        </p:txBody>
      </p:sp>
      <p:sp>
        <p:nvSpPr>
          <p:cNvPr id="60419" name="Rectangle 2"/>
          <p:cNvSpPr>
            <a:spLocks noGrp="1"/>
          </p:cNvSpPr>
          <p:nvPr>
            <p:ph type="title"/>
          </p:nvPr>
        </p:nvSpPr>
        <p:spPr>
          <a:xfrm>
            <a:off x="1524000" y="142875"/>
            <a:ext cx="7010400" cy="1527175"/>
          </a:xfrm>
        </p:spPr>
        <p:txBody>
          <a:bodyPr vert="horz" wrap="square" lIns="91440" tIns="45720" rIns="91440" bIns="45720" anchor="ctr" anchorCtr="0"/>
          <a:lstStyle/>
          <a:p>
            <a:pPr eaLnBrk="1" hangingPunct="1">
              <a:buNone/>
            </a:pPr>
            <a:r>
              <a:rPr lang="en-US" altLang="zh-CN" sz="4000" b="1" dirty="0"/>
              <a:t>3.5.1 </a:t>
            </a:r>
            <a:r>
              <a:rPr lang="en-US" altLang="zh-CN" sz="4000" b="1" dirty="0">
                <a:latin typeface="Times New Roman" panose="02020603050405020304" pitchFamily="18" charset="0"/>
                <a:ea typeface="楷体_GB2312" pitchFamily="1" charset="-122"/>
              </a:rPr>
              <a:t>goto </a:t>
            </a:r>
            <a:r>
              <a:rPr lang="zh-CN" altLang="en-US" sz="4000" b="1" dirty="0">
                <a:ea typeface="楷体_GB2312" pitchFamily="1" charset="-122"/>
              </a:rPr>
              <a:t>语句</a:t>
            </a:r>
            <a:endParaRPr lang="zh-CN" altLang="zh-CN" sz="4000" b="1" dirty="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p:cNvSpPr>
          <p:nvPr>
            <p:ph idx="1"/>
          </p:nvPr>
        </p:nvSpPr>
        <p:spPr>
          <a:xfrm>
            <a:off x="1187450" y="2349500"/>
            <a:ext cx="5616575" cy="3382963"/>
          </a:xfrm>
        </p:spPr>
        <p:txBody>
          <a:bodyPr vert="horz" wrap="square" lIns="91440" tIns="45720" rIns="91440" bIns="45720" anchor="t" anchorCtr="0"/>
          <a:lstStyle/>
          <a:p>
            <a:pPr algn="just" eaLnBrk="1" hangingPunct="1"/>
            <a:r>
              <a:rPr lang="zh-CN" altLang="en-US" sz="2800" b="1" dirty="0">
                <a:latin typeface="Times New Roman" panose="02020603050405020304" pitchFamily="18" charset="0"/>
                <a:ea typeface="楷体_GB2312" pitchFamily="1" charset="-122"/>
                <a:sym typeface="Arial" panose="020B0604020202020204" pitchFamily="34" charset="0"/>
              </a:rPr>
              <a:t>格式：</a:t>
            </a:r>
            <a:r>
              <a:rPr lang="en-US" altLang="zh-CN" sz="2800" b="1" dirty="0">
                <a:latin typeface="Times New Roman" panose="02020603050405020304" pitchFamily="18" charset="0"/>
                <a:ea typeface="楷体_GB2312" pitchFamily="1" charset="-122"/>
                <a:sym typeface="Arial" panose="020B0604020202020204" pitchFamily="34" charset="0"/>
              </a:rPr>
              <a:t>break;</a:t>
            </a:r>
            <a:endParaRPr lang="en-US" altLang="zh-CN" sz="2800" b="1" dirty="0">
              <a:latin typeface="Times New Roman" panose="02020603050405020304" pitchFamily="18" charset="0"/>
              <a:ea typeface="楷体_GB2312" pitchFamily="1" charset="-122"/>
              <a:sym typeface="Arial" panose="020B0604020202020204" pitchFamily="34" charset="0"/>
            </a:endParaRPr>
          </a:p>
          <a:p>
            <a:pPr algn="just" eaLnBrk="1" hangingPunct="1"/>
            <a:r>
              <a:rPr lang="zh-CN" altLang="zh-CN" sz="2800" b="1" dirty="0">
                <a:latin typeface="Times New Roman" panose="02020603050405020304" pitchFamily="18" charset="0"/>
                <a:ea typeface="楷体_GB2312" pitchFamily="1" charset="-122"/>
                <a:sym typeface="Arial" panose="020B0604020202020204" pitchFamily="34" charset="0"/>
              </a:rPr>
              <a:t>两</a:t>
            </a:r>
            <a:r>
              <a:rPr lang="zh-CN" altLang="zh-CN" sz="2800" b="1" dirty="0">
                <a:latin typeface="Times New Roman" panose="02020603050405020304" pitchFamily="18" charset="0"/>
                <a:ea typeface="楷体_GB2312" pitchFamily="1" charset="-122"/>
              </a:rPr>
              <a:t>个功能：</a:t>
            </a:r>
            <a:endParaRPr lang="zh-CN" altLang="zh-CN" sz="2800" b="1" dirty="0">
              <a:latin typeface="Times New Roman" panose="02020603050405020304" pitchFamily="18" charset="0"/>
              <a:ea typeface="楷体_GB2312" pitchFamily="1" charset="-122"/>
            </a:endParaRPr>
          </a:p>
          <a:p>
            <a:pPr lvl="1" algn="just" eaLnBrk="1" hangingPunct="1"/>
            <a:r>
              <a:rPr lang="zh-CN" altLang="zh-CN" sz="2400" b="1" dirty="0">
                <a:latin typeface="Times New Roman" panose="02020603050405020304" pitchFamily="18" charset="0"/>
                <a:ea typeface="楷体_GB2312" pitchFamily="1" charset="-122"/>
              </a:rPr>
              <a:t>结束switch语句的某个分支的执行</a:t>
            </a:r>
            <a:endParaRPr lang="zh-CN" altLang="zh-CN" sz="2400" b="1" dirty="0">
              <a:latin typeface="Times New Roman" panose="02020603050405020304" pitchFamily="18" charset="0"/>
              <a:ea typeface="楷体_GB2312" pitchFamily="1" charset="-122"/>
            </a:endParaRPr>
          </a:p>
          <a:p>
            <a:pPr lvl="1" algn="just" eaLnBrk="1" hangingPunct="1"/>
            <a:r>
              <a:rPr lang="zh-CN" altLang="zh-CN" sz="2400" b="1" dirty="0">
                <a:latin typeface="Times New Roman" panose="02020603050405020304" pitchFamily="18" charset="0"/>
                <a:ea typeface="楷体_GB2312" pitchFamily="1" charset="-122"/>
              </a:rPr>
              <a:t>退出包含它的</a:t>
            </a:r>
            <a:r>
              <a:rPr lang="zh-CN" altLang="zh-CN" sz="2400" b="1" dirty="0">
                <a:solidFill>
                  <a:srgbClr val="FF0000"/>
                </a:solidFill>
                <a:latin typeface="Times New Roman" panose="02020603050405020304" pitchFamily="18" charset="0"/>
                <a:ea typeface="楷体_GB2312" pitchFamily="1" charset="-122"/>
              </a:rPr>
              <a:t>最内层循环语句</a:t>
            </a:r>
            <a:endParaRPr lang="zh-CN" altLang="zh-CN" sz="2400" b="1" dirty="0">
              <a:latin typeface="Times New Roman" panose="02020603050405020304" pitchFamily="18" charset="0"/>
              <a:ea typeface="楷体_GB2312" pitchFamily="1" charset="-122"/>
            </a:endParaRPr>
          </a:p>
        </p:txBody>
      </p:sp>
      <p:sp>
        <p:nvSpPr>
          <p:cNvPr id="61443" name="Rectangle 2"/>
          <p:cNvSpPr>
            <a:spLocks noGrp="1"/>
          </p:cNvSpPr>
          <p:nvPr>
            <p:ph type="title"/>
          </p:nvPr>
        </p:nvSpPr>
        <p:spPr>
          <a:xfrm>
            <a:off x="1524000" y="142875"/>
            <a:ext cx="7010400" cy="1527175"/>
          </a:xfrm>
        </p:spPr>
        <p:txBody>
          <a:bodyPr vert="horz" wrap="square" lIns="91440" tIns="45720" rIns="91440" bIns="45720" anchor="ctr" anchorCtr="0"/>
          <a:lstStyle/>
          <a:p>
            <a:pPr eaLnBrk="1" hangingPunct="1">
              <a:buNone/>
            </a:pPr>
            <a:r>
              <a:rPr lang="en-US" altLang="zh-CN" sz="4000" b="1" dirty="0"/>
              <a:t>3.5.2 </a:t>
            </a:r>
            <a:r>
              <a:rPr lang="en-US" altLang="zh-CN" sz="4000" b="1" dirty="0">
                <a:latin typeface="Times New Roman" panose="02020603050405020304" pitchFamily="18" charset="0"/>
                <a:ea typeface="楷体_GB2312" pitchFamily="1" charset="-122"/>
              </a:rPr>
              <a:t>break </a:t>
            </a:r>
            <a:r>
              <a:rPr lang="zh-CN" altLang="en-US" sz="4000" b="1" dirty="0">
                <a:ea typeface="楷体_GB2312" pitchFamily="1" charset="-122"/>
              </a:rPr>
              <a:t>语句</a:t>
            </a:r>
            <a:endParaRPr lang="zh-CN" altLang="zh-CN" sz="4000" b="1" dirty="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p:cNvSpPr>
          <p:nvPr>
            <p:ph idx="1"/>
          </p:nvPr>
        </p:nvSpPr>
        <p:spPr>
          <a:xfrm>
            <a:off x="893763" y="2133600"/>
            <a:ext cx="7278687" cy="3887788"/>
          </a:xfrm>
        </p:spPr>
        <p:txBody>
          <a:bodyPr vert="horz" wrap="square" lIns="91440" tIns="45720" rIns="91440" bIns="45720" anchor="t" anchorCtr="0"/>
          <a:lstStyle/>
          <a:p>
            <a:pPr algn="just" eaLnBrk="1" hangingPunct="1"/>
            <a:r>
              <a:rPr lang="zh-CN" altLang="zh-CN" sz="2800" b="1" dirty="0">
                <a:latin typeface="Times New Roman" panose="02020603050405020304" pitchFamily="18" charset="0"/>
                <a:ea typeface="楷体_GB2312" pitchFamily="1" charset="-122"/>
                <a:sym typeface="Arial" panose="020B0604020202020204" pitchFamily="34" charset="0"/>
              </a:rPr>
              <a:t>continue</a:t>
            </a:r>
            <a:r>
              <a:rPr lang="zh-CN" altLang="zh-CN" sz="2800" b="1" dirty="0">
                <a:latin typeface="Times New Roman" panose="02020603050405020304" pitchFamily="18" charset="0"/>
                <a:ea typeface="楷体_GB2312" pitchFamily="1" charset="-122"/>
              </a:rPr>
              <a:t>语句</a:t>
            </a:r>
            <a:r>
              <a:rPr lang="zh-CN" altLang="zh-CN" sz="2800" b="1" dirty="0">
                <a:solidFill>
                  <a:srgbClr val="FF0000"/>
                </a:solidFill>
                <a:latin typeface="Times New Roman" panose="02020603050405020304" pitchFamily="18" charset="0"/>
                <a:ea typeface="楷体_GB2312" pitchFamily="1" charset="-122"/>
              </a:rPr>
              <a:t>只用在循环语句的循环体</a:t>
            </a:r>
            <a:r>
              <a:rPr lang="zh-CN" altLang="zh-CN" sz="2800" b="1" dirty="0">
                <a:latin typeface="Times New Roman" panose="02020603050405020304" pitchFamily="18" charset="0"/>
                <a:ea typeface="楷体_GB2312" pitchFamily="1" charset="-122"/>
              </a:rPr>
              <a:t>中，其含义是：立即结束当前循环，准备进入下一次循环。</a:t>
            </a:r>
            <a:endParaRPr lang="zh-CN" altLang="zh-CN" sz="2800" b="1" dirty="0">
              <a:latin typeface="Times New Roman" panose="02020603050405020304" pitchFamily="18" charset="0"/>
              <a:ea typeface="楷体_GB2312" pitchFamily="1" charset="-122"/>
            </a:endParaRPr>
          </a:p>
          <a:p>
            <a:pPr lvl="1" algn="just" eaLnBrk="1" hangingPunct="1"/>
            <a:r>
              <a:rPr lang="zh-CN" altLang="zh-CN" sz="2400" b="1" dirty="0">
                <a:latin typeface="Times New Roman" panose="02020603050405020304" pitchFamily="18" charset="0"/>
                <a:ea typeface="楷体_GB2312" pitchFamily="1" charset="-122"/>
              </a:rPr>
              <a:t>对于while和do-while语句，continue语句将使控制转到循环条件的判断；</a:t>
            </a:r>
            <a:endParaRPr lang="zh-CN" altLang="zh-CN" sz="2400" b="1" dirty="0">
              <a:latin typeface="Times New Roman" panose="02020603050405020304" pitchFamily="18" charset="0"/>
              <a:ea typeface="楷体_GB2312" pitchFamily="1" charset="-122"/>
            </a:endParaRPr>
          </a:p>
          <a:p>
            <a:pPr lvl="1" algn="just" eaLnBrk="1" hangingPunct="1"/>
            <a:r>
              <a:rPr lang="zh-CN" altLang="zh-CN" sz="2400" b="1" dirty="0">
                <a:latin typeface="Times New Roman" panose="02020603050405020304" pitchFamily="18" charset="0"/>
                <a:ea typeface="楷体_GB2312" pitchFamily="1" charset="-122"/>
              </a:rPr>
              <a:t>对于for语句，continue语句将使控制转到：</a:t>
            </a:r>
            <a:r>
              <a:rPr lang="zh-CN" altLang="zh-CN" sz="2400" b="1" dirty="0">
                <a:solidFill>
                  <a:srgbClr val="FF0000"/>
                </a:solidFill>
                <a:latin typeface="Times New Roman" panose="02020603050405020304" pitchFamily="18" charset="0"/>
                <a:ea typeface="楷体_GB2312" pitchFamily="1" charset="-122"/>
              </a:rPr>
              <a:t>先计算&lt;表达式3&gt;，然后计算&lt;表达式2&gt;</a:t>
            </a:r>
            <a:r>
              <a:rPr lang="zh-CN" altLang="zh-CN" sz="2400" b="1" dirty="0">
                <a:latin typeface="Times New Roman" panose="02020603050405020304" pitchFamily="18" charset="0"/>
                <a:ea typeface="楷体_GB2312" pitchFamily="1" charset="-122"/>
              </a:rPr>
              <a:t>，并根据&lt;表达式2&gt;的计算结果来决定是进入下一次循环还是结束循环。 </a:t>
            </a:r>
            <a:endParaRPr lang="zh-CN" altLang="zh-CN" sz="2400" b="1" dirty="0">
              <a:latin typeface="Times New Roman" panose="02020603050405020304" pitchFamily="18" charset="0"/>
              <a:ea typeface="楷体_GB2312" pitchFamily="1" charset="-122"/>
            </a:endParaRPr>
          </a:p>
        </p:txBody>
      </p:sp>
      <p:sp>
        <p:nvSpPr>
          <p:cNvPr id="62467" name="Rectangle 2"/>
          <p:cNvSpPr>
            <a:spLocks noGrp="1"/>
          </p:cNvSpPr>
          <p:nvPr>
            <p:ph type="title"/>
          </p:nvPr>
        </p:nvSpPr>
        <p:spPr>
          <a:xfrm>
            <a:off x="1524000" y="142875"/>
            <a:ext cx="7010400" cy="1527175"/>
          </a:xfrm>
        </p:spPr>
        <p:txBody>
          <a:bodyPr vert="horz" wrap="square" lIns="91440" tIns="45720" rIns="91440" bIns="45720" anchor="ctr" anchorCtr="0"/>
          <a:lstStyle/>
          <a:p>
            <a:pPr eaLnBrk="1" hangingPunct="1">
              <a:buNone/>
            </a:pPr>
            <a:r>
              <a:rPr lang="en-US" altLang="zh-CN" sz="4000" b="1" dirty="0"/>
              <a:t>3.5.3 </a:t>
            </a:r>
            <a:r>
              <a:rPr lang="en-US" altLang="zh-CN" sz="4000" b="1" dirty="0">
                <a:latin typeface="Times New Roman" panose="02020603050405020304" pitchFamily="18" charset="0"/>
                <a:ea typeface="楷体_GB2312" pitchFamily="1" charset="-122"/>
              </a:rPr>
              <a:t>continue </a:t>
            </a:r>
            <a:r>
              <a:rPr lang="zh-CN" altLang="en-US" sz="4000" b="1" dirty="0">
                <a:ea typeface="楷体_GB2312" pitchFamily="1" charset="-122"/>
              </a:rPr>
              <a:t>语句</a:t>
            </a:r>
            <a:endParaRPr lang="zh-CN" altLang="zh-CN" sz="4000" b="1" dirty="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idx="1"/>
          </p:nvPr>
        </p:nvSpPr>
        <p:spPr>
          <a:xfrm>
            <a:off x="1042988" y="2205038"/>
            <a:ext cx="6846887" cy="3095625"/>
          </a:xfrm>
        </p:spPr>
        <p:txBody>
          <a:bodyPr vert="horz" wrap="square" lIns="91440" tIns="45720" rIns="91440" bIns="45720" anchor="t" anchorCtr="0"/>
          <a:lstStyle/>
          <a:p>
            <a:pPr algn="just" eaLnBrk="1" hangingPunct="1"/>
            <a:r>
              <a:rPr lang="zh-CN" altLang="en-US" sz="2800" b="1" dirty="0">
                <a:latin typeface="Times New Roman" panose="02020603050405020304" pitchFamily="18" charset="0"/>
                <a:ea typeface="楷体_GB2312" pitchFamily="1" charset="-122"/>
              </a:rPr>
              <a:t>程序设计风格指对程序的静态分析所能确认的程序特性，它涉及程序的</a:t>
            </a:r>
            <a:r>
              <a:rPr lang="zh-CN" altLang="en-US" sz="2800" b="1" dirty="0">
                <a:solidFill>
                  <a:srgbClr val="0070C0"/>
                </a:solidFill>
                <a:latin typeface="Times New Roman" panose="02020603050405020304" pitchFamily="18" charset="0"/>
                <a:ea typeface="楷体_GB2312" pitchFamily="1" charset="-122"/>
              </a:rPr>
              <a:t>易读性</a:t>
            </a:r>
            <a:endParaRPr lang="en-US" altLang="zh-CN" sz="2800" b="1" dirty="0">
              <a:latin typeface="Times New Roman" panose="02020603050405020304" pitchFamily="18" charset="0"/>
              <a:ea typeface="楷体_GB2312" pitchFamily="1" charset="-122"/>
            </a:endParaRPr>
          </a:p>
          <a:p>
            <a:pPr algn="just" eaLnBrk="1" hangingPunct="1"/>
            <a:endParaRPr lang="zh-CN" altLang="zh-CN" sz="1000" b="1" dirty="0">
              <a:latin typeface="Times New Roman" panose="02020603050405020304" pitchFamily="18" charset="0"/>
              <a:ea typeface="楷体_GB2312" pitchFamily="1" charset="-122"/>
            </a:endParaRPr>
          </a:p>
          <a:p>
            <a:pPr lvl="1" algn="just" eaLnBrk="1" hangingPunct="1"/>
            <a:r>
              <a:rPr lang="zh-CN" altLang="en-US" sz="2400" b="1" dirty="0">
                <a:latin typeface="Times New Roman" panose="02020603050405020304" pitchFamily="18" charset="0"/>
                <a:ea typeface="楷体_GB2312" pitchFamily="1" charset="-122"/>
              </a:rPr>
              <a:t>一致</a:t>
            </a:r>
            <a:r>
              <a:rPr lang="en-US" altLang="zh-CN" sz="2400" b="1" dirty="0">
                <a:latin typeface="Times New Roman" panose="02020603050405020304" pitchFamily="18" charset="0"/>
                <a:ea typeface="楷体_GB2312" pitchFamily="1" charset="-122"/>
              </a:rPr>
              <a:t>/</a:t>
            </a:r>
            <a:r>
              <a:rPr lang="zh-CN" altLang="en-US" sz="2400" b="1" dirty="0">
                <a:latin typeface="Times New Roman" panose="02020603050405020304" pitchFamily="18" charset="0"/>
                <a:ea typeface="楷体_GB2312" pitchFamily="1" charset="-122"/>
              </a:rPr>
              <a:t>有意义的标识符</a:t>
            </a:r>
            <a:r>
              <a:rPr lang="zh-CN" altLang="zh-CN" sz="2400" b="1" dirty="0">
                <a:latin typeface="Times New Roman" panose="02020603050405020304" pitchFamily="18" charset="0"/>
                <a:ea typeface="楷体_GB2312" pitchFamily="1" charset="-122"/>
              </a:rPr>
              <a:t>；</a:t>
            </a:r>
            <a:endParaRPr lang="en-US" altLang="zh-CN" sz="2400" b="1" dirty="0">
              <a:latin typeface="Times New Roman" panose="02020603050405020304" pitchFamily="18" charset="0"/>
              <a:ea typeface="楷体_GB2312" pitchFamily="1" charset="-122"/>
            </a:endParaRPr>
          </a:p>
          <a:p>
            <a:pPr lvl="1" algn="just" eaLnBrk="1" hangingPunct="1"/>
            <a:r>
              <a:rPr lang="zh-CN" altLang="en-US" sz="2400" b="1" dirty="0">
                <a:latin typeface="Times New Roman" panose="02020603050405020304" pitchFamily="18" charset="0"/>
                <a:ea typeface="楷体_GB2312" pitchFamily="1" charset="-122"/>
              </a:rPr>
              <a:t>清晰的代码缩进；</a:t>
            </a:r>
            <a:endParaRPr lang="en-US" altLang="zh-CN" sz="2400" b="1" dirty="0">
              <a:latin typeface="Times New Roman" panose="02020603050405020304" pitchFamily="18" charset="0"/>
              <a:ea typeface="楷体_GB2312" pitchFamily="1" charset="-122"/>
            </a:endParaRPr>
          </a:p>
          <a:p>
            <a:pPr lvl="1" algn="just" eaLnBrk="1" hangingPunct="1"/>
            <a:r>
              <a:rPr lang="zh-CN" altLang="en-US" sz="2400" b="1" dirty="0">
                <a:latin typeface="Times New Roman" panose="02020603050405020304" pitchFamily="18" charset="0"/>
                <a:ea typeface="楷体_GB2312" pitchFamily="1" charset="-122"/>
              </a:rPr>
              <a:t>详细的注释；</a:t>
            </a:r>
            <a:endParaRPr lang="en-US" altLang="zh-CN" sz="2400" b="1" dirty="0">
              <a:latin typeface="Times New Roman" panose="02020603050405020304" pitchFamily="18" charset="0"/>
              <a:ea typeface="楷体_GB2312" pitchFamily="1" charset="-122"/>
            </a:endParaRPr>
          </a:p>
          <a:p>
            <a:pPr lvl="1" algn="just" eaLnBrk="1" hangingPunct="1"/>
            <a:r>
              <a:rPr lang="en-US" altLang="zh-CN" sz="2400" b="1" dirty="0">
                <a:latin typeface="Times New Roman" panose="02020603050405020304" pitchFamily="18" charset="0"/>
                <a:ea typeface="楷体_GB2312" pitchFamily="1" charset="-122"/>
              </a:rPr>
              <a:t>…</a:t>
            </a:r>
            <a:endParaRPr lang="zh-CN" altLang="zh-CN" sz="2400" b="1" dirty="0">
              <a:latin typeface="Times New Roman" panose="02020603050405020304" pitchFamily="18" charset="0"/>
              <a:ea typeface="楷体_GB2312" pitchFamily="1" charset="-122"/>
            </a:endParaRPr>
          </a:p>
        </p:txBody>
      </p:sp>
      <p:sp>
        <p:nvSpPr>
          <p:cNvPr id="63491" name="Rectangle 2"/>
          <p:cNvSpPr>
            <a:spLocks noGrp="1"/>
          </p:cNvSpPr>
          <p:nvPr>
            <p:ph type="title"/>
          </p:nvPr>
        </p:nvSpPr>
        <p:spPr>
          <a:xfrm>
            <a:off x="1524000" y="142875"/>
            <a:ext cx="7010400" cy="1527175"/>
          </a:xfrm>
        </p:spPr>
        <p:txBody>
          <a:bodyPr vert="horz" wrap="square" lIns="91440" tIns="45720" rIns="91440" bIns="45720" anchor="ctr" anchorCtr="0"/>
          <a:lstStyle/>
          <a:p>
            <a:pPr eaLnBrk="1" hangingPunct="1"/>
            <a:r>
              <a:rPr lang="en-US" altLang="zh-CN" sz="4000" b="1" dirty="0"/>
              <a:t>3.6 </a:t>
            </a:r>
            <a:r>
              <a:rPr lang="zh-CN" altLang="en-US" sz="4000" b="1" dirty="0">
                <a:ea typeface="楷体_GB2312" pitchFamily="1" charset="-122"/>
              </a:rPr>
              <a:t>程序设计风格</a:t>
            </a:r>
            <a:endParaRPr lang="zh-CN" altLang="zh-CN" sz="4000" b="1" dirty="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p:nvPr/>
        </p:nvSpPr>
        <p:spPr>
          <a:xfrm>
            <a:off x="3538538" y="2195513"/>
            <a:ext cx="9144000" cy="3693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a typeface="楷体_GB2312" pitchFamily="1" charset="-122"/>
            </a:endParaRPr>
          </a:p>
        </p:txBody>
      </p:sp>
      <p:sp>
        <p:nvSpPr>
          <p:cNvPr id="9219" name="Rectangle 3"/>
          <p:cNvSpPr txBox="1"/>
          <p:nvPr/>
        </p:nvSpPr>
        <p:spPr>
          <a:xfrm>
            <a:off x="696913" y="1916113"/>
            <a:ext cx="7907337" cy="49244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a:spcBef>
                <a:spcPct val="0"/>
              </a:spcBef>
              <a:buClrTx/>
              <a:buSzTx/>
              <a:buFont typeface="Arial" panose="020B0604020202020204" pitchFamily="34" charset="0"/>
              <a:buChar char="•"/>
            </a:pPr>
            <a:endParaRPr lang="zh-CN" altLang="en-US" sz="2400" b="1" dirty="0">
              <a:ea typeface="楷体_GB2312" pitchFamily="1" charset="-122"/>
            </a:endParaRPr>
          </a:p>
        </p:txBody>
      </p:sp>
      <p:sp>
        <p:nvSpPr>
          <p:cNvPr id="8" name="Rectangle 2"/>
          <p:cNvSpPr txBox="1">
            <a:spLocks noChangeArrowheads="1"/>
          </p:cNvSpPr>
          <p:nvPr/>
        </p:nvSpPr>
        <p:spPr>
          <a:xfrm>
            <a:off x="1619250" y="571500"/>
            <a:ext cx="7310438" cy="727075"/>
          </a:xfrm>
          <a:prstGeom prst="rect">
            <a:avLst/>
          </a:prstGeom>
        </p:spPr>
        <p:txBody>
          <a:bodyP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楷体_GB2312" pitchFamily="1" charset="-122"/>
                <a:cs typeface="+mj-cs"/>
              </a:rPr>
              <a:t>3.1 </a:t>
            </a:r>
            <a:r>
              <a:rPr kumimoji="0" lang="zh-CN" altLang="zh-CN" sz="4000" b="1" kern="0" cap="none" spc="0" normalizeH="0" baseline="0" noProof="0" dirty="0">
                <a:solidFill>
                  <a:schemeClr val="tx2"/>
                </a:solidFill>
                <a:latin typeface="+mj-lt"/>
                <a:ea typeface="楷体_GB2312" pitchFamily="1" charset="-122"/>
                <a:cs typeface="+mj-cs"/>
              </a:rPr>
              <a:t>概述</a:t>
            </a:r>
            <a:r>
              <a:rPr kumimoji="0" lang="en-US" altLang="zh-CN" sz="4000" b="1" kern="0" cap="none" spc="0" normalizeH="0" baseline="0" noProof="0" dirty="0">
                <a:solidFill>
                  <a:schemeClr val="tx2"/>
                </a:solidFill>
                <a:latin typeface="+mj-lt"/>
                <a:ea typeface="楷体_GB2312" pitchFamily="1" charset="-122"/>
                <a:cs typeface="+mj-cs"/>
              </a:rPr>
              <a:t> - </a:t>
            </a:r>
            <a:r>
              <a:rPr kumimoji="0" lang="zh-CN" altLang="zh-CN" sz="4000" b="1" kern="1200" cap="none" spc="0" normalizeH="0" baseline="0" noProof="0" dirty="0">
                <a:solidFill>
                  <a:schemeClr val="tx2"/>
                </a:solidFill>
                <a:latin typeface="Times New Roman" panose="02020603050405020304" pitchFamily="18" charset="0"/>
                <a:ea typeface="楷体_GB2312" pitchFamily="1" charset="-122"/>
                <a:cs typeface="Times New Roman" panose="02020603050405020304" pitchFamily="18" charset="0"/>
              </a:rPr>
              <a:t>C++语句的分</a:t>
            </a:r>
            <a:r>
              <a:rPr kumimoji="0" lang="zh-CN" altLang="en-US" sz="4000" b="1" kern="1200" cap="none" spc="0" normalizeH="0" baseline="0" noProof="0" dirty="0">
                <a:solidFill>
                  <a:schemeClr val="tx2"/>
                </a:solidFill>
                <a:latin typeface="Times New Roman" panose="02020603050405020304" pitchFamily="18" charset="0"/>
                <a:ea typeface="楷体_GB2312" pitchFamily="1" charset="-122"/>
                <a:cs typeface="Times New Roman" panose="02020603050405020304" pitchFamily="18" charset="0"/>
              </a:rPr>
              <a:t>类</a:t>
            </a:r>
            <a:endParaRPr kumimoji="0" lang="zh-CN" altLang="zh-CN" sz="4000" b="1" kern="0" cap="none" spc="0" normalizeH="0" baseline="0" noProof="0" dirty="0">
              <a:solidFill>
                <a:srgbClr val="000000"/>
              </a:solidFill>
              <a:latin typeface="Times New Roman" panose="02020603050405020304" pitchFamily="18" charset="0"/>
              <a:ea typeface="楷体_GB2312" pitchFamily="1" charset="-122"/>
              <a:cs typeface="Times New Roman" panose="02020603050405020304" pitchFamily="18" charset="0"/>
            </a:endParaRPr>
          </a:p>
          <a:p>
            <a:pPr marR="0" defTabSz="914400" eaLnBrk="1" hangingPunct="1">
              <a:buClrTx/>
              <a:buSzTx/>
              <a:buFontTx/>
              <a:buNone/>
              <a:defRPr/>
            </a:pPr>
            <a:endParaRPr kumimoji="0" lang="zh-CN" altLang="zh-CN" sz="4000" b="1" kern="0" cap="none" spc="0" normalizeH="0" baseline="0" noProof="0" dirty="0">
              <a:solidFill>
                <a:schemeClr val="tx2"/>
              </a:solidFill>
              <a:latin typeface="+mj-lt"/>
              <a:ea typeface="楷体_GB2312" pitchFamily="1" charset="-122"/>
              <a:cs typeface="+mj-cs"/>
            </a:endParaRPr>
          </a:p>
        </p:txBody>
      </p:sp>
      <p:sp>
        <p:nvSpPr>
          <p:cNvPr id="6" name="Rectangle 2"/>
          <p:cNvSpPr txBox="1">
            <a:spLocks noChangeArrowheads="1"/>
          </p:cNvSpPr>
          <p:nvPr/>
        </p:nvSpPr>
        <p:spPr bwMode="auto">
          <a:xfrm>
            <a:off x="827405" y="1772285"/>
            <a:ext cx="7415213"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6pPr>
            <a:lvl7pPr marL="29718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7pPr>
            <a:lvl8pPr marL="34290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8pPr>
            <a:lvl9pPr marL="38862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9pPr>
          </a:lstStyle>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楷体_GB2312" pitchFamily="1" charset="-122"/>
                <a:ea typeface="楷体_GB2312" pitchFamily="1" charset="-122"/>
                <a:cs typeface="+mn-cs"/>
              </a:rPr>
              <a:t>            无条件转移语句 </a:t>
            </a:r>
            <a:endParaRPr kumimoji="0" lang="en-US" altLang="zh-CN" sz="2400" b="1" i="0" u="none" strike="noStrike" kern="0" cap="none" spc="0" normalizeH="0" baseline="0" noProof="0" dirty="0">
              <a:ln>
                <a:noFill/>
              </a:ln>
              <a:solidFill>
                <a:schemeClr val="tx2"/>
              </a:solidFill>
              <a:effectLst/>
              <a:uLnTx/>
              <a:uFillTx/>
              <a:latin typeface="楷体_GB2312" pitchFamily="1" charset="-122"/>
              <a:ea typeface="楷体_GB2312" pitchFamily="1" charset="-122"/>
              <a:cs typeface="+mn-cs"/>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2400" b="1" i="0" u="none" strike="noStrike" kern="0" cap="none" spc="0" normalizeH="0" baseline="0" noProof="0" dirty="0">
              <a:ln>
                <a:noFill/>
              </a:ln>
              <a:solidFill>
                <a:schemeClr val="tx2"/>
              </a:solidFill>
              <a:effectLst/>
              <a:uLnTx/>
              <a:uFillTx/>
              <a:latin typeface="楷体_GB2312" pitchFamily="1" charset="-122"/>
              <a:ea typeface="楷体_GB2312" pitchFamily="1" charset="-122"/>
              <a:cs typeface="+mn-cs"/>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2400" b="1" i="0" u="none" strike="noStrike" kern="0" cap="none" spc="0" normalizeH="0" baseline="0" noProof="0" dirty="0">
              <a:ln>
                <a:noFill/>
              </a:ln>
              <a:solidFill>
                <a:schemeClr val="tx2"/>
              </a:solidFill>
              <a:effectLst/>
              <a:uLnTx/>
              <a:uFillTx/>
              <a:latin typeface="楷体_GB2312" pitchFamily="1" charset="-122"/>
              <a:ea typeface="楷体_GB2312" pitchFamily="1" charset="-122"/>
              <a:cs typeface="+mn-cs"/>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楷体_GB2312" pitchFamily="1" charset="-122"/>
                <a:ea typeface="楷体_GB2312" pitchFamily="1" charset="-122"/>
                <a:cs typeface="+mn-cs"/>
              </a:rPr>
              <a:t>            顺序执行语句</a:t>
            </a:r>
            <a:endParaRPr kumimoji="0" lang="en-US" altLang="zh-CN" sz="2400" b="1" i="0" u="none" strike="noStrike" kern="0" cap="none" spc="0" normalizeH="0" baseline="0" noProof="0" dirty="0">
              <a:ln>
                <a:noFill/>
              </a:ln>
              <a:solidFill>
                <a:schemeClr val="tx2"/>
              </a:solidFill>
              <a:effectLst/>
              <a:uLnTx/>
              <a:uFillTx/>
              <a:latin typeface="楷体_GB2312" pitchFamily="1" charset="-122"/>
              <a:ea typeface="楷体_GB2312" pitchFamily="1" charset="-122"/>
              <a:cs typeface="+mn-cs"/>
            </a:endParaRPr>
          </a:p>
          <a:p>
            <a:pPr marL="5715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2600" b="1" i="0" u="none" strike="noStrike" kern="0" cap="none" spc="0" normalizeH="0" baseline="0" noProof="0" dirty="0">
              <a:ln>
                <a:noFill/>
              </a:ln>
              <a:solidFill>
                <a:schemeClr val="tx2"/>
              </a:solidFill>
              <a:effectLst/>
              <a:uLnTx/>
              <a:uFillTx/>
              <a:latin typeface="楷体_GB2312" pitchFamily="1" charset="-122"/>
              <a:ea typeface="楷体_GB2312" pitchFamily="1" charset="-122"/>
              <a:cs typeface="+mn-cs"/>
            </a:endParaRPr>
          </a:p>
          <a:p>
            <a:pPr marL="5715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800" b="1" i="0" u="none" strike="noStrike" kern="0" cap="none" spc="0" normalizeH="0" baseline="0" noProof="0" dirty="0">
              <a:ln>
                <a:noFill/>
              </a:ln>
              <a:solidFill>
                <a:schemeClr val="tx2"/>
              </a:solidFill>
              <a:effectLst/>
              <a:uLnTx/>
              <a:uFillTx/>
              <a:latin typeface="楷体_GB2312" pitchFamily="1" charset="-122"/>
              <a:ea typeface="楷体_GB2312" pitchFamily="1" charset="-122"/>
              <a:cs typeface="+mn-cs"/>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楷体_GB2312" pitchFamily="1" charset="-122"/>
                <a:ea typeface="楷体_GB2312" pitchFamily="1" charset="-122"/>
                <a:cs typeface="+mn-cs"/>
              </a:rPr>
              <a:t>            选择执行语句</a:t>
            </a:r>
            <a:endParaRPr kumimoji="0" lang="en-US" altLang="zh-CN" sz="2400" b="1" i="0" u="none" strike="noStrike" kern="0" cap="none" spc="0" normalizeH="0" baseline="0" noProof="0" dirty="0">
              <a:ln>
                <a:noFill/>
              </a:ln>
              <a:solidFill>
                <a:schemeClr val="tx2"/>
              </a:solidFill>
              <a:effectLst/>
              <a:uLnTx/>
              <a:uFillTx/>
              <a:latin typeface="楷体_GB2312" pitchFamily="1" charset="-122"/>
              <a:ea typeface="楷体_GB2312" pitchFamily="1" charset="-122"/>
              <a:cs typeface="+mn-cs"/>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2400" b="1" i="0" u="none" strike="noStrike" kern="0" cap="none" spc="0" normalizeH="0" baseline="0" noProof="0" dirty="0">
              <a:ln>
                <a:noFill/>
              </a:ln>
              <a:solidFill>
                <a:schemeClr val="tx2"/>
              </a:solidFill>
              <a:effectLst/>
              <a:uLnTx/>
              <a:uFillTx/>
              <a:latin typeface="楷体_GB2312" pitchFamily="1" charset="-122"/>
              <a:ea typeface="楷体_GB2312" pitchFamily="1" charset="-122"/>
              <a:cs typeface="+mn-cs"/>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楷体_GB2312" pitchFamily="1" charset="-122"/>
                <a:ea typeface="楷体_GB2312" pitchFamily="1" charset="-122"/>
                <a:cs typeface="+mn-cs"/>
              </a:rPr>
              <a:t>            循环执行语句             </a:t>
            </a:r>
            <a:endParaRPr kumimoji="0" lang="en-US" altLang="zh-CN" sz="2400" b="1" i="0" u="none" strike="noStrike" kern="0" cap="none" spc="0" normalizeH="0" baseline="0" noProof="0" dirty="0">
              <a:ln>
                <a:noFill/>
              </a:ln>
              <a:solidFill>
                <a:schemeClr val="tx2"/>
              </a:solidFill>
              <a:effectLst/>
              <a:uLnTx/>
              <a:uFillTx/>
              <a:latin typeface="楷体_GB2312" pitchFamily="1" charset="-122"/>
              <a:ea typeface="楷体_GB2312" pitchFamily="1" charset="-122"/>
              <a:cs typeface="+mn-cs"/>
            </a:endParaRPr>
          </a:p>
        </p:txBody>
      </p:sp>
      <p:sp>
        <p:nvSpPr>
          <p:cNvPr id="9222" name="左大括号 1"/>
          <p:cNvSpPr/>
          <p:nvPr/>
        </p:nvSpPr>
        <p:spPr>
          <a:xfrm>
            <a:off x="5267008" y="2814955"/>
            <a:ext cx="384175" cy="1006475"/>
          </a:xfrm>
          <a:prstGeom prst="leftBrace">
            <a:avLst>
              <a:gd name="adj1" fmla="val 8320"/>
              <a:gd name="adj2" fmla="val 50000"/>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a typeface="楷体_GB2312" pitchFamily="1" charset="-122"/>
            </a:endParaRPr>
          </a:p>
        </p:txBody>
      </p:sp>
      <p:sp>
        <p:nvSpPr>
          <p:cNvPr id="9223" name="左大括号 7"/>
          <p:cNvSpPr/>
          <p:nvPr/>
        </p:nvSpPr>
        <p:spPr>
          <a:xfrm>
            <a:off x="1691005" y="1940560"/>
            <a:ext cx="709613" cy="3387725"/>
          </a:xfrm>
          <a:prstGeom prst="leftBrace">
            <a:avLst>
              <a:gd name="adj1" fmla="val 8332"/>
              <a:gd name="adj2" fmla="val 50000"/>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a typeface="楷体_GB2312" pitchFamily="1" charset="-122"/>
            </a:endParaRPr>
          </a:p>
        </p:txBody>
      </p:sp>
      <p:sp>
        <p:nvSpPr>
          <p:cNvPr id="9224" name="左大括号 8"/>
          <p:cNvSpPr/>
          <p:nvPr/>
        </p:nvSpPr>
        <p:spPr>
          <a:xfrm>
            <a:off x="5218748" y="4788535"/>
            <a:ext cx="387350" cy="685800"/>
          </a:xfrm>
          <a:prstGeom prst="leftBrace">
            <a:avLst>
              <a:gd name="adj1" fmla="val 8352"/>
              <a:gd name="adj2" fmla="val 50000"/>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a typeface="楷体_GB2312" pitchFamily="1" charset="-122"/>
            </a:endParaRPr>
          </a:p>
        </p:txBody>
      </p:sp>
      <p:sp>
        <p:nvSpPr>
          <p:cNvPr id="9225" name="左大括号 9"/>
          <p:cNvSpPr/>
          <p:nvPr/>
        </p:nvSpPr>
        <p:spPr>
          <a:xfrm>
            <a:off x="5290820" y="4199255"/>
            <a:ext cx="360363" cy="414338"/>
          </a:xfrm>
          <a:prstGeom prst="leftBrace">
            <a:avLst>
              <a:gd name="adj1" fmla="val 8325"/>
              <a:gd name="adj2" fmla="val 50000"/>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a typeface="楷体_GB2312" pitchFamily="1" charset="-122"/>
            </a:endParaRPr>
          </a:p>
        </p:txBody>
      </p:sp>
      <p:sp>
        <p:nvSpPr>
          <p:cNvPr id="9226" name="文本框 5"/>
          <p:cNvSpPr txBox="1"/>
          <p:nvPr/>
        </p:nvSpPr>
        <p:spPr>
          <a:xfrm>
            <a:off x="5657533" y="3894455"/>
            <a:ext cx="1504950" cy="8620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a:spcBef>
                <a:spcPct val="0"/>
              </a:spcBef>
              <a:buClrTx/>
              <a:buSzTx/>
              <a:buFontTx/>
              <a:buNone/>
            </a:pPr>
            <a:endParaRPr lang="en-US" altLang="zh-CN" sz="1000" b="1" dirty="0">
              <a:latin typeface="楷体_GB2312" pitchFamily="1" charset="-122"/>
              <a:ea typeface="楷体_GB2312" pitchFamily="1" charset="-122"/>
            </a:endParaRPr>
          </a:p>
          <a:p>
            <a:pPr marL="0" lvl="0" indent="0">
              <a:spcBef>
                <a:spcPct val="0"/>
              </a:spcBef>
              <a:buClrTx/>
              <a:buSzTx/>
              <a:buFontTx/>
              <a:buNone/>
            </a:pPr>
            <a:r>
              <a:rPr lang="en-US" altLang="zh-CN" sz="2000" b="1" dirty="0">
                <a:latin typeface="楷体_GB2312" pitchFamily="1" charset="-122"/>
                <a:ea typeface="楷体_GB2312" pitchFamily="1" charset="-122"/>
              </a:rPr>
              <a:t>if</a:t>
            </a:r>
            <a:r>
              <a:rPr lang="zh-CN" altLang="en-US" sz="2000" b="1" dirty="0">
                <a:latin typeface="楷体_GB2312" pitchFamily="1" charset="-122"/>
                <a:ea typeface="楷体_GB2312" pitchFamily="1" charset="-122"/>
              </a:rPr>
              <a:t>语句</a:t>
            </a:r>
            <a:endParaRPr lang="en-US" altLang="zh-CN" sz="2000" b="1" dirty="0">
              <a:latin typeface="楷体_GB2312" pitchFamily="1" charset="-122"/>
              <a:ea typeface="楷体_GB2312" pitchFamily="1" charset="-122"/>
            </a:endParaRPr>
          </a:p>
          <a:p>
            <a:pPr marL="0" lvl="0" indent="0">
              <a:spcBef>
                <a:spcPct val="0"/>
              </a:spcBef>
              <a:buClrTx/>
              <a:buSzTx/>
              <a:buFontTx/>
              <a:buNone/>
            </a:pPr>
            <a:r>
              <a:rPr lang="en-US" altLang="zh-CN" sz="2000" b="1" dirty="0">
                <a:ea typeface="楷体_GB2312" pitchFamily="1" charset="-122"/>
              </a:rPr>
              <a:t>switch</a:t>
            </a:r>
            <a:r>
              <a:rPr lang="zh-CN" altLang="en-US" sz="2000" b="1" dirty="0">
                <a:ea typeface="楷体_GB2312" pitchFamily="1" charset="-122"/>
              </a:rPr>
              <a:t>语句</a:t>
            </a:r>
            <a:endParaRPr lang="en-US" altLang="zh-CN" sz="2000" b="1" dirty="0">
              <a:ea typeface="楷体_GB2312" pitchFamily="1" charset="-122"/>
            </a:endParaRPr>
          </a:p>
        </p:txBody>
      </p:sp>
      <p:sp>
        <p:nvSpPr>
          <p:cNvPr id="9227" name="文本框 5"/>
          <p:cNvSpPr txBox="1"/>
          <p:nvPr/>
        </p:nvSpPr>
        <p:spPr>
          <a:xfrm>
            <a:off x="5652135" y="4644390"/>
            <a:ext cx="2143125" cy="10147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a:spcBef>
                <a:spcPct val="0"/>
              </a:spcBef>
              <a:buClrTx/>
              <a:buSzTx/>
              <a:buFontTx/>
              <a:buNone/>
            </a:pPr>
            <a:r>
              <a:rPr lang="en-US" altLang="zh-CN" sz="2000" b="1" dirty="0">
                <a:ea typeface="楷体_GB2312" pitchFamily="1" charset="-122"/>
              </a:rPr>
              <a:t>while</a:t>
            </a:r>
            <a:r>
              <a:rPr lang="zh-CN" altLang="en-US" sz="2000" b="1" dirty="0">
                <a:ea typeface="楷体_GB2312" pitchFamily="1" charset="-122"/>
              </a:rPr>
              <a:t>语句</a:t>
            </a:r>
            <a:endParaRPr lang="en-US" altLang="zh-CN" sz="2000" b="1" dirty="0">
              <a:ea typeface="楷体_GB2312" pitchFamily="1" charset="-122"/>
            </a:endParaRPr>
          </a:p>
          <a:p>
            <a:pPr marL="0" lvl="0" indent="0">
              <a:spcBef>
                <a:spcPct val="0"/>
              </a:spcBef>
              <a:buClrTx/>
              <a:buSzTx/>
              <a:buFontTx/>
              <a:buNone/>
            </a:pPr>
            <a:r>
              <a:rPr lang="en-US" altLang="zh-CN" sz="2000" b="1" dirty="0">
                <a:ea typeface="楷体_GB2312" pitchFamily="1" charset="-122"/>
              </a:rPr>
              <a:t>do-while</a:t>
            </a:r>
            <a:r>
              <a:rPr lang="zh-CN" altLang="en-US" sz="2000" b="1" dirty="0">
                <a:ea typeface="楷体_GB2312" pitchFamily="1" charset="-122"/>
              </a:rPr>
              <a:t>语句</a:t>
            </a:r>
            <a:endParaRPr lang="en-US" altLang="zh-CN" sz="2000" b="1" dirty="0">
              <a:ea typeface="楷体_GB2312" pitchFamily="1" charset="-122"/>
            </a:endParaRPr>
          </a:p>
          <a:p>
            <a:pPr marL="0" lvl="0" indent="0">
              <a:spcBef>
                <a:spcPct val="0"/>
              </a:spcBef>
              <a:buClrTx/>
              <a:buSzTx/>
              <a:buFontTx/>
              <a:buNone/>
            </a:pPr>
            <a:r>
              <a:rPr lang="en-US" altLang="zh-CN" sz="2000" b="1" dirty="0">
                <a:ea typeface="楷体_GB2312" pitchFamily="1" charset="-122"/>
              </a:rPr>
              <a:t>for</a:t>
            </a:r>
            <a:r>
              <a:rPr lang="zh-CN" altLang="en-US" sz="2000" b="1" dirty="0">
                <a:ea typeface="楷体_GB2312" pitchFamily="1" charset="-122"/>
              </a:rPr>
              <a:t>语句</a:t>
            </a:r>
            <a:endParaRPr lang="en-US" altLang="zh-CN" sz="2000" b="1" dirty="0">
              <a:ea typeface="楷体_GB2312" pitchFamily="1" charset="-122"/>
            </a:endParaRPr>
          </a:p>
        </p:txBody>
      </p:sp>
      <p:sp>
        <p:nvSpPr>
          <p:cNvPr id="9228" name="左大括号 8"/>
          <p:cNvSpPr/>
          <p:nvPr/>
        </p:nvSpPr>
        <p:spPr>
          <a:xfrm>
            <a:off x="5579745" y="1516380"/>
            <a:ext cx="430213" cy="938213"/>
          </a:xfrm>
          <a:prstGeom prst="leftBrace">
            <a:avLst>
              <a:gd name="adj1" fmla="val 8309"/>
              <a:gd name="adj2" fmla="val 50000"/>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a typeface="楷体_GB2312" pitchFamily="1" charset="-122"/>
            </a:endParaRPr>
          </a:p>
        </p:txBody>
      </p:sp>
      <p:sp>
        <p:nvSpPr>
          <p:cNvPr id="9229" name="文本框 5"/>
          <p:cNvSpPr txBox="1"/>
          <p:nvPr/>
        </p:nvSpPr>
        <p:spPr>
          <a:xfrm>
            <a:off x="6011545" y="1300480"/>
            <a:ext cx="1782763" cy="13239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a:spcBef>
                <a:spcPct val="0"/>
              </a:spcBef>
              <a:buClrTx/>
              <a:buSzTx/>
              <a:buFontTx/>
              <a:buNone/>
            </a:pPr>
            <a:r>
              <a:rPr lang="en-US" altLang="zh-CN" sz="2000" b="1" dirty="0">
                <a:ea typeface="楷体_GB2312" pitchFamily="1" charset="-122"/>
              </a:rPr>
              <a:t>goto</a:t>
            </a:r>
            <a:r>
              <a:rPr lang="zh-CN" altLang="en-US" sz="2000" b="1" dirty="0">
                <a:ea typeface="楷体_GB2312" pitchFamily="1" charset="-122"/>
              </a:rPr>
              <a:t>语句</a:t>
            </a:r>
            <a:endParaRPr lang="en-US" altLang="zh-CN" sz="2000" b="1" dirty="0">
              <a:ea typeface="楷体_GB2312" pitchFamily="1" charset="-122"/>
            </a:endParaRPr>
          </a:p>
          <a:p>
            <a:pPr marL="0" lvl="0" indent="0">
              <a:spcBef>
                <a:spcPct val="0"/>
              </a:spcBef>
              <a:buClrTx/>
              <a:buSzTx/>
              <a:buFontTx/>
              <a:buNone/>
            </a:pPr>
            <a:r>
              <a:rPr lang="en-US" altLang="zh-CN" sz="2000" b="1" dirty="0">
                <a:ea typeface="楷体_GB2312" pitchFamily="1" charset="-122"/>
              </a:rPr>
              <a:t>break</a:t>
            </a:r>
            <a:r>
              <a:rPr lang="zh-CN" altLang="en-US" sz="2000" b="1" dirty="0">
                <a:ea typeface="楷体_GB2312" pitchFamily="1" charset="-122"/>
              </a:rPr>
              <a:t>语句</a:t>
            </a:r>
            <a:endParaRPr lang="en-US" altLang="zh-CN" sz="2000" b="1" dirty="0">
              <a:ea typeface="楷体_GB2312" pitchFamily="1" charset="-122"/>
            </a:endParaRPr>
          </a:p>
          <a:p>
            <a:pPr marL="0" lvl="0" indent="0">
              <a:spcBef>
                <a:spcPct val="0"/>
              </a:spcBef>
              <a:buClrTx/>
              <a:buSzTx/>
              <a:buFontTx/>
              <a:buNone/>
            </a:pPr>
            <a:r>
              <a:rPr lang="en-US" altLang="zh-CN" sz="2000" b="1" dirty="0">
                <a:ea typeface="楷体_GB2312" pitchFamily="1" charset="-122"/>
              </a:rPr>
              <a:t>continue</a:t>
            </a:r>
            <a:r>
              <a:rPr lang="zh-CN" altLang="en-US" sz="2000" b="1" dirty="0">
                <a:ea typeface="楷体_GB2312" pitchFamily="1" charset="-122"/>
              </a:rPr>
              <a:t>语句</a:t>
            </a:r>
            <a:endParaRPr lang="en-US" altLang="zh-CN" sz="2000" b="1" dirty="0">
              <a:ea typeface="楷体_GB2312" pitchFamily="1" charset="-122"/>
            </a:endParaRPr>
          </a:p>
          <a:p>
            <a:pPr marL="0" lvl="0" indent="0">
              <a:spcBef>
                <a:spcPct val="0"/>
              </a:spcBef>
              <a:buClrTx/>
              <a:buSzTx/>
              <a:buNone/>
            </a:pPr>
            <a:r>
              <a:rPr lang="en-US" altLang="zh-CN" sz="2000" b="1" dirty="0">
                <a:ea typeface="楷体_GB2312" pitchFamily="1" charset="-122"/>
              </a:rPr>
              <a:t>return</a:t>
            </a:r>
            <a:r>
              <a:rPr lang="zh-CN" altLang="en-US" sz="2000" b="1" dirty="0">
                <a:ea typeface="楷体_GB2312" pitchFamily="1" charset="-122"/>
              </a:rPr>
              <a:t>语句</a:t>
            </a:r>
            <a:endParaRPr lang="en-US" altLang="zh-CN" sz="2000" b="1" dirty="0">
              <a:ea typeface="楷体_GB2312" pitchFamily="1" charset="-122"/>
            </a:endParaRPr>
          </a:p>
        </p:txBody>
      </p:sp>
      <p:sp>
        <p:nvSpPr>
          <p:cNvPr id="9230" name="右大括号 2"/>
          <p:cNvSpPr/>
          <p:nvPr/>
        </p:nvSpPr>
        <p:spPr>
          <a:xfrm>
            <a:off x="7595870" y="1508443"/>
            <a:ext cx="358775" cy="1952625"/>
          </a:xfrm>
          <a:prstGeom prst="rightBrace">
            <a:avLst>
              <a:gd name="adj1" fmla="val 8365"/>
              <a:gd name="adj2" fmla="val 50000"/>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a typeface="楷体_GB2312" pitchFamily="1" charset="-122"/>
            </a:endParaRPr>
          </a:p>
        </p:txBody>
      </p:sp>
      <p:sp>
        <p:nvSpPr>
          <p:cNvPr id="9231" name="右大括号 19"/>
          <p:cNvSpPr/>
          <p:nvPr/>
        </p:nvSpPr>
        <p:spPr>
          <a:xfrm>
            <a:off x="7603808" y="3534093"/>
            <a:ext cx="360362" cy="2087562"/>
          </a:xfrm>
          <a:prstGeom prst="rightBrace">
            <a:avLst>
              <a:gd name="adj1" fmla="val 8313"/>
              <a:gd name="adj2" fmla="val 50000"/>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a typeface="楷体_GB2312" pitchFamily="1" charset="-122"/>
            </a:endParaRPr>
          </a:p>
        </p:txBody>
      </p:sp>
      <p:sp>
        <p:nvSpPr>
          <p:cNvPr id="9232" name="文本框 2"/>
          <p:cNvSpPr txBox="1"/>
          <p:nvPr/>
        </p:nvSpPr>
        <p:spPr>
          <a:xfrm>
            <a:off x="7975283" y="2237105"/>
            <a:ext cx="12033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a:spcBef>
                <a:spcPct val="0"/>
              </a:spcBef>
              <a:buClrTx/>
              <a:buSzTx/>
              <a:buFontTx/>
              <a:buNone/>
            </a:pPr>
            <a:r>
              <a:rPr lang="zh-CN" altLang="en-US" sz="2000" b="1" dirty="0">
                <a:ea typeface="楷体_GB2312" pitchFamily="1" charset="-122"/>
              </a:rPr>
              <a:t>简单语句</a:t>
            </a:r>
            <a:endParaRPr lang="en-US" altLang="zh-CN" sz="2000" b="1" dirty="0">
              <a:ea typeface="楷体_GB2312" pitchFamily="1" charset="-122"/>
            </a:endParaRPr>
          </a:p>
        </p:txBody>
      </p:sp>
      <p:sp>
        <p:nvSpPr>
          <p:cNvPr id="9233" name="文本框 2"/>
          <p:cNvSpPr txBox="1"/>
          <p:nvPr/>
        </p:nvSpPr>
        <p:spPr>
          <a:xfrm>
            <a:off x="7975283" y="4356418"/>
            <a:ext cx="12033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a:spcBef>
                <a:spcPct val="0"/>
              </a:spcBef>
              <a:buClrTx/>
              <a:buSzTx/>
              <a:buFontTx/>
              <a:buNone/>
            </a:pPr>
            <a:r>
              <a:rPr lang="zh-CN" altLang="en-US" sz="2000" b="1" dirty="0">
                <a:ea typeface="楷体_GB2312" pitchFamily="1" charset="-122"/>
              </a:rPr>
              <a:t>结构语句</a:t>
            </a:r>
            <a:endParaRPr lang="en-US" altLang="zh-CN" sz="2000" b="1" dirty="0">
              <a:ea typeface="楷体_GB2312" pitchFamily="1" charset="-122"/>
            </a:endParaRPr>
          </a:p>
        </p:txBody>
      </p:sp>
      <p:sp>
        <p:nvSpPr>
          <p:cNvPr id="4" name="文本框 3"/>
          <p:cNvSpPr txBox="1"/>
          <p:nvPr/>
        </p:nvSpPr>
        <p:spPr>
          <a:xfrm>
            <a:off x="827405" y="3401060"/>
            <a:ext cx="1041400" cy="492125"/>
          </a:xfrm>
          <a:prstGeom prst="rect">
            <a:avLst/>
          </a:prstGeom>
          <a:noFill/>
        </p:spPr>
        <p:txBody>
          <a:bodyPr>
            <a:spAutoFit/>
          </a:bodyPr>
          <a:lstStyle/>
          <a:p>
            <a:pPr marR="0" defTabSz="914400">
              <a:buClrTx/>
              <a:buSzTx/>
              <a:buFontTx/>
              <a:buNone/>
              <a:defRPr/>
            </a:pPr>
            <a:r>
              <a:rPr kumimoji="0" lang="zh-CN" altLang="en-US" sz="2600" b="1" kern="0" cap="none" spc="0" normalizeH="0" baseline="0" noProof="0" dirty="0">
                <a:solidFill>
                  <a:schemeClr val="tx2"/>
                </a:solidFill>
                <a:latin typeface="楷体_GB2312" pitchFamily="1" charset="-122"/>
                <a:ea typeface="楷体_GB2312" pitchFamily="1" charset="-122"/>
                <a:cs typeface="+mn-cs"/>
              </a:rPr>
              <a:t>语句</a:t>
            </a:r>
            <a:endParaRPr kumimoji="0" lang="en-US" altLang="zh-CN" sz="2600" b="1" kern="0" cap="none" spc="0" normalizeH="0" baseline="0" noProof="0" dirty="0">
              <a:solidFill>
                <a:schemeClr val="tx2"/>
              </a:solidFill>
              <a:latin typeface="楷体_GB2312" pitchFamily="1" charset="-122"/>
              <a:ea typeface="楷体_GB2312" pitchFamily="1" charset="-122"/>
              <a:cs typeface="+mn-cs"/>
            </a:endParaRPr>
          </a:p>
        </p:txBody>
      </p:sp>
      <p:sp>
        <p:nvSpPr>
          <p:cNvPr id="9235" name="文本框 2"/>
          <p:cNvSpPr txBox="1"/>
          <p:nvPr/>
        </p:nvSpPr>
        <p:spPr>
          <a:xfrm>
            <a:off x="5660708" y="2668905"/>
            <a:ext cx="4010025" cy="13239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a:spcBef>
                <a:spcPct val="0"/>
              </a:spcBef>
              <a:buClrTx/>
              <a:buSzTx/>
              <a:buFontTx/>
              <a:buNone/>
            </a:pPr>
            <a:r>
              <a:rPr lang="zh-CN" altLang="en-US" sz="2000" b="1" dirty="0">
                <a:ea typeface="楷体_GB2312" pitchFamily="1" charset="-122"/>
              </a:rPr>
              <a:t>表达式语句</a:t>
            </a:r>
            <a:endParaRPr lang="en-US" altLang="zh-CN" sz="2000" b="1" dirty="0">
              <a:ea typeface="楷体_GB2312" pitchFamily="1" charset="-122"/>
            </a:endParaRPr>
          </a:p>
          <a:p>
            <a:pPr marL="0" lvl="0" indent="0">
              <a:spcBef>
                <a:spcPct val="0"/>
              </a:spcBef>
              <a:buClrTx/>
              <a:buSzTx/>
              <a:buFontTx/>
              <a:buNone/>
            </a:pPr>
            <a:r>
              <a:rPr lang="zh-CN" altLang="en-US" sz="2000" b="1" dirty="0">
                <a:ea typeface="楷体_GB2312" pitchFamily="1" charset="-122"/>
              </a:rPr>
              <a:t>空语句</a:t>
            </a:r>
            <a:endParaRPr lang="en-US" altLang="zh-CN" sz="2000" b="1" dirty="0">
              <a:ea typeface="楷体_GB2312" pitchFamily="1" charset="-122"/>
            </a:endParaRPr>
          </a:p>
          <a:p>
            <a:pPr marL="0" lvl="0" indent="0">
              <a:spcBef>
                <a:spcPct val="0"/>
              </a:spcBef>
              <a:buClrTx/>
              <a:buSzTx/>
              <a:buNone/>
            </a:pPr>
            <a:r>
              <a:rPr lang="zh-CN" altLang="en-US" sz="2000" b="1" dirty="0">
                <a:ea typeface="楷体_GB2312" pitchFamily="1" charset="-122"/>
              </a:rPr>
              <a:t>数据定义语句</a:t>
            </a:r>
            <a:endParaRPr lang="en-US" altLang="zh-CN" sz="2000" b="1" dirty="0">
              <a:ea typeface="楷体_GB2312" pitchFamily="1" charset="-122"/>
            </a:endParaRPr>
          </a:p>
          <a:p>
            <a:pPr marL="0" lvl="0" indent="0">
              <a:spcBef>
                <a:spcPct val="0"/>
              </a:spcBef>
              <a:buClrTx/>
              <a:buSzTx/>
              <a:buNone/>
            </a:pPr>
            <a:r>
              <a:rPr lang="zh-CN" altLang="en-US" sz="2000" b="1" dirty="0">
                <a:ea typeface="楷体_GB2312" pitchFamily="1" charset="-122"/>
              </a:rPr>
              <a:t>复合语句</a:t>
            </a:r>
            <a:endParaRPr lang="en-US" altLang="zh-CN" sz="2000" b="1" dirty="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p:cNvSpPr>
          <p:nvPr>
            <p:ph idx="1"/>
          </p:nvPr>
        </p:nvSpPr>
        <p:spPr>
          <a:xfrm>
            <a:off x="827088" y="2278063"/>
            <a:ext cx="7200900" cy="2374900"/>
          </a:xfrm>
        </p:spPr>
        <p:txBody>
          <a:bodyPr vert="horz" wrap="square" lIns="91440" tIns="45720" rIns="91440" bIns="45720" anchor="t" anchorCtr="0"/>
          <a:lstStyle/>
          <a:p>
            <a:pPr algn="just" eaLnBrk="1" hangingPunct="1"/>
            <a:r>
              <a:rPr lang="zh-CN" altLang="en-US" sz="2800" b="1" dirty="0">
                <a:latin typeface="Times New Roman" panose="02020603050405020304" pitchFamily="18" charset="0"/>
                <a:ea typeface="楷体_GB2312" pitchFamily="1" charset="-122"/>
              </a:rPr>
              <a:t>结构化程序设计风格：按照一组能够提高程序易读性与维护性的规则进行程序设计。要求</a:t>
            </a:r>
            <a:r>
              <a:rPr lang="zh-CN" altLang="en-US" sz="2800" b="1" dirty="0">
                <a:solidFill>
                  <a:srgbClr val="0070C0"/>
                </a:solidFill>
                <a:latin typeface="Times New Roman" panose="02020603050405020304" pitchFamily="18" charset="0"/>
                <a:ea typeface="楷体_GB2312" pitchFamily="1" charset="-122"/>
              </a:rPr>
              <a:t>结构良好</a:t>
            </a:r>
            <a:endParaRPr lang="zh-CN" altLang="zh-CN" sz="2800" b="1" dirty="0">
              <a:latin typeface="Times New Roman" panose="02020603050405020304" pitchFamily="18" charset="0"/>
              <a:ea typeface="楷体_GB2312" pitchFamily="1" charset="-122"/>
            </a:endParaRPr>
          </a:p>
          <a:p>
            <a:pPr lvl="1" algn="just" eaLnBrk="1" hangingPunct="1"/>
            <a:r>
              <a:rPr lang="zh-CN" altLang="en-US" sz="2400" b="1" dirty="0">
                <a:latin typeface="Times New Roman" panose="02020603050405020304" pitchFamily="18" charset="0"/>
                <a:ea typeface="楷体_GB2312" pitchFamily="1" charset="-122"/>
              </a:rPr>
              <a:t>对于程序设计过程：自顶向下、逐步精化；</a:t>
            </a:r>
            <a:endParaRPr lang="en-US" altLang="zh-CN" sz="2400" b="1" dirty="0">
              <a:latin typeface="Times New Roman" panose="02020603050405020304" pitchFamily="18" charset="0"/>
              <a:ea typeface="楷体_GB2312" pitchFamily="1" charset="-122"/>
            </a:endParaRPr>
          </a:p>
          <a:p>
            <a:pPr lvl="1" algn="just" eaLnBrk="1" hangingPunct="1"/>
            <a:r>
              <a:rPr lang="zh-CN" altLang="en-US" sz="2400" b="1" dirty="0">
                <a:latin typeface="Times New Roman" panose="02020603050405020304" pitchFamily="18" charset="0"/>
                <a:ea typeface="楷体_GB2312" pitchFamily="1" charset="-122"/>
              </a:rPr>
              <a:t>对于程序本身：高内聚、低耦合。</a:t>
            </a:r>
            <a:endParaRPr lang="en-US" altLang="zh-CN" sz="2400" b="1" dirty="0">
              <a:latin typeface="Times New Roman" panose="02020603050405020304" pitchFamily="18" charset="0"/>
              <a:ea typeface="楷体_GB2312" pitchFamily="1" charset="-122"/>
            </a:endParaRPr>
          </a:p>
        </p:txBody>
      </p:sp>
      <p:sp>
        <p:nvSpPr>
          <p:cNvPr id="64515" name="Rectangle 2"/>
          <p:cNvSpPr>
            <a:spLocks noGrp="1"/>
          </p:cNvSpPr>
          <p:nvPr>
            <p:ph type="title"/>
          </p:nvPr>
        </p:nvSpPr>
        <p:spPr>
          <a:xfrm>
            <a:off x="1524000" y="142875"/>
            <a:ext cx="7010400" cy="1527175"/>
          </a:xfrm>
        </p:spPr>
        <p:txBody>
          <a:bodyPr vert="horz" wrap="square" lIns="91440" tIns="45720" rIns="91440" bIns="45720" anchor="ctr" anchorCtr="0"/>
          <a:lstStyle/>
          <a:p>
            <a:pPr eaLnBrk="1" hangingPunct="1"/>
            <a:r>
              <a:rPr lang="en-US" altLang="zh-CN" sz="4000" b="1" dirty="0"/>
              <a:t>3.6 </a:t>
            </a:r>
            <a:r>
              <a:rPr lang="zh-CN" altLang="en-US" sz="4000" b="1" dirty="0">
                <a:ea typeface="楷体_GB2312" pitchFamily="1" charset="-122"/>
              </a:rPr>
              <a:t>程序设计风格</a:t>
            </a:r>
            <a:endParaRPr lang="zh-CN" altLang="zh-CN" sz="4000" b="1" dirty="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p:cNvSpPr>
          <p:nvPr>
            <p:ph idx="1"/>
          </p:nvPr>
        </p:nvSpPr>
        <p:spPr>
          <a:xfrm>
            <a:off x="1042988" y="2349500"/>
            <a:ext cx="7064375" cy="1800225"/>
          </a:xfrm>
        </p:spPr>
        <p:txBody>
          <a:bodyPr vert="horz" wrap="square" lIns="91440" tIns="45720" rIns="91440" bIns="45720" anchor="t" anchorCtr="0"/>
          <a:lstStyle/>
          <a:p>
            <a:pPr algn="just" eaLnBrk="1" hangingPunct="1"/>
            <a:r>
              <a:rPr lang="en-US" altLang="zh-CN" sz="2800" b="1" dirty="0">
                <a:latin typeface="Times New Roman" panose="02020603050405020304" pitchFamily="18" charset="0"/>
                <a:ea typeface="楷体_GB2312" pitchFamily="1" charset="-122"/>
              </a:rPr>
              <a:t>goto </a:t>
            </a:r>
            <a:r>
              <a:rPr lang="zh-CN" altLang="en-US" sz="2800" b="1" dirty="0">
                <a:latin typeface="Times New Roman" panose="02020603050405020304" pitchFamily="18" charset="0"/>
                <a:ea typeface="楷体_GB2312" pitchFamily="1" charset="-122"/>
              </a:rPr>
              <a:t>语句：</a:t>
            </a:r>
            <a:endParaRPr lang="zh-CN" altLang="zh-CN" sz="2800" b="1" dirty="0">
              <a:latin typeface="Times New Roman" panose="02020603050405020304" pitchFamily="18" charset="0"/>
              <a:ea typeface="楷体_GB2312" pitchFamily="1" charset="-122"/>
            </a:endParaRPr>
          </a:p>
          <a:p>
            <a:pPr lvl="1" algn="just" eaLnBrk="1" hangingPunct="1"/>
            <a:r>
              <a:rPr lang="zh-CN" altLang="en-US" sz="2400" b="1" dirty="0">
                <a:latin typeface="Times New Roman" panose="02020603050405020304" pitchFamily="18" charset="0"/>
                <a:ea typeface="楷体_GB2312" pitchFamily="1" charset="-122"/>
              </a:rPr>
              <a:t>理论上可以证明，所有的程序都可以不用</a:t>
            </a:r>
            <a:r>
              <a:rPr lang="en-US" altLang="zh-CN" sz="2400" b="1" dirty="0">
                <a:latin typeface="Times New Roman" panose="02020603050405020304" pitchFamily="18" charset="0"/>
                <a:ea typeface="楷体_GB2312" pitchFamily="1" charset="-122"/>
              </a:rPr>
              <a:t>goto</a:t>
            </a:r>
            <a:r>
              <a:rPr lang="zh-CN" altLang="en-US" sz="2400" b="1" dirty="0">
                <a:latin typeface="Times New Roman" panose="02020603050405020304" pitchFamily="18" charset="0"/>
                <a:ea typeface="楷体_GB2312" pitchFamily="1" charset="-122"/>
              </a:rPr>
              <a:t>语句来实现；</a:t>
            </a:r>
            <a:endParaRPr lang="en-US" altLang="zh-CN" sz="2400" b="1" dirty="0">
              <a:latin typeface="Times New Roman" panose="02020603050405020304" pitchFamily="18" charset="0"/>
              <a:ea typeface="楷体_GB2312" pitchFamily="1" charset="-122"/>
            </a:endParaRPr>
          </a:p>
          <a:p>
            <a:pPr lvl="1" algn="just" eaLnBrk="1" hangingPunct="1"/>
            <a:r>
              <a:rPr lang="zh-CN" altLang="en-US" sz="2400" b="1" dirty="0">
                <a:latin typeface="Times New Roman" panose="02020603050405020304" pitchFamily="18" charset="0"/>
                <a:ea typeface="楷体_GB2312" pitchFamily="1" charset="-122"/>
              </a:rPr>
              <a:t>尽量不使用。</a:t>
            </a:r>
            <a:endParaRPr lang="zh-CN" altLang="zh-CN" sz="2400" b="1" dirty="0">
              <a:latin typeface="Times New Roman" panose="02020603050405020304" pitchFamily="18" charset="0"/>
              <a:ea typeface="楷体_GB2312" pitchFamily="1" charset="-122"/>
            </a:endParaRPr>
          </a:p>
        </p:txBody>
      </p:sp>
      <p:sp>
        <p:nvSpPr>
          <p:cNvPr id="66563" name="Rectangle 2"/>
          <p:cNvSpPr>
            <a:spLocks noGrp="1"/>
          </p:cNvSpPr>
          <p:nvPr>
            <p:ph type="title"/>
          </p:nvPr>
        </p:nvSpPr>
        <p:spPr>
          <a:xfrm>
            <a:off x="1524000" y="142875"/>
            <a:ext cx="7010400" cy="1527175"/>
          </a:xfrm>
        </p:spPr>
        <p:txBody>
          <a:bodyPr vert="horz" wrap="square" lIns="91440" tIns="45720" rIns="91440" bIns="45720" anchor="ctr" anchorCtr="0"/>
          <a:lstStyle/>
          <a:p>
            <a:pPr eaLnBrk="1" hangingPunct="1"/>
            <a:r>
              <a:rPr lang="en-US" altLang="zh-CN" sz="4000" b="1" dirty="0"/>
              <a:t>3.6 </a:t>
            </a:r>
            <a:r>
              <a:rPr lang="zh-CN" altLang="en-US" sz="4000" b="1" dirty="0">
                <a:ea typeface="楷体_GB2312" pitchFamily="1" charset="-122"/>
              </a:rPr>
              <a:t>程序设计风格</a:t>
            </a:r>
            <a:endParaRPr lang="zh-CN" altLang="zh-CN" sz="4000" b="1" dirty="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p:cNvPicPr>
          <p:nvPr/>
        </p:nvPicPr>
        <p:blipFill>
          <a:blip r:embed="rId1"/>
          <a:stretch>
            <a:fillRect/>
          </a:stretch>
        </p:blipFill>
        <p:spPr>
          <a:xfrm>
            <a:off x="1874838" y="285750"/>
            <a:ext cx="5697537" cy="6359525"/>
          </a:xfrm>
          <a:prstGeom prst="rect">
            <a:avLst/>
          </a:prstGeom>
          <a:noFill/>
          <a:ln w="9525">
            <a:noFill/>
          </a:ln>
        </p:spPr>
      </p:pic>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1547813" y="333375"/>
            <a:ext cx="7772400" cy="1143000"/>
          </a:xfrm>
        </p:spPr>
        <p:txBody>
          <a:bodyPr vert="horz" wrap="square" lIns="91440" tIns="45720" rIns="91440" bIns="45720" anchor="ctr" anchorCtr="0"/>
          <a:lstStyle/>
          <a:p>
            <a:pPr eaLnBrk="1" hangingPunct="1"/>
            <a:r>
              <a:rPr lang="zh-CN" altLang="zh-CN" sz="4000" b="1" dirty="0">
                <a:ea typeface="楷体_GB2312" pitchFamily="1" charset="-122"/>
              </a:rPr>
              <a:t>本章内容</a:t>
            </a:r>
            <a:endParaRPr lang="zh-CN" altLang="zh-CN" sz="4000" b="1" dirty="0">
              <a:ea typeface="楷体_GB2312" pitchFamily="1" charset="-122"/>
            </a:endParaRPr>
          </a:p>
        </p:txBody>
      </p:sp>
      <p:sp>
        <p:nvSpPr>
          <p:cNvPr id="13315" name="Rectangle 3"/>
          <p:cNvSpPr>
            <a:spLocks noGrp="1"/>
          </p:cNvSpPr>
          <p:nvPr>
            <p:ph idx="1"/>
          </p:nvPr>
        </p:nvSpPr>
        <p:spPr>
          <a:xfrm>
            <a:off x="1192213" y="2205038"/>
            <a:ext cx="3235325" cy="3167062"/>
          </a:xfrm>
        </p:spPr>
        <p:txBody>
          <a:bodyPr vert="horz" wrap="square" lIns="91440" tIns="45720" rIns="91440" bIns="45720" anchor="t" anchorCtr="0"/>
          <a:lstStyle/>
          <a:p>
            <a:pPr eaLnBrk="1" hangingPunct="1">
              <a:buNone/>
            </a:pPr>
            <a:r>
              <a:rPr lang="en-US" altLang="zh-CN" sz="2800" b="1" dirty="0">
                <a:ea typeface="楷体_GB2312" pitchFamily="1" charset="-122"/>
              </a:rPr>
              <a:t>3.1 </a:t>
            </a:r>
            <a:r>
              <a:rPr lang="zh-CN" altLang="zh-CN" sz="2800" b="1" dirty="0">
                <a:ea typeface="楷体_GB2312" pitchFamily="1" charset="-122"/>
              </a:rPr>
              <a:t>概述</a:t>
            </a:r>
            <a:endParaRPr lang="zh-CN" altLang="zh-CN" sz="2800" b="1" dirty="0">
              <a:ea typeface="楷体_GB2312" pitchFamily="1" charset="-122"/>
            </a:endParaRPr>
          </a:p>
          <a:p>
            <a:pPr eaLnBrk="1" hangingPunct="1">
              <a:buNone/>
            </a:pPr>
            <a:r>
              <a:rPr lang="en-US" altLang="zh-CN" sz="2800" b="1" dirty="0">
                <a:solidFill>
                  <a:srgbClr val="0070C0"/>
                </a:solidFill>
                <a:ea typeface="楷体_GB2312" pitchFamily="1" charset="-122"/>
              </a:rPr>
              <a:t>3.2 </a:t>
            </a:r>
            <a:r>
              <a:rPr lang="zh-CN" altLang="en-US" sz="2800" b="1" dirty="0">
                <a:solidFill>
                  <a:srgbClr val="0070C0"/>
                </a:solidFill>
                <a:ea typeface="楷体_GB2312" pitchFamily="1" charset="-122"/>
              </a:rPr>
              <a:t>顺序执行</a:t>
            </a:r>
            <a:endParaRPr lang="zh-CN" altLang="zh-CN" sz="2800" b="1" dirty="0">
              <a:solidFill>
                <a:srgbClr val="0070C0"/>
              </a:solidFill>
              <a:ea typeface="楷体_GB2312" pitchFamily="1" charset="-122"/>
            </a:endParaRPr>
          </a:p>
          <a:p>
            <a:pPr eaLnBrk="1" hangingPunct="1">
              <a:buNone/>
            </a:pPr>
            <a:r>
              <a:rPr lang="en-US" altLang="zh-CN" sz="2800" b="1" dirty="0">
                <a:ea typeface="楷体_GB2312" pitchFamily="1" charset="-122"/>
              </a:rPr>
              <a:t>3.3 </a:t>
            </a:r>
            <a:r>
              <a:rPr lang="zh-CN" altLang="zh-CN" sz="2800" b="1" dirty="0">
                <a:ea typeface="楷体_GB2312" pitchFamily="1" charset="-122"/>
              </a:rPr>
              <a:t>选择</a:t>
            </a:r>
            <a:r>
              <a:rPr lang="zh-CN" altLang="en-US" sz="2800" b="1" dirty="0">
                <a:ea typeface="楷体_GB2312" pitchFamily="1" charset="-122"/>
              </a:rPr>
              <a:t>执行</a:t>
            </a:r>
            <a:endParaRPr lang="zh-CN" altLang="zh-CN" sz="2800" b="1" dirty="0">
              <a:ea typeface="楷体_GB2312" pitchFamily="1" charset="-122"/>
            </a:endParaRPr>
          </a:p>
          <a:p>
            <a:pPr eaLnBrk="1" hangingPunct="1">
              <a:buNone/>
            </a:pPr>
            <a:r>
              <a:rPr lang="en-US" altLang="zh-CN" sz="2800" b="1" dirty="0">
                <a:ea typeface="楷体_GB2312" pitchFamily="1" charset="-122"/>
              </a:rPr>
              <a:t>3.4 </a:t>
            </a:r>
            <a:r>
              <a:rPr lang="zh-CN" altLang="zh-CN" sz="2800" b="1" dirty="0">
                <a:ea typeface="楷体_GB2312" pitchFamily="1" charset="-122"/>
              </a:rPr>
              <a:t>循环</a:t>
            </a:r>
            <a:r>
              <a:rPr lang="zh-CN" altLang="en-US" sz="2800" b="1" dirty="0">
                <a:ea typeface="楷体_GB2312" pitchFamily="1" charset="-122"/>
              </a:rPr>
              <a:t>执行</a:t>
            </a:r>
            <a:endParaRPr lang="zh-CN" altLang="zh-CN" sz="2800" b="1" dirty="0">
              <a:ea typeface="楷体_GB2312" pitchFamily="1" charset="-122"/>
            </a:endParaRPr>
          </a:p>
          <a:p>
            <a:pPr eaLnBrk="1" hangingPunct="1">
              <a:buNone/>
            </a:pPr>
            <a:r>
              <a:rPr lang="en-US" altLang="zh-CN" sz="2800" b="1" dirty="0">
                <a:ea typeface="楷体_GB2312" pitchFamily="1" charset="-122"/>
              </a:rPr>
              <a:t>3.5 </a:t>
            </a:r>
            <a:r>
              <a:rPr lang="zh-CN" altLang="en-US" sz="2800" b="1" dirty="0">
                <a:ea typeface="楷体_GB2312" pitchFamily="1" charset="-122"/>
              </a:rPr>
              <a:t>无条件</a:t>
            </a:r>
            <a:r>
              <a:rPr lang="zh-CN" altLang="zh-CN" sz="2800" b="1" dirty="0">
                <a:ea typeface="楷体_GB2312" pitchFamily="1" charset="-122"/>
              </a:rPr>
              <a:t>转移</a:t>
            </a:r>
            <a:endParaRPr lang="en-US" altLang="zh-CN" sz="2800" b="1" dirty="0">
              <a:ea typeface="楷体_GB2312" pitchFamily="1" charset="-122"/>
            </a:endParaRPr>
          </a:p>
          <a:p>
            <a:pPr eaLnBrk="1" hangingPunct="1">
              <a:buNone/>
            </a:pPr>
            <a:r>
              <a:rPr lang="en-US" altLang="zh-CN" sz="2800" b="1" dirty="0">
                <a:ea typeface="楷体_GB2312" pitchFamily="1" charset="-122"/>
              </a:rPr>
              <a:t>3.6 </a:t>
            </a:r>
            <a:r>
              <a:rPr lang="zh-CN" altLang="en-US" sz="2800" b="1" dirty="0">
                <a:ea typeface="楷体_GB2312" pitchFamily="1" charset="-122"/>
              </a:rPr>
              <a:t>程序设计风格</a:t>
            </a:r>
            <a:endParaRPr lang="zh-CN" altLang="zh-CN" sz="2800" b="1" dirty="0">
              <a:ea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1116013" y="2276475"/>
            <a:ext cx="7056438" cy="2593975"/>
          </a:xfrm>
        </p:spPr>
        <p:txBody>
          <a:bodyPr vert="horz" wrap="square" lIns="91440" tIns="45720" rIns="91440" bIns="45720" numCol="1" anchor="t" anchorCtr="0" compatLnSpc="1"/>
          <a:lstStyle/>
          <a:p>
            <a:pPr marL="342900" marR="0" lvl="1" indent="-342900" algn="just"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
              <a:defRPr/>
            </a:pPr>
            <a:r>
              <a:rPr kumimoji="0" lang="zh-CN"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在C++表达式后面加上</a:t>
            </a:r>
            <a:r>
              <a:rPr kumimoji="0" lang="zh-CN"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1" charset="-122"/>
                <a:cs typeface="Times New Roman" panose="02020603050405020304" pitchFamily="18" charset="0"/>
              </a:rPr>
              <a:t>分号</a:t>
            </a:r>
            <a:endParaRPr kumimoji="0" lang="zh-CN"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1" charset="-122"/>
              <a:cs typeface="Times New Roman" panose="02020603050405020304" pitchFamily="18" charset="0"/>
            </a:endParaRPr>
          </a:p>
          <a:p>
            <a:pPr marL="742950" marR="0" lvl="1" indent="-285750" algn="just"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l"/>
              <a:defRPr/>
            </a:pPr>
            <a:r>
              <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格式：&lt;表达式&gt;;</a:t>
            </a:r>
            <a:endPar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l"/>
              <a:defRPr/>
            </a:pPr>
            <a:r>
              <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例如：a + b * c;</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endParaRPr kumimoji="0" lang="zh-CN"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
              <a:defRPr/>
            </a:pPr>
            <a:r>
              <a:rPr kumimoji="0" lang="zh-CN"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连续的多个表达式语句按它们的书写次序（</a:t>
            </a:r>
            <a:r>
              <a:rPr kumimoji="0" lang="zh-CN"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1" charset="-122"/>
                <a:cs typeface="Times New Roman" panose="02020603050405020304" pitchFamily="18" charset="0"/>
              </a:rPr>
              <a:t>从左到右、从上到下</a:t>
            </a:r>
            <a:r>
              <a:rPr kumimoji="0" lang="zh-CN"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）依次执行。</a:t>
            </a:r>
            <a:endParaRPr kumimoji="0" lang="zh-CN"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p:txBody>
      </p:sp>
      <p:sp>
        <p:nvSpPr>
          <p:cNvPr id="4" name="Rectangle 2"/>
          <p:cNvSpPr txBox="1">
            <a:spLocks noChangeArrowheads="1"/>
          </p:cNvSpPr>
          <p:nvPr/>
        </p:nvSpPr>
        <p:spPr bwMode="auto">
          <a:xfrm>
            <a:off x="1619250" y="360363"/>
            <a:ext cx="7310438" cy="113982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楷体_GB2312" pitchFamily="1" charset="-122"/>
                <a:cs typeface="+mj-cs"/>
              </a:rPr>
              <a:t>3.2.1 </a:t>
            </a:r>
            <a:r>
              <a:rPr kumimoji="0" lang="zh-CN" altLang="en-US" sz="4000" b="1" kern="0" cap="none" spc="0" normalizeH="0" baseline="0" noProof="0" dirty="0">
                <a:solidFill>
                  <a:schemeClr val="tx2"/>
                </a:solidFill>
                <a:latin typeface="+mj-lt"/>
                <a:ea typeface="楷体_GB2312" pitchFamily="1" charset="-122"/>
                <a:cs typeface="+mj-cs"/>
              </a:rPr>
              <a:t>表达式语句</a:t>
            </a:r>
            <a:endParaRPr kumimoji="0" lang="zh-CN" altLang="zh-CN" sz="4000" b="1" kern="0" cap="none" spc="0" normalizeH="0" baseline="0" noProof="0" dirty="0">
              <a:solidFill>
                <a:schemeClr val="tx2"/>
              </a:solidFill>
              <a:latin typeface="+mj-lt"/>
              <a:ea typeface="楷体_GB2312" pitchFamily="1"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1654175" y="360363"/>
            <a:ext cx="4775200" cy="1139825"/>
          </a:xfrm>
        </p:spPr>
        <p:txBody>
          <a:bodyPr vert="horz" wrap="square" lIns="91440" tIns="45720" rIns="91440" bIns="45720" anchor="ctr" anchorCtr="0"/>
          <a:lstStyle/>
          <a:p>
            <a:pPr eaLnBrk="1" hangingPunct="1"/>
            <a:r>
              <a:rPr lang="en-US" altLang="zh-CN" sz="4000" b="1" dirty="0"/>
              <a:t>3.2.2 </a:t>
            </a:r>
            <a:r>
              <a:rPr lang="zh-CN" altLang="zh-CN" sz="4000" b="1" dirty="0">
                <a:ea typeface="楷体_GB2312" pitchFamily="1" charset="-122"/>
              </a:rPr>
              <a:t>复合语句</a:t>
            </a:r>
            <a:endParaRPr lang="zh-CN" altLang="zh-CN" sz="4000" b="1" dirty="0">
              <a:ea typeface="楷体_GB2312" pitchFamily="1" charset="-122"/>
            </a:endParaRPr>
          </a:p>
        </p:txBody>
      </p:sp>
      <p:sp>
        <p:nvSpPr>
          <p:cNvPr id="15363" name="Rectangle 3"/>
          <p:cNvSpPr>
            <a:spLocks noGrp="1"/>
          </p:cNvSpPr>
          <p:nvPr>
            <p:ph idx="1"/>
          </p:nvPr>
        </p:nvSpPr>
        <p:spPr>
          <a:xfrm>
            <a:off x="611505" y="1196023"/>
            <a:ext cx="7920038" cy="2736850"/>
          </a:xfrm>
        </p:spPr>
        <p:txBody>
          <a:bodyPr vert="horz" wrap="square" lIns="91440" tIns="45720" rIns="91440" bIns="45720" anchor="t" anchorCtr="0"/>
          <a:lstStyle/>
          <a:p>
            <a:pPr marL="360680" indent="-360680" algn="just" eaLnBrk="1" hangingPunct="1"/>
            <a:r>
              <a:rPr lang="zh-CN" altLang="zh-CN" sz="2800" b="1" dirty="0">
                <a:latin typeface="Times New Roman" panose="02020603050405020304" pitchFamily="18" charset="0"/>
                <a:ea typeface="楷体_GB2312" pitchFamily="1" charset="-122"/>
              </a:rPr>
              <a:t>复合语句是由</a:t>
            </a:r>
            <a:r>
              <a:rPr lang="zh-CN" altLang="zh-CN" sz="2800" b="1" dirty="0">
                <a:solidFill>
                  <a:srgbClr val="FF0000"/>
                </a:solidFill>
                <a:latin typeface="Times New Roman" panose="02020603050405020304" pitchFamily="18" charset="0"/>
                <a:ea typeface="楷体_GB2312" pitchFamily="1" charset="-122"/>
              </a:rPr>
              <a:t>花括号</a:t>
            </a:r>
            <a:r>
              <a:rPr lang="zh-CN" altLang="zh-CN" sz="2800" b="1" dirty="0">
                <a:latin typeface="Times New Roman" panose="02020603050405020304" pitchFamily="18" charset="0"/>
                <a:ea typeface="楷体_GB2312" pitchFamily="1" charset="-122"/>
              </a:rPr>
              <a:t>括起来的一条或多条语句，又称为块（block）。语法上，</a:t>
            </a:r>
            <a:r>
              <a:rPr lang="zh-CN" altLang="zh-CN" sz="2800" b="1" dirty="0">
                <a:solidFill>
                  <a:srgbClr val="FF0000"/>
                </a:solidFill>
                <a:latin typeface="Times New Roman" panose="02020603050405020304" pitchFamily="18" charset="0"/>
                <a:ea typeface="楷体_GB2312" pitchFamily="1" charset="-122"/>
              </a:rPr>
              <a:t>复合语句可看作是一个语句</a:t>
            </a:r>
            <a:r>
              <a:rPr lang="zh-CN" altLang="zh-CN" sz="2800" b="1" dirty="0">
                <a:latin typeface="Times New Roman" panose="02020603050405020304" pitchFamily="18" charset="0"/>
                <a:ea typeface="楷体_GB2312" pitchFamily="1" charset="-122"/>
              </a:rPr>
              <a:t>。</a:t>
            </a:r>
            <a:endParaRPr lang="zh-CN" altLang="zh-CN" sz="2800" b="1" dirty="0">
              <a:latin typeface="Times New Roman" panose="02020603050405020304" pitchFamily="18" charset="0"/>
              <a:ea typeface="楷体_GB2312" pitchFamily="1" charset="-122"/>
            </a:endParaRPr>
          </a:p>
          <a:p>
            <a:pPr marL="825500" lvl="1" algn="just" eaLnBrk="1" hangingPunct="1"/>
            <a:r>
              <a:rPr lang="zh-CN" altLang="zh-CN" sz="2400" b="1" dirty="0">
                <a:latin typeface="Times New Roman" panose="02020603050405020304" pitchFamily="18" charset="0"/>
                <a:ea typeface="楷体_GB2312" pitchFamily="1" charset="-122"/>
              </a:rPr>
              <a:t>格式：{ &lt;语句序列&gt; }</a:t>
            </a:r>
            <a:endParaRPr lang="zh-CN" altLang="zh-CN" sz="2400" b="1" dirty="0">
              <a:latin typeface="Times New Roman" panose="02020603050405020304" pitchFamily="18" charset="0"/>
              <a:ea typeface="楷体_GB2312" pitchFamily="1" charset="-122"/>
            </a:endParaRPr>
          </a:p>
          <a:p>
            <a:pPr marL="825500" lvl="1" eaLnBrk="1" hangingPunct="1"/>
            <a:r>
              <a:rPr lang="zh-CN" altLang="zh-CN" sz="2400" b="1" dirty="0">
                <a:latin typeface="Times New Roman" panose="02020603050405020304" pitchFamily="18" charset="0"/>
                <a:ea typeface="楷体_GB2312" pitchFamily="1" charset="-122"/>
              </a:rPr>
              <a:t>&lt;语句序列&gt;</a:t>
            </a:r>
            <a:r>
              <a:rPr lang="en-US" altLang="zh-CN" sz="2400" b="1" dirty="0">
                <a:latin typeface="Times New Roman" panose="02020603050405020304" pitchFamily="18" charset="0"/>
                <a:ea typeface="楷体_GB2312" pitchFamily="1" charset="-122"/>
              </a:rPr>
              <a:t> </a:t>
            </a:r>
            <a:r>
              <a:rPr lang="zh-CN" altLang="zh-CN" sz="2400" b="1" dirty="0">
                <a:latin typeface="Times New Roman" panose="02020603050405020304" pitchFamily="18" charset="0"/>
                <a:ea typeface="楷体_GB2312" pitchFamily="1" charset="-122"/>
              </a:rPr>
              <a:t>中的语句可以是任何的C++语句</a:t>
            </a:r>
            <a:endParaRPr lang="zh-CN" altLang="zh-CN" sz="2400" b="1" dirty="0">
              <a:latin typeface="楷体_GB2312" pitchFamily="1" charset="-122"/>
              <a:ea typeface="楷体_GB2312" pitchFamily="1" charset="-122"/>
            </a:endParaRPr>
          </a:p>
        </p:txBody>
      </p:sp>
      <p:sp>
        <p:nvSpPr>
          <p:cNvPr id="4" name="Rectangle 3"/>
          <p:cNvSpPr txBox="1">
            <a:spLocks noChangeArrowheads="1"/>
          </p:cNvSpPr>
          <p:nvPr/>
        </p:nvSpPr>
        <p:spPr bwMode="auto">
          <a:xfrm>
            <a:off x="755650" y="3356610"/>
            <a:ext cx="3424238"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6pPr>
            <a:lvl7pPr marL="29718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7pPr>
            <a:lvl8pPr marL="34290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8pPr>
            <a:lvl9pPr marL="38862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int a, b</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max</a:t>
            </a:r>
            <a:r>
              <a:rPr kumimoji="0" lang="en-GB"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a:t>
            </a:r>
            <a:endPar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cin &gt;&gt; a &gt;&gt; b;</a:t>
            </a:r>
            <a:endPar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if (a &gt;= b)</a:t>
            </a:r>
            <a:endPar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max = a; </a:t>
            </a:r>
            <a:endPar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else </a:t>
            </a:r>
            <a:endPar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max = b;</a:t>
            </a:r>
            <a:endPar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cout &lt;&lt; max &lt;&lt; endl;</a:t>
            </a:r>
            <a:endPar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a:t>
            </a:r>
            <a:endPar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stretch>
            <a:fillRect/>
          </a:stretch>
        </p:blipFill>
        <p:spPr>
          <a:xfrm>
            <a:off x="3420110" y="3575050"/>
            <a:ext cx="5616575" cy="2228215"/>
          </a:xfrm>
          <a:prstGeom prst="rect">
            <a:avLst/>
          </a:prstGeom>
        </p:spPr>
      </p:pic>
      <p:sp>
        <p:nvSpPr>
          <p:cNvPr id="5" name="矩形 4"/>
          <p:cNvSpPr/>
          <p:nvPr/>
        </p:nvSpPr>
        <p:spPr>
          <a:xfrm>
            <a:off x="6876415" y="4796790"/>
            <a:ext cx="5759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楷体_GB2312" pitchFamily="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654175" y="360363"/>
            <a:ext cx="4775200" cy="1139825"/>
          </a:xfrm>
        </p:spPr>
        <p:txBody>
          <a:bodyPr vert="horz" wrap="square" lIns="91440" tIns="45720" rIns="91440" bIns="45720" anchor="ctr" anchorCtr="0"/>
          <a:lstStyle/>
          <a:p>
            <a:pPr eaLnBrk="1" hangingPunct="1"/>
            <a:r>
              <a:rPr lang="en-US" altLang="zh-CN" sz="4000" b="1" dirty="0"/>
              <a:t>3.2.3 </a:t>
            </a:r>
            <a:r>
              <a:rPr lang="zh-CN" altLang="en-US" sz="4000" b="1" dirty="0">
                <a:ea typeface="楷体_GB2312" pitchFamily="1" charset="-122"/>
              </a:rPr>
              <a:t>空</a:t>
            </a:r>
            <a:r>
              <a:rPr lang="zh-CN" altLang="zh-CN" sz="4000" b="1" dirty="0">
                <a:ea typeface="楷体_GB2312" pitchFamily="1" charset="-122"/>
              </a:rPr>
              <a:t>语句</a:t>
            </a:r>
            <a:endParaRPr lang="zh-CN" altLang="zh-CN" sz="4000" b="1" dirty="0">
              <a:ea typeface="楷体_GB2312" pitchFamily="1" charset="-122"/>
            </a:endParaRPr>
          </a:p>
        </p:txBody>
      </p:sp>
      <p:sp>
        <p:nvSpPr>
          <p:cNvPr id="6" name="Rectangle 3"/>
          <p:cNvSpPr txBox="1">
            <a:spLocks noChangeArrowheads="1"/>
          </p:cNvSpPr>
          <p:nvPr/>
        </p:nvSpPr>
        <p:spPr bwMode="auto">
          <a:xfrm>
            <a:off x="717550" y="1989138"/>
            <a:ext cx="7599363" cy="2420938"/>
          </a:xfrm>
          <a:prstGeom prst="rect">
            <a:avLst/>
          </a:prstGeom>
          <a:noFill/>
          <a:ln w="9525">
            <a:noFill/>
            <a:miter lim="800000"/>
          </a:ln>
        </p:spPr>
        <p:txBody>
          <a:bodyPr/>
          <a:lstStyle/>
          <a:p>
            <a:pPr marL="360680" marR="0" indent="-360680" algn="just" defTabSz="914400" eaLnBrk="1" hangingPunct="1">
              <a:spcBef>
                <a:spcPct val="20000"/>
              </a:spcBef>
              <a:buClr>
                <a:schemeClr val="tx1"/>
              </a:buClr>
              <a:buSzPct val="70000"/>
              <a:buFont typeface="Wingdings" panose="05000000000000000000" pitchFamily="2" charset="2"/>
              <a:buChar char="¢"/>
              <a:defRPr/>
            </a:pPr>
            <a:r>
              <a:rPr kumimoji="0" lang="zh-CN" altLang="en-US" sz="2800" b="1" kern="0" cap="none" spc="0" normalizeH="0" baseline="0" noProof="0" dirty="0">
                <a:solidFill>
                  <a:srgbClr val="FF0000"/>
                </a:solidFill>
                <a:latin typeface="Times New Roman" panose="02020603050405020304" pitchFamily="18" charset="0"/>
                <a:ea typeface="楷体_GB2312" pitchFamily="1" charset="-122"/>
                <a:cs typeface="Times New Roman" panose="02020603050405020304" pitchFamily="18" charset="0"/>
              </a:rPr>
              <a:t>空</a:t>
            </a:r>
            <a:r>
              <a:rPr kumimoji="0" lang="zh-CN" altLang="zh-CN" sz="2800" b="1" kern="0" cap="none" spc="0" normalizeH="0" baseline="0" noProof="0" dirty="0">
                <a:solidFill>
                  <a:srgbClr val="FF0000"/>
                </a:solidFill>
                <a:latin typeface="Times New Roman" panose="02020603050405020304" pitchFamily="18" charset="0"/>
                <a:ea typeface="楷体_GB2312" pitchFamily="1" charset="-122"/>
                <a:cs typeface="Times New Roman" panose="02020603050405020304" pitchFamily="18" charset="0"/>
              </a:rPr>
              <a:t>语句</a:t>
            </a:r>
            <a:r>
              <a:rPr kumimoji="0" lang="zh-CN" altLang="en-US" sz="2800" b="1" kern="0" cap="none" spc="0" normalizeH="0" baseline="0" noProof="0" dirty="0">
                <a:solidFill>
                  <a:schemeClr val="tx2"/>
                </a:solidFill>
                <a:latin typeface="Times New Roman" panose="02020603050405020304" pitchFamily="18" charset="0"/>
                <a:ea typeface="楷体_GB2312" pitchFamily="1" charset="-122"/>
                <a:cs typeface="Times New Roman" panose="02020603050405020304" pitchFamily="18" charset="0"/>
              </a:rPr>
              <a:t>不做任何事情，其</a:t>
            </a:r>
            <a:r>
              <a:rPr kumimoji="0" lang="zh-CN" altLang="en-US" sz="2800" b="1" kern="0" cap="none" spc="0" normalizeH="0" baseline="0" noProof="0" dirty="0">
                <a:solidFill>
                  <a:srgbClr val="0070C0"/>
                </a:solidFill>
                <a:latin typeface="Times New Roman" panose="02020603050405020304" pitchFamily="18" charset="0"/>
                <a:ea typeface="楷体_GB2312" pitchFamily="1" charset="-122"/>
                <a:cs typeface="Times New Roman" panose="02020603050405020304" pitchFamily="18" charset="0"/>
              </a:rPr>
              <a:t>作用</a:t>
            </a:r>
            <a:r>
              <a:rPr kumimoji="0" lang="zh-CN" altLang="en-US" sz="2800" b="1" kern="0" cap="none" spc="0" normalizeH="0" baseline="0" noProof="0" dirty="0">
                <a:solidFill>
                  <a:schemeClr val="tx2"/>
                </a:solidFill>
                <a:latin typeface="Times New Roman" panose="02020603050405020304" pitchFamily="18" charset="0"/>
                <a:ea typeface="楷体_GB2312" pitchFamily="1" charset="-122"/>
                <a:cs typeface="Times New Roman" panose="02020603050405020304" pitchFamily="18" charset="0"/>
              </a:rPr>
              <a:t>是用于语法上需要一条语句的地方，而该地方又不需要做任何事情。</a:t>
            </a:r>
            <a:endParaRPr kumimoji="0" lang="zh-CN" altLang="zh-CN" sz="2800" b="1" kern="0" cap="none" spc="0" normalizeH="0" baseline="0" noProof="0" dirty="0">
              <a:solidFill>
                <a:schemeClr val="tx2"/>
              </a:solidFill>
              <a:latin typeface="Times New Roman" panose="02020603050405020304" pitchFamily="18" charset="0"/>
              <a:ea typeface="楷体_GB2312" pitchFamily="1" charset="-122"/>
              <a:cs typeface="Times New Roman" panose="02020603050405020304" pitchFamily="18" charset="0"/>
            </a:endParaRPr>
          </a:p>
          <a:p>
            <a:pPr marL="825500" marR="0" lvl="1" indent="-285750"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格式：</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a:t>
            </a:r>
            <a:endPar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82550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在</a:t>
            </a:r>
            <a:r>
              <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C++语</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言中</a:t>
            </a:r>
            <a:r>
              <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分号</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是语句的一部分。</a:t>
            </a:r>
            <a:endPar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p:txBody>
      </p:sp>
      <p:sp>
        <p:nvSpPr>
          <p:cNvPr id="4" name="Rectangle 3"/>
          <p:cNvSpPr txBox="1">
            <a:spLocks noChangeArrowheads="1"/>
          </p:cNvSpPr>
          <p:nvPr/>
        </p:nvSpPr>
        <p:spPr bwMode="auto">
          <a:xfrm>
            <a:off x="1619250" y="4425950"/>
            <a:ext cx="3479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6pPr>
            <a:lvl7pPr marL="29718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7pPr>
            <a:lvl8pPr marL="34290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8pPr>
            <a:lvl9pPr marL="3886200" indent="-228600" algn="l" rtl="0" fontAlgn="base">
              <a:spcBef>
                <a:spcPct val="20000"/>
              </a:spcBef>
              <a:spcAft>
                <a:spcPct val="0"/>
              </a:spcAft>
              <a:buFont typeface="Wingdings" panose="05000000000000000000" pitchFamily="2" charset="2"/>
              <a:buChar char="•"/>
              <a:defRPr sz="2000">
                <a:solidFill>
                  <a:schemeClr val="tx2"/>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a:t>
            </a:r>
            <a:endPar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goto end</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a:t>
            </a:r>
            <a:endPar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a:t>
            </a:r>
            <a:endPar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end: ;</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  </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空语句</a:t>
            </a:r>
            <a:endPar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rPr>
              <a:t>}</a:t>
            </a:r>
            <a:endPar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1"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tags/tag1.xml><?xml version="1.0" encoding="utf-8"?>
<p:tagLst xmlns:p="http://schemas.openxmlformats.org/presentationml/2006/main">
  <p:tag name="KSO_WPP_MARK_KEY" val="502ccfe8-7369-4b88-9e0c-e026c76ebdbb"/>
  <p:tag name="COMMONDATA" val="eyJoZGlkIjoiODg5ODdlNWEyZTZjYmQ3ZTBmY2M1NDE2MjJhYjZmNWIifQ=="/>
</p:tagLst>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Teamwork</Template>
  <TotalTime>0</TotalTime>
  <Words>5647</Words>
  <Application>WPS 演示</Application>
  <PresentationFormat>全屏显示(4:3)</PresentationFormat>
  <Paragraphs>545</Paragraphs>
  <Slides>41</Slides>
  <Notes>40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Arial</vt:lpstr>
      <vt:lpstr>宋体</vt:lpstr>
      <vt:lpstr>Wingdings</vt:lpstr>
      <vt:lpstr>楷体_GB2312</vt:lpstr>
      <vt:lpstr>新宋体</vt:lpstr>
      <vt:lpstr>Times New Roman</vt:lpstr>
      <vt:lpstr>大黑体</vt:lpstr>
      <vt:lpstr>Harmony Text</vt:lpstr>
      <vt:lpstr>Segoe Print</vt:lpstr>
      <vt:lpstr>微软雅黑</vt:lpstr>
      <vt:lpstr>Arial Unicode MS</vt:lpstr>
      <vt:lpstr>Calibri</vt:lpstr>
      <vt:lpstr>Verdana</vt:lpstr>
      <vt:lpstr>黑体</vt:lpstr>
      <vt:lpstr>Echo</vt:lpstr>
      <vt:lpstr>PowerPoint 演示文稿</vt:lpstr>
      <vt:lpstr>本章内容</vt:lpstr>
      <vt:lpstr>3.1 概述</vt:lpstr>
      <vt:lpstr>PowerPoint 演示文稿</vt:lpstr>
      <vt:lpstr>PowerPoint 演示文稿</vt:lpstr>
      <vt:lpstr>本章内容</vt:lpstr>
      <vt:lpstr>PowerPoint 演示文稿</vt:lpstr>
      <vt:lpstr>3.2.2 复合语句</vt:lpstr>
      <vt:lpstr>3.2.3 空语句</vt:lpstr>
      <vt:lpstr>本章内容</vt:lpstr>
      <vt:lpstr>3.3 选择执行</vt:lpstr>
      <vt:lpstr> 3.3.1 if 语句</vt:lpstr>
      <vt:lpstr> 3.3.1 if 语句</vt:lpstr>
      <vt:lpstr> 3.3.1 if 语句</vt:lpstr>
      <vt:lpstr> 3.3.1 if 语句</vt:lpstr>
      <vt:lpstr> 3.3.1 if 语句</vt:lpstr>
      <vt:lpstr> 3.3.2 switch 语句</vt:lpstr>
      <vt:lpstr> 3.3.2 switch 语句</vt:lpstr>
      <vt:lpstr> 3.3.2 switch 语句</vt:lpstr>
      <vt:lpstr>PowerPoint 演示文稿</vt:lpstr>
      <vt:lpstr>本章内容</vt:lpstr>
      <vt:lpstr> 3.4.1 概述</vt:lpstr>
      <vt:lpstr> 3.4.2 while 语句</vt:lpstr>
      <vt:lpstr> 3.4.3 do-while 语句</vt:lpstr>
      <vt:lpstr>PowerPoint 演示文稿</vt:lpstr>
      <vt:lpstr>3.4.5 使用原则 </vt:lpstr>
      <vt:lpstr>例 1：计算从键盘输入的一系列整数的和，要求首先输入整数的个数。（计数控制的循环） </vt:lpstr>
      <vt:lpstr>例2：计算从键盘输入的一系列整数的和，要求输入以-1结束。（事件控制的循环）</vt:lpstr>
      <vt:lpstr>例3 从键盘接收字符，一直到输入了字符y(Y)或n(N)为止。 （事件控制的循环）</vt:lpstr>
      <vt:lpstr>3.4.n 循环优化问题</vt:lpstr>
      <vt:lpstr>例4：编程求出小于n的所有素数（质数）（1）</vt:lpstr>
      <vt:lpstr>例4：编程求出小于n的所有素数（质数）（2）</vt:lpstr>
      <vt:lpstr>例4：编程求出小于n的所有素数（质数）（3）</vt:lpstr>
      <vt:lpstr>本章内容</vt:lpstr>
      <vt:lpstr>3.5 无条件转移</vt:lpstr>
      <vt:lpstr>3.5.1 goto 语句</vt:lpstr>
      <vt:lpstr>3.5.2 break 语句</vt:lpstr>
      <vt:lpstr>3.5.3 continue 语句</vt:lpstr>
      <vt:lpstr>3.6 程序设计风格</vt:lpstr>
      <vt:lpstr>3.6 程序设计风格</vt:lpstr>
      <vt:lpstr>3.6 程序设计风格</vt:lpstr>
    </vt:vector>
  </TitlesOfParts>
  <Company>CSD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课程概况</dc:title>
  <dc:creator>Jinsong Su</dc:creator>
  <cp:lastModifiedBy>宇宙中的那只萤火虫</cp:lastModifiedBy>
  <cp:revision>303</cp:revision>
  <dcterms:created xsi:type="dcterms:W3CDTF">2005-02-20T09:54:00Z</dcterms:created>
  <dcterms:modified xsi:type="dcterms:W3CDTF">2024-03-06T12:06:16Z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79F3989B6E0F4B278E1A275F0FCFF94F</vt:lpwstr>
  </property>
</Properties>
</file>