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867" r:id="rId3"/>
    <p:sldId id="755" r:id="rId4"/>
    <p:sldId id="756" r:id="rId5"/>
    <p:sldId id="702" r:id="rId7"/>
    <p:sldId id="703" r:id="rId8"/>
    <p:sldId id="704" r:id="rId9"/>
    <p:sldId id="757" r:id="rId10"/>
    <p:sldId id="908" r:id="rId11"/>
    <p:sldId id="909" r:id="rId12"/>
    <p:sldId id="759" r:id="rId13"/>
    <p:sldId id="868" r:id="rId14"/>
    <p:sldId id="708" r:id="rId15"/>
    <p:sldId id="709" r:id="rId16"/>
    <p:sldId id="760" r:id="rId17"/>
    <p:sldId id="910" r:id="rId18"/>
    <p:sldId id="764" r:id="rId19"/>
    <p:sldId id="770" r:id="rId20"/>
    <p:sldId id="869" r:id="rId21"/>
    <p:sldId id="710" r:id="rId22"/>
    <p:sldId id="711" r:id="rId23"/>
    <p:sldId id="771" r:id="rId24"/>
    <p:sldId id="772" r:id="rId25"/>
    <p:sldId id="766" r:id="rId26"/>
    <p:sldId id="870" r:id="rId27"/>
    <p:sldId id="719" r:id="rId28"/>
    <p:sldId id="777" r:id="rId29"/>
    <p:sldId id="774" r:id="rId30"/>
    <p:sldId id="775" r:id="rId31"/>
    <p:sldId id="722" r:id="rId32"/>
    <p:sldId id="776" r:id="rId33"/>
    <p:sldId id="944" r:id="rId34"/>
    <p:sldId id="813" r:id="rId35"/>
    <p:sldId id="872" r:id="rId36"/>
    <p:sldId id="875" r:id="rId37"/>
    <p:sldId id="879" r:id="rId38"/>
    <p:sldId id="945" r:id="rId39"/>
    <p:sldId id="946" r:id="rId40"/>
    <p:sldId id="947" r:id="rId41"/>
    <p:sldId id="948" r:id="rId42"/>
    <p:sldId id="949" r:id="rId43"/>
    <p:sldId id="950" r:id="rId44"/>
    <p:sldId id="951" r:id="rId45"/>
    <p:sldId id="725" r:id="rId46"/>
    <p:sldId id="952" r:id="rId47"/>
    <p:sldId id="953" r:id="rId48"/>
    <p:sldId id="954" r:id="rId49"/>
    <p:sldId id="955" r:id="rId50"/>
    <p:sldId id="956" r:id="rId51"/>
    <p:sldId id="957" r:id="rId52"/>
    <p:sldId id="958" r:id="rId53"/>
    <p:sldId id="741" r:id="rId54"/>
    <p:sldId id="959" r:id="rId55"/>
    <p:sldId id="726" r:id="rId56"/>
    <p:sldId id="727" r:id="rId57"/>
    <p:sldId id="973" r:id="rId58"/>
    <p:sldId id="778" r:id="rId59"/>
    <p:sldId id="876" r:id="rId60"/>
    <p:sldId id="738" r:id="rId61"/>
    <p:sldId id="877" r:id="rId62"/>
    <p:sldId id="878" r:id="rId63"/>
  </p:sldIdLst>
  <p:sldSz cx="9144000" cy="6858000" type="screen4x3"/>
  <p:notesSz cx="6858000" cy="9144000"/>
  <p:custDataLst>
    <p:tags r:id="rId67"/>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49"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49"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49"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49"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49"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80" userDrawn="1">
          <p15:clr>
            <a:srgbClr val="A4A3A4"/>
          </p15:clr>
        </p15:guide>
        <p15:guide id="2" pos="28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913"/>
  </p:normalViewPr>
  <p:slideViewPr>
    <p:cSldViewPr showGuides="1">
      <p:cViewPr varScale="1">
        <p:scale>
          <a:sx n="63" d="100"/>
          <a:sy n="63" d="100"/>
        </p:scale>
        <p:origin x="2026" y="48"/>
      </p:cViewPr>
      <p:guideLst>
        <p:guide orient="horz" pos="2180"/>
        <p:guide pos="288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tags" Target="tags/tag1.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p:cNvSpPr>
          <p:nvPr>
            <p:ph type="sldImg" idx="2"/>
          </p:nvPr>
        </p:nvSpPr>
        <p:spPr>
          <a:xfrm>
            <a:off x="1143000" y="685800"/>
            <a:ext cx="4572000" cy="3429000"/>
          </a:xfrm>
          <a:prstGeom prst="rect">
            <a:avLst/>
          </a:prstGeom>
          <a:noFill/>
          <a:ln w="9525">
            <a:noFill/>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0F4662A-30C3-4F8E-8E87-56713BABFF28}" type="slidenum">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1440" tIns="45720" rIns="91440" bIns="45720" anchor="ctr" anchorCtr="0"/>
          <a:lstStyle/>
          <a:p>
            <a:pPr lvl="0"/>
            <a:r>
              <a:rPr lang="zh-CN" altLang="en-US" b="1" dirty="0">
                <a:latin typeface="Times New Roman" panose="02020603050405020304" pitchFamily="18" charset="0"/>
                <a:cs typeface="Times New Roman" panose="02020603050405020304" pitchFamily="18" charset="0"/>
              </a:rPr>
              <a:t>成员选择</a:t>
            </a:r>
            <a:r>
              <a:rPr lang="zh-CN" altLang="en-US" dirty="0">
                <a:latin typeface="Times New Roman" panose="02020603050405020304" pitchFamily="18" charset="0"/>
                <a:cs typeface="Times New Roman" panose="02020603050405020304" pitchFamily="18" charset="0"/>
              </a:rPr>
              <a:t>操作符：</a:t>
            </a:r>
            <a:r>
              <a:rPr lang="en-US" altLang="zh-CN" dirty="0">
                <a:latin typeface="Times New Roman" panose="02020603050405020304" pitchFamily="18" charset="0"/>
                <a:cs typeface="Times New Roman" panose="02020603050405020304" pitchFamily="18" charset="0"/>
              </a:rPr>
              <a:t>eg. obj.dataMember = </a:t>
            </a:r>
            <a:r>
              <a:rPr lang="en-US" altLang="zh-CN" dirty="0">
                <a:latin typeface="Times New Roman" panose="02020603050405020304" pitchFamily="18" charset="0"/>
                <a:ea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0"/>
            <a:r>
              <a:rPr lang="zh-CN" altLang="en-US" b="1" dirty="0">
                <a:latin typeface="Times New Roman" panose="02020603050405020304" pitchFamily="18" charset="0"/>
                <a:cs typeface="Times New Roman" panose="02020603050405020304" pitchFamily="18" charset="0"/>
              </a:rPr>
              <a:t>间接成员选择</a:t>
            </a:r>
            <a:r>
              <a:rPr lang="zh-CN" altLang="en-US" dirty="0">
                <a:latin typeface="Times New Roman" panose="02020603050405020304" pitchFamily="18" charset="0"/>
                <a:cs typeface="Times New Roman" panose="02020603050405020304" pitchFamily="18" charset="0"/>
              </a:rPr>
              <a:t>操作符：</a:t>
            </a:r>
            <a:r>
              <a:rPr lang="en-US" altLang="zh-CN" dirty="0">
                <a:latin typeface="Times New Roman" panose="02020603050405020304" pitchFamily="18" charset="0"/>
                <a:cs typeface="Times New Roman" panose="02020603050405020304" pitchFamily="18" charset="0"/>
              </a:rPr>
              <a:t>eg. someObj.*dataPointer = </a:t>
            </a:r>
            <a:r>
              <a:rPr lang="en-US" altLang="zh-CN" dirty="0">
                <a:latin typeface="Times New Roman" panose="02020603050405020304" pitchFamily="18" charset="0"/>
                <a:ea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0"/>
            <a:endParaRPr lang="en-US" altLang="zh-CN" dirty="0">
              <a:latin typeface="Times New Roman" panose="02020603050405020304" pitchFamily="18" charset="0"/>
              <a:cs typeface="Times New Roman" panose="02020603050405020304" pitchFamily="18" charset="0"/>
            </a:endParaRPr>
          </a:p>
          <a:p>
            <a:pPr lvl="0"/>
            <a:r>
              <a:rPr lang="zh-CN" altLang="en-US" b="1" dirty="0">
                <a:latin typeface="Times New Roman" panose="02020603050405020304" pitchFamily="18" charset="0"/>
                <a:cs typeface="Times New Roman" panose="02020603050405020304" pitchFamily="18" charset="0"/>
              </a:rPr>
              <a:t>成员访问</a:t>
            </a:r>
            <a:r>
              <a:rPr lang="zh-CN" altLang="en-US" dirty="0">
                <a:latin typeface="Times New Roman" panose="02020603050405020304" pitchFamily="18" charset="0"/>
                <a:cs typeface="Times New Roman" panose="02020603050405020304" pitchFamily="18" charset="0"/>
              </a:rPr>
              <a:t>操作符：</a:t>
            </a:r>
            <a:r>
              <a:rPr lang="en-US" altLang="zh-CN" dirty="0">
                <a:latin typeface="Times New Roman" panose="02020603050405020304" pitchFamily="18" charset="0"/>
                <a:cs typeface="Times New Roman" panose="02020603050405020304" pitchFamily="18" charset="0"/>
              </a:rPr>
              <a:t>eg. objPointer-&gt;dataMember = </a:t>
            </a:r>
            <a:r>
              <a:rPr lang="en-US" altLang="zh-CN" dirty="0">
                <a:latin typeface="Times New Roman" panose="02020603050405020304" pitchFamily="18" charset="0"/>
                <a:ea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0"/>
            <a:r>
              <a:rPr lang="zh-CN" altLang="en-US" b="1" dirty="0">
                <a:latin typeface="Times New Roman" panose="02020603050405020304" pitchFamily="18" charset="0"/>
                <a:cs typeface="Times New Roman" panose="02020603050405020304" pitchFamily="18" charset="0"/>
              </a:rPr>
              <a:t>间接成员访问</a:t>
            </a:r>
            <a:r>
              <a:rPr lang="zh-CN" altLang="en-US" dirty="0">
                <a:latin typeface="Times New Roman" panose="02020603050405020304" pitchFamily="18" charset="0"/>
                <a:cs typeface="Times New Roman" panose="02020603050405020304" pitchFamily="18" charset="0"/>
              </a:rPr>
              <a:t>操作符：</a:t>
            </a:r>
            <a:r>
              <a:rPr lang="en-US" altLang="zh-CN" dirty="0">
                <a:latin typeface="Times New Roman" panose="02020603050405020304" pitchFamily="18" charset="0"/>
                <a:cs typeface="Times New Roman" panose="02020603050405020304" pitchFamily="18" charset="0"/>
              </a:rPr>
              <a:t>eg. objPointer-&gt;*dataPointer = </a:t>
            </a:r>
            <a:r>
              <a:rPr lang="en-US" altLang="zh-CN" dirty="0">
                <a:latin typeface="Times New Roman" panose="02020603050405020304" pitchFamily="18" charset="0"/>
                <a:ea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0"/>
            <a:endParaRPr lang="en-US" altLang="zh-CN" dirty="0">
              <a:latin typeface="Times New Roman" panose="02020603050405020304" pitchFamily="18" charset="0"/>
              <a:cs typeface="Times New Roman" panose="02020603050405020304" pitchFamily="18" charset="0"/>
            </a:endParaRPr>
          </a:p>
          <a:p>
            <a:pPr lvl="0"/>
            <a:endParaRPr lang="en-US" altLang="zh-CN" dirty="0">
              <a:latin typeface="Times New Roman" panose="02020603050405020304" pitchFamily="18" charset="0"/>
              <a:ea typeface="Times New Roman" panose="02020603050405020304" pitchFamily="18" charset="0"/>
            </a:endParaRPr>
          </a:p>
        </p:txBody>
      </p:sp>
      <p:sp>
        <p:nvSpPr>
          <p:cNvPr id="81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ea typeface="宋体" panose="02010600030101010101" pitchFamily="2" charset="-122"/>
              </a:rPr>
            </a:fld>
            <a:endParaRPr lang="zh-CN" altLang="zh-CN" sz="1200" dirty="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p:txBody>
          <a:bodyPr wrap="square" lIns="91440" tIns="45720" rIns="91440" bIns="45720" anchor="ctr" anchorCtr="0"/>
          <a:lstStyle/>
          <a:p>
            <a:pPr lvl="0"/>
            <a:r>
              <a:rPr lang="zh-CN" altLang="en-US" dirty="0">
                <a:solidFill>
                  <a:srgbClr val="FF0000"/>
                </a:solidFill>
                <a:latin typeface="Times New Roman" panose="02020603050405020304" pitchFamily="18" charset="0"/>
                <a:cs typeface="Times New Roman" panose="02020603050405020304" pitchFamily="18" charset="0"/>
              </a:rPr>
              <a:t>最后一个 </a:t>
            </a:r>
            <a:r>
              <a:rPr lang="en-US" altLang="zh-CN" dirty="0">
                <a:solidFill>
                  <a:srgbClr val="FF0000"/>
                </a:solidFill>
                <a:latin typeface="Times New Roman" panose="02020603050405020304" pitchFamily="18" charset="0"/>
                <a:cs typeface="Times New Roman" panose="02020603050405020304" pitchFamily="18" charset="0"/>
              </a:rPr>
              <a:t>+ </a:t>
            </a:r>
            <a:r>
              <a:rPr lang="zh-CN" altLang="zh-CN" dirty="0">
                <a:solidFill>
                  <a:srgbClr val="FF0000"/>
                </a:solidFill>
                <a:latin typeface="Times New Roman" panose="02020603050405020304" pitchFamily="18" charset="0"/>
                <a:cs typeface="Times New Roman" panose="02020603050405020304" pitchFamily="18" charset="0"/>
              </a:rPr>
              <a:t>只能作为全局函数重载</a:t>
            </a:r>
            <a:r>
              <a:rPr lang="zh-CN" altLang="en-US" dirty="0">
                <a:solidFill>
                  <a:srgbClr val="FF0000"/>
                </a:solidFill>
                <a:latin typeface="Times New Roman" panose="02020603050405020304" pitchFamily="18" charset="0"/>
                <a:cs typeface="Times New Roman" panose="02020603050405020304" pitchFamily="18" charset="0"/>
              </a:rPr>
              <a:t>：因为成员函数的第一个参数为隐藏的</a:t>
            </a:r>
            <a:r>
              <a:rPr lang="en-US" altLang="zh-CN" dirty="0">
                <a:solidFill>
                  <a:srgbClr val="FF0000"/>
                </a:solidFill>
                <a:latin typeface="Times New Roman" panose="02020603050405020304" pitchFamily="18" charset="0"/>
                <a:cs typeface="Times New Roman" panose="02020603050405020304" pitchFamily="18" charset="0"/>
              </a:rPr>
              <a:t>this</a:t>
            </a:r>
            <a:r>
              <a:rPr lang="zh-CN" altLang="en-US" dirty="0">
                <a:solidFill>
                  <a:srgbClr val="FF0000"/>
                </a:solidFill>
                <a:latin typeface="Times New Roman" panose="02020603050405020304" pitchFamily="18" charset="0"/>
                <a:cs typeface="Times New Roman" panose="02020603050405020304" pitchFamily="18" charset="0"/>
              </a:rPr>
              <a:t>指针！</a:t>
            </a:r>
            <a:endParaRPr lang="zh-CN" altLang="zh-CN" dirty="0">
              <a:solidFill>
                <a:srgbClr val="FF0000"/>
              </a:solidFill>
              <a:latin typeface="Times New Roman" panose="02020603050405020304" pitchFamily="18" charset="0"/>
              <a:ea typeface="Times New Roman" panose="02020603050405020304" pitchFamily="18" charset="0"/>
            </a:endParaRPr>
          </a:p>
        </p:txBody>
      </p:sp>
      <p:sp>
        <p:nvSpPr>
          <p:cNvPr id="286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ea typeface="宋体" panose="02010600030101010101" pitchFamily="2" charset="-122"/>
              </a:rPr>
            </a:fld>
            <a:endParaRPr lang="zh-CN" altLang="zh-CN" sz="1200" dirty="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p:txBody>
          <a:bodyPr wrap="square" lIns="91440" tIns="45720" rIns="91440" bIns="45720" anchor="ctr" anchorCtr="0"/>
          <a:lstStyle/>
          <a:p>
            <a:pPr lvl="0"/>
            <a:r>
              <a:rPr lang="zh-CN" altLang="en-US" dirty="0"/>
              <a:t>还是由于已有</a:t>
            </a:r>
            <a:r>
              <a:rPr lang="en-US" altLang="zh-CN" dirty="0"/>
              <a:t>this</a:t>
            </a:r>
            <a:r>
              <a:rPr lang="zh-CN" altLang="en-US" dirty="0"/>
              <a:t>指针，所以参数列表为空</a:t>
            </a:r>
            <a:endParaRPr lang="zh-CN" altLang="en-US" dirty="0"/>
          </a:p>
        </p:txBody>
      </p:sp>
      <p:sp>
        <p:nvSpPr>
          <p:cNvPr id="317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ea typeface="宋体" panose="02010600030101010101" pitchFamily="2" charset="-122"/>
              </a:rPr>
            </a:fld>
            <a:endParaRPr lang="zh-CN" altLang="zh-CN" sz="1200"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p:txBody>
          <a:bodyPr wrap="square" lIns="91440" tIns="45720" rIns="91440" bIns="45720" anchor="ctr" anchorCtr="0"/>
          <a:lstStyle/>
          <a:p>
            <a:pPr lvl="0"/>
            <a:r>
              <a:rPr lang="zh-CN" altLang="en-US" dirty="0"/>
              <a:t>又是由于已有</a:t>
            </a:r>
            <a:r>
              <a:rPr lang="en-US" altLang="zh-CN" dirty="0"/>
              <a:t>this</a:t>
            </a:r>
            <a:r>
              <a:rPr lang="zh-CN" altLang="en-US" dirty="0"/>
              <a:t>指针，所以</a:t>
            </a:r>
            <a:r>
              <a:rPr lang="en-US" altLang="zh-CN" dirty="0"/>
              <a:t>int</a:t>
            </a:r>
            <a:r>
              <a:rPr lang="zh-CN" altLang="en-US" dirty="0"/>
              <a:t>只是为了区分前置和后置，没有其他用途</a:t>
            </a:r>
            <a:endParaRPr lang="en-US" altLang="zh-CN" dirty="0"/>
          </a:p>
        </p:txBody>
      </p:sp>
      <p:sp>
        <p:nvSpPr>
          <p:cNvPr id="348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ea typeface="宋体" panose="02010600030101010101" pitchFamily="2" charset="-122"/>
              </a:rPr>
            </a:fld>
            <a:endParaRPr lang="zh-CN" altLang="zh-CN" sz="1200" dirty="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p:txBody>
          <a:bodyPr wrap="square" lIns="91440" tIns="45720" rIns="91440" bIns="45720" anchor="ctr" anchorCtr="0"/>
          <a:lstStyle/>
          <a:p>
            <a:pPr lvl="0"/>
            <a:endParaRPr lang="en-US" altLang="zh-CN" dirty="0"/>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ea typeface="宋体" panose="02010600030101010101" pitchFamily="2" charset="-122"/>
              </a:rPr>
            </a:fld>
            <a:endParaRPr lang="zh-CN" altLang="zh-CN" sz="1200"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p:txBody>
          <a:bodyPr wrap="square" lIns="91440" tIns="45720" rIns="91440" bIns="45720" anchor="ctr" anchorCtr="0"/>
          <a:lstStyle/>
          <a:p>
            <a:pPr lvl="0"/>
            <a:endParaRPr lang="zh-CN" altLang="en-US" dirty="0"/>
          </a:p>
        </p:txBody>
      </p:sp>
      <p:sp>
        <p:nvSpPr>
          <p:cNvPr id="399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ea typeface="宋体" panose="02010600030101010101" pitchFamily="2" charset="-122"/>
              </a:rPr>
            </a:fld>
            <a:endParaRPr lang="zh-CN" altLang="zh-CN" sz="1200" dirty="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p:txBody>
          <a:bodyPr wrap="square" lIns="91440" tIns="45720" rIns="91440" bIns="45720" anchor="ctr" anchorCtr="0"/>
          <a:lstStyle/>
          <a:p>
            <a:pPr lvl="0"/>
            <a:endParaRPr lang="zh-CN" altLang="en-US" dirty="0"/>
          </a:p>
        </p:txBody>
      </p:sp>
      <p:sp>
        <p:nvSpPr>
          <p:cNvPr id="419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ea typeface="宋体" panose="02010600030101010101" pitchFamily="2" charset="-122"/>
              </a:rPr>
            </a:fld>
            <a:endParaRPr lang="zh-CN" altLang="zh-CN" sz="1200" dirty="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p:txBody>
          <a:bodyPr wrap="square" lIns="91440" tIns="45720" rIns="91440" bIns="45720" anchor="ctr" anchorCtr="0"/>
          <a:lstStyle/>
          <a:p>
            <a:pPr lvl="0"/>
            <a:endParaRPr lang="zh-CN" altLang="en-US" dirty="0"/>
          </a:p>
        </p:txBody>
      </p:sp>
      <p:sp>
        <p:nvSpPr>
          <p:cNvPr id="440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ea typeface="宋体" panose="02010600030101010101" pitchFamily="2" charset="-122"/>
              </a:rPr>
            </a:fld>
            <a:endParaRPr lang="zh-CN" altLang="zh-CN" sz="1200" dirty="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p:txBody>
          <a:bodyPr wrap="square" lIns="91440" tIns="45720" rIns="91440" bIns="45720" anchor="ctr" anchorCtr="0"/>
          <a:lstStyle/>
          <a:p>
            <a:pPr lvl="0"/>
            <a:r>
              <a:rPr lang="zh-CN" altLang="en-US" dirty="0"/>
              <a:t>指针</a:t>
            </a:r>
            <a:r>
              <a:rPr lang="en-US" altLang="zh-CN" dirty="0"/>
              <a:t>p</a:t>
            </a:r>
            <a:r>
              <a:rPr lang="zh-CN" altLang="en-US" dirty="0"/>
              <a:t>的问题又来了</a:t>
            </a:r>
            <a:endParaRPr lang="zh-CN" altLang="en-US" dirty="0"/>
          </a:p>
        </p:txBody>
      </p:sp>
      <p:sp>
        <p:nvSpPr>
          <p:cNvPr id="460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ea typeface="宋体" panose="02010600030101010101" pitchFamily="2" charset="-122"/>
              </a:rPr>
            </a:fld>
            <a:endParaRPr lang="zh-CN" altLang="zh-CN" sz="1200" dirty="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p:txBody>
          <a:bodyPr wrap="square" lIns="91440" tIns="45720" rIns="91440" bIns="45720" anchor="ctr" anchorCtr="0"/>
          <a:lstStyle/>
          <a:p>
            <a:pPr lvl="0"/>
            <a:r>
              <a:rPr lang="zh-CN" altLang="en-US" dirty="0"/>
              <a:t>因为</a:t>
            </a:r>
            <a:r>
              <a:rPr lang="en-US" altLang="zh-CN" dirty="0"/>
              <a:t>p</a:t>
            </a:r>
            <a:r>
              <a:rPr lang="zh-CN" altLang="en-US" dirty="0"/>
              <a:t>是普通成员，所以采用常规赋值操作，使得</a:t>
            </a:r>
            <a:r>
              <a:rPr lang="en-US" altLang="zh-CN" dirty="0"/>
              <a:t>a</a:t>
            </a:r>
            <a:r>
              <a:rPr lang="zh-CN" altLang="en-US" dirty="0"/>
              <a:t>和</a:t>
            </a:r>
            <a:r>
              <a:rPr lang="en-US" altLang="zh-CN" dirty="0"/>
              <a:t>b</a:t>
            </a:r>
            <a:r>
              <a:rPr lang="zh-CN" altLang="en-US" dirty="0"/>
              <a:t>的</a:t>
            </a:r>
            <a:r>
              <a:rPr lang="en-US" altLang="zh-CN" dirty="0"/>
              <a:t>p</a:t>
            </a:r>
            <a:r>
              <a:rPr lang="zh-CN" altLang="en-US" dirty="0"/>
              <a:t>指向了同一内存空间</a:t>
            </a:r>
            <a:endParaRPr lang="zh-CN" altLang="en-US" dirty="0"/>
          </a:p>
        </p:txBody>
      </p:sp>
      <p:sp>
        <p:nvSpPr>
          <p:cNvPr id="481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ea typeface="宋体" panose="02010600030101010101" pitchFamily="2" charset="-122"/>
              </a:rPr>
            </a:fld>
            <a:endParaRPr lang="zh-CN" altLang="zh-CN" sz="1200" dirty="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p:txBody>
          <a:bodyPr wrap="square" lIns="91440" tIns="45720" rIns="91440" bIns="45720" anchor="ctr" anchorCtr="0"/>
          <a:lstStyle/>
          <a:p>
            <a:pPr lvl="0"/>
            <a:r>
              <a:rPr lang="zh-CN" altLang="en-US" dirty="0"/>
              <a:t>需要注意的</a:t>
            </a:r>
            <a:r>
              <a:rPr lang="en-US" altLang="zh-CN" dirty="0"/>
              <a:t>1/2</a:t>
            </a:r>
            <a:endParaRPr lang="zh-CN" altLang="en-US" dirty="0"/>
          </a:p>
        </p:txBody>
      </p:sp>
      <p:sp>
        <p:nvSpPr>
          <p:cNvPr id="512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ea typeface="宋体" panose="02010600030101010101" pitchFamily="2" charset="-122"/>
              </a:rPr>
            </a:fld>
            <a:endParaRPr lang="zh-CN" altLang="zh-CN" sz="1200"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p:txBody>
          <a:bodyPr wrap="square" lIns="91440" tIns="45720" rIns="91440" bIns="45720" anchor="ctr" anchorCtr="0"/>
          <a:lstStyle/>
          <a:p>
            <a:pPr lvl="0"/>
            <a:endParaRPr lang="zh-CN" altLang="en-US" dirty="0"/>
          </a:p>
        </p:txBody>
      </p:sp>
      <p:sp>
        <p:nvSpPr>
          <p:cNvPr id="122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ea typeface="宋体" panose="02010600030101010101" pitchFamily="2" charset="-122"/>
              </a:rPr>
            </a:fld>
            <a:endParaRPr lang="zh-CN" altLang="zh-CN" sz="1200" dirty="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8195" name="备注占位符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1" i="0" u="sng" strike="noStrike" kern="1200" cap="none" spc="0" normalizeH="0" baseline="0" noProof="0">
                <a:ln>
                  <a:noFill/>
                </a:ln>
                <a:solidFill>
                  <a:srgbClr val="0070C0"/>
                </a:solidFill>
                <a:effectLst/>
                <a:uLnTx/>
                <a:uFillTx/>
                <a:latin typeface="+mn-ea"/>
                <a:ea typeface="宋体" panose="02010600030101010101" pitchFamily="2" charset="-122"/>
                <a:cs typeface="Times New Roman" panose="02020603050405020304" pitchFamily="18" charset="0"/>
              </a:rPr>
              <a:t>&lt;</a:t>
            </a:r>
            <a:r>
              <a:rPr kumimoji="0" lang="zh-CN" altLang="en-US" sz="1200" b="1" i="0" u="sng" strike="noStrike" kern="1200" cap="none" spc="0" normalizeH="0" baseline="0" noProof="0">
                <a:ln>
                  <a:noFill/>
                </a:ln>
                <a:solidFill>
                  <a:srgbClr val="0070C0"/>
                </a:solidFill>
                <a:effectLst/>
                <a:uLnTx/>
                <a:uFillTx/>
                <a:latin typeface="+mn-ea"/>
                <a:ea typeface="宋体" panose="02010600030101010101" pitchFamily="2" charset="-122"/>
                <a:cs typeface="Times New Roman" panose="02020603050405020304" pitchFamily="18" charset="0"/>
              </a:rPr>
              <a:t>类名</a:t>
            </a:r>
            <a:r>
              <a:rPr kumimoji="0" lang="en-US" altLang="zh-CN" sz="1200" b="1" i="0" u="sng" strike="noStrike" kern="1200" cap="none" spc="0" normalizeH="0" baseline="0" noProof="0">
                <a:ln>
                  <a:noFill/>
                </a:ln>
                <a:solidFill>
                  <a:srgbClr val="0070C0"/>
                </a:solidFill>
                <a:effectLst/>
                <a:uLnTx/>
                <a:uFillTx/>
                <a:latin typeface="+mn-ea"/>
                <a:ea typeface="宋体" panose="02010600030101010101" pitchFamily="2" charset="-122"/>
                <a:cs typeface="Times New Roman" panose="02020603050405020304" pitchFamily="18" charset="0"/>
              </a:rPr>
              <a:t>&gt;&amp;</a:t>
            </a:r>
            <a:r>
              <a:rPr kumimoji="0" lang="en-US" altLang="zh-CN" sz="1200" b="0" i="0" u="none" strike="noStrike" kern="1200" cap="none" spc="0" normalizeH="0" baseline="0" noProof="0">
                <a:ln>
                  <a:noFill/>
                </a:ln>
                <a:solidFill>
                  <a:srgbClr val="0070C0"/>
                </a:solidFill>
                <a:effectLst/>
                <a:uLnTx/>
                <a:uFillTx/>
                <a:latin typeface="+mn-ea"/>
                <a:ea typeface="宋体" panose="02010600030101010101" pitchFamily="2" charset="-122"/>
                <a:cs typeface="Times New Roman" panose="02020603050405020304" pitchFamily="18" charset="0"/>
              </a:rPr>
              <a:t>       operator =      </a:t>
            </a:r>
            <a:r>
              <a:rPr kumimoji="0" lang="en-US" altLang="zh-CN" sz="1200" b="0" i="0" u="sng" strike="noStrike" kern="1200" cap="none" spc="0" normalizeH="0" baseline="0" noProof="0">
                <a:ln>
                  <a:noFill/>
                </a:ln>
                <a:solidFill>
                  <a:srgbClr val="0070C0"/>
                </a:solidFill>
                <a:effectLst/>
                <a:uLnTx/>
                <a:uFillTx/>
                <a:latin typeface="+mn-ea"/>
                <a:ea typeface="宋体" panose="02010600030101010101" pitchFamily="2" charset="-122"/>
                <a:cs typeface="Times New Roman" panose="02020603050405020304" pitchFamily="18" charset="0"/>
              </a:rPr>
              <a:t>(</a:t>
            </a:r>
            <a:r>
              <a:rPr kumimoji="0" lang="en-US" altLang="zh-CN" sz="1200" b="1" i="0" u="sng" strike="noStrike" kern="1200" cap="none" spc="0" normalizeH="0" baseline="0" noProof="0">
                <a:ln>
                  <a:noFill/>
                </a:ln>
                <a:solidFill>
                  <a:srgbClr val="0070C0"/>
                </a:solidFill>
                <a:effectLst/>
                <a:uLnTx/>
                <a:uFillTx/>
                <a:latin typeface="+mn-ea"/>
                <a:ea typeface="宋体" panose="02010600030101010101" pitchFamily="2" charset="-122"/>
                <a:cs typeface="Times New Roman" panose="02020603050405020304" pitchFamily="18" charset="0"/>
              </a:rPr>
              <a:t>&lt;</a:t>
            </a:r>
            <a:r>
              <a:rPr kumimoji="0" lang="zh-CN" altLang="en-US" sz="1200" b="1" i="0" u="sng" strike="noStrike" kern="1200" cap="none" spc="0" normalizeH="0" baseline="0" noProof="0">
                <a:ln>
                  <a:noFill/>
                </a:ln>
                <a:solidFill>
                  <a:srgbClr val="0070C0"/>
                </a:solidFill>
                <a:effectLst/>
                <a:uLnTx/>
                <a:uFillTx/>
                <a:latin typeface="+mn-ea"/>
                <a:ea typeface="宋体" panose="02010600030101010101" pitchFamily="2" charset="-122"/>
                <a:cs typeface="Times New Roman" panose="02020603050405020304" pitchFamily="18" charset="0"/>
              </a:rPr>
              <a:t>类名</a:t>
            </a:r>
            <a:r>
              <a:rPr kumimoji="0" lang="en-US" altLang="zh-CN" sz="1200" b="1" i="0" u="sng" strike="noStrike" kern="1200" cap="none" spc="0" normalizeH="0" baseline="0" noProof="0">
                <a:ln>
                  <a:noFill/>
                </a:ln>
                <a:solidFill>
                  <a:srgbClr val="0070C0"/>
                </a:solidFill>
                <a:effectLst/>
                <a:uLnTx/>
                <a:uFillTx/>
                <a:latin typeface="+mn-ea"/>
                <a:ea typeface="宋体" panose="02010600030101010101" pitchFamily="2" charset="-122"/>
                <a:cs typeface="Times New Roman" panose="02020603050405020304" pitchFamily="18" charset="0"/>
              </a:rPr>
              <a:t>&gt;&amp;&amp; </a:t>
            </a:r>
            <a:r>
              <a:rPr kumimoji="0" lang="en-US" altLang="zh-CN" sz="1200" b="0" i="0" u="sng" strike="noStrike" kern="1200" cap="none" spc="0" normalizeH="0" baseline="0" noProof="0">
                <a:ln>
                  <a:noFill/>
                </a:ln>
                <a:solidFill>
                  <a:srgbClr val="0070C0"/>
                </a:solidFill>
                <a:effectLst/>
                <a:uLnTx/>
                <a:uFillTx/>
                <a:latin typeface="+mn-ea"/>
                <a:ea typeface="宋体" panose="02010600030101010101" pitchFamily="2" charset="-122"/>
                <a:cs typeface="Times New Roman" panose="02020603050405020304" pitchFamily="18" charset="0"/>
              </a:rPr>
              <a:t>x) </a:t>
            </a:r>
            <a:r>
              <a:rPr kumimoji="0" lang="en-US" altLang="zh-CN" sz="1200" b="0" i="0" u="none" strike="noStrike" kern="1200" cap="none" spc="0" normalizeH="0" baseline="0" noProof="0">
                <a:ln>
                  <a:noFill/>
                </a:ln>
                <a:solidFill>
                  <a:srgbClr val="0070C0"/>
                </a:solidFill>
                <a:effectLst/>
                <a:uLnTx/>
                <a:uFillTx/>
                <a:latin typeface="+mn-ea"/>
                <a:ea typeface="宋体" panose="02010600030101010101" pitchFamily="2" charset="-122"/>
                <a:cs typeface="Times New Roman" panose="02020603050405020304" pitchFamily="18" charset="0"/>
              </a:rPr>
              <a:t>{ … }</a:t>
            </a:r>
            <a:endParaRPr kumimoji="0" lang="en-US" altLang="zh-CN" sz="1200" b="0" i="0" u="none" strike="noStrike" kern="1200" cap="none" spc="0" normalizeH="0" baseline="0" noProof="0">
              <a:ln>
                <a:noFill/>
              </a:ln>
              <a:solidFill>
                <a:srgbClr val="0070C0"/>
              </a:solidFill>
              <a:effectLst/>
              <a:uLnTx/>
              <a:uFillTx/>
              <a:latin typeface="+mn-ea"/>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返回的是赋值后的对象本身    用于赋值的对象的右值引用</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ctr" anchorCtr="0" compatLnSpc="1"/>
          <a:lstStyle/>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Ø"/>
              <a:defRPr/>
            </a:pPr>
            <a:r>
              <a:rPr kumimoji="0" lang="zh-CN" altLang="en-US" sz="1200" b="0" i="0" u="none" strike="noStrike" kern="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重载</a:t>
            </a:r>
            <a:r>
              <a:rPr kumimoji="0" lang="en-US" altLang="zh-CN" sz="1200" b="0" i="0" u="none" strike="noStrike" kern="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delete</a:t>
            </a:r>
            <a:r>
              <a:rPr kumimoji="0" lang="zh-CN" altLang="en-US" sz="1200" b="0" i="0" u="none" strike="noStrike" kern="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之后，调用它的具体执行过程：</a:t>
            </a:r>
            <a:endParaRPr kumimoji="0" lang="en-US" altLang="zh-CN" sz="1200" b="0" i="0" u="none" strike="noStrike" kern="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1. </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调用析构函数：释放对象中 </a:t>
            </a:r>
            <a:r>
              <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通过</a:t>
            </a:r>
            <a:r>
              <a:rPr kumimoji="0" lang="en-US" altLang="zh-CN"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new</a:t>
            </a:r>
            <a:r>
              <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创建出来的成员 </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所占的内存空间</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 </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调用重载的</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delete</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：释放对象本身所占的内存空间</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3. </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原来的</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delete</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不再调用</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3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None/>
            </a:pPr>
            <a:fld id="{9A0DB2DC-4C9A-4742-B13C-FB6460FD3503}" type="slidenum">
              <a:rPr lang="zh-CN" altLang="zh-CN" sz="1200" dirty="0">
                <a:ea typeface="宋体" panose="02010600030101010101" pitchFamily="2" charset="-122"/>
              </a:rPr>
            </a:fld>
            <a:endParaRPr lang="zh-CN" altLang="zh-CN" sz="1200" dirty="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p:txBody>
          <a:bodyPr wrap="square" lIns="91440" tIns="45720" rIns="91440" bIns="45720" anchor="ctr" anchorCtr="0"/>
          <a:lstStyle/>
          <a:p>
            <a:pPr lvl="0"/>
            <a:r>
              <a:rPr lang="en-US" altLang="zh-CN" dirty="0"/>
              <a:t>B</a:t>
            </a:r>
            <a:r>
              <a:rPr lang="zh-CN" altLang="en-US" dirty="0"/>
              <a:t>的作用就是，可以为</a:t>
            </a:r>
            <a:r>
              <a:rPr lang="en-US" altLang="zh-CN" dirty="0"/>
              <a:t>A</a:t>
            </a:r>
            <a:r>
              <a:rPr lang="zh-CN" altLang="en-US" dirty="0"/>
              <a:t>计数，且不用把计数代码添加到</a:t>
            </a:r>
            <a:r>
              <a:rPr lang="en-US" altLang="zh-CN" dirty="0"/>
              <a:t>A</a:t>
            </a:r>
            <a:r>
              <a:rPr lang="zh-CN" altLang="en-US" dirty="0"/>
              <a:t>中</a:t>
            </a:r>
            <a:endParaRPr lang="zh-CN" altLang="en-US" dirty="0"/>
          </a:p>
        </p:txBody>
      </p:sp>
      <p:sp>
        <p:nvSpPr>
          <p:cNvPr id="624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ea typeface="宋体" panose="02010600030101010101" pitchFamily="2" charset="-122"/>
              </a:rPr>
            </a:fld>
            <a:endParaRPr lang="zh-CN" altLang="zh-CN" sz="1200"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p:txBody>
          <a:bodyPr wrap="square" lIns="91440" tIns="45720" rIns="91440" bIns="45720" anchor="ctr" anchorCtr="0"/>
          <a:lstStyle/>
          <a:p>
            <a:pPr marL="0" lvl="1" indent="0"/>
            <a:endParaRPr lang="en-US" altLang="zh-CN" sz="2400" dirty="0">
              <a:latin typeface="Times New Roman" panose="02020603050405020304" pitchFamily="18" charset="0"/>
              <a:ea typeface="Times New Roman" panose="02020603050405020304" pitchFamily="18" charset="0"/>
            </a:endParaRPr>
          </a:p>
        </p:txBody>
      </p:sp>
      <p:sp>
        <p:nvSpPr>
          <p:cNvPr id="143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ea typeface="宋体" panose="02010600030101010101" pitchFamily="2" charset="-122"/>
              </a:rPr>
            </a:fld>
            <a:endParaRPr lang="zh-CN" altLang="zh-CN" sz="1200"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p:txBody>
          <a:bodyPr wrap="square" lIns="91440" tIns="45720" rIns="91440" bIns="45720" anchor="ctr" anchorCtr="0"/>
          <a:lstStyle/>
          <a:p>
            <a:pPr marL="0" lvl="1" indent="0"/>
            <a:endParaRPr lang="en-US" altLang="zh-CN" sz="2400" dirty="0">
              <a:latin typeface="Times New Roman" panose="02020603050405020304" pitchFamily="18" charset="0"/>
              <a:ea typeface="Times New Roman" panose="02020603050405020304" pitchFamily="18" charset="0"/>
            </a:endParaRPr>
          </a:p>
        </p:txBody>
      </p:sp>
      <p:sp>
        <p:nvSpPr>
          <p:cNvPr id="16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ea typeface="宋体" panose="02010600030101010101" pitchFamily="2" charset="-122"/>
              </a:rPr>
            </a:fld>
            <a:endParaRPr lang="zh-CN" altLang="zh-CN" sz="1200" dirty="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p:txBody>
          <a:bodyPr wrap="square" lIns="91440" tIns="45720" rIns="91440" bIns="45720" anchor="ctr" anchorCtr="0"/>
          <a:lstStyle/>
          <a:p>
            <a:pPr lvl="0"/>
            <a:r>
              <a:rPr lang="zh-CN" altLang="en-US" dirty="0"/>
              <a:t>只有一个参数，是因为</a:t>
            </a:r>
            <a:r>
              <a:rPr lang="en-US" altLang="zh-CN" dirty="0"/>
              <a:t>this</a:t>
            </a:r>
            <a:r>
              <a:rPr lang="zh-CN" altLang="en-US" dirty="0"/>
              <a:t>指针已经作为一个参数</a:t>
            </a:r>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ea typeface="宋体" panose="02010600030101010101" pitchFamily="2" charset="-122"/>
              </a:rPr>
            </a:fld>
            <a:endParaRPr lang="zh-CN" altLang="zh-CN" sz="1200"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p:txBody>
          <a:bodyPr wrap="square" lIns="91440" tIns="45720" rIns="91440" bIns="45720" anchor="ctr" anchorCtr="0"/>
          <a:lstStyle/>
          <a:p>
            <a:pPr lvl="0"/>
            <a:r>
              <a:rPr lang="zh-CN" altLang="en-US" dirty="0"/>
              <a:t>例</a:t>
            </a:r>
            <a:r>
              <a:rPr lang="en-US" altLang="zh-CN" dirty="0"/>
              <a:t>2</a:t>
            </a:r>
            <a:r>
              <a:rPr lang="zh-CN" altLang="en-US" dirty="0"/>
              <a:t>：使用</a:t>
            </a:r>
            <a:r>
              <a:rPr lang="en-US" altLang="zh-CN" dirty="0"/>
              <a:t>this</a:t>
            </a:r>
            <a:r>
              <a:rPr lang="zh-CN" altLang="en-US" dirty="0"/>
              <a:t>指针</a:t>
            </a:r>
            <a:endParaRPr lang="zh-CN" altLang="en-US" dirty="0"/>
          </a:p>
        </p:txBody>
      </p:sp>
      <p:sp>
        <p:nvSpPr>
          <p:cNvPr id="22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ea typeface="宋体" panose="02010600030101010101" pitchFamily="2" charset="-122"/>
              </a:rPr>
            </a:fld>
            <a:endParaRPr lang="zh-CN" altLang="zh-CN" sz="1200"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p:txBody>
          <a:bodyPr wrap="square" lIns="91440" tIns="45720" rIns="91440" bIns="45720" anchor="ctr" anchorCtr="0"/>
          <a:lstStyle/>
          <a:p>
            <a:pPr lvl="0"/>
            <a:r>
              <a:rPr lang="zh-CN" altLang="en-US" dirty="0"/>
              <a:t>如果参数中没有</a:t>
            </a:r>
            <a:r>
              <a:rPr lang="zh-CN" altLang="zh-CN" dirty="0">
                <a:solidFill>
                  <a:srgbClr val="0070C0"/>
                </a:solidFill>
                <a:cs typeface="Times New Roman" panose="02020603050405020304" pitchFamily="18" charset="0"/>
              </a:rPr>
              <a:t>类、结构、枚举</a:t>
            </a:r>
            <a:r>
              <a:rPr lang="zh-CN" altLang="en-US" dirty="0">
                <a:solidFill>
                  <a:srgbClr val="0070C0"/>
                </a:solidFill>
                <a:cs typeface="Times New Roman" panose="02020603050405020304" pitchFamily="18" charset="0"/>
              </a:rPr>
              <a:t>，则双目操作符就是原来的语义，即用于处理基本和构造数据类型（不包括结构和枚举）</a:t>
            </a:r>
            <a:endParaRPr lang="zh-CN" altLang="en-US" dirty="0"/>
          </a:p>
        </p:txBody>
      </p:sp>
      <p:sp>
        <p:nvSpPr>
          <p:cNvPr id="24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ea typeface="宋体" panose="02010600030101010101" pitchFamily="2" charset="-122"/>
              </a:rPr>
            </a:fld>
            <a:endParaRPr lang="zh-CN" altLang="zh-CN" sz="1200"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p:txBody>
          <a:bodyPr wrap="square" lIns="91440" tIns="45720" rIns="91440" bIns="45720" anchor="ctr" anchorCtr="0"/>
          <a:lstStyle/>
          <a:p>
            <a:pPr lvl="0"/>
            <a:endParaRPr lang="zh-CN" altLang="en-US" dirty="0"/>
          </a:p>
        </p:txBody>
      </p:sp>
      <p:sp>
        <p:nvSpPr>
          <p:cNvPr id="22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ea typeface="宋体" panose="02010600030101010101" pitchFamily="2" charset="-122"/>
              </a:rPr>
            </a:fld>
            <a:endParaRPr lang="zh-CN" altLang="zh-CN" sz="1200"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p:txBody>
          <a:bodyPr wrap="square" lIns="91440" tIns="45720" rIns="91440" bIns="45720" anchor="ctr" anchorCtr="0"/>
          <a:lstStyle/>
          <a:p>
            <a:pPr lvl="0"/>
            <a:r>
              <a:rPr lang="zh-CN" altLang="en-US" dirty="0"/>
              <a:t>例</a:t>
            </a:r>
            <a:r>
              <a:rPr lang="en-US" altLang="zh-CN" dirty="0"/>
              <a:t>3</a:t>
            </a:r>
            <a:r>
              <a:rPr lang="zh-CN" altLang="en-US" dirty="0"/>
              <a:t>：使用友元</a:t>
            </a:r>
            <a:endParaRPr lang="zh-CN" altLang="en-US" dirty="0"/>
          </a:p>
          <a:p>
            <a:pPr lvl="0"/>
            <a:endParaRPr lang="zh-CN" altLang="en-US" dirty="0"/>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zh-CN" sz="1200" dirty="0">
                <a:ea typeface="宋体" panose="02010600030101010101" pitchFamily="2" charset="-122"/>
              </a:rPr>
            </a:fld>
            <a:endParaRPr lang="zh-CN" altLang="zh-CN" sz="1200"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90500"/>
            <a:ext cx="1752600" cy="58293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524000" y="190500"/>
            <a:ext cx="5105400" cy="58293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524000" y="190500"/>
            <a:ext cx="7010400" cy="1527175"/>
          </a:xfrm>
          <a:prstGeom prst="rect">
            <a:avLst/>
          </a:prstGeom>
          <a:noFill/>
          <a:ln w="9525">
            <a:noFill/>
          </a:ln>
        </p:spPr>
        <p:txBody>
          <a:bodyPr anchor="ctr" anchorCtr="0"/>
          <a:lstStyle/>
          <a:p>
            <a:pPr lvl="0"/>
            <a:r>
              <a:rPr lang="zh-CN" altLang="zh-CN" dirty="0"/>
              <a:t>单击此处编辑母版标题样式</a:t>
            </a:r>
            <a:endParaRPr lang="zh-CN" altLang="zh-CN" dirty="0"/>
          </a:p>
        </p:txBody>
      </p:sp>
      <p:sp>
        <p:nvSpPr>
          <p:cNvPr id="1027" name="Rectangle 3"/>
          <p:cNvSpPr>
            <a:spLocks noGrp="1"/>
          </p:cNvSpPr>
          <p:nvPr>
            <p:ph type="body" idx="1"/>
          </p:nvPr>
        </p:nvSpPr>
        <p:spPr>
          <a:xfrm>
            <a:off x="1524000" y="1905000"/>
            <a:ext cx="7010400" cy="4114800"/>
          </a:xfrm>
          <a:prstGeom prst="rect">
            <a:avLst/>
          </a:prstGeom>
          <a:noFill/>
          <a:ln w="9525">
            <a:noFill/>
          </a:ln>
        </p:spPr>
        <p:txBody>
          <a:bodyPr/>
          <a:lstStyle/>
          <a:p>
            <a:pPr lvl="0"/>
            <a:r>
              <a:rPr lang="zh-CN" altLang="zh-CN" dirty="0"/>
              <a:t>单击此处编辑母版文本样式</a:t>
            </a:r>
            <a:endParaRPr lang="zh-CN" altLang="zh-CN" dirty="0"/>
          </a:p>
          <a:p>
            <a:pPr lvl="1"/>
            <a:endParaRPr lang="zh-CN" altLang="zh-CN" dirty="0"/>
          </a:p>
        </p:txBody>
      </p:sp>
      <p:sp>
        <p:nvSpPr>
          <p:cNvPr id="1028" name="Rectangle 4"/>
          <p:cNvSpPr>
            <a:spLocks noGrp="1" noChangeArrowheads="1"/>
          </p:cNvSpPr>
          <p:nvPr>
            <p:ph type="dt" sz="half" idx="2"/>
          </p:nvPr>
        </p:nvSpPr>
        <p:spPr bwMode="auto">
          <a:xfrm>
            <a:off x="6629400" y="6248400"/>
            <a:ext cx="1905000" cy="45720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0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2766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0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1524000" y="6248400"/>
            <a:ext cx="1295400" cy="45720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Rectangle 6"/>
          <p:cNvSpPr>
            <a:spLocks noGrp="1" noChangeArrowheads="1"/>
          </p:cNvSpPr>
          <p:nvPr userDrawn="1"/>
        </p:nvSpPr>
        <p:spPr bwMode="auto">
          <a:xfrm>
            <a:off x="1651000" y="6375400"/>
            <a:ext cx="1295400" cy="45720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5266DCD-47FE-409A-9CE4-1BF69F5563E1}"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8838" name="Rectangle 6"/>
          <p:cNvSpPr>
            <a:spLocks noGrp="1" noChangeArrowheads="1"/>
          </p:cNvSpPr>
          <p:nvPr userDrawn="1"/>
        </p:nvSpPr>
        <p:spPr bwMode="auto">
          <a:xfrm>
            <a:off x="6553200" y="6309995"/>
            <a:ext cx="1905000" cy="395605"/>
          </a:xfrm>
          <a:prstGeom prst="rect">
            <a:avLst/>
          </a:prstGeom>
          <a:noFill/>
          <a:ln w="9525">
            <a:noFill/>
            <a:miter lim="800000"/>
          </a:ln>
        </p:spPr>
        <p:txBody>
          <a:bodyPr vert="horz" wrap="square" lIns="91440" tIns="45720" rIns="91440" bIns="45720" numCol="1" anchor="t" anchorCtr="0" compatLnSpc="1"/>
          <a:lstStyle>
            <a:lvl1pPr algn="r" eaLnBrk="1" hangingPunct="1">
              <a:spcBef>
                <a:spcPct val="50000"/>
              </a:spcBef>
              <a:defRPr sz="1400">
                <a:ea typeface="宋体" panose="02010600030101010101" pitchFamily="2" charset="-122"/>
              </a:defRPr>
            </a:lvl1pPr>
          </a:lstStyle>
          <a:p>
            <a:pPr marL="0" marR="0" lvl="0" indent="0" algn="r" defTabSz="914400" rtl="0" eaLnBrk="1" fontAlgn="base" latinLnBrk="0" hangingPunct="1">
              <a:lnSpc>
                <a:spcPct val="100000"/>
              </a:lnSpc>
              <a:spcBef>
                <a:spcPct val="50000"/>
              </a:spcBef>
              <a:spcAft>
                <a:spcPct val="0"/>
              </a:spcAft>
              <a:buClrTx/>
              <a:buSzTx/>
              <a:buFontTx/>
              <a:buNone/>
              <a:defRPr/>
            </a:pPr>
            <a:fld id="{071E7CE4-78B9-46D3-A574-A4017E076596}" type="slidenum">
              <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Rectangle 7"/>
          <p:cNvSpPr/>
          <p:nvPr userDrawn="1"/>
        </p:nvSpPr>
        <p:spPr>
          <a:xfrm>
            <a:off x="1905" y="6167755"/>
            <a:ext cx="9142095" cy="690245"/>
          </a:xfrm>
          <a:prstGeom prst="rect">
            <a:avLst/>
          </a:prstGeom>
          <a:gradFill rotWithShape="0">
            <a:gsLst>
              <a:gs pos="0">
                <a:srgbClr val="CC99FF"/>
              </a:gs>
              <a:gs pos="100000">
                <a:srgbClr val="5E4776"/>
              </a:gs>
            </a:gsLst>
            <a:lin ang="5400000" scaled="1"/>
            <a:tileRect/>
          </a:gradFill>
          <a:ln w="9525">
            <a:noFill/>
          </a:ln>
        </p:spPr>
        <p:txBody>
          <a:bodyPr wrap="none" anchor="ctr" anchorCtr="0"/>
          <a:lstStyle/>
          <a:p>
            <a:pPr lvl="0" algn="ctr" eaLnBrk="0" hangingPunct="0"/>
            <a:endParaRPr lang="zh-CN" altLang="en-US" dirty="0">
              <a:latin typeface="Times New Roman" panose="02020603050405020304" pitchFamily="18" charset="0"/>
              <a:ea typeface="大黑体" charset="-122"/>
            </a:endParaRPr>
          </a:p>
        </p:txBody>
      </p:sp>
      <p:sp>
        <p:nvSpPr>
          <p:cNvPr id="9" name="Line 9"/>
          <p:cNvSpPr/>
          <p:nvPr userDrawn="1"/>
        </p:nvSpPr>
        <p:spPr>
          <a:xfrm flipH="1">
            <a:off x="1447165" y="6182360"/>
            <a:ext cx="635" cy="550545"/>
          </a:xfrm>
          <a:prstGeom prst="line">
            <a:avLst/>
          </a:prstGeom>
          <a:ln w="12700" cap="flat" cmpd="sng">
            <a:solidFill>
              <a:srgbClr val="FFFFFF"/>
            </a:solidFill>
            <a:prstDash val="solid"/>
            <a:round/>
            <a:headEnd type="none" w="med" len="med"/>
            <a:tailEnd type="none" w="med" len="med"/>
          </a:ln>
        </p:spPr>
      </p:sp>
      <p:sp>
        <p:nvSpPr>
          <p:cNvPr id="10" name="Text Box 10"/>
          <p:cNvSpPr txBox="1"/>
          <p:nvPr userDrawn="1"/>
        </p:nvSpPr>
        <p:spPr>
          <a:xfrm>
            <a:off x="5791200" y="6167755"/>
            <a:ext cx="3352800" cy="690245"/>
          </a:xfrm>
          <a:prstGeom prst="rect">
            <a:avLst/>
          </a:prstGeom>
          <a:solidFill>
            <a:srgbClr val="800080"/>
          </a:solidFill>
          <a:ln w="12700">
            <a:noFill/>
          </a:ln>
        </p:spPr>
        <p:txBody>
          <a:bodyPr lIns="90000" tIns="46800" rIns="90000" bIns="46800" anchor="ctr" anchorCtr="0"/>
          <a:lstStyle/>
          <a:p>
            <a:pPr lvl="0" algn="ctr" eaLnBrk="0" hangingPunct="0">
              <a:spcBef>
                <a:spcPct val="50000"/>
              </a:spcBef>
            </a:pPr>
            <a:r>
              <a:rPr lang="zh-CN" altLang="en-US" sz="1400" dirty="0">
                <a:solidFill>
                  <a:schemeClr val="bg1"/>
                </a:solidFill>
                <a:latin typeface="Harmony Text" pitchFamily="34" charset="0"/>
                <a:ea typeface="宋体" panose="02010600030101010101" pitchFamily="2" charset="-122"/>
              </a:rPr>
              <a:t>厦门大学信息学院</a:t>
            </a:r>
            <a:endParaRPr lang="zh-CN" altLang="en-US" sz="1400" dirty="0">
              <a:solidFill>
                <a:schemeClr val="bg1"/>
              </a:solidFill>
              <a:latin typeface="Harmony Text" pitchFamily="34" charset="0"/>
              <a:ea typeface="宋体" panose="02010600030101010101" pitchFamily="2" charset="-122"/>
            </a:endParaRPr>
          </a:p>
        </p:txBody>
      </p:sp>
      <p:sp>
        <p:nvSpPr>
          <p:cNvPr id="11" name="Text Box 11"/>
          <p:cNvSpPr txBox="1"/>
          <p:nvPr userDrawn="1"/>
        </p:nvSpPr>
        <p:spPr>
          <a:xfrm>
            <a:off x="0" y="6337935"/>
            <a:ext cx="1371600" cy="520065"/>
          </a:xfrm>
          <a:prstGeom prst="rect">
            <a:avLst/>
          </a:prstGeom>
          <a:noFill/>
          <a:ln w="9525">
            <a:noFill/>
          </a:ln>
        </p:spPr>
        <p:txBody>
          <a:bodyPr anchor="t" anchorCtr="0">
            <a:noAutofit/>
          </a:bodyPr>
          <a:lstStyle/>
          <a:p>
            <a:pPr lvl="0" algn="ctr" eaLnBrk="1" hangingPunct="1">
              <a:spcBef>
                <a:spcPct val="50000"/>
              </a:spcBef>
            </a:pPr>
            <a:r>
              <a:rPr lang="zh-CN" altLang="en-US" sz="1400" dirty="0">
                <a:latin typeface="Times New Roman" panose="02020603050405020304" pitchFamily="18" charset="0"/>
                <a:ea typeface="宋体" panose="02010600030101010101" pitchFamily="2" charset="-122"/>
              </a:rPr>
              <a:t>第</a:t>
            </a:r>
            <a:r>
              <a:rPr lang="en-US" altLang="zh-CN" sz="1400" dirty="0">
                <a:latin typeface="Times New Roman" panose="02020603050405020304" pitchFamily="18" charset="0"/>
                <a:ea typeface="宋体" panose="02010600030101010101" pitchFamily="2" charset="-122"/>
              </a:rPr>
              <a:t>06</a:t>
            </a:r>
            <a:r>
              <a:rPr lang="zh-CN" altLang="en-US" sz="1400" dirty="0">
                <a:latin typeface="Times New Roman" panose="02020603050405020304" pitchFamily="18" charset="0"/>
                <a:ea typeface="宋体" panose="02010600030101010101" pitchFamily="2" charset="-122"/>
              </a:rPr>
              <a:t>章</a:t>
            </a:r>
            <a:endParaRPr lang="zh-CN" altLang="en-US" sz="1400" dirty="0">
              <a:latin typeface="Times New Roman" panose="02020603050405020304" pitchFamily="18" charset="0"/>
              <a:ea typeface="宋体" panose="02010600030101010101" pitchFamily="2" charset="-122"/>
            </a:endParaRPr>
          </a:p>
        </p:txBody>
      </p:sp>
      <p:sp>
        <p:nvSpPr>
          <p:cNvPr id="1035" name="Text Box 12"/>
          <p:cNvSpPr txBox="1"/>
          <p:nvPr userDrawn="1"/>
        </p:nvSpPr>
        <p:spPr>
          <a:xfrm>
            <a:off x="2642870" y="6344920"/>
            <a:ext cx="1626870" cy="387985"/>
          </a:xfrm>
          <a:prstGeom prst="rect">
            <a:avLst/>
          </a:prstGeom>
          <a:noFill/>
          <a:ln w="9525">
            <a:noFill/>
          </a:ln>
        </p:spPr>
        <p:txBody>
          <a:bodyPr anchor="t" anchorCtr="0">
            <a:noAutofit/>
          </a:bodyPr>
          <a:lstStyle/>
          <a:p>
            <a:pPr lvl="0" eaLnBrk="1" hangingPunct="1">
              <a:spcBef>
                <a:spcPct val="50000"/>
              </a:spcBef>
            </a:pPr>
            <a:r>
              <a:rPr lang="zh-CN" altLang="en-US" sz="1400" dirty="0">
                <a:solidFill>
                  <a:schemeClr val="bg1"/>
                </a:solidFill>
                <a:latin typeface="Times New Roman" panose="02020603050405020304" pitchFamily="18" charset="0"/>
                <a:ea typeface="宋体" panose="02010600030101010101" pitchFamily="2" charset="-122"/>
              </a:rPr>
              <a:t>面向对象程序设计</a:t>
            </a:r>
            <a:endParaRPr lang="zh-CN" altLang="en-US" sz="1400" dirty="0">
              <a:solidFill>
                <a:schemeClr val="bg1"/>
              </a:solidFill>
              <a:latin typeface="Times New Roman" panose="02020603050405020304" pitchFamily="18" charset="0"/>
              <a:ea typeface="宋体" panose="02010600030101010101" pitchFamily="2" charset="-122"/>
            </a:endParaRPr>
          </a:p>
        </p:txBody>
      </p:sp>
      <p:cxnSp>
        <p:nvCxnSpPr>
          <p:cNvPr id="19" name="直接连接符 18"/>
          <p:cNvCxnSpPr/>
          <p:nvPr userDrawn="1"/>
        </p:nvCxnSpPr>
        <p:spPr>
          <a:xfrm>
            <a:off x="9525" y="513373"/>
            <a:ext cx="9144000" cy="0"/>
          </a:xfrm>
          <a:prstGeom prst="line">
            <a:avLst/>
          </a:prstGeom>
          <a:solidFill>
            <a:srgbClr val="0B5FD1"/>
          </a:solidFill>
          <a:ln w="38100">
            <a:solidFill>
              <a:srgbClr val="0766D4"/>
            </a:solidFill>
          </a:ln>
        </p:spPr>
        <p:style>
          <a:lnRef idx="1">
            <a:schemeClr val="accent2"/>
          </a:lnRef>
          <a:fillRef idx="0">
            <a:schemeClr val="accent2"/>
          </a:fillRef>
          <a:effectRef idx="0">
            <a:schemeClr val="accent2"/>
          </a:effectRef>
          <a:fontRef idx="minor">
            <a:schemeClr val="tx1"/>
          </a:fontRef>
        </p:style>
      </p:cxnSp>
      <p:sp>
        <p:nvSpPr>
          <p:cNvPr id="2" name="圆角矩形 1"/>
          <p:cNvSpPr/>
          <p:nvPr userDrawn="1"/>
        </p:nvSpPr>
        <p:spPr>
          <a:xfrm>
            <a:off x="1764030" y="33020"/>
            <a:ext cx="5589905" cy="480060"/>
          </a:xfrm>
          <a:prstGeom prst="roundRect">
            <a:avLst>
              <a:gd name="adj" fmla="val 32539"/>
            </a:avLst>
          </a:prstGeom>
          <a:solidFill>
            <a:srgbClr val="0B5FD1"/>
          </a:solidFill>
          <a:ln w="9525" cap="flat" cmpd="sng" algn="ctr">
            <a:noFill/>
            <a:prstDash val="solid"/>
            <a:round/>
            <a:headEnd type="none" w="med" len="med"/>
            <a:tailEnd type="none" w="med" len="med"/>
          </a:ln>
        </p:spPr>
        <p:txBody>
          <a:bodyPr vert="horz" wrap="square" lIns="91440" tIns="45720" rIns="91440" bIns="45720" numCol="1" anchor="t" anchorCtr="0" compatLnSpc="1"/>
          <a:p>
            <a:pPr algn="ctr" fontAlgn="base">
              <a:spcBef>
                <a:spcPct val="0"/>
              </a:spcBef>
              <a:spcAft>
                <a:spcPct val="0"/>
              </a:spcAft>
              <a:defRPr/>
            </a:pPr>
            <a:r>
              <a:rPr lang="zh-CN" altLang="en-US" sz="2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宋体" panose="02010600030101010101" pitchFamily="2" charset="-122"/>
                <a:sym typeface="宋体" panose="02010600030101010101" pitchFamily="2" charset="-122"/>
              </a:rPr>
              <a:t>第</a:t>
            </a:r>
            <a:r>
              <a:rPr lang="en-US" altLang="zh-CN" sz="2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宋体" panose="02010600030101010101" pitchFamily="2" charset="-122"/>
                <a:sym typeface="宋体" panose="02010600030101010101" pitchFamily="2" charset="-122"/>
              </a:rPr>
              <a:t>6</a:t>
            </a:r>
            <a:r>
              <a:rPr lang="zh-CN" altLang="en-US" sz="2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宋体" panose="02010600030101010101" pitchFamily="2" charset="-122"/>
                <a:sym typeface="宋体" panose="02010600030101010101" pitchFamily="2" charset="-122"/>
              </a:rPr>
              <a:t>章 操作符重载</a:t>
            </a:r>
            <a:endParaRPr lang="zh-CN" altLang="en-US" sz="2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宋体" panose="02010600030101010101" pitchFamily="2" charset="-122"/>
              <a:sym typeface="宋体" panose="02010600030101010101" pitchFamily="2" charset="-122"/>
            </a:endParaRPr>
          </a:p>
        </p:txBody>
      </p:sp>
      <p:sp>
        <p:nvSpPr>
          <p:cNvPr id="3" name="前凸带形 2"/>
          <p:cNvSpPr/>
          <p:nvPr userDrawn="1"/>
        </p:nvSpPr>
        <p:spPr>
          <a:xfrm>
            <a:off x="10160" y="44450"/>
            <a:ext cx="1255395" cy="466090"/>
          </a:xfrm>
          <a:prstGeom prst="ribbon">
            <a:avLst/>
          </a:prstGeom>
          <a:solidFill>
            <a:srgbClr val="0B5FD1"/>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bg1"/>
                </a:solidFill>
                <a:effectLst/>
                <a:latin typeface="Arial" panose="020B0604020202020204" pitchFamily="34" charset="0"/>
                <a:ea typeface="宋体" panose="02010600030101010101" pitchFamily="2" charset="-122"/>
              </a:rPr>
              <a:t> </a:t>
            </a:r>
            <a:endParaRPr kumimoji="0" lang="en-US" altLang="zh-CN" sz="14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pic>
        <p:nvPicPr>
          <p:cNvPr id="12" name="图片 11"/>
          <p:cNvPicPr>
            <a:picLocks noChangeAspect="1"/>
          </p:cNvPicPr>
          <p:nvPr userDrawn="1"/>
        </p:nvPicPr>
        <p:blipFill>
          <a:blip r:embed="rId12"/>
          <a:stretch>
            <a:fillRect/>
          </a:stretch>
        </p:blipFill>
        <p:spPr>
          <a:xfrm>
            <a:off x="8532495" y="0"/>
            <a:ext cx="485140" cy="48387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2pPr>
      <a:lvl3pPr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3pPr>
      <a:lvl4pPr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4pPr>
      <a:lvl5pPr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5pPr>
      <a:lvl6pPr marL="457200"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6pPr>
      <a:lvl7pPr marL="914400"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7pPr>
      <a:lvl8pPr marL="1371600"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8pPr>
      <a:lvl9pPr marL="1828800"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9pPr>
    </p:titleStyle>
    <p:body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691640" y="1700213"/>
            <a:ext cx="4000500" cy="4175125"/>
          </a:xfrm>
        </p:spPr>
        <p:txBody>
          <a:bodyPr vert="horz" wrap="square" lIns="91440" tIns="45720" rIns="91440" bIns="45720" numCol="1" anchor="t" anchorCtr="0" compatLnSpc="1"/>
          <a:lstStyle/>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400" b="1" i="0" u="none" strike="noStrike" kern="0" cap="none" spc="0" normalizeH="0" baseline="0" noProof="0">
                <a:ln>
                  <a:noFill/>
                </a:ln>
                <a:solidFill>
                  <a:srgbClr val="0070C0"/>
                </a:solidFill>
                <a:effectLst/>
                <a:uLnTx/>
                <a:uFillTx/>
                <a:latin typeface="+mn-ea"/>
                <a:ea typeface="+mn-ea"/>
              </a:rPr>
              <a:t>6.6.5 </a:t>
            </a:r>
            <a:r>
              <a:rPr kumimoji="0" lang="zh-CN" altLang="en-US" sz="2400" b="1" i="0" u="none" strike="noStrike" kern="0" cap="none" spc="0" normalizeH="0" baseline="0" noProof="0">
                <a:ln>
                  <a:noFill/>
                </a:ln>
                <a:solidFill>
                  <a:srgbClr val="0070C0"/>
                </a:solidFill>
                <a:effectLst/>
                <a:uLnTx/>
                <a:uFillTx/>
                <a:latin typeface="+mn-ea"/>
                <a:ea typeface="+mn-ea"/>
              </a:rPr>
              <a:t>操作符重载</a:t>
            </a:r>
            <a:endParaRPr kumimoji="0" lang="en-US" altLang="zh-CN" sz="2400" b="1" i="0" u="none" strike="noStrike" kern="0" cap="none" spc="0" normalizeH="0" baseline="0" noProof="0">
              <a:ln>
                <a:noFill/>
              </a:ln>
              <a:solidFill>
                <a:srgbClr val="0070C0"/>
              </a:solidFill>
              <a:effectLst/>
              <a:uLnTx/>
              <a:uFillTx/>
              <a:latin typeface="+mn-ea"/>
              <a:ea typeface="+mn-ea"/>
            </a:endParaRPr>
          </a:p>
          <a:p>
            <a:pPr marL="1143000" marR="0" lvl="2"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ea"/>
                <a:ea typeface="+mn-ea"/>
              </a:rPr>
              <a:t>1. </a:t>
            </a:r>
            <a:r>
              <a:rPr kumimoji="0" lang="zh-CN" altLang="en-US" sz="2000" b="1" i="0" u="none" strike="noStrike" kern="0" cap="none" spc="0" normalizeH="0" baseline="0" noProof="0">
                <a:ln>
                  <a:noFill/>
                </a:ln>
                <a:solidFill>
                  <a:schemeClr val="tx2"/>
                </a:solidFill>
                <a:effectLst/>
                <a:uLnTx/>
                <a:uFillTx/>
                <a:latin typeface="+mn-ea"/>
                <a:ea typeface="+mn-ea"/>
              </a:rPr>
              <a:t>操作符重载概述</a:t>
            </a:r>
            <a:endParaRPr kumimoji="0" lang="zh-CN" altLang="en-US" sz="2000" b="1" i="0" u="none" strike="noStrike" kern="0" cap="none" spc="0" normalizeH="0" baseline="0" noProof="0">
              <a:ln>
                <a:noFill/>
              </a:ln>
              <a:solidFill>
                <a:schemeClr val="tx2"/>
              </a:solidFill>
              <a:effectLst/>
              <a:uLnTx/>
              <a:uFillTx/>
              <a:latin typeface="+mn-ea"/>
              <a:ea typeface="+mn-ea"/>
            </a:endParaRPr>
          </a:p>
          <a:p>
            <a:pPr marL="1143000" marR="0" lvl="2"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ea"/>
                <a:ea typeface="+mn-ea"/>
              </a:rPr>
              <a:t>2. </a:t>
            </a:r>
            <a:r>
              <a:rPr kumimoji="0" lang="zh-CN" altLang="en-US" sz="2000" b="1" i="0" u="none" strike="noStrike" kern="0" cap="none" spc="0" normalizeH="0" baseline="0" noProof="0">
                <a:ln>
                  <a:noFill/>
                </a:ln>
                <a:solidFill>
                  <a:schemeClr val="tx2"/>
                </a:solidFill>
                <a:effectLst/>
                <a:uLnTx/>
                <a:uFillTx/>
                <a:latin typeface="+mn-ea"/>
                <a:ea typeface="+mn-ea"/>
              </a:rPr>
              <a:t>双目运算符重载</a:t>
            </a:r>
            <a:endParaRPr kumimoji="0" lang="zh-CN" altLang="en-US" sz="2000" b="1" i="0" u="none" strike="noStrike" kern="0" cap="none" spc="0" normalizeH="0" baseline="0" noProof="0">
              <a:ln>
                <a:noFill/>
              </a:ln>
              <a:solidFill>
                <a:schemeClr val="tx2"/>
              </a:solidFill>
              <a:effectLst/>
              <a:uLnTx/>
              <a:uFillTx/>
              <a:latin typeface="+mn-ea"/>
              <a:ea typeface="+mn-ea"/>
            </a:endParaRPr>
          </a:p>
          <a:p>
            <a:pPr marL="1143000" marR="0" lvl="2"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ea"/>
                <a:ea typeface="+mn-ea"/>
              </a:rPr>
              <a:t>3. </a:t>
            </a:r>
            <a:r>
              <a:rPr kumimoji="0" lang="zh-CN" altLang="en-US" sz="2000" b="1" i="0" u="none" strike="noStrike" kern="0" cap="none" spc="0" normalizeH="0" baseline="0" noProof="0">
                <a:ln>
                  <a:noFill/>
                </a:ln>
                <a:solidFill>
                  <a:schemeClr val="tx2"/>
                </a:solidFill>
                <a:effectLst/>
                <a:uLnTx/>
                <a:uFillTx/>
                <a:latin typeface="+mn-ea"/>
                <a:ea typeface="+mn-ea"/>
              </a:rPr>
              <a:t>单目运算符重载</a:t>
            </a:r>
            <a:endParaRPr kumimoji="0" lang="zh-CN" altLang="en-US" sz="2000" b="1" i="0" u="none" strike="noStrike" kern="0" cap="none" spc="0" normalizeH="0" baseline="0" noProof="0">
              <a:ln>
                <a:noFill/>
              </a:ln>
              <a:solidFill>
                <a:schemeClr val="tx2"/>
              </a:solidFill>
              <a:effectLst/>
              <a:uLnTx/>
              <a:uFillTx/>
              <a:latin typeface="+mn-ea"/>
              <a:ea typeface="+mn-ea"/>
            </a:endParaRPr>
          </a:p>
          <a:p>
            <a:pPr marL="1143000" marR="0" lvl="2"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ea"/>
                <a:ea typeface="+mn-ea"/>
              </a:rPr>
              <a:t>4. </a:t>
            </a:r>
            <a:r>
              <a:rPr kumimoji="0" lang="zh-CN" altLang="en-US" sz="2000" b="1" i="0" u="none" strike="noStrike" kern="0" cap="none" spc="0" normalizeH="0" baseline="0" noProof="0">
                <a:ln>
                  <a:noFill/>
                </a:ln>
                <a:solidFill>
                  <a:schemeClr val="tx2"/>
                </a:solidFill>
                <a:effectLst/>
                <a:uLnTx/>
                <a:uFillTx/>
                <a:latin typeface="+mn-ea"/>
                <a:ea typeface="+mn-ea"/>
              </a:rPr>
              <a:t>特殊操作符的重载</a:t>
            </a:r>
            <a:endParaRPr kumimoji="0" lang="zh-CN" altLang="en-US" sz="2000" b="1" i="0" u="none" strike="noStrike" kern="0" cap="none" spc="0" normalizeH="0" baseline="0" noProof="0">
              <a:ln>
                <a:noFill/>
              </a:ln>
              <a:solidFill>
                <a:schemeClr val="tx2"/>
              </a:solidFill>
              <a:effectLst/>
              <a:uLnTx/>
              <a:uFillTx/>
              <a:latin typeface="+mn-ea"/>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zh-CN" altLang="en-US" sz="2400" b="1" i="0" u="none" strike="noStrike" kern="0" cap="none" spc="0" normalizeH="0" baseline="0" noProof="0">
              <a:ln>
                <a:noFill/>
              </a:ln>
              <a:solidFill>
                <a:srgbClr val="0070C0"/>
              </a:solidFill>
              <a:effectLst/>
              <a:uLnTx/>
              <a:uFillTx/>
              <a:latin typeface="+mn-ea"/>
              <a:ea typeface="+mn-ea"/>
            </a:endParaRPr>
          </a:p>
        </p:txBody>
      </p:sp>
      <p:sp>
        <p:nvSpPr>
          <p:cNvPr id="4098" name="Rectangle 2"/>
          <p:cNvSpPr>
            <a:spLocks noGrp="1"/>
          </p:cNvSpPr>
          <p:nvPr/>
        </p:nvSpPr>
        <p:spPr>
          <a:xfrm>
            <a:off x="1547495" y="44133"/>
            <a:ext cx="6300788" cy="1752600"/>
          </a:xfrm>
          <a:prstGeom prst="rect">
            <a:avLst/>
          </a:prstGeom>
          <a:noFill/>
          <a:ln w="9525">
            <a:noFill/>
          </a:ln>
        </p:spPr>
        <p:txBody>
          <a:bodyPr vert="horz" wrap="square" lIns="91440" tIns="45720" rIns="91440" bIns="45720" anchor="ctr" anchorCtr="0"/>
          <a:lstStyle>
            <a:lvl1pPr lvl="0">
              <a:buClrTx/>
              <a:buSzTx/>
              <a:buFontTx/>
              <a:defRPr/>
            </a:lvl1pPr>
          </a:lstStyle>
          <a:p>
            <a:pPr lvl="0" eaLnBrk="1" hangingPunct="1"/>
            <a:r>
              <a:rPr lang="zh-CN" altLang="en-US" sz="4800" b="1" dirty="0">
                <a:latin typeface="楷体_GB2312" pitchFamily="49" charset="-122"/>
              </a:rPr>
              <a:t>第六章 类和对象</a:t>
            </a:r>
            <a:endParaRPr lang="zh-CN" altLang="en-US" sz="4800" b="1" dirty="0">
              <a:latin typeface="楷体_GB2312" pitchFamily="49"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1692275" y="441325"/>
            <a:ext cx="7772400" cy="971550"/>
          </a:xfrm>
        </p:spPr>
        <p:txBody>
          <a:bodyPr vert="horz" wrap="square" lIns="91440" tIns="45720" rIns="91440" bIns="45720" anchor="ctr" anchorCtr="0"/>
          <a:lstStyle/>
          <a:p>
            <a:pPr eaLnBrk="1" hangingPunct="1"/>
            <a:r>
              <a:rPr lang="en-US" altLang="zh-CN" b="1" dirty="0"/>
              <a:t>1. </a:t>
            </a:r>
            <a:r>
              <a:rPr lang="zh-CN" altLang="en-US" b="1" dirty="0"/>
              <a:t>操作符重载概述</a:t>
            </a:r>
            <a:endParaRPr lang="zh-CN" altLang="en-US" b="1" dirty="0"/>
          </a:p>
        </p:txBody>
      </p:sp>
      <p:sp>
        <p:nvSpPr>
          <p:cNvPr id="15363" name="Rectangle 3"/>
          <p:cNvSpPr>
            <a:spLocks noGrp="1"/>
          </p:cNvSpPr>
          <p:nvPr>
            <p:ph type="body"/>
          </p:nvPr>
        </p:nvSpPr>
        <p:spPr>
          <a:xfrm>
            <a:off x="755333" y="1484630"/>
            <a:ext cx="7204075" cy="3151188"/>
          </a:xfrm>
        </p:spPr>
        <p:txBody>
          <a:bodyPr vert="horz" wrap="square" lIns="91440" tIns="45720" rIns="91440" bIns="45720" anchor="t" anchorCtr="0"/>
          <a:lstStyle/>
          <a:p>
            <a:pPr algn="just" eaLnBrk="1" hangingPunct="1">
              <a:lnSpc>
                <a:spcPct val="90000"/>
              </a:lnSpc>
              <a:buNone/>
            </a:pPr>
            <a:r>
              <a:rPr lang="zh-CN" altLang="en-US" sz="2800" b="1" dirty="0">
                <a:cs typeface="Times New Roman" panose="02020603050405020304" pitchFamily="18" charset="0"/>
              </a:rPr>
              <a:t>（</a:t>
            </a:r>
            <a:r>
              <a:rPr lang="en-US" altLang="zh-CN" sz="2800" b="1" dirty="0">
                <a:cs typeface="Times New Roman" panose="02020603050405020304" pitchFamily="18" charset="0"/>
              </a:rPr>
              <a:t>3</a:t>
            </a:r>
            <a:r>
              <a:rPr lang="zh-CN" altLang="en-US" sz="2800" b="1" dirty="0">
                <a:cs typeface="Times New Roman" panose="02020603050405020304" pitchFamily="18" charset="0"/>
              </a:rPr>
              <a:t>）</a:t>
            </a:r>
            <a:r>
              <a:rPr lang="zh-CN" altLang="zh-CN" sz="2800" b="1" dirty="0">
                <a:cs typeface="Times New Roman" panose="02020603050405020304" pitchFamily="18" charset="0"/>
              </a:rPr>
              <a:t>操作符重载的</a:t>
            </a:r>
            <a:r>
              <a:rPr lang="zh-CN" altLang="en-US" sz="2800" b="1" dirty="0">
                <a:solidFill>
                  <a:srgbClr val="FF0000"/>
                </a:solidFill>
                <a:cs typeface="Times New Roman" panose="02020603050405020304" pitchFamily="18" charset="0"/>
              </a:rPr>
              <a:t>基本原则</a:t>
            </a:r>
            <a:endParaRPr lang="zh-CN" altLang="en-US" sz="2800" b="1" dirty="0">
              <a:solidFill>
                <a:srgbClr val="FF0000"/>
              </a:solidFill>
              <a:cs typeface="Times New Roman" panose="02020603050405020304" pitchFamily="18" charset="0"/>
            </a:endParaRPr>
          </a:p>
          <a:p>
            <a:pPr lvl="1" algn="just" eaLnBrk="1" hangingPunct="1">
              <a:lnSpc>
                <a:spcPct val="90000"/>
              </a:lnSpc>
              <a:buFont typeface="Wingdings" panose="05000000000000000000" pitchFamily="2" charset="2"/>
              <a:buChar char="l"/>
            </a:pPr>
            <a:r>
              <a:rPr lang="zh-CN" altLang="en-US" sz="2400" b="1" dirty="0">
                <a:cs typeface="Times New Roman" panose="02020603050405020304" pitchFamily="18" charset="0"/>
              </a:rPr>
              <a:t>只能重载</a:t>
            </a:r>
            <a:r>
              <a:rPr lang="en-US" altLang="zh-CN" sz="2400" b="1" dirty="0">
                <a:cs typeface="Times New Roman" panose="02020603050405020304" pitchFamily="18" charset="0"/>
              </a:rPr>
              <a:t>C++</a:t>
            </a:r>
            <a:r>
              <a:rPr lang="zh-CN" altLang="en-US" sz="2400" b="1" dirty="0">
                <a:cs typeface="Times New Roman" panose="02020603050405020304" pitchFamily="18" charset="0"/>
              </a:rPr>
              <a:t>语言中</a:t>
            </a:r>
            <a:r>
              <a:rPr lang="zh-CN" altLang="en-US" sz="2400" b="1" dirty="0">
                <a:solidFill>
                  <a:srgbClr val="0070C0"/>
                </a:solidFill>
                <a:cs typeface="Times New Roman" panose="02020603050405020304" pitchFamily="18" charset="0"/>
              </a:rPr>
              <a:t>已有的</a:t>
            </a:r>
            <a:r>
              <a:rPr lang="zh-CN" altLang="en-US" sz="2400" b="1" dirty="0">
                <a:cs typeface="Times New Roman" panose="02020603050405020304" pitchFamily="18" charset="0"/>
              </a:rPr>
              <a:t>操作符，不可臆造新的操作符；重载不能改变操作数个数；重载不改变原操作符的优先级和结合性。</a:t>
            </a:r>
            <a:endParaRPr lang="en-US" altLang="zh-CN" sz="2400" b="1" dirty="0">
              <a:cs typeface="Times New Roman" panose="02020603050405020304" pitchFamily="18" charset="0"/>
            </a:endParaRPr>
          </a:p>
          <a:p>
            <a:pPr lvl="1" algn="just" eaLnBrk="1" hangingPunct="1">
              <a:lnSpc>
                <a:spcPct val="90000"/>
              </a:lnSpc>
              <a:buFont typeface="Wingdings" panose="05000000000000000000" pitchFamily="2" charset="2"/>
              <a:buChar char="l"/>
            </a:pPr>
            <a:endParaRPr lang="zh-CN" altLang="en-US" sz="1000" b="1" dirty="0">
              <a:cs typeface="Times New Roman" panose="02020603050405020304" pitchFamily="18" charset="0"/>
            </a:endParaRPr>
          </a:p>
          <a:p>
            <a:pPr lvl="1" algn="just" eaLnBrk="1" hangingPunct="1">
              <a:lnSpc>
                <a:spcPct val="90000"/>
              </a:lnSpc>
              <a:buFont typeface="Wingdings" panose="05000000000000000000" pitchFamily="2" charset="2"/>
              <a:buChar char="l"/>
            </a:pPr>
            <a:r>
              <a:rPr lang="zh-CN" altLang="en-US" sz="2400" b="1" dirty="0">
                <a:cs typeface="Times New Roman" panose="02020603050405020304" pitchFamily="18" charset="0"/>
              </a:rPr>
              <a:t>可以重载</a:t>
            </a:r>
            <a:r>
              <a:rPr lang="zh-CN" altLang="en-US" sz="2400" b="1" dirty="0">
                <a:solidFill>
                  <a:srgbClr val="0070C0"/>
                </a:solidFill>
                <a:cs typeface="Times New Roman" panose="02020603050405020304" pitchFamily="18" charset="0"/>
              </a:rPr>
              <a:t>除下列操作符外的</a:t>
            </a:r>
            <a:r>
              <a:rPr lang="zh-CN" altLang="en-US" sz="2400" b="1" dirty="0">
                <a:cs typeface="Times New Roman" panose="02020603050405020304" pitchFamily="18" charset="0"/>
              </a:rPr>
              <a:t>所有操作符：</a:t>
            </a:r>
            <a:endParaRPr lang="en-US" altLang="zh-CN" sz="2400" b="1" dirty="0">
              <a:cs typeface="Times New Roman" panose="02020603050405020304" pitchFamily="18" charset="0"/>
            </a:endParaRPr>
          </a:p>
          <a:p>
            <a:pPr lvl="1" algn="just" eaLnBrk="1" hangingPunct="1">
              <a:lnSpc>
                <a:spcPct val="90000"/>
              </a:lnSpc>
              <a:buNone/>
            </a:pPr>
            <a:r>
              <a:rPr lang="en-US" altLang="zh-CN" sz="2400" b="1" dirty="0">
                <a:cs typeface="Times New Roman" panose="02020603050405020304" pitchFamily="18" charset="0"/>
              </a:rPr>
              <a:t>    ”.”</a:t>
            </a:r>
            <a:r>
              <a:rPr lang="zh-CN" altLang="en-US" sz="2400" b="1" dirty="0">
                <a:cs typeface="Times New Roman" panose="02020603050405020304" pitchFamily="18" charset="0"/>
              </a:rPr>
              <a:t>，</a:t>
            </a:r>
            <a:r>
              <a:rPr lang="en-US" altLang="zh-CN" sz="2400" b="1" dirty="0">
                <a:cs typeface="Times New Roman" panose="02020603050405020304" pitchFamily="18" charset="0"/>
              </a:rPr>
              <a:t>”.*”</a:t>
            </a:r>
            <a:r>
              <a:rPr lang="zh-CN" altLang="en-US" sz="2400" b="1" dirty="0">
                <a:cs typeface="Times New Roman" panose="02020603050405020304" pitchFamily="18" charset="0"/>
              </a:rPr>
              <a:t>，</a:t>
            </a:r>
            <a:r>
              <a:rPr lang="en-US" altLang="zh-CN" sz="2400" b="1" dirty="0">
                <a:cs typeface="Times New Roman" panose="02020603050405020304" pitchFamily="18" charset="0"/>
              </a:rPr>
              <a:t>”?:”</a:t>
            </a:r>
            <a:r>
              <a:rPr lang="zh-CN" altLang="en-US" sz="2400" b="1" dirty="0">
                <a:cs typeface="Times New Roman" panose="02020603050405020304" pitchFamily="18" charset="0"/>
              </a:rPr>
              <a:t>，</a:t>
            </a:r>
            <a:r>
              <a:rPr lang="en-US" altLang="zh-CN" sz="2400" b="1" dirty="0">
                <a:cs typeface="Times New Roman" panose="02020603050405020304" pitchFamily="18" charset="0"/>
              </a:rPr>
              <a:t>”::”</a:t>
            </a:r>
            <a:r>
              <a:rPr lang="zh-CN" altLang="en-US" sz="2400" b="1" dirty="0">
                <a:cs typeface="Times New Roman" panose="02020603050405020304" pitchFamily="18" charset="0"/>
              </a:rPr>
              <a:t>，</a:t>
            </a:r>
            <a:r>
              <a:rPr lang="en-US" altLang="zh-CN" sz="2400" b="1" dirty="0">
                <a:cs typeface="Times New Roman" panose="02020603050405020304" pitchFamily="18" charset="0"/>
              </a:rPr>
              <a:t>”sizeof”</a:t>
            </a:r>
            <a:endParaRPr lang="en-US" altLang="zh-CN" sz="2400" b="1" dirty="0">
              <a:cs typeface="Times New Roman" panose="02020603050405020304" pitchFamily="18" charset="0"/>
            </a:endParaRPr>
          </a:p>
          <a:p>
            <a:pPr lvl="1" algn="just" eaLnBrk="1" hangingPunct="1">
              <a:lnSpc>
                <a:spcPct val="90000"/>
              </a:lnSpc>
              <a:buNone/>
            </a:pPr>
            <a:endParaRPr lang="en-US" altLang="zh-CN" sz="1000" b="1" dirty="0">
              <a:cs typeface="Times New Roman" panose="02020603050405020304" pitchFamily="18" charset="0"/>
            </a:endParaRPr>
          </a:p>
          <a:p>
            <a:pPr lvl="1" algn="just" eaLnBrk="1" hangingPunct="1">
              <a:lnSpc>
                <a:spcPct val="90000"/>
              </a:lnSpc>
              <a:buFont typeface="Wingdings" panose="05000000000000000000" pitchFamily="2" charset="2"/>
              <a:buChar char="l"/>
            </a:pPr>
            <a:r>
              <a:rPr lang="zh-CN" altLang="en-US" sz="2400" b="1" dirty="0">
                <a:cs typeface="Times New Roman" panose="02020603050405020304" pitchFamily="18" charset="0"/>
              </a:rPr>
              <a:t>尽量遵循已有操作符的语义。</a:t>
            </a:r>
            <a:endParaRPr lang="en-US" altLang="zh-CN" sz="2400" b="1" dirty="0">
              <a:ea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 name="图片 2"/>
          <p:cNvPicPr>
            <a:picLocks noChangeAspect="1"/>
          </p:cNvPicPr>
          <p:nvPr/>
        </p:nvPicPr>
        <p:blipFill>
          <a:blip r:embed="rId1"/>
          <a:stretch>
            <a:fillRect/>
          </a:stretch>
        </p:blipFill>
        <p:spPr>
          <a:xfrm>
            <a:off x="899795" y="4869180"/>
            <a:ext cx="7898130" cy="7867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524000" y="190500"/>
            <a:ext cx="7010400"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6.6.5</a:t>
            </a:r>
            <a:r>
              <a:rPr kumimoji="0" lang="zh-CN" altLang="zh-CN" sz="4000" b="1" kern="0" cap="none" spc="0" normalizeH="0" baseline="0" noProof="0" dirty="0">
                <a:solidFill>
                  <a:schemeClr val="tx2"/>
                </a:solidFill>
                <a:latin typeface="+mj-lt"/>
                <a:ea typeface="+mj-ea"/>
                <a:cs typeface="+mj-cs"/>
              </a:rPr>
              <a:t> 操作符重载</a:t>
            </a:r>
            <a:endParaRPr kumimoji="0" lang="zh-CN" altLang="zh-CN" sz="4000" b="1" kern="0" cap="none" spc="0" normalizeH="0" baseline="0" noProof="0" dirty="0">
              <a:solidFill>
                <a:schemeClr val="tx2"/>
              </a:solidFill>
              <a:latin typeface="+mj-lt"/>
              <a:ea typeface="+mj-ea"/>
              <a:cs typeface="+mj-cs"/>
            </a:endParaRPr>
          </a:p>
        </p:txBody>
      </p:sp>
      <p:sp>
        <p:nvSpPr>
          <p:cNvPr id="6" name="Rectangle 3"/>
          <p:cNvSpPr txBox="1">
            <a:spLocks noChangeArrowheads="1"/>
          </p:cNvSpPr>
          <p:nvPr/>
        </p:nvSpPr>
        <p:spPr bwMode="auto">
          <a:xfrm>
            <a:off x="1619250" y="2781300"/>
            <a:ext cx="3573463" cy="2101850"/>
          </a:xfrm>
          <a:prstGeom prst="rect">
            <a:avLst/>
          </a:prstGeom>
          <a:noFill/>
          <a:ln w="9525">
            <a:noFill/>
            <a:miter lim="800000"/>
          </a:ln>
        </p:spPr>
        <p:txBody>
          <a:bodyPr/>
          <a:lstStyle/>
          <a:p>
            <a:pPr marL="342900" marR="0" indent="-342900" defTabSz="914400" eaLnBrk="1" hangingPunct="1">
              <a:spcBef>
                <a:spcPct val="20000"/>
              </a:spcBef>
              <a:buClr>
                <a:schemeClr val="tx1"/>
              </a:buClr>
              <a:buSzPct val="70000"/>
              <a:buFontTx/>
              <a:buNone/>
              <a:defRPr/>
            </a:pPr>
            <a:r>
              <a:rPr kumimoji="0" lang="en-US" altLang="zh-CN" sz="2800" b="1" kern="0" cap="none" spc="0" normalizeH="0" baseline="0" noProof="0" dirty="0">
                <a:solidFill>
                  <a:schemeClr val="tx2"/>
                </a:solidFill>
                <a:latin typeface="+mn-lt"/>
                <a:ea typeface="+mn-ea"/>
                <a:cs typeface="+mn-cs"/>
              </a:rPr>
              <a:t>1. </a:t>
            </a:r>
            <a:r>
              <a:rPr kumimoji="0" lang="zh-CN" altLang="en-US" sz="2800" b="1" kern="0" cap="none" spc="0" normalizeH="0" baseline="0" noProof="0" dirty="0">
                <a:solidFill>
                  <a:schemeClr val="tx2"/>
                </a:solidFill>
                <a:latin typeface="+mn-lt"/>
                <a:ea typeface="+mn-ea"/>
                <a:cs typeface="+mn-cs"/>
              </a:rPr>
              <a:t>操作符重载概述</a:t>
            </a:r>
            <a:endParaRPr kumimoji="0" lang="zh-CN" altLang="en-US" sz="2800" b="1" kern="0" cap="none" spc="0" normalizeH="0" baseline="0" noProof="0" dirty="0">
              <a:solidFill>
                <a:schemeClr val="tx2"/>
              </a:solidFill>
              <a:latin typeface="+mn-lt"/>
              <a:ea typeface="+mn-ea"/>
              <a:cs typeface="+mn-cs"/>
            </a:endParaRPr>
          </a:p>
          <a:p>
            <a:pPr marL="342900" marR="0" indent="-342900" defTabSz="914400" eaLnBrk="1" hangingPunct="1">
              <a:spcBef>
                <a:spcPct val="20000"/>
              </a:spcBef>
              <a:buClr>
                <a:schemeClr val="tx1"/>
              </a:buClr>
              <a:buSzPct val="70000"/>
              <a:buFont typeface="Wingdings" panose="05000000000000000000" pitchFamily="2" charset="2"/>
              <a:buNone/>
              <a:defRPr/>
            </a:pPr>
            <a:r>
              <a:rPr kumimoji="0" lang="en-US" altLang="zh-CN" sz="2800" b="1" kern="0" cap="none" spc="0" normalizeH="0" baseline="0" noProof="0" dirty="0">
                <a:solidFill>
                  <a:srgbClr val="0070C0"/>
                </a:solidFill>
                <a:latin typeface="+mn-lt"/>
                <a:ea typeface="+mn-ea"/>
                <a:cs typeface="+mn-cs"/>
              </a:rPr>
              <a:t>2. </a:t>
            </a:r>
            <a:r>
              <a:rPr kumimoji="0" lang="zh-CN" altLang="en-US" sz="2800" b="1" kern="0" cap="none" spc="0" normalizeH="0" baseline="0" noProof="0" dirty="0">
                <a:solidFill>
                  <a:srgbClr val="0070C0"/>
                </a:solidFill>
                <a:latin typeface="+mn-lt"/>
                <a:ea typeface="+mn-ea"/>
                <a:cs typeface="+mn-cs"/>
              </a:rPr>
              <a:t>双目</a:t>
            </a:r>
            <a:r>
              <a:rPr kumimoji="0" lang="zh-CN" altLang="en-US" sz="2800" b="1" kern="0" cap="none" spc="0" normalizeH="0" baseline="0" noProof="0">
                <a:solidFill>
                  <a:srgbClr val="0070C0"/>
                </a:solidFill>
                <a:latin typeface="+mn-lt"/>
                <a:ea typeface="+mn-ea"/>
                <a:cs typeface="+mn-cs"/>
              </a:rPr>
              <a:t>运算符重载</a:t>
            </a:r>
            <a:endParaRPr kumimoji="0" lang="en-US" altLang="zh-CN" sz="2800" b="1" kern="0" cap="none" spc="0" normalizeH="0" baseline="0" noProof="0" dirty="0">
              <a:solidFill>
                <a:srgbClr val="0070C0"/>
              </a:solidFill>
              <a:latin typeface="+mn-lt"/>
              <a:ea typeface="+mn-ea"/>
              <a:cs typeface="+mn-cs"/>
            </a:endParaRPr>
          </a:p>
          <a:p>
            <a:pPr marL="342900" marR="0" indent="-342900" defTabSz="914400" eaLnBrk="1" hangingPunct="1">
              <a:spcBef>
                <a:spcPct val="20000"/>
              </a:spcBef>
              <a:buClr>
                <a:schemeClr val="tx1"/>
              </a:buClr>
              <a:buSzPct val="70000"/>
              <a:buFontTx/>
              <a:buNone/>
              <a:defRPr/>
            </a:pPr>
            <a:r>
              <a:rPr kumimoji="0" lang="en-US" altLang="zh-CN" sz="2800" b="1" kern="0" cap="none" spc="0" normalizeH="0" baseline="0" noProof="0">
                <a:solidFill>
                  <a:schemeClr val="tx2"/>
                </a:solidFill>
                <a:latin typeface="+mn-lt"/>
                <a:ea typeface="+mn-ea"/>
                <a:cs typeface="+mn-cs"/>
              </a:rPr>
              <a:t>3</a:t>
            </a:r>
            <a:r>
              <a:rPr kumimoji="0" lang="en-US" altLang="zh-CN" sz="2800" b="1" kern="0" cap="none" spc="0" normalizeH="0" baseline="0" noProof="0" dirty="0">
                <a:solidFill>
                  <a:schemeClr val="tx2"/>
                </a:solidFill>
                <a:latin typeface="+mn-lt"/>
                <a:ea typeface="+mn-ea"/>
                <a:cs typeface="+mn-cs"/>
              </a:rPr>
              <a:t>. </a:t>
            </a:r>
            <a:r>
              <a:rPr kumimoji="0" lang="zh-CN" altLang="en-US" sz="2800" b="1" kern="0" cap="none" spc="0" normalizeH="0" baseline="0" noProof="0" dirty="0">
                <a:solidFill>
                  <a:schemeClr val="tx2"/>
                </a:solidFill>
                <a:latin typeface="+mn-lt"/>
                <a:ea typeface="+mn-ea"/>
                <a:cs typeface="+mn-cs"/>
              </a:rPr>
              <a:t>单目运算符重载</a:t>
            </a:r>
            <a:endParaRPr kumimoji="0" lang="zh-CN" altLang="en-US" sz="2800" b="1" kern="0" cap="none" spc="0" normalizeH="0" baseline="0" noProof="0" dirty="0">
              <a:solidFill>
                <a:schemeClr val="tx2"/>
              </a:solidFill>
              <a:latin typeface="+mn-lt"/>
              <a:ea typeface="+mn-ea"/>
              <a:cs typeface="+mn-cs"/>
            </a:endParaRPr>
          </a:p>
          <a:p>
            <a:pPr marL="342900" marR="0" indent="-342900" defTabSz="914400" eaLnBrk="1" hangingPunct="1">
              <a:spcBef>
                <a:spcPct val="20000"/>
              </a:spcBef>
              <a:buClr>
                <a:schemeClr val="tx1"/>
              </a:buClr>
              <a:buSzPct val="70000"/>
              <a:buFont typeface="Wingdings" panose="05000000000000000000" pitchFamily="2" charset="2"/>
              <a:buNone/>
              <a:defRPr/>
            </a:pPr>
            <a:r>
              <a:rPr kumimoji="0" lang="en-US" altLang="zh-CN" sz="2800" b="1" kern="0" cap="none" spc="0" normalizeH="0" baseline="0" noProof="0" dirty="0">
                <a:solidFill>
                  <a:schemeClr val="tx2"/>
                </a:solidFill>
                <a:latin typeface="+mn-lt"/>
                <a:ea typeface="+mn-ea"/>
                <a:cs typeface="+mn-cs"/>
              </a:rPr>
              <a:t>4</a:t>
            </a:r>
            <a:r>
              <a:rPr kumimoji="0" lang="en-US" altLang="zh-CN" sz="2800" b="1" kern="0" cap="none" spc="0" normalizeH="0" baseline="0" noProof="0">
                <a:solidFill>
                  <a:schemeClr val="tx2"/>
                </a:solidFill>
                <a:latin typeface="+mn-lt"/>
                <a:ea typeface="+mn-ea"/>
                <a:cs typeface="+mn-cs"/>
              </a:rPr>
              <a:t>. </a:t>
            </a:r>
            <a:r>
              <a:rPr kumimoji="0" lang="zh-CN" altLang="en-US" sz="2800" b="1" kern="0" cap="none" spc="0" normalizeH="0" baseline="0" noProof="0">
                <a:solidFill>
                  <a:schemeClr val="tx2"/>
                </a:solidFill>
                <a:latin typeface="+mn-lt"/>
                <a:ea typeface="+mn-ea"/>
                <a:cs typeface="+mn-cs"/>
              </a:rPr>
              <a:t>特殊</a:t>
            </a:r>
            <a:r>
              <a:rPr kumimoji="0" lang="zh-CN" altLang="en-US" sz="2800" b="1" kern="0" cap="none" spc="0" normalizeH="0" baseline="0" noProof="0" dirty="0">
                <a:solidFill>
                  <a:schemeClr val="tx2"/>
                </a:solidFill>
                <a:latin typeface="+mn-lt"/>
                <a:ea typeface="+mn-ea"/>
                <a:cs typeface="+mn-cs"/>
              </a:rPr>
              <a:t>操作符</a:t>
            </a:r>
            <a:r>
              <a:rPr kumimoji="0" lang="zh-CN" altLang="en-US" sz="2800" b="1" kern="0" cap="none" spc="0" normalizeH="0" baseline="0" noProof="0">
                <a:solidFill>
                  <a:schemeClr val="tx2"/>
                </a:solidFill>
                <a:latin typeface="+mn-lt"/>
                <a:ea typeface="+mn-ea"/>
                <a:cs typeface="+mn-cs"/>
              </a:rPr>
              <a:t>的重载</a:t>
            </a:r>
            <a:endParaRPr kumimoji="0" lang="zh-CN" altLang="en-US" sz="2800" b="1" kern="0" cap="none" spc="0" normalizeH="0" baseline="0" noProof="0" dirty="0">
              <a:solidFill>
                <a:schemeClr val="tx2"/>
              </a:solidFill>
              <a:latin typeface="+mn-lt"/>
              <a:ea typeface="+mn-ea"/>
              <a:cs typeface="+mn-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p:cNvSpPr>
          <p:nvPr>
            <p:ph type="body"/>
          </p:nvPr>
        </p:nvSpPr>
        <p:spPr>
          <a:xfrm>
            <a:off x="1187450" y="1196975"/>
            <a:ext cx="7747000" cy="5445125"/>
          </a:xfrm>
          <a:solidFill>
            <a:schemeClr val="accent2"/>
          </a:solidFill>
        </p:spPr>
        <p:txBody>
          <a:bodyPr vert="horz" wrap="square" lIns="91440" tIns="45720" rIns="91440" bIns="45720" anchor="t" anchorCtr="0"/>
          <a:lstStyle/>
          <a:p>
            <a:pPr eaLnBrk="1" hangingPunct="1"/>
            <a:r>
              <a:rPr lang="zh-CN" altLang="en-US" sz="2400" b="1" dirty="0">
                <a:cs typeface="Times New Roman" panose="02020603050405020304" pitchFamily="18" charset="0"/>
              </a:rPr>
              <a:t>双目操作符一般可作为成员函数或全局函数来重载。下面用“#”代表任意可以重载的双目操作符。</a:t>
            </a:r>
            <a:endParaRPr lang="zh-CN" altLang="en-US" sz="2400" b="1" dirty="0">
              <a:cs typeface="Times New Roman" panose="02020603050405020304" pitchFamily="18" charset="0"/>
            </a:endParaRPr>
          </a:p>
          <a:p>
            <a:pPr eaLnBrk="1" hangingPunct="1"/>
            <a:r>
              <a:rPr lang="zh-CN" altLang="en-US" sz="2800" b="1" dirty="0">
                <a:cs typeface="Times New Roman" panose="02020603050405020304" pitchFamily="18" charset="0"/>
              </a:rPr>
              <a:t>作为</a:t>
            </a:r>
            <a:r>
              <a:rPr lang="zh-CN" altLang="en-US" sz="2800" b="1" dirty="0">
                <a:solidFill>
                  <a:srgbClr val="FF0000"/>
                </a:solidFill>
                <a:cs typeface="Times New Roman" panose="02020603050405020304" pitchFamily="18" charset="0"/>
              </a:rPr>
              <a:t>成员函数</a:t>
            </a:r>
            <a:endParaRPr lang="zh-CN" altLang="zh-CN" sz="2800" b="1" dirty="0">
              <a:solidFill>
                <a:srgbClr val="FF0000"/>
              </a:solidFill>
              <a:cs typeface="Times New Roman" panose="02020603050405020304" pitchFamily="18" charset="0"/>
            </a:endParaRPr>
          </a:p>
          <a:p>
            <a:pPr lvl="1" eaLnBrk="1" hangingPunct="1">
              <a:buFont typeface="Wingdings" panose="05000000000000000000" pitchFamily="2" charset="2"/>
              <a:buChar char="l"/>
            </a:pPr>
            <a:r>
              <a:rPr lang="zh-CN" altLang="zh-CN" sz="2400" b="1" dirty="0">
                <a:cs typeface="Times New Roman" panose="02020603050405020304" pitchFamily="18" charset="0"/>
              </a:rPr>
              <a:t>定义格式</a:t>
            </a:r>
            <a:endParaRPr lang="zh-CN" altLang="zh-CN" sz="2400" b="1" dirty="0">
              <a:cs typeface="Times New Roman" panose="02020603050405020304" pitchFamily="18" charset="0"/>
            </a:endParaRPr>
          </a:p>
          <a:p>
            <a:pPr lvl="2" eaLnBrk="1" hangingPunct="1">
              <a:buNone/>
            </a:pPr>
            <a:r>
              <a:rPr lang="zh-CN" altLang="zh-CN" sz="2000" b="1" dirty="0">
                <a:ea typeface="楷体_GB2312" pitchFamily="49" charset="-122"/>
              </a:rPr>
              <a:t>class &lt;类名&gt;</a:t>
            </a:r>
            <a:endParaRPr lang="zh-CN" altLang="zh-CN" sz="2000" b="1" dirty="0">
              <a:ea typeface="楷体_GB2312" pitchFamily="49" charset="-122"/>
            </a:endParaRPr>
          </a:p>
          <a:p>
            <a:pPr lvl="2" eaLnBrk="1" hangingPunct="1">
              <a:buNone/>
            </a:pPr>
            <a:r>
              <a:rPr lang="zh-CN" altLang="zh-CN" sz="2000" b="1" dirty="0">
                <a:ea typeface="楷体_GB2312" pitchFamily="49" charset="-122"/>
              </a:rPr>
              <a:t>{	......</a:t>
            </a:r>
            <a:endParaRPr lang="zh-CN" altLang="zh-CN" sz="2000" b="1" dirty="0">
              <a:ea typeface="楷体_GB2312" pitchFamily="49" charset="-122"/>
            </a:endParaRPr>
          </a:p>
          <a:p>
            <a:pPr lvl="2" eaLnBrk="1" hangingPunct="1">
              <a:buNone/>
            </a:pPr>
            <a:r>
              <a:rPr lang="zh-CN" altLang="zh-CN" sz="2000" b="1" dirty="0">
                <a:ea typeface="楷体_GB2312" pitchFamily="49" charset="-122"/>
              </a:rPr>
              <a:t>	</a:t>
            </a:r>
            <a:r>
              <a:rPr lang="zh-CN" altLang="zh-CN" sz="2000" b="1" dirty="0">
                <a:solidFill>
                  <a:srgbClr val="0070C0"/>
                </a:solidFill>
                <a:ea typeface="楷体_GB2312" pitchFamily="49" charset="-122"/>
              </a:rPr>
              <a:t>&lt;返回值类型&gt; operator # (&lt;类型&gt;);</a:t>
            </a:r>
            <a:r>
              <a:rPr lang="zh-CN" altLang="zh-CN" sz="2000" b="1" dirty="0">
                <a:ea typeface="楷体_GB2312" pitchFamily="49" charset="-122"/>
              </a:rPr>
              <a:t> </a:t>
            </a:r>
            <a:r>
              <a:rPr lang="en-US" altLang="zh-CN" sz="2000" b="1" dirty="0">
                <a:ea typeface="楷体_GB2312" pitchFamily="49" charset="-122"/>
              </a:rPr>
              <a:t>   </a:t>
            </a:r>
            <a:r>
              <a:rPr lang="zh-CN" altLang="zh-CN" sz="2000" b="1" dirty="0">
                <a:ea typeface="楷体_GB2312" pitchFamily="49" charset="-122"/>
              </a:rPr>
              <a:t>//</a:t>
            </a:r>
            <a:r>
              <a:rPr lang="en-US" altLang="zh-CN" sz="2000" b="1" dirty="0">
                <a:ea typeface="楷体_GB2312" pitchFamily="49" charset="-122"/>
              </a:rPr>
              <a:t> </a:t>
            </a:r>
            <a:r>
              <a:rPr lang="zh-CN" altLang="zh-CN" sz="2000" b="1" dirty="0">
                <a:ea typeface="楷体_GB2312" pitchFamily="49" charset="-122"/>
              </a:rPr>
              <a:t>#代表</a:t>
            </a:r>
            <a:r>
              <a:rPr lang="zh-CN" altLang="en-US" sz="2000" b="1" dirty="0">
                <a:ea typeface="楷体_GB2312" pitchFamily="49" charset="-122"/>
              </a:rPr>
              <a:t>某个</a:t>
            </a:r>
            <a:r>
              <a:rPr lang="zh-CN" altLang="zh-CN" sz="2000" b="1" dirty="0">
                <a:ea typeface="楷体_GB2312" pitchFamily="49" charset="-122"/>
              </a:rPr>
              <a:t>操作符</a:t>
            </a:r>
            <a:endParaRPr lang="zh-CN" altLang="zh-CN" sz="2000" b="1" dirty="0">
              <a:ea typeface="楷体_GB2312" pitchFamily="49" charset="-122"/>
            </a:endParaRPr>
          </a:p>
          <a:p>
            <a:pPr lvl="2" eaLnBrk="1" hangingPunct="1">
              <a:buNone/>
            </a:pPr>
            <a:r>
              <a:rPr lang="zh-CN" altLang="zh-CN" sz="2000" b="1" dirty="0">
                <a:ea typeface="楷体_GB2312" pitchFamily="49" charset="-122"/>
              </a:rPr>
              <a:t>};</a:t>
            </a:r>
            <a:endParaRPr lang="zh-CN" altLang="zh-CN" sz="2000" b="1" dirty="0">
              <a:ea typeface="楷体_GB2312" pitchFamily="49" charset="-122"/>
            </a:endParaRPr>
          </a:p>
          <a:p>
            <a:pPr lvl="2" eaLnBrk="1" hangingPunct="1">
              <a:buNone/>
            </a:pPr>
            <a:r>
              <a:rPr lang="zh-CN" altLang="zh-CN" sz="2000" b="1" dirty="0">
                <a:solidFill>
                  <a:srgbClr val="0070C0"/>
                </a:solidFill>
                <a:ea typeface="楷体_GB2312" pitchFamily="49" charset="-122"/>
              </a:rPr>
              <a:t>&lt;返回值类型&gt; &lt;类名&gt;::operator # (&lt;类型&gt; &lt;参数&gt;) { ...... }</a:t>
            </a:r>
            <a:endParaRPr lang="en-US" altLang="zh-CN" sz="2000" b="1" dirty="0">
              <a:solidFill>
                <a:srgbClr val="0070C0"/>
              </a:solidFill>
              <a:ea typeface="楷体_GB2312" pitchFamily="49" charset="-122"/>
            </a:endParaRPr>
          </a:p>
          <a:p>
            <a:pPr lvl="2" eaLnBrk="1" hangingPunct="1">
              <a:buNone/>
            </a:pPr>
            <a:endParaRPr lang="zh-CN" altLang="zh-CN" sz="1000" b="1" dirty="0">
              <a:solidFill>
                <a:srgbClr val="0070C0"/>
              </a:solidFill>
              <a:ea typeface="楷体_GB2312" pitchFamily="49" charset="-122"/>
            </a:endParaRPr>
          </a:p>
          <a:p>
            <a:pPr lvl="1" eaLnBrk="1" hangingPunct="1">
              <a:buFont typeface="Wingdings" panose="05000000000000000000" pitchFamily="2" charset="2"/>
              <a:buChar char="l"/>
            </a:pPr>
            <a:r>
              <a:rPr lang="zh-CN" altLang="zh-CN" sz="2400" b="1" dirty="0">
                <a:cs typeface="Times New Roman" panose="02020603050405020304" pitchFamily="18" charset="0"/>
              </a:rPr>
              <a:t>使用格式</a:t>
            </a:r>
            <a:endParaRPr lang="zh-CN" altLang="zh-CN" sz="2400" b="1" dirty="0">
              <a:cs typeface="Times New Roman" panose="02020603050405020304" pitchFamily="18" charset="0"/>
            </a:endParaRPr>
          </a:p>
          <a:p>
            <a:pPr lvl="2" eaLnBrk="1" hangingPunct="1">
              <a:buNone/>
            </a:pPr>
            <a:r>
              <a:rPr lang="zh-CN" altLang="zh-CN" sz="2000" b="1" dirty="0">
                <a:ea typeface="楷体_GB2312" pitchFamily="49" charset="-122"/>
              </a:rPr>
              <a:t>&lt;类名&gt; a</a:t>
            </a:r>
            <a:r>
              <a:rPr lang="en-US" altLang="zh-CN" sz="2000" b="1" dirty="0">
                <a:ea typeface="楷体_GB2312" pitchFamily="49" charset="-122"/>
              </a:rPr>
              <a:t>, b</a:t>
            </a:r>
            <a:r>
              <a:rPr lang="zh-CN" altLang="zh-CN" sz="2000" b="1" dirty="0">
                <a:ea typeface="楷体_GB2312" pitchFamily="49" charset="-122"/>
              </a:rPr>
              <a:t>;</a:t>
            </a:r>
            <a:endParaRPr lang="zh-CN" altLang="zh-CN" sz="2000" b="1" dirty="0">
              <a:ea typeface="楷体_GB2312" pitchFamily="49" charset="-122"/>
            </a:endParaRPr>
          </a:p>
          <a:p>
            <a:pPr lvl="2" eaLnBrk="1" hangingPunct="1">
              <a:buNone/>
            </a:pPr>
            <a:r>
              <a:rPr lang="zh-CN" altLang="zh-CN" sz="2000" b="1" dirty="0">
                <a:solidFill>
                  <a:srgbClr val="0070C0"/>
                </a:solidFill>
                <a:ea typeface="楷体_GB2312" pitchFamily="49" charset="-122"/>
              </a:rPr>
              <a:t>a # b</a:t>
            </a:r>
            <a:r>
              <a:rPr lang="zh-CN" altLang="zh-CN" sz="2000" b="1" dirty="0">
                <a:solidFill>
                  <a:srgbClr val="FF0000"/>
                </a:solidFill>
                <a:ea typeface="楷体_GB2312" pitchFamily="49" charset="-122"/>
              </a:rPr>
              <a:t>  </a:t>
            </a:r>
            <a:r>
              <a:rPr lang="en-US" altLang="zh-CN" sz="2000" b="1" dirty="0">
                <a:solidFill>
                  <a:srgbClr val="FF0000"/>
                </a:solidFill>
                <a:ea typeface="楷体_GB2312" pitchFamily="49" charset="-122"/>
              </a:rPr>
              <a:t>  </a:t>
            </a:r>
            <a:r>
              <a:rPr lang="en-US" altLang="zh-CN" sz="2000" b="1" dirty="0">
                <a:ea typeface="楷体_GB2312" pitchFamily="49" charset="-122"/>
              </a:rPr>
              <a:t>//</a:t>
            </a:r>
            <a:r>
              <a:rPr lang="zh-CN" altLang="zh-CN" sz="2000" b="1" dirty="0">
                <a:ea typeface="楷体_GB2312" pitchFamily="49" charset="-122"/>
              </a:rPr>
              <a:t>或 a.operator#(b)</a:t>
            </a:r>
            <a:endParaRPr lang="zh-CN" altLang="zh-CN" sz="2000" b="1" dirty="0">
              <a:ea typeface="楷体_GB2312" pitchFamily="49" charset="-122"/>
            </a:endParaRPr>
          </a:p>
        </p:txBody>
      </p:sp>
      <p:sp>
        <p:nvSpPr>
          <p:cNvPr id="4" name="Rectangle 2"/>
          <p:cNvSpPr txBox="1">
            <a:spLocks noChangeArrowheads="1"/>
          </p:cNvSpPr>
          <p:nvPr/>
        </p:nvSpPr>
        <p:spPr bwMode="auto">
          <a:xfrm>
            <a:off x="1692275" y="441325"/>
            <a:ext cx="6737350" cy="97155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2. </a:t>
            </a:r>
            <a:r>
              <a:rPr kumimoji="0" lang="zh-CN" altLang="en-US" sz="4000" b="1" kern="0" cap="none" spc="0" normalizeH="0" baseline="0" noProof="0" dirty="0">
                <a:solidFill>
                  <a:schemeClr val="tx2"/>
                </a:solidFill>
                <a:latin typeface="+mj-lt"/>
                <a:ea typeface="+mj-ea"/>
                <a:cs typeface="+mj-cs"/>
              </a:rPr>
              <a:t>双目操作符重载</a:t>
            </a:r>
            <a:endParaRPr kumimoji="0" lang="zh-CN" altLang="en-US" sz="4000" b="1" kern="0" cap="none" spc="0" normalizeH="0" baseline="0" noProof="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043608" y="1412875"/>
            <a:ext cx="7344816" cy="4786313"/>
          </a:xfrm>
        </p:spPr>
        <p:txBody>
          <a:bodyPr vert="horz" wrap="square" lIns="91440" tIns="45720" rIns="91440" bIns="45720" numCol="1" anchor="t" anchorCtr="0" compatLnSpc="1"/>
          <a:lstStyle/>
          <a:p>
            <a:pPr marL="342900" marR="0" lvl="0" indent="-342900" algn="l" defTabSz="44958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作为</a:t>
            </a:r>
            <a:r>
              <a:rPr kumimoji="0" lang="zh-CN" altLang="en-US" sz="2800" b="1" i="0" u="none" strike="noStrike" kern="0" cap="none" spc="0" normalizeH="0" baseline="0" noProof="0" dirty="0">
                <a:ln>
                  <a:noFill/>
                </a:ln>
                <a:solidFill>
                  <a:srgbClr val="C00000"/>
                </a:solidFill>
                <a:effectLst/>
                <a:uLnTx/>
                <a:uFillTx/>
                <a:latin typeface="+mn-lt"/>
                <a:ea typeface="+mn-ea"/>
                <a:cs typeface="Times New Roman" panose="02020603050405020304" pitchFamily="18" charset="0"/>
              </a:rPr>
              <a:t>成员函数</a:t>
            </a:r>
            <a:endParaRPr kumimoji="0" lang="en-US" altLang="zh-CN" sz="2800" b="1" i="0" u="none" strike="noStrike" kern="0" cap="none" spc="0" normalizeH="0" baseline="0" noProof="0" dirty="0">
              <a:ln>
                <a:noFill/>
              </a:ln>
              <a:solidFill>
                <a:srgbClr val="C00000"/>
              </a:solidFill>
              <a:effectLst/>
              <a:uLnTx/>
              <a:uFillTx/>
              <a:latin typeface="+mn-lt"/>
              <a:ea typeface="+mn-ea"/>
              <a:cs typeface="Times New Roman" panose="02020603050405020304" pitchFamily="18" charset="0"/>
            </a:endParaRPr>
          </a:p>
          <a:p>
            <a:pPr marL="742950" marR="0" lvl="1" indent="-285750" algn="l" defTabSz="44958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例</a:t>
            </a:r>
            <a:r>
              <a:rPr kumimoji="0" lang="en-US" altLang="zh-CN"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2</a:t>
            </a:r>
            <a:r>
              <a:rPr kumimoji="0" lang="zh-CN" altLang="en-US"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a:t>
            </a:r>
            <a:r>
              <a:rPr kumimoji="0" lang="zh-CN" altLang="zh-CN" sz="2400" b="1" i="0" u="none" strike="noStrike" kern="0" cap="none" spc="0" normalizeH="0" baseline="0" noProof="0" dirty="0">
                <a:ln>
                  <a:noFill/>
                </a:ln>
                <a:solidFill>
                  <a:schemeClr val="tx2"/>
                </a:solidFill>
                <a:effectLst/>
                <a:highlight>
                  <a:srgbClr val="FFFF00"/>
                </a:highlight>
                <a:uLnTx/>
                <a:uFillTx/>
                <a:latin typeface="+mn-lt"/>
                <a:ea typeface="+mn-ea"/>
                <a:cs typeface="Times New Roman" panose="02020603050405020304" pitchFamily="18" charset="0"/>
              </a:rPr>
              <a:t>复数</a:t>
            </a:r>
            <a:r>
              <a:rPr kumimoji="0" lang="zh-CN" altLang="zh-CN"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的</a:t>
            </a:r>
            <a:r>
              <a:rPr kumimoji="0" lang="en-US" altLang="zh-CN"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 </a:t>
            </a:r>
            <a:r>
              <a:rPr kumimoji="0" lang="zh-CN" altLang="zh-CN"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和</a:t>
            </a:r>
            <a:r>
              <a:rPr kumimoji="0" lang="en-US" altLang="zh-CN"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 </a:t>
            </a:r>
            <a:r>
              <a:rPr kumimoji="0" lang="zh-CN" altLang="zh-CN"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操作</a:t>
            </a:r>
            <a:endParaRPr kumimoji="0" lang="en-US" altLang="zh-CN"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1143000" marR="0" lvl="2" indent="-228600" algn="l" defTabSz="44958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class Complex</a:t>
            </a:r>
            <a:endPar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a:p>
            <a:pPr marL="1143000" marR="0" lvl="2" indent="-228600" algn="l" defTabSz="44958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a:t>
            </a:r>
            <a:r>
              <a:rPr kumimoji="0" lang="en-US"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a:t>
            </a: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double real, imag;</a:t>
            </a:r>
            <a:endPar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a:p>
            <a:pPr marL="1143000" marR="0" lvl="2" indent="-228600" algn="l" defTabSz="44958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a:t>
            </a:r>
            <a:r>
              <a:rPr kumimoji="0" lang="en-US"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a:t>
            </a: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public:</a:t>
            </a:r>
            <a:endPar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a:p>
            <a:pPr marL="1143000" marR="0" lvl="2" indent="-228600" algn="l" defTabSz="44958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a:t>
            </a:r>
            <a:endPar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a:p>
            <a:pPr marL="1143000" marR="0" lvl="2" indent="-228600" algn="l" defTabSz="44958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bool </a:t>
            </a:r>
            <a:r>
              <a:rPr kumimoji="0" lang="zh-CN" altLang="zh-CN" sz="2000" b="1" i="0" u="none" strike="noStrike" kern="0" cap="none" spc="0" normalizeH="0" baseline="0" noProof="0" dirty="0">
                <a:ln>
                  <a:noFill/>
                </a:ln>
                <a:solidFill>
                  <a:srgbClr val="0070C0"/>
                </a:solidFill>
                <a:effectLst/>
                <a:uLnTx/>
                <a:uFillTx/>
                <a:latin typeface="+mn-lt"/>
                <a:ea typeface="宋体" panose="02010600030101010101" pitchFamily="2" charset="-122"/>
                <a:cs typeface="Times New Roman" panose="02020603050405020304" pitchFamily="18" charset="0"/>
              </a:rPr>
              <a:t>operator ==</a:t>
            </a:r>
            <a:r>
              <a:rPr kumimoji="0" lang="en-US"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a:t>
            </a: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(const Complex&amp; x) const</a:t>
            </a:r>
            <a:endPar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a:p>
            <a:pPr marL="1143000" marR="0" lvl="2" indent="-228600" algn="l" defTabSz="44958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	return (real == x.real) &amp;&amp; (imag == x.imag);</a:t>
            </a:r>
            <a:endPar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a:p>
            <a:pPr marL="1143000" marR="0" lvl="2" indent="-228600" algn="l" defTabSz="44958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a:t>
            </a:r>
            <a:endPar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a:p>
            <a:pPr marL="1143000" marR="0" lvl="2" indent="-228600" algn="l" defTabSz="44958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bool </a:t>
            </a:r>
            <a:r>
              <a:rPr kumimoji="0" lang="zh-CN" altLang="zh-CN" sz="2000" b="1" i="0" u="none" strike="noStrike" kern="0" cap="none" spc="0" normalizeH="0" baseline="0" noProof="0" dirty="0">
                <a:ln>
                  <a:noFill/>
                </a:ln>
                <a:solidFill>
                  <a:srgbClr val="0070C0"/>
                </a:solidFill>
                <a:effectLst/>
                <a:uLnTx/>
                <a:uFillTx/>
                <a:latin typeface="+mn-lt"/>
                <a:ea typeface="宋体" panose="02010600030101010101" pitchFamily="2" charset="-122"/>
                <a:cs typeface="Times New Roman" panose="02020603050405020304" pitchFamily="18" charset="0"/>
              </a:rPr>
              <a:t>operator !=</a:t>
            </a:r>
            <a:r>
              <a:rPr kumimoji="0" lang="en-US"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a:t>
            </a: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(const Complex&amp; x) const</a:t>
            </a:r>
            <a:endPar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a:p>
            <a:pPr marL="1143000" marR="0" lvl="2" indent="-228600" algn="l" defTabSz="44958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	return !(*this == x);</a:t>
            </a:r>
            <a:r>
              <a:rPr kumimoji="0" lang="en-US"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a:t>
            </a: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a:t>
            </a:r>
            <a:r>
              <a:rPr kumimoji="0" lang="zh-CN" altLang="en-US"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调用了重载的</a:t>
            </a: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a:t>
            </a:r>
            <a:r>
              <a:rPr kumimoji="0" lang="zh-CN" altLang="en-US"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操作</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1143000" marR="0" lvl="2" indent="-228600" algn="l" defTabSz="44958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a:t>
            </a:r>
            <a:endPar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a:p>
            <a:pPr marL="1143000" marR="0" lvl="2" indent="-228600" algn="l" defTabSz="44958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a:t>
            </a:r>
            <a:endPar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a:p>
            <a:pPr marL="1143000" marR="0" lvl="2" indent="-228600" algn="l" defTabSz="44958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Complex c1,</a:t>
            </a:r>
            <a:r>
              <a:rPr kumimoji="0" lang="en-US"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a:t>
            </a: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c2;</a:t>
            </a:r>
            <a:endPar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a:p>
            <a:pPr marL="1143000" marR="0" lvl="2" indent="-228600" algn="l" defTabSz="44958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rgbClr val="0070C0"/>
                </a:solidFill>
                <a:effectLst/>
                <a:uLnTx/>
                <a:uFillTx/>
                <a:latin typeface="+mn-lt"/>
                <a:ea typeface="宋体" panose="02010600030101010101" pitchFamily="2" charset="-122"/>
                <a:cs typeface="Times New Roman" panose="02020603050405020304" pitchFamily="18" charset="0"/>
              </a:rPr>
              <a:t>if (c1 == c2)</a:t>
            </a:r>
            <a:r>
              <a:rPr kumimoji="0" lang="en-US" altLang="zh-CN" sz="2000" b="1" i="0" u="none" strike="noStrike" kern="0" cap="none" spc="0" normalizeH="0" baseline="0" noProof="0" dirty="0">
                <a:ln>
                  <a:noFill/>
                </a:ln>
                <a:solidFill>
                  <a:srgbClr val="0070C0"/>
                </a:solidFill>
                <a:effectLst/>
                <a:uLnTx/>
                <a:uFillTx/>
                <a:latin typeface="+mn-lt"/>
                <a:ea typeface="宋体" panose="02010600030101010101" pitchFamily="2" charset="-122"/>
                <a:cs typeface="Times New Roman" panose="02020603050405020304" pitchFamily="18" charset="0"/>
              </a:rPr>
              <a:t> </a:t>
            </a:r>
            <a:r>
              <a:rPr kumimoji="0" lang="zh-CN" altLang="zh-CN" sz="2000" b="1" i="0" u="none" strike="noStrike" kern="0" cap="none" spc="0" normalizeH="0" baseline="0" noProof="0" dirty="0">
                <a:ln>
                  <a:noFill/>
                </a:ln>
                <a:solidFill>
                  <a:srgbClr val="0070C0"/>
                </a:solidFill>
                <a:effectLst/>
                <a:uLnTx/>
                <a:uFillTx/>
                <a:latin typeface="+mn-lt"/>
                <a:ea typeface="宋体" panose="02010600030101010101" pitchFamily="2" charset="-122"/>
                <a:cs typeface="Times New Roman" panose="02020603050405020304" pitchFamily="18" charset="0"/>
              </a:rPr>
              <a:t>...... </a:t>
            </a:r>
            <a:endParaRPr kumimoji="0" lang="zh-CN" altLang="zh-CN" sz="2000" b="1" i="0" u="none" strike="noStrike" kern="0" cap="none" spc="0" normalizeH="0" baseline="0" noProof="0" dirty="0">
              <a:ln>
                <a:noFill/>
              </a:ln>
              <a:solidFill>
                <a:srgbClr val="0070C0"/>
              </a:solidFill>
              <a:effectLst/>
              <a:uLnTx/>
              <a:uFillTx/>
              <a:latin typeface="+mn-lt"/>
              <a:ea typeface="宋体" panose="02010600030101010101" pitchFamily="2" charset="-122"/>
              <a:cs typeface="Times New Roman" panose="02020603050405020304" pitchFamily="18" charset="0"/>
            </a:endParaRPr>
          </a:p>
          <a:p>
            <a:pPr marL="742950" marR="0" lvl="1" indent="-285750" algn="l" defTabSz="44958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p:txBody>
      </p:sp>
      <p:sp>
        <p:nvSpPr>
          <p:cNvPr id="4" name="Rectangle 2"/>
          <p:cNvSpPr txBox="1">
            <a:spLocks noChangeArrowheads="1"/>
          </p:cNvSpPr>
          <p:nvPr/>
        </p:nvSpPr>
        <p:spPr bwMode="auto">
          <a:xfrm>
            <a:off x="1692274" y="441325"/>
            <a:ext cx="7291555" cy="97155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2. </a:t>
            </a:r>
            <a:r>
              <a:rPr kumimoji="0" lang="zh-CN" altLang="en-US" sz="4000" b="1" kern="0" cap="none" spc="0" normalizeH="0" baseline="0" noProof="0" dirty="0">
                <a:solidFill>
                  <a:schemeClr val="tx2"/>
                </a:solidFill>
                <a:latin typeface="+mj-lt"/>
                <a:ea typeface="+mj-ea"/>
                <a:cs typeface="+mj-cs"/>
              </a:rPr>
              <a:t>双目操作符重载</a:t>
            </a:r>
            <a:endParaRPr kumimoji="0" lang="zh-CN" altLang="en-US" sz="4000" b="1" kern="0" cap="none" spc="0" normalizeH="0" baseline="0" noProof="0" dirty="0">
              <a:solidFill>
                <a:schemeClr val="tx2"/>
              </a:solidFill>
              <a:latin typeface="+mj-lt"/>
              <a:ea typeface="+mj-ea"/>
              <a:cs typeface="+mj-cs"/>
            </a:endParaRPr>
          </a:p>
        </p:txBody>
      </p:sp>
      <p:sp>
        <p:nvSpPr>
          <p:cNvPr id="2" name="灯片编号占位符 1"/>
          <p:cNvSpPr>
            <a:spLocks noGrp="1"/>
          </p:cNvSpPr>
          <p:nvPr>
            <p:ph type="sldNum" sz="quarter" idx="12"/>
          </p:nvPr>
        </p:nvSpPr>
        <p:spPr>
          <a:xfrm>
            <a:off x="1524000" y="6248400"/>
            <a:ext cx="1401958" cy="457200"/>
          </a:xfrm>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736600" y="1628800"/>
            <a:ext cx="7670800" cy="4114800"/>
          </a:xfrm>
        </p:spPr>
        <p:txBody>
          <a:bodyPr vert="horz" wrap="square" lIns="91440" tIns="45720" rIns="91440" bIns="45720" numCol="1" anchor="t" anchorCtr="0" compatLnSpc="1"/>
          <a:lstStyle/>
          <a:p>
            <a:pPr marL="342900" marR="0" lvl="0" indent="-342900" algn="l" defTabSz="44958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
              <a:defRPr/>
            </a:pPr>
            <a:r>
              <a:rPr kumimoji="0" lang="zh-CN" altLang="zh-CN" sz="28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作为</a:t>
            </a:r>
            <a:r>
              <a:rPr kumimoji="0" lang="zh-CN" altLang="zh-CN" sz="2800" b="1" i="0" u="none" strike="noStrike" kern="0" cap="none" spc="0" normalizeH="0" baseline="0" noProof="0" dirty="0">
                <a:ln>
                  <a:noFill/>
                </a:ln>
                <a:solidFill>
                  <a:srgbClr val="FF0000"/>
                </a:solidFill>
                <a:effectLst/>
                <a:uLnTx/>
                <a:uFillTx/>
                <a:latin typeface="+mn-lt"/>
                <a:ea typeface="+mn-ea"/>
                <a:cs typeface="Times New Roman" panose="02020603050405020304" pitchFamily="18" charset="0"/>
              </a:rPr>
              <a:t>全局函数</a:t>
            </a:r>
            <a:endParaRPr kumimoji="0" lang="en-US" altLang="zh-CN" sz="2800" b="1" i="0" u="none" strike="noStrike" kern="0" cap="none" spc="0" normalizeH="0" baseline="0" noProof="0" dirty="0">
              <a:ln>
                <a:noFill/>
              </a:ln>
              <a:solidFill>
                <a:srgbClr val="FF0000"/>
              </a:solidFill>
              <a:effectLst/>
              <a:uLnTx/>
              <a:uFillTx/>
              <a:latin typeface="+mn-lt"/>
              <a:ea typeface="+mn-ea"/>
              <a:cs typeface="Times New Roman" panose="02020603050405020304" pitchFamily="18" charset="0"/>
            </a:endParaRPr>
          </a:p>
          <a:p>
            <a:pPr marL="0" marR="0" lvl="0" indent="0" algn="l" defTabSz="44958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endParaRPr kumimoji="0" lang="en-US" altLang="zh-CN" sz="1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44958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l"/>
              <a:defRPr/>
            </a:pPr>
            <a:r>
              <a:rPr kumimoji="0" lang="zh-CN" altLang="zh-CN"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在操作符重载函数中</a:t>
            </a:r>
            <a:r>
              <a:rPr kumimoji="0" lang="zh-CN" altLang="en-US"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a:t>
            </a:r>
            <a:r>
              <a:rPr kumimoji="0" lang="zh-CN" altLang="zh-CN"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要求参数类型至少有一个为</a:t>
            </a:r>
            <a:r>
              <a:rPr kumimoji="0" lang="zh-CN" altLang="zh-CN" sz="2400" b="1" i="0" u="none" strike="noStrike" kern="0" cap="none" spc="0" normalizeH="0" baseline="0" noProof="0" dirty="0">
                <a:ln>
                  <a:noFill/>
                </a:ln>
                <a:solidFill>
                  <a:srgbClr val="0070C0"/>
                </a:solidFill>
                <a:effectLst/>
                <a:uLnTx/>
                <a:uFillTx/>
                <a:latin typeface="+mn-lt"/>
                <a:ea typeface="+mn-ea"/>
                <a:cs typeface="Times New Roman" panose="02020603050405020304" pitchFamily="18" charset="0"/>
              </a:rPr>
              <a:t>类、结构、枚举或它们的引用类型</a:t>
            </a:r>
            <a:r>
              <a:rPr kumimoji="0" lang="zh-CN" altLang="zh-CN"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a:t>
            </a:r>
            <a:r>
              <a:rPr kumimoji="0" lang="zh-CN" altLang="en-US"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此外，如果</a:t>
            </a:r>
            <a:r>
              <a:rPr kumimoji="0" lang="zh-CN" altLang="zh-CN"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需要访问参数的私有成员，则需要把它</a:t>
            </a:r>
            <a:r>
              <a:rPr kumimoji="0" lang="zh-CN" altLang="en-US"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声</a:t>
            </a:r>
            <a:r>
              <a:rPr kumimoji="0" lang="zh-CN" altLang="zh-CN"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明</a:t>
            </a:r>
            <a:r>
              <a:rPr kumimoji="0" lang="zh-CN" altLang="en-US"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为</a:t>
            </a:r>
            <a:r>
              <a:rPr kumimoji="0" lang="zh-CN" altLang="zh-CN"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友元</a:t>
            </a:r>
            <a:r>
              <a:rPr kumimoji="0" lang="zh-CN" altLang="zh-CN" sz="2400" b="1" i="0" u="none" strike="noStrike" kern="0" cap="none" spc="0" normalizeH="0" baseline="0" noProof="0" dirty="0">
                <a:ln>
                  <a:noFill/>
                </a:ln>
                <a:solidFill>
                  <a:schemeClr val="tx2"/>
                </a:solidFill>
                <a:effectLst/>
                <a:uLnTx/>
                <a:uFillTx/>
                <a:latin typeface="+mn-lt"/>
                <a:ea typeface="+mn-ea"/>
              </a:rPr>
              <a:t>。 </a:t>
            </a:r>
            <a:endParaRPr kumimoji="0" lang="en-US" altLang="zh-CN" sz="2400" b="1" i="0" u="none" strike="noStrike" kern="0" cap="none" spc="0" normalizeH="0" baseline="0" noProof="0" dirty="0">
              <a:ln>
                <a:noFill/>
              </a:ln>
              <a:solidFill>
                <a:schemeClr val="tx2"/>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zh-CN" sz="2400" b="1" i="0" u="none" strike="noStrike" kern="0" cap="none" spc="0" normalizeH="0" baseline="0" noProof="0" dirty="0">
                <a:ln>
                  <a:noFill/>
                </a:ln>
                <a:solidFill>
                  <a:schemeClr val="tx2"/>
                </a:solidFill>
                <a:effectLst/>
                <a:uLnTx/>
                <a:uFillTx/>
                <a:latin typeface="+mn-lt"/>
                <a:ea typeface="+mn-ea"/>
              </a:rPr>
              <a:t>定义格式：</a:t>
            </a:r>
            <a:endParaRPr kumimoji="0" lang="zh-CN" altLang="zh-CN" sz="2400" b="1" i="0" u="none" strike="noStrike" kern="0" cap="none" spc="0" normalizeH="0" baseline="0" noProof="0" dirty="0">
              <a:ln>
                <a:noFill/>
              </a:ln>
              <a:solidFill>
                <a:schemeClr val="tx2"/>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rgbClr val="0070C0"/>
                </a:solidFill>
                <a:effectLst/>
                <a:uLnTx/>
                <a:uFillTx/>
                <a:latin typeface="+mn-lt"/>
                <a:ea typeface="楷体_GB2312" pitchFamily="49" charset="-122"/>
                <a:cs typeface="Times New Roman" panose="02020603050405020304" pitchFamily="18" charset="0"/>
              </a:rPr>
              <a:t>&lt;返回值类型&gt; operator #</a:t>
            </a:r>
            <a:r>
              <a:rPr kumimoji="0" lang="en-US" altLang="zh-CN" sz="2000" b="1" i="0" u="none" strike="noStrike" kern="0" cap="none" spc="0" normalizeH="0" baseline="0" noProof="0" dirty="0">
                <a:ln>
                  <a:noFill/>
                </a:ln>
                <a:solidFill>
                  <a:srgbClr val="0070C0"/>
                </a:solidFill>
                <a:effectLst/>
                <a:uLnTx/>
                <a:uFillTx/>
                <a:latin typeface="+mn-lt"/>
                <a:ea typeface="楷体_GB2312" pitchFamily="49" charset="-122"/>
                <a:cs typeface="Times New Roman" panose="02020603050405020304" pitchFamily="18" charset="0"/>
              </a:rPr>
              <a:t> </a:t>
            </a:r>
            <a:r>
              <a:rPr kumimoji="0" lang="zh-CN" altLang="zh-CN" sz="2000" b="1" i="0" u="none" strike="noStrike" kern="0" cap="none" spc="0" normalizeH="0" baseline="0" noProof="0" dirty="0">
                <a:ln>
                  <a:noFill/>
                </a:ln>
                <a:solidFill>
                  <a:srgbClr val="0070C0"/>
                </a:solidFill>
                <a:effectLst/>
                <a:uLnTx/>
                <a:uFillTx/>
                <a:latin typeface="+mn-lt"/>
                <a:ea typeface="楷体_GB2312" pitchFamily="49" charset="-122"/>
                <a:cs typeface="Times New Roman" panose="02020603050405020304" pitchFamily="18" charset="0"/>
              </a:rPr>
              <a:t>(&lt;类型1&gt; &lt;参数1&gt;,</a:t>
            </a:r>
            <a:endParaRPr kumimoji="0" lang="en-US" altLang="zh-CN" sz="2000" b="1" i="0" u="none" strike="noStrike" kern="0" cap="none" spc="0" normalizeH="0" baseline="0" noProof="0" dirty="0">
              <a:ln>
                <a:noFill/>
              </a:ln>
              <a:solidFill>
                <a:srgbClr val="0070C0"/>
              </a:solidFill>
              <a:effectLst/>
              <a:uLnTx/>
              <a:uFillTx/>
              <a:latin typeface="+mn-lt"/>
              <a:ea typeface="楷体_GB2312" pitchFamily="49" charset="-122"/>
              <a:cs typeface="Times New Roman" panose="02020603050405020304" pitchFamily="18" charset="0"/>
            </a:endParaRPr>
          </a:p>
          <a:p>
            <a:pPr marL="1143000" marR="0" lvl="2"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0" cap="none" spc="0" normalizeH="0" baseline="0" noProof="0" dirty="0">
                <a:ln>
                  <a:noFill/>
                </a:ln>
                <a:solidFill>
                  <a:srgbClr val="0070C0"/>
                </a:solidFill>
                <a:effectLst/>
                <a:uLnTx/>
                <a:uFillTx/>
                <a:latin typeface="+mn-lt"/>
                <a:ea typeface="楷体_GB2312" pitchFamily="49" charset="-122"/>
                <a:cs typeface="Times New Roman" panose="02020603050405020304" pitchFamily="18" charset="0"/>
              </a:rPr>
              <a:t>                                          </a:t>
            </a:r>
            <a:r>
              <a:rPr kumimoji="0" lang="zh-CN" altLang="zh-CN" sz="2000" b="1" i="0" u="none" strike="noStrike" kern="0" cap="none" spc="0" normalizeH="0" baseline="0" noProof="0" dirty="0">
                <a:ln>
                  <a:noFill/>
                </a:ln>
                <a:solidFill>
                  <a:srgbClr val="0070C0"/>
                </a:solidFill>
                <a:effectLst/>
                <a:uLnTx/>
                <a:uFillTx/>
                <a:latin typeface="+mn-lt"/>
                <a:ea typeface="楷体_GB2312" pitchFamily="49" charset="-122"/>
                <a:cs typeface="Times New Roman" panose="02020603050405020304" pitchFamily="18" charset="0"/>
              </a:rPr>
              <a:t>&lt;类型2&gt; &lt;参数2&gt;)</a:t>
            </a:r>
            <a:r>
              <a:rPr kumimoji="0" lang="en-US" altLang="zh-CN" sz="2000" b="1" i="0" u="none" strike="noStrike" kern="0" cap="none" spc="0" normalizeH="0" baseline="0" noProof="0" dirty="0">
                <a:ln>
                  <a:noFill/>
                </a:ln>
                <a:solidFill>
                  <a:srgbClr val="0070C0"/>
                </a:solidFill>
                <a:effectLst/>
                <a:uLnTx/>
                <a:uFillTx/>
                <a:latin typeface="+mn-lt"/>
                <a:ea typeface="楷体_GB2312" pitchFamily="49" charset="-122"/>
                <a:cs typeface="Times New Roman" panose="02020603050405020304" pitchFamily="18" charset="0"/>
              </a:rPr>
              <a:t> </a:t>
            </a:r>
            <a:r>
              <a:rPr kumimoji="0" lang="zh-CN" altLang="zh-CN" sz="2000" b="1" i="0" u="none" strike="noStrike" kern="0" cap="none" spc="0" normalizeH="0" baseline="0" noProof="0" dirty="0">
                <a:ln>
                  <a:noFill/>
                </a:ln>
                <a:solidFill>
                  <a:srgbClr val="0070C0"/>
                </a:solidFill>
                <a:effectLst/>
                <a:uLnTx/>
                <a:uFillTx/>
                <a:latin typeface="+mn-lt"/>
                <a:ea typeface="楷体_GB2312" pitchFamily="49" charset="-122"/>
                <a:cs typeface="Times New Roman" panose="02020603050405020304" pitchFamily="18" charset="0"/>
              </a:rPr>
              <a:t>{ …... }</a:t>
            </a:r>
            <a:endParaRPr kumimoji="0" lang="zh-CN" altLang="zh-CN" sz="2000" b="1" i="0" u="none" strike="noStrike" kern="0" cap="none" spc="0" normalizeH="0" baseline="0" noProof="0" dirty="0">
              <a:ln>
                <a:noFill/>
              </a:ln>
              <a:solidFill>
                <a:srgbClr val="0070C0"/>
              </a:solidFill>
              <a:effectLst/>
              <a:uLnTx/>
              <a:uFillTx/>
              <a:latin typeface="+mn-lt"/>
              <a:ea typeface="楷体_GB2312" pitchFamily="49" charset="-122"/>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zh-CN" sz="2400" b="1" i="0" u="none" strike="noStrike" kern="0" cap="none" spc="0" normalizeH="0" baseline="0" noProof="0" dirty="0">
                <a:ln>
                  <a:noFill/>
                </a:ln>
                <a:solidFill>
                  <a:schemeClr val="tx2"/>
                </a:solidFill>
                <a:effectLst/>
                <a:uLnTx/>
                <a:uFillTx/>
                <a:latin typeface="+mn-lt"/>
                <a:ea typeface="+mn-ea"/>
              </a:rPr>
              <a:t>使用格式：</a:t>
            </a:r>
            <a:endParaRPr kumimoji="0" lang="zh-CN" altLang="zh-CN" sz="2400" b="1" i="0" u="none" strike="noStrike" kern="0" cap="none" spc="0" normalizeH="0" baseline="0" noProof="0" dirty="0">
              <a:ln>
                <a:noFill/>
              </a:ln>
              <a:solidFill>
                <a:schemeClr val="tx2"/>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楷体_GB2312" pitchFamily="49" charset="-122"/>
              </a:rPr>
              <a:t>&lt;类型1&gt; a;</a:t>
            </a:r>
            <a:endParaRPr kumimoji="0" lang="zh-CN" altLang="zh-CN" sz="2000" b="1" i="0" u="none" strike="noStrike" kern="0" cap="none" spc="0" normalizeH="0" baseline="0" noProof="0" dirty="0">
              <a:ln>
                <a:noFill/>
              </a:ln>
              <a:solidFill>
                <a:schemeClr val="tx2"/>
              </a:solidFill>
              <a:effectLst/>
              <a:uLnTx/>
              <a:uFillTx/>
              <a:latin typeface="+mn-lt"/>
              <a:ea typeface="楷体_GB2312" pitchFamily="49" charset="-122"/>
            </a:endParaRPr>
          </a:p>
          <a:p>
            <a:pPr marL="1143000" marR="0" lvl="2"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楷体_GB2312" pitchFamily="49" charset="-122"/>
              </a:rPr>
              <a:t>&lt;类型2&gt; b;</a:t>
            </a:r>
            <a:endParaRPr kumimoji="0" lang="zh-CN" altLang="zh-CN" sz="2000" b="1" i="0" u="none" strike="noStrike" kern="0" cap="none" spc="0" normalizeH="0" baseline="0" noProof="0" dirty="0">
              <a:ln>
                <a:noFill/>
              </a:ln>
              <a:solidFill>
                <a:schemeClr val="tx2"/>
              </a:solidFill>
              <a:effectLst/>
              <a:uLnTx/>
              <a:uFillTx/>
              <a:latin typeface="+mn-lt"/>
              <a:ea typeface="楷体_GB2312" pitchFamily="49" charset="-122"/>
            </a:endParaRPr>
          </a:p>
          <a:p>
            <a:pPr marL="1143000" marR="0" lvl="2"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rgbClr val="0070C0"/>
                </a:solidFill>
                <a:effectLst/>
                <a:uLnTx/>
                <a:uFillTx/>
                <a:latin typeface="+mn-lt"/>
                <a:ea typeface="楷体_GB2312" pitchFamily="49" charset="-122"/>
              </a:rPr>
              <a:t>a # b  </a:t>
            </a:r>
            <a:r>
              <a:rPr kumimoji="0" lang="en-US" altLang="zh-CN" sz="2000" b="1" i="0" u="none" strike="noStrike" kern="0" cap="none" spc="0" normalizeH="0" baseline="0" noProof="0" dirty="0">
                <a:ln>
                  <a:noFill/>
                </a:ln>
                <a:solidFill>
                  <a:srgbClr val="0070C0"/>
                </a:solidFill>
                <a:effectLst/>
                <a:uLnTx/>
                <a:uFillTx/>
                <a:latin typeface="+mn-lt"/>
                <a:ea typeface="楷体_GB2312" pitchFamily="49" charset="-122"/>
              </a:rPr>
              <a:t>  </a:t>
            </a:r>
            <a:r>
              <a:rPr kumimoji="0" lang="en-US" altLang="zh-CN" sz="2000" b="1" i="0" u="none" strike="noStrike" kern="0" cap="none" spc="0" normalizeH="0" baseline="0" noProof="0" dirty="0">
                <a:ln>
                  <a:noFill/>
                </a:ln>
                <a:solidFill>
                  <a:schemeClr val="tx2"/>
                </a:solidFill>
                <a:effectLst/>
                <a:uLnTx/>
                <a:uFillTx/>
                <a:latin typeface="+mn-lt"/>
                <a:ea typeface="楷体_GB2312" pitchFamily="49" charset="-122"/>
              </a:rPr>
              <a:t>//</a:t>
            </a:r>
            <a:r>
              <a:rPr kumimoji="0" lang="zh-CN" altLang="zh-CN" sz="2000" b="1" i="0" u="none" strike="noStrike" kern="0" cap="none" spc="0" normalizeH="0" baseline="0" noProof="0" dirty="0">
                <a:ln>
                  <a:noFill/>
                </a:ln>
                <a:solidFill>
                  <a:schemeClr val="tx2"/>
                </a:solidFill>
                <a:effectLst/>
                <a:uLnTx/>
                <a:uFillTx/>
                <a:latin typeface="+mn-lt"/>
                <a:ea typeface="楷体_GB2312" pitchFamily="49" charset="-122"/>
              </a:rPr>
              <a:t>或</a:t>
            </a:r>
            <a:r>
              <a:rPr kumimoji="0" lang="en-US" altLang="zh-CN" sz="2000" b="1" i="0" u="none" strike="noStrike" kern="0" cap="none" spc="0" normalizeH="0" baseline="0" noProof="0" dirty="0">
                <a:ln>
                  <a:noFill/>
                </a:ln>
                <a:solidFill>
                  <a:schemeClr val="tx2"/>
                </a:solidFill>
                <a:effectLst/>
                <a:uLnTx/>
                <a:uFillTx/>
                <a:latin typeface="+mn-lt"/>
                <a:ea typeface="楷体_GB2312" pitchFamily="49" charset="-122"/>
              </a:rPr>
              <a:t> </a:t>
            </a:r>
            <a:r>
              <a:rPr kumimoji="0" lang="zh-CN" altLang="zh-CN" sz="2000" b="1" i="0" u="none" strike="noStrike" kern="0" cap="none" spc="0" normalizeH="0" baseline="0" noProof="0" dirty="0">
                <a:ln>
                  <a:noFill/>
                </a:ln>
                <a:solidFill>
                  <a:schemeClr val="tx2"/>
                </a:solidFill>
                <a:effectLst/>
                <a:uLnTx/>
                <a:uFillTx/>
                <a:latin typeface="+mn-lt"/>
                <a:ea typeface="楷体_GB2312" pitchFamily="49" charset="-122"/>
              </a:rPr>
              <a:t>operator#(a,b)</a:t>
            </a:r>
            <a:endParaRPr kumimoji="0" lang="zh-CN" altLang="zh-CN" sz="2000" b="1" i="0" u="none" strike="noStrike" kern="0" cap="none" spc="0" normalizeH="0" baseline="0" noProof="0" dirty="0">
              <a:ln>
                <a:noFill/>
              </a:ln>
              <a:solidFill>
                <a:schemeClr val="tx2"/>
              </a:solidFill>
              <a:effectLst/>
              <a:uLnTx/>
              <a:uFillTx/>
              <a:latin typeface="+mn-lt"/>
              <a:ea typeface="楷体_GB2312" pitchFamily="49" charset="-122"/>
            </a:endParaRPr>
          </a:p>
          <a:p>
            <a:pPr marL="742950" marR="0" lvl="1" indent="-285750" algn="l" defTabSz="44958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l"/>
              <a:defRPr/>
            </a:pPr>
            <a:endParaRPr kumimoji="0" lang="zh-CN" altLang="zh-CN" sz="2400" b="1" i="0" u="none" strike="noStrike" kern="0" cap="none" spc="0" normalizeH="0" baseline="0" noProof="0" dirty="0">
              <a:ln>
                <a:noFill/>
              </a:ln>
              <a:solidFill>
                <a:schemeClr val="tx2"/>
              </a:solidFill>
              <a:effectLst/>
              <a:uLnTx/>
              <a:uFillTx/>
              <a:latin typeface="+mn-lt"/>
              <a:ea typeface="+mn-ea"/>
            </a:endParaRPr>
          </a:p>
        </p:txBody>
      </p:sp>
      <p:sp>
        <p:nvSpPr>
          <p:cNvPr id="4" name="Rectangle 2"/>
          <p:cNvSpPr txBox="1">
            <a:spLocks noChangeArrowheads="1"/>
          </p:cNvSpPr>
          <p:nvPr/>
        </p:nvSpPr>
        <p:spPr bwMode="auto">
          <a:xfrm>
            <a:off x="1692275" y="441325"/>
            <a:ext cx="6737350" cy="97155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2. </a:t>
            </a:r>
            <a:r>
              <a:rPr kumimoji="0" lang="zh-CN" altLang="en-US" sz="4000" b="1" kern="0" cap="none" spc="0" normalizeH="0" baseline="0" noProof="0" dirty="0">
                <a:solidFill>
                  <a:schemeClr val="tx2"/>
                </a:solidFill>
                <a:latin typeface="+mj-lt"/>
                <a:ea typeface="+mj-ea"/>
                <a:cs typeface="+mj-cs"/>
              </a:rPr>
              <a:t>双目操作符重载</a:t>
            </a:r>
            <a:endParaRPr kumimoji="0" lang="zh-CN" altLang="en-US" sz="4000" b="1" kern="0" cap="none" spc="0" normalizeH="0" baseline="0" noProof="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611505" y="1035685"/>
            <a:ext cx="7212965" cy="4786630"/>
          </a:xfrm>
        </p:spPr>
        <p:txBody>
          <a:bodyPr vert="horz" wrap="square" lIns="91440" tIns="45720" rIns="91440" bIns="45720" numCol="1" anchor="t" anchorCtr="0" compatLnSpc="1"/>
          <a:lstStyle/>
          <a:p>
            <a:pPr marL="342900" marR="0" lvl="0" indent="-342900" algn="l" defTabSz="44958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把上一例题的作为</a:t>
            </a:r>
            <a:r>
              <a:rPr kumimoji="0" lang="zh-CN" altLang="en-US" sz="2800" b="1" i="0" u="none" strike="noStrike" kern="0" cap="none" spc="0" normalizeH="0" baseline="0" noProof="0" dirty="0">
                <a:ln>
                  <a:noFill/>
                </a:ln>
                <a:solidFill>
                  <a:srgbClr val="C00000"/>
                </a:solidFill>
                <a:effectLst/>
                <a:uLnTx/>
                <a:uFillTx/>
                <a:latin typeface="+mn-lt"/>
                <a:ea typeface="+mn-ea"/>
                <a:cs typeface="Times New Roman" panose="02020603050405020304" pitchFamily="18" charset="0"/>
              </a:rPr>
              <a:t>全局函数</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p:txBody>
      </p:sp>
      <p:sp>
        <p:nvSpPr>
          <p:cNvPr id="4" name="Rectangle 2"/>
          <p:cNvSpPr txBox="1">
            <a:spLocks noChangeArrowheads="1"/>
          </p:cNvSpPr>
          <p:nvPr/>
        </p:nvSpPr>
        <p:spPr bwMode="auto">
          <a:xfrm>
            <a:off x="1691640" y="188595"/>
            <a:ext cx="6737350" cy="97155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2. </a:t>
            </a:r>
            <a:r>
              <a:rPr kumimoji="0" lang="zh-CN" altLang="en-US" sz="4000" b="1" kern="0" cap="none" spc="0" normalizeH="0" baseline="0" noProof="0" dirty="0">
                <a:solidFill>
                  <a:schemeClr val="tx2"/>
                </a:solidFill>
                <a:latin typeface="+mj-lt"/>
                <a:ea typeface="+mj-ea"/>
                <a:cs typeface="+mj-cs"/>
              </a:rPr>
              <a:t>双目操作符重载</a:t>
            </a:r>
            <a:endParaRPr kumimoji="0" lang="zh-CN" altLang="en-US" sz="4000" b="1" kern="0" cap="none" spc="0" normalizeH="0" baseline="0" noProof="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 name="图片 2"/>
          <p:cNvPicPr>
            <a:picLocks noChangeAspect="1"/>
          </p:cNvPicPr>
          <p:nvPr/>
        </p:nvPicPr>
        <p:blipFill>
          <a:blip r:embed="rId1"/>
          <a:srcRect l="2239" r="928"/>
          <a:stretch>
            <a:fillRect/>
          </a:stretch>
        </p:blipFill>
        <p:spPr>
          <a:xfrm>
            <a:off x="0" y="1772920"/>
            <a:ext cx="9076055" cy="41173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p:cNvSpPr>
          <p:nvPr>
            <p:ph type="body"/>
          </p:nvPr>
        </p:nvSpPr>
        <p:spPr>
          <a:xfrm>
            <a:off x="349884" y="1655445"/>
            <a:ext cx="8398579" cy="4349750"/>
          </a:xfrm>
        </p:spPr>
        <p:txBody>
          <a:bodyPr vert="horz" wrap="square" lIns="91440" tIns="45720" rIns="91440" bIns="45720" anchor="t" anchorCtr="0"/>
          <a:lstStyle/>
          <a:p>
            <a:pPr eaLnBrk="1" hangingPunct="1">
              <a:buClr>
                <a:srgbClr val="336666"/>
              </a:buClr>
            </a:pPr>
            <a:r>
              <a:rPr lang="zh-CN" altLang="en-US" sz="2800" b="1" dirty="0">
                <a:solidFill>
                  <a:srgbClr val="000000"/>
                </a:solidFill>
              </a:rPr>
              <a:t>作为</a:t>
            </a:r>
            <a:r>
              <a:rPr lang="zh-CN" altLang="en-US" sz="2800" b="1" dirty="0">
                <a:solidFill>
                  <a:srgbClr val="C00000"/>
                </a:solidFill>
              </a:rPr>
              <a:t>全局函数</a:t>
            </a:r>
            <a:endParaRPr lang="en-US" altLang="zh-CN" sz="2800" b="1" dirty="0">
              <a:solidFill>
                <a:srgbClr val="000000"/>
              </a:solidFill>
            </a:endParaRPr>
          </a:p>
          <a:p>
            <a:pPr lvl="1" eaLnBrk="1" hangingPunct="1">
              <a:buClr>
                <a:srgbClr val="336666"/>
              </a:buClr>
              <a:buFont typeface="Wingdings" panose="05000000000000000000" pitchFamily="2" charset="2"/>
              <a:buChar char="l"/>
            </a:pPr>
            <a:r>
              <a:rPr lang="zh-CN" altLang="en-US" sz="2400" b="1" dirty="0"/>
              <a:t>例</a:t>
            </a:r>
            <a:r>
              <a:rPr lang="en-US" altLang="zh-CN" sz="2400" b="1" dirty="0"/>
              <a:t>3</a:t>
            </a:r>
            <a:r>
              <a:rPr lang="zh-CN" altLang="en-US" sz="2400" b="1" dirty="0"/>
              <a:t>：复数与实数的混合加法</a:t>
            </a:r>
            <a:r>
              <a:rPr lang="zh-CN" altLang="zh-CN" sz="2400" b="1" dirty="0"/>
              <a:t>运算</a:t>
            </a:r>
            <a:endParaRPr lang="en-US" altLang="zh-CN" sz="2000" b="1" dirty="0">
              <a:cs typeface="Times New Roman" panose="02020603050405020304" pitchFamily="18" charset="0"/>
            </a:endParaRPr>
          </a:p>
          <a:p>
            <a:pPr lvl="2" eaLnBrk="1" hangingPunct="1">
              <a:lnSpc>
                <a:spcPct val="80000"/>
              </a:lnSpc>
              <a:buNone/>
            </a:pPr>
            <a:r>
              <a:rPr lang="zh-CN" altLang="zh-CN" sz="2000" b="1" dirty="0">
                <a:cs typeface="Times New Roman" panose="02020603050405020304" pitchFamily="18" charset="0"/>
              </a:rPr>
              <a:t>class Complex</a:t>
            </a:r>
            <a:endParaRPr lang="zh-CN" altLang="zh-CN" sz="2000" b="1" dirty="0">
              <a:cs typeface="Times New Roman" panose="02020603050405020304" pitchFamily="18" charset="0"/>
            </a:endParaRPr>
          </a:p>
          <a:p>
            <a:pPr lvl="2" eaLnBrk="1" hangingPunct="1">
              <a:lnSpc>
                <a:spcPct val="80000"/>
              </a:lnSpc>
              <a:buNone/>
            </a:pPr>
            <a:r>
              <a:rPr lang="zh-CN" altLang="zh-CN" sz="2000" b="1" dirty="0">
                <a:cs typeface="Times New Roman" panose="02020603050405020304" pitchFamily="18" charset="0"/>
              </a:rPr>
              <a:t>{</a:t>
            </a:r>
            <a:r>
              <a:rPr lang="en-US" altLang="zh-CN" sz="2000" b="1" dirty="0">
                <a:cs typeface="Times New Roman" panose="02020603050405020304" pitchFamily="18" charset="0"/>
              </a:rPr>
              <a:t>    </a:t>
            </a:r>
            <a:r>
              <a:rPr lang="zh-CN" altLang="zh-CN" sz="2000" b="1" dirty="0">
                <a:cs typeface="Times New Roman" panose="02020603050405020304" pitchFamily="18" charset="0"/>
              </a:rPr>
              <a:t>double real, imag;</a:t>
            </a:r>
            <a:endParaRPr lang="zh-CN" altLang="zh-CN" sz="2000" b="1" dirty="0">
              <a:cs typeface="Times New Roman" panose="02020603050405020304" pitchFamily="18" charset="0"/>
            </a:endParaRPr>
          </a:p>
          <a:p>
            <a:pPr lvl="2" eaLnBrk="1" hangingPunct="1">
              <a:lnSpc>
                <a:spcPct val="80000"/>
              </a:lnSpc>
              <a:buNone/>
            </a:pPr>
            <a:r>
              <a:rPr lang="zh-CN" altLang="zh-CN" sz="2000" b="1" dirty="0">
                <a:cs typeface="Times New Roman" panose="02020603050405020304" pitchFamily="18" charset="0"/>
              </a:rPr>
              <a:t>  public:</a:t>
            </a:r>
            <a:endParaRPr lang="zh-CN" altLang="zh-CN" sz="2000" b="1" dirty="0">
              <a:cs typeface="Times New Roman" panose="02020603050405020304" pitchFamily="18" charset="0"/>
            </a:endParaRPr>
          </a:p>
          <a:p>
            <a:pPr lvl="2" eaLnBrk="1" hangingPunct="1">
              <a:lnSpc>
                <a:spcPct val="80000"/>
              </a:lnSpc>
              <a:buNone/>
            </a:pPr>
            <a:r>
              <a:rPr lang="zh-CN" altLang="zh-CN" sz="2000" b="1" dirty="0">
                <a:cs typeface="Times New Roman" panose="02020603050405020304" pitchFamily="18" charset="0"/>
              </a:rPr>
              <a:t>	  Complex() { real = 0; imag = 0; }</a:t>
            </a:r>
            <a:endParaRPr lang="zh-CN" altLang="zh-CN" sz="2000" b="1" dirty="0">
              <a:cs typeface="Times New Roman" panose="02020603050405020304" pitchFamily="18" charset="0"/>
            </a:endParaRPr>
          </a:p>
          <a:p>
            <a:pPr lvl="2" eaLnBrk="1" hangingPunct="1">
              <a:lnSpc>
                <a:spcPct val="80000"/>
              </a:lnSpc>
              <a:buNone/>
            </a:pPr>
            <a:r>
              <a:rPr lang="zh-CN" altLang="zh-CN" sz="2000" b="1" dirty="0">
                <a:cs typeface="Times New Roman" panose="02020603050405020304" pitchFamily="18" charset="0"/>
              </a:rPr>
              <a:t>	  Complex(double r, double i) { real = r; imag = i; }</a:t>
            </a:r>
            <a:endParaRPr lang="zh-CN" altLang="zh-CN" sz="2000" b="1" dirty="0">
              <a:cs typeface="Times New Roman" panose="02020603050405020304" pitchFamily="18" charset="0"/>
            </a:endParaRPr>
          </a:p>
          <a:p>
            <a:pPr lvl="2" eaLnBrk="1" hangingPunct="1">
              <a:lnSpc>
                <a:spcPct val="80000"/>
              </a:lnSpc>
              <a:buNone/>
            </a:pPr>
            <a:r>
              <a:rPr lang="zh-CN" altLang="zh-CN" sz="2000" b="1" dirty="0">
                <a:cs typeface="Times New Roman" panose="02020603050405020304" pitchFamily="18" charset="0"/>
              </a:rPr>
              <a:t>	  ......</a:t>
            </a:r>
            <a:endParaRPr lang="zh-CN" altLang="zh-CN" sz="2000" b="1" dirty="0">
              <a:cs typeface="Times New Roman" panose="02020603050405020304" pitchFamily="18" charset="0"/>
            </a:endParaRPr>
          </a:p>
          <a:p>
            <a:pPr lvl="2" eaLnBrk="1" hangingPunct="1">
              <a:lnSpc>
                <a:spcPct val="80000"/>
              </a:lnSpc>
              <a:buNone/>
            </a:pPr>
            <a:r>
              <a:rPr lang="zh-CN" altLang="zh-CN" sz="2000" b="1" dirty="0">
                <a:cs typeface="Times New Roman" panose="02020603050405020304" pitchFamily="18" charset="0"/>
              </a:rPr>
              <a:t>	  </a:t>
            </a:r>
            <a:r>
              <a:rPr lang="zh-CN" altLang="zh-CN" sz="2000" b="1" dirty="0">
                <a:solidFill>
                  <a:srgbClr val="0070C0"/>
                </a:solidFill>
                <a:cs typeface="Times New Roman" panose="02020603050405020304" pitchFamily="18" charset="0"/>
              </a:rPr>
              <a:t>friend</a:t>
            </a:r>
            <a:r>
              <a:rPr lang="zh-CN" altLang="zh-CN" sz="2000" b="1" dirty="0">
                <a:cs typeface="Times New Roman" panose="02020603050405020304" pitchFamily="18" charset="0"/>
              </a:rPr>
              <a:t> Complex operator + (const Complex&amp; c1,</a:t>
            </a:r>
            <a:r>
              <a:rPr lang="en-US" altLang="zh-CN" sz="2000" b="1" dirty="0">
                <a:cs typeface="Times New Roman" panose="02020603050405020304" pitchFamily="18" charset="0"/>
              </a:rPr>
              <a:t> </a:t>
            </a:r>
            <a:r>
              <a:rPr lang="zh-CN" altLang="zh-CN" sz="2000" b="1" dirty="0">
                <a:cs typeface="Times New Roman" panose="02020603050405020304" pitchFamily="18" charset="0"/>
              </a:rPr>
              <a:t>const Complex&amp; c2);</a:t>
            </a:r>
            <a:endParaRPr lang="zh-CN" altLang="zh-CN" sz="2000" b="1" dirty="0">
              <a:cs typeface="Times New Roman" panose="02020603050405020304" pitchFamily="18" charset="0"/>
            </a:endParaRPr>
          </a:p>
          <a:p>
            <a:pPr lvl="2" eaLnBrk="1" hangingPunct="1">
              <a:lnSpc>
                <a:spcPct val="80000"/>
              </a:lnSpc>
              <a:buNone/>
            </a:pPr>
            <a:r>
              <a:rPr lang="zh-CN" altLang="zh-CN" sz="2000" b="1" dirty="0">
                <a:cs typeface="Times New Roman" panose="02020603050405020304" pitchFamily="18" charset="0"/>
              </a:rPr>
              <a:t>	  </a:t>
            </a:r>
            <a:r>
              <a:rPr lang="zh-CN" altLang="zh-CN" sz="2000" b="1" dirty="0">
                <a:solidFill>
                  <a:srgbClr val="0070C0"/>
                </a:solidFill>
                <a:cs typeface="Times New Roman" panose="02020603050405020304" pitchFamily="18" charset="0"/>
              </a:rPr>
              <a:t>friend</a:t>
            </a:r>
            <a:r>
              <a:rPr lang="zh-CN" altLang="zh-CN" sz="2000" b="1" dirty="0">
                <a:cs typeface="Times New Roman" panose="02020603050405020304" pitchFamily="18" charset="0"/>
              </a:rPr>
              <a:t> Complex operator + (const Complex&amp; c, double d);</a:t>
            </a:r>
            <a:endParaRPr lang="zh-CN" altLang="zh-CN" sz="2000" b="1" dirty="0">
              <a:cs typeface="Times New Roman" panose="02020603050405020304" pitchFamily="18" charset="0"/>
            </a:endParaRPr>
          </a:p>
          <a:p>
            <a:pPr lvl="2" eaLnBrk="1" hangingPunct="1">
              <a:lnSpc>
                <a:spcPct val="80000"/>
              </a:lnSpc>
              <a:buNone/>
            </a:pPr>
            <a:r>
              <a:rPr lang="zh-CN" altLang="zh-CN" sz="2000" b="1" dirty="0">
                <a:cs typeface="Times New Roman" panose="02020603050405020304" pitchFamily="18" charset="0"/>
              </a:rPr>
              <a:t>	  </a:t>
            </a:r>
            <a:r>
              <a:rPr lang="zh-CN" altLang="zh-CN" sz="2000" b="1" dirty="0">
                <a:solidFill>
                  <a:srgbClr val="0070C0"/>
                </a:solidFill>
                <a:cs typeface="Times New Roman" panose="02020603050405020304" pitchFamily="18" charset="0"/>
              </a:rPr>
              <a:t>friend</a:t>
            </a:r>
            <a:r>
              <a:rPr lang="zh-CN" altLang="zh-CN" sz="2000" b="1" dirty="0">
                <a:cs typeface="Times New Roman" panose="02020603050405020304" pitchFamily="18" charset="0"/>
              </a:rPr>
              <a:t> Complex operator + (double d, const Complex&amp; c);</a:t>
            </a:r>
            <a:endParaRPr lang="zh-CN" altLang="zh-CN" sz="2000" b="1" dirty="0">
              <a:cs typeface="Times New Roman" panose="02020603050405020304" pitchFamily="18" charset="0"/>
            </a:endParaRPr>
          </a:p>
          <a:p>
            <a:pPr lvl="2" eaLnBrk="1" hangingPunct="1">
              <a:lnSpc>
                <a:spcPct val="80000"/>
              </a:lnSpc>
              <a:buNone/>
            </a:pPr>
            <a:r>
              <a:rPr lang="zh-CN" altLang="zh-CN" sz="2000" b="1" dirty="0">
                <a:cs typeface="Times New Roman" panose="02020603050405020304" pitchFamily="18" charset="0"/>
              </a:rPr>
              <a:t>};</a:t>
            </a:r>
            <a:endParaRPr lang="zh-CN" altLang="zh-CN" sz="2000" b="1" dirty="0">
              <a:ea typeface="Times New Roman" panose="02020603050405020304" pitchFamily="18" charset="0"/>
            </a:endParaRPr>
          </a:p>
        </p:txBody>
      </p:sp>
      <p:sp>
        <p:nvSpPr>
          <p:cNvPr id="4" name="Rectangle 2"/>
          <p:cNvSpPr txBox="1">
            <a:spLocks noChangeArrowheads="1"/>
          </p:cNvSpPr>
          <p:nvPr/>
        </p:nvSpPr>
        <p:spPr bwMode="auto">
          <a:xfrm>
            <a:off x="1692275" y="441325"/>
            <a:ext cx="6737350" cy="97155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2. </a:t>
            </a:r>
            <a:r>
              <a:rPr kumimoji="0" lang="zh-CN" altLang="en-US" sz="4000" b="1" kern="0" cap="none" spc="0" normalizeH="0" baseline="0" noProof="0" dirty="0">
                <a:solidFill>
                  <a:schemeClr val="tx2"/>
                </a:solidFill>
                <a:latin typeface="+mj-lt"/>
                <a:ea typeface="+mj-ea"/>
                <a:cs typeface="+mj-cs"/>
              </a:rPr>
              <a:t>双目操作符重载</a:t>
            </a:r>
            <a:endParaRPr kumimoji="0" lang="zh-CN" altLang="en-US" sz="4000" b="1" kern="0" cap="none" spc="0" normalizeH="0" baseline="0" noProof="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p:cNvSpPr>
          <p:nvPr>
            <p:ph type="body"/>
          </p:nvPr>
        </p:nvSpPr>
        <p:spPr>
          <a:xfrm>
            <a:off x="-635" y="1052830"/>
            <a:ext cx="9000490" cy="5000625"/>
          </a:xfrm>
        </p:spPr>
        <p:txBody>
          <a:bodyPr vert="horz" wrap="square" lIns="91440" tIns="45720" rIns="91440" bIns="45720" anchor="t" anchorCtr="0"/>
          <a:lstStyle/>
          <a:p>
            <a:pPr eaLnBrk="1" hangingPunct="1">
              <a:buClr>
                <a:srgbClr val="336666"/>
              </a:buClr>
            </a:pPr>
            <a:r>
              <a:rPr lang="zh-CN" altLang="en-US" sz="2800" b="1" dirty="0">
                <a:solidFill>
                  <a:srgbClr val="000000"/>
                </a:solidFill>
              </a:rPr>
              <a:t>作为全局函数</a:t>
            </a:r>
            <a:endParaRPr lang="en-US" altLang="zh-CN" sz="2800" b="1" dirty="0">
              <a:solidFill>
                <a:srgbClr val="000000"/>
              </a:solidFill>
            </a:endParaRPr>
          </a:p>
          <a:p>
            <a:pPr lvl="1" eaLnBrk="1" hangingPunct="1">
              <a:buClr>
                <a:srgbClr val="336666"/>
              </a:buClr>
              <a:buFont typeface="Wingdings" panose="05000000000000000000" pitchFamily="2" charset="2"/>
              <a:buChar char="l"/>
            </a:pPr>
            <a:r>
              <a:rPr lang="zh-CN" altLang="en-US" sz="2400" b="1" dirty="0"/>
              <a:t>例</a:t>
            </a:r>
            <a:r>
              <a:rPr lang="en-US" altLang="zh-CN" sz="2400" b="1" dirty="0"/>
              <a:t>3</a:t>
            </a:r>
            <a:r>
              <a:rPr lang="zh-CN" altLang="en-US" sz="2400" b="1" dirty="0"/>
              <a:t>：复数与实数的混合加法</a:t>
            </a:r>
            <a:r>
              <a:rPr lang="zh-CN" altLang="zh-CN" sz="2400" b="1" dirty="0"/>
              <a:t>运算</a:t>
            </a:r>
            <a:endParaRPr lang="en-US" altLang="zh-CN" sz="2000" b="1" dirty="0">
              <a:cs typeface="Times New Roman" panose="02020603050405020304" pitchFamily="18" charset="0"/>
            </a:endParaRPr>
          </a:p>
          <a:p>
            <a:pPr lvl="2" eaLnBrk="1" hangingPunct="1">
              <a:lnSpc>
                <a:spcPct val="80000"/>
              </a:lnSpc>
              <a:buNone/>
            </a:pPr>
            <a:r>
              <a:rPr lang="en-US" altLang="zh-CN" sz="2000" b="1" dirty="0">
                <a:cs typeface="Times New Roman" panose="02020603050405020304" pitchFamily="18" charset="0"/>
              </a:rPr>
              <a:t>Complex </a:t>
            </a:r>
            <a:r>
              <a:rPr lang="en-US" altLang="zh-CN" sz="2000" b="1" dirty="0">
                <a:solidFill>
                  <a:srgbClr val="0070C0"/>
                </a:solidFill>
                <a:cs typeface="Times New Roman" panose="02020603050405020304" pitchFamily="18" charset="0"/>
              </a:rPr>
              <a:t>operator +</a:t>
            </a:r>
            <a:r>
              <a:rPr lang="en-US" altLang="zh-CN" sz="2000" b="1" dirty="0">
                <a:cs typeface="Times New Roman" panose="02020603050405020304" pitchFamily="18" charset="0"/>
              </a:rPr>
              <a:t> (const Complex &amp; c1, const Complex &amp; c2)</a:t>
            </a:r>
            <a:endParaRPr lang="en-US" altLang="zh-CN" sz="2000" b="1" dirty="0">
              <a:cs typeface="Times New Roman" panose="02020603050405020304" pitchFamily="18" charset="0"/>
            </a:endParaRPr>
          </a:p>
          <a:p>
            <a:pPr lvl="2" eaLnBrk="1" hangingPunct="1">
              <a:lnSpc>
                <a:spcPct val="80000"/>
              </a:lnSpc>
              <a:buNone/>
            </a:pPr>
            <a:r>
              <a:rPr lang="en-US" altLang="zh-CN" sz="2000" b="1" dirty="0">
                <a:cs typeface="Times New Roman" panose="02020603050405020304" pitchFamily="18" charset="0"/>
              </a:rPr>
              <a:t>{	return Complex(c1.real+c2.real, c1.imag+c2.imag);</a:t>
            </a:r>
            <a:endParaRPr lang="en-US" altLang="zh-CN" sz="2000" b="1" dirty="0">
              <a:cs typeface="Times New Roman" panose="02020603050405020304" pitchFamily="18" charset="0"/>
            </a:endParaRPr>
          </a:p>
          <a:p>
            <a:pPr lvl="2" eaLnBrk="1" hangingPunct="1">
              <a:lnSpc>
                <a:spcPct val="80000"/>
              </a:lnSpc>
              <a:buNone/>
            </a:pPr>
            <a:r>
              <a:rPr lang="en-US" altLang="zh-CN" sz="2000" b="1" dirty="0">
                <a:cs typeface="Times New Roman" panose="02020603050405020304" pitchFamily="18" charset="0"/>
              </a:rPr>
              <a:t>}</a:t>
            </a:r>
            <a:endParaRPr lang="en-US" altLang="zh-CN" sz="2000" b="1" dirty="0">
              <a:cs typeface="Times New Roman" panose="02020603050405020304" pitchFamily="18" charset="0"/>
            </a:endParaRPr>
          </a:p>
          <a:p>
            <a:pPr lvl="2" eaLnBrk="1" hangingPunct="1">
              <a:lnSpc>
                <a:spcPct val="80000"/>
              </a:lnSpc>
              <a:buNone/>
            </a:pPr>
            <a:r>
              <a:rPr lang="en-US" altLang="zh-CN" sz="2000" b="1" dirty="0">
                <a:cs typeface="Times New Roman" panose="02020603050405020304" pitchFamily="18" charset="0"/>
              </a:rPr>
              <a:t>Complex </a:t>
            </a:r>
            <a:r>
              <a:rPr lang="en-US" altLang="zh-CN" sz="2000" b="1" dirty="0">
                <a:solidFill>
                  <a:srgbClr val="0070C0"/>
                </a:solidFill>
                <a:cs typeface="Times New Roman" panose="02020603050405020304" pitchFamily="18" charset="0"/>
              </a:rPr>
              <a:t>operator +</a:t>
            </a:r>
            <a:r>
              <a:rPr lang="en-US" altLang="zh-CN" sz="2000" b="1" dirty="0">
                <a:cs typeface="Times New Roman" panose="02020603050405020304" pitchFamily="18" charset="0"/>
              </a:rPr>
              <a:t> (const Complex &amp; c, double d)</a:t>
            </a:r>
            <a:endParaRPr lang="en-US" altLang="zh-CN" sz="2000" b="1" dirty="0">
              <a:cs typeface="Times New Roman" panose="02020603050405020304" pitchFamily="18" charset="0"/>
            </a:endParaRPr>
          </a:p>
          <a:p>
            <a:pPr lvl="2" eaLnBrk="1" hangingPunct="1">
              <a:lnSpc>
                <a:spcPct val="80000"/>
              </a:lnSpc>
              <a:buNone/>
            </a:pPr>
            <a:r>
              <a:rPr lang="en-US" altLang="zh-CN" sz="2000" b="1" dirty="0">
                <a:cs typeface="Times New Roman" panose="02020603050405020304" pitchFamily="18" charset="0"/>
              </a:rPr>
              <a:t>{	return Complex(c.real+d, c.imag);</a:t>
            </a:r>
            <a:endParaRPr lang="en-US" altLang="zh-CN" sz="2000" b="1" dirty="0">
              <a:cs typeface="Times New Roman" panose="02020603050405020304" pitchFamily="18" charset="0"/>
            </a:endParaRPr>
          </a:p>
          <a:p>
            <a:pPr lvl="2" eaLnBrk="1" hangingPunct="1">
              <a:lnSpc>
                <a:spcPct val="80000"/>
              </a:lnSpc>
              <a:buNone/>
            </a:pPr>
            <a:r>
              <a:rPr lang="en-US" altLang="zh-CN" sz="2000" b="1" dirty="0">
                <a:cs typeface="Times New Roman" panose="02020603050405020304" pitchFamily="18" charset="0"/>
              </a:rPr>
              <a:t>}</a:t>
            </a:r>
            <a:endParaRPr lang="en-US" altLang="zh-CN" sz="2000" b="1" dirty="0">
              <a:cs typeface="Times New Roman" panose="02020603050405020304" pitchFamily="18" charset="0"/>
            </a:endParaRPr>
          </a:p>
          <a:p>
            <a:pPr lvl="2" eaLnBrk="1" hangingPunct="1">
              <a:lnSpc>
                <a:spcPct val="80000"/>
              </a:lnSpc>
              <a:buNone/>
            </a:pPr>
            <a:r>
              <a:rPr lang="en-US" altLang="zh-CN" sz="2000" b="1" dirty="0">
                <a:cs typeface="Times New Roman" panose="02020603050405020304" pitchFamily="18" charset="0"/>
              </a:rPr>
              <a:t>Complex </a:t>
            </a:r>
            <a:r>
              <a:rPr lang="en-US" altLang="zh-CN" sz="2000" b="1" dirty="0">
                <a:solidFill>
                  <a:srgbClr val="0070C0"/>
                </a:solidFill>
                <a:cs typeface="Times New Roman" panose="02020603050405020304" pitchFamily="18" charset="0"/>
              </a:rPr>
              <a:t>operator + </a:t>
            </a:r>
            <a:r>
              <a:rPr lang="en-US" altLang="zh-CN" sz="2000" b="1" dirty="0">
                <a:cs typeface="Times New Roman" panose="02020603050405020304" pitchFamily="18" charset="0"/>
              </a:rPr>
              <a:t>(double d, const Complex &amp; c)</a:t>
            </a:r>
            <a:endParaRPr lang="en-US" altLang="zh-CN" sz="2000" b="1" dirty="0">
              <a:cs typeface="Times New Roman" panose="02020603050405020304" pitchFamily="18" charset="0"/>
            </a:endParaRPr>
          </a:p>
          <a:p>
            <a:pPr lvl="2" eaLnBrk="1" hangingPunct="1">
              <a:lnSpc>
                <a:spcPct val="80000"/>
              </a:lnSpc>
              <a:buNone/>
            </a:pPr>
            <a:r>
              <a:rPr lang="en-US" altLang="zh-CN" sz="2000" b="1" dirty="0">
                <a:cs typeface="Times New Roman" panose="02020603050405020304" pitchFamily="18" charset="0"/>
              </a:rPr>
              <a:t>{	return Complex(d+c.real, c.imag);</a:t>
            </a:r>
            <a:endParaRPr lang="en-US" altLang="zh-CN" sz="2000" b="1" dirty="0">
              <a:cs typeface="Times New Roman" panose="02020603050405020304" pitchFamily="18" charset="0"/>
            </a:endParaRPr>
          </a:p>
          <a:p>
            <a:pPr lvl="2" eaLnBrk="1" hangingPunct="1">
              <a:lnSpc>
                <a:spcPct val="80000"/>
              </a:lnSpc>
              <a:buNone/>
            </a:pPr>
            <a:r>
              <a:rPr lang="en-US" altLang="zh-CN" sz="2000" b="1" dirty="0">
                <a:cs typeface="Times New Roman" panose="02020603050405020304" pitchFamily="18" charset="0"/>
              </a:rPr>
              <a:t>}</a:t>
            </a:r>
            <a:r>
              <a:rPr lang="en-GB" altLang="zh-CN" sz="2000" b="1" noProof="0" dirty="0">
                <a:ln>
                  <a:noFill/>
                </a:ln>
                <a:solidFill>
                  <a:schemeClr val="folHlink"/>
                </a:solidFill>
                <a:effectLst>
                  <a:outerShdw blurRad="38100" dist="38100" dir="2700000" algn="tl">
                    <a:srgbClr val="000000"/>
                  </a:outerShdw>
                </a:effectLst>
                <a:uLnTx/>
                <a:uFillTx/>
                <a:ea typeface="+mn-ea"/>
                <a:cs typeface="+mn-cs"/>
                <a:sym typeface="+mn-ea"/>
              </a:rPr>
              <a:t>//</a:t>
            </a:r>
            <a:r>
              <a:rPr lang="zh-CN" altLang="en-US" sz="2000" b="1" noProof="0" dirty="0">
                <a:ln>
                  <a:noFill/>
                </a:ln>
                <a:solidFill>
                  <a:schemeClr val="folHlink"/>
                </a:solidFill>
                <a:effectLst>
                  <a:outerShdw blurRad="38100" dist="38100" dir="2700000" algn="tl">
                    <a:srgbClr val="000000"/>
                  </a:outerShdw>
                </a:effectLst>
                <a:uLnTx/>
                <a:uFillTx/>
                <a:ea typeface="+mn-ea"/>
                <a:cs typeface="+mn-cs"/>
                <a:sym typeface="+mn-ea"/>
              </a:rPr>
              <a:t>这个</a:t>
            </a:r>
            <a:r>
              <a:rPr lang="zh-CN" altLang="en-GB" sz="2000" b="1" noProof="0" dirty="0">
                <a:ln>
                  <a:noFill/>
                </a:ln>
                <a:solidFill>
                  <a:schemeClr val="folHlink"/>
                </a:solidFill>
                <a:effectLst>
                  <a:outerShdw blurRad="38100" dist="38100" dir="2700000" algn="tl">
                    <a:srgbClr val="000000"/>
                  </a:outerShdw>
                </a:effectLst>
                <a:uLnTx/>
                <a:uFillTx/>
                <a:ea typeface="+mn-ea"/>
                <a:cs typeface="+mn-cs"/>
                <a:sym typeface="+mn-ea"/>
              </a:rPr>
              <a:t>只能作为全局函数重载。为什么？</a:t>
            </a:r>
            <a:r>
              <a:rPr lang="en-US" altLang="zh-CN" sz="2000" b="1" noProof="0" dirty="0">
                <a:ln>
                  <a:noFill/>
                </a:ln>
                <a:solidFill>
                  <a:schemeClr val="folHlink"/>
                </a:solidFill>
                <a:effectLst>
                  <a:outerShdw blurRad="38100" dist="38100" dir="2700000" algn="tl">
                    <a:srgbClr val="000000"/>
                  </a:outerShdw>
                </a:effectLst>
                <a:uLnTx/>
                <a:uFillTx/>
                <a:ea typeface="+mn-ea"/>
                <a:cs typeface="+mn-cs"/>
                <a:sym typeface="+mn-ea"/>
              </a:rPr>
              <a:t> P245</a:t>
            </a:r>
            <a:endParaRPr lang="en-US" altLang="zh-CN" sz="2000" b="1" dirty="0">
              <a:cs typeface="Times New Roman" panose="02020603050405020304" pitchFamily="18" charset="0"/>
            </a:endParaRPr>
          </a:p>
          <a:p>
            <a:pPr lvl="2" eaLnBrk="1" hangingPunct="1">
              <a:lnSpc>
                <a:spcPct val="80000"/>
              </a:lnSpc>
              <a:buNone/>
            </a:pPr>
            <a:endParaRPr lang="en-US" altLang="zh-CN" sz="1000" b="1" dirty="0">
              <a:cs typeface="Times New Roman" panose="02020603050405020304" pitchFamily="18" charset="0"/>
            </a:endParaRPr>
          </a:p>
          <a:p>
            <a:pPr lvl="2" eaLnBrk="1" hangingPunct="1">
              <a:lnSpc>
                <a:spcPct val="80000"/>
              </a:lnSpc>
              <a:buNone/>
            </a:pPr>
            <a:r>
              <a:rPr lang="en-US" altLang="zh-CN" sz="2000" b="1" dirty="0">
                <a:cs typeface="Times New Roman" panose="02020603050405020304" pitchFamily="18" charset="0"/>
              </a:rPr>
              <a:t>Complex a(1,2),  b(3,4),  c1,  c2,  c3;</a:t>
            </a:r>
            <a:endParaRPr lang="en-US" altLang="zh-CN" sz="2000" b="1" dirty="0">
              <a:cs typeface="Times New Roman" panose="02020603050405020304" pitchFamily="18" charset="0"/>
            </a:endParaRPr>
          </a:p>
          <a:p>
            <a:pPr lvl="2" eaLnBrk="1" hangingPunct="1">
              <a:lnSpc>
                <a:spcPct val="80000"/>
              </a:lnSpc>
              <a:buNone/>
            </a:pPr>
            <a:r>
              <a:rPr lang="en-US" altLang="zh-CN" sz="2000" b="1" dirty="0">
                <a:solidFill>
                  <a:srgbClr val="0070C0"/>
                </a:solidFill>
                <a:cs typeface="Times New Roman" panose="02020603050405020304" pitchFamily="18" charset="0"/>
              </a:rPr>
              <a:t>c1 = a + b;</a:t>
            </a:r>
            <a:endParaRPr lang="en-US" altLang="zh-CN" sz="2000" b="1" dirty="0">
              <a:solidFill>
                <a:srgbClr val="0070C0"/>
              </a:solidFill>
              <a:cs typeface="Times New Roman" panose="02020603050405020304" pitchFamily="18" charset="0"/>
            </a:endParaRPr>
          </a:p>
          <a:p>
            <a:pPr lvl="2" eaLnBrk="1" hangingPunct="1">
              <a:lnSpc>
                <a:spcPct val="80000"/>
              </a:lnSpc>
              <a:buNone/>
            </a:pPr>
            <a:r>
              <a:rPr lang="en-US" altLang="zh-CN" sz="2000" b="1" dirty="0">
                <a:solidFill>
                  <a:srgbClr val="0070C0"/>
                </a:solidFill>
                <a:cs typeface="Times New Roman" panose="02020603050405020304" pitchFamily="18" charset="0"/>
              </a:rPr>
              <a:t>c2 = b + 21.5;</a:t>
            </a:r>
            <a:endParaRPr lang="en-US" altLang="zh-CN" sz="2000" b="1" dirty="0">
              <a:solidFill>
                <a:srgbClr val="0070C0"/>
              </a:solidFill>
              <a:cs typeface="Times New Roman" panose="02020603050405020304" pitchFamily="18" charset="0"/>
            </a:endParaRPr>
          </a:p>
          <a:p>
            <a:pPr lvl="2" eaLnBrk="1" hangingPunct="1">
              <a:lnSpc>
                <a:spcPct val="80000"/>
              </a:lnSpc>
              <a:buNone/>
            </a:pPr>
            <a:r>
              <a:rPr lang="en-US" altLang="zh-CN" sz="2000" b="1" dirty="0">
                <a:solidFill>
                  <a:srgbClr val="0070C0"/>
                </a:solidFill>
                <a:cs typeface="Times New Roman" panose="02020603050405020304" pitchFamily="18" charset="0"/>
              </a:rPr>
              <a:t>c3 = 10.2 + a; </a:t>
            </a:r>
            <a:endParaRPr lang="en-US" altLang="zh-CN" sz="2000" b="1" dirty="0">
              <a:solidFill>
                <a:srgbClr val="0070C0"/>
              </a:solidFill>
              <a:ea typeface="Times New Roman" panose="02020603050405020304" pitchFamily="18" charset="0"/>
            </a:endParaRPr>
          </a:p>
        </p:txBody>
      </p:sp>
      <p:sp>
        <p:nvSpPr>
          <p:cNvPr id="4" name="Rectangle 2"/>
          <p:cNvSpPr txBox="1">
            <a:spLocks noChangeArrowheads="1"/>
          </p:cNvSpPr>
          <p:nvPr/>
        </p:nvSpPr>
        <p:spPr bwMode="auto">
          <a:xfrm>
            <a:off x="1691679" y="152400"/>
            <a:ext cx="7121057" cy="97155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2. </a:t>
            </a:r>
            <a:r>
              <a:rPr kumimoji="0" lang="zh-CN" altLang="en-US" sz="4000" b="1" kern="0" cap="none" spc="0" normalizeH="0" baseline="0" noProof="0" dirty="0">
                <a:solidFill>
                  <a:schemeClr val="tx2"/>
                </a:solidFill>
                <a:latin typeface="+mj-lt"/>
                <a:ea typeface="+mj-ea"/>
                <a:cs typeface="+mj-cs"/>
              </a:rPr>
              <a:t>双目操作符重载</a:t>
            </a:r>
            <a:endParaRPr kumimoji="0" lang="zh-CN" altLang="en-US" sz="4000" b="1" kern="0" cap="none" spc="0" normalizeH="0" baseline="0" noProof="0" dirty="0">
              <a:solidFill>
                <a:schemeClr val="tx2"/>
              </a:solidFill>
              <a:latin typeface="+mj-lt"/>
              <a:ea typeface="+mj-ea"/>
              <a:cs typeface="+mj-cs"/>
            </a:endParaRPr>
          </a:p>
        </p:txBody>
      </p:sp>
      <p:sp>
        <p:nvSpPr>
          <p:cNvPr id="2" name="灯片编号占位符 1"/>
          <p:cNvSpPr>
            <a:spLocks noGrp="1"/>
          </p:cNvSpPr>
          <p:nvPr>
            <p:ph type="sldNum" sz="quarter" idx="12"/>
          </p:nvPr>
        </p:nvSpPr>
        <p:spPr>
          <a:xfrm>
            <a:off x="1524000" y="6248400"/>
            <a:ext cx="1369176" cy="457200"/>
          </a:xfrm>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文本框 4"/>
          <p:cNvSpPr txBox="1"/>
          <p:nvPr/>
        </p:nvSpPr>
        <p:spPr>
          <a:xfrm>
            <a:off x="2995930" y="5301615"/>
            <a:ext cx="6147435" cy="1476375"/>
          </a:xfrm>
          <a:prstGeom prst="rect">
            <a:avLst/>
          </a:prstGeom>
          <a:solidFill>
            <a:schemeClr val="accent2"/>
          </a:solidFill>
        </p:spPr>
        <p:txBody>
          <a:bodyPr wrap="square" rtlCol="0" anchor="t">
            <a:spAutoFit/>
          </a:bodyPr>
          <a:p>
            <a:r>
              <a:rPr lang="zh-CN" altLang="en-US"/>
              <a:t>上面的操作符“+”重载函数中，前两个也可以用成员函数来实现，但第三个重载函数必须用全局函数来实现，因为它的第一个操作数的类型是 double，而成员函数的第一个参数为隐藏的 this指针，其类型为Complex*const this，因此，不能用成员函数来实现上面的第三个重载函数。</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524000" y="190500"/>
            <a:ext cx="7010400"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6.6.5</a:t>
            </a:r>
            <a:r>
              <a:rPr kumimoji="0" lang="zh-CN" altLang="zh-CN" sz="4000" b="1" kern="0" cap="none" spc="0" normalizeH="0" baseline="0" noProof="0" dirty="0">
                <a:solidFill>
                  <a:schemeClr val="tx2"/>
                </a:solidFill>
                <a:latin typeface="+mj-lt"/>
                <a:ea typeface="+mj-ea"/>
                <a:cs typeface="+mj-cs"/>
              </a:rPr>
              <a:t> 操作符重载</a:t>
            </a:r>
            <a:endParaRPr kumimoji="0" lang="zh-CN" altLang="zh-CN" sz="4000" b="1" kern="0" cap="none" spc="0" normalizeH="0" baseline="0" noProof="0" dirty="0">
              <a:solidFill>
                <a:schemeClr val="tx2"/>
              </a:solidFill>
              <a:latin typeface="+mj-lt"/>
              <a:ea typeface="+mj-ea"/>
              <a:cs typeface="+mj-cs"/>
            </a:endParaRPr>
          </a:p>
        </p:txBody>
      </p:sp>
      <p:sp>
        <p:nvSpPr>
          <p:cNvPr id="6" name="Rectangle 3"/>
          <p:cNvSpPr txBox="1">
            <a:spLocks noChangeArrowheads="1"/>
          </p:cNvSpPr>
          <p:nvPr/>
        </p:nvSpPr>
        <p:spPr bwMode="auto">
          <a:xfrm>
            <a:off x="1619250" y="2781300"/>
            <a:ext cx="3573463" cy="2101850"/>
          </a:xfrm>
          <a:prstGeom prst="rect">
            <a:avLst/>
          </a:prstGeom>
          <a:noFill/>
          <a:ln w="9525">
            <a:noFill/>
            <a:miter lim="800000"/>
          </a:ln>
        </p:spPr>
        <p:txBody>
          <a:bodyPr/>
          <a:lstStyle/>
          <a:p>
            <a:pPr marL="342900" marR="0" indent="-342900" defTabSz="914400" eaLnBrk="1" hangingPunct="1">
              <a:spcBef>
                <a:spcPct val="20000"/>
              </a:spcBef>
              <a:buClr>
                <a:schemeClr val="tx1"/>
              </a:buClr>
              <a:buSzPct val="70000"/>
              <a:buFontTx/>
              <a:buNone/>
              <a:defRPr/>
            </a:pPr>
            <a:r>
              <a:rPr kumimoji="0" lang="en-US" altLang="zh-CN" sz="2800" b="1" kern="0" cap="none" spc="0" normalizeH="0" baseline="0" noProof="0" dirty="0">
                <a:solidFill>
                  <a:schemeClr val="tx2"/>
                </a:solidFill>
                <a:latin typeface="+mn-lt"/>
                <a:ea typeface="+mn-ea"/>
                <a:cs typeface="+mn-cs"/>
              </a:rPr>
              <a:t>1. </a:t>
            </a:r>
            <a:r>
              <a:rPr kumimoji="0" lang="zh-CN" altLang="en-US" sz="2800" b="1" kern="0" cap="none" spc="0" normalizeH="0" baseline="0" noProof="0" dirty="0">
                <a:solidFill>
                  <a:schemeClr val="tx2"/>
                </a:solidFill>
                <a:latin typeface="+mn-lt"/>
                <a:ea typeface="+mn-ea"/>
                <a:cs typeface="+mn-cs"/>
              </a:rPr>
              <a:t>操作符重载概述</a:t>
            </a:r>
            <a:endParaRPr kumimoji="0" lang="zh-CN" altLang="en-US" sz="2800" b="1" kern="0" cap="none" spc="0" normalizeH="0" baseline="0" noProof="0" dirty="0">
              <a:solidFill>
                <a:schemeClr val="tx2"/>
              </a:solidFill>
              <a:latin typeface="+mn-lt"/>
              <a:ea typeface="+mn-ea"/>
              <a:cs typeface="+mn-cs"/>
            </a:endParaRPr>
          </a:p>
          <a:p>
            <a:pPr marL="342900" marR="0" indent="-342900" defTabSz="914400" eaLnBrk="1" hangingPunct="1">
              <a:spcBef>
                <a:spcPct val="20000"/>
              </a:spcBef>
              <a:buClr>
                <a:schemeClr val="tx1"/>
              </a:buClr>
              <a:buSzPct val="70000"/>
              <a:buFont typeface="Wingdings" panose="05000000000000000000" pitchFamily="2" charset="2"/>
              <a:buNone/>
              <a:defRPr/>
            </a:pPr>
            <a:r>
              <a:rPr kumimoji="0" lang="en-US" altLang="zh-CN" sz="2800" b="1" kern="0" cap="none" spc="0" normalizeH="0" baseline="0" noProof="0" dirty="0">
                <a:solidFill>
                  <a:schemeClr val="tx2"/>
                </a:solidFill>
                <a:latin typeface="+mn-lt"/>
                <a:ea typeface="+mn-ea"/>
                <a:cs typeface="+mn-cs"/>
              </a:rPr>
              <a:t>2. </a:t>
            </a:r>
            <a:r>
              <a:rPr kumimoji="0" lang="zh-CN" altLang="en-US" sz="2800" b="1" kern="0" cap="none" spc="0" normalizeH="0" baseline="0" noProof="0" dirty="0">
                <a:solidFill>
                  <a:schemeClr val="tx2"/>
                </a:solidFill>
                <a:latin typeface="+mn-lt"/>
                <a:ea typeface="+mn-ea"/>
                <a:cs typeface="+mn-cs"/>
              </a:rPr>
              <a:t>双目</a:t>
            </a:r>
            <a:r>
              <a:rPr kumimoji="0" lang="zh-CN" altLang="en-US" sz="2800" b="1" kern="0" cap="none" spc="0" normalizeH="0" baseline="0" noProof="0">
                <a:solidFill>
                  <a:schemeClr val="tx2"/>
                </a:solidFill>
                <a:latin typeface="+mn-lt"/>
                <a:ea typeface="+mn-ea"/>
                <a:cs typeface="+mn-cs"/>
              </a:rPr>
              <a:t>运算符重载</a:t>
            </a:r>
            <a:endParaRPr kumimoji="0" lang="en-US" altLang="zh-CN" sz="2800" b="1" kern="0" cap="none" spc="0" normalizeH="0" baseline="0" noProof="0" dirty="0">
              <a:solidFill>
                <a:schemeClr val="tx2"/>
              </a:solidFill>
              <a:latin typeface="+mn-lt"/>
              <a:ea typeface="+mn-ea"/>
              <a:cs typeface="+mn-cs"/>
            </a:endParaRPr>
          </a:p>
          <a:p>
            <a:pPr marL="342900" marR="0" indent="-342900" defTabSz="914400" eaLnBrk="1" hangingPunct="1">
              <a:spcBef>
                <a:spcPct val="20000"/>
              </a:spcBef>
              <a:buClr>
                <a:schemeClr val="tx1"/>
              </a:buClr>
              <a:buSzPct val="70000"/>
              <a:buFontTx/>
              <a:buNone/>
              <a:defRPr/>
            </a:pPr>
            <a:r>
              <a:rPr kumimoji="0" lang="en-US" altLang="zh-CN" sz="2800" b="1" kern="0" cap="none" spc="0" normalizeH="0" baseline="0" noProof="0">
                <a:solidFill>
                  <a:srgbClr val="0070C0"/>
                </a:solidFill>
                <a:latin typeface="+mn-lt"/>
                <a:ea typeface="+mn-ea"/>
                <a:cs typeface="+mn-cs"/>
              </a:rPr>
              <a:t>3</a:t>
            </a:r>
            <a:r>
              <a:rPr kumimoji="0" lang="en-US" altLang="zh-CN" sz="2800" b="1" kern="0" cap="none" spc="0" normalizeH="0" baseline="0" noProof="0" dirty="0">
                <a:solidFill>
                  <a:srgbClr val="0070C0"/>
                </a:solidFill>
                <a:latin typeface="+mn-lt"/>
                <a:ea typeface="+mn-ea"/>
                <a:cs typeface="+mn-cs"/>
              </a:rPr>
              <a:t>. </a:t>
            </a:r>
            <a:r>
              <a:rPr kumimoji="0" lang="zh-CN" altLang="en-US" sz="2800" b="1" kern="0" cap="none" spc="0" normalizeH="0" baseline="0" noProof="0" dirty="0">
                <a:solidFill>
                  <a:srgbClr val="0070C0"/>
                </a:solidFill>
                <a:latin typeface="+mn-lt"/>
                <a:ea typeface="+mn-ea"/>
                <a:cs typeface="+mn-cs"/>
              </a:rPr>
              <a:t>单目运算符重载</a:t>
            </a:r>
            <a:endParaRPr kumimoji="0" lang="zh-CN" altLang="en-US" sz="2800" b="1" kern="0" cap="none" spc="0" normalizeH="0" baseline="0" noProof="0" dirty="0">
              <a:solidFill>
                <a:srgbClr val="0070C0"/>
              </a:solidFill>
              <a:latin typeface="+mn-lt"/>
              <a:ea typeface="+mn-ea"/>
              <a:cs typeface="+mn-cs"/>
            </a:endParaRPr>
          </a:p>
          <a:p>
            <a:pPr marL="342900" marR="0" indent="-342900" defTabSz="914400" eaLnBrk="1" hangingPunct="1">
              <a:spcBef>
                <a:spcPct val="20000"/>
              </a:spcBef>
              <a:buClr>
                <a:schemeClr val="tx1"/>
              </a:buClr>
              <a:buSzPct val="70000"/>
              <a:buFont typeface="Wingdings" panose="05000000000000000000" pitchFamily="2" charset="2"/>
              <a:buNone/>
              <a:defRPr/>
            </a:pPr>
            <a:r>
              <a:rPr kumimoji="0" lang="en-US" altLang="zh-CN" sz="2800" b="1" kern="0" cap="none" spc="0" normalizeH="0" baseline="0" noProof="0" dirty="0">
                <a:solidFill>
                  <a:schemeClr val="tx2"/>
                </a:solidFill>
                <a:latin typeface="+mn-lt"/>
                <a:ea typeface="+mn-ea"/>
                <a:cs typeface="+mn-cs"/>
              </a:rPr>
              <a:t>4</a:t>
            </a:r>
            <a:r>
              <a:rPr kumimoji="0" lang="en-US" altLang="zh-CN" sz="2800" b="1" kern="0" cap="none" spc="0" normalizeH="0" baseline="0" noProof="0">
                <a:solidFill>
                  <a:schemeClr val="tx2"/>
                </a:solidFill>
                <a:latin typeface="+mn-lt"/>
                <a:ea typeface="+mn-ea"/>
                <a:cs typeface="+mn-cs"/>
              </a:rPr>
              <a:t>. </a:t>
            </a:r>
            <a:r>
              <a:rPr kumimoji="0" lang="zh-CN" altLang="en-US" sz="2800" b="1" kern="0" cap="none" spc="0" normalizeH="0" baseline="0" noProof="0">
                <a:solidFill>
                  <a:schemeClr val="tx2"/>
                </a:solidFill>
                <a:latin typeface="+mn-lt"/>
                <a:ea typeface="+mn-ea"/>
                <a:cs typeface="+mn-cs"/>
              </a:rPr>
              <a:t>特殊</a:t>
            </a:r>
            <a:r>
              <a:rPr kumimoji="0" lang="zh-CN" altLang="en-US" sz="2800" b="1" kern="0" cap="none" spc="0" normalizeH="0" baseline="0" noProof="0" dirty="0">
                <a:solidFill>
                  <a:schemeClr val="tx2"/>
                </a:solidFill>
                <a:latin typeface="+mn-lt"/>
                <a:ea typeface="+mn-ea"/>
                <a:cs typeface="+mn-cs"/>
              </a:rPr>
              <a:t>操作符</a:t>
            </a:r>
            <a:r>
              <a:rPr kumimoji="0" lang="zh-CN" altLang="en-US" sz="2800" b="1" kern="0" cap="none" spc="0" normalizeH="0" baseline="0" noProof="0">
                <a:solidFill>
                  <a:schemeClr val="tx2"/>
                </a:solidFill>
                <a:latin typeface="+mn-lt"/>
                <a:ea typeface="+mn-ea"/>
                <a:cs typeface="+mn-cs"/>
              </a:rPr>
              <a:t>的重载</a:t>
            </a:r>
            <a:endParaRPr kumimoji="0" lang="zh-CN" altLang="en-US" sz="2800" b="1" kern="0" cap="none" spc="0" normalizeH="0" baseline="0" noProof="0" dirty="0">
              <a:solidFill>
                <a:schemeClr val="tx2"/>
              </a:solidFill>
              <a:latin typeface="+mn-lt"/>
              <a:ea typeface="+mn-ea"/>
              <a:cs typeface="+mn-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body"/>
          </p:nvPr>
        </p:nvSpPr>
        <p:spPr>
          <a:xfrm>
            <a:off x="1239838" y="2060575"/>
            <a:ext cx="6284490" cy="3986213"/>
          </a:xfrm>
        </p:spPr>
        <p:txBody>
          <a:bodyPr vert="horz" wrap="square" lIns="91440" tIns="45720" rIns="91440" bIns="45720" anchor="t" anchorCtr="0"/>
          <a:lstStyle/>
          <a:p>
            <a:pPr eaLnBrk="1" hangingPunct="1"/>
            <a:r>
              <a:rPr lang="zh-CN" altLang="en-US" sz="2800" b="1" dirty="0">
                <a:cs typeface="Times New Roman" panose="02020603050405020304" pitchFamily="18" charset="0"/>
              </a:rPr>
              <a:t>作为</a:t>
            </a:r>
            <a:r>
              <a:rPr lang="zh-CN" altLang="en-US" sz="2800" b="1" dirty="0">
                <a:solidFill>
                  <a:srgbClr val="FF0000"/>
                </a:solidFill>
                <a:cs typeface="Times New Roman" panose="02020603050405020304" pitchFamily="18" charset="0"/>
              </a:rPr>
              <a:t>成员函数</a:t>
            </a:r>
            <a:endParaRPr lang="zh-CN" altLang="en-US" sz="2800" b="1" dirty="0">
              <a:solidFill>
                <a:srgbClr val="FF0000"/>
              </a:solidFill>
              <a:cs typeface="Times New Roman" panose="02020603050405020304" pitchFamily="18" charset="0"/>
            </a:endParaRPr>
          </a:p>
          <a:p>
            <a:pPr lvl="1" eaLnBrk="1" hangingPunct="1">
              <a:buFont typeface="Wingdings" panose="05000000000000000000" pitchFamily="2" charset="2"/>
              <a:buChar char="l"/>
            </a:pPr>
            <a:r>
              <a:rPr lang="zh-CN" altLang="zh-CN" sz="2400" b="1" dirty="0">
                <a:cs typeface="Times New Roman" panose="02020603050405020304" pitchFamily="18" charset="0"/>
              </a:rPr>
              <a:t>定义格式</a:t>
            </a:r>
            <a:endParaRPr lang="zh-CN" altLang="zh-CN" sz="2400" b="1" dirty="0">
              <a:cs typeface="Times New Roman" panose="02020603050405020304" pitchFamily="18" charset="0"/>
            </a:endParaRPr>
          </a:p>
          <a:p>
            <a:pPr lvl="2" eaLnBrk="1" hangingPunct="1">
              <a:buNone/>
            </a:pPr>
            <a:r>
              <a:rPr lang="zh-CN" altLang="zh-CN" sz="2000" b="1" dirty="0">
                <a:ea typeface="楷体_GB2312" pitchFamily="49" charset="-122"/>
              </a:rPr>
              <a:t>class &lt;类名&gt;</a:t>
            </a:r>
            <a:endParaRPr lang="zh-CN" altLang="zh-CN" sz="2000" b="1" dirty="0">
              <a:ea typeface="楷体_GB2312" pitchFamily="49" charset="-122"/>
            </a:endParaRPr>
          </a:p>
          <a:p>
            <a:pPr lvl="2" eaLnBrk="1" hangingPunct="1">
              <a:buNone/>
            </a:pPr>
            <a:r>
              <a:rPr lang="zh-CN" altLang="zh-CN" sz="2000" b="1" dirty="0">
                <a:ea typeface="楷体_GB2312" pitchFamily="49" charset="-122"/>
              </a:rPr>
              <a:t>{	......</a:t>
            </a:r>
            <a:endParaRPr lang="zh-CN" altLang="zh-CN" sz="2000" b="1" dirty="0">
              <a:ea typeface="楷体_GB2312" pitchFamily="49" charset="-122"/>
            </a:endParaRPr>
          </a:p>
          <a:p>
            <a:pPr lvl="2" eaLnBrk="1" hangingPunct="1">
              <a:buNone/>
            </a:pPr>
            <a:r>
              <a:rPr lang="zh-CN" altLang="zh-CN" sz="2000" b="1" dirty="0">
                <a:ea typeface="楷体_GB2312" pitchFamily="49" charset="-122"/>
              </a:rPr>
              <a:t>	</a:t>
            </a:r>
            <a:r>
              <a:rPr lang="zh-CN" altLang="zh-CN" sz="2000" b="1" dirty="0">
                <a:solidFill>
                  <a:srgbClr val="0070C0"/>
                </a:solidFill>
                <a:ea typeface="楷体_GB2312" pitchFamily="49" charset="-122"/>
              </a:rPr>
              <a:t>&lt;返回值类型&gt; operator # (); </a:t>
            </a:r>
            <a:endParaRPr lang="zh-CN" altLang="zh-CN" sz="2000" b="1" dirty="0">
              <a:solidFill>
                <a:srgbClr val="0070C0"/>
              </a:solidFill>
              <a:ea typeface="楷体_GB2312" pitchFamily="49" charset="-122"/>
            </a:endParaRPr>
          </a:p>
          <a:p>
            <a:pPr lvl="2" eaLnBrk="1" hangingPunct="1">
              <a:buNone/>
            </a:pPr>
            <a:r>
              <a:rPr lang="zh-CN" altLang="zh-CN" sz="2000" b="1" dirty="0">
                <a:ea typeface="楷体_GB2312" pitchFamily="49" charset="-122"/>
              </a:rPr>
              <a:t>};</a:t>
            </a:r>
            <a:endParaRPr lang="zh-CN" altLang="zh-CN" sz="2000" b="1" dirty="0">
              <a:ea typeface="楷体_GB2312" pitchFamily="49" charset="-122"/>
            </a:endParaRPr>
          </a:p>
          <a:p>
            <a:pPr lvl="2" eaLnBrk="1" hangingPunct="1">
              <a:buNone/>
            </a:pPr>
            <a:r>
              <a:rPr lang="zh-CN" altLang="zh-CN" sz="2000" b="1" dirty="0">
                <a:solidFill>
                  <a:srgbClr val="0070C0"/>
                </a:solidFill>
                <a:ea typeface="楷体_GB2312" pitchFamily="49" charset="-122"/>
              </a:rPr>
              <a:t>&lt;返回值类型&gt; &lt;类名&gt;::operator # () { ...... }</a:t>
            </a:r>
            <a:endParaRPr lang="zh-CN" altLang="zh-CN" sz="2000" b="1" dirty="0">
              <a:solidFill>
                <a:srgbClr val="0070C0"/>
              </a:solidFill>
              <a:ea typeface="楷体_GB2312" pitchFamily="49" charset="-122"/>
            </a:endParaRPr>
          </a:p>
          <a:p>
            <a:pPr lvl="1" eaLnBrk="1" hangingPunct="1">
              <a:buFont typeface="Wingdings" panose="05000000000000000000" pitchFamily="2" charset="2"/>
              <a:buChar char="l"/>
            </a:pPr>
            <a:r>
              <a:rPr lang="zh-CN" altLang="zh-CN" sz="2400" b="1" dirty="0">
                <a:cs typeface="Times New Roman" panose="02020603050405020304" pitchFamily="18" charset="0"/>
              </a:rPr>
              <a:t>使用格式</a:t>
            </a:r>
            <a:endParaRPr lang="zh-CN" altLang="zh-CN" sz="2400" b="1" dirty="0">
              <a:cs typeface="Times New Roman" panose="02020603050405020304" pitchFamily="18" charset="0"/>
            </a:endParaRPr>
          </a:p>
          <a:p>
            <a:pPr lvl="2" eaLnBrk="1" hangingPunct="1">
              <a:buNone/>
            </a:pPr>
            <a:r>
              <a:rPr lang="zh-CN" altLang="zh-CN" sz="2000" b="1" dirty="0">
                <a:ea typeface="楷体_GB2312" pitchFamily="49" charset="-122"/>
              </a:rPr>
              <a:t>&lt;类名&gt; a;</a:t>
            </a:r>
            <a:endParaRPr lang="zh-CN" altLang="zh-CN" sz="2000" b="1" dirty="0">
              <a:ea typeface="楷体_GB2312" pitchFamily="49" charset="-122"/>
            </a:endParaRPr>
          </a:p>
          <a:p>
            <a:pPr lvl="2" eaLnBrk="1" hangingPunct="1">
              <a:buNone/>
            </a:pPr>
            <a:r>
              <a:rPr lang="zh-CN" altLang="zh-CN" sz="2000" b="1" dirty="0">
                <a:solidFill>
                  <a:srgbClr val="0070C0"/>
                </a:solidFill>
                <a:ea typeface="楷体_GB2312" pitchFamily="49" charset="-122"/>
              </a:rPr>
              <a:t>#a  </a:t>
            </a:r>
            <a:r>
              <a:rPr lang="en-US" altLang="zh-CN" sz="2000" b="1" dirty="0">
                <a:ea typeface="楷体_GB2312" pitchFamily="49" charset="-122"/>
              </a:rPr>
              <a:t>//</a:t>
            </a:r>
            <a:r>
              <a:rPr lang="zh-CN" altLang="zh-CN" sz="2000" b="1" dirty="0">
                <a:ea typeface="楷体_GB2312" pitchFamily="49" charset="-122"/>
              </a:rPr>
              <a:t>或 a.operator#()</a:t>
            </a:r>
            <a:endParaRPr lang="zh-CN" altLang="zh-CN" sz="2000" b="1" dirty="0">
              <a:ea typeface="楷体_GB2312" pitchFamily="49" charset="-122"/>
            </a:endParaRPr>
          </a:p>
        </p:txBody>
      </p:sp>
      <p:sp>
        <p:nvSpPr>
          <p:cNvPr id="3" name="Rectangle 2"/>
          <p:cNvSpPr txBox="1">
            <a:spLocks noChangeArrowheads="1"/>
          </p:cNvSpPr>
          <p:nvPr/>
        </p:nvSpPr>
        <p:spPr bwMode="auto">
          <a:xfrm>
            <a:off x="1692274" y="441325"/>
            <a:ext cx="7233897" cy="97155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3. </a:t>
            </a:r>
            <a:r>
              <a:rPr kumimoji="0" lang="zh-CN" altLang="en-US" sz="4000" b="1" kern="0" cap="none" spc="0" normalizeH="0" baseline="0" noProof="0" dirty="0">
                <a:solidFill>
                  <a:schemeClr val="tx2"/>
                </a:solidFill>
                <a:latin typeface="+mj-lt"/>
                <a:ea typeface="+mj-ea"/>
                <a:cs typeface="+mj-cs"/>
              </a:rPr>
              <a:t>单目操作符重载</a:t>
            </a:r>
            <a:endParaRPr kumimoji="0" lang="zh-CN" altLang="en-US" sz="4000" b="1" kern="0" cap="none" spc="0" normalizeH="0" baseline="0" noProof="0" dirty="0">
              <a:solidFill>
                <a:schemeClr val="tx2"/>
              </a:solidFill>
              <a:latin typeface="+mj-lt"/>
              <a:ea typeface="+mj-ea"/>
              <a:cs typeface="+mj-cs"/>
            </a:endParaRPr>
          </a:p>
        </p:txBody>
      </p:sp>
      <p:sp>
        <p:nvSpPr>
          <p:cNvPr id="2" name="灯片编号占位符 1"/>
          <p:cNvSpPr>
            <a:spLocks noGrp="1"/>
          </p:cNvSpPr>
          <p:nvPr>
            <p:ph type="sldNum" sz="quarter" idx="12"/>
          </p:nvPr>
        </p:nvSpPr>
        <p:spPr>
          <a:xfrm>
            <a:off x="1524000" y="6248400"/>
            <a:ext cx="1390872" cy="457200"/>
          </a:xfrm>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4" name="图片 3"/>
          <p:cNvPicPr>
            <a:picLocks noChangeAspect="1"/>
          </p:cNvPicPr>
          <p:nvPr/>
        </p:nvPicPr>
        <p:blipFill>
          <a:blip r:embed="rId1"/>
          <a:stretch>
            <a:fillRect/>
          </a:stretch>
        </p:blipFill>
        <p:spPr>
          <a:xfrm>
            <a:off x="107950" y="1268730"/>
            <a:ext cx="8963025" cy="676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524000" y="190500"/>
            <a:ext cx="7010400"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6.6.5</a:t>
            </a:r>
            <a:r>
              <a:rPr kumimoji="0" lang="zh-CN" altLang="zh-CN" sz="4000" b="1" kern="0" cap="none" spc="0" normalizeH="0" baseline="0" noProof="0" dirty="0">
                <a:solidFill>
                  <a:schemeClr val="tx2"/>
                </a:solidFill>
                <a:latin typeface="+mj-lt"/>
                <a:ea typeface="+mj-ea"/>
                <a:cs typeface="+mj-cs"/>
              </a:rPr>
              <a:t> 操作符重载</a:t>
            </a:r>
            <a:r>
              <a:rPr kumimoji="0" lang="en-US" altLang="zh-CN" sz="4000" b="1" kern="0" cap="none" spc="0" normalizeH="0" baseline="0" noProof="0" dirty="0">
                <a:solidFill>
                  <a:schemeClr val="tx2"/>
                </a:solidFill>
                <a:latin typeface="+mj-lt"/>
                <a:ea typeface="+mj-ea"/>
                <a:cs typeface="+mj-cs"/>
              </a:rPr>
              <a:t>  P240</a:t>
            </a:r>
            <a:endParaRPr kumimoji="0" lang="en-US" altLang="zh-CN" sz="4000" b="1" kern="0" cap="none" spc="0" normalizeH="0" baseline="0" noProof="0" dirty="0">
              <a:solidFill>
                <a:schemeClr val="tx2"/>
              </a:solidFill>
              <a:latin typeface="+mj-lt"/>
              <a:ea typeface="+mj-ea"/>
              <a:cs typeface="+mj-cs"/>
            </a:endParaRPr>
          </a:p>
        </p:txBody>
      </p:sp>
      <p:sp>
        <p:nvSpPr>
          <p:cNvPr id="6" name="Rectangle 3"/>
          <p:cNvSpPr txBox="1">
            <a:spLocks noChangeArrowheads="1"/>
          </p:cNvSpPr>
          <p:nvPr/>
        </p:nvSpPr>
        <p:spPr bwMode="auto">
          <a:xfrm>
            <a:off x="1619250" y="2781300"/>
            <a:ext cx="3573463" cy="2101850"/>
          </a:xfrm>
          <a:prstGeom prst="rect">
            <a:avLst/>
          </a:prstGeom>
          <a:noFill/>
          <a:ln w="9525">
            <a:noFill/>
            <a:miter lim="800000"/>
          </a:ln>
        </p:spPr>
        <p:txBody>
          <a:bodyPr/>
          <a:lstStyle/>
          <a:p>
            <a:pPr marL="342900" marR="0" indent="-342900" defTabSz="914400" eaLnBrk="1" hangingPunct="1">
              <a:spcBef>
                <a:spcPct val="20000"/>
              </a:spcBef>
              <a:buClr>
                <a:schemeClr val="tx1"/>
              </a:buClr>
              <a:buSzPct val="70000"/>
              <a:buFontTx/>
              <a:buNone/>
              <a:defRPr/>
            </a:pPr>
            <a:r>
              <a:rPr kumimoji="0" lang="en-US" altLang="zh-CN" sz="2800" b="1" kern="0" cap="none" spc="0" normalizeH="0" baseline="0" noProof="0" dirty="0">
                <a:solidFill>
                  <a:srgbClr val="0070C0"/>
                </a:solidFill>
                <a:latin typeface="+mn-lt"/>
                <a:ea typeface="+mn-ea"/>
                <a:cs typeface="+mn-cs"/>
              </a:rPr>
              <a:t>1. </a:t>
            </a:r>
            <a:r>
              <a:rPr kumimoji="0" lang="zh-CN" altLang="en-US" sz="2800" b="1" kern="0" cap="none" spc="0" normalizeH="0" baseline="0" noProof="0" dirty="0">
                <a:solidFill>
                  <a:srgbClr val="0070C0"/>
                </a:solidFill>
                <a:latin typeface="+mn-lt"/>
                <a:ea typeface="+mn-ea"/>
                <a:cs typeface="+mn-cs"/>
              </a:rPr>
              <a:t>操作符重载概述</a:t>
            </a:r>
            <a:endParaRPr kumimoji="0" lang="zh-CN" altLang="en-US" sz="2800" b="1" kern="0" cap="none" spc="0" normalizeH="0" baseline="0" noProof="0" dirty="0">
              <a:solidFill>
                <a:srgbClr val="0070C0"/>
              </a:solidFill>
              <a:latin typeface="+mn-lt"/>
              <a:ea typeface="+mn-ea"/>
              <a:cs typeface="+mn-cs"/>
            </a:endParaRPr>
          </a:p>
          <a:p>
            <a:pPr marL="342900" marR="0" indent="-342900" defTabSz="914400" eaLnBrk="1" hangingPunct="1">
              <a:spcBef>
                <a:spcPct val="20000"/>
              </a:spcBef>
              <a:buClr>
                <a:schemeClr val="tx1"/>
              </a:buClr>
              <a:buSzPct val="70000"/>
              <a:buFont typeface="Wingdings" panose="05000000000000000000" pitchFamily="2" charset="2"/>
              <a:buNone/>
              <a:defRPr/>
            </a:pPr>
            <a:r>
              <a:rPr kumimoji="0" lang="en-US" altLang="zh-CN" sz="2800" b="1" kern="0" cap="none" spc="0" normalizeH="0" baseline="0" noProof="0" dirty="0">
                <a:solidFill>
                  <a:schemeClr val="tx2"/>
                </a:solidFill>
                <a:latin typeface="+mn-lt"/>
                <a:ea typeface="+mn-ea"/>
                <a:cs typeface="+mn-cs"/>
              </a:rPr>
              <a:t>2. </a:t>
            </a:r>
            <a:r>
              <a:rPr kumimoji="0" lang="zh-CN" altLang="en-US" sz="2800" b="1" kern="0" cap="none" spc="0" normalizeH="0" baseline="0" noProof="0" dirty="0">
                <a:solidFill>
                  <a:schemeClr val="tx2"/>
                </a:solidFill>
                <a:latin typeface="+mn-lt"/>
                <a:ea typeface="+mn-ea"/>
                <a:cs typeface="+mn-cs"/>
              </a:rPr>
              <a:t>双目运算符重载</a:t>
            </a:r>
            <a:endParaRPr kumimoji="0" lang="en-US" altLang="zh-CN" sz="2800" b="1" kern="0" cap="none" spc="0" normalizeH="0" baseline="0" noProof="0" dirty="0">
              <a:solidFill>
                <a:schemeClr val="tx2"/>
              </a:solidFill>
              <a:latin typeface="+mn-lt"/>
              <a:ea typeface="+mn-ea"/>
              <a:cs typeface="+mn-cs"/>
            </a:endParaRPr>
          </a:p>
          <a:p>
            <a:pPr marL="342900" marR="0" indent="-342900" defTabSz="914400" eaLnBrk="1" hangingPunct="1">
              <a:spcBef>
                <a:spcPct val="20000"/>
              </a:spcBef>
              <a:buClr>
                <a:schemeClr val="tx1"/>
              </a:buClr>
              <a:buSzPct val="70000"/>
              <a:buFontTx/>
              <a:buNone/>
              <a:defRPr/>
            </a:pPr>
            <a:r>
              <a:rPr kumimoji="0" lang="en-US" altLang="zh-CN" sz="2800" b="1" kern="0" cap="none" spc="0" normalizeH="0" baseline="0" noProof="0" dirty="0">
                <a:solidFill>
                  <a:schemeClr val="tx2"/>
                </a:solidFill>
                <a:latin typeface="+mn-lt"/>
                <a:ea typeface="+mn-ea"/>
                <a:cs typeface="+mn-cs"/>
              </a:rPr>
              <a:t>3. </a:t>
            </a:r>
            <a:r>
              <a:rPr kumimoji="0" lang="zh-CN" altLang="en-US" sz="2800" b="1" kern="0" cap="none" spc="0" normalizeH="0" baseline="0" noProof="0" dirty="0">
                <a:solidFill>
                  <a:schemeClr val="tx2"/>
                </a:solidFill>
                <a:latin typeface="+mn-lt"/>
                <a:ea typeface="+mn-ea"/>
                <a:cs typeface="+mn-cs"/>
              </a:rPr>
              <a:t>单目运算符重载</a:t>
            </a:r>
            <a:endParaRPr kumimoji="0" lang="zh-CN" altLang="en-US" sz="2800" b="1" kern="0" cap="none" spc="0" normalizeH="0" baseline="0" noProof="0" dirty="0">
              <a:solidFill>
                <a:schemeClr val="tx2"/>
              </a:solidFill>
              <a:latin typeface="+mn-lt"/>
              <a:ea typeface="+mn-ea"/>
              <a:cs typeface="+mn-cs"/>
            </a:endParaRPr>
          </a:p>
          <a:p>
            <a:pPr marL="342900" marR="0" indent="-342900" defTabSz="914400" eaLnBrk="1" hangingPunct="1">
              <a:spcBef>
                <a:spcPct val="20000"/>
              </a:spcBef>
              <a:buClr>
                <a:schemeClr val="tx1"/>
              </a:buClr>
              <a:buSzPct val="70000"/>
              <a:buFont typeface="Wingdings" panose="05000000000000000000" pitchFamily="2" charset="2"/>
              <a:buNone/>
              <a:defRPr/>
            </a:pPr>
            <a:r>
              <a:rPr kumimoji="0" lang="en-US" altLang="zh-CN" sz="2800" b="1" kern="0" cap="none" spc="0" normalizeH="0" baseline="0" noProof="0" dirty="0">
                <a:solidFill>
                  <a:schemeClr val="tx2"/>
                </a:solidFill>
                <a:latin typeface="+mn-lt"/>
                <a:ea typeface="+mn-ea"/>
                <a:cs typeface="+mn-cs"/>
              </a:rPr>
              <a:t>4</a:t>
            </a:r>
            <a:r>
              <a:rPr kumimoji="0" lang="en-US" altLang="zh-CN" sz="2800" b="1" kern="0" cap="none" spc="0" normalizeH="0" baseline="0" noProof="0">
                <a:solidFill>
                  <a:schemeClr val="tx2"/>
                </a:solidFill>
                <a:latin typeface="+mn-lt"/>
                <a:ea typeface="+mn-ea"/>
                <a:cs typeface="+mn-cs"/>
              </a:rPr>
              <a:t>. </a:t>
            </a:r>
            <a:r>
              <a:rPr kumimoji="0" lang="zh-CN" altLang="en-US" sz="2800" b="1" kern="0" cap="none" spc="0" normalizeH="0" baseline="0" noProof="0">
                <a:solidFill>
                  <a:schemeClr val="tx2"/>
                </a:solidFill>
                <a:latin typeface="+mn-lt"/>
                <a:ea typeface="+mn-ea"/>
                <a:cs typeface="+mn-cs"/>
              </a:rPr>
              <a:t>特殊</a:t>
            </a:r>
            <a:r>
              <a:rPr kumimoji="0" lang="zh-CN" altLang="en-US" sz="2800" b="1" kern="0" cap="none" spc="0" normalizeH="0" baseline="0" noProof="0" dirty="0">
                <a:solidFill>
                  <a:schemeClr val="tx2"/>
                </a:solidFill>
                <a:latin typeface="+mn-lt"/>
                <a:ea typeface="+mn-ea"/>
                <a:cs typeface="+mn-cs"/>
              </a:rPr>
              <a:t>操作符</a:t>
            </a:r>
            <a:r>
              <a:rPr kumimoji="0" lang="zh-CN" altLang="en-US" sz="2800" b="1" kern="0" cap="none" spc="0" normalizeH="0" baseline="0" noProof="0">
                <a:solidFill>
                  <a:schemeClr val="tx2"/>
                </a:solidFill>
                <a:latin typeface="+mn-lt"/>
                <a:ea typeface="+mn-ea"/>
                <a:cs typeface="+mn-cs"/>
              </a:rPr>
              <a:t>的重载</a:t>
            </a:r>
            <a:endParaRPr kumimoji="0" lang="zh-CN" altLang="en-US" sz="2800" b="1" kern="0" cap="none" spc="0" normalizeH="0" baseline="0" noProof="0" dirty="0">
              <a:solidFill>
                <a:schemeClr val="tx2"/>
              </a:solidFill>
              <a:latin typeface="+mn-lt"/>
              <a:ea typeface="+mn-ea"/>
              <a:cs typeface="+mn-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1187624" y="1340768"/>
            <a:ext cx="4994275" cy="4826000"/>
          </a:xfrm>
        </p:spPr>
        <p:txBody>
          <a:bodyPr vert="horz" wrap="square" lIns="91440" tIns="45720" rIns="91440" bIns="45720" numCol="1" anchor="t" anchorCtr="0" compatLnSpc="1"/>
          <a:lstStyle/>
          <a:p>
            <a:pPr marL="342900" marR="0" lvl="0" indent="-342900" algn="l" defTabSz="44958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作为成员函数</a:t>
            </a:r>
            <a:endParaRPr kumimoji="0" lang="en-US" altLang="zh-CN" sz="28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44958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例</a:t>
            </a:r>
            <a:r>
              <a:rPr kumimoji="0" lang="en-US" altLang="zh-CN"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1</a:t>
            </a:r>
            <a:r>
              <a:rPr kumimoji="0" lang="zh-CN" altLang="en-US"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a:t>
            </a:r>
            <a:r>
              <a:rPr kumimoji="0" lang="zh-CN" altLang="zh-CN" sz="24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复数的</a:t>
            </a:r>
            <a:r>
              <a:rPr kumimoji="0" lang="zh-CN" altLang="zh-CN" sz="2400" b="1" i="0" u="none" strike="noStrike" kern="0" cap="none" spc="0" normalizeH="0" baseline="0" noProof="0" dirty="0">
                <a:ln>
                  <a:noFill/>
                </a:ln>
                <a:solidFill>
                  <a:schemeClr val="tx2"/>
                </a:solidFill>
                <a:effectLst/>
                <a:uLnTx/>
                <a:uFillTx/>
                <a:latin typeface="+mn-lt"/>
                <a:ea typeface="+mn-ea"/>
              </a:rPr>
              <a:t>取负操作</a:t>
            </a:r>
            <a:endPar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1143000" marR="0" lvl="2" indent="-228600" algn="l" defTabSz="449580" rtl="0" eaLnBrk="1" fontAlgn="base" latinLnBrk="0" hangingPunct="1">
              <a:lnSpc>
                <a:spcPct val="9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class Complex</a:t>
            </a:r>
            <a:endPar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a:p>
            <a:pPr marL="1143000" marR="0" lvl="2" indent="-228600" algn="l" defTabSz="449580" rtl="0" eaLnBrk="1" fontAlgn="base" latinLnBrk="0" hangingPunct="1">
              <a:lnSpc>
                <a:spcPct val="9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a:t>
            </a:r>
            <a:r>
              <a:rPr kumimoji="0" lang="en-US"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a:t>
            </a: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a:t>
            </a:r>
            <a:endPar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a:p>
            <a:pPr marL="1143000" marR="0" lvl="2" indent="-228600" algn="l" defTabSz="449580" rtl="0" eaLnBrk="1" fontAlgn="base" latinLnBrk="0" hangingPunct="1">
              <a:lnSpc>
                <a:spcPct val="9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a:t>
            </a: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public:</a:t>
            </a:r>
            <a:endPar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a:p>
            <a:pPr marL="1143000" marR="0" lvl="2" indent="-228600" algn="l" defTabSz="449580" rtl="0" eaLnBrk="1" fontAlgn="base" latinLnBrk="0" hangingPunct="1">
              <a:lnSpc>
                <a:spcPct val="9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a:t>
            </a:r>
            <a:r>
              <a:rPr kumimoji="0" lang="en-US"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a:t>
            </a: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Complex </a:t>
            </a:r>
            <a:r>
              <a:rPr kumimoji="0" lang="zh-CN" altLang="zh-CN" sz="2000" b="1" i="0" u="none" strike="noStrike" kern="0" cap="none" spc="0" normalizeH="0" baseline="0" noProof="0" dirty="0">
                <a:ln>
                  <a:noFill/>
                </a:ln>
                <a:solidFill>
                  <a:srgbClr val="0070C0"/>
                </a:solidFill>
                <a:effectLst/>
                <a:uLnTx/>
                <a:uFillTx/>
                <a:latin typeface="+mn-lt"/>
                <a:ea typeface="宋体" panose="02010600030101010101" pitchFamily="2" charset="-122"/>
                <a:cs typeface="Times New Roman" panose="02020603050405020304" pitchFamily="18" charset="0"/>
              </a:rPr>
              <a:t>operator -</a:t>
            </a:r>
            <a:r>
              <a:rPr kumimoji="0" lang="en-US"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a:t>
            </a: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const</a:t>
            </a:r>
            <a:endPar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a:p>
            <a:pPr marL="1143000" marR="0" lvl="2" indent="-228600" algn="l" defTabSz="449580" rtl="0" eaLnBrk="1" fontAlgn="base" latinLnBrk="0" hangingPunct="1">
              <a:lnSpc>
                <a:spcPct val="9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a:t>
            </a:r>
            <a:r>
              <a:rPr kumimoji="0" lang="en-US"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a:t>
            </a: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Complex temp;</a:t>
            </a:r>
            <a:endPar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a:p>
            <a:pPr marL="1143000" marR="0" lvl="2" indent="-228600" algn="l" defTabSz="449580" rtl="0" eaLnBrk="1" fontAlgn="base" latinLnBrk="0" hangingPunct="1">
              <a:lnSpc>
                <a:spcPct val="9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temp.real = -real;</a:t>
            </a:r>
            <a:endPar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a:p>
            <a:pPr marL="1143000" marR="0" lvl="2" indent="-228600" algn="l" defTabSz="449580" rtl="0" eaLnBrk="1" fontAlgn="base" latinLnBrk="0" hangingPunct="1">
              <a:lnSpc>
                <a:spcPct val="9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temp.imag = -imag;</a:t>
            </a:r>
            <a:endPar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a:p>
            <a:pPr marL="1143000" marR="0" lvl="2" indent="-228600" algn="l" defTabSz="449580" rtl="0" eaLnBrk="1" fontAlgn="base" latinLnBrk="0" hangingPunct="1">
              <a:lnSpc>
                <a:spcPct val="9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return temp;</a:t>
            </a:r>
            <a:endPar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a:p>
            <a:pPr marL="1143000" marR="0" lvl="2" indent="-228600" algn="l" defTabSz="449580" rtl="0" eaLnBrk="1" fontAlgn="base" latinLnBrk="0" hangingPunct="1">
              <a:lnSpc>
                <a:spcPct val="9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		   }</a:t>
            </a:r>
            <a:endPar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a:p>
            <a:pPr marL="1143000" marR="0" lvl="2" indent="-228600" algn="l" defTabSz="449580" rtl="0" eaLnBrk="1" fontAlgn="base" latinLnBrk="0" hangingPunct="1">
              <a:lnSpc>
                <a:spcPct val="9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a:t>
            </a:r>
            <a:endPar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a:p>
            <a:pPr marL="1143000" marR="0" lvl="2" indent="-228600" algn="l" defTabSz="449580" rtl="0" eaLnBrk="1" fontAlgn="base" latinLnBrk="0" hangingPunct="1">
              <a:lnSpc>
                <a:spcPct val="9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rPr>
              <a:t>Complex a(1,2), b;</a:t>
            </a:r>
            <a:endParaRPr kumimoji="0" lang="zh-CN" altLang="zh-CN" sz="2000" b="1" i="0" u="none" strike="noStrike" kern="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a:p>
            <a:pPr marL="1143000" marR="0" lvl="2" indent="-228600" algn="l" defTabSz="449580" rtl="0" eaLnBrk="1" fontAlgn="base" latinLnBrk="0" hangingPunct="1">
              <a:lnSpc>
                <a:spcPct val="90000"/>
              </a:lnSpc>
              <a:spcBef>
                <a:spcPct val="20000"/>
              </a:spcBef>
              <a:spcAft>
                <a:spcPct val="0"/>
              </a:spcAft>
              <a:buClr>
                <a:schemeClr val="tx1"/>
              </a:buClr>
              <a:buSzTx/>
              <a:buFont typeface="Wingdings" panose="05000000000000000000" pitchFamily="2" charset="2"/>
              <a:buNone/>
              <a:defRPr/>
            </a:pPr>
            <a:r>
              <a:rPr kumimoji="0" lang="zh-CN" altLang="zh-CN" sz="2000" b="1" i="0" u="none" strike="noStrike" kern="0" cap="none" spc="0" normalizeH="0" baseline="0" noProof="0" dirty="0">
                <a:ln>
                  <a:noFill/>
                </a:ln>
                <a:solidFill>
                  <a:srgbClr val="0070C0"/>
                </a:solidFill>
                <a:effectLst/>
                <a:uLnTx/>
                <a:uFillTx/>
                <a:latin typeface="+mn-lt"/>
                <a:ea typeface="宋体" panose="02010600030101010101" pitchFamily="2" charset="-122"/>
                <a:cs typeface="Times New Roman" panose="02020603050405020304" pitchFamily="18" charset="0"/>
              </a:rPr>
              <a:t>b = -a;  </a:t>
            </a: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//把b修改成a的负数。</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p:txBody>
      </p:sp>
      <p:sp>
        <p:nvSpPr>
          <p:cNvPr id="4" name="Rectangle 2"/>
          <p:cNvSpPr txBox="1">
            <a:spLocks noChangeArrowheads="1"/>
          </p:cNvSpPr>
          <p:nvPr/>
        </p:nvSpPr>
        <p:spPr bwMode="auto">
          <a:xfrm>
            <a:off x="1692275" y="441325"/>
            <a:ext cx="6737350" cy="97155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3. </a:t>
            </a:r>
            <a:r>
              <a:rPr kumimoji="0" lang="zh-CN" altLang="en-US" sz="4000" b="1" kern="0" cap="none" spc="0" normalizeH="0" baseline="0" noProof="0" dirty="0">
                <a:solidFill>
                  <a:schemeClr val="tx2"/>
                </a:solidFill>
                <a:latin typeface="+mj-lt"/>
                <a:ea typeface="+mj-ea"/>
                <a:cs typeface="+mj-cs"/>
              </a:rPr>
              <a:t>单目操作符重载</a:t>
            </a:r>
            <a:endParaRPr kumimoji="0" lang="zh-CN" altLang="en-US" sz="4000" b="1" kern="0" cap="none" spc="0" normalizeH="0" baseline="0" noProof="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type="body"/>
          </p:nvPr>
        </p:nvSpPr>
        <p:spPr>
          <a:xfrm>
            <a:off x="611188" y="2205038"/>
            <a:ext cx="7743825" cy="3703637"/>
          </a:xfrm>
        </p:spPr>
        <p:txBody>
          <a:bodyPr vert="horz" wrap="square" lIns="91440" tIns="45720" rIns="91440" bIns="45720" anchor="t" anchorCtr="0"/>
          <a:lstStyle/>
          <a:p>
            <a:pPr eaLnBrk="1" hangingPunct="1">
              <a:spcAft>
                <a:spcPct val="50000"/>
              </a:spcAft>
            </a:pPr>
            <a:r>
              <a:rPr lang="zh-CN" altLang="en-US" sz="2800" b="1" dirty="0">
                <a:cs typeface="Times New Roman" panose="02020603050405020304" pitchFamily="18" charset="0"/>
              </a:rPr>
              <a:t>作为成员函数</a:t>
            </a:r>
            <a:endParaRPr lang="en-US" altLang="zh-CN" sz="2800" b="1" dirty="0">
              <a:cs typeface="Times New Roman" panose="02020603050405020304" pitchFamily="18" charset="0"/>
            </a:endParaRPr>
          </a:p>
          <a:p>
            <a:pPr lvl="1" eaLnBrk="1" hangingPunct="1">
              <a:spcAft>
                <a:spcPct val="50000"/>
              </a:spcAft>
              <a:buFont typeface="Wingdings" panose="05000000000000000000" pitchFamily="2" charset="2"/>
              <a:buChar char="l"/>
            </a:pPr>
            <a:r>
              <a:rPr lang="zh-CN" altLang="zh-CN" sz="2400" b="1" dirty="0">
                <a:solidFill>
                  <a:srgbClr val="FF0000"/>
                </a:solidFill>
                <a:cs typeface="Times New Roman" panose="02020603050405020304" pitchFamily="18" charset="0"/>
              </a:rPr>
              <a:t>操作符++（--）</a:t>
            </a:r>
            <a:r>
              <a:rPr lang="zh-CN" altLang="zh-CN" sz="2400" b="1" dirty="0">
                <a:cs typeface="Times New Roman" panose="02020603050405020304" pitchFamily="18" charset="0"/>
              </a:rPr>
              <a:t>有前置和后置两种用法</a:t>
            </a:r>
            <a:r>
              <a:rPr lang="zh-CN" altLang="en-US" sz="2400" b="1" dirty="0">
                <a:cs typeface="Times New Roman" panose="02020603050405020304" pitchFamily="18" charset="0"/>
              </a:rPr>
              <a:t>，</a:t>
            </a:r>
            <a:r>
              <a:rPr lang="zh-CN" altLang="zh-CN" sz="2400" b="1" dirty="0">
                <a:cs typeface="Times New Roman" panose="02020603050405020304" pitchFamily="18" charset="0"/>
              </a:rPr>
              <a:t>为了区分</a:t>
            </a:r>
            <a:r>
              <a:rPr lang="zh-CN" altLang="en-US" sz="2400" b="1" dirty="0">
                <a:cs typeface="Times New Roman" panose="02020603050405020304" pitchFamily="18" charset="0"/>
              </a:rPr>
              <a:t>两者</a:t>
            </a:r>
            <a:r>
              <a:rPr lang="zh-CN" altLang="zh-CN" sz="2400" b="1" dirty="0">
                <a:cs typeface="Times New Roman" panose="02020603050405020304" pitchFamily="18" charset="0"/>
              </a:rPr>
              <a:t>，</a:t>
            </a:r>
            <a:r>
              <a:rPr lang="zh-CN" altLang="en-US" sz="2400" b="1" dirty="0">
                <a:cs typeface="Times New Roman" panose="02020603050405020304" pitchFamily="18" charset="0"/>
              </a:rPr>
              <a:t>在</a:t>
            </a:r>
            <a:r>
              <a:rPr lang="zh-CN" altLang="zh-CN" sz="2400" b="1" dirty="0">
                <a:cs typeface="Times New Roman" panose="02020603050405020304" pitchFamily="18" charset="0"/>
              </a:rPr>
              <a:t>后置用法</a:t>
            </a:r>
            <a:r>
              <a:rPr lang="zh-CN" altLang="en-US" sz="2400" b="1" dirty="0">
                <a:cs typeface="Times New Roman" panose="02020603050405020304" pitchFamily="18" charset="0"/>
              </a:rPr>
              <a:t>的重载函数中加入一个</a:t>
            </a:r>
            <a:r>
              <a:rPr lang="zh-CN" altLang="zh-CN" sz="2400" b="1" dirty="0">
                <a:cs typeface="Times New Roman" panose="02020603050405020304" pitchFamily="18" charset="0"/>
              </a:rPr>
              <a:t>int型参数</a:t>
            </a:r>
            <a:r>
              <a:rPr lang="zh-CN" altLang="en-US" sz="2400" b="1" dirty="0">
                <a:cs typeface="Times New Roman" panose="02020603050405020304" pitchFamily="18" charset="0"/>
              </a:rPr>
              <a:t>。</a:t>
            </a:r>
            <a:endParaRPr lang="en-US" altLang="zh-CN" sz="2400" b="1" dirty="0">
              <a:cs typeface="Times New Roman" panose="02020603050405020304" pitchFamily="18" charset="0"/>
            </a:endParaRPr>
          </a:p>
          <a:p>
            <a:pPr lvl="1" eaLnBrk="1" hangingPunct="1">
              <a:buFont typeface="Wingdings" panose="05000000000000000000" pitchFamily="2" charset="2"/>
              <a:buChar char="l"/>
            </a:pPr>
            <a:r>
              <a:rPr lang="zh-CN" altLang="zh-CN" sz="2400" b="1" dirty="0">
                <a:cs typeface="Times New Roman" panose="02020603050405020304" pitchFamily="18" charset="0"/>
              </a:rPr>
              <a:t>定义格式</a:t>
            </a:r>
            <a:endParaRPr lang="zh-CN" altLang="zh-CN" sz="2400" b="1" dirty="0">
              <a:cs typeface="Times New Roman" panose="02020603050405020304" pitchFamily="18" charset="0"/>
            </a:endParaRPr>
          </a:p>
          <a:p>
            <a:pPr lvl="2" eaLnBrk="1" hangingPunct="1">
              <a:buNone/>
            </a:pPr>
            <a:r>
              <a:rPr lang="zh-CN" altLang="zh-CN" sz="2000" b="1" dirty="0">
                <a:ea typeface="楷体_GB2312" pitchFamily="49" charset="-122"/>
              </a:rPr>
              <a:t>class &lt;类名&gt;</a:t>
            </a:r>
            <a:endParaRPr lang="zh-CN" altLang="zh-CN" sz="2000" b="1" dirty="0">
              <a:ea typeface="楷体_GB2312" pitchFamily="49" charset="-122"/>
            </a:endParaRPr>
          </a:p>
          <a:p>
            <a:pPr lvl="2" eaLnBrk="1" hangingPunct="1">
              <a:buNone/>
            </a:pPr>
            <a:r>
              <a:rPr lang="zh-CN" altLang="zh-CN" sz="2000" b="1" dirty="0">
                <a:ea typeface="楷体_GB2312" pitchFamily="49" charset="-122"/>
              </a:rPr>
              <a:t>{	......</a:t>
            </a:r>
            <a:endParaRPr lang="zh-CN" altLang="zh-CN" sz="2000" b="1" dirty="0">
              <a:ea typeface="楷体_GB2312" pitchFamily="49" charset="-122"/>
            </a:endParaRPr>
          </a:p>
          <a:p>
            <a:pPr lvl="2" eaLnBrk="1" hangingPunct="1">
              <a:buNone/>
            </a:pPr>
            <a:r>
              <a:rPr lang="zh-CN" altLang="zh-CN" sz="2000" b="1" dirty="0">
                <a:ea typeface="楷体_GB2312" pitchFamily="49" charset="-122"/>
              </a:rPr>
              <a:t>	</a:t>
            </a:r>
            <a:r>
              <a:rPr lang="en-US" altLang="zh-CN" sz="2000" b="1" dirty="0">
                <a:solidFill>
                  <a:srgbClr val="0070C0"/>
                </a:solidFill>
                <a:ea typeface="楷体_GB2312" pitchFamily="49" charset="-122"/>
              </a:rPr>
              <a:t>const </a:t>
            </a:r>
            <a:r>
              <a:rPr lang="zh-CN" altLang="zh-CN" sz="2000" b="1" dirty="0">
                <a:solidFill>
                  <a:srgbClr val="0070C0"/>
                </a:solidFill>
                <a:ea typeface="楷体_GB2312" pitchFamily="49" charset="-122"/>
              </a:rPr>
              <a:t>&lt;</a:t>
            </a:r>
            <a:r>
              <a:rPr lang="zh-CN" altLang="en-US" sz="2000" b="1" dirty="0">
                <a:solidFill>
                  <a:srgbClr val="0070C0"/>
                </a:solidFill>
                <a:ea typeface="楷体_GB2312" pitchFamily="49" charset="-122"/>
              </a:rPr>
              <a:t>类名</a:t>
            </a:r>
            <a:r>
              <a:rPr lang="zh-CN" altLang="zh-CN" sz="2000" b="1" dirty="0">
                <a:solidFill>
                  <a:srgbClr val="0070C0"/>
                </a:solidFill>
                <a:ea typeface="楷体_GB2312" pitchFamily="49" charset="-122"/>
              </a:rPr>
              <a:t>&gt; </a:t>
            </a:r>
            <a:r>
              <a:rPr lang="zh-CN" altLang="zh-CN" sz="2000" b="1" dirty="0">
                <a:solidFill>
                  <a:srgbClr val="0070C0"/>
                </a:solidFill>
                <a:cs typeface="Times New Roman" panose="02020603050405020304" pitchFamily="18" charset="0"/>
              </a:rPr>
              <a:t>operator ++(int)</a:t>
            </a:r>
            <a:r>
              <a:rPr lang="en-US" altLang="zh-CN" sz="2000" b="1" dirty="0">
                <a:solidFill>
                  <a:srgbClr val="0070C0"/>
                </a:solidFill>
                <a:cs typeface="Times New Roman" panose="02020603050405020304" pitchFamily="18" charset="0"/>
              </a:rPr>
              <a:t> </a:t>
            </a:r>
            <a:r>
              <a:rPr lang="zh-CN" altLang="zh-CN" sz="2000" b="1" dirty="0">
                <a:solidFill>
                  <a:srgbClr val="0070C0"/>
                </a:solidFill>
                <a:ea typeface="楷体_GB2312" pitchFamily="49" charset="-122"/>
              </a:rPr>
              <a:t>{ ...... }</a:t>
            </a:r>
            <a:endParaRPr lang="zh-CN" altLang="zh-CN" sz="2000" b="1" dirty="0">
              <a:solidFill>
                <a:srgbClr val="0070C0"/>
              </a:solidFill>
              <a:ea typeface="楷体_GB2312" pitchFamily="49" charset="-122"/>
            </a:endParaRPr>
          </a:p>
          <a:p>
            <a:pPr lvl="2" eaLnBrk="1" hangingPunct="1">
              <a:buNone/>
            </a:pPr>
            <a:r>
              <a:rPr lang="zh-CN" altLang="zh-CN" sz="2000" b="1" dirty="0">
                <a:ea typeface="楷体_GB2312" pitchFamily="49" charset="-122"/>
              </a:rPr>
              <a:t>};</a:t>
            </a:r>
            <a:endParaRPr lang="en-US" altLang="zh-CN" b="1" dirty="0">
              <a:solidFill>
                <a:srgbClr val="0070C0"/>
              </a:solidFill>
              <a:ea typeface="Times New Roman" panose="02020603050405020304" pitchFamily="18" charset="0"/>
            </a:endParaRPr>
          </a:p>
        </p:txBody>
      </p:sp>
      <p:sp>
        <p:nvSpPr>
          <p:cNvPr id="4" name="Rectangle 2"/>
          <p:cNvSpPr txBox="1">
            <a:spLocks noChangeArrowheads="1"/>
          </p:cNvSpPr>
          <p:nvPr/>
        </p:nvSpPr>
        <p:spPr bwMode="auto">
          <a:xfrm>
            <a:off x="1692275" y="441325"/>
            <a:ext cx="6737350" cy="97155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3. </a:t>
            </a:r>
            <a:r>
              <a:rPr kumimoji="0" lang="zh-CN" altLang="en-US" sz="4000" b="1" kern="0" cap="none" spc="0" normalizeH="0" baseline="0" noProof="0" dirty="0">
                <a:solidFill>
                  <a:schemeClr val="tx2"/>
                </a:solidFill>
                <a:latin typeface="+mj-lt"/>
                <a:ea typeface="+mj-ea"/>
                <a:cs typeface="+mj-cs"/>
              </a:rPr>
              <a:t>单目操作符重载</a:t>
            </a:r>
            <a:endParaRPr kumimoji="0" lang="zh-CN" altLang="en-US" sz="4000" b="1" kern="0" cap="none" spc="0" normalizeH="0" baseline="0" noProof="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p:nvPr/>
        </p:nvSpPr>
        <p:spPr>
          <a:xfrm>
            <a:off x="0" y="0"/>
            <a:ext cx="2700338" cy="2133600"/>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zh-CN" sz="1800" b="1" dirty="0">
              <a:solidFill>
                <a:schemeClr val="tx1"/>
              </a:solidFill>
            </a:endParaRPr>
          </a:p>
        </p:txBody>
      </p:sp>
      <p:sp>
        <p:nvSpPr>
          <p:cNvPr id="35843" name="Rectangle 3"/>
          <p:cNvSpPr>
            <a:spLocks noGrp="1"/>
          </p:cNvSpPr>
          <p:nvPr>
            <p:ph type="body"/>
          </p:nvPr>
        </p:nvSpPr>
        <p:spPr>
          <a:xfrm>
            <a:off x="467544" y="260648"/>
            <a:ext cx="7643813" cy="6767512"/>
          </a:xfrm>
        </p:spPr>
        <p:txBody>
          <a:bodyPr vert="horz" wrap="square" lIns="91440" tIns="45720" rIns="91440" bIns="45720" anchor="t" anchorCtr="0"/>
          <a:lstStyle/>
          <a:p>
            <a:pPr defTabSz="279400" eaLnBrk="1" hangingPunct="1">
              <a:lnSpc>
                <a:spcPct val="80000"/>
              </a:lnSpc>
              <a:buNone/>
            </a:pPr>
            <a:r>
              <a:rPr lang="zh-CN" altLang="zh-CN" sz="2000" b="1" dirty="0">
                <a:cs typeface="Times New Roman" panose="02020603050405020304" pitchFamily="18" charset="0"/>
              </a:rPr>
              <a:t>class Counter</a:t>
            </a:r>
            <a:endParaRPr lang="zh-CN" altLang="zh-CN" sz="2000" b="1" dirty="0">
              <a:cs typeface="Times New Roman" panose="02020603050405020304" pitchFamily="18" charset="0"/>
            </a:endParaRPr>
          </a:p>
          <a:p>
            <a:pPr defTabSz="279400" eaLnBrk="1" hangingPunct="1">
              <a:lnSpc>
                <a:spcPct val="80000"/>
              </a:lnSpc>
              <a:buNone/>
            </a:pPr>
            <a:r>
              <a:rPr lang="zh-CN" altLang="zh-CN" sz="2000" b="1" dirty="0">
                <a:cs typeface="Times New Roman" panose="02020603050405020304" pitchFamily="18" charset="0"/>
              </a:rPr>
              <a:t>{		int value;</a:t>
            </a:r>
            <a:endParaRPr lang="zh-CN" altLang="zh-CN" sz="2000" b="1" dirty="0">
              <a:cs typeface="Times New Roman" panose="02020603050405020304" pitchFamily="18" charset="0"/>
            </a:endParaRPr>
          </a:p>
          <a:p>
            <a:pPr defTabSz="279400" eaLnBrk="1" hangingPunct="1">
              <a:lnSpc>
                <a:spcPct val="80000"/>
              </a:lnSpc>
              <a:buNone/>
            </a:pPr>
            <a:r>
              <a:rPr lang="zh-CN" altLang="zh-CN" sz="2000" b="1" dirty="0">
                <a:cs typeface="Times New Roman" panose="02020603050405020304" pitchFamily="18" charset="0"/>
              </a:rPr>
              <a:t>	public:</a:t>
            </a:r>
            <a:endParaRPr lang="zh-CN" altLang="zh-CN" sz="2000" b="1" dirty="0">
              <a:cs typeface="Times New Roman" panose="02020603050405020304" pitchFamily="18" charset="0"/>
            </a:endParaRPr>
          </a:p>
          <a:p>
            <a:pPr defTabSz="279400" eaLnBrk="1" hangingPunct="1">
              <a:lnSpc>
                <a:spcPct val="80000"/>
              </a:lnSpc>
              <a:buNone/>
            </a:pPr>
            <a:r>
              <a:rPr lang="zh-CN" altLang="zh-CN" sz="2000" b="1" dirty="0">
                <a:cs typeface="Times New Roman" panose="02020603050405020304" pitchFamily="18" charset="0"/>
              </a:rPr>
              <a:t>		Counter() { value = 0; }</a:t>
            </a:r>
            <a:endParaRPr lang="en-US" altLang="zh-CN" sz="2000" b="1" dirty="0">
              <a:cs typeface="Times New Roman" panose="02020603050405020304" pitchFamily="18" charset="0"/>
            </a:endParaRPr>
          </a:p>
          <a:p>
            <a:pPr defTabSz="279400" eaLnBrk="1" hangingPunct="1">
              <a:lnSpc>
                <a:spcPct val="80000"/>
              </a:lnSpc>
              <a:buNone/>
            </a:pPr>
            <a:r>
              <a:rPr lang="en-US" altLang="zh-CN" sz="2000" b="1" dirty="0">
                <a:cs typeface="Times New Roman" panose="02020603050405020304" pitchFamily="18" charset="0"/>
              </a:rPr>
              <a:t>        </a:t>
            </a:r>
            <a:r>
              <a:rPr lang="zh-CN" altLang="zh-CN" sz="2000" b="1" dirty="0">
                <a:cs typeface="Times New Roman" panose="02020603050405020304" pitchFamily="18" charset="0"/>
              </a:rPr>
              <a:t>//前置的++重载函数</a:t>
            </a:r>
            <a:endParaRPr lang="zh-CN" altLang="zh-CN" sz="2000" b="1" dirty="0">
              <a:cs typeface="Times New Roman" panose="02020603050405020304" pitchFamily="18" charset="0"/>
            </a:endParaRPr>
          </a:p>
          <a:p>
            <a:pPr defTabSz="279400" eaLnBrk="1" hangingPunct="1">
              <a:lnSpc>
                <a:spcPct val="80000"/>
              </a:lnSpc>
              <a:buNone/>
            </a:pPr>
            <a:r>
              <a:rPr lang="zh-CN" altLang="zh-CN" sz="2000" b="1" dirty="0">
                <a:cs typeface="Times New Roman" panose="02020603050405020304" pitchFamily="18" charset="0"/>
              </a:rPr>
              <a:t>		</a:t>
            </a:r>
            <a:r>
              <a:rPr lang="zh-CN" altLang="zh-CN" sz="2000" b="1" dirty="0">
                <a:solidFill>
                  <a:srgbClr val="0070C0"/>
                </a:solidFill>
                <a:cs typeface="Times New Roman" panose="02020603050405020304" pitchFamily="18" charset="0"/>
              </a:rPr>
              <a:t>Counter&amp; operator ++()</a:t>
            </a:r>
            <a:endParaRPr lang="zh-CN" altLang="zh-CN" sz="2000" b="1" dirty="0">
              <a:cs typeface="Times New Roman" panose="02020603050405020304" pitchFamily="18" charset="0"/>
            </a:endParaRPr>
          </a:p>
          <a:p>
            <a:pPr defTabSz="279400" eaLnBrk="1" hangingPunct="1">
              <a:lnSpc>
                <a:spcPct val="80000"/>
              </a:lnSpc>
              <a:buNone/>
            </a:pPr>
            <a:r>
              <a:rPr lang="zh-CN" altLang="zh-CN" sz="2000" b="1" dirty="0">
                <a:cs typeface="Times New Roman" panose="02020603050405020304" pitchFamily="18" charset="0"/>
              </a:rPr>
              <a:t>		{	value++;</a:t>
            </a:r>
            <a:endParaRPr lang="zh-CN" altLang="zh-CN" sz="2000" b="1" dirty="0">
              <a:cs typeface="Times New Roman" panose="02020603050405020304" pitchFamily="18" charset="0"/>
            </a:endParaRPr>
          </a:p>
          <a:p>
            <a:pPr defTabSz="279400" eaLnBrk="1" hangingPunct="1">
              <a:lnSpc>
                <a:spcPct val="80000"/>
              </a:lnSpc>
              <a:buNone/>
            </a:pPr>
            <a:r>
              <a:rPr lang="zh-CN" altLang="zh-CN" sz="2000" b="1" dirty="0">
                <a:cs typeface="Times New Roman" panose="02020603050405020304" pitchFamily="18" charset="0"/>
              </a:rPr>
              <a:t>			return *this;</a:t>
            </a:r>
            <a:r>
              <a:rPr lang="en-US" altLang="zh-CN" sz="2000" b="1" dirty="0">
                <a:cs typeface="Times New Roman" panose="02020603050405020304" pitchFamily="18" charset="0"/>
              </a:rPr>
              <a:t>  //</a:t>
            </a:r>
            <a:r>
              <a:rPr lang="zh-CN" altLang="en-US" sz="2000" b="1" dirty="0">
                <a:cs typeface="Times New Roman" panose="02020603050405020304" pitchFamily="18" charset="0"/>
              </a:rPr>
              <a:t>返回对象</a:t>
            </a:r>
            <a:endParaRPr lang="zh-CN" altLang="zh-CN" sz="2000" b="1" dirty="0">
              <a:cs typeface="Times New Roman" panose="02020603050405020304" pitchFamily="18" charset="0"/>
            </a:endParaRPr>
          </a:p>
          <a:p>
            <a:pPr defTabSz="279400" eaLnBrk="1" hangingPunct="1">
              <a:lnSpc>
                <a:spcPct val="80000"/>
              </a:lnSpc>
              <a:buNone/>
            </a:pPr>
            <a:r>
              <a:rPr lang="zh-CN" altLang="zh-CN" sz="2000" b="1" dirty="0">
                <a:cs typeface="Times New Roman" panose="02020603050405020304" pitchFamily="18" charset="0"/>
              </a:rPr>
              <a:t>		}</a:t>
            </a:r>
            <a:endParaRPr lang="en-US" altLang="zh-CN" sz="2000" b="1" dirty="0">
              <a:cs typeface="Times New Roman" panose="02020603050405020304" pitchFamily="18" charset="0"/>
            </a:endParaRPr>
          </a:p>
          <a:p>
            <a:pPr defTabSz="279400" eaLnBrk="1" hangingPunct="1">
              <a:lnSpc>
                <a:spcPct val="80000"/>
              </a:lnSpc>
              <a:buNone/>
            </a:pPr>
            <a:r>
              <a:rPr lang="en-US" altLang="zh-CN" sz="2000" b="1" dirty="0">
                <a:cs typeface="Times New Roman" panose="02020603050405020304" pitchFamily="18" charset="0"/>
              </a:rPr>
              <a:t>        </a:t>
            </a:r>
            <a:r>
              <a:rPr lang="zh-CN" altLang="zh-CN" sz="2000" b="1" dirty="0">
                <a:cs typeface="Times New Roman" panose="02020603050405020304" pitchFamily="18" charset="0"/>
              </a:rPr>
              <a:t>//后置的++重载函数</a:t>
            </a:r>
            <a:endParaRPr lang="zh-CN" altLang="zh-CN" sz="2000" b="1" dirty="0">
              <a:cs typeface="Times New Roman" panose="02020603050405020304" pitchFamily="18" charset="0"/>
            </a:endParaRPr>
          </a:p>
          <a:p>
            <a:pPr defTabSz="279400" eaLnBrk="1" hangingPunct="1">
              <a:lnSpc>
                <a:spcPct val="80000"/>
              </a:lnSpc>
              <a:buNone/>
            </a:pPr>
            <a:r>
              <a:rPr lang="zh-CN" altLang="zh-CN" sz="2000" b="1" dirty="0">
                <a:cs typeface="Times New Roman" panose="02020603050405020304" pitchFamily="18" charset="0"/>
              </a:rPr>
              <a:t>		</a:t>
            </a:r>
            <a:r>
              <a:rPr lang="zh-CN" altLang="zh-CN" sz="2000" b="1" dirty="0">
                <a:solidFill>
                  <a:srgbClr val="0070C0"/>
                </a:solidFill>
                <a:cs typeface="Times New Roman" panose="02020603050405020304" pitchFamily="18" charset="0"/>
              </a:rPr>
              <a:t>const Counter operator ++(int)</a:t>
            </a:r>
            <a:endParaRPr lang="zh-CN" altLang="zh-CN" sz="2000" b="1" dirty="0">
              <a:cs typeface="Times New Roman" panose="02020603050405020304" pitchFamily="18" charset="0"/>
            </a:endParaRPr>
          </a:p>
          <a:p>
            <a:pPr defTabSz="279400" eaLnBrk="1" hangingPunct="1">
              <a:lnSpc>
                <a:spcPct val="80000"/>
              </a:lnSpc>
              <a:buNone/>
            </a:pPr>
            <a:r>
              <a:rPr lang="zh-CN" altLang="zh-CN" sz="2000" b="1" dirty="0">
                <a:cs typeface="Times New Roman" panose="02020603050405020304" pitchFamily="18" charset="0"/>
              </a:rPr>
              <a:t>		{	Counter temp=*this; </a:t>
            </a:r>
            <a:r>
              <a:rPr lang="en-US" altLang="zh-CN" sz="2000" b="1" dirty="0">
                <a:cs typeface="Times New Roman" panose="02020603050405020304" pitchFamily="18" charset="0"/>
              </a:rPr>
              <a:t> </a:t>
            </a:r>
            <a:r>
              <a:rPr lang="zh-CN" altLang="zh-CN" sz="2000" b="1" dirty="0">
                <a:cs typeface="Times New Roman" panose="02020603050405020304" pitchFamily="18" charset="0"/>
              </a:rPr>
              <a:t>//保存原来的对象</a:t>
            </a:r>
            <a:endParaRPr lang="zh-CN" altLang="zh-CN" sz="2000" b="1" dirty="0">
              <a:cs typeface="Times New Roman" panose="02020603050405020304" pitchFamily="18" charset="0"/>
            </a:endParaRPr>
          </a:p>
          <a:p>
            <a:pPr defTabSz="279400" eaLnBrk="1" hangingPunct="1">
              <a:lnSpc>
                <a:spcPct val="80000"/>
              </a:lnSpc>
              <a:buNone/>
            </a:pPr>
            <a:r>
              <a:rPr lang="zh-CN" altLang="zh-CN" sz="2000" b="1" dirty="0">
                <a:cs typeface="Times New Roman" panose="02020603050405020304" pitchFamily="18" charset="0"/>
              </a:rPr>
              <a:t>			++(*this); </a:t>
            </a:r>
            <a:r>
              <a:rPr lang="en-US" altLang="zh-CN" sz="2000" b="1" dirty="0">
                <a:cs typeface="Times New Roman" panose="02020603050405020304" pitchFamily="18" charset="0"/>
              </a:rPr>
              <a:t>                  </a:t>
            </a:r>
            <a:r>
              <a:rPr lang="zh-CN" altLang="zh-CN" sz="2000" b="1" dirty="0">
                <a:cs typeface="Times New Roman" panose="02020603050405020304" pitchFamily="18" charset="0"/>
              </a:rPr>
              <a:t>//调用前置的++，或者</a:t>
            </a:r>
            <a:r>
              <a:rPr lang="en-GB" altLang="zh-CN" sz="2000" b="1" noProof="0" dirty="0">
                <a:ln>
                  <a:noFill/>
                </a:ln>
                <a:solidFill>
                  <a:schemeClr val="tx1"/>
                </a:solidFill>
                <a:effectLst>
                  <a:outerShdw blurRad="38100" dist="38100" dir="2700000" algn="tl">
                    <a:srgbClr val="000000"/>
                  </a:outerShdw>
                </a:effectLst>
                <a:uLnTx/>
                <a:uFillTx/>
                <a:sym typeface="+mn-ea"/>
              </a:rPr>
              <a:t>value++</a:t>
            </a:r>
            <a:endParaRPr lang="zh-CN" altLang="zh-CN" sz="2000" b="1" dirty="0">
              <a:cs typeface="Times New Roman" panose="02020603050405020304" pitchFamily="18" charset="0"/>
            </a:endParaRPr>
          </a:p>
          <a:p>
            <a:pPr defTabSz="279400" eaLnBrk="1" hangingPunct="1">
              <a:lnSpc>
                <a:spcPct val="80000"/>
              </a:lnSpc>
              <a:buNone/>
            </a:pPr>
            <a:r>
              <a:rPr lang="zh-CN" altLang="zh-CN" sz="2000" b="1" dirty="0">
                <a:solidFill>
                  <a:srgbClr val="FF0000"/>
                </a:solidFill>
                <a:cs typeface="Times New Roman" panose="02020603050405020304" pitchFamily="18" charset="0"/>
              </a:rPr>
              <a:t>			return temp; </a:t>
            </a:r>
            <a:r>
              <a:rPr lang="en-US" altLang="zh-CN" sz="2000" b="1" dirty="0">
                <a:solidFill>
                  <a:srgbClr val="FF0000"/>
                </a:solidFill>
                <a:cs typeface="Times New Roman" panose="02020603050405020304" pitchFamily="18" charset="0"/>
              </a:rPr>
              <a:t>             </a:t>
            </a:r>
            <a:r>
              <a:rPr lang="zh-CN" altLang="zh-CN" sz="2000" b="1" dirty="0">
                <a:cs typeface="Times New Roman" panose="02020603050405020304" pitchFamily="18" charset="0"/>
              </a:rPr>
              <a:t>//返回原来的对象</a:t>
            </a:r>
            <a:endParaRPr lang="zh-CN" altLang="zh-CN" sz="2000" b="1" dirty="0">
              <a:cs typeface="Times New Roman" panose="02020603050405020304" pitchFamily="18" charset="0"/>
            </a:endParaRPr>
          </a:p>
          <a:p>
            <a:pPr defTabSz="279400" eaLnBrk="1" hangingPunct="1">
              <a:lnSpc>
                <a:spcPct val="80000"/>
              </a:lnSpc>
              <a:buNone/>
            </a:pPr>
            <a:r>
              <a:rPr lang="zh-CN" altLang="zh-CN" sz="2000" b="1" dirty="0">
                <a:cs typeface="Times New Roman" panose="02020603050405020304" pitchFamily="18" charset="0"/>
              </a:rPr>
              <a:t>		}</a:t>
            </a:r>
            <a:endParaRPr lang="zh-CN" altLang="zh-CN" sz="2000" b="1" dirty="0">
              <a:cs typeface="Times New Roman" panose="02020603050405020304" pitchFamily="18" charset="0"/>
            </a:endParaRPr>
          </a:p>
          <a:p>
            <a:pPr defTabSz="279400" eaLnBrk="1" hangingPunct="1">
              <a:lnSpc>
                <a:spcPct val="80000"/>
              </a:lnSpc>
              <a:buNone/>
            </a:pPr>
            <a:r>
              <a:rPr lang="zh-CN" altLang="zh-CN" sz="2000" b="1" dirty="0">
                <a:cs typeface="Times New Roman" panose="02020603050405020304" pitchFamily="18" charset="0"/>
              </a:rPr>
              <a:t>};</a:t>
            </a:r>
            <a:endParaRPr lang="zh-CN" altLang="zh-CN" sz="2000" b="1" dirty="0">
              <a:cs typeface="Times New Roman" panose="02020603050405020304" pitchFamily="18" charset="0"/>
            </a:endParaRPr>
          </a:p>
          <a:p>
            <a:pPr defTabSz="279400" eaLnBrk="1" hangingPunct="1">
              <a:lnSpc>
                <a:spcPct val="80000"/>
              </a:lnSpc>
              <a:buNone/>
            </a:pPr>
            <a:r>
              <a:rPr lang="zh-CN" altLang="zh-CN" sz="2000" b="1" dirty="0">
                <a:cs typeface="Times New Roman" panose="02020603050405020304" pitchFamily="18" charset="0"/>
              </a:rPr>
              <a:t>Counter a,</a:t>
            </a:r>
            <a:r>
              <a:rPr lang="en-US" altLang="zh-CN" sz="2000" b="1" dirty="0">
                <a:cs typeface="Times New Roman" panose="02020603050405020304" pitchFamily="18" charset="0"/>
              </a:rPr>
              <a:t> </a:t>
            </a:r>
            <a:r>
              <a:rPr lang="zh-CN" altLang="zh-CN" sz="2000" b="1" dirty="0">
                <a:cs typeface="Times New Roman" panose="02020603050405020304" pitchFamily="18" charset="0"/>
              </a:rPr>
              <a:t>b,</a:t>
            </a:r>
            <a:r>
              <a:rPr lang="en-US" altLang="zh-CN" sz="2000" b="1" dirty="0">
                <a:cs typeface="Times New Roman" panose="02020603050405020304" pitchFamily="18" charset="0"/>
              </a:rPr>
              <a:t> </a:t>
            </a:r>
            <a:r>
              <a:rPr lang="zh-CN" altLang="zh-CN" sz="2000" b="1" dirty="0">
                <a:cs typeface="Times New Roman" panose="02020603050405020304" pitchFamily="18" charset="0"/>
              </a:rPr>
              <a:t>c;</a:t>
            </a:r>
            <a:endParaRPr lang="zh-CN" altLang="zh-CN" sz="2000" b="1" dirty="0">
              <a:cs typeface="Times New Roman" panose="02020603050405020304" pitchFamily="18" charset="0"/>
            </a:endParaRPr>
          </a:p>
          <a:p>
            <a:pPr defTabSz="279400" eaLnBrk="1" hangingPunct="1">
              <a:lnSpc>
                <a:spcPct val="80000"/>
              </a:lnSpc>
              <a:buNone/>
            </a:pPr>
            <a:r>
              <a:rPr lang="zh-CN" altLang="zh-CN" sz="2000" b="1" dirty="0">
                <a:cs typeface="Times New Roman" panose="02020603050405020304" pitchFamily="18" charset="0"/>
              </a:rPr>
              <a:t>b = ++a;  //使用的是</a:t>
            </a:r>
            <a:r>
              <a:rPr lang="zh-CN" altLang="en-US" sz="2000" b="1" dirty="0">
                <a:cs typeface="Times New Roman" panose="02020603050405020304" pitchFamily="18" charset="0"/>
              </a:rPr>
              <a:t>前置的</a:t>
            </a:r>
            <a:r>
              <a:rPr lang="zh-CN" altLang="zh-CN" sz="2000" b="1" dirty="0">
                <a:cs typeface="Times New Roman" panose="02020603050405020304" pitchFamily="18" charset="0"/>
              </a:rPr>
              <a:t>++</a:t>
            </a:r>
            <a:endParaRPr lang="zh-CN" altLang="zh-CN" sz="2000" b="1" dirty="0">
              <a:cs typeface="Times New Roman" panose="02020603050405020304" pitchFamily="18" charset="0"/>
            </a:endParaRPr>
          </a:p>
          <a:p>
            <a:pPr defTabSz="279400" eaLnBrk="1" hangingPunct="1">
              <a:lnSpc>
                <a:spcPct val="80000"/>
              </a:lnSpc>
              <a:buNone/>
            </a:pPr>
            <a:r>
              <a:rPr lang="zh-CN" altLang="zh-CN" sz="2000" b="1" dirty="0">
                <a:cs typeface="Times New Roman" panose="02020603050405020304" pitchFamily="18" charset="0"/>
              </a:rPr>
              <a:t>c = a++;  //使用的是</a:t>
            </a:r>
            <a:r>
              <a:rPr lang="zh-CN" altLang="en-US" sz="2000" b="1" dirty="0">
                <a:cs typeface="Times New Roman" panose="02020603050405020304" pitchFamily="18" charset="0"/>
              </a:rPr>
              <a:t>（</a:t>
            </a:r>
            <a:r>
              <a:rPr lang="zh-CN" altLang="zh-CN" sz="2000" b="1" dirty="0">
                <a:cs typeface="Times New Roman" panose="02020603050405020304" pitchFamily="18" charset="0"/>
              </a:rPr>
              <a:t>带int型参数</a:t>
            </a:r>
            <a:r>
              <a:rPr lang="zh-CN" altLang="en-US" sz="2000" b="1" dirty="0">
                <a:cs typeface="Times New Roman" panose="02020603050405020304" pitchFamily="18" charset="0"/>
              </a:rPr>
              <a:t>的）后置</a:t>
            </a:r>
            <a:r>
              <a:rPr lang="zh-CN" altLang="zh-CN" sz="2000" b="1" dirty="0">
                <a:cs typeface="Times New Roman" panose="02020603050405020304" pitchFamily="18" charset="0"/>
              </a:rPr>
              <a:t>的++</a:t>
            </a:r>
            <a:endParaRPr lang="zh-CN" altLang="zh-CN" sz="2000" b="1" dirty="0">
              <a:ea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body"/>
          </p:nvPr>
        </p:nvSpPr>
        <p:spPr>
          <a:xfrm>
            <a:off x="968375" y="2254250"/>
            <a:ext cx="6953250" cy="3384550"/>
          </a:xfrm>
        </p:spPr>
        <p:txBody>
          <a:bodyPr vert="horz" wrap="square" lIns="91440" tIns="45720" rIns="91440" bIns="45720" anchor="t" anchorCtr="0"/>
          <a:lstStyle/>
          <a:p>
            <a:pPr eaLnBrk="1" hangingPunct="1"/>
            <a:r>
              <a:rPr lang="zh-CN" altLang="en-US" sz="2800" b="1" dirty="0"/>
              <a:t>作为</a:t>
            </a:r>
            <a:r>
              <a:rPr lang="zh-CN" altLang="en-US" sz="2800" b="1" dirty="0">
                <a:solidFill>
                  <a:srgbClr val="FF0000"/>
                </a:solidFill>
              </a:rPr>
              <a:t>全局函数</a:t>
            </a:r>
            <a:endParaRPr lang="zh-CN" altLang="zh-CN" sz="2800" b="1" dirty="0">
              <a:solidFill>
                <a:srgbClr val="FF0000"/>
              </a:solidFill>
            </a:endParaRPr>
          </a:p>
          <a:p>
            <a:pPr lvl="1" eaLnBrk="1" hangingPunct="1">
              <a:buFont typeface="Wingdings" panose="05000000000000000000" pitchFamily="2" charset="2"/>
              <a:buChar char="l"/>
            </a:pPr>
            <a:r>
              <a:rPr lang="zh-CN" altLang="zh-CN" sz="2400" b="1" dirty="0"/>
              <a:t>定义格式</a:t>
            </a:r>
            <a:endParaRPr lang="zh-CN" altLang="zh-CN" sz="2400" b="1" dirty="0"/>
          </a:p>
          <a:p>
            <a:pPr lvl="2" eaLnBrk="1" hangingPunct="1">
              <a:buNone/>
            </a:pPr>
            <a:r>
              <a:rPr lang="zh-CN" altLang="zh-CN" sz="2000" b="1" dirty="0">
                <a:solidFill>
                  <a:srgbClr val="0070C0"/>
                </a:solidFill>
                <a:ea typeface="楷体_GB2312" pitchFamily="49" charset="-122"/>
              </a:rPr>
              <a:t>&lt;返回值类型&gt; operator #</a:t>
            </a:r>
            <a:r>
              <a:rPr lang="en-US" altLang="zh-CN" sz="2000" b="1" dirty="0">
                <a:solidFill>
                  <a:srgbClr val="0070C0"/>
                </a:solidFill>
                <a:ea typeface="楷体_GB2312" pitchFamily="49" charset="-122"/>
              </a:rPr>
              <a:t> </a:t>
            </a:r>
            <a:r>
              <a:rPr lang="zh-CN" altLang="zh-CN" sz="2000" b="1" dirty="0">
                <a:solidFill>
                  <a:srgbClr val="0070C0"/>
                </a:solidFill>
                <a:ea typeface="楷体_GB2312" pitchFamily="49" charset="-122"/>
              </a:rPr>
              <a:t>(&lt;类型&gt; &lt;参数&gt;) { …... }</a:t>
            </a:r>
            <a:endParaRPr lang="zh-CN" altLang="zh-CN" sz="2000" b="1" dirty="0">
              <a:solidFill>
                <a:srgbClr val="0070C0"/>
              </a:solidFill>
              <a:ea typeface="楷体_GB2312" pitchFamily="49" charset="-122"/>
            </a:endParaRPr>
          </a:p>
          <a:p>
            <a:pPr lvl="1" eaLnBrk="1" hangingPunct="1">
              <a:buFont typeface="Wingdings" panose="05000000000000000000" pitchFamily="2" charset="2"/>
              <a:buChar char="l"/>
            </a:pPr>
            <a:r>
              <a:rPr lang="zh-CN" altLang="zh-CN" sz="2400" b="1" dirty="0"/>
              <a:t>使用格式</a:t>
            </a:r>
            <a:endParaRPr lang="zh-CN" altLang="zh-CN" sz="2400" b="1" dirty="0"/>
          </a:p>
          <a:p>
            <a:pPr lvl="2" eaLnBrk="1" hangingPunct="1">
              <a:buNone/>
            </a:pPr>
            <a:r>
              <a:rPr lang="zh-CN" altLang="zh-CN" sz="2000" b="1" dirty="0">
                <a:ea typeface="楷体_GB2312" pitchFamily="49" charset="-122"/>
              </a:rPr>
              <a:t>&lt;类型&gt; a;</a:t>
            </a:r>
            <a:endParaRPr lang="zh-CN" altLang="zh-CN" sz="2000" b="1" dirty="0">
              <a:ea typeface="楷体_GB2312" pitchFamily="49" charset="-122"/>
            </a:endParaRPr>
          </a:p>
          <a:p>
            <a:pPr lvl="2" eaLnBrk="1" hangingPunct="1">
              <a:buNone/>
            </a:pPr>
            <a:r>
              <a:rPr lang="zh-CN" altLang="zh-CN" sz="2000" b="1" dirty="0">
                <a:solidFill>
                  <a:srgbClr val="0070C0"/>
                </a:solidFill>
                <a:ea typeface="楷体_GB2312" pitchFamily="49" charset="-122"/>
              </a:rPr>
              <a:t>#a  </a:t>
            </a:r>
            <a:r>
              <a:rPr lang="en-US" altLang="zh-CN" sz="2000" b="1" dirty="0">
                <a:ea typeface="楷体_GB2312" pitchFamily="49" charset="-122"/>
              </a:rPr>
              <a:t>//</a:t>
            </a:r>
            <a:r>
              <a:rPr lang="zh-CN" altLang="zh-CN" sz="2000" b="1" dirty="0">
                <a:ea typeface="楷体_GB2312" pitchFamily="49" charset="-122"/>
              </a:rPr>
              <a:t>或 operator#(a)</a:t>
            </a:r>
            <a:endParaRPr lang="zh-CN" altLang="zh-CN" sz="2000" b="1" dirty="0">
              <a:ea typeface="楷体_GB2312" pitchFamily="49" charset="-122"/>
            </a:endParaRPr>
          </a:p>
          <a:p>
            <a:pPr lvl="1" eaLnBrk="1" hangingPunct="1">
              <a:buFont typeface="Wingdings" panose="05000000000000000000" pitchFamily="2" charset="2"/>
              <a:buChar char="l"/>
            </a:pPr>
            <a:r>
              <a:rPr lang="zh-CN" altLang="zh-CN" sz="2400" b="1" dirty="0"/>
              <a:t>也可以定义后置</a:t>
            </a:r>
            <a:r>
              <a:rPr lang="en-US" altLang="zh-CN" sz="2400" b="1" dirty="0"/>
              <a:t>++</a:t>
            </a:r>
            <a:r>
              <a:rPr lang="zh-CN" altLang="en-US" sz="2400" b="1" dirty="0"/>
              <a:t>或</a:t>
            </a:r>
            <a:r>
              <a:rPr lang="en-US" altLang="zh-CN" sz="2400" b="1" dirty="0"/>
              <a:t>--</a:t>
            </a:r>
            <a:r>
              <a:rPr lang="zh-CN" altLang="zh-CN" sz="2400" b="1" dirty="0"/>
              <a:t>的重载函数：</a:t>
            </a:r>
            <a:endParaRPr lang="zh-CN" altLang="zh-CN" sz="2400" b="1" dirty="0"/>
          </a:p>
          <a:p>
            <a:pPr lvl="2" eaLnBrk="1" hangingPunct="1">
              <a:buNone/>
            </a:pPr>
            <a:r>
              <a:rPr lang="en-US" altLang="zh-CN" sz="2000" b="1" dirty="0">
                <a:solidFill>
                  <a:srgbClr val="0070C0"/>
                </a:solidFill>
                <a:ea typeface="楷体_GB2312" pitchFamily="49" charset="-122"/>
              </a:rPr>
              <a:t>const </a:t>
            </a:r>
            <a:r>
              <a:rPr lang="zh-CN" altLang="zh-CN" sz="2000" b="1" dirty="0">
                <a:solidFill>
                  <a:srgbClr val="0070C0"/>
                </a:solidFill>
                <a:ea typeface="楷体_GB2312" pitchFamily="49" charset="-122"/>
              </a:rPr>
              <a:t>&lt;</a:t>
            </a:r>
            <a:r>
              <a:rPr lang="zh-CN" altLang="en-US" sz="2000" b="1" dirty="0">
                <a:solidFill>
                  <a:srgbClr val="0070C0"/>
                </a:solidFill>
                <a:ea typeface="楷体_GB2312" pitchFamily="49" charset="-122"/>
              </a:rPr>
              <a:t>类名</a:t>
            </a:r>
            <a:r>
              <a:rPr lang="zh-CN" altLang="zh-CN" sz="2000" b="1" dirty="0">
                <a:solidFill>
                  <a:srgbClr val="0070C0"/>
                </a:solidFill>
                <a:ea typeface="楷体_GB2312" pitchFamily="49" charset="-122"/>
              </a:rPr>
              <a:t>&gt; operator #</a:t>
            </a:r>
            <a:r>
              <a:rPr lang="en-US" altLang="zh-CN" sz="2000" b="1" dirty="0">
                <a:solidFill>
                  <a:srgbClr val="0070C0"/>
                </a:solidFill>
                <a:ea typeface="楷体_GB2312" pitchFamily="49" charset="-122"/>
              </a:rPr>
              <a:t> </a:t>
            </a:r>
            <a:r>
              <a:rPr lang="zh-CN" altLang="zh-CN" sz="2000" b="1" dirty="0">
                <a:solidFill>
                  <a:srgbClr val="0070C0"/>
                </a:solidFill>
                <a:ea typeface="楷体_GB2312" pitchFamily="49" charset="-122"/>
              </a:rPr>
              <a:t>(&lt;类</a:t>
            </a:r>
            <a:r>
              <a:rPr lang="zh-CN" altLang="en-US" sz="2000" b="1" dirty="0">
                <a:solidFill>
                  <a:srgbClr val="0070C0"/>
                </a:solidFill>
                <a:ea typeface="楷体_GB2312" pitchFamily="49" charset="-122"/>
              </a:rPr>
              <a:t>名</a:t>
            </a:r>
            <a:r>
              <a:rPr lang="zh-CN" altLang="zh-CN" sz="2000" b="1" dirty="0">
                <a:solidFill>
                  <a:srgbClr val="0070C0"/>
                </a:solidFill>
                <a:ea typeface="楷体_GB2312" pitchFamily="49" charset="-122"/>
              </a:rPr>
              <a:t>&gt; &lt;参数&gt;, int) { … }</a:t>
            </a:r>
            <a:endParaRPr lang="zh-CN" altLang="zh-CN" sz="2000" b="1" dirty="0">
              <a:solidFill>
                <a:srgbClr val="0070C0"/>
              </a:solidFill>
              <a:ea typeface="楷体_GB2312" pitchFamily="49" charset="-122"/>
            </a:endParaRPr>
          </a:p>
        </p:txBody>
      </p:sp>
      <p:sp>
        <p:nvSpPr>
          <p:cNvPr id="3" name="Rectangle 2"/>
          <p:cNvSpPr txBox="1">
            <a:spLocks noChangeArrowheads="1"/>
          </p:cNvSpPr>
          <p:nvPr/>
        </p:nvSpPr>
        <p:spPr bwMode="auto">
          <a:xfrm>
            <a:off x="1692275" y="441325"/>
            <a:ext cx="6737350" cy="97155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3. </a:t>
            </a:r>
            <a:r>
              <a:rPr kumimoji="0" lang="zh-CN" altLang="en-US" sz="4000" b="1" kern="0" cap="none" spc="0" normalizeH="0" baseline="0" noProof="0" dirty="0">
                <a:solidFill>
                  <a:schemeClr val="tx2"/>
                </a:solidFill>
                <a:latin typeface="+mj-lt"/>
                <a:ea typeface="+mj-ea"/>
                <a:cs typeface="+mj-cs"/>
              </a:rPr>
              <a:t>单目操作符重载</a:t>
            </a:r>
            <a:endParaRPr kumimoji="0" lang="zh-CN" altLang="en-US" sz="4000" b="1" kern="0" cap="none" spc="0" normalizeH="0" baseline="0" noProof="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524000" y="190500"/>
            <a:ext cx="7010400"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6.6.5</a:t>
            </a:r>
            <a:r>
              <a:rPr kumimoji="0" lang="zh-CN" altLang="zh-CN" sz="4000" b="1" kern="0" cap="none" spc="0" normalizeH="0" baseline="0" noProof="0" dirty="0">
                <a:solidFill>
                  <a:schemeClr val="tx2"/>
                </a:solidFill>
                <a:latin typeface="+mj-lt"/>
                <a:ea typeface="+mj-ea"/>
                <a:cs typeface="+mj-cs"/>
              </a:rPr>
              <a:t> 操作符重载</a:t>
            </a:r>
            <a:endParaRPr kumimoji="0" lang="zh-CN" altLang="zh-CN" sz="4000" b="1" kern="0" cap="none" spc="0" normalizeH="0" baseline="0" noProof="0" dirty="0">
              <a:solidFill>
                <a:schemeClr val="tx2"/>
              </a:solidFill>
              <a:latin typeface="+mj-lt"/>
              <a:ea typeface="+mj-ea"/>
              <a:cs typeface="+mj-cs"/>
            </a:endParaRPr>
          </a:p>
        </p:txBody>
      </p:sp>
      <p:sp>
        <p:nvSpPr>
          <p:cNvPr id="6" name="Rectangle 3"/>
          <p:cNvSpPr txBox="1">
            <a:spLocks noChangeArrowheads="1"/>
          </p:cNvSpPr>
          <p:nvPr/>
        </p:nvSpPr>
        <p:spPr bwMode="auto">
          <a:xfrm>
            <a:off x="1619672" y="1412776"/>
            <a:ext cx="4176713" cy="4695825"/>
          </a:xfrm>
          <a:prstGeom prst="rect">
            <a:avLst/>
          </a:prstGeom>
          <a:noFill/>
          <a:ln w="9525">
            <a:noFill/>
            <a:miter lim="800000"/>
          </a:ln>
        </p:spPr>
        <p:txBody>
          <a:bodyPr/>
          <a:lstStyle/>
          <a:p>
            <a:pPr marL="342900" marR="0" indent="-342900" defTabSz="914400" eaLnBrk="1" hangingPunct="1">
              <a:spcBef>
                <a:spcPct val="20000"/>
              </a:spcBef>
              <a:buClr>
                <a:schemeClr val="tx1"/>
              </a:buClr>
              <a:buSzPct val="70000"/>
              <a:buFontTx/>
              <a:buNone/>
              <a:defRPr/>
            </a:pPr>
            <a:r>
              <a:rPr kumimoji="0" lang="en-US" altLang="zh-CN" sz="2800" b="1" kern="0" cap="none" spc="0" normalizeH="0" baseline="0" noProof="0" dirty="0">
                <a:solidFill>
                  <a:schemeClr val="tx2"/>
                </a:solidFill>
                <a:latin typeface="+mn-lt"/>
                <a:ea typeface="+mn-ea"/>
                <a:cs typeface="+mn-cs"/>
              </a:rPr>
              <a:t>1. </a:t>
            </a:r>
            <a:r>
              <a:rPr kumimoji="0" lang="zh-CN" altLang="en-US" sz="2800" b="1" kern="0" cap="none" spc="0" normalizeH="0" baseline="0" noProof="0" dirty="0">
                <a:solidFill>
                  <a:schemeClr val="tx2"/>
                </a:solidFill>
                <a:latin typeface="+mn-lt"/>
                <a:ea typeface="+mn-ea"/>
                <a:cs typeface="+mn-cs"/>
              </a:rPr>
              <a:t>操作符重载概述</a:t>
            </a:r>
            <a:endParaRPr kumimoji="0" lang="zh-CN" altLang="en-US" sz="2800" b="1" kern="0" cap="none" spc="0" normalizeH="0" baseline="0" noProof="0" dirty="0">
              <a:solidFill>
                <a:schemeClr val="tx2"/>
              </a:solidFill>
              <a:latin typeface="+mn-lt"/>
              <a:ea typeface="+mn-ea"/>
              <a:cs typeface="+mn-cs"/>
            </a:endParaRPr>
          </a:p>
          <a:p>
            <a:pPr marL="342900" marR="0" indent="-342900" defTabSz="914400" eaLnBrk="1" hangingPunct="1">
              <a:spcBef>
                <a:spcPct val="20000"/>
              </a:spcBef>
              <a:buClr>
                <a:schemeClr val="tx1"/>
              </a:buClr>
              <a:buSzPct val="70000"/>
              <a:buFont typeface="Wingdings" panose="05000000000000000000" pitchFamily="2" charset="2"/>
              <a:buNone/>
              <a:defRPr/>
            </a:pPr>
            <a:r>
              <a:rPr kumimoji="0" lang="en-US" altLang="zh-CN" sz="2800" b="1" kern="0" cap="none" spc="0" normalizeH="0" baseline="0" noProof="0" dirty="0">
                <a:solidFill>
                  <a:schemeClr val="tx2"/>
                </a:solidFill>
                <a:latin typeface="+mn-lt"/>
                <a:ea typeface="+mn-ea"/>
                <a:cs typeface="+mn-cs"/>
              </a:rPr>
              <a:t>2. </a:t>
            </a:r>
            <a:r>
              <a:rPr kumimoji="0" lang="zh-CN" altLang="en-US" sz="2800" b="1" kern="0" cap="none" spc="0" normalizeH="0" baseline="0" noProof="0" dirty="0">
                <a:solidFill>
                  <a:schemeClr val="tx2"/>
                </a:solidFill>
                <a:latin typeface="+mn-lt"/>
                <a:ea typeface="+mn-ea"/>
                <a:cs typeface="+mn-cs"/>
              </a:rPr>
              <a:t>双目运算符重载</a:t>
            </a:r>
            <a:endParaRPr kumimoji="0" lang="en-US" altLang="zh-CN" sz="2800" b="1" kern="0" cap="none" spc="0" normalizeH="0" baseline="0" noProof="0" dirty="0">
              <a:solidFill>
                <a:schemeClr val="tx2"/>
              </a:solidFill>
              <a:latin typeface="+mn-lt"/>
              <a:ea typeface="+mn-ea"/>
              <a:cs typeface="+mn-cs"/>
            </a:endParaRPr>
          </a:p>
          <a:p>
            <a:pPr marL="342900" marR="0" indent="-342900" defTabSz="914400" eaLnBrk="1" hangingPunct="1">
              <a:spcBef>
                <a:spcPct val="20000"/>
              </a:spcBef>
              <a:buClr>
                <a:schemeClr val="tx1"/>
              </a:buClr>
              <a:buSzPct val="70000"/>
              <a:buFontTx/>
              <a:buNone/>
              <a:defRPr/>
            </a:pPr>
            <a:r>
              <a:rPr kumimoji="0" lang="en-US" altLang="zh-CN" sz="2800" b="1" kern="0" cap="none" spc="0" normalizeH="0" baseline="0" noProof="0" dirty="0">
                <a:solidFill>
                  <a:schemeClr val="tx2"/>
                </a:solidFill>
                <a:latin typeface="+mn-lt"/>
                <a:ea typeface="+mn-ea"/>
                <a:cs typeface="+mn-cs"/>
              </a:rPr>
              <a:t>3. </a:t>
            </a:r>
            <a:r>
              <a:rPr kumimoji="0" lang="zh-CN" altLang="en-US" sz="2800" b="1" kern="0" cap="none" spc="0" normalizeH="0" baseline="0" noProof="0" dirty="0">
                <a:solidFill>
                  <a:schemeClr val="tx2"/>
                </a:solidFill>
                <a:latin typeface="+mn-lt"/>
                <a:ea typeface="+mn-ea"/>
                <a:cs typeface="+mn-cs"/>
              </a:rPr>
              <a:t>单目运算符重载</a:t>
            </a:r>
            <a:endParaRPr kumimoji="0" lang="zh-CN" altLang="en-US" sz="2800" b="1" kern="0" cap="none" spc="0" normalizeH="0" baseline="0" noProof="0" dirty="0">
              <a:solidFill>
                <a:schemeClr val="tx2"/>
              </a:solidFill>
              <a:latin typeface="+mn-lt"/>
              <a:ea typeface="+mn-ea"/>
              <a:cs typeface="+mn-cs"/>
            </a:endParaRPr>
          </a:p>
          <a:p>
            <a:pPr marL="342900" marR="0" indent="-342900" defTabSz="914400" eaLnBrk="1" hangingPunct="1">
              <a:spcBef>
                <a:spcPct val="20000"/>
              </a:spcBef>
              <a:buClr>
                <a:schemeClr val="tx1"/>
              </a:buClr>
              <a:buSzPct val="70000"/>
              <a:buFont typeface="Wingdings" panose="05000000000000000000" pitchFamily="2" charset="2"/>
              <a:buNone/>
              <a:defRPr/>
            </a:pPr>
            <a:r>
              <a:rPr kumimoji="0" lang="en-US" altLang="zh-CN" sz="2800" b="1" kern="0" cap="none" spc="0" normalizeH="0" baseline="0" noProof="0" dirty="0">
                <a:solidFill>
                  <a:srgbClr val="0070C0"/>
                </a:solidFill>
                <a:latin typeface="+mn-lt"/>
                <a:ea typeface="+mn-ea"/>
                <a:cs typeface="+mn-cs"/>
              </a:rPr>
              <a:t>4. </a:t>
            </a:r>
            <a:r>
              <a:rPr kumimoji="0" lang="zh-CN" altLang="en-US" sz="2800" b="1" kern="0" cap="none" spc="0" normalizeH="0" baseline="0" noProof="0" dirty="0">
                <a:solidFill>
                  <a:srgbClr val="0070C0"/>
                </a:solidFill>
                <a:latin typeface="+mn-lt"/>
                <a:ea typeface="+mn-ea"/>
                <a:cs typeface="+mn-cs"/>
              </a:rPr>
              <a:t>特殊操作符的重载</a:t>
            </a:r>
            <a:endParaRPr kumimoji="0" lang="en-US" altLang="zh-CN" sz="2800" b="1" kern="0" cap="none" spc="0" normalizeH="0" baseline="0" noProof="0" dirty="0">
              <a:solidFill>
                <a:srgbClr val="0070C0"/>
              </a:solidFill>
              <a:latin typeface="+mn-lt"/>
              <a:ea typeface="+mn-ea"/>
              <a:cs typeface="+mn-cs"/>
            </a:endParaRPr>
          </a:p>
          <a:p>
            <a:pPr marL="800100" marR="0" lvl="1" indent="-342900" algn="l" defTabSz="914400" rtl="0" eaLnBrk="1" fontAlgn="base" latinLnBrk="0" hangingPunct="1">
              <a:lnSpc>
                <a:spcPct val="100000"/>
              </a:lnSpc>
              <a:spcBef>
                <a:spcPct val="20000"/>
              </a:spcBef>
              <a:spcAft>
                <a:spcPct val="0"/>
              </a:spcAft>
              <a:buClr>
                <a:srgbClr val="336666"/>
              </a:buClr>
              <a:buSzPct val="70000"/>
              <a:buFontTx/>
              <a:buNone/>
              <a:defRPr/>
            </a:pPr>
            <a:r>
              <a:rPr kumimoji="0" lang="en-US" altLang="zh-CN" sz="2400" b="1" i="0" u="none" strike="noStrike" kern="0" cap="none" spc="0" normalizeH="0" baseline="0" noProof="0" dirty="0">
                <a:ln>
                  <a:noFill/>
                </a:ln>
                <a:solidFill>
                  <a:srgbClr val="000000"/>
                </a:solidFill>
                <a:effectLst/>
                <a:uLnTx/>
                <a:uFillTx/>
                <a:latin typeface="Arial" panose="020B0604020202020204"/>
                <a:ea typeface="楷体_GB2312"/>
                <a:cs typeface="+mn-cs"/>
              </a:rPr>
              <a:t>(1) </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楷体_GB2312"/>
                <a:cs typeface="+mn-cs"/>
              </a:rPr>
              <a:t>赋值操作符</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楷体_GB2312"/>
                <a:cs typeface="+mn-cs"/>
              </a:rPr>
              <a:t>=</a:t>
            </a:r>
            <a:endParaRPr kumimoji="0" lang="en-US" altLang="zh-CN" sz="2400" b="1" i="0" u="none" strike="noStrike" kern="0" cap="none" spc="0" normalizeH="0" baseline="0" noProof="0" dirty="0">
              <a:ln>
                <a:noFill/>
              </a:ln>
              <a:solidFill>
                <a:srgbClr val="000000"/>
              </a:solidFill>
              <a:effectLst/>
              <a:uLnTx/>
              <a:uFillTx/>
              <a:latin typeface="Arial" panose="020B0604020202020204"/>
              <a:ea typeface="楷体_GB2312"/>
              <a:cs typeface="+mn-cs"/>
            </a:endParaRPr>
          </a:p>
          <a:p>
            <a:pPr marL="800100" marR="0" lvl="1" indent="-342900" algn="l" defTabSz="914400" rtl="0" eaLnBrk="1" fontAlgn="base" latinLnBrk="0" hangingPunct="1">
              <a:lnSpc>
                <a:spcPct val="100000"/>
              </a:lnSpc>
              <a:spcBef>
                <a:spcPct val="20000"/>
              </a:spcBef>
              <a:spcAft>
                <a:spcPct val="0"/>
              </a:spcAft>
              <a:buClr>
                <a:srgbClr val="336666"/>
              </a:buClr>
              <a:buSzPct val="70000"/>
              <a:buFontTx/>
              <a:buNone/>
              <a:defRPr/>
            </a:pPr>
            <a:r>
              <a:rPr kumimoji="0" lang="en-US" altLang="zh-CN" sz="2400" b="1" i="0" u="none" strike="noStrike" kern="0" cap="none" spc="0" normalizeH="0" baseline="0" noProof="0" dirty="0">
                <a:ln>
                  <a:noFill/>
                </a:ln>
                <a:solidFill>
                  <a:srgbClr val="000000"/>
                </a:solidFill>
                <a:effectLst/>
                <a:uLnTx/>
                <a:uFillTx/>
                <a:latin typeface="Arial" panose="020B0604020202020204"/>
                <a:ea typeface="楷体_GB2312"/>
                <a:cs typeface="+mn-cs"/>
              </a:rPr>
              <a:t>(2) </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楷体_GB2312"/>
                <a:cs typeface="+mn-cs"/>
              </a:rPr>
              <a:t>下标操作符</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楷体_GB2312"/>
                <a:cs typeface="+mn-cs"/>
              </a:rPr>
              <a:t>[]</a:t>
            </a:r>
            <a:endParaRPr kumimoji="0" lang="en-US" altLang="zh-CN" sz="2400" b="1" i="0" u="none" strike="noStrike" kern="0" cap="none" spc="0" normalizeH="0" baseline="0" noProof="0" dirty="0">
              <a:ln>
                <a:noFill/>
              </a:ln>
              <a:solidFill>
                <a:srgbClr val="000000"/>
              </a:solidFill>
              <a:effectLst/>
              <a:uLnTx/>
              <a:uFillTx/>
              <a:latin typeface="Arial" panose="020B0604020202020204"/>
              <a:ea typeface="楷体_GB2312"/>
              <a:cs typeface="+mn-cs"/>
            </a:endParaRPr>
          </a:p>
          <a:p>
            <a:pPr marL="800100" marR="0" lvl="1" indent="-342900" algn="l" defTabSz="914400" rtl="0" eaLnBrk="1" fontAlgn="base" latinLnBrk="0" hangingPunct="1">
              <a:lnSpc>
                <a:spcPct val="100000"/>
              </a:lnSpc>
              <a:spcBef>
                <a:spcPct val="20000"/>
              </a:spcBef>
              <a:spcAft>
                <a:spcPct val="0"/>
              </a:spcAft>
              <a:buClr>
                <a:srgbClr val="336666"/>
              </a:buClr>
              <a:buSzPct val="70000"/>
              <a:buFontTx/>
              <a:buNone/>
              <a:defRPr/>
            </a:pPr>
            <a:r>
              <a:rPr kumimoji="0" lang="en-US" altLang="zh-CN" sz="2400" b="1" i="0" u="none" strike="noStrike" kern="0" cap="none" spc="0" normalizeH="0" baseline="0" noProof="0" dirty="0">
                <a:ln>
                  <a:noFill/>
                </a:ln>
                <a:solidFill>
                  <a:srgbClr val="000000"/>
                </a:solidFill>
                <a:effectLst/>
                <a:uLnTx/>
                <a:uFillTx/>
                <a:latin typeface="Arial" panose="020B0604020202020204"/>
                <a:ea typeface="楷体_GB2312"/>
                <a:cs typeface="+mn-cs"/>
              </a:rPr>
              <a:t>(3) new</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楷体_GB2312"/>
                <a:cs typeface="+mn-cs"/>
              </a:rPr>
              <a:t>和</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楷体_GB2312"/>
                <a:cs typeface="+mn-cs"/>
              </a:rPr>
              <a:t>delete</a:t>
            </a:r>
            <a:endParaRPr kumimoji="0" lang="en-US" altLang="zh-CN" sz="2400" b="1" i="0" u="none" strike="noStrike" kern="0" cap="none" spc="0" normalizeH="0" baseline="0" noProof="0" dirty="0">
              <a:ln>
                <a:noFill/>
              </a:ln>
              <a:solidFill>
                <a:srgbClr val="000000"/>
              </a:solidFill>
              <a:effectLst/>
              <a:uLnTx/>
              <a:uFillTx/>
              <a:latin typeface="Arial" panose="020B0604020202020204"/>
              <a:ea typeface="楷体_GB2312"/>
              <a:cs typeface="+mn-cs"/>
            </a:endParaRPr>
          </a:p>
          <a:p>
            <a:pPr marL="800100" marR="0" lvl="1" indent="-342900" algn="l" defTabSz="914400" rtl="0" eaLnBrk="1" fontAlgn="base" latinLnBrk="0" hangingPunct="1">
              <a:lnSpc>
                <a:spcPct val="100000"/>
              </a:lnSpc>
              <a:spcBef>
                <a:spcPct val="20000"/>
              </a:spcBef>
              <a:spcAft>
                <a:spcPct val="0"/>
              </a:spcAft>
              <a:buClr>
                <a:srgbClr val="336666"/>
              </a:buClr>
              <a:buSzPct val="70000"/>
              <a:buFontTx/>
              <a:buNone/>
              <a:defRPr/>
            </a:pPr>
            <a:r>
              <a:rPr kumimoji="0" lang="en-US" altLang="zh-CN" sz="2400" b="1" i="0" u="none" strike="noStrike" kern="0" cap="none" spc="0" normalizeH="0" baseline="0" noProof="0" dirty="0">
                <a:ln>
                  <a:noFill/>
                </a:ln>
                <a:solidFill>
                  <a:srgbClr val="000000"/>
                </a:solidFill>
                <a:effectLst/>
                <a:uLnTx/>
                <a:uFillTx/>
                <a:latin typeface="Arial" panose="020B0604020202020204"/>
                <a:ea typeface="楷体_GB2312"/>
                <a:cs typeface="+mn-cs"/>
              </a:rPr>
              <a:t>(4) </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楷体_GB2312"/>
                <a:cs typeface="+mn-cs"/>
              </a:rPr>
              <a:t>函数调用操作符</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楷体_GB2312"/>
                <a:cs typeface="+mn-cs"/>
              </a:rPr>
              <a:t>()</a:t>
            </a:r>
            <a:endParaRPr kumimoji="0" lang="en-US" altLang="zh-CN" sz="2400" b="1" i="0" u="none" strike="noStrike" kern="0" cap="none" spc="0" normalizeH="0" baseline="0" noProof="0" dirty="0">
              <a:ln>
                <a:noFill/>
              </a:ln>
              <a:solidFill>
                <a:srgbClr val="000000"/>
              </a:solidFill>
              <a:effectLst/>
              <a:uLnTx/>
              <a:uFillTx/>
              <a:latin typeface="Arial" panose="020B0604020202020204"/>
              <a:ea typeface="楷体_GB2312"/>
              <a:cs typeface="+mn-cs"/>
            </a:endParaRPr>
          </a:p>
          <a:p>
            <a:pPr marL="800100" marR="0" lvl="1" indent="-342900" algn="l" defTabSz="914400" rtl="0" eaLnBrk="1" fontAlgn="base" latinLnBrk="0" hangingPunct="1">
              <a:lnSpc>
                <a:spcPct val="100000"/>
              </a:lnSpc>
              <a:spcBef>
                <a:spcPct val="20000"/>
              </a:spcBef>
              <a:spcAft>
                <a:spcPct val="0"/>
              </a:spcAft>
              <a:buClr>
                <a:srgbClr val="336666"/>
              </a:buClr>
              <a:buSzPct val="70000"/>
              <a:buFontTx/>
              <a:buNone/>
              <a:defRPr/>
            </a:pPr>
            <a:r>
              <a:rPr kumimoji="0" lang="en-US" altLang="zh-CN" sz="2400" b="1" i="0" u="none" strike="noStrike" kern="0" cap="none" spc="0" normalizeH="0" baseline="0" noProof="0" dirty="0">
                <a:ln>
                  <a:noFill/>
                </a:ln>
                <a:solidFill>
                  <a:srgbClr val="000000"/>
                </a:solidFill>
                <a:effectLst/>
                <a:uLnTx/>
                <a:uFillTx/>
                <a:latin typeface="Arial" panose="020B0604020202020204"/>
                <a:ea typeface="楷体_GB2312"/>
                <a:cs typeface="+mn-cs"/>
              </a:rPr>
              <a:t>(5) </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楷体_GB2312"/>
                <a:cs typeface="+mn-cs"/>
              </a:rPr>
              <a:t>类成员访问操作符</a:t>
            </a:r>
            <a:r>
              <a:rPr kumimoji="0" lang="en-US" altLang="zh-CN" sz="2400" b="1" i="0" u="none" strike="noStrike" kern="0" cap="none" spc="0" normalizeH="0" baseline="0" noProof="0" dirty="0">
                <a:ln>
                  <a:noFill/>
                </a:ln>
                <a:solidFill>
                  <a:srgbClr val="000000"/>
                </a:solidFill>
                <a:effectLst/>
                <a:uLnTx/>
                <a:uFillTx/>
                <a:latin typeface="Arial" panose="020B0604020202020204"/>
                <a:ea typeface="楷体_GB2312"/>
                <a:cs typeface="+mn-cs"/>
              </a:rPr>
              <a:t>-&gt;</a:t>
            </a:r>
            <a:endParaRPr kumimoji="0" lang="en-US" altLang="zh-CN" sz="2400" b="1" i="0" u="none" strike="noStrike" kern="0" cap="none" spc="0" normalizeH="0" baseline="0" noProof="0" dirty="0">
              <a:ln>
                <a:noFill/>
              </a:ln>
              <a:solidFill>
                <a:srgbClr val="000000"/>
              </a:solidFill>
              <a:effectLst/>
              <a:uLnTx/>
              <a:uFillTx/>
              <a:latin typeface="Arial" panose="020B0604020202020204"/>
              <a:ea typeface="楷体_GB2312"/>
              <a:cs typeface="+mn-cs"/>
            </a:endParaRPr>
          </a:p>
          <a:p>
            <a:pPr marL="800100" marR="0" lvl="1" indent="-342900" algn="l" defTabSz="914400" rtl="0" eaLnBrk="1" fontAlgn="base" latinLnBrk="0" hangingPunct="1">
              <a:lnSpc>
                <a:spcPct val="100000"/>
              </a:lnSpc>
              <a:spcBef>
                <a:spcPct val="20000"/>
              </a:spcBef>
              <a:spcAft>
                <a:spcPct val="0"/>
              </a:spcAft>
              <a:buClr>
                <a:srgbClr val="336666"/>
              </a:buClr>
              <a:buSzPct val="70000"/>
              <a:buFontTx/>
              <a:buNone/>
              <a:defRPr/>
            </a:pPr>
            <a:r>
              <a:rPr kumimoji="0" lang="en-US" altLang="zh-CN" sz="2400" b="1" i="0" u="none" strike="noStrike" kern="0" cap="none" spc="0" normalizeH="0" baseline="0" noProof="0" dirty="0">
                <a:ln>
                  <a:noFill/>
                </a:ln>
                <a:solidFill>
                  <a:srgbClr val="000000"/>
                </a:solidFill>
                <a:effectLst/>
                <a:uLnTx/>
                <a:uFillTx/>
                <a:latin typeface="Arial" panose="020B0604020202020204"/>
                <a:ea typeface="楷体_GB2312"/>
                <a:cs typeface="+mn-cs"/>
              </a:rPr>
              <a:t>(6) </a:t>
            </a:r>
            <a:r>
              <a:rPr kumimoji="0" lang="zh-CN" altLang="en-US" sz="2400" b="1" i="0" u="none" strike="noStrike" kern="0" cap="none" spc="0" normalizeH="0" baseline="0" noProof="0" dirty="0">
                <a:ln>
                  <a:noFill/>
                </a:ln>
                <a:solidFill>
                  <a:srgbClr val="000000"/>
                </a:solidFill>
                <a:effectLst/>
                <a:uLnTx/>
                <a:uFillTx/>
                <a:latin typeface="Arial" panose="020B0604020202020204"/>
                <a:ea typeface="楷体_GB2312"/>
                <a:cs typeface="+mn-cs"/>
              </a:rPr>
              <a:t>类型转换操作符</a:t>
            </a:r>
            <a:endParaRPr kumimoji="0" lang="en-US" altLang="zh-CN" sz="2400" b="1" i="0" u="none" strike="noStrike" kern="0" cap="none" spc="0" normalizeH="0" baseline="0" noProof="0" dirty="0">
              <a:ln>
                <a:noFill/>
              </a:ln>
              <a:solidFill>
                <a:srgbClr val="000000"/>
              </a:solidFill>
              <a:effectLst/>
              <a:uLnTx/>
              <a:uFillTx/>
              <a:latin typeface="Arial" panose="020B0604020202020204"/>
              <a:ea typeface="楷体_GB2312"/>
              <a:cs typeface="+mn-cs"/>
            </a:endParaRPr>
          </a:p>
          <a:p>
            <a:pPr marL="342900" marR="0" indent="-342900" defTabSz="914400" eaLnBrk="1" hangingPunct="1">
              <a:spcBef>
                <a:spcPct val="20000"/>
              </a:spcBef>
              <a:buClr>
                <a:schemeClr val="tx1"/>
              </a:buClr>
              <a:buSzPct val="70000"/>
              <a:buFont typeface="Wingdings" panose="05000000000000000000" pitchFamily="2" charset="2"/>
              <a:buNone/>
              <a:defRPr/>
            </a:pPr>
            <a:endParaRPr kumimoji="0" lang="zh-CN" altLang="en-US" sz="2800" b="1" kern="0" cap="none" spc="0" normalizeH="0" baseline="0" noProof="0" dirty="0">
              <a:solidFill>
                <a:srgbClr val="0070C0"/>
              </a:solidFill>
              <a:latin typeface="+mn-lt"/>
              <a:ea typeface="+mn-ea"/>
              <a:cs typeface="+mn-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91" name="Rectangle 3"/>
          <p:cNvSpPr>
            <a:spLocks noGrp="1" noChangeArrowheads="1"/>
          </p:cNvSpPr>
          <p:nvPr>
            <p:ph type="body" idx="4294967295"/>
          </p:nvPr>
        </p:nvSpPr>
        <p:spPr>
          <a:xfrm>
            <a:off x="1257711" y="1042194"/>
            <a:ext cx="5157788" cy="30607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隐式的赋值操作符重载函数</a:t>
            </a:r>
            <a:endPar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altLang="zh-CN" sz="2000" b="1" i="0" u="none" strike="noStrike" kern="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a:t>
            </a:r>
            <a:r>
              <a:rPr kumimoji="0" lang="zh-CN" altLang="en-US" sz="2000" b="1" i="0" u="none" strike="noStrike" kern="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类比隐式的拷贝构造函数</a:t>
            </a:r>
            <a:endParaRPr kumimoji="0" lang="en-US" altLang="zh-CN" sz="2000" b="1" i="0" u="none" strike="noStrike" kern="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自定义</a:t>
            </a:r>
            <a:r>
              <a:rPr kumimoji="0" lang="zh-CN"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赋值操作符重载函数</a:t>
            </a:r>
            <a:endPar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800" b="1" i="0" u="none" strike="noStrike" kern="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    </a:t>
            </a:r>
            <a:r>
              <a:rPr kumimoji="0" lang="en-US" altLang="zh-CN" sz="2000" b="1" i="0" u="none" strike="noStrike" kern="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a:t>
            </a:r>
            <a:r>
              <a:rPr kumimoji="0" lang="zh-CN" altLang="en-US" sz="2000" b="1" i="0" u="none" strike="noStrike" kern="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类比自定义的拷贝构造函数</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转移</a:t>
            </a:r>
            <a:r>
              <a:rPr kumimoji="0" lang="zh-CN"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赋值操作符重载函数</a:t>
            </a:r>
            <a:endPar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800" b="1" i="0" u="none" strike="noStrike" kern="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     </a:t>
            </a:r>
            <a:r>
              <a:rPr kumimoji="0" lang="en-US" altLang="zh-CN" sz="2000" b="1" i="0" u="none" strike="noStrike" kern="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a:t>
            </a:r>
            <a:r>
              <a:rPr kumimoji="0" lang="zh-CN" altLang="en-US" sz="2000" b="1" i="0" u="none" strike="noStrike" kern="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类比转移构造函数</a:t>
            </a:r>
            <a:endParaRPr kumimoji="0" lang="zh-CN"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endParaRPr>
          </a:p>
        </p:txBody>
      </p:sp>
      <p:sp>
        <p:nvSpPr>
          <p:cNvPr id="2" name="矩形 1"/>
          <p:cNvSpPr/>
          <p:nvPr/>
        </p:nvSpPr>
        <p:spPr>
          <a:xfrm>
            <a:off x="1247775" y="4390628"/>
            <a:ext cx="7500938" cy="1570038"/>
          </a:xfrm>
          <a:prstGeom prst="rect">
            <a:avLst/>
          </a:prstGeom>
        </p:spPr>
        <p:txBody>
          <a:bodyPr>
            <a:spAutoFit/>
          </a:bodyPr>
          <a:lstStyle/>
          <a:p>
            <a:pPr marL="285750" marR="0" lvl="0"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zh-CN" sz="2400" b="1" i="0" u="none" strike="noStrike" kern="1200" cap="none" spc="0" normalizeH="0" baseline="0" noProof="0" dirty="0">
                <a:ln>
                  <a:noFill/>
                </a:ln>
                <a:solidFill>
                  <a:schemeClr val="tx2"/>
                </a:solidFill>
                <a:effectLst/>
                <a:uLnTx/>
                <a:uFillTx/>
                <a:latin typeface="+mn-lt"/>
                <a:ea typeface="+mn-ea"/>
                <a:cs typeface="+mn-cs"/>
              </a:rPr>
              <a:t>注意：</a:t>
            </a:r>
            <a:r>
              <a:rPr kumimoji="0" lang="zh-CN" altLang="zh-CN" sz="2400" b="1" i="0" u="none" strike="noStrike" kern="1200" cap="none" spc="0" normalizeH="0" baseline="0" noProof="0" dirty="0">
                <a:ln>
                  <a:noFill/>
                </a:ln>
                <a:solidFill>
                  <a:srgbClr val="FF0000"/>
                </a:solidFill>
                <a:effectLst/>
                <a:uLnTx/>
                <a:uFillTx/>
                <a:latin typeface="+mn-lt"/>
                <a:ea typeface="+mn-ea"/>
                <a:cs typeface="+mn-cs"/>
              </a:rPr>
              <a:t>区别何时</a:t>
            </a:r>
            <a:r>
              <a:rPr kumimoji="0" lang="zh-CN" altLang="zh-CN" sz="2400" b="1" i="0" u="none" strike="noStrike" kern="1200" cap="none" spc="0" normalizeH="0" baseline="0" noProof="0" dirty="0">
                <a:ln>
                  <a:noFill/>
                </a:ln>
                <a:solidFill>
                  <a:schemeClr val="tx2"/>
                </a:solidFill>
                <a:effectLst/>
                <a:uLnTx/>
                <a:uFillTx/>
                <a:latin typeface="+mn-lt"/>
                <a:ea typeface="+mn-ea"/>
                <a:cs typeface="+mn-cs"/>
              </a:rPr>
              <a:t>调用拷贝构造函数和赋值操作</a:t>
            </a:r>
            <a:endParaRPr kumimoji="0" lang="en-US" altLang="zh-CN" sz="2400" b="1" i="0" u="none" strike="noStrike" kern="1200" cap="none" spc="0" normalizeH="0" baseline="0" noProof="0" dirty="0">
              <a:ln>
                <a:noFill/>
              </a:ln>
              <a:solidFill>
                <a:schemeClr val="tx2"/>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1"/>
              </a:buClr>
              <a:buSzPct val="70000"/>
              <a:buFontTx/>
              <a:buNone/>
              <a:defRPr/>
            </a:pPr>
            <a:r>
              <a:rPr kumimoji="0" lang="en-US" altLang="zh-CN" sz="2000" b="1" i="0" u="none" strike="noStrike" kern="1200" cap="none" spc="0" normalizeH="0" baseline="0" noProof="0" dirty="0">
                <a:ln>
                  <a:noFill/>
                </a:ln>
                <a:solidFill>
                  <a:schemeClr val="tx2"/>
                </a:solidFill>
                <a:effectLst/>
                <a:uLnTx/>
                <a:uFillTx/>
                <a:latin typeface="Arial" panose="020B0604020202020204" pitchFamily="34" charset="0"/>
                <a:ea typeface="楷体_GB2312" pitchFamily="49" charset="-122"/>
                <a:cs typeface="+mn-cs"/>
              </a:rPr>
              <a:t>        </a:t>
            </a:r>
            <a:r>
              <a:rPr kumimoji="0" lang="zh-CN" altLang="zh-CN" sz="2000" b="1" i="0" u="none" strike="noStrike" kern="1200" cap="none" spc="0" normalizeH="0" baseline="0" noProof="0" dirty="0">
                <a:ln>
                  <a:noFill/>
                </a:ln>
                <a:solidFill>
                  <a:schemeClr val="tx2"/>
                </a:solidFill>
                <a:effectLst/>
                <a:uLnTx/>
                <a:uFillTx/>
                <a:latin typeface="Arial" panose="020B0604020202020204" pitchFamily="34" charset="0"/>
                <a:ea typeface="楷体_GB2312" pitchFamily="49" charset="-122"/>
                <a:cs typeface="+mn-cs"/>
              </a:rPr>
              <a:t>A a;</a:t>
            </a:r>
            <a:endParaRPr kumimoji="0" lang="en-US" altLang="zh-CN" sz="2000" b="1" i="0" u="none" strike="noStrike" kern="1200" cap="none" spc="0" normalizeH="0" baseline="0" noProof="0" dirty="0">
              <a:ln>
                <a:noFill/>
              </a:ln>
              <a:solidFill>
                <a:schemeClr val="tx2"/>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tx1"/>
              </a:buClr>
              <a:buSzPct val="70000"/>
              <a:buFontTx/>
              <a:buNone/>
              <a:defRPr/>
            </a:pPr>
            <a:r>
              <a:rPr kumimoji="0" lang="en-US" altLang="zh-CN" sz="2000" b="1" i="0" u="none" strike="noStrike" kern="1200" cap="none" spc="0" normalizeH="0" baseline="0" noProof="0" dirty="0">
                <a:ln>
                  <a:noFill/>
                </a:ln>
                <a:solidFill>
                  <a:schemeClr val="tx2"/>
                </a:solidFill>
                <a:effectLst/>
                <a:uLnTx/>
                <a:uFillTx/>
                <a:latin typeface="Arial" panose="020B0604020202020204" pitchFamily="34" charset="0"/>
                <a:ea typeface="楷体_GB2312" pitchFamily="49" charset="-122"/>
                <a:cs typeface="+mn-cs"/>
              </a:rPr>
              <a:t>        </a:t>
            </a:r>
            <a:r>
              <a:rPr kumimoji="0" lang="zh-CN" altLang="zh-CN" sz="2000" b="1" i="0" u="none" strike="noStrike" kern="1200" cap="none" spc="0" normalizeH="0" baseline="0" noProof="0" dirty="0">
                <a:ln>
                  <a:noFill/>
                </a:ln>
                <a:solidFill>
                  <a:schemeClr val="tx2"/>
                </a:solidFill>
                <a:effectLst/>
                <a:uLnTx/>
                <a:uFillTx/>
                <a:latin typeface="Arial" panose="020B0604020202020204" pitchFamily="34" charset="0"/>
                <a:ea typeface="楷体_GB2312" pitchFamily="49" charset="-122"/>
                <a:cs typeface="+mn-cs"/>
              </a:rPr>
              <a:t>A b = a;</a:t>
            </a:r>
            <a:r>
              <a:rPr kumimoji="0" lang="en-US" altLang="zh-CN" sz="2000" b="1" i="0" u="none" strike="noStrike" kern="1200" cap="none" spc="0" normalizeH="0" baseline="0" noProof="0" dirty="0">
                <a:ln>
                  <a:noFill/>
                </a:ln>
                <a:solidFill>
                  <a:schemeClr val="tx2"/>
                </a:solidFill>
                <a:effectLst/>
                <a:uLnTx/>
                <a:uFillTx/>
                <a:latin typeface="Arial" panose="020B0604020202020204" pitchFamily="34" charset="0"/>
                <a:ea typeface="楷体_GB2312" pitchFamily="49" charset="-122"/>
                <a:cs typeface="+mn-cs"/>
              </a:rPr>
              <a:t> </a:t>
            </a:r>
            <a:r>
              <a:rPr kumimoji="0" lang="zh-CN" altLang="zh-CN" sz="2000" b="1" i="0" u="none" strike="noStrike" kern="1200" cap="none" spc="0" normalizeH="0" baseline="0" noProof="0" dirty="0">
                <a:ln>
                  <a:noFill/>
                </a:ln>
                <a:solidFill>
                  <a:schemeClr val="tx2"/>
                </a:solidFill>
                <a:effectLst/>
                <a:uLnTx/>
                <a:uFillTx/>
                <a:latin typeface="Arial" panose="020B0604020202020204" pitchFamily="34" charset="0"/>
                <a:ea typeface="楷体_GB2312" pitchFamily="49" charset="-122"/>
                <a:cs typeface="+mn-cs"/>
              </a:rPr>
              <a:t> //</a:t>
            </a:r>
            <a:r>
              <a:rPr kumimoji="0" lang="zh-CN" altLang="en-US" sz="20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初始化时</a:t>
            </a:r>
            <a:r>
              <a:rPr kumimoji="0" lang="zh-CN" altLang="en-US" sz="2000" b="1" i="0" u="none" strike="noStrike" kern="1200" cap="none" spc="0" normalizeH="0" baseline="0" noProof="0" dirty="0">
                <a:ln>
                  <a:noFill/>
                </a:ln>
                <a:solidFill>
                  <a:schemeClr val="tx2"/>
                </a:solidFill>
                <a:effectLst/>
                <a:uLnTx/>
                <a:uFillTx/>
                <a:latin typeface="Arial" panose="020B0604020202020204" pitchFamily="34" charset="0"/>
                <a:ea typeface="楷体_GB2312" pitchFamily="49" charset="-122"/>
                <a:cs typeface="+mn-cs"/>
              </a:rPr>
              <a:t>，</a:t>
            </a:r>
            <a:r>
              <a:rPr kumimoji="0" lang="zh-CN" altLang="zh-CN" sz="2000" b="1" i="0" u="none" strike="noStrike" kern="1200" cap="none" spc="0" normalizeH="0" baseline="0" noProof="0" dirty="0">
                <a:ln>
                  <a:noFill/>
                </a:ln>
                <a:solidFill>
                  <a:schemeClr val="tx2"/>
                </a:solidFill>
                <a:effectLst/>
                <a:uLnTx/>
                <a:uFillTx/>
                <a:latin typeface="Arial" panose="020B0604020202020204" pitchFamily="34" charset="0"/>
                <a:ea typeface="楷体_GB2312" pitchFamily="49" charset="-122"/>
                <a:cs typeface="+mn-cs"/>
              </a:rPr>
              <a:t>调用拷贝构造函数，等价于</a:t>
            </a:r>
            <a:r>
              <a:rPr kumimoji="0" lang="en-US" altLang="zh-CN" sz="2000" b="1" i="0" u="none" strike="noStrike" kern="1200" cap="none" spc="0" normalizeH="0" baseline="0" noProof="0" dirty="0">
                <a:ln>
                  <a:noFill/>
                </a:ln>
                <a:solidFill>
                  <a:schemeClr val="tx2"/>
                </a:solidFill>
                <a:effectLst/>
                <a:uLnTx/>
                <a:uFillTx/>
                <a:latin typeface="Arial" panose="020B0604020202020204" pitchFamily="34" charset="0"/>
                <a:ea typeface="楷体_GB2312" pitchFamily="49" charset="-122"/>
                <a:cs typeface="+mn-cs"/>
              </a:rPr>
              <a:t> </a:t>
            </a:r>
            <a:r>
              <a:rPr kumimoji="0" lang="zh-CN" altLang="zh-CN" sz="2000" b="1" i="0" u="none" strike="noStrike" kern="1200" cap="none" spc="0" normalizeH="0" baseline="0" noProof="0" dirty="0">
                <a:ln>
                  <a:noFill/>
                </a:ln>
                <a:solidFill>
                  <a:schemeClr val="tx2"/>
                </a:solidFill>
                <a:effectLst/>
                <a:uLnTx/>
                <a:uFillTx/>
                <a:latin typeface="Arial" panose="020B0604020202020204" pitchFamily="34" charset="0"/>
                <a:ea typeface="楷体_GB2312" pitchFamily="49" charset="-122"/>
                <a:cs typeface="+mn-cs"/>
              </a:rPr>
              <a:t>A b(a);</a:t>
            </a:r>
            <a:endParaRPr kumimoji="0" lang="en-US" altLang="zh-CN" sz="2000" b="1" i="0" u="none" strike="noStrike" kern="1200" cap="none" spc="0" normalizeH="0" baseline="0" noProof="0" dirty="0">
              <a:ln>
                <a:noFill/>
              </a:ln>
              <a:solidFill>
                <a:schemeClr val="tx2"/>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tx1"/>
              </a:buClr>
              <a:buSzPct val="70000"/>
              <a:buFontTx/>
              <a:buNone/>
              <a:defRPr/>
            </a:pPr>
            <a:r>
              <a:rPr kumimoji="0" lang="en-US" altLang="zh-CN" sz="2000" b="1" i="0" u="none" strike="noStrike" kern="1200" cap="none" spc="0" normalizeH="0" baseline="0" noProof="0" dirty="0">
                <a:ln>
                  <a:noFill/>
                </a:ln>
                <a:solidFill>
                  <a:schemeClr val="tx2"/>
                </a:solidFill>
                <a:effectLst/>
                <a:uLnTx/>
                <a:uFillTx/>
                <a:latin typeface="Arial" panose="020B0604020202020204" pitchFamily="34" charset="0"/>
                <a:ea typeface="楷体_GB2312" pitchFamily="49" charset="-122"/>
                <a:cs typeface="+mn-cs"/>
              </a:rPr>
              <a:t>        </a:t>
            </a:r>
            <a:r>
              <a:rPr kumimoji="0" lang="zh-CN" altLang="zh-CN" sz="2000" b="1" i="0" u="none" strike="noStrike" kern="1200" cap="none" spc="0" normalizeH="0" baseline="0" noProof="0" dirty="0">
                <a:ln>
                  <a:noFill/>
                </a:ln>
                <a:solidFill>
                  <a:schemeClr val="tx2"/>
                </a:solidFill>
                <a:effectLst/>
                <a:uLnTx/>
                <a:uFillTx/>
                <a:latin typeface="Arial" panose="020B0604020202020204" pitchFamily="34" charset="0"/>
                <a:ea typeface="楷体_GB2312" pitchFamily="49" charset="-122"/>
                <a:cs typeface="+mn-cs"/>
              </a:rPr>
              <a:t>b = a;</a:t>
            </a:r>
            <a:r>
              <a:rPr kumimoji="0" lang="en-US" altLang="zh-CN" sz="2000" b="1" i="0" u="none" strike="noStrike" kern="1200" cap="none" spc="0" normalizeH="0" baseline="0" noProof="0" dirty="0">
                <a:ln>
                  <a:noFill/>
                </a:ln>
                <a:solidFill>
                  <a:schemeClr val="tx2"/>
                </a:solidFill>
                <a:effectLst/>
                <a:uLnTx/>
                <a:uFillTx/>
                <a:latin typeface="Arial" panose="020B0604020202020204" pitchFamily="34" charset="0"/>
                <a:ea typeface="楷体_GB2312" pitchFamily="49" charset="-122"/>
                <a:cs typeface="+mn-cs"/>
              </a:rPr>
              <a:t> </a:t>
            </a:r>
            <a:r>
              <a:rPr kumimoji="0" lang="zh-CN" altLang="zh-CN" sz="2000" b="1" i="0" u="none" strike="noStrike" kern="1200" cap="none" spc="0" normalizeH="0" baseline="0" noProof="0" dirty="0">
                <a:ln>
                  <a:noFill/>
                </a:ln>
                <a:solidFill>
                  <a:schemeClr val="tx2"/>
                </a:solidFill>
                <a:effectLst/>
                <a:uLnTx/>
                <a:uFillTx/>
                <a:latin typeface="Arial" panose="020B0604020202020204" pitchFamily="34" charset="0"/>
                <a:ea typeface="楷体_GB2312" pitchFamily="49" charset="-122"/>
                <a:cs typeface="+mn-cs"/>
              </a:rPr>
              <a:t> </a:t>
            </a:r>
            <a:r>
              <a:rPr kumimoji="0" lang="en-US" altLang="zh-CN" sz="2000" b="1" i="0" u="none" strike="noStrike" kern="1200" cap="none" spc="0" normalizeH="0" baseline="0" noProof="0" dirty="0">
                <a:ln>
                  <a:noFill/>
                </a:ln>
                <a:solidFill>
                  <a:schemeClr val="tx2"/>
                </a:solidFill>
                <a:effectLst/>
                <a:uLnTx/>
                <a:uFillTx/>
                <a:latin typeface="Arial" panose="020B0604020202020204" pitchFamily="34" charset="0"/>
                <a:ea typeface="楷体_GB2312" pitchFamily="49" charset="-122"/>
                <a:cs typeface="+mn-cs"/>
              </a:rPr>
              <a:t>   </a:t>
            </a:r>
            <a:r>
              <a:rPr kumimoji="0" lang="zh-CN" altLang="zh-CN" sz="2000" b="1" i="0" u="none" strike="noStrike" kern="1200" cap="none" spc="0" normalizeH="0" baseline="0" noProof="0" dirty="0">
                <a:ln>
                  <a:noFill/>
                </a:ln>
                <a:solidFill>
                  <a:schemeClr val="tx2"/>
                </a:solidFill>
                <a:effectLst/>
                <a:uLnTx/>
                <a:uFillTx/>
                <a:latin typeface="Arial" panose="020B0604020202020204" pitchFamily="34" charset="0"/>
                <a:ea typeface="楷体_GB2312" pitchFamily="49" charset="-122"/>
                <a:cs typeface="+mn-cs"/>
              </a:rPr>
              <a:t>//</a:t>
            </a:r>
            <a:r>
              <a:rPr kumimoji="0" lang="zh-CN" altLang="en-US" sz="2000" b="1" i="0" u="none" strike="noStrike" kern="1200" cap="none" spc="0" normalizeH="0" baseline="0" noProof="0" dirty="0">
                <a:ln>
                  <a:noFill/>
                </a:ln>
                <a:solidFill>
                  <a:srgbClr val="FF0000"/>
                </a:solidFill>
                <a:effectLst/>
                <a:uLnTx/>
                <a:uFillTx/>
                <a:latin typeface="Arial" panose="020B0604020202020204" pitchFamily="34" charset="0"/>
                <a:ea typeface="楷体_GB2312" pitchFamily="49" charset="-122"/>
                <a:cs typeface="+mn-cs"/>
              </a:rPr>
              <a:t>赋值时</a:t>
            </a:r>
            <a:r>
              <a:rPr kumimoji="0" lang="zh-CN" altLang="en-US" sz="2000" b="1" i="0" u="none" strike="noStrike" kern="1200" cap="none" spc="0" normalizeH="0" baseline="0" noProof="0" dirty="0">
                <a:ln>
                  <a:noFill/>
                </a:ln>
                <a:solidFill>
                  <a:schemeClr val="tx2"/>
                </a:solidFill>
                <a:effectLst/>
                <a:uLnTx/>
                <a:uFillTx/>
                <a:latin typeface="Arial" panose="020B0604020202020204" pitchFamily="34" charset="0"/>
                <a:ea typeface="楷体_GB2312" pitchFamily="49" charset="-122"/>
                <a:cs typeface="+mn-cs"/>
              </a:rPr>
              <a:t>，</a:t>
            </a:r>
            <a:r>
              <a:rPr kumimoji="0" lang="zh-CN" altLang="zh-CN" sz="2000" b="1" i="0" u="none" strike="noStrike" kern="1200" cap="none" spc="0" normalizeH="0" baseline="0" noProof="0" dirty="0">
                <a:ln>
                  <a:noFill/>
                </a:ln>
                <a:solidFill>
                  <a:schemeClr val="tx2"/>
                </a:solidFill>
                <a:effectLst/>
                <a:uLnTx/>
                <a:uFillTx/>
                <a:latin typeface="Arial" panose="020B0604020202020204" pitchFamily="34" charset="0"/>
                <a:ea typeface="楷体_GB2312" pitchFamily="49" charset="-122"/>
                <a:cs typeface="+mn-cs"/>
              </a:rPr>
              <a:t>调用赋值操作符重载函数。</a:t>
            </a:r>
            <a:endParaRPr kumimoji="0" lang="zh-CN" altLang="zh-CN" sz="2000" b="1" i="0" u="none" strike="noStrike" kern="1200" cap="none" spc="0" normalizeH="0" baseline="0" noProof="0" dirty="0">
              <a:ln>
                <a:noFill/>
              </a:ln>
              <a:solidFill>
                <a:schemeClr val="tx2"/>
              </a:solidFill>
              <a:effectLst/>
              <a:uLnTx/>
              <a:uFillTx/>
              <a:latin typeface="Arial" panose="020B0604020202020204" pitchFamily="34" charset="0"/>
              <a:ea typeface="楷体_GB2312" pitchFamily="49" charset="-122"/>
              <a:cs typeface="+mn-cs"/>
            </a:endParaRPr>
          </a:p>
        </p:txBody>
      </p:sp>
      <p:sp>
        <p:nvSpPr>
          <p:cNvPr id="7" name="Rectangle 2"/>
          <p:cNvSpPr txBox="1">
            <a:spLocks noChangeArrowheads="1"/>
          </p:cNvSpPr>
          <p:nvPr/>
        </p:nvSpPr>
        <p:spPr bwMode="auto">
          <a:xfrm>
            <a:off x="1524000" y="-99392"/>
            <a:ext cx="7010400"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(1) </a:t>
            </a:r>
            <a:r>
              <a:rPr kumimoji="0" lang="zh-CN" altLang="en-US" sz="4000" b="1" kern="0" cap="none" spc="0" normalizeH="0" baseline="0" noProof="0" dirty="0">
                <a:solidFill>
                  <a:schemeClr val="tx2"/>
                </a:solidFill>
                <a:latin typeface="+mj-lt"/>
                <a:ea typeface="+mj-ea"/>
                <a:cs typeface="+mj-cs"/>
              </a:rPr>
              <a:t>赋值操作符</a:t>
            </a:r>
            <a:r>
              <a:rPr kumimoji="0" lang="en-US" altLang="zh-CN" sz="4000" b="1" kern="0" cap="none" spc="0" normalizeH="0" baseline="0" noProof="0" dirty="0">
                <a:solidFill>
                  <a:schemeClr val="tx2"/>
                </a:solidFill>
                <a:latin typeface="+mj-lt"/>
                <a:ea typeface="+mj-ea"/>
                <a:cs typeface="+mj-cs"/>
              </a:rPr>
              <a:t>=</a:t>
            </a:r>
            <a:endParaRPr kumimoji="0" lang="en-US" altLang="zh-CN" sz="4000" b="1" kern="0" cap="none" spc="0" normalizeH="0" baseline="0" noProof="0" dirty="0">
              <a:solidFill>
                <a:schemeClr val="tx2"/>
              </a:solidFill>
              <a:latin typeface="+mj-lt"/>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10" name="Rectangle 2"/>
          <p:cNvSpPr>
            <a:spLocks noGrp="1"/>
          </p:cNvSpPr>
          <p:nvPr>
            <p:ph type="title" idx="4294967295"/>
          </p:nvPr>
        </p:nvSpPr>
        <p:spPr/>
        <p:txBody>
          <a:bodyPr vert="horz" wrap="square" lIns="91440" tIns="45720" rIns="91440" bIns="45720" anchor="ctr" anchorCtr="0"/>
          <a:lstStyle/>
          <a:p>
            <a:pPr eaLnBrk="1" hangingPunct="1"/>
            <a:r>
              <a:rPr lang="en-US" altLang="zh-CN" b="1" dirty="0"/>
              <a:t>(1) </a:t>
            </a:r>
            <a:r>
              <a:rPr lang="zh-CN" altLang="en-US" b="1" dirty="0"/>
              <a:t>赋值操作符</a:t>
            </a:r>
            <a:r>
              <a:rPr lang="en-US" altLang="zh-CN" b="1" dirty="0"/>
              <a:t>=</a:t>
            </a:r>
            <a:endParaRPr lang="en-US" altLang="zh-CN" b="1" dirty="0"/>
          </a:p>
        </p:txBody>
      </p:sp>
      <p:sp>
        <p:nvSpPr>
          <p:cNvPr id="43011" name="Rectangle 3"/>
          <p:cNvSpPr>
            <a:spLocks noGrp="1"/>
          </p:cNvSpPr>
          <p:nvPr>
            <p:ph type="body" idx="4294967295"/>
          </p:nvPr>
        </p:nvSpPr>
        <p:spPr>
          <a:xfrm>
            <a:off x="0" y="2060575"/>
            <a:ext cx="8391525" cy="2971800"/>
          </a:xfrm>
        </p:spPr>
        <p:txBody>
          <a:bodyPr vert="horz" wrap="square" lIns="91440" tIns="45720" rIns="91440" bIns="45720" anchor="t" anchorCtr="0"/>
          <a:lstStyle/>
          <a:p>
            <a:pPr eaLnBrk="1" hangingPunct="1"/>
            <a:r>
              <a:rPr lang="zh-CN" altLang="zh-CN" sz="2800" b="1" dirty="0">
                <a:cs typeface="Times New Roman" panose="02020603050405020304" pitchFamily="18" charset="0"/>
              </a:rPr>
              <a:t>C++编译程序为每个类定义一个</a:t>
            </a:r>
            <a:r>
              <a:rPr lang="zh-CN" altLang="zh-CN" sz="2800" b="1" dirty="0">
                <a:solidFill>
                  <a:srgbClr val="FF0000"/>
                </a:solidFill>
                <a:cs typeface="Times New Roman" panose="02020603050405020304" pitchFamily="18" charset="0"/>
              </a:rPr>
              <a:t>隐式的赋值操作符重载函数</a:t>
            </a:r>
            <a:r>
              <a:rPr lang="zh-CN" altLang="zh-CN" sz="2800" b="1" dirty="0">
                <a:cs typeface="Times New Roman" panose="02020603050405020304" pitchFamily="18" charset="0"/>
              </a:rPr>
              <a:t>，</a:t>
            </a:r>
            <a:endParaRPr lang="zh-CN" altLang="zh-CN" sz="2800" b="1" dirty="0">
              <a:cs typeface="Times New Roman" panose="02020603050405020304" pitchFamily="18" charset="0"/>
            </a:endParaRPr>
          </a:p>
          <a:p>
            <a:pPr eaLnBrk="1" hangingPunct="1"/>
            <a:endParaRPr lang="zh-CN" altLang="zh-CN" sz="2800" b="1" dirty="0">
              <a:cs typeface="Times New Roman" panose="02020603050405020304" pitchFamily="18" charset="0"/>
            </a:endParaRPr>
          </a:p>
          <a:p>
            <a:pPr eaLnBrk="1" hangingPunct="1"/>
            <a:r>
              <a:rPr lang="zh-CN" altLang="zh-CN" sz="2800" b="1" dirty="0">
                <a:cs typeface="Times New Roman" panose="02020603050405020304" pitchFamily="18" charset="0"/>
              </a:rPr>
              <a:t>其行为是：逐个成员进行赋值</a:t>
            </a:r>
            <a:r>
              <a:rPr lang="zh-CN" altLang="en-US" sz="2800" b="1" dirty="0">
                <a:cs typeface="Times New Roman" panose="02020603050405020304" pitchFamily="18" charset="0"/>
              </a:rPr>
              <a:t>。</a:t>
            </a:r>
            <a:r>
              <a:rPr lang="zh-CN" altLang="zh-CN" sz="2800" b="1" dirty="0">
                <a:cs typeface="Times New Roman" panose="02020603050405020304" pitchFamily="18" charset="0"/>
              </a:rPr>
              <a:t>（member-wise assignment）</a:t>
            </a:r>
            <a:endParaRPr lang="zh-CN" altLang="zh-CN" sz="2800" b="1" dirty="0">
              <a:cs typeface="Times New Roman" panose="02020603050405020304" pitchFamily="18" charset="0"/>
            </a:endParaRPr>
          </a:p>
          <a:p>
            <a:pPr lvl="1" eaLnBrk="1" hangingPunct="1">
              <a:buFont typeface="Wingdings" panose="05000000000000000000" pitchFamily="2" charset="2"/>
              <a:buChar char="l"/>
            </a:pPr>
            <a:r>
              <a:rPr lang="zh-CN" altLang="zh-CN" sz="2400" b="1" dirty="0">
                <a:cs typeface="Times New Roman" panose="02020603050405020304" pitchFamily="18" charset="0"/>
              </a:rPr>
              <a:t>对于普通成员</a:t>
            </a:r>
            <a:r>
              <a:rPr lang="zh-CN" altLang="en-US" sz="2400" b="1" dirty="0">
                <a:cs typeface="Times New Roman" panose="02020603050405020304" pitchFamily="18" charset="0"/>
              </a:rPr>
              <a:t>：</a:t>
            </a:r>
            <a:r>
              <a:rPr lang="zh-CN" altLang="zh-CN" sz="2400" b="1" dirty="0">
                <a:cs typeface="Times New Roman" panose="02020603050405020304" pitchFamily="18" charset="0"/>
              </a:rPr>
              <a:t>采用常规的赋值操作。</a:t>
            </a:r>
            <a:endParaRPr lang="zh-CN" altLang="zh-CN" sz="2400" b="1" dirty="0">
              <a:cs typeface="Times New Roman" panose="02020603050405020304" pitchFamily="18" charset="0"/>
            </a:endParaRPr>
          </a:p>
          <a:p>
            <a:pPr lvl="1" eaLnBrk="1" hangingPunct="1">
              <a:buFont typeface="Wingdings" panose="05000000000000000000" pitchFamily="2" charset="2"/>
              <a:buChar char="l"/>
            </a:pPr>
            <a:r>
              <a:rPr lang="zh-CN" altLang="zh-CN" sz="2400" b="1" dirty="0">
                <a:cs typeface="Times New Roman" panose="02020603050405020304" pitchFamily="18" charset="0"/>
              </a:rPr>
              <a:t>对于成员对象</a:t>
            </a:r>
            <a:r>
              <a:rPr lang="zh-CN" altLang="en-US" sz="2400" b="1" dirty="0">
                <a:cs typeface="Times New Roman" panose="02020603050405020304" pitchFamily="18" charset="0"/>
              </a:rPr>
              <a:t>：</a:t>
            </a:r>
            <a:r>
              <a:rPr lang="zh-CN" altLang="zh-CN" sz="2400" b="1" dirty="0">
                <a:solidFill>
                  <a:srgbClr val="FF0000"/>
                </a:solidFill>
                <a:cs typeface="Times New Roman" panose="02020603050405020304" pitchFamily="18" charset="0"/>
              </a:rPr>
              <a:t>调用该成员对象的赋值操作符</a:t>
            </a:r>
            <a:r>
              <a:rPr lang="zh-CN" altLang="zh-CN" sz="2400" b="1" dirty="0">
                <a:cs typeface="Times New Roman" panose="02020603050405020304" pitchFamily="18" charset="0"/>
              </a:rPr>
              <a:t>进行赋值操作，该定义对成员对象是递归的。 </a:t>
            </a:r>
            <a:endParaRPr lang="zh-CN" altLang="zh-CN" sz="2400" b="1" dirty="0">
              <a:ea typeface="Times New Roman" panose="02020603050405020304" pitchFamily="18" charset="0"/>
            </a:endParaRPr>
          </a:p>
        </p:txBody>
      </p:sp>
      <p:sp>
        <p:nvSpPr>
          <p:cNvPr id="43012" name="矩形 3"/>
          <p:cNvSpPr/>
          <p:nvPr/>
        </p:nvSpPr>
        <p:spPr>
          <a:xfrm>
            <a:off x="2000250" y="5643563"/>
            <a:ext cx="5000625"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Tx/>
              <a:buNone/>
            </a:pPr>
            <a:r>
              <a:rPr lang="zh-CN" altLang="en-US" sz="1800" b="1" dirty="0">
                <a:solidFill>
                  <a:srgbClr val="00B0F0"/>
                </a:solidFill>
                <a:latin typeface="Times New Roman" panose="02020603050405020304" pitchFamily="18" charset="0"/>
                <a:cs typeface="Times New Roman" panose="02020603050405020304" pitchFamily="18" charset="0"/>
              </a:rPr>
              <a:t>为什么还要自己定义赋值操作符的重载函数呢？</a:t>
            </a:r>
            <a:endParaRPr lang="zh-CN" altLang="zh-CN" sz="1600" b="1" dirty="0">
              <a:solidFill>
                <a:srgbClr val="00B0F0"/>
              </a:solidFill>
              <a:latin typeface="Times New Roman" panose="02020603050405020304" pitchFamily="18" charset="0"/>
              <a:ea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2412365" y="2708910"/>
            <a:ext cx="5264150" cy="7708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5058" name="Rectangle 2"/>
          <p:cNvSpPr>
            <a:spLocks noGrp="1"/>
          </p:cNvSpPr>
          <p:nvPr>
            <p:ph type="title" idx="4294967295"/>
          </p:nvPr>
        </p:nvSpPr>
        <p:spPr>
          <a:xfrm>
            <a:off x="1524000" y="40480"/>
            <a:ext cx="7010400" cy="1527175"/>
          </a:xfrm>
        </p:spPr>
        <p:txBody>
          <a:bodyPr vert="horz" wrap="square" lIns="91440" tIns="45720" rIns="91440" bIns="45720" anchor="ctr" anchorCtr="0"/>
          <a:lstStyle/>
          <a:p>
            <a:pPr eaLnBrk="1" hangingPunct="1"/>
            <a:r>
              <a:rPr lang="en-US" altLang="zh-CN" b="1" dirty="0"/>
              <a:t>(1) </a:t>
            </a:r>
            <a:r>
              <a:rPr lang="zh-CN" altLang="en-US" b="1" dirty="0"/>
              <a:t>赋值操作符</a:t>
            </a:r>
            <a:r>
              <a:rPr lang="en-US" altLang="zh-CN" b="1" dirty="0"/>
              <a:t>=</a:t>
            </a:r>
            <a:endParaRPr lang="en-US" altLang="zh-CN" b="1" dirty="0"/>
          </a:p>
        </p:txBody>
      </p:sp>
      <p:sp>
        <p:nvSpPr>
          <p:cNvPr id="4" name="Rectangle 3"/>
          <p:cNvSpPr txBox="1">
            <a:spLocks noChangeArrowheads="1"/>
          </p:cNvSpPr>
          <p:nvPr/>
        </p:nvSpPr>
        <p:spPr bwMode="auto">
          <a:xfrm>
            <a:off x="1259632" y="1124744"/>
            <a:ext cx="7107238" cy="4929188"/>
          </a:xfrm>
          <a:prstGeom prst="rect">
            <a:avLst/>
          </a:prstGeom>
          <a:noFill/>
          <a:ln w="9525">
            <a:noFill/>
            <a:miter lim="800000"/>
          </a:ln>
        </p:spPr>
        <p:txBody>
          <a:bodyPr/>
          <a:lstStyle/>
          <a:p>
            <a:pPr marL="342900" marR="0" indent="-342900" defTabSz="414655" eaLnBrk="1" hangingPunct="1">
              <a:lnSpc>
                <a:spcPct val="90000"/>
              </a:lnSpc>
              <a:spcBef>
                <a:spcPct val="20000"/>
              </a:spcBef>
              <a:buClr>
                <a:schemeClr val="tx1"/>
              </a:buClr>
              <a:buSzPct val="70000"/>
              <a:buFont typeface="Wingdings" panose="05000000000000000000" pitchFamily="2" charset="2"/>
              <a:buChar char="¢"/>
              <a:defRPr/>
            </a:pPr>
            <a:r>
              <a:rPr kumimoji="0" lang="zh-CN" altLang="zh-CN" sz="2800" b="1" kern="0" cap="none" spc="0" normalizeH="0" baseline="0" noProof="0" dirty="0">
                <a:solidFill>
                  <a:srgbClr val="00B0F0"/>
                </a:solidFill>
                <a:latin typeface="Arial" panose="020B0604020202020204" pitchFamily="34" charset="0"/>
                <a:ea typeface="楷体_GB2312"/>
                <a:cs typeface="Times New Roman" panose="02020603050405020304" pitchFamily="18" charset="0"/>
              </a:rPr>
              <a:t>隐式的赋值操作符重载函数</a:t>
            </a:r>
            <a:r>
              <a:rPr kumimoji="0" lang="zh-CN" altLang="en-US" sz="2800" b="1" kern="0" cap="none" spc="0" normalizeH="0" baseline="0" noProof="0" dirty="0">
                <a:solidFill>
                  <a:srgbClr val="00B0F0"/>
                </a:solidFill>
                <a:latin typeface="Arial" panose="020B0604020202020204" pitchFamily="34" charset="0"/>
                <a:ea typeface="楷体_GB2312"/>
                <a:cs typeface="Times New Roman" panose="02020603050405020304" pitchFamily="18" charset="0"/>
              </a:rPr>
              <a:t>的</a:t>
            </a:r>
            <a:r>
              <a:rPr kumimoji="0" lang="zh-CN" altLang="en-US" sz="2800" b="1" kern="0" cap="none" spc="0" normalizeH="0" baseline="0" noProof="0" dirty="0">
                <a:solidFill>
                  <a:srgbClr val="00B0F0"/>
                </a:solidFill>
                <a:latin typeface="+mn-lt"/>
                <a:ea typeface="+mn-ea"/>
                <a:cs typeface="+mn-cs"/>
              </a:rPr>
              <a:t>问题：</a:t>
            </a:r>
            <a:endParaRPr kumimoji="0" lang="zh-CN" altLang="zh-CN" sz="2800" b="1" kern="0" cap="none" spc="0" normalizeH="0" baseline="0" noProof="0" dirty="0">
              <a:solidFill>
                <a:srgbClr val="00B0F0"/>
              </a:solidFill>
              <a:latin typeface="+mn-lt"/>
              <a:ea typeface="+mn-ea"/>
              <a:cs typeface="+mn-cs"/>
            </a:endParaRPr>
          </a:p>
          <a:p>
            <a:pPr marL="742950" marR="0" lvl="1" indent="-285750" algn="l" defTabSz="414655" rtl="0" eaLnBrk="1" fontAlgn="base" latinLnBrk="0" hangingPunct="1">
              <a:lnSpc>
                <a:spcPct val="120000"/>
              </a:lnSpc>
              <a:spcBef>
                <a:spcPct val="20000"/>
              </a:spcBef>
              <a:spcAft>
                <a:spcPct val="0"/>
              </a:spcAft>
              <a:buClr>
                <a:schemeClr val="tx1"/>
              </a:buClr>
              <a:buSzPct val="70000"/>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class A</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414655"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int x,</a:t>
            </a: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a:t>
            </a: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y;</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414655"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char *p;</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414655"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public:</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414655"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A() { x = y = 0; p = NULL; }</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414655"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A(const char *str) </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414655"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  p = new char[strlen(str)+1];</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414655"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strcpy(p,</a:t>
            </a: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a:t>
            </a: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str);</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414655"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x = y = 0; }</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414655"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~A()</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414655"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  delete []p;</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414655"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p = NULL; }</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414655"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a:t>
            </a: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106" name="Rectangle 2"/>
          <p:cNvSpPr>
            <a:spLocks noGrp="1"/>
          </p:cNvSpPr>
          <p:nvPr>
            <p:ph type="title" idx="4294967295"/>
          </p:nvPr>
        </p:nvSpPr>
        <p:spPr>
          <a:xfrm>
            <a:off x="1524000" y="190500"/>
            <a:ext cx="7010400" cy="616585"/>
          </a:xfrm>
        </p:spPr>
        <p:txBody>
          <a:bodyPr vert="horz" wrap="square" lIns="91440" tIns="45720" rIns="91440" bIns="45720" anchor="ctr" anchorCtr="0"/>
          <a:lstStyle/>
          <a:p>
            <a:pPr eaLnBrk="1" hangingPunct="1"/>
            <a:r>
              <a:rPr lang="en-US" altLang="zh-CN" b="1" dirty="0"/>
              <a:t>(1) </a:t>
            </a:r>
            <a:r>
              <a:rPr lang="zh-CN" altLang="en-US" b="1" dirty="0"/>
              <a:t>赋值操作符</a:t>
            </a:r>
            <a:r>
              <a:rPr lang="en-US" altLang="zh-CN" b="1" dirty="0"/>
              <a:t>=</a:t>
            </a:r>
            <a:endParaRPr lang="en-US" altLang="zh-CN" b="1" dirty="0"/>
          </a:p>
        </p:txBody>
      </p:sp>
      <p:sp>
        <p:nvSpPr>
          <p:cNvPr id="6" name="Rectangle 3"/>
          <p:cNvSpPr txBox="1">
            <a:spLocks noChangeArrowheads="1"/>
          </p:cNvSpPr>
          <p:nvPr/>
        </p:nvSpPr>
        <p:spPr bwMode="auto">
          <a:xfrm>
            <a:off x="791210" y="815975"/>
            <a:ext cx="8527415" cy="1727200"/>
          </a:xfrm>
          <a:prstGeom prst="rect">
            <a:avLst/>
          </a:prstGeom>
          <a:noFill/>
          <a:ln w="9525">
            <a:noFill/>
            <a:miter lim="800000"/>
          </a:ln>
        </p:spPr>
        <p:txBody>
          <a:bodyPr/>
          <a:lstStyle/>
          <a:p>
            <a:pPr marL="342900" marR="0" indent="-342900" defTabSz="914400" eaLnBrk="1" hangingPunct="1">
              <a:spcBef>
                <a:spcPct val="20000"/>
              </a:spcBef>
              <a:buClr>
                <a:schemeClr val="tx1"/>
              </a:buClr>
              <a:buSzPct val="70000"/>
              <a:buFont typeface="Wingdings" panose="05000000000000000000" pitchFamily="2" charset="2"/>
              <a:buNone/>
              <a:defRPr/>
            </a:pPr>
            <a:r>
              <a:rPr kumimoji="0" lang="zh-CN" altLang="zh-CN" sz="2400" b="1" kern="0" cap="none" spc="0" normalizeH="0" baseline="0" noProof="0" dirty="0">
                <a:solidFill>
                  <a:schemeClr val="tx2"/>
                </a:solidFill>
                <a:latin typeface="+mn-lt"/>
                <a:ea typeface="+mn-ea"/>
                <a:cs typeface="+mn-cs"/>
              </a:rPr>
              <a:t>A a("xyz"),  b("abcdefg");</a:t>
            </a:r>
            <a:endParaRPr kumimoji="0" lang="zh-CN" altLang="zh-CN" sz="2400" b="1" kern="0" cap="none" spc="0" normalizeH="0" baseline="0" noProof="0" dirty="0">
              <a:solidFill>
                <a:schemeClr val="tx2"/>
              </a:solidFill>
              <a:latin typeface="+mn-lt"/>
              <a:ea typeface="+mn-ea"/>
              <a:cs typeface="+mn-cs"/>
            </a:endParaRPr>
          </a:p>
          <a:p>
            <a:pPr marL="342900" marR="0" indent="-342900" defTabSz="914400" eaLnBrk="1" hangingPunct="1">
              <a:spcBef>
                <a:spcPct val="20000"/>
              </a:spcBef>
              <a:buClr>
                <a:schemeClr val="tx1"/>
              </a:buClr>
              <a:buSzPct val="70000"/>
              <a:buFont typeface="Wingdings" panose="05000000000000000000" pitchFamily="2" charset="2"/>
              <a:buNone/>
              <a:defRPr/>
            </a:pPr>
            <a:r>
              <a:rPr kumimoji="0" lang="zh-CN" altLang="zh-CN" sz="2400" b="1" kern="0" cap="none" spc="0" normalizeH="0" baseline="0" noProof="0" dirty="0">
                <a:solidFill>
                  <a:schemeClr val="tx2"/>
                </a:solidFill>
                <a:latin typeface="+mn-lt"/>
                <a:ea typeface="+mn-ea"/>
                <a:cs typeface="+mn-cs"/>
              </a:rPr>
              <a:t>.......</a:t>
            </a:r>
            <a:endParaRPr kumimoji="0" lang="zh-CN" altLang="zh-CN" sz="2400" b="1" kern="0" cap="none" spc="0" normalizeH="0" baseline="0" noProof="0" dirty="0">
              <a:solidFill>
                <a:schemeClr val="tx2"/>
              </a:solidFill>
              <a:latin typeface="+mn-lt"/>
              <a:ea typeface="+mn-ea"/>
              <a:cs typeface="+mn-cs"/>
            </a:endParaRPr>
          </a:p>
          <a:p>
            <a:pPr marL="342900" marR="0" indent="-342900" defTabSz="914400" eaLnBrk="1" hangingPunct="1">
              <a:spcBef>
                <a:spcPct val="20000"/>
              </a:spcBef>
              <a:buClr>
                <a:schemeClr val="tx1"/>
              </a:buClr>
              <a:buSzPct val="70000"/>
              <a:buFont typeface="Wingdings" panose="05000000000000000000" pitchFamily="2" charset="2"/>
              <a:buNone/>
              <a:defRPr/>
            </a:pPr>
            <a:r>
              <a:rPr kumimoji="0" lang="zh-CN" altLang="zh-CN" sz="2400" b="1" kern="0" cap="none" spc="0" normalizeH="0" baseline="0" noProof="0" dirty="0">
                <a:solidFill>
                  <a:schemeClr val="tx2"/>
                </a:solidFill>
                <a:latin typeface="+mn-lt"/>
                <a:ea typeface="+mn-ea"/>
                <a:cs typeface="+mn-cs"/>
              </a:rPr>
              <a:t>a = b;  //赋值后，</a:t>
            </a:r>
            <a:r>
              <a:rPr kumimoji="0" lang="zh-CN" altLang="zh-CN" sz="2400" b="1" kern="0" cap="none" spc="0" normalizeH="0" baseline="0" noProof="0" dirty="0">
                <a:solidFill>
                  <a:srgbClr val="FF0000"/>
                </a:solidFill>
                <a:latin typeface="+mn-lt"/>
                <a:ea typeface="+mn-ea"/>
                <a:cs typeface="+mn-cs"/>
              </a:rPr>
              <a:t>a.p原来所指向的</a:t>
            </a:r>
            <a:r>
              <a:rPr kumimoji="0" lang="zh-CN" altLang="en-US" sz="2400" b="1" kern="0" cap="none" spc="0" normalizeH="0" baseline="0" noProof="0" dirty="0">
                <a:solidFill>
                  <a:srgbClr val="FF0000"/>
                </a:solidFill>
                <a:latin typeface="+mn-lt"/>
                <a:ea typeface="+mn-ea"/>
                <a:cs typeface="+mn-cs"/>
              </a:rPr>
              <a:t>内存</a:t>
            </a:r>
            <a:r>
              <a:rPr kumimoji="0" lang="zh-CN" altLang="zh-CN" sz="2400" b="1" kern="0" cap="none" spc="0" normalizeH="0" baseline="0" noProof="0" dirty="0">
                <a:solidFill>
                  <a:srgbClr val="FF0000"/>
                </a:solidFill>
                <a:latin typeface="+mn-lt"/>
                <a:ea typeface="+mn-ea"/>
                <a:cs typeface="+mn-cs"/>
              </a:rPr>
              <a:t>空间成了“孤儿”</a:t>
            </a:r>
            <a:endParaRPr kumimoji="0" lang="zh-CN" altLang="zh-CN" sz="2400" b="1" kern="0" cap="none" spc="0" normalizeH="0" baseline="0" noProof="0" dirty="0">
              <a:solidFill>
                <a:srgbClr val="FF0000"/>
              </a:solidFill>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lang="en-US" altLang="zh-CN" sz="2400" b="1" kern="0" noProof="0" dirty="0">
                <a:ln>
                  <a:noFill/>
                </a:ln>
                <a:effectLst>
                  <a:outerShdw blurRad="38100" dist="38100" dir="2700000" algn="tl">
                    <a:srgbClr val="000000"/>
                  </a:outerShdw>
                </a:effectLst>
                <a:uLnTx/>
                <a:uFillTx/>
                <a:latin typeface="Arial" panose="020B0604020202020204"/>
                <a:ea typeface="+mn-ea"/>
                <a:sym typeface="+mn-ea"/>
              </a:rPr>
              <a:t>//a</a:t>
            </a:r>
            <a:r>
              <a:rPr lang="zh-CN" altLang="en-US" sz="2400" b="1" kern="0" noProof="0" dirty="0">
                <a:ln>
                  <a:noFill/>
                </a:ln>
                <a:effectLst>
                  <a:outerShdw blurRad="38100" dist="38100" dir="2700000" algn="tl">
                    <a:srgbClr val="000000"/>
                  </a:outerShdw>
                </a:effectLst>
                <a:uLnTx/>
                <a:uFillTx/>
                <a:latin typeface="Arial" panose="020B0604020202020204"/>
                <a:ea typeface="+mn-ea"/>
                <a:sym typeface="+mn-ea"/>
              </a:rPr>
              <a:t>和</a:t>
            </a:r>
            <a:r>
              <a:rPr lang="en-US" altLang="zh-CN" sz="2400" b="1" kern="0" noProof="0" dirty="0">
                <a:ln>
                  <a:noFill/>
                </a:ln>
                <a:effectLst>
                  <a:outerShdw blurRad="38100" dist="38100" dir="2700000" algn="tl">
                    <a:srgbClr val="000000"/>
                  </a:outerShdw>
                </a:effectLst>
                <a:uLnTx/>
                <a:uFillTx/>
                <a:latin typeface="Arial" panose="020B0604020202020204"/>
                <a:ea typeface="+mn-ea"/>
                <a:sym typeface="+mn-ea"/>
              </a:rPr>
              <a:t>b</a:t>
            </a:r>
            <a:r>
              <a:rPr lang="zh-CN" altLang="en-US" sz="2400" b="1" kern="0" noProof="0" dirty="0">
                <a:ln>
                  <a:noFill/>
                </a:ln>
                <a:effectLst>
                  <a:outerShdw blurRad="38100" dist="38100" dir="2700000" algn="tl">
                    <a:srgbClr val="000000"/>
                  </a:outerShdw>
                </a:effectLst>
                <a:uLnTx/>
                <a:uFillTx/>
                <a:latin typeface="Arial" panose="020B0604020202020204"/>
                <a:ea typeface="+mn-ea"/>
                <a:sym typeface="+mn-ea"/>
              </a:rPr>
              <a:t>互相干扰</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Arial" panose="020B0604020202020204"/>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lang="en-US" altLang="zh-CN" sz="2400" b="1" kern="0" noProof="0" dirty="0">
                <a:ln>
                  <a:noFill/>
                </a:ln>
                <a:effectLst>
                  <a:outerShdw blurRad="38100" dist="38100" dir="2700000" algn="tl">
                    <a:srgbClr val="000000"/>
                  </a:outerShdw>
                </a:effectLst>
                <a:uLnTx/>
                <a:uFillTx/>
                <a:latin typeface="Arial" panose="020B0604020202020204"/>
                <a:ea typeface="+mn-ea"/>
                <a:sym typeface="+mn-ea"/>
              </a:rPr>
              <a:t>//a</a:t>
            </a:r>
            <a:r>
              <a:rPr lang="zh-CN" altLang="en-US" sz="2400" b="1" kern="0" noProof="0" dirty="0">
                <a:ln>
                  <a:noFill/>
                </a:ln>
                <a:effectLst>
                  <a:outerShdw blurRad="38100" dist="38100" dir="2700000" algn="tl">
                    <a:srgbClr val="000000"/>
                  </a:outerShdw>
                </a:effectLst>
                <a:uLnTx/>
                <a:uFillTx/>
                <a:latin typeface="Arial" panose="020B0604020202020204"/>
                <a:ea typeface="+mn-ea"/>
                <a:sym typeface="+mn-ea"/>
              </a:rPr>
              <a:t>和</a:t>
            </a:r>
            <a:r>
              <a:rPr lang="en-US" altLang="zh-CN" sz="2400" b="1" kern="0" noProof="0" dirty="0">
                <a:ln>
                  <a:noFill/>
                </a:ln>
                <a:effectLst>
                  <a:outerShdw blurRad="38100" dist="38100" dir="2700000" algn="tl">
                    <a:srgbClr val="000000"/>
                  </a:outerShdw>
                </a:effectLst>
                <a:uLnTx/>
                <a:uFillTx/>
                <a:latin typeface="Arial" panose="020B0604020202020204"/>
                <a:ea typeface="+mn-ea"/>
                <a:sym typeface="+mn-ea"/>
              </a:rPr>
              <a:t>b</a:t>
            </a:r>
            <a:r>
              <a:rPr lang="zh-CN" altLang="en-US" sz="2400" b="1" kern="0" noProof="0" dirty="0">
                <a:ln>
                  <a:noFill/>
                </a:ln>
                <a:effectLst>
                  <a:outerShdw blurRad="38100" dist="38100" dir="2700000" algn="tl">
                    <a:srgbClr val="000000"/>
                  </a:outerShdw>
                </a:effectLst>
                <a:uLnTx/>
                <a:uFillTx/>
                <a:latin typeface="Arial" panose="020B0604020202020204"/>
                <a:ea typeface="+mn-ea"/>
                <a:sym typeface="+mn-ea"/>
              </a:rPr>
              <a:t>消亡时，</a:t>
            </a:r>
            <a:r>
              <a:rPr lang="en-US" altLang="zh-CN" sz="2400" b="1" kern="0" noProof="0" dirty="0">
                <a:ln>
                  <a:noFill/>
                </a:ln>
                <a:effectLst>
                  <a:outerShdw blurRad="38100" dist="38100" dir="2700000" algn="tl">
                    <a:srgbClr val="000000"/>
                  </a:outerShdw>
                </a:effectLst>
                <a:uLnTx/>
                <a:uFillTx/>
                <a:latin typeface="Arial" panose="020B0604020202020204"/>
                <a:ea typeface="+mn-ea"/>
                <a:sym typeface="+mn-ea"/>
              </a:rPr>
              <a:t>"</a:t>
            </a:r>
            <a:r>
              <a:rPr lang="en-US" altLang="zh-CN" sz="2400" b="1" kern="0" noProof="0" dirty="0" err="1">
                <a:ln>
                  <a:noFill/>
                </a:ln>
                <a:effectLst>
                  <a:outerShdw blurRad="38100" dist="38100" dir="2700000" algn="tl">
                    <a:srgbClr val="000000"/>
                  </a:outerShdw>
                </a:effectLst>
                <a:uLnTx/>
                <a:uFillTx/>
                <a:latin typeface="Arial" panose="020B0604020202020204"/>
                <a:ea typeface="+mn-ea"/>
                <a:sym typeface="+mn-ea"/>
              </a:rPr>
              <a:t>abcdefg</a:t>
            </a:r>
            <a:r>
              <a:rPr lang="en-US" altLang="zh-CN" sz="2400" b="1" kern="0" noProof="0" dirty="0">
                <a:ln>
                  <a:noFill/>
                </a:ln>
                <a:effectLst>
                  <a:outerShdw blurRad="38100" dist="38100" dir="2700000" algn="tl">
                    <a:srgbClr val="000000"/>
                  </a:outerShdw>
                </a:effectLst>
                <a:uLnTx/>
                <a:uFillTx/>
                <a:latin typeface="Arial" panose="020B0604020202020204"/>
                <a:ea typeface="+mn-ea"/>
                <a:sym typeface="+mn-ea"/>
              </a:rPr>
              <a:t>"</a:t>
            </a:r>
            <a:r>
              <a:rPr lang="zh-CN" altLang="en-US" sz="2400" b="1" kern="0" noProof="0" dirty="0">
                <a:ln>
                  <a:noFill/>
                </a:ln>
                <a:effectLst>
                  <a:outerShdw blurRad="38100" dist="38100" dir="2700000" algn="tl">
                    <a:srgbClr val="000000"/>
                  </a:outerShdw>
                </a:effectLst>
                <a:uLnTx/>
                <a:uFillTx/>
                <a:latin typeface="Arial" panose="020B0604020202020204"/>
                <a:ea typeface="+mn-ea"/>
                <a:sym typeface="+mn-ea"/>
              </a:rPr>
              <a:t>所在的空间将会被</a:t>
            </a:r>
            <a:r>
              <a:rPr lang="zh-CN" altLang="en-US" sz="2400" b="1" kern="0" noProof="0" dirty="0">
                <a:ln>
                  <a:noFill/>
                </a:ln>
                <a:solidFill>
                  <a:srgbClr val="FFC000"/>
                </a:solidFill>
                <a:effectLst>
                  <a:outerShdw blurRad="38100" dist="38100" dir="2700000" algn="tl">
                    <a:srgbClr val="000000"/>
                  </a:outerShdw>
                </a:effectLst>
                <a:uLnTx/>
                <a:uFillTx/>
                <a:latin typeface="Arial" panose="020B0604020202020204"/>
                <a:ea typeface="+mn-ea"/>
                <a:sym typeface="+mn-ea"/>
              </a:rPr>
              <a:t>释放两次</a:t>
            </a:r>
            <a:r>
              <a:rPr lang="zh-CN" altLang="en-US" sz="2400" b="1" kern="0" noProof="0" dirty="0">
                <a:ln>
                  <a:noFill/>
                </a:ln>
                <a:effectLst>
                  <a:outerShdw blurRad="38100" dist="38100" dir="2700000" algn="tl">
                    <a:srgbClr val="000000"/>
                  </a:outerShdw>
                </a:effectLst>
                <a:uLnTx/>
                <a:uFillTx/>
                <a:latin typeface="Arial" panose="020B0604020202020204"/>
                <a:ea typeface="+mn-ea"/>
                <a:sym typeface="+mn-ea"/>
              </a:rPr>
              <a:t>！</a:t>
            </a:r>
            <a:endPar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indent="-342900" defTabSz="914400" eaLnBrk="1" hangingPunct="1">
              <a:spcBef>
                <a:spcPct val="20000"/>
              </a:spcBef>
              <a:buClr>
                <a:schemeClr val="tx1"/>
              </a:buClr>
              <a:buSzPct val="70000"/>
              <a:buFont typeface="Wingdings" panose="05000000000000000000" pitchFamily="2" charset="2"/>
              <a:buNone/>
              <a:defRPr/>
            </a:pPr>
            <a:endParaRPr kumimoji="0" lang="zh-CN" altLang="zh-CN" sz="2400" b="1" kern="0" cap="none" spc="0" normalizeH="0" baseline="0" noProof="0" dirty="0">
              <a:solidFill>
                <a:srgbClr val="FF0000"/>
              </a:solidFill>
              <a:latin typeface="+mn-lt"/>
              <a:ea typeface="+mn-ea"/>
              <a:cs typeface="+mn-cs"/>
            </a:endParaRPr>
          </a:p>
        </p:txBody>
      </p:sp>
      <p:sp>
        <p:nvSpPr>
          <p:cNvPr id="47108" name="Rectangle 4"/>
          <p:cNvSpPr/>
          <p:nvPr/>
        </p:nvSpPr>
        <p:spPr>
          <a:xfrm>
            <a:off x="1407219" y="3472655"/>
            <a:ext cx="795338" cy="1846263"/>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zh-CN" sz="1800" b="1" dirty="0">
              <a:solidFill>
                <a:schemeClr val="tx1"/>
              </a:solidFill>
            </a:endParaRPr>
          </a:p>
        </p:txBody>
      </p:sp>
      <p:sp>
        <p:nvSpPr>
          <p:cNvPr id="47109" name="Line 5"/>
          <p:cNvSpPr/>
          <p:nvPr/>
        </p:nvSpPr>
        <p:spPr>
          <a:xfrm>
            <a:off x="1407219" y="4029868"/>
            <a:ext cx="795338" cy="0"/>
          </a:xfrm>
          <a:prstGeom prst="line">
            <a:avLst/>
          </a:prstGeom>
          <a:ln w="9525" cap="flat" cmpd="sng">
            <a:solidFill>
              <a:schemeClr val="tx1"/>
            </a:solidFill>
            <a:prstDash val="solid"/>
            <a:headEnd type="none" w="med" len="med"/>
            <a:tailEnd type="none" w="med" len="med"/>
          </a:ln>
        </p:spPr>
      </p:sp>
      <p:sp>
        <p:nvSpPr>
          <p:cNvPr id="47110" name="Line 6"/>
          <p:cNvSpPr/>
          <p:nvPr/>
        </p:nvSpPr>
        <p:spPr>
          <a:xfrm>
            <a:off x="1407219" y="4647405"/>
            <a:ext cx="795338" cy="0"/>
          </a:xfrm>
          <a:prstGeom prst="line">
            <a:avLst/>
          </a:prstGeom>
          <a:ln w="9525" cap="flat" cmpd="sng">
            <a:solidFill>
              <a:schemeClr val="tx1"/>
            </a:solidFill>
            <a:prstDash val="solid"/>
            <a:headEnd type="none" w="med" len="med"/>
            <a:tailEnd type="none" w="med" len="med"/>
          </a:ln>
        </p:spPr>
      </p:sp>
      <p:sp>
        <p:nvSpPr>
          <p:cNvPr id="47111" name="Rectangle 7"/>
          <p:cNvSpPr/>
          <p:nvPr/>
        </p:nvSpPr>
        <p:spPr>
          <a:xfrm>
            <a:off x="5436294" y="3442493"/>
            <a:ext cx="795338" cy="1846262"/>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zh-CN" sz="1800" b="1" dirty="0">
              <a:solidFill>
                <a:schemeClr val="tx1"/>
              </a:solidFill>
            </a:endParaRPr>
          </a:p>
        </p:txBody>
      </p:sp>
      <p:sp>
        <p:nvSpPr>
          <p:cNvPr id="47112" name="Line 8"/>
          <p:cNvSpPr/>
          <p:nvPr/>
        </p:nvSpPr>
        <p:spPr>
          <a:xfrm>
            <a:off x="5436294" y="3999705"/>
            <a:ext cx="795338" cy="0"/>
          </a:xfrm>
          <a:prstGeom prst="line">
            <a:avLst/>
          </a:prstGeom>
          <a:ln w="9525" cap="flat" cmpd="sng">
            <a:solidFill>
              <a:schemeClr val="tx1"/>
            </a:solidFill>
            <a:prstDash val="solid"/>
            <a:headEnd type="none" w="med" len="med"/>
            <a:tailEnd type="none" w="med" len="med"/>
          </a:ln>
        </p:spPr>
      </p:sp>
      <p:sp>
        <p:nvSpPr>
          <p:cNvPr id="47113" name="Line 9"/>
          <p:cNvSpPr/>
          <p:nvPr/>
        </p:nvSpPr>
        <p:spPr>
          <a:xfrm>
            <a:off x="5436294" y="4617243"/>
            <a:ext cx="795338" cy="0"/>
          </a:xfrm>
          <a:prstGeom prst="line">
            <a:avLst/>
          </a:prstGeom>
          <a:ln w="9525" cap="flat" cmpd="sng">
            <a:solidFill>
              <a:schemeClr val="tx1"/>
            </a:solidFill>
            <a:prstDash val="solid"/>
            <a:headEnd type="none" w="med" len="med"/>
            <a:tailEnd type="none" w="med" len="med"/>
          </a:ln>
        </p:spPr>
      </p:sp>
      <p:sp>
        <p:nvSpPr>
          <p:cNvPr id="47114" name="Rectangle 10"/>
          <p:cNvSpPr/>
          <p:nvPr/>
        </p:nvSpPr>
        <p:spPr>
          <a:xfrm>
            <a:off x="2996307" y="4647405"/>
            <a:ext cx="898525" cy="611188"/>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zh-CN" sz="1800" b="1" dirty="0">
              <a:solidFill>
                <a:schemeClr val="tx1"/>
              </a:solidFill>
            </a:endParaRPr>
          </a:p>
        </p:txBody>
      </p:sp>
      <p:sp>
        <p:nvSpPr>
          <p:cNvPr id="47115" name="Line 11"/>
          <p:cNvSpPr/>
          <p:nvPr/>
        </p:nvSpPr>
        <p:spPr>
          <a:xfrm>
            <a:off x="1937444" y="4953793"/>
            <a:ext cx="1058863" cy="0"/>
          </a:xfrm>
          <a:prstGeom prst="line">
            <a:avLst/>
          </a:prstGeom>
          <a:ln w="9525" cap="flat" cmpd="sng">
            <a:solidFill>
              <a:schemeClr val="tx1"/>
            </a:solidFill>
            <a:prstDash val="dash"/>
            <a:headEnd type="none" w="med" len="med"/>
            <a:tailEnd type="triangle" w="med" len="med"/>
          </a:ln>
        </p:spPr>
      </p:sp>
      <p:sp>
        <p:nvSpPr>
          <p:cNvPr id="47116" name="Line 12"/>
          <p:cNvSpPr/>
          <p:nvPr/>
        </p:nvSpPr>
        <p:spPr>
          <a:xfrm>
            <a:off x="1861244" y="4953793"/>
            <a:ext cx="0" cy="922337"/>
          </a:xfrm>
          <a:prstGeom prst="line">
            <a:avLst/>
          </a:prstGeom>
          <a:ln w="9525" cap="flat" cmpd="sng">
            <a:solidFill>
              <a:schemeClr val="tx1"/>
            </a:solidFill>
            <a:prstDash val="solid"/>
            <a:headEnd type="none" w="med" len="med"/>
            <a:tailEnd type="none" w="med" len="med"/>
          </a:ln>
        </p:spPr>
      </p:sp>
      <p:sp>
        <p:nvSpPr>
          <p:cNvPr id="47117" name="Line 13"/>
          <p:cNvSpPr/>
          <p:nvPr/>
        </p:nvSpPr>
        <p:spPr>
          <a:xfrm flipH="1">
            <a:off x="1861244" y="5876130"/>
            <a:ext cx="5903913" cy="0"/>
          </a:xfrm>
          <a:prstGeom prst="line">
            <a:avLst/>
          </a:prstGeom>
          <a:ln w="9525" cap="flat" cmpd="sng">
            <a:solidFill>
              <a:schemeClr val="tx1"/>
            </a:solidFill>
            <a:prstDash val="solid"/>
            <a:headEnd type="none" w="med" len="med"/>
            <a:tailEnd type="none" w="med" len="med"/>
          </a:ln>
        </p:spPr>
      </p:sp>
      <p:sp>
        <p:nvSpPr>
          <p:cNvPr id="47118" name="Line 14"/>
          <p:cNvSpPr/>
          <p:nvPr/>
        </p:nvSpPr>
        <p:spPr>
          <a:xfrm flipV="1">
            <a:off x="7765157" y="5258593"/>
            <a:ext cx="0" cy="617537"/>
          </a:xfrm>
          <a:prstGeom prst="line">
            <a:avLst/>
          </a:prstGeom>
          <a:ln w="9525" cap="flat" cmpd="sng">
            <a:solidFill>
              <a:schemeClr val="tx1"/>
            </a:solidFill>
            <a:prstDash val="solid"/>
            <a:headEnd type="none" w="med" len="med"/>
            <a:tailEnd type="triangle" w="med" len="med"/>
          </a:ln>
        </p:spPr>
      </p:sp>
      <p:sp>
        <p:nvSpPr>
          <p:cNvPr id="47119" name="Text Box 15"/>
          <p:cNvSpPr txBox="1"/>
          <p:nvPr/>
        </p:nvSpPr>
        <p:spPr>
          <a:xfrm>
            <a:off x="791269" y="3585368"/>
            <a:ext cx="338554"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zh-CN" altLang="zh-CN" sz="1800" b="1" dirty="0">
                <a:solidFill>
                  <a:schemeClr val="tx1"/>
                </a:solidFill>
                <a:latin typeface="Verdana" panose="020B0604030504040204" pitchFamily="34" charset="0"/>
                <a:ea typeface="宋体" panose="02010600030101010101" pitchFamily="2" charset="-122"/>
              </a:rPr>
              <a:t>x</a:t>
            </a:r>
            <a:endParaRPr lang="zh-CN" altLang="zh-CN" sz="1800" b="1" dirty="0">
              <a:solidFill>
                <a:schemeClr val="tx1"/>
              </a:solidFill>
              <a:latin typeface="Verdana" panose="020B0604030504040204" pitchFamily="34" charset="0"/>
              <a:ea typeface="宋体" panose="02010600030101010101" pitchFamily="2" charset="-122"/>
            </a:endParaRPr>
          </a:p>
        </p:txBody>
      </p:sp>
      <p:sp>
        <p:nvSpPr>
          <p:cNvPr id="47120" name="Text Box 16"/>
          <p:cNvSpPr txBox="1"/>
          <p:nvPr/>
        </p:nvSpPr>
        <p:spPr>
          <a:xfrm>
            <a:off x="780157" y="4161630"/>
            <a:ext cx="335348"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zh-CN" altLang="zh-CN" sz="1800" b="1" dirty="0">
                <a:solidFill>
                  <a:schemeClr val="tx1"/>
                </a:solidFill>
                <a:latin typeface="Verdana" panose="020B0604030504040204" pitchFamily="34" charset="0"/>
                <a:ea typeface="宋体" panose="02010600030101010101" pitchFamily="2" charset="-122"/>
              </a:rPr>
              <a:t>y</a:t>
            </a:r>
            <a:endParaRPr lang="zh-CN" altLang="zh-CN" sz="1800" b="1" dirty="0">
              <a:solidFill>
                <a:schemeClr val="tx1"/>
              </a:solidFill>
              <a:latin typeface="Verdana" panose="020B0604030504040204" pitchFamily="34" charset="0"/>
              <a:ea typeface="宋体" panose="02010600030101010101" pitchFamily="2" charset="-122"/>
            </a:endParaRPr>
          </a:p>
        </p:txBody>
      </p:sp>
      <p:sp>
        <p:nvSpPr>
          <p:cNvPr id="47121" name="Text Box 17"/>
          <p:cNvSpPr txBox="1"/>
          <p:nvPr/>
        </p:nvSpPr>
        <p:spPr>
          <a:xfrm>
            <a:off x="791269" y="4810918"/>
            <a:ext cx="346570"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zh-CN" altLang="zh-CN" sz="1800" b="1" dirty="0">
                <a:solidFill>
                  <a:schemeClr val="tx1"/>
                </a:solidFill>
                <a:latin typeface="Verdana" panose="020B0604030504040204" pitchFamily="34" charset="0"/>
                <a:ea typeface="宋体" panose="02010600030101010101" pitchFamily="2" charset="-122"/>
              </a:rPr>
              <a:t>p</a:t>
            </a:r>
            <a:endParaRPr lang="zh-CN" altLang="zh-CN" sz="1800" b="1" dirty="0">
              <a:solidFill>
                <a:schemeClr val="tx1"/>
              </a:solidFill>
              <a:latin typeface="Verdana" panose="020B0604030504040204" pitchFamily="34" charset="0"/>
              <a:ea typeface="宋体" panose="02010600030101010101" pitchFamily="2" charset="-122"/>
            </a:endParaRPr>
          </a:p>
        </p:txBody>
      </p:sp>
      <p:sp>
        <p:nvSpPr>
          <p:cNvPr id="47122" name="Text Box 18"/>
          <p:cNvSpPr txBox="1"/>
          <p:nvPr/>
        </p:nvSpPr>
        <p:spPr>
          <a:xfrm>
            <a:off x="4752082" y="3571080"/>
            <a:ext cx="338554"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zh-CN" altLang="zh-CN" sz="1800" b="1" dirty="0">
                <a:solidFill>
                  <a:schemeClr val="tx1"/>
                </a:solidFill>
                <a:latin typeface="Verdana" panose="020B0604030504040204" pitchFamily="34" charset="0"/>
                <a:ea typeface="宋体" panose="02010600030101010101" pitchFamily="2" charset="-122"/>
              </a:rPr>
              <a:t>x</a:t>
            </a:r>
            <a:endParaRPr lang="zh-CN" altLang="zh-CN" sz="1800" b="1" dirty="0">
              <a:solidFill>
                <a:schemeClr val="tx1"/>
              </a:solidFill>
              <a:latin typeface="Verdana" panose="020B0604030504040204" pitchFamily="34" charset="0"/>
              <a:ea typeface="宋体" panose="02010600030101010101" pitchFamily="2" charset="-122"/>
            </a:endParaRPr>
          </a:p>
        </p:txBody>
      </p:sp>
      <p:sp>
        <p:nvSpPr>
          <p:cNvPr id="47123" name="Text Box 19"/>
          <p:cNvSpPr txBox="1"/>
          <p:nvPr/>
        </p:nvSpPr>
        <p:spPr>
          <a:xfrm>
            <a:off x="4740969" y="4147343"/>
            <a:ext cx="335348"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zh-CN" altLang="zh-CN" sz="1800" b="1" dirty="0">
                <a:solidFill>
                  <a:schemeClr val="tx1"/>
                </a:solidFill>
                <a:latin typeface="Verdana" panose="020B0604030504040204" pitchFamily="34" charset="0"/>
                <a:ea typeface="宋体" panose="02010600030101010101" pitchFamily="2" charset="-122"/>
              </a:rPr>
              <a:t>y</a:t>
            </a:r>
            <a:endParaRPr lang="zh-CN" altLang="zh-CN" sz="1800" b="1" dirty="0">
              <a:solidFill>
                <a:schemeClr val="tx1"/>
              </a:solidFill>
              <a:latin typeface="Verdana" panose="020B0604030504040204" pitchFamily="34" charset="0"/>
              <a:ea typeface="宋体" panose="02010600030101010101" pitchFamily="2" charset="-122"/>
            </a:endParaRPr>
          </a:p>
        </p:txBody>
      </p:sp>
      <p:sp>
        <p:nvSpPr>
          <p:cNvPr id="47124" name="Text Box 20"/>
          <p:cNvSpPr txBox="1"/>
          <p:nvPr/>
        </p:nvSpPr>
        <p:spPr>
          <a:xfrm>
            <a:off x="4752082" y="4796630"/>
            <a:ext cx="346570"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zh-CN" altLang="zh-CN" sz="1800" b="1" dirty="0">
                <a:solidFill>
                  <a:schemeClr val="tx1"/>
                </a:solidFill>
                <a:latin typeface="Verdana" panose="020B0604030504040204" pitchFamily="34" charset="0"/>
                <a:ea typeface="宋体" panose="02010600030101010101" pitchFamily="2" charset="-122"/>
              </a:rPr>
              <a:t>p</a:t>
            </a:r>
            <a:endParaRPr lang="zh-CN" altLang="zh-CN" sz="1800" b="1" dirty="0">
              <a:solidFill>
                <a:schemeClr val="tx1"/>
              </a:solidFill>
              <a:latin typeface="Verdana" panose="020B0604030504040204" pitchFamily="34" charset="0"/>
              <a:ea typeface="宋体" panose="02010600030101010101" pitchFamily="2" charset="-122"/>
            </a:endParaRPr>
          </a:p>
        </p:txBody>
      </p:sp>
      <p:sp>
        <p:nvSpPr>
          <p:cNvPr id="47125" name="Text Box 21"/>
          <p:cNvSpPr txBox="1"/>
          <p:nvPr/>
        </p:nvSpPr>
        <p:spPr>
          <a:xfrm>
            <a:off x="1645344" y="2923380"/>
            <a:ext cx="338554"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zh-CN" altLang="zh-CN" sz="1800" b="1" dirty="0">
                <a:solidFill>
                  <a:schemeClr val="tx1"/>
                </a:solidFill>
                <a:latin typeface="Verdana" panose="020B0604030504040204" pitchFamily="34" charset="0"/>
                <a:ea typeface="宋体" panose="02010600030101010101" pitchFamily="2" charset="-122"/>
              </a:rPr>
              <a:t>a</a:t>
            </a:r>
            <a:endParaRPr lang="zh-CN" altLang="zh-CN" sz="1800" b="1" dirty="0">
              <a:solidFill>
                <a:schemeClr val="tx1"/>
              </a:solidFill>
              <a:latin typeface="Verdana" panose="020B0604030504040204" pitchFamily="34" charset="0"/>
              <a:ea typeface="宋体" panose="02010600030101010101" pitchFamily="2" charset="-122"/>
            </a:endParaRPr>
          </a:p>
        </p:txBody>
      </p:sp>
      <p:sp>
        <p:nvSpPr>
          <p:cNvPr id="47126" name="Text Box 22"/>
          <p:cNvSpPr txBox="1"/>
          <p:nvPr/>
        </p:nvSpPr>
        <p:spPr>
          <a:xfrm>
            <a:off x="5710932" y="2937668"/>
            <a:ext cx="346570"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zh-CN" altLang="zh-CN" sz="1800" b="1" dirty="0">
                <a:solidFill>
                  <a:schemeClr val="tx1"/>
                </a:solidFill>
                <a:latin typeface="Verdana" panose="020B0604030504040204" pitchFamily="34" charset="0"/>
                <a:ea typeface="宋体" panose="02010600030101010101" pitchFamily="2" charset="-122"/>
              </a:rPr>
              <a:t>b</a:t>
            </a:r>
            <a:endParaRPr lang="zh-CN" altLang="zh-CN" sz="1800" b="1" dirty="0">
              <a:solidFill>
                <a:schemeClr val="tx1"/>
              </a:solidFill>
              <a:latin typeface="Verdana" panose="020B0604030504040204" pitchFamily="34" charset="0"/>
              <a:ea typeface="宋体" panose="02010600030101010101" pitchFamily="2" charset="-122"/>
            </a:endParaRPr>
          </a:p>
        </p:txBody>
      </p:sp>
      <p:sp>
        <p:nvSpPr>
          <p:cNvPr id="47127" name="Text Box 23"/>
          <p:cNvSpPr txBox="1"/>
          <p:nvPr/>
        </p:nvSpPr>
        <p:spPr>
          <a:xfrm>
            <a:off x="3110607" y="4788693"/>
            <a:ext cx="627095"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zh-CN" altLang="zh-CN" sz="1800" b="1" dirty="0">
                <a:solidFill>
                  <a:schemeClr val="tx1"/>
                </a:solidFill>
                <a:latin typeface="Verdana" panose="020B0604030504040204" pitchFamily="34" charset="0"/>
                <a:ea typeface="宋体" panose="02010600030101010101" pitchFamily="2" charset="-122"/>
              </a:rPr>
              <a:t>xyz</a:t>
            </a:r>
            <a:endParaRPr lang="zh-CN" altLang="zh-CN" sz="1800" b="1" dirty="0">
              <a:solidFill>
                <a:schemeClr val="tx1"/>
              </a:solidFill>
              <a:latin typeface="Verdana" panose="020B0604030504040204" pitchFamily="34" charset="0"/>
              <a:ea typeface="宋体" panose="02010600030101010101" pitchFamily="2" charset="-122"/>
            </a:endParaRPr>
          </a:p>
        </p:txBody>
      </p:sp>
      <p:sp>
        <p:nvSpPr>
          <p:cNvPr id="47128" name="Text Box 24"/>
          <p:cNvSpPr txBox="1"/>
          <p:nvPr/>
        </p:nvSpPr>
        <p:spPr>
          <a:xfrm>
            <a:off x="1645344" y="3585368"/>
            <a:ext cx="348172"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zh-CN" altLang="zh-CN" sz="1800" b="1" dirty="0">
                <a:solidFill>
                  <a:schemeClr val="tx1"/>
                </a:solidFill>
                <a:latin typeface="Verdana" panose="020B0604030504040204" pitchFamily="34" charset="0"/>
                <a:ea typeface="宋体" panose="02010600030101010101" pitchFamily="2" charset="-122"/>
              </a:rPr>
              <a:t>0</a:t>
            </a:r>
            <a:endParaRPr lang="zh-CN" altLang="zh-CN" sz="1800" b="1" dirty="0">
              <a:solidFill>
                <a:schemeClr val="tx1"/>
              </a:solidFill>
              <a:latin typeface="Verdana" panose="020B0604030504040204" pitchFamily="34" charset="0"/>
              <a:ea typeface="宋体" panose="02010600030101010101" pitchFamily="2" charset="-122"/>
            </a:endParaRPr>
          </a:p>
        </p:txBody>
      </p:sp>
      <p:sp>
        <p:nvSpPr>
          <p:cNvPr id="47129" name="Text Box 25"/>
          <p:cNvSpPr txBox="1"/>
          <p:nvPr/>
        </p:nvSpPr>
        <p:spPr>
          <a:xfrm>
            <a:off x="1675507" y="4090193"/>
            <a:ext cx="348172"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zh-CN" altLang="zh-CN" sz="1800" b="1" dirty="0">
                <a:solidFill>
                  <a:schemeClr val="tx1"/>
                </a:solidFill>
                <a:latin typeface="Verdana" panose="020B0604030504040204" pitchFamily="34" charset="0"/>
                <a:ea typeface="宋体" panose="02010600030101010101" pitchFamily="2" charset="-122"/>
              </a:rPr>
              <a:t>0</a:t>
            </a:r>
            <a:endParaRPr lang="zh-CN" altLang="zh-CN" sz="1800" b="1" dirty="0">
              <a:solidFill>
                <a:schemeClr val="tx1"/>
              </a:solidFill>
              <a:latin typeface="Verdana" panose="020B0604030504040204" pitchFamily="34" charset="0"/>
              <a:ea typeface="宋体" panose="02010600030101010101" pitchFamily="2" charset="-122"/>
            </a:endParaRPr>
          </a:p>
        </p:txBody>
      </p:sp>
      <p:sp>
        <p:nvSpPr>
          <p:cNvPr id="47130" name="Text Box 26"/>
          <p:cNvSpPr txBox="1"/>
          <p:nvPr/>
        </p:nvSpPr>
        <p:spPr>
          <a:xfrm>
            <a:off x="5707757" y="3571080"/>
            <a:ext cx="348172"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zh-CN" altLang="zh-CN" sz="1800" b="1" dirty="0">
                <a:solidFill>
                  <a:schemeClr val="tx1"/>
                </a:solidFill>
                <a:latin typeface="Verdana" panose="020B0604030504040204" pitchFamily="34" charset="0"/>
                <a:ea typeface="宋体" panose="02010600030101010101" pitchFamily="2" charset="-122"/>
              </a:rPr>
              <a:t>0</a:t>
            </a:r>
            <a:endParaRPr lang="zh-CN" altLang="zh-CN" sz="1800" b="1" dirty="0">
              <a:solidFill>
                <a:schemeClr val="tx1"/>
              </a:solidFill>
              <a:latin typeface="Verdana" panose="020B0604030504040204" pitchFamily="34" charset="0"/>
              <a:ea typeface="宋体" panose="02010600030101010101" pitchFamily="2" charset="-122"/>
            </a:endParaRPr>
          </a:p>
        </p:txBody>
      </p:sp>
      <p:sp>
        <p:nvSpPr>
          <p:cNvPr id="47131" name="Text Box 27"/>
          <p:cNvSpPr txBox="1"/>
          <p:nvPr/>
        </p:nvSpPr>
        <p:spPr>
          <a:xfrm>
            <a:off x="5707757" y="4075905"/>
            <a:ext cx="348172"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zh-CN" altLang="zh-CN" sz="1800" b="1" dirty="0">
                <a:solidFill>
                  <a:schemeClr val="tx1"/>
                </a:solidFill>
                <a:latin typeface="Verdana" panose="020B0604030504040204" pitchFamily="34" charset="0"/>
                <a:ea typeface="宋体" panose="02010600030101010101" pitchFamily="2" charset="-122"/>
              </a:rPr>
              <a:t>0</a:t>
            </a:r>
            <a:endParaRPr lang="zh-CN" altLang="zh-CN" sz="1800" b="1" dirty="0">
              <a:solidFill>
                <a:schemeClr val="tx1"/>
              </a:solidFill>
              <a:latin typeface="Verdana" panose="020B0604030504040204" pitchFamily="34" charset="0"/>
              <a:ea typeface="宋体" panose="02010600030101010101" pitchFamily="2" charset="-122"/>
            </a:endParaRPr>
          </a:p>
        </p:txBody>
      </p:sp>
      <p:sp>
        <p:nvSpPr>
          <p:cNvPr id="47132" name="Rectangle 28"/>
          <p:cNvSpPr/>
          <p:nvPr/>
        </p:nvSpPr>
        <p:spPr>
          <a:xfrm>
            <a:off x="7155557" y="4652168"/>
            <a:ext cx="1185862" cy="611187"/>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zh-CN" sz="1800" b="1" dirty="0">
              <a:solidFill>
                <a:schemeClr val="tx1"/>
              </a:solidFill>
            </a:endParaRPr>
          </a:p>
        </p:txBody>
      </p:sp>
      <p:sp>
        <p:nvSpPr>
          <p:cNvPr id="47133" name="Text Box 29"/>
          <p:cNvSpPr txBox="1"/>
          <p:nvPr/>
        </p:nvSpPr>
        <p:spPr>
          <a:xfrm>
            <a:off x="7255569" y="4739480"/>
            <a:ext cx="1212191"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zh-CN" altLang="zh-CN" sz="1800" b="1" dirty="0">
                <a:solidFill>
                  <a:schemeClr val="tx1"/>
                </a:solidFill>
                <a:latin typeface="Verdana" panose="020B0604030504040204" pitchFamily="34" charset="0"/>
                <a:ea typeface="宋体" panose="02010600030101010101" pitchFamily="2" charset="-122"/>
              </a:rPr>
              <a:t>abcdefg</a:t>
            </a:r>
            <a:endParaRPr lang="zh-CN" altLang="zh-CN" sz="1800" b="1" dirty="0">
              <a:solidFill>
                <a:schemeClr val="tx1"/>
              </a:solidFill>
              <a:latin typeface="Verdana" panose="020B0604030504040204" pitchFamily="34" charset="0"/>
              <a:ea typeface="宋体" panose="02010600030101010101" pitchFamily="2" charset="-122"/>
            </a:endParaRPr>
          </a:p>
        </p:txBody>
      </p:sp>
      <p:sp>
        <p:nvSpPr>
          <p:cNvPr id="47134" name="Line 30"/>
          <p:cNvSpPr/>
          <p:nvPr/>
        </p:nvSpPr>
        <p:spPr>
          <a:xfrm>
            <a:off x="5822057" y="4941093"/>
            <a:ext cx="1295400" cy="0"/>
          </a:xfrm>
          <a:prstGeom prst="line">
            <a:avLst/>
          </a:prstGeom>
          <a:ln w="9525" cap="flat" cmpd="sng">
            <a:solidFill>
              <a:schemeClr val="tx1"/>
            </a:solidFill>
            <a:prstDash val="solid"/>
            <a:headEnd type="none" w="med" len="med"/>
            <a:tailEnd type="triangle" w="med" len="med"/>
          </a:ln>
        </p:spPr>
      </p:sp>
      <p:sp>
        <p:nvSpPr>
          <p:cNvPr id="3" name="文本框 2"/>
          <p:cNvSpPr txBox="1"/>
          <p:nvPr/>
        </p:nvSpPr>
        <p:spPr>
          <a:xfrm>
            <a:off x="1937385" y="6021705"/>
            <a:ext cx="4572000" cy="645160"/>
          </a:xfrm>
          <a:prstGeom prst="rect">
            <a:avLst/>
          </a:prstGeom>
          <a:solidFill>
            <a:schemeClr val="accent2"/>
          </a:solidFill>
        </p:spPr>
        <p:txBody>
          <a:bodyPr wrap="square" rtlCol="0" anchor="t">
            <a:spAutoFit/>
          </a:bodyPr>
          <a:p>
            <a:pPr lvl="0"/>
            <a:r>
              <a:rPr lang="zh-CN" altLang="en-US" dirty="0">
                <a:sym typeface="+mn-ea"/>
              </a:rPr>
              <a:t>因为</a:t>
            </a:r>
            <a:r>
              <a:rPr lang="en-US" altLang="zh-CN" dirty="0">
                <a:sym typeface="+mn-ea"/>
              </a:rPr>
              <a:t>p</a:t>
            </a:r>
            <a:r>
              <a:rPr lang="zh-CN" altLang="en-US" dirty="0">
                <a:sym typeface="+mn-ea"/>
              </a:rPr>
              <a:t>是普通成员，所以采用常规赋值操作，使得</a:t>
            </a:r>
            <a:r>
              <a:rPr lang="en-US" altLang="zh-CN" dirty="0">
                <a:sym typeface="+mn-ea"/>
              </a:rPr>
              <a:t>a</a:t>
            </a:r>
            <a:r>
              <a:rPr lang="zh-CN" altLang="en-US" dirty="0">
                <a:sym typeface="+mn-ea"/>
              </a:rPr>
              <a:t>和</a:t>
            </a:r>
            <a:r>
              <a:rPr lang="en-US" altLang="zh-CN" dirty="0">
                <a:sym typeface="+mn-ea"/>
              </a:rPr>
              <a:t>b</a:t>
            </a:r>
            <a:r>
              <a:rPr lang="zh-CN" altLang="en-US" dirty="0">
                <a:sym typeface="+mn-ea"/>
              </a:rPr>
              <a:t>的</a:t>
            </a:r>
            <a:r>
              <a:rPr lang="en-US" altLang="zh-CN" dirty="0">
                <a:sym typeface="+mn-ea"/>
              </a:rPr>
              <a:t>p</a:t>
            </a:r>
            <a:r>
              <a:rPr lang="zh-CN" altLang="en-US" dirty="0">
                <a:sym typeface="+mn-ea"/>
              </a:rPr>
              <a:t>指向了同一内存空间</a:t>
            </a:r>
            <a:endParaRPr lang="zh-CN" altLang="en-US" dirty="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p:cNvSpPr>
          <p:nvPr>
            <p:ph type="body"/>
          </p:nvPr>
        </p:nvSpPr>
        <p:spPr>
          <a:xfrm>
            <a:off x="827404" y="1700530"/>
            <a:ext cx="7633027" cy="3892550"/>
          </a:xfrm>
        </p:spPr>
        <p:txBody>
          <a:bodyPr vert="horz" wrap="square" lIns="91440" tIns="45720" rIns="91440" bIns="45720" anchor="t" anchorCtr="0"/>
          <a:lstStyle/>
          <a:p>
            <a:pPr eaLnBrk="1" hangingPunct="1"/>
            <a:r>
              <a:rPr lang="zh-CN" altLang="zh-CN" sz="2800" b="1" dirty="0"/>
              <a:t>解决办法：</a:t>
            </a:r>
            <a:r>
              <a:rPr lang="zh-CN" altLang="zh-CN" sz="2800" b="1" dirty="0">
                <a:solidFill>
                  <a:srgbClr val="FF0000"/>
                </a:solidFill>
              </a:rPr>
              <a:t>自定义</a:t>
            </a:r>
            <a:r>
              <a:rPr lang="zh-CN" altLang="en-US" sz="2800" b="1" dirty="0">
                <a:solidFill>
                  <a:srgbClr val="FF0000"/>
                </a:solidFill>
              </a:rPr>
              <a:t>的</a:t>
            </a:r>
            <a:r>
              <a:rPr lang="zh-CN" altLang="zh-CN" sz="2800" b="1" dirty="0">
                <a:solidFill>
                  <a:srgbClr val="FF0000"/>
                </a:solidFill>
              </a:rPr>
              <a:t>赋值操作符重载函数</a:t>
            </a:r>
            <a:endParaRPr lang="zh-CN" altLang="zh-CN" sz="2800" b="1" dirty="0">
              <a:solidFill>
                <a:srgbClr val="FF0000"/>
              </a:solidFill>
            </a:endParaRPr>
          </a:p>
          <a:p>
            <a:pPr lvl="1" eaLnBrk="1" hangingPunct="1">
              <a:buNone/>
            </a:pPr>
            <a:r>
              <a:rPr lang="zh-CN" altLang="zh-CN" sz="2000" b="1" dirty="0">
                <a:solidFill>
                  <a:srgbClr val="0070C0"/>
                </a:solidFill>
                <a:cs typeface="Times New Roman" panose="02020603050405020304" pitchFamily="18" charset="0"/>
              </a:rPr>
              <a:t>A&amp; A::operator = (const A&amp; </a:t>
            </a:r>
            <a:r>
              <a:rPr lang="en-US" altLang="zh-CN" sz="2000" b="1" dirty="0">
                <a:solidFill>
                  <a:srgbClr val="0070C0"/>
                </a:solidFill>
                <a:cs typeface="Times New Roman" panose="02020603050405020304" pitchFamily="18" charset="0"/>
              </a:rPr>
              <a:t>a</a:t>
            </a:r>
            <a:r>
              <a:rPr lang="zh-CN" altLang="zh-CN" sz="2000" b="1" dirty="0">
                <a:solidFill>
                  <a:srgbClr val="0070C0"/>
                </a:solidFill>
                <a:cs typeface="Times New Roman" panose="02020603050405020304" pitchFamily="18" charset="0"/>
              </a:rPr>
              <a:t>)</a:t>
            </a:r>
            <a:endParaRPr lang="zh-CN" altLang="zh-CN" sz="2000" b="1" dirty="0">
              <a:solidFill>
                <a:srgbClr val="0070C0"/>
              </a:solidFill>
              <a:cs typeface="Times New Roman" panose="02020603050405020304" pitchFamily="18" charset="0"/>
            </a:endParaRPr>
          </a:p>
          <a:p>
            <a:pPr lvl="1" eaLnBrk="1" hangingPunct="1">
              <a:buNone/>
            </a:pPr>
            <a:r>
              <a:rPr lang="zh-CN" altLang="zh-CN" sz="2000" b="1" dirty="0">
                <a:cs typeface="Times New Roman" panose="02020603050405020304" pitchFamily="18" charset="0"/>
              </a:rPr>
              <a:t>{	if (&amp;</a:t>
            </a:r>
            <a:r>
              <a:rPr lang="en-US" altLang="zh-CN" sz="2000" b="1" dirty="0">
                <a:cs typeface="Times New Roman" panose="02020603050405020304" pitchFamily="18" charset="0"/>
              </a:rPr>
              <a:t>b</a:t>
            </a:r>
            <a:r>
              <a:rPr lang="zh-CN" altLang="zh-CN" sz="2000" b="1" dirty="0">
                <a:cs typeface="Times New Roman" panose="02020603050405020304" pitchFamily="18" charset="0"/>
              </a:rPr>
              <a:t> == this) </a:t>
            </a:r>
            <a:endParaRPr lang="zh-CN" altLang="zh-CN" sz="2000" b="1" dirty="0">
              <a:cs typeface="Times New Roman" panose="02020603050405020304" pitchFamily="18" charset="0"/>
            </a:endParaRPr>
          </a:p>
          <a:p>
            <a:pPr lvl="1" eaLnBrk="1" hangingPunct="1">
              <a:buNone/>
            </a:pPr>
            <a:r>
              <a:rPr lang="zh-CN" altLang="zh-CN" sz="2000" b="1" dirty="0">
                <a:cs typeface="Times New Roman" panose="02020603050405020304" pitchFamily="18" charset="0"/>
              </a:rPr>
              <a:t>        return *this;  //防止自身赋值</a:t>
            </a:r>
            <a:endParaRPr lang="zh-CN" altLang="zh-CN" sz="2000" b="1" dirty="0">
              <a:cs typeface="Times New Roman" panose="02020603050405020304" pitchFamily="18" charset="0"/>
            </a:endParaRPr>
          </a:p>
          <a:p>
            <a:pPr lvl="1" eaLnBrk="1" hangingPunct="1">
              <a:buNone/>
            </a:pPr>
            <a:r>
              <a:rPr lang="zh-CN" altLang="zh-CN" sz="2000" b="1" dirty="0">
                <a:cs typeface="Times New Roman" panose="02020603050405020304" pitchFamily="18" charset="0"/>
              </a:rPr>
              <a:t>	delete []p;</a:t>
            </a:r>
            <a:r>
              <a:rPr lang="en-US" altLang="zh-CN" sz="2000" b="1" dirty="0">
                <a:cs typeface="Times New Roman" panose="02020603050405020304" pitchFamily="18" charset="0"/>
              </a:rPr>
              <a:t>  </a:t>
            </a:r>
            <a:r>
              <a:rPr lang="en-US" altLang="zh-CN" sz="2000" b="1" dirty="0">
                <a:solidFill>
                  <a:srgbClr val="00B050"/>
                </a:solidFill>
                <a:cs typeface="Times New Roman" panose="02020603050405020304" pitchFamily="18" charset="0"/>
              </a:rPr>
              <a:t>//</a:t>
            </a:r>
            <a:r>
              <a:rPr lang="zh-CN" altLang="en-US" sz="2000" b="1" dirty="0">
                <a:solidFill>
                  <a:srgbClr val="00B050"/>
                </a:solidFill>
                <a:cs typeface="Times New Roman" panose="02020603050405020304" pitchFamily="18" charset="0"/>
              </a:rPr>
              <a:t>解决了问题：先归还</a:t>
            </a:r>
            <a:r>
              <a:rPr lang="en-US" altLang="zh-CN" sz="2000" b="1" dirty="0">
                <a:solidFill>
                  <a:srgbClr val="00B050"/>
                </a:solidFill>
                <a:cs typeface="Times New Roman" panose="02020603050405020304" pitchFamily="18" charset="0"/>
              </a:rPr>
              <a:t>p</a:t>
            </a:r>
            <a:r>
              <a:rPr lang="zh-CN" altLang="en-US" sz="2000" b="1" dirty="0">
                <a:solidFill>
                  <a:srgbClr val="00B050"/>
                </a:solidFill>
                <a:cs typeface="Times New Roman" panose="02020603050405020304" pitchFamily="18" charset="0"/>
              </a:rPr>
              <a:t>指向的内存空间</a:t>
            </a:r>
            <a:endParaRPr lang="zh-CN" altLang="zh-CN" sz="2000" b="1" dirty="0">
              <a:solidFill>
                <a:srgbClr val="00B050"/>
              </a:solidFill>
              <a:cs typeface="Times New Roman" panose="02020603050405020304" pitchFamily="18" charset="0"/>
            </a:endParaRPr>
          </a:p>
          <a:p>
            <a:pPr lvl="1" eaLnBrk="1" hangingPunct="1">
              <a:buNone/>
            </a:pPr>
            <a:r>
              <a:rPr lang="zh-CN" altLang="zh-CN" sz="2000" b="1" dirty="0">
                <a:cs typeface="Times New Roman" panose="02020603050405020304" pitchFamily="18" charset="0"/>
              </a:rPr>
              <a:t>	p = new char[strlen(</a:t>
            </a:r>
            <a:r>
              <a:rPr lang="en-US" altLang="zh-CN" sz="2000" b="1" dirty="0">
                <a:cs typeface="Times New Roman" panose="02020603050405020304" pitchFamily="18" charset="0"/>
              </a:rPr>
              <a:t>a</a:t>
            </a:r>
            <a:r>
              <a:rPr lang="zh-CN" altLang="zh-CN" sz="2000" b="1" dirty="0">
                <a:cs typeface="Times New Roman" panose="02020603050405020304" pitchFamily="18" charset="0"/>
              </a:rPr>
              <a:t>.p)+1];</a:t>
            </a:r>
            <a:r>
              <a:rPr lang="en-US" altLang="zh-CN" sz="2000" b="1" dirty="0">
                <a:cs typeface="Times New Roman" panose="02020603050405020304" pitchFamily="18" charset="0"/>
              </a:rPr>
              <a:t>  //</a:t>
            </a:r>
            <a:r>
              <a:rPr lang="zh-CN" altLang="en-US" sz="2000" b="1" dirty="0">
                <a:cs typeface="Times New Roman" panose="02020603050405020304" pitchFamily="18" charset="0"/>
              </a:rPr>
              <a:t>下面重新申请内存并赋值</a:t>
            </a:r>
            <a:endParaRPr lang="zh-CN" altLang="zh-CN" sz="2000" b="1" dirty="0">
              <a:cs typeface="Times New Roman" panose="02020603050405020304" pitchFamily="18" charset="0"/>
            </a:endParaRPr>
          </a:p>
          <a:p>
            <a:pPr lvl="1" eaLnBrk="1" hangingPunct="1">
              <a:buNone/>
            </a:pPr>
            <a:r>
              <a:rPr lang="zh-CN" altLang="zh-CN" sz="2000" b="1" dirty="0">
                <a:cs typeface="Times New Roman" panose="02020603050405020304" pitchFamily="18" charset="0"/>
              </a:rPr>
              <a:t>	strcpy(p,</a:t>
            </a:r>
            <a:r>
              <a:rPr lang="en-US" altLang="zh-CN" sz="2000" b="1" dirty="0">
                <a:cs typeface="Times New Roman" panose="02020603050405020304" pitchFamily="18" charset="0"/>
              </a:rPr>
              <a:t> a</a:t>
            </a:r>
            <a:r>
              <a:rPr lang="zh-CN" altLang="zh-CN" sz="2000" b="1" dirty="0">
                <a:cs typeface="Times New Roman" panose="02020603050405020304" pitchFamily="18" charset="0"/>
              </a:rPr>
              <a:t>.p);</a:t>
            </a:r>
            <a:r>
              <a:rPr lang="en-US" altLang="zh-CN" sz="2000" b="1" dirty="0">
                <a:cs typeface="Times New Roman" panose="02020603050405020304" pitchFamily="18" charset="0"/>
              </a:rPr>
              <a:t> //</a:t>
            </a:r>
            <a:r>
              <a:rPr lang="zh-CN" altLang="en-US" sz="2000" b="1" dirty="0">
                <a:cs typeface="Times New Roman" panose="02020603050405020304" pitchFamily="18" charset="0"/>
              </a:rPr>
              <a:t>内容复制</a:t>
            </a:r>
            <a:endParaRPr lang="zh-CN" altLang="zh-CN" sz="2000" b="1" dirty="0">
              <a:cs typeface="Times New Roman" panose="02020603050405020304" pitchFamily="18" charset="0"/>
            </a:endParaRPr>
          </a:p>
          <a:p>
            <a:pPr lvl="1" eaLnBrk="1" hangingPunct="1">
              <a:buNone/>
            </a:pP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x = </a:t>
            </a:r>
            <a:r>
              <a:rPr lang="en-US" altLang="zh-CN" sz="2000" b="1" dirty="0">
                <a:cs typeface="Times New Roman" panose="02020603050405020304" pitchFamily="18" charset="0"/>
              </a:rPr>
              <a:t>a</a:t>
            </a:r>
            <a:r>
              <a:rPr lang="zh-CN" altLang="zh-CN" sz="2000" b="1" dirty="0">
                <a:cs typeface="Times New Roman" panose="02020603050405020304" pitchFamily="18" charset="0"/>
              </a:rPr>
              <a:t>.x; y = </a:t>
            </a:r>
            <a:r>
              <a:rPr lang="en-US" altLang="zh-CN" sz="2000" b="1" dirty="0">
                <a:cs typeface="Times New Roman" panose="02020603050405020304" pitchFamily="18" charset="0"/>
              </a:rPr>
              <a:t>a</a:t>
            </a:r>
            <a:r>
              <a:rPr lang="zh-CN" altLang="zh-CN" sz="2000" b="1" dirty="0">
                <a:cs typeface="Times New Roman" panose="02020603050405020304" pitchFamily="18" charset="0"/>
              </a:rPr>
              <a:t>.y;</a:t>
            </a:r>
            <a:endParaRPr lang="zh-CN" altLang="zh-CN" sz="2000" b="1" dirty="0">
              <a:cs typeface="Times New Roman" panose="02020603050405020304" pitchFamily="18" charset="0"/>
            </a:endParaRPr>
          </a:p>
          <a:p>
            <a:pPr lvl="1" eaLnBrk="1" hangingPunct="1">
              <a:buNone/>
            </a:pPr>
            <a:r>
              <a:rPr lang="zh-CN" altLang="zh-CN" sz="2000" b="1" dirty="0">
                <a:cs typeface="Times New Roman" panose="02020603050405020304" pitchFamily="18" charset="0"/>
              </a:rPr>
              <a:t>	return *this;</a:t>
            </a:r>
            <a:endParaRPr lang="zh-CN" altLang="zh-CN" sz="2000" b="1" dirty="0">
              <a:cs typeface="Times New Roman" panose="02020603050405020304" pitchFamily="18" charset="0"/>
            </a:endParaRPr>
          </a:p>
          <a:p>
            <a:pPr lvl="1" eaLnBrk="1" hangingPunct="1">
              <a:buNone/>
            </a:pPr>
            <a:r>
              <a:rPr lang="zh-CN" altLang="zh-CN" sz="2000" b="1" dirty="0">
                <a:cs typeface="Times New Roman" panose="02020603050405020304" pitchFamily="18" charset="0"/>
              </a:rPr>
              <a:t>}</a:t>
            </a:r>
            <a:endParaRPr lang="zh-CN" altLang="zh-CN" sz="2000" b="1" dirty="0">
              <a:ea typeface="Times New Roman" panose="02020603050405020304" pitchFamily="18" charset="0"/>
            </a:endParaRPr>
          </a:p>
        </p:txBody>
      </p:sp>
      <p:sp>
        <p:nvSpPr>
          <p:cNvPr id="4" name="Rectangle 2"/>
          <p:cNvSpPr txBox="1">
            <a:spLocks noChangeArrowheads="1"/>
          </p:cNvSpPr>
          <p:nvPr/>
        </p:nvSpPr>
        <p:spPr bwMode="auto">
          <a:xfrm>
            <a:off x="1523999" y="190500"/>
            <a:ext cx="7537443"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(1) </a:t>
            </a:r>
            <a:r>
              <a:rPr kumimoji="0" lang="zh-CN" altLang="en-US" sz="4000" b="1" kern="0" cap="none" spc="0" normalizeH="0" baseline="0" noProof="0" dirty="0">
                <a:solidFill>
                  <a:schemeClr val="tx2"/>
                </a:solidFill>
                <a:latin typeface="+mj-lt"/>
                <a:ea typeface="+mj-ea"/>
                <a:cs typeface="+mj-cs"/>
              </a:rPr>
              <a:t>赋值操作符</a:t>
            </a:r>
            <a:r>
              <a:rPr kumimoji="0" lang="en-US" altLang="zh-CN" sz="4000" b="1" kern="0" cap="none" spc="0" normalizeH="0" baseline="0" noProof="0" dirty="0">
                <a:solidFill>
                  <a:schemeClr val="tx2"/>
                </a:solidFill>
                <a:latin typeface="+mj-lt"/>
                <a:ea typeface="+mj-ea"/>
                <a:cs typeface="+mj-cs"/>
              </a:rPr>
              <a:t>=</a:t>
            </a:r>
            <a:endParaRPr kumimoji="0" lang="en-US" altLang="zh-CN" sz="4000" b="1" kern="0" cap="none" spc="0" normalizeH="0" baseline="0" noProof="0" dirty="0">
              <a:solidFill>
                <a:schemeClr val="tx2"/>
              </a:solidFill>
              <a:latin typeface="+mj-lt"/>
              <a:ea typeface="+mj-ea"/>
              <a:cs typeface="+mj-cs"/>
            </a:endParaRPr>
          </a:p>
        </p:txBody>
      </p:sp>
      <p:sp>
        <p:nvSpPr>
          <p:cNvPr id="2" name="灯片编号占位符 1"/>
          <p:cNvSpPr>
            <a:spLocks noGrp="1"/>
          </p:cNvSpPr>
          <p:nvPr>
            <p:ph type="sldNum" sz="quarter" idx="12"/>
          </p:nvPr>
        </p:nvSpPr>
        <p:spPr>
          <a:xfrm>
            <a:off x="1524000" y="6248400"/>
            <a:ext cx="1392788" cy="457200"/>
          </a:xfrm>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1692275" y="441325"/>
            <a:ext cx="6408738" cy="971550"/>
          </a:xfrm>
        </p:spPr>
        <p:txBody>
          <a:bodyPr vert="horz" wrap="square" lIns="91440" tIns="45720" rIns="91440" bIns="45720" anchor="ctr" anchorCtr="0"/>
          <a:lstStyle/>
          <a:p>
            <a:pPr eaLnBrk="1" hangingPunct="1"/>
            <a:r>
              <a:rPr lang="en-US" altLang="zh-CN" b="1" dirty="0"/>
              <a:t>1. </a:t>
            </a:r>
            <a:r>
              <a:rPr lang="zh-CN" altLang="en-US" b="1" dirty="0"/>
              <a:t>操作符重载概述</a:t>
            </a:r>
            <a:endParaRPr lang="zh-CN" altLang="en-US" b="1" dirty="0"/>
          </a:p>
        </p:txBody>
      </p:sp>
      <p:sp>
        <p:nvSpPr>
          <p:cNvPr id="7171" name="Rectangle 3"/>
          <p:cNvSpPr>
            <a:spLocks noGrp="1"/>
          </p:cNvSpPr>
          <p:nvPr>
            <p:ph type="body"/>
          </p:nvPr>
        </p:nvSpPr>
        <p:spPr>
          <a:xfrm>
            <a:off x="539750" y="2492375"/>
            <a:ext cx="7777163" cy="3168650"/>
          </a:xfrm>
        </p:spPr>
        <p:txBody>
          <a:bodyPr vert="horz" wrap="square" lIns="91440" tIns="45720" rIns="91440" bIns="45720" anchor="t" anchorCtr="0"/>
          <a:lstStyle/>
          <a:p>
            <a:pPr algn="just" eaLnBrk="1" hangingPunct="1">
              <a:lnSpc>
                <a:spcPct val="90000"/>
              </a:lnSpc>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a:t>
            </a:r>
            <a:r>
              <a:rPr lang="zh-CN" altLang="zh-CN" sz="2800" b="1" dirty="0">
                <a:latin typeface="Times New Roman" panose="02020603050405020304" pitchFamily="18" charset="0"/>
              </a:rPr>
              <a:t>操作符重载的</a:t>
            </a:r>
            <a:r>
              <a:rPr lang="zh-CN" altLang="zh-CN" sz="2800" b="1" dirty="0">
                <a:solidFill>
                  <a:srgbClr val="FF0000"/>
                </a:solidFill>
              </a:rPr>
              <a:t>必</a:t>
            </a:r>
            <a:r>
              <a:rPr lang="zh-CN" altLang="zh-CN" sz="2800" b="1" dirty="0">
                <a:solidFill>
                  <a:srgbClr val="FF0000"/>
                </a:solidFill>
                <a:latin typeface="Times New Roman" panose="02020603050405020304" pitchFamily="18" charset="0"/>
              </a:rPr>
              <a:t>要性</a:t>
            </a:r>
            <a:r>
              <a:rPr lang="zh-CN" altLang="zh-CN" sz="2800" b="1" dirty="0"/>
              <a:t> </a:t>
            </a:r>
            <a:endParaRPr lang="zh-CN" altLang="en-US" sz="2800" b="1" dirty="0"/>
          </a:p>
          <a:p>
            <a:pPr lvl="1" algn="just" eaLnBrk="1" hangingPunct="1">
              <a:lnSpc>
                <a:spcPct val="90000"/>
              </a:lnSpc>
              <a:buFont typeface="Wingdings" panose="05000000000000000000" pitchFamily="2" charset="2"/>
              <a:buChar char="l"/>
            </a:pPr>
            <a:r>
              <a:rPr lang="zh-CN" altLang="zh-CN" sz="2400" b="1" dirty="0">
                <a:latin typeface="Times New Roman" panose="02020603050405020304" pitchFamily="18" charset="0"/>
                <a:cs typeface="Times New Roman" panose="02020603050405020304" pitchFamily="18" charset="0"/>
              </a:rPr>
              <a:t>C++</a:t>
            </a:r>
            <a:r>
              <a:rPr lang="zh-CN" altLang="en-US" sz="2400" b="1" dirty="0">
                <a:latin typeface="Times New Roman" panose="02020603050405020304" pitchFamily="18" charset="0"/>
                <a:cs typeface="Times New Roman" panose="02020603050405020304" pitchFamily="18" charset="0"/>
              </a:rPr>
              <a:t>没有定义</a:t>
            </a:r>
            <a:r>
              <a:rPr lang="zh-CN" altLang="en-US" sz="2400" b="1" dirty="0">
                <a:solidFill>
                  <a:srgbClr val="0070C0"/>
                </a:solidFill>
                <a:latin typeface="Times New Roman" panose="02020603050405020304" pitchFamily="18" charset="0"/>
                <a:cs typeface="Times New Roman" panose="02020603050405020304" pitchFamily="18" charset="0"/>
              </a:rPr>
              <a:t>类操作符</a:t>
            </a:r>
            <a:r>
              <a:rPr lang="zh-CN" altLang="en-US" sz="2400" b="1" dirty="0">
                <a:latin typeface="Times New Roman" panose="02020603050405020304" pitchFamily="18" charset="0"/>
                <a:cs typeface="Times New Roman" panose="02020603050405020304" pitchFamily="18" charset="0"/>
              </a:rPr>
              <a:t>的含义（除了少数操作符，如赋值、成员选择、取地址等），因此，它们不能用于操作类的对象。如果要使用操作符对类的对象进行操作，就需要操作符重载。</a:t>
            </a:r>
            <a:endParaRPr lang="en-US" altLang="zh-CN" sz="2400" b="1" dirty="0">
              <a:latin typeface="Times New Roman" panose="02020603050405020304" pitchFamily="18" charset="0"/>
              <a:ea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0" y="354523"/>
            <a:ext cx="7010400" cy="896068"/>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(1) </a:t>
            </a:r>
            <a:r>
              <a:rPr kumimoji="0" lang="zh-CN" altLang="en-US" sz="4000" b="1" kern="0" cap="none" spc="0" normalizeH="0" baseline="0" noProof="0" dirty="0">
                <a:solidFill>
                  <a:schemeClr val="tx2"/>
                </a:solidFill>
                <a:latin typeface="+mj-lt"/>
                <a:ea typeface="+mj-ea"/>
                <a:cs typeface="+mj-cs"/>
              </a:rPr>
              <a:t>赋值操作符</a:t>
            </a:r>
            <a:r>
              <a:rPr kumimoji="0" lang="en-US" altLang="zh-CN" sz="4000" b="1" kern="0" cap="none" spc="0" normalizeH="0" baseline="0" noProof="0" dirty="0">
                <a:solidFill>
                  <a:schemeClr val="tx2"/>
                </a:solidFill>
                <a:latin typeface="+mj-lt"/>
                <a:ea typeface="+mj-ea"/>
                <a:cs typeface="+mj-cs"/>
              </a:rPr>
              <a:t>=</a:t>
            </a:r>
            <a:endParaRPr kumimoji="0" lang="en-US" altLang="zh-CN" sz="4000" b="1" kern="0" cap="none" spc="0" normalizeH="0" baseline="0" noProof="0" dirty="0">
              <a:solidFill>
                <a:schemeClr val="tx2"/>
              </a:solidFill>
              <a:latin typeface="+mj-lt"/>
              <a:ea typeface="+mj-ea"/>
              <a:cs typeface="+mj-cs"/>
            </a:endParaRPr>
          </a:p>
        </p:txBody>
      </p:sp>
      <p:sp>
        <p:nvSpPr>
          <p:cNvPr id="5" name="Rectangle 3"/>
          <p:cNvSpPr txBox="1">
            <a:spLocks noChangeArrowheads="1"/>
          </p:cNvSpPr>
          <p:nvPr/>
        </p:nvSpPr>
        <p:spPr bwMode="auto">
          <a:xfrm>
            <a:off x="395536" y="1250591"/>
            <a:ext cx="8642350" cy="5026025"/>
          </a:xfrm>
          <a:prstGeom prst="rect">
            <a:avLst/>
          </a:prstGeom>
          <a:noFill/>
          <a:ln w="9525">
            <a:noFill/>
            <a:miter lim="800000"/>
          </a:ln>
        </p:spPr>
        <p:txBody>
          <a:bodyPr/>
          <a:lstStyle/>
          <a:p>
            <a:pPr marL="342900" marR="0" indent="-342900" defTabSz="295275" eaLnBrk="1" hangingPunct="1">
              <a:lnSpc>
                <a:spcPct val="90000"/>
              </a:lnSpc>
              <a:spcBef>
                <a:spcPct val="20000"/>
              </a:spcBef>
              <a:buClr>
                <a:schemeClr val="tx1"/>
              </a:buClr>
              <a:buSzPct val="70000"/>
              <a:buFont typeface="Wingdings" panose="05000000000000000000" pitchFamily="2" charset="2"/>
              <a:buChar char="¢"/>
              <a:defRPr/>
            </a:pPr>
            <a:r>
              <a:rPr kumimoji="0" lang="zh-CN" altLang="zh-CN" sz="2800" b="1" kern="0" cap="none" spc="0" normalizeH="0" baseline="0" noProof="0" dirty="0">
                <a:solidFill>
                  <a:schemeClr val="tx2"/>
                </a:solidFill>
                <a:latin typeface="+mn-lt"/>
                <a:ea typeface="+mn-ea"/>
                <a:cs typeface="+mn-cs"/>
              </a:rPr>
              <a:t>自定义的赋值操作符重载函数</a:t>
            </a:r>
            <a:r>
              <a:rPr kumimoji="0" lang="zh-CN" altLang="zh-CN" sz="2800" b="1" kern="0" cap="none" spc="0" normalizeH="0" baseline="0" noProof="0" dirty="0">
                <a:solidFill>
                  <a:srgbClr val="FF0000"/>
                </a:solidFill>
                <a:latin typeface="+mn-lt"/>
                <a:ea typeface="+mn-ea"/>
                <a:cs typeface="+mn-cs"/>
              </a:rPr>
              <a:t>不会自动地进行成员对象的赋值操作</a:t>
            </a:r>
            <a:r>
              <a:rPr kumimoji="0" lang="zh-CN" altLang="zh-CN" sz="2800" b="1" kern="0" cap="none" spc="0" normalizeH="0" baseline="0" noProof="0" dirty="0">
                <a:solidFill>
                  <a:schemeClr val="tx2"/>
                </a:solidFill>
                <a:latin typeface="+mn-lt"/>
                <a:ea typeface="+mn-ea"/>
                <a:cs typeface="+mn-cs"/>
              </a:rPr>
              <a:t>，必须要在函数</a:t>
            </a:r>
            <a:r>
              <a:rPr kumimoji="0" lang="zh-CN" altLang="en-US" sz="2800" b="1" kern="0" cap="none" spc="0" normalizeH="0" baseline="0" noProof="0" dirty="0">
                <a:solidFill>
                  <a:schemeClr val="tx2"/>
                </a:solidFill>
                <a:latin typeface="+mn-lt"/>
                <a:ea typeface="+mn-ea"/>
                <a:cs typeface="+mn-cs"/>
              </a:rPr>
              <a:t>体</a:t>
            </a:r>
            <a:r>
              <a:rPr kumimoji="0" lang="zh-CN" altLang="zh-CN" sz="2800" b="1" kern="0" cap="none" spc="0" normalizeH="0" baseline="0" noProof="0" dirty="0">
                <a:solidFill>
                  <a:schemeClr val="tx2"/>
                </a:solidFill>
                <a:latin typeface="+mn-lt"/>
                <a:ea typeface="+mn-ea"/>
                <a:cs typeface="+mn-cs"/>
              </a:rPr>
              <a:t>中</a:t>
            </a:r>
            <a:r>
              <a:rPr kumimoji="0" lang="zh-CN" altLang="zh-CN" sz="2800" b="1" kern="0" cap="none" spc="0" normalizeH="0" baseline="0" noProof="0" dirty="0">
                <a:solidFill>
                  <a:srgbClr val="FF0000"/>
                </a:solidFill>
                <a:latin typeface="+mn-lt"/>
                <a:ea typeface="+mn-ea"/>
                <a:cs typeface="+mn-cs"/>
              </a:rPr>
              <a:t>显式地指出</a:t>
            </a:r>
            <a:r>
              <a:rPr kumimoji="0" lang="zh-CN" altLang="en-US" sz="2800" b="1" kern="0" cap="none" spc="0" normalizeH="0" baseline="0" noProof="0" dirty="0">
                <a:solidFill>
                  <a:schemeClr val="tx2"/>
                </a:solidFill>
                <a:latin typeface="+mn-lt"/>
                <a:ea typeface="+mn-ea"/>
                <a:cs typeface="+mn-cs"/>
              </a:rPr>
              <a:t>。</a:t>
            </a:r>
            <a:endParaRPr kumimoji="0" lang="zh-CN" altLang="zh-CN" sz="2800" b="1" kern="0" cap="none" spc="0" normalizeH="0" baseline="0" noProof="0" dirty="0">
              <a:solidFill>
                <a:schemeClr val="tx2"/>
              </a:solidFill>
              <a:latin typeface="+mn-lt"/>
              <a:ea typeface="+mn-ea"/>
              <a:cs typeface="+mn-cs"/>
            </a:endParaRPr>
          </a:p>
          <a:p>
            <a:pPr marL="742950" marR="0" lvl="1" indent="-285750" algn="l" defTabSz="295275" rtl="0" eaLnBrk="1" fontAlgn="base" latinLnBrk="0" hangingPunct="1">
              <a:lnSpc>
                <a:spcPct val="110000"/>
              </a:lnSpc>
              <a:spcBef>
                <a:spcPct val="20000"/>
              </a:spcBef>
              <a:spcAft>
                <a:spcPct val="0"/>
              </a:spcAft>
              <a:buClr>
                <a:schemeClr val="tx1"/>
              </a:buClr>
              <a:buSzPct val="70000"/>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class A { .......};</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295275"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class B</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295275"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A a;</a:t>
            </a: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a:t>
            </a:r>
            <a:endPar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295275"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a:t>
            </a: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int x;</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295275"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public:</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295275"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B&amp; operator = (const B&amp; b)</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295275"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a:t>
            </a: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a:t>
            </a: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a:t>
            </a: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a:t>
            </a:r>
            <a:r>
              <a:rPr kumimoji="0" lang="zh-CN" altLang="zh-CN" sz="2000" b="1" i="0" u="none" strike="noStrike" kern="0" cap="none" spc="0" normalizeH="0" baseline="0" noProof="0" dirty="0">
                <a:ln>
                  <a:noFill/>
                </a:ln>
                <a:solidFill>
                  <a:srgbClr val="0070C0"/>
                </a:solidFill>
                <a:effectLst/>
                <a:uLnTx/>
                <a:uFillTx/>
                <a:latin typeface="+mn-lt"/>
                <a:ea typeface="+mn-ea"/>
                <a:cs typeface="Times New Roman" panose="02020603050405020304" pitchFamily="18" charset="0"/>
              </a:rPr>
              <a:t>a = b.a;</a:t>
            </a:r>
            <a:r>
              <a:rPr kumimoji="0" lang="en-US" altLang="zh-CN" sz="2000" b="1" i="0" u="none" strike="noStrike" kern="0" cap="none" spc="0" normalizeH="0" baseline="0" noProof="0" dirty="0">
                <a:ln>
                  <a:noFill/>
                </a:ln>
                <a:solidFill>
                  <a:srgbClr val="0070C0"/>
                </a:solidFill>
                <a:effectLst/>
                <a:uLnTx/>
                <a:uFillTx/>
                <a:latin typeface="+mn-lt"/>
                <a:ea typeface="+mn-ea"/>
                <a:cs typeface="Times New Roman" panose="02020603050405020304" pitchFamily="18" charset="0"/>
              </a:rPr>
              <a:t>  </a:t>
            </a: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a:t>
            </a:r>
            <a:r>
              <a:rPr kumimoji="0" lang="zh-CN" altLang="zh-CN" sz="2000" b="1" i="0" u="none" strike="noStrike" kern="0" cap="none" spc="0" normalizeH="0" baseline="0" noProof="0" dirty="0">
                <a:ln>
                  <a:noFill/>
                </a:ln>
                <a:solidFill>
                  <a:srgbClr val="0070C0"/>
                </a:solidFill>
                <a:effectLst/>
                <a:uLnTx/>
                <a:uFillTx/>
                <a:latin typeface="+mn-lt"/>
                <a:ea typeface="+mn-ea"/>
                <a:cs typeface="Times New Roman" panose="02020603050405020304" pitchFamily="18" charset="0"/>
              </a:rPr>
              <a:t>调用类</a:t>
            </a:r>
            <a:r>
              <a:rPr kumimoji="0" lang="zh-CN" altLang="zh-CN" sz="2000" b="1" i="0" u="none" strike="noStrike" kern="0" cap="none" spc="0" normalizeH="0" baseline="0" noProof="0" dirty="0">
                <a:ln>
                  <a:noFill/>
                </a:ln>
                <a:solidFill>
                  <a:srgbClr val="0070C0"/>
                </a:solidFill>
                <a:effectLst/>
                <a:uLnTx/>
                <a:uFillTx/>
                <a:latin typeface="Arial" panose="020B0604020202020204" pitchFamily="34" charset="0"/>
                <a:ea typeface="楷体_GB2312" pitchFamily="49" charset="-122"/>
                <a:cs typeface="Times New Roman" panose="02020603050405020304" pitchFamily="18" charset="0"/>
              </a:rPr>
              <a:t>A</a:t>
            </a:r>
            <a:r>
              <a:rPr kumimoji="0" lang="zh-CN" altLang="zh-CN" sz="2000" b="1" i="0" u="none" strike="noStrike" kern="0" cap="none" spc="0" normalizeH="0" baseline="0" noProof="0" dirty="0">
                <a:ln>
                  <a:noFill/>
                </a:ln>
                <a:solidFill>
                  <a:srgbClr val="0070C0"/>
                </a:solidFill>
                <a:effectLst/>
                <a:uLnTx/>
                <a:uFillTx/>
                <a:latin typeface="+mn-lt"/>
                <a:ea typeface="+mn-ea"/>
                <a:cs typeface="Times New Roman" panose="02020603050405020304" pitchFamily="18" charset="0"/>
              </a:rPr>
              <a:t>的赋值操符重载函数</a:t>
            </a:r>
            <a:r>
              <a:rPr kumimoji="0" lang="zh-CN" altLang="en-US"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为</a:t>
            </a: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成员对象赋值</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295275"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a:t>
            </a: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a:t>
            </a: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x = b.x;</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295275"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a:t>
            </a: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a:t>
            </a: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return *this;</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295275"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a:t>
            </a:r>
            <a:endPar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295275" rtl="0" eaLnBrk="1" fontAlgn="base" latinLnBrk="0" hangingPunct="1">
              <a:lnSpc>
                <a:spcPct val="90000"/>
              </a:lnSpc>
              <a:spcBef>
                <a:spcPct val="20000"/>
              </a:spcBef>
              <a:spcAft>
                <a:spcPct val="0"/>
              </a:spcAft>
              <a:buClr>
                <a:schemeClr val="tx1"/>
              </a:buClr>
              <a:buSzPct val="70000"/>
              <a:buFontTx/>
              <a:buNone/>
              <a:defRPr/>
            </a:pP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a:t>
            </a:r>
            <a:r>
              <a:rPr kumimoji="0" lang="zh-CN" altLang="zh-CN" sz="2000" b="1" i="0" u="none" strike="noStrike" kern="0" cap="none" spc="0" normalizeH="0" baseline="0" noProof="0" dirty="0">
                <a:ln>
                  <a:noFill/>
                </a:ln>
                <a:solidFill>
                  <a:schemeClr val="tx2"/>
                </a:solidFill>
                <a:effectLst/>
                <a:uLnTx/>
                <a:uFillTx/>
                <a:latin typeface="Arial" panose="020B0604020202020204" pitchFamily="34" charset="0"/>
                <a:ea typeface="楷体_GB2312" pitchFamily="49" charset="-122"/>
                <a:cs typeface="Times New Roman" panose="02020603050405020304" pitchFamily="18" charset="0"/>
              </a:rPr>
              <a:t>......</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742950" marR="0" lvl="1" indent="-285750" algn="l" defTabSz="295275"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a:t>
            </a:r>
            <a:endParaRPr kumimoji="0" lang="zh-CN"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文本框 2"/>
          <p:cNvSpPr txBox="1"/>
          <p:nvPr/>
        </p:nvSpPr>
        <p:spPr>
          <a:xfrm>
            <a:off x="251460" y="2826385"/>
            <a:ext cx="8726170" cy="3881755"/>
          </a:xfrm>
          <a:prstGeom prst="rect">
            <a:avLst/>
          </a:prstGeom>
          <a:solidFill>
            <a:schemeClr val="accent2"/>
          </a:solidFill>
        </p:spPr>
        <p:txBody>
          <a:bodyPr wrap="square" rtlCol="0" anchor="t">
            <a:spAutoFit/>
          </a:bodyPr>
          <a:lstStyle/>
          <a:p>
            <a:pPr>
              <a:lnSpc>
                <a:spcPct val="140000"/>
              </a:lnSpc>
            </a:pPr>
            <a:r>
              <a:rPr lang="zh-CN" altLang="en-US" sz="2200" b="1"/>
              <a:t>赋值操作符只能作为非静态的成员函数来重载。不能被继承。 </a:t>
            </a:r>
            <a:endParaRPr lang="zh-CN" altLang="en-US" sz="2200" b="1"/>
          </a:p>
          <a:p>
            <a:pPr>
              <a:lnSpc>
                <a:spcPct val="140000"/>
              </a:lnSpc>
            </a:pPr>
            <a:r>
              <a:rPr lang="zh-CN" altLang="en-US" sz="2200" b="1"/>
              <a:t>一般来讲，需要自定义拷贝构造函数的类通常也需要自定义赋值操作符重载函数。 </a:t>
            </a:r>
            <a:endParaRPr lang="zh-CN" altLang="en-US" sz="2200" b="1"/>
          </a:p>
          <a:p>
            <a:pPr>
              <a:lnSpc>
                <a:spcPct val="140000"/>
              </a:lnSpc>
            </a:pPr>
            <a:r>
              <a:rPr lang="zh-CN" altLang="en-US" sz="2200" b="1"/>
              <a:t>注意：要区别何时调用拷贝构造函数和赋值操作符=重载函数。 </a:t>
            </a:r>
            <a:endParaRPr lang="zh-CN" altLang="en-US" sz="2200" b="1"/>
          </a:p>
          <a:p>
            <a:pPr>
              <a:lnSpc>
                <a:spcPct val="140000"/>
              </a:lnSpc>
            </a:pPr>
            <a:r>
              <a:rPr lang="zh-CN" altLang="en-US" sz="2200" b="1"/>
              <a:t>A a;</a:t>
            </a:r>
            <a:endParaRPr lang="zh-CN" altLang="en-US" sz="2200" b="1"/>
          </a:p>
          <a:p>
            <a:pPr>
              <a:lnSpc>
                <a:spcPct val="140000"/>
              </a:lnSpc>
            </a:pPr>
            <a:r>
              <a:rPr lang="zh-CN" altLang="en-US" sz="2200" b="1"/>
              <a:t>A b=a; //调用拷贝构造函数，它等价于：A b(a);。</a:t>
            </a:r>
            <a:endParaRPr lang="zh-CN" altLang="en-US" sz="2200" b="1"/>
          </a:p>
          <a:p>
            <a:pPr>
              <a:lnSpc>
                <a:spcPct val="140000"/>
              </a:lnSpc>
            </a:pPr>
            <a:r>
              <a:rPr lang="zh-CN" altLang="en-US" sz="2200" b="1"/>
              <a:t>......</a:t>
            </a:r>
            <a:endParaRPr lang="zh-CN" altLang="en-US" sz="2200" b="1"/>
          </a:p>
          <a:p>
            <a:pPr>
              <a:lnSpc>
                <a:spcPct val="140000"/>
              </a:lnSpc>
            </a:pPr>
            <a:r>
              <a:rPr lang="zh-CN" altLang="en-US" sz="2200" b="1"/>
              <a:t>b = a; //调用赋值操作符=重载函数。</a:t>
            </a:r>
            <a:endParaRPr lang="zh-CN" altLang="en-US" sz="2200" b="1"/>
          </a:p>
        </p:txBody>
      </p:sp>
      <p:sp>
        <p:nvSpPr>
          <p:cNvPr id="4" name="Rectangle 2"/>
          <p:cNvSpPr txBox="1">
            <a:spLocks noChangeArrowheads="1"/>
          </p:cNvSpPr>
          <p:nvPr/>
        </p:nvSpPr>
        <p:spPr bwMode="auto">
          <a:xfrm>
            <a:off x="1619885" y="116840"/>
            <a:ext cx="7010400"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(1) </a:t>
            </a:r>
            <a:r>
              <a:rPr kumimoji="0" lang="zh-CN" altLang="en-US" sz="4000" b="1" kern="0" cap="none" spc="0" normalizeH="0" baseline="0" noProof="0" dirty="0">
                <a:solidFill>
                  <a:schemeClr val="tx2"/>
                </a:solidFill>
                <a:latin typeface="+mj-lt"/>
                <a:ea typeface="+mj-ea"/>
                <a:cs typeface="+mj-cs"/>
              </a:rPr>
              <a:t>赋值操作符</a:t>
            </a:r>
            <a:r>
              <a:rPr kumimoji="0" lang="en-US" altLang="zh-CN" sz="4000" b="1" kern="0" cap="none" spc="0" normalizeH="0" baseline="0" noProof="0" dirty="0">
                <a:solidFill>
                  <a:schemeClr val="tx2"/>
                </a:solidFill>
                <a:latin typeface="+mj-lt"/>
                <a:ea typeface="+mj-ea"/>
                <a:cs typeface="+mj-cs"/>
              </a:rPr>
              <a:t>=</a:t>
            </a:r>
            <a:endParaRPr kumimoji="0" lang="en-US" altLang="zh-CN" sz="4000" b="1" kern="0" cap="none" spc="0" normalizeH="0" baseline="0" noProof="0" dirty="0">
              <a:solidFill>
                <a:schemeClr val="tx2"/>
              </a:solidFill>
              <a:latin typeface="+mj-lt"/>
              <a:ea typeface="+mj-ea"/>
              <a:cs typeface="+mj-cs"/>
            </a:endParaRPr>
          </a:p>
        </p:txBody>
      </p:sp>
      <p:pic>
        <p:nvPicPr>
          <p:cNvPr id="5" name="图片 4"/>
          <p:cNvPicPr>
            <a:picLocks noChangeAspect="1"/>
          </p:cNvPicPr>
          <p:nvPr/>
        </p:nvPicPr>
        <p:blipFill>
          <a:blip r:embed="rId1"/>
          <a:stretch>
            <a:fillRect/>
          </a:stretch>
        </p:blipFill>
        <p:spPr>
          <a:xfrm>
            <a:off x="0" y="1412875"/>
            <a:ext cx="9202420" cy="13239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a:xfrm>
            <a:off x="492125" y="2160588"/>
            <a:ext cx="8066088" cy="29972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楷体_GB2312" pitchFamily="49" charset="-122"/>
                <a:ea typeface="+mn-ea"/>
                <a:cs typeface="Times New Roman" panose="02020603050405020304" pitchFamily="18" charset="0"/>
              </a:rPr>
              <a:t>当用一个</a:t>
            </a:r>
            <a:r>
              <a:rPr kumimoji="0" lang="zh-CN" altLang="en-US" sz="2800" b="1" i="0" u="none" strike="noStrike" kern="0" cap="none" spc="0" normalizeH="0" baseline="0" noProof="0">
                <a:ln>
                  <a:noFill/>
                </a:ln>
                <a:solidFill>
                  <a:schemeClr val="tx2"/>
                </a:solidFill>
                <a:effectLst/>
                <a:uLnTx/>
                <a:uFillTx/>
                <a:latin typeface="楷体" panose="02010609060101010101" pitchFamily="49" charset="-122"/>
                <a:ea typeface="楷体" panose="02010609060101010101" pitchFamily="49" charset="-122"/>
                <a:cs typeface="Times New Roman" panose="02020603050405020304" pitchFamily="18" charset="0"/>
              </a:rPr>
              <a:t>临时或即将消亡的对象</a:t>
            </a:r>
            <a:r>
              <a:rPr kumimoji="0" lang="zh-CN" altLang="en-US" sz="2800" b="1" i="0" u="none" strike="noStrike" kern="0" cap="none" spc="0" normalizeH="0" baseline="0" noProof="0">
                <a:ln>
                  <a:noFill/>
                </a:ln>
                <a:solidFill>
                  <a:schemeClr val="tx2"/>
                </a:solidFill>
                <a:effectLst/>
                <a:uLnTx/>
                <a:uFillTx/>
                <a:latin typeface="+mn-ea"/>
                <a:ea typeface="+mn-ea"/>
                <a:cs typeface="Times New Roman" panose="02020603050405020304" pitchFamily="18" charset="0"/>
              </a:rPr>
              <a:t>为另一个同类的对象赋值时</a:t>
            </a:r>
            <a:r>
              <a:rPr kumimoji="0" lang="zh-CN" altLang="en-US" sz="2800" b="1" i="0" u="none" strike="noStrike" kern="0" cap="none" spc="0" normalizeH="0" baseline="0" noProof="0">
                <a:ln>
                  <a:noFill/>
                </a:ln>
                <a:solidFill>
                  <a:schemeClr val="tx2"/>
                </a:solidFill>
                <a:effectLst/>
                <a:uLnTx/>
                <a:uFillTx/>
                <a:latin typeface="楷体_GB2312" pitchFamily="49" charset="-122"/>
                <a:ea typeface="楷体" panose="02010609060101010101" pitchFamily="49" charset="-122"/>
                <a:cs typeface="Times New Roman" panose="02020603050405020304" pitchFamily="18" charset="0"/>
              </a:rPr>
              <a:t>，</a:t>
            </a:r>
            <a:r>
              <a:rPr kumimoji="0" lang="zh-CN" altLang="en-US" sz="2800" b="1" i="0" u="none" strike="noStrike" kern="0" cap="none" spc="0" normalizeH="0" baseline="0" noProof="0">
                <a:ln>
                  <a:noFill/>
                </a:ln>
                <a:solidFill>
                  <a:schemeClr val="tx2"/>
                </a:solidFill>
                <a:effectLst/>
                <a:uLnTx/>
                <a:uFillTx/>
                <a:latin typeface="+mn-ea"/>
                <a:ea typeface="+mn-ea"/>
                <a:cs typeface="Times New Roman" panose="02020603050405020304" pitchFamily="18" charset="0"/>
              </a:rPr>
              <a:t>赋值操作符重载函数的效率不高</a:t>
            </a:r>
            <a:r>
              <a:rPr kumimoji="0" lang="zh-CN" altLang="en-US" sz="2800" b="1" i="0" u="none" strike="noStrike" kern="0" cap="none" spc="0" normalizeH="0" baseline="0" noProof="0">
                <a:ln>
                  <a:noFill/>
                </a:ln>
                <a:solidFill>
                  <a:schemeClr val="tx2"/>
                </a:solidFill>
                <a:effectLst/>
                <a:uLnTx/>
                <a:uFillTx/>
                <a:latin typeface="楷体_GB2312" pitchFamily="49" charset="-122"/>
                <a:ea typeface="楷体" panose="02010609060101010101" pitchFamily="49" charset="-122"/>
                <a:cs typeface="Times New Roman" panose="02020603050405020304" pitchFamily="18" charset="0"/>
              </a:rPr>
              <a:t>。为此，</a:t>
            </a:r>
            <a:r>
              <a:rPr kumimoji="0" lang="en-US" altLang="zh-CN" sz="2800" b="1" i="0" u="none" strike="noStrike" kern="0" cap="none" spc="0" normalizeH="0" baseline="0" noProof="0">
                <a:ln>
                  <a:noFill/>
                </a:ln>
                <a:solidFill>
                  <a:schemeClr val="tx2"/>
                </a:solidFill>
                <a:effectLst/>
                <a:uLnTx/>
                <a:uFillTx/>
                <a:latin typeface="楷体_GB2312" pitchFamily="49" charset="-122"/>
                <a:ea typeface="楷体" panose="02010609060101010101" pitchFamily="49" charset="-122"/>
                <a:cs typeface="Times New Roman" panose="02020603050405020304" pitchFamily="18" charset="0"/>
              </a:rPr>
              <a:t>C++</a:t>
            </a:r>
            <a:r>
              <a:rPr kumimoji="0" lang="zh-CN" altLang="en-US" sz="2800" b="1" i="0" u="none" strike="noStrike" kern="0" cap="none" spc="0" normalizeH="0" baseline="0" noProof="0">
                <a:ln>
                  <a:noFill/>
                </a:ln>
                <a:solidFill>
                  <a:schemeClr val="tx2"/>
                </a:solidFill>
                <a:effectLst/>
                <a:uLnTx/>
                <a:uFillTx/>
                <a:latin typeface="楷体_GB2312" pitchFamily="49" charset="-122"/>
                <a:ea typeface="楷体" panose="02010609060101010101" pitchFamily="49" charset="-122"/>
                <a:cs typeface="Times New Roman" panose="02020603050405020304" pitchFamily="18" charset="0"/>
              </a:rPr>
              <a:t>提供了</a:t>
            </a:r>
            <a:r>
              <a:rPr kumimoji="0" lang="zh-CN" altLang="en-US" sz="2800" b="1" i="0" u="none" strike="noStrike" kern="0" cap="none" spc="0" normalizeH="0" baseline="0" noProof="0">
                <a:ln>
                  <a:noFill/>
                </a:ln>
                <a:solidFill>
                  <a:srgbClr val="FF0000"/>
                </a:solidFill>
                <a:effectLst/>
                <a:uLnTx/>
                <a:uFillTx/>
                <a:latin typeface="楷体_GB2312" pitchFamily="49" charset="-122"/>
                <a:ea typeface="楷体" panose="02010609060101010101" pitchFamily="49" charset="-122"/>
                <a:cs typeface="Times New Roman" panose="02020603050405020304" pitchFamily="18" charset="0"/>
              </a:rPr>
              <a:t>转移赋值操作符重载函数</a:t>
            </a:r>
            <a:r>
              <a:rPr kumimoji="0" lang="zh-CN" altLang="en-US" sz="2800" b="1" i="0" u="none" strike="noStrike" kern="0" cap="none" spc="0" normalizeH="0" baseline="0" noProof="0">
                <a:ln>
                  <a:noFill/>
                </a:ln>
                <a:solidFill>
                  <a:schemeClr val="tx2"/>
                </a:solidFill>
                <a:effectLst/>
                <a:uLnTx/>
                <a:uFillTx/>
                <a:latin typeface="楷体_GB2312" pitchFamily="49" charset="-122"/>
                <a:ea typeface="楷体" panose="02010609060101010101" pitchFamily="49" charset="-122"/>
                <a:cs typeface="Times New Roman" panose="02020603050405020304" pitchFamily="18" charset="0"/>
              </a:rPr>
              <a:t>。</a:t>
            </a:r>
            <a:endParaRPr kumimoji="0" lang="en-US" altLang="zh-CN" sz="2800" b="1" i="0" u="none" strike="noStrike" kern="0" cap="none" spc="0" normalizeH="0" baseline="0" noProof="0">
              <a:ln>
                <a:noFill/>
              </a:ln>
              <a:solidFill>
                <a:schemeClr val="tx2"/>
              </a:solidFill>
              <a:effectLst/>
              <a:uLnTx/>
              <a:uFillTx/>
              <a:latin typeface="楷体_GB2312" pitchFamily="49" charset="-122"/>
              <a:ea typeface="楷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endParaRPr kumimoji="0" lang="en-US" altLang="zh-CN" sz="1000" b="1" i="0" u="none" strike="noStrike" kern="0" cap="none" spc="0" normalizeH="0" baseline="0" noProof="0">
              <a:ln>
                <a:noFill/>
              </a:ln>
              <a:solidFill>
                <a:schemeClr val="tx2"/>
              </a:solidFill>
              <a:effectLst/>
              <a:uLnTx/>
              <a:uFillTx/>
              <a:latin typeface="楷体_GB2312" pitchFamily="49" charset="-122"/>
              <a:ea typeface="楷体" panose="02010609060101010101" pitchFamily="49" charset="-122"/>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楷体_GB2312" pitchFamily="49" charset="-122"/>
                <a:ea typeface="楷体" panose="02010609060101010101" pitchFamily="49" charset="-122"/>
                <a:cs typeface="Times New Roman" panose="02020603050405020304" pitchFamily="18" charset="0"/>
              </a:rPr>
              <a:t>格式：</a:t>
            </a:r>
            <a:r>
              <a:rPr kumimoji="0" lang="en-US" altLang="zh-CN" sz="2400" b="1" i="0" u="none" strike="noStrike" kern="0" cap="none" spc="0" normalizeH="0" baseline="0" noProof="0">
                <a:ln>
                  <a:noFill/>
                </a:ln>
                <a:solidFill>
                  <a:srgbClr val="0070C0"/>
                </a:solidFill>
                <a:effectLst/>
                <a:uLnTx/>
                <a:uFillTx/>
                <a:latin typeface="楷体_GB2312" pitchFamily="49" charset="-122"/>
                <a:ea typeface="楷体" panose="02010609060101010101" pitchFamily="49" charset="-122"/>
                <a:cs typeface="Times New Roman" panose="02020603050405020304" pitchFamily="18" charset="0"/>
              </a:rPr>
              <a:t>&lt;</a:t>
            </a:r>
            <a:r>
              <a:rPr kumimoji="0" lang="zh-CN" altLang="en-US" sz="2400" b="1" i="0" u="none" strike="noStrike" kern="0" cap="none" spc="0" normalizeH="0" baseline="0" noProof="0">
                <a:ln>
                  <a:noFill/>
                </a:ln>
                <a:solidFill>
                  <a:srgbClr val="0070C0"/>
                </a:solidFill>
                <a:effectLst/>
                <a:uLnTx/>
                <a:uFillTx/>
                <a:latin typeface="楷体_GB2312" pitchFamily="49" charset="-122"/>
                <a:ea typeface="楷体" panose="02010609060101010101" pitchFamily="49" charset="-122"/>
                <a:cs typeface="Times New Roman" panose="02020603050405020304" pitchFamily="18" charset="0"/>
              </a:rPr>
              <a:t>类名</a:t>
            </a:r>
            <a:r>
              <a:rPr kumimoji="0" lang="en-US" altLang="zh-CN" sz="2400" b="1" i="0" u="none" strike="noStrike" kern="0" cap="none" spc="0" normalizeH="0" baseline="0" noProof="0">
                <a:ln>
                  <a:noFill/>
                </a:ln>
                <a:solidFill>
                  <a:srgbClr val="0070C0"/>
                </a:solidFill>
                <a:effectLst/>
                <a:uLnTx/>
                <a:uFillTx/>
                <a:latin typeface="楷体_GB2312" pitchFamily="49" charset="-122"/>
                <a:ea typeface="楷体" panose="02010609060101010101" pitchFamily="49" charset="-122"/>
                <a:cs typeface="Times New Roman" panose="02020603050405020304" pitchFamily="18" charset="0"/>
              </a:rPr>
              <a:t>&gt;&amp; operator= (&lt;</a:t>
            </a:r>
            <a:r>
              <a:rPr kumimoji="0" lang="zh-CN" altLang="en-US" sz="2400" b="1" i="0" u="none" strike="noStrike" kern="0" cap="none" spc="0" normalizeH="0" baseline="0" noProof="0">
                <a:ln>
                  <a:noFill/>
                </a:ln>
                <a:solidFill>
                  <a:srgbClr val="0070C0"/>
                </a:solidFill>
                <a:effectLst/>
                <a:uLnTx/>
                <a:uFillTx/>
                <a:latin typeface="楷体_GB2312" pitchFamily="49" charset="-122"/>
                <a:ea typeface="楷体" panose="02010609060101010101" pitchFamily="49" charset="-122"/>
                <a:cs typeface="Times New Roman" panose="02020603050405020304" pitchFamily="18" charset="0"/>
              </a:rPr>
              <a:t>类名</a:t>
            </a:r>
            <a:r>
              <a:rPr kumimoji="0" lang="en-US" altLang="zh-CN" sz="2400" b="1" i="0" u="none" strike="noStrike" kern="0" cap="none" spc="0" normalizeH="0" baseline="0" noProof="0">
                <a:ln>
                  <a:noFill/>
                </a:ln>
                <a:solidFill>
                  <a:srgbClr val="0070C0"/>
                </a:solidFill>
                <a:effectLst/>
                <a:uLnTx/>
                <a:uFillTx/>
                <a:latin typeface="楷体_GB2312" pitchFamily="49" charset="-122"/>
                <a:ea typeface="楷体" panose="02010609060101010101" pitchFamily="49" charset="-122"/>
                <a:cs typeface="Times New Roman" panose="02020603050405020304" pitchFamily="18" charset="0"/>
              </a:rPr>
              <a:t>&gt;&amp;&amp; x) { … }</a:t>
            </a:r>
            <a:endParaRPr kumimoji="0" lang="en-US" altLang="zh-CN" sz="2400" b="1" i="0" u="none" strike="noStrike" kern="0" cap="none" spc="0" normalizeH="0" baseline="0" noProof="0">
              <a:ln>
                <a:noFill/>
              </a:ln>
              <a:solidFill>
                <a:srgbClr val="0070C0"/>
              </a:solidFill>
              <a:effectLst/>
              <a:uLnTx/>
              <a:uFillTx/>
              <a:latin typeface="楷体_GB2312" pitchFamily="49" charset="-122"/>
              <a:ea typeface="楷体" panose="02010609060101010101" pitchFamily="49" charset="-122"/>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楷体_GB2312" pitchFamily="49" charset="-122"/>
                <a:ea typeface="楷体" panose="02010609060101010101" pitchFamily="49" charset="-122"/>
                <a:cs typeface="Times New Roman" panose="02020603050405020304" pitchFamily="18" charset="0"/>
              </a:rPr>
              <a:t>其中，形参</a:t>
            </a:r>
            <a:r>
              <a:rPr kumimoji="0" lang="en-US" altLang="zh-CN" sz="2400" b="1" i="0" u="none" strike="noStrike" kern="0" cap="none" spc="0" normalizeH="0" baseline="0" noProof="0">
                <a:ln>
                  <a:noFill/>
                </a:ln>
                <a:solidFill>
                  <a:schemeClr val="tx2"/>
                </a:solidFill>
                <a:effectLst/>
                <a:uLnTx/>
                <a:uFillTx/>
                <a:latin typeface="楷体_GB2312" pitchFamily="49" charset="-122"/>
                <a:ea typeface="楷体" panose="02010609060101010101" pitchFamily="49" charset="-122"/>
                <a:cs typeface="Times New Roman" panose="02020603050405020304" pitchFamily="18" charset="0"/>
              </a:rPr>
              <a:t>x</a:t>
            </a:r>
            <a:r>
              <a:rPr kumimoji="0" lang="zh-CN" altLang="en-US" sz="2400" b="1" i="0" u="none" strike="noStrike" kern="0" cap="none" spc="0" normalizeH="0" baseline="0" noProof="0">
                <a:ln>
                  <a:noFill/>
                </a:ln>
                <a:solidFill>
                  <a:schemeClr val="tx2"/>
                </a:solidFill>
                <a:effectLst/>
                <a:uLnTx/>
                <a:uFillTx/>
                <a:latin typeface="楷体_GB2312" pitchFamily="49" charset="-122"/>
                <a:ea typeface="楷体" panose="02010609060101010101" pitchFamily="49" charset="-122"/>
                <a:cs typeface="Times New Roman" panose="02020603050405020304" pitchFamily="18" charset="0"/>
              </a:rPr>
              <a:t>的类型为</a:t>
            </a:r>
            <a:r>
              <a:rPr kumimoji="0" lang="zh-CN" altLang="en-US" sz="2400" b="1" i="0" u="none" strike="noStrike" kern="0" cap="none" spc="0" normalizeH="0" baseline="0" noProof="0">
                <a:ln>
                  <a:noFill/>
                </a:ln>
                <a:solidFill>
                  <a:schemeClr val="tx2"/>
                </a:solidFill>
                <a:effectLst/>
                <a:highlight>
                  <a:srgbClr val="FFFF00"/>
                </a:highlight>
                <a:uLnTx/>
                <a:uFillTx/>
                <a:latin typeface="楷体" panose="02010609060101010101" pitchFamily="49" charset="-122"/>
                <a:ea typeface="楷体" panose="02010609060101010101" pitchFamily="49" charset="-122"/>
                <a:cs typeface="Times New Roman" panose="02020603050405020304" pitchFamily="18" charset="0"/>
              </a:rPr>
              <a:t>右值引用</a:t>
            </a:r>
            <a:r>
              <a:rPr kumimoji="0" lang="zh-CN" altLang="en-US" sz="2400" b="1" i="0" u="none" strike="noStrike" kern="0" cap="none" spc="0" normalizeH="0" baseline="0" noProof="0">
                <a:ln>
                  <a:noFill/>
                </a:ln>
                <a:solidFill>
                  <a:schemeClr val="tx2"/>
                </a:solidFill>
                <a:effectLst/>
                <a:uLnTx/>
                <a:uFillTx/>
                <a:latin typeface="楷体_GB2312" pitchFamily="49" charset="-122"/>
                <a:ea typeface="楷体" panose="02010609060101010101" pitchFamily="49" charset="-122"/>
                <a:cs typeface="Times New Roman" panose="02020603050405020304" pitchFamily="18" charset="0"/>
              </a:rPr>
              <a:t>：该类型要求实参只能是临时对象或即将消亡的对象。</a:t>
            </a:r>
            <a:endParaRPr kumimoji="0" lang="zh-CN" altLang="en-US" sz="2400" b="1" i="0" u="none" strike="noStrike" kern="0" cap="none" spc="0" normalizeH="0" baseline="0" noProof="0">
              <a:ln>
                <a:noFill/>
              </a:ln>
              <a:solidFill>
                <a:schemeClr val="tx2"/>
              </a:solidFill>
              <a:effectLst/>
              <a:uLnTx/>
              <a:uFillTx/>
              <a:latin typeface="楷体_GB2312" pitchFamily="49" charset="-122"/>
              <a:ea typeface="楷体" panose="02010609060101010101" pitchFamily="49" charset="-122"/>
              <a:cs typeface="Times New Roman" panose="02020603050405020304" pitchFamily="18" charset="0"/>
            </a:endParaRPr>
          </a:p>
        </p:txBody>
      </p:sp>
      <p:sp>
        <p:nvSpPr>
          <p:cNvPr id="5" name="Rectangle 2"/>
          <p:cNvSpPr txBox="1">
            <a:spLocks noChangeArrowheads="1"/>
          </p:cNvSpPr>
          <p:nvPr/>
        </p:nvSpPr>
        <p:spPr bwMode="auto">
          <a:xfrm>
            <a:off x="1524000" y="190500"/>
            <a:ext cx="7010400"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(1) </a:t>
            </a:r>
            <a:r>
              <a:rPr kumimoji="0" lang="zh-CN" altLang="en-US" sz="4000" b="1" kern="0" cap="none" spc="0" normalizeH="0" baseline="0" noProof="0" dirty="0">
                <a:solidFill>
                  <a:schemeClr val="tx2"/>
                </a:solidFill>
                <a:latin typeface="+mj-lt"/>
                <a:ea typeface="+mj-ea"/>
                <a:cs typeface="+mj-cs"/>
              </a:rPr>
              <a:t>赋值操作符</a:t>
            </a:r>
            <a:r>
              <a:rPr kumimoji="0" lang="en-US" altLang="zh-CN" sz="4000" b="1" kern="0" cap="none" spc="0" normalizeH="0" baseline="0" noProof="0" dirty="0">
                <a:solidFill>
                  <a:schemeClr val="tx2"/>
                </a:solidFill>
                <a:latin typeface="+mj-lt"/>
                <a:ea typeface="+mj-ea"/>
                <a:cs typeface="+mj-cs"/>
              </a:rPr>
              <a:t>=</a:t>
            </a:r>
            <a:endParaRPr kumimoji="0" lang="en-US" altLang="zh-CN" sz="4000" b="1" kern="0" cap="none" spc="0" normalizeH="0" baseline="0" noProof="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body"/>
          </p:nvPr>
        </p:nvSpPr>
        <p:spPr>
          <a:xfrm>
            <a:off x="35560" y="980440"/>
            <a:ext cx="4572635" cy="4034155"/>
          </a:xfrm>
        </p:spPr>
        <p:txBody>
          <a:bodyPr vert="horz" wrap="square" lIns="91440" tIns="45720" rIns="91440" bIns="45720" anchor="t" anchorCtr="0"/>
          <a:lstStyle/>
          <a:p>
            <a:pPr eaLnBrk="1" hangingPunct="1">
              <a:lnSpc>
                <a:spcPct val="90000"/>
              </a:lnSpc>
              <a:spcBef>
                <a:spcPct val="5000"/>
              </a:spcBef>
              <a:buNone/>
            </a:pPr>
            <a:r>
              <a:rPr lang="en-GB" altLang="en-US" sz="1800" b="1" dirty="0">
                <a:cs typeface="Times New Roman" panose="02020603050405020304" pitchFamily="18" charset="0"/>
              </a:rPr>
              <a:t>class A</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char *p;</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public:</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A(char *str) </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	p = new char[strlen(str)+1]; </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strcpy(p, str); </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   </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solidFill>
                  <a:srgbClr val="00B0F0"/>
                </a:solidFill>
                <a:cs typeface="Times New Roman" panose="02020603050405020304" pitchFamily="18" charset="0"/>
              </a:rPr>
              <a:t>         //</a:t>
            </a:r>
            <a:r>
              <a:rPr lang="zh-CN" altLang="en-US" sz="1800" b="1" dirty="0">
                <a:solidFill>
                  <a:srgbClr val="00B0F0"/>
                </a:solidFill>
                <a:cs typeface="Times New Roman" panose="02020603050405020304" pitchFamily="18" charset="0"/>
              </a:rPr>
              <a:t>在右侧的</a:t>
            </a:r>
            <a:r>
              <a:rPr lang="en-US" altLang="zh-CN" sz="1800" b="1" dirty="0">
                <a:solidFill>
                  <a:srgbClr val="00B0F0"/>
                </a:solidFill>
                <a:cs typeface="Times New Roman" panose="02020603050405020304" pitchFamily="18" charset="0"/>
              </a:rPr>
              <a:t>main</a:t>
            </a:r>
            <a:r>
              <a:rPr lang="zh-CN" altLang="en-US" sz="1800" b="1" dirty="0">
                <a:solidFill>
                  <a:srgbClr val="00B0F0"/>
                </a:solidFill>
                <a:cs typeface="Times New Roman" panose="02020603050405020304" pitchFamily="18" charset="0"/>
              </a:rPr>
              <a:t>函数中效率不高</a:t>
            </a:r>
            <a:endParaRPr lang="en-US" altLang="zh-CN" sz="1800" b="1" dirty="0">
              <a:solidFill>
                <a:srgbClr val="00B0F0"/>
              </a:solidFill>
              <a:cs typeface="Times New Roman" panose="02020603050405020304" pitchFamily="18" charset="0"/>
            </a:endParaRPr>
          </a:p>
          <a:p>
            <a:pPr eaLnBrk="1" hangingPunct="1">
              <a:lnSpc>
                <a:spcPct val="90000"/>
              </a:lnSpc>
              <a:spcBef>
                <a:spcPct val="5000"/>
              </a:spcBef>
              <a:buNone/>
            </a:pPr>
            <a:r>
              <a:rPr lang="en-US" altLang="en-US" sz="1800" b="1" dirty="0">
                <a:solidFill>
                  <a:srgbClr val="00B0F0"/>
                </a:solidFill>
                <a:cs typeface="Times New Roman" panose="02020603050405020304" pitchFamily="18" charset="0"/>
              </a:rPr>
              <a:t>         //</a:t>
            </a:r>
            <a:r>
              <a:rPr lang="zh-CN" altLang="en-US" sz="1800" b="1" dirty="0">
                <a:solidFill>
                  <a:srgbClr val="00B0F0"/>
                </a:solidFill>
                <a:cs typeface="Times New Roman" panose="02020603050405020304" pitchFamily="18" charset="0"/>
              </a:rPr>
              <a:t>因为用于赋值的是临时对象</a:t>
            </a:r>
            <a:endParaRPr lang="en-GB" altLang="en-US" sz="1800" b="1" dirty="0">
              <a:solidFill>
                <a:srgbClr val="00B0F0"/>
              </a:solidFill>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A</a:t>
            </a:r>
            <a:r>
              <a:rPr lang="en-US" altLang="zh-CN" sz="1800" b="1" dirty="0">
                <a:cs typeface="Times New Roman" panose="02020603050405020304" pitchFamily="18" charset="0"/>
              </a:rPr>
              <a:t>&amp; operator= </a:t>
            </a:r>
            <a:r>
              <a:rPr lang="en-GB" altLang="en-US" sz="1800" b="1" dirty="0">
                <a:cs typeface="Times New Roman" panose="02020603050405020304" pitchFamily="18" charset="0"/>
              </a:rPr>
              <a:t>(const A&amp; x)</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   if (&amp;x == this) return *this;</a:t>
            </a:r>
            <a:r>
              <a:rPr lang="en-US" altLang="en-GB" sz="1800" b="1" dirty="0">
                <a:cs typeface="Times New Roman" panose="02020603050405020304" pitchFamily="18" charset="0"/>
                <a:sym typeface="+mn-ea"/>
              </a:rPr>
              <a:t>//</a:t>
            </a:r>
            <a:r>
              <a:rPr lang="zh-CN" altLang="en-US" sz="1800" b="1" dirty="0">
                <a:cs typeface="Times New Roman" panose="02020603050405020304" pitchFamily="18" charset="0"/>
                <a:sym typeface="+mn-ea"/>
              </a:rPr>
              <a:t>防止自身赋值</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delete []</a:t>
            </a:r>
            <a:r>
              <a:rPr lang="en-US" altLang="en-GB" sz="1800" b="1" dirty="0">
                <a:cs typeface="Times New Roman" panose="02020603050405020304" pitchFamily="18" charset="0"/>
              </a:rPr>
              <a:t>p</a:t>
            </a:r>
            <a:r>
              <a:rPr lang="en-GB" altLang="en-US" sz="1800" b="1" dirty="0">
                <a:cs typeface="Times New Roman" panose="02020603050405020304" pitchFamily="18" charset="0"/>
              </a:rPr>
              <a:t>;</a:t>
            </a:r>
            <a:r>
              <a:rPr lang="en-US" altLang="en-GB" sz="1800" b="1" dirty="0">
                <a:cs typeface="Times New Roman" panose="02020603050405020304" pitchFamily="18" charset="0"/>
              </a:rPr>
              <a:t>//</a:t>
            </a:r>
            <a:r>
              <a:rPr lang="zh-CN" altLang="en-US" sz="1800" b="1" dirty="0">
                <a:cs typeface="Times New Roman" panose="02020603050405020304" pitchFamily="18" charset="0"/>
              </a:rPr>
              <a:t>归还空间</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solidFill>
                  <a:srgbClr val="FF0000"/>
                </a:solidFill>
                <a:cs typeface="Times New Roman" panose="02020603050405020304" pitchFamily="18" charset="0"/>
              </a:rPr>
              <a:t>             p = new char[strlen(x.p)+1]; </a:t>
            </a:r>
            <a:r>
              <a:rPr lang="en-US" altLang="en-GB" sz="1400" b="1" dirty="0">
                <a:cs typeface="Times New Roman" panose="02020603050405020304" pitchFamily="18" charset="0"/>
                <a:sym typeface="+mn-ea"/>
              </a:rPr>
              <a:t>//</a:t>
            </a:r>
            <a:r>
              <a:rPr lang="zh-CN" altLang="en-US" sz="1400" b="1" dirty="0">
                <a:cs typeface="Times New Roman" panose="02020603050405020304" pitchFamily="18" charset="0"/>
                <a:sym typeface="+mn-ea"/>
              </a:rPr>
              <a:t>申请空间</a:t>
            </a:r>
            <a:r>
              <a:rPr lang="en-GB" altLang="en-US" sz="1400" b="1" dirty="0">
                <a:solidFill>
                  <a:srgbClr val="FF0000"/>
                </a:solidFill>
                <a:cs typeface="Times New Roman" panose="02020603050405020304" pitchFamily="18" charset="0"/>
              </a:rPr>
              <a:t> </a:t>
            </a:r>
            <a:endParaRPr lang="zh-CN" altLang="en-US" sz="1400" b="1" dirty="0">
              <a:solidFill>
                <a:srgbClr val="FF0000"/>
              </a:solidFill>
              <a:cs typeface="Times New Roman" panose="02020603050405020304" pitchFamily="18" charset="0"/>
            </a:endParaRPr>
          </a:p>
          <a:p>
            <a:pPr eaLnBrk="1" hangingPunct="1">
              <a:lnSpc>
                <a:spcPct val="90000"/>
              </a:lnSpc>
              <a:spcBef>
                <a:spcPct val="5000"/>
              </a:spcBef>
              <a:buNone/>
            </a:pPr>
            <a:r>
              <a:rPr lang="zh-CN" altLang="en-US" sz="1800" b="1" dirty="0">
                <a:cs typeface="Times New Roman" panose="02020603050405020304" pitchFamily="18" charset="0"/>
              </a:rPr>
              <a:t>	        </a:t>
            </a:r>
            <a:r>
              <a:rPr lang="en-GB" altLang="en-US" sz="1800" b="1" dirty="0">
                <a:solidFill>
                  <a:srgbClr val="FF0000"/>
                </a:solidFill>
                <a:cs typeface="Times New Roman" panose="02020603050405020304" pitchFamily="18" charset="0"/>
              </a:rPr>
              <a:t>strcpy(p, x.p);</a:t>
            </a:r>
            <a:endParaRPr lang="en-GB" altLang="en-US" sz="1800" b="1" dirty="0">
              <a:solidFill>
                <a:srgbClr val="FF0000"/>
              </a:solidFill>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a:t>
            </a:r>
            <a:r>
              <a:rPr lang="en-US" altLang="zh-CN" sz="1800" b="1" dirty="0">
                <a:cs typeface="Times New Roman" panose="02020603050405020304" pitchFamily="18" charset="0"/>
              </a:rPr>
              <a:t>return *this;</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~A() { delete [] p;  p=NULL; }</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a:t>
            </a:r>
            <a:endParaRPr lang="en-GB" altLang="en-US" sz="1800" b="1" dirty="0">
              <a:ea typeface="Times New Roman" panose="02020603050405020304" pitchFamily="18" charset="0"/>
            </a:endParaRPr>
          </a:p>
        </p:txBody>
      </p:sp>
      <p:sp>
        <p:nvSpPr>
          <p:cNvPr id="54275" name="Rectangle 3"/>
          <p:cNvSpPr txBox="1"/>
          <p:nvPr/>
        </p:nvSpPr>
        <p:spPr>
          <a:xfrm>
            <a:off x="3132138" y="1341438"/>
            <a:ext cx="5832475" cy="1379537"/>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342900" lvl="0" indent="-342900" eaLnBrk="1" hangingPunct="1">
              <a:spcBef>
                <a:spcPct val="55000"/>
              </a:spcBef>
            </a:pPr>
            <a:endParaRPr lang="zh-CN" altLang="en-US" sz="2800" b="1" dirty="0"/>
          </a:p>
        </p:txBody>
      </p:sp>
      <p:sp>
        <p:nvSpPr>
          <p:cNvPr id="32" name="Rectangle 2"/>
          <p:cNvSpPr txBox="1">
            <a:spLocks noChangeArrowheads="1"/>
          </p:cNvSpPr>
          <p:nvPr/>
        </p:nvSpPr>
        <p:spPr bwMode="auto">
          <a:xfrm>
            <a:off x="4802187" y="2233612"/>
            <a:ext cx="4105275"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342900" lvl="0" indent="-342900" eaLnBrk="1" hangingPunct="1">
              <a:lnSpc>
                <a:spcPct val="90000"/>
              </a:lnSpc>
              <a:spcBef>
                <a:spcPct val="5000"/>
              </a:spcBef>
              <a:buNone/>
            </a:pPr>
            <a:r>
              <a:rPr lang="en-GB" altLang="en-US" sz="1800" b="1" dirty="0">
                <a:cs typeface="Times New Roman" panose="02020603050405020304" pitchFamily="18" charset="0"/>
              </a:rPr>
              <a:t>A f()</a:t>
            </a:r>
            <a:r>
              <a:rPr lang="en-US" altLang="en-US" sz="1800" b="1" dirty="0">
                <a:cs typeface="Times New Roman" panose="02020603050405020304" pitchFamily="18" charset="0"/>
              </a:rPr>
              <a:t>;</a:t>
            </a:r>
            <a:r>
              <a:rPr lang="zh-CN" altLang="en-US" sz="1800" b="1" dirty="0">
                <a:cs typeface="Times New Roman" panose="02020603050405020304" pitchFamily="18" charset="0"/>
              </a:rPr>
              <a:t>  </a:t>
            </a:r>
            <a:r>
              <a:rPr lang="en-US" altLang="zh-CN" sz="1800" b="1" dirty="0">
                <a:cs typeface="Times New Roman" panose="02020603050405020304" pitchFamily="18" charset="0"/>
              </a:rPr>
              <a:t>//</a:t>
            </a:r>
            <a:r>
              <a:rPr lang="zh-CN" altLang="en-US" sz="1800" b="1" dirty="0">
                <a:cs typeface="Times New Roman" panose="02020603050405020304" pitchFamily="18" charset="0"/>
              </a:rPr>
              <a:t>该函数返回一个</a:t>
            </a:r>
            <a:r>
              <a:rPr lang="en-US" altLang="zh-CN" sz="1800" b="1" dirty="0">
                <a:cs typeface="Times New Roman" panose="02020603050405020304" pitchFamily="18" charset="0"/>
              </a:rPr>
              <a:t>A</a:t>
            </a:r>
            <a:r>
              <a:rPr lang="zh-CN" altLang="en-US" sz="1800" b="1" dirty="0">
                <a:cs typeface="Times New Roman" panose="02020603050405020304" pitchFamily="18" charset="0"/>
              </a:rPr>
              <a:t>类的临时对象</a:t>
            </a:r>
            <a:endParaRPr lang="en-GB" altLang="en-US" sz="1800" b="1" dirty="0">
              <a:cs typeface="Times New Roman" panose="02020603050405020304" pitchFamily="18" charset="0"/>
            </a:endParaRPr>
          </a:p>
          <a:p>
            <a:pPr marL="342900" lvl="0" indent="-342900" eaLnBrk="1" hangingPunct="1">
              <a:lnSpc>
                <a:spcPct val="90000"/>
              </a:lnSpc>
              <a:spcBef>
                <a:spcPct val="5000"/>
              </a:spcBef>
              <a:buNone/>
            </a:pPr>
            <a:endParaRPr lang="en-GB" altLang="en-US" sz="1800" b="1" dirty="0">
              <a:cs typeface="Times New Roman" panose="02020603050405020304" pitchFamily="18" charset="0"/>
            </a:endParaRPr>
          </a:p>
          <a:p>
            <a:pPr marL="342900" lvl="0" indent="-342900" eaLnBrk="1" hangingPunct="1">
              <a:lnSpc>
                <a:spcPct val="90000"/>
              </a:lnSpc>
              <a:spcBef>
                <a:spcPct val="5000"/>
              </a:spcBef>
              <a:buNone/>
            </a:pPr>
            <a:r>
              <a:rPr lang="en-GB" altLang="en-US" sz="1800" b="1" dirty="0">
                <a:cs typeface="Times New Roman" panose="02020603050405020304" pitchFamily="18" charset="0"/>
              </a:rPr>
              <a:t>int main()</a:t>
            </a:r>
            <a:endParaRPr lang="en-GB" altLang="en-US" sz="1800" b="1" dirty="0">
              <a:cs typeface="Times New Roman" panose="02020603050405020304" pitchFamily="18" charset="0"/>
            </a:endParaRPr>
          </a:p>
          <a:p>
            <a:pPr marL="342900" lvl="0" indent="-342900" eaLnBrk="1" hangingPunct="1">
              <a:lnSpc>
                <a:spcPct val="90000"/>
              </a:lnSpc>
              <a:spcBef>
                <a:spcPct val="5000"/>
              </a:spcBef>
              <a:buNone/>
            </a:pPr>
            <a:r>
              <a:rPr lang="en-GB" altLang="en-US" sz="1800" b="1" dirty="0">
                <a:cs typeface="Times New Roman" panose="02020603050405020304" pitchFamily="18" charset="0"/>
              </a:rPr>
              <a:t>{   A a = “abcd”;</a:t>
            </a:r>
            <a:endParaRPr lang="en-GB" altLang="en-US" sz="1800" b="1" dirty="0">
              <a:cs typeface="Times New Roman" panose="02020603050405020304" pitchFamily="18" charset="0"/>
            </a:endParaRPr>
          </a:p>
          <a:p>
            <a:pPr marL="342900" lvl="0" indent="-342900" eaLnBrk="1" hangingPunct="1">
              <a:lnSpc>
                <a:spcPct val="90000"/>
              </a:lnSpc>
              <a:spcBef>
                <a:spcPct val="5000"/>
              </a:spcBef>
              <a:buNone/>
            </a:pPr>
            <a:r>
              <a:rPr lang="en-GB" altLang="en-US" sz="1800" b="1" dirty="0">
                <a:cs typeface="Times New Roman" panose="02020603050405020304" pitchFamily="18" charset="0"/>
              </a:rPr>
              <a:t>    </a:t>
            </a:r>
            <a:r>
              <a:rPr lang="en-US" altLang="en-US" sz="1800" b="1" dirty="0">
                <a:cs typeface="Times New Roman" panose="02020603050405020304" pitchFamily="18" charset="0"/>
              </a:rPr>
              <a:t>……</a:t>
            </a:r>
            <a:endParaRPr lang="en-GB" altLang="en-US" sz="1800" b="1" dirty="0">
              <a:cs typeface="Times New Roman" panose="02020603050405020304" pitchFamily="18" charset="0"/>
            </a:endParaRPr>
          </a:p>
          <a:p>
            <a:pPr marL="342900" lvl="0" indent="-342900" eaLnBrk="1" hangingPunct="1">
              <a:lnSpc>
                <a:spcPct val="90000"/>
              </a:lnSpc>
              <a:spcBef>
                <a:spcPct val="5000"/>
              </a:spcBef>
              <a:buNone/>
            </a:pPr>
            <a:r>
              <a:rPr lang="en-GB" altLang="en-US" sz="1800" b="1" dirty="0">
                <a:cs typeface="Times New Roman" panose="02020603050405020304" pitchFamily="18" charset="0"/>
              </a:rPr>
              <a:t>    a = f();</a:t>
            </a:r>
            <a:endParaRPr lang="en-GB" altLang="en-US" sz="1800" b="1" dirty="0">
              <a:cs typeface="Times New Roman" panose="02020603050405020304" pitchFamily="18" charset="0"/>
            </a:endParaRPr>
          </a:p>
          <a:p>
            <a:pPr marL="342900" lvl="0" indent="-342900" eaLnBrk="1" hangingPunct="1">
              <a:lnSpc>
                <a:spcPct val="90000"/>
              </a:lnSpc>
              <a:spcBef>
                <a:spcPct val="5000"/>
              </a:spcBef>
              <a:buNone/>
            </a:pPr>
            <a:r>
              <a:rPr lang="en-GB" altLang="en-US" sz="1800" b="1" dirty="0">
                <a:cs typeface="Times New Roman" panose="02020603050405020304" pitchFamily="18" charset="0"/>
              </a:rPr>
              <a:t>    </a:t>
            </a:r>
            <a:r>
              <a:rPr lang="en-US" altLang="en-US" sz="1800" b="1" dirty="0">
                <a:cs typeface="Times New Roman" panose="02020603050405020304" pitchFamily="18" charset="0"/>
              </a:rPr>
              <a:t>……</a:t>
            </a:r>
            <a:endParaRPr lang="en-GB" altLang="en-US" sz="1800" b="1" dirty="0">
              <a:cs typeface="Times New Roman" panose="02020603050405020304" pitchFamily="18" charset="0"/>
            </a:endParaRPr>
          </a:p>
          <a:p>
            <a:pPr marL="342900" lvl="0" indent="-342900" eaLnBrk="1" hangingPunct="1">
              <a:lnSpc>
                <a:spcPct val="90000"/>
              </a:lnSpc>
              <a:spcBef>
                <a:spcPct val="5000"/>
              </a:spcBef>
              <a:buNone/>
            </a:pPr>
            <a:r>
              <a:rPr lang="en-GB" altLang="en-US" sz="1800" b="1" dirty="0">
                <a:cs typeface="Times New Roman" panose="02020603050405020304" pitchFamily="18" charset="0"/>
              </a:rPr>
              <a:t>}</a:t>
            </a:r>
            <a:endParaRPr lang="en-GB" altLang="en-US" sz="1800" b="1" dirty="0">
              <a:ea typeface="Times New Roman" panose="02020603050405020304" pitchFamily="18" charset="0"/>
            </a:endParaRPr>
          </a:p>
        </p:txBody>
      </p:sp>
      <p:sp>
        <p:nvSpPr>
          <p:cNvPr id="54277" name="Rectangle 3"/>
          <p:cNvSpPr>
            <a:spLocks noChangeAspect="1"/>
          </p:cNvSpPr>
          <p:nvPr/>
        </p:nvSpPr>
        <p:spPr>
          <a:xfrm>
            <a:off x="5141213" y="5329236"/>
            <a:ext cx="522288" cy="523875"/>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b="1" dirty="0">
              <a:solidFill>
                <a:schemeClr val="tx1"/>
              </a:solidFill>
            </a:endParaRPr>
          </a:p>
        </p:txBody>
      </p:sp>
      <p:sp>
        <p:nvSpPr>
          <p:cNvPr id="54278" name="Rectangle 6"/>
          <p:cNvSpPr>
            <a:spLocks noChangeAspect="1"/>
          </p:cNvSpPr>
          <p:nvPr/>
        </p:nvSpPr>
        <p:spPr>
          <a:xfrm>
            <a:off x="7982838" y="5326061"/>
            <a:ext cx="488950" cy="523875"/>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b="1" dirty="0">
              <a:solidFill>
                <a:schemeClr val="tx1"/>
              </a:solidFill>
            </a:endParaRPr>
          </a:p>
        </p:txBody>
      </p:sp>
      <p:sp>
        <p:nvSpPr>
          <p:cNvPr id="54279" name="Rectangle 9"/>
          <p:cNvSpPr>
            <a:spLocks noChangeAspect="1"/>
          </p:cNvSpPr>
          <p:nvPr/>
        </p:nvSpPr>
        <p:spPr>
          <a:xfrm>
            <a:off x="5952426" y="5421311"/>
            <a:ext cx="682625" cy="400050"/>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b="1" dirty="0">
              <a:solidFill>
                <a:schemeClr val="tx1"/>
              </a:solidFill>
            </a:endParaRPr>
          </a:p>
        </p:txBody>
      </p:sp>
      <p:sp>
        <p:nvSpPr>
          <p:cNvPr id="54280" name="Line 10"/>
          <p:cNvSpPr>
            <a:spLocks noChangeAspect="1"/>
          </p:cNvSpPr>
          <p:nvPr/>
        </p:nvSpPr>
        <p:spPr>
          <a:xfrm>
            <a:off x="5574601" y="5637211"/>
            <a:ext cx="361950" cy="0"/>
          </a:xfrm>
          <a:prstGeom prst="line">
            <a:avLst/>
          </a:prstGeom>
          <a:ln w="9525" cap="flat" cmpd="sng">
            <a:solidFill>
              <a:schemeClr val="tx1"/>
            </a:solidFill>
            <a:prstDash val="solid"/>
            <a:headEnd type="none" w="med" len="med"/>
            <a:tailEnd type="triangle" w="med" len="med"/>
          </a:ln>
        </p:spPr>
      </p:sp>
      <p:sp>
        <p:nvSpPr>
          <p:cNvPr id="54281" name="Text Box 16"/>
          <p:cNvSpPr txBox="1">
            <a:spLocks noChangeAspect="1"/>
          </p:cNvSpPr>
          <p:nvPr/>
        </p:nvSpPr>
        <p:spPr>
          <a:xfrm>
            <a:off x="4747513" y="5205411"/>
            <a:ext cx="3270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en-US" altLang="zh-CN" sz="1800" b="1" dirty="0">
                <a:solidFill>
                  <a:schemeClr val="tx1"/>
                </a:solidFill>
                <a:latin typeface="Verdana" panose="020B0604030504040204" pitchFamily="34" charset="0"/>
                <a:ea typeface="宋体" panose="02010600030101010101" pitchFamily="2" charset="-122"/>
              </a:rPr>
              <a:t>p</a:t>
            </a:r>
            <a:endParaRPr lang="en-US" altLang="zh-CN" sz="1800" b="1" dirty="0">
              <a:solidFill>
                <a:schemeClr val="tx1"/>
              </a:solidFill>
              <a:latin typeface="Verdana" panose="020B0604030504040204" pitchFamily="34" charset="0"/>
              <a:ea typeface="宋体" panose="02010600030101010101" pitchFamily="2" charset="-122"/>
            </a:endParaRPr>
          </a:p>
        </p:txBody>
      </p:sp>
      <p:sp>
        <p:nvSpPr>
          <p:cNvPr id="54282" name="Text Box 19"/>
          <p:cNvSpPr txBox="1">
            <a:spLocks noChangeAspect="1"/>
          </p:cNvSpPr>
          <p:nvPr/>
        </p:nvSpPr>
        <p:spPr>
          <a:xfrm>
            <a:off x="7605013" y="5205411"/>
            <a:ext cx="3270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en-US" altLang="zh-CN" sz="1800" b="1" dirty="0">
                <a:solidFill>
                  <a:schemeClr val="tx1"/>
                </a:solidFill>
                <a:latin typeface="Verdana" panose="020B0604030504040204" pitchFamily="34" charset="0"/>
                <a:ea typeface="宋体" panose="02010600030101010101" pitchFamily="2" charset="-122"/>
              </a:rPr>
              <a:t>p</a:t>
            </a:r>
            <a:endParaRPr lang="en-US" altLang="zh-CN" sz="1800" b="1" dirty="0">
              <a:solidFill>
                <a:schemeClr val="tx1"/>
              </a:solidFill>
              <a:latin typeface="Verdana" panose="020B0604030504040204" pitchFamily="34" charset="0"/>
              <a:ea typeface="宋体" panose="02010600030101010101" pitchFamily="2" charset="-122"/>
            </a:endParaRPr>
          </a:p>
        </p:txBody>
      </p:sp>
      <p:sp>
        <p:nvSpPr>
          <p:cNvPr id="54283" name="Text Box 20"/>
          <p:cNvSpPr txBox="1">
            <a:spLocks noChangeAspect="1"/>
          </p:cNvSpPr>
          <p:nvPr/>
        </p:nvSpPr>
        <p:spPr>
          <a:xfrm>
            <a:off x="5012626" y="4752974"/>
            <a:ext cx="808037"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zh-CN" altLang="en-US" sz="1800" b="1" dirty="0">
                <a:solidFill>
                  <a:schemeClr val="tx1"/>
                </a:solidFill>
                <a:latin typeface="Verdana" panose="020B0604030504040204" pitchFamily="34" charset="0"/>
                <a:ea typeface="宋体" panose="02010600030101010101" pitchFamily="2" charset="-122"/>
              </a:rPr>
              <a:t>对象</a:t>
            </a:r>
            <a:r>
              <a:rPr lang="en-US" altLang="zh-CN" sz="1800" b="1" dirty="0">
                <a:solidFill>
                  <a:schemeClr val="tx1"/>
                </a:solidFill>
                <a:latin typeface="Verdana" panose="020B0604030504040204" pitchFamily="34" charset="0"/>
                <a:ea typeface="宋体" panose="02010600030101010101" pitchFamily="2" charset="-122"/>
              </a:rPr>
              <a:t>a</a:t>
            </a:r>
            <a:endParaRPr lang="en-US" altLang="zh-CN" sz="1800" b="1" dirty="0">
              <a:solidFill>
                <a:schemeClr val="tx1"/>
              </a:solidFill>
              <a:latin typeface="Verdana" panose="020B0604030504040204" pitchFamily="34" charset="0"/>
              <a:ea typeface="宋体" panose="02010600030101010101" pitchFamily="2" charset="-122"/>
            </a:endParaRPr>
          </a:p>
        </p:txBody>
      </p:sp>
      <p:sp>
        <p:nvSpPr>
          <p:cNvPr id="54284" name="Text Box 21"/>
          <p:cNvSpPr txBox="1">
            <a:spLocks noChangeAspect="1"/>
          </p:cNvSpPr>
          <p:nvPr/>
        </p:nvSpPr>
        <p:spPr>
          <a:xfrm>
            <a:off x="7566913" y="4760911"/>
            <a:ext cx="13589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zh-CN" altLang="en-US" sz="1800" b="1" dirty="0">
                <a:solidFill>
                  <a:schemeClr val="tx1"/>
                </a:solidFill>
                <a:latin typeface="Verdana" panose="020B0604030504040204" pitchFamily="34" charset="0"/>
                <a:ea typeface="宋体" panose="02010600030101010101" pitchFamily="2" charset="-122"/>
              </a:rPr>
              <a:t>返回值对象</a:t>
            </a:r>
            <a:endParaRPr lang="en-US" altLang="zh-CN" sz="1800" b="1" dirty="0">
              <a:solidFill>
                <a:schemeClr val="tx1"/>
              </a:solidFill>
              <a:latin typeface="Verdana" panose="020B0604030504040204" pitchFamily="34" charset="0"/>
              <a:ea typeface="宋体" panose="02010600030101010101" pitchFamily="2" charset="-122"/>
            </a:endParaRPr>
          </a:p>
        </p:txBody>
      </p:sp>
      <p:sp>
        <p:nvSpPr>
          <p:cNvPr id="54285" name="Text Box 22"/>
          <p:cNvSpPr txBox="1">
            <a:spLocks noChangeAspect="1"/>
          </p:cNvSpPr>
          <p:nvPr/>
        </p:nvSpPr>
        <p:spPr>
          <a:xfrm>
            <a:off x="5938138" y="5421311"/>
            <a:ext cx="725488" cy="6463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en-US" altLang="zh-CN" sz="1800" b="1" dirty="0">
                <a:solidFill>
                  <a:schemeClr val="tx1"/>
                </a:solidFill>
                <a:latin typeface="Verdana" panose="020B0604030504040204" pitchFamily="34" charset="0"/>
                <a:ea typeface="宋体" panose="02010600030101010101" pitchFamily="2" charset="-122"/>
              </a:rPr>
              <a:t>abcd</a:t>
            </a:r>
            <a:endParaRPr lang="en-US" altLang="zh-CN" sz="1800" b="1" dirty="0">
              <a:solidFill>
                <a:schemeClr val="tx1"/>
              </a:solidFill>
              <a:latin typeface="Verdana" panose="020B0604030504040204" pitchFamily="34" charset="0"/>
              <a:ea typeface="宋体" panose="02010600030101010101" pitchFamily="2" charset="-122"/>
            </a:endParaRPr>
          </a:p>
        </p:txBody>
      </p:sp>
      <p:sp>
        <p:nvSpPr>
          <p:cNvPr id="54286" name="Line 10"/>
          <p:cNvSpPr>
            <a:spLocks noChangeAspect="1"/>
          </p:cNvSpPr>
          <p:nvPr/>
        </p:nvSpPr>
        <p:spPr>
          <a:xfrm flipH="1">
            <a:off x="7582788" y="5637211"/>
            <a:ext cx="658813" cy="0"/>
          </a:xfrm>
          <a:prstGeom prst="line">
            <a:avLst/>
          </a:prstGeom>
          <a:ln w="9525" cap="flat" cmpd="sng">
            <a:solidFill>
              <a:schemeClr val="tx1"/>
            </a:solidFill>
            <a:prstDash val="solid"/>
            <a:headEnd type="none" w="med" len="med"/>
            <a:tailEnd type="triangle" w="med" len="med"/>
          </a:ln>
        </p:spPr>
      </p:sp>
      <p:sp>
        <p:nvSpPr>
          <p:cNvPr id="54287" name="Rectangle 9"/>
          <p:cNvSpPr>
            <a:spLocks noChangeAspect="1"/>
          </p:cNvSpPr>
          <p:nvPr/>
        </p:nvSpPr>
        <p:spPr>
          <a:xfrm>
            <a:off x="6884288" y="5419724"/>
            <a:ext cx="682625" cy="400050"/>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b="1" dirty="0">
              <a:solidFill>
                <a:schemeClr val="tx1"/>
              </a:solidFill>
            </a:endParaRPr>
          </a:p>
        </p:txBody>
      </p:sp>
      <p:sp>
        <p:nvSpPr>
          <p:cNvPr id="54288" name="Text Box 22"/>
          <p:cNvSpPr txBox="1">
            <a:spLocks noChangeAspect="1"/>
          </p:cNvSpPr>
          <p:nvPr/>
        </p:nvSpPr>
        <p:spPr>
          <a:xfrm>
            <a:off x="6868413" y="5419724"/>
            <a:ext cx="725488" cy="6463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en-US" altLang="zh-CN" sz="1800" b="1" dirty="0">
                <a:solidFill>
                  <a:schemeClr val="tx1"/>
                </a:solidFill>
                <a:latin typeface="Verdana" panose="020B0604030504040204" pitchFamily="34" charset="0"/>
                <a:ea typeface="宋体" panose="02010600030101010101" pitchFamily="2" charset="-122"/>
              </a:rPr>
              <a:t>abcd</a:t>
            </a:r>
            <a:endParaRPr lang="en-US" altLang="zh-CN" sz="1800" b="1" dirty="0">
              <a:solidFill>
                <a:schemeClr val="tx1"/>
              </a:solidFill>
              <a:latin typeface="Verdana" panose="020B0604030504040204" pitchFamily="34" charset="0"/>
              <a:ea typeface="宋体" panose="02010600030101010101" pitchFamily="2" charset="-122"/>
            </a:endParaRPr>
          </a:p>
        </p:txBody>
      </p:sp>
      <p:sp>
        <p:nvSpPr>
          <p:cNvPr id="30" name="Rectangle 2"/>
          <p:cNvSpPr txBox="1">
            <a:spLocks noChangeArrowheads="1"/>
          </p:cNvSpPr>
          <p:nvPr/>
        </p:nvSpPr>
        <p:spPr bwMode="auto">
          <a:xfrm>
            <a:off x="1547495" y="116205"/>
            <a:ext cx="7010400" cy="86042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(1) </a:t>
            </a:r>
            <a:r>
              <a:rPr kumimoji="0" lang="zh-CN" altLang="en-US" sz="4000" b="1" kern="0" cap="none" spc="0" normalizeH="0" baseline="0" noProof="0" dirty="0">
                <a:solidFill>
                  <a:schemeClr val="tx2"/>
                </a:solidFill>
                <a:latin typeface="+mj-lt"/>
                <a:ea typeface="+mj-ea"/>
                <a:cs typeface="+mj-cs"/>
              </a:rPr>
              <a:t>赋值操作符</a:t>
            </a:r>
            <a:r>
              <a:rPr kumimoji="0" lang="en-US" altLang="zh-CN" sz="4000" b="1" kern="0" cap="none" spc="0" normalizeH="0" baseline="0" noProof="0" dirty="0">
                <a:solidFill>
                  <a:schemeClr val="tx2"/>
                </a:solidFill>
                <a:latin typeface="+mj-lt"/>
                <a:ea typeface="+mj-ea"/>
                <a:cs typeface="+mj-cs"/>
              </a:rPr>
              <a:t>=  P249-P250</a:t>
            </a:r>
            <a:endParaRPr kumimoji="0" lang="en-US" altLang="zh-CN" sz="4000" b="1" kern="0" cap="none" spc="0" normalizeH="0" baseline="0" noProof="0" dirty="0">
              <a:solidFill>
                <a:schemeClr val="tx2"/>
              </a:solidFill>
              <a:latin typeface="+mj-lt"/>
              <a:ea typeface="+mj-ea"/>
              <a:cs typeface="+mj-cs"/>
            </a:endParaRPr>
          </a:p>
        </p:txBody>
      </p:sp>
      <p:sp>
        <p:nvSpPr>
          <p:cNvPr id="2" name="矩形 1"/>
          <p:cNvSpPr/>
          <p:nvPr/>
        </p:nvSpPr>
        <p:spPr>
          <a:xfrm>
            <a:off x="4555364" y="1419415"/>
            <a:ext cx="3786188" cy="708025"/>
          </a:xfrm>
          <a:prstGeom prst="rect">
            <a:avLst/>
          </a:prstGeom>
        </p:spPr>
        <p:txBody>
          <a:bodyPr>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zh-CN" altLang="en-US" sz="2000" b="1" i="0" u="none" strike="noStrike" kern="1200" cap="none" spc="0" normalizeH="0" baseline="0" noProof="0" dirty="0">
                <a:ln>
                  <a:noFill/>
                </a:ln>
                <a:solidFill>
                  <a:srgbClr val="00B0F0"/>
                </a:solidFill>
                <a:effectLst/>
                <a:uLnTx/>
                <a:uFillTx/>
                <a:latin typeface="+mn-ea"/>
                <a:ea typeface="楷体_GB2312" pitchFamily="49" charset="-122"/>
                <a:cs typeface="Times New Roman" panose="02020603050405020304" pitchFamily="18" charset="0"/>
              </a:rPr>
              <a:t>自定义的赋值操作符重载函数效率不高的情形：</a:t>
            </a:r>
            <a:endParaRPr kumimoji="0" lang="zh-CN" altLang="en-US" sz="2000" b="1" i="0" u="none" strike="noStrike" kern="1200" cap="none" spc="0" normalizeH="0" baseline="0" noProof="0" dirty="0">
              <a:ln>
                <a:noFill/>
              </a:ln>
              <a:solidFill>
                <a:schemeClr val="tx1"/>
              </a:solidFill>
              <a:effectLst/>
              <a:uLnTx/>
              <a:uFillTx/>
              <a:ea typeface="楷体_GB2312" pitchFamily="49" charset="-122"/>
            </a:endParaRPr>
          </a:p>
        </p:txBody>
      </p:sp>
      <p:sp>
        <p:nvSpPr>
          <p:cNvPr id="54291" name="Line 12"/>
          <p:cNvSpPr/>
          <p:nvPr/>
        </p:nvSpPr>
        <p:spPr>
          <a:xfrm>
            <a:off x="5793676" y="4960936"/>
            <a:ext cx="0" cy="684213"/>
          </a:xfrm>
          <a:prstGeom prst="line">
            <a:avLst/>
          </a:prstGeom>
          <a:ln w="9525" cap="flat" cmpd="sng">
            <a:solidFill>
              <a:schemeClr val="tx1"/>
            </a:solidFill>
            <a:prstDash val="dash"/>
            <a:headEnd type="none" w="med" len="med"/>
            <a:tailEnd type="none" w="med" len="med"/>
          </a:ln>
        </p:spPr>
      </p:sp>
      <p:sp>
        <p:nvSpPr>
          <p:cNvPr id="54292" name="Line 13"/>
          <p:cNvSpPr/>
          <p:nvPr/>
        </p:nvSpPr>
        <p:spPr>
          <a:xfrm>
            <a:off x="7306563" y="4960936"/>
            <a:ext cx="0" cy="458788"/>
          </a:xfrm>
          <a:prstGeom prst="line">
            <a:avLst/>
          </a:prstGeom>
          <a:ln w="9525" cap="flat" cmpd="sng">
            <a:solidFill>
              <a:schemeClr val="tx1"/>
            </a:solidFill>
            <a:prstDash val="dash"/>
            <a:headEnd type="none" w="med" len="med"/>
            <a:tailEnd type="triangle" w="med" len="med"/>
          </a:ln>
        </p:spPr>
      </p:sp>
      <p:sp>
        <p:nvSpPr>
          <p:cNvPr id="54293" name="Line 11"/>
          <p:cNvSpPr/>
          <p:nvPr/>
        </p:nvSpPr>
        <p:spPr>
          <a:xfrm flipV="1">
            <a:off x="5803201" y="4960936"/>
            <a:ext cx="1503362" cy="1588"/>
          </a:xfrm>
          <a:prstGeom prst="line">
            <a:avLst/>
          </a:prstGeom>
          <a:ln w="9525" cap="flat" cmpd="sng">
            <a:solidFill>
              <a:schemeClr val="tx1"/>
            </a:solidFill>
            <a:prstDash val="dash"/>
            <a:headEnd type="none" w="med" len="med"/>
            <a:tailEnd type="none" w="med" len="med"/>
          </a:ln>
        </p:spPr>
      </p:sp>
      <p:sp>
        <p:nvSpPr>
          <p:cNvPr id="3" name="灯片编号占位符 2"/>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body"/>
          </p:nvPr>
        </p:nvSpPr>
        <p:spPr>
          <a:xfrm>
            <a:off x="35560" y="1196340"/>
            <a:ext cx="4938395" cy="4507230"/>
          </a:xfrm>
        </p:spPr>
        <p:txBody>
          <a:bodyPr vert="horz" wrap="square" lIns="91440" tIns="45720" rIns="91440" bIns="45720" anchor="t" anchorCtr="0"/>
          <a:lstStyle/>
          <a:p>
            <a:pPr eaLnBrk="1" hangingPunct="1">
              <a:lnSpc>
                <a:spcPct val="90000"/>
              </a:lnSpc>
              <a:spcBef>
                <a:spcPct val="5000"/>
              </a:spcBef>
              <a:buNone/>
            </a:pPr>
            <a:r>
              <a:rPr lang="en-GB" altLang="en-US" sz="1800" b="1" dirty="0">
                <a:cs typeface="Times New Roman" panose="02020603050405020304" pitchFamily="18" charset="0"/>
              </a:rPr>
              <a:t>class A</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char *p;</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public:</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A(char *str) </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	p = new char[strlen(str)+1]; </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strcpy(p, str); </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   </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solidFill>
                  <a:srgbClr val="00B0F0"/>
                </a:solidFill>
                <a:cs typeface="Times New Roman" panose="02020603050405020304" pitchFamily="18" charset="0"/>
              </a:rPr>
              <a:t>         //</a:t>
            </a:r>
            <a:r>
              <a:rPr lang="zh-CN" altLang="en-US" sz="1800" b="1" dirty="0">
                <a:solidFill>
                  <a:srgbClr val="00B0F0"/>
                </a:solidFill>
                <a:cs typeface="Times New Roman" panose="02020603050405020304" pitchFamily="18" charset="0"/>
              </a:rPr>
              <a:t>编译器发现实参是临时对象，</a:t>
            </a:r>
            <a:endParaRPr lang="en-US" altLang="zh-CN" sz="1800" b="1" dirty="0">
              <a:solidFill>
                <a:srgbClr val="00B0F0"/>
              </a:solidFill>
              <a:cs typeface="Times New Roman" panose="02020603050405020304" pitchFamily="18" charset="0"/>
            </a:endParaRPr>
          </a:p>
          <a:p>
            <a:pPr eaLnBrk="1" hangingPunct="1">
              <a:lnSpc>
                <a:spcPct val="90000"/>
              </a:lnSpc>
              <a:spcBef>
                <a:spcPct val="5000"/>
              </a:spcBef>
              <a:buNone/>
            </a:pPr>
            <a:r>
              <a:rPr lang="en-US" altLang="en-US" sz="1800" b="1" dirty="0">
                <a:solidFill>
                  <a:srgbClr val="00B0F0"/>
                </a:solidFill>
                <a:cs typeface="Times New Roman" panose="02020603050405020304" pitchFamily="18" charset="0"/>
              </a:rPr>
              <a:t>         //</a:t>
            </a:r>
            <a:r>
              <a:rPr lang="zh-CN" altLang="en-US" sz="1800" b="1" dirty="0">
                <a:solidFill>
                  <a:srgbClr val="00B0F0"/>
                </a:solidFill>
                <a:cs typeface="Times New Roman" panose="02020603050405020304" pitchFamily="18" charset="0"/>
              </a:rPr>
              <a:t>将调用转移赋值操作符函数</a:t>
            </a:r>
            <a:endParaRPr lang="en-US" altLang="zh-CN" sz="1800" b="1" dirty="0">
              <a:solidFill>
                <a:srgbClr val="00B0F0"/>
              </a:solidFill>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A</a:t>
            </a:r>
            <a:r>
              <a:rPr lang="en-US" altLang="zh-CN" sz="1800" b="1" dirty="0">
                <a:cs typeface="Times New Roman" panose="02020603050405020304" pitchFamily="18" charset="0"/>
              </a:rPr>
              <a:t>&amp; operator= </a:t>
            </a:r>
            <a:r>
              <a:rPr lang="en-GB" altLang="en-US" sz="1800" b="1" dirty="0">
                <a:cs typeface="Times New Roman" panose="02020603050405020304" pitchFamily="18" charset="0"/>
              </a:rPr>
              <a:t>(A&amp;&amp; x)</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   if (&amp;x == this) return *this;</a:t>
            </a:r>
            <a:r>
              <a:rPr lang="en-US" altLang="en-GB" sz="1800" b="1" dirty="0">
                <a:cs typeface="Times New Roman" panose="02020603050405020304" pitchFamily="18" charset="0"/>
              </a:rPr>
              <a:t> </a:t>
            </a:r>
            <a:r>
              <a:rPr lang="en-US" altLang="en-GB" sz="1500" b="1" dirty="0">
                <a:cs typeface="Times New Roman" panose="02020603050405020304" pitchFamily="18" charset="0"/>
              </a:rPr>
              <a:t>//</a:t>
            </a:r>
            <a:r>
              <a:rPr lang="zh-CN" altLang="en-US" sz="1500" b="1" dirty="0">
                <a:cs typeface="Times New Roman" panose="02020603050405020304" pitchFamily="18" charset="0"/>
              </a:rPr>
              <a:t>防止自身赋值</a:t>
            </a:r>
            <a:endParaRPr lang="en-GB" altLang="en-US" sz="1500" b="1" dirty="0">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delete [] p;</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solidFill>
                  <a:srgbClr val="00B050"/>
                </a:solidFill>
                <a:cs typeface="Times New Roman" panose="02020603050405020304" pitchFamily="18" charset="0"/>
              </a:rPr>
              <a:t>             p = x.p;</a:t>
            </a:r>
            <a:r>
              <a:rPr lang="en-US" altLang="en-GB" sz="1800" b="1" dirty="0">
                <a:solidFill>
                  <a:srgbClr val="00B050"/>
                </a:solidFill>
                <a:cs typeface="Times New Roman" panose="02020603050405020304" pitchFamily="18" charset="0"/>
              </a:rPr>
              <a:t> </a:t>
            </a:r>
            <a:r>
              <a:rPr lang="en-US" altLang="en-GB" sz="1800" b="1" dirty="0">
                <a:cs typeface="Times New Roman" panose="02020603050405020304" pitchFamily="18" charset="0"/>
                <a:sym typeface="+mn-ea"/>
              </a:rPr>
              <a:t>//</a:t>
            </a:r>
            <a:r>
              <a:rPr lang="zh-CN" altLang="en-US" sz="1500" b="1" dirty="0">
                <a:cs typeface="Times New Roman" panose="02020603050405020304" pitchFamily="18" charset="0"/>
                <a:sym typeface="+mn-ea"/>
              </a:rPr>
              <a:t>使用参数对象的空间（资源转移）</a:t>
            </a:r>
            <a:endParaRPr lang="en-US" altLang="en-US" sz="1800" b="1" dirty="0">
              <a:solidFill>
                <a:srgbClr val="00B050"/>
              </a:solidFill>
              <a:cs typeface="Times New Roman" panose="02020603050405020304" pitchFamily="18" charset="0"/>
            </a:endParaRPr>
          </a:p>
          <a:p>
            <a:pPr eaLnBrk="1" hangingPunct="1">
              <a:lnSpc>
                <a:spcPct val="90000"/>
              </a:lnSpc>
              <a:spcBef>
                <a:spcPct val="5000"/>
              </a:spcBef>
              <a:buNone/>
            </a:pPr>
            <a:r>
              <a:rPr lang="zh-CN" altLang="en-US" sz="1800" b="1" dirty="0">
                <a:solidFill>
                  <a:srgbClr val="00B050"/>
                </a:solidFill>
                <a:cs typeface="Times New Roman" panose="02020603050405020304" pitchFamily="18" charset="0"/>
              </a:rPr>
              <a:t>             </a:t>
            </a:r>
            <a:r>
              <a:rPr lang="en-GB" altLang="en-US" sz="1800" b="1" dirty="0">
                <a:solidFill>
                  <a:srgbClr val="00B050"/>
                </a:solidFill>
                <a:cs typeface="Times New Roman" panose="02020603050405020304" pitchFamily="18" charset="0"/>
              </a:rPr>
              <a:t>x.p = NULL;</a:t>
            </a:r>
            <a:r>
              <a:rPr lang="en-US" altLang="en-GB" sz="1800" b="1" dirty="0">
                <a:solidFill>
                  <a:srgbClr val="00B050"/>
                </a:solidFill>
                <a:cs typeface="Times New Roman" panose="02020603050405020304" pitchFamily="18" charset="0"/>
              </a:rPr>
              <a:t> </a:t>
            </a:r>
            <a:r>
              <a:rPr lang="en-US" altLang="en-GB" sz="1800" b="1" dirty="0">
                <a:cs typeface="Times New Roman" panose="02020603050405020304" pitchFamily="18" charset="0"/>
                <a:sym typeface="+mn-ea"/>
              </a:rPr>
              <a:t>//</a:t>
            </a:r>
            <a:r>
              <a:rPr lang="zh-CN" altLang="en-US" sz="1500" b="1" dirty="0">
                <a:cs typeface="Times New Roman" panose="02020603050405020304" pitchFamily="18" charset="0"/>
                <a:sym typeface="+mn-ea"/>
              </a:rPr>
              <a:t>使用参数对象不再拥有空间</a:t>
            </a:r>
            <a:endParaRPr lang="en-GB" altLang="en-US" sz="1500" b="1" dirty="0">
              <a:solidFill>
                <a:srgbClr val="00B050"/>
              </a:solidFill>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a:t>
            </a:r>
            <a:r>
              <a:rPr lang="en-US" altLang="zh-CN" sz="1800" b="1" dirty="0">
                <a:cs typeface="Times New Roman" panose="02020603050405020304" pitchFamily="18" charset="0"/>
              </a:rPr>
              <a:t>return *this;</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         </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         ~A() { delete [] p;  p=NULL; }</a:t>
            </a:r>
            <a:endParaRPr lang="en-GB" altLang="en-US" sz="1800" b="1" dirty="0">
              <a:cs typeface="Times New Roman" panose="02020603050405020304" pitchFamily="18" charset="0"/>
            </a:endParaRPr>
          </a:p>
          <a:p>
            <a:pPr eaLnBrk="1" hangingPunct="1">
              <a:lnSpc>
                <a:spcPct val="90000"/>
              </a:lnSpc>
              <a:spcBef>
                <a:spcPct val="5000"/>
              </a:spcBef>
              <a:buNone/>
            </a:pPr>
            <a:r>
              <a:rPr lang="en-GB" altLang="en-US" sz="1800" b="1" dirty="0">
                <a:cs typeface="Times New Roman" panose="02020603050405020304" pitchFamily="18" charset="0"/>
              </a:rPr>
              <a:t>};</a:t>
            </a:r>
            <a:endParaRPr lang="en-GB" altLang="en-US" sz="1800" b="1" dirty="0">
              <a:ea typeface="Times New Roman" panose="02020603050405020304" pitchFamily="18" charset="0"/>
            </a:endParaRPr>
          </a:p>
        </p:txBody>
      </p:sp>
      <p:sp>
        <p:nvSpPr>
          <p:cNvPr id="55299" name="Rectangle 3"/>
          <p:cNvSpPr txBox="1"/>
          <p:nvPr/>
        </p:nvSpPr>
        <p:spPr>
          <a:xfrm>
            <a:off x="3132138" y="1341438"/>
            <a:ext cx="5832475" cy="1379537"/>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342900" lvl="0" indent="-342900" eaLnBrk="1" hangingPunct="1">
              <a:spcBef>
                <a:spcPct val="55000"/>
              </a:spcBef>
            </a:pPr>
            <a:endParaRPr lang="zh-CN" altLang="en-US" sz="2800" b="1" dirty="0"/>
          </a:p>
        </p:txBody>
      </p:sp>
      <p:sp>
        <p:nvSpPr>
          <p:cNvPr id="32" name="Rectangle 2"/>
          <p:cNvSpPr txBox="1">
            <a:spLocks noChangeArrowheads="1"/>
          </p:cNvSpPr>
          <p:nvPr/>
        </p:nvSpPr>
        <p:spPr bwMode="auto">
          <a:xfrm>
            <a:off x="5076056" y="2193162"/>
            <a:ext cx="4105275"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342900" lvl="0" indent="-342900" eaLnBrk="1" hangingPunct="1">
              <a:lnSpc>
                <a:spcPct val="90000"/>
              </a:lnSpc>
              <a:spcBef>
                <a:spcPct val="5000"/>
              </a:spcBef>
              <a:buNone/>
            </a:pPr>
            <a:r>
              <a:rPr lang="en-GB" altLang="en-US" sz="1800" b="1" dirty="0">
                <a:cs typeface="Times New Roman" panose="02020603050405020304" pitchFamily="18" charset="0"/>
              </a:rPr>
              <a:t>A f()</a:t>
            </a:r>
            <a:r>
              <a:rPr lang="en-US" altLang="en-US" sz="1800" b="1" dirty="0">
                <a:cs typeface="Times New Roman" panose="02020603050405020304" pitchFamily="18" charset="0"/>
              </a:rPr>
              <a:t>;</a:t>
            </a:r>
            <a:r>
              <a:rPr lang="zh-CN" altLang="en-US" sz="1800" b="1" dirty="0">
                <a:cs typeface="Times New Roman" panose="02020603050405020304" pitchFamily="18" charset="0"/>
              </a:rPr>
              <a:t>  </a:t>
            </a:r>
            <a:r>
              <a:rPr lang="en-US" altLang="zh-CN" sz="1800" b="1" dirty="0">
                <a:cs typeface="Times New Roman" panose="02020603050405020304" pitchFamily="18" charset="0"/>
              </a:rPr>
              <a:t>//</a:t>
            </a:r>
            <a:r>
              <a:rPr lang="zh-CN" altLang="en-US" sz="1800" b="1" dirty="0">
                <a:cs typeface="Times New Roman" panose="02020603050405020304" pitchFamily="18" charset="0"/>
              </a:rPr>
              <a:t>该函数返回一个</a:t>
            </a:r>
            <a:r>
              <a:rPr lang="en-US" altLang="zh-CN" sz="1800" b="1" dirty="0">
                <a:cs typeface="Times New Roman" panose="02020603050405020304" pitchFamily="18" charset="0"/>
              </a:rPr>
              <a:t>A</a:t>
            </a:r>
            <a:r>
              <a:rPr lang="zh-CN" altLang="en-US" sz="1800" b="1" dirty="0">
                <a:cs typeface="Times New Roman" panose="02020603050405020304" pitchFamily="18" charset="0"/>
              </a:rPr>
              <a:t>类的临时对象</a:t>
            </a:r>
            <a:endParaRPr lang="en-GB" altLang="en-US" sz="1800" b="1" dirty="0">
              <a:cs typeface="Times New Roman" panose="02020603050405020304" pitchFamily="18" charset="0"/>
            </a:endParaRPr>
          </a:p>
          <a:p>
            <a:pPr marL="342900" lvl="0" indent="-342900" eaLnBrk="1" hangingPunct="1">
              <a:lnSpc>
                <a:spcPct val="90000"/>
              </a:lnSpc>
              <a:spcBef>
                <a:spcPct val="5000"/>
              </a:spcBef>
              <a:buNone/>
            </a:pPr>
            <a:endParaRPr lang="en-GB" altLang="en-US" sz="1800" b="1" dirty="0">
              <a:cs typeface="Times New Roman" panose="02020603050405020304" pitchFamily="18" charset="0"/>
            </a:endParaRPr>
          </a:p>
          <a:p>
            <a:pPr marL="342900" lvl="0" indent="-342900" eaLnBrk="1" hangingPunct="1">
              <a:lnSpc>
                <a:spcPct val="90000"/>
              </a:lnSpc>
              <a:spcBef>
                <a:spcPct val="5000"/>
              </a:spcBef>
              <a:buNone/>
            </a:pPr>
            <a:r>
              <a:rPr lang="en-GB" altLang="en-US" sz="1800" b="1" dirty="0">
                <a:cs typeface="Times New Roman" panose="02020603050405020304" pitchFamily="18" charset="0"/>
              </a:rPr>
              <a:t>int main()</a:t>
            </a:r>
            <a:endParaRPr lang="en-GB" altLang="en-US" sz="1800" b="1" dirty="0">
              <a:cs typeface="Times New Roman" panose="02020603050405020304" pitchFamily="18" charset="0"/>
            </a:endParaRPr>
          </a:p>
          <a:p>
            <a:pPr marL="342900" lvl="0" indent="-342900" eaLnBrk="1" hangingPunct="1">
              <a:lnSpc>
                <a:spcPct val="90000"/>
              </a:lnSpc>
              <a:spcBef>
                <a:spcPct val="5000"/>
              </a:spcBef>
              <a:buNone/>
            </a:pPr>
            <a:r>
              <a:rPr lang="en-GB" altLang="en-US" sz="1800" b="1" dirty="0">
                <a:cs typeface="Times New Roman" panose="02020603050405020304" pitchFamily="18" charset="0"/>
              </a:rPr>
              <a:t>{   A a = “abcd”;</a:t>
            </a:r>
            <a:endParaRPr lang="en-GB" altLang="en-US" sz="1800" b="1" dirty="0">
              <a:cs typeface="Times New Roman" panose="02020603050405020304" pitchFamily="18" charset="0"/>
            </a:endParaRPr>
          </a:p>
          <a:p>
            <a:pPr marL="342900" lvl="0" indent="-342900" eaLnBrk="1" hangingPunct="1">
              <a:lnSpc>
                <a:spcPct val="90000"/>
              </a:lnSpc>
              <a:spcBef>
                <a:spcPct val="5000"/>
              </a:spcBef>
              <a:buNone/>
            </a:pPr>
            <a:r>
              <a:rPr lang="en-GB" altLang="en-US" sz="1800" b="1" dirty="0">
                <a:cs typeface="Times New Roman" panose="02020603050405020304" pitchFamily="18" charset="0"/>
              </a:rPr>
              <a:t>    </a:t>
            </a:r>
            <a:r>
              <a:rPr lang="en-US" altLang="en-US" sz="1800" b="1" dirty="0">
                <a:cs typeface="Times New Roman" panose="02020603050405020304" pitchFamily="18" charset="0"/>
              </a:rPr>
              <a:t>……</a:t>
            </a:r>
            <a:endParaRPr lang="en-GB" altLang="en-US" sz="1800" b="1" dirty="0">
              <a:cs typeface="Times New Roman" panose="02020603050405020304" pitchFamily="18" charset="0"/>
            </a:endParaRPr>
          </a:p>
          <a:p>
            <a:pPr marL="342900" lvl="0" indent="-342900" eaLnBrk="1" hangingPunct="1">
              <a:lnSpc>
                <a:spcPct val="90000"/>
              </a:lnSpc>
              <a:spcBef>
                <a:spcPct val="5000"/>
              </a:spcBef>
              <a:buNone/>
            </a:pPr>
            <a:r>
              <a:rPr lang="en-GB" altLang="en-US" sz="1800" b="1" dirty="0">
                <a:cs typeface="Times New Roman" panose="02020603050405020304" pitchFamily="18" charset="0"/>
              </a:rPr>
              <a:t>    a = f();</a:t>
            </a:r>
            <a:endParaRPr lang="en-GB" altLang="en-US" sz="1800" b="1" dirty="0">
              <a:cs typeface="Times New Roman" panose="02020603050405020304" pitchFamily="18" charset="0"/>
            </a:endParaRPr>
          </a:p>
          <a:p>
            <a:pPr marL="342900" lvl="0" indent="-342900" eaLnBrk="1" hangingPunct="1">
              <a:lnSpc>
                <a:spcPct val="90000"/>
              </a:lnSpc>
              <a:spcBef>
                <a:spcPct val="5000"/>
              </a:spcBef>
              <a:buNone/>
            </a:pPr>
            <a:r>
              <a:rPr lang="en-GB" altLang="en-US" sz="1800" b="1" dirty="0">
                <a:cs typeface="Times New Roman" panose="02020603050405020304" pitchFamily="18" charset="0"/>
              </a:rPr>
              <a:t>    </a:t>
            </a:r>
            <a:r>
              <a:rPr lang="en-US" altLang="en-US" sz="1800" b="1" dirty="0">
                <a:cs typeface="Times New Roman" panose="02020603050405020304" pitchFamily="18" charset="0"/>
              </a:rPr>
              <a:t>……</a:t>
            </a:r>
            <a:endParaRPr lang="en-GB" altLang="en-US" sz="1800" b="1" dirty="0">
              <a:cs typeface="Times New Roman" panose="02020603050405020304" pitchFamily="18" charset="0"/>
            </a:endParaRPr>
          </a:p>
          <a:p>
            <a:pPr marL="342900" lvl="0" indent="-342900" eaLnBrk="1" hangingPunct="1">
              <a:lnSpc>
                <a:spcPct val="90000"/>
              </a:lnSpc>
              <a:spcBef>
                <a:spcPct val="5000"/>
              </a:spcBef>
              <a:buNone/>
            </a:pPr>
            <a:r>
              <a:rPr lang="en-GB" altLang="en-US" sz="1800" b="1" dirty="0">
                <a:cs typeface="Times New Roman" panose="02020603050405020304" pitchFamily="18" charset="0"/>
              </a:rPr>
              <a:t>}</a:t>
            </a:r>
            <a:endParaRPr lang="en-GB" altLang="en-US" sz="1800" b="1" dirty="0">
              <a:ea typeface="Times New Roman" panose="02020603050405020304" pitchFamily="18" charset="0"/>
            </a:endParaRPr>
          </a:p>
        </p:txBody>
      </p:sp>
      <p:sp>
        <p:nvSpPr>
          <p:cNvPr id="55301" name="Rectangle 3"/>
          <p:cNvSpPr>
            <a:spLocks noChangeAspect="1"/>
          </p:cNvSpPr>
          <p:nvPr/>
        </p:nvSpPr>
        <p:spPr>
          <a:xfrm>
            <a:off x="5515893" y="5161658"/>
            <a:ext cx="522288" cy="523875"/>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b="1" dirty="0">
              <a:solidFill>
                <a:schemeClr val="tx1"/>
              </a:solidFill>
            </a:endParaRPr>
          </a:p>
        </p:txBody>
      </p:sp>
      <p:sp>
        <p:nvSpPr>
          <p:cNvPr id="55302" name="Rectangle 6"/>
          <p:cNvSpPr>
            <a:spLocks noChangeAspect="1"/>
          </p:cNvSpPr>
          <p:nvPr/>
        </p:nvSpPr>
        <p:spPr>
          <a:xfrm>
            <a:off x="8357518" y="5158483"/>
            <a:ext cx="488950" cy="523875"/>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b="1" dirty="0">
              <a:solidFill>
                <a:schemeClr val="tx1"/>
              </a:solidFill>
            </a:endParaRPr>
          </a:p>
        </p:txBody>
      </p:sp>
      <p:sp>
        <p:nvSpPr>
          <p:cNvPr id="55303" name="Line 10"/>
          <p:cNvSpPr>
            <a:spLocks noChangeAspect="1"/>
          </p:cNvSpPr>
          <p:nvPr/>
        </p:nvSpPr>
        <p:spPr>
          <a:xfrm>
            <a:off x="5949281" y="5469633"/>
            <a:ext cx="1293812" cy="0"/>
          </a:xfrm>
          <a:prstGeom prst="line">
            <a:avLst/>
          </a:prstGeom>
          <a:ln w="9525" cap="flat" cmpd="sng">
            <a:solidFill>
              <a:schemeClr val="tx1"/>
            </a:solidFill>
            <a:prstDash val="solid"/>
            <a:headEnd type="none" w="med" len="med"/>
            <a:tailEnd type="triangle" w="med" len="med"/>
          </a:ln>
        </p:spPr>
      </p:sp>
      <p:sp>
        <p:nvSpPr>
          <p:cNvPr id="55304" name="Text Box 16"/>
          <p:cNvSpPr txBox="1">
            <a:spLocks noChangeAspect="1"/>
          </p:cNvSpPr>
          <p:nvPr/>
        </p:nvSpPr>
        <p:spPr>
          <a:xfrm>
            <a:off x="5122193" y="5037833"/>
            <a:ext cx="3270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en-US" altLang="zh-CN" sz="1800" b="1" dirty="0">
                <a:solidFill>
                  <a:schemeClr val="tx1"/>
                </a:solidFill>
                <a:latin typeface="Verdana" panose="020B0604030504040204" pitchFamily="34" charset="0"/>
                <a:ea typeface="宋体" panose="02010600030101010101" pitchFamily="2" charset="-122"/>
              </a:rPr>
              <a:t>p</a:t>
            </a:r>
            <a:endParaRPr lang="en-US" altLang="zh-CN" sz="1800" b="1" dirty="0">
              <a:solidFill>
                <a:schemeClr val="tx1"/>
              </a:solidFill>
              <a:latin typeface="Verdana" panose="020B0604030504040204" pitchFamily="34" charset="0"/>
              <a:ea typeface="宋体" panose="02010600030101010101" pitchFamily="2" charset="-122"/>
            </a:endParaRPr>
          </a:p>
        </p:txBody>
      </p:sp>
      <p:sp>
        <p:nvSpPr>
          <p:cNvPr id="55305" name="Text Box 19"/>
          <p:cNvSpPr txBox="1">
            <a:spLocks noChangeAspect="1"/>
          </p:cNvSpPr>
          <p:nvPr/>
        </p:nvSpPr>
        <p:spPr>
          <a:xfrm>
            <a:off x="7979693" y="5037833"/>
            <a:ext cx="3270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en-US" altLang="zh-CN" sz="1800" b="1" dirty="0">
                <a:solidFill>
                  <a:schemeClr val="tx1"/>
                </a:solidFill>
                <a:latin typeface="Verdana" panose="020B0604030504040204" pitchFamily="34" charset="0"/>
                <a:ea typeface="宋体" panose="02010600030101010101" pitchFamily="2" charset="-122"/>
              </a:rPr>
              <a:t>p</a:t>
            </a:r>
            <a:endParaRPr lang="en-US" altLang="zh-CN" sz="1800" b="1" dirty="0">
              <a:solidFill>
                <a:schemeClr val="tx1"/>
              </a:solidFill>
              <a:latin typeface="Verdana" panose="020B0604030504040204" pitchFamily="34" charset="0"/>
              <a:ea typeface="宋体" panose="02010600030101010101" pitchFamily="2" charset="-122"/>
            </a:endParaRPr>
          </a:p>
        </p:txBody>
      </p:sp>
      <p:sp>
        <p:nvSpPr>
          <p:cNvPr id="55306" name="Text Box 20"/>
          <p:cNvSpPr txBox="1">
            <a:spLocks noChangeAspect="1"/>
          </p:cNvSpPr>
          <p:nvPr/>
        </p:nvSpPr>
        <p:spPr>
          <a:xfrm>
            <a:off x="5387306" y="4585396"/>
            <a:ext cx="808037"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zh-CN" altLang="en-US" sz="1800" b="1" dirty="0">
                <a:solidFill>
                  <a:schemeClr val="tx1"/>
                </a:solidFill>
                <a:latin typeface="Verdana" panose="020B0604030504040204" pitchFamily="34" charset="0"/>
                <a:ea typeface="宋体" panose="02010600030101010101" pitchFamily="2" charset="-122"/>
              </a:rPr>
              <a:t>对象</a:t>
            </a:r>
            <a:r>
              <a:rPr lang="en-US" altLang="zh-CN" sz="1800" b="1" dirty="0">
                <a:solidFill>
                  <a:schemeClr val="tx1"/>
                </a:solidFill>
                <a:latin typeface="Verdana" panose="020B0604030504040204" pitchFamily="34" charset="0"/>
                <a:ea typeface="宋体" panose="02010600030101010101" pitchFamily="2" charset="-122"/>
              </a:rPr>
              <a:t>a</a:t>
            </a:r>
            <a:endParaRPr lang="en-US" altLang="zh-CN" sz="1800" b="1" dirty="0">
              <a:solidFill>
                <a:schemeClr val="tx1"/>
              </a:solidFill>
              <a:latin typeface="Verdana" panose="020B0604030504040204" pitchFamily="34" charset="0"/>
              <a:ea typeface="宋体" panose="02010600030101010101" pitchFamily="2" charset="-122"/>
            </a:endParaRPr>
          </a:p>
        </p:txBody>
      </p:sp>
      <p:sp>
        <p:nvSpPr>
          <p:cNvPr id="55307" name="Text Box 21"/>
          <p:cNvSpPr txBox="1">
            <a:spLocks noChangeAspect="1"/>
          </p:cNvSpPr>
          <p:nvPr/>
        </p:nvSpPr>
        <p:spPr>
          <a:xfrm>
            <a:off x="7884368" y="4593333"/>
            <a:ext cx="13589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zh-CN" altLang="en-US" sz="1800" b="1" dirty="0">
                <a:solidFill>
                  <a:schemeClr val="tx1"/>
                </a:solidFill>
                <a:latin typeface="Verdana" panose="020B0604030504040204" pitchFamily="34" charset="0"/>
                <a:ea typeface="宋体" panose="02010600030101010101" pitchFamily="2" charset="-122"/>
              </a:rPr>
              <a:t>返回值对象</a:t>
            </a:r>
            <a:endParaRPr lang="en-US" altLang="zh-CN" sz="1800" b="1" dirty="0">
              <a:solidFill>
                <a:schemeClr val="tx1"/>
              </a:solidFill>
              <a:latin typeface="Verdana" panose="020B0604030504040204" pitchFamily="34" charset="0"/>
              <a:ea typeface="宋体" panose="02010600030101010101" pitchFamily="2" charset="-122"/>
            </a:endParaRPr>
          </a:p>
        </p:txBody>
      </p:sp>
      <p:sp>
        <p:nvSpPr>
          <p:cNvPr id="55308" name="Line 10"/>
          <p:cNvSpPr>
            <a:spLocks noChangeAspect="1"/>
          </p:cNvSpPr>
          <p:nvPr/>
        </p:nvSpPr>
        <p:spPr>
          <a:xfrm flipH="1">
            <a:off x="7957468" y="5469633"/>
            <a:ext cx="658813" cy="0"/>
          </a:xfrm>
          <a:prstGeom prst="line">
            <a:avLst/>
          </a:prstGeom>
          <a:ln w="9525" cap="flat" cmpd="sng">
            <a:solidFill>
              <a:schemeClr val="tx1"/>
            </a:solidFill>
            <a:prstDash val="dash"/>
            <a:headEnd type="none" w="med" len="med"/>
            <a:tailEnd type="triangle" w="med" len="med"/>
          </a:ln>
        </p:spPr>
      </p:sp>
      <p:sp>
        <p:nvSpPr>
          <p:cNvPr id="55309" name="Rectangle 9"/>
          <p:cNvSpPr>
            <a:spLocks noChangeAspect="1"/>
          </p:cNvSpPr>
          <p:nvPr/>
        </p:nvSpPr>
        <p:spPr>
          <a:xfrm>
            <a:off x="7258968" y="5252146"/>
            <a:ext cx="682625" cy="400050"/>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b="1" dirty="0">
              <a:solidFill>
                <a:schemeClr val="tx1"/>
              </a:solidFill>
            </a:endParaRPr>
          </a:p>
        </p:txBody>
      </p:sp>
      <p:sp>
        <p:nvSpPr>
          <p:cNvPr id="55310" name="Text Box 22"/>
          <p:cNvSpPr txBox="1">
            <a:spLocks noChangeAspect="1"/>
          </p:cNvSpPr>
          <p:nvPr/>
        </p:nvSpPr>
        <p:spPr>
          <a:xfrm>
            <a:off x="7243093" y="5252146"/>
            <a:ext cx="725488" cy="6463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en-US" altLang="zh-CN" sz="1800" b="1" dirty="0">
                <a:solidFill>
                  <a:schemeClr val="tx1"/>
                </a:solidFill>
                <a:latin typeface="Verdana" panose="020B0604030504040204" pitchFamily="34" charset="0"/>
                <a:ea typeface="宋体" panose="02010600030101010101" pitchFamily="2" charset="-122"/>
              </a:rPr>
              <a:t>abcd</a:t>
            </a:r>
            <a:endParaRPr lang="en-US" altLang="zh-CN" sz="1800" b="1" dirty="0">
              <a:solidFill>
                <a:schemeClr val="tx1"/>
              </a:solidFill>
              <a:latin typeface="Verdana" panose="020B0604030504040204" pitchFamily="34" charset="0"/>
              <a:ea typeface="宋体" panose="02010600030101010101" pitchFamily="2" charset="-122"/>
            </a:endParaRPr>
          </a:p>
        </p:txBody>
      </p:sp>
      <p:sp>
        <p:nvSpPr>
          <p:cNvPr id="30" name="Rectangle 2"/>
          <p:cNvSpPr txBox="1">
            <a:spLocks noChangeArrowheads="1"/>
          </p:cNvSpPr>
          <p:nvPr/>
        </p:nvSpPr>
        <p:spPr bwMode="auto">
          <a:xfrm>
            <a:off x="1524000" y="90488"/>
            <a:ext cx="7010400"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(1) </a:t>
            </a:r>
            <a:r>
              <a:rPr kumimoji="0" lang="zh-CN" altLang="en-US" sz="4000" b="1" kern="0" cap="none" spc="0" normalizeH="0" baseline="0" noProof="0" dirty="0">
                <a:solidFill>
                  <a:schemeClr val="tx2"/>
                </a:solidFill>
                <a:latin typeface="+mj-lt"/>
                <a:ea typeface="+mj-ea"/>
                <a:cs typeface="+mj-cs"/>
              </a:rPr>
              <a:t>赋值操作符</a:t>
            </a:r>
            <a:r>
              <a:rPr kumimoji="0" lang="en-US" altLang="zh-CN" sz="4000" b="1" kern="0" cap="none" spc="0" normalizeH="0" baseline="0" noProof="0" dirty="0">
                <a:solidFill>
                  <a:schemeClr val="tx2"/>
                </a:solidFill>
                <a:latin typeface="+mj-lt"/>
                <a:ea typeface="+mj-ea"/>
                <a:cs typeface="+mj-cs"/>
              </a:rPr>
              <a:t>=   P250</a:t>
            </a:r>
            <a:endParaRPr kumimoji="0" lang="en-US" altLang="zh-CN" sz="4000" b="1" kern="0" cap="none" spc="0" normalizeH="0" baseline="0" noProof="0" dirty="0">
              <a:solidFill>
                <a:schemeClr val="tx2"/>
              </a:solidFill>
              <a:latin typeface="+mj-lt"/>
              <a:ea typeface="+mj-ea"/>
              <a:cs typeface="+mj-cs"/>
            </a:endParaRPr>
          </a:p>
        </p:txBody>
      </p:sp>
      <p:sp>
        <p:nvSpPr>
          <p:cNvPr id="2" name="矩形 1"/>
          <p:cNvSpPr/>
          <p:nvPr/>
        </p:nvSpPr>
        <p:spPr>
          <a:xfrm>
            <a:off x="4931791" y="1412240"/>
            <a:ext cx="3786188" cy="708025"/>
          </a:xfrm>
          <a:prstGeom prst="rect">
            <a:avLst/>
          </a:prstGeom>
        </p:spPr>
        <p:txBody>
          <a:bodyPr>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zh-CN" altLang="en-US" sz="2000" b="1" i="0" u="none" strike="noStrike" kern="1200" cap="none" spc="0" normalizeH="0" baseline="0" noProof="0" dirty="0">
                <a:ln>
                  <a:noFill/>
                </a:ln>
                <a:solidFill>
                  <a:srgbClr val="00B0F0"/>
                </a:solidFill>
                <a:effectLst/>
                <a:uLnTx/>
                <a:uFillTx/>
                <a:latin typeface="+mn-ea"/>
                <a:ea typeface="楷体_GB2312" pitchFamily="49" charset="-122"/>
                <a:cs typeface="Times New Roman" panose="02020603050405020304" pitchFamily="18" charset="0"/>
              </a:rPr>
              <a:t>自定义的赋值操作符重载函数效率不高的情形：</a:t>
            </a:r>
            <a:endParaRPr kumimoji="0" lang="zh-CN" altLang="en-US" sz="2000" b="1" i="0" u="none" strike="noStrike" kern="1200" cap="none" spc="0" normalizeH="0" baseline="0" noProof="0" dirty="0">
              <a:ln>
                <a:noFill/>
              </a:ln>
              <a:solidFill>
                <a:schemeClr val="tx1"/>
              </a:solidFill>
              <a:effectLst/>
              <a:uLnTx/>
              <a:uFillTx/>
              <a:ea typeface="楷体_GB2312" pitchFamily="49" charset="-122"/>
            </a:endParaRPr>
          </a:p>
        </p:txBody>
      </p:sp>
      <p:sp>
        <p:nvSpPr>
          <p:cNvPr id="3" name="灯片编号占位符 2"/>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p:cNvSpPr>
          <p:nvPr>
            <p:ph type="body"/>
          </p:nvPr>
        </p:nvSpPr>
        <p:spPr>
          <a:xfrm>
            <a:off x="1024731" y="1196752"/>
            <a:ext cx="7094538" cy="4884738"/>
          </a:xfrm>
        </p:spPr>
        <p:txBody>
          <a:bodyPr vert="horz" wrap="square" lIns="91440" tIns="45720" rIns="91440" bIns="45720" anchor="t" anchorCtr="0"/>
          <a:lstStyle/>
          <a:p>
            <a:pPr defTabSz="360680" eaLnBrk="1" hangingPunct="1">
              <a:lnSpc>
                <a:spcPct val="80000"/>
              </a:lnSpc>
            </a:pPr>
            <a:r>
              <a:rPr lang="zh-CN" altLang="zh-CN" sz="2800" b="1" dirty="0"/>
              <a:t>由</a:t>
            </a:r>
            <a:r>
              <a:rPr lang="zh-CN" altLang="zh-CN" sz="2800" b="1" dirty="0">
                <a:solidFill>
                  <a:srgbClr val="FF0000"/>
                </a:solidFill>
              </a:rPr>
              <a:t>具有线性关系的</a:t>
            </a:r>
            <a:r>
              <a:rPr lang="zh-CN" altLang="en-US" sz="2800" b="1" dirty="0">
                <a:solidFill>
                  <a:srgbClr val="FF0000"/>
                </a:solidFill>
              </a:rPr>
              <a:t>数据成员</a:t>
            </a:r>
            <a:r>
              <a:rPr lang="zh-CN" altLang="zh-CN" sz="2800" b="1" dirty="0"/>
              <a:t>所构成的对象，可重载“[]”实现对其</a:t>
            </a:r>
            <a:r>
              <a:rPr lang="zh-CN" altLang="en-US" sz="2800" b="1" dirty="0"/>
              <a:t>数据成员</a:t>
            </a:r>
            <a:r>
              <a:rPr lang="zh-CN" altLang="zh-CN" sz="2800" b="1" dirty="0"/>
              <a:t>的访问。</a:t>
            </a:r>
            <a:endParaRPr lang="zh-CN" altLang="zh-CN" sz="2800" b="1" dirty="0"/>
          </a:p>
          <a:p>
            <a:pPr lvl="1" defTabSz="360680" eaLnBrk="1" hangingPunct="1">
              <a:lnSpc>
                <a:spcPct val="80000"/>
              </a:lnSpc>
              <a:buNone/>
            </a:pPr>
            <a:r>
              <a:rPr lang="zh-CN" altLang="zh-CN" sz="2000" b="1" dirty="0">
                <a:cs typeface="Times New Roman" panose="02020603050405020304" pitchFamily="18" charset="0"/>
              </a:rPr>
              <a:t>class String</a:t>
            </a:r>
            <a:endParaRPr lang="zh-CN" altLang="zh-CN" sz="2000" b="1" dirty="0">
              <a:cs typeface="Times New Roman" panose="02020603050405020304" pitchFamily="18" charset="0"/>
            </a:endParaRPr>
          </a:p>
          <a:p>
            <a:pPr lvl="1" defTabSz="360680" eaLnBrk="1" hangingPunct="1">
              <a:lnSpc>
                <a:spcPct val="80000"/>
              </a:lnSpc>
              <a:buNone/>
            </a:pP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char *p;</a:t>
            </a:r>
            <a:endParaRPr lang="zh-CN" altLang="zh-CN" sz="2000" b="1" dirty="0">
              <a:cs typeface="Times New Roman" panose="02020603050405020304" pitchFamily="18" charset="0"/>
            </a:endParaRPr>
          </a:p>
          <a:p>
            <a:pPr lvl="1" defTabSz="360680" eaLnBrk="1" hangingPunct="1">
              <a:lnSpc>
                <a:spcPct val="80000"/>
              </a:lnSpc>
              <a:buNone/>
            </a:pP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public:</a:t>
            </a:r>
            <a:endParaRPr lang="zh-CN" altLang="zh-CN" sz="2000" b="1" dirty="0">
              <a:cs typeface="Times New Roman" panose="02020603050405020304" pitchFamily="18" charset="0"/>
            </a:endParaRPr>
          </a:p>
          <a:p>
            <a:pPr lvl="1" defTabSz="360680" eaLnBrk="1" hangingPunct="1">
              <a:lnSpc>
                <a:spcPct val="80000"/>
              </a:lnSpc>
              <a:buNone/>
            </a:pPr>
            <a:r>
              <a:rPr lang="zh-CN" altLang="zh-CN" sz="2000" b="1" dirty="0">
                <a:cs typeface="Times New Roman" panose="02020603050405020304" pitchFamily="18" charset="0"/>
              </a:rPr>
              <a:t>		</a:t>
            </a:r>
            <a:r>
              <a:rPr lang="zh-CN" altLang="zh-CN" sz="2000" b="1" dirty="0">
                <a:solidFill>
                  <a:srgbClr val="0070C0"/>
                </a:solidFill>
                <a:cs typeface="Times New Roman" panose="02020603050405020304" pitchFamily="18" charset="0"/>
              </a:rPr>
              <a:t>char&amp; operator []</a:t>
            </a:r>
            <a:r>
              <a:rPr lang="en-US" altLang="zh-CN" sz="2000" b="1" dirty="0">
                <a:solidFill>
                  <a:srgbClr val="0070C0"/>
                </a:solidFill>
                <a:cs typeface="Times New Roman" panose="02020603050405020304" pitchFamily="18" charset="0"/>
              </a:rPr>
              <a:t> </a:t>
            </a:r>
            <a:r>
              <a:rPr lang="zh-CN" altLang="zh-CN" sz="2000" b="1" dirty="0">
                <a:solidFill>
                  <a:srgbClr val="0070C0"/>
                </a:solidFill>
                <a:cs typeface="Times New Roman" panose="02020603050405020304" pitchFamily="18" charset="0"/>
              </a:rPr>
              <a:t>(int i)</a:t>
            </a:r>
            <a:r>
              <a:rPr lang="zh-CN" altLang="zh-CN" sz="2000" b="1" dirty="0">
                <a:cs typeface="Times New Roman" panose="02020603050405020304" pitchFamily="18" charset="0"/>
              </a:rPr>
              <a:t>  //操作符[]的重载函数</a:t>
            </a:r>
            <a:endParaRPr lang="zh-CN" altLang="zh-CN" sz="2000" b="1" dirty="0">
              <a:cs typeface="Times New Roman" panose="02020603050405020304" pitchFamily="18" charset="0"/>
            </a:endParaRPr>
          </a:p>
          <a:p>
            <a:pPr lvl="1" defTabSz="360680" eaLnBrk="1" hangingPunct="1">
              <a:lnSpc>
                <a:spcPct val="80000"/>
              </a:lnSpc>
              <a:buNone/>
            </a:pPr>
            <a:r>
              <a:rPr lang="zh-CN" altLang="zh-CN" sz="2000" b="1" dirty="0">
                <a:cs typeface="Times New Roman" panose="02020603050405020304" pitchFamily="18" charset="0"/>
              </a:rPr>
              <a:t>		{	if (i &gt;= strlen(p) || i &lt; 0)</a:t>
            </a:r>
            <a:endParaRPr lang="zh-CN" altLang="zh-CN" sz="2000" b="1" dirty="0">
              <a:cs typeface="Times New Roman" panose="02020603050405020304" pitchFamily="18" charset="0"/>
            </a:endParaRPr>
          </a:p>
          <a:p>
            <a:pPr lvl="1" defTabSz="360680" eaLnBrk="1" hangingPunct="1">
              <a:lnSpc>
                <a:spcPct val="80000"/>
              </a:lnSpc>
              <a:buNone/>
            </a:pPr>
            <a:r>
              <a:rPr lang="zh-CN" altLang="zh-CN" sz="2000" b="1" dirty="0">
                <a:cs typeface="Times New Roman" panose="02020603050405020304" pitchFamily="18" charset="0"/>
              </a:rPr>
              <a:t>			{	cerr &lt;&lt; "下标越界错误\n";</a:t>
            </a:r>
            <a:endParaRPr lang="zh-CN" altLang="zh-CN" sz="2000" b="1" dirty="0">
              <a:cs typeface="Times New Roman" panose="02020603050405020304" pitchFamily="18" charset="0"/>
            </a:endParaRPr>
          </a:p>
          <a:p>
            <a:pPr lvl="1" defTabSz="360680" eaLnBrk="1" hangingPunct="1">
              <a:lnSpc>
                <a:spcPct val="80000"/>
              </a:lnSpc>
              <a:buNone/>
            </a:pPr>
            <a:r>
              <a:rPr lang="zh-CN" altLang="zh-CN" sz="2000" b="1" dirty="0">
                <a:cs typeface="Times New Roman" panose="02020603050405020304" pitchFamily="18" charset="0"/>
              </a:rPr>
              <a:t>				exit(-1);</a:t>
            </a:r>
            <a:endParaRPr lang="zh-CN" altLang="zh-CN" sz="2000" b="1" dirty="0">
              <a:cs typeface="Times New Roman" panose="02020603050405020304" pitchFamily="18" charset="0"/>
            </a:endParaRPr>
          </a:p>
          <a:p>
            <a:pPr lvl="1" defTabSz="360680" eaLnBrk="1" hangingPunct="1">
              <a:lnSpc>
                <a:spcPct val="80000"/>
              </a:lnSpc>
              <a:buNone/>
            </a:pPr>
            <a:r>
              <a:rPr lang="zh-CN" altLang="zh-CN" sz="2000" b="1" dirty="0">
                <a:cs typeface="Times New Roman" panose="02020603050405020304" pitchFamily="18" charset="0"/>
              </a:rPr>
              <a:t>			}</a:t>
            </a:r>
            <a:endParaRPr lang="zh-CN" altLang="zh-CN" sz="2000" b="1" dirty="0">
              <a:cs typeface="Times New Roman" panose="02020603050405020304" pitchFamily="18" charset="0"/>
            </a:endParaRPr>
          </a:p>
          <a:p>
            <a:pPr lvl="1" defTabSz="360680" eaLnBrk="1" hangingPunct="1">
              <a:lnSpc>
                <a:spcPct val="80000"/>
              </a:lnSpc>
              <a:buNone/>
            </a:pPr>
            <a:r>
              <a:rPr lang="zh-CN" altLang="zh-CN" sz="2000" b="1" dirty="0">
                <a:cs typeface="Times New Roman" panose="02020603050405020304" pitchFamily="18" charset="0"/>
              </a:rPr>
              <a:t>			return p[i];  </a:t>
            </a:r>
            <a:endParaRPr lang="en-US" altLang="zh-CN" sz="2000" b="1" dirty="0">
              <a:cs typeface="Times New Roman" panose="02020603050405020304" pitchFamily="18" charset="0"/>
            </a:endParaRPr>
          </a:p>
          <a:p>
            <a:pPr lvl="1" defTabSz="360680" eaLnBrk="1" hangingPunct="1">
              <a:lnSpc>
                <a:spcPct val="80000"/>
              </a:lnSpc>
              <a:buNone/>
            </a:pPr>
            <a:r>
              <a:rPr lang="en-US" altLang="zh-CN" sz="2000" b="1" dirty="0">
                <a:cs typeface="Times New Roman" panose="02020603050405020304" pitchFamily="18" charset="0"/>
              </a:rPr>
              <a:t>         </a:t>
            </a:r>
            <a:r>
              <a:rPr lang="zh-CN" altLang="zh-CN" sz="2000" b="1" dirty="0">
                <a:cs typeface="Times New Roman" panose="02020603050405020304" pitchFamily="18" charset="0"/>
              </a:rPr>
              <a:t>}</a:t>
            </a:r>
            <a:endParaRPr lang="zh-CN" altLang="zh-CN" sz="2000" b="1" dirty="0">
              <a:cs typeface="Times New Roman" panose="02020603050405020304" pitchFamily="18" charset="0"/>
            </a:endParaRPr>
          </a:p>
          <a:p>
            <a:pPr lvl="1" defTabSz="360680" eaLnBrk="1" hangingPunct="1">
              <a:lnSpc>
                <a:spcPct val="80000"/>
              </a:lnSpc>
              <a:buNone/>
            </a:pPr>
            <a:r>
              <a:rPr lang="zh-CN" altLang="zh-CN" sz="2000" b="1" dirty="0">
                <a:cs typeface="Times New Roman" panose="02020603050405020304" pitchFamily="18" charset="0"/>
              </a:rPr>
              <a:t>};</a:t>
            </a:r>
            <a:endParaRPr lang="en-US" altLang="zh-CN" sz="2000" b="1" dirty="0">
              <a:cs typeface="Times New Roman" panose="02020603050405020304" pitchFamily="18" charset="0"/>
            </a:endParaRPr>
          </a:p>
          <a:p>
            <a:pPr lvl="1" defTabSz="360680" eaLnBrk="1" hangingPunct="1">
              <a:lnSpc>
                <a:spcPct val="80000"/>
              </a:lnSpc>
              <a:buNone/>
            </a:pPr>
            <a:endParaRPr lang="zh-CN" altLang="zh-CN" sz="1000" b="1" dirty="0">
              <a:cs typeface="Times New Roman" panose="02020603050405020304" pitchFamily="18" charset="0"/>
            </a:endParaRPr>
          </a:p>
          <a:p>
            <a:pPr lvl="1" defTabSz="360680" eaLnBrk="1" hangingPunct="1">
              <a:lnSpc>
                <a:spcPct val="80000"/>
              </a:lnSpc>
              <a:buNone/>
            </a:pPr>
            <a:r>
              <a:rPr lang="zh-CN" altLang="zh-CN" sz="2000" b="1" dirty="0">
                <a:cs typeface="Times New Roman" panose="02020603050405020304" pitchFamily="18" charset="0"/>
              </a:rPr>
              <a:t>String s("abcdefg"); </a:t>
            </a:r>
            <a:endParaRPr lang="zh-CN" altLang="zh-CN" sz="2000" b="1" dirty="0">
              <a:cs typeface="Times New Roman" panose="02020603050405020304" pitchFamily="18" charset="0"/>
            </a:endParaRPr>
          </a:p>
          <a:p>
            <a:pPr lvl="1" defTabSz="360680" eaLnBrk="1" hangingPunct="1">
              <a:lnSpc>
                <a:spcPct val="80000"/>
              </a:lnSpc>
              <a:buNone/>
            </a:pPr>
            <a:r>
              <a:rPr lang="zh-CN" altLang="zh-CN" sz="2000" b="1" dirty="0">
                <a:cs typeface="Times New Roman" panose="02020603050405020304" pitchFamily="18" charset="0"/>
              </a:rPr>
              <a:t>...</a:t>
            </a:r>
            <a:r>
              <a:rPr lang="zh-CN" altLang="zh-CN" sz="2000" b="1" dirty="0">
                <a:solidFill>
                  <a:srgbClr val="0070C0"/>
                </a:solidFill>
                <a:cs typeface="Times New Roman" panose="02020603050405020304" pitchFamily="18" charset="0"/>
              </a:rPr>
              <a:t>s[i].</a:t>
            </a: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//访问s表示的字符串中第i个字符。</a:t>
            </a:r>
            <a:endParaRPr lang="zh-CN" altLang="zh-CN" sz="2000" b="1" dirty="0">
              <a:ea typeface="Times New Roman" panose="02020603050405020304" pitchFamily="18" charset="0"/>
            </a:endParaRPr>
          </a:p>
        </p:txBody>
      </p:sp>
      <p:sp>
        <p:nvSpPr>
          <p:cNvPr id="4" name="Rectangle 2"/>
          <p:cNvSpPr txBox="1">
            <a:spLocks noChangeArrowheads="1"/>
          </p:cNvSpPr>
          <p:nvPr/>
        </p:nvSpPr>
        <p:spPr bwMode="auto">
          <a:xfrm>
            <a:off x="1496184" y="305927"/>
            <a:ext cx="7010400" cy="94116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(2) </a:t>
            </a:r>
            <a:r>
              <a:rPr kumimoji="0" lang="zh-CN" altLang="en-US" sz="4000" b="1" kern="0" cap="none" spc="0" normalizeH="0" baseline="0" noProof="0" dirty="0">
                <a:solidFill>
                  <a:schemeClr val="tx2"/>
                </a:solidFill>
                <a:latin typeface="+mj-lt"/>
                <a:ea typeface="+mj-ea"/>
                <a:cs typeface="+mj-cs"/>
              </a:rPr>
              <a:t>下标操作符</a:t>
            </a:r>
            <a:r>
              <a:rPr kumimoji="0" lang="en-US" altLang="zh-CN" sz="4000" b="1" kern="0" cap="none" spc="0" normalizeH="0" baseline="0" noProof="0" dirty="0">
                <a:solidFill>
                  <a:schemeClr val="tx2"/>
                </a:solidFill>
                <a:latin typeface="+mj-lt"/>
                <a:ea typeface="+mj-ea"/>
                <a:cs typeface="+mj-cs"/>
              </a:rPr>
              <a:t>[]</a:t>
            </a:r>
            <a:endParaRPr kumimoji="0" lang="en-US" altLang="zh-CN" sz="4000" b="1" kern="0" cap="none" spc="0" normalizeH="0" baseline="0" noProof="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内容占位符 2"/>
          <p:cNvSpPr>
            <a:spLocks noGrp="1"/>
          </p:cNvSpPr>
          <p:nvPr/>
        </p:nvSpPr>
        <p:spPr>
          <a:xfrm>
            <a:off x="395605" y="1411923"/>
            <a:ext cx="8229600" cy="4789488"/>
          </a:xfrm>
          <a:prstGeom prst="rect">
            <a:avLst/>
          </a:prstGeom>
          <a:noFill/>
          <a:ln w="9525">
            <a:noFill/>
            <a:miter lim="800000"/>
          </a:ln>
          <a:effectLst/>
        </p:spPr>
        <p:txBody>
          <a:bodyPr vert="horz" wrap="square" lIns="91440" tIns="45720" rIns="91440" bIns="45720" numCol="1" anchor="t" anchorCtr="0" compatLnSpc="1">
            <a:normAutofit/>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9pPr>
          </a:lstStyle>
          <a:p>
            <a:pPr marL="342900" marR="0" lvl="0" indent="-342900" algn="l" defTabSz="914400" rtl="0" eaLnBrk="0" fontAlgn="base" latinLnBrk="0" hangingPunct="0">
              <a:lnSpc>
                <a:spcPct val="120000"/>
              </a:lnSpc>
              <a:spcBef>
                <a:spcPct val="20000"/>
              </a:spcBef>
              <a:spcAft>
                <a:spcPct val="0"/>
              </a:spcAft>
              <a:buClr>
                <a:schemeClr val="hlink"/>
              </a:buClr>
              <a:buSzPct val="60000"/>
              <a:buFont typeface="Wingdings" panose="05000000000000000000" pitchFamily="2" charset="2"/>
              <a:buChar char="n"/>
              <a:defRPr/>
            </a:pPr>
            <a:r>
              <a:rPr kumimoji="0" lang="zh-CN" altLang="en-US" sz="238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系统提供的</a:t>
            </a:r>
            <a:r>
              <a:rPr kumimoji="0" lang="en-US" altLang="zh-CN" sz="238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new</a:t>
            </a:r>
            <a:r>
              <a:rPr kumimoji="0" lang="zh-CN" altLang="en-US" sz="238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和</a:t>
            </a:r>
            <a:r>
              <a:rPr kumimoji="0" lang="en-US" altLang="zh-CN" sz="238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delete</a:t>
            </a:r>
            <a:r>
              <a:rPr kumimoji="0" lang="zh-CN" altLang="en-US" sz="238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操作所涉及的空间是在系统管理的</a:t>
            </a:r>
            <a:r>
              <a:rPr kumimoji="0" lang="zh-CN" altLang="en-US" sz="2380" b="1"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堆区中分配和去配</a:t>
            </a:r>
            <a:r>
              <a:rPr kumimoji="0" lang="zh-CN" altLang="en-US" sz="238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的。</a:t>
            </a:r>
            <a:endParaRPr kumimoji="0" lang="en-US" altLang="zh-CN" sz="238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20000"/>
              </a:lnSpc>
              <a:spcBef>
                <a:spcPct val="20000"/>
              </a:spcBef>
              <a:spcAft>
                <a:spcPct val="0"/>
              </a:spcAft>
              <a:buClr>
                <a:schemeClr val="hlink"/>
              </a:buClr>
              <a:buSzPct val="60000"/>
              <a:buFont typeface="Wingdings" panose="05000000000000000000" pitchFamily="2" charset="2"/>
              <a:buChar char="n"/>
              <a:defRPr/>
            </a:pPr>
            <a:r>
              <a:rPr kumimoji="0" lang="zh-CN" altLang="en-US" sz="238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就某一个类的动态对象而言，系统的堆空间管理效率不高：</a:t>
            </a:r>
            <a:endParaRPr kumimoji="0" lang="zh-CN" altLang="en-US" sz="238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0" fontAlgn="base" latinLnBrk="0" hangingPunct="0">
              <a:lnSpc>
                <a:spcPct val="120000"/>
              </a:lnSpc>
              <a:spcBef>
                <a:spcPct val="20000"/>
              </a:spcBef>
              <a:spcAft>
                <a:spcPct val="0"/>
              </a:spcAft>
              <a:buClr>
                <a:schemeClr val="tx1"/>
              </a:buClr>
              <a:buSzTx/>
              <a:buFontTx/>
              <a:buChar char="•"/>
              <a:defRPr/>
            </a:pPr>
            <a:r>
              <a:rPr kumimoji="0" lang="zh-CN" altLang="en-US" sz="238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系统要考虑程序中各种大小的堆空间申请和释放</a:t>
            </a:r>
            <a:endParaRPr kumimoji="0" lang="zh-CN" altLang="en-US" sz="238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
                <a:schemeClr val="tx1"/>
              </a:buClr>
              <a:buSzTx/>
              <a:buFontTx/>
              <a:buChar char="•"/>
              <a:defRPr/>
            </a:pPr>
            <a:r>
              <a:rPr kumimoji="0" lang="zh-CN" altLang="en-US" sz="238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系统要处理“</a:t>
            </a:r>
            <a:r>
              <a:rPr kumimoji="0" lang="zh-CN" altLang="en-US" sz="2380" b="1" i="0" u="none" strike="noStrike" kern="0" cap="none" spc="0" normalizeH="0" baseline="0" noProof="0" dirty="0">
                <a:ln>
                  <a:noFill/>
                </a:ln>
                <a:solidFill>
                  <a:srgbClr val="FFC000"/>
                </a:solidFill>
                <a:effectLst>
                  <a:outerShdw blurRad="38100" dist="38100" dir="2700000" algn="tl">
                    <a:srgbClr val="000000"/>
                  </a:outerShdw>
                </a:effectLst>
                <a:uLnTx/>
                <a:uFillTx/>
                <a:latin typeface="+mn-lt"/>
                <a:ea typeface="+mn-ea"/>
              </a:rPr>
              <a:t>碎片</a:t>
            </a:r>
            <a:r>
              <a:rPr kumimoji="0" lang="zh-CN" altLang="en-US" sz="238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”问题</a:t>
            </a:r>
            <a:endParaRPr kumimoji="0" lang="zh-CN" altLang="en-US" sz="238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0" fontAlgn="base" latinLnBrk="0" hangingPunct="0">
              <a:lnSpc>
                <a:spcPct val="120000"/>
              </a:lnSpc>
              <a:spcBef>
                <a:spcPct val="20000"/>
              </a:spcBef>
              <a:spcAft>
                <a:spcPct val="0"/>
              </a:spcAft>
              <a:buClr>
                <a:schemeClr val="hlink"/>
              </a:buClr>
              <a:buSzPct val="60000"/>
              <a:buFont typeface="Wingdings" panose="05000000000000000000" pitchFamily="2" charset="2"/>
              <a:buChar char="n"/>
              <a:defRPr/>
            </a:pPr>
            <a:r>
              <a:rPr kumimoji="0" lang="zh-CN" altLang="en-US" sz="238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可以对操作符</a:t>
            </a:r>
            <a:r>
              <a:rPr kumimoji="0" lang="en-US" altLang="zh-CN" sz="238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new</a:t>
            </a:r>
            <a:r>
              <a:rPr kumimoji="0" lang="zh-CN" altLang="en-US" sz="238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和</a:t>
            </a:r>
            <a:r>
              <a:rPr kumimoji="0" lang="en-US" altLang="zh-CN" sz="238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delete</a:t>
            </a:r>
            <a:r>
              <a:rPr kumimoji="0" lang="zh-CN" altLang="en-US" sz="238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进行重载，使得程序能以自己的方式来实现动态对象的</a:t>
            </a:r>
            <a:r>
              <a:rPr kumimoji="0" lang="zh-CN" altLang="en-US" sz="2380" b="1" i="0" u="none" strike="noStrike" kern="0" cap="none" spc="0" normalizeH="0" baseline="0" noProof="0" dirty="0">
                <a:ln>
                  <a:noFill/>
                </a:ln>
                <a:solidFill>
                  <a:srgbClr val="FFC000"/>
                </a:solidFill>
                <a:effectLst>
                  <a:outerShdw blurRad="38100" dist="38100" dir="2700000" algn="tl">
                    <a:srgbClr val="000000"/>
                  </a:outerShdw>
                </a:effectLst>
                <a:uLnTx/>
                <a:uFillTx/>
                <a:latin typeface="+mn-lt"/>
                <a:ea typeface="+mn-ea"/>
                <a:cs typeface="+mn-cs"/>
              </a:rPr>
              <a:t>空间分配</a:t>
            </a:r>
            <a:r>
              <a:rPr kumimoji="0" lang="zh-CN" altLang="en-US" sz="238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和</a:t>
            </a:r>
            <a:r>
              <a:rPr kumimoji="0" lang="zh-CN" altLang="en-US" sz="2380" b="1" i="0" u="none" strike="noStrike" kern="0" cap="none" spc="0" normalizeH="0" baseline="0" noProof="0" dirty="0">
                <a:ln>
                  <a:noFill/>
                </a:ln>
                <a:solidFill>
                  <a:srgbClr val="FFC000"/>
                </a:solidFill>
                <a:effectLst>
                  <a:outerShdw blurRad="38100" dist="38100" dir="2700000" algn="tl">
                    <a:srgbClr val="000000"/>
                  </a:outerShdw>
                </a:effectLst>
                <a:uLnTx/>
                <a:uFillTx/>
                <a:latin typeface="+mn-lt"/>
                <a:ea typeface="+mn-ea"/>
                <a:cs typeface="+mn-cs"/>
              </a:rPr>
              <a:t>释放</a:t>
            </a:r>
            <a:r>
              <a:rPr kumimoji="0" lang="zh-CN" altLang="en-US" sz="238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功能。 </a:t>
            </a:r>
            <a:endParaRPr kumimoji="0" lang="zh-CN" altLang="en-US" sz="238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6" name="Rectangle 2"/>
          <p:cNvSpPr txBox="1">
            <a:spLocks noChangeArrowheads="1"/>
          </p:cNvSpPr>
          <p:nvPr/>
        </p:nvSpPr>
        <p:spPr bwMode="auto">
          <a:xfrm>
            <a:off x="1523997" y="116205"/>
            <a:ext cx="7010400" cy="880963"/>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(3) new</a:t>
            </a:r>
            <a:r>
              <a:rPr kumimoji="0" lang="zh-CN" altLang="en-US" sz="4000" b="1" kern="0" cap="none" spc="0" normalizeH="0" baseline="0" noProof="0" dirty="0">
                <a:solidFill>
                  <a:schemeClr val="tx2"/>
                </a:solidFill>
                <a:latin typeface="+mj-lt"/>
                <a:ea typeface="+mj-ea"/>
                <a:cs typeface="+mj-cs"/>
              </a:rPr>
              <a:t>和</a:t>
            </a:r>
            <a:r>
              <a:rPr kumimoji="0" lang="en-US" altLang="zh-CN" sz="4000" b="1" kern="0" cap="none" spc="0" normalizeH="0" baseline="0" noProof="0" dirty="0">
                <a:solidFill>
                  <a:schemeClr val="tx2"/>
                </a:solidFill>
                <a:latin typeface="+mj-lt"/>
                <a:ea typeface="+mj-ea"/>
                <a:cs typeface="+mj-cs"/>
              </a:rPr>
              <a:t>delete</a:t>
            </a:r>
            <a:r>
              <a:rPr kumimoji="0" lang="zh-CN" altLang="en-US" sz="4000" b="1" kern="0" cap="none" spc="0" normalizeH="0" baseline="0" noProof="0" dirty="0">
                <a:solidFill>
                  <a:schemeClr val="tx2"/>
                </a:solidFill>
                <a:latin typeface="+mj-lt"/>
                <a:ea typeface="+mj-ea"/>
                <a:cs typeface="+mj-cs"/>
              </a:rPr>
              <a:t>操作符</a:t>
            </a:r>
            <a:endParaRPr kumimoji="0" lang="en-US" altLang="zh-CN" sz="4000" b="1" kern="0" cap="none" spc="0" normalizeH="0" baseline="0" noProof="0" dirty="0">
              <a:solidFill>
                <a:schemeClr val="tx2"/>
              </a:solidFill>
              <a:latin typeface="+mj-lt"/>
              <a:ea typeface="+mj-ea"/>
              <a:cs typeface="+mj-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内容占位符 2"/>
          <p:cNvSpPr>
            <a:spLocks noGrp="1"/>
          </p:cNvSpPr>
          <p:nvPr/>
        </p:nvSpPr>
        <p:spPr>
          <a:xfrm>
            <a:off x="457200" y="1337310"/>
            <a:ext cx="8229600" cy="4794250"/>
          </a:xfrm>
          <a:prstGeom prst="rect">
            <a:avLst/>
          </a:prstGeom>
          <a:noFill/>
          <a:ln w="9525">
            <a:noFill/>
            <a:miter lim="800000"/>
          </a:ln>
          <a:effectLst/>
        </p:spPr>
        <p:txBody>
          <a:bodyPr vert="horz" wrap="square" lIns="91440" tIns="45720" rIns="91440" bIns="45720" numCol="1" anchor="t" anchorCtr="0" compatLnSpc="1">
            <a:normAutofit/>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操作符</a:t>
            </a:r>
            <a:r>
              <a:rPr kumimoji="0" lang="en-US" altLang="zh-CN"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new</a:t>
            </a:r>
            <a:r>
              <a:rPr kumimoji="0" lang="zh-CN" altLang="en-US"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有两个功能：</a:t>
            </a:r>
            <a:endParaRPr kumimoji="0" lang="zh-CN" altLang="en-US"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tx1"/>
              </a:buClr>
              <a:buSzTx/>
              <a:buFontTx/>
              <a:buChar char="•"/>
              <a:defRPr/>
            </a:pPr>
            <a:r>
              <a:rPr kumimoji="0" lang="zh-CN" altLang="en-US"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为动态对象分配空间</a:t>
            </a:r>
            <a:endParaRPr kumimoji="0" lang="zh-CN" altLang="en-US"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0" fontAlgn="base" latinLnBrk="0" hangingPunct="0">
              <a:lnSpc>
                <a:spcPct val="100000"/>
              </a:lnSpc>
              <a:spcBef>
                <a:spcPct val="20000"/>
              </a:spcBef>
              <a:spcAft>
                <a:spcPct val="0"/>
              </a:spcAft>
              <a:buClr>
                <a:schemeClr val="tx1"/>
              </a:buClr>
              <a:buSzTx/>
              <a:buFontTx/>
              <a:buChar char="•"/>
              <a:defRPr/>
            </a:pPr>
            <a:r>
              <a:rPr kumimoji="0" lang="zh-CN" altLang="en-US"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调用对象类的构造函数</a:t>
            </a:r>
            <a:endParaRPr kumimoji="0" lang="zh-CN" altLang="en-US"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操作符</a:t>
            </a:r>
            <a:r>
              <a:rPr kumimoji="0" lang="en-US" altLang="zh-CN"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delete</a:t>
            </a:r>
            <a:r>
              <a:rPr kumimoji="0" lang="zh-CN" altLang="en-US"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也有两个功能：</a:t>
            </a:r>
            <a:endParaRPr kumimoji="0" lang="zh-CN" altLang="en-US"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tx1"/>
              </a:buClr>
              <a:buSzTx/>
              <a:buFontTx/>
              <a:buChar char="•"/>
              <a:defRPr/>
            </a:pPr>
            <a:r>
              <a:rPr kumimoji="0" lang="zh-CN" altLang="en-US"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调用对象类的析构函数</a:t>
            </a:r>
            <a:endParaRPr kumimoji="0" lang="zh-CN" altLang="en-US"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0" fontAlgn="base" latinLnBrk="0" hangingPunct="0">
              <a:lnSpc>
                <a:spcPct val="100000"/>
              </a:lnSpc>
              <a:spcBef>
                <a:spcPct val="20000"/>
              </a:spcBef>
              <a:spcAft>
                <a:spcPct val="0"/>
              </a:spcAft>
              <a:buClr>
                <a:schemeClr val="tx1"/>
              </a:buClr>
              <a:buSzTx/>
              <a:buFontTx/>
              <a:buChar char="•"/>
              <a:defRPr/>
            </a:pPr>
            <a:r>
              <a:rPr kumimoji="0" lang="zh-CN" altLang="en-US"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rPr>
              <a:t>释放对象的空间</a:t>
            </a:r>
            <a:endParaRPr kumimoji="0" lang="zh-CN" altLang="en-US"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重载操作符</a:t>
            </a:r>
            <a:r>
              <a:rPr kumimoji="0" lang="en-US" altLang="zh-CN"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new</a:t>
            </a:r>
            <a:r>
              <a:rPr kumimoji="0" lang="zh-CN" altLang="en-US"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和</a:t>
            </a:r>
            <a:r>
              <a:rPr kumimoji="0" lang="en-US" altLang="zh-CN"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delete</a:t>
            </a:r>
            <a:r>
              <a:rPr kumimoji="0" lang="zh-CN" altLang="en-US"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时，</a:t>
            </a:r>
            <a:r>
              <a:rPr kumimoji="0" lang="zh-CN" altLang="en-US" sz="2200" b="1" i="0" u="sng"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重载的是它们的分配空间和释放空间的功能</a:t>
            </a:r>
            <a:r>
              <a:rPr kumimoji="0" lang="zh-CN" altLang="en-US"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，不影响对构造函数和析构函数的调用。 </a:t>
            </a:r>
            <a:endParaRPr kumimoji="0" lang="zh-CN" altLang="en-US" sz="22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6" name="Rectangle 2"/>
          <p:cNvSpPr txBox="1">
            <a:spLocks noChangeArrowheads="1"/>
          </p:cNvSpPr>
          <p:nvPr/>
        </p:nvSpPr>
        <p:spPr bwMode="auto">
          <a:xfrm>
            <a:off x="1523997" y="116205"/>
            <a:ext cx="7010400" cy="880963"/>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(3) new</a:t>
            </a:r>
            <a:r>
              <a:rPr kumimoji="0" lang="zh-CN" altLang="en-US" sz="4000" b="1" kern="0" cap="none" spc="0" normalizeH="0" baseline="0" noProof="0" dirty="0">
                <a:solidFill>
                  <a:schemeClr val="tx2"/>
                </a:solidFill>
                <a:latin typeface="+mj-lt"/>
                <a:ea typeface="+mj-ea"/>
                <a:cs typeface="+mj-cs"/>
              </a:rPr>
              <a:t>和</a:t>
            </a:r>
            <a:r>
              <a:rPr kumimoji="0" lang="en-US" altLang="zh-CN" sz="4000" b="1" kern="0" cap="none" spc="0" normalizeH="0" baseline="0" noProof="0" dirty="0">
                <a:solidFill>
                  <a:schemeClr val="tx2"/>
                </a:solidFill>
                <a:latin typeface="+mj-lt"/>
                <a:ea typeface="+mj-ea"/>
                <a:cs typeface="+mj-cs"/>
              </a:rPr>
              <a:t>delete</a:t>
            </a:r>
            <a:r>
              <a:rPr kumimoji="0" lang="zh-CN" altLang="en-US" sz="4000" b="1" kern="0" cap="none" spc="0" normalizeH="0" baseline="0" noProof="0" dirty="0">
                <a:solidFill>
                  <a:schemeClr val="tx2"/>
                </a:solidFill>
                <a:latin typeface="+mj-lt"/>
                <a:ea typeface="+mj-ea"/>
                <a:cs typeface="+mj-cs"/>
              </a:rPr>
              <a:t>操作符</a:t>
            </a:r>
            <a:endParaRPr kumimoji="0" lang="en-US" altLang="zh-CN" sz="4000" b="1" kern="0" cap="none" spc="0" normalizeH="0" baseline="0" noProof="0" dirty="0">
              <a:solidFill>
                <a:schemeClr val="tx2"/>
              </a:solidFill>
              <a:latin typeface="+mj-lt"/>
              <a:ea typeface="+mj-ea"/>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457200" y="115888"/>
            <a:ext cx="8229600" cy="1139825"/>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GB"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重载操作符</a:t>
            </a:r>
            <a:r>
              <a:rPr kumimoji="0" lang="en-GB" altLang="zh-CN"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new</a:t>
            </a:r>
            <a:endParaRPr kumimoji="0" lang="zh-CN" altLang="zh-CN"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72739" name="Rectangle 3"/>
          <p:cNvSpPr>
            <a:spLocks noGrp="1" noChangeArrowheads="1"/>
          </p:cNvSpPr>
          <p:nvPr>
            <p:ph idx="1"/>
          </p:nvPr>
        </p:nvSpPr>
        <p:spPr>
          <a:xfrm>
            <a:off x="323850" y="1412875"/>
            <a:ext cx="8507413" cy="4895850"/>
          </a:xfrm>
        </p:spPr>
        <p:txBody>
          <a:bodyPr vert="horz" wrap="square" lIns="91440" tIns="45720" rIns="91440" bIns="45720" numCol="1" anchor="t" anchorCtr="0" compatLnSpc="1">
            <a:normAutofit/>
          </a:bodyPr>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1" i="0" u="none" strike="noStrike" kern="0" cap="none" normalizeH="0" baseline="0" noProof="0" dirty="0">
                <a:uLnTx/>
                <a:uFillTx/>
                <a:latin typeface="+mn-lt"/>
                <a:ea typeface="+mn-ea"/>
                <a:cs typeface="+mn-cs"/>
              </a:rPr>
              <a:t>操作符</a:t>
            </a:r>
            <a:r>
              <a:rPr kumimoji="0" lang="en-GB" altLang="zh-CN" sz="3200" b="1" i="0" u="none" strike="noStrike" kern="0" cap="none" normalizeH="0" baseline="0" noProof="0" dirty="0">
                <a:uLnTx/>
                <a:uFillTx/>
                <a:latin typeface="+mn-lt"/>
                <a:ea typeface="+mn-ea"/>
                <a:cs typeface="+mn-cs"/>
              </a:rPr>
              <a:t>new</a:t>
            </a:r>
            <a:r>
              <a:rPr kumimoji="0" lang="zh-CN" altLang="en-GB" sz="3200" b="1" i="0" u="none" strike="noStrike" kern="0" cap="none" normalizeH="0" baseline="0" noProof="0" dirty="0">
                <a:uLnTx/>
                <a:uFillTx/>
                <a:latin typeface="+mn-lt"/>
                <a:ea typeface="+mn-ea"/>
                <a:cs typeface="+mn-cs"/>
              </a:rPr>
              <a:t>必须作为静态的成员函数来重载（</a:t>
            </a:r>
            <a:r>
              <a:rPr kumimoji="0" lang="en-GB" altLang="zh-CN" sz="3200" b="1" i="0" u="none" strike="noStrike" kern="0" cap="none" normalizeH="0" baseline="0" noProof="0" dirty="0">
                <a:uLnTx/>
                <a:uFillTx/>
                <a:latin typeface="+mn-lt"/>
                <a:ea typeface="+mn-ea"/>
                <a:cs typeface="+mn-cs"/>
              </a:rPr>
              <a:t>static</a:t>
            </a:r>
            <a:r>
              <a:rPr kumimoji="0" lang="zh-CN" altLang="en-GB" sz="3200" b="1" i="0" u="none" strike="noStrike" kern="0" cap="none" normalizeH="0" baseline="0" noProof="0" dirty="0">
                <a:uLnTx/>
                <a:uFillTx/>
                <a:latin typeface="+mn-lt"/>
                <a:ea typeface="+mn-ea"/>
                <a:cs typeface="+mn-cs"/>
              </a:rPr>
              <a:t>说明可以不写），其格式为： </a:t>
            </a:r>
            <a:endParaRPr kumimoji="0" lang="zh-CN" altLang="en-GB" sz="3200" b="1" i="0" u="none" strike="noStrike" kern="0" cap="none" normalizeH="0" baseline="0" noProof="0" dirty="0">
              <a:uLnTx/>
              <a:uFillTx/>
              <a:latin typeface="+mn-lt"/>
              <a:ea typeface="+mn-ea"/>
              <a:cs typeface="+mn-cs"/>
            </a:endParaRPr>
          </a:p>
          <a:p>
            <a:pPr marL="457200" marR="0" lvl="1" indent="0" algn="l" defTabSz="914400" rtl="0" eaLnBrk="1" fontAlgn="base" latinLnBrk="0" hangingPunct="1">
              <a:lnSpc>
                <a:spcPct val="100000"/>
              </a:lnSpc>
              <a:spcBef>
                <a:spcPct val="20000"/>
              </a:spcBef>
              <a:spcAft>
                <a:spcPct val="0"/>
              </a:spcAft>
              <a:buClr>
                <a:schemeClr val="tx1"/>
              </a:buClr>
              <a:buSzTx/>
              <a:buFontTx/>
              <a:buNone/>
              <a:defRPr/>
            </a:pPr>
            <a:r>
              <a:rPr kumimoji="0" lang="en-GB" altLang="zh-CN" sz="2800" b="1" i="0" u="none" strike="noStrike" kern="0" cap="none" normalizeH="0" baseline="0" noProof="0" dirty="0">
                <a:uLnTx/>
                <a:uFillTx/>
                <a:latin typeface="+mn-lt"/>
                <a:ea typeface="+mn-ea"/>
              </a:rPr>
              <a:t>void *operator new(</a:t>
            </a:r>
            <a:r>
              <a:rPr kumimoji="0" lang="en-GB" altLang="zh-CN" sz="2800" b="1" i="0" u="none" strike="noStrike" kern="0" cap="none" normalizeH="0" baseline="0" noProof="0" dirty="0" err="1">
                <a:uLnTx/>
                <a:uFillTx/>
                <a:latin typeface="+mn-lt"/>
                <a:ea typeface="+mn-ea"/>
              </a:rPr>
              <a:t>size_t</a:t>
            </a:r>
            <a:r>
              <a:rPr kumimoji="0" lang="en-GB" altLang="zh-CN" sz="2800" b="1" i="0" u="none" strike="noStrike" kern="0" cap="none" normalizeH="0" baseline="0" noProof="0" dirty="0">
                <a:uLnTx/>
                <a:uFillTx/>
                <a:latin typeface="+mn-lt"/>
                <a:ea typeface="+mn-ea"/>
              </a:rPr>
              <a:t> size);</a:t>
            </a:r>
            <a:r>
              <a:rPr kumimoji="0" lang="en-US" altLang="zh-CN" sz="2800" b="1" i="0" u="none" strike="noStrike" kern="0" cap="none" normalizeH="0" baseline="0" noProof="0" dirty="0">
                <a:uLnTx/>
                <a:uFillTx/>
                <a:latin typeface="+mn-lt"/>
                <a:ea typeface="+mn-ea"/>
              </a:rPr>
              <a:t> </a:t>
            </a:r>
            <a:endParaRPr kumimoji="0" lang="en-US" altLang="zh-CN" sz="2800" b="1" i="0" u="none" strike="noStrike" kern="0" cap="none" normalizeH="0" baseline="0" noProof="0" dirty="0">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2800" b="1" i="0" u="none" strike="noStrike" kern="0" cap="none" normalizeH="0" baseline="0" noProof="0" dirty="0">
                <a:uLnTx/>
                <a:uFillTx/>
                <a:latin typeface="+mn-lt"/>
                <a:ea typeface="+mn-ea"/>
              </a:rPr>
              <a:t>返回类型必须为</a:t>
            </a:r>
            <a:r>
              <a:rPr kumimoji="0" lang="en-GB" altLang="zh-CN" sz="2800" b="1" i="0" u="none" strike="noStrike" kern="0" cap="none" normalizeH="0" baseline="0" noProof="0" dirty="0">
                <a:uLnTx/>
                <a:uFillTx/>
                <a:latin typeface="+mn-lt"/>
                <a:ea typeface="+mn-ea"/>
              </a:rPr>
              <a:t>void *</a:t>
            </a:r>
            <a:endParaRPr kumimoji="0" lang="en-US" altLang="zh-CN" sz="2800" b="1" i="0" u="none" strike="noStrike" kern="0" cap="none" normalizeH="0" baseline="0" noProof="0" dirty="0">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2800" b="1" i="0" u="none" strike="noStrike" kern="0" cap="none" normalizeH="0" baseline="0" noProof="0" dirty="0">
                <a:uLnTx/>
                <a:uFillTx/>
                <a:latin typeface="+mn-lt"/>
                <a:ea typeface="+mn-ea"/>
              </a:rPr>
              <a:t>参数表示</a:t>
            </a:r>
            <a:r>
              <a:rPr kumimoji="0" lang="zh-CN" altLang="en-US" sz="2800" b="1" i="0" u="none" strike="noStrike" kern="0" cap="none" normalizeH="0" baseline="0" noProof="0" dirty="0">
                <a:uLnTx/>
                <a:uFillTx/>
                <a:latin typeface="+mn-lt"/>
                <a:ea typeface="+mn-ea"/>
              </a:rPr>
              <a:t>对象</a:t>
            </a:r>
            <a:r>
              <a:rPr kumimoji="0" lang="zh-CN" altLang="en-GB" sz="2800" b="1" i="0" u="none" strike="noStrike" kern="0" cap="none" normalizeH="0" baseline="0" noProof="0" dirty="0">
                <a:uLnTx/>
                <a:uFillTx/>
                <a:latin typeface="+mn-lt"/>
                <a:ea typeface="+mn-ea"/>
              </a:rPr>
              <a:t>所需空间的大小，其类型为</a:t>
            </a:r>
            <a:r>
              <a:rPr kumimoji="0" lang="en-GB" altLang="zh-CN" sz="2800" b="1" i="0" u="none" strike="noStrike" kern="0" cap="none" normalizeH="0" baseline="0" noProof="0" dirty="0" err="1">
                <a:uLnTx/>
                <a:uFillTx/>
                <a:latin typeface="+mn-lt"/>
                <a:ea typeface="+mn-ea"/>
              </a:rPr>
              <a:t>size_t</a:t>
            </a:r>
            <a:r>
              <a:rPr kumimoji="0" lang="zh-CN" altLang="en-GB" sz="2800" b="1" i="0" u="none" strike="noStrike" kern="0" cap="none" normalizeH="0" baseline="0" noProof="0" dirty="0">
                <a:uLnTx/>
                <a:uFillTx/>
                <a:latin typeface="+mn-lt"/>
                <a:ea typeface="+mn-ea"/>
              </a:rPr>
              <a:t>（</a:t>
            </a:r>
            <a:r>
              <a:rPr kumimoji="0" lang="en-GB" altLang="zh-CN" sz="2800" b="1" i="0" u="none" strike="noStrike" kern="0" cap="none" normalizeH="0" baseline="0" noProof="0" dirty="0">
                <a:uLnTx/>
                <a:uFillTx/>
                <a:latin typeface="+mn-lt"/>
                <a:ea typeface="+mn-ea"/>
              </a:rPr>
              <a:t>unsigned </a:t>
            </a:r>
            <a:r>
              <a:rPr kumimoji="0" lang="en-GB" altLang="zh-CN" sz="2800" b="1" i="0" u="none" strike="noStrike" kern="0" cap="none" normalizeH="0" baseline="0" noProof="0" dirty="0" err="1">
                <a:uLnTx/>
                <a:uFillTx/>
                <a:latin typeface="+mn-lt"/>
                <a:ea typeface="+mn-ea"/>
              </a:rPr>
              <a:t>int</a:t>
            </a:r>
            <a:r>
              <a:rPr kumimoji="0" lang="zh-CN" altLang="en-GB" sz="2800" b="1" i="0" u="none" strike="noStrike" kern="0" cap="none" normalizeH="0" baseline="0" noProof="0" dirty="0">
                <a:uLnTx/>
                <a:uFillTx/>
                <a:latin typeface="+mn-lt"/>
                <a:ea typeface="+mn-ea"/>
              </a:rPr>
              <a:t>）</a:t>
            </a:r>
            <a:endParaRPr kumimoji="0" lang="en-US" altLang="zh-CN" sz="2800" b="1" i="0" u="none" strike="noStrike" kern="0" cap="none" normalizeH="0" baseline="0" noProof="0" dirty="0">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endParaRPr kumimoji="0" lang="en-US" altLang="zh-CN" sz="2800" b="1" i="0" u="none" strike="noStrike" kern="0" cap="none" normalizeH="0" baseline="0" noProof="0" dirty="0">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731520" y="190500"/>
            <a:ext cx="7802880" cy="1527175"/>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例：把动态对象初始化为全‘</a:t>
            </a:r>
            <a:r>
              <a:rPr kumimoji="0" lang="en-US" altLang="zh-CN"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0’</a:t>
            </a:r>
            <a:endParaRPr kumimoji="0" lang="en-US" altLang="zh-CN"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73763" name="Rectangle 3"/>
          <p:cNvSpPr>
            <a:spLocks noGrp="1" noChangeArrowheads="1"/>
          </p:cNvSpPr>
          <p:nvPr>
            <p:ph idx="1"/>
          </p:nvPr>
        </p:nvSpPr>
        <p:spPr>
          <a:xfrm>
            <a:off x="353695" y="1340485"/>
            <a:ext cx="8435975" cy="499745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tabLst>
                <a:tab pos="712470" algn="l"/>
              </a:tabLst>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#include &lt;</a:t>
            </a:r>
            <a:r>
              <a:rPr kumimoji="0" lang="en-US" altLang="zh-CN" sz="2400" b="1"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cstring</a:t>
            </a: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&gt;</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tabLst>
                <a:tab pos="712470" algn="l"/>
              </a:tabLst>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class A</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tabLst>
                <a:tab pos="712470" algn="l"/>
              </a:tabLst>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400" b="1"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400" b="1"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x,y</a:t>
            </a: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tabLst>
                <a:tab pos="712470" algn="l"/>
              </a:tabLst>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public:</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tabLst>
                <a:tab pos="712470" algn="l"/>
              </a:tabLst>
              <a:defRPr/>
            </a:pPr>
            <a:r>
              <a:rPr kumimoji="0" lang="en-GB"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void *operator new(</a:t>
            </a:r>
            <a:r>
              <a:rPr kumimoji="0" lang="en-GB" altLang="zh-CN" sz="2400" b="1"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size_t</a:t>
            </a:r>
            <a:r>
              <a:rPr kumimoji="0" lang="en-GB"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size)</a:t>
            </a:r>
            <a:endParaRPr kumimoji="0" lang="en-GB"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tabLst>
                <a:tab pos="712470" algn="l"/>
              </a:tabLst>
              <a:defRPr/>
            </a:pPr>
            <a:r>
              <a:rPr kumimoji="0" lang="en-GB"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	void *p=</a:t>
            </a:r>
            <a:r>
              <a:rPr kumimoji="0" lang="en-GB" altLang="zh-CN" sz="2400" b="1"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malloc</a:t>
            </a:r>
            <a:r>
              <a:rPr kumimoji="0" lang="en-GB"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(size); </a:t>
            </a:r>
            <a:r>
              <a:rPr kumimoji="0" lang="en-GB"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GB"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调用系统堆空间分配操作。</a:t>
            </a:r>
            <a:endParaRPr kumimoji="0" lang="zh-CN" altLang="en-GB"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tabLst>
                <a:tab pos="712470" algn="l"/>
              </a:tabLst>
              <a:defRPr/>
            </a:pPr>
            <a:r>
              <a:rPr kumimoji="0" lang="zh-CN" altLang="en-GB"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r>
              <a:rPr kumimoji="0" lang="en-GB" altLang="zh-CN" sz="2400" b="1"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memset</a:t>
            </a:r>
            <a:r>
              <a:rPr kumimoji="0" lang="en-GB"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(p,0,size); </a:t>
            </a:r>
            <a:r>
              <a:rPr kumimoji="0" lang="en-GB" altLang="zh-CN"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GB" sz="2000" b="1" i="0" u="none" strike="noStrike" kern="0" cap="none" spc="0" normalizeH="0" baseline="0" noProof="0" dirty="0">
                <a:ln>
                  <a:noFill/>
                </a:ln>
                <a:solidFill>
                  <a:srgbClr val="FFC000"/>
                </a:solidFill>
                <a:effectLst>
                  <a:outerShdw blurRad="38100" dist="38100" dir="2700000" algn="tl">
                    <a:srgbClr val="000000"/>
                  </a:outerShdw>
                </a:effectLst>
                <a:uLnTx/>
                <a:uFillTx/>
                <a:latin typeface="+mn-lt"/>
                <a:ea typeface="+mn-ea"/>
                <a:cs typeface="+mn-cs"/>
              </a:rPr>
              <a:t>把申请到的堆空间初始化为全</a:t>
            </a:r>
            <a:r>
              <a:rPr kumimoji="0" lang="zh-CN" altLang="en-GB" sz="2000" b="1" i="0" u="none" strike="noStrike" kern="0" cap="none" spc="0" normalizeH="0" baseline="0" noProof="0" dirty="0">
                <a:ln>
                  <a:noFill/>
                </a:ln>
                <a:solidFill>
                  <a:srgbClr val="FFC000"/>
                </a:solidFill>
                <a:effectLst>
                  <a:outerShdw blurRad="38100" dist="38100" dir="2700000" algn="tl">
                    <a:srgbClr val="000000"/>
                  </a:outerShdw>
                </a:effectLst>
                <a:uLnTx/>
                <a:uFillTx/>
                <a:latin typeface="Arial" panose="020B0604020202020204"/>
                <a:ea typeface="+mn-ea"/>
                <a:cs typeface="+mn-cs"/>
              </a:rPr>
              <a:t>“</a:t>
            </a:r>
            <a:r>
              <a:rPr kumimoji="0" lang="en-GB" altLang="zh-CN" sz="2000" b="1" i="0" u="none" strike="noStrike" kern="0" cap="none" spc="0" normalizeH="0" baseline="0" noProof="0" dirty="0">
                <a:ln>
                  <a:noFill/>
                </a:ln>
                <a:solidFill>
                  <a:srgbClr val="FFC000"/>
                </a:solidFill>
                <a:effectLst>
                  <a:outerShdw blurRad="38100" dist="38100" dir="2700000" algn="tl">
                    <a:srgbClr val="000000"/>
                  </a:outerShdw>
                </a:effectLst>
                <a:uLnTx/>
                <a:uFillTx/>
                <a:latin typeface="+mn-lt"/>
                <a:ea typeface="+mn-ea"/>
                <a:cs typeface="+mn-cs"/>
              </a:rPr>
              <a:t>0</a:t>
            </a:r>
            <a:r>
              <a:rPr kumimoji="0" lang="en-GB" altLang="zh-CN" sz="2000" b="1" i="0" u="none" strike="noStrike" kern="0" cap="none" spc="0" normalizeH="0" baseline="0" noProof="0" dirty="0">
                <a:ln>
                  <a:noFill/>
                </a:ln>
                <a:solidFill>
                  <a:srgbClr val="FFC000"/>
                </a:solidFill>
                <a:effectLst>
                  <a:outerShdw blurRad="38100" dist="38100" dir="2700000" algn="tl">
                    <a:srgbClr val="000000"/>
                  </a:outerShdw>
                </a:effectLst>
                <a:uLnTx/>
                <a:uFillTx/>
                <a:latin typeface="Arial" panose="020B0604020202020204"/>
                <a:ea typeface="+mn-ea"/>
                <a:cs typeface="+mn-cs"/>
              </a:rPr>
              <a:t>”</a:t>
            </a:r>
            <a:r>
              <a:rPr kumimoji="0" lang="zh-CN" altLang="en-GB" sz="2000" b="1" i="0" u="none" strike="noStrike" kern="0" cap="none" spc="0" normalizeH="0" baseline="0" noProof="0" dirty="0">
                <a:ln>
                  <a:noFill/>
                </a:ln>
                <a:solidFill>
                  <a:srgbClr val="FFC000"/>
                </a:solidFill>
                <a:effectLst>
                  <a:outerShdw blurRad="38100" dist="38100" dir="2700000" algn="tl">
                    <a:srgbClr val="000000"/>
                  </a:outerShdw>
                </a:effectLst>
                <a:uLnTx/>
                <a:uFillTx/>
                <a:latin typeface="+mn-lt"/>
                <a:ea typeface="+mn-ea"/>
                <a:cs typeface="+mn-cs"/>
              </a:rPr>
              <a:t>。</a:t>
            </a:r>
            <a:endParaRPr kumimoji="0" lang="zh-CN" altLang="en-GB" sz="2000" b="1" i="0" u="none" strike="noStrike" kern="0" cap="none" spc="0" normalizeH="0" baseline="0" noProof="0" dirty="0">
              <a:ln>
                <a:noFill/>
              </a:ln>
              <a:solidFill>
                <a:srgbClr val="FFC0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tabLst>
                <a:tab pos="712470" algn="l"/>
              </a:tabLst>
              <a:defRPr/>
            </a:pPr>
            <a:r>
              <a:rPr kumimoji="0" lang="zh-CN" altLang="en-GB"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r>
              <a:rPr kumimoji="0" lang="en-GB"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return p;</a:t>
            </a:r>
            <a:endParaRPr kumimoji="0" lang="en-GB"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tabLst>
                <a:tab pos="712470" algn="l"/>
              </a:tabLst>
              <a:defRPr/>
            </a:pPr>
            <a:r>
              <a:rPr kumimoji="0" lang="en-GB"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tabLst>
                <a:tab pos="712470" algn="l"/>
              </a:tabLst>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endParaRPr kumimoji="0" lang="en-GB"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tabLst>
                <a:tab pos="712470" algn="l"/>
              </a:tabLst>
              <a:defRPr/>
            </a:pPr>
            <a:r>
              <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Char char="n"/>
              <a:tabLst>
                <a:tab pos="712470" algn="l"/>
              </a:tabLst>
              <a:defRPr/>
            </a:pPr>
            <a:r>
              <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为一个没有定义任何构造函数的类的对象提供初始化</a:t>
            </a:r>
            <a:endParaRPr kumimoji="0" lang="zh-CN" altLang="en-US" sz="24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1692275" y="441325"/>
            <a:ext cx="6192838" cy="971550"/>
          </a:xfrm>
        </p:spPr>
        <p:txBody>
          <a:bodyPr vert="horz" wrap="square" lIns="91440" tIns="45720" rIns="91440" bIns="45720" anchor="ctr" anchorCtr="0"/>
          <a:lstStyle/>
          <a:p>
            <a:pPr eaLnBrk="1" hangingPunct="1"/>
            <a:r>
              <a:rPr lang="en-US" altLang="zh-CN" b="1" dirty="0"/>
              <a:t>1. </a:t>
            </a:r>
            <a:r>
              <a:rPr lang="zh-CN" altLang="en-US" b="1" dirty="0"/>
              <a:t>操作符重载概述</a:t>
            </a:r>
            <a:endParaRPr lang="zh-CN" altLang="en-US" b="1" dirty="0"/>
          </a:p>
        </p:txBody>
      </p:sp>
      <p:sp>
        <p:nvSpPr>
          <p:cNvPr id="9219" name="Rectangle 3"/>
          <p:cNvSpPr>
            <a:spLocks noGrp="1"/>
          </p:cNvSpPr>
          <p:nvPr>
            <p:ph type="body"/>
          </p:nvPr>
        </p:nvSpPr>
        <p:spPr>
          <a:xfrm>
            <a:off x="1259205" y="1340485"/>
            <a:ext cx="5734050" cy="4646930"/>
          </a:xfrm>
        </p:spPr>
        <p:txBody>
          <a:bodyPr vert="horz" wrap="square" lIns="91440" tIns="45720" rIns="91440" bIns="45720" anchor="t" anchorCtr="0"/>
          <a:lstStyle/>
          <a:p>
            <a:pPr eaLnBrk="1" hangingPunct="1">
              <a:lnSpc>
                <a:spcPct val="90000"/>
              </a:lnSpc>
            </a:pPr>
            <a:r>
              <a:rPr lang="zh-CN" altLang="en-US" sz="2800" b="1" dirty="0"/>
              <a:t>例：实现复数的表示及其</a:t>
            </a:r>
            <a:r>
              <a:rPr lang="zh-CN" altLang="en-US" sz="2800" b="1" dirty="0">
                <a:solidFill>
                  <a:srgbClr val="FF0000"/>
                </a:solidFill>
              </a:rPr>
              <a:t>加减法</a:t>
            </a:r>
            <a:endParaRPr lang="zh-CN" altLang="en-US" sz="2800" b="1" dirty="0">
              <a:solidFill>
                <a:srgbClr val="FF0000"/>
              </a:solidFill>
            </a:endParaRPr>
          </a:p>
          <a:p>
            <a:pPr lvl="1" algn="just" eaLnBrk="1" hangingPunct="1">
              <a:lnSpc>
                <a:spcPct val="120000"/>
              </a:lnSpc>
              <a:buNone/>
            </a:pPr>
            <a:r>
              <a:rPr lang="zh-CN" altLang="zh-CN" sz="2000" b="1" dirty="0">
                <a:cs typeface="Times New Roman" panose="02020603050405020304" pitchFamily="18" charset="0"/>
              </a:rPr>
              <a:t>class Complex</a:t>
            </a:r>
            <a:endParaRPr lang="zh-CN" altLang="zh-CN" sz="2000" b="1" dirty="0">
              <a:cs typeface="Times New Roman" panose="02020603050405020304" pitchFamily="18" charset="0"/>
            </a:endParaRPr>
          </a:p>
          <a:p>
            <a:pPr lvl="1" algn="just" eaLnBrk="1" hangingPunct="1">
              <a:lnSpc>
                <a:spcPct val="90000"/>
              </a:lnSpc>
              <a:buNone/>
            </a:pPr>
            <a:r>
              <a:rPr lang="zh-CN" altLang="zh-CN" sz="2000" b="1" dirty="0">
                <a:cs typeface="Times New Roman" panose="02020603050405020304" pitchFamily="18" charset="0"/>
              </a:rPr>
              <a:t>{</a:t>
            </a:r>
            <a:r>
              <a:rPr lang="en-US" altLang="zh-CN" sz="2000" b="1" dirty="0">
                <a:cs typeface="Times New Roman" panose="02020603050405020304" pitchFamily="18" charset="0"/>
              </a:rPr>
              <a:t>   </a:t>
            </a:r>
            <a:r>
              <a:rPr lang="zh-CN" altLang="zh-CN" sz="2000" b="1" dirty="0">
                <a:cs typeface="Times New Roman" panose="02020603050405020304" pitchFamily="18" charset="0"/>
              </a:rPr>
              <a:t>public:</a:t>
            </a:r>
            <a:endParaRPr lang="zh-CN" altLang="zh-CN" sz="2000" b="1" dirty="0">
              <a:cs typeface="Times New Roman" panose="02020603050405020304" pitchFamily="18" charset="0"/>
            </a:endParaRPr>
          </a:p>
          <a:p>
            <a:pPr lvl="1" eaLnBrk="1" hangingPunct="1">
              <a:lnSpc>
                <a:spcPct val="90000"/>
              </a:lnSpc>
              <a:spcAft>
                <a:spcPts val="1200"/>
              </a:spcAft>
              <a:buNone/>
            </a:pP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Complex(double r=0.0, double i=0.0)     </a:t>
            </a:r>
            <a:br>
              <a:rPr lang="zh-CN" altLang="zh-CN" sz="2000" b="1" dirty="0">
                <a:cs typeface="Times New Roman" panose="02020603050405020304" pitchFamily="18" charset="0"/>
              </a:rPr>
            </a:b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 real=r;  imag=i; }</a:t>
            </a:r>
            <a:endParaRPr lang="zh-CN" altLang="zh-CN" sz="2000" b="1" dirty="0">
              <a:cs typeface="Times New Roman" panose="02020603050405020304" pitchFamily="18" charset="0"/>
            </a:endParaRPr>
          </a:p>
          <a:p>
            <a:pPr lvl="1" eaLnBrk="1" hangingPunct="1">
              <a:lnSpc>
                <a:spcPct val="90000"/>
              </a:lnSpc>
              <a:buNone/>
            </a:pP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void display() const</a:t>
            </a:r>
            <a:endParaRPr lang="zh-CN" altLang="zh-CN" sz="2000" b="1" dirty="0">
              <a:cs typeface="Times New Roman" panose="02020603050405020304" pitchFamily="18" charset="0"/>
            </a:endParaRPr>
          </a:p>
          <a:p>
            <a:pPr lvl="1" eaLnBrk="1" hangingPunct="1">
              <a:lnSpc>
                <a:spcPct val="90000"/>
              </a:lnSpc>
              <a:buNone/>
            </a:pP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 cout &lt;&lt; real &lt;&lt; '+' &lt;&lt; imag &lt;&lt; 'i'; } </a:t>
            </a:r>
            <a:endParaRPr lang="zh-CN" altLang="zh-CN" sz="2000" b="1" dirty="0">
              <a:cs typeface="Times New Roman" panose="02020603050405020304" pitchFamily="18" charset="0"/>
            </a:endParaRPr>
          </a:p>
          <a:p>
            <a:pPr lvl="1" eaLnBrk="1" hangingPunct="1">
              <a:lnSpc>
                <a:spcPct val="90000"/>
              </a:lnSpc>
              <a:buNone/>
            </a:pP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a:t>
            </a:r>
            <a:endParaRPr lang="zh-CN" altLang="zh-CN" sz="2000" b="1" dirty="0">
              <a:cs typeface="Times New Roman" panose="02020603050405020304" pitchFamily="18" charset="0"/>
            </a:endParaRPr>
          </a:p>
          <a:p>
            <a:pPr lvl="1" algn="just" eaLnBrk="1" hangingPunct="1">
              <a:lnSpc>
                <a:spcPct val="90000"/>
              </a:lnSpc>
              <a:buNone/>
            </a:pP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private:	</a:t>
            </a:r>
            <a:endParaRPr lang="zh-CN" altLang="zh-CN" sz="2000" b="1" dirty="0">
              <a:cs typeface="Times New Roman" panose="02020603050405020304" pitchFamily="18" charset="0"/>
            </a:endParaRPr>
          </a:p>
          <a:p>
            <a:pPr lvl="1" algn="just" eaLnBrk="1" hangingPunct="1">
              <a:lnSpc>
                <a:spcPct val="90000"/>
              </a:lnSpc>
              <a:buNone/>
            </a:pP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double real;</a:t>
            </a:r>
            <a:endParaRPr lang="zh-CN" altLang="zh-CN" sz="2000" b="1" dirty="0">
              <a:cs typeface="Times New Roman" panose="02020603050405020304" pitchFamily="18" charset="0"/>
            </a:endParaRPr>
          </a:p>
          <a:p>
            <a:pPr lvl="1" algn="just" eaLnBrk="1" hangingPunct="1">
              <a:lnSpc>
                <a:spcPct val="90000"/>
              </a:lnSpc>
              <a:buNone/>
            </a:pP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double imag;</a:t>
            </a:r>
            <a:endParaRPr lang="zh-CN" altLang="zh-CN" sz="2000" b="1" dirty="0">
              <a:cs typeface="Times New Roman" panose="02020603050405020304" pitchFamily="18" charset="0"/>
            </a:endParaRPr>
          </a:p>
          <a:p>
            <a:pPr lvl="1" algn="just" eaLnBrk="1" hangingPunct="1">
              <a:lnSpc>
                <a:spcPct val="90000"/>
              </a:lnSpc>
              <a:buNone/>
            </a:pPr>
            <a:r>
              <a:rPr lang="zh-CN" altLang="zh-CN" sz="2000" b="1" dirty="0">
                <a:cs typeface="Times New Roman" panose="02020603050405020304" pitchFamily="18" charset="0"/>
              </a:rPr>
              <a:t>};	</a:t>
            </a:r>
            <a:endParaRPr lang="zh-CN" altLang="zh-CN" sz="2000" b="1" dirty="0">
              <a:cs typeface="Times New Roman" panose="02020603050405020304" pitchFamily="18" charset="0"/>
            </a:endParaRPr>
          </a:p>
          <a:p>
            <a:pPr lvl="1" algn="just" eaLnBrk="1" hangingPunct="1">
              <a:lnSpc>
                <a:spcPct val="90000"/>
              </a:lnSpc>
              <a:buNone/>
            </a:pPr>
            <a:r>
              <a:rPr lang="zh-CN" altLang="zh-CN" sz="2000" b="1" dirty="0">
                <a:cs typeface="Times New Roman" panose="02020603050405020304" pitchFamily="18" charset="0"/>
                <a:sym typeface="+mn-ea"/>
              </a:rPr>
              <a:t>Complex</a:t>
            </a:r>
            <a:r>
              <a:rPr lang="en-US" altLang="zh-CN" sz="2000" b="1" dirty="0">
                <a:cs typeface="Times New Roman" panose="02020603050405020304" pitchFamily="18" charset="0"/>
                <a:sym typeface="+mn-ea"/>
              </a:rPr>
              <a:t> </a:t>
            </a:r>
            <a:r>
              <a:rPr lang="en-US" altLang="zh-CN" sz="2000" b="1" dirty="0">
                <a:ea typeface="Times New Roman" panose="02020603050405020304" pitchFamily="18" charset="0"/>
              </a:rPr>
              <a:t>a(1,2)</a:t>
            </a:r>
            <a:r>
              <a:rPr lang="zh-CN" altLang="en-US" sz="2000" b="1" dirty="0">
                <a:ea typeface="Times New Roman" panose="02020603050405020304" pitchFamily="18" charset="0"/>
              </a:rPr>
              <a:t>就可以表示出</a:t>
            </a:r>
            <a:r>
              <a:rPr lang="en-US" altLang="zh-CN" sz="2000" b="1" dirty="0">
                <a:ea typeface="Times New Roman" panose="02020603050405020304" pitchFamily="18" charset="0"/>
              </a:rPr>
              <a:t> 1+2i</a:t>
            </a:r>
            <a:endParaRPr lang="en-US" altLang="zh-CN" sz="2000" b="1" dirty="0">
              <a:ea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1"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79705" y="1196340"/>
            <a:ext cx="8229600" cy="478155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en-GB" altLang="zh-CN" sz="3200" b="1" i="0" u="none" strike="noStrike" kern="0" cap="none" normalizeH="0" baseline="0" noProof="0" dirty="0">
                <a:solidFill>
                  <a:schemeClr val="tx2"/>
                </a:solidFill>
                <a:uLnTx/>
                <a:uFillTx/>
                <a:latin typeface="+mn-lt"/>
                <a:ea typeface="+mn-ea"/>
                <a:cs typeface="+mn-cs"/>
              </a:rPr>
              <a:t>new</a:t>
            </a:r>
            <a:r>
              <a:rPr kumimoji="0" lang="zh-CN" altLang="en-GB" sz="3200" b="1" i="0" u="none" strike="noStrike" kern="0" cap="none" normalizeH="0" baseline="0" noProof="0" dirty="0">
                <a:solidFill>
                  <a:schemeClr val="tx2"/>
                </a:solidFill>
                <a:uLnTx/>
                <a:uFillTx/>
                <a:latin typeface="+mn-lt"/>
                <a:ea typeface="+mn-ea"/>
                <a:cs typeface="+mn-cs"/>
              </a:rPr>
              <a:t>的使用格式与系统提供的基本相同</a:t>
            </a:r>
            <a:r>
              <a:rPr kumimoji="0" lang="zh-CN" altLang="en-US" sz="3200" b="1" i="0" u="none" strike="noStrike" kern="0" cap="none" normalizeH="0" baseline="0" noProof="0" dirty="0">
                <a:solidFill>
                  <a:schemeClr val="tx2"/>
                </a:solidFill>
                <a:uLnTx/>
                <a:uFillTx/>
                <a:latin typeface="+mn-lt"/>
                <a:ea typeface="+mn-ea"/>
                <a:cs typeface="+mn-cs"/>
              </a:rPr>
              <a:t>，例如：</a:t>
            </a:r>
            <a:endParaRPr kumimoji="0" lang="en-US" altLang="zh-CN" sz="3200" b="1" i="0" u="none" strike="noStrike" kern="0" cap="none" normalizeH="0" baseline="0" noProof="0" dirty="0">
              <a:solidFill>
                <a:schemeClr val="tx2"/>
              </a:solidFill>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en-US" altLang="zh-CN" sz="2800" b="1" i="0" u="none" strike="noStrike" kern="0" cap="none" normalizeH="0" baseline="0" noProof="0" dirty="0">
                <a:solidFill>
                  <a:schemeClr val="tx2"/>
                </a:solidFill>
                <a:highlight>
                  <a:srgbClr val="FFFF00"/>
                </a:highlight>
                <a:uLnTx/>
                <a:uFillTx/>
                <a:latin typeface="+mn-lt"/>
                <a:ea typeface="+mn-ea"/>
              </a:rPr>
              <a:t>A *p=new A</a:t>
            </a:r>
            <a:r>
              <a:rPr kumimoji="0" lang="en-US" altLang="zh-CN" sz="2800" b="1" i="0" u="none" strike="noStrike" kern="0" cap="none" normalizeH="0" baseline="0" noProof="0" dirty="0">
                <a:solidFill>
                  <a:schemeClr val="tx2"/>
                </a:solidFill>
                <a:uLnTx/>
                <a:uFillTx/>
                <a:latin typeface="+mn-lt"/>
                <a:ea typeface="+mn-ea"/>
              </a:rPr>
              <a:t>; //</a:t>
            </a:r>
            <a:r>
              <a:rPr kumimoji="0" lang="zh-CN" altLang="en-US" sz="2800" b="1" i="0" u="none" strike="noStrike" kern="0" cap="none" normalizeH="0" baseline="0" noProof="0" dirty="0">
                <a:solidFill>
                  <a:schemeClr val="tx2"/>
                </a:solidFill>
                <a:uLnTx/>
                <a:uFillTx/>
                <a:latin typeface="+mn-lt"/>
                <a:ea typeface="+mn-ea"/>
              </a:rPr>
              <a:t>假设</a:t>
            </a:r>
            <a:r>
              <a:rPr kumimoji="0" lang="en-US" altLang="zh-CN" sz="2800" b="1" i="0" u="none" strike="noStrike" kern="0" cap="none" normalizeH="0" baseline="0" noProof="0" dirty="0">
                <a:solidFill>
                  <a:schemeClr val="tx2"/>
                </a:solidFill>
                <a:uLnTx/>
                <a:uFillTx/>
                <a:latin typeface="+mn-lt"/>
                <a:ea typeface="+mn-ea"/>
              </a:rPr>
              <a:t>A</a:t>
            </a:r>
            <a:r>
              <a:rPr kumimoji="0" lang="zh-CN" altLang="en-US" sz="2800" b="1" i="0" u="none" strike="noStrike" kern="0" cap="none" normalizeH="0" baseline="0" noProof="0" dirty="0">
                <a:solidFill>
                  <a:schemeClr val="tx2"/>
                </a:solidFill>
                <a:uLnTx/>
                <a:uFillTx/>
                <a:latin typeface="+mn-lt"/>
                <a:ea typeface="+mn-ea"/>
              </a:rPr>
              <a:t>中重载了</a:t>
            </a:r>
            <a:r>
              <a:rPr kumimoji="0" lang="en-US" altLang="zh-CN" sz="2800" b="1" i="0" u="none" strike="noStrike" kern="0" cap="none" normalizeH="0" baseline="0" noProof="0" dirty="0">
                <a:solidFill>
                  <a:schemeClr val="tx2"/>
                </a:solidFill>
                <a:uLnTx/>
                <a:uFillTx/>
                <a:latin typeface="+mn-lt"/>
                <a:ea typeface="+mn-ea"/>
              </a:rPr>
              <a:t>new</a:t>
            </a:r>
            <a:endParaRPr kumimoji="0" lang="en-US" altLang="zh-CN" sz="2800" b="1" i="0" u="none" strike="noStrike" kern="0" cap="none" normalizeH="0" baseline="0" noProof="0" dirty="0">
              <a:solidFill>
                <a:schemeClr val="tx2"/>
              </a:solidFill>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1" i="0" u="none" strike="noStrike" kern="0" cap="none" normalizeH="0" baseline="0" noProof="0" dirty="0">
                <a:solidFill>
                  <a:schemeClr val="tx2"/>
                </a:solidFill>
                <a:uLnTx/>
                <a:uFillTx/>
                <a:latin typeface="+mn-lt"/>
                <a:ea typeface="+mn-ea"/>
              </a:rPr>
              <a:t>自动计算</a:t>
            </a:r>
            <a:r>
              <a:rPr kumimoji="0" lang="en-US" altLang="zh-CN" sz="2400" b="1" i="0" u="none" strike="noStrike" kern="0" cap="none" normalizeH="0" baseline="0" noProof="0" dirty="0">
                <a:solidFill>
                  <a:schemeClr val="tx2"/>
                </a:solidFill>
                <a:uLnTx/>
                <a:uFillTx/>
                <a:latin typeface="+mn-lt"/>
                <a:ea typeface="+mn-ea"/>
              </a:rPr>
              <a:t>A</a:t>
            </a:r>
            <a:r>
              <a:rPr kumimoji="0" lang="zh-CN" altLang="en-US" sz="2400" b="1" i="0" u="none" strike="noStrike" kern="0" cap="none" normalizeH="0" baseline="0" noProof="0" dirty="0">
                <a:solidFill>
                  <a:schemeClr val="tx2"/>
                </a:solidFill>
                <a:uLnTx/>
                <a:uFillTx/>
                <a:latin typeface="+mn-lt"/>
                <a:ea typeface="+mn-ea"/>
              </a:rPr>
              <a:t>的大小，把它作为参数（</a:t>
            </a:r>
            <a:r>
              <a:rPr kumimoji="0" lang="en-US" altLang="zh-CN" sz="2400" b="1" i="0" u="none" strike="noStrike" kern="0" cap="none" normalizeH="0" baseline="0" noProof="0" dirty="0">
                <a:solidFill>
                  <a:schemeClr val="tx2"/>
                </a:solidFill>
                <a:uLnTx/>
                <a:uFillTx/>
                <a:latin typeface="+mn-lt"/>
                <a:ea typeface="+mn-ea"/>
              </a:rPr>
              <a:t>size</a:t>
            </a:r>
            <a:r>
              <a:rPr kumimoji="0" lang="zh-CN" altLang="en-US" sz="2400" b="1" i="0" u="none" strike="noStrike" kern="0" cap="none" normalizeH="0" baseline="0" noProof="0" dirty="0">
                <a:solidFill>
                  <a:schemeClr val="tx2"/>
                </a:solidFill>
                <a:uLnTx/>
                <a:uFillTx/>
                <a:latin typeface="+mn-lt"/>
                <a:ea typeface="+mn-ea"/>
              </a:rPr>
              <a:t>）去调用</a:t>
            </a:r>
            <a:r>
              <a:rPr kumimoji="0" lang="en-US" altLang="zh-CN" sz="2400" b="1" i="0" u="none" strike="noStrike" kern="0" cap="none" normalizeH="0" baseline="0" noProof="0" dirty="0">
                <a:solidFill>
                  <a:schemeClr val="tx2"/>
                </a:solidFill>
                <a:uLnTx/>
                <a:uFillTx/>
                <a:latin typeface="+mn-lt"/>
                <a:ea typeface="+mn-ea"/>
              </a:rPr>
              <a:t>new</a:t>
            </a:r>
            <a:r>
              <a:rPr kumimoji="0" lang="zh-CN" altLang="en-US" sz="2400" b="1" i="0" u="none" strike="noStrike" kern="0" cap="none" normalizeH="0" baseline="0" noProof="0" dirty="0">
                <a:solidFill>
                  <a:schemeClr val="tx2"/>
                </a:solidFill>
                <a:uLnTx/>
                <a:uFillTx/>
                <a:latin typeface="+mn-lt"/>
                <a:ea typeface="+mn-ea"/>
              </a:rPr>
              <a:t>的重载函数。</a:t>
            </a:r>
            <a:endParaRPr kumimoji="0" lang="en-US" altLang="zh-CN" sz="2400" b="1" i="0" u="none" strike="noStrike" kern="0" cap="none" normalizeH="0" baseline="0" noProof="0" dirty="0">
              <a:solidFill>
                <a:schemeClr val="tx2"/>
              </a:solidFill>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1" i="0" u="none" strike="noStrike" kern="0" cap="none" normalizeH="0" baseline="0" noProof="0" dirty="0">
                <a:solidFill>
                  <a:schemeClr val="tx2"/>
                </a:solidFill>
                <a:uLnTx/>
                <a:uFillTx/>
                <a:latin typeface="+mn-lt"/>
                <a:ea typeface="+mn-ea"/>
              </a:rPr>
              <a:t>调用</a:t>
            </a:r>
            <a:r>
              <a:rPr kumimoji="0" lang="en-US" altLang="zh-CN" sz="2400" b="1" i="0" u="none" strike="noStrike" kern="0" cap="none" normalizeH="0" baseline="0" noProof="0" dirty="0">
                <a:solidFill>
                  <a:schemeClr val="tx2"/>
                </a:solidFill>
                <a:uLnTx/>
                <a:uFillTx/>
                <a:latin typeface="+mn-lt"/>
                <a:ea typeface="+mn-ea"/>
              </a:rPr>
              <a:t>A</a:t>
            </a:r>
            <a:r>
              <a:rPr kumimoji="0" lang="zh-CN" altLang="en-US" sz="2400" b="1" i="0" u="none" strike="noStrike" kern="0" cap="none" normalizeH="0" baseline="0" noProof="0" dirty="0">
                <a:solidFill>
                  <a:schemeClr val="tx2"/>
                </a:solidFill>
                <a:uLnTx/>
                <a:uFillTx/>
                <a:latin typeface="+mn-lt"/>
                <a:ea typeface="+mn-ea"/>
              </a:rPr>
              <a:t>类</a:t>
            </a:r>
            <a:r>
              <a:rPr kumimoji="0" lang="zh-CN" altLang="en-US" sz="2400" b="1" i="0" u="none" strike="noStrike" kern="0" cap="none" normalizeH="0" baseline="0" noProof="0" dirty="0">
                <a:solidFill>
                  <a:srgbClr val="FF0000"/>
                </a:solidFill>
                <a:uLnTx/>
                <a:uFillTx/>
                <a:latin typeface="+mn-lt"/>
                <a:ea typeface="+mn-ea"/>
              </a:rPr>
              <a:t>默认</a:t>
            </a:r>
            <a:r>
              <a:rPr kumimoji="0" lang="zh-CN" altLang="en-US" sz="2400" b="1" i="0" u="none" strike="noStrike" kern="0" cap="none" normalizeH="0" baseline="0" noProof="0" dirty="0">
                <a:solidFill>
                  <a:schemeClr val="tx2"/>
                </a:solidFill>
                <a:uLnTx/>
                <a:uFillTx/>
                <a:latin typeface="+mn-lt"/>
                <a:ea typeface="+mn-ea"/>
              </a:rPr>
              <a:t>构造函数。</a:t>
            </a:r>
            <a:endParaRPr kumimoji="0" lang="en-US" altLang="zh-CN" sz="2400" b="1" i="0" u="none" strike="noStrike" kern="0" cap="none" normalizeH="0" baseline="0" noProof="0" dirty="0">
              <a:solidFill>
                <a:schemeClr val="tx2"/>
              </a:solidFill>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en-US" altLang="zh-CN" sz="2800" b="1" i="0" u="none" strike="noStrike" kern="0" cap="none" normalizeH="0" baseline="0" noProof="0" dirty="0">
                <a:solidFill>
                  <a:schemeClr val="tx2"/>
                </a:solidFill>
                <a:highlight>
                  <a:srgbClr val="FFFF00"/>
                </a:highlight>
                <a:uLnTx/>
                <a:uFillTx/>
                <a:latin typeface="+mn-lt"/>
                <a:ea typeface="+mn-ea"/>
              </a:rPr>
              <a:t>A *q=new A(...)</a:t>
            </a:r>
            <a:r>
              <a:rPr kumimoji="0" lang="en-US" altLang="zh-CN" sz="2800" b="1" i="0" u="none" strike="noStrike" kern="0" cap="none" normalizeH="0" baseline="0" noProof="0" dirty="0">
                <a:solidFill>
                  <a:schemeClr val="tx2"/>
                </a:solidFill>
                <a:uLnTx/>
                <a:uFillTx/>
                <a:latin typeface="+mn-lt"/>
                <a:ea typeface="+mn-ea"/>
              </a:rPr>
              <a:t>; //</a:t>
            </a:r>
            <a:r>
              <a:rPr kumimoji="0" lang="zh-CN" altLang="en-US" sz="2800" b="1" i="0" u="none" strike="noStrike" kern="0" cap="none" normalizeH="0" baseline="0" noProof="0" dirty="0">
                <a:solidFill>
                  <a:schemeClr val="tx2"/>
                </a:solidFill>
                <a:uLnTx/>
                <a:uFillTx/>
                <a:latin typeface="+mn-lt"/>
                <a:ea typeface="+mn-ea"/>
              </a:rPr>
              <a:t>假设</a:t>
            </a:r>
            <a:r>
              <a:rPr kumimoji="0" lang="en-US" altLang="zh-CN" sz="2800" b="1" i="0" u="none" strike="noStrike" kern="0" cap="none" normalizeH="0" baseline="0" noProof="0" dirty="0">
                <a:solidFill>
                  <a:schemeClr val="tx2"/>
                </a:solidFill>
                <a:uLnTx/>
                <a:uFillTx/>
                <a:latin typeface="+mn-lt"/>
                <a:ea typeface="+mn-ea"/>
              </a:rPr>
              <a:t>A</a:t>
            </a:r>
            <a:r>
              <a:rPr kumimoji="0" lang="zh-CN" altLang="en-US" sz="2800" b="1" i="0" u="none" strike="noStrike" kern="0" cap="none" normalizeH="0" baseline="0" noProof="0" dirty="0">
                <a:solidFill>
                  <a:schemeClr val="tx2"/>
                </a:solidFill>
                <a:uLnTx/>
                <a:uFillTx/>
                <a:latin typeface="+mn-lt"/>
                <a:ea typeface="+mn-ea"/>
              </a:rPr>
              <a:t>中重载了</a:t>
            </a:r>
            <a:r>
              <a:rPr kumimoji="0" lang="en-US" altLang="zh-CN" sz="2800" b="1" i="0" u="none" strike="noStrike" kern="0" cap="none" normalizeH="0" baseline="0" noProof="0" dirty="0">
                <a:solidFill>
                  <a:schemeClr val="tx2"/>
                </a:solidFill>
                <a:uLnTx/>
                <a:uFillTx/>
                <a:latin typeface="+mn-lt"/>
                <a:ea typeface="+mn-ea"/>
              </a:rPr>
              <a:t>new</a:t>
            </a:r>
            <a:endParaRPr kumimoji="0" lang="en-US" altLang="zh-CN" sz="2800" b="1" i="0" u="none" strike="noStrike" kern="0" cap="none" normalizeH="0" baseline="0" noProof="0" dirty="0">
              <a:solidFill>
                <a:schemeClr val="tx2"/>
              </a:solidFill>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1" i="0" u="none" strike="noStrike" kern="0" cap="none" normalizeH="0" baseline="0" noProof="0" dirty="0">
                <a:solidFill>
                  <a:schemeClr val="tx2"/>
                </a:solidFill>
                <a:uLnTx/>
                <a:uFillTx/>
                <a:latin typeface="+mn-lt"/>
                <a:ea typeface="+mn-ea"/>
              </a:rPr>
              <a:t>自动计算</a:t>
            </a:r>
            <a:r>
              <a:rPr kumimoji="0" lang="en-US" altLang="zh-CN" sz="2400" b="1" i="0" u="none" strike="noStrike" kern="0" cap="none" normalizeH="0" baseline="0" noProof="0" dirty="0">
                <a:solidFill>
                  <a:schemeClr val="tx2"/>
                </a:solidFill>
                <a:uLnTx/>
                <a:uFillTx/>
                <a:latin typeface="+mn-lt"/>
                <a:ea typeface="+mn-ea"/>
              </a:rPr>
              <a:t>A</a:t>
            </a:r>
            <a:r>
              <a:rPr kumimoji="0" lang="zh-CN" altLang="en-US" sz="2400" b="1" i="0" u="none" strike="noStrike" kern="0" cap="none" normalizeH="0" baseline="0" noProof="0" dirty="0">
                <a:solidFill>
                  <a:schemeClr val="tx2"/>
                </a:solidFill>
                <a:uLnTx/>
                <a:uFillTx/>
                <a:latin typeface="+mn-lt"/>
                <a:ea typeface="+mn-ea"/>
              </a:rPr>
              <a:t>的大小，把它作为参数（</a:t>
            </a:r>
            <a:r>
              <a:rPr kumimoji="0" lang="en-US" altLang="zh-CN" sz="2400" b="1" i="0" u="none" strike="noStrike" kern="0" cap="none" normalizeH="0" baseline="0" noProof="0" dirty="0">
                <a:solidFill>
                  <a:schemeClr val="tx2"/>
                </a:solidFill>
                <a:uLnTx/>
                <a:uFillTx/>
                <a:latin typeface="+mn-lt"/>
                <a:ea typeface="+mn-ea"/>
              </a:rPr>
              <a:t>size</a:t>
            </a:r>
            <a:r>
              <a:rPr kumimoji="0" lang="zh-CN" altLang="en-US" sz="2400" b="1" i="0" u="none" strike="noStrike" kern="0" cap="none" normalizeH="0" baseline="0" noProof="0" dirty="0">
                <a:solidFill>
                  <a:schemeClr val="tx2"/>
                </a:solidFill>
                <a:uLnTx/>
                <a:uFillTx/>
                <a:latin typeface="+mn-lt"/>
                <a:ea typeface="+mn-ea"/>
              </a:rPr>
              <a:t>）去调用</a:t>
            </a:r>
            <a:r>
              <a:rPr kumimoji="0" lang="en-US" altLang="zh-CN" sz="2400" b="1" i="0" u="none" strike="noStrike" kern="0" cap="none" normalizeH="0" baseline="0" noProof="0" dirty="0">
                <a:solidFill>
                  <a:schemeClr val="tx2"/>
                </a:solidFill>
                <a:uLnTx/>
                <a:uFillTx/>
                <a:latin typeface="+mn-lt"/>
                <a:ea typeface="+mn-ea"/>
              </a:rPr>
              <a:t>new</a:t>
            </a:r>
            <a:r>
              <a:rPr kumimoji="0" lang="zh-CN" altLang="en-US" sz="2400" b="1" i="0" u="none" strike="noStrike" kern="0" cap="none" normalizeH="0" baseline="0" noProof="0" dirty="0">
                <a:solidFill>
                  <a:schemeClr val="tx2"/>
                </a:solidFill>
                <a:uLnTx/>
                <a:uFillTx/>
                <a:latin typeface="+mn-lt"/>
                <a:ea typeface="+mn-ea"/>
              </a:rPr>
              <a:t>的重载函数。</a:t>
            </a:r>
            <a:endParaRPr kumimoji="0" lang="en-US" altLang="zh-CN" sz="2400" b="1" i="0" u="none" strike="noStrike" kern="0" cap="none" normalizeH="0" baseline="0" noProof="0" dirty="0">
              <a:solidFill>
                <a:schemeClr val="tx2"/>
              </a:solidFill>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n"/>
              <a:defRPr/>
            </a:pPr>
            <a:r>
              <a:rPr kumimoji="0" lang="zh-CN" altLang="en-US" sz="2400" b="1" i="0" u="none" strike="noStrike" kern="0" cap="none" normalizeH="0" baseline="0" noProof="0" dirty="0">
                <a:solidFill>
                  <a:schemeClr val="tx2"/>
                </a:solidFill>
                <a:uLnTx/>
                <a:uFillTx/>
                <a:latin typeface="+mn-lt"/>
                <a:ea typeface="+mn-ea"/>
              </a:rPr>
              <a:t>调用</a:t>
            </a:r>
            <a:r>
              <a:rPr kumimoji="0" lang="en-US" altLang="zh-CN" sz="2400" b="1" i="0" u="none" strike="noStrike" kern="0" cap="none" normalizeH="0" baseline="0" noProof="0" dirty="0">
                <a:solidFill>
                  <a:schemeClr val="tx2"/>
                </a:solidFill>
                <a:uLnTx/>
                <a:uFillTx/>
                <a:latin typeface="+mn-lt"/>
                <a:ea typeface="+mn-ea"/>
              </a:rPr>
              <a:t>A</a:t>
            </a:r>
            <a:r>
              <a:rPr kumimoji="0" lang="zh-CN" altLang="en-US" sz="2400" b="1" i="0" u="none" strike="noStrike" kern="0" cap="none" normalizeH="0" baseline="0" noProof="0" dirty="0">
                <a:solidFill>
                  <a:schemeClr val="tx2"/>
                </a:solidFill>
                <a:uLnTx/>
                <a:uFillTx/>
                <a:latin typeface="+mn-lt"/>
                <a:ea typeface="+mn-ea"/>
              </a:rPr>
              <a:t>类</a:t>
            </a:r>
            <a:r>
              <a:rPr kumimoji="0" lang="zh-CN" altLang="en-US" sz="2400" b="1" i="0" u="none" strike="noStrike" kern="0" cap="none" normalizeH="0" baseline="0" noProof="0" dirty="0">
                <a:solidFill>
                  <a:srgbClr val="FF0000"/>
                </a:solidFill>
                <a:uLnTx/>
                <a:uFillTx/>
                <a:latin typeface="+mn-lt"/>
                <a:ea typeface="+mn-ea"/>
              </a:rPr>
              <a:t>带参数</a:t>
            </a:r>
            <a:r>
              <a:rPr kumimoji="0" lang="zh-CN" altLang="en-US" sz="2400" b="1" i="0" u="none" strike="noStrike" kern="0" cap="none" normalizeH="0" baseline="0" noProof="0" dirty="0">
                <a:solidFill>
                  <a:schemeClr val="tx2"/>
                </a:solidFill>
                <a:uLnTx/>
                <a:uFillTx/>
                <a:latin typeface="+mn-lt"/>
                <a:ea typeface="+mn-ea"/>
              </a:rPr>
              <a:t>的构造函数。</a:t>
            </a:r>
            <a:endParaRPr kumimoji="0" lang="en-US" altLang="zh-CN" sz="2400" b="1" i="0" u="none" strike="noStrike" kern="0" cap="none" normalizeH="0" baseline="0" noProof="0" dirty="0">
              <a:solidFill>
                <a:schemeClr val="tx2"/>
              </a:solidFill>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Char char="n"/>
              <a:defRPr/>
            </a:pPr>
            <a:endParaRPr kumimoji="0" lang="en-US" altLang="zh-CN" sz="2400" b="1" i="0" u="none" strike="noStrike" kern="0" cap="none" normalizeH="0" baseline="0" noProof="0" dirty="0">
              <a:solidFill>
                <a:schemeClr val="tx2"/>
              </a:solidFill>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1"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755650" y="1556385"/>
            <a:ext cx="8072755"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US" sz="3200" b="1" i="0" u="none" strike="noStrike" kern="0" cap="none" normalizeH="0" baseline="0" noProof="0" dirty="0">
                <a:uLnTx/>
                <a:uFillTx/>
                <a:latin typeface="+mn-lt"/>
                <a:ea typeface="+mn-ea"/>
                <a:cs typeface="+mn-cs"/>
              </a:rPr>
              <a:t>重载</a:t>
            </a:r>
            <a:r>
              <a:rPr kumimoji="0" lang="en-US" altLang="zh-CN" sz="3200" b="1" i="0" u="none" strike="noStrike" kern="0" cap="none" normalizeH="0" baseline="0" noProof="0" dirty="0">
                <a:uLnTx/>
                <a:uFillTx/>
                <a:latin typeface="+mn-lt"/>
                <a:ea typeface="+mn-ea"/>
                <a:cs typeface="+mn-cs"/>
              </a:rPr>
              <a:t>new</a:t>
            </a:r>
            <a:r>
              <a:rPr kumimoji="0" lang="zh-CN" altLang="en-US" sz="3200" b="1" i="0" u="none" strike="noStrike" kern="0" cap="none" normalizeH="0" baseline="0" noProof="0" dirty="0">
                <a:uLnTx/>
                <a:uFillTx/>
                <a:latin typeface="+mn-lt"/>
                <a:ea typeface="+mn-ea"/>
                <a:cs typeface="+mn-cs"/>
              </a:rPr>
              <a:t>时，除了对象空间大小参数以外，也可以带有其它参数，</a:t>
            </a:r>
            <a:endParaRPr kumimoji="0" lang="en-US" altLang="zh-CN" sz="3200" b="1" i="0" u="none" strike="noStrike" kern="0" cap="none" normalizeH="0" baseline="0" noProof="0" dirty="0">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en-US" altLang="zh-CN" sz="2800" b="1" i="0" u="none" strike="noStrike" kern="0" cap="none" normalizeH="0" baseline="0" noProof="0" dirty="0">
                <a:uLnTx/>
                <a:uFillTx/>
                <a:latin typeface="+mn-lt"/>
                <a:ea typeface="+mn-ea"/>
              </a:rPr>
              <a:t>void *operator new(</a:t>
            </a:r>
            <a:r>
              <a:rPr kumimoji="0" lang="en-US" altLang="zh-CN" sz="2800" b="1" i="0" u="none" strike="noStrike" kern="0" cap="none" normalizeH="0" baseline="0" noProof="0" dirty="0" err="1">
                <a:uLnTx/>
                <a:uFillTx/>
                <a:latin typeface="+mn-lt"/>
                <a:ea typeface="+mn-ea"/>
              </a:rPr>
              <a:t>size_t</a:t>
            </a:r>
            <a:r>
              <a:rPr kumimoji="0" lang="en-US" altLang="zh-CN" sz="2800" b="1" i="0" u="none" strike="noStrike" kern="0" cap="none" normalizeH="0" baseline="0" noProof="0" dirty="0">
                <a:uLnTx/>
                <a:uFillTx/>
                <a:latin typeface="+mn-lt"/>
                <a:ea typeface="+mn-ea"/>
              </a:rPr>
              <a:t> size,…); </a:t>
            </a:r>
            <a:endParaRPr kumimoji="0" lang="en-US" altLang="zh-CN" sz="2800" b="1" i="0" u="none" strike="noStrike" kern="0" cap="none" normalizeH="0" baseline="0" noProof="0" dirty="0">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3200" b="1" i="0" u="none" strike="noStrike" kern="0" cap="none" normalizeH="0" baseline="0" noProof="0" dirty="0">
                <a:uLnTx/>
                <a:uFillTx/>
                <a:latin typeface="+mn-lt"/>
                <a:ea typeface="+mn-ea"/>
                <a:cs typeface="+mn-cs"/>
              </a:rPr>
              <a:t>如果重载的</a:t>
            </a:r>
            <a:r>
              <a:rPr kumimoji="0" lang="en-GB" altLang="zh-CN" sz="3200" b="1" i="0" u="none" strike="noStrike" kern="0" cap="none" normalizeH="0" baseline="0" noProof="0" dirty="0">
                <a:uLnTx/>
                <a:uFillTx/>
                <a:latin typeface="+mn-lt"/>
                <a:ea typeface="+mn-ea"/>
                <a:cs typeface="+mn-cs"/>
              </a:rPr>
              <a:t>new</a:t>
            </a:r>
            <a:r>
              <a:rPr kumimoji="0" lang="zh-CN" altLang="en-GB" sz="3200" b="1" i="0" u="none" strike="noStrike" kern="0" cap="none" normalizeH="0" baseline="0" noProof="0" dirty="0">
                <a:uLnTx/>
                <a:uFillTx/>
                <a:latin typeface="+mn-lt"/>
                <a:ea typeface="+mn-ea"/>
                <a:cs typeface="+mn-cs"/>
              </a:rPr>
              <a:t>包含其它参数，其使用格式为：</a:t>
            </a:r>
            <a:endParaRPr kumimoji="0" lang="zh-CN" altLang="en-GB" sz="3200" b="1" i="0" u="none" strike="noStrike" kern="0" cap="none" normalizeH="0" baseline="0" noProof="0" dirty="0">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en-US" altLang="zh-CN" sz="2800" b="1" i="0" u="none" strike="noStrike" kern="0" cap="none" normalizeH="0" baseline="0" noProof="0" dirty="0">
                <a:uLnTx/>
                <a:uFillTx/>
                <a:latin typeface="+mn-lt"/>
                <a:ea typeface="+mn-ea"/>
              </a:rPr>
              <a:t>p = new (...) A(...); </a:t>
            </a:r>
            <a:endParaRPr kumimoji="0" lang="en-US" altLang="zh-CN" sz="2800" b="1" i="0" u="none" strike="noStrike" kern="0" cap="none" normalizeH="0" baseline="0" noProof="0" dirty="0">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1" i="0" u="none" strike="noStrike" kern="0" cap="none" normalizeH="0" baseline="0" noProof="0" dirty="0">
                <a:uLnTx/>
                <a:uFillTx/>
                <a:latin typeface="+mn-lt"/>
                <a:ea typeface="+mn-ea"/>
              </a:rPr>
              <a:t>第一个</a:t>
            </a:r>
            <a:r>
              <a:rPr kumimoji="0" lang="en-US" altLang="zh-CN" sz="2800" b="1" i="0" u="none" strike="noStrike" kern="0" cap="none" normalizeH="0" baseline="0" noProof="0" dirty="0">
                <a:uLnTx/>
                <a:uFillTx/>
                <a:latin typeface="+mn-lt"/>
                <a:ea typeface="+mn-ea"/>
              </a:rPr>
              <a:t>... </a:t>
            </a:r>
            <a:r>
              <a:rPr kumimoji="0" lang="zh-CN" altLang="en-US" sz="2800" b="1" i="0" u="none" strike="noStrike" kern="0" cap="none" normalizeH="0" baseline="0" noProof="0" dirty="0">
                <a:uLnTx/>
                <a:uFillTx/>
                <a:latin typeface="+mn-lt"/>
                <a:ea typeface="+mn-ea"/>
              </a:rPr>
              <a:t>表示提供给</a:t>
            </a:r>
            <a:r>
              <a:rPr kumimoji="0" lang="en-US" altLang="zh-CN" sz="2800" b="1" i="0" u="none" strike="noStrike" kern="0" cap="none" normalizeH="0" baseline="0" noProof="0" dirty="0">
                <a:uLnTx/>
                <a:uFillTx/>
                <a:latin typeface="+mn-lt"/>
                <a:ea typeface="+mn-ea"/>
              </a:rPr>
              <a:t>new</a:t>
            </a:r>
            <a:r>
              <a:rPr kumimoji="0" lang="zh-CN" altLang="en-US" sz="2800" b="1" i="0" u="none" strike="noStrike" kern="0" cap="none" normalizeH="0" baseline="0" noProof="0" dirty="0">
                <a:uLnTx/>
                <a:uFillTx/>
                <a:latin typeface="+mn-lt"/>
                <a:ea typeface="+mn-ea"/>
              </a:rPr>
              <a:t>重载函数的其它参数</a:t>
            </a:r>
            <a:endParaRPr kumimoji="0" lang="zh-CN" altLang="en-US" sz="2800" b="1" i="0" u="none" strike="noStrike" kern="0" cap="none" normalizeH="0" baseline="0" noProof="0" dirty="0">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1" i="0" u="none" strike="noStrike" kern="0" cap="none" normalizeH="0" baseline="0" noProof="0" dirty="0">
                <a:uLnTx/>
                <a:uFillTx/>
                <a:latin typeface="+mn-lt"/>
                <a:ea typeface="+mn-ea"/>
              </a:rPr>
              <a:t>第二个</a:t>
            </a:r>
            <a:r>
              <a:rPr kumimoji="0" lang="en-US" altLang="zh-CN" sz="2800" b="1" i="0" u="none" strike="noStrike" kern="0" cap="none" normalizeH="0" baseline="0" noProof="0" dirty="0">
                <a:uLnTx/>
                <a:uFillTx/>
                <a:latin typeface="+mn-lt"/>
                <a:ea typeface="+mn-ea"/>
              </a:rPr>
              <a:t>... </a:t>
            </a:r>
            <a:r>
              <a:rPr kumimoji="0" lang="zh-CN" altLang="en-US" sz="2800" b="1" i="0" u="none" strike="noStrike" kern="0" cap="none" normalizeH="0" baseline="0" noProof="0" dirty="0">
                <a:uLnTx/>
                <a:uFillTx/>
                <a:latin typeface="+mn-lt"/>
                <a:ea typeface="+mn-ea"/>
              </a:rPr>
              <a:t>表示提供给</a:t>
            </a:r>
            <a:r>
              <a:rPr kumimoji="0" lang="en-US" altLang="zh-CN" sz="2800" b="1" i="0" u="none" strike="noStrike" kern="0" cap="none" normalizeH="0" baseline="0" noProof="0" dirty="0">
                <a:uLnTx/>
                <a:uFillTx/>
                <a:latin typeface="+mn-lt"/>
                <a:ea typeface="+mn-ea"/>
              </a:rPr>
              <a:t>A</a:t>
            </a:r>
            <a:r>
              <a:rPr kumimoji="0" lang="zh-CN" altLang="en-US" sz="2800" b="1" i="0" u="none" strike="noStrike" kern="0" cap="none" normalizeH="0" baseline="0" noProof="0" dirty="0">
                <a:uLnTx/>
                <a:uFillTx/>
                <a:latin typeface="+mn-lt"/>
                <a:ea typeface="+mn-ea"/>
              </a:rPr>
              <a:t>类构造函数的参数</a:t>
            </a:r>
            <a:endParaRPr kumimoji="0" lang="zh-CN" altLang="en-US" sz="2800" b="1" i="0" u="none" strike="noStrike" kern="0" cap="none" normalizeH="0" baseline="0" noProof="0" dirty="0">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Char char="n"/>
              <a:defRPr/>
            </a:pPr>
            <a:endParaRPr kumimoji="0" lang="zh-CN" altLang="en-US" sz="2800" b="1" i="0" u="none" strike="noStrike" kern="0" cap="none" normalizeH="0" baseline="0" noProof="0" dirty="0">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0" y="45720"/>
            <a:ext cx="9144000" cy="994410"/>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0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例：在非“堆区” 为动态对象分配空间</a:t>
            </a:r>
            <a:r>
              <a:rPr kumimoji="0" lang="en-US" altLang="zh-CN" sz="30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 P252</a:t>
            </a:r>
            <a:endParaRPr kumimoji="0" lang="en-US" altLang="zh-CN" sz="30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00387" name="Rectangle 3"/>
          <p:cNvSpPr>
            <a:spLocks noGrp="1" noChangeArrowheads="1"/>
          </p:cNvSpPr>
          <p:nvPr>
            <p:ph idx="1"/>
          </p:nvPr>
        </p:nvSpPr>
        <p:spPr>
          <a:xfrm>
            <a:off x="37465" y="836295"/>
            <a:ext cx="9154795" cy="5257800"/>
          </a:xfrm>
        </p:spPr>
        <p:txBody>
          <a:bodyPr vert="horz" wrap="square" lIns="91440" tIns="45720" rIns="91440" bIns="45720" numCol="1" anchor="t" anchorCtr="0" compatLnSpc="1">
            <a:normAutofit fontScale="92500"/>
          </a:bodyPr>
          <a:lstStyle/>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normalizeH="0" baseline="0" noProof="0" dirty="0">
                <a:uLnTx/>
                <a:uFillTx/>
                <a:latin typeface="+mn-lt"/>
                <a:ea typeface="+mn-ea"/>
                <a:cs typeface="+mn-cs"/>
              </a:rPr>
              <a:t>#include &lt;</a:t>
            </a:r>
            <a:r>
              <a:rPr kumimoji="0" lang="en-US" altLang="zh-CN" sz="2400" b="1" i="0" u="none" strike="noStrike" kern="0" cap="none" normalizeH="0" baseline="0" noProof="0" dirty="0" err="1">
                <a:uLnTx/>
                <a:uFillTx/>
                <a:latin typeface="+mn-lt"/>
                <a:ea typeface="+mn-ea"/>
                <a:cs typeface="+mn-cs"/>
              </a:rPr>
              <a:t>cstring</a:t>
            </a:r>
            <a:r>
              <a:rPr kumimoji="0" lang="en-US" altLang="zh-CN" sz="2400" b="1" i="0" u="none" strike="noStrike" kern="0" cap="none" normalizeH="0" baseline="0" noProof="0" dirty="0">
                <a:uLnTx/>
                <a:uFillTx/>
                <a:latin typeface="+mn-lt"/>
                <a:ea typeface="+mn-ea"/>
                <a:cs typeface="+mn-cs"/>
              </a:rPr>
              <a:t>&gt;</a:t>
            </a:r>
            <a:endParaRPr kumimoji="0" lang="en-US" altLang="zh-CN"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normalizeH="0" baseline="0" noProof="0" dirty="0">
                <a:uLnTx/>
                <a:uFillTx/>
                <a:latin typeface="+mn-lt"/>
                <a:ea typeface="+mn-ea"/>
                <a:cs typeface="+mn-cs"/>
              </a:rPr>
              <a:t>class A</a:t>
            </a:r>
            <a:endParaRPr kumimoji="0" lang="en-US" altLang="zh-CN"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normalizeH="0" baseline="0" noProof="0" dirty="0">
                <a:uLnTx/>
                <a:uFillTx/>
                <a:latin typeface="+mn-lt"/>
                <a:ea typeface="+mn-ea"/>
                <a:cs typeface="+mn-cs"/>
              </a:rPr>
              <a:t>{		......</a:t>
            </a:r>
            <a:endParaRPr kumimoji="0" lang="en-US" altLang="zh-CN"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normalizeH="0" baseline="0" noProof="0" dirty="0">
                <a:uLnTx/>
                <a:uFillTx/>
                <a:latin typeface="+mn-lt"/>
                <a:ea typeface="+mn-ea"/>
                <a:cs typeface="+mn-cs"/>
              </a:rPr>
              <a:t>	public:</a:t>
            </a:r>
            <a:endParaRPr kumimoji="0" lang="en-US" altLang="zh-CN"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normalizeH="0" baseline="0" noProof="0" dirty="0">
                <a:uLnTx/>
                <a:uFillTx/>
                <a:latin typeface="+mn-lt"/>
                <a:ea typeface="+mn-ea"/>
                <a:cs typeface="+mn-cs"/>
              </a:rPr>
              <a:t>		A(</a:t>
            </a:r>
            <a:r>
              <a:rPr kumimoji="0" lang="en-US" altLang="zh-CN" sz="2400" b="1" i="0" u="none" strike="noStrike" kern="0" cap="none" normalizeH="0" baseline="0" noProof="0" dirty="0" err="1">
                <a:uLnTx/>
                <a:uFillTx/>
                <a:latin typeface="+mn-lt"/>
                <a:ea typeface="+mn-ea"/>
                <a:cs typeface="+mn-cs"/>
              </a:rPr>
              <a:t>int</a:t>
            </a:r>
            <a:r>
              <a:rPr kumimoji="0" lang="en-US" altLang="zh-CN" sz="2400" b="1" i="0" u="none" strike="noStrike" kern="0" cap="none" normalizeH="0" baseline="0" noProof="0" dirty="0">
                <a:uLnTx/>
                <a:uFillTx/>
                <a:latin typeface="+mn-lt"/>
                <a:ea typeface="+mn-ea"/>
                <a:cs typeface="+mn-cs"/>
              </a:rPr>
              <a:t> </a:t>
            </a:r>
            <a:r>
              <a:rPr kumimoji="0" lang="en-US" altLang="zh-CN" sz="2400" b="1" i="0" u="none" strike="noStrike" kern="0" cap="none" normalizeH="0" baseline="0" noProof="0" dirty="0" err="1">
                <a:uLnTx/>
                <a:uFillTx/>
                <a:latin typeface="+mn-lt"/>
                <a:ea typeface="+mn-ea"/>
                <a:cs typeface="+mn-cs"/>
              </a:rPr>
              <a:t>i</a:t>
            </a:r>
            <a:r>
              <a:rPr kumimoji="0" lang="en-US" altLang="zh-CN" sz="2400" b="1" i="0" u="none" strike="noStrike" kern="0" cap="none" normalizeH="0" baseline="0" noProof="0" dirty="0">
                <a:uLnTx/>
                <a:uFillTx/>
                <a:latin typeface="+mn-lt"/>
                <a:ea typeface="+mn-ea"/>
                <a:cs typeface="+mn-cs"/>
              </a:rPr>
              <a:t>) { ... }</a:t>
            </a:r>
            <a:endParaRPr kumimoji="0" lang="en-GB" altLang="zh-CN"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400" b="1" i="0" u="none" strike="noStrike" kern="0" cap="none" normalizeH="0" baseline="0" noProof="0" dirty="0">
                <a:uLnTx/>
                <a:uFillTx/>
                <a:latin typeface="+mn-lt"/>
                <a:ea typeface="+mn-ea"/>
                <a:cs typeface="+mn-cs"/>
              </a:rPr>
              <a:t>		void *operator new(</a:t>
            </a:r>
            <a:r>
              <a:rPr kumimoji="0" lang="en-GB" altLang="zh-CN" sz="2400" b="1" i="0" u="none" strike="noStrike" kern="0" cap="none" normalizeH="0" baseline="0" noProof="0" dirty="0" err="1">
                <a:uLnTx/>
                <a:uFillTx/>
                <a:latin typeface="+mn-lt"/>
                <a:ea typeface="+mn-ea"/>
                <a:cs typeface="+mn-cs"/>
              </a:rPr>
              <a:t>size_t</a:t>
            </a:r>
            <a:r>
              <a:rPr kumimoji="0" lang="en-GB" altLang="zh-CN" sz="2400" b="1" i="0" u="none" strike="noStrike" kern="0" cap="none" normalizeH="0" baseline="0" noProof="0" dirty="0">
                <a:uLnTx/>
                <a:uFillTx/>
                <a:latin typeface="+mn-lt"/>
                <a:ea typeface="+mn-ea"/>
                <a:cs typeface="+mn-cs"/>
              </a:rPr>
              <a:t> </a:t>
            </a:r>
            <a:r>
              <a:rPr kumimoji="0" lang="en-GB" altLang="zh-CN" sz="2400" b="1" i="0" u="none" strike="noStrike" kern="0" cap="none" normalizeH="0" baseline="0" noProof="0" dirty="0" err="1">
                <a:uLnTx/>
                <a:uFillTx/>
                <a:latin typeface="+mn-lt"/>
                <a:ea typeface="+mn-ea"/>
                <a:cs typeface="+mn-cs"/>
              </a:rPr>
              <a:t>size,void</a:t>
            </a:r>
            <a:r>
              <a:rPr kumimoji="0" lang="en-GB" altLang="zh-CN" sz="2400" b="1" i="0" u="none" strike="noStrike" kern="0" cap="none" normalizeH="0" baseline="0" noProof="0" dirty="0">
                <a:uLnTx/>
                <a:uFillTx/>
                <a:latin typeface="+mn-lt"/>
                <a:ea typeface="+mn-ea"/>
                <a:cs typeface="+mn-cs"/>
              </a:rPr>
              <a:t> *p)</a:t>
            </a:r>
            <a:endParaRPr kumimoji="0" lang="en-GB" altLang="zh-CN"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400" b="1" i="0" u="none" strike="noStrike" kern="0" cap="none" normalizeH="0" baseline="0" noProof="0" dirty="0">
                <a:uLnTx/>
                <a:uFillTx/>
                <a:latin typeface="+mn-lt"/>
                <a:ea typeface="+mn-ea"/>
                <a:cs typeface="+mn-cs"/>
              </a:rPr>
              <a:t>		{	return p;</a:t>
            </a:r>
            <a:endParaRPr kumimoji="0" lang="en-GB" altLang="zh-CN"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400" b="1" i="0" u="none" strike="noStrike" kern="0" cap="none" normalizeH="0" baseline="0" noProof="0" dirty="0">
                <a:uLnTx/>
                <a:uFillTx/>
                <a:latin typeface="+mn-lt"/>
                <a:ea typeface="+mn-ea"/>
                <a:cs typeface="+mn-cs"/>
              </a:rPr>
              <a:t>		}</a:t>
            </a:r>
            <a:endParaRPr kumimoji="0" lang="en-US" altLang="zh-CN"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normalizeH="0" baseline="0" noProof="0" dirty="0">
                <a:uLnTx/>
                <a:uFillTx/>
                <a:latin typeface="+mn-lt"/>
                <a:ea typeface="+mn-ea"/>
                <a:cs typeface="+mn-cs"/>
              </a:rPr>
              <a:t>};</a:t>
            </a:r>
            <a:endParaRPr kumimoji="0" lang="en-US" altLang="zh-CN"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400" b="1" i="0" u="none" strike="noStrike" kern="0" cap="none" normalizeH="0" baseline="0" noProof="0" dirty="0">
                <a:uLnTx/>
                <a:uFillTx/>
                <a:latin typeface="+mn-lt"/>
                <a:ea typeface="+mn-ea"/>
                <a:cs typeface="+mn-cs"/>
              </a:rPr>
              <a:t>char </a:t>
            </a:r>
            <a:r>
              <a:rPr kumimoji="0" lang="en-GB" altLang="zh-CN" sz="2400" b="1" i="0" u="none" strike="noStrike" kern="0" cap="none" normalizeH="0" baseline="0" noProof="0" dirty="0" err="1">
                <a:uLnTx/>
                <a:uFillTx/>
                <a:latin typeface="+mn-lt"/>
                <a:ea typeface="+mn-ea"/>
                <a:cs typeface="+mn-cs"/>
              </a:rPr>
              <a:t>buf</a:t>
            </a:r>
            <a:r>
              <a:rPr kumimoji="0" lang="en-GB" altLang="zh-CN" sz="2400" b="1" i="0" u="none" strike="noStrike" kern="0" cap="none" normalizeH="0" baseline="0" noProof="0" dirty="0">
                <a:uLnTx/>
                <a:uFillTx/>
                <a:latin typeface="+mn-lt"/>
                <a:ea typeface="+mn-ea"/>
                <a:cs typeface="+mn-cs"/>
              </a:rPr>
              <a:t>[</a:t>
            </a:r>
            <a:r>
              <a:rPr kumimoji="0" lang="en-GB" altLang="zh-CN" sz="2400" b="1" i="0" u="none" strike="noStrike" kern="0" cap="none" normalizeH="0" baseline="0" noProof="0" dirty="0" err="1">
                <a:uLnTx/>
                <a:uFillTx/>
                <a:latin typeface="+mn-lt"/>
                <a:ea typeface="+mn-ea"/>
                <a:cs typeface="+mn-cs"/>
              </a:rPr>
              <a:t>sizeof</a:t>
            </a:r>
            <a:r>
              <a:rPr kumimoji="0" lang="en-GB" altLang="zh-CN" sz="2400" b="1" i="0" u="none" strike="noStrike" kern="0" cap="none" normalizeH="0" baseline="0" noProof="0" dirty="0">
                <a:uLnTx/>
                <a:uFillTx/>
                <a:latin typeface="+mn-lt"/>
                <a:ea typeface="+mn-ea"/>
                <a:cs typeface="+mn-cs"/>
              </a:rPr>
              <a:t>(A)];</a:t>
            </a:r>
            <a:endParaRPr kumimoji="0" lang="en-GB" altLang="zh-CN"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None/>
              <a:defRPr/>
            </a:pPr>
            <a:r>
              <a:rPr kumimoji="0" lang="en-GB" altLang="zh-CN" sz="2400" b="1" i="0" u="none" strike="noStrike" kern="0" cap="none" normalizeH="0" baseline="0" noProof="0" dirty="0">
                <a:highlight>
                  <a:srgbClr val="FFFF00"/>
                </a:highlight>
                <a:uLnTx/>
                <a:uFillTx/>
                <a:latin typeface="+mn-lt"/>
                <a:ea typeface="+mn-ea"/>
                <a:cs typeface="+mn-cs"/>
              </a:rPr>
              <a:t>A *p=new (</a:t>
            </a:r>
            <a:r>
              <a:rPr kumimoji="0" lang="en-GB" altLang="zh-CN" sz="2400" b="1" i="0" u="none" strike="noStrike" kern="0" cap="none" normalizeH="0" baseline="0" noProof="0" dirty="0" err="1">
                <a:highlight>
                  <a:srgbClr val="FFFF00"/>
                </a:highlight>
                <a:uLnTx/>
                <a:uFillTx/>
                <a:latin typeface="+mn-lt"/>
                <a:ea typeface="+mn-ea"/>
                <a:cs typeface="+mn-cs"/>
              </a:rPr>
              <a:t>buf</a:t>
            </a:r>
            <a:r>
              <a:rPr kumimoji="0" lang="en-GB" altLang="zh-CN" sz="2400" b="1" i="0" u="none" strike="noStrike" kern="0" cap="none" normalizeH="0" baseline="0" noProof="0" dirty="0">
                <a:highlight>
                  <a:srgbClr val="FFFF00"/>
                </a:highlight>
                <a:uLnTx/>
                <a:uFillTx/>
                <a:latin typeface="+mn-lt"/>
                <a:ea typeface="+mn-ea"/>
                <a:cs typeface="+mn-cs"/>
              </a:rPr>
              <a:t>) A(0);</a:t>
            </a:r>
            <a:r>
              <a:rPr kumimoji="0" lang="en-GB" altLang="zh-CN" sz="2400" b="1" i="0" u="none" strike="noStrike" kern="0" cap="none" normalizeH="0" baseline="0" noProof="0" dirty="0">
                <a:uLnTx/>
                <a:uFillTx/>
                <a:latin typeface="+mn-lt"/>
                <a:ea typeface="+mn-ea"/>
                <a:cs typeface="+mn-cs"/>
              </a:rPr>
              <a:t>//</a:t>
            </a:r>
            <a:r>
              <a:rPr kumimoji="0" lang="zh-CN" altLang="en-GB" sz="2400" b="1" i="0" u="none" strike="noStrike" kern="0" cap="none" normalizeH="0" baseline="0" noProof="0" dirty="0">
                <a:uLnTx/>
                <a:uFillTx/>
                <a:latin typeface="+mn-lt"/>
                <a:ea typeface="+mn-ea"/>
                <a:cs typeface="+mn-cs"/>
              </a:rPr>
              <a:t>动态对象的空间分配为</a:t>
            </a:r>
            <a:r>
              <a:rPr kumimoji="0" lang="en-GB" altLang="zh-CN" sz="2400" b="1" i="0" u="none" strike="noStrike" kern="0" cap="none" normalizeH="0" baseline="0" noProof="0" dirty="0" err="1">
                <a:uLnTx/>
                <a:uFillTx/>
                <a:latin typeface="+mn-lt"/>
                <a:ea typeface="+mn-ea"/>
                <a:cs typeface="+mn-cs"/>
              </a:rPr>
              <a:t>buf</a:t>
            </a:r>
            <a:r>
              <a:rPr kumimoji="0" lang="en-US" altLang="en-GB" sz="2400" b="1" i="0" u="none" strike="noStrike" kern="0" cap="none" normalizeH="0" baseline="0" noProof="0" dirty="0" err="1">
                <a:uLnTx/>
                <a:uFillTx/>
                <a:latin typeface="+mn-lt"/>
                <a:ea typeface="+mn-ea"/>
                <a:cs typeface="+mn-cs"/>
              </a:rPr>
              <a:t>,</a:t>
            </a:r>
            <a:r>
              <a:rPr kumimoji="0" lang="zh-CN" altLang="en-US" sz="2400" b="1" i="0" u="none" strike="noStrike" kern="0" cap="none" normalizeH="0" baseline="0" noProof="0" dirty="0" err="1">
                <a:uLnTx/>
                <a:uFillTx/>
                <a:latin typeface="+mn-lt"/>
                <a:ea typeface="+mn-ea"/>
                <a:cs typeface="+mn-cs"/>
              </a:rPr>
              <a:t>把</a:t>
            </a:r>
            <a:r>
              <a:rPr lang="en-GB" altLang="zh-CN" sz="2400" b="1" noProof="0" dirty="0" err="1">
                <a:uLnTx/>
                <a:uFillTx/>
                <a:sym typeface="+mn-ea"/>
              </a:rPr>
              <a:t>buf</a:t>
            </a:r>
            <a:r>
              <a:rPr lang="zh-CN" altLang="en-GB" sz="2400" b="1" noProof="0" dirty="0" err="1">
                <a:uLnTx/>
                <a:uFillTx/>
                <a:sym typeface="+mn-ea"/>
              </a:rPr>
              <a:t>的地址传给</a:t>
            </a:r>
            <a:r>
              <a:rPr lang="en-US" altLang="zh-CN" sz="2400" b="1" noProof="0" dirty="0" err="1">
                <a:uLnTx/>
                <a:uFillTx/>
                <a:sym typeface="+mn-ea"/>
              </a:rPr>
              <a:t>new</a:t>
            </a:r>
            <a:r>
              <a:rPr lang="zh-CN" altLang="en-US" sz="2400" b="1" noProof="0" dirty="0" err="1">
                <a:uLnTx/>
                <a:uFillTx/>
                <a:sym typeface="+mn-ea"/>
              </a:rPr>
              <a:t>操作符重载函数的形参</a:t>
            </a:r>
            <a:r>
              <a:rPr lang="en-US" altLang="zh-CN" sz="2400" b="1" noProof="0" dirty="0" err="1">
                <a:uLnTx/>
                <a:uFillTx/>
                <a:sym typeface="+mn-ea"/>
              </a:rPr>
              <a:t>p</a:t>
            </a:r>
            <a:endParaRPr kumimoji="0" lang="en-GB" altLang="zh-CN"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normalizeH="0" baseline="0" noProof="0" dirty="0">
                <a:uLnTx/>
                <a:uFillTx/>
                <a:latin typeface="+mn-lt"/>
                <a:ea typeface="+mn-ea"/>
                <a:cs typeface="+mn-cs"/>
              </a:rPr>
              <a:t>......</a:t>
            </a:r>
            <a:endParaRPr kumimoji="0" lang="en-US" altLang="zh-CN"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normalizeH="0" baseline="0" noProof="0" dirty="0">
                <a:uLnTx/>
                <a:uFillTx/>
                <a:latin typeface="+mn-lt"/>
                <a:ea typeface="+mn-ea"/>
                <a:cs typeface="+mn-cs"/>
              </a:rPr>
              <a:t>p-&gt;~A(); //</a:t>
            </a:r>
            <a:r>
              <a:rPr kumimoji="0" lang="zh-CN" altLang="en-US" sz="2400" b="1" i="0" u="none" strike="noStrike" kern="0" cap="none" normalizeH="0" baseline="0" noProof="0" dirty="0">
                <a:uLnTx/>
                <a:uFillTx/>
                <a:latin typeface="+mn-lt"/>
                <a:ea typeface="+mn-ea"/>
                <a:cs typeface="+mn-cs"/>
              </a:rPr>
              <a:t>使得</a:t>
            </a:r>
            <a:r>
              <a:rPr kumimoji="0" lang="en-US" altLang="zh-CN" sz="2400" b="1" i="0" u="none" strike="noStrike" kern="0" cap="none" normalizeH="0" baseline="0" noProof="0" dirty="0">
                <a:uLnTx/>
                <a:uFillTx/>
                <a:latin typeface="+mn-lt"/>
                <a:ea typeface="+mn-ea"/>
                <a:cs typeface="+mn-cs"/>
              </a:rPr>
              <a:t>p</a:t>
            </a:r>
            <a:r>
              <a:rPr kumimoji="0" lang="zh-CN" altLang="en-US" sz="2400" b="1" i="0" u="none" strike="noStrike" kern="0" cap="none" normalizeH="0" baseline="0" noProof="0" dirty="0">
                <a:uLnTx/>
                <a:uFillTx/>
                <a:latin typeface="+mn-lt"/>
                <a:ea typeface="+mn-ea"/>
                <a:cs typeface="+mn-cs"/>
              </a:rPr>
              <a:t>所指向的对象消亡。不能用系统的</a:t>
            </a:r>
            <a:r>
              <a:rPr kumimoji="0" lang="en-US" altLang="zh-CN" sz="2400" b="1" i="0" u="none" strike="noStrike" kern="0" cap="none" normalizeH="0" baseline="0" noProof="0" dirty="0">
                <a:uLnTx/>
                <a:uFillTx/>
                <a:latin typeface="+mn-lt"/>
                <a:ea typeface="+mn-ea"/>
                <a:cs typeface="+mn-cs"/>
              </a:rPr>
              <a:t>delete</a:t>
            </a:r>
            <a:r>
              <a:rPr kumimoji="0" lang="zh-CN" altLang="en-US" sz="2400" b="1" i="0" u="none" strike="noStrike" kern="0" cap="none" normalizeH="0" baseline="0" noProof="0" dirty="0">
                <a:uLnTx/>
                <a:uFillTx/>
                <a:latin typeface="+mn-lt"/>
                <a:ea typeface="+mn-ea"/>
                <a:cs typeface="+mn-cs"/>
              </a:rPr>
              <a:t>，见</a:t>
            </a:r>
            <a:r>
              <a:rPr kumimoji="0" lang="en-US" altLang="zh-CN" sz="2400" b="1" i="0" u="none" strike="noStrike" kern="0" cap="none" normalizeH="0" baseline="0" noProof="0" dirty="0">
                <a:uLnTx/>
                <a:uFillTx/>
                <a:latin typeface="+mn-lt"/>
                <a:ea typeface="+mn-ea"/>
                <a:cs typeface="+mn-cs"/>
              </a:rPr>
              <a:t>P252</a:t>
            </a:r>
            <a:endParaRPr kumimoji="0" lang="en-US" altLang="zh-CN" sz="2400" b="1" i="0" u="none" strike="noStrike" kern="0" cap="none" normalizeH="0" baseline="0" noProof="0" dirty="0">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44952" y="0"/>
            <a:ext cx="7010400" cy="880963"/>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(3) new</a:t>
            </a:r>
            <a:r>
              <a:rPr kumimoji="0" lang="zh-CN" altLang="en-US" sz="4000" b="1" kern="0" cap="none" spc="0" normalizeH="0" baseline="0" noProof="0" dirty="0">
                <a:solidFill>
                  <a:schemeClr val="tx2"/>
                </a:solidFill>
                <a:latin typeface="+mj-lt"/>
                <a:ea typeface="+mj-ea"/>
                <a:cs typeface="+mj-cs"/>
              </a:rPr>
              <a:t>和</a:t>
            </a:r>
            <a:r>
              <a:rPr kumimoji="0" lang="en-US" altLang="zh-CN" sz="4000" b="1" kern="0" cap="none" spc="0" normalizeH="0" baseline="0" noProof="0" dirty="0">
                <a:solidFill>
                  <a:schemeClr val="tx2"/>
                </a:solidFill>
                <a:latin typeface="+mj-lt"/>
                <a:ea typeface="+mj-ea"/>
                <a:cs typeface="+mj-cs"/>
              </a:rPr>
              <a:t>delete</a:t>
            </a:r>
            <a:r>
              <a:rPr kumimoji="0" lang="zh-CN" altLang="en-US" sz="4000" b="1" kern="0" cap="none" spc="0" normalizeH="0" baseline="0" noProof="0" dirty="0">
                <a:solidFill>
                  <a:schemeClr val="tx2"/>
                </a:solidFill>
                <a:latin typeface="+mj-lt"/>
                <a:ea typeface="+mj-ea"/>
                <a:cs typeface="+mj-cs"/>
              </a:rPr>
              <a:t>操作符</a:t>
            </a:r>
            <a:endParaRPr kumimoji="0" lang="en-US" altLang="zh-CN" sz="4000" b="1" kern="0" cap="none" spc="0" normalizeH="0" baseline="0" noProof="0" dirty="0">
              <a:solidFill>
                <a:schemeClr val="tx2"/>
              </a:solidFill>
              <a:latin typeface="+mj-lt"/>
              <a:ea typeface="+mj-ea"/>
              <a:cs typeface="+mj-cs"/>
            </a:endParaRPr>
          </a:p>
        </p:txBody>
      </p:sp>
      <p:sp>
        <p:nvSpPr>
          <p:cNvPr id="5" name="Rectangle 3"/>
          <p:cNvSpPr txBox="1">
            <a:spLocks noChangeArrowheads="1"/>
          </p:cNvSpPr>
          <p:nvPr/>
        </p:nvSpPr>
        <p:spPr bwMode="auto">
          <a:xfrm>
            <a:off x="287020" y="981075"/>
            <a:ext cx="8569325" cy="519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9pPr>
          </a:lstStyle>
          <a:p>
            <a:pPr marL="342900" marR="0" lvl="0" indent="-342900" algn="l" defTabSz="36068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mn-lt"/>
                <a:cs typeface="+mn-cs"/>
              </a:rPr>
              <a:t>重载的</a:t>
            </a:r>
            <a:r>
              <a:rPr kumimoji="0" lang="en-US" altLang="zh-CN" sz="2800" b="1" i="0" u="none" strike="noStrike" kern="0" cap="none" spc="0" normalizeH="0" baseline="0" noProof="0" dirty="0">
                <a:ln>
                  <a:noFill/>
                </a:ln>
                <a:solidFill>
                  <a:schemeClr val="tx2"/>
                </a:solidFill>
                <a:effectLst/>
                <a:uLnTx/>
                <a:uFillTx/>
                <a:latin typeface="+mn-lt"/>
                <a:cs typeface="+mn-cs"/>
              </a:rPr>
              <a:t>new</a:t>
            </a:r>
            <a:r>
              <a:rPr kumimoji="0" lang="zh-CN" altLang="en-US" sz="2800" b="1" i="0" u="none" strike="noStrike" kern="0" cap="none" spc="0" normalizeH="0" baseline="0" noProof="0" dirty="0">
                <a:ln>
                  <a:noFill/>
                </a:ln>
                <a:solidFill>
                  <a:schemeClr val="tx2"/>
                </a:solidFill>
                <a:effectLst/>
                <a:uLnTx/>
                <a:uFillTx/>
                <a:latin typeface="+mn-lt"/>
                <a:cs typeface="+mn-cs"/>
              </a:rPr>
              <a:t>和</a:t>
            </a:r>
            <a:r>
              <a:rPr kumimoji="0" lang="en-US" altLang="zh-CN" sz="2800" b="1" i="0" u="none" strike="noStrike" kern="0" cap="none" spc="0" normalizeH="0" baseline="0" noProof="0" dirty="0">
                <a:ln>
                  <a:noFill/>
                </a:ln>
                <a:solidFill>
                  <a:schemeClr val="tx2"/>
                </a:solidFill>
                <a:effectLst/>
                <a:uLnTx/>
                <a:uFillTx/>
                <a:latin typeface="+mn-lt"/>
                <a:cs typeface="+mn-cs"/>
              </a:rPr>
              <a:t>delete</a:t>
            </a:r>
            <a:r>
              <a:rPr kumimoji="0" lang="zh-CN" altLang="en-US" sz="2800" b="1" i="0" u="none" strike="noStrike" kern="0" cap="none" spc="0" normalizeH="0" baseline="0" noProof="0" dirty="0">
                <a:ln>
                  <a:noFill/>
                </a:ln>
                <a:solidFill>
                  <a:schemeClr val="tx2"/>
                </a:solidFill>
                <a:effectLst/>
                <a:uLnTx/>
                <a:uFillTx/>
                <a:latin typeface="+mn-lt"/>
                <a:cs typeface="+mn-cs"/>
              </a:rPr>
              <a:t>操作符</a:t>
            </a:r>
            <a:r>
              <a:rPr kumimoji="0" lang="zh-CN" altLang="en-US" sz="2800" b="1" i="0" u="none" strike="noStrike" kern="0" cap="none" spc="0" normalizeH="0" baseline="0" noProof="0" dirty="0">
                <a:ln>
                  <a:noFill/>
                </a:ln>
                <a:solidFill>
                  <a:srgbClr val="0000FF"/>
                </a:solidFill>
                <a:effectLst/>
                <a:uLnTx/>
                <a:uFillTx/>
                <a:latin typeface="+mn-lt"/>
                <a:cs typeface="+mn-cs"/>
              </a:rPr>
              <a:t>必须作为</a:t>
            </a:r>
            <a:r>
              <a:rPr kumimoji="0" lang="zh-CN" altLang="en-US" sz="2800" b="1" i="0" u="none" strike="noStrike" kern="0" cap="none" spc="0" normalizeH="0" baseline="0" noProof="0" dirty="0">
                <a:ln>
                  <a:noFill/>
                </a:ln>
                <a:solidFill>
                  <a:schemeClr val="tx2"/>
                </a:solidFill>
                <a:effectLst/>
                <a:uLnTx/>
                <a:uFillTx/>
                <a:latin typeface="+mn-lt"/>
                <a:cs typeface="+mn-cs"/>
              </a:rPr>
              <a:t>静态成员函数，</a:t>
            </a:r>
            <a:endParaRPr kumimoji="0" lang="en-US" altLang="zh-CN" sz="2800" b="1" i="0" u="none" strike="noStrike" kern="0" cap="none" spc="0" normalizeH="0" baseline="0" noProof="0" dirty="0">
              <a:ln>
                <a:noFill/>
              </a:ln>
              <a:solidFill>
                <a:schemeClr val="tx2"/>
              </a:solidFill>
              <a:effectLst/>
              <a:uLnTx/>
              <a:uFillTx/>
              <a:latin typeface="+mn-lt"/>
              <a:cs typeface="+mn-cs"/>
            </a:endParaRPr>
          </a:p>
          <a:p>
            <a:pPr marL="0" marR="0" lvl="0" indent="0" algn="l" defTabSz="360680" rtl="0" eaLnBrk="1" fontAlgn="base" latinLnBrk="0" hangingPunct="1">
              <a:lnSpc>
                <a:spcPct val="80000"/>
              </a:lnSpc>
              <a:spcBef>
                <a:spcPct val="20000"/>
              </a:spcBef>
              <a:spcAft>
                <a:spcPct val="0"/>
              </a:spcAft>
              <a:buClr>
                <a:schemeClr val="tx1"/>
              </a:buClr>
              <a:buSzPct val="70000"/>
              <a:buNone/>
              <a:defRPr/>
            </a:pPr>
            <a:r>
              <a:rPr kumimoji="0" lang="zh-CN" altLang="en-US" sz="2800" b="1" i="0" u="none" strike="noStrike" kern="0" cap="none" spc="0" normalizeH="0" baseline="0" noProof="0" dirty="0">
                <a:ln>
                  <a:noFill/>
                </a:ln>
                <a:solidFill>
                  <a:srgbClr val="FF0000"/>
                </a:solidFill>
                <a:effectLst/>
                <a:uLnTx/>
                <a:uFillTx/>
                <a:latin typeface="+mn-lt"/>
                <a:cs typeface="+mn-cs"/>
              </a:rPr>
              <a:t>定义格式：原因见</a:t>
            </a:r>
            <a:r>
              <a:rPr kumimoji="0" lang="en-US" altLang="zh-CN" sz="2800" b="1" i="0" u="none" strike="noStrike" kern="0" cap="none" spc="0" normalizeH="0" baseline="0" noProof="0" dirty="0">
                <a:ln>
                  <a:noFill/>
                </a:ln>
                <a:solidFill>
                  <a:srgbClr val="FF0000"/>
                </a:solidFill>
                <a:effectLst/>
                <a:uLnTx/>
                <a:uFillTx/>
                <a:latin typeface="+mn-lt"/>
                <a:cs typeface="+mn-cs"/>
              </a:rPr>
              <a:t>P251</a:t>
            </a:r>
            <a:endParaRPr kumimoji="0" lang="en-US" altLang="zh-CN" sz="2800" b="1" i="0" u="none" strike="noStrike" kern="0" cap="none" spc="0" normalizeH="0" baseline="0" noProof="0" dirty="0">
              <a:ln>
                <a:noFill/>
              </a:ln>
              <a:solidFill>
                <a:srgbClr val="FF0000"/>
              </a:solidFill>
              <a:effectLst/>
              <a:uLnTx/>
              <a:uFillTx/>
              <a:latin typeface="+mn-lt"/>
              <a:cs typeface="+mn-cs"/>
            </a:endParaRPr>
          </a:p>
          <a:p>
            <a:pPr marL="342900" marR="0" lvl="0" indent="-342900" algn="l" defTabSz="36068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
              <a:defRPr/>
            </a:pPr>
            <a:endParaRPr kumimoji="0" lang="en-US" altLang="zh-CN" sz="1000" b="1" i="0" u="none" strike="noStrike" kern="0" cap="none" spc="0" normalizeH="0" baseline="0" noProof="0" dirty="0">
              <a:ln>
                <a:noFill/>
              </a:ln>
              <a:solidFill>
                <a:srgbClr val="FF0000"/>
              </a:solidFill>
              <a:effectLst/>
              <a:uLnTx/>
              <a:uFillTx/>
              <a:latin typeface="+mn-lt"/>
              <a:cs typeface="+mn-cs"/>
            </a:endParaRPr>
          </a:p>
          <a:p>
            <a:pPr marL="742950" marR="0" lvl="1" indent="-285750" algn="l" defTabSz="36068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l"/>
              <a:defRPr/>
            </a:pPr>
            <a:r>
              <a:rPr kumimoji="0" lang="en-US" altLang="zh-CN" sz="2200" b="1" i="0" u="none" strike="noStrike" kern="0" cap="none" spc="0" normalizeH="0" baseline="0" noProof="0" dirty="0">
                <a:ln>
                  <a:noFill/>
                </a:ln>
                <a:solidFill>
                  <a:srgbClr val="00B0F0"/>
                </a:solidFill>
                <a:effectLst/>
                <a:uLnTx/>
                <a:uFillTx/>
                <a:latin typeface="+mn-lt"/>
                <a:cs typeface="+mn-cs"/>
              </a:rPr>
              <a:t>static</a:t>
            </a:r>
            <a:r>
              <a:rPr kumimoji="0" lang="zh-CN" altLang="en-US" sz="2200" b="1" i="0" u="none" strike="noStrike" kern="0" cap="none" spc="0" normalizeH="0" baseline="0" noProof="0" dirty="0">
                <a:ln>
                  <a:noFill/>
                </a:ln>
                <a:solidFill>
                  <a:srgbClr val="00B0F0"/>
                </a:solidFill>
                <a:effectLst/>
                <a:uLnTx/>
                <a:uFillTx/>
                <a:latin typeface="+mn-lt"/>
                <a:cs typeface="+mn-cs"/>
              </a:rPr>
              <a:t>可以不写；返回值类型必须是</a:t>
            </a:r>
            <a:r>
              <a:rPr kumimoji="0" lang="en-US" altLang="zh-CN" sz="2200" b="1" i="0" u="none" strike="noStrike" kern="0" cap="none" spc="0" normalizeH="0" baseline="0" noProof="0" dirty="0">
                <a:ln>
                  <a:noFill/>
                </a:ln>
                <a:solidFill>
                  <a:srgbClr val="00B0F0"/>
                </a:solidFill>
                <a:effectLst/>
                <a:uLnTx/>
                <a:uFillTx/>
                <a:latin typeface="+mn-lt"/>
                <a:cs typeface="+mn-cs"/>
              </a:rPr>
              <a:t>void </a:t>
            </a:r>
            <a:r>
              <a:rPr kumimoji="0" lang="zh-CN" altLang="en-US" sz="2200" b="1" i="0" u="none" strike="noStrike" kern="0" cap="none" spc="0" normalizeH="0" baseline="0" noProof="0" dirty="0">
                <a:ln>
                  <a:noFill/>
                </a:ln>
                <a:solidFill>
                  <a:srgbClr val="00B0F0"/>
                </a:solidFill>
                <a:effectLst/>
                <a:uLnTx/>
                <a:uFillTx/>
                <a:latin typeface="+mn-lt"/>
                <a:cs typeface="+mn-cs"/>
              </a:rPr>
              <a:t>*</a:t>
            </a:r>
            <a:endParaRPr kumimoji="0" lang="en-US" altLang="zh-CN" sz="2200" b="1" i="0" u="none" strike="noStrike" kern="0" cap="none" spc="0" normalizeH="0" baseline="0" noProof="0" dirty="0">
              <a:ln>
                <a:noFill/>
              </a:ln>
              <a:solidFill>
                <a:srgbClr val="00B0F0"/>
              </a:solidFill>
              <a:effectLst/>
              <a:uLnTx/>
              <a:uFillTx/>
              <a:latin typeface="+mn-lt"/>
              <a:cs typeface="+mn-cs"/>
            </a:endParaRPr>
          </a:p>
          <a:p>
            <a:pPr marL="342900" marR="0" lvl="0" indent="-342900" algn="l" defTabSz="36068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
              <a:defRPr/>
            </a:pPr>
            <a:endParaRPr kumimoji="0" lang="en-US" altLang="zh-CN" sz="1000" b="1" i="0" u="none" strike="noStrike" kern="0" cap="none" spc="0" normalizeH="0" baseline="0" noProof="0" dirty="0">
              <a:ln>
                <a:noFill/>
              </a:ln>
              <a:solidFill>
                <a:schemeClr val="tx2"/>
              </a:solidFill>
              <a:effectLst/>
              <a:uLnTx/>
              <a:uFillTx/>
              <a:latin typeface="+mn-lt"/>
              <a:cs typeface="+mn-cs"/>
            </a:endParaRPr>
          </a:p>
          <a:p>
            <a:pPr marL="742950" marR="0" lvl="1" indent="-285750" algn="l" defTabSz="36068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l"/>
              <a:defRPr/>
            </a:pPr>
            <a:r>
              <a:rPr kumimoji="0" lang="en-US" altLang="zh-CN" sz="2400" b="1" i="0" u="none" strike="noStrike" kern="0" cap="none" spc="0" normalizeH="0" baseline="0" noProof="0" dirty="0">
                <a:ln>
                  <a:noFill/>
                </a:ln>
                <a:solidFill>
                  <a:srgbClr val="0070C0"/>
                </a:solidFill>
                <a:effectLst/>
                <a:uLnTx/>
                <a:uFillTx/>
                <a:latin typeface="+mn-lt"/>
                <a:cs typeface="+mn-cs"/>
              </a:rPr>
              <a:t>static void *operator new(</a:t>
            </a:r>
            <a:r>
              <a:rPr kumimoji="0" lang="en-US" altLang="zh-CN" sz="2400" b="1" i="0" u="none" strike="noStrike" kern="0" cap="none" spc="0" normalizeH="0" baseline="0" noProof="0" dirty="0" err="1">
                <a:ln>
                  <a:noFill/>
                </a:ln>
                <a:solidFill>
                  <a:srgbClr val="0070C0"/>
                </a:solidFill>
                <a:effectLst/>
                <a:uLnTx/>
                <a:uFillTx/>
                <a:latin typeface="+mn-lt"/>
                <a:cs typeface="+mn-cs"/>
              </a:rPr>
              <a:t>size_t</a:t>
            </a:r>
            <a:r>
              <a:rPr kumimoji="0" lang="en-US" altLang="zh-CN" sz="2400" b="1" i="0" u="none" strike="noStrike" kern="0" cap="none" spc="0" normalizeH="0" baseline="0" noProof="0" dirty="0">
                <a:ln>
                  <a:noFill/>
                </a:ln>
                <a:solidFill>
                  <a:srgbClr val="0070C0"/>
                </a:solidFill>
                <a:effectLst/>
                <a:uLnTx/>
                <a:uFillTx/>
                <a:latin typeface="+mn-lt"/>
                <a:cs typeface="+mn-cs"/>
              </a:rPr>
              <a:t> size, …) { ... }</a:t>
            </a:r>
            <a:endParaRPr kumimoji="0" lang="en-US" altLang="zh-CN" sz="2400" b="1" i="0" u="none" strike="noStrike" kern="0" cap="none" spc="0" normalizeH="0" baseline="0" noProof="0" dirty="0">
              <a:ln>
                <a:noFill/>
              </a:ln>
              <a:solidFill>
                <a:srgbClr val="0070C0"/>
              </a:solidFill>
              <a:effectLst/>
              <a:uLnTx/>
              <a:uFillTx/>
              <a:latin typeface="+mn-lt"/>
              <a:cs typeface="+mn-cs"/>
            </a:endParaRPr>
          </a:p>
          <a:p>
            <a:pPr marL="1143000" marR="0" lvl="2" indent="-228600" algn="l" defTabSz="360680" rtl="0" eaLnBrk="1" fontAlgn="base" latinLnBrk="0" hangingPunct="1">
              <a:lnSpc>
                <a:spcPct val="80000"/>
              </a:lnSpc>
              <a:spcBef>
                <a:spcPct val="20000"/>
              </a:spcBef>
              <a:spcAft>
                <a:spcPct val="0"/>
              </a:spcAft>
              <a:buClr>
                <a:schemeClr val="tx1"/>
              </a:buClr>
              <a:buSzTx/>
              <a:buFont typeface="Wingdings" panose="05000000000000000000" pitchFamily="2" charset="2"/>
              <a:buChar char="Ø"/>
              <a:defRPr/>
            </a:pPr>
            <a:r>
              <a:rPr kumimoji="0" lang="zh-CN" altLang="en-US" sz="2000" b="1" i="0" u="none" strike="noStrike" kern="0" cap="none" spc="0" normalizeH="0" baseline="0" noProof="0" dirty="0">
                <a:ln>
                  <a:noFill/>
                </a:ln>
                <a:solidFill>
                  <a:schemeClr val="tx2"/>
                </a:solidFill>
                <a:effectLst/>
                <a:uLnTx/>
                <a:uFillTx/>
                <a:latin typeface="+mn-lt"/>
                <a:cs typeface="+mn-cs"/>
              </a:rPr>
              <a:t> 第一个形参是需要分配的内存空间大小</a:t>
            </a:r>
            <a:endParaRPr kumimoji="0" lang="en-US" altLang="zh-CN" sz="2000" b="1" i="0" u="none" strike="noStrike" kern="0" cap="none" spc="0" normalizeH="0" baseline="0" noProof="0" dirty="0">
              <a:ln>
                <a:noFill/>
              </a:ln>
              <a:solidFill>
                <a:schemeClr val="tx2"/>
              </a:solidFill>
              <a:effectLst/>
              <a:uLnTx/>
              <a:uFillTx/>
              <a:latin typeface="+mn-lt"/>
              <a:cs typeface="+mn-cs"/>
            </a:endParaRPr>
          </a:p>
          <a:p>
            <a:pPr marL="1143000" marR="0" lvl="2" indent="-228600" algn="l" defTabSz="360680" rtl="0" eaLnBrk="1" fontAlgn="base" latinLnBrk="0" hangingPunct="1">
              <a:lnSpc>
                <a:spcPct val="80000"/>
              </a:lnSpc>
              <a:spcBef>
                <a:spcPct val="20000"/>
              </a:spcBef>
              <a:spcAft>
                <a:spcPct val="0"/>
              </a:spcAft>
              <a:buClr>
                <a:schemeClr val="tx1"/>
              </a:buClr>
              <a:buSzTx/>
              <a:buFont typeface="Wingdings" panose="05000000000000000000" pitchFamily="2" charset="2"/>
              <a:buChar char="Ø"/>
              <a:defRPr/>
            </a:pPr>
            <a:r>
              <a:rPr kumimoji="0" lang="zh-CN" altLang="en-US" sz="2000" b="1" i="0" u="none" strike="noStrike" kern="0" cap="none" spc="0" normalizeH="0" baseline="0" noProof="0" dirty="0">
                <a:ln>
                  <a:noFill/>
                </a:ln>
                <a:solidFill>
                  <a:schemeClr val="tx2"/>
                </a:solidFill>
                <a:effectLst/>
                <a:uLnTx/>
                <a:uFillTx/>
                <a:latin typeface="+mn-lt"/>
                <a:cs typeface="+mn-cs"/>
              </a:rPr>
              <a:t> 其他参数可有可无</a:t>
            </a:r>
            <a:endParaRPr kumimoji="0" lang="en-US" altLang="zh-CN" sz="2000" b="1" i="0" u="none" strike="noStrike" kern="0" cap="none" spc="0" normalizeH="0" baseline="0" noProof="0" dirty="0">
              <a:ln>
                <a:noFill/>
              </a:ln>
              <a:solidFill>
                <a:schemeClr val="tx2"/>
              </a:solidFill>
              <a:effectLst/>
              <a:uLnTx/>
              <a:uFillTx/>
              <a:latin typeface="+mn-lt"/>
              <a:cs typeface="+mn-cs"/>
            </a:endParaRPr>
          </a:p>
          <a:p>
            <a:pPr marL="1143000" marR="0" lvl="2" indent="-228600" algn="l" defTabSz="360680" rtl="0" eaLnBrk="1" fontAlgn="base" latinLnBrk="0" hangingPunct="1">
              <a:lnSpc>
                <a:spcPct val="80000"/>
              </a:lnSpc>
              <a:spcBef>
                <a:spcPct val="20000"/>
              </a:spcBef>
              <a:spcAft>
                <a:spcPct val="0"/>
              </a:spcAft>
              <a:buClr>
                <a:schemeClr val="tx1"/>
              </a:buClr>
              <a:buSzTx/>
              <a:buFont typeface="Wingdings" panose="05000000000000000000" pitchFamily="2" charset="2"/>
              <a:buChar char="Ø"/>
              <a:defRPr/>
            </a:pPr>
            <a:r>
              <a:rPr kumimoji="0" lang="zh-CN" altLang="en-US" sz="2000" b="1" i="0" u="none" strike="noStrike" kern="0" cap="none" spc="0" normalizeH="0" baseline="0" noProof="0" dirty="0">
                <a:ln>
                  <a:noFill/>
                </a:ln>
                <a:solidFill>
                  <a:schemeClr val="tx2"/>
                </a:solidFill>
                <a:effectLst/>
                <a:uLnTx/>
                <a:uFillTx/>
                <a:latin typeface="+mn-lt"/>
                <a:cs typeface="+mn-cs"/>
              </a:rPr>
              <a:t> 可以重载多个</a:t>
            </a:r>
            <a:endParaRPr kumimoji="0" lang="en-US" altLang="zh-CN" sz="2000" b="1" i="0" u="none" strike="noStrike" kern="0" cap="none" spc="0" normalizeH="0" baseline="0" noProof="0" dirty="0">
              <a:ln>
                <a:noFill/>
              </a:ln>
              <a:solidFill>
                <a:schemeClr val="tx2"/>
              </a:solidFill>
              <a:effectLst/>
              <a:uLnTx/>
              <a:uFillTx/>
              <a:latin typeface="+mn-lt"/>
              <a:cs typeface="+mn-cs"/>
            </a:endParaRPr>
          </a:p>
          <a:p>
            <a:pPr marL="914400" marR="0" lvl="2" indent="0" algn="l" defTabSz="36068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zh-CN" sz="1000" b="1" i="0" u="none" strike="noStrike" kern="0" cap="none" spc="0" normalizeH="0" baseline="0" noProof="0" dirty="0">
              <a:ln>
                <a:noFill/>
              </a:ln>
              <a:solidFill>
                <a:schemeClr val="tx2"/>
              </a:solidFill>
              <a:effectLst/>
              <a:uLnTx/>
              <a:uFillTx/>
              <a:latin typeface="+mn-lt"/>
              <a:cs typeface="+mn-cs"/>
            </a:endParaRPr>
          </a:p>
          <a:p>
            <a:pPr marL="742950" marR="0" lvl="1" indent="-285750" algn="l" defTabSz="36068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l"/>
              <a:defRPr/>
            </a:pPr>
            <a:r>
              <a:rPr kumimoji="0" lang="en-US" altLang="zh-CN" sz="2400" b="1" i="0" u="none" strike="noStrike" kern="0" cap="none" spc="0" normalizeH="0" baseline="0" noProof="0" dirty="0">
                <a:ln>
                  <a:noFill/>
                </a:ln>
                <a:solidFill>
                  <a:srgbClr val="0070C0"/>
                </a:solidFill>
                <a:effectLst/>
                <a:uLnTx/>
                <a:uFillTx/>
                <a:latin typeface="+mn-lt"/>
                <a:cs typeface="+mn-cs"/>
              </a:rPr>
              <a:t>static void operator delete(void</a:t>
            </a:r>
            <a:r>
              <a:rPr kumimoji="0" lang="zh-CN" altLang="en-US" sz="2400" b="1" i="0" u="none" strike="noStrike" kern="0" cap="none" spc="0" normalizeH="0" baseline="0" noProof="0" dirty="0">
                <a:ln>
                  <a:noFill/>
                </a:ln>
                <a:solidFill>
                  <a:srgbClr val="0070C0"/>
                </a:solidFill>
                <a:effectLst/>
                <a:uLnTx/>
                <a:uFillTx/>
                <a:latin typeface="+mn-lt"/>
                <a:cs typeface="+mn-cs"/>
              </a:rPr>
              <a:t> *</a:t>
            </a:r>
            <a:r>
              <a:rPr kumimoji="0" lang="en-US" altLang="zh-CN" sz="2400" b="1" i="0" u="none" strike="noStrike" kern="0" cap="none" spc="0" normalizeH="0" baseline="0" noProof="0" dirty="0">
                <a:ln>
                  <a:noFill/>
                </a:ln>
                <a:solidFill>
                  <a:srgbClr val="0070C0"/>
                </a:solidFill>
                <a:effectLst/>
                <a:uLnTx/>
                <a:uFillTx/>
                <a:latin typeface="+mn-lt"/>
                <a:cs typeface="+mn-cs"/>
              </a:rPr>
              <a:t>p, </a:t>
            </a:r>
            <a:r>
              <a:rPr kumimoji="0" lang="en-US" altLang="zh-CN" sz="2400" b="1" i="0" u="none" strike="noStrike" kern="0" cap="none" spc="0" normalizeH="0" baseline="0" noProof="0" dirty="0" err="1">
                <a:ln>
                  <a:noFill/>
                </a:ln>
                <a:solidFill>
                  <a:srgbClr val="0070C0"/>
                </a:solidFill>
                <a:effectLst/>
                <a:uLnTx/>
                <a:uFillTx/>
                <a:latin typeface="+mn-lt"/>
                <a:cs typeface="+mn-cs"/>
              </a:rPr>
              <a:t>size_t</a:t>
            </a:r>
            <a:r>
              <a:rPr kumimoji="0" lang="en-US" altLang="zh-CN" sz="2400" b="1" i="0" u="none" strike="noStrike" kern="0" cap="none" spc="0" normalizeH="0" baseline="0" noProof="0" dirty="0">
                <a:ln>
                  <a:noFill/>
                </a:ln>
                <a:solidFill>
                  <a:srgbClr val="0070C0"/>
                </a:solidFill>
                <a:effectLst/>
                <a:uLnTx/>
                <a:uFillTx/>
                <a:latin typeface="+mn-lt"/>
                <a:cs typeface="+mn-cs"/>
              </a:rPr>
              <a:t> size) { ... }</a:t>
            </a:r>
            <a:endParaRPr kumimoji="0" lang="en-US" altLang="zh-CN" sz="2400" b="1" i="0" u="none" strike="noStrike" kern="0" cap="none" spc="0" normalizeH="0" baseline="0" noProof="0" dirty="0">
              <a:ln>
                <a:noFill/>
              </a:ln>
              <a:solidFill>
                <a:srgbClr val="0070C0"/>
              </a:solidFill>
              <a:effectLst/>
              <a:uLnTx/>
              <a:uFillTx/>
              <a:latin typeface="+mn-lt"/>
              <a:cs typeface="+mn-cs"/>
            </a:endParaRPr>
          </a:p>
          <a:p>
            <a:pPr marL="1143000" marR="0" lvl="2" indent="-228600" algn="l" defTabSz="360680" rtl="0" eaLnBrk="1" fontAlgn="base" latinLnBrk="0" hangingPunct="1">
              <a:lnSpc>
                <a:spcPct val="80000"/>
              </a:lnSpc>
              <a:spcBef>
                <a:spcPct val="20000"/>
              </a:spcBef>
              <a:spcAft>
                <a:spcPct val="0"/>
              </a:spcAft>
              <a:buClr>
                <a:schemeClr val="tx1"/>
              </a:buClr>
              <a:buSzTx/>
              <a:buFont typeface="Wingdings" panose="05000000000000000000" pitchFamily="2" charset="2"/>
              <a:buChar char="Ø"/>
              <a:defRPr/>
            </a:pPr>
            <a:r>
              <a:rPr kumimoji="0" lang="zh-CN" altLang="en-US" sz="2000" b="1" i="0" u="none" strike="noStrike" kern="0" cap="none" spc="0" normalizeH="0" baseline="0" noProof="0" dirty="0">
                <a:ln>
                  <a:noFill/>
                </a:ln>
                <a:solidFill>
                  <a:schemeClr val="tx2"/>
                </a:solidFill>
                <a:effectLst/>
                <a:uLnTx/>
                <a:uFillTx/>
                <a:latin typeface="+mn-lt"/>
                <a:cs typeface="+mn-cs"/>
              </a:rPr>
              <a:t> 第一个形参是对象的内存空间地址</a:t>
            </a:r>
            <a:endParaRPr kumimoji="0" lang="en-US" altLang="zh-CN" sz="2000" b="1" i="0" u="none" strike="noStrike" kern="0" cap="none" spc="0" normalizeH="0" baseline="0" noProof="0" dirty="0">
              <a:ln>
                <a:noFill/>
              </a:ln>
              <a:solidFill>
                <a:schemeClr val="tx2"/>
              </a:solidFill>
              <a:effectLst/>
              <a:uLnTx/>
              <a:uFillTx/>
              <a:latin typeface="+mn-lt"/>
              <a:cs typeface="+mn-cs"/>
            </a:endParaRPr>
          </a:p>
          <a:p>
            <a:pPr marL="1143000" marR="0" lvl="2" indent="-228600" algn="l" defTabSz="360680" rtl="0" eaLnBrk="1" fontAlgn="base" latinLnBrk="0" hangingPunct="1">
              <a:lnSpc>
                <a:spcPct val="80000"/>
              </a:lnSpc>
              <a:spcBef>
                <a:spcPct val="20000"/>
              </a:spcBef>
              <a:spcAft>
                <a:spcPct val="0"/>
              </a:spcAft>
              <a:buClr>
                <a:schemeClr val="tx1"/>
              </a:buClr>
              <a:buSzTx/>
              <a:buFont typeface="Wingdings" panose="05000000000000000000" pitchFamily="2" charset="2"/>
              <a:buChar char="Ø"/>
              <a:defRPr/>
            </a:pPr>
            <a:r>
              <a:rPr kumimoji="0" lang="zh-CN" altLang="en-US" sz="2000" b="1" i="0" u="none" strike="noStrike" kern="0" cap="none" spc="0" normalizeH="0" baseline="0" noProof="0" dirty="0">
                <a:ln>
                  <a:noFill/>
                </a:ln>
                <a:solidFill>
                  <a:schemeClr val="tx2"/>
                </a:solidFill>
                <a:effectLst/>
                <a:uLnTx/>
                <a:uFillTx/>
                <a:latin typeface="+mn-lt"/>
                <a:cs typeface="+mn-cs"/>
              </a:rPr>
              <a:t> 第二个形参是对象的内存空间大小，可有可无（如有，则编译器  </a:t>
            </a:r>
            <a:endParaRPr kumimoji="0" lang="en-US" altLang="zh-CN" sz="2000" b="1" i="0" u="none" strike="noStrike" kern="0" cap="none" spc="0" normalizeH="0" baseline="0" noProof="0" dirty="0">
              <a:ln>
                <a:noFill/>
              </a:ln>
              <a:solidFill>
                <a:schemeClr val="tx2"/>
              </a:solidFill>
              <a:effectLst/>
              <a:uLnTx/>
              <a:uFillTx/>
              <a:latin typeface="+mn-lt"/>
              <a:cs typeface="+mn-cs"/>
            </a:endParaRPr>
          </a:p>
          <a:p>
            <a:pPr marL="914400" marR="0" lvl="2" indent="0" algn="l" defTabSz="36068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mn-lt"/>
                <a:cs typeface="+mn-cs"/>
              </a:rPr>
              <a:t>     </a:t>
            </a:r>
            <a:r>
              <a:rPr kumimoji="0" lang="zh-CN" altLang="en-US" sz="2000" b="1" i="0" u="none" strike="noStrike" kern="0" cap="none" spc="0" normalizeH="0" baseline="0" noProof="0" dirty="0">
                <a:ln>
                  <a:noFill/>
                </a:ln>
                <a:solidFill>
                  <a:schemeClr val="tx2"/>
                </a:solidFill>
                <a:effectLst/>
                <a:uLnTx/>
                <a:uFillTx/>
                <a:latin typeface="+mn-lt"/>
                <a:cs typeface="+mn-cs"/>
              </a:rPr>
              <a:t>会把欲撤销对象的大小传给它）</a:t>
            </a:r>
            <a:endParaRPr kumimoji="0" lang="en-US" altLang="zh-CN" sz="2000" b="1" i="0" u="none" strike="noStrike" kern="0" cap="none" spc="0" normalizeH="0" baseline="0" noProof="0" dirty="0">
              <a:ln>
                <a:noFill/>
              </a:ln>
              <a:solidFill>
                <a:schemeClr val="tx2"/>
              </a:solidFill>
              <a:effectLst/>
              <a:uLnTx/>
              <a:uFillTx/>
              <a:latin typeface="+mn-lt"/>
              <a:cs typeface="+mn-cs"/>
            </a:endParaRPr>
          </a:p>
          <a:p>
            <a:pPr marL="1143000" marR="0" lvl="2" indent="-228600" algn="l" defTabSz="360680" rtl="0" eaLnBrk="1" fontAlgn="base" latinLnBrk="0" hangingPunct="1">
              <a:lnSpc>
                <a:spcPct val="80000"/>
              </a:lnSpc>
              <a:spcBef>
                <a:spcPct val="20000"/>
              </a:spcBef>
              <a:spcAft>
                <a:spcPct val="0"/>
              </a:spcAft>
              <a:buClr>
                <a:schemeClr val="tx1"/>
              </a:buClr>
              <a:buSzTx/>
              <a:buFont typeface="Wingdings" panose="05000000000000000000" pitchFamily="2" charset="2"/>
              <a:buChar char="Ø"/>
              <a:defRPr/>
            </a:pPr>
            <a:r>
              <a:rPr kumimoji="0" lang="zh-CN" altLang="en-US" sz="2000" b="1" i="0" u="none" strike="noStrike" kern="0" cap="none" spc="0" normalizeH="0" baseline="0" noProof="0" dirty="0">
                <a:ln>
                  <a:noFill/>
                </a:ln>
                <a:solidFill>
                  <a:srgbClr val="00B050"/>
                </a:solidFill>
                <a:effectLst/>
                <a:uLnTx/>
                <a:uFillTx/>
                <a:latin typeface="+mn-lt"/>
                <a:cs typeface="+mn-cs"/>
              </a:rPr>
              <a:t> 只能重载一个：</a:t>
            </a:r>
            <a:r>
              <a:rPr kumimoji="0" lang="zh-CN" altLang="en-US" sz="2000" b="1" i="0" u="none" strike="noStrike" kern="0" cap="none" spc="0" normalizeH="0" baseline="0" noProof="0" dirty="0">
                <a:ln>
                  <a:noFill/>
                </a:ln>
                <a:solidFill>
                  <a:schemeClr val="tx2"/>
                </a:solidFill>
                <a:effectLst/>
                <a:uLnTx/>
                <a:uFillTx/>
                <a:latin typeface="+mn-lt"/>
                <a:cs typeface="+mn-cs"/>
              </a:rPr>
              <a:t>通过</a:t>
            </a:r>
            <a:r>
              <a:rPr kumimoji="0" lang="en-US" altLang="zh-CN" sz="2000" b="1" i="0" u="none" strike="noStrike" kern="0" cap="none" spc="0" normalizeH="0" baseline="0" noProof="0" dirty="0">
                <a:ln>
                  <a:noFill/>
                </a:ln>
                <a:solidFill>
                  <a:schemeClr val="tx2"/>
                </a:solidFill>
                <a:effectLst/>
                <a:uLnTx/>
                <a:uFillTx/>
                <a:latin typeface="+mn-lt"/>
                <a:cs typeface="+mn-cs"/>
              </a:rPr>
              <a:t>delete</a:t>
            </a:r>
            <a:r>
              <a:rPr kumimoji="0" lang="zh-CN" altLang="en-US" sz="2000" b="1" i="0" u="none" strike="noStrike" kern="0" cap="none" spc="0" normalizeH="0" baseline="0" noProof="0" dirty="0">
                <a:ln>
                  <a:noFill/>
                </a:ln>
                <a:solidFill>
                  <a:schemeClr val="tx2"/>
                </a:solidFill>
                <a:effectLst/>
                <a:uLnTx/>
                <a:uFillTx/>
                <a:latin typeface="+mn-lt"/>
                <a:cs typeface="+mn-cs"/>
              </a:rPr>
              <a:t>撤销对象时，编译器会首先调用析构</a:t>
            </a:r>
            <a:endParaRPr kumimoji="0" lang="en-US" altLang="zh-CN" sz="2000" b="1" i="0" u="none" strike="noStrike" kern="0" cap="none" spc="0" normalizeH="0" baseline="0" noProof="0" dirty="0">
              <a:ln>
                <a:noFill/>
              </a:ln>
              <a:solidFill>
                <a:schemeClr val="tx2"/>
              </a:solidFill>
              <a:effectLst/>
              <a:uLnTx/>
              <a:uFillTx/>
              <a:latin typeface="+mn-lt"/>
              <a:cs typeface="+mn-cs"/>
            </a:endParaRPr>
          </a:p>
          <a:p>
            <a:pPr marL="914400" marR="0" lvl="2" indent="0" algn="l" defTabSz="36068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mn-lt"/>
                <a:cs typeface="+mn-cs"/>
              </a:rPr>
              <a:t>     </a:t>
            </a:r>
            <a:r>
              <a:rPr kumimoji="0" lang="zh-CN" altLang="en-US" sz="2000" b="1" i="0" u="none" strike="noStrike" kern="0" cap="none" spc="0" normalizeH="0" baseline="0" noProof="0" dirty="0">
                <a:ln>
                  <a:noFill/>
                </a:ln>
                <a:solidFill>
                  <a:schemeClr val="tx2"/>
                </a:solidFill>
                <a:effectLst/>
                <a:uLnTx/>
                <a:uFillTx/>
                <a:latin typeface="+mn-lt"/>
                <a:cs typeface="+mn-cs"/>
              </a:rPr>
              <a:t>函数，然后调用重载的</a:t>
            </a:r>
            <a:r>
              <a:rPr kumimoji="0" lang="en-US" altLang="zh-CN" sz="2000" b="1" i="0" u="none" strike="noStrike" kern="0" cap="none" spc="0" normalizeH="0" baseline="0" noProof="0" dirty="0">
                <a:ln>
                  <a:noFill/>
                </a:ln>
                <a:solidFill>
                  <a:schemeClr val="tx2"/>
                </a:solidFill>
                <a:effectLst/>
                <a:uLnTx/>
                <a:uFillTx/>
                <a:latin typeface="+mn-lt"/>
                <a:cs typeface="+mn-cs"/>
              </a:rPr>
              <a:t>delete</a:t>
            </a:r>
            <a:r>
              <a:rPr kumimoji="0" lang="zh-CN" altLang="en-US" sz="2000" b="1" i="0" u="none" strike="noStrike" kern="0" cap="none" spc="0" normalizeH="0" baseline="0" noProof="0" dirty="0">
                <a:ln>
                  <a:noFill/>
                </a:ln>
                <a:solidFill>
                  <a:schemeClr val="tx2"/>
                </a:solidFill>
                <a:effectLst/>
                <a:uLnTx/>
                <a:uFillTx/>
                <a:latin typeface="+mn-lt"/>
                <a:cs typeface="+mn-cs"/>
              </a:rPr>
              <a:t>操作符</a:t>
            </a:r>
            <a:r>
              <a:rPr kumimoji="0" lang="en-US" altLang="zh-CN" sz="2000" b="1" i="0" u="none" strike="noStrike" kern="0" cap="none" spc="0" normalizeH="0" baseline="0" noProof="0" dirty="0">
                <a:ln>
                  <a:noFill/>
                </a:ln>
                <a:solidFill>
                  <a:schemeClr val="tx2"/>
                </a:solidFill>
                <a:effectLst/>
                <a:uLnTx/>
                <a:uFillTx/>
                <a:latin typeface="+mn-lt"/>
                <a:cs typeface="+mn-cs"/>
              </a:rPr>
              <a:t>——</a:t>
            </a:r>
            <a:r>
              <a:rPr kumimoji="0" lang="zh-CN" altLang="en-US" sz="2000" b="1" i="0" u="none" strike="noStrike" kern="0" cap="none" spc="0" normalizeH="0" baseline="0" noProof="0" dirty="0">
                <a:ln>
                  <a:noFill/>
                </a:ln>
                <a:solidFill>
                  <a:schemeClr val="tx2"/>
                </a:solidFill>
                <a:effectLst/>
                <a:uLnTx/>
                <a:uFillTx/>
                <a:latin typeface="+mn-lt"/>
                <a:cs typeface="+mn-cs"/>
              </a:rPr>
              <a:t>重载后，原来的</a:t>
            </a:r>
            <a:r>
              <a:rPr kumimoji="0" lang="en-US" altLang="zh-CN" sz="2000" b="1" i="0" u="none" strike="noStrike" kern="0" cap="none" spc="0" normalizeH="0" baseline="0" noProof="0" dirty="0">
                <a:ln>
                  <a:noFill/>
                </a:ln>
                <a:solidFill>
                  <a:schemeClr val="tx2"/>
                </a:solidFill>
                <a:effectLst/>
                <a:uLnTx/>
                <a:uFillTx/>
                <a:latin typeface="+mn-lt"/>
                <a:cs typeface="+mn-cs"/>
              </a:rPr>
              <a:t>delete</a:t>
            </a:r>
            <a:endParaRPr kumimoji="0" lang="en-US" altLang="zh-CN" sz="2000" b="1" i="0" u="none" strike="noStrike" kern="0" cap="none" spc="0" normalizeH="0" baseline="0" noProof="0" dirty="0">
              <a:ln>
                <a:noFill/>
              </a:ln>
              <a:solidFill>
                <a:schemeClr val="tx2"/>
              </a:solidFill>
              <a:effectLst/>
              <a:uLnTx/>
              <a:uFillTx/>
              <a:latin typeface="+mn-lt"/>
              <a:cs typeface="+mn-cs"/>
            </a:endParaRPr>
          </a:p>
          <a:p>
            <a:pPr marL="914400" marR="0" lvl="2" indent="0" algn="l" defTabSz="36068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mn-lt"/>
                <a:cs typeface="+mn-cs"/>
              </a:rPr>
              <a:t>     </a:t>
            </a:r>
            <a:r>
              <a:rPr kumimoji="0" lang="zh-CN" altLang="en-US" sz="2000" b="1" i="0" u="none" strike="noStrike" kern="0" cap="none" spc="0" normalizeH="0" baseline="0" noProof="0" dirty="0">
                <a:ln>
                  <a:noFill/>
                </a:ln>
                <a:solidFill>
                  <a:schemeClr val="tx2"/>
                </a:solidFill>
                <a:effectLst/>
                <a:uLnTx/>
                <a:uFillTx/>
                <a:latin typeface="+mn-lt"/>
                <a:cs typeface="+mn-cs"/>
              </a:rPr>
              <a:t>操作符将不再调用。</a:t>
            </a:r>
            <a:endParaRPr kumimoji="0" lang="zh-CN" altLang="en-US" sz="2000" b="1" i="0" u="none" strike="noStrike" kern="0" cap="none" spc="0" normalizeH="0" baseline="0" noProof="0" dirty="0">
              <a:ln>
                <a:noFill/>
              </a:ln>
              <a:solidFill>
                <a:schemeClr val="tx2"/>
              </a:solidFill>
              <a:effectLst/>
              <a:uLnTx/>
              <a:uFillTx/>
              <a:latin typeface="+mn-lt"/>
              <a:cs typeface="+mn-cs"/>
            </a:endParaRPr>
          </a:p>
          <a:p>
            <a:pPr marL="1143000" marR="0" lvl="2" indent="-228600" algn="l" defTabSz="360680" rtl="0" eaLnBrk="1" fontAlgn="base" latinLnBrk="0" hangingPunct="1">
              <a:lnSpc>
                <a:spcPct val="80000"/>
              </a:lnSpc>
              <a:spcBef>
                <a:spcPct val="20000"/>
              </a:spcBef>
              <a:spcAft>
                <a:spcPct val="0"/>
              </a:spcAft>
              <a:buClr>
                <a:schemeClr val="tx1"/>
              </a:buClr>
              <a:buSzTx/>
              <a:buFont typeface="Wingdings" panose="05000000000000000000" pitchFamily="2" charset="2"/>
              <a:buChar char="Ø"/>
              <a:defRPr/>
            </a:pPr>
            <a:endParaRPr kumimoji="0" lang="zh-CN" altLang="zh-CN" sz="2800" b="1" i="0" u="none" strike="noStrike" kern="0" cap="none" spc="0" normalizeH="0" baseline="0" noProof="0" dirty="0">
              <a:ln>
                <a:noFill/>
              </a:ln>
              <a:solidFill>
                <a:schemeClr val="tx2"/>
              </a:solidFill>
              <a:effectLst/>
              <a:uLnTx/>
              <a:uFillTx/>
              <a:latin typeface="+mn-lt"/>
              <a:cs typeface="+mn-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962025" y="190500"/>
            <a:ext cx="7572375" cy="1527175"/>
          </a:xfrm>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GB"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重载</a:t>
            </a:r>
            <a:r>
              <a:rPr kumimoji="0" lang="en-GB" altLang="zh-CN"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delete</a:t>
            </a:r>
            <a:endParaRPr kumimoji="0" lang="zh-CN" altLang="zh-CN"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01411" name="Rectangle 3"/>
          <p:cNvSpPr>
            <a:spLocks noGrp="1" noChangeArrowheads="1"/>
          </p:cNvSpPr>
          <p:nvPr>
            <p:ph idx="1"/>
          </p:nvPr>
        </p:nvSpPr>
        <p:spPr>
          <a:xfrm>
            <a:off x="250825" y="1600200"/>
            <a:ext cx="8642350" cy="4997450"/>
          </a:xfrm>
        </p:spPr>
        <p:txBody>
          <a:bodyPr vert="horz" wrap="square" lIns="91440" tIns="45720" rIns="91440" bIns="45720" numCol="1" anchor="t" anchorCtr="0" compatLnSpc="1">
            <a:normAutofit/>
          </a:bodyPr>
          <a:lstStyle/>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zh-CN" sz="2595" b="1" i="0" u="none" strike="noStrike" kern="0" cap="none" normalizeH="0" baseline="0" noProof="0">
                <a:uLnTx/>
                <a:uFillTx/>
                <a:latin typeface="+mn-lt"/>
                <a:ea typeface="+mn-ea"/>
                <a:cs typeface="+mn-cs"/>
              </a:rPr>
              <a:t>一般来说，如果对某个类重载了操作符</a:t>
            </a:r>
            <a:r>
              <a:rPr kumimoji="0" lang="en-GB" altLang="zh-CN" sz="2595" b="1" i="0" u="none" strike="noStrike" kern="0" cap="none" normalizeH="0" baseline="0" noProof="0">
                <a:uLnTx/>
                <a:uFillTx/>
                <a:latin typeface="+mn-lt"/>
                <a:ea typeface="+mn-ea"/>
                <a:cs typeface="+mn-cs"/>
              </a:rPr>
              <a:t>new</a:t>
            </a:r>
            <a:r>
              <a:rPr kumimoji="0" lang="zh-CN" altLang="zh-CN" sz="2595" b="1" i="0" u="none" strike="noStrike" kern="0" cap="none" normalizeH="0" baseline="0" noProof="0">
                <a:uLnTx/>
                <a:uFillTx/>
                <a:latin typeface="+mn-lt"/>
                <a:ea typeface="+mn-ea"/>
                <a:cs typeface="+mn-cs"/>
              </a:rPr>
              <a:t>，则相应地也要重载操作符</a:t>
            </a:r>
            <a:r>
              <a:rPr kumimoji="0" lang="en-GB" altLang="zh-CN" sz="2595" b="1" i="0" u="none" strike="noStrike" kern="0" cap="none" normalizeH="0" baseline="0" noProof="0">
                <a:uLnTx/>
                <a:uFillTx/>
                <a:latin typeface="+mn-lt"/>
                <a:ea typeface="+mn-ea"/>
                <a:cs typeface="+mn-cs"/>
              </a:rPr>
              <a:t>delete</a:t>
            </a:r>
            <a:r>
              <a:rPr kumimoji="0" lang="zh-CN" altLang="zh-CN" sz="2595" b="1" i="0" u="none" strike="noStrike" kern="0" cap="none" normalizeH="0" baseline="0" noProof="0">
                <a:uLnTx/>
                <a:uFillTx/>
                <a:latin typeface="+mn-lt"/>
                <a:ea typeface="+mn-ea"/>
                <a:cs typeface="+mn-cs"/>
              </a:rPr>
              <a:t>。</a:t>
            </a:r>
            <a:endParaRPr kumimoji="0" lang="en-US" altLang="zh-CN" sz="2595" b="1" i="0" u="none" strike="noStrike" kern="0" cap="none" normalizeH="0" baseline="0" noProof="0">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2595" b="1" i="0" u="none" strike="noStrike" kern="0" cap="none" normalizeH="0" baseline="0" noProof="0">
                <a:uLnTx/>
                <a:uFillTx/>
                <a:latin typeface="+mn-lt"/>
                <a:ea typeface="+mn-ea"/>
                <a:cs typeface="+mn-cs"/>
              </a:rPr>
              <a:t>操作符</a:t>
            </a:r>
            <a:r>
              <a:rPr kumimoji="0" lang="en-GB" altLang="zh-CN" sz="2595" b="1" i="0" u="none" strike="noStrike" kern="0" cap="none" normalizeH="0" baseline="0" noProof="0">
                <a:uLnTx/>
                <a:uFillTx/>
                <a:latin typeface="+mn-lt"/>
                <a:ea typeface="+mn-ea"/>
                <a:cs typeface="+mn-cs"/>
              </a:rPr>
              <a:t>delete</a:t>
            </a:r>
            <a:r>
              <a:rPr kumimoji="0" lang="zh-CN" altLang="en-GB" sz="2595" b="1" i="0" u="none" strike="noStrike" kern="0" cap="none" normalizeH="0" baseline="0" noProof="0">
                <a:uLnTx/>
                <a:uFillTx/>
                <a:latin typeface="+mn-lt"/>
                <a:ea typeface="+mn-ea"/>
                <a:cs typeface="+mn-cs"/>
              </a:rPr>
              <a:t>也必须作为静态的成员函数来重载（</a:t>
            </a:r>
            <a:r>
              <a:rPr kumimoji="0" lang="en-GB" altLang="zh-CN" sz="2595" b="1" i="0" u="none" strike="noStrike" kern="0" cap="none" normalizeH="0" baseline="0" noProof="0">
                <a:uLnTx/>
                <a:uFillTx/>
                <a:latin typeface="+mn-lt"/>
                <a:ea typeface="+mn-ea"/>
                <a:cs typeface="+mn-cs"/>
              </a:rPr>
              <a:t>static</a:t>
            </a:r>
            <a:r>
              <a:rPr kumimoji="0" lang="zh-CN" altLang="en-GB" sz="2595" b="1" i="0" u="none" strike="noStrike" kern="0" cap="none" normalizeH="0" baseline="0" noProof="0">
                <a:uLnTx/>
                <a:uFillTx/>
                <a:latin typeface="+mn-lt"/>
                <a:ea typeface="+mn-ea"/>
                <a:cs typeface="+mn-cs"/>
              </a:rPr>
              <a:t>说明可以不写），其格式为：</a:t>
            </a:r>
            <a:r>
              <a:rPr kumimoji="0" lang="zh-CN" altLang="en-US" sz="2595" b="1" i="0" u="none" strike="noStrike" kern="0" cap="none" normalizeH="0" baseline="0" noProof="0">
                <a:uLnTx/>
                <a:uFillTx/>
                <a:latin typeface="+mn-lt"/>
                <a:ea typeface="+mn-ea"/>
                <a:cs typeface="+mn-cs"/>
              </a:rPr>
              <a:t> </a:t>
            </a:r>
            <a:endParaRPr kumimoji="0" lang="en-US" altLang="zh-CN" sz="2595" b="1" i="0" u="none" strike="noStrike" kern="0" cap="none" normalizeH="0" baseline="0" noProof="0">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Pct val="60000"/>
              <a:buFont typeface="Wingdings" panose="05000000000000000000" pitchFamily="2" charset="2"/>
              <a:buNone/>
              <a:defRPr/>
            </a:pPr>
            <a:r>
              <a:rPr kumimoji="0" lang="en-US" altLang="zh-CN" sz="2595" b="1" i="0" u="none" strike="noStrike" kern="0" cap="none" normalizeH="0" baseline="0" noProof="0">
                <a:uLnTx/>
                <a:uFillTx/>
                <a:latin typeface="+mn-lt"/>
                <a:ea typeface="+mn-ea"/>
                <a:cs typeface="+mn-cs"/>
              </a:rPr>
              <a:t>	</a:t>
            </a:r>
            <a:r>
              <a:rPr kumimoji="0" lang="en-GB" altLang="zh-CN" sz="2595" b="1" i="0" u="none" strike="noStrike" kern="0" cap="none" normalizeH="0" baseline="0" noProof="0">
                <a:uLnTx/>
                <a:uFillTx/>
                <a:latin typeface="+mn-lt"/>
                <a:ea typeface="+mn-ea"/>
                <a:cs typeface="+mn-cs"/>
              </a:rPr>
              <a:t>void operator delete(void *p, </a:t>
            </a:r>
            <a:r>
              <a:rPr kumimoji="0" lang="en-GB" altLang="zh-CN" sz="2595" b="1" i="0" u="none" strike="noStrike" kern="0" cap="none" normalizeH="0" baseline="0" noProof="0" err="1">
                <a:uLnTx/>
                <a:uFillTx/>
                <a:latin typeface="+mn-lt"/>
                <a:ea typeface="+mn-ea"/>
                <a:cs typeface="+mn-cs"/>
              </a:rPr>
              <a:t>size_t</a:t>
            </a:r>
            <a:r>
              <a:rPr kumimoji="0" lang="en-GB" altLang="zh-CN" sz="2595" b="1" i="0" u="none" strike="noStrike" kern="0" cap="none" normalizeH="0" baseline="0" noProof="0">
                <a:uLnTx/>
                <a:uFillTx/>
                <a:latin typeface="+mn-lt"/>
                <a:ea typeface="+mn-ea"/>
                <a:cs typeface="+mn-cs"/>
              </a:rPr>
              <a:t> size);</a:t>
            </a:r>
            <a:endParaRPr kumimoji="0" lang="en-US" altLang="zh-CN" sz="2595" b="1" i="0" u="none" strike="noStrike" kern="0" cap="none" normalizeH="0" baseline="0" noProof="0">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2595" b="1" i="0" u="none" strike="noStrike" kern="0" cap="none" normalizeH="0" baseline="0" noProof="0">
                <a:uLnTx/>
                <a:uFillTx/>
                <a:latin typeface="+mn-lt"/>
                <a:ea typeface="+mn-ea"/>
              </a:rPr>
              <a:t>返回类型必须为</a:t>
            </a:r>
            <a:r>
              <a:rPr kumimoji="0" lang="en-GB" altLang="zh-CN" sz="2595" b="1" i="0" u="none" strike="noStrike" kern="0" cap="none" normalizeH="0" baseline="0" noProof="0">
                <a:uLnTx/>
                <a:uFillTx/>
                <a:latin typeface="+mn-lt"/>
                <a:ea typeface="+mn-ea"/>
              </a:rPr>
              <a:t>void</a:t>
            </a:r>
            <a:r>
              <a:rPr kumimoji="0" lang="zh-CN" altLang="en-US" sz="2595" b="1" i="0" u="none" strike="noStrike" kern="0" cap="none" normalizeH="0" baseline="0" noProof="0">
                <a:uLnTx/>
                <a:uFillTx/>
                <a:latin typeface="+mn-lt"/>
                <a:ea typeface="+mn-ea"/>
              </a:rPr>
              <a:t>。</a:t>
            </a:r>
            <a:endParaRPr kumimoji="0" lang="en-US" altLang="zh-CN" sz="2595" b="1" i="0" u="none" strike="noStrike" kern="0" cap="none" normalizeH="0" baseline="0" noProof="0">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2595" b="1" i="0" u="none" strike="noStrike" kern="0" cap="none" normalizeH="0" baseline="0" noProof="0">
                <a:uLnTx/>
                <a:uFillTx/>
                <a:latin typeface="+mn-lt"/>
                <a:ea typeface="+mn-ea"/>
              </a:rPr>
              <a:t>第一个参数类型为</a:t>
            </a:r>
            <a:r>
              <a:rPr kumimoji="0" lang="en-GB" altLang="zh-CN" sz="2595" b="1" i="0" u="none" strike="noStrike" kern="0" cap="none" normalizeH="0" baseline="0" noProof="0">
                <a:uLnTx/>
                <a:uFillTx/>
                <a:latin typeface="+mn-lt"/>
                <a:ea typeface="+mn-ea"/>
              </a:rPr>
              <a:t>void *</a:t>
            </a:r>
            <a:r>
              <a:rPr kumimoji="0" lang="zh-CN" altLang="en-GB" sz="2595" b="1" i="0" u="none" strike="noStrike" kern="0" cap="none" normalizeH="0" baseline="0" noProof="0">
                <a:uLnTx/>
                <a:uFillTx/>
                <a:latin typeface="+mn-lt"/>
                <a:ea typeface="+mn-ea"/>
              </a:rPr>
              <a:t>，</a:t>
            </a:r>
            <a:r>
              <a:rPr kumimoji="0" lang="zh-CN" altLang="en-US" sz="2595" b="1" i="0" u="none" strike="noStrike" kern="0" cap="none" normalizeH="0" baseline="0" noProof="0">
                <a:solidFill>
                  <a:srgbClr val="FF0000"/>
                </a:solidFill>
                <a:uLnTx/>
                <a:uFillTx/>
                <a:latin typeface="+mn-lt"/>
                <a:ea typeface="+mn-ea"/>
              </a:rPr>
              <a:t>指向对象的内存空间</a:t>
            </a:r>
            <a:r>
              <a:rPr kumimoji="0" lang="zh-CN" altLang="en-US" sz="2595" b="1" i="0" u="none" strike="noStrike" kern="0" cap="none" normalizeH="0" baseline="0" noProof="0">
                <a:uLnTx/>
                <a:uFillTx/>
                <a:latin typeface="+mn-lt"/>
                <a:ea typeface="+mn-ea"/>
              </a:rPr>
              <a:t>。</a:t>
            </a:r>
            <a:endParaRPr kumimoji="0" lang="en-US" altLang="zh-CN" sz="2595" b="1" i="0" u="none" strike="noStrike" kern="0" cap="none" normalizeH="0" baseline="0" noProof="0">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GB" sz="2595" b="1" i="0" u="none" strike="noStrike" kern="0" cap="none" normalizeH="0" baseline="0" noProof="0">
                <a:uLnTx/>
                <a:uFillTx/>
                <a:latin typeface="+mn-lt"/>
                <a:ea typeface="+mn-ea"/>
              </a:rPr>
              <a:t>第二个参数可有可无，如果有，则必须是</a:t>
            </a:r>
            <a:r>
              <a:rPr kumimoji="0" lang="en-GB" altLang="zh-CN" sz="2595" b="1" i="0" u="none" strike="noStrike" kern="0" cap="none" normalizeH="0" baseline="0" noProof="0" err="1">
                <a:uLnTx/>
                <a:uFillTx/>
                <a:latin typeface="+mn-lt"/>
                <a:ea typeface="+mn-ea"/>
              </a:rPr>
              <a:t>size_t</a:t>
            </a:r>
            <a:r>
              <a:rPr kumimoji="0" lang="zh-CN" altLang="en-GB" sz="2595" b="1" i="0" u="none" strike="noStrike" kern="0" cap="none" normalizeH="0" baseline="0" noProof="0">
                <a:uLnTx/>
                <a:uFillTx/>
                <a:latin typeface="+mn-lt"/>
                <a:ea typeface="+mn-ea"/>
              </a:rPr>
              <a:t>类型。</a:t>
            </a:r>
            <a:r>
              <a:rPr kumimoji="0" lang="zh-CN" altLang="en-US" sz="2595" b="1" i="0" u="none" strike="noStrike" kern="0" cap="none" normalizeH="0" baseline="0" noProof="0">
                <a:uLnTx/>
                <a:uFillTx/>
                <a:latin typeface="+mn-lt"/>
                <a:ea typeface="+mn-ea"/>
              </a:rPr>
              <a:t> </a:t>
            </a:r>
            <a:endParaRPr kumimoji="0" lang="zh-CN" altLang="en-US" sz="2595" b="1" i="0" u="none" strike="noStrike" kern="0" cap="none" normalizeH="0" baseline="0" noProof="0">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a:pPr>
            <a:r>
              <a:rPr kumimoji="0" lang="zh-CN" altLang="en-GB" sz="2595" b="1" i="0" u="none" strike="noStrike" kern="0" cap="none" normalizeH="0" baseline="0" noProof="0">
                <a:uLnTx/>
                <a:uFillTx/>
                <a:latin typeface="+mn-lt"/>
                <a:ea typeface="+mn-ea"/>
                <a:cs typeface="+mn-cs"/>
              </a:rPr>
              <a:t>重载</a:t>
            </a:r>
            <a:r>
              <a:rPr kumimoji="0" lang="zh-CN" altLang="en-US" sz="2595" b="1" i="0" u="none" strike="noStrike" kern="0" cap="none" normalizeH="0" baseline="0" noProof="0">
                <a:uLnTx/>
                <a:uFillTx/>
                <a:latin typeface="+mn-lt"/>
                <a:ea typeface="+mn-ea"/>
                <a:cs typeface="+mn-cs"/>
              </a:rPr>
              <a:t>后，</a:t>
            </a:r>
            <a:r>
              <a:rPr kumimoji="0" lang="zh-CN" altLang="en-GB" sz="2595" b="1" i="0" u="none" strike="noStrike" kern="0" cap="none" normalizeH="0" baseline="0" noProof="0">
                <a:uLnTx/>
                <a:uFillTx/>
                <a:latin typeface="+mn-lt"/>
                <a:ea typeface="+mn-ea"/>
                <a:cs typeface="+mn-cs"/>
              </a:rPr>
              <a:t>操作符</a:t>
            </a:r>
            <a:r>
              <a:rPr kumimoji="0" lang="en-GB" altLang="zh-CN" sz="2595" b="1" i="0" u="none" strike="noStrike" kern="0" cap="none" normalizeH="0" baseline="0" noProof="0">
                <a:uLnTx/>
                <a:uFillTx/>
                <a:latin typeface="+mn-lt"/>
                <a:ea typeface="+mn-ea"/>
                <a:cs typeface="+mn-cs"/>
              </a:rPr>
              <a:t>delete</a:t>
            </a:r>
            <a:r>
              <a:rPr kumimoji="0" lang="zh-CN" altLang="en-GB" sz="2595" b="1" i="0" u="none" strike="noStrike" kern="0" cap="none" normalizeH="0" baseline="0" noProof="0">
                <a:uLnTx/>
                <a:uFillTx/>
                <a:latin typeface="+mn-lt"/>
                <a:ea typeface="+mn-ea"/>
                <a:cs typeface="+mn-cs"/>
              </a:rPr>
              <a:t>的使用格式与未重载的相同。</a:t>
            </a:r>
            <a:endParaRPr kumimoji="0" lang="zh-CN" altLang="en-GB" sz="2595" b="1" i="0" u="none" strike="noStrike" kern="0" cap="none" normalizeH="0" baseline="0" noProof="0">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1613"/>
            <a:ext cx="8229600" cy="1139825"/>
          </a:xfrm>
        </p:spPr>
        <p:txBody>
          <a:bodyPr vert="horz" wrap="square" lIns="91440" tIns="45720" rIns="91440" bIns="45720" numCol="1" anchor="ctr" anchorCtr="1"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例：</a:t>
            </a:r>
            <a:r>
              <a:rPr kumimoji="0" lang="zh-CN" altLang="en-GB"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重载操作符</a:t>
            </a:r>
            <a:r>
              <a:rPr kumimoji="0" lang="en-GB" altLang="zh-CN"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new</a:t>
            </a:r>
            <a:r>
              <a:rPr kumimoji="0" lang="zh-CN" altLang="en-GB"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与</a:t>
            </a:r>
            <a:r>
              <a:rPr kumimoji="0" lang="en-GB" altLang="zh-CN"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delete</a:t>
            </a:r>
            <a:r>
              <a:rPr kumimoji="0" lang="zh-CN" altLang="en-GB"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来管理程序中某类动态对象的堆空间。</a:t>
            </a:r>
            <a:r>
              <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 </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467360" y="1484630"/>
            <a:ext cx="8229600" cy="5111750"/>
          </a:xfrm>
        </p:spPr>
        <p:txBody>
          <a:bodyPr vert="horz" wrap="square" lIns="91440" tIns="45720" rIns="91440" bIns="45720" numCol="1" anchor="t" anchorCtr="0" compatLnSpc="1">
            <a:normAutofit/>
          </a:bodyPr>
          <a:lstStyle/>
          <a:p>
            <a:pPr marL="342900" marR="0" lvl="0" indent="-34290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Char char="n"/>
              <a:defRPr/>
            </a:pPr>
            <a:r>
              <a:rPr kumimoji="0" lang="en-US" altLang="zh-CN" sz="2400" b="1" i="0" u="none" strike="noStrike" kern="0" cap="none" normalizeH="0" baseline="0" noProof="0" dirty="0">
                <a:uLnTx/>
                <a:uFillTx/>
                <a:latin typeface="+mn-lt"/>
                <a:ea typeface="+mn-ea"/>
                <a:cs typeface="+mn-cs"/>
              </a:rPr>
              <a:t>new</a:t>
            </a:r>
            <a:r>
              <a:rPr kumimoji="0" lang="zh-CN" altLang="en-US" sz="2400" b="1" i="0" u="none" strike="noStrike" kern="0" cap="none" normalizeH="0" baseline="0" noProof="0" dirty="0">
                <a:uLnTx/>
                <a:uFillTx/>
                <a:latin typeface="+mn-lt"/>
                <a:ea typeface="+mn-ea"/>
                <a:cs typeface="+mn-cs"/>
              </a:rPr>
              <a:t>重载</a:t>
            </a:r>
            <a:endParaRPr kumimoji="0" lang="en-US" altLang="zh-CN" sz="2400" b="1" i="0" u="none" strike="noStrike" kern="0" cap="none" normalizeH="0" baseline="0" noProof="0" dirty="0">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tx1"/>
              </a:buClr>
              <a:buSzTx/>
              <a:buFontTx/>
              <a:buChar char="•"/>
              <a:defRPr/>
            </a:pPr>
            <a:r>
              <a:rPr kumimoji="0" lang="zh-CN" altLang="en-US" sz="2400" b="1" i="0" u="none" strike="noStrike" kern="0" cap="none" normalizeH="0" baseline="0" noProof="0" dirty="0">
                <a:uLnTx/>
                <a:uFillTx/>
                <a:latin typeface="+mn-lt"/>
                <a:ea typeface="+mn-ea"/>
              </a:rPr>
              <a:t>第一次创建该类的动态对象时，</a:t>
            </a:r>
            <a:r>
              <a:rPr kumimoji="0" lang="zh-CN" altLang="en-US" sz="2400" b="1" i="0" u="sng" strike="noStrike" kern="0" cap="none" normalizeH="0" baseline="0" noProof="0" dirty="0">
                <a:uLnTx/>
                <a:uFillTx/>
                <a:latin typeface="+mn-lt"/>
                <a:ea typeface="+mn-ea"/>
              </a:rPr>
              <a:t>先从系统管理的堆区中申请一块大的空间</a:t>
            </a:r>
            <a:r>
              <a:rPr kumimoji="0" lang="zh-CN" altLang="en-US" sz="2400" b="1" i="0" u="none" strike="noStrike" kern="0" cap="none" normalizeH="0" baseline="0" noProof="0" dirty="0">
                <a:uLnTx/>
                <a:uFillTx/>
                <a:latin typeface="+mn-lt"/>
                <a:ea typeface="+mn-ea"/>
              </a:rPr>
              <a:t>；</a:t>
            </a:r>
            <a:endParaRPr kumimoji="0" lang="en-US" altLang="zh-CN" sz="2400" b="1" i="0" u="none" strike="noStrike" kern="0" cap="none" normalizeH="0" baseline="0" noProof="0" dirty="0">
              <a:uLnTx/>
              <a:uFillTx/>
              <a:latin typeface="+mn-lt"/>
              <a:ea typeface="+mn-ea"/>
            </a:endParaRPr>
          </a:p>
          <a:p>
            <a:pPr marL="742950" marR="0" lvl="1" indent="-285750" algn="l" defTabSz="914400" rtl="0" eaLnBrk="0" fontAlgn="base" latinLnBrk="0" hangingPunct="0">
              <a:lnSpc>
                <a:spcPct val="100000"/>
              </a:lnSpc>
              <a:spcBef>
                <a:spcPct val="20000"/>
              </a:spcBef>
              <a:spcAft>
                <a:spcPct val="0"/>
              </a:spcAft>
              <a:buClr>
                <a:schemeClr val="tx1"/>
              </a:buClr>
              <a:buSzTx/>
              <a:buFontTx/>
              <a:buChar char="•"/>
              <a:defRPr/>
            </a:pPr>
            <a:r>
              <a:rPr kumimoji="0" lang="zh-CN" altLang="en-US" sz="2400" b="1" i="0" u="none" strike="noStrike" kern="0" cap="none" normalizeH="0" baseline="0" noProof="0" dirty="0">
                <a:uLnTx/>
                <a:uFillTx/>
                <a:latin typeface="+mn-lt"/>
                <a:ea typeface="+mn-ea"/>
              </a:rPr>
              <a:t>用链表自己来管理这个空间，每个节点的大小为该类一个对象的大小；</a:t>
            </a:r>
            <a:endParaRPr kumimoji="0" lang="en-US" altLang="zh-CN" sz="2400" b="1" i="0" u="none" strike="noStrike" kern="0" cap="none" normalizeH="0" baseline="0" noProof="0" dirty="0">
              <a:uLnTx/>
              <a:uFillTx/>
              <a:latin typeface="+mn-lt"/>
              <a:ea typeface="+mn-ea"/>
            </a:endParaRPr>
          </a:p>
          <a:p>
            <a:pPr marL="742950" marR="0" lvl="1" indent="-285750" algn="l" defTabSz="914400" rtl="0" eaLnBrk="0" fontAlgn="base" latinLnBrk="0" hangingPunct="0">
              <a:lnSpc>
                <a:spcPct val="100000"/>
              </a:lnSpc>
              <a:spcBef>
                <a:spcPct val="20000"/>
              </a:spcBef>
              <a:spcAft>
                <a:spcPct val="0"/>
              </a:spcAft>
              <a:buClr>
                <a:schemeClr val="tx1"/>
              </a:buClr>
              <a:buSzTx/>
              <a:buFontTx/>
              <a:buChar char="•"/>
              <a:defRPr/>
            </a:pPr>
            <a:r>
              <a:rPr kumimoji="0" lang="zh-CN" altLang="en-US" sz="2400" b="1" i="0" u="none" strike="noStrike" kern="0" cap="none" normalizeH="0" baseline="0" noProof="0" dirty="0">
                <a:uLnTx/>
                <a:uFillTx/>
                <a:latin typeface="+mn-lt"/>
                <a:ea typeface="+mn-ea"/>
              </a:rPr>
              <a:t>在该链表上为本次和后续创建的该类对象分配空间。</a:t>
            </a:r>
            <a:endParaRPr kumimoji="0" lang="en-US" altLang="zh-CN" sz="2400" b="1" i="0" u="none" strike="noStrike" kern="0" cap="none" normalizeH="0" baseline="0" noProof="0" dirty="0">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Char char="n"/>
              <a:defRPr/>
            </a:pPr>
            <a:r>
              <a:rPr kumimoji="0" lang="en-US" altLang="zh-CN" sz="2400" b="1" i="0" u="none" strike="noStrike" kern="0" cap="none" normalizeH="0" baseline="0" noProof="0" dirty="0">
                <a:uLnTx/>
                <a:uFillTx/>
                <a:latin typeface="+mn-lt"/>
                <a:ea typeface="+mn-ea"/>
                <a:cs typeface="+mn-cs"/>
              </a:rPr>
              <a:t>delete</a:t>
            </a:r>
            <a:r>
              <a:rPr kumimoji="0" lang="zh-CN" altLang="en-US" sz="2400" b="1" i="0" u="none" strike="noStrike" kern="0" cap="none" normalizeH="0" baseline="0" noProof="0" dirty="0">
                <a:uLnTx/>
                <a:uFillTx/>
                <a:latin typeface="+mn-lt"/>
                <a:ea typeface="+mn-ea"/>
                <a:cs typeface="+mn-cs"/>
              </a:rPr>
              <a:t>重载</a:t>
            </a:r>
            <a:endParaRPr kumimoji="0" lang="en-US" altLang="zh-CN" sz="2400" b="1" i="0" u="none" strike="noStrike" kern="0" cap="none" normalizeH="0" baseline="0" noProof="0" dirty="0">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tx1"/>
              </a:buClr>
              <a:buSzTx/>
              <a:buFontTx/>
              <a:buChar char="•"/>
              <a:defRPr/>
            </a:pPr>
            <a:r>
              <a:rPr kumimoji="0" lang="zh-CN" altLang="en-US" sz="2400" b="1" i="0" u="none" strike="noStrike" kern="0" cap="none" normalizeH="0" baseline="0" noProof="0" dirty="0">
                <a:uLnTx/>
                <a:uFillTx/>
                <a:latin typeface="+mn-lt"/>
                <a:ea typeface="+mn-ea"/>
              </a:rPr>
              <a:t>该类的一个对象消亡时，</a:t>
            </a:r>
            <a:r>
              <a:rPr kumimoji="0" lang="zh-CN" altLang="en-US" sz="2400" b="1" i="0" u="sng" strike="noStrike" kern="0" cap="none" normalizeH="0" baseline="0" noProof="0" dirty="0">
                <a:uLnTx/>
                <a:uFillTx/>
                <a:latin typeface="+mn-lt"/>
                <a:ea typeface="+mn-ea"/>
              </a:rPr>
              <a:t>该对象的空间归还到申请到的大空间上</a:t>
            </a:r>
            <a:r>
              <a:rPr kumimoji="0" lang="zh-CN" altLang="en-US" sz="2400" b="1" i="0" u="none" strike="noStrike" kern="0" cap="none" normalizeH="0" baseline="0" noProof="0" dirty="0">
                <a:uLnTx/>
                <a:uFillTx/>
                <a:latin typeface="+mn-lt"/>
                <a:ea typeface="+mn-ea"/>
              </a:rPr>
              <a:t>，而不是归还到系统的堆区中。</a:t>
            </a:r>
            <a:endParaRPr kumimoji="0" lang="zh-CN" altLang="en-US" sz="2400" b="1" i="0" u="none" strike="noStrike" kern="0" cap="none" normalizeH="0" baseline="0" noProof="0" dirty="0">
              <a:uLnTx/>
              <a:uFillTx/>
              <a:latin typeface="+mn-lt"/>
              <a:ea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97315" name="Rectangle 3"/>
          <p:cNvSpPr>
            <a:spLocks noGrp="1" noChangeArrowheads="1"/>
          </p:cNvSpPr>
          <p:nvPr>
            <p:ph idx="1"/>
          </p:nvPr>
        </p:nvSpPr>
        <p:spPr>
          <a:xfrm>
            <a:off x="228600" y="1340485"/>
            <a:ext cx="8686800" cy="5257800"/>
          </a:xfrm>
        </p:spPr>
        <p:txBody>
          <a:bodyPr vert="horz" wrap="square" lIns="91440" tIns="45720" rIns="91440" bIns="45720" numCol="1" anchor="t" anchorCtr="0" compatLnSpc="1"/>
          <a:lstStyle/>
          <a:p>
            <a:pPr marL="342900" marR="0" lvl="0" indent="-342900" algn="l" defTabSz="54292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400" b="1" i="0" u="none" strike="noStrike" kern="0" cap="none" normalizeH="0" baseline="0" noProof="0">
                <a:uLnTx/>
                <a:uFillTx/>
                <a:latin typeface="+mn-lt"/>
                <a:ea typeface="+mn-ea"/>
                <a:cs typeface="+mn-cs"/>
              </a:rPr>
              <a:t>#include &lt;cstring&gt;</a:t>
            </a:r>
            <a:endParaRPr kumimoji="0" lang="en-GB" altLang="zh-CN" sz="2400" b="1" i="0" u="none" strike="noStrike" kern="0" cap="none" normalizeH="0" baseline="0" noProof="0">
              <a:uLnTx/>
              <a:uFillTx/>
              <a:latin typeface="+mn-lt"/>
              <a:ea typeface="+mn-ea"/>
              <a:cs typeface="+mn-cs"/>
            </a:endParaRPr>
          </a:p>
          <a:p>
            <a:pPr marL="342900" marR="0" lvl="0" indent="-342900" algn="l" defTabSz="54292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400" b="1" i="0" u="none" strike="noStrike" kern="0" cap="none" normalizeH="0" baseline="0" noProof="0">
                <a:uLnTx/>
                <a:uFillTx/>
                <a:latin typeface="+mn-lt"/>
                <a:ea typeface="+mn-ea"/>
                <a:cs typeface="+mn-cs"/>
              </a:rPr>
              <a:t>class A</a:t>
            </a:r>
            <a:endParaRPr kumimoji="0" lang="en-GB" altLang="zh-CN" sz="2400" b="1" i="0" u="none" strike="noStrike" kern="0" cap="none" normalizeH="0" baseline="0" noProof="0">
              <a:uLnTx/>
              <a:uFillTx/>
              <a:latin typeface="+mn-lt"/>
              <a:ea typeface="+mn-ea"/>
              <a:cs typeface="+mn-cs"/>
            </a:endParaRPr>
          </a:p>
          <a:p>
            <a:pPr marL="342900" marR="0" lvl="0" indent="-342900" algn="l" defTabSz="54292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400" b="1" i="0" u="none" strike="noStrike" kern="0" cap="none" normalizeH="0" baseline="0" noProof="0">
                <a:uLnTx/>
                <a:uFillTx/>
                <a:latin typeface="+mn-lt"/>
                <a:ea typeface="+mn-ea"/>
                <a:cs typeface="+mn-cs"/>
              </a:rPr>
              <a:t>{		...... //</a:t>
            </a:r>
            <a:r>
              <a:rPr kumimoji="0" lang="zh-CN" altLang="en-GB" sz="2400" b="1" i="0" u="none" strike="noStrike" kern="0" cap="none" normalizeH="0" baseline="0" noProof="0">
                <a:uLnTx/>
                <a:uFillTx/>
                <a:latin typeface="+mn-lt"/>
                <a:ea typeface="+mn-ea"/>
                <a:cs typeface="+mn-cs"/>
              </a:rPr>
              <a:t>类</a:t>
            </a:r>
            <a:r>
              <a:rPr kumimoji="0" lang="en-GB" altLang="zh-CN" sz="2400" b="1" i="0" u="none" strike="noStrike" kern="0" cap="none" normalizeH="0" baseline="0" noProof="0">
                <a:uLnTx/>
                <a:uFillTx/>
                <a:latin typeface="+mn-lt"/>
                <a:ea typeface="+mn-ea"/>
                <a:cs typeface="+mn-cs"/>
              </a:rPr>
              <a:t>A</a:t>
            </a:r>
            <a:r>
              <a:rPr kumimoji="0" lang="zh-CN" altLang="en-GB" sz="2400" b="1" i="0" u="none" strike="noStrike" kern="0" cap="none" normalizeH="0" baseline="0" noProof="0">
                <a:uLnTx/>
                <a:uFillTx/>
                <a:latin typeface="+mn-lt"/>
                <a:ea typeface="+mn-ea"/>
                <a:cs typeface="+mn-cs"/>
              </a:rPr>
              <a:t>的已有成员说明。</a:t>
            </a:r>
            <a:endParaRPr kumimoji="0" lang="zh-CN" altLang="en-GB" sz="2400" b="1" i="0" u="none" strike="noStrike" kern="0" cap="none" normalizeH="0" baseline="0" noProof="0">
              <a:uLnTx/>
              <a:uFillTx/>
              <a:latin typeface="+mn-lt"/>
              <a:ea typeface="+mn-ea"/>
              <a:cs typeface="+mn-cs"/>
            </a:endParaRPr>
          </a:p>
          <a:p>
            <a:pPr marL="342900" marR="0" lvl="0" indent="-342900" algn="l" defTabSz="54292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zh-CN" altLang="en-GB" sz="2400" b="1" i="0" u="none" strike="noStrike" kern="0" cap="none" normalizeH="0" baseline="0" noProof="0">
                <a:uLnTx/>
                <a:uFillTx/>
                <a:latin typeface="+mn-lt"/>
                <a:ea typeface="+mn-ea"/>
                <a:cs typeface="+mn-cs"/>
              </a:rPr>
              <a:t>	</a:t>
            </a:r>
            <a:r>
              <a:rPr kumimoji="0" lang="en-GB" altLang="zh-CN" sz="2400" b="1" i="0" u="none" strike="noStrike" kern="0" cap="none" normalizeH="0" baseline="0" noProof="0">
                <a:uLnTx/>
                <a:uFillTx/>
                <a:latin typeface="+mn-lt"/>
                <a:ea typeface="+mn-ea"/>
                <a:cs typeface="+mn-cs"/>
              </a:rPr>
              <a:t>public:</a:t>
            </a:r>
            <a:endParaRPr kumimoji="0" lang="en-GB" altLang="zh-CN" sz="2400" b="1" i="0" u="none" strike="noStrike" kern="0" cap="none" normalizeH="0" baseline="0" noProof="0">
              <a:uLnTx/>
              <a:uFillTx/>
              <a:latin typeface="+mn-lt"/>
              <a:ea typeface="+mn-ea"/>
              <a:cs typeface="+mn-cs"/>
            </a:endParaRPr>
          </a:p>
          <a:p>
            <a:pPr marL="342900" marR="0" lvl="0" indent="-342900" algn="l" defTabSz="54292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400" b="1" i="0" u="none" strike="noStrike" kern="0" cap="none" normalizeH="0" baseline="0" noProof="0">
                <a:uLnTx/>
                <a:uFillTx/>
                <a:latin typeface="+mn-lt"/>
                <a:ea typeface="+mn-ea"/>
                <a:cs typeface="+mn-cs"/>
              </a:rPr>
              <a:t>		static void *operator new(size_t size);</a:t>
            </a:r>
            <a:r>
              <a:rPr kumimoji="0" lang="en-US" altLang="en-GB" sz="2400" b="1" i="0" u="none" strike="noStrike" kern="0" cap="none" normalizeH="0" baseline="0" noProof="0">
                <a:uLnTx/>
                <a:uFillTx/>
                <a:latin typeface="+mn-lt"/>
                <a:ea typeface="+mn-ea"/>
                <a:cs typeface="+mn-cs"/>
              </a:rPr>
              <a:t>//</a:t>
            </a:r>
            <a:r>
              <a:rPr lang="en-GB" altLang="zh-CN" sz="2400" b="1" noProof="0">
                <a:uLnTx/>
                <a:uFillTx/>
                <a:sym typeface="+mn-ea"/>
              </a:rPr>
              <a:t>static </a:t>
            </a:r>
            <a:r>
              <a:rPr lang="zh-CN" altLang="en-GB" sz="2400" b="1" noProof="0">
                <a:uLnTx/>
                <a:uFillTx/>
                <a:sym typeface="+mn-ea"/>
              </a:rPr>
              <a:t>可以不写</a:t>
            </a:r>
            <a:endParaRPr kumimoji="0" lang="en-GB" altLang="zh-CN" sz="2400" b="1" i="0" u="none" strike="noStrike" kern="0" cap="none" normalizeH="0" baseline="0" noProof="0">
              <a:uLnTx/>
              <a:uFillTx/>
              <a:latin typeface="+mn-lt"/>
              <a:ea typeface="+mn-ea"/>
              <a:cs typeface="+mn-cs"/>
            </a:endParaRPr>
          </a:p>
          <a:p>
            <a:pPr marL="342900" marR="0" lvl="0" indent="-342900" algn="l" defTabSz="54292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400" b="1" i="0" u="none" strike="noStrike" kern="0" cap="none" normalizeH="0" baseline="0" noProof="0">
                <a:uLnTx/>
                <a:uFillTx/>
                <a:latin typeface="+mn-lt"/>
                <a:ea typeface="+mn-ea"/>
                <a:cs typeface="+mn-cs"/>
              </a:rPr>
              <a:t>		static void operator delete(void *p);</a:t>
            </a:r>
            <a:endParaRPr kumimoji="0" lang="en-GB" altLang="zh-CN" sz="2400" b="1" i="0" u="none" strike="noStrike" kern="0" cap="none" normalizeH="0" baseline="0" noProof="0">
              <a:uLnTx/>
              <a:uFillTx/>
              <a:latin typeface="+mn-lt"/>
              <a:ea typeface="+mn-ea"/>
              <a:cs typeface="+mn-cs"/>
            </a:endParaRPr>
          </a:p>
          <a:p>
            <a:pPr marL="342900" marR="0" lvl="0" indent="-342900" algn="l" defTabSz="54292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400" b="1" i="0" u="none" strike="noStrike" kern="0" cap="none" normalizeH="0" baseline="0" noProof="0">
                <a:uLnTx/>
                <a:uFillTx/>
                <a:latin typeface="+mn-lt"/>
                <a:ea typeface="+mn-ea"/>
                <a:cs typeface="+mn-cs"/>
              </a:rPr>
              <a:t>	private:</a:t>
            </a:r>
            <a:endParaRPr kumimoji="0" lang="en-GB" altLang="zh-CN" sz="2400" b="1" i="0" u="none" strike="noStrike" kern="0" cap="none" normalizeH="0" baseline="0" noProof="0">
              <a:uLnTx/>
              <a:uFillTx/>
              <a:latin typeface="+mn-lt"/>
              <a:ea typeface="+mn-ea"/>
              <a:cs typeface="+mn-cs"/>
            </a:endParaRPr>
          </a:p>
          <a:p>
            <a:pPr marL="342900" marR="0" lvl="0" indent="-342900" algn="l" defTabSz="54292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zh-CN" altLang="en-GB" sz="2400" b="1" i="0" u="none" strike="noStrike" kern="0" cap="none" normalizeH="0" baseline="0" noProof="0">
                <a:uLnTx/>
                <a:uFillTx/>
                <a:latin typeface="+mn-lt"/>
                <a:ea typeface="+mn-ea"/>
                <a:cs typeface="+mn-cs"/>
              </a:rPr>
              <a:t>		</a:t>
            </a:r>
            <a:r>
              <a:rPr kumimoji="0" lang="en-GB" altLang="zh-CN" sz="2400" b="1" i="0" u="none" strike="noStrike" kern="0" cap="none" normalizeH="0" baseline="0" noProof="0">
                <a:uLnTx/>
                <a:uFillTx/>
                <a:latin typeface="+mn-lt"/>
                <a:ea typeface="+mn-ea"/>
                <a:cs typeface="+mn-cs"/>
              </a:rPr>
              <a:t>A *next; //</a:t>
            </a:r>
            <a:r>
              <a:rPr kumimoji="0" lang="zh-CN" altLang="en-GB" sz="2400" b="1" i="0" u="none" strike="noStrike" kern="0" cap="none" normalizeH="0" baseline="0" noProof="0">
                <a:uLnTx/>
                <a:uFillTx/>
                <a:latin typeface="+mn-lt"/>
                <a:ea typeface="+mn-ea"/>
                <a:cs typeface="+mn-cs"/>
              </a:rPr>
              <a:t>用于实现自由空间结点的链接（表头）。</a:t>
            </a:r>
            <a:endParaRPr kumimoji="0" lang="zh-CN" altLang="en-GB" sz="2400" b="1" i="0" u="none" strike="noStrike" kern="0" cap="none" normalizeH="0" baseline="0" noProof="0">
              <a:uLnTx/>
              <a:uFillTx/>
              <a:latin typeface="+mn-lt"/>
              <a:ea typeface="+mn-ea"/>
              <a:cs typeface="+mn-cs"/>
            </a:endParaRPr>
          </a:p>
          <a:p>
            <a:pPr marL="342900" marR="0" lvl="0" indent="-342900" algn="l" defTabSz="54292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400" b="1" i="0" u="none" strike="noStrike" kern="0" cap="none" normalizeH="0" baseline="0" noProof="0">
                <a:uLnTx/>
                <a:uFillTx/>
                <a:latin typeface="+mn-lt"/>
                <a:ea typeface="+mn-ea"/>
                <a:cs typeface="+mn-cs"/>
              </a:rPr>
              <a:t>		static A *p_free; //</a:t>
            </a:r>
            <a:r>
              <a:rPr kumimoji="0" lang="zh-CN" altLang="en-GB" sz="2400" b="1" i="0" u="none" strike="noStrike" kern="0" cap="none" normalizeH="0" baseline="0" noProof="0">
                <a:uLnTx/>
                <a:uFillTx/>
                <a:latin typeface="+mn-lt"/>
                <a:ea typeface="+mn-ea"/>
                <a:cs typeface="+mn-cs"/>
              </a:rPr>
              <a:t>用于指向</a:t>
            </a:r>
            <a:r>
              <a:rPr kumimoji="0" lang="en-GB" altLang="zh-CN" sz="2400" b="1" i="0" u="none" strike="noStrike" kern="0" cap="none" normalizeH="0" baseline="0" noProof="0">
                <a:uLnTx/>
                <a:uFillTx/>
                <a:latin typeface="+mn-lt"/>
                <a:ea typeface="+mn-ea"/>
                <a:cs typeface="+mn-cs"/>
              </a:rPr>
              <a:t>A</a:t>
            </a:r>
            <a:r>
              <a:rPr kumimoji="0" lang="zh-CN" altLang="en-GB" sz="2400" b="1" i="0" u="none" strike="noStrike" kern="0" cap="none" normalizeH="0" baseline="0" noProof="0">
                <a:uLnTx/>
                <a:uFillTx/>
                <a:latin typeface="+mn-lt"/>
                <a:ea typeface="+mn-ea"/>
                <a:cs typeface="+mn-cs"/>
              </a:rPr>
              <a:t>类对象的自由空间链表。</a:t>
            </a:r>
            <a:endParaRPr kumimoji="0" lang="zh-CN" altLang="en-GB" sz="2400" b="1" i="0" u="none" strike="noStrike" kern="0" cap="none" normalizeH="0" baseline="0" noProof="0">
              <a:uLnTx/>
              <a:uFillTx/>
              <a:latin typeface="+mn-lt"/>
              <a:ea typeface="+mn-ea"/>
              <a:cs typeface="+mn-cs"/>
            </a:endParaRPr>
          </a:p>
          <a:p>
            <a:pPr marL="342900" marR="0" lvl="0" indent="-342900" algn="l" defTabSz="54292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400" b="1" i="0" u="none" strike="noStrike" kern="0" cap="none" normalizeH="0" baseline="0" noProof="0">
                <a:uLnTx/>
                <a:uFillTx/>
                <a:latin typeface="+mn-lt"/>
                <a:ea typeface="+mn-ea"/>
                <a:cs typeface="+mn-cs"/>
              </a:rPr>
              <a:t>};</a:t>
            </a:r>
            <a:endParaRPr kumimoji="0" lang="en-GB" altLang="zh-CN" sz="2400" b="1" i="0" u="none" strike="noStrike" kern="0" cap="none" normalizeH="0" baseline="0" noProof="0">
              <a:uLnTx/>
              <a:uFillTx/>
              <a:latin typeface="+mn-lt"/>
              <a:ea typeface="+mn-ea"/>
              <a:cs typeface="+mn-cs"/>
            </a:endParaRPr>
          </a:p>
          <a:p>
            <a:pPr marL="342900" marR="0" lvl="0" indent="-342900" algn="l" defTabSz="54292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400" b="1" i="0" u="none" strike="noStrike" kern="0" cap="none" normalizeH="0" baseline="0" noProof="0">
                <a:uLnTx/>
                <a:uFillTx/>
                <a:latin typeface="+mn-lt"/>
                <a:ea typeface="+mn-ea"/>
                <a:cs typeface="+mn-cs"/>
              </a:rPr>
              <a:t>A *A::p_free=NULL;</a:t>
            </a:r>
            <a:r>
              <a:rPr kumimoji="0" lang="en-US" altLang="en-GB" sz="2400" b="1" i="0" u="none" strike="noStrike" kern="0" cap="none" normalizeH="0" baseline="0" noProof="0">
                <a:uLnTx/>
                <a:uFillTx/>
                <a:latin typeface="+mn-lt"/>
                <a:ea typeface="+mn-ea"/>
                <a:cs typeface="+mn-cs"/>
              </a:rPr>
              <a:t>//</a:t>
            </a:r>
            <a:r>
              <a:rPr kumimoji="0" lang="zh-CN" altLang="en-US" sz="2400" b="1" i="0" u="none" strike="noStrike" kern="0" cap="none" normalizeH="0" baseline="0" noProof="0">
                <a:uLnTx/>
                <a:uFillTx/>
                <a:latin typeface="+mn-lt"/>
                <a:ea typeface="+mn-ea"/>
                <a:cs typeface="+mn-cs"/>
              </a:rPr>
              <a:t>创建</a:t>
            </a:r>
            <a:endParaRPr kumimoji="0" lang="zh-CN" altLang="en-US" sz="2400" b="1" i="0" u="none" strike="noStrike" kern="0" cap="none" normalizeH="0" baseline="0" noProof="0">
              <a:uLnTx/>
              <a:uFillTx/>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Rectangle 3"/>
          <p:cNvSpPr>
            <a:spLocks noGrp="1" noChangeArrowheads="1"/>
          </p:cNvSpPr>
          <p:nvPr>
            <p:ph idx="1"/>
          </p:nvPr>
        </p:nvSpPr>
        <p:spPr>
          <a:xfrm>
            <a:off x="-636" y="-27727"/>
            <a:ext cx="9397171" cy="6409055"/>
          </a:xfrm>
        </p:spPr>
        <p:txBody>
          <a:bodyPr vert="horz" wrap="square" lIns="91440" tIns="45720" rIns="91440" bIns="45720" numCol="1" anchor="t" anchorCtr="0" compatLnSpc="1">
            <a:normAutofit/>
          </a:bodyPr>
          <a:lstStyle/>
          <a:p>
            <a:pPr marL="342900" marR="0" lvl="0" indent="-342900" algn="l" defTabSz="60515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200" b="1" i="0" u="none" strike="noStrike" kern="0" cap="none" normalizeH="0" baseline="0" noProof="0" dirty="0" err="1">
                <a:uLnTx/>
                <a:uFillTx/>
                <a:latin typeface="+mn-lt"/>
                <a:ea typeface="+mn-ea"/>
                <a:cs typeface="+mn-cs"/>
              </a:rPr>
              <a:t>const</a:t>
            </a:r>
            <a:r>
              <a:rPr kumimoji="0" lang="en-GB" altLang="zh-CN" sz="2200" b="1" i="0" u="none" strike="noStrike" kern="0" cap="none" normalizeH="0" baseline="0" noProof="0" dirty="0">
                <a:uLnTx/>
                <a:uFillTx/>
                <a:latin typeface="+mn-lt"/>
                <a:ea typeface="+mn-ea"/>
                <a:cs typeface="+mn-cs"/>
              </a:rPr>
              <a:t> int NUM=32; </a:t>
            </a:r>
            <a:endParaRPr kumimoji="0" lang="en-GB" altLang="zh-CN" sz="2200" b="1" i="0" u="none" strike="noStrike" kern="0" cap="none" normalizeH="0" baseline="0" noProof="0" dirty="0">
              <a:uLnTx/>
              <a:uFillTx/>
              <a:latin typeface="+mn-lt"/>
              <a:ea typeface="+mn-ea"/>
              <a:cs typeface="+mn-cs"/>
            </a:endParaRPr>
          </a:p>
          <a:p>
            <a:pPr marL="342900" marR="0" lvl="0" indent="-342900" algn="l" defTabSz="60515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200" b="1" i="0" u="none" strike="noStrike" kern="0" cap="none" normalizeH="0" baseline="0" noProof="0" dirty="0">
                <a:uLnTx/>
                <a:uFillTx/>
                <a:latin typeface="+mn-lt"/>
                <a:ea typeface="+mn-ea"/>
                <a:cs typeface="+mn-cs"/>
              </a:rPr>
              <a:t>void *A::operator new(</a:t>
            </a:r>
            <a:r>
              <a:rPr kumimoji="0" lang="en-GB" altLang="zh-CN" sz="2200" b="1" i="0" u="none" strike="noStrike" kern="0" cap="none" normalizeH="0" baseline="0" noProof="0" dirty="0" err="1">
                <a:uLnTx/>
                <a:uFillTx/>
                <a:latin typeface="+mn-lt"/>
                <a:ea typeface="+mn-ea"/>
                <a:cs typeface="+mn-cs"/>
              </a:rPr>
              <a:t>size_t</a:t>
            </a:r>
            <a:r>
              <a:rPr kumimoji="0" lang="en-GB" altLang="zh-CN" sz="2200" b="1" i="0" u="none" strike="noStrike" kern="0" cap="none" normalizeH="0" baseline="0" noProof="0" dirty="0">
                <a:uLnTx/>
                <a:uFillTx/>
                <a:latin typeface="+mn-lt"/>
                <a:ea typeface="+mn-ea"/>
                <a:cs typeface="+mn-cs"/>
              </a:rPr>
              <a:t> size)</a:t>
            </a:r>
            <a:endParaRPr kumimoji="0" lang="en-GB" altLang="zh-CN" sz="2200" b="1" i="0" u="none" strike="noStrike" kern="0" cap="none" normalizeH="0" baseline="0" noProof="0" dirty="0">
              <a:uLnTx/>
              <a:uFillTx/>
              <a:latin typeface="+mn-lt"/>
              <a:ea typeface="+mn-ea"/>
              <a:cs typeface="+mn-cs"/>
            </a:endParaRPr>
          </a:p>
          <a:p>
            <a:pPr marL="342900" marR="0" lvl="0" indent="-342900" algn="l" defTabSz="60515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200" b="1" i="0" u="none" strike="noStrike" kern="0" cap="none" normalizeH="0" baseline="0" noProof="0" dirty="0">
                <a:uLnTx/>
                <a:uFillTx/>
                <a:latin typeface="+mn-lt"/>
                <a:ea typeface="+mn-ea"/>
                <a:cs typeface="+mn-cs"/>
              </a:rPr>
              <a:t>{	A *p;</a:t>
            </a:r>
            <a:endParaRPr kumimoji="0" lang="en-GB" altLang="zh-CN" sz="2200" b="1" i="0" u="none" strike="noStrike" kern="0" cap="none" normalizeH="0" baseline="0" noProof="0" dirty="0">
              <a:uLnTx/>
              <a:uFillTx/>
              <a:latin typeface="+mn-lt"/>
              <a:ea typeface="+mn-ea"/>
              <a:cs typeface="+mn-cs"/>
            </a:endParaRPr>
          </a:p>
          <a:p>
            <a:pPr marL="342900" marR="0" lvl="0" indent="-342900" algn="l" defTabSz="60515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200" b="1" i="0" u="none" strike="noStrike" kern="0" cap="none" normalizeH="0" baseline="0" noProof="0" dirty="0">
                <a:uLnTx/>
                <a:uFillTx/>
                <a:latin typeface="+mn-lt"/>
                <a:ea typeface="+mn-ea"/>
                <a:cs typeface="+mn-cs"/>
              </a:rPr>
              <a:t>	if (</a:t>
            </a:r>
            <a:r>
              <a:rPr kumimoji="0" lang="en-GB" altLang="zh-CN" sz="2200" b="1" i="0" u="none" strike="noStrike" kern="0" cap="none" normalizeH="0" baseline="0" noProof="0" dirty="0" err="1">
                <a:uLnTx/>
                <a:uFillTx/>
                <a:latin typeface="+mn-lt"/>
                <a:ea typeface="+mn-ea"/>
                <a:cs typeface="+mn-cs"/>
              </a:rPr>
              <a:t>p_free</a:t>
            </a:r>
            <a:r>
              <a:rPr kumimoji="0" lang="en-GB" altLang="zh-CN" sz="2200" b="1" i="0" u="none" strike="noStrike" kern="0" cap="none" normalizeH="0" baseline="0" noProof="0" dirty="0">
                <a:uLnTx/>
                <a:uFillTx/>
                <a:latin typeface="+mn-lt"/>
                <a:ea typeface="+mn-ea"/>
                <a:cs typeface="+mn-cs"/>
              </a:rPr>
              <a:t> == NULL)</a:t>
            </a:r>
            <a:r>
              <a:rPr kumimoji="0" lang="en-US" altLang="en-GB" sz="2200" b="1" i="0" u="none" strike="noStrike" kern="0" cap="none" normalizeH="0" baseline="0" noProof="0" dirty="0">
                <a:uLnTx/>
                <a:uFillTx/>
                <a:latin typeface="+mn-lt"/>
                <a:ea typeface="+mn-ea"/>
                <a:cs typeface="+mn-cs"/>
              </a:rPr>
              <a:t> </a:t>
            </a:r>
            <a:endParaRPr kumimoji="0" lang="en-GB" altLang="zh-CN" sz="2200" b="1" i="0" u="none" strike="noStrike" kern="0" cap="none" normalizeH="0" baseline="0" noProof="0" dirty="0">
              <a:uLnTx/>
              <a:uFillTx/>
              <a:latin typeface="+mn-lt"/>
              <a:ea typeface="+mn-ea"/>
              <a:cs typeface="+mn-cs"/>
            </a:endParaRPr>
          </a:p>
          <a:p>
            <a:pPr marL="342900" marR="0" lvl="0" indent="-342900" algn="l" defTabSz="60515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200" b="1" i="0" u="none" strike="noStrike" kern="0" cap="none" normalizeH="0" baseline="0" noProof="0" dirty="0">
                <a:uLnTx/>
                <a:uFillTx/>
                <a:latin typeface="+mn-lt"/>
                <a:ea typeface="+mn-ea"/>
                <a:cs typeface="+mn-cs"/>
              </a:rPr>
              <a:t>	{	//</a:t>
            </a:r>
            <a:r>
              <a:rPr kumimoji="0" lang="zh-CN" altLang="en-GB" sz="2200" b="1" i="0" u="none" strike="noStrike" kern="0" cap="none" normalizeH="0" baseline="0" noProof="0" dirty="0">
                <a:uLnTx/>
                <a:uFillTx/>
                <a:latin typeface="+mn-lt"/>
                <a:ea typeface="+mn-ea"/>
                <a:cs typeface="+mn-cs"/>
              </a:rPr>
              <a:t>申请</a:t>
            </a:r>
            <a:r>
              <a:rPr kumimoji="0" lang="en-GB" altLang="zh-CN" sz="2200" b="1" i="0" u="none" strike="noStrike" kern="0" cap="none" normalizeH="0" baseline="0" noProof="0" dirty="0">
                <a:uLnTx/>
                <a:uFillTx/>
                <a:latin typeface="+mn-lt"/>
                <a:ea typeface="+mn-ea"/>
                <a:cs typeface="+mn-cs"/>
              </a:rPr>
              <a:t>NUM</a:t>
            </a:r>
            <a:r>
              <a:rPr kumimoji="0" lang="zh-CN" altLang="en-GB" sz="2200" b="1" i="0" u="none" strike="noStrike" kern="0" cap="none" normalizeH="0" baseline="0" noProof="0" dirty="0">
                <a:uLnTx/>
                <a:uFillTx/>
                <a:latin typeface="+mn-lt"/>
                <a:ea typeface="+mn-ea"/>
                <a:cs typeface="+mn-cs"/>
              </a:rPr>
              <a:t>个</a:t>
            </a:r>
            <a:r>
              <a:rPr kumimoji="0" lang="en-GB" altLang="zh-CN" sz="2200" b="1" i="0" u="none" strike="noStrike" kern="0" cap="none" normalizeH="0" baseline="0" noProof="0" dirty="0">
                <a:uLnTx/>
                <a:uFillTx/>
                <a:latin typeface="+mn-lt"/>
                <a:ea typeface="+mn-ea"/>
                <a:cs typeface="+mn-cs"/>
              </a:rPr>
              <a:t>A</a:t>
            </a:r>
            <a:r>
              <a:rPr kumimoji="0" lang="zh-CN" altLang="en-GB" sz="2200" b="1" i="0" u="none" strike="noStrike" kern="0" cap="none" normalizeH="0" baseline="0" noProof="0" dirty="0">
                <a:uLnTx/>
                <a:uFillTx/>
                <a:latin typeface="+mn-lt"/>
                <a:ea typeface="+mn-ea"/>
                <a:cs typeface="+mn-cs"/>
              </a:rPr>
              <a:t>类对象的堆空间。</a:t>
            </a:r>
            <a:endParaRPr kumimoji="0" lang="zh-CN" altLang="en-GB" sz="2200" b="1" i="0" u="none" strike="noStrike" kern="0" cap="none" normalizeH="0" baseline="0" noProof="0" dirty="0">
              <a:uLnTx/>
              <a:uFillTx/>
              <a:latin typeface="+mn-lt"/>
              <a:ea typeface="+mn-ea"/>
              <a:cs typeface="+mn-cs"/>
            </a:endParaRPr>
          </a:p>
          <a:p>
            <a:pPr marL="342900" marR="0" lvl="0" indent="-342900" algn="l" defTabSz="60515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200" b="1" i="0" u="none" strike="noStrike" kern="0" cap="none" normalizeH="0" baseline="0" noProof="0" dirty="0">
                <a:uLnTx/>
                <a:uFillTx/>
                <a:latin typeface="+mn-lt"/>
                <a:ea typeface="+mn-ea"/>
                <a:cs typeface="+mn-cs"/>
              </a:rPr>
              <a:t>	  </a:t>
            </a:r>
            <a:r>
              <a:rPr kumimoji="0" lang="en-GB" altLang="zh-CN" sz="2200" b="1" i="0" u="none" strike="noStrike" kern="0" cap="none" normalizeH="0" baseline="0" noProof="0" dirty="0" err="1">
                <a:uLnTx/>
                <a:uFillTx/>
                <a:latin typeface="+mn-lt"/>
                <a:ea typeface="+mn-ea"/>
                <a:cs typeface="+mn-cs"/>
              </a:rPr>
              <a:t>p_free</a:t>
            </a:r>
            <a:r>
              <a:rPr kumimoji="0" lang="en-GB" altLang="zh-CN" sz="2200" b="1" i="0" u="none" strike="noStrike" kern="0" cap="none" normalizeH="0" baseline="0" noProof="0" dirty="0">
                <a:uLnTx/>
                <a:uFillTx/>
                <a:latin typeface="+mn-lt"/>
                <a:ea typeface="+mn-ea"/>
                <a:cs typeface="+mn-cs"/>
              </a:rPr>
              <a:t> = (A *)malloc(size*NUM);  </a:t>
            </a:r>
            <a:endParaRPr kumimoji="0" lang="en-GB" altLang="zh-CN" sz="2200" b="1" i="0" u="none" strike="noStrike" kern="0" cap="none" normalizeH="0" baseline="0" noProof="0" dirty="0">
              <a:uLnTx/>
              <a:uFillTx/>
              <a:latin typeface="+mn-lt"/>
              <a:ea typeface="+mn-ea"/>
              <a:cs typeface="+mn-cs"/>
            </a:endParaRPr>
          </a:p>
          <a:p>
            <a:pPr marL="342900" marR="0" lvl="0" indent="-342900" algn="l" defTabSz="60515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200" b="1" i="0" u="none" strike="noStrike" kern="0" cap="none" normalizeH="0" baseline="0" noProof="0" dirty="0">
                <a:uLnTx/>
                <a:uFillTx/>
                <a:latin typeface="+mn-lt"/>
                <a:ea typeface="+mn-ea"/>
                <a:cs typeface="+mn-cs"/>
              </a:rPr>
              <a:t>		//</a:t>
            </a:r>
            <a:r>
              <a:rPr kumimoji="0" lang="zh-CN" altLang="en-GB" sz="2200" b="1" i="0" u="none" strike="noStrike" kern="0" cap="none" normalizeH="0" baseline="0" noProof="0" dirty="0">
                <a:uLnTx/>
                <a:uFillTx/>
                <a:latin typeface="+mn-lt"/>
                <a:ea typeface="+mn-ea"/>
                <a:cs typeface="+mn-cs"/>
              </a:rPr>
              <a:t>建立自由结点链表。</a:t>
            </a:r>
            <a:endParaRPr kumimoji="0" lang="zh-CN" altLang="en-GB" sz="2200" b="1" i="0" u="none" strike="noStrike" kern="0" cap="none" normalizeH="0" baseline="0" noProof="0" dirty="0">
              <a:uLnTx/>
              <a:uFillTx/>
              <a:latin typeface="+mn-lt"/>
              <a:ea typeface="+mn-ea"/>
              <a:cs typeface="+mn-cs"/>
            </a:endParaRPr>
          </a:p>
          <a:p>
            <a:pPr marL="342900" marR="0" lvl="0" indent="-342900" algn="l" defTabSz="60515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zh-CN" altLang="en-GB" sz="2200" b="1" i="0" u="none" strike="noStrike" kern="0" cap="none" normalizeH="0" baseline="0" noProof="0" dirty="0">
                <a:solidFill>
                  <a:srgbClr val="C00000"/>
                </a:solidFill>
                <a:uLnTx/>
                <a:uFillTx/>
                <a:latin typeface="+mn-lt"/>
                <a:ea typeface="+mn-ea"/>
                <a:cs typeface="+mn-cs"/>
              </a:rPr>
              <a:t>		</a:t>
            </a:r>
            <a:r>
              <a:rPr kumimoji="0" lang="en-GB" altLang="zh-CN" sz="2200" b="1" i="0" u="none" strike="noStrike" kern="0" cap="none" normalizeH="0" baseline="0" noProof="0" dirty="0">
                <a:solidFill>
                  <a:srgbClr val="C00000"/>
                </a:solidFill>
                <a:uLnTx/>
                <a:uFillTx/>
                <a:latin typeface="+mn-lt"/>
                <a:ea typeface="+mn-ea"/>
                <a:cs typeface="+mn-cs"/>
              </a:rPr>
              <a:t>for (</a:t>
            </a:r>
            <a:r>
              <a:rPr kumimoji="0" lang="en-US" altLang="en-GB" sz="2200" b="1" i="0" u="none" strike="noStrike" kern="0" cap="none" normalizeH="0" baseline="0" noProof="0" dirty="0">
                <a:solidFill>
                  <a:srgbClr val="C00000"/>
                </a:solidFill>
                <a:uLnTx/>
                <a:uFillTx/>
                <a:latin typeface="+mn-lt"/>
                <a:ea typeface="+mn-ea"/>
                <a:cs typeface="+mn-cs"/>
              </a:rPr>
              <a:t>int </a:t>
            </a:r>
            <a:r>
              <a:rPr kumimoji="0" lang="en-US" altLang="en-GB" sz="2200" b="1" i="0" u="none" strike="noStrike" kern="0" cap="none" normalizeH="0" baseline="0" noProof="0" dirty="0" err="1">
                <a:solidFill>
                  <a:srgbClr val="C00000"/>
                </a:solidFill>
                <a:uLnTx/>
                <a:uFillTx/>
                <a:latin typeface="+mn-lt"/>
                <a:ea typeface="+mn-ea"/>
                <a:cs typeface="+mn-cs"/>
              </a:rPr>
              <a:t>i</a:t>
            </a:r>
            <a:r>
              <a:rPr kumimoji="0" lang="en-GB" altLang="zh-CN" sz="2200" b="1" i="0" u="none" strike="noStrike" kern="0" cap="none" normalizeH="0" baseline="0" noProof="0" dirty="0">
                <a:solidFill>
                  <a:srgbClr val="C00000"/>
                </a:solidFill>
                <a:uLnTx/>
                <a:uFillTx/>
                <a:latin typeface="+mn-lt"/>
                <a:ea typeface="+mn-ea"/>
                <a:cs typeface="+mn-cs"/>
              </a:rPr>
              <a:t>; </a:t>
            </a:r>
            <a:r>
              <a:rPr kumimoji="0" lang="en-US" altLang="en-GB" sz="2200" b="1" i="0" u="none" strike="noStrike" kern="0" cap="none" normalizeH="0" baseline="0" noProof="0" dirty="0" err="1">
                <a:solidFill>
                  <a:srgbClr val="C00000"/>
                </a:solidFill>
                <a:uLnTx/>
                <a:uFillTx/>
                <a:latin typeface="+mn-lt"/>
                <a:ea typeface="+mn-ea"/>
                <a:cs typeface="+mn-cs"/>
              </a:rPr>
              <a:t>i</a:t>
            </a:r>
            <a:r>
              <a:rPr kumimoji="0" lang="en-US" altLang="en-GB" sz="2200" b="1" i="0" u="none" strike="noStrike" kern="0" cap="none" normalizeH="0" baseline="0" noProof="0" dirty="0">
                <a:solidFill>
                  <a:srgbClr val="C00000"/>
                </a:solidFill>
                <a:uLnTx/>
                <a:uFillTx/>
                <a:latin typeface="+mn-lt"/>
                <a:ea typeface="+mn-ea"/>
                <a:cs typeface="+mn-cs"/>
              </a:rPr>
              <a:t>&lt;</a:t>
            </a:r>
            <a:r>
              <a:rPr lang="en-GB" altLang="zh-CN" sz="2200" b="1" noProof="0" dirty="0">
                <a:solidFill>
                  <a:srgbClr val="C00000"/>
                </a:solidFill>
                <a:uLnTx/>
                <a:uFillTx/>
                <a:sym typeface="+mn-ea"/>
              </a:rPr>
              <a:t>NUM</a:t>
            </a:r>
            <a:r>
              <a:rPr kumimoji="0" lang="en-US" altLang="en-GB" sz="2200" b="1" i="0" u="none" strike="noStrike" kern="0" cap="none" normalizeH="0" baseline="0" noProof="0" dirty="0">
                <a:solidFill>
                  <a:srgbClr val="C00000"/>
                </a:solidFill>
                <a:uLnTx/>
                <a:uFillTx/>
                <a:latin typeface="+mn-lt"/>
                <a:ea typeface="+mn-ea"/>
                <a:cs typeface="+mn-cs"/>
              </a:rPr>
              <a:t>-1</a:t>
            </a:r>
            <a:r>
              <a:rPr kumimoji="0" lang="en-GB" altLang="zh-CN" sz="2200" b="1" i="0" u="none" strike="noStrike" kern="0" cap="none" normalizeH="0" baseline="0" noProof="0" dirty="0">
                <a:solidFill>
                  <a:srgbClr val="C00000"/>
                </a:solidFill>
                <a:uLnTx/>
                <a:uFillTx/>
                <a:latin typeface="+mn-lt"/>
                <a:ea typeface="+mn-ea"/>
                <a:cs typeface="+mn-cs"/>
              </a:rPr>
              <a:t>; </a:t>
            </a:r>
            <a:r>
              <a:rPr kumimoji="0" lang="en-US" altLang="en-GB" sz="2200" b="1" i="0" u="none" strike="noStrike" kern="0" cap="none" normalizeH="0" baseline="0" noProof="0" dirty="0" err="1">
                <a:solidFill>
                  <a:srgbClr val="C00000"/>
                </a:solidFill>
                <a:uLnTx/>
                <a:uFillTx/>
                <a:latin typeface="+mn-lt"/>
                <a:ea typeface="+mn-ea"/>
                <a:cs typeface="+mn-cs"/>
              </a:rPr>
              <a:t>i</a:t>
            </a:r>
            <a:r>
              <a:rPr kumimoji="0" lang="en-GB" altLang="zh-CN" sz="2200" b="1" i="0" u="none" strike="noStrike" kern="0" cap="none" normalizeH="0" baseline="0" noProof="0" dirty="0">
                <a:solidFill>
                  <a:srgbClr val="C00000"/>
                </a:solidFill>
                <a:uLnTx/>
                <a:uFillTx/>
                <a:latin typeface="+mn-lt"/>
                <a:ea typeface="+mn-ea"/>
                <a:cs typeface="+mn-cs"/>
              </a:rPr>
              <a:t>++)  </a:t>
            </a:r>
            <a:endParaRPr kumimoji="0" lang="en-GB" altLang="zh-CN" sz="2200" b="1" i="0" u="none" strike="noStrike" kern="0" cap="none" normalizeH="0" baseline="0" noProof="0" dirty="0">
              <a:solidFill>
                <a:srgbClr val="C00000"/>
              </a:solidFill>
              <a:uLnTx/>
              <a:uFillTx/>
              <a:latin typeface="+mn-lt"/>
              <a:ea typeface="+mn-ea"/>
              <a:cs typeface="+mn-cs"/>
            </a:endParaRPr>
          </a:p>
          <a:p>
            <a:pPr marL="342900" marR="0" lvl="0" indent="-342900" algn="l" defTabSz="60515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zh-CN" altLang="en-GB" sz="2200" b="1" i="0" u="none" strike="noStrike" kern="0" cap="none" normalizeH="0" baseline="0" noProof="0" dirty="0">
                <a:solidFill>
                  <a:srgbClr val="C00000"/>
                </a:solidFill>
                <a:uLnTx/>
                <a:uFillTx/>
                <a:latin typeface="+mn-lt"/>
                <a:ea typeface="+mn-ea"/>
                <a:cs typeface="+mn-cs"/>
              </a:rPr>
              <a:t>		   </a:t>
            </a:r>
            <a:r>
              <a:rPr lang="en-GB" altLang="zh-CN" sz="2200" b="1" noProof="0" dirty="0" err="1">
                <a:solidFill>
                  <a:srgbClr val="C00000"/>
                </a:solidFill>
                <a:uLnTx/>
                <a:uFillTx/>
                <a:sym typeface="+mn-ea"/>
              </a:rPr>
              <a:t>p_free</a:t>
            </a:r>
            <a:r>
              <a:rPr lang="en-US" altLang="en-GB" sz="2200" b="1" noProof="0" dirty="0">
                <a:solidFill>
                  <a:srgbClr val="C00000"/>
                </a:solidFill>
                <a:uLnTx/>
                <a:uFillTx/>
                <a:sym typeface="+mn-ea"/>
              </a:rPr>
              <a:t>[</a:t>
            </a:r>
            <a:r>
              <a:rPr lang="en-US" altLang="en-GB" sz="2200" b="1" noProof="0" dirty="0" err="1">
                <a:solidFill>
                  <a:srgbClr val="C00000"/>
                </a:solidFill>
                <a:uLnTx/>
                <a:uFillTx/>
                <a:sym typeface="+mn-ea"/>
              </a:rPr>
              <a:t>i</a:t>
            </a:r>
            <a:r>
              <a:rPr lang="en-US" altLang="en-GB" sz="2200" b="1" noProof="0" dirty="0">
                <a:solidFill>
                  <a:srgbClr val="C00000"/>
                </a:solidFill>
                <a:uLnTx/>
                <a:uFillTx/>
                <a:sym typeface="+mn-ea"/>
              </a:rPr>
              <a:t>]</a:t>
            </a:r>
            <a:r>
              <a:rPr kumimoji="0" lang="en-GB" altLang="zh-CN" sz="2200" b="1" i="0" u="none" strike="noStrike" kern="0" cap="none" normalizeH="0" baseline="0" noProof="0" dirty="0">
                <a:solidFill>
                  <a:srgbClr val="C00000"/>
                </a:solidFill>
                <a:uLnTx/>
                <a:uFillTx/>
                <a:latin typeface="+mn-lt"/>
                <a:ea typeface="+mn-ea"/>
                <a:cs typeface="+mn-cs"/>
              </a:rPr>
              <a:t>-&gt;next =</a:t>
            </a:r>
            <a:r>
              <a:rPr kumimoji="0" lang="en-US" altLang="en-GB" sz="2200" b="1" i="0" u="none" strike="noStrike" kern="0" cap="none" normalizeH="0" baseline="0" noProof="0" dirty="0">
                <a:solidFill>
                  <a:srgbClr val="C00000"/>
                </a:solidFill>
                <a:uLnTx/>
                <a:uFillTx/>
                <a:latin typeface="+mn-lt"/>
                <a:ea typeface="+mn-ea"/>
                <a:cs typeface="+mn-cs"/>
              </a:rPr>
              <a:t>&amp;</a:t>
            </a:r>
            <a:r>
              <a:rPr kumimoji="0" lang="en-GB" altLang="zh-CN" sz="2200" b="1" i="0" u="none" strike="noStrike" kern="0" cap="none" normalizeH="0" baseline="0" noProof="0" dirty="0">
                <a:solidFill>
                  <a:srgbClr val="C00000"/>
                </a:solidFill>
                <a:uLnTx/>
                <a:uFillTx/>
                <a:latin typeface="+mn-lt"/>
                <a:ea typeface="+mn-ea"/>
                <a:cs typeface="+mn-cs"/>
              </a:rPr>
              <a:t> </a:t>
            </a:r>
            <a:r>
              <a:rPr lang="en-GB" altLang="zh-CN" sz="2200" b="1" noProof="0" dirty="0" err="1">
                <a:solidFill>
                  <a:srgbClr val="C00000"/>
                </a:solidFill>
                <a:uLnTx/>
                <a:uFillTx/>
                <a:sym typeface="+mn-ea"/>
              </a:rPr>
              <a:t>p_free</a:t>
            </a:r>
            <a:r>
              <a:rPr lang="en-US" altLang="en-GB" sz="2200" b="1" noProof="0" dirty="0">
                <a:solidFill>
                  <a:srgbClr val="C00000"/>
                </a:solidFill>
                <a:uLnTx/>
                <a:uFillTx/>
                <a:sym typeface="+mn-ea"/>
              </a:rPr>
              <a:t>[i+1]</a:t>
            </a:r>
            <a:r>
              <a:rPr kumimoji="0" lang="en-GB" altLang="zh-CN" sz="2200" b="1" i="0" u="none" strike="noStrike" kern="0" cap="none" normalizeH="0" baseline="0" noProof="0" dirty="0">
                <a:solidFill>
                  <a:srgbClr val="C00000"/>
                </a:solidFill>
                <a:uLnTx/>
                <a:uFillTx/>
                <a:latin typeface="+mn-lt"/>
                <a:ea typeface="+mn-ea"/>
                <a:cs typeface="+mn-cs"/>
              </a:rPr>
              <a:t>;</a:t>
            </a:r>
            <a:endParaRPr kumimoji="0" lang="en-GB" altLang="zh-CN" sz="2200" b="1" i="0" u="none" strike="noStrike" kern="0" cap="none" normalizeH="0" baseline="0" noProof="0" dirty="0">
              <a:solidFill>
                <a:srgbClr val="C00000"/>
              </a:solidFill>
              <a:uLnTx/>
              <a:uFillTx/>
              <a:latin typeface="+mn-lt"/>
              <a:ea typeface="+mn-ea"/>
              <a:cs typeface="+mn-cs"/>
            </a:endParaRPr>
          </a:p>
          <a:p>
            <a:pPr marL="342900" marR="0" lvl="0" indent="-342900" algn="l" defTabSz="60515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200" b="1" i="0" u="none" strike="noStrike" kern="0" cap="none" normalizeH="0" baseline="0" noProof="0" dirty="0">
                <a:solidFill>
                  <a:srgbClr val="C00000"/>
                </a:solidFill>
                <a:uLnTx/>
                <a:uFillTx/>
                <a:latin typeface="+mn-lt"/>
                <a:ea typeface="+mn-ea"/>
                <a:cs typeface="+mn-cs"/>
              </a:rPr>
              <a:t>		</a:t>
            </a:r>
            <a:r>
              <a:rPr lang="en-GB" altLang="zh-CN" sz="2200" b="1" noProof="0" dirty="0" err="1">
                <a:solidFill>
                  <a:srgbClr val="C00000"/>
                </a:solidFill>
                <a:uLnTx/>
                <a:uFillTx/>
                <a:sym typeface="+mn-ea"/>
              </a:rPr>
              <a:t>p_free</a:t>
            </a:r>
            <a:r>
              <a:rPr lang="en-US" altLang="en-GB" sz="2200" b="1" noProof="0" dirty="0">
                <a:solidFill>
                  <a:srgbClr val="C00000"/>
                </a:solidFill>
                <a:uLnTx/>
                <a:uFillTx/>
                <a:sym typeface="+mn-ea"/>
              </a:rPr>
              <a:t>[</a:t>
            </a:r>
            <a:r>
              <a:rPr lang="en-GB" altLang="zh-CN" sz="2200" b="1" noProof="0" dirty="0">
                <a:solidFill>
                  <a:srgbClr val="C00000"/>
                </a:solidFill>
                <a:uLnTx/>
                <a:uFillTx/>
                <a:sym typeface="+mn-ea"/>
              </a:rPr>
              <a:t>NUM</a:t>
            </a:r>
            <a:r>
              <a:rPr lang="en-US" altLang="en-GB" sz="2200" b="1" noProof="0" dirty="0">
                <a:solidFill>
                  <a:srgbClr val="C00000"/>
                </a:solidFill>
                <a:uLnTx/>
                <a:uFillTx/>
                <a:sym typeface="+mn-ea"/>
              </a:rPr>
              <a:t>-1]</a:t>
            </a:r>
            <a:r>
              <a:rPr kumimoji="0" lang="en-GB" altLang="zh-CN" sz="2200" b="1" i="0" u="none" strike="noStrike" kern="0" cap="none" normalizeH="0" baseline="0" noProof="0" dirty="0">
                <a:solidFill>
                  <a:srgbClr val="C00000"/>
                </a:solidFill>
                <a:uLnTx/>
                <a:uFillTx/>
                <a:latin typeface="+mn-lt"/>
                <a:ea typeface="+mn-ea"/>
                <a:cs typeface="+mn-cs"/>
              </a:rPr>
              <a:t>-&gt;next = NULL;</a:t>
            </a:r>
            <a:endParaRPr kumimoji="0" lang="en-GB" altLang="zh-CN" sz="2200" b="1" i="0" u="none" strike="noStrike" kern="0" cap="none" normalizeH="0" baseline="0" noProof="0" dirty="0">
              <a:solidFill>
                <a:srgbClr val="C00000"/>
              </a:solidFill>
              <a:uLnTx/>
              <a:uFillTx/>
              <a:latin typeface="+mn-lt"/>
              <a:ea typeface="+mn-ea"/>
              <a:cs typeface="+mn-cs"/>
            </a:endParaRPr>
          </a:p>
          <a:p>
            <a:pPr marL="342900" marR="0" lvl="0" indent="-342900" algn="l" defTabSz="60515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200" b="1" i="0" u="none" strike="noStrike" kern="0" cap="none" normalizeH="0" baseline="0" noProof="0" dirty="0">
                <a:uLnTx/>
                <a:uFillTx/>
                <a:latin typeface="+mn-lt"/>
                <a:ea typeface="+mn-ea"/>
                <a:cs typeface="+mn-cs"/>
              </a:rPr>
              <a:t>	}</a:t>
            </a:r>
            <a:endParaRPr kumimoji="0" lang="en-GB" altLang="zh-CN" sz="2200" b="1" i="0" u="none" strike="noStrike" kern="0" cap="none" normalizeH="0" baseline="0" noProof="0" dirty="0">
              <a:uLnTx/>
              <a:uFillTx/>
              <a:latin typeface="+mn-lt"/>
              <a:ea typeface="+mn-ea"/>
              <a:cs typeface="+mn-cs"/>
            </a:endParaRPr>
          </a:p>
          <a:p>
            <a:pPr marL="342900" marR="0" lvl="0" indent="-342900" algn="l" defTabSz="60515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en-GB" sz="2200" b="1" i="0" u="none" strike="noStrike" kern="0" cap="none" normalizeH="0" baseline="0" noProof="0" dirty="0">
                <a:uLnTx/>
                <a:uFillTx/>
                <a:latin typeface="+mn-lt"/>
                <a:ea typeface="+mn-ea"/>
                <a:cs typeface="+mn-cs"/>
              </a:rPr>
              <a:t>// </a:t>
            </a:r>
            <a:r>
              <a:rPr lang="zh-CN" altLang="en-GB" sz="1600" b="1" noProof="0" dirty="0">
                <a:uLnTx/>
                <a:uFillTx/>
                <a:sym typeface="+mn-ea"/>
              </a:rPr>
              <a:t>自由结点链表对象分配空间</a:t>
            </a:r>
            <a:endParaRPr kumimoji="0" lang="en-GB" altLang="zh-CN" sz="1600" b="1" i="0" u="none" strike="noStrike" kern="0" cap="none" normalizeH="0" baseline="0" noProof="0" dirty="0">
              <a:uLnTx/>
              <a:uFillTx/>
              <a:latin typeface="+mn-lt"/>
              <a:ea typeface="+mn-ea"/>
              <a:cs typeface="+mn-cs"/>
            </a:endParaRPr>
          </a:p>
          <a:p>
            <a:pPr marL="342900" marR="0" lvl="0" indent="-342900" algn="l" defTabSz="60515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200" b="1" i="0" u="none" strike="noStrike" kern="0" cap="none" normalizeH="0" baseline="0" noProof="0" dirty="0">
                <a:uLnTx/>
                <a:uFillTx/>
                <a:latin typeface="+mn-lt"/>
                <a:ea typeface="+mn-ea"/>
                <a:cs typeface="+mn-cs"/>
              </a:rPr>
              <a:t>	p = </a:t>
            </a:r>
            <a:r>
              <a:rPr kumimoji="0" lang="en-GB" altLang="zh-CN" sz="2200" b="1" i="0" u="none" strike="noStrike" kern="0" cap="none" normalizeH="0" baseline="0" noProof="0" dirty="0" err="1">
                <a:uLnTx/>
                <a:uFillTx/>
                <a:latin typeface="+mn-lt"/>
                <a:ea typeface="+mn-ea"/>
                <a:cs typeface="+mn-cs"/>
              </a:rPr>
              <a:t>p_free</a:t>
            </a:r>
            <a:r>
              <a:rPr kumimoji="0" lang="en-GB" altLang="zh-CN" sz="2200" b="1" i="0" u="none" strike="noStrike" kern="0" cap="none" normalizeH="0" baseline="0" noProof="0" dirty="0">
                <a:uLnTx/>
                <a:uFillTx/>
                <a:latin typeface="+mn-lt"/>
                <a:ea typeface="+mn-ea"/>
                <a:cs typeface="+mn-cs"/>
              </a:rPr>
              <a:t>;</a:t>
            </a:r>
            <a:endParaRPr kumimoji="0" lang="en-GB" altLang="zh-CN" sz="2200" b="1" i="0" u="none" strike="noStrike" kern="0" cap="none" normalizeH="0" baseline="0" noProof="0" dirty="0">
              <a:uLnTx/>
              <a:uFillTx/>
              <a:latin typeface="+mn-lt"/>
              <a:ea typeface="+mn-ea"/>
              <a:cs typeface="+mn-cs"/>
            </a:endParaRPr>
          </a:p>
          <a:p>
            <a:pPr marL="342900" marR="0" lvl="0" indent="-342900" algn="l" defTabSz="60515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200" b="1" i="0" u="none" strike="noStrike" kern="0" cap="none" normalizeH="0" baseline="0" noProof="0" dirty="0">
                <a:uLnTx/>
                <a:uFillTx/>
                <a:latin typeface="+mn-lt"/>
                <a:ea typeface="+mn-ea"/>
                <a:cs typeface="+mn-cs"/>
              </a:rPr>
              <a:t>	</a:t>
            </a:r>
            <a:r>
              <a:rPr kumimoji="0" lang="en-GB" altLang="zh-CN" sz="2200" b="1" i="0" u="none" strike="noStrike" kern="0" cap="none" normalizeH="0" baseline="0" noProof="0" dirty="0" err="1">
                <a:uLnTx/>
                <a:uFillTx/>
                <a:latin typeface="+mn-lt"/>
                <a:ea typeface="+mn-ea"/>
                <a:cs typeface="+mn-cs"/>
              </a:rPr>
              <a:t>p_free</a:t>
            </a:r>
            <a:r>
              <a:rPr kumimoji="0" lang="en-GB" altLang="zh-CN" sz="2200" b="1" i="0" u="none" strike="noStrike" kern="0" cap="none" normalizeH="0" baseline="0" noProof="0" dirty="0">
                <a:uLnTx/>
                <a:uFillTx/>
                <a:latin typeface="+mn-lt"/>
                <a:ea typeface="+mn-ea"/>
                <a:cs typeface="+mn-cs"/>
              </a:rPr>
              <a:t> = </a:t>
            </a:r>
            <a:r>
              <a:rPr kumimoji="0" lang="en-GB" altLang="zh-CN" sz="2200" b="1" i="0" u="none" strike="noStrike" kern="0" cap="none" normalizeH="0" baseline="0" noProof="0" dirty="0" err="1">
                <a:uLnTx/>
                <a:uFillTx/>
                <a:latin typeface="+mn-lt"/>
                <a:ea typeface="+mn-ea"/>
                <a:cs typeface="+mn-cs"/>
              </a:rPr>
              <a:t>p_free</a:t>
            </a:r>
            <a:r>
              <a:rPr kumimoji="0" lang="en-GB" altLang="zh-CN" sz="2200" b="1" i="0" u="none" strike="noStrike" kern="0" cap="none" normalizeH="0" baseline="0" noProof="0" dirty="0">
                <a:uLnTx/>
                <a:uFillTx/>
                <a:latin typeface="+mn-lt"/>
                <a:ea typeface="+mn-ea"/>
                <a:cs typeface="+mn-cs"/>
              </a:rPr>
              <a:t>-&gt;next;</a:t>
            </a:r>
            <a:endParaRPr kumimoji="0" lang="en-GB" altLang="zh-CN" sz="2200" b="1" i="0" u="none" strike="noStrike" kern="0" cap="none" normalizeH="0" baseline="0" noProof="0" dirty="0">
              <a:uLnTx/>
              <a:uFillTx/>
              <a:latin typeface="+mn-lt"/>
              <a:ea typeface="+mn-ea"/>
              <a:cs typeface="+mn-cs"/>
            </a:endParaRPr>
          </a:p>
          <a:p>
            <a:pPr marL="342900" marR="0" lvl="0" indent="-342900" algn="l" defTabSz="60515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200" b="1" i="0" u="none" strike="noStrike" kern="0" cap="none" normalizeH="0" baseline="0" noProof="0" dirty="0">
                <a:uLnTx/>
                <a:uFillTx/>
                <a:latin typeface="+mn-lt"/>
                <a:ea typeface="+mn-ea"/>
                <a:cs typeface="+mn-cs"/>
              </a:rPr>
              <a:t>	</a:t>
            </a:r>
            <a:r>
              <a:rPr kumimoji="0" lang="en-GB" altLang="zh-CN" sz="2200" b="1" i="0" u="none" strike="noStrike" kern="0" cap="none" normalizeH="0" baseline="0" noProof="0" dirty="0" err="1">
                <a:uLnTx/>
                <a:uFillTx/>
                <a:latin typeface="+mn-lt"/>
                <a:ea typeface="+mn-ea"/>
                <a:cs typeface="+mn-cs"/>
              </a:rPr>
              <a:t>memset</a:t>
            </a:r>
            <a:r>
              <a:rPr kumimoji="0" lang="en-GB" altLang="zh-CN" sz="2200" b="1" i="0" u="none" strike="noStrike" kern="0" cap="none" normalizeH="0" baseline="0" noProof="0" dirty="0">
                <a:uLnTx/>
                <a:uFillTx/>
                <a:latin typeface="+mn-lt"/>
                <a:ea typeface="+mn-ea"/>
                <a:cs typeface="+mn-cs"/>
              </a:rPr>
              <a:t>(p,0,size);</a:t>
            </a:r>
            <a:endParaRPr kumimoji="0" lang="en-GB" altLang="zh-CN" sz="2200" b="1" i="0" u="none" strike="noStrike" kern="0" cap="none" normalizeH="0" baseline="0" noProof="0" dirty="0">
              <a:uLnTx/>
              <a:uFillTx/>
              <a:latin typeface="+mn-lt"/>
              <a:ea typeface="+mn-ea"/>
              <a:cs typeface="+mn-cs"/>
            </a:endParaRPr>
          </a:p>
          <a:p>
            <a:pPr marL="342900" marR="0" lvl="0" indent="-342900" algn="l" defTabSz="60515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200" b="1" i="0" u="none" strike="noStrike" kern="0" cap="none" normalizeH="0" baseline="0" noProof="0" dirty="0">
                <a:uLnTx/>
                <a:uFillTx/>
                <a:latin typeface="+mn-lt"/>
                <a:ea typeface="+mn-ea"/>
                <a:cs typeface="+mn-cs"/>
              </a:rPr>
              <a:t>	return p;</a:t>
            </a:r>
            <a:endParaRPr kumimoji="0" lang="en-GB" altLang="zh-CN" sz="2200" b="1" i="0" u="none" strike="noStrike" kern="0" cap="none" normalizeH="0" baseline="0" noProof="0" dirty="0">
              <a:uLnTx/>
              <a:uFillTx/>
              <a:latin typeface="+mn-lt"/>
              <a:ea typeface="+mn-ea"/>
              <a:cs typeface="+mn-cs"/>
            </a:endParaRPr>
          </a:p>
          <a:p>
            <a:pPr marL="342900" marR="0" lvl="0" indent="-342900" algn="l" defTabSz="605155"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GB" altLang="zh-CN" sz="2200" b="1" i="0" u="none" strike="noStrike" kern="0" cap="none" normalizeH="0" baseline="0" noProof="0" dirty="0">
                <a:uLnTx/>
                <a:uFillTx/>
                <a:latin typeface="+mn-lt"/>
                <a:ea typeface="+mn-ea"/>
                <a:cs typeface="+mn-cs"/>
              </a:rPr>
              <a:t>}</a:t>
            </a:r>
            <a:endParaRPr kumimoji="0" lang="en-GB" altLang="zh-CN" sz="2200" b="1" i="0" u="none" strike="noStrike" kern="0" cap="none" normalizeH="0" baseline="0" noProof="0" dirty="0">
              <a:uLnTx/>
              <a:uFillTx/>
              <a:latin typeface="+mn-lt"/>
              <a:ea typeface="+mn-ea"/>
              <a:cs typeface="+mn-cs"/>
            </a:endParaRPr>
          </a:p>
        </p:txBody>
      </p:sp>
      <p:sp>
        <p:nvSpPr>
          <p:cNvPr id="37892" name="Line 18"/>
          <p:cNvSpPr/>
          <p:nvPr/>
        </p:nvSpPr>
        <p:spPr>
          <a:xfrm>
            <a:off x="5961063" y="3555365"/>
            <a:ext cx="863600" cy="0"/>
          </a:xfrm>
          <a:prstGeom prst="line">
            <a:avLst/>
          </a:prstGeom>
          <a:ln w="9525" cap="flat" cmpd="sng">
            <a:solidFill>
              <a:schemeClr val="tx1"/>
            </a:solidFill>
            <a:prstDash val="solid"/>
            <a:miter/>
            <a:headEnd type="none" w="med" len="med"/>
            <a:tailEnd type="triangle" w="med" len="med"/>
          </a:ln>
        </p:spPr>
      </p:sp>
      <p:sp>
        <p:nvSpPr>
          <p:cNvPr id="39940" name="Rectangle 21"/>
          <p:cNvSpPr/>
          <p:nvPr/>
        </p:nvSpPr>
        <p:spPr>
          <a:xfrm>
            <a:off x="6810375" y="3474403"/>
            <a:ext cx="1965325" cy="2746375"/>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sp>
        <p:nvSpPr>
          <p:cNvPr id="39941" name="Line 22"/>
          <p:cNvSpPr/>
          <p:nvPr/>
        </p:nvSpPr>
        <p:spPr>
          <a:xfrm>
            <a:off x="6810375" y="4160203"/>
            <a:ext cx="1965325" cy="0"/>
          </a:xfrm>
          <a:prstGeom prst="line">
            <a:avLst/>
          </a:prstGeom>
          <a:ln w="9525" cap="flat" cmpd="sng">
            <a:solidFill>
              <a:schemeClr val="tx1"/>
            </a:solidFill>
            <a:prstDash val="solid"/>
            <a:headEnd type="none" w="med" len="med"/>
            <a:tailEnd type="none" w="med" len="med"/>
          </a:ln>
        </p:spPr>
      </p:sp>
      <p:sp>
        <p:nvSpPr>
          <p:cNvPr id="39942" name="Line 23"/>
          <p:cNvSpPr/>
          <p:nvPr/>
        </p:nvSpPr>
        <p:spPr>
          <a:xfrm>
            <a:off x="6810375" y="4849178"/>
            <a:ext cx="1965325" cy="0"/>
          </a:xfrm>
          <a:prstGeom prst="line">
            <a:avLst/>
          </a:prstGeom>
          <a:ln w="9525" cap="flat" cmpd="sng">
            <a:solidFill>
              <a:schemeClr val="tx1"/>
            </a:solidFill>
            <a:prstDash val="solid"/>
            <a:headEnd type="none" w="med" len="med"/>
            <a:tailEnd type="none" w="med" len="med"/>
          </a:ln>
        </p:spPr>
      </p:sp>
      <p:sp>
        <p:nvSpPr>
          <p:cNvPr id="39943" name="Line 24"/>
          <p:cNvSpPr/>
          <p:nvPr/>
        </p:nvSpPr>
        <p:spPr>
          <a:xfrm>
            <a:off x="6810375" y="5534978"/>
            <a:ext cx="1965325" cy="0"/>
          </a:xfrm>
          <a:prstGeom prst="line">
            <a:avLst/>
          </a:prstGeom>
          <a:ln w="9525" cap="flat" cmpd="sng">
            <a:solidFill>
              <a:schemeClr val="tx1"/>
            </a:solidFill>
            <a:prstDash val="solid"/>
            <a:headEnd type="none" w="med" len="med"/>
            <a:tailEnd type="none" w="med" len="med"/>
          </a:ln>
        </p:spPr>
      </p:sp>
      <p:sp>
        <p:nvSpPr>
          <p:cNvPr id="37905" name="Line 25"/>
          <p:cNvSpPr/>
          <p:nvPr/>
        </p:nvSpPr>
        <p:spPr>
          <a:xfrm>
            <a:off x="8494713" y="4057015"/>
            <a:ext cx="561975" cy="0"/>
          </a:xfrm>
          <a:prstGeom prst="line">
            <a:avLst/>
          </a:prstGeom>
          <a:ln w="9525" cap="flat" cmpd="sng">
            <a:solidFill>
              <a:schemeClr val="tx1"/>
            </a:solidFill>
            <a:prstDash val="solid"/>
            <a:headEnd type="none" w="med" len="med"/>
            <a:tailEnd type="none" w="med" len="med"/>
          </a:ln>
        </p:spPr>
      </p:sp>
      <p:sp>
        <p:nvSpPr>
          <p:cNvPr id="37906" name="Line 26"/>
          <p:cNvSpPr/>
          <p:nvPr/>
        </p:nvSpPr>
        <p:spPr>
          <a:xfrm>
            <a:off x="9056688" y="4057015"/>
            <a:ext cx="0" cy="227013"/>
          </a:xfrm>
          <a:prstGeom prst="line">
            <a:avLst/>
          </a:prstGeom>
          <a:ln w="9525" cap="flat" cmpd="sng">
            <a:solidFill>
              <a:schemeClr val="tx1"/>
            </a:solidFill>
            <a:prstDash val="solid"/>
            <a:headEnd type="none" w="med" len="med"/>
            <a:tailEnd type="none" w="med" len="med"/>
          </a:ln>
        </p:spPr>
      </p:sp>
      <p:sp>
        <p:nvSpPr>
          <p:cNvPr id="37907" name="Line 27"/>
          <p:cNvSpPr/>
          <p:nvPr/>
        </p:nvSpPr>
        <p:spPr>
          <a:xfrm flipH="1">
            <a:off x="8775700" y="4284028"/>
            <a:ext cx="280988" cy="0"/>
          </a:xfrm>
          <a:prstGeom prst="line">
            <a:avLst/>
          </a:prstGeom>
          <a:ln w="9525" cap="flat" cmpd="sng">
            <a:solidFill>
              <a:schemeClr val="tx1"/>
            </a:solidFill>
            <a:prstDash val="solid"/>
            <a:headEnd type="none" w="med" len="med"/>
            <a:tailEnd type="triangle" w="med" len="med"/>
          </a:ln>
        </p:spPr>
      </p:sp>
      <p:sp>
        <p:nvSpPr>
          <p:cNvPr id="39947" name="Line 28"/>
          <p:cNvSpPr/>
          <p:nvPr/>
        </p:nvSpPr>
        <p:spPr>
          <a:xfrm>
            <a:off x="8494713" y="4742815"/>
            <a:ext cx="561975" cy="0"/>
          </a:xfrm>
          <a:prstGeom prst="line">
            <a:avLst/>
          </a:prstGeom>
          <a:ln w="9525" cap="flat" cmpd="sng">
            <a:solidFill>
              <a:schemeClr val="tx1"/>
            </a:solidFill>
            <a:prstDash val="solid"/>
            <a:headEnd type="none" w="med" len="med"/>
            <a:tailEnd type="none" w="med" len="med"/>
          </a:ln>
        </p:spPr>
      </p:sp>
      <p:sp>
        <p:nvSpPr>
          <p:cNvPr id="39948" name="Line 29"/>
          <p:cNvSpPr/>
          <p:nvPr/>
        </p:nvSpPr>
        <p:spPr>
          <a:xfrm>
            <a:off x="9056688" y="4742815"/>
            <a:ext cx="0" cy="227013"/>
          </a:xfrm>
          <a:prstGeom prst="line">
            <a:avLst/>
          </a:prstGeom>
          <a:ln w="9525" cap="flat" cmpd="sng">
            <a:solidFill>
              <a:schemeClr val="tx1"/>
            </a:solidFill>
            <a:prstDash val="solid"/>
            <a:headEnd type="none" w="med" len="med"/>
            <a:tailEnd type="none" w="med" len="med"/>
          </a:ln>
        </p:spPr>
      </p:sp>
      <p:sp>
        <p:nvSpPr>
          <p:cNvPr id="39949" name="Line 30"/>
          <p:cNvSpPr/>
          <p:nvPr/>
        </p:nvSpPr>
        <p:spPr>
          <a:xfrm flipH="1">
            <a:off x="8775700" y="4969828"/>
            <a:ext cx="280988" cy="0"/>
          </a:xfrm>
          <a:prstGeom prst="line">
            <a:avLst/>
          </a:prstGeom>
          <a:ln w="9525" cap="flat" cmpd="sng">
            <a:solidFill>
              <a:schemeClr val="tx1"/>
            </a:solidFill>
            <a:prstDash val="solid"/>
            <a:headEnd type="none" w="med" len="med"/>
            <a:tailEnd type="triangle" w="med" len="med"/>
          </a:ln>
        </p:spPr>
      </p:sp>
      <p:sp>
        <p:nvSpPr>
          <p:cNvPr id="39950" name="Line 31"/>
          <p:cNvSpPr/>
          <p:nvPr/>
        </p:nvSpPr>
        <p:spPr>
          <a:xfrm>
            <a:off x="8494713" y="5428615"/>
            <a:ext cx="561975" cy="0"/>
          </a:xfrm>
          <a:prstGeom prst="line">
            <a:avLst/>
          </a:prstGeom>
          <a:ln w="9525" cap="flat" cmpd="sng">
            <a:solidFill>
              <a:schemeClr val="tx1"/>
            </a:solidFill>
            <a:prstDash val="solid"/>
            <a:headEnd type="none" w="med" len="med"/>
            <a:tailEnd type="none" w="med" len="med"/>
          </a:ln>
        </p:spPr>
      </p:sp>
      <p:sp>
        <p:nvSpPr>
          <p:cNvPr id="39951" name="Line 32"/>
          <p:cNvSpPr/>
          <p:nvPr/>
        </p:nvSpPr>
        <p:spPr>
          <a:xfrm>
            <a:off x="9056688" y="5428615"/>
            <a:ext cx="0" cy="227013"/>
          </a:xfrm>
          <a:prstGeom prst="line">
            <a:avLst/>
          </a:prstGeom>
          <a:ln w="9525" cap="flat" cmpd="sng">
            <a:solidFill>
              <a:schemeClr val="tx1"/>
            </a:solidFill>
            <a:prstDash val="solid"/>
            <a:headEnd type="none" w="med" len="med"/>
            <a:tailEnd type="none" w="med" len="med"/>
          </a:ln>
        </p:spPr>
      </p:sp>
      <p:sp>
        <p:nvSpPr>
          <p:cNvPr id="39952" name="Line 33"/>
          <p:cNvSpPr/>
          <p:nvPr/>
        </p:nvSpPr>
        <p:spPr>
          <a:xfrm flipH="1">
            <a:off x="8775700" y="5655628"/>
            <a:ext cx="280988" cy="0"/>
          </a:xfrm>
          <a:prstGeom prst="line">
            <a:avLst/>
          </a:prstGeom>
          <a:ln w="9525" cap="flat" cmpd="sng">
            <a:solidFill>
              <a:schemeClr val="tx1"/>
            </a:solidFill>
            <a:prstDash val="solid"/>
            <a:headEnd type="none" w="med" len="med"/>
            <a:tailEnd type="triangle" w="med" len="med"/>
          </a:ln>
        </p:spPr>
      </p:sp>
      <p:sp>
        <p:nvSpPr>
          <p:cNvPr id="39953" name="Rectangle 34"/>
          <p:cNvSpPr/>
          <p:nvPr/>
        </p:nvSpPr>
        <p:spPr>
          <a:xfrm>
            <a:off x="5407025" y="3301365"/>
            <a:ext cx="842963" cy="458788"/>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sp>
        <p:nvSpPr>
          <p:cNvPr id="39954" name="Text Box 35"/>
          <p:cNvSpPr txBox="1"/>
          <p:nvPr/>
        </p:nvSpPr>
        <p:spPr>
          <a:xfrm>
            <a:off x="5004435" y="3806508"/>
            <a:ext cx="954107"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r>
              <a:rPr lang="en-US" altLang="zh-CN" sz="1800" b="1" dirty="0"/>
              <a:t>p_free:</a:t>
            </a:r>
            <a:endParaRPr lang="en-US" altLang="zh-CN" sz="1800" b="1" dirty="0"/>
          </a:p>
        </p:txBody>
      </p:sp>
      <p:sp>
        <p:nvSpPr>
          <p:cNvPr id="39955" name="Line 36"/>
          <p:cNvSpPr/>
          <p:nvPr/>
        </p:nvSpPr>
        <p:spPr>
          <a:xfrm>
            <a:off x="6824663" y="3915728"/>
            <a:ext cx="1944687" cy="0"/>
          </a:xfrm>
          <a:prstGeom prst="line">
            <a:avLst/>
          </a:prstGeom>
          <a:ln w="9525" cap="flat" cmpd="sng">
            <a:solidFill>
              <a:schemeClr val="tx1"/>
            </a:solidFill>
            <a:prstDash val="dash"/>
            <a:miter/>
            <a:headEnd type="none" w="med" len="med"/>
            <a:tailEnd type="none" w="med" len="med"/>
          </a:ln>
        </p:spPr>
      </p:sp>
      <p:sp>
        <p:nvSpPr>
          <p:cNvPr id="39956" name="Line 37"/>
          <p:cNvSpPr/>
          <p:nvPr/>
        </p:nvSpPr>
        <p:spPr>
          <a:xfrm>
            <a:off x="6824663" y="4636453"/>
            <a:ext cx="1944687" cy="0"/>
          </a:xfrm>
          <a:prstGeom prst="line">
            <a:avLst/>
          </a:prstGeom>
          <a:ln w="9525" cap="flat" cmpd="sng">
            <a:solidFill>
              <a:schemeClr val="tx1"/>
            </a:solidFill>
            <a:prstDash val="dash"/>
            <a:miter/>
            <a:headEnd type="none" w="med" len="med"/>
            <a:tailEnd type="none" w="med" len="med"/>
          </a:ln>
        </p:spPr>
      </p:sp>
      <p:sp>
        <p:nvSpPr>
          <p:cNvPr id="39957" name="Line 38"/>
          <p:cNvSpPr/>
          <p:nvPr/>
        </p:nvSpPr>
        <p:spPr>
          <a:xfrm>
            <a:off x="6824663" y="6004878"/>
            <a:ext cx="1944687" cy="0"/>
          </a:xfrm>
          <a:prstGeom prst="line">
            <a:avLst/>
          </a:prstGeom>
          <a:ln w="9525" cap="flat" cmpd="sng">
            <a:solidFill>
              <a:schemeClr val="tx1"/>
            </a:solidFill>
            <a:prstDash val="dash"/>
            <a:miter/>
            <a:headEnd type="none" w="med" len="med"/>
            <a:tailEnd type="none" w="med" len="med"/>
          </a:ln>
        </p:spPr>
      </p:sp>
      <p:sp>
        <p:nvSpPr>
          <p:cNvPr id="39958" name="Line 39"/>
          <p:cNvSpPr/>
          <p:nvPr/>
        </p:nvSpPr>
        <p:spPr>
          <a:xfrm>
            <a:off x="7689850" y="4996815"/>
            <a:ext cx="0" cy="287338"/>
          </a:xfrm>
          <a:prstGeom prst="line">
            <a:avLst/>
          </a:prstGeom>
          <a:ln w="9525" cap="flat" cmpd="sng">
            <a:solidFill>
              <a:schemeClr val="tx1"/>
            </a:solidFill>
            <a:prstDash val="dash"/>
            <a:miter/>
            <a:headEnd type="none" w="med" len="med"/>
            <a:tailEnd type="none" w="med" len="med"/>
          </a:ln>
        </p:spPr>
      </p:sp>
      <p:sp>
        <p:nvSpPr>
          <p:cNvPr id="39959" name="Text Box 40"/>
          <p:cNvSpPr txBox="1"/>
          <p:nvPr/>
        </p:nvSpPr>
        <p:spPr>
          <a:xfrm>
            <a:off x="7308850" y="5931853"/>
            <a:ext cx="662361" cy="30777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r>
              <a:rPr lang="en-US" altLang="zh-CN" sz="1400" b="1" dirty="0"/>
              <a:t>NULL</a:t>
            </a:r>
            <a:endParaRPr lang="en-US" altLang="zh-CN" sz="1400" b="1" dirty="0"/>
          </a:p>
        </p:txBody>
      </p:sp>
      <p:cxnSp>
        <p:nvCxnSpPr>
          <p:cNvPr id="37" name="直接连接符 36"/>
          <p:cNvCxnSpPr/>
          <p:nvPr/>
        </p:nvCxnSpPr>
        <p:spPr>
          <a:xfrm rot="5400000">
            <a:off x="5616575" y="3896678"/>
            <a:ext cx="647700" cy="0"/>
          </a:xfrm>
          <a:prstGeom prst="line">
            <a:avLst/>
          </a:prstGeom>
          <a:ln w="9525" cap="flat" cmpd="sng">
            <a:solidFill>
              <a:schemeClr val="tx1"/>
            </a:solidFill>
            <a:prstDash val="solid"/>
            <a:miter/>
            <a:headEnd type="none" w="med" len="med"/>
            <a:tailEnd type="none" w="med" len="med"/>
          </a:ln>
        </p:spPr>
      </p:cxnSp>
      <p:cxnSp>
        <p:nvCxnSpPr>
          <p:cNvPr id="39" name="直接箭头连接符 38"/>
          <p:cNvCxnSpPr/>
          <p:nvPr/>
        </p:nvCxnSpPr>
        <p:spPr>
          <a:xfrm>
            <a:off x="5940425" y="4220528"/>
            <a:ext cx="863600" cy="1587"/>
          </a:xfrm>
          <a:prstGeom prst="straightConnector1">
            <a:avLst/>
          </a:prstGeom>
          <a:ln w="9525" cap="flat" cmpd="sng">
            <a:solidFill>
              <a:schemeClr val="tx1"/>
            </a:solidFill>
            <a:prstDash val="solid"/>
            <a:miter/>
            <a:headEnd type="none" w="med" len="med"/>
            <a:tailEnd type="arrow" w="med" len="med"/>
          </a:ln>
        </p:spPr>
      </p:cxnSp>
      <p:sp>
        <p:nvSpPr>
          <p:cNvPr id="40" name="矩形 39"/>
          <p:cNvSpPr/>
          <p:nvPr/>
        </p:nvSpPr>
        <p:spPr>
          <a:xfrm>
            <a:off x="6804025" y="3501390"/>
            <a:ext cx="1944688" cy="647700"/>
          </a:xfrm>
          <a:prstGeom prst="rect">
            <a:avLst/>
          </a:prstGeom>
          <a:solidFill>
            <a:schemeClr val="accent1"/>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sp>
        <p:nvSpPr>
          <p:cNvPr id="38939" name="矩形 26"/>
          <p:cNvSpPr/>
          <p:nvPr/>
        </p:nvSpPr>
        <p:spPr>
          <a:xfrm>
            <a:off x="7451725" y="2852103"/>
            <a:ext cx="865188" cy="431800"/>
          </a:xfrm>
          <a:prstGeom prst="rect">
            <a:avLst/>
          </a:prstGeom>
          <a:no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cxnSp>
        <p:nvCxnSpPr>
          <p:cNvPr id="29" name="直接箭头连接符 28"/>
          <p:cNvCxnSpPr/>
          <p:nvPr/>
        </p:nvCxnSpPr>
        <p:spPr>
          <a:xfrm rot="5400000">
            <a:off x="7669213" y="3285490"/>
            <a:ext cx="431800" cy="0"/>
          </a:xfrm>
          <a:prstGeom prst="straightConnector1">
            <a:avLst/>
          </a:prstGeom>
          <a:ln w="9525" cap="flat" cmpd="sng">
            <a:solidFill>
              <a:schemeClr val="tx1"/>
            </a:solidFill>
            <a:prstDash val="solid"/>
            <a:miter/>
            <a:headEnd type="none" w="med" len="med"/>
            <a:tailEnd type="triangle" w="med" len="med"/>
          </a:ln>
        </p:spPr>
      </p:cxnSp>
      <p:sp>
        <p:nvSpPr>
          <p:cNvPr id="38941" name="TextBox 30"/>
          <p:cNvSpPr txBox="1"/>
          <p:nvPr/>
        </p:nvSpPr>
        <p:spPr>
          <a:xfrm>
            <a:off x="7380605" y="2432685"/>
            <a:ext cx="1676400"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algn="l" eaLnBrk="1" hangingPunct="1">
              <a:spcBef>
                <a:spcPct val="0"/>
              </a:spcBef>
              <a:buClrTx/>
              <a:buSzTx/>
              <a:buFontTx/>
              <a:buNone/>
            </a:pPr>
            <a:r>
              <a:rPr lang="en-US" altLang="zh-CN" sz="1800" b="1" dirty="0">
                <a:sym typeface="+mn-ea"/>
              </a:rPr>
              <a:t>p_free:</a:t>
            </a:r>
            <a:endParaRPr lang="zh-CN" altLang="en-US" sz="1800" b="1" dirty="0"/>
          </a:p>
        </p:txBody>
      </p:sp>
      <p:sp>
        <p:nvSpPr>
          <p:cNvPr id="2" name="TextBox 30"/>
          <p:cNvSpPr txBox="1"/>
          <p:nvPr/>
        </p:nvSpPr>
        <p:spPr>
          <a:xfrm>
            <a:off x="6300470" y="270510"/>
            <a:ext cx="2604770"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algn="l" eaLnBrk="1" hangingPunct="1">
              <a:spcBef>
                <a:spcPct val="0"/>
              </a:spcBef>
              <a:buClrTx/>
              <a:buSzTx/>
              <a:buFontTx/>
              <a:buNone/>
            </a:pPr>
            <a:r>
              <a:rPr lang="en-US" altLang="zh-CN" sz="1800" b="1" dirty="0">
                <a:sym typeface="+mn-ea"/>
              </a:rPr>
              <a:t>P253 </a:t>
            </a:r>
            <a:r>
              <a:rPr lang="zh-CN" altLang="en-US" sz="1800" b="1" dirty="0">
                <a:sym typeface="+mn-ea"/>
              </a:rPr>
              <a:t>相关解释说明</a:t>
            </a:r>
            <a:endParaRPr lang="zh-CN" altLang="en-US" sz="1800" b="1" dirty="0">
              <a:sym typeface="+mn-ea"/>
            </a:endParaRPr>
          </a:p>
        </p:txBody>
      </p:sp>
      <p:pic>
        <p:nvPicPr>
          <p:cNvPr id="3" name="图片 2"/>
          <p:cNvPicPr>
            <a:picLocks noChangeAspect="1"/>
          </p:cNvPicPr>
          <p:nvPr/>
        </p:nvPicPr>
        <p:blipFill>
          <a:blip r:embed="rId1"/>
          <a:stretch>
            <a:fillRect/>
          </a:stretch>
        </p:blipFill>
        <p:spPr>
          <a:xfrm>
            <a:off x="1776095" y="6021070"/>
            <a:ext cx="4862195" cy="805815"/>
          </a:xfrm>
          <a:prstGeom prst="rect">
            <a:avLst/>
          </a:prstGeom>
        </p:spPr>
      </p:pic>
      <p:cxnSp>
        <p:nvCxnSpPr>
          <p:cNvPr id="4" name="直接箭头连接符 3"/>
          <p:cNvCxnSpPr/>
          <p:nvPr/>
        </p:nvCxnSpPr>
        <p:spPr>
          <a:xfrm>
            <a:off x="3529965" y="3824605"/>
            <a:ext cx="826135" cy="21240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5" name="TextBox 30"/>
          <p:cNvSpPr txBox="1"/>
          <p:nvPr/>
        </p:nvSpPr>
        <p:spPr>
          <a:xfrm rot="4140000">
            <a:off x="3683635" y="4846955"/>
            <a:ext cx="1285875" cy="3683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algn="l" eaLnBrk="1" hangingPunct="1">
              <a:spcBef>
                <a:spcPct val="0"/>
              </a:spcBef>
              <a:buClrTx/>
              <a:buSzTx/>
              <a:buFontTx/>
              <a:buNone/>
            </a:pPr>
            <a:r>
              <a:rPr lang="zh-CN" altLang="en-US" sz="1800" b="1" dirty="0">
                <a:sym typeface="+mn-ea"/>
              </a:rPr>
              <a:t>可替换为</a:t>
            </a:r>
            <a:endParaRPr lang="zh-CN" altLang="en-US" sz="1800" b="1" dirty="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941"/>
                                        </p:tgtEl>
                                        <p:attrNameLst>
                                          <p:attrName>style.visibility</p:attrName>
                                        </p:attrNameLst>
                                      </p:cBhvr>
                                      <p:to>
                                        <p:strVal val="visible"/>
                                      </p:to>
                                    </p:set>
                                    <p:anim calcmode="lin" valueType="num">
                                      <p:cBhvr additive="base">
                                        <p:cTn id="11" dur="500" fill="hold"/>
                                        <p:tgtEl>
                                          <p:spTgt spid="38941"/>
                                        </p:tgtEl>
                                        <p:attrNameLst>
                                          <p:attrName>ppt_x</p:attrName>
                                        </p:attrNameLst>
                                      </p:cBhvr>
                                      <p:tavLst>
                                        <p:tav tm="0">
                                          <p:val>
                                            <p:strVal val="#ppt_x"/>
                                          </p:val>
                                        </p:tav>
                                        <p:tav tm="100000">
                                          <p:val>
                                            <p:strVal val="#ppt_x"/>
                                          </p:val>
                                        </p:tav>
                                      </p:tavLst>
                                    </p:anim>
                                    <p:anim calcmode="lin" valueType="num">
                                      <p:cBhvr additive="base">
                                        <p:cTn id="12" dur="500" fill="hold"/>
                                        <p:tgtEl>
                                          <p:spTgt spid="3894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939"/>
                                        </p:tgtEl>
                                        <p:attrNameLst>
                                          <p:attrName>style.visibility</p:attrName>
                                        </p:attrNameLst>
                                      </p:cBhvr>
                                      <p:to>
                                        <p:strVal val="visible"/>
                                      </p:to>
                                    </p:set>
                                    <p:anim calcmode="lin" valueType="num">
                                      <p:cBhvr additive="base">
                                        <p:cTn id="15" dur="500" fill="hold"/>
                                        <p:tgtEl>
                                          <p:spTgt spid="38939"/>
                                        </p:tgtEl>
                                        <p:attrNameLst>
                                          <p:attrName>ppt_x</p:attrName>
                                        </p:attrNameLst>
                                      </p:cBhvr>
                                      <p:tavLst>
                                        <p:tav tm="0">
                                          <p:val>
                                            <p:strVal val="#ppt_x"/>
                                          </p:val>
                                        </p:tav>
                                        <p:tav tm="100000">
                                          <p:val>
                                            <p:strVal val="#ppt_x"/>
                                          </p:val>
                                        </p:tav>
                                      </p:tavLst>
                                    </p:anim>
                                    <p:anim calcmode="lin" valueType="num">
                                      <p:cBhvr additive="base">
                                        <p:cTn id="16" dur="500" fill="hold"/>
                                        <p:tgtEl>
                                          <p:spTgt spid="3893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ppt_x"/>
                                          </p:val>
                                        </p:tav>
                                        <p:tav tm="100000">
                                          <p:val>
                                            <p:strVal val="#ppt_x"/>
                                          </p:val>
                                        </p:tav>
                                      </p:tavLst>
                                    </p:anim>
                                    <p:anim calcmode="lin" valueType="num">
                                      <p:cBhvr additive="base">
                                        <p:cTn id="24" dur="500" fill="hold"/>
                                        <p:tgtEl>
                                          <p:spTgt spid="39"/>
                                        </p:tgtEl>
                                        <p:attrNameLst>
                                          <p:attrName>ppt_y</p:attrName>
                                        </p:attrNameLst>
                                      </p:cBhvr>
                                      <p:tavLst>
                                        <p:tav tm="0">
                                          <p:val>
                                            <p:strVal val="1+#ppt_h/2"/>
                                          </p:val>
                                        </p:tav>
                                        <p:tav tm="100000">
                                          <p:val>
                                            <p:strVal val="#ppt_y"/>
                                          </p:val>
                                        </p:tav>
                                      </p:tavLst>
                                    </p:anim>
                                  </p:childTnLst>
                                </p:cTn>
                              </p:par>
                              <p:par>
                                <p:cTn id="25" presetID="2" presetClass="exit" presetSubtype="4" fill="hold" nodeType="withEffect">
                                  <p:stCondLst>
                                    <p:cond delay="0"/>
                                  </p:stCondLst>
                                  <p:childTnLst>
                                    <p:anim calcmode="lin" valueType="num">
                                      <p:cBhvr additive="base">
                                        <p:cTn id="26" dur="500"/>
                                        <p:tgtEl>
                                          <p:spTgt spid="37892"/>
                                        </p:tgtEl>
                                        <p:attrNameLst>
                                          <p:attrName>ppt_x</p:attrName>
                                        </p:attrNameLst>
                                      </p:cBhvr>
                                      <p:tavLst>
                                        <p:tav tm="0">
                                          <p:val>
                                            <p:strVal val="ppt_x"/>
                                          </p:val>
                                        </p:tav>
                                        <p:tav tm="100000">
                                          <p:val>
                                            <p:strVal val="ppt_x"/>
                                          </p:val>
                                        </p:tav>
                                      </p:tavLst>
                                    </p:anim>
                                    <p:anim calcmode="lin" valueType="num">
                                      <p:cBhvr additive="base">
                                        <p:cTn id="27" dur="500"/>
                                        <p:tgtEl>
                                          <p:spTgt spid="37892"/>
                                        </p:tgtEl>
                                        <p:attrNameLst>
                                          <p:attrName>ppt_y</p:attrName>
                                        </p:attrNameLst>
                                      </p:cBhvr>
                                      <p:tavLst>
                                        <p:tav tm="0">
                                          <p:val>
                                            <p:strVal val="ppt_y"/>
                                          </p:val>
                                        </p:tav>
                                        <p:tav tm="100000">
                                          <p:val>
                                            <p:strVal val="1+ppt_h/2"/>
                                          </p:val>
                                        </p:tav>
                                      </p:tavLst>
                                    </p:anim>
                                    <p:set>
                                      <p:cBhvr>
                                        <p:cTn id="28" dur="1" fill="hold">
                                          <p:stCondLst>
                                            <p:cond delay="499"/>
                                          </p:stCondLst>
                                        </p:cTn>
                                        <p:tgtEl>
                                          <p:spTgt spid="37892"/>
                                        </p:tgtEl>
                                        <p:attrNameLst>
                                          <p:attrName>style.visibility</p:attrName>
                                        </p:attrNameLst>
                                      </p:cBhvr>
                                      <p:to>
                                        <p:strVal val="hidden"/>
                                      </p:to>
                                    </p:set>
                                  </p:childTnLst>
                                </p:cTn>
                              </p:par>
                              <p:par>
                                <p:cTn id="29" presetID="2" presetClass="entr" presetSubtype="4"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fill="hold"/>
                                        <p:tgtEl>
                                          <p:spTgt spid="40"/>
                                        </p:tgtEl>
                                        <p:attrNameLst>
                                          <p:attrName>ppt_x</p:attrName>
                                        </p:attrNameLst>
                                      </p:cBhvr>
                                      <p:tavLst>
                                        <p:tav tm="0">
                                          <p:val>
                                            <p:strVal val="#ppt_x"/>
                                          </p:val>
                                        </p:tav>
                                        <p:tav tm="100000">
                                          <p:val>
                                            <p:strVal val="#ppt_x"/>
                                          </p:val>
                                        </p:tav>
                                      </p:tavLst>
                                    </p:anim>
                                    <p:anim calcmode="lin" valueType="num">
                                      <p:cBhvr additive="base">
                                        <p:cTn id="3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37905"/>
                                        </p:tgtEl>
                                        <p:attrNameLst>
                                          <p:attrName>ppt_x</p:attrName>
                                        </p:attrNameLst>
                                      </p:cBhvr>
                                      <p:tavLst>
                                        <p:tav tm="0">
                                          <p:val>
                                            <p:strVal val="ppt_x"/>
                                          </p:val>
                                        </p:tav>
                                        <p:tav tm="100000">
                                          <p:val>
                                            <p:strVal val="ppt_x"/>
                                          </p:val>
                                        </p:tav>
                                      </p:tavLst>
                                    </p:anim>
                                    <p:anim calcmode="lin" valueType="num">
                                      <p:cBhvr additive="base">
                                        <p:cTn id="37" dur="500"/>
                                        <p:tgtEl>
                                          <p:spTgt spid="37905"/>
                                        </p:tgtEl>
                                        <p:attrNameLst>
                                          <p:attrName>ppt_y</p:attrName>
                                        </p:attrNameLst>
                                      </p:cBhvr>
                                      <p:tavLst>
                                        <p:tav tm="0">
                                          <p:val>
                                            <p:strVal val="ppt_y"/>
                                          </p:val>
                                        </p:tav>
                                        <p:tav tm="100000">
                                          <p:val>
                                            <p:strVal val="1+ppt_h/2"/>
                                          </p:val>
                                        </p:tav>
                                      </p:tavLst>
                                    </p:anim>
                                    <p:set>
                                      <p:cBhvr>
                                        <p:cTn id="38" dur="1" fill="hold">
                                          <p:stCondLst>
                                            <p:cond delay="499"/>
                                          </p:stCondLst>
                                        </p:cTn>
                                        <p:tgtEl>
                                          <p:spTgt spid="37905"/>
                                        </p:tgtEl>
                                        <p:attrNameLst>
                                          <p:attrName>style.visibility</p:attrName>
                                        </p:attrNameLst>
                                      </p:cBhvr>
                                      <p:to>
                                        <p:strVal val="hidden"/>
                                      </p:to>
                                    </p:set>
                                  </p:childTnLst>
                                </p:cTn>
                              </p:par>
                              <p:par>
                                <p:cTn id="39" presetID="2" presetClass="exit" presetSubtype="4" fill="hold" nodeType="withEffect">
                                  <p:stCondLst>
                                    <p:cond delay="0"/>
                                  </p:stCondLst>
                                  <p:childTnLst>
                                    <p:anim calcmode="lin" valueType="num">
                                      <p:cBhvr additive="base">
                                        <p:cTn id="40" dur="500"/>
                                        <p:tgtEl>
                                          <p:spTgt spid="37906"/>
                                        </p:tgtEl>
                                        <p:attrNameLst>
                                          <p:attrName>ppt_x</p:attrName>
                                        </p:attrNameLst>
                                      </p:cBhvr>
                                      <p:tavLst>
                                        <p:tav tm="0">
                                          <p:val>
                                            <p:strVal val="ppt_x"/>
                                          </p:val>
                                        </p:tav>
                                        <p:tav tm="100000">
                                          <p:val>
                                            <p:strVal val="ppt_x"/>
                                          </p:val>
                                        </p:tav>
                                      </p:tavLst>
                                    </p:anim>
                                    <p:anim calcmode="lin" valueType="num">
                                      <p:cBhvr additive="base">
                                        <p:cTn id="41" dur="500"/>
                                        <p:tgtEl>
                                          <p:spTgt spid="37906"/>
                                        </p:tgtEl>
                                        <p:attrNameLst>
                                          <p:attrName>ppt_y</p:attrName>
                                        </p:attrNameLst>
                                      </p:cBhvr>
                                      <p:tavLst>
                                        <p:tav tm="0">
                                          <p:val>
                                            <p:strVal val="ppt_y"/>
                                          </p:val>
                                        </p:tav>
                                        <p:tav tm="100000">
                                          <p:val>
                                            <p:strVal val="1+ppt_h/2"/>
                                          </p:val>
                                        </p:tav>
                                      </p:tavLst>
                                    </p:anim>
                                    <p:set>
                                      <p:cBhvr>
                                        <p:cTn id="42" dur="1" fill="hold">
                                          <p:stCondLst>
                                            <p:cond delay="499"/>
                                          </p:stCondLst>
                                        </p:cTn>
                                        <p:tgtEl>
                                          <p:spTgt spid="37906"/>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37907"/>
                                        </p:tgtEl>
                                        <p:attrNameLst>
                                          <p:attrName>ppt_x</p:attrName>
                                        </p:attrNameLst>
                                      </p:cBhvr>
                                      <p:tavLst>
                                        <p:tav tm="0">
                                          <p:val>
                                            <p:strVal val="ppt_x"/>
                                          </p:val>
                                        </p:tav>
                                        <p:tav tm="100000">
                                          <p:val>
                                            <p:strVal val="ppt_x"/>
                                          </p:val>
                                        </p:tav>
                                      </p:tavLst>
                                    </p:anim>
                                    <p:anim calcmode="lin" valueType="num">
                                      <p:cBhvr additive="base">
                                        <p:cTn id="45" dur="500"/>
                                        <p:tgtEl>
                                          <p:spTgt spid="37907"/>
                                        </p:tgtEl>
                                        <p:attrNameLst>
                                          <p:attrName>ppt_y</p:attrName>
                                        </p:attrNameLst>
                                      </p:cBhvr>
                                      <p:tavLst>
                                        <p:tav tm="0">
                                          <p:val>
                                            <p:strVal val="ppt_y"/>
                                          </p:val>
                                        </p:tav>
                                        <p:tav tm="100000">
                                          <p:val>
                                            <p:strVal val="1+ppt_h/2"/>
                                          </p:val>
                                        </p:tav>
                                      </p:tavLst>
                                    </p:anim>
                                    <p:set>
                                      <p:cBhvr>
                                        <p:cTn id="46" dur="1" fill="hold">
                                          <p:stCondLst>
                                            <p:cond delay="499"/>
                                          </p:stCondLst>
                                        </p:cTn>
                                        <p:tgtEl>
                                          <p:spTgt spid="379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39" grpId="0" bldLvl="0" animBg="1"/>
      <p:bldP spid="3894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3"/>
          <p:cNvSpPr>
            <a:spLocks noGrp="1" noChangeArrowheads="1"/>
          </p:cNvSpPr>
          <p:nvPr>
            <p:ph idx="1"/>
          </p:nvPr>
        </p:nvSpPr>
        <p:spPr>
          <a:xfrm>
            <a:off x="395288" y="331788"/>
            <a:ext cx="8229600" cy="1873250"/>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defRPr/>
            </a:pPr>
            <a:r>
              <a:rPr kumimoji="0" lang="en-GB" altLang="zh-CN" sz="2800" b="1" i="0" u="none" strike="noStrike" kern="0" cap="none" normalizeH="0" baseline="0" noProof="0">
                <a:uLnTx/>
                <a:uFillTx/>
                <a:latin typeface="+mn-lt"/>
                <a:ea typeface="+mn-ea"/>
                <a:cs typeface="+mn-cs"/>
              </a:rPr>
              <a:t>void A::operator delete(void *p)</a:t>
            </a:r>
            <a:endParaRPr kumimoji="0" lang="en-GB" altLang="zh-CN" sz="2800" b="1" i="0" u="none" strike="noStrike" kern="0" cap="none" normalizeH="0" baseline="0" noProof="0">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defRPr/>
            </a:pPr>
            <a:r>
              <a:rPr kumimoji="0" lang="en-GB" altLang="zh-CN" sz="2800" b="1" i="0" u="none" strike="noStrike" kern="0" cap="none" normalizeH="0" baseline="0" noProof="0">
                <a:uLnTx/>
                <a:uFillTx/>
                <a:latin typeface="+mn-lt"/>
                <a:ea typeface="+mn-ea"/>
                <a:cs typeface="+mn-cs"/>
              </a:rPr>
              <a:t>{	</a:t>
            </a:r>
            <a:r>
              <a:rPr kumimoji="0" lang="en-US" altLang="en-GB" sz="2800" b="1" i="0" u="none" strike="noStrike" kern="0" cap="none" normalizeH="0" baseline="0" noProof="0">
                <a:uLnTx/>
                <a:uFillTx/>
                <a:latin typeface="+mn-lt"/>
                <a:ea typeface="+mn-ea"/>
                <a:cs typeface="+mn-cs"/>
              </a:rPr>
              <a:t>//把p指向的对象空间归还到自由结点链表中</a:t>
            </a:r>
            <a:endParaRPr kumimoji="0" lang="en-US" altLang="en-GB" sz="2800" b="1" i="0" u="none" strike="noStrike" kern="0" cap="none" normalizeH="0" baseline="0" noProof="0">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defRPr/>
            </a:pPr>
            <a:r>
              <a:rPr kumimoji="0" lang="en-GB" altLang="zh-CN" sz="2800" b="1" i="0" u="none" strike="noStrike" kern="0" cap="none" normalizeH="0" baseline="0" noProof="0">
                <a:uLnTx/>
                <a:uFillTx/>
                <a:latin typeface="+mn-lt"/>
                <a:ea typeface="+mn-ea"/>
                <a:cs typeface="+mn-cs"/>
              </a:rPr>
              <a:t> </a:t>
            </a:r>
            <a:r>
              <a:rPr kumimoji="0" lang="en-US" altLang="en-GB" sz="2800" b="1" i="0" u="none" strike="noStrike" kern="0" cap="none" normalizeH="0" baseline="0" noProof="0">
                <a:uLnTx/>
                <a:uFillTx/>
                <a:latin typeface="+mn-lt"/>
                <a:ea typeface="+mn-ea"/>
                <a:cs typeface="+mn-cs"/>
              </a:rPr>
              <a:t> </a:t>
            </a:r>
            <a:r>
              <a:rPr kumimoji="0" lang="en-GB" altLang="zh-CN" sz="2800" b="1" i="0" u="none" strike="noStrike" kern="0" cap="none" normalizeH="0" baseline="0" noProof="0">
                <a:uLnTx/>
                <a:uFillTx/>
                <a:latin typeface="+mn-lt"/>
                <a:ea typeface="+mn-ea"/>
                <a:cs typeface="+mn-cs"/>
              </a:rPr>
              <a:t>((A *)p)-&gt;next = </a:t>
            </a:r>
            <a:r>
              <a:rPr kumimoji="0" lang="en-GB" altLang="zh-CN" sz="2800" b="1" i="0" u="none" strike="noStrike" kern="0" cap="none" normalizeH="0" baseline="0" noProof="0" err="1">
                <a:uLnTx/>
                <a:uFillTx/>
                <a:latin typeface="+mn-lt"/>
                <a:ea typeface="+mn-ea"/>
                <a:cs typeface="+mn-cs"/>
              </a:rPr>
              <a:t>p_free</a:t>
            </a:r>
            <a:r>
              <a:rPr kumimoji="0" lang="en-GB" altLang="zh-CN" sz="2800" b="1" i="0" u="none" strike="noStrike" kern="0" cap="none" normalizeH="0" baseline="0" noProof="0">
                <a:uLnTx/>
                <a:uFillTx/>
                <a:latin typeface="+mn-lt"/>
                <a:ea typeface="+mn-ea"/>
                <a:cs typeface="+mn-cs"/>
              </a:rPr>
              <a:t>;</a:t>
            </a:r>
            <a:endParaRPr kumimoji="0" lang="en-GB" altLang="zh-CN" sz="2800" b="1" i="0" u="none" strike="noStrike" kern="0" cap="none" normalizeH="0" baseline="0" noProof="0">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defRPr/>
            </a:pPr>
            <a:r>
              <a:rPr kumimoji="0" lang="en-GB" altLang="zh-CN" sz="2800" b="1" i="0" u="none" strike="noStrike" kern="0" cap="none" normalizeH="0" baseline="0" noProof="0">
                <a:uLnTx/>
                <a:uFillTx/>
                <a:latin typeface="+mn-lt"/>
                <a:ea typeface="+mn-ea"/>
                <a:cs typeface="+mn-cs"/>
              </a:rPr>
              <a:t>	</a:t>
            </a:r>
            <a:r>
              <a:rPr kumimoji="0" lang="en-GB" altLang="zh-CN" sz="2800" b="1" i="0" u="none" strike="noStrike" kern="0" cap="none" normalizeH="0" baseline="0" noProof="0" err="1">
                <a:uLnTx/>
                <a:uFillTx/>
                <a:latin typeface="+mn-lt"/>
                <a:ea typeface="+mn-ea"/>
                <a:cs typeface="+mn-cs"/>
              </a:rPr>
              <a:t>p_free</a:t>
            </a:r>
            <a:r>
              <a:rPr kumimoji="0" lang="en-GB" altLang="zh-CN" sz="2800" b="1" i="0" u="none" strike="noStrike" kern="0" cap="none" normalizeH="0" baseline="0" noProof="0">
                <a:uLnTx/>
                <a:uFillTx/>
                <a:latin typeface="+mn-lt"/>
                <a:ea typeface="+mn-ea"/>
                <a:cs typeface="+mn-cs"/>
              </a:rPr>
              <a:t> = (A *)p;</a:t>
            </a:r>
            <a:endParaRPr kumimoji="0" lang="en-GB" altLang="zh-CN" sz="2800" b="1" i="0" u="none" strike="noStrike" kern="0" cap="none" normalizeH="0" baseline="0" noProof="0">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defRPr/>
            </a:pPr>
            <a:r>
              <a:rPr kumimoji="0" lang="en-GB" altLang="zh-CN" sz="2800" b="1" i="0" u="none" strike="noStrike" kern="0" cap="none" normalizeH="0" baseline="0" noProof="0">
                <a:uLnTx/>
                <a:uFillTx/>
                <a:latin typeface="+mn-lt"/>
                <a:ea typeface="+mn-ea"/>
                <a:cs typeface="+mn-cs"/>
              </a:rPr>
              <a:t>}</a:t>
            </a:r>
            <a:endParaRPr kumimoji="0" lang="en-GB" altLang="zh-CN" sz="2800" b="1" i="0" u="none" strike="noStrike" kern="0" cap="none" normalizeH="0" baseline="0" noProof="0">
              <a:uLnTx/>
              <a:uFillTx/>
              <a:latin typeface="+mn-lt"/>
              <a:ea typeface="+mn-ea"/>
              <a:cs typeface="+mn-cs"/>
            </a:endParaRPr>
          </a:p>
        </p:txBody>
      </p:sp>
      <p:sp>
        <p:nvSpPr>
          <p:cNvPr id="38915" name="Line 3"/>
          <p:cNvSpPr/>
          <p:nvPr/>
        </p:nvSpPr>
        <p:spPr>
          <a:xfrm flipH="1" flipV="1">
            <a:off x="2751138" y="3267075"/>
            <a:ext cx="0" cy="1295400"/>
          </a:xfrm>
          <a:prstGeom prst="line">
            <a:avLst/>
          </a:prstGeom>
          <a:ln w="9525" cap="flat" cmpd="sng">
            <a:solidFill>
              <a:schemeClr val="tx1"/>
            </a:solidFill>
            <a:prstDash val="solid"/>
            <a:miter/>
            <a:headEnd type="none" w="med" len="med"/>
            <a:tailEnd type="none" w="med" len="med"/>
          </a:ln>
        </p:spPr>
      </p:sp>
      <p:sp>
        <p:nvSpPr>
          <p:cNvPr id="40964" name="Rectangle 6"/>
          <p:cNvSpPr/>
          <p:nvPr/>
        </p:nvSpPr>
        <p:spPr>
          <a:xfrm>
            <a:off x="3621088" y="3097213"/>
            <a:ext cx="1965325" cy="2746375"/>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sp>
        <p:nvSpPr>
          <p:cNvPr id="40965" name="Line 7"/>
          <p:cNvSpPr/>
          <p:nvPr/>
        </p:nvSpPr>
        <p:spPr>
          <a:xfrm>
            <a:off x="3621088" y="3783013"/>
            <a:ext cx="1965325" cy="0"/>
          </a:xfrm>
          <a:prstGeom prst="line">
            <a:avLst/>
          </a:prstGeom>
          <a:ln w="9525" cap="flat" cmpd="sng">
            <a:solidFill>
              <a:schemeClr val="tx1"/>
            </a:solidFill>
            <a:prstDash val="solid"/>
            <a:headEnd type="none" w="med" len="med"/>
            <a:tailEnd type="none" w="med" len="med"/>
          </a:ln>
        </p:spPr>
      </p:sp>
      <p:sp>
        <p:nvSpPr>
          <p:cNvPr id="40966" name="Line 8"/>
          <p:cNvSpPr/>
          <p:nvPr/>
        </p:nvSpPr>
        <p:spPr>
          <a:xfrm>
            <a:off x="3621088" y="4471988"/>
            <a:ext cx="1965325" cy="0"/>
          </a:xfrm>
          <a:prstGeom prst="line">
            <a:avLst/>
          </a:prstGeom>
          <a:ln w="9525" cap="flat" cmpd="sng">
            <a:solidFill>
              <a:schemeClr val="tx1"/>
            </a:solidFill>
            <a:prstDash val="solid"/>
            <a:headEnd type="none" w="med" len="med"/>
            <a:tailEnd type="none" w="med" len="med"/>
          </a:ln>
        </p:spPr>
      </p:sp>
      <p:sp>
        <p:nvSpPr>
          <p:cNvPr id="40967" name="Line 9"/>
          <p:cNvSpPr/>
          <p:nvPr/>
        </p:nvSpPr>
        <p:spPr>
          <a:xfrm>
            <a:off x="3621088" y="5157788"/>
            <a:ext cx="1965325" cy="0"/>
          </a:xfrm>
          <a:prstGeom prst="line">
            <a:avLst/>
          </a:prstGeom>
          <a:ln w="9525" cap="flat" cmpd="sng">
            <a:solidFill>
              <a:schemeClr val="tx1"/>
            </a:solidFill>
            <a:prstDash val="solid"/>
            <a:headEnd type="none" w="med" len="med"/>
            <a:tailEnd type="none" w="med" len="med"/>
          </a:ln>
        </p:spPr>
      </p:sp>
      <p:sp>
        <p:nvSpPr>
          <p:cNvPr id="40968" name="Line 16"/>
          <p:cNvSpPr/>
          <p:nvPr/>
        </p:nvSpPr>
        <p:spPr>
          <a:xfrm>
            <a:off x="5305425" y="5051425"/>
            <a:ext cx="561975" cy="0"/>
          </a:xfrm>
          <a:prstGeom prst="line">
            <a:avLst/>
          </a:prstGeom>
          <a:ln w="9525" cap="flat" cmpd="sng">
            <a:solidFill>
              <a:schemeClr val="tx1"/>
            </a:solidFill>
            <a:prstDash val="solid"/>
            <a:headEnd type="none" w="med" len="med"/>
            <a:tailEnd type="none" w="med" len="med"/>
          </a:ln>
        </p:spPr>
      </p:sp>
      <p:sp>
        <p:nvSpPr>
          <p:cNvPr id="40969" name="Line 17"/>
          <p:cNvSpPr/>
          <p:nvPr/>
        </p:nvSpPr>
        <p:spPr>
          <a:xfrm>
            <a:off x="5867400" y="5051425"/>
            <a:ext cx="0" cy="227013"/>
          </a:xfrm>
          <a:prstGeom prst="line">
            <a:avLst/>
          </a:prstGeom>
          <a:ln w="9525" cap="flat" cmpd="sng">
            <a:solidFill>
              <a:schemeClr val="tx1"/>
            </a:solidFill>
            <a:prstDash val="solid"/>
            <a:headEnd type="none" w="med" len="med"/>
            <a:tailEnd type="none" w="med" len="med"/>
          </a:ln>
        </p:spPr>
      </p:sp>
      <p:sp>
        <p:nvSpPr>
          <p:cNvPr id="40970" name="Line 18"/>
          <p:cNvSpPr/>
          <p:nvPr/>
        </p:nvSpPr>
        <p:spPr>
          <a:xfrm flipH="1">
            <a:off x="5586413" y="5278438"/>
            <a:ext cx="280987" cy="0"/>
          </a:xfrm>
          <a:prstGeom prst="line">
            <a:avLst/>
          </a:prstGeom>
          <a:ln w="9525" cap="flat" cmpd="sng">
            <a:solidFill>
              <a:schemeClr val="tx1"/>
            </a:solidFill>
            <a:prstDash val="solid"/>
            <a:headEnd type="none" w="med" len="med"/>
            <a:tailEnd type="triangle" w="med" len="med"/>
          </a:ln>
        </p:spPr>
      </p:sp>
      <p:sp>
        <p:nvSpPr>
          <p:cNvPr id="40971" name="Rectangle 19"/>
          <p:cNvSpPr/>
          <p:nvPr/>
        </p:nvSpPr>
        <p:spPr>
          <a:xfrm>
            <a:off x="2217738" y="2924175"/>
            <a:ext cx="842962" cy="458788"/>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sp>
        <p:nvSpPr>
          <p:cNvPr id="40972" name="Text Box 20"/>
          <p:cNvSpPr txBox="1"/>
          <p:nvPr/>
        </p:nvSpPr>
        <p:spPr>
          <a:xfrm>
            <a:off x="1187450" y="2957513"/>
            <a:ext cx="954107"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r>
              <a:rPr lang="en-US" altLang="zh-CN" sz="1800" b="1" dirty="0"/>
              <a:t>p_free:</a:t>
            </a:r>
            <a:endParaRPr lang="en-US" altLang="zh-CN" sz="1800" b="1" dirty="0"/>
          </a:p>
        </p:txBody>
      </p:sp>
      <p:sp>
        <p:nvSpPr>
          <p:cNvPr id="40973" name="Line 21"/>
          <p:cNvSpPr/>
          <p:nvPr/>
        </p:nvSpPr>
        <p:spPr>
          <a:xfrm>
            <a:off x="3635375" y="3538538"/>
            <a:ext cx="1944688" cy="0"/>
          </a:xfrm>
          <a:prstGeom prst="line">
            <a:avLst/>
          </a:prstGeom>
          <a:ln w="9525" cap="flat" cmpd="sng">
            <a:solidFill>
              <a:schemeClr val="tx1"/>
            </a:solidFill>
            <a:prstDash val="dash"/>
            <a:miter/>
            <a:headEnd type="none" w="med" len="med"/>
            <a:tailEnd type="none" w="med" len="med"/>
          </a:ln>
        </p:spPr>
      </p:sp>
      <p:sp>
        <p:nvSpPr>
          <p:cNvPr id="40974" name="Line 22"/>
          <p:cNvSpPr/>
          <p:nvPr/>
        </p:nvSpPr>
        <p:spPr>
          <a:xfrm>
            <a:off x="3635375" y="4259263"/>
            <a:ext cx="1944688" cy="0"/>
          </a:xfrm>
          <a:prstGeom prst="line">
            <a:avLst/>
          </a:prstGeom>
          <a:ln w="9525" cap="flat" cmpd="sng">
            <a:solidFill>
              <a:schemeClr val="tx1"/>
            </a:solidFill>
            <a:prstDash val="dash"/>
            <a:miter/>
            <a:headEnd type="none" w="med" len="med"/>
            <a:tailEnd type="none" w="med" len="med"/>
          </a:ln>
        </p:spPr>
      </p:sp>
      <p:sp>
        <p:nvSpPr>
          <p:cNvPr id="40975" name="Line 23"/>
          <p:cNvSpPr/>
          <p:nvPr/>
        </p:nvSpPr>
        <p:spPr>
          <a:xfrm>
            <a:off x="3635375" y="5627688"/>
            <a:ext cx="1944688" cy="0"/>
          </a:xfrm>
          <a:prstGeom prst="line">
            <a:avLst/>
          </a:prstGeom>
          <a:ln w="9525" cap="flat" cmpd="sng">
            <a:solidFill>
              <a:schemeClr val="tx1"/>
            </a:solidFill>
            <a:prstDash val="dash"/>
            <a:miter/>
            <a:headEnd type="none" w="med" len="med"/>
            <a:tailEnd type="none" w="med" len="med"/>
          </a:ln>
        </p:spPr>
      </p:sp>
      <p:sp>
        <p:nvSpPr>
          <p:cNvPr id="40976" name="Line 24"/>
          <p:cNvSpPr/>
          <p:nvPr/>
        </p:nvSpPr>
        <p:spPr>
          <a:xfrm>
            <a:off x="4500563" y="4619625"/>
            <a:ext cx="0" cy="287338"/>
          </a:xfrm>
          <a:prstGeom prst="line">
            <a:avLst/>
          </a:prstGeom>
          <a:ln w="9525" cap="flat" cmpd="sng">
            <a:solidFill>
              <a:schemeClr val="tx1"/>
            </a:solidFill>
            <a:prstDash val="dash"/>
            <a:miter/>
            <a:headEnd type="none" w="med" len="med"/>
            <a:tailEnd type="none" w="med" len="med"/>
          </a:ln>
        </p:spPr>
      </p:sp>
      <p:sp>
        <p:nvSpPr>
          <p:cNvPr id="38977" name="Line 1"/>
          <p:cNvSpPr/>
          <p:nvPr/>
        </p:nvSpPr>
        <p:spPr>
          <a:xfrm flipH="1">
            <a:off x="2751138" y="4562475"/>
            <a:ext cx="792162" cy="0"/>
          </a:xfrm>
          <a:prstGeom prst="line">
            <a:avLst/>
          </a:prstGeom>
          <a:ln w="9525" cap="flat" cmpd="sng">
            <a:solidFill>
              <a:schemeClr val="tx1"/>
            </a:solidFill>
            <a:prstDash val="solid"/>
            <a:headEnd type="triangle" w="med" len="med"/>
            <a:tailEnd type="none" w="med" len="med"/>
          </a:ln>
        </p:spPr>
      </p:sp>
      <p:sp>
        <p:nvSpPr>
          <p:cNvPr id="40978" name="TextBox 64"/>
          <p:cNvSpPr txBox="1"/>
          <p:nvPr/>
        </p:nvSpPr>
        <p:spPr>
          <a:xfrm>
            <a:off x="4211638" y="5556250"/>
            <a:ext cx="662361" cy="30777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r>
              <a:rPr lang="en-US" altLang="zh-CN" sz="1400" b="1" dirty="0"/>
              <a:t>NULL</a:t>
            </a:r>
            <a:endParaRPr lang="zh-CN" altLang="en-US" sz="1400" b="1" dirty="0"/>
          </a:p>
        </p:txBody>
      </p:sp>
      <p:sp>
        <p:nvSpPr>
          <p:cNvPr id="66" name="矩形 65"/>
          <p:cNvSpPr/>
          <p:nvPr/>
        </p:nvSpPr>
        <p:spPr>
          <a:xfrm>
            <a:off x="3635375" y="3106738"/>
            <a:ext cx="1944688" cy="649287"/>
          </a:xfrm>
          <a:prstGeom prst="rect">
            <a:avLst/>
          </a:prstGeom>
          <a:solidFill>
            <a:schemeClr val="accent1"/>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sp>
        <p:nvSpPr>
          <p:cNvPr id="40980" name="矩形 66"/>
          <p:cNvSpPr/>
          <p:nvPr/>
        </p:nvSpPr>
        <p:spPr>
          <a:xfrm>
            <a:off x="3635375" y="3827463"/>
            <a:ext cx="1944688" cy="647700"/>
          </a:xfrm>
          <a:prstGeom prst="rect">
            <a:avLst/>
          </a:prstGeom>
          <a:solidFill>
            <a:schemeClr val="accent1"/>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sp>
        <p:nvSpPr>
          <p:cNvPr id="40981" name="TextBox 67"/>
          <p:cNvSpPr txBox="1"/>
          <p:nvPr/>
        </p:nvSpPr>
        <p:spPr>
          <a:xfrm>
            <a:off x="6330950" y="2963863"/>
            <a:ext cx="328613"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r>
              <a:rPr lang="en-US" altLang="zh-CN" sz="1800" b="1" dirty="0"/>
              <a:t>p</a:t>
            </a:r>
            <a:endParaRPr lang="zh-CN" altLang="en-US" sz="1800" b="1" dirty="0"/>
          </a:p>
        </p:txBody>
      </p:sp>
      <p:cxnSp>
        <p:nvCxnSpPr>
          <p:cNvPr id="40982" name="直接箭头连接符 69"/>
          <p:cNvCxnSpPr/>
          <p:nvPr/>
        </p:nvCxnSpPr>
        <p:spPr>
          <a:xfrm rot="10800000">
            <a:off x="5651500" y="3179763"/>
            <a:ext cx="647700" cy="1587"/>
          </a:xfrm>
          <a:prstGeom prst="straightConnector1">
            <a:avLst/>
          </a:prstGeom>
          <a:ln w="9525" cap="flat" cmpd="sng">
            <a:solidFill>
              <a:schemeClr val="tx1"/>
            </a:solidFill>
            <a:prstDash val="solid"/>
            <a:miter/>
            <a:headEnd type="none" w="med" len="med"/>
            <a:tailEnd type="arrow" w="med" len="med"/>
          </a:ln>
        </p:spPr>
      </p:cxnSp>
      <p:sp>
        <p:nvSpPr>
          <p:cNvPr id="73" name="Line 16"/>
          <p:cNvSpPr/>
          <p:nvPr/>
        </p:nvSpPr>
        <p:spPr>
          <a:xfrm>
            <a:off x="5291138" y="3671888"/>
            <a:ext cx="561975" cy="0"/>
          </a:xfrm>
          <a:prstGeom prst="line">
            <a:avLst/>
          </a:prstGeom>
          <a:ln w="9525" cap="flat" cmpd="sng">
            <a:solidFill>
              <a:schemeClr val="tx1"/>
            </a:solidFill>
            <a:prstDash val="solid"/>
            <a:headEnd type="none" w="med" len="med"/>
            <a:tailEnd type="none" w="med" len="med"/>
          </a:ln>
        </p:spPr>
      </p:sp>
      <p:sp>
        <p:nvSpPr>
          <p:cNvPr id="74" name="Line 17"/>
          <p:cNvSpPr/>
          <p:nvPr/>
        </p:nvSpPr>
        <p:spPr>
          <a:xfrm>
            <a:off x="5853113" y="3671888"/>
            <a:ext cx="14287" cy="947737"/>
          </a:xfrm>
          <a:prstGeom prst="line">
            <a:avLst/>
          </a:prstGeom>
          <a:ln w="9525" cap="flat" cmpd="sng">
            <a:solidFill>
              <a:schemeClr val="tx1"/>
            </a:solidFill>
            <a:prstDash val="solid"/>
            <a:headEnd type="none" w="med" len="med"/>
            <a:tailEnd type="none" w="med" len="med"/>
          </a:ln>
        </p:spPr>
      </p:sp>
      <p:sp>
        <p:nvSpPr>
          <p:cNvPr id="75" name="Line 18"/>
          <p:cNvSpPr/>
          <p:nvPr/>
        </p:nvSpPr>
        <p:spPr>
          <a:xfrm flipH="1">
            <a:off x="5572125" y="4619625"/>
            <a:ext cx="280988" cy="0"/>
          </a:xfrm>
          <a:prstGeom prst="line">
            <a:avLst/>
          </a:prstGeom>
          <a:ln w="9525" cap="flat" cmpd="sng">
            <a:solidFill>
              <a:schemeClr val="tx1"/>
            </a:solidFill>
            <a:prstDash val="solid"/>
            <a:headEnd type="none" w="med" len="med"/>
            <a:tailEnd type="triangle" w="med" len="med"/>
          </a:ln>
        </p:spPr>
      </p:sp>
      <p:cxnSp>
        <p:nvCxnSpPr>
          <p:cNvPr id="77" name="直接箭头连接符 76"/>
          <p:cNvCxnSpPr/>
          <p:nvPr/>
        </p:nvCxnSpPr>
        <p:spPr>
          <a:xfrm>
            <a:off x="2771775" y="3251200"/>
            <a:ext cx="863600" cy="1588"/>
          </a:xfrm>
          <a:prstGeom prst="straightConnector1">
            <a:avLst/>
          </a:prstGeom>
          <a:ln w="9525" cap="flat" cmpd="sng">
            <a:solidFill>
              <a:schemeClr val="tx1"/>
            </a:solidFill>
            <a:prstDash val="solid"/>
            <a:miter/>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ppt_x"/>
                                          </p:val>
                                        </p:tav>
                                        <p:tav tm="100000">
                                          <p:val>
                                            <p:strVal val="#ppt_x"/>
                                          </p:val>
                                        </p:tav>
                                      </p:tavLst>
                                    </p:anim>
                                    <p:anim calcmode="lin" valueType="num">
                                      <p:cBhvr additive="base">
                                        <p:cTn id="8" dur="500" fill="hold"/>
                                        <p:tgtEl>
                                          <p:spTgt spid="7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ppt_x"/>
                                          </p:val>
                                        </p:tav>
                                        <p:tav tm="100000">
                                          <p:val>
                                            <p:strVal val="#ppt_x"/>
                                          </p:val>
                                        </p:tav>
                                      </p:tavLst>
                                    </p:anim>
                                    <p:anim calcmode="lin" valueType="num">
                                      <p:cBhvr additive="base">
                                        <p:cTn id="12" dur="500" fill="hold"/>
                                        <p:tgtEl>
                                          <p:spTgt spid="7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anim calcmode="lin" valueType="num">
                                      <p:cBhvr additive="base">
                                        <p:cTn id="15" dur="500" fill="hold"/>
                                        <p:tgtEl>
                                          <p:spTgt spid="75"/>
                                        </p:tgtEl>
                                        <p:attrNameLst>
                                          <p:attrName>ppt_x</p:attrName>
                                        </p:attrNameLst>
                                      </p:cBhvr>
                                      <p:tavLst>
                                        <p:tav tm="0">
                                          <p:val>
                                            <p:strVal val="#ppt_x"/>
                                          </p:val>
                                        </p:tav>
                                        <p:tav tm="100000">
                                          <p:val>
                                            <p:strVal val="#ppt_x"/>
                                          </p:val>
                                        </p:tav>
                                      </p:tavLst>
                                    </p:anim>
                                    <p:anim calcmode="lin" valueType="num">
                                      <p:cBhvr additive="base">
                                        <p:cTn id="1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38915"/>
                                        </p:tgtEl>
                                        <p:attrNameLst>
                                          <p:attrName>ppt_x</p:attrName>
                                        </p:attrNameLst>
                                      </p:cBhvr>
                                      <p:tavLst>
                                        <p:tav tm="0">
                                          <p:val>
                                            <p:strVal val="ppt_x"/>
                                          </p:val>
                                        </p:tav>
                                        <p:tav tm="100000">
                                          <p:val>
                                            <p:strVal val="ppt_x"/>
                                          </p:val>
                                        </p:tav>
                                      </p:tavLst>
                                    </p:anim>
                                    <p:anim calcmode="lin" valueType="num">
                                      <p:cBhvr additive="base">
                                        <p:cTn id="21" dur="500"/>
                                        <p:tgtEl>
                                          <p:spTgt spid="38915"/>
                                        </p:tgtEl>
                                        <p:attrNameLst>
                                          <p:attrName>ppt_y</p:attrName>
                                        </p:attrNameLst>
                                      </p:cBhvr>
                                      <p:tavLst>
                                        <p:tav tm="0">
                                          <p:val>
                                            <p:strVal val="ppt_y"/>
                                          </p:val>
                                        </p:tav>
                                        <p:tav tm="100000">
                                          <p:val>
                                            <p:strVal val="1+ppt_h/2"/>
                                          </p:val>
                                        </p:tav>
                                      </p:tavLst>
                                    </p:anim>
                                    <p:set>
                                      <p:cBhvr>
                                        <p:cTn id="22" dur="1" fill="hold">
                                          <p:stCondLst>
                                            <p:cond delay="499"/>
                                          </p:stCondLst>
                                        </p:cTn>
                                        <p:tgtEl>
                                          <p:spTgt spid="38915"/>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38977"/>
                                        </p:tgtEl>
                                        <p:attrNameLst>
                                          <p:attrName>ppt_x</p:attrName>
                                        </p:attrNameLst>
                                      </p:cBhvr>
                                      <p:tavLst>
                                        <p:tav tm="0">
                                          <p:val>
                                            <p:strVal val="ppt_x"/>
                                          </p:val>
                                        </p:tav>
                                        <p:tav tm="100000">
                                          <p:val>
                                            <p:strVal val="ppt_x"/>
                                          </p:val>
                                        </p:tav>
                                      </p:tavLst>
                                    </p:anim>
                                    <p:anim calcmode="lin" valueType="num">
                                      <p:cBhvr additive="base">
                                        <p:cTn id="25" dur="500"/>
                                        <p:tgtEl>
                                          <p:spTgt spid="38977"/>
                                        </p:tgtEl>
                                        <p:attrNameLst>
                                          <p:attrName>ppt_y</p:attrName>
                                        </p:attrNameLst>
                                      </p:cBhvr>
                                      <p:tavLst>
                                        <p:tav tm="0">
                                          <p:val>
                                            <p:strVal val="ppt_y"/>
                                          </p:val>
                                        </p:tav>
                                        <p:tav tm="100000">
                                          <p:val>
                                            <p:strVal val="1+ppt_h/2"/>
                                          </p:val>
                                        </p:tav>
                                      </p:tavLst>
                                    </p:anim>
                                    <p:set>
                                      <p:cBhvr>
                                        <p:cTn id="26" dur="1" fill="hold">
                                          <p:stCondLst>
                                            <p:cond delay="499"/>
                                          </p:stCondLst>
                                        </p:cTn>
                                        <p:tgtEl>
                                          <p:spTgt spid="38977"/>
                                        </p:tgtEl>
                                        <p:attrNameLst>
                                          <p:attrName>style.visibility</p:attrName>
                                        </p:attrNameLst>
                                      </p:cBhvr>
                                      <p:to>
                                        <p:strVal val="hidden"/>
                                      </p:to>
                                    </p:set>
                                  </p:childTnLst>
                                </p:cTn>
                              </p:par>
                              <p:par>
                                <p:cTn id="27" presetID="2" presetClass="entr" presetSubtype="4"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anim calcmode="lin" valueType="num">
                                      <p:cBhvr additive="base">
                                        <p:cTn id="29" dur="500" fill="hold"/>
                                        <p:tgtEl>
                                          <p:spTgt spid="77"/>
                                        </p:tgtEl>
                                        <p:attrNameLst>
                                          <p:attrName>ppt_x</p:attrName>
                                        </p:attrNameLst>
                                      </p:cBhvr>
                                      <p:tavLst>
                                        <p:tav tm="0">
                                          <p:val>
                                            <p:strVal val="#ppt_x"/>
                                          </p:val>
                                        </p:tav>
                                        <p:tav tm="100000">
                                          <p:val>
                                            <p:strVal val="#ppt_x"/>
                                          </p:val>
                                        </p:tav>
                                      </p:tavLst>
                                    </p:anim>
                                    <p:anim calcmode="lin" valueType="num">
                                      <p:cBhvr additive="base">
                                        <p:cTn id="30" dur="500" fill="hold"/>
                                        <p:tgtEl>
                                          <p:spTgt spid="77"/>
                                        </p:tgtEl>
                                        <p:attrNameLst>
                                          <p:attrName>ppt_y</p:attrName>
                                        </p:attrNameLst>
                                      </p:cBhvr>
                                      <p:tavLst>
                                        <p:tav tm="0">
                                          <p:val>
                                            <p:strVal val="1+#ppt_h/2"/>
                                          </p:val>
                                        </p:tav>
                                        <p:tav tm="100000">
                                          <p:val>
                                            <p:strVal val="#ppt_y"/>
                                          </p:val>
                                        </p:tav>
                                      </p:tavLst>
                                    </p:anim>
                                  </p:childTnLst>
                                </p:cTn>
                              </p:par>
                              <p:par>
                                <p:cTn id="31" presetID="2" presetClass="exit" presetSubtype="4" fill="hold" grpId="0" nodeType="withEffect">
                                  <p:stCondLst>
                                    <p:cond delay="0"/>
                                  </p:stCondLst>
                                  <p:childTnLst>
                                    <p:anim calcmode="lin" valueType="num">
                                      <p:cBhvr additive="base">
                                        <p:cTn id="32" dur="500"/>
                                        <p:tgtEl>
                                          <p:spTgt spid="66"/>
                                        </p:tgtEl>
                                        <p:attrNameLst>
                                          <p:attrName>ppt_x</p:attrName>
                                        </p:attrNameLst>
                                      </p:cBhvr>
                                      <p:tavLst>
                                        <p:tav tm="0">
                                          <p:val>
                                            <p:strVal val="ppt_x"/>
                                          </p:val>
                                        </p:tav>
                                        <p:tav tm="100000">
                                          <p:val>
                                            <p:strVal val="ppt_x"/>
                                          </p:val>
                                        </p:tav>
                                      </p:tavLst>
                                    </p:anim>
                                    <p:anim calcmode="lin" valueType="num">
                                      <p:cBhvr additive="base">
                                        <p:cTn id="33" dur="500"/>
                                        <p:tgtEl>
                                          <p:spTgt spid="66"/>
                                        </p:tgtEl>
                                        <p:attrNameLst>
                                          <p:attrName>ppt_y</p:attrName>
                                        </p:attrNameLst>
                                      </p:cBhvr>
                                      <p:tavLst>
                                        <p:tav tm="0">
                                          <p:val>
                                            <p:strVal val="ppt_y"/>
                                          </p:val>
                                        </p:tav>
                                        <p:tav tm="100000">
                                          <p:val>
                                            <p:strVal val="1+ppt_h/2"/>
                                          </p:val>
                                        </p:tav>
                                      </p:tavLst>
                                    </p:anim>
                                    <p:set>
                                      <p:cBhvr>
                                        <p:cTn id="34"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Line 3"/>
          <p:cNvSpPr/>
          <p:nvPr/>
        </p:nvSpPr>
        <p:spPr>
          <a:xfrm flipH="1">
            <a:off x="3924300" y="2638425"/>
            <a:ext cx="0" cy="647700"/>
          </a:xfrm>
          <a:prstGeom prst="line">
            <a:avLst/>
          </a:prstGeom>
          <a:ln w="9525" cap="flat" cmpd="sng">
            <a:solidFill>
              <a:schemeClr val="tx1"/>
            </a:solidFill>
            <a:prstDash val="solid"/>
            <a:miter/>
            <a:headEnd type="none" w="med" len="med"/>
            <a:tailEnd type="none" w="med" len="med"/>
          </a:ln>
        </p:spPr>
      </p:sp>
      <p:sp>
        <p:nvSpPr>
          <p:cNvPr id="41987" name="Rectangle 6"/>
          <p:cNvSpPr/>
          <p:nvPr/>
        </p:nvSpPr>
        <p:spPr>
          <a:xfrm>
            <a:off x="1754188" y="3189288"/>
            <a:ext cx="1965325" cy="2746375"/>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sp>
        <p:nvSpPr>
          <p:cNvPr id="41988" name="Line 7"/>
          <p:cNvSpPr/>
          <p:nvPr/>
        </p:nvSpPr>
        <p:spPr>
          <a:xfrm>
            <a:off x="1754188" y="3875088"/>
            <a:ext cx="1965325" cy="0"/>
          </a:xfrm>
          <a:prstGeom prst="line">
            <a:avLst/>
          </a:prstGeom>
          <a:ln w="9525" cap="flat" cmpd="sng">
            <a:solidFill>
              <a:schemeClr val="tx1"/>
            </a:solidFill>
            <a:prstDash val="solid"/>
            <a:headEnd type="none" w="med" len="med"/>
            <a:tailEnd type="none" w="med" len="med"/>
          </a:ln>
        </p:spPr>
      </p:sp>
      <p:sp>
        <p:nvSpPr>
          <p:cNvPr id="41989" name="Line 8"/>
          <p:cNvSpPr/>
          <p:nvPr/>
        </p:nvSpPr>
        <p:spPr>
          <a:xfrm>
            <a:off x="1754188" y="4564063"/>
            <a:ext cx="1965325" cy="0"/>
          </a:xfrm>
          <a:prstGeom prst="line">
            <a:avLst/>
          </a:prstGeom>
          <a:ln w="9525" cap="flat" cmpd="sng">
            <a:solidFill>
              <a:schemeClr val="tx1"/>
            </a:solidFill>
            <a:prstDash val="solid"/>
            <a:headEnd type="none" w="med" len="med"/>
            <a:tailEnd type="none" w="med" len="med"/>
          </a:ln>
        </p:spPr>
      </p:sp>
      <p:sp>
        <p:nvSpPr>
          <p:cNvPr id="41990" name="Line 9"/>
          <p:cNvSpPr/>
          <p:nvPr/>
        </p:nvSpPr>
        <p:spPr>
          <a:xfrm>
            <a:off x="1754188" y="5249863"/>
            <a:ext cx="1965325" cy="0"/>
          </a:xfrm>
          <a:prstGeom prst="line">
            <a:avLst/>
          </a:prstGeom>
          <a:ln w="9525" cap="flat" cmpd="sng">
            <a:solidFill>
              <a:schemeClr val="tx1"/>
            </a:solidFill>
            <a:prstDash val="solid"/>
            <a:headEnd type="none" w="med" len="med"/>
            <a:tailEnd type="none" w="med" len="med"/>
          </a:ln>
        </p:spPr>
      </p:sp>
      <p:sp>
        <p:nvSpPr>
          <p:cNvPr id="41991" name="Rectangle 19"/>
          <p:cNvSpPr/>
          <p:nvPr/>
        </p:nvSpPr>
        <p:spPr>
          <a:xfrm>
            <a:off x="3375025" y="2368550"/>
            <a:ext cx="842963" cy="458788"/>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sp>
        <p:nvSpPr>
          <p:cNvPr id="41992" name="Text Box 20"/>
          <p:cNvSpPr txBox="1"/>
          <p:nvPr/>
        </p:nvSpPr>
        <p:spPr>
          <a:xfrm>
            <a:off x="3332163" y="1846263"/>
            <a:ext cx="877163"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r>
              <a:rPr lang="en-US" altLang="zh-CN" sz="1800" b="1" dirty="0"/>
              <a:t>p_free</a:t>
            </a:r>
            <a:endParaRPr lang="en-US" altLang="zh-CN" sz="1800" b="1" dirty="0"/>
          </a:p>
        </p:txBody>
      </p:sp>
      <p:sp>
        <p:nvSpPr>
          <p:cNvPr id="41993" name="Line 21"/>
          <p:cNvSpPr/>
          <p:nvPr/>
        </p:nvSpPr>
        <p:spPr>
          <a:xfrm>
            <a:off x="1768475" y="3630613"/>
            <a:ext cx="1944688" cy="0"/>
          </a:xfrm>
          <a:prstGeom prst="line">
            <a:avLst/>
          </a:prstGeom>
          <a:ln w="9525" cap="flat" cmpd="sng">
            <a:solidFill>
              <a:schemeClr val="tx1"/>
            </a:solidFill>
            <a:prstDash val="dash"/>
            <a:miter/>
            <a:headEnd type="none" w="med" len="med"/>
            <a:tailEnd type="none" w="med" len="med"/>
          </a:ln>
        </p:spPr>
      </p:sp>
      <p:sp>
        <p:nvSpPr>
          <p:cNvPr id="41994" name="Line 22"/>
          <p:cNvSpPr/>
          <p:nvPr/>
        </p:nvSpPr>
        <p:spPr>
          <a:xfrm>
            <a:off x="1768475" y="4351338"/>
            <a:ext cx="1944688" cy="0"/>
          </a:xfrm>
          <a:prstGeom prst="line">
            <a:avLst/>
          </a:prstGeom>
          <a:ln w="9525" cap="flat" cmpd="sng">
            <a:solidFill>
              <a:schemeClr val="tx1"/>
            </a:solidFill>
            <a:prstDash val="dash"/>
            <a:miter/>
            <a:headEnd type="none" w="med" len="med"/>
            <a:tailEnd type="none" w="med" len="med"/>
          </a:ln>
        </p:spPr>
      </p:sp>
      <p:sp>
        <p:nvSpPr>
          <p:cNvPr id="41995" name="Line 23"/>
          <p:cNvSpPr/>
          <p:nvPr/>
        </p:nvSpPr>
        <p:spPr>
          <a:xfrm>
            <a:off x="1768475" y="5719763"/>
            <a:ext cx="1944688" cy="0"/>
          </a:xfrm>
          <a:prstGeom prst="line">
            <a:avLst/>
          </a:prstGeom>
          <a:ln w="9525" cap="flat" cmpd="sng">
            <a:solidFill>
              <a:schemeClr val="tx1"/>
            </a:solidFill>
            <a:prstDash val="dash"/>
            <a:miter/>
            <a:headEnd type="none" w="med" len="med"/>
            <a:tailEnd type="none" w="med" len="med"/>
          </a:ln>
        </p:spPr>
      </p:sp>
      <p:sp>
        <p:nvSpPr>
          <p:cNvPr id="41996" name="Line 24"/>
          <p:cNvSpPr/>
          <p:nvPr/>
        </p:nvSpPr>
        <p:spPr>
          <a:xfrm>
            <a:off x="2633663" y="4711700"/>
            <a:ext cx="0" cy="287338"/>
          </a:xfrm>
          <a:prstGeom prst="line">
            <a:avLst/>
          </a:prstGeom>
          <a:ln w="9525" cap="flat" cmpd="sng">
            <a:solidFill>
              <a:schemeClr val="tx1"/>
            </a:solidFill>
            <a:prstDash val="dash"/>
            <a:miter/>
            <a:headEnd type="none" w="med" len="med"/>
            <a:tailEnd type="none" w="med" len="med"/>
          </a:ln>
        </p:spPr>
      </p:sp>
      <p:sp>
        <p:nvSpPr>
          <p:cNvPr id="41997" name="Rectangle 30"/>
          <p:cNvSpPr/>
          <p:nvPr/>
        </p:nvSpPr>
        <p:spPr>
          <a:xfrm>
            <a:off x="4341813" y="3189288"/>
            <a:ext cx="1965325" cy="2746375"/>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sp>
        <p:nvSpPr>
          <p:cNvPr id="41998" name="Line 31"/>
          <p:cNvSpPr/>
          <p:nvPr/>
        </p:nvSpPr>
        <p:spPr>
          <a:xfrm>
            <a:off x="4341813" y="3875088"/>
            <a:ext cx="1965325" cy="0"/>
          </a:xfrm>
          <a:prstGeom prst="line">
            <a:avLst/>
          </a:prstGeom>
          <a:ln w="9525" cap="flat" cmpd="sng">
            <a:solidFill>
              <a:schemeClr val="tx1"/>
            </a:solidFill>
            <a:prstDash val="solid"/>
            <a:headEnd type="none" w="med" len="med"/>
            <a:tailEnd type="none" w="med" len="med"/>
          </a:ln>
        </p:spPr>
      </p:sp>
      <p:sp>
        <p:nvSpPr>
          <p:cNvPr id="41999" name="Line 32"/>
          <p:cNvSpPr/>
          <p:nvPr/>
        </p:nvSpPr>
        <p:spPr>
          <a:xfrm>
            <a:off x="4341813" y="4564063"/>
            <a:ext cx="1965325" cy="0"/>
          </a:xfrm>
          <a:prstGeom prst="line">
            <a:avLst/>
          </a:prstGeom>
          <a:ln w="9525" cap="flat" cmpd="sng">
            <a:solidFill>
              <a:schemeClr val="tx1"/>
            </a:solidFill>
            <a:prstDash val="solid"/>
            <a:headEnd type="none" w="med" len="med"/>
            <a:tailEnd type="none" w="med" len="med"/>
          </a:ln>
        </p:spPr>
      </p:sp>
      <p:sp>
        <p:nvSpPr>
          <p:cNvPr id="42000" name="Line 33"/>
          <p:cNvSpPr/>
          <p:nvPr/>
        </p:nvSpPr>
        <p:spPr>
          <a:xfrm>
            <a:off x="4341813" y="5249863"/>
            <a:ext cx="1965325" cy="0"/>
          </a:xfrm>
          <a:prstGeom prst="line">
            <a:avLst/>
          </a:prstGeom>
          <a:ln w="9525" cap="flat" cmpd="sng">
            <a:solidFill>
              <a:schemeClr val="tx1"/>
            </a:solidFill>
            <a:prstDash val="solid"/>
            <a:headEnd type="none" w="med" len="med"/>
            <a:tailEnd type="none" w="med" len="med"/>
          </a:ln>
        </p:spPr>
      </p:sp>
      <p:sp>
        <p:nvSpPr>
          <p:cNvPr id="42001" name="Line 34"/>
          <p:cNvSpPr/>
          <p:nvPr/>
        </p:nvSpPr>
        <p:spPr>
          <a:xfrm>
            <a:off x="6026150" y="3771900"/>
            <a:ext cx="561975" cy="0"/>
          </a:xfrm>
          <a:prstGeom prst="line">
            <a:avLst/>
          </a:prstGeom>
          <a:ln w="9525" cap="flat" cmpd="sng">
            <a:solidFill>
              <a:schemeClr val="tx1"/>
            </a:solidFill>
            <a:prstDash val="solid"/>
            <a:headEnd type="none" w="med" len="med"/>
            <a:tailEnd type="none" w="med" len="med"/>
          </a:ln>
        </p:spPr>
      </p:sp>
      <p:sp>
        <p:nvSpPr>
          <p:cNvPr id="42002" name="Line 35"/>
          <p:cNvSpPr/>
          <p:nvPr/>
        </p:nvSpPr>
        <p:spPr>
          <a:xfrm>
            <a:off x="6588125" y="3771900"/>
            <a:ext cx="0" cy="227013"/>
          </a:xfrm>
          <a:prstGeom prst="line">
            <a:avLst/>
          </a:prstGeom>
          <a:ln w="9525" cap="flat" cmpd="sng">
            <a:solidFill>
              <a:schemeClr val="tx1"/>
            </a:solidFill>
            <a:prstDash val="solid"/>
            <a:headEnd type="none" w="med" len="med"/>
            <a:tailEnd type="none" w="med" len="med"/>
          </a:ln>
        </p:spPr>
      </p:sp>
      <p:sp>
        <p:nvSpPr>
          <p:cNvPr id="42003" name="Line 36"/>
          <p:cNvSpPr/>
          <p:nvPr/>
        </p:nvSpPr>
        <p:spPr>
          <a:xfrm flipH="1">
            <a:off x="6307138" y="3998913"/>
            <a:ext cx="280987" cy="0"/>
          </a:xfrm>
          <a:prstGeom prst="line">
            <a:avLst/>
          </a:prstGeom>
          <a:ln w="9525" cap="flat" cmpd="sng">
            <a:solidFill>
              <a:schemeClr val="tx1"/>
            </a:solidFill>
            <a:prstDash val="solid"/>
            <a:headEnd type="none" w="med" len="med"/>
            <a:tailEnd type="triangle" w="med" len="med"/>
          </a:ln>
        </p:spPr>
      </p:sp>
      <p:sp>
        <p:nvSpPr>
          <p:cNvPr id="42004" name="Line 37"/>
          <p:cNvSpPr/>
          <p:nvPr/>
        </p:nvSpPr>
        <p:spPr>
          <a:xfrm>
            <a:off x="6026150" y="4457700"/>
            <a:ext cx="561975" cy="0"/>
          </a:xfrm>
          <a:prstGeom prst="line">
            <a:avLst/>
          </a:prstGeom>
          <a:ln w="9525" cap="flat" cmpd="sng">
            <a:solidFill>
              <a:schemeClr val="tx1"/>
            </a:solidFill>
            <a:prstDash val="solid"/>
            <a:headEnd type="none" w="med" len="med"/>
            <a:tailEnd type="none" w="med" len="med"/>
          </a:ln>
        </p:spPr>
      </p:sp>
      <p:sp>
        <p:nvSpPr>
          <p:cNvPr id="42005" name="Line 38"/>
          <p:cNvSpPr/>
          <p:nvPr/>
        </p:nvSpPr>
        <p:spPr>
          <a:xfrm>
            <a:off x="6588125" y="4457700"/>
            <a:ext cx="0" cy="227013"/>
          </a:xfrm>
          <a:prstGeom prst="line">
            <a:avLst/>
          </a:prstGeom>
          <a:ln w="9525" cap="flat" cmpd="sng">
            <a:solidFill>
              <a:schemeClr val="tx1"/>
            </a:solidFill>
            <a:prstDash val="solid"/>
            <a:headEnd type="none" w="med" len="med"/>
            <a:tailEnd type="none" w="med" len="med"/>
          </a:ln>
        </p:spPr>
      </p:sp>
      <p:sp>
        <p:nvSpPr>
          <p:cNvPr id="42006" name="Line 39"/>
          <p:cNvSpPr/>
          <p:nvPr/>
        </p:nvSpPr>
        <p:spPr>
          <a:xfrm flipH="1">
            <a:off x="6307138" y="4684713"/>
            <a:ext cx="280987" cy="0"/>
          </a:xfrm>
          <a:prstGeom prst="line">
            <a:avLst/>
          </a:prstGeom>
          <a:ln w="9525" cap="flat" cmpd="sng">
            <a:solidFill>
              <a:schemeClr val="tx1"/>
            </a:solidFill>
            <a:prstDash val="solid"/>
            <a:headEnd type="none" w="med" len="med"/>
            <a:tailEnd type="triangle" w="med" len="med"/>
          </a:ln>
        </p:spPr>
      </p:sp>
      <p:sp>
        <p:nvSpPr>
          <p:cNvPr id="42007" name="Line 40"/>
          <p:cNvSpPr/>
          <p:nvPr/>
        </p:nvSpPr>
        <p:spPr>
          <a:xfrm>
            <a:off x="6026150" y="5143500"/>
            <a:ext cx="561975" cy="0"/>
          </a:xfrm>
          <a:prstGeom prst="line">
            <a:avLst/>
          </a:prstGeom>
          <a:ln w="9525" cap="flat" cmpd="sng">
            <a:solidFill>
              <a:schemeClr val="tx1"/>
            </a:solidFill>
            <a:prstDash val="solid"/>
            <a:headEnd type="none" w="med" len="med"/>
            <a:tailEnd type="none" w="med" len="med"/>
          </a:ln>
        </p:spPr>
      </p:sp>
      <p:sp>
        <p:nvSpPr>
          <p:cNvPr id="42008" name="Line 41"/>
          <p:cNvSpPr/>
          <p:nvPr/>
        </p:nvSpPr>
        <p:spPr>
          <a:xfrm>
            <a:off x="6588125" y="5143500"/>
            <a:ext cx="0" cy="227013"/>
          </a:xfrm>
          <a:prstGeom prst="line">
            <a:avLst/>
          </a:prstGeom>
          <a:ln w="9525" cap="flat" cmpd="sng">
            <a:solidFill>
              <a:schemeClr val="tx1"/>
            </a:solidFill>
            <a:prstDash val="solid"/>
            <a:headEnd type="none" w="med" len="med"/>
            <a:tailEnd type="none" w="med" len="med"/>
          </a:ln>
        </p:spPr>
      </p:sp>
      <p:sp>
        <p:nvSpPr>
          <p:cNvPr id="42009" name="Line 42"/>
          <p:cNvSpPr/>
          <p:nvPr/>
        </p:nvSpPr>
        <p:spPr>
          <a:xfrm flipH="1">
            <a:off x="6307138" y="5370513"/>
            <a:ext cx="280987" cy="0"/>
          </a:xfrm>
          <a:prstGeom prst="line">
            <a:avLst/>
          </a:prstGeom>
          <a:ln w="9525" cap="flat" cmpd="sng">
            <a:solidFill>
              <a:schemeClr val="tx1"/>
            </a:solidFill>
            <a:prstDash val="solid"/>
            <a:headEnd type="none" w="med" len="med"/>
            <a:tailEnd type="triangle" w="med" len="med"/>
          </a:ln>
        </p:spPr>
      </p:sp>
      <p:sp>
        <p:nvSpPr>
          <p:cNvPr id="42010" name="Line 45"/>
          <p:cNvSpPr/>
          <p:nvPr/>
        </p:nvSpPr>
        <p:spPr>
          <a:xfrm>
            <a:off x="4356100" y="3630613"/>
            <a:ext cx="1944688" cy="0"/>
          </a:xfrm>
          <a:prstGeom prst="line">
            <a:avLst/>
          </a:prstGeom>
          <a:ln w="9525" cap="flat" cmpd="sng">
            <a:solidFill>
              <a:schemeClr val="tx1"/>
            </a:solidFill>
            <a:prstDash val="dash"/>
            <a:miter/>
            <a:headEnd type="none" w="med" len="med"/>
            <a:tailEnd type="none" w="med" len="med"/>
          </a:ln>
        </p:spPr>
      </p:sp>
      <p:sp>
        <p:nvSpPr>
          <p:cNvPr id="42011" name="Line 46"/>
          <p:cNvSpPr/>
          <p:nvPr/>
        </p:nvSpPr>
        <p:spPr>
          <a:xfrm>
            <a:off x="4356100" y="4351338"/>
            <a:ext cx="1944688" cy="0"/>
          </a:xfrm>
          <a:prstGeom prst="line">
            <a:avLst/>
          </a:prstGeom>
          <a:ln w="9525" cap="flat" cmpd="sng">
            <a:solidFill>
              <a:schemeClr val="tx1"/>
            </a:solidFill>
            <a:prstDash val="dash"/>
            <a:miter/>
            <a:headEnd type="none" w="med" len="med"/>
            <a:tailEnd type="none" w="med" len="med"/>
          </a:ln>
        </p:spPr>
      </p:sp>
      <p:sp>
        <p:nvSpPr>
          <p:cNvPr id="42012" name="Line 47"/>
          <p:cNvSpPr/>
          <p:nvPr/>
        </p:nvSpPr>
        <p:spPr>
          <a:xfrm>
            <a:off x="4356100" y="5719763"/>
            <a:ext cx="1944688" cy="0"/>
          </a:xfrm>
          <a:prstGeom prst="line">
            <a:avLst/>
          </a:prstGeom>
          <a:ln w="9525" cap="flat" cmpd="sng">
            <a:solidFill>
              <a:schemeClr val="tx1"/>
            </a:solidFill>
            <a:prstDash val="dash"/>
            <a:miter/>
            <a:headEnd type="none" w="med" len="med"/>
            <a:tailEnd type="none" w="med" len="med"/>
          </a:ln>
        </p:spPr>
      </p:sp>
      <p:sp>
        <p:nvSpPr>
          <p:cNvPr id="42013" name="Line 48"/>
          <p:cNvSpPr/>
          <p:nvPr/>
        </p:nvSpPr>
        <p:spPr>
          <a:xfrm>
            <a:off x="5221288" y="4711700"/>
            <a:ext cx="0" cy="287338"/>
          </a:xfrm>
          <a:prstGeom prst="line">
            <a:avLst/>
          </a:prstGeom>
          <a:ln w="9525" cap="flat" cmpd="sng">
            <a:solidFill>
              <a:schemeClr val="tx1"/>
            </a:solidFill>
            <a:prstDash val="dash"/>
            <a:miter/>
            <a:headEnd type="none" w="med" len="med"/>
            <a:tailEnd type="none" w="med" len="med"/>
          </a:ln>
        </p:spPr>
      </p:sp>
      <p:sp>
        <p:nvSpPr>
          <p:cNvPr id="42014" name="Text Box 67"/>
          <p:cNvSpPr txBox="1"/>
          <p:nvPr/>
        </p:nvSpPr>
        <p:spPr>
          <a:xfrm>
            <a:off x="5060950" y="5645150"/>
            <a:ext cx="662361" cy="30777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r>
              <a:rPr lang="en-US" altLang="zh-CN" sz="1400" b="1" dirty="0"/>
              <a:t>NULL</a:t>
            </a:r>
            <a:endParaRPr lang="en-US" altLang="zh-CN" sz="1400" b="1" dirty="0"/>
          </a:p>
        </p:txBody>
      </p:sp>
      <p:sp>
        <p:nvSpPr>
          <p:cNvPr id="42015" name="Line 1"/>
          <p:cNvSpPr/>
          <p:nvPr/>
        </p:nvSpPr>
        <p:spPr>
          <a:xfrm flipH="1">
            <a:off x="3924300" y="3286125"/>
            <a:ext cx="433388" cy="0"/>
          </a:xfrm>
          <a:prstGeom prst="line">
            <a:avLst/>
          </a:prstGeom>
          <a:ln w="9525" cap="flat" cmpd="sng">
            <a:solidFill>
              <a:schemeClr val="tx1"/>
            </a:solidFill>
            <a:prstDash val="solid"/>
            <a:headEnd type="triangle" w="med" len="med"/>
            <a:tailEnd type="none" w="med" len="med"/>
          </a:ln>
        </p:spPr>
      </p:sp>
      <p:sp>
        <p:nvSpPr>
          <p:cNvPr id="42016" name="矩形 66"/>
          <p:cNvSpPr/>
          <p:nvPr/>
        </p:nvSpPr>
        <p:spPr>
          <a:xfrm>
            <a:off x="1820863" y="3286125"/>
            <a:ext cx="1871662" cy="2592388"/>
          </a:xfrm>
          <a:prstGeom prst="rect">
            <a:avLst/>
          </a:prstGeom>
          <a:solidFill>
            <a:schemeClr val="accent1"/>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sp>
        <p:nvSpPr>
          <p:cNvPr id="399363" name="Rectangle 3"/>
          <p:cNvSpPr>
            <a:spLocks noChangeArrowheads="1"/>
          </p:cNvSpPr>
          <p:nvPr/>
        </p:nvSpPr>
        <p:spPr bwMode="auto">
          <a:xfrm>
            <a:off x="395288" y="476250"/>
            <a:ext cx="8229600" cy="1008063"/>
          </a:xfrm>
          <a:prstGeom prst="rect">
            <a:avLst/>
          </a:prstGeom>
          <a:noFill/>
          <a:ln w="9525">
            <a:noFill/>
            <a:miter lim="800000"/>
          </a:ln>
        </p:spPr>
        <p:txBody>
          <a:bodyPr/>
          <a:lstStyle/>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Char char="n"/>
              <a:defRPr/>
            </a:pPr>
            <a:r>
              <a:rPr kumimoji="0" lang="zh-CN" altLang="en-US" sz="2800" b="1" i="0" u="none" strike="noStrike" kern="1200" cap="none" normalizeH="0" baseline="0" noProof="0">
                <a:uLnTx/>
                <a:uFillTx/>
                <a:latin typeface="Verdana" panose="020B0604030504040204" pitchFamily="34" charset="0"/>
                <a:ea typeface="宋体" panose="02010600030101010101" pitchFamily="2" charset="-122"/>
                <a:cs typeface="+mn-cs"/>
              </a:rPr>
              <a:t>在申请空间时，一块用完了，将会申请第二块：</a:t>
            </a:r>
            <a:endParaRPr kumimoji="0" lang="zh-CN" altLang="en-US" sz="2800" b="1" i="0" u="none" strike="noStrike" kern="1200" cap="none" normalizeH="0" baseline="0" noProof="0">
              <a:uLnTx/>
              <a:uFillTx/>
              <a:latin typeface="Verdana" panose="020B0604030504040204" pitchFamily="34" charset="0"/>
              <a:ea typeface="宋体" panose="0201060003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p:cNvSpPr>
          <p:nvPr>
            <p:ph type="body"/>
          </p:nvPr>
        </p:nvSpPr>
        <p:spPr>
          <a:xfrm>
            <a:off x="1548129" y="1772826"/>
            <a:ext cx="5976069" cy="5021263"/>
          </a:xfrm>
          <a:solidFill>
            <a:schemeClr val="accent2"/>
          </a:solidFill>
        </p:spPr>
        <p:txBody>
          <a:bodyPr vert="horz" wrap="square" lIns="91440" tIns="45720" rIns="91440" bIns="45720" anchor="t" anchorCtr="0"/>
          <a:lstStyle/>
          <a:p>
            <a:pPr defTabSz="621030" eaLnBrk="1" hangingPunct="1">
              <a:lnSpc>
                <a:spcPct val="90000"/>
              </a:lnSpc>
            </a:pPr>
            <a:r>
              <a:rPr lang="zh-CN" altLang="zh-CN" sz="2000" b="1" dirty="0">
                <a:cs typeface="Times New Roman" panose="02020603050405020304" pitchFamily="18" charset="0"/>
              </a:rPr>
              <a:t>方案一：定义Complex类</a:t>
            </a:r>
            <a:r>
              <a:rPr lang="zh-CN" altLang="zh-CN" sz="2000" b="1" dirty="0">
                <a:solidFill>
                  <a:srgbClr val="FF0000"/>
                </a:solidFill>
                <a:cs typeface="Times New Roman" panose="02020603050405020304" pitchFamily="18" charset="0"/>
              </a:rPr>
              <a:t>成员函数add</a:t>
            </a:r>
            <a:r>
              <a:rPr lang="zh-CN" altLang="zh-CN" sz="2000" b="1" dirty="0">
                <a:cs typeface="Times New Roman" panose="02020603050405020304" pitchFamily="18" charset="0"/>
              </a:rPr>
              <a:t>：</a:t>
            </a:r>
            <a:endParaRPr lang="zh-CN" altLang="zh-CN" sz="2000" b="1" dirty="0">
              <a:cs typeface="Times New Roman" panose="02020603050405020304" pitchFamily="18" charset="0"/>
            </a:endParaRPr>
          </a:p>
          <a:p>
            <a:pPr lvl="1" defTabSz="621030" eaLnBrk="1" hangingPunct="1">
              <a:lnSpc>
                <a:spcPct val="90000"/>
              </a:lnSpc>
              <a:buNone/>
            </a:pPr>
            <a:r>
              <a:rPr lang="zh-CN" altLang="zh-CN" sz="2000" b="1" dirty="0">
                <a:cs typeface="Times New Roman" panose="02020603050405020304" pitchFamily="18" charset="0"/>
              </a:rPr>
              <a:t>class Complex</a:t>
            </a:r>
            <a:endParaRPr lang="zh-CN" altLang="zh-CN" sz="2000" b="1" dirty="0">
              <a:cs typeface="Times New Roman" panose="02020603050405020304" pitchFamily="18" charset="0"/>
            </a:endParaRPr>
          </a:p>
          <a:p>
            <a:pPr lvl="1" defTabSz="621030" eaLnBrk="1" hangingPunct="1">
              <a:lnSpc>
                <a:spcPct val="90000"/>
              </a:lnSpc>
              <a:buNone/>
            </a:pPr>
            <a:r>
              <a:rPr lang="zh-CN" altLang="zh-CN" sz="2000" b="1" dirty="0">
                <a:cs typeface="Times New Roman" panose="02020603050405020304" pitchFamily="18" charset="0"/>
              </a:rPr>
              <a:t>{	public:</a:t>
            </a:r>
            <a:endParaRPr lang="zh-CN" altLang="zh-CN" sz="2000" b="1" dirty="0">
              <a:cs typeface="Times New Roman" panose="02020603050405020304" pitchFamily="18" charset="0"/>
            </a:endParaRPr>
          </a:p>
          <a:p>
            <a:pPr lvl="1" defTabSz="621030" eaLnBrk="1" hangingPunct="1">
              <a:lnSpc>
                <a:spcPct val="90000"/>
              </a:lnSpc>
              <a:buNone/>
            </a:pPr>
            <a:r>
              <a:rPr lang="zh-CN" altLang="zh-CN" sz="2000" b="1" dirty="0">
                <a:cs typeface="Times New Roman" panose="02020603050405020304" pitchFamily="18" charset="0"/>
              </a:rPr>
              <a:t>	    </a:t>
            </a:r>
            <a:r>
              <a:rPr lang="zh-CN" altLang="zh-CN" sz="2000" b="1" dirty="0">
                <a:solidFill>
                  <a:srgbClr val="0070C0"/>
                </a:solidFill>
                <a:cs typeface="Times New Roman" panose="02020603050405020304" pitchFamily="18" charset="0"/>
              </a:rPr>
              <a:t>Complex add(const Complex&amp; x) const</a:t>
            </a:r>
            <a:endParaRPr lang="zh-CN" altLang="zh-CN" sz="2000" b="1" dirty="0">
              <a:solidFill>
                <a:srgbClr val="0070C0"/>
              </a:solidFill>
              <a:cs typeface="Times New Roman" panose="02020603050405020304" pitchFamily="18" charset="0"/>
            </a:endParaRPr>
          </a:p>
          <a:p>
            <a:pPr lvl="1" defTabSz="621030" eaLnBrk="1" hangingPunct="1">
              <a:lnSpc>
                <a:spcPct val="90000"/>
              </a:lnSpc>
              <a:buNone/>
            </a:pPr>
            <a:r>
              <a:rPr lang="zh-CN" altLang="zh-CN" sz="2000" b="1" dirty="0">
                <a:cs typeface="Times New Roman" panose="02020603050405020304" pitchFamily="18" charset="0"/>
              </a:rPr>
              <a:t>	    {   </a:t>
            </a:r>
            <a:r>
              <a:rPr lang="en-US" altLang="zh-CN" sz="2000" b="1" dirty="0">
                <a:cs typeface="Times New Roman" panose="02020603050405020304" pitchFamily="18" charset="0"/>
              </a:rPr>
              <a:t>  </a:t>
            </a:r>
            <a:r>
              <a:rPr lang="zh-CN" altLang="zh-CN" sz="2000" b="1" dirty="0">
                <a:cs typeface="Times New Roman" panose="02020603050405020304" pitchFamily="18" charset="0"/>
              </a:rPr>
              <a:t>Complex temp;</a:t>
            </a:r>
            <a:endParaRPr lang="zh-CN" altLang="zh-CN" sz="2000" b="1" dirty="0">
              <a:cs typeface="Times New Roman" panose="02020603050405020304" pitchFamily="18" charset="0"/>
            </a:endParaRPr>
          </a:p>
          <a:p>
            <a:pPr lvl="1" defTabSz="621030" eaLnBrk="1" hangingPunct="1">
              <a:lnSpc>
                <a:spcPct val="90000"/>
              </a:lnSpc>
              <a:buNone/>
            </a:pPr>
            <a:r>
              <a:rPr lang="zh-CN" altLang="zh-CN" sz="2000" b="1" dirty="0">
                <a:cs typeface="Times New Roman" panose="02020603050405020304" pitchFamily="18" charset="0"/>
              </a:rPr>
              <a:t>		   temp.real = real + x.real;</a:t>
            </a:r>
            <a:endParaRPr lang="zh-CN" altLang="zh-CN" sz="2000" b="1" dirty="0">
              <a:cs typeface="Times New Roman" panose="02020603050405020304" pitchFamily="18" charset="0"/>
            </a:endParaRPr>
          </a:p>
          <a:p>
            <a:pPr lvl="1" defTabSz="621030" eaLnBrk="1" hangingPunct="1">
              <a:lnSpc>
                <a:spcPct val="90000"/>
              </a:lnSpc>
              <a:buNone/>
            </a:pPr>
            <a:r>
              <a:rPr lang="zh-CN" altLang="zh-CN" sz="2000" b="1" dirty="0">
                <a:cs typeface="Times New Roman" panose="02020603050405020304" pitchFamily="18" charset="0"/>
              </a:rPr>
              <a:t>		   temp.imag = imag + x.imag;</a:t>
            </a:r>
            <a:endParaRPr lang="zh-CN" altLang="zh-CN" sz="2000" b="1" dirty="0">
              <a:cs typeface="Times New Roman" panose="02020603050405020304" pitchFamily="18" charset="0"/>
            </a:endParaRPr>
          </a:p>
          <a:p>
            <a:pPr lvl="1" defTabSz="621030" eaLnBrk="1" hangingPunct="1">
              <a:lnSpc>
                <a:spcPct val="90000"/>
              </a:lnSpc>
              <a:buNone/>
            </a:pPr>
            <a:r>
              <a:rPr lang="zh-CN" altLang="zh-CN" sz="2000" b="1" dirty="0">
                <a:cs typeface="Times New Roman" panose="02020603050405020304" pitchFamily="18" charset="0"/>
              </a:rPr>
              <a:t>		   return temp;</a:t>
            </a:r>
            <a:endParaRPr lang="zh-CN" altLang="zh-CN" sz="2000" b="1" dirty="0">
              <a:cs typeface="Times New Roman" panose="02020603050405020304" pitchFamily="18" charset="0"/>
            </a:endParaRPr>
          </a:p>
          <a:p>
            <a:pPr lvl="1" defTabSz="621030" eaLnBrk="1" hangingPunct="1">
              <a:lnSpc>
                <a:spcPct val="90000"/>
              </a:lnSpc>
              <a:buNone/>
            </a:pPr>
            <a:r>
              <a:rPr lang="zh-CN" altLang="zh-CN" sz="2000" b="1" dirty="0">
                <a:cs typeface="Times New Roman" panose="02020603050405020304" pitchFamily="18" charset="0"/>
              </a:rPr>
              <a:t>	     }</a:t>
            </a:r>
            <a:endParaRPr lang="zh-CN" altLang="zh-CN" sz="2000" b="1" dirty="0">
              <a:cs typeface="Times New Roman" panose="02020603050405020304" pitchFamily="18" charset="0"/>
            </a:endParaRPr>
          </a:p>
          <a:p>
            <a:pPr lvl="1" defTabSz="621030" eaLnBrk="1" hangingPunct="1">
              <a:lnSpc>
                <a:spcPct val="90000"/>
              </a:lnSpc>
              <a:buNone/>
            </a:pPr>
            <a:r>
              <a:rPr lang="zh-CN" altLang="zh-CN" sz="2000" b="1" dirty="0">
                <a:cs typeface="Times New Roman" panose="02020603050405020304" pitchFamily="18" charset="0"/>
              </a:rPr>
              <a:t>    ……</a:t>
            </a:r>
            <a:endParaRPr lang="zh-CN" altLang="zh-CN" sz="2000" b="1" dirty="0">
              <a:cs typeface="Times New Roman" panose="02020603050405020304" pitchFamily="18" charset="0"/>
            </a:endParaRPr>
          </a:p>
          <a:p>
            <a:pPr lvl="1" defTabSz="621030" eaLnBrk="1" hangingPunct="1">
              <a:lnSpc>
                <a:spcPct val="90000"/>
              </a:lnSpc>
              <a:buNone/>
            </a:pPr>
            <a:r>
              <a:rPr lang="zh-CN" altLang="zh-CN" sz="2000" b="1" dirty="0">
                <a:cs typeface="Times New Roman" panose="02020603050405020304" pitchFamily="18" charset="0"/>
              </a:rPr>
              <a:t>};</a:t>
            </a:r>
            <a:endParaRPr lang="en-US" altLang="zh-CN" sz="2000" b="1" dirty="0">
              <a:cs typeface="Times New Roman" panose="02020603050405020304" pitchFamily="18" charset="0"/>
            </a:endParaRPr>
          </a:p>
          <a:p>
            <a:pPr lvl="1" defTabSz="621030" eaLnBrk="1" hangingPunct="1">
              <a:lnSpc>
                <a:spcPct val="90000"/>
              </a:lnSpc>
              <a:buNone/>
            </a:pPr>
            <a:endParaRPr lang="zh-CN" altLang="zh-CN" sz="2000" b="1" dirty="0">
              <a:cs typeface="Times New Roman" panose="02020603050405020304" pitchFamily="18" charset="0"/>
            </a:endParaRPr>
          </a:p>
          <a:p>
            <a:pPr lvl="1" defTabSz="621030" eaLnBrk="1" hangingPunct="1">
              <a:lnSpc>
                <a:spcPct val="90000"/>
              </a:lnSpc>
              <a:buNone/>
            </a:pPr>
            <a:r>
              <a:rPr lang="zh-CN" altLang="zh-CN" sz="2000" b="1" dirty="0">
                <a:cs typeface="Times New Roman" panose="02020603050405020304" pitchFamily="18" charset="0"/>
              </a:rPr>
              <a:t>……</a:t>
            </a:r>
            <a:endParaRPr lang="zh-CN" altLang="zh-CN" sz="2000" b="1" dirty="0">
              <a:cs typeface="Times New Roman" panose="02020603050405020304" pitchFamily="18" charset="0"/>
            </a:endParaRPr>
          </a:p>
          <a:p>
            <a:pPr lvl="1" defTabSz="621030" eaLnBrk="1" hangingPunct="1">
              <a:lnSpc>
                <a:spcPct val="90000"/>
              </a:lnSpc>
              <a:buNone/>
            </a:pPr>
            <a:r>
              <a:rPr lang="zh-CN" altLang="zh-CN" sz="2000" b="1" dirty="0">
                <a:cs typeface="Times New Roman" panose="02020603050405020304" pitchFamily="18" charset="0"/>
              </a:rPr>
              <a:t>Complex a(1.0, 2.0), b(3.0, 4.0), c;</a:t>
            </a:r>
            <a:endParaRPr lang="zh-CN" altLang="zh-CN" sz="2000" b="1" dirty="0">
              <a:cs typeface="Times New Roman" panose="02020603050405020304" pitchFamily="18" charset="0"/>
            </a:endParaRPr>
          </a:p>
          <a:p>
            <a:pPr lvl="1" defTabSz="621030" eaLnBrk="1" hangingPunct="1">
              <a:lnSpc>
                <a:spcPct val="90000"/>
              </a:lnSpc>
              <a:buNone/>
            </a:pPr>
            <a:r>
              <a:rPr lang="zh-CN" altLang="zh-CN" sz="2000" b="1" dirty="0">
                <a:solidFill>
                  <a:srgbClr val="0070C0"/>
                </a:solidFill>
                <a:cs typeface="Times New Roman" panose="02020603050405020304" pitchFamily="18" charset="0"/>
              </a:rPr>
              <a:t>c = a.add(b);</a:t>
            </a:r>
            <a:r>
              <a:rPr lang="en-US" altLang="zh-CN" sz="2000" b="1" dirty="0">
                <a:solidFill>
                  <a:srgbClr val="0070C0"/>
                </a:solidFill>
                <a:cs typeface="Times New Roman" panose="02020603050405020304" pitchFamily="18" charset="0"/>
              </a:rPr>
              <a:t> // </a:t>
            </a:r>
            <a:r>
              <a:rPr lang="zh-CN" altLang="en-US" sz="2000" b="1" dirty="0">
                <a:solidFill>
                  <a:srgbClr val="0070C0"/>
                </a:solidFill>
                <a:cs typeface="Times New Roman" panose="02020603050405020304" pitchFamily="18" charset="0"/>
              </a:rPr>
              <a:t>复数</a:t>
            </a:r>
            <a:r>
              <a:rPr lang="en-US" altLang="zh-CN" sz="2000" b="1" dirty="0">
                <a:solidFill>
                  <a:srgbClr val="0070C0"/>
                </a:solidFill>
                <a:cs typeface="Times New Roman" panose="02020603050405020304" pitchFamily="18" charset="0"/>
              </a:rPr>
              <a:t>a</a:t>
            </a:r>
            <a:r>
              <a:rPr lang="zh-CN" altLang="en-US" sz="2000" b="1" dirty="0">
                <a:solidFill>
                  <a:srgbClr val="0070C0"/>
                </a:solidFill>
                <a:cs typeface="Times New Roman" panose="02020603050405020304" pitchFamily="18" charset="0"/>
              </a:rPr>
              <a:t>加上</a:t>
            </a:r>
            <a:r>
              <a:rPr lang="en-US" altLang="zh-CN" sz="2000" b="1" dirty="0">
                <a:solidFill>
                  <a:srgbClr val="0070C0"/>
                </a:solidFill>
                <a:cs typeface="Times New Roman" panose="02020603050405020304" pitchFamily="18" charset="0"/>
              </a:rPr>
              <a:t>b</a:t>
            </a:r>
            <a:endParaRPr lang="en-US" altLang="zh-CN" sz="2000" b="1" dirty="0">
              <a:solidFill>
                <a:srgbClr val="0070C0"/>
              </a:solidFill>
              <a:cs typeface="Times New Roman" panose="02020603050405020304" pitchFamily="18" charset="0"/>
            </a:endParaRPr>
          </a:p>
        </p:txBody>
      </p:sp>
      <p:sp>
        <p:nvSpPr>
          <p:cNvPr id="4" name="Rectangle 2"/>
          <p:cNvSpPr txBox="1">
            <a:spLocks noChangeArrowheads="1"/>
          </p:cNvSpPr>
          <p:nvPr/>
        </p:nvSpPr>
        <p:spPr bwMode="auto">
          <a:xfrm>
            <a:off x="1668811" y="152400"/>
            <a:ext cx="6591079"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2pPr>
            <a:lvl3pPr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3pPr>
            <a:lvl4pPr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4pPr>
            <a:lvl5pPr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5pPr>
            <a:lvl6pPr marL="457200"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6pPr>
            <a:lvl7pPr marL="914400"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7pPr>
            <a:lvl8pPr marL="1371600"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8pPr>
            <a:lvl9pPr marL="1828800"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a:ln>
                  <a:noFill/>
                </a:ln>
                <a:solidFill>
                  <a:schemeClr val="tx2"/>
                </a:solidFill>
                <a:effectLst/>
                <a:uLnTx/>
                <a:uFillTx/>
                <a:latin typeface="+mj-lt"/>
                <a:ea typeface="+mj-ea"/>
                <a:cs typeface="+mj-cs"/>
              </a:rPr>
              <a:t>1. </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操作符重载概述</a:t>
            </a:r>
            <a:endParaRPr kumimoji="0" lang="zh-CN" altLang="en-US" sz="4000" b="1" i="0" u="none" strike="noStrike" kern="0" cap="none" spc="0" normalizeH="0" baseline="0" noProof="0" dirty="0">
              <a:ln>
                <a:noFill/>
              </a:ln>
              <a:solidFill>
                <a:schemeClr val="tx2"/>
              </a:solidFill>
              <a:effectLst/>
              <a:uLnTx/>
              <a:uFillTx/>
              <a:latin typeface="+mj-lt"/>
              <a:ea typeface="+mj-ea"/>
              <a:cs typeface="+mj-cs"/>
            </a:endParaRPr>
          </a:p>
        </p:txBody>
      </p:sp>
      <p:sp>
        <p:nvSpPr>
          <p:cNvPr id="2" name="灯片编号占位符 1"/>
          <p:cNvSpPr>
            <a:spLocks noGrp="1"/>
          </p:cNvSpPr>
          <p:nvPr>
            <p:ph type="sldNum" sz="quarter" idx="12"/>
          </p:nvPr>
        </p:nvSpPr>
        <p:spPr>
          <a:xfrm>
            <a:off x="1523999" y="6248400"/>
            <a:ext cx="1378703" cy="457200"/>
          </a:xfrm>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文本框 2"/>
          <p:cNvSpPr txBox="1"/>
          <p:nvPr/>
        </p:nvSpPr>
        <p:spPr>
          <a:xfrm>
            <a:off x="6516598" y="548640"/>
            <a:ext cx="2793901" cy="646331"/>
          </a:xfrm>
          <a:prstGeom prst="rect">
            <a:avLst/>
          </a:prstGeom>
          <a:noFill/>
        </p:spPr>
        <p:txBody>
          <a:bodyPr wrap="square" rtlCol="0" anchor="t">
            <a:spAutoFit/>
          </a:bodyPr>
          <a:lstStyle/>
          <a:p>
            <a:r>
              <a:rPr lang="zh-CN" altLang="zh-CN" sz="1800" b="1" dirty="0">
                <a:solidFill>
                  <a:schemeClr val="tx2"/>
                </a:solidFill>
                <a:cs typeface="Times New Roman" panose="02020603050405020304" pitchFamily="18" charset="0"/>
                <a:sym typeface="+mn-ea"/>
              </a:rPr>
              <a:t>拷贝构造函数</a:t>
            </a:r>
            <a:r>
              <a:rPr lang="en-US" altLang="zh-CN" sz="1800" b="1" dirty="0">
                <a:solidFill>
                  <a:schemeClr val="tx2"/>
                </a:solidFill>
                <a:cs typeface="Times New Roman" panose="02020603050405020304" pitchFamily="18" charset="0"/>
                <a:sym typeface="+mn-ea"/>
              </a:rPr>
              <a:t>P226</a:t>
            </a:r>
            <a:endParaRPr lang="zh-CN" altLang="zh-CN" sz="1800" b="1" dirty="0">
              <a:solidFill>
                <a:schemeClr val="tx2"/>
              </a:solidFill>
              <a:cs typeface="Times New Roman" panose="02020603050405020304" pitchFamily="18" charset="0"/>
              <a:sym typeface="+mn-ea"/>
            </a:endParaRPr>
          </a:p>
          <a:p>
            <a:r>
              <a:rPr lang="zh-CN" altLang="zh-CN" sz="1800" b="1" dirty="0">
                <a:solidFill>
                  <a:schemeClr val="tx2"/>
                </a:solidFill>
                <a:cs typeface="Times New Roman" panose="02020603050405020304" pitchFamily="18" charset="0"/>
                <a:sym typeface="+mn-ea"/>
              </a:rPr>
              <a:t>add(const Complex&amp; x)</a:t>
            </a:r>
            <a:endParaRPr lang="zh-CN" altLang="zh-CN" sz="1800" b="1" dirty="0">
              <a:solidFill>
                <a:schemeClr val="tx2"/>
              </a:solidFill>
              <a:cs typeface="Times New Roman" panose="02020603050405020304" pitchFamily="18" charset="0"/>
              <a:sym typeface="+mn-ea"/>
            </a:endParaRPr>
          </a:p>
        </p:txBody>
      </p:sp>
      <p:pic>
        <p:nvPicPr>
          <p:cNvPr id="5" name="图片 4"/>
          <p:cNvPicPr>
            <a:picLocks noChangeAspect="1"/>
          </p:cNvPicPr>
          <p:nvPr/>
        </p:nvPicPr>
        <p:blipFill>
          <a:blip r:embed="rId1"/>
          <a:stretch>
            <a:fillRect/>
          </a:stretch>
        </p:blipFill>
        <p:spPr>
          <a:xfrm>
            <a:off x="107950" y="1183005"/>
            <a:ext cx="8823960" cy="51879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p:nvPr/>
        </p:nvSpPr>
        <p:spPr>
          <a:xfrm>
            <a:off x="1122363" y="2611438"/>
            <a:ext cx="1965325" cy="2746375"/>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sp>
        <p:nvSpPr>
          <p:cNvPr id="43011" name="Line 7"/>
          <p:cNvSpPr/>
          <p:nvPr/>
        </p:nvSpPr>
        <p:spPr>
          <a:xfrm>
            <a:off x="1122363" y="3297238"/>
            <a:ext cx="1965325" cy="0"/>
          </a:xfrm>
          <a:prstGeom prst="line">
            <a:avLst/>
          </a:prstGeom>
          <a:ln w="9525" cap="flat" cmpd="sng">
            <a:solidFill>
              <a:schemeClr val="tx1"/>
            </a:solidFill>
            <a:prstDash val="solid"/>
            <a:headEnd type="none" w="med" len="med"/>
            <a:tailEnd type="none" w="med" len="med"/>
          </a:ln>
        </p:spPr>
      </p:sp>
      <p:sp>
        <p:nvSpPr>
          <p:cNvPr id="43012" name="Line 8"/>
          <p:cNvSpPr/>
          <p:nvPr/>
        </p:nvSpPr>
        <p:spPr>
          <a:xfrm>
            <a:off x="1122363" y="3986213"/>
            <a:ext cx="1965325" cy="0"/>
          </a:xfrm>
          <a:prstGeom prst="line">
            <a:avLst/>
          </a:prstGeom>
          <a:ln w="9525" cap="flat" cmpd="sng">
            <a:solidFill>
              <a:schemeClr val="tx1"/>
            </a:solidFill>
            <a:prstDash val="solid"/>
            <a:headEnd type="none" w="med" len="med"/>
            <a:tailEnd type="none" w="med" len="med"/>
          </a:ln>
        </p:spPr>
      </p:sp>
      <p:sp>
        <p:nvSpPr>
          <p:cNvPr id="43013" name="Line 9"/>
          <p:cNvSpPr/>
          <p:nvPr/>
        </p:nvSpPr>
        <p:spPr>
          <a:xfrm>
            <a:off x="1122363" y="4672013"/>
            <a:ext cx="1965325" cy="0"/>
          </a:xfrm>
          <a:prstGeom prst="line">
            <a:avLst/>
          </a:prstGeom>
          <a:ln w="9525" cap="flat" cmpd="sng">
            <a:solidFill>
              <a:schemeClr val="tx1"/>
            </a:solidFill>
            <a:prstDash val="solid"/>
            <a:headEnd type="none" w="med" len="med"/>
            <a:tailEnd type="none" w="med" len="med"/>
          </a:ln>
        </p:spPr>
      </p:sp>
      <p:sp>
        <p:nvSpPr>
          <p:cNvPr id="43014" name="Rectangle 19"/>
          <p:cNvSpPr/>
          <p:nvPr/>
        </p:nvSpPr>
        <p:spPr>
          <a:xfrm>
            <a:off x="5708650" y="1574800"/>
            <a:ext cx="842963" cy="458788"/>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sp>
        <p:nvSpPr>
          <p:cNvPr id="43015" name="Text Box 20"/>
          <p:cNvSpPr txBox="1"/>
          <p:nvPr/>
        </p:nvSpPr>
        <p:spPr>
          <a:xfrm>
            <a:off x="5665788" y="1052513"/>
            <a:ext cx="877163"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r>
              <a:rPr lang="en-US" altLang="zh-CN" sz="1800" b="1" dirty="0"/>
              <a:t>p_free</a:t>
            </a:r>
            <a:endParaRPr lang="en-US" altLang="zh-CN" sz="1800" b="1" dirty="0"/>
          </a:p>
        </p:txBody>
      </p:sp>
      <p:sp>
        <p:nvSpPr>
          <p:cNvPr id="43016" name="Line 21"/>
          <p:cNvSpPr/>
          <p:nvPr/>
        </p:nvSpPr>
        <p:spPr>
          <a:xfrm>
            <a:off x="1136650" y="3052763"/>
            <a:ext cx="1944688" cy="0"/>
          </a:xfrm>
          <a:prstGeom prst="line">
            <a:avLst/>
          </a:prstGeom>
          <a:ln w="9525" cap="flat" cmpd="sng">
            <a:solidFill>
              <a:schemeClr val="tx1"/>
            </a:solidFill>
            <a:prstDash val="dash"/>
            <a:miter/>
            <a:headEnd type="none" w="med" len="med"/>
            <a:tailEnd type="none" w="med" len="med"/>
          </a:ln>
        </p:spPr>
      </p:sp>
      <p:sp>
        <p:nvSpPr>
          <p:cNvPr id="43017" name="Line 22"/>
          <p:cNvSpPr/>
          <p:nvPr/>
        </p:nvSpPr>
        <p:spPr>
          <a:xfrm>
            <a:off x="1136650" y="3773488"/>
            <a:ext cx="1944688" cy="0"/>
          </a:xfrm>
          <a:prstGeom prst="line">
            <a:avLst/>
          </a:prstGeom>
          <a:ln w="9525" cap="flat" cmpd="sng">
            <a:solidFill>
              <a:schemeClr val="tx1"/>
            </a:solidFill>
            <a:prstDash val="dash"/>
            <a:miter/>
            <a:headEnd type="none" w="med" len="med"/>
            <a:tailEnd type="none" w="med" len="med"/>
          </a:ln>
        </p:spPr>
      </p:sp>
      <p:sp>
        <p:nvSpPr>
          <p:cNvPr id="43018" name="Line 23"/>
          <p:cNvSpPr/>
          <p:nvPr/>
        </p:nvSpPr>
        <p:spPr>
          <a:xfrm>
            <a:off x="1136650" y="5141913"/>
            <a:ext cx="1944688" cy="0"/>
          </a:xfrm>
          <a:prstGeom prst="line">
            <a:avLst/>
          </a:prstGeom>
          <a:ln w="9525" cap="flat" cmpd="sng">
            <a:solidFill>
              <a:schemeClr val="tx1"/>
            </a:solidFill>
            <a:prstDash val="dash"/>
            <a:miter/>
            <a:headEnd type="none" w="med" len="med"/>
            <a:tailEnd type="none" w="med" len="med"/>
          </a:ln>
        </p:spPr>
      </p:sp>
      <p:sp>
        <p:nvSpPr>
          <p:cNvPr id="43019" name="Rectangle 30"/>
          <p:cNvSpPr/>
          <p:nvPr/>
        </p:nvSpPr>
        <p:spPr>
          <a:xfrm>
            <a:off x="3709988" y="2611438"/>
            <a:ext cx="1965325" cy="2746375"/>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sp>
        <p:nvSpPr>
          <p:cNvPr id="43020" name="Line 31"/>
          <p:cNvSpPr/>
          <p:nvPr/>
        </p:nvSpPr>
        <p:spPr>
          <a:xfrm>
            <a:off x="3709988" y="3297238"/>
            <a:ext cx="1965325" cy="0"/>
          </a:xfrm>
          <a:prstGeom prst="line">
            <a:avLst/>
          </a:prstGeom>
          <a:ln w="9525" cap="flat" cmpd="sng">
            <a:solidFill>
              <a:schemeClr val="tx1"/>
            </a:solidFill>
            <a:prstDash val="solid"/>
            <a:headEnd type="none" w="med" len="med"/>
            <a:tailEnd type="none" w="med" len="med"/>
          </a:ln>
        </p:spPr>
      </p:sp>
      <p:sp>
        <p:nvSpPr>
          <p:cNvPr id="43021" name="Line 32"/>
          <p:cNvSpPr/>
          <p:nvPr/>
        </p:nvSpPr>
        <p:spPr>
          <a:xfrm>
            <a:off x="3709988" y="3986213"/>
            <a:ext cx="1965325" cy="0"/>
          </a:xfrm>
          <a:prstGeom prst="line">
            <a:avLst/>
          </a:prstGeom>
          <a:ln w="9525" cap="flat" cmpd="sng">
            <a:solidFill>
              <a:schemeClr val="tx1"/>
            </a:solidFill>
            <a:prstDash val="solid"/>
            <a:headEnd type="none" w="med" len="med"/>
            <a:tailEnd type="none" w="med" len="med"/>
          </a:ln>
        </p:spPr>
      </p:sp>
      <p:sp>
        <p:nvSpPr>
          <p:cNvPr id="43022" name="Line 33"/>
          <p:cNvSpPr/>
          <p:nvPr/>
        </p:nvSpPr>
        <p:spPr>
          <a:xfrm>
            <a:off x="3709988" y="4672013"/>
            <a:ext cx="1965325" cy="0"/>
          </a:xfrm>
          <a:prstGeom prst="line">
            <a:avLst/>
          </a:prstGeom>
          <a:ln w="9525" cap="flat" cmpd="sng">
            <a:solidFill>
              <a:schemeClr val="tx1"/>
            </a:solidFill>
            <a:prstDash val="solid"/>
            <a:headEnd type="none" w="med" len="med"/>
            <a:tailEnd type="none" w="med" len="med"/>
          </a:ln>
        </p:spPr>
      </p:sp>
      <p:sp>
        <p:nvSpPr>
          <p:cNvPr id="43023" name="Line 45"/>
          <p:cNvSpPr/>
          <p:nvPr/>
        </p:nvSpPr>
        <p:spPr>
          <a:xfrm>
            <a:off x="3724275" y="3052763"/>
            <a:ext cx="1944688" cy="0"/>
          </a:xfrm>
          <a:prstGeom prst="line">
            <a:avLst/>
          </a:prstGeom>
          <a:ln w="9525" cap="flat" cmpd="sng">
            <a:solidFill>
              <a:schemeClr val="tx1"/>
            </a:solidFill>
            <a:prstDash val="dash"/>
            <a:miter/>
            <a:headEnd type="none" w="med" len="med"/>
            <a:tailEnd type="none" w="med" len="med"/>
          </a:ln>
        </p:spPr>
      </p:sp>
      <p:sp>
        <p:nvSpPr>
          <p:cNvPr id="43024" name="Line 46"/>
          <p:cNvSpPr/>
          <p:nvPr/>
        </p:nvSpPr>
        <p:spPr>
          <a:xfrm>
            <a:off x="3724275" y="3773488"/>
            <a:ext cx="1944688" cy="0"/>
          </a:xfrm>
          <a:prstGeom prst="line">
            <a:avLst/>
          </a:prstGeom>
          <a:ln w="9525" cap="flat" cmpd="sng">
            <a:solidFill>
              <a:schemeClr val="tx1"/>
            </a:solidFill>
            <a:prstDash val="dash"/>
            <a:miter/>
            <a:headEnd type="none" w="med" len="med"/>
            <a:tailEnd type="none" w="med" len="med"/>
          </a:ln>
        </p:spPr>
      </p:sp>
      <p:sp>
        <p:nvSpPr>
          <p:cNvPr id="43025" name="Line 47"/>
          <p:cNvSpPr/>
          <p:nvPr/>
        </p:nvSpPr>
        <p:spPr>
          <a:xfrm>
            <a:off x="3724275" y="5141913"/>
            <a:ext cx="1944688" cy="0"/>
          </a:xfrm>
          <a:prstGeom prst="line">
            <a:avLst/>
          </a:prstGeom>
          <a:ln w="9525" cap="flat" cmpd="sng">
            <a:solidFill>
              <a:schemeClr val="tx1"/>
            </a:solidFill>
            <a:prstDash val="dash"/>
            <a:miter/>
            <a:headEnd type="none" w="med" len="med"/>
            <a:tailEnd type="none" w="med" len="med"/>
          </a:ln>
        </p:spPr>
      </p:sp>
      <p:sp>
        <p:nvSpPr>
          <p:cNvPr id="43026" name="Line 48"/>
          <p:cNvSpPr/>
          <p:nvPr/>
        </p:nvSpPr>
        <p:spPr>
          <a:xfrm>
            <a:off x="4589463" y="4133850"/>
            <a:ext cx="0" cy="287338"/>
          </a:xfrm>
          <a:prstGeom prst="line">
            <a:avLst/>
          </a:prstGeom>
          <a:ln w="9525" cap="flat" cmpd="sng">
            <a:solidFill>
              <a:schemeClr val="tx1"/>
            </a:solidFill>
            <a:prstDash val="dash"/>
            <a:miter/>
            <a:headEnd type="none" w="med" len="med"/>
            <a:tailEnd type="none" w="med" len="med"/>
          </a:ln>
        </p:spPr>
      </p:sp>
      <p:sp>
        <p:nvSpPr>
          <p:cNvPr id="43027" name="Rectangle 50"/>
          <p:cNvSpPr/>
          <p:nvPr/>
        </p:nvSpPr>
        <p:spPr>
          <a:xfrm>
            <a:off x="6302375" y="2609850"/>
            <a:ext cx="1965325" cy="2746375"/>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sp>
        <p:nvSpPr>
          <p:cNvPr id="43028" name="Line 51"/>
          <p:cNvSpPr/>
          <p:nvPr/>
        </p:nvSpPr>
        <p:spPr>
          <a:xfrm>
            <a:off x="6302375" y="3295650"/>
            <a:ext cx="1965325" cy="0"/>
          </a:xfrm>
          <a:prstGeom prst="line">
            <a:avLst/>
          </a:prstGeom>
          <a:ln w="9525" cap="flat" cmpd="sng">
            <a:solidFill>
              <a:schemeClr val="tx1"/>
            </a:solidFill>
            <a:prstDash val="solid"/>
            <a:headEnd type="none" w="med" len="med"/>
            <a:tailEnd type="none" w="med" len="med"/>
          </a:ln>
        </p:spPr>
      </p:sp>
      <p:sp>
        <p:nvSpPr>
          <p:cNvPr id="43029" name="Line 52"/>
          <p:cNvSpPr/>
          <p:nvPr/>
        </p:nvSpPr>
        <p:spPr>
          <a:xfrm>
            <a:off x="6302375" y="3984625"/>
            <a:ext cx="1965325" cy="0"/>
          </a:xfrm>
          <a:prstGeom prst="line">
            <a:avLst/>
          </a:prstGeom>
          <a:ln w="9525" cap="flat" cmpd="sng">
            <a:solidFill>
              <a:schemeClr val="tx1"/>
            </a:solidFill>
            <a:prstDash val="solid"/>
            <a:headEnd type="none" w="med" len="med"/>
            <a:tailEnd type="none" w="med" len="med"/>
          </a:ln>
        </p:spPr>
      </p:sp>
      <p:sp>
        <p:nvSpPr>
          <p:cNvPr id="43030" name="Line 53"/>
          <p:cNvSpPr/>
          <p:nvPr/>
        </p:nvSpPr>
        <p:spPr>
          <a:xfrm>
            <a:off x="6302375" y="4670425"/>
            <a:ext cx="1965325" cy="0"/>
          </a:xfrm>
          <a:prstGeom prst="line">
            <a:avLst/>
          </a:prstGeom>
          <a:ln w="9525" cap="flat" cmpd="sng">
            <a:solidFill>
              <a:schemeClr val="tx1"/>
            </a:solidFill>
            <a:prstDash val="solid"/>
            <a:headEnd type="none" w="med" len="med"/>
            <a:tailEnd type="none" w="med" len="med"/>
          </a:ln>
        </p:spPr>
      </p:sp>
      <p:sp>
        <p:nvSpPr>
          <p:cNvPr id="43031" name="Line 63"/>
          <p:cNvSpPr/>
          <p:nvPr/>
        </p:nvSpPr>
        <p:spPr>
          <a:xfrm>
            <a:off x="6316663" y="3051175"/>
            <a:ext cx="1944687" cy="0"/>
          </a:xfrm>
          <a:prstGeom prst="line">
            <a:avLst/>
          </a:prstGeom>
          <a:ln w="9525" cap="flat" cmpd="sng">
            <a:solidFill>
              <a:schemeClr val="tx1"/>
            </a:solidFill>
            <a:prstDash val="dash"/>
            <a:miter/>
            <a:headEnd type="none" w="med" len="med"/>
            <a:tailEnd type="none" w="med" len="med"/>
          </a:ln>
        </p:spPr>
      </p:sp>
      <p:sp>
        <p:nvSpPr>
          <p:cNvPr id="43032" name="Line 64"/>
          <p:cNvSpPr/>
          <p:nvPr/>
        </p:nvSpPr>
        <p:spPr>
          <a:xfrm>
            <a:off x="6316663" y="3771900"/>
            <a:ext cx="1944687" cy="0"/>
          </a:xfrm>
          <a:prstGeom prst="line">
            <a:avLst/>
          </a:prstGeom>
          <a:ln w="9525" cap="flat" cmpd="sng">
            <a:solidFill>
              <a:schemeClr val="tx1"/>
            </a:solidFill>
            <a:prstDash val="dash"/>
            <a:miter/>
            <a:headEnd type="none" w="med" len="med"/>
            <a:tailEnd type="none" w="med" len="med"/>
          </a:ln>
        </p:spPr>
      </p:sp>
      <p:sp>
        <p:nvSpPr>
          <p:cNvPr id="43033" name="Line 65"/>
          <p:cNvSpPr/>
          <p:nvPr/>
        </p:nvSpPr>
        <p:spPr>
          <a:xfrm>
            <a:off x="6316663" y="5140325"/>
            <a:ext cx="1944687" cy="0"/>
          </a:xfrm>
          <a:prstGeom prst="line">
            <a:avLst/>
          </a:prstGeom>
          <a:ln w="9525" cap="flat" cmpd="sng">
            <a:solidFill>
              <a:schemeClr val="tx1"/>
            </a:solidFill>
            <a:prstDash val="dash"/>
            <a:miter/>
            <a:headEnd type="none" w="med" len="med"/>
            <a:tailEnd type="none" w="med" len="med"/>
          </a:ln>
        </p:spPr>
      </p:sp>
      <p:sp>
        <p:nvSpPr>
          <p:cNvPr id="43034" name="Line 66"/>
          <p:cNvSpPr/>
          <p:nvPr/>
        </p:nvSpPr>
        <p:spPr>
          <a:xfrm>
            <a:off x="7181850" y="4132263"/>
            <a:ext cx="0" cy="287337"/>
          </a:xfrm>
          <a:prstGeom prst="line">
            <a:avLst/>
          </a:prstGeom>
          <a:ln w="9525" cap="flat" cmpd="sng">
            <a:solidFill>
              <a:schemeClr val="tx1"/>
            </a:solidFill>
            <a:prstDash val="dash"/>
            <a:miter/>
            <a:headEnd type="none" w="med" len="med"/>
            <a:tailEnd type="none" w="med" len="med"/>
          </a:ln>
        </p:spPr>
      </p:sp>
      <p:sp>
        <p:nvSpPr>
          <p:cNvPr id="43035" name="Text Box 67"/>
          <p:cNvSpPr txBox="1"/>
          <p:nvPr/>
        </p:nvSpPr>
        <p:spPr>
          <a:xfrm>
            <a:off x="1765300" y="4364038"/>
            <a:ext cx="662361" cy="30777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r>
              <a:rPr lang="en-US" altLang="zh-CN" sz="1400" b="1" dirty="0"/>
              <a:t>NULL</a:t>
            </a:r>
            <a:endParaRPr lang="en-US" altLang="zh-CN" sz="1400" b="1" dirty="0"/>
          </a:p>
        </p:txBody>
      </p:sp>
      <p:sp>
        <p:nvSpPr>
          <p:cNvPr id="43036" name="Line 0"/>
          <p:cNvSpPr/>
          <p:nvPr/>
        </p:nvSpPr>
        <p:spPr>
          <a:xfrm>
            <a:off x="6084888" y="1844675"/>
            <a:ext cx="1587" cy="1582738"/>
          </a:xfrm>
          <a:prstGeom prst="line">
            <a:avLst/>
          </a:prstGeom>
          <a:ln w="9525" cap="flat" cmpd="sng">
            <a:solidFill>
              <a:schemeClr val="tx1"/>
            </a:solidFill>
            <a:prstDash val="solid"/>
            <a:headEnd type="none" w="med" len="med"/>
            <a:tailEnd type="none" w="med" len="med"/>
          </a:ln>
        </p:spPr>
      </p:sp>
      <p:sp>
        <p:nvSpPr>
          <p:cNvPr id="43037" name="Line 1"/>
          <p:cNvSpPr/>
          <p:nvPr/>
        </p:nvSpPr>
        <p:spPr>
          <a:xfrm flipH="1">
            <a:off x="6084888" y="3427413"/>
            <a:ext cx="217487" cy="0"/>
          </a:xfrm>
          <a:prstGeom prst="line">
            <a:avLst/>
          </a:prstGeom>
          <a:ln w="9525" cap="flat" cmpd="sng">
            <a:solidFill>
              <a:schemeClr val="tx1"/>
            </a:solidFill>
            <a:prstDash val="solid"/>
            <a:headEnd type="triangle" w="med" len="med"/>
            <a:tailEnd type="none" w="med" len="med"/>
          </a:ln>
        </p:spPr>
      </p:sp>
      <p:sp>
        <p:nvSpPr>
          <p:cNvPr id="43038" name="Line 37"/>
          <p:cNvSpPr/>
          <p:nvPr/>
        </p:nvSpPr>
        <p:spPr>
          <a:xfrm>
            <a:off x="7972425" y="3860800"/>
            <a:ext cx="561975" cy="0"/>
          </a:xfrm>
          <a:prstGeom prst="line">
            <a:avLst/>
          </a:prstGeom>
          <a:ln w="9525" cap="flat" cmpd="sng">
            <a:solidFill>
              <a:schemeClr val="tx1"/>
            </a:solidFill>
            <a:prstDash val="solid"/>
            <a:headEnd type="none" w="med" len="med"/>
            <a:tailEnd type="none" w="med" len="med"/>
          </a:ln>
        </p:spPr>
      </p:sp>
      <p:sp>
        <p:nvSpPr>
          <p:cNvPr id="43039" name="Line 38"/>
          <p:cNvSpPr/>
          <p:nvPr/>
        </p:nvSpPr>
        <p:spPr>
          <a:xfrm>
            <a:off x="8534400" y="3860800"/>
            <a:ext cx="0" cy="935038"/>
          </a:xfrm>
          <a:prstGeom prst="line">
            <a:avLst/>
          </a:prstGeom>
          <a:ln w="9525" cap="flat" cmpd="sng">
            <a:solidFill>
              <a:schemeClr val="tx1"/>
            </a:solidFill>
            <a:prstDash val="solid"/>
            <a:headEnd type="none" w="med" len="med"/>
            <a:tailEnd type="none" w="med" len="med"/>
          </a:ln>
        </p:spPr>
      </p:sp>
      <p:sp>
        <p:nvSpPr>
          <p:cNvPr id="43040" name="Line 39"/>
          <p:cNvSpPr/>
          <p:nvPr/>
        </p:nvSpPr>
        <p:spPr>
          <a:xfrm flipH="1">
            <a:off x="8253413" y="4795838"/>
            <a:ext cx="280987" cy="0"/>
          </a:xfrm>
          <a:prstGeom prst="line">
            <a:avLst/>
          </a:prstGeom>
          <a:ln w="9525" cap="flat" cmpd="sng">
            <a:solidFill>
              <a:schemeClr val="tx1"/>
            </a:solidFill>
            <a:prstDash val="solid"/>
            <a:headEnd type="none" w="med" len="med"/>
            <a:tailEnd type="triangle" w="med" len="med"/>
          </a:ln>
        </p:spPr>
      </p:sp>
      <p:sp>
        <p:nvSpPr>
          <p:cNvPr id="43041" name="Line 37"/>
          <p:cNvSpPr/>
          <p:nvPr/>
        </p:nvSpPr>
        <p:spPr>
          <a:xfrm>
            <a:off x="5942013" y="5227638"/>
            <a:ext cx="561975" cy="0"/>
          </a:xfrm>
          <a:prstGeom prst="line">
            <a:avLst/>
          </a:prstGeom>
          <a:ln w="9525" cap="flat" cmpd="sng">
            <a:solidFill>
              <a:schemeClr val="tx1"/>
            </a:solidFill>
            <a:prstDash val="solid"/>
            <a:headEnd type="none" w="med" len="med"/>
            <a:tailEnd type="none" w="med" len="med"/>
          </a:ln>
        </p:spPr>
      </p:sp>
      <p:sp>
        <p:nvSpPr>
          <p:cNvPr id="43042" name="Line 38"/>
          <p:cNvSpPr/>
          <p:nvPr/>
        </p:nvSpPr>
        <p:spPr>
          <a:xfrm>
            <a:off x="5942013" y="3427413"/>
            <a:ext cx="14287" cy="1800225"/>
          </a:xfrm>
          <a:prstGeom prst="line">
            <a:avLst/>
          </a:prstGeom>
          <a:ln w="9525" cap="flat" cmpd="sng">
            <a:solidFill>
              <a:schemeClr val="tx1"/>
            </a:solidFill>
            <a:prstDash val="solid"/>
            <a:headEnd type="none" w="med" len="med"/>
            <a:tailEnd type="none" w="med" len="med"/>
          </a:ln>
        </p:spPr>
      </p:sp>
      <p:sp>
        <p:nvSpPr>
          <p:cNvPr id="43043" name="Line 39"/>
          <p:cNvSpPr/>
          <p:nvPr/>
        </p:nvSpPr>
        <p:spPr>
          <a:xfrm flipH="1">
            <a:off x="5675313" y="3427413"/>
            <a:ext cx="280987" cy="0"/>
          </a:xfrm>
          <a:prstGeom prst="line">
            <a:avLst/>
          </a:prstGeom>
          <a:ln w="9525" cap="flat" cmpd="sng">
            <a:solidFill>
              <a:schemeClr val="tx1"/>
            </a:solidFill>
            <a:prstDash val="solid"/>
            <a:headEnd type="none" w="med" len="med"/>
            <a:tailEnd type="triangle" w="med" len="med"/>
          </a:ln>
        </p:spPr>
      </p:sp>
      <p:sp>
        <p:nvSpPr>
          <p:cNvPr id="43044" name="Line 37"/>
          <p:cNvSpPr/>
          <p:nvPr/>
        </p:nvSpPr>
        <p:spPr>
          <a:xfrm>
            <a:off x="3349625" y="3860800"/>
            <a:ext cx="561975" cy="0"/>
          </a:xfrm>
          <a:prstGeom prst="line">
            <a:avLst/>
          </a:prstGeom>
          <a:ln w="9525" cap="flat" cmpd="sng">
            <a:solidFill>
              <a:schemeClr val="tx1"/>
            </a:solidFill>
            <a:prstDash val="solid"/>
            <a:headEnd type="none" w="med" len="med"/>
            <a:tailEnd type="none" w="med" len="med"/>
          </a:ln>
        </p:spPr>
      </p:sp>
      <p:sp>
        <p:nvSpPr>
          <p:cNvPr id="43045" name="Line 38"/>
          <p:cNvSpPr/>
          <p:nvPr/>
        </p:nvSpPr>
        <p:spPr>
          <a:xfrm>
            <a:off x="3349625" y="2708275"/>
            <a:ext cx="0" cy="1152525"/>
          </a:xfrm>
          <a:prstGeom prst="line">
            <a:avLst/>
          </a:prstGeom>
          <a:ln w="9525" cap="flat" cmpd="sng">
            <a:solidFill>
              <a:schemeClr val="tx1"/>
            </a:solidFill>
            <a:prstDash val="solid"/>
            <a:headEnd type="none" w="med" len="med"/>
            <a:tailEnd type="none" w="med" len="med"/>
          </a:ln>
        </p:spPr>
      </p:sp>
      <p:sp>
        <p:nvSpPr>
          <p:cNvPr id="43046" name="Line 39"/>
          <p:cNvSpPr/>
          <p:nvPr/>
        </p:nvSpPr>
        <p:spPr>
          <a:xfrm flipH="1">
            <a:off x="3060700" y="2708275"/>
            <a:ext cx="280988" cy="0"/>
          </a:xfrm>
          <a:prstGeom prst="line">
            <a:avLst/>
          </a:prstGeom>
          <a:ln w="9525" cap="flat" cmpd="sng">
            <a:solidFill>
              <a:schemeClr val="tx1"/>
            </a:solidFill>
            <a:prstDash val="solid"/>
            <a:headEnd type="none" w="med" len="med"/>
            <a:tailEnd type="triangle" w="med" len="med"/>
          </a:ln>
        </p:spPr>
      </p:sp>
      <p:sp>
        <p:nvSpPr>
          <p:cNvPr id="43047" name="Line 0"/>
          <p:cNvSpPr/>
          <p:nvPr/>
        </p:nvSpPr>
        <p:spPr>
          <a:xfrm flipH="1">
            <a:off x="900113" y="3140075"/>
            <a:ext cx="1587" cy="936625"/>
          </a:xfrm>
          <a:prstGeom prst="line">
            <a:avLst/>
          </a:prstGeom>
          <a:ln w="9525" cap="flat" cmpd="sng">
            <a:solidFill>
              <a:schemeClr val="tx1"/>
            </a:solidFill>
            <a:prstDash val="solid"/>
            <a:headEnd type="none" w="med" len="med"/>
            <a:tailEnd type="none" w="med" len="med"/>
          </a:ln>
        </p:spPr>
      </p:sp>
      <p:sp>
        <p:nvSpPr>
          <p:cNvPr id="43048" name="Line 1"/>
          <p:cNvSpPr/>
          <p:nvPr/>
        </p:nvSpPr>
        <p:spPr>
          <a:xfrm flipH="1">
            <a:off x="900113" y="4076700"/>
            <a:ext cx="217487" cy="0"/>
          </a:xfrm>
          <a:prstGeom prst="line">
            <a:avLst/>
          </a:prstGeom>
          <a:ln w="9525" cap="flat" cmpd="sng">
            <a:solidFill>
              <a:schemeClr val="tx1"/>
            </a:solidFill>
            <a:prstDash val="solid"/>
            <a:headEnd type="triangle" w="med" len="med"/>
            <a:tailEnd type="none" w="med" len="med"/>
          </a:ln>
        </p:spPr>
      </p:sp>
      <p:sp>
        <p:nvSpPr>
          <p:cNvPr id="43049" name="Line 37"/>
          <p:cNvSpPr/>
          <p:nvPr/>
        </p:nvSpPr>
        <p:spPr>
          <a:xfrm>
            <a:off x="901700" y="3140075"/>
            <a:ext cx="561975" cy="0"/>
          </a:xfrm>
          <a:prstGeom prst="line">
            <a:avLst/>
          </a:prstGeom>
          <a:ln w="9525" cap="flat" cmpd="sng">
            <a:solidFill>
              <a:schemeClr val="tx1"/>
            </a:solidFill>
            <a:prstDash val="solid"/>
            <a:headEnd type="none" w="med" len="med"/>
            <a:tailEnd type="none" w="med" len="med"/>
          </a:ln>
        </p:spPr>
      </p:sp>
      <p:sp>
        <p:nvSpPr>
          <p:cNvPr id="43050" name="矩形 78"/>
          <p:cNvSpPr/>
          <p:nvPr/>
        </p:nvSpPr>
        <p:spPr>
          <a:xfrm>
            <a:off x="6302375" y="2635250"/>
            <a:ext cx="1943100" cy="649288"/>
          </a:xfrm>
          <a:prstGeom prst="rect">
            <a:avLst/>
          </a:prstGeom>
          <a:solidFill>
            <a:schemeClr val="accent1"/>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sp>
        <p:nvSpPr>
          <p:cNvPr id="43051" name="矩形 79"/>
          <p:cNvSpPr/>
          <p:nvPr/>
        </p:nvSpPr>
        <p:spPr>
          <a:xfrm>
            <a:off x="6302375" y="4003675"/>
            <a:ext cx="1943100" cy="649288"/>
          </a:xfrm>
          <a:prstGeom prst="rect">
            <a:avLst/>
          </a:prstGeom>
          <a:solidFill>
            <a:schemeClr val="accent1"/>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sp>
        <p:nvSpPr>
          <p:cNvPr id="43052" name="矩形 80"/>
          <p:cNvSpPr/>
          <p:nvPr/>
        </p:nvSpPr>
        <p:spPr>
          <a:xfrm>
            <a:off x="3709988" y="4003675"/>
            <a:ext cx="1943100" cy="649288"/>
          </a:xfrm>
          <a:prstGeom prst="rect">
            <a:avLst/>
          </a:prstGeom>
          <a:solidFill>
            <a:schemeClr val="accent1"/>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sp>
        <p:nvSpPr>
          <p:cNvPr id="43053" name="矩形 82"/>
          <p:cNvSpPr/>
          <p:nvPr/>
        </p:nvSpPr>
        <p:spPr>
          <a:xfrm>
            <a:off x="3709988" y="4724400"/>
            <a:ext cx="1943100" cy="647700"/>
          </a:xfrm>
          <a:prstGeom prst="rect">
            <a:avLst/>
          </a:prstGeom>
          <a:solidFill>
            <a:schemeClr val="accent1"/>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sp>
        <p:nvSpPr>
          <p:cNvPr id="43054" name="矩形 83"/>
          <p:cNvSpPr/>
          <p:nvPr/>
        </p:nvSpPr>
        <p:spPr>
          <a:xfrm>
            <a:off x="1116013" y="3284538"/>
            <a:ext cx="1943100" cy="647700"/>
          </a:xfrm>
          <a:prstGeom prst="rect">
            <a:avLst/>
          </a:prstGeom>
          <a:solidFill>
            <a:schemeClr val="accent1"/>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sp>
        <p:nvSpPr>
          <p:cNvPr id="43055" name="矩形 84"/>
          <p:cNvSpPr/>
          <p:nvPr/>
        </p:nvSpPr>
        <p:spPr>
          <a:xfrm>
            <a:off x="1117600" y="4724400"/>
            <a:ext cx="1943100" cy="647700"/>
          </a:xfrm>
          <a:prstGeom prst="rect">
            <a:avLst/>
          </a:prstGeom>
          <a:solidFill>
            <a:schemeClr val="accent1"/>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sp>
        <p:nvSpPr>
          <p:cNvPr id="43056" name="矩形 85"/>
          <p:cNvSpPr/>
          <p:nvPr/>
        </p:nvSpPr>
        <p:spPr>
          <a:xfrm>
            <a:off x="3709988" y="2635250"/>
            <a:ext cx="1943100" cy="649288"/>
          </a:xfrm>
          <a:prstGeom prst="rect">
            <a:avLst/>
          </a:prstGeom>
          <a:solidFill>
            <a:schemeClr val="accent1"/>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b="1" dirty="0"/>
          </a:p>
        </p:txBody>
      </p:sp>
      <p:sp>
        <p:nvSpPr>
          <p:cNvPr id="43057" name="Line 21"/>
          <p:cNvSpPr/>
          <p:nvPr/>
        </p:nvSpPr>
        <p:spPr>
          <a:xfrm>
            <a:off x="1116013" y="4435475"/>
            <a:ext cx="1944687" cy="0"/>
          </a:xfrm>
          <a:prstGeom prst="line">
            <a:avLst/>
          </a:prstGeom>
          <a:ln w="9525" cap="flat" cmpd="sng">
            <a:solidFill>
              <a:schemeClr val="tx1"/>
            </a:solidFill>
            <a:prstDash val="dash"/>
            <a:miter/>
            <a:headEnd type="none" w="med" len="med"/>
            <a:tailEnd type="none" w="med" len="med"/>
          </a:ln>
        </p:spPr>
      </p:sp>
      <p:sp>
        <p:nvSpPr>
          <p:cNvPr id="399363" name="Rectangle 3"/>
          <p:cNvSpPr>
            <a:spLocks noChangeArrowheads="1"/>
          </p:cNvSpPr>
          <p:nvPr/>
        </p:nvSpPr>
        <p:spPr bwMode="auto">
          <a:xfrm>
            <a:off x="395288" y="331788"/>
            <a:ext cx="8229600" cy="1009650"/>
          </a:xfrm>
          <a:prstGeom prst="rect">
            <a:avLst/>
          </a:prstGeom>
          <a:noFill/>
          <a:ln w="9525">
            <a:noFill/>
            <a:miter lim="800000"/>
          </a:ln>
        </p:spPr>
        <p:txBody>
          <a:bodyPr/>
          <a:lstStyle/>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经过若干次分配、归还之后，可能会出现下面的格局：</a:t>
            </a:r>
            <a:endPar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Char char="n"/>
              <a:defRPr/>
            </a:pPr>
            <a:endPar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Char char="n"/>
              <a:defRPr/>
            </a:pPr>
            <a:endPar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Char char="n"/>
              <a:defRPr/>
            </a:pPr>
            <a:endPar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Char char="n"/>
              <a:defRPr/>
            </a:pPr>
            <a:endPar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Char char="n"/>
              <a:defRPr/>
            </a:pPr>
            <a:endPar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Char char="n"/>
              <a:defRPr/>
            </a:pPr>
            <a:endPar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Char char="n"/>
              <a:defRPr/>
            </a:pPr>
            <a:endPar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Char char="n"/>
              <a:defRPr/>
            </a:pPr>
            <a:endPar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Char char="n"/>
              <a:defRPr/>
            </a:pPr>
            <a:endPar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Char char="n"/>
              <a:defRPr/>
            </a:pPr>
            <a:endPar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Char char="n"/>
              <a:defRPr/>
            </a:pPr>
            <a:endParaRPr kumimoji="0"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rPr>
              <a:t>程序结束时，如何归还所有的块？</a:t>
            </a:r>
            <a:endParaRPr kumimoji="0"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63">
                                            <p:txEl>
                                              <p:pRg st="12" end="12"/>
                                            </p:txEl>
                                          </p:spTgt>
                                        </p:tgtEl>
                                        <p:attrNameLst>
                                          <p:attrName>style.visibility</p:attrName>
                                        </p:attrNameLst>
                                      </p:cBhvr>
                                      <p:to>
                                        <p:strVal val="visible"/>
                                      </p:to>
                                    </p:set>
                                    <p:anim calcmode="lin" valueType="num">
                                      <p:cBhvr additive="base">
                                        <p:cTn id="7" dur="500" fill="hold"/>
                                        <p:tgtEl>
                                          <p:spTgt spid="399363">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6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p:cNvSpPr>
          <p:nvPr>
            <p:ph type="body"/>
          </p:nvPr>
        </p:nvSpPr>
        <p:spPr>
          <a:xfrm>
            <a:off x="323056" y="980440"/>
            <a:ext cx="8820944" cy="4797425"/>
          </a:xfrm>
        </p:spPr>
        <p:txBody>
          <a:bodyPr vert="horz" wrap="square" lIns="91440" tIns="45720" rIns="91440" bIns="45720" anchor="t" anchorCtr="0"/>
          <a:lstStyle/>
          <a:p>
            <a:pPr defTabSz="527050" eaLnBrk="1" hangingPunct="1"/>
            <a:r>
              <a:rPr lang="zh-CN" altLang="zh-CN" sz="2800" b="1" dirty="0"/>
              <a:t>在C++中，</a:t>
            </a:r>
            <a:r>
              <a:rPr lang="zh-CN" altLang="zh-CN" sz="2800" b="1" dirty="0">
                <a:solidFill>
                  <a:srgbClr val="FF0000"/>
                </a:solidFill>
              </a:rPr>
              <a:t>把函数调用也作为一种操作符来看待</a:t>
            </a:r>
            <a:r>
              <a:rPr lang="zh-CN" altLang="zh-CN" sz="2800" b="1" dirty="0"/>
              <a:t>，并且可以针对类来对其进行重载。函数调用操作符只能作为</a:t>
            </a:r>
            <a:r>
              <a:rPr lang="zh-CN" altLang="zh-CN" sz="2800" b="1" dirty="0">
                <a:solidFill>
                  <a:srgbClr val="0070C0"/>
                </a:solidFill>
              </a:rPr>
              <a:t>非静态的成员函数</a:t>
            </a:r>
            <a:r>
              <a:rPr lang="zh-CN" altLang="zh-CN" sz="2800" b="1" dirty="0"/>
              <a:t>来实现</a:t>
            </a:r>
            <a:r>
              <a:rPr lang="zh-CN" altLang="en-US" sz="2800" b="1" dirty="0"/>
              <a:t>。</a:t>
            </a:r>
            <a:endParaRPr lang="zh-CN" altLang="zh-CN" sz="2800" b="1" dirty="0"/>
          </a:p>
          <a:p>
            <a:pPr lvl="1" defTabSz="527050" eaLnBrk="1" hangingPunct="1">
              <a:lnSpc>
                <a:spcPct val="120000"/>
              </a:lnSpc>
              <a:buNone/>
            </a:pPr>
            <a:r>
              <a:rPr lang="zh-CN" altLang="zh-CN" sz="2000" b="1" dirty="0">
                <a:cs typeface="Times New Roman" panose="02020603050405020304" pitchFamily="18" charset="0"/>
              </a:rPr>
              <a:t>class A</a:t>
            </a:r>
            <a:endParaRPr lang="zh-CN" altLang="zh-CN" sz="2000" b="1" dirty="0">
              <a:cs typeface="Times New Roman" panose="02020603050405020304" pitchFamily="18" charset="0"/>
            </a:endParaRPr>
          </a:p>
          <a:p>
            <a:pPr lvl="1" defTabSz="527050" eaLnBrk="1" hangingPunct="1">
              <a:lnSpc>
                <a:spcPct val="80000"/>
              </a:lnSpc>
              <a:buNone/>
            </a:pPr>
            <a:r>
              <a:rPr lang="zh-CN" altLang="zh-CN" sz="2000" b="1" dirty="0">
                <a:cs typeface="Times New Roman" panose="02020603050405020304" pitchFamily="18" charset="0"/>
              </a:rPr>
              <a:t>{		int value;</a:t>
            </a:r>
            <a:endParaRPr lang="zh-CN" altLang="zh-CN" sz="2000" b="1" dirty="0">
              <a:cs typeface="Times New Roman" panose="02020603050405020304" pitchFamily="18" charset="0"/>
            </a:endParaRPr>
          </a:p>
          <a:p>
            <a:pPr lvl="1" defTabSz="527050" eaLnBrk="1" hangingPunct="1">
              <a:lnSpc>
                <a:spcPct val="80000"/>
              </a:lnSpc>
              <a:buNone/>
            </a:pP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public:</a:t>
            </a:r>
            <a:endParaRPr lang="zh-CN" altLang="zh-CN" sz="2000" b="1" dirty="0">
              <a:cs typeface="Times New Roman" panose="02020603050405020304" pitchFamily="18" charset="0"/>
            </a:endParaRPr>
          </a:p>
          <a:p>
            <a:pPr lvl="1" defTabSz="527050" eaLnBrk="1" hangingPunct="1">
              <a:lnSpc>
                <a:spcPct val="80000"/>
              </a:lnSpc>
              <a:buNone/>
            </a:pPr>
            <a:r>
              <a:rPr lang="zh-CN" altLang="zh-CN" sz="2000" b="1" dirty="0">
                <a:cs typeface="Times New Roman" panose="02020603050405020304" pitchFamily="18" charset="0"/>
              </a:rPr>
              <a:t>		A() { </a:t>
            </a:r>
            <a:r>
              <a:rPr lang="en-US" altLang="zh-CN" sz="2000" b="1" dirty="0">
                <a:cs typeface="Times New Roman" panose="02020603050405020304" pitchFamily="18" charset="0"/>
              </a:rPr>
              <a:t> </a:t>
            </a:r>
            <a:r>
              <a:rPr lang="en-US" sz="2000" b="1" dirty="0">
                <a:cs typeface="Times New Roman" panose="02020603050405020304" pitchFamily="18" charset="0"/>
              </a:rPr>
              <a:t>value</a:t>
            </a:r>
            <a:r>
              <a:rPr lang="zh-CN" altLang="zh-CN" sz="2000" b="1" dirty="0">
                <a:cs typeface="Times New Roman" panose="02020603050405020304" pitchFamily="18" charset="0"/>
              </a:rPr>
              <a:t>= 0; </a:t>
            </a:r>
            <a:r>
              <a:rPr lang="en-US" altLang="zh-CN" sz="2000" b="1" dirty="0">
                <a:cs typeface="Times New Roman" panose="02020603050405020304" pitchFamily="18" charset="0"/>
              </a:rPr>
              <a:t> </a:t>
            </a:r>
            <a:r>
              <a:rPr lang="zh-CN" altLang="zh-CN" sz="2000" b="1" dirty="0">
                <a:cs typeface="Times New Roman" panose="02020603050405020304" pitchFamily="18" charset="0"/>
              </a:rPr>
              <a:t>}</a:t>
            </a:r>
            <a:endParaRPr lang="zh-CN" altLang="zh-CN" sz="2000" b="1" dirty="0">
              <a:cs typeface="Times New Roman" panose="02020603050405020304" pitchFamily="18" charset="0"/>
            </a:endParaRPr>
          </a:p>
          <a:p>
            <a:pPr lvl="1" defTabSz="527050" eaLnBrk="1" hangingPunct="1">
              <a:lnSpc>
                <a:spcPct val="80000"/>
              </a:lnSpc>
              <a:buNone/>
            </a:pPr>
            <a:r>
              <a:rPr lang="zh-CN" altLang="zh-CN" sz="2000" b="1" dirty="0">
                <a:cs typeface="Times New Roman" panose="02020603050405020304" pitchFamily="18" charset="0"/>
              </a:rPr>
              <a:t>		A(int i)</a:t>
            </a:r>
            <a:r>
              <a:rPr lang="en-US" altLang="zh-CN" sz="2000" b="1" dirty="0">
                <a:cs typeface="Times New Roman" panose="02020603050405020304" pitchFamily="18" charset="0"/>
              </a:rPr>
              <a:t> </a:t>
            </a: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value = i; </a:t>
            </a:r>
            <a:r>
              <a:rPr lang="en-US" altLang="zh-CN" sz="2000" b="1" dirty="0">
                <a:cs typeface="Times New Roman" panose="02020603050405020304" pitchFamily="18" charset="0"/>
              </a:rPr>
              <a:t> </a:t>
            </a:r>
            <a:r>
              <a:rPr lang="zh-CN" altLang="zh-CN" sz="2000" b="1" dirty="0">
                <a:cs typeface="Times New Roman" panose="02020603050405020304" pitchFamily="18" charset="0"/>
              </a:rPr>
              <a:t>}</a:t>
            </a:r>
            <a:endParaRPr lang="en-US" altLang="zh-CN" sz="2000" b="1" dirty="0">
              <a:cs typeface="Times New Roman" panose="02020603050405020304" pitchFamily="18" charset="0"/>
            </a:endParaRPr>
          </a:p>
          <a:p>
            <a:pPr lvl="1" defTabSz="527050" eaLnBrk="1" hangingPunct="1">
              <a:lnSpc>
                <a:spcPct val="80000"/>
              </a:lnSpc>
              <a:buNone/>
            </a:pPr>
            <a:r>
              <a:rPr lang="en-US" altLang="zh-CN" sz="2000" b="1" dirty="0">
                <a:cs typeface="Times New Roman" panose="02020603050405020304" pitchFamily="18" charset="0"/>
              </a:rPr>
              <a:t>         </a:t>
            </a:r>
            <a:r>
              <a:rPr lang="zh-CN" altLang="zh-CN" sz="2000" b="1" dirty="0">
                <a:solidFill>
                  <a:srgbClr val="0070C0"/>
                </a:solidFill>
                <a:cs typeface="Times New Roman" panose="02020603050405020304" pitchFamily="18" charset="0"/>
              </a:rPr>
              <a:t>//函数调用操作符</a:t>
            </a:r>
            <a:r>
              <a:rPr lang="en-US" altLang="zh-CN" sz="2000" b="1" dirty="0">
                <a:solidFill>
                  <a:srgbClr val="0070C0"/>
                </a:solidFill>
                <a:cs typeface="Times New Roman" panose="02020603050405020304" pitchFamily="18" charset="0"/>
              </a:rPr>
              <a:t>()</a:t>
            </a:r>
            <a:r>
              <a:rPr lang="zh-CN" altLang="zh-CN" sz="2000" b="1" dirty="0">
                <a:solidFill>
                  <a:srgbClr val="0070C0"/>
                </a:solidFill>
                <a:cs typeface="Times New Roman" panose="02020603050405020304" pitchFamily="18" charset="0"/>
              </a:rPr>
              <a:t>的重载函数</a:t>
            </a:r>
            <a:endParaRPr lang="en-US" altLang="zh-CN" sz="2000" b="1" dirty="0">
              <a:solidFill>
                <a:srgbClr val="0070C0"/>
              </a:solidFill>
              <a:cs typeface="Times New Roman" panose="02020603050405020304" pitchFamily="18" charset="0"/>
            </a:endParaRPr>
          </a:p>
          <a:p>
            <a:pPr lvl="1" defTabSz="527050" eaLnBrk="1" hangingPunct="1">
              <a:lnSpc>
                <a:spcPct val="80000"/>
              </a:lnSpc>
              <a:buNone/>
            </a:pPr>
            <a:r>
              <a:rPr lang="en-US" altLang="zh-CN" sz="2000" b="1" dirty="0">
                <a:solidFill>
                  <a:srgbClr val="0070C0"/>
                </a:solidFill>
                <a:cs typeface="Times New Roman" panose="02020603050405020304" pitchFamily="18" charset="0"/>
              </a:rPr>
              <a:t>         </a:t>
            </a:r>
            <a:r>
              <a:rPr lang="zh-CN" altLang="zh-CN" sz="2000" b="1" dirty="0">
                <a:solidFill>
                  <a:srgbClr val="0070C0"/>
                </a:solidFill>
                <a:cs typeface="Times New Roman" panose="02020603050405020304" pitchFamily="18" charset="0"/>
              </a:rPr>
              <a:t>int operator</a:t>
            </a:r>
            <a:r>
              <a:rPr lang="en-US" altLang="zh-CN" sz="2000" b="1" dirty="0">
                <a:solidFill>
                  <a:srgbClr val="0070C0"/>
                </a:solidFill>
                <a:cs typeface="Times New Roman" panose="02020603050405020304" pitchFamily="18" charset="0"/>
              </a:rPr>
              <a:t> </a:t>
            </a:r>
            <a:r>
              <a:rPr lang="zh-CN" altLang="zh-CN" sz="2000" b="1" dirty="0">
                <a:solidFill>
                  <a:srgbClr val="0070C0"/>
                </a:solidFill>
                <a:cs typeface="Times New Roman" panose="02020603050405020304" pitchFamily="18" charset="0"/>
              </a:rPr>
              <a:t>() (int x)</a:t>
            </a:r>
            <a:r>
              <a:rPr lang="en-US" altLang="zh-CN" sz="2000" b="1" dirty="0">
                <a:solidFill>
                  <a:srgbClr val="0070C0"/>
                </a:solidFill>
                <a:cs typeface="Times New Roman" panose="02020603050405020304" pitchFamily="18" charset="0"/>
              </a:rPr>
              <a:t> </a:t>
            </a:r>
            <a:r>
              <a:rPr lang="zh-CN" altLang="zh-CN" sz="2000" b="1" dirty="0">
                <a:solidFill>
                  <a:srgbClr val="0070C0"/>
                </a:solidFill>
                <a:cs typeface="Times New Roman" panose="02020603050405020304" pitchFamily="18" charset="0"/>
              </a:rPr>
              <a:t>{</a:t>
            </a:r>
            <a:r>
              <a:rPr lang="en-US" altLang="zh-CN" sz="2000" b="1" dirty="0">
                <a:solidFill>
                  <a:srgbClr val="0070C0"/>
                </a:solidFill>
                <a:cs typeface="Times New Roman" panose="02020603050405020304" pitchFamily="18" charset="0"/>
              </a:rPr>
              <a:t> </a:t>
            </a:r>
            <a:r>
              <a:rPr lang="zh-CN" altLang="zh-CN" sz="2000" b="1" dirty="0">
                <a:solidFill>
                  <a:srgbClr val="0070C0"/>
                </a:solidFill>
                <a:cs typeface="Times New Roman" panose="02020603050405020304" pitchFamily="18" charset="0"/>
              </a:rPr>
              <a:t> return x+value; </a:t>
            </a:r>
            <a:r>
              <a:rPr lang="en-US" altLang="zh-CN" sz="2000" b="1" dirty="0">
                <a:solidFill>
                  <a:srgbClr val="0070C0"/>
                </a:solidFill>
                <a:cs typeface="Times New Roman" panose="02020603050405020304" pitchFamily="18" charset="0"/>
              </a:rPr>
              <a:t> </a:t>
            </a:r>
            <a:r>
              <a:rPr lang="zh-CN" altLang="zh-CN" sz="2000" b="1" dirty="0">
                <a:solidFill>
                  <a:srgbClr val="0070C0"/>
                </a:solidFill>
                <a:cs typeface="Times New Roman" panose="02020603050405020304" pitchFamily="18" charset="0"/>
              </a:rPr>
              <a:t>}</a:t>
            </a:r>
            <a:endParaRPr lang="zh-CN" altLang="zh-CN" sz="2000" b="1" dirty="0">
              <a:solidFill>
                <a:srgbClr val="0070C0"/>
              </a:solidFill>
              <a:cs typeface="Times New Roman" panose="02020603050405020304" pitchFamily="18" charset="0"/>
            </a:endParaRPr>
          </a:p>
          <a:p>
            <a:pPr lvl="1" defTabSz="527050" eaLnBrk="1" hangingPunct="1">
              <a:lnSpc>
                <a:spcPct val="80000"/>
              </a:lnSpc>
              <a:buNone/>
            </a:pPr>
            <a:r>
              <a:rPr lang="zh-CN" altLang="zh-CN" sz="2000" b="1" dirty="0">
                <a:cs typeface="Times New Roman" panose="02020603050405020304" pitchFamily="18" charset="0"/>
              </a:rPr>
              <a:t>}; </a:t>
            </a:r>
            <a:endParaRPr lang="en-US" altLang="zh-CN" sz="2000" b="1" dirty="0">
              <a:cs typeface="Times New Roman" panose="02020603050405020304" pitchFamily="18" charset="0"/>
            </a:endParaRPr>
          </a:p>
          <a:p>
            <a:pPr lvl="1" defTabSz="527050" eaLnBrk="1" hangingPunct="1">
              <a:lnSpc>
                <a:spcPct val="80000"/>
              </a:lnSpc>
              <a:buNone/>
            </a:pPr>
            <a:endParaRPr lang="en-US" altLang="zh-CN" sz="1000" b="1" dirty="0">
              <a:cs typeface="Times New Roman" panose="02020603050405020304" pitchFamily="18" charset="0"/>
            </a:endParaRPr>
          </a:p>
          <a:p>
            <a:pPr lvl="1" defTabSz="527050" eaLnBrk="1" hangingPunct="1">
              <a:lnSpc>
                <a:spcPct val="80000"/>
              </a:lnSpc>
              <a:buNone/>
            </a:pPr>
            <a:r>
              <a:rPr lang="zh-CN" altLang="zh-CN" sz="2000" b="1" dirty="0">
                <a:cs typeface="Times New Roman" panose="02020603050405020304" pitchFamily="18" charset="0"/>
              </a:rPr>
              <a:t>A a(3); </a:t>
            </a:r>
            <a:endParaRPr lang="zh-CN" altLang="zh-CN" sz="2000" b="1" dirty="0">
              <a:cs typeface="Times New Roman" panose="02020603050405020304" pitchFamily="18" charset="0"/>
            </a:endParaRPr>
          </a:p>
          <a:p>
            <a:pPr lvl="1" defTabSz="527050" eaLnBrk="1" hangingPunct="1">
              <a:lnSpc>
                <a:spcPct val="80000"/>
              </a:lnSpc>
              <a:buNone/>
            </a:pPr>
            <a:r>
              <a:rPr lang="zh-CN" altLang="zh-CN" sz="2000" b="1" dirty="0">
                <a:cs typeface="Times New Roman" panose="02020603050405020304" pitchFamily="18" charset="0"/>
              </a:rPr>
              <a:t>cout  &lt;&lt; </a:t>
            </a:r>
            <a:r>
              <a:rPr lang="zh-CN" altLang="zh-CN" sz="2000" b="1" dirty="0">
                <a:solidFill>
                  <a:srgbClr val="0070C0"/>
                </a:solidFill>
                <a:cs typeface="Times New Roman" panose="02020603050405020304" pitchFamily="18" charset="0"/>
              </a:rPr>
              <a:t>a(10) </a:t>
            </a:r>
            <a:r>
              <a:rPr lang="zh-CN" altLang="zh-CN" sz="2000" b="1" dirty="0">
                <a:cs typeface="Times New Roman" panose="02020603050405020304" pitchFamily="18" charset="0"/>
              </a:rPr>
              <a:t>&lt;&lt; endl; </a:t>
            </a:r>
            <a:r>
              <a:rPr lang="en-US" altLang="zh-CN" sz="2000" b="1" dirty="0">
                <a:cs typeface="Times New Roman" panose="02020603050405020304" pitchFamily="18" charset="0"/>
              </a:rPr>
              <a:t> </a:t>
            </a:r>
            <a:r>
              <a:rPr lang="zh-CN" altLang="zh-CN" sz="2000" b="1" dirty="0">
                <a:cs typeface="Times New Roman" panose="02020603050405020304" pitchFamily="18" charset="0"/>
              </a:rPr>
              <a:t>//a(10)调用A中的</a:t>
            </a:r>
            <a:r>
              <a:rPr lang="en-US" altLang="zh-CN" sz="2000" b="1" dirty="0">
                <a:cs typeface="Times New Roman" panose="02020603050405020304" pitchFamily="18" charset="0"/>
              </a:rPr>
              <a:t>()</a:t>
            </a:r>
            <a:r>
              <a:rPr lang="zh-CN" altLang="en-US" sz="2000" b="1" dirty="0">
                <a:cs typeface="Times New Roman" panose="02020603050405020304" pitchFamily="18" charset="0"/>
              </a:rPr>
              <a:t>重载</a:t>
            </a:r>
            <a:r>
              <a:rPr lang="zh-CN" altLang="zh-CN" sz="2000" b="1" dirty="0">
                <a:cs typeface="Times New Roman" panose="02020603050405020304" pitchFamily="18" charset="0"/>
              </a:rPr>
              <a:t>函数</a:t>
            </a:r>
            <a:endParaRPr lang="zh-CN" altLang="zh-CN" sz="2000" b="1" dirty="0">
              <a:cs typeface="Times New Roman" panose="02020603050405020304" pitchFamily="18" charset="0"/>
            </a:endParaRPr>
          </a:p>
          <a:p>
            <a:pPr lvl="1" defTabSz="527050" eaLnBrk="1" hangingPunct="1">
              <a:lnSpc>
                <a:spcPct val="80000"/>
              </a:lnSpc>
              <a:buNone/>
            </a:pPr>
            <a:r>
              <a:rPr lang="en-US" altLang="zh-CN" sz="2000" b="1" dirty="0">
                <a:ea typeface="Times New Roman" panose="02020603050405020304" pitchFamily="18" charset="0"/>
              </a:rPr>
              <a:t>//</a:t>
            </a:r>
            <a:r>
              <a:rPr lang="zh-CN" altLang="en-US" sz="2000" b="1" dirty="0">
                <a:ea typeface="Times New Roman" panose="02020603050405020304" pitchFamily="18" charset="0"/>
              </a:rPr>
              <a:t>a(10)表示调用a作为函数名的函数，函数的参数为 10，它将会调用A类中的函数调用操作符重载函数，即a.operator</a:t>
            </a:r>
            <a:r>
              <a:rPr lang="en-US" altLang="zh-CN" sz="2000" b="1" dirty="0">
                <a:ea typeface="Times New Roman" panose="02020603050405020304" pitchFamily="18" charset="0"/>
              </a:rPr>
              <a:t> () </a:t>
            </a:r>
            <a:r>
              <a:rPr lang="zh-CN" altLang="en-US" sz="2000" b="1" dirty="0">
                <a:ea typeface="Times New Roman" panose="02020603050405020304" pitchFamily="18" charset="0"/>
              </a:rPr>
              <a:t>(10)，最后输出13。</a:t>
            </a:r>
            <a:endParaRPr lang="zh-CN" altLang="en-US" sz="2000" b="1" dirty="0">
              <a:ea typeface="Times New Roman" panose="02020603050405020304" pitchFamily="18" charset="0"/>
            </a:endParaRPr>
          </a:p>
        </p:txBody>
      </p:sp>
      <p:sp>
        <p:nvSpPr>
          <p:cNvPr id="4" name="Rectangle 2"/>
          <p:cNvSpPr txBox="1">
            <a:spLocks noChangeArrowheads="1"/>
          </p:cNvSpPr>
          <p:nvPr/>
        </p:nvSpPr>
        <p:spPr bwMode="auto">
          <a:xfrm>
            <a:off x="1524000" y="190500"/>
            <a:ext cx="7010400" cy="72517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(4) </a:t>
            </a:r>
            <a:r>
              <a:rPr kumimoji="0" lang="zh-CN" altLang="zh-CN" sz="4000" b="1" kern="0" cap="none" spc="0" normalizeH="0" baseline="0" noProof="0" dirty="0">
                <a:solidFill>
                  <a:srgbClr val="000000"/>
                </a:solidFill>
                <a:latin typeface="Arial" panose="020B0604020202020204"/>
                <a:ea typeface="楷体_GB2312"/>
                <a:cs typeface="+mj-cs"/>
              </a:rPr>
              <a:t>函数调用操作符()</a:t>
            </a:r>
            <a:r>
              <a:rPr kumimoji="0" lang="en-US" altLang="zh-CN" sz="4000" b="1" kern="0" cap="none" spc="0" normalizeH="0" baseline="0" noProof="0" dirty="0">
                <a:solidFill>
                  <a:srgbClr val="000000"/>
                </a:solidFill>
                <a:latin typeface="Arial" panose="020B0604020202020204"/>
                <a:ea typeface="楷体_GB2312"/>
                <a:cs typeface="+mj-cs"/>
              </a:rPr>
              <a:t>  P255</a:t>
            </a:r>
            <a:endParaRPr kumimoji="0" lang="en-US" altLang="zh-CN" sz="4000" b="1" kern="0" cap="none" spc="0" normalizeH="0" baseline="0" noProof="0" dirty="0">
              <a:solidFill>
                <a:srgbClr val="000000"/>
              </a:solidFill>
              <a:latin typeface="Arial" panose="020B0604020202020204"/>
              <a:ea typeface="楷体_GB2312"/>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Rectangle 3"/>
          <p:cNvSpPr>
            <a:spLocks noGrp="1" noChangeArrowheads="1"/>
          </p:cNvSpPr>
          <p:nvPr>
            <p:ph idx="1"/>
          </p:nvPr>
        </p:nvSpPr>
        <p:spPr>
          <a:xfrm>
            <a:off x="85016" y="116632"/>
            <a:ext cx="9036496" cy="6191250"/>
          </a:xfrm>
        </p:spPr>
        <p:txBody>
          <a:bodyPr vert="horz" wrap="square" lIns="91440" tIns="45720" rIns="91440" bIns="45720" numCol="1" anchor="t" anchorCtr="0" compatLnSpc="1">
            <a:normAutofit/>
          </a:bodyPr>
          <a:lstStyle/>
          <a:p>
            <a:pPr marL="342900" marR="0" lvl="0" indent="-342900" algn="l" defTabSz="914400" rtl="0" eaLnBrk="1" fontAlgn="base" latinLnBrk="0" hangingPunct="1">
              <a:lnSpc>
                <a:spcPct val="110000"/>
              </a:lnSpc>
              <a:spcBef>
                <a:spcPct val="20000"/>
              </a:spcBef>
              <a:spcAft>
                <a:spcPct val="0"/>
              </a:spcAft>
              <a:buClr>
                <a:schemeClr val="hlink"/>
              </a:buClr>
              <a:buSzPct val="60000"/>
              <a:buFont typeface="Wingdings" panose="05000000000000000000" pitchFamily="2" charset="2"/>
              <a:buChar char="n"/>
              <a:defRPr/>
            </a:pPr>
            <a:r>
              <a:rPr kumimoji="0" lang="zh-CN" altLang="en-US" sz="2400" b="1" i="0" u="none" strike="noStrike" kern="0" cap="none" normalizeH="0" baseline="0" noProof="0" dirty="0">
                <a:uLnTx/>
                <a:uFillTx/>
                <a:latin typeface="+mn-lt"/>
                <a:ea typeface="+mn-ea"/>
                <a:cs typeface="+mn-cs"/>
              </a:rPr>
              <a:t>函数调用操作符重载主要用于只有一个操作的对象（</a:t>
            </a:r>
            <a:r>
              <a:rPr kumimoji="0" lang="zh-CN" altLang="en-US" sz="2400" b="1" i="0" u="none" strike="noStrike" kern="0" cap="none" normalizeH="0" baseline="0" noProof="0" dirty="0">
                <a:solidFill>
                  <a:srgbClr val="C00000"/>
                </a:solidFill>
                <a:uLnTx/>
                <a:uFillTx/>
                <a:latin typeface="+mn-lt"/>
                <a:ea typeface="+mn-ea"/>
                <a:cs typeface="+mn-cs"/>
              </a:rPr>
              <a:t>函数对象，</a:t>
            </a:r>
            <a:r>
              <a:rPr kumimoji="0" lang="en-US" altLang="zh-CN" sz="2400" b="1" i="0" u="none" strike="noStrike" kern="0" cap="none" normalizeH="0" baseline="0" noProof="0" dirty="0" err="1">
                <a:solidFill>
                  <a:srgbClr val="C00000"/>
                </a:solidFill>
                <a:uLnTx/>
                <a:uFillTx/>
                <a:latin typeface="+mn-lt"/>
                <a:ea typeface="+mn-ea"/>
                <a:cs typeface="+mn-cs"/>
              </a:rPr>
              <a:t>functor</a:t>
            </a:r>
            <a:r>
              <a:rPr kumimoji="0" lang="zh-CN" altLang="en-US" sz="2400" b="1" i="0" u="none" strike="noStrike" kern="0" cap="none" normalizeH="0" baseline="0" noProof="0" dirty="0">
                <a:uLnTx/>
                <a:uFillTx/>
                <a:latin typeface="+mn-lt"/>
                <a:ea typeface="+mn-ea"/>
                <a:cs typeface="+mn-cs"/>
              </a:rPr>
              <a:t>），该对象除了具有一般函数的行为外，它还可以拥有状态。例如，下面是一个能产生随机数的对象：</a:t>
            </a:r>
            <a:endParaRPr kumimoji="0" lang="zh-CN" altLang="en-US"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normalizeH="0" baseline="0" noProof="0" dirty="0">
                <a:uLnTx/>
                <a:uFillTx/>
                <a:latin typeface="+mn-lt"/>
                <a:ea typeface="+mn-ea"/>
                <a:cs typeface="+mn-cs"/>
              </a:rPr>
              <a:t>class Random</a:t>
            </a:r>
            <a:endParaRPr kumimoji="0" lang="en-US" altLang="zh-CN"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normalizeH="0" baseline="0" noProof="0" dirty="0">
                <a:uLnTx/>
                <a:uFillTx/>
                <a:latin typeface="+mn-lt"/>
                <a:ea typeface="+mn-ea"/>
                <a:cs typeface="+mn-cs"/>
              </a:rPr>
              <a:t>{	    unsigned </a:t>
            </a:r>
            <a:r>
              <a:rPr kumimoji="0" lang="en-US" altLang="zh-CN" sz="2400" b="1" i="0" u="none" strike="noStrike" kern="0" cap="none" normalizeH="0" baseline="0" noProof="0" dirty="0" err="1">
                <a:uLnTx/>
                <a:uFillTx/>
                <a:latin typeface="+mn-lt"/>
                <a:ea typeface="+mn-ea"/>
                <a:cs typeface="+mn-cs"/>
              </a:rPr>
              <a:t>int</a:t>
            </a:r>
            <a:r>
              <a:rPr kumimoji="0" lang="en-US" altLang="zh-CN" sz="2400" b="1" i="0" u="none" strike="noStrike" kern="0" cap="none" normalizeH="0" baseline="0" noProof="0" dirty="0">
                <a:uLnTx/>
                <a:uFillTx/>
                <a:latin typeface="+mn-lt"/>
                <a:ea typeface="+mn-ea"/>
                <a:cs typeface="+mn-cs"/>
              </a:rPr>
              <a:t> seed;</a:t>
            </a:r>
            <a:endParaRPr kumimoji="0" lang="en-US" altLang="zh-CN"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normalizeH="0" baseline="0" noProof="0" dirty="0">
                <a:uLnTx/>
                <a:uFillTx/>
                <a:latin typeface="+mn-lt"/>
                <a:ea typeface="+mn-ea"/>
                <a:cs typeface="+mn-cs"/>
              </a:rPr>
              <a:t>	public:</a:t>
            </a:r>
            <a:endParaRPr kumimoji="0" lang="en-US" altLang="zh-CN"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normalizeH="0" baseline="0" noProof="0" dirty="0">
                <a:uLnTx/>
                <a:uFillTx/>
                <a:latin typeface="+mn-lt"/>
                <a:ea typeface="+mn-ea"/>
                <a:cs typeface="+mn-cs"/>
              </a:rPr>
              <a:t>   	    Random(unsigned </a:t>
            </a:r>
            <a:r>
              <a:rPr kumimoji="0" lang="en-US" altLang="zh-CN" sz="2400" b="1" i="0" u="none" strike="noStrike" kern="0" cap="none" normalizeH="0" baseline="0" noProof="0" dirty="0" err="1">
                <a:uLnTx/>
                <a:uFillTx/>
                <a:latin typeface="+mn-lt"/>
                <a:ea typeface="+mn-ea"/>
                <a:cs typeface="+mn-cs"/>
              </a:rPr>
              <a:t>int</a:t>
            </a:r>
            <a:r>
              <a:rPr kumimoji="0" lang="en-US" altLang="zh-CN" sz="2400" b="1" i="0" u="none" strike="noStrike" kern="0" cap="none" normalizeH="0" baseline="0" noProof="0" dirty="0">
                <a:uLnTx/>
                <a:uFillTx/>
                <a:latin typeface="+mn-lt"/>
                <a:ea typeface="+mn-ea"/>
                <a:cs typeface="+mn-cs"/>
              </a:rPr>
              <a:t> </a:t>
            </a:r>
            <a:r>
              <a:rPr kumimoji="0" lang="en-US" altLang="zh-CN" sz="2400" b="1" i="0" u="none" strike="noStrike" kern="0" cap="none" normalizeH="0" baseline="0" noProof="0" dirty="0" err="1">
                <a:uLnTx/>
                <a:uFillTx/>
                <a:latin typeface="+mn-lt"/>
                <a:ea typeface="+mn-ea"/>
                <a:cs typeface="+mn-cs"/>
              </a:rPr>
              <a:t>i</a:t>
            </a:r>
            <a:r>
              <a:rPr kumimoji="0" lang="en-US" altLang="zh-CN" sz="2400" b="1" i="0" u="none" strike="noStrike" kern="0" cap="none" normalizeH="0" baseline="0" noProof="0" dirty="0">
                <a:uLnTx/>
                <a:uFillTx/>
                <a:latin typeface="+mn-lt"/>
                <a:ea typeface="+mn-ea"/>
                <a:cs typeface="+mn-cs"/>
              </a:rPr>
              <a:t>) { seed = </a:t>
            </a:r>
            <a:r>
              <a:rPr kumimoji="0" lang="en-US" altLang="zh-CN" sz="2400" b="1" i="0" u="none" strike="noStrike" kern="0" cap="none" normalizeH="0" baseline="0" noProof="0" dirty="0" err="1">
                <a:uLnTx/>
                <a:uFillTx/>
                <a:latin typeface="+mn-lt"/>
                <a:ea typeface="+mn-ea"/>
                <a:cs typeface="+mn-cs"/>
              </a:rPr>
              <a:t>i</a:t>
            </a:r>
            <a:r>
              <a:rPr kumimoji="0" lang="en-US" altLang="zh-CN" sz="2400" b="1" i="0" u="none" strike="noStrike" kern="0" cap="none" normalizeH="0" baseline="0" noProof="0" dirty="0">
                <a:uLnTx/>
                <a:uFillTx/>
                <a:latin typeface="+mn-lt"/>
                <a:ea typeface="+mn-ea"/>
                <a:cs typeface="+mn-cs"/>
              </a:rPr>
              <a:t>; }</a:t>
            </a:r>
            <a:endParaRPr kumimoji="0" lang="en-US" altLang="zh-CN"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normalizeH="0" baseline="0" noProof="0" dirty="0">
                <a:uLnTx/>
                <a:uFillTx/>
                <a:latin typeface="+mn-lt"/>
                <a:ea typeface="+mn-ea"/>
                <a:cs typeface="+mn-cs"/>
              </a:rPr>
              <a:t>       unsigned </a:t>
            </a:r>
            <a:r>
              <a:rPr kumimoji="0" lang="en-US" altLang="zh-CN" sz="2400" b="1" i="0" u="none" strike="noStrike" kern="0" cap="none" normalizeH="0" baseline="0" noProof="0" dirty="0" err="1">
                <a:uLnTx/>
                <a:uFillTx/>
                <a:latin typeface="+mn-lt"/>
                <a:ea typeface="+mn-ea"/>
                <a:cs typeface="+mn-cs"/>
              </a:rPr>
              <a:t>int</a:t>
            </a:r>
            <a:r>
              <a:rPr kumimoji="0" lang="en-US" altLang="zh-CN" sz="2400" b="1" i="0" u="none" strike="noStrike" kern="0" cap="none" normalizeH="0" baseline="0" noProof="0" dirty="0">
                <a:uLnTx/>
                <a:uFillTx/>
                <a:latin typeface="+mn-lt"/>
                <a:ea typeface="+mn-ea"/>
                <a:cs typeface="+mn-cs"/>
              </a:rPr>
              <a:t> </a:t>
            </a:r>
            <a:r>
              <a:rPr kumimoji="0" lang="en-US" altLang="zh-CN" sz="2400" b="1" i="0" u="none" strike="noStrike" kern="0" cap="none" normalizeH="0" baseline="0" noProof="0" dirty="0">
                <a:solidFill>
                  <a:srgbClr val="C00000"/>
                </a:solidFill>
                <a:uLnTx/>
                <a:uFillTx/>
                <a:latin typeface="+mn-lt"/>
                <a:ea typeface="+mn-ea"/>
                <a:cs typeface="+mn-cs"/>
              </a:rPr>
              <a:t>operator ()</a:t>
            </a:r>
            <a:r>
              <a:rPr kumimoji="0" lang="en-US" altLang="zh-CN" sz="2400" b="1" i="0" u="none" strike="noStrike" kern="0" cap="none" normalizeH="0" baseline="0" noProof="0" dirty="0">
                <a:uLnTx/>
                <a:uFillTx/>
                <a:latin typeface="+mn-lt"/>
                <a:ea typeface="+mn-ea"/>
                <a:cs typeface="+mn-cs"/>
              </a:rPr>
              <a:t>() //</a:t>
            </a:r>
            <a:r>
              <a:rPr kumimoji="0" lang="zh-CN" altLang="en-US" sz="2400" b="1" i="0" u="none" strike="noStrike" kern="0" cap="none" normalizeH="0" baseline="0" noProof="0" dirty="0">
                <a:uLnTx/>
                <a:uFillTx/>
                <a:latin typeface="+mn-lt"/>
                <a:ea typeface="+mn-ea"/>
                <a:cs typeface="+mn-cs"/>
              </a:rPr>
              <a:t>函数调用操作符重载</a:t>
            </a:r>
            <a:endParaRPr kumimoji="0" lang="zh-CN" altLang="en-US"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zh-CN" altLang="en-US" sz="2400" b="1" i="0" u="none" strike="noStrike" kern="0" cap="none" normalizeH="0" baseline="0" noProof="0" dirty="0">
                <a:uLnTx/>
                <a:uFillTx/>
                <a:latin typeface="+mn-lt"/>
                <a:ea typeface="+mn-ea"/>
                <a:cs typeface="+mn-cs"/>
              </a:rPr>
              <a:t>   	    </a:t>
            </a:r>
            <a:r>
              <a:rPr kumimoji="0" lang="en-US" altLang="zh-CN" sz="2400" b="1" i="0" u="none" strike="noStrike" kern="0" cap="none" normalizeH="0" baseline="0" noProof="0" dirty="0">
                <a:uLnTx/>
                <a:uFillTx/>
                <a:latin typeface="+mn-lt"/>
                <a:ea typeface="+mn-ea"/>
                <a:cs typeface="+mn-cs"/>
              </a:rPr>
              <a:t>{ seed = (25173*seed+13849)%65536;</a:t>
            </a:r>
            <a:endParaRPr kumimoji="0" lang="en-US" altLang="zh-CN"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normalizeH="0" baseline="0" noProof="0" dirty="0">
                <a:uLnTx/>
                <a:uFillTx/>
                <a:latin typeface="+mn-lt"/>
                <a:ea typeface="+mn-ea"/>
                <a:cs typeface="+mn-cs"/>
              </a:rPr>
              <a:t>	       return seed;</a:t>
            </a:r>
            <a:endParaRPr kumimoji="0" lang="en-US" altLang="zh-CN"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normalizeH="0" baseline="0" noProof="0" dirty="0">
                <a:uLnTx/>
                <a:uFillTx/>
                <a:latin typeface="+mn-lt"/>
                <a:ea typeface="+mn-ea"/>
                <a:cs typeface="+mn-cs"/>
              </a:rPr>
              <a:t>       }</a:t>
            </a:r>
            <a:endParaRPr kumimoji="0" lang="en-US" altLang="zh-CN"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normalizeH="0" baseline="0" noProof="0" dirty="0">
                <a:uLnTx/>
                <a:uFillTx/>
                <a:latin typeface="+mn-lt"/>
                <a:ea typeface="+mn-ea"/>
                <a:cs typeface="+mn-cs"/>
              </a:rPr>
              <a:t>};</a:t>
            </a:r>
            <a:endParaRPr kumimoji="0" lang="en-US" altLang="zh-CN"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normalizeH="0" baseline="0" noProof="0" dirty="0">
                <a:uLnTx/>
                <a:uFillTx/>
                <a:latin typeface="+mn-lt"/>
                <a:ea typeface="+mn-ea"/>
                <a:cs typeface="+mn-cs"/>
              </a:rPr>
              <a:t>......</a:t>
            </a:r>
            <a:endParaRPr kumimoji="0" lang="en-US" altLang="zh-CN"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normalizeH="0" baseline="0" noProof="0" dirty="0">
                <a:uLnTx/>
                <a:uFillTx/>
                <a:latin typeface="+mn-lt"/>
                <a:ea typeface="+mn-ea"/>
                <a:cs typeface="+mn-cs"/>
              </a:rPr>
              <a:t>Random random(1); //</a:t>
            </a:r>
            <a:r>
              <a:rPr kumimoji="0" lang="zh-CN" altLang="en-US" sz="2400" b="1" i="0" u="none" strike="noStrike" kern="0" cap="none" normalizeH="0" baseline="0" noProof="0" dirty="0">
                <a:uLnTx/>
                <a:uFillTx/>
                <a:latin typeface="+mn-lt"/>
                <a:ea typeface="+mn-ea"/>
                <a:cs typeface="+mn-cs"/>
              </a:rPr>
              <a:t>创建一个函数对象</a:t>
            </a:r>
            <a:endParaRPr kumimoji="0" lang="zh-CN" altLang="en-US" sz="2400" b="1" i="0" u="none" strike="noStrike" kern="0" cap="none" normalizeH="0" baseline="0" noProof="0" dirty="0">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60000"/>
              <a:buFont typeface="Wingdings" panose="05000000000000000000" pitchFamily="2" charset="2"/>
              <a:buNone/>
              <a:defRPr/>
            </a:pPr>
            <a:r>
              <a:rPr kumimoji="0" lang="en-US" altLang="zh-CN" sz="2400" b="1" i="0" u="none" strike="noStrike" kern="0" cap="none" normalizeH="0" baseline="0" noProof="0" dirty="0">
                <a:uLnTx/>
                <a:uFillTx/>
                <a:latin typeface="+mn-lt"/>
                <a:ea typeface="+mn-ea"/>
                <a:cs typeface="+mn-cs"/>
              </a:rPr>
              <a:t>...</a:t>
            </a:r>
            <a:r>
              <a:rPr kumimoji="0" lang="en-US" altLang="zh-CN" sz="2400" b="1" i="0" u="none" strike="noStrike" kern="0" cap="none" normalizeH="0" baseline="0" noProof="0" dirty="0">
                <a:solidFill>
                  <a:srgbClr val="C00000"/>
                </a:solidFill>
                <a:uLnTx/>
                <a:uFillTx/>
                <a:latin typeface="+mn-lt"/>
                <a:ea typeface="+mn-ea"/>
                <a:cs typeface="+mn-cs"/>
              </a:rPr>
              <a:t>random()</a:t>
            </a:r>
            <a:r>
              <a:rPr kumimoji="0" lang="en-US" altLang="zh-CN" sz="2400" b="1" i="0" u="none" strike="noStrike" kern="0" cap="none" normalizeH="0" baseline="0" noProof="0" dirty="0">
                <a:uLnTx/>
                <a:uFillTx/>
                <a:latin typeface="+mn-lt"/>
                <a:ea typeface="+mn-ea"/>
                <a:cs typeface="+mn-cs"/>
              </a:rPr>
              <a:t>... //</a:t>
            </a:r>
            <a:r>
              <a:rPr kumimoji="0" lang="zh-CN" altLang="en-US" sz="2400" b="1" i="0" u="none" strike="noStrike" kern="0" cap="none" normalizeH="0" baseline="0" noProof="0" dirty="0">
                <a:uLnTx/>
                <a:uFillTx/>
                <a:latin typeface="+mn-lt"/>
                <a:ea typeface="+mn-ea"/>
                <a:cs typeface="+mn-cs"/>
              </a:rPr>
              <a:t>利用函数对象</a:t>
            </a:r>
            <a:r>
              <a:rPr kumimoji="0" lang="en-US" altLang="zh-CN" sz="2400" b="1" i="0" u="none" strike="noStrike" kern="0" cap="none" normalizeH="0" baseline="0" noProof="0" dirty="0">
                <a:uLnTx/>
                <a:uFillTx/>
                <a:latin typeface="+mn-lt"/>
                <a:ea typeface="+mn-ea"/>
                <a:cs typeface="+mn-cs"/>
              </a:rPr>
              <a:t>random</a:t>
            </a:r>
            <a:r>
              <a:rPr kumimoji="0" lang="zh-CN" altLang="en-US" sz="2400" b="1" i="0" u="none" strike="noStrike" kern="0" cap="none" normalizeH="0" baseline="0" noProof="0" dirty="0">
                <a:uLnTx/>
                <a:uFillTx/>
                <a:latin typeface="+mn-lt"/>
                <a:ea typeface="+mn-ea"/>
                <a:cs typeface="+mn-cs"/>
              </a:rPr>
              <a:t>产生一个随机数</a:t>
            </a:r>
            <a:endParaRPr kumimoji="0" lang="zh-CN" altLang="en-US" sz="2400" b="1" i="0" u="none" strike="noStrike" kern="0" cap="none" normalizeH="0" baseline="0" noProof="0" dirty="0">
              <a:uLnTx/>
              <a:uFillTx/>
              <a:latin typeface="+mn-lt"/>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p:cNvSpPr>
          <p:nvPr>
            <p:ph type="body"/>
          </p:nvPr>
        </p:nvSpPr>
        <p:spPr>
          <a:xfrm>
            <a:off x="476250" y="2378075"/>
            <a:ext cx="8247063" cy="2851150"/>
          </a:xfrm>
        </p:spPr>
        <p:txBody>
          <a:bodyPr vert="horz" wrap="square" lIns="91440" tIns="45720" rIns="91440" bIns="45720" anchor="t" anchorCtr="0"/>
          <a:lstStyle/>
          <a:p>
            <a:pPr eaLnBrk="1" hangingPunct="1">
              <a:lnSpc>
                <a:spcPct val="90000"/>
              </a:lnSpc>
              <a:spcAft>
                <a:spcPct val="50000"/>
              </a:spcAft>
            </a:pPr>
            <a:r>
              <a:rPr lang="en-US" altLang="zh-CN" sz="2800" b="1" dirty="0">
                <a:cs typeface="Times New Roman" panose="02020603050405020304" pitchFamily="18" charset="0"/>
              </a:rPr>
              <a:t> </a:t>
            </a:r>
            <a:r>
              <a:rPr lang="zh-CN" altLang="zh-CN" sz="2800" b="1" dirty="0">
                <a:cs typeface="Times New Roman" panose="02020603050405020304" pitchFamily="18" charset="0"/>
              </a:rPr>
              <a:t>-&gt;</a:t>
            </a:r>
            <a:r>
              <a:rPr lang="en-US" altLang="zh-CN" sz="2800" b="1" dirty="0">
                <a:cs typeface="Times New Roman" panose="02020603050405020304" pitchFamily="18" charset="0"/>
              </a:rPr>
              <a:t> </a:t>
            </a:r>
            <a:r>
              <a:rPr lang="zh-CN" altLang="zh-CN" sz="2800" b="1" dirty="0">
                <a:cs typeface="Times New Roman" panose="02020603050405020304" pitchFamily="18" charset="0"/>
              </a:rPr>
              <a:t>为</a:t>
            </a:r>
            <a:r>
              <a:rPr lang="zh-CN" altLang="zh-CN" sz="2800" b="1" dirty="0">
                <a:solidFill>
                  <a:srgbClr val="FF0000"/>
                </a:solidFill>
                <a:cs typeface="Times New Roman" panose="02020603050405020304" pitchFamily="18" charset="0"/>
              </a:rPr>
              <a:t>双目操作符</a:t>
            </a:r>
            <a:r>
              <a:rPr lang="zh-CN" altLang="zh-CN" sz="2800" b="1" dirty="0">
                <a:cs typeface="Times New Roman" panose="02020603050405020304" pitchFamily="18" charset="0"/>
              </a:rPr>
              <a:t>，其第一个操作数为</a:t>
            </a:r>
            <a:r>
              <a:rPr lang="zh-CN" altLang="zh-CN" sz="2800" b="1" dirty="0">
                <a:solidFill>
                  <a:srgbClr val="FF0000"/>
                </a:solidFill>
                <a:cs typeface="Times New Roman" panose="02020603050405020304" pitchFamily="18" charset="0"/>
              </a:rPr>
              <a:t>指向</a:t>
            </a:r>
            <a:r>
              <a:rPr lang="zh-CN" altLang="en-US" sz="2800" b="1" dirty="0">
                <a:solidFill>
                  <a:srgbClr val="FF0000"/>
                </a:solidFill>
                <a:cs typeface="Times New Roman" panose="02020603050405020304" pitchFamily="18" charset="0"/>
              </a:rPr>
              <a:t>对象</a:t>
            </a:r>
            <a:r>
              <a:rPr lang="zh-CN" altLang="zh-CN" sz="2800" b="1" dirty="0">
                <a:solidFill>
                  <a:srgbClr val="FF0000"/>
                </a:solidFill>
                <a:cs typeface="Times New Roman" panose="02020603050405020304" pitchFamily="18" charset="0"/>
              </a:rPr>
              <a:t>或结构</a:t>
            </a:r>
            <a:r>
              <a:rPr lang="zh-CN" altLang="en-US" sz="2800" b="1" dirty="0">
                <a:solidFill>
                  <a:srgbClr val="FF0000"/>
                </a:solidFill>
                <a:cs typeface="Times New Roman" panose="02020603050405020304" pitchFamily="18" charset="0"/>
              </a:rPr>
              <a:t>变量</a:t>
            </a:r>
            <a:r>
              <a:rPr lang="zh-CN" altLang="zh-CN" sz="2800" b="1" dirty="0">
                <a:solidFill>
                  <a:srgbClr val="FF0000"/>
                </a:solidFill>
                <a:cs typeface="Times New Roman" panose="02020603050405020304" pitchFamily="18" charset="0"/>
              </a:rPr>
              <a:t>的指针</a:t>
            </a:r>
            <a:r>
              <a:rPr lang="zh-CN" altLang="zh-CN" sz="2800" b="1" dirty="0">
                <a:cs typeface="Times New Roman" panose="02020603050405020304" pitchFamily="18" charset="0"/>
              </a:rPr>
              <a:t>，第二个操作数为</a:t>
            </a:r>
            <a:r>
              <a:rPr lang="zh-CN" altLang="zh-CN" sz="2800" b="1" dirty="0">
                <a:solidFill>
                  <a:srgbClr val="FF0000"/>
                </a:solidFill>
                <a:cs typeface="Times New Roman" panose="02020603050405020304" pitchFamily="18" charset="0"/>
              </a:rPr>
              <a:t>第一个操作数所指向的</a:t>
            </a:r>
            <a:r>
              <a:rPr lang="zh-CN" altLang="en-US" sz="2800" b="1" dirty="0">
                <a:solidFill>
                  <a:srgbClr val="FF0000"/>
                </a:solidFill>
                <a:cs typeface="Times New Roman" panose="02020603050405020304" pitchFamily="18" charset="0"/>
              </a:rPr>
              <a:t>对象</a:t>
            </a:r>
            <a:r>
              <a:rPr lang="zh-CN" altLang="zh-CN" sz="2800" b="1" dirty="0">
                <a:solidFill>
                  <a:srgbClr val="FF0000"/>
                </a:solidFill>
                <a:cs typeface="Times New Roman" panose="02020603050405020304" pitchFamily="18" charset="0"/>
              </a:rPr>
              <a:t>或结构</a:t>
            </a:r>
            <a:r>
              <a:rPr lang="zh-CN" altLang="en-US" sz="2800" b="1" dirty="0">
                <a:solidFill>
                  <a:srgbClr val="FF0000"/>
                </a:solidFill>
                <a:cs typeface="Times New Roman" panose="02020603050405020304" pitchFamily="18" charset="0"/>
              </a:rPr>
              <a:t>变量</a:t>
            </a:r>
            <a:r>
              <a:rPr lang="zh-CN" altLang="zh-CN" sz="2800" b="1" dirty="0">
                <a:solidFill>
                  <a:srgbClr val="FF0000"/>
                </a:solidFill>
                <a:cs typeface="Times New Roman" panose="02020603050405020304" pitchFamily="18" charset="0"/>
              </a:rPr>
              <a:t>的成员</a:t>
            </a:r>
            <a:r>
              <a:rPr lang="zh-CN" altLang="zh-CN" sz="2800" b="1" dirty="0">
                <a:cs typeface="Times New Roman" panose="02020603050405020304" pitchFamily="18" charset="0"/>
              </a:rPr>
              <a:t>。</a:t>
            </a:r>
            <a:endParaRPr lang="zh-CN" altLang="zh-CN" sz="2800" b="1" dirty="0">
              <a:cs typeface="Times New Roman" panose="02020603050405020304" pitchFamily="18" charset="0"/>
            </a:endParaRPr>
          </a:p>
          <a:p>
            <a:pPr lvl="1" eaLnBrk="1" hangingPunct="1">
              <a:lnSpc>
                <a:spcPct val="90000"/>
              </a:lnSpc>
              <a:spcAft>
                <a:spcPct val="50000"/>
              </a:spcAft>
              <a:buFont typeface="Wingdings" panose="05000000000000000000" pitchFamily="2" charset="2"/>
              <a:buChar char="l"/>
            </a:pPr>
            <a:r>
              <a:rPr lang="zh-CN" altLang="zh-CN" sz="2400" b="1" dirty="0">
                <a:cs typeface="Times New Roman" panose="02020603050405020304" pitchFamily="18" charset="0"/>
              </a:rPr>
              <a:t>重载</a:t>
            </a:r>
            <a:r>
              <a:rPr lang="zh-CN" altLang="en-US" sz="2400" b="1" dirty="0">
                <a:cs typeface="Times New Roman" panose="02020603050405020304" pitchFamily="18" charset="0"/>
              </a:rPr>
              <a:t>的格式：</a:t>
            </a:r>
            <a:r>
              <a:rPr lang="zh-CN" altLang="zh-CN" sz="2400" b="1" dirty="0">
                <a:solidFill>
                  <a:srgbClr val="0070C0"/>
                </a:solidFill>
                <a:cs typeface="Times New Roman" panose="02020603050405020304" pitchFamily="18" charset="0"/>
              </a:rPr>
              <a:t>按单目操作符</a:t>
            </a:r>
            <a:r>
              <a:rPr lang="zh-CN" altLang="en-US" sz="2400" b="1" dirty="0">
                <a:solidFill>
                  <a:srgbClr val="0070C0"/>
                </a:solidFill>
                <a:cs typeface="Times New Roman" panose="02020603050405020304" pitchFamily="18" charset="0"/>
              </a:rPr>
              <a:t>的</a:t>
            </a:r>
            <a:r>
              <a:rPr lang="zh-CN" altLang="zh-CN" sz="2400" b="1" dirty="0">
                <a:solidFill>
                  <a:srgbClr val="0070C0"/>
                </a:solidFill>
                <a:cs typeface="Times New Roman" panose="02020603050405020304" pitchFamily="18" charset="0"/>
              </a:rPr>
              <a:t>重载形式</a:t>
            </a:r>
            <a:r>
              <a:rPr lang="zh-CN" altLang="zh-CN" sz="2400" b="1" dirty="0">
                <a:cs typeface="Times New Roman" panose="02020603050405020304" pitchFamily="18" charset="0"/>
              </a:rPr>
              <a:t>来实现。  </a:t>
            </a:r>
            <a:endParaRPr lang="zh-CN" altLang="zh-CN" sz="2400" b="1" dirty="0">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b="1" dirty="0">
                <a:cs typeface="Times New Roman" panose="02020603050405020304" pitchFamily="18" charset="0"/>
              </a:rPr>
              <a:t>（见下页例）</a:t>
            </a:r>
            <a:r>
              <a:rPr lang="zh-CN" altLang="zh-CN" sz="2400" b="1" dirty="0">
                <a:cs typeface="Times New Roman" panose="02020603050405020304" pitchFamily="18" charset="0"/>
              </a:rPr>
              <a:t>通过重载</a:t>
            </a:r>
            <a:r>
              <a:rPr lang="en-US" altLang="zh-CN" sz="2400" b="1" dirty="0">
                <a:cs typeface="Times New Roman" panose="02020603050405020304" pitchFamily="18" charset="0"/>
              </a:rPr>
              <a:t> </a:t>
            </a:r>
            <a:r>
              <a:rPr lang="zh-CN" altLang="zh-CN" sz="2400" b="1" dirty="0">
                <a:cs typeface="Times New Roman" panose="02020603050405020304" pitchFamily="18" charset="0"/>
              </a:rPr>
              <a:t>-&gt;</a:t>
            </a:r>
            <a:r>
              <a:rPr lang="zh-CN" altLang="en-US" sz="2400" b="1" dirty="0">
                <a:cs typeface="Times New Roman" panose="02020603050405020304" pitchFamily="18" charset="0"/>
              </a:rPr>
              <a:t> </a:t>
            </a:r>
            <a:r>
              <a:rPr lang="zh-CN" altLang="zh-CN" sz="2400" b="1" dirty="0">
                <a:cs typeface="Times New Roman" panose="02020603050405020304" pitchFamily="18" charset="0"/>
              </a:rPr>
              <a:t>，实现智能</a:t>
            </a:r>
            <a:r>
              <a:rPr lang="zh-CN" altLang="en-US" sz="2400" b="1" dirty="0">
                <a:cs typeface="Times New Roman" panose="02020603050405020304" pitchFamily="18" charset="0"/>
              </a:rPr>
              <a:t>“</a:t>
            </a:r>
            <a:r>
              <a:rPr lang="zh-CN" altLang="zh-CN" sz="2400" b="1" dirty="0">
                <a:cs typeface="Times New Roman" panose="02020603050405020304" pitchFamily="18" charset="0"/>
              </a:rPr>
              <a:t>指针</a:t>
            </a:r>
            <a:r>
              <a:rPr lang="zh-CN" altLang="en-US" sz="2400" b="1" dirty="0">
                <a:cs typeface="Times New Roman" panose="02020603050405020304" pitchFamily="18" charset="0"/>
              </a:rPr>
              <a:t>”：用它</a:t>
            </a:r>
            <a:r>
              <a:rPr lang="zh-CN" altLang="zh-CN" sz="2400" b="1" dirty="0">
                <a:cs typeface="Times New Roman" panose="02020603050405020304" pitchFamily="18" charset="0"/>
              </a:rPr>
              <a:t>访问另一个对象</a:t>
            </a:r>
            <a:r>
              <a:rPr lang="zh-CN" altLang="en-US" sz="2400" b="1" dirty="0">
                <a:cs typeface="Times New Roman" panose="02020603050405020304" pitchFamily="18" charset="0"/>
              </a:rPr>
              <a:t>的成员</a:t>
            </a:r>
            <a:r>
              <a:rPr lang="zh-CN" altLang="zh-CN" sz="2400" b="1" dirty="0">
                <a:cs typeface="Times New Roman" panose="02020603050405020304" pitchFamily="18" charset="0"/>
              </a:rPr>
              <a:t>时，能做一些额外的事情。</a:t>
            </a:r>
            <a:endParaRPr lang="zh-CN" altLang="zh-CN" sz="2400" b="1" dirty="0">
              <a:ea typeface="Times New Roman" panose="02020603050405020304" pitchFamily="18" charset="0"/>
            </a:endParaRPr>
          </a:p>
        </p:txBody>
      </p:sp>
      <p:sp>
        <p:nvSpPr>
          <p:cNvPr id="4" name="Rectangle 2"/>
          <p:cNvSpPr txBox="1">
            <a:spLocks noChangeArrowheads="1"/>
          </p:cNvSpPr>
          <p:nvPr/>
        </p:nvSpPr>
        <p:spPr bwMode="auto">
          <a:xfrm>
            <a:off x="1524000" y="190500"/>
            <a:ext cx="6405563"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(5) </a:t>
            </a:r>
            <a:r>
              <a:rPr kumimoji="0" lang="zh-CN" altLang="zh-CN" sz="4000" b="1" kern="0" cap="none" spc="0" normalizeH="0" baseline="0" noProof="0" dirty="0">
                <a:solidFill>
                  <a:srgbClr val="000000"/>
                </a:solidFill>
                <a:latin typeface="Arial" panose="020B0604020202020204"/>
                <a:ea typeface="楷体_GB2312"/>
                <a:cs typeface="+mj-cs"/>
              </a:rPr>
              <a:t>类成员访问</a:t>
            </a:r>
            <a:r>
              <a:rPr kumimoji="0" lang="zh-CN" altLang="zh-CN" sz="4000" b="1" kern="0" cap="none" spc="0" normalizeH="0" baseline="0" noProof="0">
                <a:solidFill>
                  <a:srgbClr val="000000"/>
                </a:solidFill>
                <a:latin typeface="Arial" panose="020B0604020202020204"/>
                <a:ea typeface="楷体_GB2312"/>
                <a:cs typeface="+mj-cs"/>
              </a:rPr>
              <a:t>操作符-&gt;</a:t>
            </a:r>
            <a:endParaRPr kumimoji="0" lang="en-US" altLang="zh-CN" sz="4000" b="1" kern="0" cap="none" spc="0" normalizeH="0" baseline="0" noProof="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p:nvPr/>
        </p:nvSpPr>
        <p:spPr>
          <a:xfrm>
            <a:off x="0" y="-12700"/>
            <a:ext cx="2700338" cy="2127250"/>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zh-CN" sz="1800" b="1" dirty="0">
              <a:solidFill>
                <a:schemeClr val="tx1"/>
              </a:solidFill>
            </a:endParaRPr>
          </a:p>
        </p:txBody>
      </p:sp>
      <p:sp>
        <p:nvSpPr>
          <p:cNvPr id="61443" name="Rectangle 3"/>
          <p:cNvSpPr>
            <a:spLocks noGrp="1"/>
          </p:cNvSpPr>
          <p:nvPr>
            <p:ph type="body"/>
          </p:nvPr>
        </p:nvSpPr>
        <p:spPr>
          <a:xfrm>
            <a:off x="323528" y="65087"/>
            <a:ext cx="8229600" cy="6411913"/>
          </a:xfrm>
        </p:spPr>
        <p:txBody>
          <a:bodyPr vert="horz" wrap="square" lIns="91440" tIns="45720" rIns="91440" bIns="45720" anchor="t" anchorCtr="0"/>
          <a:lstStyle/>
          <a:p>
            <a:pPr defTabSz="527050" eaLnBrk="1" hangingPunct="1">
              <a:lnSpc>
                <a:spcPct val="80000"/>
              </a:lnSpc>
              <a:buNone/>
            </a:pPr>
            <a:r>
              <a:rPr lang="zh-CN" altLang="zh-CN" sz="2000" b="1" dirty="0">
                <a:cs typeface="Times New Roman" panose="02020603050405020304" pitchFamily="18" charset="0"/>
              </a:rPr>
              <a:t>class B  //智能指针类</a:t>
            </a:r>
            <a:endParaRPr lang="zh-CN" altLang="zh-CN" sz="2000" b="1" dirty="0">
              <a:cs typeface="Times New Roman" panose="02020603050405020304" pitchFamily="18" charset="0"/>
            </a:endParaRPr>
          </a:p>
          <a:p>
            <a:pPr defTabSz="527050" eaLnBrk="1" hangingPunct="1">
              <a:lnSpc>
                <a:spcPct val="80000"/>
              </a:lnSpc>
              <a:buNone/>
            </a:pPr>
            <a:r>
              <a:rPr lang="zh-CN" altLang="zh-CN" sz="2000" b="1" dirty="0">
                <a:cs typeface="Times New Roman" panose="02020603050405020304" pitchFamily="18" charset="0"/>
              </a:rPr>
              <a:t>{		A *</a:t>
            </a:r>
            <a:r>
              <a:rPr lang="en-US" altLang="zh-CN" sz="2000" b="1" dirty="0">
                <a:cs typeface="Times New Roman" panose="02020603050405020304" pitchFamily="18" charset="0"/>
              </a:rPr>
              <a:t> </a:t>
            </a:r>
            <a:r>
              <a:rPr lang="zh-CN" altLang="zh-CN" sz="2000" b="1" dirty="0">
                <a:cs typeface="Times New Roman" panose="02020603050405020304" pitchFamily="18" charset="0"/>
              </a:rPr>
              <a:t>p_a;</a:t>
            </a:r>
            <a:endParaRPr lang="zh-CN" altLang="zh-CN" sz="2000" b="1" dirty="0">
              <a:cs typeface="Times New Roman" panose="02020603050405020304" pitchFamily="18" charset="0"/>
            </a:endParaRPr>
          </a:p>
          <a:p>
            <a:pPr defTabSz="527050" eaLnBrk="1" hangingPunct="1">
              <a:lnSpc>
                <a:spcPct val="80000"/>
              </a:lnSpc>
              <a:buNone/>
            </a:pPr>
            <a:r>
              <a:rPr lang="zh-CN" altLang="zh-CN" sz="2000" b="1" dirty="0">
                <a:cs typeface="Times New Roman" panose="02020603050405020304" pitchFamily="18" charset="0"/>
              </a:rPr>
              <a:t>		int count;</a:t>
            </a:r>
            <a:endParaRPr lang="zh-CN" altLang="zh-CN" sz="2000" b="1" dirty="0">
              <a:cs typeface="Times New Roman" panose="02020603050405020304" pitchFamily="18" charset="0"/>
            </a:endParaRPr>
          </a:p>
          <a:p>
            <a:pPr defTabSz="527050" eaLnBrk="1" hangingPunct="1">
              <a:lnSpc>
                <a:spcPct val="80000"/>
              </a:lnSpc>
              <a:buNone/>
            </a:pP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public:</a:t>
            </a:r>
            <a:endParaRPr lang="zh-CN" altLang="zh-CN" sz="2000" b="1" dirty="0">
              <a:cs typeface="Times New Roman" panose="02020603050405020304" pitchFamily="18" charset="0"/>
            </a:endParaRPr>
          </a:p>
          <a:p>
            <a:pPr defTabSz="527050" eaLnBrk="1" hangingPunct="1">
              <a:lnSpc>
                <a:spcPct val="80000"/>
              </a:lnSpc>
              <a:buNone/>
            </a:pPr>
            <a:r>
              <a:rPr lang="zh-CN" altLang="zh-CN" sz="2000" b="1" dirty="0">
                <a:cs typeface="Times New Roman" panose="02020603050405020304" pitchFamily="18" charset="0"/>
              </a:rPr>
              <a:t>		B(A*</a:t>
            </a:r>
            <a:r>
              <a:rPr lang="en-US" altLang="zh-CN" sz="2000" b="1" dirty="0">
                <a:cs typeface="Times New Roman" panose="02020603050405020304" pitchFamily="18" charset="0"/>
              </a:rPr>
              <a:t> </a:t>
            </a:r>
            <a:r>
              <a:rPr lang="zh-CN" altLang="zh-CN" sz="2000" b="1" dirty="0">
                <a:cs typeface="Times New Roman" panose="02020603050405020304" pitchFamily="18" charset="0"/>
              </a:rPr>
              <a:t>p) </a:t>
            </a:r>
            <a:endParaRPr lang="zh-CN" altLang="zh-CN" sz="2000" b="1" dirty="0">
              <a:cs typeface="Times New Roman" panose="02020603050405020304" pitchFamily="18" charset="0"/>
            </a:endParaRPr>
          </a:p>
          <a:p>
            <a:pPr defTabSz="527050" eaLnBrk="1" hangingPunct="1">
              <a:lnSpc>
                <a:spcPct val="80000"/>
              </a:lnSpc>
              <a:buNone/>
            </a:pP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p_a = p; </a:t>
            </a:r>
            <a:endParaRPr lang="zh-CN" altLang="zh-CN" sz="2000" b="1" dirty="0">
              <a:cs typeface="Times New Roman" panose="02020603050405020304" pitchFamily="18" charset="0"/>
            </a:endParaRPr>
          </a:p>
          <a:p>
            <a:pPr defTabSz="527050" eaLnBrk="1" hangingPunct="1">
              <a:lnSpc>
                <a:spcPct val="80000"/>
              </a:lnSpc>
              <a:buNone/>
            </a:pP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count = 0;  </a:t>
            </a:r>
            <a:r>
              <a:rPr lang="en-US" altLang="zh-CN" sz="2000" b="1" dirty="0">
                <a:cs typeface="Times New Roman" panose="02020603050405020304" pitchFamily="18" charset="0"/>
              </a:rPr>
              <a:t> </a:t>
            </a:r>
            <a:endParaRPr lang="en-US" altLang="zh-CN" sz="2000" b="1" dirty="0">
              <a:cs typeface="Times New Roman" panose="02020603050405020304" pitchFamily="18" charset="0"/>
            </a:endParaRPr>
          </a:p>
          <a:p>
            <a:pPr defTabSz="527050" eaLnBrk="1" hangingPunct="1">
              <a:lnSpc>
                <a:spcPct val="80000"/>
              </a:lnSpc>
              <a:buNone/>
            </a:pPr>
            <a:r>
              <a:rPr lang="en-US" altLang="zh-CN" sz="2000" b="1" dirty="0">
                <a:cs typeface="Times New Roman" panose="02020603050405020304" pitchFamily="18" charset="0"/>
              </a:rPr>
              <a:t>        </a:t>
            </a:r>
            <a:r>
              <a:rPr lang="zh-CN" altLang="zh-CN" sz="2000" b="1" dirty="0">
                <a:cs typeface="Times New Roman" panose="02020603050405020304" pitchFamily="18" charset="0"/>
              </a:rPr>
              <a:t>}</a:t>
            </a:r>
            <a:endParaRPr lang="zh-CN" altLang="zh-CN" sz="2000" b="1" dirty="0">
              <a:cs typeface="Times New Roman" panose="02020603050405020304" pitchFamily="18" charset="0"/>
            </a:endParaRPr>
          </a:p>
          <a:p>
            <a:pPr defTabSz="527050" eaLnBrk="1" hangingPunct="1">
              <a:lnSpc>
                <a:spcPct val="80000"/>
              </a:lnSpc>
              <a:buNone/>
            </a:pPr>
            <a:r>
              <a:rPr lang="zh-CN" altLang="zh-CN" sz="2000" b="1" dirty="0">
                <a:cs typeface="Times New Roman" panose="02020603050405020304" pitchFamily="18" charset="0"/>
              </a:rPr>
              <a:t>		</a:t>
            </a:r>
            <a:r>
              <a:rPr lang="zh-CN" altLang="zh-CN" sz="2000" b="1" dirty="0">
                <a:solidFill>
                  <a:srgbClr val="0070C0"/>
                </a:solidFill>
                <a:cs typeface="Times New Roman" panose="02020603050405020304" pitchFamily="18" charset="0"/>
              </a:rPr>
              <a:t>A</a:t>
            </a:r>
            <a:r>
              <a:rPr lang="en-US" altLang="zh-CN" sz="2000" b="1" dirty="0">
                <a:solidFill>
                  <a:srgbClr val="0070C0"/>
                </a:solidFill>
                <a:cs typeface="Times New Roman" panose="02020603050405020304" pitchFamily="18" charset="0"/>
              </a:rPr>
              <a:t> </a:t>
            </a:r>
            <a:r>
              <a:rPr lang="zh-CN" altLang="zh-CN" sz="2000" b="1" dirty="0">
                <a:solidFill>
                  <a:srgbClr val="0070C0"/>
                </a:solidFill>
                <a:cs typeface="Times New Roman" panose="02020603050405020304" pitchFamily="18" charset="0"/>
              </a:rPr>
              <a:t>*operator -&gt;</a:t>
            </a:r>
            <a:r>
              <a:rPr lang="en-US" altLang="zh-CN" sz="2000" b="1" dirty="0">
                <a:solidFill>
                  <a:srgbClr val="0070C0"/>
                </a:solidFill>
                <a:cs typeface="Times New Roman" panose="02020603050405020304" pitchFamily="18" charset="0"/>
              </a:rPr>
              <a:t> </a:t>
            </a:r>
            <a:r>
              <a:rPr lang="zh-CN" altLang="zh-CN" sz="2000" b="1" dirty="0">
                <a:solidFill>
                  <a:srgbClr val="0070C0"/>
                </a:solidFill>
                <a:cs typeface="Times New Roman" panose="02020603050405020304" pitchFamily="18" charset="0"/>
              </a:rPr>
              <a:t>()</a:t>
            </a:r>
            <a:r>
              <a:rPr lang="zh-CN" altLang="zh-CN" sz="2000" b="1" dirty="0">
                <a:cs typeface="Times New Roman" panose="02020603050405020304" pitchFamily="18" charset="0"/>
              </a:rPr>
              <a:t>  //操作符</a:t>
            </a:r>
            <a:r>
              <a:rPr lang="en-US" altLang="zh-CN" sz="2000" b="1" dirty="0">
                <a:cs typeface="Times New Roman" panose="02020603050405020304" pitchFamily="18" charset="0"/>
              </a:rPr>
              <a:t> </a:t>
            </a:r>
            <a:r>
              <a:rPr lang="zh-CN" altLang="zh-CN" sz="2000" b="1" dirty="0">
                <a:cs typeface="Times New Roman" panose="02020603050405020304" pitchFamily="18" charset="0"/>
              </a:rPr>
              <a:t>-&gt;</a:t>
            </a:r>
            <a:r>
              <a:rPr lang="en-US" altLang="zh-CN" sz="2000" b="1" dirty="0">
                <a:cs typeface="Times New Roman" panose="02020603050405020304" pitchFamily="18" charset="0"/>
              </a:rPr>
              <a:t> </a:t>
            </a:r>
            <a:r>
              <a:rPr lang="zh-CN" altLang="zh-CN" sz="2000" b="1" dirty="0">
                <a:cs typeface="Times New Roman" panose="02020603050405020304" pitchFamily="18" charset="0"/>
              </a:rPr>
              <a:t>的重载函数</a:t>
            </a:r>
            <a:endParaRPr lang="zh-CN" altLang="zh-CN" sz="2000" b="1" dirty="0">
              <a:cs typeface="Times New Roman" panose="02020603050405020304" pitchFamily="18" charset="0"/>
            </a:endParaRPr>
          </a:p>
          <a:p>
            <a:pPr defTabSz="527050" eaLnBrk="1" hangingPunct="1">
              <a:lnSpc>
                <a:spcPct val="80000"/>
              </a:lnSpc>
              <a:buNone/>
            </a:pP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solidFill>
                  <a:srgbClr val="FF0000"/>
                </a:solidFill>
                <a:cs typeface="Times New Roman" panose="02020603050405020304" pitchFamily="18" charset="0"/>
              </a:rPr>
              <a:t>count++; </a:t>
            </a:r>
            <a:r>
              <a:rPr lang="en-US" altLang="zh-CN" sz="2000" b="1" dirty="0">
                <a:solidFill>
                  <a:srgbClr val="FF0000"/>
                </a:solidFill>
                <a:cs typeface="Times New Roman" panose="02020603050405020304" pitchFamily="18" charset="0"/>
              </a:rPr>
              <a:t>         //</a:t>
            </a:r>
            <a:r>
              <a:rPr lang="zh-CN" altLang="en-US" sz="2000" b="1" dirty="0">
                <a:solidFill>
                  <a:srgbClr val="FF0000"/>
                </a:solidFill>
                <a:cs typeface="Times New Roman" panose="02020603050405020304" pitchFamily="18" charset="0"/>
              </a:rPr>
              <a:t>访问次数的计数功能</a:t>
            </a:r>
            <a:endParaRPr lang="zh-CN" altLang="zh-CN" sz="2000" b="1" dirty="0">
              <a:solidFill>
                <a:srgbClr val="FF0000"/>
              </a:solidFill>
              <a:cs typeface="Times New Roman" panose="02020603050405020304" pitchFamily="18" charset="0"/>
            </a:endParaRPr>
          </a:p>
          <a:p>
            <a:pPr defTabSz="527050" eaLnBrk="1" hangingPunct="1">
              <a:lnSpc>
                <a:spcPct val="80000"/>
              </a:lnSpc>
              <a:buNone/>
            </a:pP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return p_a;  </a:t>
            </a:r>
            <a:r>
              <a:rPr lang="en-US" altLang="zh-CN" sz="2000" b="1" dirty="0">
                <a:cs typeface="Times New Roman" panose="02020603050405020304" pitchFamily="18" charset="0"/>
              </a:rPr>
              <a:t> </a:t>
            </a:r>
            <a:endParaRPr lang="en-US" altLang="zh-CN" sz="2000" b="1" dirty="0">
              <a:cs typeface="Times New Roman" panose="02020603050405020304" pitchFamily="18" charset="0"/>
            </a:endParaRPr>
          </a:p>
          <a:p>
            <a:pPr defTabSz="527050" eaLnBrk="1" hangingPunct="1">
              <a:lnSpc>
                <a:spcPct val="80000"/>
              </a:lnSpc>
              <a:buNone/>
            </a:pPr>
            <a:r>
              <a:rPr lang="en-US" altLang="zh-CN" sz="2000" b="1" dirty="0">
                <a:cs typeface="Times New Roman" panose="02020603050405020304" pitchFamily="18" charset="0"/>
              </a:rPr>
              <a:t>        </a:t>
            </a:r>
            <a:r>
              <a:rPr lang="zh-CN" altLang="zh-CN" sz="2000" b="1" dirty="0">
                <a:cs typeface="Times New Roman" panose="02020603050405020304" pitchFamily="18" charset="0"/>
              </a:rPr>
              <a:t>}</a:t>
            </a:r>
            <a:endParaRPr lang="zh-CN" altLang="zh-CN" sz="2000" b="1" dirty="0">
              <a:cs typeface="Times New Roman" panose="02020603050405020304" pitchFamily="18" charset="0"/>
            </a:endParaRPr>
          </a:p>
          <a:p>
            <a:pPr defTabSz="527050" eaLnBrk="1" hangingPunct="1">
              <a:lnSpc>
                <a:spcPct val="80000"/>
              </a:lnSpc>
              <a:buNone/>
            </a:pPr>
            <a:r>
              <a:rPr lang="zh-CN" altLang="zh-CN" sz="2000" b="1" dirty="0">
                <a:cs typeface="Times New Roman" panose="02020603050405020304" pitchFamily="18" charset="0"/>
              </a:rPr>
              <a:t>		int num_of_a_access() const</a:t>
            </a:r>
            <a:endParaRPr lang="zh-CN" altLang="zh-CN" sz="2000" b="1" dirty="0">
              <a:cs typeface="Times New Roman" panose="02020603050405020304" pitchFamily="18" charset="0"/>
            </a:endParaRPr>
          </a:p>
          <a:p>
            <a:pPr defTabSz="527050" eaLnBrk="1" hangingPunct="1">
              <a:lnSpc>
                <a:spcPct val="80000"/>
              </a:lnSpc>
              <a:buNone/>
            </a:pP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return count;  </a:t>
            </a:r>
            <a:r>
              <a:rPr lang="en-US" altLang="zh-CN" sz="2000" b="1" dirty="0">
                <a:cs typeface="Times New Roman" panose="02020603050405020304" pitchFamily="18" charset="0"/>
              </a:rPr>
              <a:t> </a:t>
            </a:r>
            <a:r>
              <a:rPr lang="zh-CN" altLang="zh-CN" sz="2000" b="1" dirty="0">
                <a:cs typeface="Times New Roman" panose="02020603050405020304" pitchFamily="18" charset="0"/>
              </a:rPr>
              <a:t>}</a:t>
            </a:r>
            <a:endParaRPr lang="zh-CN" altLang="zh-CN" sz="2000" b="1" dirty="0">
              <a:cs typeface="Times New Roman" panose="02020603050405020304" pitchFamily="18" charset="0"/>
            </a:endParaRPr>
          </a:p>
          <a:p>
            <a:pPr defTabSz="527050" eaLnBrk="1" hangingPunct="1">
              <a:lnSpc>
                <a:spcPct val="80000"/>
              </a:lnSpc>
              <a:buNone/>
            </a:pPr>
            <a:r>
              <a:rPr lang="zh-CN" altLang="zh-CN" sz="2000" b="1" dirty="0">
                <a:cs typeface="Times New Roman" panose="02020603050405020304" pitchFamily="18" charset="0"/>
              </a:rPr>
              <a:t>};</a:t>
            </a:r>
            <a:endParaRPr lang="zh-CN" altLang="zh-CN" sz="2000" b="1" dirty="0">
              <a:cs typeface="Times New Roman" panose="02020603050405020304" pitchFamily="18" charset="0"/>
            </a:endParaRPr>
          </a:p>
          <a:p>
            <a:pPr defTabSz="527050" eaLnBrk="1" hangingPunct="1">
              <a:lnSpc>
                <a:spcPct val="80000"/>
              </a:lnSpc>
              <a:buNone/>
            </a:pPr>
            <a:r>
              <a:rPr lang="zh-CN" altLang="zh-CN" sz="2000" b="1" dirty="0">
                <a:cs typeface="Times New Roman" panose="02020603050405020304" pitchFamily="18" charset="0"/>
              </a:rPr>
              <a:t>A a;</a:t>
            </a:r>
            <a:r>
              <a:rPr lang="en-US" altLang="zh-CN" sz="2000" b="1" dirty="0">
                <a:cs typeface="Times New Roman" panose="02020603050405020304" pitchFamily="18" charset="0"/>
              </a:rPr>
              <a:t> //P256</a:t>
            </a:r>
            <a:r>
              <a:rPr lang="zh-CN" altLang="en-US" sz="2000" b="1" dirty="0">
                <a:cs typeface="Times New Roman" panose="02020603050405020304" pitchFamily="18" charset="0"/>
              </a:rPr>
              <a:t>最后那里的</a:t>
            </a:r>
            <a:r>
              <a:rPr lang="en-US" altLang="zh-CN" sz="2000" b="1" dirty="0">
                <a:cs typeface="Times New Roman" panose="02020603050405020304" pitchFamily="18" charset="0"/>
              </a:rPr>
              <a:t>A</a:t>
            </a:r>
            <a:endParaRPr lang="zh-CN" altLang="zh-CN" sz="2000" b="1" dirty="0">
              <a:cs typeface="Times New Roman" panose="02020603050405020304" pitchFamily="18" charset="0"/>
            </a:endParaRPr>
          </a:p>
          <a:p>
            <a:pPr defTabSz="527050" eaLnBrk="1" hangingPunct="1">
              <a:lnSpc>
                <a:spcPct val="80000"/>
              </a:lnSpc>
              <a:buNone/>
            </a:pPr>
            <a:r>
              <a:rPr lang="zh-CN" altLang="zh-CN" sz="2000" b="1" dirty="0">
                <a:cs typeface="Times New Roman" panose="02020603050405020304" pitchFamily="18" charset="0"/>
              </a:rPr>
              <a:t>B b(&amp;a);  //b为一个智能指针对象，它指向了a。</a:t>
            </a:r>
            <a:endParaRPr lang="zh-CN" altLang="zh-CN" sz="2000" b="1" dirty="0">
              <a:cs typeface="Times New Roman" panose="02020603050405020304" pitchFamily="18" charset="0"/>
            </a:endParaRPr>
          </a:p>
          <a:p>
            <a:pPr defTabSz="527050" eaLnBrk="1" hangingPunct="1">
              <a:lnSpc>
                <a:spcPct val="80000"/>
              </a:lnSpc>
              <a:buNone/>
            </a:pPr>
            <a:r>
              <a:rPr lang="zh-CN" altLang="zh-CN" sz="2000" b="1" dirty="0">
                <a:solidFill>
                  <a:srgbClr val="0070C0"/>
                </a:solidFill>
                <a:cs typeface="Times New Roman" panose="02020603050405020304" pitchFamily="18" charset="0"/>
              </a:rPr>
              <a:t>b-&gt;f();   </a:t>
            </a:r>
            <a:r>
              <a:rPr lang="en-US" altLang="zh-CN" sz="2000" b="1" dirty="0">
                <a:solidFill>
                  <a:srgbClr val="0070C0"/>
                </a:solidFill>
                <a:cs typeface="Times New Roman" panose="02020603050405020304" pitchFamily="18" charset="0"/>
              </a:rPr>
              <a:t>  </a:t>
            </a:r>
            <a:r>
              <a:rPr lang="zh-CN" altLang="zh-CN" sz="2000" b="1" dirty="0">
                <a:cs typeface="Times New Roman" panose="02020603050405020304" pitchFamily="18" charset="0"/>
              </a:rPr>
              <a:t>//等价于：b.operator-&gt;()</a:t>
            </a:r>
            <a:r>
              <a:rPr lang="zh-CN" altLang="zh-CN" sz="2000" b="1" dirty="0">
                <a:solidFill>
                  <a:srgbClr val="0000FF"/>
                </a:solidFill>
                <a:cs typeface="Times New Roman" panose="02020603050405020304" pitchFamily="18" charset="0"/>
              </a:rPr>
              <a:t>-&gt;</a:t>
            </a:r>
            <a:r>
              <a:rPr lang="zh-CN" altLang="zh-CN" sz="2000" b="1" dirty="0">
                <a:cs typeface="Times New Roman" panose="02020603050405020304" pitchFamily="18" charset="0"/>
              </a:rPr>
              <a:t>f(); 即访问的是a.f()</a:t>
            </a:r>
            <a:endParaRPr lang="zh-CN" altLang="zh-CN" sz="2000" b="1" dirty="0">
              <a:cs typeface="Times New Roman" panose="02020603050405020304" pitchFamily="18" charset="0"/>
            </a:endParaRPr>
          </a:p>
          <a:p>
            <a:pPr defTabSz="527050" eaLnBrk="1" hangingPunct="1">
              <a:lnSpc>
                <a:spcPct val="80000"/>
              </a:lnSpc>
              <a:buNone/>
            </a:pPr>
            <a:r>
              <a:rPr lang="zh-CN" altLang="zh-CN" sz="2000" b="1" dirty="0">
                <a:solidFill>
                  <a:srgbClr val="0070C0"/>
                </a:solidFill>
                <a:cs typeface="Times New Roman" panose="02020603050405020304" pitchFamily="18" charset="0"/>
              </a:rPr>
              <a:t>b-&gt;g(); </a:t>
            </a:r>
            <a:r>
              <a:rPr lang="en-US" altLang="zh-CN" sz="2000" b="1" dirty="0">
                <a:solidFill>
                  <a:srgbClr val="0070C0"/>
                </a:solidFill>
                <a:cs typeface="Times New Roman" panose="02020603050405020304" pitchFamily="18" charset="0"/>
              </a:rPr>
              <a:t>  </a:t>
            </a:r>
            <a:r>
              <a:rPr lang="zh-CN" altLang="zh-CN" sz="2000" b="1" dirty="0">
                <a:solidFill>
                  <a:srgbClr val="0070C0"/>
                </a:solidFill>
                <a:cs typeface="Times New Roman" panose="02020603050405020304" pitchFamily="18" charset="0"/>
              </a:rPr>
              <a:t> </a:t>
            </a:r>
            <a:r>
              <a:rPr lang="zh-CN" altLang="zh-CN" sz="2000" b="1" dirty="0">
                <a:cs typeface="Times New Roman" panose="02020603050405020304" pitchFamily="18" charset="0"/>
              </a:rPr>
              <a:t>//等价于：b.operator-&gt;()</a:t>
            </a:r>
            <a:r>
              <a:rPr lang="zh-CN" altLang="zh-CN" sz="2000" b="1" dirty="0">
                <a:solidFill>
                  <a:srgbClr val="0000FF"/>
                </a:solidFill>
                <a:cs typeface="Times New Roman" panose="02020603050405020304" pitchFamily="18" charset="0"/>
              </a:rPr>
              <a:t>-&gt;</a:t>
            </a:r>
            <a:r>
              <a:rPr lang="zh-CN" altLang="zh-CN" sz="2000" b="1" dirty="0">
                <a:cs typeface="Times New Roman" panose="02020603050405020304" pitchFamily="18" charset="0"/>
              </a:rPr>
              <a:t>g(); 即访问的是a.g()</a:t>
            </a:r>
            <a:endParaRPr lang="zh-CN" altLang="zh-CN" sz="2000" b="1" dirty="0">
              <a:cs typeface="Times New Roman" panose="02020603050405020304" pitchFamily="18" charset="0"/>
            </a:endParaRPr>
          </a:p>
          <a:p>
            <a:pPr defTabSz="527050" eaLnBrk="1" hangingPunct="1">
              <a:lnSpc>
                <a:spcPct val="80000"/>
              </a:lnSpc>
              <a:buNone/>
            </a:pPr>
            <a:r>
              <a:rPr lang="zh-CN" altLang="zh-CN" sz="2000" b="1" dirty="0">
                <a:cs typeface="Times New Roman" panose="02020603050405020304" pitchFamily="18" charset="0"/>
              </a:rPr>
              <a:t>cout &lt;&lt; b.num_of_a_access(); </a:t>
            </a:r>
            <a:r>
              <a:rPr lang="en-US" altLang="zh-CN" sz="2000" b="1" dirty="0">
                <a:cs typeface="Times New Roman" panose="02020603050405020304" pitchFamily="18" charset="0"/>
              </a:rPr>
              <a:t>   </a:t>
            </a:r>
            <a:r>
              <a:rPr lang="zh-CN" altLang="zh-CN" sz="2000" b="1" dirty="0">
                <a:cs typeface="Times New Roman" panose="02020603050405020304" pitchFamily="18" charset="0"/>
              </a:rPr>
              <a:t>//显示对象a的访问次数</a:t>
            </a:r>
            <a:endParaRPr lang="zh-CN" altLang="zh-CN" sz="2000" b="1" dirty="0">
              <a:ea typeface="Times New Roman" panose="02020603050405020304" pitchFamily="18" charset="0"/>
            </a:endParaRPr>
          </a:p>
        </p:txBody>
      </p:sp>
      <p:sp>
        <p:nvSpPr>
          <p:cNvPr id="32772" name="Text Box 4"/>
          <p:cNvSpPr txBox="1">
            <a:spLocks noChangeArrowheads="1"/>
          </p:cNvSpPr>
          <p:nvPr/>
        </p:nvSpPr>
        <p:spPr bwMode="auto">
          <a:xfrm>
            <a:off x="6786563" y="222250"/>
            <a:ext cx="1730602" cy="1938992"/>
          </a:xfrm>
          <a:prstGeom prst="rect">
            <a:avLst/>
          </a:prstGeom>
          <a:solidFill>
            <a:schemeClr val="bg1"/>
          </a:solidFill>
          <a:ln w="9525">
            <a:noFill/>
            <a:miter lim="800000"/>
          </a:ln>
        </p:spPr>
        <p:txBody>
          <a:bodyPr wrap="none">
            <a:spAutoFit/>
          </a:bodyPr>
          <a:lstStyle/>
          <a:p>
            <a:pPr marR="0" defTabSz="265430" eaLnBrk="1" hangingPunct="1">
              <a:buClrTx/>
              <a:buSzTx/>
              <a:buFont typeface="Arial" panose="020B0604020202020204" pitchFamily="34" charset="0"/>
              <a:buNone/>
              <a:defRPr/>
            </a:pPr>
            <a:r>
              <a:rPr kumimoji="0" lang="zh-CN" altLang="zh-CN" sz="2000" b="1" kern="1200" cap="none" spc="0" normalizeH="0" baseline="0" noProof="0" dirty="0">
                <a:solidFill>
                  <a:schemeClr val="tx2"/>
                </a:solidFill>
                <a:latin typeface="+mn-lt"/>
                <a:ea typeface="宋体" panose="02010600030101010101" pitchFamily="2" charset="-122"/>
                <a:cs typeface="Times New Roman" panose="02020603050405020304" pitchFamily="18" charset="0"/>
              </a:rPr>
              <a:t>class A</a:t>
            </a:r>
            <a:endParaRPr kumimoji="0" lang="zh-CN" altLang="zh-CN" sz="2000" b="1" kern="1200" cap="none" spc="0" normalizeH="0" baseline="0" noProof="0" dirty="0">
              <a:solidFill>
                <a:schemeClr val="tx2"/>
              </a:solidFill>
              <a:latin typeface="+mn-lt"/>
              <a:ea typeface="宋体" panose="02010600030101010101" pitchFamily="2" charset="-122"/>
              <a:cs typeface="Times New Roman" panose="02020603050405020304" pitchFamily="18" charset="0"/>
            </a:endParaRPr>
          </a:p>
          <a:p>
            <a:pPr marR="0" defTabSz="265430" eaLnBrk="1" hangingPunct="1">
              <a:buClrTx/>
              <a:buSzTx/>
              <a:buFont typeface="Arial" panose="020B0604020202020204" pitchFamily="34" charset="0"/>
              <a:buNone/>
              <a:defRPr/>
            </a:pPr>
            <a:r>
              <a:rPr kumimoji="0" lang="zh-CN" altLang="zh-CN" sz="2000" b="1" kern="1200" cap="none" spc="0" normalizeH="0" baseline="0" noProof="0" dirty="0">
                <a:solidFill>
                  <a:schemeClr val="tx2"/>
                </a:solidFill>
                <a:latin typeface="+mn-lt"/>
                <a:ea typeface="宋体" panose="02010600030101010101" pitchFamily="2" charset="-122"/>
                <a:cs typeface="Times New Roman" panose="02020603050405020304" pitchFamily="18" charset="0"/>
              </a:rPr>
              <a:t>{		int </a:t>
            </a:r>
            <a:r>
              <a:rPr kumimoji="0" lang="zh-CN" altLang="zh-CN" sz="2000" b="1" kern="1200" cap="none" spc="0" normalizeH="0" baseline="0" noProof="0">
                <a:solidFill>
                  <a:schemeClr val="tx2"/>
                </a:solidFill>
                <a:latin typeface="+mn-lt"/>
                <a:ea typeface="宋体" panose="02010600030101010101" pitchFamily="2" charset="-122"/>
                <a:cs typeface="Times New Roman" panose="02020603050405020304" pitchFamily="18" charset="0"/>
              </a:rPr>
              <a:t>x,</a:t>
            </a:r>
            <a:r>
              <a:rPr kumimoji="0" lang="en-US" altLang="zh-CN" sz="2000" b="1" kern="1200" cap="none" spc="0" normalizeH="0" baseline="0" noProof="0">
                <a:solidFill>
                  <a:schemeClr val="tx2"/>
                </a:solidFill>
                <a:latin typeface="+mn-lt"/>
                <a:ea typeface="宋体" panose="02010600030101010101" pitchFamily="2" charset="-122"/>
                <a:cs typeface="Times New Roman" panose="02020603050405020304" pitchFamily="18" charset="0"/>
              </a:rPr>
              <a:t> </a:t>
            </a:r>
            <a:r>
              <a:rPr kumimoji="0" lang="zh-CN" altLang="zh-CN" sz="2000" b="1" kern="1200" cap="none" spc="0" normalizeH="0" baseline="0" noProof="0">
                <a:solidFill>
                  <a:schemeClr val="tx2"/>
                </a:solidFill>
                <a:latin typeface="+mn-lt"/>
                <a:ea typeface="宋体" panose="02010600030101010101" pitchFamily="2" charset="-122"/>
                <a:cs typeface="Times New Roman" panose="02020603050405020304" pitchFamily="18" charset="0"/>
              </a:rPr>
              <a:t>y</a:t>
            </a:r>
            <a:r>
              <a:rPr kumimoji="0" lang="zh-CN" altLang="zh-CN" sz="2000" b="1" kern="1200" cap="none" spc="0" normalizeH="0" baseline="0" noProof="0" dirty="0">
                <a:solidFill>
                  <a:schemeClr val="tx2"/>
                </a:solidFill>
                <a:latin typeface="+mn-lt"/>
                <a:ea typeface="宋体" panose="02010600030101010101" pitchFamily="2" charset="-122"/>
                <a:cs typeface="Times New Roman" panose="02020603050405020304" pitchFamily="18" charset="0"/>
              </a:rPr>
              <a:t>;</a:t>
            </a:r>
            <a:endParaRPr kumimoji="0" lang="zh-CN" altLang="zh-CN" sz="2000" b="1" kern="1200" cap="none" spc="0" normalizeH="0" baseline="0" noProof="0" dirty="0">
              <a:solidFill>
                <a:schemeClr val="tx2"/>
              </a:solidFill>
              <a:latin typeface="+mn-lt"/>
              <a:ea typeface="宋体" panose="02010600030101010101" pitchFamily="2" charset="-122"/>
              <a:cs typeface="Times New Roman" panose="02020603050405020304" pitchFamily="18" charset="0"/>
            </a:endParaRPr>
          </a:p>
          <a:p>
            <a:pPr marR="0" defTabSz="265430" eaLnBrk="1" hangingPunct="1">
              <a:buClrTx/>
              <a:buSzTx/>
              <a:buFont typeface="Arial" panose="020B0604020202020204" pitchFamily="34" charset="0"/>
              <a:buNone/>
              <a:defRPr/>
            </a:pPr>
            <a:r>
              <a:rPr kumimoji="0" lang="zh-CN" altLang="zh-CN" sz="2000" b="1" kern="1200" cap="none" spc="0" normalizeH="0" baseline="0" noProof="0" dirty="0">
                <a:solidFill>
                  <a:schemeClr val="tx2"/>
                </a:solidFill>
                <a:latin typeface="+mn-lt"/>
                <a:ea typeface="宋体" panose="02010600030101010101" pitchFamily="2" charset="-122"/>
                <a:cs typeface="Times New Roman" panose="02020603050405020304" pitchFamily="18" charset="0"/>
              </a:rPr>
              <a:t>  </a:t>
            </a:r>
            <a:r>
              <a:rPr kumimoji="0" lang="en-US" altLang="zh-CN" sz="2000" b="1" kern="1200" cap="none" spc="0" normalizeH="0" baseline="0" noProof="0" dirty="0">
                <a:solidFill>
                  <a:schemeClr val="tx2"/>
                </a:solidFill>
                <a:latin typeface="+mn-lt"/>
                <a:ea typeface="宋体" panose="02010600030101010101" pitchFamily="2" charset="-122"/>
                <a:cs typeface="Times New Roman" panose="02020603050405020304" pitchFamily="18" charset="0"/>
              </a:rPr>
              <a:t>  </a:t>
            </a:r>
            <a:r>
              <a:rPr kumimoji="0" lang="zh-CN" altLang="zh-CN" sz="2000" b="1" kern="1200" cap="none" spc="0" normalizeH="0" baseline="0" noProof="0" dirty="0">
                <a:solidFill>
                  <a:schemeClr val="tx2"/>
                </a:solidFill>
                <a:latin typeface="+mn-lt"/>
                <a:ea typeface="宋体" panose="02010600030101010101" pitchFamily="2" charset="-122"/>
                <a:cs typeface="Times New Roman" panose="02020603050405020304" pitchFamily="18" charset="0"/>
              </a:rPr>
              <a:t>public:</a:t>
            </a:r>
            <a:endParaRPr kumimoji="0" lang="zh-CN" altLang="zh-CN" sz="2000" b="1" kern="1200" cap="none" spc="0" normalizeH="0" baseline="0" noProof="0" dirty="0">
              <a:solidFill>
                <a:schemeClr val="tx2"/>
              </a:solidFill>
              <a:latin typeface="+mn-lt"/>
              <a:ea typeface="宋体" panose="02010600030101010101" pitchFamily="2" charset="-122"/>
              <a:cs typeface="Times New Roman" panose="02020603050405020304" pitchFamily="18" charset="0"/>
            </a:endParaRPr>
          </a:p>
          <a:p>
            <a:pPr marR="0" defTabSz="265430" eaLnBrk="1" hangingPunct="1">
              <a:buClrTx/>
              <a:buSzTx/>
              <a:buFont typeface="Arial" panose="020B0604020202020204" pitchFamily="34" charset="0"/>
              <a:buNone/>
              <a:defRPr/>
            </a:pPr>
            <a:r>
              <a:rPr kumimoji="0" lang="zh-CN" altLang="zh-CN" sz="2000" b="1" kern="1200" cap="none" spc="0" normalizeH="0" baseline="0" noProof="0" dirty="0">
                <a:solidFill>
                  <a:schemeClr val="tx2"/>
                </a:solidFill>
                <a:latin typeface="+mn-lt"/>
                <a:ea typeface="宋体" panose="02010600030101010101" pitchFamily="2" charset="-122"/>
                <a:cs typeface="Times New Roman" panose="02020603050405020304" pitchFamily="18" charset="0"/>
              </a:rPr>
              <a:t>		void f();</a:t>
            </a:r>
            <a:endParaRPr kumimoji="0" lang="zh-CN" altLang="zh-CN" sz="2000" b="1" kern="1200" cap="none" spc="0" normalizeH="0" baseline="0" noProof="0" dirty="0">
              <a:solidFill>
                <a:schemeClr val="tx2"/>
              </a:solidFill>
              <a:latin typeface="+mn-lt"/>
              <a:ea typeface="宋体" panose="02010600030101010101" pitchFamily="2" charset="-122"/>
              <a:cs typeface="Times New Roman" panose="02020603050405020304" pitchFamily="18" charset="0"/>
            </a:endParaRPr>
          </a:p>
          <a:p>
            <a:pPr marR="0" defTabSz="265430" eaLnBrk="1" hangingPunct="1">
              <a:buClrTx/>
              <a:buSzTx/>
              <a:buFont typeface="Arial" panose="020B0604020202020204" pitchFamily="34" charset="0"/>
              <a:buNone/>
              <a:defRPr/>
            </a:pPr>
            <a:r>
              <a:rPr kumimoji="0" lang="zh-CN" altLang="zh-CN" sz="2000" b="1" kern="1200" cap="none" spc="0" normalizeH="0" baseline="0" noProof="0" dirty="0">
                <a:solidFill>
                  <a:schemeClr val="tx2"/>
                </a:solidFill>
                <a:latin typeface="+mn-lt"/>
                <a:ea typeface="宋体" panose="02010600030101010101" pitchFamily="2" charset="-122"/>
                <a:cs typeface="Times New Roman" panose="02020603050405020304" pitchFamily="18" charset="0"/>
              </a:rPr>
              <a:t>		void g</a:t>
            </a:r>
            <a:r>
              <a:rPr kumimoji="0" lang="zh-CN" altLang="zh-CN" sz="2000" b="1" kern="1200" cap="none" spc="0" normalizeH="0" baseline="0" noProof="0" dirty="0">
                <a:solidFill>
                  <a:schemeClr val="tx2"/>
                </a:solidFill>
                <a:latin typeface="+mn-lt"/>
                <a:ea typeface="楷体_GB2312" pitchFamily="49" charset="-122"/>
                <a:cs typeface="Times New Roman" panose="02020603050405020304" pitchFamily="18" charset="0"/>
              </a:rPr>
              <a:t>();</a:t>
            </a:r>
            <a:endParaRPr kumimoji="0" lang="zh-CN" altLang="zh-CN" sz="2000" b="1" kern="1200" cap="none" spc="0" normalizeH="0" baseline="0" noProof="0" dirty="0">
              <a:solidFill>
                <a:schemeClr val="tx2"/>
              </a:solidFill>
              <a:latin typeface="+mn-lt"/>
              <a:ea typeface="楷体_GB2312" pitchFamily="49" charset="-122"/>
              <a:cs typeface="Times New Roman" panose="02020603050405020304" pitchFamily="18" charset="0"/>
            </a:endParaRPr>
          </a:p>
          <a:p>
            <a:pPr marR="0" defTabSz="265430" eaLnBrk="1" hangingPunct="1">
              <a:buClrTx/>
              <a:buSzTx/>
              <a:buFont typeface="Arial" panose="020B0604020202020204" pitchFamily="34" charset="0"/>
              <a:buNone/>
              <a:defRPr/>
            </a:pPr>
            <a:r>
              <a:rPr kumimoji="0" lang="zh-CN" altLang="zh-CN" sz="2000" b="1" kern="1200" cap="none" spc="0" normalizeH="0" baseline="0" noProof="0" dirty="0">
                <a:solidFill>
                  <a:schemeClr val="tx2"/>
                </a:solidFill>
                <a:latin typeface="+mn-lt"/>
                <a:ea typeface="宋体" panose="02010600030101010101" pitchFamily="2" charset="-122"/>
                <a:cs typeface="Times New Roman" panose="02020603050405020304" pitchFamily="18" charset="0"/>
              </a:rPr>
              <a:t>};</a:t>
            </a:r>
            <a:endParaRPr kumimoji="0" lang="zh-CN" altLang="zh-CN" sz="2000" b="1" kern="1200" cap="none" spc="0" normalizeH="0" baseline="0" noProof="0" dirty="0">
              <a:solidFill>
                <a:schemeClr val="tx2"/>
              </a:solidFill>
              <a:latin typeface="+mn-lt"/>
              <a:ea typeface="宋体" panose="0201060003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Text Box 4"/>
          <p:cNvSpPr txBox="1">
            <a:spLocks noChangeArrowheads="1"/>
          </p:cNvSpPr>
          <p:nvPr/>
        </p:nvSpPr>
        <p:spPr bwMode="auto">
          <a:xfrm>
            <a:off x="4102418" y="44450"/>
            <a:ext cx="1297150" cy="400110"/>
          </a:xfrm>
          <a:prstGeom prst="rect">
            <a:avLst/>
          </a:prstGeom>
          <a:solidFill>
            <a:schemeClr val="bg1"/>
          </a:solidFill>
          <a:ln w="9525">
            <a:noFill/>
            <a:miter lim="800000"/>
          </a:ln>
        </p:spPr>
        <p:txBody>
          <a:bodyPr wrap="none">
            <a:spAutoFit/>
          </a:bodyPr>
          <a:lstStyle/>
          <a:p>
            <a:pPr marR="0" defTabSz="265430" eaLnBrk="1" hangingPunct="1">
              <a:buClrTx/>
              <a:buSzTx/>
              <a:buFont typeface="Arial" panose="020B0604020202020204" pitchFamily="34" charset="0"/>
              <a:buNone/>
              <a:defRPr/>
            </a:pPr>
            <a:r>
              <a:rPr kumimoji="0" lang="en-US" sz="2000" b="1" kern="1200" cap="none" spc="0" normalizeH="0" baseline="0" noProof="0" dirty="0">
                <a:solidFill>
                  <a:schemeClr val="tx2"/>
                </a:solidFill>
                <a:latin typeface="+mn-lt"/>
                <a:ea typeface="宋体" panose="02010600030101010101" pitchFamily="2" charset="-122"/>
                <a:cs typeface="Times New Roman" panose="02020603050405020304" pitchFamily="18" charset="0"/>
              </a:rPr>
              <a:t>P256-257</a:t>
            </a:r>
            <a:endParaRPr kumimoji="0" lang="en-US" sz="2000" b="1" kern="1200" cap="none" spc="0" normalizeH="0" baseline="0" noProof="0" dirty="0">
              <a:solidFill>
                <a:schemeClr val="tx2"/>
              </a:solidFill>
              <a:latin typeface="+mn-lt"/>
              <a:ea typeface="宋体" panose="02010600030101010101" pitchFamily="2" charset="-122"/>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 name="图片 2"/>
          <p:cNvPicPr>
            <a:picLocks noChangeAspect="1"/>
          </p:cNvPicPr>
          <p:nvPr/>
        </p:nvPicPr>
        <p:blipFill>
          <a:blip r:embed="rId1"/>
          <a:srcRect t="23212" b="14332"/>
          <a:stretch>
            <a:fillRect/>
          </a:stretch>
        </p:blipFill>
        <p:spPr>
          <a:xfrm>
            <a:off x="1619885" y="26035"/>
            <a:ext cx="7369175" cy="6134735"/>
          </a:xfrm>
          <a:prstGeom prst="rect">
            <a:avLst/>
          </a:prstGeom>
        </p:spPr>
      </p:pic>
      <p:sp>
        <p:nvSpPr>
          <p:cNvPr id="5" name="Text Box 4"/>
          <p:cNvSpPr txBox="1">
            <a:spLocks noChangeArrowheads="1"/>
          </p:cNvSpPr>
          <p:nvPr/>
        </p:nvSpPr>
        <p:spPr bwMode="auto">
          <a:xfrm>
            <a:off x="611188" y="2997200"/>
            <a:ext cx="784189" cy="400110"/>
          </a:xfrm>
          <a:prstGeom prst="rect">
            <a:avLst/>
          </a:prstGeom>
          <a:solidFill>
            <a:schemeClr val="bg1"/>
          </a:solidFill>
          <a:ln w="9525">
            <a:noFill/>
            <a:miter lim="800000"/>
          </a:ln>
        </p:spPr>
        <p:txBody>
          <a:bodyPr wrap="none">
            <a:spAutoFit/>
          </a:bodyPr>
          <a:lstStyle/>
          <a:p>
            <a:pPr marR="0" defTabSz="265430" eaLnBrk="1" hangingPunct="1">
              <a:buClrTx/>
              <a:buSzTx/>
              <a:buFont typeface="Arial" panose="020B0604020202020204" pitchFamily="34" charset="0"/>
              <a:buNone/>
              <a:defRPr/>
            </a:pPr>
            <a:r>
              <a:rPr kumimoji="0" lang="en-US" sz="2000" b="1" kern="1200" cap="none" spc="0" normalizeH="0" baseline="0" noProof="0" dirty="0">
                <a:solidFill>
                  <a:schemeClr val="tx2"/>
                </a:solidFill>
                <a:latin typeface="+mn-lt"/>
                <a:ea typeface="宋体" panose="02010600030101010101" pitchFamily="2" charset="-122"/>
                <a:cs typeface="Times New Roman" panose="02020603050405020304" pitchFamily="18" charset="0"/>
              </a:rPr>
              <a:t>P258</a:t>
            </a:r>
            <a:endParaRPr kumimoji="0" lang="en-US" sz="2000" b="1" kern="1200" cap="none" spc="0" normalizeH="0" baseline="0" noProof="0" dirty="0">
              <a:solidFill>
                <a:schemeClr val="tx2"/>
              </a:solidFill>
              <a:latin typeface="+mn-lt"/>
              <a:ea typeface="宋体" panose="02010600030101010101" pitchFamily="2" charset="-122"/>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p:cNvSpPr>
          <p:nvPr>
            <p:ph type="body"/>
          </p:nvPr>
        </p:nvSpPr>
        <p:spPr>
          <a:xfrm>
            <a:off x="251520" y="1050876"/>
            <a:ext cx="8391525" cy="4835525"/>
          </a:xfrm>
        </p:spPr>
        <p:txBody>
          <a:bodyPr vert="horz" wrap="square" lIns="91440" tIns="45720" rIns="91440" bIns="45720" anchor="t" anchorCtr="0"/>
          <a:lstStyle/>
          <a:p>
            <a:pPr defTabSz="527050" eaLnBrk="1" hangingPunct="1"/>
            <a:r>
              <a:rPr lang="zh-CN" altLang="en-US" sz="2800" b="1" dirty="0"/>
              <a:t>介绍类型转换操作符的重载之前，首先介绍</a:t>
            </a:r>
            <a:r>
              <a:rPr lang="zh-CN" altLang="zh-CN" sz="2800" b="1" dirty="0">
                <a:solidFill>
                  <a:srgbClr val="FF0000"/>
                </a:solidFill>
              </a:rPr>
              <a:t>带一个参数的构造函数</a:t>
            </a:r>
            <a:r>
              <a:rPr lang="zh-CN" altLang="en-US" sz="2800" b="1" dirty="0">
                <a:solidFill>
                  <a:srgbClr val="FF0000"/>
                </a:solidFill>
              </a:rPr>
              <a:t>：</a:t>
            </a:r>
            <a:r>
              <a:rPr lang="zh-CN" altLang="en-US" sz="2800" b="1" dirty="0"/>
              <a:t>它</a:t>
            </a:r>
            <a:r>
              <a:rPr lang="zh-CN" altLang="zh-CN" sz="2800" b="1" dirty="0"/>
              <a:t>可用作从基本数据类型或其它类到类的转换。 </a:t>
            </a:r>
            <a:endParaRPr lang="zh-CN" altLang="zh-CN" sz="2800" b="1" dirty="0"/>
          </a:p>
          <a:p>
            <a:pPr lvl="1" defTabSz="527050" eaLnBrk="1" hangingPunct="1">
              <a:lnSpc>
                <a:spcPct val="120000"/>
              </a:lnSpc>
              <a:buNone/>
            </a:pPr>
            <a:r>
              <a:rPr lang="zh-CN" altLang="zh-CN" sz="2000" b="1" dirty="0">
                <a:cs typeface="Times New Roman" panose="02020603050405020304" pitchFamily="18" charset="0"/>
              </a:rPr>
              <a:t>class Complex</a:t>
            </a:r>
            <a:endParaRPr lang="zh-CN" altLang="zh-CN" sz="2000" b="1" dirty="0">
              <a:cs typeface="Times New Roman" panose="02020603050405020304" pitchFamily="18" charset="0"/>
            </a:endParaRPr>
          </a:p>
          <a:p>
            <a:pPr lvl="1" defTabSz="527050" eaLnBrk="1" hangingPunct="1">
              <a:lnSpc>
                <a:spcPct val="80000"/>
              </a:lnSpc>
              <a:buNone/>
            </a:pPr>
            <a:r>
              <a:rPr lang="zh-CN" altLang="zh-CN" sz="2000" b="1" dirty="0">
                <a:cs typeface="Times New Roman" panose="02020603050405020304" pitchFamily="18" charset="0"/>
              </a:rPr>
              <a:t>{</a:t>
            </a:r>
            <a:r>
              <a:rPr lang="en-US" altLang="zh-CN" sz="2000" b="1" dirty="0">
                <a:cs typeface="Times New Roman" panose="02020603050405020304" pitchFamily="18" charset="0"/>
              </a:rPr>
              <a:t>   </a:t>
            </a:r>
            <a:r>
              <a:rPr lang="zh-CN" altLang="zh-CN" sz="2000" b="1" dirty="0">
                <a:cs typeface="Times New Roman" panose="02020603050405020304" pitchFamily="18" charset="0"/>
              </a:rPr>
              <a:t>double real, imag;</a:t>
            </a:r>
            <a:endParaRPr lang="zh-CN" altLang="zh-CN" sz="2000" b="1" dirty="0">
              <a:cs typeface="Times New Roman" panose="02020603050405020304" pitchFamily="18" charset="0"/>
            </a:endParaRPr>
          </a:p>
          <a:p>
            <a:pPr lvl="1" defTabSz="527050" eaLnBrk="1" hangingPunct="1">
              <a:lnSpc>
                <a:spcPct val="80000"/>
              </a:lnSpc>
              <a:buNone/>
            </a:pPr>
            <a:r>
              <a:rPr lang="en-US" altLang="zh-CN" sz="2000" b="1" dirty="0">
                <a:cs typeface="Times New Roman" panose="02020603050405020304" pitchFamily="18" charset="0"/>
              </a:rPr>
              <a:t>  </a:t>
            </a:r>
            <a:r>
              <a:rPr lang="zh-CN" altLang="zh-CN" sz="2000" b="1" dirty="0">
                <a:cs typeface="Times New Roman" panose="02020603050405020304" pitchFamily="18" charset="0"/>
              </a:rPr>
              <a:t>public:</a:t>
            </a:r>
            <a:endParaRPr lang="zh-CN" altLang="zh-CN" sz="2000" b="1" dirty="0">
              <a:cs typeface="Times New Roman" panose="02020603050405020304" pitchFamily="18" charset="0"/>
            </a:endParaRPr>
          </a:p>
          <a:p>
            <a:pPr lvl="1" defTabSz="527050" eaLnBrk="1" hangingPunct="1">
              <a:lnSpc>
                <a:spcPct val="80000"/>
              </a:lnSpc>
              <a:buNone/>
            </a:pPr>
            <a:r>
              <a:rPr lang="zh-CN" altLang="zh-CN" sz="2000" b="1" dirty="0">
                <a:cs typeface="Times New Roman" panose="02020603050405020304" pitchFamily="18" charset="0"/>
              </a:rPr>
              <a:t>	Complex() { real = 0;   imag = 0; }</a:t>
            </a:r>
            <a:endParaRPr lang="zh-CN" altLang="zh-CN" sz="2000" b="1" dirty="0">
              <a:cs typeface="Times New Roman" panose="02020603050405020304" pitchFamily="18" charset="0"/>
            </a:endParaRPr>
          </a:p>
          <a:p>
            <a:pPr lvl="1" defTabSz="527050" eaLnBrk="1" hangingPunct="1">
              <a:lnSpc>
                <a:spcPct val="80000"/>
              </a:lnSpc>
              <a:buNone/>
            </a:pPr>
            <a:r>
              <a:rPr lang="zh-CN" altLang="zh-CN" sz="2000" b="1" dirty="0">
                <a:cs typeface="Times New Roman" panose="02020603050405020304" pitchFamily="18" charset="0"/>
              </a:rPr>
              <a:t>	</a:t>
            </a:r>
            <a:r>
              <a:rPr lang="zh-CN" altLang="zh-CN" sz="2000" b="1" dirty="0">
                <a:solidFill>
                  <a:srgbClr val="0070C0"/>
                </a:solidFill>
                <a:cs typeface="Times New Roman" panose="02020603050405020304" pitchFamily="18" charset="0"/>
              </a:rPr>
              <a:t>Complex(double r)</a:t>
            </a:r>
            <a:r>
              <a:rPr lang="zh-CN" altLang="zh-CN" sz="2000" b="1" dirty="0">
                <a:cs typeface="Times New Roman" panose="02020603050405020304" pitchFamily="18" charset="0"/>
              </a:rPr>
              <a:t>  //</a:t>
            </a:r>
            <a:r>
              <a:rPr lang="zh-CN" altLang="en-US" sz="2000" b="1" dirty="0">
                <a:cs typeface="Times New Roman" panose="02020603050405020304" pitchFamily="18" charset="0"/>
              </a:rPr>
              <a:t>带</a:t>
            </a:r>
            <a:r>
              <a:rPr lang="zh-CN" altLang="zh-CN" sz="2000" b="1" dirty="0">
                <a:cs typeface="Times New Roman" panose="02020603050405020304" pitchFamily="18" charset="0"/>
              </a:rPr>
              <a:t>一个参数的构造函数可兼作类型转换</a:t>
            </a:r>
            <a:endParaRPr lang="zh-CN" altLang="zh-CN" sz="2000" b="1" dirty="0">
              <a:cs typeface="Times New Roman" panose="02020603050405020304" pitchFamily="18" charset="0"/>
            </a:endParaRPr>
          </a:p>
          <a:p>
            <a:pPr lvl="1" defTabSz="527050" eaLnBrk="1" hangingPunct="1">
              <a:lnSpc>
                <a:spcPct val="80000"/>
              </a:lnSpc>
              <a:buNone/>
            </a:pPr>
            <a:r>
              <a:rPr lang="zh-CN" altLang="zh-CN" sz="2000" b="1" dirty="0">
                <a:cs typeface="Times New Roman" panose="02020603050405020304" pitchFamily="18" charset="0"/>
              </a:rPr>
              <a:t>	{	real = r; </a:t>
            </a:r>
            <a:endParaRPr lang="zh-CN" altLang="zh-CN" sz="2000" b="1" dirty="0">
              <a:cs typeface="Times New Roman" panose="02020603050405020304" pitchFamily="18" charset="0"/>
            </a:endParaRPr>
          </a:p>
          <a:p>
            <a:pPr lvl="1" defTabSz="527050" eaLnBrk="1" hangingPunct="1">
              <a:lnSpc>
                <a:spcPct val="80000"/>
              </a:lnSpc>
              <a:buNone/>
            </a:pPr>
            <a:r>
              <a:rPr lang="zh-CN" altLang="zh-CN" sz="2000" b="1" dirty="0">
                <a:cs typeface="Times New Roman" panose="02020603050405020304" pitchFamily="18" charset="0"/>
              </a:rPr>
              <a:t>		imag = 0; </a:t>
            </a:r>
            <a:endParaRPr lang="zh-CN" altLang="zh-CN" sz="2000" b="1" dirty="0">
              <a:cs typeface="Times New Roman" panose="02020603050405020304" pitchFamily="18" charset="0"/>
            </a:endParaRPr>
          </a:p>
          <a:p>
            <a:pPr lvl="1" defTabSz="527050" eaLnBrk="1" hangingPunct="1">
              <a:lnSpc>
                <a:spcPct val="80000"/>
              </a:lnSpc>
              <a:buNone/>
            </a:pPr>
            <a:r>
              <a:rPr lang="zh-CN" altLang="zh-CN" sz="2000" b="1" dirty="0">
                <a:cs typeface="Times New Roman" panose="02020603050405020304" pitchFamily="18" charset="0"/>
              </a:rPr>
              <a:t>	}</a:t>
            </a:r>
            <a:endParaRPr lang="zh-CN" altLang="zh-CN" sz="2000" b="1" dirty="0">
              <a:cs typeface="Times New Roman" panose="02020603050405020304" pitchFamily="18" charset="0"/>
            </a:endParaRPr>
          </a:p>
          <a:p>
            <a:pPr lvl="1" defTabSz="527050" eaLnBrk="1" hangingPunct="1">
              <a:lnSpc>
                <a:spcPct val="80000"/>
              </a:lnSpc>
              <a:buNone/>
            </a:pPr>
            <a:r>
              <a:rPr lang="zh-CN" altLang="zh-CN" sz="2000" b="1" dirty="0">
                <a:cs typeface="Times New Roman" panose="02020603050405020304" pitchFamily="18" charset="0"/>
              </a:rPr>
              <a:t>	Complex(double r, double i) { real = r;</a:t>
            </a:r>
            <a:r>
              <a:rPr lang="en-US" altLang="zh-CN" sz="2000" b="1" dirty="0">
                <a:cs typeface="Times New Roman" panose="02020603050405020304" pitchFamily="18" charset="0"/>
              </a:rPr>
              <a:t> </a:t>
            </a:r>
            <a:r>
              <a:rPr lang="zh-CN" altLang="zh-CN" sz="2000" b="1" dirty="0">
                <a:cs typeface="Times New Roman" panose="02020603050405020304" pitchFamily="18" charset="0"/>
              </a:rPr>
              <a:t>imag = i; }</a:t>
            </a:r>
            <a:endParaRPr lang="zh-CN" altLang="zh-CN" sz="2000" b="1" dirty="0">
              <a:cs typeface="Times New Roman" panose="02020603050405020304" pitchFamily="18" charset="0"/>
            </a:endParaRPr>
          </a:p>
          <a:p>
            <a:pPr lvl="1" defTabSz="527050" eaLnBrk="1" hangingPunct="1">
              <a:lnSpc>
                <a:spcPct val="80000"/>
              </a:lnSpc>
              <a:buNone/>
            </a:pP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friend Complex operator + (const Complex&amp; x, const Complex&amp; y);</a:t>
            </a:r>
            <a:endParaRPr lang="zh-CN" altLang="zh-CN" sz="2000" b="1" dirty="0">
              <a:cs typeface="Times New Roman" panose="02020603050405020304" pitchFamily="18" charset="0"/>
            </a:endParaRPr>
          </a:p>
          <a:p>
            <a:pPr lvl="1" defTabSz="527050" eaLnBrk="1" hangingPunct="1">
              <a:lnSpc>
                <a:spcPct val="80000"/>
              </a:lnSpc>
              <a:buNone/>
            </a:pPr>
            <a:r>
              <a:rPr lang="zh-CN" altLang="zh-CN" sz="2000" b="1" dirty="0">
                <a:cs typeface="Times New Roman" panose="02020603050405020304" pitchFamily="18" charset="0"/>
              </a:rPr>
              <a:t>}; </a:t>
            </a:r>
            <a:endParaRPr lang="zh-CN" altLang="zh-CN" sz="2000" b="1" dirty="0">
              <a:ea typeface="Times New Roman" panose="02020603050405020304" pitchFamily="18" charset="0"/>
            </a:endParaRPr>
          </a:p>
        </p:txBody>
      </p:sp>
      <p:sp>
        <p:nvSpPr>
          <p:cNvPr id="4" name="Rectangle 2"/>
          <p:cNvSpPr txBox="1">
            <a:spLocks noChangeArrowheads="1"/>
          </p:cNvSpPr>
          <p:nvPr/>
        </p:nvSpPr>
        <p:spPr bwMode="auto">
          <a:xfrm>
            <a:off x="1524000" y="-27384"/>
            <a:ext cx="6405563"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(6) </a:t>
            </a:r>
            <a:r>
              <a:rPr kumimoji="0" lang="zh-CN" altLang="zh-CN" sz="4000" b="1" kern="0" cap="none" spc="0" normalizeH="0" baseline="0" noProof="0" dirty="0">
                <a:solidFill>
                  <a:srgbClr val="000000"/>
                </a:solidFill>
                <a:latin typeface="Arial" panose="020B0604020202020204"/>
                <a:ea typeface="楷体_GB2312"/>
                <a:cs typeface="+mj-cs"/>
              </a:rPr>
              <a:t>类型转换操作符</a:t>
            </a:r>
            <a:endParaRPr kumimoji="0" lang="en-US" altLang="zh-CN" sz="4000" b="1" kern="0" cap="none" spc="0" normalizeH="0" baseline="0" noProof="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p:cNvSpPr>
          <p:nvPr>
            <p:ph type="body"/>
          </p:nvPr>
        </p:nvSpPr>
        <p:spPr>
          <a:xfrm>
            <a:off x="344488" y="1785938"/>
            <a:ext cx="8391525" cy="4306887"/>
          </a:xfrm>
        </p:spPr>
        <p:txBody>
          <a:bodyPr vert="horz" wrap="square" lIns="91440" tIns="45720" rIns="91440" bIns="45720" anchor="t" anchorCtr="0"/>
          <a:lstStyle/>
          <a:p>
            <a:pPr defTabSz="527050" eaLnBrk="1" hangingPunct="1"/>
            <a:r>
              <a:rPr lang="zh-CN" altLang="en-US" sz="2800" b="1" dirty="0"/>
              <a:t>介绍类型转换操作符的重载之前，首先介绍</a:t>
            </a:r>
            <a:r>
              <a:rPr lang="zh-CN" altLang="zh-CN" sz="2800" b="1" dirty="0">
                <a:solidFill>
                  <a:srgbClr val="FF0000"/>
                </a:solidFill>
              </a:rPr>
              <a:t>带一个参数的构造函数</a:t>
            </a:r>
            <a:r>
              <a:rPr lang="zh-CN" altLang="en-US" sz="2800" b="1" dirty="0">
                <a:solidFill>
                  <a:srgbClr val="FF0000"/>
                </a:solidFill>
              </a:rPr>
              <a:t>：</a:t>
            </a:r>
            <a:r>
              <a:rPr lang="zh-CN" altLang="en-US" sz="2800" b="1" dirty="0"/>
              <a:t>它</a:t>
            </a:r>
            <a:r>
              <a:rPr lang="zh-CN" altLang="zh-CN" sz="2800" b="1" dirty="0"/>
              <a:t>可用作从基本数据类型或其它类到类的转换。 </a:t>
            </a:r>
            <a:endParaRPr lang="zh-CN" altLang="zh-CN" sz="2800" b="1" dirty="0"/>
          </a:p>
          <a:p>
            <a:pPr lvl="1" defTabSz="527050" eaLnBrk="1" hangingPunct="1">
              <a:lnSpc>
                <a:spcPct val="120000"/>
              </a:lnSpc>
              <a:buNone/>
            </a:pPr>
            <a:r>
              <a:rPr lang="en-US" altLang="zh-CN" sz="2000" b="1" dirty="0">
                <a:cs typeface="Times New Roman" panose="02020603050405020304" pitchFamily="18" charset="0"/>
              </a:rPr>
              <a:t>Complex operator + (const Complex&amp; x, const Complex&amp; y)</a:t>
            </a:r>
            <a:endParaRPr lang="en-US" altLang="zh-CN" sz="2000" b="1" dirty="0">
              <a:cs typeface="Times New Roman" panose="02020603050405020304" pitchFamily="18" charset="0"/>
            </a:endParaRPr>
          </a:p>
          <a:p>
            <a:pPr lvl="1" defTabSz="527050" eaLnBrk="1" hangingPunct="1">
              <a:lnSpc>
                <a:spcPct val="80000"/>
              </a:lnSpc>
              <a:buNone/>
            </a:pPr>
            <a:r>
              <a:rPr lang="en-US" altLang="zh-CN" sz="2000" b="1" dirty="0">
                <a:cs typeface="Times New Roman" panose="02020603050405020304" pitchFamily="18" charset="0"/>
              </a:rPr>
              <a:t>{	 Complex temp;</a:t>
            </a:r>
            <a:endParaRPr lang="en-US" altLang="zh-CN" sz="2000" b="1" dirty="0">
              <a:cs typeface="Times New Roman" panose="02020603050405020304" pitchFamily="18" charset="0"/>
            </a:endParaRPr>
          </a:p>
          <a:p>
            <a:pPr lvl="1" defTabSz="527050" eaLnBrk="1" hangingPunct="1">
              <a:lnSpc>
                <a:spcPct val="80000"/>
              </a:lnSpc>
              <a:buNone/>
            </a:pPr>
            <a:r>
              <a:rPr lang="en-US" altLang="zh-CN" sz="2000" b="1" dirty="0">
                <a:cs typeface="Times New Roman" panose="02020603050405020304" pitchFamily="18" charset="0"/>
              </a:rPr>
              <a:t>     temp.real = x.real + y.real;</a:t>
            </a:r>
            <a:endParaRPr lang="en-US" altLang="zh-CN" sz="2000" b="1" dirty="0">
              <a:cs typeface="Times New Roman" panose="02020603050405020304" pitchFamily="18" charset="0"/>
            </a:endParaRPr>
          </a:p>
          <a:p>
            <a:pPr lvl="1" defTabSz="527050" eaLnBrk="1" hangingPunct="1">
              <a:lnSpc>
                <a:spcPct val="80000"/>
              </a:lnSpc>
              <a:buNone/>
            </a:pPr>
            <a:r>
              <a:rPr lang="en-US" altLang="zh-CN" sz="2000" b="1" dirty="0">
                <a:cs typeface="Times New Roman" panose="02020603050405020304" pitchFamily="18" charset="0"/>
              </a:rPr>
              <a:t>     temp.imag = x.imag + y.imag;</a:t>
            </a:r>
            <a:endParaRPr lang="en-US" altLang="zh-CN" sz="2000" b="1" dirty="0">
              <a:cs typeface="Times New Roman" panose="02020603050405020304" pitchFamily="18" charset="0"/>
            </a:endParaRPr>
          </a:p>
          <a:p>
            <a:pPr lvl="1" defTabSz="527050" eaLnBrk="1" hangingPunct="1">
              <a:lnSpc>
                <a:spcPct val="80000"/>
              </a:lnSpc>
              <a:buNone/>
            </a:pPr>
            <a:r>
              <a:rPr lang="en-US" altLang="zh-CN" sz="2000" b="1" dirty="0">
                <a:cs typeface="Times New Roman" panose="02020603050405020304" pitchFamily="18" charset="0"/>
              </a:rPr>
              <a:t>     return temp;</a:t>
            </a:r>
            <a:endParaRPr lang="en-US" altLang="zh-CN" sz="2000" b="1" dirty="0">
              <a:cs typeface="Times New Roman" panose="02020603050405020304" pitchFamily="18" charset="0"/>
            </a:endParaRPr>
          </a:p>
          <a:p>
            <a:pPr lvl="1" defTabSz="527050" eaLnBrk="1" hangingPunct="1">
              <a:lnSpc>
                <a:spcPct val="80000"/>
              </a:lnSpc>
              <a:buNone/>
            </a:pPr>
            <a:r>
              <a:rPr lang="en-US" altLang="zh-CN" sz="2000" b="1" dirty="0">
                <a:cs typeface="Times New Roman" panose="02020603050405020304" pitchFamily="18" charset="0"/>
              </a:rPr>
              <a:t>}</a:t>
            </a:r>
            <a:endParaRPr lang="en-US" altLang="zh-CN" sz="2000" b="1" dirty="0">
              <a:cs typeface="Times New Roman" panose="02020603050405020304" pitchFamily="18" charset="0"/>
            </a:endParaRPr>
          </a:p>
          <a:p>
            <a:pPr lvl="1" defTabSz="527050" eaLnBrk="1" hangingPunct="1">
              <a:lnSpc>
                <a:spcPct val="80000"/>
              </a:lnSpc>
              <a:buNone/>
            </a:pPr>
            <a:r>
              <a:rPr lang="en-US" altLang="zh-CN" sz="2000" b="1" dirty="0">
                <a:cs typeface="Times New Roman" panose="02020603050405020304" pitchFamily="18" charset="0"/>
              </a:rPr>
              <a:t>Complex c1(1,2), c2, c3;</a:t>
            </a:r>
            <a:endParaRPr lang="en-US" altLang="zh-CN" sz="2000" b="1" dirty="0">
              <a:cs typeface="Times New Roman" panose="02020603050405020304" pitchFamily="18" charset="0"/>
            </a:endParaRPr>
          </a:p>
          <a:p>
            <a:pPr lvl="1" defTabSz="527050" eaLnBrk="1" hangingPunct="1">
              <a:lnSpc>
                <a:spcPct val="80000"/>
              </a:lnSpc>
              <a:buNone/>
            </a:pPr>
            <a:r>
              <a:rPr lang="en-US" altLang="zh-CN" sz="2000" b="1" dirty="0">
                <a:solidFill>
                  <a:srgbClr val="0070C0"/>
                </a:solidFill>
                <a:cs typeface="Times New Roman" panose="02020603050405020304" pitchFamily="18" charset="0"/>
              </a:rPr>
              <a:t>c2 = c1 + 1.7;  </a:t>
            </a:r>
            <a:r>
              <a:rPr lang="en-US" altLang="zh-CN" sz="2000" b="1" dirty="0">
                <a:cs typeface="Times New Roman" panose="02020603050405020304" pitchFamily="18" charset="0"/>
              </a:rPr>
              <a:t>//1.7</a:t>
            </a:r>
            <a:r>
              <a:rPr lang="zh-CN" altLang="en-US" sz="2000" b="1" dirty="0">
                <a:cs typeface="Times New Roman" panose="02020603050405020304" pitchFamily="18" charset="0"/>
              </a:rPr>
              <a:t>隐式转换成一个复数对象</a:t>
            </a:r>
            <a:r>
              <a:rPr lang="en-US" altLang="zh-CN" sz="2000" b="1" dirty="0">
                <a:cs typeface="Times New Roman" panose="02020603050405020304" pitchFamily="18" charset="0"/>
              </a:rPr>
              <a:t>Complex(1.7)</a:t>
            </a:r>
            <a:endParaRPr lang="en-US" altLang="zh-CN" sz="2000" b="1" dirty="0">
              <a:cs typeface="Times New Roman" panose="02020603050405020304" pitchFamily="18" charset="0"/>
            </a:endParaRPr>
          </a:p>
          <a:p>
            <a:pPr lvl="1" defTabSz="527050" eaLnBrk="1" hangingPunct="1">
              <a:lnSpc>
                <a:spcPct val="80000"/>
              </a:lnSpc>
              <a:buNone/>
            </a:pPr>
            <a:r>
              <a:rPr lang="en-US" altLang="zh-CN" sz="2000" b="1" dirty="0">
                <a:solidFill>
                  <a:srgbClr val="0070C0"/>
                </a:solidFill>
                <a:cs typeface="Times New Roman" panose="02020603050405020304" pitchFamily="18" charset="0"/>
              </a:rPr>
              <a:t>c3 = 2.5 + c2;  </a:t>
            </a:r>
            <a:r>
              <a:rPr lang="en-US" altLang="zh-CN" sz="2000" b="1" dirty="0">
                <a:cs typeface="Times New Roman" panose="02020603050405020304" pitchFamily="18" charset="0"/>
              </a:rPr>
              <a:t>//2.5</a:t>
            </a:r>
            <a:r>
              <a:rPr lang="zh-CN" altLang="en-US" sz="2000" b="1" dirty="0">
                <a:cs typeface="Times New Roman" panose="02020603050405020304" pitchFamily="18" charset="0"/>
              </a:rPr>
              <a:t>隐式转换成一个复数对象</a:t>
            </a:r>
            <a:r>
              <a:rPr lang="en-US" altLang="zh-CN" sz="2000" b="1" dirty="0">
                <a:cs typeface="Times New Roman" panose="02020603050405020304" pitchFamily="18" charset="0"/>
              </a:rPr>
              <a:t>Complex(2.5)</a:t>
            </a:r>
            <a:endParaRPr lang="en-US" altLang="zh-CN" sz="2000" b="1" dirty="0">
              <a:ea typeface="Times New Roman" panose="02020603050405020304" pitchFamily="18" charset="0"/>
            </a:endParaRPr>
          </a:p>
        </p:txBody>
      </p:sp>
      <p:sp>
        <p:nvSpPr>
          <p:cNvPr id="4" name="Rectangle 2"/>
          <p:cNvSpPr txBox="1">
            <a:spLocks noChangeArrowheads="1"/>
          </p:cNvSpPr>
          <p:nvPr/>
        </p:nvSpPr>
        <p:spPr bwMode="auto">
          <a:xfrm>
            <a:off x="1524000" y="190500"/>
            <a:ext cx="6405563"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(6) </a:t>
            </a:r>
            <a:r>
              <a:rPr kumimoji="0" lang="zh-CN" altLang="zh-CN" sz="4000" b="1" kern="0" cap="none" spc="0" normalizeH="0" baseline="0" noProof="0" dirty="0">
                <a:solidFill>
                  <a:srgbClr val="000000"/>
                </a:solidFill>
                <a:latin typeface="Arial" panose="020B0604020202020204"/>
                <a:ea typeface="楷体_GB2312"/>
                <a:cs typeface="+mj-cs"/>
              </a:rPr>
              <a:t>类型转换操作符</a:t>
            </a:r>
            <a:endParaRPr kumimoji="0" lang="en-US" altLang="zh-CN" sz="4000" b="1" kern="0" cap="none" spc="0" normalizeH="0" baseline="0" noProof="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body"/>
          </p:nvPr>
        </p:nvSpPr>
        <p:spPr>
          <a:xfrm>
            <a:off x="751681" y="1628800"/>
            <a:ext cx="7640637" cy="4451350"/>
          </a:xfrm>
        </p:spPr>
        <p:txBody>
          <a:bodyPr vert="horz" wrap="square" lIns="91440" tIns="45720" rIns="91440" bIns="45720" anchor="t" anchorCtr="0"/>
          <a:lstStyle/>
          <a:p>
            <a:pPr eaLnBrk="1" hangingPunct="1">
              <a:lnSpc>
                <a:spcPct val="80000"/>
              </a:lnSpc>
            </a:pPr>
            <a:r>
              <a:rPr lang="zh-CN" altLang="zh-CN" sz="2800" b="1" dirty="0">
                <a:solidFill>
                  <a:srgbClr val="FF0000"/>
                </a:solidFill>
              </a:rPr>
              <a:t>自定义类型转换</a:t>
            </a:r>
            <a:r>
              <a:rPr lang="zh-CN" altLang="en-US" sz="2800" b="1" dirty="0">
                <a:solidFill>
                  <a:srgbClr val="FF0000"/>
                </a:solidFill>
              </a:rPr>
              <a:t>操作符的重载：</a:t>
            </a:r>
            <a:r>
              <a:rPr lang="zh-CN" altLang="zh-CN" sz="2800" b="1" dirty="0"/>
              <a:t>可用作从类到基本数据类型的转换。 </a:t>
            </a:r>
            <a:endParaRPr lang="zh-CN" altLang="zh-CN" sz="2800" b="1" dirty="0"/>
          </a:p>
          <a:p>
            <a:pPr lvl="1" eaLnBrk="1" hangingPunct="1">
              <a:lnSpc>
                <a:spcPct val="80000"/>
              </a:lnSpc>
              <a:buNone/>
            </a:pPr>
            <a:r>
              <a:rPr lang="zh-CN" altLang="zh-CN" sz="2000" b="1" dirty="0">
                <a:cs typeface="Times New Roman" panose="02020603050405020304" pitchFamily="18" charset="0"/>
              </a:rPr>
              <a:t>class A</a:t>
            </a:r>
            <a:endParaRPr lang="zh-CN" altLang="zh-CN" sz="2000" b="1" dirty="0">
              <a:cs typeface="Times New Roman" panose="02020603050405020304" pitchFamily="18" charset="0"/>
            </a:endParaRPr>
          </a:p>
          <a:p>
            <a:pPr lvl="1" eaLnBrk="1" hangingPunct="1">
              <a:lnSpc>
                <a:spcPct val="80000"/>
              </a:lnSpc>
              <a:buNone/>
            </a:pPr>
            <a:r>
              <a:rPr lang="zh-CN" altLang="zh-CN" sz="2000" b="1" dirty="0">
                <a:cs typeface="Times New Roman" panose="02020603050405020304" pitchFamily="18" charset="0"/>
              </a:rPr>
              <a:t>{     int x,</a:t>
            </a:r>
            <a:r>
              <a:rPr lang="en-US" altLang="zh-CN" sz="2000" b="1" dirty="0">
                <a:cs typeface="Times New Roman" panose="02020603050405020304" pitchFamily="18" charset="0"/>
              </a:rPr>
              <a:t> </a:t>
            </a:r>
            <a:r>
              <a:rPr lang="zh-CN" altLang="zh-CN" sz="2000" b="1" dirty="0">
                <a:cs typeface="Times New Roman" panose="02020603050405020304" pitchFamily="18" charset="0"/>
              </a:rPr>
              <a:t>y;</a:t>
            </a:r>
            <a:endParaRPr lang="zh-CN" altLang="zh-CN" sz="2000" b="1" dirty="0">
              <a:cs typeface="Times New Roman" panose="02020603050405020304" pitchFamily="18" charset="0"/>
            </a:endParaRPr>
          </a:p>
          <a:p>
            <a:pPr lvl="1" eaLnBrk="1" hangingPunct="1">
              <a:lnSpc>
                <a:spcPct val="80000"/>
              </a:lnSpc>
              <a:buNone/>
            </a:pP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public:</a:t>
            </a:r>
            <a:endParaRPr lang="en-US" altLang="zh-CN" sz="2000" b="1" dirty="0">
              <a:cs typeface="Times New Roman" panose="02020603050405020304" pitchFamily="18" charset="0"/>
            </a:endParaRPr>
          </a:p>
          <a:p>
            <a:pPr lvl="1" eaLnBrk="1" hangingPunct="1">
              <a:lnSpc>
                <a:spcPct val="80000"/>
              </a:lnSpc>
              <a:buNone/>
            </a:pPr>
            <a:r>
              <a:rPr lang="en-US" altLang="zh-CN" sz="2000" b="1" dirty="0">
                <a:cs typeface="Times New Roman" panose="02020603050405020304" pitchFamily="18" charset="0"/>
              </a:rPr>
              <a:t>       </a:t>
            </a:r>
            <a:r>
              <a:rPr lang="zh-CN" altLang="zh-CN" sz="2000" b="1" dirty="0">
                <a:cs typeface="Times New Roman" panose="02020603050405020304" pitchFamily="18" charset="0"/>
              </a:rPr>
              <a:t>//类型转换操作符int的重载函数</a:t>
            </a:r>
            <a:endParaRPr lang="zh-CN" altLang="zh-CN" sz="2000" b="1" dirty="0">
              <a:cs typeface="Times New Roman" panose="02020603050405020304" pitchFamily="18" charset="0"/>
            </a:endParaRPr>
          </a:p>
          <a:p>
            <a:pPr lvl="1" eaLnBrk="1" hangingPunct="1">
              <a:lnSpc>
                <a:spcPct val="80000"/>
              </a:lnSpc>
              <a:buNone/>
            </a:pPr>
            <a:r>
              <a:rPr lang="en-US" altLang="zh-CN" sz="2000" b="1" dirty="0">
                <a:solidFill>
                  <a:srgbClr val="FF0000"/>
                </a:solidFill>
                <a:cs typeface="Times New Roman" panose="02020603050405020304" pitchFamily="18" charset="0"/>
              </a:rPr>
              <a:t>       </a:t>
            </a:r>
            <a:r>
              <a:rPr lang="zh-CN" altLang="zh-CN" sz="2000" b="1" dirty="0">
                <a:solidFill>
                  <a:srgbClr val="0070C0"/>
                </a:solidFill>
                <a:cs typeface="Times New Roman" panose="02020603050405020304" pitchFamily="18" charset="0"/>
              </a:rPr>
              <a:t>operator int() { return x+y; } </a:t>
            </a:r>
            <a:endParaRPr lang="zh-CN" altLang="zh-CN" sz="2000" b="1" dirty="0">
              <a:solidFill>
                <a:srgbClr val="0070C0"/>
              </a:solidFill>
              <a:cs typeface="Times New Roman" panose="02020603050405020304" pitchFamily="18" charset="0"/>
            </a:endParaRPr>
          </a:p>
          <a:p>
            <a:pPr lvl="1" eaLnBrk="1" hangingPunct="1">
              <a:lnSpc>
                <a:spcPct val="80000"/>
              </a:lnSpc>
              <a:buNone/>
            </a:pPr>
            <a:r>
              <a:rPr lang="en-US" altLang="zh-CN" sz="2000" b="1" dirty="0">
                <a:cs typeface="Times New Roman" panose="02020603050405020304" pitchFamily="18" charset="0"/>
              </a:rPr>
              <a:t>       </a:t>
            </a:r>
            <a:r>
              <a:rPr lang="zh-CN" altLang="zh-CN" sz="2000" b="1" dirty="0">
                <a:cs typeface="Times New Roman" panose="02020603050405020304" pitchFamily="18" charset="0"/>
              </a:rPr>
              <a:t>......</a:t>
            </a:r>
            <a:endParaRPr lang="zh-CN" altLang="zh-CN" sz="2000" b="1" dirty="0">
              <a:solidFill>
                <a:srgbClr val="FF0000"/>
              </a:solidFill>
              <a:cs typeface="Times New Roman" panose="02020603050405020304" pitchFamily="18" charset="0"/>
            </a:endParaRPr>
          </a:p>
          <a:p>
            <a:pPr lvl="1" eaLnBrk="1" hangingPunct="1">
              <a:lnSpc>
                <a:spcPct val="80000"/>
              </a:lnSpc>
              <a:buNone/>
            </a:pPr>
            <a:r>
              <a:rPr lang="zh-CN" altLang="zh-CN" sz="2000" b="1" dirty="0">
                <a:cs typeface="Times New Roman" panose="02020603050405020304" pitchFamily="18" charset="0"/>
              </a:rPr>
              <a:t>};</a:t>
            </a:r>
            <a:endParaRPr lang="zh-CN" altLang="zh-CN" sz="2000" b="1" dirty="0">
              <a:cs typeface="Times New Roman" panose="02020603050405020304" pitchFamily="18" charset="0"/>
            </a:endParaRPr>
          </a:p>
          <a:p>
            <a:pPr lvl="1" eaLnBrk="1" hangingPunct="1">
              <a:lnSpc>
                <a:spcPct val="80000"/>
              </a:lnSpc>
              <a:buNone/>
            </a:pPr>
            <a:endParaRPr lang="zh-CN" altLang="zh-CN" sz="2000" b="1" dirty="0">
              <a:cs typeface="Times New Roman" panose="02020603050405020304" pitchFamily="18" charset="0"/>
            </a:endParaRPr>
          </a:p>
          <a:p>
            <a:pPr lvl="1" eaLnBrk="1" hangingPunct="1">
              <a:lnSpc>
                <a:spcPct val="80000"/>
              </a:lnSpc>
              <a:buNone/>
            </a:pPr>
            <a:r>
              <a:rPr lang="zh-CN" altLang="zh-CN" sz="2000" b="1" dirty="0">
                <a:cs typeface="Times New Roman" panose="02020603050405020304" pitchFamily="18" charset="0"/>
              </a:rPr>
              <a:t>A a;</a:t>
            </a:r>
            <a:endParaRPr lang="zh-CN" altLang="zh-CN" sz="2000" b="1" dirty="0">
              <a:cs typeface="Times New Roman" panose="02020603050405020304" pitchFamily="18" charset="0"/>
            </a:endParaRPr>
          </a:p>
          <a:p>
            <a:pPr lvl="1" eaLnBrk="1" hangingPunct="1">
              <a:lnSpc>
                <a:spcPct val="80000"/>
              </a:lnSpc>
              <a:buNone/>
            </a:pPr>
            <a:r>
              <a:rPr lang="zh-CN" altLang="zh-CN" sz="2000" b="1" dirty="0">
                <a:cs typeface="Times New Roman" panose="02020603050405020304" pitchFamily="18" charset="0"/>
              </a:rPr>
              <a:t>int i = 1;</a:t>
            </a:r>
            <a:endParaRPr lang="zh-CN" altLang="zh-CN" sz="2000" b="1" dirty="0">
              <a:cs typeface="Times New Roman" panose="02020603050405020304" pitchFamily="18" charset="0"/>
            </a:endParaRPr>
          </a:p>
          <a:p>
            <a:pPr lvl="1" eaLnBrk="1" hangingPunct="1">
              <a:lnSpc>
                <a:spcPct val="80000"/>
              </a:lnSpc>
              <a:buNone/>
            </a:pPr>
            <a:r>
              <a:rPr lang="zh-CN" altLang="zh-CN" sz="2000" b="1" dirty="0">
                <a:cs typeface="Times New Roman" panose="02020603050405020304" pitchFamily="18" charset="0"/>
              </a:rPr>
              <a:t>int z = i + a; </a:t>
            </a:r>
            <a:r>
              <a:rPr lang="en-US" altLang="zh-CN" sz="2000" b="1" dirty="0">
                <a:cs typeface="Times New Roman" panose="02020603050405020304" pitchFamily="18" charset="0"/>
              </a:rPr>
              <a:t> </a:t>
            </a:r>
            <a:r>
              <a:rPr lang="zh-CN" altLang="zh-CN" sz="2000" b="1" dirty="0">
                <a:cs typeface="Times New Roman" panose="02020603050405020304" pitchFamily="18" charset="0"/>
              </a:rPr>
              <a:t>//将调用类型转换操作符int的重载函数</a:t>
            </a:r>
            <a:endParaRPr lang="zh-CN" altLang="zh-CN" sz="2000" b="1" dirty="0">
              <a:cs typeface="Times New Roman" panose="02020603050405020304" pitchFamily="18" charset="0"/>
            </a:endParaRPr>
          </a:p>
          <a:p>
            <a:pPr lvl="1" eaLnBrk="1" hangingPunct="1">
              <a:lnSpc>
                <a:spcPct val="80000"/>
              </a:lnSpc>
              <a:buNone/>
            </a:pP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//把对象a隐式转换成int型数据。</a:t>
            </a:r>
            <a:endParaRPr lang="zh-CN" altLang="zh-CN" sz="2000" b="1" dirty="0">
              <a:ea typeface="Times New Roman" panose="02020603050405020304" pitchFamily="18" charset="0"/>
            </a:endParaRPr>
          </a:p>
        </p:txBody>
      </p:sp>
      <p:sp>
        <p:nvSpPr>
          <p:cNvPr id="3" name="Rectangle 2"/>
          <p:cNvSpPr txBox="1">
            <a:spLocks noChangeArrowheads="1"/>
          </p:cNvSpPr>
          <p:nvPr/>
        </p:nvSpPr>
        <p:spPr bwMode="auto">
          <a:xfrm>
            <a:off x="1524000" y="190500"/>
            <a:ext cx="6405563"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(6) </a:t>
            </a:r>
            <a:r>
              <a:rPr kumimoji="0" lang="zh-CN" altLang="zh-CN" sz="4000" b="1" kern="0" cap="none" spc="0" normalizeH="0" baseline="0" noProof="0" dirty="0">
                <a:solidFill>
                  <a:srgbClr val="000000"/>
                </a:solidFill>
                <a:latin typeface="Arial" panose="020B0604020202020204"/>
                <a:ea typeface="楷体_GB2312"/>
                <a:cs typeface="+mj-cs"/>
              </a:rPr>
              <a:t>类型转换操作符</a:t>
            </a:r>
            <a:endParaRPr kumimoji="0" lang="en-US" altLang="zh-CN" sz="4000" b="1" kern="0" cap="none" spc="0" normalizeH="0" baseline="0" noProof="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body"/>
          </p:nvPr>
        </p:nvSpPr>
        <p:spPr>
          <a:xfrm>
            <a:off x="696912" y="1412776"/>
            <a:ext cx="8123560" cy="4751387"/>
          </a:xfrm>
        </p:spPr>
        <p:txBody>
          <a:bodyPr vert="horz" wrap="square" lIns="91440" tIns="45720" rIns="91440" bIns="45720" anchor="t" anchorCtr="0"/>
          <a:lstStyle/>
          <a:p>
            <a:pPr eaLnBrk="1" hangingPunct="1">
              <a:lnSpc>
                <a:spcPct val="80000"/>
              </a:lnSpc>
            </a:pPr>
            <a:r>
              <a:rPr lang="zh-CN" altLang="zh-CN" sz="2800" b="1" dirty="0">
                <a:solidFill>
                  <a:srgbClr val="FF0000"/>
                </a:solidFill>
              </a:rPr>
              <a:t>自定义类型转换</a:t>
            </a:r>
            <a:r>
              <a:rPr lang="zh-CN" altLang="en-US" sz="2800" b="1" dirty="0">
                <a:solidFill>
                  <a:srgbClr val="FF0000"/>
                </a:solidFill>
              </a:rPr>
              <a:t>操作符的重载：</a:t>
            </a:r>
            <a:r>
              <a:rPr lang="zh-CN" altLang="zh-CN" sz="2800" b="1" dirty="0"/>
              <a:t>可用作从类到基本数据类型的转换。 </a:t>
            </a:r>
            <a:endParaRPr lang="zh-CN" altLang="zh-CN" sz="2800" b="1" dirty="0"/>
          </a:p>
          <a:p>
            <a:pPr lvl="1" eaLnBrk="1" hangingPunct="1">
              <a:lnSpc>
                <a:spcPct val="80000"/>
              </a:lnSpc>
              <a:buNone/>
            </a:pPr>
            <a:r>
              <a:rPr lang="en-US" altLang="zh-CN" sz="2000" b="1" dirty="0">
                <a:cs typeface="Times New Roman" panose="02020603050405020304" pitchFamily="18" charset="0"/>
              </a:rPr>
              <a:t>class A</a:t>
            </a:r>
            <a:endParaRPr lang="en-US" altLang="zh-CN" sz="2000" b="1" dirty="0">
              <a:cs typeface="Times New Roman" panose="02020603050405020304" pitchFamily="18" charset="0"/>
            </a:endParaRPr>
          </a:p>
          <a:p>
            <a:pPr lvl="1" eaLnBrk="1" hangingPunct="1">
              <a:lnSpc>
                <a:spcPct val="80000"/>
              </a:lnSpc>
              <a:buNone/>
            </a:pPr>
            <a:r>
              <a:rPr lang="en-US" altLang="zh-CN" sz="2000" b="1" dirty="0">
                <a:cs typeface="Times New Roman" panose="02020603050405020304" pitchFamily="18" charset="0"/>
              </a:rPr>
              <a:t>{		int x, y;</a:t>
            </a:r>
            <a:endParaRPr lang="en-US" altLang="zh-CN" sz="2000" b="1" dirty="0">
              <a:cs typeface="Times New Roman" panose="02020603050405020304" pitchFamily="18" charset="0"/>
            </a:endParaRPr>
          </a:p>
          <a:p>
            <a:pPr lvl="1" eaLnBrk="1" hangingPunct="1">
              <a:lnSpc>
                <a:spcPct val="80000"/>
              </a:lnSpc>
              <a:buNone/>
            </a:pPr>
            <a:r>
              <a:rPr lang="en-US" altLang="zh-CN" sz="2000" b="1" dirty="0">
                <a:cs typeface="Times New Roman" panose="02020603050405020304" pitchFamily="18" charset="0"/>
              </a:rPr>
              <a:t>    public:</a:t>
            </a:r>
            <a:endParaRPr lang="en-US" altLang="zh-CN" sz="2000" b="1" dirty="0">
              <a:cs typeface="Times New Roman" panose="02020603050405020304" pitchFamily="18" charset="0"/>
            </a:endParaRPr>
          </a:p>
          <a:p>
            <a:pPr lvl="1" eaLnBrk="1" hangingPunct="1">
              <a:lnSpc>
                <a:spcPct val="80000"/>
              </a:lnSpc>
              <a:buNone/>
            </a:pPr>
            <a:r>
              <a:rPr lang="en-US" altLang="zh-CN" sz="2000" b="1" dirty="0">
                <a:cs typeface="Times New Roman" panose="02020603050405020304" pitchFamily="18" charset="0"/>
              </a:rPr>
              <a:t>		A() { x =0; y = 0; }</a:t>
            </a:r>
            <a:endParaRPr lang="en-US" altLang="zh-CN" sz="2000" b="1" dirty="0">
              <a:cs typeface="Times New Roman" panose="02020603050405020304" pitchFamily="18" charset="0"/>
            </a:endParaRPr>
          </a:p>
          <a:p>
            <a:pPr lvl="1" eaLnBrk="1" hangingPunct="1">
              <a:lnSpc>
                <a:spcPct val="80000"/>
              </a:lnSpc>
              <a:buNone/>
            </a:pPr>
            <a:r>
              <a:rPr lang="en-US" altLang="zh-CN" sz="2000" b="1" dirty="0">
                <a:cs typeface="Times New Roman" panose="02020603050405020304" pitchFamily="18" charset="0"/>
              </a:rPr>
              <a:t>		</a:t>
            </a:r>
            <a:r>
              <a:rPr lang="en-US" altLang="zh-CN" sz="2000" b="1" dirty="0">
                <a:solidFill>
                  <a:srgbClr val="0070C0"/>
                </a:solidFill>
                <a:cs typeface="Times New Roman" panose="02020603050405020304" pitchFamily="18" charset="0"/>
              </a:rPr>
              <a:t>A(int i) { x = i; y = 0; }            </a:t>
            </a:r>
            <a:r>
              <a:rPr lang="zh-CN" altLang="zh-CN" sz="2000" b="1" dirty="0">
                <a:cs typeface="Times New Roman" panose="02020603050405020304" pitchFamily="18" charset="0"/>
              </a:rPr>
              <a:t>//</a:t>
            </a:r>
            <a:r>
              <a:rPr lang="zh-CN" altLang="en-US" sz="2000" b="1" dirty="0">
                <a:cs typeface="Times New Roman" panose="02020603050405020304" pitchFamily="18" charset="0"/>
              </a:rPr>
              <a:t>带</a:t>
            </a:r>
            <a:r>
              <a:rPr lang="zh-CN" altLang="zh-CN" sz="2000" b="1" dirty="0">
                <a:cs typeface="Times New Roman" panose="02020603050405020304" pitchFamily="18" charset="0"/>
              </a:rPr>
              <a:t>一个参数的构造函数</a:t>
            </a:r>
            <a:endParaRPr lang="en-US" altLang="zh-CN" sz="2000" b="1" dirty="0">
              <a:solidFill>
                <a:srgbClr val="0070C0"/>
              </a:solidFill>
              <a:cs typeface="Times New Roman" panose="02020603050405020304" pitchFamily="18" charset="0"/>
            </a:endParaRPr>
          </a:p>
          <a:p>
            <a:pPr lvl="1" eaLnBrk="1" hangingPunct="1">
              <a:lnSpc>
                <a:spcPct val="80000"/>
              </a:lnSpc>
              <a:buNone/>
            </a:pPr>
            <a:r>
              <a:rPr lang="en-US" altLang="zh-CN" sz="2000" b="1" dirty="0">
                <a:cs typeface="Times New Roman" panose="02020603050405020304" pitchFamily="18" charset="0"/>
              </a:rPr>
              <a:t>		</a:t>
            </a:r>
            <a:r>
              <a:rPr lang="en-US" altLang="zh-CN" sz="2000" b="1" dirty="0">
                <a:solidFill>
                  <a:srgbClr val="0070C0"/>
                </a:solidFill>
                <a:cs typeface="Times New Roman" panose="02020603050405020304" pitchFamily="18" charset="0"/>
              </a:rPr>
              <a:t>operator int() { return x+y; }  </a:t>
            </a:r>
            <a:r>
              <a:rPr lang="zh-CN" altLang="zh-CN" sz="2000" b="1" dirty="0">
                <a:cs typeface="Times New Roman" panose="02020603050405020304" pitchFamily="18" charset="0"/>
              </a:rPr>
              <a:t>//类型转换操作符</a:t>
            </a:r>
            <a:r>
              <a:rPr lang="en-US" altLang="zh-CN" sz="2000" b="1" dirty="0">
                <a:cs typeface="Times New Roman" panose="02020603050405020304" pitchFamily="18" charset="0"/>
              </a:rPr>
              <a:t>int</a:t>
            </a:r>
            <a:r>
              <a:rPr lang="zh-CN" altLang="zh-CN" sz="2000" b="1" dirty="0">
                <a:cs typeface="Times New Roman" panose="02020603050405020304" pitchFamily="18" charset="0"/>
              </a:rPr>
              <a:t>的重载函数</a:t>
            </a:r>
            <a:endParaRPr lang="zh-CN" altLang="zh-CN" sz="2000" b="1" dirty="0">
              <a:cs typeface="Times New Roman" panose="02020603050405020304" pitchFamily="18" charset="0"/>
            </a:endParaRPr>
          </a:p>
          <a:p>
            <a:pPr lvl="1" eaLnBrk="1" hangingPunct="1">
              <a:lnSpc>
                <a:spcPct val="80000"/>
              </a:lnSpc>
              <a:buNone/>
            </a:pPr>
            <a:r>
              <a:rPr lang="en-US" altLang="zh-CN" sz="2000" b="1" dirty="0">
                <a:solidFill>
                  <a:srgbClr val="0070C0"/>
                </a:solidFill>
                <a:cs typeface="Times New Roman" panose="02020603050405020304" pitchFamily="18" charset="0"/>
              </a:rPr>
              <a:t>       </a:t>
            </a:r>
            <a:r>
              <a:rPr lang="en-US" altLang="zh-CN" sz="2000" b="1" dirty="0">
                <a:cs typeface="Times New Roman" panose="02020603050405020304" pitchFamily="18" charset="0"/>
              </a:rPr>
              <a:t>……</a:t>
            </a:r>
            <a:endParaRPr lang="en-US" altLang="zh-CN" sz="2000" b="1" dirty="0">
              <a:cs typeface="Times New Roman" panose="02020603050405020304" pitchFamily="18" charset="0"/>
            </a:endParaRPr>
          </a:p>
          <a:p>
            <a:pPr lvl="1" eaLnBrk="1" hangingPunct="1">
              <a:lnSpc>
                <a:spcPct val="80000"/>
              </a:lnSpc>
              <a:buNone/>
            </a:pPr>
            <a:r>
              <a:rPr lang="en-US" altLang="zh-CN" sz="2000" b="1" dirty="0">
                <a:cs typeface="Times New Roman" panose="02020603050405020304" pitchFamily="18" charset="0"/>
              </a:rPr>
              <a:t>       friend A operator + (const A &amp;a1,  const A &amp;a2);</a:t>
            </a:r>
            <a:endParaRPr lang="en-US" altLang="zh-CN" sz="2000" b="1" dirty="0">
              <a:cs typeface="Times New Roman" panose="02020603050405020304" pitchFamily="18" charset="0"/>
            </a:endParaRPr>
          </a:p>
          <a:p>
            <a:pPr lvl="1" eaLnBrk="1" hangingPunct="1">
              <a:lnSpc>
                <a:spcPct val="80000"/>
              </a:lnSpc>
              <a:buNone/>
            </a:pPr>
            <a:r>
              <a:rPr lang="en-US" altLang="zh-CN" sz="2000" b="1" dirty="0">
                <a:cs typeface="Times New Roman" panose="02020603050405020304" pitchFamily="18" charset="0"/>
              </a:rPr>
              <a:t>};</a:t>
            </a:r>
            <a:endParaRPr lang="en-US" altLang="zh-CN" sz="2000" b="1" dirty="0">
              <a:cs typeface="Times New Roman" panose="02020603050405020304" pitchFamily="18" charset="0"/>
            </a:endParaRPr>
          </a:p>
          <a:p>
            <a:pPr lvl="1" eaLnBrk="1" hangingPunct="1">
              <a:lnSpc>
                <a:spcPct val="80000"/>
              </a:lnSpc>
              <a:buNone/>
            </a:pPr>
            <a:endParaRPr lang="en-US" altLang="zh-CN" sz="2000" b="1" dirty="0">
              <a:cs typeface="Times New Roman" panose="02020603050405020304" pitchFamily="18" charset="0"/>
            </a:endParaRPr>
          </a:p>
          <a:p>
            <a:pPr lvl="1" eaLnBrk="1" hangingPunct="1">
              <a:lnSpc>
                <a:spcPct val="80000"/>
              </a:lnSpc>
              <a:buNone/>
            </a:pPr>
            <a:r>
              <a:rPr lang="en-US" altLang="zh-CN" sz="2000" b="1" dirty="0">
                <a:cs typeface="Times New Roman" panose="02020603050405020304" pitchFamily="18" charset="0"/>
              </a:rPr>
              <a:t>A a;</a:t>
            </a:r>
            <a:endParaRPr lang="en-US" altLang="zh-CN" sz="2000" b="1" dirty="0">
              <a:cs typeface="Times New Roman" panose="02020603050405020304" pitchFamily="18" charset="0"/>
            </a:endParaRPr>
          </a:p>
          <a:p>
            <a:pPr lvl="1" eaLnBrk="1" hangingPunct="1">
              <a:lnSpc>
                <a:spcPct val="80000"/>
              </a:lnSpc>
              <a:buNone/>
            </a:pPr>
            <a:r>
              <a:rPr lang="en-US" altLang="zh-CN" sz="2000" b="1" dirty="0">
                <a:cs typeface="Times New Roman" panose="02020603050405020304" pitchFamily="18" charset="0"/>
              </a:rPr>
              <a:t>int z, i = 1;</a:t>
            </a:r>
            <a:endParaRPr lang="en-US" altLang="zh-CN" sz="2000" b="1" dirty="0">
              <a:cs typeface="Times New Roman" panose="02020603050405020304" pitchFamily="18" charset="0"/>
            </a:endParaRPr>
          </a:p>
          <a:p>
            <a:pPr lvl="1" eaLnBrk="1" hangingPunct="1">
              <a:lnSpc>
                <a:spcPct val="80000"/>
              </a:lnSpc>
              <a:buNone/>
            </a:pPr>
            <a:r>
              <a:rPr lang="en-US" altLang="zh-CN" sz="2000" b="1" dirty="0">
                <a:cs typeface="Times New Roman" panose="02020603050405020304" pitchFamily="18" charset="0"/>
              </a:rPr>
              <a:t>int z = a + i;    //</a:t>
            </a:r>
            <a:r>
              <a:rPr lang="zh-CN" altLang="en-US" sz="2000" b="1" dirty="0">
                <a:solidFill>
                  <a:srgbClr val="FF0000"/>
                </a:solidFill>
                <a:cs typeface="Times New Roman" panose="02020603050405020304" pitchFamily="18" charset="0"/>
              </a:rPr>
              <a:t>有歧义：是</a:t>
            </a:r>
            <a:r>
              <a:rPr lang="en-US" altLang="zh-CN" sz="2000" b="1" dirty="0">
                <a:solidFill>
                  <a:srgbClr val="FF0000"/>
                </a:solidFill>
                <a:cs typeface="Times New Roman" panose="02020603050405020304" pitchFamily="18" charset="0"/>
              </a:rPr>
              <a:t>a</a:t>
            </a:r>
            <a:r>
              <a:rPr lang="zh-CN" altLang="en-US" sz="2000" b="1" dirty="0">
                <a:solidFill>
                  <a:srgbClr val="FF0000"/>
                </a:solidFill>
                <a:cs typeface="Times New Roman" panose="02020603050405020304" pitchFamily="18" charset="0"/>
              </a:rPr>
              <a:t>转换成</a:t>
            </a:r>
            <a:r>
              <a:rPr lang="en-US" altLang="zh-CN" sz="2000" b="1" dirty="0">
                <a:solidFill>
                  <a:srgbClr val="FF0000"/>
                </a:solidFill>
                <a:cs typeface="Times New Roman" panose="02020603050405020304" pitchFamily="18" charset="0"/>
              </a:rPr>
              <a:t>int</a:t>
            </a:r>
            <a:r>
              <a:rPr lang="zh-CN" altLang="en-US" sz="2000" b="1" dirty="0">
                <a:solidFill>
                  <a:srgbClr val="FF0000"/>
                </a:solidFill>
                <a:cs typeface="Times New Roman" panose="02020603050405020304" pitchFamily="18" charset="0"/>
              </a:rPr>
              <a:t>呢，还是</a:t>
            </a:r>
            <a:r>
              <a:rPr lang="en-US" altLang="zh-CN" sz="2000" b="1" dirty="0">
                <a:solidFill>
                  <a:srgbClr val="FF0000"/>
                </a:solidFill>
                <a:cs typeface="Times New Roman" panose="02020603050405020304" pitchFamily="18" charset="0"/>
              </a:rPr>
              <a:t>i</a:t>
            </a:r>
            <a:r>
              <a:rPr lang="zh-CN" altLang="en-US" sz="2000" b="1" dirty="0">
                <a:solidFill>
                  <a:srgbClr val="FF0000"/>
                </a:solidFill>
                <a:cs typeface="Times New Roman" panose="02020603050405020304" pitchFamily="18" charset="0"/>
              </a:rPr>
              <a:t>转换成</a:t>
            </a:r>
            <a:r>
              <a:rPr lang="en-US" altLang="zh-CN" sz="2000" b="1" dirty="0">
                <a:solidFill>
                  <a:srgbClr val="FF0000"/>
                </a:solidFill>
                <a:cs typeface="Times New Roman" panose="02020603050405020304" pitchFamily="18" charset="0"/>
              </a:rPr>
              <a:t>A</a:t>
            </a:r>
            <a:r>
              <a:rPr lang="zh-CN" altLang="en-US" sz="2000" b="1" dirty="0">
                <a:solidFill>
                  <a:srgbClr val="FF0000"/>
                </a:solidFill>
                <a:cs typeface="Times New Roman" panose="02020603050405020304" pitchFamily="18" charset="0"/>
              </a:rPr>
              <a:t>？ </a:t>
            </a:r>
            <a:endParaRPr lang="zh-CN" altLang="zh-CN" sz="2000" b="1" dirty="0">
              <a:solidFill>
                <a:srgbClr val="FF0000"/>
              </a:solidFill>
              <a:ea typeface="Times New Roman" panose="02020603050405020304" pitchFamily="18" charset="0"/>
            </a:endParaRPr>
          </a:p>
        </p:txBody>
      </p:sp>
      <p:sp>
        <p:nvSpPr>
          <p:cNvPr id="3" name="Rectangle 2"/>
          <p:cNvSpPr txBox="1">
            <a:spLocks noChangeArrowheads="1"/>
          </p:cNvSpPr>
          <p:nvPr/>
        </p:nvSpPr>
        <p:spPr bwMode="auto">
          <a:xfrm>
            <a:off x="1524000" y="190500"/>
            <a:ext cx="6714168"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(6) </a:t>
            </a:r>
            <a:r>
              <a:rPr kumimoji="0" lang="zh-CN" altLang="zh-CN" sz="4000" b="1" kern="0" cap="none" spc="0" normalizeH="0" baseline="0" noProof="0" dirty="0">
                <a:solidFill>
                  <a:srgbClr val="000000"/>
                </a:solidFill>
                <a:latin typeface="Arial" panose="020B0604020202020204"/>
                <a:ea typeface="楷体_GB2312"/>
                <a:cs typeface="+mj-cs"/>
              </a:rPr>
              <a:t>类型转换操作符</a:t>
            </a:r>
            <a:endParaRPr kumimoji="0" lang="en-US" altLang="zh-CN" sz="4000" b="1" kern="0" cap="none" spc="0" normalizeH="0" baseline="0" noProof="0" dirty="0">
              <a:solidFill>
                <a:schemeClr val="tx2"/>
              </a:solidFill>
              <a:latin typeface="+mj-lt"/>
              <a:ea typeface="+mj-ea"/>
              <a:cs typeface="+mj-cs"/>
            </a:endParaRPr>
          </a:p>
        </p:txBody>
      </p:sp>
      <p:sp>
        <p:nvSpPr>
          <p:cNvPr id="2" name="灯片编号占位符 1"/>
          <p:cNvSpPr>
            <a:spLocks noGrp="1"/>
          </p:cNvSpPr>
          <p:nvPr>
            <p:ph type="sldNum" sz="quarter" idx="12"/>
          </p:nvPr>
        </p:nvSpPr>
        <p:spPr>
          <a:xfrm>
            <a:off x="1523999" y="6248400"/>
            <a:ext cx="1357809" cy="457200"/>
          </a:xfrm>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p:cNvSpPr>
          <p:nvPr>
            <p:ph type="body"/>
          </p:nvPr>
        </p:nvSpPr>
        <p:spPr>
          <a:xfrm>
            <a:off x="88900" y="919132"/>
            <a:ext cx="8966200" cy="5184775"/>
          </a:xfrm>
        </p:spPr>
        <p:txBody>
          <a:bodyPr vert="horz" wrap="square" lIns="91440" tIns="45720" rIns="91440" bIns="45720" anchor="t" anchorCtr="0"/>
          <a:lstStyle/>
          <a:p>
            <a:pPr eaLnBrk="1" hangingPunct="1">
              <a:lnSpc>
                <a:spcPct val="80000"/>
              </a:lnSpc>
            </a:pPr>
            <a:r>
              <a:rPr lang="zh-CN" altLang="zh-CN" sz="2000" b="1" dirty="0">
                <a:cs typeface="Times New Roman" panose="02020603050405020304" pitchFamily="18" charset="0"/>
              </a:rPr>
              <a:t>方案二：定义一个</a:t>
            </a:r>
            <a:r>
              <a:rPr lang="zh-CN" altLang="zh-CN" sz="2000" b="1" dirty="0">
                <a:solidFill>
                  <a:srgbClr val="FF0000"/>
                </a:solidFill>
                <a:cs typeface="Times New Roman" panose="02020603050405020304" pitchFamily="18" charset="0"/>
              </a:rPr>
              <a:t>全局函数</a:t>
            </a:r>
            <a:r>
              <a:rPr lang="zh-CN" altLang="zh-CN" sz="2000" b="1" dirty="0">
                <a:cs typeface="Times New Roman" panose="02020603050405020304" pitchFamily="18" charset="0"/>
              </a:rPr>
              <a:t>：</a:t>
            </a:r>
            <a:endParaRPr lang="zh-CN" altLang="zh-CN" sz="2000" b="1" dirty="0">
              <a:cs typeface="Times New Roman" panose="02020603050405020304" pitchFamily="18" charset="0"/>
            </a:endParaRPr>
          </a:p>
          <a:p>
            <a:pPr eaLnBrk="1" hangingPunct="1">
              <a:lnSpc>
                <a:spcPct val="80000"/>
              </a:lnSpc>
              <a:buNone/>
            </a:pPr>
            <a:r>
              <a:rPr lang="zh-CN" altLang="zh-CN" sz="2000" b="1" dirty="0">
                <a:cs typeface="Times New Roman" panose="02020603050405020304" pitchFamily="18" charset="0"/>
              </a:rPr>
              <a:t>       class Complex</a:t>
            </a:r>
            <a:endParaRPr lang="zh-CN" altLang="zh-CN" sz="2000" b="1" dirty="0">
              <a:cs typeface="Times New Roman" panose="02020603050405020304" pitchFamily="18" charset="0"/>
            </a:endParaRPr>
          </a:p>
          <a:p>
            <a:pPr eaLnBrk="1" hangingPunct="1">
              <a:lnSpc>
                <a:spcPct val="80000"/>
              </a:lnSpc>
              <a:buNone/>
            </a:pP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cs typeface="Times New Roman" panose="02020603050405020304" pitchFamily="18" charset="0"/>
              </a:rPr>
              <a:t>......</a:t>
            </a:r>
            <a:endParaRPr lang="zh-CN" altLang="zh-CN" sz="2000" b="1" dirty="0">
              <a:cs typeface="Times New Roman" panose="02020603050405020304" pitchFamily="18" charset="0"/>
            </a:endParaRPr>
          </a:p>
          <a:p>
            <a:pPr lvl="1" algn="just" eaLnBrk="1" hangingPunct="1">
              <a:lnSpc>
                <a:spcPct val="80000"/>
              </a:lnSpc>
              <a:buNone/>
            </a:pPr>
            <a:r>
              <a:rPr lang="zh-CN" altLang="zh-CN" sz="2000" b="1" dirty="0">
                <a:cs typeface="Times New Roman" panose="02020603050405020304" pitchFamily="18" charset="0"/>
              </a:rPr>
              <a:t>   </a:t>
            </a:r>
            <a:r>
              <a:rPr lang="en-US" altLang="zh-CN" sz="2000" b="1" dirty="0">
                <a:cs typeface="Times New Roman" panose="02020603050405020304" pitchFamily="18" charset="0"/>
              </a:rPr>
              <a:t> </a:t>
            </a:r>
            <a:r>
              <a:rPr lang="zh-CN" altLang="zh-CN" sz="2000" b="1" dirty="0">
                <a:solidFill>
                  <a:srgbClr val="0070C0"/>
                </a:solidFill>
                <a:cs typeface="Times New Roman" panose="02020603050405020304" pitchFamily="18" charset="0"/>
              </a:rPr>
              <a:t>friend</a:t>
            </a:r>
            <a:r>
              <a:rPr lang="zh-CN" altLang="zh-CN" sz="2000" b="1" dirty="0">
                <a:cs typeface="Times New Roman" panose="02020603050405020304" pitchFamily="18" charset="0"/>
              </a:rPr>
              <a:t> Complex add(const Complex&amp; x1, const Complex&amp; x2);</a:t>
            </a:r>
            <a:endParaRPr lang="en-US" altLang="zh-CN" sz="2000" b="1" dirty="0">
              <a:cs typeface="Times New Roman" panose="02020603050405020304" pitchFamily="18" charset="0"/>
            </a:endParaRPr>
          </a:p>
          <a:p>
            <a:pPr lvl="1" algn="just" eaLnBrk="1" hangingPunct="1">
              <a:lnSpc>
                <a:spcPct val="80000"/>
              </a:lnSpc>
              <a:buNone/>
            </a:pPr>
            <a:r>
              <a:rPr lang="zh-CN" altLang="zh-CN" sz="2000" b="1" dirty="0">
                <a:cs typeface="Times New Roman" panose="02020603050405020304" pitchFamily="18" charset="0"/>
              </a:rPr>
              <a:t>};</a:t>
            </a:r>
            <a:endParaRPr lang="en-US" altLang="zh-CN" sz="2000" b="1" dirty="0">
              <a:cs typeface="Times New Roman" panose="02020603050405020304" pitchFamily="18" charset="0"/>
            </a:endParaRPr>
          </a:p>
          <a:p>
            <a:pPr lvl="1" algn="just" eaLnBrk="1" hangingPunct="1">
              <a:lnSpc>
                <a:spcPct val="80000"/>
              </a:lnSpc>
              <a:buNone/>
            </a:pPr>
            <a:r>
              <a:rPr lang="zh-CN" altLang="zh-CN" sz="2000" b="1" dirty="0">
                <a:cs typeface="Times New Roman" panose="02020603050405020304" pitchFamily="18" charset="0"/>
              </a:rPr>
              <a:t> </a:t>
            </a:r>
            <a:endParaRPr lang="zh-CN" altLang="zh-CN" sz="2000" b="1" dirty="0">
              <a:cs typeface="Times New Roman" panose="02020603050405020304" pitchFamily="18" charset="0"/>
            </a:endParaRPr>
          </a:p>
          <a:p>
            <a:pPr lvl="1" algn="just" eaLnBrk="1" hangingPunct="1">
              <a:lnSpc>
                <a:spcPct val="80000"/>
              </a:lnSpc>
              <a:buNone/>
            </a:pPr>
            <a:r>
              <a:rPr lang="zh-CN" altLang="zh-CN" sz="2000" b="1" dirty="0">
                <a:solidFill>
                  <a:srgbClr val="0070C0"/>
                </a:solidFill>
                <a:cs typeface="Times New Roman" panose="02020603050405020304" pitchFamily="18" charset="0"/>
              </a:rPr>
              <a:t>Complex add(const Complex&amp; x1, const Complex&amp; x2)</a:t>
            </a:r>
            <a:endParaRPr lang="zh-CN" altLang="zh-CN" sz="2000" b="1" dirty="0">
              <a:solidFill>
                <a:srgbClr val="0070C0"/>
              </a:solidFill>
              <a:cs typeface="Times New Roman" panose="02020603050405020304" pitchFamily="18" charset="0"/>
            </a:endParaRPr>
          </a:p>
          <a:p>
            <a:pPr lvl="1" eaLnBrk="1" hangingPunct="1">
              <a:lnSpc>
                <a:spcPct val="80000"/>
              </a:lnSpc>
              <a:buNone/>
            </a:pPr>
            <a:r>
              <a:rPr lang="zh-CN" altLang="zh-CN" sz="2000" b="1" dirty="0">
                <a:cs typeface="Times New Roman" panose="02020603050405020304" pitchFamily="18" charset="0"/>
              </a:rPr>
              <a:t>{	Complex temp;</a:t>
            </a:r>
            <a:endParaRPr lang="zh-CN" altLang="zh-CN" sz="2000" b="1" dirty="0">
              <a:cs typeface="Times New Roman" panose="02020603050405020304" pitchFamily="18" charset="0"/>
            </a:endParaRPr>
          </a:p>
          <a:p>
            <a:pPr lvl="1" eaLnBrk="1" hangingPunct="1">
              <a:lnSpc>
                <a:spcPct val="80000"/>
              </a:lnSpc>
              <a:buNone/>
            </a:pPr>
            <a:r>
              <a:rPr lang="zh-CN" altLang="zh-CN" sz="2000" b="1" dirty="0">
                <a:cs typeface="Times New Roman" panose="02020603050405020304" pitchFamily="18" charset="0"/>
              </a:rPr>
              <a:t>	temp.real = x1.real</a:t>
            </a:r>
            <a:r>
              <a:rPr lang="en-US" altLang="zh-CN" sz="2000" b="1" dirty="0">
                <a:cs typeface="Times New Roman" panose="02020603050405020304" pitchFamily="18" charset="0"/>
              </a:rPr>
              <a:t> </a:t>
            </a:r>
            <a:r>
              <a:rPr lang="zh-CN" altLang="zh-CN" sz="2000" b="1" dirty="0">
                <a:cs typeface="Times New Roman" panose="02020603050405020304" pitchFamily="18" charset="0"/>
              </a:rPr>
              <a:t>+</a:t>
            </a:r>
            <a:r>
              <a:rPr lang="en-US" altLang="zh-CN" sz="2000" b="1" dirty="0">
                <a:cs typeface="Times New Roman" panose="02020603050405020304" pitchFamily="18" charset="0"/>
              </a:rPr>
              <a:t> </a:t>
            </a:r>
            <a:r>
              <a:rPr lang="zh-CN" altLang="zh-CN" sz="2000" b="1" dirty="0">
                <a:cs typeface="Times New Roman" panose="02020603050405020304" pitchFamily="18" charset="0"/>
              </a:rPr>
              <a:t>x2.real;</a:t>
            </a:r>
            <a:endParaRPr lang="zh-CN" altLang="zh-CN" sz="2000" b="1" dirty="0">
              <a:cs typeface="Times New Roman" panose="02020603050405020304" pitchFamily="18" charset="0"/>
            </a:endParaRPr>
          </a:p>
          <a:p>
            <a:pPr lvl="1" eaLnBrk="1" hangingPunct="1">
              <a:lnSpc>
                <a:spcPct val="80000"/>
              </a:lnSpc>
              <a:buNone/>
            </a:pPr>
            <a:r>
              <a:rPr lang="zh-CN" altLang="zh-CN" sz="2000" b="1" dirty="0">
                <a:cs typeface="Times New Roman" panose="02020603050405020304" pitchFamily="18" charset="0"/>
              </a:rPr>
              <a:t>	temp.imag = x1.imag</a:t>
            </a:r>
            <a:r>
              <a:rPr lang="en-US" altLang="zh-CN" sz="2000" b="1" dirty="0">
                <a:cs typeface="Times New Roman" panose="02020603050405020304" pitchFamily="18" charset="0"/>
              </a:rPr>
              <a:t> </a:t>
            </a:r>
            <a:r>
              <a:rPr lang="zh-CN" altLang="zh-CN" sz="2000" b="1" dirty="0">
                <a:cs typeface="Times New Roman" panose="02020603050405020304" pitchFamily="18" charset="0"/>
              </a:rPr>
              <a:t>+</a:t>
            </a:r>
            <a:r>
              <a:rPr lang="en-US" altLang="zh-CN" sz="2000" b="1" dirty="0">
                <a:cs typeface="Times New Roman" panose="02020603050405020304" pitchFamily="18" charset="0"/>
              </a:rPr>
              <a:t> </a:t>
            </a:r>
            <a:r>
              <a:rPr lang="zh-CN" altLang="zh-CN" sz="2000" b="1" dirty="0">
                <a:cs typeface="Times New Roman" panose="02020603050405020304" pitchFamily="18" charset="0"/>
              </a:rPr>
              <a:t>x2.imag;</a:t>
            </a:r>
            <a:endParaRPr lang="zh-CN" altLang="zh-CN" sz="2000" b="1" dirty="0">
              <a:cs typeface="Times New Roman" panose="02020603050405020304" pitchFamily="18" charset="0"/>
            </a:endParaRPr>
          </a:p>
          <a:p>
            <a:pPr lvl="1" eaLnBrk="1" hangingPunct="1">
              <a:lnSpc>
                <a:spcPct val="80000"/>
              </a:lnSpc>
              <a:buNone/>
            </a:pPr>
            <a:r>
              <a:rPr lang="zh-CN" altLang="zh-CN" sz="2000" b="1" dirty="0">
                <a:cs typeface="Times New Roman" panose="02020603050405020304" pitchFamily="18" charset="0"/>
              </a:rPr>
              <a:t>	return temp;</a:t>
            </a:r>
            <a:endParaRPr lang="zh-CN" altLang="zh-CN" sz="2000" b="1" dirty="0">
              <a:cs typeface="Times New Roman" panose="02020603050405020304" pitchFamily="18" charset="0"/>
            </a:endParaRPr>
          </a:p>
          <a:p>
            <a:pPr lvl="1" eaLnBrk="1" hangingPunct="1">
              <a:lnSpc>
                <a:spcPct val="80000"/>
              </a:lnSpc>
              <a:buNone/>
            </a:pPr>
            <a:r>
              <a:rPr lang="zh-CN" altLang="zh-CN" sz="2000" b="1" dirty="0">
                <a:cs typeface="Times New Roman" panose="02020603050405020304" pitchFamily="18" charset="0"/>
              </a:rPr>
              <a:t>}</a:t>
            </a:r>
            <a:endParaRPr lang="en-US" altLang="zh-CN" sz="2000" b="1" dirty="0">
              <a:cs typeface="Times New Roman" panose="02020603050405020304" pitchFamily="18" charset="0"/>
            </a:endParaRPr>
          </a:p>
          <a:p>
            <a:pPr lvl="1" eaLnBrk="1" hangingPunct="1">
              <a:lnSpc>
                <a:spcPct val="80000"/>
              </a:lnSpc>
              <a:buNone/>
            </a:pPr>
            <a:endParaRPr lang="zh-CN" altLang="zh-CN" sz="2000" b="1" dirty="0">
              <a:cs typeface="Times New Roman" panose="02020603050405020304" pitchFamily="18" charset="0"/>
            </a:endParaRPr>
          </a:p>
          <a:p>
            <a:pPr lvl="1" eaLnBrk="1" hangingPunct="1">
              <a:lnSpc>
                <a:spcPct val="80000"/>
              </a:lnSpc>
              <a:buNone/>
            </a:pPr>
            <a:r>
              <a:rPr lang="zh-CN" altLang="zh-CN" sz="2000" b="1" dirty="0">
                <a:cs typeface="Times New Roman" panose="02020603050405020304" pitchFamily="18" charset="0"/>
              </a:rPr>
              <a:t>Complex a(1.0,2.0),  b(3.0,4.0),  c;</a:t>
            </a:r>
            <a:endParaRPr lang="zh-CN" altLang="zh-CN" sz="2000" b="1" dirty="0">
              <a:cs typeface="Times New Roman" panose="02020603050405020304" pitchFamily="18" charset="0"/>
            </a:endParaRPr>
          </a:p>
          <a:p>
            <a:pPr lvl="1" eaLnBrk="1" hangingPunct="1">
              <a:lnSpc>
                <a:spcPct val="80000"/>
              </a:lnSpc>
              <a:buNone/>
            </a:pPr>
            <a:r>
              <a:rPr lang="zh-CN" altLang="zh-CN" sz="2000" b="1" dirty="0">
                <a:solidFill>
                  <a:srgbClr val="0070C0"/>
                </a:solidFill>
                <a:cs typeface="Times New Roman" panose="02020603050405020304" pitchFamily="18" charset="0"/>
              </a:rPr>
              <a:t>c = add(a,</a:t>
            </a:r>
            <a:r>
              <a:rPr lang="en-US" altLang="zh-CN" sz="2000" b="1" dirty="0">
                <a:solidFill>
                  <a:srgbClr val="0070C0"/>
                </a:solidFill>
                <a:cs typeface="Times New Roman" panose="02020603050405020304" pitchFamily="18" charset="0"/>
              </a:rPr>
              <a:t> </a:t>
            </a:r>
            <a:r>
              <a:rPr lang="zh-CN" altLang="zh-CN" sz="2000" b="1" dirty="0">
                <a:solidFill>
                  <a:srgbClr val="0070C0"/>
                </a:solidFill>
                <a:cs typeface="Times New Roman" panose="02020603050405020304" pitchFamily="18" charset="0"/>
              </a:rPr>
              <a:t>b);  </a:t>
            </a:r>
            <a:endParaRPr lang="en-US" altLang="zh-CN" sz="2000" b="1" dirty="0">
              <a:solidFill>
                <a:srgbClr val="0070C0"/>
              </a:solidFill>
              <a:cs typeface="Times New Roman" panose="02020603050405020304" pitchFamily="18" charset="0"/>
            </a:endParaRPr>
          </a:p>
          <a:p>
            <a:pPr lvl="1" eaLnBrk="1" hangingPunct="1">
              <a:lnSpc>
                <a:spcPct val="80000"/>
              </a:lnSpc>
              <a:buNone/>
            </a:pPr>
            <a:endParaRPr lang="zh-CN" altLang="zh-CN" sz="2000" b="1" dirty="0">
              <a:solidFill>
                <a:srgbClr val="FF0000"/>
              </a:solidFill>
              <a:cs typeface="Times New Roman" panose="02020603050405020304" pitchFamily="18" charset="0"/>
            </a:endParaRPr>
          </a:p>
          <a:p>
            <a:pPr lvl="1" algn="ctr" eaLnBrk="1" hangingPunct="1">
              <a:lnSpc>
                <a:spcPct val="80000"/>
              </a:lnSpc>
              <a:buNone/>
            </a:pPr>
            <a:r>
              <a:rPr lang="zh-CN" altLang="en-US" sz="2000" b="1" dirty="0">
                <a:solidFill>
                  <a:srgbClr val="0000FF"/>
                </a:solidFill>
                <a:cs typeface="Times New Roman" panose="02020603050405020304" pitchFamily="18" charset="0"/>
              </a:rPr>
              <a:t>以上</a:t>
            </a:r>
            <a:r>
              <a:rPr lang="zh-CN" altLang="zh-CN" sz="2000" b="1" dirty="0">
                <a:solidFill>
                  <a:srgbClr val="0000FF"/>
                </a:solidFill>
                <a:cs typeface="Times New Roman" panose="02020603050405020304" pitchFamily="18" charset="0"/>
              </a:rPr>
              <a:t>两种实现均不符合数学上的习惯 c = a + b;</a:t>
            </a:r>
            <a:endParaRPr lang="zh-CN" altLang="zh-CN" sz="2000" b="1" dirty="0">
              <a:solidFill>
                <a:srgbClr val="0000FF"/>
              </a:solidFill>
              <a:ea typeface="Times New Roman" panose="02020603050405020304" pitchFamily="18" charset="0"/>
            </a:endParaRPr>
          </a:p>
        </p:txBody>
      </p:sp>
      <p:sp>
        <p:nvSpPr>
          <p:cNvPr id="4" name="Rectangle 2"/>
          <p:cNvSpPr txBox="1">
            <a:spLocks noChangeArrowheads="1"/>
          </p:cNvSpPr>
          <p:nvPr/>
        </p:nvSpPr>
        <p:spPr bwMode="auto">
          <a:xfrm>
            <a:off x="1691680" y="13376"/>
            <a:ext cx="6192838"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2pPr>
            <a:lvl3pPr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3pPr>
            <a:lvl4pPr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4pPr>
            <a:lvl5pPr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5pPr>
            <a:lvl6pPr marL="457200"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6pPr>
            <a:lvl7pPr marL="914400"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7pPr>
            <a:lvl8pPr marL="1371600"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8pPr>
            <a:lvl9pPr marL="1828800"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a:ln>
                  <a:noFill/>
                </a:ln>
                <a:solidFill>
                  <a:schemeClr val="tx2"/>
                </a:solidFill>
                <a:effectLst/>
                <a:uLnTx/>
                <a:uFillTx/>
                <a:latin typeface="+mj-lt"/>
                <a:ea typeface="+mj-ea"/>
                <a:cs typeface="+mj-cs"/>
              </a:rPr>
              <a:t>1. </a:t>
            </a:r>
            <a:r>
              <a:rPr kumimoji="0" lang="zh-CN" altLang="en-US" sz="4000" b="1" i="0" u="none" strike="noStrike" kern="0" cap="none" spc="0" normalizeH="0" baseline="0" noProof="0" dirty="0">
                <a:ln>
                  <a:noFill/>
                </a:ln>
                <a:solidFill>
                  <a:schemeClr val="tx2"/>
                </a:solidFill>
                <a:effectLst/>
                <a:uLnTx/>
                <a:uFillTx/>
                <a:latin typeface="+mj-lt"/>
                <a:ea typeface="+mj-ea"/>
                <a:cs typeface="+mj-cs"/>
              </a:rPr>
              <a:t>操作符重载概述</a:t>
            </a:r>
            <a:endParaRPr kumimoji="0" lang="zh-CN" altLang="en-US" sz="4000" b="1" i="0" u="none" strike="noStrike" kern="0" cap="none" spc="0" normalizeH="0" baseline="0" noProof="0" dirty="0">
              <a:ln>
                <a:noFill/>
              </a:ln>
              <a:solidFill>
                <a:schemeClr val="tx2"/>
              </a:solidFill>
              <a:effectLst/>
              <a:uLnTx/>
              <a:uFillTx/>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body"/>
          </p:nvPr>
        </p:nvSpPr>
        <p:spPr>
          <a:xfrm>
            <a:off x="683578" y="1628458"/>
            <a:ext cx="7750175" cy="4273550"/>
          </a:xfrm>
        </p:spPr>
        <p:txBody>
          <a:bodyPr vert="horz" wrap="square" lIns="91440" tIns="45720" rIns="91440" bIns="45720" anchor="t" anchorCtr="0"/>
          <a:lstStyle/>
          <a:p>
            <a:pPr marL="0" indent="0" eaLnBrk="1" hangingPunct="1">
              <a:lnSpc>
                <a:spcPct val="80000"/>
              </a:lnSpc>
              <a:buNone/>
            </a:pPr>
            <a:r>
              <a:rPr lang="zh-CN" altLang="zh-CN" sz="2800" b="1" dirty="0"/>
              <a:t> </a:t>
            </a:r>
            <a:endParaRPr lang="zh-CN" altLang="zh-CN" sz="2800" b="1" dirty="0"/>
          </a:p>
          <a:p>
            <a:pPr lvl="1" eaLnBrk="1" hangingPunct="1">
              <a:lnSpc>
                <a:spcPct val="90000"/>
              </a:lnSpc>
              <a:buFont typeface="Wingdings" panose="05000000000000000000" pitchFamily="2" charset="2"/>
              <a:buChar char="l"/>
            </a:pPr>
            <a:r>
              <a:rPr lang="zh-CN" altLang="en-US" sz="2400" b="1" dirty="0">
                <a:cs typeface="Times New Roman" panose="02020603050405020304" pitchFamily="18" charset="0"/>
              </a:rPr>
              <a:t>为解决上述歧义</a:t>
            </a:r>
            <a:r>
              <a:rPr lang="zh-CN" altLang="zh-CN" sz="2400" b="1" dirty="0">
                <a:cs typeface="Times New Roman" panose="02020603050405020304" pitchFamily="18" charset="0"/>
              </a:rPr>
              <a:t>，可用</a:t>
            </a:r>
            <a:r>
              <a:rPr lang="zh-CN" altLang="zh-CN" sz="2400" b="1" dirty="0">
                <a:solidFill>
                  <a:srgbClr val="0070C0"/>
                </a:solidFill>
                <a:cs typeface="Times New Roman" panose="02020603050405020304" pitchFamily="18" charset="0"/>
              </a:rPr>
              <a:t>显式类型转换</a:t>
            </a:r>
            <a:r>
              <a:rPr lang="zh-CN" altLang="zh-CN" sz="2400" b="1" dirty="0">
                <a:cs typeface="Times New Roman" panose="02020603050405020304" pitchFamily="18" charset="0"/>
              </a:rPr>
              <a:t>来解决：</a:t>
            </a:r>
            <a:endParaRPr lang="zh-CN" altLang="zh-CN" sz="2400" b="1" dirty="0">
              <a:cs typeface="Times New Roman" panose="02020603050405020304" pitchFamily="18" charset="0"/>
            </a:endParaRPr>
          </a:p>
          <a:p>
            <a:pPr lvl="1" eaLnBrk="1" hangingPunct="1">
              <a:lnSpc>
                <a:spcPct val="90000"/>
              </a:lnSpc>
              <a:spcAft>
                <a:spcPct val="50000"/>
              </a:spcAft>
              <a:buNone/>
            </a:pPr>
            <a:r>
              <a:rPr lang="zh-CN" altLang="zh-CN" sz="2400" b="1" dirty="0">
                <a:cs typeface="Times New Roman" panose="02020603050405020304" pitchFamily="18" charset="0"/>
              </a:rPr>
              <a:t>	</a:t>
            </a:r>
            <a:r>
              <a:rPr lang="en-US" altLang="zh-CN" sz="2400" b="1" dirty="0">
                <a:cs typeface="Times New Roman" panose="02020603050405020304" pitchFamily="18" charset="0"/>
              </a:rPr>
              <a:t>  </a:t>
            </a:r>
            <a:r>
              <a:rPr lang="zh-CN" altLang="zh-CN" sz="2000" b="1" dirty="0">
                <a:cs typeface="Times New Roman" panose="02020603050405020304" pitchFamily="18" charset="0"/>
              </a:rPr>
              <a:t>z = (int)a + i;</a:t>
            </a:r>
            <a:r>
              <a:rPr lang="en-US" altLang="zh-CN" sz="2000" b="1" dirty="0">
                <a:cs typeface="Times New Roman" panose="02020603050405020304" pitchFamily="18" charset="0"/>
              </a:rPr>
              <a:t> </a:t>
            </a:r>
            <a:r>
              <a:rPr lang="zh-CN" altLang="zh-CN" sz="2000" b="1" dirty="0">
                <a:cs typeface="Times New Roman" panose="02020603050405020304" pitchFamily="18" charset="0"/>
              </a:rPr>
              <a:t> </a:t>
            </a:r>
            <a:r>
              <a:rPr lang="zh-CN" altLang="en-US" sz="2000" b="1" dirty="0">
                <a:cs typeface="Times New Roman" panose="02020603050405020304" pitchFamily="18" charset="0"/>
              </a:rPr>
              <a:t>  </a:t>
            </a:r>
            <a:r>
              <a:rPr lang="en-US" altLang="zh-CN" sz="2000" b="1" dirty="0">
                <a:cs typeface="Times New Roman" panose="02020603050405020304" pitchFamily="18" charset="0"/>
              </a:rPr>
              <a:t>//</a:t>
            </a:r>
            <a:r>
              <a:rPr lang="zh-CN" altLang="en-US" sz="2000" b="1" dirty="0">
                <a:cs typeface="Times New Roman" panose="02020603050405020304" pitchFamily="18" charset="0"/>
              </a:rPr>
              <a:t>或 </a:t>
            </a:r>
            <a:r>
              <a:rPr lang="zh-CN" altLang="zh-CN" sz="2000" b="1" dirty="0">
                <a:cs typeface="Times New Roman" panose="02020603050405020304" pitchFamily="18" charset="0"/>
              </a:rPr>
              <a:t>z = a + (A)i;</a:t>
            </a:r>
            <a:endParaRPr lang="zh-CN" altLang="zh-CN" sz="2000" b="1" dirty="0">
              <a:cs typeface="Times New Roman" panose="02020603050405020304" pitchFamily="18" charset="0"/>
            </a:endParaRPr>
          </a:p>
          <a:p>
            <a:pPr lvl="1" eaLnBrk="1" hangingPunct="1">
              <a:lnSpc>
                <a:spcPct val="90000"/>
              </a:lnSpc>
              <a:buFont typeface="Wingdings" panose="05000000000000000000" pitchFamily="2" charset="2"/>
              <a:buChar char="l"/>
            </a:pPr>
            <a:r>
              <a:rPr lang="zh-CN" altLang="zh-CN" sz="2400" b="1" dirty="0">
                <a:cs typeface="Times New Roman" panose="02020603050405020304" pitchFamily="18" charset="0"/>
              </a:rPr>
              <a:t>也可以通过给A类的构造函数A(int i)加上修饰符</a:t>
            </a:r>
            <a:r>
              <a:rPr lang="zh-CN" altLang="zh-CN" sz="2400" b="1" dirty="0">
                <a:solidFill>
                  <a:srgbClr val="0070C0"/>
                </a:solidFill>
                <a:cs typeface="Times New Roman" panose="02020603050405020304" pitchFamily="18" charset="0"/>
              </a:rPr>
              <a:t>explicit</a:t>
            </a:r>
            <a:r>
              <a:rPr lang="zh-CN" altLang="zh-CN" sz="2400" b="1" dirty="0">
                <a:cs typeface="Times New Roman" panose="02020603050405020304" pitchFamily="18" charset="0"/>
              </a:rPr>
              <a:t>来解决</a:t>
            </a:r>
            <a:r>
              <a:rPr lang="zh-CN" altLang="en-US" sz="2400" b="1" dirty="0">
                <a:cs typeface="Times New Roman" panose="02020603050405020304" pitchFamily="18" charset="0"/>
              </a:rPr>
              <a:t>，即</a:t>
            </a:r>
            <a:r>
              <a:rPr lang="zh-CN" altLang="zh-CN" sz="2400" b="1" dirty="0">
                <a:cs typeface="Times New Roman" panose="02020603050405020304" pitchFamily="18" charset="0"/>
              </a:rPr>
              <a:t>禁止把它</a:t>
            </a:r>
            <a:r>
              <a:rPr lang="zh-CN" altLang="en-US" sz="2400" b="1" dirty="0">
                <a:cs typeface="Times New Roman" panose="02020603050405020304" pitchFamily="18" charset="0"/>
              </a:rPr>
              <a:t>用于</a:t>
            </a:r>
            <a:r>
              <a:rPr lang="zh-CN" altLang="zh-CN" sz="2400" b="1" dirty="0">
                <a:cs typeface="Times New Roman" panose="02020603050405020304" pitchFamily="18" charset="0"/>
              </a:rPr>
              <a:t>隐式类型转换</a:t>
            </a:r>
            <a:r>
              <a:rPr lang="zh-CN" altLang="en-US" sz="2400" b="1" dirty="0">
                <a:cs typeface="Times New Roman" panose="02020603050405020304" pitchFamily="18" charset="0"/>
              </a:rPr>
              <a:t>。</a:t>
            </a:r>
            <a:endParaRPr lang="zh-CN" altLang="zh-CN" sz="2400" b="1" dirty="0">
              <a:cs typeface="Times New Roman" panose="02020603050405020304" pitchFamily="18" charset="0"/>
            </a:endParaRPr>
          </a:p>
          <a:p>
            <a:pPr lvl="2" eaLnBrk="1" hangingPunct="1">
              <a:lnSpc>
                <a:spcPct val="90000"/>
              </a:lnSpc>
              <a:buNone/>
            </a:pPr>
            <a:r>
              <a:rPr lang="zh-CN" altLang="zh-CN" sz="2000" b="1" dirty="0">
                <a:ea typeface="楷体_GB2312" pitchFamily="49" charset="-122"/>
              </a:rPr>
              <a:t>class A</a:t>
            </a:r>
            <a:endParaRPr lang="zh-CN" altLang="zh-CN" sz="2000" b="1" dirty="0">
              <a:ea typeface="楷体_GB2312" pitchFamily="49" charset="-122"/>
            </a:endParaRPr>
          </a:p>
          <a:p>
            <a:pPr lvl="2" eaLnBrk="1" hangingPunct="1">
              <a:lnSpc>
                <a:spcPct val="90000"/>
              </a:lnSpc>
              <a:buNone/>
            </a:pPr>
            <a:r>
              <a:rPr lang="zh-CN" altLang="zh-CN" sz="2000" b="1" dirty="0">
                <a:ea typeface="楷体_GB2312" pitchFamily="49" charset="-122"/>
              </a:rPr>
              <a:t>{	</a:t>
            </a:r>
            <a:r>
              <a:rPr lang="en-US" altLang="zh-CN" sz="2000" b="1" dirty="0">
                <a:ea typeface="楷体_GB2312" pitchFamily="49" charset="-122"/>
              </a:rPr>
              <a:t> </a:t>
            </a:r>
            <a:r>
              <a:rPr lang="zh-CN" altLang="zh-CN" sz="2000" b="1" dirty="0">
                <a:ea typeface="楷体_GB2312" pitchFamily="49" charset="-122"/>
              </a:rPr>
              <a:t>......</a:t>
            </a:r>
            <a:endParaRPr lang="zh-CN" altLang="zh-CN" sz="2000" b="1" dirty="0">
              <a:ea typeface="楷体_GB2312" pitchFamily="49" charset="-122"/>
            </a:endParaRPr>
          </a:p>
          <a:p>
            <a:pPr lvl="2" eaLnBrk="1" hangingPunct="1">
              <a:lnSpc>
                <a:spcPct val="90000"/>
              </a:lnSpc>
              <a:buNone/>
            </a:pPr>
            <a:r>
              <a:rPr lang="zh-CN" altLang="zh-CN" sz="2000" b="1" dirty="0">
                <a:ea typeface="楷体_GB2312" pitchFamily="49" charset="-122"/>
              </a:rPr>
              <a:t>	explicit A(int i)</a:t>
            </a:r>
            <a:r>
              <a:rPr lang="en-US" altLang="zh-CN" sz="2000" b="1" dirty="0">
                <a:ea typeface="楷体_GB2312" pitchFamily="49" charset="-122"/>
              </a:rPr>
              <a:t> { …… }</a:t>
            </a:r>
            <a:endParaRPr lang="zh-CN" altLang="zh-CN" sz="2000" b="1" dirty="0">
              <a:ea typeface="楷体_GB2312" pitchFamily="49" charset="-122"/>
            </a:endParaRPr>
          </a:p>
          <a:p>
            <a:pPr lvl="2" eaLnBrk="1" hangingPunct="1">
              <a:lnSpc>
                <a:spcPct val="90000"/>
              </a:lnSpc>
              <a:buNone/>
            </a:pPr>
            <a:r>
              <a:rPr lang="zh-CN" altLang="zh-CN" sz="2000" b="1" dirty="0">
                <a:ea typeface="楷体_GB2312" pitchFamily="49" charset="-122"/>
              </a:rPr>
              <a:t>	</a:t>
            </a:r>
            <a:r>
              <a:rPr lang="en-US" altLang="zh-CN" sz="2000" b="1" dirty="0">
                <a:ea typeface="楷体_GB2312" pitchFamily="49" charset="-122"/>
              </a:rPr>
              <a:t> </a:t>
            </a:r>
            <a:r>
              <a:rPr lang="zh-CN" altLang="zh-CN" sz="2000" b="1" dirty="0">
                <a:ea typeface="楷体_GB2312" pitchFamily="49" charset="-122"/>
              </a:rPr>
              <a:t>......</a:t>
            </a:r>
            <a:endParaRPr lang="zh-CN" altLang="zh-CN" sz="2000" b="1" dirty="0">
              <a:ea typeface="楷体_GB2312" pitchFamily="49" charset="-122"/>
            </a:endParaRPr>
          </a:p>
          <a:p>
            <a:pPr lvl="2" eaLnBrk="1" hangingPunct="1">
              <a:lnSpc>
                <a:spcPct val="90000"/>
              </a:lnSpc>
              <a:buNone/>
            </a:pPr>
            <a:r>
              <a:rPr lang="zh-CN" altLang="zh-CN" sz="2000" b="1" dirty="0">
                <a:ea typeface="楷体_GB2312" pitchFamily="49" charset="-122"/>
              </a:rPr>
              <a:t>};</a:t>
            </a:r>
            <a:r>
              <a:rPr lang="en-US" altLang="zh-CN" sz="2000" b="1" dirty="0">
                <a:ea typeface="楷体_GB2312" pitchFamily="49" charset="-122"/>
              </a:rPr>
              <a:t> //</a:t>
            </a:r>
            <a:r>
              <a:rPr lang="zh-CN" altLang="en-US" sz="2000" b="1" dirty="0">
                <a:ea typeface="楷体_GB2312" pitchFamily="49" charset="-122"/>
              </a:rPr>
              <a:t>上面</a:t>
            </a:r>
            <a:r>
              <a:rPr lang="en-US" altLang="zh-CN" sz="2000" b="1" dirty="0">
                <a:ea typeface="楷体_GB2312" pitchFamily="49" charset="-122"/>
              </a:rPr>
              <a:t>a+i</a:t>
            </a:r>
            <a:r>
              <a:rPr lang="zh-CN" altLang="en-US" sz="2000" b="1" dirty="0">
                <a:ea typeface="楷体_GB2312" pitchFamily="49" charset="-122"/>
              </a:rPr>
              <a:t>只有是把</a:t>
            </a:r>
            <a:r>
              <a:rPr lang="en-US" altLang="zh-CN" sz="2000" b="1" dirty="0">
                <a:ea typeface="楷体_GB2312" pitchFamily="49" charset="-122"/>
              </a:rPr>
              <a:t>a</a:t>
            </a:r>
            <a:r>
              <a:rPr lang="zh-CN" altLang="en-US" sz="2000" b="1" dirty="0">
                <a:ea typeface="楷体_GB2312" pitchFamily="49" charset="-122"/>
              </a:rPr>
              <a:t>转为</a:t>
            </a:r>
            <a:r>
              <a:rPr lang="en-US" altLang="zh-CN" sz="2000" b="1" dirty="0">
                <a:ea typeface="楷体_GB2312" pitchFamily="49" charset="-122"/>
              </a:rPr>
              <a:t>int</a:t>
            </a:r>
            <a:r>
              <a:rPr lang="zh-CN" altLang="en-US" sz="2000" b="1" dirty="0">
                <a:ea typeface="楷体_GB2312" pitchFamily="49" charset="-122"/>
              </a:rPr>
              <a:t>了</a:t>
            </a:r>
            <a:endParaRPr lang="zh-CN" altLang="zh-CN" sz="2000" b="1" dirty="0">
              <a:ea typeface="楷体_GB2312" pitchFamily="49" charset="-122"/>
            </a:endParaRPr>
          </a:p>
          <a:p>
            <a:pPr lvl="1" eaLnBrk="1" hangingPunct="1">
              <a:lnSpc>
                <a:spcPct val="80000"/>
              </a:lnSpc>
              <a:buNone/>
            </a:pPr>
            <a:endParaRPr lang="zh-CN" altLang="zh-CN" sz="2000" b="1" dirty="0">
              <a:solidFill>
                <a:srgbClr val="FF0000"/>
              </a:solidFill>
              <a:ea typeface="Times New Roman" panose="02020603050405020304" pitchFamily="18" charset="0"/>
            </a:endParaRPr>
          </a:p>
        </p:txBody>
      </p:sp>
      <p:sp>
        <p:nvSpPr>
          <p:cNvPr id="3" name="Rectangle 2"/>
          <p:cNvSpPr txBox="1">
            <a:spLocks noChangeArrowheads="1"/>
          </p:cNvSpPr>
          <p:nvPr/>
        </p:nvSpPr>
        <p:spPr bwMode="auto">
          <a:xfrm>
            <a:off x="1524000" y="190500"/>
            <a:ext cx="6405563"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(6) </a:t>
            </a:r>
            <a:r>
              <a:rPr kumimoji="0" lang="zh-CN" altLang="zh-CN" sz="4000" b="1" kern="0" cap="none" spc="0" normalizeH="0" baseline="0" noProof="0" dirty="0">
                <a:solidFill>
                  <a:srgbClr val="000000"/>
                </a:solidFill>
                <a:latin typeface="Arial" panose="020B0604020202020204"/>
                <a:ea typeface="楷体_GB2312"/>
                <a:cs typeface="+mj-cs"/>
              </a:rPr>
              <a:t>类型转换操作符</a:t>
            </a:r>
            <a:endParaRPr kumimoji="0" lang="en-US" altLang="zh-CN" sz="4000" b="1" kern="0" cap="none" spc="0" normalizeH="0" baseline="0" noProof="0" dirty="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1692275" y="441325"/>
            <a:ext cx="7772400" cy="971550"/>
          </a:xfrm>
        </p:spPr>
        <p:txBody>
          <a:bodyPr vert="horz" wrap="square" lIns="91440" tIns="45720" rIns="91440" bIns="45720" anchor="ctr" anchorCtr="0"/>
          <a:lstStyle/>
          <a:p>
            <a:pPr eaLnBrk="1" hangingPunct="1"/>
            <a:r>
              <a:rPr lang="en-US" altLang="zh-CN" b="1" dirty="0"/>
              <a:t>1. </a:t>
            </a:r>
            <a:r>
              <a:rPr lang="zh-CN" altLang="en-US" b="1" dirty="0"/>
              <a:t>操作符重载概述</a:t>
            </a:r>
            <a:endParaRPr lang="zh-CN" altLang="en-US" b="1" dirty="0"/>
          </a:p>
        </p:txBody>
      </p:sp>
      <p:sp>
        <p:nvSpPr>
          <p:cNvPr id="10243" name="Rectangle 3"/>
          <p:cNvSpPr>
            <a:spLocks noGrp="1" noChangeArrowheads="1"/>
          </p:cNvSpPr>
          <p:nvPr>
            <p:ph type="body" idx="1"/>
          </p:nvPr>
        </p:nvSpPr>
        <p:spPr>
          <a:xfrm>
            <a:off x="850900" y="2349500"/>
            <a:ext cx="7131050" cy="2647950"/>
          </a:xfrm>
        </p:spPr>
        <p:txBody>
          <a:bodyPr vert="horz" wrap="square" lIns="91440" tIns="45720" rIns="91440" bIns="45720" numCol="1" anchor="t" anchorCtr="0" compatLnSpc="1"/>
          <a:lstStyle/>
          <a:p>
            <a:pPr marL="342900" marR="0" lvl="0" indent="-342900" algn="just"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en-US" sz="2800" b="1" i="0" u="none" strike="noStrike" kern="0" cap="none" spc="0" normalizeH="0" baseline="0" noProof="0">
                <a:ln>
                  <a:noFill/>
                </a:ln>
                <a:solidFill>
                  <a:schemeClr val="tx2"/>
                </a:solidFill>
                <a:effectLst/>
                <a:uLnTx/>
                <a:uFillTx/>
                <a:latin typeface="+mn-ea"/>
                <a:ea typeface="+mn-ea"/>
                <a:cs typeface="+mn-cs"/>
              </a:rPr>
              <a:t>（</a:t>
            </a:r>
            <a:r>
              <a:rPr kumimoji="0" lang="en-US" altLang="zh-CN" sz="2800" b="1" i="0" u="none" strike="noStrike" kern="0" cap="none" spc="0" normalizeH="0" baseline="0" noProof="0">
                <a:ln>
                  <a:noFill/>
                </a:ln>
                <a:solidFill>
                  <a:schemeClr val="tx2"/>
                </a:solidFill>
                <a:effectLst/>
                <a:uLnTx/>
                <a:uFillTx/>
                <a:latin typeface="+mn-ea"/>
                <a:ea typeface="+mn-ea"/>
                <a:cs typeface="+mn-cs"/>
              </a:rPr>
              <a:t>2</a:t>
            </a:r>
            <a:r>
              <a:rPr kumimoji="0" lang="zh-CN" altLang="en-US" sz="2800" b="1" i="0" u="none" strike="noStrike" kern="0" cap="none" spc="0" normalizeH="0" baseline="0" noProof="0">
                <a:ln>
                  <a:noFill/>
                </a:ln>
                <a:solidFill>
                  <a:schemeClr val="tx2"/>
                </a:solidFill>
                <a:effectLst/>
                <a:uLnTx/>
                <a:uFillTx/>
                <a:latin typeface="+mn-ea"/>
                <a:ea typeface="+mn-ea"/>
                <a:cs typeface="+mn-cs"/>
              </a:rPr>
              <a:t>）</a:t>
            </a:r>
            <a:r>
              <a:rPr kumimoji="0" lang="zh-CN" altLang="zh-CN" sz="2800" b="1" i="0" u="none" strike="noStrike" kern="0" cap="none" spc="0" normalizeH="0" baseline="0" noProof="0">
                <a:ln>
                  <a:noFill/>
                </a:ln>
                <a:solidFill>
                  <a:schemeClr val="tx2"/>
                </a:solidFill>
                <a:effectLst/>
                <a:uLnTx/>
                <a:uFillTx/>
                <a:latin typeface="+mn-ea"/>
                <a:ea typeface="+mn-ea"/>
                <a:cs typeface="+mn-cs"/>
              </a:rPr>
              <a:t>操作符重载的</a:t>
            </a:r>
            <a:r>
              <a:rPr kumimoji="0" lang="zh-CN" altLang="en-US" sz="2800" b="1" i="0" u="none" strike="noStrike" kern="0" cap="none" spc="0" normalizeH="0" baseline="0" noProof="0">
                <a:ln>
                  <a:noFill/>
                </a:ln>
                <a:solidFill>
                  <a:srgbClr val="FF0000"/>
                </a:solidFill>
                <a:effectLst/>
                <a:uLnTx/>
                <a:uFillTx/>
                <a:latin typeface="+mn-ea"/>
                <a:ea typeface="+mn-ea"/>
                <a:cs typeface="+mn-cs"/>
              </a:rPr>
              <a:t>实现方式</a:t>
            </a:r>
            <a:endParaRPr kumimoji="0" lang="zh-CN" altLang="en-US" sz="2800" b="1" i="0" u="none" strike="noStrike" kern="0" cap="none" spc="0" normalizeH="0" baseline="0" noProof="0">
              <a:ln>
                <a:noFill/>
              </a:ln>
              <a:solidFill>
                <a:srgbClr val="FF0000"/>
              </a:solidFill>
              <a:effectLst/>
              <a:uLnTx/>
              <a:uFillTx/>
              <a:latin typeface="+mn-ea"/>
              <a:ea typeface="+mn-ea"/>
              <a:cs typeface="+mn-cs"/>
            </a:endParaRPr>
          </a:p>
          <a:p>
            <a:pPr marL="742950" marR="0" lvl="1" indent="-285750" algn="just"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mn-ea"/>
                <a:ea typeface="+mn-ea"/>
                <a:cs typeface="Times New Roman" panose="02020603050405020304" pitchFamily="18" charset="0"/>
              </a:rPr>
              <a:t>在</a:t>
            </a:r>
            <a:r>
              <a:rPr kumimoji="0" lang="en-US" altLang="zh-CN" sz="2400" b="1" i="0" u="none" strike="noStrike" kern="0" cap="none" spc="0" normalizeH="0" baseline="0" noProof="0">
                <a:ln>
                  <a:noFill/>
                </a:ln>
                <a:solidFill>
                  <a:schemeClr val="tx2"/>
                </a:solidFill>
                <a:effectLst/>
                <a:uLnTx/>
                <a:uFillTx/>
                <a:latin typeface="+mn-ea"/>
                <a:ea typeface="+mn-ea"/>
                <a:cs typeface="Times New Roman" panose="02020603050405020304" pitchFamily="18" charset="0"/>
              </a:rPr>
              <a:t>C++</a:t>
            </a:r>
            <a:r>
              <a:rPr kumimoji="0" lang="zh-CN" altLang="en-US" sz="2400" b="1" i="0" u="none" strike="noStrike" kern="0" cap="none" spc="0" normalizeH="0" baseline="0" noProof="0">
                <a:ln>
                  <a:noFill/>
                </a:ln>
                <a:solidFill>
                  <a:schemeClr val="tx2"/>
                </a:solidFill>
                <a:effectLst/>
                <a:uLnTx/>
                <a:uFillTx/>
                <a:latin typeface="+mn-ea"/>
                <a:ea typeface="+mn-ea"/>
                <a:cs typeface="Times New Roman" panose="02020603050405020304" pitchFamily="18" charset="0"/>
              </a:rPr>
              <a:t>中，操作符重载是通过</a:t>
            </a:r>
            <a:r>
              <a:rPr kumimoji="0" lang="zh-CN" altLang="en-US" sz="2400" b="1" i="0" u="none" strike="noStrike" kern="0" cap="none" spc="0" normalizeH="0" baseline="0" noProof="0">
                <a:ln>
                  <a:noFill/>
                </a:ln>
                <a:solidFill>
                  <a:schemeClr val="tx2"/>
                </a:solidFill>
                <a:effectLst/>
                <a:uLnTx/>
                <a:uFillTx/>
                <a:latin typeface="楷体" panose="02010609060101010101" pitchFamily="49" charset="-122"/>
                <a:ea typeface="楷体" panose="02010609060101010101" pitchFamily="49" charset="-122"/>
                <a:cs typeface="Times New Roman" panose="02020603050405020304" pitchFamily="18" charset="0"/>
              </a:rPr>
              <a:t>函数</a:t>
            </a:r>
            <a:r>
              <a:rPr kumimoji="0" lang="zh-CN" altLang="en-US" sz="2400" b="1" i="0" u="none" strike="noStrike" kern="0" cap="none" spc="0" normalizeH="0" baseline="0" noProof="0">
                <a:ln>
                  <a:noFill/>
                </a:ln>
                <a:solidFill>
                  <a:schemeClr val="tx2"/>
                </a:solidFill>
                <a:effectLst/>
                <a:uLnTx/>
                <a:uFillTx/>
                <a:latin typeface="+mn-ea"/>
                <a:ea typeface="+mn-ea"/>
                <a:cs typeface="Times New Roman" panose="02020603050405020304" pitchFamily="18" charset="0"/>
              </a:rPr>
              <a:t>实现的，即定义一个函数来对某个操作符进行额外的解释，该函数以 </a:t>
            </a:r>
            <a:r>
              <a:rPr kumimoji="0" lang="en-US" altLang="zh-CN" sz="2400" b="1" i="0" u="none" strike="noStrike" kern="0" cap="none" spc="0" normalizeH="0" baseline="0" noProof="0">
                <a:ln>
                  <a:noFill/>
                </a:ln>
                <a:solidFill>
                  <a:srgbClr val="0070C0"/>
                </a:solidFill>
                <a:effectLst/>
                <a:uLnTx/>
                <a:uFillTx/>
                <a:latin typeface="+mn-ea"/>
                <a:ea typeface="+mn-ea"/>
                <a:cs typeface="Times New Roman" panose="02020603050405020304" pitchFamily="18" charset="0"/>
              </a:rPr>
              <a:t>operator &lt;</a:t>
            </a:r>
            <a:r>
              <a:rPr kumimoji="0" lang="zh-CN" altLang="en-US" sz="2400" b="1" i="0" u="none" strike="noStrike" kern="0" cap="none" spc="0" normalizeH="0" baseline="0" noProof="0">
                <a:ln>
                  <a:noFill/>
                </a:ln>
                <a:solidFill>
                  <a:srgbClr val="0070C0"/>
                </a:solidFill>
                <a:effectLst/>
                <a:uLnTx/>
                <a:uFillTx/>
                <a:latin typeface="+mn-ea"/>
                <a:ea typeface="+mn-ea"/>
                <a:cs typeface="Times New Roman" panose="02020603050405020304" pitchFamily="18" charset="0"/>
              </a:rPr>
              <a:t>操作符</a:t>
            </a:r>
            <a:r>
              <a:rPr kumimoji="0" lang="en-US" altLang="zh-CN" sz="2400" b="1" i="0" u="none" strike="noStrike" kern="0" cap="none" spc="0" normalizeH="0" baseline="0" noProof="0">
                <a:ln>
                  <a:noFill/>
                </a:ln>
                <a:solidFill>
                  <a:srgbClr val="0070C0"/>
                </a:solidFill>
                <a:effectLst/>
                <a:uLnTx/>
                <a:uFillTx/>
                <a:latin typeface="+mn-ea"/>
                <a:ea typeface="+mn-ea"/>
                <a:cs typeface="Times New Roman" panose="02020603050405020304" pitchFamily="18" charset="0"/>
              </a:rPr>
              <a:t>&gt;</a:t>
            </a:r>
            <a:r>
              <a:rPr kumimoji="0" lang="zh-CN" altLang="en-US" sz="2400" b="1" i="0" u="none" strike="noStrike" kern="0" cap="none" spc="0" normalizeH="0" baseline="0" noProof="0">
                <a:ln>
                  <a:noFill/>
                </a:ln>
                <a:solidFill>
                  <a:srgbClr val="0070C0"/>
                </a:solidFill>
                <a:effectLst/>
                <a:uLnTx/>
                <a:uFillTx/>
                <a:latin typeface="+mn-ea"/>
                <a:ea typeface="+mn-ea"/>
                <a:cs typeface="Times New Roman" panose="02020603050405020304" pitchFamily="18" charset="0"/>
              </a:rPr>
              <a:t> </a:t>
            </a:r>
            <a:r>
              <a:rPr kumimoji="0" lang="zh-CN" altLang="en-US" sz="2400" b="1" i="0" u="none" strike="noStrike" kern="0" cap="none" spc="0" normalizeH="0" baseline="0" noProof="0">
                <a:ln>
                  <a:noFill/>
                </a:ln>
                <a:solidFill>
                  <a:schemeClr val="tx2"/>
                </a:solidFill>
                <a:effectLst/>
                <a:uLnTx/>
                <a:uFillTx/>
                <a:latin typeface="+mn-ea"/>
                <a:ea typeface="+mn-ea"/>
                <a:cs typeface="Times New Roman" panose="02020603050405020304" pitchFamily="18" charset="0"/>
              </a:rPr>
              <a:t>为函数名，以操作数为参数，以操作结果为返回值。</a:t>
            </a:r>
            <a:endParaRPr kumimoji="0" lang="en-US" altLang="zh-CN" sz="2400" b="1" i="0" u="none" strike="noStrike" kern="0" cap="none" spc="0" normalizeH="0" baseline="0" noProof="0">
              <a:ln>
                <a:noFill/>
              </a:ln>
              <a:solidFill>
                <a:schemeClr val="tx2"/>
              </a:solidFill>
              <a:effectLst/>
              <a:uLnTx/>
              <a:uFillTx/>
              <a:latin typeface="+mn-ea"/>
              <a:ea typeface="+mn-ea"/>
              <a:cs typeface="Times New Roman" panose="02020603050405020304" pitchFamily="18" charset="0"/>
            </a:endParaRPr>
          </a:p>
          <a:p>
            <a:pPr marL="1143000" marR="0" lvl="2"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Ø"/>
              <a:defRPr/>
            </a:pPr>
            <a:r>
              <a:rPr kumimoji="0" lang="zh-CN" altLang="en-US" sz="2000" b="1" i="0" u="none" strike="noStrike" kern="0" cap="none" spc="0" normalizeH="0" baseline="0" noProof="0">
                <a:ln>
                  <a:noFill/>
                </a:ln>
                <a:solidFill>
                  <a:schemeClr val="tx2"/>
                </a:solidFill>
                <a:effectLst/>
                <a:uLnTx/>
                <a:uFillTx/>
                <a:latin typeface="+mn-ea"/>
                <a:ea typeface="+mn-ea"/>
              </a:rPr>
              <a:t>以</a:t>
            </a:r>
            <a:r>
              <a:rPr kumimoji="0" lang="zh-CN" altLang="en-US" sz="2000" b="1" i="0" u="none" strike="noStrike" kern="0" cap="none" spc="0" normalizeH="0" baseline="0" noProof="0">
                <a:ln>
                  <a:noFill/>
                </a:ln>
                <a:solidFill>
                  <a:srgbClr val="FF0000"/>
                </a:solidFill>
                <a:effectLst/>
                <a:uLnTx/>
                <a:uFillTx/>
                <a:latin typeface="+mn-ea"/>
                <a:ea typeface="+mn-ea"/>
              </a:rPr>
              <a:t>成员函数</a:t>
            </a:r>
            <a:r>
              <a:rPr kumimoji="0" lang="zh-CN" altLang="en-US" sz="2000" b="1" i="0" u="none" strike="noStrike" kern="0" cap="none" spc="0" normalizeH="0" baseline="0" noProof="0">
                <a:ln>
                  <a:noFill/>
                </a:ln>
                <a:solidFill>
                  <a:schemeClr val="tx2"/>
                </a:solidFill>
                <a:effectLst/>
                <a:uLnTx/>
                <a:uFillTx/>
                <a:latin typeface="+mn-ea"/>
                <a:ea typeface="+mn-ea"/>
              </a:rPr>
              <a:t>形式重载</a:t>
            </a:r>
            <a:endParaRPr kumimoji="0" lang="zh-CN" altLang="en-US" sz="2000" b="1" i="0" u="none" strike="noStrike" kern="0" cap="none" spc="0" normalizeH="0" baseline="0" noProof="0">
              <a:ln>
                <a:noFill/>
              </a:ln>
              <a:solidFill>
                <a:schemeClr val="tx2"/>
              </a:solidFill>
              <a:effectLst/>
              <a:uLnTx/>
              <a:uFillTx/>
              <a:latin typeface="+mn-ea"/>
              <a:ea typeface="+mn-ea"/>
            </a:endParaRPr>
          </a:p>
          <a:p>
            <a:pPr marL="1143000" marR="0" lvl="2"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Ø"/>
              <a:defRPr/>
            </a:pPr>
            <a:r>
              <a:rPr kumimoji="0" lang="zh-CN" altLang="en-US" sz="2000" b="1" i="0" u="none" strike="noStrike" kern="0" cap="none" spc="0" normalizeH="0" baseline="0" noProof="0">
                <a:ln>
                  <a:noFill/>
                </a:ln>
                <a:solidFill>
                  <a:schemeClr val="tx2"/>
                </a:solidFill>
                <a:effectLst/>
                <a:uLnTx/>
                <a:uFillTx/>
                <a:latin typeface="+mn-ea"/>
                <a:ea typeface="+mn-ea"/>
              </a:rPr>
              <a:t>以</a:t>
            </a:r>
            <a:r>
              <a:rPr kumimoji="0" lang="zh-CN" altLang="en-US" sz="2000" b="1" i="0" u="none" strike="noStrike" kern="0" cap="none" spc="0" normalizeH="0" baseline="0" noProof="0">
                <a:ln>
                  <a:noFill/>
                </a:ln>
                <a:solidFill>
                  <a:srgbClr val="FF0000"/>
                </a:solidFill>
                <a:effectLst/>
                <a:uLnTx/>
                <a:uFillTx/>
                <a:latin typeface="+mn-ea"/>
                <a:ea typeface="+mn-ea"/>
              </a:rPr>
              <a:t>全局函数</a:t>
            </a:r>
            <a:r>
              <a:rPr kumimoji="0" lang="zh-CN" altLang="en-US" sz="2000" b="1" i="0" u="none" strike="noStrike" kern="0" cap="none" spc="0" normalizeH="0" baseline="0" noProof="0">
                <a:ln>
                  <a:noFill/>
                </a:ln>
                <a:solidFill>
                  <a:schemeClr val="tx2"/>
                </a:solidFill>
                <a:effectLst/>
                <a:uLnTx/>
                <a:uFillTx/>
                <a:latin typeface="+mn-ea"/>
                <a:ea typeface="+mn-ea"/>
              </a:rPr>
              <a:t>形式重载</a:t>
            </a:r>
            <a:endParaRPr kumimoji="0" lang="zh-CN" altLang="en-US" sz="2000" b="1" i="0" u="none" strike="noStrike" kern="0" cap="none" spc="0" normalizeH="0" baseline="0" noProof="0">
              <a:ln>
                <a:noFill/>
              </a:ln>
              <a:solidFill>
                <a:schemeClr val="tx2"/>
              </a:solidFill>
              <a:effectLst/>
              <a:uLnTx/>
              <a:uFillTx/>
              <a:latin typeface="+mn-ea"/>
              <a:ea typeface="+mn-ea"/>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362" name="Rectangle 2"/>
          <p:cNvSpPr>
            <a:spLocks noGrp="1"/>
          </p:cNvSpPr>
          <p:nvPr/>
        </p:nvSpPr>
        <p:spPr>
          <a:xfrm>
            <a:off x="1547495" y="44450"/>
            <a:ext cx="6350000" cy="97155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2pPr>
            <a:lvl3pPr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3pPr>
            <a:lvl4pPr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4pPr>
            <a:lvl5pPr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5pPr>
            <a:lvl6pPr marL="457200"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6pPr>
            <a:lvl7pPr marL="914400"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7pPr>
            <a:lvl8pPr marL="1371600"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8pPr>
            <a:lvl9pPr marL="1828800"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9pPr>
          </a:lstStyle>
          <a:p>
            <a:pPr eaLnBrk="1" hangingPunct="1"/>
            <a:r>
              <a:rPr lang="en-US" altLang="zh-CN" b="1" dirty="0"/>
              <a:t>1. </a:t>
            </a:r>
            <a:r>
              <a:rPr lang="zh-CN" altLang="en-US" b="1" dirty="0"/>
              <a:t>操作符重载概述</a:t>
            </a:r>
            <a:endParaRPr lang="zh-CN" altLang="en-US" b="1" dirty="0"/>
          </a:p>
        </p:txBody>
      </p:sp>
      <p:sp>
        <p:nvSpPr>
          <p:cNvPr id="4" name="文本框 3"/>
          <p:cNvSpPr txBox="1"/>
          <p:nvPr/>
        </p:nvSpPr>
        <p:spPr>
          <a:xfrm>
            <a:off x="525145" y="1003300"/>
            <a:ext cx="8528685" cy="4792980"/>
          </a:xfrm>
          <a:prstGeom prst="rect">
            <a:avLst/>
          </a:prstGeom>
          <a:noFill/>
        </p:spPr>
        <p:txBody>
          <a:bodyPr wrap="square" rtlCol="0" anchor="t">
            <a:noAutofit/>
          </a:bodyPr>
          <a:lstStyle/>
          <a:p>
            <a:pPr>
              <a:lnSpc>
                <a:spcPct val="110000"/>
              </a:lnSpc>
            </a:pPr>
            <a:r>
              <a:rPr lang="zh-CN" altLang="en-US" b="1"/>
              <a:t>C++允许对已有的操作符进行重载，使得它们能对自定义类型（类）的对象进行操作。操作符可以以两种方式重载：</a:t>
            </a:r>
            <a:endParaRPr lang="zh-CN" altLang="en-US" b="1"/>
          </a:p>
          <a:p>
            <a:pPr>
              <a:lnSpc>
                <a:spcPct val="110000"/>
              </a:lnSpc>
            </a:pPr>
            <a:r>
              <a:rPr lang="zh-CN" altLang="en-US" b="1"/>
              <a:t>以</a:t>
            </a:r>
            <a:r>
              <a:rPr lang="zh-CN" altLang="en-US" b="1">
                <a:solidFill>
                  <a:srgbClr val="C00000"/>
                </a:solidFill>
              </a:rPr>
              <a:t>成员函数</a:t>
            </a:r>
            <a:r>
              <a:rPr lang="zh-CN" altLang="en-US" b="1"/>
              <a:t>形式重载，例如：</a:t>
            </a:r>
            <a:endParaRPr lang="zh-CN" altLang="en-US" b="1"/>
          </a:p>
          <a:p>
            <a:pPr>
              <a:lnSpc>
                <a:spcPct val="110000"/>
              </a:lnSpc>
            </a:pPr>
            <a:r>
              <a:rPr lang="zh-CN" altLang="en-US" b="1"/>
              <a:t>class Complex</a:t>
            </a:r>
            <a:endParaRPr lang="zh-CN" altLang="en-US" b="1"/>
          </a:p>
          <a:p>
            <a:pPr>
              <a:lnSpc>
                <a:spcPct val="110000"/>
              </a:lnSpc>
            </a:pPr>
            <a:r>
              <a:rPr lang="zh-CN" altLang="en-US" b="1"/>
              <a:t>{	</a:t>
            </a:r>
            <a:r>
              <a:rPr lang="en-US" altLang="zh-CN" b="1"/>
              <a:t>double real, imag;</a:t>
            </a:r>
            <a:endParaRPr lang="en-US" altLang="zh-CN" b="1"/>
          </a:p>
          <a:p>
            <a:pPr>
              <a:lnSpc>
                <a:spcPct val="110000"/>
              </a:lnSpc>
            </a:pPr>
            <a:r>
              <a:rPr lang="en-US" altLang="zh-CN" b="1"/>
              <a:t>pu</a:t>
            </a:r>
            <a:r>
              <a:rPr lang="zh-CN" altLang="en-US" b="1"/>
              <a:t>blic:</a:t>
            </a:r>
            <a:endParaRPr lang="zh-CN" altLang="en-US" b="1"/>
          </a:p>
          <a:p>
            <a:pPr>
              <a:lnSpc>
                <a:spcPct val="110000"/>
              </a:lnSpc>
            </a:pPr>
            <a:r>
              <a:rPr lang="zh-CN" altLang="en-US" b="1"/>
              <a:t>		Complex </a:t>
            </a:r>
            <a:r>
              <a:rPr lang="zh-CN" altLang="en-US" b="1">
                <a:solidFill>
                  <a:srgbClr val="C00000"/>
                </a:solidFill>
              </a:rPr>
              <a:t>operator +</a:t>
            </a:r>
            <a:r>
              <a:rPr lang="zh-CN" altLang="en-US" b="1"/>
              <a:t> (const Complex&amp; x) const</a:t>
            </a:r>
            <a:endParaRPr lang="zh-CN" altLang="en-US" b="1"/>
          </a:p>
          <a:p>
            <a:pPr>
              <a:lnSpc>
                <a:spcPct val="110000"/>
              </a:lnSpc>
            </a:pPr>
            <a:r>
              <a:rPr lang="zh-CN" altLang="en-US" b="1"/>
              <a:t>		{	Complex temp;</a:t>
            </a:r>
            <a:endParaRPr lang="zh-CN" altLang="en-US" b="1"/>
          </a:p>
          <a:p>
            <a:pPr>
              <a:lnSpc>
                <a:spcPct val="110000"/>
              </a:lnSpc>
            </a:pPr>
            <a:r>
              <a:rPr lang="zh-CN" altLang="en-US" b="1"/>
              <a:t>			temp.real = real+x.real;</a:t>
            </a:r>
            <a:endParaRPr lang="zh-CN" altLang="en-US" b="1"/>
          </a:p>
          <a:p>
            <a:pPr>
              <a:lnSpc>
                <a:spcPct val="110000"/>
              </a:lnSpc>
            </a:pPr>
            <a:r>
              <a:rPr lang="zh-CN" altLang="en-US" b="1"/>
              <a:t>			temp.imag = imag+x.imag;</a:t>
            </a:r>
            <a:endParaRPr lang="zh-CN" altLang="en-US" b="1"/>
          </a:p>
          <a:p>
            <a:pPr>
              <a:lnSpc>
                <a:spcPct val="110000"/>
              </a:lnSpc>
            </a:pPr>
            <a:r>
              <a:rPr lang="zh-CN" altLang="en-US" b="1"/>
              <a:t>			return temp;</a:t>
            </a:r>
            <a:endParaRPr lang="zh-CN" altLang="en-US" b="1"/>
          </a:p>
          <a:p>
            <a:pPr>
              <a:lnSpc>
                <a:spcPct val="110000"/>
              </a:lnSpc>
            </a:pPr>
            <a:r>
              <a:rPr lang="zh-CN" altLang="en-US" b="1"/>
              <a:t>		}</a:t>
            </a:r>
            <a:endParaRPr lang="zh-CN" altLang="en-US" b="1"/>
          </a:p>
          <a:p>
            <a:pPr>
              <a:lnSpc>
                <a:spcPct val="110000"/>
              </a:lnSpc>
            </a:pPr>
            <a:r>
              <a:rPr lang="zh-CN" altLang="en-US" b="1"/>
              <a:t>    ......</a:t>
            </a:r>
            <a:endParaRPr lang="zh-CN" altLang="en-US" b="1"/>
          </a:p>
          <a:p>
            <a:pPr>
              <a:lnSpc>
                <a:spcPct val="110000"/>
              </a:lnSpc>
            </a:pPr>
            <a:r>
              <a:rPr lang="zh-CN" altLang="en-US" b="1"/>
              <a:t>};</a:t>
            </a:r>
            <a:endParaRPr lang="zh-CN" altLang="en-US" b="1"/>
          </a:p>
          <a:p>
            <a:pPr>
              <a:lnSpc>
                <a:spcPct val="110000"/>
              </a:lnSpc>
            </a:pPr>
            <a:r>
              <a:rPr lang="zh-CN" altLang="en-US" b="1"/>
              <a:t>……</a:t>
            </a:r>
            <a:endParaRPr lang="zh-CN" altLang="en-US" b="1"/>
          </a:p>
          <a:p>
            <a:pPr>
              <a:lnSpc>
                <a:spcPct val="110000"/>
              </a:lnSpc>
            </a:pPr>
            <a:r>
              <a:rPr lang="zh-CN" altLang="en-US" b="1"/>
              <a:t>Complex a(1.0,2.0),b(3.0,4.0),c;</a:t>
            </a:r>
            <a:endParaRPr lang="zh-CN" altLang="en-US" b="1"/>
          </a:p>
          <a:p>
            <a:pPr>
              <a:lnSpc>
                <a:spcPct val="110000"/>
              </a:lnSpc>
            </a:pPr>
            <a:r>
              <a:rPr lang="zh-CN" altLang="en-US" b="1">
                <a:solidFill>
                  <a:srgbClr val="C00000"/>
                </a:solidFill>
              </a:rPr>
              <a:t>c = a + b;</a:t>
            </a:r>
            <a:endParaRPr lang="zh-CN" altLang="en-US" b="1">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D451F5-8FC4-45CF-AF79-0DFF51C206E7}" type="slidenum">
              <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362" name="Rectangle 2"/>
          <p:cNvSpPr>
            <a:spLocks noGrp="1"/>
          </p:cNvSpPr>
          <p:nvPr/>
        </p:nvSpPr>
        <p:spPr>
          <a:xfrm>
            <a:off x="1619885" y="44450"/>
            <a:ext cx="7772400" cy="97155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2pPr>
            <a:lvl3pPr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3pPr>
            <a:lvl4pPr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4pPr>
            <a:lvl5pPr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5pPr>
            <a:lvl6pPr marL="457200"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6pPr>
            <a:lvl7pPr marL="914400"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7pPr>
            <a:lvl8pPr marL="1371600"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8pPr>
            <a:lvl9pPr marL="1828800" algn="l" rtl="0" eaLnBrk="0" fontAlgn="base" hangingPunct="0">
              <a:spcBef>
                <a:spcPct val="0"/>
              </a:spcBef>
              <a:spcAft>
                <a:spcPct val="0"/>
              </a:spcAft>
              <a:defRPr sz="4000">
                <a:solidFill>
                  <a:schemeClr val="tx2"/>
                </a:solidFill>
                <a:latin typeface="Arial" panose="020B0604020202020204" pitchFamily="34" charset="0"/>
                <a:ea typeface="楷体_GB2312" pitchFamily="49" charset="-122"/>
              </a:defRPr>
            </a:lvl9pPr>
          </a:lstStyle>
          <a:p>
            <a:pPr eaLnBrk="1" hangingPunct="1"/>
            <a:r>
              <a:rPr lang="en-US" altLang="zh-CN" b="1" dirty="0"/>
              <a:t>1. </a:t>
            </a:r>
            <a:r>
              <a:rPr lang="zh-CN" altLang="en-US" b="1" dirty="0"/>
              <a:t>操作符重载概述</a:t>
            </a:r>
            <a:endParaRPr lang="zh-CN" altLang="en-US" b="1" dirty="0"/>
          </a:p>
        </p:txBody>
      </p:sp>
      <p:sp>
        <p:nvSpPr>
          <p:cNvPr id="3" name="文本框 2"/>
          <p:cNvSpPr txBox="1"/>
          <p:nvPr/>
        </p:nvSpPr>
        <p:spPr>
          <a:xfrm>
            <a:off x="337820" y="751840"/>
            <a:ext cx="8806815" cy="4916170"/>
          </a:xfrm>
          <a:prstGeom prst="rect">
            <a:avLst/>
          </a:prstGeom>
          <a:noFill/>
        </p:spPr>
        <p:txBody>
          <a:bodyPr wrap="square" rtlCol="0" anchor="t">
            <a:noAutofit/>
          </a:bodyPr>
          <a:lstStyle/>
          <a:p>
            <a:pPr>
              <a:lnSpc>
                <a:spcPct val="130000"/>
              </a:lnSpc>
            </a:pPr>
            <a:r>
              <a:rPr lang="zh-CN" altLang="en-US" b="1"/>
              <a:t>以</a:t>
            </a:r>
            <a:r>
              <a:rPr lang="zh-CN" altLang="en-US" b="1">
                <a:solidFill>
                  <a:srgbClr val="C00000"/>
                </a:solidFill>
              </a:rPr>
              <a:t>全局函数</a:t>
            </a:r>
            <a:r>
              <a:rPr lang="zh-CN" altLang="en-US" b="1"/>
              <a:t>形式重载，例如：</a:t>
            </a:r>
            <a:endParaRPr lang="zh-CN" altLang="en-US" b="1"/>
          </a:p>
          <a:p>
            <a:pPr>
              <a:lnSpc>
                <a:spcPct val="130000"/>
              </a:lnSpc>
            </a:pPr>
            <a:r>
              <a:rPr lang="zh-CN" altLang="en-US" b="1"/>
              <a:t>class Complex</a:t>
            </a:r>
            <a:endParaRPr lang="zh-CN" altLang="en-US" b="1"/>
          </a:p>
          <a:p>
            <a:pPr>
              <a:lnSpc>
                <a:spcPct val="130000"/>
              </a:lnSpc>
            </a:pPr>
            <a:r>
              <a:rPr lang="zh-CN" altLang="en-US" b="1"/>
              <a:t>{	......</a:t>
            </a:r>
            <a:endParaRPr lang="zh-CN" altLang="en-US" b="1"/>
          </a:p>
          <a:p>
            <a:pPr>
              <a:lnSpc>
                <a:spcPct val="130000"/>
              </a:lnSpc>
            </a:pPr>
            <a:r>
              <a:rPr lang="zh-CN" altLang="en-US" b="1"/>
              <a:t>	friend Complex </a:t>
            </a:r>
            <a:r>
              <a:rPr lang="zh-CN" altLang="en-US" b="1">
                <a:solidFill>
                  <a:srgbClr val="C00000"/>
                </a:solidFill>
              </a:rPr>
              <a:t>operator +</a:t>
            </a:r>
            <a:r>
              <a:rPr lang="zh-CN" altLang="en-US" b="1"/>
              <a:t> (const Complex&amp; c1,  const Complex&amp; c2);</a:t>
            </a:r>
            <a:endParaRPr lang="zh-CN" altLang="en-US" b="1"/>
          </a:p>
          <a:p>
            <a:pPr>
              <a:lnSpc>
                <a:spcPct val="130000"/>
              </a:lnSpc>
            </a:pPr>
            <a:r>
              <a:rPr lang="zh-CN" altLang="en-US" b="1"/>
              <a:t>};</a:t>
            </a:r>
            <a:endParaRPr lang="zh-CN" altLang="en-US" b="1"/>
          </a:p>
          <a:p>
            <a:pPr>
              <a:lnSpc>
                <a:spcPct val="130000"/>
              </a:lnSpc>
            </a:pPr>
            <a:r>
              <a:rPr lang="zh-CN" altLang="en-US" b="1"/>
              <a:t>Complex </a:t>
            </a:r>
            <a:r>
              <a:rPr lang="zh-CN" altLang="en-US" b="1">
                <a:solidFill>
                  <a:srgbClr val="C00000"/>
                </a:solidFill>
              </a:rPr>
              <a:t>operator +</a:t>
            </a:r>
            <a:r>
              <a:rPr lang="zh-CN" altLang="en-US" b="1"/>
              <a:t> (const Complex&amp; c1, const Complex&amp; c2)</a:t>
            </a:r>
            <a:endParaRPr lang="zh-CN" altLang="en-US" b="1"/>
          </a:p>
          <a:p>
            <a:pPr>
              <a:lnSpc>
                <a:spcPct val="130000"/>
              </a:lnSpc>
            </a:pPr>
            <a:r>
              <a:rPr lang="zh-CN" altLang="en-US" b="1"/>
              <a:t>{	Complex temp;</a:t>
            </a:r>
            <a:endParaRPr lang="zh-CN" altLang="en-US" b="1"/>
          </a:p>
          <a:p>
            <a:pPr>
              <a:lnSpc>
                <a:spcPct val="130000"/>
              </a:lnSpc>
            </a:pPr>
            <a:r>
              <a:rPr lang="zh-CN" altLang="en-US" b="1"/>
              <a:t>	temp.real = c1.real + c2.real;</a:t>
            </a:r>
            <a:endParaRPr lang="zh-CN" altLang="en-US" b="1"/>
          </a:p>
          <a:p>
            <a:pPr>
              <a:lnSpc>
                <a:spcPct val="130000"/>
              </a:lnSpc>
            </a:pPr>
            <a:r>
              <a:rPr lang="zh-CN" altLang="en-US" b="1"/>
              <a:t>	temp.imag = c1.imag + c2.imag;</a:t>
            </a:r>
            <a:endParaRPr lang="zh-CN" altLang="en-US" b="1"/>
          </a:p>
          <a:p>
            <a:pPr>
              <a:lnSpc>
                <a:spcPct val="130000"/>
              </a:lnSpc>
            </a:pPr>
            <a:r>
              <a:rPr lang="zh-CN" altLang="en-US" b="1"/>
              <a:t>	return temp;</a:t>
            </a:r>
            <a:endParaRPr lang="zh-CN" altLang="en-US" b="1"/>
          </a:p>
          <a:p>
            <a:pPr>
              <a:lnSpc>
                <a:spcPct val="130000"/>
              </a:lnSpc>
            </a:pPr>
            <a:r>
              <a:rPr lang="zh-CN" altLang="en-US" b="1"/>
              <a:t>}</a:t>
            </a:r>
            <a:endParaRPr lang="zh-CN" altLang="en-US" b="1"/>
          </a:p>
          <a:p>
            <a:pPr>
              <a:lnSpc>
                <a:spcPct val="130000"/>
              </a:lnSpc>
            </a:pPr>
            <a:r>
              <a:rPr lang="zh-CN" altLang="en-US" b="1"/>
              <a:t>……</a:t>
            </a:r>
            <a:endParaRPr lang="zh-CN" altLang="en-US" b="1"/>
          </a:p>
          <a:p>
            <a:pPr>
              <a:lnSpc>
                <a:spcPct val="130000"/>
              </a:lnSpc>
            </a:pPr>
            <a:r>
              <a:rPr lang="zh-CN" altLang="en-US" b="1"/>
              <a:t>Complex a(1.0,2.0),b(3.0,4.0),c;</a:t>
            </a:r>
            <a:endParaRPr lang="zh-CN" altLang="en-US" b="1"/>
          </a:p>
          <a:p>
            <a:pPr>
              <a:lnSpc>
                <a:spcPct val="130000"/>
              </a:lnSpc>
            </a:pPr>
            <a:r>
              <a:rPr lang="zh-CN" altLang="en-US" b="1">
                <a:solidFill>
                  <a:srgbClr val="C00000"/>
                </a:solidFill>
              </a:rPr>
              <a:t>c = a + b;</a:t>
            </a:r>
            <a:endParaRPr lang="zh-CN" altLang="en-US" b="1">
              <a:solidFill>
                <a:srgbClr val="C00000"/>
              </a:solidFill>
            </a:endParaRPr>
          </a:p>
        </p:txBody>
      </p:sp>
      <p:pic>
        <p:nvPicPr>
          <p:cNvPr id="4" name="图片 3"/>
          <p:cNvPicPr>
            <a:picLocks noChangeAspect="1"/>
          </p:cNvPicPr>
          <p:nvPr/>
        </p:nvPicPr>
        <p:blipFill>
          <a:blip r:embed="rId1"/>
          <a:stretch>
            <a:fillRect/>
          </a:stretch>
        </p:blipFill>
        <p:spPr>
          <a:xfrm>
            <a:off x="1228090" y="2205355"/>
            <a:ext cx="7915910" cy="469265"/>
          </a:xfrm>
          <a:prstGeom prst="rect">
            <a:avLst/>
          </a:prstGeom>
        </p:spPr>
      </p:pic>
    </p:spTree>
  </p:cSld>
  <p:clrMapOvr>
    <a:masterClrMapping/>
  </p:clrMapOvr>
</p:sld>
</file>

<file path=ppt/tags/tag1.xml><?xml version="1.0" encoding="utf-8"?>
<p:tagLst xmlns:p="http://schemas.openxmlformats.org/presentationml/2006/main">
  <p:tag name="COMMONDATA" val="eyJoZGlkIjoiODg5ODdlNWEyZTZjYmQ3ZTBmY2M1NDE2MjJhYjZmNWIifQ=="/>
  <p:tag name="KSO_WPP_MARK_KEY" val="896fbf2c-f592-45d3-bd72-db8794aa0c75"/>
</p:tagLst>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Teamwork</Template>
  <TotalTime>0</TotalTime>
  <Words>13627</Words>
  <Application>WPS 演示</Application>
  <PresentationFormat>全屏显示(4:3)</PresentationFormat>
  <Paragraphs>973</Paragraphs>
  <Slides>60</Slides>
  <Notes>22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60</vt:i4>
      </vt:variant>
    </vt:vector>
  </HeadingPairs>
  <TitlesOfParts>
    <vt:vector size="78" baseType="lpstr">
      <vt:lpstr>Arial</vt:lpstr>
      <vt:lpstr>宋体</vt:lpstr>
      <vt:lpstr>Wingdings</vt:lpstr>
      <vt:lpstr>楷体_GB2312</vt:lpstr>
      <vt:lpstr>新宋体</vt:lpstr>
      <vt:lpstr>Times New Roman</vt:lpstr>
      <vt:lpstr>大黑体</vt:lpstr>
      <vt:lpstr>Harmony Text</vt:lpstr>
      <vt:lpstr>Segoe Print</vt:lpstr>
      <vt:lpstr>楷体</vt:lpstr>
      <vt:lpstr>微软雅黑</vt:lpstr>
      <vt:lpstr>Arial Unicode MS</vt:lpstr>
      <vt:lpstr>黑体</vt:lpstr>
      <vt:lpstr>Arial</vt:lpstr>
      <vt:lpstr>楷体_GB2312</vt:lpstr>
      <vt:lpstr>Verdana</vt:lpstr>
      <vt:lpstr>楷体_GB2312</vt:lpstr>
      <vt:lpstr>Echo</vt:lpstr>
      <vt:lpstr>PowerPoint 演示文稿</vt:lpstr>
      <vt:lpstr>PowerPoint 演示文稿</vt:lpstr>
      <vt:lpstr>1. 操作符重载概述</vt:lpstr>
      <vt:lpstr>1. 操作符重载概述</vt:lpstr>
      <vt:lpstr>PowerPoint 演示文稿</vt:lpstr>
      <vt:lpstr>PowerPoint 演示文稿</vt:lpstr>
      <vt:lpstr>1. 操作符重载概述</vt:lpstr>
      <vt:lpstr>PowerPoint 演示文稿</vt:lpstr>
      <vt:lpstr>PowerPoint 演示文稿</vt:lpstr>
      <vt:lpstr>1. 操作符重载概述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赋值操作符=</vt:lpstr>
      <vt:lpstr>(1) 赋值操作符=</vt:lpstr>
      <vt:lpstr>(1) 赋值操作符=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重载操作符new</vt:lpstr>
      <vt:lpstr>例：把动态对象初始化为全‘0’</vt:lpstr>
      <vt:lpstr>PowerPoint 演示文稿</vt:lpstr>
      <vt:lpstr>PowerPoint 演示文稿</vt:lpstr>
      <vt:lpstr>例：在非“堆区” 为动态对象分配空间 P252</vt:lpstr>
      <vt:lpstr>PowerPoint 演示文稿</vt:lpstr>
      <vt:lpstr>重载delete</vt:lpstr>
      <vt:lpstr>例：重载操作符new与delete来管理程序中某类动态对象的堆空间。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课程概况</dc:title>
  <dc:creator>Jinsong Su</dc:creator>
  <cp:lastModifiedBy>宇宙中的那只萤火虫</cp:lastModifiedBy>
  <cp:revision>622</cp:revision>
  <dcterms:created xsi:type="dcterms:W3CDTF">2005-02-20T09:54:00Z</dcterms:created>
  <dcterms:modified xsi:type="dcterms:W3CDTF">2024-04-24T17:05:08Z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F37746842A45430F93A636BE0115BCA1</vt:lpwstr>
  </property>
</Properties>
</file>