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743" r:id="rId4"/>
    <p:sldId id="931" r:id="rId5"/>
    <p:sldId id="879" r:id="rId6"/>
    <p:sldId id="880" r:id="rId8"/>
    <p:sldId id="881" r:id="rId9"/>
    <p:sldId id="882" r:id="rId10"/>
    <p:sldId id="883" r:id="rId11"/>
    <p:sldId id="884" r:id="rId12"/>
    <p:sldId id="946" r:id="rId13"/>
    <p:sldId id="914" r:id="rId14"/>
    <p:sldId id="887" r:id="rId15"/>
    <p:sldId id="888" r:id="rId16"/>
    <p:sldId id="889" r:id="rId17"/>
    <p:sldId id="891" r:id="rId18"/>
    <p:sldId id="892" r:id="rId19"/>
    <p:sldId id="944" r:id="rId20"/>
    <p:sldId id="945" r:id="rId21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8"/>
    <p:restoredTop sz="82891"/>
  </p:normalViewPr>
  <p:slideViewPr>
    <p:cSldViewPr showGuides="1">
      <p:cViewPr varScale="1">
        <p:scale>
          <a:sx n="70" d="100"/>
          <a:sy n="70" d="100"/>
        </p:scale>
        <p:origin x="1690" y="77"/>
      </p:cViewPr>
      <p:guideLst>
        <p:guide orient="horz" pos="215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8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CB115F-E25B-43E6-9D66-8254CD1E7D9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有些语言比如</a:t>
            </a:r>
            <a:r>
              <a:rPr lang="en-US" altLang="zh-CN" dirty="0"/>
              <a:t>Java</a:t>
            </a:r>
            <a:r>
              <a:rPr lang="zh-CN" altLang="en-US" dirty="0"/>
              <a:t>就不支持多继承，当然也就没有</a:t>
            </a:r>
            <a:r>
              <a:rPr lang="zh-CN" altLang="en-US" u="sng" dirty="0"/>
              <a:t>命名冲突</a:t>
            </a:r>
            <a:r>
              <a:rPr lang="zh-CN" altLang="en-US" dirty="0"/>
              <a:t>和</a:t>
            </a:r>
            <a:r>
              <a:rPr lang="zh-CN" altLang="en-US" u="sng" dirty="0"/>
              <a:t>重复继承</a:t>
            </a:r>
            <a:r>
              <a:rPr lang="zh-CN" altLang="en-US" dirty="0"/>
              <a:t>的问题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虚基类的构造函数优先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的例子应该是：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 E: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 D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virtual public F    //F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的构造函数体最先执行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 userDrawn="1"/>
        </p:nvSpPr>
        <p:spPr bwMode="auto">
          <a:xfrm>
            <a:off x="1651000" y="6375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266DCD-47FE-409A-9CE4-1BF69F5563E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 userDrawn="1"/>
        </p:nvSpPr>
        <p:spPr bwMode="auto">
          <a:xfrm>
            <a:off x="6553200" y="6309995"/>
            <a:ext cx="1905000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E7CE4-78B9-46D3-A574-A4017E0765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05" y="6167755"/>
            <a:ext cx="9142095" cy="69024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 eaLnBrk="0" hangingPunct="0"/>
            <a:endParaRPr lang="zh-CN" altLang="en-US" dirty="0">
              <a:latin typeface="Times New Roman" panose="02020603050405020304" pitchFamily="18" charset="0"/>
              <a:ea typeface="大黑体" charset="-122"/>
            </a:endParaRPr>
          </a:p>
        </p:txBody>
      </p:sp>
      <p:sp>
        <p:nvSpPr>
          <p:cNvPr id="9" name="Line 9"/>
          <p:cNvSpPr/>
          <p:nvPr userDrawn="1"/>
        </p:nvSpPr>
        <p:spPr>
          <a:xfrm flipH="1">
            <a:off x="1447165" y="6182360"/>
            <a:ext cx="635" cy="550545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Text Box 10"/>
          <p:cNvSpPr txBox="1"/>
          <p:nvPr userDrawn="1"/>
        </p:nvSpPr>
        <p:spPr>
          <a:xfrm>
            <a:off x="5791200" y="6167755"/>
            <a:ext cx="3352800" cy="690245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lIns="90000" tIns="46800" rIns="90000" bIns="46800" anchor="ctr" anchorCtr="0"/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Harmony Text" pitchFamily="34" charset="0"/>
                <a:ea typeface="宋体" panose="02010600030101010101" pitchFamily="2" charset="-122"/>
              </a:rPr>
              <a:t>厦门大学信息学院</a:t>
            </a:r>
            <a:endParaRPr lang="zh-CN" altLang="en-US" sz="1400" dirty="0">
              <a:solidFill>
                <a:schemeClr val="bg1"/>
              </a:solidFill>
              <a:latin typeface="Harmony Text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1"/>
          <p:cNvSpPr txBox="1"/>
          <p:nvPr userDrawn="1"/>
        </p:nvSpPr>
        <p:spPr>
          <a:xfrm>
            <a:off x="0" y="6337935"/>
            <a:ext cx="1371600" cy="5200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07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5" name="Text Box 12"/>
          <p:cNvSpPr txBox="1"/>
          <p:nvPr userDrawn="1"/>
        </p:nvSpPr>
        <p:spPr>
          <a:xfrm>
            <a:off x="2642870" y="6344920"/>
            <a:ext cx="1626870" cy="387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面向对象程序设计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525" y="513373"/>
            <a:ext cx="9144000" cy="0"/>
          </a:xfrm>
          <a:prstGeom prst="line">
            <a:avLst/>
          </a:prstGeom>
          <a:solidFill>
            <a:srgbClr val="0B5FD1"/>
          </a:solidFill>
          <a:ln w="38100">
            <a:solidFill>
              <a:srgbClr val="0766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 userDrawn="1"/>
        </p:nvSpPr>
        <p:spPr>
          <a:xfrm>
            <a:off x="1764030" y="33020"/>
            <a:ext cx="5589905" cy="480060"/>
          </a:xfrm>
          <a:prstGeom prst="roundRect">
            <a:avLst>
              <a:gd name="adj" fmla="val 32539"/>
            </a:avLst>
          </a:prstGeom>
          <a:solidFill>
            <a:srgbClr val="0B5F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章 继承</a:t>
            </a:r>
            <a:endParaRPr lang="zh-CN" altLang="en-US" sz="2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前凸带形 2"/>
          <p:cNvSpPr/>
          <p:nvPr userDrawn="1"/>
        </p:nvSpPr>
        <p:spPr>
          <a:xfrm>
            <a:off x="10160" y="44450"/>
            <a:ext cx="1255395" cy="466090"/>
          </a:xfrm>
          <a:prstGeom prst="ribbon">
            <a:avLst/>
          </a:prstGeom>
          <a:solidFill>
            <a:srgbClr val="0B5FD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32495" y="0"/>
            <a:ext cx="485140" cy="483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/>
          <p:cNvSpPr/>
          <p:nvPr/>
        </p:nvSpPr>
        <p:spPr>
          <a:xfrm>
            <a:off x="1905000" y="1219200"/>
            <a:ext cx="0" cy="2057400"/>
          </a:xfrm>
          <a:prstGeom prst="line">
            <a:avLst/>
          </a:prstGeom>
          <a:ln w="349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" name="Oval 8"/>
          <p:cNvSpPr>
            <a:spLocks noChangeArrowheads="1"/>
          </p:cNvSpPr>
          <p:nvPr/>
        </p:nvSpPr>
        <p:spPr bwMode="auto">
          <a:xfrm>
            <a:off x="163513" y="2103438"/>
            <a:ext cx="347663" cy="3476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5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20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6831013" cy="1752600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zh-CN" sz="5400" b="1" dirty="0"/>
              <a:t>第</a:t>
            </a:r>
            <a:r>
              <a:rPr lang="zh-CN" altLang="en-US" sz="5400" b="1" dirty="0"/>
              <a:t>七</a:t>
            </a:r>
            <a:r>
              <a:rPr lang="zh-CN" altLang="zh-CN" sz="5400" b="1" dirty="0"/>
              <a:t>章 </a:t>
            </a:r>
            <a:r>
              <a:rPr lang="en-US" altLang="zh-CN" sz="5400" b="1" dirty="0"/>
              <a:t> </a:t>
            </a:r>
            <a:r>
              <a:rPr lang="zh-CN" altLang="zh-CN" sz="5400" b="1" dirty="0"/>
              <a:t>继承</a:t>
            </a:r>
            <a:endParaRPr lang="zh-CN" altLang="zh-CN" sz="5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59CF83-1F08-421F-8599-A149A1C1250F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type="body"/>
          </p:nvPr>
        </p:nvSpPr>
        <p:spPr>
          <a:xfrm>
            <a:off x="755650" y="1268760"/>
            <a:ext cx="7777163" cy="1562100"/>
          </a:xfrm>
        </p:spPr>
        <p:txBody>
          <a:bodyPr vert="horz" wrap="square" lIns="91440" tIns="45720" rIns="91440" bIns="45720" anchor="t" anchorCtr="0"/>
          <a:lstStyle/>
          <a:p>
            <a:pPr>
              <a:spcAft>
                <a:spcPts val="1200"/>
              </a:spcAft>
            </a:pPr>
            <a:r>
              <a:rPr lang="zh-CN" altLang="en-US" sz="2800" b="1" dirty="0"/>
              <a:t>在多继承中，当多个基类包含同名的成员时，它们在派生类中就会</a:t>
            </a:r>
            <a:r>
              <a:rPr lang="zh-CN" altLang="en-US" sz="2800" b="1" dirty="0">
                <a:solidFill>
                  <a:srgbClr val="FF0000"/>
                </a:solidFill>
              </a:rPr>
              <a:t>出现命名冲突</a:t>
            </a:r>
            <a:r>
              <a:rPr lang="zh-CN" altLang="en-US" sz="2800" b="1" dirty="0"/>
              <a:t>的问题。</a:t>
            </a:r>
            <a:endParaRPr lang="zh-CN" altLang="zh-CN" sz="28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7.4.3 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多继承中的</a:t>
            </a:r>
            <a:r>
              <a:rPr kumimoji="0" lang="zh-CN" altLang="en-US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命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名冲突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19488" y="2332385"/>
            <a:ext cx="5257800" cy="3594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52705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C: 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A, public B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52705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		   ......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52705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public: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52705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void func()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52705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{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f();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//Error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是A的f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还是B的f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？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52705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52705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52705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52705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52705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c;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52705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c.f();  //Error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是A的f，还是B的f？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7" name="Text Box 4"/>
          <p:cNvSpPr txBox="1"/>
          <p:nvPr/>
        </p:nvSpPr>
        <p:spPr>
          <a:xfrm>
            <a:off x="1168400" y="2276822"/>
            <a:ext cx="2179638" cy="1939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class A</a:t>
            </a:r>
            <a:endParaRPr lang="zh-CN" altLang="zh-CN" sz="2000" b="1" dirty="0"/>
          </a:p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{		......</a:t>
            </a:r>
            <a:endParaRPr lang="zh-CN" altLang="zh-CN" sz="2000" b="1" dirty="0"/>
          </a:p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	public:</a:t>
            </a:r>
            <a:endParaRPr lang="zh-CN" altLang="zh-CN" sz="2000" b="1" dirty="0"/>
          </a:p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		</a:t>
            </a:r>
            <a:r>
              <a:rPr lang="zh-CN" altLang="zh-CN" sz="2000" b="1" dirty="0">
                <a:solidFill>
                  <a:srgbClr val="FF0000"/>
                </a:solidFill>
              </a:rPr>
              <a:t>void f();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		void g();</a:t>
            </a:r>
            <a:endParaRPr lang="zh-CN" altLang="zh-CN" sz="2000" b="1" dirty="0"/>
          </a:p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};</a:t>
            </a:r>
            <a:endParaRPr lang="zh-CN" altLang="zh-CN" sz="2000" b="1" dirty="0"/>
          </a:p>
        </p:txBody>
      </p:sp>
      <p:sp>
        <p:nvSpPr>
          <p:cNvPr id="13318" name="Text Box 5"/>
          <p:cNvSpPr txBox="1"/>
          <p:nvPr/>
        </p:nvSpPr>
        <p:spPr>
          <a:xfrm>
            <a:off x="1162050" y="4194522"/>
            <a:ext cx="1885773" cy="19396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class B</a:t>
            </a:r>
            <a:endParaRPr lang="zh-CN" altLang="zh-CN" sz="2000" b="1" dirty="0"/>
          </a:p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{		......</a:t>
            </a:r>
            <a:endParaRPr lang="zh-CN" altLang="zh-CN" sz="2000" b="1" dirty="0"/>
          </a:p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	public:</a:t>
            </a:r>
            <a:endParaRPr lang="zh-CN" altLang="zh-CN" sz="2000" b="1" dirty="0"/>
          </a:p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		</a:t>
            </a:r>
            <a:r>
              <a:rPr lang="zh-CN" altLang="zh-CN" sz="2000" b="1" dirty="0">
                <a:solidFill>
                  <a:srgbClr val="FF0000"/>
                </a:solidFill>
              </a:rPr>
              <a:t>void f();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		void h();</a:t>
            </a:r>
            <a:endParaRPr lang="zh-CN" altLang="zh-CN" sz="2000" b="1" dirty="0"/>
          </a:p>
          <a:p>
            <a:pPr marL="0" lvl="0" indent="0" defTabSz="34163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/>
              <a:t>};</a:t>
            </a:r>
            <a:endParaRPr lang="zh-CN" altLang="zh-CN" sz="2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type="body"/>
          </p:nvPr>
        </p:nvSpPr>
        <p:spPr>
          <a:xfrm>
            <a:off x="515938" y="1484784"/>
            <a:ext cx="8243887" cy="46577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zh-CN" sz="2800" b="1" dirty="0"/>
              <a:t>解决办法：</a:t>
            </a:r>
            <a:r>
              <a:rPr lang="zh-CN" altLang="en-US" sz="2800" b="1" dirty="0"/>
              <a:t>使用域解析符 </a:t>
            </a:r>
            <a:r>
              <a:rPr lang="en-US" altLang="zh-CN" sz="2800" b="1" dirty="0"/>
              <a:t>:: </a:t>
            </a:r>
            <a:r>
              <a:rPr lang="zh-CN" altLang="en-US" sz="2800" b="1" dirty="0"/>
              <a:t>进行</a:t>
            </a:r>
            <a:r>
              <a:rPr lang="zh-CN" altLang="zh-CN" sz="2800" b="1" dirty="0">
                <a:solidFill>
                  <a:srgbClr val="0070C0"/>
                </a:solidFill>
              </a:rPr>
              <a:t>基类名受限</a:t>
            </a:r>
            <a:r>
              <a:rPr lang="zh-CN" altLang="en-US" sz="2800" b="1" dirty="0">
                <a:solidFill>
                  <a:srgbClr val="0070C0"/>
                </a:solidFill>
              </a:rPr>
              <a:t>访问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zh-CN" altLang="zh-CN" sz="1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class C: public A, public B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{		   ......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	public: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		   void func()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		   {	</a:t>
            </a:r>
            <a:r>
              <a:rPr lang="zh-CN" altLang="zh-CN" sz="2000" b="1" dirty="0">
                <a:solidFill>
                  <a:srgbClr val="0070C0"/>
                </a:solidFill>
              </a:rPr>
              <a:t>A::f(); 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//OK，调用A的f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</a:rPr>
              <a:t>			B::f(); 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//OK，调用B的f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		   }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};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......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C c;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</a:rPr>
              <a:t>c.A::f(); 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//OK，调用A的f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</a:rPr>
              <a:t>c.B::f(); 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//OK，调用B的f</a:t>
            </a:r>
            <a:endParaRPr lang="zh-CN" altLang="zh-CN" sz="20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7.4.3 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多继承中的</a:t>
            </a:r>
            <a:r>
              <a:rPr kumimoji="0" lang="zh-CN" altLang="en-US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命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名冲突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429"/>
            <a:ext cx="8032750" cy="4968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在多继承中，如果直接基类有公共的基类，则会出现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重复继承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。这样，公共基类中的数据成员在多继承的派生类中就有多个拷贝。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858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例如：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类D从类A继承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了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两次，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即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重复继承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。因此，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类D包含两个x成员：B::x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C::x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zh-CN" sz="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class A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{ 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int x;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	......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};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class B: public A { ... };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class C: public A { ... };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class D: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public B, public C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{ ... };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重复继承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7.4.4 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重复继承</a:t>
            </a:r>
            <a:r>
              <a:rPr kumimoji="0" lang="en-US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——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虚基类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75120" y="3471545"/>
            <a:ext cx="1325245" cy="1849120"/>
            <a:chOff x="9355" y="4040"/>
            <a:chExt cx="2087" cy="2912"/>
          </a:xfrm>
        </p:grpSpPr>
        <p:sp>
          <p:nvSpPr>
            <p:cNvPr id="82948" name="TextBox 3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9355" y="4085"/>
              <a:ext cx="667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A</a:t>
              </a:r>
              <a:endParaRPr lang="zh-CN" altLang="en-US" sz="2400" b="1"/>
            </a:p>
          </p:txBody>
        </p:sp>
        <p:sp>
          <p:nvSpPr>
            <p:cNvPr id="82949" name="TextBox 4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768" y="5205"/>
              <a:ext cx="642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C</a:t>
              </a:r>
              <a:endParaRPr lang="zh-CN" altLang="en-US" sz="2400" b="1"/>
            </a:p>
          </p:txBody>
        </p:sp>
        <p:sp>
          <p:nvSpPr>
            <p:cNvPr id="82950" name="Text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" y="6225"/>
              <a:ext cx="692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D</a:t>
              </a:r>
              <a:endParaRPr lang="zh-CN" altLang="en-US" sz="2400" b="1"/>
            </a:p>
          </p:txBody>
        </p:sp>
        <p:sp>
          <p:nvSpPr>
            <p:cNvPr id="82951" name="TextBox 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378" y="5220"/>
              <a:ext cx="659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B</a:t>
              </a:r>
              <a:endParaRPr lang="zh-CN" altLang="en-US" sz="2400" b="1"/>
            </a:p>
          </p:txBody>
        </p:sp>
        <p:cxnSp>
          <p:nvCxnSpPr>
            <p:cNvPr id="82952" name="直接箭头连接符 7"/>
            <p:cNvCxnSpPr>
              <a:cxnSpLocks noChangeShapeType="1"/>
              <a:stCxn id="82951" idx="0"/>
              <a:endCxn id="82948" idx="2"/>
            </p:cNvCxnSpPr>
            <p:nvPr>
              <p:custDataLst>
                <p:tags r:id="rId5"/>
              </p:custDataLst>
            </p:nvPr>
          </p:nvCxnSpPr>
          <p:spPr bwMode="auto">
            <a:xfrm flipH="1" flipV="1">
              <a:off x="9689" y="4812"/>
              <a:ext cx="19" cy="40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3" name="直接箭头连接符 8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rot="16200000" flipV="1">
              <a:off x="10818" y="5095"/>
              <a:ext cx="453" cy="2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4" name="直接箭头连接符 9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 flipH="1" flipV="1">
              <a:off x="10569" y="5956"/>
              <a:ext cx="340" cy="2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5" name="直接箭头连接符 10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rot="16200000" flipV="1">
              <a:off x="9888" y="5957"/>
              <a:ext cx="340" cy="2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56" name="TextBox 1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775" y="4040"/>
              <a:ext cx="667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A</a:t>
              </a:r>
              <a:endParaRPr lang="zh-CN" altLang="en-US" sz="2400" b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235200"/>
            <a:ext cx="7405688" cy="3714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解决方法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——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虚基类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例：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如果需要类D只有一个x，则把A定义为B和C的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虚基类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class B: 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virtual public A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{...};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class C: 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virtual public A 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{...};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class D: public B, public C {...};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7.4.4 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重复继承</a:t>
            </a:r>
            <a:r>
              <a:rPr kumimoji="0" lang="en-US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——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虚基类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Text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24433" y="374808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A</a:t>
            </a:r>
            <a:endParaRPr lang="zh-CN" altLang="en-US" sz="2400" b="1"/>
          </a:p>
        </p:txBody>
      </p:sp>
      <p:sp>
        <p:nvSpPr>
          <p:cNvPr id="83972" name="Text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975283" y="45005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C</a:t>
            </a:r>
            <a:endParaRPr lang="zh-CN" altLang="en-US" sz="2400" b="1"/>
          </a:p>
        </p:txBody>
      </p:sp>
      <p:sp>
        <p:nvSpPr>
          <p:cNvPr id="83973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24433" y="5230813"/>
            <a:ext cx="439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  <a:endParaRPr lang="zh-CN" altLang="en-US" sz="2400" b="1"/>
          </a:p>
        </p:txBody>
      </p:sp>
      <p:sp>
        <p:nvSpPr>
          <p:cNvPr id="83974" name="Text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92633" y="4510088"/>
            <a:ext cx="418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B</a:t>
            </a:r>
            <a:endParaRPr lang="zh-CN" altLang="en-US" sz="2400" b="1"/>
          </a:p>
        </p:txBody>
      </p:sp>
      <p:cxnSp>
        <p:nvCxnSpPr>
          <p:cNvPr id="83975" name="直接箭头连接符 8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5400000" flipH="1" flipV="1">
            <a:off x="7343457" y="4287838"/>
            <a:ext cx="288925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6" name="直接箭头连接符 9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16200000" flipV="1">
            <a:off x="7848282" y="4287838"/>
            <a:ext cx="288925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7" name="直接箭头连接符 11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rot="5400000" flipH="1" flipV="1">
            <a:off x="7783990" y="4929981"/>
            <a:ext cx="347662" cy="28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8" name="直接箭头连接符 12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rot="16200000" flipV="1">
            <a:off x="7318057" y="4962526"/>
            <a:ext cx="339725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type="body"/>
          </p:nvPr>
        </p:nvSpPr>
        <p:spPr>
          <a:xfrm>
            <a:off x="1092200" y="2996952"/>
            <a:ext cx="3257550" cy="31686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class A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{     int x;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  public: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      A(int i) { x = i; }</a:t>
            </a:r>
            <a:endParaRPr lang="zh-CN" altLang="zh-CN" sz="2000" b="1" dirty="0"/>
          </a:p>
          <a:p>
            <a:pPr>
              <a:lnSpc>
                <a:spcPct val="80000"/>
              </a:lnSpc>
              <a:spcAft>
                <a:spcPts val="600"/>
              </a:spcAft>
              <a:buNone/>
            </a:pPr>
            <a:r>
              <a:rPr lang="zh-CN" altLang="zh-CN" sz="2000" b="1" dirty="0"/>
              <a:t>};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class B: </a:t>
            </a:r>
            <a:r>
              <a:rPr lang="zh-CN" altLang="zh-CN" sz="2000" b="1" dirty="0">
                <a:solidFill>
                  <a:srgbClr val="0070C0"/>
                </a:solidFill>
              </a:rPr>
              <a:t>virtual public A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{     int y;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  public: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       B(int i): A(1) { y = i; }</a:t>
            </a:r>
            <a:endParaRPr lang="zh-CN" altLang="zh-CN" sz="2000" b="1" dirty="0"/>
          </a:p>
          <a:p>
            <a:pPr>
              <a:lnSpc>
                <a:spcPct val="80000"/>
              </a:lnSpc>
              <a:spcAft>
                <a:spcPts val="600"/>
              </a:spcAft>
              <a:buNone/>
            </a:pPr>
            <a:r>
              <a:rPr lang="zh-CN" altLang="zh-CN" sz="2000" b="1" dirty="0"/>
              <a:t>};</a:t>
            </a:r>
            <a:endParaRPr lang="zh-CN" altLang="zh-CN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7.4.4 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重复继承</a:t>
            </a:r>
            <a:r>
              <a:rPr kumimoji="0" lang="en-US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——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虚基类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850" y="2008188"/>
            <a:ext cx="7991475" cy="13477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虚基类的构造函数由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最新派生出的类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的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构造函数调用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虚基类的构造函数优先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于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非虚基类的构造函数执行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   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2500" y="4595266"/>
            <a:ext cx="3770313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class C: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virtual public A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楷体_GB231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{     int z;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  public: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      C(int i): A(2) { z = i; }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};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6595" y="2924810"/>
            <a:ext cx="4638675" cy="1106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/>
          </p:cNvSpPr>
          <p:nvPr>
            <p:ph type="body"/>
          </p:nvPr>
        </p:nvSpPr>
        <p:spPr>
          <a:xfrm>
            <a:off x="642938" y="1124744"/>
            <a:ext cx="8105775" cy="5094288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class D: </a:t>
            </a:r>
            <a:r>
              <a:rPr lang="zh-CN" altLang="zh-CN" sz="2000" b="1" dirty="0">
                <a:solidFill>
                  <a:srgbClr val="0070C0"/>
                </a:solidFill>
              </a:rPr>
              <a:t>public B, public C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{   int m;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public: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    D(int i, int j, int k): B(i), C(j), </a:t>
            </a:r>
            <a:r>
              <a:rPr lang="zh-CN" altLang="zh-CN" sz="2000" b="1" dirty="0">
                <a:solidFill>
                  <a:srgbClr val="0070C0"/>
                </a:solidFill>
              </a:rPr>
              <a:t>A(3) </a:t>
            </a:r>
            <a:r>
              <a:rPr lang="zh-CN" altLang="zh-CN" sz="2000" b="1" dirty="0"/>
              <a:t>{ m = k; }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};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class E: </a:t>
            </a:r>
            <a:r>
              <a:rPr lang="zh-CN" altLang="zh-CN" sz="2000" b="1" dirty="0">
                <a:solidFill>
                  <a:srgbClr val="0070C0"/>
                </a:solidFill>
              </a:rPr>
              <a:t>public D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{   int n;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public: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    E(int i, int j, int k, int l): D(i,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j,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k), </a:t>
            </a:r>
            <a:r>
              <a:rPr lang="zh-CN" altLang="zh-CN" sz="2000" b="1" dirty="0">
                <a:solidFill>
                  <a:srgbClr val="0070C0"/>
                </a:solidFill>
              </a:rPr>
              <a:t>A(4)</a:t>
            </a:r>
            <a:r>
              <a:rPr lang="zh-CN" altLang="zh-CN" sz="2000" b="1" dirty="0"/>
              <a:t> { n = l; }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};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......</a:t>
            </a:r>
            <a:endParaRPr lang="zh-CN" altLang="zh-CN" sz="2000" b="1" dirty="0"/>
          </a:p>
          <a:p>
            <a:pPr>
              <a:buNone/>
            </a:pPr>
            <a:r>
              <a:rPr lang="zh-CN" altLang="zh-CN" sz="2000" b="1" dirty="0"/>
              <a:t>D d(1,2,3);  //</a:t>
            </a:r>
            <a:r>
              <a:rPr lang="zh-CN" altLang="zh-CN" sz="2000" b="1" dirty="0">
                <a:solidFill>
                  <a:srgbClr val="00B050"/>
                </a:solidFill>
              </a:rPr>
              <a:t>A的构造函数由D调用</a:t>
            </a:r>
            <a:r>
              <a:rPr lang="zh-CN" altLang="zh-CN" sz="2000" b="1" dirty="0"/>
              <a:t>，d.x初始化为3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                   //</a:t>
            </a:r>
            <a:r>
              <a:rPr lang="zh-CN" altLang="zh-CN" sz="2000" b="1" dirty="0">
                <a:solidFill>
                  <a:srgbClr val="00B050"/>
                </a:solidFill>
              </a:rPr>
              <a:t>构造函数</a:t>
            </a:r>
            <a:r>
              <a:rPr lang="zh-CN" altLang="en-US" sz="2000" b="1" dirty="0">
                <a:solidFill>
                  <a:srgbClr val="00B050"/>
                </a:solidFill>
              </a:rPr>
              <a:t>体</a:t>
            </a:r>
            <a:r>
              <a:rPr lang="zh-CN" altLang="zh-CN" sz="2000" b="1" dirty="0">
                <a:solidFill>
                  <a:srgbClr val="00B050"/>
                </a:solidFill>
              </a:rPr>
              <a:t>的执行次序是</a:t>
            </a:r>
            <a:r>
              <a:rPr lang="zh-CN" altLang="zh-CN" sz="2000" b="1" dirty="0"/>
              <a:t>：A(3)、B(1)、C(2)、D(1,2,3)</a:t>
            </a:r>
            <a:endParaRPr lang="zh-CN" altLang="zh-CN" sz="2000" b="1" dirty="0"/>
          </a:p>
          <a:p>
            <a:pPr>
              <a:lnSpc>
                <a:spcPct val="120000"/>
              </a:lnSpc>
              <a:buNone/>
            </a:pPr>
            <a:r>
              <a:rPr lang="zh-CN" altLang="zh-CN" sz="2000" b="1" dirty="0"/>
              <a:t>E e(1,2,3,4);  //</a:t>
            </a:r>
            <a:r>
              <a:rPr lang="zh-CN" altLang="zh-CN" sz="2000" b="1" dirty="0">
                <a:solidFill>
                  <a:srgbClr val="00B050"/>
                </a:solidFill>
              </a:rPr>
              <a:t>A的构造函数由E调用</a:t>
            </a:r>
            <a:r>
              <a:rPr lang="zh-CN" altLang="zh-CN" sz="2000" b="1" dirty="0"/>
              <a:t>，e.x初始化为4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                      //</a:t>
            </a:r>
            <a:r>
              <a:rPr lang="zh-CN" altLang="zh-CN" sz="2000" b="1" dirty="0">
                <a:solidFill>
                  <a:srgbClr val="00B050"/>
                </a:solidFill>
              </a:rPr>
              <a:t>构造函数的执行次序是</a:t>
            </a:r>
            <a:r>
              <a:rPr lang="zh-CN" altLang="zh-CN" sz="2000" b="1" dirty="0"/>
              <a:t>：A(4)、B(1)、C(2)、D(1,2,3)、</a:t>
            </a:r>
            <a:endParaRPr lang="zh-CN" altLang="zh-CN" sz="2000" b="1" dirty="0"/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zh-CN" altLang="zh-CN" sz="2000" b="1" dirty="0"/>
              <a:t>                      //E(1,2,3,4) </a:t>
            </a:r>
            <a:endParaRPr lang="zh-CN" altLang="zh-CN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9250" y="188640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7.4.4 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重复继承</a:t>
            </a:r>
            <a:r>
              <a:rPr kumimoji="0" lang="en-US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——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虚基类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1505" y="116840"/>
            <a:ext cx="8308340" cy="67392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1、下面的设计有什么问题？如何解决？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Rectangle	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矩形类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public: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Rectangle(double w, double h): width(w), height(h) {}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set_width(double w) { width = w;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set_height(double h) { height = h;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get_width() const { return width;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get_height() const { return height;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area() const { return width*height;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print() const { cout &lt;&lt; width &lt;&lt; " " &lt;&lt; height &lt;&lt; endl;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width;	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height;	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Square: public Rectangle	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正方形类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public: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Square(double s): Rectangle(s,s) {}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set_side(double s) 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设置边长。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set_width(s);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set_height(s);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get_side() const 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获取边长。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 return get_width(); 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alt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84150" y="451485"/>
            <a:ext cx="8653780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不能以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继承方式继承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类，否则，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成员函数就能被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类的对象访问，特别地，当用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set_width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set_height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分别对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类的对象进行操作时，就可能破坏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类对象的长、宽相等的特性。</a:t>
            </a:r>
            <a:endParaRPr 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/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解决办法是：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定义成以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方式从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继承。为了能对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类的对象访问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，可在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类中加上对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类成员的访问控制调整声明：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Square: Rectangle	//</a:t>
            </a:r>
            <a:r>
              <a:rPr 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正方形类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public: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Rectangle::area;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Rectangle::print;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1114425" y="2492375"/>
            <a:ext cx="3744913" cy="2100263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7.1 </a:t>
            </a:r>
            <a:r>
              <a:rPr lang="zh-CN" altLang="zh-CN" sz="2800" b="1" dirty="0"/>
              <a:t>继承的概念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/>
              <a:t>7.2 </a:t>
            </a:r>
            <a:r>
              <a:rPr lang="zh-CN" altLang="zh-CN" sz="2800" b="1" dirty="0"/>
              <a:t>单继承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/>
              <a:t>7.3 </a:t>
            </a:r>
            <a:r>
              <a:rPr lang="zh-CN" altLang="zh-CN" sz="2800" b="1" dirty="0"/>
              <a:t>虚函数与动态绑定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7.4 </a:t>
            </a:r>
            <a:r>
              <a:rPr lang="zh-CN" altLang="zh-CN" sz="2800" b="1" dirty="0">
                <a:solidFill>
                  <a:srgbClr val="0070C0"/>
                </a:solidFill>
              </a:rPr>
              <a:t>多继承</a:t>
            </a:r>
            <a:endParaRPr lang="zh-CN" altLang="zh-CN" sz="2800" b="1" dirty="0">
              <a:solidFill>
                <a:srgbClr val="0070C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" name="Rectangle 2"/>
          <p:cNvSpPr>
            <a:spLocks noGrp="1"/>
          </p:cNvSpPr>
          <p:nvPr/>
        </p:nvSpPr>
        <p:spPr>
          <a:xfrm>
            <a:off x="1475740" y="404495"/>
            <a:ext cx="6831013" cy="1752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zh-CN" sz="5400" b="1" dirty="0"/>
              <a:t>第</a:t>
            </a:r>
            <a:r>
              <a:rPr lang="zh-CN" altLang="en-US" sz="5400" b="1" dirty="0"/>
              <a:t>七</a:t>
            </a:r>
            <a:r>
              <a:rPr lang="zh-CN" altLang="zh-CN" sz="5400" b="1" dirty="0"/>
              <a:t>章 </a:t>
            </a:r>
            <a:r>
              <a:rPr lang="en-US" altLang="zh-CN" sz="5400" b="1" dirty="0"/>
              <a:t> </a:t>
            </a:r>
            <a:r>
              <a:rPr lang="zh-CN" altLang="zh-CN" sz="5400" b="1" dirty="0"/>
              <a:t>继承</a:t>
            </a:r>
            <a:endParaRPr lang="zh-CN" altLang="zh-CN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619250" y="344488"/>
            <a:ext cx="6840538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7.4.1 </a:t>
            </a:r>
            <a:r>
              <a:rPr lang="zh-CN" altLang="zh-CN" b="1" dirty="0"/>
              <a:t>多继承</a:t>
            </a:r>
            <a:r>
              <a:rPr lang="zh-CN" altLang="en-US" b="1" dirty="0"/>
              <a:t>的必要性</a:t>
            </a:r>
            <a:endParaRPr lang="zh-CN" altLang="zh-CN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2300288"/>
            <a:ext cx="8142288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多继承的必要性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——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实现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单继承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聚集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rPr>
              <a:t>无法实现的如下功能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：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对于两个类A和B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，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如何定义一个类C，它包含A和B的所有成员，另外还拥有新的成员？</a:t>
            </a: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class A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int m;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public: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	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 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void fa();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};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3375" y="3681413"/>
            <a:ext cx="457200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class B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 n;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public: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void fb();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/>
          </p:cNvSpPr>
          <p:nvPr>
            <p:ph type="body"/>
          </p:nvPr>
        </p:nvSpPr>
        <p:spPr>
          <a:xfrm>
            <a:off x="654050" y="2205038"/>
            <a:ext cx="7829550" cy="36830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使用</a:t>
            </a:r>
            <a:r>
              <a:rPr lang="zh-CN" altLang="zh-CN" sz="2800" b="1" dirty="0"/>
              <a:t>单继承</a:t>
            </a:r>
            <a:r>
              <a:rPr lang="zh-CN" altLang="en-US" sz="2800" b="1" dirty="0"/>
              <a:t>方式</a:t>
            </a:r>
            <a:r>
              <a:rPr lang="zh-CN" altLang="zh-CN" sz="2800" b="1" dirty="0"/>
              <a:t>实现</a:t>
            </a:r>
            <a:r>
              <a:rPr lang="zh-CN" altLang="en-US" sz="2800" b="1" dirty="0"/>
              <a:t>的问题</a:t>
            </a:r>
            <a:r>
              <a:rPr lang="zh-CN" altLang="zh-CN" sz="2800" b="1" dirty="0"/>
              <a:t>：</a:t>
            </a:r>
            <a:endParaRPr lang="en-US" altLang="zh-CN" sz="28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rgbClr val="FF0000"/>
                </a:solidFill>
              </a:rPr>
              <a:t>概念混乱</a:t>
            </a:r>
            <a:r>
              <a:rPr lang="zh-CN" altLang="zh-CN" sz="2400" b="1" dirty="0"/>
              <a:t>：导致A和B之间增加了层次关系 </a:t>
            </a:r>
            <a:endParaRPr lang="zh-CN" altLang="zh-CN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</a:rPr>
              <a:t>重复修改</a:t>
            </a:r>
            <a:r>
              <a:rPr lang="zh-CN" altLang="zh-CN" sz="2400" b="1" dirty="0"/>
              <a:t>：</a:t>
            </a:r>
            <a:r>
              <a:rPr lang="zh-CN" altLang="en-US" sz="2400" b="1" dirty="0"/>
              <a:t>可能出现修改了类</a:t>
            </a:r>
            <a:r>
              <a:rPr lang="zh-CN" altLang="zh-CN" sz="2400" b="1" dirty="0"/>
              <a:t>A中的fa</a:t>
            </a:r>
            <a:r>
              <a:rPr lang="zh-CN" altLang="en-US" sz="2400" b="1" dirty="0"/>
              <a:t>，但忘记修改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中的</a:t>
            </a:r>
            <a:r>
              <a:rPr lang="zh-CN" altLang="zh-CN" sz="2400" b="1" dirty="0"/>
              <a:t>fa</a:t>
            </a:r>
            <a:endParaRPr lang="en-US" altLang="zh-CN" sz="2400" b="1" dirty="0"/>
          </a:p>
          <a:p>
            <a:pPr lvl="1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</a:pPr>
            <a:endParaRPr lang="zh-CN" altLang="zh-CN" sz="1400" b="1" dirty="0"/>
          </a:p>
          <a:p>
            <a:pPr lvl="2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class C: </a:t>
            </a: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public A</a:t>
            </a:r>
            <a:endParaRPr lang="zh-CN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{</a:t>
            </a:r>
            <a:r>
              <a:rPr lang="en-US" altLang="zh-CN" sz="2000" b="1" dirty="0">
                <a:cs typeface="Times New Roman" panose="02020603050405020304" pitchFamily="18" charset="0"/>
              </a:rPr>
              <a:t>       </a:t>
            </a:r>
            <a:r>
              <a:rPr lang="zh-CN" altLang="zh-CN" sz="2000" b="1" dirty="0">
                <a:cs typeface="Times New Roman" panose="02020603050405020304" pitchFamily="18" charset="0"/>
              </a:rPr>
              <a:t>int n, r;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cs typeface="Times New Roman" panose="02020603050405020304" pitchFamily="18" charset="0"/>
              </a:rPr>
              <a:t>public: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cs typeface="Times New Roman" panose="02020603050405020304" pitchFamily="18" charset="0"/>
              </a:rPr>
              <a:t>   </a:t>
            </a:r>
            <a:r>
              <a:rPr lang="zh-CN" altLang="zh-CN" sz="2000" b="1" dirty="0">
                <a:cs typeface="Times New Roman" panose="02020603050405020304" pitchFamily="18" charset="0"/>
              </a:rPr>
              <a:t>  void fb();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cs typeface="Times New Roman" panose="02020603050405020304" pitchFamily="18" charset="0"/>
              </a:rPr>
              <a:t>  </a:t>
            </a:r>
            <a:r>
              <a:rPr lang="zh-CN" altLang="zh-CN" sz="2000" b="1" dirty="0">
                <a:cs typeface="Times New Roman" panose="02020603050405020304" pitchFamily="18" charset="0"/>
              </a:rPr>
              <a:t>   void fc();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};  </a:t>
            </a:r>
            <a:endParaRPr lang="zh-CN" altLang="zh-CN" sz="2000" b="1" dirty="0"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7.4.1 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多继承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的必要性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54550" y="3940175"/>
            <a:ext cx="2954338" cy="1876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/>
                <a:cs typeface="Times New Roman" panose="02020603050405020304" pitchFamily="18" charset="0"/>
              </a:rPr>
              <a:t>class C: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/>
                <a:cs typeface="Times New Roman" panose="02020603050405020304" pitchFamily="18" charset="0"/>
              </a:rPr>
              <a:t>public B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楷体_GB231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/>
                <a:cs typeface="Times New Roman" panose="02020603050405020304" pitchFamily="18" charset="0"/>
              </a:rPr>
              <a:t>{		  int m, r;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楷体_GB231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/>
                <a:cs typeface="Times New Roman" panose="02020603050405020304" pitchFamily="18" charset="0"/>
              </a:rPr>
              <a:t>	public: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楷体_GB231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/>
                <a:cs typeface="Times New Roman" panose="02020603050405020304" pitchFamily="18" charset="0"/>
              </a:rPr>
              <a:t>		  void fa();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楷体_GB231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/>
                <a:cs typeface="Times New Roman" panose="02020603050405020304" pitchFamily="18" charset="0"/>
              </a:rPr>
              <a:t>		  void fc();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楷体_GB231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/>
                <a:cs typeface="Times New Roman" panose="02020603050405020304" pitchFamily="18" charset="0"/>
              </a:rPr>
              <a:t>};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body"/>
          </p:nvPr>
        </p:nvSpPr>
        <p:spPr>
          <a:xfrm>
            <a:off x="827088" y="1412329"/>
            <a:ext cx="7427912" cy="475297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zh-CN" sz="2800" b="1" dirty="0"/>
              <a:t>用聚集实现</a:t>
            </a:r>
            <a:r>
              <a:rPr lang="zh-CN" altLang="en-US" sz="2800" b="1" dirty="0"/>
              <a:t>的问题：</a:t>
            </a:r>
            <a:endParaRPr lang="en-US" altLang="zh-CN" sz="28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</a:rPr>
              <a:t>不符合面向对象的概念</a:t>
            </a:r>
            <a:r>
              <a:rPr lang="zh-CN" altLang="en-US" sz="2400" b="1" dirty="0"/>
              <a:t>：不能实现子类型的关系</a:t>
            </a:r>
            <a:endParaRPr lang="en-US" altLang="zh-CN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</a:rPr>
              <a:t>不能实现多态</a:t>
            </a:r>
            <a:r>
              <a:rPr lang="zh-CN" altLang="en-US" sz="2400" b="1" dirty="0"/>
              <a:t>：</a:t>
            </a:r>
            <a:r>
              <a:rPr lang="zh-CN" altLang="zh-CN" sz="2400" b="1" dirty="0"/>
              <a:t>程序中的A或B不能用C替代</a:t>
            </a:r>
            <a:endParaRPr lang="en-US" altLang="zh-CN" sz="2400" b="1" dirty="0"/>
          </a:p>
          <a:p>
            <a:endParaRPr lang="zh-CN" altLang="zh-CN" sz="800" b="1" dirty="0"/>
          </a:p>
          <a:p>
            <a:pPr lvl="2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class C</a:t>
            </a:r>
            <a:r>
              <a:rPr lang="zh-CN" altLang="en-US" sz="2000" b="1" dirty="0"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{</a:t>
            </a:r>
            <a:r>
              <a:rPr lang="en-US" altLang="zh-CN" sz="2000" b="1" dirty="0">
                <a:cs typeface="Times New Roman" panose="02020603050405020304" pitchFamily="18" charset="0"/>
              </a:rPr>
              <a:t>       </a:t>
            </a: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A a;</a:t>
            </a:r>
            <a:endParaRPr lang="zh-CN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     </a:t>
            </a: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B b;</a:t>
            </a:r>
            <a:endParaRPr lang="en-US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</a:t>
            </a:r>
            <a:r>
              <a:rPr lang="zh-CN" altLang="zh-CN" sz="2000" b="1" dirty="0">
                <a:cs typeface="Times New Roman" panose="02020603050405020304" pitchFamily="18" charset="0"/>
              </a:rPr>
              <a:t>int r;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cs typeface="Times New Roman" panose="02020603050405020304" pitchFamily="18" charset="0"/>
              </a:rPr>
              <a:t>public: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cs typeface="Times New Roman" panose="02020603050405020304" pitchFamily="18" charset="0"/>
              </a:rPr>
              <a:t>     </a:t>
            </a:r>
            <a:r>
              <a:rPr lang="zh-CN" altLang="zh-CN" sz="2000" b="1" dirty="0">
                <a:cs typeface="Times New Roman" panose="02020603050405020304" pitchFamily="18" charset="0"/>
              </a:rPr>
              <a:t>void fa() { a.fa(); }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cs typeface="Times New Roman" panose="02020603050405020304" pitchFamily="18" charset="0"/>
              </a:rPr>
              <a:t>     </a:t>
            </a:r>
            <a:r>
              <a:rPr lang="zh-CN" altLang="zh-CN" sz="2000" b="1" dirty="0">
                <a:cs typeface="Times New Roman" panose="02020603050405020304" pitchFamily="18" charset="0"/>
              </a:rPr>
              <a:t>void fb() { b.fb(); }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</a:t>
            </a:r>
            <a:r>
              <a:rPr lang="zh-CN" altLang="zh-CN" sz="2000" b="1" dirty="0">
                <a:cs typeface="Times New Roman" panose="02020603050405020304" pitchFamily="18" charset="0"/>
              </a:rPr>
              <a:t>void fc(); 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2">
              <a:spcAft>
                <a:spcPts val="1200"/>
              </a:spcAft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};</a:t>
            </a:r>
            <a:endParaRPr lang="zh-CN" altLang="zh-CN" sz="2000" b="1" dirty="0"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7.4.1 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多继承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的必要性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type="body"/>
          </p:nvPr>
        </p:nvSpPr>
        <p:spPr>
          <a:xfrm>
            <a:off x="1214438" y="2349500"/>
            <a:ext cx="5229225" cy="294322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/>
              <a:t>解决方法</a:t>
            </a:r>
            <a:r>
              <a:rPr lang="en-US" altLang="zh-CN" sz="2800" b="1" dirty="0"/>
              <a:t>——</a:t>
            </a:r>
            <a:r>
              <a:rPr lang="zh-CN" altLang="zh-CN" sz="2800" b="1" dirty="0">
                <a:solidFill>
                  <a:srgbClr val="00B050"/>
                </a:solidFill>
              </a:rPr>
              <a:t>用多继承实现</a:t>
            </a:r>
            <a:r>
              <a:rPr lang="zh-CN" altLang="zh-CN" sz="2800" b="1" dirty="0"/>
              <a:t>：</a:t>
            </a:r>
            <a:endParaRPr lang="zh-CN" altLang="zh-CN" sz="2800" b="1" dirty="0"/>
          </a:p>
          <a:p>
            <a:pPr lvl="1">
              <a:buNone/>
            </a:pPr>
            <a:endParaRPr lang="en-US" altLang="zh-CN" sz="1000" b="1" dirty="0"/>
          </a:p>
          <a:p>
            <a:pPr lvl="1">
              <a:buNone/>
            </a:pPr>
            <a:r>
              <a:rPr lang="zh-CN" altLang="zh-CN" sz="2400" b="1" dirty="0"/>
              <a:t>class C: </a:t>
            </a:r>
            <a:r>
              <a:rPr lang="zh-CN" altLang="zh-CN" sz="2400" b="1" dirty="0">
                <a:solidFill>
                  <a:srgbClr val="0070C0"/>
                </a:solidFill>
              </a:rPr>
              <a:t>public A, public B</a:t>
            </a:r>
            <a:endParaRPr lang="zh-CN" altLang="zh-CN" sz="24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zh-CN" sz="2400" b="1" dirty="0"/>
              <a:t>{		   int r;</a:t>
            </a:r>
            <a:endParaRPr lang="zh-CN" altLang="zh-CN" sz="2400" b="1" dirty="0"/>
          </a:p>
          <a:p>
            <a:pPr lvl="1">
              <a:buNone/>
            </a:pPr>
            <a:r>
              <a:rPr lang="zh-CN" altLang="zh-CN" sz="2400" b="1" dirty="0"/>
              <a:t>	public:</a:t>
            </a:r>
            <a:endParaRPr lang="zh-CN" altLang="zh-CN" sz="2400" b="1" dirty="0"/>
          </a:p>
          <a:p>
            <a:pPr lvl="1">
              <a:buNone/>
            </a:pPr>
            <a:r>
              <a:rPr lang="zh-CN" altLang="zh-CN" sz="2400" b="1" dirty="0"/>
              <a:t>		   void fc();</a:t>
            </a:r>
            <a:endParaRPr lang="zh-CN" altLang="zh-CN" sz="2400" b="1" dirty="0"/>
          </a:p>
          <a:p>
            <a:pPr lvl="1">
              <a:buNone/>
            </a:pPr>
            <a:r>
              <a:rPr lang="zh-CN" altLang="zh-CN" sz="2400" b="1" dirty="0"/>
              <a:t>};</a:t>
            </a:r>
            <a:endParaRPr lang="zh-CN" altLang="zh-CN" sz="24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7.4.1 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多继承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的必要性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2081213"/>
            <a:ext cx="8964613" cy="4300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多继承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是指派生类有多个直接基类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定义格式为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class &lt;派生类名&gt;：&lt;继承方式&gt; &lt;基类名1&gt;，&lt;继承方式&gt; &lt;基类名2&gt;，…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{	&lt;成员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列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表&gt;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};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继承方式及访问控制的规定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同单继承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派生类拥有所有基类的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所有成员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基类的声明次序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决定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了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对基类构造函数/析构函数的调用次序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对基类数据成员的存储安排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7.4.2 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多继承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的定义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5219700" y="3573016"/>
            <a:ext cx="3633788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对象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A::m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B::n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C::r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>
          <a:xfrm>
            <a:off x="455613" y="1919288"/>
            <a:ext cx="3178175" cy="17240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class A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{	     int  m;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public: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     void  fa();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};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zh-CN" sz="2000" b="1" dirty="0">
              <a:ea typeface="Times New Roman" panose="02020603050405020304" pitchFamily="18" charset="0"/>
            </a:endParaRPr>
          </a:p>
        </p:txBody>
      </p:sp>
      <p:sp>
        <p:nvSpPr>
          <p:cNvPr id="82948" name="Text Box 0"/>
          <p:cNvSpPr txBox="1">
            <a:spLocks noChangeArrowheads="1"/>
          </p:cNvSpPr>
          <p:nvPr/>
        </p:nvSpPr>
        <p:spPr bwMode="auto">
          <a:xfrm>
            <a:off x="5518150" y="1878013"/>
            <a:ext cx="35591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254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254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254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254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254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25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25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25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25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425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class C:  public A,  public B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25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int  r;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25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public: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25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void  fc();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25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};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25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......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25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C c;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293" name="Group 6"/>
          <p:cNvGrpSpPr/>
          <p:nvPr/>
        </p:nvGrpSpPr>
        <p:grpSpPr>
          <a:xfrm>
            <a:off x="7078663" y="4501703"/>
            <a:ext cx="1439862" cy="1439863"/>
            <a:chOff x="0" y="0"/>
            <a:chExt cx="363" cy="366"/>
          </a:xfrm>
        </p:grpSpPr>
        <p:sp>
          <p:nvSpPr>
            <p:cNvPr id="82952" name="Rectangle 3"/>
            <p:cNvSpPr>
              <a:spLocks noChangeArrowheads="1"/>
            </p:cNvSpPr>
            <p:nvPr/>
          </p:nvSpPr>
          <p:spPr bwMode="auto">
            <a:xfrm>
              <a:off x="3" y="0"/>
              <a:ext cx="360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endParaRPr>
            </a:p>
          </p:txBody>
        </p:sp>
        <p:sp>
          <p:nvSpPr>
            <p:cNvPr id="82953" name="Line 4"/>
            <p:cNvSpPr>
              <a:spLocks noChangeShapeType="1"/>
            </p:cNvSpPr>
            <p:nvPr/>
          </p:nvSpPr>
          <p:spPr bwMode="auto">
            <a:xfrm>
              <a:off x="0" y="125"/>
              <a:ext cx="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endParaRPr>
            </a:p>
          </p:txBody>
        </p:sp>
        <p:sp>
          <p:nvSpPr>
            <p:cNvPr id="82954" name="Line 5"/>
            <p:cNvSpPr>
              <a:spLocks noChangeShapeType="1"/>
            </p:cNvSpPr>
            <p:nvPr/>
          </p:nvSpPr>
          <p:spPr bwMode="auto">
            <a:xfrm>
              <a:off x="0" y="250"/>
              <a:ext cx="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7.4.2 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多继承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的定义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150" y="4751388"/>
            <a:ext cx="5621338" cy="1276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类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继承了类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B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c的内存空间布局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是：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cs"/>
              </a:rPr>
              <a:t>构造函数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cs"/>
              </a:rPr>
              <a:t>体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cs"/>
              </a:rPr>
              <a:t>的执行次序是：A()、B()、C()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7513" y="1906588"/>
            <a:ext cx="2241550" cy="1724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Times New Roman" panose="02020603050405020304" pitchFamily="18" charset="0"/>
              </a:rPr>
              <a:t>class B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Times New Roman" panose="02020603050405020304" pitchFamily="18" charset="0"/>
              </a:rPr>
              <a:t>{	     int  n;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Times New Roman" panose="02020603050405020304" pitchFamily="18" charset="0"/>
              </a:rPr>
              <a:t>	public: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Times New Roman" panose="02020603050405020304" pitchFamily="18" charset="0"/>
              </a:rPr>
              <a:t>	     void  fb();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Times New Roman" panose="02020603050405020304" pitchFamily="18" charset="0"/>
              </a:rPr>
              <a:t>};</a:t>
            </a:r>
            <a:endParaRPr kumimoji="0" lang="zh-CN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701165"/>
            <a:ext cx="9020175" cy="27959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COMMONDATA" val="eyJoZGlkIjoiODg5ODdlNWEyZTZjYmQ3ZTBmY2M1NDE2MjJhYjZmNWIifQ=="/>
  <p:tag name="KSO_WPP_MARK_KEY" val="1f1fc852-f4b0-47e4-8da4-a75ba8b2ff11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cho">
  <a:themeElements>
    <a:clrScheme name="1_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1_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0</TotalTime>
  <Words>3783</Words>
  <Application>WPS 演示</Application>
  <PresentationFormat>全屏显示(4:3)</PresentationFormat>
  <Paragraphs>315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楷体_GB2312</vt:lpstr>
      <vt:lpstr>新宋体</vt:lpstr>
      <vt:lpstr>Times New Roman</vt:lpstr>
      <vt:lpstr>大黑体</vt:lpstr>
      <vt:lpstr>Harmony Text</vt:lpstr>
      <vt:lpstr>Segoe Print</vt:lpstr>
      <vt:lpstr>楷体</vt:lpstr>
      <vt:lpstr>楷体_GB2312</vt:lpstr>
      <vt:lpstr>Arial</vt:lpstr>
      <vt:lpstr>Verdana</vt:lpstr>
      <vt:lpstr>微软雅黑</vt:lpstr>
      <vt:lpstr>Arial Unicode MS</vt:lpstr>
      <vt:lpstr>黑体</vt:lpstr>
      <vt:lpstr>楷体_GB2312</vt:lpstr>
      <vt:lpstr>Echo</vt:lpstr>
      <vt:lpstr>1_Echo</vt:lpstr>
      <vt:lpstr>第七章  继承</vt:lpstr>
      <vt:lpstr>PowerPoint 演示文稿</vt:lpstr>
      <vt:lpstr>7.4.1 多继承的必要性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creator>Jinsong Su</dc:creator>
  <cp:lastModifiedBy>宇宙中的那只萤火虫</cp:lastModifiedBy>
  <cp:revision>657</cp:revision>
  <dcterms:created xsi:type="dcterms:W3CDTF">2005-02-20T09:54:00Z</dcterms:created>
  <dcterms:modified xsi:type="dcterms:W3CDTF">2024-05-08T16:10:57Z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AAEDD990070341B2AA3469F87EF30F8D</vt:lpwstr>
  </property>
</Properties>
</file>