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931" r:id="rId3"/>
    <p:sldId id="934" r:id="rId4"/>
    <p:sldId id="935" r:id="rId6"/>
    <p:sldId id="936" r:id="rId7"/>
    <p:sldId id="937" r:id="rId8"/>
    <p:sldId id="939" r:id="rId9"/>
    <p:sldId id="938" r:id="rId10"/>
    <p:sldId id="932" r:id="rId11"/>
    <p:sldId id="933" r:id="rId12"/>
    <p:sldId id="943" r:id="rId13"/>
    <p:sldId id="944" r:id="rId14"/>
    <p:sldId id="967" r:id="rId15"/>
    <p:sldId id="945" r:id="rId16"/>
    <p:sldId id="946" r:id="rId17"/>
    <p:sldId id="952" r:id="rId18"/>
    <p:sldId id="953" r:id="rId19"/>
    <p:sldId id="947" r:id="rId20"/>
    <p:sldId id="948" r:id="rId21"/>
    <p:sldId id="949" r:id="rId22"/>
    <p:sldId id="954" r:id="rId23"/>
    <p:sldId id="950" r:id="rId24"/>
    <p:sldId id="951" r:id="rId25"/>
    <p:sldId id="955" r:id="rId26"/>
    <p:sldId id="956" r:id="rId27"/>
    <p:sldId id="957" r:id="rId28"/>
    <p:sldId id="958" r:id="rId29"/>
    <p:sldId id="959" r:id="rId30"/>
    <p:sldId id="960" r:id="rId31"/>
    <p:sldId id="961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8"/>
    <p:restoredTop sz="77085"/>
  </p:normalViewPr>
  <p:slideViewPr>
    <p:cSldViewPr showGuides="1">
      <p:cViewPr varScale="1">
        <p:scale>
          <a:sx n="65" d="100"/>
          <a:sy n="65" d="100"/>
        </p:scale>
        <p:origin x="1834" y="58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15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17EAA3-052C-40EF-90BE-423332CD0E77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若</a:t>
            </a:r>
            <a:r>
              <a:rPr lang="en-US" altLang="zh-CN" dirty="0"/>
              <a:t>D</a:t>
            </a:r>
            <a:r>
              <a:rPr lang="zh-CN" altLang="en-US" dirty="0"/>
              <a:t>中定义了新的虚函数</a:t>
            </a:r>
            <a:r>
              <a:rPr lang="en-US" altLang="zh-CN" dirty="0"/>
              <a:t>func1</a:t>
            </a:r>
            <a:r>
              <a:rPr lang="zh-CN" altLang="en-US" dirty="0"/>
              <a:t>，则它的地址加入到从</a:t>
            </a:r>
            <a:r>
              <a:rPr lang="en-US" altLang="zh-CN" dirty="0"/>
              <a:t>B</a:t>
            </a:r>
            <a:r>
              <a:rPr lang="zh-CN" altLang="en-US" dirty="0"/>
              <a:t>继承来的虚函数表中</a:t>
            </a:r>
            <a:endParaRPr lang="en-US" altLang="zh-CN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多重 </a:t>
            </a:r>
            <a:r>
              <a:rPr lang="zh-CN" altLang="en-US" i="1" dirty="0"/>
              <a:t>虚继承 </a:t>
            </a:r>
            <a:r>
              <a:rPr lang="zh-CN" altLang="en-US" dirty="0"/>
              <a:t>时，虚基类表中即有多个虚基类的地址</a:t>
            </a:r>
            <a:endParaRPr lang="en-US" altLang="zh-CN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D</a:t>
            </a:r>
            <a:r>
              <a:rPr lang="zh-CN" altLang="en-US" dirty="0"/>
              <a:t>若新定义了虚函数，则它拥有一个自己的虚函数表及其指针。其他更复杂的情况不必考虑</a:t>
            </a:r>
            <a:endParaRPr lang="en-US" altLang="zh-CN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07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继承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6.xml"/><Relationship Id="rId7" Type="http://schemas.openxmlformats.org/officeDocument/2006/relationships/image" Target="../media/image10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9.png"/><Relationship Id="rId3" Type="http://schemas.openxmlformats.org/officeDocument/2006/relationships/tags" Target="../tags/tag3.xml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image" Target="../media/image13.png"/><Relationship Id="rId3" Type="http://schemas.openxmlformats.org/officeDocument/2006/relationships/tags" Target="../tags/tag11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114425" y="2492375"/>
            <a:ext cx="3744913" cy="21002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7.1 </a:t>
            </a:r>
            <a:r>
              <a:rPr lang="zh-CN" altLang="zh-CN" sz="2800" b="1" dirty="0"/>
              <a:t>继承的概念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7.2 </a:t>
            </a:r>
            <a:r>
              <a:rPr lang="zh-CN" altLang="zh-CN" sz="2800" b="1" dirty="0"/>
              <a:t>单继承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7.3 </a:t>
            </a:r>
            <a:r>
              <a:rPr lang="zh-CN" altLang="zh-CN" sz="2800" b="1" dirty="0"/>
              <a:t>虚函数与动态绑定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7.4 </a:t>
            </a:r>
            <a:r>
              <a:rPr lang="zh-CN" altLang="zh-CN" sz="2800" b="1" dirty="0">
                <a:solidFill>
                  <a:srgbClr val="0070C0"/>
                </a:solidFill>
              </a:rPr>
              <a:t>多继承</a:t>
            </a:r>
            <a:endParaRPr lang="zh-CN" altLang="zh-CN" sz="2800" b="1" dirty="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2051685" y="692150"/>
            <a:ext cx="6831013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zh-CN" sz="5400" b="1" dirty="0"/>
              <a:t>第</a:t>
            </a:r>
            <a:r>
              <a:rPr lang="zh-CN" altLang="en-US" sz="5400" b="1" dirty="0"/>
              <a:t>七</a:t>
            </a:r>
            <a:r>
              <a:rPr lang="zh-CN" altLang="zh-CN" sz="5400" b="1" dirty="0"/>
              <a:t>章 </a:t>
            </a:r>
            <a:r>
              <a:rPr lang="en-US" altLang="zh-CN" sz="5400" b="1" dirty="0"/>
              <a:t> </a:t>
            </a:r>
            <a:r>
              <a:rPr lang="zh-CN" altLang="zh-CN" sz="5400" b="1" dirty="0"/>
              <a:t>继承</a:t>
            </a:r>
            <a:endParaRPr lang="zh-CN" altLang="zh-CN" sz="5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type="body"/>
          </p:nvPr>
        </p:nvSpPr>
        <p:spPr>
          <a:xfrm>
            <a:off x="536575" y="1534567"/>
            <a:ext cx="8067675" cy="463073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聚集</a:t>
            </a:r>
            <a:r>
              <a:rPr lang="zh-CN" altLang="zh-CN" sz="2800" b="1" dirty="0"/>
              <a:t>把一个类作为另一个</a:t>
            </a:r>
            <a:r>
              <a:rPr lang="zh-CN" altLang="zh-CN" sz="2800" b="1" dirty="0">
                <a:solidFill>
                  <a:srgbClr val="0070C0"/>
                </a:solidFill>
              </a:rPr>
              <a:t>类的成员对象类</a:t>
            </a:r>
            <a:r>
              <a:rPr lang="zh-CN" altLang="zh-CN" sz="2800" b="1" dirty="0"/>
              <a:t>来使用</a:t>
            </a:r>
            <a:endParaRPr lang="zh-CN" altLang="zh-CN" sz="2800" b="1" dirty="0"/>
          </a:p>
          <a:p>
            <a:pPr lvl="1">
              <a:lnSpc>
                <a:spcPct val="80000"/>
              </a:lnSpc>
              <a:buNone/>
            </a:pPr>
            <a:endParaRPr lang="en-US" altLang="zh-CN" sz="2000" b="1" dirty="0"/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例如：class A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	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f();  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      ......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B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		 A a;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//定义一个A类的成员对象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，而不是继承关系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cs typeface="Times New Roman" panose="02020603050405020304" pitchFamily="18" charset="0"/>
              </a:rPr>
              <a:t>public: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	 void f() {  a.f();  }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//复用A的f实现B的f 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cs typeface="Times New Roman" panose="02020603050405020304" pitchFamily="18" charset="0"/>
              </a:rPr>
              <a:t>......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7175" y="360363"/>
            <a:ext cx="7402513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7.2.6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聚集关系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684213" y="2144713"/>
            <a:ext cx="7816850" cy="33718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继承</a:t>
            </a:r>
            <a:r>
              <a:rPr lang="zh-CN" altLang="zh-CN" sz="2800" b="1" dirty="0"/>
              <a:t>与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聚集</a:t>
            </a:r>
            <a:r>
              <a:rPr lang="zh-CN" altLang="zh-CN" sz="2800" b="1" dirty="0"/>
              <a:t>复用方式的比较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都可以实现软件复用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继承更容易实现</a:t>
            </a:r>
            <a:r>
              <a:rPr lang="zh-CN" altLang="en-US" sz="2400" b="1" dirty="0">
                <a:solidFill>
                  <a:srgbClr val="FF0000"/>
                </a:solidFill>
              </a:rPr>
              <a:t>子类型</a:t>
            </a:r>
            <a:r>
              <a:rPr lang="zh-CN" altLang="en-US" sz="2400" b="1" dirty="0"/>
              <a:t>功能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FF0000"/>
                </a:solidFill>
              </a:rPr>
              <a:t>继承与封装存在矛盾，聚集则不存在与封装的矛盾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endParaRPr lang="en-US" altLang="zh-CN" sz="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聚集适用于类关系为</a:t>
            </a:r>
            <a:r>
              <a:rPr lang="zh-CN" altLang="en-US" sz="2400" b="1" dirty="0">
                <a:solidFill>
                  <a:srgbClr val="FF0000"/>
                </a:solidFill>
              </a:rPr>
              <a:t>“部分”与“整体”</a:t>
            </a:r>
            <a:r>
              <a:rPr lang="zh-CN" altLang="en-US" sz="2400" b="1" dirty="0"/>
              <a:t>的情况</a:t>
            </a:r>
            <a:endParaRPr lang="en-US" altLang="zh-CN" sz="24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一般来说，继承的代码功能可以用聚集来实现</a:t>
            </a:r>
            <a:endParaRPr lang="en-US" altLang="zh-CN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60363"/>
            <a:ext cx="7402513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7.2.6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聚集关系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20"/>
            <a:ext cx="9125585" cy="26657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代码复用的另一种方式－－聚集</a:t>
            </a:r>
            <a:r>
              <a:rPr lang="en-US" altLang="zh-CN" b="1"/>
              <a:t>/</a:t>
            </a:r>
            <a:r>
              <a:rPr lang="zh-CN" altLang="en-US" b="1"/>
              <a:t>合</a:t>
            </a:r>
            <a:endParaRPr lang="zh-CN" altLang="en-US" b="1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18488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b="1" dirty="0"/>
              <a:t>具有继承关系的两个类之间往往是</a:t>
            </a:r>
            <a:r>
              <a:rPr lang="zh-CN" altLang="en-GB" b="1" dirty="0">
                <a:solidFill>
                  <a:schemeClr val="folHlink"/>
                </a:solidFill>
              </a:rPr>
              <a:t>一般与特殊</a:t>
            </a:r>
            <a:r>
              <a:rPr lang="zh-CN" altLang="en-GB" b="1" dirty="0"/>
              <a:t>的关系（</a:t>
            </a:r>
            <a:r>
              <a:rPr lang="en-GB" altLang="zh-CN" b="1" dirty="0"/>
              <a:t>is-a-kind-of</a:t>
            </a:r>
            <a:r>
              <a:rPr lang="zh-CN" altLang="en-GB" b="1" dirty="0"/>
              <a:t>）。</a:t>
            </a:r>
            <a:endParaRPr lang="zh-CN" altLang="en-GB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/>
              <a:t>继承不是代码复用的唯一方式，有些代码复用不宜用继承来实现。如：飞机－发动机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/>
              <a:t>类之间还存在一种</a:t>
            </a:r>
            <a:r>
              <a:rPr lang="zh-CN" altLang="en-US" b="1" dirty="0">
                <a:solidFill>
                  <a:schemeClr val="folHlink"/>
                </a:solidFill>
              </a:rPr>
              <a:t>聚集（</a:t>
            </a:r>
            <a:r>
              <a:rPr lang="en-US" altLang="zh-CN" b="1" dirty="0">
                <a:solidFill>
                  <a:schemeClr val="folHlink"/>
                </a:solidFill>
              </a:rPr>
              <a:t>aggregation</a:t>
            </a:r>
            <a:r>
              <a:rPr lang="zh-CN" altLang="en-US" b="1" dirty="0">
                <a:solidFill>
                  <a:schemeClr val="folHlink"/>
                </a:solidFill>
              </a:rPr>
              <a:t>，</a:t>
            </a:r>
            <a:r>
              <a:rPr lang="zh-CN" altLang="en-US" b="1" dirty="0"/>
              <a:t>也称</a:t>
            </a:r>
            <a:r>
              <a:rPr lang="zh-CN" altLang="en-US" b="1" dirty="0">
                <a:solidFill>
                  <a:schemeClr val="folHlink"/>
                </a:solidFill>
              </a:rPr>
              <a:t>聚合）</a:t>
            </a:r>
            <a:r>
              <a:rPr lang="zh-CN" altLang="en-US" b="1" dirty="0"/>
              <a:t>关系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/>
              <a:t>一个类作为另一个类的成员对象类。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b="1" dirty="0"/>
              <a:t>具有聚集关系的两个类之间属于</a:t>
            </a:r>
            <a:r>
              <a:rPr lang="zh-CN" altLang="en-GB" b="1" dirty="0">
                <a:solidFill>
                  <a:schemeClr val="folHlink"/>
                </a:solidFill>
              </a:rPr>
              <a:t>部分与整体</a:t>
            </a:r>
            <a:r>
              <a:rPr lang="zh-CN" altLang="en-GB" b="1" dirty="0"/>
              <a:t>的关系（</a:t>
            </a:r>
            <a:r>
              <a:rPr lang="en-GB" altLang="zh-CN" b="1" dirty="0"/>
              <a:t>is-a-part-of</a:t>
            </a:r>
            <a:r>
              <a:rPr lang="zh-CN" altLang="en-GB" b="1" dirty="0"/>
              <a:t>）</a:t>
            </a:r>
            <a:endParaRPr lang="en-GB" altLang="zh-CN" b="1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61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class A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{ public: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  void f();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......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class B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{    </a:t>
            </a:r>
            <a:r>
              <a:rPr lang="en-US" altLang="zh-CN" sz="2400" b="1">
                <a:solidFill>
                  <a:srgbClr val="FFC000"/>
                </a:solidFill>
              </a:rPr>
              <a:t>A</a:t>
            </a:r>
            <a:r>
              <a:rPr lang="en-US" altLang="zh-CN" sz="2400" b="1"/>
              <a:t> a;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public: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  void g() 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  { ......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     a.f(); //</a:t>
            </a:r>
            <a:r>
              <a:rPr lang="zh-CN" altLang="en-US" sz="2400" b="1"/>
              <a:t>通过对象</a:t>
            </a:r>
            <a:r>
              <a:rPr lang="en-US" altLang="zh-CN" sz="2400" b="1"/>
              <a:t>a</a:t>
            </a:r>
            <a:r>
              <a:rPr lang="zh-CN" altLang="en-US" sz="2400" b="1"/>
              <a:t>来使用</a:t>
            </a:r>
            <a:r>
              <a:rPr lang="en-US" altLang="zh-CN" sz="2400" b="1"/>
              <a:t>A</a:t>
            </a:r>
            <a:r>
              <a:rPr lang="zh-CN" altLang="en-US" sz="2400" b="1"/>
              <a:t>类的功能</a:t>
            </a:r>
            <a:endParaRPr lang="zh-CN" altLang="en-US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/>
              <a:t>      </a:t>
            </a:r>
            <a:r>
              <a:rPr lang="en-US" altLang="zh-CN" sz="2400" b="1"/>
              <a:t>}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    ......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marL="457200" indent="-457200" eaLnBrk="1" hangingPunct="1">
              <a:lnSpc>
                <a:spcPct val="80000"/>
              </a:lnSpc>
              <a:defRPr/>
            </a:pPr>
            <a:r>
              <a:rPr lang="en-US" altLang="zh-CN" sz="2400" b="1"/>
              <a:t>A </a:t>
            </a:r>
            <a:r>
              <a:rPr lang="zh-CN" altLang="en-US" sz="2400" b="1"/>
              <a:t>和</a:t>
            </a:r>
            <a:r>
              <a:rPr lang="en-US" altLang="zh-CN" sz="2400" b="1"/>
              <a:t>B</a:t>
            </a:r>
            <a:r>
              <a:rPr lang="zh-CN" altLang="en-US" sz="2400" b="1"/>
              <a:t>之间存在聚集关系</a:t>
            </a:r>
            <a:endParaRPr lang="zh-CN" altLang="en-US" sz="2400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315" y="44450"/>
            <a:ext cx="8904605" cy="6814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例如，下面代码中的类 B 与类A 是聚合关系，而类 C 与类A则是组合关系: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{....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}；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                                            //B与A是聚合关系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A*pm;                                           // 指向成员对象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B(A*p)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pm=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                        // 成员对象在聚合类对象外部创建，然后传入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~B()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{pm=NULL;}                     //传入的成员对象不再是聚合类对象的成员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}；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                                           //C与A是组合关系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 *pm;                                        //指向成员对象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C() {pm = new A;}                      //成员对象随组合类对象在内部创建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~C() { delete pm; }                        //成员对象随组合类对象消亡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0" y="1028700"/>
            <a:ext cx="785876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A *pa=new A;                                  //创建一个A类对象</a:t>
            </a:r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B *pb=new B(pa);                           //创建一个聚合类对象，其成员对象是pa指向的对象</a:t>
            </a:r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C *pc=new C;                                 //创建一个组合类对象，其成员对象在组合类对象内部创建</a:t>
            </a:r>
            <a:endParaRPr lang="zh-CN" altLang="en-US" sz="2000" b="1">
              <a:solidFill>
                <a:schemeClr val="tx2"/>
              </a:solidFill>
            </a:endParaRPr>
          </a:p>
          <a:p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......</a:t>
            </a:r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delete pb;       // 聚合类对象消亡了，其成员对象并没有消亡，还可以用在其他地</a:t>
            </a:r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delete pc;      // 组合类对象与其成员对象都消亡</a:t>
            </a:r>
            <a:endParaRPr lang="zh-CN" altLang="en-US" sz="2000" b="1">
              <a:solidFill>
                <a:schemeClr val="tx2"/>
              </a:solidFill>
            </a:endParaRPr>
          </a:p>
          <a:p>
            <a:r>
              <a:rPr lang="zh-CN" altLang="en-US" sz="2000" b="1">
                <a:solidFill>
                  <a:schemeClr val="tx2"/>
                </a:solidFill>
                <a:sym typeface="+mn-ea"/>
              </a:rPr>
              <a:t>delete pa;       // 聚合类对象原来的成员对象消亡</a:t>
            </a:r>
            <a:endParaRPr lang="zh-CN" altLang="en-US" sz="2000" b="1">
              <a:solidFill>
                <a:schemeClr val="tx2"/>
              </a:solidFill>
            </a:endParaRPr>
          </a:p>
          <a:p>
            <a:endParaRPr lang="zh-CN" altLang="en-US" sz="2000" b="1">
              <a:solidFill>
                <a:schemeClr val="tx2"/>
              </a:solidFill>
            </a:endParaRPr>
          </a:p>
          <a:p>
            <a:endParaRPr lang="zh-CN" altLang="en-US" sz="2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14425"/>
            <a:ext cx="8001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solidFill>
                  <a:srgbClr val="C00000"/>
                </a:solidFill>
              </a:rPr>
              <a:t>线性表</a:t>
            </a:r>
            <a:r>
              <a:rPr lang="zh-CN" altLang="en-US" b="1"/>
              <a:t>由若干元素构成，元素之间有</a:t>
            </a:r>
            <a:r>
              <a:rPr lang="zh-CN" altLang="en-US" b="1">
                <a:solidFill>
                  <a:srgbClr val="C00000"/>
                </a:solidFill>
              </a:rPr>
              <a:t>线性</a:t>
            </a:r>
            <a:r>
              <a:rPr lang="zh-CN" altLang="en-US" b="1"/>
              <a:t>的次序关系。</a:t>
            </a:r>
            <a:endParaRPr lang="zh-CN" altLang="en-US" b="1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class LinearList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{		......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	public: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		bool insert( int x, int pos ); 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		bool remove( int &amp;x,  int pos ); 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GB" altLang="zh-CN" b="1">
                <a:ea typeface="隶书" panose="02010509060101010101" pitchFamily="49" charset="-122"/>
              </a:rPr>
              <a:t>		int element( int pos ) const; </a:t>
            </a:r>
            <a:endParaRPr lang="en-GB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b="1">
                <a:ea typeface="隶书" panose="02010509060101010101" pitchFamily="49" charset="-122"/>
              </a:rPr>
              <a:t>		</a:t>
            </a:r>
            <a:r>
              <a:rPr lang="en-GB" altLang="zh-CN" b="1">
                <a:ea typeface="隶书" panose="02010509060101010101" pitchFamily="49" charset="-122"/>
              </a:rPr>
              <a:t>int search( int x ) const; </a:t>
            </a:r>
            <a:endParaRPr lang="en-US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GB" b="1">
                <a:ea typeface="隶书" panose="02010509060101010101" pitchFamily="49" charset="-122"/>
              </a:rPr>
              <a:t>		</a:t>
            </a:r>
            <a:r>
              <a:rPr lang="en-GB" altLang="zh-CN" b="1">
                <a:ea typeface="隶书" panose="02010509060101010101" pitchFamily="49" charset="-122"/>
              </a:rPr>
              <a:t>int length( ) const;</a:t>
            </a:r>
            <a:endParaRPr lang="en-GB" altLang="zh-CN" b="1">
              <a:ea typeface="隶书" panose="02010509060101010101" pitchFamily="49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>
                <a:ea typeface="隶书" panose="02010509060101010101" pitchFamily="49" charset="-122"/>
              </a:rPr>
              <a:t>};</a:t>
            </a:r>
            <a:endParaRPr lang="en-US" altLang="zh-CN" b="1">
              <a:ea typeface="隶书" panose="02010509060101010101" pitchFamily="49" charset="-122"/>
            </a:endParaRP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6868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3600" b="1"/>
              <a:t>例：</a:t>
            </a:r>
            <a:r>
              <a:rPr lang="zh-CN" altLang="en-US" sz="3600" b="1"/>
              <a:t>利用一个线性表类实现一个队列类。</a:t>
            </a:r>
            <a:endParaRPr lang="zh-CN" altLang="en-US" sz="4000" b="1"/>
          </a:p>
        </p:txBody>
      </p:sp>
      <p:sp>
        <p:nvSpPr>
          <p:cNvPr id="629764" name="AutoShape 4"/>
          <p:cNvSpPr>
            <a:spLocks noChangeArrowheads="1"/>
          </p:cNvSpPr>
          <p:nvPr/>
        </p:nvSpPr>
        <p:spPr bwMode="auto">
          <a:xfrm>
            <a:off x="4500563" y="1989138"/>
            <a:ext cx="4319587" cy="3527425"/>
          </a:xfrm>
          <a:prstGeom prst="wedgeRectCallout">
            <a:avLst>
              <a:gd name="adj1" fmla="val 25597"/>
              <a:gd name="adj2" fmla="val -59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除了两个元素外，每个元素都有且仅有一个直接前驱元素和一个直接后继元素；在除外的两个元素中，一个只有一个直接前驱元素，另一个只有一个直接后继元素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 bldLvl="0" animBg="1"/>
      <p:bldP spid="629764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043" y="116840"/>
            <a:ext cx="7975600" cy="5975350"/>
          </a:xfrm>
          <a:solidFill>
            <a:schemeClr val="accent2"/>
          </a:solidFill>
        </p:spPr>
        <p:txBody>
          <a:bodyPr lIns="92075" tIns="46038" rIns="92075" bIns="46038"/>
          <a:lstStyle/>
          <a:p>
            <a:pPr defTabSz="1069975" eaLnBrk="1" hangingPunct="1">
              <a:defRPr/>
            </a:pPr>
            <a:r>
              <a:rPr lang="zh-CN" altLang="en-US" b="1">
                <a:solidFill>
                  <a:srgbClr val="C00000"/>
                </a:solidFill>
                <a:cs typeface="Courier New" panose="02070309020205020404" pitchFamily="49" charset="0"/>
              </a:rPr>
              <a:t>队列</a:t>
            </a:r>
            <a:r>
              <a:rPr lang="zh-CN" altLang="en-US" b="1">
                <a:cs typeface="Courier New" panose="02070309020205020404" pitchFamily="49" charset="0"/>
              </a:rPr>
              <a:t>（</a:t>
            </a:r>
            <a:r>
              <a:rPr lang="en-US" altLang="zh-CN" b="1">
                <a:cs typeface="Courier New" panose="02070309020205020404" pitchFamily="49" charset="0"/>
              </a:rPr>
              <a:t>Queue</a:t>
            </a:r>
            <a:r>
              <a:rPr lang="zh-CN" altLang="en-US" b="1">
                <a:cs typeface="Courier New" panose="02070309020205020404" pitchFamily="49" charset="0"/>
              </a:rPr>
              <a:t>）是一种特殊的线性表，插入操作在一端，删除操作在另一端。又称</a:t>
            </a:r>
            <a:r>
              <a:rPr lang="zh-CN" altLang="en-US" b="1">
                <a:solidFill>
                  <a:srgbClr val="C00000"/>
                </a:solidFill>
                <a:cs typeface="Courier New" panose="02070309020205020404" pitchFamily="49" charset="0"/>
              </a:rPr>
              <a:t>先进先出</a:t>
            </a:r>
            <a:r>
              <a:rPr lang="zh-CN" altLang="en-US" b="1">
                <a:cs typeface="Courier New" panose="02070309020205020404" pitchFamily="49" charset="0"/>
              </a:rPr>
              <a:t>表（</a:t>
            </a:r>
            <a:r>
              <a:rPr lang="en-US" altLang="zh-CN" b="1">
                <a:cs typeface="Courier New" panose="02070309020205020404" pitchFamily="49" charset="0"/>
              </a:rPr>
              <a:t>First In First Out</a:t>
            </a:r>
            <a:r>
              <a:rPr lang="zh-CN" altLang="en-US" b="1">
                <a:cs typeface="Courier New" panose="02070309020205020404" pitchFamily="49" charset="0"/>
              </a:rPr>
              <a:t>，</a:t>
            </a:r>
            <a:r>
              <a:rPr lang="en-US" altLang="zh-CN" b="1">
                <a:cs typeface="Courier New" panose="02070309020205020404" pitchFamily="49" charset="0"/>
              </a:rPr>
              <a:t>FIFO</a:t>
            </a:r>
            <a:r>
              <a:rPr lang="zh-CN" altLang="en-US" b="1">
                <a:cs typeface="Courier New" panose="02070309020205020404" pitchFamily="49" charset="0"/>
              </a:rPr>
              <a:t>）</a:t>
            </a:r>
            <a:endParaRPr lang="zh-CN" altLang="en-US" b="1">
              <a:cs typeface="Courier New" panose="02070309020205020404" pitchFamily="49" charset="0"/>
            </a:endParaRP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en-US" altLang="zh-CN" b="1">
                <a:cs typeface="Courier New" panose="02070309020205020404" pitchFamily="49" charset="0"/>
              </a:rPr>
              <a:t>Queue</a:t>
            </a:r>
            <a:r>
              <a:rPr lang="zh-CN" altLang="en-US" b="1">
                <a:cs typeface="Courier New" panose="02070309020205020404" pitchFamily="49" charset="0"/>
              </a:rPr>
              <a:t>的实现</a:t>
            </a:r>
            <a:r>
              <a:rPr lang="en-US" altLang="zh-CN" b="1">
                <a:cs typeface="Courier New" panose="02070309020205020404" pitchFamily="49" charset="0"/>
              </a:rPr>
              <a:t>1</a:t>
            </a:r>
            <a:r>
              <a:rPr lang="zh-CN" altLang="en-US" b="1">
                <a:cs typeface="Courier New" panose="02070309020205020404" pitchFamily="49" charset="0"/>
              </a:rPr>
              <a:t>（继承）：</a:t>
            </a:r>
            <a:endParaRPr lang="zh-CN" altLang="en-US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>
                <a:cs typeface="Courier New" panose="02070309020205020404" pitchFamily="49" charset="0"/>
              </a:rPr>
              <a:t>class Queue: private </a:t>
            </a:r>
            <a:r>
              <a:rPr lang="en-US" altLang="zh-CN" b="1">
                <a:solidFill>
                  <a:srgbClr val="FFC000"/>
                </a:solidFill>
                <a:cs typeface="Courier New" panose="02070309020205020404" pitchFamily="49" charset="0"/>
              </a:rPr>
              <a:t>LinearList</a:t>
            </a:r>
            <a:r>
              <a:rPr lang="en-US" altLang="zh-CN" sz="2400" b="1">
                <a:solidFill>
                  <a:srgbClr val="FFC000"/>
                </a:solidFill>
                <a:cs typeface="Courier New" panose="02070309020205020404" pitchFamily="49" charset="0"/>
              </a:rPr>
              <a:t> </a:t>
            </a:r>
            <a:endParaRPr lang="en-US" altLang="zh-CN" sz="2400" b="1">
              <a:solidFill>
                <a:srgbClr val="FFC000"/>
              </a:solidFill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{	public: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bool en_queue(int x)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{  return insert(x,length());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}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bool de_queue(int &amp;x)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{  return remove(x,1);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		}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lvl="1" defTabSz="1069975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>
                <a:cs typeface="Courier New" panose="02070309020205020404" pitchFamily="49" charset="0"/>
              </a:rPr>
              <a:t>};</a:t>
            </a:r>
            <a:endParaRPr lang="en-US" altLang="zh-CN" sz="2400" b="1">
              <a:cs typeface="Courier New" panose="02070309020205020404" pitchFamily="49" charset="0"/>
            </a:endParaRPr>
          </a:p>
          <a:p>
            <a:pPr defTabSz="1069975" eaLnBrk="1" hangingPunct="1">
              <a:lnSpc>
                <a:spcPct val="80000"/>
              </a:lnSpc>
              <a:defRPr/>
            </a:pPr>
            <a:r>
              <a:rPr lang="zh-CN" altLang="en-US" sz="2800" b="1">
                <a:solidFill>
                  <a:srgbClr val="C00000"/>
                </a:solidFill>
                <a:cs typeface="Courier New" panose="02070309020205020404" pitchFamily="49" charset="0"/>
              </a:rPr>
              <a:t>这里为什么用</a:t>
            </a:r>
            <a:r>
              <a:rPr lang="en-US" altLang="zh-CN" sz="2800" b="1">
                <a:solidFill>
                  <a:srgbClr val="C00000"/>
                </a:solidFill>
                <a:cs typeface="Courier New" panose="02070309020205020404" pitchFamily="49" charset="0"/>
              </a:rPr>
              <a:t>private</a:t>
            </a:r>
            <a:r>
              <a:rPr lang="zh-CN" altLang="en-US" sz="2800" b="1">
                <a:solidFill>
                  <a:srgbClr val="C00000"/>
                </a:solidFill>
                <a:cs typeface="Courier New" panose="02070309020205020404" pitchFamily="49" charset="0"/>
              </a:rPr>
              <a:t>继承？</a:t>
            </a:r>
            <a:endParaRPr lang="zh-CN" altLang="en-US" sz="2800" b="1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507413" cy="5654675"/>
          </a:xfrm>
        </p:spPr>
        <p:txBody>
          <a:bodyPr/>
          <a:lstStyle/>
          <a:p>
            <a:pPr defTabSz="342900" eaLnBrk="1" hangingPunct="1">
              <a:lnSpc>
                <a:spcPct val="90000"/>
              </a:lnSpc>
              <a:defRPr/>
            </a:pPr>
            <a:r>
              <a:rPr lang="en-US" altLang="zh-CN" sz="3600" b="1">
                <a:cs typeface="Courier New" panose="02070309020205020404" pitchFamily="49" charset="0"/>
              </a:rPr>
              <a:t>Queue</a:t>
            </a:r>
            <a:r>
              <a:rPr lang="zh-CN" altLang="en-US" sz="3600" b="1">
                <a:cs typeface="Courier New" panose="02070309020205020404" pitchFamily="49" charset="0"/>
              </a:rPr>
              <a:t>的实现</a:t>
            </a:r>
            <a:r>
              <a:rPr lang="en-US" altLang="zh-CN" sz="3600" b="1">
                <a:cs typeface="Courier New" panose="02070309020205020404" pitchFamily="49" charset="0"/>
              </a:rPr>
              <a:t>2</a:t>
            </a:r>
            <a:r>
              <a:rPr lang="zh-CN" altLang="en-US" sz="3600" b="1">
                <a:cs typeface="Courier New" panose="02070309020205020404" pitchFamily="49" charset="0"/>
              </a:rPr>
              <a:t>（聚集）：</a:t>
            </a:r>
            <a:endParaRPr lang="zh-CN" altLang="en-US" sz="3600" b="1">
              <a:cs typeface="Courier New" panose="02070309020205020404" pitchFamily="49" charset="0"/>
            </a:endParaRPr>
          </a:p>
          <a:p>
            <a:pPr lvl="1" defTabSz="34290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b="1"/>
              <a:t>class Queue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{		</a:t>
            </a:r>
            <a:r>
              <a:rPr lang="en-US" altLang="zh-CN" b="1">
                <a:solidFill>
                  <a:srgbClr val="FFC000"/>
                </a:solidFill>
              </a:rPr>
              <a:t>LinearList</a:t>
            </a:r>
            <a:r>
              <a:rPr lang="en-US" altLang="zh-CN" b="1"/>
              <a:t> list;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	public: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		</a:t>
            </a:r>
            <a:r>
              <a:rPr lang="fr-FR" altLang="zh-CN" b="1"/>
              <a:t>bool en_queue(int i) </a:t>
            </a:r>
            <a:endParaRPr lang="fr-FR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b="1"/>
              <a:t>		</a:t>
            </a:r>
            <a:r>
              <a:rPr lang="en-US" altLang="zh-CN" b="1"/>
              <a:t>{	return list.insert(i,list.length());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		</a:t>
            </a:r>
            <a:r>
              <a:rPr lang="fr-FR" altLang="zh-CN" b="1"/>
              <a:t>}</a:t>
            </a:r>
            <a:endParaRPr lang="fr-FR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b="1"/>
              <a:t>		bool de_queue(int &amp;i) </a:t>
            </a:r>
            <a:endParaRPr lang="fr-FR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fr-FR" altLang="zh-CN" b="1"/>
              <a:t>		</a:t>
            </a:r>
            <a:r>
              <a:rPr lang="en-US" altLang="zh-CN" b="1"/>
              <a:t>{ return list.remove(i,1);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		}</a:t>
            </a:r>
            <a:endParaRPr lang="en-US" altLang="zh-CN" b="1"/>
          </a:p>
          <a:p>
            <a:pPr lvl="1" defTabSz="3429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b="1"/>
              <a:t>};</a:t>
            </a:r>
            <a:endParaRPr lang="en-US" altLang="zh-CN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2420938"/>
            <a:ext cx="82804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补充：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虚基类在编译器中的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实现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为什么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虚基类的构造函数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在最新派生出的类中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优先执行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虚函数和虚基类的共同点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" panose="02010609060101010101" pitchFamily="49" charset="-122"/>
                <a:cs typeface="+mn-cs"/>
              </a:rPr>
              <a:t>virtual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" panose="02010609060101010101" pitchFamily="49" charset="-122"/>
                <a:cs typeface="+mn-cs"/>
              </a:rPr>
              <a:t>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090" y="332740"/>
            <a:ext cx="8042275" cy="585152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/>
              <a:t>虽然队列类也可以通过下面的继承关系来实现，即把 Queue 类定义为 LinearList类的派生类: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zh-CN" altLang="en-US" sz="2400" b="1"/>
              <a:t>class Queue: private LinearList// 这里的继承方式private可以省略</a:t>
            </a:r>
            <a:r>
              <a:rPr lang="en-US" altLang="zh-CN" sz="2400" b="1"/>
              <a:t>{</a:t>
            </a:r>
            <a:r>
              <a:rPr lang="zh-CN" altLang="en-US" sz="2400" b="1"/>
              <a:t>public: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 </a:t>
            </a:r>
            <a:r>
              <a:rPr lang="zh-CN" altLang="en-US" sz="2400" b="1"/>
              <a:t>bool en_queue(int x)</a:t>
            </a:r>
            <a:r>
              <a:rPr lang="en-US" altLang="zh-CN" sz="2400" b="1"/>
              <a:t> </a:t>
            </a:r>
            <a:r>
              <a:rPr lang="zh-CN" altLang="en-US" sz="2400" b="1"/>
              <a:t>// 元素进队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   {</a:t>
            </a:r>
            <a:r>
              <a:rPr lang="zh-CN" altLang="en-US" sz="2400" b="1"/>
              <a:t> return insert(x,length());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    }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</a:t>
            </a:r>
            <a:r>
              <a:rPr lang="zh-CN" altLang="en-US" sz="2400" b="1"/>
              <a:t>bool de_queue(int &amp;x)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 {</a:t>
            </a:r>
            <a:r>
              <a:rPr lang="zh-CN" altLang="en-US" sz="2400" b="1"/>
              <a:t> return remove(x,1);</a:t>
            </a:r>
            <a:r>
              <a:rPr lang="en-US" altLang="zh-CN" sz="2400" b="1"/>
              <a:t> </a:t>
            </a:r>
            <a:r>
              <a:rPr lang="zh-CN" altLang="en-US" sz="2400" b="1"/>
              <a:t>//元素出队</a:t>
            </a:r>
            <a:endParaRPr lang="zh-CN" altLang="en-US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   }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>
              <a:lnSpc>
                <a:spcPct val="120000"/>
              </a:lnSpc>
            </a:pPr>
            <a:r>
              <a:rPr lang="zh-CN" altLang="en-US" sz="2400" b="1"/>
              <a:t>但是，由于能对线性表实施的操作并不都能实施到队列上，例如，不能在队列的任意位置增加和删除元素。</a:t>
            </a:r>
            <a:r>
              <a:rPr lang="en-US" altLang="zh-CN" sz="2400" b="1"/>
              <a:t>P295</a:t>
            </a:r>
            <a:endParaRPr lang="en-US" altLang="zh-CN" sz="2400" b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705" y="403860"/>
            <a:ext cx="8686800" cy="100901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继承与聚集两种代码复用方式的比较</a:t>
            </a:r>
            <a:endParaRPr lang="zh-CN" altLang="en-US" sz="4000" b="1"/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/>
              <a:t>继承与封装存在矛盾，聚集则否。</a:t>
            </a:r>
            <a:endParaRPr lang="zh-CN" altLang="en-US" b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/>
              <a:t>在继承方式的代码复用中，一个类通过</a:t>
            </a:r>
            <a:r>
              <a:rPr lang="en-US" altLang="zh-CN" b="1" dirty="0"/>
              <a:t>protected</a:t>
            </a:r>
            <a:r>
              <a:rPr lang="zh-CN" altLang="en-US" b="1" dirty="0"/>
              <a:t>访问控制，向外界提供两种接口：</a:t>
            </a:r>
            <a:endParaRPr lang="zh-CN" altLang="en-US" b="1" dirty="0"/>
          </a:p>
          <a:p>
            <a:pPr lvl="2" eaLnBrk="1" hangingPunct="1">
              <a:defRPr/>
            </a:pPr>
            <a:r>
              <a:rPr lang="en-US" altLang="zh-CN" b="1" dirty="0"/>
              <a:t>public</a:t>
            </a:r>
            <a:r>
              <a:rPr lang="zh-CN" altLang="en-US" b="1" dirty="0"/>
              <a:t>：对象（实例）用户</a:t>
            </a:r>
            <a:endParaRPr lang="zh-CN" altLang="en-US" b="1" dirty="0"/>
          </a:p>
          <a:p>
            <a:pPr lvl="2" eaLnBrk="1" hangingPunct="1">
              <a:defRPr/>
            </a:pPr>
            <a:r>
              <a:rPr lang="en-US" altLang="zh-CN" b="1" dirty="0" err="1"/>
              <a:t>public+protected</a:t>
            </a:r>
            <a:r>
              <a:rPr lang="zh-CN" altLang="en-US" b="1" dirty="0"/>
              <a:t>：派生类用户</a:t>
            </a:r>
            <a:endParaRPr lang="zh-CN" altLang="en-US" b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b="1" dirty="0"/>
              <a:t>在聚集方式的代码复用中，一个类对外只需一个接口：</a:t>
            </a:r>
            <a:r>
              <a:rPr lang="en-US" altLang="zh-CN" b="1" dirty="0"/>
              <a:t>public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777875"/>
            <a:ext cx="8229600" cy="635000"/>
          </a:xfrm>
        </p:spPr>
        <p:txBody>
          <a:bodyPr/>
          <a:lstStyle/>
          <a:p>
            <a:pPr>
              <a:defRPr/>
            </a:pPr>
            <a:r>
              <a:rPr lang="zh-CN" altLang="zh-CN" b="1"/>
              <a:t>继承的代码复用功能常常可以用聚集来实现。</a:t>
            </a:r>
            <a:endParaRPr lang="zh-CN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539750" y="1341438"/>
            <a:ext cx="2797175" cy="24352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class A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{		......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public: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void f();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void g();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163" y="2652713"/>
            <a:ext cx="3164649" cy="401648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聚集</a:t>
            </a:r>
            <a:endParaRPr lang="en-GB" altLang="zh-CN" sz="2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class B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/>
              </a:rPr>
              <a:t>		</a:t>
            </a: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......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  A a;  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 public: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/>
              </a:rPr>
              <a:t>		 </a:t>
            </a: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void f() { a.f(); }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/>
              </a:rPr>
              <a:t>		 </a:t>
            </a: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void g() { a.g(); }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/>
              </a:rPr>
              <a:t>		 </a:t>
            </a: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void h();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......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250" y="3838575"/>
            <a:ext cx="3157538" cy="28305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sz="2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继承</a:t>
            </a:r>
            <a:endParaRPr lang="en-GB" altLang="zh-CN" sz="2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class B: public A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{		......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  public: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 void h();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		......</a:t>
            </a:r>
            <a:endParaRPr lang="zh-CN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6700">
              <a:spcBef>
                <a:spcPts val="120"/>
              </a:spcBef>
              <a:spcAft>
                <a:spcPts val="120"/>
              </a:spcAft>
              <a:tabLst>
                <a:tab pos="400050" algn="l"/>
                <a:tab pos="533400" algn="l"/>
                <a:tab pos="666750" algn="l"/>
                <a:tab pos="800100" algn="l"/>
                <a:tab pos="933450" algn="l"/>
                <a:tab pos="1066800" algn="l"/>
                <a:tab pos="1200150" algn="l"/>
                <a:tab pos="1333500" algn="l"/>
              </a:tabLst>
              <a:defRPr/>
            </a:pPr>
            <a:r>
              <a:rPr lang="en-GB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05" y="116840"/>
            <a:ext cx="8308340" cy="67392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1、下面的设计有什么问题？如何解决？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矩形类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Rectangle(double w, double h): width(w), height(h) {}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set_width(double w) { width = w;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set_height(double h) { height = h;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get_width() const { return width;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get_height() const { return height;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area() const { return width*height;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print() const { cout &lt;&lt; width &lt;&lt; " " &lt;&lt; height &lt;&lt; endl; 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width;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height;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Square: public Rectangle	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Square(double s): Rectangle(s,s) {}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void set_side(double s) 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设置边长。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	set_width(s);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set_height(s);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double get_side() const //</a:t>
            </a:r>
            <a:r>
              <a:rPr lang="zh-CN" sz="1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获取边长。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 return get_width(); </a:t>
            </a: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/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alt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DC69B5-6FBC-4FA5-8364-3E099869ED5A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693" y="91522"/>
            <a:ext cx="9024620" cy="615687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10000"/>
              </a:lnSpc>
            </a:pP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不能以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继承方式继承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类，否则，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成员函数就能被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类的对象访问，特别地，当用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set_width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set_height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分别对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类的对象进行操作时，就可能破坏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类对象的长、宽相等的特性。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endParaRPr 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解决办法是：</a:t>
            </a:r>
            <a:endParaRPr 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定义成以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方式从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继承。为了能对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类的对象访问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，可在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类中加上对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类成员的访问控制调整声明：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Square: Rectangle	//</a:t>
            </a:r>
            <a:r>
              <a:rPr 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正方形类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public: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Rectangle::area;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Rectangle::print;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5135" y="621030"/>
            <a:ext cx="82537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/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1、</a:t>
            </a:r>
            <a:r>
              <a:rPr 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如何定义两个类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是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的派生类），使得在程序中能够创建一个与指针变量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（类型为</a:t>
            </a:r>
            <a:r>
              <a:rPr 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A *</a:t>
            </a:r>
            <a:r>
              <a:rPr lang="zh-CN" sz="2800" b="1">
                <a:solidFill>
                  <a:schemeClr val="tx2"/>
                </a:solidFill>
                <a:ea typeface="宋体" panose="02010600030101010101" pitchFamily="2" charset="-122"/>
              </a:rPr>
              <a:t>）所指向的对象是同类的对象？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P299,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chemeClr val="tx2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800" b="1">
                <a:solidFill>
                  <a:schemeClr val="tx2"/>
                </a:solidFill>
                <a:ea typeface="宋体" panose="02010600030101010101" pitchFamily="2" charset="-122"/>
              </a:rPr>
              <a:t>题</a:t>
            </a:r>
            <a:endParaRPr lang="zh-CN" altLang="en-US" sz="28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1460" y="44450"/>
            <a:ext cx="8723630" cy="681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virtual A *create()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return new A;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B:public A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*create()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return new B;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A *p;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 (...)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 = new A;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 = new B;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*q;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 = p-&gt;create(); //</a:t>
            </a:r>
            <a:r>
              <a:rPr 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创建一个与</a:t>
            </a: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所指向的对象同类的对象。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716145" y="1341120"/>
            <a:ext cx="4362450" cy="2863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266700" indent="-266700"/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1、</a:t>
            </a:r>
            <a:r>
              <a:rPr 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如何定义两个类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和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是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的派生类），使得在程序中能够创建一个与指针变量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（类型为</a:t>
            </a:r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A *</a:t>
            </a:r>
            <a:r>
              <a:rPr lang="zh-CN" sz="2400" b="1">
                <a:solidFill>
                  <a:schemeClr val="tx2"/>
                </a:solidFill>
                <a:ea typeface="宋体" panose="02010600030101010101" pitchFamily="2" charset="-122"/>
              </a:rPr>
              <a:t>）所指向的对象是同类的对象？</a:t>
            </a:r>
            <a:endParaRPr lang="zh-CN" altLang="en-US" sz="24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108" r="2951"/>
          <a:stretch>
            <a:fillRect/>
          </a:stretch>
        </p:blipFill>
        <p:spPr>
          <a:xfrm>
            <a:off x="179705" y="332740"/>
            <a:ext cx="8984615" cy="2518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315" y="405130"/>
            <a:ext cx="1145540" cy="358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9795" y="1629410"/>
            <a:ext cx="8244205" cy="1026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3702" r="2272"/>
          <a:stretch>
            <a:fillRect/>
          </a:stretch>
        </p:blipFill>
        <p:spPr>
          <a:xfrm>
            <a:off x="395605" y="3429000"/>
            <a:ext cx="8281670" cy="1360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3183"/>
          <a:stretch>
            <a:fillRect/>
          </a:stretch>
        </p:blipFill>
        <p:spPr>
          <a:xfrm>
            <a:off x="19050" y="4627245"/>
            <a:ext cx="9096375" cy="1451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8460" y="3573145"/>
            <a:ext cx="1145540" cy="358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72450" y="4789170"/>
            <a:ext cx="825500" cy="358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5367020"/>
            <a:ext cx="8985250" cy="713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85"/>
          <a:stretch>
            <a:fillRect/>
          </a:stretch>
        </p:blipFill>
        <p:spPr>
          <a:xfrm>
            <a:off x="27940" y="260350"/>
            <a:ext cx="9103360" cy="6053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750" y="404495"/>
            <a:ext cx="984250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300220"/>
            <a:ext cx="9144000" cy="19900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44450"/>
            <a:ext cx="3821430" cy="6784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82390" y="44450"/>
            <a:ext cx="5261610" cy="1663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96055" y="2637155"/>
            <a:ext cx="51219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</a:rPr>
              <a:t>解:</a:t>
            </a:r>
            <a:endParaRPr lang="zh-CN" altLang="en-US" sz="2400" b="1">
              <a:solidFill>
                <a:schemeClr val="tx2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D类是从类和类派生的而类和类又都是从类派生，但这是虚继承关系即是虚基类因此和共用一个的副本所以对于对象 d，d.B::n 与 d.c::n 是一个成员。所以输出为: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20，20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1628800"/>
            <a:ext cx="3867150" cy="445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225" y="1989138"/>
            <a:ext cx="5508625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VC++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中查看类成员的内存分布：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右键点击类的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cpp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 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选择“属性”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在弹出界面中选择“命令行”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输入命令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/d1 reportAllClassLayout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+mj-lt"/>
              <a:buAutoNum type="arabicPeriod"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7" name="矩形 8"/>
          <p:cNvSpPr/>
          <p:nvPr/>
        </p:nvSpPr>
        <p:spPr>
          <a:xfrm>
            <a:off x="7092950" y="5013350"/>
            <a:ext cx="2016125" cy="9350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8198" name="直接箭头连接符 11"/>
          <p:cNvCxnSpPr/>
          <p:nvPr/>
        </p:nvCxnSpPr>
        <p:spPr>
          <a:xfrm>
            <a:off x="3276600" y="3357563"/>
            <a:ext cx="3816350" cy="1799629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24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562350"/>
            <a:ext cx="6391275" cy="234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1916113"/>
            <a:ext cx="55451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例：派生类覆盖基类的虚函数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245" name="矩形 5"/>
          <p:cNvSpPr/>
          <p:nvPr/>
        </p:nvSpPr>
        <p:spPr>
          <a:xfrm>
            <a:off x="5294313" y="4762500"/>
            <a:ext cx="1223962" cy="7207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46" name="矩形 6"/>
          <p:cNvSpPr/>
          <p:nvPr/>
        </p:nvSpPr>
        <p:spPr>
          <a:xfrm>
            <a:off x="5788025" y="3965575"/>
            <a:ext cx="495300" cy="1730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47" name="矩形 8"/>
          <p:cNvSpPr/>
          <p:nvPr/>
        </p:nvSpPr>
        <p:spPr>
          <a:xfrm>
            <a:off x="5059363" y="3490913"/>
            <a:ext cx="2087562" cy="23431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0248" name="直接箭头连接符 9"/>
          <p:cNvCxnSpPr/>
          <p:nvPr/>
        </p:nvCxnSpPr>
        <p:spPr>
          <a:xfrm flipH="1">
            <a:off x="6311900" y="4052888"/>
            <a:ext cx="966788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0249" name="直接箭头连接符 15"/>
          <p:cNvCxnSpPr/>
          <p:nvPr/>
        </p:nvCxnSpPr>
        <p:spPr>
          <a:xfrm flipH="1">
            <a:off x="6537325" y="5116513"/>
            <a:ext cx="969963" cy="635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0250" name="直接箭头连接符 21"/>
          <p:cNvCxnSpPr/>
          <p:nvPr/>
        </p:nvCxnSpPr>
        <p:spPr>
          <a:xfrm flipH="1">
            <a:off x="5495925" y="2865438"/>
            <a:ext cx="820738" cy="606425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0251" name="文本框 23"/>
          <p:cNvSpPr txBox="1"/>
          <p:nvPr/>
        </p:nvSpPr>
        <p:spPr>
          <a:xfrm>
            <a:off x="6300788" y="2627313"/>
            <a:ext cx="21828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类</a:t>
            </a:r>
            <a:r>
              <a:rPr lang="en-US" altLang="zh-CN" sz="1800" b="1" dirty="0">
                <a:solidFill>
                  <a:schemeClr val="tx1"/>
                </a:solidFill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</a:rPr>
              <a:t>成员的内存分布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52" name="文本框 24"/>
          <p:cNvSpPr txBox="1"/>
          <p:nvPr/>
        </p:nvSpPr>
        <p:spPr>
          <a:xfrm>
            <a:off x="7235825" y="3851275"/>
            <a:ext cx="159702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隐藏指针</a:t>
            </a:r>
            <a:r>
              <a:rPr lang="en-US" altLang="zh-CN" sz="1800" b="1" dirty="0">
                <a:solidFill>
                  <a:schemeClr val="tx1"/>
                </a:solidFill>
              </a:rPr>
              <a:t>vfptr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0253" name="文本框 25"/>
          <p:cNvSpPr txBox="1"/>
          <p:nvPr/>
        </p:nvSpPr>
        <p:spPr>
          <a:xfrm>
            <a:off x="7451725" y="4932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虚函数表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0254" name="直接箭头连接符 29"/>
          <p:cNvCxnSpPr/>
          <p:nvPr/>
        </p:nvCxnSpPr>
        <p:spPr>
          <a:xfrm>
            <a:off x="6199188" y="4138613"/>
            <a:ext cx="0" cy="623887"/>
          </a:xfrm>
          <a:prstGeom prst="straightConnector1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873027"/>
            <a:ext cx="6429375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288" y="1196752"/>
            <a:ext cx="5184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例：重复继承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293" name="矩形 5"/>
          <p:cNvSpPr/>
          <p:nvPr/>
        </p:nvSpPr>
        <p:spPr>
          <a:xfrm>
            <a:off x="4787900" y="5292502"/>
            <a:ext cx="2263775" cy="5000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294" name="矩形 6"/>
          <p:cNvSpPr/>
          <p:nvPr/>
        </p:nvSpPr>
        <p:spPr>
          <a:xfrm>
            <a:off x="5410200" y="3435127"/>
            <a:ext cx="501650" cy="1793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2295" name="直接箭头连接符 15"/>
          <p:cNvCxnSpPr/>
          <p:nvPr/>
        </p:nvCxnSpPr>
        <p:spPr>
          <a:xfrm flipH="1">
            <a:off x="5921375" y="3960589"/>
            <a:ext cx="379413" cy="585788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2296" name="文本框 25"/>
          <p:cNvSpPr txBox="1"/>
          <p:nvPr/>
        </p:nvSpPr>
        <p:spPr>
          <a:xfrm>
            <a:off x="6253163" y="3592289"/>
            <a:ext cx="24368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</a:rPr>
              <a:t>继承来的虚函数表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297" name="矩形 14"/>
          <p:cNvSpPr/>
          <p:nvPr/>
        </p:nvSpPr>
        <p:spPr>
          <a:xfrm>
            <a:off x="4787900" y="4570189"/>
            <a:ext cx="1192213" cy="6350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298" name="矩形 16"/>
          <p:cNvSpPr/>
          <p:nvPr/>
        </p:nvSpPr>
        <p:spPr>
          <a:xfrm>
            <a:off x="5413375" y="2433414"/>
            <a:ext cx="501650" cy="1793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299" name="矩形 26"/>
          <p:cNvSpPr/>
          <p:nvPr/>
        </p:nvSpPr>
        <p:spPr>
          <a:xfrm>
            <a:off x="5176838" y="5038502"/>
            <a:ext cx="528637" cy="12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2300" name="直接箭头连接符 30"/>
          <p:cNvCxnSpPr/>
          <p:nvPr/>
        </p:nvCxnSpPr>
        <p:spPr>
          <a:xfrm flipH="1">
            <a:off x="6411913" y="4519389"/>
            <a:ext cx="463550" cy="754063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2301" name="文本框 31"/>
          <p:cNvSpPr txBox="1"/>
          <p:nvPr/>
        </p:nvSpPr>
        <p:spPr>
          <a:xfrm>
            <a:off x="6253163" y="4149502"/>
            <a:ext cx="24368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</a:rPr>
              <a:t>继承来的虚函数表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2302" name="矩形 43"/>
          <p:cNvSpPr/>
          <p:nvPr/>
        </p:nvSpPr>
        <p:spPr>
          <a:xfrm>
            <a:off x="6202363" y="5587777"/>
            <a:ext cx="766762" cy="165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838" y="2790825"/>
            <a:ext cx="6115050" cy="3305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7038" y="1916113"/>
            <a:ext cx="48863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例：继承虚基类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341" name="矩形 5"/>
          <p:cNvSpPr/>
          <p:nvPr/>
        </p:nvSpPr>
        <p:spPr>
          <a:xfrm>
            <a:off x="4178300" y="4910138"/>
            <a:ext cx="1585913" cy="5032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2" name="矩形 6"/>
          <p:cNvSpPr/>
          <p:nvPr/>
        </p:nvSpPr>
        <p:spPr>
          <a:xfrm>
            <a:off x="4525963" y="3779838"/>
            <a:ext cx="492125" cy="17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4343" name="直接箭头连接符 15"/>
          <p:cNvCxnSpPr>
            <a:stCxn id="14344" idx="1"/>
          </p:cNvCxnSpPr>
          <p:nvPr/>
        </p:nvCxnSpPr>
        <p:spPr>
          <a:xfrm flipH="1">
            <a:off x="5416550" y="4587875"/>
            <a:ext cx="1597025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4344" name="文本框 25"/>
          <p:cNvSpPr txBox="1"/>
          <p:nvPr/>
        </p:nvSpPr>
        <p:spPr>
          <a:xfrm>
            <a:off x="7013575" y="4402138"/>
            <a:ext cx="11414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虚基类表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5" name="矩形 14"/>
          <p:cNvSpPr/>
          <p:nvPr/>
        </p:nvSpPr>
        <p:spPr>
          <a:xfrm>
            <a:off x="4178300" y="4368800"/>
            <a:ext cx="1223963" cy="482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6" name="矩形 16"/>
          <p:cNvSpPr/>
          <p:nvPr/>
        </p:nvSpPr>
        <p:spPr>
          <a:xfrm>
            <a:off x="4525963" y="3057525"/>
            <a:ext cx="492125" cy="17303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7" name="文本框 18"/>
          <p:cNvSpPr txBox="1"/>
          <p:nvPr/>
        </p:nvSpPr>
        <p:spPr>
          <a:xfrm>
            <a:off x="6985000" y="2968625"/>
            <a:ext cx="17367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隐藏指针</a:t>
            </a:r>
            <a:r>
              <a:rPr lang="en-US" altLang="zh-CN" sz="1800" b="1" dirty="0">
                <a:solidFill>
                  <a:schemeClr val="tx1"/>
                </a:solidFill>
              </a:rPr>
              <a:t>vbptr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4348" name="直接箭头连接符 20"/>
          <p:cNvCxnSpPr>
            <a:stCxn id="14347" idx="1"/>
          </p:cNvCxnSpPr>
          <p:nvPr/>
        </p:nvCxnSpPr>
        <p:spPr>
          <a:xfrm flipH="1">
            <a:off x="5032375" y="3154363"/>
            <a:ext cx="1952625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4349" name="矩形 17"/>
          <p:cNvSpPr/>
          <p:nvPr/>
        </p:nvSpPr>
        <p:spPr>
          <a:xfrm>
            <a:off x="4379913" y="3648075"/>
            <a:ext cx="1357312" cy="54133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4350" name="连接符: 肘形 5"/>
          <p:cNvCxnSpPr/>
          <p:nvPr/>
        </p:nvCxnSpPr>
        <p:spPr>
          <a:xfrm rot="-5400000" flipH="1">
            <a:off x="3041650" y="3592513"/>
            <a:ext cx="1582738" cy="679450"/>
          </a:xfrm>
          <a:prstGeom prst="bentConnector3">
            <a:avLst>
              <a:gd name="adj1" fmla="val 99954"/>
            </a:avLst>
          </a:prstGeom>
          <a:ln w="1524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1" name="直接连接符 23"/>
          <p:cNvCxnSpPr/>
          <p:nvPr/>
        </p:nvCxnSpPr>
        <p:spPr>
          <a:xfrm>
            <a:off x="3494088" y="3148013"/>
            <a:ext cx="1036637" cy="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2" name="直接连接符 73"/>
          <p:cNvCxnSpPr/>
          <p:nvPr/>
        </p:nvCxnSpPr>
        <p:spPr>
          <a:xfrm>
            <a:off x="5027613" y="3868738"/>
            <a:ext cx="1250950" cy="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353" name="直接箭头连接符 21"/>
          <p:cNvCxnSpPr/>
          <p:nvPr/>
        </p:nvCxnSpPr>
        <p:spPr>
          <a:xfrm flipH="1">
            <a:off x="5776913" y="5310188"/>
            <a:ext cx="501650" cy="0"/>
          </a:xfrm>
          <a:prstGeom prst="straightConnector1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4354" name="直接连接符 86"/>
          <p:cNvCxnSpPr/>
          <p:nvPr/>
        </p:nvCxnSpPr>
        <p:spPr>
          <a:xfrm>
            <a:off x="6278563" y="3856038"/>
            <a:ext cx="0" cy="1458912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4355" name="矩形 6"/>
          <p:cNvSpPr/>
          <p:nvPr/>
        </p:nvSpPr>
        <p:spPr>
          <a:xfrm>
            <a:off x="4518025" y="4652963"/>
            <a:ext cx="795338" cy="1444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56" name="文本框 18"/>
          <p:cNvSpPr txBox="1"/>
          <p:nvPr/>
        </p:nvSpPr>
        <p:spPr>
          <a:xfrm>
            <a:off x="6992938" y="3536950"/>
            <a:ext cx="15668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虚基类的成员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4357" name="直接箭头连接符 20"/>
          <p:cNvCxnSpPr/>
          <p:nvPr/>
        </p:nvCxnSpPr>
        <p:spPr>
          <a:xfrm flipH="1">
            <a:off x="5741988" y="3730625"/>
            <a:ext cx="1271587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4358" name="箭头: 上 87"/>
          <p:cNvSpPr/>
          <p:nvPr/>
        </p:nvSpPr>
        <p:spPr>
          <a:xfrm>
            <a:off x="5076825" y="4198938"/>
            <a:ext cx="147638" cy="454025"/>
          </a:xfrm>
          <a:prstGeom prst="upArrow">
            <a:avLst>
              <a:gd name="adj1" fmla="val 50000"/>
              <a:gd name="adj2" fmla="val 50343"/>
            </a:avLst>
          </a:prstGeom>
          <a:solidFill>
            <a:srgbClr val="0000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901602"/>
            <a:ext cx="6286500" cy="417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388" y="1196752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例：解决重复继承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389" name="矩形 5"/>
          <p:cNvSpPr/>
          <p:nvPr/>
        </p:nvSpPr>
        <p:spPr>
          <a:xfrm>
            <a:off x="4803775" y="5622702"/>
            <a:ext cx="1516063" cy="4889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0" name="矩形 6"/>
          <p:cNvSpPr/>
          <p:nvPr/>
        </p:nvSpPr>
        <p:spPr>
          <a:xfrm>
            <a:off x="5278438" y="2898552"/>
            <a:ext cx="492125" cy="17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391" name="直接箭头连接符 15"/>
          <p:cNvCxnSpPr/>
          <p:nvPr/>
        </p:nvCxnSpPr>
        <p:spPr>
          <a:xfrm flipH="1">
            <a:off x="6534150" y="3843115"/>
            <a:ext cx="676275" cy="0"/>
          </a:xfrm>
          <a:prstGeom prst="straightConnector1">
            <a:avLst/>
          </a:prstGeom>
          <a:ln w="12700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6392" name="文本框 25"/>
          <p:cNvSpPr txBox="1"/>
          <p:nvPr/>
        </p:nvSpPr>
        <p:spPr>
          <a:xfrm>
            <a:off x="7210425" y="3649440"/>
            <a:ext cx="182562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虚基类</a:t>
            </a:r>
            <a:r>
              <a:rPr lang="en-US" altLang="zh-CN" sz="1800" b="1" dirty="0">
                <a:solidFill>
                  <a:schemeClr val="tx1"/>
                </a:solidFill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</a:rPr>
              <a:t>的成员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只有一份拷贝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3" name="矩形 14"/>
          <p:cNvSpPr/>
          <p:nvPr/>
        </p:nvSpPr>
        <p:spPr>
          <a:xfrm>
            <a:off x="5030788" y="3758977"/>
            <a:ext cx="1503362" cy="5476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4" name="矩形 16"/>
          <p:cNvSpPr/>
          <p:nvPr/>
        </p:nvSpPr>
        <p:spPr>
          <a:xfrm>
            <a:off x="5278438" y="2320702"/>
            <a:ext cx="503237" cy="1809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5" name="矩形 37"/>
          <p:cNvSpPr/>
          <p:nvPr/>
        </p:nvSpPr>
        <p:spPr>
          <a:xfrm>
            <a:off x="4810125" y="4476527"/>
            <a:ext cx="1503363" cy="4984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6" name="矩形 6"/>
          <p:cNvSpPr/>
          <p:nvPr/>
        </p:nvSpPr>
        <p:spPr>
          <a:xfrm>
            <a:off x="5153025" y="4754340"/>
            <a:ext cx="795338" cy="1825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7" name="矩形 6"/>
          <p:cNvSpPr/>
          <p:nvPr/>
        </p:nvSpPr>
        <p:spPr>
          <a:xfrm>
            <a:off x="5159375" y="5329015"/>
            <a:ext cx="795338" cy="1809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98" name="矩形 6"/>
          <p:cNvSpPr/>
          <p:nvPr/>
        </p:nvSpPr>
        <p:spPr>
          <a:xfrm>
            <a:off x="5170488" y="3903440"/>
            <a:ext cx="492125" cy="177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399" name="连接符: 肘形 23"/>
          <p:cNvCxnSpPr/>
          <p:nvPr/>
        </p:nvCxnSpPr>
        <p:spPr>
          <a:xfrm rot="-5400000" flipH="1">
            <a:off x="3254375" y="3868515"/>
            <a:ext cx="2478088" cy="604837"/>
          </a:xfrm>
          <a:prstGeom prst="bentConnector3">
            <a:avLst>
              <a:gd name="adj1" fmla="val 99986"/>
            </a:avLst>
          </a:prstGeom>
          <a:ln w="1524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00" name="直接连接符 24"/>
          <p:cNvCxnSpPr/>
          <p:nvPr/>
        </p:nvCxnSpPr>
        <p:spPr>
          <a:xfrm>
            <a:off x="4183063" y="2933477"/>
            <a:ext cx="1096962" cy="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1" name="矩形 37"/>
          <p:cNvSpPr/>
          <p:nvPr/>
        </p:nvSpPr>
        <p:spPr>
          <a:xfrm>
            <a:off x="4808538" y="5035327"/>
            <a:ext cx="1503362" cy="5222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402" name="连接符: 肘形 29"/>
          <p:cNvCxnSpPr/>
          <p:nvPr/>
        </p:nvCxnSpPr>
        <p:spPr>
          <a:xfrm rot="-5400000" flipH="1">
            <a:off x="3165475" y="3220815"/>
            <a:ext cx="2384425" cy="862012"/>
          </a:xfrm>
          <a:prstGeom prst="bentConnector3">
            <a:avLst>
              <a:gd name="adj1" fmla="val 100051"/>
            </a:avLst>
          </a:prstGeom>
          <a:ln w="1524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03" name="直接连接符 30"/>
          <p:cNvCxnSpPr/>
          <p:nvPr/>
        </p:nvCxnSpPr>
        <p:spPr>
          <a:xfrm>
            <a:off x="3919538" y="2458815"/>
            <a:ext cx="1365250" cy="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4" name="直接连接符 39"/>
          <p:cNvCxnSpPr/>
          <p:nvPr/>
        </p:nvCxnSpPr>
        <p:spPr>
          <a:xfrm>
            <a:off x="5656263" y="3987577"/>
            <a:ext cx="1038225" cy="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405" name="直接箭头连接符 21"/>
          <p:cNvCxnSpPr/>
          <p:nvPr/>
        </p:nvCxnSpPr>
        <p:spPr>
          <a:xfrm flipH="1">
            <a:off x="6334125" y="5995765"/>
            <a:ext cx="360363" cy="0"/>
          </a:xfrm>
          <a:prstGeom prst="straightConnector1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6406" name="直接连接符 41"/>
          <p:cNvCxnSpPr/>
          <p:nvPr/>
        </p:nvCxnSpPr>
        <p:spPr>
          <a:xfrm>
            <a:off x="6689725" y="3989165"/>
            <a:ext cx="0" cy="2006600"/>
          </a:xfrm>
          <a:prstGeom prst="line">
            <a:avLst/>
          </a:prstGeom>
          <a:ln w="1524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6407" name="箭头: 上 49"/>
          <p:cNvSpPr/>
          <p:nvPr/>
        </p:nvSpPr>
        <p:spPr>
          <a:xfrm>
            <a:off x="5737225" y="4320952"/>
            <a:ext cx="100013" cy="431800"/>
          </a:xfrm>
          <a:prstGeom prst="upArrow">
            <a:avLst>
              <a:gd name="adj1" fmla="val 50000"/>
              <a:gd name="adj2" fmla="val 50370"/>
            </a:avLst>
          </a:prstGeom>
          <a:solidFill>
            <a:srgbClr val="0000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箭头: 直角上 19"/>
          <p:cNvSpPr/>
          <p:nvPr/>
        </p:nvSpPr>
        <p:spPr bwMode="auto">
          <a:xfrm>
            <a:off x="5948363" y="4320952"/>
            <a:ext cx="203200" cy="1127125"/>
          </a:xfrm>
          <a:prstGeom prst="bentUp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409" name="文本框 18"/>
          <p:cNvSpPr txBox="1"/>
          <p:nvPr/>
        </p:nvSpPr>
        <p:spPr>
          <a:xfrm>
            <a:off x="6718300" y="2223865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</a:rPr>
              <a:t>继承的</a:t>
            </a:r>
            <a:r>
              <a:rPr lang="en-US" altLang="zh-CN" sz="1800" b="1" dirty="0">
                <a:solidFill>
                  <a:schemeClr val="tx1"/>
                </a:solidFill>
              </a:rPr>
              <a:t>vbptr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410" name="直接箭头连接符 20"/>
          <p:cNvCxnSpPr>
            <a:stCxn id="16409" idx="1"/>
          </p:cNvCxnSpPr>
          <p:nvPr/>
        </p:nvCxnSpPr>
        <p:spPr>
          <a:xfrm flipH="1">
            <a:off x="5781675" y="2408015"/>
            <a:ext cx="936625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6411" name="文本框 18"/>
          <p:cNvSpPr txBox="1"/>
          <p:nvPr/>
        </p:nvSpPr>
        <p:spPr>
          <a:xfrm>
            <a:off x="6713538" y="2803302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</a:rPr>
              <a:t>继承的</a:t>
            </a:r>
            <a:r>
              <a:rPr lang="en-US" altLang="zh-CN" sz="1800" b="1" dirty="0">
                <a:solidFill>
                  <a:schemeClr val="tx1"/>
                </a:solidFill>
              </a:rPr>
              <a:t>vbptr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412" name="直接箭头连接符 20"/>
          <p:cNvCxnSpPr>
            <a:stCxn id="16411" idx="1"/>
          </p:cNvCxnSpPr>
          <p:nvPr/>
        </p:nvCxnSpPr>
        <p:spPr>
          <a:xfrm flipH="1">
            <a:off x="5776913" y="2987452"/>
            <a:ext cx="936625" cy="0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6413" name="文本框 18"/>
          <p:cNvSpPr txBox="1"/>
          <p:nvPr/>
        </p:nvSpPr>
        <p:spPr>
          <a:xfrm>
            <a:off x="6845300" y="4543202"/>
            <a:ext cx="21907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</a:rPr>
              <a:t>继承的虚基类表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414" name="直接箭头连接符 20"/>
          <p:cNvCxnSpPr>
            <a:stCxn id="16413" idx="1"/>
          </p:cNvCxnSpPr>
          <p:nvPr/>
        </p:nvCxnSpPr>
        <p:spPr>
          <a:xfrm flipH="1">
            <a:off x="6324600" y="4728940"/>
            <a:ext cx="520700" cy="3175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6415" name="文本框 18"/>
          <p:cNvSpPr txBox="1"/>
          <p:nvPr/>
        </p:nvSpPr>
        <p:spPr>
          <a:xfrm>
            <a:off x="6846888" y="5124227"/>
            <a:ext cx="21923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</a:rPr>
              <a:t>从</a:t>
            </a:r>
            <a:r>
              <a:rPr lang="en-US" altLang="zh-CN" sz="1800" b="1" dirty="0">
                <a:solidFill>
                  <a:schemeClr val="tx1"/>
                </a:solidFill>
              </a:rPr>
              <a:t>C</a:t>
            </a:r>
            <a:r>
              <a:rPr lang="zh-CN" altLang="en-US" sz="1800" b="1" dirty="0">
                <a:solidFill>
                  <a:schemeClr val="tx1"/>
                </a:solidFill>
              </a:rPr>
              <a:t>继承的虚基类表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16416" name="直接箭头连接符 20"/>
          <p:cNvCxnSpPr>
            <a:stCxn id="16415" idx="1"/>
          </p:cNvCxnSpPr>
          <p:nvPr/>
        </p:nvCxnSpPr>
        <p:spPr>
          <a:xfrm flipH="1">
            <a:off x="6327775" y="5308377"/>
            <a:ext cx="519113" cy="4763"/>
          </a:xfrm>
          <a:prstGeom prst="straightConnector1">
            <a:avLst/>
          </a:prstGeom>
          <a:ln w="9525" cap="flat" cmpd="sng"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475656" y="6161142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650" y="2420938"/>
            <a:ext cx="785653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在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C++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中，以上要求的原因如下：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从派生类成员的内存分布可以看出，它们的初始化顺序为：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虚基类的数据成员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虚基类表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cs"/>
              </a:rPr>
              <a:t>指向虚基类表的隐藏指针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因此，虚基类的构造函数必须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优先执行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、且只能由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最新派生出的类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调用，才能实现上述顺序。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995" y="1412558"/>
            <a:ext cx="7775575" cy="13477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虚基类的构造函数由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最新派生出的类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的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构造函数调用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虚基类的构造函数优先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于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非虚基类的构造函数执行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楷体_GB2312"/>
                <a:cs typeface="+mn-cs"/>
              </a:rPr>
              <a:t> 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楷体_GB231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888" y="2286000"/>
            <a:ext cx="8734425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cs typeface="+mn-cs"/>
              </a:rPr>
              <a:t>小结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虚基类在编译器中的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实现原理：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虚基类表、及其隐藏指针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与虚函数的实现类似，因此都称为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virtual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：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概念上：它们的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“具体形态”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只有在运行时才能确定。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（只有见到最终派生类时，才能确定调用虚基类的哪个构造函数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内存中：对象的内存空间中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“看上去”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没有虚函数和虚基类。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（只有指向它们的隐藏指针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619250" y="344488"/>
            <a:ext cx="68405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7.4.n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虚基类的实现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A25289-56AC-4A3E-9780-85723518715E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ODg5ODdlNWEyZTZjYmQ3ZTBmY2M1NDE2MjJhYjZmNWIifQ=="/>
  <p:tag name="KSO_WPP_MARK_KEY" val="57f8f4f1-5c96-4ea9-8ba6-75c609fe3d24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algn="ctr">
          <a:solidFill>
            <a:srgbClr val="FF0000"/>
          </a:solidFill>
          <a:round/>
        </a:ln>
      </a:spPr>
      <a:bodyPr/>
      <a:lstStyle>
        <a:defPPr algn="l" eaLnBrk="1" hangingPunct="1">
          <a:spcBef>
            <a:spcPct val="0"/>
          </a:spcBef>
          <a:buClrTx/>
          <a:buSzTx/>
          <a:buFont typeface="Arial" panose="020B0604020202020204" pitchFamily="34" charset="0"/>
          <a:buNone/>
          <a:defRPr sz="180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5150</Words>
  <Application>WPS 演示</Application>
  <PresentationFormat>全屏显示(4:3)</PresentationFormat>
  <Paragraphs>388</Paragraphs>
  <Slides>29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楷体</vt:lpstr>
      <vt:lpstr>Arial</vt:lpstr>
      <vt:lpstr>楷体_GB2312</vt:lpstr>
      <vt:lpstr>微软雅黑</vt:lpstr>
      <vt:lpstr>Arial Unicode MS</vt:lpstr>
      <vt:lpstr>隶书</vt:lpstr>
      <vt:lpstr>Verdana</vt:lpstr>
      <vt:lpstr>Courier New</vt:lpstr>
      <vt:lpstr>Times New Roman</vt:lpstr>
      <vt:lpstr>黑体</vt:lpstr>
      <vt:lpstr>楷体_GB2312</vt:lpstr>
      <vt:lpstr>Echo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代码复用的另一种方式－－聚集/合</vt:lpstr>
      <vt:lpstr>PowerPoint 演示文稿</vt:lpstr>
      <vt:lpstr>PowerPoint 演示文稿</vt:lpstr>
      <vt:lpstr>PowerPoint 演示文稿</vt:lpstr>
      <vt:lpstr>例：利用一个线性表类实现一个队列类。</vt:lpstr>
      <vt:lpstr>PowerPoint 演示文稿</vt:lpstr>
      <vt:lpstr>PowerPoint 演示文稿</vt:lpstr>
      <vt:lpstr>PowerPoint 演示文稿</vt:lpstr>
      <vt:lpstr>继承与聚集两种代码复用方式的比较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764</cp:revision>
  <dcterms:created xsi:type="dcterms:W3CDTF">2005-02-20T09:54:00Z</dcterms:created>
  <dcterms:modified xsi:type="dcterms:W3CDTF">2024-05-15T13:00:03Z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FBA40CA3204C4B3790DF3ADCD07CE9B3</vt:lpwstr>
  </property>
</Properties>
</file>