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1054" r:id="rId3"/>
    <p:sldId id="1055" r:id="rId4"/>
    <p:sldId id="1056" r:id="rId6"/>
    <p:sldId id="1057" r:id="rId7"/>
    <p:sldId id="1058" r:id="rId8"/>
    <p:sldId id="1072" r:id="rId9"/>
    <p:sldId id="1060" r:id="rId10"/>
    <p:sldId id="1061" r:id="rId11"/>
    <p:sldId id="1062" r:id="rId12"/>
    <p:sldId id="1063" r:id="rId13"/>
    <p:sldId id="1064" r:id="rId14"/>
    <p:sldId id="1065" r:id="rId15"/>
    <p:sldId id="1068" r:id="rId16"/>
    <p:sldId id="1069" r:id="rId17"/>
    <p:sldId id="1066" r:id="rId18"/>
    <p:sldId id="1070" r:id="rId19"/>
    <p:sldId id="1071" r:id="rId20"/>
    <p:sldId id="1086" r:id="rId21"/>
    <p:sldId id="1087" r:id="rId22"/>
    <p:sldId id="1088" r:id="rId23"/>
    <p:sldId id="1073" r:id="rId24"/>
    <p:sldId id="1074" r:id="rId25"/>
  </p:sldIdLst>
  <p:sldSz cx="9144000" cy="6858000" type="screen4x3"/>
  <p:notesSz cx="6858000" cy="9144000"/>
  <p:custDataLst>
    <p:tags r:id="rId29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chemeClr val="tx2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0"/>
    <p:restoredTop sz="85411"/>
  </p:normalViewPr>
  <p:slideViewPr>
    <p:cSldViewPr showGuides="1">
      <p:cViewPr varScale="1">
        <p:scale>
          <a:sx n="72" d="100"/>
          <a:sy n="72" d="100"/>
        </p:scale>
        <p:origin x="1752" y="96"/>
      </p:cViewPr>
      <p:guideLst>
        <p:guide orient="horz" pos="213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4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0213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7A7D79E-09D1-4D04-96AD-C1894544F1CB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程序员不能假设文件一定是存在的</a:t>
            </a:r>
            <a:endParaRPr lang="zh-CN" altLang="en-US" dirty="0"/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鲁棒性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是软件工程中的概念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r>
              <a:rPr lang="zh-CN" altLang="en-US" dirty="0"/>
              <a:t>异常的类型除了</a:t>
            </a:r>
            <a:r>
              <a:rPr lang="en-US" altLang="zh-CN" dirty="0"/>
              <a:t>void</a:t>
            </a:r>
            <a:r>
              <a:rPr lang="zh-CN" altLang="en-US" dirty="0"/>
              <a:t>都可以</a:t>
            </a:r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lvl="0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ctr" anchorCtr="0"/>
          <a:lstStyle/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zh-CN" altLang="en-US" dirty="0"/>
              <a:t>其他工具：类图设计工具，日志查看工具</a:t>
            </a:r>
            <a:endParaRPr lang="en-US" altLang="zh-CN" dirty="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zh-CN" altLang="en-US" dirty="0"/>
              <a:t>基于</a:t>
            </a:r>
            <a:r>
              <a:rPr lang="en-US" altLang="zh-CN" dirty="0"/>
              <a:t>IDE</a:t>
            </a:r>
            <a:r>
              <a:rPr lang="zh-CN" altLang="en-US" dirty="0"/>
              <a:t>：</a:t>
            </a:r>
            <a:r>
              <a:rPr lang="en-US" altLang="zh-CN" dirty="0"/>
              <a:t>C++</a:t>
            </a:r>
            <a:r>
              <a:rPr lang="zh-CN" altLang="en-US" dirty="0"/>
              <a:t>文件在</a:t>
            </a:r>
            <a:r>
              <a:rPr lang="en-US" altLang="zh-CN" dirty="0"/>
              <a:t>linux</a:t>
            </a:r>
            <a:r>
              <a:rPr lang="zh-CN" altLang="en-US" dirty="0"/>
              <a:t>上的后缀名是 </a:t>
            </a:r>
            <a:r>
              <a:rPr lang="en-US" altLang="zh-CN" dirty="0"/>
              <a:t>.cc</a:t>
            </a:r>
            <a:endParaRPr lang="en-US" altLang="zh-CN" dirty="0"/>
          </a:p>
          <a:p>
            <a:pPr marL="171450" lvl="0" indent="-171450">
              <a:buFont typeface="Wingdings" panose="05000000000000000000" pitchFamily="2" charset="2"/>
              <a:buChar char="Ø"/>
            </a:pPr>
            <a:r>
              <a:rPr lang="zh-CN" altLang="en-US" dirty="0"/>
              <a:t>断点调试：查看运行时变量值</a:t>
            </a: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3025" y="8685213"/>
            <a:ext cx="2973388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zh-CN" altLang="en-US" sz="1200" dirty="0">
                <a:solidFill>
                  <a:schemeClr val="tx1"/>
                </a:solidFill>
                <a:ea typeface="宋体" panose="02010600030101010101" pitchFamily="2" charset="-122"/>
              </a:rPr>
            </a:fld>
            <a:endParaRPr lang="zh-CN" altLang="en-US" sz="1200" dirty="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endParaRPr lang="zh-CN" altLang="zh-CN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524000" y="6248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 userDrawn="1"/>
        </p:nvSpPr>
        <p:spPr bwMode="auto">
          <a:xfrm>
            <a:off x="1651000" y="6375400"/>
            <a:ext cx="12954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5266DCD-47FE-409A-9CE4-1BF69F5563E1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838" name="Rectangle 6"/>
          <p:cNvSpPr>
            <a:spLocks noGrp="1" noChangeArrowheads="1"/>
          </p:cNvSpPr>
          <p:nvPr userDrawn="1"/>
        </p:nvSpPr>
        <p:spPr bwMode="auto">
          <a:xfrm>
            <a:off x="6553200" y="6309995"/>
            <a:ext cx="1905000" cy="39560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50000"/>
              </a:spcBef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71E7CE4-78B9-46D3-A574-A4017E076596}" type="slidenum">
              <a:rPr kumimoji="1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1905" y="6167755"/>
            <a:ext cx="9142095" cy="690245"/>
          </a:xfrm>
          <a:prstGeom prst="rect">
            <a:avLst/>
          </a:prstGeom>
          <a:gradFill rotWithShape="0">
            <a:gsLst>
              <a:gs pos="0">
                <a:srgbClr val="CC99FF"/>
              </a:gs>
              <a:gs pos="100000">
                <a:srgbClr val="5E4776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algn="ctr" eaLnBrk="0" hangingPunct="0"/>
            <a:endParaRPr lang="zh-CN" altLang="en-US" dirty="0">
              <a:latin typeface="Times New Roman" panose="02020603050405020304" pitchFamily="18" charset="0"/>
              <a:ea typeface="大黑体" charset="-122"/>
            </a:endParaRPr>
          </a:p>
        </p:txBody>
      </p:sp>
      <p:sp>
        <p:nvSpPr>
          <p:cNvPr id="9" name="Line 9"/>
          <p:cNvSpPr/>
          <p:nvPr userDrawn="1"/>
        </p:nvSpPr>
        <p:spPr>
          <a:xfrm flipH="1">
            <a:off x="1447165" y="6182360"/>
            <a:ext cx="635" cy="550545"/>
          </a:xfrm>
          <a:prstGeom prst="line">
            <a:avLst/>
          </a:prstGeom>
          <a:ln w="1270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" name="Text Box 10"/>
          <p:cNvSpPr txBox="1"/>
          <p:nvPr userDrawn="1"/>
        </p:nvSpPr>
        <p:spPr>
          <a:xfrm>
            <a:off x="5791200" y="6167755"/>
            <a:ext cx="3352800" cy="690245"/>
          </a:xfrm>
          <a:prstGeom prst="rect">
            <a:avLst/>
          </a:prstGeom>
          <a:solidFill>
            <a:srgbClr val="800080"/>
          </a:solidFill>
          <a:ln w="12700">
            <a:noFill/>
          </a:ln>
        </p:spPr>
        <p:txBody>
          <a:bodyPr lIns="90000" tIns="46800" rIns="90000" bIns="46800" anchor="ctr" anchorCtr="0"/>
          <a:lstStyle/>
          <a:p>
            <a:pPr lvl="0" algn="ctr" eaLnBrk="0" hangingPunct="0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Harmony Text" pitchFamily="34" charset="0"/>
                <a:ea typeface="宋体" panose="02010600030101010101" pitchFamily="2" charset="-122"/>
              </a:rPr>
              <a:t>厦门大学信息学院</a:t>
            </a:r>
            <a:endParaRPr lang="zh-CN" altLang="en-US" sz="1400" dirty="0">
              <a:solidFill>
                <a:schemeClr val="bg1"/>
              </a:solidFill>
              <a:latin typeface="Harmony Text" pitchFamily="34" charset="0"/>
              <a:ea typeface="宋体" panose="02010600030101010101" pitchFamily="2" charset="-122"/>
            </a:endParaRPr>
          </a:p>
        </p:txBody>
      </p:sp>
      <p:sp>
        <p:nvSpPr>
          <p:cNvPr id="11" name="Text Box 11"/>
          <p:cNvSpPr txBox="1"/>
          <p:nvPr userDrawn="1"/>
        </p:nvSpPr>
        <p:spPr>
          <a:xfrm>
            <a:off x="0" y="6337935"/>
            <a:ext cx="1371600" cy="5200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algn="ctr" eaLnBrk="1" hangingPunct="1">
              <a:spcBef>
                <a:spcPct val="50000"/>
              </a:spcBef>
            </a:pP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  <a:t>章</a:t>
            </a:r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5" name="Text Box 12"/>
          <p:cNvSpPr txBox="1"/>
          <p:nvPr userDrawn="1"/>
        </p:nvSpPr>
        <p:spPr>
          <a:xfrm>
            <a:off x="2642870" y="6344920"/>
            <a:ext cx="1626870" cy="38798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noAutofit/>
          </a:bodyPr>
          <a:lstStyle/>
          <a:p>
            <a:pPr lvl="0" eaLnBrk="1" hangingPunct="1">
              <a:spcBef>
                <a:spcPct val="50000"/>
              </a:spcBef>
            </a:pPr>
            <a:r>
              <a:rPr lang="zh-CN" altLang="en-US" sz="14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面向对象程序设计</a:t>
            </a:r>
            <a:endParaRPr lang="zh-CN" altLang="en-US" sz="1400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525" y="513373"/>
            <a:ext cx="9144000" cy="0"/>
          </a:xfrm>
          <a:prstGeom prst="line">
            <a:avLst/>
          </a:prstGeom>
          <a:solidFill>
            <a:srgbClr val="0B5FD1"/>
          </a:solidFill>
          <a:ln w="38100">
            <a:solidFill>
              <a:srgbClr val="0766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 userDrawn="1"/>
        </p:nvSpPr>
        <p:spPr>
          <a:xfrm>
            <a:off x="1764030" y="33020"/>
            <a:ext cx="5589905" cy="480060"/>
          </a:xfrm>
          <a:prstGeom prst="roundRect">
            <a:avLst>
              <a:gd name="adj" fmla="val 32539"/>
            </a:avLst>
          </a:prstGeom>
          <a:solidFill>
            <a:srgbClr val="0B5F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第</a:t>
            </a:r>
            <a:r>
              <a:rPr lang="en-US" altLang="zh-CN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9</a:t>
            </a: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章 异常</a:t>
            </a: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处理</a:t>
            </a:r>
            <a:endParaRPr lang="zh-CN" altLang="en-US" sz="24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3" name="前凸带形 2"/>
          <p:cNvSpPr/>
          <p:nvPr userDrawn="1"/>
        </p:nvSpPr>
        <p:spPr>
          <a:xfrm>
            <a:off x="10160" y="44450"/>
            <a:ext cx="1255395" cy="466090"/>
          </a:xfrm>
          <a:prstGeom prst="ribbon">
            <a:avLst/>
          </a:prstGeom>
          <a:solidFill>
            <a:srgbClr val="0B5FD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kumimoji="0" lang="en-US" altLang="zh-CN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8532495" y="0"/>
            <a:ext cx="485140" cy="483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–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宋体" panose="02010600030101010101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宋体" panose="02010600030101010101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533650"/>
            <a:ext cx="4684713" cy="16875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概述</a:t>
            </a:r>
            <a:endParaRPr kumimoji="0" lang="en-US" altLang="zh-CN" sz="30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US" sz="3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C++</a:t>
            </a:r>
            <a:r>
              <a: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异常处理机制</a:t>
            </a:r>
            <a:endParaRPr kumimoji="0" lang="en-US" altLang="zh-CN" sz="3000" b="1" i="0" u="none" strike="noStrike" kern="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3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程序调试技术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8" name="Rectangle 2"/>
          <p:cNvSpPr>
            <a:spLocks noGrp="1"/>
          </p:cNvSpPr>
          <p:nvPr/>
        </p:nvSpPr>
        <p:spPr>
          <a:xfrm>
            <a:off x="1618933" y="404495"/>
            <a:ext cx="5905500" cy="1752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sz="5400" dirty="0"/>
              <a:t>第十章 异常处理</a:t>
            </a:r>
            <a:endParaRPr lang="zh-CN" altLang="en-US" sz="5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3088" y="2095500"/>
            <a:ext cx="7886700" cy="42862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57505" indent="-357505" eaLnBrk="1" hangingPunct="1"/>
            <a:r>
              <a:rPr lang="en-GB" altLang="en-US" sz="2800" b="1" dirty="0">
                <a:cs typeface="Times New Roman" panose="02020603050405020304" pitchFamily="18" charset="0"/>
              </a:rPr>
              <a:t>catch</a:t>
            </a:r>
            <a:r>
              <a:rPr lang="zh-CN" altLang="en-US" sz="2800" b="1" dirty="0">
                <a:cs typeface="Times New Roman" panose="02020603050405020304" pitchFamily="18" charset="0"/>
              </a:rPr>
              <a:t>语句块紧接在</a:t>
            </a:r>
            <a:r>
              <a:rPr lang="en-US" altLang="zh-CN" sz="2800" b="1" dirty="0">
                <a:cs typeface="Times New Roman" panose="02020603050405020304" pitchFamily="18" charset="0"/>
              </a:rPr>
              <a:t>try</a:t>
            </a:r>
            <a:r>
              <a:rPr lang="zh-CN" altLang="en-US" sz="2800" b="1" dirty="0">
                <a:cs typeface="Times New Roman" panose="02020603050405020304" pitchFamily="18" charset="0"/>
              </a:rPr>
              <a:t>语句的后面，用于捕获并处理</a:t>
            </a:r>
            <a:r>
              <a:rPr lang="en-GB" altLang="en-US" sz="2800" b="1" dirty="0">
                <a:cs typeface="Times New Roman" panose="02020603050405020304" pitchFamily="18" charset="0"/>
              </a:rPr>
              <a:t>throw</a:t>
            </a:r>
            <a:r>
              <a:rPr lang="zh-CN" altLang="en-US" sz="2800" b="1" dirty="0">
                <a:cs typeface="Times New Roman" panose="02020603050405020304" pitchFamily="18" charset="0"/>
              </a:rPr>
              <a:t>抛掷的异常，其</a:t>
            </a:r>
            <a:r>
              <a:rPr lang="zh-CN" altLang="en-US" sz="2800" b="1" dirty="0">
                <a:solidFill>
                  <a:srgbClr val="FF0000"/>
                </a:solidFill>
                <a:cs typeface="Times New Roman" panose="02020603050405020304" pitchFamily="18" charset="0"/>
              </a:rPr>
              <a:t>格式为</a:t>
            </a:r>
            <a:r>
              <a:rPr lang="zh-CN" altLang="en-US" sz="2800" b="1" dirty="0">
                <a:cs typeface="Times New Roman" panose="02020603050405020304" pitchFamily="18" charset="0"/>
              </a:rPr>
              <a:t>：</a:t>
            </a:r>
            <a:endParaRPr lang="zh-CN" altLang="en-US" sz="2800" b="1" dirty="0">
              <a:cs typeface="Times New Roman" panose="02020603050405020304" pitchFamily="18" charset="0"/>
            </a:endParaRPr>
          </a:p>
          <a:p>
            <a:pPr marL="1008380" lvl="1" eaLnBrk="1" hangingPunct="1">
              <a:buNone/>
            </a:pPr>
            <a:r>
              <a:rPr lang="en-GB" altLang="en-US" sz="2400" b="1" dirty="0">
                <a:cs typeface="Times New Roman" panose="02020603050405020304" pitchFamily="18" charset="0"/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 catch (&lt;</a:t>
            </a:r>
            <a:r>
              <a:rPr lang="zh-CN" alt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类型</a:t>
            </a:r>
            <a:r>
              <a:rPr lang="en-GB" alt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&gt; &lt;</a:t>
            </a:r>
            <a:r>
              <a:rPr lang="zh-CN" alt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变量</a:t>
            </a:r>
            <a:r>
              <a:rPr lang="en-GB" alt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&gt;)</a:t>
            </a:r>
            <a:endParaRPr lang="en-GB" altLang="en-US" sz="24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1008380" lvl="1" eaLnBrk="1" hangingPunct="1">
              <a:buNone/>
            </a:pPr>
            <a:r>
              <a:rPr lang="en-GB" alt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  { </a:t>
            </a:r>
            <a:r>
              <a:rPr lang="en-US" altLang="zh-CN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语句序列</a:t>
            </a:r>
            <a:r>
              <a:rPr lang="en-US" altLang="zh-CN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&gt;</a:t>
            </a:r>
            <a:endParaRPr lang="en-GB" altLang="en-US" sz="24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1008380" lvl="1" eaLnBrk="1" hangingPunct="1">
              <a:buNone/>
            </a:pPr>
            <a:r>
              <a:rPr lang="en-GB" alt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  }</a:t>
            </a:r>
            <a:endParaRPr lang="en-GB" altLang="en-US" sz="24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1008380" lvl="1" eaLnBrk="1" hangingPunct="1">
              <a:buNone/>
            </a:pPr>
            <a:endParaRPr lang="zh-CN" altLang="en-US" sz="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1008380"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GB" altLang="en-US" sz="2400" b="1" dirty="0"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cs typeface="Times New Roman" panose="02020603050405020304" pitchFamily="18" charset="0"/>
              </a:rPr>
              <a:t>类型</a:t>
            </a:r>
            <a:r>
              <a:rPr lang="en-GB" altLang="en-US" sz="2400" b="1" dirty="0">
                <a:cs typeface="Times New Roman" panose="02020603050405020304" pitchFamily="18" charset="0"/>
              </a:rPr>
              <a:t>&gt;</a:t>
            </a:r>
            <a:r>
              <a:rPr lang="zh-CN" altLang="en-US" sz="2400" b="1" dirty="0">
                <a:cs typeface="Times New Roman" panose="02020603050405020304" pitchFamily="18" charset="0"/>
              </a:rPr>
              <a:t>用于指出捕获的是何种异常，它与异常的类型进行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精确匹配</a:t>
            </a:r>
            <a:r>
              <a:rPr lang="zh-CN" altLang="en-US" sz="2400" b="1" dirty="0">
                <a:cs typeface="Times New Roman" panose="02020603050405020304" pitchFamily="18" charset="0"/>
              </a:rPr>
              <a:t>；</a:t>
            </a:r>
            <a:endParaRPr lang="zh-CN" altLang="en-US" sz="2400" b="1" dirty="0">
              <a:cs typeface="Times New Roman" panose="02020603050405020304" pitchFamily="18" charset="0"/>
            </a:endParaRPr>
          </a:p>
          <a:p>
            <a:pPr marL="1008380"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GB" altLang="en-US" sz="2400" b="1" dirty="0"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cs typeface="Times New Roman" panose="02020603050405020304" pitchFamily="18" charset="0"/>
              </a:rPr>
              <a:t>变量</a:t>
            </a:r>
            <a:r>
              <a:rPr lang="en-GB" altLang="en-US" sz="2400" b="1" dirty="0">
                <a:cs typeface="Times New Roman" panose="02020603050405020304" pitchFamily="18" charset="0"/>
              </a:rPr>
              <a:t>&gt;</a:t>
            </a:r>
            <a:r>
              <a:rPr lang="zh-CN" altLang="en-US" sz="2400" b="1" dirty="0">
                <a:cs typeface="Times New Roman" panose="02020603050405020304" pitchFamily="18" charset="0"/>
              </a:rPr>
              <a:t>用于接收异常。它</a:t>
            </a:r>
            <a:r>
              <a:rPr lang="zh-CN" altLang="en-US" sz="2400" b="1" dirty="0">
                <a:solidFill>
                  <a:srgbClr val="0070C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可以缺省</a:t>
            </a:r>
            <a:r>
              <a:rPr lang="zh-CN" altLang="en-US" sz="2400" b="1" dirty="0">
                <a:cs typeface="Times New Roman" panose="02020603050405020304" pitchFamily="18" charset="0"/>
              </a:rPr>
              <a:t>，缺省时表明</a:t>
            </a:r>
            <a:r>
              <a:rPr lang="en-GB" altLang="en-US" sz="2400" b="1" dirty="0">
                <a:cs typeface="Times New Roman" panose="02020603050405020304" pitchFamily="18" charset="0"/>
              </a:rPr>
              <a:t>catch</a:t>
            </a:r>
            <a:r>
              <a:rPr lang="zh-CN" altLang="en-US" sz="2400" b="1" dirty="0">
                <a:cs typeface="Times New Roman" panose="02020603050405020304" pitchFamily="18" charset="0"/>
              </a:rPr>
              <a:t>语句块只关心异常对象的类型。</a:t>
            </a:r>
            <a:endParaRPr lang="zh-CN" altLang="en-US" sz="2400" b="1" dirty="0"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57313" y="360363"/>
            <a:ext cx="57864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10.2 </a:t>
            </a: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C++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异常处理机制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/>
          </p:cNvSpPr>
          <p:nvPr>
            <p:ph type="body"/>
          </p:nvPr>
        </p:nvSpPr>
        <p:spPr>
          <a:xfrm>
            <a:off x="250825" y="1052736"/>
            <a:ext cx="5400675" cy="5024437"/>
          </a:xfrm>
        </p:spPr>
        <p:txBody>
          <a:bodyPr vert="horz" wrap="square" lIns="91440" tIns="45720" rIns="91440" bIns="45720" anchor="t" anchorCtr="0"/>
          <a:lstStyle/>
          <a:p>
            <a:pPr marL="365125" indent="-365125" eaLnBrk="1" hangingPunct="1"/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catch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语句块的例</a:t>
            </a:r>
            <a:r>
              <a:rPr lang="en-US" altLang="zh-CN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：</a:t>
            </a:r>
            <a:endParaRPr lang="zh-CN" altLang="en-US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830580" lvl="1" eaLnBrk="1" hangingPunct="1"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char filename[100];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marL="830580" lvl="1" eaLnBrk="1" hangingPunct="1"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cout &lt;&lt; "</a:t>
            </a:r>
            <a:r>
              <a:rPr lang="zh-CN" altLang="en-US" sz="1800" b="1" dirty="0">
                <a:cs typeface="Times New Roman" panose="02020603050405020304" pitchFamily="18" charset="0"/>
              </a:rPr>
              <a:t>请输入文件名：</a:t>
            </a:r>
            <a:r>
              <a:rPr lang="en-US" altLang="zh-CN" sz="1800" b="1" dirty="0">
                <a:cs typeface="Times New Roman" panose="02020603050405020304" pitchFamily="18" charset="0"/>
              </a:rPr>
              <a:t>"</a:t>
            </a:r>
            <a:r>
              <a:rPr lang="zh-CN" altLang="en-US" sz="1800" b="1" dirty="0">
                <a:cs typeface="Times New Roman" panose="02020603050405020304" pitchFamily="18" charset="0"/>
              </a:rPr>
              <a:t> </a:t>
            </a:r>
            <a:r>
              <a:rPr lang="en-GB" altLang="en-US" sz="1800" b="1" dirty="0">
                <a:cs typeface="Times New Roman" panose="02020603050405020304" pitchFamily="18" charset="0"/>
              </a:rPr>
              <a:t>&lt;&lt; endl;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marL="830580" lvl="1" eaLnBrk="1" hangingPunct="1"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cin &gt;&gt; filename;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marL="830580" lvl="1" eaLnBrk="1" hangingPunct="1">
              <a:buNone/>
            </a:pPr>
            <a:r>
              <a:rPr lang="en-GB" altLang="en-US" sz="1800" b="1" dirty="0">
                <a:solidFill>
                  <a:srgbClr val="0070C0"/>
                </a:solidFill>
                <a:cs typeface="Times New Roman" panose="02020603050405020304" pitchFamily="18" charset="0"/>
              </a:rPr>
              <a:t>try</a:t>
            </a:r>
            <a:endParaRPr lang="en-GB" altLang="en-US" sz="1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830580" lvl="1" eaLnBrk="1" hangingPunct="1">
              <a:buNone/>
            </a:pPr>
            <a:r>
              <a:rPr lang="en-GB" altLang="en-US" sz="1800" b="1" dirty="0">
                <a:solidFill>
                  <a:srgbClr val="0070C0"/>
                </a:solidFill>
                <a:cs typeface="Times New Roman" panose="02020603050405020304" pitchFamily="18" charset="0"/>
              </a:rPr>
              <a:t>{</a:t>
            </a:r>
            <a:r>
              <a:rPr lang="en-GB" altLang="en-US" sz="1800" b="1" dirty="0">
                <a:cs typeface="Times New Roman" panose="02020603050405020304" pitchFamily="18" charset="0"/>
              </a:rPr>
              <a:t>   </a:t>
            </a:r>
            <a:r>
              <a:rPr lang="en-GB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当函数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中抛掷了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char *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类型的异常时，</a:t>
            </a:r>
            <a:endParaRPr lang="zh-CN" altLang="en-US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30580" lvl="1" eaLnBrk="1" hangingPunct="1">
              <a:buNone/>
            </a:pP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  //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则程序转到的</a:t>
            </a:r>
            <a:r>
              <a:rPr lang="en-US" altLang="zh-CN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catch(char *str)</a:t>
            </a:r>
            <a:r>
              <a:rPr lang="zh-CN" altLang="en-US" sz="1800" b="1" dirty="0">
                <a:latin typeface="楷体" panose="02010609060101010101" pitchFamily="49" charset="-122"/>
                <a:ea typeface="楷体" panose="02010609060101010101" pitchFamily="49" charset="-122"/>
              </a:rPr>
              <a:t>处理</a:t>
            </a:r>
            <a:endParaRPr lang="en-GB" altLang="en-US" sz="1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30580" lvl="1" eaLnBrk="1" hangingPunct="1"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    f(filename);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marL="830580" lvl="1" eaLnBrk="1" hangingPunct="1">
              <a:buNone/>
            </a:pPr>
            <a:r>
              <a:rPr lang="en-GB" altLang="en-US" sz="1800" b="1" dirty="0">
                <a:solidFill>
                  <a:srgbClr val="0070C0"/>
                </a:solidFill>
                <a:cs typeface="Times New Roman" panose="02020603050405020304" pitchFamily="18" charset="0"/>
              </a:rPr>
              <a:t>}</a:t>
            </a:r>
            <a:endParaRPr lang="en-GB" altLang="en-US" sz="1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830580" lvl="1" eaLnBrk="1" hangingPunct="1">
              <a:buNone/>
            </a:pPr>
            <a:r>
              <a:rPr lang="en-GB" altLang="en-US" sz="1800" b="1" dirty="0">
                <a:solidFill>
                  <a:srgbClr val="0070C0"/>
                </a:solidFill>
                <a:cs typeface="Times New Roman" panose="02020603050405020304" pitchFamily="18" charset="0"/>
              </a:rPr>
              <a:t>catch (char *str)</a:t>
            </a:r>
            <a:endParaRPr lang="en-GB" altLang="en-US" sz="18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830580" lvl="1" eaLnBrk="1" hangingPunct="1">
              <a:buNone/>
            </a:pPr>
            <a:r>
              <a:rPr lang="en-GB" altLang="en-US" sz="1800" b="1" dirty="0">
                <a:solidFill>
                  <a:srgbClr val="0070C0"/>
                </a:solidFill>
                <a:cs typeface="Times New Roman" panose="02020603050405020304" pitchFamily="18" charset="0"/>
              </a:rPr>
              <a:t>{</a:t>
            </a:r>
            <a:r>
              <a:rPr lang="en-GB" altLang="en-US" sz="1800" b="1" dirty="0">
                <a:cs typeface="Times New Roman" panose="02020603050405020304" pitchFamily="18" charset="0"/>
              </a:rPr>
              <a:t>	cout &lt;&lt; str &lt;&lt; "</a:t>
            </a:r>
            <a:r>
              <a:rPr lang="zh-CN" altLang="en-US" sz="1800" b="1" dirty="0">
                <a:cs typeface="Times New Roman" panose="02020603050405020304" pitchFamily="18" charset="0"/>
              </a:rPr>
              <a:t>不存在</a:t>
            </a:r>
            <a:r>
              <a:rPr lang="en-GB" altLang="en-US" sz="1800" b="1" dirty="0">
                <a:cs typeface="Times New Roman" panose="02020603050405020304" pitchFamily="18" charset="0"/>
              </a:rPr>
              <a:t>!" &lt;&lt; endl;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marL="830580" lvl="1" eaLnBrk="1" hangingPunct="1"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cout &lt;&lt; "</a:t>
            </a:r>
            <a:r>
              <a:rPr lang="zh-CN" altLang="en-US" sz="1800" b="1" dirty="0">
                <a:cs typeface="Times New Roman" panose="02020603050405020304" pitchFamily="18" charset="0"/>
              </a:rPr>
              <a:t>请重新输入文件名：</a:t>
            </a:r>
            <a:r>
              <a:rPr lang="en-US" altLang="zh-CN" sz="1800" b="1" dirty="0">
                <a:cs typeface="Times New Roman" panose="02020603050405020304" pitchFamily="18" charset="0"/>
              </a:rPr>
              <a:t>"</a:t>
            </a:r>
            <a:r>
              <a:rPr lang="zh-CN" altLang="en-US" sz="1800" b="1" dirty="0">
                <a:cs typeface="Times New Roman" panose="02020603050405020304" pitchFamily="18" charset="0"/>
              </a:rPr>
              <a:t> </a:t>
            </a:r>
            <a:r>
              <a:rPr lang="en-GB" altLang="en-US" sz="1800" b="1" dirty="0">
                <a:cs typeface="Times New Roman" panose="02020603050405020304" pitchFamily="18" charset="0"/>
              </a:rPr>
              <a:t>&lt;&lt; endl;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marL="830580" lvl="1" eaLnBrk="1" hangingPunct="1"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cin &gt;&gt; filename;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marL="830580" lvl="1" eaLnBrk="1" hangingPunct="1">
              <a:buNone/>
            </a:pPr>
            <a:r>
              <a:rPr lang="en-GB" altLang="en-US" sz="1800" b="1" dirty="0">
                <a:cs typeface="Times New Roman" panose="02020603050405020304" pitchFamily="18" charset="0"/>
              </a:rPr>
              <a:t>	f(filename);</a:t>
            </a:r>
            <a:endParaRPr lang="en-GB" altLang="en-US" sz="1800" b="1" dirty="0">
              <a:cs typeface="Times New Roman" panose="02020603050405020304" pitchFamily="18" charset="0"/>
            </a:endParaRPr>
          </a:p>
          <a:p>
            <a:pPr marL="830580" lvl="1" eaLnBrk="1" hangingPunct="1">
              <a:buNone/>
            </a:pPr>
            <a:r>
              <a:rPr lang="en-GB" altLang="en-US" sz="1800" b="1" dirty="0">
                <a:solidFill>
                  <a:srgbClr val="0070C0"/>
                </a:solidFill>
                <a:cs typeface="Times New Roman" panose="02020603050405020304" pitchFamily="18" charset="0"/>
              </a:rPr>
              <a:t>}</a:t>
            </a:r>
            <a:endParaRPr lang="en-US" altLang="zh-CN" sz="1800" b="1" dirty="0">
              <a:solidFill>
                <a:srgbClr val="0070C0"/>
              </a:solidFill>
              <a:ea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357313" y="56927"/>
            <a:ext cx="57864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 dirty="0">
                <a:latin typeface="+mj-lt"/>
                <a:ea typeface="+mj-ea"/>
                <a:cs typeface="+mj-cs"/>
              </a:rPr>
              <a:t>10.2 </a:t>
            </a:r>
            <a:r>
              <a:rPr kumimoji="0" lang="en-US" sz="4000" kern="0" cap="none" spc="0" normalizeH="0" baseline="0" noProof="0" dirty="0">
                <a:latin typeface="+mj-lt"/>
                <a:ea typeface="+mj-ea"/>
                <a:cs typeface="+mj-cs"/>
              </a:rPr>
              <a:t>C++</a:t>
            </a:r>
            <a:r>
              <a:rPr kumimoji="0" lang="zh-CN" altLang="en-US" sz="4000" kern="0" cap="none" spc="0" normalizeH="0" baseline="0" noProof="0" dirty="0">
                <a:latin typeface="+mj-lt"/>
                <a:ea typeface="+mj-ea"/>
                <a:cs typeface="+mj-cs"/>
              </a:rPr>
              <a:t>异常处理机制</a:t>
            </a:r>
            <a:endParaRPr kumimoji="0" lang="zh-CN" altLang="en-US" sz="4000" kern="0" cap="none" spc="0" normalizeH="0" baseline="0" noProof="0" dirty="0">
              <a:latin typeface="+mj-lt"/>
              <a:ea typeface="+mj-ea"/>
              <a:cs typeface="+mj-cs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5848350" y="1565498"/>
            <a:ext cx="2952750" cy="31702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含有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throw</a:t>
            </a:r>
            <a:r>
              <a:rPr kumimoji="0" lang="zh-CN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语句的函数</a:t>
            </a:r>
            <a:r>
              <a:rPr kumimoji="0" lang="en-US" altLang="zh-CN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sz="2000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void </a:t>
            </a: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f()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{ ......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... throw </a:t>
            </a: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1;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......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... throw </a:t>
            </a: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1.0;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......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... </a:t>
            </a:r>
            <a:r>
              <a:rPr kumimoji="0" lang="en-US" sz="2000" kern="1200" cap="none" spc="0" normalizeH="0" baseline="0" noProof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throw </a:t>
            </a:r>
            <a:r>
              <a:rPr kumimoji="0" lang="en-US" sz="2000" kern="1200" cap="none" spc="0" normalizeH="0" baseline="0" noProof="0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"abcd";</a:t>
            </a:r>
            <a:endParaRPr kumimoji="0" lang="en-US" sz="2000" kern="1200" cap="none" spc="0" normalizeH="0" baseline="0" noProof="0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.......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5761038" y="1492473"/>
            <a:ext cx="2952750" cy="3243263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2447925" y="3654648"/>
            <a:ext cx="3924300" cy="21590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 bwMode="auto">
          <a:xfrm flipH="1">
            <a:off x="2700338" y="4062636"/>
            <a:ext cx="3671888" cy="217488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7950" y="1326183"/>
            <a:ext cx="8605838" cy="10080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catch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语句块的例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一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个</a:t>
            </a: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try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语句块的后面可以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跟多个</a:t>
            </a: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catch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语句块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用于捕获并处理不同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类型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的异常，例如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539750" y="2321545"/>
            <a:ext cx="5976466" cy="378565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int main()</a:t>
            </a:r>
            <a:endParaRPr kumimoji="0" 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{   ......</a:t>
            </a:r>
            <a:endParaRPr kumimoji="0" 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sz="2000" kern="1200" cap="none" spc="0" normalizeH="0" baseline="0" noProof="0" dirty="0">
                <a:solidFill>
                  <a:srgbClr val="0070C0"/>
                </a:solidFill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try</a:t>
            </a:r>
            <a:endParaRPr kumimoji="0" lang="en-US" sz="2000" kern="1200" cap="none" spc="0" normalizeH="0" baseline="0" noProof="0" dirty="0">
              <a:solidFill>
                <a:srgbClr val="0070C0"/>
              </a:solidFill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{  f();  }</a:t>
            </a:r>
            <a:endParaRPr kumimoji="0" 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sz="2000" kern="1200" cap="none" spc="0" normalizeH="0" baseline="0" noProof="0" dirty="0">
                <a:solidFill>
                  <a:srgbClr val="0070C0"/>
                </a:solidFill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catch (int) 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      //</a:t>
            </a:r>
            <a:r>
              <a:rPr kumimoji="0" lang="zh-CN" alt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处理函数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中的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throw 1;</a:t>
            </a:r>
            <a:endParaRPr kumimoji="0" 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{ &lt;</a:t>
            </a:r>
            <a:r>
              <a:rPr kumimoji="0" lang="zh-CN" alt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语句序列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1&gt;}</a:t>
            </a:r>
            <a:endParaRPr kumimoji="0" 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sz="2000" kern="1200" cap="none" spc="0" normalizeH="0" baseline="0" noProof="0" dirty="0">
                <a:solidFill>
                  <a:srgbClr val="0070C0"/>
                </a:solidFill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catch (double)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//</a:t>
            </a:r>
            <a:r>
              <a:rPr kumimoji="0" lang="zh-CN" alt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处理函数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中的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throw 1.0</a:t>
            </a:r>
            <a:endParaRPr kumimoji="0" 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{ &lt;</a:t>
            </a:r>
            <a:r>
              <a:rPr kumimoji="0" lang="zh-CN" alt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语句序列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2&gt;}</a:t>
            </a:r>
            <a:endParaRPr kumimoji="0" 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sz="2000" kern="1200" cap="none" spc="0" normalizeH="0" baseline="0" noProof="0" dirty="0">
                <a:solidFill>
                  <a:srgbClr val="0070C0"/>
                </a:solidFill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catch (char *) 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//</a:t>
            </a:r>
            <a:r>
              <a:rPr kumimoji="0" lang="zh-CN" alt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处理函数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f</a:t>
            </a:r>
            <a:r>
              <a:rPr kumimoji="0" lang="zh-CN" alt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中的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throw "abcd"</a:t>
            </a:r>
            <a:endParaRPr kumimoji="0" 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{ &lt;</a:t>
            </a:r>
            <a:r>
              <a:rPr kumimoji="0" lang="zh-CN" alt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语句序列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3&gt;}</a:t>
            </a:r>
            <a:endParaRPr kumimoji="0" 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&lt;</a:t>
            </a:r>
            <a:r>
              <a:rPr kumimoji="0" lang="zh-CN" alt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非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catch</a:t>
            </a:r>
            <a:r>
              <a:rPr kumimoji="0" lang="zh-CN" alt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语句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endParaRPr kumimoji="0" 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kumimoji="0" 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084168" y="2608883"/>
            <a:ext cx="3024336" cy="317009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含有</a:t>
            </a:r>
            <a:r>
              <a:rPr kumimoji="0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throw</a:t>
            </a:r>
            <a:r>
              <a:rPr kumimoji="0" lang="zh-CN" alt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语句的函数</a:t>
            </a:r>
            <a:r>
              <a:rPr kumimoji="0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Times New Roman" panose="02020603050405020304" pitchFamily="18" charset="0"/>
              </a:rPr>
              <a:t>f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void f()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{ ......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... throw 1;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......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... throw 1.0;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......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... throw "abcd";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.......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kumimoji="0" 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357313" y="-99392"/>
            <a:ext cx="57864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10.2 </a:t>
            </a: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C++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异常处理机制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156325" y="2624758"/>
            <a:ext cx="2808288" cy="3170238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cxnSp>
        <p:nvCxnSpPr>
          <p:cNvPr id="9" name="直接箭头连接符 8"/>
          <p:cNvCxnSpPr/>
          <p:nvPr/>
        </p:nvCxnSpPr>
        <p:spPr bwMode="auto">
          <a:xfrm flipV="1">
            <a:off x="1533525" y="3113708"/>
            <a:ext cx="4592638" cy="309563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 bwMode="auto">
          <a:xfrm flipH="1">
            <a:off x="5508625" y="3729658"/>
            <a:ext cx="1150938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 bwMode="auto">
          <a:xfrm flipH="1">
            <a:off x="5651500" y="4337670"/>
            <a:ext cx="1008063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 bwMode="auto">
          <a:xfrm flipH="1">
            <a:off x="6048375" y="4952033"/>
            <a:ext cx="611188" cy="0"/>
          </a:xfrm>
          <a:prstGeom prst="straightConnector1">
            <a:avLst/>
          </a:prstGeom>
          <a:ln>
            <a:solidFill>
              <a:srgbClr val="00B0F0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4000" y="6248400"/>
            <a:ext cx="1295400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2" y="2276475"/>
            <a:ext cx="8352159" cy="3384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452755" marR="0" lvl="0" indent="-452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catch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语句块的例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（见下页）：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处理嵌套的异常</a:t>
            </a:r>
            <a:endParaRPr kumimoji="0" lang="en-GB" altLang="en-US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852805" marR="0" lvl="1" indent="-452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try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语句是可以嵌套的。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852805" marR="0" lvl="1" indent="-452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当在内层的</a:t>
            </a: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try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语句的执行中产生了异常，则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首先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在内层的</a:t>
            </a: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try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块之后查找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与之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匹配的</a:t>
            </a: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catch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语句块，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如果内层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不存在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捕获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相应异常的</a:t>
            </a:r>
            <a:r>
              <a:rPr kumimoji="0" lang="en-GB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catch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，则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逐步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向外层进行查找。 </a:t>
            </a:r>
            <a:endParaRPr kumimoji="0" 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852805" marR="0" lvl="1" indent="-452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如果抛掷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的异常在整个程序调用链上都没有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给出捕获，则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调用系统的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terminate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函数进行标准的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异常处理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57312" y="360363"/>
            <a:ext cx="5940219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10.2 </a:t>
            </a: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C++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异常处理机制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523999" y="6248400"/>
            <a:ext cx="1329827" cy="45720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/>
          </p:cNvSpPr>
          <p:nvPr>
            <p:ph type="body"/>
          </p:nvPr>
        </p:nvSpPr>
        <p:spPr>
          <a:xfrm>
            <a:off x="941388" y="1692325"/>
            <a:ext cx="4786312" cy="2206625"/>
          </a:xfrm>
          <a:solidFill>
            <a:schemeClr val="bg1">
              <a:alpha val="100000"/>
            </a:schemeClr>
          </a:solidFill>
        </p:spPr>
        <p:txBody>
          <a:bodyPr vert="horz" wrap="square" lIns="91440" tIns="45720" rIns="91440" bIns="45720" anchor="t" anchorCtr="0"/>
          <a:lstStyle/>
          <a:p>
            <a:pPr marL="449580" indent="-449580" eaLnBrk="1" hangingPunct="1">
              <a:lnSpc>
                <a:spcPct val="8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void h()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marL="449580" indent="-449580" eaLnBrk="1" hangingPunct="1">
              <a:lnSpc>
                <a:spcPct val="8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{	......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marL="449580" indent="-449580" eaLnBrk="1" hangingPunct="1">
              <a:lnSpc>
                <a:spcPct val="8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... </a:t>
            </a:r>
            <a:r>
              <a:rPr lang="en-GB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throw 1;  </a:t>
            </a:r>
            <a:r>
              <a:rPr lang="en-GB" altLang="en-US" sz="2000" b="1" dirty="0"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cs typeface="Times New Roman" panose="02020603050405020304" pitchFamily="18" charset="0"/>
              </a:rPr>
              <a:t>由</a:t>
            </a:r>
            <a:r>
              <a:rPr lang="en-GB" altLang="en-US" sz="2000" b="1" dirty="0"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cs typeface="Times New Roman" panose="02020603050405020304" pitchFamily="18" charset="0"/>
              </a:rPr>
              <a:t>捕获并处理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marL="449580" indent="-449580"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cs typeface="Times New Roman" panose="02020603050405020304" pitchFamily="18" charset="0"/>
              </a:rPr>
              <a:t>	</a:t>
            </a:r>
            <a:r>
              <a:rPr lang="en-GB" altLang="en-US" sz="2000" b="1" dirty="0">
                <a:cs typeface="Times New Roman" panose="02020603050405020304" pitchFamily="18" charset="0"/>
              </a:rPr>
              <a:t>......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marL="449580" indent="-449580" eaLnBrk="1" hangingPunct="1">
              <a:lnSpc>
                <a:spcPct val="8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	... </a:t>
            </a:r>
            <a:r>
              <a:rPr lang="en-GB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throw "abcd";  </a:t>
            </a:r>
            <a:r>
              <a:rPr lang="en-GB" altLang="en-US" sz="2000" b="1" dirty="0">
                <a:cs typeface="Times New Roman" panose="02020603050405020304" pitchFamily="18" charset="0"/>
              </a:rPr>
              <a:t>//</a:t>
            </a:r>
            <a:r>
              <a:rPr lang="zh-CN" altLang="en-US" sz="2000" b="1" dirty="0">
                <a:cs typeface="Times New Roman" panose="02020603050405020304" pitchFamily="18" charset="0"/>
              </a:rPr>
              <a:t>由</a:t>
            </a:r>
            <a:r>
              <a:rPr lang="en-GB" altLang="en-US" sz="2000" b="1" dirty="0">
                <a:cs typeface="Times New Roman" panose="02020603050405020304" pitchFamily="18" charset="0"/>
              </a:rPr>
              <a:t>f</a:t>
            </a:r>
            <a:r>
              <a:rPr lang="zh-CN" altLang="en-US" sz="2000" b="1" dirty="0">
                <a:cs typeface="Times New Roman" panose="02020603050405020304" pitchFamily="18" charset="0"/>
              </a:rPr>
              <a:t>捕获并处理</a:t>
            </a:r>
            <a:endParaRPr lang="zh-CN" altLang="en-US" sz="2000" b="1" dirty="0">
              <a:cs typeface="Times New Roman" panose="02020603050405020304" pitchFamily="18" charset="0"/>
            </a:endParaRPr>
          </a:p>
          <a:p>
            <a:pPr marL="449580" indent="-449580" eaLnBrk="1" hangingPunct="1">
              <a:lnSpc>
                <a:spcPct val="80000"/>
              </a:lnSpc>
              <a:buNone/>
            </a:pPr>
            <a:r>
              <a:rPr lang="zh-CN" altLang="en-US" sz="2000" b="1" dirty="0">
                <a:cs typeface="Times New Roman" panose="02020603050405020304" pitchFamily="18" charset="0"/>
              </a:rPr>
              <a:t>	</a:t>
            </a:r>
            <a:r>
              <a:rPr lang="en-GB" altLang="en-US" sz="2000" b="1" dirty="0">
                <a:cs typeface="Times New Roman" panose="02020603050405020304" pitchFamily="18" charset="0"/>
              </a:rPr>
              <a:t>......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marL="449580" indent="-449580" eaLnBrk="1" hangingPunct="1">
              <a:lnSpc>
                <a:spcPct val="8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}</a:t>
            </a:r>
            <a:endParaRPr lang="en-GB" altLang="en-US" sz="2000" b="1" dirty="0">
              <a:ea typeface="Times New Roman" panose="02020603050405020304" pitchFamily="18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969963" y="4184700"/>
            <a:ext cx="2757488" cy="19383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void g()</a:t>
            </a:r>
            <a:endParaRPr kumimoji="0" lang="en-GB" altLang="en-US" sz="20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>
                <a:latin typeface="+mn-lt"/>
                <a:ea typeface="+mn-ea"/>
                <a:cs typeface="Times New Roman" panose="02020603050405020304" pitchFamily="18" charset="0"/>
              </a:rPr>
              <a:t>{   try</a:t>
            </a:r>
            <a:endParaRPr kumimoji="0" lang="en-GB" altLang="en-US" sz="20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>
                <a:latin typeface="+mn-lt"/>
                <a:ea typeface="+mn-ea"/>
                <a:cs typeface="Times New Roman" panose="02020603050405020304" pitchFamily="18" charset="0"/>
              </a:rPr>
              <a:t>    { h(); }</a:t>
            </a:r>
            <a:endParaRPr kumimoji="0" lang="en-GB" altLang="en-US" sz="20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>
                <a:latin typeface="+mn-lt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GB" altLang="en-US" sz="2000" kern="1200" cap="none" spc="0" normalizeH="0" baseline="0" noProof="0">
                <a:solidFill>
                  <a:srgbClr val="0070C0"/>
                </a:solidFill>
                <a:latin typeface="+mn-lt"/>
                <a:ea typeface="+mn-ea"/>
                <a:cs typeface="Times New Roman" panose="02020603050405020304" pitchFamily="18" charset="0"/>
              </a:rPr>
              <a:t>catch </a:t>
            </a:r>
            <a:r>
              <a:rPr kumimoji="0" lang="en-GB" altLang="en-US" sz="2000" kern="1200" cap="none" spc="0" normalizeH="0" baseline="0" noProof="0" dirty="0">
                <a:solidFill>
                  <a:srgbClr val="0070C0"/>
                </a:solidFill>
                <a:latin typeface="+mn-lt"/>
                <a:ea typeface="+mn-ea"/>
                <a:cs typeface="Times New Roman" panose="02020603050405020304" pitchFamily="18" charset="0"/>
              </a:rPr>
              <a:t>(int)</a:t>
            </a:r>
            <a:endParaRPr kumimoji="0" lang="en-GB" altLang="en-US" sz="2000" kern="1200" cap="none" spc="0" normalizeH="0" baseline="0" noProof="0" dirty="0">
              <a:solidFill>
                <a:srgbClr val="0070C0"/>
              </a:solidFill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>
                <a:latin typeface="+mn-lt"/>
                <a:ea typeface="+mn-ea"/>
                <a:cs typeface="Times New Roman" panose="02020603050405020304" pitchFamily="18" charset="0"/>
              </a:rPr>
              <a:t>    { ...... }</a:t>
            </a:r>
            <a:endParaRPr kumimoji="0" lang="en-GB" altLang="en-US" sz="20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 dirty="0">
                <a:latin typeface="+mn-lt"/>
                <a:ea typeface="+mn-ea"/>
                <a:cs typeface="Times New Roman" panose="02020603050405020304" pitchFamily="18" charset="0"/>
              </a:rPr>
              <a:t>}</a:t>
            </a:r>
            <a:endParaRPr kumimoji="0" lang="en-GB" altLang="en-US" sz="2000" kern="1200" cap="none" spc="0" normalizeH="0" baseline="0" noProof="0" dirty="0"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6361113" y="1797100"/>
            <a:ext cx="2500313" cy="25542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void f()</a:t>
            </a:r>
            <a:endParaRPr kumimoji="0" lang="en-GB" alt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{   </a:t>
            </a:r>
            <a:r>
              <a:rPr kumimoji="0" lang="en-GB" altLang="en-US" sz="2000" kern="1200" cap="none" spc="0" normalizeH="0" baseline="0" noProof="0">
                <a:solidFill>
                  <a:srgbClr val="0070C0"/>
                </a:solidFill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try</a:t>
            </a:r>
            <a:endParaRPr kumimoji="0" lang="en-GB" altLang="en-US" sz="2000" kern="1200" cap="none" spc="0" normalizeH="0" baseline="0" noProof="0" dirty="0">
              <a:solidFill>
                <a:srgbClr val="0070C0"/>
              </a:solidFill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{ g(); }</a:t>
            </a:r>
            <a:endParaRPr kumimoji="0" lang="en-GB" alt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en-GB" altLang="en-US" sz="2000" kern="1200" cap="none" spc="0" normalizeH="0" baseline="0" noProof="0">
                <a:solidFill>
                  <a:srgbClr val="0070C0"/>
                </a:solidFill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catch </a:t>
            </a:r>
            <a:r>
              <a:rPr kumimoji="0" lang="en-GB" altLang="en-US" sz="2000" kern="1200" cap="none" spc="0" normalizeH="0" baseline="0" noProof="0" dirty="0">
                <a:solidFill>
                  <a:srgbClr val="0070C0"/>
                </a:solidFill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(int)</a:t>
            </a:r>
            <a:endParaRPr kumimoji="0" lang="en-GB" altLang="en-US" sz="2000" kern="1200" cap="none" spc="0" normalizeH="0" baseline="0" noProof="0" dirty="0">
              <a:solidFill>
                <a:srgbClr val="0070C0"/>
              </a:solidFill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{ ...... }</a:t>
            </a:r>
            <a:endParaRPr kumimoji="0" lang="en-GB" alt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kumimoji="0" lang="en-GB" altLang="en-US" sz="2000" kern="1200" cap="none" spc="0" normalizeH="0" baseline="0" noProof="0">
                <a:solidFill>
                  <a:srgbClr val="0070C0"/>
                </a:solidFill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catch </a:t>
            </a:r>
            <a:r>
              <a:rPr kumimoji="0" lang="en-GB" altLang="en-US" sz="2000" kern="1200" cap="none" spc="0" normalizeH="0" baseline="0" noProof="0" dirty="0">
                <a:solidFill>
                  <a:srgbClr val="0070C0"/>
                </a:solidFill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(char *)</a:t>
            </a:r>
            <a:endParaRPr kumimoji="0" lang="en-GB" altLang="en-US" sz="2000" kern="1200" cap="none" spc="0" normalizeH="0" baseline="0" noProof="0" dirty="0">
              <a:solidFill>
                <a:srgbClr val="0070C0"/>
              </a:solidFill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   { ...... }</a:t>
            </a:r>
            <a:endParaRPr kumimoji="0" lang="en-GB" alt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}</a:t>
            </a:r>
            <a:r>
              <a:rPr kumimoji="0" lang="en-US" sz="2000" kern="1200" cap="none" spc="0" normalizeH="0" baseline="0" noProof="0" dirty="0">
                <a:latin typeface="+mn-lt"/>
                <a:ea typeface="楷体_GB2312" pitchFamily="49" charset="-122"/>
                <a:cs typeface="Times New Roman" panose="02020603050405020304" pitchFamily="18" charset="0"/>
              </a:rPr>
              <a:t> </a:t>
            </a:r>
            <a:endParaRPr kumimoji="0" lang="en-US" sz="2000" kern="1200" cap="none" spc="0" normalizeH="0" baseline="0" noProof="0" dirty="0">
              <a:latin typeface="+mn-lt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6389688" y="4613325"/>
            <a:ext cx="1900238" cy="132397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int main()</a:t>
            </a:r>
            <a:endParaRPr kumimoji="0" lang="en-GB" alt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{   f();</a:t>
            </a:r>
            <a:endParaRPr kumimoji="0" lang="en-GB" alt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    ...... </a:t>
            </a:r>
            <a:endParaRPr kumimoji="0" lang="en-GB" alt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Times New Roman" panose="02020603050405020304" pitchFamily="18" charset="0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GB" alt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}</a:t>
            </a:r>
            <a:endParaRPr kumimoji="0" lang="en-GB" altLang="en-US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357313" y="-171400"/>
            <a:ext cx="57864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10.2 </a:t>
            </a: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C++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异常处理机制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941388" y="1692325"/>
            <a:ext cx="4641850" cy="220662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6329363" y="1805037"/>
            <a:ext cx="2132013" cy="2635250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941388" y="4254550"/>
            <a:ext cx="1773238" cy="1836738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10" name="矩形 9"/>
          <p:cNvSpPr/>
          <p:nvPr/>
        </p:nvSpPr>
        <p:spPr bwMode="auto">
          <a:xfrm>
            <a:off x="6300788" y="4595862"/>
            <a:ext cx="2160588" cy="1397000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>
            <a:off x="2349500" y="2598787"/>
            <a:ext cx="0" cy="2555875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95288" y="1198612"/>
            <a:ext cx="5354638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2755" marR="0" lvl="0" indent="-452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例</a:t>
            </a:r>
            <a:r>
              <a:rPr kumimoji="0" lang="en-US" altLang="zh-CN" sz="22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3</a:t>
            </a:r>
            <a:r>
              <a: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：</a:t>
            </a:r>
            <a:r>
              <a:rPr kumimoji="0" lang="en-US" altLang="zh-CN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main</a:t>
            </a:r>
            <a:r>
              <a: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调用</a:t>
            </a:r>
            <a:r>
              <a:rPr kumimoji="0" lang="en-US" altLang="zh-CN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f</a:t>
            </a:r>
            <a:r>
              <a: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调用</a:t>
            </a:r>
            <a:r>
              <a:rPr kumimoji="0" lang="en-US" altLang="zh-CN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g</a:t>
            </a:r>
            <a:r>
              <a: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US" altLang="zh-CN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g</a:t>
            </a:r>
            <a:r>
              <a: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调用</a:t>
            </a:r>
            <a:r>
              <a:rPr kumimoji="0" lang="en-US" altLang="zh-CN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h</a:t>
            </a:r>
            <a:endParaRPr kumimoji="0" lang="zh-CN" altLang="en-US" sz="22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/>
          <p:nvPr/>
        </p:nvCxnSpPr>
        <p:spPr bwMode="auto">
          <a:xfrm>
            <a:off x="5364163" y="3114725"/>
            <a:ext cx="1295400" cy="430213"/>
          </a:xfrm>
          <a:prstGeom prst="straightConnector1">
            <a:avLst/>
          </a:prstGeom>
          <a:ln>
            <a:solidFill>
              <a:schemeClr val="accent4"/>
            </a:solidFill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800"/>
            <a:ext cx="8245475" cy="43211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5125" marR="0" lvl="0" indent="-36512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小结：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于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try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、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throw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和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catch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几点注意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1)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try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语句块的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&lt;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语句序列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如果没有抛出（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throw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）异常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800100" marR="0" lvl="2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其后的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catch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语句块不执行，而是继续执行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try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语句块之后的非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catch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语句。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2)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在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try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语句块的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&lt;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语句序列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如果抛出（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throw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）了异常对象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: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409700" marR="0" lvl="2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该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try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语句块之后有能够捕获该异常的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catch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语句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，则执行这个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409700" marR="0" lvl="2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catch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语句中的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&lt;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语句序列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&gt;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，然后继续执行这个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catch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语句之后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1409700" marR="0" lvl="2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的非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catch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语句；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否则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，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由函数调用链的上一层函数中的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try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语句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1409700" marR="0" lvl="2" indent="-609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的相应</a:t>
            </a: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catch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来捕获。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3) 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如果抛掷异常的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throw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语句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不是由程序中的某个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try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语句块中的</a:t>
            </a:r>
            <a:endParaRPr kumimoji="0" lang="en-US" altLang="zh-CN" sz="22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      &lt;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语句序列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&gt;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调用的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，则该异常不会被程序中的</a:t>
            </a:r>
            <a:r>
              <a:rPr kumimoji="0" lang="en-US" altLang="zh-CN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catch</a:t>
            </a:r>
            <a:r>
              <a:rPr kumimoji="0" lang="zh-CN" altLang="en-US" sz="2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捕获。</a:t>
            </a:r>
            <a:endParaRPr kumimoji="0" lang="zh-CN" altLang="en-US" sz="2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57313" y="360363"/>
            <a:ext cx="57864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10.2 </a:t>
            </a: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C++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异常处理机制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xfrm>
            <a:off x="900113" y="260648"/>
            <a:ext cx="8229600" cy="919162"/>
          </a:xfrm>
        </p:spPr>
        <p:txBody>
          <a:bodyPr vert="horz" wrap="square" lIns="91440" tIns="45720" rIns="91440" bIns="45720" anchor="ctr" anchorCtr="1"/>
          <a:lstStyle/>
          <a:p>
            <a:pPr eaLnBrk="1" hangingPunct="1"/>
            <a:r>
              <a:rPr lang="zh-CN" altLang="en-US" sz="3600" b="1" dirty="0"/>
              <a:t>例：一种处理除数为</a:t>
            </a:r>
            <a:r>
              <a:rPr lang="en-US" altLang="zh-CN" sz="3600" b="1" dirty="0"/>
              <a:t>0</a:t>
            </a:r>
            <a:r>
              <a:rPr lang="zh-CN" altLang="en-US" sz="3600" b="1" dirty="0"/>
              <a:t>的异常错误</a:t>
            </a:r>
            <a:r>
              <a:rPr lang="en-US" altLang="zh-CN" sz="3600" b="1" noProof="0">
                <a:sym typeface="+mn-ea"/>
              </a:rPr>
              <a:t>331</a:t>
            </a:r>
            <a:endParaRPr lang="zh-CN" altLang="en-US" sz="3600" b="1" dirty="0"/>
          </a:p>
        </p:txBody>
      </p:sp>
      <p:sp>
        <p:nvSpPr>
          <p:cNvPr id="24579" name="Rectangle 3"/>
          <p:cNvSpPr>
            <a:spLocks noGrp="1"/>
          </p:cNvSpPr>
          <p:nvPr>
            <p:ph type="body"/>
          </p:nvPr>
        </p:nvSpPr>
        <p:spPr>
          <a:xfrm>
            <a:off x="1476375" y="1124744"/>
            <a:ext cx="6686550" cy="496887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None/>
            </a:pPr>
            <a:r>
              <a:rPr lang="en-US" altLang="zh-CN" sz="1700" b="1" dirty="0">
                <a:ea typeface="楷体" panose="02010609060101010101" pitchFamily="49" charset="-122"/>
              </a:rPr>
              <a:t>#include &lt;iostream&gt;</a:t>
            </a:r>
            <a:endParaRPr lang="en-US" altLang="zh-CN" sz="17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700" b="1" dirty="0">
                <a:ea typeface="楷体" panose="02010609060101010101" pitchFamily="49" charset="-122"/>
              </a:rPr>
              <a:t>using namespace std;</a:t>
            </a:r>
            <a:endParaRPr lang="fr-FR" altLang="en-US" sz="17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fr-FR" altLang="en-US" sz="1700" b="1" dirty="0">
                <a:ea typeface="楷体" panose="02010609060101010101" pitchFamily="49" charset="-122"/>
              </a:rPr>
              <a:t>int divide(int x, int y);</a:t>
            </a:r>
            <a:endParaRPr lang="fr-FR" altLang="en-US" sz="17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GB" altLang="en-US" sz="17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ea typeface="楷体" panose="02010609060101010101" pitchFamily="49" charset="-122"/>
              </a:rPr>
              <a:t>void f()</a:t>
            </a:r>
            <a:endParaRPr lang="en-GB" altLang="en-US" sz="17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ea typeface="楷体" panose="02010609060101010101" pitchFamily="49" charset="-122"/>
              </a:rPr>
              <a:t>{	int a,b;</a:t>
            </a:r>
            <a:endParaRPr lang="en-GB" altLang="en-US" sz="17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ea typeface="楷体" panose="02010609060101010101" pitchFamily="49" charset="-122"/>
              </a:rPr>
              <a:t>	</a:t>
            </a:r>
            <a:r>
              <a:rPr lang="en-GB" altLang="en-US" sz="1700" b="1" dirty="0">
                <a:solidFill>
                  <a:srgbClr val="0070C0"/>
                </a:solidFill>
                <a:ea typeface="楷体" panose="02010609060101010101" pitchFamily="49" charset="-122"/>
              </a:rPr>
              <a:t>try</a:t>
            </a:r>
            <a:endParaRPr lang="en-GB" altLang="en-US" sz="1700" b="1" dirty="0">
              <a:solidFill>
                <a:srgbClr val="0070C0"/>
              </a:solidFill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solidFill>
                  <a:srgbClr val="0070C0"/>
                </a:solidFill>
                <a:ea typeface="楷体" panose="02010609060101010101" pitchFamily="49" charset="-122"/>
              </a:rPr>
              <a:t>	{</a:t>
            </a:r>
            <a:r>
              <a:rPr lang="en-GB" altLang="en-US" sz="1700" b="1" dirty="0">
                <a:ea typeface="楷体" panose="02010609060101010101" pitchFamily="49" charset="-122"/>
              </a:rPr>
              <a:t> 	cout &lt;&lt; "</a:t>
            </a:r>
            <a:r>
              <a:rPr lang="zh-CN" altLang="en-US" sz="1700" b="1" dirty="0">
                <a:ea typeface="楷体" panose="02010609060101010101" pitchFamily="49" charset="-122"/>
              </a:rPr>
              <a:t>请输入两个数：</a:t>
            </a:r>
            <a:r>
              <a:rPr lang="en-GB" altLang="en-US" sz="1700" b="1" dirty="0">
                <a:ea typeface="楷体" panose="02010609060101010101" pitchFamily="49" charset="-122"/>
              </a:rPr>
              <a:t>";</a:t>
            </a:r>
            <a:endParaRPr lang="en-GB" altLang="en-US" sz="17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ea typeface="楷体" panose="02010609060101010101" pitchFamily="49" charset="-122"/>
              </a:rPr>
              <a:t>		cin &gt;&gt; a &gt;&gt; b;</a:t>
            </a:r>
            <a:endParaRPr lang="en-GB" altLang="en-US" sz="17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ea typeface="楷体" panose="02010609060101010101" pitchFamily="49" charset="-122"/>
              </a:rPr>
              <a:t>		int r=divide(a,b);</a:t>
            </a:r>
            <a:endParaRPr lang="en-GB" altLang="en-US" sz="17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ea typeface="楷体" panose="02010609060101010101" pitchFamily="49" charset="-122"/>
              </a:rPr>
              <a:t>		cout &lt;&lt; a &lt;&lt; "</a:t>
            </a:r>
            <a:r>
              <a:rPr lang="zh-CN" altLang="en-US" sz="1700" b="1" dirty="0">
                <a:ea typeface="楷体" panose="02010609060101010101" pitchFamily="49" charset="-122"/>
              </a:rPr>
              <a:t>除以</a:t>
            </a:r>
            <a:r>
              <a:rPr lang="en-GB" altLang="en-US" sz="1700" b="1" dirty="0">
                <a:ea typeface="楷体" panose="02010609060101010101" pitchFamily="49" charset="-122"/>
              </a:rPr>
              <a:t>" &lt;&lt; b &lt;&lt; "</a:t>
            </a:r>
            <a:r>
              <a:rPr lang="zh-CN" altLang="en-US" sz="1700" b="1" dirty="0">
                <a:ea typeface="楷体" panose="02010609060101010101" pitchFamily="49" charset="-122"/>
              </a:rPr>
              <a:t>的商为：</a:t>
            </a:r>
            <a:r>
              <a:rPr lang="en-GB" altLang="en-US" sz="1700" b="1" dirty="0">
                <a:ea typeface="楷体" panose="02010609060101010101" pitchFamily="49" charset="-122"/>
              </a:rPr>
              <a:t>" &lt;&lt; r &lt;&lt; endl;</a:t>
            </a:r>
            <a:endParaRPr lang="en-GB" altLang="en-US" sz="17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ea typeface="楷体" panose="02010609060101010101" pitchFamily="49" charset="-122"/>
              </a:rPr>
              <a:t>	</a:t>
            </a:r>
            <a:r>
              <a:rPr lang="en-GB" altLang="en-US" sz="1700" b="1" dirty="0">
                <a:solidFill>
                  <a:srgbClr val="0070C0"/>
                </a:solidFill>
                <a:ea typeface="楷体" panose="02010609060101010101" pitchFamily="49" charset="-122"/>
              </a:rPr>
              <a:t>}</a:t>
            </a:r>
            <a:endParaRPr lang="en-GB" altLang="en-US" sz="1700" b="1" dirty="0">
              <a:solidFill>
                <a:srgbClr val="0070C0"/>
              </a:solidFill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ea typeface="楷体" panose="02010609060101010101" pitchFamily="49" charset="-122"/>
              </a:rPr>
              <a:t>	</a:t>
            </a:r>
            <a:r>
              <a:rPr lang="en-GB" altLang="en-US" sz="1700" b="1" dirty="0">
                <a:solidFill>
                  <a:srgbClr val="0070C0"/>
                </a:solidFill>
                <a:ea typeface="楷体" panose="02010609060101010101" pitchFamily="49" charset="-122"/>
              </a:rPr>
              <a:t>catch(int)</a:t>
            </a:r>
            <a:endParaRPr lang="en-GB" altLang="en-US" sz="1700" b="1" dirty="0">
              <a:solidFill>
                <a:srgbClr val="0070C0"/>
              </a:solidFill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solidFill>
                  <a:srgbClr val="0070C0"/>
                </a:solidFill>
                <a:ea typeface="楷体" panose="02010609060101010101" pitchFamily="49" charset="-122"/>
              </a:rPr>
              <a:t>	{</a:t>
            </a:r>
            <a:r>
              <a:rPr lang="en-GB" altLang="en-US" sz="1700" b="1" dirty="0">
                <a:ea typeface="楷体" panose="02010609060101010101" pitchFamily="49" charset="-122"/>
              </a:rPr>
              <a:t>	</a:t>
            </a:r>
            <a:r>
              <a:rPr lang="en-GB" altLang="en-US" sz="1700" b="1" dirty="0">
                <a:solidFill>
                  <a:srgbClr val="FF0000"/>
                </a:solidFill>
                <a:ea typeface="楷体" panose="02010609060101010101" pitchFamily="49" charset="-122"/>
              </a:rPr>
              <a:t>cout &lt;&lt; "</a:t>
            </a:r>
            <a:r>
              <a:rPr lang="zh-CN" altLang="en-US" sz="1700" b="1" dirty="0">
                <a:solidFill>
                  <a:srgbClr val="FF0000"/>
                </a:solidFill>
                <a:ea typeface="楷体" panose="02010609060101010101" pitchFamily="49" charset="-122"/>
              </a:rPr>
              <a:t>除数不能为</a:t>
            </a:r>
            <a:r>
              <a:rPr lang="en-GB" altLang="en-US" sz="1700" b="1" dirty="0">
                <a:solidFill>
                  <a:srgbClr val="FF0000"/>
                </a:solidFill>
                <a:ea typeface="楷体" panose="02010609060101010101" pitchFamily="49" charset="-122"/>
              </a:rPr>
              <a:t>0</a:t>
            </a:r>
            <a:r>
              <a:rPr lang="zh-CN" altLang="en-US" sz="1700" b="1" dirty="0">
                <a:solidFill>
                  <a:srgbClr val="FF0000"/>
                </a:solidFill>
                <a:ea typeface="楷体" panose="02010609060101010101" pitchFamily="49" charset="-122"/>
              </a:rPr>
              <a:t>，请重新输入两个数：</a:t>
            </a:r>
            <a:r>
              <a:rPr lang="en-GB" altLang="en-US" sz="1700" b="1" dirty="0">
                <a:solidFill>
                  <a:srgbClr val="FF0000"/>
                </a:solidFill>
                <a:ea typeface="楷体" panose="02010609060101010101" pitchFamily="49" charset="-122"/>
              </a:rPr>
              <a:t>";</a:t>
            </a:r>
            <a:endParaRPr lang="en-GB" altLang="en-US" sz="1700" b="1" dirty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ea typeface="楷体" panose="02010609060101010101" pitchFamily="49" charset="-122"/>
              </a:rPr>
              <a:t>		cin &gt;&gt; a &gt;&gt; b;</a:t>
            </a:r>
            <a:endParaRPr lang="en-GB" altLang="en-US" sz="17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ea typeface="楷体" panose="02010609060101010101" pitchFamily="49" charset="-122"/>
              </a:rPr>
              <a:t>		int r=divide(a,b);</a:t>
            </a:r>
            <a:endParaRPr lang="en-GB" altLang="en-US" sz="17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ea typeface="楷体" panose="02010609060101010101" pitchFamily="49" charset="-122"/>
              </a:rPr>
              <a:t>		cout &lt;&lt; a &lt;&lt; "</a:t>
            </a:r>
            <a:r>
              <a:rPr lang="zh-CN" altLang="en-US" sz="1700" b="1" dirty="0">
                <a:ea typeface="楷体" panose="02010609060101010101" pitchFamily="49" charset="-122"/>
              </a:rPr>
              <a:t>除以</a:t>
            </a:r>
            <a:r>
              <a:rPr lang="en-GB" altLang="en-US" sz="1700" b="1" dirty="0">
                <a:ea typeface="楷体" panose="02010609060101010101" pitchFamily="49" charset="-122"/>
              </a:rPr>
              <a:t>" &lt;&lt; b &lt;&lt; "</a:t>
            </a:r>
            <a:r>
              <a:rPr lang="zh-CN" altLang="en-US" sz="1700" b="1" dirty="0">
                <a:ea typeface="楷体" panose="02010609060101010101" pitchFamily="49" charset="-122"/>
              </a:rPr>
              <a:t>的商为：</a:t>
            </a:r>
            <a:r>
              <a:rPr lang="en-GB" altLang="en-US" sz="1700" b="1" dirty="0">
                <a:ea typeface="楷体" panose="02010609060101010101" pitchFamily="49" charset="-122"/>
              </a:rPr>
              <a:t>" &lt;&lt; r &lt;&lt; endl;</a:t>
            </a:r>
            <a:endParaRPr lang="en-GB" altLang="en-US" sz="17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ea typeface="楷体" panose="02010609060101010101" pitchFamily="49" charset="-122"/>
              </a:rPr>
              <a:t>	</a:t>
            </a:r>
            <a:r>
              <a:rPr lang="en-GB" altLang="en-US" sz="1700" b="1" dirty="0">
                <a:solidFill>
                  <a:srgbClr val="0070C0"/>
                </a:solidFill>
                <a:ea typeface="楷体" panose="02010609060101010101" pitchFamily="49" charset="-122"/>
              </a:rPr>
              <a:t>}</a:t>
            </a:r>
            <a:endParaRPr lang="en-GB" altLang="en-US" sz="1700" b="1" dirty="0">
              <a:solidFill>
                <a:srgbClr val="0070C0"/>
              </a:solidFill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1700" b="1" dirty="0">
                <a:ea typeface="楷体" panose="02010609060101010101" pitchFamily="49" charset="-122"/>
              </a:rPr>
              <a:t>}</a:t>
            </a:r>
            <a:r>
              <a:rPr lang="en-US" altLang="zh-CN" sz="1700" b="1" dirty="0">
                <a:ea typeface="楷体" panose="02010609060101010101" pitchFamily="49" charset="-122"/>
              </a:rPr>
              <a:t>	</a:t>
            </a:r>
            <a:endParaRPr lang="en-GB" altLang="en-US" sz="1700" b="1" dirty="0">
              <a:ea typeface="楷体" panose="02010609060101010101" pitchFamily="49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Grp="1"/>
          </p:cNvSpPr>
          <p:nvPr>
            <p:ph type="body"/>
          </p:nvPr>
        </p:nvSpPr>
        <p:spPr>
          <a:xfrm>
            <a:off x="755650" y="1484784"/>
            <a:ext cx="5400675" cy="45688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lnSpc>
                <a:spcPct val="80000"/>
              </a:lnSpc>
              <a:buNone/>
            </a:pPr>
            <a:r>
              <a:rPr lang="fr-FR" altLang="en-US" sz="2000" b="1" dirty="0">
                <a:ea typeface="楷体" panose="02010609060101010101" pitchFamily="49" charset="-122"/>
              </a:rPr>
              <a:t>int divide(int x, int y)</a:t>
            </a:r>
            <a:endParaRPr lang="en-GB" altLang="en-US" sz="20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000" b="1" dirty="0">
                <a:ea typeface="楷体" panose="02010609060101010101" pitchFamily="49" charset="-122"/>
              </a:rPr>
              <a:t>{ if (y == 0) throw 0;</a:t>
            </a:r>
            <a:endParaRPr lang="en-GB" altLang="en-US" sz="20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000" b="1" dirty="0">
                <a:ea typeface="楷体" panose="02010609060101010101" pitchFamily="49" charset="-122"/>
              </a:rPr>
              <a:t>  return x/y; </a:t>
            </a:r>
            <a:endParaRPr lang="en-GB" altLang="en-US" sz="20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GB" altLang="en-US" sz="2000" b="1" dirty="0">
                <a:ea typeface="楷体" panose="02010609060101010101" pitchFamily="49" charset="-122"/>
              </a:rPr>
              <a:t>}</a:t>
            </a:r>
            <a:endParaRPr lang="en-GB" altLang="en-US" sz="20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GB" altLang="en-US" sz="20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ea typeface="楷体" panose="02010609060101010101" pitchFamily="49" charset="-122"/>
              </a:rPr>
              <a:t>int main()</a:t>
            </a:r>
            <a:endParaRPr lang="en-GB" altLang="en-US" sz="20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ea typeface="楷体" panose="02010609060101010101" pitchFamily="49" charset="-122"/>
              </a:rPr>
              <a:t>{	</a:t>
            </a:r>
            <a:r>
              <a:rPr lang="en-GB" altLang="en-US" sz="2000" b="1" dirty="0">
                <a:solidFill>
                  <a:srgbClr val="0070C0"/>
                </a:solidFill>
                <a:ea typeface="楷体" panose="02010609060101010101" pitchFamily="49" charset="-122"/>
              </a:rPr>
              <a:t>try</a:t>
            </a:r>
            <a:endParaRPr lang="en-GB" altLang="en-US" sz="2000" b="1" dirty="0">
              <a:solidFill>
                <a:srgbClr val="0070C0"/>
              </a:solidFill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solidFill>
                  <a:srgbClr val="0070C0"/>
                </a:solidFill>
                <a:ea typeface="楷体" panose="02010609060101010101" pitchFamily="49" charset="-122"/>
              </a:rPr>
              <a:t>	{   </a:t>
            </a:r>
            <a:r>
              <a:rPr lang="en-GB" altLang="en-US" sz="2000" b="1" dirty="0">
                <a:ea typeface="楷体" panose="02010609060101010101" pitchFamily="49" charset="-122"/>
              </a:rPr>
              <a:t>f();</a:t>
            </a:r>
            <a:endParaRPr lang="en-GB" altLang="en-US" sz="20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ea typeface="楷体" panose="02010609060101010101" pitchFamily="49" charset="-122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ea typeface="楷体" panose="02010609060101010101" pitchFamily="49" charset="-122"/>
              </a:rPr>
              <a:t>}</a:t>
            </a:r>
            <a:endParaRPr lang="en-GB" altLang="en-US" sz="2000" b="1" dirty="0">
              <a:solidFill>
                <a:srgbClr val="0070C0"/>
              </a:solidFill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ea typeface="楷体" panose="02010609060101010101" pitchFamily="49" charset="-122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ea typeface="楷体" panose="02010609060101010101" pitchFamily="49" charset="-122"/>
              </a:rPr>
              <a:t>catch (int)</a:t>
            </a:r>
            <a:endParaRPr lang="en-GB" altLang="en-US" sz="2000" b="1" dirty="0">
              <a:solidFill>
                <a:srgbClr val="0070C0"/>
              </a:solidFill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solidFill>
                  <a:srgbClr val="0070C0"/>
                </a:solidFill>
                <a:ea typeface="楷体" panose="02010609060101010101" pitchFamily="49" charset="-122"/>
              </a:rPr>
              <a:t>	{ </a:t>
            </a:r>
            <a:r>
              <a:rPr lang="en-GB" altLang="en-US" sz="2000" b="1" dirty="0">
                <a:ea typeface="楷体" panose="02010609060101010101" pitchFamily="49" charset="-122"/>
              </a:rPr>
              <a:t>  </a:t>
            </a:r>
            <a:r>
              <a:rPr lang="en-GB" altLang="en-US" sz="2000" b="1" dirty="0">
                <a:solidFill>
                  <a:srgbClr val="FF0000"/>
                </a:solidFill>
                <a:ea typeface="楷体" panose="02010609060101010101" pitchFamily="49" charset="-122"/>
              </a:rPr>
              <a:t>cout &lt;&lt; "</a:t>
            </a:r>
            <a:r>
              <a:rPr lang="zh-CN" altLang="en-US" sz="2000" b="1" dirty="0">
                <a:solidFill>
                  <a:srgbClr val="FF0000"/>
                </a:solidFill>
                <a:ea typeface="楷体" panose="02010609060101010101" pitchFamily="49" charset="-122"/>
              </a:rPr>
              <a:t>请重新运行本程序！</a:t>
            </a:r>
            <a:r>
              <a:rPr lang="en-GB" altLang="en-US" sz="2000" b="1" dirty="0">
                <a:solidFill>
                  <a:srgbClr val="FF0000"/>
                </a:solidFill>
                <a:ea typeface="楷体" panose="02010609060101010101" pitchFamily="49" charset="-122"/>
              </a:rPr>
              <a:t>"&lt;&lt; endl;</a:t>
            </a:r>
            <a:endParaRPr lang="en-GB" altLang="en-US" sz="2000" b="1" dirty="0">
              <a:solidFill>
                <a:srgbClr val="FF0000"/>
              </a:solidFill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ea typeface="楷体" panose="02010609060101010101" pitchFamily="49" charset="-122"/>
              </a:rPr>
              <a:t>	</a:t>
            </a:r>
            <a:r>
              <a:rPr lang="en-GB" altLang="en-US" sz="2000" b="1" dirty="0">
                <a:solidFill>
                  <a:srgbClr val="0070C0"/>
                </a:solidFill>
                <a:ea typeface="楷体" panose="02010609060101010101" pitchFamily="49" charset="-122"/>
              </a:rPr>
              <a:t>}</a:t>
            </a:r>
            <a:endParaRPr lang="en-GB" altLang="en-US" sz="2000" b="1" dirty="0">
              <a:solidFill>
                <a:srgbClr val="0070C0"/>
              </a:solidFill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ea typeface="楷体" panose="02010609060101010101" pitchFamily="49" charset="-122"/>
              </a:rPr>
              <a:t>	return 0;</a:t>
            </a:r>
            <a:endParaRPr lang="en-GB" altLang="en-US" sz="2000" b="1" dirty="0">
              <a:ea typeface="楷体" panose="02010609060101010101" pitchFamily="49" charset="-122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ea typeface="楷体" panose="02010609060101010101" pitchFamily="49" charset="-122"/>
              </a:rPr>
              <a:t>} </a:t>
            </a:r>
            <a:endParaRPr lang="en-US" altLang="zh-CN" sz="2000" b="1" dirty="0">
              <a:ea typeface="楷体" panose="02010609060101010101" pitchFamily="49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879475" y="474663"/>
            <a:ext cx="8229600" cy="9191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zh-CN" altLang="en-US" sz="3600" kern="0" cap="none" spc="0" normalizeH="0" baseline="0" noProof="0">
                <a:latin typeface="+mj-lt"/>
                <a:ea typeface="+mj-ea"/>
                <a:cs typeface="+mj-cs"/>
              </a:rPr>
              <a:t>例：一种处理除数为</a:t>
            </a:r>
            <a:r>
              <a:rPr kumimoji="0" lang="en-US" sz="3600" kern="0" cap="none" spc="0" normalizeH="0" baseline="0" noProof="0">
                <a:latin typeface="+mj-lt"/>
                <a:ea typeface="+mj-ea"/>
                <a:cs typeface="+mj-cs"/>
              </a:rPr>
              <a:t>0</a:t>
            </a:r>
            <a:r>
              <a:rPr kumimoji="0" lang="zh-CN" altLang="en-US" sz="3600" kern="0" cap="none" spc="0" normalizeH="0" baseline="0" noProof="0">
                <a:latin typeface="+mj-lt"/>
                <a:ea typeface="+mj-ea"/>
                <a:cs typeface="+mj-cs"/>
              </a:rPr>
              <a:t>的异常错误</a:t>
            </a:r>
            <a:r>
              <a:rPr kumimoji="0" lang="en-US" altLang="zh-CN" sz="3600" kern="0" cap="none" spc="0" normalizeH="0" baseline="0" noProof="0">
                <a:latin typeface="+mj-lt"/>
                <a:ea typeface="+mj-ea"/>
                <a:cs typeface="+mj-cs"/>
              </a:rPr>
              <a:t> 331</a:t>
            </a:r>
            <a:endParaRPr kumimoji="0" lang="en-US" altLang="zh-CN" sz="36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70655" y="1382395"/>
            <a:ext cx="5173980" cy="326263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548640"/>
            <a:ext cx="4572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>
                <a:solidFill>
                  <a:srgbClr val="C00000"/>
                </a:solidFill>
              </a:rPr>
              <a:t>基于断言的程序调试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2720" y="1268730"/>
            <a:ext cx="892810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断言(assertion)是一个逻辑表达式，它描述了程序执行到断言处应满足的条件，如果条件满足则程序继续执行，否则程序执行异常终止。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0500" y="2924810"/>
            <a:ext cx="8687435" cy="21583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/>
              <a:t>当assert 执行时，如果提供的表达式的值为 false，则它会显示相应的表达式、它所在的源文件名以及所在的行号等诊断信息，然后调用库函数 abort 终止程序的运行:当表达式的值为true 时，程序继续执行。</a:t>
            </a:r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23850" y="836930"/>
            <a:ext cx="8465820" cy="14204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/>
              <a:t>例如，下面的宏assert 调用表示程序执行到该宏调用处时变量x的值应等于1:</a:t>
            </a:r>
            <a:endParaRPr lang="zh-CN" altLang="en-US"/>
          </a:p>
          <a:p>
            <a:pPr>
              <a:lnSpc>
                <a:spcPct val="120000"/>
              </a:lnSpc>
            </a:pPr>
            <a:r>
              <a:rPr lang="zh-CN" altLang="en-US"/>
              <a:t>assert(x== 1);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51460" y="2564765"/>
            <a:ext cx="8803640" cy="26752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/>
              <a:t>当程序执行到该调用处时，如果x的值不等于1，则它会显示下面的信息并终止程序的运行: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Assertion failed: x == 1，file XXX，line YYY</a:t>
            </a:r>
            <a:endParaRPr lang="zh-CN" altLang="en-US"/>
          </a:p>
          <a:p>
            <a:pPr>
              <a:lnSpc>
                <a:spcPct val="140000"/>
              </a:lnSpc>
            </a:pPr>
            <a:r>
              <a:rPr lang="zh-CN" altLang="en-US"/>
              <a:t>其中的XXX表示相应调用所在的源文件名，YYY表示调用所在的源程序中的行号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1285875" y="360363"/>
            <a:ext cx="2857500" cy="1139825"/>
          </a:xfrm>
        </p:spPr>
        <p:txBody>
          <a:bodyPr vert="horz" wrap="square" lIns="91440" tIns="45720" rIns="91440" bIns="45720" anchor="ctr" anchorCtr="1"/>
          <a:lstStyle/>
          <a:p>
            <a:pPr eaLnBrk="1" hangingPunct="1"/>
            <a:r>
              <a:rPr lang="en-US" altLang="zh-CN" b="1" dirty="0"/>
              <a:t>10.1 </a:t>
            </a:r>
            <a:r>
              <a:rPr lang="zh-CN" altLang="zh-CN" b="1" dirty="0"/>
              <a:t>概述</a:t>
            </a:r>
            <a:endParaRPr lang="zh-CN" altLang="zh-CN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2133600"/>
            <a:ext cx="7456488" cy="3816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程序的错误通常包括：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zh-CN" altLang="en-US" sz="10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语法错误：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指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程序的书写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Times New Roman" panose="02020603050405020304" pitchFamily="18" charset="0"/>
              </a:rPr>
              <a:t>不符合语言的语法规则。这类错误可由编译程序发现。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逻辑错误：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Times New Roman" panose="02020603050405020304" pitchFamily="18" charset="0"/>
              </a:rPr>
              <a:t>指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程序设计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Times New Roman" panose="02020603050405020304" pitchFamily="18" charset="0"/>
              </a:rPr>
              <a:t>不当造成程序没有完成预期的功能。这类错误通过测试发现。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8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_GB2312" pitchFamily="49" charset="-122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运行异常：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Times New Roman" panose="02020603050405020304" pitchFamily="18" charset="0"/>
              </a:rPr>
              <a:t>指程序设计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对程序运行环境考虑不周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Times New Roman" panose="02020603050405020304" pitchFamily="18" charset="0"/>
              </a:rPr>
              <a:t>而造成的程序在运行中异常终止，如：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内存空间不足、打开不存在的文件、程序执行了除以</a:t>
            </a:r>
            <a:r>
              <a:rPr kumimoji="0" lang="en-GB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0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的指令等等。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7970" y="764540"/>
            <a:ext cx="8731885" cy="54063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60000"/>
              </a:lnSpc>
            </a:pPr>
            <a:r>
              <a:rPr lang="zh-CN" altLang="en-US"/>
              <a:t>在程序测试阶段，assert 可以用来帮助程序设计者发现程序的逻辑错误，也可用来发现一些异常错误，从而提醒程序设计者在程序中加人异常处理。再例如，下面的程序片段就是利用assert 来发现程序异常错误的: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ifstream file("D: \mydata.dat");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assert(!file.fail()); //当文件打开失败，该assert就会终止程序的运行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int x;</a:t>
            </a:r>
            <a:endParaRPr lang="zh-CN" altLang="en-US"/>
          </a:p>
          <a:p>
            <a:pPr>
              <a:lnSpc>
                <a:spcPct val="160000"/>
              </a:lnSpc>
            </a:pPr>
            <a:r>
              <a:rPr lang="zh-CN" altLang="en-US"/>
              <a:t>file&gt;&gt;x;//从文件中读取数据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>
          <a:xfrm>
            <a:off x="900113" y="363538"/>
            <a:ext cx="5734050" cy="1139825"/>
          </a:xfrm>
        </p:spPr>
        <p:txBody>
          <a:bodyPr vert="horz" wrap="square" lIns="91440" tIns="45720" rIns="91440" bIns="45720" anchor="ctr" anchorCtr="1"/>
          <a:lstStyle/>
          <a:p>
            <a:pPr eaLnBrk="1" hangingPunct="1"/>
            <a:r>
              <a:rPr lang="en-US" altLang="zh-CN" b="1" dirty="0"/>
              <a:t>10.3 </a:t>
            </a:r>
            <a:r>
              <a:rPr lang="zh-CN" altLang="en-US" b="1" dirty="0"/>
              <a:t>程序调试技术</a:t>
            </a:r>
            <a:endParaRPr lang="zh-CN" altLang="zh-CN" b="1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2625" y="2060922"/>
            <a:ext cx="7778750" cy="38163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程序调试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_GB2312" pitchFamily="49" charset="-122"/>
                <a:ea typeface="+mn-ea"/>
                <a:cs typeface="+mn-cs"/>
              </a:rPr>
              <a:t>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zh-CN" altLang="en-US" sz="1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一个处于开发阶段的程序可能会含有很多错误。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发现和找出这些错误的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一种手段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是在程序中某些地方加上一些输出语句，把一些调试信息（如变量的值）输出到显示器。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  <a:sym typeface="Arial" panose="020B0604020202020204" pitchFamily="34" charset="0"/>
              </a:rPr>
              <a:t>这种手段的问题是：在开发结束后，提交程序时应把程序中的这些调试信息去掉，而去掉调试信息是一件很繁琐的工作。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323850" y="2349500"/>
          <a:ext cx="8532949" cy="3456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229"/>
                <a:gridCol w="1512168"/>
                <a:gridCol w="3168352"/>
                <a:gridCol w="1800200"/>
              </a:tblGrid>
              <a:tr h="63390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程序调试技术</a:t>
                      </a:r>
                      <a:endParaRPr lang="en-US" altLang="zh-CN" sz="1800" b="1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zh-CN" altLang="en-US" sz="1800" b="1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总结</a:t>
                      </a:r>
                      <a:endParaRPr lang="zh-CN" altLang="en-US" sz="1800" b="1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设计阶段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代码编写阶段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运行阶段（后）</a:t>
                      </a:r>
                      <a:endParaRPr lang="zh-CN" alt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</a:tr>
              <a:tr h="362232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C++</a:t>
                      </a: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语言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注释（</a:t>
                      </a:r>
                      <a:r>
                        <a:rPr lang="en-US" altLang="zh-CN" b="1">
                          <a:solidFill>
                            <a:schemeClr val="tx2"/>
                          </a:solidFill>
                        </a:rPr>
                        <a:t>//,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 、</a:t>
                      </a:r>
                      <a:r>
                        <a:rPr lang="en-US" altLang="zh-CN" b="1">
                          <a:solidFill>
                            <a:schemeClr val="tx2"/>
                          </a:solidFill>
                        </a:rPr>
                        <a:t>/* ...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altLang="zh-CN" b="1">
                          <a:solidFill>
                            <a:schemeClr val="tx2"/>
                          </a:solidFill>
                        </a:rPr>
                        <a:t>*/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）</a:t>
                      </a:r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362232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打印提示信息（</a:t>
                      </a:r>
                      <a:r>
                        <a:rPr lang="en-US" altLang="zh-CN" b="1">
                          <a:solidFill>
                            <a:schemeClr val="tx2"/>
                          </a:solidFill>
                        </a:rPr>
                        <a:t>cout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）</a:t>
                      </a:r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362232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异常处理（</a:t>
                      </a:r>
                      <a:r>
                        <a:rPr lang="en-US" altLang="zh-CN" b="1">
                          <a:solidFill>
                            <a:schemeClr val="tx2"/>
                          </a:solidFill>
                        </a:rPr>
                        <a:t>try catch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）</a:t>
                      </a:r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422879">
                <a:tc vMerge="1">
                  <a:tcPr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编译预处理命令（</a:t>
                      </a:r>
                      <a:r>
                        <a:rPr lang="en-US" altLang="zh-CN" b="1">
                          <a:solidFill>
                            <a:schemeClr val="tx2"/>
                          </a:solidFill>
                        </a:rPr>
                        <a:t>assertion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）</a:t>
                      </a:r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vMerge="1">
                  <a:tcPr anchor="ctr"/>
                </a:tc>
              </a:tr>
              <a:tr h="42268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</a:t>
                      </a:r>
                      <a:r>
                        <a:rPr lang="en-US" altLang="zh-CN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IDE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程序模块化（</a:t>
                      </a:r>
                      <a:r>
                        <a:rPr lang="en-US" altLang="zh-CN" b="1">
                          <a:solidFill>
                            <a:schemeClr val="tx2"/>
                          </a:solidFill>
                        </a:rPr>
                        <a:t>cpp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文件）</a:t>
                      </a:r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语法提示功能</a:t>
                      </a:r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断点调试</a:t>
                      </a:r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392561">
                <a:tc vMerge="1">
                  <a:tcPr anchor="ctr"/>
                </a:tc>
                <a:tc vMerge="1">
                  <a:tcPr anchor="ctr"/>
                </a:tc>
                <a:tc vMerge="1"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状态栏信息</a:t>
                      </a:r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  <a:tr h="48101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基于其他工具</a:t>
                      </a:r>
                      <a:endParaRPr lang="zh-CN" altLang="en-US" sz="1800" b="1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类的设计</a:t>
                      </a:r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基于</a:t>
                      </a:r>
                      <a:r>
                        <a:rPr lang="en-US" altLang="zh-CN" b="1">
                          <a:solidFill>
                            <a:schemeClr val="tx2"/>
                          </a:solidFill>
                        </a:rPr>
                        <a:t>IO</a:t>
                      </a:r>
                      <a:r>
                        <a:rPr lang="zh-CN" altLang="en-US" b="1">
                          <a:solidFill>
                            <a:schemeClr val="tx2"/>
                          </a:solidFill>
                        </a:rPr>
                        <a:t>的日志</a:t>
                      </a:r>
                      <a:endParaRPr lang="zh-CN" altLang="en-US" b="1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900113" y="363538"/>
            <a:ext cx="573405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00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10.3 </a:t>
            </a:r>
            <a:r>
              <a:rPr kumimoji="0" lang="zh-CN" altLang="en-US" sz="4000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程序调试技术</a:t>
            </a:r>
            <a:endParaRPr kumimoji="0" lang="zh-CN" altLang="zh-CN" sz="400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85875" y="1341120"/>
            <a:ext cx="7113588" cy="3086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例如：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zh-CN" altLang="en-US" sz="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void f(char *filename)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{   ifstream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file(</a:t>
            </a: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filename</a:t>
            </a: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);</a:t>
            </a:r>
            <a:endParaRPr kumimoji="0" lang="en-GB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    int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x;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	file &gt;&gt; x</a:t>
            </a: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;    </a:t>
            </a: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filename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指定的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文件不存在，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			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则会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出现运行异常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!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	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......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}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85875" y="360363"/>
            <a:ext cx="28575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10.1 </a:t>
            </a:r>
            <a:r>
              <a:rPr kumimoji="0" lang="zh-CN" sz="4000" kern="0" cap="none" spc="0" normalizeH="0" baseline="0" noProof="0">
                <a:latin typeface="+mj-lt"/>
                <a:ea typeface="+mj-ea"/>
                <a:cs typeface="+mj-cs"/>
              </a:rPr>
              <a:t>概述</a:t>
            </a:r>
            <a:endParaRPr kumimoji="0" lang="zh-CN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36195" y="4580890"/>
            <a:ext cx="9312910" cy="19450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276475"/>
            <a:ext cx="8074025" cy="25257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为了</a:t>
            </a:r>
            <a:r>
              <a:rPr kumimoji="0" 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保证程序</a:t>
            </a:r>
            <a:r>
              <a:rPr kumimoji="0" 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的</a:t>
            </a:r>
            <a:r>
              <a:rPr kumimoji="0" lang="zh-CN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鲁棒性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（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robustness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，指程序在各种极端环境下能够正常运行的程度）</a:t>
            </a:r>
            <a:r>
              <a:rPr kumimoji="0" 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，</a:t>
            </a:r>
            <a:r>
              <a:rPr kumimoji="0" 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必须在程序中对可能的异常进行预见性</a:t>
            </a:r>
            <a:r>
              <a:rPr kumimoji="0" lang="zh-CN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处理。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1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在程序中，对各种可预见的异常情况进行的处理称为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异常处理：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就地处理、异地处理</a:t>
            </a:r>
            <a:endParaRPr kumimoji="0" lang="zh-CN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285875" y="360363"/>
            <a:ext cx="28575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10.1 </a:t>
            </a:r>
            <a:r>
              <a:rPr kumimoji="0" lang="zh-CN" sz="4000" kern="0" cap="none" spc="0" normalizeH="0" baseline="0" noProof="0">
                <a:latin typeface="+mj-lt"/>
                <a:ea typeface="+mj-ea"/>
                <a:cs typeface="+mj-cs"/>
              </a:rPr>
              <a:t>概述</a:t>
            </a:r>
            <a:endParaRPr kumimoji="0" lang="zh-CN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0350" y="1340768"/>
            <a:ext cx="6615113" cy="4805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异常处理的基本手段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就地处理：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Times New Roman" panose="02020603050405020304" pitchFamily="18" charset="0"/>
              </a:rPr>
              <a:t>在发现错误的地方处理异常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GB" altLang="en-US" sz="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void f(char *filename)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{   </a:t>
            </a:r>
            <a:r>
              <a:rPr kumimoji="0" lang="en-GB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ifstream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file(filename);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	if(</a:t>
            </a:r>
            <a:r>
              <a:rPr kumimoji="0" lang="en-GB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file.fail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())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   { ...... } 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就地处理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else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   {  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int x;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	     file &gt;&gt; x; 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......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    }</a:t>
            </a:r>
            <a:endParaRPr kumimoji="0" lang="en-GB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75" y="360363"/>
            <a:ext cx="28575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10.1 </a:t>
            </a:r>
            <a:r>
              <a:rPr kumimoji="0" lang="zh-CN" sz="4000" kern="0" cap="none" spc="0" normalizeH="0" baseline="0" noProof="0">
                <a:latin typeface="+mj-lt"/>
                <a:ea typeface="+mj-ea"/>
                <a:cs typeface="+mj-cs"/>
              </a:rPr>
              <a:t>概述</a:t>
            </a:r>
            <a:endParaRPr kumimoji="0" lang="zh-CN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462338" y="2465338"/>
            <a:ext cx="51847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通常会调</a:t>
            </a: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用</a:t>
            </a:r>
            <a:r>
              <a:rPr kumimoji="0" lang="en-GB" altLang="en-US" sz="2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C++</a:t>
            </a: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标准库中的函数</a:t>
            </a:r>
            <a:r>
              <a:rPr kumimoji="0" lang="en-GB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exit</a:t>
            </a: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或</a:t>
            </a:r>
            <a:r>
              <a:rPr kumimoji="0" lang="en-GB" altLang="en-US" sz="220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abort</a:t>
            </a:r>
            <a:r>
              <a:rPr kumimoji="0" lang="zh-CN" altLang="en-US" sz="22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终止程序执行：</a:t>
            </a:r>
            <a:endParaRPr kumimoji="0" lang="en-US" altLang="zh-CN" sz="22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在</a:t>
            </a:r>
            <a:r>
              <a:rPr kumimoji="0" lang="en-US" altLang="zh-CN" sz="200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cstdlib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或</a:t>
            </a:r>
            <a:r>
              <a:rPr kumimoji="0" lang="en-US" altLang="zh-CN" sz="2000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stdlib.h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中声明</a:t>
            </a:r>
            <a:endParaRPr kumimoji="0" lang="en-US" altLang="zh-CN" sz="20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abort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立即终止程序的执行，不作任何的善后处理工作</a:t>
            </a:r>
            <a:endParaRPr kumimoji="0" lang="en-US" altLang="en-US" sz="20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Arial" panose="020B0604020202020204" pitchFamily="34" charset="0"/>
              <a:buChar char="•"/>
              <a:defRPr/>
            </a:pP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exit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在终止程序运行前，会做关闭被程序打开的文件、调用全局对象和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static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存储类型的局部对象的析构函数（注意：不要在这些对象的析构函数中调用</a:t>
            </a:r>
            <a:r>
              <a:rPr kumimoji="0" lang="en-US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exit</a:t>
            </a:r>
            <a:r>
              <a:rPr kumimoji="0" lang="zh-CN" alt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  <a:sym typeface="Arial" panose="020B0604020202020204" pitchFamily="34" charset="0"/>
              </a:rPr>
              <a:t>）</a:t>
            </a:r>
            <a:endParaRPr kumimoji="0" lang="en-GB" altLang="en-US" sz="20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GB" altLang="en-US" sz="80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293" name="矩形 1"/>
          <p:cNvSpPr/>
          <p:nvPr/>
        </p:nvSpPr>
        <p:spPr>
          <a:xfrm>
            <a:off x="3924300" y="2420888"/>
            <a:ext cx="4751388" cy="3502025"/>
          </a:xfrm>
          <a:prstGeom prst="rect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3286125" y="2782838"/>
            <a:ext cx="582613" cy="8651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4000" y="1340768"/>
            <a:ext cx="6115050" cy="4781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异常处理的基本手段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异地处理：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在非异常发现地处理异常</a:t>
            </a:r>
            <a:endParaRPr kumimoji="0" lang="en-US" altLang="zh-CN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 typeface="Wingdings" panose="05000000000000000000" pitchFamily="2" charset="2"/>
              <a:buNone/>
              <a:defRPr/>
            </a:pPr>
            <a:endParaRPr kumimoji="0" lang="en-GB" altLang="en-US" sz="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void f(char *filename)</a:t>
            </a:r>
            <a:endParaRPr kumimoji="0" lang="en-GB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{   ifstream file(filename);</a:t>
            </a:r>
            <a:endParaRPr kumimoji="0" lang="en-GB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if(file.fail())</a:t>
            </a:r>
            <a:endParaRPr kumimoji="0" lang="en-GB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{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return -1; </a:t>
            </a: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}  </a:t>
            </a: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异地处理</a:t>
            </a:r>
            <a:endParaRPr kumimoji="0" lang="en-GB" altLang="en-US" sz="2000" b="1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else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{  </a:t>
            </a: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int x;</a:t>
            </a:r>
            <a:endParaRPr kumimoji="0" lang="en-GB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	   file &gt;&gt; x; </a:t>
            </a:r>
            <a:endParaRPr kumimoji="0" lang="en-GB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   </a:t>
            </a: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......</a:t>
            </a:r>
            <a:endParaRPr kumimoji="0" lang="en-GB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    }</a:t>
            </a:r>
            <a:endParaRPr kumimoji="0" lang="en-GB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GB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Times New Roman" panose="02020603050405020304" pitchFamily="18" charset="0"/>
              </a:rPr>
              <a:t>}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285875" y="360363"/>
            <a:ext cx="2857500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10.1 </a:t>
            </a:r>
            <a:r>
              <a:rPr kumimoji="0" lang="zh-CN" sz="4000" kern="0" cap="none" spc="0" normalizeH="0" baseline="0" noProof="0">
                <a:latin typeface="+mj-lt"/>
                <a:ea typeface="+mj-ea"/>
                <a:cs typeface="+mj-cs"/>
              </a:rPr>
              <a:t>概述</a:t>
            </a:r>
            <a:endParaRPr kumimoji="0" lang="zh-CN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492500" y="2694906"/>
            <a:ext cx="5256213" cy="30464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 通过函数的返回值或指针</a:t>
            </a:r>
            <a:r>
              <a:rPr kumimoji="0" lang="en-US" altLang="zh-CN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/</a:t>
            </a:r>
            <a:r>
              <a:rPr kumimoji="0" lang="zh-CN" altLang="en-US" sz="220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引用类型的参数、把异常情况通知函数的调用者，由调用者处理。</a:t>
            </a:r>
            <a:endParaRPr kumimoji="0" lang="en-US" altLang="zh-CN" sz="22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8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Arial" panose="020B0604020202020204" pitchFamily="34" charset="0"/>
              </a:rPr>
              <a:t> 程序的可读性差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Arial" panose="020B0604020202020204" pitchFamily="34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Arial" panose="020B0604020202020204" pitchFamily="34" charset="0"/>
              </a:rPr>
              <a:t> 破坏程序的逻辑性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Arial" panose="020B0604020202020204" pitchFamily="34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  <a:sym typeface="Arial" panose="020B0604020202020204" pitchFamily="34" charset="0"/>
              </a:rPr>
              <a:t> 与原来的返回值用途冲突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Arial" panose="020B0604020202020204" pitchFamily="34" charset="0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80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  <a:sym typeface="Arial" panose="020B0604020202020204" pitchFamily="34" charset="0"/>
            </a:endParaRPr>
          </a:p>
          <a:p>
            <a:pPr marL="800100" marR="0" lvl="1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C++</a:t>
            </a: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为异地处理提供了更好的解决方案</a:t>
            </a:r>
            <a:endParaRPr kumimoji="0" lang="en-US" altLang="zh-CN" sz="200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—— try</a:t>
            </a: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、</a:t>
            </a: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throw</a:t>
            </a: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和</a:t>
            </a:r>
            <a:r>
              <a:rPr kumimoji="0" lang="en-US" altLang="zh-CN" sz="200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catch</a:t>
            </a:r>
            <a:r>
              <a:rPr kumimoji="0" lang="zh-CN" altLang="en-US" sz="200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语句</a:t>
            </a:r>
            <a:endParaRPr kumimoji="0" lang="zh-CN" altLang="en-US" sz="2000" i="0" u="none" strike="noStrike" kern="120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3317" name="矩形 4"/>
          <p:cNvSpPr/>
          <p:nvPr/>
        </p:nvSpPr>
        <p:spPr>
          <a:xfrm>
            <a:off x="3995738" y="2721893"/>
            <a:ext cx="4752975" cy="3078163"/>
          </a:xfrm>
          <a:prstGeom prst="rect">
            <a:avLst/>
          </a:prstGeom>
          <a:noFill/>
          <a:ln w="25400" cap="flat" cmpd="sng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 b="1" dirty="0"/>
          </a:p>
        </p:txBody>
      </p:sp>
      <p:cxnSp>
        <p:nvCxnSpPr>
          <p:cNvPr id="6" name="直接箭头连接符 5"/>
          <p:cNvCxnSpPr/>
          <p:nvPr/>
        </p:nvCxnSpPr>
        <p:spPr bwMode="auto">
          <a:xfrm flipV="1">
            <a:off x="3348038" y="2991768"/>
            <a:ext cx="576263" cy="57626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357313" y="360363"/>
            <a:ext cx="5786437" cy="1139825"/>
          </a:xfrm>
        </p:spPr>
        <p:txBody>
          <a:bodyPr vert="horz" wrap="square" lIns="91440" tIns="45720" rIns="91440" bIns="45720" anchor="ctr" anchorCtr="1"/>
          <a:lstStyle/>
          <a:p>
            <a:pPr eaLnBrk="1" hangingPunct="1"/>
            <a:r>
              <a:rPr lang="en-US" altLang="zh-CN" b="1" dirty="0"/>
              <a:t>10.2 C++</a:t>
            </a:r>
            <a:r>
              <a:rPr lang="zh-CN" altLang="en-US" b="1" dirty="0"/>
              <a:t>异常处理机制</a:t>
            </a:r>
            <a:endParaRPr lang="zh-CN" altLang="en-US" b="1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8638" y="2244725"/>
            <a:ext cx="8075613" cy="32527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把有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可能遭遇异常的一系列操作（语句或函数调用）构成一个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try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语句块；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如果</a:t>
            </a:r>
            <a:r>
              <a:rPr kumimoji="0" lang="en-GB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try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语句块中的某个操作在执行过程中发现了异常，则通过执行一个</a:t>
            </a:r>
            <a:r>
              <a:rPr kumimoji="0" lang="en-GB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throw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抛出（即产生）一个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异常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；</a:t>
            </a: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  <a:p>
            <a:pPr marL="514350" marR="0" lvl="0" indent="-5143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+mj-lt"/>
              <a:buAutoNum type="arabicPeriod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抛掷的异常将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由能够处理这个异常的地方通过</a:t>
            </a:r>
            <a:r>
              <a:rPr kumimoji="0" lang="en-GB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catch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语句块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Times New Roman" panose="02020603050405020304" pitchFamily="18" charset="0"/>
              </a:rPr>
              <a:t>来捕获并处理之。 </a:t>
            </a: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59840" y="1412875"/>
            <a:ext cx="6643688" cy="23749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5125" indent="-365125" eaLnBrk="1" hangingPunct="1">
              <a:lnSpc>
                <a:spcPct val="90000"/>
              </a:lnSpc>
            </a:pPr>
            <a:r>
              <a:rPr lang="en-GB" altLang="en-US" sz="2800" b="1" dirty="0">
                <a:latin typeface="楷体_GB2312" pitchFamily="49" charset="-122"/>
                <a:cs typeface="Times New Roman" panose="02020603050405020304" pitchFamily="18" charset="0"/>
              </a:rPr>
              <a:t>try</a:t>
            </a:r>
            <a:r>
              <a:rPr lang="zh-CN" altLang="en-US" sz="2800" b="1" dirty="0">
                <a:latin typeface="楷体_GB2312" pitchFamily="49" charset="-122"/>
                <a:cs typeface="Times New Roman" panose="02020603050405020304" pitchFamily="18" charset="0"/>
              </a:rPr>
              <a:t>语句块的作用是启动异常处理机制，</a:t>
            </a:r>
            <a:endParaRPr lang="en-US" altLang="zh-CN" sz="2800" b="1" dirty="0">
              <a:latin typeface="楷体_GB2312" pitchFamily="49" charset="-122"/>
              <a:cs typeface="Times New Roman" panose="02020603050405020304" pitchFamily="18" charset="0"/>
            </a:endParaRPr>
          </a:p>
          <a:p>
            <a:pPr marL="365125" indent="-365125"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latin typeface="楷体_GB2312" pitchFamily="49" charset="-122"/>
                <a:cs typeface="Times New Roman" panose="02020603050405020304" pitchFamily="18" charset="0"/>
              </a:rPr>
              <a:t>   </a:t>
            </a: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cs typeface="Times New Roman" panose="02020603050405020304" pitchFamily="18" charset="0"/>
              </a:rPr>
              <a:t>其格式为：</a:t>
            </a:r>
            <a:endParaRPr lang="en-US" altLang="zh-CN" sz="2800" b="1" dirty="0">
              <a:solidFill>
                <a:srgbClr val="FF0000"/>
              </a:solidFill>
              <a:latin typeface="楷体_GB2312" pitchFamily="49" charset="-122"/>
              <a:cs typeface="Times New Roman" panose="02020603050405020304" pitchFamily="18" charset="0"/>
            </a:endParaRPr>
          </a:p>
          <a:p>
            <a:pPr marL="365125" indent="-365125" eaLnBrk="1" hangingPunct="1">
              <a:lnSpc>
                <a:spcPct val="90000"/>
              </a:lnSpc>
              <a:buNone/>
            </a:pPr>
            <a:endParaRPr lang="zh-CN" altLang="en-US" sz="800" b="1" dirty="0">
              <a:solidFill>
                <a:srgbClr val="FF0000"/>
              </a:solidFill>
              <a:latin typeface="楷体_GB2312" pitchFamily="49" charset="-122"/>
              <a:cs typeface="Times New Roman" panose="02020603050405020304" pitchFamily="18" charset="0"/>
            </a:endParaRPr>
          </a:p>
          <a:p>
            <a:pPr marL="916305" lvl="1" eaLnBrk="1" hangingPunct="1">
              <a:lnSpc>
                <a:spcPct val="90000"/>
              </a:lnSpc>
              <a:buNone/>
            </a:pPr>
            <a:r>
              <a:rPr lang="en-GB" altLang="en-US" sz="2400" b="1" dirty="0">
                <a:solidFill>
                  <a:srgbClr val="0070C0"/>
                </a:solidFill>
                <a:latin typeface="楷体_GB2312" pitchFamily="49" charset="-122"/>
                <a:cs typeface="Times New Roman" panose="02020603050405020304" pitchFamily="18" charset="0"/>
              </a:rPr>
              <a:t>try</a:t>
            </a:r>
            <a:endParaRPr lang="en-GB" altLang="en-US" sz="2400" b="1" dirty="0">
              <a:solidFill>
                <a:srgbClr val="0070C0"/>
              </a:solidFill>
              <a:latin typeface="楷体_GB2312" pitchFamily="49" charset="-122"/>
              <a:cs typeface="Times New Roman" panose="02020603050405020304" pitchFamily="18" charset="0"/>
            </a:endParaRPr>
          </a:p>
          <a:p>
            <a:pPr marL="916305" lvl="1" eaLnBrk="1" hangingPunct="1">
              <a:lnSpc>
                <a:spcPct val="90000"/>
              </a:lnSpc>
              <a:buNone/>
            </a:pPr>
            <a:r>
              <a:rPr lang="en-GB" altLang="en-US" sz="2400" b="1" dirty="0">
                <a:solidFill>
                  <a:srgbClr val="0070C0"/>
                </a:solidFill>
                <a:latin typeface="楷体_GB2312" pitchFamily="49" charset="-122"/>
                <a:cs typeface="Times New Roman" panose="02020603050405020304" pitchFamily="18" charset="0"/>
              </a:rPr>
              <a:t>{ &lt;</a:t>
            </a:r>
            <a:r>
              <a:rPr lang="zh-CN" altLang="en-US" sz="2400" b="1" dirty="0">
                <a:solidFill>
                  <a:srgbClr val="0070C0"/>
                </a:solidFill>
                <a:latin typeface="楷体_GB2312" pitchFamily="49" charset="-122"/>
                <a:cs typeface="Times New Roman" panose="02020603050405020304" pitchFamily="18" charset="0"/>
              </a:rPr>
              <a:t>语句序列</a:t>
            </a:r>
            <a:r>
              <a:rPr lang="en-GB" altLang="en-US" sz="2400" b="1" dirty="0">
                <a:solidFill>
                  <a:srgbClr val="0070C0"/>
                </a:solidFill>
                <a:latin typeface="楷体_GB2312" pitchFamily="49" charset="-122"/>
                <a:cs typeface="Times New Roman" panose="02020603050405020304" pitchFamily="18" charset="0"/>
              </a:rPr>
              <a:t>&gt; </a:t>
            </a:r>
            <a:r>
              <a:rPr lang="en-US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可能发生异常的语句</a:t>
            </a:r>
            <a:endParaRPr lang="en-GB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916305" lvl="1" eaLnBrk="1" hangingPunct="1">
              <a:lnSpc>
                <a:spcPct val="90000"/>
              </a:lnSpc>
              <a:buNone/>
            </a:pPr>
            <a:r>
              <a:rPr lang="en-GB" altLang="en-US" sz="2400" b="1" dirty="0">
                <a:solidFill>
                  <a:srgbClr val="0070C0"/>
                </a:solidFill>
                <a:latin typeface="楷体_GB2312" pitchFamily="49" charset="-122"/>
                <a:cs typeface="Times New Roman" panose="02020603050405020304" pitchFamily="18" charset="0"/>
              </a:rPr>
              <a:t>}</a:t>
            </a:r>
            <a:endParaRPr lang="en-GB" altLang="en-US" sz="2400" b="1" dirty="0">
              <a:solidFill>
                <a:srgbClr val="0070C0"/>
              </a:solidFill>
              <a:latin typeface="楷体_GB2312" pitchFamily="49" charset="-122"/>
              <a:cs typeface="Times New Roman" panose="02020603050405020304" pitchFamily="18" charset="0"/>
            </a:endParaRPr>
          </a:p>
          <a:p>
            <a:pPr marL="365125" indent="-365125" eaLnBrk="1" hangingPunct="1">
              <a:lnSpc>
                <a:spcPct val="90000"/>
              </a:lnSpc>
              <a:buNone/>
            </a:pPr>
            <a:endParaRPr lang="en-GB" altLang="en-US" sz="1000" b="1" dirty="0">
              <a:latin typeface="楷体_GB2312" pitchFamily="49" charset="-122"/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57313" y="360363"/>
            <a:ext cx="57864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10.2 </a:t>
            </a: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C++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异常处理机制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5605" y="4004945"/>
            <a:ext cx="837438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上述的&lt;语句序列&gt;中可以有函数调用。例如，在调用函数f的函数中，可把对f的调用放在一个try语句中: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19885" y="4834890"/>
            <a:ext cx="2575560" cy="1287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00808"/>
            <a:ext cx="8391525" cy="31575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65125" indent="-365125" eaLnBrk="1" hangingPunct="1">
              <a:lnSpc>
                <a:spcPct val="90000"/>
              </a:lnSpc>
            </a:pPr>
            <a:r>
              <a:rPr lang="en-GB" altLang="en-US" sz="2400" b="1" dirty="0">
                <a:cs typeface="Times New Roman" panose="02020603050405020304" pitchFamily="18" charset="0"/>
              </a:rPr>
              <a:t>throw</a:t>
            </a:r>
            <a:r>
              <a:rPr lang="zh-CN" altLang="en-US" sz="2400" b="1" dirty="0">
                <a:cs typeface="Times New Roman" panose="02020603050405020304" pitchFamily="18" charset="0"/>
              </a:rPr>
              <a:t>语句用于在发现异常情况时抛掷（产生）异常，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marL="365125" indent="-365125" eaLnBrk="1" hangingPunct="1">
              <a:lnSpc>
                <a:spcPct val="90000"/>
              </a:lnSpc>
              <a:buNone/>
            </a:pP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 其格式为</a:t>
            </a:r>
            <a:r>
              <a:rPr lang="zh-CN" altLang="en-US" sz="2400" b="1" dirty="0">
                <a:cs typeface="Times New Roman" panose="02020603050405020304" pitchFamily="18" charset="0"/>
              </a:rPr>
              <a:t>：</a:t>
            </a:r>
            <a:r>
              <a:rPr lang="en-GB" altLang="en-US" sz="2400" b="1" dirty="0">
                <a:cs typeface="Times New Roman" panose="02020603050405020304" pitchFamily="18" charset="0"/>
              </a:rPr>
              <a:t> </a:t>
            </a:r>
            <a:r>
              <a:rPr lang="en-GB" alt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throw &lt;</a:t>
            </a:r>
            <a:r>
              <a:rPr lang="zh-CN" alt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表达式</a:t>
            </a:r>
            <a:r>
              <a:rPr lang="en-GB" altLang="en-US" sz="2400" b="1" dirty="0">
                <a:solidFill>
                  <a:srgbClr val="0070C0"/>
                </a:solidFill>
                <a:cs typeface="Times New Roman" panose="02020603050405020304" pitchFamily="18" charset="0"/>
              </a:rPr>
              <a:t>&gt;;  </a:t>
            </a:r>
            <a:endParaRPr lang="zh-CN" altLang="en-US" sz="2400" b="1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365125" indent="-365125" eaLnBrk="1" hangingPunct="1">
              <a:lnSpc>
                <a:spcPct val="90000"/>
              </a:lnSpc>
              <a:buNone/>
            </a:pPr>
            <a:endParaRPr lang="en-US" altLang="zh-CN" sz="10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en-GB" altLang="en-US" sz="2400" b="1" dirty="0"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cs typeface="Times New Roman" panose="02020603050405020304" pitchFamily="18" charset="0"/>
              </a:rPr>
              <a:t>表达式</a:t>
            </a:r>
            <a:r>
              <a:rPr lang="en-GB" altLang="en-US" sz="2400" b="1" dirty="0">
                <a:cs typeface="Times New Roman" panose="02020603050405020304" pitchFamily="18" charset="0"/>
              </a:rPr>
              <a:t>&gt;</a:t>
            </a:r>
            <a:r>
              <a:rPr lang="zh-CN" altLang="en-US" sz="2400" b="1" dirty="0">
                <a:cs typeface="Times New Roman" panose="02020603050405020304" pitchFamily="18" charset="0"/>
              </a:rPr>
              <a:t>为任意类型的</a:t>
            </a:r>
            <a:r>
              <a:rPr lang="en-GB" altLang="en-US" sz="2400" b="1" dirty="0">
                <a:cs typeface="Times New Roman" panose="02020603050405020304" pitchFamily="18" charset="0"/>
              </a:rPr>
              <a:t>C++</a:t>
            </a:r>
            <a:r>
              <a:rPr lang="zh-CN" altLang="en-US" sz="2400" b="1" dirty="0">
                <a:cs typeface="Times New Roman" panose="02020603050405020304" pitchFamily="18" charset="0"/>
              </a:rPr>
              <a:t>表达式（</a:t>
            </a:r>
            <a:r>
              <a:rPr lang="en-GB" altLang="en-US" sz="2400" b="1" dirty="0">
                <a:cs typeface="Times New Roman" panose="02020603050405020304" pitchFamily="18" charset="0"/>
              </a:rPr>
              <a:t>void</a:t>
            </a:r>
            <a:r>
              <a:rPr lang="zh-CN" altLang="en-US" sz="2400" b="1" dirty="0">
                <a:cs typeface="Times New Roman" panose="02020603050405020304" pitchFamily="18" charset="0"/>
              </a:rPr>
              <a:t>除外），</a:t>
            </a:r>
            <a:endParaRPr lang="en-US" altLang="zh-CN" sz="2400" b="1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cs typeface="Times New Roman" panose="02020603050405020304" pitchFamily="18" charset="0"/>
              </a:rPr>
              <a:t>      </a:t>
            </a:r>
            <a:r>
              <a:rPr lang="zh-CN" altLang="en-US" sz="2000" b="1" dirty="0">
                <a:cs typeface="Times New Roman" panose="02020603050405020304" pitchFamily="18" charset="0"/>
              </a:rPr>
              <a:t>例如</a:t>
            </a:r>
            <a:r>
              <a:rPr lang="en-GB" altLang="en-US" sz="2000" b="1" dirty="0">
                <a:cs typeface="Times New Roman" panose="02020603050405020304" pitchFamily="18" charset="0"/>
              </a:rPr>
              <a:t>: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marL="1230630" lvl="2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void f(char *filename)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marL="1230630" lvl="2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{   ifstream file(filename);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marL="1230630" lvl="2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    if (file.fail()) {  </a:t>
            </a:r>
            <a:r>
              <a:rPr lang="en-GB" altLang="en-US" sz="2000" b="1" dirty="0">
                <a:solidFill>
                  <a:srgbClr val="0070C0"/>
                </a:solidFill>
                <a:cs typeface="Times New Roman" panose="02020603050405020304" pitchFamily="18" charset="0"/>
              </a:rPr>
              <a:t>throw filename;</a:t>
            </a:r>
            <a:r>
              <a:rPr lang="en-GB" altLang="en-US" sz="2000" b="1" dirty="0">
                <a:cs typeface="Times New Roman" panose="02020603050405020304" pitchFamily="18" charset="0"/>
              </a:rPr>
              <a:t>  }  </a:t>
            </a:r>
            <a:r>
              <a:rPr lang="en-GB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产生异常</a:t>
            </a:r>
            <a:endParaRPr lang="en-GB" altLang="en-US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30630" lvl="2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    ......</a:t>
            </a:r>
            <a:endParaRPr lang="en-GB" altLang="en-US" sz="2000" b="1" dirty="0">
              <a:cs typeface="Times New Roman" panose="02020603050405020304" pitchFamily="18" charset="0"/>
            </a:endParaRPr>
          </a:p>
          <a:p>
            <a:pPr marL="1230630" lvl="2" eaLnBrk="1" hangingPunct="1">
              <a:lnSpc>
                <a:spcPct val="90000"/>
              </a:lnSpc>
              <a:buNone/>
            </a:pPr>
            <a:r>
              <a:rPr lang="en-GB" altLang="en-US" sz="2000" b="1" dirty="0">
                <a:cs typeface="Times New Roman" panose="02020603050405020304" pitchFamily="18" charset="0"/>
              </a:rPr>
              <a:t>}</a:t>
            </a:r>
            <a:endParaRPr lang="en-GB" altLang="en-US" sz="2000" b="1" dirty="0">
              <a:ea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357313" y="360363"/>
            <a:ext cx="5786438" cy="11398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 anchorCtr="1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0" lang="en-US" altLang="zh-CN" sz="4000" kern="0" cap="none" spc="0" normalizeH="0" baseline="0" noProof="0">
                <a:latin typeface="+mj-lt"/>
                <a:ea typeface="+mj-ea"/>
                <a:cs typeface="+mj-cs"/>
              </a:rPr>
              <a:t>10.2 </a:t>
            </a:r>
            <a:r>
              <a:rPr kumimoji="0" lang="en-US" sz="4000" kern="0" cap="none" spc="0" normalizeH="0" baseline="0" noProof="0">
                <a:latin typeface="+mj-lt"/>
                <a:ea typeface="+mj-ea"/>
                <a:cs typeface="+mj-cs"/>
              </a:rPr>
              <a:t>C++</a:t>
            </a:r>
            <a:r>
              <a:rPr kumimoji="0" lang="zh-CN" altLang="en-US" sz="4000" kern="0" cap="none" spc="0" normalizeH="0" baseline="0" noProof="0">
                <a:latin typeface="+mj-lt"/>
                <a:ea typeface="+mj-ea"/>
                <a:cs typeface="+mj-cs"/>
              </a:rPr>
              <a:t>异常处理机制</a:t>
            </a:r>
            <a:endParaRPr kumimoji="0" lang="zh-CN" altLang="en-US" sz="4000" kern="0" cap="none" spc="0" normalizeH="0" baseline="0" noProof="0">
              <a:latin typeface="+mj-lt"/>
              <a:ea typeface="+mj-ea"/>
              <a:cs typeface="+mj-cs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59113" y="4993283"/>
            <a:ext cx="5257800" cy="1108075"/>
          </a:xfrm>
          <a:prstGeom prst="rect">
            <a:avLst/>
          </a:prstGeom>
          <a:noFill/>
          <a:ln w="254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cxnSp>
        <p:nvCxnSpPr>
          <p:cNvPr id="6" name="直接箭头连接符 5"/>
          <p:cNvCxnSpPr/>
          <p:nvPr/>
        </p:nvCxnSpPr>
        <p:spPr bwMode="auto">
          <a:xfrm>
            <a:off x="1979613" y="4847233"/>
            <a:ext cx="1008063" cy="700088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7414" name="矩形 1"/>
          <p:cNvSpPr/>
          <p:nvPr/>
        </p:nvSpPr>
        <p:spPr>
          <a:xfrm>
            <a:off x="3089275" y="5003767"/>
            <a:ext cx="5443165" cy="10895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 b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anose="02010600030101010101" pitchFamily="2" charset="-122"/>
              </a:defRPr>
            </a:lvl5pPr>
          </a:lstStyle>
          <a:p>
            <a:pPr marL="365125" lvl="0" indent="-365125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执行</a:t>
            </a:r>
            <a:r>
              <a:rPr lang="en-GB" altLang="en-US" sz="2400" b="1" dirty="0">
                <a:cs typeface="Times New Roman" panose="02020603050405020304" pitchFamily="18" charset="0"/>
              </a:rPr>
              <a:t>throw</a:t>
            </a:r>
            <a:r>
              <a:rPr lang="zh-CN" altLang="en-US" sz="2400" b="1" dirty="0">
                <a:cs typeface="Times New Roman" panose="02020603050405020304" pitchFamily="18" charset="0"/>
              </a:rPr>
              <a:t>语句后，接在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其后的语句将</a:t>
            </a:r>
            <a:endParaRPr lang="en-US" altLang="zh-CN" sz="2400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65125" lvl="0" indent="-365125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不再继续执行，而是转到异常处理，</a:t>
            </a:r>
            <a:r>
              <a:rPr lang="zh-CN" altLang="en-US" sz="24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endParaRPr lang="en-US" altLang="zh-CN" sz="2400" b="1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marL="365125" lvl="0" indent="-365125"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cs typeface="Times New Roman" panose="02020603050405020304" pitchFamily="18" charset="0"/>
              </a:rPr>
              <a:t>异常处理由某个</a:t>
            </a:r>
            <a:r>
              <a:rPr lang="en-GB" altLang="en-US" sz="2400" b="1" dirty="0">
                <a:cs typeface="Times New Roman" panose="02020603050405020304" pitchFamily="18" charset="0"/>
              </a:rPr>
              <a:t>catch</a:t>
            </a:r>
            <a:r>
              <a:rPr lang="zh-CN" altLang="en-US" sz="2400" b="1" dirty="0">
                <a:cs typeface="Times New Roman" panose="02020603050405020304" pitchFamily="18" charset="0"/>
              </a:rPr>
              <a:t>语句给出。</a:t>
            </a:r>
            <a:endParaRPr lang="zh-CN" altLang="en-US" sz="2400" b="1" dirty="0">
              <a:ea typeface="Times New Roman" panose="02020603050405020304" pitchFamily="18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B589693-D020-4B72-AD28-F8D467DEC099}" type="slidenum">
              <a:rPr kumimoji="0" lang="zh-CN" altLang="en-US" sz="140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40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ODg5ODdlNWEyZTZjYmQ3ZTBmY2M1NDE2MjJhYjZmNWIifQ=="/>
  <p:tag name="KSO_WPP_MARK_KEY" val="8f2c3efb-6bb6-4598-8bc5-12d960c0fd31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0</TotalTime>
  <Words>4739</Words>
  <Application>WPS 演示</Application>
  <PresentationFormat>全屏显示(4:3)</PresentationFormat>
  <Paragraphs>397</Paragraphs>
  <Slides>22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6" baseType="lpstr">
      <vt:lpstr>Arial</vt:lpstr>
      <vt:lpstr>宋体</vt:lpstr>
      <vt:lpstr>Wingdings</vt:lpstr>
      <vt:lpstr>楷体_GB2312</vt:lpstr>
      <vt:lpstr>新宋体</vt:lpstr>
      <vt:lpstr>Times New Roman</vt:lpstr>
      <vt:lpstr>大黑体</vt:lpstr>
      <vt:lpstr>Harmony Text</vt:lpstr>
      <vt:lpstr>Segoe Print</vt:lpstr>
      <vt:lpstr>楷体</vt:lpstr>
      <vt:lpstr>微软雅黑</vt:lpstr>
      <vt:lpstr>Arial Unicode MS</vt:lpstr>
      <vt:lpstr>黑体</vt:lpstr>
      <vt:lpstr>Echo</vt:lpstr>
      <vt:lpstr>PowerPoint 演示文稿</vt:lpstr>
      <vt:lpstr>10.1 概述</vt:lpstr>
      <vt:lpstr>PowerPoint 演示文稿</vt:lpstr>
      <vt:lpstr>PowerPoint 演示文稿</vt:lpstr>
      <vt:lpstr>PowerPoint 演示文稿</vt:lpstr>
      <vt:lpstr>PowerPoint 演示文稿</vt:lpstr>
      <vt:lpstr>10.2 C++异常处理机制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例：一种处理除数为0的异常错误331</vt:lpstr>
      <vt:lpstr>PowerPoint 演示文稿</vt:lpstr>
      <vt:lpstr>PowerPoint 演示文稿</vt:lpstr>
      <vt:lpstr>PowerPoint 演示文稿</vt:lpstr>
      <vt:lpstr>PowerPoint 演示文稿</vt:lpstr>
      <vt:lpstr>10.3 程序调试技术</vt:lpstr>
      <vt:lpstr>PowerPoint 演示文稿</vt:lpstr>
    </vt:vector>
  </TitlesOfParts>
  <Company>CSD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creator>Jinsong Su</dc:creator>
  <cp:lastModifiedBy>宇宙中的那只萤火虫</cp:lastModifiedBy>
  <cp:revision>724</cp:revision>
  <dcterms:created xsi:type="dcterms:W3CDTF">2005-02-20T09:54:00Z</dcterms:created>
  <dcterms:modified xsi:type="dcterms:W3CDTF">2024-05-15T13:06:30Z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7094FEB0BB4C47AA9709122A51057EDA</vt:lpwstr>
  </property>
</Properties>
</file>