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471E-D497-B420-9A30-0301A929E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82507-A6AD-9176-344E-C2CA3C365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54C71-D98F-2E1D-E9FA-CD8C18F8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20C-72FB-4550-B89F-453DC850124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2F0F4-FC89-06E1-49BD-78B21DFB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6264D-3997-16E5-A57B-DD8303A1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827F-2C8A-421C-A39E-BD1C6A63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0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6732-51B1-2A78-447D-40FA0D83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86E2F-0049-A84A-FAFB-3E5CDCEE2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4B0F-1D3E-5BBA-E68B-CA25F7A7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20C-72FB-4550-B89F-453DC850124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5BE8-D2DF-B663-C952-44F3C037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5C518-EEAC-9B22-3743-F66F1EB7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827F-2C8A-421C-A39E-BD1C6A63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96E9E-46C6-F4C0-A44E-F73E8700B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FDC29-F531-346C-A7E9-800FE0E8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7328-6E98-1771-E257-95E8F65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20C-72FB-4550-B89F-453DC850124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C5EC-F13F-066D-6CF2-C07BF959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877DF-C6B9-FEFD-3C0D-303599C9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827F-2C8A-421C-A39E-BD1C6A63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9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55BB-420E-6DE1-5FB9-C71078F8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45149-AF94-2829-C0D7-A612DB5A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A3FF-D055-EFED-D355-B34224FF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20C-72FB-4550-B89F-453DC850124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C10C1-B2EE-B405-1316-F466CCCB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36CF0-E29A-F2EC-D479-B1BAECBD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827F-2C8A-421C-A39E-BD1C6A63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2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4CA1-02C4-6435-FD2E-742C2E2F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1969-1D0D-38C6-CC9E-94D96014B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F0AB4-4DFD-0E68-4A9D-48E39AD8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20C-72FB-4550-B89F-453DC850124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C3B2-D290-0923-5086-FF2426D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66B25-FC19-DD0D-ABC0-35FD7F52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827F-2C8A-421C-A39E-BD1C6A63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61B1-60D7-10F1-8FE7-C75B41E2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3D2A-8BD7-3FC6-B2DB-E5484E15C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C3D45-141A-4025-1C0A-AE4D1CDC0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C3BC0-96E5-8B38-168C-09F4CA74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20C-72FB-4550-B89F-453DC850124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3432A-F62C-782C-E154-70DDB6DC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0895D-81BC-A4B4-1F66-8F53B2B8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827F-2C8A-421C-A39E-BD1C6A63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9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15B8-E0AE-792E-4D5C-E06B66FD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A3722-E304-F40D-8FB9-BA1CF105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89D73-84D2-F93F-9D31-06AA497BF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15AA3-4C7D-EE16-E7B3-017119A0E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D5C60-71CD-88B3-EBE4-A86D2676A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988F0-209A-0D3E-A5EB-93084F3F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20C-72FB-4550-B89F-453DC850124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4D769-94DF-1C92-5CBF-50EC15F6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E2287-AF2F-FBFF-ED7D-7387F763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827F-2C8A-421C-A39E-BD1C6A63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CF62-49DC-8FD0-DE96-73C73914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7A834-FEC6-FAB7-5650-10A07BC6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20C-72FB-4550-B89F-453DC850124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DBA8E-4BCD-18EA-CCB8-F8F20E01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A435A-D303-D494-734F-01503299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827F-2C8A-421C-A39E-BD1C6A63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BEA82-2514-EEDA-918D-1B5CF31E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20C-72FB-4550-B89F-453DC850124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B2E26-998C-6604-0E58-F3518719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A969-274C-6A9C-8785-6C445777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827F-2C8A-421C-A39E-BD1C6A63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5B6A-2A5A-14AB-6932-CA8C255E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C98D-B9C0-65EA-03C3-ACFD276B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2ED18-500A-5516-AC14-AD1565F6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97D1C-00B8-2DC3-BFC4-EA02DE9B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20C-72FB-4550-B89F-453DC850124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BE35F-95C8-BC9E-FC78-4911363D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293D8-0AE5-7158-8CF2-BF30EDEF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827F-2C8A-421C-A39E-BD1C6A63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AD8B-FF54-1F1B-E9AA-300ADDDE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51EC7-1526-427E-6463-AB95E218F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B1C29-AC51-8A88-3761-EC2E997BD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2AD95-B791-9741-C5E6-750E26D9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520C-72FB-4550-B89F-453DC850124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6D0E-98A4-F45D-B0C6-34F95B35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BA8B0-9D10-FFE1-9CC8-94FF419D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827F-2C8A-421C-A39E-BD1C6A63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6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CB266-13A1-C0AD-E255-543982C1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6A28-D564-2F65-8DA7-9607DBAD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225B-5C2D-E0B7-6BB6-85C8D226E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520C-72FB-4550-B89F-453DC850124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1441-1C75-E077-839D-1DAF1BC1B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B5236-B436-AA56-7F9E-5F3132EAE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827F-2C8A-421C-A39E-BD1C6A63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2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5249-5062-4C84-4DA7-DCD269B3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Gradient Descent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1E9F955-8DF3-D3DC-0111-C37AE0525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8325"/>
            <a:ext cx="12830414" cy="42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2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C9DC-F1D0-B5A6-2B13-B790548B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87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Constrained Minimization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AB281AE-B312-C264-06EB-16531C2EF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89" y="1283764"/>
            <a:ext cx="10127518" cy="54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5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D70F9392-042C-AB68-7B81-8ED9934C2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77" y="-2113310"/>
            <a:ext cx="8940911" cy="85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9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E92A-2748-DB83-B518-703CC31A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Convexity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2B9CEFB5-4621-DDD1-86CE-99AF6A85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78026"/>
            <a:ext cx="12068175" cy="3015818"/>
          </a:xfrm>
          <a:prstGeom prst="rect">
            <a:avLst/>
          </a:prstGeom>
        </p:spPr>
      </p:pic>
      <p:pic>
        <p:nvPicPr>
          <p:cNvPr id="7" name="Picture 6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21EFFA70-86E7-F358-814F-18116EACB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959" y="700088"/>
            <a:ext cx="2095500" cy="1981200"/>
          </a:xfrm>
          <a:prstGeom prst="rect">
            <a:avLst/>
          </a:prstGeom>
        </p:spPr>
      </p:pic>
      <p:pic>
        <p:nvPicPr>
          <p:cNvPr id="9" name="Picture 8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E7D8ADE4-4960-40D9-8E0C-BDC972A97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89" y="652463"/>
            <a:ext cx="2200275" cy="207645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A318652-97B4-1132-31C6-6E12EECAA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87" y="4572000"/>
            <a:ext cx="450891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4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5FB6-EAD9-FFC8-F790-66543BAA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Gradients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52E44D9-C5AD-1286-0122-F781CAD03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3" y="1525495"/>
            <a:ext cx="10515600" cy="401668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842304F-33F3-1718-C420-4AA14234D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3" y="3975003"/>
            <a:ext cx="378263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4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DE18-3321-6BE9-427E-F9F9F29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Minimizing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31B0-360E-34AA-71FA-268C9EFB3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90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minimize a function, set its gradient to equal 0</a:t>
            </a:r>
          </a:p>
          <a:p>
            <a:endParaRPr lang="en-US" dirty="0"/>
          </a:p>
          <a:p>
            <a:pPr lvl="1"/>
            <a:r>
              <a:rPr lang="en-US" dirty="0"/>
              <a:t>Finds global minimum if f is a convex function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non-convex function, still often finds a good solution, i.e., a local minimum</a:t>
            </a:r>
          </a:p>
          <a:p>
            <a:pPr lvl="1"/>
            <a:endParaRPr lang="en-US" dirty="0"/>
          </a:p>
          <a:p>
            <a:r>
              <a:rPr lang="en-US" dirty="0"/>
              <a:t>Gradient is a very complicated expression, can’t solve by setting to 0</a:t>
            </a:r>
          </a:p>
          <a:p>
            <a:endParaRPr lang="en-US" dirty="0"/>
          </a:p>
          <a:p>
            <a:r>
              <a:rPr lang="en-US" dirty="0"/>
              <a:t>Instead, update iteratively. This is called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81311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F219-169A-61BA-BFAD-D94621C7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Gradient Descent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24579D6-1C0F-90B7-B907-4FE164384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9" y="1052513"/>
            <a:ext cx="10896215" cy="282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FCFC939-7C55-AD45-9D75-E784AD8F7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517" y="4032663"/>
                <a:ext cx="11417847" cy="2682462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 is a “learning rate”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“move a little” in a direction (the negative gradient) that reduces loss function</a:t>
                </a:r>
              </a:p>
              <a:p>
                <a:pPr lvl="1"/>
                <a:r>
                  <a:rPr lang="en-US" dirty="0"/>
                  <a:t>Think of rolling  ball down a hill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Can just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 in practice, though often easier to prove statements about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FCFC939-7C55-AD45-9D75-E784AD8F7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517" y="4032663"/>
                <a:ext cx="11417847" cy="2682462"/>
              </a:xfrm>
              <a:blipFill>
                <a:blip r:embed="rId3"/>
                <a:stretch>
                  <a:fillRect l="-854" t="-3636" r="-320" b="-3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21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BF09-B9B1-DDED-9201-230B0DAE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Gradient Descent Convergence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4524774-FCF8-D596-1932-F13F8BC10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5" y="1690688"/>
            <a:ext cx="1095747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3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5571-21B2-7E92-38FF-C6487B37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36550"/>
            <a:ext cx="11249025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 Stronger Statement – Online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0F975-122E-B958-D9D9-93704B7FF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9804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Suppose we even allow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to change at each time step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D0F975-122E-B958-D9D9-93704B7FF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9804"/>
                <a:ext cx="10515600" cy="4351338"/>
              </a:xfrm>
              <a:blipFill>
                <a:blip r:embed="rId2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3366B900-F086-5466-2873-5D022D823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7" y="2008162"/>
            <a:ext cx="11002305" cy="2949738"/>
          </a:xfrm>
          <a:prstGeom prst="rect">
            <a:avLst/>
          </a:prstGeom>
        </p:spPr>
      </p:pic>
      <p:pic>
        <p:nvPicPr>
          <p:cNvPr id="14" name="Picture 13" descr="Text, Word&#10;&#10;Description automatically generated">
            <a:extLst>
              <a:ext uri="{FF2B5EF4-FFF2-40B4-BE49-F238E27FC236}">
                <a16:creationId xmlns:a16="http://schemas.microsoft.com/office/drawing/2014/main" id="{7E3C8EDA-C1E6-0068-CF23-236B271A8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0" y="4971787"/>
            <a:ext cx="1089812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0808F29-4F9A-93D9-B0D1-D15FBA83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9" y="191108"/>
            <a:ext cx="10717121" cy="1838582"/>
          </a:xfrm>
          <a:prstGeom prst="rect">
            <a:avLst/>
          </a:prstGeom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3271D272-486E-D90A-5111-6D39AD626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7" y="2176990"/>
            <a:ext cx="8555182" cy="53456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CE494F4-6910-892D-1EE8-8097A28F8E9D}"/>
              </a:ext>
            </a:extLst>
          </p:cNvPr>
          <p:cNvSpPr/>
          <p:nvPr/>
        </p:nvSpPr>
        <p:spPr>
          <a:xfrm>
            <a:off x="2938409" y="3429000"/>
            <a:ext cx="1335640" cy="392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4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9759DB6-441F-0BFA-21A0-B47DBC22A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68" y="222066"/>
            <a:ext cx="8555182" cy="534568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B3E6C2-3D44-C155-9D8A-85A757DDB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57" y="4905672"/>
            <a:ext cx="9762052" cy="1568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CD42D7-402C-D853-EA32-9208743F1575}"/>
              </a:ext>
            </a:extLst>
          </p:cNvPr>
          <p:cNvSpPr/>
          <p:nvPr/>
        </p:nvSpPr>
        <p:spPr>
          <a:xfrm>
            <a:off x="3905361" y="1442545"/>
            <a:ext cx="1335640" cy="392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142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Gradient Descent</vt:lpstr>
      <vt:lpstr>Convexity</vt:lpstr>
      <vt:lpstr>Gradients</vt:lpstr>
      <vt:lpstr>Minimizing a Function</vt:lpstr>
      <vt:lpstr>Gradient Descent</vt:lpstr>
      <vt:lpstr>Gradient Descent Convergence</vt:lpstr>
      <vt:lpstr>A Stronger Statement – Online Gradient Descent</vt:lpstr>
      <vt:lpstr>PowerPoint Presentation</vt:lpstr>
      <vt:lpstr>PowerPoint Presentation</vt:lpstr>
      <vt:lpstr>Constrained Minimization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Big Data Algorithm Models and Applications</dc:title>
  <dc:creator>David Woodruff</dc:creator>
  <cp:lastModifiedBy>David Woodruff</cp:lastModifiedBy>
  <cp:revision>18</cp:revision>
  <dcterms:created xsi:type="dcterms:W3CDTF">2023-05-06T20:23:58Z</dcterms:created>
  <dcterms:modified xsi:type="dcterms:W3CDTF">2024-01-10T22:47:34Z</dcterms:modified>
</cp:coreProperties>
</file>