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634" r:id="rId3"/>
    <p:sldId id="288" r:id="rId4"/>
    <p:sldId id="289" r:id="rId6"/>
    <p:sldId id="651" r:id="rId7"/>
    <p:sldId id="650" r:id="rId8"/>
    <p:sldId id="290" r:id="rId9"/>
    <p:sldId id="292" r:id="rId10"/>
    <p:sldId id="592" r:id="rId11"/>
    <p:sldId id="296" r:id="rId12"/>
    <p:sldId id="297" r:id="rId13"/>
    <p:sldId id="641" r:id="rId14"/>
    <p:sldId id="696" r:id="rId15"/>
    <p:sldId id="300" r:id="rId16"/>
    <p:sldId id="301" r:id="rId17"/>
    <p:sldId id="642" r:id="rId18"/>
    <p:sldId id="652" r:id="rId19"/>
    <p:sldId id="306" r:id="rId20"/>
    <p:sldId id="308" r:id="rId21"/>
    <p:sldId id="697" r:id="rId22"/>
    <p:sldId id="309" r:id="rId23"/>
    <p:sldId id="310" r:id="rId24"/>
    <p:sldId id="311" r:id="rId25"/>
    <p:sldId id="312" r:id="rId26"/>
    <p:sldId id="313" r:id="rId27"/>
    <p:sldId id="316" r:id="rId28"/>
    <p:sldId id="319" r:id="rId29"/>
    <p:sldId id="321" r:id="rId30"/>
    <p:sldId id="653" r:id="rId31"/>
    <p:sldId id="323" r:id="rId32"/>
    <p:sldId id="324" r:id="rId33"/>
    <p:sldId id="594" r:id="rId34"/>
    <p:sldId id="595" r:id="rId35"/>
    <p:sldId id="596" r:id="rId36"/>
    <p:sldId id="597" r:id="rId37"/>
    <p:sldId id="598" r:id="rId38"/>
    <p:sldId id="599" r:id="rId39"/>
    <p:sldId id="326" r:id="rId40"/>
    <p:sldId id="327" r:id="rId41"/>
    <p:sldId id="329" r:id="rId42"/>
    <p:sldId id="328" r:id="rId43"/>
    <p:sldId id="600" r:id="rId44"/>
    <p:sldId id="626" r:id="rId45"/>
    <p:sldId id="601" r:id="rId46"/>
    <p:sldId id="632" r:id="rId47"/>
    <p:sldId id="330" r:id="rId48"/>
    <p:sldId id="331" r:id="rId49"/>
    <p:sldId id="654" r:id="rId50"/>
    <p:sldId id="339" r:id="rId51"/>
    <p:sldId id="648" r:id="rId52"/>
    <p:sldId id="649" r:id="rId53"/>
  </p:sldIdLst>
  <p:sldSz cx="9144000" cy="6858000" type="screen4x3"/>
  <p:notesSz cx="6858000" cy="9144000"/>
  <p:custDataLst>
    <p:tags r:id="rId57"/>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13"/>
    <p:restoredTop sz="73325"/>
  </p:normalViewPr>
  <p:slideViewPr>
    <p:cSldViewPr showGuides="1">
      <p:cViewPr varScale="1">
        <p:scale>
          <a:sx n="62" d="100"/>
          <a:sy n="62" d="100"/>
        </p:scale>
        <p:origin x="1901" y="58"/>
      </p:cViewPr>
      <p:guideLst>
        <p:guide orient="horz" pos="215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gs" Target="tags/tag1.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A20D9453-A826-4C09-9D90-248F3ED06A48}"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77457EED-C9D6-4761-AB42-0E842A4FD211}"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楷体_GB2312"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p:cNvSpPr>
            <a:spLocks noGrp="1" noRot="1" noChangeAspect="1" noTextEdit="1"/>
          </p:cNvSpPr>
          <p:nvPr>
            <p:ph type="sldImg"/>
          </p:nvPr>
        </p:nvSpPr>
        <p:spPr>
          <a:ln>
            <a:solidFill>
              <a:srgbClr val="000000">
                <a:alpha val="100000"/>
              </a:srgbClr>
            </a:solidFill>
            <a:miter lim="800000"/>
          </a:ln>
        </p:spPr>
      </p:sp>
      <p:sp>
        <p:nvSpPr>
          <p:cNvPr id="819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en-US" altLang="zh-CN" dirty="0"/>
              <a:t>int</a:t>
            </a:r>
            <a:r>
              <a:rPr lang="zh-CN" altLang="en-US" dirty="0"/>
              <a:t>型，加减乘除；</a:t>
            </a:r>
            <a:endParaRPr lang="en-US" altLang="zh-CN" dirty="0"/>
          </a:p>
          <a:p>
            <a:pPr lvl="0" eaLnBrk="1" hangingPunct="1">
              <a:spcBef>
                <a:spcPct val="0"/>
              </a:spcBef>
            </a:pPr>
            <a:endParaRPr lang="en-US" altLang="zh-CN" dirty="0"/>
          </a:p>
          <a:p>
            <a:pPr lvl="0" eaLnBrk="1" hangingPunct="1">
              <a:spcBef>
                <a:spcPct val="0"/>
              </a:spcBef>
            </a:pPr>
            <a:r>
              <a:rPr lang="zh-CN" altLang="en-US" dirty="0"/>
              <a:t>复合型：向量和矩阵</a:t>
            </a:r>
            <a:endParaRPr lang="zh-CN" altLang="en-US" dirty="0"/>
          </a:p>
        </p:txBody>
      </p:sp>
      <p:sp>
        <p:nvSpPr>
          <p:cNvPr id="8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a:solidFill>
              <a:srgbClr val="000000">
                <a:alpha val="100000"/>
              </a:srgbClr>
            </a:solidFill>
            <a:miter lim="800000"/>
          </a:ln>
        </p:spPr>
      </p:sp>
      <p:sp>
        <p:nvSpPr>
          <p:cNvPr id="2765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a:solidFill>
              <a:srgbClr val="000000">
                <a:alpha val="100000"/>
              </a:srgbClr>
            </a:solidFill>
            <a:miter lim="800000"/>
          </a:ln>
        </p:spPr>
      </p:sp>
      <p:sp>
        <p:nvSpPr>
          <p:cNvPr id="2969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zh-CN" altLang="en-US" dirty="0"/>
              <a:t>注</a:t>
            </a:r>
            <a:r>
              <a:rPr lang="en-US" altLang="zh-CN" dirty="0"/>
              <a:t>1</a:t>
            </a:r>
            <a:r>
              <a:rPr lang="zh-CN" altLang="en-US" dirty="0"/>
              <a:t>：</a:t>
            </a:r>
            <a:r>
              <a:rPr lang="en-US" altLang="zh-CN" dirty="0"/>
              <a:t>void a</a:t>
            </a:r>
            <a:r>
              <a:rPr lang="zh-CN" altLang="en-US" dirty="0"/>
              <a:t>；报错</a:t>
            </a:r>
            <a:endParaRPr lang="en-US" altLang="zh-CN" dirty="0"/>
          </a:p>
          <a:p>
            <a:pPr lvl="0" eaLnBrk="1" hangingPunct="1">
              <a:spcBef>
                <a:spcPct val="0"/>
              </a:spcBef>
            </a:pPr>
            <a:r>
              <a:rPr lang="zh-CN" altLang="en-US" dirty="0"/>
              <a:t>函数没有参数，那么函数的可能会声明成这样：</a:t>
            </a:r>
            <a:r>
              <a:rPr lang="en-US" altLang="zh-CN" dirty="0"/>
              <a:t>int fun(void)</a:t>
            </a:r>
            <a:endParaRPr lang="en-US" altLang="zh-CN" dirty="0"/>
          </a:p>
          <a:p>
            <a:pPr lvl="0" eaLnBrk="1" hangingPunct="1">
              <a:spcBef>
                <a:spcPct val="0"/>
              </a:spcBef>
            </a:pPr>
            <a:endParaRPr lang="en-US" altLang="zh-CN" dirty="0"/>
          </a:p>
          <a:p>
            <a:pPr lvl="0"/>
            <a:r>
              <a:rPr lang="zh-CN" altLang="en-US" dirty="0"/>
              <a:t>注</a:t>
            </a:r>
            <a:r>
              <a:rPr lang="en-US" altLang="zh-CN" dirty="0"/>
              <a:t>2</a:t>
            </a:r>
            <a:r>
              <a:rPr lang="zh-CN" altLang="en-US" dirty="0"/>
              <a:t>：</a:t>
            </a:r>
            <a:r>
              <a:rPr lang="en-US" altLang="zh-CN" dirty="0"/>
              <a:t>void *</a:t>
            </a:r>
            <a:r>
              <a:rPr lang="zh-CN" altLang="en-US" dirty="0"/>
              <a:t>类型可以接受任意类型指针。</a:t>
            </a:r>
            <a:endParaRPr lang="zh-CN" altLang="en-US" dirty="0"/>
          </a:p>
          <a:p>
            <a:pPr lvl="0"/>
            <a:r>
              <a:rPr lang="zh-CN" altLang="en-US" dirty="0"/>
              <a:t>例如：</a:t>
            </a:r>
            <a:endParaRPr lang="zh-CN" altLang="en-US" dirty="0"/>
          </a:p>
          <a:p>
            <a:pPr lvl="0"/>
            <a:r>
              <a:rPr lang="en-US" altLang="zh-CN" dirty="0"/>
              <a:t>void *p1;</a:t>
            </a:r>
            <a:endParaRPr lang="en-US" altLang="zh-CN" dirty="0"/>
          </a:p>
          <a:p>
            <a:pPr lvl="0"/>
            <a:r>
              <a:rPr lang="en-US" altLang="zh-CN" dirty="0"/>
              <a:t>char *p2 = “hello”;</a:t>
            </a:r>
            <a:endParaRPr lang="en-US" altLang="zh-CN" dirty="0"/>
          </a:p>
          <a:p>
            <a:pPr lvl="0"/>
            <a:r>
              <a:rPr lang="en-US" altLang="zh-CN" dirty="0"/>
              <a:t>p1 = p2;</a:t>
            </a:r>
            <a:endParaRPr lang="en-US" altLang="zh-CN"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a:solidFill>
              <a:srgbClr val="000000">
                <a:alpha val="100000"/>
              </a:srgbClr>
            </a:solidFill>
            <a:miter lim="800000"/>
          </a:ln>
        </p:spPr>
      </p:sp>
      <p:sp>
        <p:nvSpPr>
          <p:cNvPr id="31747"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en-US" altLang="zh-CN" dirty="0"/>
              <a:t>using</a:t>
            </a:r>
            <a:r>
              <a:rPr lang="zh-CN" altLang="en-US" dirty="0"/>
              <a:t>的一个功能</a:t>
            </a:r>
            <a:r>
              <a:rPr lang="en-US" altLang="zh-CN" dirty="0"/>
              <a:t>=typedef</a:t>
            </a:r>
            <a:endParaRPr lang="zh-CN" altLang="en-US" dirty="0"/>
          </a:p>
        </p:txBody>
      </p:sp>
      <p:sp>
        <p:nvSpPr>
          <p:cNvPr id="317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a:solidFill>
              <a:srgbClr val="000000">
                <a:alpha val="100000"/>
              </a:srgbClr>
            </a:solidFill>
            <a:miter lim="800000"/>
          </a:ln>
        </p:spPr>
      </p:sp>
      <p:sp>
        <p:nvSpPr>
          <p:cNvPr id="34819" name="备注占位符 2"/>
          <p:cNvSpPr>
            <a:spLocks noGrp="1"/>
          </p:cNvSpPr>
          <p:nvPr>
            <p:ph type="body" idx="1"/>
          </p:nvPr>
        </p:nvSpPr>
        <p:spPr>
          <a:noFill/>
          <a:ln>
            <a:noFill/>
          </a:ln>
        </p:spPr>
        <p:txBody>
          <a:bodyPr wrap="square" lIns="91440" tIns="45720" rIns="91440" bIns="45720" anchor="t" anchorCtr="0"/>
          <a:lstStyle/>
          <a:p>
            <a:pPr lvl="0" eaLnBrk="1" hangingPunct="1"/>
            <a:endParaRPr lang="zh-CN" altLang="en-US" dirty="0"/>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nchorCtr="0"/>
          <a:lstStyle/>
          <a:p>
            <a:pPr lvl="0" eaLnBrk="1" hangingPunct="1"/>
            <a:r>
              <a:rPr lang="en-US" altLang="zh-CN" dirty="0"/>
              <a:t>A</a:t>
            </a:r>
            <a:r>
              <a:rPr lang="zh-CN" altLang="en-US" dirty="0"/>
              <a:t>的编码：</a:t>
            </a:r>
            <a:r>
              <a:rPr lang="en-US" altLang="zh-CN" dirty="0"/>
              <a:t>65</a:t>
            </a:r>
            <a:endParaRPr lang="zh-CN" altLang="en-US" dirty="0"/>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a:ln>
            <a:solidFill>
              <a:srgbClr val="000000">
                <a:alpha val="100000"/>
              </a:srgbClr>
            </a:solidFill>
            <a:miter lim="800000"/>
          </a:ln>
        </p:spPr>
      </p:sp>
      <p:sp>
        <p:nvSpPr>
          <p:cNvPr id="4198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Times New Roman" panose="02020603050405020304" pitchFamily="18" charset="0"/>
            </a:endParaRPr>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a:solidFill>
              <a:srgbClr val="000000">
                <a:alpha val="100000"/>
              </a:srgbClr>
            </a:solidFill>
            <a:miter lim="800000"/>
          </a:ln>
        </p:spPr>
      </p:sp>
      <p:sp>
        <p:nvSpPr>
          <p:cNvPr id="44035" name="备注占位符 2"/>
          <p:cNvSpPr>
            <a:spLocks noGrp="1"/>
          </p:cNvSpPr>
          <p:nvPr>
            <p:ph type="body" idx="1"/>
          </p:nvPr>
        </p:nvSpPr>
        <p:spPr>
          <a:noFill/>
          <a:ln>
            <a:noFill/>
          </a:ln>
        </p:spPr>
        <p:txBody>
          <a:bodyPr wrap="square" lIns="91440" tIns="45720" rIns="91440" bIns="45720" anchor="t" anchorCtr="0"/>
          <a:lstStyle/>
          <a:p>
            <a:pPr lvl="0"/>
            <a:r>
              <a:rPr lang="zh-CN" altLang="en-US" dirty="0"/>
              <a:t>常量名不能是</a:t>
            </a:r>
            <a:r>
              <a:rPr lang="en-US" altLang="zh-CN" dirty="0"/>
              <a:t>C++</a:t>
            </a:r>
            <a:r>
              <a:rPr lang="zh-CN" altLang="en-US" dirty="0"/>
              <a:t>的关键字（标识符规则：字母、数字不在开头位置、下划线）</a:t>
            </a:r>
            <a:endParaRPr lang="en-US" altLang="zh-CN" dirty="0"/>
          </a:p>
          <a:p>
            <a:pPr lvl="0"/>
            <a:r>
              <a:rPr lang="en-US" altLang="zh-CN" dirty="0"/>
              <a:t>define</a:t>
            </a:r>
            <a:r>
              <a:rPr lang="zh-CN" altLang="en-US" dirty="0"/>
              <a:t>为宏定义：编译前，由预处理程序把宏全部替换为字面常量，类型自动确定；</a:t>
            </a:r>
            <a:endParaRPr lang="en-US" altLang="zh-CN" dirty="0"/>
          </a:p>
          <a:p>
            <a:pPr lvl="0"/>
            <a:r>
              <a:rPr lang="en-US" altLang="zh-CN" dirty="0"/>
              <a:t>true false</a:t>
            </a:r>
            <a:r>
              <a:rPr lang="zh-CN" altLang="en-US" dirty="0"/>
              <a:t>可以看做符号常量。</a:t>
            </a:r>
            <a:endParaRPr lang="en-US" altLang="zh-CN" dirty="0"/>
          </a:p>
          <a:p>
            <a:pPr lvl="0"/>
            <a:endParaRPr lang="en-US" altLang="zh-CN" dirty="0"/>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a:solidFill>
              <a:srgbClr val="000000">
                <a:alpha val="100000"/>
              </a:srgbClr>
            </a:solidFill>
            <a:miter lim="800000"/>
          </a:ln>
        </p:spPr>
      </p:sp>
      <p:sp>
        <p:nvSpPr>
          <p:cNvPr id="4608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46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a:solidFill>
              <a:srgbClr val="000000">
                <a:alpha val="100000"/>
              </a:srgbClr>
            </a:solidFill>
            <a:miter lim="800000"/>
          </a:ln>
        </p:spPr>
      </p:sp>
      <p:sp>
        <p:nvSpPr>
          <p:cNvPr id="48131" name="备注占位符 2"/>
          <p:cNvSpPr>
            <a:spLocks noGrp="1"/>
          </p:cNvSpPr>
          <p:nvPr>
            <p:ph type="body" idx="1"/>
          </p:nvPr>
        </p:nvSpPr>
        <p:spPr>
          <a:noFill/>
          <a:ln>
            <a:noFill/>
          </a:ln>
        </p:spPr>
        <p:txBody>
          <a:bodyPr wrap="square" lIns="91440" tIns="45720" rIns="91440" bIns="45720" anchor="t" anchorCtr="0"/>
          <a:lstStyle/>
          <a:p>
            <a:pPr lvl="0"/>
            <a:r>
              <a:rPr lang="zh-CN" altLang="en-US" dirty="0">
                <a:solidFill>
                  <a:srgbClr val="FF0000"/>
                </a:solidFill>
                <a:latin typeface="楷体_GB2312" pitchFamily="49" charset="-122"/>
                <a:ea typeface="楷体_GB2312" pitchFamily="49" charset="-122"/>
              </a:rPr>
              <a:t>类型名：前面介绍的类型，还有后面要介绍的构造、抽象数据类型</a:t>
            </a:r>
            <a:endParaRPr lang="en-US" altLang="zh-CN" dirty="0">
              <a:solidFill>
                <a:srgbClr val="FF0000"/>
              </a:solidFill>
              <a:latin typeface="楷体_GB2312" pitchFamily="49" charset="-122"/>
              <a:ea typeface="楷体_GB2312" pitchFamily="49" charset="-122"/>
            </a:endParaRPr>
          </a:p>
        </p:txBody>
      </p:sp>
      <p:sp>
        <p:nvSpPr>
          <p:cNvPr id="481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a:solidFill>
              <a:srgbClr val="000000">
                <a:alpha val="100000"/>
              </a:srgbClr>
            </a:solidFill>
            <a:miter lim="800000"/>
          </a:ln>
        </p:spPr>
      </p:sp>
      <p:sp>
        <p:nvSpPr>
          <p:cNvPr id="50179" name="备注占位符 2"/>
          <p:cNvSpPr>
            <a:spLocks noGrp="1"/>
          </p:cNvSpPr>
          <p:nvPr>
            <p:ph type="body" idx="1"/>
          </p:nvPr>
        </p:nvSpPr>
        <p:spPr>
          <a:noFill/>
          <a:ln>
            <a:noFill/>
          </a:ln>
        </p:spPr>
        <p:txBody>
          <a:bodyPr wrap="square" lIns="91440" tIns="45720" rIns="91440" bIns="45720" anchor="t" anchorCtr="0"/>
          <a:lstStyle/>
          <a:p>
            <a:pPr lvl="0"/>
            <a:r>
              <a:rPr lang="zh-CN" altLang="en-US" dirty="0"/>
              <a:t>当然，还有其他函数可以输入和输出变量，如</a:t>
            </a:r>
            <a:r>
              <a:rPr lang="en-US" altLang="zh-CN" dirty="0"/>
              <a:t>scanf</a:t>
            </a:r>
            <a:endParaRPr lang="en-US" altLang="zh-CN" dirty="0"/>
          </a:p>
          <a:p>
            <a:pPr lvl="0"/>
            <a:endParaRPr lang="en-US" altLang="zh-CN" dirty="0"/>
          </a:p>
          <a:p>
            <a:pPr lvl="0"/>
            <a:r>
              <a:rPr lang="zh-CN" altLang="en-US" dirty="0"/>
              <a:t>逗号不是分隔符，因此</a:t>
            </a:r>
            <a:r>
              <a:rPr lang="en-US" altLang="zh-CN" dirty="0"/>
              <a:t>,3.4</a:t>
            </a:r>
            <a:r>
              <a:rPr lang="zh-CN" altLang="en-US" dirty="0"/>
              <a:t>作为整体被读入，无意义</a:t>
            </a:r>
            <a:endParaRPr lang="zh-CN" altLang="en-US" dirty="0"/>
          </a:p>
        </p:txBody>
      </p:sp>
      <p:sp>
        <p:nvSpPr>
          <p:cNvPr id="501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a:ln>
            <a:solidFill>
              <a:srgbClr val="000000">
                <a:alpha val="100000"/>
              </a:srgbClr>
            </a:solidFill>
            <a:miter lim="800000"/>
          </a:ln>
        </p:spPr>
      </p:sp>
      <p:sp>
        <p:nvSpPr>
          <p:cNvPr id="1024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en-US" altLang="zh-CN" dirty="0"/>
              <a:t>Python</a:t>
            </a:r>
            <a:r>
              <a:rPr lang="zh-CN" altLang="en-US" dirty="0"/>
              <a:t>是一种动态类型语言</a:t>
            </a:r>
            <a:endParaRPr lang="zh-CN" altLang="en-US" dirty="0"/>
          </a:p>
        </p:txBody>
      </p:sp>
      <p:sp>
        <p:nvSpPr>
          <p:cNvPr id="10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a:solidFill>
              <a:srgbClr val="000000">
                <a:alpha val="100000"/>
              </a:srgbClr>
            </a:solidFill>
            <a:miter lim="800000"/>
          </a:ln>
        </p:spPr>
      </p:sp>
      <p:sp>
        <p:nvSpPr>
          <p:cNvPr id="53251" name="备注占位符 2"/>
          <p:cNvSpPr>
            <a:spLocks noGrp="1"/>
          </p:cNvSpPr>
          <p:nvPr>
            <p:ph type="body" idx="1"/>
          </p:nvPr>
        </p:nvSpPr>
        <p:spPr>
          <a:noFill/>
          <a:ln>
            <a:noFill/>
          </a:ln>
        </p:spPr>
        <p:txBody>
          <a:bodyPr wrap="square" lIns="91440" tIns="45720" rIns="91440" bIns="45720" anchor="t" anchorCtr="0"/>
          <a:lstStyle/>
          <a:p>
            <a:pPr lvl="0"/>
            <a:endParaRPr lang="en-US" altLang="zh-CN" dirty="0"/>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nchorCtr="0"/>
          <a:lstStyle/>
          <a:p>
            <a:pPr lvl="0"/>
            <a:r>
              <a:rPr lang="zh-CN" altLang="en-US" dirty="0">
                <a:latin typeface="Times New Roman" panose="02020603050405020304" pitchFamily="18" charset="0"/>
                <a:ea typeface="楷体_GB2312" pitchFamily="49" charset="-122"/>
              </a:rPr>
              <a:t>解释“一般”：枚举类型、指针类型等也可以运算；</a:t>
            </a:r>
            <a:endParaRPr lang="en-US" altLang="zh-CN" dirty="0">
              <a:ea typeface="楷体_GB2312" pitchFamily="49" charset="-122"/>
            </a:endParaRPr>
          </a:p>
          <a:p>
            <a:pPr lvl="0"/>
            <a:endParaRPr lang="en-US" altLang="zh-CN" dirty="0">
              <a:ea typeface="楷体_GB2312" pitchFamily="49" charset="-122"/>
            </a:endParaRPr>
          </a:p>
          <a:p>
            <a:pPr lvl="0"/>
            <a:r>
              <a:rPr lang="zh-CN" altLang="en-US" dirty="0">
                <a:ea typeface="楷体_GB2312" pitchFamily="49" charset="-122"/>
              </a:rPr>
              <a:t>整型数运算的结果，小数直接去掉，不会四舍五入；</a:t>
            </a:r>
            <a:endParaRPr lang="en-US" altLang="zh-CN" dirty="0">
              <a:ea typeface="楷体_GB2312" pitchFamily="49" charset="-122"/>
            </a:endParaRPr>
          </a:p>
          <a:p>
            <a:pPr lvl="0"/>
            <a:r>
              <a:rPr lang="en-US" altLang="zh-CN" dirty="0">
                <a:ea typeface="楷体_GB2312" pitchFamily="49" charset="-122"/>
              </a:rPr>
              <a:t>%</a:t>
            </a:r>
            <a:r>
              <a:rPr lang="zh-CN" altLang="en-US" dirty="0">
                <a:ea typeface="楷体_GB2312" pitchFamily="49" charset="-122"/>
              </a:rPr>
              <a:t>的操作符为负数时，结果由编译器决定；</a:t>
            </a:r>
            <a:endParaRPr lang="en-US" altLang="zh-CN" dirty="0">
              <a:ea typeface="楷体_GB2312" pitchFamily="49" charset="-122"/>
            </a:endParaRPr>
          </a:p>
          <a:p>
            <a:pPr lvl="0"/>
            <a:r>
              <a:rPr lang="zh-CN" altLang="en-US" dirty="0">
                <a:ea typeface="楷体_GB2312" pitchFamily="49" charset="-122"/>
              </a:rPr>
              <a:t>注意操作数的取值范围，可能溢出</a:t>
            </a:r>
            <a:endParaRPr lang="zh-CN" altLang="en-US" dirty="0">
              <a:ea typeface="楷体_GB2312" pitchFamily="49" charset="-122"/>
            </a:endParaRPr>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a:ln>
            <a:solidFill>
              <a:srgbClr val="000000">
                <a:alpha val="100000"/>
              </a:srgbClr>
            </a:solidFill>
            <a:miter lim="800000"/>
          </a:ln>
        </p:spPr>
      </p:sp>
      <p:sp>
        <p:nvSpPr>
          <p:cNvPr id="57347" name="备注占位符 2"/>
          <p:cNvSpPr>
            <a:spLocks noGrp="1"/>
          </p:cNvSpPr>
          <p:nvPr>
            <p:ph type="body" idx="1"/>
          </p:nvPr>
        </p:nvSpPr>
        <p:spPr>
          <a:noFill/>
          <a:ln>
            <a:noFill/>
          </a:ln>
        </p:spPr>
        <p:txBody>
          <a:bodyPr wrap="square" lIns="91440" tIns="45720" rIns="91440" bIns="45720" anchor="t" anchorCtr="0"/>
          <a:lstStyle/>
          <a:p>
            <a:pPr lvl="0"/>
            <a:r>
              <a:rPr lang="zh-CN" altLang="en-US" dirty="0"/>
              <a:t>这是由于浮点数本身的长度限制、以及与二进制的转换：比较浮点数可能出现问题</a:t>
            </a:r>
            <a:endParaRPr lang="en-US" altLang="zh-CN" dirty="0"/>
          </a:p>
          <a:p>
            <a:pPr lvl="0"/>
            <a:r>
              <a:rPr lang="zh-CN" altLang="en-US" dirty="0">
                <a:solidFill>
                  <a:srgbClr val="FF0000"/>
                </a:solidFill>
                <a:latin typeface="Times New Roman" panose="02020603050405020304" pitchFamily="18" charset="0"/>
                <a:ea typeface="楷体_GB2312" pitchFamily="49" charset="-122"/>
              </a:rPr>
              <a:t>比如：double x, y; y-x*(y/x) == 0.0 ?</a:t>
            </a:r>
            <a:endParaRPr lang="en-US" altLang="zh-CN" dirty="0"/>
          </a:p>
          <a:p>
            <a:pPr lvl="0"/>
            <a:r>
              <a:rPr lang="zh-CN" altLang="en-US" dirty="0"/>
              <a:t>解决办法：采用取绝对值函数</a:t>
            </a:r>
            <a:r>
              <a:rPr lang="en-US" altLang="zh-CN" dirty="0"/>
              <a:t>fabs</a:t>
            </a:r>
            <a:endParaRPr lang="zh-CN" altLang="en-US" dirty="0"/>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a:solidFill>
              <a:srgbClr val="000000">
                <a:alpha val="100000"/>
              </a:srgbClr>
            </a:solidFill>
            <a:miter lim="800000"/>
          </a:ln>
        </p:spPr>
      </p:sp>
      <p:sp>
        <p:nvSpPr>
          <p:cNvPr id="59395" name="备注占位符 2"/>
          <p:cNvSpPr>
            <a:spLocks noGrp="1"/>
          </p:cNvSpPr>
          <p:nvPr>
            <p:ph type="body" idx="1"/>
          </p:nvPr>
        </p:nvSpPr>
        <p:spPr>
          <a:noFill/>
          <a:ln>
            <a:noFill/>
          </a:ln>
        </p:spPr>
        <p:txBody>
          <a:bodyPr wrap="square" lIns="91440" tIns="45720" rIns="91440" bIns="45720" anchor="t" anchorCtr="0"/>
          <a:lstStyle/>
          <a:p>
            <a:pPr lvl="0"/>
            <a:r>
              <a:rPr lang="zh-CN" altLang="en-US" dirty="0"/>
              <a:t>例子：判断一个</a:t>
            </a:r>
            <a:r>
              <a:rPr lang="en-US" altLang="zh-CN" dirty="0"/>
              <a:t>8</a:t>
            </a:r>
            <a:r>
              <a:rPr lang="zh-CN" altLang="en-US" dirty="0"/>
              <a:t>岁的小朋友，是否符合：</a:t>
            </a:r>
            <a:r>
              <a:rPr lang="en-US" altLang="zh-CN" dirty="0"/>
              <a:t>!((age &lt; 10) || (height &lt; 120))</a:t>
            </a:r>
            <a:r>
              <a:rPr lang="zh-CN" altLang="en-US" dirty="0"/>
              <a:t>，结果为</a:t>
            </a:r>
            <a:r>
              <a:rPr lang="en-US" altLang="zh-CN" dirty="0"/>
              <a:t>false</a:t>
            </a:r>
            <a:endParaRPr lang="en-US" altLang="zh-CN" dirty="0"/>
          </a:p>
          <a:p>
            <a:pPr lvl="0"/>
            <a:endParaRPr lang="en-US" altLang="zh-CN" dirty="0"/>
          </a:p>
          <a:p>
            <a:pPr lvl="0"/>
            <a:r>
              <a:rPr lang="zh-CN" altLang="en-US" dirty="0"/>
              <a:t>短路求值，还以上一个为例</a:t>
            </a:r>
            <a:endParaRPr lang="en-US" altLang="zh-CN" dirty="0"/>
          </a:p>
          <a:p>
            <a:pPr lvl="0"/>
            <a:endParaRPr lang="en-US" altLang="zh-CN" dirty="0"/>
          </a:p>
          <a:p>
            <a:pPr lvl="0"/>
            <a:r>
              <a:rPr lang="zh-CN" altLang="en-US" dirty="0"/>
              <a:t>卫士的例子：</a:t>
            </a:r>
            <a:r>
              <a:rPr lang="en-US" altLang="zh-CN" dirty="0"/>
              <a:t>(number != 0) &amp;&amp; (1/number &gt; 0.5)</a:t>
            </a:r>
            <a:r>
              <a:rPr lang="zh-CN" altLang="en-US" dirty="0"/>
              <a:t>，保护除数为</a:t>
            </a:r>
            <a:r>
              <a:rPr lang="en-US" altLang="zh-CN" dirty="0"/>
              <a:t>0</a:t>
            </a:r>
            <a:r>
              <a:rPr lang="zh-CN" altLang="en-US" dirty="0"/>
              <a:t>的情况</a:t>
            </a:r>
            <a:endParaRPr lang="zh-CN" altLang="en-US" dirty="0"/>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a:solidFill>
              <a:srgbClr val="000000">
                <a:alpha val="100000"/>
              </a:srgbClr>
            </a:solidFill>
            <a:miter lim="800000"/>
          </a:ln>
        </p:spPr>
      </p:sp>
      <p:sp>
        <p:nvSpPr>
          <p:cNvPr id="61443" name="备注占位符 2"/>
          <p:cNvSpPr>
            <a:spLocks noGrp="1"/>
          </p:cNvSpPr>
          <p:nvPr>
            <p:ph type="body" idx="1"/>
          </p:nvPr>
        </p:nvSpPr>
        <p:spPr>
          <a:noFill/>
          <a:ln>
            <a:noFill/>
          </a:ln>
        </p:spPr>
        <p:txBody>
          <a:bodyPr wrap="square" lIns="91440" tIns="45720" rIns="91440" bIns="45720" anchor="t" anchorCtr="0"/>
          <a:lstStyle/>
          <a:p>
            <a:pPr lvl="0"/>
            <a:r>
              <a:rPr lang="zh-CN" altLang="en-US" dirty="0"/>
              <a:t>举例：每一</a:t>
            </a:r>
            <a:r>
              <a:rPr lang="en-US" altLang="zh-CN" dirty="0"/>
              <a:t>bit</a:t>
            </a:r>
            <a:r>
              <a:rPr lang="zh-CN" altLang="en-US" dirty="0"/>
              <a:t>表示一种资源的分配情况</a:t>
            </a:r>
            <a:endParaRPr lang="zh-CN" altLang="en-US" dirty="0"/>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a:solidFill>
              <a:srgbClr val="000000">
                <a:alpha val="100000"/>
              </a:srgbClr>
            </a:solidFill>
            <a:miter lim="800000"/>
          </a:ln>
        </p:spPr>
      </p:sp>
      <p:sp>
        <p:nvSpPr>
          <p:cNvPr id="63491" name="备注占位符 2"/>
          <p:cNvSpPr>
            <a:spLocks noGrp="1"/>
          </p:cNvSpPr>
          <p:nvPr>
            <p:ph type="body" idx="1"/>
          </p:nvPr>
        </p:nvSpPr>
        <p:spPr>
          <a:noFill/>
          <a:ln>
            <a:noFill/>
          </a:ln>
        </p:spPr>
        <p:txBody>
          <a:bodyPr wrap="square" lIns="91440" tIns="45720" rIns="91440" bIns="45720" anchor="t" anchorCtr="0"/>
          <a:lstStyle/>
          <a:p>
            <a:pPr lvl="0"/>
            <a:r>
              <a:rPr lang="zh-CN" altLang="en-US" dirty="0"/>
              <a:t>注意：每个字节，左侧是高位，右侧是低位</a:t>
            </a:r>
            <a:endParaRPr lang="en-US" altLang="zh-CN" dirty="0"/>
          </a:p>
          <a:p>
            <a:pPr lvl="0"/>
            <a:endParaRPr lang="en-US" altLang="zh-CN" dirty="0"/>
          </a:p>
          <a:p>
            <a:pPr lvl="0"/>
            <a:r>
              <a:rPr lang="zh-CN" altLang="en-US" dirty="0"/>
              <a:t>补码：负数，即把正数按位取反，末位加</a:t>
            </a:r>
            <a:r>
              <a:rPr lang="en-US" altLang="zh-CN" dirty="0"/>
              <a:t>1</a:t>
            </a:r>
            <a:r>
              <a:rPr lang="zh-CN" altLang="en-US" dirty="0"/>
              <a:t>，然后补码的减法就可以用加法来算了</a:t>
            </a:r>
            <a:endParaRPr lang="zh-CN" altLang="en-US" dirty="0"/>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a:solidFill>
              <a:srgbClr val="000000">
                <a:alpha val="100000"/>
              </a:srgbClr>
            </a:solidFill>
            <a:miter lim="800000"/>
          </a:ln>
        </p:spPr>
      </p:sp>
      <p:sp>
        <p:nvSpPr>
          <p:cNvPr id="65539" name="备注占位符 2"/>
          <p:cNvSpPr>
            <a:spLocks noGrp="1"/>
          </p:cNvSpPr>
          <p:nvPr>
            <p:ph type="body" idx="1"/>
          </p:nvPr>
        </p:nvSpPr>
        <p:spPr>
          <a:noFill/>
          <a:ln>
            <a:noFill/>
          </a:ln>
        </p:spPr>
        <p:txBody>
          <a:bodyPr wrap="square" lIns="91440" tIns="45720" rIns="91440" bIns="45720" anchor="t" anchorCtr="0"/>
          <a:lstStyle/>
          <a:p>
            <a:pPr lvl="0"/>
            <a:r>
              <a:rPr lang="en-US" altLang="zh-CN" dirty="0"/>
              <a:t>= </a:t>
            </a:r>
            <a:r>
              <a:rPr lang="zh-CN" altLang="en-US" dirty="0"/>
              <a:t>左边必须是左值表达式，通常为变量；右值表达式可以是常量或变量</a:t>
            </a:r>
            <a:endParaRPr lang="en-US" altLang="zh-CN" dirty="0"/>
          </a:p>
          <a:p>
            <a:pPr lvl="0"/>
            <a:endParaRPr lang="en-US" altLang="zh-CN" dirty="0"/>
          </a:p>
          <a:p>
            <a:pPr lvl="0"/>
            <a:r>
              <a:rPr lang="zh-CN" altLang="en-US" dirty="0">
                <a:sym typeface="+mn-ea"/>
              </a:rPr>
              <a:t>注意不要混淆 </a:t>
            </a:r>
            <a:r>
              <a:rPr lang="en-US" altLang="zh-CN" dirty="0">
                <a:sym typeface="+mn-ea"/>
              </a:rPr>
              <a:t>=</a:t>
            </a:r>
            <a:r>
              <a:rPr lang="zh-CN" altLang="en-US" dirty="0">
                <a:sym typeface="+mn-ea"/>
              </a:rPr>
              <a:t>和</a:t>
            </a:r>
            <a:r>
              <a:rPr lang="en-US" altLang="zh-CN" dirty="0">
                <a:sym typeface="+mn-ea"/>
              </a:rPr>
              <a:t>==</a:t>
            </a:r>
            <a:r>
              <a:rPr lang="zh-CN" altLang="en-US" dirty="0">
                <a:sym typeface="+mn-ea"/>
              </a:rPr>
              <a:t>，</a:t>
            </a:r>
            <a:r>
              <a:rPr lang="en-US" altLang="zh-CN" dirty="0">
                <a:sym typeface="+mn-ea"/>
              </a:rPr>
              <a:t>&amp;</a:t>
            </a:r>
            <a:r>
              <a:rPr lang="zh-CN" altLang="en-US" dirty="0">
                <a:sym typeface="+mn-ea"/>
              </a:rPr>
              <a:t>和</a:t>
            </a:r>
            <a:r>
              <a:rPr lang="en-US" altLang="zh-CN" dirty="0">
                <a:sym typeface="+mn-ea"/>
              </a:rPr>
              <a:t>&amp;&amp;</a:t>
            </a:r>
            <a:endParaRPr lang="en-US" altLang="zh-CN" dirty="0"/>
          </a:p>
          <a:p>
            <a:pPr lvl="0"/>
            <a:endParaRPr lang="en-US" altLang="zh-CN" dirty="0"/>
          </a:p>
          <a:p>
            <a:pPr lvl="0"/>
            <a:r>
              <a:rPr lang="zh-CN" altLang="en-US" dirty="0"/>
              <a:t>赋值也是带有副作用的操作，</a:t>
            </a:r>
            <a:r>
              <a:rPr lang="en-US" altLang="zh-CN" dirty="0"/>
              <a:t>eg</a:t>
            </a:r>
            <a:r>
              <a:rPr lang="zh-CN" altLang="en-US" dirty="0"/>
              <a:t>：</a:t>
            </a:r>
            <a:r>
              <a:rPr lang="en-US" altLang="zh-CN" dirty="0"/>
              <a:t>if(a=1) { … }</a:t>
            </a:r>
            <a:endParaRPr lang="en-US" altLang="zh-CN" dirty="0"/>
          </a:p>
        </p:txBody>
      </p:sp>
      <p:sp>
        <p:nvSpPr>
          <p:cNvPr id="655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a:ln>
            <a:solidFill>
              <a:srgbClr val="000000">
                <a:alpha val="100000"/>
              </a:srgbClr>
            </a:solidFill>
            <a:miter lim="800000"/>
          </a:ln>
        </p:spPr>
      </p:sp>
      <p:sp>
        <p:nvSpPr>
          <p:cNvPr id="67587"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675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a:solidFill>
              <a:srgbClr val="000000">
                <a:alpha val="100000"/>
              </a:srgbClr>
            </a:solidFill>
            <a:miter lim="800000"/>
          </a:ln>
        </p:spPr>
      </p:sp>
      <p:sp>
        <p:nvSpPr>
          <p:cNvPr id="69635" name="备注占位符 2"/>
          <p:cNvSpPr>
            <a:spLocks noGrp="1"/>
          </p:cNvSpPr>
          <p:nvPr>
            <p:ph type="body" idx="1"/>
          </p:nvPr>
        </p:nvSpPr>
        <p:spPr>
          <a:noFill/>
          <a:ln>
            <a:noFill/>
          </a:ln>
        </p:spPr>
        <p:txBody>
          <a:bodyPr wrap="square" lIns="91440" tIns="45720" rIns="91440" bIns="45720" anchor="t" anchorCtr="0"/>
          <a:lstStyle/>
          <a:p>
            <a:pPr lvl="0"/>
            <a:r>
              <a:rPr lang="zh-CN" altLang="en-US" dirty="0"/>
              <a:t>基本原则，保证精度</a:t>
            </a:r>
            <a:endParaRPr lang="zh-CN" altLang="en-US" dirty="0"/>
          </a:p>
        </p:txBody>
      </p:sp>
      <p:sp>
        <p:nvSpPr>
          <p:cNvPr id="696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a:solidFill>
              <a:srgbClr val="000000">
                <a:alpha val="100000"/>
              </a:srgbClr>
            </a:solidFill>
            <a:miter lim="800000"/>
          </a:ln>
        </p:spPr>
      </p:sp>
      <p:sp>
        <p:nvSpPr>
          <p:cNvPr id="71683" name="备注占位符 2"/>
          <p:cNvSpPr>
            <a:spLocks noGrp="1"/>
          </p:cNvSpPr>
          <p:nvPr>
            <p:ph type="body" idx="1"/>
          </p:nvPr>
        </p:nvSpPr>
        <p:spPr>
          <a:noFill/>
          <a:ln>
            <a:noFill/>
          </a:ln>
        </p:spPr>
        <p:txBody>
          <a:bodyPr wrap="square" lIns="91440" tIns="45720" rIns="91440" bIns="45720" anchor="t" anchorCtr="0"/>
          <a:lstStyle/>
          <a:p>
            <a:pPr lvl="0"/>
            <a:r>
              <a:rPr lang="zh-CN" altLang="en-US" dirty="0"/>
              <a:t>转换的次序从</a:t>
            </a:r>
            <a:r>
              <a:rPr lang="en-US" altLang="zh-CN" dirty="0"/>
              <a:t>1-8</a:t>
            </a:r>
            <a:r>
              <a:rPr lang="zh-CN" altLang="en-US" dirty="0"/>
              <a:t>；</a:t>
            </a:r>
            <a:endParaRPr lang="en-US" altLang="zh-CN" dirty="0"/>
          </a:p>
        </p:txBody>
      </p:sp>
      <p:sp>
        <p:nvSpPr>
          <p:cNvPr id="716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a:ln>
            <a:solidFill>
              <a:srgbClr val="000000">
                <a:alpha val="100000"/>
              </a:srgbClr>
            </a:solidFill>
            <a:miter lim="800000"/>
          </a:ln>
        </p:spPr>
      </p:sp>
      <p:sp>
        <p:nvSpPr>
          <p:cNvPr id="1229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en-US" altLang="zh-CN" dirty="0"/>
              <a:t>Python</a:t>
            </a:r>
            <a:r>
              <a:rPr lang="zh-CN" altLang="en-US" dirty="0"/>
              <a:t>是一种动态类型语言</a:t>
            </a:r>
            <a:endParaRPr lang="zh-CN" altLang="en-US" dirty="0"/>
          </a:p>
        </p:txBody>
      </p:sp>
      <p:sp>
        <p:nvSpPr>
          <p:cNvPr id="122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a:ln>
            <a:solidFill>
              <a:srgbClr val="000000">
                <a:alpha val="100000"/>
              </a:srgbClr>
            </a:solidFill>
            <a:miter lim="800000"/>
          </a:ln>
        </p:spPr>
      </p:sp>
      <p:sp>
        <p:nvSpPr>
          <p:cNvPr id="73731" name="备注占位符 2"/>
          <p:cNvSpPr>
            <a:spLocks noGrp="1"/>
          </p:cNvSpPr>
          <p:nvPr>
            <p:ph type="body" idx="1"/>
          </p:nvPr>
        </p:nvSpPr>
        <p:spPr>
          <a:noFill/>
          <a:ln>
            <a:noFill/>
          </a:ln>
        </p:spPr>
        <p:txBody>
          <a:bodyPr wrap="square" lIns="91440" tIns="45720" rIns="91440" bIns="45720" anchor="t" anchorCtr="0"/>
          <a:lstStyle/>
          <a:p>
            <a:pPr lvl="0"/>
            <a:r>
              <a:rPr lang="zh-CN" altLang="en-US" dirty="0">
                <a:latin typeface="Times New Roman" panose="02020603050405020304" pitchFamily="18" charset="0"/>
                <a:ea typeface="楷体_GB2312" pitchFamily="49" charset="-122"/>
              </a:rPr>
              <a:t>***：在</a:t>
            </a:r>
            <a:r>
              <a:rPr lang="en-US" altLang="zh-CN" dirty="0">
                <a:latin typeface="Times New Roman" panose="02020603050405020304" pitchFamily="18" charset="0"/>
                <a:ea typeface="楷体_GB2312" pitchFamily="49" charset="-122"/>
              </a:rPr>
              <a:t>16</a:t>
            </a:r>
            <a:r>
              <a:rPr lang="zh-CN" altLang="en-US" dirty="0">
                <a:latin typeface="Times New Roman" panose="02020603050405020304" pitchFamily="18" charset="0"/>
                <a:ea typeface="楷体_GB2312" pitchFamily="49" charset="-122"/>
              </a:rPr>
              <a:t>位系统中，</a:t>
            </a:r>
            <a:r>
              <a:rPr lang="en-US" altLang="zh-CN" dirty="0">
                <a:latin typeface="Times New Roman" panose="02020603050405020304" pitchFamily="18" charset="0"/>
                <a:ea typeface="楷体_GB2312" pitchFamily="49" charset="-122"/>
              </a:rPr>
              <a:t>short int</a:t>
            </a:r>
            <a:r>
              <a:rPr lang="zh-CN" altLang="en-US" dirty="0">
                <a:latin typeface="Times New Roman" panose="02020603050405020304" pitchFamily="18" charset="0"/>
                <a:ea typeface="楷体_GB2312" pitchFamily="49" charset="-122"/>
              </a:rPr>
              <a:t>和</a:t>
            </a:r>
            <a:r>
              <a:rPr lang="en-US" altLang="zh-CN" dirty="0">
                <a:latin typeface="Times New Roman" panose="02020603050405020304" pitchFamily="18" charset="0"/>
                <a:ea typeface="楷体_GB2312" pitchFamily="49" charset="-122"/>
              </a:rPr>
              <a:t>int</a:t>
            </a:r>
            <a:r>
              <a:rPr lang="zh-CN" altLang="en-US" b="1" dirty="0">
                <a:latin typeface="Times New Roman" panose="02020603050405020304" pitchFamily="18" charset="0"/>
                <a:ea typeface="楷体_GB2312" pitchFamily="49" charset="-122"/>
              </a:rPr>
              <a:t>都是</a:t>
            </a:r>
            <a:r>
              <a:rPr lang="en-US" altLang="zh-CN" b="1" dirty="0">
                <a:latin typeface="Times New Roman" panose="02020603050405020304" pitchFamily="18" charset="0"/>
                <a:ea typeface="楷体_GB2312" pitchFamily="49" charset="-122"/>
              </a:rPr>
              <a:t>2</a:t>
            </a:r>
            <a:r>
              <a:rPr lang="zh-CN" altLang="en-US" b="1" dirty="0">
                <a:latin typeface="Times New Roman" panose="02020603050405020304" pitchFamily="18" charset="0"/>
                <a:ea typeface="楷体_GB2312" pitchFamily="49" charset="-122"/>
              </a:rPr>
              <a:t>字节</a:t>
            </a:r>
            <a:r>
              <a:rPr lang="zh-CN" altLang="en-US" dirty="0">
                <a:latin typeface="Times New Roman" panose="02020603050405020304" pitchFamily="18" charset="0"/>
                <a:ea typeface="楷体_GB2312" pitchFamily="49" charset="-122"/>
              </a:rPr>
              <a:t>，因此</a:t>
            </a:r>
            <a:r>
              <a:rPr lang="en-US" altLang="zh-CN" dirty="0">
                <a:latin typeface="Times New Roman" panose="02020603050405020304" pitchFamily="18" charset="0"/>
                <a:ea typeface="楷体_GB2312" pitchFamily="49" charset="-122"/>
              </a:rPr>
              <a:t>unsigned short int</a:t>
            </a:r>
            <a:r>
              <a:rPr lang="zh-CN" altLang="en-US" dirty="0">
                <a:latin typeface="Times New Roman" panose="02020603050405020304" pitchFamily="18" charset="0"/>
                <a:ea typeface="楷体_GB2312" pitchFamily="49" charset="-122"/>
              </a:rPr>
              <a:t>的值会超出</a:t>
            </a:r>
            <a:r>
              <a:rPr lang="en-US" altLang="zh-CN" dirty="0">
                <a:latin typeface="Times New Roman" panose="02020603050405020304" pitchFamily="18" charset="0"/>
                <a:ea typeface="楷体_GB2312" pitchFamily="49" charset="-122"/>
              </a:rPr>
              <a:t>int</a:t>
            </a:r>
            <a:r>
              <a:rPr lang="zh-CN" altLang="en-US" dirty="0">
                <a:latin typeface="Times New Roman" panose="02020603050405020304" pitchFamily="18" charset="0"/>
                <a:ea typeface="楷体_GB2312" pitchFamily="49" charset="-122"/>
              </a:rPr>
              <a:t>范围。</a:t>
            </a:r>
            <a:endParaRPr lang="en-US" altLang="zh-CN" dirty="0">
              <a:latin typeface="Times New Roman" panose="02020603050405020304" pitchFamily="18" charset="0"/>
              <a:ea typeface="楷体_GB2312" pitchFamily="49" charset="-122"/>
            </a:endParaRPr>
          </a:p>
        </p:txBody>
      </p:sp>
      <p:sp>
        <p:nvSpPr>
          <p:cNvPr id="737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ln>
            <a:solidFill>
              <a:srgbClr val="000000">
                <a:alpha val="100000"/>
              </a:srgbClr>
            </a:solidFill>
            <a:miter lim="800000"/>
          </a:ln>
        </p:spPr>
      </p:sp>
      <p:sp>
        <p:nvSpPr>
          <p:cNvPr id="75779" name="备注占位符 2"/>
          <p:cNvSpPr>
            <a:spLocks noGrp="1"/>
          </p:cNvSpPr>
          <p:nvPr>
            <p:ph type="body" idx="1"/>
          </p:nvPr>
        </p:nvSpPr>
        <p:spPr>
          <a:noFill/>
          <a:ln>
            <a:noFill/>
          </a:ln>
        </p:spPr>
        <p:txBody>
          <a:bodyPr wrap="square" lIns="91440" tIns="45720" rIns="91440" bIns="45720" anchor="t" anchorCtr="0"/>
          <a:lstStyle/>
          <a:p>
            <a:pPr lvl="0"/>
            <a:r>
              <a:rPr lang="zh-CN" altLang="en-US" dirty="0">
                <a:latin typeface="Times New Roman" panose="02020603050405020304" pitchFamily="18" charset="0"/>
                <a:ea typeface="楷体_GB2312" pitchFamily="49" charset="-122"/>
              </a:rPr>
              <a:t>***：在</a:t>
            </a:r>
            <a:r>
              <a:rPr lang="en-US" altLang="zh-CN" dirty="0">
                <a:latin typeface="Times New Roman" panose="02020603050405020304" pitchFamily="18" charset="0"/>
                <a:ea typeface="楷体_GB2312" pitchFamily="49" charset="-122"/>
              </a:rPr>
              <a:t>32</a:t>
            </a:r>
            <a:r>
              <a:rPr lang="zh-CN" altLang="en-US" dirty="0">
                <a:latin typeface="Times New Roman" panose="02020603050405020304" pitchFamily="18" charset="0"/>
                <a:ea typeface="楷体_GB2312" pitchFamily="49" charset="-122"/>
              </a:rPr>
              <a:t>位系统中，</a:t>
            </a:r>
            <a:r>
              <a:rPr lang="en-US" altLang="zh-CN" dirty="0">
                <a:latin typeface="Times New Roman" panose="02020603050405020304" pitchFamily="18" charset="0"/>
                <a:ea typeface="楷体_GB2312" pitchFamily="49" charset="-122"/>
              </a:rPr>
              <a:t>int </a:t>
            </a:r>
            <a:r>
              <a:rPr lang="zh-CN" altLang="en-US" dirty="0">
                <a:latin typeface="Times New Roman" panose="02020603050405020304" pitchFamily="18" charset="0"/>
                <a:ea typeface="楷体_GB2312" pitchFamily="49" charset="-122"/>
              </a:rPr>
              <a:t>和 </a:t>
            </a:r>
            <a:r>
              <a:rPr lang="en-US" altLang="zh-CN" dirty="0">
                <a:latin typeface="Times New Roman" panose="02020603050405020304" pitchFamily="18" charset="0"/>
                <a:ea typeface="楷体_GB2312" pitchFamily="49" charset="-122"/>
              </a:rPr>
              <a:t>long int </a:t>
            </a:r>
            <a:r>
              <a:rPr lang="zh-CN" altLang="en-US" dirty="0">
                <a:latin typeface="Times New Roman" panose="02020603050405020304" pitchFamily="18" charset="0"/>
                <a:ea typeface="楷体_GB2312" pitchFamily="49" charset="-122"/>
              </a:rPr>
              <a:t>都是</a:t>
            </a:r>
            <a:r>
              <a:rPr lang="en-US" altLang="zh-CN" dirty="0">
                <a:latin typeface="Times New Roman" panose="02020603050405020304" pitchFamily="18" charset="0"/>
                <a:ea typeface="楷体_GB2312" pitchFamily="49" charset="-122"/>
              </a:rPr>
              <a:t>4</a:t>
            </a:r>
            <a:r>
              <a:rPr lang="zh-CN" altLang="en-US" dirty="0">
                <a:latin typeface="Times New Roman" panose="02020603050405020304" pitchFamily="18" charset="0"/>
                <a:ea typeface="楷体_GB2312" pitchFamily="49" charset="-122"/>
              </a:rPr>
              <a:t>字节，因此</a:t>
            </a:r>
            <a:r>
              <a:rPr lang="en-US" altLang="zh-CN" dirty="0">
                <a:latin typeface="Times New Roman" panose="02020603050405020304" pitchFamily="18" charset="0"/>
                <a:ea typeface="楷体_GB2312" pitchFamily="49" charset="-122"/>
              </a:rPr>
              <a:t>unsigned int</a:t>
            </a:r>
            <a:r>
              <a:rPr lang="zh-CN" altLang="en-US" dirty="0">
                <a:latin typeface="Times New Roman" panose="02020603050405020304" pitchFamily="18" charset="0"/>
                <a:ea typeface="楷体_GB2312" pitchFamily="49" charset="-122"/>
              </a:rPr>
              <a:t>的值可能超出</a:t>
            </a:r>
            <a:r>
              <a:rPr lang="en-US" altLang="zh-CN" dirty="0">
                <a:latin typeface="Times New Roman" panose="02020603050405020304" pitchFamily="18" charset="0"/>
                <a:ea typeface="楷体_GB2312" pitchFamily="49" charset="-122"/>
              </a:rPr>
              <a:t>long int</a:t>
            </a:r>
            <a:r>
              <a:rPr lang="zh-CN" altLang="en-US" dirty="0">
                <a:latin typeface="Times New Roman" panose="02020603050405020304" pitchFamily="18" charset="0"/>
                <a:ea typeface="楷体_GB2312" pitchFamily="49" charset="-122"/>
              </a:rPr>
              <a:t>范围。</a:t>
            </a:r>
            <a:endParaRPr lang="zh-CN" altLang="en-US" dirty="0">
              <a:ea typeface="楷体_GB2312" pitchFamily="49" charset="-122"/>
            </a:endParaRPr>
          </a:p>
          <a:p>
            <a:pPr lvl="0"/>
            <a:endParaRPr lang="en-US" altLang="zh-CN" dirty="0">
              <a:ea typeface="楷体_GB2312" pitchFamily="49" charset="-122"/>
            </a:endParaRPr>
          </a:p>
          <a:p>
            <a:pPr lvl="0"/>
            <a:r>
              <a:rPr lang="zh-CN" altLang="en-US" dirty="0">
                <a:ea typeface="楷体_GB2312" pitchFamily="49" charset="-122"/>
              </a:rPr>
              <a:t>取值范围的比较：</a:t>
            </a:r>
            <a:r>
              <a:rPr lang="en-US" altLang="zh-CN" dirty="0">
                <a:ea typeface="楷体_GB2312" pitchFamily="49" charset="-122"/>
              </a:rPr>
              <a:t>int &lt; unsigned int &lt;= unsigned long int </a:t>
            </a:r>
            <a:endParaRPr lang="zh-CN" altLang="en-US" dirty="0">
              <a:ea typeface="楷体_GB2312" pitchFamily="49" charset="-122"/>
            </a:endParaRPr>
          </a:p>
        </p:txBody>
      </p:sp>
      <p:sp>
        <p:nvSpPr>
          <p:cNvPr id="757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a:solidFill>
              <a:srgbClr val="000000">
                <a:alpha val="100000"/>
              </a:srgbClr>
            </a:solidFill>
            <a:miter lim="800000"/>
          </a:ln>
        </p:spPr>
      </p:sp>
      <p:sp>
        <p:nvSpPr>
          <p:cNvPr id="78851" name="备注占位符 2"/>
          <p:cNvSpPr>
            <a:spLocks noGrp="1"/>
          </p:cNvSpPr>
          <p:nvPr>
            <p:ph type="body" idx="1"/>
          </p:nvPr>
        </p:nvSpPr>
        <p:spPr>
          <a:noFill/>
          <a:ln>
            <a:noFill/>
          </a:ln>
        </p:spPr>
        <p:txBody>
          <a:bodyPr wrap="square" lIns="91440" tIns="45720" rIns="91440" bIns="45720" anchor="t" anchorCtr="0"/>
          <a:lstStyle/>
          <a:p>
            <a:pPr lvl="0"/>
            <a:r>
              <a:rPr lang="en-US" altLang="zh-CN" dirty="0">
                <a:latin typeface="Times New Roman" panose="02020603050405020304" pitchFamily="18" charset="0"/>
                <a:ea typeface="楷体_GB2312" pitchFamily="49" charset="-122"/>
              </a:rPr>
              <a:t>a1==b1==c1 </a:t>
            </a:r>
            <a:r>
              <a:rPr lang="zh-CN" altLang="en-US" dirty="0">
                <a:latin typeface="Times New Roman" panose="02020603050405020304" pitchFamily="18" charset="0"/>
                <a:ea typeface="楷体_GB2312" pitchFamily="49" charset="-122"/>
              </a:rPr>
              <a:t>实际上是</a:t>
            </a:r>
            <a:r>
              <a:rPr lang="en-US" altLang="zh-CN" dirty="0">
                <a:latin typeface="Times New Roman" panose="02020603050405020304" pitchFamily="18" charset="0"/>
                <a:ea typeface="楷体_GB2312" pitchFamily="49" charset="-122"/>
              </a:rPr>
              <a:t>a1==b1</a:t>
            </a:r>
            <a:r>
              <a:rPr lang="zh-CN" altLang="en-US" dirty="0">
                <a:latin typeface="Times New Roman" panose="02020603050405020304" pitchFamily="18" charset="0"/>
                <a:ea typeface="楷体_GB2312" pitchFamily="49" charset="-122"/>
              </a:rPr>
              <a:t>的结果再与</a:t>
            </a:r>
            <a:r>
              <a:rPr lang="en-US" altLang="zh-CN" dirty="0">
                <a:latin typeface="Times New Roman" panose="02020603050405020304" pitchFamily="18" charset="0"/>
                <a:ea typeface="楷体_GB2312" pitchFamily="49" charset="-122"/>
              </a:rPr>
              <a:t>c1</a:t>
            </a:r>
            <a:r>
              <a:rPr lang="zh-CN" altLang="en-US" dirty="0">
                <a:latin typeface="Times New Roman" panose="02020603050405020304" pitchFamily="18" charset="0"/>
                <a:ea typeface="楷体_GB2312" pitchFamily="49" charset="-122"/>
              </a:rPr>
              <a:t>比较</a:t>
            </a:r>
            <a:endParaRPr lang="zh-CN" altLang="en-US" dirty="0">
              <a:ea typeface="楷体_GB2312" pitchFamily="49" charset="-122"/>
            </a:endParaRPr>
          </a:p>
        </p:txBody>
      </p:sp>
      <p:sp>
        <p:nvSpPr>
          <p:cNvPr id="788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a:solidFill>
              <a:srgbClr val="000000">
                <a:alpha val="100000"/>
              </a:srgbClr>
            </a:solidFill>
            <a:miter lim="800000"/>
          </a:ln>
        </p:spPr>
      </p:sp>
      <p:sp>
        <p:nvSpPr>
          <p:cNvPr id="8089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809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a:solidFill>
              <a:srgbClr val="000000">
                <a:alpha val="100000"/>
              </a:srgbClr>
            </a:solidFill>
            <a:miter lim="800000"/>
          </a:ln>
        </p:spPr>
      </p:sp>
      <p:sp>
        <p:nvSpPr>
          <p:cNvPr id="82947" name="备注占位符 2"/>
          <p:cNvSpPr>
            <a:spLocks noGrp="1"/>
          </p:cNvSpPr>
          <p:nvPr>
            <p:ph type="body" idx="1"/>
          </p:nvPr>
        </p:nvSpPr>
        <p:spPr>
          <a:noFill/>
          <a:ln>
            <a:noFill/>
          </a:ln>
        </p:spPr>
        <p:txBody>
          <a:bodyPr wrap="square" lIns="91440" tIns="45720" rIns="91440" bIns="45720" anchor="t" anchorCtr="0"/>
          <a:lstStyle/>
          <a:p>
            <a:pPr lvl="0"/>
            <a:r>
              <a:rPr lang="zh-CN" altLang="en-US" dirty="0"/>
              <a:t>移位是单目运算符，所以只需采用整数提升规则</a:t>
            </a:r>
            <a:endParaRPr lang="en-US" altLang="zh-CN" dirty="0"/>
          </a:p>
        </p:txBody>
      </p:sp>
      <p:sp>
        <p:nvSpPr>
          <p:cNvPr id="829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a:solidFill>
              <a:srgbClr val="000000">
                <a:alpha val="100000"/>
              </a:srgbClr>
            </a:solidFill>
            <a:miter lim="800000"/>
          </a:ln>
        </p:spPr>
      </p:sp>
      <p:sp>
        <p:nvSpPr>
          <p:cNvPr id="84995" name="备注占位符 2"/>
          <p:cNvSpPr>
            <a:spLocks noGrp="1"/>
          </p:cNvSpPr>
          <p:nvPr>
            <p:ph type="body" idx="1"/>
          </p:nvPr>
        </p:nvSpPr>
        <p:spPr>
          <a:noFill/>
          <a:ln>
            <a:noFill/>
          </a:ln>
        </p:spPr>
        <p:txBody>
          <a:bodyPr wrap="square" lIns="91440" tIns="45720" rIns="91440" bIns="45720" anchor="t" anchorCtr="0"/>
          <a:lstStyle/>
          <a:p>
            <a:pPr lvl="0"/>
            <a:r>
              <a:rPr lang="zh-CN" altLang="en-US" dirty="0"/>
              <a:t>第一个错误是因为：提升到</a:t>
            </a:r>
            <a:r>
              <a:rPr lang="en-US" altLang="zh-CN" dirty="0"/>
              <a:t>unsigned int</a:t>
            </a:r>
            <a:endParaRPr lang="en-US" altLang="zh-CN" dirty="0"/>
          </a:p>
          <a:p>
            <a:pPr lvl="0"/>
            <a:endParaRPr lang="en-US" altLang="zh-CN" dirty="0"/>
          </a:p>
          <a:p>
            <a:pPr lvl="0"/>
            <a:r>
              <a:rPr lang="zh-CN" altLang="en-US" dirty="0"/>
              <a:t>第二个错误是因为：溢出后的补码表示为负数</a:t>
            </a:r>
            <a:endParaRPr lang="zh-CN" altLang="en-US" dirty="0"/>
          </a:p>
        </p:txBody>
      </p:sp>
      <p:sp>
        <p:nvSpPr>
          <p:cNvPr id="849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a:solidFill>
              <a:srgbClr val="000000">
                <a:alpha val="100000"/>
              </a:srgbClr>
            </a:solidFill>
            <a:miter lim="800000"/>
          </a:ln>
        </p:spPr>
      </p:sp>
      <p:sp>
        <p:nvSpPr>
          <p:cNvPr id="87043" name="备注占位符 2"/>
          <p:cNvSpPr>
            <a:spLocks noGrp="1"/>
          </p:cNvSpPr>
          <p:nvPr>
            <p:ph type="body" idx="1"/>
          </p:nvPr>
        </p:nvSpPr>
        <p:spPr>
          <a:noFill/>
          <a:ln>
            <a:noFill/>
          </a:ln>
        </p:spPr>
        <p:txBody>
          <a:bodyPr wrap="square" lIns="91440" tIns="45720" rIns="91440" bIns="45720" anchor="t" anchorCtr="0"/>
          <a:lstStyle/>
          <a:p>
            <a:pPr lvl="0"/>
            <a:r>
              <a:rPr lang="zh-CN" altLang="en-US" dirty="0"/>
              <a:t>第一个解决：</a:t>
            </a:r>
            <a:r>
              <a:rPr lang="en-US" altLang="zh-CN" dirty="0">
                <a:latin typeface="Times New Roman" panose="02020603050405020304" pitchFamily="18" charset="0"/>
                <a:ea typeface="楷体_GB2312" pitchFamily="49" charset="-122"/>
              </a:rPr>
              <a:t>unsigned int</a:t>
            </a:r>
            <a:r>
              <a:rPr lang="zh-CN" altLang="en-US" dirty="0">
                <a:latin typeface="Times New Roman" panose="02020603050405020304" pitchFamily="18" charset="0"/>
                <a:ea typeface="楷体_GB2312" pitchFamily="49" charset="-122"/>
              </a:rPr>
              <a:t>先降低为</a:t>
            </a:r>
            <a:r>
              <a:rPr lang="en-US" altLang="zh-CN" dirty="0">
                <a:latin typeface="Times New Roman" panose="02020603050405020304" pitchFamily="18" charset="0"/>
                <a:ea typeface="楷体_GB2312" pitchFamily="49" charset="-122"/>
              </a:rPr>
              <a:t>int</a:t>
            </a:r>
            <a:endParaRPr lang="en-US" altLang="zh-CN" dirty="0">
              <a:latin typeface="Times New Roman" panose="02020603050405020304" pitchFamily="18" charset="0"/>
              <a:ea typeface="楷体_GB2312" pitchFamily="49" charset="-122"/>
            </a:endParaRPr>
          </a:p>
          <a:p>
            <a:pPr lvl="0"/>
            <a:endParaRPr lang="en-US" altLang="zh-CN" dirty="0">
              <a:latin typeface="Times New Roman" panose="02020603050405020304" pitchFamily="18" charset="0"/>
              <a:ea typeface="楷体_GB2312" pitchFamily="49" charset="-122"/>
            </a:endParaRPr>
          </a:p>
          <a:p>
            <a:pPr lvl="0"/>
            <a:r>
              <a:rPr lang="zh-CN" altLang="en-US" dirty="0">
                <a:latin typeface="Times New Roman" panose="02020603050405020304" pitchFamily="18" charset="0"/>
                <a:ea typeface="楷体_GB2312" pitchFamily="49" charset="-122"/>
              </a:rPr>
              <a:t>第二个解决：</a:t>
            </a:r>
            <a:r>
              <a:rPr lang="en-US" altLang="zh-CN" dirty="0">
                <a:latin typeface="Times New Roman" panose="02020603050405020304" pitchFamily="18" charset="0"/>
                <a:ea typeface="楷体_GB2312" pitchFamily="49" charset="-122"/>
              </a:rPr>
              <a:t>int</a:t>
            </a:r>
            <a:r>
              <a:rPr lang="zh-CN" altLang="en-US" dirty="0">
                <a:latin typeface="Times New Roman" panose="02020603050405020304" pitchFamily="18" charset="0"/>
                <a:ea typeface="楷体_GB2312" pitchFamily="49" charset="-122"/>
              </a:rPr>
              <a:t>先提升为</a:t>
            </a:r>
            <a:r>
              <a:rPr lang="en-US" altLang="zh-CN" dirty="0">
                <a:latin typeface="Times New Roman" panose="02020603050405020304" pitchFamily="18" charset="0"/>
                <a:ea typeface="楷体_GB2312" pitchFamily="49" charset="-122"/>
              </a:rPr>
              <a:t>double</a:t>
            </a:r>
            <a:r>
              <a:rPr lang="zh-CN" altLang="en-US" dirty="0">
                <a:latin typeface="Times New Roman" panose="02020603050405020304" pitchFamily="18" charset="0"/>
                <a:ea typeface="楷体_GB2312" pitchFamily="49" charset="-122"/>
              </a:rPr>
              <a:t>（</a:t>
            </a:r>
            <a:r>
              <a:rPr lang="en-US" altLang="zh-CN" dirty="0">
                <a:latin typeface="Times New Roman" panose="02020603050405020304" pitchFamily="18" charset="0"/>
                <a:ea typeface="楷体_GB2312" pitchFamily="49" charset="-122"/>
              </a:rPr>
              <a:t>8</a:t>
            </a:r>
            <a:r>
              <a:rPr lang="zh-CN" altLang="en-US" dirty="0">
                <a:latin typeface="Times New Roman" panose="02020603050405020304" pitchFamily="18" charset="0"/>
                <a:ea typeface="楷体_GB2312" pitchFamily="49" charset="-122"/>
              </a:rPr>
              <a:t>字节）</a:t>
            </a:r>
            <a:endParaRPr lang="zh-CN" altLang="en-US" dirty="0"/>
          </a:p>
        </p:txBody>
      </p:sp>
      <p:sp>
        <p:nvSpPr>
          <p:cNvPr id="870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a:solidFill>
              <a:srgbClr val="000000">
                <a:alpha val="100000"/>
              </a:srgbClr>
            </a:solidFill>
            <a:miter lim="800000"/>
          </a:ln>
        </p:spPr>
      </p:sp>
      <p:sp>
        <p:nvSpPr>
          <p:cNvPr id="90115" name="备注占位符 2"/>
          <p:cNvSpPr>
            <a:spLocks noGrp="1"/>
          </p:cNvSpPr>
          <p:nvPr>
            <p:ph type="body" idx="1"/>
          </p:nvPr>
        </p:nvSpPr>
        <p:spPr>
          <a:noFill/>
          <a:ln>
            <a:noFill/>
          </a:ln>
        </p:spPr>
        <p:txBody>
          <a:bodyPr wrap="square" lIns="91440" tIns="45720" rIns="91440" bIns="45720" anchor="t" anchorCtr="0"/>
          <a:lstStyle/>
          <a:p>
            <a:pPr lvl="0"/>
            <a:r>
              <a:rPr lang="zh-CN" altLang="en-US" dirty="0">
                <a:latin typeface="楷体_GB2312" pitchFamily="49" charset="-122"/>
                <a:ea typeface="楷体_GB2312" pitchFamily="49" charset="-122"/>
              </a:rPr>
              <a:t>地址表达式：结果为指针类型，</a:t>
            </a:r>
            <a:r>
              <a:rPr lang="en-US" altLang="zh-CN" dirty="0">
                <a:latin typeface="楷体_GB2312" pitchFamily="49" charset="-122"/>
                <a:ea typeface="楷体_GB2312" pitchFamily="49" charset="-122"/>
              </a:rPr>
              <a:t>eg</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&amp;a[2]+2</a:t>
            </a:r>
            <a:endParaRPr lang="en-US" altLang="zh-CN" dirty="0">
              <a:latin typeface="楷体_GB2312" pitchFamily="49" charset="-122"/>
              <a:ea typeface="楷体_GB2312" pitchFamily="49" charset="-122"/>
            </a:endParaRPr>
          </a:p>
          <a:p>
            <a:pPr lvl="0"/>
            <a:r>
              <a:rPr lang="zh-CN" altLang="en-US" dirty="0">
                <a:latin typeface="楷体_GB2312" pitchFamily="49" charset="-122"/>
                <a:ea typeface="楷体_GB2312" pitchFamily="49" charset="-122"/>
              </a:rPr>
              <a:t>常量表达式：在编译时能确定值的表达式</a:t>
            </a:r>
            <a:r>
              <a:rPr lang="en-US" altLang="zh-CN" dirty="0">
                <a:latin typeface="楷体_GB2312" pitchFamily="49" charset="-122"/>
                <a:ea typeface="楷体_GB2312" pitchFamily="49" charset="-122"/>
              </a:rPr>
              <a:t>, eg</a:t>
            </a:r>
            <a:r>
              <a:rPr lang="en-US" altLang="zh-CN" dirty="0"/>
              <a:t>: 2*PI</a:t>
            </a:r>
            <a:endParaRPr lang="en-US" altLang="zh-CN" dirty="0"/>
          </a:p>
          <a:p>
            <a:pPr lvl="0"/>
            <a:endParaRPr lang="en-US" altLang="zh-CN" dirty="0"/>
          </a:p>
          <a:p>
            <a:pPr lvl="0"/>
            <a:r>
              <a:rPr lang="zh-CN" altLang="en-US" dirty="0">
                <a:solidFill>
                  <a:srgbClr val="0070C0"/>
                </a:solidFill>
                <a:latin typeface="楷体_GB2312" pitchFamily="49" charset="-122"/>
                <a:ea typeface="楷体_GB2312" pitchFamily="49" charset="-122"/>
              </a:rPr>
              <a:t>左值表达式</a:t>
            </a:r>
            <a:r>
              <a:rPr lang="en-US" altLang="zh-CN" dirty="0">
                <a:solidFill>
                  <a:srgbClr val="0070C0"/>
                </a:solidFill>
                <a:latin typeface="楷体_GB2312" pitchFamily="49" charset="-122"/>
                <a:ea typeface="楷体_GB2312" pitchFamily="49" charset="-122"/>
              </a:rPr>
              <a:t>: </a:t>
            </a:r>
            <a:r>
              <a:rPr lang="zh-CN" altLang="en-US" dirty="0">
                <a:solidFill>
                  <a:srgbClr val="0070C0"/>
                </a:solidFill>
                <a:latin typeface="楷体_GB2312" pitchFamily="49" charset="-122"/>
                <a:ea typeface="楷体_GB2312" pitchFamily="49" charset="-122"/>
              </a:rPr>
              <a:t>顾名思义，就是能够位于 </a:t>
            </a:r>
            <a:r>
              <a:rPr lang="en-US" altLang="zh-CN" dirty="0">
                <a:solidFill>
                  <a:srgbClr val="0070C0"/>
                </a:solidFill>
                <a:latin typeface="楷体_GB2312" pitchFamily="49" charset="-122"/>
                <a:ea typeface="楷体_GB2312" pitchFamily="49" charset="-122"/>
              </a:rPr>
              <a:t>= </a:t>
            </a:r>
            <a:r>
              <a:rPr lang="zh-CN" altLang="en-US" dirty="0">
                <a:solidFill>
                  <a:srgbClr val="0070C0"/>
                </a:solidFill>
                <a:latin typeface="楷体_GB2312" pitchFamily="49" charset="-122"/>
                <a:ea typeface="楷体_GB2312" pitchFamily="49" charset="-122"/>
              </a:rPr>
              <a:t>左边（或右边、有明确的内存地址、</a:t>
            </a:r>
            <a:r>
              <a:rPr lang="en-US" altLang="zh-CN" dirty="0">
                <a:solidFill>
                  <a:srgbClr val="0070C0"/>
                </a:solidFill>
                <a:latin typeface="楷体_GB2312" pitchFamily="49" charset="-122"/>
                <a:ea typeface="楷体_GB2312" pitchFamily="49" charset="-122"/>
              </a:rPr>
              <a:t>const</a:t>
            </a:r>
            <a:r>
              <a:rPr lang="zh-CN" altLang="en-US" dirty="0">
                <a:solidFill>
                  <a:srgbClr val="0070C0"/>
                </a:solidFill>
                <a:latin typeface="楷体_GB2312" pitchFamily="49" charset="-122"/>
                <a:ea typeface="楷体_GB2312" pitchFamily="49" charset="-122"/>
              </a:rPr>
              <a:t>除外）</a:t>
            </a:r>
            <a:endParaRPr lang="en-US" altLang="zh-CN" dirty="0">
              <a:solidFill>
                <a:srgbClr val="0070C0"/>
              </a:solidFill>
              <a:latin typeface="楷体_GB2312" pitchFamily="49" charset="-122"/>
              <a:ea typeface="楷体_GB2312" pitchFamily="49" charset="-122"/>
            </a:endParaRPr>
          </a:p>
          <a:p>
            <a:pPr lvl="0"/>
            <a:r>
              <a:rPr lang="zh-CN" altLang="en-US" dirty="0">
                <a:solidFill>
                  <a:srgbClr val="0070C0"/>
                </a:solidFill>
                <a:latin typeface="楷体_GB2312" pitchFamily="49" charset="-122"/>
                <a:ea typeface="楷体_GB2312" pitchFamily="49" charset="-122"/>
              </a:rPr>
              <a:t>右值表达式：顾名思义，就是能够位于 </a:t>
            </a:r>
            <a:r>
              <a:rPr lang="en-US" altLang="zh-CN" dirty="0">
                <a:solidFill>
                  <a:srgbClr val="0070C0"/>
                </a:solidFill>
                <a:latin typeface="楷体_GB2312" pitchFamily="49" charset="-122"/>
                <a:ea typeface="楷体_GB2312" pitchFamily="49" charset="-122"/>
              </a:rPr>
              <a:t>= </a:t>
            </a:r>
            <a:r>
              <a:rPr lang="zh-CN" altLang="en-US" dirty="0">
                <a:solidFill>
                  <a:srgbClr val="0070C0"/>
                </a:solidFill>
                <a:latin typeface="楷体_GB2312" pitchFamily="49" charset="-122"/>
                <a:ea typeface="楷体_GB2312" pitchFamily="49" charset="-122"/>
              </a:rPr>
              <a:t>右边（只存在于临时存储单元中）</a:t>
            </a:r>
            <a:endParaRPr lang="en-US" altLang="zh-CN" dirty="0">
              <a:solidFill>
                <a:srgbClr val="0070C0"/>
              </a:solidFill>
              <a:latin typeface="楷体_GB2312" pitchFamily="49" charset="-122"/>
              <a:ea typeface="楷体_GB2312" pitchFamily="49" charset="-122"/>
            </a:endParaRPr>
          </a:p>
          <a:p>
            <a:pPr lvl="0"/>
            <a:endParaRPr lang="en-US" altLang="zh-CN" dirty="0">
              <a:latin typeface="楷体_GB2312" pitchFamily="49" charset="-122"/>
              <a:ea typeface="楷体_GB2312" pitchFamily="49" charset="-122"/>
            </a:endParaRPr>
          </a:p>
        </p:txBody>
      </p:sp>
      <p:sp>
        <p:nvSpPr>
          <p:cNvPr id="901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a:solidFill>
              <a:srgbClr val="000000">
                <a:alpha val="100000"/>
              </a:srgbClr>
            </a:solidFill>
            <a:miter lim="800000"/>
          </a:ln>
        </p:spPr>
      </p:sp>
      <p:sp>
        <p:nvSpPr>
          <p:cNvPr id="92163" name="备注占位符 2"/>
          <p:cNvSpPr>
            <a:spLocks noGrp="1"/>
          </p:cNvSpPr>
          <p:nvPr>
            <p:ph type="body" idx="1"/>
          </p:nvPr>
        </p:nvSpPr>
        <p:spPr>
          <a:noFill/>
          <a:ln>
            <a:noFill/>
          </a:ln>
        </p:spPr>
        <p:txBody>
          <a:bodyPr wrap="square" lIns="91440" tIns="45720" rIns="91440" bIns="45720" anchor="t" anchorCtr="0"/>
          <a:lstStyle/>
          <a:p>
            <a:pPr lvl="0"/>
            <a:r>
              <a:rPr lang="zh-CN" altLang="en-US" dirty="0"/>
              <a:t>（ 。。。）*（。。。）：</a:t>
            </a:r>
            <a:r>
              <a:rPr lang="en-US" altLang="zh-CN" dirty="0"/>
              <a:t>C++</a:t>
            </a:r>
            <a:r>
              <a:rPr lang="zh-CN" altLang="en-US" dirty="0"/>
              <a:t>没有规定先计算哪个括号</a:t>
            </a:r>
            <a:endParaRPr lang="zh-CN" altLang="en-US" dirty="0"/>
          </a:p>
        </p:txBody>
      </p:sp>
      <p:sp>
        <p:nvSpPr>
          <p:cNvPr id="921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a:solidFill>
              <a:srgbClr val="000000">
                <a:alpha val="100000"/>
              </a:srgbClr>
            </a:solidFill>
            <a:miter lim="800000"/>
          </a:ln>
        </p:spPr>
      </p:sp>
      <p:sp>
        <p:nvSpPr>
          <p:cNvPr id="94211" name="备注占位符 2"/>
          <p:cNvSpPr>
            <a:spLocks noGrp="1"/>
          </p:cNvSpPr>
          <p:nvPr>
            <p:ph type="body" idx="1"/>
          </p:nvPr>
        </p:nvSpPr>
        <p:spPr>
          <a:noFill/>
          <a:ln>
            <a:noFill/>
          </a:ln>
        </p:spPr>
        <p:txBody>
          <a:bodyPr wrap="square" lIns="91440" tIns="45720" rIns="91440" bIns="45720" anchor="t" anchorCtr="0"/>
          <a:lstStyle/>
          <a:p>
            <a:pPr lvl="0"/>
            <a:r>
              <a:rPr lang="zh-CN" altLang="en-US" dirty="0"/>
              <a:t>因为：不会一起提升到</a:t>
            </a:r>
            <a:r>
              <a:rPr lang="en-US" altLang="zh-CN" dirty="0"/>
              <a:t>c</a:t>
            </a:r>
            <a:r>
              <a:rPr lang="zh-CN" altLang="en-US" dirty="0"/>
              <a:t>的</a:t>
            </a:r>
            <a:r>
              <a:rPr lang="en-US" altLang="zh-CN" dirty="0"/>
              <a:t>double</a:t>
            </a:r>
            <a:r>
              <a:rPr lang="zh-CN" altLang="en-US" dirty="0"/>
              <a:t>类型，而是转换</a:t>
            </a:r>
            <a:r>
              <a:rPr lang="en-US" altLang="zh-CN" dirty="0"/>
              <a:t>a</a:t>
            </a:r>
            <a:r>
              <a:rPr lang="zh-CN" altLang="en-US" dirty="0"/>
              <a:t>和</a:t>
            </a:r>
            <a:r>
              <a:rPr lang="en-US" altLang="zh-CN" dirty="0"/>
              <a:t>b</a:t>
            </a:r>
            <a:r>
              <a:rPr lang="zh-CN" altLang="en-US" dirty="0"/>
              <a:t>的类型，</a:t>
            </a:r>
            <a:r>
              <a:rPr lang="en-US" altLang="zh-CN" dirty="0"/>
              <a:t>a</a:t>
            </a:r>
            <a:r>
              <a:rPr lang="zh-CN" altLang="en-US" dirty="0"/>
              <a:t>*</a:t>
            </a:r>
            <a:r>
              <a:rPr lang="en-US" altLang="zh-CN" dirty="0"/>
              <a:t>b</a:t>
            </a:r>
            <a:r>
              <a:rPr lang="zh-CN" altLang="en-US" dirty="0"/>
              <a:t>的结果超出范围变成了负数</a:t>
            </a:r>
            <a:endParaRPr lang="en-US" altLang="zh-CN" dirty="0"/>
          </a:p>
        </p:txBody>
      </p:sp>
      <p:sp>
        <p:nvSpPr>
          <p:cNvPr id="942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p:cNvSpPr>
            <a:spLocks noGrp="1" noRot="1" noChangeAspect="1" noTextEdit="1"/>
          </p:cNvSpPr>
          <p:nvPr>
            <p:ph type="sldImg"/>
          </p:nvPr>
        </p:nvSpPr>
        <p:spPr>
          <a:ln>
            <a:solidFill>
              <a:srgbClr val="000000">
                <a:alpha val="100000"/>
              </a:srgbClr>
            </a:solidFill>
            <a:miter lim="800000"/>
          </a:ln>
        </p:spPr>
      </p:sp>
      <p:sp>
        <p:nvSpPr>
          <p:cNvPr id="1536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zh-CN" altLang="en-US" dirty="0">
                <a:latin typeface="楷体_GB2312" pitchFamily="49" charset="-122"/>
                <a:ea typeface="楷体_GB2312" pitchFamily="49" charset="-122"/>
              </a:rPr>
              <a:t>基本类型：又称为标准类型或内置类型，都是简单类型</a:t>
            </a:r>
            <a:r>
              <a:rPr lang="en-US" altLang="zh-CN" dirty="0">
                <a:latin typeface="楷体_GB2312" pitchFamily="49" charset="-122"/>
                <a:ea typeface="楷体_GB2312" pitchFamily="49" charset="-122"/>
              </a:rPr>
              <a:t>int</a:t>
            </a:r>
            <a:r>
              <a:rPr lang="zh-CN" altLang="en-US" dirty="0">
                <a:latin typeface="楷体_GB2312" pitchFamily="49" charset="-122"/>
                <a:ea typeface="楷体_GB2312" pitchFamily="49" charset="-122"/>
              </a:rPr>
              <a:t>，</a:t>
            </a:r>
            <a:r>
              <a:rPr lang="en-US" altLang="zh-CN" dirty="0">
                <a:latin typeface="楷体_GB2312" pitchFamily="49" charset="-122"/>
                <a:ea typeface="楷体_GB2312" pitchFamily="49" charset="-122"/>
              </a:rPr>
              <a:t>char</a:t>
            </a:r>
            <a:endParaRPr lang="en-US" altLang="zh-CN" dirty="0">
              <a:latin typeface="楷体_GB2312" pitchFamily="49" charset="-122"/>
              <a:ea typeface="楷体_GB2312" pitchFamily="49" charset="-122"/>
            </a:endParaRPr>
          </a:p>
          <a:p>
            <a:pPr lvl="0" eaLnBrk="1" hangingPunct="1">
              <a:spcBef>
                <a:spcPct val="0"/>
              </a:spcBef>
            </a:pPr>
            <a:endParaRPr lang="en-US" altLang="zh-CN" dirty="0">
              <a:ea typeface="楷体_GB2312" pitchFamily="49" charset="-122"/>
            </a:endParaRPr>
          </a:p>
          <a:p>
            <a:pPr lvl="0" eaLnBrk="1" hangingPunct="1">
              <a:spcBef>
                <a:spcPct val="0"/>
              </a:spcBef>
            </a:pPr>
            <a:r>
              <a:rPr lang="zh-CN" altLang="en-US" dirty="0">
                <a:latin typeface="楷体_GB2312" pitchFamily="49" charset="-122"/>
                <a:ea typeface="楷体_GB2312" pitchFamily="49" charset="-122"/>
              </a:rPr>
              <a:t>构造类型：一般为复合数据类型，包括枚举、数组、结构、联合、指针、引用</a:t>
            </a:r>
            <a:endParaRPr lang="en-US" altLang="zh-CN" dirty="0">
              <a:latin typeface="楷体_GB2312" pitchFamily="49" charset="-122"/>
              <a:ea typeface="楷体_GB2312" pitchFamily="49" charset="-122"/>
            </a:endParaRPr>
          </a:p>
          <a:p>
            <a:pPr lvl="0" eaLnBrk="1" hangingPunct="1">
              <a:spcBef>
                <a:spcPct val="0"/>
              </a:spcBef>
            </a:pPr>
            <a:endParaRPr lang="en-US" altLang="zh-CN" dirty="0">
              <a:ea typeface="楷体_GB2312" pitchFamily="49" charset="-122"/>
            </a:endParaRPr>
          </a:p>
          <a:p>
            <a:pPr lvl="0" eaLnBrk="1" hangingPunct="1">
              <a:spcBef>
                <a:spcPct val="0"/>
              </a:spcBef>
            </a:pPr>
            <a:r>
              <a:rPr lang="zh-CN" altLang="en-US" dirty="0">
                <a:latin typeface="楷体_GB2312" pitchFamily="49" charset="-122"/>
                <a:ea typeface="楷体_GB2312" pitchFamily="49" charset="-122"/>
              </a:rPr>
              <a:t>抽象数据类型：一般为复合数据类型，类</a:t>
            </a:r>
            <a:endParaRPr lang="zh-CN" altLang="en-US" dirty="0"/>
          </a:p>
        </p:txBody>
      </p:sp>
      <p:sp>
        <p:nvSpPr>
          <p:cNvPr id="15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zh-CN" altLang="en-US" dirty="0"/>
              <a:t>我们先介绍类型，后面再介绍操作：</a:t>
            </a:r>
            <a:endParaRPr lang="en-US" altLang="zh-CN" dirty="0"/>
          </a:p>
          <a:p>
            <a:pPr lvl="0" eaLnBrk="1" hangingPunct="1">
              <a:spcBef>
                <a:spcPct val="0"/>
              </a:spcBef>
            </a:pPr>
            <a:r>
              <a:rPr lang="zh-CN" altLang="en-US" dirty="0"/>
              <a:t>因为同一操作对于多种类型都适合（加减乘除），且涉及到类型转换</a:t>
            </a:r>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ln>
            <a:solidFill>
              <a:srgbClr val="000000">
                <a:alpha val="100000"/>
              </a:srgbClr>
            </a:solidFill>
            <a:miter lim="800000"/>
          </a:ln>
        </p:spPr>
      </p:sp>
      <p:sp>
        <p:nvSpPr>
          <p:cNvPr id="19459"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en-US" altLang="zh-CN" dirty="0"/>
              <a:t>16</a:t>
            </a:r>
            <a:r>
              <a:rPr lang="zh-CN" altLang="en-US" dirty="0"/>
              <a:t>位机器，</a:t>
            </a:r>
            <a:r>
              <a:rPr lang="en-US" altLang="zh-CN" dirty="0"/>
              <a:t>int</a:t>
            </a:r>
            <a:r>
              <a:rPr lang="zh-CN" altLang="en-US" dirty="0"/>
              <a:t>为</a:t>
            </a:r>
            <a:r>
              <a:rPr lang="en-US" altLang="zh-CN" dirty="0"/>
              <a:t>2B, long</a:t>
            </a:r>
            <a:r>
              <a:rPr lang="zh-CN" altLang="en-US" dirty="0"/>
              <a:t>为</a:t>
            </a:r>
            <a:r>
              <a:rPr lang="en-US" altLang="zh-CN" dirty="0"/>
              <a:t>4B</a:t>
            </a:r>
            <a:r>
              <a:rPr lang="zh-CN" altLang="en-US" dirty="0"/>
              <a:t>；</a:t>
            </a:r>
            <a:r>
              <a:rPr lang="en-US" altLang="zh-CN" dirty="0"/>
              <a:t>64</a:t>
            </a:r>
            <a:r>
              <a:rPr lang="zh-CN" altLang="en-US" dirty="0"/>
              <a:t>位机器，</a:t>
            </a:r>
            <a:r>
              <a:rPr lang="en-US" altLang="zh-CN" dirty="0"/>
              <a:t>int</a:t>
            </a:r>
            <a:r>
              <a:rPr lang="zh-CN" altLang="en-US" dirty="0"/>
              <a:t>为</a:t>
            </a:r>
            <a:r>
              <a:rPr lang="en-US" altLang="zh-CN" dirty="0"/>
              <a:t>4B</a:t>
            </a:r>
            <a:r>
              <a:rPr lang="zh-CN" altLang="en-US" dirty="0"/>
              <a:t>，</a:t>
            </a:r>
            <a:r>
              <a:rPr lang="en-US" altLang="zh-CN" dirty="0"/>
              <a:t>long</a:t>
            </a:r>
            <a:r>
              <a:rPr lang="zh-CN" altLang="en-US" dirty="0"/>
              <a:t>为</a:t>
            </a:r>
            <a:r>
              <a:rPr lang="en-US" altLang="zh-CN" dirty="0"/>
              <a:t>8B</a:t>
            </a:r>
            <a:endParaRPr lang="en-US" altLang="zh-CN"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a:solidFill>
              <a:srgbClr val="000000">
                <a:alpha val="100000"/>
              </a:srgbClr>
            </a:solidFill>
            <a:miter lim="800000"/>
          </a:ln>
        </p:spPr>
      </p:sp>
      <p:sp>
        <p:nvSpPr>
          <p:cNvPr id="3" name="备注占位符 2"/>
          <p:cNvSpPr>
            <a:spLocks noGrp="1"/>
          </p:cNvSpPr>
          <p:nvPr>
            <p:ph type="body" idx="1"/>
          </p:nvPr>
        </p:nvSpPr>
        <p:spPr/>
        <p:txBody>
          <a:bodyPr lIns="91440" tIns="45720" rIns="91440" bIns="45720" rtlCol="0">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C++</a:t>
            </a:r>
            <a:r>
              <a:rPr kumimoji="0" lang="zh-CN" altLang="en-US" sz="1200" b="0"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标准没有规定</a:t>
            </a:r>
            <a:r>
              <a:rPr kumimoji="0" lang="en-US" altLang="zh-CN" sz="1200" b="0"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long double</a:t>
            </a:r>
            <a:r>
              <a:rPr kumimoji="0" lang="zh-CN" altLang="en-US" sz="1200" b="0"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的字节数，视编译器而定；</a:t>
            </a:r>
            <a:endParaRPr kumimoji="0" lang="en-US" altLang="zh-CN" sz="1200" b="0"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有些十进制小数是</a:t>
            </a:r>
            <a:r>
              <a:rPr kumimoji="0" lang="zh-CN" altLang="en-US" sz="1200" b="0" i="0" u="none" strike="noStrike" kern="1200" cap="none" spc="0" normalizeH="0" baseline="0" noProof="0" dirty="0">
                <a:ln>
                  <a:noFill/>
                </a:ln>
                <a:solidFill>
                  <a:srgbClr val="FF0000"/>
                </a:solidFill>
                <a:effectLst/>
                <a:uLnTx/>
                <a:uFillTx/>
                <a:latin typeface="楷体_GB2312" pitchFamily="49" charset="-122"/>
                <a:ea typeface="楷体_GB2312" pitchFamily="49" charset="-122"/>
                <a:cs typeface="+mn-cs"/>
              </a:rPr>
              <a:t>不能精确表示成二进制小数（</a:t>
            </a:r>
            <a:r>
              <a:rPr kumimoji="0" lang="zh-CN" altLang="en-US" sz="1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例如0.1），因为两种进制的转换，可见：</a:t>
            </a:r>
            <a:endParaRPr kumimoji="0" lang="en-US" altLang="zh-CN" sz="1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dirty="0">
                <a:ln>
                  <a:noFill/>
                </a:ln>
                <a:solidFill>
                  <a:schemeClr val="tx1"/>
                </a:solidFill>
                <a:effectLst/>
                <a:uLnTx/>
                <a:uFillTx/>
                <a:latin typeface="+mn-lt"/>
                <a:ea typeface="楷体_GB2312" pitchFamily="49" charset="-122"/>
                <a:cs typeface="+mn-cs"/>
              </a:rPr>
              <a:t>https://www.cnblogs.com/xkfz007/articles/2590472.html</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a:solidFill>
              <a:srgbClr val="000000">
                <a:alpha val="100000"/>
              </a:srgbClr>
            </a:solidFill>
            <a:miter lim="800000"/>
          </a:ln>
        </p:spPr>
      </p:sp>
      <p:sp>
        <p:nvSpPr>
          <p:cNvPr id="2355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a:ln>
            <a:solidFill>
              <a:srgbClr val="000000">
                <a:alpha val="100000"/>
              </a:srgbClr>
            </a:solidFill>
            <a:miter lim="800000"/>
          </a:ln>
        </p:spPr>
      </p:sp>
      <p:sp>
        <p:nvSpPr>
          <p:cNvPr id="25603"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r>
              <a:rPr lang="en-US" altLang="zh-CN" dirty="0"/>
              <a:t>ASCII</a:t>
            </a:r>
            <a:r>
              <a:rPr lang="zh-CN" altLang="en-US" dirty="0"/>
              <a:t>采用</a:t>
            </a:r>
            <a:r>
              <a:rPr lang="en-US" altLang="zh-CN" dirty="0"/>
              <a:t>7</a:t>
            </a:r>
            <a:r>
              <a:rPr lang="zh-CN" altLang="en-US" dirty="0"/>
              <a:t>位，</a:t>
            </a:r>
            <a:r>
              <a:rPr lang="en-US" altLang="zh-CN" dirty="0"/>
              <a:t>0-9</a:t>
            </a:r>
            <a:r>
              <a:rPr lang="zh-CN" altLang="en-US" dirty="0"/>
              <a:t>、</a:t>
            </a:r>
            <a:r>
              <a:rPr lang="en-US" altLang="zh-CN" dirty="0"/>
              <a:t>A-Z</a:t>
            </a:r>
            <a:r>
              <a:rPr lang="zh-CN" altLang="en-US" dirty="0"/>
              <a:t>、</a:t>
            </a:r>
            <a:r>
              <a:rPr lang="en-US" altLang="zh-CN" dirty="0"/>
              <a:t>a-z</a:t>
            </a:r>
            <a:r>
              <a:rPr lang="zh-CN" altLang="en-US" dirty="0"/>
              <a:t>连续编码，</a:t>
            </a:r>
            <a:r>
              <a:rPr lang="en-US" altLang="zh-CN" dirty="0"/>
              <a:t>char</a:t>
            </a:r>
            <a:r>
              <a:rPr lang="zh-CN" altLang="en-US" dirty="0"/>
              <a:t>把它拓展到</a:t>
            </a:r>
            <a:r>
              <a:rPr lang="en-US" altLang="zh-CN" dirty="0"/>
              <a:t>8</a:t>
            </a:r>
            <a:r>
              <a:rPr lang="zh-CN" altLang="en-US" dirty="0"/>
              <a:t>位</a:t>
            </a:r>
            <a:endParaRPr lang="en-US" altLang="zh-CN" dirty="0"/>
          </a:p>
          <a:p>
            <a:pPr lvl="0" eaLnBrk="1" hangingPunct="1">
              <a:spcBef>
                <a:spcPct val="0"/>
              </a:spcBef>
            </a:pPr>
            <a:r>
              <a:rPr lang="en-US" altLang="zh-CN" dirty="0"/>
              <a:t>8</a:t>
            </a:r>
            <a:r>
              <a:rPr lang="zh-CN" altLang="en-US" dirty="0"/>
              <a:t>（</a:t>
            </a:r>
            <a:r>
              <a:rPr lang="en-US" altLang="zh-CN" dirty="0"/>
              <a:t>256</a:t>
            </a:r>
            <a:r>
              <a:rPr lang="zh-CN" altLang="en-US" dirty="0"/>
              <a:t>个字符）位显然不够汉字，因此有</a:t>
            </a:r>
            <a:r>
              <a:rPr lang="en-US" altLang="zh-CN" dirty="0"/>
              <a:t>GB2312</a:t>
            </a:r>
            <a:r>
              <a:rPr lang="zh-CN" altLang="en-US" dirty="0"/>
              <a:t>，针对简体中文字符集；</a:t>
            </a:r>
            <a:endParaRPr lang="en-US" altLang="zh-CN" dirty="0"/>
          </a:p>
          <a:p>
            <a:pPr lvl="0" eaLnBrk="1" hangingPunct="1">
              <a:spcBef>
                <a:spcPct val="0"/>
              </a:spcBef>
            </a:pPr>
            <a:r>
              <a:rPr lang="en-US" altLang="zh-CN" dirty="0"/>
              <a:t>Unicode</a:t>
            </a:r>
            <a:r>
              <a:rPr lang="zh-CN" altLang="en-US" dirty="0"/>
              <a:t>的编码范围包括：中文、韩文、英文、</a:t>
            </a:r>
            <a:r>
              <a:rPr lang="en-US" altLang="zh-CN" dirty="0"/>
              <a:t>…</a:t>
            </a: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90500"/>
            <a:ext cx="1752600" cy="58293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1524000" y="190500"/>
            <a:ext cx="5105400" cy="58293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15240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5105400" y="1905000"/>
            <a:ext cx="3429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灯片编号占位符 8"/>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灯片编号占位符 4"/>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 name="灯片编号占位符 6"/>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1524000" y="190500"/>
            <a:ext cx="7010400" cy="1527175"/>
          </a:xfrm>
          <a:prstGeom prst="rect">
            <a:avLst/>
          </a:prstGeom>
          <a:noFill/>
          <a:ln w="9525">
            <a:noFill/>
          </a:ln>
        </p:spPr>
        <p:txBody>
          <a:bodyPr anchor="ctr" anchorCtr="0"/>
          <a:lstStyle/>
          <a:p>
            <a:pPr lvl="0"/>
            <a:r>
              <a:rPr lang="zh-CN" altLang="zh-CN" dirty="0"/>
              <a:t>单击此处编辑母版标题样式</a:t>
            </a:r>
            <a:endParaRPr lang="zh-CN" altLang="zh-CN" dirty="0"/>
          </a:p>
        </p:txBody>
      </p:sp>
      <p:sp>
        <p:nvSpPr>
          <p:cNvPr id="1027" name="Rectangle 3"/>
          <p:cNvSpPr>
            <a:spLocks noGrp="1"/>
          </p:cNvSpPr>
          <p:nvPr>
            <p:ph type="body" idx="1"/>
          </p:nvPr>
        </p:nvSpPr>
        <p:spPr>
          <a:xfrm>
            <a:off x="1524000" y="1905000"/>
            <a:ext cx="7010400" cy="4114800"/>
          </a:xfrm>
          <a:prstGeom prst="rect">
            <a:avLst/>
          </a:prstGeom>
          <a:noFill/>
          <a:ln w="9525">
            <a:noFill/>
          </a:ln>
        </p:spPr>
        <p:txBody>
          <a:bodyPr/>
          <a:lstStyle/>
          <a:p>
            <a:pPr lvl="0"/>
            <a:r>
              <a:rPr lang="zh-CN" altLang="zh-CN" dirty="0"/>
              <a:t>单击此处编辑母版文本样式</a:t>
            </a:r>
            <a:endParaRPr lang="zh-CN" altLang="zh-CN" dirty="0"/>
          </a:p>
          <a:p>
            <a:pPr lvl="1"/>
            <a:r>
              <a:rPr lang="zh-CN" altLang="zh-CN" dirty="0"/>
              <a:t>第二级</a:t>
            </a:r>
            <a:endParaRPr lang="zh-CN" altLang="zh-CN" dirty="0"/>
          </a:p>
          <a:p>
            <a:pPr lvl="2"/>
            <a:r>
              <a:rPr lang="zh-CN" altLang="zh-CN" dirty="0"/>
              <a:t>第三级</a:t>
            </a:r>
            <a:endParaRPr lang="zh-CN" altLang="zh-CN" dirty="0"/>
          </a:p>
          <a:p>
            <a:pPr lvl="3"/>
            <a:r>
              <a:rPr lang="zh-CN" altLang="zh-CN" dirty="0"/>
              <a:t>第四级</a:t>
            </a:r>
            <a:endParaRPr lang="zh-CN" altLang="zh-CN" dirty="0"/>
          </a:p>
          <a:p>
            <a:pPr lvl="4"/>
            <a:r>
              <a:rPr lang="zh-CN" altLang="zh-CN" dirty="0"/>
              <a:t>第五级</a:t>
            </a:r>
            <a:endParaRPr lang="zh-CN" altLang="zh-CN" dirty="0"/>
          </a:p>
        </p:txBody>
      </p:sp>
      <p:sp>
        <p:nvSpPr>
          <p:cNvPr id="1028" name="Rectangle 4"/>
          <p:cNvSpPr>
            <a:spLocks noGrp="1" noChangeArrowheads="1"/>
          </p:cNvSpPr>
          <p:nvPr>
            <p:ph type="dt" sz="half" idx="2"/>
          </p:nvPr>
        </p:nvSpPr>
        <p:spPr bwMode="auto">
          <a:xfrm>
            <a:off x="6629400" y="6248400"/>
            <a:ext cx="1905000" cy="457200"/>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000">
                <a:latin typeface="Arial" panose="020B060402020202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9" name="Rectangle 5"/>
          <p:cNvSpPr>
            <a:spLocks noGrp="1" noChangeArrowheads="1"/>
          </p:cNvSpPr>
          <p:nvPr>
            <p:ph type="ftr" sz="quarter" idx="3"/>
          </p:nvPr>
        </p:nvSpPr>
        <p:spPr bwMode="auto">
          <a:xfrm>
            <a:off x="32766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buFont typeface="Arial" panose="020B0604020202020204" pitchFamily="34" charset="0"/>
              <a:buNone/>
              <a:defRPr sz="1000">
                <a:latin typeface="Arial" panose="020B0604020202020204" pitchFamily="34" charset="0"/>
                <a:ea typeface="+mn-ea"/>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1524000" y="6248400"/>
            <a:ext cx="12954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Rectangle 6"/>
          <p:cNvSpPr>
            <a:spLocks noGrp="1" noChangeArrowheads="1"/>
          </p:cNvSpPr>
          <p:nvPr userDrawn="1"/>
        </p:nvSpPr>
        <p:spPr bwMode="auto">
          <a:xfrm>
            <a:off x="1651000" y="6375400"/>
            <a:ext cx="1295400" cy="457200"/>
          </a:xfrm>
          <a:prstGeom prst="rect">
            <a:avLst/>
          </a:prstGeom>
          <a:noFill/>
          <a:ln w="9525">
            <a:noFill/>
            <a:miter lim="800000"/>
          </a:ln>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B0B8062C-1A50-4D8C-A795-984C2FA49581}" type="slidenum">
              <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8838" name="Rectangle 6"/>
          <p:cNvSpPr>
            <a:spLocks noGrp="1" noChangeArrowheads="1"/>
          </p:cNvSpPr>
          <p:nvPr userDrawn="1"/>
        </p:nvSpPr>
        <p:spPr bwMode="auto">
          <a:xfrm>
            <a:off x="6553200" y="6309995"/>
            <a:ext cx="1905000" cy="395605"/>
          </a:xfrm>
          <a:prstGeom prst="rect">
            <a:avLst/>
          </a:prstGeom>
          <a:noFill/>
          <a:ln w="9525">
            <a:noFill/>
            <a:miter lim="800000"/>
          </a:ln>
        </p:spPr>
        <p:txBody>
          <a:bodyPr vert="horz" wrap="square" lIns="91440" tIns="45720" rIns="91440" bIns="45720" numCol="1" anchor="t" anchorCtr="0" compatLnSpc="1"/>
          <a:lstStyle>
            <a:lvl1pPr algn="r" eaLnBrk="1" hangingPunct="1">
              <a:spcBef>
                <a:spcPct val="50000"/>
              </a:spcBef>
              <a:defRPr sz="1400">
                <a:ea typeface="宋体" panose="02010600030101010101" pitchFamily="2" charset="-122"/>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071E7CE4-78B9-46D3-A574-A4017E076596}" type="slidenum">
              <a:rPr kumimoji="1" lang="en-US" altLang="zh-CN" sz="1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Rectangle 7"/>
          <p:cNvSpPr/>
          <p:nvPr userDrawn="1"/>
        </p:nvSpPr>
        <p:spPr>
          <a:xfrm>
            <a:off x="1905" y="6167755"/>
            <a:ext cx="9142095" cy="690245"/>
          </a:xfrm>
          <a:prstGeom prst="rect">
            <a:avLst/>
          </a:prstGeom>
          <a:gradFill rotWithShape="0">
            <a:gsLst>
              <a:gs pos="0">
                <a:srgbClr val="CC99FF"/>
              </a:gs>
              <a:gs pos="100000">
                <a:srgbClr val="5E4776"/>
              </a:gs>
            </a:gsLst>
            <a:lin ang="5400000" scaled="1"/>
            <a:tileRect/>
          </a:gradFill>
          <a:ln w="9525">
            <a:noFill/>
          </a:ln>
        </p:spPr>
        <p:txBody>
          <a:bodyPr wrap="none" anchor="ctr" anchorCtr="0"/>
          <a:lstStyle/>
          <a:p>
            <a:pPr lvl="0" algn="ctr" eaLnBrk="0" hangingPunct="0"/>
            <a:endParaRPr lang="zh-CN" altLang="en-US" dirty="0">
              <a:latin typeface="Times New Roman" panose="02020603050405020304" pitchFamily="18" charset="0"/>
              <a:ea typeface="大黑体" charset="-122"/>
            </a:endParaRPr>
          </a:p>
        </p:txBody>
      </p:sp>
      <p:sp>
        <p:nvSpPr>
          <p:cNvPr id="6" name="Line 9"/>
          <p:cNvSpPr/>
          <p:nvPr userDrawn="1"/>
        </p:nvSpPr>
        <p:spPr>
          <a:xfrm flipH="1">
            <a:off x="1447165" y="6182360"/>
            <a:ext cx="635" cy="550545"/>
          </a:xfrm>
          <a:prstGeom prst="line">
            <a:avLst/>
          </a:prstGeom>
          <a:ln w="12700" cap="flat" cmpd="sng">
            <a:solidFill>
              <a:srgbClr val="FFFFFF"/>
            </a:solidFill>
            <a:prstDash val="solid"/>
            <a:round/>
            <a:headEnd type="none" w="med" len="med"/>
            <a:tailEnd type="none" w="med" len="med"/>
          </a:ln>
        </p:spPr>
      </p:sp>
      <p:sp>
        <p:nvSpPr>
          <p:cNvPr id="7" name="Text Box 10"/>
          <p:cNvSpPr txBox="1"/>
          <p:nvPr userDrawn="1"/>
        </p:nvSpPr>
        <p:spPr>
          <a:xfrm>
            <a:off x="5791200" y="6167755"/>
            <a:ext cx="3352800" cy="690245"/>
          </a:xfrm>
          <a:prstGeom prst="rect">
            <a:avLst/>
          </a:prstGeom>
          <a:solidFill>
            <a:srgbClr val="800080"/>
          </a:solidFill>
          <a:ln w="12700">
            <a:noFill/>
          </a:ln>
        </p:spPr>
        <p:txBody>
          <a:bodyPr lIns="90000" tIns="46800" rIns="90000" bIns="46800" anchor="ctr" anchorCtr="0"/>
          <a:lstStyle/>
          <a:p>
            <a:pPr lvl="0" algn="ctr" eaLnBrk="0" hangingPunct="0">
              <a:spcBef>
                <a:spcPct val="50000"/>
              </a:spcBef>
            </a:pPr>
            <a:r>
              <a:rPr lang="zh-CN" altLang="en-US" sz="1400" dirty="0">
                <a:solidFill>
                  <a:schemeClr val="bg1"/>
                </a:solidFill>
                <a:latin typeface="Harmony Text" pitchFamily="34" charset="0"/>
                <a:ea typeface="宋体" panose="02010600030101010101" pitchFamily="2" charset="-122"/>
              </a:rPr>
              <a:t>厦门大学信息学院</a:t>
            </a:r>
            <a:endParaRPr lang="zh-CN" altLang="en-US" sz="1400" dirty="0">
              <a:solidFill>
                <a:schemeClr val="bg1"/>
              </a:solidFill>
              <a:latin typeface="Harmony Text" pitchFamily="34" charset="0"/>
              <a:ea typeface="宋体" panose="02010600030101010101" pitchFamily="2" charset="-122"/>
            </a:endParaRPr>
          </a:p>
        </p:txBody>
      </p:sp>
      <p:sp>
        <p:nvSpPr>
          <p:cNvPr id="8" name="Text Box 11"/>
          <p:cNvSpPr txBox="1"/>
          <p:nvPr userDrawn="1"/>
        </p:nvSpPr>
        <p:spPr>
          <a:xfrm>
            <a:off x="0" y="6337935"/>
            <a:ext cx="1371600" cy="520065"/>
          </a:xfrm>
          <a:prstGeom prst="rect">
            <a:avLst/>
          </a:prstGeom>
          <a:noFill/>
          <a:ln w="9525">
            <a:noFill/>
          </a:ln>
        </p:spPr>
        <p:txBody>
          <a:bodyPr anchor="t" anchorCtr="0">
            <a:noAutofit/>
          </a:bodyPr>
          <a:lstStyle/>
          <a:p>
            <a:pPr lvl="0" algn="ctr" eaLnBrk="1" hangingPunct="1">
              <a:spcBef>
                <a:spcPct val="50000"/>
              </a:spcBef>
            </a:pPr>
            <a:r>
              <a:rPr lang="zh-CN" altLang="en-US" sz="1400" dirty="0">
                <a:latin typeface="Times New Roman" panose="02020603050405020304" pitchFamily="18" charset="0"/>
                <a:ea typeface="宋体" panose="02010600030101010101" pitchFamily="2" charset="-122"/>
              </a:rPr>
              <a:t>第</a:t>
            </a:r>
            <a:r>
              <a:rPr lang="en-US" altLang="zh-CN" sz="1400" dirty="0">
                <a:latin typeface="Times New Roman" panose="02020603050405020304" pitchFamily="18" charset="0"/>
                <a:ea typeface="宋体" panose="02010600030101010101" pitchFamily="2" charset="-122"/>
              </a:rPr>
              <a:t>02</a:t>
            </a:r>
            <a:r>
              <a:rPr lang="zh-CN" altLang="en-US" sz="1400" dirty="0">
                <a:latin typeface="Times New Roman" panose="02020603050405020304" pitchFamily="18" charset="0"/>
                <a:ea typeface="宋体" panose="02010600030101010101" pitchFamily="2" charset="-122"/>
              </a:rPr>
              <a:t>讲</a:t>
            </a:r>
            <a:endParaRPr lang="en-US" altLang="zh-CN" sz="1400" dirty="0">
              <a:latin typeface="Times New Roman" panose="02020603050405020304" pitchFamily="18" charset="0"/>
              <a:ea typeface="宋体" panose="02010600030101010101" pitchFamily="2" charset="-122"/>
            </a:endParaRPr>
          </a:p>
        </p:txBody>
      </p:sp>
      <p:sp>
        <p:nvSpPr>
          <p:cNvPr id="1035" name="Text Box 12"/>
          <p:cNvSpPr txBox="1"/>
          <p:nvPr userDrawn="1"/>
        </p:nvSpPr>
        <p:spPr>
          <a:xfrm>
            <a:off x="2642870" y="6344920"/>
            <a:ext cx="1626870" cy="387985"/>
          </a:xfrm>
          <a:prstGeom prst="rect">
            <a:avLst/>
          </a:prstGeom>
          <a:noFill/>
          <a:ln w="9525">
            <a:noFill/>
          </a:ln>
        </p:spPr>
        <p:txBody>
          <a:bodyPr anchor="t" anchorCtr="0">
            <a:noAutofit/>
          </a:bodyPr>
          <a:lstStyle/>
          <a:p>
            <a:pPr lvl="0" eaLnBrk="1" hangingPunct="1">
              <a:spcBef>
                <a:spcPct val="50000"/>
              </a:spcBef>
            </a:pPr>
            <a:r>
              <a:rPr lang="zh-CN" altLang="en-US" sz="1400" dirty="0">
                <a:solidFill>
                  <a:schemeClr val="bg1"/>
                </a:solidFill>
                <a:latin typeface="Times New Roman" panose="02020603050405020304" pitchFamily="18" charset="0"/>
                <a:ea typeface="宋体" panose="02010600030101010101" pitchFamily="2" charset="-122"/>
              </a:rPr>
              <a:t>面向对象程序设计</a:t>
            </a:r>
            <a:endParaRPr lang="zh-CN" altLang="en-US" sz="1400" dirty="0">
              <a:solidFill>
                <a:schemeClr val="bg1"/>
              </a:solidFill>
              <a:latin typeface="Times New Roman" panose="02020603050405020304" pitchFamily="18" charset="0"/>
              <a:ea typeface="宋体" panose="02010600030101010101" pitchFamily="2" charset="-122"/>
            </a:endParaRPr>
          </a:p>
        </p:txBody>
      </p:sp>
      <p:cxnSp>
        <p:nvCxnSpPr>
          <p:cNvPr id="12" name="直接连接符 11"/>
          <p:cNvCxnSpPr/>
          <p:nvPr userDrawn="1"/>
        </p:nvCxnSpPr>
        <p:spPr>
          <a:xfrm>
            <a:off x="9525" y="513373"/>
            <a:ext cx="9144000" cy="0"/>
          </a:xfrm>
          <a:prstGeom prst="line">
            <a:avLst/>
          </a:prstGeom>
          <a:solidFill>
            <a:srgbClr val="0B5FD1"/>
          </a:solidFill>
          <a:ln w="38100">
            <a:solidFill>
              <a:srgbClr val="0766D4"/>
            </a:solidFill>
          </a:ln>
        </p:spPr>
        <p:style>
          <a:lnRef idx="1">
            <a:schemeClr val="accent2"/>
          </a:lnRef>
          <a:fillRef idx="0">
            <a:schemeClr val="accent2"/>
          </a:fillRef>
          <a:effectRef idx="0">
            <a:schemeClr val="accent2"/>
          </a:effectRef>
          <a:fontRef idx="minor">
            <a:schemeClr val="tx1"/>
          </a:fontRef>
        </p:style>
      </p:cxnSp>
      <p:sp>
        <p:nvSpPr>
          <p:cNvPr id="13" name="圆角矩形 12"/>
          <p:cNvSpPr/>
          <p:nvPr userDrawn="1"/>
        </p:nvSpPr>
        <p:spPr>
          <a:xfrm>
            <a:off x="1764030" y="33020"/>
            <a:ext cx="5589905" cy="480060"/>
          </a:xfrm>
          <a:prstGeom prst="roundRect">
            <a:avLst>
              <a:gd name="adj" fmla="val 32539"/>
            </a:avLst>
          </a:prstGeom>
          <a:solidFill>
            <a:srgbClr val="0B5FD1"/>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algn="ctr" fontAlgn="base">
              <a:spcBef>
                <a:spcPct val="0"/>
              </a:spcBef>
              <a:spcAft>
                <a:spcPct val="0"/>
              </a:spcAft>
              <a:defRPr/>
            </a:pPr>
            <a:r>
              <a:rPr lang="zh-CN" altLang="en-US" sz="24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rPr>
              <a:t>第2章 基本数据类型与表达式</a:t>
            </a:r>
            <a:endParaRPr lang="zh-CN" altLang="en-US" sz="240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宋体" panose="02010600030101010101" pitchFamily="2" charset="-122"/>
              <a:sym typeface="宋体" panose="02010600030101010101" pitchFamily="2" charset="-122"/>
            </a:endParaRPr>
          </a:p>
        </p:txBody>
      </p:sp>
      <p:sp>
        <p:nvSpPr>
          <p:cNvPr id="14" name="前凸带形 13"/>
          <p:cNvSpPr/>
          <p:nvPr userDrawn="1"/>
        </p:nvSpPr>
        <p:spPr>
          <a:xfrm>
            <a:off x="10160" y="44450"/>
            <a:ext cx="1255395" cy="466090"/>
          </a:xfrm>
          <a:prstGeom prst="ribbon">
            <a:avLst/>
          </a:prstGeom>
          <a:solidFill>
            <a:srgbClr val="0B5FD1"/>
          </a:solidFill>
          <a:ln w="9525" cap="flat" cmpd="sng" algn="ctr">
            <a:solidFill>
              <a:schemeClr val="bg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n-US" altLang="zh-CN" sz="1400" b="1" i="0" u="none" strike="noStrike" cap="none" normalizeH="0" baseline="0">
              <a:ln>
                <a:noFill/>
              </a:ln>
              <a:solidFill>
                <a:schemeClr val="bg1"/>
              </a:solidFill>
              <a:effectLst/>
              <a:latin typeface="Arial" panose="020B0604020202020204" pitchFamily="34" charset="0"/>
              <a:ea typeface="宋体" panose="02010600030101010101" pitchFamily="2" charset="-122"/>
            </a:endParaRPr>
          </a:p>
        </p:txBody>
      </p:sp>
      <p:pic>
        <p:nvPicPr>
          <p:cNvPr id="15" name="图片 14"/>
          <p:cNvPicPr>
            <a:picLocks noChangeAspect="1"/>
          </p:cNvPicPr>
          <p:nvPr userDrawn="1"/>
        </p:nvPicPr>
        <p:blipFill>
          <a:blip r:embed="rId12"/>
          <a:stretch>
            <a:fillRect/>
          </a:stretch>
        </p:blipFill>
        <p:spPr>
          <a:xfrm>
            <a:off x="8532495" y="0"/>
            <a:ext cx="485140" cy="48387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5pPr>
      <a:lvl6pPr marL="457200"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6pPr>
      <a:lvl7pPr marL="914400"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7pPr>
      <a:lvl8pPr marL="1371600"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8pPr>
      <a:lvl9pPr marL="1828800" algn="l" rtl="0" eaLnBrk="0" fontAlgn="base" hangingPunct="0">
        <a:spcBef>
          <a:spcPct val="0"/>
        </a:spcBef>
        <a:spcAft>
          <a:spcPct val="0"/>
        </a:spcAft>
        <a:defRPr sz="42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017588" y="2276475"/>
            <a:ext cx="70104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rgbClr val="0070C0"/>
                </a:solidFill>
                <a:effectLst/>
                <a:uLnTx/>
                <a:uFillTx/>
                <a:latin typeface="楷体_GB2312" pitchFamily="49" charset="-122"/>
                <a:ea typeface="楷体_GB2312" pitchFamily="49" charset="-122"/>
                <a:cs typeface="+mn-cs"/>
              </a:rPr>
              <a:t>2.1 </a:t>
            </a:r>
            <a:r>
              <a:rPr kumimoji="0" lang="zh-CN" altLang="en-US" sz="2800" b="1" i="0" u="none" strike="noStrike" kern="0" cap="none" spc="0" normalizeH="0" baseline="0" noProof="0" dirty="0">
                <a:ln>
                  <a:noFill/>
                </a:ln>
                <a:solidFill>
                  <a:srgbClr val="0070C0"/>
                </a:solidFill>
                <a:effectLst/>
                <a:uLnTx/>
                <a:uFillTx/>
                <a:latin typeface="楷体_GB2312" pitchFamily="49" charset="-122"/>
                <a:ea typeface="楷体_GB2312" pitchFamily="49" charset="-122"/>
                <a:cs typeface="+mn-cs"/>
              </a:rPr>
              <a:t>数据类型的概念</a:t>
            </a:r>
            <a:r>
              <a:rPr kumimoji="0" lang="en-US" altLang="zh-CN" sz="2800" b="1" i="0" u="none" strike="noStrike" kern="0" cap="none" spc="0" normalizeH="0" baseline="0" noProof="0" dirty="0">
                <a:ln>
                  <a:noFill/>
                </a:ln>
                <a:solidFill>
                  <a:srgbClr val="0070C0"/>
                </a:solidFill>
                <a:effectLst/>
                <a:uLnTx/>
                <a:uFillTx/>
                <a:latin typeface="楷体_GB2312" pitchFamily="49" charset="-122"/>
                <a:ea typeface="楷体_GB2312" pitchFamily="49" charset="-122"/>
                <a:cs typeface="+mn-cs"/>
              </a:rPr>
              <a:t> </a:t>
            </a:r>
            <a:endParaRPr kumimoji="0" lang="zh-CN" altLang="en-US" sz="2800" b="1" i="0" u="none" strike="noStrike" kern="0" cap="none" spc="0" normalizeH="0" baseline="0" noProof="0" dirty="0">
              <a:ln>
                <a:noFill/>
              </a:ln>
              <a:solidFill>
                <a:srgbClr val="0070C0"/>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2.2 C++</a:t>
            </a: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基本数据类型</a:t>
            </a:r>
            <a:endPar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2.3 </a:t>
            </a: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常量与变量</a:t>
            </a:r>
            <a:endPar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2.4 </a:t>
            </a: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操作符</a:t>
            </a:r>
            <a:endPar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2.5 </a:t>
            </a: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表达式</a:t>
            </a:r>
            <a:endPar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p:txBody>
      </p:sp>
      <p:sp>
        <p:nvSpPr>
          <p:cNvPr id="4098" name="Rectangle 2"/>
          <p:cNvSpPr>
            <a:spLocks noGrp="1"/>
          </p:cNvSpPr>
          <p:nvPr/>
        </p:nvSpPr>
        <p:spPr>
          <a:xfrm>
            <a:off x="899795" y="332105"/>
            <a:ext cx="7865110" cy="1752600"/>
          </a:xfrm>
          <a:prstGeom prst="rect">
            <a:avLst/>
          </a:prstGeom>
          <a:noFill/>
          <a:ln w="9525">
            <a:noFill/>
          </a:ln>
        </p:spPr>
        <p:txBody>
          <a:bodyPr vert="horz" wrap="square" lIns="91440" tIns="45720" rIns="91440" bIns="45720" anchor="ctr" anchorCtr="0"/>
          <a:lstStyle>
            <a:lvl1pPr lvl="0">
              <a:buClrTx/>
              <a:buSzTx/>
              <a:buFontTx/>
              <a:defRPr/>
            </a:lvl1pPr>
          </a:lstStyle>
          <a:p>
            <a:pPr lvl="0" eaLnBrk="1" hangingPunct="1"/>
            <a:r>
              <a:rPr lang="zh-CN" altLang="en-US" sz="4400" b="1" dirty="0">
                <a:latin typeface="楷体_GB2312" pitchFamily="49" charset="-122"/>
                <a:ea typeface="楷体_GB2312" pitchFamily="49" charset="-122"/>
              </a:rPr>
              <a:t>第</a:t>
            </a:r>
            <a:r>
              <a:rPr lang="en-US" altLang="zh-CN" sz="4400" b="1" dirty="0">
                <a:latin typeface="楷体_GB2312" pitchFamily="49" charset="-122"/>
                <a:ea typeface="楷体_GB2312" pitchFamily="49" charset="-122"/>
              </a:rPr>
              <a:t>2</a:t>
            </a:r>
            <a:r>
              <a:rPr lang="zh-CN" altLang="en-US" sz="4400" b="1" dirty="0">
                <a:latin typeface="楷体_GB2312" pitchFamily="49" charset="-122"/>
                <a:ea typeface="楷体_GB2312" pitchFamily="49" charset="-122"/>
              </a:rPr>
              <a:t>章 基本数据类型与表达式</a:t>
            </a:r>
            <a:endParaRPr lang="zh-CN" altLang="en-US" sz="4400" b="1"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900113" y="2205038"/>
            <a:ext cx="7378700" cy="3454400"/>
          </a:xfrm>
        </p:spPr>
        <p:txBody>
          <a:bodyPr vert="horz" wrap="square" lIns="91440" tIns="45720" rIns="91440" bIns="45720" numCol="1" anchor="t" anchorCtr="0" compatLnSpc="1"/>
          <a:lstStyle/>
          <a:p>
            <a:pPr marL="533400" marR="0" lvl="0"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在计算机中存储的是字符的编码</a:t>
            </a:r>
            <a:endPar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1076325" marR="0" lvl="1" indent="-27622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ASCII码、Unicode码、GB2312码</a:t>
            </a: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8001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6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533400" marR="0" lvl="0"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类比：</a:t>
            </a:r>
            <a:endPar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en-US" altLang="zh-CN" sz="10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676275" marR="0" lvl="0" indent="-27622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整数类型 </a:t>
            </a: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-&gt;                 -&gt; </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二进制数</a:t>
            </a: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 </a:t>
            </a: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676275" marR="0" lvl="0" indent="-27622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   </a:t>
            </a: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676275" marR="0" lvl="0" indent="-27622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字符类型 </a:t>
            </a: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-&gt;                 -&gt; </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各种字符编码（二进制）</a:t>
            </a:r>
            <a:endPar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1076325" marR="0" lvl="1" indent="-27622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p:txBody>
      </p:sp>
      <p:sp>
        <p:nvSpPr>
          <p:cNvPr id="4" name="Rectangle 3"/>
          <p:cNvSpPr txBox="1">
            <a:spLocks noChangeArrowheads="1"/>
          </p:cNvSpPr>
          <p:nvPr/>
        </p:nvSpPr>
        <p:spPr bwMode="auto">
          <a:xfrm>
            <a:off x="1479550" y="404813"/>
            <a:ext cx="5235575" cy="8953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2.2.3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字符</a:t>
            </a:r>
            <a:r>
              <a:rPr kumimoji="0" lang="zh-CN" altLang="zh-CN" sz="4000" b="1" kern="0" cap="none" spc="0" normalizeH="0" baseline="0" noProof="0" dirty="0">
                <a:solidFill>
                  <a:schemeClr val="tx2"/>
                </a:solidFill>
                <a:latin typeface="楷体_GB2312" pitchFamily="49" charset="-122"/>
                <a:ea typeface="楷体_GB2312" pitchFamily="49" charset="-122"/>
                <a:cs typeface="+mj-cs"/>
              </a:rPr>
              <a:t>类型</a:t>
            </a:r>
            <a:endParaRPr kumimoji="0" lang="zh-CN" altLang="zh-CN" sz="4000" b="1" kern="0" cap="none" spc="0" normalizeH="0" baseline="0" noProof="0" dirty="0">
              <a:solidFill>
                <a:schemeClr val="tx2"/>
              </a:solidFill>
              <a:latin typeface="楷体_GB2312" pitchFamily="49" charset="-122"/>
              <a:ea typeface="楷体_GB2312" pitchFamily="49" charset="-122"/>
              <a:cs typeface="+mj-cs"/>
            </a:endParaRPr>
          </a:p>
        </p:txBody>
      </p:sp>
      <p:sp>
        <p:nvSpPr>
          <p:cNvPr id="22532" name="矩形 5"/>
          <p:cNvSpPr/>
          <p:nvPr/>
        </p:nvSpPr>
        <p:spPr>
          <a:xfrm>
            <a:off x="3059113" y="4365625"/>
            <a:ext cx="1436687" cy="290513"/>
          </a:xfrm>
          <a:prstGeom prst="rect">
            <a:avLst/>
          </a:prstGeom>
          <a:solidFill>
            <a:srgbClr val="0070C0"/>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lgn="ctr" eaLnBrk="1" hangingPunct="1">
              <a:spcBef>
                <a:spcPct val="0"/>
              </a:spcBef>
              <a:buClrTx/>
              <a:buSzTx/>
              <a:buFontTx/>
              <a:buNone/>
            </a:pPr>
            <a:r>
              <a:rPr lang="zh-CN" altLang="en-US" sz="1800" b="1" dirty="0">
                <a:ea typeface="楷体_GB2312" pitchFamily="49" charset="-122"/>
              </a:rPr>
              <a:t>二进制转换</a:t>
            </a:r>
            <a:endParaRPr lang="zh-CN" altLang="en-US" sz="1800" b="1" dirty="0">
              <a:ea typeface="楷体_GB2312" pitchFamily="49" charset="-122"/>
            </a:endParaRPr>
          </a:p>
        </p:txBody>
      </p:sp>
      <p:sp>
        <p:nvSpPr>
          <p:cNvPr id="22533" name="矩形 6"/>
          <p:cNvSpPr/>
          <p:nvPr/>
        </p:nvSpPr>
        <p:spPr>
          <a:xfrm>
            <a:off x="3059113" y="5226050"/>
            <a:ext cx="1500187" cy="357188"/>
          </a:xfrm>
          <a:prstGeom prst="rect">
            <a:avLst/>
          </a:prstGeom>
          <a:solidFill>
            <a:srgbClr val="0070C0"/>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lgn="ctr" eaLnBrk="1" hangingPunct="1">
              <a:spcBef>
                <a:spcPct val="0"/>
              </a:spcBef>
              <a:buClrTx/>
              <a:buSzTx/>
              <a:buFontTx/>
              <a:buNone/>
            </a:pPr>
            <a:r>
              <a:rPr lang="zh-CN" altLang="en-US" sz="1800" b="1" dirty="0">
                <a:ea typeface="楷体_GB2312" pitchFamily="49" charset="-122"/>
              </a:rPr>
              <a:t>字符编码器</a:t>
            </a:r>
            <a:endParaRPr lang="zh-CN" altLang="en-US" sz="1800" b="1" dirty="0">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827723" y="1196975"/>
            <a:ext cx="7273925" cy="3817938"/>
          </a:xfrm>
        </p:spPr>
        <p:txBody>
          <a:bodyPr vert="horz" wrap="square" lIns="91440" tIns="45720" rIns="91440" bIns="45720" numCol="1" anchor="t" anchorCtr="0" compatLnSpc="1"/>
          <a:lstStyle/>
          <a:p>
            <a:pPr marL="533400" marR="0" lvl="0"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C++</a:t>
            </a: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的字符类型：</a:t>
            </a:r>
            <a:endPar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076325" marR="0" lvl="1" indent="-27622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char</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1</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字节）：ASCII码</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076325" marR="0" lvl="1" indent="-27622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wchar_t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2~4</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字节）：</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Unicode</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码</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933450" marR="0" lvl="1"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endParaRPr kumimoji="0" lang="en-US" altLang="zh-CN" sz="1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533400" marR="0" lvl="0"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C++允许</a:t>
            </a:r>
            <a:r>
              <a:rPr kumimoji="0" lang="zh-CN" altLang="en-US"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把字符类型的数据进行算术运算</a:t>
            </a: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3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进而提供了以下类型：</a:t>
            </a:r>
            <a:endParaRPr kumimoji="0" lang="en-US" altLang="zh-CN" sz="3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076325" marR="0" lvl="1" indent="-27622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signed char, unsigned char</a:t>
            </a:r>
            <a:endPar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533400" marR="0" lvl="1"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076325" marR="0" lvl="1" indent="-27622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p:txBody>
      </p:sp>
      <p:sp>
        <p:nvSpPr>
          <p:cNvPr id="4" name="Rectangle 3"/>
          <p:cNvSpPr txBox="1">
            <a:spLocks noChangeArrowheads="1"/>
          </p:cNvSpPr>
          <p:nvPr/>
        </p:nvSpPr>
        <p:spPr bwMode="auto">
          <a:xfrm>
            <a:off x="1479550" y="404813"/>
            <a:ext cx="5235575" cy="8953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2.2.3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字符</a:t>
            </a:r>
            <a:r>
              <a:rPr kumimoji="0" lang="zh-CN" altLang="zh-CN" sz="4000" b="1" kern="0" cap="none" spc="0" normalizeH="0" baseline="0" noProof="0" dirty="0">
                <a:solidFill>
                  <a:schemeClr val="tx2"/>
                </a:solidFill>
                <a:latin typeface="楷体_GB2312" pitchFamily="49" charset="-122"/>
                <a:ea typeface="楷体_GB2312" pitchFamily="49" charset="-122"/>
                <a:cs typeface="+mj-cs"/>
              </a:rPr>
              <a:t>类型</a:t>
            </a:r>
            <a:endParaRPr kumimoji="0" lang="zh-CN" altLang="zh-CN" sz="4000" b="1" kern="0" cap="none" spc="0" normalizeH="0" baseline="0" noProof="0" dirty="0">
              <a:solidFill>
                <a:schemeClr val="tx2"/>
              </a:solidFill>
              <a:latin typeface="楷体_GB2312" pitchFamily="49" charset="-122"/>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文本框 5"/>
          <p:cNvSpPr txBox="1"/>
          <p:nvPr/>
        </p:nvSpPr>
        <p:spPr>
          <a:xfrm>
            <a:off x="205418" y="4799518"/>
            <a:ext cx="8866132" cy="1200329"/>
          </a:xfrm>
          <a:prstGeom prst="rect">
            <a:avLst/>
          </a:prstGeom>
          <a:noFill/>
        </p:spPr>
        <p:txBody>
          <a:bodyPr wrap="square">
            <a:spAutoFit/>
          </a:bodyPr>
          <a:lstStyle/>
          <a:p>
            <a:r>
              <a:rPr lang="zh-CN" altLang="en-US" sz="2400" b="1" dirty="0"/>
              <a:t>ASCII采用7位，0-9、A-Z、a-z连续编码，char把它拓展到8位8 (256个字符）位显然不够汉字，因此有GB2312，针对简体中文字符集;Unicode的编码范围包括:中文、韩文、英文、...</a:t>
            </a:r>
            <a:endParaRPr lang="zh-CN" altLang="en-US"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4" name="图片 3"/>
          <p:cNvPicPr>
            <a:picLocks noChangeAspect="1"/>
          </p:cNvPicPr>
          <p:nvPr/>
        </p:nvPicPr>
        <p:blipFill rotWithShape="1">
          <a:blip r:embed="rId1"/>
          <a:srcRect t="62258"/>
          <a:stretch>
            <a:fillRect/>
          </a:stretch>
        </p:blipFill>
        <p:spPr>
          <a:xfrm>
            <a:off x="542536" y="4365104"/>
            <a:ext cx="8103870" cy="2359470"/>
          </a:xfrm>
          <a:prstGeom prst="rect">
            <a:avLst/>
          </a:prstGeom>
        </p:spPr>
      </p:pic>
      <p:sp>
        <p:nvSpPr>
          <p:cNvPr id="5" name="文本框 4"/>
          <p:cNvSpPr txBox="1"/>
          <p:nvPr/>
        </p:nvSpPr>
        <p:spPr>
          <a:xfrm>
            <a:off x="683568" y="764704"/>
            <a:ext cx="8103930" cy="3785652"/>
          </a:xfrm>
          <a:prstGeom prst="rect">
            <a:avLst/>
          </a:prstGeom>
          <a:noFill/>
        </p:spPr>
        <p:txBody>
          <a:bodyPr wrap="square">
            <a:spAutoFit/>
          </a:bodyPr>
          <a:lstStyle/>
          <a:p>
            <a:r>
              <a:rPr lang="zh-CN" altLang="en-US" sz="2000" b="1" dirty="0">
                <a:solidFill>
                  <a:schemeClr val="tx2"/>
                </a:solidFill>
              </a:rPr>
              <a:t>c语言中，数值分为有符号数(signed)和无符号数(unsigned)，有符号数区分正数和负数，无符号数只有正数，程序中如果不通过unsigned指定(如unsigned int x来指定x为无符号数)，则x默认为有符号数。</a:t>
            </a:r>
            <a:endParaRPr lang="en-US" altLang="zh-CN" sz="2000" b="1" dirty="0">
              <a:solidFill>
                <a:schemeClr val="tx2"/>
              </a:solidFill>
            </a:endParaRPr>
          </a:p>
          <a:p>
            <a:endParaRPr lang="en-US" altLang="zh-CN" sz="2000" b="1" dirty="0">
              <a:solidFill>
                <a:schemeClr val="tx2"/>
              </a:solidFill>
            </a:endParaRPr>
          </a:p>
          <a:p>
            <a:endParaRPr lang="en-US" altLang="zh-CN" sz="2000" b="1" dirty="0">
              <a:solidFill>
                <a:schemeClr val="tx2"/>
              </a:solidFill>
            </a:endParaRPr>
          </a:p>
          <a:p>
            <a:r>
              <a:rPr lang="zh-CN" altLang="en-US" sz="2000" b="1" dirty="0">
                <a:solidFill>
                  <a:schemeClr val="tx2"/>
                </a:solidFill>
              </a:rPr>
              <a:t>那么问题来了，有符号数 区分正数和负数，仅用e和1如何表示呢?[以8位的二进制为例</a:t>
            </a:r>
            <a:r>
              <a:rPr lang="en-US" altLang="zh-CN" sz="2000" b="1" dirty="0">
                <a:solidFill>
                  <a:schemeClr val="tx2"/>
                </a:solidFill>
              </a:rPr>
              <a:t>]</a:t>
            </a:r>
            <a:endParaRPr lang="en-US" altLang="zh-CN" sz="2000" b="1" dirty="0">
              <a:solidFill>
                <a:schemeClr val="tx2"/>
              </a:solidFill>
            </a:endParaRPr>
          </a:p>
          <a:p>
            <a:endParaRPr lang="en-US" altLang="zh-CN" sz="2000" b="1" dirty="0">
              <a:solidFill>
                <a:schemeClr val="tx2"/>
              </a:solidFill>
            </a:endParaRPr>
          </a:p>
          <a:p>
            <a:endParaRPr lang="en-US" altLang="zh-CN" sz="2000" b="1" dirty="0">
              <a:solidFill>
                <a:schemeClr val="tx2"/>
              </a:solidFill>
            </a:endParaRPr>
          </a:p>
          <a:p>
            <a:r>
              <a:rPr lang="zh-CN" altLang="en-US" sz="2000" b="1" dirty="0">
                <a:solidFill>
                  <a:schemeClr val="tx2"/>
                </a:solidFill>
              </a:rPr>
              <a:t>原来，计算机中规定了，用有符号数二进制的最高位(二进制最左边的位是最高位，如红1和红e)来区分正负数，最高位是e则为正数，是1则为负数。</a:t>
            </a:r>
            <a:r>
              <a:rPr lang="zh-CN" altLang="en-US" sz="2000" b="1" dirty="0">
                <a:solidFill>
                  <a:srgbClr val="FF0000"/>
                </a:solidFill>
              </a:rPr>
              <a:t>所以在有符号数中，二进制的最高位被称为符号位</a:t>
            </a:r>
            <a:endParaRPr lang="zh-CN" altLang="en-US" sz="2000"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p:cNvSpPr>
          <p:nvPr>
            <p:ph type="body"/>
          </p:nvPr>
        </p:nvSpPr>
        <p:spPr>
          <a:xfrm>
            <a:off x="1187450" y="2205038"/>
            <a:ext cx="5653088" cy="4005262"/>
          </a:xfrm>
        </p:spPr>
        <p:txBody>
          <a:bodyPr vert="horz" wrap="square" lIns="91440" tIns="45720" rIns="91440" bIns="45720" anchor="t" anchorCtr="0"/>
          <a:lstStyle/>
          <a:p>
            <a:pPr marL="357505" indent="-357505" eaLnBrk="1" hangingPunct="1"/>
            <a:r>
              <a:rPr lang="en-US" altLang="zh-CN" sz="2800" b="1" dirty="0">
                <a:latin typeface="Times New Roman" panose="02020603050405020304" pitchFamily="18" charset="0"/>
                <a:ea typeface="楷体_GB2312" pitchFamily="49" charset="-122"/>
              </a:rPr>
              <a:t>bool</a:t>
            </a:r>
            <a:r>
              <a:rPr lang="zh-CN" altLang="en-US" sz="2800" b="1" dirty="0">
                <a:latin typeface="Times New Roman" panose="02020603050405020304" pitchFamily="18" charset="0"/>
                <a:ea typeface="楷体_GB2312" pitchFamily="49" charset="-122"/>
              </a:rPr>
              <a:t>类型（</a:t>
            </a:r>
            <a:r>
              <a:rPr lang="en-US" altLang="zh-CN" sz="2800" b="1" dirty="0">
                <a:latin typeface="Times New Roman" panose="02020603050405020304" pitchFamily="18" charset="0"/>
                <a:ea typeface="楷体_GB2312" pitchFamily="49" charset="-122"/>
              </a:rPr>
              <a:t>1</a:t>
            </a:r>
            <a:r>
              <a:rPr lang="zh-CN" altLang="en-US" sz="2800" b="1" dirty="0">
                <a:latin typeface="Times New Roman" panose="02020603050405020304" pitchFamily="18" charset="0"/>
                <a:ea typeface="楷体_GB2312" pitchFamily="49" charset="-122"/>
              </a:rPr>
              <a:t>字节）：</a:t>
            </a:r>
            <a:r>
              <a:rPr lang="en-US" altLang="zh-CN" sz="2800" b="1" dirty="0">
                <a:latin typeface="Times New Roman" panose="02020603050405020304" pitchFamily="18" charset="0"/>
                <a:ea typeface="楷体_GB2312" pitchFamily="49" charset="-122"/>
              </a:rPr>
              <a:t>true</a:t>
            </a:r>
            <a:r>
              <a:rPr lang="zh-CN" altLang="en-US" sz="2800" b="1" dirty="0">
                <a:latin typeface="Times New Roman" panose="02020603050405020304" pitchFamily="18" charset="0"/>
                <a:ea typeface="楷体_GB2312" pitchFamily="49" charset="-122"/>
              </a:rPr>
              <a:t>，</a:t>
            </a:r>
            <a:r>
              <a:rPr lang="en-US" altLang="zh-CN" sz="2800" b="1" dirty="0">
                <a:latin typeface="Times New Roman" panose="02020603050405020304" pitchFamily="18" charset="0"/>
                <a:ea typeface="楷体_GB2312" pitchFamily="49" charset="-122"/>
              </a:rPr>
              <a:t>false</a:t>
            </a:r>
            <a:endParaRPr lang="en-US" altLang="zh-CN" sz="2800" b="1" dirty="0">
              <a:latin typeface="Times New Roman" panose="02020603050405020304" pitchFamily="18" charset="0"/>
              <a:ea typeface="楷体_GB2312" pitchFamily="49" charset="-122"/>
            </a:endParaRPr>
          </a:p>
          <a:p>
            <a:pPr marL="357505" indent="-357505" eaLnBrk="1" hangingPunct="1"/>
            <a:endParaRPr lang="en-US" altLang="zh-CN" sz="1000" b="1" dirty="0">
              <a:solidFill>
                <a:srgbClr val="FF0000"/>
              </a:solidFill>
              <a:latin typeface="楷体_GB2312" pitchFamily="49" charset="-122"/>
              <a:ea typeface="楷体_GB2312" pitchFamily="49" charset="-122"/>
            </a:endParaRPr>
          </a:p>
          <a:p>
            <a:pPr marL="357505" indent="-357505" eaLnBrk="1" hangingPunct="1"/>
            <a:r>
              <a:rPr lang="zh-CN" altLang="en-US" sz="2800" b="1" dirty="0">
                <a:solidFill>
                  <a:srgbClr val="FF0000"/>
                </a:solidFill>
                <a:latin typeface="楷体_GB2312" pitchFamily="49" charset="-122"/>
                <a:ea typeface="楷体_GB2312" pitchFamily="49" charset="-122"/>
              </a:rPr>
              <a:t>逻辑值与整数类型之间的转换</a:t>
            </a:r>
            <a:r>
              <a:rPr lang="zh-CN" altLang="en-US" sz="2800" b="1" dirty="0">
                <a:latin typeface="楷体_GB2312" pitchFamily="49" charset="-122"/>
                <a:ea typeface="楷体_GB2312" pitchFamily="49" charset="-122"/>
              </a:rPr>
              <a:t>：</a:t>
            </a:r>
            <a:endParaRPr lang="zh-CN" altLang="en-US" sz="2800" b="1" dirty="0">
              <a:latin typeface="楷体_GB2312" pitchFamily="49" charset="-122"/>
              <a:ea typeface="楷体_GB2312" pitchFamily="49" charset="-122"/>
            </a:endParaRPr>
          </a:p>
          <a:p>
            <a:pPr marL="1257300" lvl="1" indent="-457200" eaLnBrk="1" hangingPunct="1"/>
            <a:r>
              <a:rPr lang="zh-CN" altLang="en-US" sz="2400" b="1" dirty="0">
                <a:latin typeface="Times New Roman" panose="02020603050405020304" pitchFamily="18" charset="0"/>
                <a:ea typeface="楷体_GB2312" pitchFamily="49" charset="-122"/>
              </a:rPr>
              <a:t>true对应1、false对应0</a:t>
            </a:r>
            <a:endParaRPr lang="zh-CN" altLang="en-US" b="1" dirty="0">
              <a:latin typeface="Times New Roman" panose="02020603050405020304" pitchFamily="18" charset="0"/>
              <a:ea typeface="楷体_GB2312" pitchFamily="49" charset="-122"/>
            </a:endParaRPr>
          </a:p>
          <a:p>
            <a:pPr marL="1257300" lvl="1" indent="-457200" eaLnBrk="1" hangingPunct="1"/>
            <a:r>
              <a:rPr lang="zh-CN" altLang="en-US" sz="2400" b="1" dirty="0">
                <a:latin typeface="Times New Roman" panose="02020603050405020304" pitchFamily="18" charset="0"/>
                <a:ea typeface="楷体_GB2312" pitchFamily="49" charset="-122"/>
              </a:rPr>
              <a:t>0 --&gt; false、非0 --&gt; true</a:t>
            </a:r>
            <a:endParaRPr lang="zh-CN" altLang="en-US" sz="2400" b="1" dirty="0">
              <a:latin typeface="Times New Roman" panose="02020603050405020304" pitchFamily="18" charset="0"/>
              <a:ea typeface="楷体_GB2312" pitchFamily="49" charset="-122"/>
            </a:endParaRPr>
          </a:p>
          <a:p>
            <a:pPr marL="1257300" lvl="1" indent="-457200" eaLnBrk="1" hangingPunct="1"/>
            <a:endParaRPr lang="en-US" altLang="zh-CN" sz="1000" b="1" dirty="0">
              <a:latin typeface="楷体_GB2312" pitchFamily="49" charset="-122"/>
              <a:ea typeface="楷体_GB2312" pitchFamily="49" charset="-122"/>
            </a:endParaRPr>
          </a:p>
          <a:p>
            <a:pPr marL="357505" indent="-357505" eaLnBrk="1" hangingPunct="1">
              <a:buNone/>
            </a:pPr>
            <a:r>
              <a:rPr lang="zh-CN" altLang="en-US" sz="2800" b="1" dirty="0">
                <a:latin typeface="Times New Roman" panose="02020603050405020304" pitchFamily="18" charset="0"/>
                <a:ea typeface="楷体_GB2312" pitchFamily="49" charset="-122"/>
              </a:rPr>
              <a:t>例如：int x = 10, y = 20</a:t>
            </a:r>
            <a:r>
              <a:rPr lang="en-US" altLang="zh-CN" sz="2800" b="1" dirty="0">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 </a:t>
            </a:r>
            <a:r>
              <a:rPr lang="zh-CN" altLang="en-US" sz="2800" b="1" dirty="0">
                <a:solidFill>
                  <a:srgbClr val="FF0000"/>
                </a:solidFill>
                <a:latin typeface="Times New Roman" panose="02020603050405020304" pitchFamily="18" charset="0"/>
                <a:ea typeface="楷体_GB2312" pitchFamily="49" charset="-122"/>
              </a:rPr>
              <a:t>bool z = x</a:t>
            </a:r>
            <a:r>
              <a:rPr lang="zh-CN" altLang="en-US"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a:p>
            <a:pPr marL="357505" indent="-357505" eaLnBrk="1" hangingPunct="1">
              <a:buNone/>
            </a:pPr>
            <a:r>
              <a:rPr lang="zh-CN" altLang="en-US" sz="2400" b="1" dirty="0">
                <a:latin typeface="Times New Roman" panose="02020603050405020304" pitchFamily="18" charset="0"/>
                <a:ea typeface="楷体_GB2312" pitchFamily="49" charset="-122"/>
              </a:rPr>
              <a:t>              cout &lt;&lt; z &lt;&lt; endl;  // 1</a:t>
            </a:r>
            <a:endParaRPr lang="zh-CN" altLang="en-US" sz="2400" b="1" dirty="0">
              <a:latin typeface="Times New Roman" panose="02020603050405020304" pitchFamily="18" charset="0"/>
              <a:ea typeface="楷体_GB2312" pitchFamily="49" charset="-122"/>
            </a:endParaRPr>
          </a:p>
          <a:p>
            <a:pPr marL="357505" indent="-357505" eaLnBrk="1" hangingPunct="1">
              <a:buNone/>
            </a:pPr>
            <a:r>
              <a:rPr lang="zh-CN" altLang="en-US" sz="2400" b="1" dirty="0">
                <a:latin typeface="Times New Roman" panose="02020603050405020304" pitchFamily="18" charset="0"/>
                <a:ea typeface="楷体_GB2312" pitchFamily="49" charset="-122"/>
              </a:rPr>
              <a:t>              cout &lt;&lt; y+z &lt;&lt; endl;  // 21</a:t>
            </a:r>
            <a:endParaRPr lang="zh-CN" altLang="en-US" sz="2400" b="1" dirty="0">
              <a:latin typeface="Times New Roman" panose="02020603050405020304" pitchFamily="18" charset="0"/>
              <a:ea typeface="楷体_GB2312" pitchFamily="49" charset="-122"/>
            </a:endParaRPr>
          </a:p>
        </p:txBody>
      </p:sp>
      <p:sp>
        <p:nvSpPr>
          <p:cNvPr id="4" name="Rectangle 3"/>
          <p:cNvSpPr txBox="1">
            <a:spLocks noChangeArrowheads="1"/>
          </p:cNvSpPr>
          <p:nvPr/>
        </p:nvSpPr>
        <p:spPr bwMode="auto">
          <a:xfrm>
            <a:off x="1479550" y="404813"/>
            <a:ext cx="5235575" cy="8953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2.2.4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逻辑</a:t>
            </a:r>
            <a:r>
              <a:rPr kumimoji="0" lang="zh-CN" altLang="zh-CN" sz="4000" b="1" kern="0" cap="none" spc="0" normalizeH="0" baseline="0" noProof="0" dirty="0">
                <a:solidFill>
                  <a:schemeClr val="tx2"/>
                </a:solidFill>
                <a:latin typeface="楷体_GB2312" pitchFamily="49" charset="-122"/>
                <a:ea typeface="楷体_GB2312" pitchFamily="49" charset="-122"/>
                <a:cs typeface="+mj-cs"/>
              </a:rPr>
              <a:t>类型</a:t>
            </a:r>
            <a:endParaRPr kumimoji="0" lang="zh-CN" altLang="zh-CN" sz="4000" b="1" kern="0" cap="none" spc="0" normalizeH="0" baseline="0" noProof="0" dirty="0">
              <a:solidFill>
                <a:schemeClr val="tx2"/>
              </a:solidFill>
              <a:latin typeface="楷体_GB2312" pitchFamily="49" charset="-122"/>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p:nvPr>
        </p:nvSpPr>
        <p:spPr>
          <a:xfrm>
            <a:off x="1259523" y="1268730"/>
            <a:ext cx="5815012" cy="3529013"/>
          </a:xfrm>
        </p:spPr>
        <p:txBody>
          <a:bodyPr vert="horz" wrap="square" lIns="91440" tIns="45720" rIns="91440" bIns="45720" anchor="t" anchorCtr="0"/>
          <a:lstStyle/>
          <a:p>
            <a:pPr marL="357505" indent="-357505" eaLnBrk="1" hangingPunct="1"/>
            <a:r>
              <a:rPr lang="zh-CN" altLang="en-US" sz="2800" b="1" dirty="0">
                <a:latin typeface="楷体_GB2312" pitchFamily="49" charset="-122"/>
                <a:ea typeface="楷体_GB2312" pitchFamily="49" charset="-122"/>
              </a:rPr>
              <a:t>void类型</a:t>
            </a:r>
            <a:endParaRPr lang="zh-CN" altLang="en-US" sz="2800" b="1" dirty="0">
              <a:latin typeface="楷体_GB2312" pitchFamily="49" charset="-122"/>
              <a:ea typeface="楷体_GB2312" pitchFamily="49" charset="-122"/>
            </a:endParaRPr>
          </a:p>
          <a:p>
            <a:pPr marL="1333500" lvl="1" indent="-533400" eaLnBrk="1" hangingPunct="1"/>
            <a:r>
              <a:rPr lang="zh-CN" altLang="en-US" sz="2400" b="1" dirty="0">
                <a:solidFill>
                  <a:srgbClr val="FF0000"/>
                </a:solidFill>
                <a:latin typeface="楷体_GB2312" pitchFamily="49" charset="-122"/>
                <a:ea typeface="楷体_GB2312" pitchFamily="49" charset="-122"/>
              </a:rPr>
              <a:t>没有返回值的函数</a:t>
            </a:r>
            <a:r>
              <a:rPr lang="zh-CN" altLang="en-US" sz="2400" b="1" dirty="0">
                <a:latin typeface="楷体_GB2312" pitchFamily="49" charset="-122"/>
                <a:ea typeface="楷体_GB2312" pitchFamily="49" charset="-122"/>
              </a:rPr>
              <a:t>的返回类型</a:t>
            </a:r>
            <a:endParaRPr lang="zh-CN" altLang="en-US" sz="2400" b="1" dirty="0">
              <a:latin typeface="楷体_GB2312" pitchFamily="49" charset="-122"/>
              <a:ea typeface="楷体_GB2312" pitchFamily="49" charset="-122"/>
            </a:endParaRPr>
          </a:p>
          <a:p>
            <a:pPr marL="1333500" lvl="1" indent="-533400" eaLnBrk="1" hangingPunct="1"/>
            <a:r>
              <a:rPr lang="zh-CN" altLang="en-US" sz="2400" b="1" dirty="0">
                <a:solidFill>
                  <a:srgbClr val="FF0000"/>
                </a:solidFill>
                <a:latin typeface="楷体_GB2312" pitchFamily="49" charset="-122"/>
                <a:ea typeface="楷体_GB2312" pitchFamily="49" charset="-122"/>
              </a:rPr>
              <a:t>通用指针类型</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void *</a:t>
            </a:r>
            <a:r>
              <a:rPr lang="zh-CN" altLang="en-US" sz="2400" b="1"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a:p>
            <a:pPr marL="1333500" lvl="1" indent="-533400" eaLnBrk="1" hangingPunct="1"/>
            <a:endParaRPr lang="en-US" altLang="zh-CN" sz="2400" b="1" dirty="0">
              <a:latin typeface="楷体_GB2312" pitchFamily="49" charset="-122"/>
              <a:ea typeface="楷体_GB2312" pitchFamily="49" charset="-122"/>
            </a:endParaRPr>
          </a:p>
          <a:p>
            <a:pPr marL="1333500" lvl="1" indent="-533400" eaLnBrk="1" hangingPunct="1"/>
            <a:endParaRPr lang="en-US" altLang="zh-CN" sz="2400" b="1" dirty="0">
              <a:latin typeface="楷体_GB2312" pitchFamily="49" charset="-122"/>
              <a:ea typeface="楷体_GB2312" pitchFamily="49" charset="-122"/>
            </a:endParaRPr>
          </a:p>
        </p:txBody>
      </p:sp>
      <p:sp>
        <p:nvSpPr>
          <p:cNvPr id="4" name="Rectangle 3"/>
          <p:cNvSpPr txBox="1">
            <a:spLocks noChangeArrowheads="1"/>
          </p:cNvSpPr>
          <p:nvPr/>
        </p:nvSpPr>
        <p:spPr bwMode="auto">
          <a:xfrm>
            <a:off x="1479550" y="404813"/>
            <a:ext cx="5235575" cy="8953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2.2.n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空值</a:t>
            </a:r>
            <a:r>
              <a:rPr kumimoji="0" lang="zh-CN" altLang="zh-CN" sz="4000" b="1" kern="0" cap="none" spc="0" normalizeH="0" baseline="0" noProof="0" dirty="0">
                <a:solidFill>
                  <a:schemeClr val="tx2"/>
                </a:solidFill>
                <a:latin typeface="楷体_GB2312" pitchFamily="49" charset="-122"/>
                <a:ea typeface="楷体_GB2312" pitchFamily="49" charset="-122"/>
                <a:cs typeface="+mj-cs"/>
              </a:rPr>
              <a:t>类型</a:t>
            </a:r>
            <a:endParaRPr kumimoji="0" lang="zh-CN" altLang="zh-CN" sz="4000" b="1" kern="0" cap="none" spc="0" normalizeH="0" baseline="0" noProof="0" dirty="0">
              <a:solidFill>
                <a:schemeClr val="tx2"/>
              </a:solidFill>
              <a:latin typeface="楷体_GB2312" pitchFamily="49" charset="-122"/>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lum contrast="6000"/>
          </a:blip>
          <a:stretch>
            <a:fillRect/>
          </a:stretch>
        </p:blipFill>
        <p:spPr>
          <a:xfrm>
            <a:off x="1524000" y="2792730"/>
            <a:ext cx="6717030" cy="32378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539750" y="2205038"/>
            <a:ext cx="7920038" cy="3586163"/>
          </a:xfrm>
        </p:spPr>
        <p:txBody>
          <a:bodyPr vert="horz" wrap="square" lIns="91440" tIns="45720" rIns="91440" bIns="45720" numCol="1" anchor="t" anchorCtr="0" compatLnSpc="1"/>
          <a:lstStyle/>
          <a:p>
            <a:pPr marL="357505" marR="0" lvl="0" indent="-35750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统称：</a:t>
            </a:r>
            <a:endPar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1333500" marR="0" lvl="1"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各种</a:t>
            </a:r>
            <a:r>
              <a:rPr kumimoji="0" lang="en-US" altLang="zh-CN" sz="24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int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char</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wchar_t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bool</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类型统称为整型（</a:t>
            </a:r>
            <a:r>
              <a:rPr kumimoji="0" lang="en-US" altLang="zh-CN" sz="24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Times New Roman" panose="02020603050405020304" pitchFamily="18" charset="0"/>
              </a:rPr>
              <a:t>integral type</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333500" marR="0" lvl="1"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整型和实数类型统称为算术型（</a:t>
            </a:r>
            <a:r>
              <a:rPr kumimoji="0" lang="en-US" altLang="zh-CN" sz="24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Times New Roman" panose="02020603050405020304" pitchFamily="18" charset="0"/>
              </a:rPr>
              <a:t>arithmetic type</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333500" marR="0" lvl="1"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357505" marR="0" lvl="1" indent="-35750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取别名：</a:t>
            </a:r>
            <a:r>
              <a:rPr kumimoji="0" lang="en-US" altLang="zh-CN" sz="2800" b="1" i="0" u="none" strike="noStrike" kern="0" cap="none" spc="0" normalizeH="0" baseline="0" noProof="0" dirty="0" err="1">
                <a:ln>
                  <a:noFill/>
                </a:ln>
                <a:solidFill>
                  <a:schemeClr val="tx2"/>
                </a:solidFill>
                <a:effectLst/>
                <a:uLnTx/>
                <a:uFillTx/>
                <a:latin typeface="楷体_GB2312" pitchFamily="49" charset="-122"/>
                <a:ea typeface="楷体_GB2312" pitchFamily="49" charset="-122"/>
                <a:cs typeface="+mn-cs"/>
              </a:rPr>
              <a:t>typedef</a:t>
            </a: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 &lt;</a:t>
            </a: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已有类型</a:t>
            </a: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&gt; &lt;</a:t>
            </a: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别名</a:t>
            </a: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&gt;</a:t>
            </a:r>
            <a:endPar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1333500" marR="0" lvl="1"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例子：</a:t>
            </a:r>
            <a:r>
              <a:rPr kumimoji="0" lang="en-US" altLang="zh-CN" sz="24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typedef</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unsigned </a:t>
            </a:r>
            <a:r>
              <a:rPr kumimoji="0" lang="en-US" altLang="zh-CN" sz="24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int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Unit;</a:t>
            </a:r>
            <a:endPar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333500" marR="0" lvl="1"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p:txBody>
      </p:sp>
      <p:sp>
        <p:nvSpPr>
          <p:cNvPr id="4" name="Rectangle 3"/>
          <p:cNvSpPr txBox="1">
            <a:spLocks noChangeArrowheads="1"/>
          </p:cNvSpPr>
          <p:nvPr/>
        </p:nvSpPr>
        <p:spPr bwMode="auto">
          <a:xfrm>
            <a:off x="1479550" y="404813"/>
            <a:ext cx="5235575" cy="8953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2.2.n+1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其他</a:t>
            </a:r>
            <a:endParaRPr kumimoji="0" lang="zh-CN" altLang="en-US" sz="4000" b="1" kern="0" cap="none" spc="0" normalizeH="0" baseline="0" noProof="0" dirty="0">
              <a:solidFill>
                <a:schemeClr val="tx2"/>
              </a:solidFill>
              <a:latin typeface="楷体_GB2312" pitchFamily="49" charset="-122"/>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ctr" anchorCtr="0"/>
          <a:lstStyle/>
          <a:p>
            <a:pPr eaLnBrk="1" hangingPunct="1"/>
            <a:r>
              <a:rPr lang="zh-CN" altLang="en-US" sz="4000" b="1" dirty="0">
                <a:ea typeface="楷体_GB2312" pitchFamily="49" charset="-122"/>
              </a:rPr>
              <a:t>主要内容</a:t>
            </a:r>
            <a:endParaRPr lang="zh-CN" altLang="en-US" sz="4000" b="1" dirty="0">
              <a:ea typeface="楷体_GB2312" pitchFamily="49" charset="-122"/>
            </a:endParaRPr>
          </a:p>
        </p:txBody>
      </p:sp>
      <p:sp>
        <p:nvSpPr>
          <p:cNvPr id="32771" name="Rectangle 3"/>
          <p:cNvSpPr>
            <a:spLocks noGrp="1"/>
          </p:cNvSpPr>
          <p:nvPr>
            <p:ph type="body"/>
          </p:nvPr>
        </p:nvSpPr>
        <p:spPr>
          <a:xfrm>
            <a:off x="1017588" y="2276475"/>
            <a:ext cx="7010400" cy="3241675"/>
          </a:xfrm>
        </p:spPr>
        <p:txBody>
          <a:bodyPr vert="horz" wrap="square" lIns="91440" tIns="45720" rIns="91440" bIns="45720" anchor="t" anchorCtr="0"/>
          <a:lstStyle/>
          <a:p>
            <a:pPr eaLnBrk="1" hangingPunct="1">
              <a:buNone/>
            </a:pPr>
            <a:r>
              <a:rPr lang="en-US" altLang="zh-CN" sz="2800" b="1" dirty="0">
                <a:latin typeface="楷体_GB2312" pitchFamily="49" charset="-122"/>
                <a:ea typeface="楷体_GB2312" pitchFamily="49" charset="-122"/>
              </a:rPr>
              <a:t>2.1 </a:t>
            </a:r>
            <a:r>
              <a:rPr lang="zh-CN" altLang="en-US" sz="2800" b="1" dirty="0">
                <a:latin typeface="楷体_GB2312" pitchFamily="49" charset="-122"/>
                <a:ea typeface="楷体_GB2312" pitchFamily="49" charset="-122"/>
              </a:rPr>
              <a:t>数据类型的概念</a:t>
            </a:r>
            <a:endParaRPr lang="zh-CN" altLang="en-US" sz="2800" b="1" dirty="0">
              <a:latin typeface="楷体_GB2312" pitchFamily="49" charset="-122"/>
              <a:ea typeface="楷体_GB2312" pitchFamily="49" charset="-122"/>
            </a:endParaRPr>
          </a:p>
          <a:p>
            <a:pPr eaLnBrk="1" hangingPunct="1">
              <a:buNone/>
            </a:pPr>
            <a:r>
              <a:rPr lang="en-US" altLang="zh-CN" sz="2800" b="1" dirty="0">
                <a:ea typeface="楷体_GB2312" pitchFamily="49" charset="-122"/>
              </a:rPr>
              <a:t>2.2 C++</a:t>
            </a:r>
            <a:r>
              <a:rPr lang="zh-CN" altLang="en-US" sz="2800" b="1" dirty="0">
                <a:ea typeface="楷体_GB2312" pitchFamily="49" charset="-122"/>
              </a:rPr>
              <a:t>基本数据类型</a:t>
            </a:r>
            <a:endParaRPr lang="zh-CN" altLang="en-US" sz="2800" b="1" dirty="0">
              <a:ea typeface="楷体_GB2312" pitchFamily="49" charset="-122"/>
            </a:endParaRPr>
          </a:p>
          <a:p>
            <a:pPr eaLnBrk="1" hangingPunct="1">
              <a:buNone/>
            </a:pPr>
            <a:r>
              <a:rPr lang="en-US" altLang="zh-CN" sz="2800" b="1" dirty="0">
                <a:solidFill>
                  <a:srgbClr val="0070C0"/>
                </a:solidFill>
                <a:ea typeface="楷体_GB2312" pitchFamily="49" charset="-122"/>
              </a:rPr>
              <a:t>2.3 </a:t>
            </a:r>
            <a:r>
              <a:rPr lang="zh-CN" altLang="en-US" sz="2800" b="1" dirty="0">
                <a:solidFill>
                  <a:srgbClr val="0070C0"/>
                </a:solidFill>
                <a:ea typeface="楷体_GB2312" pitchFamily="49" charset="-122"/>
              </a:rPr>
              <a:t>常量与变量</a:t>
            </a:r>
            <a:endParaRPr lang="zh-CN" altLang="en-US" sz="2800" b="1" dirty="0">
              <a:solidFill>
                <a:srgbClr val="0070C0"/>
              </a:solidFill>
              <a:ea typeface="楷体_GB2312" pitchFamily="49" charset="-122"/>
            </a:endParaRPr>
          </a:p>
          <a:p>
            <a:pPr eaLnBrk="1" hangingPunct="1">
              <a:buNone/>
            </a:pPr>
            <a:r>
              <a:rPr lang="en-US" altLang="zh-CN" sz="2800" b="1" dirty="0">
                <a:latin typeface="楷体_GB2312" pitchFamily="49" charset="-122"/>
                <a:ea typeface="楷体_GB2312" pitchFamily="49" charset="-122"/>
              </a:rPr>
              <a:t>2.4 </a:t>
            </a:r>
            <a:r>
              <a:rPr lang="zh-CN" altLang="en-US" sz="2800" b="1" dirty="0">
                <a:latin typeface="楷体_GB2312" pitchFamily="49" charset="-122"/>
                <a:ea typeface="楷体_GB2312" pitchFamily="49" charset="-122"/>
              </a:rPr>
              <a:t>操作符</a:t>
            </a:r>
            <a:endParaRPr lang="zh-CN" altLang="en-US" sz="2800" b="1" dirty="0">
              <a:latin typeface="楷体_GB2312" pitchFamily="49" charset="-122"/>
              <a:ea typeface="楷体_GB2312" pitchFamily="49" charset="-122"/>
            </a:endParaRPr>
          </a:p>
          <a:p>
            <a:pPr eaLnBrk="1" hangingPunct="1">
              <a:buNone/>
            </a:pPr>
            <a:r>
              <a:rPr lang="en-US" altLang="zh-CN" sz="2800" b="1" dirty="0">
                <a:latin typeface="楷体_GB2312" pitchFamily="49" charset="-122"/>
                <a:ea typeface="楷体_GB2312" pitchFamily="49" charset="-122"/>
              </a:rPr>
              <a:t>2.5 </a:t>
            </a:r>
            <a:r>
              <a:rPr lang="zh-CN" altLang="en-US" sz="2800" b="1" dirty="0">
                <a:latin typeface="楷体_GB2312" pitchFamily="49" charset="-122"/>
                <a:ea typeface="楷体_GB2312" pitchFamily="49" charset="-122"/>
              </a:rPr>
              <a:t>表达式</a:t>
            </a:r>
            <a:endParaRPr lang="zh-CN" altLang="en-US" sz="2800" b="1"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476375" y="428625"/>
            <a:ext cx="3881438" cy="895350"/>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2.3.1 </a:t>
            </a:r>
            <a:r>
              <a:rPr lang="zh-CN" altLang="en-US" sz="4000" b="1" dirty="0">
                <a:ea typeface="楷体_GB2312" pitchFamily="49" charset="-122"/>
              </a:rPr>
              <a:t>常量</a:t>
            </a:r>
            <a:endParaRPr lang="zh-CN" altLang="en-US" sz="4000" b="1" dirty="0">
              <a:ea typeface="楷体_GB2312" pitchFamily="49" charset="-122"/>
            </a:endParaRPr>
          </a:p>
        </p:txBody>
      </p:sp>
      <p:sp>
        <p:nvSpPr>
          <p:cNvPr id="40963" name="Rectangle 3"/>
          <p:cNvSpPr>
            <a:spLocks noGrp="1" noChangeArrowheads="1"/>
          </p:cNvSpPr>
          <p:nvPr>
            <p:ph type="body" idx="1"/>
          </p:nvPr>
        </p:nvSpPr>
        <p:spPr>
          <a:xfrm>
            <a:off x="107950" y="1196340"/>
            <a:ext cx="8839200" cy="4968875"/>
          </a:xfrm>
        </p:spPr>
        <p:txBody>
          <a:bodyPr vert="horz" wrap="square" lIns="91440" tIns="45720" rIns="91440" bIns="45720" numCol="1" anchor="t" anchorCtr="0" compatLnSpc="1"/>
          <a:lstStyle/>
          <a:p>
            <a:pPr marL="354330" marR="0" lvl="0"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mn-lt"/>
                <a:ea typeface="楷体_GB2312" pitchFamily="49" charset="-122"/>
                <a:cs typeface="+mn-cs"/>
              </a:rPr>
              <a:t>两种形式</a:t>
            </a:r>
            <a:endParaRPr kumimoji="0" lang="zh-CN" altLang="en-US" sz="2800" b="1" i="0" u="none" strike="noStrike" kern="0" cap="none" spc="0" normalizeH="0" baseline="0" noProof="0" dirty="0">
              <a:ln>
                <a:noFill/>
              </a:ln>
              <a:solidFill>
                <a:schemeClr val="tx2"/>
              </a:solidFill>
              <a:effectLst/>
              <a:uLnTx/>
              <a:uFillTx/>
              <a:latin typeface="+mn-lt"/>
              <a:ea typeface="楷体_GB2312" pitchFamily="49" charset="-122"/>
              <a:cs typeface="+mn-cs"/>
            </a:endParaRPr>
          </a:p>
          <a:p>
            <a:pPr marL="979805" marR="0" lvl="1" indent="-36512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rPr>
              <a:t>常量：用于表示在程序执行过程中不变</a:t>
            </a:r>
            <a:endPar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endParaRPr>
          </a:p>
          <a:p>
            <a:pPr marL="979805" marR="0" lvl="1" indent="-36512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rPr>
              <a:t>变量：用于表示在程序执行过程中值可变的数据</a:t>
            </a:r>
            <a:endPar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endParaRPr>
          </a:p>
          <a:p>
            <a:pPr marL="357505" marR="0" lvl="0" indent="-35750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en-US" altLang="zh-CN" sz="1000" b="1" i="0" u="none" strike="noStrike" kern="0" cap="none" spc="0" normalizeH="0" baseline="0" noProof="0" dirty="0">
              <a:ln>
                <a:noFill/>
              </a:ln>
              <a:solidFill>
                <a:schemeClr val="tx2"/>
              </a:solidFill>
              <a:effectLst/>
              <a:uLnTx/>
              <a:uFillTx/>
              <a:latin typeface="+mn-lt"/>
              <a:ea typeface="楷体_GB2312" pitchFamily="49" charset="-122"/>
              <a:cs typeface="+mn-cs"/>
            </a:endParaRPr>
          </a:p>
          <a:p>
            <a:pPr marL="357505" marR="0" lvl="0" indent="-35750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mn-lt"/>
                <a:ea typeface="楷体_GB2312" pitchFamily="49" charset="-122"/>
                <a:cs typeface="+mn-cs"/>
              </a:rPr>
              <a:t>常量可以用两种形式表示</a:t>
            </a:r>
            <a:endParaRPr kumimoji="0" lang="zh-CN" altLang="en-US" sz="2800" b="1" i="0" u="none" strike="noStrike" kern="0" cap="none" spc="0" normalizeH="0" baseline="0" noProof="0" dirty="0">
              <a:ln>
                <a:noFill/>
              </a:ln>
              <a:solidFill>
                <a:schemeClr val="tx2"/>
              </a:solidFill>
              <a:effectLst/>
              <a:uLnTx/>
              <a:uFillTx/>
              <a:latin typeface="+mn-lt"/>
              <a:ea typeface="楷体_GB2312" pitchFamily="49" charset="-122"/>
              <a:cs typeface="+mn-cs"/>
            </a:endParaRPr>
          </a:p>
          <a:p>
            <a:pPr marL="908050" marR="0" lvl="1" indent="-37147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rPr>
              <a:t>字面常量：通过</a:t>
            </a:r>
            <a:r>
              <a:rPr kumimoji="0" lang="zh-CN" altLang="en-US" sz="2400" b="1" i="0" u="none" strike="noStrike" kern="0" cap="none" spc="0" normalizeH="0" baseline="0" noProof="0" dirty="0">
                <a:ln>
                  <a:noFill/>
                </a:ln>
                <a:solidFill>
                  <a:srgbClr val="FF0000"/>
                </a:solidFill>
                <a:effectLst/>
                <a:uLnTx/>
                <a:uFillTx/>
                <a:latin typeface="+mn-lt"/>
                <a:ea typeface="楷体_GB2312" pitchFamily="49" charset="-122"/>
              </a:rPr>
              <a:t>直接写出常量值</a:t>
            </a:r>
            <a:r>
              <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rPr>
              <a:t>来使用的常量。</a:t>
            </a:r>
            <a:r>
              <a:rPr kumimoji="0" lang="en-US" altLang="zh-CN" sz="2400" b="1" i="0" u="none" strike="noStrike" kern="0" cap="none" spc="0" normalizeH="0" baseline="0" noProof="0" dirty="0">
                <a:ln>
                  <a:noFill/>
                </a:ln>
                <a:solidFill>
                  <a:schemeClr val="tx2"/>
                </a:solidFill>
                <a:effectLst/>
                <a:uLnTx/>
                <a:uFillTx/>
                <a:latin typeface="+mn-lt"/>
                <a:ea typeface="楷体_GB2312" pitchFamily="49" charset="-122"/>
              </a:rPr>
              <a:t>P25-26</a:t>
            </a:r>
            <a:endPar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endParaRPr>
          </a:p>
          <a:p>
            <a:pPr marL="1979930" marR="0" lvl="2" indent="-45720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Ø"/>
              <a:defRPr/>
            </a:pPr>
            <a:r>
              <a:rPr kumimoji="0" lang="zh-CN" altLang="en-US" sz="2000" b="1" i="0" u="none" strike="noStrike" kern="0" cap="none" spc="0" normalizeH="0" baseline="0" noProof="0" dirty="0">
                <a:ln>
                  <a:noFill/>
                </a:ln>
                <a:solidFill>
                  <a:schemeClr val="tx2"/>
                </a:solidFill>
                <a:effectLst/>
                <a:uLnTx/>
                <a:uFillTx/>
                <a:latin typeface="+mn-lt"/>
                <a:ea typeface="楷体_GB2312" pitchFamily="49" charset="-122"/>
              </a:rPr>
              <a:t>整数类型字面常量</a:t>
            </a:r>
            <a:endParaRPr kumimoji="0" lang="zh-CN" altLang="en-US" sz="2000" b="1" i="0" u="none" strike="noStrike" kern="0" cap="none" spc="0" normalizeH="0" baseline="0" noProof="0" dirty="0">
              <a:ln>
                <a:noFill/>
              </a:ln>
              <a:solidFill>
                <a:schemeClr val="tx2"/>
              </a:solidFill>
              <a:effectLst/>
              <a:uLnTx/>
              <a:uFillTx/>
              <a:latin typeface="+mn-lt"/>
              <a:ea typeface="楷体_GB2312" pitchFamily="49" charset="-122"/>
            </a:endParaRPr>
          </a:p>
          <a:p>
            <a:pPr marL="1979930" marR="0" lvl="2" indent="-45720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Ø"/>
              <a:defRPr/>
            </a:pPr>
            <a:r>
              <a:rPr kumimoji="0" lang="zh-CN" altLang="en-US" sz="2000" b="1" i="0" u="none" strike="noStrike" kern="0" cap="none" spc="0" normalizeH="0" baseline="0" noProof="0" dirty="0">
                <a:ln>
                  <a:noFill/>
                </a:ln>
                <a:solidFill>
                  <a:schemeClr val="tx2"/>
                </a:solidFill>
                <a:effectLst/>
                <a:uLnTx/>
                <a:uFillTx/>
                <a:latin typeface="+mn-lt"/>
                <a:ea typeface="楷体_GB2312" pitchFamily="49" charset="-122"/>
              </a:rPr>
              <a:t>实数类型字面常量</a:t>
            </a:r>
            <a:endParaRPr kumimoji="0" lang="zh-CN" altLang="en-US" sz="2000" b="1" i="0" u="none" strike="noStrike" kern="0" cap="none" spc="0" normalizeH="0" baseline="0" noProof="0" dirty="0">
              <a:ln>
                <a:noFill/>
              </a:ln>
              <a:solidFill>
                <a:schemeClr val="tx2"/>
              </a:solidFill>
              <a:effectLst/>
              <a:uLnTx/>
              <a:uFillTx/>
              <a:latin typeface="+mn-lt"/>
              <a:ea typeface="楷体_GB2312" pitchFamily="49" charset="-122"/>
            </a:endParaRPr>
          </a:p>
          <a:p>
            <a:pPr marL="1979930" marR="0" lvl="2" indent="-45720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Ø"/>
              <a:defRPr/>
            </a:pPr>
            <a:r>
              <a:rPr kumimoji="0" lang="zh-CN" altLang="en-US" sz="2000" b="1" i="0" u="none" strike="noStrike" kern="0" cap="none" spc="0" normalizeH="0" baseline="0" noProof="0" dirty="0">
                <a:ln>
                  <a:noFill/>
                </a:ln>
                <a:solidFill>
                  <a:schemeClr val="tx2"/>
                </a:solidFill>
                <a:effectLst/>
                <a:uLnTx/>
                <a:uFillTx/>
                <a:latin typeface="+mn-lt"/>
                <a:ea typeface="楷体_GB2312" pitchFamily="49" charset="-122"/>
              </a:rPr>
              <a:t>字符类型字面常量</a:t>
            </a:r>
            <a:endParaRPr kumimoji="0" lang="zh-CN" altLang="en-US" sz="2000" b="1" i="0" u="none" strike="noStrike" kern="0" cap="none" spc="0" normalizeH="0" baseline="0" noProof="0" dirty="0">
              <a:ln>
                <a:noFill/>
              </a:ln>
              <a:solidFill>
                <a:schemeClr val="tx2"/>
              </a:solidFill>
              <a:effectLst/>
              <a:uLnTx/>
              <a:uFillTx/>
              <a:latin typeface="+mn-lt"/>
              <a:ea typeface="楷体_GB2312" pitchFamily="49" charset="-122"/>
            </a:endParaRPr>
          </a:p>
          <a:p>
            <a:pPr marL="1979930" marR="0" lvl="2" indent="-45720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Ø"/>
              <a:defRPr/>
            </a:pPr>
            <a:r>
              <a:rPr kumimoji="0" lang="zh-CN" altLang="en-US" sz="2000" b="1" i="0" u="none" strike="noStrike" kern="0" cap="none" spc="0" normalizeH="0" baseline="0" noProof="0" dirty="0">
                <a:ln>
                  <a:noFill/>
                </a:ln>
                <a:solidFill>
                  <a:schemeClr val="tx2"/>
                </a:solidFill>
                <a:effectLst/>
                <a:uLnTx/>
                <a:uFillTx/>
                <a:latin typeface="+mn-lt"/>
                <a:ea typeface="楷体_GB2312" pitchFamily="49" charset="-122"/>
              </a:rPr>
              <a:t>字符串类型字面常量</a:t>
            </a:r>
            <a:endParaRPr kumimoji="0" lang="en-US" altLang="zh-CN" sz="2000" b="1" i="0" u="none" strike="noStrike" kern="0" cap="none" spc="0" normalizeH="0" baseline="0" noProof="0" dirty="0">
              <a:ln>
                <a:noFill/>
              </a:ln>
              <a:solidFill>
                <a:schemeClr val="tx2"/>
              </a:solidFill>
              <a:effectLst/>
              <a:uLnTx/>
              <a:uFillTx/>
              <a:latin typeface="+mn-lt"/>
              <a:ea typeface="楷体_GB2312" pitchFamily="49" charset="-122"/>
            </a:endParaRPr>
          </a:p>
          <a:p>
            <a:pPr marL="1979930" marR="0" lvl="2" indent="-457200" algn="l" defTabSz="91440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Ø"/>
              <a:defRPr/>
            </a:pPr>
            <a:endParaRPr kumimoji="0" lang="zh-CN" altLang="en-US" sz="1000" b="1" i="0" u="none" strike="noStrike" kern="0" cap="none" spc="0" normalizeH="0" baseline="0" noProof="0" dirty="0">
              <a:ln>
                <a:noFill/>
              </a:ln>
              <a:solidFill>
                <a:schemeClr val="tx2"/>
              </a:solidFill>
              <a:effectLst/>
              <a:uLnTx/>
              <a:uFillTx/>
              <a:latin typeface="+mn-lt"/>
              <a:ea typeface="楷体_GB2312" pitchFamily="49" charset="-122"/>
            </a:endParaRPr>
          </a:p>
          <a:p>
            <a:pPr marL="908050" marR="0" lvl="1" indent="-37147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rPr>
              <a:t>符号常量：通过常量定义给常量</a:t>
            </a:r>
            <a:r>
              <a:rPr kumimoji="0" lang="zh-CN" altLang="en-US" sz="2400" b="1" i="0" u="none" strike="noStrike" kern="0" cap="none" spc="0" normalizeH="0" baseline="0" noProof="0" dirty="0">
                <a:ln>
                  <a:noFill/>
                </a:ln>
                <a:solidFill>
                  <a:srgbClr val="FF0000"/>
                </a:solidFill>
                <a:effectLst/>
                <a:uLnTx/>
                <a:uFillTx/>
                <a:latin typeface="+mn-lt"/>
                <a:ea typeface="楷体_GB2312" pitchFamily="49" charset="-122"/>
              </a:rPr>
              <a:t>取一个名字并指定一个类型</a:t>
            </a:r>
            <a:r>
              <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rPr>
              <a:t>，在通过</a:t>
            </a:r>
            <a:r>
              <a:rPr kumimoji="0" lang="zh-CN" altLang="en-US" sz="2400" b="1" i="0" u="none" strike="noStrike" kern="0" cap="none" spc="0" normalizeH="0" baseline="0" noProof="0" dirty="0">
                <a:ln>
                  <a:noFill/>
                </a:ln>
                <a:solidFill>
                  <a:srgbClr val="FF0000"/>
                </a:solidFill>
                <a:effectLst/>
                <a:uLnTx/>
                <a:uFillTx/>
                <a:latin typeface="+mn-lt"/>
                <a:ea typeface="楷体_GB2312" pitchFamily="49" charset="-122"/>
              </a:rPr>
              <a:t>常量名</a:t>
            </a:r>
            <a:r>
              <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rPr>
              <a:t>来使用这些常量，比如</a:t>
            </a:r>
            <a:r>
              <a:rPr kumimoji="0" lang="en-US" altLang="zh-CN" sz="2400" b="1" i="0" u="none" strike="noStrike" kern="0" cap="none" spc="0" normalizeH="0" baseline="0" noProof="0" dirty="0">
                <a:ln>
                  <a:noFill/>
                </a:ln>
                <a:solidFill>
                  <a:schemeClr val="tx2"/>
                </a:solidFill>
                <a:effectLst/>
                <a:uLnTx/>
                <a:uFillTx/>
                <a:latin typeface="+mn-lt"/>
                <a:ea typeface="楷体_GB2312" pitchFamily="49" charset="-122"/>
              </a:rPr>
              <a:t>PI</a:t>
            </a:r>
            <a:r>
              <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rPr>
              <a:t>。</a:t>
            </a:r>
            <a:r>
              <a:rPr kumimoji="0" lang="zh-CN" altLang="en-US" sz="2400" b="1" i="0" u="none" strike="noStrike" kern="0" cap="none" spc="0" normalizeH="0" baseline="0" noProof="0" dirty="0">
                <a:ln>
                  <a:noFill/>
                </a:ln>
                <a:solidFill>
                  <a:schemeClr val="tx2"/>
                </a:solidFill>
                <a:effectLst/>
                <a:uLnTx/>
                <a:uFillTx/>
                <a:latin typeface="+mn-lt"/>
                <a:ea typeface="+mn-ea"/>
              </a:rPr>
              <a:t> </a:t>
            </a:r>
            <a:r>
              <a:rPr kumimoji="0" lang="en-US" altLang="zh-CN" sz="2400" b="1" i="0" u="none" strike="noStrike" kern="0" cap="none" spc="0" normalizeH="0" baseline="0" noProof="0" dirty="0">
                <a:ln>
                  <a:noFill/>
                </a:ln>
                <a:solidFill>
                  <a:schemeClr val="tx2"/>
                </a:solidFill>
                <a:effectLst/>
                <a:uLnTx/>
                <a:uFillTx/>
                <a:latin typeface="+mn-lt"/>
                <a:ea typeface="+mn-ea"/>
              </a:rPr>
              <a:t>P26</a:t>
            </a:r>
            <a:endParaRPr kumimoji="0" lang="en-US" altLang="zh-CN" sz="2400" b="1" i="0" u="none" strike="noStrike" kern="0" cap="none" spc="0" normalizeH="0" baseline="0" noProof="0" dirty="0">
              <a:ln>
                <a:noFill/>
              </a:ln>
              <a:solidFill>
                <a:schemeClr val="tx2"/>
              </a:solidFill>
              <a:effectLst/>
              <a:uLnTx/>
              <a:uFillTx/>
              <a:latin typeface="+mn-lt"/>
              <a:ea typeface="+mn-ea"/>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1476375" y="461963"/>
            <a:ext cx="4751388" cy="895350"/>
          </a:xfrm>
        </p:spPr>
        <p:txBody>
          <a:bodyPr vert="horz" wrap="square" lIns="91440" tIns="45720" rIns="91440" bIns="45720" anchor="ctr" anchorCtr="0"/>
          <a:lstStyle/>
          <a:p>
            <a:pPr eaLnBrk="1" hangingPunct="1"/>
            <a:r>
              <a:rPr lang="zh-CN" altLang="en-US" sz="4000" b="1" dirty="0">
                <a:ea typeface="楷体_GB2312" pitchFamily="49" charset="-122"/>
              </a:rPr>
              <a:t>整数类型字面常量</a:t>
            </a:r>
            <a:endParaRPr lang="zh-CN" altLang="en-US" sz="4000" b="1" dirty="0">
              <a:ea typeface="楷体_GB2312" pitchFamily="49" charset="-122"/>
            </a:endParaRPr>
          </a:p>
        </p:txBody>
      </p:sp>
      <p:sp>
        <p:nvSpPr>
          <p:cNvPr id="35843" name="Rectangle 3"/>
          <p:cNvSpPr>
            <a:spLocks noGrp="1"/>
          </p:cNvSpPr>
          <p:nvPr>
            <p:ph type="body"/>
          </p:nvPr>
        </p:nvSpPr>
        <p:spPr>
          <a:xfrm>
            <a:off x="683578" y="1484313"/>
            <a:ext cx="7704137" cy="4175125"/>
          </a:xfrm>
        </p:spPr>
        <p:txBody>
          <a:bodyPr vert="horz" wrap="square" lIns="91440" tIns="45720" rIns="91440" bIns="45720" anchor="t" anchorCtr="0"/>
          <a:lstStyle/>
          <a:p>
            <a:pPr marL="354330" indent="-354330" eaLnBrk="1" hangingPunct="1">
              <a:lnSpc>
                <a:spcPct val="80000"/>
              </a:lnSpc>
            </a:pPr>
            <a:r>
              <a:rPr lang="zh-CN" altLang="en-US" sz="2800" b="1" dirty="0">
                <a:latin typeface="Times New Roman" panose="02020603050405020304" pitchFamily="18" charset="0"/>
                <a:ea typeface="楷体_GB2312" pitchFamily="49" charset="-122"/>
              </a:rPr>
              <a:t>可以采用下列进制形式来书写：</a:t>
            </a:r>
            <a:r>
              <a:rPr lang="en-US" altLang="zh-CN" sz="2800" b="1" dirty="0">
                <a:latin typeface="Times New Roman" panose="02020603050405020304" pitchFamily="18" charset="0"/>
                <a:ea typeface="楷体_GB2312" pitchFamily="49" charset="-122"/>
              </a:rPr>
              <a:t>P25</a:t>
            </a:r>
            <a:endParaRPr lang="zh-CN" altLang="en-US" sz="2800" b="1" dirty="0">
              <a:latin typeface="Times New Roman" panose="02020603050405020304" pitchFamily="18" charset="0"/>
              <a:ea typeface="楷体_GB2312" pitchFamily="49" charset="-122"/>
            </a:endParaRPr>
          </a:p>
          <a:p>
            <a:pPr marL="900430" lvl="1" indent="-367030" eaLnBrk="1" hangingPunct="1">
              <a:lnSpc>
                <a:spcPct val="80000"/>
              </a:lnSpc>
            </a:pPr>
            <a:r>
              <a:rPr lang="zh-CN" altLang="en-US" sz="2400" b="1" dirty="0">
                <a:latin typeface="Times New Roman" panose="02020603050405020304" pitchFamily="18" charset="0"/>
                <a:ea typeface="楷体_GB2312" pitchFamily="49" charset="-122"/>
              </a:rPr>
              <a:t>十进制形式</a:t>
            </a:r>
            <a:endParaRPr lang="zh-CN" altLang="en-US" sz="2400" b="1" dirty="0">
              <a:latin typeface="Times New Roman" panose="02020603050405020304" pitchFamily="18" charset="0"/>
              <a:ea typeface="楷体_GB2312" pitchFamily="49" charset="-122"/>
            </a:endParaRPr>
          </a:p>
          <a:p>
            <a:pPr marL="900430" lvl="1" indent="-367030" eaLnBrk="1" hangingPunct="1">
              <a:lnSpc>
                <a:spcPct val="80000"/>
              </a:lnSpc>
            </a:pPr>
            <a:r>
              <a:rPr lang="zh-CN" altLang="en-US" sz="2400" b="1" dirty="0">
                <a:latin typeface="Times New Roman" panose="02020603050405020304" pitchFamily="18" charset="0"/>
                <a:ea typeface="楷体_GB2312" pitchFamily="49" charset="-122"/>
              </a:rPr>
              <a:t>八进制形式：</a:t>
            </a:r>
            <a:r>
              <a:rPr lang="zh-CN" altLang="en-US" sz="2400" b="1" dirty="0">
                <a:solidFill>
                  <a:srgbClr val="FF0000"/>
                </a:solidFill>
                <a:latin typeface="Times New Roman" panose="02020603050405020304" pitchFamily="18" charset="0"/>
                <a:ea typeface="楷体_GB2312" pitchFamily="49" charset="-122"/>
              </a:rPr>
              <a:t>数字</a:t>
            </a:r>
            <a:r>
              <a:rPr lang="en-US" altLang="zh-CN" sz="2400" b="1" dirty="0">
                <a:solidFill>
                  <a:srgbClr val="FF0000"/>
                </a:solidFill>
                <a:latin typeface="Times New Roman" panose="02020603050405020304" pitchFamily="18" charset="0"/>
                <a:ea typeface="楷体_GB2312" pitchFamily="49" charset="-122"/>
              </a:rPr>
              <a:t>0</a:t>
            </a:r>
            <a:r>
              <a:rPr lang="zh-CN" altLang="en-US" sz="2400" b="1" dirty="0">
                <a:latin typeface="Times New Roman" panose="02020603050405020304" pitchFamily="18" charset="0"/>
                <a:ea typeface="楷体_GB2312" pitchFamily="49" charset="-122"/>
              </a:rPr>
              <a:t>打头，</a:t>
            </a:r>
            <a:r>
              <a:rPr lang="en-US" altLang="zh-CN" sz="2400" b="1" dirty="0">
                <a:solidFill>
                  <a:srgbClr val="FF0000"/>
                </a:solidFill>
                <a:latin typeface="Times New Roman" panose="02020603050405020304" pitchFamily="18" charset="0"/>
                <a:ea typeface="楷体_GB2312" pitchFamily="49" charset="-122"/>
              </a:rPr>
              <a:t>0-7</a:t>
            </a:r>
            <a:r>
              <a:rPr lang="zh-CN" altLang="en-US" sz="2400" b="1" dirty="0">
                <a:latin typeface="Times New Roman" panose="02020603050405020304" pitchFamily="18" charset="0"/>
                <a:ea typeface="楷体_GB2312" pitchFamily="49" charset="-122"/>
              </a:rPr>
              <a:t>数字组成</a:t>
            </a:r>
            <a:endParaRPr lang="en-US" altLang="zh-CN" sz="2400" b="1" dirty="0">
              <a:latin typeface="Times New Roman" panose="02020603050405020304" pitchFamily="18" charset="0"/>
              <a:ea typeface="楷体_GB2312" pitchFamily="49" charset="-122"/>
            </a:endParaRPr>
          </a:p>
          <a:p>
            <a:pPr marL="900430" lvl="1" indent="-367030" eaLnBrk="1" hangingPunct="1">
              <a:lnSpc>
                <a:spcPct val="80000"/>
              </a:lnSpc>
              <a:buNone/>
            </a:pPr>
            <a:r>
              <a:rPr lang="en-US" altLang="zh-CN" sz="24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如：</a:t>
            </a:r>
            <a:r>
              <a:rPr lang="en-US" altLang="zh-CN" sz="2000" b="1" dirty="0">
                <a:latin typeface="Times New Roman" panose="02020603050405020304" pitchFamily="18" charset="0"/>
                <a:ea typeface="楷体_GB2312" pitchFamily="49" charset="-122"/>
              </a:rPr>
              <a:t>073</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0200</a:t>
            </a:r>
            <a:r>
              <a:rPr lang="zh-CN" altLang="en-US" sz="2000" b="1" dirty="0">
                <a:latin typeface="Times New Roman" panose="02020603050405020304" pitchFamily="18" charset="0"/>
                <a:ea typeface="楷体_GB2312" pitchFamily="49" charset="-122"/>
              </a:rPr>
              <a:t>，</a:t>
            </a:r>
            <a:r>
              <a:rPr lang="en-US" altLang="zh-CN" sz="2000" b="1" dirty="0">
                <a:latin typeface="Times New Roman" panose="02020603050405020304" pitchFamily="18" charset="0"/>
                <a:ea typeface="楷体_GB2312" pitchFamily="49" charset="-122"/>
              </a:rPr>
              <a:t>-0110</a:t>
            </a:r>
            <a:r>
              <a:rPr lang="zh-CN" altLang="en-US" sz="2000" b="1" dirty="0">
                <a:latin typeface="Times New Roman" panose="02020603050405020304" pitchFamily="18" charset="0"/>
                <a:ea typeface="楷体_GB2312" pitchFamily="49" charset="-122"/>
              </a:rPr>
              <a:t>为八进制表示；</a:t>
            </a:r>
            <a:endParaRPr lang="zh-CN" altLang="en-US" sz="2000" b="1" dirty="0">
              <a:latin typeface="Times New Roman" panose="02020603050405020304" pitchFamily="18" charset="0"/>
              <a:ea typeface="楷体_GB2312" pitchFamily="49" charset="-122"/>
            </a:endParaRPr>
          </a:p>
          <a:p>
            <a:pPr marL="900430" lvl="1" indent="-367030" eaLnBrk="1" hangingPunct="1">
              <a:lnSpc>
                <a:spcPct val="80000"/>
              </a:lnSpc>
            </a:pPr>
            <a:r>
              <a:rPr lang="zh-CN" altLang="en-US" sz="2400" b="1" dirty="0">
                <a:latin typeface="Times New Roman" panose="02020603050405020304" pitchFamily="18" charset="0"/>
                <a:ea typeface="楷体_GB2312" pitchFamily="49" charset="-122"/>
              </a:rPr>
              <a:t>十六进制形式：</a:t>
            </a:r>
            <a:r>
              <a:rPr lang="en-US" altLang="zh-CN" sz="2400" b="1" dirty="0">
                <a:solidFill>
                  <a:srgbClr val="FF0000"/>
                </a:solidFill>
                <a:latin typeface="Times New Roman" panose="02020603050405020304" pitchFamily="18" charset="0"/>
                <a:ea typeface="楷体_GB2312" pitchFamily="49" charset="-122"/>
              </a:rPr>
              <a:t>0x</a:t>
            </a:r>
            <a:r>
              <a:rPr lang="zh-CN" altLang="en-US" sz="2400" b="1" dirty="0">
                <a:solidFill>
                  <a:srgbClr val="FF0000"/>
                </a:solidFill>
                <a:latin typeface="Times New Roman" panose="02020603050405020304" pitchFamily="18" charset="0"/>
                <a:ea typeface="楷体_GB2312" pitchFamily="49" charset="-122"/>
              </a:rPr>
              <a:t>或</a:t>
            </a:r>
            <a:r>
              <a:rPr lang="en-US" altLang="zh-CN" sz="2400" b="1" dirty="0">
                <a:solidFill>
                  <a:srgbClr val="FF0000"/>
                </a:solidFill>
                <a:latin typeface="Times New Roman" panose="02020603050405020304" pitchFamily="18" charset="0"/>
                <a:ea typeface="楷体_GB2312" pitchFamily="49" charset="-122"/>
              </a:rPr>
              <a:t>0X</a:t>
            </a:r>
            <a:r>
              <a:rPr lang="zh-CN" altLang="en-US" sz="2400" b="1" dirty="0">
                <a:latin typeface="Times New Roman" panose="02020603050405020304" pitchFamily="18" charset="0"/>
                <a:ea typeface="楷体_GB2312" pitchFamily="49" charset="-122"/>
              </a:rPr>
              <a:t>打头，</a:t>
            </a:r>
            <a:r>
              <a:rPr lang="en-US" altLang="zh-CN" sz="2400" b="1" dirty="0">
                <a:solidFill>
                  <a:srgbClr val="FF0000"/>
                </a:solidFill>
                <a:latin typeface="Times New Roman" panose="02020603050405020304" pitchFamily="18" charset="0"/>
                <a:ea typeface="楷体_GB2312" pitchFamily="49" charset="-122"/>
              </a:rPr>
              <a:t>0-9</a:t>
            </a:r>
            <a:r>
              <a:rPr lang="zh-CN" altLang="en-US" sz="2400" b="1" dirty="0">
                <a:latin typeface="Times New Roman" panose="02020603050405020304" pitchFamily="18" charset="0"/>
                <a:ea typeface="楷体_GB2312" pitchFamily="49" charset="-122"/>
              </a:rPr>
              <a:t>数字和</a:t>
            </a:r>
            <a:r>
              <a:rPr lang="en-US" altLang="zh-CN" sz="2400" b="1" dirty="0">
                <a:solidFill>
                  <a:srgbClr val="FF0000"/>
                </a:solidFill>
                <a:latin typeface="Times New Roman" panose="02020603050405020304" pitchFamily="18" charset="0"/>
                <a:ea typeface="楷体_GB2312" pitchFamily="49" charset="-122"/>
              </a:rPr>
              <a:t>A-F</a:t>
            </a:r>
            <a:endParaRPr lang="en-US" altLang="zh-CN" sz="2400" b="1" dirty="0">
              <a:solidFill>
                <a:srgbClr val="FF0000"/>
              </a:solidFill>
              <a:latin typeface="Times New Roman" panose="02020603050405020304" pitchFamily="18" charset="0"/>
              <a:ea typeface="楷体_GB2312" pitchFamily="49" charset="-122"/>
            </a:endParaRPr>
          </a:p>
          <a:p>
            <a:pPr marL="900430" lvl="1" indent="-367030" eaLnBrk="1" hangingPunct="1">
              <a:lnSpc>
                <a:spcPct val="80000"/>
              </a:lnSpc>
              <a:buNone/>
            </a:pPr>
            <a:r>
              <a:rPr lang="en-US" altLang="zh-CN" sz="2400" b="1" dirty="0">
                <a:solidFill>
                  <a:srgbClr val="FF0000"/>
                </a:solidFill>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（或</a:t>
            </a:r>
            <a:r>
              <a:rPr lang="en-US" altLang="zh-CN" sz="2400" b="1" dirty="0">
                <a:solidFill>
                  <a:srgbClr val="FF0000"/>
                </a:solidFill>
                <a:latin typeface="Times New Roman" panose="02020603050405020304" pitchFamily="18" charset="0"/>
                <a:ea typeface="楷体_GB2312" pitchFamily="49" charset="-122"/>
              </a:rPr>
              <a:t>a-f</a:t>
            </a:r>
            <a:r>
              <a:rPr lang="zh-CN" altLang="en-US" sz="2400" b="1" dirty="0">
                <a:latin typeface="Times New Roman" panose="02020603050405020304" pitchFamily="18" charset="0"/>
                <a:ea typeface="楷体_GB2312" pitchFamily="49" charset="-122"/>
              </a:rPr>
              <a:t>）字母组成</a:t>
            </a:r>
            <a:endParaRPr lang="en-US" altLang="zh-CN" sz="2400" b="1" dirty="0">
              <a:latin typeface="Times New Roman" panose="02020603050405020304" pitchFamily="18" charset="0"/>
              <a:ea typeface="楷体_GB2312" pitchFamily="49" charset="-122"/>
            </a:endParaRPr>
          </a:p>
          <a:p>
            <a:pPr marL="900430" lvl="1" indent="-367030" eaLnBrk="1" hangingPunct="1">
              <a:lnSpc>
                <a:spcPct val="80000"/>
              </a:lnSpc>
              <a:buNone/>
            </a:pPr>
            <a:r>
              <a:rPr lang="zh-CN" altLang="en-US" sz="2000" b="1" dirty="0">
                <a:latin typeface="Times New Roman" panose="02020603050405020304" pitchFamily="18" charset="0"/>
                <a:ea typeface="楷体_GB2312" pitchFamily="49" charset="-122"/>
              </a:rPr>
              <a:t>                如：</a:t>
            </a:r>
            <a:r>
              <a:rPr lang="en-US" altLang="zh-CN" sz="2000" b="1" dirty="0">
                <a:latin typeface="Times New Roman" panose="02020603050405020304" pitchFamily="18" charset="0"/>
                <a:ea typeface="楷体_GB2312" pitchFamily="49" charset="-122"/>
              </a:rPr>
              <a:t>0x3B, 0x80, -0x48</a:t>
            </a:r>
            <a:r>
              <a:rPr lang="zh-CN" altLang="en-US" sz="2000" b="1" dirty="0">
                <a:latin typeface="Times New Roman" panose="02020603050405020304" pitchFamily="18" charset="0"/>
                <a:ea typeface="楷体_GB2312" pitchFamily="49" charset="-122"/>
              </a:rPr>
              <a:t>为十六进制表示</a:t>
            </a:r>
            <a:endParaRPr lang="zh-CN" altLang="en-US" sz="2000" b="1" dirty="0">
              <a:latin typeface="Times New Roman" panose="02020603050405020304" pitchFamily="18" charset="0"/>
              <a:ea typeface="楷体_GB2312" pitchFamily="49" charset="-122"/>
            </a:endParaRPr>
          </a:p>
          <a:p>
            <a:pPr marL="900430" lvl="1" indent="-367030" eaLnBrk="1" hangingPunct="1">
              <a:lnSpc>
                <a:spcPct val="80000"/>
              </a:lnSpc>
              <a:buNone/>
            </a:pPr>
            <a:r>
              <a:rPr lang="en-US" altLang="zh-CN" sz="2000" b="1" dirty="0">
                <a:latin typeface="Times New Roman" panose="02020603050405020304" pitchFamily="18" charset="0"/>
                <a:ea typeface="楷体_GB2312" pitchFamily="49" charset="-122"/>
              </a:rPr>
              <a:t>                0x3B(十六进制)--&gt; 十进制:11*16^0+3*16^1=59 </a:t>
            </a:r>
            <a:endParaRPr lang="en-US" altLang="zh-CN" sz="2000" b="1" dirty="0">
              <a:latin typeface="Times New Roman" panose="02020603050405020304" pitchFamily="18" charset="0"/>
              <a:ea typeface="楷体_GB2312" pitchFamily="49" charset="-122"/>
            </a:endParaRPr>
          </a:p>
          <a:p>
            <a:pPr marL="900430" lvl="1" indent="-367030" eaLnBrk="1" hangingPunct="1">
              <a:lnSpc>
                <a:spcPct val="80000"/>
              </a:lnSpc>
            </a:pPr>
            <a:endParaRPr lang="zh-CN" altLang="en-US" sz="2400" b="1" dirty="0">
              <a:latin typeface="Times New Roman" panose="02020603050405020304" pitchFamily="18" charset="0"/>
              <a:ea typeface="楷体_GB2312" pitchFamily="49" charset="-122"/>
            </a:endParaRPr>
          </a:p>
          <a:p>
            <a:pPr marL="354330" indent="-354330" eaLnBrk="1" hangingPunct="1">
              <a:lnSpc>
                <a:spcPct val="80000"/>
              </a:lnSpc>
            </a:pPr>
            <a:r>
              <a:rPr lang="zh-CN" altLang="en-US" sz="2800" b="1" dirty="0">
                <a:latin typeface="Times New Roman" panose="02020603050405020304" pitchFamily="18" charset="0"/>
                <a:ea typeface="楷体_GB2312" pitchFamily="49" charset="-122"/>
              </a:rPr>
              <a:t>在整型常量后面加上</a:t>
            </a:r>
            <a:r>
              <a:rPr lang="en-US" altLang="zh-CN" sz="2800" b="1" dirty="0">
                <a:solidFill>
                  <a:srgbClr val="FF0000"/>
                </a:solidFill>
                <a:latin typeface="Times New Roman" panose="02020603050405020304" pitchFamily="18" charset="0"/>
                <a:ea typeface="楷体_GB2312" pitchFamily="49" charset="-122"/>
              </a:rPr>
              <a:t>l</a:t>
            </a:r>
            <a:r>
              <a:rPr lang="zh-CN" altLang="en-US" sz="2800" b="1" dirty="0">
                <a:solidFill>
                  <a:srgbClr val="FF0000"/>
                </a:solidFill>
                <a:latin typeface="Times New Roman" panose="02020603050405020304" pitchFamily="18" charset="0"/>
                <a:ea typeface="楷体_GB2312" pitchFamily="49" charset="-122"/>
              </a:rPr>
              <a:t>或</a:t>
            </a:r>
            <a:r>
              <a:rPr lang="en-US" altLang="zh-CN" sz="2800" b="1" dirty="0">
                <a:solidFill>
                  <a:srgbClr val="FF0000"/>
                </a:solidFill>
                <a:latin typeface="Times New Roman" panose="02020603050405020304" pitchFamily="18" charset="0"/>
                <a:ea typeface="楷体_GB2312" pitchFamily="49" charset="-122"/>
              </a:rPr>
              <a:t>L</a:t>
            </a:r>
            <a:r>
              <a:rPr lang="zh-CN" altLang="en-US" sz="2800" b="1" dirty="0">
                <a:latin typeface="Times New Roman" panose="02020603050405020304" pitchFamily="18" charset="0"/>
                <a:ea typeface="楷体_GB2312" pitchFamily="49" charset="-122"/>
              </a:rPr>
              <a:t>，表示</a:t>
            </a:r>
            <a:r>
              <a:rPr lang="en-US" altLang="zh-CN" sz="2800" b="1" dirty="0">
                <a:latin typeface="Times New Roman" panose="02020603050405020304" pitchFamily="18" charset="0"/>
                <a:ea typeface="楷体_GB2312" pitchFamily="49" charset="-122"/>
              </a:rPr>
              <a:t>long int</a:t>
            </a:r>
            <a:r>
              <a:rPr lang="zh-CN" altLang="en-US" sz="2800" b="1" dirty="0">
                <a:latin typeface="Times New Roman" panose="02020603050405020304" pitchFamily="18" charset="0"/>
                <a:ea typeface="楷体_GB2312" pitchFamily="49" charset="-122"/>
              </a:rPr>
              <a:t>类型的常量，也可在整型常量后面加上</a:t>
            </a:r>
            <a:r>
              <a:rPr lang="en-US" altLang="zh-CN" sz="2800" b="1" dirty="0">
                <a:solidFill>
                  <a:srgbClr val="FF0000"/>
                </a:solidFill>
                <a:latin typeface="Times New Roman" panose="02020603050405020304" pitchFamily="18" charset="0"/>
                <a:ea typeface="楷体_GB2312" pitchFamily="49" charset="-122"/>
              </a:rPr>
              <a:t>u</a:t>
            </a:r>
            <a:r>
              <a:rPr lang="zh-CN" altLang="en-US" sz="2800" b="1" dirty="0">
                <a:solidFill>
                  <a:srgbClr val="FF0000"/>
                </a:solidFill>
                <a:latin typeface="Times New Roman" panose="02020603050405020304" pitchFamily="18" charset="0"/>
                <a:ea typeface="楷体_GB2312" pitchFamily="49" charset="-122"/>
              </a:rPr>
              <a:t>或</a:t>
            </a:r>
            <a:r>
              <a:rPr lang="en-US" altLang="zh-CN" sz="2800" b="1" dirty="0">
                <a:solidFill>
                  <a:srgbClr val="FF0000"/>
                </a:solidFill>
                <a:latin typeface="Times New Roman" panose="02020603050405020304" pitchFamily="18" charset="0"/>
                <a:ea typeface="楷体_GB2312" pitchFamily="49" charset="-122"/>
              </a:rPr>
              <a:t>U</a:t>
            </a:r>
            <a:r>
              <a:rPr lang="zh-CN" altLang="en-US" sz="2800" b="1" dirty="0">
                <a:latin typeface="Times New Roman" panose="02020603050405020304" pitchFamily="18" charset="0"/>
                <a:ea typeface="楷体_GB2312" pitchFamily="49" charset="-122"/>
              </a:rPr>
              <a:t>，表示</a:t>
            </a:r>
            <a:r>
              <a:rPr lang="en-US" altLang="zh-CN" sz="2800" b="1" dirty="0">
                <a:latin typeface="Times New Roman" panose="02020603050405020304" pitchFamily="18" charset="0"/>
                <a:ea typeface="楷体_GB2312" pitchFamily="49" charset="-122"/>
              </a:rPr>
              <a:t>unsigned int</a:t>
            </a:r>
            <a:r>
              <a:rPr lang="zh-CN" altLang="en-US" sz="2800" b="1" dirty="0">
                <a:latin typeface="Times New Roman" panose="02020603050405020304" pitchFamily="18" charset="0"/>
                <a:ea typeface="楷体_GB2312" pitchFamily="49" charset="-122"/>
              </a:rPr>
              <a:t>类型的常量</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683895" y="836930"/>
            <a:ext cx="7625080" cy="4424680"/>
          </a:xfrm>
          <a:prstGeom prst="rect">
            <a:avLst/>
          </a:prstGeom>
        </p:spPr>
      </p:pic>
      <p:cxnSp>
        <p:nvCxnSpPr>
          <p:cNvPr id="4" name="直接箭头连接符 3"/>
          <p:cNvCxnSpPr/>
          <p:nvPr/>
        </p:nvCxnSpPr>
        <p:spPr>
          <a:xfrm flipH="1" flipV="1">
            <a:off x="972185" y="1340485"/>
            <a:ext cx="682625" cy="2413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p:cNvSpPr>
          <p:nvPr>
            <p:ph type="title"/>
          </p:nvPr>
        </p:nvSpPr>
        <p:spPr>
          <a:xfrm>
            <a:off x="2627630" y="548640"/>
            <a:ext cx="6028690" cy="771525"/>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2.1 </a:t>
            </a:r>
            <a:r>
              <a:rPr lang="zh-CN" altLang="en-US" sz="4000" b="1" dirty="0">
                <a:latin typeface="楷体_GB2312" pitchFamily="49" charset="-122"/>
                <a:ea typeface="楷体_GB2312" pitchFamily="49" charset="-122"/>
              </a:rPr>
              <a:t>数据类型</a:t>
            </a:r>
            <a:endParaRPr lang="zh-CN" altLang="en-US" sz="4000" b="1" dirty="0">
              <a:latin typeface="楷体_GB2312" pitchFamily="49" charset="-122"/>
              <a:ea typeface="楷体_GB2312" pitchFamily="49" charset="-122"/>
            </a:endParaRPr>
          </a:p>
        </p:txBody>
      </p:sp>
      <p:sp>
        <p:nvSpPr>
          <p:cNvPr id="7171" name="Rectangle 3"/>
          <p:cNvSpPr>
            <a:spLocks noGrp="1"/>
          </p:cNvSpPr>
          <p:nvPr>
            <p:ph type="body"/>
          </p:nvPr>
        </p:nvSpPr>
        <p:spPr>
          <a:xfrm>
            <a:off x="503238" y="2205038"/>
            <a:ext cx="8101012" cy="3887787"/>
          </a:xfrm>
        </p:spPr>
        <p:txBody>
          <a:bodyPr vert="horz" wrap="square" lIns="91440" tIns="45720" rIns="91440" bIns="45720" anchor="t" anchorCtr="0"/>
          <a:lstStyle/>
          <a:p>
            <a:pPr eaLnBrk="1" hangingPunct="1"/>
            <a:r>
              <a:rPr lang="zh-CN" altLang="en-US" sz="2800" b="1" dirty="0">
                <a:ea typeface="楷体_GB2312" pitchFamily="49" charset="-122"/>
              </a:rPr>
              <a:t>一种数据类型包含两个集合</a:t>
            </a:r>
            <a:endParaRPr lang="zh-CN" altLang="en-US" sz="2800" b="1" dirty="0">
              <a:ea typeface="楷体_GB2312" pitchFamily="49" charset="-122"/>
            </a:endParaRPr>
          </a:p>
          <a:p>
            <a:pPr lvl="1" eaLnBrk="1" hangingPunct="1"/>
            <a:r>
              <a:rPr lang="zh-CN" altLang="en-US" sz="2400" b="1" dirty="0">
                <a:ea typeface="楷体_GB2312" pitchFamily="49" charset="-122"/>
              </a:rPr>
              <a:t>值集：描述该数据类型</a:t>
            </a:r>
            <a:r>
              <a:rPr lang="zh-CN" altLang="en-US" sz="2400" b="1" dirty="0">
                <a:solidFill>
                  <a:srgbClr val="FF0000"/>
                </a:solidFill>
                <a:ea typeface="楷体_GB2312" pitchFamily="49" charset="-122"/>
              </a:rPr>
              <a:t>包含哪些值</a:t>
            </a:r>
            <a:endParaRPr lang="zh-CN" altLang="en-US" sz="2400" b="1" dirty="0">
              <a:solidFill>
                <a:srgbClr val="FF0000"/>
              </a:solidFill>
              <a:ea typeface="楷体_GB2312" pitchFamily="49" charset="-122"/>
            </a:endParaRPr>
          </a:p>
          <a:p>
            <a:pPr lvl="1" eaLnBrk="1" hangingPunct="1"/>
            <a:r>
              <a:rPr lang="zh-CN" altLang="en-US" sz="2400" b="1" dirty="0">
                <a:ea typeface="楷体_GB2312" pitchFamily="49" charset="-122"/>
              </a:rPr>
              <a:t>操作集：描述对值集中的值能</a:t>
            </a:r>
            <a:r>
              <a:rPr lang="zh-CN" altLang="en-US" sz="2400" b="1" dirty="0">
                <a:solidFill>
                  <a:srgbClr val="FF0000"/>
                </a:solidFill>
                <a:ea typeface="楷体_GB2312" pitchFamily="49" charset="-122"/>
              </a:rPr>
              <a:t>实施哪些运算</a:t>
            </a:r>
            <a:endParaRPr lang="zh-CN" altLang="en-US" sz="2400" b="1" dirty="0">
              <a:ea typeface="楷体_GB2312" pitchFamily="49" charset="-122"/>
            </a:endParaRPr>
          </a:p>
          <a:p>
            <a:pPr lvl="1" eaLnBrk="1" hangingPunct="1">
              <a:buNone/>
            </a:pPr>
            <a:endParaRPr lang="zh-CN" altLang="en-US" b="1" dirty="0">
              <a:ea typeface="楷体_GB2312" pitchFamily="49" charset="-122"/>
            </a:endParaRPr>
          </a:p>
          <a:p>
            <a:pPr eaLnBrk="1" hangingPunct="1"/>
            <a:r>
              <a:rPr lang="zh-CN" altLang="en-US" sz="2800" b="1" dirty="0">
                <a:ea typeface="楷体_GB2312" pitchFamily="49" charset="-122"/>
              </a:rPr>
              <a:t>两种类型</a:t>
            </a:r>
            <a:endParaRPr lang="zh-CN" altLang="en-US" sz="2800" b="1" dirty="0">
              <a:ea typeface="楷体_GB2312" pitchFamily="49" charset="-122"/>
            </a:endParaRPr>
          </a:p>
          <a:p>
            <a:pPr lvl="1" eaLnBrk="1" hangingPunct="1"/>
            <a:r>
              <a:rPr lang="zh-CN" altLang="en-US" sz="2400" b="1" dirty="0">
                <a:ea typeface="楷体_GB2312" pitchFamily="49" charset="-122"/>
              </a:rPr>
              <a:t>简单数据类型：值集是</a:t>
            </a:r>
            <a:r>
              <a:rPr lang="zh-CN" altLang="en-US" sz="2400" b="1" dirty="0">
                <a:solidFill>
                  <a:srgbClr val="FF0000"/>
                </a:solidFill>
                <a:ea typeface="楷体_GB2312" pitchFamily="49" charset="-122"/>
              </a:rPr>
              <a:t>不可再分解的简单数据</a:t>
            </a:r>
            <a:endParaRPr lang="zh-CN" altLang="en-US" sz="2400" b="1" dirty="0">
              <a:ea typeface="楷体_GB2312" pitchFamily="49" charset="-122"/>
            </a:endParaRPr>
          </a:p>
          <a:p>
            <a:pPr lvl="1" eaLnBrk="1" hangingPunct="1"/>
            <a:r>
              <a:rPr lang="zh-CN" altLang="en-US" sz="2400" b="1" dirty="0">
                <a:ea typeface="楷体_GB2312" pitchFamily="49" charset="-122"/>
              </a:rPr>
              <a:t>复合数据类型：值集由</a:t>
            </a:r>
            <a:r>
              <a:rPr lang="zh-CN" altLang="en-US" sz="2400" b="1" dirty="0">
                <a:solidFill>
                  <a:srgbClr val="FF0000"/>
                </a:solidFill>
                <a:ea typeface="楷体_GB2312" pitchFamily="49" charset="-122"/>
              </a:rPr>
              <a:t>其它类型的数据按照一定方式</a:t>
            </a:r>
            <a:endParaRPr lang="en-US" altLang="zh-CN" sz="2400" b="1" dirty="0">
              <a:solidFill>
                <a:srgbClr val="FF0000"/>
              </a:solidFill>
              <a:ea typeface="楷体_GB2312" pitchFamily="49" charset="-122"/>
            </a:endParaRPr>
          </a:p>
          <a:p>
            <a:pPr lvl="1" eaLnBrk="1" hangingPunct="1">
              <a:buNone/>
            </a:pPr>
            <a:r>
              <a:rPr lang="zh-CN" altLang="en-US" sz="2400" b="1" dirty="0">
                <a:solidFill>
                  <a:srgbClr val="FF0000"/>
                </a:solidFill>
                <a:ea typeface="楷体_GB2312" pitchFamily="49" charset="-122"/>
              </a:rPr>
              <a:t>    组织而成</a:t>
            </a:r>
            <a:r>
              <a:rPr lang="zh-CN" altLang="en-US" sz="2400" b="1" dirty="0"/>
              <a:t> </a:t>
            </a:r>
            <a:endParaRPr lang="zh-CN" altLang="en-US" sz="2400" b="1" dirty="0"/>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6948170" y="3573145"/>
            <a:ext cx="2736215" cy="922020"/>
          </a:xfrm>
          <a:prstGeom prst="rect">
            <a:avLst/>
          </a:prstGeom>
          <a:noFill/>
        </p:spPr>
        <p:txBody>
          <a:bodyPr wrap="square" rtlCol="0" anchor="t">
            <a:spAutoFit/>
          </a:bodyPr>
          <a:lstStyle/>
          <a:p>
            <a:pPr lvl="0" eaLnBrk="1" hangingPunct="1">
              <a:spcBef>
                <a:spcPct val="0"/>
              </a:spcBef>
            </a:pPr>
            <a:r>
              <a:rPr lang="en-US" altLang="zh-CN" b="1" dirty="0">
                <a:sym typeface="+mn-ea"/>
              </a:rPr>
              <a:t>int</a:t>
            </a:r>
            <a:r>
              <a:rPr lang="zh-CN" altLang="en-US" b="1" dirty="0">
                <a:sym typeface="+mn-ea"/>
              </a:rPr>
              <a:t>型，加减乘除；</a:t>
            </a:r>
            <a:endParaRPr lang="en-US" altLang="zh-CN" b="1" dirty="0"/>
          </a:p>
          <a:p>
            <a:pPr lvl="0" eaLnBrk="1" hangingPunct="1">
              <a:spcBef>
                <a:spcPct val="0"/>
              </a:spcBef>
            </a:pPr>
            <a:endParaRPr lang="en-US" altLang="zh-CN" b="1" dirty="0"/>
          </a:p>
          <a:p>
            <a:pPr lvl="0" eaLnBrk="1" hangingPunct="1">
              <a:spcBef>
                <a:spcPct val="0"/>
              </a:spcBef>
            </a:pPr>
            <a:r>
              <a:rPr lang="zh-CN" altLang="en-US" b="1" dirty="0">
                <a:sym typeface="+mn-ea"/>
              </a:rPr>
              <a:t>复合型：向量和矩阵</a:t>
            </a:r>
            <a:endParaRPr lang="zh-CN" altLang="en-US" b="1" dirty="0">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a:xfrm>
            <a:off x="1479550" y="461963"/>
            <a:ext cx="4964113" cy="895350"/>
          </a:xfrm>
        </p:spPr>
        <p:txBody>
          <a:bodyPr vert="horz" wrap="square" lIns="91440" tIns="45720" rIns="91440" bIns="45720" anchor="ctr" anchorCtr="0"/>
          <a:lstStyle/>
          <a:p>
            <a:pPr eaLnBrk="1" hangingPunct="1"/>
            <a:r>
              <a:rPr lang="zh-CN" altLang="en-US" sz="4000" b="1" dirty="0">
                <a:ea typeface="楷体_GB2312" pitchFamily="49" charset="-122"/>
              </a:rPr>
              <a:t>实数类型字面常量</a:t>
            </a:r>
            <a:endParaRPr lang="zh-CN" altLang="en-US" sz="4000" b="1" dirty="0">
              <a:ea typeface="楷体_GB2312" pitchFamily="49" charset="-122"/>
            </a:endParaRPr>
          </a:p>
        </p:txBody>
      </p:sp>
      <p:sp>
        <p:nvSpPr>
          <p:cNvPr id="36867" name="Rectangle 3"/>
          <p:cNvSpPr>
            <a:spLocks noGrp="1"/>
          </p:cNvSpPr>
          <p:nvPr>
            <p:ph type="body"/>
          </p:nvPr>
        </p:nvSpPr>
        <p:spPr>
          <a:xfrm>
            <a:off x="611188" y="1628458"/>
            <a:ext cx="7848600" cy="4292600"/>
          </a:xfrm>
        </p:spPr>
        <p:txBody>
          <a:bodyPr vert="horz" wrap="square" lIns="91440" tIns="45720" rIns="91440" bIns="45720" anchor="t" anchorCtr="0"/>
          <a:lstStyle/>
          <a:p>
            <a:pPr marL="354330" indent="-354330" eaLnBrk="1" hangingPunct="1">
              <a:lnSpc>
                <a:spcPct val="90000"/>
              </a:lnSpc>
            </a:pPr>
            <a:r>
              <a:rPr lang="zh-CN" altLang="en-US" sz="2800" b="1" dirty="0">
                <a:latin typeface="Times New Roman" panose="02020603050405020304" pitchFamily="18" charset="0"/>
                <a:ea typeface="楷体_GB2312" pitchFamily="49" charset="-122"/>
              </a:rPr>
              <a:t>采用</a:t>
            </a:r>
            <a:r>
              <a:rPr lang="zh-CN" altLang="en-US" sz="2800" b="1" dirty="0">
                <a:solidFill>
                  <a:srgbClr val="FF0000"/>
                </a:solidFill>
                <a:latin typeface="Times New Roman" panose="02020603050405020304" pitchFamily="18" charset="0"/>
                <a:ea typeface="楷体_GB2312" pitchFamily="49" charset="-122"/>
              </a:rPr>
              <a:t>十进制</a:t>
            </a:r>
            <a:r>
              <a:rPr lang="zh-CN" altLang="en-US" sz="2800" b="1" dirty="0">
                <a:latin typeface="Times New Roman" panose="02020603050405020304" pitchFamily="18" charset="0"/>
                <a:ea typeface="楷体_GB2312" pitchFamily="49" charset="-122"/>
              </a:rPr>
              <a:t>书写，内部采用</a:t>
            </a:r>
            <a:r>
              <a:rPr lang="zh-CN" altLang="en-US" sz="2800" b="1" dirty="0">
                <a:solidFill>
                  <a:srgbClr val="FF0000"/>
                </a:solidFill>
                <a:latin typeface="Times New Roman" panose="02020603050405020304" pitchFamily="18" charset="0"/>
                <a:ea typeface="楷体_GB2312" pitchFamily="49" charset="-122"/>
              </a:rPr>
              <a:t>二进制存储</a:t>
            </a:r>
            <a:endParaRPr lang="zh-CN" altLang="en-US" sz="2800" b="1" dirty="0">
              <a:latin typeface="Times New Roman" panose="02020603050405020304" pitchFamily="18" charset="0"/>
              <a:ea typeface="楷体_GB2312" pitchFamily="49" charset="-122"/>
            </a:endParaRPr>
          </a:p>
          <a:p>
            <a:pPr marL="354330" indent="-354330" eaLnBrk="1" hangingPunct="1">
              <a:lnSpc>
                <a:spcPct val="90000"/>
              </a:lnSpc>
            </a:pPr>
            <a:r>
              <a:rPr lang="zh-CN" altLang="en-US" sz="2800" b="1" dirty="0">
                <a:latin typeface="Times New Roman" panose="02020603050405020304" pitchFamily="18" charset="0"/>
                <a:ea typeface="楷体_GB2312" pitchFamily="49" charset="-122"/>
              </a:rPr>
              <a:t>实数型常量有两种表示法：</a:t>
            </a:r>
            <a:endParaRPr lang="zh-CN" altLang="en-US" sz="2800" b="1" dirty="0">
              <a:latin typeface="Times New Roman" panose="02020603050405020304" pitchFamily="18" charset="0"/>
              <a:ea typeface="楷体_GB2312" pitchFamily="49" charset="-122"/>
            </a:endParaRPr>
          </a:p>
          <a:p>
            <a:pPr marL="892175" lvl="1" indent="-358775" eaLnBrk="1" hangingPunct="1">
              <a:lnSpc>
                <a:spcPct val="90000"/>
              </a:lnSpc>
            </a:pPr>
            <a:r>
              <a:rPr lang="zh-CN" altLang="en-US" sz="2400" b="1" dirty="0">
                <a:solidFill>
                  <a:srgbClr val="FF0000"/>
                </a:solidFill>
                <a:latin typeface="Times New Roman" panose="02020603050405020304" pitchFamily="18" charset="0"/>
                <a:ea typeface="楷体_GB2312" pitchFamily="49" charset="-122"/>
              </a:rPr>
              <a:t>小数表示法</a:t>
            </a:r>
            <a:r>
              <a:rPr lang="zh-CN" altLang="en-US" sz="2400" b="1" dirty="0">
                <a:latin typeface="Times New Roman" panose="02020603050405020304" pitchFamily="18" charset="0"/>
                <a:ea typeface="楷体_GB2312" pitchFamily="49" charset="-122"/>
              </a:rPr>
              <a:t>：由整数部分、小数点</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和小数部分</a:t>
            </a:r>
            <a:endParaRPr lang="en-US" altLang="zh-CN" sz="2400" b="1" dirty="0">
              <a:latin typeface="Times New Roman" panose="02020603050405020304" pitchFamily="18" charset="0"/>
              <a:ea typeface="楷体_GB2312" pitchFamily="49" charset="-122"/>
            </a:endParaRPr>
          </a:p>
          <a:p>
            <a:pPr marL="892175" lvl="1" indent="-358775" eaLnBrk="1" hangingPunct="1">
              <a:lnSpc>
                <a:spcPct val="90000"/>
              </a:lnSpc>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构成，例如 </a:t>
            </a:r>
            <a:r>
              <a:rPr lang="en-US" altLang="zh-CN" sz="2400" b="1" dirty="0">
                <a:latin typeface="Times New Roman" panose="02020603050405020304" pitchFamily="18" charset="0"/>
                <a:ea typeface="楷体_GB2312" pitchFamily="49" charset="-122"/>
              </a:rPr>
              <a:t>456.78, -0.0057</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marL="892175" lvl="1" indent="-358775" eaLnBrk="1" hangingPunct="1">
              <a:lnSpc>
                <a:spcPct val="90000"/>
              </a:lnSpc>
            </a:pPr>
            <a:r>
              <a:rPr lang="zh-CN" altLang="en-US" sz="2400" b="1" dirty="0">
                <a:solidFill>
                  <a:srgbClr val="FF0000"/>
                </a:solidFill>
                <a:latin typeface="Times New Roman" panose="02020603050405020304" pitchFamily="18" charset="0"/>
                <a:ea typeface="楷体_GB2312" pitchFamily="49" charset="-122"/>
              </a:rPr>
              <a:t>科学表示法</a:t>
            </a:r>
            <a:r>
              <a:rPr lang="zh-CN" altLang="en-US" sz="2400" b="1" dirty="0">
                <a:latin typeface="Times New Roman" panose="02020603050405020304" pitchFamily="18" charset="0"/>
                <a:ea typeface="楷体_GB2312" pitchFamily="49" charset="-122"/>
              </a:rPr>
              <a:t>：在小数表示法后加上指数部分，指数部分由</a:t>
            </a:r>
            <a:r>
              <a:rPr lang="en-US" altLang="zh-CN" sz="2400" b="1" dirty="0">
                <a:latin typeface="Times New Roman" panose="02020603050405020304" pitchFamily="18" charset="0"/>
                <a:ea typeface="楷体_GB2312" pitchFamily="49" charset="-122"/>
              </a:rPr>
              <a:t>E(e)</a:t>
            </a:r>
            <a:r>
              <a:rPr lang="zh-CN" altLang="en-US" sz="2400" b="1" dirty="0">
                <a:latin typeface="Times New Roman" panose="02020603050405020304" pitchFamily="18" charset="0"/>
                <a:ea typeface="楷体_GB2312" pitchFamily="49" charset="-122"/>
              </a:rPr>
              <a:t>和一个整数构成，表示基数为</a:t>
            </a:r>
            <a:r>
              <a:rPr lang="en-US" altLang="zh-CN" sz="2400" b="1" dirty="0">
                <a:latin typeface="Times New Roman" panose="02020603050405020304" pitchFamily="18" charset="0"/>
                <a:ea typeface="楷体_GB2312" pitchFamily="49" charset="-122"/>
              </a:rPr>
              <a:t>10</a:t>
            </a:r>
            <a:r>
              <a:rPr lang="zh-CN" altLang="en-US" sz="2400" b="1" dirty="0">
                <a:latin typeface="Times New Roman" panose="02020603050405020304" pitchFamily="18" charset="0"/>
                <a:ea typeface="楷体_GB2312" pitchFamily="49" charset="-122"/>
              </a:rPr>
              <a:t>的指数，</a:t>
            </a:r>
            <a:endParaRPr lang="en-US" altLang="zh-CN" sz="2400" b="1" dirty="0">
              <a:latin typeface="Times New Roman" panose="02020603050405020304" pitchFamily="18" charset="0"/>
              <a:ea typeface="楷体_GB2312" pitchFamily="49" charset="-122"/>
            </a:endParaRPr>
          </a:p>
          <a:p>
            <a:pPr marL="892175" lvl="1" indent="-358775" eaLnBrk="1" hangingPunct="1">
              <a:lnSpc>
                <a:spcPct val="90000"/>
              </a:lnSpc>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例如 </a:t>
            </a:r>
            <a:r>
              <a:rPr lang="en-US" altLang="zh-CN" sz="2400" b="1" dirty="0">
                <a:latin typeface="Times New Roman" panose="02020603050405020304" pitchFamily="18" charset="0"/>
                <a:ea typeface="楷体_GB2312" pitchFamily="49" charset="-122"/>
              </a:rPr>
              <a:t>4.5678E2, -5.7e-3</a:t>
            </a:r>
            <a:r>
              <a:rPr lang="zh-CN" altLang="en-US" sz="2400" b="1" dirty="0">
                <a:latin typeface="Times New Roman" panose="02020603050405020304" pitchFamily="18" charset="0"/>
                <a:ea typeface="楷体_GB2312" pitchFamily="49" charset="-122"/>
              </a:rPr>
              <a:t>等。</a:t>
            </a:r>
            <a:endParaRPr lang="zh-CN" altLang="en-US" sz="2400" b="1" dirty="0">
              <a:latin typeface="Times New Roman" panose="02020603050405020304" pitchFamily="18" charset="0"/>
              <a:ea typeface="楷体_GB2312" pitchFamily="49" charset="-122"/>
            </a:endParaRPr>
          </a:p>
          <a:p>
            <a:pPr marL="354330" indent="-354330" eaLnBrk="1" hangingPunct="1">
              <a:lnSpc>
                <a:spcPct val="90000"/>
              </a:lnSpc>
            </a:pPr>
            <a:r>
              <a:rPr lang="zh-CN" altLang="en-US" sz="2800" b="1" dirty="0">
                <a:solidFill>
                  <a:srgbClr val="FF0000"/>
                </a:solidFill>
                <a:latin typeface="Times New Roman" panose="02020603050405020304" pitchFamily="18" charset="0"/>
                <a:ea typeface="楷体_GB2312" pitchFamily="49" charset="-122"/>
              </a:rPr>
              <a:t>实数类型常量为</a:t>
            </a:r>
            <a:r>
              <a:rPr lang="en-US" altLang="zh-CN" sz="2800" b="1" dirty="0">
                <a:solidFill>
                  <a:srgbClr val="FF0000"/>
                </a:solidFill>
                <a:latin typeface="Times New Roman" panose="02020603050405020304" pitchFamily="18" charset="0"/>
                <a:ea typeface="楷体_GB2312" pitchFamily="49" charset="-122"/>
              </a:rPr>
              <a:t>double</a:t>
            </a:r>
            <a:r>
              <a:rPr lang="zh-CN" altLang="en-US" sz="2800" b="1" dirty="0">
                <a:solidFill>
                  <a:srgbClr val="FF0000"/>
                </a:solidFill>
                <a:latin typeface="Times New Roman" panose="02020603050405020304" pitchFamily="18" charset="0"/>
                <a:ea typeface="楷体_GB2312" pitchFamily="49" charset="-122"/>
              </a:rPr>
              <a:t>型</a:t>
            </a:r>
            <a:r>
              <a:rPr lang="en-US" altLang="zh-CN"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a:p>
            <a:pPr marL="892175" lvl="1" indent="-358775" eaLnBrk="1" hangingPunct="1">
              <a:lnSpc>
                <a:spcPct val="90000"/>
              </a:lnSpc>
            </a:pPr>
            <a:r>
              <a:rPr lang="zh-CN" altLang="en-US" sz="2400" b="1" dirty="0">
                <a:latin typeface="Times New Roman" panose="02020603050405020304" pitchFamily="18" charset="0"/>
                <a:ea typeface="楷体_GB2312" pitchFamily="49" charset="-122"/>
              </a:rPr>
              <a:t>在实数型常量后面加上</a:t>
            </a:r>
            <a:r>
              <a:rPr lang="en-US" altLang="zh-CN" sz="2400" b="1" dirty="0">
                <a:latin typeface="Times New Roman" panose="02020603050405020304" pitchFamily="18" charset="0"/>
                <a:ea typeface="楷体_GB2312" pitchFamily="49" charset="-122"/>
              </a:rPr>
              <a:t>F(f)</a:t>
            </a:r>
            <a:r>
              <a:rPr lang="zh-CN" altLang="en-US" sz="2400" b="1" dirty="0">
                <a:latin typeface="Times New Roman" panose="02020603050405020304" pitchFamily="18" charset="0"/>
                <a:ea typeface="楷体_GB2312" pitchFamily="49" charset="-122"/>
              </a:rPr>
              <a:t>、或者</a:t>
            </a:r>
            <a:r>
              <a:rPr lang="en-US" altLang="zh-CN" sz="2400" b="1" dirty="0">
                <a:latin typeface="Times New Roman" panose="02020603050405020304" pitchFamily="18" charset="0"/>
                <a:ea typeface="楷体_GB2312" pitchFamily="49" charset="-122"/>
              </a:rPr>
              <a:t>L(l)</a:t>
            </a:r>
            <a:r>
              <a:rPr lang="zh-CN" altLang="en-US" sz="2400" b="1" dirty="0">
                <a:latin typeface="Times New Roman" panose="02020603050405020304" pitchFamily="18" charset="0"/>
                <a:ea typeface="楷体_GB2312" pitchFamily="49" charset="-122"/>
              </a:rPr>
              <a:t>表示</a:t>
            </a:r>
            <a:r>
              <a:rPr lang="en-US" altLang="zh-CN" sz="2400" b="1" dirty="0">
                <a:latin typeface="Times New Roman" panose="02020603050405020304" pitchFamily="18" charset="0"/>
                <a:ea typeface="楷体_GB2312" pitchFamily="49" charset="-122"/>
              </a:rPr>
              <a:t>float</a:t>
            </a:r>
            <a:r>
              <a:rPr lang="zh-CN" altLang="en-US" sz="2400" b="1" dirty="0">
                <a:latin typeface="Times New Roman" panose="02020603050405020304" pitchFamily="18" charset="0"/>
                <a:ea typeface="楷体_GB2312" pitchFamily="49" charset="-122"/>
              </a:rPr>
              <a:t>型、</a:t>
            </a:r>
            <a:endParaRPr lang="en-US" altLang="zh-CN" sz="2400" b="1" dirty="0">
              <a:latin typeface="Times New Roman" panose="02020603050405020304" pitchFamily="18" charset="0"/>
              <a:ea typeface="楷体_GB2312" pitchFamily="49" charset="-122"/>
            </a:endParaRPr>
          </a:p>
          <a:p>
            <a:pPr marL="892175" lvl="1" indent="-358775" eaLnBrk="1" hangingPunct="1">
              <a:lnSpc>
                <a:spcPct val="90000"/>
              </a:lnSpc>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或者</a:t>
            </a:r>
            <a:r>
              <a:rPr lang="en-US" altLang="zh-CN" sz="2400" b="1" dirty="0">
                <a:latin typeface="Times New Roman" panose="02020603050405020304" pitchFamily="18" charset="0"/>
                <a:ea typeface="楷体_GB2312" pitchFamily="49" charset="-122"/>
              </a:rPr>
              <a:t>long double</a:t>
            </a:r>
            <a:r>
              <a:rPr lang="zh-CN" altLang="en-US" sz="2400" b="1" dirty="0">
                <a:latin typeface="Times New Roman" panose="02020603050405020304" pitchFamily="18" charset="0"/>
                <a:ea typeface="楷体_GB2312" pitchFamily="49" charset="-122"/>
              </a:rPr>
              <a:t>类型，例如 </a:t>
            </a:r>
            <a:r>
              <a:rPr lang="en-US" altLang="zh-CN" sz="2400" b="1" dirty="0">
                <a:latin typeface="Times New Roman" panose="02020603050405020304" pitchFamily="18" charset="0"/>
                <a:ea typeface="楷体_GB2312" pitchFamily="49" charset="-122"/>
              </a:rPr>
              <a:t>5.6F</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5.6L</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1476375" y="428625"/>
            <a:ext cx="5256213" cy="895350"/>
          </a:xfrm>
        </p:spPr>
        <p:txBody>
          <a:bodyPr vert="horz" wrap="square" lIns="91440" tIns="45720" rIns="91440" bIns="45720" anchor="ctr" anchorCtr="0"/>
          <a:lstStyle/>
          <a:p>
            <a:pPr eaLnBrk="1" hangingPunct="1"/>
            <a:r>
              <a:rPr lang="zh-CN" altLang="en-US" sz="4000" b="1" dirty="0">
                <a:ea typeface="楷体_GB2312" pitchFamily="49" charset="-122"/>
              </a:rPr>
              <a:t>字符类型字面常量</a:t>
            </a:r>
            <a:endParaRPr lang="zh-CN" altLang="en-US" sz="4000" b="1" dirty="0">
              <a:ea typeface="楷体_GB2312" pitchFamily="49" charset="-122"/>
            </a:endParaRPr>
          </a:p>
        </p:txBody>
      </p:sp>
      <p:sp>
        <p:nvSpPr>
          <p:cNvPr id="37891" name="Rectangle 3"/>
          <p:cNvSpPr>
            <a:spLocks noGrp="1"/>
          </p:cNvSpPr>
          <p:nvPr>
            <p:ph type="body"/>
          </p:nvPr>
        </p:nvSpPr>
        <p:spPr>
          <a:xfrm>
            <a:off x="900113" y="2205038"/>
            <a:ext cx="7200900" cy="4103687"/>
          </a:xfrm>
        </p:spPr>
        <p:txBody>
          <a:bodyPr vert="horz" wrap="square" lIns="91440" tIns="45720" rIns="91440" bIns="45720" anchor="t" anchorCtr="0"/>
          <a:lstStyle/>
          <a:p>
            <a:pPr marL="357505" indent="-357505" eaLnBrk="1" hangingPunct="1">
              <a:lnSpc>
                <a:spcPct val="90000"/>
              </a:lnSpc>
            </a:pPr>
            <a:r>
              <a:rPr lang="zh-CN" altLang="en-US" sz="2800" b="1" dirty="0">
                <a:latin typeface="Times New Roman" panose="02020603050405020304" pitchFamily="18" charset="0"/>
                <a:ea typeface="楷体_GB2312" pitchFamily="49" charset="-122"/>
              </a:rPr>
              <a:t>两个</a:t>
            </a:r>
            <a:r>
              <a:rPr lang="zh-CN" altLang="en-US" sz="2800" b="1" dirty="0">
                <a:solidFill>
                  <a:srgbClr val="FF0000"/>
                </a:solidFill>
                <a:latin typeface="Times New Roman" panose="02020603050405020304" pitchFamily="18" charset="0"/>
                <a:ea typeface="楷体_GB2312" pitchFamily="49" charset="-122"/>
              </a:rPr>
              <a:t>单引号（</a:t>
            </a:r>
            <a:r>
              <a:rPr lang="en-US" altLang="zh-CN" sz="2800" b="1" dirty="0">
                <a:solidFill>
                  <a:srgbClr val="FF0000"/>
                </a:solidFill>
                <a:latin typeface="Times New Roman" panose="02020603050405020304" pitchFamily="18" charset="0"/>
                <a:ea typeface="楷体_GB2312" pitchFamily="49" charset="-122"/>
              </a:rPr>
              <a:t>'</a:t>
            </a:r>
            <a:r>
              <a:rPr lang="zh-CN" altLang="en-US" sz="2800" b="1" dirty="0">
                <a:solidFill>
                  <a:srgbClr val="FF0000"/>
                </a:solidFill>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括起来的一个字符：</a:t>
            </a:r>
            <a:r>
              <a:rPr lang="en-US" altLang="zh-CN" sz="2800" b="1" dirty="0">
                <a:latin typeface="Times New Roman" panose="02020603050405020304" pitchFamily="18" charset="0"/>
                <a:ea typeface="楷体_GB2312" pitchFamily="49" charset="-122"/>
              </a:rPr>
              <a:t>P25</a:t>
            </a:r>
            <a:endParaRPr lang="zh-CN" altLang="en-US" sz="2800" b="1" dirty="0">
              <a:latin typeface="Times New Roman" panose="02020603050405020304" pitchFamily="18" charset="0"/>
              <a:ea typeface="楷体_GB2312" pitchFamily="49" charset="-122"/>
            </a:endParaRPr>
          </a:p>
          <a:p>
            <a:pPr marL="894080" lvl="1" indent="-357505" eaLnBrk="1" hangingPunct="1">
              <a:lnSpc>
                <a:spcPct val="90000"/>
              </a:lnSpc>
            </a:pPr>
            <a:r>
              <a:rPr lang="zh-CN" altLang="en-US" sz="2400" b="1" dirty="0">
                <a:latin typeface="Times New Roman" panose="02020603050405020304" pitchFamily="18" charset="0"/>
                <a:ea typeface="楷体_GB2312" pitchFamily="49" charset="-122"/>
              </a:rPr>
              <a:t>字符本身，如：</a:t>
            </a:r>
            <a:r>
              <a:rPr lang="en-US" altLang="zh-CN" sz="2400" b="1" dirty="0">
                <a:latin typeface="Times New Roman" panose="02020603050405020304" pitchFamily="18" charset="0"/>
                <a:ea typeface="楷体_GB2312" pitchFamily="49" charset="-122"/>
              </a:rPr>
              <a:t>'A'</a:t>
            </a:r>
            <a:endParaRPr lang="en-US" altLang="zh-CN" sz="2400" b="1" dirty="0">
              <a:latin typeface="Times New Roman" panose="02020603050405020304" pitchFamily="18" charset="0"/>
              <a:ea typeface="楷体_GB2312" pitchFamily="49" charset="-122"/>
            </a:endParaRPr>
          </a:p>
          <a:p>
            <a:pPr marL="1444625" lvl="2" indent="-371475" eaLnBrk="1" hangingPunct="1">
              <a:lnSpc>
                <a:spcPct val="90000"/>
              </a:lnSpc>
              <a:buClr>
                <a:schemeClr val="accent1"/>
              </a:buClr>
              <a:buSzPct val="75000"/>
              <a:buFont typeface="Wingdings" panose="05000000000000000000" pitchFamily="2" charset="2"/>
              <a:buChar char="Ø"/>
            </a:pPr>
            <a:r>
              <a:rPr lang="zh-CN" altLang="en-US" sz="2000" b="1" dirty="0">
                <a:latin typeface="Times New Roman" panose="02020603050405020304" pitchFamily="18" charset="0"/>
                <a:ea typeface="楷体_GB2312" pitchFamily="49" charset="-122"/>
              </a:rPr>
              <a:t>也可以用转义序列表示（由</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打头的一串符号）</a:t>
            </a:r>
            <a:endParaRPr lang="zh-CN" altLang="en-US" sz="2000" b="1" dirty="0">
              <a:latin typeface="Times New Roman" panose="02020603050405020304" pitchFamily="18" charset="0"/>
              <a:ea typeface="楷体_GB2312" pitchFamily="49" charset="-122"/>
            </a:endParaRPr>
          </a:p>
          <a:p>
            <a:pPr marL="1444625" lvl="2" indent="-371475" eaLnBrk="1" hangingPunct="1">
              <a:lnSpc>
                <a:spcPct val="90000"/>
              </a:lnSpc>
              <a:buClr>
                <a:schemeClr val="accent1"/>
              </a:buClr>
              <a:buSzPct val="75000"/>
              <a:buFont typeface="Wingdings" panose="05000000000000000000" pitchFamily="2" charset="2"/>
              <a:buChar char="Ø"/>
            </a:pPr>
            <a:r>
              <a:rPr lang="zh-CN" altLang="en-US" sz="2000" b="1" dirty="0">
                <a:latin typeface="Times New Roman" panose="02020603050405020304" pitchFamily="18" charset="0"/>
                <a:ea typeface="楷体_GB2312" pitchFamily="49" charset="-122"/>
              </a:rPr>
              <a:t>例如：八进制数‘</a:t>
            </a:r>
            <a:r>
              <a:rPr lang="en-US" altLang="zh-CN" sz="2000" b="1" dirty="0">
                <a:solidFill>
                  <a:srgbClr val="FF0000"/>
                </a:solidFill>
                <a:latin typeface="Times New Roman" panose="02020603050405020304" pitchFamily="18" charset="0"/>
                <a:ea typeface="楷体_GB2312" pitchFamily="49" charset="-122"/>
              </a:rPr>
              <a:t>\ddd</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，十六进制数‘</a:t>
            </a:r>
            <a:r>
              <a:rPr lang="en-US" altLang="zh-CN" sz="2000" b="1" dirty="0">
                <a:solidFill>
                  <a:srgbClr val="FF0000"/>
                </a:solidFill>
                <a:latin typeface="Times New Roman" panose="02020603050405020304" pitchFamily="18" charset="0"/>
                <a:ea typeface="楷体_GB2312" pitchFamily="49" charset="-122"/>
              </a:rPr>
              <a:t>\xhh</a:t>
            </a:r>
            <a:r>
              <a:rPr lang="en-US" altLang="zh-CN" sz="2000" b="1" dirty="0">
                <a:latin typeface="Times New Roman" panose="02020603050405020304" pitchFamily="18" charset="0"/>
                <a:ea typeface="楷体_GB2312" pitchFamily="49" charset="-122"/>
              </a:rPr>
              <a:t>’</a:t>
            </a:r>
            <a:endParaRPr lang="en-US" altLang="zh-CN" sz="2000" b="1" dirty="0">
              <a:latin typeface="Times New Roman" panose="02020603050405020304" pitchFamily="18" charset="0"/>
              <a:ea typeface="楷体_GB2312" pitchFamily="49" charset="-122"/>
            </a:endParaRPr>
          </a:p>
          <a:p>
            <a:pPr marL="1444625" lvl="2" indent="-371475" eaLnBrk="1" hangingPunct="1">
              <a:lnSpc>
                <a:spcPct val="90000"/>
              </a:lnSpc>
              <a:buClr>
                <a:schemeClr val="accent1"/>
              </a:buClr>
              <a:buSzPct val="75000"/>
              <a:buFont typeface="Wingdings" panose="05000000000000000000" pitchFamily="2" charset="2"/>
              <a:buChar char="Ø"/>
            </a:pPr>
            <a:r>
              <a:rPr lang="en-US" altLang="zh-CN" sz="2000" b="1" dirty="0">
                <a:latin typeface="Times New Roman" panose="02020603050405020304" pitchFamily="18" charset="0"/>
                <a:ea typeface="楷体_GB2312" pitchFamily="49" charset="-122"/>
              </a:rPr>
              <a:t>‘A’</a:t>
            </a:r>
            <a:r>
              <a:rPr lang="zh-CN" altLang="en-US" sz="2000" b="1" dirty="0">
                <a:latin typeface="Times New Roman" panose="02020603050405020304" pitchFamily="18" charset="0"/>
                <a:ea typeface="楷体_GB2312" pitchFamily="49" charset="-122"/>
              </a:rPr>
              <a:t>的另外两种形式：‘</a:t>
            </a:r>
            <a:r>
              <a:rPr lang="en-US" altLang="zh-CN" sz="2000" b="1" dirty="0">
                <a:latin typeface="Times New Roman" panose="02020603050405020304" pitchFamily="18" charset="0"/>
                <a:ea typeface="楷体_GB2312" pitchFamily="49" charset="-122"/>
              </a:rPr>
              <a:t>\x41’</a:t>
            </a:r>
            <a:r>
              <a:rPr lang="zh-CN" altLang="en-US" sz="2000" b="1" dirty="0">
                <a:latin typeface="Times New Roman" panose="02020603050405020304" pitchFamily="18" charset="0"/>
                <a:ea typeface="楷体_GB2312" pitchFamily="49" charset="-122"/>
              </a:rPr>
              <a:t>和‘</a:t>
            </a:r>
            <a:r>
              <a:rPr lang="en-US" altLang="zh-CN" sz="2000" b="1" dirty="0">
                <a:latin typeface="Times New Roman" panose="02020603050405020304" pitchFamily="18" charset="0"/>
                <a:ea typeface="楷体_GB2312" pitchFamily="49" charset="-122"/>
              </a:rPr>
              <a:t>\101’ </a:t>
            </a:r>
            <a:endParaRPr lang="en-US" altLang="zh-CN" sz="2000" b="1" dirty="0">
              <a:latin typeface="Times New Roman" panose="02020603050405020304" pitchFamily="18" charset="0"/>
              <a:ea typeface="楷体_GB2312" pitchFamily="49" charset="-122"/>
            </a:endParaRPr>
          </a:p>
          <a:p>
            <a:pPr marL="894080" lvl="1" indent="-357505" eaLnBrk="1" hangingPunct="1">
              <a:lnSpc>
                <a:spcPct val="90000"/>
              </a:lnSpc>
            </a:pPr>
            <a:r>
              <a:rPr lang="zh-CN" altLang="en-US" sz="2400" b="1" dirty="0">
                <a:latin typeface="Times New Roman" panose="02020603050405020304" pitchFamily="18" charset="0"/>
                <a:ea typeface="楷体_GB2312" pitchFamily="49" charset="-122"/>
              </a:rPr>
              <a:t>特殊符号：</a:t>
            </a:r>
            <a:r>
              <a:rPr lang="en-US" altLang="zh-CN" sz="2400" b="1" dirty="0">
                <a:latin typeface="Times New Roman" panose="02020603050405020304" pitchFamily="18" charset="0"/>
                <a:ea typeface="楷体_GB2312" pitchFamily="49" charset="-122"/>
              </a:rPr>
              <a:t>‘\n’</a:t>
            </a:r>
            <a:r>
              <a:rPr lang="zh-CN" altLang="en-US" sz="2400" b="1" dirty="0">
                <a:latin typeface="Times New Roman" panose="02020603050405020304" pitchFamily="18" charset="0"/>
                <a:ea typeface="楷体_GB2312" pitchFamily="49" charset="-122"/>
              </a:rPr>
              <a:t>（换行符）、</a:t>
            </a:r>
            <a:r>
              <a:rPr lang="en-US" altLang="zh-CN" sz="2400" b="1" dirty="0">
                <a:latin typeface="Times New Roman" panose="02020603050405020304" pitchFamily="18" charset="0"/>
                <a:ea typeface="楷体_GB2312" pitchFamily="49" charset="-122"/>
              </a:rPr>
              <a:t>‘\r’</a:t>
            </a:r>
            <a:r>
              <a:rPr lang="zh-CN" altLang="en-US" sz="2400" b="1" dirty="0">
                <a:latin typeface="Times New Roman" panose="02020603050405020304" pitchFamily="18" charset="0"/>
                <a:ea typeface="楷体_GB2312" pitchFamily="49" charset="-122"/>
              </a:rPr>
              <a:t>（回车符）等</a:t>
            </a:r>
            <a:endParaRPr lang="zh-CN" altLang="en-US" sz="2400" b="1" dirty="0">
              <a:latin typeface="Times New Roman" panose="02020603050405020304" pitchFamily="18" charset="0"/>
              <a:ea typeface="楷体_GB2312" pitchFamily="49" charset="-122"/>
            </a:endParaRPr>
          </a:p>
          <a:p>
            <a:pPr marL="894080" lvl="1" indent="-357505" eaLnBrk="1" hangingPunct="1">
              <a:lnSpc>
                <a:spcPct val="90000"/>
              </a:lnSpc>
            </a:pPr>
            <a:r>
              <a:rPr lang="zh-CN" altLang="en-US" sz="2400" b="1" dirty="0">
                <a:latin typeface="Times New Roman" panose="02020603050405020304" pitchFamily="18" charset="0"/>
                <a:ea typeface="楷体_GB2312" pitchFamily="49" charset="-122"/>
              </a:rPr>
              <a:t>注意</a:t>
            </a:r>
            <a:endParaRPr lang="zh-CN" altLang="en-US" sz="2400" b="1" dirty="0">
              <a:latin typeface="Times New Roman" panose="02020603050405020304" pitchFamily="18" charset="0"/>
              <a:ea typeface="楷体_GB2312" pitchFamily="49" charset="-122"/>
            </a:endParaRPr>
          </a:p>
          <a:p>
            <a:pPr marL="1444625" lvl="2" indent="-371475" eaLnBrk="1" hangingPunct="1">
              <a:lnSpc>
                <a:spcPct val="90000"/>
              </a:lnSpc>
              <a:buClr>
                <a:schemeClr val="accent1"/>
              </a:buClr>
              <a:buSzPct val="75000"/>
              <a:buFont typeface="Wingdings" panose="05000000000000000000" pitchFamily="2" charset="2"/>
              <a:buChar char="Ø"/>
            </a:pPr>
            <a:r>
              <a:rPr lang="zh-CN" altLang="en-US" sz="2000" b="1" dirty="0">
                <a:latin typeface="Times New Roman" panose="02020603050405020304" pitchFamily="18" charset="0"/>
                <a:ea typeface="楷体_GB2312" pitchFamily="49" charset="-122"/>
              </a:rPr>
              <a:t>反斜杠（</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）应写成：</a:t>
            </a:r>
            <a:r>
              <a:rPr lang="en-US" altLang="zh-CN" sz="2000" b="1" dirty="0">
                <a:solidFill>
                  <a:srgbClr val="FF0000"/>
                </a:solidFill>
                <a:latin typeface="Times New Roman" panose="02020603050405020304" pitchFamily="18" charset="0"/>
                <a:ea typeface="楷体_GB2312" pitchFamily="49" charset="-122"/>
              </a:rPr>
              <a:t>'\\'</a:t>
            </a:r>
            <a:endParaRPr lang="en-US" altLang="zh-CN" sz="2000" b="1" dirty="0">
              <a:solidFill>
                <a:srgbClr val="FF0000"/>
              </a:solidFill>
              <a:latin typeface="Times New Roman" panose="02020603050405020304" pitchFamily="18" charset="0"/>
              <a:ea typeface="楷体_GB2312" pitchFamily="49" charset="-122"/>
            </a:endParaRPr>
          </a:p>
          <a:p>
            <a:pPr marL="1444625" lvl="2" indent="-371475" eaLnBrk="1" hangingPunct="1">
              <a:lnSpc>
                <a:spcPct val="90000"/>
              </a:lnSpc>
              <a:buClr>
                <a:schemeClr val="accent1"/>
              </a:buClr>
              <a:buSzPct val="75000"/>
              <a:buFont typeface="Wingdings" panose="05000000000000000000" pitchFamily="2" charset="2"/>
              <a:buChar char="Ø"/>
            </a:pPr>
            <a:r>
              <a:rPr lang="zh-CN" altLang="en-US" sz="2000" b="1" dirty="0">
                <a:latin typeface="Times New Roman" panose="02020603050405020304" pitchFamily="18" charset="0"/>
                <a:ea typeface="楷体_GB2312" pitchFamily="49" charset="-122"/>
              </a:rPr>
              <a:t>单引号（</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）应写成：</a:t>
            </a:r>
            <a:r>
              <a:rPr lang="en-US" altLang="zh-CN" sz="2000" b="1" dirty="0">
                <a:solidFill>
                  <a:srgbClr val="FF0000"/>
                </a:solidFill>
                <a:latin typeface="Times New Roman" panose="02020603050405020304" pitchFamily="18" charset="0"/>
                <a:ea typeface="楷体_GB2312" pitchFamily="49" charset="-122"/>
              </a:rPr>
              <a:t>'\''</a:t>
            </a:r>
            <a:endParaRPr lang="en-US" altLang="zh-CN" sz="2000" b="1" dirty="0">
              <a:solidFill>
                <a:srgbClr val="FF0000"/>
              </a:solidFill>
              <a:latin typeface="Times New Roman" panose="02020603050405020304" pitchFamily="18" charset="0"/>
              <a:ea typeface="楷体_GB2312" pitchFamily="49" charset="-122"/>
            </a:endParaRPr>
          </a:p>
          <a:p>
            <a:pPr marL="1444625" lvl="2" indent="-371475" eaLnBrk="1" hangingPunct="1">
              <a:lnSpc>
                <a:spcPct val="90000"/>
              </a:lnSpc>
              <a:buClr>
                <a:schemeClr val="accent1"/>
              </a:buClr>
              <a:buSzPct val="75000"/>
              <a:buFont typeface="Wingdings" panose="05000000000000000000" pitchFamily="2" charset="2"/>
              <a:buChar char="Ø"/>
            </a:pPr>
            <a:r>
              <a:rPr lang="zh-CN" altLang="en-US" sz="2000" b="1" dirty="0">
                <a:latin typeface="Times New Roman" panose="02020603050405020304" pitchFamily="18" charset="0"/>
                <a:ea typeface="楷体_GB2312" pitchFamily="49" charset="-122"/>
              </a:rPr>
              <a:t>双引号（</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）可写成：</a:t>
            </a:r>
            <a:r>
              <a:rPr lang="en-US" altLang="zh-CN" sz="2000" b="1" dirty="0">
                <a:solidFill>
                  <a:srgbClr val="FF0000"/>
                </a:solidFill>
                <a:latin typeface="Times New Roman" panose="02020603050405020304" pitchFamily="18" charset="0"/>
                <a:ea typeface="楷体_GB2312" pitchFamily="49" charset="-122"/>
              </a:rPr>
              <a:t>'\"'</a:t>
            </a:r>
            <a:r>
              <a:rPr lang="zh-CN" altLang="en-US" sz="2000" b="1" dirty="0">
                <a:solidFill>
                  <a:srgbClr val="FF0000"/>
                </a:solidFill>
                <a:latin typeface="Times New Roman" panose="02020603050405020304" pitchFamily="18" charset="0"/>
                <a:ea typeface="楷体_GB2312" pitchFamily="49" charset="-122"/>
              </a:rPr>
              <a:t>或 </a:t>
            </a:r>
            <a:r>
              <a:rPr lang="en-US" altLang="zh-CN" sz="2000" b="1" dirty="0">
                <a:solidFill>
                  <a:srgbClr val="FF0000"/>
                </a:solidFill>
                <a:latin typeface="Times New Roman" panose="02020603050405020304" pitchFamily="18" charset="0"/>
                <a:ea typeface="楷体_GB2312" pitchFamily="49" charset="-122"/>
              </a:rPr>
              <a:t>'"'</a:t>
            </a:r>
            <a:endParaRPr lang="en-US" altLang="zh-CN" sz="2000" b="1" dirty="0">
              <a:solidFill>
                <a:srgbClr val="FF0000"/>
              </a:solidFill>
              <a:latin typeface="Times New Roman" panose="02020603050405020304" pitchFamily="18" charset="0"/>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a:xfrm>
            <a:off x="1408113" y="404813"/>
            <a:ext cx="5180012" cy="895350"/>
          </a:xfrm>
        </p:spPr>
        <p:txBody>
          <a:bodyPr vert="horz" wrap="square" lIns="91440" tIns="45720" rIns="91440" bIns="45720" anchor="ctr" anchorCtr="0"/>
          <a:lstStyle/>
          <a:p>
            <a:pPr eaLnBrk="1" hangingPunct="1"/>
            <a:r>
              <a:rPr lang="zh-CN" altLang="en-US" sz="4000" b="1" dirty="0">
                <a:ea typeface="楷体_GB2312" pitchFamily="49" charset="-122"/>
              </a:rPr>
              <a:t>字符串类型字面常量</a:t>
            </a:r>
            <a:endParaRPr lang="zh-CN" altLang="en-US" sz="4000" b="1" dirty="0">
              <a:ea typeface="楷体_GB2312" pitchFamily="49" charset="-122"/>
            </a:endParaRPr>
          </a:p>
        </p:txBody>
      </p:sp>
      <p:sp>
        <p:nvSpPr>
          <p:cNvPr id="39939" name="Rectangle 3"/>
          <p:cNvSpPr>
            <a:spLocks noGrp="1"/>
          </p:cNvSpPr>
          <p:nvPr>
            <p:ph type="body"/>
          </p:nvPr>
        </p:nvSpPr>
        <p:spPr>
          <a:xfrm>
            <a:off x="684213" y="2349500"/>
            <a:ext cx="7708900" cy="2995613"/>
          </a:xfrm>
        </p:spPr>
        <p:txBody>
          <a:bodyPr vert="horz" wrap="square" lIns="91440" tIns="45720" rIns="91440" bIns="45720" anchor="t" anchorCtr="0"/>
          <a:lstStyle/>
          <a:p>
            <a:pPr marL="357505" indent="-357505" eaLnBrk="1" hangingPunct="1"/>
            <a:r>
              <a:rPr lang="zh-CN" altLang="en-US" sz="2800" b="1" dirty="0">
                <a:solidFill>
                  <a:srgbClr val="FF0000"/>
                </a:solidFill>
                <a:latin typeface="Times New Roman" panose="02020603050405020304" pitchFamily="18" charset="0"/>
                <a:ea typeface="楷体_GB2312" pitchFamily="49" charset="-122"/>
              </a:rPr>
              <a:t>两个双引号（</a:t>
            </a:r>
            <a:r>
              <a:rPr lang="en-US" altLang="zh-CN" sz="2800" b="1" dirty="0">
                <a:solidFill>
                  <a:srgbClr val="FF0000"/>
                </a:solidFill>
                <a:latin typeface="Times New Roman" panose="02020603050405020304" pitchFamily="18" charset="0"/>
                <a:ea typeface="楷体_GB2312" pitchFamily="49" charset="-122"/>
              </a:rPr>
              <a:t>”</a:t>
            </a:r>
            <a:r>
              <a:rPr lang="zh-CN" altLang="en-US" sz="2800" b="1" dirty="0">
                <a:solidFill>
                  <a:srgbClr val="FF0000"/>
                </a:solidFill>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括起来的字符序列，其中字符的写法与字符类型常量基本相同。例如：</a:t>
            </a:r>
            <a:endParaRPr lang="zh-CN" altLang="en-US" sz="2800" b="1" dirty="0">
              <a:latin typeface="Times New Roman" panose="02020603050405020304" pitchFamily="18" charset="0"/>
              <a:ea typeface="楷体_GB2312" pitchFamily="49" charset="-122"/>
            </a:endParaRPr>
          </a:p>
          <a:p>
            <a:pPr marL="1339850" lvl="1" indent="-533400" eaLnBrk="1" hangingPunct="1"/>
            <a:r>
              <a:rPr lang="zh-CN" altLang="en-US" sz="2400" b="1" dirty="0">
                <a:latin typeface="Times New Roman" panose="02020603050405020304" pitchFamily="18" charset="0"/>
                <a:ea typeface="楷体_GB2312" pitchFamily="49" charset="-122"/>
              </a:rPr>
              <a:t>"This is a string."</a:t>
            </a:r>
            <a:endParaRPr lang="en-GB" altLang="en-US" sz="2400" b="1" dirty="0">
              <a:latin typeface="Times New Roman" panose="02020603050405020304" pitchFamily="18" charset="0"/>
              <a:ea typeface="楷体_GB2312" pitchFamily="49" charset="-122"/>
            </a:endParaRPr>
          </a:p>
          <a:p>
            <a:pPr marL="1339850" lvl="1" indent="-533400" eaLnBrk="1" hangingPunct="1"/>
            <a:r>
              <a:rPr lang="en-GB" altLang="en-US"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Please enter \"Y\" or \"N\":"</a:t>
            </a:r>
            <a:endParaRPr lang="zh-CN" altLang="en-US" sz="2400" b="1" dirty="0">
              <a:latin typeface="Times New Roman" panose="02020603050405020304" pitchFamily="18" charset="0"/>
              <a:ea typeface="楷体_GB2312" pitchFamily="49" charset="-122"/>
            </a:endParaRPr>
          </a:p>
          <a:p>
            <a:pPr marL="357505" indent="-357505" eaLnBrk="1" hangingPunct="1"/>
            <a:r>
              <a:rPr lang="zh-CN" altLang="en-US" sz="2800" b="1" dirty="0">
                <a:latin typeface="Times New Roman" panose="02020603050405020304" pitchFamily="18" charset="0"/>
                <a:ea typeface="楷体_GB2312" pitchFamily="49" charset="-122"/>
              </a:rPr>
              <a:t>存储字符串时，要在最后一个字符后存储一个字符</a:t>
            </a:r>
            <a:r>
              <a:rPr lang="en-US" altLang="zh-CN" sz="2800" b="1" dirty="0">
                <a:solidFill>
                  <a:srgbClr val="FF0000"/>
                </a:solidFill>
                <a:latin typeface="Times New Roman" panose="02020603050405020304" pitchFamily="18" charset="0"/>
                <a:ea typeface="楷体_GB2312" pitchFamily="49" charset="-122"/>
              </a:rPr>
              <a:t>’</a:t>
            </a:r>
            <a:r>
              <a:rPr lang="zh-CN" altLang="en-US" sz="2800" b="1" dirty="0">
                <a:solidFill>
                  <a:srgbClr val="FF0000"/>
                </a:solidFill>
                <a:latin typeface="Times New Roman" panose="02020603050405020304" pitchFamily="18" charset="0"/>
                <a:ea typeface="楷体_GB2312" pitchFamily="49" charset="-122"/>
              </a:rPr>
              <a:t>\0</a:t>
            </a:r>
            <a:r>
              <a:rPr lang="en-US" altLang="zh-CN" sz="2800" b="1" dirty="0">
                <a:solidFill>
                  <a:srgbClr val="FF0000"/>
                </a:solidFill>
                <a:latin typeface="Times New Roman" panose="02020603050405020304" pitchFamily="18" charset="0"/>
                <a:ea typeface="楷体_GB2312" pitchFamily="49" charset="-122"/>
              </a:rPr>
              <a:t>’</a:t>
            </a:r>
            <a:r>
              <a:rPr lang="zh-CN" altLang="en-US" sz="2800" b="1" dirty="0">
                <a:latin typeface="Times New Roman" panose="02020603050405020304" pitchFamily="18" charset="0"/>
                <a:ea typeface="楷体_GB2312" pitchFamily="49" charset="-122"/>
              </a:rPr>
              <a:t>，表示字符串结束。</a:t>
            </a:r>
            <a:endParaRPr lang="zh-CN" altLang="en-US" sz="2800" b="1" dirty="0">
              <a:latin typeface="Times New Roman" panose="02020603050405020304" pitchFamily="18" charset="0"/>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1408113" y="428625"/>
            <a:ext cx="7772400" cy="895350"/>
          </a:xfrm>
        </p:spPr>
        <p:txBody>
          <a:bodyPr vert="horz" wrap="square" lIns="91440" tIns="45720" rIns="91440" bIns="45720" anchor="ctr" anchorCtr="0"/>
          <a:lstStyle/>
          <a:p>
            <a:pPr eaLnBrk="1" hangingPunct="1"/>
            <a:r>
              <a:rPr lang="zh-CN" altLang="en-US" sz="4000" b="1" dirty="0">
                <a:ea typeface="楷体_GB2312" pitchFamily="49" charset="-122"/>
              </a:rPr>
              <a:t>字符常量与字符串常量的区别</a:t>
            </a:r>
            <a:endParaRPr lang="zh-CN" altLang="en-US" sz="4000" b="1" dirty="0">
              <a:ea typeface="楷体_GB2312" pitchFamily="49" charset="-122"/>
            </a:endParaRPr>
          </a:p>
        </p:txBody>
      </p:sp>
      <p:sp>
        <p:nvSpPr>
          <p:cNvPr id="40963" name="Rectangle 3"/>
          <p:cNvSpPr>
            <a:spLocks noGrp="1"/>
          </p:cNvSpPr>
          <p:nvPr>
            <p:ph type="body"/>
          </p:nvPr>
        </p:nvSpPr>
        <p:spPr>
          <a:xfrm>
            <a:off x="684213" y="2349500"/>
            <a:ext cx="7672387" cy="3024188"/>
          </a:xfrm>
        </p:spPr>
        <p:txBody>
          <a:bodyPr vert="horz" wrap="square" lIns="91440" tIns="45720" rIns="91440" bIns="45720" anchor="t" anchorCtr="0"/>
          <a:lstStyle/>
          <a:p>
            <a:pPr marL="357505" indent="-357505" eaLnBrk="1" hangingPunct="1">
              <a:lnSpc>
                <a:spcPct val="80000"/>
              </a:lnSpc>
            </a:pPr>
            <a:r>
              <a:rPr lang="zh-CN" altLang="en-US" sz="2800" b="1" dirty="0">
                <a:latin typeface="Times New Roman" panose="02020603050405020304" pitchFamily="18" charset="0"/>
                <a:ea typeface="楷体_GB2312" pitchFamily="49" charset="-122"/>
              </a:rPr>
              <a:t>字符常量表示单个字符，类型为</a:t>
            </a:r>
            <a:r>
              <a:rPr lang="en-US" altLang="zh-CN" sz="2800" b="1" dirty="0">
                <a:latin typeface="Times New Roman" panose="02020603050405020304" pitchFamily="18" charset="0"/>
                <a:ea typeface="楷体_GB2312" pitchFamily="49" charset="-122"/>
              </a:rPr>
              <a:t>char</a:t>
            </a:r>
            <a:r>
              <a:rPr lang="zh-CN" altLang="en-US" sz="2800" b="1" dirty="0">
                <a:latin typeface="Times New Roman" panose="02020603050405020304" pitchFamily="18" charset="0"/>
                <a:ea typeface="楷体_GB2312" pitchFamily="49" charset="-122"/>
              </a:rPr>
              <a:t>；而字符串常量表示多个字符，类型为</a:t>
            </a:r>
            <a:r>
              <a:rPr lang="zh-CN" altLang="en-US" sz="2800" b="1" dirty="0">
                <a:solidFill>
                  <a:srgbClr val="0070C0"/>
                </a:solidFill>
                <a:latin typeface="Times New Roman" panose="02020603050405020304" pitchFamily="18" charset="0"/>
                <a:ea typeface="楷体_GB2312" pitchFamily="49" charset="-122"/>
              </a:rPr>
              <a:t>常量字符数组</a:t>
            </a:r>
            <a:r>
              <a:rPr lang="zh-CN" altLang="en-US" sz="2800" b="1" dirty="0">
                <a:latin typeface="Times New Roman" panose="02020603050405020304" pitchFamily="18" charset="0"/>
                <a:ea typeface="楷体_GB2312" pitchFamily="49" charset="-122"/>
              </a:rPr>
              <a:t>，对字符串常量的操作按字符数组的规定。</a:t>
            </a:r>
            <a:endParaRPr lang="en-US" altLang="zh-CN" sz="2800" b="1" dirty="0">
              <a:latin typeface="Times New Roman" panose="02020603050405020304" pitchFamily="18" charset="0"/>
              <a:ea typeface="楷体_GB2312" pitchFamily="49" charset="-122"/>
            </a:endParaRPr>
          </a:p>
          <a:p>
            <a:pPr marL="357505" indent="-357505" eaLnBrk="1" hangingPunct="1">
              <a:lnSpc>
                <a:spcPct val="80000"/>
              </a:lnSpc>
            </a:pPr>
            <a:endParaRPr lang="zh-CN" altLang="en-US" sz="2000" b="1" dirty="0">
              <a:latin typeface="Times New Roman" panose="02020603050405020304" pitchFamily="18" charset="0"/>
              <a:ea typeface="楷体_GB2312" pitchFamily="49" charset="-122"/>
            </a:endParaRPr>
          </a:p>
          <a:p>
            <a:pPr marL="357505" indent="-357505" eaLnBrk="1" hangingPunct="1">
              <a:lnSpc>
                <a:spcPct val="80000"/>
              </a:lnSpc>
            </a:pPr>
            <a:r>
              <a:rPr lang="zh-CN" altLang="en-US" sz="2800" b="1" dirty="0">
                <a:latin typeface="Times New Roman" panose="02020603050405020304" pitchFamily="18" charset="0"/>
                <a:ea typeface="楷体_GB2312" pitchFamily="49" charset="-122"/>
              </a:rPr>
              <a:t>字符常量在内存中占</a:t>
            </a:r>
            <a:r>
              <a:rPr lang="en-US" altLang="zh-CN" sz="2800" b="1" dirty="0">
                <a:latin typeface="Times New Roman" panose="02020603050405020304" pitchFamily="18" charset="0"/>
                <a:ea typeface="楷体_GB2312" pitchFamily="49" charset="-122"/>
              </a:rPr>
              <a:t>1</a:t>
            </a:r>
            <a:r>
              <a:rPr lang="zh-CN" altLang="en-US" sz="2800" b="1" dirty="0">
                <a:latin typeface="Times New Roman" panose="02020603050405020304" pitchFamily="18" charset="0"/>
                <a:ea typeface="楷体_GB2312" pitchFamily="49" charset="-122"/>
              </a:rPr>
              <a:t>个字节；字符串常量占多个字节：串中</a:t>
            </a:r>
            <a:r>
              <a:rPr lang="zh-CN" altLang="en-US" sz="2800" b="1" dirty="0">
                <a:solidFill>
                  <a:srgbClr val="0070C0"/>
                </a:solidFill>
                <a:latin typeface="Times New Roman" panose="02020603050405020304" pitchFamily="18" charset="0"/>
                <a:ea typeface="楷体_GB2312" pitchFamily="49" charset="-122"/>
              </a:rPr>
              <a:t>字符个数加上</a:t>
            </a:r>
            <a:r>
              <a:rPr lang="en-US" altLang="zh-CN" sz="2800" b="1" dirty="0">
                <a:solidFill>
                  <a:srgbClr val="0070C0"/>
                </a:solidFill>
                <a:latin typeface="Times New Roman" panose="02020603050405020304" pitchFamily="18" charset="0"/>
                <a:ea typeface="楷体_GB2312" pitchFamily="49" charset="-122"/>
              </a:rPr>
              <a:t>1</a:t>
            </a:r>
            <a:r>
              <a:rPr lang="zh-CN" altLang="en-US" sz="2800" b="1" dirty="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a:p>
            <a:pPr marL="357505" indent="-357505" eaLnBrk="1" hangingPunct="1">
              <a:lnSpc>
                <a:spcPct val="80000"/>
              </a:lnSpc>
            </a:pPr>
            <a:endParaRPr lang="zh-CN" altLang="en-US" sz="2000" b="1" dirty="0">
              <a:latin typeface="Times New Roman" panose="02020603050405020304" pitchFamily="18" charset="0"/>
              <a:ea typeface="楷体_GB2312" pitchFamily="49" charset="-122"/>
            </a:endParaRPr>
          </a:p>
          <a:p>
            <a:pPr marL="357505" indent="-357505" eaLnBrk="1" hangingPunct="1">
              <a:lnSpc>
                <a:spcPct val="80000"/>
              </a:lnSpc>
            </a:pPr>
            <a:r>
              <a:rPr lang="en-US" altLang="zh-CN" sz="2800" b="1" dirty="0">
                <a:solidFill>
                  <a:srgbClr val="0070C0"/>
                </a:solidFill>
                <a:latin typeface="Times New Roman" panose="02020603050405020304" pitchFamily="18" charset="0"/>
                <a:ea typeface="楷体_GB2312" pitchFamily="49" charset="-122"/>
              </a:rPr>
              <a:t>s</a:t>
            </a:r>
            <a:r>
              <a:rPr lang="zh-CN" altLang="en-US" sz="2800" b="1" dirty="0">
                <a:solidFill>
                  <a:srgbClr val="0070C0"/>
                </a:solidFill>
                <a:latin typeface="Times New Roman" panose="02020603050405020304" pitchFamily="18" charset="0"/>
                <a:ea typeface="楷体_GB2312" pitchFamily="49" charset="-122"/>
              </a:rPr>
              <a:t>tring类：</a:t>
            </a:r>
            <a:r>
              <a:rPr lang="zh-CN" altLang="en-US" sz="2400" b="1" dirty="0">
                <a:latin typeface="Times New Roman" panose="02020603050405020304" pitchFamily="18" charset="0"/>
                <a:ea typeface="楷体_GB2312" pitchFamily="49" charset="-122"/>
              </a:rPr>
              <a:t>不是C++基本数据类型；标准C++支持</a:t>
            </a:r>
            <a:endParaRPr lang="zh-CN" altLang="en-US" sz="2400" b="1" dirty="0">
              <a:latin typeface="Times New Roman" panose="02020603050405020304" pitchFamily="18" charset="0"/>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1408113" y="404813"/>
            <a:ext cx="3884612" cy="895350"/>
          </a:xfrm>
        </p:spPr>
        <p:txBody>
          <a:bodyPr vert="horz" wrap="square" lIns="91440" tIns="45720" rIns="91440" bIns="45720" anchor="ctr" anchorCtr="0"/>
          <a:lstStyle/>
          <a:p>
            <a:pPr eaLnBrk="1" hangingPunct="1"/>
            <a:r>
              <a:rPr lang="zh-CN" altLang="en-US" sz="4000" b="1" dirty="0">
                <a:ea typeface="楷体_GB2312" pitchFamily="49" charset="-122"/>
              </a:rPr>
              <a:t>符号常量</a:t>
            </a:r>
            <a:endParaRPr lang="zh-CN" altLang="en-US" sz="4000" b="1" dirty="0">
              <a:ea typeface="楷体_GB2312" pitchFamily="49" charset="-122"/>
            </a:endParaRPr>
          </a:p>
        </p:txBody>
      </p:sp>
      <p:sp>
        <p:nvSpPr>
          <p:cNvPr id="50179" name="Rectangle 3"/>
          <p:cNvSpPr>
            <a:spLocks noGrp="1" noChangeArrowheads="1"/>
          </p:cNvSpPr>
          <p:nvPr>
            <p:ph type="body" idx="1"/>
          </p:nvPr>
        </p:nvSpPr>
        <p:spPr>
          <a:xfrm>
            <a:off x="755650" y="1196023"/>
            <a:ext cx="7529513" cy="4175125"/>
          </a:xfrm>
        </p:spPr>
        <p:txBody>
          <a:bodyPr vert="horz" wrap="square" lIns="91440" tIns="45720" rIns="91440" bIns="45720" numCol="1" anchor="t" anchorCtr="0" compatLnSpc="1"/>
          <a:lstStyle/>
          <a:p>
            <a:pPr marL="354330" marR="0" lvl="0"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通过常量定义给常量</a:t>
            </a:r>
            <a:r>
              <a:rPr kumimoji="0" lang="zh-CN" altLang="en-US"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取一个名字</a:t>
            </a: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并</a:t>
            </a:r>
            <a:r>
              <a:rPr kumimoji="0" lang="zh-CN" altLang="en-US"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指定一个类型</a:t>
            </a: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；在程序中通过常量名来使用这些常量。</a:t>
            </a:r>
            <a:endPar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354330" marR="0" lvl="0"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zh-CN" altLang="en-US" sz="1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354330" marR="0" lvl="0"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符号常量的定义格式为：</a:t>
            </a:r>
            <a:endPar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339850" marR="0" lvl="1"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const &lt;</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类型名</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&gt; &lt;</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常量名</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&gt;=&lt;</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值</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&gt;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339850" marR="0" lvl="1"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#define &lt;</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常量名</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&gt; &lt;</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值</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&gt;</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1339850" marR="0" lvl="1"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例如：</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const double PI=3.1415926; </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339850" marR="0" lvl="1"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或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#define PI 3.1415926</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339850" marR="0" lvl="1"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1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354330" marR="0" lvl="0"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优点：易读性；一致性；易维护性</a:t>
            </a:r>
            <a:endPar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939800" marR="0" lvl="0" indent="-5334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6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lum contrast="12000"/>
          </a:blip>
          <a:stretch>
            <a:fillRect/>
          </a:stretch>
        </p:blipFill>
        <p:spPr>
          <a:xfrm>
            <a:off x="467360" y="5516880"/>
            <a:ext cx="8290560" cy="126746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1476375" y="461963"/>
            <a:ext cx="5953125" cy="895350"/>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2.3.2 </a:t>
            </a:r>
            <a:r>
              <a:rPr lang="zh-CN" altLang="en-US" sz="4000" b="1" dirty="0">
                <a:ea typeface="楷体_GB2312" pitchFamily="49" charset="-122"/>
              </a:rPr>
              <a:t>变量（基本特性）</a:t>
            </a:r>
            <a:endParaRPr lang="zh-CN" altLang="en-US" sz="4000" b="1" dirty="0">
              <a:ea typeface="楷体_GB2312" pitchFamily="49" charset="-122"/>
            </a:endParaRPr>
          </a:p>
        </p:txBody>
      </p:sp>
      <p:sp>
        <p:nvSpPr>
          <p:cNvPr id="45059" name="Rectangle 3"/>
          <p:cNvSpPr>
            <a:spLocks noGrp="1"/>
          </p:cNvSpPr>
          <p:nvPr>
            <p:ph type="body"/>
          </p:nvPr>
        </p:nvSpPr>
        <p:spPr>
          <a:xfrm>
            <a:off x="971550" y="2349500"/>
            <a:ext cx="7056438" cy="2592388"/>
          </a:xfrm>
        </p:spPr>
        <p:txBody>
          <a:bodyPr vert="horz" wrap="square" lIns="91440" tIns="45720" rIns="91440" bIns="45720" anchor="t" anchorCtr="0"/>
          <a:lstStyle/>
          <a:p>
            <a:pPr marL="354330" indent="-354330" eaLnBrk="1" hangingPunct="1"/>
            <a:r>
              <a:rPr lang="zh-CN" altLang="en-US" sz="2800" b="1" dirty="0">
                <a:solidFill>
                  <a:srgbClr val="FF0000"/>
                </a:solidFill>
                <a:latin typeface="楷体_GB2312" pitchFamily="49" charset="-122"/>
                <a:ea typeface="楷体_GB2312" pitchFamily="49" charset="-122"/>
              </a:rPr>
              <a:t>变量名</a:t>
            </a:r>
            <a:r>
              <a:rPr lang="zh-CN" altLang="en-US" sz="2800" b="1" dirty="0">
                <a:latin typeface="楷体_GB2312" pitchFamily="49" charset="-122"/>
                <a:ea typeface="楷体_GB2312" pitchFamily="49" charset="-122"/>
              </a:rPr>
              <a:t>：用标识符表示。</a:t>
            </a:r>
            <a:endParaRPr lang="zh-CN" altLang="en-US" sz="2800" b="1" dirty="0">
              <a:latin typeface="楷体_GB2312" pitchFamily="49" charset="-122"/>
              <a:ea typeface="楷体_GB2312" pitchFamily="49" charset="-122"/>
            </a:endParaRPr>
          </a:p>
          <a:p>
            <a:pPr marL="354330" indent="-354330" eaLnBrk="1" hangingPunct="1"/>
            <a:r>
              <a:rPr lang="zh-CN" altLang="en-US" sz="2800" b="1" dirty="0">
                <a:solidFill>
                  <a:srgbClr val="FF0000"/>
                </a:solidFill>
                <a:latin typeface="楷体_GB2312" pitchFamily="49" charset="-122"/>
                <a:ea typeface="楷体_GB2312" pitchFamily="49" charset="-122"/>
              </a:rPr>
              <a:t>类型</a:t>
            </a:r>
            <a:r>
              <a:rPr lang="zh-CN" altLang="en-US" sz="2800" b="1" dirty="0">
                <a:latin typeface="楷体_GB2312" pitchFamily="49" charset="-122"/>
                <a:ea typeface="楷体_GB2312" pitchFamily="49" charset="-122"/>
              </a:rPr>
              <a:t>：指定变量能取何种值、对其能进行何种运算以及所需内存空间的大小等。 </a:t>
            </a:r>
            <a:endParaRPr lang="zh-CN" altLang="en-US" sz="2800" b="1" dirty="0">
              <a:latin typeface="楷体_GB2312" pitchFamily="49" charset="-122"/>
              <a:ea typeface="楷体_GB2312" pitchFamily="49" charset="-122"/>
            </a:endParaRPr>
          </a:p>
          <a:p>
            <a:pPr marL="354330" indent="-354330" eaLnBrk="1" hangingPunct="1"/>
            <a:r>
              <a:rPr lang="zh-CN" altLang="en-US" sz="2800" b="1" dirty="0">
                <a:solidFill>
                  <a:srgbClr val="FF0000"/>
                </a:solidFill>
                <a:latin typeface="楷体_GB2312" pitchFamily="49" charset="-122"/>
                <a:ea typeface="楷体_GB2312" pitchFamily="49" charset="-122"/>
              </a:rPr>
              <a:t>值</a:t>
            </a:r>
            <a:r>
              <a:rPr lang="zh-CN" altLang="en-US" sz="2800" b="1" dirty="0">
                <a:latin typeface="楷体_GB2312" pitchFamily="49" charset="-122"/>
                <a:ea typeface="楷体_GB2312" pitchFamily="49" charset="-122"/>
              </a:rPr>
              <a:t>：在类型的值集范围内可变。</a:t>
            </a:r>
            <a:endParaRPr lang="zh-CN" altLang="en-US" sz="2800" b="1" dirty="0">
              <a:latin typeface="楷体_GB2312" pitchFamily="49" charset="-122"/>
              <a:ea typeface="楷体_GB2312" pitchFamily="49" charset="-122"/>
            </a:endParaRPr>
          </a:p>
          <a:p>
            <a:pPr marL="354330" indent="-354330" eaLnBrk="1" hangingPunct="1"/>
            <a:r>
              <a:rPr lang="zh-CN" altLang="en-US" sz="2800" b="1" dirty="0">
                <a:solidFill>
                  <a:srgbClr val="FF0000"/>
                </a:solidFill>
                <a:latin typeface="楷体_GB2312" pitchFamily="49" charset="-122"/>
                <a:ea typeface="楷体_GB2312" pitchFamily="49" charset="-122"/>
              </a:rPr>
              <a:t>内存地址</a:t>
            </a:r>
            <a:endParaRPr lang="zh-CN" altLang="en-US" sz="2800" b="1" dirty="0">
              <a:solidFill>
                <a:srgbClr val="FF0000"/>
              </a:solidFill>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p:cNvSpPr>
          <p:nvPr>
            <p:ph type="body"/>
          </p:nvPr>
        </p:nvSpPr>
        <p:spPr>
          <a:xfrm>
            <a:off x="1258888" y="2492375"/>
            <a:ext cx="5400675" cy="2736850"/>
          </a:xfrm>
        </p:spPr>
        <p:txBody>
          <a:bodyPr vert="horz" wrap="square" lIns="91440" tIns="45720" rIns="91440" bIns="45720" anchor="t" anchorCtr="0"/>
          <a:lstStyle/>
          <a:p>
            <a:pPr eaLnBrk="1" hangingPunct="1">
              <a:lnSpc>
                <a:spcPct val="90000"/>
              </a:lnSpc>
            </a:pPr>
            <a:r>
              <a:rPr lang="en-US" altLang="zh-CN" sz="2800" b="1" dirty="0">
                <a:latin typeface="Times New Roman" panose="02020603050405020304" pitchFamily="18" charset="0"/>
                <a:ea typeface="楷体_GB2312" pitchFamily="49" charset="-122"/>
              </a:rPr>
              <a:t>&lt;</a:t>
            </a:r>
            <a:r>
              <a:rPr lang="zh-CN" altLang="en-US" sz="2800" b="1" dirty="0">
                <a:latin typeface="Times New Roman" panose="02020603050405020304" pitchFamily="18" charset="0"/>
                <a:ea typeface="楷体_GB2312" pitchFamily="49" charset="-122"/>
              </a:rPr>
              <a:t>类型名</a:t>
            </a:r>
            <a:r>
              <a:rPr lang="en-US" altLang="zh-CN" sz="2800" b="1" dirty="0">
                <a:latin typeface="Times New Roman" panose="02020603050405020304" pitchFamily="18" charset="0"/>
                <a:ea typeface="楷体_GB2312" pitchFamily="49" charset="-122"/>
              </a:rPr>
              <a:t>&gt; &lt;</a:t>
            </a:r>
            <a:r>
              <a:rPr lang="zh-CN" altLang="en-US" sz="2800" b="1" dirty="0">
                <a:latin typeface="Times New Roman" panose="02020603050405020304" pitchFamily="18" charset="0"/>
                <a:ea typeface="楷体_GB2312" pitchFamily="49" charset="-122"/>
              </a:rPr>
              <a:t>变量名</a:t>
            </a:r>
            <a:r>
              <a:rPr lang="en-US" altLang="zh-CN" sz="2800" b="1" dirty="0">
                <a:latin typeface="Times New Roman" panose="02020603050405020304" pitchFamily="18" charset="0"/>
                <a:ea typeface="楷体_GB2312" pitchFamily="49" charset="-122"/>
              </a:rPr>
              <a:t>&gt;</a:t>
            </a:r>
            <a:r>
              <a:rPr lang="zh-CN" altLang="en-US" sz="2800" b="1" dirty="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a:p>
            <a:pPr eaLnBrk="1" hangingPunct="1">
              <a:lnSpc>
                <a:spcPct val="90000"/>
              </a:lnSpc>
            </a:pPr>
            <a:r>
              <a:rPr lang="en-US" altLang="zh-CN" sz="2800" b="1" dirty="0">
                <a:latin typeface="Times New Roman" panose="02020603050405020304" pitchFamily="18" charset="0"/>
                <a:ea typeface="楷体_GB2312" pitchFamily="49" charset="-122"/>
              </a:rPr>
              <a:t>&lt;</a:t>
            </a:r>
            <a:r>
              <a:rPr lang="zh-CN" altLang="en-US" sz="2800" b="1" dirty="0">
                <a:latin typeface="Times New Roman" panose="02020603050405020304" pitchFamily="18" charset="0"/>
                <a:ea typeface="楷体_GB2312" pitchFamily="49" charset="-122"/>
              </a:rPr>
              <a:t>类型名</a:t>
            </a:r>
            <a:r>
              <a:rPr lang="en-US" altLang="zh-CN" sz="2800" b="1" dirty="0">
                <a:latin typeface="Times New Roman" panose="02020603050405020304" pitchFamily="18" charset="0"/>
                <a:ea typeface="楷体_GB2312" pitchFamily="49" charset="-122"/>
              </a:rPr>
              <a:t>&gt; &lt;</a:t>
            </a:r>
            <a:r>
              <a:rPr lang="zh-CN" altLang="en-US" sz="2800" b="1" dirty="0">
                <a:latin typeface="Times New Roman" panose="02020603050405020304" pitchFamily="18" charset="0"/>
                <a:ea typeface="楷体_GB2312" pitchFamily="49" charset="-122"/>
              </a:rPr>
              <a:t>变量名</a:t>
            </a:r>
            <a:r>
              <a:rPr lang="en-US" altLang="zh-CN" sz="2800" b="1" dirty="0">
                <a:latin typeface="Times New Roman" panose="02020603050405020304" pitchFamily="18" charset="0"/>
                <a:ea typeface="楷体_GB2312" pitchFamily="49" charset="-122"/>
              </a:rPr>
              <a:t>&gt;=&lt;</a:t>
            </a:r>
            <a:r>
              <a:rPr lang="zh-CN" altLang="en-US" sz="2800" b="1" dirty="0">
                <a:latin typeface="Times New Roman" panose="02020603050405020304" pitchFamily="18" charset="0"/>
                <a:ea typeface="楷体_GB2312" pitchFamily="49" charset="-122"/>
              </a:rPr>
              <a:t>初值</a:t>
            </a:r>
            <a:r>
              <a:rPr lang="en-US" altLang="zh-CN" sz="2800" b="1" dirty="0">
                <a:latin typeface="Times New Roman" panose="02020603050405020304" pitchFamily="18" charset="0"/>
                <a:ea typeface="楷体_GB2312" pitchFamily="49" charset="-122"/>
              </a:rPr>
              <a:t>&gt;</a:t>
            </a:r>
            <a:r>
              <a:rPr lang="zh-CN" altLang="en-US" sz="2800" b="1" dirty="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a:p>
            <a:pPr eaLnBrk="1" hangingPunct="1">
              <a:lnSpc>
                <a:spcPct val="90000"/>
              </a:lnSpc>
            </a:pPr>
            <a:r>
              <a:rPr lang="en-US" altLang="zh-CN" sz="2800" b="1" dirty="0">
                <a:latin typeface="Times New Roman" panose="02020603050405020304" pitchFamily="18" charset="0"/>
                <a:ea typeface="楷体_GB2312" pitchFamily="49" charset="-122"/>
              </a:rPr>
              <a:t>&lt;</a:t>
            </a:r>
            <a:r>
              <a:rPr lang="zh-CN" altLang="en-US" sz="2800" b="1" dirty="0">
                <a:latin typeface="Times New Roman" panose="02020603050405020304" pitchFamily="18" charset="0"/>
                <a:ea typeface="楷体_GB2312" pitchFamily="49" charset="-122"/>
              </a:rPr>
              <a:t>类型名</a:t>
            </a:r>
            <a:r>
              <a:rPr lang="en-US" altLang="zh-CN" sz="2800" b="1" dirty="0">
                <a:latin typeface="Times New Roman" panose="02020603050405020304" pitchFamily="18" charset="0"/>
                <a:ea typeface="楷体_GB2312" pitchFamily="49" charset="-122"/>
              </a:rPr>
              <a:t>&gt; &lt;</a:t>
            </a:r>
            <a:r>
              <a:rPr lang="zh-CN" altLang="en-US" sz="2800" b="1" dirty="0">
                <a:latin typeface="Times New Roman" panose="02020603050405020304" pitchFamily="18" charset="0"/>
                <a:ea typeface="楷体_GB2312" pitchFamily="49" charset="-122"/>
              </a:rPr>
              <a:t>变量名</a:t>
            </a:r>
            <a:r>
              <a:rPr lang="en-US" altLang="zh-CN" sz="2800" b="1" dirty="0">
                <a:latin typeface="Times New Roman" panose="02020603050405020304" pitchFamily="18" charset="0"/>
                <a:ea typeface="楷体_GB2312" pitchFamily="49" charset="-122"/>
              </a:rPr>
              <a:t>&gt; ( &lt;</a:t>
            </a:r>
            <a:r>
              <a:rPr lang="zh-CN" altLang="en-US" sz="2800" b="1" dirty="0">
                <a:latin typeface="Times New Roman" panose="02020603050405020304" pitchFamily="18" charset="0"/>
                <a:ea typeface="楷体_GB2312" pitchFamily="49" charset="-122"/>
              </a:rPr>
              <a:t>初值</a:t>
            </a:r>
            <a:r>
              <a:rPr lang="en-US" altLang="zh-CN" sz="2800" b="1" dirty="0">
                <a:latin typeface="Times New Roman" panose="02020603050405020304" pitchFamily="18" charset="0"/>
                <a:ea typeface="楷体_GB2312" pitchFamily="49" charset="-122"/>
              </a:rPr>
              <a:t>&gt; ) </a:t>
            </a:r>
            <a:r>
              <a:rPr lang="zh-CN" altLang="en-US" sz="2800" b="1" dirty="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a:p>
            <a:pPr eaLnBrk="1" hangingPunct="1">
              <a:lnSpc>
                <a:spcPct val="90000"/>
              </a:lnSpc>
            </a:pPr>
            <a:endParaRPr lang="en-US" altLang="zh-CN" sz="2800" b="1" dirty="0">
              <a:latin typeface="Times New Roman" panose="02020603050405020304" pitchFamily="18" charset="0"/>
              <a:ea typeface="楷体_GB2312" pitchFamily="49" charset="-122"/>
            </a:endParaRPr>
          </a:p>
          <a:p>
            <a:pPr lvl="1" eaLnBrk="1" hangingPunct="1">
              <a:lnSpc>
                <a:spcPct val="90000"/>
              </a:lnSpc>
            </a:pPr>
            <a:r>
              <a:rPr lang="zh-CN" altLang="en-US" sz="2400" b="1" dirty="0">
                <a:latin typeface="Times New Roman" panose="02020603050405020304" pitchFamily="18" charset="0"/>
                <a:ea typeface="楷体_GB2312" pitchFamily="49" charset="-122"/>
              </a:rPr>
              <a:t>例如： int a=1</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b=2</a:t>
            </a: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c=</a:t>
            </a:r>
            <a:r>
              <a:rPr lang="en-US" altLang="zh-CN" sz="2400" b="1" dirty="0">
                <a:latin typeface="Times New Roman" panose="02020603050405020304" pitchFamily="18" charset="0"/>
                <a:ea typeface="楷体_GB2312" pitchFamily="49" charset="-122"/>
              </a:rPr>
              <a:t>a+b</a:t>
            </a:r>
            <a:r>
              <a:rPr lang="zh-CN" altLang="en-US" sz="2400" b="1" dirty="0">
                <a:latin typeface="Times New Roman" panose="02020603050405020304" pitchFamily="18" charset="0"/>
                <a:ea typeface="楷体_GB2312" pitchFamily="49" charset="-122"/>
              </a:rPr>
              <a:t>; </a:t>
            </a:r>
            <a:endParaRPr lang="zh-CN" altLang="en-US" sz="2400" b="1" dirty="0">
              <a:latin typeface="Times New Roman" panose="02020603050405020304" pitchFamily="18" charset="0"/>
              <a:ea typeface="楷体_GB2312" pitchFamily="49" charset="-122"/>
            </a:endParaRPr>
          </a:p>
        </p:txBody>
      </p:sp>
      <p:sp>
        <p:nvSpPr>
          <p:cNvPr id="4" name="Rectangle 2"/>
          <p:cNvSpPr txBox="1">
            <a:spLocks noChangeArrowheads="1"/>
          </p:cNvSpPr>
          <p:nvPr/>
        </p:nvSpPr>
        <p:spPr bwMode="auto">
          <a:xfrm>
            <a:off x="1476375" y="461963"/>
            <a:ext cx="5953125" cy="8953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2.3.2 </a:t>
            </a:r>
            <a:r>
              <a:rPr kumimoji="0" lang="zh-CN" altLang="en-US" sz="4000" b="1" kern="0" cap="none" spc="0" normalizeH="0" baseline="0" noProof="0" dirty="0">
                <a:solidFill>
                  <a:schemeClr val="tx2"/>
                </a:solidFill>
                <a:latin typeface="+mj-lt"/>
                <a:ea typeface="楷体_GB2312" pitchFamily="49" charset="-122"/>
                <a:cs typeface="+mj-cs"/>
              </a:rPr>
              <a:t>变量（定义）</a:t>
            </a:r>
            <a:endParaRPr kumimoji="0" lang="zh-CN" altLang="en-US" sz="4000" b="1" kern="0" cap="none" spc="0" normalizeH="0" baseline="0" noProof="0" dirty="0">
              <a:solidFill>
                <a:schemeClr val="tx2"/>
              </a:solidFill>
              <a:latin typeface="+mj-lt"/>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1476375" y="406400"/>
            <a:ext cx="6381750" cy="1006475"/>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2.3.2 </a:t>
            </a:r>
            <a:r>
              <a:rPr lang="zh-CN" altLang="en-US" sz="4000" b="1" dirty="0">
                <a:ea typeface="楷体_GB2312" pitchFamily="49" charset="-122"/>
              </a:rPr>
              <a:t>变量（输入、输出）</a:t>
            </a:r>
            <a:endParaRPr lang="zh-CN" altLang="en-US" sz="4000" b="1" dirty="0">
              <a:ea typeface="楷体_GB2312" pitchFamily="49" charset="-122"/>
            </a:endParaRPr>
          </a:p>
        </p:txBody>
      </p:sp>
      <p:sp>
        <p:nvSpPr>
          <p:cNvPr id="56323" name="Rectangle 3"/>
          <p:cNvSpPr>
            <a:spLocks noGrp="1" noChangeArrowheads="1"/>
          </p:cNvSpPr>
          <p:nvPr>
            <p:ph type="body" idx="1"/>
          </p:nvPr>
        </p:nvSpPr>
        <p:spPr>
          <a:xfrm>
            <a:off x="789305" y="2205355"/>
            <a:ext cx="7670800" cy="4012565"/>
          </a:xfrm>
        </p:spPr>
        <p:txBody>
          <a:bodyPr vert="horz" wrap="square" lIns="91440" tIns="45720" rIns="91440" bIns="45720" numCol="1" anchor="t" anchorCtr="0" compatLnSpc="1"/>
          <a:lstStyle/>
          <a:p>
            <a:pPr marL="342900" marR="0" lvl="0" indent="-342900" algn="l" defTabSz="62738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可以通过</a:t>
            </a: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iostream</a:t>
            </a: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中的</a:t>
            </a:r>
            <a:r>
              <a:rPr kumimoji="0" lang="en-US" altLang="zh-CN" sz="2800" b="1" i="0" u="none" strike="noStrike" kern="0" cap="none" spc="0" normalizeH="0" baseline="0"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cout</a:t>
            </a: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altLang="zh-CN" sz="2800" b="1" i="0" u="none" strike="noStrike" kern="0" cap="none" spc="0" normalizeH="0" baseline="0"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cin</a:t>
            </a: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来完成</a:t>
            </a:r>
            <a:endPar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zh-CN" altLang="en-US" sz="1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62738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输入时，</a:t>
            </a:r>
            <a:r>
              <a:rPr kumimoji="0" lang="zh-CN" altLang="en-US"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空白符</a:t>
            </a: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作为输入数据之间的分隔符，输入数据的格式应与相应变量的类型相符。</a:t>
            </a:r>
            <a:endPar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zh-CN" altLang="en-US" sz="1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例如：</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int </a:t>
            </a:r>
            <a:r>
              <a:rPr kumimoji="0" lang="en-US" altLang="zh-CN" sz="24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double d; </a:t>
            </a:r>
            <a:r>
              <a:rPr kumimoji="0" lang="en-US" altLang="zh-CN" sz="24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cin</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&gt;&gt; </a:t>
            </a:r>
            <a:r>
              <a:rPr kumimoji="0" lang="en-US" altLang="zh-CN" sz="24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&gt;&gt; d;</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输入：</a:t>
            </a:r>
            <a:r>
              <a:rPr kumimoji="0" lang="en-US" altLang="zh-CN" sz="2400" b="1" i="0" u="sng"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12</a:t>
            </a:r>
            <a:r>
              <a:rPr kumimoji="0" lang="zh-CN" altLang="en-US" sz="2400" b="1" i="0" u="sng"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凵</a:t>
            </a:r>
            <a:r>
              <a:rPr kumimoji="0" lang="en-US" altLang="zh-CN" sz="2400" b="1" i="0" u="sng"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3.4↙</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，则</a:t>
            </a:r>
            <a:r>
              <a:rPr kumimoji="0" lang="en-US" altLang="zh-CN" sz="24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=12</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d=3.4</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输入：</a:t>
            </a:r>
            <a:r>
              <a:rPr kumimoji="0" lang="zh-CN" altLang="en-US" sz="2400" b="1" i="0" u="sng"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2400" b="1" i="0" u="sng"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012</a:t>
            </a:r>
            <a:r>
              <a:rPr lang="en-US" altLang="zh-CN" sz="2400" b="1" u="sng" noProof="0" dirty="0">
                <a:ln>
                  <a:noFill/>
                </a:ln>
                <a:effectLst/>
                <a:uLnTx/>
                <a:uFillTx/>
                <a:latin typeface="Times New Roman" panose="02020603050405020304" pitchFamily="18" charset="0"/>
                <a:ea typeface="楷体_GB2312" pitchFamily="49" charset="-122"/>
                <a:cs typeface="Times New Roman" panose="02020603050405020304" pitchFamily="18" charset="0"/>
                <a:sym typeface="+mn-ea"/>
              </a:rPr>
              <a:t>↙</a:t>
            </a:r>
            <a:r>
              <a:rPr kumimoji="0" lang="en-US" altLang="zh-CN" sz="2400" b="1" i="0" u="sng"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3.4↙</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，则</a:t>
            </a:r>
            <a:r>
              <a:rPr kumimoji="0" lang="en-US" altLang="zh-CN" sz="24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=12</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d=3.4</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，用回车</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输入：</a:t>
            </a:r>
            <a:r>
              <a:rPr kumimoji="0" lang="en-US" altLang="zh-CN" sz="2400" b="1" i="0" u="sng"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12,3.4</a:t>
            </a:r>
            <a:r>
              <a:rPr kumimoji="0" lang="en-US" altLang="zh-CN" sz="2400" b="1" i="0" u="sng"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，则</a:t>
            </a:r>
            <a:r>
              <a:rPr kumimoji="0" lang="en-US" altLang="zh-CN" sz="2400" b="1" i="0" u="none" strike="noStrike" kern="0" cap="none" spc="0" normalizeH="0" baseline="0" noProof="0" dirty="0" err="1">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=12</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d</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值无意义</a:t>
            </a:r>
            <a:endPar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lang="en-US" altLang="zh-CN" sz="2400" b="1"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        </a:t>
            </a:r>
            <a:r>
              <a:rPr lang="en-US" altLang="zh-CN" sz="2400" b="1" noProof="0" dirty="0" err="1">
                <a:ln>
                  <a:noFill/>
                </a:ln>
                <a:effectLst/>
                <a:uLnTx/>
                <a:uFillTx/>
                <a:latin typeface="Times New Roman" panose="02020603050405020304" pitchFamily="18" charset="0"/>
                <a:ea typeface="楷体_GB2312" pitchFamily="49" charset="-122"/>
                <a:cs typeface="Times New Roman" panose="02020603050405020304" pitchFamily="18" charset="0"/>
                <a:sym typeface="+mn-ea"/>
              </a:rPr>
              <a:t>cin</a:t>
            </a:r>
            <a:r>
              <a:rPr lang="en-US" altLang="zh-CN" sz="2400" b="1" noProof="0" dirty="0">
                <a:ln>
                  <a:noFill/>
                </a:ln>
                <a:effectLst/>
                <a:uLnTx/>
                <a:uFillTx/>
                <a:latin typeface="Times New Roman" panose="02020603050405020304" pitchFamily="18" charset="0"/>
                <a:ea typeface="楷体_GB2312" pitchFamily="49" charset="-122"/>
                <a:cs typeface="Times New Roman" panose="02020603050405020304" pitchFamily="18" charset="0"/>
                <a:sym typeface="+mn-ea"/>
              </a:rPr>
              <a:t> &gt;&gt; </a:t>
            </a:r>
            <a:r>
              <a:rPr lang="en-US" altLang="zh-CN" sz="2400" b="1" noProof="0" dirty="0" err="1">
                <a:ln>
                  <a:noFill/>
                </a:ln>
                <a:effectLst/>
                <a:uLnTx/>
                <a:uFillTx/>
                <a:latin typeface="Times New Roman" panose="02020603050405020304" pitchFamily="18" charset="0"/>
                <a:ea typeface="楷体_GB2312" pitchFamily="49" charset="-122"/>
                <a:cs typeface="Times New Roman" panose="02020603050405020304" pitchFamily="18" charset="0"/>
                <a:sym typeface="+mn-ea"/>
              </a:rPr>
              <a:t>i</a:t>
            </a:r>
            <a:r>
              <a:rPr lang="en-US" altLang="zh-CN" sz="2400" b="1" noProof="0" dirty="0">
                <a:ln>
                  <a:noFill/>
                </a:ln>
                <a:effectLst/>
                <a:uLnTx/>
                <a:uFillTx/>
                <a:latin typeface="Times New Roman" panose="02020603050405020304" pitchFamily="18" charset="0"/>
                <a:ea typeface="楷体_GB2312" pitchFamily="49" charset="-122"/>
                <a:cs typeface="Times New Roman" panose="02020603050405020304" pitchFamily="18" charset="0"/>
                <a:sym typeface="+mn-ea"/>
              </a:rPr>
              <a:t> &gt;&gt;ch&gt;&gt;d </a:t>
            </a:r>
            <a:r>
              <a:rPr lang="zh-CN" altLang="en-US" sz="2400" b="1" noProof="0" dirty="0">
                <a:ln>
                  <a:noFill/>
                </a:ln>
                <a:effectLst/>
                <a:uLnTx/>
                <a:uFillTx/>
                <a:latin typeface="Times New Roman" panose="02020603050405020304" pitchFamily="18" charset="0"/>
                <a:ea typeface="楷体_GB2312" pitchFamily="49" charset="-122"/>
                <a:cs typeface="Times New Roman" panose="02020603050405020304" pitchFamily="18" charset="0"/>
                <a:sym typeface="+mn-ea"/>
              </a:rPr>
              <a:t>可实现</a:t>
            </a:r>
            <a:r>
              <a:rPr lang="en-US" altLang="zh-CN" sz="2400" b="1" u="sng"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sym typeface="+mn-ea"/>
              </a:rPr>
              <a:t>12,3.4</a:t>
            </a:r>
            <a:r>
              <a:rPr lang="en-US" altLang="zh-CN" sz="2400" b="1" u="sng" noProof="0" dirty="0">
                <a:ln>
                  <a:noFill/>
                </a:ln>
                <a:effectLst/>
                <a:uLnTx/>
                <a:uFillTx/>
                <a:latin typeface="Times New Roman" panose="02020603050405020304" pitchFamily="18" charset="0"/>
                <a:ea typeface="楷体_GB2312" pitchFamily="49" charset="-122"/>
                <a:cs typeface="Times New Roman" panose="02020603050405020304" pitchFamily="18" charset="0"/>
                <a:sym typeface="+mn-ea"/>
              </a:rPr>
              <a:t>↙</a:t>
            </a:r>
            <a:r>
              <a:rPr lang="en-US" altLang="zh-CN" sz="2400" b="1" noProof="0" dirty="0">
                <a:ln>
                  <a:noFill/>
                </a:ln>
                <a:effectLst/>
                <a:uLnTx/>
                <a:uFillTx/>
                <a:latin typeface="Times New Roman" panose="02020603050405020304" pitchFamily="18" charset="0"/>
                <a:ea typeface="楷体_GB2312" pitchFamily="49" charset="-122"/>
                <a:cs typeface="Times New Roman" panose="02020603050405020304" pitchFamily="18" charset="0"/>
                <a:sym typeface="+mn-ea"/>
              </a:rPr>
              <a:t>   P29</a:t>
            </a:r>
            <a:endParaRPr lang="zh-CN" altLang="en-US" sz="2400" b="1" noProof="0" dirty="0">
              <a:ln>
                <a:noFill/>
              </a:ln>
              <a:effectLst/>
              <a:uLnTx/>
              <a:uFillTx/>
              <a:latin typeface="Times New Roman" panose="02020603050405020304" pitchFamily="18" charset="0"/>
              <a:ea typeface="楷体_GB2312" pitchFamily="49" charset="-122"/>
              <a:cs typeface="Times New Roman" panose="02020603050405020304" pitchFamily="18" charset="0"/>
              <a:sym typeface="+mn-ea"/>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p:txBody>
          <a:bodyPr vert="horz" wrap="square" lIns="91440" tIns="45720" rIns="91440" bIns="45720" anchor="ctr" anchorCtr="0"/>
          <a:lstStyle/>
          <a:p>
            <a:pPr eaLnBrk="1" hangingPunct="1"/>
            <a:r>
              <a:rPr lang="zh-CN" altLang="en-US" sz="4000" b="1" dirty="0">
                <a:ea typeface="楷体_GB2312" pitchFamily="49" charset="-122"/>
              </a:rPr>
              <a:t>主要内容</a:t>
            </a:r>
            <a:endParaRPr lang="zh-CN" altLang="en-US" sz="4000" b="1" dirty="0">
              <a:ea typeface="楷体_GB2312" pitchFamily="49" charset="-122"/>
            </a:endParaRPr>
          </a:p>
        </p:txBody>
      </p:sp>
      <p:sp>
        <p:nvSpPr>
          <p:cNvPr id="51203" name="Rectangle 3"/>
          <p:cNvSpPr>
            <a:spLocks noGrp="1"/>
          </p:cNvSpPr>
          <p:nvPr>
            <p:ph type="body"/>
          </p:nvPr>
        </p:nvSpPr>
        <p:spPr>
          <a:xfrm>
            <a:off x="1017588" y="2276475"/>
            <a:ext cx="7010400" cy="3241675"/>
          </a:xfrm>
        </p:spPr>
        <p:txBody>
          <a:bodyPr vert="horz" wrap="square" lIns="91440" tIns="45720" rIns="91440" bIns="45720" anchor="t" anchorCtr="0"/>
          <a:lstStyle/>
          <a:p>
            <a:pPr eaLnBrk="1" hangingPunct="1">
              <a:buNone/>
            </a:pPr>
            <a:r>
              <a:rPr lang="en-US" altLang="zh-CN" sz="2800" b="1" dirty="0">
                <a:latin typeface="楷体_GB2312" pitchFamily="49" charset="-122"/>
                <a:ea typeface="楷体_GB2312" pitchFamily="49" charset="-122"/>
              </a:rPr>
              <a:t>2.1 </a:t>
            </a:r>
            <a:r>
              <a:rPr lang="zh-CN" altLang="en-US" sz="2800" b="1" dirty="0">
                <a:latin typeface="楷体_GB2312" pitchFamily="49" charset="-122"/>
                <a:ea typeface="楷体_GB2312" pitchFamily="49" charset="-122"/>
              </a:rPr>
              <a:t>数据类型的概念</a:t>
            </a:r>
            <a:endParaRPr lang="zh-CN" altLang="en-US" sz="2800" b="1" dirty="0">
              <a:latin typeface="楷体_GB2312" pitchFamily="49" charset="-122"/>
              <a:ea typeface="楷体_GB2312" pitchFamily="49" charset="-122"/>
            </a:endParaRPr>
          </a:p>
          <a:p>
            <a:pPr eaLnBrk="1" hangingPunct="1">
              <a:buNone/>
            </a:pPr>
            <a:r>
              <a:rPr lang="en-US" altLang="zh-CN" sz="2800" b="1" dirty="0">
                <a:ea typeface="楷体_GB2312" pitchFamily="49" charset="-122"/>
              </a:rPr>
              <a:t>2.2 C++</a:t>
            </a:r>
            <a:r>
              <a:rPr lang="zh-CN" altLang="en-US" sz="2800" b="1" dirty="0">
                <a:ea typeface="楷体_GB2312" pitchFamily="49" charset="-122"/>
              </a:rPr>
              <a:t>基本数据类型</a:t>
            </a:r>
            <a:endParaRPr lang="zh-CN" altLang="en-US" sz="2800" b="1" dirty="0">
              <a:ea typeface="楷体_GB2312" pitchFamily="49" charset="-122"/>
            </a:endParaRPr>
          </a:p>
          <a:p>
            <a:pPr eaLnBrk="1" hangingPunct="1">
              <a:buNone/>
            </a:pPr>
            <a:r>
              <a:rPr lang="en-US" altLang="zh-CN" sz="2800" b="1" dirty="0">
                <a:ea typeface="楷体_GB2312" pitchFamily="49" charset="-122"/>
              </a:rPr>
              <a:t>2.3 </a:t>
            </a:r>
            <a:r>
              <a:rPr lang="zh-CN" altLang="en-US" sz="2800" b="1" dirty="0">
                <a:ea typeface="楷体_GB2312" pitchFamily="49" charset="-122"/>
              </a:rPr>
              <a:t>常量与变量</a:t>
            </a:r>
            <a:endParaRPr lang="zh-CN" altLang="en-US" sz="2800" b="1" dirty="0">
              <a:ea typeface="楷体_GB2312" pitchFamily="49" charset="-122"/>
            </a:endParaRPr>
          </a:p>
          <a:p>
            <a:pPr eaLnBrk="1" hangingPunct="1">
              <a:buNone/>
            </a:pPr>
            <a:r>
              <a:rPr lang="en-US" altLang="zh-CN" sz="2800" b="1" dirty="0">
                <a:solidFill>
                  <a:srgbClr val="0070C0"/>
                </a:solidFill>
                <a:ea typeface="楷体_GB2312" pitchFamily="49" charset="-122"/>
              </a:rPr>
              <a:t>2.4 </a:t>
            </a:r>
            <a:r>
              <a:rPr lang="zh-CN" altLang="en-US" sz="2800" b="1" dirty="0">
                <a:solidFill>
                  <a:srgbClr val="0070C0"/>
                </a:solidFill>
                <a:ea typeface="楷体_GB2312" pitchFamily="49" charset="-122"/>
              </a:rPr>
              <a:t>操作符</a:t>
            </a:r>
            <a:endParaRPr lang="zh-CN" altLang="en-US" sz="2800" b="1" dirty="0">
              <a:solidFill>
                <a:srgbClr val="0070C0"/>
              </a:solidFill>
              <a:ea typeface="楷体_GB2312" pitchFamily="49" charset="-122"/>
            </a:endParaRPr>
          </a:p>
          <a:p>
            <a:pPr eaLnBrk="1" hangingPunct="1">
              <a:buNone/>
            </a:pPr>
            <a:r>
              <a:rPr lang="en-US" altLang="zh-CN" sz="2800" b="1" dirty="0">
                <a:latin typeface="楷体_GB2312" pitchFamily="49" charset="-122"/>
                <a:ea typeface="楷体_GB2312" pitchFamily="49" charset="-122"/>
              </a:rPr>
              <a:t>2.5 </a:t>
            </a:r>
            <a:r>
              <a:rPr lang="zh-CN" altLang="en-US" sz="2800" b="1" dirty="0">
                <a:latin typeface="楷体_GB2312" pitchFamily="49" charset="-122"/>
                <a:ea typeface="楷体_GB2312" pitchFamily="49" charset="-122"/>
              </a:rPr>
              <a:t>表达式</a:t>
            </a:r>
            <a:endParaRPr lang="zh-CN" altLang="en-US" sz="2800" b="1"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1408113" y="428625"/>
            <a:ext cx="5878512" cy="895350"/>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2.4.1 C++</a:t>
            </a:r>
            <a:r>
              <a:rPr lang="zh-CN" altLang="en-US" sz="4000" b="1" dirty="0">
                <a:latin typeface="楷体_GB2312" pitchFamily="49" charset="-122"/>
                <a:ea typeface="楷体_GB2312" pitchFamily="49" charset="-122"/>
              </a:rPr>
              <a:t>操作符概述</a:t>
            </a:r>
            <a:endParaRPr lang="zh-CN" altLang="en-US" sz="4000" b="1" dirty="0">
              <a:latin typeface="楷体_GB2312" pitchFamily="49" charset="-122"/>
              <a:ea typeface="楷体_GB2312" pitchFamily="49" charset="-122"/>
            </a:endParaRPr>
          </a:p>
        </p:txBody>
      </p:sp>
      <p:sp>
        <p:nvSpPr>
          <p:cNvPr id="52227" name="Rectangle 3"/>
          <p:cNvSpPr>
            <a:spLocks noGrp="1"/>
          </p:cNvSpPr>
          <p:nvPr>
            <p:ph type="body"/>
          </p:nvPr>
        </p:nvSpPr>
        <p:spPr>
          <a:xfrm>
            <a:off x="1042988" y="2060575"/>
            <a:ext cx="2628900" cy="3367088"/>
          </a:xfrm>
        </p:spPr>
        <p:txBody>
          <a:bodyPr vert="horz" wrap="square" lIns="91440" tIns="45720" rIns="91440" bIns="45720" anchor="t" anchorCtr="0"/>
          <a:lstStyle/>
          <a:p>
            <a:pPr marL="0" indent="0" defTabSz="627380" eaLnBrk="1" hangingPunct="1"/>
            <a:r>
              <a:rPr lang="zh-CN" altLang="en-US" sz="2800" b="1" dirty="0">
                <a:latin typeface="楷体_GB2312" pitchFamily="49" charset="-122"/>
                <a:ea typeface="楷体_GB2312" pitchFamily="49" charset="-122"/>
              </a:rPr>
              <a:t> </a:t>
            </a:r>
            <a:r>
              <a:rPr lang="zh-CN" altLang="en-US" sz="2800" b="1" dirty="0">
                <a:solidFill>
                  <a:srgbClr val="0070C0"/>
                </a:solidFill>
                <a:latin typeface="楷体_GB2312" pitchFamily="49" charset="-122"/>
                <a:ea typeface="楷体_GB2312" pitchFamily="49" charset="-122"/>
              </a:rPr>
              <a:t>按功能划分</a:t>
            </a:r>
            <a:endParaRPr lang="en-US" altLang="zh-CN" sz="2800" b="1" dirty="0">
              <a:solidFill>
                <a:srgbClr val="0070C0"/>
              </a:solidFill>
              <a:latin typeface="楷体_GB2312" pitchFamily="49" charset="-122"/>
              <a:ea typeface="楷体_GB2312" pitchFamily="49" charset="-122"/>
            </a:endParaRPr>
          </a:p>
          <a:p>
            <a:pPr marL="400050" lvl="1" indent="0" defTabSz="627380" eaLnBrk="1" hangingPunct="1"/>
            <a:r>
              <a:rPr lang="zh-CN" altLang="en-US" sz="2400" b="1" dirty="0">
                <a:latin typeface="楷体_GB2312" pitchFamily="49" charset="-122"/>
                <a:ea typeface="楷体_GB2312" pitchFamily="49" charset="-122"/>
              </a:rPr>
              <a:t> 算术操作符</a:t>
            </a:r>
            <a:endParaRPr lang="zh-CN" altLang="en-US" sz="2400" b="1" dirty="0">
              <a:latin typeface="楷体_GB2312" pitchFamily="49" charset="-122"/>
              <a:ea typeface="楷体_GB2312" pitchFamily="49" charset="-122"/>
            </a:endParaRPr>
          </a:p>
          <a:p>
            <a:pPr marL="400050" lvl="1" indent="0" defTabSz="627380" eaLnBrk="1" hangingPunct="1"/>
            <a:r>
              <a:rPr lang="zh-CN" altLang="en-US" sz="2400" b="1" dirty="0">
                <a:latin typeface="楷体_GB2312" pitchFamily="49" charset="-122"/>
                <a:ea typeface="楷体_GB2312" pitchFamily="49" charset="-122"/>
              </a:rPr>
              <a:t> 关系操作符 </a:t>
            </a:r>
            <a:endParaRPr lang="zh-CN" altLang="en-US" sz="2400" b="1" dirty="0">
              <a:latin typeface="楷体_GB2312" pitchFamily="49" charset="-122"/>
              <a:ea typeface="楷体_GB2312" pitchFamily="49" charset="-122"/>
            </a:endParaRPr>
          </a:p>
          <a:p>
            <a:pPr marL="400050" lvl="1" indent="0" defTabSz="627380" eaLnBrk="1" hangingPunct="1"/>
            <a:r>
              <a:rPr lang="zh-CN" altLang="en-US" sz="2400" b="1" dirty="0">
                <a:latin typeface="楷体_GB2312" pitchFamily="49" charset="-122"/>
                <a:ea typeface="楷体_GB2312" pitchFamily="49" charset="-122"/>
              </a:rPr>
              <a:t> 逻辑操作符</a:t>
            </a:r>
            <a:endParaRPr lang="zh-CN" altLang="en-US" sz="2400" b="1" dirty="0">
              <a:latin typeface="楷体_GB2312" pitchFamily="49" charset="-122"/>
              <a:ea typeface="楷体_GB2312" pitchFamily="49" charset="-122"/>
            </a:endParaRPr>
          </a:p>
          <a:p>
            <a:pPr marL="400050" lvl="1" indent="0" defTabSz="627380" eaLnBrk="1" hangingPunct="1"/>
            <a:r>
              <a:rPr lang="zh-CN" altLang="en-US" sz="2400" b="1" dirty="0">
                <a:latin typeface="楷体_GB2312" pitchFamily="49" charset="-122"/>
                <a:ea typeface="楷体_GB2312" pitchFamily="49" charset="-122"/>
              </a:rPr>
              <a:t> 位操作符  </a:t>
            </a:r>
            <a:endParaRPr lang="zh-CN" altLang="en-US" sz="2400" b="1" dirty="0">
              <a:latin typeface="楷体_GB2312" pitchFamily="49" charset="-122"/>
              <a:ea typeface="楷体_GB2312" pitchFamily="49" charset="-122"/>
            </a:endParaRPr>
          </a:p>
          <a:p>
            <a:pPr marL="400050" lvl="1" indent="0" defTabSz="627380" eaLnBrk="1" hangingPunct="1"/>
            <a:r>
              <a:rPr lang="zh-CN" altLang="en-US" sz="2400" b="1" dirty="0">
                <a:latin typeface="楷体_GB2312" pitchFamily="49" charset="-122"/>
                <a:ea typeface="楷体_GB2312" pitchFamily="49" charset="-122"/>
              </a:rPr>
              <a:t> 赋值操作符</a:t>
            </a:r>
            <a:endParaRPr lang="zh-CN" altLang="en-US" sz="2400" b="1" dirty="0">
              <a:latin typeface="楷体_GB2312" pitchFamily="49" charset="-122"/>
              <a:ea typeface="楷体_GB2312" pitchFamily="49" charset="-122"/>
            </a:endParaRPr>
          </a:p>
          <a:p>
            <a:pPr marL="400050" lvl="1" indent="0" defTabSz="627380" eaLnBrk="1" hangingPunct="1"/>
            <a:r>
              <a:rPr lang="zh-CN" altLang="en-US" sz="2400" b="1" dirty="0">
                <a:latin typeface="楷体_GB2312" pitchFamily="49" charset="-122"/>
                <a:ea typeface="楷体_GB2312" pitchFamily="49" charset="-122"/>
              </a:rPr>
              <a:t> 其它操作符 </a:t>
            </a:r>
            <a:endParaRPr lang="zh-CN" altLang="en-US" sz="2400" b="1" dirty="0">
              <a:latin typeface="楷体_GB2312" pitchFamily="49" charset="-122"/>
              <a:ea typeface="楷体_GB2312" pitchFamily="49" charset="-122"/>
            </a:endParaRPr>
          </a:p>
        </p:txBody>
      </p:sp>
      <p:sp>
        <p:nvSpPr>
          <p:cNvPr id="4" name="Rectangle 3"/>
          <p:cNvSpPr txBox="1">
            <a:spLocks noChangeArrowheads="1"/>
          </p:cNvSpPr>
          <p:nvPr/>
        </p:nvSpPr>
        <p:spPr bwMode="auto">
          <a:xfrm>
            <a:off x="4211638" y="2060575"/>
            <a:ext cx="3779838"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vl6pPr marL="25146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6pPr>
            <a:lvl7pPr marL="29718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7pPr>
            <a:lvl8pPr marL="34290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8pPr>
            <a:lvl9pPr marL="38862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9pPr>
          </a:lstStyle>
          <a:p>
            <a:pPr marL="0" marR="0" lvl="0" indent="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rgbClr val="0070C0"/>
                </a:solidFill>
                <a:effectLst/>
                <a:uLnTx/>
                <a:uFillTx/>
                <a:cs typeface="+mn-cs"/>
              </a:rPr>
              <a:t> 按操作数的个数划分</a:t>
            </a:r>
            <a:endParaRPr kumimoji="0" lang="en-US" altLang="zh-CN" sz="2800" b="1" i="0" u="none" strike="noStrike" kern="0" cap="none" spc="0" normalizeH="0" baseline="0" noProof="0" dirty="0">
              <a:ln>
                <a:noFill/>
              </a:ln>
              <a:solidFill>
                <a:srgbClr val="0070C0"/>
              </a:solidFill>
              <a:effectLst/>
              <a:uLnTx/>
              <a:uFillTx/>
              <a:latin typeface="楷体_GB2312" pitchFamily="49" charset="-122"/>
              <a:ea typeface="楷体_GB2312" pitchFamily="49" charset="-122"/>
              <a:cs typeface="+mn-cs"/>
            </a:endParaRPr>
          </a:p>
          <a:p>
            <a:pPr marL="400050" marR="0" lvl="1" indent="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 单目操作符</a:t>
            </a:r>
            <a:endPar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400050" marR="0" lvl="1" indent="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 双目操作符 </a:t>
            </a:r>
            <a:endPar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400050" marR="0" lvl="1" indent="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 三目操作符</a:t>
            </a:r>
            <a:endPar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body"/>
          </p:nvPr>
        </p:nvSpPr>
        <p:spPr>
          <a:xfrm>
            <a:off x="1239838" y="2349500"/>
            <a:ext cx="6140450" cy="2881313"/>
          </a:xfrm>
        </p:spPr>
        <p:txBody>
          <a:bodyPr vert="horz" wrap="square" lIns="91440" tIns="45720" rIns="91440" bIns="45720" anchor="t" anchorCtr="0"/>
          <a:lstStyle/>
          <a:p>
            <a:pPr eaLnBrk="1" hangingPunct="1"/>
            <a:r>
              <a:rPr lang="zh-CN" altLang="en-US" sz="2800" b="1" dirty="0">
                <a:latin typeface="楷体_GB2312" pitchFamily="49" charset="-122"/>
                <a:ea typeface="楷体_GB2312" pitchFamily="49" charset="-122"/>
              </a:rPr>
              <a:t>语言对类型的支持</a:t>
            </a:r>
            <a:endParaRPr lang="zh-CN" altLang="en-US" sz="2800" b="1" dirty="0">
              <a:latin typeface="楷体_GB2312" pitchFamily="49" charset="-122"/>
              <a:ea typeface="楷体_GB2312" pitchFamily="49" charset="-122"/>
            </a:endParaRPr>
          </a:p>
          <a:p>
            <a:pPr lvl="1" eaLnBrk="1" hangingPunct="1"/>
            <a:r>
              <a:rPr lang="zh-CN" altLang="en-US" sz="2400" b="1" dirty="0">
                <a:latin typeface="楷体_GB2312" pitchFamily="49" charset="-122"/>
                <a:ea typeface="楷体_GB2312" pitchFamily="49" charset="-122"/>
              </a:rPr>
              <a:t>静态类型与动态类型</a:t>
            </a:r>
            <a:endParaRPr lang="zh-CN" altLang="en-US" sz="2400" b="1" dirty="0">
              <a:latin typeface="楷体_GB2312" pitchFamily="49" charset="-122"/>
              <a:ea typeface="楷体_GB2312" pitchFamily="49" charset="-122"/>
            </a:endParaRPr>
          </a:p>
          <a:p>
            <a:pPr lvl="2" eaLnBrk="1" hangingPunct="1">
              <a:buFont typeface="Wingdings" panose="05000000000000000000" pitchFamily="2" charset="2"/>
              <a:buChar char="Ø"/>
            </a:pPr>
            <a:r>
              <a:rPr lang="zh-CN" altLang="en-US" sz="2000" b="1" dirty="0">
                <a:latin typeface="楷体_GB2312" pitchFamily="49" charset="-122"/>
                <a:ea typeface="楷体_GB2312" pitchFamily="49" charset="-122"/>
              </a:rPr>
              <a:t>静态类型：在</a:t>
            </a:r>
            <a:r>
              <a:rPr lang="zh-CN" altLang="en-US" sz="2000" b="1" dirty="0">
                <a:solidFill>
                  <a:srgbClr val="FF0000"/>
                </a:solidFill>
                <a:latin typeface="楷体_GB2312" pitchFamily="49" charset="-122"/>
                <a:ea typeface="楷体_GB2312" pitchFamily="49" charset="-122"/>
              </a:rPr>
              <a:t>静态程序中</a:t>
            </a:r>
            <a:r>
              <a:rPr lang="zh-CN" altLang="en-US" sz="2000" b="1" dirty="0">
                <a:latin typeface="楷体_GB2312" pitchFamily="49" charset="-122"/>
                <a:ea typeface="楷体_GB2312" pitchFamily="49" charset="-122"/>
              </a:rPr>
              <a:t>区分类型</a:t>
            </a:r>
            <a:endParaRPr lang="zh-CN" altLang="en-US" sz="2000" b="1" dirty="0">
              <a:latin typeface="楷体_GB2312" pitchFamily="49" charset="-122"/>
              <a:ea typeface="楷体_GB2312" pitchFamily="49" charset="-122"/>
            </a:endParaRPr>
          </a:p>
          <a:p>
            <a:pPr lvl="2" eaLnBrk="1" hangingPunct="1">
              <a:buFont typeface="Wingdings" panose="05000000000000000000" pitchFamily="2" charset="2"/>
              <a:buChar char="Ø"/>
            </a:pPr>
            <a:r>
              <a:rPr lang="zh-CN" altLang="en-US" sz="2000" b="1" dirty="0">
                <a:latin typeface="楷体_GB2312" pitchFamily="49" charset="-122"/>
                <a:ea typeface="楷体_GB2312" pitchFamily="49" charset="-122"/>
              </a:rPr>
              <a:t>动态类型：在</a:t>
            </a:r>
            <a:r>
              <a:rPr lang="zh-CN" altLang="en-US" sz="2000" b="1" dirty="0">
                <a:solidFill>
                  <a:srgbClr val="FF0000"/>
                </a:solidFill>
                <a:latin typeface="楷体_GB2312" pitchFamily="49" charset="-122"/>
                <a:ea typeface="楷体_GB2312" pitchFamily="49" charset="-122"/>
              </a:rPr>
              <a:t>程序运行中</a:t>
            </a:r>
            <a:r>
              <a:rPr lang="zh-CN" altLang="en-US" sz="2000" b="1" dirty="0">
                <a:latin typeface="楷体_GB2312" pitchFamily="49" charset="-122"/>
                <a:ea typeface="楷体_GB2312" pitchFamily="49" charset="-122"/>
              </a:rPr>
              <a:t>区分类型</a:t>
            </a:r>
            <a:endParaRPr lang="en-US" altLang="zh-CN" sz="2000" b="1" dirty="0">
              <a:latin typeface="楷体_GB2312" pitchFamily="49" charset="-122"/>
              <a:ea typeface="楷体_GB2312" pitchFamily="49" charset="-122"/>
            </a:endParaRPr>
          </a:p>
          <a:p>
            <a:pPr lvl="2" eaLnBrk="1" hangingPunct="1">
              <a:buFont typeface="Wingdings" panose="05000000000000000000" pitchFamily="2" charset="2"/>
              <a:buChar char="Ø"/>
            </a:pPr>
            <a:endParaRPr lang="zh-CN" altLang="en-US" sz="2000" b="1" dirty="0">
              <a:latin typeface="楷体_GB2312" pitchFamily="49" charset="-122"/>
              <a:ea typeface="楷体_GB2312" pitchFamily="49" charset="-122"/>
            </a:endParaRPr>
          </a:p>
          <a:p>
            <a:pPr lvl="1" eaLnBrk="1" hangingPunct="1">
              <a:buFont typeface="Wingdings" panose="05000000000000000000" pitchFamily="2" charset="2"/>
              <a:buChar char="ü"/>
            </a:pPr>
            <a:r>
              <a:rPr lang="en-US" altLang="zh-CN" sz="2400" b="1" dirty="0">
                <a:solidFill>
                  <a:srgbClr val="0070C0"/>
                </a:solidFill>
                <a:latin typeface="楷体_GB2312" pitchFamily="49" charset="-122"/>
                <a:ea typeface="楷体_GB2312" pitchFamily="49" charset="-122"/>
              </a:rPr>
              <a:t>   C++</a:t>
            </a:r>
            <a:r>
              <a:rPr lang="zh-CN" altLang="en-US" sz="2400" b="1" dirty="0">
                <a:solidFill>
                  <a:srgbClr val="0070C0"/>
                </a:solidFill>
                <a:latin typeface="楷体_GB2312" pitchFamily="49" charset="-122"/>
                <a:ea typeface="楷体_GB2312" pitchFamily="49" charset="-122"/>
              </a:rPr>
              <a:t>是静态类型语言</a:t>
            </a:r>
            <a:endParaRPr lang="en-US" altLang="zh-CN" sz="2400" b="1" dirty="0">
              <a:solidFill>
                <a:srgbClr val="0070C0"/>
              </a:solidFill>
              <a:latin typeface="楷体_GB2312" pitchFamily="49" charset="-122"/>
              <a:ea typeface="楷体_GB2312" pitchFamily="49" charset="-122"/>
            </a:endParaRPr>
          </a:p>
          <a:p>
            <a:pPr lvl="1" eaLnBrk="1" hangingPunct="1"/>
            <a:endParaRPr lang="en-US" altLang="zh-CN" b="1" dirty="0">
              <a:solidFill>
                <a:srgbClr val="FF0000"/>
              </a:solidFill>
              <a:latin typeface="楷体_GB2312" pitchFamily="49" charset="-122"/>
              <a:ea typeface="楷体_GB2312" pitchFamily="49" charset="-122"/>
            </a:endParaRPr>
          </a:p>
          <a:p>
            <a:pPr lvl="1" eaLnBrk="1" hangingPunct="1"/>
            <a:endParaRPr lang="zh-CN" altLang="en-US" b="1" dirty="0">
              <a:solidFill>
                <a:srgbClr val="FF0000"/>
              </a:solidFill>
              <a:latin typeface="楷体_GB2312" pitchFamily="49" charset="-122"/>
              <a:ea typeface="楷体_GB2312" pitchFamily="49" charset="-122"/>
            </a:endParaRPr>
          </a:p>
        </p:txBody>
      </p:sp>
      <p:sp>
        <p:nvSpPr>
          <p:cNvPr id="9219" name="Rectangle 3"/>
          <p:cNvSpPr>
            <a:spLocks noGrp="1"/>
          </p:cNvSpPr>
          <p:nvPr>
            <p:ph type="title"/>
          </p:nvPr>
        </p:nvSpPr>
        <p:spPr>
          <a:xfrm>
            <a:off x="1476375" y="552450"/>
            <a:ext cx="6562725" cy="624205"/>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2.1 </a:t>
            </a:r>
            <a:r>
              <a:rPr lang="zh-CN" altLang="en-US" sz="4000" b="1" dirty="0">
                <a:latin typeface="楷体_GB2312" pitchFamily="49" charset="-122"/>
                <a:ea typeface="楷体_GB2312" pitchFamily="49" charset="-122"/>
              </a:rPr>
              <a:t>数据类型</a:t>
            </a:r>
            <a:endParaRPr lang="zh-CN" altLang="en-US" sz="4000" b="1"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2024380" y="5373370"/>
            <a:ext cx="4572000" cy="398780"/>
          </a:xfrm>
          <a:prstGeom prst="rect">
            <a:avLst/>
          </a:prstGeom>
          <a:noFill/>
        </p:spPr>
        <p:txBody>
          <a:bodyPr wrap="square" rtlCol="0" anchor="t">
            <a:spAutoFit/>
          </a:bodyPr>
          <a:lstStyle/>
          <a:p>
            <a:pPr lvl="0" eaLnBrk="1" hangingPunct="1">
              <a:spcBef>
                <a:spcPct val="0"/>
              </a:spcBef>
            </a:pPr>
            <a:r>
              <a:rPr lang="en-US" altLang="zh-CN" sz="2000" b="1" dirty="0">
                <a:sym typeface="+mn-ea"/>
              </a:rPr>
              <a:t>Python</a:t>
            </a:r>
            <a:r>
              <a:rPr lang="zh-CN" altLang="en-US" sz="2000" b="1" dirty="0">
                <a:sym typeface="+mn-ea"/>
              </a:rPr>
              <a:t>是一种动态类型语言</a:t>
            </a:r>
            <a:endParaRPr lang="zh-CN" altLang="en-US" sz="2000" b="1" dirty="0">
              <a:sym typeface="+mn-ea"/>
            </a:endParaRPr>
          </a:p>
        </p:txBody>
      </p:sp>
      <p:sp>
        <p:nvSpPr>
          <p:cNvPr id="4" name="文本框 3"/>
          <p:cNvSpPr txBox="1"/>
          <p:nvPr/>
        </p:nvSpPr>
        <p:spPr>
          <a:xfrm>
            <a:off x="5580380" y="4149090"/>
            <a:ext cx="3510280" cy="1630045"/>
          </a:xfrm>
          <a:prstGeom prst="rect">
            <a:avLst/>
          </a:prstGeom>
          <a:noFill/>
        </p:spPr>
        <p:txBody>
          <a:bodyPr wrap="square" rtlCol="0" anchor="t">
            <a:spAutoFit/>
          </a:bodyPr>
          <a:lstStyle/>
          <a:p>
            <a:r>
              <a:rPr lang="zh-CN" altLang="en-US" sz="2000" b="1"/>
              <a:t> 静态类型语言是一种在编译期间就确定数据类型的语言。大多数静态类型语言是通过要求在使用任一变量之前声明其数据类型来保证这一点的</a:t>
            </a:r>
            <a:endParaRPr lang="zh-CN" altLang="en-US" sz="2000" b="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1403350" y="461963"/>
            <a:ext cx="4608513" cy="895350"/>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2.4.2 </a:t>
            </a:r>
            <a:r>
              <a:rPr lang="zh-CN" altLang="en-US" sz="4000" b="1" dirty="0">
                <a:ea typeface="楷体_GB2312" pitchFamily="49" charset="-122"/>
              </a:rPr>
              <a:t>算术操作符</a:t>
            </a:r>
            <a:endParaRPr lang="zh-CN" altLang="en-US" sz="4000" b="1" dirty="0">
              <a:ea typeface="楷体_GB2312" pitchFamily="49" charset="-122"/>
            </a:endParaRPr>
          </a:p>
        </p:txBody>
      </p:sp>
      <p:sp>
        <p:nvSpPr>
          <p:cNvPr id="34819" name="Rectangle 3"/>
          <p:cNvSpPr>
            <a:spLocks noGrp="1" noChangeArrowheads="1"/>
          </p:cNvSpPr>
          <p:nvPr>
            <p:ph type="body" idx="1"/>
          </p:nvPr>
        </p:nvSpPr>
        <p:spPr>
          <a:xfrm>
            <a:off x="106680" y="1628775"/>
            <a:ext cx="8464550" cy="4608830"/>
          </a:xfrm>
        </p:spPr>
        <p:txBody>
          <a:bodyPr vert="horz" wrap="square" lIns="91440" tIns="45720" rIns="91440" bIns="45720" numCol="1" anchor="t" anchorCtr="0" compatLnSpc="1"/>
          <a:lstStyle/>
          <a:p>
            <a:pPr marL="354330" marR="0" lvl="0" indent="-35433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操作数类型一般为算术类型（整型或者实数）</a:t>
            </a: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32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a:t>
            </a:r>
            <a:endParaRPr kumimoji="0" lang="en-US" altLang="zh-CN" sz="32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754380" marR="0" lvl="1" indent="-35433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取负“</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”与取正“</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a:t>
            </a:r>
            <a:endPar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754380" marR="0" lvl="1" indent="-35433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加“</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”、减“</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”、乘“*”、除“</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”和取余数“</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754380" marR="0" lvl="1" indent="-354330" algn="l" defTabSz="62738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自减“</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和自增“</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endPar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608455" marR="0" lvl="2" indent="-363855" algn="l" defTabSz="62738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l"/>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在操作数左侧时，先加后用</a:t>
            </a:r>
            <a:endPar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608455" marR="0" lvl="2" indent="-363855" algn="l" defTabSz="62738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l"/>
              <a:defRPr/>
            </a:pP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在操作数右侧时，先用后加</a:t>
            </a:r>
            <a:endPar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608455" marR="0" lvl="2" indent="-363855" algn="l" defTabSz="62738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Char char="l"/>
              <a:defRPr/>
            </a:pPr>
            <a:endParaRPr kumimoji="0" lang="en-US" altLang="zh-CN" sz="1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608455" marR="0" lvl="2" indent="-363855" algn="l" defTabSz="62738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a:pPr>
            <a:r>
              <a:rPr kumimoji="0" lang="en-US" altLang="zh-CN" sz="20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int</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x=1, y;</a:t>
            </a:r>
            <a:endPar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608455" marR="0" lvl="2" indent="-363855" algn="l" defTabSz="62738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y = (++x); //</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运行此句，则</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x=2, y=2</a:t>
            </a:r>
            <a:endPar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1608455" marR="0" lvl="2" indent="-363855" algn="l" defTabSz="62738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a:pP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y = (x++); //</a:t>
            </a:r>
            <a:r>
              <a:rPr kumimoji="0" lang="zh-CN" altLang="en-US"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运行此句，则</a:t>
            </a:r>
            <a:r>
              <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x=2, y=1</a:t>
            </a:r>
            <a:endParaRPr kumimoji="0" lang="en-US" altLang="zh-CN" sz="2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1608455" marR="0" lvl="2" indent="-363855" algn="l" defTabSz="62738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a:pPr>
            <a:endPar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808355" marR="0" lvl="0" indent="-363855" algn="ctr" defTabSz="627380" rtl="0" eaLnBrk="1" fontAlgn="base" latinLnBrk="0" hangingPunct="1">
              <a:lnSpc>
                <a:spcPct val="100000"/>
              </a:lnSpc>
              <a:spcBef>
                <a:spcPct val="20000"/>
              </a:spcBef>
              <a:spcAft>
                <a:spcPct val="0"/>
              </a:spcAft>
              <a:buClr>
                <a:schemeClr val="accent1"/>
              </a:buClr>
              <a:buSzPct val="75000"/>
              <a:buFont typeface="Wingdings" panose="05000000000000000000" pitchFamily="2" charset="2"/>
              <a:buNone/>
              <a:defRPr/>
            </a:pPr>
            <a:r>
              <a:rPr kumimoji="0" lang="en-US" altLang="zh-CN" sz="2000" b="1" i="0" u="none" strike="noStrike" kern="0" cap="none" spc="0" normalizeH="0" baseline="0" noProof="0" dirty="0">
                <a:ln>
                  <a:noFill/>
                </a:ln>
                <a:solidFill>
                  <a:srgbClr val="0070C0"/>
                </a:solidFill>
                <a:effectLst/>
                <a:uLnTx/>
                <a:uFillTx/>
                <a:latin typeface="+mn-lt"/>
                <a:ea typeface="+mn-ea"/>
                <a:cs typeface="+mn-cs"/>
              </a:rPr>
              <a:t>=&gt; </a:t>
            </a:r>
            <a:r>
              <a:rPr kumimoji="0" lang="zh-CN" altLang="en-US" sz="2000" b="1" i="0" u="none" strike="noStrike" kern="0" cap="none" spc="0" normalizeH="0" baseline="0" noProof="0" dirty="0">
                <a:ln>
                  <a:noFill/>
                </a:ln>
                <a:solidFill>
                  <a:srgbClr val="0070C0"/>
                </a:solidFill>
                <a:effectLst/>
                <a:uLnTx/>
                <a:uFillTx/>
                <a:latin typeface="+mn-lt"/>
                <a:ea typeface="+mn-ea"/>
                <a:cs typeface="+mn-cs"/>
              </a:rPr>
              <a:t>副作用（</a:t>
            </a:r>
            <a:r>
              <a:rPr kumimoji="0" lang="en-US" altLang="zh-CN" sz="2000" b="1" i="0" u="none" strike="noStrike" kern="0" cap="none" spc="0" normalizeH="0" baseline="0" noProof="0" dirty="0">
                <a:ln>
                  <a:noFill/>
                </a:ln>
                <a:solidFill>
                  <a:srgbClr val="0070C0"/>
                </a:solidFill>
                <a:effectLst/>
                <a:uLnTx/>
                <a:uFillTx/>
                <a:latin typeface="+mn-lt"/>
                <a:ea typeface="+mn-ea"/>
                <a:cs typeface="+mn-cs"/>
              </a:rPr>
              <a:t>side effect</a:t>
            </a:r>
            <a:r>
              <a:rPr kumimoji="0" lang="zh-CN" altLang="en-US" sz="2000" b="1" i="0" u="none" strike="noStrike" kern="0" cap="none" spc="0" normalizeH="0" baseline="0" noProof="0" dirty="0">
                <a:ln>
                  <a:noFill/>
                </a:ln>
                <a:solidFill>
                  <a:srgbClr val="0070C0"/>
                </a:solidFill>
                <a:effectLst/>
                <a:uLnTx/>
                <a:uFillTx/>
                <a:latin typeface="+mn-lt"/>
                <a:ea typeface="+mn-ea"/>
                <a:cs typeface="+mn-cs"/>
              </a:rPr>
              <a:t>）：得要结果的同时，修改操作数</a:t>
            </a:r>
            <a:endParaRPr kumimoji="0" lang="en-US" altLang="zh-CN" sz="20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4932045" y="3068955"/>
            <a:ext cx="4196080" cy="10077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1404938" y="328613"/>
            <a:ext cx="7199312" cy="1155700"/>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2.4.3 </a:t>
            </a:r>
            <a:r>
              <a:rPr lang="zh-CN" altLang="en-US" sz="4000" b="1" dirty="0">
                <a:ea typeface="楷体_GB2312" pitchFamily="49" charset="-122"/>
              </a:rPr>
              <a:t>关系操作符</a:t>
            </a:r>
            <a:r>
              <a:rPr lang="zh-CN" altLang="en-US" b="1" dirty="0"/>
              <a:t> </a:t>
            </a:r>
            <a:endParaRPr lang="zh-CN" altLang="en-US" b="1" dirty="0"/>
          </a:p>
        </p:txBody>
      </p:sp>
      <p:sp>
        <p:nvSpPr>
          <p:cNvPr id="65539" name="Rectangle 3"/>
          <p:cNvSpPr>
            <a:spLocks noGrp="1" noChangeArrowheads="1"/>
          </p:cNvSpPr>
          <p:nvPr>
            <p:ph type="body" idx="1"/>
          </p:nvPr>
        </p:nvSpPr>
        <p:spPr>
          <a:xfrm>
            <a:off x="107315" y="1211580"/>
            <a:ext cx="7485380" cy="4719955"/>
          </a:xfrm>
        </p:spPr>
        <p:txBody>
          <a:bodyPr vert="horz" wrap="square" lIns="91440" tIns="45720" rIns="91440" bIns="45720" numCol="1" anchor="t" anchorCtr="0" compatLnSpc="1"/>
          <a:lstStyle/>
          <a:p>
            <a:pPr marL="357505" marR="0" lvl="0" indent="-35750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tabLst>
                <a:tab pos="534670" algn="l"/>
              </a:tabLst>
              <a:defRPr/>
            </a:pP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对数据进行大小比较</a:t>
            </a:r>
            <a:endPar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357505" marR="0" lvl="0" indent="-35750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tabLst>
                <a:tab pos="534670" algn="l"/>
              </a:tabLst>
              <a:defRPr/>
            </a:pPr>
            <a:endParaRPr kumimoji="0" lang="zh-CN" altLang="en-US" sz="1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757555" marR="0" lvl="1" indent="-35750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tabLst>
                <a:tab pos="534670" algn="l"/>
              </a:tabLst>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&gt;(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大于</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&lt; (</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小于</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 ，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&gt;= (</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不小于</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 ，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&lt;= (</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不大于</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 ，</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endParaRPr>
          </a:p>
          <a:p>
            <a:pPr marL="40005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tab pos="534670" algn="l"/>
              </a:tabLst>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      == (</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相等</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 (</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不等</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endParaRPr>
          </a:p>
          <a:p>
            <a:pPr marL="40005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tab pos="534670" algn="l"/>
              </a:tabLst>
              <a:defRPr/>
            </a:pPr>
            <a:endParaRPr kumimoji="0" lang="en-US" altLang="zh-CN" sz="1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endParaRPr>
          </a:p>
          <a:p>
            <a:pPr marL="757555" marR="0" lvl="1" indent="-35750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tabLst>
                <a:tab pos="534670" algn="l"/>
              </a:tabLst>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关系操作的结果为</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true</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或</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false</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rPr>
              <a:t>。</a:t>
            </a:r>
            <a:endPar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sym typeface="Arial" panose="020B0604020202020204" pitchFamily="34" charset="0"/>
            </a:endParaRPr>
          </a:p>
          <a:p>
            <a:pPr marL="757555" marR="0" lvl="1" indent="-35750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tabLst>
                <a:tab pos="534670" algn="l"/>
              </a:tabLst>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例如：</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 &lt; 'B'</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的结果为</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true</a:t>
            </a:r>
            <a:endPar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300480" marR="0" lvl="2" indent="-363855"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534670" algn="l"/>
              </a:tabLst>
              <a:defRPr/>
            </a:pP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false &lt; true</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的结果为</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true</a:t>
            </a:r>
            <a:endPar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300480" marR="0" lvl="2" indent="-363855"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534670" algn="l"/>
              </a:tabLst>
              <a:defRPr/>
            </a:pP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P32</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页</a:t>
            </a:r>
            <a:r>
              <a:rPr kumimoji="0" lang="en-US" altLang="zh-CN"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fabs</a:t>
            </a:r>
            <a:r>
              <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操作符原则！</a:t>
            </a: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lvl="0"/>
            <a:r>
              <a:rPr lang="zh-CN" altLang="en-US" sz="2000" dirty="0">
                <a:sym typeface="+mn-ea"/>
              </a:rPr>
              <a:t>这是由于浮点数本身的长度限制、以及与二进制的转换：比较浮点数可能出现问题</a:t>
            </a:r>
            <a:endParaRPr lang="en-US" altLang="zh-CN" sz="2000" dirty="0"/>
          </a:p>
          <a:p>
            <a:pPr lvl="0"/>
            <a:r>
              <a:rPr lang="zh-CN" altLang="en-US" sz="2000" dirty="0">
                <a:solidFill>
                  <a:srgbClr val="FF0000"/>
                </a:solidFill>
                <a:latin typeface="Times New Roman" panose="02020603050405020304" pitchFamily="18" charset="0"/>
                <a:ea typeface="楷体_GB2312" pitchFamily="49" charset="-122"/>
                <a:sym typeface="+mn-ea"/>
              </a:rPr>
              <a:t>比如：double x, y; y-x*(y/x) == 0.0 ?</a:t>
            </a:r>
            <a:endParaRPr lang="en-US" altLang="zh-CN" sz="2000" dirty="0"/>
          </a:p>
          <a:p>
            <a:pPr lvl="0"/>
            <a:r>
              <a:rPr lang="zh-CN" altLang="en-US" sz="2000" dirty="0">
                <a:sym typeface="+mn-ea"/>
              </a:rPr>
              <a:t>解决办法：采用取绝对值函数</a:t>
            </a:r>
            <a:r>
              <a:rPr lang="en-US" altLang="zh-CN" sz="2000" dirty="0">
                <a:sym typeface="+mn-ea"/>
              </a:rPr>
              <a:t>fabs</a:t>
            </a:r>
            <a:endParaRPr lang="zh-CN" altLang="en-US" sz="2000" dirty="0"/>
          </a:p>
          <a:p>
            <a:pPr marL="1300480" marR="0" lvl="2" indent="-363855"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None/>
              <a:tabLst>
                <a:tab pos="534670" algn="l"/>
              </a:tabLst>
              <a:defRPr/>
            </a:pPr>
            <a:endParaRPr kumimoji="0" lang="zh-CN" altLang="en-US" sz="2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框 3"/>
          <p:cNvSpPr txBox="1"/>
          <p:nvPr/>
        </p:nvSpPr>
        <p:spPr>
          <a:xfrm>
            <a:off x="5292090" y="5563235"/>
            <a:ext cx="4572000" cy="368300"/>
          </a:xfrm>
          <a:prstGeom prst="rect">
            <a:avLst/>
          </a:prstGeom>
          <a:noFill/>
        </p:spPr>
        <p:txBody>
          <a:bodyPr wrap="square" rtlCol="0" anchor="t">
            <a:spAutoFit/>
          </a:bodyPr>
          <a:p>
            <a:r>
              <a:rPr lang="en-US" altLang="zh-CN" b="1"/>
              <a:t>x</a:t>
            </a:r>
            <a:r>
              <a:rPr lang="zh-CN" altLang="en-US" b="1"/>
              <a:t>==y可写成 fabs(x-y)&lt;1e-6。</a:t>
            </a:r>
            <a:endParaRPr lang="zh-CN" altLang="en-US"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1447800" y="333375"/>
            <a:ext cx="6838950" cy="1155700"/>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2.4.3 </a:t>
            </a:r>
            <a:r>
              <a:rPr lang="zh-CN" altLang="en-US" sz="4000" b="1" dirty="0">
                <a:ea typeface="楷体_GB2312" pitchFamily="49" charset="-122"/>
              </a:rPr>
              <a:t>逻辑操作符</a:t>
            </a:r>
            <a:endParaRPr lang="zh-CN" altLang="en-US" sz="4000" b="1" dirty="0">
              <a:ea typeface="楷体_GB2312" pitchFamily="49" charset="-122"/>
            </a:endParaRPr>
          </a:p>
        </p:txBody>
      </p:sp>
      <p:sp>
        <p:nvSpPr>
          <p:cNvPr id="67587" name="Rectangle 3"/>
          <p:cNvSpPr>
            <a:spLocks noGrp="1" noChangeArrowheads="1"/>
          </p:cNvSpPr>
          <p:nvPr>
            <p:ph type="body" idx="1"/>
          </p:nvPr>
        </p:nvSpPr>
        <p:spPr>
          <a:xfrm>
            <a:off x="75565" y="1196975"/>
            <a:ext cx="9020175" cy="3818255"/>
          </a:xfrm>
        </p:spPr>
        <p:txBody>
          <a:bodyPr vert="horz" wrap="square" lIns="91440" tIns="45720" rIns="91440" bIns="45720" numCol="1" anchor="t" anchorCtr="0" compatLnSpc="1"/>
          <a:lstStyle/>
          <a:p>
            <a:pPr marL="357505" marR="0" lvl="1" indent="-357505"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tabLst>
                <a:tab pos="534670" algn="l"/>
              </a:tabLst>
              <a:defRPr/>
            </a:pP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实现逻辑运算，用于复杂条件的表示中：</a:t>
            </a:r>
            <a:endPar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922655" marR="0" lvl="1"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tabLst>
                <a:tab pos="534670" algn="l"/>
              </a:tabLst>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（逻辑非）、</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&amp;&amp;</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（逻辑与）、</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（逻辑或）</a:t>
            </a:r>
            <a:endPar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922655" marR="0" lvl="1"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tabLst>
                <a:tab pos="534670" algn="l"/>
              </a:tabLst>
              <a:defRPr/>
            </a:pP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举例</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P33</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页 </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922655" marR="0" lvl="1"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tabLst>
                <a:tab pos="534670" algn="l"/>
              </a:tabLst>
              <a:defRPr/>
            </a:pPr>
            <a:endParaRPr kumimoji="0" lang="zh-CN" altLang="en-US" sz="1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179705" marR="0" lvl="1" indent="114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 </a:t>
            </a:r>
            <a:r>
              <a:rPr kumimoji="0" lang="zh-CN" altLang="en-US" sz="2800" b="1" i="0" u="none" strike="noStrike" kern="0" cap="none" spc="0" normalizeH="0" baseline="0" noProof="0" dirty="0">
                <a:ln>
                  <a:noFill/>
                </a:ln>
                <a:solidFill>
                  <a:srgbClr val="0070C0"/>
                </a:solidFill>
                <a:effectLst/>
                <a:uLnTx/>
                <a:uFillTx/>
                <a:latin typeface="楷体_GB2312" pitchFamily="49" charset="-122"/>
                <a:ea typeface="楷体_GB2312" pitchFamily="49" charset="-122"/>
              </a:rPr>
              <a:t>短路求值</a:t>
            </a:r>
            <a:endParaRPr kumimoji="0" lang="zh-CN" altLang="en-US" sz="2800" b="1" i="0" u="none" strike="noStrike" kern="0" cap="none" spc="0" normalizeH="0" baseline="0" noProof="0" dirty="0">
              <a:ln>
                <a:noFill/>
              </a:ln>
              <a:solidFill>
                <a:srgbClr val="0070C0"/>
              </a:solidFill>
              <a:effectLst/>
              <a:uLnTx/>
              <a:uFillTx/>
              <a:latin typeface="楷体_GB2312" pitchFamily="49" charset="-122"/>
              <a:ea typeface="楷体_GB2312" pitchFamily="49" charset="-122"/>
            </a:endParaRPr>
          </a:p>
          <a:p>
            <a:pPr marL="1068705" marR="0" lvl="2" indent="-4572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a:pPr>
            <a:r>
              <a:rPr kumimoji="0" lang="zh-CN" altLang="en-US"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rPr>
              <a:t>如果第一个操作数已能确定运算结果，则不再计算第二个操作数的值</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a:t>
            </a: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1068705" marR="0" lvl="2" indent="-4572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a:pP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true || x </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或者 </a:t>
            </a: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false &amp;&amp; x</a:t>
            </a:r>
            <a:endPar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1068705" marR="0" lvl="2" indent="-4572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能够提高逻辑运算的效率，也能为逻辑运算式中的其它运算提供一个</a:t>
            </a:r>
            <a:r>
              <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rPr>
              <a:t>“</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卫士</a:t>
            </a:r>
            <a:r>
              <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rPr>
              <a:t>”</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a:t>
            </a: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guard</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a:t>
            </a:r>
            <a:endPar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611505" marR="0" lvl="2" indent="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None/>
              <a:defRPr/>
            </a:pPr>
            <a:r>
              <a:rPr lang="zh-CN" altLang="en-US" dirty="0">
                <a:sym typeface="+mn-ea"/>
              </a:rPr>
              <a:t>卫士的例子：</a:t>
            </a:r>
            <a:r>
              <a:rPr lang="en-US" altLang="zh-CN" dirty="0">
                <a:sym typeface="+mn-ea"/>
              </a:rPr>
              <a:t>(number != 0) &amp;&amp; (1/number &gt; 0.5)</a:t>
            </a:r>
            <a:r>
              <a:rPr lang="zh-CN" altLang="en-US" dirty="0">
                <a:sym typeface="+mn-ea"/>
              </a:rPr>
              <a:t>，保护除数为</a:t>
            </a:r>
            <a:r>
              <a:rPr lang="en-US" altLang="zh-CN" dirty="0">
                <a:sym typeface="+mn-ea"/>
              </a:rPr>
              <a:t>0</a:t>
            </a:r>
            <a:r>
              <a:rPr lang="zh-CN" altLang="en-US" dirty="0">
                <a:sym typeface="+mn-ea"/>
              </a:rPr>
              <a:t>的情况</a:t>
            </a:r>
            <a:endParaRPr lang="zh-CN" altLang="en-US" dirty="0"/>
          </a:p>
          <a:p>
            <a:pPr marL="1068705" marR="0" lvl="2" indent="-457200" algn="l" defTabSz="914400" rtl="0" eaLnBrk="1" fontAlgn="base" latinLnBrk="0" hangingPunct="1">
              <a:lnSpc>
                <a:spcPct val="100000"/>
              </a:lnSpc>
              <a:spcBef>
                <a:spcPct val="20000"/>
              </a:spcBef>
              <a:spcAft>
                <a:spcPct val="0"/>
              </a:spcAft>
              <a:buClr>
                <a:schemeClr val="tx1"/>
              </a:buClr>
              <a:buSzPct val="75000"/>
              <a:buFont typeface="Wingdings" panose="05000000000000000000" pitchFamily="2" charset="2"/>
              <a:buChar char="l"/>
              <a:defRPr/>
            </a:pP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a:xfrm>
            <a:off x="1511300" y="428625"/>
            <a:ext cx="4356100" cy="863600"/>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2.4.4 </a:t>
            </a:r>
            <a:r>
              <a:rPr lang="zh-CN" altLang="en-US" sz="4000" b="1" dirty="0">
                <a:latin typeface="楷体_GB2312" pitchFamily="49" charset="-122"/>
                <a:ea typeface="楷体_GB2312" pitchFamily="49" charset="-122"/>
              </a:rPr>
              <a:t>位操作（</a:t>
            </a:r>
            <a:r>
              <a:rPr lang="en-US" altLang="zh-CN" sz="4000" b="1" dirty="0">
                <a:latin typeface="楷体_GB2312" pitchFamily="49" charset="-122"/>
                <a:ea typeface="楷体_GB2312" pitchFamily="49" charset="-122"/>
              </a:rPr>
              <a:t>1</a:t>
            </a:r>
            <a:r>
              <a:rPr lang="zh-CN" altLang="en-US" sz="4000" b="1" dirty="0">
                <a:latin typeface="楷体_GB2312" pitchFamily="49" charset="-122"/>
                <a:ea typeface="楷体_GB2312" pitchFamily="49" charset="-122"/>
              </a:rPr>
              <a:t>）</a:t>
            </a:r>
            <a:endParaRPr lang="zh-CN" altLang="en-US" sz="4000" b="1" dirty="0">
              <a:latin typeface="楷体_GB2312" pitchFamily="49" charset="-122"/>
              <a:ea typeface="楷体_GB2312" pitchFamily="49" charset="-122"/>
            </a:endParaRPr>
          </a:p>
        </p:txBody>
      </p:sp>
      <p:sp>
        <p:nvSpPr>
          <p:cNvPr id="60419" name="Rectangle 3"/>
          <p:cNvSpPr>
            <a:spLocks noGrp="1"/>
          </p:cNvSpPr>
          <p:nvPr>
            <p:ph type="body"/>
          </p:nvPr>
        </p:nvSpPr>
        <p:spPr>
          <a:xfrm>
            <a:off x="467360" y="1292225"/>
            <a:ext cx="8034338" cy="2587625"/>
          </a:xfrm>
        </p:spPr>
        <p:txBody>
          <a:bodyPr vert="horz" wrap="square" lIns="91440" tIns="45720" rIns="91440" bIns="45720" anchor="t" anchorCtr="0"/>
          <a:lstStyle/>
          <a:p>
            <a:pPr marL="357505" indent="-357505" eaLnBrk="1" hangingPunct="1">
              <a:lnSpc>
                <a:spcPct val="90000"/>
              </a:lnSpc>
            </a:pPr>
            <a:r>
              <a:rPr lang="zh-CN" altLang="en-US" sz="2800" b="1" dirty="0">
                <a:latin typeface="Times New Roman" panose="02020603050405020304" pitchFamily="18" charset="0"/>
                <a:ea typeface="楷体_GB2312" pitchFamily="49" charset="-122"/>
              </a:rPr>
              <a:t>对操作数的各个二进制位分别进行运算的操作，包括：逻辑位运算和移位运算。  </a:t>
            </a:r>
            <a:endParaRPr lang="zh-CN" altLang="en-US" sz="2800" b="1" dirty="0">
              <a:latin typeface="Times New Roman" panose="02020603050405020304" pitchFamily="18" charset="0"/>
              <a:ea typeface="楷体_GB2312" pitchFamily="49" charset="-122"/>
            </a:endParaRPr>
          </a:p>
          <a:p>
            <a:pPr marL="757555" lvl="1" indent="-357505" eaLnBrk="1" hangingPunct="1">
              <a:lnSpc>
                <a:spcPct val="90000"/>
              </a:lnSpc>
            </a:pPr>
            <a:r>
              <a:rPr lang="zh-CN" altLang="en-US" sz="2400" b="1" dirty="0">
                <a:latin typeface="Times New Roman" panose="02020603050405020304" pitchFamily="18" charset="0"/>
                <a:ea typeface="楷体_GB2312" pitchFamily="49" charset="-122"/>
              </a:rPr>
              <a:t>逻辑位操作    </a:t>
            </a:r>
            <a:endParaRPr lang="zh-CN" altLang="en-US" sz="2400" b="1" dirty="0">
              <a:latin typeface="Times New Roman" panose="02020603050405020304" pitchFamily="18" charset="0"/>
              <a:ea typeface="楷体_GB2312" pitchFamily="49" charset="-122"/>
            </a:endParaRPr>
          </a:p>
          <a:p>
            <a:pPr marL="757555" lvl="1" indent="-357505" eaLnBrk="1" hangingPunct="1">
              <a:lnSpc>
                <a:spcPct val="90000"/>
              </a:lnSpc>
              <a:buNone/>
            </a:pPr>
            <a:r>
              <a:rPr lang="zh-CN" altLang="en-US" sz="22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ea typeface="楷体_GB2312" pitchFamily="49" charset="-122"/>
              </a:rPr>
              <a:t>（按位取反）</a:t>
            </a:r>
            <a:r>
              <a:rPr lang="en-US" altLang="zh-CN" sz="2000" b="1" dirty="0">
                <a:latin typeface="Times New Roman" panose="02020603050405020304" pitchFamily="18" charset="0"/>
                <a:ea typeface="楷体_GB2312" pitchFamily="49" charset="-122"/>
              </a:rPr>
              <a:t>, &amp;</a:t>
            </a:r>
            <a:r>
              <a:rPr lang="zh-CN" altLang="en-US" sz="2000" b="1" dirty="0">
                <a:latin typeface="Times New Roman" panose="02020603050405020304" pitchFamily="18" charset="0"/>
                <a:ea typeface="楷体_GB2312" pitchFamily="49" charset="-122"/>
              </a:rPr>
              <a:t>（按位与）</a:t>
            </a:r>
            <a:r>
              <a:rPr lang="en-US" altLang="zh-CN" sz="2000" b="1" dirty="0">
                <a:latin typeface="Times New Roman" panose="02020603050405020304" pitchFamily="18" charset="0"/>
                <a:ea typeface="楷体_GB2312" pitchFamily="49" charset="-122"/>
              </a:rPr>
              <a:t>, |</a:t>
            </a:r>
            <a:r>
              <a:rPr lang="zh-CN" altLang="en-US" sz="2000" b="1" dirty="0">
                <a:latin typeface="Times New Roman" panose="02020603050405020304" pitchFamily="18" charset="0"/>
                <a:ea typeface="楷体_GB2312" pitchFamily="49" charset="-122"/>
              </a:rPr>
              <a:t>（按位或）， </a:t>
            </a:r>
            <a:r>
              <a:rPr lang="en-US" altLang="zh-CN" sz="2000" b="1" dirty="0">
                <a:latin typeface="Times New Roman" panose="02020603050405020304" pitchFamily="18" charset="0"/>
                <a:ea typeface="楷体_GB2312" pitchFamily="49" charset="-122"/>
              </a:rPr>
              <a:t>^</a:t>
            </a:r>
            <a:r>
              <a:rPr lang="zh-CN" altLang="en-US" sz="2000" b="1" dirty="0">
                <a:latin typeface="Times New Roman" panose="02020603050405020304" pitchFamily="18" charset="0"/>
                <a:ea typeface="楷体_GB2312" pitchFamily="49" charset="-122"/>
              </a:rPr>
              <a:t>（按位异或）</a:t>
            </a:r>
            <a:endParaRPr lang="zh-CN" altLang="en-US" sz="2000" b="1" dirty="0">
              <a:latin typeface="Times New Roman" panose="02020603050405020304" pitchFamily="18" charset="0"/>
              <a:ea typeface="楷体_GB2312" pitchFamily="49" charset="-122"/>
            </a:endParaRPr>
          </a:p>
          <a:p>
            <a:pPr marL="757555" lvl="1" indent="-357505" eaLnBrk="1" hangingPunct="1">
              <a:lnSpc>
                <a:spcPct val="90000"/>
              </a:lnSpc>
              <a:buNone/>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P35-36  </a:t>
            </a:r>
            <a:r>
              <a:rPr lang="zh-CN" altLang="en-US" sz="2000" b="1" dirty="0">
                <a:latin typeface="Times New Roman" panose="02020603050405020304" pitchFamily="18" charset="0"/>
                <a:ea typeface="楷体_GB2312" pitchFamily="49" charset="-122"/>
              </a:rPr>
              <a:t>举例</a:t>
            </a:r>
            <a:endParaRPr lang="en-US" altLang="zh-CN" sz="2000" b="1" dirty="0">
              <a:latin typeface="Times New Roman" panose="02020603050405020304" pitchFamily="18" charset="0"/>
              <a:ea typeface="楷体_GB2312" pitchFamily="49" charset="-122"/>
            </a:endParaRPr>
          </a:p>
          <a:p>
            <a:pPr marL="757555" lvl="1" indent="-357505" eaLnBrk="1" hangingPunct="1">
              <a:lnSpc>
                <a:spcPct val="90000"/>
              </a:lnSpc>
            </a:pPr>
            <a:r>
              <a:rPr lang="zh-CN" altLang="en-US" sz="2400" b="1" dirty="0">
                <a:latin typeface="Times New Roman" panose="02020603050405020304" pitchFamily="18" charset="0"/>
                <a:ea typeface="楷体_GB2312" pitchFamily="49" charset="-122"/>
              </a:rPr>
              <a:t>运算规则</a:t>
            </a:r>
            <a:endParaRPr lang="zh-CN" altLang="en-US" sz="2400" b="1" dirty="0">
              <a:latin typeface="Times New Roman" panose="02020603050405020304" pitchFamily="18" charset="0"/>
              <a:ea typeface="楷体_GB2312" pitchFamily="49" charset="-122"/>
            </a:endParaRPr>
          </a:p>
        </p:txBody>
      </p:sp>
      <p:sp>
        <p:nvSpPr>
          <p:cNvPr id="60420" name="Rectangle 4"/>
          <p:cNvSpPr/>
          <p:nvPr/>
        </p:nvSpPr>
        <p:spPr>
          <a:xfrm>
            <a:off x="1254125" y="3571240"/>
            <a:ext cx="3313113" cy="5048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179705" lvl="1" indent="10795" eaLnBrk="1" hangingPunct="1">
              <a:lnSpc>
                <a:spcPct val="90000"/>
              </a:lnSpc>
              <a:buNone/>
            </a:pPr>
            <a:r>
              <a:rPr lang="en-US" altLang="zh-CN" sz="2400" b="1" dirty="0"/>
              <a:t>~0 → 1</a:t>
            </a:r>
            <a:r>
              <a:rPr lang="zh-CN" altLang="en-US" sz="2400" b="1" dirty="0"/>
              <a:t>，</a:t>
            </a:r>
            <a:r>
              <a:rPr lang="en-US" altLang="zh-CN" sz="2400" b="1" dirty="0"/>
              <a:t>~1 → 0</a:t>
            </a:r>
            <a:endParaRPr lang="en-US" altLang="zh-CN" sz="2400" b="1" dirty="0"/>
          </a:p>
        </p:txBody>
      </p:sp>
      <p:sp>
        <p:nvSpPr>
          <p:cNvPr id="60421" name="Rectangle 5"/>
          <p:cNvSpPr/>
          <p:nvPr/>
        </p:nvSpPr>
        <p:spPr>
          <a:xfrm>
            <a:off x="3683000" y="4285615"/>
            <a:ext cx="1582738" cy="18002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179705" lvl="1" indent="10795" eaLnBrk="1" hangingPunct="1">
              <a:buNone/>
            </a:pPr>
            <a:r>
              <a:rPr lang="en-US" altLang="zh-CN" sz="2400" b="1" dirty="0"/>
              <a:t>0|0 → 0</a:t>
            </a:r>
            <a:endParaRPr lang="en-US" altLang="zh-CN" sz="2400" b="1" dirty="0"/>
          </a:p>
          <a:p>
            <a:pPr marL="179705" lvl="1" indent="10795" eaLnBrk="1" hangingPunct="1">
              <a:buNone/>
            </a:pPr>
            <a:r>
              <a:rPr lang="en-US" altLang="zh-CN" sz="2400" b="1" dirty="0"/>
              <a:t>0|1 → 1</a:t>
            </a:r>
            <a:endParaRPr lang="en-US" altLang="zh-CN" sz="2400" b="1" dirty="0"/>
          </a:p>
          <a:p>
            <a:pPr marL="179705" lvl="1" indent="10795" eaLnBrk="1" hangingPunct="1">
              <a:buNone/>
            </a:pPr>
            <a:r>
              <a:rPr lang="en-US" altLang="zh-CN" sz="2400" b="1" dirty="0"/>
              <a:t>1|0 → 1</a:t>
            </a:r>
            <a:endParaRPr lang="en-US" altLang="zh-CN" sz="2400" b="1" dirty="0"/>
          </a:p>
          <a:p>
            <a:pPr marL="179705" lvl="1" indent="10795" eaLnBrk="1" hangingPunct="1">
              <a:buNone/>
            </a:pPr>
            <a:r>
              <a:rPr lang="en-US" altLang="zh-CN" sz="2400" b="1" dirty="0"/>
              <a:t>1|1 → 1</a:t>
            </a:r>
            <a:endParaRPr lang="en-US" altLang="zh-CN" sz="2400" b="1" dirty="0"/>
          </a:p>
        </p:txBody>
      </p:sp>
      <p:sp>
        <p:nvSpPr>
          <p:cNvPr id="60422" name="Rectangle 6"/>
          <p:cNvSpPr/>
          <p:nvPr/>
        </p:nvSpPr>
        <p:spPr>
          <a:xfrm>
            <a:off x="6040438" y="4285615"/>
            <a:ext cx="1655762" cy="1800225"/>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179705" lvl="1" indent="10795" eaLnBrk="1" hangingPunct="1">
              <a:buNone/>
            </a:pPr>
            <a:r>
              <a:rPr lang="en-US" altLang="zh-CN" sz="2400" b="1" dirty="0"/>
              <a:t>0^0 → 0</a:t>
            </a:r>
            <a:endParaRPr lang="en-US" altLang="zh-CN" sz="2400" b="1" dirty="0"/>
          </a:p>
          <a:p>
            <a:pPr marL="179705" lvl="1" indent="10795" eaLnBrk="1" hangingPunct="1">
              <a:buNone/>
            </a:pPr>
            <a:r>
              <a:rPr lang="en-US" altLang="zh-CN" sz="2400" b="1" dirty="0"/>
              <a:t>0^1 → 1</a:t>
            </a:r>
            <a:endParaRPr lang="en-US" altLang="zh-CN" sz="2400" b="1" dirty="0"/>
          </a:p>
          <a:p>
            <a:pPr marL="179705" lvl="1" indent="10795" eaLnBrk="1" hangingPunct="1">
              <a:buNone/>
            </a:pPr>
            <a:r>
              <a:rPr lang="en-US" altLang="zh-CN" sz="2400" b="1" dirty="0"/>
              <a:t>1^0 → 1</a:t>
            </a:r>
            <a:endParaRPr lang="en-US" altLang="zh-CN" sz="2400" b="1" dirty="0"/>
          </a:p>
          <a:p>
            <a:pPr marL="179705" lvl="1" indent="10795" eaLnBrk="1" hangingPunct="1">
              <a:buNone/>
            </a:pPr>
            <a:r>
              <a:rPr lang="en-US" altLang="zh-CN" sz="2400" b="1" dirty="0"/>
              <a:t>1^1 → 0</a:t>
            </a:r>
            <a:endParaRPr lang="en-US" altLang="zh-CN" sz="2400" b="1" dirty="0"/>
          </a:p>
        </p:txBody>
      </p:sp>
      <p:sp>
        <p:nvSpPr>
          <p:cNvPr id="60423" name="Rectangle 7"/>
          <p:cNvSpPr/>
          <p:nvPr/>
        </p:nvSpPr>
        <p:spPr>
          <a:xfrm>
            <a:off x="1254125" y="4285615"/>
            <a:ext cx="1728788" cy="187166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179705" lvl="1" indent="10795" eaLnBrk="1" hangingPunct="1">
              <a:buNone/>
            </a:pPr>
            <a:r>
              <a:rPr lang="en-US" altLang="zh-CN" sz="2400" b="1" dirty="0"/>
              <a:t>0&amp;0 → 0</a:t>
            </a:r>
            <a:endParaRPr lang="en-US" altLang="zh-CN" sz="2400" b="1" dirty="0"/>
          </a:p>
          <a:p>
            <a:pPr marL="179705" lvl="1" indent="10795" eaLnBrk="1" hangingPunct="1">
              <a:buNone/>
            </a:pPr>
            <a:r>
              <a:rPr lang="en-US" altLang="zh-CN" sz="2400" b="1" dirty="0"/>
              <a:t>0&amp;1 → 0</a:t>
            </a:r>
            <a:endParaRPr lang="en-US" altLang="zh-CN" sz="2400" b="1" dirty="0"/>
          </a:p>
          <a:p>
            <a:pPr marL="179705" lvl="1" indent="10795" eaLnBrk="1" hangingPunct="1">
              <a:buNone/>
            </a:pPr>
            <a:r>
              <a:rPr lang="en-US" altLang="zh-CN" sz="2400" b="1" dirty="0"/>
              <a:t>1&amp;0 → 0</a:t>
            </a:r>
            <a:endParaRPr lang="en-US" altLang="zh-CN" sz="2400" b="1" dirty="0"/>
          </a:p>
          <a:p>
            <a:pPr marL="179705" lvl="1" indent="10795" eaLnBrk="1" hangingPunct="1">
              <a:buNone/>
            </a:pPr>
            <a:r>
              <a:rPr lang="en-US" altLang="zh-CN" sz="2400" b="1" dirty="0"/>
              <a:t>1&amp;1 → 1</a:t>
            </a:r>
            <a:endParaRPr lang="en-US" altLang="zh-CN" sz="2400" b="1" dirty="0"/>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body"/>
          </p:nvPr>
        </p:nvSpPr>
        <p:spPr>
          <a:xfrm>
            <a:off x="719138" y="2205038"/>
            <a:ext cx="7524750" cy="2663825"/>
          </a:xfrm>
        </p:spPr>
        <p:txBody>
          <a:bodyPr vert="horz" wrap="square" lIns="91440" tIns="45720" rIns="91440" bIns="45720" anchor="t" anchorCtr="0"/>
          <a:lstStyle/>
          <a:p>
            <a:pPr marL="357505" indent="-357505" eaLnBrk="1" hangingPunct="1">
              <a:lnSpc>
                <a:spcPct val="80000"/>
              </a:lnSpc>
            </a:pPr>
            <a:r>
              <a:rPr lang="zh-CN" altLang="en-US" sz="2800" b="1" dirty="0">
                <a:latin typeface="Times New Roman" panose="02020603050405020304" pitchFamily="18" charset="0"/>
                <a:ea typeface="楷体_GB2312" pitchFamily="49" charset="-122"/>
              </a:rPr>
              <a:t>移位操作 </a:t>
            </a:r>
            <a:r>
              <a:rPr lang="en-US" altLang="zh-CN" sz="2800" b="1" dirty="0">
                <a:latin typeface="Times New Roman" panose="02020603050405020304" pitchFamily="18" charset="0"/>
                <a:ea typeface="楷体_GB2312" pitchFamily="49" charset="-122"/>
              </a:rPr>
              <a:t>P37</a:t>
            </a:r>
            <a:r>
              <a:rPr lang="zh-CN" altLang="en-US" sz="2800" b="1" dirty="0">
                <a:latin typeface="Times New Roman" panose="02020603050405020304" pitchFamily="18" charset="0"/>
                <a:ea typeface="楷体_GB2312" pitchFamily="49" charset="-122"/>
              </a:rPr>
              <a:t>页例子</a:t>
            </a:r>
            <a:endParaRPr lang="zh-CN" altLang="en-US" sz="2800" b="1" dirty="0">
              <a:latin typeface="Times New Roman" panose="02020603050405020304" pitchFamily="18" charset="0"/>
              <a:ea typeface="楷体_GB2312" pitchFamily="49" charset="-122"/>
            </a:endParaRPr>
          </a:p>
          <a:p>
            <a:pPr marL="901700" lvl="1" indent="-358775" eaLnBrk="1" hangingPunct="1">
              <a:lnSpc>
                <a:spcPct val="80000"/>
              </a:lnSpc>
            </a:pPr>
            <a:r>
              <a:rPr lang="en-US" altLang="zh-CN" sz="2400" b="1" dirty="0">
                <a:latin typeface="Times New Roman" panose="02020603050405020304" pitchFamily="18" charset="0"/>
                <a:ea typeface="楷体_GB2312" pitchFamily="49" charset="-122"/>
              </a:rPr>
              <a:t>&lt;&lt;</a:t>
            </a:r>
            <a:r>
              <a:rPr lang="zh-CN" altLang="en-US" sz="2400" b="1" dirty="0">
                <a:latin typeface="Times New Roman" panose="02020603050405020304" pitchFamily="18" charset="0"/>
                <a:ea typeface="楷体_GB2312" pitchFamily="49" charset="-122"/>
              </a:rPr>
              <a:t>（左移）：</a:t>
            </a:r>
            <a:r>
              <a:rPr lang="zh-CN" altLang="en-US" sz="2400" b="1" dirty="0">
                <a:solidFill>
                  <a:srgbClr val="FF0000"/>
                </a:solidFill>
                <a:latin typeface="Times New Roman" panose="02020603050405020304" pitchFamily="18" charset="0"/>
                <a:ea typeface="楷体_GB2312" pitchFamily="49" charset="-122"/>
              </a:rPr>
              <a:t>高位舍弃，低位补</a:t>
            </a:r>
            <a:r>
              <a:rPr lang="en-US" altLang="zh-CN" sz="2400" b="1" dirty="0">
                <a:solidFill>
                  <a:srgbClr val="FF0000"/>
                </a:solidFill>
                <a:latin typeface="Times New Roman" panose="02020603050405020304" pitchFamily="18" charset="0"/>
                <a:ea typeface="楷体_GB2312" pitchFamily="49" charset="-122"/>
              </a:rPr>
              <a:t>0</a:t>
            </a:r>
            <a:endParaRPr lang="en-US" altLang="zh-CN" sz="2400" b="1" dirty="0">
              <a:latin typeface="Times New Roman" panose="02020603050405020304" pitchFamily="18" charset="0"/>
              <a:cs typeface="Times New Roman" panose="02020603050405020304" pitchFamily="18" charset="0"/>
            </a:endParaRPr>
          </a:p>
          <a:p>
            <a:pPr marL="901700" lvl="1" indent="-358775" eaLnBrk="1" hangingPunct="1">
              <a:lnSpc>
                <a:spcPct val="80000"/>
              </a:lnSpc>
            </a:pPr>
            <a:r>
              <a:rPr lang="en-US" altLang="zh-CN" sz="2400" b="1" dirty="0">
                <a:latin typeface="Times New Roman" panose="02020603050405020304" pitchFamily="18" charset="0"/>
                <a:ea typeface="楷体_GB2312" pitchFamily="49" charset="-122"/>
              </a:rPr>
              <a:t>	&gt;&gt;</a:t>
            </a:r>
            <a:r>
              <a:rPr lang="zh-CN" altLang="en-US" sz="2400" b="1" dirty="0">
                <a:latin typeface="Times New Roman" panose="02020603050405020304" pitchFamily="18" charset="0"/>
                <a:ea typeface="楷体_GB2312" pitchFamily="49" charset="-122"/>
              </a:rPr>
              <a:t>（右移）：</a:t>
            </a:r>
            <a:r>
              <a:rPr lang="zh-CN" altLang="en-US" sz="2400" b="1" dirty="0">
                <a:solidFill>
                  <a:srgbClr val="FF0000"/>
                </a:solidFill>
                <a:latin typeface="Times New Roman" panose="02020603050405020304" pitchFamily="18" charset="0"/>
                <a:ea typeface="楷体_GB2312" pitchFamily="49" charset="-122"/>
              </a:rPr>
              <a:t>低位舍弃</a:t>
            </a:r>
            <a:r>
              <a:rPr lang="zh-CN" altLang="en-US" sz="2400" b="1" dirty="0">
                <a:latin typeface="Times New Roman" panose="02020603050405020304" pitchFamily="18" charset="0"/>
                <a:ea typeface="楷体_GB2312" pitchFamily="49" charset="-122"/>
              </a:rPr>
              <a:t>，高位按下面规则处理：</a:t>
            </a:r>
            <a:endParaRPr lang="en-US" altLang="zh-CN" sz="2400" b="1" dirty="0">
              <a:latin typeface="Times New Roman" panose="02020603050405020304" pitchFamily="18" charset="0"/>
              <a:ea typeface="楷体_GB2312" pitchFamily="49" charset="-122"/>
            </a:endParaRPr>
          </a:p>
          <a:p>
            <a:pPr marL="901700" lvl="1" indent="-358775" eaLnBrk="1" hangingPunct="1">
              <a:lnSpc>
                <a:spcPct val="80000"/>
              </a:lnSpc>
            </a:pPr>
            <a:endParaRPr lang="zh-CN" altLang="en-US" sz="2400" b="1" dirty="0">
              <a:latin typeface="Times New Roman" panose="02020603050405020304" pitchFamily="18" charset="0"/>
              <a:ea typeface="楷体_GB2312" pitchFamily="49" charset="-122"/>
            </a:endParaRPr>
          </a:p>
          <a:p>
            <a:pPr marL="1428750" lvl="2" indent="-347345" eaLnBrk="1" hangingPunct="1">
              <a:lnSpc>
                <a:spcPct val="80000"/>
              </a:lnSpc>
              <a:buClr>
                <a:schemeClr val="accent1"/>
              </a:buClr>
              <a:buSzPct val="75000"/>
              <a:buFont typeface="Wingdings" panose="05000000000000000000" pitchFamily="2" charset="2"/>
              <a:buChar char="Ø"/>
            </a:pPr>
            <a:r>
              <a:rPr lang="zh-CN" altLang="en-US" sz="2000" b="1" dirty="0">
                <a:latin typeface="Times New Roman" panose="02020603050405020304" pitchFamily="18" charset="0"/>
                <a:ea typeface="楷体_GB2312" pitchFamily="49" charset="-122"/>
              </a:rPr>
              <a:t>对于</a:t>
            </a:r>
            <a:r>
              <a:rPr lang="zh-CN" altLang="en-US" sz="2000" b="1" dirty="0">
                <a:solidFill>
                  <a:srgbClr val="FF0000"/>
                </a:solidFill>
                <a:latin typeface="Times New Roman" panose="02020603050405020304" pitchFamily="18" charset="0"/>
                <a:ea typeface="楷体_GB2312" pitchFamily="49" charset="-122"/>
              </a:rPr>
              <a:t>无符号数或有符号的非负数，高位补</a:t>
            </a:r>
            <a:r>
              <a:rPr lang="en-US" altLang="zh-CN" sz="2000" b="1" dirty="0">
                <a:solidFill>
                  <a:srgbClr val="FF0000"/>
                </a:solidFill>
                <a:latin typeface="Times New Roman" panose="02020603050405020304" pitchFamily="18" charset="0"/>
                <a:ea typeface="楷体_GB2312" pitchFamily="49" charset="-122"/>
              </a:rPr>
              <a:t>0</a:t>
            </a:r>
            <a:r>
              <a:rPr lang="en-US" altLang="zh-CN" sz="2000" b="1" dirty="0">
                <a:latin typeface="Times New Roman" panose="02020603050405020304" pitchFamily="18" charset="0"/>
                <a:ea typeface="楷体_GB2312" pitchFamily="49" charset="-122"/>
              </a:rPr>
              <a:t> </a:t>
            </a:r>
            <a:endParaRPr lang="en-US" altLang="zh-CN" sz="2000" b="1" dirty="0">
              <a:latin typeface="Times New Roman" panose="02020603050405020304" pitchFamily="18" charset="0"/>
              <a:ea typeface="楷体_GB2312" pitchFamily="49" charset="-122"/>
            </a:endParaRPr>
          </a:p>
          <a:p>
            <a:pPr marL="1428750" lvl="2" indent="-347345" eaLnBrk="1" hangingPunct="1">
              <a:lnSpc>
                <a:spcPct val="80000"/>
              </a:lnSpc>
              <a:buClr>
                <a:schemeClr val="accent1"/>
              </a:buClr>
              <a:buSzPct val="75000"/>
              <a:buFont typeface="Wingdings" panose="05000000000000000000" pitchFamily="2" charset="2"/>
              <a:buChar char="Ø"/>
            </a:pPr>
            <a:r>
              <a:rPr lang="zh-CN" altLang="en-US" sz="2000" b="1" dirty="0">
                <a:latin typeface="Times New Roman" panose="02020603050405020304" pitchFamily="18" charset="0"/>
                <a:ea typeface="楷体_GB2312" pitchFamily="49" charset="-122"/>
              </a:rPr>
              <a:t>对于</a:t>
            </a:r>
            <a:r>
              <a:rPr lang="zh-CN" altLang="en-US" sz="2000" b="1" dirty="0">
                <a:solidFill>
                  <a:srgbClr val="FF0000"/>
                </a:solidFill>
                <a:latin typeface="Times New Roman" panose="02020603050405020304" pitchFamily="18" charset="0"/>
                <a:ea typeface="楷体_GB2312" pitchFamily="49" charset="-122"/>
              </a:rPr>
              <a:t>有符号数的负数，高位与原来的最高位相同</a:t>
            </a:r>
            <a:r>
              <a:rPr lang="zh-CN" altLang="en-US" sz="2000" b="1" dirty="0">
                <a:latin typeface="Times New Roman" panose="02020603050405020304" pitchFamily="18" charset="0"/>
                <a:ea typeface="楷体_GB2312" pitchFamily="49" charset="-122"/>
              </a:rPr>
              <a:t> </a:t>
            </a:r>
            <a:endParaRPr lang="en-US" altLang="zh-CN" sz="2000" b="1" dirty="0">
              <a:latin typeface="Times New Roman" panose="02020603050405020304" pitchFamily="18" charset="0"/>
              <a:ea typeface="楷体_GB2312" pitchFamily="49" charset="-122"/>
            </a:endParaRPr>
          </a:p>
          <a:p>
            <a:pPr marL="1428750" lvl="2" indent="-347345" eaLnBrk="1" hangingPunct="1">
              <a:lnSpc>
                <a:spcPct val="80000"/>
              </a:lnSpc>
              <a:buClr>
                <a:schemeClr val="accent1"/>
              </a:buClr>
              <a:buSzPct val="75000"/>
              <a:buNone/>
            </a:pPr>
            <a:r>
              <a:rPr lang="zh-CN" altLang="en-US" sz="2000" b="1" dirty="0">
                <a:latin typeface="Times New Roman" panose="02020603050405020304" pitchFamily="18" charset="0"/>
                <a:ea typeface="楷体_GB2312" pitchFamily="49" charset="-122"/>
              </a:rPr>
              <a:t>      （有符号数的二进制补码，高位</a:t>
            </a:r>
            <a:r>
              <a:rPr lang="en-US" altLang="zh-CN" sz="2000" b="1" dirty="0">
                <a:latin typeface="Times New Roman" panose="02020603050405020304" pitchFamily="18" charset="0"/>
                <a:ea typeface="楷体_GB2312" pitchFamily="49" charset="-122"/>
              </a:rPr>
              <a:t>1</a:t>
            </a:r>
            <a:r>
              <a:rPr lang="zh-CN" altLang="en-US" sz="2000" b="1" dirty="0">
                <a:latin typeface="Times New Roman" panose="02020603050405020304" pitchFamily="18" charset="0"/>
                <a:ea typeface="楷体_GB2312" pitchFamily="49" charset="-122"/>
              </a:rPr>
              <a:t>表示负数）</a:t>
            </a:r>
            <a:endParaRPr lang="zh-CN" altLang="en-US" sz="2000" b="1" dirty="0">
              <a:latin typeface="Times New Roman" panose="02020603050405020304" pitchFamily="18" charset="0"/>
              <a:ea typeface="楷体_GB2312" pitchFamily="49" charset="-122"/>
            </a:endParaRPr>
          </a:p>
        </p:txBody>
      </p:sp>
      <p:sp>
        <p:nvSpPr>
          <p:cNvPr id="4" name="Rectangle 2"/>
          <p:cNvSpPr txBox="1">
            <a:spLocks noChangeArrowheads="1"/>
          </p:cNvSpPr>
          <p:nvPr/>
        </p:nvSpPr>
        <p:spPr bwMode="auto">
          <a:xfrm>
            <a:off x="1511300" y="428625"/>
            <a:ext cx="4356100" cy="86360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2.4.4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位操作（</a:t>
            </a:r>
            <a:r>
              <a:rPr kumimoji="0" lang="en-US" altLang="zh-CN" sz="4000" b="1" kern="0" cap="none" spc="0" normalizeH="0" baseline="0" noProof="0" dirty="0">
                <a:solidFill>
                  <a:schemeClr val="tx2"/>
                </a:solidFill>
                <a:latin typeface="楷体_GB2312" pitchFamily="49" charset="-122"/>
                <a:ea typeface="楷体_GB2312" pitchFamily="49" charset="-122"/>
                <a:cs typeface="+mj-cs"/>
              </a:rPr>
              <a:t>2</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a:t>
            </a:r>
            <a:endParaRPr kumimoji="0" lang="zh-CN" altLang="en-US" sz="4000" b="1" kern="0" cap="none" spc="0" normalizeH="0" baseline="0" noProof="0" dirty="0">
              <a:solidFill>
                <a:schemeClr val="tx2"/>
              </a:solidFill>
              <a:latin typeface="楷体_GB2312" pitchFamily="49" charset="-122"/>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611505" y="5157470"/>
            <a:ext cx="7789545" cy="768350"/>
          </a:xfrm>
          <a:prstGeom prst="rect">
            <a:avLst/>
          </a:prstGeom>
          <a:noFill/>
        </p:spPr>
        <p:txBody>
          <a:bodyPr wrap="square" rtlCol="0" anchor="t">
            <a:spAutoFit/>
          </a:bodyPr>
          <a:p>
            <a:pPr lvl="0"/>
            <a:r>
              <a:rPr lang="zh-CN" altLang="en-US" sz="2200" dirty="0">
                <a:sym typeface="+mn-ea"/>
              </a:rPr>
              <a:t>补码：负数，即把正数按位取反，末位加</a:t>
            </a:r>
            <a:r>
              <a:rPr lang="en-US" altLang="zh-CN" sz="2200" dirty="0">
                <a:sym typeface="+mn-ea"/>
              </a:rPr>
              <a:t>1</a:t>
            </a:r>
            <a:r>
              <a:rPr lang="zh-CN" altLang="en-US" sz="2200" dirty="0">
                <a:sym typeface="+mn-ea"/>
              </a:rPr>
              <a:t>，然后补码的减法就可以用加法来算了</a:t>
            </a:r>
            <a:endParaRPr lang="zh-CN" altLang="en-US" sz="2200" dirty="0">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a:xfrm>
            <a:off x="1511300" y="357188"/>
            <a:ext cx="4140200" cy="1081087"/>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2.4.5 </a:t>
            </a:r>
            <a:r>
              <a:rPr lang="zh-CN" altLang="en-US" sz="4000" b="1" dirty="0">
                <a:ea typeface="楷体_GB2312" pitchFamily="49" charset="-122"/>
              </a:rPr>
              <a:t>赋值操作</a:t>
            </a:r>
            <a:endParaRPr lang="zh-CN" altLang="en-US" sz="4000" b="1" dirty="0">
              <a:ea typeface="楷体_GB2312" pitchFamily="49" charset="-122"/>
            </a:endParaRPr>
          </a:p>
        </p:txBody>
      </p:sp>
      <p:sp>
        <p:nvSpPr>
          <p:cNvPr id="64515" name="Rectangle 3"/>
          <p:cNvSpPr>
            <a:spLocks noGrp="1"/>
          </p:cNvSpPr>
          <p:nvPr>
            <p:ph type="body"/>
          </p:nvPr>
        </p:nvSpPr>
        <p:spPr>
          <a:xfrm>
            <a:off x="827088" y="2060575"/>
            <a:ext cx="7386637" cy="4148138"/>
          </a:xfrm>
        </p:spPr>
        <p:txBody>
          <a:bodyPr vert="horz" wrap="square" lIns="91440" tIns="45720" rIns="91440" bIns="45720" anchor="t" anchorCtr="0"/>
          <a:lstStyle/>
          <a:p>
            <a:pPr marL="357505" indent="-357505" eaLnBrk="1" hangingPunct="1">
              <a:lnSpc>
                <a:spcPct val="90000"/>
              </a:lnSpc>
            </a:pPr>
            <a:r>
              <a:rPr lang="zh-CN" altLang="en-US" sz="2800" b="1" dirty="0">
                <a:ea typeface="楷体_GB2312" pitchFamily="49" charset="-122"/>
              </a:rPr>
              <a:t>简单赋值操作符</a:t>
            </a:r>
            <a:endParaRPr lang="zh-CN" altLang="en-US" sz="2800" b="1" dirty="0">
              <a:ea typeface="楷体_GB2312" pitchFamily="49" charset="-122"/>
            </a:endParaRPr>
          </a:p>
          <a:p>
            <a:pPr marL="901700" lvl="1" indent="-358775" eaLnBrk="1" hangingPunct="1">
              <a:lnSpc>
                <a:spcPct val="90000"/>
              </a:lnSpc>
              <a:buNone/>
            </a:pPr>
            <a:r>
              <a:rPr lang="en-US" altLang="zh-CN" sz="2400" b="1" dirty="0">
                <a:latin typeface="Times New Roman" panose="02020603050405020304" pitchFamily="18" charset="0"/>
                <a:ea typeface="楷体_GB2312" pitchFamily="49" charset="-122"/>
              </a:rPr>
              <a:t>a = b </a:t>
            </a:r>
            <a:endParaRPr lang="en-US" altLang="zh-CN" sz="2400" b="1" dirty="0">
              <a:latin typeface="Times New Roman" panose="02020603050405020304" pitchFamily="18" charset="0"/>
              <a:ea typeface="楷体_GB2312" pitchFamily="49" charset="-122"/>
            </a:endParaRPr>
          </a:p>
          <a:p>
            <a:pPr marL="901700" lvl="1" indent="-358775" eaLnBrk="1" hangingPunct="1">
              <a:lnSpc>
                <a:spcPct val="90000"/>
              </a:lnSpc>
            </a:pPr>
            <a:r>
              <a:rPr lang="zh-CN" altLang="en-US" sz="2400" b="1" dirty="0">
                <a:latin typeface="Times New Roman" panose="02020603050405020304" pitchFamily="18" charset="0"/>
                <a:ea typeface="楷体_GB2312" pitchFamily="49" charset="-122"/>
              </a:rPr>
              <a:t>当赋值操作的两个操作数类型不同时，将进行</a:t>
            </a:r>
            <a:r>
              <a:rPr lang="zh-CN" altLang="en-US" sz="2400" b="1" dirty="0">
                <a:solidFill>
                  <a:srgbClr val="0070C0"/>
                </a:solidFill>
                <a:latin typeface="Times New Roman" panose="02020603050405020304" pitchFamily="18" charset="0"/>
                <a:ea typeface="楷体_GB2312" pitchFamily="49" charset="-122"/>
              </a:rPr>
              <a:t>隐式类型转换</a:t>
            </a:r>
            <a:r>
              <a:rPr lang="zh-CN" altLang="en-US" sz="2400" b="1" dirty="0">
                <a:latin typeface="Times New Roman" panose="02020603050405020304" pitchFamily="18" charset="0"/>
                <a:ea typeface="楷体_GB2312" pitchFamily="49" charset="-122"/>
              </a:rPr>
              <a:t>，即把右边操作数转换成左边的操作数类型。</a:t>
            </a:r>
            <a:endParaRPr lang="en-US" altLang="zh-CN" sz="2400" b="1" dirty="0">
              <a:latin typeface="Times New Roman" panose="02020603050405020304" pitchFamily="18" charset="0"/>
              <a:ea typeface="楷体_GB2312" pitchFamily="49" charset="-122"/>
            </a:endParaRPr>
          </a:p>
          <a:p>
            <a:pPr marL="901700" lvl="1" indent="-358775" eaLnBrk="1" hangingPunct="1">
              <a:lnSpc>
                <a:spcPct val="90000"/>
              </a:lnSpc>
              <a:buNone/>
            </a:pPr>
            <a:endParaRPr lang="zh-CN" altLang="en-US" sz="2400" b="1" dirty="0">
              <a:latin typeface="Times New Roman" panose="02020603050405020304" pitchFamily="18" charset="0"/>
              <a:ea typeface="楷体_GB2312" pitchFamily="49" charset="-122"/>
            </a:endParaRPr>
          </a:p>
          <a:p>
            <a:pPr marL="357505" indent="-357505" eaLnBrk="1" hangingPunct="1">
              <a:lnSpc>
                <a:spcPct val="90000"/>
              </a:lnSpc>
            </a:pPr>
            <a:r>
              <a:rPr lang="zh-CN" altLang="en-US" sz="2800" b="1" dirty="0">
                <a:latin typeface="楷体_GB2312" pitchFamily="49" charset="-122"/>
                <a:ea typeface="楷体_GB2312" pitchFamily="49" charset="-122"/>
              </a:rPr>
              <a:t>复合赋值操作符</a:t>
            </a:r>
            <a:r>
              <a:rPr lang="zh-CN" altLang="en-US" sz="2800" b="1" dirty="0"/>
              <a:t> </a:t>
            </a:r>
            <a:endParaRPr lang="zh-CN" altLang="en-US" sz="2800" b="1" dirty="0"/>
          </a:p>
          <a:p>
            <a:pPr marL="901700" lvl="1" indent="-358775" eaLnBrk="1" hangingPunct="1">
              <a:lnSpc>
                <a:spcPct val="90000"/>
              </a:lnSpc>
              <a:buNone/>
            </a:pP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&amp;=</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&lt;&lt;=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&gt;&gt;= </a:t>
            </a:r>
            <a:endParaRPr lang="en-US" altLang="zh-CN" sz="2400" b="1" dirty="0">
              <a:latin typeface="Times New Roman" panose="02020603050405020304" pitchFamily="18" charset="0"/>
              <a:ea typeface="楷体_GB2312" pitchFamily="49" charset="-122"/>
            </a:endParaRPr>
          </a:p>
          <a:p>
            <a:pPr marL="901700" lvl="1" indent="-358775" eaLnBrk="1" hangingPunct="1">
              <a:lnSpc>
                <a:spcPct val="90000"/>
              </a:lnSpc>
            </a:pPr>
            <a:r>
              <a:rPr lang="en-US" altLang="zh-CN" sz="2400" b="1" dirty="0">
                <a:latin typeface="Times New Roman" panose="02020603050405020304" pitchFamily="18" charset="0"/>
                <a:ea typeface="楷体_GB2312" pitchFamily="49" charset="-122"/>
              </a:rPr>
              <a:t>a #= b  </a:t>
            </a:r>
            <a:r>
              <a:rPr lang="zh-CN" altLang="en-US" sz="2400" b="1" dirty="0">
                <a:latin typeface="Times New Roman" panose="02020603050405020304" pitchFamily="18" charset="0"/>
                <a:ea typeface="楷体_GB2312" pitchFamily="49" charset="-122"/>
              </a:rPr>
              <a:t>功能上等价于：</a:t>
            </a:r>
            <a:r>
              <a:rPr lang="en-US" altLang="zh-CN" sz="2400" b="1" dirty="0">
                <a:latin typeface="Times New Roman" panose="02020603050405020304" pitchFamily="18" charset="0"/>
                <a:ea typeface="楷体_GB2312" pitchFamily="49" charset="-122"/>
              </a:rPr>
              <a:t>a = a # (b)</a:t>
            </a:r>
            <a:endParaRPr lang="en-US" altLang="zh-CN" sz="2400" b="1" dirty="0">
              <a:latin typeface="Times New Roman" panose="02020603050405020304" pitchFamily="18" charset="0"/>
              <a:ea typeface="楷体_GB2312" pitchFamily="49" charset="-122"/>
            </a:endParaRPr>
          </a:p>
          <a:p>
            <a:pPr marL="901700" lvl="1" indent="-358775" eaLnBrk="1" hangingPunct="1">
              <a:lnSpc>
                <a:spcPct val="90000"/>
              </a:lnSpc>
            </a:pPr>
            <a:r>
              <a:rPr lang="en-US" altLang="zh-CN" sz="2400" b="1" dirty="0">
                <a:latin typeface="Times New Roman" panose="02020603050405020304" pitchFamily="18" charset="0"/>
                <a:ea typeface="楷体_GB2312" pitchFamily="49" charset="-122"/>
              </a:rPr>
              <a:t>b</a:t>
            </a:r>
            <a:r>
              <a:rPr lang="zh-CN" altLang="en-US" sz="2400" b="1" dirty="0">
                <a:latin typeface="Times New Roman" panose="02020603050405020304" pitchFamily="18" charset="0"/>
                <a:ea typeface="楷体_GB2312" pitchFamily="49" charset="-122"/>
              </a:rPr>
              <a:t>可以是表达式：</a:t>
            </a:r>
            <a:r>
              <a:rPr lang="en-US" altLang="zh-CN" sz="2400" b="1" dirty="0">
                <a:latin typeface="Times New Roman" panose="02020603050405020304" pitchFamily="18" charset="0"/>
                <a:ea typeface="楷体_GB2312" pitchFamily="49" charset="-122"/>
              </a:rPr>
              <a:t>(x=y)*z</a:t>
            </a:r>
            <a:r>
              <a:rPr lang="zh-CN" altLang="en-US"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4837430" y="1772920"/>
            <a:ext cx="4218940" cy="429895"/>
          </a:xfrm>
          <a:prstGeom prst="rect">
            <a:avLst/>
          </a:prstGeom>
          <a:noFill/>
        </p:spPr>
        <p:txBody>
          <a:bodyPr wrap="square" rtlCol="0" anchor="t">
            <a:spAutoFit/>
          </a:bodyPr>
          <a:p>
            <a:pPr lvl="0"/>
            <a:r>
              <a:rPr lang="zh-CN" altLang="en-US" sz="2200" dirty="0">
                <a:sym typeface="+mn-ea"/>
              </a:rPr>
              <a:t>注意不要混淆 </a:t>
            </a:r>
            <a:r>
              <a:rPr lang="en-US" altLang="zh-CN" sz="2200" dirty="0">
                <a:sym typeface="+mn-ea"/>
              </a:rPr>
              <a:t>=</a:t>
            </a:r>
            <a:r>
              <a:rPr lang="zh-CN" altLang="en-US" sz="2200" dirty="0">
                <a:sym typeface="+mn-ea"/>
              </a:rPr>
              <a:t>和</a:t>
            </a:r>
            <a:r>
              <a:rPr lang="en-US" altLang="zh-CN" sz="2200" dirty="0">
                <a:sym typeface="+mn-ea"/>
              </a:rPr>
              <a:t>==</a:t>
            </a:r>
            <a:r>
              <a:rPr lang="zh-CN" altLang="en-US" sz="2200" dirty="0">
                <a:sym typeface="+mn-ea"/>
              </a:rPr>
              <a:t>，</a:t>
            </a:r>
            <a:r>
              <a:rPr lang="en-US" altLang="zh-CN" sz="2200" dirty="0">
                <a:sym typeface="+mn-ea"/>
              </a:rPr>
              <a:t>&amp;</a:t>
            </a:r>
            <a:r>
              <a:rPr lang="zh-CN" altLang="en-US" sz="2200" dirty="0">
                <a:sym typeface="+mn-ea"/>
              </a:rPr>
              <a:t>和</a:t>
            </a:r>
            <a:r>
              <a:rPr lang="en-US" altLang="zh-CN" sz="2200" dirty="0">
                <a:sym typeface="+mn-ea"/>
              </a:rPr>
              <a:t>&amp;&amp;</a:t>
            </a:r>
            <a:endParaRPr lang="en-US" altLang="zh-CN" sz="2200" dirty="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a:xfrm>
            <a:off x="1475740" y="112713"/>
            <a:ext cx="4356100" cy="1155700"/>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2.4.6 </a:t>
            </a:r>
            <a:r>
              <a:rPr lang="zh-CN" altLang="en-US" sz="4000" b="1" dirty="0">
                <a:ea typeface="楷体_GB2312" pitchFamily="49" charset="-122"/>
              </a:rPr>
              <a:t>其它操作符</a:t>
            </a:r>
            <a:endParaRPr lang="zh-CN" altLang="en-US" sz="4000" b="1" dirty="0">
              <a:ea typeface="楷体_GB2312" pitchFamily="49" charset="-122"/>
            </a:endParaRPr>
          </a:p>
        </p:txBody>
      </p:sp>
      <p:sp>
        <p:nvSpPr>
          <p:cNvPr id="75779" name="Rectangle 3"/>
          <p:cNvSpPr>
            <a:spLocks noGrp="1" noChangeArrowheads="1"/>
          </p:cNvSpPr>
          <p:nvPr>
            <p:ph type="body" idx="1"/>
          </p:nvPr>
        </p:nvSpPr>
        <p:spPr>
          <a:xfrm>
            <a:off x="395605" y="1051878"/>
            <a:ext cx="8605838" cy="508476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mn-lt"/>
                <a:ea typeface="+mn-ea"/>
                <a:cs typeface="+mn-cs"/>
              </a:rPr>
              <a:t> </a:t>
            </a: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sym typeface="Arial" panose="020B0604020202020204" pitchFamily="34" charset="0"/>
              </a:rPr>
              <a:t>条件操作符（</a:t>
            </a: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sym typeface="Arial" panose="020B0604020202020204" pitchFamily="34" charset="0"/>
              </a:rPr>
              <a:t>?:</a:t>
            </a: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sym typeface="Arial" panose="020B0604020202020204" pitchFamily="34" charset="0"/>
              </a:rPr>
              <a:t>） </a:t>
            </a: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sym typeface="Arial" panose="020B0604020202020204" pitchFamily="34" charset="0"/>
              </a:rPr>
              <a:t>d1?d2:d3  </a:t>
            </a:r>
            <a:endPar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sym typeface="Arial" panose="020B0604020202020204" pitchFamily="34" charset="0"/>
            </a:endParaRPr>
          </a:p>
          <a:p>
            <a:pPr marL="901700" marR="0" lvl="1" indent="-358775"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如果</a:t>
            </a: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d1</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值为</a:t>
            </a: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true</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或非零，则结果为</a:t>
            </a: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d2</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，否则为</a:t>
            </a: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d3</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a:t>
            </a: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542925" marR="0" lvl="1" indent="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endParaRPr kumimoji="0" lang="zh-CN" altLang="en-US" sz="10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0" marR="0" lvl="0" indent="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 逗号操作符  </a:t>
            </a: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d1,d2,d3,... </a:t>
            </a:r>
            <a:endPar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901700" marR="0" lvl="1" indent="-358775"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从</a:t>
            </a:r>
            <a:r>
              <a:rPr kumimoji="0" lang="zh-CN" altLang="en-US"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rPr>
              <a:t>左至右</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依次进行各个运算，操作结果为</a:t>
            </a:r>
            <a:r>
              <a:rPr kumimoji="0" lang="zh-CN" altLang="en-US"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rPr>
              <a:t>最后一个运算</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的结果，逗号操作表示的计算更加清晰。</a:t>
            </a:r>
            <a:endPar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901700" marR="0" lvl="1" indent="-358775"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      例如：</a:t>
            </a:r>
            <a:r>
              <a:rPr kumimoji="0" lang="en-US" altLang="zh-CN" sz="20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x = </a:t>
            </a:r>
            <a:r>
              <a:rPr kumimoji="0" lang="en-US" altLang="zh-CN" sz="2000" b="1" i="0" u="none" strike="noStrike" kern="0" cap="none" spc="0" normalizeH="0" baseline="0" noProof="0" dirty="0" err="1">
                <a:ln>
                  <a:noFill/>
                </a:ln>
                <a:solidFill>
                  <a:schemeClr val="tx2"/>
                </a:solidFill>
                <a:effectLst/>
                <a:uLnTx/>
                <a:uFillTx/>
                <a:latin typeface="楷体_GB2312" pitchFamily="49" charset="-122"/>
                <a:ea typeface="楷体_GB2312" pitchFamily="49" charset="-122"/>
              </a:rPr>
              <a:t>a+b</a:t>
            </a:r>
            <a:r>
              <a:rPr kumimoji="0" lang="en-US" altLang="zh-CN" sz="20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 y = </a:t>
            </a:r>
            <a:r>
              <a:rPr kumimoji="0" lang="en-US" altLang="zh-CN" sz="2000" b="1" i="0" u="none" strike="noStrike" kern="0" cap="none" spc="0" normalizeH="0" baseline="0" noProof="0" dirty="0" err="1">
                <a:ln>
                  <a:noFill/>
                </a:ln>
                <a:solidFill>
                  <a:schemeClr val="tx2"/>
                </a:solidFill>
                <a:effectLst/>
                <a:uLnTx/>
                <a:uFillTx/>
                <a:latin typeface="楷体_GB2312" pitchFamily="49" charset="-122"/>
                <a:ea typeface="楷体_GB2312" pitchFamily="49" charset="-122"/>
              </a:rPr>
              <a:t>c+d</a:t>
            </a:r>
            <a:r>
              <a:rPr kumimoji="0" lang="en-US" altLang="zh-CN" sz="20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 z = </a:t>
            </a:r>
            <a:r>
              <a:rPr kumimoji="0" lang="en-US" altLang="zh-CN" sz="2000" b="1" i="0" u="none" strike="noStrike" kern="0" cap="none" spc="0" normalizeH="0" baseline="0" noProof="0" dirty="0" err="1">
                <a:ln>
                  <a:noFill/>
                </a:ln>
                <a:solidFill>
                  <a:schemeClr val="tx2"/>
                </a:solidFill>
                <a:effectLst/>
                <a:uLnTx/>
                <a:uFillTx/>
                <a:latin typeface="楷体_GB2312" pitchFamily="49" charset="-122"/>
                <a:ea typeface="楷体_GB2312" pitchFamily="49" charset="-122"/>
              </a:rPr>
              <a:t>x+y</a:t>
            </a:r>
            <a:r>
              <a:rPr kumimoji="0" lang="en-US" altLang="zh-CN" sz="20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a:t>
            </a:r>
            <a:endParaRPr kumimoji="0" lang="en-US" altLang="zh-CN" sz="20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901700" marR="0" lvl="1" indent="-358775"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None/>
              <a:defRPr/>
            </a:pPr>
            <a:endParaRPr kumimoji="0" lang="en-US" altLang="zh-CN" sz="10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0" marR="0" lvl="0" indent="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
              <a:defRPr/>
            </a:pP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 </a:t>
            </a:r>
            <a:r>
              <a:rPr kumimoji="0" lang="en-US" altLang="zh-CN" sz="2800" b="1" i="0" u="none" strike="noStrike" kern="0" cap="none" spc="0" normalizeH="0" baseline="0" noProof="0" dirty="0" err="1">
                <a:ln>
                  <a:noFill/>
                </a:ln>
                <a:solidFill>
                  <a:schemeClr val="tx2"/>
                </a:solidFill>
                <a:effectLst/>
                <a:uLnTx/>
                <a:uFillTx/>
                <a:latin typeface="楷体_GB2312" pitchFamily="49" charset="-122"/>
                <a:ea typeface="楷体_GB2312" pitchFamily="49" charset="-122"/>
                <a:cs typeface="+mn-cs"/>
                <a:sym typeface="Arial" panose="020B0604020202020204" pitchFamily="34" charset="0"/>
              </a:rPr>
              <a:t>sizeof</a:t>
            </a: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sym typeface="Arial" panose="020B0604020202020204" pitchFamily="34" charset="0"/>
              </a:rPr>
              <a:t>(&lt;</a:t>
            </a:r>
            <a:r>
              <a:rPr kumimoji="0" lang="zh-CN" altLang="en-US" sz="28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sym typeface="Arial" panose="020B0604020202020204" pitchFamily="34" charset="0"/>
              </a:rPr>
              <a:t>类型名</a:t>
            </a: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sym typeface="Arial" panose="020B0604020202020204" pitchFamily="34" charset="0"/>
              </a:rPr>
              <a:t>&gt;) </a:t>
            </a: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sym typeface="Arial" panose="020B0604020202020204" pitchFamily="34" charset="0"/>
              </a:rPr>
              <a:t>或 </a:t>
            </a:r>
            <a:r>
              <a:rPr kumimoji="0" lang="en-US" altLang="zh-CN" sz="2800" b="1" i="0" u="none" strike="noStrike" kern="0" cap="none" spc="0" normalizeH="0" baseline="0" noProof="0" dirty="0" err="1">
                <a:ln>
                  <a:noFill/>
                </a:ln>
                <a:solidFill>
                  <a:schemeClr val="tx2"/>
                </a:solidFill>
                <a:effectLst/>
                <a:uLnTx/>
                <a:uFillTx/>
                <a:latin typeface="楷体_GB2312" pitchFamily="49" charset="-122"/>
                <a:ea typeface="楷体_GB2312" pitchFamily="49" charset="-122"/>
                <a:cs typeface="+mn-cs"/>
                <a:sym typeface="Arial" panose="020B0604020202020204" pitchFamily="34" charset="0"/>
              </a:rPr>
              <a:t>sizeof</a:t>
            </a: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sym typeface="Arial" panose="020B0604020202020204" pitchFamily="34" charset="0"/>
              </a:rPr>
              <a:t>(&lt;</a:t>
            </a: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sym typeface="Arial" panose="020B0604020202020204" pitchFamily="34" charset="0"/>
              </a:rPr>
              <a:t>表达式</a:t>
            </a: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sym typeface="Arial" panose="020B0604020202020204" pitchFamily="34" charset="0"/>
              </a:rPr>
              <a:t>&gt;)</a:t>
            </a: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 </a:t>
            </a:r>
            <a:endPar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901700" marR="0" lvl="1" indent="-358775"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计算某类型的数据占用的字节数</a:t>
            </a:r>
            <a:r>
              <a:rPr kumimoji="0" lang="zh-CN" altLang="en-US" sz="2800" b="1" i="0" u="none" strike="noStrike" kern="0" cap="none" spc="0" normalizeH="0" baseline="0" noProof="0" dirty="0">
                <a:ln>
                  <a:noFill/>
                </a:ln>
                <a:solidFill>
                  <a:schemeClr val="tx2"/>
                </a:solidFill>
                <a:effectLst/>
                <a:uLnTx/>
                <a:uFillTx/>
                <a:latin typeface="+mn-lt"/>
                <a:ea typeface="+mn-ea"/>
              </a:rPr>
              <a:t>	</a:t>
            </a:r>
            <a:endParaRPr kumimoji="0" lang="en-US" altLang="zh-CN" sz="2800" b="1" i="0" u="none" strike="noStrike" kern="0" cap="none" spc="0" normalizeH="0" baseline="0" noProof="0" dirty="0">
              <a:ln>
                <a:noFill/>
              </a:ln>
              <a:solidFill>
                <a:schemeClr val="tx2"/>
              </a:solidFill>
              <a:effectLst/>
              <a:uLnTx/>
              <a:uFillTx/>
              <a:latin typeface="+mn-lt"/>
              <a:ea typeface="+mn-ea"/>
            </a:endParaRPr>
          </a:p>
          <a:p>
            <a:pPr marL="901700" marR="0" lvl="1" indent="-358775"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l"/>
              <a:defRPr/>
            </a:pPr>
            <a:endParaRPr kumimoji="0" lang="zh-CN" altLang="en-US" sz="1000" b="1" i="0" u="none" strike="noStrike" kern="0" cap="none" spc="0" normalizeH="0" baseline="0" noProof="0" dirty="0">
              <a:ln>
                <a:noFill/>
              </a:ln>
              <a:solidFill>
                <a:schemeClr val="tx2"/>
              </a:solidFill>
              <a:effectLst/>
              <a:uLnTx/>
              <a:uFillTx/>
              <a:latin typeface="+mn-lt"/>
              <a:ea typeface="+mn-ea"/>
            </a:endParaRPr>
          </a:p>
          <a:p>
            <a:pPr marL="0" marR="0" lvl="0" indent="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
              <a:defRPr/>
            </a:pPr>
            <a:r>
              <a:rPr kumimoji="0" lang="en-US" altLang="zh-CN" sz="2800" b="1" i="0" u="none" strike="noStrike" kern="0" cap="none" spc="0" normalizeH="0" baseline="0" noProof="0" dirty="0">
                <a:ln>
                  <a:noFill/>
                </a:ln>
                <a:solidFill>
                  <a:schemeClr val="tx2"/>
                </a:solidFill>
                <a:effectLst/>
                <a:uLnTx/>
                <a:uFillTx/>
                <a:latin typeface="+mn-lt"/>
                <a:ea typeface="楷体_GB2312" pitchFamily="49" charset="-122"/>
                <a:cs typeface="+mn-cs"/>
                <a:sym typeface="Arial" panose="020B0604020202020204" pitchFamily="34" charset="0"/>
              </a:rPr>
              <a:t> </a:t>
            </a:r>
            <a:r>
              <a:rPr kumimoji="0" lang="zh-CN" altLang="en-US" sz="2800" b="1" i="0" u="none" strike="noStrike" kern="0" cap="none" spc="0" normalizeH="0" baseline="0" noProof="0" dirty="0">
                <a:ln>
                  <a:noFill/>
                </a:ln>
                <a:solidFill>
                  <a:schemeClr val="tx2"/>
                </a:solidFill>
                <a:effectLst/>
                <a:uLnTx/>
                <a:uFillTx/>
                <a:latin typeface="+mn-lt"/>
                <a:ea typeface="楷体_GB2312" pitchFamily="49" charset="-122"/>
                <a:cs typeface="+mn-cs"/>
                <a:sym typeface="Arial" panose="020B0604020202020204" pitchFamily="34" charset="0"/>
              </a:rPr>
              <a:t>还有其他的操作符，因为：</a:t>
            </a:r>
            <a:endParaRPr kumimoji="0" lang="en-US" altLang="zh-CN" sz="1000" b="1" i="0" u="none" strike="noStrike" kern="0" cap="none" spc="0" normalizeH="0" baseline="0" noProof="0" dirty="0">
              <a:ln>
                <a:noFill/>
              </a:ln>
              <a:solidFill>
                <a:schemeClr val="tx2"/>
              </a:solidFill>
              <a:effectLst/>
              <a:uLnTx/>
              <a:uFillTx/>
              <a:latin typeface="+mn-lt"/>
              <a:ea typeface="楷体_GB2312" pitchFamily="49" charset="-122"/>
              <a:cs typeface="+mn-cs"/>
              <a:sym typeface="Arial" panose="020B0604020202020204" pitchFamily="34" charset="0"/>
            </a:endParaRPr>
          </a:p>
          <a:p>
            <a:pPr marL="400050" marR="0" lvl="1" indent="0" algn="l" defTabSz="914400" rtl="0" eaLnBrk="1" fontAlgn="base" latinLnBrk="0" hangingPunct="1">
              <a:lnSpc>
                <a:spcPct val="90000"/>
              </a:lnSpc>
              <a:spcBef>
                <a:spcPct val="20000"/>
              </a:spcBef>
              <a:spcAft>
                <a:spcPct val="0"/>
              </a:spcAft>
              <a:buClr>
                <a:schemeClr val="tx1"/>
              </a:buClr>
              <a:buSzPct val="70000"/>
              <a:buFont typeface="Wingdings" panose="05000000000000000000" pitchFamily="2" charset="2"/>
              <a:buChar char="l"/>
              <a:defRPr/>
            </a:pPr>
            <a:r>
              <a:rPr kumimoji="0" lang="zh-CN" altLang="en-US" sz="2400" b="1" i="0" u="none" strike="noStrike" kern="0" cap="none" spc="0" normalizeH="0" baseline="0" noProof="0" dirty="0">
                <a:ln>
                  <a:noFill/>
                </a:ln>
                <a:solidFill>
                  <a:schemeClr val="tx2"/>
                </a:solidFill>
                <a:effectLst/>
                <a:uLnTx/>
                <a:uFillTx/>
                <a:latin typeface="+mn-lt"/>
                <a:ea typeface="楷体_GB2312" pitchFamily="49" charset="-122"/>
                <a:sym typeface="Arial" panose="020B0604020202020204" pitchFamily="34" charset="0"/>
              </a:rPr>
              <a:t>  以上是针对基本数据类型的操作符，当</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sym typeface="Arial" panose="020B0604020202020204" pitchFamily="34" charset="0"/>
              </a:rPr>
              <a:t>用于抽象数据型时，带有新含义，</a:t>
            </a:r>
            <a:r>
              <a:rPr kumimoji="0" lang="zh-CN" altLang="en-US" sz="2000" b="1" i="0" u="none" strike="noStrike" kern="0" cap="none" spc="0" normalizeH="0" baseline="0" noProof="0" dirty="0">
                <a:ln>
                  <a:noFill/>
                </a:ln>
                <a:solidFill>
                  <a:schemeClr val="tx2"/>
                </a:solidFill>
                <a:effectLst/>
                <a:uLnTx/>
                <a:uFillTx/>
                <a:latin typeface="楷体_GB2312" pitchFamily="49" charset="-122"/>
                <a:ea typeface="楷体_GB2312" pitchFamily="49" charset="-122"/>
                <a:sym typeface="Arial" panose="020B0604020202020204" pitchFamily="34" charset="0"/>
              </a:rPr>
              <a:t>例如：</a:t>
            </a:r>
            <a:r>
              <a:rPr kumimoji="0" lang="en-US" altLang="zh-CN" sz="2000" b="1" i="0" u="none" strike="noStrike" kern="0" cap="none" spc="0" normalizeH="0" baseline="0" noProof="0" dirty="0" err="1">
                <a:ln>
                  <a:noFill/>
                </a:ln>
                <a:solidFill>
                  <a:schemeClr val="tx2"/>
                </a:solidFill>
                <a:effectLst/>
                <a:uLnTx/>
                <a:uFillTx/>
                <a:latin typeface="楷体_GB2312" pitchFamily="49" charset="-122"/>
                <a:ea typeface="楷体_GB2312" pitchFamily="49" charset="-122"/>
                <a:sym typeface="Arial" panose="020B0604020202020204" pitchFamily="34" charset="0"/>
              </a:rPr>
              <a:t>cin</a:t>
            </a:r>
            <a:r>
              <a:rPr kumimoji="0" lang="en-US" altLang="zh-CN" sz="2000" b="1" i="0" u="none" strike="noStrike" kern="0" cap="none" spc="0" normalizeH="0" baseline="0" noProof="0" dirty="0">
                <a:ln>
                  <a:noFill/>
                </a:ln>
                <a:solidFill>
                  <a:schemeClr val="tx2"/>
                </a:solidFill>
                <a:effectLst/>
                <a:uLnTx/>
                <a:uFillTx/>
                <a:latin typeface="楷体_GB2312" pitchFamily="49" charset="-122"/>
                <a:ea typeface="楷体_GB2312" pitchFamily="49" charset="-122"/>
                <a:sym typeface="Arial" panose="020B0604020202020204" pitchFamily="34" charset="0"/>
              </a:rPr>
              <a:t> &gt;&gt;</a:t>
            </a:r>
            <a:endParaRPr kumimoji="0" lang="zh-CN" altLang="en-US" sz="2800" b="1" i="0" u="none" strike="noStrike" kern="0" cap="none" spc="0" normalizeH="0" baseline="0" noProof="0" dirty="0">
              <a:ln>
                <a:noFill/>
              </a:ln>
              <a:solidFill>
                <a:schemeClr val="tx2"/>
              </a:solidFill>
              <a:effectLst/>
              <a:uLnTx/>
              <a:uFillTx/>
              <a:latin typeface="+mn-lt"/>
              <a:ea typeface="+mn-ea"/>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1479550" y="461963"/>
            <a:ext cx="6592888" cy="895350"/>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2.4.7 </a:t>
            </a:r>
            <a:r>
              <a:rPr lang="zh-CN" altLang="en-US" sz="4000" b="1" dirty="0">
                <a:ea typeface="楷体_GB2312" pitchFamily="49" charset="-122"/>
              </a:rPr>
              <a:t>操作数的类型转换</a:t>
            </a:r>
            <a:endParaRPr lang="zh-CN" altLang="en-US" sz="4000" b="1" dirty="0">
              <a:ea typeface="楷体_GB2312" pitchFamily="49" charset="-122"/>
            </a:endParaRPr>
          </a:p>
        </p:txBody>
      </p:sp>
      <p:sp>
        <p:nvSpPr>
          <p:cNvPr id="68611" name="Rectangle 3"/>
          <p:cNvSpPr>
            <a:spLocks noGrp="1"/>
          </p:cNvSpPr>
          <p:nvPr>
            <p:ph type="body"/>
          </p:nvPr>
        </p:nvSpPr>
        <p:spPr>
          <a:xfrm>
            <a:off x="497205" y="2205355"/>
            <a:ext cx="8000365" cy="3311525"/>
          </a:xfrm>
        </p:spPr>
        <p:txBody>
          <a:bodyPr vert="horz" wrap="square" lIns="91440" tIns="45720" rIns="91440" bIns="45720" anchor="t" anchorCtr="0"/>
          <a:lstStyle/>
          <a:p>
            <a:pPr marL="357505" indent="-357505" defTabSz="627380" eaLnBrk="1" hangingPunct="1">
              <a:lnSpc>
                <a:spcPct val="90000"/>
              </a:lnSpc>
            </a:pPr>
            <a:r>
              <a:rPr lang="zh-CN" altLang="en-US" sz="2800" b="1" dirty="0">
                <a:solidFill>
                  <a:srgbClr val="FF0000"/>
                </a:solidFill>
                <a:latin typeface="Times New Roman" panose="02020603050405020304" pitchFamily="18" charset="0"/>
                <a:ea typeface="楷体_GB2312" pitchFamily="49" charset="-122"/>
              </a:rPr>
              <a:t>运算前</a:t>
            </a:r>
            <a:r>
              <a:rPr lang="zh-CN" altLang="en-US" sz="2800" b="1" dirty="0">
                <a:latin typeface="Times New Roman" panose="02020603050405020304" pitchFamily="18" charset="0"/>
                <a:ea typeface="楷体_GB2312" pitchFamily="49" charset="-122"/>
              </a:rPr>
              <a:t>要把操作数转换成相同类型。</a:t>
            </a:r>
            <a:endParaRPr lang="en-US" altLang="zh-CN" sz="2800" b="1" dirty="0">
              <a:latin typeface="Times New Roman" panose="02020603050405020304" pitchFamily="18" charset="0"/>
              <a:ea typeface="楷体_GB2312" pitchFamily="49" charset="-122"/>
            </a:endParaRPr>
          </a:p>
          <a:p>
            <a:pPr marL="900430" lvl="1" indent="-363855" defTabSz="627380" eaLnBrk="1" hangingPunct="1">
              <a:lnSpc>
                <a:spcPct val="90000"/>
              </a:lnSpc>
            </a:pPr>
            <a:r>
              <a:rPr lang="zh-CN" altLang="en-US" sz="2400" b="1" dirty="0">
                <a:latin typeface="Times New Roman" panose="02020603050405020304" pitchFamily="18" charset="0"/>
                <a:ea typeface="楷体_GB2312" pitchFamily="49" charset="-122"/>
              </a:rPr>
              <a:t>算术运算的结果类型与转换后的操作数类型相同。</a:t>
            </a:r>
            <a:endParaRPr lang="en-US" altLang="zh-CN" sz="2400" b="1" dirty="0">
              <a:latin typeface="Times New Roman" panose="02020603050405020304" pitchFamily="18" charset="0"/>
              <a:ea typeface="楷体_GB2312" pitchFamily="49" charset="-122"/>
            </a:endParaRPr>
          </a:p>
          <a:p>
            <a:pPr marL="900430" lvl="1" indent="-363855" defTabSz="627380" eaLnBrk="1" hangingPunct="1">
              <a:lnSpc>
                <a:spcPct val="90000"/>
              </a:lnSpc>
            </a:pPr>
            <a:endParaRPr lang="zh-CN" altLang="en-US" sz="2400" b="1" dirty="0">
              <a:latin typeface="Times New Roman" panose="02020603050405020304" pitchFamily="18" charset="0"/>
              <a:ea typeface="楷体_GB2312" pitchFamily="49" charset="-122"/>
            </a:endParaRPr>
          </a:p>
          <a:p>
            <a:pPr marL="357505" indent="-357505" defTabSz="627380" eaLnBrk="1" hangingPunct="1">
              <a:lnSpc>
                <a:spcPct val="90000"/>
              </a:lnSpc>
            </a:pPr>
            <a:r>
              <a:rPr lang="zh-CN" altLang="en-US" sz="2800" b="1" dirty="0">
                <a:latin typeface="Times New Roman" panose="02020603050405020304" pitchFamily="18" charset="0"/>
                <a:ea typeface="楷体_GB2312" pitchFamily="49" charset="-122"/>
              </a:rPr>
              <a:t>两种类型转换</a:t>
            </a:r>
            <a:endParaRPr lang="zh-CN" altLang="en-US" sz="2800" b="1" dirty="0">
              <a:latin typeface="Times New Roman" panose="02020603050405020304" pitchFamily="18" charset="0"/>
              <a:ea typeface="楷体_GB2312" pitchFamily="49" charset="-122"/>
            </a:endParaRPr>
          </a:p>
          <a:p>
            <a:pPr marL="900430" lvl="1" indent="-363855" defTabSz="627380" eaLnBrk="1" hangingPunct="1">
              <a:lnSpc>
                <a:spcPct val="90000"/>
              </a:lnSpc>
            </a:pPr>
            <a:r>
              <a:rPr lang="zh-CN" altLang="en-US" sz="2400" b="1" dirty="0">
                <a:latin typeface="Times New Roman" panose="02020603050405020304" pitchFamily="18" charset="0"/>
                <a:ea typeface="楷体_GB2312" pitchFamily="49" charset="-122"/>
              </a:rPr>
              <a:t>隐式转换：由</a:t>
            </a:r>
            <a:r>
              <a:rPr lang="zh-CN" altLang="en-US" sz="2400" b="1" dirty="0">
                <a:solidFill>
                  <a:srgbClr val="FF0000"/>
                </a:solidFill>
                <a:latin typeface="Times New Roman" panose="02020603050405020304" pitchFamily="18" charset="0"/>
                <a:ea typeface="楷体_GB2312" pitchFamily="49" charset="-122"/>
              </a:rPr>
              <a:t>编译程序</a:t>
            </a:r>
            <a:r>
              <a:rPr lang="zh-CN" altLang="en-US" sz="2400" b="1" dirty="0">
                <a:latin typeface="Times New Roman" panose="02020603050405020304" pitchFamily="18" charset="0"/>
                <a:ea typeface="楷体_GB2312" pitchFamily="49" charset="-122"/>
              </a:rPr>
              <a:t>按照某种预定的规则进行自动转换，</a:t>
            </a:r>
            <a:r>
              <a:rPr lang="zh-CN" altLang="en-US" sz="2400" b="1" dirty="0">
                <a:solidFill>
                  <a:srgbClr val="0070C0"/>
                </a:solidFill>
                <a:latin typeface="Times New Roman" panose="02020603050405020304" pitchFamily="18" charset="0"/>
                <a:ea typeface="楷体_GB2312" pitchFamily="49" charset="-122"/>
              </a:rPr>
              <a:t>基本原则：</a:t>
            </a:r>
            <a:r>
              <a:rPr lang="zh-CN" altLang="en-US" sz="2400" b="1" dirty="0">
                <a:solidFill>
                  <a:srgbClr val="FF0000"/>
                </a:solidFill>
                <a:latin typeface="Times New Roman" panose="02020603050405020304" pitchFamily="18" charset="0"/>
                <a:ea typeface="楷体_GB2312" pitchFamily="49" charset="-122"/>
              </a:rPr>
              <a:t>低精度－</a:t>
            </a:r>
            <a:r>
              <a:rPr lang="en-US" altLang="zh-CN" sz="2400" b="1" dirty="0">
                <a:solidFill>
                  <a:srgbClr val="FF0000"/>
                </a:solidFill>
                <a:latin typeface="Times New Roman" panose="02020603050405020304" pitchFamily="18" charset="0"/>
                <a:ea typeface="楷体_GB2312" pitchFamily="49" charset="-122"/>
              </a:rPr>
              <a:t>&gt;</a:t>
            </a:r>
            <a:r>
              <a:rPr lang="zh-CN" altLang="en-US" sz="2400" b="1" dirty="0">
                <a:solidFill>
                  <a:srgbClr val="FF0000"/>
                </a:solidFill>
                <a:latin typeface="Times New Roman" panose="02020603050405020304" pitchFamily="18" charset="0"/>
                <a:ea typeface="楷体_GB2312" pitchFamily="49" charset="-122"/>
              </a:rPr>
              <a:t>高精度</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P38-39</a:t>
            </a:r>
            <a:r>
              <a:rPr lang="zh-CN" altLang="en-US" sz="2400" b="1" dirty="0">
                <a:latin typeface="Times New Roman" panose="02020603050405020304" pitchFamily="18" charset="0"/>
                <a:ea typeface="楷体_GB2312" pitchFamily="49" charset="-122"/>
              </a:rPr>
              <a:t>页看</a:t>
            </a:r>
            <a:endParaRPr lang="zh-CN" altLang="en-US" sz="2400" b="1" dirty="0">
              <a:latin typeface="Times New Roman" panose="02020603050405020304" pitchFamily="18" charset="0"/>
              <a:ea typeface="楷体_GB2312" pitchFamily="49" charset="-122"/>
            </a:endParaRPr>
          </a:p>
          <a:p>
            <a:pPr marL="900430" lvl="1" indent="-363855" defTabSz="627380" eaLnBrk="1" hangingPunct="1">
              <a:lnSpc>
                <a:spcPct val="90000"/>
              </a:lnSpc>
            </a:pPr>
            <a:r>
              <a:rPr lang="zh-CN" altLang="en-US" sz="2400" b="1" dirty="0">
                <a:latin typeface="Times New Roman" panose="02020603050405020304" pitchFamily="18" charset="0"/>
                <a:ea typeface="楷体_GB2312" pitchFamily="49" charset="-122"/>
              </a:rPr>
              <a:t>显式转换：</a:t>
            </a:r>
            <a:r>
              <a:rPr lang="en-US" altLang="zh-CN" sz="2400" b="1" dirty="0">
                <a:latin typeface="Times New Roman" panose="02020603050405020304" pitchFamily="18" charset="0"/>
                <a:ea typeface="楷体_GB2312" pitchFamily="49" charset="-122"/>
              </a:rPr>
              <a:t>由</a:t>
            </a:r>
            <a:r>
              <a:rPr lang="zh-CN" altLang="en-US" sz="2400" b="1" dirty="0">
                <a:solidFill>
                  <a:srgbClr val="FF0000"/>
                </a:solidFill>
                <a:latin typeface="Times New Roman" panose="02020603050405020304" pitchFamily="18" charset="0"/>
                <a:ea typeface="楷体_GB2312" pitchFamily="49" charset="-122"/>
              </a:rPr>
              <a:t>程序员</a:t>
            </a:r>
            <a:r>
              <a:rPr lang="en-US" altLang="zh-CN" sz="2400" b="1" dirty="0">
                <a:latin typeface="Times New Roman" panose="02020603050405020304" pitchFamily="18" charset="0"/>
                <a:ea typeface="楷体_GB2312" pitchFamily="49" charset="-122"/>
              </a:rPr>
              <a:t>在程序中用类型转换操作符明确地指出转换。</a:t>
            </a:r>
            <a:r>
              <a:rPr lang="en-US" altLang="zh-CN"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ea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1403350" y="333375"/>
            <a:ext cx="6264275" cy="1152525"/>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(1) </a:t>
            </a:r>
            <a:r>
              <a:rPr lang="zh-CN" altLang="en-US" sz="4000" b="1" dirty="0">
                <a:latin typeface="楷体_GB2312" pitchFamily="49" charset="-122"/>
                <a:ea typeface="楷体_GB2312" pitchFamily="49" charset="-122"/>
              </a:rPr>
              <a:t>算术操作类型转换</a:t>
            </a:r>
            <a:endParaRPr lang="zh-CN" altLang="en-US" sz="4000" b="1" dirty="0">
              <a:latin typeface="楷体_GB2312" pitchFamily="49" charset="-122"/>
              <a:ea typeface="楷体_GB2312" pitchFamily="49" charset="-122"/>
            </a:endParaRPr>
          </a:p>
        </p:txBody>
      </p:sp>
      <p:sp>
        <p:nvSpPr>
          <p:cNvPr id="70659" name="Rectangle 3"/>
          <p:cNvSpPr>
            <a:spLocks noGrp="1"/>
          </p:cNvSpPr>
          <p:nvPr>
            <p:ph type="body"/>
          </p:nvPr>
        </p:nvSpPr>
        <p:spPr>
          <a:xfrm>
            <a:off x="177800" y="2133600"/>
            <a:ext cx="8858250" cy="2735263"/>
          </a:xfrm>
        </p:spPr>
        <p:txBody>
          <a:bodyPr vert="horz" wrap="square" lIns="91440" tIns="45720" rIns="91440" bIns="45720" anchor="t" anchorCtr="0"/>
          <a:lstStyle/>
          <a:p>
            <a:pPr marL="609600" indent="-609600" eaLnBrk="1" hangingPunct="1">
              <a:buFont typeface="Wingdings" panose="05000000000000000000" pitchFamily="2" charset="2"/>
              <a:buAutoNum type="circleNumDbPlain"/>
            </a:pPr>
            <a:r>
              <a:rPr lang="zh-CN" altLang="en-US" sz="2400" b="1" dirty="0">
                <a:latin typeface="Times New Roman" panose="02020603050405020304" pitchFamily="18" charset="0"/>
                <a:ea typeface="楷体_GB2312" pitchFamily="49" charset="-122"/>
              </a:rPr>
              <a:t>如果其中一个操作数类型为</a:t>
            </a:r>
            <a:r>
              <a:rPr lang="en-US" altLang="zh-CN" sz="2400" b="1" dirty="0">
                <a:latin typeface="Times New Roman" panose="02020603050405020304" pitchFamily="18" charset="0"/>
                <a:ea typeface="楷体_GB2312" pitchFamily="49" charset="-122"/>
              </a:rPr>
              <a:t>long double</a:t>
            </a:r>
            <a:r>
              <a:rPr lang="zh-CN" altLang="en-US" sz="2400" b="1" dirty="0">
                <a:latin typeface="Times New Roman" panose="02020603050405020304" pitchFamily="18" charset="0"/>
                <a:ea typeface="楷体_GB2312" pitchFamily="49" charset="-122"/>
              </a:rPr>
              <a:t>，则另一个转换成</a:t>
            </a:r>
            <a:r>
              <a:rPr lang="en-US" altLang="zh-CN" sz="2400" b="1" dirty="0">
                <a:latin typeface="Times New Roman" panose="02020603050405020304" pitchFamily="18" charset="0"/>
                <a:ea typeface="楷体_GB2312" pitchFamily="49" charset="-122"/>
              </a:rPr>
              <a:t>long double</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marL="609600" indent="-609600" eaLnBrk="1" hangingPunct="1">
              <a:buFont typeface="Wingdings" panose="05000000000000000000" pitchFamily="2" charset="2"/>
              <a:buAutoNum type="circleNumDbPlain"/>
            </a:pPr>
            <a:r>
              <a:rPr lang="zh-CN" altLang="en-US" sz="2400" b="1" dirty="0">
                <a:latin typeface="Times New Roman" panose="02020603050405020304" pitchFamily="18" charset="0"/>
                <a:ea typeface="楷体_GB2312" pitchFamily="49" charset="-122"/>
              </a:rPr>
              <a:t>如果其中一个操作数类型为</a:t>
            </a:r>
            <a:r>
              <a:rPr lang="en-US" altLang="zh-CN" sz="2400" b="1" dirty="0">
                <a:latin typeface="Times New Roman" panose="02020603050405020304" pitchFamily="18" charset="0"/>
                <a:ea typeface="楷体_GB2312" pitchFamily="49" charset="-122"/>
              </a:rPr>
              <a:t>double</a:t>
            </a:r>
            <a:r>
              <a:rPr lang="zh-CN" altLang="en-US" sz="2400" b="1" dirty="0">
                <a:latin typeface="Times New Roman" panose="02020603050405020304" pitchFamily="18" charset="0"/>
                <a:ea typeface="楷体_GB2312" pitchFamily="49" charset="-122"/>
              </a:rPr>
              <a:t>，则另一个转换成</a:t>
            </a:r>
            <a:r>
              <a:rPr lang="en-US" altLang="zh-CN" sz="2400" b="1" dirty="0">
                <a:latin typeface="Times New Roman" panose="02020603050405020304" pitchFamily="18" charset="0"/>
                <a:ea typeface="楷体_GB2312" pitchFamily="49" charset="-122"/>
              </a:rPr>
              <a:t>double</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marL="609600" indent="-609600" eaLnBrk="1" hangingPunct="1">
              <a:buFont typeface="Wingdings" panose="05000000000000000000" pitchFamily="2" charset="2"/>
              <a:buAutoNum type="circleNumDbPlain"/>
            </a:pPr>
            <a:r>
              <a:rPr lang="zh-CN" altLang="en-US" sz="2400" b="1" dirty="0">
                <a:latin typeface="Times New Roman" panose="02020603050405020304" pitchFamily="18" charset="0"/>
                <a:ea typeface="楷体_GB2312" pitchFamily="49" charset="-122"/>
              </a:rPr>
              <a:t>如果其中一个操作数类型为</a:t>
            </a:r>
            <a:r>
              <a:rPr lang="en-US" altLang="zh-CN" sz="2400" b="1" dirty="0">
                <a:latin typeface="Times New Roman" panose="02020603050405020304" pitchFamily="18" charset="0"/>
                <a:ea typeface="楷体_GB2312" pitchFamily="49" charset="-122"/>
              </a:rPr>
              <a:t>float</a:t>
            </a:r>
            <a:r>
              <a:rPr lang="zh-CN" altLang="en-US" sz="2400" b="1" dirty="0">
                <a:latin typeface="Times New Roman" panose="02020603050405020304" pitchFamily="18" charset="0"/>
                <a:ea typeface="楷体_GB2312" pitchFamily="49" charset="-122"/>
              </a:rPr>
              <a:t>，则另一个转换成</a:t>
            </a:r>
            <a:r>
              <a:rPr lang="en-US" altLang="zh-CN" sz="2400" b="1" dirty="0">
                <a:latin typeface="Times New Roman" panose="02020603050405020304" pitchFamily="18" charset="0"/>
                <a:ea typeface="楷体_GB2312" pitchFamily="49" charset="-122"/>
              </a:rPr>
              <a:t>float</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marL="609600" indent="-609600" eaLnBrk="1" hangingPunct="1">
              <a:buFont typeface="Wingdings" panose="05000000000000000000" pitchFamily="2" charset="2"/>
              <a:buAutoNum type="circleNumDbPlain"/>
            </a:pPr>
            <a:r>
              <a:rPr lang="zh-CN" altLang="en-US" sz="2400" b="1" dirty="0">
                <a:latin typeface="Times New Roman" panose="02020603050405020304" pitchFamily="18" charset="0"/>
                <a:ea typeface="楷体_GB2312" pitchFamily="49" charset="-122"/>
              </a:rPr>
              <a:t>先对操作数进行</a:t>
            </a:r>
            <a:r>
              <a:rPr lang="zh-CN" altLang="en-US" sz="2400" b="1" dirty="0">
                <a:solidFill>
                  <a:srgbClr val="FF0000"/>
                </a:solidFill>
                <a:latin typeface="Times New Roman" panose="02020603050405020304" pitchFamily="18" charset="0"/>
                <a:ea typeface="楷体_GB2312" pitchFamily="49" charset="-122"/>
              </a:rPr>
              <a:t>整型提升转换（见下页）</a:t>
            </a:r>
            <a:r>
              <a:rPr lang="zh-CN" altLang="en-US" sz="2400" b="1" dirty="0">
                <a:latin typeface="Times New Roman" panose="02020603050405020304" pitchFamily="18" charset="0"/>
                <a:ea typeface="楷体_GB2312" pitchFamily="49" charset="-122"/>
              </a:rPr>
              <a:t>，如果转换后操作数的类型不一样，则按5</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以后的规则再进行转换。</a:t>
            </a:r>
            <a:endParaRPr lang="zh-CN" altLang="en-US" sz="2400" b="1" dirty="0">
              <a:latin typeface="Times New Roman" panose="02020603050405020304" pitchFamily="18" charset="0"/>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p:cNvSpPr>
          <p:nvPr>
            <p:ph type="body"/>
          </p:nvPr>
        </p:nvSpPr>
        <p:spPr>
          <a:xfrm>
            <a:off x="0" y="2135188"/>
            <a:ext cx="9144000" cy="2733675"/>
          </a:xfrm>
        </p:spPr>
        <p:txBody>
          <a:bodyPr vert="horz" wrap="square" lIns="91440" tIns="45720" rIns="91440" bIns="45720" anchor="t" anchorCtr="0"/>
          <a:lstStyle/>
          <a:p>
            <a:pPr marL="609600" indent="-609600" eaLnBrk="1" hangingPunct="1">
              <a:buFont typeface="Wingdings" panose="05000000000000000000" pitchFamily="2" charset="2"/>
              <a:buChar char="l"/>
            </a:pPr>
            <a:r>
              <a:rPr lang="zh-CN" altLang="en-US" sz="2400" b="1" dirty="0">
                <a:latin typeface="Times New Roman" panose="02020603050405020304" pitchFamily="18" charset="0"/>
                <a:ea typeface="楷体_GB2312" pitchFamily="49" charset="-122"/>
              </a:rPr>
              <a:t>对于</a:t>
            </a:r>
            <a:r>
              <a:rPr lang="en-US" altLang="zh-CN" sz="2400" b="1" dirty="0">
                <a:latin typeface="Times New Roman" panose="02020603050405020304" pitchFamily="18" charset="0"/>
                <a:ea typeface="楷体_GB2312" pitchFamily="49" charset="-122"/>
              </a:rPr>
              <a:t>char</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signed char</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unsigned char</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short int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unsigned short int</a:t>
            </a:r>
            <a:r>
              <a:rPr lang="zh-CN" altLang="en-US" sz="2400" b="1" dirty="0">
                <a:latin typeface="Times New Roman" panose="02020603050405020304" pitchFamily="18" charset="0"/>
                <a:ea typeface="楷体_GB2312" pitchFamily="49" charset="-122"/>
              </a:rPr>
              <a:t>类型，如果</a:t>
            </a:r>
            <a:r>
              <a:rPr lang="en-US" altLang="zh-CN" sz="2400" b="1" dirty="0">
                <a:latin typeface="Times New Roman" panose="02020603050405020304" pitchFamily="18" charset="0"/>
                <a:ea typeface="楷体_GB2312" pitchFamily="49" charset="-122"/>
              </a:rPr>
              <a:t>int</a:t>
            </a:r>
            <a:r>
              <a:rPr lang="zh-CN" altLang="en-US" sz="2400" b="1" dirty="0">
                <a:latin typeface="Times New Roman" panose="02020603050405020304" pitchFamily="18" charset="0"/>
                <a:ea typeface="楷体_GB2312" pitchFamily="49" charset="-122"/>
              </a:rPr>
              <a:t>型能够表示它们的值，则这些类型转换成</a:t>
            </a:r>
            <a:r>
              <a:rPr lang="en-US" altLang="zh-CN" sz="2400" b="1" dirty="0">
                <a:latin typeface="Times New Roman" panose="02020603050405020304" pitchFamily="18" charset="0"/>
                <a:ea typeface="楷体_GB2312" pitchFamily="49" charset="-122"/>
              </a:rPr>
              <a:t>int</a:t>
            </a:r>
            <a:r>
              <a:rPr lang="zh-CN" altLang="en-US" sz="2400" b="1" dirty="0">
                <a:latin typeface="Times New Roman" panose="02020603050405020304" pitchFamily="18" charset="0"/>
                <a:ea typeface="楷体_GB2312" pitchFamily="49" charset="-122"/>
              </a:rPr>
              <a:t>，否则，这些类型转换成</a:t>
            </a:r>
            <a:r>
              <a:rPr lang="en-US" altLang="zh-CN" sz="2400" b="1" dirty="0">
                <a:latin typeface="Times New Roman" panose="02020603050405020304" pitchFamily="18" charset="0"/>
                <a:ea typeface="楷体_GB2312" pitchFamily="49" charset="-122"/>
              </a:rPr>
              <a:t>unsigned int</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marL="609600" indent="-609600" eaLnBrk="1" hangingPunct="1">
              <a:buFont typeface="Wingdings" panose="05000000000000000000" pitchFamily="2" charset="2"/>
              <a:buChar char="l"/>
            </a:pPr>
            <a:r>
              <a:rPr lang="en-US" altLang="zh-CN" sz="2400" b="1" dirty="0">
                <a:latin typeface="Times New Roman" panose="02020603050405020304" pitchFamily="18" charset="0"/>
                <a:ea typeface="楷体_GB2312" pitchFamily="49" charset="-122"/>
              </a:rPr>
              <a:t>bool</a:t>
            </a:r>
            <a:r>
              <a:rPr lang="zh-CN" altLang="en-US" sz="2400" b="1" dirty="0">
                <a:latin typeface="Times New Roman" panose="02020603050405020304" pitchFamily="18" charset="0"/>
                <a:ea typeface="楷体_GB2312" pitchFamily="49" charset="-122"/>
              </a:rPr>
              <a:t>型转换成</a:t>
            </a:r>
            <a:r>
              <a:rPr lang="en-US" altLang="zh-CN" sz="2400" b="1" dirty="0">
                <a:latin typeface="Times New Roman" panose="02020603050405020304" pitchFamily="18" charset="0"/>
                <a:ea typeface="楷体_GB2312" pitchFamily="49" charset="-122"/>
              </a:rPr>
              <a:t>int</a:t>
            </a:r>
            <a:r>
              <a:rPr lang="zh-CN" altLang="en-US" sz="2400" b="1" dirty="0">
                <a:latin typeface="Times New Roman" panose="02020603050405020304" pitchFamily="18" charset="0"/>
                <a:ea typeface="楷体_GB2312" pitchFamily="49" charset="-122"/>
              </a:rPr>
              <a:t>型，</a:t>
            </a:r>
            <a:r>
              <a:rPr lang="en-US" altLang="zh-CN" sz="2400" b="1" dirty="0">
                <a:latin typeface="Times New Roman" panose="02020603050405020304" pitchFamily="18" charset="0"/>
                <a:ea typeface="楷体_GB2312" pitchFamily="49" charset="-122"/>
              </a:rPr>
              <a:t>false</a:t>
            </a:r>
            <a:r>
              <a:rPr lang="zh-CN" altLang="en-US" sz="2400" b="1" dirty="0">
                <a:latin typeface="Times New Roman" panose="02020603050405020304" pitchFamily="18" charset="0"/>
                <a:ea typeface="楷体_GB2312" pitchFamily="49" charset="-122"/>
              </a:rPr>
              <a:t>为</a:t>
            </a:r>
            <a:r>
              <a:rPr lang="en-US" altLang="zh-CN" sz="2400" b="1" dirty="0">
                <a:latin typeface="Times New Roman" panose="02020603050405020304" pitchFamily="18" charset="0"/>
                <a:ea typeface="楷体_GB2312" pitchFamily="49" charset="-122"/>
              </a:rPr>
              <a:t>0</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true</a:t>
            </a:r>
            <a:r>
              <a:rPr lang="zh-CN" altLang="en-US" sz="2400" b="1" dirty="0">
                <a:latin typeface="Times New Roman" panose="02020603050405020304" pitchFamily="18" charset="0"/>
                <a:ea typeface="楷体_GB2312" pitchFamily="49" charset="-122"/>
              </a:rPr>
              <a:t>为</a:t>
            </a:r>
            <a:r>
              <a:rPr lang="en-US" altLang="zh-CN" sz="2400" b="1"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marL="609600" indent="-609600" eaLnBrk="1" hangingPunct="1">
              <a:buFont typeface="Wingdings" panose="05000000000000000000" pitchFamily="2" charset="2"/>
              <a:buChar char="l"/>
            </a:pPr>
            <a:r>
              <a:rPr lang="en-US" altLang="zh-CN" sz="2400" b="1" dirty="0">
                <a:latin typeface="Times New Roman" panose="02020603050405020304" pitchFamily="18" charset="0"/>
                <a:ea typeface="楷体_GB2312" pitchFamily="49" charset="-122"/>
              </a:rPr>
              <a:t>wchar_t</a:t>
            </a:r>
            <a:r>
              <a:rPr lang="zh-CN" altLang="en-US" sz="2400" b="1" dirty="0">
                <a:latin typeface="Times New Roman" panose="02020603050405020304" pitchFamily="18" charset="0"/>
                <a:ea typeface="楷体_GB2312" pitchFamily="49" charset="-122"/>
              </a:rPr>
              <a:t>和枚举类型转换成下列类型中第一个能表示其所有值的类型：</a:t>
            </a:r>
            <a:r>
              <a:rPr lang="en-US" altLang="zh-CN" sz="2400" b="1" dirty="0">
                <a:latin typeface="Times New Roman" panose="02020603050405020304" pitchFamily="18" charset="0"/>
                <a:ea typeface="楷体_GB2312" pitchFamily="49" charset="-122"/>
              </a:rPr>
              <a:t>int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unsigned int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long int</a:t>
            </a:r>
            <a:r>
              <a:rPr lang="zh-CN" altLang="en-US" sz="2400" b="1" dirty="0">
                <a:latin typeface="Times New Roman" panose="02020603050405020304" pitchFamily="18" charset="0"/>
                <a:ea typeface="楷体_GB2312" pitchFamily="49" charset="-122"/>
              </a:rPr>
              <a:t>、</a:t>
            </a:r>
            <a:r>
              <a:rPr lang="en-US" altLang="zh-CN" sz="2400" b="1" dirty="0">
                <a:latin typeface="Times New Roman" panose="02020603050405020304" pitchFamily="18" charset="0"/>
                <a:ea typeface="楷体_GB2312" pitchFamily="49" charset="-122"/>
              </a:rPr>
              <a:t>unsigned long int</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p:txBody>
      </p:sp>
      <p:sp>
        <p:nvSpPr>
          <p:cNvPr id="4" name="Rectangle 2"/>
          <p:cNvSpPr txBox="1">
            <a:spLocks noChangeArrowheads="1"/>
          </p:cNvSpPr>
          <p:nvPr/>
        </p:nvSpPr>
        <p:spPr bwMode="auto">
          <a:xfrm>
            <a:off x="1403350" y="333375"/>
            <a:ext cx="6264275" cy="115252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(1)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算术操作类型转换</a:t>
            </a:r>
            <a:endParaRPr kumimoji="0" lang="zh-CN" altLang="en-US" sz="4000" b="1" kern="0" cap="none" spc="0" normalizeH="0" baseline="0" noProof="0" dirty="0">
              <a:solidFill>
                <a:schemeClr val="tx2"/>
              </a:solidFill>
              <a:latin typeface="楷体_GB2312" pitchFamily="49" charset="-122"/>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539433" y="1916113"/>
            <a:ext cx="8351838" cy="3887788"/>
          </a:xfrm>
        </p:spPr>
        <p:txBody>
          <a:bodyPr vert="horz" wrap="square" lIns="91440" tIns="45720" rIns="91440" bIns="45720" numCol="1" anchor="t" anchorCtr="0" compatLnSpc="1"/>
          <a:lstStyle/>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                    </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基本数据类型</a:t>
            </a: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            </a:t>
            </a: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C++</a:t>
            </a: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数据类型      </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构造数据类型</a:t>
            </a: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                                       </a:t>
            </a: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457200" marR="0" lvl="1"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                    </a:t>
            </a:r>
            <a:r>
              <a:rPr kumimoji="0" lang="zh-CN" altLang="en-US"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rPr>
              <a:t>抽象数据类型</a:t>
            </a:r>
            <a:endParaRPr kumimoji="0" lang="en-US" altLang="zh-CN" sz="2400" b="1" i="0" u="none" strike="noStrike" kern="0" cap="none" spc="0" normalizeH="0" baseline="0" noProof="0" dirty="0">
              <a:ln>
                <a:noFill/>
              </a:ln>
              <a:solidFill>
                <a:schemeClr val="tx2"/>
              </a:solidFill>
              <a:effectLst/>
              <a:uLnTx/>
              <a:uFillTx/>
              <a:latin typeface="楷体_GB2312" pitchFamily="49" charset="-122"/>
              <a:ea typeface="楷体_GB2312" pitchFamily="49" charset="-122"/>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endParaRPr kumimoji="0" lang="zh-CN" altLang="en-US" sz="2800" b="1" i="0" u="none" strike="noStrike" kern="0" cap="none" spc="0" normalizeH="0" baseline="0" noProof="0" dirty="0">
              <a:ln>
                <a:noFill/>
              </a:ln>
              <a:solidFill>
                <a:srgbClr val="FF0000"/>
              </a:solidFill>
              <a:effectLst/>
              <a:uLnTx/>
              <a:uFillTx/>
              <a:latin typeface="楷体_GB2312" pitchFamily="49" charset="-122"/>
              <a:ea typeface="楷体_GB2312" pitchFamily="49" charset="-122"/>
            </a:endParaRPr>
          </a:p>
        </p:txBody>
      </p:sp>
      <p:sp>
        <p:nvSpPr>
          <p:cNvPr id="11267" name="Rectangle 3"/>
          <p:cNvSpPr>
            <a:spLocks noGrp="1"/>
          </p:cNvSpPr>
          <p:nvPr>
            <p:ph type="title"/>
          </p:nvPr>
        </p:nvSpPr>
        <p:spPr>
          <a:xfrm>
            <a:off x="1476375" y="404813"/>
            <a:ext cx="6562725" cy="771525"/>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2.1 </a:t>
            </a:r>
            <a:r>
              <a:rPr lang="zh-CN" altLang="en-US" sz="4000" b="1" dirty="0">
                <a:latin typeface="楷体_GB2312" pitchFamily="49" charset="-122"/>
                <a:ea typeface="楷体_GB2312" pitchFamily="49" charset="-122"/>
              </a:rPr>
              <a:t>数据类型</a:t>
            </a:r>
            <a:endParaRPr lang="zh-CN" altLang="en-US" sz="4000" b="1" dirty="0">
              <a:latin typeface="楷体_GB2312" pitchFamily="49" charset="-122"/>
              <a:ea typeface="楷体_GB2312" pitchFamily="49" charset="-122"/>
            </a:endParaRPr>
          </a:p>
        </p:txBody>
      </p:sp>
      <p:sp>
        <p:nvSpPr>
          <p:cNvPr id="11268" name="左大括号 1"/>
          <p:cNvSpPr/>
          <p:nvPr/>
        </p:nvSpPr>
        <p:spPr>
          <a:xfrm>
            <a:off x="6084570" y="1482725"/>
            <a:ext cx="430213" cy="1296988"/>
          </a:xfrm>
          <a:prstGeom prst="leftBrace">
            <a:avLst>
              <a:gd name="adj1" fmla="val 8332"/>
              <a:gd name="adj2" fmla="val 50000"/>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a typeface="楷体_GB2312" pitchFamily="49" charset="-122"/>
            </a:endParaRPr>
          </a:p>
        </p:txBody>
      </p:sp>
      <p:sp>
        <p:nvSpPr>
          <p:cNvPr id="11269" name="文本框 2"/>
          <p:cNvSpPr txBox="1"/>
          <p:nvPr/>
        </p:nvSpPr>
        <p:spPr>
          <a:xfrm>
            <a:off x="6524308" y="1314768"/>
            <a:ext cx="1935162" cy="16319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spcBef>
                <a:spcPct val="0"/>
              </a:spcBef>
              <a:buClrTx/>
              <a:buSzTx/>
              <a:buFontTx/>
              <a:buNone/>
            </a:pPr>
            <a:r>
              <a:rPr lang="zh-CN" altLang="en-US" sz="2000" b="1" dirty="0">
                <a:latin typeface="楷体_GB2312" pitchFamily="49" charset="-122"/>
                <a:ea typeface="楷体_GB2312" pitchFamily="49" charset="-122"/>
              </a:rPr>
              <a:t>整数类型</a:t>
            </a:r>
            <a:endParaRPr lang="en-US" altLang="zh-CN" sz="2000" b="1" dirty="0">
              <a:latin typeface="楷体_GB2312" pitchFamily="49" charset="-122"/>
              <a:ea typeface="楷体_GB2312" pitchFamily="49" charset="-122"/>
            </a:endParaRPr>
          </a:p>
          <a:p>
            <a:pPr marL="0" lvl="0" indent="0">
              <a:spcBef>
                <a:spcPct val="0"/>
              </a:spcBef>
              <a:buClrTx/>
              <a:buSzTx/>
              <a:buFontTx/>
              <a:buNone/>
            </a:pPr>
            <a:r>
              <a:rPr lang="zh-CN" altLang="en-US" sz="2000" b="1" dirty="0">
                <a:ea typeface="楷体_GB2312" pitchFamily="49" charset="-122"/>
              </a:rPr>
              <a:t>实数类型</a:t>
            </a:r>
            <a:endParaRPr lang="en-US" altLang="zh-CN" sz="2000" b="1" dirty="0">
              <a:ea typeface="楷体_GB2312" pitchFamily="49" charset="-122"/>
            </a:endParaRPr>
          </a:p>
          <a:p>
            <a:pPr marL="0" lvl="0" indent="0">
              <a:spcBef>
                <a:spcPct val="0"/>
              </a:spcBef>
              <a:buClrTx/>
              <a:buSzTx/>
              <a:buFontTx/>
              <a:buNone/>
            </a:pPr>
            <a:r>
              <a:rPr lang="zh-CN" altLang="en-US" sz="2000" b="1" dirty="0">
                <a:ea typeface="楷体_GB2312" pitchFamily="49" charset="-122"/>
              </a:rPr>
              <a:t>字符类型</a:t>
            </a:r>
            <a:endParaRPr lang="en-US" altLang="zh-CN" sz="2000" b="1" dirty="0">
              <a:ea typeface="楷体_GB2312" pitchFamily="49" charset="-122"/>
            </a:endParaRPr>
          </a:p>
          <a:p>
            <a:pPr marL="0" lvl="0" indent="0">
              <a:spcBef>
                <a:spcPct val="0"/>
              </a:spcBef>
              <a:buClrTx/>
              <a:buSzTx/>
              <a:buFontTx/>
              <a:buNone/>
            </a:pPr>
            <a:r>
              <a:rPr lang="zh-CN" altLang="en-US" sz="2000" b="1" dirty="0">
                <a:ea typeface="楷体_GB2312" pitchFamily="49" charset="-122"/>
              </a:rPr>
              <a:t>逻辑类型</a:t>
            </a:r>
            <a:endParaRPr lang="en-US" altLang="zh-CN" sz="2000" b="1" dirty="0">
              <a:ea typeface="楷体_GB2312" pitchFamily="49" charset="-122"/>
            </a:endParaRPr>
          </a:p>
          <a:p>
            <a:pPr marL="0" lvl="0" indent="0">
              <a:spcBef>
                <a:spcPct val="0"/>
              </a:spcBef>
              <a:buClrTx/>
              <a:buSzTx/>
              <a:buFontTx/>
              <a:buNone/>
            </a:pPr>
            <a:r>
              <a:rPr lang="zh-CN" altLang="en-US" sz="2000" b="1" dirty="0">
                <a:ea typeface="楷体_GB2312" pitchFamily="49" charset="-122"/>
              </a:rPr>
              <a:t>空值类型</a:t>
            </a:r>
            <a:endParaRPr lang="zh-CN" altLang="en-US" sz="2000" b="1" dirty="0">
              <a:ea typeface="楷体_GB2312" pitchFamily="49" charset="-122"/>
            </a:endParaRPr>
          </a:p>
        </p:txBody>
      </p:sp>
      <p:sp>
        <p:nvSpPr>
          <p:cNvPr id="11270" name="文本框 5"/>
          <p:cNvSpPr txBox="1"/>
          <p:nvPr/>
        </p:nvSpPr>
        <p:spPr>
          <a:xfrm>
            <a:off x="6514783" y="2995613"/>
            <a:ext cx="1935162" cy="19383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spcBef>
                <a:spcPct val="0"/>
              </a:spcBef>
              <a:buClrTx/>
              <a:buSzTx/>
              <a:buFontTx/>
              <a:buNone/>
            </a:pPr>
            <a:r>
              <a:rPr lang="zh-CN" altLang="en-US" sz="2000" b="1" dirty="0">
                <a:latin typeface="楷体_GB2312" pitchFamily="49" charset="-122"/>
                <a:ea typeface="楷体_GB2312" pitchFamily="49" charset="-122"/>
              </a:rPr>
              <a:t>枚举类型</a:t>
            </a:r>
            <a:endParaRPr lang="en-US" altLang="zh-CN" sz="2000" b="1" dirty="0">
              <a:latin typeface="楷体_GB2312" pitchFamily="49" charset="-122"/>
              <a:ea typeface="楷体_GB2312" pitchFamily="49" charset="-122"/>
            </a:endParaRPr>
          </a:p>
          <a:p>
            <a:pPr marL="0" lvl="0" indent="0">
              <a:spcBef>
                <a:spcPct val="0"/>
              </a:spcBef>
              <a:buClrTx/>
              <a:buSzTx/>
              <a:buFontTx/>
              <a:buNone/>
            </a:pPr>
            <a:r>
              <a:rPr lang="zh-CN" altLang="en-US" sz="2000" b="1" dirty="0">
                <a:ea typeface="楷体_GB2312" pitchFamily="49" charset="-122"/>
              </a:rPr>
              <a:t>数组类型</a:t>
            </a:r>
            <a:endParaRPr lang="en-US" altLang="zh-CN" sz="2000" b="1" dirty="0">
              <a:ea typeface="楷体_GB2312" pitchFamily="49" charset="-122"/>
            </a:endParaRPr>
          </a:p>
          <a:p>
            <a:pPr marL="0" lvl="0" indent="0">
              <a:spcBef>
                <a:spcPct val="0"/>
              </a:spcBef>
              <a:buClrTx/>
              <a:buSzTx/>
              <a:buFontTx/>
              <a:buNone/>
            </a:pPr>
            <a:r>
              <a:rPr lang="zh-CN" altLang="en-US" sz="2000" b="1" dirty="0">
                <a:ea typeface="楷体_GB2312" pitchFamily="49" charset="-122"/>
              </a:rPr>
              <a:t>结构类型</a:t>
            </a:r>
            <a:endParaRPr lang="en-US" altLang="zh-CN" sz="2000" b="1" dirty="0">
              <a:ea typeface="楷体_GB2312" pitchFamily="49" charset="-122"/>
            </a:endParaRPr>
          </a:p>
          <a:p>
            <a:pPr marL="0" lvl="0" indent="0">
              <a:spcBef>
                <a:spcPct val="0"/>
              </a:spcBef>
              <a:buClrTx/>
              <a:buSzTx/>
              <a:buFontTx/>
              <a:buNone/>
            </a:pPr>
            <a:r>
              <a:rPr lang="zh-CN" altLang="en-US" sz="2000" b="1" dirty="0">
                <a:ea typeface="楷体_GB2312" pitchFamily="49" charset="-122"/>
              </a:rPr>
              <a:t>联合类型</a:t>
            </a:r>
            <a:endParaRPr lang="en-US" altLang="zh-CN" sz="2000" b="1" dirty="0">
              <a:ea typeface="楷体_GB2312" pitchFamily="49" charset="-122"/>
            </a:endParaRPr>
          </a:p>
          <a:p>
            <a:pPr marL="0" lvl="0" indent="0">
              <a:spcBef>
                <a:spcPct val="0"/>
              </a:spcBef>
              <a:buClrTx/>
              <a:buSzTx/>
              <a:buFontTx/>
              <a:buNone/>
            </a:pPr>
            <a:r>
              <a:rPr lang="zh-CN" altLang="en-US" sz="2000" b="1" dirty="0">
                <a:ea typeface="楷体_GB2312" pitchFamily="49" charset="-122"/>
              </a:rPr>
              <a:t>指针类型</a:t>
            </a:r>
            <a:endParaRPr lang="en-US" altLang="zh-CN" sz="2000" b="1" dirty="0">
              <a:ea typeface="楷体_GB2312" pitchFamily="49" charset="-122"/>
            </a:endParaRPr>
          </a:p>
          <a:p>
            <a:pPr marL="0" lvl="0" indent="0">
              <a:spcBef>
                <a:spcPct val="0"/>
              </a:spcBef>
              <a:buClrTx/>
              <a:buSzTx/>
              <a:buFontTx/>
              <a:buNone/>
            </a:pPr>
            <a:r>
              <a:rPr lang="zh-CN" altLang="en-US" sz="2000" b="1" dirty="0">
                <a:ea typeface="楷体_GB2312" pitchFamily="49" charset="-122"/>
              </a:rPr>
              <a:t>引用类型</a:t>
            </a:r>
            <a:endParaRPr lang="zh-CN" altLang="en-US" sz="2000" b="1" dirty="0">
              <a:ea typeface="楷体_GB2312" pitchFamily="49" charset="-122"/>
            </a:endParaRPr>
          </a:p>
        </p:txBody>
      </p:sp>
      <p:sp>
        <p:nvSpPr>
          <p:cNvPr id="11271" name="文本框 6"/>
          <p:cNvSpPr txBox="1"/>
          <p:nvPr/>
        </p:nvSpPr>
        <p:spPr>
          <a:xfrm>
            <a:off x="6525895" y="5372100"/>
            <a:ext cx="1933575" cy="708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spcBef>
                <a:spcPct val="0"/>
              </a:spcBef>
              <a:buClrTx/>
              <a:buSzTx/>
              <a:buFontTx/>
              <a:buNone/>
            </a:pPr>
            <a:r>
              <a:rPr lang="zh-CN" altLang="en-US" sz="2000" b="1" dirty="0">
                <a:latin typeface="楷体_GB2312" pitchFamily="49" charset="-122"/>
                <a:ea typeface="楷体_GB2312" pitchFamily="49" charset="-122"/>
              </a:rPr>
              <a:t>类</a:t>
            </a:r>
            <a:endParaRPr lang="en-US" altLang="zh-CN" sz="2000" b="1" dirty="0">
              <a:latin typeface="楷体_GB2312" pitchFamily="49" charset="-122"/>
              <a:ea typeface="楷体_GB2312" pitchFamily="49" charset="-122"/>
            </a:endParaRPr>
          </a:p>
          <a:p>
            <a:pPr marL="0" lvl="0" indent="0">
              <a:spcBef>
                <a:spcPct val="0"/>
              </a:spcBef>
              <a:buClrTx/>
              <a:buSzTx/>
              <a:buFontTx/>
              <a:buNone/>
            </a:pPr>
            <a:r>
              <a:rPr lang="zh-CN" altLang="en-US" sz="2000" b="1" dirty="0">
                <a:ea typeface="楷体_GB2312" pitchFamily="49" charset="-122"/>
              </a:rPr>
              <a:t>派生类</a:t>
            </a:r>
            <a:endParaRPr lang="zh-CN" altLang="en-US" sz="2000" b="1" dirty="0">
              <a:ea typeface="楷体_GB2312" pitchFamily="49" charset="-122"/>
            </a:endParaRPr>
          </a:p>
        </p:txBody>
      </p:sp>
      <p:sp>
        <p:nvSpPr>
          <p:cNvPr id="11272" name="左大括号 7"/>
          <p:cNvSpPr/>
          <p:nvPr/>
        </p:nvSpPr>
        <p:spPr>
          <a:xfrm>
            <a:off x="3347720" y="2058988"/>
            <a:ext cx="709613" cy="3744912"/>
          </a:xfrm>
          <a:prstGeom prst="leftBrace">
            <a:avLst>
              <a:gd name="adj1" fmla="val 8331"/>
              <a:gd name="adj2" fmla="val 50000"/>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a typeface="楷体_GB2312" pitchFamily="49" charset="-122"/>
            </a:endParaRPr>
          </a:p>
        </p:txBody>
      </p:sp>
      <p:sp>
        <p:nvSpPr>
          <p:cNvPr id="11273" name="左大括号 8"/>
          <p:cNvSpPr/>
          <p:nvPr/>
        </p:nvSpPr>
        <p:spPr>
          <a:xfrm>
            <a:off x="6084570" y="3140075"/>
            <a:ext cx="430213" cy="1630363"/>
          </a:xfrm>
          <a:prstGeom prst="leftBrace">
            <a:avLst>
              <a:gd name="adj1" fmla="val 8316"/>
              <a:gd name="adj2" fmla="val 50000"/>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a typeface="楷体_GB2312" pitchFamily="49" charset="-122"/>
            </a:endParaRPr>
          </a:p>
        </p:txBody>
      </p:sp>
      <p:sp>
        <p:nvSpPr>
          <p:cNvPr id="11274" name="左大括号 9"/>
          <p:cNvSpPr/>
          <p:nvPr/>
        </p:nvSpPr>
        <p:spPr>
          <a:xfrm>
            <a:off x="6086158" y="5453063"/>
            <a:ext cx="430212" cy="566737"/>
          </a:xfrm>
          <a:prstGeom prst="leftBrace">
            <a:avLst>
              <a:gd name="adj1" fmla="val 8330"/>
              <a:gd name="adj2" fmla="val 50000"/>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eaLnBrk="1" hangingPunct="1">
              <a:spcBef>
                <a:spcPct val="0"/>
              </a:spcBef>
              <a:buClrTx/>
              <a:buSzTx/>
              <a:buFont typeface="Arial" panose="020B0604020202020204" pitchFamily="34" charset="0"/>
              <a:buNone/>
            </a:pPr>
            <a:endParaRPr lang="zh-CN" altLang="en-US" sz="1800" b="1" dirty="0">
              <a:solidFill>
                <a:schemeClr val="tx1"/>
              </a:solidFill>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body"/>
          </p:nvPr>
        </p:nvSpPr>
        <p:spPr>
          <a:xfrm>
            <a:off x="142875" y="2133600"/>
            <a:ext cx="8750300" cy="3875088"/>
          </a:xfrm>
        </p:spPr>
        <p:txBody>
          <a:bodyPr vert="horz" wrap="square" lIns="91440" tIns="45720" rIns="91440" bIns="45720" anchor="t" anchorCtr="0"/>
          <a:lstStyle/>
          <a:p>
            <a:pPr marL="609600" indent="-609600" eaLnBrk="1" hangingPunct="1">
              <a:lnSpc>
                <a:spcPct val="90000"/>
              </a:lnSpc>
              <a:buFont typeface="Wingdings" panose="05000000000000000000" pitchFamily="2" charset="2"/>
              <a:buAutoNum type="circleNumDbPlain" startAt="5"/>
            </a:pPr>
            <a:r>
              <a:rPr lang="zh-CN" altLang="en-US" sz="2400" b="1" dirty="0">
                <a:latin typeface="Times New Roman" panose="02020603050405020304" pitchFamily="18" charset="0"/>
                <a:ea typeface="楷体_GB2312" pitchFamily="49" charset="-122"/>
              </a:rPr>
              <a:t>如果其中一个操作数类型为</a:t>
            </a:r>
            <a:r>
              <a:rPr lang="en-US" altLang="zh-CN" sz="2400" b="1" dirty="0">
                <a:latin typeface="Times New Roman" panose="02020603050405020304" pitchFamily="18" charset="0"/>
                <a:ea typeface="楷体_GB2312" pitchFamily="49" charset="-122"/>
              </a:rPr>
              <a:t>unsigned long int</a:t>
            </a:r>
            <a:r>
              <a:rPr lang="zh-CN" altLang="en-US" sz="2400" b="1" dirty="0">
                <a:latin typeface="Times New Roman" panose="02020603050405020304" pitchFamily="18" charset="0"/>
                <a:ea typeface="楷体_GB2312" pitchFamily="49" charset="-122"/>
              </a:rPr>
              <a:t>，则另一个转换成</a:t>
            </a:r>
            <a:r>
              <a:rPr lang="en-US" altLang="zh-CN" sz="2400" b="1" dirty="0">
                <a:latin typeface="Times New Roman" panose="02020603050405020304" pitchFamily="18" charset="0"/>
                <a:ea typeface="楷体_GB2312" pitchFamily="49" charset="-122"/>
              </a:rPr>
              <a:t>unsigned long int</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marL="609600" indent="-609600" eaLnBrk="1" hangingPunct="1">
              <a:lnSpc>
                <a:spcPct val="90000"/>
              </a:lnSpc>
              <a:buFont typeface="Wingdings" panose="05000000000000000000" pitchFamily="2" charset="2"/>
              <a:buAutoNum type="circleNumDbPlain" startAt="6"/>
            </a:pPr>
            <a:r>
              <a:rPr lang="zh-CN" altLang="en-US" sz="2400" b="1" dirty="0">
                <a:latin typeface="Times New Roman" panose="02020603050405020304" pitchFamily="18" charset="0"/>
                <a:ea typeface="楷体_GB2312" pitchFamily="49" charset="-122"/>
              </a:rPr>
              <a:t>如果一个操作数类型为</a:t>
            </a:r>
            <a:r>
              <a:rPr lang="en-US" altLang="zh-CN" sz="2400" b="1" dirty="0">
                <a:latin typeface="Times New Roman" panose="02020603050405020304" pitchFamily="18" charset="0"/>
                <a:ea typeface="楷体_GB2312" pitchFamily="49" charset="-122"/>
              </a:rPr>
              <a:t>long int</a:t>
            </a:r>
            <a:r>
              <a:rPr lang="zh-CN" altLang="en-US" sz="2400" b="1" dirty="0">
                <a:latin typeface="Times New Roman" panose="02020603050405020304" pitchFamily="18" charset="0"/>
                <a:ea typeface="楷体_GB2312" pitchFamily="49" charset="-122"/>
              </a:rPr>
              <a:t>，另一个操作数类型为</a:t>
            </a:r>
            <a:r>
              <a:rPr lang="en-US" altLang="zh-CN" sz="2400" b="1" dirty="0">
                <a:latin typeface="Times New Roman" panose="02020603050405020304" pitchFamily="18" charset="0"/>
                <a:ea typeface="楷体_GB2312" pitchFamily="49" charset="-122"/>
              </a:rPr>
              <a:t>unsigned int</a:t>
            </a:r>
            <a:r>
              <a:rPr lang="zh-CN" altLang="en-US" sz="2400" b="1" dirty="0">
                <a:latin typeface="Times New Roman" panose="02020603050405020304" pitchFamily="18" charset="0"/>
                <a:ea typeface="楷体_GB2312" pitchFamily="49" charset="-122"/>
              </a:rPr>
              <a:t>，那么，如果</a:t>
            </a:r>
            <a:r>
              <a:rPr lang="en-US" altLang="zh-CN" sz="2400" b="1" dirty="0">
                <a:latin typeface="Times New Roman" panose="02020603050405020304" pitchFamily="18" charset="0"/>
                <a:ea typeface="楷体_GB2312" pitchFamily="49" charset="-122"/>
              </a:rPr>
              <a:t>long int</a:t>
            </a:r>
            <a:r>
              <a:rPr lang="zh-CN" altLang="en-US" sz="2400" b="1" dirty="0">
                <a:latin typeface="Times New Roman" panose="02020603050405020304" pitchFamily="18" charset="0"/>
                <a:ea typeface="楷体_GB2312" pitchFamily="49" charset="-122"/>
              </a:rPr>
              <a:t>能表示</a:t>
            </a:r>
            <a:r>
              <a:rPr lang="en-US" altLang="zh-CN" sz="2400" b="1" dirty="0">
                <a:latin typeface="Times New Roman" panose="02020603050405020304" pitchFamily="18" charset="0"/>
                <a:ea typeface="楷体_GB2312" pitchFamily="49" charset="-122"/>
              </a:rPr>
              <a:t>unsigned int</a:t>
            </a:r>
            <a:r>
              <a:rPr lang="zh-CN" altLang="en-US" sz="2400" b="1" dirty="0">
                <a:latin typeface="Times New Roman" panose="02020603050405020304" pitchFamily="18" charset="0"/>
                <a:ea typeface="楷体_GB2312" pitchFamily="49" charset="-122"/>
              </a:rPr>
              <a:t>的所有值，则</a:t>
            </a:r>
            <a:r>
              <a:rPr lang="en-US" altLang="zh-CN" sz="2400" b="1" dirty="0">
                <a:latin typeface="Times New Roman" panose="02020603050405020304" pitchFamily="18" charset="0"/>
                <a:ea typeface="楷体_GB2312" pitchFamily="49" charset="-122"/>
              </a:rPr>
              <a:t>unsigned int</a:t>
            </a:r>
            <a:r>
              <a:rPr lang="zh-CN" altLang="en-US" sz="2400" b="1" dirty="0">
                <a:latin typeface="Times New Roman" panose="02020603050405020304" pitchFamily="18" charset="0"/>
                <a:ea typeface="楷体_GB2312" pitchFamily="49" charset="-122"/>
              </a:rPr>
              <a:t>转换成</a:t>
            </a:r>
            <a:r>
              <a:rPr lang="en-US" altLang="zh-CN" sz="2400" b="1" dirty="0">
                <a:latin typeface="Times New Roman" panose="02020603050405020304" pitchFamily="18" charset="0"/>
                <a:ea typeface="楷体_GB2312" pitchFamily="49" charset="-122"/>
              </a:rPr>
              <a:t>long int</a:t>
            </a:r>
            <a:r>
              <a:rPr lang="zh-CN" altLang="en-US" sz="2400" b="1" dirty="0">
                <a:latin typeface="Times New Roman" panose="02020603050405020304" pitchFamily="18" charset="0"/>
                <a:ea typeface="楷体_GB2312" pitchFamily="49" charset="-122"/>
              </a:rPr>
              <a:t>，否则，两个操作数都转化成</a:t>
            </a:r>
            <a:r>
              <a:rPr lang="en-US" altLang="zh-CN" sz="2400" b="1" dirty="0">
                <a:latin typeface="Times New Roman" panose="02020603050405020304" pitchFamily="18" charset="0"/>
                <a:ea typeface="楷体_GB2312" pitchFamily="49" charset="-122"/>
              </a:rPr>
              <a:t>unsigned long int</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marL="609600" indent="-609600" eaLnBrk="1" hangingPunct="1">
              <a:lnSpc>
                <a:spcPct val="90000"/>
              </a:lnSpc>
              <a:buFont typeface="Wingdings" panose="05000000000000000000" pitchFamily="2" charset="2"/>
              <a:buAutoNum type="circleNumDbPlain" startAt="7"/>
            </a:pPr>
            <a:r>
              <a:rPr lang="zh-CN" altLang="en-US" sz="2400" b="1" dirty="0">
                <a:latin typeface="Times New Roman" panose="02020603050405020304" pitchFamily="18" charset="0"/>
                <a:ea typeface="楷体_GB2312" pitchFamily="49" charset="-122"/>
              </a:rPr>
              <a:t>如果一个操作数类型为</a:t>
            </a:r>
            <a:r>
              <a:rPr lang="en-US" altLang="zh-CN" sz="2400" b="1" dirty="0">
                <a:latin typeface="Times New Roman" panose="02020603050405020304" pitchFamily="18" charset="0"/>
                <a:ea typeface="楷体_GB2312" pitchFamily="49" charset="-122"/>
              </a:rPr>
              <a:t>long int</a:t>
            </a:r>
            <a:r>
              <a:rPr lang="zh-CN" altLang="en-US" sz="2400" b="1" dirty="0">
                <a:latin typeface="Times New Roman" panose="02020603050405020304" pitchFamily="18" charset="0"/>
                <a:ea typeface="楷体_GB2312" pitchFamily="49" charset="-122"/>
              </a:rPr>
              <a:t>，则另一个操作数转换成</a:t>
            </a:r>
            <a:r>
              <a:rPr lang="en-US" altLang="zh-CN" sz="2400" b="1" dirty="0">
                <a:latin typeface="Times New Roman" panose="02020603050405020304" pitchFamily="18" charset="0"/>
                <a:ea typeface="楷体_GB2312" pitchFamily="49" charset="-122"/>
              </a:rPr>
              <a:t>long int</a:t>
            </a:r>
            <a:r>
              <a:rPr lang="zh-CN" altLang="en-US" sz="2400" b="1" dirty="0">
                <a:latin typeface="Times New Roman" panose="02020603050405020304" pitchFamily="18" charset="0"/>
                <a:ea typeface="楷体_GB2312" pitchFamily="49" charset="-122"/>
              </a:rPr>
              <a:t>。</a:t>
            </a:r>
            <a:endParaRPr lang="zh-CN" altLang="en-US" sz="2400" b="1" dirty="0">
              <a:latin typeface="Times New Roman" panose="02020603050405020304" pitchFamily="18" charset="0"/>
              <a:ea typeface="楷体_GB2312" pitchFamily="49" charset="-122"/>
            </a:endParaRPr>
          </a:p>
          <a:p>
            <a:pPr marL="609600" indent="-609600" eaLnBrk="1" hangingPunct="1">
              <a:lnSpc>
                <a:spcPct val="90000"/>
              </a:lnSpc>
              <a:buFont typeface="Wingdings" panose="05000000000000000000" pitchFamily="2" charset="2"/>
              <a:buAutoNum type="circleNumDbPlain" startAt="8"/>
            </a:pPr>
            <a:r>
              <a:rPr lang="zh-CN" altLang="en-US" sz="2400" b="1" dirty="0">
                <a:latin typeface="Times New Roman" panose="02020603050405020304" pitchFamily="18" charset="0"/>
                <a:ea typeface="楷体_GB2312" pitchFamily="49" charset="-122"/>
              </a:rPr>
              <a:t>如果一个操作数类型为</a:t>
            </a:r>
            <a:r>
              <a:rPr lang="en-US" altLang="zh-CN" sz="2400" b="1" dirty="0">
                <a:latin typeface="Times New Roman" panose="02020603050405020304" pitchFamily="18" charset="0"/>
                <a:ea typeface="楷体_GB2312" pitchFamily="49" charset="-122"/>
              </a:rPr>
              <a:t>unsigned int</a:t>
            </a:r>
            <a:r>
              <a:rPr lang="zh-CN" altLang="en-US" sz="2400" b="1" dirty="0">
                <a:latin typeface="Times New Roman" panose="02020603050405020304" pitchFamily="18" charset="0"/>
                <a:ea typeface="楷体_GB2312" pitchFamily="49" charset="-122"/>
              </a:rPr>
              <a:t>，则另一个操作数转换成</a:t>
            </a:r>
            <a:r>
              <a:rPr lang="en-US" altLang="zh-CN" sz="2400" b="1" dirty="0">
                <a:latin typeface="Times New Roman" panose="02020603050405020304" pitchFamily="18" charset="0"/>
                <a:ea typeface="楷体_GB2312" pitchFamily="49" charset="-122"/>
              </a:rPr>
              <a:t>unsigned int</a:t>
            </a:r>
            <a:endParaRPr lang="en-US" altLang="zh-CN" sz="2400" b="1" dirty="0">
              <a:latin typeface="Times New Roman" panose="02020603050405020304" pitchFamily="18" charset="0"/>
              <a:ea typeface="楷体_GB2312" pitchFamily="49" charset="-122"/>
            </a:endParaRPr>
          </a:p>
        </p:txBody>
      </p:sp>
      <p:sp>
        <p:nvSpPr>
          <p:cNvPr id="4" name="Rectangle 2"/>
          <p:cNvSpPr txBox="1">
            <a:spLocks noChangeArrowheads="1"/>
          </p:cNvSpPr>
          <p:nvPr/>
        </p:nvSpPr>
        <p:spPr bwMode="auto">
          <a:xfrm>
            <a:off x="1403350" y="333375"/>
            <a:ext cx="6264275" cy="115252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(1)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算术操作类型转换</a:t>
            </a:r>
            <a:endParaRPr kumimoji="0" lang="zh-CN" altLang="en-US" sz="4000" b="1" kern="0" cap="none" spc="0" normalizeH="0" baseline="0" noProof="0" dirty="0">
              <a:solidFill>
                <a:schemeClr val="tx2"/>
              </a:solidFill>
              <a:latin typeface="楷体_GB2312" pitchFamily="49" charset="-122"/>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p:cNvSpPr>
          <p:nvPr>
            <p:ph type="body"/>
          </p:nvPr>
        </p:nvSpPr>
        <p:spPr>
          <a:xfrm>
            <a:off x="1187450" y="1989138"/>
            <a:ext cx="6408738" cy="3816350"/>
          </a:xfrm>
        </p:spPr>
        <p:txBody>
          <a:bodyPr vert="horz" wrap="square" lIns="91440" tIns="45720" rIns="91440" bIns="45720" anchor="t" anchorCtr="0"/>
          <a:lstStyle/>
          <a:p>
            <a:pPr eaLnBrk="1" hangingPunct="1"/>
            <a:r>
              <a:rPr lang="zh-CN" altLang="en-US" sz="3200" b="1" dirty="0">
                <a:latin typeface="Times New Roman" panose="02020603050405020304" pitchFamily="18" charset="0"/>
                <a:ea typeface="楷体_GB2312" pitchFamily="49" charset="-122"/>
              </a:rPr>
              <a:t>举例：</a:t>
            </a:r>
            <a:endParaRPr lang="zh-CN" altLang="en-US" sz="3200" b="1" dirty="0">
              <a:latin typeface="Times New Roman" panose="02020603050405020304" pitchFamily="18" charset="0"/>
              <a:ea typeface="楷体_GB2312" pitchFamily="49" charset="-122"/>
            </a:endParaRPr>
          </a:p>
          <a:p>
            <a:pPr lvl="1" eaLnBrk="1" hangingPunct="1">
              <a:buNone/>
            </a:pPr>
            <a:r>
              <a:rPr lang="zh-CN" altLang="en-US" sz="2400" b="1" dirty="0">
                <a:latin typeface="Times New Roman" panose="02020603050405020304" pitchFamily="18" charset="0"/>
                <a:ea typeface="楷体_GB2312" pitchFamily="49" charset="-122"/>
              </a:rPr>
              <a:t>double d;</a:t>
            </a:r>
            <a:endParaRPr lang="zh-CN" altLang="en-US" sz="2400" b="1" dirty="0">
              <a:latin typeface="Times New Roman" panose="02020603050405020304" pitchFamily="18" charset="0"/>
              <a:ea typeface="楷体_GB2312" pitchFamily="49" charset="-122"/>
            </a:endParaRPr>
          </a:p>
          <a:p>
            <a:pPr lvl="1" eaLnBrk="1" hangingPunct="1">
              <a:buNone/>
            </a:pPr>
            <a:r>
              <a:rPr lang="zh-CN" altLang="en-US" sz="2400" b="1" dirty="0">
                <a:latin typeface="Times New Roman" panose="02020603050405020304" pitchFamily="18" charset="0"/>
                <a:ea typeface="楷体_GB2312" pitchFamily="49" charset="-122"/>
              </a:rPr>
              <a:t>int i;</a:t>
            </a:r>
            <a:endParaRPr lang="zh-CN" altLang="en-US" sz="2400" b="1" dirty="0">
              <a:latin typeface="Times New Roman" panose="02020603050405020304" pitchFamily="18" charset="0"/>
              <a:ea typeface="楷体_GB2312" pitchFamily="49" charset="-122"/>
            </a:endParaRPr>
          </a:p>
          <a:p>
            <a:pPr lvl="1" eaLnBrk="1" hangingPunct="1">
              <a:buNone/>
            </a:pPr>
            <a:r>
              <a:rPr lang="zh-CN" altLang="en-US" sz="2400" b="1" dirty="0">
                <a:latin typeface="Times New Roman" panose="02020603050405020304" pitchFamily="18" charset="0"/>
                <a:ea typeface="楷体_GB2312" pitchFamily="49" charset="-122"/>
              </a:rPr>
              <a:t>unsigned int j;</a:t>
            </a:r>
            <a:endParaRPr lang="zh-CN" altLang="en-US" sz="2400" b="1" dirty="0">
              <a:latin typeface="Times New Roman" panose="02020603050405020304" pitchFamily="18" charset="0"/>
              <a:ea typeface="楷体_GB2312" pitchFamily="49" charset="-122"/>
            </a:endParaRPr>
          </a:p>
          <a:p>
            <a:pPr lvl="1" eaLnBrk="1" hangingPunct="1">
              <a:buNone/>
            </a:pPr>
            <a:r>
              <a:rPr lang="zh-CN" altLang="en-US" sz="2400" b="1" dirty="0">
                <a:latin typeface="Times New Roman" panose="02020603050405020304" pitchFamily="18" charset="0"/>
                <a:ea typeface="楷体_GB2312" pitchFamily="49" charset="-122"/>
              </a:rPr>
              <a:t>char ch;</a:t>
            </a:r>
            <a:endParaRPr lang="zh-CN" altLang="en-US" sz="2400" b="1" dirty="0">
              <a:latin typeface="Times New Roman" panose="02020603050405020304" pitchFamily="18" charset="0"/>
              <a:ea typeface="楷体_GB2312" pitchFamily="49" charset="-122"/>
            </a:endParaRPr>
          </a:p>
          <a:p>
            <a:pPr lvl="1" eaLnBrk="1" hangingPunct="1">
              <a:buNone/>
            </a:pPr>
            <a:r>
              <a:rPr lang="zh-CN" altLang="en-US" sz="2400" b="1" dirty="0">
                <a:latin typeface="Times New Roman" panose="02020603050405020304" pitchFamily="18" charset="0"/>
                <a:ea typeface="楷体_GB2312" pitchFamily="49" charset="-122"/>
              </a:rPr>
              <a:t>d + i</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    // </a:t>
            </a:r>
            <a:r>
              <a:rPr lang="zh-CN" altLang="en-US" sz="2400" b="1" dirty="0">
                <a:solidFill>
                  <a:srgbClr val="FF0000"/>
                </a:solidFill>
                <a:latin typeface="Times New Roman" panose="02020603050405020304" pitchFamily="18" charset="0"/>
                <a:ea typeface="楷体_GB2312" pitchFamily="49" charset="-122"/>
              </a:rPr>
              <a:t>i的值转为double型</a:t>
            </a:r>
            <a:endParaRPr lang="zh-CN" altLang="en-US" sz="2400" b="1" dirty="0">
              <a:solidFill>
                <a:srgbClr val="FF0000"/>
              </a:solidFill>
              <a:latin typeface="Times New Roman" panose="02020603050405020304" pitchFamily="18" charset="0"/>
              <a:ea typeface="楷体_GB2312" pitchFamily="49" charset="-122"/>
            </a:endParaRPr>
          </a:p>
          <a:p>
            <a:pPr lvl="1" eaLnBrk="1" hangingPunct="1">
              <a:buNone/>
            </a:pPr>
            <a:r>
              <a:rPr lang="zh-CN" altLang="en-US" sz="2400" b="1" dirty="0">
                <a:latin typeface="Times New Roman" panose="02020603050405020304" pitchFamily="18" charset="0"/>
                <a:ea typeface="楷体_GB2312" pitchFamily="49" charset="-122"/>
              </a:rPr>
              <a:t>ch + i</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   // </a:t>
            </a:r>
            <a:r>
              <a:rPr lang="zh-CN" altLang="en-US" sz="2400" b="1" dirty="0">
                <a:solidFill>
                  <a:srgbClr val="FF0000"/>
                </a:solidFill>
                <a:latin typeface="Times New Roman" panose="02020603050405020304" pitchFamily="18" charset="0"/>
                <a:ea typeface="楷体_GB2312" pitchFamily="49" charset="-122"/>
              </a:rPr>
              <a:t>ch的值转为int型</a:t>
            </a:r>
            <a:endParaRPr lang="zh-CN" altLang="en-US" sz="2400" b="1" dirty="0">
              <a:solidFill>
                <a:srgbClr val="FF0000"/>
              </a:solidFill>
              <a:latin typeface="Times New Roman" panose="02020603050405020304" pitchFamily="18" charset="0"/>
              <a:ea typeface="楷体_GB2312" pitchFamily="49" charset="-122"/>
            </a:endParaRPr>
          </a:p>
          <a:p>
            <a:pPr lvl="1" eaLnBrk="1" hangingPunct="1">
              <a:buNone/>
            </a:pPr>
            <a:r>
              <a:rPr lang="zh-CN" altLang="en-US" sz="2400" b="1" dirty="0">
                <a:latin typeface="Times New Roman" panose="02020603050405020304" pitchFamily="18" charset="0"/>
                <a:ea typeface="楷体_GB2312" pitchFamily="49" charset="-122"/>
              </a:rPr>
              <a:t>i + j</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    // </a:t>
            </a:r>
            <a:r>
              <a:rPr lang="zh-CN" altLang="en-US" sz="2400" b="1" dirty="0">
                <a:solidFill>
                  <a:srgbClr val="FF0000"/>
                </a:solidFill>
                <a:latin typeface="Times New Roman" panose="02020603050405020304" pitchFamily="18" charset="0"/>
                <a:ea typeface="楷体_GB2312" pitchFamily="49" charset="-122"/>
              </a:rPr>
              <a:t>i的值转为unsigned int型</a:t>
            </a:r>
            <a:endParaRPr lang="zh-CN" altLang="en-US" sz="2400" b="1" dirty="0">
              <a:solidFill>
                <a:srgbClr val="FF0000"/>
              </a:solidFill>
              <a:latin typeface="Times New Roman" panose="02020603050405020304" pitchFamily="18" charset="0"/>
              <a:ea typeface="楷体_GB2312" pitchFamily="49" charset="-122"/>
            </a:endParaRPr>
          </a:p>
        </p:txBody>
      </p:sp>
      <p:sp>
        <p:nvSpPr>
          <p:cNvPr id="4" name="Rectangle 2"/>
          <p:cNvSpPr txBox="1">
            <a:spLocks noChangeArrowheads="1"/>
          </p:cNvSpPr>
          <p:nvPr/>
        </p:nvSpPr>
        <p:spPr bwMode="auto">
          <a:xfrm>
            <a:off x="1403350" y="333375"/>
            <a:ext cx="6264275" cy="115252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(1)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算术操作类型转换</a:t>
            </a:r>
            <a:endParaRPr kumimoji="0" lang="zh-CN" altLang="en-US" sz="4000" b="1" kern="0" cap="none" spc="0" normalizeH="0" baseline="0" noProof="0" dirty="0">
              <a:solidFill>
                <a:schemeClr val="tx2"/>
              </a:solidFill>
              <a:latin typeface="楷体_GB2312" pitchFamily="49" charset="-122"/>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a:xfrm>
            <a:off x="1419225" y="142875"/>
            <a:ext cx="7010400" cy="1527175"/>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 </a:t>
            </a:r>
            <a:r>
              <a:rPr lang="zh-CN" altLang="en-US" sz="4000" b="1" dirty="0">
                <a:ea typeface="楷体_GB2312" pitchFamily="49" charset="-122"/>
              </a:rPr>
              <a:t>关系操作的类型转换</a:t>
            </a:r>
            <a:endParaRPr lang="zh-CN" altLang="en-US" sz="4000" b="1" dirty="0">
              <a:ea typeface="楷体_GB2312" pitchFamily="49" charset="-122"/>
            </a:endParaRPr>
          </a:p>
        </p:txBody>
      </p:sp>
      <p:sp>
        <p:nvSpPr>
          <p:cNvPr id="89091" name="Rectangle 3"/>
          <p:cNvSpPr>
            <a:spLocks noGrp="1" noChangeArrowheads="1"/>
          </p:cNvSpPr>
          <p:nvPr>
            <p:ph type="body" idx="1"/>
          </p:nvPr>
        </p:nvSpPr>
        <p:spPr>
          <a:xfrm>
            <a:off x="250825" y="2120900"/>
            <a:ext cx="8570913" cy="274796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操作数是算术类型时，按照常规</a:t>
            </a:r>
            <a:r>
              <a:rPr kumimoji="0" lang="zh-CN" altLang="en-US" sz="2800" b="1" i="0" u="none" strike="noStrike" kern="0" cap="none" spc="0" normalizeH="0" baseline="0" noProof="0" dirty="0">
                <a:ln>
                  <a:noFill/>
                </a:ln>
                <a:solidFill>
                  <a:srgbClr val="0070C0"/>
                </a:solidFill>
                <a:effectLst/>
                <a:uLnTx/>
                <a:uFillTx/>
                <a:latin typeface="楷体_GB2312" pitchFamily="49" charset="-122"/>
                <a:ea typeface="楷体_GB2312" pitchFamily="49" charset="-122"/>
                <a:cs typeface="+mn-cs"/>
              </a:rPr>
              <a:t>算术转换规则</a:t>
            </a:r>
            <a:r>
              <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rPr>
              <a:t>转换。</a:t>
            </a:r>
            <a:endParaRPr kumimoji="0" lang="zh-CN" altLang="en-US" sz="2800" b="1" i="0" u="none" strike="noStrike" kern="0" cap="none" spc="0" normalizeH="0" baseline="0" noProof="0" dirty="0">
              <a:ln>
                <a:noFill/>
              </a:ln>
              <a:solidFill>
                <a:schemeClr val="tx2"/>
              </a:solidFill>
              <a:effectLst/>
              <a:uLnTx/>
              <a:uFillTx/>
              <a:latin typeface="楷体_GB2312" pitchFamily="49" charset="-122"/>
              <a:ea typeface="楷体_GB2312" pitchFamily="49" charset="-122"/>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举例：</a:t>
            </a:r>
            <a:endPar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zh-CN" altLang="en-US" sz="105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int </a:t>
            </a:r>
            <a:r>
              <a:rPr kumimoji="0" lang="en-US" altLang="zh-CN" sz="24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double d;  if (d &lt; </a:t>
            </a:r>
            <a:r>
              <a:rPr kumimoji="0" lang="en-US" altLang="zh-CN" sz="2400" b="1" i="0" u="none" strike="noStrike" kern="0" cap="none" spc="0" normalizeH="0" baseline="0" noProof="0" dirty="0" err="1">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 // </a:t>
            </a:r>
            <a:r>
              <a:rPr kumimoji="0" lang="zh-CN" altLang="en-US"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都转为</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double</a:t>
            </a:r>
            <a:endParaRPr kumimoji="0" lang="en-US" altLang="zh-CN" sz="10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int a1 = 1, b1 = 1, c1 = 1; if (a1==b1==c1) … //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true</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a:t>
            </a:r>
            <a:endPar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int a2 = 2, b2 = 2, c2 = 2; if (a2==b2==c2) …// </a:t>
            </a:r>
            <a:r>
              <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rPr>
              <a:t>false</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a:p>
            <a:pPr marL="742950" marR="0" lvl="1" indent="-28575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r>
              <a:rPr lang="en-US" altLang="zh-CN" sz="2400" b="1" dirty="0">
                <a:latin typeface="Times New Roman" panose="02020603050405020304" pitchFamily="18" charset="0"/>
                <a:ea typeface="楷体_GB2312" pitchFamily="49" charset="-122"/>
                <a:sym typeface="+mn-ea"/>
              </a:rPr>
              <a:t>P40</a:t>
            </a:r>
            <a:r>
              <a:rPr lang="zh-CN" altLang="en-US" sz="2400" b="1" dirty="0">
                <a:latin typeface="Times New Roman" panose="02020603050405020304" pitchFamily="18" charset="0"/>
                <a:ea typeface="楷体_GB2312" pitchFamily="49" charset="-122"/>
                <a:sym typeface="+mn-ea"/>
              </a:rPr>
              <a:t>页例子</a:t>
            </a:r>
            <a:endParaRPr kumimoji="0" lang="en-US" altLang="zh-CN" sz="24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p:cNvSpPr>
          <p:nvPr>
            <p:ph type="body"/>
          </p:nvPr>
        </p:nvSpPr>
        <p:spPr>
          <a:xfrm>
            <a:off x="900113" y="2133600"/>
            <a:ext cx="7199312" cy="3681413"/>
          </a:xfrm>
        </p:spPr>
        <p:txBody>
          <a:bodyPr vert="horz" wrap="square" lIns="91440" tIns="45720" rIns="91440" bIns="45720" anchor="t" anchorCtr="0"/>
          <a:lstStyle/>
          <a:p>
            <a:pPr eaLnBrk="1" hangingPunct="1"/>
            <a:r>
              <a:rPr lang="zh-CN" altLang="en-US" sz="2800" b="1" dirty="0">
                <a:latin typeface="Times New Roman" panose="02020603050405020304" pitchFamily="18" charset="0"/>
                <a:ea typeface="楷体_GB2312" pitchFamily="49" charset="-122"/>
              </a:rPr>
              <a:t>操作数是算术类型时，</a:t>
            </a:r>
            <a:r>
              <a:rPr lang="zh-CN" altLang="en-US" sz="2800" b="1" dirty="0">
                <a:solidFill>
                  <a:srgbClr val="0070C0"/>
                </a:solidFill>
                <a:latin typeface="Times New Roman" panose="02020603050405020304" pitchFamily="18" charset="0"/>
                <a:ea typeface="楷体_GB2312" pitchFamily="49" charset="-122"/>
              </a:rPr>
              <a:t>先转换为逻辑类型</a:t>
            </a:r>
            <a:r>
              <a:rPr lang="zh-CN" altLang="en-US" sz="2800" b="1" dirty="0">
                <a:latin typeface="Times New Roman" panose="02020603050405020304" pitchFamily="18" charset="0"/>
                <a:ea typeface="楷体_GB2312" pitchFamily="49" charset="-122"/>
              </a:rPr>
              <a:t>：</a:t>
            </a:r>
            <a:endParaRPr lang="en-US" altLang="zh-CN" sz="2800" b="1" dirty="0">
              <a:latin typeface="Times New Roman" panose="02020603050405020304" pitchFamily="18" charset="0"/>
              <a:ea typeface="楷体_GB2312" pitchFamily="49" charset="-122"/>
            </a:endParaRPr>
          </a:p>
          <a:p>
            <a:pPr lvl="1" eaLnBrk="1" hangingPunct="1"/>
            <a:r>
              <a:rPr lang="zh-CN" altLang="en-US" sz="2600" b="1" dirty="0">
                <a:latin typeface="Times New Roman" panose="02020603050405020304" pitchFamily="18" charset="0"/>
                <a:ea typeface="楷体_GB2312" pitchFamily="49" charset="-122"/>
              </a:rPr>
              <a:t>零转为</a:t>
            </a:r>
            <a:r>
              <a:rPr lang="en-US" altLang="zh-CN" sz="2600" b="1" dirty="0">
                <a:latin typeface="Times New Roman" panose="02020603050405020304" pitchFamily="18" charset="0"/>
                <a:ea typeface="楷体_GB2312" pitchFamily="49" charset="-122"/>
              </a:rPr>
              <a:t>false</a:t>
            </a:r>
            <a:r>
              <a:rPr lang="zh-CN" altLang="en-US" sz="2600" b="1" dirty="0">
                <a:latin typeface="Times New Roman" panose="02020603050405020304" pitchFamily="18" charset="0"/>
                <a:ea typeface="楷体_GB2312" pitchFamily="49" charset="-122"/>
              </a:rPr>
              <a:t>，非零转为</a:t>
            </a:r>
            <a:r>
              <a:rPr lang="en-US" altLang="zh-CN" sz="2600" b="1" dirty="0">
                <a:latin typeface="Times New Roman" panose="02020603050405020304" pitchFamily="18" charset="0"/>
                <a:ea typeface="楷体_GB2312" pitchFamily="49" charset="-122"/>
              </a:rPr>
              <a:t>true</a:t>
            </a:r>
            <a:endParaRPr lang="en-US" altLang="zh-CN" sz="2600" b="1" dirty="0">
              <a:latin typeface="Times New Roman" panose="02020603050405020304" pitchFamily="18" charset="0"/>
              <a:ea typeface="楷体_GB2312" pitchFamily="49" charset="-122"/>
            </a:endParaRPr>
          </a:p>
          <a:p>
            <a:pPr lvl="1" eaLnBrk="1" hangingPunct="1"/>
            <a:r>
              <a:rPr lang="zh-CN" altLang="en-US" sz="2600" b="1" dirty="0">
                <a:latin typeface="Times New Roman" panose="02020603050405020304" pitchFamily="18" charset="0"/>
                <a:ea typeface="楷体_GB2312" pitchFamily="49" charset="-122"/>
              </a:rPr>
              <a:t>不易发现的语法错误：</a:t>
            </a:r>
            <a:endParaRPr lang="en-US" altLang="zh-CN" sz="2600" b="1" dirty="0">
              <a:latin typeface="Times New Roman" panose="02020603050405020304" pitchFamily="18" charset="0"/>
              <a:ea typeface="楷体_GB2312" pitchFamily="49" charset="-122"/>
            </a:endParaRPr>
          </a:p>
          <a:p>
            <a:pPr lvl="1" eaLnBrk="1" hangingPunct="1">
              <a:buFont typeface="Wingdings" panose="05000000000000000000" pitchFamily="2" charset="2"/>
              <a:buChar char="Ø"/>
            </a:pPr>
            <a:r>
              <a:rPr lang="en-US" altLang="zh-CN" sz="2000" b="1" dirty="0">
                <a:latin typeface="Times New Roman" panose="02020603050405020304" pitchFamily="18" charset="0"/>
                <a:ea typeface="楷体_GB2312" pitchFamily="49" charset="-122"/>
              </a:rPr>
              <a:t>if (i &amp; j) </a:t>
            </a:r>
            <a:r>
              <a:rPr lang="zh-CN" altLang="en-US" sz="2000" b="1" dirty="0">
                <a:latin typeface="Times New Roman" panose="02020603050405020304" pitchFamily="18" charset="0"/>
                <a:ea typeface="楷体_GB2312" pitchFamily="49" charset="-122"/>
              </a:rPr>
              <a:t>和 </a:t>
            </a:r>
            <a:r>
              <a:rPr lang="en-US" altLang="zh-CN" sz="2000" b="1" dirty="0">
                <a:latin typeface="Times New Roman" panose="02020603050405020304" pitchFamily="18" charset="0"/>
                <a:ea typeface="楷体_GB2312" pitchFamily="49" charset="-122"/>
              </a:rPr>
              <a:t>if (i &amp;&amp; j)</a:t>
            </a:r>
            <a:endParaRPr lang="en-US" altLang="zh-CN" sz="2000" b="1" dirty="0">
              <a:latin typeface="Times New Roman" panose="02020603050405020304" pitchFamily="18" charset="0"/>
              <a:ea typeface="楷体_GB2312" pitchFamily="49" charset="-122"/>
            </a:endParaRPr>
          </a:p>
          <a:p>
            <a:pPr lvl="1" eaLnBrk="1" hangingPunct="1">
              <a:buFont typeface="Wingdings" panose="05000000000000000000" pitchFamily="2" charset="2"/>
              <a:buChar char="Ø"/>
            </a:pPr>
            <a:r>
              <a:rPr lang="en-US" altLang="zh-CN" sz="2000" b="1" dirty="0">
                <a:latin typeface="Times New Roman" panose="02020603050405020304" pitchFamily="18" charset="0"/>
                <a:ea typeface="楷体_GB2312" pitchFamily="49" charset="-122"/>
              </a:rPr>
              <a:t>if (k = 1) </a:t>
            </a:r>
            <a:r>
              <a:rPr lang="zh-CN" altLang="en-US" sz="2000" b="1" dirty="0">
                <a:latin typeface="Times New Roman" panose="02020603050405020304" pitchFamily="18" charset="0"/>
                <a:ea typeface="楷体_GB2312" pitchFamily="49" charset="-122"/>
              </a:rPr>
              <a:t>和 </a:t>
            </a:r>
            <a:r>
              <a:rPr lang="en-US" altLang="zh-CN" sz="2000" b="1" dirty="0">
                <a:latin typeface="Times New Roman" panose="02020603050405020304" pitchFamily="18" charset="0"/>
                <a:ea typeface="楷体_GB2312" pitchFamily="49" charset="-122"/>
              </a:rPr>
              <a:t>if (k == 1) </a:t>
            </a:r>
            <a:endParaRPr lang="en-US" altLang="zh-CN" sz="2000" b="1" dirty="0">
              <a:latin typeface="Times New Roman" panose="02020603050405020304" pitchFamily="18" charset="0"/>
              <a:ea typeface="楷体_GB2312" pitchFamily="49" charset="-122"/>
            </a:endParaRPr>
          </a:p>
          <a:p>
            <a:pPr lvl="1" eaLnBrk="1" hangingPunct="1">
              <a:buFont typeface="Wingdings" panose="05000000000000000000" pitchFamily="2" charset="2"/>
              <a:buChar char="Ø"/>
            </a:pPr>
            <a:r>
              <a:rPr lang="en-US" altLang="zh-CN" sz="2000" b="1" dirty="0">
                <a:latin typeface="Times New Roman" panose="02020603050405020304" pitchFamily="18" charset="0"/>
                <a:ea typeface="楷体_GB2312" pitchFamily="49" charset="-122"/>
                <a:sym typeface="+mn-ea"/>
              </a:rPr>
              <a:t>P40</a:t>
            </a:r>
            <a:r>
              <a:rPr lang="zh-CN" altLang="en-US" sz="2000" b="1" dirty="0">
                <a:latin typeface="Times New Roman" panose="02020603050405020304" pitchFamily="18" charset="0"/>
                <a:ea typeface="楷体_GB2312" pitchFamily="49" charset="-122"/>
                <a:sym typeface="+mn-ea"/>
              </a:rPr>
              <a:t>页例子</a:t>
            </a:r>
            <a:endParaRPr lang="en-US" altLang="zh-CN" sz="2000" b="1" dirty="0">
              <a:latin typeface="Times New Roman" panose="02020603050405020304" pitchFamily="18" charset="0"/>
              <a:ea typeface="楷体_GB2312" pitchFamily="49" charset="-122"/>
            </a:endParaRPr>
          </a:p>
        </p:txBody>
      </p:sp>
      <p:sp>
        <p:nvSpPr>
          <p:cNvPr id="4" name="Rectangle 2"/>
          <p:cNvSpPr txBox="1">
            <a:spLocks noChangeArrowheads="1"/>
          </p:cNvSpPr>
          <p:nvPr/>
        </p:nvSpPr>
        <p:spPr bwMode="auto">
          <a:xfrm>
            <a:off x="1419225" y="142875"/>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(3) </a:t>
            </a:r>
            <a:r>
              <a:rPr kumimoji="0" lang="zh-CN" altLang="en-US" sz="4000" b="1" kern="0" cap="none" spc="0" normalizeH="0" baseline="0" noProof="0" dirty="0">
                <a:solidFill>
                  <a:schemeClr val="tx2"/>
                </a:solidFill>
                <a:latin typeface="+mj-lt"/>
                <a:ea typeface="楷体_GB2312" pitchFamily="49" charset="-122"/>
                <a:cs typeface="+mj-cs"/>
              </a:rPr>
              <a:t>逻辑操作的类型转换</a:t>
            </a:r>
            <a:endParaRPr kumimoji="0" lang="zh-CN" altLang="en-US" sz="4000" b="1" kern="0" cap="none" spc="0" normalizeH="0" baseline="0" noProof="0" dirty="0">
              <a:solidFill>
                <a:schemeClr val="tx2"/>
              </a:solidFill>
              <a:latin typeface="+mj-lt"/>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a:xfrm>
            <a:off x="1428750" y="142875"/>
            <a:ext cx="7010400" cy="1527175"/>
          </a:xfrm>
        </p:spPr>
        <p:txBody>
          <a:bodyPr vert="horz" wrap="square" lIns="91440" tIns="45720" rIns="91440" bIns="45720" anchor="ctr" anchorCtr="0"/>
          <a:lstStyle/>
          <a:p>
            <a:r>
              <a:rPr lang="en-US" altLang="zh-CN" sz="4000" b="1" dirty="0">
                <a:latin typeface="楷体_GB2312" pitchFamily="49" charset="-122"/>
                <a:ea typeface="楷体_GB2312" pitchFamily="49" charset="-122"/>
              </a:rPr>
              <a:t>(4-6)</a:t>
            </a:r>
            <a:r>
              <a:rPr lang="zh-CN" altLang="en-US" sz="4000" b="1" dirty="0">
                <a:ea typeface="楷体_GB2312" pitchFamily="49" charset="-122"/>
                <a:sym typeface="Arial" panose="020B0604020202020204" pitchFamily="34" charset="0"/>
              </a:rPr>
              <a:t>其它操作符的类型转换</a:t>
            </a:r>
            <a:endParaRPr lang="zh-CN" altLang="en-US" sz="4000" b="1" dirty="0">
              <a:ea typeface="楷体_GB2312" pitchFamily="49" charset="-122"/>
              <a:sym typeface="Arial" panose="020B0604020202020204" pitchFamily="34" charset="0"/>
            </a:endParaRPr>
          </a:p>
        </p:txBody>
      </p:sp>
      <p:sp>
        <p:nvSpPr>
          <p:cNvPr id="81923" name="Rectangle 3"/>
          <p:cNvSpPr>
            <a:spLocks noGrp="1"/>
          </p:cNvSpPr>
          <p:nvPr>
            <p:ph idx="1"/>
          </p:nvPr>
        </p:nvSpPr>
        <p:spPr>
          <a:xfrm>
            <a:off x="1259840" y="1844675"/>
            <a:ext cx="5237163" cy="4114800"/>
          </a:xfrm>
        </p:spPr>
        <p:txBody>
          <a:bodyPr vert="horz" wrap="square" lIns="91440" tIns="45720" rIns="91440" bIns="45720" anchor="t" anchorCtr="0"/>
          <a:lstStyle/>
          <a:p>
            <a:r>
              <a:rPr lang="zh-CN" altLang="en-US" sz="2800" b="1" dirty="0">
                <a:latin typeface="楷体_GB2312" pitchFamily="49" charset="-122"/>
                <a:ea typeface="楷体_GB2312" pitchFamily="49" charset="-122"/>
                <a:sym typeface="Arial" panose="020B0604020202020204" pitchFamily="34" charset="0"/>
              </a:rPr>
              <a:t>位操作符的类型转换</a:t>
            </a:r>
            <a:endParaRPr lang="en-US" altLang="zh-CN" sz="2800" b="1" dirty="0">
              <a:latin typeface="楷体_GB2312" pitchFamily="49" charset="-122"/>
              <a:ea typeface="楷体_GB2312" pitchFamily="49" charset="-122"/>
              <a:sym typeface="Arial" panose="020B0604020202020204" pitchFamily="34" charset="0"/>
            </a:endParaRPr>
          </a:p>
          <a:p>
            <a:pPr lvl="1"/>
            <a:r>
              <a:rPr lang="zh-CN" altLang="en-US" sz="2400" b="1" dirty="0">
                <a:latin typeface="楷体_GB2312" pitchFamily="49" charset="-122"/>
                <a:ea typeface="楷体_GB2312" pitchFamily="49" charset="-122"/>
                <a:sym typeface="Arial" panose="020B0604020202020204" pitchFamily="34" charset="0"/>
              </a:rPr>
              <a:t>逻辑位操作：算数转换规则</a:t>
            </a:r>
            <a:endParaRPr lang="en-US" altLang="zh-CN" sz="2400" b="1" dirty="0">
              <a:latin typeface="楷体_GB2312" pitchFamily="49" charset="-122"/>
              <a:ea typeface="楷体_GB2312" pitchFamily="49" charset="-122"/>
              <a:sym typeface="Arial" panose="020B0604020202020204" pitchFamily="34" charset="0"/>
            </a:endParaRPr>
          </a:p>
          <a:p>
            <a:pPr lvl="1"/>
            <a:r>
              <a:rPr lang="zh-CN" altLang="en-US" sz="2400" b="1" dirty="0">
                <a:latin typeface="楷体_GB2312" pitchFamily="49" charset="-122"/>
                <a:ea typeface="楷体_GB2312" pitchFamily="49" charset="-122"/>
                <a:sym typeface="Arial" panose="020B0604020202020204" pitchFamily="34" charset="0"/>
              </a:rPr>
              <a:t>移位操作：整数提升规则</a:t>
            </a:r>
            <a:endParaRPr lang="en-US" altLang="zh-CN" sz="2400" b="1" dirty="0">
              <a:latin typeface="楷体_GB2312" pitchFamily="49" charset="-122"/>
              <a:ea typeface="楷体_GB2312" pitchFamily="49" charset="-122"/>
              <a:sym typeface="Arial" panose="020B0604020202020204" pitchFamily="34" charset="0"/>
            </a:endParaRPr>
          </a:p>
          <a:p>
            <a:pPr lvl="1"/>
            <a:endParaRPr lang="zh-CN" altLang="en-US" sz="1000" b="1" dirty="0">
              <a:latin typeface="楷体_GB2312" pitchFamily="49" charset="-122"/>
              <a:ea typeface="楷体_GB2312" pitchFamily="49" charset="-122"/>
              <a:sym typeface="Arial" panose="020B0604020202020204" pitchFamily="34" charset="0"/>
            </a:endParaRPr>
          </a:p>
          <a:p>
            <a:r>
              <a:rPr lang="zh-CN" altLang="en-US" sz="2800" b="1" dirty="0">
                <a:latin typeface="楷体_GB2312" pitchFamily="49" charset="-122"/>
                <a:ea typeface="楷体_GB2312" pitchFamily="49" charset="-122"/>
                <a:sym typeface="Arial" panose="020B0604020202020204" pitchFamily="34" charset="0"/>
              </a:rPr>
              <a:t>赋值操作符的类型转换</a:t>
            </a:r>
            <a:endParaRPr lang="en-US" altLang="zh-CN" sz="2800" b="1" dirty="0">
              <a:latin typeface="楷体_GB2312" pitchFamily="49" charset="-122"/>
              <a:ea typeface="楷体_GB2312" pitchFamily="49" charset="-122"/>
              <a:sym typeface="Arial" panose="020B0604020202020204" pitchFamily="34" charset="0"/>
            </a:endParaRPr>
          </a:p>
          <a:p>
            <a:pPr lvl="1"/>
            <a:r>
              <a:rPr lang="zh-CN" altLang="en-US" sz="2400" b="1" dirty="0">
                <a:latin typeface="楷体_GB2312" pitchFamily="49" charset="-122"/>
                <a:ea typeface="楷体_GB2312" pitchFamily="49" charset="-122"/>
                <a:sym typeface="Arial" panose="020B0604020202020204" pitchFamily="34" charset="0"/>
              </a:rPr>
              <a:t>右侧类型转换为左侧类型</a:t>
            </a:r>
            <a:endParaRPr lang="en-US" altLang="zh-CN" sz="2400" b="1" dirty="0">
              <a:latin typeface="楷体_GB2312" pitchFamily="49" charset="-122"/>
              <a:ea typeface="楷体_GB2312" pitchFamily="49" charset="-122"/>
              <a:sym typeface="Arial" panose="020B0604020202020204" pitchFamily="34" charset="0"/>
            </a:endParaRPr>
          </a:p>
          <a:p>
            <a:pPr lvl="1"/>
            <a:endParaRPr lang="zh-CN" altLang="en-US" sz="1000" b="1" dirty="0">
              <a:latin typeface="楷体_GB2312" pitchFamily="49" charset="-122"/>
              <a:ea typeface="楷体_GB2312" pitchFamily="49" charset="-122"/>
              <a:sym typeface="Arial" panose="020B0604020202020204" pitchFamily="34" charset="0"/>
            </a:endParaRPr>
          </a:p>
          <a:p>
            <a:r>
              <a:rPr lang="zh-CN" altLang="en-US" sz="2800" b="1" dirty="0">
                <a:latin typeface="楷体_GB2312" pitchFamily="49" charset="-122"/>
                <a:ea typeface="楷体_GB2312" pitchFamily="49" charset="-122"/>
                <a:sym typeface="Arial" panose="020B0604020202020204" pitchFamily="34" charset="0"/>
              </a:rPr>
              <a:t>条件操作符的类型转换</a:t>
            </a:r>
            <a:endParaRPr lang="en-US" altLang="zh-CN" sz="2800" b="1" dirty="0">
              <a:latin typeface="楷体_GB2312" pitchFamily="49" charset="-122"/>
              <a:ea typeface="楷体_GB2312" pitchFamily="49" charset="-122"/>
              <a:sym typeface="Arial" panose="020B0604020202020204" pitchFamily="34" charset="0"/>
            </a:endParaRPr>
          </a:p>
          <a:p>
            <a:pPr lvl="1"/>
            <a:r>
              <a:rPr lang="en-US" altLang="zh-CN" sz="2400" b="1" dirty="0">
                <a:latin typeface="楷体_GB2312" pitchFamily="49" charset="-122"/>
                <a:ea typeface="楷体_GB2312" pitchFamily="49" charset="-122"/>
                <a:sym typeface="Arial" panose="020B0604020202020204" pitchFamily="34" charset="0"/>
              </a:rPr>
              <a:t>d1</a:t>
            </a:r>
            <a:r>
              <a:rPr lang="zh-CN" altLang="en-US" sz="2400" b="1" dirty="0">
                <a:latin typeface="楷体_GB2312" pitchFamily="49" charset="-122"/>
                <a:ea typeface="楷体_GB2312" pitchFamily="49" charset="-122"/>
                <a:sym typeface="Arial" panose="020B0604020202020204" pitchFamily="34" charset="0"/>
              </a:rPr>
              <a:t>：算术型</a:t>
            </a:r>
            <a:r>
              <a:rPr lang="en-US" altLang="zh-CN" sz="2400" b="1" dirty="0">
                <a:latin typeface="楷体_GB2312" pitchFamily="49" charset="-122"/>
                <a:ea typeface="楷体_GB2312" pitchFamily="49" charset="-122"/>
                <a:sym typeface="Arial" panose="020B0604020202020204" pitchFamily="34" charset="0"/>
              </a:rPr>
              <a:t>to</a:t>
            </a:r>
            <a:r>
              <a:rPr lang="zh-CN" altLang="en-US" sz="2400" b="1" dirty="0">
                <a:latin typeface="楷体_GB2312" pitchFamily="49" charset="-122"/>
                <a:ea typeface="楷体_GB2312" pitchFamily="49" charset="-122"/>
                <a:sym typeface="Arial" panose="020B0604020202020204" pitchFamily="34" charset="0"/>
              </a:rPr>
              <a:t>逻辑型</a:t>
            </a:r>
            <a:endParaRPr lang="en-US" altLang="zh-CN" sz="2400" b="1" dirty="0">
              <a:latin typeface="楷体_GB2312" pitchFamily="49" charset="-122"/>
              <a:ea typeface="楷体_GB2312" pitchFamily="49" charset="-122"/>
              <a:sym typeface="Arial" panose="020B0604020202020204" pitchFamily="34" charset="0"/>
            </a:endParaRPr>
          </a:p>
          <a:p>
            <a:pPr lvl="1"/>
            <a:r>
              <a:rPr lang="en-US" altLang="zh-CN" sz="2400" b="1" dirty="0">
                <a:latin typeface="楷体_GB2312" pitchFamily="49" charset="-122"/>
                <a:ea typeface="楷体_GB2312" pitchFamily="49" charset="-122"/>
                <a:sym typeface="Arial" panose="020B0604020202020204" pitchFamily="34" charset="0"/>
              </a:rPr>
              <a:t>d2</a:t>
            </a:r>
            <a:r>
              <a:rPr lang="zh-CN" altLang="en-US" sz="2400" b="1" dirty="0">
                <a:latin typeface="楷体_GB2312" pitchFamily="49" charset="-122"/>
                <a:ea typeface="楷体_GB2312" pitchFamily="49" charset="-122"/>
                <a:sym typeface="Arial" panose="020B0604020202020204" pitchFamily="34" charset="0"/>
              </a:rPr>
              <a:t>和</a:t>
            </a:r>
            <a:r>
              <a:rPr lang="en-US" altLang="zh-CN" sz="2400" b="1" dirty="0">
                <a:latin typeface="楷体_GB2312" pitchFamily="49" charset="-122"/>
                <a:ea typeface="楷体_GB2312" pitchFamily="49" charset="-122"/>
                <a:sym typeface="Arial" panose="020B0604020202020204" pitchFamily="34" charset="0"/>
              </a:rPr>
              <a:t>d3</a:t>
            </a:r>
            <a:r>
              <a:rPr lang="zh-CN" altLang="en-US" sz="2400" b="1" dirty="0">
                <a:latin typeface="楷体_GB2312" pitchFamily="49" charset="-122"/>
                <a:ea typeface="楷体_GB2312" pitchFamily="49" charset="-122"/>
                <a:sym typeface="Arial" panose="020B0604020202020204" pitchFamily="34" charset="0"/>
              </a:rPr>
              <a:t>：转换成一致的类型</a:t>
            </a:r>
            <a:endParaRPr lang="zh-CN" altLang="en-US" sz="2400" b="1" dirty="0">
              <a:latin typeface="楷体_GB2312" pitchFamily="49" charset="-122"/>
              <a:ea typeface="楷体_GB2312" pitchFamily="49" charset="-122"/>
              <a:sym typeface="Arial" panose="020B0604020202020204" pitchFamily="34"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p:cNvSpPr>
          <p:nvPr>
            <p:ph type="body"/>
          </p:nvPr>
        </p:nvSpPr>
        <p:spPr>
          <a:xfrm>
            <a:off x="288925" y="1772285"/>
            <a:ext cx="6299835" cy="4130675"/>
          </a:xfrm>
        </p:spPr>
        <p:txBody>
          <a:bodyPr vert="horz" wrap="square" lIns="91440" tIns="45720" rIns="91440" bIns="45720" anchor="t" anchorCtr="0"/>
          <a:lstStyle/>
          <a:p>
            <a:pPr marL="357505" indent="-357505" eaLnBrk="1" hangingPunct="1"/>
            <a:r>
              <a:rPr lang="zh-CN" altLang="en-US" sz="2800" b="1" dirty="0">
                <a:latin typeface="楷体_GB2312" pitchFamily="49" charset="-122"/>
                <a:ea typeface="楷体_GB2312" pitchFamily="49" charset="-122"/>
              </a:rPr>
              <a:t>隐式转换有时不能满足要求</a:t>
            </a:r>
            <a:endParaRPr lang="zh-CN" altLang="en-US" sz="2800" b="1" dirty="0">
              <a:latin typeface="楷体_GB2312" pitchFamily="49" charset="-122"/>
              <a:ea typeface="楷体_GB2312" pitchFamily="49" charset="-122"/>
            </a:endParaRPr>
          </a:p>
          <a:p>
            <a:pPr marL="0" indent="0" eaLnBrk="1" hangingPunct="1">
              <a:buNone/>
            </a:pPr>
            <a:r>
              <a:rPr lang="en-US" altLang="zh-CN" sz="2800" b="1" dirty="0">
                <a:latin typeface="Times New Roman" panose="02020603050405020304" pitchFamily="18" charset="0"/>
                <a:ea typeface="楷体_GB2312" pitchFamily="49" charset="-122"/>
                <a:sym typeface="+mn-ea"/>
              </a:rPr>
              <a:t>P41</a:t>
            </a:r>
            <a:r>
              <a:rPr lang="zh-CN" altLang="en-US" sz="2800" b="1" dirty="0">
                <a:latin typeface="Times New Roman" panose="02020603050405020304" pitchFamily="18" charset="0"/>
                <a:ea typeface="楷体_GB2312" pitchFamily="49" charset="-122"/>
                <a:sym typeface="+mn-ea"/>
              </a:rPr>
              <a:t>页例子</a:t>
            </a:r>
            <a:r>
              <a:rPr lang="en-US" altLang="zh-CN" sz="2800" b="1" dirty="0">
                <a:latin typeface="楷体_GB2312" pitchFamily="49" charset="-122"/>
                <a:ea typeface="楷体_GB2312" pitchFamily="49" charset="-122"/>
              </a:rPr>
              <a:t> </a:t>
            </a:r>
            <a:endParaRPr lang="zh-CN" altLang="en-US" sz="1000" b="1" dirty="0">
              <a:latin typeface="楷体_GB2312" pitchFamily="49" charset="-122"/>
              <a:ea typeface="楷体_GB2312" pitchFamily="49" charset="-122"/>
            </a:endParaRPr>
          </a:p>
          <a:p>
            <a:pPr marL="900430" lvl="1" indent="-352425" eaLnBrk="1" hangingPunct="1"/>
            <a:r>
              <a:rPr lang="zh-CN" altLang="en-US" sz="2400" b="1" dirty="0">
                <a:latin typeface="Times New Roman" panose="02020603050405020304" pitchFamily="18" charset="0"/>
                <a:ea typeface="楷体_GB2312" pitchFamily="49" charset="-122"/>
              </a:rPr>
              <a:t>例如：</a:t>
            </a:r>
            <a:endParaRPr lang="zh-CN" altLang="en-US" sz="2400" b="1" dirty="0">
              <a:latin typeface="Times New Roman" panose="02020603050405020304" pitchFamily="18" charset="0"/>
              <a:ea typeface="楷体_GB2312" pitchFamily="49" charset="-122"/>
            </a:endParaRPr>
          </a:p>
          <a:p>
            <a:pPr marL="900430" lvl="1" indent="-352425" eaLnBrk="1" hangingPunct="1">
              <a:buNone/>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int i = -10;</a:t>
            </a:r>
            <a:endParaRPr lang="en-US" altLang="zh-CN" sz="2000" b="1" dirty="0">
              <a:latin typeface="Times New Roman" panose="02020603050405020304" pitchFamily="18" charset="0"/>
              <a:ea typeface="楷体_GB2312" pitchFamily="49" charset="-122"/>
            </a:endParaRPr>
          </a:p>
          <a:p>
            <a:pPr marL="900430" lvl="1" indent="-352425" eaLnBrk="1" hangingPunct="1">
              <a:buNone/>
            </a:pPr>
            <a:r>
              <a:rPr lang="en-US" altLang="zh-CN" sz="2000" b="1" dirty="0">
                <a:latin typeface="Times New Roman" panose="02020603050405020304" pitchFamily="18" charset="0"/>
                <a:ea typeface="楷体_GB2312" pitchFamily="49" charset="-122"/>
              </a:rPr>
              <a:t>	unsigned int j = 3;  </a:t>
            </a:r>
            <a:endParaRPr lang="en-US" altLang="zh-CN" sz="2000" b="1" dirty="0">
              <a:latin typeface="Times New Roman" panose="02020603050405020304" pitchFamily="18" charset="0"/>
              <a:ea typeface="楷体_GB2312" pitchFamily="49" charset="-122"/>
            </a:endParaRPr>
          </a:p>
          <a:p>
            <a:pPr marL="900430" lvl="1" indent="-352425" eaLnBrk="1" hangingPunct="1">
              <a:buNone/>
            </a:pPr>
            <a:r>
              <a:rPr lang="en-US" altLang="zh-CN" sz="2000" b="1" dirty="0">
                <a:latin typeface="Times New Roman" panose="02020603050405020304" pitchFamily="18" charset="0"/>
                <a:ea typeface="楷体_GB2312" pitchFamily="49" charset="-122"/>
              </a:rPr>
              <a:t>	i+j </a:t>
            </a:r>
            <a:r>
              <a:rPr lang="zh-CN" altLang="en-US" sz="2000" b="1" dirty="0">
                <a:latin typeface="Times New Roman" panose="02020603050405020304" pitchFamily="18" charset="0"/>
                <a:ea typeface="楷体_GB2312" pitchFamily="49" charset="-122"/>
              </a:rPr>
              <a:t>将得到错误的结果：</a:t>
            </a:r>
            <a:r>
              <a:rPr lang="en-US" altLang="zh-CN" sz="2000" b="1" dirty="0">
                <a:latin typeface="Times New Roman" panose="02020603050405020304" pitchFamily="18" charset="0"/>
                <a:ea typeface="楷体_GB2312" pitchFamily="49" charset="-122"/>
              </a:rPr>
              <a:t>4294967289 </a:t>
            </a:r>
            <a:endParaRPr lang="en-US" altLang="zh-CN" sz="2000" b="1" dirty="0">
              <a:latin typeface="Times New Roman" panose="02020603050405020304" pitchFamily="18" charset="0"/>
              <a:ea typeface="楷体_GB2312" pitchFamily="49" charset="-122"/>
            </a:endParaRPr>
          </a:p>
          <a:p>
            <a:pPr marL="900430" lvl="1" indent="-352425" eaLnBrk="1" hangingPunct="1">
              <a:buNone/>
            </a:pPr>
            <a:endParaRPr lang="en-US" altLang="zh-CN" sz="1000" b="1" dirty="0">
              <a:latin typeface="Times New Roman" panose="02020603050405020304" pitchFamily="18" charset="0"/>
              <a:ea typeface="楷体_GB2312" pitchFamily="49" charset="-122"/>
            </a:endParaRPr>
          </a:p>
          <a:p>
            <a:pPr marL="900430" lvl="1" indent="-352425" eaLnBrk="1" hangingPunct="1"/>
            <a:r>
              <a:rPr lang="zh-CN" altLang="en-US" sz="2400" b="1" dirty="0">
                <a:latin typeface="Times New Roman" panose="02020603050405020304" pitchFamily="18" charset="0"/>
                <a:ea typeface="楷体_GB2312" pitchFamily="49" charset="-122"/>
              </a:rPr>
              <a:t>再例如：（溢出）</a:t>
            </a:r>
            <a:endParaRPr lang="zh-CN" altLang="en-US" sz="2400" b="1" dirty="0">
              <a:latin typeface="Times New Roman" panose="02020603050405020304" pitchFamily="18" charset="0"/>
              <a:ea typeface="楷体_GB2312" pitchFamily="49" charset="-122"/>
            </a:endParaRPr>
          </a:p>
          <a:p>
            <a:pPr marL="900430" lvl="1" indent="-352425" eaLnBrk="1" hangingPunct="1">
              <a:buNone/>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int i = 2147483647;  //</a:t>
            </a:r>
            <a:r>
              <a:rPr lang="zh-CN" altLang="en-US" sz="2000" b="1" dirty="0">
                <a:latin typeface="Times New Roman" panose="02020603050405020304" pitchFamily="18" charset="0"/>
                <a:ea typeface="楷体_GB2312" pitchFamily="49" charset="-122"/>
              </a:rPr>
              <a:t>最大的</a:t>
            </a:r>
            <a:r>
              <a:rPr lang="en-US" altLang="zh-CN" sz="2000" b="1" dirty="0">
                <a:latin typeface="Times New Roman" panose="02020603050405020304" pitchFamily="18" charset="0"/>
                <a:ea typeface="楷体_GB2312" pitchFamily="49" charset="-122"/>
              </a:rPr>
              <a:t>int</a:t>
            </a:r>
            <a:r>
              <a:rPr lang="zh-CN" altLang="en-US" sz="2000" b="1" dirty="0">
                <a:latin typeface="Times New Roman" panose="02020603050405020304" pitchFamily="18" charset="0"/>
                <a:ea typeface="楷体_GB2312" pitchFamily="49" charset="-122"/>
              </a:rPr>
              <a:t>正整数</a:t>
            </a:r>
            <a:endParaRPr lang="zh-CN" altLang="en-US" sz="2000" b="1" dirty="0">
              <a:latin typeface="Times New Roman" panose="02020603050405020304" pitchFamily="18" charset="0"/>
              <a:ea typeface="楷体_GB2312" pitchFamily="49" charset="-122"/>
            </a:endParaRPr>
          </a:p>
          <a:p>
            <a:pPr marL="900430" lvl="1" indent="-352425" eaLnBrk="1" hangingPunct="1">
              <a:buNone/>
            </a:pPr>
            <a:r>
              <a:rPr lang="zh-CN" altLang="en-US" sz="2000" b="1" dirty="0">
                <a:latin typeface="Times New Roman" panose="02020603050405020304" pitchFamily="18" charset="0"/>
                <a:ea typeface="楷体_GB2312" pitchFamily="49" charset="-122"/>
              </a:rPr>
              <a:t>	</a:t>
            </a:r>
            <a:r>
              <a:rPr lang="en-US" altLang="zh-CN" sz="2000" b="1" dirty="0">
                <a:latin typeface="Times New Roman" panose="02020603050405020304" pitchFamily="18" charset="0"/>
                <a:ea typeface="楷体_GB2312" pitchFamily="49" charset="-122"/>
              </a:rPr>
              <a:t>int j = 10;</a:t>
            </a:r>
            <a:endParaRPr lang="en-US" altLang="zh-CN" sz="2000" b="1" dirty="0">
              <a:latin typeface="Times New Roman" panose="02020603050405020304" pitchFamily="18" charset="0"/>
              <a:ea typeface="楷体_GB2312" pitchFamily="49" charset="-122"/>
            </a:endParaRPr>
          </a:p>
          <a:p>
            <a:pPr marL="900430" lvl="1" indent="-352425" eaLnBrk="1" hangingPunct="1">
              <a:buNone/>
            </a:pPr>
            <a:r>
              <a:rPr lang="en-US" altLang="zh-CN" sz="2000" b="1" dirty="0">
                <a:latin typeface="Times New Roman" panose="02020603050405020304" pitchFamily="18" charset="0"/>
                <a:ea typeface="楷体_GB2312" pitchFamily="49" charset="-122"/>
              </a:rPr>
              <a:t>	i+j </a:t>
            </a:r>
            <a:r>
              <a:rPr lang="zh-CN" altLang="en-US" sz="2000" b="1" dirty="0">
                <a:latin typeface="Times New Roman" panose="02020603050405020304" pitchFamily="18" charset="0"/>
                <a:ea typeface="楷体_GB2312" pitchFamily="49" charset="-122"/>
              </a:rPr>
              <a:t>将得到错误的结果：</a:t>
            </a:r>
            <a:r>
              <a:rPr lang="en-US" altLang="zh-CN" sz="2000" b="1" dirty="0">
                <a:latin typeface="Times New Roman" panose="02020603050405020304" pitchFamily="18" charset="0"/>
                <a:ea typeface="楷体_GB2312" pitchFamily="49" charset="-122"/>
              </a:rPr>
              <a:t>-2147483639</a:t>
            </a:r>
            <a:endParaRPr lang="en-US" altLang="zh-CN" sz="2000" b="1" dirty="0">
              <a:latin typeface="Times New Roman" panose="02020603050405020304" pitchFamily="18" charset="0"/>
              <a:ea typeface="楷体_GB2312" pitchFamily="49" charset="-122"/>
            </a:endParaRPr>
          </a:p>
        </p:txBody>
      </p:sp>
      <p:sp>
        <p:nvSpPr>
          <p:cNvPr id="4" name="Rectangle 2"/>
          <p:cNvSpPr txBox="1">
            <a:spLocks noChangeArrowheads="1"/>
          </p:cNvSpPr>
          <p:nvPr/>
        </p:nvSpPr>
        <p:spPr bwMode="auto">
          <a:xfrm>
            <a:off x="1419225" y="214630"/>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(n)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隐式转换的问题</a:t>
            </a:r>
            <a:endParaRPr kumimoji="0" lang="zh-CN" altLang="en-US" sz="4000" b="1" kern="0" cap="none" spc="0" normalizeH="0" baseline="0" noProof="0" dirty="0">
              <a:solidFill>
                <a:schemeClr val="tx2"/>
              </a:solidFill>
              <a:latin typeface="+mj-lt"/>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4452620" y="2348865"/>
            <a:ext cx="4384675" cy="105664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p:cNvSpPr>
          <p:nvPr>
            <p:ph type="body"/>
          </p:nvPr>
        </p:nvSpPr>
        <p:spPr>
          <a:xfrm>
            <a:off x="878523" y="1628775"/>
            <a:ext cx="7386637" cy="4443413"/>
          </a:xfrm>
        </p:spPr>
        <p:txBody>
          <a:bodyPr vert="horz" wrap="square" lIns="91440" tIns="45720" rIns="91440" bIns="45720" anchor="t" anchorCtr="0"/>
          <a:lstStyle/>
          <a:p>
            <a:pPr marL="357505" indent="-357505" defTabSz="914400" eaLnBrk="1" hangingPunct="1">
              <a:lnSpc>
                <a:spcPct val="90000"/>
              </a:lnSpc>
              <a:tabLst>
                <a:tab pos="624205" algn="l"/>
              </a:tabLst>
            </a:pPr>
            <a:r>
              <a:rPr lang="zh-CN" altLang="en-US" sz="2800" b="1" dirty="0">
                <a:solidFill>
                  <a:srgbClr val="FF0000"/>
                </a:solidFill>
                <a:latin typeface="Times New Roman" panose="02020603050405020304" pitchFamily="18" charset="0"/>
                <a:ea typeface="楷体_GB2312" pitchFamily="49" charset="-122"/>
              </a:rPr>
              <a:t>格式为</a:t>
            </a:r>
            <a:r>
              <a:rPr lang="zh-CN" altLang="en-US" sz="2800" b="1" dirty="0">
                <a:latin typeface="Times New Roman" panose="02020603050405020304" pitchFamily="18" charset="0"/>
                <a:ea typeface="楷体_GB2312" pitchFamily="49" charset="-122"/>
              </a:rPr>
              <a:t>：</a:t>
            </a:r>
            <a:endParaRPr lang="zh-CN" altLang="en-US" sz="2800" b="1" dirty="0">
              <a:latin typeface="Times New Roman" panose="02020603050405020304" pitchFamily="18" charset="0"/>
              <a:ea typeface="楷体_GB2312" pitchFamily="49" charset="-122"/>
            </a:endParaRPr>
          </a:p>
          <a:p>
            <a:pPr marL="900430" lvl="1" indent="-352425" defTabSz="914400" eaLnBrk="1" hangingPunct="1">
              <a:lnSpc>
                <a:spcPct val="90000"/>
              </a:lnSpc>
              <a:buNone/>
              <a:tabLst>
                <a:tab pos="624205" algn="l"/>
              </a:tabLst>
            </a:pPr>
            <a:r>
              <a:rPr lang="zh-CN" altLang="en-US" b="1" dirty="0">
                <a:latin typeface="Times New Roman" panose="02020603050405020304" pitchFamily="18" charset="0"/>
                <a:ea typeface="楷体_GB2312" pitchFamily="49" charset="-122"/>
              </a:rPr>
              <a:t>	</a:t>
            </a:r>
            <a:r>
              <a:rPr lang="en-US" altLang="zh-CN" sz="2400" b="1" dirty="0">
                <a:solidFill>
                  <a:srgbClr val="0070C0"/>
                </a:solidFill>
                <a:latin typeface="Times New Roman" panose="02020603050405020304" pitchFamily="18" charset="0"/>
                <a:ea typeface="楷体_GB2312" pitchFamily="49" charset="-122"/>
              </a:rPr>
              <a:t>&lt;</a:t>
            </a:r>
            <a:r>
              <a:rPr lang="zh-CN" altLang="en-US" sz="2400" b="1" dirty="0">
                <a:solidFill>
                  <a:srgbClr val="0070C0"/>
                </a:solidFill>
                <a:latin typeface="Times New Roman" panose="02020603050405020304" pitchFamily="18" charset="0"/>
                <a:ea typeface="楷体_GB2312" pitchFamily="49" charset="-122"/>
              </a:rPr>
              <a:t>类型名</a:t>
            </a:r>
            <a:r>
              <a:rPr lang="en-US" altLang="zh-CN" sz="2400" b="1" dirty="0">
                <a:solidFill>
                  <a:srgbClr val="0070C0"/>
                </a:solidFill>
                <a:latin typeface="Times New Roman" panose="02020603050405020304" pitchFamily="18" charset="0"/>
                <a:ea typeface="楷体_GB2312" pitchFamily="49" charset="-122"/>
              </a:rPr>
              <a:t>&gt; ( &lt;</a:t>
            </a:r>
            <a:r>
              <a:rPr lang="zh-CN" altLang="en-US" sz="2400" b="1" dirty="0">
                <a:solidFill>
                  <a:srgbClr val="0070C0"/>
                </a:solidFill>
                <a:latin typeface="Times New Roman" panose="02020603050405020304" pitchFamily="18" charset="0"/>
                <a:ea typeface="楷体_GB2312" pitchFamily="49" charset="-122"/>
              </a:rPr>
              <a:t>操作数</a:t>
            </a:r>
            <a:r>
              <a:rPr lang="en-US" altLang="zh-CN" sz="2400" b="1" dirty="0">
                <a:solidFill>
                  <a:srgbClr val="0070C0"/>
                </a:solidFill>
                <a:latin typeface="Times New Roman" panose="02020603050405020304" pitchFamily="18" charset="0"/>
                <a:ea typeface="楷体_GB2312" pitchFamily="49" charset="-122"/>
              </a:rPr>
              <a:t>&gt; ) </a:t>
            </a:r>
            <a:r>
              <a:rPr lang="zh-CN" altLang="en-US" sz="2400" b="1" dirty="0">
                <a:latin typeface="Times New Roman" panose="02020603050405020304" pitchFamily="18" charset="0"/>
                <a:ea typeface="楷体_GB2312" pitchFamily="49" charset="-122"/>
              </a:rPr>
              <a:t>或 </a:t>
            </a:r>
            <a:r>
              <a:rPr lang="en-US" altLang="zh-CN" sz="2400" b="1" dirty="0">
                <a:solidFill>
                  <a:srgbClr val="0070C0"/>
                </a:solidFill>
                <a:latin typeface="Times New Roman" panose="02020603050405020304" pitchFamily="18" charset="0"/>
                <a:ea typeface="楷体_GB2312" pitchFamily="49" charset="-122"/>
              </a:rPr>
              <a:t>( &lt;</a:t>
            </a:r>
            <a:r>
              <a:rPr lang="zh-CN" altLang="en-US" sz="2400" b="1" dirty="0">
                <a:solidFill>
                  <a:srgbClr val="0070C0"/>
                </a:solidFill>
                <a:latin typeface="Times New Roman" panose="02020603050405020304" pitchFamily="18" charset="0"/>
                <a:ea typeface="楷体_GB2312" pitchFamily="49" charset="-122"/>
              </a:rPr>
              <a:t>类型名</a:t>
            </a:r>
            <a:r>
              <a:rPr lang="en-US" altLang="zh-CN" sz="2400" b="1" dirty="0">
                <a:solidFill>
                  <a:srgbClr val="0070C0"/>
                </a:solidFill>
                <a:latin typeface="Times New Roman" panose="02020603050405020304" pitchFamily="18" charset="0"/>
                <a:ea typeface="楷体_GB2312" pitchFamily="49" charset="-122"/>
              </a:rPr>
              <a:t>&gt; ) &lt;</a:t>
            </a:r>
            <a:r>
              <a:rPr lang="zh-CN" altLang="en-US" sz="2400" b="1" dirty="0">
                <a:solidFill>
                  <a:srgbClr val="0070C0"/>
                </a:solidFill>
                <a:latin typeface="Times New Roman" panose="02020603050405020304" pitchFamily="18" charset="0"/>
                <a:ea typeface="楷体_GB2312" pitchFamily="49" charset="-122"/>
              </a:rPr>
              <a:t>操作数</a:t>
            </a:r>
            <a:r>
              <a:rPr lang="en-US" altLang="zh-CN" sz="2400" b="1" dirty="0">
                <a:solidFill>
                  <a:srgbClr val="0070C0"/>
                </a:solidFill>
                <a:latin typeface="Times New Roman" panose="02020603050405020304" pitchFamily="18" charset="0"/>
                <a:ea typeface="楷体_GB2312" pitchFamily="49" charset="-122"/>
              </a:rPr>
              <a:t>&gt;</a:t>
            </a:r>
            <a:endParaRPr lang="en-US" altLang="zh-CN" sz="2400" b="1" dirty="0">
              <a:solidFill>
                <a:srgbClr val="0070C0"/>
              </a:solidFill>
              <a:latin typeface="Times New Roman" panose="02020603050405020304" pitchFamily="18" charset="0"/>
              <a:ea typeface="楷体_GB2312" pitchFamily="49" charset="-122"/>
            </a:endParaRPr>
          </a:p>
          <a:p>
            <a:pPr marL="357505" indent="-357505" defTabSz="914400" eaLnBrk="1" hangingPunct="1">
              <a:lnSpc>
                <a:spcPct val="90000"/>
              </a:lnSpc>
              <a:tabLst>
                <a:tab pos="624205" algn="l"/>
              </a:tabLst>
            </a:pPr>
            <a:r>
              <a:rPr lang="zh-CN" altLang="en-US" sz="2800" b="1" dirty="0">
                <a:latin typeface="Times New Roman" panose="02020603050405020304" pitchFamily="18" charset="0"/>
                <a:ea typeface="楷体_GB2312" pitchFamily="49" charset="-122"/>
              </a:rPr>
              <a:t>例如：</a:t>
            </a:r>
            <a:endParaRPr lang="zh-CN" altLang="en-US" sz="2800" b="1" dirty="0">
              <a:latin typeface="Times New Roman" panose="02020603050405020304" pitchFamily="18" charset="0"/>
              <a:ea typeface="楷体_GB2312" pitchFamily="49" charset="-122"/>
            </a:endParaRPr>
          </a:p>
          <a:p>
            <a:pPr marL="900430" lvl="1" indent="-352425" defTabSz="914400" eaLnBrk="1" hangingPunct="1">
              <a:lnSpc>
                <a:spcPct val="90000"/>
              </a:lnSpc>
              <a:buNone/>
              <a:tabLst>
                <a:tab pos="624205" algn="l"/>
              </a:tabLst>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int i = -10;</a:t>
            </a:r>
            <a:endParaRPr lang="en-US" altLang="zh-CN" sz="2400" b="1" dirty="0">
              <a:latin typeface="Times New Roman" panose="02020603050405020304" pitchFamily="18" charset="0"/>
              <a:ea typeface="楷体_GB2312" pitchFamily="49" charset="-122"/>
            </a:endParaRPr>
          </a:p>
          <a:p>
            <a:pPr marL="900430" lvl="1" indent="-352425" defTabSz="914400" eaLnBrk="1" hangingPunct="1">
              <a:lnSpc>
                <a:spcPct val="90000"/>
              </a:lnSpc>
              <a:buNone/>
              <a:tabLst>
                <a:tab pos="624205" algn="l"/>
              </a:tabLst>
            </a:pPr>
            <a:r>
              <a:rPr lang="en-US" altLang="zh-CN" sz="2400" b="1" dirty="0">
                <a:latin typeface="Times New Roman" panose="02020603050405020304" pitchFamily="18" charset="0"/>
                <a:ea typeface="楷体_GB2312" pitchFamily="49" charset="-122"/>
              </a:rPr>
              <a:t>	unsigned int j = 3;  </a:t>
            </a:r>
            <a:endParaRPr lang="en-US" altLang="zh-CN" sz="2400" b="1" dirty="0">
              <a:latin typeface="Times New Roman" panose="02020603050405020304" pitchFamily="18" charset="0"/>
              <a:ea typeface="楷体_GB2312" pitchFamily="49" charset="-122"/>
            </a:endParaRPr>
          </a:p>
          <a:p>
            <a:pPr marL="900430" lvl="1" indent="-352425" defTabSz="914400" eaLnBrk="1" hangingPunct="1">
              <a:lnSpc>
                <a:spcPct val="90000"/>
              </a:lnSpc>
              <a:buNone/>
              <a:tabLst>
                <a:tab pos="624205" algn="l"/>
              </a:tabLst>
            </a:pPr>
            <a:r>
              <a:rPr lang="en-US" altLang="zh-CN" sz="2400" b="1" dirty="0">
                <a:latin typeface="Times New Roman" panose="02020603050405020304" pitchFamily="18" charset="0"/>
                <a:ea typeface="楷体_GB2312" pitchFamily="49" charset="-122"/>
              </a:rPr>
              <a:t>	i+(int)j </a:t>
            </a:r>
            <a:r>
              <a:rPr lang="zh-CN" altLang="en-US" sz="2400" b="1" dirty="0">
                <a:latin typeface="Times New Roman" panose="02020603050405020304" pitchFamily="18" charset="0"/>
                <a:ea typeface="楷体_GB2312" pitchFamily="49" charset="-122"/>
              </a:rPr>
              <a:t>将得到正确的结果：</a:t>
            </a:r>
            <a:r>
              <a:rPr lang="en-US" altLang="zh-CN" sz="2400" b="1" dirty="0">
                <a:latin typeface="Times New Roman" panose="02020603050405020304" pitchFamily="18" charset="0"/>
                <a:ea typeface="楷体_GB2312" pitchFamily="49" charset="-122"/>
              </a:rPr>
              <a:t>-7  </a:t>
            </a:r>
            <a:endParaRPr lang="en-US" altLang="zh-CN" sz="2400" b="1" dirty="0">
              <a:latin typeface="Times New Roman" panose="02020603050405020304" pitchFamily="18" charset="0"/>
              <a:ea typeface="楷体_GB2312" pitchFamily="49" charset="-122"/>
            </a:endParaRPr>
          </a:p>
          <a:p>
            <a:pPr marL="357505" indent="-357505" defTabSz="914400" eaLnBrk="1" hangingPunct="1">
              <a:lnSpc>
                <a:spcPct val="90000"/>
              </a:lnSpc>
              <a:tabLst>
                <a:tab pos="624205" algn="l"/>
              </a:tabLst>
            </a:pPr>
            <a:r>
              <a:rPr lang="zh-CN" altLang="en-US" sz="2800" b="1" dirty="0">
                <a:latin typeface="Times New Roman" panose="02020603050405020304" pitchFamily="18" charset="0"/>
                <a:ea typeface="楷体_GB2312" pitchFamily="49" charset="-122"/>
              </a:rPr>
              <a:t>再例如：</a:t>
            </a:r>
            <a:endParaRPr lang="zh-CN" altLang="en-US" sz="2800" b="1" dirty="0">
              <a:latin typeface="Times New Roman" panose="02020603050405020304" pitchFamily="18" charset="0"/>
              <a:ea typeface="楷体_GB2312" pitchFamily="49" charset="-122"/>
            </a:endParaRPr>
          </a:p>
          <a:p>
            <a:pPr marL="900430" lvl="1" indent="-352425" defTabSz="914400" eaLnBrk="1" hangingPunct="1">
              <a:lnSpc>
                <a:spcPct val="90000"/>
              </a:lnSpc>
              <a:buNone/>
              <a:tabLst>
                <a:tab pos="624205" algn="l"/>
              </a:tabLst>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int i = 2147483647;  //</a:t>
            </a:r>
            <a:r>
              <a:rPr lang="zh-CN" altLang="en-US" sz="2400" b="1" dirty="0">
                <a:latin typeface="Times New Roman" panose="02020603050405020304" pitchFamily="18" charset="0"/>
                <a:ea typeface="楷体_GB2312" pitchFamily="49" charset="-122"/>
              </a:rPr>
              <a:t>最大的</a:t>
            </a:r>
            <a:r>
              <a:rPr lang="en-US" altLang="zh-CN" sz="2400" b="1" dirty="0">
                <a:latin typeface="Times New Roman" panose="02020603050405020304" pitchFamily="18" charset="0"/>
                <a:ea typeface="楷体_GB2312" pitchFamily="49" charset="-122"/>
              </a:rPr>
              <a:t>int</a:t>
            </a:r>
            <a:r>
              <a:rPr lang="zh-CN" altLang="en-US" sz="2400" b="1" dirty="0">
                <a:latin typeface="Times New Roman" panose="02020603050405020304" pitchFamily="18" charset="0"/>
                <a:ea typeface="楷体_GB2312" pitchFamily="49" charset="-122"/>
              </a:rPr>
              <a:t>正整数</a:t>
            </a:r>
            <a:endParaRPr lang="zh-CN" altLang="en-US" sz="2400" b="1" dirty="0">
              <a:latin typeface="Times New Roman" panose="02020603050405020304" pitchFamily="18" charset="0"/>
              <a:ea typeface="楷体_GB2312" pitchFamily="49" charset="-122"/>
            </a:endParaRPr>
          </a:p>
          <a:p>
            <a:pPr marL="900430" lvl="1" indent="-352425" defTabSz="914400" eaLnBrk="1" hangingPunct="1">
              <a:lnSpc>
                <a:spcPct val="90000"/>
              </a:lnSpc>
              <a:buNone/>
              <a:tabLst>
                <a:tab pos="624205" algn="l"/>
              </a:tabLst>
            </a:pPr>
            <a:r>
              <a:rPr lang="zh-CN" altLang="en-US" sz="2400" b="1" dirty="0">
                <a:latin typeface="Times New Roman" panose="02020603050405020304" pitchFamily="18" charset="0"/>
                <a:ea typeface="楷体_GB2312" pitchFamily="49" charset="-122"/>
              </a:rPr>
              <a:t>	</a:t>
            </a:r>
            <a:r>
              <a:rPr lang="en-US" altLang="zh-CN" sz="2400" b="1" dirty="0">
                <a:latin typeface="Times New Roman" panose="02020603050405020304" pitchFamily="18" charset="0"/>
                <a:ea typeface="楷体_GB2312" pitchFamily="49" charset="-122"/>
              </a:rPr>
              <a:t>int j = 10;</a:t>
            </a:r>
            <a:endParaRPr lang="en-US" altLang="zh-CN" sz="2400" b="1" dirty="0">
              <a:latin typeface="Times New Roman" panose="02020603050405020304" pitchFamily="18" charset="0"/>
              <a:ea typeface="楷体_GB2312" pitchFamily="49" charset="-122"/>
            </a:endParaRPr>
          </a:p>
          <a:p>
            <a:pPr marL="900430" lvl="1" indent="-352425" defTabSz="914400" eaLnBrk="1" hangingPunct="1">
              <a:lnSpc>
                <a:spcPct val="90000"/>
              </a:lnSpc>
              <a:buNone/>
              <a:tabLst>
                <a:tab pos="624205" algn="l"/>
              </a:tabLst>
            </a:pPr>
            <a:r>
              <a:rPr lang="en-US" altLang="zh-CN" sz="2400" b="1" dirty="0">
                <a:latin typeface="Times New Roman" panose="02020603050405020304" pitchFamily="18" charset="0"/>
                <a:ea typeface="楷体_GB2312" pitchFamily="49" charset="-122"/>
              </a:rPr>
              <a:t>	(double)i+j </a:t>
            </a:r>
            <a:r>
              <a:rPr lang="zh-CN" altLang="en-US" sz="2400" b="1" dirty="0">
                <a:latin typeface="Times New Roman" panose="02020603050405020304" pitchFamily="18" charset="0"/>
                <a:ea typeface="楷体_GB2312" pitchFamily="49" charset="-122"/>
              </a:rPr>
              <a:t>将得到正确的结果：</a:t>
            </a:r>
            <a:r>
              <a:rPr lang="en-US" altLang="zh-CN" sz="2400" b="1" dirty="0">
                <a:latin typeface="Times New Roman" panose="02020603050405020304" pitchFamily="18" charset="0"/>
                <a:ea typeface="楷体_GB2312" pitchFamily="49" charset="-122"/>
              </a:rPr>
              <a:t>2147483657.0</a:t>
            </a:r>
            <a:r>
              <a:rPr lang="en-US" altLang="zh-CN" sz="2400" b="1" dirty="0">
                <a:latin typeface="Times New Roman" panose="02020603050405020304" pitchFamily="18" charset="0"/>
                <a:cs typeface="Times New Roman" panose="02020603050405020304" pitchFamily="18" charset="0"/>
              </a:rPr>
              <a:t> </a:t>
            </a:r>
            <a:endParaRPr lang="en-US" altLang="zh-CN" sz="2400" b="1" dirty="0">
              <a:latin typeface="Times New Roman" panose="02020603050405020304" pitchFamily="18" charset="0"/>
              <a:ea typeface="Times New Roman" panose="02020603050405020304" pitchFamily="18" charset="0"/>
            </a:endParaRPr>
          </a:p>
        </p:txBody>
      </p:sp>
      <p:sp>
        <p:nvSpPr>
          <p:cNvPr id="4" name="Rectangle 2"/>
          <p:cNvSpPr txBox="1">
            <a:spLocks noChangeArrowheads="1"/>
          </p:cNvSpPr>
          <p:nvPr/>
        </p:nvSpPr>
        <p:spPr bwMode="auto">
          <a:xfrm>
            <a:off x="1419225" y="142875"/>
            <a:ext cx="7010400" cy="1527175"/>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(n+1)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显示类型转换</a:t>
            </a:r>
            <a:endParaRPr kumimoji="0" lang="zh-CN" altLang="en-US" sz="4000" b="1" kern="0" cap="none" spc="0" normalizeH="0" baseline="0" noProof="0" dirty="0">
              <a:solidFill>
                <a:schemeClr val="tx2"/>
              </a:solidFill>
              <a:latin typeface="+mj-lt"/>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5003800" y="2564765"/>
            <a:ext cx="4139565" cy="134429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p:txBody>
          <a:bodyPr vert="horz" wrap="square" lIns="91440" tIns="45720" rIns="91440" bIns="45720" anchor="ctr" anchorCtr="0"/>
          <a:lstStyle/>
          <a:p>
            <a:pPr eaLnBrk="1" hangingPunct="1"/>
            <a:r>
              <a:rPr lang="zh-CN" altLang="en-US" sz="4000" b="1" dirty="0">
                <a:ea typeface="楷体_GB2312" pitchFamily="49" charset="-122"/>
              </a:rPr>
              <a:t>主要内容</a:t>
            </a:r>
            <a:endParaRPr lang="zh-CN" altLang="en-US" sz="4000" b="1" dirty="0">
              <a:ea typeface="楷体_GB2312" pitchFamily="49" charset="-122"/>
            </a:endParaRPr>
          </a:p>
        </p:txBody>
      </p:sp>
      <p:sp>
        <p:nvSpPr>
          <p:cNvPr id="88067" name="Rectangle 3"/>
          <p:cNvSpPr>
            <a:spLocks noGrp="1"/>
          </p:cNvSpPr>
          <p:nvPr>
            <p:ph type="body"/>
          </p:nvPr>
        </p:nvSpPr>
        <p:spPr>
          <a:xfrm>
            <a:off x="1017588" y="2276475"/>
            <a:ext cx="7010400" cy="3241675"/>
          </a:xfrm>
        </p:spPr>
        <p:txBody>
          <a:bodyPr vert="horz" wrap="square" lIns="91440" tIns="45720" rIns="91440" bIns="45720" anchor="t" anchorCtr="0"/>
          <a:lstStyle/>
          <a:p>
            <a:pPr eaLnBrk="1" hangingPunct="1">
              <a:buNone/>
            </a:pPr>
            <a:r>
              <a:rPr lang="en-US" altLang="zh-CN" sz="2800" b="1" dirty="0">
                <a:latin typeface="楷体_GB2312" pitchFamily="49" charset="-122"/>
                <a:ea typeface="楷体_GB2312" pitchFamily="49" charset="-122"/>
              </a:rPr>
              <a:t>2.1 </a:t>
            </a:r>
            <a:r>
              <a:rPr lang="zh-CN" altLang="en-US" sz="2800" b="1" dirty="0">
                <a:latin typeface="楷体_GB2312" pitchFamily="49" charset="-122"/>
                <a:ea typeface="楷体_GB2312" pitchFamily="49" charset="-122"/>
              </a:rPr>
              <a:t>数据类型的概念</a:t>
            </a:r>
            <a:endParaRPr lang="zh-CN" altLang="en-US" sz="2800" b="1" dirty="0">
              <a:latin typeface="楷体_GB2312" pitchFamily="49" charset="-122"/>
              <a:ea typeface="楷体_GB2312" pitchFamily="49" charset="-122"/>
            </a:endParaRPr>
          </a:p>
          <a:p>
            <a:pPr eaLnBrk="1" hangingPunct="1">
              <a:buNone/>
            </a:pPr>
            <a:r>
              <a:rPr lang="en-US" altLang="zh-CN" sz="2800" b="1" dirty="0">
                <a:ea typeface="楷体_GB2312" pitchFamily="49" charset="-122"/>
              </a:rPr>
              <a:t>2.2 C++</a:t>
            </a:r>
            <a:r>
              <a:rPr lang="zh-CN" altLang="en-US" sz="2800" b="1" dirty="0">
                <a:ea typeface="楷体_GB2312" pitchFamily="49" charset="-122"/>
              </a:rPr>
              <a:t>基本数据类型</a:t>
            </a:r>
            <a:endParaRPr lang="zh-CN" altLang="en-US" sz="2800" b="1" dirty="0">
              <a:ea typeface="楷体_GB2312" pitchFamily="49" charset="-122"/>
            </a:endParaRPr>
          </a:p>
          <a:p>
            <a:pPr eaLnBrk="1" hangingPunct="1">
              <a:buNone/>
            </a:pPr>
            <a:r>
              <a:rPr lang="en-US" altLang="zh-CN" sz="2800" b="1" dirty="0">
                <a:ea typeface="楷体_GB2312" pitchFamily="49" charset="-122"/>
              </a:rPr>
              <a:t>2.3 </a:t>
            </a:r>
            <a:r>
              <a:rPr lang="zh-CN" altLang="en-US" sz="2800" b="1" dirty="0">
                <a:ea typeface="楷体_GB2312" pitchFamily="49" charset="-122"/>
              </a:rPr>
              <a:t>常量与变量</a:t>
            </a:r>
            <a:endParaRPr lang="zh-CN" altLang="en-US" sz="2800" b="1" dirty="0">
              <a:ea typeface="楷体_GB2312" pitchFamily="49" charset="-122"/>
            </a:endParaRPr>
          </a:p>
          <a:p>
            <a:pPr eaLnBrk="1" hangingPunct="1">
              <a:buNone/>
            </a:pPr>
            <a:r>
              <a:rPr lang="en-US" altLang="zh-CN" sz="2800" b="1" dirty="0">
                <a:ea typeface="楷体_GB2312" pitchFamily="49" charset="-122"/>
              </a:rPr>
              <a:t>2.4 </a:t>
            </a:r>
            <a:r>
              <a:rPr lang="zh-CN" altLang="en-US" sz="2800" b="1" dirty="0">
                <a:ea typeface="楷体_GB2312" pitchFamily="49" charset="-122"/>
              </a:rPr>
              <a:t>操作符</a:t>
            </a:r>
            <a:endParaRPr lang="zh-CN" altLang="en-US" sz="2800" b="1" dirty="0">
              <a:ea typeface="楷体_GB2312" pitchFamily="49" charset="-122"/>
            </a:endParaRPr>
          </a:p>
          <a:p>
            <a:pPr eaLnBrk="1" hangingPunct="1">
              <a:buNone/>
            </a:pPr>
            <a:r>
              <a:rPr lang="en-US" altLang="zh-CN" sz="2800" b="1" dirty="0">
                <a:solidFill>
                  <a:srgbClr val="0070C0"/>
                </a:solidFill>
                <a:ea typeface="楷体_GB2312" pitchFamily="49" charset="-122"/>
              </a:rPr>
              <a:t>2.5 </a:t>
            </a:r>
            <a:r>
              <a:rPr lang="zh-CN" altLang="en-US" sz="2800" b="1" dirty="0">
                <a:solidFill>
                  <a:srgbClr val="0070C0"/>
                </a:solidFill>
                <a:ea typeface="楷体_GB2312" pitchFamily="49" charset="-122"/>
              </a:rPr>
              <a:t>表达式</a:t>
            </a:r>
            <a:endParaRPr lang="zh-CN" altLang="en-US" sz="2800" b="1" dirty="0">
              <a:solidFill>
                <a:srgbClr val="0070C0"/>
              </a:solidFill>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type="body"/>
          </p:nvPr>
        </p:nvSpPr>
        <p:spPr>
          <a:xfrm>
            <a:off x="708025" y="2203450"/>
            <a:ext cx="7751763" cy="3746500"/>
          </a:xfrm>
        </p:spPr>
        <p:txBody>
          <a:bodyPr vert="horz" wrap="square" lIns="91440" tIns="45720" rIns="91440" bIns="45720" anchor="t" anchorCtr="0"/>
          <a:lstStyle/>
          <a:p>
            <a:pPr marL="0" indent="0" eaLnBrk="1" hangingPunct="1"/>
            <a:r>
              <a:rPr lang="zh-CN" altLang="en-US" sz="2800" b="1" dirty="0">
                <a:latin typeface="楷体_GB2312" pitchFamily="49" charset="-122"/>
                <a:ea typeface="楷体_GB2312" pitchFamily="49" charset="-122"/>
                <a:sym typeface="Arial" panose="020B0604020202020204" pitchFamily="34" charset="0"/>
              </a:rPr>
              <a:t> 表达式 </a:t>
            </a:r>
            <a:r>
              <a:rPr lang="en-US" altLang="zh-CN" sz="2800" b="1" dirty="0">
                <a:latin typeface="楷体_GB2312" pitchFamily="49" charset="-122"/>
                <a:ea typeface="楷体_GB2312" pitchFamily="49" charset="-122"/>
                <a:sym typeface="Arial" panose="020B0604020202020204" pitchFamily="34" charset="0"/>
              </a:rPr>
              <a:t>= </a:t>
            </a:r>
            <a:r>
              <a:rPr lang="zh-CN" altLang="en-US" sz="2800" b="1" dirty="0">
                <a:latin typeface="楷体_GB2312" pitchFamily="49" charset="-122"/>
                <a:ea typeface="楷体_GB2312" pitchFamily="49" charset="-122"/>
                <a:sym typeface="Arial" panose="020B0604020202020204" pitchFamily="34" charset="0"/>
              </a:rPr>
              <a:t>操作符 </a:t>
            </a:r>
            <a:r>
              <a:rPr lang="en-US" altLang="zh-CN" sz="2800" b="1" dirty="0">
                <a:latin typeface="楷体_GB2312" pitchFamily="49" charset="-122"/>
                <a:ea typeface="楷体_GB2312" pitchFamily="49" charset="-122"/>
                <a:sym typeface="Arial" panose="020B0604020202020204" pitchFamily="34" charset="0"/>
              </a:rPr>
              <a:t>+ </a:t>
            </a:r>
            <a:r>
              <a:rPr lang="zh-CN" altLang="en-US" sz="2800" b="1" dirty="0">
                <a:latin typeface="楷体_GB2312" pitchFamily="49" charset="-122"/>
                <a:ea typeface="楷体_GB2312" pitchFamily="49" charset="-122"/>
                <a:sym typeface="Arial" panose="020B0604020202020204" pitchFamily="34" charset="0"/>
              </a:rPr>
              <a:t>操作数 </a:t>
            </a:r>
            <a:r>
              <a:rPr lang="en-US" altLang="zh-CN" sz="2800" b="1" dirty="0">
                <a:latin typeface="楷体_GB2312" pitchFamily="49" charset="-122"/>
                <a:ea typeface="楷体_GB2312" pitchFamily="49" charset="-122"/>
                <a:sym typeface="Arial" panose="020B0604020202020204" pitchFamily="34" charset="0"/>
              </a:rPr>
              <a:t>+ </a:t>
            </a:r>
            <a:r>
              <a:rPr lang="zh-CN" altLang="en-US" sz="2800" b="1" dirty="0">
                <a:latin typeface="楷体_GB2312" pitchFamily="49" charset="-122"/>
                <a:ea typeface="楷体_GB2312" pitchFamily="49" charset="-122"/>
                <a:sym typeface="Arial" panose="020B0604020202020204" pitchFamily="34" charset="0"/>
              </a:rPr>
              <a:t>圆括号</a:t>
            </a:r>
            <a:endParaRPr lang="zh-CN" altLang="en-US" sz="2800" b="1" dirty="0">
              <a:latin typeface="楷体_GB2312" pitchFamily="49" charset="-122"/>
              <a:ea typeface="楷体_GB2312" pitchFamily="49" charset="-122"/>
              <a:sym typeface="Arial" panose="020B0604020202020204" pitchFamily="34" charset="0"/>
            </a:endParaRPr>
          </a:p>
          <a:p>
            <a:pPr marL="179705" lvl="1" indent="363220" eaLnBrk="1" hangingPunct="1"/>
            <a:r>
              <a:rPr lang="zh-CN" altLang="en-US" sz="2400" b="1" dirty="0">
                <a:latin typeface="楷体_GB2312" pitchFamily="49" charset="-122"/>
                <a:ea typeface="楷体_GB2312" pitchFamily="49" charset="-122"/>
                <a:sym typeface="Arial" panose="020B0604020202020204" pitchFamily="34" charset="0"/>
              </a:rPr>
              <a:t>例子：</a:t>
            </a:r>
            <a:r>
              <a:rPr lang="en-US" altLang="zh-CN" sz="2400" b="1" dirty="0">
                <a:latin typeface="楷体_GB2312" pitchFamily="49" charset="-122"/>
                <a:ea typeface="楷体_GB2312" pitchFamily="49" charset="-122"/>
                <a:sym typeface="Arial" panose="020B0604020202020204" pitchFamily="34" charset="0"/>
              </a:rPr>
              <a:t>(a+b)*c/12-max(a,b)</a:t>
            </a:r>
            <a:endParaRPr lang="en-US" altLang="zh-CN" sz="2400" b="1" dirty="0">
              <a:latin typeface="楷体_GB2312" pitchFamily="49" charset="-122"/>
              <a:ea typeface="楷体_GB2312" pitchFamily="49" charset="-122"/>
            </a:endParaRPr>
          </a:p>
          <a:p>
            <a:pPr marL="179705" lvl="1" indent="363220" eaLnBrk="1" hangingPunct="1"/>
            <a:r>
              <a:rPr lang="zh-CN" altLang="en-US" sz="2400" b="1" dirty="0">
                <a:latin typeface="楷体_GB2312" pitchFamily="49" charset="-122"/>
                <a:ea typeface="楷体_GB2312" pitchFamily="49" charset="-122"/>
                <a:sym typeface="Arial" panose="020B0604020202020204" pitchFamily="34" charset="0"/>
              </a:rPr>
              <a:t>基本表达式：单独的常量或变量</a:t>
            </a:r>
            <a:endParaRPr lang="en-US" altLang="zh-CN" sz="2400" b="1" dirty="0">
              <a:latin typeface="楷体_GB2312" pitchFamily="49" charset="-122"/>
              <a:ea typeface="楷体_GB2312" pitchFamily="49" charset="-122"/>
            </a:endParaRPr>
          </a:p>
          <a:p>
            <a:pPr marL="179705" lvl="1" indent="363220" eaLnBrk="1" hangingPunct="1"/>
            <a:endParaRPr lang="zh-CN" altLang="en-US" sz="2400" b="1" dirty="0">
              <a:latin typeface="楷体_GB2312" pitchFamily="49" charset="-122"/>
              <a:ea typeface="楷体_GB2312" pitchFamily="49" charset="-122"/>
              <a:sym typeface="Arial" panose="020B0604020202020204" pitchFamily="34" charset="0"/>
            </a:endParaRPr>
          </a:p>
          <a:p>
            <a:pPr marL="0" indent="0" eaLnBrk="1" hangingPunct="1"/>
            <a:r>
              <a:rPr lang="zh-CN" altLang="en-US" sz="2800" b="1" dirty="0">
                <a:latin typeface="楷体_GB2312" pitchFamily="49" charset="-122"/>
                <a:ea typeface="楷体_GB2312" pitchFamily="49" charset="-122"/>
                <a:sym typeface="Arial" panose="020B0604020202020204" pitchFamily="34" charset="0"/>
              </a:rPr>
              <a:t> </a:t>
            </a:r>
            <a:r>
              <a:rPr lang="zh-CN" altLang="en-US" sz="2800" b="1" dirty="0">
                <a:latin typeface="楷体_GB2312" pitchFamily="49" charset="-122"/>
                <a:ea typeface="楷体_GB2312" pitchFamily="49" charset="-122"/>
              </a:rPr>
              <a:t>表达式的分类</a:t>
            </a:r>
            <a:endParaRPr lang="en-US" altLang="zh-CN" sz="2800" b="1" dirty="0">
              <a:latin typeface="楷体_GB2312" pitchFamily="49" charset="-122"/>
              <a:ea typeface="楷体_GB2312" pitchFamily="49" charset="-122"/>
            </a:endParaRPr>
          </a:p>
          <a:p>
            <a:pPr marL="179705" lvl="1" indent="363220" eaLnBrk="1" hangingPunct="1"/>
            <a:r>
              <a:rPr lang="zh-CN" altLang="en-US" sz="2400" b="1" dirty="0">
                <a:latin typeface="楷体_GB2312" pitchFamily="49" charset="-122"/>
                <a:ea typeface="楷体_GB2312" pitchFamily="49" charset="-122"/>
              </a:rPr>
              <a:t>分类</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：算术表达式、关系</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逻辑表达式、</a:t>
            </a:r>
            <a:r>
              <a:rPr lang="zh-CN" altLang="en-US" sz="2400" b="1" dirty="0">
                <a:solidFill>
                  <a:srgbClr val="FF0000"/>
                </a:solidFill>
                <a:latin typeface="楷体_GB2312" pitchFamily="49" charset="-122"/>
                <a:ea typeface="楷体_GB2312" pitchFamily="49" charset="-122"/>
              </a:rPr>
              <a:t>地址表达式</a:t>
            </a:r>
            <a:endParaRPr lang="en-US" altLang="zh-CN" sz="2400" b="1" dirty="0">
              <a:solidFill>
                <a:srgbClr val="FF0000"/>
              </a:solidFill>
              <a:latin typeface="楷体_GB2312" pitchFamily="49" charset="-122"/>
              <a:ea typeface="楷体_GB2312" pitchFamily="49" charset="-122"/>
            </a:endParaRPr>
          </a:p>
          <a:p>
            <a:pPr marL="179705" lvl="1" indent="363220" eaLnBrk="1" hangingPunct="1"/>
            <a:r>
              <a:rPr lang="zh-CN" altLang="en-US" sz="2400" b="1" dirty="0">
                <a:latin typeface="楷体_GB2312" pitchFamily="49" charset="-122"/>
                <a:ea typeface="楷体_GB2312" pitchFamily="49" charset="-122"/>
              </a:rPr>
              <a:t>分类</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：常量表达式、变量表达式</a:t>
            </a:r>
            <a:endParaRPr lang="en-US" altLang="zh-CN" sz="2400" b="1" dirty="0">
              <a:latin typeface="楷体_GB2312" pitchFamily="49" charset="-122"/>
              <a:ea typeface="楷体_GB2312" pitchFamily="49" charset="-122"/>
            </a:endParaRPr>
          </a:p>
          <a:p>
            <a:pPr marL="179705" lvl="1" indent="363220" eaLnBrk="1" hangingPunct="1"/>
            <a:r>
              <a:rPr lang="zh-CN" altLang="en-US" sz="2400" b="1" dirty="0">
                <a:latin typeface="楷体_GB2312" pitchFamily="49" charset="-122"/>
                <a:ea typeface="楷体_GB2312" pitchFamily="49" charset="-122"/>
              </a:rPr>
              <a:t>分类</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a:t>
            </a:r>
            <a:r>
              <a:rPr lang="zh-CN" altLang="en-US" sz="2400" b="1" i="1" dirty="0">
                <a:solidFill>
                  <a:srgbClr val="0070C0"/>
                </a:solidFill>
                <a:latin typeface="楷体_GB2312" pitchFamily="49" charset="-122"/>
                <a:ea typeface="楷体_GB2312" pitchFamily="49" charset="-122"/>
              </a:rPr>
              <a:t>左值表达式、右值表达式</a:t>
            </a:r>
            <a:endParaRPr lang="en-US" altLang="zh-CN" sz="2400" b="1" dirty="0">
              <a:latin typeface="楷体_GB2312" pitchFamily="49" charset="-122"/>
              <a:ea typeface="楷体_GB2312" pitchFamily="49" charset="-122"/>
            </a:endParaRPr>
          </a:p>
        </p:txBody>
      </p:sp>
      <p:sp>
        <p:nvSpPr>
          <p:cNvPr id="5" name="Rectangle 2"/>
          <p:cNvSpPr txBox="1">
            <a:spLocks noChangeArrowheads="1"/>
          </p:cNvSpPr>
          <p:nvPr/>
        </p:nvSpPr>
        <p:spPr bwMode="auto">
          <a:xfrm>
            <a:off x="1479550" y="461963"/>
            <a:ext cx="6592888" cy="8953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2.5.1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表达式的构成和分类</a:t>
            </a:r>
            <a:endParaRPr kumimoji="0" lang="zh-CN" altLang="en-US" sz="4000" b="1" kern="0" cap="none" spc="0" normalizeH="0" baseline="0" noProof="0" dirty="0">
              <a:solidFill>
                <a:schemeClr val="tx2"/>
              </a:solidFill>
              <a:latin typeface="+mj-lt"/>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4" name="图片 3"/>
          <p:cNvPicPr>
            <a:picLocks noChangeAspect="1"/>
          </p:cNvPicPr>
          <p:nvPr/>
        </p:nvPicPr>
        <p:blipFill>
          <a:blip r:embed="rId1"/>
          <a:stretch>
            <a:fillRect/>
          </a:stretch>
        </p:blipFill>
        <p:spPr>
          <a:xfrm>
            <a:off x="3924300" y="3573145"/>
            <a:ext cx="5056505" cy="80708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p:cNvSpPr>
          <p:nvPr>
            <p:ph type="body"/>
          </p:nvPr>
        </p:nvSpPr>
        <p:spPr>
          <a:xfrm>
            <a:off x="1085533" y="1051878"/>
            <a:ext cx="6956425" cy="2867025"/>
          </a:xfrm>
        </p:spPr>
        <p:txBody>
          <a:bodyPr vert="horz" wrap="square" lIns="91440" tIns="45720" rIns="91440" bIns="45720" anchor="t" anchorCtr="0"/>
          <a:lstStyle/>
          <a:p>
            <a:pPr marL="0" indent="0" eaLnBrk="1" hangingPunct="1"/>
            <a:r>
              <a:rPr lang="zh-CN" altLang="en-US" sz="2400" b="1" dirty="0">
                <a:latin typeface="Times New Roman" panose="02020603050405020304" pitchFamily="18" charset="0"/>
                <a:cs typeface="Times New Roman" panose="02020603050405020304" pitchFamily="18" charset="0"/>
              </a:rPr>
              <a:t> </a:t>
            </a:r>
            <a:r>
              <a:rPr lang="zh-CN" altLang="en-US" sz="2800" b="1" dirty="0">
                <a:latin typeface="Times New Roman" panose="02020603050405020304" pitchFamily="18" charset="0"/>
                <a:ea typeface="楷体_GB2312" pitchFamily="49" charset="-122"/>
              </a:rPr>
              <a:t>优先级与结合性 </a:t>
            </a:r>
            <a:r>
              <a:rPr lang="zh-CN" altLang="en-US" sz="2800" b="1" dirty="0">
                <a:latin typeface="Times New Roman" panose="02020603050405020304" pitchFamily="18" charset="0"/>
                <a:cs typeface="Times New Roman" panose="02020603050405020304" pitchFamily="18" charset="0"/>
              </a:rPr>
              <a:t> </a:t>
            </a:r>
            <a:endParaRPr lang="zh-CN" altLang="en-US" sz="2800" b="1" dirty="0">
              <a:latin typeface="Times New Roman" panose="02020603050405020304" pitchFamily="18" charset="0"/>
              <a:cs typeface="Times New Roman" panose="02020603050405020304" pitchFamily="18" charset="0"/>
            </a:endParaRPr>
          </a:p>
          <a:p>
            <a:pPr marL="179705" lvl="1" indent="363220" eaLnBrk="1" hangingPunct="1"/>
            <a:r>
              <a:rPr lang="zh-CN" altLang="en-US" sz="2400" b="1" dirty="0">
                <a:latin typeface="Times New Roman" panose="02020603050405020304" pitchFamily="18" charset="0"/>
                <a:ea typeface="楷体_GB2312" pitchFamily="49" charset="-122"/>
                <a:sym typeface="Arial" panose="020B0604020202020204" pitchFamily="34" charset="0"/>
              </a:rPr>
              <a:t>基本原则：</a:t>
            </a:r>
            <a:endParaRPr lang="en-US" altLang="zh-CN" sz="2400" b="1" dirty="0">
              <a:latin typeface="Times New Roman" panose="02020603050405020304" pitchFamily="18" charset="0"/>
              <a:ea typeface="楷体_GB2312" pitchFamily="49" charset="-122"/>
              <a:sym typeface="Arial" panose="020B0604020202020204" pitchFamily="34" charset="0"/>
            </a:endParaRPr>
          </a:p>
          <a:p>
            <a:pPr marL="579755" lvl="2" indent="363220" eaLnBrk="1" hangingPunct="1">
              <a:buFont typeface="Wingdings" panose="05000000000000000000" pitchFamily="2" charset="2"/>
              <a:buChar char="ü"/>
            </a:pPr>
            <a:r>
              <a:rPr lang="zh-CN" altLang="en-US" sz="2000" b="1" dirty="0">
                <a:latin typeface="Times New Roman" panose="02020603050405020304" pitchFamily="18" charset="0"/>
                <a:ea typeface="楷体_GB2312" pitchFamily="49" charset="-122"/>
                <a:sym typeface="Arial" panose="020B0604020202020204" pitchFamily="34" charset="0"/>
              </a:rPr>
              <a:t>单目、双目、三目依次降低</a:t>
            </a:r>
            <a:endParaRPr lang="en-US" altLang="zh-CN" sz="2000" b="1" dirty="0">
              <a:latin typeface="Times New Roman" panose="02020603050405020304" pitchFamily="18" charset="0"/>
              <a:ea typeface="楷体_GB2312" pitchFamily="49" charset="-122"/>
              <a:sym typeface="Arial" panose="020B0604020202020204" pitchFamily="34" charset="0"/>
            </a:endParaRPr>
          </a:p>
          <a:p>
            <a:pPr marL="579755" lvl="2" indent="363220" eaLnBrk="1" hangingPunct="1">
              <a:buFont typeface="Wingdings" panose="05000000000000000000" pitchFamily="2" charset="2"/>
              <a:buChar char="ü"/>
            </a:pPr>
            <a:r>
              <a:rPr lang="zh-CN" altLang="en-US" sz="2000" b="1" dirty="0">
                <a:latin typeface="Times New Roman" panose="02020603050405020304" pitchFamily="18" charset="0"/>
                <a:ea typeface="楷体_GB2312" pitchFamily="49" charset="-122"/>
                <a:sym typeface="Arial" panose="020B0604020202020204" pitchFamily="34" charset="0"/>
              </a:rPr>
              <a:t>算术、移位、关系、逻辑位、逻辑依次降低</a:t>
            </a:r>
            <a:endParaRPr lang="en-US" altLang="zh-CN" b="1" dirty="0">
              <a:latin typeface="Times New Roman" panose="02020603050405020304" pitchFamily="18" charset="0"/>
              <a:ea typeface="楷体_GB2312" pitchFamily="49" charset="-122"/>
              <a:sym typeface="Arial" panose="020B0604020202020204" pitchFamily="34" charset="0"/>
            </a:endParaRPr>
          </a:p>
          <a:p>
            <a:pPr marL="179705" lvl="1" indent="363220" eaLnBrk="1" hangingPunct="1"/>
            <a:r>
              <a:rPr lang="zh-CN" altLang="en-US" sz="2400" b="1" dirty="0">
                <a:latin typeface="Times New Roman" panose="02020603050405020304" pitchFamily="18" charset="0"/>
                <a:ea typeface="楷体_GB2312" pitchFamily="49" charset="-122"/>
                <a:sym typeface="Arial" panose="020B0604020202020204" pitchFamily="34" charset="0"/>
              </a:rPr>
              <a:t>具体的优先级与结合性（见</a:t>
            </a:r>
            <a:r>
              <a:rPr lang="en-US" altLang="zh-CN" sz="2400" b="1" dirty="0">
                <a:latin typeface="Times New Roman" panose="02020603050405020304" pitchFamily="18" charset="0"/>
                <a:ea typeface="楷体_GB2312" pitchFamily="49" charset="-122"/>
              </a:rPr>
              <a:t>P43</a:t>
            </a:r>
            <a:r>
              <a:rPr lang="zh-CN" altLang="en-US" sz="2400" b="1" dirty="0">
                <a:latin typeface="Times New Roman" panose="02020603050405020304" pitchFamily="18" charset="0"/>
                <a:ea typeface="楷体_GB2312" pitchFamily="49" charset="-122"/>
              </a:rPr>
              <a:t>）</a:t>
            </a:r>
            <a:endParaRPr lang="en-US" altLang="zh-CN" sz="2400" b="1" dirty="0">
              <a:latin typeface="Times New Roman" panose="02020603050405020304" pitchFamily="18" charset="0"/>
              <a:ea typeface="楷体_GB2312" pitchFamily="49" charset="-122"/>
            </a:endParaRPr>
          </a:p>
          <a:p>
            <a:pPr marL="179705" lvl="1" indent="363220" eaLnBrk="1" hangingPunct="1"/>
            <a:r>
              <a:rPr lang="zh-CN" altLang="en-US" sz="2400" b="1" dirty="0">
                <a:latin typeface="Times New Roman" panose="02020603050405020304" pitchFamily="18" charset="0"/>
                <a:ea typeface="楷体_GB2312" pitchFamily="49" charset="-122"/>
                <a:sym typeface="Arial" panose="020B0604020202020204" pitchFamily="34" charset="0"/>
              </a:rPr>
              <a:t>不相邻的操作符，</a:t>
            </a:r>
            <a:r>
              <a:rPr lang="en-US" altLang="zh-CN" sz="2400" b="1" dirty="0">
                <a:latin typeface="Times New Roman" panose="02020603050405020304" pitchFamily="18" charset="0"/>
                <a:ea typeface="楷体_GB2312" pitchFamily="49" charset="-122"/>
                <a:sym typeface="Arial" panose="020B0604020202020204" pitchFamily="34" charset="0"/>
              </a:rPr>
              <a:t>C++ </a:t>
            </a:r>
            <a:r>
              <a:rPr lang="zh-CN" altLang="en-US" sz="2400" b="1" dirty="0">
                <a:latin typeface="Times New Roman" panose="02020603050405020304" pitchFamily="18" charset="0"/>
                <a:ea typeface="楷体_GB2312" pitchFamily="49" charset="-122"/>
                <a:sym typeface="Arial" panose="020B0604020202020204" pitchFamily="34" charset="0"/>
              </a:rPr>
              <a:t>一般没有规定计算次序</a:t>
            </a:r>
            <a:endParaRPr lang="en-US" altLang="zh-CN" sz="2400" b="1" dirty="0">
              <a:latin typeface="Times New Roman" panose="02020603050405020304" pitchFamily="18" charset="0"/>
              <a:ea typeface="楷体_GB2312" pitchFamily="49" charset="-122"/>
              <a:sym typeface="Arial" panose="020B0604020202020204" pitchFamily="34" charset="0"/>
            </a:endParaRPr>
          </a:p>
        </p:txBody>
      </p:sp>
      <p:sp>
        <p:nvSpPr>
          <p:cNvPr id="5" name="Rectangle 2"/>
          <p:cNvSpPr txBox="1">
            <a:spLocks noChangeArrowheads="1"/>
          </p:cNvSpPr>
          <p:nvPr/>
        </p:nvSpPr>
        <p:spPr bwMode="auto">
          <a:xfrm>
            <a:off x="649605" y="332740"/>
            <a:ext cx="8133080" cy="8953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2.5.2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表达式的优先级和结合性</a:t>
            </a:r>
            <a:endParaRPr kumimoji="0" lang="zh-CN" altLang="en-US" sz="4000" b="1" kern="0" cap="none" spc="0" normalizeH="0" baseline="0" noProof="0" dirty="0">
              <a:solidFill>
                <a:schemeClr val="tx2"/>
              </a:solidFill>
              <a:latin typeface="+mj-lt"/>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3" name="图片 2"/>
          <p:cNvPicPr>
            <a:picLocks noChangeAspect="1"/>
          </p:cNvPicPr>
          <p:nvPr/>
        </p:nvPicPr>
        <p:blipFill>
          <a:blip r:embed="rId1"/>
          <a:stretch>
            <a:fillRect/>
          </a:stretch>
        </p:blipFill>
        <p:spPr>
          <a:xfrm>
            <a:off x="168910" y="3572510"/>
            <a:ext cx="8789670" cy="25577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vert="horz" wrap="square" lIns="91440" tIns="45720" rIns="91440" bIns="45720" anchor="ctr" anchorCtr="0"/>
          <a:lstStyle/>
          <a:p>
            <a:pPr eaLnBrk="1" hangingPunct="1"/>
            <a:r>
              <a:rPr lang="zh-CN" altLang="en-US" sz="4000" b="1" dirty="0">
                <a:ea typeface="楷体_GB2312" pitchFamily="49" charset="-122"/>
              </a:rPr>
              <a:t>主要内容</a:t>
            </a:r>
            <a:endParaRPr lang="zh-CN" altLang="en-US" sz="4000" b="1" dirty="0">
              <a:ea typeface="楷体_GB2312" pitchFamily="49" charset="-122"/>
            </a:endParaRPr>
          </a:p>
        </p:txBody>
      </p:sp>
      <p:sp>
        <p:nvSpPr>
          <p:cNvPr id="13315" name="Rectangle 3"/>
          <p:cNvSpPr>
            <a:spLocks noGrp="1"/>
          </p:cNvSpPr>
          <p:nvPr>
            <p:ph type="body"/>
          </p:nvPr>
        </p:nvSpPr>
        <p:spPr>
          <a:xfrm>
            <a:off x="1017588" y="2276475"/>
            <a:ext cx="7010400" cy="3241675"/>
          </a:xfrm>
        </p:spPr>
        <p:txBody>
          <a:bodyPr vert="horz" wrap="square" lIns="91440" tIns="45720" rIns="91440" bIns="45720" anchor="t" anchorCtr="0"/>
          <a:lstStyle/>
          <a:p>
            <a:pPr eaLnBrk="1" hangingPunct="1">
              <a:buNone/>
            </a:pPr>
            <a:r>
              <a:rPr lang="en-US" altLang="zh-CN" sz="2800" b="1" dirty="0">
                <a:latin typeface="楷体_GB2312" pitchFamily="49" charset="-122"/>
                <a:ea typeface="楷体_GB2312" pitchFamily="49" charset="-122"/>
              </a:rPr>
              <a:t>2.1 </a:t>
            </a:r>
            <a:r>
              <a:rPr lang="zh-CN" altLang="en-US" sz="2800" b="1" dirty="0">
                <a:latin typeface="楷体_GB2312" pitchFamily="49" charset="-122"/>
                <a:ea typeface="楷体_GB2312" pitchFamily="49" charset="-122"/>
              </a:rPr>
              <a:t>数据类型的概念</a:t>
            </a:r>
            <a:endParaRPr lang="zh-CN" altLang="en-US" sz="2800" b="1" dirty="0">
              <a:latin typeface="楷体_GB2312" pitchFamily="49" charset="-122"/>
              <a:ea typeface="楷体_GB2312" pitchFamily="49" charset="-122"/>
            </a:endParaRPr>
          </a:p>
          <a:p>
            <a:pPr eaLnBrk="1" hangingPunct="1">
              <a:buNone/>
            </a:pPr>
            <a:r>
              <a:rPr lang="en-US" altLang="zh-CN" sz="2800" b="1" dirty="0">
                <a:solidFill>
                  <a:srgbClr val="0070C0"/>
                </a:solidFill>
                <a:latin typeface="楷体_GB2312" pitchFamily="49" charset="-122"/>
                <a:ea typeface="楷体_GB2312" pitchFamily="49" charset="-122"/>
              </a:rPr>
              <a:t>2.2 C++</a:t>
            </a:r>
            <a:r>
              <a:rPr lang="zh-CN" altLang="en-US" sz="2800" b="1" dirty="0">
                <a:solidFill>
                  <a:srgbClr val="0070C0"/>
                </a:solidFill>
                <a:latin typeface="楷体_GB2312" pitchFamily="49" charset="-122"/>
                <a:ea typeface="楷体_GB2312" pitchFamily="49" charset="-122"/>
              </a:rPr>
              <a:t>基本数据类型</a:t>
            </a:r>
            <a:endParaRPr lang="zh-CN" altLang="en-US" sz="2800" b="1" dirty="0">
              <a:solidFill>
                <a:srgbClr val="0070C0"/>
              </a:solidFill>
              <a:latin typeface="楷体_GB2312" pitchFamily="49" charset="-122"/>
              <a:ea typeface="楷体_GB2312" pitchFamily="49" charset="-122"/>
            </a:endParaRPr>
          </a:p>
          <a:p>
            <a:pPr eaLnBrk="1" hangingPunct="1">
              <a:buNone/>
            </a:pPr>
            <a:r>
              <a:rPr lang="en-US" altLang="zh-CN" sz="2800" b="1" dirty="0">
                <a:latin typeface="楷体_GB2312" pitchFamily="49" charset="-122"/>
                <a:ea typeface="楷体_GB2312" pitchFamily="49" charset="-122"/>
              </a:rPr>
              <a:t>2.3 </a:t>
            </a:r>
            <a:r>
              <a:rPr lang="zh-CN" altLang="en-US" sz="2800" b="1" dirty="0">
                <a:latin typeface="楷体_GB2312" pitchFamily="49" charset="-122"/>
                <a:ea typeface="楷体_GB2312" pitchFamily="49" charset="-122"/>
              </a:rPr>
              <a:t>常量与变量</a:t>
            </a:r>
            <a:endParaRPr lang="zh-CN" altLang="en-US" sz="2800" b="1" dirty="0">
              <a:latin typeface="楷体_GB2312" pitchFamily="49" charset="-122"/>
              <a:ea typeface="楷体_GB2312" pitchFamily="49" charset="-122"/>
            </a:endParaRPr>
          </a:p>
          <a:p>
            <a:pPr eaLnBrk="1" hangingPunct="1">
              <a:buNone/>
            </a:pPr>
            <a:r>
              <a:rPr lang="en-US" altLang="zh-CN" sz="2800" b="1" dirty="0">
                <a:latin typeface="楷体_GB2312" pitchFamily="49" charset="-122"/>
                <a:ea typeface="楷体_GB2312" pitchFamily="49" charset="-122"/>
              </a:rPr>
              <a:t>2.4 </a:t>
            </a:r>
            <a:r>
              <a:rPr lang="zh-CN" altLang="en-US" sz="2800" b="1" dirty="0">
                <a:latin typeface="楷体_GB2312" pitchFamily="49" charset="-122"/>
                <a:ea typeface="楷体_GB2312" pitchFamily="49" charset="-122"/>
              </a:rPr>
              <a:t>操作符</a:t>
            </a:r>
            <a:endParaRPr lang="zh-CN" altLang="en-US" sz="2800" b="1" dirty="0">
              <a:latin typeface="楷体_GB2312" pitchFamily="49" charset="-122"/>
              <a:ea typeface="楷体_GB2312" pitchFamily="49" charset="-122"/>
            </a:endParaRPr>
          </a:p>
          <a:p>
            <a:pPr eaLnBrk="1" hangingPunct="1">
              <a:buNone/>
            </a:pPr>
            <a:r>
              <a:rPr lang="en-US" altLang="zh-CN" sz="2800" b="1" dirty="0">
                <a:latin typeface="楷体_GB2312" pitchFamily="49" charset="-122"/>
                <a:ea typeface="楷体_GB2312" pitchFamily="49" charset="-122"/>
              </a:rPr>
              <a:t>2.5 </a:t>
            </a:r>
            <a:r>
              <a:rPr lang="zh-CN" altLang="en-US" sz="2800" b="1" dirty="0">
                <a:latin typeface="楷体_GB2312" pitchFamily="49" charset="-122"/>
                <a:ea typeface="楷体_GB2312" pitchFamily="49" charset="-122"/>
              </a:rPr>
              <a:t>表达式</a:t>
            </a:r>
            <a:endParaRPr lang="zh-CN" altLang="en-US" sz="2800" b="1" dirty="0">
              <a:latin typeface="楷体_GB2312" pitchFamily="49" charset="-122"/>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p:cNvSpPr>
          <p:nvPr>
            <p:ph type="body"/>
          </p:nvPr>
        </p:nvSpPr>
        <p:spPr>
          <a:xfrm>
            <a:off x="539750" y="2133600"/>
            <a:ext cx="8035925" cy="2779713"/>
          </a:xfrm>
        </p:spPr>
        <p:txBody>
          <a:bodyPr vert="horz" wrap="square" lIns="91440" tIns="45720" rIns="91440" bIns="45720" anchor="t" anchorCtr="0"/>
          <a:lstStyle/>
          <a:p>
            <a:pPr marL="0" indent="0" eaLnBrk="1" hangingPunct="1"/>
            <a:r>
              <a:rPr lang="zh-CN" altLang="en-US" sz="2800" b="1" dirty="0">
                <a:latin typeface="Times New Roman" panose="02020603050405020304" pitchFamily="18" charset="0"/>
                <a:ea typeface="楷体_GB2312" pitchFamily="49" charset="-122"/>
                <a:sym typeface="Arial" panose="020B0604020202020204" pitchFamily="34" charset="0"/>
              </a:rPr>
              <a:t> 根据优先级、结合性，</a:t>
            </a:r>
            <a:r>
              <a:rPr lang="zh-CN" altLang="en-US" sz="2800" b="1" dirty="0">
                <a:solidFill>
                  <a:srgbClr val="FF0000"/>
                </a:solidFill>
                <a:latin typeface="Times New Roman" panose="02020603050405020304" pitchFamily="18" charset="0"/>
                <a:ea typeface="楷体_GB2312" pitchFamily="49" charset="-122"/>
              </a:rPr>
              <a:t>逐个操作符</a:t>
            </a:r>
            <a:r>
              <a:rPr lang="zh-CN" altLang="en-US" sz="2800" b="1" dirty="0">
                <a:latin typeface="Times New Roman" panose="02020603050405020304" pitchFamily="18" charset="0"/>
                <a:ea typeface="楷体_GB2312" pitchFamily="49" charset="-122"/>
              </a:rPr>
              <a:t>进行类型转换</a:t>
            </a:r>
            <a:endParaRPr lang="en-US" altLang="zh-CN" sz="2800" b="1" dirty="0">
              <a:latin typeface="Times New Roman" panose="02020603050405020304" pitchFamily="18" charset="0"/>
              <a:ea typeface="楷体_GB2312" pitchFamily="49" charset="-122"/>
            </a:endParaRPr>
          </a:p>
          <a:p>
            <a:pPr marL="179705" lvl="1" indent="363220" eaLnBrk="1" hangingPunct="1"/>
            <a:r>
              <a:rPr lang="zh-CN" altLang="en-US" sz="2400" b="1" dirty="0">
                <a:latin typeface="Times New Roman" panose="02020603050405020304" pitchFamily="18" charset="0"/>
                <a:ea typeface="楷体_GB2312" pitchFamily="49" charset="-122"/>
              </a:rPr>
              <a:t> short int a = 2; </a:t>
            </a:r>
            <a:endParaRPr lang="en-US" altLang="zh-CN" sz="2400" b="1" dirty="0">
              <a:latin typeface="Times New Roman" panose="02020603050405020304" pitchFamily="18" charset="0"/>
              <a:ea typeface="楷体_GB2312" pitchFamily="49" charset="-122"/>
            </a:endParaRPr>
          </a:p>
          <a:p>
            <a:pPr marL="179705" lvl="1" indent="363220" eaLnBrk="1" hangingPunct="1">
              <a:buNone/>
            </a:pPr>
            <a:r>
              <a:rPr lang="en-US" altLang="zh-CN" sz="2400" b="1" dirty="0">
                <a:latin typeface="Times New Roman" panose="02020603050405020304" pitchFamily="18" charset="0"/>
                <a:ea typeface="楷体_GB2312" pitchFamily="49" charset="-122"/>
              </a:rPr>
              <a:t> </a:t>
            </a:r>
            <a:r>
              <a:rPr lang="zh-CN" altLang="en-US" sz="2400" b="1" dirty="0">
                <a:latin typeface="Times New Roman" panose="02020603050405020304" pitchFamily="18" charset="0"/>
                <a:ea typeface="楷体_GB2312" pitchFamily="49" charset="-122"/>
              </a:rPr>
              <a:t>int b=2147483647; </a:t>
            </a:r>
            <a:endParaRPr lang="zh-CN" altLang="en-US" sz="2400" b="1" dirty="0">
              <a:latin typeface="Times New Roman" panose="02020603050405020304" pitchFamily="18" charset="0"/>
              <a:ea typeface="楷体_GB2312" pitchFamily="49" charset="-122"/>
            </a:endParaRPr>
          </a:p>
          <a:p>
            <a:pPr marL="179705" lvl="1" indent="363220" eaLnBrk="1" hangingPunct="1">
              <a:buNone/>
            </a:pPr>
            <a:r>
              <a:rPr lang="zh-CN" altLang="en-US" sz="2400" b="1" dirty="0">
                <a:latin typeface="Times New Roman" panose="02020603050405020304" pitchFamily="18" charset="0"/>
                <a:ea typeface="楷体_GB2312" pitchFamily="49" charset="-122"/>
              </a:rPr>
              <a:t> double c=2.0;</a:t>
            </a:r>
            <a:endParaRPr lang="zh-CN" altLang="en-US" sz="2400" b="1" dirty="0">
              <a:latin typeface="Times New Roman" panose="02020603050405020304" pitchFamily="18" charset="0"/>
              <a:ea typeface="楷体_GB2312" pitchFamily="49" charset="-122"/>
            </a:endParaRPr>
          </a:p>
          <a:p>
            <a:pPr marL="179705" lvl="1" indent="363220" eaLnBrk="1" hangingPunct="1">
              <a:buNone/>
            </a:pPr>
            <a:r>
              <a:rPr lang="zh-CN" altLang="en-US" sz="2400" b="1" dirty="0">
                <a:latin typeface="Times New Roman" panose="02020603050405020304" pitchFamily="18" charset="0"/>
                <a:ea typeface="楷体_GB2312" pitchFamily="49" charset="-122"/>
              </a:rPr>
              <a:t> 表达式a*b/c得到错误的结果：-1.0。</a:t>
            </a:r>
            <a:r>
              <a:rPr lang="en-US" altLang="zh-CN" sz="2400" b="1" dirty="0">
                <a:latin typeface="Times New Roman" panose="02020603050405020304" pitchFamily="18" charset="0"/>
                <a:ea typeface="楷体_GB2312" pitchFamily="49" charset="-122"/>
                <a:sym typeface="+mn-ea"/>
              </a:rPr>
              <a:t>P45</a:t>
            </a:r>
            <a:r>
              <a:rPr lang="zh-CN" altLang="en-US" sz="2400" b="1" dirty="0">
                <a:latin typeface="Times New Roman" panose="02020603050405020304" pitchFamily="18" charset="0"/>
                <a:ea typeface="楷体_GB2312" pitchFamily="49" charset="-122"/>
                <a:sym typeface="+mn-ea"/>
              </a:rPr>
              <a:t>页例子</a:t>
            </a:r>
            <a:endParaRPr lang="zh-CN" altLang="en-US" sz="2400" b="1" dirty="0">
              <a:latin typeface="Times New Roman" panose="02020603050405020304" pitchFamily="18" charset="0"/>
              <a:ea typeface="楷体_GB2312" pitchFamily="49" charset="-122"/>
            </a:endParaRPr>
          </a:p>
          <a:p>
            <a:pPr marL="179705" lvl="1" indent="363220" eaLnBrk="1" hangingPunct="1">
              <a:buNone/>
            </a:pPr>
            <a:r>
              <a:rPr lang="zh-CN" altLang="en-US" sz="2400" b="1" dirty="0">
                <a:latin typeface="Times New Roman" panose="02020603050405020304" pitchFamily="18" charset="0"/>
                <a:ea typeface="楷体_GB2312" pitchFamily="49" charset="-122"/>
              </a:rPr>
              <a:t> 解决办法：(double)a*b/c 或者 a*(double)b/c </a:t>
            </a:r>
            <a:endParaRPr lang="zh-CN" altLang="en-US" sz="2400" b="1" dirty="0">
              <a:latin typeface="Times New Roman" panose="02020603050405020304" pitchFamily="18" charset="0"/>
              <a:ea typeface="Times New Roman" panose="02020603050405020304" pitchFamily="18" charset="0"/>
            </a:endParaRPr>
          </a:p>
        </p:txBody>
      </p:sp>
      <p:sp>
        <p:nvSpPr>
          <p:cNvPr id="5" name="Rectangle 2"/>
          <p:cNvSpPr txBox="1">
            <a:spLocks noChangeArrowheads="1"/>
          </p:cNvSpPr>
          <p:nvPr/>
        </p:nvSpPr>
        <p:spPr bwMode="auto">
          <a:xfrm>
            <a:off x="1408113" y="461963"/>
            <a:ext cx="7807325" cy="8953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2.5.3</a:t>
            </a:r>
            <a:r>
              <a:rPr kumimoji="0" lang="en-US" altLang="zh-CN" sz="1000" b="1" kern="0" cap="none" spc="0" normalizeH="0" baseline="0" noProof="0" dirty="0">
                <a:solidFill>
                  <a:schemeClr val="tx2"/>
                </a:solidFill>
                <a:latin typeface="楷体_GB2312" pitchFamily="49" charset="-122"/>
                <a:ea typeface="楷体_GB2312" pitchFamily="49" charset="-122"/>
                <a:cs typeface="+mj-cs"/>
              </a:rPr>
              <a:t>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表达式中操作数的类型转换</a:t>
            </a:r>
            <a:endParaRPr kumimoji="0" lang="zh-CN" altLang="en-US" sz="4000" b="1" kern="0" cap="none" spc="0" normalizeH="0" baseline="0" noProof="0" dirty="0">
              <a:solidFill>
                <a:schemeClr val="tx2"/>
              </a:solidFill>
              <a:latin typeface="+mj-lt"/>
              <a:ea typeface="楷体_GB2312" pitchFamily="49" charset="-122"/>
              <a:cs typeface="+mj-cs"/>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a:xfrm>
            <a:off x="1476375" y="404813"/>
            <a:ext cx="5975350" cy="895350"/>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2.2 C++</a:t>
            </a:r>
            <a:r>
              <a:rPr lang="zh-CN" altLang="en-US" sz="4000" b="1" dirty="0">
                <a:latin typeface="楷体_GB2312" pitchFamily="49" charset="-122"/>
                <a:ea typeface="楷体_GB2312" pitchFamily="49" charset="-122"/>
              </a:rPr>
              <a:t>基本数据类型</a:t>
            </a:r>
            <a:endParaRPr lang="zh-CN" altLang="en-US" sz="4000" b="1" dirty="0">
              <a:latin typeface="楷体_GB2312" pitchFamily="49" charset="-122"/>
              <a:ea typeface="楷体_GB2312" pitchFamily="49" charset="-122"/>
            </a:endParaRPr>
          </a:p>
        </p:txBody>
      </p:sp>
      <p:sp>
        <p:nvSpPr>
          <p:cNvPr id="14339" name="Rectangle 3"/>
          <p:cNvSpPr>
            <a:spLocks noGrp="1"/>
          </p:cNvSpPr>
          <p:nvPr>
            <p:ph type="body"/>
          </p:nvPr>
        </p:nvSpPr>
        <p:spPr>
          <a:xfrm>
            <a:off x="611505" y="1524000"/>
            <a:ext cx="7848600" cy="3848100"/>
          </a:xfrm>
        </p:spPr>
        <p:txBody>
          <a:bodyPr vert="horz" wrap="square" lIns="91440" tIns="45720" rIns="91440" bIns="45720" anchor="t" anchorCtr="0"/>
          <a:lstStyle/>
          <a:p>
            <a:pPr eaLnBrk="1" hangingPunct="1"/>
            <a:r>
              <a:rPr lang="en-US" altLang="zh-CN" sz="2800" b="1" dirty="0">
                <a:latin typeface="楷体_GB2312" pitchFamily="49" charset="-122"/>
                <a:ea typeface="楷体_GB2312" pitchFamily="49" charset="-122"/>
              </a:rPr>
              <a:t>C++</a:t>
            </a:r>
            <a:r>
              <a:rPr lang="zh-CN" altLang="en-US" sz="2800" b="1" dirty="0">
                <a:latin typeface="楷体_GB2312" pitchFamily="49" charset="-122"/>
                <a:ea typeface="楷体_GB2312" pitchFamily="49" charset="-122"/>
              </a:rPr>
              <a:t>数据类型根据</a:t>
            </a:r>
            <a:r>
              <a:rPr lang="zh-CN" altLang="en-US" sz="2800" b="1" dirty="0">
                <a:solidFill>
                  <a:srgbClr val="FF0000"/>
                </a:solidFill>
                <a:latin typeface="楷体_GB2312" pitchFamily="49" charset="-122"/>
                <a:ea typeface="楷体_GB2312" pitchFamily="49" charset="-122"/>
              </a:rPr>
              <a:t>提供方式</a:t>
            </a:r>
            <a:r>
              <a:rPr lang="zh-CN" altLang="en-US" sz="2800" b="1" dirty="0">
                <a:latin typeface="楷体_GB2312" pitchFamily="49" charset="-122"/>
                <a:ea typeface="楷体_GB2312" pitchFamily="49" charset="-122"/>
              </a:rPr>
              <a:t>分为：</a:t>
            </a:r>
            <a:endParaRPr lang="zh-CN" altLang="en-US" sz="2800" b="1" dirty="0">
              <a:latin typeface="楷体_GB2312" pitchFamily="49" charset="-122"/>
              <a:ea typeface="楷体_GB2312" pitchFamily="49" charset="-122"/>
            </a:endParaRPr>
          </a:p>
          <a:p>
            <a:pPr lvl="1" eaLnBrk="1" hangingPunct="1"/>
            <a:r>
              <a:rPr lang="zh-CN" altLang="en-US" sz="2400" b="1" dirty="0">
                <a:latin typeface="楷体_GB2312" pitchFamily="49" charset="-122"/>
                <a:ea typeface="楷体_GB2312" pitchFamily="49" charset="-122"/>
              </a:rPr>
              <a:t>基本数据类型：</a:t>
            </a:r>
            <a:r>
              <a:rPr lang="en-US" altLang="zh-CN" sz="2400" b="1" dirty="0">
                <a:solidFill>
                  <a:srgbClr val="FF0000"/>
                </a:solidFill>
                <a:latin typeface="楷体_GB2312" pitchFamily="49" charset="-122"/>
                <a:ea typeface="楷体_GB2312" pitchFamily="49" charset="-122"/>
              </a:rPr>
              <a:t>C++</a:t>
            </a:r>
            <a:r>
              <a:rPr lang="zh-CN" altLang="en-US" sz="2400" b="1" dirty="0">
                <a:solidFill>
                  <a:srgbClr val="FF0000"/>
                </a:solidFill>
                <a:latin typeface="楷体_GB2312" pitchFamily="49" charset="-122"/>
                <a:ea typeface="楷体_GB2312" pitchFamily="49" charset="-122"/>
              </a:rPr>
              <a:t>语言</a:t>
            </a:r>
            <a:r>
              <a:rPr lang="zh-CN" altLang="en-US" sz="2400" b="1" dirty="0">
                <a:latin typeface="楷体_GB2312" pitchFamily="49" charset="-122"/>
                <a:ea typeface="楷体_GB2312" pitchFamily="49" charset="-122"/>
              </a:rPr>
              <a:t>预先定义的数据类型。</a:t>
            </a:r>
            <a:endParaRPr lang="zh-CN" altLang="en-US" sz="2400" b="1" dirty="0">
              <a:latin typeface="楷体_GB2312" pitchFamily="49" charset="-122"/>
              <a:ea typeface="楷体_GB2312" pitchFamily="49" charset="-122"/>
            </a:endParaRPr>
          </a:p>
          <a:p>
            <a:pPr lvl="1" eaLnBrk="1" hangingPunct="1"/>
            <a:r>
              <a:rPr lang="zh-CN" altLang="en-US" sz="2400" b="1" dirty="0">
                <a:latin typeface="楷体_GB2312" pitchFamily="49" charset="-122"/>
                <a:ea typeface="楷体_GB2312" pitchFamily="49" charset="-122"/>
              </a:rPr>
              <a:t>构造数据类型：</a:t>
            </a:r>
            <a:r>
              <a:rPr lang="zh-CN" altLang="en-US" sz="2400" b="1" dirty="0">
                <a:solidFill>
                  <a:srgbClr val="FF0000"/>
                </a:solidFill>
                <a:latin typeface="楷体_GB2312" pitchFamily="49" charset="-122"/>
                <a:ea typeface="楷体_GB2312" pitchFamily="49" charset="-122"/>
              </a:rPr>
              <a:t>程序员</a:t>
            </a:r>
            <a:r>
              <a:rPr lang="zh-CN" altLang="en-US" sz="2400" b="1" dirty="0">
                <a:latin typeface="楷体_GB2312" pitchFamily="49" charset="-122"/>
                <a:ea typeface="楷体_GB2312" pitchFamily="49" charset="-122"/>
              </a:rPr>
              <a:t>利用语言提供的类型构造机制从其它类型构造出来的数据类型</a:t>
            </a:r>
            <a:r>
              <a:rPr lang="en-US" altLang="zh-CN" sz="2400" b="1" dirty="0">
                <a:latin typeface="楷体_GB2312" pitchFamily="49" charset="-122"/>
                <a:ea typeface="楷体_GB2312" pitchFamily="49" charset="-122"/>
              </a:rPr>
              <a:t>。</a:t>
            </a:r>
            <a:endParaRPr lang="en-US" altLang="zh-CN" sz="2400" b="1" dirty="0">
              <a:latin typeface="楷体_GB2312" pitchFamily="49" charset="-122"/>
              <a:ea typeface="楷体_GB2312" pitchFamily="49" charset="-122"/>
            </a:endParaRPr>
          </a:p>
          <a:p>
            <a:pPr lvl="1" eaLnBrk="1" hangingPunct="1"/>
            <a:r>
              <a:rPr lang="zh-CN" altLang="en-US" sz="2400" b="1" dirty="0">
                <a:latin typeface="楷体_GB2312" pitchFamily="49" charset="-122"/>
                <a:ea typeface="楷体_GB2312" pitchFamily="49" charset="-122"/>
              </a:rPr>
              <a:t>抽象数据类型：</a:t>
            </a:r>
            <a:r>
              <a:rPr lang="zh-CN" altLang="en-US" sz="2400" b="1" dirty="0">
                <a:solidFill>
                  <a:srgbClr val="FF0000"/>
                </a:solidFill>
                <a:latin typeface="楷体_GB2312" pitchFamily="49" charset="-122"/>
                <a:ea typeface="楷体_GB2312" pitchFamily="49" charset="-122"/>
              </a:rPr>
              <a:t>程序员</a:t>
            </a:r>
            <a:r>
              <a:rPr lang="zh-CN" altLang="en-US" sz="2400" b="1" dirty="0">
                <a:latin typeface="楷体_GB2312" pitchFamily="49" charset="-122"/>
                <a:ea typeface="楷体_GB2312" pitchFamily="49" charset="-122"/>
              </a:rPr>
              <a:t>利用数据抽象机制把</a:t>
            </a:r>
            <a:r>
              <a:rPr lang="zh-CN" altLang="en-US" sz="2400" b="1" dirty="0">
                <a:solidFill>
                  <a:srgbClr val="FF0000"/>
                </a:solidFill>
                <a:latin typeface="楷体_GB2312" pitchFamily="49" charset="-122"/>
                <a:ea typeface="楷体_GB2312" pitchFamily="49" charset="-122"/>
              </a:rPr>
              <a:t>数据与相应的操作作为一个整体</a:t>
            </a:r>
            <a:r>
              <a:rPr lang="zh-CN" altLang="en-US" sz="2400" b="1" dirty="0">
                <a:latin typeface="楷体_GB2312" pitchFamily="49" charset="-122"/>
                <a:ea typeface="楷体_GB2312" pitchFamily="49" charset="-122"/>
              </a:rPr>
              <a:t>来描述的数据类型。</a:t>
            </a:r>
            <a:endParaRPr lang="zh-CN" altLang="en-US" sz="2400" b="1" dirty="0"/>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文本框 2"/>
          <p:cNvSpPr txBox="1"/>
          <p:nvPr/>
        </p:nvSpPr>
        <p:spPr>
          <a:xfrm>
            <a:off x="899160" y="4293235"/>
            <a:ext cx="7773670" cy="1783715"/>
          </a:xfrm>
          <a:prstGeom prst="rect">
            <a:avLst/>
          </a:prstGeom>
          <a:noFill/>
        </p:spPr>
        <p:txBody>
          <a:bodyPr wrap="square" rtlCol="0" anchor="t">
            <a:spAutoFit/>
          </a:bodyPr>
          <a:lstStyle/>
          <a:p>
            <a:pPr lvl="0" eaLnBrk="1" hangingPunct="1">
              <a:spcBef>
                <a:spcPct val="0"/>
              </a:spcBef>
            </a:pPr>
            <a:r>
              <a:rPr lang="zh-CN" altLang="en-US" sz="2200" b="1" dirty="0">
                <a:latin typeface="楷体_GB2312" pitchFamily="49" charset="-122"/>
                <a:sym typeface="+mn-ea"/>
              </a:rPr>
              <a:t>基本类型：又称为标准类型或内置类型，都是简单类型</a:t>
            </a:r>
            <a:r>
              <a:rPr lang="en-US" altLang="zh-CN" sz="2200" b="1" dirty="0">
                <a:latin typeface="楷体_GB2312" pitchFamily="49" charset="-122"/>
                <a:sym typeface="+mn-ea"/>
              </a:rPr>
              <a:t>int</a:t>
            </a:r>
            <a:r>
              <a:rPr lang="zh-CN" altLang="en-US" sz="2200" b="1" dirty="0">
                <a:latin typeface="楷体_GB2312" pitchFamily="49" charset="-122"/>
                <a:sym typeface="+mn-ea"/>
              </a:rPr>
              <a:t>，</a:t>
            </a:r>
            <a:r>
              <a:rPr lang="en-US" altLang="zh-CN" sz="2200" b="1" dirty="0">
                <a:latin typeface="楷体_GB2312" pitchFamily="49" charset="-122"/>
                <a:sym typeface="+mn-ea"/>
              </a:rPr>
              <a:t>char</a:t>
            </a:r>
            <a:endParaRPr lang="en-US" altLang="zh-CN" sz="2200" b="1" dirty="0">
              <a:ea typeface="楷体_GB2312" pitchFamily="49" charset="-122"/>
            </a:endParaRPr>
          </a:p>
          <a:p>
            <a:pPr lvl="0" eaLnBrk="1" hangingPunct="1">
              <a:spcBef>
                <a:spcPct val="0"/>
              </a:spcBef>
            </a:pPr>
            <a:r>
              <a:rPr lang="zh-CN" altLang="en-US" sz="2200" b="1" dirty="0">
                <a:latin typeface="楷体_GB2312" pitchFamily="49" charset="-122"/>
                <a:sym typeface="+mn-ea"/>
              </a:rPr>
              <a:t>构造类型：一般为复合数据类型，包括枚举、数组、结构、联合、指针、引用</a:t>
            </a:r>
            <a:endParaRPr lang="en-US" altLang="zh-CN" sz="2200" b="1" dirty="0">
              <a:latin typeface="楷体_GB2312" pitchFamily="49" charset="-122"/>
              <a:ea typeface="楷体_GB2312" pitchFamily="49" charset="-122"/>
            </a:endParaRPr>
          </a:p>
          <a:p>
            <a:pPr lvl="0" eaLnBrk="1" hangingPunct="1">
              <a:spcBef>
                <a:spcPct val="0"/>
              </a:spcBef>
            </a:pPr>
            <a:r>
              <a:rPr lang="zh-CN" altLang="en-US" sz="2200" b="1" dirty="0">
                <a:latin typeface="楷体_GB2312" pitchFamily="49" charset="-122"/>
                <a:sym typeface="+mn-ea"/>
              </a:rPr>
              <a:t>抽象数据类型：一般为复合数据类型，类</a:t>
            </a:r>
            <a:endParaRPr lang="zh-CN" altLang="en-US" sz="2200" b="1" dirty="0">
              <a:latin typeface="楷体_GB2312" pitchFamily="49"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p:cNvSpPr>
          <p:nvPr>
            <p:ph type="title"/>
          </p:nvPr>
        </p:nvSpPr>
        <p:spPr>
          <a:xfrm>
            <a:off x="1479550" y="404813"/>
            <a:ext cx="6764338" cy="895350"/>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2.2 C++</a:t>
            </a:r>
            <a:r>
              <a:rPr lang="zh-CN" altLang="en-US" sz="4000" b="1" dirty="0">
                <a:latin typeface="楷体_GB2312" pitchFamily="49" charset="-122"/>
                <a:ea typeface="楷体_GB2312" pitchFamily="49" charset="-122"/>
              </a:rPr>
              <a:t>基本数据类型</a:t>
            </a:r>
            <a:endParaRPr lang="zh-CN" altLang="en-US" sz="4000" b="1" dirty="0">
              <a:latin typeface="楷体_GB2312" pitchFamily="49" charset="-122"/>
              <a:ea typeface="楷体_GB2312" pitchFamily="49" charset="-122"/>
            </a:endParaRPr>
          </a:p>
        </p:txBody>
      </p:sp>
      <p:sp>
        <p:nvSpPr>
          <p:cNvPr id="16387" name="Rectangle 3"/>
          <p:cNvSpPr>
            <a:spLocks noGrp="1"/>
          </p:cNvSpPr>
          <p:nvPr>
            <p:ph type="body"/>
          </p:nvPr>
        </p:nvSpPr>
        <p:spPr>
          <a:xfrm>
            <a:off x="1223963" y="2303463"/>
            <a:ext cx="5580062" cy="3646487"/>
          </a:xfrm>
        </p:spPr>
        <p:txBody>
          <a:bodyPr vert="horz" wrap="square" lIns="91440" tIns="45720" rIns="91440" bIns="45720" anchor="t" anchorCtr="0"/>
          <a:lstStyle/>
          <a:p>
            <a:pPr marL="354330" indent="-354330" eaLnBrk="1" hangingPunct="1"/>
            <a:r>
              <a:rPr lang="zh-CN" altLang="en-US" sz="2800" b="1" dirty="0">
                <a:solidFill>
                  <a:srgbClr val="0070C0"/>
                </a:solidFill>
                <a:latin typeface="楷体_GB2312" pitchFamily="49" charset="-122"/>
                <a:ea typeface="楷体_GB2312" pitchFamily="49" charset="-122"/>
              </a:rPr>
              <a:t>基本数据类型：</a:t>
            </a:r>
            <a:endParaRPr lang="en-US" altLang="zh-CN" sz="2800" b="1" dirty="0">
              <a:solidFill>
                <a:srgbClr val="0070C0"/>
              </a:solidFill>
              <a:latin typeface="楷体_GB2312" pitchFamily="49" charset="-122"/>
              <a:ea typeface="楷体_GB2312" pitchFamily="49" charset="-122"/>
            </a:endParaRPr>
          </a:p>
          <a:p>
            <a:pPr marL="754380" lvl="1" indent="-354330" eaLnBrk="1" hangingPunct="1"/>
            <a:r>
              <a:rPr lang="zh-CN" altLang="en-US" sz="2400" b="1" dirty="0">
                <a:latin typeface="楷体_GB2312" pitchFamily="49" charset="-122"/>
                <a:ea typeface="楷体_GB2312" pitchFamily="49" charset="-122"/>
              </a:rPr>
              <a:t>整数类型</a:t>
            </a:r>
            <a:endParaRPr lang="zh-CN" altLang="en-US" sz="2400" b="1" dirty="0">
              <a:latin typeface="楷体_GB2312" pitchFamily="49" charset="-122"/>
              <a:ea typeface="楷体_GB2312" pitchFamily="49" charset="-122"/>
            </a:endParaRPr>
          </a:p>
          <a:p>
            <a:pPr marL="754380" lvl="1" indent="-354330" eaLnBrk="1" hangingPunct="1"/>
            <a:r>
              <a:rPr lang="zh-CN" altLang="en-US" sz="2400" b="1" dirty="0">
                <a:latin typeface="楷体_GB2312" pitchFamily="49" charset="-122"/>
                <a:ea typeface="楷体_GB2312" pitchFamily="49" charset="-122"/>
              </a:rPr>
              <a:t>实数类型</a:t>
            </a:r>
            <a:endParaRPr lang="zh-CN" altLang="en-US" sz="2400" b="1" dirty="0">
              <a:latin typeface="楷体_GB2312" pitchFamily="49" charset="-122"/>
              <a:ea typeface="楷体_GB2312" pitchFamily="49" charset="-122"/>
            </a:endParaRPr>
          </a:p>
          <a:p>
            <a:pPr marL="754380" lvl="1" indent="-354330" eaLnBrk="1" hangingPunct="1"/>
            <a:r>
              <a:rPr lang="zh-CN" altLang="en-US" sz="2400" b="1" dirty="0">
                <a:latin typeface="楷体_GB2312" pitchFamily="49" charset="-122"/>
                <a:ea typeface="楷体_GB2312" pitchFamily="49" charset="-122"/>
              </a:rPr>
              <a:t>字符类型</a:t>
            </a:r>
            <a:endParaRPr lang="zh-CN" altLang="en-US" sz="2400" b="1" dirty="0">
              <a:latin typeface="楷体_GB2312" pitchFamily="49" charset="-122"/>
              <a:ea typeface="楷体_GB2312" pitchFamily="49" charset="-122"/>
            </a:endParaRPr>
          </a:p>
          <a:p>
            <a:pPr marL="754380" lvl="1" indent="-354330" eaLnBrk="1" hangingPunct="1"/>
            <a:r>
              <a:rPr lang="zh-CN" altLang="en-US" sz="2400" b="1" dirty="0">
                <a:latin typeface="楷体_GB2312" pitchFamily="49" charset="-122"/>
                <a:ea typeface="楷体_GB2312" pitchFamily="49" charset="-122"/>
              </a:rPr>
              <a:t>逻辑类型</a:t>
            </a:r>
            <a:endParaRPr lang="zh-CN" altLang="en-US" sz="2400" b="1" dirty="0">
              <a:latin typeface="楷体_GB2312" pitchFamily="49" charset="-122"/>
              <a:ea typeface="楷体_GB2312" pitchFamily="49" charset="-122"/>
            </a:endParaRPr>
          </a:p>
          <a:p>
            <a:pPr marL="754380" lvl="1" indent="-354330" eaLnBrk="1" hangingPunct="1"/>
            <a:r>
              <a:rPr lang="zh-CN" altLang="en-US" sz="2400" b="1" dirty="0">
                <a:latin typeface="楷体_GB2312" pitchFamily="49" charset="-122"/>
                <a:ea typeface="楷体_GB2312" pitchFamily="49" charset="-122"/>
              </a:rPr>
              <a:t>空值类型</a:t>
            </a:r>
            <a:r>
              <a:rPr lang="zh-CN" altLang="en-US" sz="2400" b="1" dirty="0">
                <a:latin typeface="楷体_GB2312" pitchFamily="49" charset="-122"/>
                <a:ea typeface="楷体_GB2312" pitchFamily="49" charset="-122"/>
                <a:sym typeface="Arial" panose="020B0604020202020204" pitchFamily="34" charset="0"/>
              </a:rPr>
              <a:t> </a:t>
            </a:r>
            <a:endParaRPr lang="zh-CN" altLang="en-US" sz="2400" b="1" dirty="0">
              <a:latin typeface="楷体_GB2312" pitchFamily="49" charset="-122"/>
              <a:ea typeface="楷体_GB2312" pitchFamily="49" charset="-122"/>
              <a:sym typeface="Arial" panose="020B0604020202020204" pitchFamily="34" charset="0"/>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1043940" y="1700530"/>
            <a:ext cx="7272338" cy="4321175"/>
          </a:xfrm>
        </p:spPr>
        <p:txBody>
          <a:bodyPr vert="horz" wrap="square" lIns="91440" tIns="45720" rIns="91440" bIns="45720" numCol="1" anchor="t" anchorCtr="0" compatLnSpc="1"/>
          <a:lstStyle/>
          <a:p>
            <a:pPr marL="354330" marR="0" lvl="0"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zh-CN" altLang="en-US" sz="2800" b="1" i="0" u="none" strike="noStrike" kern="0" cap="none" spc="0" normalizeH="0" baseline="0" noProof="0" dirty="0">
                <a:ln>
                  <a:noFill/>
                </a:ln>
                <a:solidFill>
                  <a:srgbClr val="0070C0"/>
                </a:solidFill>
                <a:effectLst/>
                <a:uLnTx/>
                <a:uFillTx/>
                <a:latin typeface="+mn-lt"/>
                <a:ea typeface="楷体_GB2312" pitchFamily="49" charset="-122"/>
                <a:cs typeface="Times New Roman" panose="02020603050405020304" pitchFamily="18" charset="0"/>
              </a:rPr>
              <a:t>都以</a:t>
            </a:r>
            <a:r>
              <a:rPr kumimoji="0" lang="en-US" altLang="zh-CN" sz="2800" b="1" i="0" u="none" strike="noStrike" kern="0" cap="none" spc="0" normalizeH="0" baseline="0" noProof="0" dirty="0">
                <a:ln>
                  <a:noFill/>
                </a:ln>
                <a:solidFill>
                  <a:srgbClr val="0070C0"/>
                </a:solidFill>
                <a:effectLst/>
                <a:uLnTx/>
                <a:uFillTx/>
                <a:latin typeface="+mn-lt"/>
                <a:ea typeface="楷体_GB2312" pitchFamily="49" charset="-122"/>
                <a:cs typeface="Times New Roman" panose="02020603050405020304" pitchFamily="18" charset="0"/>
              </a:rPr>
              <a:t>32</a:t>
            </a:r>
            <a:r>
              <a:rPr kumimoji="0" lang="zh-CN" altLang="en-US" sz="2800" b="1" i="0" u="none" strike="noStrike" kern="0" cap="none" spc="0" normalizeH="0" baseline="0" noProof="0" dirty="0">
                <a:ln>
                  <a:noFill/>
                </a:ln>
                <a:solidFill>
                  <a:srgbClr val="0070C0"/>
                </a:solidFill>
                <a:effectLst/>
                <a:uLnTx/>
                <a:uFillTx/>
                <a:latin typeface="+mn-lt"/>
                <a:ea typeface="楷体_GB2312" pitchFamily="49" charset="-122"/>
                <a:cs typeface="Times New Roman" panose="02020603050405020304" pitchFamily="18" charset="0"/>
              </a:rPr>
              <a:t>位机器为例：</a:t>
            </a:r>
            <a:endPar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754380" marR="0" lvl="1"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int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4</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字节）</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754380" marR="0" lvl="1"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short int </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或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short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2</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字节）</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754380" marR="0" lvl="1"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long int </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或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long</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4</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字节）</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10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354330" marR="0" lvl="0"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r>
              <a:rPr kumimoji="0" lang="en-US" altLang="zh-CN" sz="28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Times New Roman" panose="02020603050405020304" pitchFamily="18" charset="0"/>
              </a:rPr>
              <a:t>short</a:t>
            </a:r>
            <a:r>
              <a:rPr kumimoji="0" lang="zh-CN" altLang="en-US" sz="28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Times New Roman" panose="02020603050405020304" pitchFamily="18" charset="0"/>
              </a:rPr>
              <a:t>类型容易越界，很少用；</a:t>
            </a:r>
            <a:r>
              <a:rPr kumimoji="0" lang="en-US" altLang="zh-CN" sz="28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Times New Roman" panose="02020603050405020304" pitchFamily="18" charset="0"/>
              </a:rPr>
              <a:t>long</a:t>
            </a:r>
            <a:r>
              <a:rPr kumimoji="0" lang="zh-CN" altLang="en-US" sz="28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Times New Roman" panose="02020603050405020304" pitchFamily="18" charset="0"/>
              </a:rPr>
              <a:t>范围大，但是计算代价高。</a:t>
            </a:r>
            <a:endParaRPr kumimoji="0" lang="en-US" altLang="zh-CN" sz="24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Times New Roman" panose="02020603050405020304" pitchFamily="18" charset="0"/>
            </a:endParaRPr>
          </a:p>
          <a:p>
            <a:pPr marL="754380" marR="0" lvl="1"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unsigned int      </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无符号，此类整数一定是正整数</a:t>
            </a:r>
            <a:endPar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754380" marR="0" lvl="1"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unsigned short int </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或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unsigned short</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754380" marR="0" lvl="1"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unsigned long int </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或 </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unsigned long</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354330" marR="0" lvl="0"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
              <a:defRPr/>
            </a:pP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354330" marR="0" lvl="0"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354330" marR="0" lvl="0" indent="-35433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None/>
              <a:defRPr/>
            </a:pPr>
            <a:endParaRPr kumimoji="0" lang="en-US" altLang="zh-CN" sz="2800" b="1" i="0" u="none" strike="noStrike" kern="0" cap="none" spc="0" normalizeH="0" baseline="0" noProof="0" dirty="0">
              <a:ln>
                <a:noFill/>
              </a:ln>
              <a:solidFill>
                <a:srgbClr val="0070C0"/>
              </a:solidFill>
              <a:effectLst/>
              <a:uLnTx/>
              <a:uFillTx/>
              <a:latin typeface="Times New Roman" panose="02020603050405020304" pitchFamily="18" charset="0"/>
              <a:ea typeface="楷体_GB2312" pitchFamily="49" charset="-122"/>
              <a:cs typeface="Times New Roman" panose="02020603050405020304" pitchFamily="18" charset="0"/>
            </a:endParaRPr>
          </a:p>
        </p:txBody>
      </p:sp>
      <p:sp>
        <p:nvSpPr>
          <p:cNvPr id="18435" name="Rectangle 3"/>
          <p:cNvSpPr>
            <a:spLocks noGrp="1"/>
          </p:cNvSpPr>
          <p:nvPr>
            <p:ph type="title"/>
          </p:nvPr>
        </p:nvSpPr>
        <p:spPr>
          <a:xfrm>
            <a:off x="1479550" y="404813"/>
            <a:ext cx="5235575" cy="895350"/>
          </a:xfrm>
        </p:spPr>
        <p:txBody>
          <a:bodyPr vert="horz" wrap="square" lIns="91440" tIns="45720" rIns="91440" bIns="45720" anchor="ctr" anchorCtr="0"/>
          <a:lstStyle/>
          <a:p>
            <a:pPr eaLnBrk="1" hangingPunct="1"/>
            <a:r>
              <a:rPr lang="en-US" altLang="zh-CN" sz="4000" b="1" dirty="0">
                <a:latin typeface="楷体_GB2312" pitchFamily="49" charset="-122"/>
                <a:ea typeface="楷体_GB2312" pitchFamily="49" charset="-122"/>
              </a:rPr>
              <a:t>2.2.1 </a:t>
            </a:r>
            <a:r>
              <a:rPr lang="zh-CN" altLang="zh-CN" sz="4000" b="1" dirty="0">
                <a:latin typeface="楷体_GB2312" pitchFamily="49" charset="-122"/>
                <a:ea typeface="楷体_GB2312" pitchFamily="49" charset="-122"/>
              </a:rPr>
              <a:t>整数类型</a:t>
            </a:r>
            <a:endParaRPr lang="zh-CN" altLang="zh-CN" sz="4000" b="1" dirty="0">
              <a:latin typeface="楷体_GB2312" pitchFamily="49" charset="-122"/>
              <a:ea typeface="楷体_GB2312" pitchFamily="49" charset="-122"/>
            </a:endParaRPr>
          </a:p>
        </p:txBody>
      </p:sp>
      <p:sp>
        <p:nvSpPr>
          <p:cNvPr id="2" name="文本框 1"/>
          <p:cNvSpPr txBox="1"/>
          <p:nvPr/>
        </p:nvSpPr>
        <p:spPr>
          <a:xfrm>
            <a:off x="6098540" y="1844675"/>
            <a:ext cx="3045460" cy="645160"/>
          </a:xfrm>
          <a:prstGeom prst="rect">
            <a:avLst/>
          </a:prstGeom>
          <a:noFill/>
        </p:spPr>
        <p:txBody>
          <a:bodyPr wrap="square" rtlCol="0" anchor="t">
            <a:spAutoFit/>
          </a:bodyPr>
          <a:lstStyle/>
          <a:p>
            <a:r>
              <a:rPr lang="zh-CN" altLang="en-US" b="1">
                <a:solidFill>
                  <a:srgbClr val="FF0000"/>
                </a:solidFill>
              </a:rPr>
              <a:t>最左边的这一位一般用来表示这个数是正数还是负数</a:t>
            </a:r>
            <a:r>
              <a:rPr lang="en-US" altLang="zh-CN" b="1">
                <a:solidFill>
                  <a:srgbClr val="FF0000"/>
                </a:solidFill>
              </a:rPr>
              <a:t> </a:t>
            </a:r>
            <a:endParaRPr lang="en-US" altLang="zh-CN" b="1">
              <a:solidFill>
                <a:srgbClr val="FF0000"/>
              </a:solidFill>
            </a:endParaRPr>
          </a:p>
        </p:txBody>
      </p:sp>
      <p:sp>
        <p:nvSpPr>
          <p:cNvPr id="3" name="灯片编号占位符 2"/>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文本框 3"/>
          <p:cNvSpPr txBox="1"/>
          <p:nvPr/>
        </p:nvSpPr>
        <p:spPr>
          <a:xfrm>
            <a:off x="6029960" y="2637155"/>
            <a:ext cx="3114040" cy="1014730"/>
          </a:xfrm>
          <a:prstGeom prst="rect">
            <a:avLst/>
          </a:prstGeom>
          <a:noFill/>
        </p:spPr>
        <p:txBody>
          <a:bodyPr wrap="square" rtlCol="0" anchor="t">
            <a:spAutoFit/>
          </a:bodyPr>
          <a:lstStyle/>
          <a:p>
            <a:pPr lvl="0" eaLnBrk="1" hangingPunct="1">
              <a:spcBef>
                <a:spcPct val="0"/>
              </a:spcBef>
            </a:pPr>
            <a:r>
              <a:rPr lang="en-US" altLang="zh-CN" sz="2000" b="1" dirty="0">
                <a:sym typeface="+mn-ea"/>
              </a:rPr>
              <a:t>16</a:t>
            </a:r>
            <a:r>
              <a:rPr lang="zh-CN" altLang="en-US" sz="2000" b="1" dirty="0">
                <a:sym typeface="+mn-ea"/>
              </a:rPr>
              <a:t>位机器，</a:t>
            </a:r>
            <a:r>
              <a:rPr lang="en-US" altLang="zh-CN" sz="2000" b="1" dirty="0">
                <a:sym typeface="+mn-ea"/>
              </a:rPr>
              <a:t>int</a:t>
            </a:r>
            <a:r>
              <a:rPr lang="zh-CN" altLang="en-US" sz="2000" b="1" dirty="0">
                <a:sym typeface="+mn-ea"/>
              </a:rPr>
              <a:t>为</a:t>
            </a:r>
            <a:r>
              <a:rPr lang="en-US" altLang="zh-CN" sz="2000" b="1" dirty="0">
                <a:sym typeface="+mn-ea"/>
              </a:rPr>
              <a:t>2B, long</a:t>
            </a:r>
            <a:r>
              <a:rPr lang="zh-CN" altLang="en-US" sz="2000" b="1" dirty="0">
                <a:sym typeface="+mn-ea"/>
              </a:rPr>
              <a:t>为</a:t>
            </a:r>
            <a:r>
              <a:rPr lang="en-US" altLang="zh-CN" sz="2000" b="1" dirty="0">
                <a:sym typeface="+mn-ea"/>
              </a:rPr>
              <a:t>4B</a:t>
            </a:r>
            <a:r>
              <a:rPr lang="zh-CN" altLang="en-US" sz="2000" b="1" dirty="0">
                <a:sym typeface="+mn-ea"/>
              </a:rPr>
              <a:t>；</a:t>
            </a:r>
            <a:r>
              <a:rPr lang="en-US" altLang="zh-CN" sz="2000" b="1" dirty="0">
                <a:sym typeface="+mn-ea"/>
              </a:rPr>
              <a:t>64</a:t>
            </a:r>
            <a:r>
              <a:rPr lang="zh-CN" altLang="en-US" sz="2000" b="1" dirty="0">
                <a:sym typeface="+mn-ea"/>
              </a:rPr>
              <a:t>位机器，</a:t>
            </a:r>
            <a:r>
              <a:rPr lang="en-US" altLang="zh-CN" sz="2000" b="1" dirty="0">
                <a:sym typeface="+mn-ea"/>
              </a:rPr>
              <a:t>int</a:t>
            </a:r>
            <a:r>
              <a:rPr lang="zh-CN" altLang="en-US" sz="2000" b="1" dirty="0">
                <a:sym typeface="+mn-ea"/>
              </a:rPr>
              <a:t>为</a:t>
            </a:r>
            <a:r>
              <a:rPr lang="en-US" altLang="zh-CN" sz="2000" b="1" dirty="0">
                <a:sym typeface="+mn-ea"/>
              </a:rPr>
              <a:t>4B</a:t>
            </a:r>
            <a:r>
              <a:rPr lang="zh-CN" altLang="en-US" sz="2000" b="1" dirty="0">
                <a:sym typeface="+mn-ea"/>
              </a:rPr>
              <a:t>，</a:t>
            </a:r>
            <a:r>
              <a:rPr lang="en-US" altLang="zh-CN" sz="2000" b="1" dirty="0">
                <a:sym typeface="+mn-ea"/>
              </a:rPr>
              <a:t>long</a:t>
            </a:r>
            <a:r>
              <a:rPr lang="zh-CN" altLang="en-US" sz="2000" b="1" dirty="0">
                <a:sym typeface="+mn-ea"/>
              </a:rPr>
              <a:t>为</a:t>
            </a:r>
            <a:r>
              <a:rPr lang="en-US" altLang="zh-CN" sz="2000" b="1" dirty="0">
                <a:sym typeface="+mn-ea"/>
              </a:rPr>
              <a:t>8B</a:t>
            </a:r>
            <a:endParaRPr lang="en-US" altLang="zh-CN" sz="2000" b="1" dirty="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479550" y="404813"/>
            <a:ext cx="5235575" cy="895350"/>
          </a:xfrm>
          <a:prstGeom prst="rect">
            <a:avLst/>
          </a:prstGeom>
          <a:noFill/>
          <a:ln w="9525">
            <a:noFill/>
            <a:miter lim="800000"/>
          </a:ln>
        </p:spPr>
        <p:txBody>
          <a:bodyPr anchor="ctr"/>
          <a:lstStyle/>
          <a:p>
            <a:pPr marR="0" defTabSz="914400" eaLnBrk="1" hangingPunct="1">
              <a:buClrTx/>
              <a:buSzTx/>
              <a:buFontTx/>
              <a:buNone/>
              <a:defRPr/>
            </a:pPr>
            <a:r>
              <a:rPr kumimoji="0" lang="en-US" altLang="zh-CN" sz="4000" b="1" kern="0" cap="none" spc="0" normalizeH="0" baseline="0" noProof="0" dirty="0">
                <a:solidFill>
                  <a:schemeClr val="tx2"/>
                </a:solidFill>
                <a:latin typeface="楷体_GB2312" pitchFamily="49" charset="-122"/>
                <a:ea typeface="楷体_GB2312" pitchFamily="49" charset="-122"/>
                <a:cs typeface="+mj-cs"/>
              </a:rPr>
              <a:t>2.2.2 </a:t>
            </a:r>
            <a:r>
              <a:rPr kumimoji="0" lang="zh-CN" altLang="en-US" sz="4000" b="1" kern="0" cap="none" spc="0" normalizeH="0" baseline="0" noProof="0" dirty="0">
                <a:solidFill>
                  <a:schemeClr val="tx2"/>
                </a:solidFill>
                <a:latin typeface="楷体_GB2312" pitchFamily="49" charset="-122"/>
                <a:ea typeface="楷体_GB2312" pitchFamily="49" charset="-122"/>
                <a:cs typeface="+mj-cs"/>
              </a:rPr>
              <a:t>实</a:t>
            </a:r>
            <a:r>
              <a:rPr kumimoji="0" lang="zh-CN" altLang="zh-CN" sz="4000" b="1" kern="0" cap="none" spc="0" normalizeH="0" baseline="0" noProof="0" dirty="0">
                <a:solidFill>
                  <a:schemeClr val="tx2"/>
                </a:solidFill>
                <a:latin typeface="楷体_GB2312" pitchFamily="49" charset="-122"/>
                <a:ea typeface="楷体_GB2312" pitchFamily="49" charset="-122"/>
                <a:cs typeface="+mj-cs"/>
              </a:rPr>
              <a:t>数类型</a:t>
            </a:r>
            <a:endParaRPr kumimoji="0" lang="zh-CN" altLang="zh-CN" sz="4000" b="1" kern="0" cap="none" spc="0" normalizeH="0" baseline="0" noProof="0" dirty="0">
              <a:solidFill>
                <a:schemeClr val="tx2"/>
              </a:solidFill>
              <a:latin typeface="楷体_GB2312" pitchFamily="49" charset="-122"/>
              <a:ea typeface="楷体_GB2312" pitchFamily="49" charset="-122"/>
              <a:cs typeface="+mj-cs"/>
            </a:endParaRPr>
          </a:p>
        </p:txBody>
      </p:sp>
      <p:sp>
        <p:nvSpPr>
          <p:cNvPr id="5" name="Rectangle 2"/>
          <p:cNvSpPr txBox="1">
            <a:spLocks noChangeArrowheads="1"/>
          </p:cNvSpPr>
          <p:nvPr/>
        </p:nvSpPr>
        <p:spPr bwMode="auto">
          <a:xfrm>
            <a:off x="900113" y="2060575"/>
            <a:ext cx="7343775" cy="4606925"/>
          </a:xfrm>
          <a:prstGeom prst="rect">
            <a:avLst/>
          </a:prstGeom>
          <a:noFill/>
          <a:ln w="9525">
            <a:noFill/>
            <a:miter lim="800000"/>
          </a:ln>
        </p:spPr>
        <p:txBody>
          <a:bodyPr/>
          <a:lstStyle/>
          <a:p>
            <a:pPr marL="354330" marR="0" indent="-354330" defTabSz="914400" eaLnBrk="1" hangingPunct="1">
              <a:spcBef>
                <a:spcPct val="20000"/>
              </a:spcBef>
              <a:buClr>
                <a:schemeClr val="tx1"/>
              </a:buClr>
              <a:buSzPct val="70000"/>
              <a:buFont typeface="Wingdings" panose="05000000000000000000" pitchFamily="2" charset="2"/>
              <a:buChar char="¢"/>
              <a:defRPr/>
            </a:pPr>
            <a:r>
              <a:rPr kumimoji="0" lang="zh-CN" altLang="en-US" sz="2800" b="1" kern="120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rPr>
              <a:t>float占用内存少，double精度高。</a:t>
            </a:r>
            <a:endParaRPr kumimoji="0" lang="en-US" altLang="zh-CN" sz="28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endParaRPr>
          </a:p>
          <a:p>
            <a:pPr marL="914400" marR="0" lvl="1" indent="-4572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float</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4</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字节）</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914400" marR="0" lvl="1" indent="-4572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double</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8</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字节）</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914400" marR="0" lvl="1" indent="-457200" algn="l" defTabSz="914400" rtl="0" eaLnBrk="1" fontAlgn="base" latinLnBrk="0" hangingPunct="1">
              <a:lnSpc>
                <a:spcPct val="100000"/>
              </a:lnSpc>
              <a:spcBef>
                <a:spcPct val="20000"/>
              </a:spcBef>
              <a:spcAft>
                <a:spcPct val="0"/>
              </a:spcAft>
              <a:buClr>
                <a:schemeClr val="tx1"/>
              </a:buClr>
              <a:buSzPct val="70000"/>
              <a:buFont typeface="Wingdings" panose="05000000000000000000" pitchFamily="2" charset="2"/>
              <a:buChar char="l"/>
              <a:defRPr/>
            </a:pP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long double</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8</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12</a:t>
            </a:r>
            <a:r>
              <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字节等等）</a:t>
            </a:r>
            <a:endParaRPr kumimoji="0" lang="en-US" altLang="zh-CN"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457200" marR="0" indent="-457200" defTabSz="914400" eaLnBrk="1" hangingPunct="1">
              <a:spcBef>
                <a:spcPct val="20000"/>
              </a:spcBef>
              <a:buClr>
                <a:schemeClr val="tx1"/>
              </a:buClr>
              <a:buSzPct val="70000"/>
              <a:buFont typeface="Wingdings" panose="05000000000000000000" pitchFamily="2" charset="2"/>
              <a:buChar char="l"/>
              <a:defRPr/>
            </a:pPr>
            <a:endParaRPr kumimoji="0" lang="en-US" altLang="zh-CN" sz="24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endParaRPr>
          </a:p>
          <a:p>
            <a:pPr marL="354330" marR="0" indent="-354330" defTabSz="914400" eaLnBrk="1" hangingPunct="1">
              <a:spcBef>
                <a:spcPct val="20000"/>
              </a:spcBef>
              <a:buClr>
                <a:schemeClr val="tx1"/>
              </a:buClr>
              <a:buSzPct val="70000"/>
              <a:buFont typeface="Wingdings" panose="05000000000000000000" pitchFamily="2" charset="2"/>
              <a:buChar char="¢"/>
              <a:defRPr/>
            </a:pPr>
            <a:r>
              <a:rPr kumimoji="0" lang="zh-CN" altLang="en-US" sz="2800" b="1" kern="120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rPr>
              <a:t>计算机内部：</a:t>
            </a:r>
            <a:r>
              <a:rPr kumimoji="0" lang="zh-CN" altLang="en-US" sz="2800" b="1" kern="1200" cap="none" spc="0" normalizeH="0" baseline="0" noProof="0" dirty="0">
                <a:solidFill>
                  <a:srgbClr val="FF0000"/>
                </a:solidFill>
                <a:latin typeface="楷体_GB2312" pitchFamily="49" charset="-122"/>
                <a:ea typeface="楷体_GB2312" pitchFamily="49" charset="-122"/>
                <a:cs typeface="+mn-cs"/>
              </a:rPr>
              <a:t>尾数</a:t>
            </a:r>
            <a:r>
              <a:rPr kumimoji="0" lang="zh-CN" altLang="en-US" sz="2800" b="1" kern="1200" cap="none" spc="0" normalizeH="0" baseline="0" noProof="0" dirty="0">
                <a:latin typeface="楷体_GB2312" pitchFamily="49" charset="-122"/>
                <a:ea typeface="楷体_GB2312" pitchFamily="49" charset="-122"/>
                <a:cs typeface="+mn-cs"/>
              </a:rPr>
              <a:t>和</a:t>
            </a:r>
            <a:r>
              <a:rPr kumimoji="0" lang="zh-CN" altLang="en-US" sz="2800" b="1" kern="1200" cap="none" spc="0" normalizeH="0" baseline="0" noProof="0" dirty="0">
                <a:solidFill>
                  <a:srgbClr val="FF0000"/>
                </a:solidFill>
                <a:latin typeface="楷体_GB2312" pitchFamily="49" charset="-122"/>
                <a:ea typeface="楷体_GB2312" pitchFamily="49" charset="-122"/>
                <a:cs typeface="+mn-cs"/>
              </a:rPr>
              <a:t>指数</a:t>
            </a:r>
            <a:r>
              <a:rPr kumimoji="0" lang="zh-CN" altLang="en-US" sz="2800" b="1" kern="1200" cap="none" spc="0" normalizeH="0" baseline="0" noProof="0" dirty="0">
                <a:latin typeface="楷体_GB2312" pitchFamily="49" charset="-122"/>
                <a:ea typeface="楷体_GB2312" pitchFamily="49" charset="-122"/>
                <a:cs typeface="+mn-cs"/>
              </a:rPr>
              <a:t>均采用</a:t>
            </a:r>
            <a:r>
              <a:rPr kumimoji="0" lang="zh-CN" altLang="en-US" sz="2800" b="1" kern="1200" cap="none" spc="0" normalizeH="0" baseline="0" noProof="0" dirty="0">
                <a:solidFill>
                  <a:srgbClr val="FF0000"/>
                </a:solidFill>
                <a:latin typeface="楷体_GB2312" pitchFamily="49" charset="-122"/>
                <a:ea typeface="楷体_GB2312" pitchFamily="49" charset="-122"/>
                <a:cs typeface="+mn-cs"/>
              </a:rPr>
              <a:t>二进制</a:t>
            </a:r>
            <a:r>
              <a:rPr kumimoji="0" lang="zh-CN" altLang="en-US" sz="2800" b="1" kern="1200" cap="none" spc="0" normalizeH="0" baseline="0" noProof="0" dirty="0">
                <a:latin typeface="楷体_GB2312" pitchFamily="49" charset="-122"/>
                <a:ea typeface="楷体_GB2312" pitchFamily="49" charset="-122"/>
                <a:cs typeface="+mn-cs"/>
              </a:rPr>
              <a:t>表示</a:t>
            </a:r>
            <a:endParaRPr kumimoji="0" lang="en-US" altLang="zh-CN" sz="2800" b="1" kern="120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endParaRPr>
          </a:p>
          <a:p>
            <a:pPr marR="0" defTabSz="914400" eaLnBrk="1" hangingPunct="1">
              <a:spcBef>
                <a:spcPct val="20000"/>
              </a:spcBef>
              <a:buClr>
                <a:schemeClr val="tx1"/>
              </a:buClr>
              <a:buSzPct val="70000"/>
              <a:buFontTx/>
              <a:buNone/>
              <a:defRPr/>
            </a:pPr>
            <a:r>
              <a:rPr kumimoji="0" lang="en-US" altLang="zh-CN" sz="10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rPr>
              <a:t>                     </a:t>
            </a:r>
            <a:endParaRPr kumimoji="0" lang="en-US" altLang="zh-CN" sz="10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endParaRPr>
          </a:p>
          <a:p>
            <a:pPr marR="0" defTabSz="914400" eaLnBrk="1" hangingPunct="1">
              <a:spcBef>
                <a:spcPct val="20000"/>
              </a:spcBef>
              <a:buClr>
                <a:schemeClr val="tx1"/>
              </a:buClr>
              <a:buSzPct val="70000"/>
              <a:buFontTx/>
              <a:buNone/>
              <a:defRPr/>
            </a:pPr>
            <a:r>
              <a:rPr kumimoji="0" lang="en-US" altLang="zh-CN" sz="28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rPr>
              <a:t>                       </a:t>
            </a:r>
            <a:r>
              <a:rPr kumimoji="0" lang="en-US" altLang="zh-CN" sz="24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rPr>
              <a:t>a×2</a:t>
            </a:r>
            <a:r>
              <a:rPr kumimoji="0" lang="en-US" altLang="zh-CN" sz="2400" b="1" kern="0" cap="none" spc="0" normalizeH="0" baseline="30000" noProof="0" dirty="0">
                <a:solidFill>
                  <a:schemeClr val="tx2"/>
                </a:solidFill>
                <a:latin typeface="Times New Roman" panose="02020603050405020304" pitchFamily="18" charset="0"/>
                <a:ea typeface="楷体_GB2312" pitchFamily="49" charset="-122"/>
                <a:cs typeface="Times New Roman" panose="02020603050405020304" pitchFamily="18" charset="0"/>
              </a:rPr>
              <a:t>b</a:t>
            </a:r>
            <a:r>
              <a:rPr kumimoji="0" lang="en-US" altLang="zh-CN" sz="24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rPr>
              <a:t>   a</a:t>
            </a:r>
            <a:r>
              <a:rPr kumimoji="0" lang="zh-CN" altLang="en-US" sz="24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rPr>
              <a:t>：尾数；</a:t>
            </a:r>
            <a:r>
              <a:rPr kumimoji="0" lang="en-US" altLang="zh-CN" sz="24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rPr>
              <a:t>b</a:t>
            </a:r>
            <a:r>
              <a:rPr kumimoji="0" lang="zh-CN" altLang="en-US" sz="24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rPr>
              <a:t>：指数</a:t>
            </a:r>
            <a:endParaRPr kumimoji="0" lang="zh-CN" altLang="en-US" sz="24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endParaRPr>
          </a:p>
          <a:p>
            <a:pPr marL="457200" marR="0" indent="-457200" defTabSz="914400" eaLnBrk="1" hangingPunct="1">
              <a:spcBef>
                <a:spcPct val="20000"/>
              </a:spcBef>
              <a:buClr>
                <a:schemeClr val="tx1"/>
              </a:buClr>
              <a:buSzPct val="70000"/>
              <a:buFont typeface="Wingdings" panose="05000000000000000000" pitchFamily="2" charset="2"/>
              <a:buChar char="l"/>
              <a:defRPr/>
            </a:pPr>
            <a:endParaRPr kumimoji="0" lang="zh-CN" altLang="en-US" sz="2400" b="1" i="0" u="none" strike="noStrike" kern="0" cap="none" spc="0" normalizeH="0" baseline="0" noProof="0" dirty="0">
              <a:ln>
                <a:noFill/>
              </a:ln>
              <a:solidFill>
                <a:schemeClr val="tx2"/>
              </a:solidFill>
              <a:effectLst/>
              <a:uLnTx/>
              <a:uFillTx/>
              <a:latin typeface="Times New Roman" panose="02020603050405020304" pitchFamily="18" charset="0"/>
              <a:ea typeface="楷体_GB2312" pitchFamily="49" charset="-122"/>
              <a:cs typeface="Times New Roman" panose="02020603050405020304" pitchFamily="18" charset="0"/>
            </a:endParaRPr>
          </a:p>
          <a:p>
            <a:pPr marL="457200" marR="0" indent="-457200" defTabSz="914400" eaLnBrk="1" hangingPunct="1">
              <a:spcBef>
                <a:spcPct val="20000"/>
              </a:spcBef>
              <a:buClr>
                <a:schemeClr val="tx1"/>
              </a:buClr>
              <a:buSzPct val="70000"/>
              <a:buFont typeface="Wingdings" panose="05000000000000000000" pitchFamily="2" charset="2"/>
              <a:buChar char="l"/>
              <a:defRPr/>
            </a:pPr>
            <a:endParaRPr kumimoji="0" lang="zh-CN" altLang="en-US" sz="24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endParaRPr>
          </a:p>
          <a:p>
            <a:pPr marL="457200" marR="0" indent="-457200" defTabSz="914400" eaLnBrk="1" hangingPunct="1">
              <a:spcBef>
                <a:spcPct val="20000"/>
              </a:spcBef>
              <a:buClr>
                <a:schemeClr val="tx1"/>
              </a:buClr>
              <a:buSzPct val="70000"/>
              <a:buFont typeface="Wingdings" panose="05000000000000000000" pitchFamily="2" charset="2"/>
              <a:buChar char="l"/>
              <a:defRPr/>
            </a:pPr>
            <a:endParaRPr kumimoji="0" lang="zh-CN" altLang="en-US" sz="24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endParaRPr>
          </a:p>
          <a:p>
            <a:pPr marL="457200" marR="0" indent="-457200" defTabSz="914400" eaLnBrk="1" hangingPunct="1">
              <a:spcBef>
                <a:spcPct val="20000"/>
              </a:spcBef>
              <a:buClr>
                <a:schemeClr val="tx1"/>
              </a:buClr>
              <a:buSzPct val="70000"/>
              <a:buFont typeface="Wingdings" panose="05000000000000000000" pitchFamily="2" charset="2"/>
              <a:buChar char="l"/>
              <a:defRPr/>
            </a:pPr>
            <a:endParaRPr kumimoji="0" lang="en-US" altLang="zh-CN" sz="24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endParaRPr>
          </a:p>
          <a:p>
            <a:pPr marL="354330" marR="0" indent="-354330" defTabSz="914400" eaLnBrk="1" hangingPunct="1">
              <a:spcBef>
                <a:spcPct val="20000"/>
              </a:spcBef>
              <a:buClr>
                <a:schemeClr val="tx1"/>
              </a:buClr>
              <a:buSzPct val="70000"/>
              <a:buFont typeface="Wingdings" panose="05000000000000000000" pitchFamily="2" charset="2"/>
              <a:buChar char="¢"/>
              <a:defRPr/>
            </a:pPr>
            <a:endParaRPr kumimoji="0" lang="en-US" altLang="zh-CN" sz="2800" b="1" kern="0" cap="none" spc="0" normalizeH="0" baseline="0" noProof="0" dirty="0">
              <a:solidFill>
                <a:schemeClr val="tx2"/>
              </a:solidFill>
              <a:latin typeface="Times New Roman" panose="02020603050405020304" pitchFamily="18" charset="0"/>
              <a:ea typeface="楷体_GB2312" pitchFamily="49" charset="-122"/>
              <a:cs typeface="Times New Roman" panose="02020603050405020304" pitchFamily="18" charset="0"/>
            </a:endParaRPr>
          </a:p>
        </p:txBody>
      </p:sp>
      <p:sp>
        <p:nvSpPr>
          <p:cNvPr id="20484" name="矩形 4"/>
          <p:cNvSpPr/>
          <p:nvPr/>
        </p:nvSpPr>
        <p:spPr>
          <a:xfrm>
            <a:off x="2771775" y="5661025"/>
            <a:ext cx="500063" cy="357188"/>
          </a:xfrm>
          <a:prstGeom prst="rect">
            <a:avLst/>
          </a:prstGeom>
          <a:no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lgn="ctr" eaLnBrk="1" hangingPunct="1">
              <a:spcBef>
                <a:spcPct val="0"/>
              </a:spcBef>
              <a:buClrTx/>
              <a:buSzTx/>
              <a:buFont typeface="Arial" panose="020B0604020202020204" pitchFamily="34" charset="0"/>
              <a:buNone/>
            </a:pPr>
            <a:r>
              <a:rPr lang="en-US" altLang="zh-CN" sz="1800" b="1" dirty="0">
                <a:ea typeface="楷体_GB2312" pitchFamily="49" charset="-122"/>
              </a:rPr>
              <a:t>1b</a:t>
            </a:r>
            <a:endParaRPr lang="zh-CN" altLang="en-US" sz="1800" b="1" dirty="0">
              <a:ea typeface="楷体_GB2312" pitchFamily="49" charset="-122"/>
            </a:endParaRPr>
          </a:p>
        </p:txBody>
      </p:sp>
      <p:sp>
        <p:nvSpPr>
          <p:cNvPr id="20485" name="矩形 5"/>
          <p:cNvSpPr/>
          <p:nvPr/>
        </p:nvSpPr>
        <p:spPr>
          <a:xfrm>
            <a:off x="3271838" y="5661025"/>
            <a:ext cx="1143000" cy="357188"/>
          </a:xfrm>
          <a:prstGeom prst="rect">
            <a:avLst/>
          </a:prstGeom>
          <a:no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lgn="ctr" eaLnBrk="1" hangingPunct="1">
              <a:spcBef>
                <a:spcPct val="0"/>
              </a:spcBef>
              <a:buClrTx/>
              <a:buSzTx/>
              <a:buFontTx/>
              <a:buNone/>
            </a:pPr>
            <a:r>
              <a:rPr lang="en-US" altLang="zh-CN" sz="1800" b="1" dirty="0">
                <a:ea typeface="楷体_GB2312" pitchFamily="49" charset="-122"/>
              </a:rPr>
              <a:t>a (8b)</a:t>
            </a:r>
            <a:endParaRPr lang="zh-CN" altLang="en-US" sz="1800" b="1" dirty="0">
              <a:ea typeface="楷体_GB2312" pitchFamily="49" charset="-122"/>
            </a:endParaRPr>
          </a:p>
        </p:txBody>
      </p:sp>
      <p:sp>
        <p:nvSpPr>
          <p:cNvPr id="20486" name="矩形 6"/>
          <p:cNvSpPr/>
          <p:nvPr/>
        </p:nvSpPr>
        <p:spPr>
          <a:xfrm>
            <a:off x="4414838" y="5661025"/>
            <a:ext cx="2214562" cy="357188"/>
          </a:xfrm>
          <a:prstGeom prst="rect">
            <a:avLst/>
          </a:prstGeom>
          <a:no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0000"/>
              <a:buFont typeface="Wingdings" panose="05000000000000000000" pitchFamily="2" charset="2"/>
              <a:buChar char="¢"/>
              <a:defRPr sz="3000">
                <a:solidFill>
                  <a:schemeClr val="tx2"/>
                </a:solidFill>
                <a:latin typeface="+mn-lt"/>
                <a:ea typeface="+mn-ea"/>
                <a:cs typeface="+mn-cs"/>
              </a:defRPr>
            </a:lvl1pPr>
            <a:lvl2pPr marL="742950" indent="-285750" algn="l" rtl="0" eaLnBrk="0" fontAlgn="base" hangingPunct="0">
              <a:spcBef>
                <a:spcPct val="20000"/>
              </a:spcBef>
              <a:spcAft>
                <a:spcPct val="0"/>
              </a:spcAft>
              <a:buClr>
                <a:schemeClr val="tx1"/>
              </a:buClr>
              <a:buSzPct val="70000"/>
              <a:buFont typeface="Wingdings" panose="05000000000000000000" pitchFamily="2" charset="2"/>
              <a:buChar char="l"/>
              <a:defRPr sz="2800">
                <a:solidFill>
                  <a:schemeClr val="tx2"/>
                </a:solidFill>
                <a:latin typeface="+mn-lt"/>
                <a:ea typeface="+mn-ea"/>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a:solidFill>
                  <a:schemeClr val="tx2"/>
                </a:solidFill>
                <a:latin typeface="+mn-lt"/>
                <a:ea typeface="+mn-ea"/>
              </a:defRPr>
            </a:lvl3pPr>
            <a:lvl4pPr marL="1600200" indent="-228600" algn="l" rtl="0" eaLnBrk="0" fontAlgn="base" hangingPunct="0">
              <a:spcBef>
                <a:spcPct val="20000"/>
              </a:spcBef>
              <a:spcAft>
                <a:spcPct val="0"/>
              </a:spcAft>
              <a:buClr>
                <a:schemeClr val="tx1"/>
              </a:buClr>
              <a:buFont typeface="Wingdings" panose="05000000000000000000" pitchFamily="2" charset="2"/>
              <a:buChar char="•"/>
              <a:defRPr sz="2000">
                <a:solidFill>
                  <a:schemeClr val="tx2"/>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000">
                <a:solidFill>
                  <a:schemeClr val="tx2"/>
                </a:solidFill>
                <a:latin typeface="+mn-lt"/>
                <a:ea typeface="+mn-ea"/>
              </a:defRPr>
            </a:lvl5pPr>
          </a:lstStyle>
          <a:p>
            <a:pPr marL="0" lvl="0" indent="0" algn="ctr" eaLnBrk="1" hangingPunct="1">
              <a:spcBef>
                <a:spcPct val="0"/>
              </a:spcBef>
              <a:buClrTx/>
              <a:buSzTx/>
              <a:buFontTx/>
              <a:buNone/>
            </a:pPr>
            <a:r>
              <a:rPr lang="en-US" altLang="zh-CN" sz="1800" b="1" dirty="0">
                <a:ea typeface="楷体_GB2312" pitchFamily="49" charset="-122"/>
              </a:rPr>
              <a:t>b (23b)</a:t>
            </a:r>
            <a:endParaRPr lang="zh-CN" altLang="en-US" sz="1800" b="1" dirty="0">
              <a:ea typeface="楷体_GB2312" pitchFamily="49" charset="-122"/>
            </a:endParaRPr>
          </a:p>
        </p:txBody>
      </p:sp>
      <p:sp>
        <p:nvSpPr>
          <p:cNvPr id="2" name="灯片编号占位符 1"/>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DE97DE2C-10EB-42FA-A861-001EB66931C8}" type="slidenum">
              <a:rPr kumimoji="0" lang="zh-CN" altLang="en-US"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tags/tag1.xml><?xml version="1.0" encoding="utf-8"?>
<p:tagLst xmlns:p="http://schemas.openxmlformats.org/presentationml/2006/main">
  <p:tag name="KSO_WPP_MARK_KEY" val="188eaee8-b942-4de7-af6f-61a0bf765e34"/>
  <p:tag name="COMMONDATA" val="eyJoZGlkIjoiODg5ODdlNWEyZTZjYmQ3ZTBmY2M1NDE2MjJhYjZmNWIifQ=="/>
</p:tagLst>
</file>

<file path=ppt/theme/theme1.xml><?xml version="1.0" encoding="utf-8"?>
<a:theme xmlns:a="http://schemas.openxmlformats.org/drawingml/2006/main" name="Echo">
  <a:themeElements>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fontScheme name="Echo">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楷体_GB2312" pitchFamily="49" charset="-122"/>
          </a:defRPr>
        </a:defPPr>
      </a:lstStyle>
    </a:lnDef>
  </a:objectDefaults>
  <a:extraClrSchemeLst>
    <a:extraClrScheme>
      <a:clrScheme name="Echo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Echo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Echo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Echo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cho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Echo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ho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Echo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Echo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Teamwork</Template>
  <TotalTime>0</TotalTime>
  <Words>7861</Words>
  <Application>WPS 演示</Application>
  <PresentationFormat>全屏显示(4:3)</PresentationFormat>
  <Paragraphs>689</Paragraphs>
  <Slides>50</Slides>
  <Notes>39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50</vt:i4>
      </vt:variant>
    </vt:vector>
  </HeadingPairs>
  <TitlesOfParts>
    <vt:vector size="64" baseType="lpstr">
      <vt:lpstr>Arial</vt:lpstr>
      <vt:lpstr>宋体</vt:lpstr>
      <vt:lpstr>Wingdings</vt:lpstr>
      <vt:lpstr>楷体_GB2312</vt:lpstr>
      <vt:lpstr>新宋体</vt:lpstr>
      <vt:lpstr>Times New Roman</vt:lpstr>
      <vt:lpstr>大黑体</vt:lpstr>
      <vt:lpstr>Harmony Text</vt:lpstr>
      <vt:lpstr>Segoe Print</vt:lpstr>
      <vt:lpstr>微软雅黑</vt:lpstr>
      <vt:lpstr>Arial Unicode MS</vt:lpstr>
      <vt:lpstr>Calibri</vt:lpstr>
      <vt:lpstr>黑体</vt:lpstr>
      <vt:lpstr>Echo</vt:lpstr>
      <vt:lpstr>PowerPoint 演示文稿</vt:lpstr>
      <vt:lpstr>2.1 数据类型</vt:lpstr>
      <vt:lpstr>2.1 数据类型</vt:lpstr>
      <vt:lpstr>2.1 数据类型</vt:lpstr>
      <vt:lpstr>主要内容</vt:lpstr>
      <vt:lpstr>2.2 C++基本数据类型</vt:lpstr>
      <vt:lpstr>2.2 C++基本数据类型</vt:lpstr>
      <vt:lpstr>2.2.1 整数类型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2.3.1 常量</vt:lpstr>
      <vt:lpstr>整数类型字面常量</vt:lpstr>
      <vt:lpstr>PowerPoint 演示文稿</vt:lpstr>
      <vt:lpstr>实数类型字面常量</vt:lpstr>
      <vt:lpstr>字符类型字面常量</vt:lpstr>
      <vt:lpstr>字符串类型字面常量</vt:lpstr>
      <vt:lpstr>字符常量与字符串常量的区别</vt:lpstr>
      <vt:lpstr>符号常量</vt:lpstr>
      <vt:lpstr>2.3.2 变量（基本特性）</vt:lpstr>
      <vt:lpstr>PowerPoint 演示文稿</vt:lpstr>
      <vt:lpstr>2.3.2 变量（输入、输出）</vt:lpstr>
      <vt:lpstr>主要内容</vt:lpstr>
      <vt:lpstr>2.4.1 C++操作符概述</vt:lpstr>
      <vt:lpstr>2.4.2 算术操作符</vt:lpstr>
      <vt:lpstr>2.4.3 关系操作符 </vt:lpstr>
      <vt:lpstr>2.4.3 逻辑操作符</vt:lpstr>
      <vt:lpstr>2.4.4 位操作（1）</vt:lpstr>
      <vt:lpstr>PowerPoint 演示文稿</vt:lpstr>
      <vt:lpstr>2.4.5 赋值操作</vt:lpstr>
      <vt:lpstr>2.4.6 其它操作符</vt:lpstr>
      <vt:lpstr>2.4.7 操作数的类型转换</vt:lpstr>
      <vt:lpstr>(1) 算术操作类型转换</vt:lpstr>
      <vt:lpstr>PowerPoint 演示文稿</vt:lpstr>
      <vt:lpstr>PowerPoint 演示文稿</vt:lpstr>
      <vt:lpstr>PowerPoint 演示文稿</vt:lpstr>
      <vt:lpstr>(2) 关系操作的类型转换</vt:lpstr>
      <vt:lpstr>PowerPoint 演示文稿</vt:lpstr>
      <vt:lpstr>(4-6)其它操作符的类型转换</vt:lpstr>
      <vt:lpstr>PowerPoint 演示文稿</vt:lpstr>
      <vt:lpstr>PowerPoint 演示文稿</vt:lpstr>
      <vt:lpstr>主要内容</vt:lpstr>
      <vt:lpstr>PowerPoint 演示文稿</vt:lpstr>
      <vt:lpstr>PowerPoint 演示文稿</vt:lpstr>
      <vt:lpstr>PowerPoint 演示文稿</vt:lpstr>
    </vt:vector>
  </TitlesOfParts>
  <Company>CSD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课程概况</dc:title>
  <dc:creator>Jinsong Su</dc:creator>
  <cp:lastModifiedBy>宇宙中的那只萤火虫</cp:lastModifiedBy>
  <cp:revision>511</cp:revision>
  <dcterms:created xsi:type="dcterms:W3CDTF">2005-02-20T09:54:00Z</dcterms:created>
  <dcterms:modified xsi:type="dcterms:W3CDTF">2024-03-06T11:19:11Z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169B4CC25F28499A892C177A7CF6278C</vt:lpwstr>
  </property>
</Properties>
</file>