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748" r:id="rId2"/>
    <p:sldId id="770" r:id="rId3"/>
    <p:sldId id="771" r:id="rId4"/>
    <p:sldId id="772" r:id="rId5"/>
    <p:sldId id="773" r:id="rId6"/>
    <p:sldId id="774" r:id="rId7"/>
    <p:sldId id="775" r:id="rId8"/>
    <p:sldId id="776" r:id="rId9"/>
    <p:sldId id="777" r:id="rId10"/>
    <p:sldId id="778" r:id="rId11"/>
    <p:sldId id="779" r:id="rId12"/>
    <p:sldId id="780" r:id="rId13"/>
    <p:sldId id="781" r:id="rId14"/>
    <p:sldId id="782" r:id="rId15"/>
    <p:sldId id="783" r:id="rId16"/>
    <p:sldId id="784" r:id="rId17"/>
    <p:sldId id="785" r:id="rId18"/>
    <p:sldId id="786" r:id="rId19"/>
    <p:sldId id="787" r:id="rId20"/>
    <p:sldId id="788" r:id="rId21"/>
    <p:sldId id="789" r:id="rId22"/>
    <p:sldId id="790" r:id="rId23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楷体_GB2312" pitchFamily="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47"/>
  </p:normalViewPr>
  <p:slideViewPr>
    <p:cSldViewPr showGuides="1">
      <p:cViewPr varScale="1">
        <p:scale>
          <a:sx n="67" d="100"/>
          <a:sy n="67" d="100"/>
        </p:scale>
        <p:origin x="1906" y="53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4F1FD3B-9F74-4D99-B719-2ACDE204C1F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41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3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7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16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18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实验课上要把链表封装成类</a:t>
            </a: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19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板书对比：数组的选择排序</a:t>
            </a:r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ea typeface="宋体" panose="02010600030101010101" pitchFamily="2" charset="-122"/>
              </a:rPr>
              <a:t>21</a:t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838" name="Rectangle 6"/>
          <p:cNvSpPr>
            <a:spLocks noGrp="1" noChangeArrowheads="1"/>
          </p:cNvSpPr>
          <p:nvPr userDrawn="1"/>
        </p:nvSpPr>
        <p:spPr bwMode="auto">
          <a:xfrm>
            <a:off x="6553200" y="6309995"/>
            <a:ext cx="1905000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E7CE4-78B9-46D3-A574-A4017E07659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05" y="6167755"/>
            <a:ext cx="9142095" cy="69024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 eaLnBrk="0" hangingPunct="0"/>
            <a:endParaRPr lang="zh-CN" altLang="en-US" dirty="0">
              <a:latin typeface="Times New Roman" panose="02020603050405020304" pitchFamily="18" charset="0"/>
              <a:ea typeface="大黑体" charset="-122"/>
            </a:endParaRPr>
          </a:p>
        </p:txBody>
      </p:sp>
      <p:sp>
        <p:nvSpPr>
          <p:cNvPr id="9" name="Line 9"/>
          <p:cNvSpPr/>
          <p:nvPr userDrawn="1"/>
        </p:nvSpPr>
        <p:spPr>
          <a:xfrm flipH="1">
            <a:off x="1447165" y="6182360"/>
            <a:ext cx="635" cy="550545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Text Box 10"/>
          <p:cNvSpPr txBox="1"/>
          <p:nvPr userDrawn="1"/>
        </p:nvSpPr>
        <p:spPr>
          <a:xfrm>
            <a:off x="5791200" y="6167755"/>
            <a:ext cx="3352800" cy="690245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 lIns="90000" tIns="46800" rIns="90000" bIns="46800" anchor="ctr" anchorCtr="0"/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Harmony Text" pitchFamily="34" charset="0"/>
                <a:ea typeface="宋体" panose="02010600030101010101" pitchFamily="2" charset="-122"/>
              </a:rPr>
              <a:t>厦门大学信息学院</a:t>
            </a:r>
          </a:p>
        </p:txBody>
      </p:sp>
      <p:sp>
        <p:nvSpPr>
          <p:cNvPr id="11" name="Text Box 11"/>
          <p:cNvSpPr txBox="1"/>
          <p:nvPr userDrawn="1"/>
        </p:nvSpPr>
        <p:spPr>
          <a:xfrm>
            <a:off x="0" y="6337935"/>
            <a:ext cx="1371600" cy="5200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05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章</a:t>
            </a:r>
          </a:p>
        </p:txBody>
      </p:sp>
      <p:sp>
        <p:nvSpPr>
          <p:cNvPr id="1035" name="Text Box 12"/>
          <p:cNvSpPr txBox="1"/>
          <p:nvPr userDrawn="1"/>
        </p:nvSpPr>
        <p:spPr>
          <a:xfrm>
            <a:off x="2642870" y="6344920"/>
            <a:ext cx="1626870" cy="387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面向对象程序设计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746250"/>
            <a:ext cx="8518525" cy="46116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链表用于表示由若干个（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个数不定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同类型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的元素所构成的具有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线性结构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的复合数据。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链表中的每一个元素除了本身的数据外，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还包含一个（或多个）指针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，它（们）指向链表中下一个（和其它）元素。</a:t>
            </a:r>
          </a:p>
          <a:p>
            <a:pPr marL="1143000" marR="0" lvl="2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若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每个元素只包含一个指针，则称为单链表，否则称为多链表。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上述的定义隐含着链表元素</a:t>
            </a:r>
            <a:r>
              <a:rPr kumimoji="0" lang="zh-CN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在内存中不必存放在连续的空间内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。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19263" y="500063"/>
            <a:ext cx="6619875" cy="919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marR="0" indent="-34290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动态变量的应用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--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链表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P175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body"/>
          </p:nvPr>
        </p:nvSpPr>
        <p:spPr>
          <a:xfrm>
            <a:off x="642938" y="1857375"/>
            <a:ext cx="8001000" cy="39290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Clr>
                <a:srgbClr val="336666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</a:rPr>
              <a:t>4)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如果新结点插在链表中第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i&gt;0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）个结点（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）的后面：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1000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//q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(j == i)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p-&gt;next = q-&gt;next;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新结点的下一结点为：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的下一结点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q-&gt;next = p;             //a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为：新结点的内存地址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链表中没有第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&lt;&lt; i &lt;&lt; 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\n";</a:t>
            </a:r>
            <a:endParaRPr lang="en-US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）插入结点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14500"/>
            <a:ext cx="8072438" cy="3989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）如果删除链表中第一个结点：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Node *p=head;         //p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指向第一结点。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head = head-&gt;next;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头指针指向第一结点的下一结点。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delete p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                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归还删除结点的空间。</a:t>
            </a: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图示为：</a:t>
            </a:r>
          </a:p>
        </p:txBody>
      </p:sp>
      <p:grpSp>
        <p:nvGrpSpPr>
          <p:cNvPr id="17411" name="Group 4"/>
          <p:cNvGrpSpPr/>
          <p:nvPr/>
        </p:nvGrpSpPr>
        <p:grpSpPr>
          <a:xfrm>
            <a:off x="1524000" y="4357688"/>
            <a:ext cx="6048375" cy="1727200"/>
            <a:chOff x="0" y="0"/>
            <a:chExt cx="1872" cy="565"/>
          </a:xfrm>
        </p:grpSpPr>
        <p:sp>
          <p:nvSpPr>
            <p:cNvPr id="17419" name="Rectangle 5"/>
            <p:cNvSpPr/>
            <p:nvPr/>
          </p:nvSpPr>
          <p:spPr>
            <a:xfrm>
              <a:off x="432" y="250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7420" name="Rectangle 6"/>
            <p:cNvSpPr/>
            <p:nvPr/>
          </p:nvSpPr>
          <p:spPr>
            <a:xfrm>
              <a:off x="864" y="250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7421" name="Rectangle 7"/>
            <p:cNvSpPr/>
            <p:nvPr/>
          </p:nvSpPr>
          <p:spPr>
            <a:xfrm>
              <a:off x="1656" y="250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7422" name="Line 8"/>
            <p:cNvSpPr/>
            <p:nvPr/>
          </p:nvSpPr>
          <p:spPr>
            <a:xfrm>
              <a:off x="432" y="375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Line 9"/>
            <p:cNvSpPr/>
            <p:nvPr/>
          </p:nvSpPr>
          <p:spPr>
            <a:xfrm>
              <a:off x="864" y="375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4" name="Line 10"/>
            <p:cNvSpPr/>
            <p:nvPr/>
          </p:nvSpPr>
          <p:spPr>
            <a:xfrm>
              <a:off x="1656" y="375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5" name="Rectangle 11"/>
            <p:cNvSpPr/>
            <p:nvPr/>
          </p:nvSpPr>
          <p:spPr>
            <a:xfrm>
              <a:off x="0" y="375"/>
              <a:ext cx="216" cy="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7426" name="Line 12"/>
            <p:cNvSpPr/>
            <p:nvPr/>
          </p:nvSpPr>
          <p:spPr>
            <a:xfrm>
              <a:off x="144" y="43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7" name="Line 13"/>
            <p:cNvSpPr/>
            <p:nvPr/>
          </p:nvSpPr>
          <p:spPr>
            <a:xfrm>
              <a:off x="576" y="43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8" name="Line 14"/>
            <p:cNvSpPr/>
            <p:nvPr/>
          </p:nvSpPr>
          <p:spPr>
            <a:xfrm flipV="1">
              <a:off x="720" y="312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9" name="Line 15"/>
            <p:cNvSpPr/>
            <p:nvPr/>
          </p:nvSpPr>
          <p:spPr>
            <a:xfrm>
              <a:off x="720" y="31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0" name="Line 16"/>
            <p:cNvSpPr/>
            <p:nvPr/>
          </p:nvSpPr>
          <p:spPr>
            <a:xfrm>
              <a:off x="1008" y="43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1" name="Line 17"/>
            <p:cNvSpPr/>
            <p:nvPr/>
          </p:nvSpPr>
          <p:spPr>
            <a:xfrm flipV="1">
              <a:off x="1152" y="312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2" name="Line 18"/>
            <p:cNvSpPr/>
            <p:nvPr/>
          </p:nvSpPr>
          <p:spPr>
            <a:xfrm>
              <a:off x="1152" y="31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3" name="Line 19"/>
            <p:cNvSpPr/>
            <p:nvPr/>
          </p:nvSpPr>
          <p:spPr>
            <a:xfrm>
              <a:off x="1368" y="43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4" name="Line 20"/>
            <p:cNvSpPr/>
            <p:nvPr/>
          </p:nvSpPr>
          <p:spPr>
            <a:xfrm flipV="1">
              <a:off x="1512" y="312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5" name="Line 21"/>
            <p:cNvSpPr/>
            <p:nvPr/>
          </p:nvSpPr>
          <p:spPr>
            <a:xfrm>
              <a:off x="1512" y="31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6" name="Rectangle 22"/>
            <p:cNvSpPr/>
            <p:nvPr/>
          </p:nvSpPr>
          <p:spPr>
            <a:xfrm>
              <a:off x="432" y="0"/>
              <a:ext cx="216" cy="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7437" name="Line 23"/>
            <p:cNvSpPr/>
            <p:nvPr/>
          </p:nvSpPr>
          <p:spPr>
            <a:xfrm>
              <a:off x="537" y="63"/>
              <a:ext cx="0" cy="1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38" name="Line 24"/>
            <p:cNvSpPr/>
            <p:nvPr/>
          </p:nvSpPr>
          <p:spPr>
            <a:xfrm>
              <a:off x="288" y="31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7439" name="Line 25"/>
            <p:cNvSpPr/>
            <p:nvPr/>
          </p:nvSpPr>
          <p:spPr>
            <a:xfrm flipV="1">
              <a:off x="283" y="306"/>
              <a:ext cx="0" cy="1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40" name="Line 26"/>
            <p:cNvSpPr/>
            <p:nvPr/>
          </p:nvSpPr>
          <p:spPr>
            <a:xfrm>
              <a:off x="283" y="435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1" name="Line 27"/>
            <p:cNvSpPr/>
            <p:nvPr/>
          </p:nvSpPr>
          <p:spPr>
            <a:xfrm>
              <a:off x="283" y="565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2" name="Line 28"/>
            <p:cNvSpPr/>
            <p:nvPr/>
          </p:nvSpPr>
          <p:spPr>
            <a:xfrm flipV="1">
              <a:off x="720" y="435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412" name="Text Box 29"/>
          <p:cNvSpPr txBox="1"/>
          <p:nvPr/>
        </p:nvSpPr>
        <p:spPr>
          <a:xfrm>
            <a:off x="1450975" y="5092700"/>
            <a:ext cx="819455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17413" name="Text Box 30"/>
          <p:cNvSpPr txBox="1"/>
          <p:nvPr/>
        </p:nvSpPr>
        <p:spPr>
          <a:xfrm>
            <a:off x="2439988" y="4371975"/>
            <a:ext cx="34657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7414" name="Text Box 31"/>
          <p:cNvSpPr txBox="1"/>
          <p:nvPr/>
        </p:nvSpPr>
        <p:spPr>
          <a:xfrm>
            <a:off x="3014663" y="5092700"/>
            <a:ext cx="44755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415" name="Text Box 32"/>
          <p:cNvSpPr txBox="1"/>
          <p:nvPr/>
        </p:nvSpPr>
        <p:spPr>
          <a:xfrm>
            <a:off x="4456113" y="5092700"/>
            <a:ext cx="44755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7416" name="Text Box 33"/>
          <p:cNvSpPr txBox="1"/>
          <p:nvPr/>
        </p:nvSpPr>
        <p:spPr>
          <a:xfrm>
            <a:off x="7048500" y="5092700"/>
            <a:ext cx="44755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7417" name="Text Box 34"/>
          <p:cNvSpPr txBox="1"/>
          <p:nvPr/>
        </p:nvSpPr>
        <p:spPr>
          <a:xfrm>
            <a:off x="6796088" y="5524500"/>
            <a:ext cx="862737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35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）删除结点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33563"/>
            <a:ext cx="5715000" cy="1166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）如果删除链表的最后一个结点： </a:t>
            </a: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图示为：</a:t>
            </a:r>
          </a:p>
        </p:txBody>
      </p:sp>
      <p:grpSp>
        <p:nvGrpSpPr>
          <p:cNvPr id="19459" name="Group 3"/>
          <p:cNvGrpSpPr/>
          <p:nvPr/>
        </p:nvGrpSpPr>
        <p:grpSpPr>
          <a:xfrm>
            <a:off x="1098550" y="3102552"/>
            <a:ext cx="6946900" cy="2900363"/>
            <a:chOff x="0" y="0"/>
            <a:chExt cx="1800" cy="749"/>
          </a:xfrm>
        </p:grpSpPr>
        <p:sp>
          <p:nvSpPr>
            <p:cNvPr id="19470" name="Rectangle 5"/>
            <p:cNvSpPr/>
            <p:nvPr/>
          </p:nvSpPr>
          <p:spPr>
            <a:xfrm>
              <a:off x="432" y="499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9471" name="Rectangle 6"/>
            <p:cNvSpPr/>
            <p:nvPr/>
          </p:nvSpPr>
          <p:spPr>
            <a:xfrm>
              <a:off x="1584" y="499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9472" name="Line 7"/>
            <p:cNvSpPr/>
            <p:nvPr/>
          </p:nvSpPr>
          <p:spPr>
            <a:xfrm>
              <a:off x="432" y="624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3" name="Line 8"/>
            <p:cNvSpPr/>
            <p:nvPr/>
          </p:nvSpPr>
          <p:spPr>
            <a:xfrm>
              <a:off x="1584" y="624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4" name="Rectangle 9"/>
            <p:cNvSpPr/>
            <p:nvPr/>
          </p:nvSpPr>
          <p:spPr>
            <a:xfrm>
              <a:off x="0" y="624"/>
              <a:ext cx="216" cy="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9475" name="Line 10"/>
            <p:cNvSpPr/>
            <p:nvPr/>
          </p:nvSpPr>
          <p:spPr>
            <a:xfrm>
              <a:off x="144" y="68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6" name="Line 11"/>
            <p:cNvSpPr/>
            <p:nvPr/>
          </p:nvSpPr>
          <p:spPr>
            <a:xfrm flipV="1">
              <a:off x="288" y="562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7" name="Line 12"/>
            <p:cNvSpPr/>
            <p:nvPr/>
          </p:nvSpPr>
          <p:spPr>
            <a:xfrm>
              <a:off x="288" y="56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8" name="Line 13"/>
            <p:cNvSpPr/>
            <p:nvPr/>
          </p:nvSpPr>
          <p:spPr>
            <a:xfrm>
              <a:off x="576" y="68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9" name="Line 14"/>
            <p:cNvSpPr/>
            <p:nvPr/>
          </p:nvSpPr>
          <p:spPr>
            <a:xfrm flipV="1">
              <a:off x="720" y="562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0" name="Line 15"/>
            <p:cNvSpPr/>
            <p:nvPr/>
          </p:nvSpPr>
          <p:spPr>
            <a:xfrm>
              <a:off x="720" y="56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81" name="Line 16"/>
            <p:cNvSpPr/>
            <p:nvPr/>
          </p:nvSpPr>
          <p:spPr>
            <a:xfrm>
              <a:off x="1296" y="68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482" name="Line 17"/>
            <p:cNvSpPr/>
            <p:nvPr/>
          </p:nvSpPr>
          <p:spPr>
            <a:xfrm flipV="1">
              <a:off x="1440" y="562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483" name="Line 18"/>
            <p:cNvSpPr/>
            <p:nvPr/>
          </p:nvSpPr>
          <p:spPr>
            <a:xfrm>
              <a:off x="1440" y="56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9484" name="Rectangle 19"/>
            <p:cNvSpPr/>
            <p:nvPr/>
          </p:nvSpPr>
          <p:spPr>
            <a:xfrm>
              <a:off x="1152" y="499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9485" name="Line 20"/>
            <p:cNvSpPr/>
            <p:nvPr/>
          </p:nvSpPr>
          <p:spPr>
            <a:xfrm>
              <a:off x="1152" y="624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6" name="Line 21"/>
            <p:cNvSpPr/>
            <p:nvPr/>
          </p:nvSpPr>
          <p:spPr>
            <a:xfrm>
              <a:off x="864" y="68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7" name="Line 22"/>
            <p:cNvSpPr/>
            <p:nvPr/>
          </p:nvSpPr>
          <p:spPr>
            <a:xfrm flipV="1">
              <a:off x="1008" y="562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8" name="Line 23"/>
            <p:cNvSpPr/>
            <p:nvPr/>
          </p:nvSpPr>
          <p:spPr>
            <a:xfrm>
              <a:off x="1008" y="56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89" name="Rectangle 24"/>
            <p:cNvSpPr/>
            <p:nvPr/>
          </p:nvSpPr>
          <p:spPr>
            <a:xfrm>
              <a:off x="576" y="0"/>
              <a:ext cx="216" cy="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9490" name="Line 25"/>
            <p:cNvSpPr/>
            <p:nvPr/>
          </p:nvSpPr>
          <p:spPr>
            <a:xfrm flipH="1">
              <a:off x="360" y="63"/>
              <a:ext cx="288" cy="2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9491" name="Line 26"/>
            <p:cNvSpPr/>
            <p:nvPr/>
          </p:nvSpPr>
          <p:spPr>
            <a:xfrm flipH="1">
              <a:off x="504" y="63"/>
              <a:ext cx="144" cy="4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9492" name="Line 27"/>
            <p:cNvSpPr/>
            <p:nvPr/>
          </p:nvSpPr>
          <p:spPr>
            <a:xfrm>
              <a:off x="648" y="63"/>
              <a:ext cx="576" cy="4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93" name="Rectangle 28"/>
            <p:cNvSpPr/>
            <p:nvPr/>
          </p:nvSpPr>
          <p:spPr>
            <a:xfrm>
              <a:off x="1008" y="0"/>
              <a:ext cx="216" cy="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9494" name="Line 29"/>
            <p:cNvSpPr/>
            <p:nvPr/>
          </p:nvSpPr>
          <p:spPr>
            <a:xfrm flipH="1">
              <a:off x="576" y="63"/>
              <a:ext cx="504" cy="4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9495" name="Line 30"/>
            <p:cNvSpPr/>
            <p:nvPr/>
          </p:nvSpPr>
          <p:spPr>
            <a:xfrm flipH="1">
              <a:off x="936" y="63"/>
              <a:ext cx="144" cy="4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9496" name="Line 31"/>
            <p:cNvSpPr/>
            <p:nvPr/>
          </p:nvSpPr>
          <p:spPr>
            <a:xfrm>
              <a:off x="1080" y="63"/>
              <a:ext cx="576" cy="4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9460" name="Text Box 32"/>
          <p:cNvSpPr txBox="1"/>
          <p:nvPr/>
        </p:nvSpPr>
        <p:spPr>
          <a:xfrm>
            <a:off x="1041400" y="5058352"/>
            <a:ext cx="819455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19461" name="Text Box 33"/>
          <p:cNvSpPr txBox="1"/>
          <p:nvPr/>
        </p:nvSpPr>
        <p:spPr>
          <a:xfrm>
            <a:off x="2770188" y="3186690"/>
            <a:ext cx="510076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q1</a:t>
            </a:r>
          </a:p>
        </p:txBody>
      </p:sp>
      <p:sp>
        <p:nvSpPr>
          <p:cNvPr id="19462" name="Text Box 34"/>
          <p:cNvSpPr txBox="1"/>
          <p:nvPr/>
        </p:nvSpPr>
        <p:spPr>
          <a:xfrm>
            <a:off x="4425950" y="3186690"/>
            <a:ext cx="510076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q2</a:t>
            </a:r>
          </a:p>
        </p:txBody>
      </p:sp>
      <p:sp>
        <p:nvSpPr>
          <p:cNvPr id="19463" name="Text Box 35"/>
          <p:cNvSpPr txBox="1"/>
          <p:nvPr/>
        </p:nvSpPr>
        <p:spPr>
          <a:xfrm>
            <a:off x="2986088" y="5058352"/>
            <a:ext cx="44755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464" name="Text Box 36"/>
          <p:cNvSpPr txBox="1"/>
          <p:nvPr/>
        </p:nvSpPr>
        <p:spPr>
          <a:xfrm>
            <a:off x="5649913" y="5058352"/>
            <a:ext cx="630301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n-1</a:t>
            </a:r>
          </a:p>
        </p:txBody>
      </p:sp>
      <p:sp>
        <p:nvSpPr>
          <p:cNvPr id="19465" name="Text Box 37"/>
          <p:cNvSpPr txBox="1"/>
          <p:nvPr/>
        </p:nvSpPr>
        <p:spPr>
          <a:xfrm>
            <a:off x="7378700" y="5058352"/>
            <a:ext cx="44755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9466" name="Text Box 38"/>
          <p:cNvSpPr txBox="1"/>
          <p:nvPr/>
        </p:nvSpPr>
        <p:spPr>
          <a:xfrm>
            <a:off x="2049463" y="4266190"/>
            <a:ext cx="66717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空</a:t>
            </a: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9467" name="Text Box 39"/>
          <p:cNvSpPr txBox="1"/>
          <p:nvPr/>
        </p:nvSpPr>
        <p:spPr>
          <a:xfrm>
            <a:off x="5578475" y="5563177"/>
            <a:ext cx="862737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19468" name="Text Box 40"/>
          <p:cNvSpPr txBox="1"/>
          <p:nvPr/>
        </p:nvSpPr>
        <p:spPr>
          <a:xfrm>
            <a:off x="7305675" y="5563177"/>
            <a:ext cx="862737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）删除结点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body"/>
          </p:nvPr>
        </p:nvSpPr>
        <p:spPr>
          <a:xfrm>
            <a:off x="1187624" y="1101552"/>
            <a:ext cx="7035800" cy="5026025"/>
          </a:xfrm>
        </p:spPr>
        <p:txBody>
          <a:bodyPr vert="horz" wrap="square" lIns="91440" tIns="45720" rIns="91440" bIns="45720" anchor="t" anchorCtr="0"/>
          <a:lstStyle/>
          <a:p>
            <a:pPr defTabSz="898525" eaLnBrk="1" hangingPunct="1"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）如果删除链表的最后一个结点：</a:t>
            </a:r>
            <a:endParaRPr lang="en-US" altLang="zh-CN" sz="2800" b="1" dirty="0"/>
          </a:p>
          <a:p>
            <a:pPr defTabSz="898525" eaLnBrk="1" hangingPunct="1">
              <a:buNone/>
            </a:pPr>
            <a:endParaRPr lang="zh-CN" altLang="en-US" sz="800" b="1" dirty="0"/>
          </a:p>
          <a:p>
            <a:pPr lvl="1" defTabSz="898525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循环查找最后一个结点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898525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*q1=NULL, *q2=head;                                    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898525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(q2-&gt;next != NULL)</a:t>
            </a:r>
          </a:p>
          <a:p>
            <a:pPr lvl="1" defTabSz="898525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q1 = q2;</a:t>
            </a:r>
          </a:p>
          <a:p>
            <a:pPr lvl="1" defTabSz="898525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q2 = q2-&gt;next;</a:t>
            </a:r>
          </a:p>
          <a:p>
            <a:pPr lvl="1" defTabSz="898525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defTabSz="898525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删除最后一个结点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898525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(q1 != NULL)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存在倒数第二个结点。</a:t>
            </a:r>
          </a:p>
          <a:p>
            <a:pPr lvl="1" defTabSz="898525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q1-&gt;next = NULL;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898525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链表中只有一个结点。</a:t>
            </a:r>
          </a:p>
          <a:p>
            <a:pPr lvl="1" defTabSz="898525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head = NULL;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898525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q2;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归还删除结点的空间。</a:t>
            </a:r>
            <a:endParaRPr lang="zh-CN" alt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90501"/>
            <a:ext cx="7010400" cy="7902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）删除结点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/>
          </p:cNvSpPr>
          <p:nvPr>
            <p:ph type="body"/>
          </p:nvPr>
        </p:nvSpPr>
        <p:spPr>
          <a:xfrm>
            <a:off x="679450" y="1814513"/>
            <a:ext cx="7893050" cy="32575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）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如果删除链表中第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i&gt;0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）个结点（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如果被删的结点是第一个结点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(i == 1)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Node *p=head;          //p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指向首结点。</a:t>
            </a:r>
          </a:p>
          <a:p>
            <a:pPr lvl="1" eaLnBrk="1" hangingPunct="1"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= head-&gt;next;  //head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指向首结点的下一个结点。</a:t>
            </a:r>
          </a:p>
          <a:p>
            <a:pPr lvl="1" eaLnBrk="1" hangingPunct="1"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p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归还删除结点的空间。</a:t>
            </a:r>
          </a:p>
          <a:p>
            <a:pPr lvl="1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）删除结点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3"/>
          <p:cNvGrpSpPr/>
          <p:nvPr/>
        </p:nvGrpSpPr>
        <p:grpSpPr>
          <a:xfrm>
            <a:off x="4230688" y="2655888"/>
            <a:ext cx="3055937" cy="966787"/>
            <a:chOff x="1008" y="499"/>
            <a:chExt cx="792" cy="250"/>
          </a:xfrm>
        </p:grpSpPr>
        <p:sp>
          <p:nvSpPr>
            <p:cNvPr id="22546" name="Rectangle 6"/>
            <p:cNvSpPr/>
            <p:nvPr/>
          </p:nvSpPr>
          <p:spPr>
            <a:xfrm>
              <a:off x="1584" y="499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2547" name="Line 8"/>
            <p:cNvSpPr/>
            <p:nvPr/>
          </p:nvSpPr>
          <p:spPr>
            <a:xfrm>
              <a:off x="1584" y="624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296" y="687"/>
              <a:ext cx="1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1440" y="562"/>
              <a:ext cx="0" cy="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440" y="562"/>
              <a:ext cx="144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551" name="Rectangle 19"/>
            <p:cNvSpPr/>
            <p:nvPr/>
          </p:nvSpPr>
          <p:spPr>
            <a:xfrm>
              <a:off x="1152" y="499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22552" name="Line 20"/>
            <p:cNvSpPr/>
            <p:nvPr/>
          </p:nvSpPr>
          <p:spPr>
            <a:xfrm>
              <a:off x="1152" y="624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3" name="Line 23"/>
            <p:cNvSpPr/>
            <p:nvPr/>
          </p:nvSpPr>
          <p:spPr>
            <a:xfrm>
              <a:off x="1008" y="56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2531" name="Text Box 36"/>
          <p:cNvSpPr txBox="1"/>
          <p:nvPr/>
        </p:nvSpPr>
        <p:spPr>
          <a:xfrm>
            <a:off x="4953000" y="2693988"/>
            <a:ext cx="574196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i-1</a:t>
            </a:r>
          </a:p>
        </p:txBody>
      </p:sp>
      <p:sp>
        <p:nvSpPr>
          <p:cNvPr id="22532" name="Rectangle 6"/>
          <p:cNvSpPr/>
          <p:nvPr/>
        </p:nvSpPr>
        <p:spPr>
          <a:xfrm>
            <a:off x="8024813" y="2655888"/>
            <a:ext cx="833437" cy="9667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2533" name="Line 8"/>
          <p:cNvSpPr/>
          <p:nvPr/>
        </p:nvSpPr>
        <p:spPr>
          <a:xfrm>
            <a:off x="8024813" y="3140075"/>
            <a:ext cx="8334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34" name="Text Box 36"/>
          <p:cNvSpPr txBox="1"/>
          <p:nvPr/>
        </p:nvSpPr>
        <p:spPr>
          <a:xfrm>
            <a:off x="6731000" y="2693988"/>
            <a:ext cx="39145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>
            <a:off x="6913563" y="3408363"/>
            <a:ext cx="555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Line 17"/>
          <p:cNvSpPr>
            <a:spLocks noChangeShapeType="1"/>
          </p:cNvSpPr>
          <p:nvPr/>
        </p:nvSpPr>
        <p:spPr bwMode="auto">
          <a:xfrm flipV="1">
            <a:off x="7469188" y="2925763"/>
            <a:ext cx="0" cy="482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7469188" y="2925763"/>
            <a:ext cx="555625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8" name="矩形 39"/>
          <p:cNvSpPr/>
          <p:nvPr/>
        </p:nvSpPr>
        <p:spPr>
          <a:xfrm>
            <a:off x="0" y="142875"/>
            <a:ext cx="1714500" cy="17859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2539" name="Rectangle 2"/>
          <p:cNvSpPr>
            <a:spLocks noGrp="1"/>
          </p:cNvSpPr>
          <p:nvPr>
            <p:ph type="body"/>
          </p:nvPr>
        </p:nvSpPr>
        <p:spPr>
          <a:xfrm>
            <a:off x="285750" y="142156"/>
            <a:ext cx="7000875" cy="6143625"/>
          </a:xfrm>
        </p:spPr>
        <p:txBody>
          <a:bodyPr vert="horz" wrap="square" lIns="91440" tIns="45720" rIns="91440" bIns="45720" anchor="t" anchorCtr="0"/>
          <a:lstStyle/>
          <a:p>
            <a:pPr defTabSz="725805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如果被删的结点不是第一个结点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循环查找第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Node *p=head;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j=1;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(j &lt; i-1 &amp;&amp; p-&gt;next != NULL) </a:t>
            </a: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	p = p-&gt;next;</a:t>
            </a: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j++;</a:t>
            </a: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(p-&gt;next != NULL)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Node *q = p-&gt;next;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p-&gt;next = q-&gt;next;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个结点的下一结点为：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q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归还第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个结点的空间。</a:t>
            </a: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没有第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&lt;&lt; i &lt;&lt; "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\n";</a:t>
            </a:r>
          </a:p>
          <a:p>
            <a:pPr defTabSz="725805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2540" name="Text Box 36"/>
          <p:cNvSpPr txBox="1"/>
          <p:nvPr/>
        </p:nvSpPr>
        <p:spPr>
          <a:xfrm>
            <a:off x="3929063" y="2670175"/>
            <a:ext cx="34657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lang="en-US" altLang="zh-CN" sz="1800" b="1" baseline="-2500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>
            <a:off x="5214938" y="4013200"/>
            <a:ext cx="328612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5214938" y="3529013"/>
            <a:ext cx="0" cy="4841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8501063" y="3656013"/>
            <a:ext cx="0" cy="357188"/>
          </a:xfrm>
          <a:prstGeom prst="line">
            <a:avLst/>
          </a:prstGeom>
          <a:ln>
            <a:prstDash val="dash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44" name="Text Box 36"/>
          <p:cNvSpPr txBox="1"/>
          <p:nvPr/>
        </p:nvSpPr>
        <p:spPr>
          <a:xfrm>
            <a:off x="5786438" y="2071688"/>
            <a:ext cx="32861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  <a:endParaRPr lang="en-US" altLang="zh-CN" sz="1800" b="1" baseline="-2500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6072188" y="2298700"/>
            <a:ext cx="714375" cy="28575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928813"/>
            <a:ext cx="7508875" cy="4214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在链表中检索某个值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index=0;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从第一个结点开始，遍历每个结点，查找值为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的结点。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(Node *p=head; p!=NULL; p=p-&gt;next)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	index++;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(p-&gt;content == a)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break;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(p != NULL)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找到了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&lt;&lt; "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 &lt;&lt; index &lt;&lt; "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个结点的值为：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 &lt;&lt; a &lt;&lt;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else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未找到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&lt;&lt; "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没有找到值为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 &lt;&lt; a &lt;&lt; "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的结点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\n";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）检索结点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28813"/>
            <a:ext cx="5294313" cy="21431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依次打印每个结点的值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(Node *p=head; p!=NULL; p=p-&gt;next)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	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&lt;&lt; p-&gt;content &lt;&lt; ‘,’;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  <a:p>
            <a:pPr marL="742950" marR="0" lvl="1" indent="-28575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cout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&lt;&lt;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）输出结点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71233" y="188595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36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6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</a:t>
            </a:r>
            <a:r>
              <a:rPr kumimoji="0" lang="zh-CN" altLang="en-US" sz="36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）链表的应用举例：</a:t>
            </a:r>
            <a:r>
              <a:rPr kumimoji="0" lang="zh-CN" altLang="en-US" sz="36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选择排序</a:t>
            </a:r>
            <a:endParaRPr kumimoji="0" lang="en-US" altLang="zh-CN" sz="3600" b="1" kern="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06500" y="1928813"/>
            <a:ext cx="5294313" cy="2143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800" b="1" kern="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/>
          </p:cNvSpPr>
          <p:nvPr>
            <p:ph type="body"/>
          </p:nvPr>
        </p:nvSpPr>
        <p:spPr>
          <a:xfrm>
            <a:off x="1223169" y="1052736"/>
            <a:ext cx="6697662" cy="50403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int content;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代表结点的数据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*next;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代表后一个结点的地址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 </a:t>
            </a:r>
            <a:endParaRPr lang="en-US" altLang="zh-C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Node *input();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输入数据、建立链表、返回头指针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void sort(Node *h);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排序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void output(Node *h);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输出数据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 void remove(Node *h);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删除链表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 Node *head;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head = input();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sort(head);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output(head);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remove(head);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return 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0990" y="285750"/>
            <a:ext cx="8041005" cy="7727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36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6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</a:t>
            </a:r>
            <a:r>
              <a:rPr kumimoji="0" lang="zh-CN" altLang="en-US" sz="36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）链表的应用举例：</a:t>
            </a:r>
            <a:r>
              <a:rPr kumimoji="0" lang="zh-CN" altLang="en-US" sz="36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选择排序</a:t>
            </a:r>
            <a:r>
              <a:rPr kumimoji="0" lang="en-US" altLang="zh-CN" sz="3600" b="1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P179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1692275" y="357188"/>
            <a:ext cx="6808788" cy="113982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zh-CN" b="1" dirty="0"/>
              <a:t>单链表</a:t>
            </a:r>
            <a:r>
              <a:rPr lang="zh-CN" altLang="en-US" b="1" dirty="0"/>
              <a:t>的定义</a:t>
            </a:r>
            <a:endParaRPr lang="zh-CN" altLang="zh-CN" b="1" dirty="0"/>
          </a:p>
        </p:txBody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250825" y="3071813"/>
            <a:ext cx="8535988" cy="350043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结点类型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Node</a:t>
            </a:r>
          </a:p>
          <a:p>
            <a:pPr lvl="1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int content;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代表结点的数据</a:t>
            </a:r>
          </a:p>
          <a:p>
            <a:pPr lvl="1" eaLnBrk="1" hangingPunct="1">
              <a:buNone/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*next;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代表后一个结点的地址</a:t>
            </a:r>
          </a:p>
          <a:p>
            <a:pPr lvl="1"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表头指针变量</a:t>
            </a:r>
          </a:p>
          <a:p>
            <a:pPr lvl="1" eaLnBrk="1" hangingPunct="1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*head=NULL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头指针变量定义，初始状态下为空值</a:t>
            </a:r>
            <a:endParaRPr lang="en-US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124" name="Group 4"/>
          <p:cNvGrpSpPr/>
          <p:nvPr/>
        </p:nvGrpSpPr>
        <p:grpSpPr>
          <a:xfrm>
            <a:off x="1403350" y="1844675"/>
            <a:ext cx="5924550" cy="936625"/>
            <a:chOff x="0" y="0"/>
            <a:chExt cx="3732" cy="590"/>
          </a:xfrm>
        </p:grpSpPr>
        <p:sp>
          <p:nvSpPr>
            <p:cNvPr id="5126" name="Rectangle 5"/>
            <p:cNvSpPr/>
            <p:nvPr/>
          </p:nvSpPr>
          <p:spPr>
            <a:xfrm>
              <a:off x="906" y="0"/>
              <a:ext cx="424" cy="5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127" name="Rectangle 6"/>
            <p:cNvSpPr/>
            <p:nvPr/>
          </p:nvSpPr>
          <p:spPr>
            <a:xfrm>
              <a:off x="1754" y="0"/>
              <a:ext cx="424" cy="5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128" name="Rectangle 7"/>
            <p:cNvSpPr/>
            <p:nvPr/>
          </p:nvSpPr>
          <p:spPr>
            <a:xfrm>
              <a:off x="3308" y="0"/>
              <a:ext cx="424" cy="59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129" name="Line 8"/>
            <p:cNvSpPr/>
            <p:nvPr/>
          </p:nvSpPr>
          <p:spPr>
            <a:xfrm>
              <a:off x="906" y="294"/>
              <a:ext cx="4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0" name="Line 9"/>
            <p:cNvSpPr/>
            <p:nvPr/>
          </p:nvSpPr>
          <p:spPr>
            <a:xfrm>
              <a:off x="1754" y="294"/>
              <a:ext cx="4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1" name="Line 10"/>
            <p:cNvSpPr/>
            <p:nvPr/>
          </p:nvSpPr>
          <p:spPr>
            <a:xfrm>
              <a:off x="3308" y="294"/>
              <a:ext cx="4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2" name="Rectangle 11"/>
            <p:cNvSpPr/>
            <p:nvPr/>
          </p:nvSpPr>
          <p:spPr>
            <a:xfrm>
              <a:off x="58" y="294"/>
              <a:ext cx="424" cy="2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5133" name="Line 12"/>
            <p:cNvSpPr/>
            <p:nvPr/>
          </p:nvSpPr>
          <p:spPr>
            <a:xfrm>
              <a:off x="341" y="443"/>
              <a:ext cx="2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4" name="Line 13"/>
            <p:cNvSpPr/>
            <p:nvPr/>
          </p:nvSpPr>
          <p:spPr>
            <a:xfrm flipV="1">
              <a:off x="623" y="147"/>
              <a:ext cx="0" cy="2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5" name="Line 14"/>
            <p:cNvSpPr/>
            <p:nvPr/>
          </p:nvSpPr>
          <p:spPr>
            <a:xfrm>
              <a:off x="623" y="147"/>
              <a:ext cx="2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36" name="Line 15"/>
            <p:cNvSpPr/>
            <p:nvPr/>
          </p:nvSpPr>
          <p:spPr>
            <a:xfrm>
              <a:off x="1188" y="443"/>
              <a:ext cx="2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7" name="Line 16"/>
            <p:cNvSpPr/>
            <p:nvPr/>
          </p:nvSpPr>
          <p:spPr>
            <a:xfrm flipV="1">
              <a:off x="1471" y="147"/>
              <a:ext cx="0" cy="2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8" name="Line 17"/>
            <p:cNvSpPr/>
            <p:nvPr/>
          </p:nvSpPr>
          <p:spPr>
            <a:xfrm>
              <a:off x="1471" y="147"/>
              <a:ext cx="2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39" name="Line 18"/>
            <p:cNvSpPr/>
            <p:nvPr/>
          </p:nvSpPr>
          <p:spPr>
            <a:xfrm>
              <a:off x="2036" y="443"/>
              <a:ext cx="2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0" name="Line 19"/>
            <p:cNvSpPr/>
            <p:nvPr/>
          </p:nvSpPr>
          <p:spPr>
            <a:xfrm flipV="1">
              <a:off x="2319" y="147"/>
              <a:ext cx="0" cy="2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1" name="Line 20"/>
            <p:cNvSpPr/>
            <p:nvPr/>
          </p:nvSpPr>
          <p:spPr>
            <a:xfrm>
              <a:off x="2319" y="147"/>
              <a:ext cx="2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42" name="Line 21"/>
            <p:cNvSpPr/>
            <p:nvPr/>
          </p:nvSpPr>
          <p:spPr>
            <a:xfrm>
              <a:off x="2743" y="443"/>
              <a:ext cx="28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3" name="Line 22"/>
            <p:cNvSpPr/>
            <p:nvPr/>
          </p:nvSpPr>
          <p:spPr>
            <a:xfrm flipV="1">
              <a:off x="3025" y="147"/>
              <a:ext cx="0" cy="2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4" name="Line 23"/>
            <p:cNvSpPr/>
            <p:nvPr/>
          </p:nvSpPr>
          <p:spPr>
            <a:xfrm>
              <a:off x="3025" y="147"/>
              <a:ext cx="28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45" name="Text Box 24"/>
            <p:cNvSpPr txBox="1"/>
            <p:nvPr/>
          </p:nvSpPr>
          <p:spPr>
            <a:xfrm>
              <a:off x="0" y="9"/>
              <a:ext cx="51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5146" name="Text Box 25"/>
            <p:cNvSpPr txBox="1"/>
            <p:nvPr/>
          </p:nvSpPr>
          <p:spPr>
            <a:xfrm>
              <a:off x="952" y="9"/>
              <a:ext cx="28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47" name="Text Box 26"/>
            <p:cNvSpPr txBox="1"/>
            <p:nvPr/>
          </p:nvSpPr>
          <p:spPr>
            <a:xfrm>
              <a:off x="1827" y="0"/>
              <a:ext cx="28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148" name="Text Box 27"/>
            <p:cNvSpPr txBox="1"/>
            <p:nvPr/>
          </p:nvSpPr>
          <p:spPr>
            <a:xfrm>
              <a:off x="3378" y="9"/>
              <a:ext cx="28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149" name="Line 28"/>
            <p:cNvSpPr/>
            <p:nvPr/>
          </p:nvSpPr>
          <p:spPr>
            <a:xfrm>
              <a:off x="2507" y="317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5125" name="Text Box 29"/>
          <p:cNvSpPr txBox="1"/>
          <p:nvPr/>
        </p:nvSpPr>
        <p:spPr>
          <a:xfrm>
            <a:off x="6640513" y="2363788"/>
            <a:ext cx="862737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"/>
          <p:cNvGrpSpPr/>
          <p:nvPr/>
        </p:nvGrpSpPr>
        <p:grpSpPr>
          <a:xfrm>
            <a:off x="4016375" y="3746500"/>
            <a:ext cx="3055938" cy="968375"/>
            <a:chOff x="1008" y="499"/>
            <a:chExt cx="792" cy="250"/>
          </a:xfrm>
        </p:grpSpPr>
        <p:sp>
          <p:nvSpPr>
            <p:cNvPr id="30740" name="Rectangle 6"/>
            <p:cNvSpPr/>
            <p:nvPr/>
          </p:nvSpPr>
          <p:spPr>
            <a:xfrm>
              <a:off x="1584" y="499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0741" name="Line 8"/>
            <p:cNvSpPr/>
            <p:nvPr/>
          </p:nvSpPr>
          <p:spPr>
            <a:xfrm>
              <a:off x="1584" y="624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" name="Line 16"/>
            <p:cNvSpPr>
              <a:spLocks noChangeShapeType="1"/>
            </p:cNvSpPr>
            <p:nvPr/>
          </p:nvSpPr>
          <p:spPr bwMode="auto">
            <a:xfrm>
              <a:off x="1296" y="687"/>
              <a:ext cx="1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1440" y="562"/>
              <a:ext cx="0" cy="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18"/>
            <p:cNvSpPr>
              <a:spLocks noChangeShapeType="1"/>
            </p:cNvSpPr>
            <p:nvPr/>
          </p:nvSpPr>
          <p:spPr bwMode="auto">
            <a:xfrm>
              <a:off x="1440" y="562"/>
              <a:ext cx="144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745" name="Rectangle 19"/>
            <p:cNvSpPr/>
            <p:nvPr/>
          </p:nvSpPr>
          <p:spPr>
            <a:xfrm>
              <a:off x="1152" y="499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0746" name="Line 20"/>
            <p:cNvSpPr/>
            <p:nvPr/>
          </p:nvSpPr>
          <p:spPr>
            <a:xfrm>
              <a:off x="1152" y="624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7" name="Line 23"/>
            <p:cNvSpPr/>
            <p:nvPr/>
          </p:nvSpPr>
          <p:spPr>
            <a:xfrm>
              <a:off x="1008" y="56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0723" name="Text Box 36"/>
          <p:cNvSpPr txBox="1"/>
          <p:nvPr/>
        </p:nvSpPr>
        <p:spPr>
          <a:xfrm>
            <a:off x="4540250" y="3735388"/>
            <a:ext cx="942887" cy="37959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</a:t>
            </a:r>
          </a:p>
        </p:txBody>
      </p:sp>
      <p:sp>
        <p:nvSpPr>
          <p:cNvPr id="30724" name="Rectangle 6"/>
          <p:cNvSpPr/>
          <p:nvPr/>
        </p:nvSpPr>
        <p:spPr>
          <a:xfrm>
            <a:off x="7810500" y="3746500"/>
            <a:ext cx="833438" cy="968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0725" name="Line 8"/>
          <p:cNvSpPr/>
          <p:nvPr/>
        </p:nvSpPr>
        <p:spPr>
          <a:xfrm>
            <a:off x="7810500" y="4230688"/>
            <a:ext cx="8334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000875" y="4521200"/>
            <a:ext cx="285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7286625" y="4016375"/>
            <a:ext cx="0" cy="504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7286625" y="4016375"/>
            <a:ext cx="523875" cy="4763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9" name="Text Box 36"/>
          <p:cNvSpPr txBox="1"/>
          <p:nvPr/>
        </p:nvSpPr>
        <p:spPr>
          <a:xfrm>
            <a:off x="3286125" y="3794125"/>
            <a:ext cx="757238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head</a:t>
            </a:r>
            <a:endParaRPr lang="en-US" altLang="zh-CN" sz="1800" b="1" baseline="-2500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857875" y="3389313"/>
            <a:ext cx="714375" cy="28575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31" name="矩形 24"/>
          <p:cNvSpPr/>
          <p:nvPr/>
        </p:nvSpPr>
        <p:spPr>
          <a:xfrm>
            <a:off x="0" y="142875"/>
            <a:ext cx="1714500" cy="17859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0732" name="Rectangle 2"/>
          <p:cNvSpPr>
            <a:spLocks noGrp="1"/>
          </p:cNvSpPr>
          <p:nvPr>
            <p:ph type="body"/>
          </p:nvPr>
        </p:nvSpPr>
        <p:spPr>
          <a:xfrm>
            <a:off x="333375" y="333375"/>
            <a:ext cx="3667125" cy="588168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&lt;cstdio&gt;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*input()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Node *head=NULL, *tail;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x;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std::cin &gt;&gt; x;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while (x != -1)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   Node *p=new Node;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p-&gt;content = x;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p-&gt;next = NULL;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if (head == NULL)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head = p;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tail-&gt;next = p;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tail = p;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std::cin &gt;&gt; x;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head;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733" name="Text Box 36"/>
          <p:cNvSpPr txBox="1"/>
          <p:nvPr/>
        </p:nvSpPr>
        <p:spPr>
          <a:xfrm>
            <a:off x="5357813" y="3163888"/>
            <a:ext cx="571500" cy="64633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tail</a:t>
            </a:r>
            <a:endParaRPr lang="en-US" altLang="zh-CN" sz="1800" b="1" baseline="-2500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>
            <a:off x="5857875" y="3378200"/>
            <a:ext cx="2286000" cy="285750"/>
          </a:xfrm>
          <a:prstGeom prst="line">
            <a:avLst/>
          </a:prstGeom>
          <a:ln>
            <a:prstDash val="dash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35" name="Text Box 36"/>
          <p:cNvSpPr txBox="1"/>
          <p:nvPr/>
        </p:nvSpPr>
        <p:spPr>
          <a:xfrm>
            <a:off x="7858125" y="4211638"/>
            <a:ext cx="928688" cy="38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30736" name="Text Box 36"/>
          <p:cNvSpPr txBox="1"/>
          <p:nvPr/>
        </p:nvSpPr>
        <p:spPr>
          <a:xfrm>
            <a:off x="8215313" y="3079750"/>
            <a:ext cx="357187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  <a:endParaRPr lang="en-US" altLang="zh-CN" sz="1800" b="1" baseline="-25000" dirty="0">
              <a:solidFill>
                <a:schemeClr val="tx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H="1">
            <a:off x="8358188" y="3449638"/>
            <a:ext cx="0" cy="28575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38" name="Text Box 36"/>
          <p:cNvSpPr txBox="1"/>
          <p:nvPr/>
        </p:nvSpPr>
        <p:spPr>
          <a:xfrm>
            <a:off x="8107363" y="3735388"/>
            <a:ext cx="322262" cy="379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4000500" y="120650"/>
            <a:ext cx="49784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输入时，先输入各个数，最后输入一个结束标记（如：</a:t>
            </a:r>
            <a:r>
              <a:rPr kumimoji="0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-1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矩形 2"/>
          <p:cNvSpPr/>
          <p:nvPr/>
        </p:nvSpPr>
        <p:spPr>
          <a:xfrm>
            <a:off x="0" y="142875"/>
            <a:ext cx="1714500" cy="17859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body"/>
          </p:nvPr>
        </p:nvSpPr>
        <p:spPr>
          <a:xfrm>
            <a:off x="428625" y="428625"/>
            <a:ext cx="6383338" cy="52863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选择排序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sort(Node *h)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if (h==NULL) return;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从链表的头结点直到尾结点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for (Node *p1=h; p1-&gt;next != NULL; p1 = p1-&gt;next)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   Node *p_min = p1;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//p_min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结点的值保持最小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for (Node *p2=p1-&gt;next; p2 != NULL; p2=p2-&gt;next)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if (p2-&gt;content &lt; p_min-&gt;content)  p_min = p2;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p_min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结点的值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if (p_min != p1)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{   int temp = p1-&gt;content;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p1-&gt;content = p_min-&gt;content;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p_min-&gt;content = temp;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1748" name="Group 3"/>
          <p:cNvGrpSpPr/>
          <p:nvPr/>
        </p:nvGrpSpPr>
        <p:grpSpPr>
          <a:xfrm>
            <a:off x="3332163" y="5103813"/>
            <a:ext cx="2224087" cy="968375"/>
            <a:chOff x="1008" y="499"/>
            <a:chExt cx="576" cy="250"/>
          </a:xfrm>
        </p:grpSpPr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1296" y="687"/>
              <a:ext cx="1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 flipV="1">
              <a:off x="1440" y="562"/>
              <a:ext cx="0" cy="1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18"/>
            <p:cNvSpPr>
              <a:spLocks noChangeShapeType="1"/>
            </p:cNvSpPr>
            <p:nvPr/>
          </p:nvSpPr>
          <p:spPr bwMode="auto">
            <a:xfrm>
              <a:off x="1440" y="562"/>
              <a:ext cx="144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1766" name="Rectangle 19"/>
            <p:cNvSpPr/>
            <p:nvPr/>
          </p:nvSpPr>
          <p:spPr>
            <a:xfrm>
              <a:off x="1152" y="499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1767" name="Line 20"/>
            <p:cNvSpPr/>
            <p:nvPr/>
          </p:nvSpPr>
          <p:spPr>
            <a:xfrm>
              <a:off x="1152" y="624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8" name="Line 23"/>
            <p:cNvSpPr/>
            <p:nvPr/>
          </p:nvSpPr>
          <p:spPr>
            <a:xfrm>
              <a:off x="1008" y="56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1749" name="Text Box 36"/>
          <p:cNvSpPr txBox="1"/>
          <p:nvPr/>
        </p:nvSpPr>
        <p:spPr>
          <a:xfrm>
            <a:off x="3857625" y="5092700"/>
            <a:ext cx="942887" cy="37959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</a:t>
            </a:r>
          </a:p>
        </p:txBody>
      </p:sp>
      <p:sp>
        <p:nvSpPr>
          <p:cNvPr id="31750" name="Rectangle 6"/>
          <p:cNvSpPr/>
          <p:nvPr/>
        </p:nvSpPr>
        <p:spPr>
          <a:xfrm>
            <a:off x="7127875" y="5103813"/>
            <a:ext cx="833438" cy="9683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1751" name="Line 8"/>
          <p:cNvSpPr/>
          <p:nvPr/>
        </p:nvSpPr>
        <p:spPr>
          <a:xfrm>
            <a:off x="7127875" y="5588000"/>
            <a:ext cx="8334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752" name="Text Box 36"/>
          <p:cNvSpPr txBox="1"/>
          <p:nvPr/>
        </p:nvSpPr>
        <p:spPr>
          <a:xfrm>
            <a:off x="2889250" y="5072063"/>
            <a:ext cx="428625" cy="66684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p1</a:t>
            </a:r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>
            <a:off x="7104063" y="4714875"/>
            <a:ext cx="428625" cy="377825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6032500" y="5842000"/>
            <a:ext cx="555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 flipV="1">
            <a:off x="6588125" y="5357813"/>
            <a:ext cx="0" cy="48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6588125" y="5357813"/>
            <a:ext cx="555625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57" name="Line 23"/>
          <p:cNvSpPr/>
          <p:nvPr/>
        </p:nvSpPr>
        <p:spPr>
          <a:xfrm>
            <a:off x="5675313" y="5572125"/>
            <a:ext cx="230187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1758" name="Text Box 36"/>
          <p:cNvSpPr txBox="1"/>
          <p:nvPr/>
        </p:nvSpPr>
        <p:spPr>
          <a:xfrm>
            <a:off x="6318250" y="4357688"/>
            <a:ext cx="857250" cy="379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p_min</a:t>
            </a:r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>
            <a:off x="7675563" y="5857875"/>
            <a:ext cx="555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V="1">
            <a:off x="8231188" y="5373688"/>
            <a:ext cx="0" cy="484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>
            <a:off x="8231188" y="5373688"/>
            <a:ext cx="555625" cy="0"/>
          </a:xfrm>
          <a:prstGeom prst="line">
            <a:avLst/>
          </a:prstGeom>
          <a:ln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62" name="Text Box 36"/>
          <p:cNvSpPr txBox="1"/>
          <p:nvPr/>
        </p:nvSpPr>
        <p:spPr>
          <a:xfrm>
            <a:off x="7104063" y="5072063"/>
            <a:ext cx="942887" cy="37959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content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矩形 2"/>
          <p:cNvSpPr/>
          <p:nvPr/>
        </p:nvSpPr>
        <p:spPr>
          <a:xfrm>
            <a:off x="0" y="142875"/>
            <a:ext cx="1714500" cy="17859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2214563" y="1047750"/>
            <a:ext cx="4795837" cy="45243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output(Node *h)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for (Node *p=h; p!=NULL; p=p-&gt;next)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std::cout &lt;&lt; p-&gt;content &lt;&lt; ',';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std::cout &lt;&lt; endl;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buNone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remove(Node *h)</a:t>
            </a:r>
          </a:p>
          <a:p>
            <a:pPr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while (h != NULL)</a:t>
            </a:r>
          </a:p>
          <a:p>
            <a:pPr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	  Node *p=h;</a:t>
            </a:r>
          </a:p>
          <a:p>
            <a:pPr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h = h-&gt;next;</a:t>
            </a:r>
          </a:p>
          <a:p>
            <a:pPr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delete p;</a:t>
            </a:r>
          </a:p>
          <a:p>
            <a:pPr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}</a:t>
            </a:r>
          </a:p>
          <a:p>
            <a:pPr eaLnBrk="1" hangingPunct="1"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/>
          </p:cNvSpPr>
          <p:nvPr>
            <p:ph type="body"/>
          </p:nvPr>
        </p:nvSpPr>
        <p:spPr>
          <a:xfrm>
            <a:off x="1214438" y="2032000"/>
            <a:ext cx="3571875" cy="30400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zh-CN" sz="2800" b="1" dirty="0">
                <a:solidFill>
                  <a:srgbClr val="0070C0"/>
                </a:solidFill>
              </a:rPr>
              <a:t>链表</a:t>
            </a:r>
            <a:r>
              <a:rPr lang="zh-CN" altLang="en-US" sz="2800" b="1" dirty="0">
                <a:solidFill>
                  <a:srgbClr val="0070C0"/>
                </a:solidFill>
              </a:rPr>
              <a:t>的基本操作</a:t>
            </a:r>
            <a:endParaRPr lang="zh-CN" altLang="zh-CN" sz="2800" b="1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）插入结点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）删除结点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）检索结点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）输出结点</a:t>
            </a:r>
            <a:endParaRPr lang="zh-CN" altLang="zh-CN" sz="2400" b="1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9263" y="500063"/>
            <a:ext cx="6619875" cy="919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342900" marR="0" indent="-34290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动态变量的应用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--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链表</a:t>
            </a:r>
            <a:endParaRPr kumimoji="0" lang="en-US" altLang="zh-CN" sz="4000" b="1" kern="0" cap="none" spc="0" normalizeH="0" baseline="0" noProof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195" name="Group 3"/>
          <p:cNvGrpSpPr/>
          <p:nvPr/>
        </p:nvGrpSpPr>
        <p:grpSpPr>
          <a:xfrm>
            <a:off x="3995738" y="4078288"/>
            <a:ext cx="862012" cy="1557337"/>
            <a:chOff x="0" y="0"/>
            <a:chExt cx="216" cy="499"/>
          </a:xfrm>
        </p:grpSpPr>
        <p:sp>
          <p:nvSpPr>
            <p:cNvPr id="8199" name="Rectangle 5"/>
            <p:cNvSpPr/>
            <p:nvPr/>
          </p:nvSpPr>
          <p:spPr>
            <a:xfrm>
              <a:off x="0" y="249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8200" name="Line 6"/>
            <p:cNvSpPr/>
            <p:nvPr/>
          </p:nvSpPr>
          <p:spPr>
            <a:xfrm>
              <a:off x="0" y="374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1" name="Rectangle 7"/>
            <p:cNvSpPr/>
            <p:nvPr/>
          </p:nvSpPr>
          <p:spPr>
            <a:xfrm>
              <a:off x="0" y="0"/>
              <a:ext cx="216" cy="12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8202" name="Line 8"/>
            <p:cNvSpPr/>
            <p:nvPr/>
          </p:nvSpPr>
          <p:spPr>
            <a:xfrm>
              <a:off x="105" y="62"/>
              <a:ext cx="0" cy="1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196" name="Text Box 9"/>
          <p:cNvSpPr txBox="1"/>
          <p:nvPr/>
        </p:nvSpPr>
        <p:spPr>
          <a:xfrm>
            <a:off x="3522663" y="4071938"/>
            <a:ext cx="34657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8197" name="Text Box 10"/>
          <p:cNvSpPr txBox="1"/>
          <p:nvPr/>
        </p:nvSpPr>
        <p:spPr>
          <a:xfrm>
            <a:off x="4249738" y="4886325"/>
            <a:ext cx="33855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198" name="Rectangle 3"/>
          <p:cNvSpPr txBox="1"/>
          <p:nvPr/>
        </p:nvSpPr>
        <p:spPr>
          <a:xfrm>
            <a:off x="428625" y="1857375"/>
            <a:ext cx="8143875" cy="35004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42900" lvl="0" indent="-342900"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首先产生新结点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*p=new Node;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产生一个动态变量来表示新结点。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1" hangingPunct="1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p-&gt;content = a;           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赋给新结点中表示结点值的成员。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图示为：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）插入结点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4063" y="1857375"/>
            <a:ext cx="7675563" cy="3382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1)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如果链表为空（创建第一个结点时）：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(head == NULL)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   head = p;            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头指针指向新结点。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p-&gt;next = NULL;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把新结点的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next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成员置为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NULL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 </a:t>
            </a:r>
          </a:p>
          <a:p>
            <a:pPr marL="8001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图示为：</a:t>
            </a:r>
          </a:p>
        </p:txBody>
      </p:sp>
      <p:grpSp>
        <p:nvGrpSpPr>
          <p:cNvPr id="9219" name="Group 3"/>
          <p:cNvGrpSpPr/>
          <p:nvPr/>
        </p:nvGrpSpPr>
        <p:grpSpPr>
          <a:xfrm>
            <a:off x="3000375" y="4214813"/>
            <a:ext cx="2808288" cy="1890712"/>
            <a:chOff x="0" y="0"/>
            <a:chExt cx="1769" cy="1191"/>
          </a:xfrm>
        </p:grpSpPr>
        <p:grpSp>
          <p:nvGrpSpPr>
            <p:cNvPr id="9221" name="Group 4"/>
            <p:cNvGrpSpPr/>
            <p:nvPr/>
          </p:nvGrpSpPr>
          <p:grpSpPr>
            <a:xfrm>
              <a:off x="0" y="0"/>
              <a:ext cx="1761" cy="1191"/>
              <a:chOff x="0" y="0"/>
              <a:chExt cx="672" cy="466"/>
            </a:xfrm>
          </p:grpSpPr>
          <p:sp>
            <p:nvSpPr>
              <p:cNvPr id="9226" name="Rectangle 5"/>
              <p:cNvSpPr/>
              <p:nvPr/>
            </p:nvSpPr>
            <p:spPr>
              <a:xfrm>
                <a:off x="456" y="216"/>
                <a:ext cx="216" cy="25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–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2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27" name="Line 6"/>
              <p:cNvSpPr/>
              <p:nvPr/>
            </p:nvSpPr>
            <p:spPr>
              <a:xfrm>
                <a:off x="456" y="341"/>
                <a:ext cx="21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28" name="Rectangle 7"/>
              <p:cNvSpPr/>
              <p:nvPr/>
            </p:nvSpPr>
            <p:spPr>
              <a:xfrm>
                <a:off x="0" y="341"/>
                <a:ext cx="216" cy="12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–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2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29" name="Line 8"/>
              <p:cNvSpPr/>
              <p:nvPr/>
            </p:nvSpPr>
            <p:spPr>
              <a:xfrm>
                <a:off x="168" y="403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0" name="Line 9"/>
              <p:cNvSpPr/>
              <p:nvPr/>
            </p:nvSpPr>
            <p:spPr>
              <a:xfrm flipV="1">
                <a:off x="312" y="278"/>
                <a:ext cx="0" cy="1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31" name="Line 10"/>
              <p:cNvSpPr/>
              <p:nvPr/>
            </p:nvSpPr>
            <p:spPr>
              <a:xfrm>
                <a:off x="312" y="278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232" name="Rectangle 11"/>
              <p:cNvSpPr/>
              <p:nvPr/>
            </p:nvSpPr>
            <p:spPr>
              <a:xfrm>
                <a:off x="456" y="0"/>
                <a:ext cx="216" cy="125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–"/>
                  <a:defRPr sz="2800">
                    <a:solidFill>
                      <a:schemeClr val="tx2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2"/>
                    </a:solidFill>
                    <a:latin typeface="+mn-lt"/>
                    <a:ea typeface="宋体" panose="02010600030101010101" pitchFamily="2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+mn-lt"/>
                    <a:ea typeface="宋体" panose="02010600030101010101" pitchFamily="2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•"/>
                  <a:defRPr sz="2000">
                    <a:solidFill>
                      <a:schemeClr val="tx2"/>
                    </a:solidFill>
                    <a:latin typeface="+mn-lt"/>
                    <a:ea typeface="宋体" panose="02010600030101010101" pitchFamily="2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33" name="Line 12"/>
              <p:cNvSpPr/>
              <p:nvPr/>
            </p:nvSpPr>
            <p:spPr>
              <a:xfrm>
                <a:off x="561" y="91"/>
                <a:ext cx="0" cy="12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9222" name="Text Box 13"/>
            <p:cNvSpPr txBox="1"/>
            <p:nvPr/>
          </p:nvSpPr>
          <p:spPr>
            <a:xfrm>
              <a:off x="920" y="11"/>
              <a:ext cx="21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9223" name="Text Box 14"/>
            <p:cNvSpPr txBox="1"/>
            <p:nvPr/>
          </p:nvSpPr>
          <p:spPr>
            <a:xfrm>
              <a:off x="25" y="597"/>
              <a:ext cx="51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9224" name="Text Box 15"/>
            <p:cNvSpPr txBox="1"/>
            <p:nvPr/>
          </p:nvSpPr>
          <p:spPr>
            <a:xfrm>
              <a:off x="1226" y="918"/>
              <a:ext cx="54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NULL</a:t>
              </a:r>
            </a:p>
          </p:txBody>
        </p:sp>
        <p:sp>
          <p:nvSpPr>
            <p:cNvPr id="9225" name="Text Box 16"/>
            <p:cNvSpPr txBox="1"/>
            <p:nvPr/>
          </p:nvSpPr>
          <p:spPr>
            <a:xfrm>
              <a:off x="1353" y="601"/>
              <a:ext cx="21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）插入结点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8593" y="1141413"/>
            <a:ext cx="8786813" cy="26638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2)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如果新结点插在表头，则进行下面的操作： 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p-&gt;next = head;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新结点的下一结点为链表原来的首结点。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head = p;             //head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指向新结点。</a:t>
            </a: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图示为：</a:t>
            </a:r>
          </a:p>
        </p:txBody>
      </p:sp>
      <p:grpSp>
        <p:nvGrpSpPr>
          <p:cNvPr id="10243" name="Group 3"/>
          <p:cNvGrpSpPr/>
          <p:nvPr/>
        </p:nvGrpSpPr>
        <p:grpSpPr>
          <a:xfrm>
            <a:off x="1303337" y="2644775"/>
            <a:ext cx="7500938" cy="3324225"/>
            <a:chOff x="0" y="0"/>
            <a:chExt cx="4725" cy="2094"/>
          </a:xfrm>
        </p:grpSpPr>
        <p:sp>
          <p:nvSpPr>
            <p:cNvPr id="10245" name="Rectangle 4"/>
            <p:cNvSpPr/>
            <p:nvPr/>
          </p:nvSpPr>
          <p:spPr>
            <a:xfrm>
              <a:off x="1083" y="1497"/>
              <a:ext cx="542" cy="59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246" name="Rectangle 5"/>
            <p:cNvSpPr/>
            <p:nvPr/>
          </p:nvSpPr>
          <p:spPr>
            <a:xfrm>
              <a:off x="2166" y="1497"/>
              <a:ext cx="542" cy="59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247" name="Rectangle 6"/>
            <p:cNvSpPr/>
            <p:nvPr/>
          </p:nvSpPr>
          <p:spPr>
            <a:xfrm>
              <a:off x="4152" y="1497"/>
              <a:ext cx="542" cy="59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248" name="Line 7"/>
            <p:cNvSpPr/>
            <p:nvPr/>
          </p:nvSpPr>
          <p:spPr>
            <a:xfrm>
              <a:off x="1083" y="1797"/>
              <a:ext cx="542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49" name="Line 8"/>
            <p:cNvSpPr/>
            <p:nvPr/>
          </p:nvSpPr>
          <p:spPr>
            <a:xfrm>
              <a:off x="2166" y="1797"/>
              <a:ext cx="542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0" name="Line 9"/>
            <p:cNvSpPr/>
            <p:nvPr/>
          </p:nvSpPr>
          <p:spPr>
            <a:xfrm>
              <a:off x="4152" y="1797"/>
              <a:ext cx="542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1" name="Rectangle 10"/>
            <p:cNvSpPr/>
            <p:nvPr/>
          </p:nvSpPr>
          <p:spPr>
            <a:xfrm>
              <a:off x="0" y="1797"/>
              <a:ext cx="542" cy="29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252" name="Line 11"/>
            <p:cNvSpPr/>
            <p:nvPr/>
          </p:nvSpPr>
          <p:spPr>
            <a:xfrm>
              <a:off x="361" y="1945"/>
              <a:ext cx="361" cy="3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3" name="Line 12"/>
            <p:cNvSpPr/>
            <p:nvPr/>
          </p:nvSpPr>
          <p:spPr>
            <a:xfrm flipV="1">
              <a:off x="722" y="748"/>
              <a:ext cx="3" cy="1197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4" name="Line 13"/>
            <p:cNvSpPr/>
            <p:nvPr/>
          </p:nvSpPr>
          <p:spPr>
            <a:xfrm>
              <a:off x="722" y="748"/>
              <a:ext cx="361" cy="3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5" name="Line 14"/>
            <p:cNvSpPr/>
            <p:nvPr/>
          </p:nvSpPr>
          <p:spPr>
            <a:xfrm>
              <a:off x="1444" y="1945"/>
              <a:ext cx="361" cy="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6" name="Line 15"/>
            <p:cNvSpPr/>
            <p:nvPr/>
          </p:nvSpPr>
          <p:spPr>
            <a:xfrm flipV="1">
              <a:off x="1805" y="1645"/>
              <a:ext cx="3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7" name="Line 16"/>
            <p:cNvSpPr/>
            <p:nvPr/>
          </p:nvSpPr>
          <p:spPr>
            <a:xfrm>
              <a:off x="1805" y="1645"/>
              <a:ext cx="361" cy="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58" name="Line 17"/>
            <p:cNvSpPr/>
            <p:nvPr/>
          </p:nvSpPr>
          <p:spPr>
            <a:xfrm>
              <a:off x="2528" y="1945"/>
              <a:ext cx="361" cy="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9" name="Line 18"/>
            <p:cNvSpPr/>
            <p:nvPr/>
          </p:nvSpPr>
          <p:spPr>
            <a:xfrm flipV="1">
              <a:off x="2889" y="1645"/>
              <a:ext cx="2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0" name="Line 19"/>
            <p:cNvSpPr/>
            <p:nvPr/>
          </p:nvSpPr>
          <p:spPr>
            <a:xfrm>
              <a:off x="2889" y="1645"/>
              <a:ext cx="361" cy="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1" name="Line 20"/>
            <p:cNvSpPr/>
            <p:nvPr/>
          </p:nvSpPr>
          <p:spPr>
            <a:xfrm>
              <a:off x="3430" y="1945"/>
              <a:ext cx="361" cy="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2" name="Line 21"/>
            <p:cNvSpPr/>
            <p:nvPr/>
          </p:nvSpPr>
          <p:spPr>
            <a:xfrm flipV="1">
              <a:off x="3791" y="1645"/>
              <a:ext cx="3" cy="3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3" name="Line 22"/>
            <p:cNvSpPr/>
            <p:nvPr/>
          </p:nvSpPr>
          <p:spPr>
            <a:xfrm>
              <a:off x="3791" y="1645"/>
              <a:ext cx="361" cy="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4" name="Rectangle 23"/>
            <p:cNvSpPr/>
            <p:nvPr/>
          </p:nvSpPr>
          <p:spPr>
            <a:xfrm>
              <a:off x="1083" y="597"/>
              <a:ext cx="542" cy="6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265" name="Line 24"/>
            <p:cNvSpPr/>
            <p:nvPr/>
          </p:nvSpPr>
          <p:spPr>
            <a:xfrm>
              <a:off x="1083" y="897"/>
              <a:ext cx="542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66" name="Rectangle 25"/>
            <p:cNvSpPr/>
            <p:nvPr/>
          </p:nvSpPr>
          <p:spPr>
            <a:xfrm>
              <a:off x="1083" y="0"/>
              <a:ext cx="542" cy="30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0267" name="Line 26"/>
            <p:cNvSpPr/>
            <p:nvPr/>
          </p:nvSpPr>
          <p:spPr>
            <a:xfrm>
              <a:off x="1347" y="149"/>
              <a:ext cx="2" cy="4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8" name="Line 27"/>
            <p:cNvSpPr/>
            <p:nvPr/>
          </p:nvSpPr>
          <p:spPr>
            <a:xfrm>
              <a:off x="1359" y="1048"/>
              <a:ext cx="3" cy="449"/>
            </a:xfrm>
            <a:prstGeom prst="line">
              <a:avLst/>
            </a:prstGeom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269" name="Line 28"/>
            <p:cNvSpPr/>
            <p:nvPr/>
          </p:nvSpPr>
          <p:spPr>
            <a:xfrm>
              <a:off x="722" y="1645"/>
              <a:ext cx="361" cy="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0270" name="Text Box 29"/>
            <p:cNvSpPr txBox="1"/>
            <p:nvPr/>
          </p:nvSpPr>
          <p:spPr>
            <a:xfrm>
              <a:off x="9" y="1514"/>
              <a:ext cx="516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head</a:t>
              </a:r>
            </a:p>
          </p:txBody>
        </p:sp>
        <p:sp>
          <p:nvSpPr>
            <p:cNvPr id="10271" name="Text Box 30"/>
            <p:cNvSpPr txBox="1"/>
            <p:nvPr/>
          </p:nvSpPr>
          <p:spPr>
            <a:xfrm>
              <a:off x="690" y="17"/>
              <a:ext cx="218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10272" name="Text Box 31"/>
            <p:cNvSpPr txBox="1"/>
            <p:nvPr/>
          </p:nvSpPr>
          <p:spPr>
            <a:xfrm>
              <a:off x="1189" y="1514"/>
              <a:ext cx="28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273" name="Text Box 32"/>
            <p:cNvSpPr txBox="1"/>
            <p:nvPr/>
          </p:nvSpPr>
          <p:spPr>
            <a:xfrm>
              <a:off x="2277" y="1514"/>
              <a:ext cx="28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274" name="Text Box 33"/>
            <p:cNvSpPr txBox="1"/>
            <p:nvPr/>
          </p:nvSpPr>
          <p:spPr>
            <a:xfrm>
              <a:off x="4273" y="1514"/>
              <a:ext cx="282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10275" name="Text Box 34"/>
            <p:cNvSpPr txBox="1"/>
            <p:nvPr/>
          </p:nvSpPr>
          <p:spPr>
            <a:xfrm>
              <a:off x="4182" y="1831"/>
              <a:ext cx="54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NULL</a:t>
              </a:r>
            </a:p>
          </p:txBody>
        </p:sp>
        <p:sp>
          <p:nvSpPr>
            <p:cNvPr id="10276" name="Text Box 35"/>
            <p:cNvSpPr txBox="1"/>
            <p:nvPr/>
          </p:nvSpPr>
          <p:spPr>
            <a:xfrm>
              <a:off x="1234" y="607"/>
              <a:ext cx="21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1" dirty="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37" name="Rectangle 2"/>
          <p:cNvSpPr txBox="1">
            <a:spLocks noChangeArrowheads="1"/>
          </p:cNvSpPr>
          <p:nvPr/>
        </p:nvSpPr>
        <p:spPr bwMode="auto">
          <a:xfrm>
            <a:off x="1493838" y="120809"/>
            <a:ext cx="7010400" cy="952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）插入结点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0245" y="406908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虚线箭头表示插人新结点之前的指针状态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4913" y="889603"/>
            <a:ext cx="7605713" cy="34575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1950" marR="0" lvl="0" indent="-3619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3)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如果新结点插在表尾，则进行下面的操作：</a:t>
            </a:r>
          </a:p>
          <a:p>
            <a:pPr marL="1075055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循环查找最后一个结点	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75055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Node *q=head;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75055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 (q-&gt;next != NULL) q = q-&gt;next;  </a:t>
            </a:r>
          </a:p>
          <a:p>
            <a:pPr marL="1075055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把新结点加到链表的尾部。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75055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q-&gt;next = p; 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75055" marR="0" lvl="1" indent="-533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p-&gt;next = NULL;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图示为： </a:t>
            </a:r>
          </a:p>
        </p:txBody>
      </p:sp>
      <p:grpSp>
        <p:nvGrpSpPr>
          <p:cNvPr id="12291" name="Group 3"/>
          <p:cNvGrpSpPr/>
          <p:nvPr/>
        </p:nvGrpSpPr>
        <p:grpSpPr>
          <a:xfrm>
            <a:off x="1200944" y="3040789"/>
            <a:ext cx="7596187" cy="2952750"/>
            <a:chOff x="0" y="0"/>
            <a:chExt cx="2304" cy="874"/>
          </a:xfrm>
        </p:grpSpPr>
        <p:sp>
          <p:nvSpPr>
            <p:cNvPr id="12302" name="Rectangle 4"/>
            <p:cNvSpPr/>
            <p:nvPr/>
          </p:nvSpPr>
          <p:spPr>
            <a:xfrm>
              <a:off x="432" y="624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2303" name="Rectangle 5"/>
            <p:cNvSpPr/>
            <p:nvPr/>
          </p:nvSpPr>
          <p:spPr>
            <a:xfrm>
              <a:off x="864" y="624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2304" name="Rectangle 6"/>
            <p:cNvSpPr/>
            <p:nvPr/>
          </p:nvSpPr>
          <p:spPr>
            <a:xfrm>
              <a:off x="1656" y="624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2305" name="Line 7"/>
            <p:cNvSpPr/>
            <p:nvPr/>
          </p:nvSpPr>
          <p:spPr>
            <a:xfrm>
              <a:off x="432" y="749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6" name="Line 8"/>
            <p:cNvSpPr/>
            <p:nvPr/>
          </p:nvSpPr>
          <p:spPr>
            <a:xfrm>
              <a:off x="864" y="749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7" name="Line 9"/>
            <p:cNvSpPr/>
            <p:nvPr/>
          </p:nvSpPr>
          <p:spPr>
            <a:xfrm>
              <a:off x="1656" y="749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08" name="Rectangle 10"/>
            <p:cNvSpPr/>
            <p:nvPr/>
          </p:nvSpPr>
          <p:spPr>
            <a:xfrm>
              <a:off x="0" y="749"/>
              <a:ext cx="216" cy="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2309" name="Line 11"/>
            <p:cNvSpPr/>
            <p:nvPr/>
          </p:nvSpPr>
          <p:spPr>
            <a:xfrm>
              <a:off x="144" y="81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0" name="Line 12"/>
            <p:cNvSpPr/>
            <p:nvPr/>
          </p:nvSpPr>
          <p:spPr>
            <a:xfrm flipV="1">
              <a:off x="288" y="687"/>
              <a:ext cx="0" cy="1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1" name="Line 13"/>
            <p:cNvSpPr/>
            <p:nvPr/>
          </p:nvSpPr>
          <p:spPr>
            <a:xfrm>
              <a:off x="288" y="68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2" name="Line 14"/>
            <p:cNvSpPr/>
            <p:nvPr/>
          </p:nvSpPr>
          <p:spPr>
            <a:xfrm>
              <a:off x="576" y="81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3" name="Line 15"/>
            <p:cNvSpPr/>
            <p:nvPr/>
          </p:nvSpPr>
          <p:spPr>
            <a:xfrm flipV="1">
              <a:off x="720" y="687"/>
              <a:ext cx="0" cy="1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4" name="Line 16"/>
            <p:cNvSpPr/>
            <p:nvPr/>
          </p:nvSpPr>
          <p:spPr>
            <a:xfrm>
              <a:off x="720" y="68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5" name="Line 17"/>
            <p:cNvSpPr/>
            <p:nvPr/>
          </p:nvSpPr>
          <p:spPr>
            <a:xfrm>
              <a:off x="1008" y="81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6" name="Line 18"/>
            <p:cNvSpPr/>
            <p:nvPr/>
          </p:nvSpPr>
          <p:spPr>
            <a:xfrm flipV="1">
              <a:off x="1152" y="687"/>
              <a:ext cx="0" cy="1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7" name="Line 19"/>
            <p:cNvSpPr/>
            <p:nvPr/>
          </p:nvSpPr>
          <p:spPr>
            <a:xfrm>
              <a:off x="1152" y="68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8" name="Line 20"/>
            <p:cNvSpPr/>
            <p:nvPr/>
          </p:nvSpPr>
          <p:spPr>
            <a:xfrm>
              <a:off x="1368" y="81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9" name="Line 21"/>
            <p:cNvSpPr/>
            <p:nvPr/>
          </p:nvSpPr>
          <p:spPr>
            <a:xfrm flipV="1">
              <a:off x="1512" y="687"/>
              <a:ext cx="0" cy="1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0" name="Line 22"/>
            <p:cNvSpPr/>
            <p:nvPr/>
          </p:nvSpPr>
          <p:spPr>
            <a:xfrm>
              <a:off x="1512" y="687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21" name="Rectangle 23"/>
            <p:cNvSpPr/>
            <p:nvPr/>
          </p:nvSpPr>
          <p:spPr>
            <a:xfrm>
              <a:off x="2088" y="250"/>
              <a:ext cx="216" cy="24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2322" name="Line 24"/>
            <p:cNvSpPr/>
            <p:nvPr/>
          </p:nvSpPr>
          <p:spPr>
            <a:xfrm>
              <a:off x="2088" y="375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3" name="Rectangle 25"/>
            <p:cNvSpPr/>
            <p:nvPr/>
          </p:nvSpPr>
          <p:spPr>
            <a:xfrm>
              <a:off x="2088" y="0"/>
              <a:ext cx="216" cy="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2324" name="Line 26"/>
            <p:cNvSpPr/>
            <p:nvPr/>
          </p:nvSpPr>
          <p:spPr>
            <a:xfrm>
              <a:off x="2193" y="63"/>
              <a:ext cx="0" cy="1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25" name="Line 27"/>
            <p:cNvSpPr/>
            <p:nvPr/>
          </p:nvSpPr>
          <p:spPr>
            <a:xfrm>
              <a:off x="1800" y="81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6" name="Line 28"/>
            <p:cNvSpPr/>
            <p:nvPr/>
          </p:nvSpPr>
          <p:spPr>
            <a:xfrm flipV="1">
              <a:off x="1944" y="312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7" name="Line 29"/>
            <p:cNvSpPr/>
            <p:nvPr/>
          </p:nvSpPr>
          <p:spPr>
            <a:xfrm>
              <a:off x="1944" y="31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28" name="Rectangle 30"/>
            <p:cNvSpPr/>
            <p:nvPr/>
          </p:nvSpPr>
          <p:spPr>
            <a:xfrm>
              <a:off x="864" y="125"/>
              <a:ext cx="216" cy="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2329" name="Line 31"/>
            <p:cNvSpPr/>
            <p:nvPr/>
          </p:nvSpPr>
          <p:spPr>
            <a:xfrm flipH="1">
              <a:off x="504" y="187"/>
              <a:ext cx="432" cy="4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2330" name="Line 32"/>
            <p:cNvSpPr/>
            <p:nvPr/>
          </p:nvSpPr>
          <p:spPr>
            <a:xfrm>
              <a:off x="936" y="187"/>
              <a:ext cx="72" cy="4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2331" name="Line 33"/>
            <p:cNvSpPr/>
            <p:nvPr/>
          </p:nvSpPr>
          <p:spPr>
            <a:xfrm>
              <a:off x="936" y="187"/>
              <a:ext cx="360" cy="4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2332" name="Line 34"/>
            <p:cNvSpPr/>
            <p:nvPr/>
          </p:nvSpPr>
          <p:spPr>
            <a:xfrm>
              <a:off x="936" y="187"/>
              <a:ext cx="792" cy="4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2292" name="Text Box 35"/>
          <p:cNvSpPr txBox="1"/>
          <p:nvPr/>
        </p:nvSpPr>
        <p:spPr>
          <a:xfrm>
            <a:off x="7552531" y="3040789"/>
            <a:ext cx="34657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2293" name="Text Box 36"/>
          <p:cNvSpPr txBox="1"/>
          <p:nvPr/>
        </p:nvSpPr>
        <p:spPr>
          <a:xfrm>
            <a:off x="8273256" y="3848826"/>
            <a:ext cx="33855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2294" name="Text Box 37"/>
          <p:cNvSpPr txBox="1"/>
          <p:nvPr/>
        </p:nvSpPr>
        <p:spPr>
          <a:xfrm>
            <a:off x="8055769" y="4280626"/>
            <a:ext cx="862737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12295" name="Text Box 38"/>
          <p:cNvSpPr txBox="1"/>
          <p:nvPr/>
        </p:nvSpPr>
        <p:spPr>
          <a:xfrm>
            <a:off x="6636544" y="5555389"/>
            <a:ext cx="862737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rgbClr val="0097E2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12296" name="Text Box 39"/>
          <p:cNvSpPr txBox="1"/>
          <p:nvPr/>
        </p:nvSpPr>
        <p:spPr>
          <a:xfrm>
            <a:off x="1215231" y="5072789"/>
            <a:ext cx="819455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12297" name="Text Box 40"/>
          <p:cNvSpPr txBox="1"/>
          <p:nvPr/>
        </p:nvSpPr>
        <p:spPr>
          <a:xfrm>
            <a:off x="2728119" y="5072789"/>
            <a:ext cx="44755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298" name="Text Box 41"/>
          <p:cNvSpPr txBox="1"/>
          <p:nvPr/>
        </p:nvSpPr>
        <p:spPr>
          <a:xfrm>
            <a:off x="4167981" y="5072789"/>
            <a:ext cx="44755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299" name="Text Box 42"/>
          <p:cNvSpPr txBox="1"/>
          <p:nvPr/>
        </p:nvSpPr>
        <p:spPr>
          <a:xfrm>
            <a:off x="6831806" y="5072789"/>
            <a:ext cx="44755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2300" name="Text Box 43"/>
          <p:cNvSpPr txBox="1"/>
          <p:nvPr/>
        </p:nvSpPr>
        <p:spPr>
          <a:xfrm>
            <a:off x="3572669" y="3450364"/>
            <a:ext cx="34657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436996" y="6241254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Rectangle 2"/>
          <p:cNvSpPr txBox="1">
            <a:spLocks noChangeArrowheads="1"/>
          </p:cNvSpPr>
          <p:nvPr/>
        </p:nvSpPr>
        <p:spPr bwMode="auto">
          <a:xfrm>
            <a:off x="1493838" y="120809"/>
            <a:ext cx="7010400" cy="952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）插入结点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7550" y="1226542"/>
            <a:ext cx="7786688" cy="4572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4)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如果新结点插在链表中第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&gt;0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）个结点（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）的后面：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找到第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个结点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1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插入新节点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图示为：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4340" name="Group 3"/>
          <p:cNvGrpSpPr/>
          <p:nvPr/>
        </p:nvGrpSpPr>
        <p:grpSpPr>
          <a:xfrm>
            <a:off x="1348670" y="2632184"/>
            <a:ext cx="7019925" cy="3168650"/>
            <a:chOff x="0" y="0"/>
            <a:chExt cx="2232" cy="874"/>
          </a:xfrm>
        </p:grpSpPr>
        <p:sp>
          <p:nvSpPr>
            <p:cNvPr id="14349" name="Rectangle 5"/>
            <p:cNvSpPr/>
            <p:nvPr/>
          </p:nvSpPr>
          <p:spPr>
            <a:xfrm>
              <a:off x="432" y="624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4350" name="Rectangle 6"/>
            <p:cNvSpPr/>
            <p:nvPr/>
          </p:nvSpPr>
          <p:spPr>
            <a:xfrm>
              <a:off x="1224" y="624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4351" name="Rectangle 7"/>
            <p:cNvSpPr/>
            <p:nvPr/>
          </p:nvSpPr>
          <p:spPr>
            <a:xfrm>
              <a:off x="2016" y="624"/>
              <a:ext cx="216" cy="25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4352" name="Line 8"/>
            <p:cNvSpPr/>
            <p:nvPr/>
          </p:nvSpPr>
          <p:spPr>
            <a:xfrm>
              <a:off x="432" y="749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3" name="Line 9"/>
            <p:cNvSpPr/>
            <p:nvPr/>
          </p:nvSpPr>
          <p:spPr>
            <a:xfrm>
              <a:off x="1224" y="749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4" name="Line 10"/>
            <p:cNvSpPr/>
            <p:nvPr/>
          </p:nvSpPr>
          <p:spPr>
            <a:xfrm>
              <a:off x="2016" y="749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5" name="Rectangle 11"/>
            <p:cNvSpPr/>
            <p:nvPr/>
          </p:nvSpPr>
          <p:spPr>
            <a:xfrm>
              <a:off x="0" y="749"/>
              <a:ext cx="216" cy="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4356" name="Line 12"/>
            <p:cNvSpPr/>
            <p:nvPr/>
          </p:nvSpPr>
          <p:spPr>
            <a:xfrm>
              <a:off x="144" y="81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7" name="Line 13"/>
            <p:cNvSpPr/>
            <p:nvPr/>
          </p:nvSpPr>
          <p:spPr>
            <a:xfrm flipV="1">
              <a:off x="288" y="686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58" name="Line 14"/>
            <p:cNvSpPr/>
            <p:nvPr/>
          </p:nvSpPr>
          <p:spPr>
            <a:xfrm>
              <a:off x="288" y="68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59" name="Line 15"/>
            <p:cNvSpPr/>
            <p:nvPr/>
          </p:nvSpPr>
          <p:spPr>
            <a:xfrm>
              <a:off x="576" y="81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0" name="Line 16"/>
            <p:cNvSpPr/>
            <p:nvPr/>
          </p:nvSpPr>
          <p:spPr>
            <a:xfrm flipV="1">
              <a:off x="720" y="686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1" name="Line 17"/>
            <p:cNvSpPr/>
            <p:nvPr/>
          </p:nvSpPr>
          <p:spPr>
            <a:xfrm>
              <a:off x="720" y="68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2" name="Line 18"/>
            <p:cNvSpPr/>
            <p:nvPr/>
          </p:nvSpPr>
          <p:spPr>
            <a:xfrm>
              <a:off x="1368" y="81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3" name="Line 19"/>
            <p:cNvSpPr/>
            <p:nvPr/>
          </p:nvSpPr>
          <p:spPr>
            <a:xfrm flipV="1">
              <a:off x="1512" y="686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4" name="Line 20"/>
            <p:cNvSpPr/>
            <p:nvPr/>
          </p:nvSpPr>
          <p:spPr>
            <a:xfrm>
              <a:off x="1512" y="68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4365" name="Line 21"/>
            <p:cNvSpPr/>
            <p:nvPr/>
          </p:nvSpPr>
          <p:spPr>
            <a:xfrm>
              <a:off x="1728" y="81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6" name="Line 22"/>
            <p:cNvSpPr/>
            <p:nvPr/>
          </p:nvSpPr>
          <p:spPr>
            <a:xfrm flipV="1">
              <a:off x="1872" y="686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67" name="Line 23"/>
            <p:cNvSpPr/>
            <p:nvPr/>
          </p:nvSpPr>
          <p:spPr>
            <a:xfrm>
              <a:off x="1872" y="68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68" name="Rectangle 24"/>
            <p:cNvSpPr/>
            <p:nvPr/>
          </p:nvSpPr>
          <p:spPr>
            <a:xfrm>
              <a:off x="1656" y="250"/>
              <a:ext cx="216" cy="249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4369" name="Line 25"/>
            <p:cNvSpPr/>
            <p:nvPr/>
          </p:nvSpPr>
          <p:spPr>
            <a:xfrm>
              <a:off x="1656" y="374"/>
              <a:ext cx="2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0" name="Rectangle 26"/>
            <p:cNvSpPr/>
            <p:nvPr/>
          </p:nvSpPr>
          <p:spPr>
            <a:xfrm>
              <a:off x="1656" y="0"/>
              <a:ext cx="216" cy="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4371" name="Line 27"/>
            <p:cNvSpPr/>
            <p:nvPr/>
          </p:nvSpPr>
          <p:spPr>
            <a:xfrm>
              <a:off x="1761" y="62"/>
              <a:ext cx="0" cy="1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2" name="Line 28"/>
            <p:cNvSpPr/>
            <p:nvPr/>
          </p:nvSpPr>
          <p:spPr>
            <a:xfrm flipV="1">
              <a:off x="1512" y="312"/>
              <a:ext cx="0" cy="4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3" name="Line 29"/>
            <p:cNvSpPr/>
            <p:nvPr/>
          </p:nvSpPr>
          <p:spPr>
            <a:xfrm>
              <a:off x="1512" y="31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4" name="Rectangle 30"/>
            <p:cNvSpPr/>
            <p:nvPr/>
          </p:nvSpPr>
          <p:spPr>
            <a:xfrm>
              <a:off x="864" y="125"/>
              <a:ext cx="216" cy="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14375" name="Line 31"/>
            <p:cNvSpPr/>
            <p:nvPr/>
          </p:nvSpPr>
          <p:spPr>
            <a:xfrm flipH="1">
              <a:off x="504" y="187"/>
              <a:ext cx="432" cy="4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4376" name="Line 32"/>
            <p:cNvSpPr/>
            <p:nvPr/>
          </p:nvSpPr>
          <p:spPr>
            <a:xfrm flipH="1">
              <a:off x="936" y="187"/>
              <a:ext cx="0" cy="4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4377" name="Line 33"/>
            <p:cNvSpPr/>
            <p:nvPr/>
          </p:nvSpPr>
          <p:spPr>
            <a:xfrm>
              <a:off x="936" y="187"/>
              <a:ext cx="360" cy="43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78" name="Line 34"/>
            <p:cNvSpPr/>
            <p:nvPr/>
          </p:nvSpPr>
          <p:spPr>
            <a:xfrm>
              <a:off x="936" y="81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9" name="Line 35"/>
            <p:cNvSpPr/>
            <p:nvPr/>
          </p:nvSpPr>
          <p:spPr>
            <a:xfrm flipV="1">
              <a:off x="1080" y="686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0" name="Line 36"/>
            <p:cNvSpPr/>
            <p:nvPr/>
          </p:nvSpPr>
          <p:spPr>
            <a:xfrm>
              <a:off x="1080" y="686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81" name="Line 37"/>
            <p:cNvSpPr/>
            <p:nvPr/>
          </p:nvSpPr>
          <p:spPr>
            <a:xfrm>
              <a:off x="1766" y="437"/>
              <a:ext cx="0" cy="1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4341" name="Text Box 38"/>
          <p:cNvSpPr txBox="1"/>
          <p:nvPr/>
        </p:nvSpPr>
        <p:spPr>
          <a:xfrm>
            <a:off x="3577520" y="3063984"/>
            <a:ext cx="34657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4342" name="Text Box 39"/>
          <p:cNvSpPr txBox="1"/>
          <p:nvPr/>
        </p:nvSpPr>
        <p:spPr>
          <a:xfrm>
            <a:off x="1291520" y="4878497"/>
            <a:ext cx="819455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14343" name="Text Box 40"/>
          <p:cNvSpPr txBox="1"/>
          <p:nvPr/>
        </p:nvSpPr>
        <p:spPr>
          <a:xfrm>
            <a:off x="6044495" y="2646472"/>
            <a:ext cx="346570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14344" name="Text Box 41"/>
          <p:cNvSpPr txBox="1"/>
          <p:nvPr/>
        </p:nvSpPr>
        <p:spPr>
          <a:xfrm>
            <a:off x="2875845" y="4951522"/>
            <a:ext cx="44755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345" name="Text Box 42"/>
          <p:cNvSpPr txBox="1"/>
          <p:nvPr/>
        </p:nvSpPr>
        <p:spPr>
          <a:xfrm>
            <a:off x="5342820" y="4951522"/>
            <a:ext cx="39145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4346" name="Text Box 43"/>
          <p:cNvSpPr txBox="1"/>
          <p:nvPr/>
        </p:nvSpPr>
        <p:spPr>
          <a:xfrm>
            <a:off x="7844720" y="4951522"/>
            <a:ext cx="447558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4347" name="Text Box 44"/>
          <p:cNvSpPr txBox="1"/>
          <p:nvPr/>
        </p:nvSpPr>
        <p:spPr>
          <a:xfrm>
            <a:off x="6750933" y="3583097"/>
            <a:ext cx="338554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4348" name="Text Box 45"/>
          <p:cNvSpPr txBox="1"/>
          <p:nvPr/>
        </p:nvSpPr>
        <p:spPr>
          <a:xfrm>
            <a:off x="7647870" y="5383322"/>
            <a:ext cx="862737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1493838" y="120809"/>
            <a:ext cx="7010400" cy="952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）插入结点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body"/>
          </p:nvPr>
        </p:nvSpPr>
        <p:spPr>
          <a:xfrm>
            <a:off x="714375" y="1857375"/>
            <a:ext cx="7858125" cy="41433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如果新结点插在链表中第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i&gt;0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）个结点（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）的后面： 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定义临时变量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*q=head;  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j=1;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查找第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(j &lt; i &amp;&amp; q-&gt;next != NULL)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q = q-&gt;next;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j++;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循环结束时，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或者指向第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个结点，或者指向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最后一个结点（结点数不够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时）。</a:t>
            </a:r>
            <a:endParaRPr lang="en-US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4000" b="1" kern="0" cap="none" spc="0" normalizeH="0" baseline="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）插入结点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E33B3-3EBE-4C56-93C6-71DABC405A9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g5ODdlNWEyZTZjYmQ3ZTBmY2M1NDE2MjJhYjZmNWIifQ=="/>
  <p:tag name="KSO_WPP_MARK_KEY" val="138515b0-a3f0-4d80-902e-fe60cca46e97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1</TotalTime>
  <Words>1919</Words>
  <Application>Microsoft Office PowerPoint</Application>
  <PresentationFormat>全屏显示(4:3)</PresentationFormat>
  <Paragraphs>316</Paragraphs>
  <Slides>22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Harmony Text</vt:lpstr>
      <vt:lpstr>宋体</vt:lpstr>
      <vt:lpstr>Arial</vt:lpstr>
      <vt:lpstr>Times New Roman</vt:lpstr>
      <vt:lpstr>Verdana</vt:lpstr>
      <vt:lpstr>Wingdings</vt:lpstr>
      <vt:lpstr>Echo</vt:lpstr>
      <vt:lpstr>PowerPoint 演示文稿</vt:lpstr>
      <vt:lpstr>单链表的定义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creator>Jinsong Su</dc:creator>
  <cp:lastModifiedBy>达 林</cp:lastModifiedBy>
  <cp:revision>559</cp:revision>
  <dcterms:created xsi:type="dcterms:W3CDTF">2005-02-20T09:54:00Z</dcterms:created>
  <dcterms:modified xsi:type="dcterms:W3CDTF">2024-02-28T14:02:44Z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3FD3A81C59394CF1AC4131B363BD4E5B</vt:lpwstr>
  </property>
</Properties>
</file>