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867" r:id="rId4"/>
    <p:sldId id="843" r:id="rId5"/>
    <p:sldId id="826" r:id="rId6"/>
    <p:sldId id="828" r:id="rId7"/>
    <p:sldId id="827" r:id="rId9"/>
    <p:sldId id="888" r:id="rId10"/>
    <p:sldId id="829" r:id="rId11"/>
    <p:sldId id="830" r:id="rId12"/>
    <p:sldId id="831" r:id="rId13"/>
    <p:sldId id="873" r:id="rId14"/>
    <p:sldId id="832" r:id="rId15"/>
    <p:sldId id="889" r:id="rId16"/>
    <p:sldId id="890" r:id="rId17"/>
    <p:sldId id="835" r:id="rId18"/>
    <p:sldId id="836" r:id="rId19"/>
    <p:sldId id="838" r:id="rId20"/>
    <p:sldId id="839" r:id="rId21"/>
    <p:sldId id="840" r:id="rId22"/>
    <p:sldId id="813" r:id="rId23"/>
    <p:sldId id="820" r:id="rId24"/>
    <p:sldId id="871" r:id="rId25"/>
    <p:sldId id="891" r:id="rId26"/>
    <p:sldId id="872" r:id="rId27"/>
    <p:sldId id="886" r:id="rId28"/>
    <p:sldId id="887" r:id="rId29"/>
  </p:sldIdLst>
  <p:sldSz cx="9144000" cy="6858000" type="screen4x3"/>
  <p:notesSz cx="6833870" cy="9979025"/>
  <p:custDataLst>
    <p:tags r:id="rId3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 userDrawn="1">
          <p15:clr>
            <a:srgbClr val="A4A3A4"/>
          </p15:clr>
        </p15:guide>
        <p15:guide id="2" pos="2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6"/>
    <p:restoredTop sz="75205"/>
  </p:normalViewPr>
  <p:slideViewPr>
    <p:cSldViewPr showGuides="1">
      <p:cViewPr varScale="1">
        <p:scale>
          <a:sx n="64" d="100"/>
          <a:sy n="64" d="100"/>
        </p:scale>
        <p:origin x="1891" y="77"/>
      </p:cViewPr>
      <p:guideLst>
        <p:guide orient="horz" pos="2139"/>
        <p:guide pos="2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8" cy="498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AA209A-1398-47FA-91CE-BF7F36E3314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模块化：把成员函数的声明在</a:t>
            </a:r>
            <a:r>
              <a:rPr lang="en-US" altLang="zh-CN" dirty="0"/>
              <a:t>.h</a:t>
            </a:r>
            <a:r>
              <a:rPr lang="zh-CN" altLang="en-US" dirty="0"/>
              <a:t>文件中，定义放在</a:t>
            </a:r>
            <a:r>
              <a:rPr lang="en-US" altLang="zh-CN" dirty="0"/>
              <a:t>cpp</a:t>
            </a:r>
            <a:r>
              <a:rPr lang="zh-CN" altLang="en-US" dirty="0"/>
              <a:t>文件中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通常是指：</a:t>
            </a:r>
            <a:r>
              <a:rPr lang="en-US" altLang="zh-CN" dirty="0"/>
              <a:t>static</a:t>
            </a:r>
            <a:r>
              <a:rPr lang="zh-CN" altLang="en-US" dirty="0"/>
              <a:t>常量和枚举类型常量，作为成员，可以在类中初始化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因为：</a:t>
            </a:r>
            <a:r>
              <a:rPr lang="en-US" altLang="zh-CN" dirty="0"/>
              <a:t>sum_all</a:t>
            </a:r>
            <a:r>
              <a:rPr lang="zh-CN" altLang="en-US" dirty="0"/>
              <a:t>函数中的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、而</a:t>
            </a:r>
            <a:r>
              <a:rPr lang="en-US" altLang="zh-CN" dirty="0"/>
              <a:t>shared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因为</a:t>
            </a:r>
            <a:r>
              <a:rPr lang="en-US" altLang="zh-CN" dirty="0"/>
              <a:t>sum all </a:t>
            </a:r>
            <a:r>
              <a:rPr lang="zh-CN" altLang="en-US" dirty="0"/>
              <a:t>中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0</a:t>
            </a:r>
            <a:r>
              <a:rPr lang="zh-CN" altLang="en-US" dirty="0"/>
              <a:t>，而</a:t>
            </a:r>
            <a:r>
              <a:rPr lang="en-US" altLang="zh-CN" dirty="0"/>
              <a:t>shared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即将消亡的对象：位于函数末尾处的局部对象</a:t>
            </a:r>
            <a:endParaRPr lang="en-US" altLang="zh-CN" dirty="0"/>
          </a:p>
          <a:p>
            <a:pPr lvl="0"/>
            <a:r>
              <a:rPr lang="zh-CN" altLang="en-US" dirty="0"/>
              <a:t>温故：右值（理解记忆：不能位于赋值操作的左侧）</a:t>
            </a:r>
            <a:endParaRPr lang="en-US" altLang="zh-CN" dirty="0"/>
          </a:p>
          <a:p>
            <a:pPr lvl="0"/>
            <a:r>
              <a:rPr lang="zh-CN" altLang="en-US" dirty="0"/>
              <a:t>知新：右值引用，即右值的引用</a:t>
            </a: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 userDrawn="1"/>
        </p:nvSpPr>
        <p:spPr bwMode="auto">
          <a:xfrm>
            <a:off x="1651000" y="6375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266DCD-47FE-409A-9CE4-1BF69F5563E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9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  <a:endParaRPr lang="zh-CN" altLang="en-US" sz="1400" dirty="0">
              <a:solidFill>
                <a:schemeClr val="bg1"/>
              </a:solidFill>
              <a:latin typeface="Harmony Text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1"/>
          <p:cNvSpPr txBox="1"/>
          <p:nvPr userDrawn="1"/>
        </p:nvSpPr>
        <p:spPr>
          <a:xfrm>
            <a:off x="0" y="6337935"/>
            <a:ext cx="1371600" cy="5200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06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44920"/>
            <a:ext cx="1626870" cy="387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 userDrawn="1"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章 类与对象</a:t>
            </a:r>
            <a:endParaRPr lang="zh-CN" altLang="en-US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前凸带形 2"/>
          <p:cNvSpPr/>
          <p:nvPr userDrawn="1"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/>
          <p:cNvSpPr/>
          <p:nvPr/>
        </p:nvSpPr>
        <p:spPr>
          <a:xfrm>
            <a:off x="1905000" y="1219200"/>
            <a:ext cx="0" cy="2057400"/>
          </a:xfrm>
          <a:prstGeom prst="line">
            <a:avLst/>
          </a:prstGeom>
          <a:ln w="349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" name="Oval 8"/>
          <p:cNvSpPr>
            <a:spLocks noChangeArrowheads="1"/>
          </p:cNvSpPr>
          <p:nvPr/>
        </p:nvSpPr>
        <p:spPr bwMode="auto">
          <a:xfrm>
            <a:off x="163513" y="2103438"/>
            <a:ext cx="347663" cy="3476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5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20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6BF4CCA-AB9F-41F7-996F-4822A250C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1363663" y="2565400"/>
            <a:ext cx="4000500" cy="27352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6.6 </a:t>
            </a:r>
            <a:r>
              <a:rPr lang="zh-CN" altLang="en-US" sz="2800" b="1" dirty="0">
                <a:solidFill>
                  <a:srgbClr val="0070C0"/>
                </a:solidFill>
              </a:rPr>
              <a:t>进一步讨论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pPr lvl="1" eaLnBrk="1" hangingPunct="1">
              <a:buNone/>
            </a:pPr>
            <a:r>
              <a:rPr lang="en-US" altLang="zh-CN" sz="2400" b="1" dirty="0"/>
              <a:t>6.6.1 const</a:t>
            </a:r>
            <a:r>
              <a:rPr lang="zh-CN" altLang="en-US" sz="2400" b="1" dirty="0"/>
              <a:t>成员函数</a:t>
            </a:r>
            <a:endParaRPr lang="zh-CN" altLang="en-US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6.6.2 </a:t>
            </a:r>
            <a:r>
              <a:rPr lang="zh-CN" altLang="en-US" sz="2400" b="1" dirty="0"/>
              <a:t>静态成员</a:t>
            </a:r>
            <a:endParaRPr lang="zh-CN" altLang="en-US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6.6.3 </a:t>
            </a:r>
            <a:r>
              <a:rPr lang="zh-CN" altLang="en-US" sz="2400" b="1" dirty="0"/>
              <a:t>友元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6.6.4 </a:t>
            </a:r>
            <a:r>
              <a:rPr lang="zh-CN" altLang="en-US" sz="2400" b="1" dirty="0"/>
              <a:t>转移构造函数</a:t>
            </a:r>
            <a:endParaRPr lang="en-US" altLang="zh-CN" sz="2400" b="1" dirty="0"/>
          </a:p>
          <a:p>
            <a:pPr lvl="1" eaLnBrk="1" hangingPunct="1">
              <a:buNone/>
            </a:pPr>
            <a:r>
              <a:rPr lang="en-US" altLang="zh-CN" sz="2400" b="1" dirty="0"/>
              <a:t>6.6.5 </a:t>
            </a:r>
            <a:r>
              <a:rPr lang="zh-CN" altLang="en-US" sz="2400" b="1" dirty="0"/>
              <a:t>操作符重载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" name="Rectangle 2"/>
          <p:cNvSpPr>
            <a:spLocks noGrp="1"/>
          </p:cNvSpPr>
          <p:nvPr/>
        </p:nvSpPr>
        <p:spPr>
          <a:xfrm>
            <a:off x="2195830" y="620078"/>
            <a:ext cx="5435600" cy="1752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zh-CN" altLang="en-US" sz="4800" b="1" dirty="0">
                <a:latin typeface="楷体_GB2312" pitchFamily="49" charset="-122"/>
              </a:rPr>
              <a:t>第六章 类和对象</a:t>
            </a:r>
            <a:endParaRPr lang="zh-CN" altLang="en-US" sz="4800" b="1" dirty="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/>
          <p:nvPr/>
        </p:nvSpPr>
        <p:spPr>
          <a:xfrm>
            <a:off x="2751138" y="2752725"/>
            <a:ext cx="685800" cy="2667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/>
          <p:nvPr/>
        </p:nvSpPr>
        <p:spPr>
          <a:xfrm>
            <a:off x="4679950" y="3395663"/>
            <a:ext cx="549275" cy="731837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/>
          <p:nvPr/>
        </p:nvSpPr>
        <p:spPr>
          <a:xfrm>
            <a:off x="2398713" y="3395663"/>
            <a:ext cx="549275" cy="731837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389" name="Line 6"/>
          <p:cNvSpPr/>
          <p:nvPr/>
        </p:nvSpPr>
        <p:spPr>
          <a:xfrm>
            <a:off x="2398713" y="3824288"/>
            <a:ext cx="549275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0" name="Line 7"/>
          <p:cNvSpPr/>
          <p:nvPr/>
        </p:nvSpPr>
        <p:spPr>
          <a:xfrm>
            <a:off x="4684713" y="3824288"/>
            <a:ext cx="549275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6.6.2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静态成员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92" name="Rectangle 5"/>
          <p:cNvSpPr>
            <a:spLocks noGrp="1"/>
          </p:cNvSpPr>
          <p:nvPr>
            <p:ph type="body"/>
          </p:nvPr>
        </p:nvSpPr>
        <p:spPr>
          <a:xfrm>
            <a:off x="755650" y="2060575"/>
            <a:ext cx="7488238" cy="3784600"/>
          </a:xfrm>
        </p:spPr>
        <p:txBody>
          <a:bodyPr vert="horz" wrap="square" lIns="91440" tIns="45720" rIns="91440" bIns="45720" anchor="t" anchorCtr="0"/>
          <a:lstStyle/>
          <a:p>
            <a:pPr marL="0" lvl="1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接上页例：</a:t>
            </a:r>
            <a:r>
              <a:rPr lang="en-US" altLang="zh-CN" sz="2000" b="1" dirty="0">
                <a:sym typeface="+mn-ea"/>
              </a:rPr>
              <a:t>       A a1, a2;</a:t>
            </a:r>
            <a:endParaRPr lang="en-US" altLang="zh-CN" sz="2000" b="1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000" b="1" dirty="0"/>
          </a:p>
          <a:p>
            <a:pPr lvl="1" eaLnBrk="1" hangingPunct="1">
              <a:buNone/>
            </a:pPr>
            <a:r>
              <a:rPr lang="en-GB" altLang="en-US" sz="2000" b="1" dirty="0"/>
              <a:t>       </a:t>
            </a:r>
            <a:r>
              <a:rPr lang="en-GB" altLang="en-US" sz="2000" b="1" dirty="0">
                <a:solidFill>
                  <a:srgbClr val="0070C0"/>
                </a:solidFill>
              </a:rPr>
              <a:t>shared:     1</a:t>
            </a:r>
            <a:endParaRPr lang="en-GB" altLang="en-US" sz="2000" b="1" dirty="0">
              <a:solidFill>
                <a:srgbClr val="0070C0"/>
              </a:solidFill>
            </a:endParaRPr>
          </a:p>
          <a:p>
            <a:pPr lvl="1" eaLnBrk="1" hangingPunct="1">
              <a:buNone/>
            </a:pPr>
            <a:r>
              <a:rPr lang="en-GB" altLang="en-US" sz="2000" b="1" dirty="0">
                <a:solidFill>
                  <a:srgbClr val="0070C0"/>
                </a:solidFill>
              </a:rPr>
              <a:t>                  a1		    a2</a:t>
            </a:r>
            <a:endParaRPr lang="en-GB" altLang="en-US" sz="2000" b="1" dirty="0">
              <a:solidFill>
                <a:srgbClr val="0070C0"/>
              </a:solidFill>
            </a:endParaRPr>
          </a:p>
          <a:p>
            <a:pPr lvl="1" eaLnBrk="1" hangingPunct="1">
              <a:buNone/>
            </a:pPr>
            <a:r>
              <a:rPr lang="en-GB" altLang="en-US" sz="2000" b="1" dirty="0">
                <a:solidFill>
                  <a:srgbClr val="0070C0"/>
                </a:solidFill>
              </a:rPr>
              <a:t>       a1.x:    1	       a2.x:   0</a:t>
            </a:r>
            <a:endParaRPr lang="en-GB" altLang="en-US" sz="2000" b="1" dirty="0">
              <a:solidFill>
                <a:srgbClr val="0070C0"/>
              </a:solidFill>
            </a:endParaRPr>
          </a:p>
          <a:p>
            <a:pPr lvl="1" eaLnBrk="1" hangingPunct="1">
              <a:buNone/>
            </a:pPr>
            <a:r>
              <a:rPr lang="en-GB" altLang="en-US" sz="2000" b="1" dirty="0">
                <a:solidFill>
                  <a:srgbClr val="0070C0"/>
                </a:solidFill>
              </a:rPr>
              <a:t>       a1.y:    1	       a2.y:   0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       </a:t>
            </a:r>
            <a:endParaRPr lang="en-US" altLang="zh-CN" sz="2000" b="1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       </a:t>
            </a:r>
            <a:endParaRPr lang="en-US" altLang="zh-CN" sz="2000" b="1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       a1.increase_all();</a:t>
            </a:r>
            <a:endParaRPr lang="en-US" altLang="zh-CN" sz="2000" b="1" dirty="0"/>
          </a:p>
          <a:p>
            <a:pPr lvl="1" eaLnBrk="1" hangingPunct="1">
              <a:buNone/>
            </a:pPr>
            <a:r>
              <a:rPr lang="en-US" altLang="zh-CN" sz="2000" b="1" dirty="0"/>
              <a:t>       cout &lt;&lt; a2.get_shared() &lt;&lt; ',' &lt;&lt; a2.sum_all() &lt;&lt; endl; </a:t>
            </a:r>
            <a:endParaRPr lang="en-US" altLang="zh-CN" sz="2000" b="1" dirty="0"/>
          </a:p>
          <a:p>
            <a:pPr lvl="1" eaLnBrk="1" hangingPunct="1">
              <a:buNone/>
            </a:pPr>
            <a:r>
              <a:rPr lang="en-US" altLang="zh-CN" sz="2000" b="1" dirty="0"/>
              <a:t>       </a:t>
            </a:r>
            <a:r>
              <a:rPr lang="en-US" altLang="zh-CN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输出：</a:t>
            </a:r>
            <a:r>
              <a:rPr lang="en-US" altLang="zh-CN" sz="2000" b="1" dirty="0">
                <a:solidFill>
                  <a:srgbClr val="00B050"/>
                </a:solidFill>
              </a:rPr>
              <a:t>1,1 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lvl="1" eaLnBrk="1" hangingPunct="1">
              <a:buNone/>
            </a:pPr>
            <a:r>
              <a:rPr lang="en-US" altLang="zh-CN" sz="2000" b="1" dirty="0"/>
              <a:t>       </a:t>
            </a:r>
            <a:endParaRPr lang="en-US" altLang="zh-CN" sz="2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lum bright="12000"/>
          </a:blip>
          <a:stretch>
            <a:fillRect/>
          </a:stretch>
        </p:blipFill>
        <p:spPr>
          <a:xfrm>
            <a:off x="4067810" y="5081905"/>
            <a:ext cx="2976245" cy="335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bright="12000"/>
          </a:blip>
          <a:stretch>
            <a:fillRect/>
          </a:stretch>
        </p:blipFill>
        <p:spPr>
          <a:xfrm>
            <a:off x="4067810" y="5877560"/>
            <a:ext cx="4841240" cy="27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" y="4535170"/>
            <a:ext cx="8227695" cy="421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260" y="836295"/>
            <a:ext cx="7670800" cy="489712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</a:rPr>
              <a:t>静态成员函数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：属于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类的所有对象，因此没有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this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指针，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只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anose="02020603050405020304" pitchFamily="18" charset="0"/>
              </a:rPr>
              <a:t>能访问该类的静态成员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通过对象访问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A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; 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a.set_shared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(10);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类名受限访问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A::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get_shared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();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例如：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class A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     {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x,y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	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static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shared;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静态数据成员声明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	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public: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	            A() { x = y = 0;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static void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set_shared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 int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) { shared =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; }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	            static  int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get_shared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() { return shared; }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      };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000" b="1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                        </a:t>
            </a:r>
            <a:r>
              <a:rPr lang="en-US" altLang="zh-CN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A::</a:t>
            </a:r>
            <a:r>
              <a:rPr lang="en-US" altLang="zh-CN" sz="2000" b="1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get_</a:t>
            </a:r>
            <a:r>
              <a:rPr lang="en-US" altLang="zh-CN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shared();  //</a:t>
            </a:r>
            <a:r>
              <a:rPr lang="zh-CN" altLang="en-US" sz="20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静态成员函数的定义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560" y="201930"/>
            <a:ext cx="7010400" cy="6343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6.6.2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静态成员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42988" y="5748020"/>
            <a:ext cx="7311072" cy="4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0000FF"/>
                </a:solidFill>
                <a:cs typeface="Times New Roman" panose="02020603050405020304" pitchFamily="18" charset="0"/>
              </a:rPr>
              <a:t>static</a:t>
            </a:r>
            <a:r>
              <a:rPr lang="zh-CN" altLang="en-US" sz="1800" b="1" dirty="0">
                <a:solidFill>
                  <a:srgbClr val="0000FF"/>
                </a:solidFill>
                <a:cs typeface="Times New Roman" panose="02020603050405020304" pitchFamily="18" charset="0"/>
              </a:rPr>
              <a:t>的作用（小结）：文件作用域、静态生存期、类的静态成员</a:t>
            </a:r>
            <a:endParaRPr lang="en-GB" altLang="en-US" sz="18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692785"/>
            <a:ext cx="4349115" cy="2463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548640"/>
            <a:ext cx="7820025" cy="61582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type="body"/>
          </p:nvPr>
        </p:nvSpPr>
        <p:spPr>
          <a:xfrm>
            <a:off x="704850" y="1700808"/>
            <a:ext cx="7556500" cy="436562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solidFill>
                  <a:srgbClr val="00B0F0"/>
                </a:solidFill>
              </a:rPr>
              <a:t>友元的产生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对</a:t>
            </a:r>
            <a:r>
              <a:rPr lang="en-US" altLang="zh-CN" sz="2800" b="1" dirty="0"/>
              <a:t>private</a:t>
            </a:r>
            <a:r>
              <a:rPr lang="zh-CN" altLang="en-US" sz="2800" b="1" dirty="0"/>
              <a:t>数据成员的访问通常要</a:t>
            </a:r>
            <a:r>
              <a:rPr lang="zh-CN" altLang="en-US" sz="2800" b="1" dirty="0">
                <a:solidFill>
                  <a:srgbClr val="FF0000"/>
                </a:solidFill>
              </a:rPr>
              <a:t>通过该类的</a:t>
            </a:r>
            <a:r>
              <a:rPr lang="en-US" altLang="zh-CN" sz="2800" b="1" dirty="0">
                <a:solidFill>
                  <a:srgbClr val="FF0000"/>
                </a:solidFill>
              </a:rPr>
              <a:t>public</a:t>
            </a:r>
            <a:r>
              <a:rPr lang="zh-CN" altLang="en-US" sz="2800" b="1" dirty="0">
                <a:solidFill>
                  <a:srgbClr val="FF0000"/>
                </a:solidFill>
              </a:rPr>
              <a:t>成员函数</a:t>
            </a:r>
            <a:r>
              <a:rPr lang="zh-CN" altLang="en-US" sz="2800" b="1" dirty="0"/>
              <a:t>来进行，这有时会降低对数据成员的</a:t>
            </a:r>
            <a:r>
              <a:rPr lang="zh-CN" altLang="en-US" sz="2800" b="1" dirty="0">
                <a:solidFill>
                  <a:srgbClr val="FF0000"/>
                </a:solidFill>
              </a:rPr>
              <a:t>访问效率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lvl="1" eaLnBrk="1" hangingPunct="1"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    </a:t>
            </a:r>
            <a:r>
              <a:rPr lang="zh-CN" altLang="en-US" sz="2200" b="1" dirty="0">
                <a:cs typeface="Times New Roman" panose="02020603050405020304" pitchFamily="18" charset="0"/>
              </a:rPr>
              <a:t>例如： </a:t>
            </a:r>
            <a:r>
              <a:rPr lang="en-US" altLang="zh-CN" sz="2200" b="1" dirty="0">
                <a:cs typeface="Times New Roman" panose="02020603050405020304" pitchFamily="18" charset="0"/>
              </a:rPr>
              <a:t>class Point</a:t>
            </a:r>
            <a:endParaRPr lang="en-US" altLang="zh-CN" sz="2200" b="1" dirty="0">
              <a:cs typeface="Times New Roman" panose="02020603050405020304" pitchFamily="18" charset="0"/>
            </a:endParaRPr>
          </a:p>
          <a:p>
            <a:pPr lvl="2" eaLnBrk="1" hangingPunct="1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{ public: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 eaLnBrk="1" hangingPunct="1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     Point(double xi, double yi) { x = xi; y = yi; }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 eaLnBrk="1" hangingPunct="1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     double GetX() const { return x; }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 eaLnBrk="1" hangingPunct="1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     double GetY() const { return y; }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 eaLnBrk="1" hangingPunct="1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  private: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 eaLnBrk="1" hangingPunct="1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     double x, y;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2" eaLnBrk="1" hangingPunct="1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};   </a:t>
            </a:r>
            <a:endParaRPr lang="en-US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6.6.3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友元（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friend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body"/>
          </p:nvPr>
        </p:nvSpPr>
        <p:spPr>
          <a:xfrm>
            <a:off x="1352550" y="1556792"/>
            <a:ext cx="6027738" cy="43592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cs typeface="Times New Roman" panose="02020603050405020304" pitchFamily="18" charset="0"/>
              </a:rPr>
              <a:t>接上页例：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zh-CN" sz="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double Distance(const Point&amp; a, const Point&amp; b)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  double dx = a.GetX() - b.GetX();  //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效率不高，因为要通过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public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来</a:t>
            </a:r>
            <a:endParaRPr lang="zh-CN" altLang="en-US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cs typeface="Times New Roman" panose="02020603050405020304" pitchFamily="18" charset="0"/>
              </a:rPr>
              <a:t>double dy = a.GetY() - b.GetY();  //</a:t>
            </a:r>
            <a:r>
              <a:rPr lang="zh-CN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效率不高</a:t>
            </a:r>
            <a:endParaRPr lang="zh-CN" altLang="en-US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cs typeface="Times New Roman" panose="02020603050405020304" pitchFamily="18" charset="0"/>
              </a:rPr>
              <a:t>return sqrt(dx*dx+dy*dy);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int main() 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  Point p1(3.0, 5.0), p2(4.0, 6.0);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double d=Distance(p1, p2);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cout&lt;&lt;"The distance is "&lt;&lt; d &lt;&lt; endl;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return 0;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6.6.3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友元（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friend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/>
          </p:cNvSpPr>
          <p:nvPr>
            <p:ph type="body"/>
          </p:nvPr>
        </p:nvSpPr>
        <p:spPr>
          <a:xfrm>
            <a:off x="179388" y="1556792"/>
            <a:ext cx="8569325" cy="47275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600" b="1" dirty="0">
                <a:cs typeface="Times New Roman" panose="02020603050405020304" pitchFamily="18" charset="0"/>
              </a:rPr>
              <a:t>为了提高对数据成员的访问效率，在</a:t>
            </a:r>
            <a:r>
              <a:rPr lang="en-US" altLang="zh-CN" sz="2600" b="1" dirty="0">
                <a:cs typeface="Times New Roman" panose="02020603050405020304" pitchFamily="18" charset="0"/>
              </a:rPr>
              <a:t>C++</a:t>
            </a:r>
            <a:r>
              <a:rPr lang="zh-CN" altLang="en-US" sz="2600" b="1" dirty="0">
                <a:cs typeface="Times New Roman" panose="02020603050405020304" pitchFamily="18" charset="0"/>
              </a:rPr>
              <a:t>中，可以指定与一个类密切相关、又不适合作为该类成员的程序实体（</a:t>
            </a:r>
            <a:r>
              <a:rPr lang="zh-CN" altLang="en-US" sz="2600" b="1" dirty="0">
                <a:solidFill>
                  <a:srgbClr val="0070C0"/>
                </a:solidFill>
                <a:cs typeface="Times New Roman" panose="02020603050405020304" pitchFamily="18" charset="0"/>
              </a:rPr>
              <a:t>包括：全局函数、其它类、或其它类的成员函数</a:t>
            </a:r>
            <a:r>
              <a:rPr lang="zh-CN" altLang="en-US" sz="2600" b="1" dirty="0">
                <a:cs typeface="Times New Roman" panose="02020603050405020304" pitchFamily="18" charset="0"/>
              </a:rPr>
              <a:t>）来直接访问该类的</a:t>
            </a:r>
            <a:r>
              <a:rPr lang="en-US" altLang="zh-CN" sz="2600" b="1" dirty="0">
                <a:cs typeface="Times New Roman" panose="02020603050405020304" pitchFamily="18" charset="0"/>
              </a:rPr>
              <a:t>private</a:t>
            </a:r>
            <a:r>
              <a:rPr lang="zh-CN" altLang="en-US" sz="2600" b="1" dirty="0">
                <a:cs typeface="Times New Roman" panose="02020603050405020304" pitchFamily="18" charset="0"/>
              </a:rPr>
              <a:t>和</a:t>
            </a:r>
            <a:r>
              <a:rPr lang="en-US" altLang="zh-CN" sz="2600" b="1" dirty="0">
                <a:cs typeface="Times New Roman" panose="02020603050405020304" pitchFamily="18" charset="0"/>
              </a:rPr>
              <a:t>protected</a:t>
            </a:r>
            <a:r>
              <a:rPr lang="zh-CN" altLang="en-US" sz="2600" b="1" dirty="0">
                <a:cs typeface="Times New Roman" panose="02020603050405020304" pitchFamily="18" charset="0"/>
              </a:rPr>
              <a:t>成员。这些程序实体称为该类的</a:t>
            </a:r>
            <a:r>
              <a:rPr lang="zh-CN" alt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友元</a:t>
            </a:r>
            <a:r>
              <a:rPr lang="zh-CN" altLang="en-US" sz="2600" b="1" dirty="0">
                <a:cs typeface="Times New Roman" panose="02020603050405020304" pitchFamily="18" charset="0"/>
              </a:rPr>
              <a:t>。</a:t>
            </a:r>
            <a:endParaRPr lang="en-US" altLang="zh-CN" sz="26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cs typeface="Times New Roman" panose="02020603050405020304" pitchFamily="18" charset="0"/>
              </a:rPr>
              <a:t>    </a:t>
            </a:r>
            <a:r>
              <a:rPr lang="zh-CN" altLang="en-US" sz="2000" b="1" dirty="0">
                <a:cs typeface="Times New Roman" panose="02020603050405020304" pitchFamily="18" charset="0"/>
              </a:rPr>
              <a:t>例如：</a:t>
            </a:r>
            <a:r>
              <a:rPr lang="en-GB" altLang="en-US" sz="2000" b="1" dirty="0">
                <a:cs typeface="Times New Roman" panose="02020603050405020304" pitchFamily="18" charset="0"/>
              </a:rPr>
              <a:t>class Point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           {   ......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            </a:t>
            </a:r>
            <a:r>
              <a:rPr lang="en-GB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friend</a:t>
            </a:r>
            <a:r>
              <a:rPr lang="en-GB" altLang="en-US" sz="2000" b="1" dirty="0">
                <a:cs typeface="Times New Roman" panose="02020603050405020304" pitchFamily="18" charset="0"/>
              </a:rPr>
              <a:t> void func();  //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友元函数</a:t>
            </a:r>
            <a:endParaRPr lang="zh-CN" alt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cs typeface="Times New Roman" panose="02020603050405020304" pitchFamily="18" charset="0"/>
              </a:rPr>
              <a:t>	            </a:t>
            </a:r>
            <a:r>
              <a:rPr lang="en-GB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friend </a:t>
            </a:r>
            <a:r>
              <a:rPr lang="en-GB" altLang="en-US" sz="2000" b="1" dirty="0">
                <a:cs typeface="Times New Roman" panose="02020603050405020304" pitchFamily="18" charset="0"/>
              </a:rPr>
              <a:t>class B;       //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友元类</a:t>
            </a:r>
            <a:endParaRPr lang="zh-CN" alt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cs typeface="Times New Roman" panose="02020603050405020304" pitchFamily="18" charset="0"/>
              </a:rPr>
              <a:t>	            </a:t>
            </a:r>
            <a:r>
              <a:rPr lang="en-GB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friend </a:t>
            </a:r>
            <a:r>
              <a:rPr lang="en-GB" altLang="en-US" sz="2000" b="1" dirty="0">
                <a:cs typeface="Times New Roman" panose="02020603050405020304" pitchFamily="18" charset="0"/>
              </a:rPr>
              <a:t>void C::f();   //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友元成员函数</a:t>
            </a:r>
            <a:endParaRPr lang="zh-CN" alt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           };</a:t>
            </a:r>
            <a:r>
              <a:rPr lang="en-US" altLang="zh-CN" sz="2000" b="1" dirty="0"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6.6.3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友元（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friend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body"/>
          </p:nvPr>
        </p:nvSpPr>
        <p:spPr>
          <a:xfrm>
            <a:off x="1042988" y="1268760"/>
            <a:ext cx="7561460" cy="49466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class Point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  public: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Point(double xi, double yi) { x = xi; x = yi; }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double GetX() const { return x; }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double GetY() const { return y; }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private: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double x, y;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friend </a:t>
            </a:r>
            <a:r>
              <a:rPr lang="en-US" altLang="zh-CN" sz="2000" b="1" dirty="0">
                <a:cs typeface="Times New Roman" panose="02020603050405020304" pitchFamily="18" charset="0"/>
              </a:rPr>
              <a:t>double Distance(const Point&amp; a, const Point&amp; b);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};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double Distance(const Point&amp; a, const Point&amp; b)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      double dx=a.x - b.x;    //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友元函数直接访问数据成员</a:t>
            </a:r>
            <a:endParaRPr lang="zh-CN" alt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cs typeface="Times New Roman" panose="02020603050405020304" pitchFamily="18" charset="0"/>
              </a:rPr>
              <a:t>double dy=a.y - b.y;    //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友元函数直接访问数据成员  </a:t>
            </a:r>
            <a:endParaRPr lang="en-US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return sqrt(dx*dx+dy*dy);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3999" y="187325"/>
            <a:ext cx="7690329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6.6.3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友元（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friend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421039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308" y="1629410"/>
            <a:ext cx="8032750" cy="3367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关于友元的几点说明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友元是数据保护和数据访问效率之间的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一种折衷方案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友元关系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不具有对称性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例如：假设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的友元，如果没有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显式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的友元，则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的友元。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友元也不具有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传递性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例如：假设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的友元、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B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的友元，如果没有显式指出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的友元，则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不是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的友元。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P237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例子很长自己可以去看一下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6.6.3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友元（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friend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139113" cy="5014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当用一个即将消亡的对象去初始化另一个同类的对象时，有时拷贝构造函数的效率不高。为此，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C++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提供了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转移构造函数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来实现资源的转移。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格式：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类名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&gt; (&lt;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类名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&gt;&amp;&amp; x) { … };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其中，形参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的类型为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右值引用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：该类型要求实参只能是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临时对象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或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即将消亡的对象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c++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中，以下几种情况会产生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临时对象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2001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实参按值传递给形参时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2001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函数返回对象时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2001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发生类型转换时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2001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715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在哪种情况下，拷贝构造函数的效率不高呢？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P240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-27384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6.6.4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转移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构造函数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lum bright="6000"/>
          </a:blip>
          <a:stretch>
            <a:fillRect/>
          </a:stretch>
        </p:blipFill>
        <p:spPr>
          <a:xfrm>
            <a:off x="4643755" y="4437380"/>
            <a:ext cx="4422775" cy="1071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3480" y="1929606"/>
            <a:ext cx="7276951" cy="4103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可以把类中的成员函数分成两类：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获取对象状态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：只获取数据值；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改变对象状态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：能够改变数据值。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例如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class Date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{   ……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public: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 void set(int y, int m, int d)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改变对象状态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int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get_day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();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获取对象状态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int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get_month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();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获取对象状态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int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get_year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();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获取对象状态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};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3999" y="187325"/>
            <a:ext cx="7527527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6.6.1 const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常成员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函数</a:t>
            </a:r>
            <a:r>
              <a:rPr kumimoji="0" lang="en-US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 P232</a:t>
            </a:r>
            <a:endParaRPr kumimoji="0" lang="en-US" altLang="zh-CN" sz="4000" b="1" kern="0" cap="none" spc="0" normalizeH="0" baseline="0" noProof="0" dirty="0">
              <a:solidFill>
                <a:srgbClr val="000000"/>
              </a:solidFill>
              <a:latin typeface="Arial" panose="020B0604020202020204"/>
              <a:ea typeface="楷体_GB231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390956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body"/>
          </p:nvPr>
        </p:nvSpPr>
        <p:spPr>
          <a:xfrm>
            <a:off x="179388" y="1340768"/>
            <a:ext cx="4249737" cy="444658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class A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{	    int x, y;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    char *p;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    public: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    A(char *str) 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    {	x = 0;  y = 0; 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p = new char[strlen(str)+1]; 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strcpy(p, str); 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    }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    ~A() { delete [] p; }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};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......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it-IT" altLang="en-US" sz="2000" b="1" dirty="0">
                <a:cs typeface="Times New Roman" panose="02020603050405020304" pitchFamily="18" charset="0"/>
              </a:rPr>
              <a:t>A a1(“abcd”);</a:t>
            </a:r>
            <a:endParaRPr lang="it-IT" altLang="en-US" sz="20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it-IT" altLang="en-US" sz="2000" b="1" dirty="0">
                <a:cs typeface="Times New Roman" panose="02020603050405020304" pitchFamily="18" charset="0"/>
              </a:rPr>
              <a:t>A a2(a1);</a:t>
            </a:r>
            <a:endParaRPr lang="it-IT" altLang="en-US" sz="2000" b="1" dirty="0">
              <a:ea typeface="Times New Roman" panose="02020603050405020304" pitchFamily="18" charset="0"/>
            </a:endParaRPr>
          </a:p>
        </p:txBody>
      </p:sp>
      <p:sp>
        <p:nvSpPr>
          <p:cNvPr id="27651" name="Rectangle 3"/>
          <p:cNvSpPr/>
          <p:nvPr/>
        </p:nvSpPr>
        <p:spPr>
          <a:xfrm>
            <a:off x="4389883" y="3618235"/>
            <a:ext cx="795338" cy="18462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7652" name="Line 4"/>
          <p:cNvSpPr/>
          <p:nvPr/>
        </p:nvSpPr>
        <p:spPr>
          <a:xfrm>
            <a:off x="4389883" y="4175448"/>
            <a:ext cx="795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3" name="Line 5"/>
          <p:cNvSpPr/>
          <p:nvPr/>
        </p:nvSpPr>
        <p:spPr>
          <a:xfrm>
            <a:off x="4389883" y="4792985"/>
            <a:ext cx="795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4" name="Rectangle 6"/>
          <p:cNvSpPr/>
          <p:nvPr/>
        </p:nvSpPr>
        <p:spPr>
          <a:xfrm>
            <a:off x="8241158" y="3588073"/>
            <a:ext cx="795338" cy="18462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7655" name="Line 7"/>
          <p:cNvSpPr/>
          <p:nvPr/>
        </p:nvSpPr>
        <p:spPr>
          <a:xfrm>
            <a:off x="8241158" y="4145285"/>
            <a:ext cx="795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6" name="Line 8"/>
          <p:cNvSpPr/>
          <p:nvPr/>
        </p:nvSpPr>
        <p:spPr>
          <a:xfrm>
            <a:off x="8241158" y="4762823"/>
            <a:ext cx="795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7" name="Rectangle 9"/>
          <p:cNvSpPr/>
          <p:nvPr/>
        </p:nvSpPr>
        <p:spPr>
          <a:xfrm>
            <a:off x="5940871" y="4724723"/>
            <a:ext cx="898525" cy="6111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7658" name="Line 10"/>
          <p:cNvSpPr/>
          <p:nvPr/>
        </p:nvSpPr>
        <p:spPr>
          <a:xfrm>
            <a:off x="4920108" y="5099373"/>
            <a:ext cx="1058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59" name="Line 11"/>
          <p:cNvSpPr/>
          <p:nvPr/>
        </p:nvSpPr>
        <p:spPr>
          <a:xfrm>
            <a:off x="8617396" y="5099373"/>
            <a:ext cx="0" cy="922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0" name="Line 12"/>
          <p:cNvSpPr/>
          <p:nvPr/>
        </p:nvSpPr>
        <p:spPr>
          <a:xfrm flipH="1" flipV="1">
            <a:off x="6444108" y="6021710"/>
            <a:ext cx="21605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1" name="Line 13"/>
          <p:cNvSpPr/>
          <p:nvPr/>
        </p:nvSpPr>
        <p:spPr>
          <a:xfrm flipV="1">
            <a:off x="6444108" y="5329560"/>
            <a:ext cx="0" cy="6937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7662" name="Text Box 14"/>
          <p:cNvSpPr txBox="1"/>
          <p:nvPr/>
        </p:nvSpPr>
        <p:spPr>
          <a:xfrm>
            <a:off x="3773933" y="3730948"/>
            <a:ext cx="33855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63" name="Text Box 15"/>
          <p:cNvSpPr txBox="1"/>
          <p:nvPr/>
        </p:nvSpPr>
        <p:spPr>
          <a:xfrm>
            <a:off x="3762821" y="4307210"/>
            <a:ext cx="33534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64" name="Text Box 16"/>
          <p:cNvSpPr txBox="1"/>
          <p:nvPr/>
        </p:nvSpPr>
        <p:spPr>
          <a:xfrm>
            <a:off x="3773933" y="4956498"/>
            <a:ext cx="34657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65" name="Text Box 17"/>
          <p:cNvSpPr txBox="1"/>
          <p:nvPr/>
        </p:nvSpPr>
        <p:spPr>
          <a:xfrm>
            <a:off x="7701408" y="3716660"/>
            <a:ext cx="33855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66" name="Text Box 18"/>
          <p:cNvSpPr txBox="1"/>
          <p:nvPr/>
        </p:nvSpPr>
        <p:spPr>
          <a:xfrm>
            <a:off x="7690296" y="4292923"/>
            <a:ext cx="33534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67" name="Text Box 19"/>
          <p:cNvSpPr txBox="1"/>
          <p:nvPr/>
        </p:nvSpPr>
        <p:spPr>
          <a:xfrm>
            <a:off x="7701408" y="4942210"/>
            <a:ext cx="34657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68" name="Text Box 20"/>
          <p:cNvSpPr txBox="1"/>
          <p:nvPr/>
        </p:nvSpPr>
        <p:spPr>
          <a:xfrm>
            <a:off x="4493071" y="3068960"/>
            <a:ext cx="502061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a1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69" name="Text Box 21"/>
          <p:cNvSpPr txBox="1"/>
          <p:nvPr/>
        </p:nvSpPr>
        <p:spPr>
          <a:xfrm>
            <a:off x="8295133" y="3083248"/>
            <a:ext cx="502061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a2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70" name="Text Box 22"/>
          <p:cNvSpPr txBox="1"/>
          <p:nvPr/>
        </p:nvSpPr>
        <p:spPr>
          <a:xfrm>
            <a:off x="6012308" y="4869185"/>
            <a:ext cx="79861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71" name="Text Box 23"/>
          <p:cNvSpPr txBox="1"/>
          <p:nvPr/>
        </p:nvSpPr>
        <p:spPr>
          <a:xfrm>
            <a:off x="4493071" y="3730948"/>
            <a:ext cx="34817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72" name="Text Box 24"/>
          <p:cNvSpPr txBox="1"/>
          <p:nvPr/>
        </p:nvSpPr>
        <p:spPr>
          <a:xfrm>
            <a:off x="4472433" y="4235773"/>
            <a:ext cx="34817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73" name="Text Box 25"/>
          <p:cNvSpPr txBox="1"/>
          <p:nvPr/>
        </p:nvSpPr>
        <p:spPr>
          <a:xfrm>
            <a:off x="8345933" y="3716660"/>
            <a:ext cx="34817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74" name="Text Box 26"/>
          <p:cNvSpPr txBox="1"/>
          <p:nvPr/>
        </p:nvSpPr>
        <p:spPr>
          <a:xfrm>
            <a:off x="8325296" y="4221485"/>
            <a:ext cx="348172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75" name="Rectangle 3"/>
          <p:cNvSpPr txBox="1"/>
          <p:nvPr/>
        </p:nvSpPr>
        <p:spPr>
          <a:xfrm>
            <a:off x="3132138" y="1341438"/>
            <a:ext cx="5832475" cy="13795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eaLnBrk="1" hangingPunct="1">
              <a:spcBef>
                <a:spcPct val="55000"/>
              </a:spcBef>
            </a:pPr>
            <a:endParaRPr lang="zh-CN" altLang="en-US" sz="2800" b="1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6.6.4 </a:t>
            </a:r>
            <a:r>
              <a:rPr kumimoji="0" lang="zh-CN" altLang="en-US" sz="4000" b="1" kern="0" cap="none" spc="0" normalizeH="0" baseline="0" noProof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+mn-cs"/>
              </a:rPr>
              <a:t>转移</a:t>
            </a:r>
            <a:r>
              <a:rPr kumimoji="0" lang="zh-CN" altLang="zh-CN" sz="4000" b="1" kern="0" cap="none" spc="0" normalizeH="0" baseline="0" noProof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构造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77" name="矩形 28"/>
          <p:cNvSpPr/>
          <p:nvPr/>
        </p:nvSpPr>
        <p:spPr>
          <a:xfrm>
            <a:off x="4364038" y="1765300"/>
            <a:ext cx="477996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回顾：如果不定义拷贝构造函数，则会产生程序错误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body"/>
          </p:nvPr>
        </p:nvSpPr>
        <p:spPr>
          <a:xfrm>
            <a:off x="29845" y="1124585"/>
            <a:ext cx="4597400" cy="506857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class A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{	    int x, y;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    char *p;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 public: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    A(char *str) </a:t>
            </a:r>
            <a:endParaRPr lang="en-US" altLang="en-GB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    {	x = 0;  y = 0; </a:t>
            </a:r>
            <a:r>
              <a:rPr lang="en-GB" altLang="en-US" sz="1800" b="1" dirty="0">
                <a:cs typeface="Times New Roman" panose="02020603050405020304" pitchFamily="18" charset="0"/>
                <a:sym typeface="+mn-ea"/>
              </a:rPr>
              <a:t> 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	p = new char[strlen(str)+1]; 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	strcpy(p, str); 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    }   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     </a:t>
            </a:r>
            <a:r>
              <a:rPr lang="en-GB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解决了问题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     </a:t>
            </a:r>
            <a:r>
              <a:rPr lang="en-GB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但是在右侧的函数</a:t>
            </a:r>
            <a:r>
              <a:rPr lang="en-US" altLang="zh-CN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f</a:t>
            </a:r>
            <a:r>
              <a:rPr lang="zh-CN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中效率不高</a:t>
            </a:r>
            <a:endParaRPr lang="en-US" altLang="zh-CN" sz="18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         //</a:t>
            </a:r>
            <a:r>
              <a:rPr lang="zh-CN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因为对象</a:t>
            </a:r>
            <a:r>
              <a:rPr lang="en-US" altLang="zh-CN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t</a:t>
            </a:r>
            <a:r>
              <a:rPr lang="zh-CN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即将消亡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     A(const A&amp; a)</a:t>
            </a:r>
            <a:r>
              <a:rPr lang="en-US" altLang="en-GB" sz="1800" b="1" dirty="0">
                <a:cs typeface="Times New Roman" panose="02020603050405020304" pitchFamily="18" charset="0"/>
              </a:rPr>
              <a:t>  //</a:t>
            </a:r>
            <a:r>
              <a:rPr lang="zh-CN" altLang="en-US" sz="1800" b="1" dirty="0">
                <a:cs typeface="Times New Roman" panose="02020603050405020304" pitchFamily="18" charset="0"/>
              </a:rPr>
              <a:t>拷贝构造函数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     {   </a:t>
            </a:r>
            <a:r>
              <a:rPr lang="es-ES" altLang="en-US" sz="1800" b="1" dirty="0">
                <a:cs typeface="Times New Roman" panose="02020603050405020304" pitchFamily="18" charset="0"/>
              </a:rPr>
              <a:t>x = a.x;  y = a.y;</a:t>
            </a:r>
            <a:r>
              <a:rPr lang="en-GB" altLang="en-US" sz="1800" b="1" dirty="0">
                <a:cs typeface="Times New Roman" panose="02020603050405020304" pitchFamily="18" charset="0"/>
              </a:rPr>
              <a:t> 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         p = new char[strlen(a.p)+1];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en-GB" sz="1800" b="1" dirty="0">
                <a:cs typeface="Times New Roman" panose="02020603050405020304" pitchFamily="18" charset="0"/>
              </a:rPr>
              <a:t>// </a:t>
            </a:r>
            <a:r>
              <a:rPr lang="zh-CN" altLang="en-US" sz="1800" b="1" dirty="0">
                <a:cs typeface="Times New Roman" panose="02020603050405020304" pitchFamily="18" charset="0"/>
              </a:rPr>
              <a:t>申请空间</a:t>
            </a:r>
            <a:r>
              <a:rPr lang="en-GB" altLang="en-US" sz="1800" b="1" dirty="0">
                <a:cs typeface="Times New Roman" panose="02020603050405020304" pitchFamily="18" charset="0"/>
              </a:rPr>
              <a:t>  </a:t>
            </a:r>
            <a:endParaRPr lang="zh-CN" altLang="en-US" sz="18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zh-CN" altLang="en-US" sz="1800" b="1" dirty="0">
                <a:cs typeface="Times New Roman" panose="02020603050405020304" pitchFamily="18" charset="0"/>
              </a:rPr>
              <a:t>	        </a:t>
            </a:r>
            <a:r>
              <a:rPr lang="en-GB" altLang="en-US" sz="1800" b="1" dirty="0">
                <a:cs typeface="Times New Roman" panose="02020603050405020304" pitchFamily="18" charset="0"/>
              </a:rPr>
              <a:t>strcpy(p, a.p);</a:t>
            </a:r>
            <a:r>
              <a:rPr lang="en-US" altLang="en-GB" sz="1800" b="1" dirty="0"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cs typeface="Times New Roman" panose="02020603050405020304" pitchFamily="18" charset="0"/>
              </a:rPr>
              <a:t>复制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     }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    ~A() { delete [] p;  p=NULL;}</a:t>
            </a:r>
            <a:r>
              <a:rPr lang="en-US" altLang="en-GB" sz="1800" b="1" dirty="0"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cs typeface="Times New Roman" panose="02020603050405020304" pitchFamily="18" charset="0"/>
              </a:rPr>
              <a:t>归还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};</a:t>
            </a:r>
            <a:endParaRPr lang="en-GB" altLang="en-US" sz="1800" b="1" dirty="0">
              <a:ea typeface="Times New Roman" panose="02020603050405020304" pitchFamily="18" charset="0"/>
            </a:endParaRPr>
          </a:p>
        </p:txBody>
      </p:sp>
      <p:sp>
        <p:nvSpPr>
          <p:cNvPr id="28675" name="Rectangle 3"/>
          <p:cNvSpPr txBox="1"/>
          <p:nvPr/>
        </p:nvSpPr>
        <p:spPr>
          <a:xfrm>
            <a:off x="3132138" y="1341438"/>
            <a:ext cx="5832475" cy="13795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eaLnBrk="1" hangingPunct="1">
              <a:spcBef>
                <a:spcPct val="55000"/>
              </a:spcBef>
            </a:pPr>
            <a:endParaRPr lang="zh-CN" altLang="en-US" sz="2800" b="1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524000" y="-99392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6.6.4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</a:rPr>
              <a:t>转移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构造函数</a:t>
            </a:r>
            <a:r>
              <a:rPr kumimoji="0" lang="en-US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 P240</a:t>
            </a:r>
            <a:endParaRPr kumimoji="0" lang="en-US" altLang="zh-CN" sz="4000" b="1" kern="0" cap="none" spc="0" normalizeH="0" baseline="0" noProof="0" dirty="0">
              <a:solidFill>
                <a:srgbClr val="000000"/>
              </a:solidFill>
              <a:latin typeface="Arial" panose="020B0604020202020204"/>
              <a:ea typeface="楷体_GB2312"/>
              <a:cs typeface="+mj-cs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5076825" y="1124744"/>
            <a:ext cx="384492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A f()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{   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调用构造函数来创建局部对象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t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A t(“</a:t>
            </a: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abcd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”); 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……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调用返回值对象的拷贝构造函数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    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并用即将消亡的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对其初始化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 t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;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highlight>
                <a:srgbClr val="FFFF00"/>
              </a:highlight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28678" name="Rectangle 3"/>
          <p:cNvSpPr>
            <a:spLocks noChangeAspect="1"/>
          </p:cNvSpPr>
          <p:nvPr/>
        </p:nvSpPr>
        <p:spPr>
          <a:xfrm>
            <a:off x="5359400" y="4255765"/>
            <a:ext cx="522288" cy="18462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8679" name="Line 4"/>
          <p:cNvSpPr>
            <a:spLocks noChangeAspect="1"/>
          </p:cNvSpPr>
          <p:nvPr/>
        </p:nvSpPr>
        <p:spPr>
          <a:xfrm>
            <a:off x="5359400" y="4812977"/>
            <a:ext cx="5222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0" name="Line 5"/>
          <p:cNvSpPr>
            <a:spLocks noChangeAspect="1"/>
          </p:cNvSpPr>
          <p:nvPr/>
        </p:nvSpPr>
        <p:spPr>
          <a:xfrm>
            <a:off x="5359400" y="5430515"/>
            <a:ext cx="5222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1" name="Rectangle 6"/>
          <p:cNvSpPr>
            <a:spLocks noChangeAspect="1"/>
          </p:cNvSpPr>
          <p:nvPr/>
        </p:nvSpPr>
        <p:spPr>
          <a:xfrm>
            <a:off x="8201025" y="4252590"/>
            <a:ext cx="488950" cy="18462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8682" name="Line 7"/>
          <p:cNvSpPr>
            <a:spLocks noChangeAspect="1"/>
          </p:cNvSpPr>
          <p:nvPr/>
        </p:nvSpPr>
        <p:spPr>
          <a:xfrm>
            <a:off x="8201025" y="4809802"/>
            <a:ext cx="488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3" name="Line 8"/>
          <p:cNvSpPr>
            <a:spLocks noChangeAspect="1"/>
          </p:cNvSpPr>
          <p:nvPr/>
        </p:nvSpPr>
        <p:spPr>
          <a:xfrm>
            <a:off x="8201025" y="5427340"/>
            <a:ext cx="488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84" name="Rectangle 9"/>
          <p:cNvSpPr>
            <a:spLocks noChangeAspect="1"/>
          </p:cNvSpPr>
          <p:nvPr/>
        </p:nvSpPr>
        <p:spPr>
          <a:xfrm>
            <a:off x="6170613" y="5670227"/>
            <a:ext cx="682625" cy="400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8685" name="Line 10"/>
          <p:cNvSpPr>
            <a:spLocks noChangeAspect="1"/>
          </p:cNvSpPr>
          <p:nvPr/>
        </p:nvSpPr>
        <p:spPr>
          <a:xfrm>
            <a:off x="5792788" y="5886127"/>
            <a:ext cx="361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686" name="Text Box 14"/>
          <p:cNvSpPr txBox="1">
            <a:spLocks noChangeAspect="1"/>
          </p:cNvSpPr>
          <p:nvPr/>
        </p:nvSpPr>
        <p:spPr>
          <a:xfrm>
            <a:off x="4965700" y="4368477"/>
            <a:ext cx="31908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7" name="Text Box 15"/>
          <p:cNvSpPr txBox="1">
            <a:spLocks noChangeAspect="1"/>
          </p:cNvSpPr>
          <p:nvPr/>
        </p:nvSpPr>
        <p:spPr>
          <a:xfrm>
            <a:off x="4954588" y="4944740"/>
            <a:ext cx="319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8" name="Text Box 16"/>
          <p:cNvSpPr txBox="1">
            <a:spLocks noChangeAspect="1"/>
          </p:cNvSpPr>
          <p:nvPr/>
        </p:nvSpPr>
        <p:spPr>
          <a:xfrm>
            <a:off x="4965700" y="5454327"/>
            <a:ext cx="3270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9" name="Text Box 17"/>
          <p:cNvSpPr txBox="1">
            <a:spLocks noChangeAspect="1"/>
          </p:cNvSpPr>
          <p:nvPr/>
        </p:nvSpPr>
        <p:spPr>
          <a:xfrm>
            <a:off x="7823200" y="4381177"/>
            <a:ext cx="31908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90" name="Text Box 18"/>
          <p:cNvSpPr txBox="1">
            <a:spLocks noChangeAspect="1"/>
          </p:cNvSpPr>
          <p:nvPr/>
        </p:nvSpPr>
        <p:spPr>
          <a:xfrm>
            <a:off x="7812088" y="4935215"/>
            <a:ext cx="319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91" name="Text Box 19"/>
          <p:cNvSpPr txBox="1">
            <a:spLocks noChangeAspect="1"/>
          </p:cNvSpPr>
          <p:nvPr/>
        </p:nvSpPr>
        <p:spPr>
          <a:xfrm>
            <a:off x="7823200" y="5454327"/>
            <a:ext cx="3270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92" name="Text Box 20"/>
          <p:cNvSpPr txBox="1">
            <a:spLocks noChangeAspect="1"/>
          </p:cNvSpPr>
          <p:nvPr/>
        </p:nvSpPr>
        <p:spPr>
          <a:xfrm>
            <a:off x="5230813" y="3789040"/>
            <a:ext cx="8080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对象</a:t>
            </a: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93" name="Text Box 21"/>
          <p:cNvSpPr txBox="1">
            <a:spLocks noChangeAspect="1"/>
          </p:cNvSpPr>
          <p:nvPr/>
        </p:nvSpPr>
        <p:spPr>
          <a:xfrm>
            <a:off x="7785100" y="3796977"/>
            <a:ext cx="13589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返回值对象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94" name="Text Box 22"/>
          <p:cNvSpPr txBox="1">
            <a:spLocks noChangeAspect="1"/>
          </p:cNvSpPr>
          <p:nvPr/>
        </p:nvSpPr>
        <p:spPr>
          <a:xfrm>
            <a:off x="6156325" y="5670227"/>
            <a:ext cx="914400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95" name="Text Box 23"/>
          <p:cNvSpPr txBox="1">
            <a:spLocks noChangeAspect="1"/>
          </p:cNvSpPr>
          <p:nvPr/>
        </p:nvSpPr>
        <p:spPr>
          <a:xfrm>
            <a:off x="5435600" y="4368477"/>
            <a:ext cx="33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96" name="Text Box 24"/>
          <p:cNvSpPr txBox="1">
            <a:spLocks noChangeAspect="1"/>
          </p:cNvSpPr>
          <p:nvPr/>
        </p:nvSpPr>
        <p:spPr>
          <a:xfrm>
            <a:off x="5435600" y="4943152"/>
            <a:ext cx="33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97" name="Text Box 25"/>
          <p:cNvSpPr txBox="1">
            <a:spLocks noChangeAspect="1"/>
          </p:cNvSpPr>
          <p:nvPr/>
        </p:nvSpPr>
        <p:spPr>
          <a:xfrm>
            <a:off x="8274050" y="4381177"/>
            <a:ext cx="33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98" name="Text Box 26"/>
          <p:cNvSpPr txBox="1">
            <a:spLocks noChangeAspect="1"/>
          </p:cNvSpPr>
          <p:nvPr/>
        </p:nvSpPr>
        <p:spPr>
          <a:xfrm>
            <a:off x="8274050" y="4943152"/>
            <a:ext cx="33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99" name="Line 10"/>
          <p:cNvSpPr>
            <a:spLocks noChangeAspect="1"/>
          </p:cNvSpPr>
          <p:nvPr/>
        </p:nvSpPr>
        <p:spPr>
          <a:xfrm flipH="1">
            <a:off x="7800975" y="5886127"/>
            <a:ext cx="6588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00" name="Rectangle 9"/>
          <p:cNvSpPr>
            <a:spLocks noChangeAspect="1"/>
          </p:cNvSpPr>
          <p:nvPr/>
        </p:nvSpPr>
        <p:spPr>
          <a:xfrm>
            <a:off x="7102475" y="5668640"/>
            <a:ext cx="682625" cy="400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8701" name="Text Box 22"/>
          <p:cNvSpPr txBox="1">
            <a:spLocks noChangeAspect="1"/>
          </p:cNvSpPr>
          <p:nvPr/>
        </p:nvSpPr>
        <p:spPr>
          <a:xfrm>
            <a:off x="7086600" y="5668640"/>
            <a:ext cx="884238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732155"/>
            <a:ext cx="9090660" cy="55219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9705" y="4004945"/>
            <a:ext cx="8856980" cy="129603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body"/>
          </p:nvPr>
        </p:nvSpPr>
        <p:spPr>
          <a:xfrm>
            <a:off x="250825" y="1484784"/>
            <a:ext cx="4105275" cy="34432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class A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{	    int x, y;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    char *p;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 public: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      </a:t>
            </a:r>
            <a:r>
              <a:rPr lang="en-GB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编译器发现实参即将消亡时，</a:t>
            </a:r>
            <a:endParaRPr lang="en-US" altLang="zh-CN" sz="18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          //</a:t>
            </a:r>
            <a:r>
              <a:rPr lang="zh-CN" altLang="en-US" sz="1800" b="1" dirty="0">
                <a:solidFill>
                  <a:srgbClr val="00B050"/>
                </a:solidFill>
                <a:cs typeface="Times New Roman" panose="02020603050405020304" pitchFamily="18" charset="0"/>
              </a:rPr>
              <a:t>将调用转移构造函数来初始化</a:t>
            </a:r>
            <a:endParaRPr lang="en-GB" altLang="en-US" sz="18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    A(</a:t>
            </a:r>
            <a:r>
              <a:rPr lang="en-US" altLang="zh-CN" sz="1800" b="1" dirty="0">
                <a:cs typeface="Times New Roman" panose="02020603050405020304" pitchFamily="18" charset="0"/>
              </a:rPr>
              <a:t>A&amp;&amp;</a:t>
            </a:r>
            <a:r>
              <a:rPr lang="en-GB" altLang="en-US" sz="1800" b="1" dirty="0">
                <a:cs typeface="Times New Roman" panose="02020603050405020304" pitchFamily="18" charset="0"/>
              </a:rPr>
              <a:t> a) </a:t>
            </a:r>
            <a:r>
              <a:rPr lang="en-US" altLang="en-GB" sz="1800" b="1" dirty="0">
                <a:cs typeface="Times New Roman" panose="02020603050405020304" pitchFamily="18" charset="0"/>
              </a:rPr>
              <a:t>//参数类型为右值引用类型&amp;&amp;</a:t>
            </a:r>
            <a:endParaRPr lang="en-US" altLang="en-GB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    {	x = 0;  y = 0; 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	p = a.p; 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en-GB" sz="1800" b="1" dirty="0">
                <a:cs typeface="Times New Roman" panose="02020603050405020304" pitchFamily="18" charset="0"/>
              </a:rPr>
              <a:t>//把参数对象x的p所指向的空间作为新对象的p所指向的空间(资源转移)</a:t>
            </a:r>
            <a:endParaRPr lang="en-US" altLang="en-GB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	a.p=NULL; 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altLang="en-GB" sz="1800" b="1" dirty="0">
                <a:cs typeface="Times New Roman" panose="02020603050405020304" pitchFamily="18" charset="0"/>
              </a:rPr>
              <a:t>//使得参数对象x的p不再拥有原来所指向的空间</a:t>
            </a:r>
            <a:endParaRPr lang="en-US" altLang="en-GB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    }   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     </a:t>
            </a:r>
            <a:r>
              <a:rPr lang="en-US" altLang="en-US" sz="1800" b="1" dirty="0">
                <a:cs typeface="Times New Roman" panose="02020603050405020304" pitchFamily="18" charset="0"/>
              </a:rPr>
              <a:t>……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};</a:t>
            </a:r>
            <a:endParaRPr lang="en-GB" altLang="en-US" sz="1800" b="1" dirty="0">
              <a:ea typeface="Times New Roman" panose="02020603050405020304" pitchFamily="18" charset="0"/>
            </a:endParaRPr>
          </a:p>
        </p:txBody>
      </p:sp>
      <p:sp>
        <p:nvSpPr>
          <p:cNvPr id="29699" name="Rectangle 3"/>
          <p:cNvSpPr txBox="1"/>
          <p:nvPr/>
        </p:nvSpPr>
        <p:spPr>
          <a:xfrm>
            <a:off x="3132138" y="1341438"/>
            <a:ext cx="5832475" cy="13795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eaLnBrk="1" hangingPunct="1">
              <a:spcBef>
                <a:spcPct val="55000"/>
              </a:spcBef>
            </a:pPr>
            <a:endParaRPr lang="zh-CN" altLang="en-US" sz="2800" b="1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524000" y="-99392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6.6.4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</a:rPr>
              <a:t>转移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构造函数</a:t>
            </a:r>
            <a:r>
              <a:rPr kumimoji="0" lang="en-US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 P240</a:t>
            </a:r>
            <a:endParaRPr kumimoji="0" lang="en-US" altLang="zh-CN" sz="4000" b="1" kern="0" cap="none" spc="0" normalizeH="0" baseline="0" noProof="0" dirty="0">
              <a:solidFill>
                <a:srgbClr val="000000"/>
              </a:solidFill>
              <a:latin typeface="Arial" panose="020B0604020202020204"/>
              <a:ea typeface="楷体_GB2312"/>
              <a:cs typeface="+mj-cs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5076825" y="1124744"/>
            <a:ext cx="3844925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A f()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{   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调用构造函数来创建局部对象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t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A t(“</a:t>
            </a: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abcd</a:t>
            </a: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”); 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……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调用返回值对象的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转移构造函数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    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并用即将消亡的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t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对其初始化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 t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;</a:t>
            </a: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5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  <a:endParaRPr kumimoji="0" lang="en-GB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highlight>
                <a:srgbClr val="FFFF00"/>
              </a:highlight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29702" name="Rectangle 3"/>
          <p:cNvSpPr>
            <a:spLocks noChangeAspect="1"/>
          </p:cNvSpPr>
          <p:nvPr/>
        </p:nvSpPr>
        <p:spPr>
          <a:xfrm>
            <a:off x="5359400" y="4247034"/>
            <a:ext cx="522288" cy="18462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9703" name="Line 4"/>
          <p:cNvSpPr>
            <a:spLocks noChangeAspect="1"/>
          </p:cNvSpPr>
          <p:nvPr/>
        </p:nvSpPr>
        <p:spPr>
          <a:xfrm>
            <a:off x="5359400" y="4804246"/>
            <a:ext cx="5222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4" name="Line 5"/>
          <p:cNvSpPr>
            <a:spLocks noChangeAspect="1"/>
          </p:cNvSpPr>
          <p:nvPr/>
        </p:nvSpPr>
        <p:spPr>
          <a:xfrm>
            <a:off x="5359400" y="5421784"/>
            <a:ext cx="5222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5" name="Rectangle 6"/>
          <p:cNvSpPr>
            <a:spLocks noChangeAspect="1"/>
          </p:cNvSpPr>
          <p:nvPr/>
        </p:nvSpPr>
        <p:spPr>
          <a:xfrm>
            <a:off x="8201025" y="4243859"/>
            <a:ext cx="488950" cy="18462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9706" name="Line 7"/>
          <p:cNvSpPr>
            <a:spLocks noChangeAspect="1"/>
          </p:cNvSpPr>
          <p:nvPr/>
        </p:nvSpPr>
        <p:spPr>
          <a:xfrm>
            <a:off x="8201025" y="4801071"/>
            <a:ext cx="488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7" name="Line 8"/>
          <p:cNvSpPr>
            <a:spLocks noChangeAspect="1"/>
          </p:cNvSpPr>
          <p:nvPr/>
        </p:nvSpPr>
        <p:spPr>
          <a:xfrm>
            <a:off x="8201025" y="5418609"/>
            <a:ext cx="488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8" name="Rectangle 9"/>
          <p:cNvSpPr>
            <a:spLocks noChangeAspect="1"/>
          </p:cNvSpPr>
          <p:nvPr/>
        </p:nvSpPr>
        <p:spPr>
          <a:xfrm>
            <a:off x="6597650" y="5661496"/>
            <a:ext cx="682625" cy="4000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9709" name="Line 10"/>
          <p:cNvSpPr>
            <a:spLocks noChangeAspect="1"/>
          </p:cNvSpPr>
          <p:nvPr/>
        </p:nvSpPr>
        <p:spPr>
          <a:xfrm>
            <a:off x="5792788" y="5877396"/>
            <a:ext cx="7905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9710" name="Text Box 14"/>
          <p:cNvSpPr txBox="1">
            <a:spLocks noChangeAspect="1"/>
          </p:cNvSpPr>
          <p:nvPr/>
        </p:nvSpPr>
        <p:spPr>
          <a:xfrm>
            <a:off x="4965700" y="4359746"/>
            <a:ext cx="31908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11" name="Text Box 15"/>
          <p:cNvSpPr txBox="1">
            <a:spLocks noChangeAspect="1"/>
          </p:cNvSpPr>
          <p:nvPr/>
        </p:nvSpPr>
        <p:spPr>
          <a:xfrm>
            <a:off x="4954588" y="4936009"/>
            <a:ext cx="319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12" name="Text Box 16"/>
          <p:cNvSpPr txBox="1">
            <a:spLocks noChangeAspect="1"/>
          </p:cNvSpPr>
          <p:nvPr/>
        </p:nvSpPr>
        <p:spPr>
          <a:xfrm>
            <a:off x="4965700" y="5445596"/>
            <a:ext cx="3270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13" name="Text Box 17"/>
          <p:cNvSpPr txBox="1">
            <a:spLocks noChangeAspect="1"/>
          </p:cNvSpPr>
          <p:nvPr/>
        </p:nvSpPr>
        <p:spPr>
          <a:xfrm>
            <a:off x="7823200" y="4372446"/>
            <a:ext cx="31908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14" name="Text Box 18"/>
          <p:cNvSpPr txBox="1">
            <a:spLocks noChangeAspect="1"/>
          </p:cNvSpPr>
          <p:nvPr/>
        </p:nvSpPr>
        <p:spPr>
          <a:xfrm>
            <a:off x="7812088" y="4926484"/>
            <a:ext cx="3190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15" name="Text Box 19"/>
          <p:cNvSpPr txBox="1">
            <a:spLocks noChangeAspect="1"/>
          </p:cNvSpPr>
          <p:nvPr/>
        </p:nvSpPr>
        <p:spPr>
          <a:xfrm>
            <a:off x="7823200" y="5445596"/>
            <a:ext cx="3270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16" name="Text Box 20"/>
          <p:cNvSpPr txBox="1">
            <a:spLocks noChangeAspect="1"/>
          </p:cNvSpPr>
          <p:nvPr/>
        </p:nvSpPr>
        <p:spPr>
          <a:xfrm>
            <a:off x="5230813" y="3780309"/>
            <a:ext cx="8080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对象</a:t>
            </a: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17" name="Text Box 21"/>
          <p:cNvSpPr txBox="1">
            <a:spLocks noChangeAspect="1"/>
          </p:cNvSpPr>
          <p:nvPr/>
        </p:nvSpPr>
        <p:spPr>
          <a:xfrm>
            <a:off x="7785100" y="3788246"/>
            <a:ext cx="13589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返回值对象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18" name="Text Box 22"/>
          <p:cNvSpPr txBox="1">
            <a:spLocks noChangeAspect="1"/>
          </p:cNvSpPr>
          <p:nvPr/>
        </p:nvSpPr>
        <p:spPr>
          <a:xfrm>
            <a:off x="6583363" y="5661496"/>
            <a:ext cx="89217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19" name="Text Box 23"/>
          <p:cNvSpPr txBox="1">
            <a:spLocks noChangeAspect="1"/>
          </p:cNvSpPr>
          <p:nvPr/>
        </p:nvSpPr>
        <p:spPr>
          <a:xfrm>
            <a:off x="5435600" y="4359746"/>
            <a:ext cx="33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20" name="Text Box 24"/>
          <p:cNvSpPr txBox="1">
            <a:spLocks noChangeAspect="1"/>
          </p:cNvSpPr>
          <p:nvPr/>
        </p:nvSpPr>
        <p:spPr>
          <a:xfrm>
            <a:off x="5435600" y="4934421"/>
            <a:ext cx="33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21" name="Text Box 25"/>
          <p:cNvSpPr txBox="1">
            <a:spLocks noChangeAspect="1"/>
          </p:cNvSpPr>
          <p:nvPr/>
        </p:nvSpPr>
        <p:spPr>
          <a:xfrm>
            <a:off x="8274050" y="4372446"/>
            <a:ext cx="33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22" name="Text Box 26"/>
          <p:cNvSpPr txBox="1">
            <a:spLocks noChangeAspect="1"/>
          </p:cNvSpPr>
          <p:nvPr/>
        </p:nvSpPr>
        <p:spPr>
          <a:xfrm>
            <a:off x="8274050" y="4934421"/>
            <a:ext cx="330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723" name="Line 10"/>
          <p:cNvSpPr>
            <a:spLocks noChangeAspect="1"/>
          </p:cNvSpPr>
          <p:nvPr/>
        </p:nvSpPr>
        <p:spPr>
          <a:xfrm flipH="1">
            <a:off x="7308850" y="5877396"/>
            <a:ext cx="11509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24" name="Text Box 24"/>
          <p:cNvSpPr txBox="1">
            <a:spLocks noChangeAspect="1"/>
          </p:cNvSpPr>
          <p:nvPr/>
        </p:nvSpPr>
        <p:spPr>
          <a:xfrm>
            <a:off x="5303838" y="5521796"/>
            <a:ext cx="72548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  <a:endParaRPr lang="en-US" altLang="zh-CN" sz="1400" b="1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394970" y="5877783"/>
            <a:ext cx="451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1800" b="1" dirty="0">
                <a:solidFill>
                  <a:srgbClr val="0000FF"/>
                </a:solidFill>
                <a:cs typeface="Times New Roman" panose="02020603050405020304" pitchFamily="18" charset="0"/>
              </a:rPr>
              <a:t>小结：默认、拷贝、转移</a:t>
            </a:r>
            <a:r>
              <a:rPr lang="zh-CN" altLang="en-US" sz="1800" b="1" dirty="0">
                <a:solidFill>
                  <a:srgbClr val="0000FF"/>
                </a:solidFill>
                <a:latin typeface="楷体_GB2312" pitchFamily="49" charset="-122"/>
                <a:cs typeface="Times New Roman" panose="02020603050405020304" pitchFamily="18" charset="0"/>
              </a:rPr>
              <a:t>三种</a:t>
            </a:r>
            <a:r>
              <a:rPr lang="zh-CN" altLang="en-US" sz="1800" b="1" dirty="0">
                <a:solidFill>
                  <a:srgbClr val="0000FF"/>
                </a:solidFill>
                <a:cs typeface="Times New Roman" panose="02020603050405020304" pitchFamily="18" charset="0"/>
              </a:rPr>
              <a:t>构造函数</a:t>
            </a:r>
            <a:endParaRPr lang="en-GB" altLang="en-US" sz="1800" b="1" dirty="0">
              <a:solidFill>
                <a:srgbClr val="0000FF"/>
              </a:solidFill>
              <a:ea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507413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zh-CN" b="1"/>
              <a:t>Demeter</a:t>
            </a:r>
            <a:r>
              <a:rPr lang="zh-CN" altLang="en-GB" b="1"/>
              <a:t>法则（</a:t>
            </a:r>
            <a:r>
              <a:rPr lang="en-GB" altLang="zh-CN" b="1"/>
              <a:t>Law of Demeter</a:t>
            </a:r>
            <a:r>
              <a:rPr lang="zh-CN" altLang="en-GB" b="1"/>
              <a:t>）</a:t>
            </a:r>
            <a:endParaRPr lang="zh-CN" altLang="en-US" b="1"/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b="1"/>
              <a:t>良好的面向对象程序设计风格是什么呢？ </a:t>
            </a:r>
            <a:endParaRPr lang="zh-CN" altLang="en-GB" sz="2800" b="1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GB" sz="2800" b="1"/>
              <a:t>降低模块之间的耦合度</a:t>
            </a:r>
            <a:r>
              <a:rPr lang="zh-CN" altLang="en-US" sz="2800" b="1"/>
              <a:t>：</a:t>
            </a:r>
            <a:endParaRPr lang="en-GB" altLang="zh-CN" sz="2800" b="1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b="1"/>
              <a:t>一个类的成员函数除了能访问自身类结构的直接子结构（本类的数据成员）外，不能以任何方式依赖于任何其它类的结构；</a:t>
            </a:r>
            <a:endParaRPr lang="en-US" altLang="zh-CN" sz="2400" b="1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GB" sz="2400" b="1"/>
              <a:t>并且每个成员函数只应对某个有限类集合中的对象发送消息。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GB" b="1">
                <a:latin typeface="Arial" panose="020B0604020202020204"/>
              </a:rPr>
              <a:t>“</a:t>
            </a:r>
            <a:r>
              <a:rPr lang="zh-CN" altLang="en-GB" b="1"/>
              <a:t>仅与你的直接朋友交谈！</a:t>
            </a:r>
            <a:r>
              <a:rPr lang="zh-CN" altLang="en-GB" b="1">
                <a:latin typeface="Arial" panose="020B0604020202020204"/>
              </a:rPr>
              <a:t>”</a:t>
            </a:r>
            <a:endParaRPr lang="zh-CN" altLang="en-GB" b="1"/>
          </a:p>
          <a:p>
            <a:pPr lvl="1" eaLnBrk="1" hangingPunct="1">
              <a:lnSpc>
                <a:spcPct val="90000"/>
              </a:lnSpc>
              <a:defRPr/>
            </a:pPr>
            <a:endParaRPr lang="zh-CN" altLang="en-GB" sz="24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360" y="45085"/>
            <a:ext cx="8507730" cy="64643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zh-CN" b="1"/>
              <a:t>Demeter</a:t>
            </a:r>
            <a:r>
              <a:rPr lang="zh-CN" altLang="en-GB" b="1"/>
              <a:t>法则（</a:t>
            </a:r>
            <a:r>
              <a:rPr lang="en-US" altLang="en-GB" b="1"/>
              <a:t>P231</a:t>
            </a:r>
            <a:r>
              <a:rPr lang="zh-CN" altLang="en-GB" b="1"/>
              <a:t>）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1357630" y="-414020"/>
            <a:ext cx="6214745" cy="8283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body"/>
          </p:nvPr>
        </p:nvSpPr>
        <p:spPr>
          <a:xfrm>
            <a:off x="900112" y="1807155"/>
            <a:ext cx="7920360" cy="437991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为了</a:t>
            </a:r>
            <a:r>
              <a:rPr lang="zh-CN" altLang="en-US" sz="2800" b="1" dirty="0">
                <a:solidFill>
                  <a:srgbClr val="FF0000"/>
                </a:solidFill>
              </a:rPr>
              <a:t>防止获取对象状态的成员函数改变数据成员的值</a:t>
            </a:r>
            <a:r>
              <a:rPr lang="zh-CN" altLang="en-US" sz="2800" b="1" dirty="0"/>
              <a:t>，把它们定义为</a:t>
            </a:r>
            <a:r>
              <a:rPr lang="en-US" altLang="zh-CN" sz="2800" b="1" dirty="0">
                <a:solidFill>
                  <a:srgbClr val="FF0000"/>
                </a:solidFill>
              </a:rPr>
              <a:t>const</a:t>
            </a:r>
            <a:r>
              <a:rPr lang="zh-CN" altLang="en-US" sz="2800" b="1" dirty="0">
                <a:solidFill>
                  <a:srgbClr val="FF0000"/>
                </a:solidFill>
              </a:rPr>
              <a:t>成员函数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sz="2000" b="1" dirty="0">
                <a:cs typeface="Times New Roman" panose="02020603050405020304" pitchFamily="18" charset="0"/>
              </a:rPr>
              <a:t>例如： </a:t>
            </a:r>
            <a:r>
              <a:rPr lang="en-GB" altLang="en-US" sz="2000" b="1" dirty="0">
                <a:cs typeface="Times New Roman" panose="02020603050405020304" pitchFamily="18" charset="0"/>
              </a:rPr>
              <a:t>class A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           {      int x;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             char *p;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	             public: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             void f() const 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             {  x = 10;  //</a:t>
            </a:r>
            <a:r>
              <a:rPr lang="en-GB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Error</a:t>
            </a:r>
            <a:endParaRPr lang="en-GB" altLang="en-US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                p = new char[20];  //</a:t>
            </a:r>
            <a:r>
              <a:rPr lang="en-GB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Error</a:t>
            </a:r>
            <a:r>
              <a:rPr lang="en-GB" altLang="en-US" sz="2000" b="1" dirty="0">
                <a:cs typeface="Times New Roman" panose="02020603050405020304" pitchFamily="18" charset="0"/>
              </a:rPr>
              <a:t> 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                strcpy(p,“ABCD”);  //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不改变</a:t>
            </a:r>
            <a:r>
              <a:rPr lang="en-GB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的值，编译器</a:t>
            </a:r>
            <a:r>
              <a:rPr lang="en-GB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OK</a:t>
            </a:r>
            <a:endParaRPr lang="en-GB" altLang="en-US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	             }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            };</a:t>
            </a:r>
            <a:endParaRPr lang="en-GB" altLang="en-US" sz="2000" b="1" dirty="0"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3999" y="187325"/>
            <a:ext cx="7560811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6.6.1 const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成员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397106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body"/>
          </p:nvPr>
        </p:nvSpPr>
        <p:spPr>
          <a:xfrm>
            <a:off x="825500" y="2181225"/>
            <a:ext cx="7491413" cy="3479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const</a:t>
            </a:r>
            <a:r>
              <a:rPr lang="zh-CN" altLang="en-US" sz="2800" b="1" dirty="0"/>
              <a:t>成员函数放在类外定义时，函数的</a:t>
            </a:r>
            <a:r>
              <a:rPr lang="zh-CN" altLang="en-US" sz="2800" b="1" dirty="0">
                <a:solidFill>
                  <a:srgbClr val="FF0000"/>
                </a:solidFill>
              </a:rPr>
              <a:t>声明和定义都要加上</a:t>
            </a:r>
            <a:r>
              <a:rPr lang="en-US" altLang="zh-CN" sz="2800" b="1" dirty="0">
                <a:solidFill>
                  <a:srgbClr val="FF0000"/>
                </a:solidFill>
              </a:rPr>
              <a:t>const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cs typeface="Times New Roman" panose="02020603050405020304" pitchFamily="18" charset="0"/>
              </a:rPr>
              <a:t>例如： </a:t>
            </a:r>
            <a:r>
              <a:rPr lang="en-US" altLang="zh-CN" sz="2000" b="1" dirty="0">
                <a:cs typeface="Times New Roman" panose="02020603050405020304" pitchFamily="18" charset="0"/>
              </a:rPr>
              <a:t>class A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{     ……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     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void f() const;  //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函数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的声明</a:t>
            </a:r>
            <a:endParaRPr lang="en-US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Aft>
                <a:spcPts val="1200"/>
              </a:spcAft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}</a:t>
            </a:r>
            <a:r>
              <a:rPr lang="zh-CN" altLang="en-US" sz="2000" b="1" dirty="0">
                <a:cs typeface="Times New Roman" panose="02020603050405020304" pitchFamily="18" charset="0"/>
              </a:rPr>
              <a:t>；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void A::f() const  //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函数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的定义</a:t>
            </a:r>
            <a:endParaRPr lang="en-US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{     …… 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}</a:t>
            </a:r>
            <a:endParaRPr lang="en-US" altLang="zh-CN" sz="2000" b="1" dirty="0"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6.6.1 const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成员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body"/>
          </p:nvPr>
        </p:nvSpPr>
        <p:spPr>
          <a:xfrm>
            <a:off x="149860" y="1242060"/>
            <a:ext cx="7951470" cy="4851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给成员函数加上</a:t>
            </a:r>
            <a:r>
              <a:rPr lang="en-US" altLang="zh-CN" sz="2800" b="1" dirty="0"/>
              <a:t>const</a:t>
            </a:r>
            <a:r>
              <a:rPr lang="zh-CN" altLang="en-US" sz="2800" b="1" dirty="0"/>
              <a:t>修饰符还有一个作用：</a:t>
            </a:r>
            <a:r>
              <a:rPr lang="zh-CN" altLang="en-US" sz="2800" b="1" dirty="0">
                <a:solidFill>
                  <a:srgbClr val="FF0000"/>
                </a:solidFill>
              </a:rPr>
              <a:t>限制常量对象所能进行的操作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cs typeface="Times New Roman" panose="02020603050405020304" pitchFamily="18" charset="0"/>
              </a:rPr>
              <a:t>例如： </a:t>
            </a:r>
            <a:r>
              <a:rPr lang="en-US" altLang="zh-CN" sz="2000" b="1" dirty="0">
                <a:cs typeface="Times New Roman" panose="02020603050405020304" pitchFamily="18" charset="0"/>
              </a:rPr>
              <a:t>class A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{   int x, y;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public: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  void f() const { …… }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    void g() { …… }   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}</a:t>
            </a:r>
            <a:r>
              <a:rPr lang="zh-CN" altLang="en-US" sz="2000" b="1" dirty="0">
                <a:cs typeface="Times New Roman" panose="02020603050405020304" pitchFamily="18" charset="0"/>
              </a:rPr>
              <a:t>； 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const A a;  //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只能调用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const</a:t>
            </a:r>
            <a:r>
              <a:rPr lang="zh-CN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函数</a:t>
            </a:r>
            <a:endParaRPr lang="en-US" altLang="zh-CN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a.f();  //OK</a:t>
            </a:r>
            <a:endParaRPr lang="en-US" altLang="zh-CN" sz="2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           a.g();  //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Error</a:t>
            </a:r>
            <a:endParaRPr lang="en-US" altLang="zh-CN" sz="2000" b="1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6.6.1 const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成员</a:t>
            </a:r>
            <a:r>
              <a:rPr kumimoji="0" lang="zh-CN" altLang="zh-CN" sz="4000" b="1" kern="0" cap="none" spc="0" normalizeH="0" baseline="0" noProof="0" dirty="0">
                <a:solidFill>
                  <a:srgbClr val="000000"/>
                </a:solidFill>
                <a:latin typeface="Arial" panose="020B0604020202020204"/>
                <a:ea typeface="楷体_GB2312"/>
                <a:cs typeface="+mj-cs"/>
              </a:rPr>
              <a:t>函数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96938" y="5805264"/>
            <a:ext cx="7461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1800" b="1" dirty="0">
                <a:solidFill>
                  <a:srgbClr val="0000FF"/>
                </a:solidFill>
                <a:cs typeface="Times New Roman" panose="02020603050405020304" pitchFamily="18" charset="0"/>
              </a:rPr>
              <a:t>const</a:t>
            </a:r>
            <a:r>
              <a:rPr lang="zh-CN" altLang="en-US" sz="1800" b="1" dirty="0">
                <a:solidFill>
                  <a:srgbClr val="0000FF"/>
                </a:solidFill>
                <a:cs typeface="Times New Roman" panose="02020603050405020304" pitchFamily="18" charset="0"/>
              </a:rPr>
              <a:t>的作用（小结）：</a:t>
            </a:r>
            <a:r>
              <a:rPr lang="zh-CN" altLang="en-US" sz="1800" b="1" dirty="0">
                <a:solidFill>
                  <a:srgbClr val="FF0000"/>
                </a:solidFill>
                <a:cs typeface="Times New Roman" panose="02020603050405020304" pitchFamily="18" charset="0"/>
              </a:rPr>
              <a:t>定义符号常量、限制指针参数、常成员函数</a:t>
            </a:r>
            <a:endParaRPr lang="zh-CN" altLang="en-US" sz="1800" b="1" dirty="0">
              <a:solidFill>
                <a:srgbClr val="FF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lum bright="6000"/>
          </a:blip>
          <a:stretch>
            <a:fillRect/>
          </a:stretch>
        </p:blipFill>
        <p:spPr>
          <a:xfrm>
            <a:off x="5794375" y="4305935"/>
            <a:ext cx="333629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85" y="332740"/>
            <a:ext cx="8647430" cy="3462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bright="12000"/>
          </a:blip>
          <a:stretch>
            <a:fillRect/>
          </a:stretch>
        </p:blipFill>
        <p:spPr>
          <a:xfrm>
            <a:off x="107950" y="3933190"/>
            <a:ext cx="8940800" cy="1407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2349500"/>
            <a:ext cx="7127875" cy="29638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当类的不同对象之间需要共享数据时：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若采用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全局变量来表示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共享数据，则违背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数据抽象与封装原则，数据缺乏保护。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静态成员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则为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同类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对象之间的数据共享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提供了一种较好的途径。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</a:rPr>
              <a:t>静态数据成员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</a:rPr>
              <a:t>静态成员函数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6.6.2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静态成员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808"/>
            <a:ext cx="7813675" cy="4395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静态数据成员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：对类的所有对象只有一个拷贝。</a:t>
            </a:r>
            <a:r>
              <a:rPr kumimoji="0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通常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，在类的外部对其进行定义和初始化。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例如：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class A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{   int x, y;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static int shared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静态数据成员的声明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public: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  A() { x = y = 0;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  void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increase_all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() { x++; y++; shared++;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  int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sum_all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() const { return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x+y+shared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}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        static int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get_shared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()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{ return shared; }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};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A::shared=0;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静态数据成员的定义和初始化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6.6.2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静态成员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/>
          <p:nvPr/>
        </p:nvSpPr>
        <p:spPr>
          <a:xfrm>
            <a:off x="2751138" y="2752725"/>
            <a:ext cx="685800" cy="266700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/>
          <p:nvPr/>
        </p:nvSpPr>
        <p:spPr>
          <a:xfrm>
            <a:off x="4679950" y="3395663"/>
            <a:ext cx="549275" cy="731837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4340" name="Rectangle 3"/>
          <p:cNvSpPr/>
          <p:nvPr/>
        </p:nvSpPr>
        <p:spPr>
          <a:xfrm>
            <a:off x="2398713" y="3395663"/>
            <a:ext cx="549275" cy="731837"/>
          </a:xfrm>
          <a:prstGeom prst="rect">
            <a:avLst/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4341" name="Line 6"/>
          <p:cNvSpPr/>
          <p:nvPr/>
        </p:nvSpPr>
        <p:spPr>
          <a:xfrm>
            <a:off x="2398713" y="3824288"/>
            <a:ext cx="549275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2" name="Line 7"/>
          <p:cNvSpPr/>
          <p:nvPr/>
        </p:nvSpPr>
        <p:spPr>
          <a:xfrm>
            <a:off x="4684713" y="3824288"/>
            <a:ext cx="549275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0" y="18732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6.6.2 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静态成员</a:t>
            </a:r>
            <a:endParaRPr kumimoji="0" lang="zh-CN" altLang="en-US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44" name="Rectangle 5"/>
          <p:cNvSpPr>
            <a:spLocks noGrp="1"/>
          </p:cNvSpPr>
          <p:nvPr>
            <p:ph type="body"/>
          </p:nvPr>
        </p:nvSpPr>
        <p:spPr>
          <a:xfrm>
            <a:off x="755650" y="2060575"/>
            <a:ext cx="7488238" cy="3784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接上页例：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+mn-ea"/>
              </a:rPr>
              <a:t> A a1, a2;</a:t>
            </a:r>
            <a:endParaRPr lang="en-US" altLang="zh-CN" sz="2000" b="1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1000" b="1" dirty="0"/>
          </a:p>
          <a:p>
            <a:pPr lvl="1" eaLnBrk="1" hangingPunct="1">
              <a:buNone/>
            </a:pPr>
            <a:r>
              <a:rPr lang="en-GB" altLang="en-US" sz="2000" b="1" dirty="0"/>
              <a:t>       </a:t>
            </a:r>
            <a:r>
              <a:rPr lang="en-GB" altLang="en-US" sz="2000" b="1" dirty="0">
                <a:solidFill>
                  <a:srgbClr val="0070C0"/>
                </a:solidFill>
              </a:rPr>
              <a:t>shared:     0</a:t>
            </a:r>
            <a:endParaRPr lang="en-GB" altLang="en-US" sz="2000" b="1" dirty="0">
              <a:solidFill>
                <a:srgbClr val="0070C0"/>
              </a:solidFill>
            </a:endParaRPr>
          </a:p>
          <a:p>
            <a:pPr lvl="1" eaLnBrk="1" hangingPunct="1">
              <a:buNone/>
            </a:pPr>
            <a:r>
              <a:rPr lang="en-GB" altLang="en-US" sz="2000" b="1" dirty="0">
                <a:solidFill>
                  <a:srgbClr val="0070C0"/>
                </a:solidFill>
              </a:rPr>
              <a:t>                  a1		    a2</a:t>
            </a:r>
            <a:endParaRPr lang="en-GB" altLang="en-US" sz="2000" b="1" dirty="0">
              <a:solidFill>
                <a:srgbClr val="0070C0"/>
              </a:solidFill>
            </a:endParaRPr>
          </a:p>
          <a:p>
            <a:pPr lvl="1" eaLnBrk="1" hangingPunct="1">
              <a:buNone/>
            </a:pPr>
            <a:r>
              <a:rPr lang="en-GB" altLang="en-US" sz="2000" b="1" dirty="0">
                <a:solidFill>
                  <a:srgbClr val="0070C0"/>
                </a:solidFill>
              </a:rPr>
              <a:t>       a1.x:    0	       a2.x:   0</a:t>
            </a:r>
            <a:endParaRPr lang="en-GB" altLang="en-US" sz="2000" b="1" dirty="0">
              <a:solidFill>
                <a:srgbClr val="0070C0"/>
              </a:solidFill>
            </a:endParaRPr>
          </a:p>
          <a:p>
            <a:pPr lvl="1" eaLnBrk="1" hangingPunct="1">
              <a:buNone/>
            </a:pPr>
            <a:r>
              <a:rPr lang="en-GB" altLang="en-US" sz="2000" b="1" dirty="0">
                <a:solidFill>
                  <a:srgbClr val="0070C0"/>
                </a:solidFill>
              </a:rPr>
              <a:t>       a1.y:    0	       a2.y:   0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       </a:t>
            </a:r>
            <a:endParaRPr lang="en-US" altLang="zh-CN" sz="2000" b="1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      </a:t>
            </a:r>
            <a:endParaRPr lang="en-US" altLang="zh-CN" sz="2000" b="1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sz="2000" b="1" dirty="0"/>
              <a:t>       a1.increase_all();</a:t>
            </a:r>
            <a:endParaRPr lang="en-US" altLang="zh-CN" sz="2000" b="1" dirty="0"/>
          </a:p>
          <a:p>
            <a:pPr lvl="1" eaLnBrk="1" hangingPunct="1">
              <a:buNone/>
            </a:pPr>
            <a:r>
              <a:rPr lang="en-US" altLang="zh-CN" sz="2000" b="1" dirty="0"/>
              <a:t>       cout &lt;&lt; a2.get_shared() &lt;&lt; ',' &lt;&lt; a2.sum_all() &lt;&lt; endl;  </a:t>
            </a:r>
            <a:endParaRPr lang="en-US" altLang="zh-CN" sz="2000" b="1" dirty="0"/>
          </a:p>
          <a:p>
            <a:pPr lvl="1" eaLnBrk="1" hangingPunct="1">
              <a:buNone/>
            </a:pPr>
            <a:r>
              <a:rPr lang="en-US" altLang="zh-CN" sz="2000" b="1" dirty="0"/>
              <a:t>       </a:t>
            </a:r>
            <a:endParaRPr lang="en-US" altLang="zh-CN" sz="2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F3B335-E3D0-4DE4-B133-E8999A00251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330960"/>
            <a:ext cx="7934325" cy="640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g5ODdlNWEyZTZjYmQ3ZTBmY2M1NDE2MjJhYjZmNWIifQ=="/>
  <p:tag name="KSO_WPP_MARK_KEY" val="6999abc8-4ec7-48cd-95fe-81b9a29c5dba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tailEnd type="triangle" w="med" len="med"/>
        </a:ln>
      </a:spPr>
      <a:bodyPr/>
      <a:lstStyle>
        <a:defPPr algn="l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cho">
  <a:themeElements>
    <a:clrScheme name="1_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1_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0</TotalTime>
  <Words>5919</Words>
  <Application>WPS 演示</Application>
  <PresentationFormat>全屏显示(4:3)</PresentationFormat>
  <Paragraphs>437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Wingdings</vt:lpstr>
      <vt:lpstr>楷体_GB2312</vt:lpstr>
      <vt:lpstr>新宋体</vt:lpstr>
      <vt:lpstr>Times New Roman</vt:lpstr>
      <vt:lpstr>大黑体</vt:lpstr>
      <vt:lpstr>Harmony Text</vt:lpstr>
      <vt:lpstr>Segoe Print</vt:lpstr>
      <vt:lpstr>Arial</vt:lpstr>
      <vt:lpstr>楷体_GB2312</vt:lpstr>
      <vt:lpstr>微软雅黑</vt:lpstr>
      <vt:lpstr>Arial Unicode MS</vt:lpstr>
      <vt:lpstr>楷体</vt:lpstr>
      <vt:lpstr>Verdana</vt:lpstr>
      <vt:lpstr>黑体</vt:lpstr>
      <vt:lpstr>楷体_GB2312</vt:lpstr>
      <vt:lpstr>Echo</vt:lpstr>
      <vt:lpstr>1_Echo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Demeter法则（Law of Demeter）</vt:lpstr>
      <vt:lpstr>Demeter法则（P231）</vt:lpstr>
    </vt:vector>
  </TitlesOfParts>
  <Company>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宇宙中的那只萤火虫</cp:lastModifiedBy>
  <cp:revision>671</cp:revision>
  <dcterms:created xsi:type="dcterms:W3CDTF">2005-02-20T09:54:00Z</dcterms:created>
  <dcterms:modified xsi:type="dcterms:W3CDTF">2024-04-24T16:26:55Z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0030695311F3477E9DB6FC6BDF4F461C</vt:lpwstr>
  </property>
</Properties>
</file>