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825909" y="1586705"/>
            <a:ext cx="10109475" cy="10699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dirty="0">
                <a:solidFill>
                  <a:srgbClr val="5D5D5D"/>
                </a:solidFill>
                <a:latin typeface="Noto Sans CJK KR Light" pitchFamily="34" charset="0"/>
                <a:cs typeface="Noto Sans CJK KR Light" pitchFamily="34" charset="0"/>
              </a:rPr>
              <a:t>메타버스 - 씹덕은 돈이 된다.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300059" y="3804119"/>
            <a:ext cx="15685597" cy="552381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0" dirty="0">
                <a:solidFill>
                  <a:srgbClr val="5D5D5D"/>
                </a:solidFill>
                <a:latin typeface="Noto Sans CJK KR Bold" pitchFamily="34" charset="0"/>
                <a:cs typeface="Noto Sans CJK KR Bold" pitchFamily="34" charset="0"/>
              </a:rPr>
              <a:t>인터넷 혐오 표현 </a:t>
            </a:r>
          </a:p>
          <a:p>
            <a:pPr algn="ctr"/>
            <a:r>
              <a:rPr lang="en-US" sz="10000" dirty="0">
                <a:solidFill>
                  <a:srgbClr val="5D5D5D"/>
                </a:solidFill>
                <a:latin typeface="Noto Sans CJK KR Bold" pitchFamily="34" charset="0"/>
                <a:cs typeface="Noto Sans CJK KR Bold" pitchFamily="34" charset="0"/>
              </a:rPr>
              <a:t>자동 필터링 및 분류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9695447" y="9460419"/>
            <a:ext cx="7795660" cy="5237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000" dirty="0">
                <a:solidFill>
                  <a:srgbClr val="C1C1C1"/>
                </a:solidFill>
                <a:latin typeface="Noto Sans CJK KR Light" pitchFamily="34" charset="0"/>
                <a:cs typeface="Noto Sans CJK KR Light" pitchFamily="34" charset="0"/>
              </a:rPr>
              <a:t>인터넷 혐오 표현 자동 필터링 및 분류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2241333" y="1080838"/>
            <a:ext cx="10920618" cy="13373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dirty="0">
                <a:solidFill>
                  <a:srgbClr val="5D5D5D"/>
                </a:solidFill>
                <a:latin typeface="Noto Sans CJK KR Light" pitchFamily="34" charset="0"/>
                <a:cs typeface="Noto Sans CJK KR Light" pitchFamily="34" charset="0"/>
              </a:rPr>
              <a:t>데이터 선정 및 분석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857247" y="1080838"/>
            <a:ext cx="1686685" cy="13377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100" dirty="0">
                <a:solidFill>
                  <a:srgbClr val="C1C1C1"/>
                </a:solidFill>
                <a:latin typeface="Noto Sans CJK KR Bold" pitchFamily="34" charset="0"/>
                <a:cs typeface="Noto Sans CJK KR Bold" pitchFamily="34" charset="0"/>
              </a:rPr>
              <a:t>02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9888959" y="451133"/>
            <a:ext cx="7570837" cy="6448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400" dirty="0">
                <a:solidFill>
                  <a:srgbClr val="5D5D5D"/>
                </a:solidFill>
                <a:latin typeface="Noto Sans CJK KR Bold" pitchFamily="34" charset="0"/>
                <a:cs typeface="Noto Sans CJK KR Bold" pitchFamily="34" charset="0"/>
              </a:rPr>
              <a:t>TEAM.메타버스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6474001" y="2703195"/>
            <a:ext cx="5337712" cy="6057683"/>
            <a:chOff x="6474001" y="2703195"/>
            <a:chExt cx="5337712" cy="605768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74001" y="2703195"/>
              <a:ext cx="5337712" cy="6057683"/>
            </a:xfrm>
            <a:prstGeom prst="rect">
              <a:avLst/>
            </a:prstGeom>
          </p:spPr>
        </p:pic>
        <p:sp>
          <p:nvSpPr>
            <p:cNvPr id="14" name="Object 14"/>
            <p:cNvSpPr txBox="1"/>
            <p:nvPr/>
          </p:nvSpPr>
          <p:spPr>
            <a:xfrm>
              <a:off x="8178281" y="5032421"/>
              <a:ext cx="1929152" cy="102268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3900" dirty="0">
                  <a:solidFill>
                    <a:srgbClr val="000000"/>
                  </a:solidFill>
                  <a:latin typeface="Noto Sans CJK KR Regular" pitchFamily="34" charset="0"/>
                  <a:cs typeface="Noto Sans CJK KR Regular" pitchFamily="34" charset="0"/>
                </a:rPr>
                <a:t>DATA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9695447" y="9460419"/>
            <a:ext cx="7795660" cy="5237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000" dirty="0">
                <a:solidFill>
                  <a:srgbClr val="C1C1C1"/>
                </a:solidFill>
                <a:latin typeface="Noto Sans CJK KR Light" pitchFamily="34" charset="0"/>
                <a:cs typeface="Noto Sans CJK KR Light" pitchFamily="34" charset="0"/>
              </a:rPr>
              <a:t>인터넷 혐오 표현 자동 필터링 및 분류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2241333" y="1080838"/>
            <a:ext cx="10920618" cy="13373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dirty="0">
                <a:solidFill>
                  <a:srgbClr val="5D5D5D"/>
                </a:solidFill>
                <a:latin typeface="Noto Sans CJK KR Light" pitchFamily="34" charset="0"/>
                <a:cs typeface="Noto Sans CJK KR Light" pitchFamily="34" charset="0"/>
              </a:rPr>
              <a:t>데이터 선정 및 분석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857247" y="1080838"/>
            <a:ext cx="1686685" cy="13377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100" dirty="0">
                <a:solidFill>
                  <a:srgbClr val="C1C1C1"/>
                </a:solidFill>
                <a:latin typeface="Noto Sans CJK KR Bold" pitchFamily="34" charset="0"/>
                <a:cs typeface="Noto Sans CJK KR Bold" pitchFamily="34" charset="0"/>
              </a:rPr>
              <a:t>02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9888959" y="451133"/>
            <a:ext cx="7570837" cy="6448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400" dirty="0">
                <a:solidFill>
                  <a:srgbClr val="5D5D5D"/>
                </a:solidFill>
                <a:latin typeface="Noto Sans CJK KR Bold" pitchFamily="34" charset="0"/>
                <a:cs typeface="Noto Sans CJK KR Bold" pitchFamily="34" charset="0"/>
              </a:rPr>
              <a:t>TEAM.메타버스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825909" y="9288990"/>
            <a:ext cx="16473716" cy="5237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u="sng" dirty="0">
                <a:solidFill>
                  <a:srgbClr val="C1C1C1"/>
                </a:solidFill>
                <a:latin typeface="Noto Sans CJK KR Light" pitchFamily="34" charset="0"/>
                <a:cs typeface="Noto Sans CJK KR Light" pitchFamily="34" charset="0"/>
              </a:rPr>
              <a:t>https://github.com/smilegate-ai/korean_unsmile_dataset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857247" y="2458053"/>
            <a:ext cx="16602559" cy="6441260"/>
            <a:chOff x="857247" y="2458053"/>
            <a:chExt cx="16602559" cy="644126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7247" y="2458053"/>
              <a:ext cx="16602559" cy="64412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9695447" y="9460419"/>
            <a:ext cx="7795660" cy="5237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000" dirty="0">
                <a:solidFill>
                  <a:srgbClr val="C1C1C1"/>
                </a:solidFill>
                <a:latin typeface="Noto Sans CJK KR Light" pitchFamily="34" charset="0"/>
                <a:cs typeface="Noto Sans CJK KR Light" pitchFamily="34" charset="0"/>
              </a:rPr>
              <a:t>인터넷 혐오 표현 자동 필터링 및 분류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2241333" y="1080838"/>
            <a:ext cx="10920618" cy="13373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dirty="0">
                <a:solidFill>
                  <a:srgbClr val="5D5D5D"/>
                </a:solidFill>
                <a:latin typeface="Noto Sans CJK KR Light" pitchFamily="34" charset="0"/>
                <a:cs typeface="Noto Sans CJK KR Light" pitchFamily="34" charset="0"/>
              </a:rPr>
              <a:t>데이터 선정 및 분석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857247" y="1080838"/>
            <a:ext cx="1686685" cy="13377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100" dirty="0">
                <a:solidFill>
                  <a:srgbClr val="C1C1C1"/>
                </a:solidFill>
                <a:latin typeface="Noto Sans CJK KR Bold" pitchFamily="34" charset="0"/>
                <a:cs typeface="Noto Sans CJK KR Bold" pitchFamily="34" charset="0"/>
              </a:rPr>
              <a:t>02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9888959" y="451133"/>
            <a:ext cx="7570837" cy="6448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400" dirty="0">
                <a:solidFill>
                  <a:srgbClr val="5D5D5D"/>
                </a:solidFill>
                <a:latin typeface="Noto Sans CJK KR Bold" pitchFamily="34" charset="0"/>
                <a:cs typeface="Noto Sans CJK KR Bold" pitchFamily="34" charset="0"/>
              </a:rPr>
              <a:t>TEAM.메타버스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825909" y="2359010"/>
            <a:ext cx="16044740" cy="16215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나만의 부캐 만들어 대화하기의 대화 데이터셋이 </a:t>
            </a:r>
          </a:p>
          <a:p>
            <a:r>
              <a:rPr lang="en-US" sz="30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온라인상의 대화셋과 가장 유사한것으로 판단하여 추가함.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1141450" y="2359010"/>
            <a:ext cx="5937394" cy="6738252"/>
            <a:chOff x="11141450" y="2359010"/>
            <a:chExt cx="5937394" cy="673825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41450" y="2359010"/>
              <a:ext cx="5937394" cy="6738252"/>
            </a:xfrm>
            <a:prstGeom prst="rect">
              <a:avLst/>
            </a:prstGeom>
          </p:spPr>
        </p:pic>
        <p:sp>
          <p:nvSpPr>
            <p:cNvPr id="15" name="Object 15"/>
            <p:cNvSpPr txBox="1"/>
            <p:nvPr/>
          </p:nvSpPr>
          <p:spPr>
            <a:xfrm>
              <a:off x="13059846" y="4866667"/>
              <a:ext cx="2100602" cy="113649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4300" dirty="0">
                  <a:solidFill>
                    <a:srgbClr val="000000"/>
                  </a:solidFill>
                  <a:latin typeface="Noto Sans CJK KR Regular" pitchFamily="34" charset="0"/>
                  <a:cs typeface="Noto Sans CJK KR Regular" pitchFamily="34" charset="0"/>
                </a:rPr>
                <a:t>DATA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2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9695447" y="9460419"/>
            <a:ext cx="7795660" cy="5237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000" dirty="0">
                <a:solidFill>
                  <a:srgbClr val="C1C1C1"/>
                </a:solidFill>
                <a:latin typeface="Noto Sans CJK KR Light" pitchFamily="34" charset="0"/>
                <a:cs typeface="Noto Sans CJK KR Light" pitchFamily="34" charset="0"/>
              </a:rPr>
              <a:t>인터넷 혐오 표현 자동 필터링 및 분류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2241333" y="1080838"/>
            <a:ext cx="10920618" cy="13373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dirty="0">
                <a:solidFill>
                  <a:srgbClr val="5D5D5D"/>
                </a:solidFill>
                <a:latin typeface="Noto Sans CJK KR Light" pitchFamily="34" charset="0"/>
                <a:cs typeface="Noto Sans CJK KR Light" pitchFamily="34" charset="0"/>
              </a:rPr>
              <a:t>데이터 선정 및 분석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857247" y="1080838"/>
            <a:ext cx="1686685" cy="13377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100" dirty="0">
                <a:solidFill>
                  <a:srgbClr val="C1C1C1"/>
                </a:solidFill>
                <a:latin typeface="Noto Sans CJK KR Bold" pitchFamily="34" charset="0"/>
                <a:cs typeface="Noto Sans CJK KR Bold" pitchFamily="34" charset="0"/>
              </a:rPr>
              <a:t>02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9888959" y="451133"/>
            <a:ext cx="7570837" cy="6448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400" dirty="0">
                <a:solidFill>
                  <a:srgbClr val="5D5D5D"/>
                </a:solidFill>
                <a:latin typeface="Noto Sans CJK KR Bold" pitchFamily="34" charset="0"/>
                <a:cs typeface="Noto Sans CJK KR Bold" pitchFamily="34" charset="0"/>
              </a:rPr>
              <a:t>TEAM.메타버스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3906788" y="2291567"/>
          <a:ext cx="10634245" cy="6805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3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04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700" b="0" i="0" dirty="0">
                          <a:latin typeface="Times New Roman"/>
                          <a:cs typeface="Times New Roman"/>
                        </a:rPr>
                        <a:t>문장     </a:t>
                      </a:r>
                      <a:endParaRPr lang="en-US" sz="27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C1C1C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b="0" i="0" dirty="0">
                          <a:latin typeface="Times New Roman"/>
                          <a:cs typeface="Times New Roman"/>
                        </a:rPr>
                        <a:t>clean</a:t>
                      </a:r>
                      <a:endParaRPr lang="en-US" sz="27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C1C1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700" b="0" i="0" dirty="0">
                          <a:latin typeface="Times New Roman"/>
                          <a:cs typeface="Times New Roman"/>
                        </a:rPr>
                        <a:t>프로관심러 안녕? 새해 복 많이 받아!! 새해 첫날인데 뭐하면서 시간 보내고 있니?     </a:t>
                      </a:r>
                      <a:endParaRPr lang="en-US" sz="27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b="0" i="0" dirty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27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700" b="0" i="0" dirty="0">
                          <a:latin typeface="Times New Roman"/>
                          <a:cs typeface="Times New Roman"/>
                        </a:rPr>
                        <a:t>난 집콕하면서 개인라디오방송했어     </a:t>
                      </a:r>
                      <a:endParaRPr lang="en-US" sz="27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b="0" i="0" dirty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27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700" b="0" i="0" dirty="0">
                          <a:latin typeface="Times New Roman"/>
                          <a:cs typeface="Times New Roman"/>
                        </a:rPr>
                        <a:t>요즘 새로 생긴 취미거든~ㅎㅎ     </a:t>
                      </a:r>
                      <a:endParaRPr lang="en-US" sz="27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b="0" i="0" dirty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27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700" b="0" i="0" dirty="0">
                          <a:latin typeface="Times New Roman"/>
                          <a:cs typeface="Times New Roman"/>
                        </a:rPr>
                        <a:t>어머니가 볼링 치는 거 좋아하셔? 오와 어머니 운동 좋아하시는구나~~     </a:t>
                      </a:r>
                      <a:endParaRPr lang="en-US" sz="27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b="0" i="0" dirty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27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700" b="0" i="0" dirty="0">
                          <a:latin typeface="Times New Roman"/>
                          <a:cs typeface="Times New Roman"/>
                        </a:rPr>
                        <a:t>오늘은 어떤 하루를 보내고 있니?     </a:t>
                      </a:r>
                      <a:endParaRPr lang="en-US" sz="27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b="0" i="0" dirty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27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700" b="0" i="0" dirty="0">
                          <a:latin typeface="Times New Roman"/>
                          <a:cs typeface="Times New Roman"/>
                        </a:rPr>
                        <a:t>...     </a:t>
                      </a:r>
                      <a:endParaRPr lang="en-US" sz="27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b="0" i="0" dirty="0">
                          <a:latin typeface="Times New Roman"/>
                          <a:cs typeface="Times New Roman"/>
                        </a:rPr>
                        <a:t>...</a:t>
                      </a:r>
                      <a:endParaRPr lang="en-US" sz="27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700" b="0" i="0" dirty="0">
                          <a:latin typeface="Times New Roman"/>
                          <a:cs typeface="Times New Roman"/>
                        </a:rPr>
                        <a:t>가격이 역시 꾀 나가네     </a:t>
                      </a:r>
                      <a:endParaRPr lang="en-US" sz="27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b="0" i="0" dirty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27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700" b="0" i="0" dirty="0">
                          <a:latin typeface="Times New Roman"/>
                          <a:cs typeface="Times New Roman"/>
                        </a:rPr>
                        <a:t>제이드 너랑 대화하는거 신난다 우리 내일 또 만날 수 있을까?     </a:t>
                      </a:r>
                      <a:endParaRPr lang="en-US" sz="27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b="0" i="0" dirty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27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700" b="0" i="0" dirty="0">
                          <a:latin typeface="Times New Roman"/>
                          <a:cs typeface="Times New Roman"/>
                        </a:rPr>
                        <a:t>그래 ^^     </a:t>
                      </a:r>
                      <a:endParaRPr lang="en-US" sz="27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b="0" i="0" dirty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27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700" b="0" i="0" dirty="0">
                          <a:latin typeface="Times New Roman"/>
                          <a:cs typeface="Times New Roman"/>
                        </a:rPr>
                        <a:t>군밤~~^^''     </a:t>
                      </a:r>
                      <a:endParaRPr lang="en-US" sz="27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b="0" i="0" dirty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27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9695447" y="9460419"/>
            <a:ext cx="7795660" cy="5237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000" dirty="0">
                <a:solidFill>
                  <a:srgbClr val="C1C1C1"/>
                </a:solidFill>
                <a:latin typeface="Noto Sans CJK KR Light" pitchFamily="34" charset="0"/>
                <a:cs typeface="Noto Sans CJK KR Light" pitchFamily="34" charset="0"/>
              </a:rPr>
              <a:t>인터넷 혐오 표현 자동 필터링 및 분류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2241333" y="1080838"/>
            <a:ext cx="10920618" cy="13373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dirty="0">
                <a:solidFill>
                  <a:srgbClr val="5D5D5D"/>
                </a:solidFill>
                <a:latin typeface="Noto Sans CJK KR Light" pitchFamily="34" charset="0"/>
                <a:cs typeface="Noto Sans CJK KR Light" pitchFamily="34" charset="0"/>
              </a:rPr>
              <a:t>데이터 선정 및 분석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857247" y="1080838"/>
            <a:ext cx="1686685" cy="13377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100" dirty="0">
                <a:solidFill>
                  <a:srgbClr val="C1C1C1"/>
                </a:solidFill>
                <a:latin typeface="Noto Sans CJK KR Bold" pitchFamily="34" charset="0"/>
                <a:cs typeface="Noto Sans CJK KR Bold" pitchFamily="34" charset="0"/>
              </a:rPr>
              <a:t>02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9888959" y="451133"/>
            <a:ext cx="7570837" cy="6448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400" dirty="0">
                <a:solidFill>
                  <a:srgbClr val="5D5D5D"/>
                </a:solidFill>
                <a:latin typeface="Noto Sans CJK KR Bold" pitchFamily="34" charset="0"/>
                <a:cs typeface="Noto Sans CJK KR Bold" pitchFamily="34" charset="0"/>
              </a:rPr>
              <a:t>TEAM.메타버스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2400836" y="3628320"/>
            <a:ext cx="3480703" cy="73308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35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18놈</a:t>
            </a:r>
          </a:p>
          <a:p>
            <a:pPr algn="r"/>
            <a:r>
              <a:rPr lang="en-US" sz="35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개새끼</a:t>
            </a:r>
          </a:p>
          <a:p>
            <a:pPr algn="r"/>
            <a:r>
              <a:rPr lang="en-US" sz="35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니애미</a:t>
            </a:r>
          </a:p>
          <a:p>
            <a:pPr algn="r"/>
            <a:r>
              <a:rPr lang="en-US" sz="35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법無부장관</a:t>
            </a:r>
          </a:p>
          <a:p>
            <a:pPr algn="r"/>
            <a:r>
              <a:rPr lang="en-US" sz="35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...</a:t>
            </a:r>
          </a:p>
          <a:p>
            <a:pPr algn="r"/>
            <a:r>
              <a:rPr lang="en-US" sz="35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애비충</a:t>
            </a:r>
          </a:p>
          <a:p>
            <a:pPr algn="r"/>
            <a:r>
              <a:rPr lang="en-US" sz="35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좆한민국</a:t>
            </a:r>
          </a:p>
          <a:p>
            <a:pPr algn="r"/>
            <a:r>
              <a:rPr lang="en-US" sz="35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투명애비</a:t>
            </a:r>
          </a:p>
          <a:p>
            <a:pPr algn="r"/>
            <a:r>
              <a:rPr lang="en-US" sz="35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휴먼급식체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-274687" y="2439364"/>
            <a:ext cx="6603573" cy="127707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dirty="0">
                <a:solidFill>
                  <a:srgbClr val="000000"/>
                </a:solidFill>
                <a:latin typeface="Noto Sans CJK KR Medium" pitchFamily="34" charset="0"/>
                <a:cs typeface="Noto Sans CJK KR Medium" pitchFamily="34" charset="0"/>
              </a:rPr>
              <a:t>필터링 감정사전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10548010" y="2439362"/>
            <a:ext cx="4522796" cy="127707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dirty="0">
                <a:solidFill>
                  <a:srgbClr val="000000"/>
                </a:solidFill>
                <a:latin typeface="Noto Sans CJK KR Medium" pitchFamily="34" charset="0"/>
                <a:cs typeface="Noto Sans CJK KR Medium" pitchFamily="34" charset="0"/>
              </a:rPr>
              <a:t>형태소 사전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9816181" y="3628324"/>
            <a:ext cx="6481743" cy="73308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35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쪼물딱/MAG</a:t>
            </a:r>
          </a:p>
          <a:p>
            <a:pPr algn="r"/>
            <a:r>
              <a:rPr lang="en-US" sz="35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조물딱/MAG</a:t>
            </a:r>
          </a:p>
          <a:p>
            <a:pPr algn="r"/>
            <a:r>
              <a:rPr lang="en-US" sz="35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쉬이팔/MAG</a:t>
            </a:r>
          </a:p>
          <a:p>
            <a:pPr algn="r"/>
            <a:r>
              <a:rPr lang="en-US" sz="35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ㅈㄹ/IC</a:t>
            </a:r>
          </a:p>
          <a:p>
            <a:pPr algn="r"/>
            <a:r>
              <a:rPr lang="en-US" sz="35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ㄱㅈㄹ/IC</a:t>
            </a:r>
          </a:p>
          <a:p>
            <a:pPr algn="r"/>
            <a:r>
              <a:rPr lang="en-US" sz="35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...</a:t>
            </a:r>
          </a:p>
          <a:p>
            <a:pPr algn="r"/>
            <a:r>
              <a:rPr lang="en-US" sz="35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관종/IC</a:t>
            </a:r>
          </a:p>
          <a:p>
            <a:pPr algn="r"/>
            <a:r>
              <a:rPr lang="en-US" sz="35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성삼품화/IC</a:t>
            </a:r>
          </a:p>
          <a:p>
            <a:pPr algn="r"/>
            <a:r>
              <a:rPr lang="en-US" sz="35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개시발/MAG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2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9695447" y="9460419"/>
            <a:ext cx="7795660" cy="5237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000" dirty="0">
                <a:solidFill>
                  <a:srgbClr val="C1C1C1"/>
                </a:solidFill>
                <a:latin typeface="Noto Sans CJK KR Light" pitchFamily="34" charset="0"/>
                <a:cs typeface="Noto Sans CJK KR Light" pitchFamily="34" charset="0"/>
              </a:rPr>
              <a:t>인터넷 혐오 표현 자동 필터링 및 분류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2241333" y="1080838"/>
            <a:ext cx="10920618" cy="13373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dirty="0">
                <a:solidFill>
                  <a:srgbClr val="5D5D5D"/>
                </a:solidFill>
                <a:latin typeface="Noto Sans CJK KR Light" pitchFamily="34" charset="0"/>
                <a:cs typeface="Noto Sans CJK KR Light" pitchFamily="34" charset="0"/>
              </a:rPr>
              <a:t>데이터 모델링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857247" y="1080838"/>
            <a:ext cx="1686685" cy="13377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100" dirty="0">
                <a:solidFill>
                  <a:srgbClr val="C1C1C1"/>
                </a:solidFill>
                <a:latin typeface="Noto Sans CJK KR Bold" pitchFamily="34" charset="0"/>
                <a:cs typeface="Noto Sans CJK KR Bold" pitchFamily="34" charset="0"/>
              </a:rPr>
              <a:t>03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9888959" y="451133"/>
            <a:ext cx="7570837" cy="6448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400" dirty="0">
                <a:solidFill>
                  <a:srgbClr val="5D5D5D"/>
                </a:solidFill>
                <a:latin typeface="Noto Sans CJK KR Bold" pitchFamily="34" charset="0"/>
                <a:cs typeface="Noto Sans CJK KR Bold" pitchFamily="34" charset="0"/>
              </a:rPr>
              <a:t>TEAM.메타버스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1335708" y="2590476"/>
          <a:ext cx="15614299" cy="63416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4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4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49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4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34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349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349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349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73492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700" b="0" i="0" dirty="0">
                          <a:latin typeface="Times New Roman"/>
                          <a:cs typeface="Times New Roman"/>
                        </a:rPr>
                        <a:t>아동성범죄와 페도버는 기록바 끊어져 영원히 고통 받는다. 무슬림 50퍼 근친이다</a:t>
                      </a:r>
                      <a:endParaRPr lang="en-US" sz="27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3300" b="0" i="0" dirty="0">
                          <a:latin typeface="Times New Roman"/>
                          <a:cs typeface="Times New Roman"/>
                        </a:rPr>
                        <a:t>rhinoMorph</a:t>
                      </a:r>
                      <a:endParaRPr lang="en-US" sz="33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Times New Roman"/>
                          <a:cs typeface="Times New Roman"/>
                        </a:rPr>
                        <a:t>NNG</a:t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Times New Roman"/>
                          <a:cs typeface="Times New Roman"/>
                        </a:rPr>
                        <a:t>NNP</a:t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Times New Roman"/>
                          <a:cs typeface="Times New Roman"/>
                        </a:rPr>
                        <a:t>VV</a:t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Times New Roman"/>
                          <a:cs typeface="Times New Roman"/>
                        </a:rPr>
                        <a:t>VA</a:t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Times New Roman"/>
                          <a:cs typeface="Times New Roman"/>
                        </a:rPr>
                        <a:t>XR</a:t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Times New Roman"/>
                          <a:cs typeface="Times New Roman"/>
                        </a:rPr>
                        <a:t>IC</a:t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Times New Roman"/>
                          <a:cs typeface="Times New Roman"/>
                        </a:rPr>
                        <a:t>MM</a:t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Times New Roman"/>
                          <a:cs typeface="Times New Roman"/>
                        </a:rPr>
                        <a:t>MAG</a:t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Times New Roman"/>
                          <a:cs typeface="Times New Roman"/>
                        </a:rPr>
                        <a:t>MAJ</a:t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Times New Roman"/>
                          <a:cs typeface="Times New Roman"/>
                        </a:rPr>
                        <a:t>일반 명사</a:t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Times New Roman"/>
                          <a:cs typeface="Times New Roman"/>
                        </a:rPr>
                        <a:t>고유 명사</a:t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Times New Roman"/>
                          <a:cs typeface="Times New Roman"/>
                        </a:rPr>
                        <a:t>동사</a:t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Times New Roman"/>
                          <a:cs typeface="Times New Roman"/>
                        </a:rPr>
                        <a:t>형용사</a:t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Times New Roman"/>
                          <a:cs typeface="Times New Roman"/>
                        </a:rPr>
                        <a:t>어근</a:t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Times New Roman"/>
                          <a:cs typeface="Times New Roman"/>
                        </a:rPr>
                        <a:t>감탄사</a:t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Times New Roman"/>
                          <a:cs typeface="Times New Roman"/>
                        </a:rPr>
                        <a:t>관형사</a:t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Times New Roman"/>
                          <a:cs typeface="Times New Roman"/>
                        </a:rPr>
                        <a:t>일반부사</a:t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Times New Roman"/>
                          <a:cs typeface="Times New Roman"/>
                        </a:rPr>
                        <a:t>접속부사</a:t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3300" b="0" i="0" dirty="0">
                          <a:latin typeface="Times New Roman"/>
                          <a:cs typeface="Times New Roman"/>
                        </a:rPr>
                        <a:t>['아동', '성범죄', '폐', '도버', '기록', '끊어지다', '영원히', '고통', '받다', '무슬림', '푸다', '근친', ]</a:t>
                      </a:r>
                      <a:endParaRPr lang="en-US" sz="33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9695447" y="9460419"/>
            <a:ext cx="7795660" cy="5237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000" dirty="0">
                <a:solidFill>
                  <a:srgbClr val="C1C1C1"/>
                </a:solidFill>
                <a:latin typeface="Noto Sans CJK KR Light" pitchFamily="34" charset="0"/>
                <a:cs typeface="Noto Sans CJK KR Light" pitchFamily="34" charset="0"/>
              </a:rPr>
              <a:t>인터넷 혐오 표현 자동 필터링 및 분류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2241333" y="1080838"/>
            <a:ext cx="10920618" cy="13373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dirty="0">
                <a:solidFill>
                  <a:srgbClr val="5D5D5D"/>
                </a:solidFill>
                <a:latin typeface="Noto Sans CJK KR Light" pitchFamily="34" charset="0"/>
                <a:cs typeface="Noto Sans CJK KR Light" pitchFamily="34" charset="0"/>
              </a:rPr>
              <a:t>데이터 모델링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857247" y="1080838"/>
            <a:ext cx="1686685" cy="13377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100" dirty="0">
                <a:solidFill>
                  <a:srgbClr val="C1C1C1"/>
                </a:solidFill>
                <a:latin typeface="Noto Sans CJK KR Bold" pitchFamily="34" charset="0"/>
                <a:cs typeface="Noto Sans CJK KR Bold" pitchFamily="34" charset="0"/>
              </a:rPr>
              <a:t>03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9888959" y="451133"/>
            <a:ext cx="7570837" cy="6448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400" dirty="0">
                <a:solidFill>
                  <a:srgbClr val="5D5D5D"/>
                </a:solidFill>
                <a:latin typeface="Noto Sans CJK KR Bold" pitchFamily="34" charset="0"/>
                <a:cs typeface="Noto Sans CJK KR Bold" pitchFamily="34" charset="0"/>
              </a:rPr>
              <a:t>TEAM.메타버스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841578" y="2869301"/>
            <a:ext cx="7600023" cy="6227961"/>
            <a:chOff x="841578" y="2869301"/>
            <a:chExt cx="7600023" cy="622796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1578" y="2869301"/>
              <a:ext cx="7600023" cy="622796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369685" y="2869301"/>
            <a:ext cx="8074452" cy="6227961"/>
            <a:chOff x="9369685" y="2869301"/>
            <a:chExt cx="8074452" cy="622796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69685" y="2869301"/>
              <a:ext cx="8074452" cy="6227961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3605876" y="2291571"/>
            <a:ext cx="2071429" cy="79340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0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바른표현</a:t>
            </a:r>
            <a:endParaRPr lang="en-US" dirty="0"/>
          </a:p>
        </p:txBody>
      </p:sp>
      <p:sp>
        <p:nvSpPr>
          <p:cNvPr id="19" name="Object 19"/>
          <p:cNvSpPr txBox="1"/>
          <p:nvPr/>
        </p:nvSpPr>
        <p:spPr>
          <a:xfrm>
            <a:off x="12337056" y="2349210"/>
            <a:ext cx="2139818" cy="79340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0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혐오표현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9695447" y="9460419"/>
            <a:ext cx="7795660" cy="5237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000" dirty="0">
                <a:solidFill>
                  <a:srgbClr val="C1C1C1"/>
                </a:solidFill>
                <a:latin typeface="Noto Sans CJK KR Light" pitchFamily="34" charset="0"/>
                <a:cs typeface="Noto Sans CJK KR Light" pitchFamily="34" charset="0"/>
              </a:rPr>
              <a:t>인터넷 혐오 표현 자동 필터링 및 분류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2241333" y="1080838"/>
            <a:ext cx="10920618" cy="13373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dirty="0">
                <a:solidFill>
                  <a:srgbClr val="5D5D5D"/>
                </a:solidFill>
                <a:latin typeface="Noto Sans CJK KR Light" pitchFamily="34" charset="0"/>
                <a:cs typeface="Noto Sans CJK KR Light" pitchFamily="34" charset="0"/>
              </a:rPr>
              <a:t>데이터 모델링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857247" y="1080838"/>
            <a:ext cx="1686685" cy="13377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100" dirty="0">
                <a:solidFill>
                  <a:srgbClr val="C1C1C1"/>
                </a:solidFill>
                <a:latin typeface="Noto Sans CJK KR Bold" pitchFamily="34" charset="0"/>
                <a:cs typeface="Noto Sans CJK KR Bold" pitchFamily="34" charset="0"/>
              </a:rPr>
              <a:t>03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9888959" y="451133"/>
            <a:ext cx="7570837" cy="6448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400" dirty="0">
                <a:solidFill>
                  <a:srgbClr val="5D5D5D"/>
                </a:solidFill>
                <a:latin typeface="Noto Sans CJK KR Bold" pitchFamily="34" charset="0"/>
                <a:cs typeface="Noto Sans CJK KR Bold" pitchFamily="34" charset="0"/>
              </a:rPr>
              <a:t>TEAM.메타버스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857247" y="3048200"/>
            <a:ext cx="18528875" cy="21307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모델의 'DATA'의 문장을 독립변수로 사용하였음.</a:t>
            </a:r>
          </a:p>
          <a:p>
            <a:endParaRPr lang="en-US" sz="3000" dirty="0">
              <a:solidFill>
                <a:srgbClr val="000000"/>
              </a:solidFill>
              <a:latin typeface="Noto Sans CJK KR Regular" pitchFamily="34" charset="0"/>
              <a:cs typeface="Noto Sans CJK KR Regular" pitchFamily="34" charset="0"/>
            </a:endParaRPr>
          </a:p>
          <a:p>
            <a:r>
              <a:rPr lang="en-US" sz="30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그러나, 균형을 맞춤에도 불구하고 불균형을 고려하여 모델을 총 3가지를 적용함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825909" y="6919371"/>
            <a:ext cx="23817707" cy="9357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최종적으로 결정한 모델은, 로지스틱 회귀, LGBM, 서포트 벡터 머신으로 결정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9695447" y="9460419"/>
            <a:ext cx="7795660" cy="5237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000" dirty="0">
                <a:solidFill>
                  <a:srgbClr val="C1C1C1"/>
                </a:solidFill>
                <a:latin typeface="Noto Sans CJK KR Light" pitchFamily="34" charset="0"/>
                <a:cs typeface="Noto Sans CJK KR Light" pitchFamily="34" charset="0"/>
              </a:rPr>
              <a:t>인터넷 혐오 표현 자동 필터링 및 분류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2241333" y="1080838"/>
            <a:ext cx="10920618" cy="13373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dirty="0">
                <a:solidFill>
                  <a:srgbClr val="5D5D5D"/>
                </a:solidFill>
                <a:latin typeface="Noto Sans CJK KR Light" pitchFamily="34" charset="0"/>
                <a:cs typeface="Noto Sans CJK KR Light" pitchFamily="34" charset="0"/>
              </a:rPr>
              <a:t>데이터 모델링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857247" y="1080838"/>
            <a:ext cx="1686685" cy="13377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100" dirty="0">
                <a:solidFill>
                  <a:srgbClr val="C1C1C1"/>
                </a:solidFill>
                <a:latin typeface="Noto Sans CJK KR Bold" pitchFamily="34" charset="0"/>
                <a:cs typeface="Noto Sans CJK KR Bold" pitchFamily="34" charset="0"/>
              </a:rPr>
              <a:t>03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9888959" y="451133"/>
            <a:ext cx="7570837" cy="6448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400" dirty="0">
                <a:solidFill>
                  <a:srgbClr val="5D5D5D"/>
                </a:solidFill>
                <a:latin typeface="Noto Sans CJK KR Bold" pitchFamily="34" charset="0"/>
                <a:cs typeface="Noto Sans CJK KR Bold" pitchFamily="34" charset="0"/>
              </a:rPr>
              <a:t>TEAM.메타버스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574480" y="3819686"/>
            <a:ext cx="25705131" cy="588901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로지스틱 </a:t>
            </a:r>
            <a:r>
              <a:rPr lang="en-US" sz="52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회귀: </a:t>
            </a:r>
            <a:r>
              <a:rPr lang="en-US" sz="35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분류에 있어 가장 간단하면서 성능도 준수. </a:t>
            </a:r>
          </a:p>
          <a:p>
            <a:endParaRPr lang="en-US" sz="3500" dirty="0">
              <a:solidFill>
                <a:srgbClr val="000000"/>
              </a:solidFill>
              <a:latin typeface="Noto Sans CJK KR Regular" pitchFamily="34" charset="0"/>
              <a:cs typeface="Noto Sans CJK KR Regular" pitchFamily="34" charset="0"/>
            </a:endParaRPr>
          </a:p>
          <a:p>
            <a:r>
              <a:rPr lang="en-US" sz="50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LGBM</a:t>
            </a:r>
            <a:r>
              <a:rPr lang="en-US" sz="52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: </a:t>
            </a:r>
            <a:r>
              <a:rPr lang="en-US" sz="35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불균형 데이터에 있어 학습하기 좋음 </a:t>
            </a:r>
          </a:p>
          <a:p>
            <a:endParaRPr lang="en-US" sz="3500" dirty="0">
              <a:solidFill>
                <a:srgbClr val="000000"/>
              </a:solidFill>
              <a:latin typeface="Noto Sans CJK KR Regular" pitchFamily="34" charset="0"/>
              <a:cs typeface="Noto Sans CJK KR Regular" pitchFamily="34" charset="0"/>
            </a:endParaRPr>
          </a:p>
          <a:p>
            <a:r>
              <a:rPr lang="en-US" sz="50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서포트 벡터 머신</a:t>
            </a:r>
            <a:r>
              <a:rPr lang="en-US" sz="52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: </a:t>
            </a:r>
            <a:r>
              <a:rPr lang="en-US" sz="35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성능이 좋지만, 속도가 느림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2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9695447" y="9460419"/>
            <a:ext cx="7795660" cy="5237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000" dirty="0">
                <a:solidFill>
                  <a:srgbClr val="C1C1C1"/>
                </a:solidFill>
                <a:latin typeface="Noto Sans CJK KR Light" pitchFamily="34" charset="0"/>
                <a:cs typeface="Noto Sans CJK KR Light" pitchFamily="34" charset="0"/>
              </a:rPr>
              <a:t>인터넷 혐오 표현 자동 필터링 및 분류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2241333" y="1080838"/>
            <a:ext cx="10920618" cy="13373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dirty="0">
                <a:solidFill>
                  <a:srgbClr val="5D5D5D"/>
                </a:solidFill>
                <a:latin typeface="Noto Sans CJK KR Light" pitchFamily="34" charset="0"/>
                <a:cs typeface="Noto Sans CJK KR Light" pitchFamily="34" charset="0"/>
              </a:rPr>
              <a:t>데이터 모델링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857247" y="1080838"/>
            <a:ext cx="1686685" cy="13377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100" dirty="0">
                <a:solidFill>
                  <a:srgbClr val="C1C1C1"/>
                </a:solidFill>
                <a:latin typeface="Noto Sans CJK KR Bold" pitchFamily="34" charset="0"/>
                <a:cs typeface="Noto Sans CJK KR Bold" pitchFamily="34" charset="0"/>
              </a:rPr>
              <a:t>03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9888959" y="451133"/>
            <a:ext cx="7570837" cy="6448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400" dirty="0">
                <a:solidFill>
                  <a:srgbClr val="5D5D5D"/>
                </a:solidFill>
                <a:latin typeface="Noto Sans CJK KR Bold" pitchFamily="34" charset="0"/>
                <a:cs typeface="Noto Sans CJK KR Bold" pitchFamily="34" charset="0"/>
              </a:rPr>
              <a:t>TEAM.메타버스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825909" y="2298710"/>
          <a:ext cx="16633896" cy="69444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0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57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887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887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b="1" i="0" dirty="0">
                          <a:latin typeface="Times New Roman"/>
                          <a:cs typeface="Times New Roman"/>
                        </a:rPr>
                        <a:t>LGBM</a:t>
                      </a:r>
                      <a:endParaRPr lang="en-US" sz="33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b="1" i="0" dirty="0">
                          <a:latin typeface="Times New Roman"/>
                          <a:cs typeface="Times New Roman"/>
                        </a:rPr>
                        <a:t>svm</a:t>
                      </a:r>
                      <a:endParaRPr lang="en-US" sz="33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b="1" i="0" dirty="0">
                          <a:latin typeface="Times New Roman"/>
                          <a:cs typeface="Times New Roman"/>
                        </a:rPr>
                        <a:t>Logistic</a:t>
                      </a:r>
                      <a:endParaRPr lang="en-US" sz="33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C2C2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Accuracy_score
(정확도)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i="0" dirty="0">
                          <a:latin typeface="Times New Roman"/>
                          <a:cs typeface="Times New Roman"/>
                        </a:rPr>
                        <a:t>0.75</a:t>
                      </a:r>
                      <a:endParaRPr lang="en-US" sz="4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i="0" dirty="0">
                          <a:latin typeface="Times New Roman"/>
                          <a:cs typeface="Times New Roman"/>
                        </a:rPr>
                        <a:t>0.85</a:t>
                      </a:r>
                      <a:endParaRPr lang="en-US" sz="4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i="0" dirty="0">
                          <a:latin typeface="Times New Roman"/>
                          <a:cs typeface="Times New Roman"/>
                        </a:rPr>
                        <a:t>0.85</a:t>
                      </a:r>
                      <a:endParaRPr lang="en-US" sz="4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F1 score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i="0" dirty="0">
                          <a:latin typeface="Times New Roman"/>
                          <a:cs typeface="Times New Roman"/>
                        </a:rPr>
                        <a:t>0.73</a:t>
                      </a:r>
                      <a:endParaRPr lang="en-US" sz="4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i="0" dirty="0">
                          <a:latin typeface="Times New Roman"/>
                          <a:cs typeface="Times New Roman"/>
                        </a:rPr>
                        <a:t>0.84</a:t>
                      </a:r>
                      <a:endParaRPr lang="en-US" sz="4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i="0" dirty="0">
                          <a:latin typeface="Times New Roman"/>
                          <a:cs typeface="Times New Roman"/>
                        </a:rPr>
                        <a:t>0.85</a:t>
                      </a:r>
                      <a:endParaRPr lang="en-US" sz="4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Roc Auc score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i="0" dirty="0">
                          <a:latin typeface="Times New Roman"/>
                          <a:cs typeface="Times New Roman"/>
                        </a:rPr>
                        <a:t>083</a:t>
                      </a:r>
                      <a:endParaRPr lang="en-US" sz="4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i="0" dirty="0">
                          <a:latin typeface="Times New Roman"/>
                          <a:cs typeface="Times New Roman"/>
                        </a:rPr>
                        <a:t>0.91</a:t>
                      </a:r>
                      <a:endParaRPr lang="en-US" sz="4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i="0" dirty="0">
                          <a:latin typeface="Times New Roman"/>
                          <a:cs typeface="Times New Roman"/>
                        </a:rPr>
                        <a:t>0.92</a:t>
                      </a:r>
                      <a:endParaRPr lang="en-US" sz="4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325833"/>
            <a:ext cx="16633896" cy="14286"/>
            <a:chOff x="825909" y="9325833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325833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42958" y="5743621"/>
            <a:ext cx="16632345" cy="22384"/>
            <a:chOff x="842958" y="5743621"/>
            <a:chExt cx="16632345" cy="2238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2958" y="5743621"/>
              <a:ext cx="16632345" cy="2238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75380" y="7558732"/>
            <a:ext cx="16648499" cy="22384"/>
            <a:chOff x="875380" y="7558732"/>
            <a:chExt cx="16648499" cy="2238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5380" y="7558732"/>
              <a:ext cx="16648499" cy="22384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3750295" y="2795429"/>
            <a:ext cx="8517905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200" dirty="0">
                <a:solidFill>
                  <a:srgbClr val="5D5D5D"/>
                </a:solidFill>
                <a:latin typeface="Noto Sans CJK KR Light" pitchFamily="34" charset="0"/>
                <a:cs typeface="Noto Sans CJK KR Light" pitchFamily="34" charset="0"/>
              </a:rPr>
              <a:t>팀장: 각종 문서처리 및 프로젝트 매니징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9695447" y="9460419"/>
            <a:ext cx="7795660" cy="5237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000" dirty="0">
                <a:solidFill>
                  <a:srgbClr val="C1C1C1"/>
                </a:solidFill>
                <a:latin typeface="Noto Sans CJK KR Light" pitchFamily="34" charset="0"/>
                <a:cs typeface="Noto Sans CJK KR Light" pitchFamily="34" charset="0"/>
              </a:rPr>
              <a:t>인터넷 혐오 표현 자동 필터링 및 분류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857247" y="1080838"/>
            <a:ext cx="16263532" cy="13373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dirty="0">
                <a:solidFill>
                  <a:srgbClr val="5D5D5D"/>
                </a:solidFill>
                <a:latin typeface="Noto Sans CJK KR Bold" pitchFamily="34" charset="0"/>
                <a:cs typeface="Noto Sans CJK KR Bold" pitchFamily="34" charset="0"/>
              </a:rPr>
              <a:t>인원소개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3750295" y="4641562"/>
            <a:ext cx="11870705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200" dirty="0">
                <a:solidFill>
                  <a:srgbClr val="5D5D5D"/>
                </a:solidFill>
                <a:latin typeface="Noto Sans CJK KR Light" pitchFamily="34" charset="0"/>
                <a:cs typeface="Noto Sans CJK KR Light" pitchFamily="34" charset="0"/>
              </a:rPr>
              <a:t>부팀장: 주 데이터 수집 및 전처리, 보조 프토젝트 매니징</a:t>
            </a:r>
            <a:endParaRPr lang="en-US" dirty="0"/>
          </a:p>
        </p:txBody>
      </p:sp>
      <p:sp>
        <p:nvSpPr>
          <p:cNvPr id="18" name="Object 18"/>
          <p:cNvSpPr txBox="1"/>
          <p:nvPr/>
        </p:nvSpPr>
        <p:spPr>
          <a:xfrm>
            <a:off x="3750295" y="6399000"/>
            <a:ext cx="11032505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200" dirty="0">
                <a:solidFill>
                  <a:srgbClr val="5D5D5D"/>
                </a:solidFill>
                <a:latin typeface="Noto Sans CJK KR Light" pitchFamily="34" charset="0"/>
                <a:cs typeface="Noto Sans CJK KR Light" pitchFamily="34" charset="0"/>
              </a:rPr>
              <a:t>모델 담당: 보조 데이터 수집 및 전처리, 주 모델 구축</a:t>
            </a:r>
            <a:endParaRPr lang="en-US" dirty="0"/>
          </a:p>
        </p:txBody>
      </p:sp>
      <p:sp>
        <p:nvSpPr>
          <p:cNvPr id="19" name="Object 19"/>
          <p:cNvSpPr txBox="1"/>
          <p:nvPr/>
        </p:nvSpPr>
        <p:spPr>
          <a:xfrm>
            <a:off x="3750295" y="8191924"/>
            <a:ext cx="14385305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200" dirty="0">
                <a:solidFill>
                  <a:srgbClr val="5D5D5D"/>
                </a:solidFill>
                <a:latin typeface="Noto Sans CJK KR Light" pitchFamily="34" charset="0"/>
                <a:cs typeface="Noto Sans CJK KR Light" pitchFamily="34" charset="0"/>
              </a:rPr>
              <a:t>검증 담당: 보조 데이터 수집 및 전처리, 보조 모델 구축, 주 모델 검증</a:t>
            </a:r>
            <a:endParaRPr lang="en-US" dirty="0"/>
          </a:p>
        </p:txBody>
      </p:sp>
      <p:sp>
        <p:nvSpPr>
          <p:cNvPr id="20" name="Object 20"/>
          <p:cNvSpPr txBox="1"/>
          <p:nvPr/>
        </p:nvSpPr>
        <p:spPr>
          <a:xfrm>
            <a:off x="9888959" y="451133"/>
            <a:ext cx="7570837" cy="6448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400" dirty="0">
                <a:solidFill>
                  <a:srgbClr val="5D5D5D"/>
                </a:solidFill>
                <a:latin typeface="Noto Sans CJK KR Bold" pitchFamily="34" charset="0"/>
                <a:cs typeface="Noto Sans CJK KR Bold" pitchFamily="34" charset="0"/>
              </a:rPr>
              <a:t>TEAM.메타버스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924011" y="4004144"/>
            <a:ext cx="16648472" cy="22384"/>
            <a:chOff x="924011" y="4004144"/>
            <a:chExt cx="16648472" cy="2238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4011" y="4004144"/>
              <a:ext cx="16648472" cy="22384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989326" y="2795429"/>
            <a:ext cx="2219234" cy="10707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kern="0" spc="-100" dirty="0">
                <a:solidFill>
                  <a:srgbClr val="000000"/>
                </a:solidFill>
                <a:latin typeface="Noto Sans CJK KR Bold" pitchFamily="34" charset="0"/>
                <a:cs typeface="Noto Sans CJK KR Bold" pitchFamily="34" charset="0"/>
              </a:rPr>
              <a:t>심재곤</a:t>
            </a:r>
            <a:endParaRPr lang="en-US" dirty="0"/>
          </a:p>
        </p:txBody>
      </p:sp>
      <p:sp>
        <p:nvSpPr>
          <p:cNvPr id="25" name="Object 25"/>
          <p:cNvSpPr txBox="1"/>
          <p:nvPr/>
        </p:nvSpPr>
        <p:spPr>
          <a:xfrm>
            <a:off x="989326" y="4641562"/>
            <a:ext cx="2366388" cy="10707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kern="0" spc="-100" dirty="0">
                <a:solidFill>
                  <a:srgbClr val="000000"/>
                </a:solidFill>
                <a:latin typeface="Noto Sans CJK KR Bold" pitchFamily="34" charset="0"/>
                <a:cs typeface="Noto Sans CJK KR Bold" pitchFamily="34" charset="0"/>
              </a:rPr>
              <a:t>홍동국</a:t>
            </a:r>
            <a:endParaRPr lang="en-US" dirty="0"/>
          </a:p>
        </p:txBody>
      </p:sp>
      <p:sp>
        <p:nvSpPr>
          <p:cNvPr id="26" name="Object 26"/>
          <p:cNvSpPr txBox="1"/>
          <p:nvPr/>
        </p:nvSpPr>
        <p:spPr>
          <a:xfrm>
            <a:off x="989326" y="6399000"/>
            <a:ext cx="2366388" cy="10707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kern="0" spc="-100" dirty="0">
                <a:solidFill>
                  <a:srgbClr val="000000"/>
                </a:solidFill>
                <a:latin typeface="Noto Sans CJK KR Bold" pitchFamily="34" charset="0"/>
                <a:cs typeface="Noto Sans CJK KR Bold" pitchFamily="34" charset="0"/>
              </a:rPr>
              <a:t>윤태경</a:t>
            </a:r>
            <a:endParaRPr lang="en-US" dirty="0"/>
          </a:p>
        </p:txBody>
      </p:sp>
      <p:sp>
        <p:nvSpPr>
          <p:cNvPr id="27" name="Object 27"/>
          <p:cNvSpPr txBox="1"/>
          <p:nvPr/>
        </p:nvSpPr>
        <p:spPr>
          <a:xfrm>
            <a:off x="989326" y="8191924"/>
            <a:ext cx="2366388" cy="10707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kern="0" spc="-100" dirty="0">
                <a:solidFill>
                  <a:srgbClr val="000000"/>
                </a:solidFill>
                <a:latin typeface="Noto Sans CJK KR Bold" pitchFamily="34" charset="0"/>
                <a:cs typeface="Noto Sans CJK KR Bold" pitchFamily="34" charset="0"/>
              </a:rPr>
              <a:t>문승록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-562035" y="5810917"/>
            <a:ext cx="7038701" cy="14286"/>
            <a:chOff x="-562035" y="5810917"/>
            <a:chExt cx="7038701" cy="14286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-562035" y="5810917"/>
              <a:ext cx="7038701" cy="142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9695447" y="9460419"/>
            <a:ext cx="7795660" cy="5237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000" dirty="0">
                <a:solidFill>
                  <a:srgbClr val="C1C1C1"/>
                </a:solidFill>
                <a:latin typeface="Noto Sans CJK KR Light" pitchFamily="34" charset="0"/>
                <a:cs typeface="Noto Sans CJK KR Light" pitchFamily="34" charset="0"/>
              </a:rPr>
              <a:t>인터넷 혐오 표현 자동 필터링 및 분류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2241333" y="1080838"/>
            <a:ext cx="10920618" cy="13373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dirty="0">
                <a:solidFill>
                  <a:srgbClr val="5D5D5D"/>
                </a:solidFill>
                <a:latin typeface="Noto Sans CJK KR Light" pitchFamily="34" charset="0"/>
                <a:cs typeface="Noto Sans CJK KR Light" pitchFamily="34" charset="0"/>
              </a:rPr>
              <a:t>데이터 모델링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857247" y="1080838"/>
            <a:ext cx="1686685" cy="13377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100" dirty="0">
                <a:solidFill>
                  <a:srgbClr val="C1C1C1"/>
                </a:solidFill>
                <a:latin typeface="Noto Sans CJK KR Bold" pitchFamily="34" charset="0"/>
                <a:cs typeface="Noto Sans CJK KR Bold" pitchFamily="34" charset="0"/>
              </a:rPr>
              <a:t>03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9888959" y="451133"/>
            <a:ext cx="7570837" cy="6448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400" dirty="0">
                <a:solidFill>
                  <a:srgbClr val="5D5D5D"/>
                </a:solidFill>
                <a:latin typeface="Noto Sans CJK KR Bold" pitchFamily="34" charset="0"/>
                <a:cs typeface="Noto Sans CJK KR Bold" pitchFamily="34" charset="0"/>
              </a:rPr>
              <a:t>TEAM.메타버스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857247" y="2305852"/>
            <a:ext cx="16602559" cy="6791409"/>
            <a:chOff x="857247" y="2305852"/>
            <a:chExt cx="16602559" cy="679140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7247" y="2305852"/>
              <a:ext cx="16602559" cy="679140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9695447" y="9460419"/>
            <a:ext cx="7795660" cy="5237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000" dirty="0">
                <a:solidFill>
                  <a:srgbClr val="C1C1C1"/>
                </a:solidFill>
                <a:latin typeface="Noto Sans CJK KR Light" pitchFamily="34" charset="0"/>
                <a:cs typeface="Noto Sans CJK KR Light" pitchFamily="34" charset="0"/>
              </a:rPr>
              <a:t>인터넷 혐오 표현 자동 필터링 및 분류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2241333" y="1080838"/>
            <a:ext cx="10920618" cy="13373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dirty="0">
                <a:solidFill>
                  <a:srgbClr val="5D5D5D"/>
                </a:solidFill>
                <a:latin typeface="Noto Sans CJK KR Light" pitchFamily="34" charset="0"/>
                <a:cs typeface="Noto Sans CJK KR Light" pitchFamily="34" charset="0"/>
              </a:rPr>
              <a:t>데이터 모델링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857247" y="1080838"/>
            <a:ext cx="1686685" cy="13377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100" dirty="0">
                <a:solidFill>
                  <a:srgbClr val="C1C1C1"/>
                </a:solidFill>
                <a:latin typeface="Noto Sans CJK KR Bold" pitchFamily="34" charset="0"/>
                <a:cs typeface="Noto Sans CJK KR Bold" pitchFamily="34" charset="0"/>
              </a:rPr>
              <a:t>03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9888959" y="451133"/>
            <a:ext cx="7570837" cy="6448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400" dirty="0">
                <a:solidFill>
                  <a:srgbClr val="5D5D5D"/>
                </a:solidFill>
                <a:latin typeface="Noto Sans CJK KR Bold" pitchFamily="34" charset="0"/>
                <a:cs typeface="Noto Sans CJK KR Bold" pitchFamily="34" charset="0"/>
              </a:rPr>
              <a:t>TEAM.메타버스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857247" y="2408841"/>
            <a:ext cx="16602559" cy="6497618"/>
            <a:chOff x="857247" y="2408841"/>
            <a:chExt cx="16602559" cy="64976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7247" y="2408841"/>
              <a:ext cx="16602559" cy="649761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9695447" y="9460419"/>
            <a:ext cx="7795660" cy="5237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000" dirty="0">
                <a:solidFill>
                  <a:srgbClr val="C1C1C1"/>
                </a:solidFill>
                <a:latin typeface="Noto Sans CJK KR Light" pitchFamily="34" charset="0"/>
                <a:cs typeface="Noto Sans CJK KR Light" pitchFamily="34" charset="0"/>
              </a:rPr>
              <a:t>인터넷 혐오 표현 자동 필터링 및 분류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2241333" y="1080838"/>
            <a:ext cx="10920618" cy="13373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dirty="0">
                <a:solidFill>
                  <a:srgbClr val="5D5D5D"/>
                </a:solidFill>
                <a:latin typeface="Noto Sans CJK KR Light" pitchFamily="34" charset="0"/>
                <a:cs typeface="Noto Sans CJK KR Light" pitchFamily="34" charset="0"/>
              </a:rPr>
              <a:t>데이터 모델링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857247" y="1080838"/>
            <a:ext cx="1686685" cy="13377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100" dirty="0">
                <a:solidFill>
                  <a:srgbClr val="C1C1C1"/>
                </a:solidFill>
                <a:latin typeface="Noto Sans CJK KR Bold" pitchFamily="34" charset="0"/>
                <a:cs typeface="Noto Sans CJK KR Bold" pitchFamily="34" charset="0"/>
              </a:rPr>
              <a:t>04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3981363" y="451133"/>
            <a:ext cx="3478402" cy="6448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400" dirty="0">
                <a:solidFill>
                  <a:srgbClr val="5D5D5D"/>
                </a:solidFill>
                <a:latin typeface="Noto Sans CJK KR Bold" pitchFamily="34" charset="0"/>
                <a:cs typeface="Noto Sans CJK KR Bold" pitchFamily="34" charset="0"/>
              </a:rPr>
              <a:t>TEAM.메타버스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044837" y="2343123"/>
            <a:ext cx="8545453" cy="6754138"/>
            <a:chOff x="1044837" y="2343123"/>
            <a:chExt cx="8545453" cy="675413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4837" y="2343123"/>
              <a:ext cx="8545453" cy="675413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590290" y="2368421"/>
            <a:ext cx="7382783" cy="6638029"/>
            <a:chOff x="9590290" y="2368421"/>
            <a:chExt cx="7382783" cy="663802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90290" y="2368421"/>
              <a:ext cx="7382783" cy="66380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2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9695447" y="9460419"/>
            <a:ext cx="7795660" cy="5237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000" dirty="0">
                <a:solidFill>
                  <a:srgbClr val="C1C1C1"/>
                </a:solidFill>
                <a:latin typeface="Noto Sans CJK KR Light" pitchFamily="34" charset="0"/>
                <a:cs typeface="Noto Sans CJK KR Light" pitchFamily="34" charset="0"/>
              </a:rPr>
              <a:t>인터넷 혐오 표현 자동 필터링 및 분류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2241333" y="1080838"/>
            <a:ext cx="10920618" cy="13341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dirty="0">
                <a:solidFill>
                  <a:srgbClr val="5D5D5D"/>
                </a:solidFill>
                <a:latin typeface="Noto Sans CJK KR Light" pitchFamily="34" charset="0"/>
                <a:cs typeface="Noto Sans CJK KR Light" pitchFamily="34" charset="0"/>
              </a:rPr>
              <a:t>테스트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857247" y="1080838"/>
            <a:ext cx="1686685" cy="13377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100" dirty="0">
                <a:solidFill>
                  <a:srgbClr val="C1C1C1"/>
                </a:solidFill>
                <a:latin typeface="Noto Sans CJK KR Bold" pitchFamily="34" charset="0"/>
                <a:cs typeface="Noto Sans CJK KR Bold" pitchFamily="34" charset="0"/>
              </a:rPr>
              <a:t>04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3981363" y="451133"/>
            <a:ext cx="3478402" cy="6448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400" dirty="0">
                <a:solidFill>
                  <a:srgbClr val="5D5D5D"/>
                </a:solidFill>
                <a:latin typeface="Noto Sans CJK KR Bold" pitchFamily="34" charset="0"/>
                <a:cs typeface="Noto Sans CJK KR Bold" pitchFamily="34" charset="0"/>
              </a:rPr>
              <a:t>TEAM.메타버스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0" y="9097261"/>
            <a:ext cx="6171429" cy="1188453"/>
            <a:chOff x="0" y="9097261"/>
            <a:chExt cx="6171429" cy="118845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9097261"/>
              <a:ext cx="6171429" cy="1188453"/>
            </a:xfrm>
            <a:prstGeom prst="rect">
              <a:avLst/>
            </a:prstGeom>
          </p:spPr>
        </p:pic>
      </p:grp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1985461" y="3103402"/>
          <a:ext cx="14314793" cy="52285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6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8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700" b="0" i="0" dirty="0">
                          <a:latin typeface="Times New Roman"/>
                          <a:cs typeface="Times New Roman"/>
                        </a:rPr>
                        <a:t>문장     </a:t>
                      </a:r>
                      <a:endParaRPr lang="en-US" sz="27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C1C1C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b="0" i="0" dirty="0">
                          <a:latin typeface="Times New Roman"/>
                          <a:cs typeface="Times New Roman"/>
                        </a:rPr>
                        <a:t>clean</a:t>
                      </a:r>
                      <a:endParaRPr lang="en-US" sz="27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C1C1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3300" b="0" i="0" dirty="0">
                          <a:latin typeface="Times New Roman"/>
                          <a:cs typeface="Times New Roman"/>
                        </a:rPr>
                        <a:t>안녕?     </a:t>
                      </a:r>
                      <a:endParaRPr lang="en-US" sz="33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b="0" i="0" dirty="0">
                          <a:latin typeface="Times New Roman"/>
                          <a:cs typeface="Times New Roman"/>
                        </a:rPr>
                        <a:t>안녕</a:t>
                      </a:r>
                      <a:endParaRPr lang="en-US" sz="33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3300" b="0" i="0" dirty="0">
                          <a:latin typeface="Times New Roman"/>
                          <a:cs typeface="Times New Roman"/>
                        </a:rPr>
                        <a:t>씨발 닌 뭐냐?     </a:t>
                      </a:r>
                      <a:endParaRPr lang="en-US" sz="33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b="0" i="0" dirty="0">
                          <a:latin typeface="Times New Roman"/>
                          <a:cs typeface="Times New Roman"/>
                        </a:rPr>
                        <a:t>필터링 되었 습니다.</a:t>
                      </a:r>
                      <a:endParaRPr lang="en-US" sz="33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3300" b="0" i="0" dirty="0">
                          <a:latin typeface="Times New Roman"/>
                          <a:cs typeface="Times New Roman"/>
                        </a:rPr>
                        <a:t>너는 누구냐     </a:t>
                      </a:r>
                      <a:endParaRPr lang="en-US" sz="33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b="0" i="0" dirty="0">
                          <a:latin typeface="Times New Roman"/>
                          <a:cs typeface="Times New Roman"/>
                        </a:rPr>
                        <a:t>너는 누구냐</a:t>
                      </a:r>
                      <a:endParaRPr lang="en-US" sz="33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3300" b="0" i="0" dirty="0">
                          <a:latin typeface="Times New Roman"/>
                          <a:cs typeface="Times New Roman"/>
                        </a:rPr>
                        <a:t>너도 혹시 욕 필터링 씨발이나 니미 이런거 안되는거 아니지?     </a:t>
                      </a:r>
                      <a:endParaRPr lang="en-US" sz="33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b="0" i="0" dirty="0">
                          <a:latin typeface="Times New Roman"/>
                          <a:cs typeface="Times New Roman"/>
                        </a:rPr>
                        <a:t>필터링 되었습니다.</a:t>
                      </a:r>
                      <a:endParaRPr lang="en-US" sz="33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3300" b="0" i="0" dirty="0">
                          <a:latin typeface="Times New Roman"/>
                          <a:cs typeface="Times New Roman"/>
                        </a:rPr>
                        <a:t>염병 지랄하네     </a:t>
                      </a:r>
                      <a:endParaRPr lang="en-US" sz="33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b="0" i="0" dirty="0">
                          <a:latin typeface="Times New Roman"/>
                          <a:cs typeface="Times New Roman"/>
                        </a:rPr>
                        <a:t>필터링 되었습니다.</a:t>
                      </a:r>
                      <a:endParaRPr lang="en-US" sz="33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3300" b="0" i="0" dirty="0">
                          <a:latin typeface="Times New Roman"/>
                          <a:cs typeface="Times New Roman"/>
                        </a:rPr>
                        <a:t>아이디 좀 추천해줘     </a:t>
                      </a:r>
                      <a:endParaRPr lang="en-US" sz="33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b="0" i="0" dirty="0">
                          <a:latin typeface="Times New Roman"/>
                          <a:cs typeface="Times New Roman"/>
                        </a:rPr>
                        <a:t>아이디 좀 추천해줘</a:t>
                      </a:r>
                      <a:endParaRPr lang="en-US" sz="33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9695447" y="9460419"/>
            <a:ext cx="7795660" cy="5237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000" dirty="0">
                <a:solidFill>
                  <a:srgbClr val="C1C1C1"/>
                </a:solidFill>
                <a:latin typeface="Noto Sans CJK KR Light" pitchFamily="34" charset="0"/>
                <a:cs typeface="Noto Sans CJK KR Light" pitchFamily="34" charset="0"/>
              </a:rPr>
              <a:t>인터넷 혐오 표현 자동 필터링 및 분류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2241333" y="1080838"/>
            <a:ext cx="10920618" cy="13341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dirty="0">
                <a:solidFill>
                  <a:srgbClr val="5D5D5D"/>
                </a:solidFill>
                <a:latin typeface="Noto Sans CJK KR Light" pitchFamily="34" charset="0"/>
                <a:cs typeface="Noto Sans CJK KR Light" pitchFamily="34" charset="0"/>
              </a:rPr>
              <a:t>테스트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857247" y="1080838"/>
            <a:ext cx="1686685" cy="13377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100" dirty="0">
                <a:solidFill>
                  <a:srgbClr val="C1C1C1"/>
                </a:solidFill>
                <a:latin typeface="Noto Sans CJK KR Bold" pitchFamily="34" charset="0"/>
                <a:cs typeface="Noto Sans CJK KR Bold" pitchFamily="34" charset="0"/>
              </a:rPr>
              <a:t>04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3981363" y="451133"/>
            <a:ext cx="3478402" cy="6448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400" dirty="0">
                <a:solidFill>
                  <a:srgbClr val="5D5D5D"/>
                </a:solidFill>
                <a:latin typeface="Noto Sans CJK KR Bold" pitchFamily="34" charset="0"/>
                <a:cs typeface="Noto Sans CJK KR Bold" pitchFamily="34" charset="0"/>
              </a:rPr>
              <a:t>TEAM.메타버스</a:t>
            </a:r>
            <a:endParaRPr lang="en-US" dirty="0"/>
          </a:p>
        </p:txBody>
      </p:sp>
      <p:pic>
        <p:nvPicPr>
          <p:cNvPr id="12" name="Object 1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60057" y="2325679"/>
            <a:ext cx="12041791" cy="6773507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-171325" y="3066533"/>
            <a:ext cx="6171429" cy="79340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000" dirty="0">
                <a:solidFill>
                  <a:srgbClr val="FC5230"/>
                </a:solidFill>
                <a:latin typeface="Noto Sans CJK KR Regular" pitchFamily="34" charset="0"/>
                <a:cs typeface="Noto Sans CJK KR Regular" pitchFamily="34" charset="0"/>
              </a:rPr>
              <a:t>빨간색</a:t>
            </a:r>
            <a:r>
              <a:rPr lang="en-US" sz="30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-필터링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9695447" y="9460419"/>
            <a:ext cx="7795660" cy="5237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000" dirty="0">
                <a:solidFill>
                  <a:srgbClr val="C1C1C1"/>
                </a:solidFill>
                <a:latin typeface="Noto Sans CJK KR Light" pitchFamily="34" charset="0"/>
                <a:cs typeface="Noto Sans CJK KR Light" pitchFamily="34" charset="0"/>
              </a:rPr>
              <a:t>인터넷 혐오 표현 자동 필터링 및 분류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2898997" y="2291567"/>
            <a:ext cx="18731580" cy="1019133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8300" kern="0" spc="10200" dirty="0">
                <a:solidFill>
                  <a:srgbClr val="000000"/>
                </a:solidFill>
                <a:latin typeface="Noto Sans CJK KR Light" pitchFamily="34" charset="0"/>
                <a:cs typeface="Noto Sans CJK KR Light" pitchFamily="34" charset="0"/>
              </a:rPr>
              <a:t>Q&amp;A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857247" y="1080838"/>
            <a:ext cx="1686685" cy="13377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100" dirty="0">
                <a:solidFill>
                  <a:srgbClr val="C1C1C1"/>
                </a:solidFill>
                <a:latin typeface="Noto Sans CJK KR Bold" pitchFamily="34" charset="0"/>
                <a:cs typeface="Noto Sans CJK KR Bold" pitchFamily="34" charset="0"/>
              </a:rPr>
              <a:t>06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3981363" y="451133"/>
            <a:ext cx="3478402" cy="6448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400" dirty="0">
                <a:solidFill>
                  <a:srgbClr val="5D5D5D"/>
                </a:solidFill>
                <a:latin typeface="Noto Sans CJK KR Bold" pitchFamily="34" charset="0"/>
                <a:cs typeface="Noto Sans CJK KR Bold" pitchFamily="34" charset="0"/>
              </a:rPr>
              <a:t>TEAM.메타버스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57247" y="4883941"/>
            <a:ext cx="16633896" cy="14286"/>
            <a:chOff x="857247" y="4883941"/>
            <a:chExt cx="16633896" cy="142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7247" y="4883941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25909" y="6237271"/>
            <a:ext cx="16633896" cy="14286"/>
            <a:chOff x="825909" y="6237271"/>
            <a:chExt cx="16633896" cy="1428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6237271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81526" y="7753455"/>
            <a:ext cx="16633896" cy="14286"/>
            <a:chOff x="781526" y="7753455"/>
            <a:chExt cx="16633896" cy="1428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1526" y="7753455"/>
              <a:ext cx="16633896" cy="14286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2692276" y="2576819"/>
            <a:ext cx="4222560" cy="9161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400" kern="0" spc="500" dirty="0">
                <a:solidFill>
                  <a:srgbClr val="5D5D5D"/>
                </a:solidFill>
                <a:latin typeface="Noto Sans CJK KR Light" pitchFamily="34" charset="0"/>
                <a:cs typeface="Noto Sans CJK KR Light" pitchFamily="34" charset="0"/>
              </a:rPr>
              <a:t>아이디어</a:t>
            </a:r>
            <a:endParaRPr lang="en-US" dirty="0"/>
          </a:p>
        </p:txBody>
      </p:sp>
      <p:sp>
        <p:nvSpPr>
          <p:cNvPr id="18" name="Object 18"/>
          <p:cNvSpPr txBox="1"/>
          <p:nvPr/>
        </p:nvSpPr>
        <p:spPr>
          <a:xfrm>
            <a:off x="13106399" y="9460419"/>
            <a:ext cx="4384707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000" dirty="0">
                <a:solidFill>
                  <a:srgbClr val="C1C1C1"/>
                </a:solidFill>
                <a:latin typeface="Noto Sans CJK KR Light" pitchFamily="34" charset="0"/>
                <a:cs typeface="Noto Sans CJK KR Light" pitchFamily="34" charset="0"/>
              </a:rPr>
              <a:t>인터넷 혐오 표현 자동 필터링 및 분류</a:t>
            </a:r>
            <a:endParaRPr lang="en-US" dirty="0"/>
          </a:p>
        </p:txBody>
      </p:sp>
      <p:sp>
        <p:nvSpPr>
          <p:cNvPr id="19" name="Object 19"/>
          <p:cNvSpPr txBox="1"/>
          <p:nvPr/>
        </p:nvSpPr>
        <p:spPr>
          <a:xfrm>
            <a:off x="857247" y="1080838"/>
            <a:ext cx="16263532" cy="13373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dirty="0">
                <a:solidFill>
                  <a:srgbClr val="5D5D5D"/>
                </a:solidFill>
                <a:latin typeface="Noto Sans CJK KR Bold" pitchFamily="34" charset="0"/>
                <a:cs typeface="Noto Sans CJK KR Bold" pitchFamily="34" charset="0"/>
              </a:rPr>
              <a:t>목 차</a:t>
            </a:r>
            <a:endParaRPr lang="en-US" dirty="0"/>
          </a:p>
        </p:txBody>
      </p:sp>
      <p:sp>
        <p:nvSpPr>
          <p:cNvPr id="20" name="Object 20"/>
          <p:cNvSpPr txBox="1"/>
          <p:nvPr/>
        </p:nvSpPr>
        <p:spPr>
          <a:xfrm>
            <a:off x="2692276" y="3935990"/>
            <a:ext cx="8175387" cy="9161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400" kern="0" spc="500" dirty="0">
                <a:solidFill>
                  <a:srgbClr val="5D5D5D"/>
                </a:solidFill>
                <a:latin typeface="Noto Sans CJK KR Light" pitchFamily="34" charset="0"/>
                <a:cs typeface="Noto Sans CJK KR Light" pitchFamily="34" charset="0"/>
              </a:rPr>
              <a:t>데이터 선정 및 분석</a:t>
            </a:r>
            <a:endParaRPr lang="en-US" dirty="0"/>
          </a:p>
        </p:txBody>
      </p:sp>
      <p:sp>
        <p:nvSpPr>
          <p:cNvPr id="21" name="Object 21"/>
          <p:cNvSpPr txBox="1"/>
          <p:nvPr/>
        </p:nvSpPr>
        <p:spPr>
          <a:xfrm>
            <a:off x="2692276" y="5219505"/>
            <a:ext cx="8175387" cy="9161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400" kern="0" spc="500" dirty="0">
                <a:solidFill>
                  <a:srgbClr val="5D5D5D"/>
                </a:solidFill>
                <a:latin typeface="Noto Sans CJK KR Light" pitchFamily="34" charset="0"/>
                <a:cs typeface="Noto Sans CJK KR Light" pitchFamily="34" charset="0"/>
              </a:rPr>
              <a:t>데이터 모델링</a:t>
            </a:r>
            <a:endParaRPr lang="en-US" dirty="0"/>
          </a:p>
        </p:txBody>
      </p:sp>
      <p:sp>
        <p:nvSpPr>
          <p:cNvPr id="22" name="Object 22"/>
          <p:cNvSpPr txBox="1"/>
          <p:nvPr/>
        </p:nvSpPr>
        <p:spPr>
          <a:xfrm>
            <a:off x="2692276" y="8124514"/>
            <a:ext cx="6560016" cy="9161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400" kern="0" spc="500" dirty="0">
                <a:solidFill>
                  <a:srgbClr val="5D5D5D"/>
                </a:solidFill>
                <a:latin typeface="Noto Sans CJK KR Light" pitchFamily="34" charset="0"/>
                <a:cs typeface="Noto Sans CJK KR Light" pitchFamily="34" charset="0"/>
              </a:rPr>
              <a:t>Q&amp;A</a:t>
            </a:r>
            <a:endParaRPr lang="en-US" dirty="0"/>
          </a:p>
        </p:txBody>
      </p:sp>
      <p:sp>
        <p:nvSpPr>
          <p:cNvPr id="23" name="Object 23"/>
          <p:cNvSpPr txBox="1"/>
          <p:nvPr/>
        </p:nvSpPr>
        <p:spPr>
          <a:xfrm>
            <a:off x="2692276" y="6611381"/>
            <a:ext cx="7764693" cy="9058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400" kern="0" spc="500" dirty="0">
                <a:solidFill>
                  <a:srgbClr val="5D5D5D"/>
                </a:solidFill>
                <a:latin typeface="Noto Sans CJK KR Light" pitchFamily="34" charset="0"/>
                <a:cs typeface="Noto Sans CJK KR Light" pitchFamily="34" charset="0"/>
              </a:rPr>
              <a:t>테스트</a:t>
            </a:r>
            <a:endParaRPr lang="en-US" dirty="0"/>
          </a:p>
        </p:txBody>
      </p:sp>
      <p:sp>
        <p:nvSpPr>
          <p:cNvPr id="24" name="Object 24"/>
          <p:cNvSpPr txBox="1"/>
          <p:nvPr/>
        </p:nvSpPr>
        <p:spPr>
          <a:xfrm>
            <a:off x="13792200" y="426471"/>
            <a:ext cx="3667596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400" dirty="0">
                <a:solidFill>
                  <a:srgbClr val="5D5D5D"/>
                </a:solidFill>
                <a:latin typeface="Noto Sans CJK KR Bold" pitchFamily="34" charset="0"/>
                <a:cs typeface="Noto Sans CJK KR Bold" pitchFamily="34" charset="0"/>
              </a:rPr>
              <a:t>TEAM.메타버스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825909" y="3549659"/>
            <a:ext cx="16633896" cy="14286"/>
            <a:chOff x="825909" y="3549659"/>
            <a:chExt cx="16633896" cy="1428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3549659"/>
              <a:ext cx="16633896" cy="14286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857247" y="2405728"/>
            <a:ext cx="1510247" cy="1331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100" dirty="0">
                <a:solidFill>
                  <a:srgbClr val="C1C1C1"/>
                </a:solidFill>
                <a:latin typeface="Noto Sans CJK KR Bold" pitchFamily="34" charset="0"/>
                <a:cs typeface="Noto Sans CJK KR Bold" pitchFamily="34" charset="0"/>
              </a:rPr>
              <a:t>01</a:t>
            </a:r>
            <a:endParaRPr lang="en-US" dirty="0"/>
          </a:p>
        </p:txBody>
      </p:sp>
      <p:sp>
        <p:nvSpPr>
          <p:cNvPr id="29" name="Object 29"/>
          <p:cNvSpPr txBox="1"/>
          <p:nvPr/>
        </p:nvSpPr>
        <p:spPr>
          <a:xfrm>
            <a:off x="825909" y="3807747"/>
            <a:ext cx="1443672" cy="12723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800" kern="0" spc="-100" dirty="0">
                <a:solidFill>
                  <a:srgbClr val="C1C1C1"/>
                </a:solidFill>
                <a:latin typeface="Noto Sans CJK KR Bold" pitchFamily="34" charset="0"/>
                <a:cs typeface="Noto Sans CJK KR Bold" pitchFamily="34" charset="0"/>
              </a:rPr>
              <a:t>02</a:t>
            </a:r>
            <a:endParaRPr lang="en-US" dirty="0"/>
          </a:p>
        </p:txBody>
      </p:sp>
      <p:sp>
        <p:nvSpPr>
          <p:cNvPr id="30" name="Object 30"/>
          <p:cNvSpPr txBox="1"/>
          <p:nvPr/>
        </p:nvSpPr>
        <p:spPr>
          <a:xfrm>
            <a:off x="781526" y="5081227"/>
            <a:ext cx="1510247" cy="1331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100" dirty="0">
                <a:solidFill>
                  <a:srgbClr val="C1C1C1"/>
                </a:solidFill>
                <a:latin typeface="Noto Sans CJK KR Bold" pitchFamily="34" charset="0"/>
                <a:cs typeface="Noto Sans CJK KR Bold" pitchFamily="34" charset="0"/>
              </a:rPr>
              <a:t>03</a:t>
            </a:r>
            <a:endParaRPr lang="en-US" dirty="0"/>
          </a:p>
        </p:txBody>
      </p:sp>
      <p:sp>
        <p:nvSpPr>
          <p:cNvPr id="31" name="Object 31"/>
          <p:cNvSpPr txBox="1"/>
          <p:nvPr/>
        </p:nvSpPr>
        <p:spPr>
          <a:xfrm>
            <a:off x="825909" y="6482627"/>
            <a:ext cx="1510247" cy="1331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100" dirty="0">
                <a:solidFill>
                  <a:srgbClr val="C1C1C1"/>
                </a:solidFill>
                <a:latin typeface="Noto Sans CJK KR Bold" pitchFamily="34" charset="0"/>
                <a:cs typeface="Noto Sans CJK KR Bold" pitchFamily="34" charset="0"/>
              </a:rPr>
              <a:t>04</a:t>
            </a:r>
            <a:endParaRPr lang="en-US" dirty="0"/>
          </a:p>
        </p:txBody>
      </p:sp>
      <p:sp>
        <p:nvSpPr>
          <p:cNvPr id="32" name="Object 32"/>
          <p:cNvSpPr txBox="1"/>
          <p:nvPr/>
        </p:nvSpPr>
        <p:spPr>
          <a:xfrm>
            <a:off x="825909" y="7933714"/>
            <a:ext cx="1510247" cy="13444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100" dirty="0">
                <a:solidFill>
                  <a:srgbClr val="C1C1C1"/>
                </a:solidFill>
                <a:latin typeface="Noto Sans CJK KR Bold" pitchFamily="34" charset="0"/>
                <a:cs typeface="Noto Sans CJK KR Bold" pitchFamily="34" charset="0"/>
              </a:rPr>
              <a:t>05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9695447" y="9460419"/>
            <a:ext cx="7795660" cy="5237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000" dirty="0">
                <a:solidFill>
                  <a:srgbClr val="C1C1C1"/>
                </a:solidFill>
                <a:latin typeface="Noto Sans CJK KR Light" pitchFamily="34" charset="0"/>
                <a:cs typeface="Noto Sans CJK KR Light" pitchFamily="34" charset="0"/>
              </a:rPr>
              <a:t>인터넷 혐오 표현 자동 필터링 및 분류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2241333" y="1080838"/>
            <a:ext cx="13329302" cy="13373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300" dirty="0">
                <a:solidFill>
                  <a:srgbClr val="5D5D5D"/>
                </a:solidFill>
                <a:latin typeface="Noto Sans CJK KR Light" pitchFamily="34" charset="0"/>
                <a:cs typeface="Noto Sans CJK KR Light" pitchFamily="34" charset="0"/>
              </a:rPr>
              <a:t>아이디어</a:t>
            </a:r>
            <a:endParaRPr lang="en-US" dirty="0"/>
          </a:p>
        </p:txBody>
      </p:sp>
      <p:pic>
        <p:nvPicPr>
          <p:cNvPr id="10" name="Object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7247" y="2291567"/>
            <a:ext cx="6962302" cy="680569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857247" y="1080838"/>
            <a:ext cx="1686685" cy="1331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100" dirty="0">
                <a:solidFill>
                  <a:srgbClr val="C1C1C1"/>
                </a:solidFill>
                <a:latin typeface="Noto Sans CJK KR Bold" pitchFamily="34" charset="0"/>
                <a:cs typeface="Noto Sans CJK KR Bold" pitchFamily="34" charset="0"/>
              </a:rPr>
              <a:t>01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9888959" y="451133"/>
            <a:ext cx="7570837" cy="6448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400" dirty="0">
                <a:solidFill>
                  <a:srgbClr val="5D5D5D"/>
                </a:solidFill>
                <a:latin typeface="Noto Sans CJK KR Bold" pitchFamily="34" charset="0"/>
                <a:cs typeface="Noto Sans CJK KR Bold" pitchFamily="34" charset="0"/>
              </a:rPr>
              <a:t>TEAM.메타버스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-4665330" y="9288990"/>
            <a:ext cx="16473716" cy="5237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000" u="sng" dirty="0">
                <a:solidFill>
                  <a:srgbClr val="C1C1C1"/>
                </a:solidFill>
                <a:latin typeface="Noto Sans CJK KR Light" pitchFamily="34" charset="0"/>
                <a:cs typeface="Noto Sans CJK KR Light" pitchFamily="34" charset="0"/>
              </a:rPr>
              <a:t>https://www.statista.com/statistics/897195/south-korea-smartphone-ownership-by-age-group/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825909" y="9809619"/>
            <a:ext cx="16473716" cy="5237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u="sng" dirty="0">
                <a:solidFill>
                  <a:srgbClr val="C1C1C1"/>
                </a:solidFill>
                <a:latin typeface="Noto Sans CJK KR Light" pitchFamily="34" charset="0"/>
                <a:cs typeface="Noto Sans CJK KR Light" pitchFamily="34" charset="0"/>
              </a:rPr>
              <a:t>MIRICANVAS_ITEM_COPY_KEY</a:t>
            </a:r>
            <a:endParaRPr lang="en-US" dirty="0"/>
          </a:p>
        </p:txBody>
      </p:sp>
      <p:pic>
        <p:nvPicPr>
          <p:cNvPr id="15" name="Object 1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142857" y="2291567"/>
            <a:ext cx="8316948" cy="68056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9695447" y="9460419"/>
            <a:ext cx="7795660" cy="5237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000" dirty="0">
                <a:solidFill>
                  <a:srgbClr val="C1C1C1"/>
                </a:solidFill>
                <a:latin typeface="Noto Sans CJK KR Light" pitchFamily="34" charset="0"/>
                <a:cs typeface="Noto Sans CJK KR Light" pitchFamily="34" charset="0"/>
              </a:rPr>
              <a:t>인터넷 혐오 표현 자동 필터링 및 분류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2241333" y="1080838"/>
            <a:ext cx="13329302" cy="13373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300" dirty="0">
                <a:solidFill>
                  <a:srgbClr val="5D5D5D"/>
                </a:solidFill>
                <a:latin typeface="Noto Sans CJK KR Light" pitchFamily="34" charset="0"/>
                <a:cs typeface="Noto Sans CJK KR Light" pitchFamily="34" charset="0"/>
              </a:rPr>
              <a:t>아이디어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857247" y="1080838"/>
            <a:ext cx="1686685" cy="1331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100" dirty="0">
                <a:solidFill>
                  <a:srgbClr val="C1C1C1"/>
                </a:solidFill>
                <a:latin typeface="Noto Sans CJK KR Bold" pitchFamily="34" charset="0"/>
                <a:cs typeface="Noto Sans CJK KR Bold" pitchFamily="34" charset="0"/>
              </a:rPr>
              <a:t>01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9888959" y="451133"/>
            <a:ext cx="7570837" cy="6448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400" dirty="0">
                <a:solidFill>
                  <a:srgbClr val="5D5D5D"/>
                </a:solidFill>
                <a:latin typeface="Noto Sans CJK KR Bold" pitchFamily="34" charset="0"/>
                <a:cs typeface="Noto Sans CJK KR Bold" pitchFamily="34" charset="0"/>
              </a:rPr>
              <a:t>TEAM.메타버스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825909" y="9288990"/>
            <a:ext cx="16473716" cy="5237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u="sng" dirty="0">
                <a:solidFill>
                  <a:srgbClr val="C1C1C1"/>
                </a:solidFill>
                <a:latin typeface="Noto Sans CJK KR Light" pitchFamily="34" charset="0"/>
                <a:cs typeface="Noto Sans CJK KR Light" pitchFamily="34" charset="0"/>
              </a:rPr>
              <a:t>http://m.journalist.or.kr/m/m_article.html?no=52759</a:t>
            </a:r>
            <a:endParaRPr lang="en-US" dirty="0"/>
          </a:p>
        </p:txBody>
      </p:sp>
      <p:pic>
        <p:nvPicPr>
          <p:cNvPr id="13" name="Object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7247" y="2291567"/>
            <a:ext cx="8316948" cy="6805695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825909" y="9809619"/>
            <a:ext cx="16473716" cy="5237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u="sng" dirty="0">
                <a:solidFill>
                  <a:srgbClr val="C1C1C1"/>
                </a:solidFill>
                <a:latin typeface="Noto Sans CJK KR Light" pitchFamily="34" charset="0"/>
                <a:cs typeface="Noto Sans CJK KR Light" pitchFamily="34" charset="0"/>
              </a:rPr>
              <a:t>https://m.hankookilbo.com/News/Read/A2022020621450001635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9142857" y="2291567"/>
            <a:ext cx="8316948" cy="3402847"/>
            <a:chOff x="9142857" y="2291567"/>
            <a:chExt cx="8316948" cy="340284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42857" y="2291567"/>
              <a:ext cx="8316948" cy="340284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142857" y="5694414"/>
            <a:ext cx="8316948" cy="3402847"/>
            <a:chOff x="9142857" y="5694414"/>
            <a:chExt cx="8316948" cy="340284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42857" y="5694414"/>
              <a:ext cx="8316948" cy="340284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9695447" y="9460419"/>
            <a:ext cx="7795660" cy="5237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000" dirty="0">
                <a:solidFill>
                  <a:srgbClr val="C1C1C1"/>
                </a:solidFill>
                <a:latin typeface="Noto Sans CJK KR Light" pitchFamily="34" charset="0"/>
                <a:cs typeface="Noto Sans CJK KR Light" pitchFamily="34" charset="0"/>
              </a:rPr>
              <a:t>인터넷 혐오 표현 자동 필터링 및 분류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2241333" y="1080838"/>
            <a:ext cx="10920618" cy="13373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dirty="0">
                <a:solidFill>
                  <a:srgbClr val="5D5D5D"/>
                </a:solidFill>
                <a:latin typeface="Noto Sans CJK KR Light" pitchFamily="34" charset="0"/>
                <a:cs typeface="Noto Sans CJK KR Light" pitchFamily="34" charset="0"/>
              </a:rPr>
              <a:t>데이터 선정 및 분석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857247" y="1080838"/>
            <a:ext cx="1686685" cy="13377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100" dirty="0">
                <a:solidFill>
                  <a:srgbClr val="C1C1C1"/>
                </a:solidFill>
                <a:latin typeface="Noto Sans CJK KR Bold" pitchFamily="34" charset="0"/>
                <a:cs typeface="Noto Sans CJK KR Bold" pitchFamily="34" charset="0"/>
              </a:rPr>
              <a:t>02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9888959" y="451133"/>
            <a:ext cx="7570837" cy="6448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400" dirty="0">
                <a:solidFill>
                  <a:srgbClr val="5D5D5D"/>
                </a:solidFill>
                <a:latin typeface="Noto Sans CJK KR Bold" pitchFamily="34" charset="0"/>
                <a:cs typeface="Noto Sans CJK KR Bold" pitchFamily="34" charset="0"/>
              </a:rPr>
              <a:t>TEAM.메타버스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168417" y="2816051"/>
            <a:ext cx="15948881" cy="4653613"/>
            <a:chOff x="1168417" y="2816051"/>
            <a:chExt cx="15948881" cy="465361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8417" y="2816051"/>
              <a:ext cx="15948881" cy="4653613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825909" y="9288990"/>
            <a:ext cx="16473716" cy="5237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u="sng" dirty="0">
                <a:solidFill>
                  <a:srgbClr val="C1C1C1"/>
                </a:solidFill>
                <a:latin typeface="Noto Sans CJK KR Light" pitchFamily="34" charset="0"/>
                <a:cs typeface="Noto Sans CJK KR Light" pitchFamily="34" charset="0"/>
              </a:rPr>
              <a:t>https://github.com/smilegate-ai/korean_unsmile_dataset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2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9695447" y="9460419"/>
            <a:ext cx="7795660" cy="5237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000" dirty="0">
                <a:solidFill>
                  <a:srgbClr val="C1C1C1"/>
                </a:solidFill>
                <a:latin typeface="Noto Sans CJK KR Light" pitchFamily="34" charset="0"/>
                <a:cs typeface="Noto Sans CJK KR Light" pitchFamily="34" charset="0"/>
              </a:rPr>
              <a:t>인터넷 혐오 표현 자동 필터링 및 분류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2241333" y="1080838"/>
            <a:ext cx="10920618" cy="13373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dirty="0">
                <a:solidFill>
                  <a:srgbClr val="5D5D5D"/>
                </a:solidFill>
                <a:latin typeface="Noto Sans CJK KR Light" pitchFamily="34" charset="0"/>
                <a:cs typeface="Noto Sans CJK KR Light" pitchFamily="34" charset="0"/>
              </a:rPr>
              <a:t>데이터 선정 및 분석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857247" y="1080838"/>
            <a:ext cx="1686685" cy="13377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100" dirty="0">
                <a:solidFill>
                  <a:srgbClr val="C1C1C1"/>
                </a:solidFill>
                <a:latin typeface="Noto Sans CJK KR Bold" pitchFamily="34" charset="0"/>
                <a:cs typeface="Noto Sans CJK KR Bold" pitchFamily="34" charset="0"/>
              </a:rPr>
              <a:t>02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9888959" y="451133"/>
            <a:ext cx="7570837" cy="6448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400" dirty="0">
                <a:solidFill>
                  <a:srgbClr val="5D5D5D"/>
                </a:solidFill>
                <a:latin typeface="Noto Sans CJK KR Bold" pitchFamily="34" charset="0"/>
                <a:cs typeface="Noto Sans CJK KR Bold" pitchFamily="34" charset="0"/>
              </a:rPr>
              <a:t>TEAM.메타버스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857247" y="2291567"/>
          <a:ext cx="16602559" cy="6805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4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3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59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72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56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46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424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527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316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256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284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700" b="0" i="0" dirty="0">
                          <a:latin typeface="Times New Roman"/>
                          <a:cs typeface="Times New Roman"/>
                        </a:rPr>
                        <a:t>문장</a:t>
                      </a:r>
                      <a:endParaRPr lang="en-US" sz="27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b="0" i="0" dirty="0">
                          <a:latin typeface="Times New Roman"/>
                          <a:cs typeface="Times New Roman"/>
                        </a:rPr>
                        <a:t>여성/
가족</a:t>
                      </a:r>
                      <a:endParaRPr lang="en-US" sz="27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b="0" i="0" dirty="0">
                          <a:latin typeface="Times New Roman"/>
                          <a:cs typeface="Times New Roman"/>
                        </a:rPr>
                        <a:t>성소수자</a:t>
                      </a:r>
                      <a:endParaRPr lang="en-US" sz="27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b="0" i="0" dirty="0">
                          <a:latin typeface="Times New Roman"/>
                          <a:cs typeface="Times New Roman"/>
                        </a:rPr>
                        <a:t>인종/
국적</a:t>
                      </a:r>
                      <a:endParaRPr lang="en-US" sz="27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b="0" i="0" dirty="0">
                          <a:latin typeface="Times New Roman"/>
                          <a:cs typeface="Times New Roman"/>
                        </a:rPr>
                        <a:t>연령</a:t>
                      </a:r>
                      <a:endParaRPr lang="en-US" sz="27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b="0" i="0" dirty="0">
                          <a:latin typeface="Times New Roman"/>
                          <a:cs typeface="Times New Roman"/>
                        </a:rPr>
                        <a:t>지역</a:t>
                      </a:r>
                      <a:endParaRPr lang="en-US" sz="27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b="0" i="0" dirty="0">
                          <a:latin typeface="Times New Roman"/>
                          <a:cs typeface="Times New Roman"/>
                        </a:rPr>
                        <a:t>종교</a:t>
                      </a:r>
                      <a:endParaRPr lang="en-US" sz="27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b="0" i="0" dirty="0">
                          <a:latin typeface="Times New Roman"/>
                          <a:cs typeface="Times New Roman"/>
                        </a:rPr>
                        <a:t>기타 혐오</a:t>
                      </a:r>
                      <a:endParaRPr lang="en-US" sz="27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b="0" i="0" dirty="0">
                          <a:latin typeface="Times New Roman"/>
                          <a:cs typeface="Times New Roman"/>
                        </a:rPr>
                        <a:t>악플/
욕설</a:t>
                      </a:r>
                      <a:endParaRPr lang="en-US" sz="27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b="0" i="0" dirty="0">
                          <a:latin typeface="Times New Roman"/>
                          <a:cs typeface="Times New Roman"/>
                        </a:rPr>
                        <a:t>clean</a:t>
                      </a:r>
                      <a:endParaRPr lang="en-US" sz="27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b="0" i="0" dirty="0">
                          <a:latin typeface="Times New Roman"/>
                          <a:cs typeface="Times New Roman"/>
                        </a:rPr>
                        <a:t>개인
지정</a:t>
                      </a:r>
                      <a:endParaRPr lang="en-US" sz="27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700" b="0" i="0" dirty="0">
                          <a:latin typeface="Times New Roman"/>
                          <a:cs typeface="Times New Roman"/>
                        </a:rPr>
                        <a:t>한남 답이 없노</a:t>
                      </a:r>
                      <a:endParaRPr lang="en-US" sz="27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b="0" i="0" dirty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33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b="0" i="0" dirty="0">
                          <a:latin typeface="Times New Roman"/>
                          <a:cs typeface="Times New Roman"/>
                        </a:rPr>
                        <a:t>1</a:t>
                      </a:r>
                      <a:endParaRPr lang="en-US" sz="33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b="0" i="0" dirty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33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b="0" i="0" dirty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33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b="0" i="0" dirty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33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b="0" i="0" dirty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33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b="0" i="0" dirty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33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b="0" i="0" dirty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33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b="0" i="0" dirty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33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b="0" i="0" dirty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33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700" b="0" i="0" dirty="0">
                          <a:latin typeface="Times New Roman"/>
                          <a:cs typeface="Times New Roman"/>
                        </a:rPr>
                        <a:t>옛말에 암닭이 울면 나라 망한다고 했다</a:t>
                      </a:r>
                      <a:endParaRPr lang="en-US" sz="27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b="0" i="0" dirty="0">
                          <a:latin typeface="Times New Roman"/>
                          <a:cs typeface="Times New Roman"/>
                        </a:rPr>
                        <a:t>1</a:t>
                      </a:r>
                      <a:endParaRPr lang="en-US" sz="33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b="0" i="0" dirty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33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b="0" i="0" dirty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33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b="0" i="0" dirty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33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b="0" i="0" dirty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33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b="0" i="0" dirty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33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b="0" i="0" dirty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33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b="0" i="0" dirty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33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b="0" i="0" dirty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33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b="0" i="0" dirty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33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700" b="0" i="0" dirty="0">
                          <a:latin typeface="Times New Roman"/>
                          <a:cs typeface="Times New Roman"/>
                        </a:rPr>
                        <a:t>꼭 키작은 급식충이 이런 글 씀</a:t>
                      </a:r>
                      <a:endParaRPr lang="en-US" sz="27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b="0" i="0" dirty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33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b="0" i="0" dirty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33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b="0" i="0" dirty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33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b="0" i="0" dirty="0">
                          <a:latin typeface="Times New Roman"/>
                          <a:cs typeface="Times New Roman"/>
                        </a:rPr>
                        <a:t>1</a:t>
                      </a:r>
                      <a:endParaRPr lang="en-US" sz="33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b="0" i="0" dirty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33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b="0" i="0" dirty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33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b="0" i="0" dirty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33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b="0" i="0" dirty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33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b="0" i="0" dirty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33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b="0" i="0" dirty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33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700" b="0" i="0" dirty="0">
                          <a:latin typeface="Times New Roman"/>
                          <a:cs typeface="Times New Roman"/>
                        </a:rPr>
                        <a:t>뭐 어쩌라고 씨발</a:t>
                      </a:r>
                      <a:endParaRPr lang="en-US" sz="27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b="0" i="0" dirty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33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b="0" i="0" dirty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33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b="0" i="0" dirty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33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b="0" i="0" dirty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33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b="0" i="0" dirty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33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b="0" i="0" dirty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33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b="0" i="0" dirty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33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b="0" i="0" dirty="0">
                          <a:latin typeface="Times New Roman"/>
                          <a:cs typeface="Times New Roman"/>
                        </a:rPr>
                        <a:t>1</a:t>
                      </a:r>
                      <a:endParaRPr lang="en-US" sz="33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b="0" i="0" dirty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33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b="0" i="0" dirty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33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700" b="0" i="0" dirty="0">
                          <a:latin typeface="Times New Roman"/>
                          <a:cs typeface="Times New Roman"/>
                        </a:rPr>
                        <a:t>혐오가 당연한건 없습니다</a:t>
                      </a:r>
                      <a:endParaRPr lang="en-US" sz="27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b="0" i="0" dirty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33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b="0" i="0" dirty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33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b="0" i="0" dirty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33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b="0" i="0" dirty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33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b="0" i="0" dirty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33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b="0" i="0" dirty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33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b="0" i="0" dirty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33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b="0" i="0" dirty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33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b="0" i="0" dirty="0">
                          <a:latin typeface="Times New Roman"/>
                          <a:cs typeface="Times New Roman"/>
                        </a:rPr>
                        <a:t>1</a:t>
                      </a:r>
                      <a:endParaRPr lang="en-US" sz="33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b="0" i="0" dirty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33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2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9695447" y="9460419"/>
            <a:ext cx="7795660" cy="5237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000" dirty="0">
                <a:solidFill>
                  <a:srgbClr val="C1C1C1"/>
                </a:solidFill>
                <a:latin typeface="Noto Sans CJK KR Light" pitchFamily="34" charset="0"/>
                <a:cs typeface="Noto Sans CJK KR Light" pitchFamily="34" charset="0"/>
              </a:rPr>
              <a:t>인터넷 혐오 표현 자동 필터링 및 분류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2241333" y="1080838"/>
            <a:ext cx="10920618" cy="13373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dirty="0">
                <a:solidFill>
                  <a:srgbClr val="5D5D5D"/>
                </a:solidFill>
                <a:latin typeface="Noto Sans CJK KR Light" pitchFamily="34" charset="0"/>
                <a:cs typeface="Noto Sans CJK KR Light" pitchFamily="34" charset="0"/>
              </a:rPr>
              <a:t>데이터 선정 및 분석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857247" y="1080838"/>
            <a:ext cx="1686685" cy="13377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100" dirty="0">
                <a:solidFill>
                  <a:srgbClr val="C1C1C1"/>
                </a:solidFill>
                <a:latin typeface="Noto Sans CJK KR Bold" pitchFamily="34" charset="0"/>
                <a:cs typeface="Noto Sans CJK KR Bold" pitchFamily="34" charset="0"/>
              </a:rPr>
              <a:t>02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9888959" y="451133"/>
            <a:ext cx="7570837" cy="6448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400" dirty="0">
                <a:solidFill>
                  <a:srgbClr val="5D5D5D"/>
                </a:solidFill>
                <a:latin typeface="Noto Sans CJK KR Bold" pitchFamily="34" charset="0"/>
                <a:cs typeface="Noto Sans CJK KR Bold" pitchFamily="34" charset="0"/>
              </a:rPr>
              <a:t>TEAM.메타버스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353061" y="2305852"/>
          <a:ext cx="9579592" cy="6791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3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31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931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700" b="0" i="0" dirty="0">
                          <a:latin typeface="Times New Roman"/>
                          <a:cs typeface="Times New Roman"/>
                        </a:rPr>
                        <a:t>항목</a:t>
                      </a:r>
                      <a:endParaRPr lang="en-US" sz="27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b="0" i="0" dirty="0">
                          <a:latin typeface="Times New Roman"/>
                          <a:cs typeface="Times New Roman"/>
                        </a:rPr>
                        <a:t>혐오단어</a:t>
                      </a:r>
                      <a:endParaRPr lang="en-US" sz="27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b="0" i="0" dirty="0">
                          <a:latin typeface="Times New Roman"/>
                          <a:cs typeface="Times New Roman"/>
                        </a:rPr>
                        <a:t>clean</a:t>
                      </a:r>
                      <a:endParaRPr lang="en-US" sz="27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3300" b="0" i="0" dirty="0">
                          <a:latin typeface="Times New Roman"/>
                          <a:cs typeface="Times New Roman"/>
                        </a:rPr>
                        <a:t>Train</a:t>
                      </a:r>
                      <a:endParaRPr lang="en-US" sz="33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b="0" i="0" dirty="0">
                          <a:latin typeface="Times New Roman"/>
                          <a:cs typeface="Times New Roman"/>
                        </a:rPr>
                        <a:t>12,363</a:t>
                      </a:r>
                      <a:endParaRPr lang="en-US" sz="33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b="0" i="0" dirty="0">
                          <a:latin typeface="Times New Roman"/>
                          <a:cs typeface="Times New Roman"/>
                        </a:rPr>
                        <a:t>3739</a:t>
                      </a:r>
                      <a:endParaRPr lang="en-US" sz="33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3300" b="0" i="0" dirty="0">
                          <a:latin typeface="Times New Roman"/>
                          <a:cs typeface="Times New Roman"/>
                        </a:rPr>
                        <a:t>Validation</a:t>
                      </a:r>
                      <a:endParaRPr lang="en-US" sz="33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b="0" i="0" dirty="0">
                          <a:latin typeface="Times New Roman"/>
                          <a:cs typeface="Times New Roman"/>
                        </a:rPr>
                        <a:t>3,050</a:t>
                      </a:r>
                      <a:endParaRPr lang="en-US" sz="33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b="0" i="0" dirty="0">
                          <a:latin typeface="Times New Roman"/>
                          <a:cs typeface="Times New Roman"/>
                        </a:rPr>
                        <a:t>935</a:t>
                      </a:r>
                      <a:endParaRPr lang="en-US" sz="33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3300" b="0" i="0" dirty="0">
                          <a:latin typeface="Times New Roman"/>
                          <a:cs typeface="Times New Roman"/>
                        </a:rPr>
                        <a:t>Total</a:t>
                      </a:r>
                      <a:endParaRPr lang="en-US" sz="33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b="0" i="0" dirty="0">
                          <a:latin typeface="Times New Roman"/>
                          <a:cs typeface="Times New Roman"/>
                        </a:rPr>
                        <a:t>15,413</a:t>
                      </a:r>
                      <a:endParaRPr lang="en-US" sz="33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b="0" i="0" dirty="0">
                          <a:latin typeface="Times New Roman"/>
                          <a:cs typeface="Times New Roman"/>
                        </a:rPr>
                        <a:t>4674</a:t>
                      </a:r>
                      <a:endParaRPr lang="en-US" sz="33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9695447" y="9460419"/>
            <a:ext cx="7795660" cy="5237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000" dirty="0">
                <a:solidFill>
                  <a:srgbClr val="C1C1C1"/>
                </a:solidFill>
                <a:latin typeface="Noto Sans CJK KR Light" pitchFamily="34" charset="0"/>
                <a:cs typeface="Noto Sans CJK KR Light" pitchFamily="34" charset="0"/>
              </a:rPr>
              <a:t>인터넷 혐오 표현 자동 필터링 및 분류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2241333" y="1080838"/>
            <a:ext cx="10920618" cy="13373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dirty="0">
                <a:solidFill>
                  <a:srgbClr val="5D5D5D"/>
                </a:solidFill>
                <a:latin typeface="Noto Sans CJK KR Light" pitchFamily="34" charset="0"/>
                <a:cs typeface="Noto Sans CJK KR Light" pitchFamily="34" charset="0"/>
              </a:rPr>
              <a:t>데이터 선정 및 분석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857247" y="1080838"/>
            <a:ext cx="1686685" cy="13377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100" dirty="0">
                <a:solidFill>
                  <a:srgbClr val="C1C1C1"/>
                </a:solidFill>
                <a:latin typeface="Noto Sans CJK KR Bold" pitchFamily="34" charset="0"/>
                <a:cs typeface="Noto Sans CJK KR Bold" pitchFamily="34" charset="0"/>
              </a:rPr>
              <a:t>02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9888959" y="451133"/>
            <a:ext cx="7570837" cy="6448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400" dirty="0">
                <a:solidFill>
                  <a:srgbClr val="5D5D5D"/>
                </a:solidFill>
                <a:latin typeface="Noto Sans CJK KR Bold" pitchFamily="34" charset="0"/>
                <a:cs typeface="Noto Sans CJK KR Bold" pitchFamily="34" charset="0"/>
              </a:rPr>
              <a:t>TEAM.메타버스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825909" y="2499162"/>
            <a:ext cx="24950845" cy="57787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/>
          </a:p>
          <a:p>
            <a:r>
              <a:rPr lang="en-US" sz="27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일부 혐오발언임에도 혐오발언이 아니라고 되어 있는 경우가 존재하여 수정함.</a:t>
            </a:r>
          </a:p>
          <a:p>
            <a:endParaRPr lang="en-US" sz="2700" dirty="0">
              <a:solidFill>
                <a:srgbClr val="000000"/>
              </a:solidFill>
              <a:latin typeface="Noto Sans CJK KR Regular" pitchFamily="34" charset="0"/>
              <a:cs typeface="Noto Sans CJK KR Regular" pitchFamily="34" charset="0"/>
            </a:endParaRPr>
          </a:p>
          <a:p>
            <a:endParaRPr lang="en-US" sz="2700" dirty="0">
              <a:solidFill>
                <a:srgbClr val="000000"/>
              </a:solidFill>
              <a:latin typeface="Noto Sans CJK KR Regular" pitchFamily="34" charset="0"/>
              <a:cs typeface="Noto Sans CJK KR Regular" pitchFamily="34" charset="0"/>
            </a:endParaRPr>
          </a:p>
          <a:p>
            <a:r>
              <a:rPr lang="en-US" sz="3300" b="1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(예시)</a:t>
            </a:r>
          </a:p>
          <a:p>
            <a:r>
              <a:rPr lang="en-US" sz="3300" b="1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여시에서 메갈 띵문 보고 메갈 입성- 망하는거 보고 분노에 가득차서 워마드 들어왔노 껄레껄레</a:t>
            </a:r>
          </a:p>
          <a:p>
            <a:r>
              <a:rPr lang="en-US" sz="3300" b="1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나련은 지금 페미사이클 끼고 굴러다니는 중이노 ^느^ 뽀송하니 노무딱 좋다 익이야!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957</Words>
  <Application>Microsoft Office PowerPoint</Application>
  <PresentationFormat>사용자 지정</PresentationFormat>
  <Paragraphs>314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3" baseType="lpstr">
      <vt:lpstr>Noto Sans CJK KR Bold</vt:lpstr>
      <vt:lpstr>Noto Sans CJK KR Light</vt:lpstr>
      <vt:lpstr>Noto Sans CJK KR Medium</vt:lpstr>
      <vt:lpstr>Noto Sans CJK KR Regular</vt:lpstr>
      <vt:lpstr>Arial</vt:lpstr>
      <vt:lpstr>Calibri</vt:lpstr>
      <vt:lpstr>Times New Roman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aischool283</cp:lastModifiedBy>
  <cp:revision>3</cp:revision>
  <dcterms:created xsi:type="dcterms:W3CDTF">2023-08-10T10:37:31Z</dcterms:created>
  <dcterms:modified xsi:type="dcterms:W3CDTF">2023-08-10T01:41:00Z</dcterms:modified>
</cp:coreProperties>
</file>