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7" r:id="rId2"/>
    <p:sldId id="262" r:id="rId3"/>
    <p:sldId id="272" r:id="rId4"/>
    <p:sldId id="259" r:id="rId5"/>
    <p:sldId id="273" r:id="rId6"/>
    <p:sldId id="281" r:id="rId7"/>
    <p:sldId id="274" r:id="rId8"/>
    <p:sldId id="268" r:id="rId9"/>
    <p:sldId id="275" r:id="rId10"/>
    <p:sldId id="276" r:id="rId11"/>
    <p:sldId id="278" r:id="rId12"/>
    <p:sldId id="280" r:id="rId13"/>
    <p:sldId id="277" r:id="rId14"/>
    <p:sldId id="27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BABABA"/>
    <a:srgbClr val="5FD6DF"/>
    <a:srgbClr val="667181"/>
    <a:srgbClr val="8FA0A3"/>
    <a:srgbClr val="DBDBDB"/>
    <a:srgbClr val="AFBBBD"/>
    <a:srgbClr val="85E0E7"/>
    <a:srgbClr val="515A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2" d="100"/>
          <a:sy n="82" d="100"/>
        </p:scale>
        <p:origin x="720" y="72"/>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Non Default</c:v>
                </c:pt>
              </c:strCache>
            </c:strRef>
          </c:tx>
          <c:spPr>
            <a:solidFill>
              <a:srgbClr val="30353F"/>
            </a:solidFill>
            <a:ln>
              <a:noFill/>
            </a:ln>
            <a:effectLst/>
          </c:spPr>
          <c:invertIfNegative val="0"/>
          <c:cat>
            <c:numRef>
              <c:f>Sheet1!$A$2</c:f>
              <c:numCache>
                <c:formatCode>General</c:formatCode>
                <c:ptCount val="1"/>
                <c:pt idx="0">
                  <c:v>0</c:v>
                </c:pt>
              </c:numCache>
            </c:numRef>
          </c:cat>
          <c:val>
            <c:numRef>
              <c:f>Sheet1!$B$2</c:f>
              <c:numCache>
                <c:formatCode>0%</c:formatCode>
                <c:ptCount val="1"/>
                <c:pt idx="0">
                  <c:v>0.91930000000000001</c:v>
                </c:pt>
              </c:numCache>
            </c:numRef>
          </c:val>
          <c:extLst>
            <c:ext xmlns:c16="http://schemas.microsoft.com/office/drawing/2014/chart" uri="{C3380CC4-5D6E-409C-BE32-E72D297353CC}">
              <c16:uniqueId val="{00000000-0C3E-489F-A73B-5BDEAE13F5CE}"/>
            </c:ext>
          </c:extLst>
        </c:ser>
        <c:ser>
          <c:idx val="1"/>
          <c:order val="1"/>
          <c:tx>
            <c:strRef>
              <c:f>Sheet1!$C$1</c:f>
              <c:strCache>
                <c:ptCount val="1"/>
                <c:pt idx="0">
                  <c:v>Default</c:v>
                </c:pt>
              </c:strCache>
            </c:strRef>
          </c:tx>
          <c:spPr>
            <a:solidFill>
              <a:schemeClr val="accent2"/>
            </a:solidFill>
            <a:ln>
              <a:noFill/>
            </a:ln>
            <a:effectLst/>
          </c:spPr>
          <c:invertIfNegative val="0"/>
          <c:cat>
            <c:numRef>
              <c:f>Sheet1!$A$2</c:f>
              <c:numCache>
                <c:formatCode>General</c:formatCode>
                <c:ptCount val="1"/>
                <c:pt idx="0">
                  <c:v>0</c:v>
                </c:pt>
              </c:numCache>
            </c:numRef>
          </c:cat>
          <c:val>
            <c:numRef>
              <c:f>Sheet1!$C$2</c:f>
              <c:numCache>
                <c:formatCode>0%</c:formatCode>
                <c:ptCount val="1"/>
                <c:pt idx="0">
                  <c:v>0.08</c:v>
                </c:pt>
              </c:numCache>
            </c:numRef>
          </c:val>
          <c:extLst>
            <c:ext xmlns:c16="http://schemas.microsoft.com/office/drawing/2014/chart" uri="{C3380CC4-5D6E-409C-BE32-E72D297353CC}">
              <c16:uniqueId val="{00000000-98DA-4DB0-A7EB-6BD2C22E3796}"/>
            </c:ext>
          </c:extLst>
        </c:ser>
        <c:dLbls>
          <c:showLegendKey val="0"/>
          <c:showVal val="0"/>
          <c:showCatName val="0"/>
          <c:showSerName val="0"/>
          <c:showPercent val="0"/>
          <c:showBubbleSize val="0"/>
        </c:dLbls>
        <c:gapWidth val="150"/>
        <c:axId val="-1735762032"/>
        <c:axId val="-1735761488"/>
      </c:barChart>
      <c:catAx>
        <c:axId val="-1735762032"/>
        <c:scaling>
          <c:orientation val="minMax"/>
        </c:scaling>
        <c:delete val="1"/>
        <c:axPos val="b"/>
        <c:numFmt formatCode="General" sourceLinked="1"/>
        <c:majorTickMark val="none"/>
        <c:minorTickMark val="none"/>
        <c:tickLblPos val="nextTo"/>
        <c:crossAx val="-1735761488"/>
        <c:crosses val="autoZero"/>
        <c:auto val="1"/>
        <c:lblAlgn val="ctr"/>
        <c:lblOffset val="100"/>
        <c:noMultiLvlLbl val="0"/>
      </c:catAx>
      <c:valAx>
        <c:axId val="-17357614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crossAx val="-1735762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rgbClr val="30353F"/>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19/03/2025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ja-JP" altLang="en-US"/>
              <a:t>アイコンをクリックして図を追加</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ja-JP" altLang="en-US"/>
              <a:t>アイコンをクリックして図を追加</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ja-JP" altLang="en-US"/>
              <a:t>アイコンをクリックして図を追加</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4F96FE2-9E77-4834-9C6B-212E1056298F}" type="datetimeFigureOut">
              <a:rPr lang="en-US" smtClean="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3/19/2025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Layout" Target="../slideLayouts/slideLayout6.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 カレンダー&#10;&#10;AI によって生成されたコンテンツは間違っている可能性があります。">
            <a:extLst>
              <a:ext uri="{FF2B5EF4-FFF2-40B4-BE49-F238E27FC236}">
                <a16:creationId xmlns:a16="http://schemas.microsoft.com/office/drawing/2014/main" id="{4DCFAB0F-E30A-BE93-87B1-D2AE93DB3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34087" y="15079"/>
            <a:ext cx="8123826" cy="6858000"/>
          </a:xfrm>
          <a:prstGeom prst="rect">
            <a:avLst/>
          </a:prstGeom>
        </p:spPr>
      </p:pic>
      <p:sp>
        <p:nvSpPr>
          <p:cNvPr id="19" name="Rectangle 18">
            <a:extLst>
              <a:ext uri="{C183D7F6-B498-43B3-948B-1728B52AA6E4}">
                <adec:decorative xmlns:adec="http://schemas.microsoft.com/office/drawing/2017/decorative" val="1"/>
              </a:ext>
            </a:extLst>
          </p:cNvPr>
          <p:cNvSpPr/>
          <p:nvPr/>
        </p:nvSpPr>
        <p:spPr>
          <a:xfrm>
            <a:off x="0" y="-1"/>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2110944" y="3444079"/>
            <a:ext cx="7970132" cy="677108"/>
          </a:xfrm>
          <a:prstGeom prst="rect">
            <a:avLst/>
          </a:prstGeom>
          <a:noFill/>
        </p:spPr>
        <p:txBody>
          <a:bodyPr wrap="none" lIns="0" tIns="0" rIns="0" bIns="0" rtlCol="0">
            <a:spAutoFit/>
          </a:bodyPr>
          <a:lstStyle/>
          <a:p>
            <a:pPr algn="ctr">
              <a:tabLst>
                <a:tab pos="347663" algn="l"/>
              </a:tabLst>
            </a:pPr>
            <a:r>
              <a:rPr lang="en-US" sz="4400" b="1" dirty="0">
                <a:solidFill>
                  <a:schemeClr val="bg1"/>
                </a:solidFill>
                <a:latin typeface="+mj-lt"/>
              </a:rPr>
              <a:t>Loan Application Assessment</a:t>
            </a:r>
          </a:p>
        </p:txBody>
      </p:sp>
      <p:sp>
        <p:nvSpPr>
          <p:cNvPr id="21" name="TextBox 20"/>
          <p:cNvSpPr txBox="1"/>
          <p:nvPr/>
        </p:nvSpPr>
        <p:spPr>
          <a:xfrm>
            <a:off x="4039098" y="4150067"/>
            <a:ext cx="4113819" cy="615553"/>
          </a:xfrm>
          <a:prstGeom prst="rect">
            <a:avLst/>
          </a:prstGeom>
          <a:noFill/>
        </p:spPr>
        <p:txBody>
          <a:bodyPr wrap="none" lIns="0" tIns="0" rIns="0" bIns="0" rtlCol="0">
            <a:spAutoFit/>
          </a:bodyPr>
          <a:lstStyle/>
          <a:p>
            <a:pPr algn="ctr">
              <a:tabLst>
                <a:tab pos="347663" algn="l"/>
              </a:tabLst>
            </a:pPr>
            <a:r>
              <a:rPr lang="en-US" sz="2000" dirty="0">
                <a:solidFill>
                  <a:schemeClr val="bg1"/>
                </a:solidFill>
              </a:rPr>
              <a:t>A Machine Learning Business Proposal</a:t>
            </a:r>
          </a:p>
          <a:p>
            <a:pPr algn="ctr">
              <a:tabLst>
                <a:tab pos="347663" algn="l"/>
              </a:tabLst>
            </a:pPr>
            <a:r>
              <a:rPr lang="en-US" sz="2000" dirty="0">
                <a:solidFill>
                  <a:schemeClr val="bg1"/>
                </a:solidFill>
              </a:rPr>
              <a:t>by William Andrian</a:t>
            </a:r>
          </a:p>
        </p:txBody>
      </p:sp>
      <p:sp>
        <p:nvSpPr>
          <p:cNvPr id="2" name="Oval 1">
            <a:extLst>
              <a:ext uri="{C183D7F6-B498-43B3-948B-1728B52AA6E4}">
                <adec:decorative xmlns:adec="http://schemas.microsoft.com/office/drawing/2017/decorative" val="1"/>
              </a:ext>
            </a:extLst>
          </p:cNvPr>
          <p:cNvSpPr/>
          <p:nvPr/>
        </p:nvSpPr>
        <p:spPr>
          <a:xfrm>
            <a:off x="5657640" y="2479683"/>
            <a:ext cx="876722" cy="876720"/>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1503D-8395-3F67-962F-A59CC34C56F3}"/>
            </a:ext>
          </a:extLst>
        </p:cNvPr>
        <p:cNvGrpSpPr/>
        <p:nvPr/>
      </p:nvGrpSpPr>
      <p:grpSpPr>
        <a:xfrm>
          <a:off x="0" y="0"/>
          <a:ext cx="0" cy="0"/>
          <a:chOff x="0" y="0"/>
          <a:chExt cx="0" cy="0"/>
        </a:xfrm>
      </p:grpSpPr>
      <p:sp>
        <p:nvSpPr>
          <p:cNvPr id="43" name="Freeform 42">
            <a:extLst>
              <a:ext uri="{FF2B5EF4-FFF2-40B4-BE49-F238E27FC236}">
                <a16:creationId xmlns:a16="http://schemas.microsoft.com/office/drawing/2014/main" id="{40A9510B-B924-C199-E834-5069FD985DEA}"/>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a:extLst>
              <a:ext uri="{FF2B5EF4-FFF2-40B4-BE49-F238E27FC236}">
                <a16:creationId xmlns:a16="http://schemas.microsoft.com/office/drawing/2014/main" id="{7E18192B-1F14-AB9C-1FA8-F5B49EEB5484}"/>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9</a:t>
            </a:r>
          </a:p>
        </p:txBody>
      </p:sp>
      <p:sp>
        <p:nvSpPr>
          <p:cNvPr id="62" name="TextBox 61">
            <a:extLst>
              <a:ext uri="{FF2B5EF4-FFF2-40B4-BE49-F238E27FC236}">
                <a16:creationId xmlns:a16="http://schemas.microsoft.com/office/drawing/2014/main" id="{8903E306-9C0E-572B-58BC-DDF9F77AF93F}"/>
              </a:ext>
            </a:extLst>
          </p:cNvPr>
          <p:cNvSpPr txBox="1"/>
          <p:nvPr/>
        </p:nvSpPr>
        <p:spPr>
          <a:xfrm>
            <a:off x="4926614" y="165381"/>
            <a:ext cx="233878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MODELLING</a:t>
            </a:r>
          </a:p>
        </p:txBody>
      </p:sp>
      <p:sp>
        <p:nvSpPr>
          <p:cNvPr id="2" name="Title 1" hidden="1">
            <a:extLst>
              <a:ext uri="{FF2B5EF4-FFF2-40B4-BE49-F238E27FC236}">
                <a16:creationId xmlns:a16="http://schemas.microsoft.com/office/drawing/2014/main" id="{28BA6522-45CB-08C6-0D93-4E089546E902}"/>
              </a:ext>
            </a:extLst>
          </p:cNvPr>
          <p:cNvSpPr>
            <a:spLocks noGrp="1"/>
          </p:cNvSpPr>
          <p:nvPr>
            <p:ph type="title"/>
          </p:nvPr>
        </p:nvSpPr>
        <p:spPr/>
        <p:txBody>
          <a:bodyPr/>
          <a:lstStyle/>
          <a:p>
            <a:r>
              <a:rPr lang="en-US" dirty="0"/>
              <a:t>Slide 6</a:t>
            </a:r>
          </a:p>
        </p:txBody>
      </p:sp>
      <p:sp>
        <p:nvSpPr>
          <p:cNvPr id="4" name="テキスト ボックス 3">
            <a:extLst>
              <a:ext uri="{FF2B5EF4-FFF2-40B4-BE49-F238E27FC236}">
                <a16:creationId xmlns:a16="http://schemas.microsoft.com/office/drawing/2014/main" id="{C73D16CB-B6E3-F028-9E7C-EAD21553A869}"/>
              </a:ext>
            </a:extLst>
          </p:cNvPr>
          <p:cNvSpPr txBox="1"/>
          <p:nvPr/>
        </p:nvSpPr>
        <p:spPr>
          <a:xfrm>
            <a:off x="1045686" y="1093738"/>
            <a:ext cx="10355739" cy="646331"/>
          </a:xfrm>
          <a:prstGeom prst="rect">
            <a:avLst/>
          </a:prstGeom>
          <a:noFill/>
        </p:spPr>
        <p:txBody>
          <a:bodyPr wrap="square" rtlCol="0">
            <a:spAutoFit/>
          </a:bodyPr>
          <a:lstStyle/>
          <a:p>
            <a:pPr algn="just"/>
            <a:r>
              <a:rPr lang="en-ID" dirty="0"/>
              <a:t>The model first tried out was </a:t>
            </a:r>
            <a:r>
              <a:rPr lang="en-ID" dirty="0" err="1"/>
              <a:t>Catboost</a:t>
            </a:r>
            <a:r>
              <a:rPr lang="en-ID" dirty="0"/>
              <a:t> and </a:t>
            </a:r>
            <a:r>
              <a:rPr lang="en-ID" dirty="0" err="1"/>
              <a:t>LightGBM</a:t>
            </a:r>
            <a:r>
              <a:rPr lang="en-ID" dirty="0"/>
              <a:t> since they are both renowned for their performance and speed especially for </a:t>
            </a:r>
            <a:r>
              <a:rPr lang="en-ID" dirty="0" err="1"/>
              <a:t>LightGBM</a:t>
            </a:r>
            <a:r>
              <a:rPr lang="en-ID" dirty="0"/>
              <a:t>. Both are gradient boosting models which can also reduce overfitting</a:t>
            </a:r>
          </a:p>
        </p:txBody>
      </p:sp>
      <p:sp>
        <p:nvSpPr>
          <p:cNvPr id="5" name="TextBox 98">
            <a:extLst>
              <a:ext uri="{FF2B5EF4-FFF2-40B4-BE49-F238E27FC236}">
                <a16:creationId xmlns:a16="http://schemas.microsoft.com/office/drawing/2014/main" id="{22DDAF0C-F447-A5A1-1A62-F132613F3712}"/>
              </a:ext>
            </a:extLst>
          </p:cNvPr>
          <p:cNvSpPr txBox="1"/>
          <p:nvPr/>
        </p:nvSpPr>
        <p:spPr>
          <a:xfrm>
            <a:off x="325686" y="5875314"/>
            <a:ext cx="720000" cy="720000"/>
          </a:xfrm>
          <a:prstGeom prst="rect">
            <a:avLst/>
          </a:prstGeom>
          <a:blipFill>
            <a:blip r:embed="rId2"/>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sp>
        <p:nvSpPr>
          <p:cNvPr id="7" name="テキスト ボックス 6">
            <a:extLst>
              <a:ext uri="{FF2B5EF4-FFF2-40B4-BE49-F238E27FC236}">
                <a16:creationId xmlns:a16="http://schemas.microsoft.com/office/drawing/2014/main" id="{D550EF12-9857-8D0A-44F8-C3E5A228F08A}"/>
              </a:ext>
            </a:extLst>
          </p:cNvPr>
          <p:cNvSpPr txBox="1"/>
          <p:nvPr/>
        </p:nvSpPr>
        <p:spPr>
          <a:xfrm>
            <a:off x="5060473" y="2662568"/>
            <a:ext cx="6340952" cy="646331"/>
          </a:xfrm>
          <a:prstGeom prst="rect">
            <a:avLst/>
          </a:prstGeom>
          <a:noFill/>
        </p:spPr>
        <p:txBody>
          <a:bodyPr wrap="square">
            <a:spAutoFit/>
          </a:bodyPr>
          <a:lstStyle/>
          <a:p>
            <a:pPr algn="just"/>
            <a:r>
              <a:rPr lang="en-ID" dirty="0"/>
              <a:t>But after trials, </a:t>
            </a:r>
            <a:r>
              <a:rPr lang="en-ID" dirty="0" err="1"/>
              <a:t>Catboost</a:t>
            </a:r>
            <a:r>
              <a:rPr lang="en-ID" dirty="0"/>
              <a:t> was the higher performing model and the </a:t>
            </a:r>
            <a:r>
              <a:rPr lang="en-ID" dirty="0" err="1"/>
              <a:t>LightGBM</a:t>
            </a:r>
            <a:r>
              <a:rPr lang="en-ID" dirty="0"/>
              <a:t> model was dropped</a:t>
            </a:r>
          </a:p>
        </p:txBody>
      </p:sp>
      <p:sp>
        <p:nvSpPr>
          <p:cNvPr id="8" name="テキスト ボックス 7">
            <a:extLst>
              <a:ext uri="{FF2B5EF4-FFF2-40B4-BE49-F238E27FC236}">
                <a16:creationId xmlns:a16="http://schemas.microsoft.com/office/drawing/2014/main" id="{EF591C43-C494-DFB8-DCA2-D96FF934AF74}"/>
              </a:ext>
            </a:extLst>
          </p:cNvPr>
          <p:cNvSpPr txBox="1"/>
          <p:nvPr/>
        </p:nvSpPr>
        <p:spPr>
          <a:xfrm>
            <a:off x="1045686" y="4365251"/>
            <a:ext cx="4908842" cy="923330"/>
          </a:xfrm>
          <a:prstGeom prst="rect">
            <a:avLst/>
          </a:prstGeom>
          <a:noFill/>
        </p:spPr>
        <p:txBody>
          <a:bodyPr wrap="square">
            <a:spAutoFit/>
          </a:bodyPr>
          <a:lstStyle/>
          <a:p>
            <a:pPr algn="just"/>
            <a:r>
              <a:rPr lang="en-ID" dirty="0"/>
              <a:t>The results were quite well, with me trading off accuracy for a higher F1 macro to more accurately predict the minority class</a:t>
            </a:r>
          </a:p>
        </p:txBody>
      </p:sp>
      <p:pic>
        <p:nvPicPr>
          <p:cNvPr id="4098" name="Picture 2" descr="Yandex — Company blog — Introducing Yandex CatBoost, a state-of-the-art  open-source gradient boosting library">
            <a:extLst>
              <a:ext uri="{FF2B5EF4-FFF2-40B4-BE49-F238E27FC236}">
                <a16:creationId xmlns:a16="http://schemas.microsoft.com/office/drawing/2014/main" id="{ECC42237-1B23-3893-440B-06A99A6254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53" y="1866545"/>
            <a:ext cx="5027797" cy="223837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a:extLst>
              <a:ext uri="{FF2B5EF4-FFF2-40B4-BE49-F238E27FC236}">
                <a16:creationId xmlns:a16="http://schemas.microsoft.com/office/drawing/2014/main" id="{97E667BA-D221-4B77-0749-4D6B17B244B2}"/>
              </a:ext>
            </a:extLst>
          </p:cNvPr>
          <p:cNvPicPr>
            <a:picLocks noChangeAspect="1"/>
          </p:cNvPicPr>
          <p:nvPr/>
        </p:nvPicPr>
        <p:blipFill>
          <a:blip r:embed="rId4"/>
          <a:stretch>
            <a:fillRect/>
          </a:stretch>
        </p:blipFill>
        <p:spPr>
          <a:xfrm>
            <a:off x="6096000" y="3632998"/>
            <a:ext cx="5588431" cy="2387836"/>
          </a:xfrm>
          <a:prstGeom prst="rect">
            <a:avLst/>
          </a:prstGeom>
        </p:spPr>
      </p:pic>
    </p:spTree>
    <p:extLst>
      <p:ext uri="{BB962C8B-B14F-4D97-AF65-F5344CB8AC3E}">
        <p14:creationId xmlns:p14="http://schemas.microsoft.com/office/powerpoint/2010/main" val="129766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FE5D0-8880-F87A-9C29-C3F3FADAF68A}"/>
            </a:ext>
          </a:extLst>
        </p:cNvPr>
        <p:cNvGrpSpPr/>
        <p:nvPr/>
      </p:nvGrpSpPr>
      <p:grpSpPr>
        <a:xfrm>
          <a:off x="0" y="0"/>
          <a:ext cx="0" cy="0"/>
          <a:chOff x="0" y="0"/>
          <a:chExt cx="0" cy="0"/>
        </a:xfrm>
      </p:grpSpPr>
      <p:sp>
        <p:nvSpPr>
          <p:cNvPr id="43" name="Freeform 42">
            <a:extLst>
              <a:ext uri="{FF2B5EF4-FFF2-40B4-BE49-F238E27FC236}">
                <a16:creationId xmlns:a16="http://schemas.microsoft.com/office/drawing/2014/main" id="{F26A83BD-9990-918B-02C7-39EBA3362602}"/>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a:extLst>
              <a:ext uri="{FF2B5EF4-FFF2-40B4-BE49-F238E27FC236}">
                <a16:creationId xmlns:a16="http://schemas.microsoft.com/office/drawing/2014/main" id="{CB8CE055-4711-EA25-231E-09B6EE2234C8}"/>
              </a:ext>
            </a:extLst>
          </p:cNvPr>
          <p:cNvSpPr txBox="1"/>
          <p:nvPr/>
        </p:nvSpPr>
        <p:spPr>
          <a:xfrm>
            <a:off x="11907454" y="6481180"/>
            <a:ext cx="341760" cy="307777"/>
          </a:xfrm>
          <a:prstGeom prst="rect">
            <a:avLst/>
          </a:prstGeom>
          <a:noFill/>
        </p:spPr>
        <p:txBody>
          <a:bodyPr wrap="none" rtlCol="0">
            <a:spAutoFit/>
          </a:bodyPr>
          <a:lstStyle/>
          <a:p>
            <a:r>
              <a:rPr lang="en-US" sz="1400" b="1" dirty="0">
                <a:solidFill>
                  <a:schemeClr val="bg1"/>
                </a:solidFill>
              </a:rPr>
              <a:t>10</a:t>
            </a:r>
          </a:p>
        </p:txBody>
      </p:sp>
      <p:sp>
        <p:nvSpPr>
          <p:cNvPr id="62" name="TextBox 61">
            <a:extLst>
              <a:ext uri="{FF2B5EF4-FFF2-40B4-BE49-F238E27FC236}">
                <a16:creationId xmlns:a16="http://schemas.microsoft.com/office/drawing/2014/main" id="{7CD2F9EF-D39E-E98C-C5C8-E7DCEB1782E6}"/>
              </a:ext>
            </a:extLst>
          </p:cNvPr>
          <p:cNvSpPr txBox="1"/>
          <p:nvPr/>
        </p:nvSpPr>
        <p:spPr>
          <a:xfrm>
            <a:off x="3932757" y="165381"/>
            <a:ext cx="432650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FEATURE IMPORTANCE</a:t>
            </a:r>
          </a:p>
        </p:txBody>
      </p:sp>
      <p:sp>
        <p:nvSpPr>
          <p:cNvPr id="2" name="Title 1" hidden="1">
            <a:extLst>
              <a:ext uri="{FF2B5EF4-FFF2-40B4-BE49-F238E27FC236}">
                <a16:creationId xmlns:a16="http://schemas.microsoft.com/office/drawing/2014/main" id="{014354FC-DBE0-31F1-E636-9287CE1C4A19}"/>
              </a:ext>
            </a:extLst>
          </p:cNvPr>
          <p:cNvSpPr>
            <a:spLocks noGrp="1"/>
          </p:cNvSpPr>
          <p:nvPr>
            <p:ph type="title"/>
          </p:nvPr>
        </p:nvSpPr>
        <p:spPr/>
        <p:txBody>
          <a:bodyPr/>
          <a:lstStyle/>
          <a:p>
            <a:r>
              <a:rPr lang="en-US" dirty="0"/>
              <a:t>Slide 6</a:t>
            </a:r>
          </a:p>
        </p:txBody>
      </p:sp>
      <p:sp>
        <p:nvSpPr>
          <p:cNvPr id="5" name="TextBox 98">
            <a:extLst>
              <a:ext uri="{FF2B5EF4-FFF2-40B4-BE49-F238E27FC236}">
                <a16:creationId xmlns:a16="http://schemas.microsoft.com/office/drawing/2014/main" id="{AAE199F7-4E47-6928-AE79-BFD0A931A06C}"/>
              </a:ext>
            </a:extLst>
          </p:cNvPr>
          <p:cNvSpPr txBox="1"/>
          <p:nvPr/>
        </p:nvSpPr>
        <p:spPr>
          <a:xfrm>
            <a:off x="325686" y="5875314"/>
            <a:ext cx="720000" cy="720000"/>
          </a:xfrm>
          <a:prstGeom prst="rect">
            <a:avLst/>
          </a:prstGeom>
          <a:blipFill>
            <a:blip r:embed="rId2"/>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pic>
        <p:nvPicPr>
          <p:cNvPr id="6" name="図 5">
            <a:extLst>
              <a:ext uri="{FF2B5EF4-FFF2-40B4-BE49-F238E27FC236}">
                <a16:creationId xmlns:a16="http://schemas.microsoft.com/office/drawing/2014/main" id="{283B45B1-5570-CD5B-9DFC-FDA693AAF4C5}"/>
              </a:ext>
            </a:extLst>
          </p:cNvPr>
          <p:cNvPicPr>
            <a:picLocks noChangeAspect="1"/>
          </p:cNvPicPr>
          <p:nvPr/>
        </p:nvPicPr>
        <p:blipFill>
          <a:blip r:embed="rId3"/>
          <a:stretch>
            <a:fillRect/>
          </a:stretch>
        </p:blipFill>
        <p:spPr>
          <a:xfrm>
            <a:off x="1045686" y="823912"/>
            <a:ext cx="9439275" cy="5210175"/>
          </a:xfrm>
          <a:prstGeom prst="rect">
            <a:avLst/>
          </a:prstGeom>
        </p:spPr>
      </p:pic>
    </p:spTree>
    <p:extLst>
      <p:ext uri="{BB962C8B-B14F-4D97-AF65-F5344CB8AC3E}">
        <p14:creationId xmlns:p14="http://schemas.microsoft.com/office/powerpoint/2010/main" val="162874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57333-D8A0-3776-71E2-262830FC47CC}"/>
            </a:ext>
          </a:extLst>
        </p:cNvPr>
        <p:cNvGrpSpPr/>
        <p:nvPr/>
      </p:nvGrpSpPr>
      <p:grpSpPr>
        <a:xfrm>
          <a:off x="0" y="0"/>
          <a:ext cx="0" cy="0"/>
          <a:chOff x="0" y="0"/>
          <a:chExt cx="0" cy="0"/>
        </a:xfrm>
      </p:grpSpPr>
      <p:sp>
        <p:nvSpPr>
          <p:cNvPr id="43" name="Freeform 42">
            <a:extLst>
              <a:ext uri="{FF2B5EF4-FFF2-40B4-BE49-F238E27FC236}">
                <a16:creationId xmlns:a16="http://schemas.microsoft.com/office/drawing/2014/main" id="{B2E0226B-DCE2-E8A9-AE76-55864BB09944}"/>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a:extLst>
              <a:ext uri="{FF2B5EF4-FFF2-40B4-BE49-F238E27FC236}">
                <a16:creationId xmlns:a16="http://schemas.microsoft.com/office/drawing/2014/main" id="{E8F488C1-5D84-5E2C-DCE6-A1DFB6BDB072}"/>
              </a:ext>
            </a:extLst>
          </p:cNvPr>
          <p:cNvSpPr txBox="1"/>
          <p:nvPr/>
        </p:nvSpPr>
        <p:spPr>
          <a:xfrm>
            <a:off x="11907454" y="6481180"/>
            <a:ext cx="341760" cy="307777"/>
          </a:xfrm>
          <a:prstGeom prst="rect">
            <a:avLst/>
          </a:prstGeom>
          <a:noFill/>
        </p:spPr>
        <p:txBody>
          <a:bodyPr wrap="none" rtlCol="0">
            <a:spAutoFit/>
          </a:bodyPr>
          <a:lstStyle/>
          <a:p>
            <a:r>
              <a:rPr lang="en-US" sz="1400" b="1" dirty="0">
                <a:solidFill>
                  <a:schemeClr val="bg1"/>
                </a:solidFill>
              </a:rPr>
              <a:t>10</a:t>
            </a:r>
          </a:p>
        </p:txBody>
      </p:sp>
      <p:sp>
        <p:nvSpPr>
          <p:cNvPr id="62" name="TextBox 61">
            <a:extLst>
              <a:ext uri="{FF2B5EF4-FFF2-40B4-BE49-F238E27FC236}">
                <a16:creationId xmlns:a16="http://schemas.microsoft.com/office/drawing/2014/main" id="{9D19D439-A0FB-1A41-60F4-53E5924DBF7B}"/>
              </a:ext>
            </a:extLst>
          </p:cNvPr>
          <p:cNvSpPr txBox="1"/>
          <p:nvPr/>
        </p:nvSpPr>
        <p:spPr>
          <a:xfrm>
            <a:off x="3932757" y="165381"/>
            <a:ext cx="432650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FEATURE IMPORTANCE</a:t>
            </a:r>
          </a:p>
        </p:txBody>
      </p:sp>
      <p:sp>
        <p:nvSpPr>
          <p:cNvPr id="2" name="Title 1" hidden="1">
            <a:extLst>
              <a:ext uri="{FF2B5EF4-FFF2-40B4-BE49-F238E27FC236}">
                <a16:creationId xmlns:a16="http://schemas.microsoft.com/office/drawing/2014/main" id="{4CAEC4F4-45C6-778B-2255-FCE83B598816}"/>
              </a:ext>
            </a:extLst>
          </p:cNvPr>
          <p:cNvSpPr>
            <a:spLocks noGrp="1"/>
          </p:cNvSpPr>
          <p:nvPr>
            <p:ph type="title"/>
          </p:nvPr>
        </p:nvSpPr>
        <p:spPr/>
        <p:txBody>
          <a:bodyPr/>
          <a:lstStyle/>
          <a:p>
            <a:r>
              <a:rPr lang="en-US" dirty="0"/>
              <a:t>Slide 6</a:t>
            </a:r>
          </a:p>
        </p:txBody>
      </p:sp>
      <p:sp>
        <p:nvSpPr>
          <p:cNvPr id="5" name="TextBox 98">
            <a:extLst>
              <a:ext uri="{FF2B5EF4-FFF2-40B4-BE49-F238E27FC236}">
                <a16:creationId xmlns:a16="http://schemas.microsoft.com/office/drawing/2014/main" id="{7C8665F3-65F0-03ED-99FB-927428FC197A}"/>
              </a:ext>
            </a:extLst>
          </p:cNvPr>
          <p:cNvSpPr txBox="1"/>
          <p:nvPr/>
        </p:nvSpPr>
        <p:spPr>
          <a:xfrm>
            <a:off x="325686" y="5875314"/>
            <a:ext cx="720000" cy="720000"/>
          </a:xfrm>
          <a:prstGeom prst="rect">
            <a:avLst/>
          </a:prstGeom>
          <a:blipFill>
            <a:blip r:embed="rId2"/>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sp>
        <p:nvSpPr>
          <p:cNvPr id="3" name="テキスト ボックス 2">
            <a:extLst>
              <a:ext uri="{FF2B5EF4-FFF2-40B4-BE49-F238E27FC236}">
                <a16:creationId xmlns:a16="http://schemas.microsoft.com/office/drawing/2014/main" id="{761BDEDB-F06B-92DD-6122-8DBD486015DE}"/>
              </a:ext>
            </a:extLst>
          </p:cNvPr>
          <p:cNvSpPr txBox="1"/>
          <p:nvPr/>
        </p:nvSpPr>
        <p:spPr>
          <a:xfrm>
            <a:off x="1045686" y="1093738"/>
            <a:ext cx="10355739" cy="4401205"/>
          </a:xfrm>
          <a:prstGeom prst="rect">
            <a:avLst/>
          </a:prstGeom>
          <a:noFill/>
        </p:spPr>
        <p:txBody>
          <a:bodyPr wrap="square" rtlCol="0">
            <a:spAutoFit/>
          </a:bodyPr>
          <a:lstStyle/>
          <a:p>
            <a:pPr algn="just"/>
            <a:r>
              <a:rPr lang="en-ID" sz="2800" b="0" dirty="0">
                <a:solidFill>
                  <a:srgbClr val="30353F"/>
                </a:solidFill>
                <a:effectLst/>
              </a:rPr>
              <a:t>The feature engineering proved to work with the Neighbour_Target_Mean feature discussed before being the most important feature, followed by </a:t>
            </a:r>
            <a:r>
              <a:rPr lang="en-ID" sz="2800" b="0" dirty="0" err="1">
                <a:solidFill>
                  <a:srgbClr val="30353F"/>
                </a:solidFill>
                <a:effectLst/>
              </a:rPr>
              <a:t>C_to_Annuity</a:t>
            </a:r>
            <a:r>
              <a:rPr lang="en-ID" sz="2800" dirty="0">
                <a:solidFill>
                  <a:srgbClr val="30353F"/>
                </a:solidFill>
              </a:rPr>
              <a:t>, another ratio feature engineered, AMT_GOODS_PRICE was untouched, Age was derived from the formula, and EXT_SOURCE_3 was imputed. With Neighbour_Target_Mean being calculated by EXT_SOURCEs and normalized </a:t>
            </a:r>
            <a:r>
              <a:rPr lang="en-ID" sz="2800" dirty="0" err="1">
                <a:solidFill>
                  <a:srgbClr val="30353F"/>
                </a:solidFill>
              </a:rPr>
              <a:t>C_to_Annuity</a:t>
            </a:r>
            <a:r>
              <a:rPr lang="en-ID" sz="2800" dirty="0">
                <a:solidFill>
                  <a:srgbClr val="30353F"/>
                </a:solidFill>
              </a:rPr>
              <a:t>, I think that if EXT_SOURCEs contain less missing data which I had to impute, the model would have an improvement.</a:t>
            </a:r>
            <a:endParaRPr lang="en-US" sz="2800" b="0" dirty="0">
              <a:solidFill>
                <a:srgbClr val="30353F"/>
              </a:solidFill>
              <a:effectLst/>
            </a:endParaRPr>
          </a:p>
          <a:p>
            <a:pPr algn="just"/>
            <a:endParaRPr lang="en-ID" sz="2800" dirty="0"/>
          </a:p>
        </p:txBody>
      </p:sp>
    </p:spTree>
    <p:extLst>
      <p:ext uri="{BB962C8B-B14F-4D97-AF65-F5344CB8AC3E}">
        <p14:creationId xmlns:p14="http://schemas.microsoft.com/office/powerpoint/2010/main" val="3570648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EE30A-4B9B-7E1D-8A01-46C355F73E47}"/>
            </a:ext>
          </a:extLst>
        </p:cNvPr>
        <p:cNvGrpSpPr/>
        <p:nvPr/>
      </p:nvGrpSpPr>
      <p:grpSpPr>
        <a:xfrm>
          <a:off x="0" y="0"/>
          <a:ext cx="0" cy="0"/>
          <a:chOff x="0" y="0"/>
          <a:chExt cx="0" cy="0"/>
        </a:xfrm>
      </p:grpSpPr>
      <p:sp>
        <p:nvSpPr>
          <p:cNvPr id="43" name="Freeform 42">
            <a:extLst>
              <a:ext uri="{FF2B5EF4-FFF2-40B4-BE49-F238E27FC236}">
                <a16:creationId xmlns:a16="http://schemas.microsoft.com/office/drawing/2014/main" id="{29BE43FD-2155-DC1D-D38A-40DFA21E8A74}"/>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a:extLst>
              <a:ext uri="{FF2B5EF4-FFF2-40B4-BE49-F238E27FC236}">
                <a16:creationId xmlns:a16="http://schemas.microsoft.com/office/drawing/2014/main" id="{6587B293-7D35-2557-A6CA-174319D584E0}"/>
              </a:ext>
            </a:extLst>
          </p:cNvPr>
          <p:cNvSpPr txBox="1"/>
          <p:nvPr/>
        </p:nvSpPr>
        <p:spPr>
          <a:xfrm>
            <a:off x="11907454" y="6481180"/>
            <a:ext cx="312906" cy="307777"/>
          </a:xfrm>
          <a:prstGeom prst="rect">
            <a:avLst/>
          </a:prstGeom>
          <a:noFill/>
        </p:spPr>
        <p:txBody>
          <a:bodyPr wrap="none" rtlCol="0">
            <a:spAutoFit/>
          </a:bodyPr>
          <a:lstStyle/>
          <a:p>
            <a:r>
              <a:rPr lang="en-US" sz="1400" b="1" dirty="0">
                <a:solidFill>
                  <a:schemeClr val="bg1"/>
                </a:solidFill>
              </a:rPr>
              <a:t>11</a:t>
            </a:r>
          </a:p>
        </p:txBody>
      </p:sp>
      <p:sp>
        <p:nvSpPr>
          <p:cNvPr id="62" name="TextBox 61">
            <a:extLst>
              <a:ext uri="{FF2B5EF4-FFF2-40B4-BE49-F238E27FC236}">
                <a16:creationId xmlns:a16="http://schemas.microsoft.com/office/drawing/2014/main" id="{E98EAB8A-D155-270A-E36E-A6F65B0228BD}"/>
              </a:ext>
            </a:extLst>
          </p:cNvPr>
          <p:cNvSpPr txBox="1"/>
          <p:nvPr/>
        </p:nvSpPr>
        <p:spPr>
          <a:xfrm>
            <a:off x="4109889" y="165381"/>
            <a:ext cx="397224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BUSINESS PROPOSAL</a:t>
            </a:r>
          </a:p>
        </p:txBody>
      </p:sp>
      <p:sp>
        <p:nvSpPr>
          <p:cNvPr id="2" name="Title 1" hidden="1">
            <a:extLst>
              <a:ext uri="{FF2B5EF4-FFF2-40B4-BE49-F238E27FC236}">
                <a16:creationId xmlns:a16="http://schemas.microsoft.com/office/drawing/2014/main" id="{172C3D65-2DAF-EB93-26EF-5BAAC2A02E9C}"/>
              </a:ext>
            </a:extLst>
          </p:cNvPr>
          <p:cNvSpPr>
            <a:spLocks noGrp="1"/>
          </p:cNvSpPr>
          <p:nvPr>
            <p:ph type="title"/>
          </p:nvPr>
        </p:nvSpPr>
        <p:spPr/>
        <p:txBody>
          <a:bodyPr/>
          <a:lstStyle/>
          <a:p>
            <a:r>
              <a:rPr lang="en-US" dirty="0"/>
              <a:t>Slide 6</a:t>
            </a:r>
          </a:p>
        </p:txBody>
      </p:sp>
      <p:sp>
        <p:nvSpPr>
          <p:cNvPr id="4" name="テキスト ボックス 3">
            <a:extLst>
              <a:ext uri="{FF2B5EF4-FFF2-40B4-BE49-F238E27FC236}">
                <a16:creationId xmlns:a16="http://schemas.microsoft.com/office/drawing/2014/main" id="{EF0D74ED-05E8-77A9-848F-BB0DF104CC86}"/>
              </a:ext>
            </a:extLst>
          </p:cNvPr>
          <p:cNvSpPr txBox="1"/>
          <p:nvPr/>
        </p:nvSpPr>
        <p:spPr>
          <a:xfrm>
            <a:off x="1045686" y="1093738"/>
            <a:ext cx="10355739" cy="4524315"/>
          </a:xfrm>
          <a:prstGeom prst="rect">
            <a:avLst/>
          </a:prstGeom>
          <a:noFill/>
        </p:spPr>
        <p:txBody>
          <a:bodyPr wrap="square" rtlCol="0">
            <a:spAutoFit/>
          </a:bodyPr>
          <a:lstStyle/>
          <a:p>
            <a:pPr marL="457200" indent="-457200" algn="just">
              <a:buFont typeface="Arial" panose="020B0604020202020204" pitchFamily="34" charset="0"/>
              <a:buChar char="•"/>
            </a:pPr>
            <a:r>
              <a:rPr lang="en-ID" sz="2400" dirty="0"/>
              <a:t>The model is very performant in predicting, taking less than a second to predict 35,000 rows</a:t>
            </a:r>
          </a:p>
          <a:p>
            <a:pPr marL="457200" indent="-457200" algn="just">
              <a:buFont typeface="Arial" panose="020B0604020202020204" pitchFamily="34" charset="0"/>
              <a:buChar char="•"/>
            </a:pPr>
            <a:r>
              <a:rPr lang="en-ID" sz="2400" b="0" dirty="0">
                <a:solidFill>
                  <a:srgbClr val="30353F"/>
                </a:solidFill>
                <a:effectLst/>
              </a:rPr>
              <a:t>Preprocessing 13</a:t>
            </a:r>
            <a:r>
              <a:rPr lang="en-ID" sz="2400" dirty="0">
                <a:solidFill>
                  <a:srgbClr val="30353F"/>
                </a:solidFill>
              </a:rPr>
              <a:t>6,000 rows of data for training takes 5 minutes on a single laptop but a parallelized distributed system could speed up the process significantly.</a:t>
            </a:r>
            <a:endParaRPr lang="en-US" sz="2400" b="0" dirty="0">
              <a:solidFill>
                <a:srgbClr val="30353F"/>
              </a:solidFill>
              <a:effectLst/>
            </a:endParaRPr>
          </a:p>
          <a:p>
            <a:pPr marL="457200" indent="-457200" algn="just">
              <a:buFont typeface="Arial" panose="020B0604020202020204" pitchFamily="34" charset="0"/>
              <a:buChar char="•"/>
            </a:pPr>
            <a:r>
              <a:rPr lang="en-ID" sz="2400" dirty="0"/>
              <a:t>The model could be deployed to an app or website to ensure constant availability anywhere and anytime</a:t>
            </a:r>
          </a:p>
          <a:p>
            <a:pPr marL="457200" indent="-457200" algn="just">
              <a:buFont typeface="Arial" panose="020B0604020202020204" pitchFamily="34" charset="0"/>
              <a:buChar char="•"/>
            </a:pPr>
            <a:r>
              <a:rPr lang="en-ID" sz="2400" dirty="0"/>
              <a:t>Adding these facts to the prediction performance of the model means that using such model could replace the need of human assessment especially for early screenings, and speed up the process since it doesn’t have to wait for a human to assess. This means less waiting time for an application and the applicant can be reached out faster to discuss the results.</a:t>
            </a:r>
          </a:p>
        </p:txBody>
      </p:sp>
      <p:sp>
        <p:nvSpPr>
          <p:cNvPr id="5" name="TextBox 98">
            <a:extLst>
              <a:ext uri="{FF2B5EF4-FFF2-40B4-BE49-F238E27FC236}">
                <a16:creationId xmlns:a16="http://schemas.microsoft.com/office/drawing/2014/main" id="{8FC96F70-F4F4-B027-FD7F-2761F20AFD1F}"/>
              </a:ext>
            </a:extLst>
          </p:cNvPr>
          <p:cNvSpPr txBox="1"/>
          <p:nvPr/>
        </p:nvSpPr>
        <p:spPr>
          <a:xfrm>
            <a:off x="325686" y="5875314"/>
            <a:ext cx="720000" cy="720000"/>
          </a:xfrm>
          <a:prstGeom prst="rect">
            <a:avLst/>
          </a:prstGeom>
          <a:blipFill>
            <a:blip r:embed="rId2"/>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spTree>
    <p:extLst>
      <p:ext uri="{BB962C8B-B14F-4D97-AF65-F5344CB8AC3E}">
        <p14:creationId xmlns:p14="http://schemas.microsoft.com/office/powerpoint/2010/main" val="3919944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E1857-FA14-151F-AC94-F1A3F9F3C98A}"/>
            </a:ext>
          </a:extLst>
        </p:cNvPr>
        <p:cNvGrpSpPr/>
        <p:nvPr/>
      </p:nvGrpSpPr>
      <p:grpSpPr>
        <a:xfrm>
          <a:off x="0" y="0"/>
          <a:ext cx="0" cy="0"/>
          <a:chOff x="0" y="0"/>
          <a:chExt cx="0" cy="0"/>
        </a:xfrm>
      </p:grpSpPr>
      <p:sp>
        <p:nvSpPr>
          <p:cNvPr id="43" name="Freeform 42">
            <a:extLst>
              <a:ext uri="{FF2B5EF4-FFF2-40B4-BE49-F238E27FC236}">
                <a16:creationId xmlns:a16="http://schemas.microsoft.com/office/drawing/2014/main" id="{55807AE3-8BC7-AC70-FCE3-A80FF95844FB}"/>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a:extLst>
              <a:ext uri="{FF2B5EF4-FFF2-40B4-BE49-F238E27FC236}">
                <a16:creationId xmlns:a16="http://schemas.microsoft.com/office/drawing/2014/main" id="{8B9EFCFA-5767-DA4C-6CA1-09BDB4E56A0D}"/>
              </a:ext>
            </a:extLst>
          </p:cNvPr>
          <p:cNvSpPr txBox="1"/>
          <p:nvPr/>
        </p:nvSpPr>
        <p:spPr>
          <a:xfrm>
            <a:off x="11907454" y="6481180"/>
            <a:ext cx="341760" cy="307777"/>
          </a:xfrm>
          <a:prstGeom prst="rect">
            <a:avLst/>
          </a:prstGeom>
          <a:noFill/>
        </p:spPr>
        <p:txBody>
          <a:bodyPr wrap="none" rtlCol="0">
            <a:spAutoFit/>
          </a:bodyPr>
          <a:lstStyle/>
          <a:p>
            <a:r>
              <a:rPr lang="en-US" sz="1400" b="1" dirty="0">
                <a:solidFill>
                  <a:schemeClr val="bg1"/>
                </a:solidFill>
              </a:rPr>
              <a:t>12</a:t>
            </a:r>
          </a:p>
        </p:txBody>
      </p:sp>
      <p:sp>
        <p:nvSpPr>
          <p:cNvPr id="62" name="TextBox 61">
            <a:extLst>
              <a:ext uri="{FF2B5EF4-FFF2-40B4-BE49-F238E27FC236}">
                <a16:creationId xmlns:a16="http://schemas.microsoft.com/office/drawing/2014/main" id="{46C7EC11-8AB8-9A9C-82AA-28DEAAC83D8A}"/>
              </a:ext>
            </a:extLst>
          </p:cNvPr>
          <p:cNvSpPr txBox="1"/>
          <p:nvPr/>
        </p:nvSpPr>
        <p:spPr>
          <a:xfrm>
            <a:off x="4741472" y="165381"/>
            <a:ext cx="270907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CONCLUSION</a:t>
            </a:r>
          </a:p>
        </p:txBody>
      </p:sp>
      <p:sp>
        <p:nvSpPr>
          <p:cNvPr id="2" name="Title 1" hidden="1">
            <a:extLst>
              <a:ext uri="{FF2B5EF4-FFF2-40B4-BE49-F238E27FC236}">
                <a16:creationId xmlns:a16="http://schemas.microsoft.com/office/drawing/2014/main" id="{9A2B947E-FD23-4334-3CB1-035C7159454B}"/>
              </a:ext>
            </a:extLst>
          </p:cNvPr>
          <p:cNvSpPr>
            <a:spLocks noGrp="1"/>
          </p:cNvSpPr>
          <p:nvPr>
            <p:ph type="title"/>
          </p:nvPr>
        </p:nvSpPr>
        <p:spPr/>
        <p:txBody>
          <a:bodyPr/>
          <a:lstStyle/>
          <a:p>
            <a:r>
              <a:rPr lang="en-US" dirty="0"/>
              <a:t>Slide 6</a:t>
            </a:r>
          </a:p>
        </p:txBody>
      </p:sp>
      <p:sp>
        <p:nvSpPr>
          <p:cNvPr id="4" name="テキスト ボックス 3">
            <a:extLst>
              <a:ext uri="{FF2B5EF4-FFF2-40B4-BE49-F238E27FC236}">
                <a16:creationId xmlns:a16="http://schemas.microsoft.com/office/drawing/2014/main" id="{8E4E649B-6D2A-AF41-3CCF-E9F62BD93246}"/>
              </a:ext>
            </a:extLst>
          </p:cNvPr>
          <p:cNvSpPr txBox="1"/>
          <p:nvPr/>
        </p:nvSpPr>
        <p:spPr>
          <a:xfrm>
            <a:off x="1045686" y="1093738"/>
            <a:ext cx="10355739" cy="4401205"/>
          </a:xfrm>
          <a:prstGeom prst="rect">
            <a:avLst/>
          </a:prstGeom>
          <a:noFill/>
        </p:spPr>
        <p:txBody>
          <a:bodyPr wrap="square" rtlCol="0">
            <a:spAutoFit/>
          </a:bodyPr>
          <a:lstStyle/>
          <a:p>
            <a:pPr algn="just"/>
            <a:r>
              <a:rPr lang="en-ID" sz="2800" dirty="0"/>
              <a:t>The model trained would likely help a lender company to assess default risks of applicants. </a:t>
            </a:r>
            <a:r>
              <a:rPr lang="en-US" sz="2800" b="0" dirty="0">
                <a:solidFill>
                  <a:srgbClr val="30353F"/>
                </a:solidFill>
                <a:effectLst/>
              </a:rPr>
              <a:t>This model is the proposed solution to a company since it will give additional assessments besides from human assessors. A model will be faster and readily available than a human so integrating it as an early checker could be beneficial for the company. Also, a suggestion to improve this model is gathering more information especially EXT_SOURCE because they are very important to this model and reducing the number of missing data of those features would improve this model.</a:t>
            </a:r>
          </a:p>
          <a:p>
            <a:pPr algn="just"/>
            <a:endParaRPr lang="en-ID" sz="2800" dirty="0"/>
          </a:p>
        </p:txBody>
      </p:sp>
      <p:sp>
        <p:nvSpPr>
          <p:cNvPr id="5" name="TextBox 98">
            <a:extLst>
              <a:ext uri="{FF2B5EF4-FFF2-40B4-BE49-F238E27FC236}">
                <a16:creationId xmlns:a16="http://schemas.microsoft.com/office/drawing/2014/main" id="{801A164D-EB82-08F8-EE08-89A44743EA8C}"/>
              </a:ext>
            </a:extLst>
          </p:cNvPr>
          <p:cNvSpPr txBox="1"/>
          <p:nvPr/>
        </p:nvSpPr>
        <p:spPr>
          <a:xfrm>
            <a:off x="325686" y="5875314"/>
            <a:ext cx="720000" cy="720000"/>
          </a:xfrm>
          <a:prstGeom prst="rect">
            <a:avLst/>
          </a:prstGeom>
          <a:blipFill>
            <a:blip r:embed="rId2"/>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spTree>
    <p:extLst>
      <p:ext uri="{BB962C8B-B14F-4D97-AF65-F5344CB8AC3E}">
        <p14:creationId xmlns:p14="http://schemas.microsoft.com/office/powerpoint/2010/main" val="19668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5" name="Rectangle 4">
            <a:extLst>
              <a:ext uri="{C183D7F6-B498-43B3-948B-1728B52AA6E4}">
                <adec:decorative xmlns:adec="http://schemas.microsoft.com/office/drawing/2017/decorative" val="1"/>
              </a:ext>
            </a:extLst>
          </p:cNvPr>
          <p:cNvSpPr/>
          <p:nvPr/>
        </p:nvSpPr>
        <p:spPr>
          <a:xfrm>
            <a:off x="0" y="0"/>
            <a:ext cx="12192000" cy="6858000"/>
          </a:xfrm>
          <a:prstGeom prst="rect">
            <a:avLst/>
          </a:prstGeom>
          <a:gradFill flip="none" rotWithShape="0">
            <a:gsLst>
              <a:gs pos="100000">
                <a:srgbClr val="1F2229">
                  <a:alpha val="60000"/>
                </a:srgbClr>
              </a:gs>
              <a:gs pos="20000">
                <a:srgbClr val="1F2229">
                  <a:alpha val="91765"/>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p:grpSpPr>
        <p:sp>
          <p:nvSpPr>
            <p:cNvPr id="17" name="Oval 16"/>
            <p:cNvSpPr/>
            <p:nvPr/>
          </p:nvSpPr>
          <p:spPr>
            <a:xfrm>
              <a:off x="5782715"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solidFill>
              <a:srgbClr val="43CDD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no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62" name="TextBox 61">
            <a:extLst>
              <a:ext uri="{FF2B5EF4-FFF2-40B4-BE49-F238E27FC236}">
                <a16:creationId xmlns:a16="http://schemas.microsoft.com/office/drawing/2014/main" id="{5313BB7D-C5A8-4D5C-B6B7-D0CB9B8FB44E}"/>
              </a:ext>
            </a:extLst>
          </p:cNvPr>
          <p:cNvSpPr txBox="1"/>
          <p:nvPr/>
        </p:nvSpPr>
        <p:spPr>
          <a:xfrm>
            <a:off x="4900161" y="165381"/>
            <a:ext cx="239168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Introduction</a:t>
            </a:r>
          </a:p>
        </p:txBody>
      </p:sp>
      <p:sp>
        <p:nvSpPr>
          <p:cNvPr id="2" name="Title 1" hidden="1">
            <a:extLst>
              <a:ext uri="{FF2B5EF4-FFF2-40B4-BE49-F238E27FC236}">
                <a16:creationId xmlns:a16="http://schemas.microsoft.com/office/drawing/2014/main" id="{622A5C56-DFFD-4557-A19C-A250AFFB1D6C}"/>
              </a:ext>
            </a:extLst>
          </p:cNvPr>
          <p:cNvSpPr>
            <a:spLocks noGrp="1"/>
          </p:cNvSpPr>
          <p:nvPr>
            <p:ph type="title"/>
          </p:nvPr>
        </p:nvSpPr>
        <p:spPr/>
        <p:txBody>
          <a:bodyPr/>
          <a:lstStyle/>
          <a:p>
            <a:r>
              <a:rPr lang="en-US" dirty="0"/>
              <a:t>Slide 6</a:t>
            </a:r>
          </a:p>
        </p:txBody>
      </p:sp>
      <p:sp>
        <p:nvSpPr>
          <p:cNvPr id="4" name="テキスト ボックス 3">
            <a:extLst>
              <a:ext uri="{FF2B5EF4-FFF2-40B4-BE49-F238E27FC236}">
                <a16:creationId xmlns:a16="http://schemas.microsoft.com/office/drawing/2014/main" id="{25E4F198-45E4-BFE7-9629-787657F6D768}"/>
              </a:ext>
            </a:extLst>
          </p:cNvPr>
          <p:cNvSpPr txBox="1"/>
          <p:nvPr/>
        </p:nvSpPr>
        <p:spPr>
          <a:xfrm>
            <a:off x="1045686" y="1093738"/>
            <a:ext cx="8029575" cy="923330"/>
          </a:xfrm>
          <a:prstGeom prst="rect">
            <a:avLst/>
          </a:prstGeom>
          <a:noFill/>
        </p:spPr>
        <p:txBody>
          <a:bodyPr wrap="square" rtlCol="0">
            <a:spAutoFit/>
          </a:bodyPr>
          <a:lstStyle/>
          <a:p>
            <a:pPr algn="just"/>
            <a:r>
              <a:rPr lang="en-ID" dirty="0"/>
              <a:t>Loans are a way for people to gather capital and finance their current need or  goals. Banks and other financial institutions act as lenders and lend out money in a certain amount of time with interest.</a:t>
            </a:r>
          </a:p>
        </p:txBody>
      </p:sp>
      <p:sp>
        <p:nvSpPr>
          <p:cNvPr id="5" name="TextBox 98">
            <a:extLst>
              <a:ext uri="{FF2B5EF4-FFF2-40B4-BE49-F238E27FC236}">
                <a16:creationId xmlns:a16="http://schemas.microsoft.com/office/drawing/2014/main" id="{EA65BF5C-1738-990F-57E8-54C085027F6C}"/>
              </a:ext>
            </a:extLst>
          </p:cNvPr>
          <p:cNvSpPr txBox="1"/>
          <p:nvPr/>
        </p:nvSpPr>
        <p:spPr>
          <a:xfrm>
            <a:off x="325686" y="5875314"/>
            <a:ext cx="720000" cy="720000"/>
          </a:xfrm>
          <a:prstGeom prst="rect">
            <a:avLst/>
          </a:prstGeom>
          <a:blipFill>
            <a:blip r:embed="rId2"/>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pic>
        <p:nvPicPr>
          <p:cNvPr id="1026" name="Picture 2" descr="会社に融資する銀行のイラスト | かわいいフリー素材集 いらすとや">
            <a:extLst>
              <a:ext uri="{FF2B5EF4-FFF2-40B4-BE49-F238E27FC236}">
                <a16:creationId xmlns:a16="http://schemas.microsoft.com/office/drawing/2014/main" id="{0A9C5BA1-0789-DA64-C94E-DF4EFA501F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5686" y="2086008"/>
            <a:ext cx="3955143" cy="2076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欠のイラスト（男性） | かわいいフリー素材集 いらすとや">
            <a:extLst>
              <a:ext uri="{FF2B5EF4-FFF2-40B4-BE49-F238E27FC236}">
                <a16:creationId xmlns:a16="http://schemas.microsoft.com/office/drawing/2014/main" id="{8986B4E3-BF4D-D36A-FE55-932E38CC91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72471" y="4276522"/>
            <a:ext cx="1728452" cy="2076450"/>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908E32A7-14B0-931B-9898-F70228D025DD}"/>
              </a:ext>
            </a:extLst>
          </p:cNvPr>
          <p:cNvSpPr txBox="1"/>
          <p:nvPr/>
        </p:nvSpPr>
        <p:spPr>
          <a:xfrm>
            <a:off x="5060473" y="2662568"/>
            <a:ext cx="6100762" cy="923330"/>
          </a:xfrm>
          <a:prstGeom prst="rect">
            <a:avLst/>
          </a:prstGeom>
          <a:noFill/>
        </p:spPr>
        <p:txBody>
          <a:bodyPr wrap="square">
            <a:spAutoFit/>
          </a:bodyPr>
          <a:lstStyle/>
          <a:p>
            <a:pPr algn="just"/>
            <a:r>
              <a:rPr lang="en-ID" dirty="0"/>
              <a:t>To acquire a loan, an applicant’s loan application must be assessed and approved by the lender. A usual key metric is the credit score, which is a credit track record of an individual. </a:t>
            </a:r>
          </a:p>
        </p:txBody>
      </p:sp>
      <p:sp>
        <p:nvSpPr>
          <p:cNvPr id="9" name="テキスト ボックス 8">
            <a:extLst>
              <a:ext uri="{FF2B5EF4-FFF2-40B4-BE49-F238E27FC236}">
                <a16:creationId xmlns:a16="http://schemas.microsoft.com/office/drawing/2014/main" id="{9DAF6EC7-4379-B5CE-066E-0BD2109B2009}"/>
              </a:ext>
            </a:extLst>
          </p:cNvPr>
          <p:cNvSpPr txBox="1"/>
          <p:nvPr/>
        </p:nvSpPr>
        <p:spPr>
          <a:xfrm>
            <a:off x="3045619" y="4714582"/>
            <a:ext cx="6100762" cy="1477328"/>
          </a:xfrm>
          <a:prstGeom prst="rect">
            <a:avLst/>
          </a:prstGeom>
          <a:noFill/>
        </p:spPr>
        <p:txBody>
          <a:bodyPr wrap="square">
            <a:spAutoFit/>
          </a:bodyPr>
          <a:lstStyle/>
          <a:p>
            <a:pPr algn="just"/>
            <a:r>
              <a:rPr lang="en-ID" dirty="0"/>
              <a:t>Unfortunately, some individuals lack the credit histories to accumulate credit score, especially unbanked people. Which makes lenders reluctant to approve their loan application. This dataset here aims to represent those people to give a fair assessment and extend financial inclusion to them</a:t>
            </a:r>
          </a:p>
        </p:txBody>
      </p:sp>
    </p:spTree>
    <p:extLst>
      <p:ext uri="{BB962C8B-B14F-4D97-AF65-F5344CB8AC3E}">
        <p14:creationId xmlns:p14="http://schemas.microsoft.com/office/powerpoint/2010/main" val="19816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B18DE-0F8A-07E6-6B0F-AD12A91AD11D}"/>
            </a:ext>
          </a:extLst>
        </p:cNvPr>
        <p:cNvGrpSpPr/>
        <p:nvPr/>
      </p:nvGrpSpPr>
      <p:grpSpPr>
        <a:xfrm>
          <a:off x="0" y="0"/>
          <a:ext cx="0" cy="0"/>
          <a:chOff x="0" y="0"/>
          <a:chExt cx="0" cy="0"/>
        </a:xfrm>
      </p:grpSpPr>
      <p:sp>
        <p:nvSpPr>
          <p:cNvPr id="43" name="Freeform 42">
            <a:extLst>
              <a:ext uri="{FF2B5EF4-FFF2-40B4-BE49-F238E27FC236}">
                <a16:creationId xmlns:a16="http://schemas.microsoft.com/office/drawing/2014/main" id="{86E34ECE-6DF9-EC5C-0DCF-D5795829EFBC}"/>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a:extLst>
              <a:ext uri="{FF2B5EF4-FFF2-40B4-BE49-F238E27FC236}">
                <a16:creationId xmlns:a16="http://schemas.microsoft.com/office/drawing/2014/main" id="{389406E3-9892-C245-8B47-459512AA278F}"/>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3</a:t>
            </a:r>
          </a:p>
        </p:txBody>
      </p:sp>
      <p:grpSp>
        <p:nvGrpSpPr>
          <p:cNvPr id="161" name="Group 160">
            <a:extLst>
              <a:ext uri="{FF2B5EF4-FFF2-40B4-BE49-F238E27FC236}">
                <a16:creationId xmlns:a16="http://schemas.microsoft.com/office/drawing/2014/main" id="{42C9827C-E3AC-00E1-0438-90CC69C5AF57}"/>
              </a:ext>
              <a:ext uri="{C183D7F6-B498-43B3-948B-1728B52AA6E4}">
                <adec:decorative xmlns:adec="http://schemas.microsoft.com/office/drawing/2017/decorative" val="1"/>
              </a:ext>
            </a:extLst>
          </p:cNvPr>
          <p:cNvGrpSpPr/>
          <p:nvPr/>
        </p:nvGrpSpPr>
        <p:grpSpPr>
          <a:xfrm>
            <a:off x="726745" y="808311"/>
            <a:ext cx="10738510" cy="2887389"/>
            <a:chOff x="867916" y="909911"/>
            <a:chExt cx="10738510" cy="2887389"/>
          </a:xfrm>
        </p:grpSpPr>
        <p:grpSp>
          <p:nvGrpSpPr>
            <p:cNvPr id="156" name="Group 155">
              <a:extLst>
                <a:ext uri="{FF2B5EF4-FFF2-40B4-BE49-F238E27FC236}">
                  <a16:creationId xmlns:a16="http://schemas.microsoft.com/office/drawing/2014/main" id="{CC30762E-618E-A9FB-88CE-169614EA78DB}"/>
                </a:ext>
              </a:extLst>
            </p:cNvPr>
            <p:cNvGrpSpPr/>
            <p:nvPr/>
          </p:nvGrpSpPr>
          <p:grpSpPr>
            <a:xfrm>
              <a:off x="867916" y="909911"/>
              <a:ext cx="3352181" cy="2887389"/>
              <a:chOff x="867916" y="909911"/>
              <a:chExt cx="3352181" cy="2887389"/>
            </a:xfrm>
          </p:grpSpPr>
          <p:sp>
            <p:nvSpPr>
              <p:cNvPr id="78" name="Rectangle 77">
                <a:extLst>
                  <a:ext uri="{FF2B5EF4-FFF2-40B4-BE49-F238E27FC236}">
                    <a16:creationId xmlns:a16="http://schemas.microsoft.com/office/drawing/2014/main" id="{1A6E06EB-E179-832C-42EF-2056448D9C23}"/>
                  </a:ext>
                </a:extLst>
              </p:cNvPr>
              <p:cNvSpPr/>
              <p:nvPr/>
            </p:nvSpPr>
            <p:spPr>
              <a:xfrm>
                <a:off x="867916" y="1300608"/>
                <a:ext cx="3352181" cy="2496692"/>
              </a:xfrm>
              <a:prstGeom prst="rect">
                <a:avLst/>
              </a:prstGeom>
              <a:solidFill>
                <a:srgbClr val="667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2A342025-467E-6D82-E4FD-401847FB8E53}"/>
                  </a:ext>
                </a:extLst>
              </p:cNvPr>
              <p:cNvSpPr txBox="1"/>
              <p:nvPr/>
            </p:nvSpPr>
            <p:spPr>
              <a:xfrm>
                <a:off x="1518246" y="2245092"/>
                <a:ext cx="2046307" cy="615553"/>
              </a:xfrm>
              <a:prstGeom prst="rect">
                <a:avLst/>
              </a:prstGeom>
              <a:noFill/>
            </p:spPr>
            <p:txBody>
              <a:bodyPr wrap="square" lIns="0" tIns="0" rIns="0" bIns="0" rtlCol="0">
                <a:spAutoFit/>
              </a:bodyPr>
              <a:lstStyle/>
              <a:p>
                <a:pPr algn="ctr"/>
                <a:r>
                  <a:rPr lang="en-US" sz="2000" dirty="0">
                    <a:solidFill>
                      <a:schemeClr val="bg1"/>
                    </a:solidFill>
                  </a:rPr>
                  <a:t>A key factor in the financial industry</a:t>
                </a:r>
              </a:p>
            </p:txBody>
          </p:sp>
          <p:sp>
            <p:nvSpPr>
              <p:cNvPr id="96" name="TextBox 95">
                <a:extLst>
                  <a:ext uri="{FF2B5EF4-FFF2-40B4-BE49-F238E27FC236}">
                    <a16:creationId xmlns:a16="http://schemas.microsoft.com/office/drawing/2014/main" id="{37FB0E23-4F12-FAFC-10F9-2BD818C315CA}"/>
                  </a:ext>
                </a:extLst>
              </p:cNvPr>
              <p:cNvSpPr txBox="1"/>
              <p:nvPr/>
            </p:nvSpPr>
            <p:spPr>
              <a:xfrm>
                <a:off x="2081666" y="1524617"/>
                <a:ext cx="891334" cy="553998"/>
              </a:xfrm>
              <a:prstGeom prst="rect">
                <a:avLst/>
              </a:prstGeom>
              <a:noFill/>
            </p:spPr>
            <p:txBody>
              <a:bodyPr wrap="none" lIns="0" tIns="0" rIns="0" bIns="0" rtlCol="0">
                <a:spAutoFit/>
              </a:bodyPr>
              <a:lstStyle/>
              <a:p>
                <a:r>
                  <a:rPr lang="en-US" sz="3600" b="1" dirty="0">
                    <a:solidFill>
                      <a:schemeClr val="bg1"/>
                    </a:solidFill>
                  </a:rPr>
                  <a:t>Trust</a:t>
                </a:r>
              </a:p>
            </p:txBody>
          </p:sp>
          <p:grpSp>
            <p:nvGrpSpPr>
              <p:cNvPr id="41" name="Group 40">
                <a:extLst>
                  <a:ext uri="{FF2B5EF4-FFF2-40B4-BE49-F238E27FC236}">
                    <a16:creationId xmlns:a16="http://schemas.microsoft.com/office/drawing/2014/main" id="{187DD42A-0417-9774-096B-2E02C7B2BB7E}"/>
                  </a:ext>
                </a:extLst>
              </p:cNvPr>
              <p:cNvGrpSpPr/>
              <p:nvPr/>
            </p:nvGrpSpPr>
            <p:grpSpPr>
              <a:xfrm>
                <a:off x="2219761" y="909911"/>
                <a:ext cx="648489" cy="648488"/>
                <a:chOff x="1072536" y="1083143"/>
                <a:chExt cx="788715" cy="788715"/>
              </a:xfrm>
            </p:grpSpPr>
            <p:sp>
              <p:nvSpPr>
                <p:cNvPr id="42" name="Oval 41">
                  <a:extLst>
                    <a:ext uri="{FF2B5EF4-FFF2-40B4-BE49-F238E27FC236}">
                      <a16:creationId xmlns:a16="http://schemas.microsoft.com/office/drawing/2014/main" id="{0CA910EC-7629-ED26-1126-7911AF972C20}"/>
                    </a:ext>
                  </a:extLst>
                </p:cNvPr>
                <p:cNvSpPr/>
                <p:nvPr/>
              </p:nvSpPr>
              <p:spPr>
                <a:xfrm>
                  <a:off x="1072536" y="1083143"/>
                  <a:ext cx="788715" cy="788715"/>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57D8BC1C-866A-F71A-55A3-681051F5C4F1}"/>
                    </a:ext>
                  </a:extLst>
                </p:cNvPr>
                <p:cNvGrpSpPr/>
                <p:nvPr/>
              </p:nvGrpSpPr>
              <p:grpSpPr>
                <a:xfrm>
                  <a:off x="1276148" y="1369137"/>
                  <a:ext cx="381490" cy="216726"/>
                  <a:chOff x="3283332" y="3275035"/>
                  <a:chExt cx="479215" cy="272245"/>
                </a:xfrm>
              </p:grpSpPr>
              <p:sp>
                <p:nvSpPr>
                  <p:cNvPr id="46" name="Freeform 11">
                    <a:extLst>
                      <a:ext uri="{FF2B5EF4-FFF2-40B4-BE49-F238E27FC236}">
                        <a16:creationId xmlns:a16="http://schemas.microsoft.com/office/drawing/2014/main" id="{AC30684B-75B8-4818-57C1-8B16752CBD54}"/>
                      </a:ext>
                    </a:extLst>
                  </p:cNvPr>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2">
                    <a:extLst>
                      <a:ext uri="{FF2B5EF4-FFF2-40B4-BE49-F238E27FC236}">
                        <a16:creationId xmlns:a16="http://schemas.microsoft.com/office/drawing/2014/main" id="{512360E8-5CD4-C428-E6F9-E8B46B3DB9E9}"/>
                      </a:ext>
                    </a:extLst>
                  </p:cNvPr>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3">
                    <a:extLst>
                      <a:ext uri="{FF2B5EF4-FFF2-40B4-BE49-F238E27FC236}">
                        <a16:creationId xmlns:a16="http://schemas.microsoft.com/office/drawing/2014/main" id="{A7BAE2D9-113E-DE98-715D-E2923D0DFA49}"/>
                      </a:ext>
                    </a:extLst>
                  </p:cNvPr>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4">
                    <a:extLst>
                      <a:ext uri="{FF2B5EF4-FFF2-40B4-BE49-F238E27FC236}">
                        <a16:creationId xmlns:a16="http://schemas.microsoft.com/office/drawing/2014/main" id="{BE3DB67C-9C64-F81B-7AFE-A500A0264D09}"/>
                      </a:ext>
                    </a:extLst>
                  </p:cNvPr>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45" name="Group 144">
              <a:extLst>
                <a:ext uri="{FF2B5EF4-FFF2-40B4-BE49-F238E27FC236}">
                  <a16:creationId xmlns:a16="http://schemas.microsoft.com/office/drawing/2014/main" id="{E6CC0E18-B915-1C0D-37DE-86A83169CB28}"/>
                </a:ext>
              </a:extLst>
            </p:cNvPr>
            <p:cNvGrpSpPr/>
            <p:nvPr/>
          </p:nvGrpSpPr>
          <p:grpSpPr>
            <a:xfrm>
              <a:off x="4600620" y="909911"/>
              <a:ext cx="3312642" cy="2887389"/>
              <a:chOff x="8000382" y="909911"/>
              <a:chExt cx="3312642" cy="2887389"/>
            </a:xfrm>
          </p:grpSpPr>
          <p:sp>
            <p:nvSpPr>
              <p:cNvPr id="80" name="Rectangle 79">
                <a:extLst>
                  <a:ext uri="{FF2B5EF4-FFF2-40B4-BE49-F238E27FC236}">
                    <a16:creationId xmlns:a16="http://schemas.microsoft.com/office/drawing/2014/main" id="{FAF0B57F-3AAF-496D-3EFC-AB556B0AEFF5}"/>
                  </a:ext>
                </a:extLst>
              </p:cNvPr>
              <p:cNvSpPr/>
              <p:nvPr/>
            </p:nvSpPr>
            <p:spPr>
              <a:xfrm>
                <a:off x="8000382" y="1313186"/>
                <a:ext cx="3312642" cy="2484114"/>
              </a:xfrm>
              <a:prstGeom prst="rect">
                <a:avLst/>
              </a:prstGeom>
              <a:solidFill>
                <a:srgbClr val="8FA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1" name="Group 130">
                <a:extLst>
                  <a:ext uri="{FF2B5EF4-FFF2-40B4-BE49-F238E27FC236}">
                    <a16:creationId xmlns:a16="http://schemas.microsoft.com/office/drawing/2014/main" id="{1E3FC9A7-9655-ECAB-BE56-A297A8F618F3}"/>
                  </a:ext>
                </a:extLst>
              </p:cNvPr>
              <p:cNvGrpSpPr/>
              <p:nvPr/>
            </p:nvGrpSpPr>
            <p:grpSpPr>
              <a:xfrm>
                <a:off x="9332459" y="909911"/>
                <a:ext cx="648489" cy="648489"/>
                <a:chOff x="9332459" y="909911"/>
                <a:chExt cx="648489" cy="648489"/>
              </a:xfrm>
            </p:grpSpPr>
            <p:sp>
              <p:nvSpPr>
                <p:cNvPr id="52" name="Oval 51">
                  <a:extLst>
                    <a:ext uri="{FF2B5EF4-FFF2-40B4-BE49-F238E27FC236}">
                      <a16:creationId xmlns:a16="http://schemas.microsoft.com/office/drawing/2014/main" id="{9A76C5A5-9D5A-8C95-D93B-06FDC50E0C53}"/>
                    </a:ext>
                  </a:extLst>
                </p:cNvPr>
                <p:cNvSpPr/>
                <p:nvPr/>
              </p:nvSpPr>
              <p:spPr>
                <a:xfrm>
                  <a:off x="9332459" y="909911"/>
                  <a:ext cx="648489" cy="648489"/>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3665C33D-FD0F-2CE4-FF6F-F10B8AAA58BF}"/>
                    </a:ext>
                  </a:extLst>
                </p:cNvPr>
                <p:cNvGrpSpPr/>
                <p:nvPr/>
              </p:nvGrpSpPr>
              <p:grpSpPr>
                <a:xfrm>
                  <a:off x="9530746" y="1108198"/>
                  <a:ext cx="251914" cy="251915"/>
                  <a:chOff x="8208963" y="3762375"/>
                  <a:chExt cx="306387" cy="306388"/>
                </a:xfrm>
              </p:grpSpPr>
              <p:sp>
                <p:nvSpPr>
                  <p:cNvPr id="54" name="Freeform 27">
                    <a:extLst>
                      <a:ext uri="{FF2B5EF4-FFF2-40B4-BE49-F238E27FC236}">
                        <a16:creationId xmlns:a16="http://schemas.microsoft.com/office/drawing/2014/main" id="{C0298098-30FB-C224-27E3-A387C2B45652}"/>
                      </a:ext>
                    </a:extLst>
                  </p:cNvPr>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
                    <a:extLst>
                      <a:ext uri="{FF2B5EF4-FFF2-40B4-BE49-F238E27FC236}">
                        <a16:creationId xmlns:a16="http://schemas.microsoft.com/office/drawing/2014/main" id="{A9A25620-7559-1CF9-46EB-F7599C713182}"/>
                      </a:ext>
                    </a:extLst>
                  </p:cNvPr>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9">
                    <a:extLst>
                      <a:ext uri="{FF2B5EF4-FFF2-40B4-BE49-F238E27FC236}">
                        <a16:creationId xmlns:a16="http://schemas.microsoft.com/office/drawing/2014/main" id="{D93A94A4-E538-1B64-879B-87AFBBD754FB}"/>
                      </a:ext>
                    </a:extLst>
                  </p:cNvPr>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0">
                    <a:extLst>
                      <a:ext uri="{FF2B5EF4-FFF2-40B4-BE49-F238E27FC236}">
                        <a16:creationId xmlns:a16="http://schemas.microsoft.com/office/drawing/2014/main" id="{2C26DF54-09B8-5D47-0368-CA4CFC79354A}"/>
                      </a:ext>
                    </a:extLst>
                  </p:cNvPr>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55" name="Group 154">
              <a:extLst>
                <a:ext uri="{FF2B5EF4-FFF2-40B4-BE49-F238E27FC236}">
                  <a16:creationId xmlns:a16="http://schemas.microsoft.com/office/drawing/2014/main" id="{4C414CCE-F45B-B638-0260-F3BC6B21F63A}"/>
                </a:ext>
              </a:extLst>
            </p:cNvPr>
            <p:cNvGrpSpPr/>
            <p:nvPr/>
          </p:nvGrpSpPr>
          <p:grpSpPr>
            <a:xfrm>
              <a:off x="8293783" y="909911"/>
              <a:ext cx="3312643" cy="2867610"/>
              <a:chOff x="8594811" y="909911"/>
              <a:chExt cx="3312643" cy="2867610"/>
            </a:xfrm>
          </p:grpSpPr>
          <p:sp>
            <p:nvSpPr>
              <p:cNvPr id="146" name="Rectangle 145">
                <a:extLst>
                  <a:ext uri="{FF2B5EF4-FFF2-40B4-BE49-F238E27FC236}">
                    <a16:creationId xmlns:a16="http://schemas.microsoft.com/office/drawing/2014/main" id="{DCAA76B9-7524-0B11-4568-423FEB1BBD45}"/>
                  </a:ext>
                </a:extLst>
              </p:cNvPr>
              <p:cNvSpPr/>
              <p:nvPr/>
            </p:nvSpPr>
            <p:spPr>
              <a:xfrm>
                <a:off x="8594812" y="1313186"/>
                <a:ext cx="3312642" cy="2464335"/>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7" name="Group 146">
                <a:extLst>
                  <a:ext uri="{FF2B5EF4-FFF2-40B4-BE49-F238E27FC236}">
                    <a16:creationId xmlns:a16="http://schemas.microsoft.com/office/drawing/2014/main" id="{CA613EF3-2E28-6CC7-134A-53F1A6D92903}"/>
                  </a:ext>
                </a:extLst>
              </p:cNvPr>
              <p:cNvGrpSpPr/>
              <p:nvPr/>
            </p:nvGrpSpPr>
            <p:grpSpPr>
              <a:xfrm>
                <a:off x="9926921" y="909911"/>
                <a:ext cx="648489" cy="648489"/>
                <a:chOff x="3752994" y="2076676"/>
                <a:chExt cx="702967" cy="702967"/>
              </a:xfrm>
            </p:grpSpPr>
            <p:sp>
              <p:nvSpPr>
                <p:cNvPr id="148" name="Oval 147">
                  <a:extLst>
                    <a:ext uri="{FF2B5EF4-FFF2-40B4-BE49-F238E27FC236}">
                      <a16:creationId xmlns:a16="http://schemas.microsoft.com/office/drawing/2014/main" id="{001B14C7-8B28-926A-0F6D-F007806A5BAA}"/>
                    </a:ext>
                  </a:extLst>
                </p:cNvPr>
                <p:cNvSpPr/>
                <p:nvPr/>
              </p:nvSpPr>
              <p:spPr>
                <a:xfrm>
                  <a:off x="3752994" y="2076676"/>
                  <a:ext cx="702967" cy="702967"/>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9" name="Group 148">
                  <a:extLst>
                    <a:ext uri="{FF2B5EF4-FFF2-40B4-BE49-F238E27FC236}">
                      <a16:creationId xmlns:a16="http://schemas.microsoft.com/office/drawing/2014/main" id="{1D9BFB1B-6F54-D8D7-EC62-C995CA047CBE}"/>
                    </a:ext>
                  </a:extLst>
                </p:cNvPr>
                <p:cNvGrpSpPr/>
                <p:nvPr/>
              </p:nvGrpSpPr>
              <p:grpSpPr>
                <a:xfrm>
                  <a:off x="3919769" y="2340342"/>
                  <a:ext cx="369417" cy="175634"/>
                  <a:chOff x="4254500" y="2100263"/>
                  <a:chExt cx="1906588" cy="906463"/>
                </a:xfrm>
              </p:grpSpPr>
              <p:sp>
                <p:nvSpPr>
                  <p:cNvPr id="150" name="Freeform 5">
                    <a:extLst>
                      <a:ext uri="{FF2B5EF4-FFF2-40B4-BE49-F238E27FC236}">
                        <a16:creationId xmlns:a16="http://schemas.microsoft.com/office/drawing/2014/main" id="{E1BC04A2-1D70-E670-429D-81150968B764}"/>
                      </a:ext>
                    </a:extLst>
                  </p:cNvPr>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6">
                    <a:extLst>
                      <a:ext uri="{FF2B5EF4-FFF2-40B4-BE49-F238E27FC236}">
                        <a16:creationId xmlns:a16="http://schemas.microsoft.com/office/drawing/2014/main" id="{7D8D8ED2-52CE-CDC2-D8AC-B4AAEE74BD44}"/>
                      </a:ext>
                    </a:extLst>
                  </p:cNvPr>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2" name="Freeform 7">
                    <a:extLst>
                      <a:ext uri="{FF2B5EF4-FFF2-40B4-BE49-F238E27FC236}">
                        <a16:creationId xmlns:a16="http://schemas.microsoft.com/office/drawing/2014/main" id="{5185AF43-2F01-2E25-B99C-F8884189D217}"/>
                      </a:ext>
                    </a:extLst>
                  </p:cNvPr>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53" name="TextBox 152">
                <a:extLst>
                  <a:ext uri="{FF2B5EF4-FFF2-40B4-BE49-F238E27FC236}">
                    <a16:creationId xmlns:a16="http://schemas.microsoft.com/office/drawing/2014/main" id="{52130692-A892-738B-5FAB-D52C472E51E6}"/>
                  </a:ext>
                </a:extLst>
              </p:cNvPr>
              <p:cNvSpPr txBox="1"/>
              <p:nvPr/>
            </p:nvSpPr>
            <p:spPr>
              <a:xfrm>
                <a:off x="8594811" y="2043488"/>
                <a:ext cx="3312642" cy="1538883"/>
              </a:xfrm>
              <a:prstGeom prst="rect">
                <a:avLst/>
              </a:prstGeom>
              <a:noFill/>
            </p:spPr>
            <p:txBody>
              <a:bodyPr wrap="square" lIns="0" tIns="0" rIns="0" bIns="0" rtlCol="0">
                <a:spAutoFit/>
              </a:bodyPr>
              <a:lstStyle/>
              <a:p>
                <a:pPr algn="ctr"/>
                <a:r>
                  <a:rPr lang="en-US" sz="2000" dirty="0">
                    <a:solidFill>
                      <a:schemeClr val="bg1"/>
                    </a:solidFill>
                  </a:rPr>
                  <a:t>A defaulted individual could get deterred into loaning again in the future. Lenders could also accumulate losses and lose trust</a:t>
                </a:r>
              </a:p>
            </p:txBody>
          </p:sp>
          <p:sp>
            <p:nvSpPr>
              <p:cNvPr id="154" name="TextBox 153">
                <a:extLst>
                  <a:ext uri="{FF2B5EF4-FFF2-40B4-BE49-F238E27FC236}">
                    <a16:creationId xmlns:a16="http://schemas.microsoft.com/office/drawing/2014/main" id="{AA5A6837-4FB6-6543-B284-70314C1D8F1B}"/>
                  </a:ext>
                </a:extLst>
              </p:cNvPr>
              <p:cNvSpPr txBox="1"/>
              <p:nvPr/>
            </p:nvSpPr>
            <p:spPr>
              <a:xfrm>
                <a:off x="9261278" y="1509859"/>
                <a:ext cx="1979709" cy="553998"/>
              </a:xfrm>
              <a:prstGeom prst="rect">
                <a:avLst/>
              </a:prstGeom>
              <a:noFill/>
            </p:spPr>
            <p:txBody>
              <a:bodyPr wrap="none" lIns="0" tIns="0" rIns="0" bIns="0" rtlCol="0">
                <a:spAutoFit/>
              </a:bodyPr>
              <a:lstStyle/>
              <a:p>
                <a:r>
                  <a:rPr lang="en-US" sz="3600" b="1" dirty="0">
                    <a:solidFill>
                      <a:schemeClr val="bg1"/>
                    </a:solidFill>
                  </a:rPr>
                  <a:t>Defaulting</a:t>
                </a:r>
              </a:p>
            </p:txBody>
          </p:sp>
        </p:grpSp>
      </p:grpSp>
      <p:grpSp>
        <p:nvGrpSpPr>
          <p:cNvPr id="158" name="Group 157">
            <a:extLst>
              <a:ext uri="{FF2B5EF4-FFF2-40B4-BE49-F238E27FC236}">
                <a16:creationId xmlns:a16="http://schemas.microsoft.com/office/drawing/2014/main" id="{4CE72653-AE6F-1AA4-D582-B96B6D5B162C}"/>
              </a:ext>
            </a:extLst>
          </p:cNvPr>
          <p:cNvGrpSpPr/>
          <p:nvPr/>
        </p:nvGrpSpPr>
        <p:grpSpPr>
          <a:xfrm>
            <a:off x="3612291" y="3907518"/>
            <a:ext cx="4903841" cy="2332715"/>
            <a:chOff x="867913" y="3748096"/>
            <a:chExt cx="4903841" cy="2332715"/>
          </a:xfrm>
        </p:grpSpPr>
        <p:sp>
          <p:nvSpPr>
            <p:cNvPr id="82" name="Rectangle 81">
              <a:extLst>
                <a:ext uri="{FF2B5EF4-FFF2-40B4-BE49-F238E27FC236}">
                  <a16:creationId xmlns:a16="http://schemas.microsoft.com/office/drawing/2014/main" id="{53494359-370D-CC2A-F9F2-CEFF17E64D54}"/>
                </a:ext>
              </a:extLst>
            </p:cNvPr>
            <p:cNvSpPr/>
            <p:nvPr/>
          </p:nvSpPr>
          <p:spPr>
            <a:xfrm>
              <a:off x="867913" y="3748096"/>
              <a:ext cx="4903841" cy="233271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a:extLst>
                <a:ext uri="{FF2B5EF4-FFF2-40B4-BE49-F238E27FC236}">
                  <a16:creationId xmlns:a16="http://schemas.microsoft.com/office/drawing/2014/main" id="{1ACF1BDF-E4DB-3B59-11AC-D8E711CE5F94}"/>
                </a:ext>
              </a:extLst>
            </p:cNvPr>
            <p:cNvGrpSpPr/>
            <p:nvPr/>
          </p:nvGrpSpPr>
          <p:grpSpPr>
            <a:xfrm>
              <a:off x="1064948" y="4466380"/>
              <a:ext cx="4485202" cy="1477328"/>
              <a:chOff x="989978" y="4136479"/>
              <a:chExt cx="4485202" cy="1477328"/>
            </a:xfrm>
          </p:grpSpPr>
          <p:sp>
            <p:nvSpPr>
              <p:cNvPr id="83" name="TextBox 82">
                <a:extLst>
                  <a:ext uri="{FF2B5EF4-FFF2-40B4-BE49-F238E27FC236}">
                    <a16:creationId xmlns:a16="http://schemas.microsoft.com/office/drawing/2014/main" id="{786CA01E-D5C1-44E8-2532-C9F5416ABC3D}"/>
                  </a:ext>
                </a:extLst>
              </p:cNvPr>
              <p:cNvSpPr txBox="1"/>
              <p:nvPr/>
            </p:nvSpPr>
            <p:spPr>
              <a:xfrm>
                <a:off x="3784011" y="4250293"/>
                <a:ext cx="1691169" cy="1107996"/>
              </a:xfrm>
              <a:prstGeom prst="rect">
                <a:avLst/>
              </a:prstGeom>
              <a:noFill/>
            </p:spPr>
            <p:txBody>
              <a:bodyPr wrap="none" lIns="0" tIns="0" rIns="0" bIns="0" rtlCol="0">
                <a:spAutoFit/>
              </a:bodyPr>
              <a:lstStyle/>
              <a:p>
                <a:r>
                  <a:rPr lang="en-US" sz="7200" b="1" dirty="0"/>
                  <a:t>48%</a:t>
                </a:r>
              </a:p>
            </p:txBody>
          </p:sp>
          <p:cxnSp>
            <p:nvCxnSpPr>
              <p:cNvPr id="85" name="Straight Connector 84">
                <a:extLst>
                  <a:ext uri="{FF2B5EF4-FFF2-40B4-BE49-F238E27FC236}">
                    <a16:creationId xmlns:a16="http://schemas.microsoft.com/office/drawing/2014/main" id="{D5A168D3-8397-F135-9FF0-72BE176F8DE5}"/>
                  </a:ext>
                </a:extLst>
              </p:cNvPr>
              <p:cNvCxnSpPr/>
              <p:nvPr/>
            </p:nvCxnSpPr>
            <p:spPr>
              <a:xfrm>
                <a:off x="3664578" y="4397098"/>
                <a:ext cx="0" cy="814387"/>
              </a:xfrm>
              <a:prstGeom prst="line">
                <a:avLst/>
              </a:prstGeom>
              <a:ln>
                <a:solidFill>
                  <a:srgbClr val="30353F"/>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61A5B2FC-9842-61E1-C1D9-EF2E63BFC6EC}"/>
                  </a:ext>
                </a:extLst>
              </p:cNvPr>
              <p:cNvSpPr txBox="1"/>
              <p:nvPr/>
            </p:nvSpPr>
            <p:spPr>
              <a:xfrm>
                <a:off x="989978" y="4136479"/>
                <a:ext cx="2588306" cy="1477328"/>
              </a:xfrm>
              <a:prstGeom prst="rect">
                <a:avLst/>
              </a:prstGeom>
              <a:noFill/>
            </p:spPr>
            <p:txBody>
              <a:bodyPr wrap="square" lIns="0" tIns="0" rIns="0" bIns="0" rtlCol="0">
                <a:spAutoFit/>
              </a:bodyPr>
              <a:lstStyle/>
              <a:p>
                <a:pPr algn="r"/>
                <a:r>
                  <a:rPr lang="en-US" sz="1600" dirty="0">
                    <a:solidFill>
                      <a:srgbClr val="30353F"/>
                    </a:solidFill>
                  </a:rPr>
                  <a:t>Indonesia has 97.74 million or 48% of the country’s adult population being unbanked</a:t>
                </a:r>
              </a:p>
              <a:p>
                <a:pPr algn="r"/>
                <a:r>
                  <a:rPr lang="en-US" sz="1600" dirty="0">
                    <a:solidFill>
                      <a:srgbClr val="30353F"/>
                    </a:solidFill>
                  </a:rPr>
                  <a:t>source: </a:t>
                </a:r>
              </a:p>
              <a:p>
                <a:pPr algn="r"/>
                <a:r>
                  <a:rPr lang="en-US" sz="1600" dirty="0">
                    <a:solidFill>
                      <a:srgbClr val="30353F"/>
                    </a:solidFill>
                  </a:rPr>
                  <a:t>https://digitalfinance.worldbank.org/country/indonesia#</a:t>
                </a:r>
              </a:p>
            </p:txBody>
          </p:sp>
        </p:grpSp>
        <p:sp>
          <p:nvSpPr>
            <p:cNvPr id="157" name="TextBox 156">
              <a:extLst>
                <a:ext uri="{FF2B5EF4-FFF2-40B4-BE49-F238E27FC236}">
                  <a16:creationId xmlns:a16="http://schemas.microsoft.com/office/drawing/2014/main" id="{1AAEFA2B-241E-B743-C7C6-B46CAA9704A2}"/>
                </a:ext>
              </a:extLst>
            </p:cNvPr>
            <p:cNvSpPr txBox="1"/>
            <p:nvPr/>
          </p:nvSpPr>
          <p:spPr>
            <a:xfrm>
              <a:off x="1916142" y="4002907"/>
              <a:ext cx="3691716" cy="369332"/>
            </a:xfrm>
            <a:prstGeom prst="rect">
              <a:avLst/>
            </a:prstGeom>
            <a:noFill/>
          </p:spPr>
          <p:txBody>
            <a:bodyPr wrap="none" lIns="0" tIns="0" rIns="0" bIns="0" rtlCol="0">
              <a:spAutoFit/>
            </a:bodyPr>
            <a:lstStyle/>
            <a:p>
              <a:pPr>
                <a:tabLst>
                  <a:tab pos="347663" algn="l"/>
                </a:tabLst>
              </a:pPr>
              <a:r>
                <a:rPr lang="en-US" sz="2400" dirty="0">
                  <a:solidFill>
                    <a:srgbClr val="30353F"/>
                  </a:solidFill>
                  <a:latin typeface="+mj-lt"/>
                </a:rPr>
                <a:t>UNBANKED PERCENTAGE</a:t>
              </a:r>
            </a:p>
          </p:txBody>
        </p:sp>
      </p:grpSp>
      <p:sp>
        <p:nvSpPr>
          <p:cNvPr id="62" name="TextBox 61">
            <a:extLst>
              <a:ext uri="{FF2B5EF4-FFF2-40B4-BE49-F238E27FC236}">
                <a16:creationId xmlns:a16="http://schemas.microsoft.com/office/drawing/2014/main" id="{94388B66-EA81-AF85-FA26-10A79AD0E597}"/>
              </a:ext>
            </a:extLst>
          </p:cNvPr>
          <p:cNvSpPr txBox="1"/>
          <p:nvPr/>
        </p:nvSpPr>
        <p:spPr>
          <a:xfrm>
            <a:off x="4261361" y="165381"/>
            <a:ext cx="3669274"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MARKET ANALYSIS </a:t>
            </a:r>
          </a:p>
        </p:txBody>
      </p:sp>
      <p:sp>
        <p:nvSpPr>
          <p:cNvPr id="2" name="Title 1" hidden="1">
            <a:extLst>
              <a:ext uri="{FF2B5EF4-FFF2-40B4-BE49-F238E27FC236}">
                <a16:creationId xmlns:a16="http://schemas.microsoft.com/office/drawing/2014/main" id="{0290EE52-5A40-5F3C-2B7E-3987D499967A}"/>
              </a:ext>
            </a:extLst>
          </p:cNvPr>
          <p:cNvSpPr>
            <a:spLocks noGrp="1"/>
          </p:cNvSpPr>
          <p:nvPr>
            <p:ph type="title"/>
          </p:nvPr>
        </p:nvSpPr>
        <p:spPr/>
        <p:txBody>
          <a:bodyPr/>
          <a:lstStyle/>
          <a:p>
            <a:r>
              <a:rPr lang="en-US" dirty="0"/>
              <a:t>Slide 6</a:t>
            </a:r>
          </a:p>
        </p:txBody>
      </p:sp>
      <p:sp>
        <p:nvSpPr>
          <p:cNvPr id="3" name="TextBox 98">
            <a:extLst>
              <a:ext uri="{FF2B5EF4-FFF2-40B4-BE49-F238E27FC236}">
                <a16:creationId xmlns:a16="http://schemas.microsoft.com/office/drawing/2014/main" id="{3DFE27C9-F52E-3ED1-9A49-51135B1733FB}"/>
              </a:ext>
            </a:extLst>
          </p:cNvPr>
          <p:cNvSpPr txBox="1"/>
          <p:nvPr/>
        </p:nvSpPr>
        <p:spPr>
          <a:xfrm>
            <a:off x="325686" y="5875314"/>
            <a:ext cx="720000" cy="720000"/>
          </a:xfrm>
          <a:prstGeom prst="rect">
            <a:avLst/>
          </a:prstGeom>
          <a:blipFill>
            <a:blip r:embed="rId2"/>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sp>
        <p:nvSpPr>
          <p:cNvPr id="4" name="TextBox 153">
            <a:extLst>
              <a:ext uri="{FF2B5EF4-FFF2-40B4-BE49-F238E27FC236}">
                <a16:creationId xmlns:a16="http://schemas.microsoft.com/office/drawing/2014/main" id="{D5C44E01-BEDF-974D-D9B4-FE592659A680}"/>
              </a:ext>
            </a:extLst>
          </p:cNvPr>
          <p:cNvSpPr txBox="1"/>
          <p:nvPr/>
        </p:nvSpPr>
        <p:spPr>
          <a:xfrm>
            <a:off x="5234117" y="1384789"/>
            <a:ext cx="1763303" cy="553998"/>
          </a:xfrm>
          <a:prstGeom prst="rect">
            <a:avLst/>
          </a:prstGeom>
          <a:noFill/>
        </p:spPr>
        <p:txBody>
          <a:bodyPr wrap="none" lIns="0" tIns="0" rIns="0" bIns="0" rtlCol="0">
            <a:spAutoFit/>
          </a:bodyPr>
          <a:lstStyle/>
          <a:p>
            <a:r>
              <a:rPr lang="en-US" sz="3600" b="1" dirty="0">
                <a:solidFill>
                  <a:schemeClr val="bg1"/>
                </a:solidFill>
              </a:rPr>
              <a:t>Rejection</a:t>
            </a:r>
          </a:p>
        </p:txBody>
      </p:sp>
      <p:sp>
        <p:nvSpPr>
          <p:cNvPr id="5" name="TextBox 91">
            <a:extLst>
              <a:ext uri="{FF2B5EF4-FFF2-40B4-BE49-F238E27FC236}">
                <a16:creationId xmlns:a16="http://schemas.microsoft.com/office/drawing/2014/main" id="{DEF566FB-54E1-64A1-9E60-8FAF3681165A}"/>
              </a:ext>
            </a:extLst>
          </p:cNvPr>
          <p:cNvSpPr txBox="1"/>
          <p:nvPr/>
        </p:nvSpPr>
        <p:spPr>
          <a:xfrm>
            <a:off x="4439675" y="1943999"/>
            <a:ext cx="3312643" cy="2092881"/>
          </a:xfrm>
          <a:prstGeom prst="rect">
            <a:avLst/>
          </a:prstGeom>
          <a:noFill/>
        </p:spPr>
        <p:txBody>
          <a:bodyPr wrap="square" lIns="0" tIns="0" rIns="0" bIns="0" rtlCol="0">
            <a:spAutoFit/>
          </a:bodyPr>
          <a:lstStyle/>
          <a:p>
            <a:pPr algn="ctr"/>
            <a:r>
              <a:rPr lang="en-US" sz="2000" dirty="0">
                <a:solidFill>
                  <a:schemeClr val="bg1"/>
                </a:solidFill>
              </a:rPr>
              <a:t>Rejected loan applications could make individuals “scarred” and less likely to try again</a:t>
            </a:r>
          </a:p>
          <a:p>
            <a:pPr algn="ctr"/>
            <a:r>
              <a:rPr lang="en-US" sz="2000" dirty="0">
                <a:solidFill>
                  <a:schemeClr val="bg1"/>
                </a:solidFill>
              </a:rPr>
              <a:t> </a:t>
            </a:r>
            <a:r>
              <a:rPr lang="en-US" sz="700" b="0" dirty="0">
                <a:solidFill>
                  <a:schemeClr val="bg1"/>
                </a:solidFill>
                <a:effectLst/>
              </a:rPr>
              <a:t>Cowling, M., Liu, W. &amp; Calabrese, R. Has previous loan rejection scarred firms from applying for loans during Covid-19?. Small Bus Econ 59, 1327–1350 (2022). https://doi.org/10.1007/s11187-021-00586-2</a:t>
            </a:r>
          </a:p>
          <a:p>
            <a:pPr algn="ctr"/>
            <a:endParaRPr lang="en-US" sz="2000" dirty="0">
              <a:solidFill>
                <a:schemeClr val="bg1"/>
              </a:solidFill>
            </a:endParaRPr>
          </a:p>
        </p:txBody>
      </p:sp>
    </p:spTree>
    <p:extLst>
      <p:ext uri="{BB962C8B-B14F-4D97-AF65-F5344CB8AC3E}">
        <p14:creationId xmlns:p14="http://schemas.microsoft.com/office/powerpoint/2010/main" val="1409761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2" name="TextBox 41"/>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4</a:t>
            </a:r>
          </a:p>
        </p:txBody>
      </p:sp>
      <p:sp>
        <p:nvSpPr>
          <p:cNvPr id="118" name="Rectangle 117" descr="This is a chart. "/>
          <p:cNvSpPr/>
          <p:nvPr/>
        </p:nvSpPr>
        <p:spPr>
          <a:xfrm>
            <a:off x="8381140"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descr="This is a chart. "/>
          <p:cNvGrpSpPr/>
          <p:nvPr/>
        </p:nvGrpSpPr>
        <p:grpSpPr>
          <a:xfrm>
            <a:off x="583395" y="1883938"/>
            <a:ext cx="3259338" cy="4038852"/>
            <a:chOff x="551523" y="1883938"/>
            <a:chExt cx="3259338" cy="4038852"/>
          </a:xfrm>
        </p:grpSpPr>
        <p:sp>
          <p:nvSpPr>
            <p:cNvPr id="116" name="Rectangle 115"/>
            <p:cNvSpPr/>
            <p:nvPr/>
          </p:nvSpPr>
          <p:spPr>
            <a:xfrm>
              <a:off x="615267"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8" name="Chart 57"/>
            <p:cNvGraphicFramePr/>
            <p:nvPr>
              <p:extLst>
                <p:ext uri="{D42A27DB-BD31-4B8C-83A1-F6EECF244321}">
                  <p14:modId xmlns:p14="http://schemas.microsoft.com/office/powerpoint/2010/main" val="2696713492"/>
                </p:ext>
              </p:extLst>
            </p:nvPr>
          </p:nvGraphicFramePr>
          <p:xfrm>
            <a:off x="615267" y="1986633"/>
            <a:ext cx="3131847" cy="3111570"/>
          </p:xfrm>
          <a:graphic>
            <a:graphicData uri="http://schemas.openxmlformats.org/drawingml/2006/chart">
              <c:chart xmlns:c="http://schemas.openxmlformats.org/drawingml/2006/chart" xmlns:r="http://schemas.openxmlformats.org/officeDocument/2006/relationships" r:id="rId2"/>
            </a:graphicData>
          </a:graphic>
        </p:graphicFrame>
        <p:sp>
          <p:nvSpPr>
            <p:cNvPr id="93" name="TextBox 92"/>
            <p:cNvSpPr txBox="1"/>
            <p:nvPr/>
          </p:nvSpPr>
          <p:spPr>
            <a:xfrm>
              <a:off x="551523" y="5276459"/>
              <a:ext cx="3259338" cy="646331"/>
            </a:xfrm>
            <a:prstGeom prst="rect">
              <a:avLst/>
            </a:prstGeom>
            <a:noFill/>
          </p:spPr>
          <p:txBody>
            <a:bodyPr wrap="square" lIns="0" tIns="0" rIns="0" bIns="0" rtlCol="0">
              <a:spAutoFit/>
            </a:bodyPr>
            <a:lstStyle/>
            <a:p>
              <a:pPr algn="ctr"/>
              <a:r>
                <a:rPr lang="en-US" sz="1400" dirty="0"/>
                <a:t>We have an extremely imbalanced dataset with the Default class only comprising 8.07% of the total applications</a:t>
              </a:r>
            </a:p>
          </p:txBody>
        </p:sp>
      </p:grpSp>
      <p:sp>
        <p:nvSpPr>
          <p:cNvPr id="96" name="Rectangle 95">
            <a:extLst>
              <a:ext uri="{C183D7F6-B498-43B3-948B-1728B52AA6E4}">
                <adec:decorative xmlns:adec="http://schemas.microsoft.com/office/drawing/2017/decorative" val="1"/>
              </a:ext>
            </a:extLst>
          </p:cNvPr>
          <p:cNvSpPr/>
          <p:nvPr/>
        </p:nvSpPr>
        <p:spPr>
          <a:xfrm>
            <a:off x="977804" y="969860"/>
            <a:ext cx="2864928" cy="746432"/>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a:extLst>
              <a:ext uri="{C183D7F6-B498-43B3-948B-1728B52AA6E4}">
                <adec:decorative xmlns:adec="http://schemas.microsoft.com/office/drawing/2017/decorative" val="1"/>
              </a:ext>
            </a:extLst>
          </p:cNvPr>
          <p:cNvSpPr/>
          <p:nvPr/>
        </p:nvSpPr>
        <p:spPr>
          <a:xfrm>
            <a:off x="648369" y="969860"/>
            <a:ext cx="746432" cy="746432"/>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0" name="Group 79" descr="This is an icon of paper money."/>
          <p:cNvGrpSpPr/>
          <p:nvPr/>
        </p:nvGrpSpPr>
        <p:grpSpPr>
          <a:xfrm>
            <a:off x="841066" y="1240522"/>
            <a:ext cx="361038" cy="205107"/>
            <a:chOff x="3283332" y="3275035"/>
            <a:chExt cx="479215" cy="272245"/>
          </a:xfrm>
        </p:grpSpPr>
        <p:sp>
          <p:nvSpPr>
            <p:cNvPr id="81"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7" name="TextBox 106"/>
          <p:cNvSpPr txBox="1"/>
          <p:nvPr/>
        </p:nvSpPr>
        <p:spPr>
          <a:xfrm>
            <a:off x="2524519" y="1080755"/>
            <a:ext cx="1114088" cy="492443"/>
          </a:xfrm>
          <a:prstGeom prst="rect">
            <a:avLst/>
          </a:prstGeom>
          <a:noFill/>
        </p:spPr>
        <p:txBody>
          <a:bodyPr wrap="none" lIns="0" tIns="0" rIns="0" bIns="0" rtlCol="0">
            <a:spAutoFit/>
          </a:bodyPr>
          <a:lstStyle/>
          <a:p>
            <a:r>
              <a:rPr lang="en-US" sz="3200" dirty="0">
                <a:solidFill>
                  <a:schemeClr val="bg1"/>
                </a:solidFill>
                <a:latin typeface="+mj-lt"/>
              </a:rPr>
              <a:t>8.07%</a:t>
            </a:r>
          </a:p>
        </p:txBody>
      </p:sp>
      <p:sp>
        <p:nvSpPr>
          <p:cNvPr id="108" name="TextBox 107"/>
          <p:cNvSpPr txBox="1"/>
          <p:nvPr/>
        </p:nvSpPr>
        <p:spPr>
          <a:xfrm>
            <a:off x="1507590" y="1075201"/>
            <a:ext cx="1171540" cy="553998"/>
          </a:xfrm>
          <a:prstGeom prst="rect">
            <a:avLst/>
          </a:prstGeom>
          <a:noFill/>
        </p:spPr>
        <p:txBody>
          <a:bodyPr wrap="square" lIns="0" tIns="0" rIns="0" bIns="0" rtlCol="0">
            <a:spAutoFit/>
          </a:bodyPr>
          <a:lstStyle/>
          <a:p>
            <a:r>
              <a:rPr lang="en-US" dirty="0">
                <a:solidFill>
                  <a:schemeClr val="bg1"/>
                </a:solidFill>
              </a:rPr>
              <a:t>Default</a:t>
            </a:r>
          </a:p>
          <a:p>
            <a:r>
              <a:rPr lang="en-US" dirty="0">
                <a:solidFill>
                  <a:schemeClr val="bg1"/>
                </a:solidFill>
              </a:rPr>
              <a:t>Rate</a:t>
            </a:r>
          </a:p>
        </p:txBody>
      </p:sp>
      <p:grpSp>
        <p:nvGrpSpPr>
          <p:cNvPr id="14" name="Group 13" descr="This is a chart. "/>
          <p:cNvGrpSpPr/>
          <p:nvPr/>
        </p:nvGrpSpPr>
        <p:grpSpPr>
          <a:xfrm>
            <a:off x="4500783" y="1883938"/>
            <a:ext cx="3195593" cy="4038852"/>
            <a:chOff x="4498204" y="1883938"/>
            <a:chExt cx="3195593" cy="4038852"/>
          </a:xfrm>
        </p:grpSpPr>
        <p:sp>
          <p:nvSpPr>
            <p:cNvPr id="117" name="Rectangle 116"/>
            <p:cNvSpPr/>
            <p:nvPr/>
          </p:nvSpPr>
          <p:spPr>
            <a:xfrm>
              <a:off x="4498204" y="1883938"/>
              <a:ext cx="3195593" cy="3231650"/>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TextBox 93"/>
            <p:cNvSpPr txBox="1"/>
            <p:nvPr/>
          </p:nvSpPr>
          <p:spPr>
            <a:xfrm>
              <a:off x="4527666" y="5276459"/>
              <a:ext cx="3146358" cy="646331"/>
            </a:xfrm>
            <a:prstGeom prst="rect">
              <a:avLst/>
            </a:prstGeom>
            <a:noFill/>
          </p:spPr>
          <p:txBody>
            <a:bodyPr wrap="square" lIns="0" tIns="0" rIns="0" bIns="0" rtlCol="0">
              <a:spAutoFit/>
            </a:bodyPr>
            <a:lstStyle/>
            <a:p>
              <a:pPr algn="ctr"/>
              <a:r>
                <a:rPr lang="en-US" sz="1400" dirty="0"/>
                <a:t>Lots of missing values are present in the dataset. Various techniques will need to be implemented</a:t>
              </a:r>
            </a:p>
          </p:txBody>
        </p:sp>
      </p:grpSp>
      <p:sp>
        <p:nvSpPr>
          <p:cNvPr id="97" name="Rectangle 96">
            <a:extLst>
              <a:ext uri="{C183D7F6-B498-43B3-948B-1728B52AA6E4}">
                <adec:decorative xmlns:adec="http://schemas.microsoft.com/office/drawing/2017/decorative" val="1"/>
              </a:ext>
            </a:extLst>
          </p:cNvPr>
          <p:cNvSpPr/>
          <p:nvPr/>
        </p:nvSpPr>
        <p:spPr>
          <a:xfrm>
            <a:off x="4883272" y="969860"/>
            <a:ext cx="2834295" cy="746432"/>
          </a:xfrm>
          <a:prstGeom prst="rect">
            <a:avLst/>
          </a:prstGeom>
          <a:solidFill>
            <a:srgbClr val="43C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a:extLst>
              <a:ext uri="{C183D7F6-B498-43B3-948B-1728B52AA6E4}">
                <adec:decorative xmlns:adec="http://schemas.microsoft.com/office/drawing/2017/decorative" val="1"/>
              </a:ext>
            </a:extLst>
          </p:cNvPr>
          <p:cNvSpPr/>
          <p:nvPr/>
        </p:nvSpPr>
        <p:spPr>
          <a:xfrm>
            <a:off x="4498204" y="969860"/>
            <a:ext cx="746432" cy="746432"/>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Freeform 18" descr="This is an icon of a human being. "/>
          <p:cNvSpPr>
            <a:spLocks noEditPoints="1"/>
          </p:cNvSpPr>
          <p:nvPr/>
        </p:nvSpPr>
        <p:spPr bwMode="auto">
          <a:xfrm>
            <a:off x="4749270" y="1182277"/>
            <a:ext cx="244300" cy="321597"/>
          </a:xfrm>
          <a:custGeom>
            <a:avLst/>
            <a:gdLst>
              <a:gd name="T0" fmla="*/ 980 w 1559"/>
              <a:gd name="T1" fmla="*/ 1084 h 2048"/>
              <a:gd name="T2" fmla="*/ 1202 w 1559"/>
              <a:gd name="T3" fmla="*/ 678 h 2048"/>
              <a:gd name="T4" fmla="*/ 1252 w 1559"/>
              <a:gd name="T5" fmla="*/ 469 h 2048"/>
              <a:gd name="T6" fmla="*/ 637 w 1559"/>
              <a:gd name="T7" fmla="*/ 43 h 2048"/>
              <a:gd name="T8" fmla="*/ 348 w 1559"/>
              <a:gd name="T9" fmla="*/ 260 h 2048"/>
              <a:gd name="T10" fmla="*/ 346 w 1559"/>
              <a:gd name="T11" fmla="*/ 666 h 2048"/>
              <a:gd name="T12" fmla="*/ 578 w 1559"/>
              <a:gd name="T13" fmla="*/ 1084 h 2048"/>
              <a:gd name="T14" fmla="*/ 0 w 1559"/>
              <a:gd name="T15" fmla="*/ 1646 h 2048"/>
              <a:gd name="T16" fmla="*/ 46 w 1559"/>
              <a:gd name="T17" fmla="*/ 2048 h 2048"/>
              <a:gd name="T18" fmla="*/ 1107 w 1559"/>
              <a:gd name="T19" fmla="*/ 2048 h 2048"/>
              <a:gd name="T20" fmla="*/ 1559 w 1559"/>
              <a:gd name="T21" fmla="*/ 2002 h 2048"/>
              <a:gd name="T22" fmla="*/ 1253 w 1559"/>
              <a:gd name="T23" fmla="*/ 1330 h 2048"/>
              <a:gd name="T24" fmla="*/ 651 w 1559"/>
              <a:gd name="T25" fmla="*/ 134 h 2048"/>
              <a:gd name="T26" fmla="*/ 818 w 1559"/>
              <a:gd name="T27" fmla="*/ 92 h 2048"/>
              <a:gd name="T28" fmla="*/ 1160 w 1559"/>
              <a:gd name="T29" fmla="*/ 487 h 2048"/>
              <a:gd name="T30" fmla="*/ 702 w 1559"/>
              <a:gd name="T31" fmla="*/ 427 h 2048"/>
              <a:gd name="T32" fmla="*/ 622 w 1559"/>
              <a:gd name="T33" fmla="*/ 373 h 2048"/>
              <a:gd name="T34" fmla="*/ 515 w 1559"/>
              <a:gd name="T35" fmla="*/ 380 h 2048"/>
              <a:gd name="T36" fmla="*/ 599 w 1559"/>
              <a:gd name="T37" fmla="*/ 143 h 2048"/>
              <a:gd name="T38" fmla="*/ 447 w 1559"/>
              <a:gd name="T39" fmla="*/ 660 h 2048"/>
              <a:gd name="T40" fmla="*/ 595 w 1559"/>
              <a:gd name="T41" fmla="*/ 484 h 2048"/>
              <a:gd name="T42" fmla="*/ 1016 w 1559"/>
              <a:gd name="T43" fmla="*/ 519 h 2048"/>
              <a:gd name="T44" fmla="*/ 1116 w 1559"/>
              <a:gd name="T45" fmla="*/ 585 h 2048"/>
              <a:gd name="T46" fmla="*/ 558 w 1559"/>
              <a:gd name="T47" fmla="*/ 941 h 2048"/>
              <a:gd name="T48" fmla="*/ 779 w 1559"/>
              <a:gd name="T49" fmla="*/ 1149 h 2048"/>
              <a:gd name="T50" fmla="*/ 1028 w 1559"/>
              <a:gd name="T51" fmla="*/ 1347 h 2048"/>
              <a:gd name="T52" fmla="*/ 779 w 1559"/>
              <a:gd name="T53" fmla="*/ 1695 h 2048"/>
              <a:gd name="T54" fmla="*/ 530 w 1559"/>
              <a:gd name="T55" fmla="*/ 1347 h 2048"/>
              <a:gd name="T56" fmla="*/ 1466 w 1559"/>
              <a:gd name="T57" fmla="*/ 1956 h 2048"/>
              <a:gd name="T58" fmla="*/ 451 w 1559"/>
              <a:gd name="T59" fmla="*/ 1956 h 2048"/>
              <a:gd name="T60" fmla="*/ 92 w 1559"/>
              <a:gd name="T61" fmla="*/ 1646 h 2048"/>
              <a:gd name="T62" fmla="*/ 451 w 1559"/>
              <a:gd name="T63" fmla="*/ 1393 h 2048"/>
              <a:gd name="T64" fmla="*/ 779 w 1559"/>
              <a:gd name="T65" fmla="*/ 1787 h 2048"/>
              <a:gd name="T66" fmla="*/ 861 w 1559"/>
              <a:gd name="T67" fmla="*/ 1744 h 2048"/>
              <a:gd name="T68" fmla="*/ 1242 w 1559"/>
              <a:gd name="T69" fmla="*/ 1422 h 2048"/>
              <a:gd name="T70" fmla="*/ 1466 w 1559"/>
              <a:gd name="T71" fmla="*/ 1956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59" h="2048">
                <a:moveTo>
                  <a:pt x="1253" y="1330"/>
                </a:moveTo>
                <a:cubicBezTo>
                  <a:pt x="1251" y="1330"/>
                  <a:pt x="1015" y="1337"/>
                  <a:pt x="980" y="1084"/>
                </a:cubicBezTo>
                <a:cubicBezTo>
                  <a:pt x="1019" y="1057"/>
                  <a:pt x="1055" y="1022"/>
                  <a:pt x="1087" y="979"/>
                </a:cubicBezTo>
                <a:cubicBezTo>
                  <a:pt x="1148" y="895"/>
                  <a:pt x="1188" y="791"/>
                  <a:pt x="1202" y="678"/>
                </a:cubicBezTo>
                <a:cubicBezTo>
                  <a:pt x="1207" y="674"/>
                  <a:pt x="1211" y="668"/>
                  <a:pt x="1214" y="662"/>
                </a:cubicBezTo>
                <a:cubicBezTo>
                  <a:pt x="1239" y="601"/>
                  <a:pt x="1252" y="536"/>
                  <a:pt x="1252" y="469"/>
                </a:cubicBezTo>
                <a:cubicBezTo>
                  <a:pt x="1252" y="210"/>
                  <a:pt x="1057" y="0"/>
                  <a:pt x="818" y="0"/>
                </a:cubicBezTo>
                <a:cubicBezTo>
                  <a:pt x="755" y="0"/>
                  <a:pt x="694" y="14"/>
                  <a:pt x="637" y="43"/>
                </a:cubicBezTo>
                <a:cubicBezTo>
                  <a:pt x="615" y="45"/>
                  <a:pt x="594" y="48"/>
                  <a:pt x="573" y="54"/>
                </a:cubicBezTo>
                <a:cubicBezTo>
                  <a:pt x="475" y="83"/>
                  <a:pt x="395" y="156"/>
                  <a:pt x="348" y="260"/>
                </a:cubicBezTo>
                <a:cubicBezTo>
                  <a:pt x="302" y="361"/>
                  <a:pt x="293" y="480"/>
                  <a:pt x="322" y="595"/>
                </a:cubicBezTo>
                <a:cubicBezTo>
                  <a:pt x="328" y="619"/>
                  <a:pt x="336" y="643"/>
                  <a:pt x="346" y="666"/>
                </a:cubicBezTo>
                <a:cubicBezTo>
                  <a:pt x="348" y="672"/>
                  <a:pt x="352" y="677"/>
                  <a:pt x="356" y="681"/>
                </a:cubicBezTo>
                <a:cubicBezTo>
                  <a:pt x="379" y="858"/>
                  <a:pt x="463" y="1004"/>
                  <a:pt x="578" y="1084"/>
                </a:cubicBezTo>
                <a:cubicBezTo>
                  <a:pt x="542" y="1337"/>
                  <a:pt x="307" y="1330"/>
                  <a:pt x="305" y="1330"/>
                </a:cubicBezTo>
                <a:cubicBezTo>
                  <a:pt x="136" y="1336"/>
                  <a:pt x="0" y="1475"/>
                  <a:pt x="0" y="1646"/>
                </a:cubicBezTo>
                <a:cubicBezTo>
                  <a:pt x="0" y="2002"/>
                  <a:pt x="0" y="2002"/>
                  <a:pt x="0" y="2002"/>
                </a:cubicBezTo>
                <a:cubicBezTo>
                  <a:pt x="0" y="2027"/>
                  <a:pt x="20" y="2048"/>
                  <a:pt x="46" y="2048"/>
                </a:cubicBezTo>
                <a:cubicBezTo>
                  <a:pt x="451" y="2048"/>
                  <a:pt x="451" y="2048"/>
                  <a:pt x="451" y="2048"/>
                </a:cubicBezTo>
                <a:cubicBezTo>
                  <a:pt x="1107" y="2048"/>
                  <a:pt x="1107" y="2048"/>
                  <a:pt x="1107" y="2048"/>
                </a:cubicBezTo>
                <a:cubicBezTo>
                  <a:pt x="1512" y="2048"/>
                  <a:pt x="1512" y="2048"/>
                  <a:pt x="1512" y="2048"/>
                </a:cubicBezTo>
                <a:cubicBezTo>
                  <a:pt x="1538" y="2048"/>
                  <a:pt x="1559" y="2027"/>
                  <a:pt x="1559" y="2002"/>
                </a:cubicBezTo>
                <a:cubicBezTo>
                  <a:pt x="1559" y="1646"/>
                  <a:pt x="1559" y="1646"/>
                  <a:pt x="1559" y="1646"/>
                </a:cubicBezTo>
                <a:cubicBezTo>
                  <a:pt x="1558" y="1475"/>
                  <a:pt x="1422" y="1336"/>
                  <a:pt x="1253" y="1330"/>
                </a:cubicBezTo>
                <a:close/>
                <a:moveTo>
                  <a:pt x="599" y="143"/>
                </a:moveTo>
                <a:cubicBezTo>
                  <a:pt x="615" y="138"/>
                  <a:pt x="633" y="135"/>
                  <a:pt x="651" y="134"/>
                </a:cubicBezTo>
                <a:cubicBezTo>
                  <a:pt x="658" y="134"/>
                  <a:pt x="665" y="132"/>
                  <a:pt x="671" y="129"/>
                </a:cubicBezTo>
                <a:cubicBezTo>
                  <a:pt x="717" y="105"/>
                  <a:pt x="767" y="92"/>
                  <a:pt x="818" y="92"/>
                </a:cubicBezTo>
                <a:cubicBezTo>
                  <a:pt x="1006" y="92"/>
                  <a:pt x="1160" y="261"/>
                  <a:pt x="1160" y="469"/>
                </a:cubicBezTo>
                <a:cubicBezTo>
                  <a:pt x="1160" y="475"/>
                  <a:pt x="1160" y="481"/>
                  <a:pt x="1160" y="487"/>
                </a:cubicBezTo>
                <a:cubicBezTo>
                  <a:pt x="1123" y="450"/>
                  <a:pt x="1072" y="427"/>
                  <a:pt x="1016" y="427"/>
                </a:cubicBezTo>
                <a:cubicBezTo>
                  <a:pt x="702" y="427"/>
                  <a:pt x="702" y="427"/>
                  <a:pt x="702" y="427"/>
                </a:cubicBezTo>
                <a:cubicBezTo>
                  <a:pt x="683" y="427"/>
                  <a:pt x="665" y="421"/>
                  <a:pt x="650" y="410"/>
                </a:cubicBezTo>
                <a:cubicBezTo>
                  <a:pt x="638" y="400"/>
                  <a:pt x="628" y="388"/>
                  <a:pt x="622" y="373"/>
                </a:cubicBezTo>
                <a:cubicBezTo>
                  <a:pt x="613" y="350"/>
                  <a:pt x="590" y="336"/>
                  <a:pt x="566" y="338"/>
                </a:cubicBezTo>
                <a:cubicBezTo>
                  <a:pt x="542" y="339"/>
                  <a:pt x="521" y="356"/>
                  <a:pt x="515" y="380"/>
                </a:cubicBezTo>
                <a:cubicBezTo>
                  <a:pt x="497" y="450"/>
                  <a:pt x="460" y="515"/>
                  <a:pt x="410" y="567"/>
                </a:cubicBezTo>
                <a:cubicBezTo>
                  <a:pt x="364" y="376"/>
                  <a:pt x="448" y="187"/>
                  <a:pt x="599" y="143"/>
                </a:cubicBezTo>
                <a:close/>
                <a:moveTo>
                  <a:pt x="558" y="941"/>
                </a:moveTo>
                <a:cubicBezTo>
                  <a:pt x="498" y="867"/>
                  <a:pt x="459" y="768"/>
                  <a:pt x="447" y="660"/>
                </a:cubicBezTo>
                <a:cubicBezTo>
                  <a:pt x="505" y="608"/>
                  <a:pt x="551" y="543"/>
                  <a:pt x="581" y="472"/>
                </a:cubicBezTo>
                <a:cubicBezTo>
                  <a:pt x="585" y="476"/>
                  <a:pt x="590" y="480"/>
                  <a:pt x="595" y="484"/>
                </a:cubicBezTo>
                <a:cubicBezTo>
                  <a:pt x="626" y="507"/>
                  <a:pt x="663" y="519"/>
                  <a:pt x="702" y="519"/>
                </a:cubicBezTo>
                <a:cubicBezTo>
                  <a:pt x="1016" y="519"/>
                  <a:pt x="1016" y="519"/>
                  <a:pt x="1016" y="519"/>
                </a:cubicBezTo>
                <a:cubicBezTo>
                  <a:pt x="1060" y="519"/>
                  <a:pt x="1099" y="546"/>
                  <a:pt x="1116" y="584"/>
                </a:cubicBezTo>
                <a:cubicBezTo>
                  <a:pt x="1116" y="584"/>
                  <a:pt x="1116" y="585"/>
                  <a:pt x="1116" y="585"/>
                </a:cubicBezTo>
                <a:cubicBezTo>
                  <a:pt x="1116" y="845"/>
                  <a:pt x="965" y="1057"/>
                  <a:pt x="779" y="1057"/>
                </a:cubicBezTo>
                <a:cubicBezTo>
                  <a:pt x="698" y="1057"/>
                  <a:pt x="620" y="1016"/>
                  <a:pt x="558" y="941"/>
                </a:cubicBezTo>
                <a:close/>
                <a:moveTo>
                  <a:pt x="664" y="1129"/>
                </a:moveTo>
                <a:cubicBezTo>
                  <a:pt x="701" y="1142"/>
                  <a:pt x="739" y="1149"/>
                  <a:pt x="779" y="1149"/>
                </a:cubicBezTo>
                <a:cubicBezTo>
                  <a:pt x="818" y="1149"/>
                  <a:pt x="857" y="1142"/>
                  <a:pt x="894" y="1129"/>
                </a:cubicBezTo>
                <a:cubicBezTo>
                  <a:pt x="911" y="1217"/>
                  <a:pt x="959" y="1294"/>
                  <a:pt x="1028" y="1347"/>
                </a:cubicBezTo>
                <a:cubicBezTo>
                  <a:pt x="786" y="1691"/>
                  <a:pt x="786" y="1691"/>
                  <a:pt x="786" y="1691"/>
                </a:cubicBezTo>
                <a:cubicBezTo>
                  <a:pt x="784" y="1694"/>
                  <a:pt x="782" y="1695"/>
                  <a:pt x="779" y="1695"/>
                </a:cubicBezTo>
                <a:cubicBezTo>
                  <a:pt x="776" y="1695"/>
                  <a:pt x="774" y="1694"/>
                  <a:pt x="773" y="1691"/>
                </a:cubicBezTo>
                <a:cubicBezTo>
                  <a:pt x="530" y="1347"/>
                  <a:pt x="530" y="1347"/>
                  <a:pt x="530" y="1347"/>
                </a:cubicBezTo>
                <a:cubicBezTo>
                  <a:pt x="599" y="1294"/>
                  <a:pt x="648" y="1217"/>
                  <a:pt x="664" y="1129"/>
                </a:cubicBezTo>
                <a:close/>
                <a:moveTo>
                  <a:pt x="1466" y="1956"/>
                </a:moveTo>
                <a:cubicBezTo>
                  <a:pt x="1107" y="1956"/>
                  <a:pt x="1107" y="1956"/>
                  <a:pt x="1107" y="1956"/>
                </a:cubicBezTo>
                <a:cubicBezTo>
                  <a:pt x="451" y="1956"/>
                  <a:pt x="451" y="1956"/>
                  <a:pt x="451" y="1956"/>
                </a:cubicBezTo>
                <a:cubicBezTo>
                  <a:pt x="92" y="1956"/>
                  <a:pt x="92" y="1956"/>
                  <a:pt x="92" y="1956"/>
                </a:cubicBezTo>
                <a:cubicBezTo>
                  <a:pt x="92" y="1646"/>
                  <a:pt x="92" y="1646"/>
                  <a:pt x="92" y="1646"/>
                </a:cubicBezTo>
                <a:cubicBezTo>
                  <a:pt x="92" y="1522"/>
                  <a:pt x="192" y="1422"/>
                  <a:pt x="316" y="1422"/>
                </a:cubicBezTo>
                <a:cubicBezTo>
                  <a:pt x="318" y="1422"/>
                  <a:pt x="392" y="1420"/>
                  <a:pt x="451" y="1393"/>
                </a:cubicBezTo>
                <a:cubicBezTo>
                  <a:pt x="697" y="1744"/>
                  <a:pt x="697" y="1744"/>
                  <a:pt x="697" y="1744"/>
                </a:cubicBezTo>
                <a:cubicBezTo>
                  <a:pt x="716" y="1771"/>
                  <a:pt x="746" y="1787"/>
                  <a:pt x="779" y="1787"/>
                </a:cubicBezTo>
                <a:cubicBezTo>
                  <a:pt x="779" y="1787"/>
                  <a:pt x="779" y="1787"/>
                  <a:pt x="779" y="1787"/>
                </a:cubicBezTo>
                <a:cubicBezTo>
                  <a:pt x="812" y="1787"/>
                  <a:pt x="842" y="1771"/>
                  <a:pt x="861" y="1744"/>
                </a:cubicBezTo>
                <a:cubicBezTo>
                  <a:pt x="1108" y="1393"/>
                  <a:pt x="1108" y="1393"/>
                  <a:pt x="1108" y="1393"/>
                </a:cubicBezTo>
                <a:cubicBezTo>
                  <a:pt x="1174" y="1422"/>
                  <a:pt x="1240" y="1422"/>
                  <a:pt x="1242" y="1422"/>
                </a:cubicBezTo>
                <a:cubicBezTo>
                  <a:pt x="1366" y="1422"/>
                  <a:pt x="1466" y="1522"/>
                  <a:pt x="1466" y="1646"/>
                </a:cubicBezTo>
                <a:cubicBezTo>
                  <a:pt x="1466" y="1956"/>
                  <a:pt x="1466" y="1956"/>
                  <a:pt x="1466" y="19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TextBox 109"/>
          <p:cNvSpPr txBox="1"/>
          <p:nvPr/>
        </p:nvSpPr>
        <p:spPr>
          <a:xfrm>
            <a:off x="5411607" y="1066076"/>
            <a:ext cx="1171540" cy="553998"/>
          </a:xfrm>
          <a:prstGeom prst="rect">
            <a:avLst/>
          </a:prstGeom>
          <a:noFill/>
        </p:spPr>
        <p:txBody>
          <a:bodyPr wrap="square" lIns="0" tIns="0" rIns="0" bIns="0" rtlCol="0">
            <a:spAutoFit/>
          </a:bodyPr>
          <a:lstStyle/>
          <a:p>
            <a:r>
              <a:rPr lang="en-US" dirty="0">
                <a:solidFill>
                  <a:schemeClr val="bg1"/>
                </a:solidFill>
              </a:rPr>
              <a:t>Missing</a:t>
            </a:r>
          </a:p>
          <a:p>
            <a:r>
              <a:rPr lang="en-US" dirty="0">
                <a:solidFill>
                  <a:schemeClr val="bg1"/>
                </a:solidFill>
              </a:rPr>
              <a:t>Entries</a:t>
            </a:r>
          </a:p>
        </p:txBody>
      </p:sp>
      <p:sp>
        <p:nvSpPr>
          <p:cNvPr id="95" name="TextBox 94"/>
          <p:cNvSpPr txBox="1"/>
          <p:nvPr/>
        </p:nvSpPr>
        <p:spPr>
          <a:xfrm>
            <a:off x="8481365" y="5276459"/>
            <a:ext cx="3043220" cy="646331"/>
          </a:xfrm>
          <a:prstGeom prst="rect">
            <a:avLst/>
          </a:prstGeom>
          <a:noFill/>
        </p:spPr>
        <p:txBody>
          <a:bodyPr wrap="square" lIns="0" tIns="0" rIns="0" bIns="0" rtlCol="0">
            <a:spAutoFit/>
          </a:bodyPr>
          <a:lstStyle/>
          <a:p>
            <a:pPr algn="ctr"/>
            <a:r>
              <a:rPr lang="en-US" sz="1400" dirty="0"/>
              <a:t>No obvious correlation can be drawn to the target variable. Complex relationships need to be discovered</a:t>
            </a:r>
          </a:p>
        </p:txBody>
      </p:sp>
      <p:sp>
        <p:nvSpPr>
          <p:cNvPr id="98" name="Rectangle 97">
            <a:extLst>
              <a:ext uri="{C183D7F6-B498-43B3-948B-1728B52AA6E4}">
                <adec:decorative xmlns:adec="http://schemas.microsoft.com/office/drawing/2017/decorative" val="1"/>
              </a:ext>
            </a:extLst>
          </p:cNvPr>
          <p:cNvSpPr/>
          <p:nvPr/>
        </p:nvSpPr>
        <p:spPr>
          <a:xfrm>
            <a:off x="8770557" y="969860"/>
            <a:ext cx="2838048" cy="746432"/>
          </a:xfrm>
          <a:prstGeom prst="rect">
            <a:avLst/>
          </a:prstGeom>
          <a:solidFill>
            <a:srgbClr val="BABA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C183D7F6-B498-43B3-948B-1728B52AA6E4}">
                <adec:decorative xmlns:adec="http://schemas.microsoft.com/office/drawing/2017/decorative" val="1"/>
              </a:ext>
            </a:extLst>
          </p:cNvPr>
          <p:cNvSpPr/>
          <p:nvPr/>
        </p:nvSpPr>
        <p:spPr>
          <a:xfrm>
            <a:off x="8397342" y="969860"/>
            <a:ext cx="746432" cy="746432"/>
          </a:xfrm>
          <a:prstGeom prst="ellipse">
            <a:avLst/>
          </a:prstGeom>
          <a:solidFill>
            <a:srgbClr val="BABABA"/>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7" name="Group 86" descr="This is an icon of a chart. "/>
          <p:cNvGrpSpPr/>
          <p:nvPr/>
        </p:nvGrpSpPr>
        <p:grpSpPr>
          <a:xfrm>
            <a:off x="8574429" y="1249829"/>
            <a:ext cx="392258" cy="186494"/>
            <a:chOff x="4254500" y="2100263"/>
            <a:chExt cx="1906588" cy="906463"/>
          </a:xfrm>
        </p:grpSpPr>
        <p:sp>
          <p:nvSpPr>
            <p:cNvPr id="8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12" name="TextBox 111"/>
          <p:cNvSpPr txBox="1"/>
          <p:nvPr/>
        </p:nvSpPr>
        <p:spPr>
          <a:xfrm>
            <a:off x="9320861" y="1048952"/>
            <a:ext cx="2081177" cy="553998"/>
          </a:xfrm>
          <a:prstGeom prst="rect">
            <a:avLst/>
          </a:prstGeom>
          <a:noFill/>
        </p:spPr>
        <p:txBody>
          <a:bodyPr wrap="square" lIns="0" tIns="0" rIns="0" bIns="0" rtlCol="0">
            <a:spAutoFit/>
          </a:bodyPr>
          <a:lstStyle/>
          <a:p>
            <a:r>
              <a:rPr lang="en-US" dirty="0">
                <a:solidFill>
                  <a:schemeClr val="bg1"/>
                </a:solidFill>
              </a:rPr>
              <a:t>Low Correlation with Target</a:t>
            </a:r>
          </a:p>
        </p:txBody>
      </p:sp>
      <p:sp>
        <p:nvSpPr>
          <p:cNvPr id="40" name="TextBox 39">
            <a:extLst>
              <a:ext uri="{FF2B5EF4-FFF2-40B4-BE49-F238E27FC236}">
                <a16:creationId xmlns:a16="http://schemas.microsoft.com/office/drawing/2014/main" id="{FFAEF1C8-817C-4EBC-A4FB-3ED2DB7FCBF8}"/>
              </a:ext>
            </a:extLst>
          </p:cNvPr>
          <p:cNvSpPr txBox="1"/>
          <p:nvPr/>
        </p:nvSpPr>
        <p:spPr>
          <a:xfrm>
            <a:off x="4504216" y="165381"/>
            <a:ext cx="318356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 ANALYSIS </a:t>
            </a:r>
          </a:p>
        </p:txBody>
      </p:sp>
      <p:sp>
        <p:nvSpPr>
          <p:cNvPr id="2" name="Title 1" hidden="1">
            <a:extLst>
              <a:ext uri="{FF2B5EF4-FFF2-40B4-BE49-F238E27FC236}">
                <a16:creationId xmlns:a16="http://schemas.microsoft.com/office/drawing/2014/main" id="{8BD7D413-936A-4A2D-83E0-6714C8DB077C}"/>
              </a:ext>
            </a:extLst>
          </p:cNvPr>
          <p:cNvSpPr>
            <a:spLocks noGrp="1"/>
          </p:cNvSpPr>
          <p:nvPr>
            <p:ph type="title"/>
          </p:nvPr>
        </p:nvSpPr>
        <p:spPr/>
        <p:txBody>
          <a:bodyPr/>
          <a:lstStyle/>
          <a:p>
            <a:r>
              <a:rPr lang="en-US" dirty="0"/>
              <a:t>Slide 4</a:t>
            </a:r>
          </a:p>
        </p:txBody>
      </p:sp>
      <p:sp>
        <p:nvSpPr>
          <p:cNvPr id="3" name="TextBox 98">
            <a:extLst>
              <a:ext uri="{FF2B5EF4-FFF2-40B4-BE49-F238E27FC236}">
                <a16:creationId xmlns:a16="http://schemas.microsoft.com/office/drawing/2014/main" id="{76B3130F-F319-B60D-281F-A239EAACD934}"/>
              </a:ext>
            </a:extLst>
          </p:cNvPr>
          <p:cNvSpPr txBox="1"/>
          <p:nvPr/>
        </p:nvSpPr>
        <p:spPr>
          <a:xfrm>
            <a:off x="325686" y="5875314"/>
            <a:ext cx="720000" cy="720000"/>
          </a:xfrm>
          <a:prstGeom prst="rect">
            <a:avLst/>
          </a:prstGeom>
          <a:blipFill>
            <a:blip r:embed="rId3"/>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pic>
        <p:nvPicPr>
          <p:cNvPr id="8" name="図 7">
            <a:extLst>
              <a:ext uri="{FF2B5EF4-FFF2-40B4-BE49-F238E27FC236}">
                <a16:creationId xmlns:a16="http://schemas.microsoft.com/office/drawing/2014/main" id="{FE815777-F1F7-6DC6-0190-A9BB052362B0}"/>
              </a:ext>
            </a:extLst>
          </p:cNvPr>
          <p:cNvPicPr>
            <a:picLocks noChangeAspect="1"/>
          </p:cNvPicPr>
          <p:nvPr/>
        </p:nvPicPr>
        <p:blipFill>
          <a:blip r:embed="rId4"/>
          <a:stretch>
            <a:fillRect/>
          </a:stretch>
        </p:blipFill>
        <p:spPr>
          <a:xfrm>
            <a:off x="4804900" y="2006529"/>
            <a:ext cx="2563789" cy="3035932"/>
          </a:xfrm>
          <a:prstGeom prst="rect">
            <a:avLst/>
          </a:prstGeom>
        </p:spPr>
      </p:pic>
      <p:sp>
        <p:nvSpPr>
          <p:cNvPr id="9" name="AutoShape 2" descr="画像を出力する">
            <a:extLst>
              <a:ext uri="{FF2B5EF4-FFF2-40B4-BE49-F238E27FC236}">
                <a16:creationId xmlns:a16="http://schemas.microsoft.com/office/drawing/2014/main" id="{4CE42935-8525-7111-5D8B-213653169E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D"/>
          </a:p>
        </p:txBody>
      </p:sp>
      <p:pic>
        <p:nvPicPr>
          <p:cNvPr id="17" name="図 16">
            <a:extLst>
              <a:ext uri="{FF2B5EF4-FFF2-40B4-BE49-F238E27FC236}">
                <a16:creationId xmlns:a16="http://schemas.microsoft.com/office/drawing/2014/main" id="{31B42DFA-5BEE-0D01-7248-265E18FF03C2}"/>
              </a:ext>
            </a:extLst>
          </p:cNvPr>
          <p:cNvPicPr>
            <a:picLocks noChangeAspect="1"/>
          </p:cNvPicPr>
          <p:nvPr/>
        </p:nvPicPr>
        <p:blipFill>
          <a:blip r:embed="rId5"/>
          <a:stretch>
            <a:fillRect/>
          </a:stretch>
        </p:blipFill>
        <p:spPr>
          <a:xfrm>
            <a:off x="8277225" y="1883938"/>
            <a:ext cx="3375707" cy="3257771"/>
          </a:xfrm>
          <a:prstGeom prst="rect">
            <a:avLst/>
          </a:prstGeom>
        </p:spPr>
      </p:pic>
    </p:spTree>
    <p:extLst>
      <p:ext uri="{BB962C8B-B14F-4D97-AF65-F5344CB8AC3E}">
        <p14:creationId xmlns:p14="http://schemas.microsoft.com/office/powerpoint/2010/main" val="329334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BDC2B-ED36-CAB9-9A97-36D71AA83EF5}"/>
            </a:ext>
          </a:extLst>
        </p:cNvPr>
        <p:cNvGrpSpPr/>
        <p:nvPr/>
      </p:nvGrpSpPr>
      <p:grpSpPr>
        <a:xfrm>
          <a:off x="0" y="0"/>
          <a:ext cx="0" cy="0"/>
          <a:chOff x="0" y="0"/>
          <a:chExt cx="0" cy="0"/>
        </a:xfrm>
      </p:grpSpPr>
      <p:sp>
        <p:nvSpPr>
          <p:cNvPr id="43" name="Freeform 42">
            <a:extLst>
              <a:ext uri="{FF2B5EF4-FFF2-40B4-BE49-F238E27FC236}">
                <a16:creationId xmlns:a16="http://schemas.microsoft.com/office/drawing/2014/main" id="{F46E7D8A-F82B-F1A2-0DAF-8AE1A00649D6}"/>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a:extLst>
              <a:ext uri="{FF2B5EF4-FFF2-40B4-BE49-F238E27FC236}">
                <a16:creationId xmlns:a16="http://schemas.microsoft.com/office/drawing/2014/main" id="{96AA9184-4CC2-23A8-DF77-63A850B11ECD}"/>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62" name="TextBox 61">
            <a:extLst>
              <a:ext uri="{FF2B5EF4-FFF2-40B4-BE49-F238E27FC236}">
                <a16:creationId xmlns:a16="http://schemas.microsoft.com/office/drawing/2014/main" id="{B6C2A227-F168-88CA-7920-2B3F950BDAE1}"/>
              </a:ext>
            </a:extLst>
          </p:cNvPr>
          <p:cNvSpPr txBox="1"/>
          <p:nvPr/>
        </p:nvSpPr>
        <p:spPr>
          <a:xfrm>
            <a:off x="4064197" y="165381"/>
            <a:ext cx="4063613"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PROBLEM STATEMENT</a:t>
            </a:r>
          </a:p>
        </p:txBody>
      </p:sp>
      <p:sp>
        <p:nvSpPr>
          <p:cNvPr id="2" name="Title 1" hidden="1">
            <a:extLst>
              <a:ext uri="{FF2B5EF4-FFF2-40B4-BE49-F238E27FC236}">
                <a16:creationId xmlns:a16="http://schemas.microsoft.com/office/drawing/2014/main" id="{5ED978DB-9097-5497-AEE1-3BD81B9F569C}"/>
              </a:ext>
            </a:extLst>
          </p:cNvPr>
          <p:cNvSpPr>
            <a:spLocks noGrp="1"/>
          </p:cNvSpPr>
          <p:nvPr>
            <p:ph type="title"/>
          </p:nvPr>
        </p:nvSpPr>
        <p:spPr/>
        <p:txBody>
          <a:bodyPr/>
          <a:lstStyle/>
          <a:p>
            <a:r>
              <a:rPr lang="en-US" dirty="0"/>
              <a:t>Slide 6</a:t>
            </a:r>
          </a:p>
        </p:txBody>
      </p:sp>
      <p:sp>
        <p:nvSpPr>
          <p:cNvPr id="4" name="テキスト ボックス 3">
            <a:extLst>
              <a:ext uri="{FF2B5EF4-FFF2-40B4-BE49-F238E27FC236}">
                <a16:creationId xmlns:a16="http://schemas.microsoft.com/office/drawing/2014/main" id="{28860CF4-5C5F-5869-6170-72430020C0D6}"/>
              </a:ext>
            </a:extLst>
          </p:cNvPr>
          <p:cNvSpPr txBox="1"/>
          <p:nvPr/>
        </p:nvSpPr>
        <p:spPr>
          <a:xfrm>
            <a:off x="1045686" y="1093738"/>
            <a:ext cx="10355739" cy="923330"/>
          </a:xfrm>
          <a:prstGeom prst="rect">
            <a:avLst/>
          </a:prstGeom>
          <a:noFill/>
        </p:spPr>
        <p:txBody>
          <a:bodyPr wrap="square" rtlCol="0">
            <a:spAutoFit/>
          </a:bodyPr>
          <a:lstStyle/>
          <a:p>
            <a:pPr algn="just"/>
            <a:r>
              <a:rPr lang="en-ID" dirty="0"/>
              <a:t>This is a severely imbalanced problem where both classes are equally important to us, because denying an application would lose the company customers and approving a likely-to-default application would also lose customers and external trust. So choosing a metric to evaluate our model would be important.</a:t>
            </a:r>
          </a:p>
        </p:txBody>
      </p:sp>
      <p:sp>
        <p:nvSpPr>
          <p:cNvPr id="5" name="TextBox 98">
            <a:extLst>
              <a:ext uri="{FF2B5EF4-FFF2-40B4-BE49-F238E27FC236}">
                <a16:creationId xmlns:a16="http://schemas.microsoft.com/office/drawing/2014/main" id="{E9AF00A2-F02E-524A-9227-3176E3994DA5}"/>
              </a:ext>
            </a:extLst>
          </p:cNvPr>
          <p:cNvSpPr txBox="1"/>
          <p:nvPr/>
        </p:nvSpPr>
        <p:spPr>
          <a:xfrm>
            <a:off x="325686" y="5875314"/>
            <a:ext cx="720000" cy="720000"/>
          </a:xfrm>
          <a:prstGeom prst="rect">
            <a:avLst/>
          </a:prstGeom>
          <a:blipFill>
            <a:blip r:embed="rId2"/>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sp>
        <p:nvSpPr>
          <p:cNvPr id="7" name="テキスト ボックス 6">
            <a:extLst>
              <a:ext uri="{FF2B5EF4-FFF2-40B4-BE49-F238E27FC236}">
                <a16:creationId xmlns:a16="http://schemas.microsoft.com/office/drawing/2014/main" id="{73F18225-479B-E76A-8146-5510E6031B2C}"/>
              </a:ext>
            </a:extLst>
          </p:cNvPr>
          <p:cNvSpPr txBox="1"/>
          <p:nvPr/>
        </p:nvSpPr>
        <p:spPr>
          <a:xfrm>
            <a:off x="5060473" y="2662568"/>
            <a:ext cx="6340952" cy="1200329"/>
          </a:xfrm>
          <a:prstGeom prst="rect">
            <a:avLst/>
          </a:prstGeom>
          <a:noFill/>
        </p:spPr>
        <p:txBody>
          <a:bodyPr wrap="square">
            <a:spAutoFit/>
          </a:bodyPr>
          <a:lstStyle/>
          <a:p>
            <a:pPr algn="just"/>
            <a:r>
              <a:rPr lang="en-ID" dirty="0"/>
              <a:t>In order to meet those requirements, I’ve selected PR-AUC and F1 score because they are more sensitive to the minority class. This prevents getting a high score only because the model predicts the majority class. [1]</a:t>
            </a:r>
          </a:p>
        </p:txBody>
      </p:sp>
      <p:pic>
        <p:nvPicPr>
          <p:cNvPr id="3074" name="Picture 2" descr="データ分析のイラスト | かわいいフリー素材集 いらすとや">
            <a:extLst>
              <a:ext uri="{FF2B5EF4-FFF2-40B4-BE49-F238E27FC236}">
                <a16:creationId xmlns:a16="http://schemas.microsoft.com/office/drawing/2014/main" id="{6A14DD53-5056-3DC8-925D-4BED631718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5438" y="2421031"/>
            <a:ext cx="2900362" cy="1525159"/>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EAB7742E-80A3-A8D7-6AD8-DA70D7F3B210}"/>
              </a:ext>
            </a:extLst>
          </p:cNvPr>
          <p:cNvPicPr>
            <a:picLocks noChangeAspect="1"/>
          </p:cNvPicPr>
          <p:nvPr/>
        </p:nvPicPr>
        <p:blipFill>
          <a:blip r:embed="rId4"/>
          <a:stretch>
            <a:fillRect/>
          </a:stretch>
        </p:blipFill>
        <p:spPr>
          <a:xfrm>
            <a:off x="6237473" y="3972517"/>
            <a:ext cx="5163952" cy="2262797"/>
          </a:xfrm>
          <a:prstGeom prst="rect">
            <a:avLst/>
          </a:prstGeom>
        </p:spPr>
      </p:pic>
      <p:sp>
        <p:nvSpPr>
          <p:cNvPr id="8" name="テキスト ボックス 7">
            <a:extLst>
              <a:ext uri="{FF2B5EF4-FFF2-40B4-BE49-F238E27FC236}">
                <a16:creationId xmlns:a16="http://schemas.microsoft.com/office/drawing/2014/main" id="{9D9CFA26-BA51-AEE8-DE33-A3B975A4A364}"/>
              </a:ext>
            </a:extLst>
          </p:cNvPr>
          <p:cNvSpPr txBox="1"/>
          <p:nvPr/>
        </p:nvSpPr>
        <p:spPr>
          <a:xfrm>
            <a:off x="1045686" y="4365251"/>
            <a:ext cx="4908842" cy="1477328"/>
          </a:xfrm>
          <a:prstGeom prst="rect">
            <a:avLst/>
          </a:prstGeom>
          <a:noFill/>
        </p:spPr>
        <p:txBody>
          <a:bodyPr wrap="square">
            <a:spAutoFit/>
          </a:bodyPr>
          <a:lstStyle/>
          <a:p>
            <a:pPr algn="just"/>
            <a:r>
              <a:rPr lang="en-ID" dirty="0"/>
              <a:t>Example of modelling not sensitive to the minority class. An accuracy of 0.92 seems high but when we remember the majority class was 92%, we can achieve that score by guessing everything as the non-default.</a:t>
            </a:r>
          </a:p>
        </p:txBody>
      </p:sp>
      <p:sp>
        <p:nvSpPr>
          <p:cNvPr id="3" name="テキスト ボックス 2">
            <a:extLst>
              <a:ext uri="{FF2B5EF4-FFF2-40B4-BE49-F238E27FC236}">
                <a16:creationId xmlns:a16="http://schemas.microsoft.com/office/drawing/2014/main" id="{E8C2E824-FB6D-F6AE-D45F-A5F6FE83C03F}"/>
              </a:ext>
            </a:extLst>
          </p:cNvPr>
          <p:cNvSpPr txBox="1"/>
          <p:nvPr/>
        </p:nvSpPr>
        <p:spPr>
          <a:xfrm>
            <a:off x="1123513" y="5875573"/>
            <a:ext cx="3844212" cy="938719"/>
          </a:xfrm>
          <a:prstGeom prst="rect">
            <a:avLst/>
          </a:prstGeom>
          <a:noFill/>
        </p:spPr>
        <p:txBody>
          <a:bodyPr wrap="square" rtlCol="0">
            <a:spAutoFit/>
          </a:bodyPr>
          <a:lstStyle/>
          <a:p>
            <a:r>
              <a:rPr lang="en-ID" sz="1100" b="0" dirty="0">
                <a:solidFill>
                  <a:srgbClr val="30353F"/>
                </a:solidFill>
                <a:effectLst/>
              </a:rPr>
              <a:t>[1] Saito, Takaya, and Marc </a:t>
            </a:r>
            <a:r>
              <a:rPr lang="en-ID" sz="1100" b="0" dirty="0" err="1">
                <a:solidFill>
                  <a:srgbClr val="30353F"/>
                </a:solidFill>
                <a:effectLst/>
              </a:rPr>
              <a:t>Rehmsmeier</a:t>
            </a:r>
            <a:r>
              <a:rPr lang="en-ID" sz="1100" b="0" dirty="0">
                <a:solidFill>
                  <a:srgbClr val="30353F"/>
                </a:solidFill>
                <a:effectLst/>
              </a:rPr>
              <a:t>. “The precision-recall plot is more informative than the ROC plot when evaluating binary classifiers on imbalanced datasets.” </a:t>
            </a:r>
            <a:r>
              <a:rPr lang="en-ID" sz="1100" b="0" dirty="0" err="1">
                <a:solidFill>
                  <a:srgbClr val="30353F"/>
                </a:solidFill>
                <a:effectLst/>
              </a:rPr>
              <a:t>PloS</a:t>
            </a:r>
            <a:r>
              <a:rPr lang="en-ID" sz="1100" b="0" dirty="0">
                <a:solidFill>
                  <a:srgbClr val="30353F"/>
                </a:solidFill>
                <a:effectLst/>
              </a:rPr>
              <a:t> one vol. 10,3 e0118432. 4 Mar. 2015, doi:10.1371/journal.pone.0118432</a:t>
            </a:r>
          </a:p>
          <a:p>
            <a:endParaRPr lang="en-ID" sz="1100" dirty="0"/>
          </a:p>
        </p:txBody>
      </p:sp>
    </p:spTree>
    <p:extLst>
      <p:ext uri="{BB962C8B-B14F-4D97-AF65-F5344CB8AC3E}">
        <p14:creationId xmlns:p14="http://schemas.microsoft.com/office/powerpoint/2010/main" val="968038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8DE93-55A4-8CA6-4448-AE629C870A2A}"/>
            </a:ext>
          </a:extLst>
        </p:cNvPr>
        <p:cNvGrpSpPr/>
        <p:nvPr/>
      </p:nvGrpSpPr>
      <p:grpSpPr>
        <a:xfrm>
          <a:off x="0" y="0"/>
          <a:ext cx="0" cy="0"/>
          <a:chOff x="0" y="0"/>
          <a:chExt cx="0" cy="0"/>
        </a:xfrm>
      </p:grpSpPr>
      <p:sp>
        <p:nvSpPr>
          <p:cNvPr id="43" name="Freeform 42">
            <a:extLst>
              <a:ext uri="{FF2B5EF4-FFF2-40B4-BE49-F238E27FC236}">
                <a16:creationId xmlns:a16="http://schemas.microsoft.com/office/drawing/2014/main" id="{25C75BFD-F2DD-E04B-73F5-C77A337BE1BC}"/>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44" name="TextBox 43">
            <a:extLst>
              <a:ext uri="{FF2B5EF4-FFF2-40B4-BE49-F238E27FC236}">
                <a16:creationId xmlns:a16="http://schemas.microsoft.com/office/drawing/2014/main" id="{53CE307D-B7C0-DBE2-05EF-38B86539802C}"/>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5</a:t>
            </a:r>
          </a:p>
        </p:txBody>
      </p:sp>
      <p:sp>
        <p:nvSpPr>
          <p:cNvPr id="62" name="TextBox 61">
            <a:extLst>
              <a:ext uri="{FF2B5EF4-FFF2-40B4-BE49-F238E27FC236}">
                <a16:creationId xmlns:a16="http://schemas.microsoft.com/office/drawing/2014/main" id="{344200EB-6870-030F-B3D5-A3B3E7125D4D}"/>
              </a:ext>
            </a:extLst>
          </p:cNvPr>
          <p:cNvSpPr txBox="1"/>
          <p:nvPr/>
        </p:nvSpPr>
        <p:spPr>
          <a:xfrm>
            <a:off x="3462274" y="165381"/>
            <a:ext cx="526746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WHY MACHINE LEARNING?</a:t>
            </a:r>
          </a:p>
        </p:txBody>
      </p:sp>
      <p:sp>
        <p:nvSpPr>
          <p:cNvPr id="2" name="Title 1" hidden="1">
            <a:extLst>
              <a:ext uri="{FF2B5EF4-FFF2-40B4-BE49-F238E27FC236}">
                <a16:creationId xmlns:a16="http://schemas.microsoft.com/office/drawing/2014/main" id="{6E2262D0-0B86-4C59-45AE-BA8B4356C5BA}"/>
              </a:ext>
            </a:extLst>
          </p:cNvPr>
          <p:cNvSpPr>
            <a:spLocks noGrp="1"/>
          </p:cNvSpPr>
          <p:nvPr>
            <p:ph type="title"/>
          </p:nvPr>
        </p:nvSpPr>
        <p:spPr/>
        <p:txBody>
          <a:bodyPr/>
          <a:lstStyle/>
          <a:p>
            <a:r>
              <a:rPr lang="en-US" dirty="0"/>
              <a:t>Slide 6</a:t>
            </a:r>
          </a:p>
        </p:txBody>
      </p:sp>
      <p:sp>
        <p:nvSpPr>
          <p:cNvPr id="5" name="TextBox 98">
            <a:extLst>
              <a:ext uri="{FF2B5EF4-FFF2-40B4-BE49-F238E27FC236}">
                <a16:creationId xmlns:a16="http://schemas.microsoft.com/office/drawing/2014/main" id="{C861C240-8A91-FA1B-1F63-64723E46D951}"/>
              </a:ext>
            </a:extLst>
          </p:cNvPr>
          <p:cNvSpPr txBox="1"/>
          <p:nvPr/>
        </p:nvSpPr>
        <p:spPr>
          <a:xfrm>
            <a:off x="325686" y="5875314"/>
            <a:ext cx="720000" cy="720000"/>
          </a:xfrm>
          <a:prstGeom prst="rect">
            <a:avLst/>
          </a:prstGeom>
          <a:blipFill>
            <a:blip r:embed="rId2"/>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sp>
        <p:nvSpPr>
          <p:cNvPr id="9" name="テキスト ボックス 8">
            <a:extLst>
              <a:ext uri="{FF2B5EF4-FFF2-40B4-BE49-F238E27FC236}">
                <a16:creationId xmlns:a16="http://schemas.microsoft.com/office/drawing/2014/main" id="{B27E7642-690D-8DAE-3BD6-3EE150C69EAF}"/>
              </a:ext>
            </a:extLst>
          </p:cNvPr>
          <p:cNvSpPr txBox="1"/>
          <p:nvPr/>
        </p:nvSpPr>
        <p:spPr>
          <a:xfrm>
            <a:off x="1045686" y="1093738"/>
            <a:ext cx="10355739" cy="4401205"/>
          </a:xfrm>
          <a:prstGeom prst="rect">
            <a:avLst/>
          </a:prstGeom>
          <a:noFill/>
        </p:spPr>
        <p:txBody>
          <a:bodyPr wrap="square" rtlCol="0">
            <a:spAutoFit/>
          </a:bodyPr>
          <a:lstStyle/>
          <a:p>
            <a:pPr algn="just"/>
            <a:r>
              <a:rPr lang="en-ID" sz="2800" dirty="0"/>
              <a:t>As found with the Data Analysis, no obvious relations to the target variable can be determined. That means the underlying relationships are complex and not easy to figure out. That makes the perfect case for machine learning, which are great for discovering deep and hidden relationships between variables that are not obvious to the human eye. </a:t>
            </a:r>
          </a:p>
          <a:p>
            <a:pPr algn="just"/>
            <a:endParaRPr lang="en-ID" sz="2800" dirty="0"/>
          </a:p>
          <a:p>
            <a:pPr algn="just"/>
            <a:r>
              <a:rPr lang="en-ID" sz="2800" dirty="0"/>
              <a:t>Also, the speed and volume a machine learning model is capable to train and test on makes formulating and validating a solution extremely fast compared to slower human based analysis</a:t>
            </a:r>
          </a:p>
        </p:txBody>
      </p:sp>
    </p:spTree>
    <p:extLst>
      <p:ext uri="{BB962C8B-B14F-4D97-AF65-F5344CB8AC3E}">
        <p14:creationId xmlns:p14="http://schemas.microsoft.com/office/powerpoint/2010/main" val="816330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6D5A0-324C-5447-C6AC-7AA686D4FE04}"/>
            </a:ext>
          </a:extLst>
        </p:cNvPr>
        <p:cNvGrpSpPr/>
        <p:nvPr/>
      </p:nvGrpSpPr>
      <p:grpSpPr>
        <a:xfrm>
          <a:off x="0" y="0"/>
          <a:ext cx="0" cy="0"/>
          <a:chOff x="0" y="0"/>
          <a:chExt cx="0" cy="0"/>
        </a:xfrm>
      </p:grpSpPr>
      <p:sp>
        <p:nvSpPr>
          <p:cNvPr id="75" name="Oval 74">
            <a:extLst>
              <a:ext uri="{FF2B5EF4-FFF2-40B4-BE49-F238E27FC236}">
                <a16:creationId xmlns:a16="http://schemas.microsoft.com/office/drawing/2014/main" id="{83551201-8B3F-06F2-00A4-0497BF8674EE}"/>
              </a:ext>
              <a:ext uri="{C183D7F6-B498-43B3-948B-1728B52AA6E4}">
                <adec:decorative xmlns:adec="http://schemas.microsoft.com/office/drawing/2017/decorative" val="1"/>
              </a:ext>
            </a:extLst>
          </p:cNvPr>
          <p:cNvSpPr/>
          <p:nvPr/>
        </p:nvSpPr>
        <p:spPr>
          <a:xfrm>
            <a:off x="9443776" y="2225546"/>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F46C0CA-2776-D64D-4AE4-E80ACA38A477}"/>
              </a:ext>
              <a:ext uri="{C183D7F6-B498-43B3-948B-1728B52AA6E4}">
                <adec:decorative xmlns:adec="http://schemas.microsoft.com/office/drawing/2017/decorative"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EDC90D38-2062-C54A-EE86-EA2C6C4356B2}"/>
              </a:ext>
              <a:ext uri="{C183D7F6-B498-43B3-948B-1728B52AA6E4}">
                <adec:decorative xmlns:adec="http://schemas.microsoft.com/office/drawing/2017/decorative" val="1"/>
              </a:ext>
            </a:extLst>
          </p:cNvPr>
          <p:cNvSpPr/>
          <p:nvPr/>
        </p:nvSpPr>
        <p:spPr>
          <a:xfrm>
            <a:off x="9829561" y="2611330"/>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a trophy.">
            <a:extLst>
              <a:ext uri="{FF2B5EF4-FFF2-40B4-BE49-F238E27FC236}">
                <a16:creationId xmlns:a16="http://schemas.microsoft.com/office/drawing/2014/main" id="{501C259C-5FCE-A271-4397-8F7948AF6C0B}"/>
              </a:ext>
            </a:extLst>
          </p:cNvPr>
          <p:cNvGrpSpPr/>
          <p:nvPr/>
        </p:nvGrpSpPr>
        <p:grpSpPr>
          <a:xfrm>
            <a:off x="10299341" y="3028467"/>
            <a:ext cx="656095" cy="761376"/>
            <a:chOff x="-1892703" y="1944681"/>
            <a:chExt cx="3284538" cy="3811588"/>
          </a:xfrm>
        </p:grpSpPr>
        <p:sp>
          <p:nvSpPr>
            <p:cNvPr id="8" name="Freeform 5">
              <a:extLst>
                <a:ext uri="{FF2B5EF4-FFF2-40B4-BE49-F238E27FC236}">
                  <a16:creationId xmlns:a16="http://schemas.microsoft.com/office/drawing/2014/main" id="{23A1B4E5-01E6-CED7-1161-3D97E0F540CC}"/>
                </a:ext>
              </a:extLst>
            </p:cNvPr>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938866A3-6F40-25EF-309E-945CE2D17D54}"/>
                </a:ext>
              </a:extLst>
            </p:cNvPr>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7" name="Straight Connector 66">
            <a:extLst>
              <a:ext uri="{FF2B5EF4-FFF2-40B4-BE49-F238E27FC236}">
                <a16:creationId xmlns:a16="http://schemas.microsoft.com/office/drawing/2014/main" id="{798BD427-EE0F-22E7-5010-B44ED8F8ACAF}"/>
              </a:ext>
              <a:ext uri="{C183D7F6-B498-43B3-948B-1728B52AA6E4}">
                <adec:decorative xmlns:adec="http://schemas.microsoft.com/office/drawing/2017/decorative"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40B14B38-8A88-8BA9-FC64-D4081C5F6229}"/>
              </a:ext>
            </a:extLst>
          </p:cNvPr>
          <p:cNvSpPr txBox="1"/>
          <p:nvPr/>
        </p:nvSpPr>
        <p:spPr>
          <a:xfrm>
            <a:off x="6954113" y="4721818"/>
            <a:ext cx="2151326" cy="861774"/>
          </a:xfrm>
          <a:prstGeom prst="rect">
            <a:avLst/>
          </a:prstGeom>
          <a:noFill/>
        </p:spPr>
        <p:txBody>
          <a:bodyPr wrap="square" lIns="0" tIns="0" rIns="0" bIns="0" rtlCol="0">
            <a:spAutoFit/>
          </a:bodyPr>
          <a:lstStyle/>
          <a:p>
            <a:pPr algn="ctr"/>
            <a:r>
              <a:rPr lang="en-US" sz="1400" dirty="0">
                <a:solidFill>
                  <a:srgbClr val="30353F"/>
                </a:solidFill>
              </a:rPr>
              <a:t>Since they’re weakly correlated, ratio features could extract more information</a:t>
            </a:r>
          </a:p>
        </p:txBody>
      </p:sp>
      <p:sp>
        <p:nvSpPr>
          <p:cNvPr id="71" name="TextBox 70">
            <a:extLst>
              <a:ext uri="{FF2B5EF4-FFF2-40B4-BE49-F238E27FC236}">
                <a16:creationId xmlns:a16="http://schemas.microsoft.com/office/drawing/2014/main" id="{3CDA2775-743C-515B-2FE5-C49A7D00DFA7}"/>
              </a:ext>
            </a:extLst>
          </p:cNvPr>
          <p:cNvSpPr txBox="1"/>
          <p:nvPr/>
        </p:nvSpPr>
        <p:spPr>
          <a:xfrm>
            <a:off x="7754221" y="4412356"/>
            <a:ext cx="551113" cy="215444"/>
          </a:xfrm>
          <a:prstGeom prst="rect">
            <a:avLst/>
          </a:prstGeom>
          <a:noFill/>
        </p:spPr>
        <p:txBody>
          <a:bodyPr wrap="none" lIns="0" tIns="0" rIns="0" bIns="0" rtlCol="0">
            <a:spAutoFit/>
          </a:bodyPr>
          <a:lstStyle/>
          <a:p>
            <a:pPr algn="ctr"/>
            <a:r>
              <a:rPr lang="en-US" sz="1400" b="1" dirty="0">
                <a:solidFill>
                  <a:srgbClr val="43CDD9"/>
                </a:solidFill>
              </a:rPr>
              <a:t>RATIOS</a:t>
            </a:r>
          </a:p>
        </p:txBody>
      </p:sp>
      <p:sp>
        <p:nvSpPr>
          <p:cNvPr id="73" name="Oval 72">
            <a:extLst>
              <a:ext uri="{FF2B5EF4-FFF2-40B4-BE49-F238E27FC236}">
                <a16:creationId xmlns:a16="http://schemas.microsoft.com/office/drawing/2014/main" id="{BE848804-764F-4772-1667-83C02DDC83DE}"/>
              </a:ext>
              <a:ext uri="{C183D7F6-B498-43B3-948B-1728B52AA6E4}">
                <adec:decorative xmlns:adec="http://schemas.microsoft.com/office/drawing/2017/decorative" val="1"/>
              </a:ext>
            </a:extLst>
          </p:cNvPr>
          <p:cNvSpPr/>
          <p:nvPr/>
        </p:nvSpPr>
        <p:spPr>
          <a:xfrm>
            <a:off x="7714576"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descr="This is an icon of a calendar. ">
            <a:extLst>
              <a:ext uri="{FF2B5EF4-FFF2-40B4-BE49-F238E27FC236}">
                <a16:creationId xmlns:a16="http://schemas.microsoft.com/office/drawing/2014/main" id="{0AF5FEC5-3BB2-568D-225E-A91A813C70FC}"/>
              </a:ext>
            </a:extLst>
          </p:cNvPr>
          <p:cNvGrpSpPr/>
          <p:nvPr/>
        </p:nvGrpSpPr>
        <p:grpSpPr>
          <a:xfrm>
            <a:off x="7899149" y="3358618"/>
            <a:ext cx="261254" cy="261255"/>
            <a:chOff x="8208963" y="3762375"/>
            <a:chExt cx="306387" cy="306388"/>
          </a:xfrm>
        </p:grpSpPr>
        <p:sp>
          <p:nvSpPr>
            <p:cNvPr id="82" name="Freeform 27">
              <a:extLst>
                <a:ext uri="{FF2B5EF4-FFF2-40B4-BE49-F238E27FC236}">
                  <a16:creationId xmlns:a16="http://schemas.microsoft.com/office/drawing/2014/main" id="{B3074B48-A523-4DCF-578F-9E1BEC045FB2}"/>
                </a:ext>
              </a:extLst>
            </p:cNvPr>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8">
              <a:extLst>
                <a:ext uri="{FF2B5EF4-FFF2-40B4-BE49-F238E27FC236}">
                  <a16:creationId xmlns:a16="http://schemas.microsoft.com/office/drawing/2014/main" id="{B56B59EA-DC02-EAF6-A450-3F0AC9135D67}"/>
                </a:ext>
              </a:extLst>
            </p:cNvPr>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9">
              <a:extLst>
                <a:ext uri="{FF2B5EF4-FFF2-40B4-BE49-F238E27FC236}">
                  <a16:creationId xmlns:a16="http://schemas.microsoft.com/office/drawing/2014/main" id="{35AFC2E1-651F-8E2B-67DD-9E99F697E59C}"/>
                </a:ext>
              </a:extLst>
            </p:cNvPr>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0">
              <a:extLst>
                <a:ext uri="{FF2B5EF4-FFF2-40B4-BE49-F238E27FC236}">
                  <a16:creationId xmlns:a16="http://schemas.microsoft.com/office/drawing/2014/main" id="{233661F6-0CC9-9BFA-AD41-9D4E1729AE9B}"/>
                </a:ext>
              </a:extLst>
            </p:cNvPr>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TextBox 31">
            <a:extLst>
              <a:ext uri="{FF2B5EF4-FFF2-40B4-BE49-F238E27FC236}">
                <a16:creationId xmlns:a16="http://schemas.microsoft.com/office/drawing/2014/main" id="{E76FB109-6477-C82B-B4BA-1B69D7E8A4CA}"/>
              </a:ext>
            </a:extLst>
          </p:cNvPr>
          <p:cNvSpPr txBox="1"/>
          <p:nvPr/>
        </p:nvSpPr>
        <p:spPr>
          <a:xfrm>
            <a:off x="492682" y="1799313"/>
            <a:ext cx="2151326" cy="861774"/>
          </a:xfrm>
          <a:prstGeom prst="rect">
            <a:avLst/>
          </a:prstGeom>
          <a:noFill/>
        </p:spPr>
        <p:txBody>
          <a:bodyPr wrap="square" lIns="0" tIns="0" rIns="0" bIns="0" rtlCol="0">
            <a:spAutoFit/>
          </a:bodyPr>
          <a:lstStyle/>
          <a:p>
            <a:pPr algn="ctr"/>
            <a:r>
              <a:rPr lang="en-US" sz="1400" dirty="0"/>
              <a:t>EXT_SOURCE_1 is strongly correlated with age so I’ve imputed them based on average values on age</a:t>
            </a:r>
            <a:endParaRPr lang="en-US" sz="1400" dirty="0">
              <a:solidFill>
                <a:srgbClr val="30353F"/>
              </a:solidFill>
            </a:endParaRPr>
          </a:p>
        </p:txBody>
      </p:sp>
      <p:cxnSp>
        <p:nvCxnSpPr>
          <p:cNvPr id="29" name="Straight Connector 28">
            <a:extLst>
              <a:ext uri="{FF2B5EF4-FFF2-40B4-BE49-F238E27FC236}">
                <a16:creationId xmlns:a16="http://schemas.microsoft.com/office/drawing/2014/main" id="{26CE9416-ABEC-5AB2-5896-B9B903366F41}"/>
              </a:ext>
              <a:ext uri="{C183D7F6-B498-43B3-948B-1728B52AA6E4}">
                <adec:decorative xmlns:adec="http://schemas.microsoft.com/office/drawing/2017/decorative"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53EE7643-38E2-D800-2995-52C7D1298ADE}"/>
              </a:ex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BCCB075C-8FB1-D5D2-288B-5C966920989D}"/>
              </a:ext>
            </a:extLst>
          </p:cNvPr>
          <p:cNvSpPr txBox="1"/>
          <p:nvPr/>
        </p:nvSpPr>
        <p:spPr>
          <a:xfrm>
            <a:off x="640467" y="1489851"/>
            <a:ext cx="1855765" cy="215444"/>
          </a:xfrm>
          <a:prstGeom prst="rect">
            <a:avLst/>
          </a:prstGeom>
          <a:noFill/>
        </p:spPr>
        <p:txBody>
          <a:bodyPr wrap="none" lIns="0" tIns="0" rIns="0" bIns="0" rtlCol="0">
            <a:spAutoFit/>
          </a:bodyPr>
          <a:lstStyle/>
          <a:p>
            <a:pPr algn="ctr"/>
            <a:r>
              <a:rPr lang="en-US" sz="1400" b="1" dirty="0">
                <a:solidFill>
                  <a:srgbClr val="30353F"/>
                </a:solidFill>
              </a:rPr>
              <a:t>Imputing EXT_SOURCE_1</a:t>
            </a:r>
          </a:p>
        </p:txBody>
      </p:sp>
      <p:grpSp>
        <p:nvGrpSpPr>
          <p:cNvPr id="88" name="Group 87" descr="This is an icon of a clock.">
            <a:extLst>
              <a:ext uri="{FF2B5EF4-FFF2-40B4-BE49-F238E27FC236}">
                <a16:creationId xmlns:a16="http://schemas.microsoft.com/office/drawing/2014/main" id="{1394ECEC-3341-11B1-79E8-4C8674C2F19F}"/>
              </a:ext>
            </a:extLst>
          </p:cNvPr>
          <p:cNvGrpSpPr/>
          <p:nvPr/>
        </p:nvGrpSpPr>
        <p:grpSpPr>
          <a:xfrm>
            <a:off x="1413524" y="3286857"/>
            <a:ext cx="309642" cy="309642"/>
            <a:chOff x="1389063" y="3748088"/>
            <a:chExt cx="336550" cy="336550"/>
          </a:xfrm>
          <a:solidFill>
            <a:schemeClr val="bg1"/>
          </a:solidFill>
        </p:grpSpPr>
        <p:sp>
          <p:nvSpPr>
            <p:cNvPr id="89" name="Freeform 5">
              <a:extLst>
                <a:ext uri="{FF2B5EF4-FFF2-40B4-BE49-F238E27FC236}">
                  <a16:creationId xmlns:a16="http://schemas.microsoft.com/office/drawing/2014/main" id="{6D9816AA-BBE2-AC53-72C4-5ADDAFC156A2}"/>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id="{7625EBF5-B1F2-2376-AF22-ABCE0E22DCBD}"/>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5" name="Straight Connector 64">
            <a:extLst>
              <a:ext uri="{FF2B5EF4-FFF2-40B4-BE49-F238E27FC236}">
                <a16:creationId xmlns:a16="http://schemas.microsoft.com/office/drawing/2014/main" id="{D8F2D852-217C-20B3-CDDC-722A512F84EC}"/>
              </a:ext>
              <a:ext uri="{C183D7F6-B498-43B3-948B-1728B52AA6E4}">
                <adec:decorative xmlns:adec="http://schemas.microsoft.com/office/drawing/2017/decorative"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15CFA52E-C3E3-1114-EA12-7A9B089644E5}"/>
              </a:ext>
              <a:ext uri="{C183D7F6-B498-43B3-948B-1728B52AA6E4}">
                <adec:decorative xmlns:adec="http://schemas.microsoft.com/office/drawing/2017/decorative" val="1"/>
              </a:ext>
            </a:extLst>
          </p:cNvPr>
          <p:cNvSpPr/>
          <p:nvPr/>
        </p:nvSpPr>
        <p:spPr>
          <a:xfrm>
            <a:off x="5560765"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ED51778B-0F34-63C7-A8B8-7F8EAC35B362}"/>
              </a:ext>
            </a:extLst>
          </p:cNvPr>
          <p:cNvSpPr txBox="1"/>
          <p:nvPr/>
        </p:nvSpPr>
        <p:spPr>
          <a:xfrm>
            <a:off x="4800302" y="1799313"/>
            <a:ext cx="2151326" cy="861774"/>
          </a:xfrm>
          <a:prstGeom prst="rect">
            <a:avLst/>
          </a:prstGeom>
          <a:noFill/>
        </p:spPr>
        <p:txBody>
          <a:bodyPr wrap="square" lIns="0" tIns="0" rIns="0" bIns="0" rtlCol="0">
            <a:spAutoFit/>
          </a:bodyPr>
          <a:lstStyle/>
          <a:p>
            <a:pPr algn="ctr"/>
            <a:r>
              <a:rPr lang="en-US" sz="1400" dirty="0"/>
              <a:t>Since they are not strongly correlated to anything, I imputed them based on their mean</a:t>
            </a:r>
            <a:endParaRPr lang="en-US" sz="1400" dirty="0">
              <a:solidFill>
                <a:srgbClr val="30353F"/>
              </a:solidFill>
            </a:endParaRPr>
          </a:p>
        </p:txBody>
      </p:sp>
      <p:sp>
        <p:nvSpPr>
          <p:cNvPr id="62" name="TextBox 61">
            <a:extLst>
              <a:ext uri="{FF2B5EF4-FFF2-40B4-BE49-F238E27FC236}">
                <a16:creationId xmlns:a16="http://schemas.microsoft.com/office/drawing/2014/main" id="{D821288A-65C3-CCF0-94FC-48A9F3C72731}"/>
              </a:ext>
            </a:extLst>
          </p:cNvPr>
          <p:cNvSpPr txBox="1"/>
          <p:nvPr/>
        </p:nvSpPr>
        <p:spPr>
          <a:xfrm>
            <a:off x="4219782" y="1489851"/>
            <a:ext cx="3312382" cy="215444"/>
          </a:xfrm>
          <a:prstGeom prst="rect">
            <a:avLst/>
          </a:prstGeom>
          <a:noFill/>
        </p:spPr>
        <p:txBody>
          <a:bodyPr wrap="none" lIns="0" tIns="0" rIns="0" bIns="0" rtlCol="0">
            <a:spAutoFit/>
          </a:bodyPr>
          <a:lstStyle/>
          <a:p>
            <a:pPr algn="ctr"/>
            <a:r>
              <a:rPr lang="en-US" sz="1400" b="1" dirty="0">
                <a:solidFill>
                  <a:srgbClr val="98A3AD"/>
                </a:solidFill>
              </a:rPr>
              <a:t>Imputing EXT_SOURCE_2 &amp; EXT_SOURCE_3</a:t>
            </a:r>
          </a:p>
        </p:txBody>
      </p:sp>
      <p:pic>
        <p:nvPicPr>
          <p:cNvPr id="99" name="Picture 98" descr="This is an icon of a human being. ">
            <a:extLst>
              <a:ext uri="{FF2B5EF4-FFF2-40B4-BE49-F238E27FC236}">
                <a16:creationId xmlns:a16="http://schemas.microsoft.com/office/drawing/2014/main" id="{60BBE6AE-B587-3571-AADB-DA4AC61B2391}"/>
              </a:ext>
            </a:extLst>
          </p:cNvPr>
          <p:cNvPicPr>
            <a:picLocks noChangeAspect="1"/>
          </p:cNvPicPr>
          <p:nvPr/>
        </p:nvPicPr>
        <p:blipFill>
          <a:blip r:embed="rId2"/>
          <a:stretch>
            <a:fillRect/>
          </a:stretch>
        </p:blipFill>
        <p:spPr>
          <a:xfrm>
            <a:off x="5736588" y="3330620"/>
            <a:ext cx="278755" cy="317251"/>
          </a:xfrm>
          <a:prstGeom prst="rect">
            <a:avLst/>
          </a:prstGeom>
        </p:spPr>
      </p:pic>
      <p:sp>
        <p:nvSpPr>
          <p:cNvPr id="103" name="Freeform 102">
            <a:extLst>
              <a:ext uri="{FF2B5EF4-FFF2-40B4-BE49-F238E27FC236}">
                <a16:creationId xmlns:a16="http://schemas.microsoft.com/office/drawing/2014/main" id="{E4705DCE-4785-4DE2-BBCE-D94D7AC9734F}"/>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4" name="TextBox 103">
            <a:extLst>
              <a:ext uri="{FF2B5EF4-FFF2-40B4-BE49-F238E27FC236}">
                <a16:creationId xmlns:a16="http://schemas.microsoft.com/office/drawing/2014/main" id="{8004ED67-2B0F-CC2F-D29A-504FC00CB205}"/>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6</a:t>
            </a:r>
          </a:p>
        </p:txBody>
      </p:sp>
      <p:sp>
        <p:nvSpPr>
          <p:cNvPr id="45" name="TextBox 44">
            <a:extLst>
              <a:ext uri="{FF2B5EF4-FFF2-40B4-BE49-F238E27FC236}">
                <a16:creationId xmlns:a16="http://schemas.microsoft.com/office/drawing/2014/main" id="{2B368782-FE7C-9267-FAA3-629095EA2528}"/>
              </a:ext>
            </a:extLst>
          </p:cNvPr>
          <p:cNvSpPr txBox="1"/>
          <p:nvPr/>
        </p:nvSpPr>
        <p:spPr>
          <a:xfrm>
            <a:off x="3883862" y="165381"/>
            <a:ext cx="4424289"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FEATURE ENGINEERING</a:t>
            </a:r>
          </a:p>
        </p:txBody>
      </p:sp>
      <p:sp>
        <p:nvSpPr>
          <p:cNvPr id="2" name="Title 1" hidden="1">
            <a:extLst>
              <a:ext uri="{FF2B5EF4-FFF2-40B4-BE49-F238E27FC236}">
                <a16:creationId xmlns:a16="http://schemas.microsoft.com/office/drawing/2014/main" id="{78AB2540-9D03-7910-890F-2AA4BBDC2AA9}"/>
              </a:ext>
            </a:extLst>
          </p:cNvPr>
          <p:cNvSpPr>
            <a:spLocks noGrp="1"/>
          </p:cNvSpPr>
          <p:nvPr>
            <p:ph type="title"/>
          </p:nvPr>
        </p:nvSpPr>
        <p:spPr/>
        <p:txBody>
          <a:bodyPr/>
          <a:lstStyle/>
          <a:p>
            <a:r>
              <a:rPr lang="en-US" dirty="0"/>
              <a:t>Slide 9</a:t>
            </a:r>
          </a:p>
        </p:txBody>
      </p:sp>
      <p:sp>
        <p:nvSpPr>
          <p:cNvPr id="3" name="TextBox 98">
            <a:extLst>
              <a:ext uri="{FF2B5EF4-FFF2-40B4-BE49-F238E27FC236}">
                <a16:creationId xmlns:a16="http://schemas.microsoft.com/office/drawing/2014/main" id="{DB9F4A6C-60EB-4E22-D80B-24A885B6E9D2}"/>
              </a:ext>
            </a:extLst>
          </p:cNvPr>
          <p:cNvSpPr txBox="1"/>
          <p:nvPr/>
        </p:nvSpPr>
        <p:spPr>
          <a:xfrm>
            <a:off x="325686" y="5875314"/>
            <a:ext cx="720000" cy="720000"/>
          </a:xfrm>
          <a:prstGeom prst="rect">
            <a:avLst/>
          </a:prstGeom>
          <a:blipFill>
            <a:blip r:embed="rId3"/>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sp>
        <p:nvSpPr>
          <p:cNvPr id="4" name="テキスト ボックス 3">
            <a:extLst>
              <a:ext uri="{FF2B5EF4-FFF2-40B4-BE49-F238E27FC236}">
                <a16:creationId xmlns:a16="http://schemas.microsoft.com/office/drawing/2014/main" id="{DB209D10-B37C-3F7A-9746-076CAA37AD56}"/>
              </a:ext>
            </a:extLst>
          </p:cNvPr>
          <p:cNvSpPr txBox="1"/>
          <p:nvPr/>
        </p:nvSpPr>
        <p:spPr>
          <a:xfrm>
            <a:off x="4983692" y="590244"/>
            <a:ext cx="1784546" cy="369332"/>
          </a:xfrm>
          <a:prstGeom prst="rect">
            <a:avLst/>
          </a:prstGeom>
          <a:noFill/>
        </p:spPr>
        <p:txBody>
          <a:bodyPr wrap="square" rtlCol="0">
            <a:spAutoFit/>
          </a:bodyPr>
          <a:lstStyle/>
          <a:p>
            <a:r>
              <a:rPr lang="en-US" altLang="ja-JP" dirty="0"/>
              <a:t>※</a:t>
            </a:r>
            <a:r>
              <a:rPr lang="en-ID" altLang="ja-JP" dirty="0"/>
              <a:t>EXT_SOURCE</a:t>
            </a:r>
            <a:endParaRPr lang="en-ID" dirty="0"/>
          </a:p>
        </p:txBody>
      </p:sp>
      <p:pic>
        <p:nvPicPr>
          <p:cNvPr id="6" name="図 5">
            <a:extLst>
              <a:ext uri="{FF2B5EF4-FFF2-40B4-BE49-F238E27FC236}">
                <a16:creationId xmlns:a16="http://schemas.microsoft.com/office/drawing/2014/main" id="{6796DF6F-D23F-7F8D-23C4-D0E3D487F1EA}"/>
              </a:ext>
            </a:extLst>
          </p:cNvPr>
          <p:cNvPicPr>
            <a:picLocks noChangeAspect="1"/>
          </p:cNvPicPr>
          <p:nvPr/>
        </p:nvPicPr>
        <p:blipFill>
          <a:blip r:embed="rId4"/>
          <a:stretch>
            <a:fillRect/>
          </a:stretch>
        </p:blipFill>
        <p:spPr>
          <a:xfrm>
            <a:off x="2046681" y="3684791"/>
            <a:ext cx="3540798" cy="2796389"/>
          </a:xfrm>
          <a:prstGeom prst="rect">
            <a:avLst/>
          </a:prstGeom>
        </p:spPr>
      </p:pic>
      <p:sp>
        <p:nvSpPr>
          <p:cNvPr id="7" name="テキスト ボックス 6">
            <a:extLst>
              <a:ext uri="{FF2B5EF4-FFF2-40B4-BE49-F238E27FC236}">
                <a16:creationId xmlns:a16="http://schemas.microsoft.com/office/drawing/2014/main" id="{51C44325-D7C4-C574-3110-7E658A8E0CE8}"/>
              </a:ext>
            </a:extLst>
          </p:cNvPr>
          <p:cNvSpPr txBox="1"/>
          <p:nvPr/>
        </p:nvSpPr>
        <p:spPr>
          <a:xfrm>
            <a:off x="1108333" y="3854224"/>
            <a:ext cx="956540" cy="369332"/>
          </a:xfrm>
          <a:prstGeom prst="rect">
            <a:avLst/>
          </a:prstGeom>
          <a:noFill/>
        </p:spPr>
        <p:txBody>
          <a:bodyPr wrap="square" rtlCol="0">
            <a:spAutoFit/>
          </a:bodyPr>
          <a:lstStyle/>
          <a:p>
            <a:r>
              <a:rPr lang="en-ID" dirty="0"/>
              <a:t>Chart-&gt;</a:t>
            </a:r>
          </a:p>
        </p:txBody>
      </p:sp>
    </p:spTree>
    <p:extLst>
      <p:ext uri="{BB962C8B-B14F-4D97-AF65-F5344CB8AC3E}">
        <p14:creationId xmlns:p14="http://schemas.microsoft.com/office/powerpoint/2010/main" val="158961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Oval 74">
            <a:extLst>
              <a:ext uri="{C183D7F6-B498-43B3-948B-1728B52AA6E4}">
                <adec:decorative xmlns:adec="http://schemas.microsoft.com/office/drawing/2017/decorative" val="1"/>
              </a:ext>
            </a:extLst>
          </p:cNvPr>
          <p:cNvSpPr/>
          <p:nvPr/>
        </p:nvSpPr>
        <p:spPr>
          <a:xfrm>
            <a:off x="9443776" y="2225546"/>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C183D7F6-B498-43B3-948B-1728B52AA6E4}">
                <adec:decorative xmlns:adec="http://schemas.microsoft.com/office/drawing/2017/decorative"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C183D7F6-B498-43B3-948B-1728B52AA6E4}">
                <adec:decorative xmlns:adec="http://schemas.microsoft.com/office/drawing/2017/decorative" val="1"/>
              </a:ext>
            </a:extLst>
          </p:cNvPr>
          <p:cNvSpPr/>
          <p:nvPr/>
        </p:nvSpPr>
        <p:spPr>
          <a:xfrm>
            <a:off x="9829561" y="2611330"/>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a trophy."/>
          <p:cNvGrpSpPr/>
          <p:nvPr/>
        </p:nvGrpSpPr>
        <p:grpSpPr>
          <a:xfrm>
            <a:off x="10299341" y="3028467"/>
            <a:ext cx="656095" cy="761376"/>
            <a:chOff x="-1892703" y="1944681"/>
            <a:chExt cx="3284538" cy="3811588"/>
          </a:xfrm>
        </p:grpSpPr>
        <p:sp>
          <p:nvSpPr>
            <p:cNvPr id="8" name="Freeform 5"/>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7" name="Straight Connector 66">
            <a:extLst>
              <a:ext uri="{C183D7F6-B498-43B3-948B-1728B52AA6E4}">
                <adec:decorative xmlns:adec="http://schemas.microsoft.com/office/drawing/2017/decorative"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954113" y="4721818"/>
            <a:ext cx="2151326" cy="1077218"/>
          </a:xfrm>
          <a:prstGeom prst="rect">
            <a:avLst/>
          </a:prstGeom>
          <a:noFill/>
        </p:spPr>
        <p:txBody>
          <a:bodyPr wrap="square" lIns="0" tIns="0" rIns="0" bIns="0" rtlCol="0">
            <a:spAutoFit/>
          </a:bodyPr>
          <a:lstStyle/>
          <a:p>
            <a:pPr algn="ctr"/>
            <a:r>
              <a:rPr lang="en-US" sz="1400" dirty="0">
                <a:solidFill>
                  <a:srgbClr val="30353F"/>
                </a:solidFill>
              </a:rPr>
              <a:t>Some of them are positive, but they almost match the pensioner + unemployed values, so I’ve interpreted them as not employed </a:t>
            </a:r>
          </a:p>
        </p:txBody>
      </p:sp>
      <p:sp>
        <p:nvSpPr>
          <p:cNvPr id="71" name="TextBox 70"/>
          <p:cNvSpPr txBox="1"/>
          <p:nvPr/>
        </p:nvSpPr>
        <p:spPr>
          <a:xfrm>
            <a:off x="7424582" y="4412356"/>
            <a:ext cx="1210396" cy="215444"/>
          </a:xfrm>
          <a:prstGeom prst="rect">
            <a:avLst/>
          </a:prstGeom>
          <a:noFill/>
        </p:spPr>
        <p:txBody>
          <a:bodyPr wrap="none" lIns="0" tIns="0" rIns="0" bIns="0" rtlCol="0">
            <a:spAutoFit/>
          </a:bodyPr>
          <a:lstStyle/>
          <a:p>
            <a:pPr algn="ctr"/>
            <a:r>
              <a:rPr lang="en-US" sz="1400" b="1" dirty="0" err="1">
                <a:solidFill>
                  <a:srgbClr val="43CDD9"/>
                </a:solidFill>
              </a:rPr>
              <a:t>Employed_Years</a:t>
            </a:r>
            <a:endParaRPr lang="en-US" sz="1400" b="1" dirty="0">
              <a:solidFill>
                <a:srgbClr val="43CDD9"/>
              </a:solidFill>
            </a:endParaRPr>
          </a:p>
        </p:txBody>
      </p:sp>
      <p:sp>
        <p:nvSpPr>
          <p:cNvPr id="73" name="Oval 72">
            <a:extLst>
              <a:ext uri="{C183D7F6-B498-43B3-948B-1728B52AA6E4}">
                <adec:decorative xmlns:adec="http://schemas.microsoft.com/office/drawing/2017/decorative" val="1"/>
              </a:ext>
            </a:extLst>
          </p:cNvPr>
          <p:cNvSpPr/>
          <p:nvPr/>
        </p:nvSpPr>
        <p:spPr>
          <a:xfrm>
            <a:off x="7714576"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descr="This is an icon of a calendar. "/>
          <p:cNvGrpSpPr/>
          <p:nvPr/>
        </p:nvGrpSpPr>
        <p:grpSpPr>
          <a:xfrm>
            <a:off x="7899149" y="3358618"/>
            <a:ext cx="261254" cy="261255"/>
            <a:chOff x="8208963" y="3762375"/>
            <a:chExt cx="306387" cy="306388"/>
          </a:xfrm>
        </p:grpSpPr>
        <p:sp>
          <p:nvSpPr>
            <p:cNvPr id="82"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TextBox 31"/>
          <p:cNvSpPr txBox="1"/>
          <p:nvPr/>
        </p:nvSpPr>
        <p:spPr>
          <a:xfrm>
            <a:off x="492682" y="1799313"/>
            <a:ext cx="2151326" cy="861774"/>
          </a:xfrm>
          <a:prstGeom prst="rect">
            <a:avLst/>
          </a:prstGeom>
          <a:noFill/>
        </p:spPr>
        <p:txBody>
          <a:bodyPr wrap="square" lIns="0" tIns="0" rIns="0" bIns="0" rtlCol="0">
            <a:spAutoFit/>
          </a:bodyPr>
          <a:lstStyle/>
          <a:p>
            <a:pPr algn="ctr"/>
            <a:r>
              <a:rPr lang="en-US" sz="1400" dirty="0">
                <a:solidFill>
                  <a:srgbClr val="30353F"/>
                </a:solidFill>
              </a:rPr>
              <a:t>The dataset saves time values as negative days, so we transform it into years by dividing by -365</a:t>
            </a:r>
          </a:p>
        </p:txBody>
      </p:sp>
      <p:cxnSp>
        <p:nvCxnSpPr>
          <p:cNvPr id="29" name="Straight Connector 28">
            <a:extLst>
              <a:ext uri="{C183D7F6-B498-43B3-948B-1728B52AA6E4}">
                <adec:decorative xmlns:adec="http://schemas.microsoft.com/office/drawing/2017/decorative"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p:cNvSpPr txBox="1"/>
          <p:nvPr/>
        </p:nvSpPr>
        <p:spPr>
          <a:xfrm>
            <a:off x="1069272" y="1489851"/>
            <a:ext cx="998158" cy="215444"/>
          </a:xfrm>
          <a:prstGeom prst="rect">
            <a:avLst/>
          </a:prstGeom>
          <a:noFill/>
        </p:spPr>
        <p:txBody>
          <a:bodyPr wrap="none" lIns="0" tIns="0" rIns="0" bIns="0" rtlCol="0">
            <a:spAutoFit/>
          </a:bodyPr>
          <a:lstStyle/>
          <a:p>
            <a:pPr algn="ctr"/>
            <a:r>
              <a:rPr lang="en-US" sz="1400" b="1" dirty="0">
                <a:solidFill>
                  <a:srgbClr val="30353F"/>
                </a:solidFill>
              </a:rPr>
              <a:t>Original form</a:t>
            </a:r>
          </a:p>
        </p:txBody>
      </p:sp>
      <p:grpSp>
        <p:nvGrpSpPr>
          <p:cNvPr id="88" name="Group 87" descr="This is an icon of a clock."/>
          <p:cNvGrpSpPr/>
          <p:nvPr/>
        </p:nvGrpSpPr>
        <p:grpSpPr>
          <a:xfrm>
            <a:off x="1413524" y="3286857"/>
            <a:ext cx="309642" cy="309642"/>
            <a:chOff x="1389063" y="3748088"/>
            <a:chExt cx="336550" cy="336550"/>
          </a:xfrm>
          <a:solidFill>
            <a:schemeClr val="bg1"/>
          </a:solidFill>
        </p:grpSpPr>
        <p:sp>
          <p:nvSpPr>
            <p:cNvPr id="89"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5" name="Straight Connector 64">
            <a:extLst>
              <a:ext uri="{C183D7F6-B498-43B3-948B-1728B52AA6E4}">
                <adec:decorative xmlns:adec="http://schemas.microsoft.com/office/drawing/2017/decorative"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9" name="Oval 68">
            <a:extLst>
              <a:ext uri="{C183D7F6-B498-43B3-948B-1728B52AA6E4}">
                <adec:decorative xmlns:adec="http://schemas.microsoft.com/office/drawing/2017/decorative" val="1"/>
              </a:ext>
            </a:extLst>
          </p:cNvPr>
          <p:cNvSpPr/>
          <p:nvPr/>
        </p:nvSpPr>
        <p:spPr>
          <a:xfrm>
            <a:off x="5560765"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4800302" y="1799313"/>
            <a:ext cx="2151326" cy="646331"/>
          </a:xfrm>
          <a:prstGeom prst="rect">
            <a:avLst/>
          </a:prstGeom>
          <a:noFill/>
        </p:spPr>
        <p:txBody>
          <a:bodyPr wrap="square" lIns="0" tIns="0" rIns="0" bIns="0" rtlCol="0">
            <a:spAutoFit/>
          </a:bodyPr>
          <a:lstStyle/>
          <a:p>
            <a:pPr algn="ctr"/>
            <a:r>
              <a:rPr lang="en-US" sz="1400" dirty="0"/>
              <a:t>No troublesome values are encountered so the formula works well</a:t>
            </a:r>
            <a:endParaRPr lang="en-US" sz="1400" dirty="0">
              <a:solidFill>
                <a:srgbClr val="30353F"/>
              </a:solidFill>
            </a:endParaRPr>
          </a:p>
        </p:txBody>
      </p:sp>
      <p:sp>
        <p:nvSpPr>
          <p:cNvPr id="62" name="TextBox 61"/>
          <p:cNvSpPr txBox="1"/>
          <p:nvPr/>
        </p:nvSpPr>
        <p:spPr>
          <a:xfrm>
            <a:off x="5723688" y="1489851"/>
            <a:ext cx="304571" cy="215444"/>
          </a:xfrm>
          <a:prstGeom prst="rect">
            <a:avLst/>
          </a:prstGeom>
          <a:noFill/>
        </p:spPr>
        <p:txBody>
          <a:bodyPr wrap="none" lIns="0" tIns="0" rIns="0" bIns="0" rtlCol="0">
            <a:spAutoFit/>
          </a:bodyPr>
          <a:lstStyle/>
          <a:p>
            <a:pPr algn="ctr"/>
            <a:r>
              <a:rPr lang="en-US" sz="1400" b="1" dirty="0">
                <a:solidFill>
                  <a:srgbClr val="98A3AD"/>
                </a:solidFill>
              </a:rPr>
              <a:t>Age</a:t>
            </a:r>
          </a:p>
        </p:txBody>
      </p:sp>
      <p:pic>
        <p:nvPicPr>
          <p:cNvPr id="99" name="Picture 98" descr="This is an icon of a human being. "/>
          <p:cNvPicPr>
            <a:picLocks noChangeAspect="1"/>
          </p:cNvPicPr>
          <p:nvPr/>
        </p:nvPicPr>
        <p:blipFill>
          <a:blip r:embed="rId2"/>
          <a:stretch>
            <a:fillRect/>
          </a:stretch>
        </p:blipFill>
        <p:spPr>
          <a:xfrm>
            <a:off x="5736588" y="3330620"/>
            <a:ext cx="278755" cy="317251"/>
          </a:xfrm>
          <a:prstGeom prst="rect">
            <a:avLst/>
          </a:prstGeom>
        </p:spPr>
      </p:pic>
      <p:sp>
        <p:nvSpPr>
          <p:cNvPr id="103" name="Freeform 102">
            <a:extLs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4" name="TextBox 103"/>
          <p:cNvSpPr txBox="1"/>
          <p:nvPr/>
        </p:nvSpPr>
        <p:spPr>
          <a:xfrm>
            <a:off x="11907454" y="6481180"/>
            <a:ext cx="274434" cy="307777"/>
          </a:xfrm>
          <a:prstGeom prst="rect">
            <a:avLst/>
          </a:prstGeom>
          <a:noFill/>
        </p:spPr>
        <p:txBody>
          <a:bodyPr wrap="none" rtlCol="0">
            <a:spAutoFit/>
          </a:bodyPr>
          <a:lstStyle/>
          <a:p>
            <a:r>
              <a:rPr lang="en-US" sz="1400" b="1" dirty="0">
                <a:solidFill>
                  <a:schemeClr val="bg1"/>
                </a:solidFill>
              </a:rPr>
              <a:t>7</a:t>
            </a:r>
          </a:p>
        </p:txBody>
      </p:sp>
      <p:sp>
        <p:nvSpPr>
          <p:cNvPr id="45" name="TextBox 44">
            <a:extLst>
              <a:ext uri="{FF2B5EF4-FFF2-40B4-BE49-F238E27FC236}">
                <a16:creationId xmlns:a16="http://schemas.microsoft.com/office/drawing/2014/main" id="{6972FD61-A278-4E69-85DE-75B38C250625}"/>
              </a:ext>
            </a:extLst>
          </p:cNvPr>
          <p:cNvSpPr txBox="1"/>
          <p:nvPr/>
        </p:nvSpPr>
        <p:spPr>
          <a:xfrm>
            <a:off x="3883862" y="165381"/>
            <a:ext cx="4424289"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FEATURE ENGINEERING</a:t>
            </a: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sp>
        <p:nvSpPr>
          <p:cNvPr id="3" name="TextBox 98">
            <a:extLst>
              <a:ext uri="{FF2B5EF4-FFF2-40B4-BE49-F238E27FC236}">
                <a16:creationId xmlns:a16="http://schemas.microsoft.com/office/drawing/2014/main" id="{EB5A784A-E0E5-8344-5037-62D39FB53F27}"/>
              </a:ext>
            </a:extLst>
          </p:cNvPr>
          <p:cNvSpPr txBox="1"/>
          <p:nvPr/>
        </p:nvSpPr>
        <p:spPr>
          <a:xfrm>
            <a:off x="325686" y="5875314"/>
            <a:ext cx="720000" cy="720000"/>
          </a:xfrm>
          <a:prstGeom prst="rect">
            <a:avLst/>
          </a:prstGeom>
          <a:blipFill>
            <a:blip r:embed="rId3"/>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sp>
        <p:nvSpPr>
          <p:cNvPr id="4" name="テキスト ボックス 3">
            <a:extLst>
              <a:ext uri="{FF2B5EF4-FFF2-40B4-BE49-F238E27FC236}">
                <a16:creationId xmlns:a16="http://schemas.microsoft.com/office/drawing/2014/main" id="{0351D639-D731-97D4-4CAC-DB9B2CDD4F59}"/>
              </a:ext>
            </a:extLst>
          </p:cNvPr>
          <p:cNvSpPr txBox="1"/>
          <p:nvPr/>
        </p:nvSpPr>
        <p:spPr>
          <a:xfrm>
            <a:off x="5416764" y="582828"/>
            <a:ext cx="1197158" cy="369332"/>
          </a:xfrm>
          <a:prstGeom prst="rect">
            <a:avLst/>
          </a:prstGeom>
          <a:noFill/>
        </p:spPr>
        <p:txBody>
          <a:bodyPr wrap="square" rtlCol="0">
            <a:spAutoFit/>
          </a:bodyPr>
          <a:lstStyle/>
          <a:p>
            <a:r>
              <a:rPr lang="en-US" altLang="ja-JP" dirty="0"/>
              <a:t>※</a:t>
            </a:r>
            <a:r>
              <a:rPr lang="en-ID" altLang="ja-JP" dirty="0"/>
              <a:t>To Years</a:t>
            </a:r>
            <a:endParaRPr lang="en-ID" dirty="0"/>
          </a:p>
        </p:txBody>
      </p:sp>
      <p:pic>
        <p:nvPicPr>
          <p:cNvPr id="14" name="図 13">
            <a:extLst>
              <a:ext uri="{FF2B5EF4-FFF2-40B4-BE49-F238E27FC236}">
                <a16:creationId xmlns:a16="http://schemas.microsoft.com/office/drawing/2014/main" id="{6125CB5B-CC32-1D6B-4269-2F2CDD3B42D9}"/>
              </a:ext>
            </a:extLst>
          </p:cNvPr>
          <p:cNvPicPr>
            <a:picLocks noChangeAspect="1"/>
          </p:cNvPicPr>
          <p:nvPr/>
        </p:nvPicPr>
        <p:blipFill>
          <a:blip r:embed="rId4"/>
          <a:stretch>
            <a:fillRect/>
          </a:stretch>
        </p:blipFill>
        <p:spPr>
          <a:xfrm>
            <a:off x="6671991" y="5881318"/>
            <a:ext cx="2822507" cy="599862"/>
          </a:xfrm>
          <a:prstGeom prst="rect">
            <a:avLst/>
          </a:prstGeom>
        </p:spPr>
      </p:pic>
    </p:spTree>
    <p:extLst>
      <p:ext uri="{BB962C8B-B14F-4D97-AF65-F5344CB8AC3E}">
        <p14:creationId xmlns:p14="http://schemas.microsoft.com/office/powerpoint/2010/main" val="1708956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7EA1-742A-4DEE-0D47-C33A86E38B6B}"/>
            </a:ext>
          </a:extLst>
        </p:cNvPr>
        <p:cNvGrpSpPr/>
        <p:nvPr/>
      </p:nvGrpSpPr>
      <p:grpSpPr>
        <a:xfrm>
          <a:off x="0" y="0"/>
          <a:ext cx="0" cy="0"/>
          <a:chOff x="0" y="0"/>
          <a:chExt cx="0" cy="0"/>
        </a:xfrm>
      </p:grpSpPr>
      <p:sp>
        <p:nvSpPr>
          <p:cNvPr id="75" name="Oval 74">
            <a:extLst>
              <a:ext uri="{FF2B5EF4-FFF2-40B4-BE49-F238E27FC236}">
                <a16:creationId xmlns:a16="http://schemas.microsoft.com/office/drawing/2014/main" id="{003A39E9-5E71-8EC0-109F-C910D4FDFDB9}"/>
              </a:ext>
              <a:ext uri="{C183D7F6-B498-43B3-948B-1728B52AA6E4}">
                <adec:decorative xmlns:adec="http://schemas.microsoft.com/office/drawing/2017/decorative" val="1"/>
              </a:ext>
            </a:extLst>
          </p:cNvPr>
          <p:cNvSpPr/>
          <p:nvPr/>
        </p:nvSpPr>
        <p:spPr>
          <a:xfrm>
            <a:off x="9443776" y="2225546"/>
            <a:ext cx="2367224" cy="2367218"/>
          </a:xfrm>
          <a:prstGeom prst="ellipse">
            <a:avLst/>
          </a:prstGeom>
          <a:solidFill>
            <a:srgbClr val="667181">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B1593E4B-062E-612D-F28D-D22EAD15E55F}"/>
              </a:ext>
              <a:ext uri="{C183D7F6-B498-43B3-948B-1728B52AA6E4}">
                <adec:decorative xmlns:adec="http://schemas.microsoft.com/office/drawing/2017/decorative" val="1"/>
              </a:ext>
            </a:extLst>
          </p:cNvPr>
          <p:cNvSpPr/>
          <p:nvPr/>
        </p:nvSpPr>
        <p:spPr>
          <a:xfrm>
            <a:off x="0" y="3440290"/>
            <a:ext cx="11025188" cy="50668"/>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77DFEEE5-1604-23C0-33A3-4E4D74882657}"/>
              </a:ext>
              <a:ext uri="{C183D7F6-B498-43B3-948B-1728B52AA6E4}">
                <adec:decorative xmlns:adec="http://schemas.microsoft.com/office/drawing/2017/decorative" val="1"/>
              </a:ext>
            </a:extLst>
          </p:cNvPr>
          <p:cNvSpPr/>
          <p:nvPr/>
        </p:nvSpPr>
        <p:spPr>
          <a:xfrm>
            <a:off x="9829561" y="2611330"/>
            <a:ext cx="1595654" cy="1595650"/>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descr="This is an icon of a trophy.">
            <a:extLst>
              <a:ext uri="{FF2B5EF4-FFF2-40B4-BE49-F238E27FC236}">
                <a16:creationId xmlns:a16="http://schemas.microsoft.com/office/drawing/2014/main" id="{4B639FDC-28C7-2148-8D95-83C9FB88D5F8}"/>
              </a:ext>
            </a:extLst>
          </p:cNvPr>
          <p:cNvGrpSpPr/>
          <p:nvPr/>
        </p:nvGrpSpPr>
        <p:grpSpPr>
          <a:xfrm>
            <a:off x="10299341" y="3028467"/>
            <a:ext cx="656095" cy="761376"/>
            <a:chOff x="-1892703" y="1944681"/>
            <a:chExt cx="3284538" cy="3811588"/>
          </a:xfrm>
        </p:grpSpPr>
        <p:sp>
          <p:nvSpPr>
            <p:cNvPr id="8" name="Freeform 5">
              <a:extLst>
                <a:ext uri="{FF2B5EF4-FFF2-40B4-BE49-F238E27FC236}">
                  <a16:creationId xmlns:a16="http://schemas.microsoft.com/office/drawing/2014/main" id="{02432496-3519-7837-AEEE-8A2BB8CD09A6}"/>
                </a:ext>
              </a:extLst>
            </p:cNvPr>
            <p:cNvSpPr>
              <a:spLocks noEditPoints="1"/>
            </p:cNvSpPr>
            <p:nvPr/>
          </p:nvSpPr>
          <p:spPr bwMode="auto">
            <a:xfrm>
              <a:off x="-1892703" y="1944681"/>
              <a:ext cx="3284538" cy="3811588"/>
            </a:xfrm>
            <a:custGeom>
              <a:avLst/>
              <a:gdLst>
                <a:gd name="T0" fmla="*/ 1611 w 1764"/>
                <a:gd name="T1" fmla="*/ 145 h 2048"/>
                <a:gd name="T2" fmla="*/ 1468 w 1764"/>
                <a:gd name="T3" fmla="*/ 100 h 2048"/>
                <a:gd name="T4" fmla="*/ 397 w 1764"/>
                <a:gd name="T5" fmla="*/ 0 h 2048"/>
                <a:gd name="T6" fmla="*/ 296 w 1764"/>
                <a:gd name="T7" fmla="*/ 145 h 2048"/>
                <a:gd name="T8" fmla="*/ 40 w 1764"/>
                <a:gd name="T9" fmla="*/ 197 h 2048"/>
                <a:gd name="T10" fmla="*/ 397 w 1764"/>
                <a:gd name="T11" fmla="*/ 863 h 2048"/>
                <a:gd name="T12" fmla="*/ 735 w 1764"/>
                <a:gd name="T13" fmla="*/ 1251 h 2048"/>
                <a:gd name="T14" fmla="*/ 567 w 1764"/>
                <a:gd name="T15" fmla="*/ 1483 h 2048"/>
                <a:gd name="T16" fmla="*/ 531 w 1764"/>
                <a:gd name="T17" fmla="*/ 1746 h 2048"/>
                <a:gd name="T18" fmla="*/ 301 w 1764"/>
                <a:gd name="T19" fmla="*/ 1888 h 2048"/>
                <a:gd name="T20" fmla="*/ 348 w 1764"/>
                <a:gd name="T21" fmla="*/ 2048 h 2048"/>
                <a:gd name="T22" fmla="*/ 1468 w 1764"/>
                <a:gd name="T23" fmla="*/ 2001 h 2048"/>
                <a:gd name="T24" fmla="*/ 1325 w 1764"/>
                <a:gd name="T25" fmla="*/ 1746 h 2048"/>
                <a:gd name="T26" fmla="*/ 1237 w 1764"/>
                <a:gd name="T27" fmla="*/ 1529 h 2048"/>
                <a:gd name="T28" fmla="*/ 1200 w 1764"/>
                <a:gd name="T29" fmla="*/ 1482 h 2048"/>
                <a:gd name="T30" fmla="*/ 1303 w 1764"/>
                <a:gd name="T31" fmla="*/ 992 h 2048"/>
                <a:gd name="T32" fmla="*/ 1757 w 1764"/>
                <a:gd name="T33" fmla="*/ 316 h 2048"/>
                <a:gd name="T34" fmla="*/ 101 w 1764"/>
                <a:gd name="T35" fmla="*/ 301 h 2048"/>
                <a:gd name="T36" fmla="*/ 153 w 1764"/>
                <a:gd name="T37" fmla="*/ 240 h 2048"/>
                <a:gd name="T38" fmla="*/ 296 w 1764"/>
                <a:gd name="T39" fmla="*/ 327 h 2048"/>
                <a:gd name="T40" fmla="*/ 101 w 1764"/>
                <a:gd name="T41" fmla="*/ 301 h 2048"/>
                <a:gd name="T42" fmla="*/ 1373 w 1764"/>
                <a:gd name="T43" fmla="*/ 1888 h 2048"/>
                <a:gd name="T44" fmla="*/ 396 w 1764"/>
                <a:gd name="T45" fmla="*/ 1953 h 2048"/>
                <a:gd name="T46" fmla="*/ 443 w 1764"/>
                <a:gd name="T47" fmla="*/ 1841 h 2048"/>
                <a:gd name="T48" fmla="*/ 1143 w 1764"/>
                <a:gd name="T49" fmla="*/ 1576 h 2048"/>
                <a:gd name="T50" fmla="*/ 626 w 1764"/>
                <a:gd name="T51" fmla="*/ 1746 h 2048"/>
                <a:gd name="T52" fmla="*/ 1143 w 1764"/>
                <a:gd name="T53" fmla="*/ 1576 h 2048"/>
                <a:gd name="T54" fmla="*/ 782 w 1764"/>
                <a:gd name="T55" fmla="*/ 1439 h 2048"/>
                <a:gd name="T56" fmla="*/ 882 w 1764"/>
                <a:gd name="T57" fmla="*/ 1280 h 2048"/>
                <a:gd name="T58" fmla="*/ 1019 w 1764"/>
                <a:gd name="T59" fmla="*/ 1481 h 2048"/>
                <a:gd name="T60" fmla="*/ 1373 w 1764"/>
                <a:gd name="T61" fmla="*/ 327 h 2048"/>
                <a:gd name="T62" fmla="*/ 882 w 1764"/>
                <a:gd name="T63" fmla="*/ 1186 h 2048"/>
                <a:gd name="T64" fmla="*/ 391 w 1764"/>
                <a:gd name="T65" fmla="*/ 327 h 2048"/>
                <a:gd name="T66" fmla="*/ 397 w 1764"/>
                <a:gd name="T67" fmla="*/ 95 h 2048"/>
                <a:gd name="T68" fmla="*/ 1373 w 1764"/>
                <a:gd name="T69" fmla="*/ 100 h 2048"/>
                <a:gd name="T70" fmla="*/ 1663 w 1764"/>
                <a:gd name="T71" fmla="*/ 301 h 2048"/>
                <a:gd name="T72" fmla="*/ 1468 w 1764"/>
                <a:gd name="T73" fmla="*/ 327 h 2048"/>
                <a:gd name="T74" fmla="*/ 1611 w 1764"/>
                <a:gd name="T75" fmla="*/ 240 h 2048"/>
                <a:gd name="T76" fmla="*/ 1663 w 1764"/>
                <a:gd name="T77" fmla="*/ 301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64" h="2048">
                  <a:moveTo>
                    <a:pt x="1724" y="197"/>
                  </a:moveTo>
                  <a:cubicBezTo>
                    <a:pt x="1696" y="164"/>
                    <a:pt x="1654" y="145"/>
                    <a:pt x="1611" y="145"/>
                  </a:cubicBezTo>
                  <a:cubicBezTo>
                    <a:pt x="1468" y="145"/>
                    <a:pt x="1468" y="145"/>
                    <a:pt x="1468" y="145"/>
                  </a:cubicBezTo>
                  <a:cubicBezTo>
                    <a:pt x="1468" y="100"/>
                    <a:pt x="1468" y="100"/>
                    <a:pt x="1468" y="100"/>
                  </a:cubicBezTo>
                  <a:cubicBezTo>
                    <a:pt x="1468" y="45"/>
                    <a:pt x="1423" y="0"/>
                    <a:pt x="1367" y="0"/>
                  </a:cubicBezTo>
                  <a:cubicBezTo>
                    <a:pt x="397" y="0"/>
                    <a:pt x="397" y="0"/>
                    <a:pt x="397" y="0"/>
                  </a:cubicBezTo>
                  <a:cubicBezTo>
                    <a:pt x="341" y="0"/>
                    <a:pt x="296" y="45"/>
                    <a:pt x="296" y="100"/>
                  </a:cubicBezTo>
                  <a:cubicBezTo>
                    <a:pt x="296" y="145"/>
                    <a:pt x="296" y="145"/>
                    <a:pt x="296" y="145"/>
                  </a:cubicBezTo>
                  <a:cubicBezTo>
                    <a:pt x="153" y="145"/>
                    <a:pt x="153" y="145"/>
                    <a:pt x="153" y="145"/>
                  </a:cubicBezTo>
                  <a:cubicBezTo>
                    <a:pt x="110" y="145"/>
                    <a:pt x="68" y="164"/>
                    <a:pt x="40" y="197"/>
                  </a:cubicBezTo>
                  <a:cubicBezTo>
                    <a:pt x="12" y="230"/>
                    <a:pt x="0" y="274"/>
                    <a:pt x="7" y="316"/>
                  </a:cubicBezTo>
                  <a:cubicBezTo>
                    <a:pt x="45" y="547"/>
                    <a:pt x="190" y="751"/>
                    <a:pt x="397" y="863"/>
                  </a:cubicBezTo>
                  <a:cubicBezTo>
                    <a:pt x="416" y="909"/>
                    <a:pt x="437" y="952"/>
                    <a:pt x="461" y="992"/>
                  </a:cubicBezTo>
                  <a:cubicBezTo>
                    <a:pt x="537" y="1120"/>
                    <a:pt x="631" y="1208"/>
                    <a:pt x="735" y="1251"/>
                  </a:cubicBezTo>
                  <a:cubicBezTo>
                    <a:pt x="746" y="1357"/>
                    <a:pt x="675" y="1458"/>
                    <a:pt x="568" y="1482"/>
                  </a:cubicBezTo>
                  <a:cubicBezTo>
                    <a:pt x="568" y="1483"/>
                    <a:pt x="568" y="1483"/>
                    <a:pt x="567" y="1483"/>
                  </a:cubicBezTo>
                  <a:cubicBezTo>
                    <a:pt x="547" y="1488"/>
                    <a:pt x="531" y="1506"/>
                    <a:pt x="531" y="1529"/>
                  </a:cubicBezTo>
                  <a:cubicBezTo>
                    <a:pt x="531" y="1746"/>
                    <a:pt x="531" y="1746"/>
                    <a:pt x="531" y="1746"/>
                  </a:cubicBezTo>
                  <a:cubicBezTo>
                    <a:pt x="443" y="1746"/>
                    <a:pt x="443" y="1746"/>
                    <a:pt x="443" y="1746"/>
                  </a:cubicBezTo>
                  <a:cubicBezTo>
                    <a:pt x="365" y="1746"/>
                    <a:pt x="301" y="1810"/>
                    <a:pt x="301" y="1888"/>
                  </a:cubicBezTo>
                  <a:cubicBezTo>
                    <a:pt x="301" y="2001"/>
                    <a:pt x="301" y="2001"/>
                    <a:pt x="301" y="2001"/>
                  </a:cubicBezTo>
                  <a:cubicBezTo>
                    <a:pt x="301" y="2027"/>
                    <a:pt x="322" y="2048"/>
                    <a:pt x="348" y="2048"/>
                  </a:cubicBezTo>
                  <a:cubicBezTo>
                    <a:pt x="1420" y="2048"/>
                    <a:pt x="1420" y="2048"/>
                    <a:pt x="1420" y="2048"/>
                  </a:cubicBezTo>
                  <a:cubicBezTo>
                    <a:pt x="1446" y="2048"/>
                    <a:pt x="1468" y="2027"/>
                    <a:pt x="1468" y="2001"/>
                  </a:cubicBezTo>
                  <a:cubicBezTo>
                    <a:pt x="1468" y="1888"/>
                    <a:pt x="1468" y="1888"/>
                    <a:pt x="1468" y="1888"/>
                  </a:cubicBezTo>
                  <a:cubicBezTo>
                    <a:pt x="1468" y="1810"/>
                    <a:pt x="1404" y="1746"/>
                    <a:pt x="1325" y="1746"/>
                  </a:cubicBezTo>
                  <a:cubicBezTo>
                    <a:pt x="1237" y="1746"/>
                    <a:pt x="1237" y="1746"/>
                    <a:pt x="1237" y="1746"/>
                  </a:cubicBezTo>
                  <a:cubicBezTo>
                    <a:pt x="1237" y="1529"/>
                    <a:pt x="1237" y="1529"/>
                    <a:pt x="1237" y="1529"/>
                  </a:cubicBezTo>
                  <a:cubicBezTo>
                    <a:pt x="1237" y="1506"/>
                    <a:pt x="1222" y="1488"/>
                    <a:pt x="1201" y="1483"/>
                  </a:cubicBezTo>
                  <a:cubicBezTo>
                    <a:pt x="1201" y="1483"/>
                    <a:pt x="1201" y="1483"/>
                    <a:pt x="1200" y="1482"/>
                  </a:cubicBezTo>
                  <a:cubicBezTo>
                    <a:pt x="1093" y="1458"/>
                    <a:pt x="1022" y="1356"/>
                    <a:pt x="1033" y="1249"/>
                  </a:cubicBezTo>
                  <a:cubicBezTo>
                    <a:pt x="1136" y="1205"/>
                    <a:pt x="1228" y="1118"/>
                    <a:pt x="1303" y="992"/>
                  </a:cubicBezTo>
                  <a:cubicBezTo>
                    <a:pt x="1327" y="952"/>
                    <a:pt x="1349" y="909"/>
                    <a:pt x="1367" y="863"/>
                  </a:cubicBezTo>
                  <a:cubicBezTo>
                    <a:pt x="1574" y="751"/>
                    <a:pt x="1719" y="547"/>
                    <a:pt x="1757" y="316"/>
                  </a:cubicBezTo>
                  <a:cubicBezTo>
                    <a:pt x="1764" y="274"/>
                    <a:pt x="1752" y="230"/>
                    <a:pt x="1724" y="197"/>
                  </a:cubicBezTo>
                  <a:close/>
                  <a:moveTo>
                    <a:pt x="101" y="301"/>
                  </a:moveTo>
                  <a:cubicBezTo>
                    <a:pt x="98" y="286"/>
                    <a:pt x="102" y="271"/>
                    <a:pt x="112" y="259"/>
                  </a:cubicBezTo>
                  <a:cubicBezTo>
                    <a:pt x="123" y="247"/>
                    <a:pt x="138" y="240"/>
                    <a:pt x="153" y="240"/>
                  </a:cubicBezTo>
                  <a:cubicBezTo>
                    <a:pt x="296" y="240"/>
                    <a:pt x="296" y="240"/>
                    <a:pt x="296" y="240"/>
                  </a:cubicBezTo>
                  <a:cubicBezTo>
                    <a:pt x="296" y="327"/>
                    <a:pt x="296" y="327"/>
                    <a:pt x="296" y="327"/>
                  </a:cubicBezTo>
                  <a:cubicBezTo>
                    <a:pt x="296" y="464"/>
                    <a:pt x="314" y="596"/>
                    <a:pt x="347" y="718"/>
                  </a:cubicBezTo>
                  <a:cubicBezTo>
                    <a:pt x="217" y="615"/>
                    <a:pt x="127" y="466"/>
                    <a:pt x="101" y="301"/>
                  </a:cubicBezTo>
                  <a:close/>
                  <a:moveTo>
                    <a:pt x="1325" y="1841"/>
                  </a:moveTo>
                  <a:cubicBezTo>
                    <a:pt x="1352" y="1841"/>
                    <a:pt x="1373" y="1862"/>
                    <a:pt x="1373" y="1888"/>
                  </a:cubicBezTo>
                  <a:cubicBezTo>
                    <a:pt x="1373" y="1953"/>
                    <a:pt x="1373" y="1953"/>
                    <a:pt x="1373" y="1953"/>
                  </a:cubicBezTo>
                  <a:cubicBezTo>
                    <a:pt x="396" y="1953"/>
                    <a:pt x="396" y="1953"/>
                    <a:pt x="396" y="1953"/>
                  </a:cubicBezTo>
                  <a:cubicBezTo>
                    <a:pt x="396" y="1888"/>
                    <a:pt x="396" y="1888"/>
                    <a:pt x="396" y="1888"/>
                  </a:cubicBezTo>
                  <a:cubicBezTo>
                    <a:pt x="396" y="1862"/>
                    <a:pt x="417" y="1841"/>
                    <a:pt x="443" y="1841"/>
                  </a:cubicBezTo>
                  <a:lnTo>
                    <a:pt x="1325" y="1841"/>
                  </a:lnTo>
                  <a:close/>
                  <a:moveTo>
                    <a:pt x="1143" y="1576"/>
                  </a:moveTo>
                  <a:cubicBezTo>
                    <a:pt x="1143" y="1746"/>
                    <a:pt x="1143" y="1746"/>
                    <a:pt x="1143" y="1746"/>
                  </a:cubicBezTo>
                  <a:cubicBezTo>
                    <a:pt x="626" y="1746"/>
                    <a:pt x="626" y="1746"/>
                    <a:pt x="626" y="1746"/>
                  </a:cubicBezTo>
                  <a:cubicBezTo>
                    <a:pt x="626" y="1576"/>
                    <a:pt x="626" y="1576"/>
                    <a:pt x="626" y="1576"/>
                  </a:cubicBezTo>
                  <a:lnTo>
                    <a:pt x="1143" y="1576"/>
                  </a:lnTo>
                  <a:close/>
                  <a:moveTo>
                    <a:pt x="750" y="1481"/>
                  </a:moveTo>
                  <a:cubicBezTo>
                    <a:pt x="762" y="1468"/>
                    <a:pt x="773" y="1454"/>
                    <a:pt x="782" y="1439"/>
                  </a:cubicBezTo>
                  <a:cubicBezTo>
                    <a:pt x="814" y="1390"/>
                    <a:pt x="830" y="1334"/>
                    <a:pt x="831" y="1277"/>
                  </a:cubicBezTo>
                  <a:cubicBezTo>
                    <a:pt x="848" y="1279"/>
                    <a:pt x="865" y="1280"/>
                    <a:pt x="882" y="1280"/>
                  </a:cubicBezTo>
                  <a:cubicBezTo>
                    <a:pt x="901" y="1280"/>
                    <a:pt x="919" y="1279"/>
                    <a:pt x="937" y="1276"/>
                  </a:cubicBezTo>
                  <a:cubicBezTo>
                    <a:pt x="939" y="1353"/>
                    <a:pt x="968" y="1426"/>
                    <a:pt x="1019" y="1481"/>
                  </a:cubicBezTo>
                  <a:cubicBezTo>
                    <a:pt x="750" y="1481"/>
                    <a:pt x="750" y="1481"/>
                    <a:pt x="750" y="1481"/>
                  </a:cubicBezTo>
                  <a:close/>
                  <a:moveTo>
                    <a:pt x="1373" y="327"/>
                  </a:moveTo>
                  <a:cubicBezTo>
                    <a:pt x="1373" y="561"/>
                    <a:pt x="1319" y="780"/>
                    <a:pt x="1222" y="943"/>
                  </a:cubicBezTo>
                  <a:cubicBezTo>
                    <a:pt x="1129" y="1100"/>
                    <a:pt x="1008" y="1186"/>
                    <a:pt x="882" y="1186"/>
                  </a:cubicBezTo>
                  <a:cubicBezTo>
                    <a:pt x="756" y="1186"/>
                    <a:pt x="635" y="1100"/>
                    <a:pt x="542" y="943"/>
                  </a:cubicBezTo>
                  <a:cubicBezTo>
                    <a:pt x="445" y="780"/>
                    <a:pt x="391" y="561"/>
                    <a:pt x="391" y="327"/>
                  </a:cubicBezTo>
                  <a:cubicBezTo>
                    <a:pt x="391" y="100"/>
                    <a:pt x="391" y="100"/>
                    <a:pt x="391" y="100"/>
                  </a:cubicBezTo>
                  <a:cubicBezTo>
                    <a:pt x="391" y="97"/>
                    <a:pt x="394" y="95"/>
                    <a:pt x="397" y="95"/>
                  </a:cubicBezTo>
                  <a:cubicBezTo>
                    <a:pt x="1367" y="95"/>
                    <a:pt x="1367" y="95"/>
                    <a:pt x="1367" y="95"/>
                  </a:cubicBezTo>
                  <a:cubicBezTo>
                    <a:pt x="1370" y="95"/>
                    <a:pt x="1373" y="97"/>
                    <a:pt x="1373" y="100"/>
                  </a:cubicBezTo>
                  <a:lnTo>
                    <a:pt x="1373" y="327"/>
                  </a:lnTo>
                  <a:close/>
                  <a:moveTo>
                    <a:pt x="1663" y="301"/>
                  </a:moveTo>
                  <a:cubicBezTo>
                    <a:pt x="1637" y="466"/>
                    <a:pt x="1547" y="615"/>
                    <a:pt x="1417" y="718"/>
                  </a:cubicBezTo>
                  <a:cubicBezTo>
                    <a:pt x="1450" y="596"/>
                    <a:pt x="1468" y="464"/>
                    <a:pt x="1468" y="327"/>
                  </a:cubicBezTo>
                  <a:cubicBezTo>
                    <a:pt x="1468" y="240"/>
                    <a:pt x="1468" y="240"/>
                    <a:pt x="1468" y="240"/>
                  </a:cubicBezTo>
                  <a:cubicBezTo>
                    <a:pt x="1611" y="240"/>
                    <a:pt x="1611" y="240"/>
                    <a:pt x="1611" y="240"/>
                  </a:cubicBezTo>
                  <a:cubicBezTo>
                    <a:pt x="1626" y="240"/>
                    <a:pt x="1641" y="247"/>
                    <a:pt x="1652" y="259"/>
                  </a:cubicBezTo>
                  <a:cubicBezTo>
                    <a:pt x="1662" y="271"/>
                    <a:pt x="1666" y="286"/>
                    <a:pt x="1663" y="3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6">
              <a:extLst>
                <a:ext uri="{FF2B5EF4-FFF2-40B4-BE49-F238E27FC236}">
                  <a16:creationId xmlns:a16="http://schemas.microsoft.com/office/drawing/2014/main" id="{B73ABA96-C4EA-D53C-D7AD-58E1B7306509}"/>
                </a:ext>
              </a:extLst>
            </p:cNvPr>
            <p:cNvSpPr>
              <a:spLocks noEditPoints="1"/>
            </p:cNvSpPr>
            <p:nvPr/>
          </p:nvSpPr>
          <p:spPr bwMode="auto">
            <a:xfrm>
              <a:off x="-795744" y="2462202"/>
              <a:ext cx="1090612" cy="1039809"/>
            </a:xfrm>
            <a:custGeom>
              <a:avLst/>
              <a:gdLst>
                <a:gd name="T0" fmla="*/ 581 w 586"/>
                <a:gd name="T1" fmla="*/ 209 h 559"/>
                <a:gd name="T2" fmla="*/ 543 w 586"/>
                <a:gd name="T3" fmla="*/ 176 h 559"/>
                <a:gd name="T4" fmla="*/ 399 w 586"/>
                <a:gd name="T5" fmla="*/ 156 h 559"/>
                <a:gd name="T6" fmla="*/ 336 w 586"/>
                <a:gd name="T7" fmla="*/ 26 h 559"/>
                <a:gd name="T8" fmla="*/ 293 w 586"/>
                <a:gd name="T9" fmla="*/ 0 h 559"/>
                <a:gd name="T10" fmla="*/ 250 w 586"/>
                <a:gd name="T11" fmla="*/ 26 h 559"/>
                <a:gd name="T12" fmla="*/ 187 w 586"/>
                <a:gd name="T13" fmla="*/ 156 h 559"/>
                <a:gd name="T14" fmla="*/ 44 w 586"/>
                <a:gd name="T15" fmla="*/ 176 h 559"/>
                <a:gd name="T16" fmla="*/ 5 w 586"/>
                <a:gd name="T17" fmla="*/ 209 h 559"/>
                <a:gd name="T18" fmla="*/ 17 w 586"/>
                <a:gd name="T19" fmla="*/ 257 h 559"/>
                <a:gd name="T20" fmla="*/ 121 w 586"/>
                <a:gd name="T21" fmla="*/ 358 h 559"/>
                <a:gd name="T22" fmla="*/ 96 w 586"/>
                <a:gd name="T23" fmla="*/ 501 h 559"/>
                <a:gd name="T24" fmla="*/ 115 w 586"/>
                <a:gd name="T25" fmla="*/ 547 h 559"/>
                <a:gd name="T26" fmla="*/ 165 w 586"/>
                <a:gd name="T27" fmla="*/ 551 h 559"/>
                <a:gd name="T28" fmla="*/ 293 w 586"/>
                <a:gd name="T29" fmla="*/ 483 h 559"/>
                <a:gd name="T30" fmla="*/ 421 w 586"/>
                <a:gd name="T31" fmla="*/ 551 h 559"/>
                <a:gd name="T32" fmla="*/ 443 w 586"/>
                <a:gd name="T33" fmla="*/ 556 h 559"/>
                <a:gd name="T34" fmla="*/ 471 w 586"/>
                <a:gd name="T35" fmla="*/ 547 h 559"/>
                <a:gd name="T36" fmla="*/ 490 w 586"/>
                <a:gd name="T37" fmla="*/ 501 h 559"/>
                <a:gd name="T38" fmla="*/ 465 w 586"/>
                <a:gd name="T39" fmla="*/ 358 h 559"/>
                <a:gd name="T40" fmla="*/ 569 w 586"/>
                <a:gd name="T41" fmla="*/ 257 h 559"/>
                <a:gd name="T42" fmla="*/ 581 w 586"/>
                <a:gd name="T43" fmla="*/ 209 h 559"/>
                <a:gd name="T44" fmla="*/ 381 w 586"/>
                <a:gd name="T45" fmla="*/ 308 h 559"/>
                <a:gd name="T46" fmla="*/ 368 w 586"/>
                <a:gd name="T47" fmla="*/ 350 h 559"/>
                <a:gd name="T48" fmla="*/ 380 w 586"/>
                <a:gd name="T49" fmla="*/ 422 h 559"/>
                <a:gd name="T50" fmla="*/ 315 w 586"/>
                <a:gd name="T51" fmla="*/ 388 h 559"/>
                <a:gd name="T52" fmla="*/ 293 w 586"/>
                <a:gd name="T53" fmla="*/ 382 h 559"/>
                <a:gd name="T54" fmla="*/ 271 w 586"/>
                <a:gd name="T55" fmla="*/ 388 h 559"/>
                <a:gd name="T56" fmla="*/ 206 w 586"/>
                <a:gd name="T57" fmla="*/ 422 h 559"/>
                <a:gd name="T58" fmla="*/ 218 w 586"/>
                <a:gd name="T59" fmla="*/ 350 h 559"/>
                <a:gd name="T60" fmla="*/ 205 w 586"/>
                <a:gd name="T61" fmla="*/ 308 h 559"/>
                <a:gd name="T62" fmla="*/ 152 w 586"/>
                <a:gd name="T63" fmla="*/ 256 h 559"/>
                <a:gd name="T64" fmla="*/ 225 w 586"/>
                <a:gd name="T65" fmla="*/ 246 h 559"/>
                <a:gd name="T66" fmla="*/ 261 w 586"/>
                <a:gd name="T67" fmla="*/ 220 h 559"/>
                <a:gd name="T68" fmla="*/ 293 w 586"/>
                <a:gd name="T69" fmla="*/ 154 h 559"/>
                <a:gd name="T70" fmla="*/ 325 w 586"/>
                <a:gd name="T71" fmla="*/ 220 h 559"/>
                <a:gd name="T72" fmla="*/ 361 w 586"/>
                <a:gd name="T73" fmla="*/ 246 h 559"/>
                <a:gd name="T74" fmla="*/ 434 w 586"/>
                <a:gd name="T75" fmla="*/ 256 h 559"/>
                <a:gd name="T76" fmla="*/ 381 w 586"/>
                <a:gd name="T77" fmla="*/ 308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6" h="559">
                  <a:moveTo>
                    <a:pt x="581" y="209"/>
                  </a:moveTo>
                  <a:cubicBezTo>
                    <a:pt x="575" y="191"/>
                    <a:pt x="560" y="179"/>
                    <a:pt x="543" y="176"/>
                  </a:cubicBezTo>
                  <a:cubicBezTo>
                    <a:pt x="399" y="156"/>
                    <a:pt x="399" y="156"/>
                    <a:pt x="399" y="156"/>
                  </a:cubicBezTo>
                  <a:cubicBezTo>
                    <a:pt x="336" y="26"/>
                    <a:pt x="336" y="26"/>
                    <a:pt x="336" y="26"/>
                  </a:cubicBezTo>
                  <a:cubicBezTo>
                    <a:pt x="328" y="10"/>
                    <a:pt x="311" y="0"/>
                    <a:pt x="293" y="0"/>
                  </a:cubicBezTo>
                  <a:cubicBezTo>
                    <a:pt x="275" y="0"/>
                    <a:pt x="258" y="10"/>
                    <a:pt x="250" y="26"/>
                  </a:cubicBezTo>
                  <a:cubicBezTo>
                    <a:pt x="187" y="156"/>
                    <a:pt x="187" y="156"/>
                    <a:pt x="187" y="156"/>
                  </a:cubicBezTo>
                  <a:cubicBezTo>
                    <a:pt x="44" y="176"/>
                    <a:pt x="44" y="176"/>
                    <a:pt x="44" y="176"/>
                  </a:cubicBezTo>
                  <a:cubicBezTo>
                    <a:pt x="26" y="179"/>
                    <a:pt x="11" y="191"/>
                    <a:pt x="5" y="209"/>
                  </a:cubicBezTo>
                  <a:cubicBezTo>
                    <a:pt x="0" y="226"/>
                    <a:pt x="4" y="245"/>
                    <a:pt x="17" y="257"/>
                  </a:cubicBezTo>
                  <a:cubicBezTo>
                    <a:pt x="121" y="358"/>
                    <a:pt x="121" y="358"/>
                    <a:pt x="121" y="358"/>
                  </a:cubicBezTo>
                  <a:cubicBezTo>
                    <a:pt x="96" y="501"/>
                    <a:pt x="96" y="501"/>
                    <a:pt x="96" y="501"/>
                  </a:cubicBezTo>
                  <a:cubicBezTo>
                    <a:pt x="93" y="518"/>
                    <a:pt x="101" y="536"/>
                    <a:pt x="115" y="547"/>
                  </a:cubicBezTo>
                  <a:cubicBezTo>
                    <a:pt x="130" y="558"/>
                    <a:pt x="149" y="559"/>
                    <a:pt x="165" y="551"/>
                  </a:cubicBezTo>
                  <a:cubicBezTo>
                    <a:pt x="293" y="483"/>
                    <a:pt x="293" y="483"/>
                    <a:pt x="293" y="483"/>
                  </a:cubicBezTo>
                  <a:cubicBezTo>
                    <a:pt x="421" y="551"/>
                    <a:pt x="421" y="551"/>
                    <a:pt x="421" y="551"/>
                  </a:cubicBezTo>
                  <a:cubicBezTo>
                    <a:pt x="428" y="554"/>
                    <a:pt x="435" y="556"/>
                    <a:pt x="443" y="556"/>
                  </a:cubicBezTo>
                  <a:cubicBezTo>
                    <a:pt x="453" y="556"/>
                    <a:pt x="463" y="553"/>
                    <a:pt x="471" y="547"/>
                  </a:cubicBezTo>
                  <a:cubicBezTo>
                    <a:pt x="485" y="536"/>
                    <a:pt x="493" y="518"/>
                    <a:pt x="490" y="501"/>
                  </a:cubicBezTo>
                  <a:cubicBezTo>
                    <a:pt x="465" y="358"/>
                    <a:pt x="465" y="358"/>
                    <a:pt x="465" y="358"/>
                  </a:cubicBezTo>
                  <a:cubicBezTo>
                    <a:pt x="569" y="257"/>
                    <a:pt x="569" y="257"/>
                    <a:pt x="569" y="257"/>
                  </a:cubicBezTo>
                  <a:cubicBezTo>
                    <a:pt x="582" y="245"/>
                    <a:pt x="586" y="226"/>
                    <a:pt x="581" y="209"/>
                  </a:cubicBezTo>
                  <a:close/>
                  <a:moveTo>
                    <a:pt x="381" y="308"/>
                  </a:moveTo>
                  <a:cubicBezTo>
                    <a:pt x="370" y="319"/>
                    <a:pt x="365" y="334"/>
                    <a:pt x="368" y="350"/>
                  </a:cubicBezTo>
                  <a:cubicBezTo>
                    <a:pt x="380" y="422"/>
                    <a:pt x="380" y="422"/>
                    <a:pt x="380" y="422"/>
                  </a:cubicBezTo>
                  <a:cubicBezTo>
                    <a:pt x="315" y="388"/>
                    <a:pt x="315" y="388"/>
                    <a:pt x="315" y="388"/>
                  </a:cubicBezTo>
                  <a:cubicBezTo>
                    <a:pt x="308" y="384"/>
                    <a:pt x="301" y="382"/>
                    <a:pt x="293" y="382"/>
                  </a:cubicBezTo>
                  <a:cubicBezTo>
                    <a:pt x="285" y="382"/>
                    <a:pt x="278" y="384"/>
                    <a:pt x="271" y="388"/>
                  </a:cubicBezTo>
                  <a:cubicBezTo>
                    <a:pt x="206" y="422"/>
                    <a:pt x="206" y="422"/>
                    <a:pt x="206" y="422"/>
                  </a:cubicBezTo>
                  <a:cubicBezTo>
                    <a:pt x="218" y="350"/>
                    <a:pt x="218" y="350"/>
                    <a:pt x="218" y="350"/>
                  </a:cubicBezTo>
                  <a:cubicBezTo>
                    <a:pt x="221" y="334"/>
                    <a:pt x="216" y="319"/>
                    <a:pt x="205" y="308"/>
                  </a:cubicBezTo>
                  <a:cubicBezTo>
                    <a:pt x="152" y="256"/>
                    <a:pt x="152" y="256"/>
                    <a:pt x="152" y="256"/>
                  </a:cubicBezTo>
                  <a:cubicBezTo>
                    <a:pt x="225" y="246"/>
                    <a:pt x="225" y="246"/>
                    <a:pt x="225" y="246"/>
                  </a:cubicBezTo>
                  <a:cubicBezTo>
                    <a:pt x="240" y="244"/>
                    <a:pt x="254" y="234"/>
                    <a:pt x="261" y="220"/>
                  </a:cubicBezTo>
                  <a:cubicBezTo>
                    <a:pt x="293" y="154"/>
                    <a:pt x="293" y="154"/>
                    <a:pt x="293" y="154"/>
                  </a:cubicBezTo>
                  <a:cubicBezTo>
                    <a:pt x="325" y="220"/>
                    <a:pt x="325" y="220"/>
                    <a:pt x="325" y="220"/>
                  </a:cubicBezTo>
                  <a:cubicBezTo>
                    <a:pt x="332" y="234"/>
                    <a:pt x="346" y="244"/>
                    <a:pt x="361" y="246"/>
                  </a:cubicBezTo>
                  <a:cubicBezTo>
                    <a:pt x="434" y="256"/>
                    <a:pt x="434" y="256"/>
                    <a:pt x="434" y="256"/>
                  </a:cubicBezTo>
                  <a:lnTo>
                    <a:pt x="381" y="3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cxnSp>
        <p:nvCxnSpPr>
          <p:cNvPr id="67" name="Straight Connector 66">
            <a:extLst>
              <a:ext uri="{FF2B5EF4-FFF2-40B4-BE49-F238E27FC236}">
                <a16:creationId xmlns:a16="http://schemas.microsoft.com/office/drawing/2014/main" id="{DEB383EE-E90B-DA73-FB70-02D91DFDC4B3}"/>
              </a:ext>
              <a:ext uri="{C183D7F6-B498-43B3-948B-1728B52AA6E4}">
                <adec:decorative xmlns:adec="http://schemas.microsoft.com/office/drawing/2017/decorative" val="1"/>
              </a:ext>
            </a:extLst>
          </p:cNvPr>
          <p:cNvCxnSpPr/>
          <p:nvPr/>
        </p:nvCxnSpPr>
        <p:spPr>
          <a:xfrm>
            <a:off x="8029776" y="3596184"/>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AC865B7-99A6-0E93-5C50-6FBAE28E04DA}"/>
              </a:ext>
            </a:extLst>
          </p:cNvPr>
          <p:cNvSpPr txBox="1"/>
          <p:nvPr/>
        </p:nvSpPr>
        <p:spPr>
          <a:xfrm>
            <a:off x="6954113" y="4721818"/>
            <a:ext cx="2151326" cy="1292662"/>
          </a:xfrm>
          <a:prstGeom prst="rect">
            <a:avLst/>
          </a:prstGeom>
          <a:noFill/>
        </p:spPr>
        <p:txBody>
          <a:bodyPr wrap="square" lIns="0" tIns="0" rIns="0" bIns="0" rtlCol="0">
            <a:spAutoFit/>
          </a:bodyPr>
          <a:lstStyle/>
          <a:p>
            <a:pPr algn="ctr"/>
            <a:r>
              <a:rPr lang="en-US" sz="1400" dirty="0">
                <a:solidFill>
                  <a:srgbClr val="30353F"/>
                </a:solidFill>
              </a:rPr>
              <a:t>To validate this method, the preprocessing is “trained” on the train split to ensure no data leakages happen during training and validation</a:t>
            </a:r>
          </a:p>
        </p:txBody>
      </p:sp>
      <p:sp>
        <p:nvSpPr>
          <p:cNvPr id="71" name="TextBox 70">
            <a:extLst>
              <a:ext uri="{FF2B5EF4-FFF2-40B4-BE49-F238E27FC236}">
                <a16:creationId xmlns:a16="http://schemas.microsoft.com/office/drawing/2014/main" id="{5189305D-5408-AB1F-E222-764B5100908A}"/>
              </a:ext>
            </a:extLst>
          </p:cNvPr>
          <p:cNvSpPr txBox="1"/>
          <p:nvPr/>
        </p:nvSpPr>
        <p:spPr>
          <a:xfrm>
            <a:off x="7666058" y="4412356"/>
            <a:ext cx="727443" cy="215444"/>
          </a:xfrm>
          <a:prstGeom prst="rect">
            <a:avLst/>
          </a:prstGeom>
          <a:noFill/>
        </p:spPr>
        <p:txBody>
          <a:bodyPr wrap="none" lIns="0" tIns="0" rIns="0" bIns="0" rtlCol="0">
            <a:spAutoFit/>
          </a:bodyPr>
          <a:lstStyle/>
          <a:p>
            <a:pPr algn="ctr"/>
            <a:r>
              <a:rPr lang="en-US" sz="1400" b="1" dirty="0">
                <a:solidFill>
                  <a:srgbClr val="43CDD9"/>
                </a:solidFill>
              </a:rPr>
              <a:t>Validation</a:t>
            </a:r>
          </a:p>
        </p:txBody>
      </p:sp>
      <p:sp>
        <p:nvSpPr>
          <p:cNvPr id="73" name="Oval 72">
            <a:extLst>
              <a:ext uri="{FF2B5EF4-FFF2-40B4-BE49-F238E27FC236}">
                <a16:creationId xmlns:a16="http://schemas.microsoft.com/office/drawing/2014/main" id="{35AA2EE8-C440-A76E-06BA-55AF8D907A2F}"/>
              </a:ext>
              <a:ext uri="{C183D7F6-B498-43B3-948B-1728B52AA6E4}">
                <adec:decorative xmlns:adec="http://schemas.microsoft.com/office/drawing/2017/decorative" val="1"/>
              </a:ext>
            </a:extLst>
          </p:cNvPr>
          <p:cNvSpPr/>
          <p:nvPr/>
        </p:nvSpPr>
        <p:spPr>
          <a:xfrm>
            <a:off x="7714576" y="3174046"/>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descr="This is an icon of a calendar. ">
            <a:extLst>
              <a:ext uri="{FF2B5EF4-FFF2-40B4-BE49-F238E27FC236}">
                <a16:creationId xmlns:a16="http://schemas.microsoft.com/office/drawing/2014/main" id="{854F696F-1D38-D68F-86F4-A7213E54F2A4}"/>
              </a:ext>
            </a:extLst>
          </p:cNvPr>
          <p:cNvGrpSpPr/>
          <p:nvPr/>
        </p:nvGrpSpPr>
        <p:grpSpPr>
          <a:xfrm>
            <a:off x="7899149" y="3358618"/>
            <a:ext cx="261254" cy="261255"/>
            <a:chOff x="8208963" y="3762375"/>
            <a:chExt cx="306387" cy="306388"/>
          </a:xfrm>
        </p:grpSpPr>
        <p:sp>
          <p:nvSpPr>
            <p:cNvPr id="82" name="Freeform 27">
              <a:extLst>
                <a:ext uri="{FF2B5EF4-FFF2-40B4-BE49-F238E27FC236}">
                  <a16:creationId xmlns:a16="http://schemas.microsoft.com/office/drawing/2014/main" id="{B4030ADA-ED81-FF2A-5AED-F9D83DDCD378}"/>
                </a:ext>
              </a:extLst>
            </p:cNvPr>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8">
              <a:extLst>
                <a:ext uri="{FF2B5EF4-FFF2-40B4-BE49-F238E27FC236}">
                  <a16:creationId xmlns:a16="http://schemas.microsoft.com/office/drawing/2014/main" id="{6C616E87-A194-2359-FB37-E7F3C144E34E}"/>
                </a:ext>
              </a:extLst>
            </p:cNvPr>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9">
              <a:extLst>
                <a:ext uri="{FF2B5EF4-FFF2-40B4-BE49-F238E27FC236}">
                  <a16:creationId xmlns:a16="http://schemas.microsoft.com/office/drawing/2014/main" id="{4A627907-CCD5-EC6E-D5AE-C540CCC2461A}"/>
                </a:ext>
              </a:extLst>
            </p:cNvPr>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0">
              <a:extLst>
                <a:ext uri="{FF2B5EF4-FFF2-40B4-BE49-F238E27FC236}">
                  <a16:creationId xmlns:a16="http://schemas.microsoft.com/office/drawing/2014/main" id="{A73EE7D9-413B-D34E-ACB1-DD15BC8D9490}"/>
                </a:ext>
              </a:extLst>
            </p:cNvPr>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TextBox 31">
            <a:extLst>
              <a:ext uri="{FF2B5EF4-FFF2-40B4-BE49-F238E27FC236}">
                <a16:creationId xmlns:a16="http://schemas.microsoft.com/office/drawing/2014/main" id="{BA48C85E-D156-ECEC-4F40-1E9DE1415DE0}"/>
              </a:ext>
            </a:extLst>
          </p:cNvPr>
          <p:cNvSpPr txBox="1"/>
          <p:nvPr/>
        </p:nvSpPr>
        <p:spPr>
          <a:xfrm>
            <a:off x="537954" y="1504928"/>
            <a:ext cx="2151322" cy="1292662"/>
          </a:xfrm>
          <a:prstGeom prst="rect">
            <a:avLst/>
          </a:prstGeom>
          <a:noFill/>
        </p:spPr>
        <p:txBody>
          <a:bodyPr wrap="square" lIns="0" tIns="0" rIns="0" bIns="0" rtlCol="0">
            <a:spAutoFit/>
          </a:bodyPr>
          <a:lstStyle/>
          <a:p>
            <a:pPr algn="ctr"/>
            <a:r>
              <a:rPr lang="en-US" sz="1400" dirty="0">
                <a:solidFill>
                  <a:srgbClr val="30353F"/>
                </a:solidFill>
              </a:rPr>
              <a:t>Get the target mean of the nearest k-rows of a row using nearest neighbors. Considered columns are normalized.</a:t>
            </a:r>
            <a:endParaRPr lang="en-ID" sz="1400" b="0" dirty="0">
              <a:solidFill>
                <a:srgbClr val="ABB2BF"/>
              </a:solidFill>
              <a:effectLst/>
              <a:latin typeface="Jetbrains Mono" panose="02000009000000000000" pitchFamily="49" charset="0"/>
            </a:endParaRPr>
          </a:p>
          <a:p>
            <a:pPr algn="ctr"/>
            <a:endParaRPr lang="en-US" sz="1400" dirty="0">
              <a:solidFill>
                <a:srgbClr val="30353F"/>
              </a:solidFill>
            </a:endParaRPr>
          </a:p>
        </p:txBody>
      </p:sp>
      <p:cxnSp>
        <p:nvCxnSpPr>
          <p:cNvPr id="29" name="Straight Connector 28">
            <a:extLst>
              <a:ext uri="{FF2B5EF4-FFF2-40B4-BE49-F238E27FC236}">
                <a16:creationId xmlns:a16="http://schemas.microsoft.com/office/drawing/2014/main" id="{60E95FA8-81A3-B4CE-7572-E9036BF0FFC4}"/>
              </a:ext>
              <a:ext uri="{C183D7F6-B498-43B3-948B-1728B52AA6E4}">
                <adec:decorative xmlns:adec="http://schemas.microsoft.com/office/drawing/2017/decorative" val="1"/>
              </a:ext>
            </a:extLst>
          </p:cNvPr>
          <p:cNvCxnSpPr/>
          <p:nvPr/>
        </p:nvCxnSpPr>
        <p:spPr>
          <a:xfrm>
            <a:off x="1568345" y="2679815"/>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CCC83475-CA1E-7E4A-4DF5-24A618725B83}"/>
              </a:ext>
              <a:ext uri="{C183D7F6-B498-43B3-948B-1728B52AA6E4}">
                <adec:decorative xmlns:adec="http://schemas.microsoft.com/office/drawing/2017/decorative" val="1"/>
              </a:ext>
            </a:extLst>
          </p:cNvPr>
          <p:cNvSpPr/>
          <p:nvPr/>
        </p:nvSpPr>
        <p:spPr>
          <a:xfrm>
            <a:off x="1253145" y="3126479"/>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CEA99C08-E38B-4852-7C1A-783D50806860}"/>
              </a:ext>
            </a:extLst>
          </p:cNvPr>
          <p:cNvSpPr txBox="1"/>
          <p:nvPr/>
        </p:nvSpPr>
        <p:spPr>
          <a:xfrm>
            <a:off x="1131921" y="1195466"/>
            <a:ext cx="963405" cy="215444"/>
          </a:xfrm>
          <a:prstGeom prst="rect">
            <a:avLst/>
          </a:prstGeom>
          <a:noFill/>
        </p:spPr>
        <p:txBody>
          <a:bodyPr wrap="none" lIns="0" tIns="0" rIns="0" bIns="0" rtlCol="0">
            <a:spAutoFit/>
          </a:bodyPr>
          <a:lstStyle/>
          <a:p>
            <a:pPr algn="ctr"/>
            <a:r>
              <a:rPr lang="en-US" sz="1400" b="1" dirty="0">
                <a:solidFill>
                  <a:srgbClr val="30353F"/>
                </a:solidFill>
              </a:rPr>
              <a:t>Original Idea</a:t>
            </a:r>
          </a:p>
        </p:txBody>
      </p:sp>
      <p:grpSp>
        <p:nvGrpSpPr>
          <p:cNvPr id="88" name="Group 87" descr="This is an icon of a clock.">
            <a:extLst>
              <a:ext uri="{FF2B5EF4-FFF2-40B4-BE49-F238E27FC236}">
                <a16:creationId xmlns:a16="http://schemas.microsoft.com/office/drawing/2014/main" id="{B733037B-3113-C0F4-7724-C745DD624F28}"/>
              </a:ext>
            </a:extLst>
          </p:cNvPr>
          <p:cNvGrpSpPr/>
          <p:nvPr/>
        </p:nvGrpSpPr>
        <p:grpSpPr>
          <a:xfrm>
            <a:off x="1413524" y="3286857"/>
            <a:ext cx="309642" cy="309642"/>
            <a:chOff x="1389063" y="3748088"/>
            <a:chExt cx="336550" cy="336550"/>
          </a:xfrm>
          <a:solidFill>
            <a:schemeClr val="bg1"/>
          </a:solidFill>
        </p:grpSpPr>
        <p:sp>
          <p:nvSpPr>
            <p:cNvPr id="89" name="Freeform 5">
              <a:extLst>
                <a:ext uri="{FF2B5EF4-FFF2-40B4-BE49-F238E27FC236}">
                  <a16:creationId xmlns:a16="http://schemas.microsoft.com/office/drawing/2014/main" id="{3BB01955-1495-0691-AA54-6130F68E8EAA}"/>
                </a:ext>
              </a:extLst>
            </p:cNvPr>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a:extLst>
                <a:ext uri="{FF2B5EF4-FFF2-40B4-BE49-F238E27FC236}">
                  <a16:creationId xmlns:a16="http://schemas.microsoft.com/office/drawing/2014/main" id="{DE3665D7-7E5A-44C9-C254-333E7C233C51}"/>
                </a:ext>
              </a:extLst>
            </p:cNvPr>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5" name="Straight Connector 64">
            <a:extLst>
              <a:ext uri="{FF2B5EF4-FFF2-40B4-BE49-F238E27FC236}">
                <a16:creationId xmlns:a16="http://schemas.microsoft.com/office/drawing/2014/main" id="{9A7E533B-C438-1FA1-1CD4-5CF7BF09C391}"/>
              </a:ext>
              <a:ext uri="{C183D7F6-B498-43B3-948B-1728B52AA6E4}">
                <adec:decorative xmlns:adec="http://schemas.microsoft.com/office/drawing/2017/decorative" val="1"/>
              </a:ext>
            </a:extLst>
          </p:cNvPr>
          <p:cNvCxnSpPr/>
          <p:nvPr/>
        </p:nvCxnSpPr>
        <p:spPr>
          <a:xfrm>
            <a:off x="5875965" y="2679815"/>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8E2B197C-9330-B160-6295-0DDE5E8968E9}"/>
              </a:ext>
              <a:ext uri="{C183D7F6-B498-43B3-948B-1728B52AA6E4}">
                <adec:decorative xmlns:adec="http://schemas.microsoft.com/office/drawing/2017/decorative" val="1"/>
              </a:ext>
            </a:extLst>
          </p:cNvPr>
          <p:cNvSpPr/>
          <p:nvPr/>
        </p:nvSpPr>
        <p:spPr>
          <a:xfrm>
            <a:off x="5560765" y="3174046"/>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a:extLst>
              <a:ext uri="{FF2B5EF4-FFF2-40B4-BE49-F238E27FC236}">
                <a16:creationId xmlns:a16="http://schemas.microsoft.com/office/drawing/2014/main" id="{1FB66DB6-F05B-FE8E-3BD9-D71FD2514D43}"/>
              </a:ext>
            </a:extLst>
          </p:cNvPr>
          <p:cNvSpPr txBox="1"/>
          <p:nvPr/>
        </p:nvSpPr>
        <p:spPr>
          <a:xfrm>
            <a:off x="4800302" y="1580621"/>
            <a:ext cx="2151326" cy="1077218"/>
          </a:xfrm>
          <a:prstGeom prst="rect">
            <a:avLst/>
          </a:prstGeom>
          <a:noFill/>
        </p:spPr>
        <p:txBody>
          <a:bodyPr wrap="square" lIns="0" tIns="0" rIns="0" bIns="0" rtlCol="0">
            <a:spAutoFit/>
          </a:bodyPr>
          <a:lstStyle/>
          <a:p>
            <a:pPr algn="ctr"/>
            <a:r>
              <a:rPr lang="en-US" sz="1400" dirty="0"/>
              <a:t>The considered columns are EXT_SOURCE 1 to 3, and Credit to Annuity Ratio since they were found to be important features</a:t>
            </a:r>
            <a:endParaRPr lang="en-US" sz="1400" dirty="0">
              <a:solidFill>
                <a:srgbClr val="30353F"/>
              </a:solidFill>
            </a:endParaRPr>
          </a:p>
        </p:txBody>
      </p:sp>
      <p:sp>
        <p:nvSpPr>
          <p:cNvPr id="62" name="TextBox 61">
            <a:extLst>
              <a:ext uri="{FF2B5EF4-FFF2-40B4-BE49-F238E27FC236}">
                <a16:creationId xmlns:a16="http://schemas.microsoft.com/office/drawing/2014/main" id="{FA66C327-7ED3-2603-015E-360DD1CFE2B3}"/>
              </a:ext>
            </a:extLst>
          </p:cNvPr>
          <p:cNvSpPr txBox="1"/>
          <p:nvPr/>
        </p:nvSpPr>
        <p:spPr>
          <a:xfrm>
            <a:off x="5092301" y="1271159"/>
            <a:ext cx="1567352" cy="215444"/>
          </a:xfrm>
          <a:prstGeom prst="rect">
            <a:avLst/>
          </a:prstGeom>
          <a:noFill/>
        </p:spPr>
        <p:txBody>
          <a:bodyPr wrap="none" lIns="0" tIns="0" rIns="0" bIns="0" rtlCol="0">
            <a:spAutoFit/>
          </a:bodyPr>
          <a:lstStyle/>
          <a:p>
            <a:pPr algn="ctr"/>
            <a:r>
              <a:rPr lang="en-US" sz="1400" b="1" dirty="0">
                <a:solidFill>
                  <a:srgbClr val="98A3AD"/>
                </a:solidFill>
              </a:rPr>
              <a:t>Columns Considered</a:t>
            </a:r>
          </a:p>
        </p:txBody>
      </p:sp>
      <p:pic>
        <p:nvPicPr>
          <p:cNvPr id="99" name="Picture 98" descr="This is an icon of a human being. ">
            <a:extLst>
              <a:ext uri="{FF2B5EF4-FFF2-40B4-BE49-F238E27FC236}">
                <a16:creationId xmlns:a16="http://schemas.microsoft.com/office/drawing/2014/main" id="{5B68AFBC-F2E6-B0D1-E92E-A8B1D4E5E830}"/>
              </a:ext>
            </a:extLst>
          </p:cNvPr>
          <p:cNvPicPr>
            <a:picLocks noChangeAspect="1"/>
          </p:cNvPicPr>
          <p:nvPr/>
        </p:nvPicPr>
        <p:blipFill>
          <a:blip r:embed="rId2"/>
          <a:stretch>
            <a:fillRect/>
          </a:stretch>
        </p:blipFill>
        <p:spPr>
          <a:xfrm>
            <a:off x="5736588" y="3330620"/>
            <a:ext cx="278755" cy="317251"/>
          </a:xfrm>
          <a:prstGeom prst="rect">
            <a:avLst/>
          </a:prstGeom>
        </p:spPr>
      </p:pic>
      <p:sp>
        <p:nvSpPr>
          <p:cNvPr id="103" name="Freeform 102">
            <a:extLst>
              <a:ext uri="{FF2B5EF4-FFF2-40B4-BE49-F238E27FC236}">
                <a16:creationId xmlns:a16="http://schemas.microsoft.com/office/drawing/2014/main" id="{B29192C4-0A9A-D8E5-BA38-BC5A714F117B}"/>
              </a:ext>
              <a:ext uri="{C183D7F6-B498-43B3-948B-1728B52AA6E4}">
                <adec:decorative xmlns:adec="http://schemas.microsoft.com/office/drawing/2017/decorative" val="1"/>
              </a:ext>
            </a:extLst>
          </p:cNvPr>
          <p:cNvSpPr/>
          <p:nvPr/>
        </p:nvSpPr>
        <p:spPr>
          <a:xfrm rot="2700000">
            <a:off x="11788943" y="6333474"/>
            <a:ext cx="527486" cy="603188"/>
          </a:xfrm>
          <a:custGeom>
            <a:avLst/>
            <a:gdLst>
              <a:gd name="connsiteX0" fmla="*/ 110516 w 889463"/>
              <a:gd name="connsiteY0" fmla="*/ 95275 h 1017114"/>
              <a:gd name="connsiteX1" fmla="*/ 230452 w 889463"/>
              <a:gd name="connsiteY1" fmla="*/ 14411 h 1017114"/>
              <a:gd name="connsiteX2" fmla="*/ 276877 w 889463"/>
              <a:gd name="connsiteY2" fmla="*/ 0 h 1017114"/>
              <a:gd name="connsiteX3" fmla="*/ 889463 w 889463"/>
              <a:gd name="connsiteY3" fmla="*/ 612585 h 1017114"/>
              <a:gd name="connsiteX4" fmla="*/ 484934 w 889463"/>
              <a:gd name="connsiteY4" fmla="*/ 1017114 h 1017114"/>
              <a:gd name="connsiteX5" fmla="*/ 377324 w 889463"/>
              <a:gd name="connsiteY5" fmla="*/ 1017114 h 1017114"/>
              <a:gd name="connsiteX6" fmla="*/ 0 w 889463"/>
              <a:gd name="connsiteY6" fmla="*/ 639790 h 1017114"/>
              <a:gd name="connsiteX7" fmla="*/ 0 w 889463"/>
              <a:gd name="connsiteY7" fmla="*/ 362083 h 1017114"/>
              <a:gd name="connsiteX8" fmla="*/ 110516 w 889463"/>
              <a:gd name="connsiteY8" fmla="*/ 95275 h 101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9463" h="1017114">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rgbClr val="98A3AD"/>
              </a:solidFill>
            </a:endParaRPr>
          </a:p>
        </p:txBody>
      </p:sp>
      <p:sp>
        <p:nvSpPr>
          <p:cNvPr id="104" name="TextBox 103">
            <a:extLst>
              <a:ext uri="{FF2B5EF4-FFF2-40B4-BE49-F238E27FC236}">
                <a16:creationId xmlns:a16="http://schemas.microsoft.com/office/drawing/2014/main" id="{8E8BC89E-5AC9-A14B-C01A-A7A64CB85BFD}"/>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8</a:t>
            </a:r>
          </a:p>
        </p:txBody>
      </p:sp>
      <p:sp>
        <p:nvSpPr>
          <p:cNvPr id="45" name="TextBox 44">
            <a:extLst>
              <a:ext uri="{FF2B5EF4-FFF2-40B4-BE49-F238E27FC236}">
                <a16:creationId xmlns:a16="http://schemas.microsoft.com/office/drawing/2014/main" id="{56FB263A-83E6-1FC5-1711-862F71FD83EF}"/>
              </a:ext>
            </a:extLst>
          </p:cNvPr>
          <p:cNvSpPr txBox="1"/>
          <p:nvPr/>
        </p:nvSpPr>
        <p:spPr>
          <a:xfrm>
            <a:off x="3883862" y="165381"/>
            <a:ext cx="4424289"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FEATURE ENGINEERING</a:t>
            </a:r>
          </a:p>
        </p:txBody>
      </p:sp>
      <p:sp>
        <p:nvSpPr>
          <p:cNvPr id="2" name="Title 1" hidden="1">
            <a:extLst>
              <a:ext uri="{FF2B5EF4-FFF2-40B4-BE49-F238E27FC236}">
                <a16:creationId xmlns:a16="http://schemas.microsoft.com/office/drawing/2014/main" id="{2555F7FA-0760-A5D8-7EC1-CE05BAF147F9}"/>
              </a:ext>
            </a:extLst>
          </p:cNvPr>
          <p:cNvSpPr>
            <a:spLocks noGrp="1"/>
          </p:cNvSpPr>
          <p:nvPr>
            <p:ph type="title"/>
          </p:nvPr>
        </p:nvSpPr>
        <p:spPr/>
        <p:txBody>
          <a:bodyPr/>
          <a:lstStyle/>
          <a:p>
            <a:r>
              <a:rPr lang="en-US" dirty="0"/>
              <a:t>Slide 9</a:t>
            </a:r>
          </a:p>
        </p:txBody>
      </p:sp>
      <p:sp>
        <p:nvSpPr>
          <p:cNvPr id="3" name="TextBox 98">
            <a:extLst>
              <a:ext uri="{FF2B5EF4-FFF2-40B4-BE49-F238E27FC236}">
                <a16:creationId xmlns:a16="http://schemas.microsoft.com/office/drawing/2014/main" id="{DDABA136-F18B-C96D-3134-C6BC546015B6}"/>
              </a:ext>
            </a:extLst>
          </p:cNvPr>
          <p:cNvSpPr txBox="1"/>
          <p:nvPr/>
        </p:nvSpPr>
        <p:spPr>
          <a:xfrm>
            <a:off x="325686" y="5875314"/>
            <a:ext cx="720000" cy="720000"/>
          </a:xfrm>
          <a:prstGeom prst="rect">
            <a:avLst/>
          </a:prstGeom>
          <a:blipFill>
            <a:blip r:embed="rId3"/>
            <a:stretch>
              <a:fillRect/>
            </a:stretch>
          </a:blipFill>
        </p:spPr>
        <p:txBody>
          <a:bodyPr wrap="square" lIns="0" tIns="0" rIns="0" bIns="0" rtlCol="0">
            <a:spAutoFit/>
          </a:bodyPr>
          <a:lstStyle>
            <a:defPPr>
              <a:defRPr lang="en-US"/>
            </a:defPPr>
            <a:lvl1pPr>
              <a:defRPr sz="1400">
                <a:solidFill>
                  <a:srgbClr val="30353F"/>
                </a:solidFill>
              </a:defRPr>
            </a:lvl1pPr>
          </a:lstStyle>
          <a:p>
            <a:endParaRPr lang="en-US" dirty="0">
              <a:solidFill>
                <a:srgbClr val="FFFFFF"/>
              </a:solidFill>
            </a:endParaRPr>
          </a:p>
        </p:txBody>
      </p:sp>
      <p:sp>
        <p:nvSpPr>
          <p:cNvPr id="4" name="テキスト ボックス 3">
            <a:extLst>
              <a:ext uri="{FF2B5EF4-FFF2-40B4-BE49-F238E27FC236}">
                <a16:creationId xmlns:a16="http://schemas.microsoft.com/office/drawing/2014/main" id="{13D27904-DFFE-D2DE-ED27-9C5220E4FF36}"/>
              </a:ext>
            </a:extLst>
          </p:cNvPr>
          <p:cNvSpPr txBox="1"/>
          <p:nvPr/>
        </p:nvSpPr>
        <p:spPr>
          <a:xfrm>
            <a:off x="4947094" y="564525"/>
            <a:ext cx="2297812" cy="369332"/>
          </a:xfrm>
          <a:prstGeom prst="rect">
            <a:avLst/>
          </a:prstGeom>
          <a:noFill/>
        </p:spPr>
        <p:txBody>
          <a:bodyPr wrap="square" rtlCol="0">
            <a:spAutoFit/>
          </a:bodyPr>
          <a:lstStyle/>
          <a:p>
            <a:r>
              <a:rPr lang="en-US" altLang="ja-JP" dirty="0"/>
              <a:t>※</a:t>
            </a:r>
            <a:r>
              <a:rPr lang="en-ID" altLang="ja-JP" dirty="0" err="1"/>
              <a:t>Neighboring_Mean</a:t>
            </a:r>
            <a:endParaRPr lang="en-ID" dirty="0"/>
          </a:p>
        </p:txBody>
      </p:sp>
      <p:sp>
        <p:nvSpPr>
          <p:cNvPr id="6" name="テキスト ボックス 5">
            <a:extLst>
              <a:ext uri="{FF2B5EF4-FFF2-40B4-BE49-F238E27FC236}">
                <a16:creationId xmlns:a16="http://schemas.microsoft.com/office/drawing/2014/main" id="{78277606-289B-BD9C-9E54-B352966776A3}"/>
              </a:ext>
            </a:extLst>
          </p:cNvPr>
          <p:cNvSpPr txBox="1"/>
          <p:nvPr/>
        </p:nvSpPr>
        <p:spPr>
          <a:xfrm>
            <a:off x="660539" y="3832213"/>
            <a:ext cx="1906169" cy="1107996"/>
          </a:xfrm>
          <a:prstGeom prst="rect">
            <a:avLst/>
          </a:prstGeom>
          <a:noFill/>
        </p:spPr>
        <p:txBody>
          <a:bodyPr wrap="square">
            <a:spAutoFit/>
          </a:bodyPr>
          <a:lstStyle/>
          <a:p>
            <a:r>
              <a:rPr lang="en-US" sz="1100" dirty="0">
                <a:solidFill>
                  <a:srgbClr val="30353F"/>
                </a:solidFill>
              </a:rPr>
              <a:t>Original idea from </a:t>
            </a:r>
            <a:r>
              <a:rPr lang="en-ID" sz="1100" b="0" dirty="0">
                <a:solidFill>
                  <a:srgbClr val="30353F"/>
                </a:solidFill>
                <a:effectLst/>
                <a:latin typeface="Jetbrains Mono" panose="02000009000000000000" pitchFamily="49" charset="0"/>
              </a:rPr>
              <a:t>https://www.kaggle.com/competitions/home-credit-default-risk/discussion/64821</a:t>
            </a:r>
            <a:endParaRPr lang="en-ID" sz="1100" dirty="0">
              <a:solidFill>
                <a:srgbClr val="30353F"/>
              </a:solidFill>
            </a:endParaRPr>
          </a:p>
        </p:txBody>
      </p:sp>
      <p:pic>
        <p:nvPicPr>
          <p:cNvPr id="11" name="図 10">
            <a:extLst>
              <a:ext uri="{FF2B5EF4-FFF2-40B4-BE49-F238E27FC236}">
                <a16:creationId xmlns:a16="http://schemas.microsoft.com/office/drawing/2014/main" id="{484C4A5F-932D-62A4-8783-84F6EC895672}"/>
              </a:ext>
            </a:extLst>
          </p:cNvPr>
          <p:cNvPicPr>
            <a:picLocks noChangeAspect="1"/>
          </p:cNvPicPr>
          <p:nvPr/>
        </p:nvPicPr>
        <p:blipFill>
          <a:blip r:embed="rId4"/>
          <a:stretch>
            <a:fillRect/>
          </a:stretch>
        </p:blipFill>
        <p:spPr>
          <a:xfrm>
            <a:off x="7244906" y="1294673"/>
            <a:ext cx="3562662" cy="824314"/>
          </a:xfrm>
          <a:prstGeom prst="rect">
            <a:avLst/>
          </a:prstGeom>
        </p:spPr>
      </p:pic>
    </p:spTree>
    <p:extLst>
      <p:ext uri="{BB962C8B-B14F-4D97-AF65-F5344CB8AC3E}">
        <p14:creationId xmlns:p14="http://schemas.microsoft.com/office/powerpoint/2010/main" val="92315345"/>
      </p:ext>
    </p:extLst>
  </p:cSld>
  <p:clrMapOvr>
    <a:masterClrMapping/>
  </p:clrMapOvr>
</p:sld>
</file>

<file path=ppt/theme/theme1.xml><?xml version="1.0" encoding="utf-8"?>
<a:theme xmlns:a="http://schemas.openxmlformats.org/drawingml/2006/main" name="Office テーマ">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PowerPoint, from 24Slides</Template>
  <TotalTime>143</TotalTime>
  <Words>1288</Words>
  <Application>Microsoft Office PowerPoint</Application>
  <PresentationFormat>ワイド画面</PresentationFormat>
  <Paragraphs>108</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Arial</vt:lpstr>
      <vt:lpstr>Calibri</vt:lpstr>
      <vt:lpstr>Century Gothic</vt:lpstr>
      <vt:lpstr>Jetbrains Mono</vt:lpstr>
      <vt:lpstr>Segoe UI Light</vt:lpstr>
      <vt:lpstr>Office テーマ</vt:lpstr>
      <vt:lpstr>Slide 1</vt:lpstr>
      <vt:lpstr>Slide 6</vt:lpstr>
      <vt:lpstr>Slide 6</vt:lpstr>
      <vt:lpstr>Slide 4</vt:lpstr>
      <vt:lpstr>Slide 6</vt:lpstr>
      <vt:lpstr>Slide 6</vt:lpstr>
      <vt:lpstr>Slide 9</vt:lpstr>
      <vt:lpstr>Slide 9</vt:lpstr>
      <vt:lpstr>Slide 9</vt:lpstr>
      <vt:lpstr>Slide 6</vt:lpstr>
      <vt:lpstr>Slide 6</vt:lpstr>
      <vt:lpstr>Slide 6</vt:lpstr>
      <vt:lpstr>Slide 6</vt:lpstr>
      <vt:lpstr>Slide 6</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Andrian Dharma T</dc:creator>
  <cp:lastModifiedBy>William Andrian Dharma T</cp:lastModifiedBy>
  <cp:revision>7</cp:revision>
  <dcterms:created xsi:type="dcterms:W3CDTF">2025-03-18T14:19:37Z</dcterms:created>
  <dcterms:modified xsi:type="dcterms:W3CDTF">2025-03-18T21:58:55Z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8b525e5-f3da-4501-8f1e-526b6769fc56_Enabled">
    <vt:lpwstr>true</vt:lpwstr>
  </property>
  <property fmtid="{D5CDD505-2E9C-101B-9397-08002B2CF9AE}" pid="3" name="MSIP_Label_38b525e5-f3da-4501-8f1e-526b6769fc56_SetDate">
    <vt:lpwstr>2025-03-18T15:16:58Z</vt:lpwstr>
  </property>
  <property fmtid="{D5CDD505-2E9C-101B-9397-08002B2CF9AE}" pid="4" name="MSIP_Label_38b525e5-f3da-4501-8f1e-526b6769fc56_Method">
    <vt:lpwstr>Standard</vt:lpwstr>
  </property>
  <property fmtid="{D5CDD505-2E9C-101B-9397-08002B2CF9AE}" pid="5" name="MSIP_Label_38b525e5-f3da-4501-8f1e-526b6769fc56_Name">
    <vt:lpwstr>defa4170-0d19-0005-0004-bc88714345d2</vt:lpwstr>
  </property>
  <property fmtid="{D5CDD505-2E9C-101B-9397-08002B2CF9AE}" pid="6" name="MSIP_Label_38b525e5-f3da-4501-8f1e-526b6769fc56_SiteId">
    <vt:lpwstr>db6e1183-4c65-405c-82ce-7cd53fa6e9dc</vt:lpwstr>
  </property>
  <property fmtid="{D5CDD505-2E9C-101B-9397-08002B2CF9AE}" pid="7" name="MSIP_Label_38b525e5-f3da-4501-8f1e-526b6769fc56_ActionId">
    <vt:lpwstr>af2877e3-17de-4656-af15-2837aedbea4e</vt:lpwstr>
  </property>
  <property fmtid="{D5CDD505-2E9C-101B-9397-08002B2CF9AE}" pid="8" name="MSIP_Label_38b525e5-f3da-4501-8f1e-526b6769fc56_ContentBits">
    <vt:lpwstr>0</vt:lpwstr>
  </property>
  <property fmtid="{D5CDD505-2E9C-101B-9397-08002B2CF9AE}" pid="9" name="MSIP_Label_38b525e5-f3da-4501-8f1e-526b6769fc56_Tag">
    <vt:lpwstr>10, 3, 0, 1</vt:lpwstr>
  </property>
</Properties>
</file>