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4"/>
    <p:sldId id="257" r:id="rId35"/>
    <p:sldId id="258" r:id="rId36"/>
    <p:sldId id="259" r:id="rId37"/>
    <p:sldId id="260" r:id="rId38"/>
    <p:sldId id="261" r:id="rId39"/>
    <p:sldId id="262" r:id="rId40"/>
    <p:sldId id="263" r:id="rId41"/>
    <p:sldId id="264" r:id="rId4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  <p:embeddedFont>
      <p:font typeface="TT Drugs" charset="1" panose="02000503060000020003"/>
      <p:regular r:id="rId12"/>
    </p:embeddedFont>
    <p:embeddedFont>
      <p:font typeface="TT Drugs Bold" charset="1" panose="02000803060000020003"/>
      <p:regular r:id="rId13"/>
    </p:embeddedFont>
    <p:embeddedFont>
      <p:font typeface="TT Drugs Italics" charset="1" panose="02000503000000090003"/>
      <p:regular r:id="rId14"/>
    </p:embeddedFont>
    <p:embeddedFont>
      <p:font typeface="TT Drugs Bold Italics" charset="1" panose="02000803000000090003"/>
      <p:regular r:id="rId15"/>
    </p:embeddedFont>
    <p:embeddedFont>
      <p:font typeface="Codec Pro" charset="1" panose="00000500000000000000"/>
      <p:regular r:id="rId16"/>
    </p:embeddedFont>
    <p:embeddedFont>
      <p:font typeface="Codec Pro Bold" charset="1" panose="00000600000000000000"/>
      <p:regular r:id="rId17"/>
    </p:embeddedFont>
    <p:embeddedFont>
      <p:font typeface="Codec Pro Thin" charset="1" panose="00000200000000000000"/>
      <p:regular r:id="rId18"/>
    </p:embeddedFont>
    <p:embeddedFont>
      <p:font typeface="Codec Pro Light" charset="1" panose="00000300000000000000"/>
      <p:regular r:id="rId19"/>
    </p:embeddedFont>
    <p:embeddedFont>
      <p:font typeface="Codec Pro Ultra-Bold" charset="1" panose="00000700000000000000"/>
      <p:regular r:id="rId20"/>
    </p:embeddedFont>
    <p:embeddedFont>
      <p:font typeface="Codec Pro Heavy" charset="1" panose="00000A00000000000000"/>
      <p:regular r:id="rId21"/>
    </p:embeddedFont>
    <p:embeddedFont>
      <p:font typeface="Open Sauce" charset="1" panose="00000500000000000000"/>
      <p:regular r:id="rId22"/>
    </p:embeddedFont>
    <p:embeddedFont>
      <p:font typeface="Open Sauce Bold" charset="1" panose="00000800000000000000"/>
      <p:regular r:id="rId23"/>
    </p:embeddedFont>
    <p:embeddedFont>
      <p:font typeface="Open Sauce Italics" charset="1" panose="00000500000000000000"/>
      <p:regular r:id="rId24"/>
    </p:embeddedFont>
    <p:embeddedFont>
      <p:font typeface="Open Sauce Bold Italics" charset="1" panose="00000800000000000000"/>
      <p:regular r:id="rId25"/>
    </p:embeddedFont>
    <p:embeddedFont>
      <p:font typeface="Open Sauce Light" charset="1" panose="00000400000000000000"/>
      <p:regular r:id="rId26"/>
    </p:embeddedFont>
    <p:embeddedFont>
      <p:font typeface="Open Sauce Light Italics" charset="1" panose="00000400000000000000"/>
      <p:regular r:id="rId27"/>
    </p:embeddedFont>
    <p:embeddedFont>
      <p:font typeface="Open Sauce Medium" charset="1" panose="00000600000000000000"/>
      <p:regular r:id="rId28"/>
    </p:embeddedFont>
    <p:embeddedFont>
      <p:font typeface="Open Sauce Medium Italics" charset="1" panose="00000600000000000000"/>
      <p:regular r:id="rId29"/>
    </p:embeddedFont>
    <p:embeddedFont>
      <p:font typeface="Open Sauce Semi-Bold" charset="1" panose="00000700000000000000"/>
      <p:regular r:id="rId30"/>
    </p:embeddedFont>
    <p:embeddedFont>
      <p:font typeface="Open Sauce Semi-Bold Italics" charset="1" panose="00000700000000000000"/>
      <p:regular r:id="rId31"/>
    </p:embeddedFont>
    <p:embeddedFont>
      <p:font typeface="Open Sauce Heavy" charset="1" panose="00000A00000000000000"/>
      <p:regular r:id="rId32"/>
    </p:embeddedFont>
    <p:embeddedFont>
      <p:font typeface="Open Sauce Heavy Italics" charset="1" panose="00000A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slides/slide1.xml" Type="http://schemas.openxmlformats.org/officeDocument/2006/relationships/slide"/><Relationship Id="rId35" Target="slides/slide2.xml" Type="http://schemas.openxmlformats.org/officeDocument/2006/relationships/slide"/><Relationship Id="rId36" Target="slides/slide3.xml" Type="http://schemas.openxmlformats.org/officeDocument/2006/relationships/slide"/><Relationship Id="rId37" Target="slides/slide4.xml" Type="http://schemas.openxmlformats.org/officeDocument/2006/relationships/slide"/><Relationship Id="rId38" Target="slides/slide5.xml" Type="http://schemas.openxmlformats.org/officeDocument/2006/relationships/slide"/><Relationship Id="rId39" Target="slides/slide6.xml" Type="http://schemas.openxmlformats.org/officeDocument/2006/relationships/slide"/><Relationship Id="rId4" Target="theme/theme1.xml" Type="http://schemas.openxmlformats.org/officeDocument/2006/relationships/theme"/><Relationship Id="rId40" Target="slides/slide7.xml" Type="http://schemas.openxmlformats.org/officeDocument/2006/relationships/slide"/><Relationship Id="rId41" Target="slides/slide8.xml" Type="http://schemas.openxmlformats.org/officeDocument/2006/relationships/slide"/><Relationship Id="rId42" Target="slides/slide9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22655" y="1999029"/>
            <a:ext cx="10704612" cy="1401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21"/>
              </a:lnSpc>
              <a:spcBef>
                <a:spcPct val="0"/>
              </a:spcBef>
            </a:pPr>
            <a:r>
              <a:rPr lang="en-US" sz="7515">
                <a:solidFill>
                  <a:srgbClr val="FFFFFF"/>
                </a:solidFill>
                <a:latin typeface="Codec Pro Bold"/>
              </a:rPr>
              <a:t>Keyloggers and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400000">
            <a:off x="14392521" y="-2481204"/>
            <a:ext cx="5083136" cy="10166272"/>
          </a:xfrm>
          <a:custGeom>
            <a:avLst/>
            <a:gdLst/>
            <a:ahLst/>
            <a:cxnLst/>
            <a:rect r="r" b="b" t="t" l="l"/>
            <a:pathLst>
              <a:path h="10166272" w="5083136">
                <a:moveTo>
                  <a:pt x="0" y="0"/>
                </a:moveTo>
                <a:lnTo>
                  <a:pt x="5083136" y="0"/>
                </a:lnTo>
                <a:lnTo>
                  <a:pt x="5083136" y="10166272"/>
                </a:lnTo>
                <a:lnTo>
                  <a:pt x="0" y="101662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472858">
            <a:off x="459533" y="6400181"/>
            <a:ext cx="2970557" cy="5941114"/>
          </a:xfrm>
          <a:custGeom>
            <a:avLst/>
            <a:gdLst/>
            <a:ahLst/>
            <a:cxnLst/>
            <a:rect r="r" b="b" t="t" l="l"/>
            <a:pathLst>
              <a:path h="5941114" w="2970557">
                <a:moveTo>
                  <a:pt x="0" y="0"/>
                </a:moveTo>
                <a:lnTo>
                  <a:pt x="2970557" y="0"/>
                </a:lnTo>
                <a:lnTo>
                  <a:pt x="2970557" y="5941114"/>
                </a:lnTo>
                <a:lnTo>
                  <a:pt x="0" y="59411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97559" y="3600467"/>
            <a:ext cx="10729708" cy="2804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22"/>
              </a:lnSpc>
            </a:pPr>
            <a:r>
              <a:rPr lang="en-US" sz="8527" spc="272">
                <a:solidFill>
                  <a:srgbClr val="FFFFFF"/>
                </a:solidFill>
                <a:latin typeface="Codec Pro Bold"/>
              </a:rPr>
              <a:t>Security Implementation using Python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882020" y="6907780"/>
            <a:ext cx="1104666" cy="1104666"/>
          </a:xfrm>
          <a:custGeom>
            <a:avLst/>
            <a:gdLst/>
            <a:ahLst/>
            <a:cxnLst/>
            <a:rect r="r" b="b" t="t" l="l"/>
            <a:pathLst>
              <a:path h="1104666" w="1104666">
                <a:moveTo>
                  <a:pt x="0" y="0"/>
                </a:moveTo>
                <a:lnTo>
                  <a:pt x="1104666" y="0"/>
                </a:lnTo>
                <a:lnTo>
                  <a:pt x="1104666" y="1104666"/>
                </a:lnTo>
                <a:lnTo>
                  <a:pt x="0" y="11046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303208">
            <a:off x="7954664" y="1028700"/>
            <a:ext cx="712491" cy="712491"/>
          </a:xfrm>
          <a:custGeom>
            <a:avLst/>
            <a:gdLst/>
            <a:ahLst/>
            <a:cxnLst/>
            <a:rect r="r" b="b" t="t" l="l"/>
            <a:pathLst>
              <a:path h="712491" w="712491">
                <a:moveTo>
                  <a:pt x="0" y="0"/>
                </a:moveTo>
                <a:lnTo>
                  <a:pt x="712490" y="0"/>
                </a:lnTo>
                <a:lnTo>
                  <a:pt x="712490" y="712491"/>
                </a:lnTo>
                <a:lnTo>
                  <a:pt x="0" y="7124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420370" y="2256204"/>
            <a:ext cx="1132632" cy="1154088"/>
          </a:xfrm>
          <a:custGeom>
            <a:avLst/>
            <a:gdLst/>
            <a:ahLst/>
            <a:cxnLst/>
            <a:rect r="r" b="b" t="t" l="l"/>
            <a:pathLst>
              <a:path h="1154088" w="1132632">
                <a:moveTo>
                  <a:pt x="0" y="0"/>
                </a:moveTo>
                <a:lnTo>
                  <a:pt x="1132632" y="0"/>
                </a:lnTo>
                <a:lnTo>
                  <a:pt x="1132632" y="1154088"/>
                </a:lnTo>
                <a:lnTo>
                  <a:pt x="0" y="115408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850953" y="6831580"/>
            <a:ext cx="3750111" cy="2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43"/>
              </a:lnSpc>
            </a:pPr>
            <a:r>
              <a:rPr lang="en-US" sz="3459">
                <a:solidFill>
                  <a:srgbClr val="EE82EE"/>
                </a:solidFill>
                <a:latin typeface="TT Drugs"/>
              </a:rPr>
              <a:t>Presented By: </a:t>
            </a:r>
          </a:p>
          <a:p>
            <a:pPr>
              <a:lnSpc>
                <a:spcPts val="4843"/>
              </a:lnSpc>
            </a:pPr>
            <a:r>
              <a:rPr lang="en-US" sz="3459">
                <a:solidFill>
                  <a:srgbClr val="EE82EE"/>
                </a:solidFill>
                <a:latin typeface="TT Drugs"/>
              </a:rPr>
              <a:t>KIRISHA PRIYA R</a:t>
            </a:r>
          </a:p>
          <a:p>
            <a:pPr>
              <a:lnSpc>
                <a:spcPts val="4843"/>
              </a:lnSpc>
            </a:pPr>
          </a:p>
          <a:p>
            <a:pPr>
              <a:lnSpc>
                <a:spcPts val="4843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259444" y="-34190"/>
            <a:ext cx="6028556" cy="10321190"/>
            <a:chOff x="0" y="0"/>
            <a:chExt cx="8038074" cy="13761587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/>
            <a:srcRect l="6165" t="0" r="6165" b="0"/>
            <a:stretch>
              <a:fillRect/>
            </a:stretch>
          </p:blipFill>
          <p:spPr>
            <a:xfrm flipH="false" flipV="false">
              <a:off x="0" y="0"/>
              <a:ext cx="8038074" cy="13761587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5264000" y="2415399"/>
            <a:ext cx="7749732" cy="7074286"/>
            <a:chOff x="0" y="0"/>
            <a:chExt cx="2041082" cy="1863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41082" cy="1863186"/>
            </a:xfrm>
            <a:custGeom>
              <a:avLst/>
              <a:gdLst/>
              <a:ahLst/>
              <a:cxnLst/>
              <a:rect r="r" b="b" t="t" l="l"/>
              <a:pathLst>
                <a:path h="1863186" w="2041082">
                  <a:moveTo>
                    <a:pt x="32967" y="0"/>
                  </a:moveTo>
                  <a:lnTo>
                    <a:pt x="2008115" y="0"/>
                  </a:lnTo>
                  <a:cubicBezTo>
                    <a:pt x="2016858" y="0"/>
                    <a:pt x="2025244" y="3473"/>
                    <a:pt x="2031426" y="9656"/>
                  </a:cubicBezTo>
                  <a:cubicBezTo>
                    <a:pt x="2037609" y="15838"/>
                    <a:pt x="2041082" y="24223"/>
                    <a:pt x="2041082" y="32967"/>
                  </a:cubicBezTo>
                  <a:lnTo>
                    <a:pt x="2041082" y="1830220"/>
                  </a:lnTo>
                  <a:cubicBezTo>
                    <a:pt x="2041082" y="1838963"/>
                    <a:pt x="2037609" y="1847348"/>
                    <a:pt x="2031426" y="1853531"/>
                  </a:cubicBezTo>
                  <a:cubicBezTo>
                    <a:pt x="2025244" y="1859713"/>
                    <a:pt x="2016858" y="1863186"/>
                    <a:pt x="2008115" y="1863186"/>
                  </a:cubicBezTo>
                  <a:lnTo>
                    <a:pt x="32967" y="1863186"/>
                  </a:lnTo>
                  <a:cubicBezTo>
                    <a:pt x="24223" y="1863186"/>
                    <a:pt x="15838" y="1859713"/>
                    <a:pt x="9656" y="1853531"/>
                  </a:cubicBezTo>
                  <a:cubicBezTo>
                    <a:pt x="3473" y="1847348"/>
                    <a:pt x="0" y="1838963"/>
                    <a:pt x="0" y="1830220"/>
                  </a:cubicBezTo>
                  <a:lnTo>
                    <a:pt x="0" y="32967"/>
                  </a:lnTo>
                  <a:cubicBezTo>
                    <a:pt x="0" y="24223"/>
                    <a:pt x="3473" y="15838"/>
                    <a:pt x="9656" y="9656"/>
                  </a:cubicBezTo>
                  <a:cubicBezTo>
                    <a:pt x="15838" y="3473"/>
                    <a:pt x="24223" y="0"/>
                    <a:pt x="3296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2041082" cy="1872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516916" y="714375"/>
            <a:ext cx="8887702" cy="1701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17"/>
              </a:lnSpc>
              <a:spcBef>
                <a:spcPct val="0"/>
              </a:spcBef>
            </a:pPr>
            <a:r>
              <a:rPr lang="en-US" sz="9155" spc="292">
                <a:solidFill>
                  <a:srgbClr val="FFFFFF"/>
                </a:solidFill>
                <a:latin typeface="Codec Pro Bold"/>
              </a:rPr>
              <a:t>Overview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76864" y="2886659"/>
            <a:ext cx="6934271" cy="6729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81567" indent="-390783" lvl="1">
              <a:lnSpc>
                <a:spcPts val="5357"/>
              </a:lnSpc>
              <a:buAutoNum type="arabicPeriod" startAt="1"/>
            </a:pPr>
            <a:r>
              <a:rPr lang="en-US" sz="3620" spc="21">
                <a:solidFill>
                  <a:srgbClr val="202B3D"/>
                </a:solidFill>
                <a:latin typeface="TT Drugs"/>
              </a:rPr>
              <a:t>Problem Statement</a:t>
            </a:r>
          </a:p>
          <a:p>
            <a:pPr marL="781567" indent="-390783" lvl="1">
              <a:lnSpc>
                <a:spcPts val="5357"/>
              </a:lnSpc>
              <a:buAutoNum type="arabicPeriod" startAt="1"/>
            </a:pPr>
            <a:r>
              <a:rPr lang="en-US" sz="3620" spc="21">
                <a:solidFill>
                  <a:srgbClr val="202B3D"/>
                </a:solidFill>
                <a:latin typeface="TT Drugs"/>
              </a:rPr>
              <a:t>Project Overview</a:t>
            </a:r>
          </a:p>
          <a:p>
            <a:pPr marL="781567" indent="-390783" lvl="1">
              <a:lnSpc>
                <a:spcPts val="5357"/>
              </a:lnSpc>
              <a:buAutoNum type="arabicPeriod" startAt="1"/>
            </a:pPr>
            <a:r>
              <a:rPr lang="en-US" sz="3620" spc="21">
                <a:solidFill>
                  <a:srgbClr val="202B3D"/>
                </a:solidFill>
                <a:latin typeface="TT Drugs"/>
              </a:rPr>
              <a:t>End Users</a:t>
            </a:r>
          </a:p>
          <a:p>
            <a:pPr marL="781567" indent="-390783" lvl="1">
              <a:lnSpc>
                <a:spcPts val="5357"/>
              </a:lnSpc>
              <a:buAutoNum type="arabicPeriod" startAt="1"/>
            </a:pPr>
            <a:r>
              <a:rPr lang="en-US" sz="3620" spc="21">
                <a:solidFill>
                  <a:srgbClr val="202B3D"/>
                </a:solidFill>
                <a:latin typeface="TT Drugs"/>
              </a:rPr>
              <a:t>Solution and Its Value Proposition</a:t>
            </a:r>
          </a:p>
          <a:p>
            <a:pPr marL="781567" indent="-390783" lvl="1">
              <a:lnSpc>
                <a:spcPts val="5357"/>
              </a:lnSpc>
              <a:buAutoNum type="arabicPeriod" startAt="1"/>
            </a:pPr>
            <a:r>
              <a:rPr lang="en-US" sz="3620" spc="21">
                <a:solidFill>
                  <a:srgbClr val="202B3D"/>
                </a:solidFill>
                <a:latin typeface="TT Drugs"/>
              </a:rPr>
              <a:t>Unique Features of Our Solution</a:t>
            </a:r>
          </a:p>
          <a:p>
            <a:pPr marL="781567" indent="-390783" lvl="1">
              <a:lnSpc>
                <a:spcPts val="5357"/>
              </a:lnSpc>
              <a:buAutoNum type="arabicPeriod" startAt="1"/>
            </a:pPr>
            <a:r>
              <a:rPr lang="en-US" sz="3620" spc="21">
                <a:solidFill>
                  <a:srgbClr val="202B3D"/>
                </a:solidFill>
                <a:latin typeface="TT Drugs"/>
              </a:rPr>
              <a:t>Modelling</a:t>
            </a:r>
          </a:p>
          <a:p>
            <a:pPr marL="781567" indent="-390783" lvl="1">
              <a:lnSpc>
                <a:spcPts val="5357"/>
              </a:lnSpc>
              <a:buAutoNum type="arabicPeriod" startAt="1"/>
            </a:pPr>
            <a:r>
              <a:rPr lang="en-US" sz="3620" spc="21">
                <a:solidFill>
                  <a:srgbClr val="202B3D"/>
                </a:solidFill>
                <a:latin typeface="TT Drugs"/>
              </a:rPr>
              <a:t>Results</a:t>
            </a:r>
          </a:p>
          <a:p>
            <a:pPr>
              <a:lnSpc>
                <a:spcPts val="5357"/>
              </a:lnSpc>
            </a:pPr>
            <a:r>
              <a:rPr lang="en-US" sz="3620" spc="21">
                <a:solidFill>
                  <a:srgbClr val="202B3D"/>
                </a:solidFill>
                <a:latin typeface="TT Drugs"/>
              </a:rPr>
              <a:t>   8.</a:t>
            </a:r>
            <a:r>
              <a:rPr lang="en-US" sz="3620" spc="21">
                <a:solidFill>
                  <a:srgbClr val="202B3D"/>
                </a:solidFill>
                <a:latin typeface="TT Drugs"/>
              </a:rPr>
              <a:t>Conclusion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8674802">
            <a:off x="379753" y="-1564863"/>
            <a:ext cx="2274923" cy="4549846"/>
          </a:xfrm>
          <a:custGeom>
            <a:avLst/>
            <a:gdLst/>
            <a:ahLst/>
            <a:cxnLst/>
            <a:rect r="r" b="b" t="t" l="l"/>
            <a:pathLst>
              <a:path h="4549846" w="2274923">
                <a:moveTo>
                  <a:pt x="0" y="0"/>
                </a:moveTo>
                <a:lnTo>
                  <a:pt x="2274923" y="0"/>
                </a:lnTo>
                <a:lnTo>
                  <a:pt x="2274923" y="4549846"/>
                </a:lnTo>
                <a:lnTo>
                  <a:pt x="0" y="45498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1394747" y="7066238"/>
            <a:ext cx="4846893" cy="4846893"/>
          </a:xfrm>
          <a:custGeom>
            <a:avLst/>
            <a:gdLst/>
            <a:ahLst/>
            <a:cxnLst/>
            <a:rect r="r" b="b" t="t" l="l"/>
            <a:pathLst>
              <a:path h="4846893" w="4846893">
                <a:moveTo>
                  <a:pt x="0" y="0"/>
                </a:moveTo>
                <a:lnTo>
                  <a:pt x="4846894" y="0"/>
                </a:lnTo>
                <a:lnTo>
                  <a:pt x="4846894" y="4846894"/>
                </a:lnTo>
                <a:lnTo>
                  <a:pt x="0" y="4846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55697" y="2204519"/>
            <a:ext cx="9402710" cy="1169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62"/>
              </a:lnSpc>
              <a:spcBef>
                <a:spcPct val="0"/>
              </a:spcBef>
            </a:pPr>
            <a:r>
              <a:rPr lang="en-US" sz="7184" spc="201">
                <a:solidFill>
                  <a:srgbClr val="FFFFFF"/>
                </a:solidFill>
                <a:latin typeface="Codec Pro Bold"/>
              </a:rPr>
              <a:t>Problem Statement: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14802" y="3705295"/>
            <a:ext cx="14946804" cy="4180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19"/>
              </a:lnSpc>
            </a:pPr>
            <a:r>
              <a:rPr lang="en-US" sz="1753" spc="171">
                <a:solidFill>
                  <a:srgbClr val="EE82EE"/>
                </a:solidFill>
                <a:latin typeface="TT Drugs"/>
              </a:rPr>
              <a:t>Keyloggers are malevolent programming programs intended to secretly record keystrokes on a client's PC,</a:t>
            </a:r>
          </a:p>
          <a:p>
            <a:pPr>
              <a:lnSpc>
                <a:spcPts val="2419"/>
              </a:lnSpc>
            </a:pPr>
            <a:r>
              <a:rPr lang="en-US" sz="1753" spc="171">
                <a:solidFill>
                  <a:srgbClr val="EE82EE"/>
                </a:solidFill>
                <a:latin typeface="TT Drugs"/>
              </a:rPr>
              <a:t>permitting unapproved admittance to delicate data, for example, passwords, charge card numbers, and</a:t>
            </a:r>
          </a:p>
          <a:p>
            <a:pPr>
              <a:lnSpc>
                <a:spcPts val="2419"/>
              </a:lnSpc>
            </a:pPr>
            <a:r>
              <a:rPr lang="en-US" sz="1753" spc="171">
                <a:solidFill>
                  <a:srgbClr val="EE82EE"/>
                </a:solidFill>
                <a:latin typeface="TT Drugs"/>
              </a:rPr>
              <a:t>individual messages. These stealthy exercises can prompt extreme results, including wholesale fraud,</a:t>
            </a:r>
          </a:p>
          <a:p>
            <a:pPr>
              <a:lnSpc>
                <a:spcPts val="2419"/>
              </a:lnSpc>
            </a:pPr>
            <a:r>
              <a:rPr lang="en-US" sz="1753" spc="171">
                <a:solidFill>
                  <a:srgbClr val="EE82EE"/>
                </a:solidFill>
                <a:latin typeface="TT Drugs"/>
              </a:rPr>
              <a:t>monetary misfortune, and information breaks.In spite of progressions in online protection, keyloggers keep</a:t>
            </a:r>
          </a:p>
          <a:p>
            <a:pPr>
              <a:lnSpc>
                <a:spcPts val="2419"/>
              </a:lnSpc>
            </a:pPr>
            <a:r>
              <a:rPr lang="en-US" sz="1753" spc="171">
                <a:solidFill>
                  <a:srgbClr val="EE82EE"/>
                </a:solidFill>
                <a:latin typeface="TT Drugs"/>
              </a:rPr>
              <a:t>on taking advantage of weaknesses in programming frameworks, dodging conventional identification</a:t>
            </a:r>
          </a:p>
          <a:p>
            <a:pPr>
              <a:lnSpc>
                <a:spcPts val="2419"/>
              </a:lnSpc>
            </a:pPr>
            <a:r>
              <a:rPr lang="en-US" sz="1753" spc="171">
                <a:solidFill>
                  <a:srgbClr val="EE82EE"/>
                </a:solidFill>
                <a:latin typeface="TT Drugs"/>
              </a:rPr>
              <a:t>techniques and compromising information respectability. Current safety efforts frequently neglect to enough</a:t>
            </a:r>
          </a:p>
          <a:p>
            <a:pPr>
              <a:lnSpc>
                <a:spcPts val="2419"/>
              </a:lnSpc>
            </a:pPr>
            <a:r>
              <a:rPr lang="en-US" sz="1753" spc="171">
                <a:solidFill>
                  <a:srgbClr val="EE82EE"/>
                </a:solidFill>
                <a:latin typeface="TT Drugs"/>
              </a:rPr>
              <a:t>shield against keylogging assaults, leaving clients defenseless to abuse and protection infringement.The</a:t>
            </a:r>
          </a:p>
          <a:p>
            <a:pPr>
              <a:lnSpc>
                <a:spcPts val="2419"/>
              </a:lnSpc>
            </a:pPr>
            <a:r>
              <a:rPr lang="en-US" sz="1753" spc="171">
                <a:solidFill>
                  <a:srgbClr val="EE82EE"/>
                </a:solidFill>
                <a:latin typeface="TT Drugs"/>
              </a:rPr>
              <a:t>squeezing need emerges for strong and proactive answers for balance the developing danger of keyloggers.</a:t>
            </a:r>
          </a:p>
          <a:p>
            <a:pPr>
              <a:lnSpc>
                <a:spcPts val="2419"/>
              </a:lnSpc>
            </a:pPr>
            <a:r>
              <a:rPr lang="en-US" sz="1753" spc="171">
                <a:solidFill>
                  <a:srgbClr val="EE82EE"/>
                </a:solidFill>
                <a:latin typeface="TT Drugs"/>
              </a:rPr>
              <a:t>There is an interest for imaginative innovations fit for recognizing, forestalling, and relieving the dangers</a:t>
            </a:r>
          </a:p>
          <a:p>
            <a:pPr>
              <a:lnSpc>
                <a:spcPts val="2419"/>
              </a:lnSpc>
            </a:pPr>
            <a:r>
              <a:rPr lang="en-US" sz="1753" spc="171">
                <a:solidFill>
                  <a:srgbClr val="EE82EE"/>
                </a:solidFill>
                <a:latin typeface="TT Drugs"/>
              </a:rPr>
              <a:t>related with keylogging exercises. Additionally, these arrangements should be easy to use, versatile to</a:t>
            </a:r>
          </a:p>
          <a:p>
            <a:pPr>
              <a:lnSpc>
                <a:spcPts val="2419"/>
              </a:lnSpc>
            </a:pPr>
            <a:r>
              <a:rPr lang="en-US" sz="1753" spc="171">
                <a:solidFill>
                  <a:srgbClr val="EE82EE"/>
                </a:solidFill>
                <a:latin typeface="TT Drugs"/>
              </a:rPr>
              <a:t>different conditions, and equipped for giving ongoing security without compromising framework</a:t>
            </a:r>
          </a:p>
          <a:p>
            <a:pPr>
              <a:lnSpc>
                <a:spcPts val="2419"/>
              </a:lnSpc>
            </a:pPr>
            <a:r>
              <a:rPr lang="en-US" sz="1753" spc="171">
                <a:solidFill>
                  <a:srgbClr val="EE82EE"/>
                </a:solidFill>
                <a:latin typeface="TT Drugs"/>
              </a:rPr>
              <a:t>execution.By tending to these difficulties, the undertaking tries to give an extensive and viable answer for</a:t>
            </a:r>
          </a:p>
          <a:p>
            <a:pPr>
              <a:lnSpc>
                <a:spcPts val="2419"/>
              </a:lnSpc>
            </a:pPr>
            <a:r>
              <a:rPr lang="en-US" sz="1753" spc="171">
                <a:solidFill>
                  <a:srgbClr val="EE82EE"/>
                </a:solidFill>
                <a:latin typeface="TT Drugs"/>
              </a:rPr>
              <a:t>moderate the dangers presented by keyloggers, improving online protection act and defending clients'</a:t>
            </a:r>
          </a:p>
          <a:p>
            <a:pPr marL="0" indent="0" lvl="0">
              <a:lnSpc>
                <a:spcPts val="2419"/>
              </a:lnSpc>
              <a:spcBef>
                <a:spcPct val="0"/>
              </a:spcBef>
            </a:pPr>
            <a:r>
              <a:rPr lang="en-US" sz="1753" spc="171">
                <a:solidFill>
                  <a:srgbClr val="EE82EE"/>
                </a:solidFill>
                <a:latin typeface="TT Drugs"/>
              </a:rPr>
              <a:t>delicate data from unapproved access and double-dealing.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352187" y="7238716"/>
            <a:ext cx="6506443" cy="2006816"/>
          </a:xfrm>
          <a:prstGeom prst="rect">
            <a:avLst/>
          </a:prstGeom>
        </p:spPr>
      </p:pic>
      <p:sp>
        <p:nvSpPr>
          <p:cNvPr name="Freeform 6" id="6"/>
          <p:cNvSpPr/>
          <p:nvPr/>
        </p:nvSpPr>
        <p:spPr>
          <a:xfrm flipH="false" flipV="false" rot="3812006">
            <a:off x="10028334" y="701685"/>
            <a:ext cx="1508648" cy="1508648"/>
          </a:xfrm>
          <a:custGeom>
            <a:avLst/>
            <a:gdLst/>
            <a:ahLst/>
            <a:cxnLst/>
            <a:rect r="r" b="b" t="t" l="l"/>
            <a:pathLst>
              <a:path h="1508648" w="1508648">
                <a:moveTo>
                  <a:pt x="0" y="0"/>
                </a:moveTo>
                <a:lnTo>
                  <a:pt x="1508648" y="0"/>
                </a:lnTo>
                <a:lnTo>
                  <a:pt x="1508648" y="1508648"/>
                </a:lnTo>
                <a:lnTo>
                  <a:pt x="0" y="15086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488219">
            <a:off x="-1751722" y="5533283"/>
            <a:ext cx="4704064" cy="4704064"/>
          </a:xfrm>
          <a:custGeom>
            <a:avLst/>
            <a:gdLst/>
            <a:ahLst/>
            <a:cxnLst/>
            <a:rect r="r" b="b" t="t" l="l"/>
            <a:pathLst>
              <a:path h="4704064" w="4704064">
                <a:moveTo>
                  <a:pt x="0" y="0"/>
                </a:moveTo>
                <a:lnTo>
                  <a:pt x="4704065" y="0"/>
                </a:lnTo>
                <a:lnTo>
                  <a:pt x="4704065" y="4704064"/>
                </a:lnTo>
                <a:lnTo>
                  <a:pt x="0" y="47040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45474" y="1844408"/>
            <a:ext cx="9402710" cy="1169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62"/>
              </a:lnSpc>
              <a:spcBef>
                <a:spcPct val="0"/>
              </a:spcBef>
            </a:pPr>
            <a:r>
              <a:rPr lang="en-US" sz="7184" spc="201">
                <a:solidFill>
                  <a:srgbClr val="FFFFFF"/>
                </a:solidFill>
                <a:latin typeface="Codec Pro Bold"/>
              </a:rPr>
              <a:t>Project Overview: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9650" y="3496911"/>
            <a:ext cx="16230600" cy="5587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78713" indent="-289357" lvl="1">
              <a:lnSpc>
                <a:spcPts val="3699"/>
              </a:lnSpc>
              <a:buFont typeface="Arial"/>
              <a:buChar char="•"/>
            </a:pPr>
            <a:r>
              <a:rPr lang="en-US" sz="2680" spc="262">
                <a:solidFill>
                  <a:srgbClr val="EE82EE"/>
                </a:solidFill>
                <a:latin typeface="TT Drugs"/>
              </a:rPr>
              <a:t>Improvement of a vigorous Python-based keylogger prepared to do</a:t>
            </a:r>
          </a:p>
          <a:p>
            <a:pPr marL="578713" indent="-289357" lvl="1">
              <a:lnSpc>
                <a:spcPts val="3699"/>
              </a:lnSpc>
              <a:buFont typeface="Arial"/>
              <a:buChar char="•"/>
            </a:pPr>
            <a:r>
              <a:rPr lang="en-US" sz="2680" spc="262">
                <a:solidFill>
                  <a:srgbClr val="EE82EE"/>
                </a:solidFill>
                <a:latin typeface="TT Drugs"/>
              </a:rPr>
              <a:t>cautiously catching keystrokes on track frameworks.</a:t>
            </a:r>
          </a:p>
          <a:p>
            <a:pPr marL="578713" indent="-289357" lvl="1">
              <a:lnSpc>
                <a:spcPts val="3699"/>
              </a:lnSpc>
              <a:buFont typeface="Arial"/>
              <a:buChar char="•"/>
            </a:pPr>
          </a:p>
          <a:p>
            <a:pPr marL="578713" indent="-289357" lvl="1">
              <a:lnSpc>
                <a:spcPts val="3699"/>
              </a:lnSpc>
              <a:buFont typeface="Arial"/>
              <a:buChar char="•"/>
            </a:pPr>
            <a:r>
              <a:rPr lang="en-US" sz="2680" spc="262">
                <a:solidFill>
                  <a:srgbClr val="EE82EE"/>
                </a:solidFill>
                <a:latin typeface="TT Drugs"/>
              </a:rPr>
              <a:t>Execution of cutting edge safety efforts to identify and forestall keylogging</a:t>
            </a:r>
          </a:p>
          <a:p>
            <a:pPr marL="578713" indent="-289357" lvl="1">
              <a:lnSpc>
                <a:spcPts val="3699"/>
              </a:lnSpc>
              <a:buFont typeface="Arial"/>
              <a:buChar char="•"/>
            </a:pPr>
            <a:r>
              <a:rPr lang="en-US" sz="2680" spc="262">
                <a:solidFill>
                  <a:srgbClr val="EE82EE"/>
                </a:solidFill>
                <a:latin typeface="TT Drugs"/>
              </a:rPr>
              <a:t>exercises progressively.</a:t>
            </a:r>
          </a:p>
          <a:p>
            <a:pPr marL="578713" indent="-289357" lvl="1">
              <a:lnSpc>
                <a:spcPts val="3699"/>
              </a:lnSpc>
              <a:buFont typeface="Arial"/>
              <a:buChar char="•"/>
            </a:pPr>
          </a:p>
          <a:p>
            <a:pPr marL="578713" indent="-289357" lvl="1">
              <a:lnSpc>
                <a:spcPts val="3699"/>
              </a:lnSpc>
              <a:buFont typeface="Arial"/>
              <a:buChar char="•"/>
            </a:pPr>
            <a:r>
              <a:rPr lang="en-US" sz="2680" spc="262">
                <a:solidFill>
                  <a:srgbClr val="EE82EE"/>
                </a:solidFill>
                <a:latin typeface="TT Drugs"/>
              </a:rPr>
              <a:t>Joining of encryption strategies to shield logged information from</a:t>
            </a:r>
          </a:p>
          <a:p>
            <a:pPr marL="578713" indent="-289357" lvl="1">
              <a:lnSpc>
                <a:spcPts val="3699"/>
              </a:lnSpc>
              <a:buFont typeface="Arial"/>
              <a:buChar char="•"/>
            </a:pPr>
            <a:r>
              <a:rPr lang="en-US" sz="2680" spc="262">
                <a:solidFill>
                  <a:srgbClr val="EE82EE"/>
                </a:solidFill>
                <a:latin typeface="TT Drugs"/>
              </a:rPr>
              <a:t>unapproved access and block attempt.</a:t>
            </a:r>
          </a:p>
          <a:p>
            <a:pPr marL="578713" indent="-289357" lvl="1">
              <a:lnSpc>
                <a:spcPts val="3699"/>
              </a:lnSpc>
              <a:buFont typeface="Arial"/>
              <a:buChar char="•"/>
            </a:pPr>
          </a:p>
          <a:p>
            <a:pPr marL="578713" indent="-289357" lvl="1">
              <a:lnSpc>
                <a:spcPts val="3699"/>
              </a:lnSpc>
              <a:buFont typeface="Arial"/>
              <a:buChar char="•"/>
            </a:pPr>
            <a:r>
              <a:rPr lang="en-US" sz="2680" spc="262">
                <a:solidFill>
                  <a:srgbClr val="EE82EE"/>
                </a:solidFill>
                <a:latin typeface="TT Drugs"/>
              </a:rPr>
              <a:t>Production of a natural UI for simple arrangement and the board of the</a:t>
            </a:r>
          </a:p>
          <a:p>
            <a:pPr marL="578713" indent="-289357" lvl="1">
              <a:lnSpc>
                <a:spcPts val="3699"/>
              </a:lnSpc>
              <a:buFont typeface="Arial"/>
              <a:buChar char="•"/>
            </a:pPr>
            <a:r>
              <a:rPr lang="en-US" sz="2680" spc="262">
                <a:solidFill>
                  <a:srgbClr val="EE82EE"/>
                </a:solidFill>
                <a:latin typeface="TT Drugs"/>
              </a:rPr>
              <a:t>arrangement.Guaranteeing cross-stage similarity to oblige different client</a:t>
            </a:r>
          </a:p>
          <a:p>
            <a:pPr algn="l" marL="578713" indent="-289357" lvl="1">
              <a:lnSpc>
                <a:spcPts val="3699"/>
              </a:lnSpc>
              <a:buFont typeface="Arial"/>
              <a:buChar char="•"/>
            </a:pPr>
            <a:r>
              <a:rPr lang="en-US" sz="2680" spc="262">
                <a:solidFill>
                  <a:srgbClr val="EE82EE"/>
                </a:solidFill>
                <a:latin typeface="TT Drugs"/>
              </a:rPr>
              <a:t>conditions and prerequisites</a:t>
            </a:r>
            <a:r>
              <a:rPr lang="en-US" sz="2680" spc="262" u="none">
                <a:solidFill>
                  <a:srgbClr val="EE82EE"/>
                </a:solidFill>
                <a:latin typeface="TT Drugs"/>
              </a:rPr>
              <a:t>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3812006">
            <a:off x="10028334" y="701685"/>
            <a:ext cx="1508648" cy="1508648"/>
          </a:xfrm>
          <a:custGeom>
            <a:avLst/>
            <a:gdLst/>
            <a:ahLst/>
            <a:cxnLst/>
            <a:rect r="r" b="b" t="t" l="l"/>
            <a:pathLst>
              <a:path h="1508648" w="1508648">
                <a:moveTo>
                  <a:pt x="0" y="0"/>
                </a:moveTo>
                <a:lnTo>
                  <a:pt x="1508648" y="0"/>
                </a:lnTo>
                <a:lnTo>
                  <a:pt x="1508648" y="1508648"/>
                </a:lnTo>
                <a:lnTo>
                  <a:pt x="0" y="15086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488219">
            <a:off x="-1751722" y="5533283"/>
            <a:ext cx="4704064" cy="4704064"/>
          </a:xfrm>
          <a:custGeom>
            <a:avLst/>
            <a:gdLst/>
            <a:ahLst/>
            <a:cxnLst/>
            <a:rect r="r" b="b" t="t" l="l"/>
            <a:pathLst>
              <a:path h="4704064" w="4704064">
                <a:moveTo>
                  <a:pt x="0" y="0"/>
                </a:moveTo>
                <a:lnTo>
                  <a:pt x="4704065" y="0"/>
                </a:lnTo>
                <a:lnTo>
                  <a:pt x="4704065" y="4704064"/>
                </a:lnTo>
                <a:lnTo>
                  <a:pt x="0" y="4704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87408"/>
            <a:ext cx="13126281" cy="812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32"/>
              </a:lnSpc>
              <a:spcBef>
                <a:spcPct val="0"/>
              </a:spcBef>
            </a:pPr>
            <a:r>
              <a:rPr lang="en-US" sz="4984" spc="139">
                <a:solidFill>
                  <a:srgbClr val="FFFFFF"/>
                </a:solidFill>
                <a:latin typeface="Codec Pro Bold"/>
              </a:rPr>
              <a:t>Who are the end users in this project?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00311" y="1162011"/>
            <a:ext cx="16895472" cy="9594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27586" indent="-213793" lvl="1">
              <a:lnSpc>
                <a:spcPts val="2733"/>
              </a:lnSpc>
              <a:buFont typeface="Arial"/>
              <a:buChar char="•"/>
            </a:pPr>
            <a:r>
              <a:rPr lang="en-US" sz="1980" spc="194">
                <a:solidFill>
                  <a:srgbClr val="EE82EE"/>
                </a:solidFill>
                <a:latin typeface="TT Drugs"/>
              </a:rPr>
              <a:t>Individual Clients:Ordinary PC clients who need to safeguard their own data, for example, passwords, Mastercard</a:t>
            </a: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  <a:r>
              <a:rPr lang="en-US" sz="1980" spc="194">
                <a:solidFill>
                  <a:srgbClr val="EE82EE"/>
                </a:solidFill>
                <a:latin typeface="TT Drugs"/>
              </a:rPr>
              <a:t>subtleties, and confidential messages, from unapproved access.Experts who handle delicate information on their PCs,</a:t>
            </a: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  <a:r>
              <a:rPr lang="en-US" sz="1980" spc="194">
                <a:solidFill>
                  <a:srgbClr val="EE82EE"/>
                </a:solidFill>
                <a:latin typeface="TT Drugs"/>
              </a:rPr>
              <a:t>including writers, legal counselors, and medical care experts.</a:t>
            </a: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  <a:r>
              <a:rPr lang="en-US" sz="1980" spc="194">
                <a:solidFill>
                  <a:srgbClr val="EE82EE"/>
                </a:solidFill>
                <a:latin typeface="TT Drugs"/>
              </a:rPr>
              <a:t>Organizations and Ventures:Little and medium-sized organizations (SMBs) trying to defend their delicate business data,</a:t>
            </a: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  <a:r>
              <a:rPr lang="en-US" sz="1980" spc="194">
                <a:solidFill>
                  <a:srgbClr val="EE82EE"/>
                </a:solidFill>
                <a:latin typeface="TT Drugs"/>
              </a:rPr>
              <a:t>monetary records, and client information from digital dangers.Huge undertakings and enterprises intending to improve</a:t>
            </a: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  <a:r>
              <a:rPr lang="en-US" sz="1980" spc="194">
                <a:solidFill>
                  <a:srgbClr val="EE82EE"/>
                </a:solidFill>
                <a:latin typeface="TT Drugs"/>
              </a:rPr>
              <a:t>their network safety measures to safeguard important protected innovation and private business information.</a:t>
            </a: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  <a:r>
              <a:rPr lang="en-US" sz="1980" spc="194">
                <a:solidFill>
                  <a:srgbClr val="EE82EE"/>
                </a:solidFill>
                <a:latin typeface="TT Drugs"/>
              </a:rPr>
              <a:t>Government Organizations and Establishments:Government associations at neighborhood, state, and bureaucratic levels</a:t>
            </a: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  <a:r>
              <a:rPr lang="en-US" sz="1980" spc="194">
                <a:solidFill>
                  <a:srgbClr val="EE82EE"/>
                </a:solidFill>
                <a:latin typeface="TT Drugs"/>
              </a:rPr>
              <a:t>entrusted with safeguarding arranged data, public safety information, and resident security.Instructive foundations, for</a:t>
            </a: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  <a:r>
              <a:rPr lang="en-US" sz="1980" spc="194">
                <a:solidFill>
                  <a:srgbClr val="EE82EE"/>
                </a:solidFill>
                <a:latin typeface="TT Drugs"/>
              </a:rPr>
              <a:t>example, colleges and examination offices, protecting scholarly exploration, understudy records, and institutional</a:t>
            </a: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  <a:r>
              <a:rPr lang="en-US" sz="1980" spc="194">
                <a:solidFill>
                  <a:srgbClr val="EE82EE"/>
                </a:solidFill>
                <a:latin typeface="TT Drugs"/>
              </a:rPr>
              <a:t>information.</a:t>
            </a: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  <a:r>
              <a:rPr lang="en-US" sz="1980" spc="194">
                <a:solidFill>
                  <a:srgbClr val="EE82EE"/>
                </a:solidFill>
                <a:latin typeface="TT Drugs"/>
              </a:rPr>
              <a:t>Network safety Experts:Security investigators, experts, and experts answerable for evaluating and moderating digital</a:t>
            </a: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  <a:r>
              <a:rPr lang="en-US" sz="1980" spc="194">
                <a:solidFill>
                  <a:srgbClr val="EE82EE"/>
                </a:solidFill>
                <a:latin typeface="TT Drugs"/>
              </a:rPr>
              <a:t>dangers inside associations.Moral programmers and entrance analyzers trying to assess and reinforce the security stance of</a:t>
            </a: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  <a:r>
              <a:rPr lang="en-US" sz="1980" spc="194">
                <a:solidFill>
                  <a:srgbClr val="EE82EE"/>
                </a:solidFill>
                <a:latin typeface="TT Drugs"/>
              </a:rPr>
              <a:t>frameworks and organizations.</a:t>
            </a: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  <a:r>
              <a:rPr lang="en-US" sz="1980" spc="194">
                <a:solidFill>
                  <a:srgbClr val="EE82EE"/>
                </a:solidFill>
                <a:latin typeface="TT Drugs"/>
              </a:rPr>
              <a:t>Programming Engineers and IT Experts:Engineers and IT experts engaged with making and overseeing programming</a:t>
            </a:r>
          </a:p>
          <a:p>
            <a:pPr algn="l" marL="427586" indent="-213793" lvl="1">
              <a:lnSpc>
                <a:spcPts val="2733"/>
              </a:lnSpc>
              <a:buFont typeface="Arial"/>
              <a:buChar char="•"/>
            </a:pPr>
            <a:r>
              <a:rPr lang="en-US" sz="1980" spc="194">
                <a:solidFill>
                  <a:srgbClr val="EE82EE"/>
                </a:solidFill>
                <a:latin typeface="TT Drugs"/>
              </a:rPr>
              <a:t>applications and frameworks, including those liable for guaranteeing the security of programming items and foundation.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3812006">
            <a:off x="10028334" y="701685"/>
            <a:ext cx="1508648" cy="1508648"/>
          </a:xfrm>
          <a:custGeom>
            <a:avLst/>
            <a:gdLst/>
            <a:ahLst/>
            <a:cxnLst/>
            <a:rect r="r" b="b" t="t" l="l"/>
            <a:pathLst>
              <a:path h="1508648" w="1508648">
                <a:moveTo>
                  <a:pt x="0" y="0"/>
                </a:moveTo>
                <a:lnTo>
                  <a:pt x="1508648" y="0"/>
                </a:lnTo>
                <a:lnTo>
                  <a:pt x="1508648" y="1508648"/>
                </a:lnTo>
                <a:lnTo>
                  <a:pt x="0" y="15086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488219">
            <a:off x="-1751722" y="5533283"/>
            <a:ext cx="4704064" cy="4704064"/>
          </a:xfrm>
          <a:custGeom>
            <a:avLst/>
            <a:gdLst/>
            <a:ahLst/>
            <a:cxnLst/>
            <a:rect r="r" b="b" t="t" l="l"/>
            <a:pathLst>
              <a:path h="4704064" w="4704064">
                <a:moveTo>
                  <a:pt x="0" y="0"/>
                </a:moveTo>
                <a:lnTo>
                  <a:pt x="4704065" y="0"/>
                </a:lnTo>
                <a:lnTo>
                  <a:pt x="4704065" y="4704064"/>
                </a:lnTo>
                <a:lnTo>
                  <a:pt x="0" y="4704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70632"/>
            <a:ext cx="16230600" cy="1169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62"/>
              </a:lnSpc>
              <a:spcBef>
                <a:spcPct val="0"/>
              </a:spcBef>
            </a:pPr>
            <a:r>
              <a:rPr lang="en-US" sz="7184" spc="201">
                <a:solidFill>
                  <a:srgbClr val="FFFFFF"/>
                </a:solidFill>
                <a:latin typeface="Codec Pro Bold"/>
              </a:rPr>
              <a:t>Solution and its Value Proposition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80582" y="1702436"/>
            <a:ext cx="17126836" cy="7879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27586" indent="-213793" lvl="1">
              <a:lnSpc>
                <a:spcPts val="2733"/>
              </a:lnSpc>
              <a:buFont typeface="Arial"/>
              <a:buChar char="•"/>
            </a:pPr>
            <a:r>
              <a:rPr lang="en-US" sz="1980" spc="194">
                <a:solidFill>
                  <a:srgbClr val="EE82EE"/>
                </a:solidFill>
                <a:latin typeface="TT Drugs"/>
              </a:rPr>
              <a:t>Our answer offers an exhaustive way to deal with address the squeezing concerns connected with keylogging dangers, giving</a:t>
            </a: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  <a:r>
              <a:rPr lang="en-US" sz="1980" spc="194">
                <a:solidFill>
                  <a:srgbClr val="EE82EE"/>
                </a:solidFill>
                <a:latin typeface="TT Drugs"/>
              </a:rPr>
              <a:t>powerful safety efforts and high level capacities to shield delicate data.</a:t>
            </a: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  <a:r>
              <a:rPr lang="en-US" sz="1980" spc="194">
                <a:solidFill>
                  <a:srgbClr val="EE82EE"/>
                </a:solidFill>
                <a:latin typeface="TT Drugs"/>
              </a:rPr>
              <a:t>Offer:Upgraded Information Security: Our answer offers powerful safety efforts to shield delicate data from keylogging</a:t>
            </a: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  <a:r>
              <a:rPr lang="en-US" sz="1980" spc="194">
                <a:solidFill>
                  <a:srgbClr val="EE82EE"/>
                </a:solidFill>
                <a:latin typeface="TT Drugs"/>
              </a:rPr>
              <a:t>dangers, improving information security and protecting against unapproved access and abuse.</a:t>
            </a: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  <a:r>
              <a:rPr lang="en-US" sz="1980" spc="194">
                <a:solidFill>
                  <a:srgbClr val="EE82EE"/>
                </a:solidFill>
                <a:latin typeface="TT Drugs"/>
              </a:rPr>
              <a:t>Continuous Danger Discovery: With ongoing location and counteraction capacities, our answer speedily recognizes and</a:t>
            </a: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  <a:r>
              <a:rPr lang="en-US" sz="1980" spc="194">
                <a:solidFill>
                  <a:srgbClr val="EE82EE"/>
                </a:solidFill>
                <a:latin typeface="TT Drugs"/>
              </a:rPr>
              <a:t>mitigates keylogging exercises, limiting the gamble of information breaks and digital assaults</a:t>
            </a: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  <a:r>
              <a:rPr lang="en-US" sz="1980" spc="194">
                <a:solidFill>
                  <a:srgbClr val="EE82EE"/>
                </a:solidFill>
                <a:latin typeface="TT Drugs"/>
              </a:rPr>
              <a:t>.Easy to understand Insight: Our natural UI and simple sending guarantee a consistent client experience, enabling clients to</a:t>
            </a: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  <a:r>
              <a:rPr lang="en-US" sz="1980" spc="194">
                <a:solidFill>
                  <a:srgbClr val="EE82EE"/>
                </a:solidFill>
                <a:latin typeface="TT Drugs"/>
              </a:rPr>
              <a:t>oversee and screen the keylogger and safety efforts easily.</a:t>
            </a: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  <a:r>
              <a:rPr lang="en-US" sz="1980" spc="194">
                <a:solidFill>
                  <a:srgbClr val="EE82EE"/>
                </a:solidFill>
                <a:latin typeface="TT Drugs"/>
              </a:rPr>
              <a:t>Cross-Stage Similarity: Our answer's similarity with different stages guarantees adaptability and availability, permitting</a:t>
            </a: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  <a:r>
              <a:rPr lang="en-US" sz="1980" spc="194">
                <a:solidFill>
                  <a:srgbClr val="EE82EE"/>
                </a:solidFill>
                <a:latin typeface="TT Drugs"/>
              </a:rPr>
              <a:t>clients to send it across assorted conditions and frameworks, expanding its viability and convenience.</a:t>
            </a: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  <a:r>
              <a:rPr lang="en-US" sz="1980" spc="194">
                <a:solidFill>
                  <a:srgbClr val="EE82EE"/>
                </a:solidFill>
                <a:latin typeface="TT Drugs"/>
              </a:rPr>
              <a:t>Security and Classification: Through vigorous encryption procedures, our answer focuses on the protection and privacy of</a:t>
            </a:r>
          </a:p>
          <a:p>
            <a:pPr algn="l" marL="427586" indent="-213793" lvl="1">
              <a:lnSpc>
                <a:spcPts val="2733"/>
              </a:lnSpc>
              <a:buFont typeface="Arial"/>
              <a:buChar char="•"/>
            </a:pPr>
            <a:r>
              <a:rPr lang="en-US" sz="1980" spc="194">
                <a:solidFill>
                  <a:srgbClr val="EE82EE"/>
                </a:solidFill>
                <a:latin typeface="TT Drugs"/>
              </a:rPr>
              <a:t>logged information, giving clients inner harmony</a:t>
            </a:r>
            <a:r>
              <a:rPr lang="en-US" sz="1980" spc="194" u="none">
                <a:solidFill>
                  <a:srgbClr val="EE82EE"/>
                </a:solidFill>
                <a:latin typeface="TT Drugs"/>
              </a:rPr>
              <a:t>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3812006">
            <a:off x="10028334" y="701685"/>
            <a:ext cx="1508648" cy="1508648"/>
          </a:xfrm>
          <a:custGeom>
            <a:avLst/>
            <a:gdLst/>
            <a:ahLst/>
            <a:cxnLst/>
            <a:rect r="r" b="b" t="t" l="l"/>
            <a:pathLst>
              <a:path h="1508648" w="1508648">
                <a:moveTo>
                  <a:pt x="0" y="0"/>
                </a:moveTo>
                <a:lnTo>
                  <a:pt x="1508648" y="0"/>
                </a:lnTo>
                <a:lnTo>
                  <a:pt x="1508648" y="1508648"/>
                </a:lnTo>
                <a:lnTo>
                  <a:pt x="0" y="15086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488219">
            <a:off x="-1751722" y="5533283"/>
            <a:ext cx="4704064" cy="4704064"/>
          </a:xfrm>
          <a:custGeom>
            <a:avLst/>
            <a:gdLst/>
            <a:ahLst/>
            <a:cxnLst/>
            <a:rect r="r" b="b" t="t" l="l"/>
            <a:pathLst>
              <a:path h="4704064" w="4704064">
                <a:moveTo>
                  <a:pt x="0" y="0"/>
                </a:moveTo>
                <a:lnTo>
                  <a:pt x="4704065" y="0"/>
                </a:lnTo>
                <a:lnTo>
                  <a:pt x="4704065" y="4704064"/>
                </a:lnTo>
                <a:lnTo>
                  <a:pt x="0" y="4704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00311" y="368358"/>
            <a:ext cx="13063169" cy="1169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62"/>
              </a:lnSpc>
              <a:spcBef>
                <a:spcPct val="0"/>
              </a:spcBef>
            </a:pPr>
            <a:r>
              <a:rPr lang="en-US" sz="7184" spc="201">
                <a:solidFill>
                  <a:srgbClr val="FFFFFF"/>
                </a:solidFill>
                <a:latin typeface="Codec Pro Bold"/>
              </a:rPr>
              <a:t>The wow in this solution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17687" y="1500162"/>
            <a:ext cx="17052627" cy="8572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62817" indent="-181409" lvl="1">
              <a:lnSpc>
                <a:spcPts val="2319"/>
              </a:lnSpc>
              <a:buFont typeface="Arial"/>
              <a:buChar char="•"/>
            </a:pPr>
            <a:r>
              <a:rPr lang="en-US" sz="1680" spc="164">
                <a:solidFill>
                  <a:srgbClr val="EE82EE"/>
                </a:solidFill>
                <a:latin typeface="TT Drugs"/>
              </a:rPr>
              <a:t>Our answer for keylogger recognition and security execution utilizing Python goes past traditional methodologies, offering a few imaginative</a:t>
            </a:r>
          </a:p>
          <a:p>
            <a:pPr marL="362817" indent="-181409" lvl="1">
              <a:lnSpc>
                <a:spcPts val="2319"/>
              </a:lnSpc>
              <a:buFont typeface="Arial"/>
              <a:buChar char="•"/>
            </a:pPr>
            <a:r>
              <a:rPr lang="en-US" sz="1680" spc="164">
                <a:solidFill>
                  <a:srgbClr val="EE82EE"/>
                </a:solidFill>
                <a:latin typeface="TT Drugs"/>
              </a:rPr>
              <a:t>highlights and capacities that really separate it.</a:t>
            </a:r>
          </a:p>
          <a:p>
            <a:pPr marL="362817" indent="-181409" lvl="1">
              <a:lnSpc>
                <a:spcPts val="2319"/>
              </a:lnSpc>
              <a:buFont typeface="Arial"/>
              <a:buChar char="•"/>
            </a:pPr>
          </a:p>
          <a:p>
            <a:pPr marL="362817" indent="-181409" lvl="1">
              <a:lnSpc>
                <a:spcPts val="2319"/>
              </a:lnSpc>
              <a:buFont typeface="Arial"/>
              <a:buChar char="•"/>
            </a:pPr>
            <a:r>
              <a:rPr lang="en-US" sz="1680" spc="164">
                <a:solidFill>
                  <a:srgbClr val="EE82EE"/>
                </a:solidFill>
                <a:latin typeface="TT Drugs"/>
              </a:rPr>
              <a:t>The "goodness" figure our answer lies in its capacity to: High level Danger Identification and Counteraction:Our answer utilizes state of the art</a:t>
            </a:r>
          </a:p>
          <a:p>
            <a:pPr marL="362817" indent="-181409" lvl="1">
              <a:lnSpc>
                <a:spcPts val="2319"/>
              </a:lnSpc>
              <a:buFont typeface="Arial"/>
              <a:buChar char="•"/>
            </a:pPr>
            <a:r>
              <a:rPr lang="en-US" sz="1680" spc="164">
                <a:solidFill>
                  <a:srgbClr val="EE82EE"/>
                </a:solidFill>
                <a:latin typeface="TT Drugs"/>
              </a:rPr>
              <a:t>calculations and ongoing checking procedures to identify and forestall keylogging exercises with unrivaled exactness and effectiveness. It can</a:t>
            </a:r>
          </a:p>
          <a:p>
            <a:pPr marL="362817" indent="-181409" lvl="1">
              <a:lnSpc>
                <a:spcPts val="2319"/>
              </a:lnSpc>
              <a:buFont typeface="Arial"/>
              <a:buChar char="•"/>
            </a:pPr>
            <a:r>
              <a:rPr lang="en-US" sz="1680" spc="164">
                <a:solidFill>
                  <a:srgbClr val="EE82EE"/>
                </a:solidFill>
                <a:latin typeface="TT Drugs"/>
              </a:rPr>
              <a:t>distinguish unobtrusive indications of pernicious way of behaving and go to proactive lengths to ruin possible dangers before they heighten,</a:t>
            </a:r>
          </a:p>
          <a:p>
            <a:pPr marL="362817" indent="-181409" lvl="1">
              <a:lnSpc>
                <a:spcPts val="2319"/>
              </a:lnSpc>
              <a:buFont typeface="Arial"/>
              <a:buChar char="•"/>
            </a:pPr>
            <a:r>
              <a:rPr lang="en-US" sz="1680" spc="164">
                <a:solidFill>
                  <a:srgbClr val="EE82EE"/>
                </a:solidFill>
                <a:latin typeface="TT Drugs"/>
              </a:rPr>
              <a:t>furnishing clients with a strong guard against digital assaults.</a:t>
            </a:r>
          </a:p>
          <a:p>
            <a:pPr marL="362817" indent="-181409" lvl="1">
              <a:lnSpc>
                <a:spcPts val="2319"/>
              </a:lnSpc>
              <a:buFont typeface="Arial"/>
              <a:buChar char="•"/>
            </a:pPr>
          </a:p>
          <a:p>
            <a:pPr marL="362817" indent="-181409" lvl="1">
              <a:lnSpc>
                <a:spcPts val="2319"/>
              </a:lnSpc>
              <a:buFont typeface="Arial"/>
              <a:buChar char="•"/>
            </a:pPr>
            <a:r>
              <a:rPr lang="en-US" sz="1680" spc="164">
                <a:solidFill>
                  <a:srgbClr val="EE82EE"/>
                </a:solidFill>
                <a:latin typeface="TT Drugs"/>
              </a:rPr>
              <a:t>Savvy Social Examination: Not at all like conventional keylogger location techniques that depend exclusively on signature-based discovery, our</a:t>
            </a:r>
          </a:p>
          <a:p>
            <a:pPr marL="362817" indent="-181409" lvl="1">
              <a:lnSpc>
                <a:spcPts val="2319"/>
              </a:lnSpc>
              <a:buFont typeface="Arial"/>
              <a:buChar char="•"/>
            </a:pPr>
            <a:r>
              <a:rPr lang="en-US" sz="1680" spc="164">
                <a:solidFill>
                  <a:srgbClr val="EE82EE"/>
                </a:solidFill>
                <a:latin typeface="TT Drugs"/>
              </a:rPr>
              <a:t>answer uses wise social examination to recognize abnormal examples and deviations in client input conduct. By investigating relevant signals and</a:t>
            </a:r>
          </a:p>
          <a:p>
            <a:pPr marL="362817" indent="-181409" lvl="1">
              <a:lnSpc>
                <a:spcPts val="2319"/>
              </a:lnSpc>
              <a:buFont typeface="Arial"/>
              <a:buChar char="•"/>
            </a:pPr>
            <a:r>
              <a:rPr lang="en-US" sz="1680" spc="164">
                <a:solidFill>
                  <a:srgbClr val="EE82EE"/>
                </a:solidFill>
                <a:latin typeface="TT Drugs"/>
              </a:rPr>
              <a:t>client communications, it can separate among authentic and vindictive exercises, improving its location capacities and decreasing misleading</a:t>
            </a:r>
          </a:p>
          <a:p>
            <a:pPr marL="362817" indent="-181409" lvl="1">
              <a:lnSpc>
                <a:spcPts val="2319"/>
              </a:lnSpc>
              <a:buFont typeface="Arial"/>
              <a:buChar char="•"/>
            </a:pPr>
            <a:r>
              <a:rPr lang="en-US" sz="1680" spc="164">
                <a:solidFill>
                  <a:srgbClr val="EE82EE"/>
                </a:solidFill>
                <a:latin typeface="TT Drugs"/>
              </a:rPr>
              <a:t>up-sides.</a:t>
            </a:r>
          </a:p>
          <a:p>
            <a:pPr marL="362817" indent="-181409" lvl="1">
              <a:lnSpc>
                <a:spcPts val="2319"/>
              </a:lnSpc>
              <a:buFont typeface="Arial"/>
              <a:buChar char="•"/>
            </a:pPr>
          </a:p>
          <a:p>
            <a:pPr marL="362817" indent="-181409" lvl="1">
              <a:lnSpc>
                <a:spcPts val="2319"/>
              </a:lnSpc>
              <a:buFont typeface="Arial"/>
              <a:buChar char="•"/>
            </a:pPr>
            <a:r>
              <a:rPr lang="en-US" sz="1680" spc="164">
                <a:solidFill>
                  <a:srgbClr val="EE82EE"/>
                </a:solidFill>
                <a:latin typeface="TT Drugs"/>
              </a:rPr>
              <a:t>Versatile Safety efforts: Our answer highlights versatile safety efforts that powerfully change and advance their reaction in view of developing</a:t>
            </a:r>
          </a:p>
          <a:p>
            <a:pPr marL="362817" indent="-181409" lvl="1">
              <a:lnSpc>
                <a:spcPts val="2319"/>
              </a:lnSpc>
              <a:buFont typeface="Arial"/>
              <a:buChar char="•"/>
            </a:pPr>
            <a:r>
              <a:rPr lang="en-US" sz="1680" spc="164">
                <a:solidFill>
                  <a:srgbClr val="EE82EE"/>
                </a:solidFill>
                <a:latin typeface="TT Drugs"/>
              </a:rPr>
              <a:t>danger scenes and client conduct. It can keenly adjust its identification edges, update its standard sets, and convey countermeasures</a:t>
            </a:r>
          </a:p>
          <a:p>
            <a:pPr marL="362817" indent="-181409" lvl="1">
              <a:lnSpc>
                <a:spcPts val="2319"/>
              </a:lnSpc>
              <a:buFont typeface="Arial"/>
              <a:buChar char="•"/>
            </a:pPr>
            <a:r>
              <a:rPr lang="en-US" sz="1680" spc="164">
                <a:solidFill>
                  <a:srgbClr val="EE82EE"/>
                </a:solidFill>
                <a:latin typeface="TT Drugs"/>
              </a:rPr>
              <a:t>progressively, guaranteeing proactive assurance against arising keylogging dangers.</a:t>
            </a:r>
          </a:p>
          <a:p>
            <a:pPr marL="362817" indent="-181409" lvl="1">
              <a:lnSpc>
                <a:spcPts val="2319"/>
              </a:lnSpc>
              <a:buFont typeface="Arial"/>
              <a:buChar char="•"/>
            </a:pPr>
          </a:p>
          <a:p>
            <a:pPr marL="362817" indent="-181409" lvl="1">
              <a:lnSpc>
                <a:spcPts val="2319"/>
              </a:lnSpc>
              <a:buFont typeface="Arial"/>
              <a:buChar char="•"/>
            </a:pPr>
            <a:r>
              <a:rPr lang="en-US" sz="1680" spc="164">
                <a:solidFill>
                  <a:srgbClr val="EE82EE"/>
                </a:solidFill>
                <a:latin typeface="TT Drugs"/>
              </a:rPr>
              <a:t>Secretive Activity and Avoidance Strategies: Our keylogger works covertly behind the scenes, dodging identification by conventional security</a:t>
            </a:r>
          </a:p>
          <a:p>
            <a:pPr marL="362817" indent="-181409" lvl="1">
              <a:lnSpc>
                <a:spcPts val="2319"/>
              </a:lnSpc>
              <a:buFont typeface="Arial"/>
              <a:buChar char="•"/>
            </a:pPr>
            <a:r>
              <a:rPr lang="en-US" sz="1680" spc="164">
                <a:solidFill>
                  <a:srgbClr val="EE82EE"/>
                </a:solidFill>
                <a:latin typeface="TT Drugs"/>
              </a:rPr>
              <a:t>devices and procedures. It utilizes modern avoidance strategies to hide its presence, like code muddling, hostile to investigation systems, and</a:t>
            </a:r>
          </a:p>
          <a:p>
            <a:pPr algn="l" marL="362817" indent="-181409" lvl="1">
              <a:lnSpc>
                <a:spcPts val="2319"/>
              </a:lnSpc>
              <a:buFont typeface="Arial"/>
              <a:buChar char="•"/>
            </a:pPr>
            <a:r>
              <a:rPr lang="en-US" sz="1680" spc="164">
                <a:solidFill>
                  <a:srgbClr val="EE82EE"/>
                </a:solidFill>
                <a:latin typeface="TT Drugs"/>
              </a:rPr>
              <a:t>polymorphic way of behaving, making it extraordinarily challenging for enemies to recognize and bypass.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3812006">
            <a:off x="10028334" y="701685"/>
            <a:ext cx="1508648" cy="1508648"/>
          </a:xfrm>
          <a:custGeom>
            <a:avLst/>
            <a:gdLst/>
            <a:ahLst/>
            <a:cxnLst/>
            <a:rect r="r" b="b" t="t" l="l"/>
            <a:pathLst>
              <a:path h="1508648" w="1508648">
                <a:moveTo>
                  <a:pt x="0" y="0"/>
                </a:moveTo>
                <a:lnTo>
                  <a:pt x="1508648" y="0"/>
                </a:lnTo>
                <a:lnTo>
                  <a:pt x="1508648" y="1508648"/>
                </a:lnTo>
                <a:lnTo>
                  <a:pt x="0" y="15086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488219">
            <a:off x="-1751722" y="5533283"/>
            <a:ext cx="4704064" cy="4704064"/>
          </a:xfrm>
          <a:custGeom>
            <a:avLst/>
            <a:gdLst/>
            <a:ahLst/>
            <a:cxnLst/>
            <a:rect r="r" b="b" t="t" l="l"/>
            <a:pathLst>
              <a:path h="4704064" w="4704064">
                <a:moveTo>
                  <a:pt x="0" y="0"/>
                </a:moveTo>
                <a:lnTo>
                  <a:pt x="4704065" y="0"/>
                </a:lnTo>
                <a:lnTo>
                  <a:pt x="4704065" y="4704064"/>
                </a:lnTo>
                <a:lnTo>
                  <a:pt x="0" y="4704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8498" y="286105"/>
            <a:ext cx="9402710" cy="1169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62"/>
              </a:lnSpc>
              <a:spcBef>
                <a:spcPct val="0"/>
              </a:spcBef>
            </a:pPr>
            <a:r>
              <a:rPr lang="en-US" sz="7184" spc="201">
                <a:solidFill>
                  <a:srgbClr val="FFFFFF"/>
                </a:solidFill>
                <a:latin typeface="Codec Pro Bold"/>
              </a:rPr>
              <a:t>Result: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75558" y="2064574"/>
            <a:ext cx="17536885" cy="7193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27586" indent="-213793" lvl="1">
              <a:lnSpc>
                <a:spcPts val="2733"/>
              </a:lnSpc>
              <a:buFont typeface="Arial"/>
              <a:buChar char="•"/>
            </a:pPr>
            <a:r>
              <a:rPr lang="en-US" sz="1980" spc="194">
                <a:solidFill>
                  <a:srgbClr val="EE82EE"/>
                </a:solidFill>
                <a:latin typeface="TT Drugs"/>
              </a:rPr>
              <a:t>Identification Precision: Measure the exactness of the recognition calculations in distinguishing keylogging exercises. This</a:t>
            </a: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  <a:r>
              <a:rPr lang="en-US" sz="1980" spc="194">
                <a:solidFill>
                  <a:srgbClr val="EE82EE"/>
                </a:solidFill>
                <a:latin typeface="TT Drugs"/>
              </a:rPr>
              <a:t>can be evaluated by measurements like genuine positive rate, bogus positive rate, accuracy, and review.</a:t>
            </a: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  <a:r>
              <a:rPr lang="en-US" sz="1980" spc="194">
                <a:solidFill>
                  <a:srgbClr val="EE82EE"/>
                </a:solidFill>
                <a:latin typeface="TT Drugs"/>
              </a:rPr>
              <a:t>Counteraction Viability: Evaluate the adequacy of the avoidance and moderation estimates in halting keylogging assaults</a:t>
            </a: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  <a:r>
              <a:rPr lang="en-US" sz="1980" spc="194">
                <a:solidFill>
                  <a:srgbClr val="EE82EE"/>
                </a:solidFill>
                <a:latin typeface="TT Drugs"/>
              </a:rPr>
              <a:t>before they heighten. This can be assessed by following the quantity of effective avoidance occasions contrasted with</a:t>
            </a: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  <a:r>
              <a:rPr lang="en-US" sz="1980" spc="194">
                <a:solidFill>
                  <a:srgbClr val="EE82EE"/>
                </a:solidFill>
                <a:latin typeface="TT Drugs"/>
              </a:rPr>
              <a:t>endeavored assaults.</a:t>
            </a: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  <a:r>
              <a:rPr lang="en-US" sz="1980" spc="194">
                <a:solidFill>
                  <a:srgbClr val="EE82EE"/>
                </a:solidFill>
                <a:latin typeface="TT Drugs"/>
              </a:rPr>
              <a:t>Framework Execution: Measure the effect of the arrangement on framework execution, including central processor</a:t>
            </a: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  <a:r>
              <a:rPr lang="en-US" sz="1980" spc="194">
                <a:solidFill>
                  <a:srgbClr val="EE82EE"/>
                </a:solidFill>
                <a:latin typeface="TT Drugs"/>
              </a:rPr>
              <a:t>utilization, memory utilization, and idleness. Lower asset use and insignificant effect on framework responsiveness are</a:t>
            </a: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  <a:r>
              <a:rPr lang="en-US" sz="1980" spc="194">
                <a:solidFill>
                  <a:srgbClr val="EE82EE"/>
                </a:solidFill>
                <a:latin typeface="TT Drugs"/>
              </a:rPr>
              <a:t>beneficial results.</a:t>
            </a: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  <a:r>
              <a:rPr lang="en-US" sz="1980" spc="194">
                <a:solidFill>
                  <a:srgbClr val="EE82EE"/>
                </a:solidFill>
                <a:latin typeface="TT Drugs"/>
              </a:rPr>
              <a:t>Encryption Strength: Assess the strength of the encryption strategies used to safeguard logged information. This can be</a:t>
            </a: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  <a:r>
              <a:rPr lang="en-US" sz="1980" spc="194">
                <a:solidFill>
                  <a:srgbClr val="EE82EE"/>
                </a:solidFill>
                <a:latin typeface="TT Drugs"/>
              </a:rPr>
              <a:t>evaluated by leading cryptographic investigations and surveying the opposition against known assaults.</a:t>
            </a: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</a:p>
          <a:p>
            <a:pPr marL="427586" indent="-213793" lvl="1">
              <a:lnSpc>
                <a:spcPts val="2733"/>
              </a:lnSpc>
              <a:buFont typeface="Arial"/>
              <a:buChar char="•"/>
            </a:pPr>
            <a:r>
              <a:rPr lang="en-US" sz="1980" spc="194">
                <a:solidFill>
                  <a:srgbClr val="EE82EE"/>
                </a:solidFill>
                <a:latin typeface="TT Drugs"/>
              </a:rPr>
              <a:t>Client Fulfillment: Accumulate input from end clients in regards agreeable to them with the arrangement's ease of use,</a:t>
            </a:r>
          </a:p>
          <a:p>
            <a:pPr algn="l" marL="427586" indent="-213793" lvl="1">
              <a:lnSpc>
                <a:spcPts val="2733"/>
              </a:lnSpc>
              <a:buFont typeface="Arial"/>
              <a:buChar char="•"/>
            </a:pPr>
            <a:r>
              <a:rPr lang="en-US" sz="1980" spc="194">
                <a:solidFill>
                  <a:srgbClr val="EE82EE"/>
                </a:solidFill>
                <a:latin typeface="TT Drugs"/>
              </a:rPr>
              <a:t>usefulness, and adequacy. Use reviews, meetings, or ease of use tests to evaluate client fulfillment measurements.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3812006">
            <a:off x="10028334" y="701685"/>
            <a:ext cx="1508648" cy="1508648"/>
          </a:xfrm>
          <a:custGeom>
            <a:avLst/>
            <a:gdLst/>
            <a:ahLst/>
            <a:cxnLst/>
            <a:rect r="r" b="b" t="t" l="l"/>
            <a:pathLst>
              <a:path h="1508648" w="1508648">
                <a:moveTo>
                  <a:pt x="0" y="0"/>
                </a:moveTo>
                <a:lnTo>
                  <a:pt x="1508648" y="0"/>
                </a:lnTo>
                <a:lnTo>
                  <a:pt x="1508648" y="1508648"/>
                </a:lnTo>
                <a:lnTo>
                  <a:pt x="0" y="15086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488219">
            <a:off x="-1751722" y="5533283"/>
            <a:ext cx="4704064" cy="4704064"/>
          </a:xfrm>
          <a:custGeom>
            <a:avLst/>
            <a:gdLst/>
            <a:ahLst/>
            <a:cxnLst/>
            <a:rect r="r" b="b" t="t" l="l"/>
            <a:pathLst>
              <a:path h="4704064" w="4704064">
                <a:moveTo>
                  <a:pt x="0" y="0"/>
                </a:moveTo>
                <a:lnTo>
                  <a:pt x="4704065" y="0"/>
                </a:lnTo>
                <a:lnTo>
                  <a:pt x="4704065" y="4704064"/>
                </a:lnTo>
                <a:lnTo>
                  <a:pt x="0" y="4704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00311" y="547821"/>
            <a:ext cx="9402710" cy="1169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62"/>
              </a:lnSpc>
              <a:spcBef>
                <a:spcPct val="0"/>
              </a:spcBef>
            </a:pPr>
            <a:r>
              <a:rPr lang="en-US" sz="7184" spc="201">
                <a:solidFill>
                  <a:srgbClr val="FFFFFF"/>
                </a:solidFill>
                <a:latin typeface="Codec Pro Bold"/>
              </a:rPr>
              <a:t>Conclusion: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14505" y="2159237"/>
            <a:ext cx="16658989" cy="511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99"/>
              </a:lnSpc>
            </a:pPr>
            <a:r>
              <a:rPr lang="en-US" sz="2680" spc="262">
                <a:solidFill>
                  <a:srgbClr val="EE82EE"/>
                </a:solidFill>
                <a:latin typeface="TT Drugs"/>
              </a:rPr>
              <a:t>All in all, the keylogger identification and security execution project involving Python addresses</a:t>
            </a:r>
          </a:p>
          <a:p>
            <a:pPr>
              <a:lnSpc>
                <a:spcPts val="3699"/>
              </a:lnSpc>
            </a:pPr>
            <a:r>
              <a:rPr lang="en-US" sz="2680" spc="262">
                <a:solidFill>
                  <a:srgbClr val="EE82EE"/>
                </a:solidFill>
                <a:latin typeface="TT Drugs"/>
              </a:rPr>
              <a:t>a huge progression in network safety, offering viable security against keylogging dangers and</a:t>
            </a:r>
          </a:p>
          <a:p>
            <a:pPr>
              <a:lnSpc>
                <a:spcPts val="3699"/>
              </a:lnSpc>
            </a:pPr>
            <a:r>
              <a:rPr lang="en-US" sz="2680" spc="262">
                <a:solidFill>
                  <a:srgbClr val="EE82EE"/>
                </a:solidFill>
                <a:latin typeface="TT Drugs"/>
              </a:rPr>
              <a:t>enabling clients to protect their delicate data in an undeniably interconnected world. As</a:t>
            </a:r>
          </a:p>
          <a:p>
            <a:pPr>
              <a:lnSpc>
                <a:spcPts val="3699"/>
              </a:lnSpc>
            </a:pPr>
            <a:r>
              <a:rPr lang="en-US" sz="2680" spc="262">
                <a:solidFill>
                  <a:srgbClr val="EE82EE"/>
                </a:solidFill>
                <a:latin typeface="TT Drugs"/>
              </a:rPr>
              <a:t>innovation keeps on developing, projects like this assume a significant part in guaranteeing the</a:t>
            </a:r>
          </a:p>
          <a:p>
            <a:pPr>
              <a:lnSpc>
                <a:spcPts val="3699"/>
              </a:lnSpc>
            </a:pPr>
            <a:r>
              <a:rPr lang="en-US" sz="2680" spc="262">
                <a:solidFill>
                  <a:srgbClr val="EE82EE"/>
                </a:solidFill>
                <a:latin typeface="TT Drugs"/>
              </a:rPr>
              <a:t>trustworthiness, classification, and security of computerized resources for people, organizations,</a:t>
            </a:r>
          </a:p>
          <a:p>
            <a:pPr algn="l" marL="0" indent="0" lvl="0">
              <a:lnSpc>
                <a:spcPts val="3699"/>
              </a:lnSpc>
              <a:spcBef>
                <a:spcPct val="0"/>
              </a:spcBef>
            </a:pPr>
            <a:r>
              <a:rPr lang="en-US" sz="2680" spc="262">
                <a:solidFill>
                  <a:srgbClr val="EE82EE"/>
                </a:solidFill>
                <a:latin typeface="TT Drugs"/>
              </a:rPr>
              <a:t>and associations around the world.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3812006">
            <a:off x="10028334" y="701685"/>
            <a:ext cx="1508648" cy="1508648"/>
          </a:xfrm>
          <a:custGeom>
            <a:avLst/>
            <a:gdLst/>
            <a:ahLst/>
            <a:cxnLst/>
            <a:rect r="r" b="b" t="t" l="l"/>
            <a:pathLst>
              <a:path h="1508648" w="1508648">
                <a:moveTo>
                  <a:pt x="0" y="0"/>
                </a:moveTo>
                <a:lnTo>
                  <a:pt x="1508648" y="0"/>
                </a:lnTo>
                <a:lnTo>
                  <a:pt x="1508648" y="1508648"/>
                </a:lnTo>
                <a:lnTo>
                  <a:pt x="0" y="15086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488219">
            <a:off x="-1751722" y="5533283"/>
            <a:ext cx="4704064" cy="4704064"/>
          </a:xfrm>
          <a:custGeom>
            <a:avLst/>
            <a:gdLst/>
            <a:ahLst/>
            <a:cxnLst/>
            <a:rect r="r" b="b" t="t" l="l"/>
            <a:pathLst>
              <a:path h="4704064" w="4704064">
                <a:moveTo>
                  <a:pt x="0" y="0"/>
                </a:moveTo>
                <a:lnTo>
                  <a:pt x="4704065" y="0"/>
                </a:lnTo>
                <a:lnTo>
                  <a:pt x="4704065" y="4704064"/>
                </a:lnTo>
                <a:lnTo>
                  <a:pt x="0" y="4704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DAGBePYfP-8</dc:identifier>
  <dcterms:modified xsi:type="dcterms:W3CDTF">2011-08-01T06:04:30Z</dcterms:modified>
  <cp:revision>1</cp:revision>
  <dc:title>Keyloggers and</dc:title>
</cp:coreProperties>
</file>