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539" r:id="rId2"/>
    <p:sldId id="538" r:id="rId3"/>
    <p:sldId id="542" r:id="rId4"/>
    <p:sldId id="551" r:id="rId5"/>
    <p:sldId id="541" r:id="rId6"/>
    <p:sldId id="543" r:id="rId7"/>
    <p:sldId id="558" r:id="rId8"/>
    <p:sldId id="546" r:id="rId9"/>
    <p:sldId id="559" r:id="rId10"/>
    <p:sldId id="556" r:id="rId11"/>
    <p:sldId id="547" r:id="rId12"/>
    <p:sldId id="555" r:id="rId13"/>
    <p:sldId id="548" r:id="rId14"/>
    <p:sldId id="554" r:id="rId15"/>
    <p:sldId id="540" r:id="rId16"/>
    <p:sldId id="552" r:id="rId17"/>
    <p:sldId id="553" r:id="rId18"/>
    <p:sldId id="557" r:id="rId1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0"/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0"/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0"/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0"/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0"/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99"/>
    <a:srgbClr val="FFFF00"/>
    <a:srgbClr val="DDDDDD"/>
    <a:srgbClr val="FFCCFF"/>
    <a:srgbClr val="FF99CC"/>
    <a:srgbClr val="CC00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10"/>
    <p:restoredTop sz="85060"/>
  </p:normalViewPr>
  <p:slideViewPr>
    <p:cSldViewPr snapToGrid="0">
      <p:cViewPr varScale="1">
        <p:scale>
          <a:sx n="123" d="100"/>
          <a:sy n="123" d="100"/>
        </p:scale>
        <p:origin x="23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2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fld id="{D70937E9-80E3-344E-8A9B-FA457D663E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9950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fld id="{C0B620C5-AFF2-D747-9BEC-DFB5FDB9B5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5747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620C5-AFF2-D747-9BEC-DFB5FDB9B5AE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6087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jan.newmarch.name</a:t>
            </a:r>
            <a:r>
              <a:rPr lang="en-US" dirty="0"/>
              <a:t>/</a:t>
            </a:r>
            <a:r>
              <a:rPr lang="en-US" dirty="0" err="1"/>
              <a:t>ClientServer</a:t>
            </a:r>
            <a:r>
              <a:rPr lang="en-US" dirty="0"/>
              <a:t>/socket/</a:t>
            </a:r>
            <a:r>
              <a:rPr lang="en-US" dirty="0" err="1"/>
              <a:t>socket.html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620C5-AFF2-D747-9BEC-DFB5FDB9B5AE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2099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www.cs.cmu.edu</a:t>
            </a:r>
            <a:r>
              <a:rPr lang="en-US" dirty="0"/>
              <a:t>/</a:t>
            </a:r>
            <a:r>
              <a:rPr lang="en-US" dirty="0" err="1"/>
              <a:t>afs</a:t>
            </a:r>
            <a:r>
              <a:rPr lang="en-US" dirty="0"/>
              <a:t>/</a:t>
            </a:r>
            <a:r>
              <a:rPr lang="en-US" dirty="0" err="1"/>
              <a:t>cs</a:t>
            </a:r>
            <a:r>
              <a:rPr lang="en-US" dirty="0"/>
              <a:t>/academic/class/15213-f99/www/class26/</a:t>
            </a:r>
            <a:r>
              <a:rPr lang="en-US" dirty="0" err="1"/>
              <a:t>tcpserver.c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620C5-AFF2-D747-9BEC-DFB5FDB9B5AE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0994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www.cs.cmu.edu</a:t>
            </a:r>
            <a:r>
              <a:rPr lang="en-US" dirty="0"/>
              <a:t>/</a:t>
            </a:r>
            <a:r>
              <a:rPr lang="en-US" dirty="0" err="1"/>
              <a:t>afs</a:t>
            </a:r>
            <a:r>
              <a:rPr lang="en-US" dirty="0"/>
              <a:t>/</a:t>
            </a:r>
            <a:r>
              <a:rPr lang="en-US" dirty="0" err="1"/>
              <a:t>cs</a:t>
            </a:r>
            <a:r>
              <a:rPr lang="en-US" dirty="0"/>
              <a:t>/academic/class/15213-f99/www/class26/</a:t>
            </a:r>
            <a:r>
              <a:rPr lang="en-US" dirty="0" err="1"/>
              <a:t>tcpserver.c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jan.newmarch.name</a:t>
            </a:r>
            <a:r>
              <a:rPr lang="en-US" dirty="0"/>
              <a:t>/</a:t>
            </a:r>
            <a:r>
              <a:rPr lang="en-US" dirty="0" err="1"/>
              <a:t>ClientServer</a:t>
            </a:r>
            <a:r>
              <a:rPr lang="en-US" dirty="0"/>
              <a:t>/socket/</a:t>
            </a:r>
            <a:r>
              <a:rPr lang="en-US" dirty="0" err="1"/>
              <a:t>socket.html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www.geeksforgeeks.org</a:t>
            </a:r>
            <a:r>
              <a:rPr lang="en-US" dirty="0"/>
              <a:t>/socket-programming-cc/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620C5-AFF2-D747-9BEC-DFB5FDB9B5AE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5755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www.pluralsight.com</a:t>
            </a:r>
            <a:r>
              <a:rPr lang="en-US" dirty="0"/>
              <a:t>/blog/it-ops/top-7-tcpip-utilities-every-networking-pro-should-know</a:t>
            </a:r>
          </a:p>
          <a:p>
            <a:endParaRPr lang="en-US" dirty="0"/>
          </a:p>
          <a:p>
            <a:r>
              <a:rPr lang="en-US" dirty="0"/>
              <a:t>Others:</a:t>
            </a:r>
          </a:p>
          <a:p>
            <a:r>
              <a:rPr lang="en-US" dirty="0"/>
              <a:t>https://</a:t>
            </a:r>
            <a:r>
              <a:rPr lang="en-US" dirty="0" err="1"/>
              <a:t>www.digitalocean.com</a:t>
            </a:r>
            <a:r>
              <a:rPr lang="en-US" dirty="0"/>
              <a:t>/community/tutorials/how-to-use-netcat-to-establish-and-test-tcp-and-udp-connections-on-a-vps</a:t>
            </a:r>
          </a:p>
          <a:p>
            <a:r>
              <a:rPr lang="en-US" dirty="0" err="1"/>
              <a:t>Netcat</a:t>
            </a:r>
            <a:r>
              <a:rPr lang="en-US" dirty="0"/>
              <a:t> (</a:t>
            </a:r>
            <a:r>
              <a:rPr lang="en-US" dirty="0" err="1"/>
              <a:t>nc</a:t>
            </a:r>
            <a:r>
              <a:rPr lang="en-US" dirty="0"/>
              <a:t>)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nc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 server) 192.168.10.200</a:t>
            </a:r>
            <a:endParaRPr lang="en-US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ＭＳ Ｐゴシック" charset="0"/>
              <a:cs typeface="ＭＳ Ｐゴシック" charset="0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[TERM1]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#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nc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 -l 7979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nc</a:t>
            </a:r>
            <a:r>
              <a:rPr lang="en-US" sz="1200" dirty="0"/>
              <a:t> (</a:t>
            </a:r>
            <a:r>
              <a:rPr lang="en-US" sz="1200" dirty="0" err="1"/>
              <a:t>Netcat</a:t>
            </a:r>
            <a:r>
              <a:rPr lang="en-US" sz="1200" dirty="0"/>
              <a:t>): a simple </a:t>
            </a:r>
            <a:r>
              <a:rPr lang="en-US" sz="1200" dirty="0" err="1"/>
              <a:t>unix</a:t>
            </a:r>
            <a:r>
              <a:rPr lang="en-US" sz="1200" dirty="0"/>
              <a:t> utility that reads and writes data across network connections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ＭＳ Ｐゴシック" charset="0"/>
              <a:cs typeface="ＭＳ Ｐゴシック" charset="0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 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nc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 client) 192.168.10.200</a:t>
            </a:r>
            <a:endParaRPr lang="en-US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ＭＳ Ｐゴシック" charset="0"/>
              <a:cs typeface="ＭＳ Ｐゴシック" charset="0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[TERM2]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#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nc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 192.168.10.200 7979 (# telnet 192.168.10.200 7979)</a:t>
            </a:r>
            <a:endParaRPr lang="en-US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ＭＳ Ｐゴシック" charset="0"/>
              <a:cs typeface="ＭＳ Ｐゴシック" charset="0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hi</a:t>
            </a:r>
            <a:endParaRPr lang="en-US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ＭＳ Ｐゴシック" charset="0"/>
              <a:cs typeface="ＭＳ Ｐゴシック" charset="0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hello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netcat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!!!!</a:t>
            </a:r>
            <a:endParaRPr lang="en-US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ＭＳ Ｐゴシック" charset="0"/>
              <a:cs typeface="ＭＳ Ｐゴシック" charset="0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&lt;CTRL + D&gt;</a:t>
            </a:r>
            <a:endParaRPr lang="en-US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620C5-AFF2-D747-9BEC-DFB5FDB9B5AE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154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1B1474-5C07-B141-A0DA-745FD88404FC}" type="datetime1">
              <a:rPr lang="en-US" altLang="en-US"/>
              <a:pPr/>
              <a:t>1/23/19</a:t>
            </a:fld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E1F432E3-95A2-4F49-9A92-E259BD912F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9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209545-6D62-D84E-A913-0793EEF1314B}" type="datetime1">
              <a:rPr lang="en-US" altLang="en-US"/>
              <a:pPr/>
              <a:t>1/23/19</a:t>
            </a:fld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EFD7162C-EBFE-394C-9B40-0A39442FAB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18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31A9DC-3630-E442-845A-063E13EECFDF}" type="datetime1">
              <a:rPr lang="en-US" altLang="en-US"/>
              <a:pPr/>
              <a:t>1/23/19</a:t>
            </a:fld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53178E99-E9DC-2048-B02B-32B23C353F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366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1787BF-E35F-2F44-B046-70F35BE74CCE}" type="datetime1">
              <a:rPr lang="en-US" altLang="en-US"/>
              <a:pPr/>
              <a:t>1/23/19</a:t>
            </a:fld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78E3E492-EFC3-1B48-B850-850126A41E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6923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408322-ECDF-4241-8341-3BC0199950FE}" type="datetime1">
              <a:rPr lang="en-US" altLang="en-US"/>
              <a:pPr/>
              <a:t>1/23/19</a:t>
            </a:fld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47E10A27-DA6E-6046-B6DA-E750DB51C4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8862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13789B-E46A-944B-AF69-ECB64B5DEB0C}" type="datetime1">
              <a:rPr lang="en-US" altLang="en-US"/>
              <a:pPr/>
              <a:t>1/23/19</a:t>
            </a:fld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4B6272EA-2BFF-474B-B197-34407C8610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67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7724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4000500"/>
            <a:ext cx="77724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5D30DD-6F09-5E42-AB12-650D31DC7BE2}" type="datetime1">
              <a:rPr lang="en-US" altLang="en-US"/>
              <a:pPr/>
              <a:t>1/23/19</a:t>
            </a:fld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08E83B6D-A6F2-EE4E-85F6-AE49BAE42F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69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AA059C-21F1-3B41-BFFE-2BDBDA27557B}" type="datetime1">
              <a:rPr lang="en-US" altLang="en-US"/>
              <a:pPr/>
              <a:t>1/23/19</a:t>
            </a:fld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CCCE0A5E-867B-8E4E-B420-28AAC4CF41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539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59461E-9683-E24A-9C9D-6A9155236B2A}" type="datetime1">
              <a:rPr lang="en-US" altLang="en-US"/>
              <a:pPr/>
              <a:t>1/23/19</a:t>
            </a:fld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37A46A84-9FB8-504B-9D7E-F12E8C11A3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617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692449-1ED8-C642-8D70-300B650E35AE}" type="datetime1">
              <a:rPr lang="en-US" altLang="en-US"/>
              <a:pPr/>
              <a:t>1/23/19</a:t>
            </a:fld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B0C92E52-A9E4-F14E-8429-AC2583AEA8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748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31BA67-CBC1-D04B-A1CA-8193E29014B7}" type="datetime1">
              <a:rPr lang="en-US" altLang="en-US"/>
              <a:pPr/>
              <a:t>1/23/19</a:t>
            </a:fld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195835F2-C7B0-A642-80A7-8FE1DFDADB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49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21958D-CC18-494A-A54A-024F35BE7E8B}" type="datetime1">
              <a:rPr lang="en-US" altLang="en-US"/>
              <a:pPr/>
              <a:t>1/23/19</a:t>
            </a:fld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A3A47D08-D195-CF41-A0F7-80EDA5AEA7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894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21DA6B-1350-974F-907C-CAA2F14BA19C}" type="datetime1">
              <a:rPr lang="en-US" altLang="en-US"/>
              <a:pPr/>
              <a:t>1/23/19</a:t>
            </a:fld>
            <a:endParaRPr lang="en-US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4B9EF886-8D0C-394D-9C21-DAA90FF17C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86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BD1F6-776D-A140-B020-BE6C474A1B22}" type="datetime1">
              <a:rPr lang="en-US" altLang="en-US"/>
              <a:pPr/>
              <a:t>1/23/19</a:t>
            </a:fld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E642EEC6-1678-3F45-BD45-13727B0337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931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AE340F-F32D-A944-806D-C51D48BA05D4}" type="datetime1">
              <a:rPr lang="en-US" altLang="en-US"/>
              <a:pPr/>
              <a:t>1/23/19</a:t>
            </a:fld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4DAF5767-F5A5-9743-924B-9DFE1019B2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509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11313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charset="0"/>
              </a:defRPr>
            </a:lvl1pPr>
          </a:lstStyle>
          <a:p>
            <a:fld id="{FB176E94-DE53-E84F-B48D-406AB097EA2F}" type="datetime1">
              <a:rPr lang="en-US" altLang="en-US"/>
              <a:pPr/>
              <a:t>1/23/19</a:t>
            </a:fld>
            <a:endParaRPr lang="en-US" alt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327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Tahoma" charset="0"/>
              </a:defRPr>
            </a:lvl1pPr>
          </a:lstStyle>
          <a:p>
            <a:r>
              <a:rPr lang="en-US" altLang="en-US"/>
              <a:t>2-</a:t>
            </a:r>
            <a:fld id="{5FCF722B-C413-414B-9A8F-7F72B2AEC79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38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46" r:id="rId10"/>
    <p:sldLayoutId id="2147484347" r:id="rId11"/>
    <p:sldLayoutId id="2147484348" r:id="rId12"/>
    <p:sldLayoutId id="2147484349" r:id="rId13"/>
    <p:sldLayoutId id="2147484350" r:id="rId14"/>
    <p:sldLayoutId id="2147484351" r:id="rId1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Gill Sans MT" pitchFamily="34" charset="0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 charset="0"/>
        <a:buChar char="•"/>
        <a:defRPr sz="2400">
          <a:solidFill>
            <a:schemeClr val="tx1"/>
          </a:solidFill>
          <a:latin typeface="Gill Sans MT" pitchFamily="34" charset="0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astate.edu/i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Section1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a programming homework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E1F432E3-95A2-4F49-9A92-E259BD912F14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5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CCCE0A5E-867B-8E4E-B420-28AAC4CF417A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6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079219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AD0722F-4DC7-F243-85B4-390F94E64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4558" y="1611313"/>
            <a:ext cx="4616567" cy="4648200"/>
          </a:xfrm>
        </p:spPr>
        <p:txBody>
          <a:bodyPr/>
          <a:lstStyle/>
          <a:p>
            <a:r>
              <a:rPr lang="en-US" dirty="0"/>
              <a:t>Server:</a:t>
            </a:r>
          </a:p>
          <a:p>
            <a:pPr lvl="1"/>
            <a:r>
              <a:rPr lang="en-US" dirty="0"/>
              <a:t>socket(): create one endpoint for IP and port number</a:t>
            </a:r>
          </a:p>
          <a:p>
            <a:pPr lvl="1"/>
            <a:r>
              <a:rPr lang="en-US" dirty="0"/>
              <a:t>bind(): bind address</a:t>
            </a:r>
          </a:p>
          <a:p>
            <a:pPr lvl="1"/>
            <a:r>
              <a:rPr lang="en-US" dirty="0" err="1"/>
              <a:t>sendto</a:t>
            </a:r>
            <a:r>
              <a:rPr lang="en-US" dirty="0"/>
              <a:t>(), </a:t>
            </a:r>
            <a:r>
              <a:rPr lang="en-US" dirty="0" err="1"/>
              <a:t>recvfrom</a:t>
            </a:r>
            <a:r>
              <a:rPr lang="en-US" dirty="0"/>
              <a:t>(): transfer data</a:t>
            </a:r>
          </a:p>
          <a:p>
            <a:r>
              <a:rPr lang="en-US" dirty="0"/>
              <a:t>Client:</a:t>
            </a:r>
          </a:p>
          <a:p>
            <a:pPr lvl="1"/>
            <a:r>
              <a:rPr lang="en-US" dirty="0"/>
              <a:t>socket(): create endpoint</a:t>
            </a:r>
          </a:p>
          <a:p>
            <a:pPr lvl="1"/>
            <a:r>
              <a:rPr lang="en-US" dirty="0"/>
              <a:t>bind(): bind address</a:t>
            </a:r>
          </a:p>
          <a:p>
            <a:pPr lvl="1"/>
            <a:r>
              <a:rPr lang="en-US" dirty="0" err="1"/>
              <a:t>sendto</a:t>
            </a:r>
            <a:r>
              <a:rPr lang="en-US" dirty="0"/>
              <a:t>(), </a:t>
            </a:r>
            <a:r>
              <a:rPr lang="en-US" dirty="0" err="1"/>
              <a:t>recvfrom</a:t>
            </a:r>
            <a:r>
              <a:rPr lang="en-US" dirty="0"/>
              <a:t>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7A745A-3E87-504E-ADEC-22E9F4D16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7" y="1252255"/>
            <a:ext cx="4329971" cy="545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64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52001"/>
            <a:ext cx="7772400" cy="4648200"/>
          </a:xfrm>
        </p:spPr>
        <p:txBody>
          <a:bodyPr/>
          <a:lstStyle/>
          <a:p>
            <a:pPr marL="342900" lvl="2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altLang="en-US" sz="2400" dirty="0">
                <a:ea typeface="MS PGothic" charset="-128"/>
              </a:rPr>
              <a:t>Compile </a:t>
            </a:r>
          </a:p>
          <a:p>
            <a:pPr marL="800100" lvl="3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altLang="en-US" sz="2400" dirty="0">
                <a:ea typeface="MS PGothic" charset="-128"/>
              </a:rPr>
              <a:t>You can see a script to compile</a:t>
            </a:r>
          </a:p>
          <a:p>
            <a:pPr marL="800100" lvl="3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altLang="en-US" sz="2400" dirty="0">
                <a:ea typeface="MS PGothic" charset="-128"/>
              </a:rPr>
              <a:t>Type ./</a:t>
            </a:r>
            <a:r>
              <a:rPr lang="en-US" altLang="en-US" sz="2400" dirty="0" err="1">
                <a:ea typeface="MS PGothic" charset="-128"/>
              </a:rPr>
              <a:t>run.scrt</a:t>
            </a:r>
            <a:r>
              <a:rPr lang="en-US" altLang="en-US" sz="2400" dirty="0">
                <a:ea typeface="MS PGothic" charset="-128"/>
              </a:rPr>
              <a:t> </a:t>
            </a:r>
          </a:p>
          <a:p>
            <a:pPr marL="800100" lvl="3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altLang="en-US" sz="2400" dirty="0">
                <a:ea typeface="MS PGothic" charset="-128"/>
              </a:rPr>
              <a:t>You will have two files</a:t>
            </a:r>
          </a:p>
          <a:p>
            <a:pPr marL="342900" lvl="2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altLang="en-US" sz="2400" dirty="0">
                <a:ea typeface="MS PGothic" charset="-128"/>
              </a:rPr>
              <a:t>Usage:</a:t>
            </a:r>
          </a:p>
          <a:p>
            <a:pPr marL="800100" lvl="3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altLang="en-US" sz="2400" dirty="0">
                <a:ea typeface="MS PGothic" charset="-128"/>
              </a:rPr>
              <a:t>Server: </a:t>
            </a:r>
            <a:r>
              <a:rPr lang="en-US" altLang="en-US" sz="2400" dirty="0" err="1">
                <a:ea typeface="MS PGothic" charset="-128"/>
              </a:rPr>
              <a:t>tcpserver</a:t>
            </a:r>
            <a:r>
              <a:rPr lang="en-US" altLang="en-US" sz="2400" dirty="0">
                <a:ea typeface="MS PGothic" charset="-128"/>
              </a:rPr>
              <a:t> &lt;port&gt;</a:t>
            </a:r>
          </a:p>
          <a:p>
            <a:pPr marL="914400" lvl="4" indent="0">
              <a:lnSpc>
                <a:spcPct val="85000"/>
              </a:lnSpc>
              <a:buClr>
                <a:srgbClr val="000099"/>
              </a:buClr>
              <a:buSzPct val="100000"/>
              <a:buNone/>
            </a:pPr>
            <a:r>
              <a:rPr lang="en-US" altLang="en-US" sz="2400" dirty="0">
                <a:latin typeface="Courier New" charset="0"/>
                <a:ea typeface="Courier New" charset="0"/>
                <a:cs typeface="Courier New" charset="0"/>
              </a:rPr>
              <a:t>./</a:t>
            </a:r>
            <a:r>
              <a:rPr lang="en-US" altLang="en-US" sz="2400" dirty="0" err="1">
                <a:latin typeface="Courier New" charset="0"/>
                <a:ea typeface="Courier New" charset="0"/>
                <a:cs typeface="Courier New" charset="0"/>
              </a:rPr>
              <a:t>tcpserver</a:t>
            </a:r>
            <a:r>
              <a:rPr lang="en-US" altLang="en-US" sz="2400" dirty="0">
                <a:latin typeface="Courier New" charset="0"/>
                <a:ea typeface="Courier New" charset="0"/>
                <a:cs typeface="Courier New" charset="0"/>
              </a:rPr>
              <a:t> 7000</a:t>
            </a:r>
          </a:p>
          <a:p>
            <a:pPr marL="800100" lvl="3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altLang="en-US" sz="2400" dirty="0">
                <a:ea typeface="MS PGothic" charset="-128"/>
              </a:rPr>
              <a:t>Client: </a:t>
            </a:r>
            <a:r>
              <a:rPr lang="en-US" altLang="en-US" sz="2400" dirty="0" err="1">
                <a:ea typeface="MS PGothic" charset="-128"/>
              </a:rPr>
              <a:t>tcpclient</a:t>
            </a:r>
            <a:r>
              <a:rPr lang="en-US" altLang="en-US" sz="2400" dirty="0">
                <a:ea typeface="MS PGothic" charset="-128"/>
              </a:rPr>
              <a:t> &lt;host&gt; &lt;port&gt; </a:t>
            </a:r>
          </a:p>
          <a:p>
            <a:pPr marL="914400" lvl="4" indent="0">
              <a:lnSpc>
                <a:spcPct val="85000"/>
              </a:lnSpc>
              <a:buClr>
                <a:srgbClr val="000099"/>
              </a:buClr>
              <a:buSzPct val="100000"/>
              <a:buNone/>
            </a:pPr>
            <a:r>
              <a:rPr lang="en-US" altLang="en-US" sz="2400" dirty="0">
                <a:latin typeface="Courier New" charset="0"/>
                <a:ea typeface="Courier New" charset="0"/>
                <a:cs typeface="Courier New" charset="0"/>
              </a:rPr>
              <a:t>./</a:t>
            </a:r>
            <a:r>
              <a:rPr lang="en-US" altLang="en-US" sz="2400" dirty="0" err="1">
                <a:latin typeface="Courier New" charset="0"/>
                <a:ea typeface="Courier New" charset="0"/>
                <a:cs typeface="Courier New" charset="0"/>
              </a:rPr>
              <a:t>tcpclient</a:t>
            </a:r>
            <a:r>
              <a:rPr lang="en-US" alt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en-US" sz="2400" dirty="0" err="1">
                <a:latin typeface="Courier New" charset="0"/>
                <a:ea typeface="Courier New" charset="0"/>
                <a:cs typeface="Courier New" charset="0"/>
              </a:rPr>
              <a:t>locahost</a:t>
            </a:r>
            <a:r>
              <a:rPr lang="en-US" altLang="en-US" sz="2400" dirty="0">
                <a:latin typeface="Courier New" charset="0"/>
                <a:ea typeface="Courier New" charset="0"/>
                <a:cs typeface="Courier New" charset="0"/>
              </a:rPr>
              <a:t> 7000</a:t>
            </a:r>
          </a:p>
          <a:p>
            <a:pPr marL="857250" lvl="2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Please enter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: hi</a:t>
            </a:r>
          </a:p>
          <a:p>
            <a:pPr marL="857250" lvl="2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Echo from server: hi</a:t>
            </a:r>
            <a:endParaRPr lang="en-US" alt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CCCE0A5E-867B-8E4E-B420-28AAC4CF417A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6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079219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822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CCCE0A5E-867B-8E4E-B420-28AAC4CF417A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6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079219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8C30C98-C26A-214A-A620-EAF63A6F1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7624" y="1611313"/>
            <a:ext cx="4910848" cy="4648200"/>
          </a:xfrm>
        </p:spPr>
        <p:txBody>
          <a:bodyPr/>
          <a:lstStyle/>
          <a:p>
            <a:r>
              <a:rPr lang="en-US" dirty="0"/>
              <a:t>Server:</a:t>
            </a:r>
          </a:p>
          <a:p>
            <a:pPr lvl="1"/>
            <a:r>
              <a:rPr lang="en-US" dirty="0"/>
              <a:t>socket(): create end point</a:t>
            </a:r>
          </a:p>
          <a:p>
            <a:pPr lvl="1"/>
            <a:r>
              <a:rPr lang="en-US" dirty="0"/>
              <a:t>bind(): bind address &amp; port #</a:t>
            </a:r>
          </a:p>
          <a:p>
            <a:pPr lvl="1"/>
            <a:r>
              <a:rPr lang="en-US" dirty="0"/>
              <a:t>listen(): specify queue to allow requests</a:t>
            </a:r>
          </a:p>
          <a:p>
            <a:pPr lvl="1"/>
            <a:r>
              <a:rPr lang="en-US" dirty="0"/>
              <a:t>accept(): wait for connection</a:t>
            </a:r>
          </a:p>
          <a:p>
            <a:pPr lvl="1"/>
            <a:r>
              <a:rPr lang="en-US" dirty="0"/>
              <a:t>read(),write(): transfer data </a:t>
            </a:r>
          </a:p>
          <a:p>
            <a:r>
              <a:rPr lang="en-US" dirty="0"/>
              <a:t>Client:</a:t>
            </a:r>
          </a:p>
          <a:p>
            <a:pPr lvl="1"/>
            <a:r>
              <a:rPr lang="en-US" dirty="0"/>
              <a:t>socket(): create endpoint</a:t>
            </a:r>
          </a:p>
          <a:p>
            <a:pPr lvl="1"/>
            <a:r>
              <a:rPr lang="en-US" dirty="0"/>
              <a:t>connect(): connect to server()</a:t>
            </a:r>
          </a:p>
          <a:p>
            <a:pPr lvl="2"/>
            <a:r>
              <a:rPr lang="en-US" dirty="0"/>
              <a:t>including bind()</a:t>
            </a:r>
          </a:p>
          <a:p>
            <a:pPr lvl="1"/>
            <a:r>
              <a:rPr lang="en-US" dirty="0"/>
              <a:t>read(),write(): transfer data 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60B33F-CE01-3945-B33C-D35BAFA13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9663" y="1639022"/>
            <a:ext cx="4592782" cy="459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27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1248244"/>
            <a:ext cx="8134611" cy="4648200"/>
          </a:xfrm>
        </p:spPr>
        <p:txBody>
          <a:bodyPr/>
          <a:lstStyle/>
          <a:p>
            <a:r>
              <a:rPr lang="en-US" sz="2400" dirty="0"/>
              <a:t>Compile</a:t>
            </a:r>
          </a:p>
          <a:p>
            <a:pPr marL="457200" lvl="1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gcc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gettime.c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–o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gettime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/>
              <a:t>Usage</a:t>
            </a:r>
          </a:p>
          <a:p>
            <a:pPr marL="457200" lvl="1" indent="0">
              <a:buNone/>
            </a:pP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dhkim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@~socket/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util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$./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gettime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Current local time and date: Mon Jan 29 17:33:49 2018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CCCE0A5E-867B-8E4E-B420-28AAC4CF417A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6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079219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369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61363"/>
            <a:ext cx="7772400" cy="1143000"/>
          </a:xfrm>
        </p:spPr>
        <p:txBody>
          <a:bodyPr/>
          <a:lstStyle/>
          <a:p>
            <a:r>
              <a:rPr lang="en-US" dirty="0"/>
              <a:t>Network commands in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90565"/>
            <a:ext cx="8045824" cy="4116456"/>
          </a:xfrm>
        </p:spPr>
        <p:txBody>
          <a:bodyPr/>
          <a:lstStyle/>
          <a:p>
            <a:r>
              <a:rPr lang="en-US" sz="2400" dirty="0"/>
              <a:t>ping</a:t>
            </a:r>
          </a:p>
          <a:p>
            <a:pPr lvl="1"/>
            <a:r>
              <a:rPr lang="en-US" dirty="0"/>
              <a:t>To test connectivity between two hosts</a:t>
            </a:r>
          </a:p>
          <a:p>
            <a:pPr lvl="1"/>
            <a:r>
              <a:rPr lang="en-US" dirty="0"/>
              <a:t>Type: ping 127.0.0.1</a:t>
            </a:r>
          </a:p>
          <a:p>
            <a:r>
              <a:rPr lang="en-US" sz="2400" dirty="0"/>
              <a:t>traceroute (</a:t>
            </a:r>
            <a:r>
              <a:rPr lang="en-US" sz="2400" dirty="0" err="1"/>
              <a:t>tracert</a:t>
            </a:r>
            <a:r>
              <a:rPr lang="en-US" sz="2400" dirty="0"/>
              <a:t>)</a:t>
            </a:r>
          </a:p>
          <a:p>
            <a:pPr lvl="1"/>
            <a:r>
              <a:rPr lang="en-US" dirty="0"/>
              <a:t>Very similar to ping, except that traceroute identifies pathways taken along each hop </a:t>
            </a:r>
          </a:p>
          <a:p>
            <a:r>
              <a:rPr lang="en-US" sz="2400" dirty="0" err="1"/>
              <a:t>netstat</a:t>
            </a:r>
            <a:r>
              <a:rPr lang="en-US" sz="2400" dirty="0"/>
              <a:t> (Network Statistics)</a:t>
            </a:r>
          </a:p>
          <a:p>
            <a:pPr lvl="1"/>
            <a:r>
              <a:rPr lang="en-US" dirty="0"/>
              <a:t>Show current network stat and statistics</a:t>
            </a:r>
          </a:p>
          <a:p>
            <a:pPr lvl="1"/>
            <a:r>
              <a:rPr lang="en-US" dirty="0"/>
              <a:t>Network status: Type: </a:t>
            </a:r>
            <a:r>
              <a:rPr lang="en-US" dirty="0" err="1"/>
              <a:t>netstat</a:t>
            </a:r>
            <a:r>
              <a:rPr lang="en-US" dirty="0"/>
              <a:t> –</a:t>
            </a:r>
            <a:r>
              <a:rPr lang="en-US" dirty="0" err="1"/>
              <a:t>atu</a:t>
            </a:r>
            <a:endParaRPr lang="en-US" dirty="0"/>
          </a:p>
          <a:p>
            <a:pPr lvl="1"/>
            <a:r>
              <a:rPr lang="en-US" dirty="0"/>
              <a:t>Network statistics: Type: </a:t>
            </a:r>
            <a:r>
              <a:rPr lang="en-US" dirty="0" err="1"/>
              <a:t>netstat</a:t>
            </a:r>
            <a:r>
              <a:rPr lang="en-US" dirty="0"/>
              <a:t> -s</a:t>
            </a:r>
          </a:p>
          <a:p>
            <a:r>
              <a:rPr lang="en-US" sz="2400" dirty="0" err="1"/>
              <a:t>ifconfig</a:t>
            </a:r>
            <a:r>
              <a:rPr lang="en-US" sz="2400" dirty="0"/>
              <a:t> (ipconfig)</a:t>
            </a:r>
          </a:p>
          <a:p>
            <a:pPr lvl="1"/>
            <a:r>
              <a:rPr lang="en-US" dirty="0"/>
              <a:t>Show current TCP/IP settings</a:t>
            </a:r>
          </a:p>
          <a:p>
            <a:pPr lvl="1"/>
            <a:r>
              <a:rPr lang="en-US" dirty="0"/>
              <a:t>A quick view of your IP address, your subnet mask, and default gateway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76888" y="6454028"/>
            <a:ext cx="2895600" cy="287338"/>
          </a:xfrm>
        </p:spPr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CCCE0A5E-867B-8E4E-B420-28AAC4CF417A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6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635469"/>
            <a:ext cx="7810500" cy="1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0416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homework1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implement ”Echo &amp; Time server” on </a:t>
            </a:r>
            <a:r>
              <a:rPr lang="en-US" b="1" dirty="0">
                <a:solidFill>
                  <a:srgbClr val="FF0000"/>
                </a:solidFill>
              </a:rPr>
              <a:t>TCP</a:t>
            </a:r>
            <a:r>
              <a:rPr lang="en-US" dirty="0"/>
              <a:t> connection</a:t>
            </a:r>
          </a:p>
          <a:p>
            <a:r>
              <a:rPr lang="en-US" dirty="0"/>
              <a:t>Due on Feb 8, Friday </a:t>
            </a:r>
          </a:p>
          <a:p>
            <a:r>
              <a:rPr lang="en-US" dirty="0"/>
              <a:t>You can submit two source codes on Blackboard:</a:t>
            </a:r>
          </a:p>
          <a:p>
            <a:pPr lvl="1"/>
            <a:r>
              <a:rPr lang="en-US" dirty="0" err="1"/>
              <a:t>tcpserver.c</a:t>
            </a:r>
            <a:endParaRPr lang="en-US" dirty="0"/>
          </a:p>
          <a:p>
            <a:pPr lvl="1"/>
            <a:r>
              <a:rPr lang="en-US" dirty="0" err="1"/>
              <a:t>tcpclient.c</a:t>
            </a:r>
            <a:endParaRPr lang="en-US" dirty="0"/>
          </a:p>
          <a:p>
            <a:pPr lvl="1"/>
            <a:r>
              <a:rPr lang="en-US" dirty="0" err="1"/>
              <a:t>run.scrt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CCCE0A5E-867B-8E4E-B420-28AAC4CF417A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6" name="Picture 17" descr="underline_base">
            <a:extLst>
              <a:ext uri="{FF2B5EF4-FFF2-40B4-BE49-F238E27FC236}">
                <a16:creationId xmlns:a16="http://schemas.microsoft.com/office/drawing/2014/main" id="{AEE8F018-35A1-884C-999C-70136209122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30324"/>
            <a:ext cx="7810500" cy="1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491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61363"/>
            <a:ext cx="7772400" cy="1143000"/>
          </a:xfrm>
        </p:spPr>
        <p:txBody>
          <a:bodyPr/>
          <a:lstStyle/>
          <a:p>
            <a:r>
              <a:rPr lang="en-US" dirty="0"/>
              <a:t>Homework 1: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81637"/>
            <a:ext cx="8045824" cy="608574"/>
          </a:xfrm>
        </p:spPr>
        <p:txBody>
          <a:bodyPr/>
          <a:lstStyle/>
          <a:p>
            <a:r>
              <a:rPr lang="en-US" dirty="0"/>
              <a:t>How to work Echo &amp; Time Server and Client on TCP connection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76888" y="6454028"/>
            <a:ext cx="2895600" cy="287338"/>
          </a:xfrm>
        </p:spPr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CCCE0A5E-867B-8E4E-B420-28AAC4CF417A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6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635469"/>
            <a:ext cx="7810500" cy="1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375A9DF-28D8-F345-BF99-E12570FCF1A4}"/>
              </a:ext>
            </a:extLst>
          </p:cNvPr>
          <p:cNvSpPr txBox="1">
            <a:spLocks/>
          </p:cNvSpPr>
          <p:nvPr/>
        </p:nvSpPr>
        <p:spPr bwMode="auto">
          <a:xfrm>
            <a:off x="617163" y="2092980"/>
            <a:ext cx="4393248" cy="3606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kern="0" dirty="0"/>
              <a:t>Client window:</a:t>
            </a:r>
          </a:p>
          <a:p>
            <a:pPr marL="457200" lvl="1" indent="0">
              <a:buNone/>
            </a:pPr>
            <a:r>
              <a:rPr lang="en-US" sz="2000" kern="0" dirty="0">
                <a:solidFill>
                  <a:srgbClr val="0070C0"/>
                </a:solidFill>
              </a:rPr>
              <a:t>Hi</a:t>
            </a:r>
          </a:p>
          <a:p>
            <a:pPr marL="457200" lvl="1" indent="0">
              <a:buNone/>
            </a:pPr>
            <a:endParaRPr lang="en-US" sz="2000" kern="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sz="2000" kern="0" dirty="0">
                <a:solidFill>
                  <a:srgbClr val="0070C0"/>
                </a:solidFill>
              </a:rPr>
              <a:t>Hi</a:t>
            </a:r>
          </a:p>
          <a:p>
            <a:pPr marL="457200" lvl="1" indent="0">
              <a:buNone/>
            </a:pPr>
            <a:r>
              <a:rPr lang="en-US" sz="2000" kern="0" dirty="0">
                <a:solidFill>
                  <a:srgbClr val="0070C0"/>
                </a:solidFill>
              </a:rPr>
              <a:t>Hello</a:t>
            </a:r>
          </a:p>
          <a:p>
            <a:pPr marL="457200" lvl="1" indent="0">
              <a:buNone/>
            </a:pPr>
            <a:endParaRPr lang="en-US" sz="2000" kern="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sz="2000" kern="0" dirty="0">
                <a:solidFill>
                  <a:srgbClr val="0070C0"/>
                </a:solidFill>
              </a:rPr>
              <a:t>Hello</a:t>
            </a:r>
          </a:p>
          <a:p>
            <a:pPr marL="457200" lvl="1" indent="0">
              <a:buNone/>
            </a:pPr>
            <a:r>
              <a:rPr lang="en-US" sz="3600" kern="0" dirty="0">
                <a:solidFill>
                  <a:srgbClr val="0070C0"/>
                </a:solidFill>
              </a:rPr>
              <a:t>…              . . .</a:t>
            </a:r>
            <a:endParaRPr lang="en-US" sz="2000" kern="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sz="2000" kern="0" dirty="0">
                <a:solidFill>
                  <a:srgbClr val="0070C0"/>
                </a:solidFill>
              </a:rPr>
              <a:t>Time</a:t>
            </a:r>
          </a:p>
          <a:p>
            <a:pPr marL="457200" lvl="1" indent="0">
              <a:buNone/>
            </a:pPr>
            <a:endParaRPr lang="en-US" sz="2000" dirty="0">
              <a:solidFill>
                <a:srgbClr val="0070C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0070C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Mon Jan 29 17:33:49 2018</a:t>
            </a:r>
          </a:p>
          <a:p>
            <a:pPr marL="457200" lvl="1" indent="0">
              <a:buNone/>
            </a:pPr>
            <a:r>
              <a:rPr lang="en-US" sz="2000" kern="0" dirty="0">
                <a:solidFill>
                  <a:srgbClr val="0070C0"/>
                </a:solidFill>
                <a:latin typeface="Gill Sans MT" panose="020B0502020104020203" pitchFamily="34" charset="77"/>
                <a:cs typeface="Courier New" charset="0"/>
              </a:rPr>
              <a:t>(terminate client)</a:t>
            </a:r>
            <a:endParaRPr lang="en-US" sz="2000" kern="0" dirty="0">
              <a:solidFill>
                <a:srgbClr val="0070C0"/>
              </a:solidFill>
              <a:latin typeface="Gill Sans MT" panose="020B0502020104020203" pitchFamily="34" charset="77"/>
            </a:endParaRPr>
          </a:p>
          <a:p>
            <a:pPr lvl="1"/>
            <a:endParaRPr lang="en-US" kern="0" dirty="0"/>
          </a:p>
          <a:p>
            <a:pPr lvl="1"/>
            <a:endParaRPr lang="en-US" kern="0" dirty="0"/>
          </a:p>
          <a:p>
            <a:pPr lvl="1"/>
            <a:endParaRPr lang="en-US" kern="0" dirty="0"/>
          </a:p>
          <a:p>
            <a:endParaRPr lang="en-US" kern="0" dirty="0"/>
          </a:p>
          <a:p>
            <a:pPr lvl="1">
              <a:buSzTx/>
            </a:pPr>
            <a:endParaRPr lang="en-US" kern="0" dirty="0"/>
          </a:p>
          <a:p>
            <a:pPr lvl="2">
              <a:buClrTx/>
              <a:buSzTx/>
              <a:buFontTx/>
            </a:pPr>
            <a:endParaRPr lang="en-US" kern="0" dirty="0"/>
          </a:p>
          <a:p>
            <a:pPr marL="457200" lvl="1" indent="0">
              <a:buSzTx/>
              <a:buFont typeface="Arial" charset="0"/>
              <a:buNone/>
            </a:pPr>
            <a:endParaRPr lang="en-US" kern="0" dirty="0"/>
          </a:p>
          <a:p>
            <a:pPr lvl="2">
              <a:buClrTx/>
              <a:buSzTx/>
              <a:buFontTx/>
            </a:pPr>
            <a:endParaRPr lang="en-US" kern="0" dirty="0"/>
          </a:p>
          <a:p>
            <a:pPr lvl="1">
              <a:buSzTx/>
            </a:pPr>
            <a:endParaRPr lang="en-US" kern="0" dirty="0"/>
          </a:p>
          <a:p>
            <a:endParaRPr lang="en-US" kern="0" dirty="0"/>
          </a:p>
          <a:p>
            <a:endParaRPr lang="en-US" kern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92A0B2-55BD-5741-AD26-6D8D47BF1168}"/>
              </a:ext>
            </a:extLst>
          </p:cNvPr>
          <p:cNvSpPr txBox="1">
            <a:spLocks/>
          </p:cNvSpPr>
          <p:nvPr/>
        </p:nvSpPr>
        <p:spPr bwMode="auto">
          <a:xfrm>
            <a:off x="4624387" y="2092980"/>
            <a:ext cx="4269092" cy="3606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kern="0" dirty="0"/>
              <a:t>Server window:</a:t>
            </a:r>
          </a:p>
          <a:p>
            <a:pPr marL="457200" lvl="1" indent="0">
              <a:buSzTx/>
              <a:buNone/>
            </a:pPr>
            <a:r>
              <a:rPr lang="en-US" sz="2000" kern="0" dirty="0">
                <a:solidFill>
                  <a:srgbClr val="0070C0"/>
                </a:solidFill>
              </a:rPr>
              <a:t>Received from a client: Hi</a:t>
            </a:r>
          </a:p>
          <a:p>
            <a:pPr marL="457200" lvl="1" indent="0">
              <a:buSzTx/>
              <a:buNone/>
            </a:pPr>
            <a:r>
              <a:rPr lang="en-US" sz="2000" kern="0" dirty="0">
                <a:solidFill>
                  <a:srgbClr val="0070C0"/>
                </a:solidFill>
              </a:rPr>
              <a:t>Send to a client: Hi</a:t>
            </a:r>
          </a:p>
          <a:p>
            <a:pPr marL="457200" lvl="1" indent="0">
              <a:buSzTx/>
              <a:buNone/>
            </a:pPr>
            <a:endParaRPr lang="en-US" sz="2000" kern="0" dirty="0">
              <a:solidFill>
                <a:srgbClr val="0070C0"/>
              </a:solidFill>
            </a:endParaRPr>
          </a:p>
          <a:p>
            <a:pPr marL="457200" lvl="1" indent="0">
              <a:buSzTx/>
              <a:buNone/>
            </a:pPr>
            <a:r>
              <a:rPr lang="en-US" sz="2000" kern="0" dirty="0">
                <a:solidFill>
                  <a:srgbClr val="0070C0"/>
                </a:solidFill>
              </a:rPr>
              <a:t>Received from a client: Hello</a:t>
            </a:r>
          </a:p>
          <a:p>
            <a:pPr marL="457200" lvl="1" indent="0">
              <a:buSzTx/>
              <a:buNone/>
            </a:pPr>
            <a:r>
              <a:rPr lang="en-US" sz="2000" kern="0" dirty="0">
                <a:solidFill>
                  <a:srgbClr val="0070C0"/>
                </a:solidFill>
              </a:rPr>
              <a:t>Send to a client: Hello</a:t>
            </a:r>
          </a:p>
          <a:p>
            <a:pPr marL="457200" lvl="1" indent="0">
              <a:buSzTx/>
              <a:buNone/>
            </a:pPr>
            <a:endParaRPr lang="en-US" sz="2000" kern="0" dirty="0">
              <a:solidFill>
                <a:srgbClr val="0070C0"/>
              </a:solidFill>
            </a:endParaRPr>
          </a:p>
          <a:p>
            <a:pPr marL="457200" lvl="1" indent="0">
              <a:buSzTx/>
              <a:buNone/>
            </a:pPr>
            <a:r>
              <a:rPr lang="en-US" sz="3600" kern="0" dirty="0">
                <a:solidFill>
                  <a:srgbClr val="0070C0"/>
                </a:solidFill>
              </a:rPr>
              <a:t>. . .</a:t>
            </a:r>
          </a:p>
          <a:p>
            <a:pPr marL="457200" lvl="1" indent="0">
              <a:buSzTx/>
              <a:buNone/>
            </a:pPr>
            <a:endParaRPr lang="en-US" sz="2000" kern="0" dirty="0">
              <a:solidFill>
                <a:srgbClr val="0070C0"/>
              </a:solidFill>
            </a:endParaRPr>
          </a:p>
          <a:p>
            <a:pPr marL="457200" lvl="1" indent="0">
              <a:buSzTx/>
              <a:buNone/>
            </a:pPr>
            <a:r>
              <a:rPr lang="en-US" sz="2000" kern="0" dirty="0">
                <a:solidFill>
                  <a:srgbClr val="0070C0"/>
                </a:solidFill>
              </a:rPr>
              <a:t>Received from a client: Time</a:t>
            </a:r>
          </a:p>
          <a:p>
            <a:pPr marL="457200" lvl="1" indent="0">
              <a:buSzTx/>
              <a:buNone/>
            </a:pPr>
            <a:r>
              <a:rPr lang="en-US" sz="2000" kern="0" dirty="0">
                <a:solidFill>
                  <a:srgbClr val="0070C0"/>
                </a:solidFill>
              </a:rPr>
              <a:t>Send to a client: current time</a:t>
            </a:r>
          </a:p>
          <a:p>
            <a:pPr marL="457200" lvl="1" indent="0">
              <a:buSzTx/>
              <a:buNone/>
            </a:pPr>
            <a:r>
              <a:rPr lang="en-US" sz="2000" kern="0" dirty="0">
                <a:solidFill>
                  <a:srgbClr val="0070C0"/>
                </a:solidFill>
              </a:rPr>
              <a:t>	(alive)</a:t>
            </a:r>
          </a:p>
          <a:p>
            <a:pPr marL="457200" lvl="1" indent="0">
              <a:buSzTx/>
              <a:buNone/>
            </a:pPr>
            <a:endParaRPr lang="en-US" kern="0" dirty="0"/>
          </a:p>
          <a:p>
            <a:pPr marL="457200" lvl="1" indent="0">
              <a:buSzTx/>
              <a:buNone/>
            </a:pPr>
            <a:endParaRPr lang="en-US" kern="0" dirty="0"/>
          </a:p>
          <a:p>
            <a:pPr lvl="2">
              <a:buClrTx/>
              <a:buSzTx/>
              <a:buFontTx/>
            </a:pPr>
            <a:endParaRPr lang="en-US" kern="0" dirty="0"/>
          </a:p>
          <a:p>
            <a:pPr marL="457200" lvl="1" indent="0">
              <a:buSzTx/>
              <a:buFont typeface="Arial" charset="0"/>
              <a:buNone/>
            </a:pPr>
            <a:endParaRPr lang="en-US" kern="0" dirty="0"/>
          </a:p>
          <a:p>
            <a:pPr lvl="2">
              <a:buClrTx/>
              <a:buSzTx/>
              <a:buFontTx/>
            </a:pPr>
            <a:endParaRPr lang="en-US" kern="0" dirty="0"/>
          </a:p>
          <a:p>
            <a:pPr lvl="1">
              <a:buSzTx/>
            </a:pPr>
            <a:endParaRPr lang="en-US" kern="0" dirty="0"/>
          </a:p>
          <a:p>
            <a:endParaRPr lang="en-US" kern="0" dirty="0"/>
          </a:p>
          <a:p>
            <a:endParaRPr lang="en-US" kern="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C51991-7C03-2C43-AD98-6643BB47760B}"/>
              </a:ext>
            </a:extLst>
          </p:cNvPr>
          <p:cNvCxnSpPr>
            <a:cxnSpLocks/>
          </p:cNvCxnSpPr>
          <p:nvPr/>
        </p:nvCxnSpPr>
        <p:spPr bwMode="auto">
          <a:xfrm>
            <a:off x="2605414" y="2617940"/>
            <a:ext cx="2404997" cy="112734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882A7A-C37A-C84A-B86D-53E46BB60389}"/>
              </a:ext>
            </a:extLst>
          </p:cNvPr>
          <p:cNvCxnSpPr>
            <a:cxnSpLocks/>
          </p:cNvCxnSpPr>
          <p:nvPr/>
        </p:nvCxnSpPr>
        <p:spPr bwMode="auto">
          <a:xfrm flipH="1">
            <a:off x="2459278" y="3018568"/>
            <a:ext cx="2551133" cy="161462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13C9A6-7316-B749-8C0C-34E3570B0577}"/>
              </a:ext>
            </a:extLst>
          </p:cNvPr>
          <p:cNvCxnSpPr>
            <a:cxnSpLocks/>
          </p:cNvCxnSpPr>
          <p:nvPr/>
        </p:nvCxnSpPr>
        <p:spPr bwMode="auto">
          <a:xfrm flipH="1">
            <a:off x="2459278" y="3980362"/>
            <a:ext cx="2551133" cy="255984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02DFE-49E9-3A49-98C4-646DCC124E6E}"/>
              </a:ext>
            </a:extLst>
          </p:cNvPr>
          <p:cNvCxnSpPr>
            <a:cxnSpLocks/>
          </p:cNvCxnSpPr>
          <p:nvPr/>
        </p:nvCxnSpPr>
        <p:spPr bwMode="auto">
          <a:xfrm>
            <a:off x="2459278" y="3409627"/>
            <a:ext cx="2703533" cy="147766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E4BE97-8152-684D-A305-086783B42E4C}"/>
              </a:ext>
            </a:extLst>
          </p:cNvPr>
          <p:cNvCxnSpPr>
            <a:cxnSpLocks/>
          </p:cNvCxnSpPr>
          <p:nvPr/>
        </p:nvCxnSpPr>
        <p:spPr bwMode="auto">
          <a:xfrm flipH="1">
            <a:off x="3494762" y="5726073"/>
            <a:ext cx="1668050" cy="255965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19EAAD3-91DE-0049-A976-D17DBB3844FA}"/>
              </a:ext>
            </a:extLst>
          </p:cNvPr>
          <p:cNvCxnSpPr>
            <a:cxnSpLocks/>
          </p:cNvCxnSpPr>
          <p:nvPr/>
        </p:nvCxnSpPr>
        <p:spPr bwMode="auto">
          <a:xfrm>
            <a:off x="2263134" y="5112801"/>
            <a:ext cx="2899677" cy="275479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Striped Right Arrow 50">
            <a:extLst>
              <a:ext uri="{FF2B5EF4-FFF2-40B4-BE49-F238E27FC236}">
                <a16:creationId xmlns:a16="http://schemas.microsoft.com/office/drawing/2014/main" id="{53A01CF1-7321-B546-9F12-A191AC98740A}"/>
              </a:ext>
            </a:extLst>
          </p:cNvPr>
          <p:cNvSpPr/>
          <p:nvPr/>
        </p:nvSpPr>
        <p:spPr bwMode="auto">
          <a:xfrm flipH="1">
            <a:off x="3866157" y="4236346"/>
            <a:ext cx="605830" cy="800165"/>
          </a:xfrm>
          <a:prstGeom prst="stripedRight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380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61363"/>
            <a:ext cx="7772400" cy="1143000"/>
          </a:xfrm>
        </p:spPr>
        <p:txBody>
          <a:bodyPr/>
          <a:lstStyle/>
          <a:p>
            <a:r>
              <a:rPr lang="en-US" dirty="0"/>
              <a:t>Homework 1:Requirement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81637"/>
            <a:ext cx="8045824" cy="5105264"/>
          </a:xfrm>
        </p:spPr>
        <p:txBody>
          <a:bodyPr/>
          <a:lstStyle/>
          <a:p>
            <a:r>
              <a:rPr lang="en-US" sz="2400" dirty="0"/>
              <a:t>Requirement</a:t>
            </a:r>
          </a:p>
          <a:p>
            <a:pPr lvl="1"/>
            <a:r>
              <a:rPr lang="en-US" dirty="0"/>
              <a:t>“Time” word is not case sensitive; should allow</a:t>
            </a:r>
          </a:p>
          <a:p>
            <a:pPr lvl="2"/>
            <a:r>
              <a:rPr lang="en-US" dirty="0"/>
              <a:t>You need to implement (or add) a function to convert uppercase character to lowercase or vice versa</a:t>
            </a:r>
          </a:p>
          <a:p>
            <a:pPr lvl="2"/>
            <a:r>
              <a:rPr lang="en-US" sz="2400" dirty="0"/>
              <a:t>e.g., time, TIME, or Time (but not times)</a:t>
            </a:r>
          </a:p>
          <a:p>
            <a:pPr lvl="1"/>
            <a:r>
              <a:rPr lang="en-US" dirty="0"/>
              <a:t>Whenever a client sends a message, a server should reply echo messages</a:t>
            </a:r>
          </a:p>
          <a:p>
            <a:pPr lvl="2"/>
            <a:r>
              <a:rPr lang="en-US" sz="2400" dirty="0"/>
              <a:t>A client should send messages continuously without termination.</a:t>
            </a:r>
          </a:p>
          <a:p>
            <a:pPr lvl="1"/>
            <a:r>
              <a:rPr lang="en-US" dirty="0"/>
              <a:t>If a client sends “Time” message, a server should send a current time; then client program is terminated</a:t>
            </a:r>
          </a:p>
          <a:p>
            <a:pPr lvl="1"/>
            <a:r>
              <a:rPr lang="en-US" dirty="0"/>
              <a:t>Do not change file names and script for compiling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76888" y="6454028"/>
            <a:ext cx="2895600" cy="287338"/>
          </a:xfrm>
        </p:spPr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CCCE0A5E-867B-8E4E-B420-28AAC4CF417A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6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635468"/>
            <a:ext cx="6254940" cy="16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0146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61363"/>
            <a:ext cx="7772400" cy="1143000"/>
          </a:xfrm>
        </p:spPr>
        <p:txBody>
          <a:bodyPr/>
          <a:lstStyle/>
          <a:p>
            <a:r>
              <a:rPr lang="en-US" dirty="0"/>
              <a:t>Homework 1:Requirement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81637"/>
            <a:ext cx="8045824" cy="5105264"/>
          </a:xfrm>
        </p:spPr>
        <p:txBody>
          <a:bodyPr/>
          <a:lstStyle/>
          <a:p>
            <a:r>
              <a:rPr lang="en-US" sz="2400" dirty="0"/>
              <a:t>Plagiarism</a:t>
            </a:r>
          </a:p>
          <a:p>
            <a:pPr lvl="1"/>
            <a:r>
              <a:rPr lang="en-US" dirty="0"/>
              <a:t>Do not copy</a:t>
            </a:r>
          </a:p>
          <a:p>
            <a:pPr lvl="1"/>
            <a:r>
              <a:rPr lang="en-US" dirty="0"/>
              <a:t>However, discussion is encouraging!!!</a:t>
            </a:r>
          </a:p>
          <a:p>
            <a:r>
              <a:rPr lang="en-US" sz="2400" dirty="0"/>
              <a:t>Grading</a:t>
            </a:r>
          </a:p>
          <a:p>
            <a:pPr lvl="1"/>
            <a:r>
              <a:rPr lang="en-US" dirty="0"/>
              <a:t>If you have any compile errors, you will get 0 grade.</a:t>
            </a:r>
          </a:p>
          <a:p>
            <a:pPr lvl="1"/>
            <a:r>
              <a:rPr lang="en-US" dirty="0"/>
              <a:t>Warning messages are OK.  </a:t>
            </a:r>
          </a:p>
          <a:p>
            <a:pPr lvl="2"/>
            <a:r>
              <a:rPr lang="en-US" dirty="0"/>
              <a:t>However, Try to fix any warning messages! 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76888" y="6454028"/>
            <a:ext cx="2895600" cy="287338"/>
          </a:xfrm>
        </p:spPr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CCCE0A5E-867B-8E4E-B420-28AAC4CF417A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6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635468"/>
            <a:ext cx="6254940" cy="16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18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Server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test in our virtual server (</a:t>
            </a:r>
            <a:r>
              <a:rPr lang="en-US" dirty="0" err="1"/>
              <a:t>linux</a:t>
            </a:r>
            <a:r>
              <a:rPr lang="en-US" dirty="0"/>
              <a:t>):</a:t>
            </a:r>
          </a:p>
          <a:p>
            <a:pPr lvl="1"/>
            <a:r>
              <a:rPr lang="en-US" sz="2800" dirty="0"/>
              <a:t>147.97.156.240</a:t>
            </a:r>
          </a:p>
          <a:p>
            <a:r>
              <a:rPr lang="en-US" sz="3200" dirty="0"/>
              <a:t>Your ID and password </a:t>
            </a:r>
          </a:p>
          <a:p>
            <a:r>
              <a:rPr lang="en-US" sz="3200" dirty="0"/>
              <a:t>From your home (outside of school)</a:t>
            </a:r>
            <a:endParaRPr lang="en-US" sz="2800" dirty="0"/>
          </a:p>
          <a:p>
            <a:pPr lvl="1"/>
            <a:r>
              <a:rPr lang="en-US" sz="2800" dirty="0"/>
              <a:t>You need a VPN connection</a:t>
            </a:r>
          </a:p>
          <a:p>
            <a:pPr lvl="2"/>
            <a:r>
              <a:rPr lang="en-US" sz="2400" dirty="0">
                <a:hlinkClick r:id="rId2"/>
              </a:rPr>
              <a:t>http://www.astate.edu/its</a:t>
            </a:r>
            <a:r>
              <a:rPr lang="en-US" sz="2400" dirty="0"/>
              <a:t>, where you can find links AnyConnect (windows), Cisco VPN AnyConnect (Mac) </a:t>
            </a:r>
          </a:p>
          <a:p>
            <a:pPr lvl="1"/>
            <a:r>
              <a:rPr lang="en-US" sz="2800" dirty="0"/>
              <a:t>To use VPN (after you log in), you need DUO approval   </a:t>
            </a:r>
          </a:p>
          <a:p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B0C92E52-A9E4-F14E-8429-AC2583AEA8FD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8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1007148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0FF11E-3F61-564A-8987-2FEC020CC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445" y="5622132"/>
            <a:ext cx="1116806" cy="111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5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Linux Commands (1/2)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cp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–r source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dest</a:t>
            </a:r>
            <a:r>
              <a:rPr lang="en-US" sz="2400" dirty="0"/>
              <a:t>: -r (with a directory)</a:t>
            </a:r>
          </a:p>
          <a:p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–r filename</a:t>
            </a:r>
            <a:r>
              <a:rPr lang="en-US" sz="2400" dirty="0"/>
              <a:t>: -r (with a directory)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set nu</a:t>
            </a:r>
            <a:r>
              <a:rPr lang="en-US" sz="2400" dirty="0"/>
              <a:t>: show line number in vi editor (i.e., nu: number)</a:t>
            </a:r>
          </a:p>
          <a:p>
            <a:pPr lvl="1"/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set nu: </a:t>
            </a:r>
            <a:r>
              <a:rPr lang="en-US" sz="2000" dirty="0"/>
              <a:t>automatic setting for vi</a:t>
            </a:r>
          </a:p>
          <a:p>
            <a:pPr lvl="2"/>
            <a:r>
              <a:rPr lang="en-US" sz="1600" dirty="0"/>
              <a:t>In home directory, create .</a:t>
            </a:r>
            <a:r>
              <a:rPr lang="en-US" sz="1600" dirty="0" err="1"/>
              <a:t>exrc</a:t>
            </a:r>
            <a:r>
              <a:rPr lang="en-US" sz="1600" dirty="0"/>
              <a:t> file where </a:t>
            </a:r>
          </a:p>
          <a:p>
            <a:pPr lvl="2"/>
            <a:r>
              <a:rPr lang="en-US" sz="1600" dirty="0"/>
              <a:t>Add “set nu”</a:t>
            </a:r>
            <a:endParaRPr lang="en-US" sz="2400" dirty="0"/>
          </a:p>
          <a:p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755 filename</a:t>
            </a:r>
            <a:r>
              <a:rPr lang="en-US" sz="2400" dirty="0"/>
              <a:t>: change the mode that others can use </a:t>
            </a:r>
          </a:p>
          <a:p>
            <a:pPr lvl="1"/>
            <a:r>
              <a:rPr lang="en-US" dirty="0"/>
              <a:t>755 (</a:t>
            </a:r>
            <a:r>
              <a:rPr lang="en-US" dirty="0" err="1"/>
              <a:t>rwx</a:t>
            </a:r>
            <a:r>
              <a:rPr lang="en-US" dirty="0"/>
              <a:t> r-x r-x): owner, group, other</a:t>
            </a:r>
          </a:p>
          <a:p>
            <a:r>
              <a:rPr lang="en-US" sz="2400" dirty="0"/>
              <a:t>Compile option:</a:t>
            </a: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gcc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source.c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–o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a.out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lvl="1"/>
            <a:r>
              <a:rPr lang="en-US" dirty="0"/>
              <a:t>You need to add compile options based on library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CCCE0A5E-867B-8E4E-B420-28AAC4CF417A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6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025431"/>
            <a:ext cx="5725085" cy="225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83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Linux Commands (2/2)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history </a:t>
            </a:r>
            <a:r>
              <a:rPr lang="en-US" sz="2400" dirty="0"/>
              <a:t>:show all your commends you have typed</a:t>
            </a:r>
          </a:p>
          <a:p>
            <a:pPr lvl="1"/>
            <a:r>
              <a:rPr lang="en-US" dirty="0"/>
              <a:t>To Execute a command you used: !&lt;number&gt;</a:t>
            </a:r>
          </a:p>
          <a:p>
            <a:pPr lvl="2"/>
            <a:r>
              <a:rPr lang="en-US" sz="2400" dirty="0"/>
              <a:t>!243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cd - </a:t>
            </a:r>
            <a:r>
              <a:rPr lang="en-US" sz="2400" dirty="0"/>
              <a:t>: move the directory which is visited right before</a:t>
            </a:r>
          </a:p>
          <a:p>
            <a:r>
              <a:rPr lang="en-US" sz="2400" dirty="0"/>
              <a:t>To terminate a server execution: Control + C</a:t>
            </a:r>
          </a:p>
          <a:p>
            <a:r>
              <a:rPr lang="en-US" sz="2400" dirty="0"/>
              <a:t>To kill a process, type: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kill -9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CCCE0A5E-867B-8E4E-B420-28AAC4CF417A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6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025431"/>
            <a:ext cx="5725085" cy="225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181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section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>
                <a:ea typeface="MS PGothic" charset="-128"/>
              </a:rPr>
              <a:t>All source codes are in </a:t>
            </a:r>
            <a:r>
              <a:rPr lang="en-US" altLang="en-US" sz="3200" dirty="0" err="1">
                <a:ea typeface="MS PGothic" charset="-128"/>
              </a:rPr>
              <a:t>linux</a:t>
            </a:r>
            <a:r>
              <a:rPr lang="en-US" altLang="en-US" sz="3200" dirty="0">
                <a:ea typeface="MS PGothic" charset="-128"/>
              </a:rPr>
              <a:t> server</a:t>
            </a:r>
          </a:p>
          <a:p>
            <a:pPr lvl="1"/>
            <a:r>
              <a:rPr lang="en-US" altLang="en-US" sz="2800" dirty="0">
                <a:ea typeface="MS PGothic" charset="-128"/>
              </a:rPr>
              <a:t>IP: </a:t>
            </a:r>
            <a:r>
              <a:rPr lang="en-US" sz="2800" dirty="0"/>
              <a:t>147.97.156.240</a:t>
            </a:r>
          </a:p>
          <a:p>
            <a:pPr lvl="1"/>
            <a:r>
              <a:rPr lang="en-US" altLang="en-US" sz="2800" dirty="0">
                <a:ea typeface="MS PGothic" charset="-128"/>
              </a:rPr>
              <a:t>In </a:t>
            </a:r>
            <a:r>
              <a:rPr lang="en-US" sz="2800" b="1" dirty="0"/>
              <a:t>/</a:t>
            </a:r>
            <a:r>
              <a:rPr lang="en-US" sz="2800" b="1" dirty="0" err="1"/>
              <a:t>tmp</a:t>
            </a:r>
            <a:r>
              <a:rPr lang="en-US" sz="2800" b="1" dirty="0"/>
              <a:t>/2019_network/socket</a:t>
            </a:r>
            <a:r>
              <a:rPr lang="en-US" sz="2800" dirty="0"/>
              <a:t>/, you can see three directories: </a:t>
            </a:r>
          </a:p>
          <a:p>
            <a:pPr lvl="2"/>
            <a:r>
              <a:rPr lang="en-US" altLang="en-US" sz="2400" dirty="0" err="1">
                <a:ea typeface="MS PGothic" charset="-128"/>
              </a:rPr>
              <a:t>udp</a:t>
            </a:r>
            <a:r>
              <a:rPr lang="en-US" altLang="en-US" sz="2400" dirty="0">
                <a:ea typeface="MS PGothic" charset="-128"/>
              </a:rPr>
              <a:t>: </a:t>
            </a:r>
            <a:r>
              <a:rPr lang="en-US" altLang="en-US" sz="2400" dirty="0" err="1">
                <a:ea typeface="MS PGothic" charset="-128"/>
              </a:rPr>
              <a:t>udpclient.c</a:t>
            </a:r>
            <a:r>
              <a:rPr lang="en-US" altLang="en-US" sz="2400" dirty="0">
                <a:ea typeface="MS PGothic" charset="-128"/>
              </a:rPr>
              <a:t> </a:t>
            </a:r>
            <a:r>
              <a:rPr lang="en-US" altLang="en-US" sz="2400" dirty="0" err="1">
                <a:ea typeface="MS PGothic" charset="-128"/>
              </a:rPr>
              <a:t>udpserver.c</a:t>
            </a:r>
            <a:endParaRPr lang="en-US" altLang="en-US" sz="2400" dirty="0">
              <a:ea typeface="MS PGothic" charset="-128"/>
            </a:endParaRPr>
          </a:p>
          <a:p>
            <a:pPr lvl="2"/>
            <a:r>
              <a:rPr lang="en-US" altLang="en-US" sz="2400" dirty="0" err="1">
                <a:ea typeface="MS PGothic" charset="-128"/>
              </a:rPr>
              <a:t>tcp</a:t>
            </a:r>
            <a:r>
              <a:rPr lang="en-US" altLang="en-US" sz="2400" dirty="0">
                <a:ea typeface="MS PGothic" charset="-128"/>
              </a:rPr>
              <a:t>: </a:t>
            </a:r>
            <a:r>
              <a:rPr lang="en-US" altLang="en-US" sz="2400" dirty="0" err="1">
                <a:ea typeface="MS PGothic" charset="-128"/>
              </a:rPr>
              <a:t>tcpclient.c</a:t>
            </a:r>
            <a:r>
              <a:rPr lang="en-US" altLang="en-US" sz="2400" dirty="0">
                <a:ea typeface="MS PGothic" charset="-128"/>
              </a:rPr>
              <a:t> </a:t>
            </a:r>
            <a:r>
              <a:rPr lang="en-US" altLang="en-US" sz="2400" dirty="0" err="1">
                <a:ea typeface="MS PGothic" charset="-128"/>
              </a:rPr>
              <a:t>tcpclient.c</a:t>
            </a:r>
            <a:endParaRPr lang="en-US" altLang="en-US" sz="2400" dirty="0">
              <a:ea typeface="MS PGothic" charset="-128"/>
            </a:endParaRPr>
          </a:p>
          <a:p>
            <a:pPr lvl="2"/>
            <a:r>
              <a:rPr lang="en-US" altLang="en-US" sz="2400" dirty="0" err="1">
                <a:ea typeface="MS PGothic" charset="-128"/>
              </a:rPr>
              <a:t>util</a:t>
            </a:r>
            <a:r>
              <a:rPr lang="en-US" altLang="en-US" sz="2400" dirty="0">
                <a:ea typeface="MS PGothic" charset="-128"/>
              </a:rPr>
              <a:t>: </a:t>
            </a:r>
            <a:r>
              <a:rPr lang="en-US" altLang="en-US" sz="2400" dirty="0" err="1">
                <a:ea typeface="MS PGothic" charset="-128"/>
              </a:rPr>
              <a:t>gettime.c</a:t>
            </a:r>
            <a:r>
              <a:rPr lang="en-US" altLang="en-US" sz="2400" dirty="0">
                <a:ea typeface="MS PGothic" charset="-128"/>
              </a:rPr>
              <a:t> </a:t>
            </a:r>
          </a:p>
          <a:p>
            <a:pPr marL="914400" lvl="2" indent="0">
              <a:buNone/>
            </a:pPr>
            <a:r>
              <a:rPr lang="en-US" altLang="en-US" sz="2400" dirty="0">
                <a:ea typeface="MS PGothic" charset="-128"/>
              </a:rPr>
              <a:t> </a:t>
            </a:r>
          </a:p>
          <a:p>
            <a:pPr lvl="2"/>
            <a:endParaRPr lang="en-US" altLang="en-US" dirty="0">
              <a:ea typeface="MS PGothic" charset="-128"/>
            </a:endParaRP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B0C92E52-A9E4-F14E-8429-AC2583AEA8FD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9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079219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939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939088" cy="1143000"/>
          </a:xfrm>
        </p:spPr>
        <p:txBody>
          <a:bodyPr/>
          <a:lstStyle/>
          <a:p>
            <a:r>
              <a:rPr lang="en-US" sz="3200" dirty="0"/>
              <a:t>Copy source codes to your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02032"/>
            <a:ext cx="7772400" cy="4648200"/>
          </a:xfrm>
        </p:spPr>
        <p:txBody>
          <a:bodyPr/>
          <a:lstStyle/>
          <a:p>
            <a:r>
              <a:rPr lang="en-US" dirty="0"/>
              <a:t>Step 1: create directory</a:t>
            </a:r>
          </a:p>
          <a:p>
            <a:pPr lvl="1"/>
            <a:r>
              <a:rPr lang="en-US" dirty="0"/>
              <a:t>In your home directory</a:t>
            </a:r>
          </a:p>
          <a:p>
            <a:pPr marL="571486" lvl="2" indent="0">
              <a:buNone/>
            </a:pP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network_hw1</a:t>
            </a:r>
          </a:p>
          <a:p>
            <a:pPr marL="571486" lvl="2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cd network_hw1</a:t>
            </a:r>
          </a:p>
          <a:p>
            <a:r>
              <a:rPr lang="en-US" dirty="0"/>
              <a:t>Step 2: copy all files to your working directory</a:t>
            </a:r>
          </a:p>
          <a:p>
            <a:pPr marL="342891" lvl="1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cp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–r 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/2019_network/socket ./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CCCE0A5E-867B-8E4E-B420-28AAC4CF417A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6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025432"/>
            <a:ext cx="7810500" cy="1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96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port number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test in our virtual server (</a:t>
            </a:r>
            <a:r>
              <a:rPr lang="en-US" dirty="0" err="1"/>
              <a:t>linux</a:t>
            </a:r>
            <a:r>
              <a:rPr lang="en-US" dirty="0"/>
              <a:t>):</a:t>
            </a:r>
          </a:p>
          <a:p>
            <a:pPr lvl="1"/>
            <a:r>
              <a:rPr lang="en-US" sz="2800" dirty="0"/>
              <a:t>147.97.156.240</a:t>
            </a:r>
          </a:p>
          <a:p>
            <a:r>
              <a:rPr lang="en-US" dirty="0"/>
              <a:t>Your Port number: </a:t>
            </a:r>
            <a:r>
              <a:rPr lang="en-US" dirty="0">
                <a:solidFill>
                  <a:srgbClr val="0070C0"/>
                </a:solidFill>
              </a:rPr>
              <a:t>7</a:t>
            </a:r>
            <a:r>
              <a:rPr lang="en-US" dirty="0"/>
              <a:t> + your last three student ID</a:t>
            </a:r>
          </a:p>
          <a:p>
            <a:pPr lvl="1"/>
            <a:r>
              <a:rPr lang="en-US" sz="2800" dirty="0"/>
              <a:t>For example, your student ID is 5026</a:t>
            </a:r>
            <a:r>
              <a:rPr lang="en-US" sz="2800" b="1" dirty="0">
                <a:solidFill>
                  <a:srgbClr val="FF0000"/>
                </a:solidFill>
              </a:rPr>
              <a:t>365</a:t>
            </a:r>
          </a:p>
          <a:p>
            <a:pPr lvl="1"/>
            <a:r>
              <a:rPr lang="en-US" sz="2800" b="1" dirty="0"/>
              <a:t>My port number should be </a:t>
            </a:r>
            <a:r>
              <a:rPr lang="en-US" sz="2800" b="1" dirty="0">
                <a:solidFill>
                  <a:srgbClr val="0070C0"/>
                </a:solidFill>
              </a:rPr>
              <a:t>7</a:t>
            </a:r>
            <a:r>
              <a:rPr lang="en-US" sz="2800" b="1" dirty="0">
                <a:solidFill>
                  <a:srgbClr val="FF0000"/>
                </a:solidFill>
              </a:rPr>
              <a:t>365</a:t>
            </a:r>
          </a:p>
          <a:p>
            <a:r>
              <a:rPr lang="en-US" sz="3200" dirty="0"/>
              <a:t>Now you have to use your port number for</a:t>
            </a:r>
          </a:p>
          <a:p>
            <a:pPr lvl="1"/>
            <a:r>
              <a:rPr lang="en-US" dirty="0"/>
              <a:t>UDP connection </a:t>
            </a:r>
          </a:p>
          <a:p>
            <a:pPr lvl="1"/>
            <a:r>
              <a:rPr lang="en-US" dirty="0"/>
              <a:t>TCP connection</a:t>
            </a:r>
          </a:p>
          <a:p>
            <a:pPr lvl="1"/>
            <a:endParaRPr lang="en-US" sz="2800" b="1" dirty="0">
              <a:solidFill>
                <a:srgbClr val="FF0000"/>
              </a:solidFill>
            </a:endParaRPr>
          </a:p>
          <a:p>
            <a:pPr lvl="1"/>
            <a:endParaRPr lang="en-US" b="1" dirty="0">
              <a:solidFill>
                <a:srgbClr val="FF0000"/>
              </a:solidFill>
            </a:endParaRPr>
          </a:p>
          <a:p>
            <a:pPr lvl="1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B0C92E52-A9E4-F14E-8429-AC2583AEA8FD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8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1007148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014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52003"/>
            <a:ext cx="7772400" cy="4648200"/>
          </a:xfrm>
        </p:spPr>
        <p:txBody>
          <a:bodyPr/>
          <a:lstStyle/>
          <a:p>
            <a:pPr marL="342900" lvl="2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altLang="en-US" sz="2400" dirty="0">
                <a:ea typeface="MS PGothic" charset="-128"/>
              </a:rPr>
              <a:t>Compile </a:t>
            </a:r>
          </a:p>
          <a:p>
            <a:pPr marL="800100" lvl="3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altLang="en-US" sz="2400" dirty="0">
                <a:ea typeface="MS PGothic" charset="-128"/>
              </a:rPr>
              <a:t>You can see a script to compile</a:t>
            </a:r>
          </a:p>
          <a:p>
            <a:pPr marL="800100" lvl="3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altLang="en-US" sz="2400" dirty="0">
                <a:ea typeface="MS PGothic" charset="-128"/>
              </a:rPr>
              <a:t>Type ./</a:t>
            </a:r>
            <a:r>
              <a:rPr lang="en-US" altLang="en-US" sz="2400" dirty="0" err="1">
                <a:ea typeface="MS PGothic" charset="-128"/>
              </a:rPr>
              <a:t>run.scrt</a:t>
            </a:r>
            <a:r>
              <a:rPr lang="en-US" altLang="en-US" sz="2400" dirty="0">
                <a:ea typeface="MS PGothic" charset="-128"/>
              </a:rPr>
              <a:t> </a:t>
            </a:r>
          </a:p>
          <a:p>
            <a:pPr marL="800100" lvl="3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altLang="en-US" sz="2400" dirty="0">
                <a:ea typeface="MS PGothic" charset="-128"/>
              </a:rPr>
              <a:t>You will have two files</a:t>
            </a:r>
          </a:p>
          <a:p>
            <a:pPr marL="342900" lvl="2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altLang="en-US" sz="2400" dirty="0">
                <a:ea typeface="MS PGothic" charset="-128"/>
              </a:rPr>
              <a:t>Usage</a:t>
            </a:r>
          </a:p>
          <a:p>
            <a:pPr marL="800100" lvl="3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altLang="en-US" sz="2400" dirty="0">
                <a:ea typeface="MS PGothic" charset="-128"/>
              </a:rPr>
              <a:t>Server: </a:t>
            </a:r>
            <a:r>
              <a:rPr lang="en-US" altLang="en-US" sz="2400" dirty="0" err="1">
                <a:ea typeface="MS PGothic" charset="-128"/>
              </a:rPr>
              <a:t>udpserver</a:t>
            </a:r>
            <a:r>
              <a:rPr lang="en-US" altLang="en-US" sz="2400" dirty="0">
                <a:ea typeface="MS PGothic" charset="-128"/>
              </a:rPr>
              <a:t> &lt;port&gt;</a:t>
            </a:r>
          </a:p>
          <a:p>
            <a:pPr marL="914400" lvl="4" indent="0">
              <a:lnSpc>
                <a:spcPct val="85000"/>
              </a:lnSpc>
              <a:buClr>
                <a:srgbClr val="000099"/>
              </a:buClr>
              <a:buSzPct val="100000"/>
              <a:buNone/>
            </a:pPr>
            <a:r>
              <a:rPr lang="en-US" altLang="en-US" sz="2400" dirty="0">
                <a:latin typeface="Courier New" charset="0"/>
                <a:ea typeface="Courier New" charset="0"/>
                <a:cs typeface="Courier New" charset="0"/>
              </a:rPr>
              <a:t>./</a:t>
            </a:r>
            <a:r>
              <a:rPr lang="en-US" altLang="en-US" sz="2400" dirty="0" err="1">
                <a:latin typeface="Courier New" charset="0"/>
                <a:ea typeface="Courier New" charset="0"/>
                <a:cs typeface="Courier New" charset="0"/>
              </a:rPr>
              <a:t>udpserver</a:t>
            </a:r>
            <a:r>
              <a:rPr lang="en-US" altLang="en-US" sz="2400" dirty="0">
                <a:latin typeface="Courier New" charset="0"/>
                <a:ea typeface="Courier New" charset="0"/>
                <a:cs typeface="Courier New" charset="0"/>
              </a:rPr>
              <a:t> 7000</a:t>
            </a:r>
          </a:p>
          <a:p>
            <a:pPr marL="800100" lvl="3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altLang="en-US" sz="2400" dirty="0">
                <a:ea typeface="MS PGothic" charset="-128"/>
              </a:rPr>
              <a:t>Client: </a:t>
            </a:r>
            <a:r>
              <a:rPr lang="en-US" altLang="en-US" sz="2400" dirty="0" err="1">
                <a:ea typeface="MS PGothic" charset="-128"/>
              </a:rPr>
              <a:t>udpclient</a:t>
            </a:r>
            <a:r>
              <a:rPr lang="en-US" altLang="en-US" sz="2400" dirty="0">
                <a:ea typeface="MS PGothic" charset="-128"/>
              </a:rPr>
              <a:t> &lt;host&gt; &lt;port&gt;</a:t>
            </a:r>
          </a:p>
          <a:p>
            <a:pPr marL="914400" lvl="4" indent="0">
              <a:lnSpc>
                <a:spcPct val="85000"/>
              </a:lnSpc>
              <a:buClr>
                <a:srgbClr val="000099"/>
              </a:buClr>
              <a:buSzPct val="100000"/>
              <a:buNone/>
            </a:pPr>
            <a:r>
              <a:rPr lang="en-US" altLang="en-US" sz="2400" dirty="0">
                <a:latin typeface="Courier New" charset="0"/>
                <a:ea typeface="Courier New" charset="0"/>
                <a:cs typeface="Courier New" charset="0"/>
              </a:rPr>
              <a:t>./</a:t>
            </a:r>
            <a:r>
              <a:rPr lang="en-US" altLang="en-US" sz="2400" dirty="0" err="1">
                <a:latin typeface="Courier New" charset="0"/>
                <a:ea typeface="Courier New" charset="0"/>
                <a:cs typeface="Courier New" charset="0"/>
              </a:rPr>
              <a:t>udpclient</a:t>
            </a:r>
            <a:r>
              <a:rPr lang="en-US" alt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en-US" sz="2400" dirty="0" err="1">
                <a:latin typeface="Courier New" charset="0"/>
                <a:ea typeface="Courier New" charset="0"/>
                <a:cs typeface="Courier New" charset="0"/>
              </a:rPr>
              <a:t>ipaddress</a:t>
            </a:r>
            <a:r>
              <a:rPr lang="en-US" altLang="en-US" sz="2400" dirty="0">
                <a:latin typeface="Courier New" charset="0"/>
                <a:ea typeface="Courier New" charset="0"/>
                <a:cs typeface="Courier New" charset="0"/>
              </a:rPr>
              <a:t> 7000</a:t>
            </a:r>
          </a:p>
          <a:p>
            <a:pPr marL="857250" lvl="2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Please enter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: hi</a:t>
            </a:r>
          </a:p>
          <a:p>
            <a:pPr marL="857250" lvl="2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Echo from server: hi</a:t>
            </a:r>
            <a:endParaRPr lang="en-US" alt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2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charset="2"/>
              <a:buChar char="§"/>
            </a:pPr>
            <a:endParaRPr lang="en-US" altLang="en-US" sz="2400" dirty="0">
              <a:ea typeface="MS PGothic" charset="-12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CCCE0A5E-867B-8E4E-B420-28AAC4CF417A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6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079219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13B3E-F856-A145-9987-3230E1C2C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UDP: screenshot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5E3D20-5FE6-1846-91CD-00AF843F2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3" y="1735282"/>
            <a:ext cx="8901832" cy="378229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20B08-AB63-3B47-82D3-97874FA9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D9B1D-66E9-254D-9192-FBC54FF7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CCCE0A5E-867B-8E4E-B420-28AAC4CF417A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8" name="Picture 17" descr="underline_base">
            <a:extLst>
              <a:ext uri="{FF2B5EF4-FFF2-40B4-BE49-F238E27FC236}">
                <a16:creationId xmlns:a16="http://schemas.microsoft.com/office/drawing/2014/main" id="{057CD8D1-296C-7E40-A093-C6DDE3FEE7E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079219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679323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16920</TotalTime>
  <Words>1163</Words>
  <Application>Microsoft Macintosh PowerPoint</Application>
  <PresentationFormat>On-screen Show (4:3)</PresentationFormat>
  <Paragraphs>272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ＭＳ Ｐゴシック</vt:lpstr>
      <vt:lpstr>ＭＳ Ｐゴシック</vt:lpstr>
      <vt:lpstr>ZapfDingbats</vt:lpstr>
      <vt:lpstr>Arial</vt:lpstr>
      <vt:lpstr>Comic Sans MS</vt:lpstr>
      <vt:lpstr>Courier New</vt:lpstr>
      <vt:lpstr>Gill Sans MT</vt:lpstr>
      <vt:lpstr>Tahoma</vt:lpstr>
      <vt:lpstr>Times New Roman</vt:lpstr>
      <vt:lpstr>Wingdings</vt:lpstr>
      <vt:lpstr>Default Design</vt:lpstr>
      <vt:lpstr>Lab Section1</vt:lpstr>
      <vt:lpstr>Virtual Server </vt:lpstr>
      <vt:lpstr>Useful Linux Commands (1/2) </vt:lpstr>
      <vt:lpstr>Useful Linux Commands (2/2) </vt:lpstr>
      <vt:lpstr>Lab section</vt:lpstr>
      <vt:lpstr>Copy source codes to your working directory</vt:lpstr>
      <vt:lpstr>Your port number</vt:lpstr>
      <vt:lpstr>UDP</vt:lpstr>
      <vt:lpstr>UDP: screenshot</vt:lpstr>
      <vt:lpstr>UDP</vt:lpstr>
      <vt:lpstr>TCP</vt:lpstr>
      <vt:lpstr>TCP</vt:lpstr>
      <vt:lpstr>Time function</vt:lpstr>
      <vt:lpstr>Network commands in Linux</vt:lpstr>
      <vt:lpstr>Programming homework1 </vt:lpstr>
      <vt:lpstr>Homework 1: Scenario</vt:lpstr>
      <vt:lpstr>Homework 1:Requirement</vt:lpstr>
      <vt:lpstr>Homework 1:Requirement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2</dc:title>
  <dc:creator>Jim Kurose and Keith Ross</dc:creator>
  <cp:lastModifiedBy>Microsoft Office User</cp:lastModifiedBy>
  <cp:revision>516</cp:revision>
  <cp:lastPrinted>2011-09-19T12:20:55Z</cp:lastPrinted>
  <dcterms:created xsi:type="dcterms:W3CDTF">1999-10-08T19:08:27Z</dcterms:created>
  <dcterms:modified xsi:type="dcterms:W3CDTF">2019-01-24T13:39:20Z</dcterms:modified>
</cp:coreProperties>
</file>