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w3.org/TR/turtle/" TargetMode="External"/><Relationship Id="rId4" Type="http://schemas.openxmlformats.org/officeDocument/2006/relationships/hyperlink" Target="http://www.w3.org/TR/turtle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.org/TR/rdf11-concepts/" TargetMode="External"/><Relationship Id="rId4" Type="http://schemas.openxmlformats.org/officeDocument/2006/relationships/hyperlink" Target="https://www.w3.org/TR/rdf11-mt/" TargetMode="External"/><Relationship Id="rId5" Type="http://schemas.openxmlformats.org/officeDocument/2006/relationships/hyperlink" Target="https://www.w3.org/TR/turtle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n.wikipedia.org/wiki/N-Triples" TargetMode="External"/><Relationship Id="rId4" Type="http://schemas.openxmlformats.org/officeDocument/2006/relationships/hyperlink" Target="https://en.wikipedia.org/wiki/N-Quad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w3.org/RDF" TargetMode="External"/><Relationship Id="rId4" Type="http://schemas.openxmlformats.org/officeDocument/2006/relationships/hyperlink" Target="http://www.w3.org/TR/rdf11-concep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RDF Data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3275" y="3609650"/>
            <a:ext cx="85206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These slides are taken from Semantic Web Lectures of Prof. Dr. Soren Auer on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https://slidewiki.org/deck/584-14/semantic-data-web-lecture/slide/5407-6/589-12:3;5407-6:4/view?language=en_GB</a:t>
            </a:r>
            <a:endParaRPr sz="14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25" y="16700"/>
            <a:ext cx="1894708" cy="20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Parts of the RDF graph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5969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URIs</a:t>
            </a:r>
            <a:endParaRPr>
              <a:solidFill>
                <a:schemeClr val="dk1"/>
              </a:solidFill>
            </a:endParaRPr>
          </a:p>
          <a:p>
            <a:pPr indent="-342900" lvl="1" marL="143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Used to reference resources unambiguously</a:t>
            </a:r>
            <a:endParaRPr sz="1800">
              <a:solidFill>
                <a:schemeClr val="dk1"/>
              </a:solidFill>
            </a:endParaRPr>
          </a:p>
          <a:p>
            <a:pPr indent="-3429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Literals</a:t>
            </a:r>
            <a:endParaRPr>
              <a:solidFill>
                <a:schemeClr val="dk1"/>
              </a:solidFill>
            </a:endParaRPr>
          </a:p>
          <a:p>
            <a:pPr indent="-342900" lvl="1" marL="143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Describe data values with no clear identity like "100 km/h"</a:t>
            </a:r>
            <a:endParaRPr sz="1800">
              <a:solidFill>
                <a:schemeClr val="dk1"/>
              </a:solidFill>
            </a:endParaRPr>
          </a:p>
          <a:p>
            <a:pPr indent="-3429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Blank nodes</a:t>
            </a:r>
            <a:endParaRPr>
              <a:solidFill>
                <a:schemeClr val="dk1"/>
              </a:solidFill>
            </a:endParaRPr>
          </a:p>
          <a:p>
            <a:pPr indent="-342900" lvl="1" marL="143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Facilitate existential quantification for an individual with certain properties without naming it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3875" y="107950"/>
            <a:ext cx="1894708" cy="20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Example</a:t>
            </a:r>
            <a:r>
              <a:rPr b="1" lang="en" sz="13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/>
              <a:t>of</a:t>
            </a:r>
            <a:r>
              <a:rPr b="1" lang="en" sz="13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"/>
              <a:t>an </a:t>
            </a:r>
            <a:r>
              <a:rPr b="1" lang="en" sz="13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/>
              <a:t>RDF</a:t>
            </a:r>
            <a:r>
              <a:rPr b="1" lang="en" sz="13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/>
              <a:t>graph</a:t>
            </a:r>
            <a:endParaRPr b="1" sz="130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400" y="1208900"/>
            <a:ext cx="6207575" cy="32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RDF Triple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Components of an RDF triple: 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725" y="1828900"/>
            <a:ext cx="6388200" cy="10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399175" y="2988000"/>
            <a:ext cx="7698000" cy="1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Modeled using linguistic categories (but not always consistent)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Allowed assignments: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838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Subject: URI or blank node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838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Predicate: URI (a.k.a. property)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838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Object: URI, blank node or literal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and edge labels </a:t>
            </a: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be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unambiguous, so that the original graph is reconstructible from triple list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URI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URI = Uniform Resource Identifier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Used to create globally unique names for resources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object with a clear identity can be a resource</a:t>
            </a:r>
            <a:endParaRPr/>
          </a:p>
          <a:p>
            <a:pPr indent="-298450" lvl="0" marL="838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/>
              <a:t>Books, places, organizations 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books domain the ISBN serves the same purpose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URI Syntax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Extension of the URL concept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 every URI denotes a web document, but the URL is often used as URI for web documents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Starts with URL schema, which is separated from the rest by </a:t>
            </a:r>
            <a:r>
              <a:rPr b="1" lang="en">
                <a:solidFill>
                  <a:schemeClr val="dk1"/>
                </a:solidFill>
              </a:rPr>
              <a:t>":"</a:t>
            </a:r>
            <a:endParaRPr b="1">
              <a:solidFill>
                <a:schemeClr val="dk1"/>
              </a:solidFill>
            </a:endParaRPr>
          </a:p>
          <a:p>
            <a:pPr indent="-342900" lvl="0" marL="838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>
                <a:solidFill>
                  <a:schemeClr val="dk1"/>
                </a:solidFill>
              </a:rPr>
              <a:t>examples: </a:t>
            </a:r>
            <a:r>
              <a:rPr i="1" lang="en">
                <a:solidFill>
                  <a:schemeClr val="dk1"/>
                </a:solidFill>
              </a:rPr>
              <a:t>http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ftp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mailto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file</a:t>
            </a:r>
            <a:endParaRPr i="1">
              <a:solidFill>
                <a:schemeClr val="dk1"/>
              </a:solidFill>
            </a:endParaRPr>
          </a:p>
          <a:p>
            <a:pPr indent="-342900" lvl="0" marL="838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Typically hierarchical structure</a:t>
            </a:r>
            <a:endParaRPr>
              <a:solidFill>
                <a:schemeClr val="dk1"/>
              </a:solidFill>
            </a:endParaRPr>
          </a:p>
          <a:p>
            <a:pPr indent="-342900" lvl="0" marL="838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i="1" lang="en">
                <a:solidFill>
                  <a:schemeClr val="dk1"/>
                </a:solidFill>
              </a:rPr>
              <a:t>[scheme:][//authority][path][?query][#fragment]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IRIs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IRI = </a:t>
            </a:r>
            <a:r>
              <a:rPr b="1" lang="en">
                <a:solidFill>
                  <a:schemeClr val="dk1"/>
                </a:solidFill>
              </a:rPr>
              <a:t>Internationalized Resource Identifier</a:t>
            </a:r>
            <a:endParaRPr b="1">
              <a:solidFill>
                <a:schemeClr val="dk1"/>
              </a:solidFill>
            </a:endParaRPr>
          </a:p>
          <a:p>
            <a:pPr indent="-3429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Generalization of URI concept</a:t>
            </a:r>
            <a:endParaRPr>
              <a:solidFill>
                <a:schemeClr val="dk1"/>
              </a:solidFill>
            </a:endParaRPr>
          </a:p>
          <a:p>
            <a:pPr indent="-3429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IRI can contain Unicode</a:t>
            </a:r>
            <a:endParaRPr>
              <a:solidFill>
                <a:schemeClr val="dk1"/>
              </a:solidFill>
            </a:endParaRPr>
          </a:p>
          <a:p>
            <a:pPr indent="-3429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  <a:p>
            <a:pPr indent="-342900" lvl="1" marL="143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http://www.example.org/Wüste</a:t>
            </a:r>
            <a:endParaRPr sz="1800">
              <a:solidFill>
                <a:schemeClr val="dk1"/>
              </a:solidFill>
            </a:endParaRPr>
          </a:p>
          <a:p>
            <a:pPr indent="-342900" lvl="1" marL="143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http://www.example.org/사막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Literals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>
                <a:solidFill>
                  <a:schemeClr val="dk1"/>
                </a:solidFill>
              </a:rPr>
              <a:t>Used to model data values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>
                <a:solidFill>
                  <a:schemeClr val="dk1"/>
                </a:solidFill>
              </a:rPr>
              <a:t>Representation as strings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>
                <a:solidFill>
                  <a:schemeClr val="dk1"/>
                </a:solidFill>
              </a:rPr>
              <a:t>Interpretation through datatype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>
                <a:solidFill>
                  <a:schemeClr val="dk1"/>
                </a:solidFill>
              </a:rPr>
              <a:t>Literals without datatype are treated as strings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>
                <a:solidFill>
                  <a:schemeClr val="dk1"/>
                </a:solidFill>
              </a:rPr>
              <a:t>Literals may </a:t>
            </a:r>
            <a:r>
              <a:rPr b="1" lang="en" sz="1400">
                <a:solidFill>
                  <a:schemeClr val="dk1"/>
                </a:solidFill>
              </a:rPr>
              <a:t>never be the origin of a node </a:t>
            </a:r>
            <a:r>
              <a:rPr lang="en" sz="1400">
                <a:solidFill>
                  <a:schemeClr val="dk1"/>
                </a:solidFill>
              </a:rPr>
              <a:t>of an RDF graph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>
                <a:solidFill>
                  <a:schemeClr val="dk1"/>
                </a:solidFill>
              </a:rPr>
              <a:t>Edges may </a:t>
            </a:r>
            <a:r>
              <a:rPr b="1" lang="en" sz="1400">
                <a:solidFill>
                  <a:schemeClr val="dk1"/>
                </a:solidFill>
              </a:rPr>
              <a:t>never be labeled </a:t>
            </a:r>
            <a:r>
              <a:rPr lang="en" sz="1400">
                <a:solidFill>
                  <a:schemeClr val="dk1"/>
                </a:solidFill>
              </a:rPr>
              <a:t>with literals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5550" y="2832676"/>
            <a:ext cx="6857824" cy="18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Types in RDF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So far: literals are untyped, treated as strings: </a:t>
            </a:r>
            <a:r>
              <a:rPr i="1" lang="en" sz="1400">
                <a:solidFill>
                  <a:schemeClr val="dk1"/>
                </a:solidFill>
              </a:rPr>
              <a:t>"02" &lt; "100" &lt; "11" &lt; "2"</a:t>
            </a:r>
            <a:endParaRPr i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Typing allows better, in other words, semantic interpretation of values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Datatypes get identified by URIs and are freely choosable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Typically usage of XML Schema Datatypes (XSD)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Syntax: </a:t>
            </a:r>
            <a:r>
              <a:rPr i="1" lang="en" sz="1400">
                <a:solidFill>
                  <a:schemeClr val="dk1"/>
                </a:solidFill>
              </a:rPr>
              <a:t>"data value"^^&lt;datatype-URI&gt;</a:t>
            </a:r>
            <a:endParaRPr i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solidFill>
                  <a:schemeClr val="dk1"/>
                </a:solidFill>
              </a:rPr>
              <a:t>rdf:HTML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i="1" lang="en" sz="1400">
                <a:solidFill>
                  <a:schemeClr val="dk1"/>
                </a:solidFill>
              </a:rPr>
              <a:t>rdf:XMLLiteral</a:t>
            </a:r>
            <a:r>
              <a:rPr lang="en" sz="1400">
                <a:solidFill>
                  <a:schemeClr val="dk1"/>
                </a:solidFill>
              </a:rPr>
              <a:t> are the only predefined datatypes in RDF</a:t>
            </a:r>
            <a:endParaRPr sz="1400">
              <a:solidFill>
                <a:schemeClr val="dk1"/>
              </a:solidFill>
            </a:endParaRPr>
          </a:p>
          <a:p>
            <a:pPr indent="-317500" lvl="0" marL="838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Used for HTML and XML fragments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Turtle Syntax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Language to serialize RDF Triples to strings</a:t>
            </a:r>
            <a:endParaRPr sz="1400">
              <a:solidFill>
                <a:schemeClr val="dk1"/>
              </a:solidFill>
            </a:endParaRPr>
          </a:p>
          <a:p>
            <a:pPr indent="-3175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Turtle –</a:t>
            </a:r>
            <a:r>
              <a:rPr b="1" lang="en" sz="1400">
                <a:solidFill>
                  <a:schemeClr val="dk1"/>
                </a:solidFill>
              </a:rPr>
              <a:t> Terse RDF Triple Language  </a:t>
            </a:r>
            <a:endParaRPr b="1" sz="1400">
              <a:solidFill>
                <a:schemeClr val="dk1"/>
              </a:solidFill>
            </a:endParaRPr>
          </a:p>
          <a:p>
            <a:pPr indent="-3175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URIs in angle brackets: </a:t>
            </a:r>
            <a:r>
              <a:rPr i="1" lang="en" sz="1400">
                <a:solidFill>
                  <a:schemeClr val="dk1"/>
                </a:solidFill>
              </a:rPr>
              <a:t>&lt;http://dbpedia.org/resource/Leipzig&gt;</a:t>
            </a:r>
            <a:endParaRPr i="1" sz="1400">
              <a:solidFill>
                <a:schemeClr val="dk1"/>
              </a:solidFill>
            </a:endParaRPr>
          </a:p>
          <a:p>
            <a:pPr indent="-3175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Literals in quotes</a:t>
            </a:r>
            <a:endParaRPr sz="1400">
              <a:solidFill>
                <a:schemeClr val="dk1"/>
              </a:solidFill>
            </a:endParaRPr>
          </a:p>
          <a:p>
            <a:pPr indent="-317500" lvl="1" marL="143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i="1" lang="en">
                <a:solidFill>
                  <a:schemeClr val="dk1"/>
                </a:solidFill>
              </a:rPr>
              <a:t>"Leipzig"@de </a:t>
            </a:r>
            <a:endParaRPr i="1">
              <a:solidFill>
                <a:schemeClr val="dk1"/>
              </a:solidFill>
            </a:endParaRPr>
          </a:p>
          <a:p>
            <a:pPr indent="-317500" lvl="1" marL="143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i="1" lang="en">
                <a:solidFill>
                  <a:schemeClr val="dk1"/>
                </a:solidFill>
              </a:rPr>
              <a:t>"51.333332"^^xsd:float</a:t>
            </a:r>
            <a:endParaRPr i="1">
              <a:solidFill>
                <a:schemeClr val="dk1"/>
              </a:solidFill>
            </a:endParaRPr>
          </a:p>
          <a:p>
            <a:pPr indent="-3175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Triples are subject-predicate-object sentences terminated with a dot.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0000"/>
                </a:solidFill>
                <a:highlight>
                  <a:srgbClr val="FFFFFF"/>
                </a:highlight>
              </a:rPr>
              <a:t>&lt;http://dbpedia.org/resource/Leipzig&gt; &lt;http://www.w3.org/2000/01/rdf-schema#label&gt; "Leipzig"@de .</a:t>
            </a:r>
            <a:br>
              <a:rPr lang="en" sz="1400">
                <a:solidFill>
                  <a:srgbClr val="CC0000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-3175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Whitespace and line breaks are ignored outside of identifiers</a:t>
            </a:r>
            <a:endParaRPr sz="1400">
              <a:solidFill>
                <a:schemeClr val="dk1"/>
              </a:solidFill>
            </a:endParaRPr>
          </a:p>
          <a:p>
            <a:pPr indent="-3175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Status:  W3C Recommendation,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http://www.w3.org/TR/turtle/</a:t>
            </a:r>
            <a:endParaRPr sz="1400" u="sng">
              <a:solidFill>
                <a:schemeClr val="hlink"/>
              </a:solidFill>
              <a:hlinkClick r:id="rId4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3D Visualization</a:t>
            </a:r>
            <a:endParaRPr/>
          </a:p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2700" y="1113100"/>
            <a:ext cx="674527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W3c Recommendation: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https://www.w3.org/TR/rdf11-concepts/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RDF Semantics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https://www.w3.org/TR/rdf11-mt/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RDF Turtle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https://www.w3.org/TR/turtle/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Create a small  RDF graph in graphical representations and Turtle format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About your family</a:t>
            </a:r>
            <a:endParaRPr/>
          </a:p>
        </p:txBody>
      </p:sp>
      <p:sp>
        <p:nvSpPr>
          <p:cNvPr id="194" name="Google Shape;19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RDF Serializations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N-Triples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N-Quads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N-QUAD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JASON-LD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RDF/XML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RDF/</a:t>
            </a:r>
            <a:endParaRPr/>
          </a:p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How do you encode the piece of knowledge: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61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"The</a:t>
            </a:r>
            <a:r>
              <a:rPr lang="en" sz="2400">
                <a:solidFill>
                  <a:srgbClr val="A61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400">
                <a:solidFill>
                  <a:srgbClr val="A61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theory</a:t>
            </a:r>
            <a:r>
              <a:rPr lang="en" sz="2400">
                <a:solidFill>
                  <a:srgbClr val="A61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relativity was discovered by Albert Einstein." </a:t>
            </a:r>
            <a:endParaRPr sz="2400">
              <a:solidFill>
                <a:srgbClr val="A61C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&lt;theory&gt;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&lt;name&gt;Theory of Relativity&lt;/name&gt;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&lt;discoverer&gt;Albert Einstein&lt;/discoverer&gt;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&lt;/theory&gt;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other way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</a:t>
            </a:r>
            <a:r>
              <a:rPr lang="en">
                <a:solidFill>
                  <a:srgbClr val="CC4125"/>
                </a:solidFill>
              </a:rPr>
              <a:t>person</a:t>
            </a:r>
            <a:r>
              <a:rPr lang="en"/>
              <a:t>&gt;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&lt;name&gt;Albert Einstein&lt;/name&gt;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&lt;</a:t>
            </a:r>
            <a:r>
              <a:rPr lang="en">
                <a:solidFill>
                  <a:srgbClr val="CC4125"/>
                </a:solidFill>
              </a:rPr>
              <a:t>discovered</a:t>
            </a:r>
            <a:r>
              <a:rPr lang="en"/>
              <a:t>&gt;Theory of Relativity&lt;/discovered&gt;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&lt;/person&gt;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other way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</a:t>
            </a:r>
            <a:r>
              <a:rPr lang="en">
                <a:solidFill>
                  <a:srgbClr val="CC4125"/>
                </a:solidFill>
              </a:rPr>
              <a:t>person</a:t>
            </a:r>
            <a:r>
              <a:rPr lang="en"/>
              <a:t> name="Albert Einstein"&gt;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&lt;</a:t>
            </a:r>
            <a:r>
              <a:rPr lang="en">
                <a:solidFill>
                  <a:srgbClr val="CC4125"/>
                </a:solidFill>
              </a:rPr>
              <a:t>discovered</a:t>
            </a:r>
            <a:r>
              <a:rPr lang="en"/>
              <a:t>&gt;Theory of Relativity&lt;/discovered&gt;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&lt;/</a:t>
            </a:r>
            <a:r>
              <a:rPr lang="en">
                <a:solidFill>
                  <a:srgbClr val="CC4125"/>
                </a:solidFill>
              </a:rPr>
              <a:t>person</a:t>
            </a:r>
            <a:r>
              <a:rPr lang="en"/>
              <a:t>&gt;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XML is not sufficient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There is no unique way (in XML) to represent knowledge.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Information represented in such ways is not easy to integrate. (Why?)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RDF helps to solve this problem.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Semantic Web Stack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9274" y="953549"/>
            <a:ext cx="3535625" cy="35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Understand</a:t>
            </a:r>
            <a:r>
              <a:rPr lang="en" sz="1800">
                <a:highlight>
                  <a:srgbClr val="FFFFFF"/>
                </a:highlight>
              </a:rPr>
              <a:t> </a:t>
            </a:r>
            <a:r>
              <a:rPr lang="en" sz="1800"/>
              <a:t>the RDF data model, including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URI and IRI concepts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Triples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Resources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Literals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Blank Nodes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Lists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RDF = Resource Description Framework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W3C Recommendation </a:t>
            </a:r>
            <a:r>
              <a:rPr lang="en" sz="1400">
                <a:solidFill>
                  <a:schemeClr val="dk1"/>
                </a:solidFill>
              </a:rPr>
              <a:t>since 1998</a:t>
            </a:r>
            <a:endParaRPr sz="1400">
              <a:solidFill>
                <a:schemeClr val="dk1"/>
              </a:solidFill>
            </a:endParaRPr>
          </a:p>
          <a:p>
            <a:pPr indent="-317500" lvl="0" marL="838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Version 1.1</a:t>
            </a:r>
            <a:r>
              <a:rPr lang="en" sz="1400">
                <a:solidFill>
                  <a:schemeClr val="dk1"/>
                </a:solidFill>
              </a:rPr>
              <a:t> since 2014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RDF is a data model</a:t>
            </a:r>
            <a:endParaRPr sz="1400">
              <a:solidFill>
                <a:schemeClr val="dk1"/>
              </a:solidFill>
            </a:endParaRPr>
          </a:p>
          <a:p>
            <a:pPr indent="-317500" lvl="0" marL="838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Originally used for metadata for web resources, then generalized</a:t>
            </a:r>
            <a:endParaRPr sz="1400">
              <a:solidFill>
                <a:schemeClr val="dk1"/>
              </a:solidFill>
            </a:endParaRPr>
          </a:p>
          <a:p>
            <a:pPr indent="-317500" lvl="0" marL="838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Encodes structured information</a:t>
            </a:r>
            <a:endParaRPr sz="1400">
              <a:solidFill>
                <a:schemeClr val="dk1"/>
              </a:solidFill>
            </a:endParaRPr>
          </a:p>
          <a:p>
            <a:pPr indent="-317500" lvl="0" marL="838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Universal, machine readable exchange format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Data structured in graphs</a:t>
            </a:r>
            <a:endParaRPr sz="1400">
              <a:solidFill>
                <a:schemeClr val="dk1"/>
              </a:solidFill>
            </a:endParaRPr>
          </a:p>
          <a:p>
            <a:pPr indent="-317500" lvl="0" marL="838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Vertices, edges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