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10"/>
  </p:notesMasterIdLst>
  <p:sldIdLst>
    <p:sldId id="256" r:id="rId2"/>
    <p:sldId id="259" r:id="rId3"/>
    <p:sldId id="257" r:id="rId4"/>
    <p:sldId id="258"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993" autoAdjust="0"/>
  </p:normalViewPr>
  <p:slideViewPr>
    <p:cSldViewPr snapToGrid="0">
      <p:cViewPr>
        <p:scale>
          <a:sx n="80" d="100"/>
          <a:sy n="80" d="100"/>
        </p:scale>
        <p:origin x="4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6F47B-C262-4B67-9BF5-CDF861A62E6C}" type="datetimeFigureOut">
              <a:rPr lang="en-US" smtClean="0"/>
              <a:t>3/3/2020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50737-FDD3-4F49-B17C-AF8818118A3F}" type="slidenum">
              <a:rPr lang="en-US" smtClean="0"/>
              <a:t>‹#›</a:t>
            </a:fld>
            <a:endParaRPr lang="en-US"/>
          </a:p>
        </p:txBody>
      </p:sp>
    </p:spTree>
    <p:extLst>
      <p:ext uri="{BB962C8B-B14F-4D97-AF65-F5344CB8AC3E}">
        <p14:creationId xmlns:p14="http://schemas.microsoft.com/office/powerpoint/2010/main" val="4083031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50737-FDD3-4F49-B17C-AF8818118A3F}" type="slidenum">
              <a:rPr lang="en-US" smtClean="0"/>
              <a:t>7</a:t>
            </a:fld>
            <a:endParaRPr lang="en-US"/>
          </a:p>
        </p:txBody>
      </p:sp>
    </p:spTree>
    <p:extLst>
      <p:ext uri="{BB962C8B-B14F-4D97-AF65-F5344CB8AC3E}">
        <p14:creationId xmlns:p14="http://schemas.microsoft.com/office/powerpoint/2010/main" val="2731957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50737-FDD3-4F49-B17C-AF8818118A3F}" type="slidenum">
              <a:rPr lang="en-US" smtClean="0"/>
              <a:t>8</a:t>
            </a:fld>
            <a:endParaRPr lang="en-US"/>
          </a:p>
        </p:txBody>
      </p:sp>
    </p:spTree>
    <p:extLst>
      <p:ext uri="{BB962C8B-B14F-4D97-AF65-F5344CB8AC3E}">
        <p14:creationId xmlns:p14="http://schemas.microsoft.com/office/powerpoint/2010/main" val="2578287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3/3/2020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02226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295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3/3/2020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3933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3/3/2020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2793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3/3/2020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9087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70687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02715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03729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87205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3/3/2020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66654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10668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3/3/2020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77203029"/>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38" r:id="rId6"/>
    <p:sldLayoutId id="2147483734" r:id="rId7"/>
    <p:sldLayoutId id="2147483735" r:id="rId8"/>
    <p:sldLayoutId id="2147483736" r:id="rId9"/>
    <p:sldLayoutId id="2147483737" r:id="rId10"/>
    <p:sldLayoutId id="2147483739" r:id="rId1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11E9191-D2A2-4B97-868D-60C00889EF6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0328" y="141629"/>
            <a:ext cx="12177113" cy="6857990"/>
          </a:xfrm>
          <a:prstGeom prst="rect">
            <a:avLst/>
          </a:prstGeom>
        </p:spPr>
      </p:pic>
      <p:sp>
        <p:nvSpPr>
          <p:cNvPr id="2" name="Title 1">
            <a:extLst>
              <a:ext uri="{FF2B5EF4-FFF2-40B4-BE49-F238E27FC236}">
                <a16:creationId xmlns:a16="http://schemas.microsoft.com/office/drawing/2014/main" id="{D64083A7-1F9D-4802-B865-ABE4D02C6E2E}"/>
              </a:ext>
            </a:extLst>
          </p:cNvPr>
          <p:cNvSpPr>
            <a:spLocks noGrp="1"/>
          </p:cNvSpPr>
          <p:nvPr>
            <p:ph type="ctrTitle"/>
          </p:nvPr>
        </p:nvSpPr>
        <p:spPr>
          <a:xfrm>
            <a:off x="279401" y="-141619"/>
            <a:ext cx="10225530" cy="1475013"/>
          </a:xfrm>
        </p:spPr>
        <p:txBody>
          <a:bodyPr>
            <a:normAutofit/>
          </a:bodyPr>
          <a:lstStyle/>
          <a:p>
            <a:r>
              <a:rPr lang="en-US" sz="4400" b="1" dirty="0">
                <a:solidFill>
                  <a:schemeClr val="tx1"/>
                </a:solidFill>
                <a:latin typeface="Times New Roman" panose="02020603050405020304" pitchFamily="18" charset="0"/>
                <a:cs typeface="Times New Roman" panose="02020603050405020304" pitchFamily="18" charset="0"/>
              </a:rPr>
              <a:t>Olympics</a:t>
            </a:r>
          </a:p>
        </p:txBody>
      </p:sp>
      <p:sp>
        <p:nvSpPr>
          <p:cNvPr id="3" name="Subtitle 2">
            <a:extLst>
              <a:ext uri="{FF2B5EF4-FFF2-40B4-BE49-F238E27FC236}">
                <a16:creationId xmlns:a16="http://schemas.microsoft.com/office/drawing/2014/main" id="{AE4D94D4-01ED-480E-8415-D26C5F00871D}"/>
              </a:ext>
            </a:extLst>
          </p:cNvPr>
          <p:cNvSpPr>
            <a:spLocks noGrp="1"/>
          </p:cNvSpPr>
          <p:nvPr>
            <p:ph type="subTitle" idx="1"/>
          </p:nvPr>
        </p:nvSpPr>
        <p:spPr>
          <a:xfrm>
            <a:off x="965200" y="2495445"/>
            <a:ext cx="10225530" cy="590321"/>
          </a:xfrm>
        </p:spPr>
        <p:txBody>
          <a:bodyPr>
            <a:noAutofit/>
          </a:bodyPr>
          <a:lstStyle/>
          <a:p>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a:p>
            <a:r>
              <a:rPr lang="en-US" sz="1800">
                <a:solidFill>
                  <a:schemeClr val="tx1"/>
                </a:solidFill>
                <a:latin typeface="Times New Roman" panose="02020603050405020304" pitchFamily="18" charset="0"/>
                <a:cs typeface="Times New Roman" panose="02020603050405020304" pitchFamily="18" charset="0"/>
              </a:rPr>
              <a:t>By</a:t>
            </a:r>
            <a:r>
              <a:rPr lang="en-US" sz="1800" dirty="0">
                <a:solidFill>
                  <a:schemeClr val="tx1"/>
                </a:solidFill>
                <a:latin typeface="Times New Roman" panose="02020603050405020304" pitchFamily="18" charset="0"/>
                <a:cs typeface="Times New Roman" panose="02020603050405020304" pitchFamily="18" charset="0"/>
              </a:rPr>
              <a:t>:</a:t>
            </a:r>
          </a:p>
          <a:p>
            <a:r>
              <a:rPr lang="en-US" sz="1800" dirty="0" err="1">
                <a:solidFill>
                  <a:schemeClr val="tx1"/>
                </a:solidFill>
                <a:latin typeface="Times New Roman" panose="02020603050405020304" pitchFamily="18" charset="0"/>
                <a:cs typeface="Times New Roman" panose="02020603050405020304" pitchFamily="18" charset="0"/>
              </a:rPr>
              <a:t>NaveeN</a:t>
            </a:r>
            <a:r>
              <a:rPr lang="en-US" sz="1800" dirty="0">
                <a:solidFill>
                  <a:schemeClr val="tx1"/>
                </a:solidFill>
                <a:latin typeface="Times New Roman" panose="02020603050405020304" pitchFamily="18" charset="0"/>
                <a:cs typeface="Times New Roman" panose="02020603050405020304" pitchFamily="18" charset="0"/>
              </a:rPr>
              <a:t> KUMAR PAKA</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KIRIT KUMAR REDDY GAJARI</a:t>
            </a:r>
          </a:p>
        </p:txBody>
      </p:sp>
    </p:spTree>
    <p:extLst>
      <p:ext uri="{BB962C8B-B14F-4D97-AF65-F5344CB8AC3E}">
        <p14:creationId xmlns:p14="http://schemas.microsoft.com/office/powerpoint/2010/main" val="380241742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84CFC-5C68-47D5-9C5F-3B2F26BD5585}"/>
              </a:ext>
            </a:extLst>
          </p:cNvPr>
          <p:cNvSpPr>
            <a:spLocks noGrp="1"/>
          </p:cNvSpPr>
          <p:nvPr>
            <p:ph type="title"/>
          </p:nvPr>
        </p:nvSpPr>
        <p:spPr/>
        <p:txBody>
          <a:bodyPr>
            <a:normAutofit fontScale="90000"/>
          </a:bodyPr>
          <a:lstStyle/>
          <a:p>
            <a:r>
              <a:rPr lang="en-US" sz="2800" b="1" dirty="0">
                <a:latin typeface="Times New Roman" panose="02020603050405020304" pitchFamily="18" charset="0"/>
                <a:cs typeface="Times New Roman" panose="02020603050405020304" pitchFamily="18" charset="0"/>
              </a:rPr>
              <a:t>motivation</a:t>
            </a: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D5ABCCC-EEBE-498C-B69D-F70C98B91842}"/>
              </a:ext>
            </a:extLst>
          </p:cNvPr>
          <p:cNvSpPr>
            <a:spLocks noGrp="1"/>
          </p:cNvSpPr>
          <p:nvPr>
            <p:ph idx="1"/>
          </p:nvPr>
        </p:nvSpPr>
        <p:spPr>
          <a:xfrm>
            <a:off x="581192" y="-253218"/>
            <a:ext cx="10805680" cy="5064369"/>
          </a:xfrm>
        </p:spPr>
        <p:txBody>
          <a:bodyPr/>
          <a:lstStyle/>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We have a lot of interest and passion towards automobile industry and a special interest towards a four wheeler. We are more interested what the new brands are expected in the market and will observe the salient features of the car. This interest made us to create an ontology for it.</a:t>
            </a:r>
          </a:p>
          <a:p>
            <a:r>
              <a:rPr lang="en-US" sz="2000" dirty="0">
                <a:latin typeface="Times New Roman" panose="02020603050405020304" pitchFamily="18" charset="0"/>
                <a:cs typeface="Times New Roman" panose="02020603050405020304" pitchFamily="18" charset="0"/>
              </a:rPr>
              <a:t>Each and every car has it’s own uniqueness like the model, type, color etc., which defines a beauty of a car.</a:t>
            </a:r>
          </a:p>
          <a:p>
            <a:endParaRPr lang="en-US" dirty="0"/>
          </a:p>
        </p:txBody>
      </p:sp>
    </p:spTree>
    <p:extLst>
      <p:ext uri="{BB962C8B-B14F-4D97-AF65-F5344CB8AC3E}">
        <p14:creationId xmlns:p14="http://schemas.microsoft.com/office/powerpoint/2010/main" val="470377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EF3FE-6E42-4654-A456-0A5DA2BCE6D5}"/>
              </a:ext>
            </a:extLst>
          </p:cNvPr>
          <p:cNvSpPr>
            <a:spLocks noGrp="1"/>
          </p:cNvSpPr>
          <p:nvPr>
            <p:ph type="title"/>
          </p:nvPr>
        </p:nvSpPr>
        <p:spPr>
          <a:xfrm>
            <a:off x="409742" y="0"/>
            <a:ext cx="11029616" cy="1188720"/>
          </a:xfrm>
        </p:spPr>
        <p:txBody>
          <a:bodyPr>
            <a:normAutofit/>
          </a:bodyPr>
          <a:lstStyle/>
          <a:p>
            <a:r>
              <a:rPr lang="en-US" sz="28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CBB9429E-1A29-4A11-A2E3-224C9A75F502}"/>
              </a:ext>
            </a:extLst>
          </p:cNvPr>
          <p:cNvSpPr>
            <a:spLocks noGrp="1"/>
          </p:cNvSpPr>
          <p:nvPr>
            <p:ph idx="1"/>
          </p:nvPr>
        </p:nvSpPr>
        <p:spPr>
          <a:xfrm>
            <a:off x="409742" y="1311965"/>
            <a:ext cx="11105982" cy="4074481"/>
          </a:xfrm>
        </p:spPr>
        <p:txBody>
          <a:bodyPr/>
          <a:lstStyle/>
          <a:p>
            <a:r>
              <a:rPr lang="en-US" sz="2000" dirty="0">
                <a:latin typeface="Times New Roman" panose="02020603050405020304" pitchFamily="18" charset="0"/>
                <a:cs typeface="Times New Roman" panose="02020603050405020304" pitchFamily="18" charset="0"/>
              </a:rPr>
              <a:t>The main objective of this ontology is to create a knowledge base for car.</a:t>
            </a:r>
          </a:p>
          <a:p>
            <a:r>
              <a:rPr lang="en-US" sz="2000" dirty="0">
                <a:latin typeface="Times New Roman" panose="02020603050405020304" pitchFamily="18" charset="0"/>
                <a:cs typeface="Times New Roman" panose="02020603050405020304" pitchFamily="18" charset="0"/>
              </a:rPr>
              <a:t>Ontology is defined as description of concepts in a particular domain of interest.</a:t>
            </a:r>
          </a:p>
          <a:p>
            <a:r>
              <a:rPr lang="en-US" sz="2000" dirty="0">
                <a:latin typeface="Times New Roman" panose="02020603050405020304" pitchFamily="18" charset="0"/>
                <a:cs typeface="Times New Roman" panose="02020603050405020304" pitchFamily="18" charset="0"/>
              </a:rPr>
              <a:t>The main components of ontology are classes, object properties, data properties.</a:t>
            </a:r>
          </a:p>
          <a:p>
            <a:r>
              <a:rPr lang="en-US" sz="2000" dirty="0">
                <a:latin typeface="Times New Roman" panose="02020603050405020304" pitchFamily="18" charset="0"/>
                <a:cs typeface="Times New Roman" panose="02020603050405020304" pitchFamily="18" charset="0"/>
              </a:rPr>
              <a:t>The object properties defines the relationship between the classes and the data properties</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27083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85182-4D79-432F-ACA3-F10FDFFAEB97}"/>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Defined components</a:t>
            </a:r>
            <a:br>
              <a:rPr lang="en-US" sz="2800" b="1" dirty="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4FABDA-3799-4984-BC55-4BB34E96C4D5}"/>
              </a:ext>
            </a:extLst>
          </p:cNvPr>
          <p:cNvSpPr>
            <a:spLocks noGrp="1"/>
          </p:cNvSpPr>
          <p:nvPr>
            <p:ph idx="1"/>
          </p:nvPr>
        </p:nvSpPr>
        <p:spPr>
          <a:xfrm>
            <a:off x="581192" y="1371600"/>
            <a:ext cx="10932782" cy="2861258"/>
          </a:xfrm>
        </p:spPr>
        <p:txBody>
          <a:bodyPr/>
          <a:lstStyle/>
          <a:p>
            <a:r>
              <a:rPr lang="en-US" sz="2000" dirty="0">
                <a:latin typeface="Times New Roman" panose="02020603050405020304" pitchFamily="18" charset="0"/>
                <a:cs typeface="Times New Roman" panose="02020603050405020304" pitchFamily="18" charset="0"/>
              </a:rPr>
              <a:t>Classes</a:t>
            </a:r>
          </a:p>
          <a:p>
            <a:r>
              <a:rPr lang="en-US" sz="2000" dirty="0">
                <a:latin typeface="Times New Roman" panose="02020603050405020304" pitchFamily="18" charset="0"/>
                <a:cs typeface="Times New Roman" panose="02020603050405020304" pitchFamily="18" charset="0"/>
              </a:rPr>
              <a:t>Object properties</a:t>
            </a:r>
          </a:p>
          <a:p>
            <a:r>
              <a:rPr lang="en-US" sz="2000" dirty="0">
                <a:latin typeface="Times New Roman" panose="02020603050405020304" pitchFamily="18" charset="0"/>
                <a:cs typeface="Times New Roman" panose="02020603050405020304" pitchFamily="18" charset="0"/>
              </a:rPr>
              <a:t>Data properties</a:t>
            </a:r>
          </a:p>
          <a:p>
            <a:r>
              <a:rPr lang="en-US" sz="2000" dirty="0">
                <a:latin typeface="Times New Roman" panose="02020603050405020304" pitchFamily="18" charset="0"/>
                <a:cs typeface="Times New Roman" panose="02020603050405020304" pitchFamily="18" charset="0"/>
              </a:rPr>
              <a:t>Onto graph</a:t>
            </a:r>
          </a:p>
          <a:p>
            <a:endParaRPr lang="en-US" dirty="0"/>
          </a:p>
        </p:txBody>
      </p:sp>
    </p:spTree>
    <p:extLst>
      <p:ext uri="{BB962C8B-B14F-4D97-AF65-F5344CB8AC3E}">
        <p14:creationId xmlns:p14="http://schemas.microsoft.com/office/powerpoint/2010/main" val="4292986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1FF06-9026-47E5-B48D-F1979ED3E109}"/>
              </a:ext>
            </a:extLst>
          </p:cNvPr>
          <p:cNvSpPr>
            <a:spLocks noGrp="1"/>
          </p:cNvSpPr>
          <p:nvPr>
            <p:ph type="title"/>
          </p:nvPr>
        </p:nvSpPr>
        <p:spPr>
          <a:xfrm>
            <a:off x="581192" y="123658"/>
            <a:ext cx="11029616" cy="1188720"/>
          </a:xfrm>
        </p:spPr>
        <p:txBody>
          <a:bodyPr>
            <a:normAutofit/>
          </a:bodyPr>
          <a:lstStyle/>
          <a:p>
            <a:r>
              <a:rPr lang="en-US" sz="2800" b="1" dirty="0">
                <a:latin typeface="Times New Roman" panose="02020603050405020304" pitchFamily="18" charset="0"/>
                <a:cs typeface="Times New Roman" panose="02020603050405020304" pitchFamily="18" charset="0"/>
              </a:rPr>
              <a:t> Class Hierarchy</a:t>
            </a:r>
          </a:p>
        </p:txBody>
      </p:sp>
      <p:pic>
        <p:nvPicPr>
          <p:cNvPr id="5" name="Content Placeholder 4">
            <a:extLst>
              <a:ext uri="{FF2B5EF4-FFF2-40B4-BE49-F238E27FC236}">
                <a16:creationId xmlns:a16="http://schemas.microsoft.com/office/drawing/2014/main" id="{49454964-D3DE-42D8-AD40-627255190A7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98835" y="1264361"/>
            <a:ext cx="11544636" cy="5554962"/>
          </a:xfrm>
        </p:spPr>
      </p:pic>
    </p:spTree>
    <p:extLst>
      <p:ext uri="{BB962C8B-B14F-4D97-AF65-F5344CB8AC3E}">
        <p14:creationId xmlns:p14="http://schemas.microsoft.com/office/powerpoint/2010/main" val="625367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31D2C-638E-4FB1-B5D1-680F4E31EDDF}"/>
              </a:ext>
            </a:extLst>
          </p:cNvPr>
          <p:cNvSpPr>
            <a:spLocks noGrp="1"/>
          </p:cNvSpPr>
          <p:nvPr>
            <p:ph type="title"/>
          </p:nvPr>
        </p:nvSpPr>
        <p:spPr>
          <a:xfrm>
            <a:off x="438317" y="0"/>
            <a:ext cx="11029616" cy="1188720"/>
          </a:xfrm>
        </p:spPr>
        <p:txBody>
          <a:bodyPr>
            <a:normAutofit/>
          </a:bodyPr>
          <a:lstStyle/>
          <a:p>
            <a:r>
              <a:rPr lang="en-US" sz="2800" b="1" dirty="0">
                <a:latin typeface="Times New Roman" panose="02020603050405020304" pitchFamily="18" charset="0"/>
                <a:cs typeface="Times New Roman" panose="02020603050405020304" pitchFamily="18" charset="0"/>
              </a:rPr>
              <a:t>Object properties</a:t>
            </a:r>
          </a:p>
        </p:txBody>
      </p:sp>
      <p:pic>
        <p:nvPicPr>
          <p:cNvPr id="5" name="Content Placeholder 4">
            <a:extLst>
              <a:ext uri="{FF2B5EF4-FFF2-40B4-BE49-F238E27FC236}">
                <a16:creationId xmlns:a16="http://schemas.microsoft.com/office/drawing/2014/main" id="{F6582BC4-7D66-4EBB-92FC-9368D406595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0" y="1304926"/>
            <a:ext cx="12192000" cy="5553074"/>
          </a:xfrm>
        </p:spPr>
      </p:pic>
    </p:spTree>
    <p:extLst>
      <p:ext uri="{BB962C8B-B14F-4D97-AF65-F5344CB8AC3E}">
        <p14:creationId xmlns:p14="http://schemas.microsoft.com/office/powerpoint/2010/main" val="3028923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E0BC-C5D7-4CF5-9EE8-7DF15AA4AAFC}"/>
              </a:ext>
            </a:extLst>
          </p:cNvPr>
          <p:cNvSpPr>
            <a:spLocks noGrp="1"/>
          </p:cNvSpPr>
          <p:nvPr>
            <p:ph type="title"/>
          </p:nvPr>
        </p:nvSpPr>
        <p:spPr>
          <a:xfrm>
            <a:off x="447842" y="-145569"/>
            <a:ext cx="11029616" cy="1188720"/>
          </a:xfrm>
        </p:spPr>
        <p:txBody>
          <a:bodyPr>
            <a:normAutofit/>
          </a:bodyPr>
          <a:lstStyle/>
          <a:p>
            <a:r>
              <a:rPr lang="en-US" sz="2800" b="1" dirty="0">
                <a:latin typeface="Times New Roman" panose="02020603050405020304" pitchFamily="18" charset="0"/>
                <a:cs typeface="Times New Roman" panose="02020603050405020304" pitchFamily="18" charset="0"/>
              </a:rPr>
              <a:t>Data properties</a:t>
            </a:r>
          </a:p>
        </p:txBody>
      </p:sp>
      <p:pic>
        <p:nvPicPr>
          <p:cNvPr id="5" name="Content Placeholder 4">
            <a:extLst>
              <a:ext uri="{FF2B5EF4-FFF2-40B4-BE49-F238E27FC236}">
                <a16:creationId xmlns:a16="http://schemas.microsoft.com/office/drawing/2014/main" id="{390189C5-FE14-403D-B743-9963D444411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0" y="1043151"/>
            <a:ext cx="12192000" cy="5814849"/>
          </a:xfrm>
        </p:spPr>
      </p:pic>
    </p:spTree>
    <p:extLst>
      <p:ext uri="{BB962C8B-B14F-4D97-AF65-F5344CB8AC3E}">
        <p14:creationId xmlns:p14="http://schemas.microsoft.com/office/powerpoint/2010/main" val="2469769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130F1-F90B-4508-AC91-54BB535705A4}"/>
              </a:ext>
            </a:extLst>
          </p:cNvPr>
          <p:cNvSpPr>
            <a:spLocks noGrp="1"/>
          </p:cNvSpPr>
          <p:nvPr>
            <p:ph type="title"/>
          </p:nvPr>
        </p:nvSpPr>
        <p:spPr>
          <a:xfrm>
            <a:off x="473241" y="0"/>
            <a:ext cx="10994691" cy="1188720"/>
          </a:xfrm>
        </p:spPr>
        <p:txBody>
          <a:bodyPr>
            <a:normAutofit/>
          </a:bodyPr>
          <a:lstStyle/>
          <a:p>
            <a:r>
              <a:rPr lang="en-US" sz="2800" b="1" dirty="0">
                <a:latin typeface="Times New Roman" panose="02020603050405020304" pitchFamily="18" charset="0"/>
                <a:cs typeface="Times New Roman" panose="02020603050405020304" pitchFamily="18" charset="0"/>
              </a:rPr>
              <a:t>Onto Graph</a:t>
            </a:r>
          </a:p>
        </p:txBody>
      </p:sp>
      <p:pic>
        <p:nvPicPr>
          <p:cNvPr id="5" name="Content Placeholder 4">
            <a:extLst>
              <a:ext uri="{FF2B5EF4-FFF2-40B4-BE49-F238E27FC236}">
                <a16:creationId xmlns:a16="http://schemas.microsoft.com/office/drawing/2014/main" id="{E1539736-46CD-4768-9BB3-E69D6F5027B3}"/>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0" y="1188720"/>
            <a:ext cx="12192000" cy="5669280"/>
          </a:xfrm>
        </p:spPr>
      </p:pic>
    </p:spTree>
    <p:extLst>
      <p:ext uri="{BB962C8B-B14F-4D97-AF65-F5344CB8AC3E}">
        <p14:creationId xmlns:p14="http://schemas.microsoft.com/office/powerpoint/2010/main" val="2051915307"/>
      </p:ext>
    </p:extLst>
  </p:cSld>
  <p:clrMapOvr>
    <a:masterClrMapping/>
  </p:clrMapOvr>
</p:sld>
</file>

<file path=ppt/theme/theme1.xml><?xml version="1.0" encoding="utf-8"?>
<a:theme xmlns:a="http://schemas.openxmlformats.org/drawingml/2006/main" name="DividendVTI">
  <a:themeElements>
    <a:clrScheme name="AnalogousFromLightSeedLeftStep">
      <a:dk1>
        <a:srgbClr val="000000"/>
      </a:dk1>
      <a:lt1>
        <a:srgbClr val="FFFFFF"/>
      </a:lt1>
      <a:dk2>
        <a:srgbClr val="233E3A"/>
      </a:dk2>
      <a:lt2>
        <a:srgbClr val="E8E7E2"/>
      </a:lt2>
      <a:accent1>
        <a:srgbClr val="969EC7"/>
      </a:accent1>
      <a:accent2>
        <a:srgbClr val="7EA1BA"/>
      </a:accent2>
      <a:accent3>
        <a:srgbClr val="81ACAC"/>
      </a:accent3>
      <a:accent4>
        <a:srgbClr val="76AE97"/>
      </a:accent4>
      <a:accent5>
        <a:srgbClr val="83AE8B"/>
      </a:accent5>
      <a:accent6>
        <a:srgbClr val="85B077"/>
      </a:accent6>
      <a:hlink>
        <a:srgbClr val="8C8355"/>
      </a:hlink>
      <a:folHlink>
        <a:srgbClr val="848484"/>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163</Words>
  <Application>Microsoft Office PowerPoint</Application>
  <PresentationFormat>Widescreen</PresentationFormat>
  <Paragraphs>29</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Times New Roman</vt:lpstr>
      <vt:lpstr>Tw Cen MT</vt:lpstr>
      <vt:lpstr>Wingdings 2</vt:lpstr>
      <vt:lpstr>DividendVTI</vt:lpstr>
      <vt:lpstr>Olympics</vt:lpstr>
      <vt:lpstr>motivation  </vt:lpstr>
      <vt:lpstr>INTRODUCTION</vt:lpstr>
      <vt:lpstr>Defined components </vt:lpstr>
      <vt:lpstr> Class Hierarchy</vt:lpstr>
      <vt:lpstr>Object properties</vt:lpstr>
      <vt:lpstr>Data properties</vt:lpstr>
      <vt:lpstr>Onto Graph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Ontology</dc:title>
  <dc:creator>prathyusha yemala</dc:creator>
  <cp:lastModifiedBy>kiritreddy55@outlook.com</cp:lastModifiedBy>
  <cp:revision>9</cp:revision>
  <dcterms:created xsi:type="dcterms:W3CDTF">2020-02-20T05:36:50Z</dcterms:created>
  <dcterms:modified xsi:type="dcterms:W3CDTF">2020-03-03T05:06:07Z</dcterms:modified>
</cp:coreProperties>
</file>