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882" r:id="rId5"/>
  </p:sldMasterIdLst>
  <p:sldIdLst>
    <p:sldId id="256" r:id="rId6"/>
    <p:sldId id="257" r:id="rId7"/>
    <p:sldId id="258" r:id="rId8"/>
    <p:sldId id="259" r:id="rId9"/>
    <p:sldId id="265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8B4"/>
    <a:srgbClr val="FFE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0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07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53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83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84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95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63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 descr="Computer script on a screen">
            <a:extLst>
              <a:ext uri="{FF2B5EF4-FFF2-40B4-BE49-F238E27FC236}">
                <a16:creationId xmlns:a16="http://schemas.microsoft.com/office/drawing/2014/main" id="{1141AEB6-C659-4470-AA8B-434DF6ABF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7" r="-1" b="870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000" b="1" i="1" spc="700" dirty="0">
                <a:latin typeface="Tahoma"/>
                <a:ea typeface="Tahoma"/>
                <a:cs typeface="Tahoma"/>
              </a:rPr>
              <a:t>Smart Form Assistant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3" y="4808694"/>
            <a:ext cx="10172698" cy="139392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Times"/>
                <a:cs typeface="Times"/>
              </a:rPr>
              <a:t>BY:</a:t>
            </a:r>
            <a:br>
              <a:rPr lang="en-US" b="1">
                <a:solidFill>
                  <a:schemeClr val="accent1"/>
                </a:solidFill>
                <a:latin typeface="Times"/>
              </a:rPr>
            </a:br>
            <a:r>
              <a:rPr lang="en-US" b="1">
                <a:solidFill>
                  <a:schemeClr val="accent1"/>
                </a:solidFill>
                <a:latin typeface="Times"/>
                <a:cs typeface="Times"/>
              </a:rPr>
              <a:t>Hrudai </a:t>
            </a:r>
            <a:r>
              <a:rPr lang="en-US" b="1" dirty="0">
                <a:solidFill>
                  <a:schemeClr val="accent1"/>
                </a:solidFill>
                <a:latin typeface="Times"/>
                <a:cs typeface="Times"/>
              </a:rPr>
              <a:t>Aditya</a:t>
            </a:r>
          </a:p>
        </p:txBody>
      </p:sp>
    </p:spTree>
    <p:extLst>
      <p:ext uri="{BB962C8B-B14F-4D97-AF65-F5344CB8AC3E}">
        <p14:creationId xmlns:p14="http://schemas.microsoft.com/office/powerpoint/2010/main" val="200679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8898E-10BB-491D-A460-6185D41A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167" y="442940"/>
            <a:ext cx="7954268" cy="1056469"/>
          </a:xfrm>
        </p:spPr>
        <p:txBody>
          <a:bodyPr anchor="ctr">
            <a:normAutofit/>
          </a:bodyPr>
          <a:lstStyle/>
          <a:p>
            <a:r>
              <a:rPr lang="en-US" b="1" i="1">
                <a:solidFill>
                  <a:schemeClr val="accent4"/>
                </a:solidFill>
                <a:latin typeface="Tahoma"/>
                <a:ea typeface="+mj-lt"/>
                <a:cs typeface="+mj-lt"/>
              </a:rPr>
              <a:t>Action-wise use cases:</a:t>
            </a:r>
            <a:endParaRPr lang="en-US" b="1" i="1">
              <a:solidFill>
                <a:schemeClr val="accent4"/>
              </a:solidFill>
              <a:latin typeface="Tahoma"/>
              <a:ea typeface="Tahoma"/>
              <a:cs typeface="Calibri Light"/>
            </a:endParaRPr>
          </a:p>
          <a:p>
            <a:endParaRPr lang="en-US" sz="4000" i="1">
              <a:solidFill>
                <a:schemeClr val="bg1"/>
              </a:solidFill>
              <a:latin typeface="Tahoma"/>
              <a:ea typeface="Tahoma"/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30E555-71AB-45EB-8726-B892FB949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652880"/>
              </p:ext>
            </p:extLst>
          </p:nvPr>
        </p:nvGraphicFramePr>
        <p:xfrm>
          <a:off x="20876" y="1565753"/>
          <a:ext cx="12180451" cy="5166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32">
                  <a:extLst>
                    <a:ext uri="{9D8B030D-6E8A-4147-A177-3AD203B41FA5}">
                      <a16:colId xmlns:a16="http://schemas.microsoft.com/office/drawing/2014/main" val="1174157338"/>
                    </a:ext>
                  </a:extLst>
                </a:gridCol>
                <a:gridCol w="8793719">
                  <a:extLst>
                    <a:ext uri="{9D8B030D-6E8A-4147-A177-3AD203B41FA5}">
                      <a16:colId xmlns:a16="http://schemas.microsoft.com/office/drawing/2014/main" val="4269366731"/>
                    </a:ext>
                  </a:extLst>
                </a:gridCol>
              </a:tblGrid>
              <a:tr h="6206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i="1">
                          <a:solidFill>
                            <a:schemeClr val="accent2"/>
                          </a:solidFill>
                          <a:latin typeface="Times"/>
                        </a:rPr>
                        <a:t>     CLIENT</a:t>
                      </a:r>
                    </a:p>
                  </a:txBody>
                  <a:tcPr marL="105885" marR="105885" marT="52943" marB="5294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i="1">
                          <a:solidFill>
                            <a:schemeClr val="accent2"/>
                          </a:solidFill>
                          <a:latin typeface="Times"/>
                        </a:rPr>
                        <a:t>                            SYSTEM</a:t>
                      </a:r>
                    </a:p>
                  </a:txBody>
                  <a:tcPr marL="105885" marR="105885" marT="52943" marB="52943" anchor="ctr"/>
                </a:tc>
                <a:extLst>
                  <a:ext uri="{0D108BD9-81ED-4DB2-BD59-A6C34878D82A}">
                    <a16:rowId xmlns:a16="http://schemas.microsoft.com/office/drawing/2014/main" val="3823980072"/>
                  </a:ext>
                </a:extLst>
              </a:tr>
              <a:tr h="6335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>
                          <a:latin typeface="Times"/>
                        </a:rPr>
                        <a:t>LOGIN</a:t>
                      </a:r>
                    </a:p>
                  </a:txBody>
                  <a:tcPr marL="105885" marR="105885" marT="52943" marB="5294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>
                          <a:latin typeface="Times"/>
                        </a:rPr>
                        <a:t>Takes your mail id and password key</a:t>
                      </a:r>
                    </a:p>
                  </a:txBody>
                  <a:tcPr marL="105885" marR="105885" marT="52943" marB="52943"/>
                </a:tc>
                <a:extLst>
                  <a:ext uri="{0D108BD9-81ED-4DB2-BD59-A6C34878D82A}">
                    <a16:rowId xmlns:a16="http://schemas.microsoft.com/office/drawing/2014/main" val="2545235223"/>
                  </a:ext>
                </a:extLst>
              </a:tr>
              <a:tr h="60772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"/>
                        </a:rPr>
                        <a:t>Upload PHOTO</a:t>
                      </a:r>
                    </a:p>
                  </a:txBody>
                  <a:tcPr marL="105885" marR="105885" marT="52943" marB="52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"/>
                        </a:rPr>
                        <a:t>Analyzes the photos and particular text with name fields</a:t>
                      </a:r>
                    </a:p>
                  </a:txBody>
                  <a:tcPr marL="105885" marR="105885" marT="52943" marB="52943"/>
                </a:tc>
                <a:extLst>
                  <a:ext uri="{0D108BD9-81ED-4DB2-BD59-A6C34878D82A}">
                    <a16:rowId xmlns:a16="http://schemas.microsoft.com/office/drawing/2014/main" val="982871641"/>
                  </a:ext>
                </a:extLst>
              </a:tr>
              <a:tr h="60772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"/>
                        </a:rPr>
                        <a:t>Upload WORD doc</a:t>
                      </a:r>
                    </a:p>
                  </a:txBody>
                  <a:tcPr marL="105885" marR="105885" marT="52943" marB="5294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Times"/>
                        </a:rPr>
                        <a:t>Parses the name fields into text</a:t>
                      </a:r>
                    </a:p>
                  </a:txBody>
                  <a:tcPr marL="105885" marR="105885" marT="52943" marB="52943"/>
                </a:tc>
                <a:extLst>
                  <a:ext uri="{0D108BD9-81ED-4DB2-BD59-A6C34878D82A}">
                    <a16:rowId xmlns:a16="http://schemas.microsoft.com/office/drawing/2014/main" val="1514749630"/>
                  </a:ext>
                </a:extLst>
              </a:tr>
              <a:tr h="60772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"/>
                        </a:rPr>
                        <a:t>Number Of Forms</a:t>
                      </a:r>
                    </a:p>
                  </a:txBody>
                  <a:tcPr marL="105885" marR="105885" marT="52943" marB="52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"/>
                        </a:rPr>
                        <a:t>Stores the details in the system memory</a:t>
                      </a:r>
                    </a:p>
                  </a:txBody>
                  <a:tcPr marL="105885" marR="105885" marT="52943" marB="52943"/>
                </a:tc>
                <a:extLst>
                  <a:ext uri="{0D108BD9-81ED-4DB2-BD59-A6C34878D82A}">
                    <a16:rowId xmlns:a16="http://schemas.microsoft.com/office/drawing/2014/main" val="2057806777"/>
                  </a:ext>
                </a:extLst>
              </a:tr>
              <a:tr h="60772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"/>
                        </a:rPr>
                        <a:t>Form Addresses</a:t>
                      </a:r>
                    </a:p>
                  </a:txBody>
                  <a:tcPr marL="105885" marR="105885" marT="52943" marB="52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"/>
                        </a:rPr>
                        <a:t>Stores the address of the forms to be filled </a:t>
                      </a:r>
                    </a:p>
                  </a:txBody>
                  <a:tcPr marL="105885" marR="105885" marT="52943" marB="52943"/>
                </a:tc>
                <a:extLst>
                  <a:ext uri="{0D108BD9-81ED-4DB2-BD59-A6C34878D82A}">
                    <a16:rowId xmlns:a16="http://schemas.microsoft.com/office/drawing/2014/main" val="1851702676"/>
                  </a:ext>
                </a:extLst>
              </a:tr>
              <a:tr h="84744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"/>
                        </a:rPr>
                        <a:t>Generate </a:t>
                      </a:r>
                    </a:p>
                  </a:txBody>
                  <a:tcPr marL="105885" marR="105885" marT="52943" marB="52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"/>
                        </a:rPr>
                        <a:t>Complies the text from the photo/word into given name fields in the forum</a:t>
                      </a:r>
                    </a:p>
                  </a:txBody>
                  <a:tcPr marL="105885" marR="105885" marT="52943" marB="52943"/>
                </a:tc>
                <a:extLst>
                  <a:ext uri="{0D108BD9-81ED-4DB2-BD59-A6C34878D82A}">
                    <a16:rowId xmlns:a16="http://schemas.microsoft.com/office/drawing/2014/main" val="4288682733"/>
                  </a:ext>
                </a:extLst>
              </a:tr>
              <a:tr h="6335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>
                          <a:latin typeface="Times"/>
                        </a:rPr>
                        <a:t>Randomize</a:t>
                      </a:r>
                    </a:p>
                  </a:txBody>
                  <a:tcPr marL="105885" marR="105885" marT="52943" marB="52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"/>
                        </a:rPr>
                        <a:t>To generate random sets of data forms for scientific purpose </a:t>
                      </a:r>
                    </a:p>
                  </a:txBody>
                  <a:tcPr marL="105885" marR="105885" marT="52943" marB="52943"/>
                </a:tc>
                <a:extLst>
                  <a:ext uri="{0D108BD9-81ED-4DB2-BD59-A6C34878D82A}">
                    <a16:rowId xmlns:a16="http://schemas.microsoft.com/office/drawing/2014/main" val="2864433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33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45869-917D-41F2-B4FF-E5E8DDF3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3699E372-B41B-4168-888B-F09F245F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16" y="1388596"/>
            <a:ext cx="12202032" cy="5471925"/>
          </a:xfrm>
          <a:solidFill>
            <a:srgbClr val="FFEBD8"/>
          </a:solidFill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F2AE366-B056-4C72-BA31-609CC8B59326}"/>
              </a:ext>
            </a:extLst>
          </p:cNvPr>
          <p:cNvSpPr/>
          <p:nvPr/>
        </p:nvSpPr>
        <p:spPr>
          <a:xfrm>
            <a:off x="3763108" y="3534508"/>
            <a:ext cx="2822330" cy="817683"/>
          </a:xfrm>
          <a:prstGeom prst="ellipse">
            <a:avLst/>
          </a:prstGeom>
          <a:solidFill>
            <a:srgbClr val="FFEB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VOICE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1032A9-B62F-4465-ACBA-68FE20B3D830}"/>
              </a:ext>
            </a:extLst>
          </p:cNvPr>
          <p:cNvSpPr/>
          <p:nvPr/>
        </p:nvSpPr>
        <p:spPr>
          <a:xfrm>
            <a:off x="3763108" y="5469404"/>
            <a:ext cx="2532184" cy="736844"/>
          </a:xfrm>
          <a:prstGeom prst="ellipse">
            <a:avLst/>
          </a:prstGeom>
          <a:solidFill>
            <a:srgbClr val="FFEB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Headings</a:t>
            </a:r>
          </a:p>
        </p:txBody>
      </p:sp>
    </p:spTree>
    <p:extLst>
      <p:ext uri="{BB962C8B-B14F-4D97-AF65-F5344CB8AC3E}">
        <p14:creationId xmlns:p14="http://schemas.microsoft.com/office/powerpoint/2010/main" val="280739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72992-F377-4F64-A550-F4B40B79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67" y="4176"/>
            <a:ext cx="5818193" cy="101769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ahoma"/>
                <a:ea typeface="Tahoma"/>
                <a:cs typeface="Calibri Light"/>
              </a:rPr>
              <a:t>Use Case Descriptions</a:t>
            </a:r>
            <a:endParaRPr lang="en-US" b="1">
              <a:latin typeface="Tahoma"/>
              <a:ea typeface="Taho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6A5C-64C7-4B3A-B2A5-AC60D217F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46" y="962378"/>
            <a:ext cx="6139486" cy="55056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b="1" i="1">
                <a:latin typeface="Times"/>
                <a:cs typeface="Calibri"/>
              </a:rPr>
              <a:t>Use Case 1</a:t>
            </a:r>
          </a:p>
          <a:p>
            <a:r>
              <a:rPr lang="en-US" sz="3200">
                <a:latin typeface="Times"/>
                <a:cs typeface="Calibri"/>
              </a:rPr>
              <a:t>NAME: Upload Photo</a:t>
            </a:r>
          </a:p>
          <a:p>
            <a:r>
              <a:rPr lang="en-US" sz="3200" err="1">
                <a:latin typeface="Times"/>
                <a:cs typeface="Calibri"/>
              </a:rPr>
              <a:t>Actors:Client,System</a:t>
            </a:r>
            <a:endParaRPr lang="en-US" sz="3200">
              <a:latin typeface="Times"/>
              <a:cs typeface="Calibri"/>
            </a:endParaRPr>
          </a:p>
          <a:p>
            <a:r>
              <a:rPr lang="en-US" sz="3200">
                <a:latin typeface="Times"/>
                <a:ea typeface="+mn-lt"/>
                <a:cs typeface="+mn-lt"/>
              </a:rPr>
              <a:t>Description: Translates the names fields present in photo to text</a:t>
            </a:r>
          </a:p>
          <a:p>
            <a:r>
              <a:rPr lang="en-US" sz="3200">
                <a:latin typeface="Times"/>
                <a:cs typeface="Calibri"/>
              </a:rPr>
              <a:t>Pre-Condition: Clear photo uploaded</a:t>
            </a:r>
          </a:p>
          <a:p>
            <a:r>
              <a:rPr lang="en-US" sz="3200">
                <a:latin typeface="Times"/>
                <a:cs typeface="Calibri"/>
              </a:rPr>
              <a:t>Post-Condition: Form saved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AA7C59-BB4F-43E1-93B6-FF1AA77A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26532"/>
              </p:ext>
            </p:extLst>
          </p:nvPr>
        </p:nvGraphicFramePr>
        <p:xfrm>
          <a:off x="6513534" y="10438"/>
          <a:ext cx="5729329" cy="685064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81805">
                  <a:extLst>
                    <a:ext uri="{9D8B030D-6E8A-4147-A177-3AD203B41FA5}">
                      <a16:colId xmlns:a16="http://schemas.microsoft.com/office/drawing/2014/main" val="460330641"/>
                    </a:ext>
                  </a:extLst>
                </a:gridCol>
                <a:gridCol w="3847524">
                  <a:extLst>
                    <a:ext uri="{9D8B030D-6E8A-4147-A177-3AD203B41FA5}">
                      <a16:colId xmlns:a16="http://schemas.microsoft.com/office/drawing/2014/main" val="3871422204"/>
                    </a:ext>
                  </a:extLst>
                </a:gridCol>
              </a:tblGrid>
              <a:tr h="831313">
                <a:tc>
                  <a:txBody>
                    <a:bodyPr/>
                    <a:lstStyle/>
                    <a:p>
                      <a:r>
                        <a:rPr lang="en-US" sz="2200" b="0" cap="none" spc="60">
                          <a:solidFill>
                            <a:schemeClr val="bg1"/>
                          </a:solidFill>
                        </a:rPr>
                        <a:t>CLIENT</a:t>
                      </a:r>
                    </a:p>
                  </a:txBody>
                  <a:tcPr marL="151047" marR="151047" marT="125587" marB="7552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60">
                          <a:solidFill>
                            <a:schemeClr val="bg1"/>
                          </a:solidFill>
                        </a:rPr>
                        <a:t>SYSTEM</a:t>
                      </a:r>
                    </a:p>
                  </a:txBody>
                  <a:tcPr marL="151047" marR="151047" marT="125587" marB="7552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79380"/>
                  </a:ext>
                </a:extLst>
              </a:tr>
              <a:tr h="785130"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masis MT Pro Black"/>
                        </a:rPr>
                        <a:t>1.LOGIN with credentials</a:t>
                      </a: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064713"/>
                  </a:ext>
                </a:extLst>
              </a:tr>
              <a:tr h="1200786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masis MT Pro Black"/>
                        </a:rPr>
                        <a:t>2.Uploads Photo</a:t>
                      </a: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72448"/>
                  </a:ext>
                </a:extLst>
              </a:tr>
              <a:tr h="12007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900" cap="none" spc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masis MT Pro Black"/>
                        </a:rPr>
                        <a:t>3.</a:t>
                      </a:r>
                      <a:r>
                        <a:rPr lang="en-US" sz="1900" b="0" i="0" u="none" strike="noStrike" cap="none" spc="0" noProof="0">
                          <a:solidFill>
                            <a:schemeClr val="tx1"/>
                          </a:solidFill>
                          <a:latin typeface="Amasis MT Pro Black"/>
                        </a:rPr>
                        <a:t>.Parses the photo data into text</a:t>
                      </a: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48153"/>
                  </a:ext>
                </a:extLst>
              </a:tr>
              <a:tr h="1631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masis MT Pro Black"/>
                        </a:rPr>
                        <a:t>4.Enters Form address</a:t>
                      </a: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900" cap="none" spc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10157"/>
                  </a:ext>
                </a:extLst>
              </a:tr>
              <a:tr h="12007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900" cap="none" spc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masis MT Pro Black"/>
                        </a:rPr>
                        <a:t>5.Genrate:FIlls the form from the text in word</a:t>
                      </a: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30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23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72992-F377-4F64-A550-F4B40B79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67" y="4176"/>
            <a:ext cx="5818193" cy="101769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ahoma"/>
                <a:ea typeface="Tahoma"/>
                <a:cs typeface="Calibri Light"/>
              </a:rPr>
              <a:t>Use Case Descriptions</a:t>
            </a:r>
            <a:endParaRPr lang="en-US" b="1">
              <a:latin typeface="Tahoma"/>
              <a:ea typeface="Taho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6A5C-64C7-4B3A-B2A5-AC60D217F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46" y="962378"/>
            <a:ext cx="6139486" cy="55056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Times"/>
                <a:cs typeface="Calibri"/>
              </a:rPr>
              <a:t>Use Case 2</a:t>
            </a:r>
          </a:p>
          <a:p>
            <a:r>
              <a:rPr lang="en-US" sz="3200" dirty="0">
                <a:latin typeface="Times"/>
                <a:cs typeface="Times"/>
              </a:rPr>
              <a:t>Name: Voice</a:t>
            </a:r>
            <a:endParaRPr lang="en-US" sz="3200" dirty="0">
              <a:ea typeface="+mn-lt"/>
              <a:cs typeface="+mn-lt"/>
            </a:endParaRPr>
          </a:p>
          <a:p>
            <a:r>
              <a:rPr lang="en-US" sz="3200" dirty="0" err="1">
                <a:latin typeface="Times"/>
                <a:cs typeface="Times"/>
              </a:rPr>
              <a:t>Actors:Client,System</a:t>
            </a:r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latin typeface="Times"/>
                <a:cs typeface="Times"/>
              </a:rPr>
              <a:t>Description: Translates the names fields present in word to text</a:t>
            </a:r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latin typeface="Times"/>
                <a:cs typeface="Times"/>
              </a:rPr>
              <a:t>Pre-Condition: Clear Voice</a:t>
            </a:r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latin typeface="Times"/>
                <a:cs typeface="Times"/>
              </a:rPr>
              <a:t>Post-Condition: Form saved</a:t>
            </a:r>
            <a:endParaRPr lang="en-US" dirty="0"/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AA7C59-BB4F-43E1-93B6-FF1AA77A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10949"/>
              </p:ext>
            </p:extLst>
          </p:nvPr>
        </p:nvGraphicFramePr>
        <p:xfrm>
          <a:off x="6387352" y="11205"/>
          <a:ext cx="5852596" cy="685064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22292">
                  <a:extLst>
                    <a:ext uri="{9D8B030D-6E8A-4147-A177-3AD203B41FA5}">
                      <a16:colId xmlns:a16="http://schemas.microsoft.com/office/drawing/2014/main" val="460330641"/>
                    </a:ext>
                  </a:extLst>
                </a:gridCol>
                <a:gridCol w="3930304">
                  <a:extLst>
                    <a:ext uri="{9D8B030D-6E8A-4147-A177-3AD203B41FA5}">
                      <a16:colId xmlns:a16="http://schemas.microsoft.com/office/drawing/2014/main" val="3871422204"/>
                    </a:ext>
                  </a:extLst>
                </a:gridCol>
              </a:tblGrid>
              <a:tr h="831313">
                <a:tc>
                  <a:txBody>
                    <a:bodyPr/>
                    <a:lstStyle/>
                    <a:p>
                      <a:r>
                        <a:rPr lang="en-US" sz="2200" b="0" cap="none" spc="60">
                          <a:solidFill>
                            <a:schemeClr val="bg1"/>
                          </a:solidFill>
                        </a:rPr>
                        <a:t>CLIENT</a:t>
                      </a:r>
                    </a:p>
                  </a:txBody>
                  <a:tcPr marL="151047" marR="151047" marT="125587" marB="7552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60">
                          <a:solidFill>
                            <a:schemeClr val="bg1"/>
                          </a:solidFill>
                        </a:rPr>
                        <a:t>SYSTEM</a:t>
                      </a:r>
                    </a:p>
                  </a:txBody>
                  <a:tcPr marL="151047" marR="151047" marT="125587" marB="7552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79380"/>
                  </a:ext>
                </a:extLst>
              </a:tr>
              <a:tr h="785130"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masis MT Pro Black"/>
                        </a:rPr>
                        <a:t>1.LOGIN with credentials</a:t>
                      </a: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064713"/>
                  </a:ext>
                </a:extLst>
              </a:tr>
              <a:tr h="1200786"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  <a:latin typeface="Amasis MT Pro Black"/>
                        </a:rPr>
                        <a:t>2.Voice</a:t>
                      </a: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72448"/>
                  </a:ext>
                </a:extLst>
              </a:tr>
              <a:tr h="12007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900" cap="none" spc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latin typeface="Amasis MT Pro Black"/>
                        </a:rPr>
                        <a:t>3.</a:t>
                      </a:r>
                      <a:r>
                        <a:rPr lang="en-US" sz="1900" b="0" i="0" u="none" strike="noStrike" cap="none" spc="0" noProof="0" dirty="0">
                          <a:solidFill>
                            <a:schemeClr val="tx1"/>
                          </a:solidFill>
                          <a:latin typeface="Amasis MT Pro Black"/>
                        </a:rPr>
                        <a:t>.Parses the voice into text</a:t>
                      </a: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48153"/>
                  </a:ext>
                </a:extLst>
              </a:tr>
              <a:tr h="1631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masis MT Pro Black"/>
                        </a:rPr>
                        <a:t>4.Enters Form address</a:t>
                      </a: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900" cap="none" spc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10157"/>
                  </a:ext>
                </a:extLst>
              </a:tr>
              <a:tr h="12007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900" cap="none" spc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latin typeface="Amasis MT Pro Black"/>
                        </a:rPr>
                        <a:t>5.Genrate:FIlls the form</a:t>
                      </a:r>
                    </a:p>
                  </a:txBody>
                  <a:tcPr marL="151047" marR="151047" marT="125587" marB="7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30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14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347D4-5FC0-44A1-9C96-A4E494E4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61" y="2296132"/>
            <a:ext cx="4556983" cy="22590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Activity Diagram: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6C460EB-FF7C-476F-BFB3-7C61FD9D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883" y="-1055"/>
            <a:ext cx="9048796" cy="6860986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ACDF76-0EE6-4452-93B3-03B592FE2C09}"/>
              </a:ext>
            </a:extLst>
          </p:cNvPr>
          <p:cNvSpPr/>
          <p:nvPr/>
        </p:nvSpPr>
        <p:spPr>
          <a:xfrm>
            <a:off x="6734907" y="2942099"/>
            <a:ext cx="2004648" cy="483577"/>
          </a:xfrm>
          <a:prstGeom prst="roundRect">
            <a:avLst>
              <a:gd name="adj" fmla="val 33576"/>
            </a:avLst>
          </a:prstGeom>
          <a:solidFill>
            <a:srgbClr val="00D8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Voice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7EB6F2-70F7-48EC-BECC-F301AC9EB1FE}"/>
              </a:ext>
            </a:extLst>
          </p:cNvPr>
          <p:cNvSpPr/>
          <p:nvPr/>
        </p:nvSpPr>
        <p:spPr>
          <a:xfrm>
            <a:off x="9284764" y="2942099"/>
            <a:ext cx="2180406" cy="483577"/>
          </a:xfrm>
          <a:prstGeom prst="roundRect">
            <a:avLst>
              <a:gd name="adj" fmla="val 20303"/>
            </a:avLst>
          </a:prstGeom>
          <a:solidFill>
            <a:srgbClr val="00D8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Headings</a:t>
            </a:r>
          </a:p>
        </p:txBody>
      </p:sp>
    </p:spTree>
    <p:extLst>
      <p:ext uri="{BB962C8B-B14F-4D97-AF65-F5344CB8AC3E}">
        <p14:creationId xmlns:p14="http://schemas.microsoft.com/office/powerpoint/2010/main" val="252670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268F3-6399-4148-BAD8-99CD5359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C431398-60AC-4DD3-8E70-81D767B0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48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F59E3346BAC84A8ADAB61272D24D55" ma:contentTypeVersion="3" ma:contentTypeDescription="Create a new document." ma:contentTypeScope="" ma:versionID="a34d807c942500df8d898c9b04a04a97">
  <xsd:schema xmlns:xsd="http://www.w3.org/2001/XMLSchema" xmlns:xs="http://www.w3.org/2001/XMLSchema" xmlns:p="http://schemas.microsoft.com/office/2006/metadata/properties" xmlns:ns2="895431e2-a603-4685-976e-b26a962bd8c1" targetNamespace="http://schemas.microsoft.com/office/2006/metadata/properties" ma:root="true" ma:fieldsID="9d6c57a35ac51924fe551bae10ea0061" ns2:_="">
    <xsd:import namespace="895431e2-a603-4685-976e-b26a962bd8c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431e2-a603-4685-976e-b26a962bd8c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95431e2-a603-4685-976e-b26a962bd8c1" xsi:nil="true"/>
  </documentManagement>
</p:properties>
</file>

<file path=customXml/itemProps1.xml><?xml version="1.0" encoding="utf-8"?>
<ds:datastoreItem xmlns:ds="http://schemas.openxmlformats.org/officeDocument/2006/customXml" ds:itemID="{F24A5C11-72AC-4FCC-828D-33E1688829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171C1F-3CFA-446F-BDC3-E36D9AF90C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5431e2-a603-4685-976e-b26a962bd8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C2B9AA-774E-47E2-B8FB-6ED835424E99}">
  <ds:schemaRefs>
    <ds:schemaRef ds:uri="http://schemas.microsoft.com/office/2006/metadata/properties"/>
    <ds:schemaRef ds:uri="http://schemas.microsoft.com/office/infopath/2007/PartnerControls"/>
    <ds:schemaRef ds:uri="895431e2-a603-4685-976e-b26a962bd8c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237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Amasis MT Pro Black</vt:lpstr>
      <vt:lpstr>Arial</vt:lpstr>
      <vt:lpstr>Calibri</vt:lpstr>
      <vt:lpstr>Calibri Light</vt:lpstr>
      <vt:lpstr>Tahoma</vt:lpstr>
      <vt:lpstr>Times</vt:lpstr>
      <vt:lpstr>office theme</vt:lpstr>
      <vt:lpstr>Office Theme</vt:lpstr>
      <vt:lpstr>Smart Form Assistant </vt:lpstr>
      <vt:lpstr>Action-wise use cases: </vt:lpstr>
      <vt:lpstr>USE CASE DIAGRAM</vt:lpstr>
      <vt:lpstr>Use Case Descriptions</vt:lpstr>
      <vt:lpstr>Use Case Descriptions</vt:lpstr>
      <vt:lpstr>Activity Diagram: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Hrudai Aditya</cp:lastModifiedBy>
  <cp:revision>5</cp:revision>
  <dcterms:created xsi:type="dcterms:W3CDTF">2021-12-02T15:33:40Z</dcterms:created>
  <dcterms:modified xsi:type="dcterms:W3CDTF">2022-01-17T16:03:55Z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0x010100FCF59E3346BAC84A8ADAB61272D24D55</vt:lpwstr>
  </property>
</Properties>
</file>