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460" r:id="rId3"/>
    <p:sldId id="463" r:id="rId4"/>
    <p:sldId id="465" r:id="rId5"/>
    <p:sldId id="470" r:id="rId6"/>
    <p:sldId id="466" r:id="rId7"/>
    <p:sldId id="494" r:id="rId8"/>
    <p:sldId id="467" r:id="rId9"/>
    <p:sldId id="471" r:id="rId10"/>
    <p:sldId id="492" r:id="rId11"/>
    <p:sldId id="468" r:id="rId12"/>
    <p:sldId id="472" r:id="rId13"/>
    <p:sldId id="493" r:id="rId14"/>
    <p:sldId id="469" r:id="rId15"/>
    <p:sldId id="481" r:id="rId16"/>
    <p:sldId id="464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5" autoAdjust="0"/>
    <p:restoredTop sz="89692" autoAdjust="0"/>
  </p:normalViewPr>
  <p:slideViewPr>
    <p:cSldViewPr snapToGrid="0" showGuides="1">
      <p:cViewPr>
        <p:scale>
          <a:sx n="100" d="100"/>
          <a:sy n="100" d="100"/>
        </p:scale>
        <p:origin x="294" y="-954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0335" y="210820"/>
            <a:ext cx="2741930" cy="797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2574743" y="2626991"/>
            <a:ext cx="71744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AC+AP</a:t>
            </a:r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产品介绍</a:t>
            </a:r>
          </a:p>
        </p:txBody>
      </p:sp>
      <p:sp>
        <p:nvSpPr>
          <p:cNvPr id="183" name="文本框 182"/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主讲人：庄建育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2483" y="3080005"/>
            <a:ext cx="54240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使用场景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部署方式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518994" y="1772620"/>
            <a:ext cx="5130081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273638" y="2232562"/>
            <a:ext cx="2407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AC+AP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场景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1273637" y="3030569"/>
            <a:ext cx="5245357" cy="4181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企业级的常用部署，用于多用户，高负载的场景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F86E94-C7F3-E4F1-201E-3A84005E2CEE}"/>
              </a:ext>
            </a:extLst>
          </p:cNvPr>
          <p:cNvSpPr/>
          <p:nvPr/>
        </p:nvSpPr>
        <p:spPr>
          <a:xfrm>
            <a:off x="8470033" y="2001467"/>
            <a:ext cx="1502642" cy="462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上级网关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EDC847-337B-00C0-79CC-A7C220257800}"/>
              </a:ext>
            </a:extLst>
          </p:cNvPr>
          <p:cNvSpPr/>
          <p:nvPr/>
        </p:nvSpPr>
        <p:spPr>
          <a:xfrm>
            <a:off x="8721291" y="3028950"/>
            <a:ext cx="1019175" cy="40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B153F3-C0AC-4793-AB4D-FC4476A6A4DE}"/>
              </a:ext>
            </a:extLst>
          </p:cNvPr>
          <p:cNvCxnSpPr>
            <a:stCxn id="3" idx="2"/>
            <a:endCxn id="13" idx="0"/>
          </p:cNvCxnSpPr>
          <p:nvPr/>
        </p:nvCxnSpPr>
        <p:spPr>
          <a:xfrm>
            <a:off x="9221354" y="2463656"/>
            <a:ext cx="9525" cy="565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7570D0E-2AA0-E691-55E9-6995F8844EB6}"/>
              </a:ext>
            </a:extLst>
          </p:cNvPr>
          <p:cNvSpPr/>
          <p:nvPr/>
        </p:nvSpPr>
        <p:spPr>
          <a:xfrm>
            <a:off x="7743825" y="4238625"/>
            <a:ext cx="600075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4088D94-EF8A-5E3E-699A-A0617AF54937}"/>
              </a:ext>
            </a:extLst>
          </p:cNvPr>
          <p:cNvSpPr/>
          <p:nvPr/>
        </p:nvSpPr>
        <p:spPr>
          <a:xfrm>
            <a:off x="8555758" y="4238625"/>
            <a:ext cx="600075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E6DAF2B-A097-5C25-5CBE-E1FE87CDF5C4}"/>
              </a:ext>
            </a:extLst>
          </p:cNvPr>
          <p:cNvSpPr/>
          <p:nvPr/>
        </p:nvSpPr>
        <p:spPr>
          <a:xfrm>
            <a:off x="9367691" y="4238624"/>
            <a:ext cx="600075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C9B9551-473F-9776-2B38-6CC7B82C6351}"/>
              </a:ext>
            </a:extLst>
          </p:cNvPr>
          <p:cNvSpPr/>
          <p:nvPr/>
        </p:nvSpPr>
        <p:spPr>
          <a:xfrm>
            <a:off x="10177485" y="4238623"/>
            <a:ext cx="600075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1968A98-7048-C189-8675-01368F76160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5400000">
            <a:off x="8232559" y="3240304"/>
            <a:ext cx="809625" cy="11870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F510AA4-B21B-E4F3-76C7-89ED7C114C2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 rot="5400000">
            <a:off x="8638526" y="3646271"/>
            <a:ext cx="809625" cy="3750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5CFD8C0-558F-0A06-F763-78FEACBBFE17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rot="16200000" flipH="1">
            <a:off x="9044492" y="3615387"/>
            <a:ext cx="809624" cy="4368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CA7E8AB-A7EA-7C56-6A5A-1E21CC05A23F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rot="16200000" flipH="1">
            <a:off x="9449390" y="3210489"/>
            <a:ext cx="809623" cy="12466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1B30AE6-FFF4-EE3E-48BA-9654D410F235}"/>
              </a:ext>
            </a:extLst>
          </p:cNvPr>
          <p:cNvSpPr/>
          <p:nvPr/>
        </p:nvSpPr>
        <p:spPr>
          <a:xfrm>
            <a:off x="7772400" y="5467349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User1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75F63D72-EBB5-6E59-06B9-894F208472F8}"/>
              </a:ext>
            </a:extLst>
          </p:cNvPr>
          <p:cNvSpPr/>
          <p:nvPr/>
        </p:nvSpPr>
        <p:spPr>
          <a:xfrm>
            <a:off x="8536708" y="5467349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User2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BD41AA7E-0FB9-F725-B023-EE105C9C0763}"/>
              </a:ext>
            </a:extLst>
          </p:cNvPr>
          <p:cNvSpPr/>
          <p:nvPr/>
        </p:nvSpPr>
        <p:spPr>
          <a:xfrm>
            <a:off x="9301016" y="5467349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User3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40674BA5-7752-DBA2-BFE4-C9FF25A972C9}"/>
              </a:ext>
            </a:extLst>
          </p:cNvPr>
          <p:cNvSpPr/>
          <p:nvPr/>
        </p:nvSpPr>
        <p:spPr>
          <a:xfrm>
            <a:off x="10065324" y="5467348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User4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26FEB1A0-92A7-FED6-1862-CED27CCE7696}"/>
              </a:ext>
            </a:extLst>
          </p:cNvPr>
          <p:cNvSpPr/>
          <p:nvPr/>
        </p:nvSpPr>
        <p:spPr>
          <a:xfrm>
            <a:off x="7008092" y="5467348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User0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E137FE8D-8197-29F6-26A6-3026DA9F4513}"/>
              </a:ext>
            </a:extLst>
          </p:cNvPr>
          <p:cNvSpPr/>
          <p:nvPr/>
        </p:nvSpPr>
        <p:spPr>
          <a:xfrm>
            <a:off x="10854792" y="5467346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>
                <a:solidFill>
                  <a:schemeClr val="tx1"/>
                </a:solidFill>
              </a:rPr>
              <a:t>UserN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62EE7AC-E947-326D-37DF-B7F0D5FEAD06}"/>
              </a:ext>
            </a:extLst>
          </p:cNvPr>
          <p:cNvCxnSpPr>
            <a:stCxn id="38" idx="0"/>
            <a:endCxn id="18" idx="2"/>
          </p:cNvCxnSpPr>
          <p:nvPr/>
        </p:nvCxnSpPr>
        <p:spPr>
          <a:xfrm flipV="1">
            <a:off x="7331943" y="4781550"/>
            <a:ext cx="711920" cy="68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624962A-6240-283E-A5AF-A8ADD4E67668}"/>
              </a:ext>
            </a:extLst>
          </p:cNvPr>
          <p:cNvCxnSpPr>
            <a:stCxn id="34" idx="0"/>
            <a:endCxn id="18" idx="2"/>
          </p:cNvCxnSpPr>
          <p:nvPr/>
        </p:nvCxnSpPr>
        <p:spPr>
          <a:xfrm flipH="1" flipV="1">
            <a:off x="8043863" y="4781550"/>
            <a:ext cx="52388" cy="685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09096D6-6822-F50F-7161-5D5C12D57FA8}"/>
              </a:ext>
            </a:extLst>
          </p:cNvPr>
          <p:cNvCxnSpPr>
            <a:stCxn id="35" idx="0"/>
            <a:endCxn id="19" idx="2"/>
          </p:cNvCxnSpPr>
          <p:nvPr/>
        </p:nvCxnSpPr>
        <p:spPr>
          <a:xfrm flipH="1" flipV="1">
            <a:off x="8855796" y="4781550"/>
            <a:ext cx="4763" cy="685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7DB7578-9347-2EFB-95EB-CE9B647324ED}"/>
              </a:ext>
            </a:extLst>
          </p:cNvPr>
          <p:cNvCxnSpPr>
            <a:endCxn id="21" idx="2"/>
          </p:cNvCxnSpPr>
          <p:nvPr/>
        </p:nvCxnSpPr>
        <p:spPr>
          <a:xfrm flipV="1">
            <a:off x="9616016" y="4781548"/>
            <a:ext cx="861507" cy="68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C7F7BD-E368-FE56-9F9D-5A850A510745}"/>
              </a:ext>
            </a:extLst>
          </p:cNvPr>
          <p:cNvCxnSpPr>
            <a:stCxn id="37" idx="0"/>
            <a:endCxn id="19" idx="2"/>
          </p:cNvCxnSpPr>
          <p:nvPr/>
        </p:nvCxnSpPr>
        <p:spPr>
          <a:xfrm flipH="1" flipV="1">
            <a:off x="8855796" y="4781550"/>
            <a:ext cx="1533379" cy="68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9702179-0078-C97E-65EE-7663FEE7FBD6}"/>
              </a:ext>
            </a:extLst>
          </p:cNvPr>
          <p:cNvCxnSpPr>
            <a:stCxn id="39" idx="0"/>
            <a:endCxn id="20" idx="2"/>
          </p:cNvCxnSpPr>
          <p:nvPr/>
        </p:nvCxnSpPr>
        <p:spPr>
          <a:xfrm flipH="1" flipV="1">
            <a:off x="9667729" y="4781549"/>
            <a:ext cx="1510914" cy="685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587FC31-8161-1816-E740-42939B51E1AA}"/>
              </a:ext>
            </a:extLst>
          </p:cNvPr>
          <p:cNvSpPr/>
          <p:nvPr/>
        </p:nvSpPr>
        <p:spPr>
          <a:xfrm>
            <a:off x="6518994" y="1772620"/>
            <a:ext cx="5130081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产品形态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TextBox 7"/>
          <p:cNvSpPr txBox="1"/>
          <p:nvPr/>
        </p:nvSpPr>
        <p:spPr>
          <a:xfrm>
            <a:off x="1273638" y="2232562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胖瘦一体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1273810" y="3030855"/>
            <a:ext cx="4217670" cy="189550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由于成本的考虑以及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本身性能的提升，对于普通负载，非高性能要求中小型企业或者公司，选择具有管理等功能的胖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作为虚拟的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对瘦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（纯无线接入）进行配置管理，也是一种高性价比的解决方案。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8FE781-4F36-A957-90FC-BA350A128BC5}"/>
              </a:ext>
            </a:extLst>
          </p:cNvPr>
          <p:cNvSpPr/>
          <p:nvPr/>
        </p:nvSpPr>
        <p:spPr>
          <a:xfrm>
            <a:off x="8470033" y="2001467"/>
            <a:ext cx="1502642" cy="462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上级网关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52349E4-DF0E-99A3-B863-D3F9795D4524}"/>
              </a:ext>
            </a:extLst>
          </p:cNvPr>
          <p:cNvSpPr/>
          <p:nvPr/>
        </p:nvSpPr>
        <p:spPr>
          <a:xfrm>
            <a:off x="8721291" y="3028950"/>
            <a:ext cx="1019175" cy="40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1883D6-0982-1606-4DEC-418BB6534FF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9221354" y="2463656"/>
            <a:ext cx="9525" cy="565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1A6D4C7-58F5-34FD-3866-0FD35B2C6E95}"/>
              </a:ext>
            </a:extLst>
          </p:cNvPr>
          <p:cNvSpPr/>
          <p:nvPr/>
        </p:nvSpPr>
        <p:spPr>
          <a:xfrm>
            <a:off x="7743825" y="4238625"/>
            <a:ext cx="600075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70E2C48-1002-328E-9292-B0CBB2B75902}"/>
              </a:ext>
            </a:extLst>
          </p:cNvPr>
          <p:cNvSpPr/>
          <p:nvPr/>
        </p:nvSpPr>
        <p:spPr>
          <a:xfrm>
            <a:off x="8555758" y="4238625"/>
            <a:ext cx="600075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B1DEAB-CA28-831F-390D-A983A79B72BD}"/>
              </a:ext>
            </a:extLst>
          </p:cNvPr>
          <p:cNvSpPr/>
          <p:nvPr/>
        </p:nvSpPr>
        <p:spPr>
          <a:xfrm>
            <a:off x="9367691" y="4238624"/>
            <a:ext cx="600075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8E75C2E-3F73-49C4-77C1-89A393934C94}"/>
              </a:ext>
            </a:extLst>
          </p:cNvPr>
          <p:cNvSpPr/>
          <p:nvPr/>
        </p:nvSpPr>
        <p:spPr>
          <a:xfrm>
            <a:off x="10177485" y="4238623"/>
            <a:ext cx="600075" cy="542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C4D6B89-054A-BEAE-67F7-7788B2A6FEBC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8232559" y="3240304"/>
            <a:ext cx="809625" cy="11870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6C7A9D1-BDDB-6C40-9661-C44A8CA03594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5400000">
            <a:off x="8638526" y="3646271"/>
            <a:ext cx="809625" cy="3750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996EB00-368E-35C4-70D4-0EFB5FE59F9C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16200000" flipH="1">
            <a:off x="9044492" y="3615387"/>
            <a:ext cx="809624" cy="4368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FC65CF7-ECA2-A6A7-6E32-2B2ECB373D26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9449390" y="3210489"/>
            <a:ext cx="809623" cy="12466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6432470C-4F0B-FB80-1E9A-2FB34ADD6AD5}"/>
              </a:ext>
            </a:extLst>
          </p:cNvPr>
          <p:cNvSpPr/>
          <p:nvPr/>
        </p:nvSpPr>
        <p:spPr>
          <a:xfrm>
            <a:off x="7772400" y="5467349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User1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8FBF8C91-E1F3-1A48-A9E4-8A78BCB79A6C}"/>
              </a:ext>
            </a:extLst>
          </p:cNvPr>
          <p:cNvSpPr/>
          <p:nvPr/>
        </p:nvSpPr>
        <p:spPr>
          <a:xfrm>
            <a:off x="8536708" y="5467349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User2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9CF89952-5DCC-E60A-35D3-33B19819A065}"/>
              </a:ext>
            </a:extLst>
          </p:cNvPr>
          <p:cNvSpPr/>
          <p:nvPr/>
        </p:nvSpPr>
        <p:spPr>
          <a:xfrm>
            <a:off x="9301016" y="5467349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User3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7D12EE3A-783A-3127-936C-16D891DB4FFC}"/>
              </a:ext>
            </a:extLst>
          </p:cNvPr>
          <p:cNvSpPr/>
          <p:nvPr/>
        </p:nvSpPr>
        <p:spPr>
          <a:xfrm>
            <a:off x="10065324" y="5467348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User4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085C4727-F727-3765-1CCC-AE2CDE6E1A75}"/>
              </a:ext>
            </a:extLst>
          </p:cNvPr>
          <p:cNvSpPr/>
          <p:nvPr/>
        </p:nvSpPr>
        <p:spPr>
          <a:xfrm>
            <a:off x="7008092" y="5467348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User0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831F32B5-393A-5CC0-4591-5656A0D84F71}"/>
              </a:ext>
            </a:extLst>
          </p:cNvPr>
          <p:cNvSpPr/>
          <p:nvPr/>
        </p:nvSpPr>
        <p:spPr>
          <a:xfrm>
            <a:off x="10854792" y="5467346"/>
            <a:ext cx="647701" cy="6477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>
                <a:solidFill>
                  <a:schemeClr val="tx1"/>
                </a:solidFill>
              </a:rPr>
              <a:t>UserN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AB85C69-F721-3397-D030-21D0D751EE05}"/>
              </a:ext>
            </a:extLst>
          </p:cNvPr>
          <p:cNvCxnSpPr>
            <a:stCxn id="26" idx="0"/>
            <a:endCxn id="14" idx="2"/>
          </p:cNvCxnSpPr>
          <p:nvPr/>
        </p:nvCxnSpPr>
        <p:spPr>
          <a:xfrm flipV="1">
            <a:off x="7331943" y="4781550"/>
            <a:ext cx="711920" cy="68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9A7E57-A163-6F24-D8C3-3313C473B58A}"/>
              </a:ext>
            </a:extLst>
          </p:cNvPr>
          <p:cNvCxnSpPr>
            <a:stCxn id="22" idx="0"/>
            <a:endCxn id="14" idx="2"/>
          </p:cNvCxnSpPr>
          <p:nvPr/>
        </p:nvCxnSpPr>
        <p:spPr>
          <a:xfrm flipH="1" flipV="1">
            <a:off x="8043863" y="4781550"/>
            <a:ext cx="52388" cy="685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54E53B8-C91A-6E24-B3BF-EA6DF8C3ACCE}"/>
              </a:ext>
            </a:extLst>
          </p:cNvPr>
          <p:cNvCxnSpPr>
            <a:stCxn id="23" idx="0"/>
            <a:endCxn id="15" idx="2"/>
          </p:cNvCxnSpPr>
          <p:nvPr/>
        </p:nvCxnSpPr>
        <p:spPr>
          <a:xfrm flipH="1" flipV="1">
            <a:off x="8855796" y="4781550"/>
            <a:ext cx="4763" cy="685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BE3A8E2-A39A-AF21-CDB7-73FB7D412607}"/>
              </a:ext>
            </a:extLst>
          </p:cNvPr>
          <p:cNvCxnSpPr>
            <a:endCxn id="17" idx="2"/>
          </p:cNvCxnSpPr>
          <p:nvPr/>
        </p:nvCxnSpPr>
        <p:spPr>
          <a:xfrm flipV="1">
            <a:off x="9616016" y="4781548"/>
            <a:ext cx="861507" cy="68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FCE3472-75A2-4D30-3611-C4C3A66D45CA}"/>
              </a:ext>
            </a:extLst>
          </p:cNvPr>
          <p:cNvCxnSpPr>
            <a:stCxn id="25" idx="0"/>
            <a:endCxn id="15" idx="2"/>
          </p:cNvCxnSpPr>
          <p:nvPr/>
        </p:nvCxnSpPr>
        <p:spPr>
          <a:xfrm flipH="1" flipV="1">
            <a:off x="8855796" y="4781550"/>
            <a:ext cx="1533379" cy="68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D46BFDD-73CE-5998-A1BD-1FDB28A598D8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flipH="1" flipV="1">
            <a:off x="9667729" y="4781549"/>
            <a:ext cx="1510914" cy="685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B959641-5567-BB4F-067E-079015BAD1E5}"/>
              </a:ext>
            </a:extLst>
          </p:cNvPr>
          <p:cNvSpPr txBox="1"/>
          <p:nvPr/>
        </p:nvSpPr>
        <p:spPr>
          <a:xfrm>
            <a:off x="6528213" y="3044309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FAT</a:t>
            </a:r>
            <a:r>
              <a:rPr lang="zh-CN" altLang="en-US" dirty="0"/>
              <a:t>（胖）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FB7A9A-9AE6-C5E2-234B-813655AD203A}"/>
              </a:ext>
            </a:extLst>
          </p:cNvPr>
          <p:cNvSpPr txBox="1"/>
          <p:nvPr/>
        </p:nvSpPr>
        <p:spPr>
          <a:xfrm>
            <a:off x="6558445" y="432541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FIT</a:t>
            </a:r>
            <a:r>
              <a:rPr lang="zh-CN" altLang="en-US" dirty="0"/>
              <a:t>（瘦）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2483" y="3080005"/>
            <a:ext cx="54240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软件平台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软件介绍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/>
          <p:cNvSpPr/>
          <p:nvPr>
            <p:custDataLst>
              <p:tags r:id="rId1"/>
            </p:custDataLst>
          </p:nvPr>
        </p:nvSpPr>
        <p:spPr>
          <a:xfrm>
            <a:off x="5785649" y="1949115"/>
            <a:ext cx="5445084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Linux</a:t>
            </a:r>
          </a:p>
        </p:txBody>
      </p:sp>
      <p:sp>
        <p:nvSpPr>
          <p:cNvPr id="9" name="Rectangle 28"/>
          <p:cNvSpPr/>
          <p:nvPr>
            <p:custDataLst>
              <p:tags r:id="rId2"/>
            </p:custDataLst>
          </p:nvPr>
        </p:nvSpPr>
        <p:spPr>
          <a:xfrm>
            <a:off x="5785649" y="2413936"/>
            <a:ext cx="5445084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一款主流的开源操作系统，市面上有很多基于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Linux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内核制作的发行版系统，包括不限于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openwrt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ubuntu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centos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openSUSE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等。这些有的是面向个人的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PC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操作系统，也有轻量的面向嵌入式场景的精简小型操作系统。</a:t>
            </a:r>
          </a:p>
        </p:txBody>
      </p:sp>
      <p:sp>
        <p:nvSpPr>
          <p:cNvPr id="10" name="Rectangle 27"/>
          <p:cNvSpPr/>
          <p:nvPr>
            <p:custDataLst>
              <p:tags r:id="rId3"/>
            </p:custDataLst>
          </p:nvPr>
        </p:nvSpPr>
        <p:spPr>
          <a:xfrm>
            <a:off x="5785649" y="3359016"/>
            <a:ext cx="5445084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openwrt</a:t>
            </a:r>
          </a:p>
        </p:txBody>
      </p:sp>
      <p:sp>
        <p:nvSpPr>
          <p:cNvPr id="11" name="Rectangle 28"/>
          <p:cNvSpPr/>
          <p:nvPr>
            <p:custDataLst>
              <p:tags r:id="rId4"/>
            </p:custDataLst>
          </p:nvPr>
        </p:nvSpPr>
        <p:spPr>
          <a:xfrm>
            <a:off x="5785649" y="3823837"/>
            <a:ext cx="5445084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OpenWrt 是一个针对嵌入式设备的 Linux 操作系统</a:t>
            </a:r>
            <a:r>
              <a:rPr 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，具有可写文件系统与包管理、扩展性强、安全性高、性能稳定、社区支持有力的特点，现在很多路由器厂商都在基于这款系统做开发，是一款比较成熟的网络设备软件解决方案。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/>
          <p:cNvSpPr/>
          <p:nvPr>
            <p:custDataLst>
              <p:tags r:id="rId5"/>
            </p:custDataLst>
          </p:nvPr>
        </p:nvSpPr>
        <p:spPr>
          <a:xfrm>
            <a:off x="5785649" y="4808929"/>
            <a:ext cx="5445084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开发环境</a:t>
            </a:r>
          </a:p>
        </p:txBody>
      </p:sp>
      <p:sp>
        <p:nvSpPr>
          <p:cNvPr id="13" name="Rectangle 28"/>
          <p:cNvSpPr/>
          <p:nvPr>
            <p:custDataLst>
              <p:tags r:id="rId6"/>
            </p:custDataLst>
          </p:nvPr>
        </p:nvSpPr>
        <p:spPr>
          <a:xfrm>
            <a:off x="5785649" y="5273750"/>
            <a:ext cx="5445084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固件编译环境：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ubuntu14/ubuntu18</a:t>
            </a:r>
          </a:p>
          <a:p>
            <a:pPr algn="l" defTabSz="1828800" rtl="0">
              <a:lnSpc>
                <a:spcPct val="120000"/>
              </a:lnSpc>
            </a:pP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软件开发环境：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windows/ubuntu18+</a:t>
            </a:r>
          </a:p>
          <a:p>
            <a:pPr algn="l" defTabSz="1828800" rtl="0">
              <a:lnSpc>
                <a:spcPct val="120000"/>
              </a:lnSpc>
            </a:pP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开发工具：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VSCode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Beyond Compare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Xshell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Sublime……</a:t>
            </a:r>
          </a:p>
          <a:p>
            <a:pPr algn="l" defTabSz="1828800" rtl="0">
              <a:lnSpc>
                <a:spcPct val="120000"/>
              </a:lnSpc>
            </a:pP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开发语言：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Lua/C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/Python/GO</a:t>
            </a:r>
          </a:p>
        </p:txBody>
      </p:sp>
      <p:sp>
        <p:nvSpPr>
          <p:cNvPr id="14" name="椭圆 13"/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2574743" y="2626991"/>
            <a:ext cx="71744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感谢观看</a:t>
            </a:r>
          </a:p>
        </p:txBody>
      </p:sp>
      <p:sp>
        <p:nvSpPr>
          <p:cNvPr id="183" name="文本框 182"/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主讲人：庄建育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8330067" y="2043560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产品种类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30067" y="2779589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平台分类</a:t>
            </a: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8330067" y="3515618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使用场景</a:t>
            </a: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8347581" y="4250230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软件平台</a:t>
            </a:r>
          </a:p>
        </p:txBody>
      </p:sp>
      <p:grpSp>
        <p:nvGrpSpPr>
          <p:cNvPr id="11" name="组合 10"/>
          <p:cNvGrpSpPr/>
          <p:nvPr>
            <p:custDataLst>
              <p:tags r:id="rId9"/>
            </p:custDataLst>
          </p:nvPr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/>
            <p:cNvCxnSpPr/>
            <p:nvPr>
              <p:custDataLst>
                <p:tags r:id="rId10"/>
              </p:custDataLst>
            </p:nvPr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>
              <p:custDataLst>
                <p:tags r:id="rId11"/>
              </p:custDataLst>
            </p:nvPr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2"/>
              </p:custDataLst>
            </p:nvPr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3"/>
              </p:custDataLst>
            </p:nvPr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4"/>
              </p:custDataLst>
            </p:nvPr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2483" y="3080005"/>
            <a:ext cx="54240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产品种类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产品种类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5883" y="2594480"/>
            <a:ext cx="10573316" cy="2247873"/>
            <a:chOff x="805883" y="3427682"/>
            <a:chExt cx="10573316" cy="2247873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34278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88452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AC+AP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33695" y="5307255"/>
              <a:ext cx="1748578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cs typeface="+mn-ea"/>
                  <a:sym typeface="+mn-lt"/>
                </a:rPr>
                <a:t>胖瘦一体</a:t>
              </a:r>
              <a:r>
                <a:rPr lang="en-US" altLang="zh-CN" b="1" dirty="0">
                  <a:cs typeface="+mn-ea"/>
                  <a:sym typeface="+mn-lt"/>
                </a:rPr>
                <a:t>AP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93827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48584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317813" y="464097"/>
            <a:ext cx="1586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AC+AP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29026" y="250219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</a:p>
        </p:txBody>
      </p:sp>
      <p:sp>
        <p:nvSpPr>
          <p:cNvPr id="10" name="TextBox 24"/>
          <p:cNvSpPr txBox="1"/>
          <p:nvPr/>
        </p:nvSpPr>
        <p:spPr>
          <a:xfrm>
            <a:off x="4829026" y="3200676"/>
            <a:ext cx="5906784" cy="134689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AC+AP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产品是一种结合了访问控制（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Access Control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，访问控制）和无线接入点（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Access 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，无线接入点）的网络解决方案，通常用于企业级无线网络部署。这种产品整合了无线接入管理和网络安全控制，提供更高效的管理和更强的安全性。</a:t>
            </a:r>
          </a:p>
        </p:txBody>
      </p:sp>
      <p:sp>
        <p:nvSpPr>
          <p:cNvPr id="18" name="椭圆 17"/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317813" y="464097"/>
            <a:ext cx="1586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AC+AP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29026" y="12375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特点</a:t>
            </a:r>
          </a:p>
        </p:txBody>
      </p:sp>
      <p:sp>
        <p:nvSpPr>
          <p:cNvPr id="10" name="TextBox 24"/>
          <p:cNvSpPr txBox="1"/>
          <p:nvPr/>
        </p:nvSpPr>
        <p:spPr>
          <a:xfrm>
            <a:off x="4829026" y="1822298"/>
            <a:ext cx="7267180" cy="409379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集中管理：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AC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（无线控制器）集中管理多个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，简化了配置和管理。管理员可以通过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AC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统一配置和监控所有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的运行状态。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无缝漫游：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支持无线终端在多个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之间无缝漫游，保证移动设备在不同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覆盖区域之间切换时，连接不会中断。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高安全性：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提供基于角色和策略的访问控制，支持多种加密协议（如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WPA3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），保证无线网络的安全性。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通过身份认证、授权和审计（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AAA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）机制，确保只有合法用户能够访问网络资源。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负载均衡：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通过智能负载均衡，动态调整各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之间的用户连接数，保证网络资源的合理利用和稳定性。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性能优化：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支持信道自动选择和干扰优化，提升无线网络的性能和稳定性。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QoS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Quality of Service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）策略，保障关键应用和服务的网络优先级和带宽。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易于扩展：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支持灵活扩展，能够根据需求增加或减少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AP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数量，适应不同规模的网络部署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7"/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35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2483" y="3080005"/>
            <a:ext cx="54240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平台分类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硬件平台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F89694-AAD4-2DC5-2B39-0A09CC95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443037"/>
            <a:ext cx="4362450" cy="397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对接业务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55" y="1739900"/>
            <a:ext cx="6917690" cy="417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FmMTI2YzQ3MWQ5Y2EyNWVkMDZkYTVhYzE1ZjkxY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619</Words>
  <Application>Microsoft Office PowerPoint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建育 庄</cp:lastModifiedBy>
  <cp:revision>761</cp:revision>
  <dcterms:created xsi:type="dcterms:W3CDTF">2019-07-04T08:14:00Z</dcterms:created>
  <dcterms:modified xsi:type="dcterms:W3CDTF">2024-07-08T09:41:43Z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978F295CABCD482D9100F5AC98F40239_12</vt:lpwstr>
  </property>
  <property fmtid="{D5CDD505-2E9C-101B-9397-08002B2CF9AE}" pid="3" name="KSOProductBuildVer">
    <vt:lpwstr>2052-12.1.0.16929</vt:lpwstr>
  </property>
</Properties>
</file>