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8" r:id="rId2"/>
    <p:sldId id="327" r:id="rId3"/>
    <p:sldId id="328" r:id="rId4"/>
    <p:sldId id="329" r:id="rId5"/>
    <p:sldId id="330" r:id="rId6"/>
    <p:sldId id="362" r:id="rId7"/>
    <p:sldId id="361" r:id="rId8"/>
    <p:sldId id="358" r:id="rId9"/>
    <p:sldId id="359" r:id="rId10"/>
    <p:sldId id="363" r:id="rId11"/>
    <p:sldId id="368" r:id="rId12"/>
    <p:sldId id="369" r:id="rId13"/>
    <p:sldId id="370" r:id="rId14"/>
    <p:sldId id="371" r:id="rId15"/>
    <p:sldId id="372" r:id="rId16"/>
    <p:sldId id="373" r:id="rId17"/>
    <p:sldId id="375" r:id="rId18"/>
    <p:sldId id="376" r:id="rId19"/>
    <p:sldId id="349" r:id="rId20"/>
    <p:sldId id="382" r:id="rId21"/>
    <p:sldId id="383" r:id="rId22"/>
    <p:sldId id="384" r:id="rId23"/>
    <p:sldId id="38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FFE6CC"/>
    <a:srgbClr val="DAE7FB"/>
    <a:srgbClr val="BE0000"/>
    <a:srgbClr val="0C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4568" autoAdjust="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ECB0-F330-4BC6-8C1D-7C75579671AD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4DCE-2B96-4CDA-8614-992200F89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2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391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281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76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463B-6A2E-4895-AE88-B0460F94BA61}" type="datetime1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849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4F38-121F-4F5A-A8A6-64D6FCC835F3}" type="datetime1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9D7-747F-4692-A449-778117ED6CA7}" type="datetime1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B3C-FA54-4ADD-96EF-2C6EC913B95C}" type="datetime1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31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000" y="274638"/>
            <a:ext cx="10800000" cy="114300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24800" y="6191250"/>
            <a:ext cx="3302000" cy="476250"/>
          </a:xfrm>
        </p:spPr>
        <p:txBody>
          <a:bodyPr/>
          <a:lstStyle/>
          <a:p>
            <a:fld id="{50DB23B9-7681-4E73-AD9D-880A5440F673}" type="datetime1">
              <a:rPr lang="zh-TW" altLang="en-US" smtClean="0"/>
              <a:t>2021/7/29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283200" cy="4572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 hasCustomPrompt="1"/>
          </p:nvPr>
        </p:nvSpPr>
        <p:spPr>
          <a:xfrm>
            <a:off x="696000" y="1447800"/>
            <a:ext cx="10800000" cy="4572000"/>
          </a:xfrm>
        </p:spPr>
        <p:txBody>
          <a:bodyPr vert="horz">
            <a:normAutofit/>
          </a:bodyPr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1pPr>
            <a:lvl2pPr>
              <a:defRPr sz="24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2pPr>
            <a:lvl3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949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AFD-8F0A-404D-81FB-17C3407BF488}" type="datetime1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16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831A-0651-4C45-A5D5-1A26B0AB06E5}" type="datetime1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54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8786-0E4C-47EA-AC9E-EA731507A06D}" type="datetime1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23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952-B965-4D09-8E86-15FA0D506585}" type="datetime1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2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D9E-09FC-48E7-8ADC-E4C2E957C4FB}" type="datetime1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3A4-2665-4B69-A5DC-8FCBE431627A}" type="datetime1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09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92FE-DE96-47AA-9239-CD196987B051}" type="datetime1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150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F19DB1-11A0-463A-B2AA-DBDC8C4B4B55}" type="datetime1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2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tutorials/intermediate/seq2seq_translation_tutorial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variational-autoencoders-vaes-f70510919f73" TargetMode="External"/><Relationship Id="rId2" Type="http://schemas.openxmlformats.org/officeDocument/2006/relationships/hyperlink" Target="https://kvfrans.com/variational-autoencoders-explaine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-283361" y="1670944"/>
            <a:ext cx="12758722" cy="183006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altLang="zh-TW" sz="4800" dirty="0"/>
              <a:t>NYCU DLP</a:t>
            </a:r>
          </a:p>
          <a:p>
            <a:pPr algn="ctr" defTabSz="914400"/>
            <a:r>
              <a:rPr lang="en-US" altLang="zh-TW" sz="4800" dirty="0"/>
              <a:t>Lab4 - Conditional sequence-to-sequence VAE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611722" y="5576341"/>
            <a:ext cx="4896544" cy="483457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>
                <a:cs typeface="Calibri" panose="020F0502020204030204" pitchFamily="34" charset="0"/>
              </a:rPr>
              <a:t>August 3, 2021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02CAAC7-6489-4704-82B3-41528C6E8755}"/>
              </a:ext>
            </a:extLst>
          </p:cNvPr>
          <p:cNvSpPr txBox="1">
            <a:spLocks/>
          </p:cNvSpPr>
          <p:nvPr/>
        </p:nvSpPr>
        <p:spPr>
          <a:xfrm>
            <a:off x="3647728" y="4070278"/>
            <a:ext cx="4896544" cy="936792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>
                <a:cs typeface="Calibri" panose="020F0502020204030204" pitchFamily="34" charset="0"/>
              </a:rPr>
              <a:t>2021 Summer</a:t>
            </a:r>
          </a:p>
          <a:p>
            <a:pPr marL="0" indent="0" algn="ctr" defTabSz="914400">
              <a:buNone/>
            </a:pPr>
            <a:r>
              <a:rPr lang="zh-TW" altLang="en-US" dirty="0">
                <a:latin typeface="+mj-ea"/>
                <a:ea typeface="+mj-ea"/>
                <a:cs typeface="Calibri" panose="020F0502020204030204" pitchFamily="34" charset="0"/>
              </a:rPr>
              <a:t>李美慧</a:t>
            </a:r>
            <a:endParaRPr lang="en-US" altLang="zh-TW" dirty="0">
              <a:latin typeface="+mj-ea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BEF6B-D097-4441-8064-644E26D8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Conditional VAE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DC988-DF9A-4A5E-809B-09C3D3DC81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959972" cy="4572000"/>
          </a:xfrm>
        </p:spPr>
        <p:txBody>
          <a:bodyPr/>
          <a:lstStyle/>
          <a:p>
            <a:r>
              <a:rPr lang="en-US" altLang="zh-TW" dirty="0"/>
              <a:t>Simply concatenate to the hidden_0 and z</a:t>
            </a:r>
          </a:p>
          <a:p>
            <a:endParaRPr lang="en-US" altLang="zh-TW" dirty="0"/>
          </a:p>
          <a:p>
            <a:r>
              <a:rPr lang="en-US" altLang="zh-TW" dirty="0"/>
              <a:t>Embed your condition to high dimensional space (or simply use one-hot)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468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50050-7051-4610-8357-794E6BB8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Other details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B03441-505D-4F87-B973-5EB4DF82B5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The encoder and decoder must be implemented by </a:t>
            </a:r>
            <a:r>
              <a:rPr lang="en-US" altLang="zh-TW" b="1" dirty="0">
                <a:solidFill>
                  <a:srgbClr val="FF0000"/>
                </a:solidFill>
              </a:rPr>
              <a:t>LSTM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You should not adopt attention mechanism.</a:t>
            </a:r>
          </a:p>
          <a:p>
            <a:r>
              <a:rPr lang="en-US" altLang="zh-TW" dirty="0"/>
              <a:t>The loss function is </a:t>
            </a:r>
            <a:r>
              <a:rPr lang="en-US" altLang="zh-TW" dirty="0" err="1"/>
              <a:t>nn.CrossEntropyLoss</a:t>
            </a:r>
            <a:r>
              <a:rPr lang="en-US" altLang="zh-TW" dirty="0"/>
              <a:t>().</a:t>
            </a:r>
          </a:p>
          <a:p>
            <a:r>
              <a:rPr lang="en-US" altLang="zh-TW" dirty="0"/>
              <a:t>The optimizer is SGD.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344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FB311-73A0-4057-8CD7-8BE29B40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Other details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41717-1FAF-48A9-8424-A8056BBB67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Adopt BLEU-4 score function in NLTK.</a:t>
            </a:r>
          </a:p>
          <a:p>
            <a:pPr lvl="1"/>
            <a:r>
              <a:rPr lang="en-US" altLang="zh-TW" dirty="0"/>
              <a:t>Average 10 testing scores</a:t>
            </a:r>
          </a:p>
          <a:p>
            <a:endParaRPr lang="en-US" altLang="zh-TW" dirty="0"/>
          </a:p>
          <a:p>
            <a:r>
              <a:rPr lang="en-US" altLang="zh-TW" dirty="0"/>
              <a:t>Adopt </a:t>
            </a:r>
            <a:r>
              <a:rPr lang="en-US" altLang="zh-TW" dirty="0" err="1"/>
              <a:t>Gaussian_score</a:t>
            </a:r>
            <a:r>
              <a:rPr lang="en-US" altLang="zh-TW" dirty="0"/>
              <a:t>() to compute the generation score</a:t>
            </a:r>
          </a:p>
          <a:p>
            <a:pPr lvl="1"/>
            <a:r>
              <a:rPr lang="en-US" altLang="zh-TW" dirty="0"/>
              <a:t>Random sample 100 noise to generate 100 words with 4 different tenses (totally 400 words)</a:t>
            </a:r>
          </a:p>
          <a:p>
            <a:pPr lvl="1"/>
            <a:r>
              <a:rPr lang="en-US" altLang="zh-TW" dirty="0"/>
              <a:t>4 words should exactly match the training data.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856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CF71E-6C2E-40BD-A658-90DD151F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1085A0-607E-4F63-ACF9-FF235DD3B0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5999" y="1447800"/>
            <a:ext cx="11327835" cy="4572000"/>
          </a:xfrm>
        </p:spPr>
        <p:txBody>
          <a:bodyPr/>
          <a:lstStyle/>
          <a:p>
            <a:r>
              <a:rPr lang="en-US" altLang="zh-TW" dirty="0"/>
              <a:t>Modify encoder, decoder, and training functions</a:t>
            </a:r>
          </a:p>
          <a:p>
            <a:r>
              <a:rPr lang="en-US" altLang="zh-TW" dirty="0"/>
              <a:t>Implement evaluation function, </a:t>
            </a:r>
            <a:r>
              <a:rPr lang="en-US" altLang="zh-TW" dirty="0" err="1"/>
              <a:t>dataloader</a:t>
            </a:r>
            <a:r>
              <a:rPr lang="en-US" altLang="zh-TW" dirty="0"/>
              <a:t>, and reparameterization trick.</a:t>
            </a:r>
          </a:p>
          <a:p>
            <a:r>
              <a:rPr lang="en-US" altLang="zh-TW" dirty="0"/>
              <a:t>Adopt teacher-forcing and KL loss annealing in your training processing. </a:t>
            </a:r>
          </a:p>
          <a:p>
            <a:r>
              <a:rPr lang="en-US" altLang="zh-TW" dirty="0"/>
              <a:t>Plot the losses, scores and ratios.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Google Shape;141;p7" descr="畫面剪輯">
            <a:extLst>
              <a:ext uri="{FF2B5EF4-FFF2-40B4-BE49-F238E27FC236}">
                <a16:creationId xmlns:a16="http://schemas.microsoft.com/office/drawing/2014/main" id="{0F84971D-A9F6-49B5-801A-298FC21536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5992" y="3384088"/>
            <a:ext cx="5785457" cy="3343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2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B4732-177C-4EEC-9DD3-2913B6F8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07C0D-A669-4DAE-A82A-B68D30707A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Output examples (tense conversion &amp; Gaussian noise with 4 tenses)</a:t>
            </a:r>
          </a:p>
          <a:p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6C10BE4C-A93D-4C14-A805-223F1C16A713}"/>
              </a:ext>
            </a:extLst>
          </p:cNvPr>
          <p:cNvGrpSpPr/>
          <p:nvPr/>
        </p:nvGrpSpPr>
        <p:grpSpPr>
          <a:xfrm>
            <a:off x="153471" y="2755384"/>
            <a:ext cx="11885058" cy="2520000"/>
            <a:chOff x="157601" y="2755384"/>
            <a:chExt cx="11885058" cy="2520000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2AB408F6-CEAC-4875-B792-A4F5882D5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01" y="2755384"/>
              <a:ext cx="6077040" cy="2520000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823E5484-0AD9-43FD-B97A-7CC0B04829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646"/>
            <a:stretch/>
          </p:blipFill>
          <p:spPr>
            <a:xfrm>
              <a:off x="6276681" y="2755384"/>
              <a:ext cx="5765978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128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CA5A4-CA57-41F5-B30E-C18B6322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082427-22FB-4737-89FE-F9F7DF8DE1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Training method</a:t>
            </a:r>
          </a:p>
          <a:p>
            <a:pPr lvl="1"/>
            <a:r>
              <a:rPr lang="en-US" altLang="zh-TW" dirty="0"/>
              <a:t>Input the word with the tense and the output should also be the same word.</a:t>
            </a:r>
          </a:p>
          <a:p>
            <a:pPr lvl="1"/>
            <a:r>
              <a:rPr lang="en-US" altLang="zh-TW" dirty="0"/>
              <a:t>Convert each character to a number (dictionary)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Model weights</a:t>
            </a:r>
          </a:p>
          <a:p>
            <a:pPr lvl="1"/>
            <a:r>
              <a:rPr lang="en-US" altLang="zh-TW" dirty="0"/>
              <a:t>Strongly recommend you save your model weights during training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Teacher forcing ratio and KL weight</a:t>
            </a:r>
          </a:p>
          <a:p>
            <a:pPr lvl="1"/>
            <a:r>
              <a:rPr lang="en-US" altLang="zh-TW" dirty="0"/>
              <a:t>Influential to the performance of model </a:t>
            </a:r>
          </a:p>
          <a:p>
            <a:pPr lvl="1"/>
            <a:r>
              <a:rPr lang="en-US" altLang="zh-TW" dirty="0"/>
              <a:t>You can first set your KL weight to 0 to see whether your model works.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7322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D78DC-88E8-4A67-8206-56EAD638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Report (50%)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036A-63EF-42F6-9574-CC8FA4C1B9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1327834" cy="5410200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Introduction(5%)</a:t>
            </a:r>
          </a:p>
          <a:p>
            <a:r>
              <a:rPr lang="en-US" altLang="zh-TW" dirty="0"/>
              <a:t>Derivation of CVAE(5%)</a:t>
            </a:r>
          </a:p>
          <a:p>
            <a:r>
              <a:rPr lang="en-US" altLang="zh-TW" dirty="0"/>
              <a:t>Derivation of KL Divergence loss (5%)</a:t>
            </a:r>
          </a:p>
          <a:p>
            <a:r>
              <a:rPr lang="en-US" altLang="zh-TW" dirty="0"/>
              <a:t>Implementation details(15%) </a:t>
            </a:r>
          </a:p>
          <a:p>
            <a:pPr lvl="1"/>
            <a:r>
              <a:rPr lang="en-US" altLang="zh-TW" dirty="0"/>
              <a:t>Describe how you implement your model. (e.g. </a:t>
            </a:r>
            <a:r>
              <a:rPr lang="en-US" altLang="zh-TW" dirty="0" err="1"/>
              <a:t>dataloader</a:t>
            </a:r>
            <a:r>
              <a:rPr lang="en-US" altLang="zh-TW" dirty="0"/>
              <a:t>, encoder, decoder, </a:t>
            </a:r>
            <a:r>
              <a:rPr lang="en-US" altLang="zh-TW" dirty="0" err="1"/>
              <a:t>etc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Specify the hyperparameters (KL weight, teacher forcing ratio, etc.)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Notice: You must prove that your word generation is produced by Gaussian noise (paste/screenshot your code)</a:t>
            </a:r>
          </a:p>
          <a:p>
            <a:r>
              <a:rPr lang="en-US" altLang="zh-TW" dirty="0"/>
              <a:t>Results and discussion(20%)</a:t>
            </a:r>
          </a:p>
          <a:p>
            <a:pPr lvl="1"/>
            <a:r>
              <a:rPr lang="en-US" altLang="zh-TW" dirty="0"/>
              <a:t>Plot the losses, scores and ratios, show results of tense conversion and generation. (5%)</a:t>
            </a:r>
          </a:p>
          <a:p>
            <a:pPr lvl="1"/>
            <a:r>
              <a:rPr lang="en-US" altLang="zh-TW" dirty="0"/>
              <a:t>Discuss the results according to your settings. (15%)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Notice: This part mainly focuses on your discussion, if you simply just paste your results, you will get a low score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299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5F5BE-0F47-466B-8B8A-F8BEE9DF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Demo(50%)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016A7-5B08-4EB4-918E-BE119465EF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87942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Capability of tense conversion on testing data. (10%)</a:t>
            </a:r>
          </a:p>
          <a:p>
            <a:pPr lvl="1"/>
            <a:r>
              <a:rPr lang="en-US" altLang="zh-TW" dirty="0"/>
              <a:t>score &gt;= 0.7 			---- 	100%</a:t>
            </a:r>
          </a:p>
          <a:p>
            <a:pPr lvl="1"/>
            <a:r>
              <a:rPr lang="en-US" altLang="zh-TW" dirty="0"/>
              <a:t>0.7 &gt; score &gt;= 0.6 		---- 	90%</a:t>
            </a:r>
          </a:p>
          <a:p>
            <a:pPr lvl="1"/>
            <a:r>
              <a:rPr lang="en-US" altLang="zh-TW" dirty="0"/>
              <a:t>0.6 &gt; score &gt;= 0.4 		----	80%</a:t>
            </a:r>
          </a:p>
          <a:p>
            <a:pPr lvl="1"/>
            <a:r>
              <a:rPr lang="en-US" altLang="zh-TW" dirty="0"/>
              <a:t>score &lt; 0.4			---- 	0%</a:t>
            </a:r>
          </a:p>
          <a:p>
            <a:r>
              <a:rPr lang="en-US" altLang="zh-TW" dirty="0"/>
              <a:t>Capability of word generation. (Gaussian noise + tense) (20%)</a:t>
            </a:r>
          </a:p>
          <a:p>
            <a:pPr lvl="1"/>
            <a:r>
              <a:rPr lang="en-US" altLang="zh-TW" dirty="0"/>
              <a:t>score = </a:t>
            </a:r>
            <a:r>
              <a:rPr lang="en-US" altLang="zh-TW" dirty="0" err="1"/>
              <a:t>Gaussian_score</a:t>
            </a:r>
            <a:r>
              <a:rPr lang="en-US" altLang="zh-TW" dirty="0"/>
              <a:t>() (100 words with 4 tenses)</a:t>
            </a:r>
          </a:p>
          <a:p>
            <a:pPr lvl="1"/>
            <a:r>
              <a:rPr lang="en-US" altLang="zh-TW" dirty="0"/>
              <a:t>score &gt;= 0.3 			----	100%</a:t>
            </a:r>
          </a:p>
          <a:p>
            <a:pPr lvl="1"/>
            <a:r>
              <a:rPr lang="en-US" altLang="zh-TW" dirty="0"/>
              <a:t>0.3 &gt; score &gt;= 0.2			----	90%</a:t>
            </a:r>
          </a:p>
          <a:p>
            <a:pPr lvl="1"/>
            <a:r>
              <a:rPr lang="en-US" altLang="zh-TW" dirty="0"/>
              <a:t>0.2 &gt; score &gt;= 0.05		---- 	80%</a:t>
            </a:r>
          </a:p>
          <a:p>
            <a:pPr lvl="1"/>
            <a:r>
              <a:rPr lang="en-US" altLang="zh-TW" dirty="0"/>
              <a:t>Otherwise			---- 	0%</a:t>
            </a:r>
          </a:p>
          <a:p>
            <a:r>
              <a:rPr lang="en-US" altLang="zh-TW" dirty="0"/>
              <a:t>Questions (20%)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602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9FCBC-7170-482A-8B63-FFA55CD9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Implement 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60418-BE2D-434A-AE6A-584A077A5C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Sampling </a:t>
            </a:r>
          </a:p>
          <a:p>
            <a:pPr lvl="1"/>
            <a:r>
              <a:rPr lang="en-US" altLang="zh-TW" dirty="0" err="1"/>
              <a:t>torch.randn</a:t>
            </a:r>
            <a:r>
              <a:rPr lang="en-US" altLang="zh-TW" dirty="0"/>
              <a:t>(*size)</a:t>
            </a:r>
          </a:p>
          <a:p>
            <a:pPr lvl="2"/>
            <a:r>
              <a:rPr lang="en-US" altLang="zh-TW" dirty="0"/>
              <a:t>ex : </a:t>
            </a:r>
            <a:r>
              <a:rPr lang="en-US" altLang="zh-TW" dirty="0" err="1"/>
              <a:t>torch.randn</a:t>
            </a:r>
            <a:r>
              <a:rPr lang="en-US" altLang="zh-TW" dirty="0"/>
              <a:t>(*size) * exp(0.5 * var) + mean</a:t>
            </a:r>
          </a:p>
          <a:p>
            <a:pPr lvl="1"/>
            <a:r>
              <a:rPr lang="en-US" altLang="zh-TW" dirty="0" err="1"/>
              <a:t>torch.randn_like</a:t>
            </a:r>
            <a:r>
              <a:rPr lang="en-US" altLang="zh-TW" dirty="0"/>
              <a:t>(input)</a:t>
            </a:r>
          </a:p>
          <a:p>
            <a:endParaRPr lang="en-US" altLang="zh-TW" dirty="0"/>
          </a:p>
          <a:p>
            <a:r>
              <a:rPr lang="en-US" altLang="zh-TW" dirty="0" err="1"/>
              <a:t>Pytorch</a:t>
            </a:r>
            <a:r>
              <a:rPr lang="en-US" altLang="zh-TW" dirty="0"/>
              <a:t> seq2seq tutorial</a:t>
            </a:r>
          </a:p>
          <a:p>
            <a:pPr lvl="1"/>
            <a:r>
              <a:rPr lang="en-US" altLang="zh-TW" dirty="0">
                <a:hlinkClick r:id="rId2"/>
              </a:rPr>
              <a:t>https://pytorch.org/tutorials/intermediate/seq2seq_translation_tutorial.html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7830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8CDD54-5391-45CC-9401-3623F3F3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57500"/>
            <a:ext cx="10363200" cy="1143000"/>
          </a:xfrm>
        </p:spPr>
        <p:txBody>
          <a:bodyPr anchor="ctr"/>
          <a:lstStyle/>
          <a:p>
            <a:pPr algn="ctr"/>
            <a:r>
              <a:rPr lang="en-US" altLang="zh-TW" dirty="0"/>
              <a:t>Supplementary Materials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34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</a:p>
          <a:p>
            <a:endParaRPr lang="en-US" altLang="zh-TW" dirty="0"/>
          </a:p>
          <a:p>
            <a:r>
              <a:rPr lang="en-US" altLang="zh-TW" dirty="0"/>
              <a:t>Important Date</a:t>
            </a:r>
          </a:p>
          <a:p>
            <a:endParaRPr lang="en-US" altLang="zh-TW" dirty="0"/>
          </a:p>
          <a:p>
            <a:r>
              <a:rPr lang="en-US" altLang="zh-TW" dirty="0"/>
              <a:t>Lab Description</a:t>
            </a:r>
          </a:p>
          <a:p>
            <a:endParaRPr lang="en-US" altLang="zh-TW" dirty="0"/>
          </a:p>
          <a:p>
            <a:r>
              <a:rPr lang="en-US" altLang="zh-TW" dirty="0"/>
              <a:t>Scoring Criteria</a:t>
            </a:r>
          </a:p>
          <a:p>
            <a:endParaRPr lang="en-US" altLang="zh-TW" dirty="0"/>
          </a:p>
          <a:p>
            <a:r>
              <a:rPr lang="en-US" altLang="zh-TW" dirty="0"/>
              <a:t>Implement Hints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7114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9192B9-25E8-4696-9432-4321D5CE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GRU to LSTM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EAB10B-7799-4F4C-B731-03B8D96810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Google Shape;105;p3">
            <a:extLst>
              <a:ext uri="{FF2B5EF4-FFF2-40B4-BE49-F238E27FC236}">
                <a16:creationId xmlns:a16="http://schemas.microsoft.com/office/drawing/2014/main" id="{654D190B-18FF-482F-9609-8D331193D03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1921" y="1892866"/>
            <a:ext cx="7643399" cy="4300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883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B6A9AB-A10D-493D-8BA9-1851101F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GRU to LSTM (cont’d)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EA8180-1922-4325-A2DF-0D191B5C6A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Google Shape;111;p4">
            <a:extLst>
              <a:ext uri="{FF2B5EF4-FFF2-40B4-BE49-F238E27FC236}">
                <a16:creationId xmlns:a16="http://schemas.microsoft.com/office/drawing/2014/main" id="{A065F9D7-62E2-4C95-9888-F25C16E345C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06433" y="1417320"/>
            <a:ext cx="7371522" cy="5158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1822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28A17-A01B-4B36-9625-50E8FA66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/>
                <a:ea typeface="Calibri"/>
                <a:cs typeface="Calibri"/>
                <a:sym typeface="Calibri"/>
              </a:rPr>
              <a:t>Loss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569F23-0472-4A11-ACB0-70D2A098CE7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5720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Google Shape;130;p6" descr="畫面剪輯">
            <a:extLst>
              <a:ext uri="{FF2B5EF4-FFF2-40B4-BE49-F238E27FC236}">
                <a16:creationId xmlns:a16="http://schemas.microsoft.com/office/drawing/2014/main" id="{61D0CD9C-EE4C-4025-B1B5-045EA24796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70992" y="2223270"/>
            <a:ext cx="9660835" cy="15327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1;p6">
            <a:extLst>
              <a:ext uri="{FF2B5EF4-FFF2-40B4-BE49-F238E27FC236}">
                <a16:creationId xmlns:a16="http://schemas.microsoft.com/office/drawing/2014/main" id="{CDA4255B-9943-4130-970F-0F958524AB8B}"/>
              </a:ext>
            </a:extLst>
          </p:cNvPr>
          <p:cNvSpPr txBox="1"/>
          <p:nvPr/>
        </p:nvSpPr>
        <p:spPr>
          <a:xfrm>
            <a:off x="3116910" y="3880237"/>
            <a:ext cx="211504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Cross Entropy Loss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32;p6">
            <a:extLst>
              <a:ext uri="{FF2B5EF4-FFF2-40B4-BE49-F238E27FC236}">
                <a16:creationId xmlns:a16="http://schemas.microsoft.com/office/drawing/2014/main" id="{D852BCEE-F2BC-4C77-A985-72B133EDD3C1}"/>
              </a:ext>
            </a:extLst>
          </p:cNvPr>
          <p:cNvSpPr txBox="1"/>
          <p:nvPr/>
        </p:nvSpPr>
        <p:spPr>
          <a:xfrm>
            <a:off x="7599449" y="3880237"/>
            <a:ext cx="23535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KL-divergence Loss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33;p6">
            <a:extLst>
              <a:ext uri="{FF2B5EF4-FFF2-40B4-BE49-F238E27FC236}">
                <a16:creationId xmlns:a16="http://schemas.microsoft.com/office/drawing/2014/main" id="{B4514B5F-EE57-4908-AD34-BA20A78CC3D6}"/>
              </a:ext>
            </a:extLst>
          </p:cNvPr>
          <p:cNvSpPr txBox="1"/>
          <p:nvPr/>
        </p:nvSpPr>
        <p:spPr>
          <a:xfrm>
            <a:off x="2945956" y="4562008"/>
            <a:ext cx="24569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Reconstruction result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34;p6">
            <a:extLst>
              <a:ext uri="{FF2B5EF4-FFF2-40B4-BE49-F238E27FC236}">
                <a16:creationId xmlns:a16="http://schemas.microsoft.com/office/drawing/2014/main" id="{E0DC3C39-2E58-40CE-BBC7-11A5A97C49A7}"/>
              </a:ext>
            </a:extLst>
          </p:cNvPr>
          <p:cNvSpPr txBox="1"/>
          <p:nvPr/>
        </p:nvSpPr>
        <p:spPr>
          <a:xfrm>
            <a:off x="7547766" y="4562008"/>
            <a:ext cx="24569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Generation result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35;p6">
            <a:extLst>
              <a:ext uri="{FF2B5EF4-FFF2-40B4-BE49-F238E27FC236}">
                <a16:creationId xmlns:a16="http://schemas.microsoft.com/office/drawing/2014/main" id="{611CEC6A-5061-44BB-B646-6000FF00996B}"/>
              </a:ext>
            </a:extLst>
          </p:cNvPr>
          <p:cNvSpPr txBox="1"/>
          <p:nvPr/>
        </p:nvSpPr>
        <p:spPr>
          <a:xfrm>
            <a:off x="2945956" y="5243779"/>
            <a:ext cx="24569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BLEU score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36;p6">
            <a:extLst>
              <a:ext uri="{FF2B5EF4-FFF2-40B4-BE49-F238E27FC236}">
                <a16:creationId xmlns:a16="http://schemas.microsoft.com/office/drawing/2014/main" id="{5F22CBD4-BA4F-49A6-A4F9-C267B2732BD3}"/>
              </a:ext>
            </a:extLst>
          </p:cNvPr>
          <p:cNvSpPr txBox="1"/>
          <p:nvPr/>
        </p:nvSpPr>
        <p:spPr>
          <a:xfrm>
            <a:off x="7547766" y="5243779"/>
            <a:ext cx="24569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Gaussian score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454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4C02F-09BF-45CE-8070-D4085D8B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AB6336-CB94-48E7-8A5B-D530D2F948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Variational Autoencoders Explained</a:t>
            </a:r>
          </a:p>
          <a:p>
            <a:pPr lvl="1"/>
            <a:r>
              <a:rPr lang="en-US" altLang="zh-TW" dirty="0">
                <a:hlinkClick r:id="rId2"/>
              </a:rPr>
              <a:t>https://kvfrans.com/variational-autoencoders-explained/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Understanding Variational Autoencoders (VAEs)</a:t>
            </a:r>
          </a:p>
          <a:p>
            <a:pPr lvl="1"/>
            <a:r>
              <a:rPr lang="en-US" altLang="zh-TW" dirty="0">
                <a:hlinkClick r:id="rId3"/>
              </a:rPr>
              <a:t>https://towardsdatascience.com/understanding-variational-autoencoders-vaes-f70510919f73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65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 this lab, you need to implement a conditional seq2seq Variational Autoencoder (VAE) for English tense conversion and generation.</a:t>
            </a:r>
          </a:p>
          <a:p>
            <a:endParaRPr lang="en-US" altLang="zh-TW" dirty="0"/>
          </a:p>
          <a:p>
            <a:r>
              <a:rPr lang="en-US" altLang="zh-TW" dirty="0"/>
              <a:t>Tense conversion (4 tenses)</a:t>
            </a:r>
          </a:p>
          <a:p>
            <a:pPr lvl="1"/>
            <a:r>
              <a:rPr lang="en-US" altLang="zh-TW" dirty="0"/>
              <a:t>E.g. ‘access’ to ‘accessing’, or ‘accessed’ to ‘accesses’</a:t>
            </a:r>
          </a:p>
          <a:p>
            <a:r>
              <a:rPr lang="en-US" altLang="zh-TW" dirty="0"/>
              <a:t>Word Generation</a:t>
            </a:r>
          </a:p>
          <a:p>
            <a:pPr lvl="1"/>
            <a:r>
              <a:rPr lang="en-US" altLang="zh-TW" dirty="0"/>
              <a:t>Gaussian noise + tense -&gt; access, accesses, accessing, accessed</a:t>
            </a:r>
          </a:p>
        </p:txBody>
      </p:sp>
    </p:spTree>
    <p:extLst>
      <p:ext uri="{BB962C8B-B14F-4D97-AF65-F5344CB8AC3E}">
        <p14:creationId xmlns:p14="http://schemas.microsoft.com/office/powerpoint/2010/main" val="103334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920916"/>
          </a:xfrm>
        </p:spPr>
        <p:txBody>
          <a:bodyPr>
            <a:normAutofit/>
          </a:bodyPr>
          <a:lstStyle/>
          <a:p>
            <a:r>
              <a:rPr lang="en-US" altLang="zh-TW" dirty="0"/>
              <a:t>Report Submission Deadline: </a:t>
            </a:r>
            <a:r>
              <a:rPr lang="en-US" altLang="zh-TW" dirty="0">
                <a:solidFill>
                  <a:srgbClr val="FF0000"/>
                </a:solidFill>
              </a:rPr>
              <a:t>8/17 (Tue.) 11:55 a.m.</a:t>
            </a:r>
          </a:p>
          <a:p>
            <a:endParaRPr lang="en-US" altLang="zh-TW" dirty="0"/>
          </a:p>
          <a:p>
            <a:r>
              <a:rPr lang="en-US" altLang="zh-TW" dirty="0"/>
              <a:t>Demo date: </a:t>
            </a:r>
            <a:r>
              <a:rPr lang="en-US" altLang="zh-TW" dirty="0">
                <a:solidFill>
                  <a:srgbClr val="FF0000"/>
                </a:solidFill>
              </a:rPr>
              <a:t>8/17 (Tue.)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Zip all files into one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pPr lvl="1"/>
            <a:r>
              <a:rPr lang="en-US" altLang="zh-TW" dirty="0"/>
              <a:t>Report (.pdf)</a:t>
            </a:r>
          </a:p>
          <a:p>
            <a:pPr lvl="1"/>
            <a:r>
              <a:rPr lang="en-US" altLang="zh-TW" dirty="0"/>
              <a:t>Source code</a:t>
            </a:r>
          </a:p>
          <a:p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/>
              <a:t>DLP_LAB4_yourstudentID_name.zip</a:t>
            </a:r>
            <a:r>
              <a:rPr lang="zh-TW" altLang="en-US" dirty="0"/>
              <a:t>」</a:t>
            </a:r>
          </a:p>
          <a:p>
            <a:pPr lvl="1"/>
            <a:r>
              <a:rPr lang="en-US" altLang="zh-TW" dirty="0"/>
              <a:t>ex: </a:t>
            </a:r>
            <a:r>
              <a:rPr lang="zh-TW" altLang="en-US" dirty="0"/>
              <a:t>「</a:t>
            </a:r>
            <a:r>
              <a:rPr lang="en-US" altLang="zh-TW" dirty="0"/>
              <a:t>DLP_LAB4_309551027_</a:t>
            </a:r>
            <a:r>
              <a:rPr lang="zh-TW" altLang="en-US" sz="2600" dirty="0">
                <a:latin typeface="+mj-ea"/>
                <a:ea typeface="+mj-ea"/>
                <a:cs typeface="Calibri" panose="020F0502020204030204" pitchFamily="34" charset="0"/>
              </a:rPr>
              <a:t>李美慧</a:t>
            </a:r>
            <a:r>
              <a:rPr lang="en-US" altLang="zh-TW" dirty="0"/>
              <a:t>.zip</a:t>
            </a:r>
            <a:r>
              <a:rPr lang="zh-TW" altLang="en-US" dirty="0"/>
              <a:t>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87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Variational Autoencoder</a:t>
            </a:r>
          </a:p>
          <a:p>
            <a:endParaRPr lang="en-US" altLang="zh-TW" dirty="0"/>
          </a:p>
          <a:p>
            <a:r>
              <a:rPr lang="en-US" altLang="zh-TW" dirty="0"/>
              <a:t>Seq2Seq Model</a:t>
            </a:r>
          </a:p>
          <a:p>
            <a:endParaRPr lang="en-US" altLang="zh-TW" dirty="0"/>
          </a:p>
          <a:p>
            <a:r>
              <a:rPr lang="en-US" altLang="zh-TW" dirty="0"/>
              <a:t>Reparameterization Trick</a:t>
            </a:r>
          </a:p>
          <a:p>
            <a:endParaRPr lang="en-US" altLang="zh-TW" dirty="0"/>
          </a:p>
          <a:p>
            <a:r>
              <a:rPr lang="en-US" altLang="zh-TW" dirty="0"/>
              <a:t>KL Cost Annealing</a:t>
            </a:r>
          </a:p>
          <a:p>
            <a:endParaRPr lang="en-US" altLang="zh-TW" dirty="0"/>
          </a:p>
          <a:p>
            <a:r>
              <a:rPr lang="en-US" altLang="zh-TW" dirty="0"/>
              <a:t>Conditional VAE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439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VAE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2E9FA0-08FB-4C91-944A-C6E9A5784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55" y="1585270"/>
            <a:ext cx="7338060" cy="188023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95C277E-9BB8-4C5A-8F8C-E84D7C4F0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15" y="3849695"/>
            <a:ext cx="7429500" cy="28460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8B24FF3-A977-4ECB-A070-EED1C3019AD1}"/>
              </a:ext>
            </a:extLst>
          </p:cNvPr>
          <p:cNvSpPr txBox="1"/>
          <p:nvPr/>
        </p:nvSpPr>
        <p:spPr>
          <a:xfrm>
            <a:off x="1576245" y="2082720"/>
            <a:ext cx="1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B5C98EA-EFC4-498A-B8AD-43EA4F4B4A20}"/>
              </a:ext>
            </a:extLst>
          </p:cNvPr>
          <p:cNvSpPr txBox="1"/>
          <p:nvPr/>
        </p:nvSpPr>
        <p:spPr>
          <a:xfrm>
            <a:off x="1576245" y="4912669"/>
            <a:ext cx="1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7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Seq2Seq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1" name="Google Shape;197;p6">
            <a:extLst>
              <a:ext uri="{FF2B5EF4-FFF2-40B4-BE49-F238E27FC236}">
                <a16:creationId xmlns:a16="http://schemas.microsoft.com/office/drawing/2014/main" id="{7017DE06-E99A-4F05-ABB0-FDF75EB8CD5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b="54979"/>
          <a:stretch/>
        </p:blipFill>
        <p:spPr>
          <a:xfrm>
            <a:off x="3859337" y="1413154"/>
            <a:ext cx="7463540" cy="2268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97;p6">
            <a:extLst>
              <a:ext uri="{FF2B5EF4-FFF2-40B4-BE49-F238E27FC236}">
                <a16:creationId xmlns:a16="http://schemas.microsoft.com/office/drawing/2014/main" id="{37310CE6-79A8-4BB0-8089-D306CB1DE480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t="54979"/>
          <a:stretch/>
        </p:blipFill>
        <p:spPr>
          <a:xfrm>
            <a:off x="3859336" y="4174216"/>
            <a:ext cx="7463539" cy="226811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C5321D-58D5-480E-B539-AFE35DF51795}"/>
              </a:ext>
            </a:extLst>
          </p:cNvPr>
          <p:cNvSpPr txBox="1"/>
          <p:nvPr/>
        </p:nvSpPr>
        <p:spPr>
          <a:xfrm>
            <a:off x="722131" y="5117812"/>
            <a:ext cx="28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 CVAE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9CEF8F1-982B-4721-A8C6-C4775540BDB5}"/>
              </a:ext>
            </a:extLst>
          </p:cNvPr>
          <p:cNvSpPr txBox="1"/>
          <p:nvPr/>
        </p:nvSpPr>
        <p:spPr>
          <a:xfrm>
            <a:off x="722131" y="2322962"/>
            <a:ext cx="28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 AE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62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BEF6B-D097-4441-8064-644E26D8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Lab Description – Reparameterization Trick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DC988-DF9A-4A5E-809B-09C3D3DC81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5499538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Log variance</a:t>
            </a:r>
          </a:p>
          <a:p>
            <a:pPr lvl="1"/>
            <a:r>
              <a:rPr lang="en-US" altLang="zh-TW" dirty="0"/>
              <a:t>Output should be log variance (not variance)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E2F66D-A75E-45E5-BA21-1994B191F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43" y="1417638"/>
            <a:ext cx="4389120" cy="3943350"/>
          </a:xfrm>
          <a:prstGeom prst="rect">
            <a:avLst/>
          </a:prstGeom>
        </p:spPr>
      </p:pic>
      <p:pic>
        <p:nvPicPr>
          <p:cNvPr id="6" name="Google Shape;204;p7">
            <a:extLst>
              <a:ext uri="{FF2B5EF4-FFF2-40B4-BE49-F238E27FC236}">
                <a16:creationId xmlns:a16="http://schemas.microsoft.com/office/drawing/2014/main" id="{8188BC1F-A92A-4099-92EC-8D193747BFD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2463" y="2925604"/>
            <a:ext cx="6049604" cy="927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392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BEF6B-D097-4441-8064-644E26D8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KL Cost Annealing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DC988-DF9A-4A5E-809B-09C3D3DC81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Initially set your KL weight to 0</a:t>
            </a:r>
          </a:p>
          <a:p>
            <a:r>
              <a:rPr lang="en-US" altLang="zh-TW" dirty="0"/>
              <a:t>Maximum value is 1</a:t>
            </a:r>
          </a:p>
          <a:p>
            <a:endParaRPr lang="zh-TW" altLang="en-US" dirty="0"/>
          </a:p>
        </p:txBody>
      </p:sp>
      <p:pic>
        <p:nvPicPr>
          <p:cNvPr id="4" name="Google Shape;221;p9">
            <a:extLst>
              <a:ext uri="{FF2B5EF4-FFF2-40B4-BE49-F238E27FC236}">
                <a16:creationId xmlns:a16="http://schemas.microsoft.com/office/drawing/2014/main" id="{BCB37EE1-7FFF-4453-998F-D941403788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5280" y="2595732"/>
            <a:ext cx="5581440" cy="3893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23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9258</TotalTime>
  <Words>835</Words>
  <Application>Microsoft Office PowerPoint</Application>
  <PresentationFormat>寬螢幕</PresentationFormat>
  <Paragraphs>158</Paragraphs>
  <Slides>23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微軟正黑體</vt:lpstr>
      <vt:lpstr>新細明體</vt:lpstr>
      <vt:lpstr>Calibri</vt:lpstr>
      <vt:lpstr>Franklin Gothic Book</vt:lpstr>
      <vt:lpstr>Perpetua</vt:lpstr>
      <vt:lpstr>Times</vt:lpstr>
      <vt:lpstr>Times New Roman</vt:lpstr>
      <vt:lpstr>Wingdings 2</vt:lpstr>
      <vt:lpstr>公正</vt:lpstr>
      <vt:lpstr>PowerPoint 簡報</vt:lpstr>
      <vt:lpstr>Outline</vt:lpstr>
      <vt:lpstr>Lab Objective</vt:lpstr>
      <vt:lpstr>Important Date</vt:lpstr>
      <vt:lpstr>Lab Description</vt:lpstr>
      <vt:lpstr>Lab Description - VAE</vt:lpstr>
      <vt:lpstr>Lab Description - Seq2Seq</vt:lpstr>
      <vt:lpstr>Lab Description – Reparameterization Trick</vt:lpstr>
      <vt:lpstr>Lab Description - KL Cost Annealing</vt:lpstr>
      <vt:lpstr>Lab Description - Conditional VAE</vt:lpstr>
      <vt:lpstr>Lab Description – Other details</vt:lpstr>
      <vt:lpstr>Lab Description – Other details</vt:lpstr>
      <vt:lpstr>Lab Description – Requirements</vt:lpstr>
      <vt:lpstr>Lab Description – Requirements</vt:lpstr>
      <vt:lpstr>Lab Description – Hints</vt:lpstr>
      <vt:lpstr>Scoring Criteria - Report (50%) </vt:lpstr>
      <vt:lpstr>Scoring Criteria - Demo(50%) </vt:lpstr>
      <vt:lpstr>Implement Hints</vt:lpstr>
      <vt:lpstr>Supplementary Materials</vt:lpstr>
      <vt:lpstr>GRU to LSTM</vt:lpstr>
      <vt:lpstr>GRU to LSTM (cont’d)</vt:lpstr>
      <vt:lpstr>Loss</vt:lpstr>
      <vt:lpstr>Other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李美慧</cp:lastModifiedBy>
  <cp:revision>331</cp:revision>
  <dcterms:created xsi:type="dcterms:W3CDTF">2020-12-24T02:37:04Z</dcterms:created>
  <dcterms:modified xsi:type="dcterms:W3CDTF">2021-08-02T16:42:23Z</dcterms:modified>
</cp:coreProperties>
</file>