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8" r:id="rId2"/>
    <p:sldId id="327" r:id="rId3"/>
    <p:sldId id="328" r:id="rId4"/>
    <p:sldId id="329" r:id="rId5"/>
    <p:sldId id="330" r:id="rId6"/>
    <p:sldId id="267" r:id="rId7"/>
    <p:sldId id="268" r:id="rId8"/>
    <p:sldId id="334" r:id="rId9"/>
    <p:sldId id="335" r:id="rId10"/>
    <p:sldId id="340" r:id="rId11"/>
    <p:sldId id="280" r:id="rId12"/>
    <p:sldId id="278" r:id="rId13"/>
    <p:sldId id="281" r:id="rId14"/>
    <p:sldId id="343" r:id="rId15"/>
    <p:sldId id="344" r:id="rId16"/>
    <p:sldId id="349" r:id="rId17"/>
    <p:sldId id="285" r:id="rId18"/>
    <p:sldId id="347" r:id="rId19"/>
    <p:sldId id="287" r:id="rId20"/>
    <p:sldId id="348" r:id="rId21"/>
    <p:sldId id="350" r:id="rId22"/>
    <p:sldId id="351" r:id="rId23"/>
    <p:sldId id="35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CC"/>
    <a:srgbClr val="DAE7FB"/>
    <a:srgbClr val="BE0000"/>
    <a:srgbClr val="0C77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97" d="100"/>
          <a:sy n="97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9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63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31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2021/7/13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27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631504" y="1670944"/>
            <a:ext cx="8856984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/>
              <a:t>Lab1 - Backpropagation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July 13, 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2021 Summer</a:t>
            </a:r>
          </a:p>
          <a:p>
            <a:pPr marL="0" indent="0" algn="ctr" defTabSz="914400">
              <a:buNone/>
            </a:pPr>
            <a:r>
              <a:rPr lang="zh-TW" altLang="en-US" dirty="0">
                <a:latin typeface="+mj-ea"/>
                <a:ea typeface="+mj-ea"/>
                <a:cs typeface="Calibri" panose="020F0502020204030204" pitchFamily="34" charset="0"/>
              </a:rPr>
              <a:t>李美慧</a:t>
            </a:r>
            <a:endParaRPr lang="en-US" altLang="zh-TW" dirty="0"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6ADE8-45C1-4833-9349-C7361199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Forward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5EEE42-89CB-45A3-8CD0-C6A94D6F5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592171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8DCBC0-DE2C-4CDB-B648-A1C58B98A14C}"/>
                  </a:ext>
                </a:extLst>
              </p:cNvPr>
              <p:cNvSpPr/>
              <p:nvPr/>
            </p:nvSpPr>
            <p:spPr>
              <a:xfrm>
                <a:off x="696000" y="5265829"/>
                <a:ext cx="80044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800" b="1" dirty="0">
                    <a:latin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800" b="1" dirty="0">
                    <a:latin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8DCBC0-DE2C-4CDB-B648-A1C58B98A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5265829"/>
                <a:ext cx="80044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541F71F-CDAD-4A50-B245-E4FBE90FA7C8}"/>
                  </a:ext>
                </a:extLst>
              </p:cNvPr>
              <p:cNvSpPr/>
              <p:nvPr/>
            </p:nvSpPr>
            <p:spPr>
              <a:xfrm>
                <a:off x="3348634" y="5772969"/>
                <a:ext cx="2699200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sz="28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541F71F-CDAD-4A50-B245-E4FBE90F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634" y="5772969"/>
                <a:ext cx="2699200" cy="90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 descr="ãsigmoid FUNCTIONãçåçæå°çµæ">
            <a:extLst>
              <a:ext uri="{FF2B5EF4-FFF2-40B4-BE49-F238E27FC236}">
                <a16:creationId xmlns:a16="http://schemas.microsoft.com/office/drawing/2014/main" id="{E32E7616-2C05-4C80-A358-2B56FB09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47" y="4777990"/>
            <a:ext cx="2911008" cy="193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ãsigmoid FUNCTIONãçåçæå°çµæ">
            <a:extLst>
              <a:ext uri="{FF2B5EF4-FFF2-40B4-BE49-F238E27FC236}">
                <a16:creationId xmlns:a16="http://schemas.microsoft.com/office/drawing/2014/main" id="{C4EF7DED-EC1F-42E6-92A5-3F4A12CF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992" y="4777989"/>
            <a:ext cx="2911008" cy="193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9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Lab Description – Backward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903458" y="3597686"/>
                <a:ext cx="3600000" cy="2705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458" y="3597686"/>
                <a:ext cx="3600000" cy="2705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355935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35" y="1900169"/>
                <a:ext cx="540000" cy="468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253639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368453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655388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88" y="1906053"/>
                <a:ext cx="540000" cy="46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251193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93" y="1906053"/>
                <a:ext cx="540000" cy="468000"/>
              </a:xfrm>
              <a:prstGeom prst="rect">
                <a:avLst/>
              </a:prstGeom>
              <a:blipFill>
                <a:blip r:embed="rId6"/>
                <a:stretch>
                  <a:fillRect r="-215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2895935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4973639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088453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195388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38997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977" y="2309503"/>
                <a:ext cx="744691" cy="369332"/>
              </a:xfrm>
              <a:prstGeom prst="rect">
                <a:avLst/>
              </a:prstGeom>
              <a:blipFill>
                <a:blip r:embed="rId7"/>
                <a:stretch>
                  <a:fillRect l="-9016" t="-5000" r="-5738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983884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884" y="1700010"/>
                <a:ext cx="35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835267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67" y="1712710"/>
                <a:ext cx="4299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323164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64" y="2082042"/>
                <a:ext cx="5018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390826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26" y="2134169"/>
                <a:ext cx="5688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346177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451486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920948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48" y="1721387"/>
                <a:ext cx="4892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861044" y="2774273"/>
                <a:ext cx="64699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044" y="2774273"/>
                <a:ext cx="6469913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123997" y="4614320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97" y="4614320"/>
                <a:ext cx="342254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623942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42" y="5260194"/>
                <a:ext cx="2474203" cy="6901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489859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59" y="5284431"/>
                <a:ext cx="1479892" cy="6658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2761569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084846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2871518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4949222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064036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Network 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5227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89" y="3857398"/>
            <a:ext cx="3680111" cy="284911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A235514-2544-484B-A385-F8EF0A050D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824483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902207" y="1417638"/>
            <a:ext cx="5193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85750" algn="ctr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the training, you need to print loss</a:t>
            </a:r>
            <a:endParaRPr lang="zh-TW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258298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745892" y="1232971"/>
            <a:ext cx="47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algn="ctr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the testing, you need to show your predictions, also the accuracy</a:t>
            </a:r>
            <a:endParaRPr lang="zh-TW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35247-2442-442A-AD83-3FEF3AF2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5D44E-F3EE-4D7C-AF5C-680100119C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Visualize ground truth, your predictions, and learning curve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AC7AFA-71A9-4FF7-A49D-1CA8385A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166089"/>
            <a:ext cx="10800000" cy="42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A2853-1B9C-4593-B446-C67D5FFB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401E1-613B-42F6-B889-8E70E73AF5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Report (40%)</a:t>
            </a:r>
          </a:p>
          <a:p>
            <a:r>
              <a:rPr lang="en-US" altLang="zh-TW" dirty="0"/>
              <a:t>Demo (60%) </a:t>
            </a:r>
          </a:p>
          <a:p>
            <a:pPr lvl="1"/>
            <a:r>
              <a:rPr lang="en-US" altLang="zh-TW" dirty="0"/>
              <a:t>Experimental results (40%)</a:t>
            </a:r>
          </a:p>
          <a:p>
            <a:pPr lvl="1"/>
            <a:r>
              <a:rPr lang="en-US" altLang="zh-TW" dirty="0"/>
              <a:t>Questions (20%)</a:t>
            </a:r>
          </a:p>
          <a:p>
            <a:r>
              <a:rPr lang="en-US" altLang="zh-TW" dirty="0"/>
              <a:t>Late report or demo</a:t>
            </a:r>
          </a:p>
          <a:p>
            <a:pPr lvl="1"/>
            <a:r>
              <a:rPr lang="en-US" altLang="zh-TW" dirty="0"/>
              <a:t>Before 8/31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50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CDD54-5391-45CC-9401-3623F3F3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500"/>
            <a:ext cx="10363200" cy="1143000"/>
          </a:xfrm>
        </p:spPr>
        <p:txBody>
          <a:bodyPr anchor="ctr"/>
          <a:lstStyle/>
          <a:p>
            <a:pPr algn="ctr"/>
            <a:r>
              <a:rPr lang="en-US" altLang="zh-TW" dirty="0"/>
              <a:t>Supplementary Materials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34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SGD – minibatch</a:t>
            </a:r>
          </a:p>
          <a:p>
            <a:endParaRPr lang="en-US" altLang="zh-TW" dirty="0"/>
          </a:p>
          <a:p>
            <a:r>
              <a:rPr lang="en-US" altLang="zh-TW" dirty="0"/>
              <a:t>Momentum</a:t>
            </a:r>
          </a:p>
          <a:p>
            <a:endParaRPr lang="en-US" altLang="zh-TW" dirty="0"/>
          </a:p>
          <a:p>
            <a:r>
              <a:rPr lang="en-US" altLang="zh-TW" dirty="0" err="1"/>
              <a:t>AdaGrad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Adam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47E151-3E5E-48DA-9ACF-93D0EF7A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977" y="1410802"/>
            <a:ext cx="2217420" cy="11963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AD53799-465C-42E4-8B2C-D49F006E8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62" b="40005"/>
          <a:stretch/>
        </p:blipFill>
        <p:spPr>
          <a:xfrm>
            <a:off x="8234222" y="1263319"/>
            <a:ext cx="2612933" cy="1522349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66FC1B19-2A35-47CD-A997-84E203C045F2}"/>
              </a:ext>
            </a:extLst>
          </p:cNvPr>
          <p:cNvGrpSpPr/>
          <p:nvPr/>
        </p:nvGrpSpPr>
        <p:grpSpPr>
          <a:xfrm>
            <a:off x="4605235" y="3703293"/>
            <a:ext cx="6163222" cy="2300563"/>
            <a:chOff x="2398064" y="4208354"/>
            <a:chExt cx="6163222" cy="230056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7FEE1CB-A428-4485-ABC9-D9A4B310E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8064" y="4220345"/>
              <a:ext cx="4021931" cy="1535906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5AF2033-A681-4787-9EE0-A19CCCED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9648" y="4208354"/>
              <a:ext cx="1671638" cy="161448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B7C3B37-0C1D-4370-B37B-591107663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1573" y="5658811"/>
              <a:ext cx="2564606" cy="850106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63D38327-9F5A-4F01-98DF-C5C9DF6E62C9}"/>
              </a:ext>
            </a:extLst>
          </p:cNvPr>
          <p:cNvSpPr/>
          <p:nvPr/>
        </p:nvSpPr>
        <p:spPr>
          <a:xfrm>
            <a:off x="4078014" y="693804"/>
            <a:ext cx="3394842" cy="21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2ACCFD-7EBB-4BE4-AD33-B3B5A4996338}"/>
              </a:ext>
            </a:extLst>
          </p:cNvPr>
          <p:cNvSpPr txBox="1"/>
          <p:nvPr/>
        </p:nvSpPr>
        <p:spPr>
          <a:xfrm>
            <a:off x="4689234" y="777455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EC6C87-EBBD-4804-A1E0-D91E525A2DF1}"/>
              </a:ext>
            </a:extLst>
          </p:cNvPr>
          <p:cNvSpPr/>
          <p:nvPr/>
        </p:nvSpPr>
        <p:spPr>
          <a:xfrm>
            <a:off x="7843268" y="700787"/>
            <a:ext cx="3394842" cy="21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12C7AE9-367A-4B20-8722-BCAC281CA634}"/>
              </a:ext>
            </a:extLst>
          </p:cNvPr>
          <p:cNvSpPr txBox="1"/>
          <p:nvPr/>
        </p:nvSpPr>
        <p:spPr>
          <a:xfrm>
            <a:off x="8594181" y="784438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3DA806-A910-427C-A80A-12DFE2E777C8}"/>
              </a:ext>
            </a:extLst>
          </p:cNvPr>
          <p:cNvSpPr/>
          <p:nvPr/>
        </p:nvSpPr>
        <p:spPr>
          <a:xfrm>
            <a:off x="4078014" y="3184873"/>
            <a:ext cx="7160096" cy="28189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4317572-5E21-44D3-BFB3-7509C595E12A}"/>
              </a:ext>
            </a:extLst>
          </p:cNvPr>
          <p:cNvSpPr txBox="1"/>
          <p:nvPr/>
        </p:nvSpPr>
        <p:spPr>
          <a:xfrm>
            <a:off x="5534716" y="3210176"/>
            <a:ext cx="435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AA0963-24F8-4842-BFC8-FF3CA232FC12}"/>
              </a:ext>
            </a:extLst>
          </p:cNvPr>
          <p:cNvSpPr txBox="1"/>
          <p:nvPr/>
        </p:nvSpPr>
        <p:spPr>
          <a:xfrm>
            <a:off x="522135" y="6278091"/>
            <a:ext cx="1114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https://medium.com/%E9%9B%9E%E9%9B%9E%E8%88%87%E5%85%94%E5%85%94%E7%9A%84%E5%B7%A5%E7%A8%8B%E4%B8%96%E7%95%8C/%E6%A9%9F%E5%99%A8%E5%AD%B8%E7%BF%92ml-note-sgd-momentum-adagrad-adam-optimizer-f20568c968db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93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5A071-BA96-43AA-81E3-DCF1316E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01633B-D6FE-4690-BE3A-816E8C619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0504" r="60749" b="7126"/>
          <a:stretch/>
        </p:blipFill>
        <p:spPr>
          <a:xfrm>
            <a:off x="1332664" y="2331597"/>
            <a:ext cx="2829862" cy="26296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790E38-4E45-4885-AE3C-83A02B7B2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9" b="54259"/>
          <a:stretch/>
        </p:blipFill>
        <p:spPr>
          <a:xfrm>
            <a:off x="4799191" y="2175805"/>
            <a:ext cx="2829790" cy="28389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DE0C0E-B69F-4FCB-BD2B-0916F3BD2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49" b="54259"/>
          <a:stretch/>
        </p:blipFill>
        <p:spPr>
          <a:xfrm>
            <a:off x="8265646" y="2174437"/>
            <a:ext cx="2829790" cy="28389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7109CAE-2158-4B22-BCCF-4DCF9D5019C6}"/>
              </a:ext>
            </a:extLst>
          </p:cNvPr>
          <p:cNvSpPr txBox="1"/>
          <p:nvPr/>
        </p:nvSpPr>
        <p:spPr>
          <a:xfrm>
            <a:off x="2020123" y="496128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Sigmoid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AEB8157-535D-433C-A187-051FE75C8543}"/>
              </a:ext>
            </a:extLst>
          </p:cNvPr>
          <p:cNvSpPr txBox="1"/>
          <p:nvPr/>
        </p:nvSpPr>
        <p:spPr>
          <a:xfrm>
            <a:off x="5753321" y="4961287"/>
            <a:ext cx="998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Tanh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23172F-6B0E-4274-B38D-3F55B059AA78}"/>
              </a:ext>
            </a:extLst>
          </p:cNvPr>
          <p:cNvSpPr txBox="1"/>
          <p:nvPr/>
        </p:nvSpPr>
        <p:spPr>
          <a:xfrm>
            <a:off x="8623633" y="4959197"/>
            <a:ext cx="200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Leaky </a:t>
            </a:r>
            <a:r>
              <a:rPr lang="en-US" altLang="zh-TW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1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Backpropagation in Convolutional NN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732340"/>
            <a:ext cx="4051446" cy="206350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78" y="1963109"/>
            <a:ext cx="5416843" cy="125707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r="2794"/>
          <a:stretch/>
        </p:blipFill>
        <p:spPr>
          <a:xfrm>
            <a:off x="5480837" y="4154655"/>
            <a:ext cx="6388723" cy="14505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2135" y="6477268"/>
            <a:ext cx="1114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Reference : https://medium.com/@2017csm1006/forward-and-backpropagation-in-convolutional-neural-network-4dfa96d7b37e</a:t>
            </a:r>
            <a:endParaRPr lang="zh-TW" altLang="en-US" sz="14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A865EAEE-41E1-4619-8627-6856D35831D9}"/>
              </a:ext>
            </a:extLst>
          </p:cNvPr>
          <p:cNvSpPr/>
          <p:nvPr/>
        </p:nvSpPr>
        <p:spPr>
          <a:xfrm rot="3362180">
            <a:off x="4409334" y="4002517"/>
            <a:ext cx="1065906" cy="282330"/>
          </a:xfrm>
          <a:prstGeom prst="rightArrow">
            <a:avLst/>
          </a:prstGeom>
          <a:solidFill>
            <a:srgbClr val="DAE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C812E34C-142B-484B-96EF-307804197E7D}"/>
              </a:ext>
            </a:extLst>
          </p:cNvPr>
          <p:cNvSpPr/>
          <p:nvPr/>
        </p:nvSpPr>
        <p:spPr>
          <a:xfrm rot="20712205">
            <a:off x="4824157" y="2585440"/>
            <a:ext cx="1065906" cy="282330"/>
          </a:xfrm>
          <a:prstGeom prst="rightArrow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5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CDD54-5391-45CC-9401-3623F3F3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500"/>
            <a:ext cx="10363200" cy="1143000"/>
          </a:xfrm>
        </p:spPr>
        <p:txBody>
          <a:bodyPr anchor="ctr"/>
          <a:lstStyle/>
          <a:p>
            <a:pPr algn="ctr"/>
            <a:r>
              <a:rPr lang="en-US" altLang="zh-TW" dirty="0"/>
              <a:t>Announcement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37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5A0E2-4155-4B1E-B935-020AF9BA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Machine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62ABF3-4D34-4B1B-858E-88D4A2C6B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49" r="-1"/>
          <a:stretch/>
        </p:blipFill>
        <p:spPr>
          <a:xfrm>
            <a:off x="3149245" y="2497263"/>
            <a:ext cx="5893505" cy="931737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3A96513-4104-4101-98BD-43F8AAE2566D}"/>
              </a:ext>
            </a:extLst>
          </p:cNvPr>
          <p:cNvSpPr txBox="1">
            <a:spLocks/>
          </p:cNvSpPr>
          <p:nvPr/>
        </p:nvSpPr>
        <p:spPr>
          <a:xfrm>
            <a:off x="696000" y="1447800"/>
            <a:ext cx="1080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TW" dirty="0"/>
              <a:t>Just refer to the installation document 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90953DC-FC8B-45F4-9635-E032A0BFE4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58"/>
          <a:stretch/>
        </p:blipFill>
        <p:spPr>
          <a:xfrm>
            <a:off x="756492" y="4205275"/>
            <a:ext cx="10679015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2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F3ABC-26B5-4B77-BF23-B80DADE7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US" altLang="zh-TW" dirty="0"/>
              <a:t>Google Meet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489AF3-CF82-4BA0-A6EC-E7FD8CAC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10" y="3068856"/>
            <a:ext cx="5178340" cy="25332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7135C79-C258-474E-B7A2-903C0887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0" y="3292764"/>
            <a:ext cx="5516410" cy="208547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1240F7C-7126-43B8-88C9-7421F86DC4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572000"/>
          </a:xfrm>
        </p:spPr>
        <p:txBody>
          <a:bodyPr/>
          <a:lstStyle/>
          <a:p>
            <a:r>
              <a:rPr lang="en-US" altLang="zh-TW" dirty="0"/>
              <a:t>Attend Google Meet using </a:t>
            </a:r>
            <a:r>
              <a:rPr lang="en-US" altLang="zh-TW" b="1" dirty="0">
                <a:solidFill>
                  <a:srgbClr val="FF0000"/>
                </a:solidFill>
              </a:rPr>
              <a:t>NYCU</a:t>
            </a:r>
            <a:r>
              <a:rPr lang="en-US" altLang="zh-TW" dirty="0"/>
              <a:t> account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FEF25-C7D4-4EDC-AE3C-DB7EAB851F39}"/>
              </a:ext>
            </a:extLst>
          </p:cNvPr>
          <p:cNvSpPr/>
          <p:nvPr/>
        </p:nvSpPr>
        <p:spPr>
          <a:xfrm>
            <a:off x="579589" y="2229853"/>
            <a:ext cx="5400001" cy="378994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690FBC-2169-454D-834A-201C197BF9FD}"/>
              </a:ext>
            </a:extLst>
          </p:cNvPr>
          <p:cNvSpPr txBox="1"/>
          <p:nvPr/>
        </p:nvSpPr>
        <p:spPr>
          <a:xfrm>
            <a:off x="1560319" y="2497225"/>
            <a:ext cx="355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NYCU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2EDFB8-3DEF-4E7F-9858-F42BC41D6BF4}"/>
              </a:ext>
            </a:extLst>
          </p:cNvPr>
          <p:cNvSpPr/>
          <p:nvPr/>
        </p:nvSpPr>
        <p:spPr>
          <a:xfrm>
            <a:off x="6095999" y="2189748"/>
            <a:ext cx="5400001" cy="378994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899585-99F8-4922-A53E-00EE2D8706A8}"/>
              </a:ext>
            </a:extLst>
          </p:cNvPr>
          <p:cNvSpPr txBox="1"/>
          <p:nvPr/>
        </p:nvSpPr>
        <p:spPr>
          <a:xfrm>
            <a:off x="7076729" y="2457120"/>
            <a:ext cx="355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NYCU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9C069E-7C45-4A4E-93F2-3EC6858B6286}"/>
              </a:ext>
            </a:extLst>
          </p:cNvPr>
          <p:cNvSpPr/>
          <p:nvPr/>
        </p:nvSpPr>
        <p:spPr>
          <a:xfrm>
            <a:off x="696000" y="3292764"/>
            <a:ext cx="2095326" cy="11508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C99530-5C6F-438D-9A1B-4C2E8DE8B8C2}"/>
              </a:ext>
            </a:extLst>
          </p:cNvPr>
          <p:cNvSpPr/>
          <p:nvPr/>
        </p:nvSpPr>
        <p:spPr>
          <a:xfrm>
            <a:off x="6350842" y="4243380"/>
            <a:ext cx="2183558" cy="1034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3237DB1-5E99-4A9B-83F3-73665DA99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50" b="92047"/>
          <a:stretch/>
        </p:blipFill>
        <p:spPr>
          <a:xfrm>
            <a:off x="8097645" y="572710"/>
            <a:ext cx="3835607" cy="87188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D64407D-1C47-4C70-A947-6D34BD2EAFA4}"/>
              </a:ext>
            </a:extLst>
          </p:cNvPr>
          <p:cNvSpPr/>
          <p:nvPr/>
        </p:nvSpPr>
        <p:spPr>
          <a:xfrm>
            <a:off x="9994231" y="1006641"/>
            <a:ext cx="1112995" cy="3775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75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D3352-8205-4580-96E9-A883888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US" altLang="zh-TW" dirty="0"/>
              <a:t>Email via new E3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0E702-50E1-4237-BC36-A9F180495B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Use the </a:t>
            </a:r>
            <a:r>
              <a:rPr lang="en-US" altLang="zh-TW" b="1" dirty="0">
                <a:solidFill>
                  <a:srgbClr val="FF0000"/>
                </a:solidFill>
              </a:rPr>
              <a:t>new e3 </a:t>
            </a:r>
            <a:r>
              <a:rPr lang="en-US" altLang="zh-TW" dirty="0"/>
              <a:t>email system to send email to me</a:t>
            </a:r>
          </a:p>
          <a:p>
            <a:r>
              <a:rPr lang="en-US" altLang="zh-TW" dirty="0"/>
              <a:t>If you do not use the new e3 email system, I may not reply to you.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036D46-3B5E-4E41-869E-3E8A7A22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5" y="3269264"/>
            <a:ext cx="11844089" cy="20246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1E3CB0-9990-4FD5-9D57-975BCE22CBB6}"/>
              </a:ext>
            </a:extLst>
          </p:cNvPr>
          <p:cNvSpPr/>
          <p:nvPr/>
        </p:nvSpPr>
        <p:spPr>
          <a:xfrm>
            <a:off x="173955" y="4686362"/>
            <a:ext cx="2136108" cy="575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7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lab, you will need to understand and implement a simple neural network with forward and backward pass using two hidden layers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8836DB-D358-4BEF-A92B-0DE5B4E6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25" y="2535061"/>
            <a:ext cx="6090151" cy="4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6412832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7/20 (Tue.) 12:00 p.m.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7/20 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DLP_LAB1_yourstudentID_name.zip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DLP_LAB1_309551027_</a:t>
            </a:r>
            <a:r>
              <a:rPr lang="zh-TW" altLang="en-US" sz="2600" dirty="0">
                <a:latin typeface="+mj-ea"/>
                <a:ea typeface="+mj-ea"/>
                <a:cs typeface="Calibri" panose="020F0502020204030204" pitchFamily="34" charset="0"/>
              </a:rPr>
              <a:t>李美慧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Implement a simple neural network with two hidden layers</a:t>
            </a:r>
          </a:p>
          <a:p>
            <a:r>
              <a:rPr lang="en-US" altLang="zh-TW" dirty="0"/>
              <a:t>You can only use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r>
              <a:rPr lang="en-US" altLang="zh-TW" dirty="0"/>
              <a:t> and other </a:t>
            </a:r>
            <a:r>
              <a:rPr lang="en-US" altLang="zh-TW" dirty="0">
                <a:solidFill>
                  <a:srgbClr val="FF0000"/>
                </a:solidFill>
              </a:rPr>
              <a:t>python standard libraries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Plot your comparison figure showing the predictions and ground truth.</a:t>
            </a:r>
          </a:p>
          <a:p>
            <a:r>
              <a:rPr lang="en-US" altLang="zh-TW" dirty="0"/>
              <a:t>Plot your learning curve (loss, epoch).</a:t>
            </a:r>
          </a:p>
          <a:p>
            <a:r>
              <a:rPr lang="en-US" altLang="zh-TW" dirty="0"/>
              <a:t>Print the accuracy of your predictions.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3875" y="1609683"/>
                <a:ext cx="571500" cy="19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609683"/>
                <a:ext cx="571500" cy="198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1002" y="1610177"/>
                <a:ext cx="2892669" cy="1980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610177"/>
                <a:ext cx="2892669" cy="198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39298" y="1619087"/>
                <a:ext cx="571500" cy="1980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619087"/>
                <a:ext cx="571500" cy="19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37376" y="1619087"/>
                <a:ext cx="571500" cy="1980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619087"/>
                <a:ext cx="571500" cy="198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cxnSpLocks/>
            <a:stCxn id="6" idx="3"/>
            <a:endCxn id="7" idx="1"/>
          </p:cNvCxnSpPr>
          <p:nvPr/>
        </p:nvCxnSpPr>
        <p:spPr>
          <a:xfrm>
            <a:off x="1455375" y="2599683"/>
            <a:ext cx="1645627" cy="4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cxnSpLocks/>
            <a:stCxn id="7" idx="3"/>
            <a:endCxn id="8" idx="1"/>
          </p:cNvCxnSpPr>
          <p:nvPr/>
        </p:nvCxnSpPr>
        <p:spPr>
          <a:xfrm>
            <a:off x="5993671" y="2600177"/>
            <a:ext cx="1645627" cy="89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609087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1275" y="361524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260443" y="3615248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421590" y="3615248"/>
            <a:ext cx="1403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truth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893953" y="361524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760921"/>
                <a:ext cx="867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760921"/>
                <a:ext cx="86748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196777" y="1729833"/>
            <a:ext cx="165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Loss</a:t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8833" y="5266418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" y="5266418"/>
                <a:ext cx="3266279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107701" y="4854718"/>
                <a:ext cx="2339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01" y="4854718"/>
                <a:ext cx="2339230" cy="369332"/>
              </a:xfrm>
              <a:prstGeom prst="rect">
                <a:avLst/>
              </a:prstGeom>
              <a:blipFill>
                <a:blip r:embed="rId8"/>
                <a:stretch>
                  <a:fillRect l="-2865" t="-4918" r="-1042" b="-29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962391" y="4362101"/>
                <a:ext cx="1938031" cy="2247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391" y="4362101"/>
                <a:ext cx="1938031" cy="2247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07701" y="5778639"/>
                <a:ext cx="2339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01" y="5778639"/>
                <a:ext cx="2339230" cy="369332"/>
              </a:xfrm>
              <a:prstGeom prst="rect">
                <a:avLst/>
              </a:prstGeom>
              <a:blipFill>
                <a:blip r:embed="rId10"/>
                <a:stretch>
                  <a:fillRect l="-2865" t="-4918" r="-1042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107701" y="5316678"/>
                <a:ext cx="2332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01" y="5316678"/>
                <a:ext cx="2332626" cy="369332"/>
              </a:xfrm>
              <a:prstGeom prst="rect">
                <a:avLst/>
              </a:prstGeom>
              <a:blipFill>
                <a:blip r:embed="rId11"/>
                <a:stretch>
                  <a:fillRect l="-2872" t="-4918" r="-1044" b="-29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654210" y="4813758"/>
                <a:ext cx="30672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10" y="4813758"/>
                <a:ext cx="3067250" cy="461665"/>
              </a:xfrm>
              <a:prstGeom prst="rect">
                <a:avLst/>
              </a:prstGeom>
              <a:blipFill>
                <a:blip r:embed="rId1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654210" y="5274558"/>
                <a:ext cx="3060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10" y="5274558"/>
                <a:ext cx="3060645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651741" y="5738958"/>
                <a:ext cx="3073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5738958"/>
                <a:ext cx="3073854" cy="461665"/>
              </a:xfrm>
              <a:prstGeom prst="rect">
                <a:avLst/>
              </a:prstGeom>
              <a:blipFill>
                <a:blip r:embed="rId1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149334" y="6240307"/>
                <a:ext cx="1947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334" y="6240307"/>
                <a:ext cx="1947584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Flowchart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70832" y="3615660"/>
            <a:ext cx="432048" cy="2404139"/>
          </a:xfrm>
          <a:prstGeom prst="leftBrace">
            <a:avLst>
              <a:gd name="adj1" fmla="val 49689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453393" y="4617674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511693"/>
            <a:ext cx="2275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9B70E-0911-4823-9592-5CF1C940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Data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650B7A-0FD6-4ACE-AEC5-E84F3AEABA7E}"/>
              </a:ext>
            </a:extLst>
          </p:cNvPr>
          <p:cNvGrpSpPr/>
          <p:nvPr/>
        </p:nvGrpSpPr>
        <p:grpSpPr>
          <a:xfrm>
            <a:off x="623631" y="1591432"/>
            <a:ext cx="10944739" cy="4512753"/>
            <a:chOff x="650361" y="1591432"/>
            <a:chExt cx="10944739" cy="4512753"/>
          </a:xfrm>
        </p:grpSpPr>
        <p:pic>
          <p:nvPicPr>
            <p:cNvPr id="4" name="圖片 3" descr="https://lh4.googleusercontent.com/jSnADxsGA5S01-3PffJwUGAaHrlnU3aN5lCLVFREdep7xn_3dNGiYlsW0yLANvZzTeNwRKaV7IYthpuivh6SmfeOUxj-VPBFHZTuzBf2jOCwD3NyoUH2zUVKR98ZBx2zPCACv4JT">
              <a:extLst>
                <a:ext uri="{FF2B5EF4-FFF2-40B4-BE49-F238E27FC236}">
                  <a16:creationId xmlns:a16="http://schemas.microsoft.com/office/drawing/2014/main" id="{C24E1A3F-0E5D-4F09-B639-568C1CDDA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7" b="-1"/>
            <a:stretch/>
          </p:blipFill>
          <p:spPr bwMode="auto">
            <a:xfrm>
              <a:off x="650361" y="1718627"/>
              <a:ext cx="5124843" cy="438555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圖片 4" descr="https://lh4.googleusercontent.com/k6EI5A_hHlfUwneEJJ1izj0JTFVq1OkNvy9SM5Cvd7A8NydFRbF2z38Y_px0n6jXFleF-M5gPdQ6kTzTCExp64Lchl-KtJwuISAQAWyiWAb5B-7dNKNE0OmD0M7GWPGPTXFa6mtW">
              <a:extLst>
                <a:ext uri="{FF2B5EF4-FFF2-40B4-BE49-F238E27FC236}">
                  <a16:creationId xmlns:a16="http://schemas.microsoft.com/office/drawing/2014/main" id="{0B2C051D-5BF7-45E5-8B1A-860D3F121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r="4494"/>
            <a:stretch/>
          </p:blipFill>
          <p:spPr bwMode="auto">
            <a:xfrm>
              <a:off x="6819900" y="1591432"/>
              <a:ext cx="4775200" cy="448921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47178A-8ECF-4E9E-9A52-E3FEAA781CFD}"/>
              </a:ext>
            </a:extLst>
          </p:cNvPr>
          <p:cNvSpPr txBox="1"/>
          <p:nvPr/>
        </p:nvSpPr>
        <p:spPr>
          <a:xfrm>
            <a:off x="2383946" y="5968349"/>
            <a:ext cx="160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4BB41D-2C40-4900-AD76-1FE8237B8513}"/>
              </a:ext>
            </a:extLst>
          </p:cNvPr>
          <p:cNvSpPr txBox="1"/>
          <p:nvPr/>
        </p:nvSpPr>
        <p:spPr>
          <a:xfrm>
            <a:off x="8555127" y="5968349"/>
            <a:ext cx="160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6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6ADE8-45C1-4833-9349-C7361199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Architecture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5EEE42-89CB-45A3-8CD0-C6A94D6F5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592171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A8A37D-EE63-49FE-A1D3-D1AC7E723990}"/>
                  </a:ext>
                </a:extLst>
              </p:cNvPr>
              <p:cNvSpPr/>
              <p:nvPr/>
            </p:nvSpPr>
            <p:spPr>
              <a:xfrm>
                <a:off x="1939478" y="5127893"/>
                <a:ext cx="20422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sz="2800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sz="2800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A8A37D-EE63-49FE-A1D3-D1AC7E723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78" y="5127893"/>
                <a:ext cx="20422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015547D-D4AC-4A2F-9A8A-76B94BE24E7C}"/>
                  </a:ext>
                </a:extLst>
              </p:cNvPr>
              <p:cNvSpPr/>
              <p:nvPr/>
            </p:nvSpPr>
            <p:spPr>
              <a:xfrm>
                <a:off x="4467061" y="5127893"/>
                <a:ext cx="20625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sz="2800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sz="2800" b="1" i="1"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015547D-D4AC-4A2F-9A8A-76B94BE24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061" y="5127893"/>
                <a:ext cx="206255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92D217-9CD8-4922-93FA-10C100756AA5}"/>
                  </a:ext>
                </a:extLst>
              </p:cNvPr>
              <p:cNvSpPr/>
              <p:nvPr/>
            </p:nvSpPr>
            <p:spPr>
              <a:xfrm>
                <a:off x="7014970" y="5127893"/>
                <a:ext cx="3237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sz="2800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sz="2800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sz="2800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92D217-9CD8-4922-93FA-10C10075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970" y="5127893"/>
                <a:ext cx="32375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B3540E-AB77-4332-949E-473B30FC61D1}"/>
                  </a:ext>
                </a:extLst>
              </p:cNvPr>
              <p:cNvSpPr/>
              <p:nvPr/>
            </p:nvSpPr>
            <p:spPr>
              <a:xfrm>
                <a:off x="1939478" y="5825647"/>
                <a:ext cx="8313045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B3540E-AB77-4332-949E-473B30FC6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78" y="5825647"/>
                <a:ext cx="8313045" cy="5305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19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3024</TotalTime>
  <Words>699</Words>
  <Application>Microsoft Office PowerPoint</Application>
  <PresentationFormat>寬螢幕</PresentationFormat>
  <Paragraphs>153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6" baseType="lpstr">
      <vt:lpstr>微軟正黑體</vt:lpstr>
      <vt:lpstr>新細明體</vt:lpstr>
      <vt:lpstr>Arial</vt:lpstr>
      <vt:lpstr>Arial Black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</vt:lpstr>
      <vt:lpstr>Lab Description </vt:lpstr>
      <vt:lpstr>Lab Description – Flowchart</vt:lpstr>
      <vt:lpstr>Lab Description - Data</vt:lpstr>
      <vt:lpstr>Lab Description – Architecture</vt:lpstr>
      <vt:lpstr>Lab Description – Forward</vt:lpstr>
      <vt:lpstr>Lab Description – Backward</vt:lpstr>
      <vt:lpstr>Lab Description – Gradient descent</vt:lpstr>
      <vt:lpstr>Lab Description - Prediction</vt:lpstr>
      <vt:lpstr>Lab Description - Prediction</vt:lpstr>
      <vt:lpstr>Scoring Criteria</vt:lpstr>
      <vt:lpstr>Supplementary Materials</vt:lpstr>
      <vt:lpstr>Optimizers</vt:lpstr>
      <vt:lpstr>Activation functions</vt:lpstr>
      <vt:lpstr>Backpropagation in Convolutional NN</vt:lpstr>
      <vt:lpstr>Announcement</vt:lpstr>
      <vt:lpstr>Machine</vt:lpstr>
      <vt:lpstr>Google Meet</vt:lpstr>
      <vt:lpstr>Email via new 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李美慧</cp:lastModifiedBy>
  <cp:revision>263</cp:revision>
  <dcterms:created xsi:type="dcterms:W3CDTF">2020-12-24T02:37:04Z</dcterms:created>
  <dcterms:modified xsi:type="dcterms:W3CDTF">2021-07-13T08:46:51Z</dcterms:modified>
</cp:coreProperties>
</file>