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7315200" cy="9601200"/>
  <p:embeddedFontLst>
    <p:embeddedFont>
      <p:font typeface="Garamond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4" roundtripDataSignature="AMtx7mg9CXQcQfWv3SIXXCHd4zUJ9fb/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5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4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Garamond-bold.fntdata"/><Relationship Id="rId16" Type="http://schemas.openxmlformats.org/officeDocument/2006/relationships/font" Target="fonts/Garamond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Garamond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Garamon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 txBox="1"/>
          <p:nvPr>
            <p:ph idx="12" type="sldNum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 txBox="1"/>
          <p:nvPr>
            <p:ph idx="12" type="sldNum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 txBox="1"/>
          <p:nvPr>
            <p:ph idx="12" type="sldNum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 txBox="1"/>
          <p:nvPr>
            <p:ph idx="12" type="sldNum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 txBox="1"/>
          <p:nvPr>
            <p:ph idx="12" type="sldNum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 txBox="1"/>
          <p:nvPr>
            <p:ph idx="12" type="sldNum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 txBox="1"/>
          <p:nvPr>
            <p:ph type="ctrTitle"/>
          </p:nvPr>
        </p:nvSpPr>
        <p:spPr>
          <a:xfrm>
            <a:off x="685800" y="228600"/>
            <a:ext cx="77724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" type="subTitle"/>
          </p:nvPr>
        </p:nvSpPr>
        <p:spPr>
          <a:xfrm>
            <a:off x="685800" y="1977684"/>
            <a:ext cx="7772400" cy="22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title"/>
          </p:nvPr>
        </p:nvSpPr>
        <p:spPr>
          <a:xfrm>
            <a:off x="685800" y="114300"/>
            <a:ext cx="7772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685800" y="1143000"/>
            <a:ext cx="38100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 sz="1800"/>
            </a:lvl9pPr>
          </a:lstStyle>
          <a:p/>
        </p:txBody>
      </p:sp>
      <p:sp>
        <p:nvSpPr>
          <p:cNvPr id="65" name="Google Shape;65;p21"/>
          <p:cNvSpPr txBox="1"/>
          <p:nvPr>
            <p:ph idx="2" type="body"/>
          </p:nvPr>
        </p:nvSpPr>
        <p:spPr>
          <a:xfrm>
            <a:off x="4648200" y="1143000"/>
            <a:ext cx="38100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 sz="1800"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2122487" y="4800600"/>
            <a:ext cx="4537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71" name="Google Shape;71;p22"/>
          <p:cNvSpPr txBox="1"/>
          <p:nvPr>
            <p:ph idx="11" type="ftr"/>
          </p:nvPr>
        </p:nvSpPr>
        <p:spPr>
          <a:xfrm>
            <a:off x="2122487" y="4800600"/>
            <a:ext cx="4537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685800" y="114300"/>
            <a:ext cx="7772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685800" y="1143000"/>
            <a:ext cx="77724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Char char="■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 rot="5400000">
            <a:off x="5343600" y="1285800"/>
            <a:ext cx="42861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 rot="5400000">
            <a:off x="1381200" y="-581100"/>
            <a:ext cx="42861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685800" y="114300"/>
            <a:ext cx="7772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 rot="5400000">
            <a:off x="2943150" y="-1114350"/>
            <a:ext cx="32577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aramond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2122487" y="4800600"/>
            <a:ext cx="4537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⬥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⬥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⬥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⬥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⬥"/>
              <a:defRPr sz="2000"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aramond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2122487" y="4800600"/>
            <a:ext cx="4537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2122487" y="4800600"/>
            <a:ext cx="4537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type="title"/>
          </p:nvPr>
        </p:nvSpPr>
        <p:spPr>
          <a:xfrm>
            <a:off x="685800" y="114300"/>
            <a:ext cx="7772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2122487" y="4800600"/>
            <a:ext cx="4537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⬥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⬥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⬥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⬥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⬥"/>
              <a:defRPr sz="1600"/>
            </a:lvl9pPr>
          </a:lstStyle>
          <a:p/>
        </p:txBody>
      </p:sp>
      <p:sp>
        <p:nvSpPr>
          <p:cNvPr id="58" name="Google Shape;58;p20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0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⬥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⬥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⬥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⬥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⬥"/>
              <a:defRPr sz="1600"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2122487" y="4800600"/>
            <a:ext cx="4537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ed" id="10" name="Google Shape;10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8600" y="4469606"/>
            <a:ext cx="514350" cy="502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10"/>
          <p:cNvCxnSpPr/>
          <p:nvPr/>
        </p:nvCxnSpPr>
        <p:spPr>
          <a:xfrm>
            <a:off x="685800" y="1924050"/>
            <a:ext cx="77724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10"/>
          <p:cNvSpPr txBox="1"/>
          <p:nvPr>
            <p:ph type="title"/>
          </p:nvPr>
        </p:nvSpPr>
        <p:spPr>
          <a:xfrm>
            <a:off x="685800" y="114300"/>
            <a:ext cx="7772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685800" y="1143000"/>
            <a:ext cx="77724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aramond"/>
              <a:buChar char="–"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⬥"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⬥"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⬥"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⬥"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⬥"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685800" y="114300"/>
            <a:ext cx="7772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685800" y="1143000"/>
            <a:ext cx="77724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aramond"/>
              <a:buChar char="–"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⬥"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⬥"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⬥"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⬥"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⬥"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cxnSp>
        <p:nvCxnSpPr>
          <p:cNvPr id="20" name="Google Shape;20;p12"/>
          <p:cNvCxnSpPr/>
          <p:nvPr/>
        </p:nvCxnSpPr>
        <p:spPr>
          <a:xfrm>
            <a:off x="685800" y="800100"/>
            <a:ext cx="77724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ed" id="22" name="Google Shape;22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400" y="4514850"/>
            <a:ext cx="514350" cy="50244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.ecdf.ed.ac.uk/mhonda/comn23cw/blob/main/traffic_analysis/introduction.m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capy.readthedocs.io/en/latest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sigcomm.org/events/imc-conference" TargetMode="External"/><Relationship Id="rId4" Type="http://schemas.openxmlformats.org/officeDocument/2006/relationships/hyperlink" Target="http://conferences.sigcomm.org/imc/2004/papers/p121-karagiannis.pdf" TargetMode="External"/><Relationship Id="rId9" Type="http://schemas.openxmlformats.org/officeDocument/2006/relationships/hyperlink" Target="https://conferences.sigcomm.org/imc/2011/docs/p181.pdf" TargetMode="External"/><Relationship Id="rId5" Type="http://schemas.openxmlformats.org/officeDocument/2006/relationships/hyperlink" Target="http://conferences.sigcomm.org/imc/2007/papers/imc78.pdf" TargetMode="External"/><Relationship Id="rId6" Type="http://schemas.openxmlformats.org/officeDocument/2006/relationships/hyperlink" Target="http://conferences.sigcomm.org/imc/2010/papers/p281.pdf" TargetMode="External"/><Relationship Id="rId7" Type="http://schemas.openxmlformats.org/officeDocument/2006/relationships/hyperlink" Target="https://dl.acm.org/doi/pdf/10.1145/3419394.3423621" TargetMode="External"/><Relationship Id="rId8" Type="http://schemas.openxmlformats.org/officeDocument/2006/relationships/hyperlink" Target="http://conferences.sigcomm.org/imc/2014/papers/p475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>
            <p:ph type="ctrTitle"/>
          </p:nvPr>
        </p:nvSpPr>
        <p:spPr>
          <a:xfrm>
            <a:off x="685800" y="457200"/>
            <a:ext cx="77724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aramond"/>
              <a:buNone/>
            </a:pPr>
            <a:r>
              <a:rPr lang="en-US" sz="2800"/>
              <a:t>COMN</a:t>
            </a:r>
            <a:r>
              <a:rPr b="0" i="0" lang="en-US" sz="28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- </a:t>
            </a:r>
            <a:r>
              <a:rPr lang="en-US" sz="2800"/>
              <a:t>Computer Communications and Networks</a:t>
            </a:r>
            <a:br>
              <a:rPr b="0" i="0" lang="en-US" sz="30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lang="en-US" sz="3000"/>
              <a:t>Coursework Introduction: Traffic Analysis</a:t>
            </a:r>
            <a:endParaRPr b="1" sz="3000"/>
          </a:p>
        </p:txBody>
      </p:sp>
      <p:sp>
        <p:nvSpPr>
          <p:cNvPr id="79" name="Google Shape;79;p1"/>
          <p:cNvSpPr txBox="1"/>
          <p:nvPr>
            <p:ph idx="1" type="subTitle"/>
          </p:nvPr>
        </p:nvSpPr>
        <p:spPr>
          <a:xfrm>
            <a:off x="685800" y="1977684"/>
            <a:ext cx="7772400" cy="22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Michio Honda</a:t>
            </a:r>
            <a:endParaRPr b="0" i="0" sz="32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School of Informatics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University of Edinburgh</a:t>
            </a:r>
            <a:endParaRPr sz="2600"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100"/>
              <a:t>Text version is also available at</a:t>
            </a:r>
            <a:r>
              <a:rPr lang="en-US" sz="2600"/>
              <a:t>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https://git.ecdf.ed.ac.uk/mhonda/comn23cw/blob/main/traffic_analysis/introduction.md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685800" y="114300"/>
            <a:ext cx="7772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What is traffic analysis </a:t>
            </a:r>
            <a:endParaRPr/>
          </a:p>
        </p:txBody>
      </p:sp>
      <p:sp>
        <p:nvSpPr>
          <p:cNvPr id="85" name="Google Shape;85;p2"/>
          <p:cNvSpPr txBox="1"/>
          <p:nvPr>
            <p:ph idx="1" type="body"/>
          </p:nvPr>
        </p:nvSpPr>
        <p:spPr>
          <a:xfrm>
            <a:off x="685800" y="1143000"/>
            <a:ext cx="77724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Essential task in operational networks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anomaly detection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usage understanding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infrastructure planning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What traffic have we seen? from/to where?</a:t>
            </a:r>
            <a:endParaRPr/>
          </a:p>
        </p:txBody>
      </p:sp>
      <p:sp>
        <p:nvSpPr>
          <p:cNvPr id="86" name="Google Shape;86;p2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>
            <p:ph type="title"/>
          </p:nvPr>
        </p:nvSpPr>
        <p:spPr>
          <a:xfrm>
            <a:off x="685800" y="114300"/>
            <a:ext cx="7772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What packet trace looks like</a:t>
            </a:r>
            <a:endParaRPr/>
          </a:p>
        </p:txBody>
      </p:sp>
      <p:sp>
        <p:nvSpPr>
          <p:cNvPr id="92" name="Google Shape;92;p3"/>
          <p:cNvSpPr txBox="1"/>
          <p:nvPr>
            <p:ph idx="1" type="body"/>
          </p:nvPr>
        </p:nvSpPr>
        <p:spPr>
          <a:xfrm>
            <a:off x="734675" y="838200"/>
            <a:ext cx="83058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05:11:08.999770 IP 133.34.250.140.1194 &gt; 24.26.253.176.39264: UDP, length 26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05:11:08.999770 IP 151.133.237.33.443 &gt; 163.210.142.7.53299: Flags [.], seq 10220:11680, ack 1, win 83, length 1460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05:11:08.999772 IP 202.132.100.13.50026 &gt; 52.141.212.244.443: Flags [.], ack 2242675521, win 1029, length 0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05:11:08.999803 IP 203.62.165.212 &gt; 202.119.233.22: ICMP echo request, id 47487, seq 5353, length 12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Typically stored in </a:t>
            </a:r>
            <a:r>
              <a:rPr b="1" lang="en-US"/>
              <a:t>pcap</a:t>
            </a:r>
            <a:r>
              <a:rPr lang="en-US"/>
              <a:t> format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3" name="Google Shape;93;p3"/>
          <p:cNvSpPr txBox="1"/>
          <p:nvPr/>
        </p:nvSpPr>
        <p:spPr>
          <a:xfrm>
            <a:off x="70866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3"/>
          <p:cNvSpPr txBox="1"/>
          <p:nvPr/>
        </p:nvSpPr>
        <p:spPr>
          <a:xfrm>
            <a:off x="2720000" y="4367975"/>
            <a:ext cx="3629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Tips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: you can always see the packets departing/arriving at your computer using the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tcpdump</a:t>
            </a:r>
            <a:r>
              <a:rPr b="0" i="0" lang="en-US" sz="11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command, and save/read them to/from the pcap file with the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-w/-r FILENAME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option.</a:t>
            </a:r>
            <a:endParaRPr b="0" i="0" sz="11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685800" y="114300"/>
            <a:ext cx="7772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IP address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685800" y="1143000"/>
            <a:ext cx="79623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■"/>
            </a:pPr>
            <a:r>
              <a:rPr lang="en-US" sz="2400"/>
              <a:t>IPv4 address: a 32 bit integer</a:t>
            </a:r>
            <a:endParaRPr sz="2400"/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–"/>
            </a:pPr>
            <a:r>
              <a:rPr lang="en-US" sz="2100"/>
              <a:t>10.0.0.1 represents 00001010 00000000 00000000 00000001</a:t>
            </a:r>
            <a:endParaRPr sz="21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2400"/>
              <a:t>An IP address divides into the network address (higher bits) and host address (lower bits) parts</a:t>
            </a:r>
            <a:endParaRPr sz="2400"/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–"/>
            </a:pPr>
            <a:r>
              <a:rPr lang="en-US" sz="2100"/>
              <a:t>The network address owner assigns the host addresses</a:t>
            </a:r>
            <a:endParaRPr sz="2100"/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–"/>
            </a:pPr>
            <a:r>
              <a:rPr lang="en-US" sz="2100"/>
              <a:t>Netmask: How long the network address is</a:t>
            </a:r>
            <a:endParaRPr sz="2100"/>
          </a:p>
          <a:p>
            <a:pPr indent="-3619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255.255.255.0 means the most significant 24 bits</a:t>
            </a:r>
            <a:endParaRPr/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–"/>
            </a:pPr>
            <a:r>
              <a:rPr lang="en-US" sz="2100"/>
              <a:t>Network address: the address of the network (e.g., 10.0.0.0/24)</a:t>
            </a:r>
            <a:endParaRPr sz="2100"/>
          </a:p>
          <a:p>
            <a:pPr indent="-3619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used to represent a set of hosts or networks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e.g., routing table entry - forward packets destined to 129.0.0.0/8 to the switch port 3</a:t>
            </a:r>
            <a:endParaRPr/>
          </a:p>
        </p:txBody>
      </p:sp>
      <p:sp>
        <p:nvSpPr>
          <p:cNvPr id="103" name="Google Shape;103;p4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685800" y="114300"/>
            <a:ext cx="7772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IP address representation in Python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685800" y="914400"/>
            <a:ext cx="79623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(In the VM)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vagrant@ubuntu-focal:~$ python3.8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&gt;&gt;&gt; from ipaddress import ip_address, ip_network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&gt;&gt;&gt; a = ip_address('10.0.0.1')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&gt;&gt;&gt; a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IPv4Address('10.0.0.1')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&gt;&gt;&gt; int(a)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167772161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&gt;&gt;&gt; na = ip_network('10.0.0.0/24')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&gt;&gt;&gt; na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IPv4Network('10.0.0.0/24')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&gt;&gt;&gt; na.network_address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IPv4Address('10.0.0.0')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&gt;&gt;&gt; na.netmask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IPv4Address('255.255.255.0')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Google Shape;111;p5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685800" y="114300"/>
            <a:ext cx="7934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IP address representation in Python (2)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685800" y="914400"/>
            <a:ext cx="81159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100"/>
              <a:t>We can compute the network address from the host IP v4 address and netmask by providing </a:t>
            </a:r>
            <a:r>
              <a:rPr lang="en-US" sz="1600">
                <a:latin typeface="Source Code Pro"/>
                <a:ea typeface="Source Code Pro"/>
                <a:cs typeface="Source Code Pro"/>
                <a:sym typeface="Source Code Pro"/>
              </a:rPr>
              <a:t>strict=False</a:t>
            </a:r>
            <a:r>
              <a:rPr lang="en-US" sz="1400"/>
              <a:t> </a:t>
            </a:r>
            <a:r>
              <a:rPr lang="en-US" sz="2100"/>
              <a:t>in</a:t>
            </a:r>
            <a:r>
              <a:rPr lang="en-US" sz="1400"/>
              <a:t> </a:t>
            </a:r>
            <a:r>
              <a:rPr lang="en-US" sz="1600">
                <a:latin typeface="Source Code Pro"/>
                <a:ea typeface="Source Code Pro"/>
                <a:cs typeface="Source Code Pro"/>
                <a:sym typeface="Source Code Pro"/>
              </a:rPr>
              <a:t>ip_network()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&gt;&gt;&gt; na = ip_network('10.0.171.2/24')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Traceback (most recent call last):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  File "&lt;stdin&gt;", line 1, in &lt;module&gt;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  File "/usr/lib/python3.8/ipaddress.py", line 74, in ip_network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    return IPv4Network(address, strict)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  File "/usr/lib/python3.8/ipaddress.py", line 1454, in __init__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    raise ValueError('%s has host bits set' % self)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ValueError: 10.0.171.2/24 has host bits set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&gt;&gt;&gt; na = ip_network('10.0.171.2/24', strict=False)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&gt;&gt;&gt; na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IPv4Network('10.0.171.0/24')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&gt;&gt;&gt; na = ip_network('10.0.171.2/23', strict=False)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&gt;&gt;&gt; na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IPv4Network('10.0.170.0/23')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9" name="Google Shape;119;p6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685800" y="114300"/>
            <a:ext cx="7772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Reading a Pcap file with Scapy</a:t>
            </a: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685800" y="1143000"/>
            <a:ext cx="80880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We use Scapy</a:t>
            </a:r>
            <a:r>
              <a:rPr lang="en-US"/>
              <a:t>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https://scapy.readthedocs.io/en/latest/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(in comn_cw/traffic_analysis)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vagrant@ubuntu-focal:~$ python3.8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Python 3.8.5 (default, Jul 28 2020, 12:59:40)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[GCC 9.3.0] on linux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Type "help", "copyright", "credits" or "license" for more information.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&gt;&gt;&gt; from ipaddress import ip_address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&gt;&gt;&gt; from scapy.utils import RawPcapReader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&gt;&gt;&gt; from scapy.layers.l2 import Ether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&gt;&gt;&gt; from scapy.layers.inet import IP, TCP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&gt;&gt;&gt; pkts = [p for i, (p, m) in enumerate(RawPcapReader('202011251400-78-5k.pcap')) if i &lt; 10]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These steps read first 10 packets in the pcap file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127" name="Google Shape;127;p7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7"/>
          <p:cNvSpPr txBox="1"/>
          <p:nvPr/>
        </p:nvSpPr>
        <p:spPr>
          <a:xfrm>
            <a:off x="2720000" y="4367975"/>
            <a:ext cx="328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Tips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: pcap file can be gziped</a:t>
            </a:r>
            <a:endParaRPr b="0" i="0" sz="11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685800" y="114300"/>
            <a:ext cx="7772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Reading a Pcap file with Scapy</a:t>
            </a:r>
            <a:endParaRPr/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685800" y="1143000"/>
            <a:ext cx="83058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Look at Ethernet/IPv4/TCP header of the second packet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&gt;&gt;&gt; ether = Ether(pkts[1])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&gt;&gt;&gt; ether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&lt;Ether  dst=f0:7c:c7:11:70:54 src=64:f6:9d:19:6a:52 type=IPv4 |&lt;IP  version=4 ihl=5 tos=0x0 len=40 id=6179 flags= frag=0 ttl=247 proto=tcp chksum=0xd5d2 src=94.153.243.18 dst=203.62.184.239 |&lt;TCP  sport=45764 dport=58652 seq=2083224114 ack=0 dataofs=5 reserved=0 flags=S window=1024 chksum=0x47c9 urgptr=0 |&gt;&gt;&gt;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&gt;&gt;&gt; ip = ether[IP]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&gt;&gt;&gt; ip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&lt;IP  version=4 ihl=5 tos=0x0 len=40 id=6179 flags= frag=0 ttl=247 proto=tcp chksum=0xd5d2 src=94.153.243.18 dst=203.62.184.239 |&lt;TCP  sport=45764 dport=58652 seq=2083224114 ack=0 dataofs=5 reserved=0 flags=S window=1024 chksum=0x47c9 urgptr=0 |&gt;&gt;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&gt;&gt;&gt; from ipaddress import ip_address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&gt;&gt;&gt; ip_address(ip.src)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IPv4Address('203.62.184.243')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&gt;&gt;&gt; tcp = ip[TCP]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&gt;&gt;&gt; tcp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Source Code Pro"/>
                <a:ea typeface="Source Code Pro"/>
                <a:cs typeface="Source Code Pro"/>
                <a:sym typeface="Source Code Pro"/>
              </a:rPr>
              <a:t>&lt;TCP  sport=45764 dport=58652 seq=2083224114 ack=0 dataofs=5 reserved=0 flags=S window=1024 chksum=0x47c9 urgptr=0 |&gt;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6" name="Google Shape;136;p8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685800" y="114300"/>
            <a:ext cx="7772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685800" y="1143000"/>
            <a:ext cx="79623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We learned how to read a pcap file in Python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Traffic analysis helps us understand: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New applications: P2P [1], YouTube [2]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New human behavior: SmartPhone [3], COVID-19 [4]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Internet status: Security [5], Extensibility [6]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Many interesting papers at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ACM IMC</a:t>
            </a:r>
            <a:endParaRPr/>
          </a:p>
        </p:txBody>
      </p:sp>
      <p:sp>
        <p:nvSpPr>
          <p:cNvPr id="144" name="Google Shape;144;p9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9"/>
          <p:cNvSpPr txBox="1"/>
          <p:nvPr/>
        </p:nvSpPr>
        <p:spPr>
          <a:xfrm>
            <a:off x="2731275" y="4016625"/>
            <a:ext cx="332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[1] </a:t>
            </a:r>
            <a:r>
              <a:rPr b="0" i="0" lang="en-US" sz="800" u="sng" cap="none" strike="noStrike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4"/>
              </a:rPr>
              <a:t>http://conferences.sigcomm.org/imc/2004/papers/p121-karagiannis.pdf</a:t>
            </a:r>
            <a:endParaRPr b="0" i="0" sz="8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[2] </a:t>
            </a:r>
            <a:r>
              <a:rPr b="0" i="0" lang="en-US" sz="800" u="sng" cap="none" strike="noStrike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5"/>
              </a:rPr>
              <a:t>http://conferences.sigcomm.org/imc/2007/papers/imc78.pdf</a:t>
            </a:r>
            <a:endParaRPr b="0" i="0" sz="8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[3] </a:t>
            </a:r>
            <a:r>
              <a:rPr b="0" i="0" lang="en-US" sz="800" u="sng" cap="none" strike="noStrike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6"/>
              </a:rPr>
              <a:t>http://conferences.sigcomm.org/imc/2010/papers/p281.pdf</a:t>
            </a:r>
            <a:endParaRPr b="0" i="0" sz="8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[4] </a:t>
            </a:r>
            <a:r>
              <a:rPr b="0" i="0" lang="en-US" sz="800" u="sng" cap="none" strike="noStrike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7"/>
              </a:rPr>
              <a:t>https://dl.acm.org/doi/pdf/10.1145/3419394.3423621</a:t>
            </a:r>
            <a:endParaRPr b="0" i="0" sz="8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[5] </a:t>
            </a:r>
            <a:r>
              <a:rPr b="0" i="0" lang="en-US" sz="800" u="sng" cap="none" strike="noStrike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8"/>
              </a:rPr>
              <a:t>http://conferences.sigcomm.org/imc/2014/papers/p475.pdf</a:t>
            </a:r>
            <a:endParaRPr b="0" i="0" sz="8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[6] </a:t>
            </a:r>
            <a:r>
              <a:rPr b="0" i="0" lang="en-US" sz="800" u="sng" cap="none" strike="noStrike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9"/>
              </a:rPr>
              <a:t>https://conferences.sigcomm.org/imc/2011/docs/p181.pdf</a:t>
            </a:r>
            <a:endParaRPr b="0" i="0" sz="8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oE-unofficial">
  <a:themeElements>
    <a:clrScheme name="">
      <a:dk1>
        <a:srgbClr val="000000"/>
      </a:dk1>
      <a:lt1>
        <a:srgbClr val="FFFFFF"/>
      </a:lt1>
      <a:dk2>
        <a:srgbClr val="000000"/>
      </a:dk2>
      <a:lt2>
        <a:srgbClr val="ABABAB"/>
      </a:lt2>
      <a:accent1>
        <a:srgbClr val="CC3300"/>
      </a:accent1>
      <a:accent2>
        <a:srgbClr val="D70000"/>
      </a:accent2>
      <a:accent3>
        <a:srgbClr val="FFFFFF"/>
      </a:accent3>
      <a:accent4>
        <a:srgbClr val="000000"/>
      </a:accent4>
      <a:accent5>
        <a:srgbClr val="E2ADAA"/>
      </a:accent5>
      <a:accent6>
        <a:srgbClr val="C30000"/>
      </a:accent6>
      <a:hlink>
        <a:srgbClr val="D70000"/>
      </a:hlink>
      <a:folHlink>
        <a:srgbClr val="D7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oe-unofficial">
  <a:themeElements>
    <a:clrScheme name="">
      <a:dk1>
        <a:srgbClr val="000000"/>
      </a:dk1>
      <a:lt1>
        <a:srgbClr val="FFFFFF"/>
      </a:lt1>
      <a:dk2>
        <a:srgbClr val="000000"/>
      </a:dk2>
      <a:lt2>
        <a:srgbClr val="ABABAB"/>
      </a:lt2>
      <a:accent1>
        <a:srgbClr val="CC3300"/>
      </a:accent1>
      <a:accent2>
        <a:srgbClr val="D70000"/>
      </a:accent2>
      <a:accent3>
        <a:srgbClr val="FFFFFF"/>
      </a:accent3>
      <a:accent4>
        <a:srgbClr val="000000"/>
      </a:accent4>
      <a:accent5>
        <a:srgbClr val="E2ADAA"/>
      </a:accent5>
      <a:accent6>
        <a:srgbClr val="C30000"/>
      </a:accent6>
      <a:hlink>
        <a:srgbClr val="D70000"/>
      </a:hlink>
      <a:folHlink>
        <a:srgbClr val="D7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