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9" r:id="rId3"/>
    <p:sldId id="260" r:id="rId4"/>
    <p:sldId id="261" r:id="rId5"/>
    <p:sldId id="262" r:id="rId6"/>
    <p:sldId id="257" r:id="rId7"/>
    <p:sldId id="258" r:id="rId8"/>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3"/>
          <p:cNvGrpSpPr/>
          <p:nvPr/>
        </p:nvGrpSpPr>
        <p:grpSpPr>
          <a:xfrm>
            <a:off x="0" y="8696073"/>
            <a:ext cx="18288000" cy="2143257"/>
            <a:chOff x="0" y="0"/>
            <a:chExt cx="24384000" cy="2857677"/>
          </a:xfrm>
        </p:grpSpPr>
        <p:sp>
          <p:nvSpPr>
            <p:cNvPr id="85" name="Google Shape;85;p13"/>
            <p:cNvSpPr/>
            <p:nvPr/>
          </p:nvSpPr>
          <p:spPr>
            <a:xfrm>
              <a:off x="0" y="153975"/>
              <a:ext cx="24384000" cy="1967261"/>
            </a:xfrm>
            <a:prstGeom prst="rect">
              <a:avLst/>
            </a:prstGeom>
            <a:solidFill>
              <a:srgbClr val="8A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6" name="Google Shape;86;p13"/>
            <p:cNvPicPr preferRelativeResize="0"/>
            <p:nvPr/>
          </p:nvPicPr>
          <p:blipFill rotWithShape="1">
            <a:blip r:embed="rId3">
              <a:alphaModFix/>
            </a:blip>
            <a:srcRect/>
            <a:stretch/>
          </p:blipFill>
          <p:spPr>
            <a:xfrm>
              <a:off x="17621273" y="0"/>
              <a:ext cx="6436208" cy="2857677"/>
            </a:xfrm>
            <a:prstGeom prst="rect">
              <a:avLst/>
            </a:prstGeom>
            <a:noFill/>
            <a:ln>
              <a:noFill/>
            </a:ln>
          </p:spPr>
        </p:pic>
        <p:pic>
          <p:nvPicPr>
            <p:cNvPr id="87" name="Google Shape;87;p13"/>
            <p:cNvPicPr preferRelativeResize="0"/>
            <p:nvPr/>
          </p:nvPicPr>
          <p:blipFill rotWithShape="1">
            <a:blip r:embed="rId4">
              <a:alphaModFix/>
            </a:blip>
            <a:srcRect/>
            <a:stretch/>
          </p:blipFill>
          <p:spPr>
            <a:xfrm>
              <a:off x="611046" y="690433"/>
              <a:ext cx="1068205" cy="1068205"/>
            </a:xfrm>
            <a:prstGeom prst="rect">
              <a:avLst/>
            </a:prstGeom>
            <a:noFill/>
            <a:ln>
              <a:noFill/>
            </a:ln>
          </p:spPr>
        </p:pic>
        <p:sp>
          <p:nvSpPr>
            <p:cNvPr id="88" name="Google Shape;88;p13"/>
            <p:cNvSpPr txBox="1"/>
            <p:nvPr/>
          </p:nvSpPr>
          <p:spPr>
            <a:xfrm>
              <a:off x="1955183" y="709483"/>
              <a:ext cx="6672169" cy="1049155"/>
            </a:xfrm>
            <a:prstGeom prst="rect">
              <a:avLst/>
            </a:prstGeom>
            <a:noFill/>
            <a:ln>
              <a:noFill/>
            </a:ln>
          </p:spPr>
          <p:txBody>
            <a:bodyPr spcFirstLastPara="1" wrap="square" lIns="0" tIns="0" rIns="0" bIns="0" anchor="t" anchorCtr="0">
              <a:spAutoFit/>
            </a:bodyPr>
            <a:lstStyle/>
            <a:p>
              <a:pPr marL="0" marR="0" lvl="0" indent="0" algn="l" rtl="0">
                <a:lnSpc>
                  <a:spcPct val="115014"/>
                </a:lnSpc>
                <a:spcBef>
                  <a:spcPts val="0"/>
                </a:spcBef>
                <a:spcAft>
                  <a:spcPts val="0"/>
                </a:spcAft>
                <a:buClr>
                  <a:srgbClr val="000000"/>
                </a:buClr>
                <a:buSzPts val="2684"/>
                <a:buFont typeface="Arial"/>
                <a:buNone/>
              </a:pPr>
              <a:r>
                <a:rPr lang="en-US" sz="2684" b="0" i="0" u="none" strike="noStrike" cap="none">
                  <a:solidFill>
                    <a:srgbClr val="000000"/>
                  </a:solidFill>
                  <a:latin typeface="Arial"/>
                  <a:ea typeface="Arial"/>
                  <a:cs typeface="Arial"/>
                  <a:sym typeface="Arial"/>
                </a:rPr>
                <a:t>Center of Excellence in AI and Emerging Technology</a:t>
              </a: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CB8DA46C-B70B-C8A7-90EA-37CE7B1194C6}"/>
              </a:ext>
            </a:extLst>
          </p:cNvPr>
          <p:cNvPicPr>
            <a:picLocks noChangeAspect="1"/>
          </p:cNvPicPr>
          <p:nvPr/>
        </p:nvPicPr>
        <p:blipFill>
          <a:blip r:embed="rId5"/>
          <a:stretch>
            <a:fillRect/>
          </a:stretch>
        </p:blipFill>
        <p:spPr>
          <a:xfrm>
            <a:off x="1" y="123988"/>
            <a:ext cx="18287999" cy="10286999"/>
          </a:xfrm>
          <a:prstGeom prst="rect">
            <a:avLst/>
          </a:prstGeom>
        </p:spPr>
      </p:pic>
      <p:sp>
        <p:nvSpPr>
          <p:cNvPr id="4" name="TextBox 3">
            <a:extLst>
              <a:ext uri="{FF2B5EF4-FFF2-40B4-BE49-F238E27FC236}">
                <a16:creationId xmlns:a16="http://schemas.microsoft.com/office/drawing/2014/main" id="{E7805C57-5DF8-E877-1F5A-561FAE4B4EB2}"/>
              </a:ext>
            </a:extLst>
          </p:cNvPr>
          <p:cNvSpPr txBox="1"/>
          <p:nvPr/>
        </p:nvSpPr>
        <p:spPr>
          <a:xfrm>
            <a:off x="7082725" y="1848790"/>
            <a:ext cx="3719594" cy="923330"/>
          </a:xfrm>
          <a:prstGeom prst="rect">
            <a:avLst/>
          </a:prstGeom>
          <a:noFill/>
        </p:spPr>
        <p:txBody>
          <a:bodyPr wrap="square" rtlCol="0">
            <a:spAutoFit/>
          </a:bodyPr>
          <a:lstStyle/>
          <a:p>
            <a:r>
              <a:rPr lang="en-US" sz="5400" dirty="0">
                <a:solidFill>
                  <a:schemeClr val="bg1"/>
                </a:solidFill>
                <a:latin typeface="Arial Rounded MT Bold" panose="020F0704030504030204" pitchFamily="34" charset="0"/>
              </a:rPr>
              <a:t>Chapter 3</a:t>
            </a:r>
          </a:p>
        </p:txBody>
      </p:sp>
      <p:sp>
        <p:nvSpPr>
          <p:cNvPr id="5" name="TextBox 4">
            <a:extLst>
              <a:ext uri="{FF2B5EF4-FFF2-40B4-BE49-F238E27FC236}">
                <a16:creationId xmlns:a16="http://schemas.microsoft.com/office/drawing/2014/main" id="{305831CF-6918-6677-28D0-EE0A1C7E6044}"/>
              </a:ext>
            </a:extLst>
          </p:cNvPr>
          <p:cNvSpPr txBox="1"/>
          <p:nvPr/>
        </p:nvSpPr>
        <p:spPr>
          <a:xfrm>
            <a:off x="3992863" y="3659354"/>
            <a:ext cx="10302273" cy="3216265"/>
          </a:xfrm>
          <a:prstGeom prst="rect">
            <a:avLst/>
          </a:prstGeom>
          <a:noFill/>
        </p:spPr>
        <p:txBody>
          <a:bodyPr wrap="square" rtlCol="0">
            <a:spAutoFit/>
          </a:bodyPr>
          <a:lstStyle/>
          <a:p>
            <a:pPr algn="ctr"/>
            <a:r>
              <a:rPr lang="en-US" sz="8800" dirty="0">
                <a:solidFill>
                  <a:schemeClr val="bg1"/>
                </a:solidFill>
                <a:effectLst/>
                <a:latin typeface="Arial Rounded MT Bold" panose="020F0704030504030204" pitchFamily="34" charset="0"/>
                <a:ea typeface="Calibri" panose="020F0502020204030204" pitchFamily="34" charset="0"/>
                <a:cs typeface="Angsana New" panose="02020603050405020304" pitchFamily="18" charset="-34"/>
              </a:rPr>
              <a:t>Application of </a:t>
            </a:r>
            <a:r>
              <a:rPr lang="en-US" sz="11500" dirty="0">
                <a:solidFill>
                  <a:schemeClr val="bg1"/>
                </a:solidFill>
                <a:latin typeface="Arial Rounded MT Bold" panose="020F0704030504030204" pitchFamily="34" charset="0"/>
                <a:ea typeface="Calibri" panose="020F0502020204030204" pitchFamily="34" charset="0"/>
                <a:cs typeface="Angsana New" panose="02020603050405020304" pitchFamily="18" charset="-34"/>
              </a:rPr>
              <a:t>S</a:t>
            </a:r>
            <a:r>
              <a:rPr lang="en-US" sz="11500" dirty="0">
                <a:solidFill>
                  <a:schemeClr val="bg1"/>
                </a:solidFill>
                <a:effectLst/>
                <a:latin typeface="Arial Rounded MT Bold" panose="020F0704030504030204" pitchFamily="34" charset="0"/>
                <a:ea typeface="Calibri" panose="020F0502020204030204" pitchFamily="34" charset="0"/>
                <a:cs typeface="Angsana New" panose="02020603050405020304" pitchFamily="18" charset="-34"/>
              </a:rPr>
              <a:t>atellite </a:t>
            </a:r>
            <a:r>
              <a:rPr lang="en-US" sz="11500" dirty="0">
                <a:solidFill>
                  <a:schemeClr val="bg1"/>
                </a:solidFill>
                <a:latin typeface="Arial Rounded MT Bold" panose="020F0704030504030204" pitchFamily="34" charset="0"/>
                <a:ea typeface="Calibri" panose="020F0502020204030204" pitchFamily="34" charset="0"/>
                <a:cs typeface="Angsana New" panose="02020603050405020304" pitchFamily="18" charset="-34"/>
              </a:rPr>
              <a:t>D</a:t>
            </a:r>
            <a:r>
              <a:rPr lang="en-US" sz="11500" dirty="0">
                <a:solidFill>
                  <a:schemeClr val="bg1"/>
                </a:solidFill>
                <a:effectLst/>
                <a:latin typeface="Arial Rounded MT Bold" panose="020F0704030504030204" pitchFamily="34" charset="0"/>
                <a:ea typeface="Calibri" panose="020F0502020204030204" pitchFamily="34" charset="0"/>
                <a:cs typeface="Angsana New" panose="02020603050405020304" pitchFamily="18" charset="-34"/>
              </a:rPr>
              <a:t>ata</a:t>
            </a:r>
            <a:endParaRPr lang="en-US" sz="8800" dirty="0">
              <a:solidFill>
                <a:schemeClr val="bg1"/>
              </a:solidFill>
              <a:latin typeface="Arial Rounded MT Bold" panose="020F07040305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9;p15">
            <a:extLst>
              <a:ext uri="{FF2B5EF4-FFF2-40B4-BE49-F238E27FC236}">
                <a16:creationId xmlns:a16="http://schemas.microsoft.com/office/drawing/2014/main" id="{D8642684-4F3C-93A3-DE2F-BD8EF864ACAD}"/>
              </a:ext>
            </a:extLst>
          </p:cNvPr>
          <p:cNvGrpSpPr/>
          <p:nvPr/>
        </p:nvGrpSpPr>
        <p:grpSpPr>
          <a:xfrm>
            <a:off x="278127" y="145224"/>
            <a:ext cx="2211411" cy="1100720"/>
            <a:chOff x="0" y="0"/>
            <a:chExt cx="2948548" cy="1467626"/>
          </a:xfrm>
        </p:grpSpPr>
        <p:pic>
          <p:nvPicPr>
            <p:cNvPr id="5" name="Google Shape;110;p15">
              <a:extLst>
                <a:ext uri="{FF2B5EF4-FFF2-40B4-BE49-F238E27FC236}">
                  <a16:creationId xmlns:a16="http://schemas.microsoft.com/office/drawing/2014/main" id="{C4D943D3-7821-087C-36F2-2395FA8FC1DB}"/>
                </a:ext>
              </a:extLst>
            </p:cNvPr>
            <p:cNvPicPr preferRelativeResize="0"/>
            <p:nvPr/>
          </p:nvPicPr>
          <p:blipFill rotWithShape="1">
            <a:blip r:embed="rId2">
              <a:alphaModFix/>
            </a:blip>
            <a:srcRect/>
            <a:stretch/>
          </p:blipFill>
          <p:spPr>
            <a:xfrm>
              <a:off x="1552942" y="72020"/>
              <a:ext cx="1395606" cy="1395606"/>
            </a:xfrm>
            <a:prstGeom prst="rect">
              <a:avLst/>
            </a:prstGeom>
            <a:noFill/>
            <a:ln>
              <a:noFill/>
            </a:ln>
          </p:spPr>
        </p:pic>
        <p:pic>
          <p:nvPicPr>
            <p:cNvPr id="6" name="Google Shape;111;p15">
              <a:extLst>
                <a:ext uri="{FF2B5EF4-FFF2-40B4-BE49-F238E27FC236}">
                  <a16:creationId xmlns:a16="http://schemas.microsoft.com/office/drawing/2014/main" id="{94BFBD65-DD81-B3D1-9A3A-4227E2BFFB79}"/>
                </a:ext>
              </a:extLst>
            </p:cNvPr>
            <p:cNvPicPr preferRelativeResize="0"/>
            <p:nvPr/>
          </p:nvPicPr>
          <p:blipFill rotWithShape="1">
            <a:blip r:embed="rId3">
              <a:alphaModFix/>
            </a:blip>
            <a:srcRect/>
            <a:stretch/>
          </p:blipFill>
          <p:spPr>
            <a:xfrm>
              <a:off x="0" y="0"/>
              <a:ext cx="1447446" cy="1467626"/>
            </a:xfrm>
            <a:prstGeom prst="rect">
              <a:avLst/>
            </a:prstGeom>
            <a:noFill/>
            <a:ln>
              <a:noFill/>
            </a:ln>
          </p:spPr>
        </p:pic>
      </p:grpSp>
      <p:pic>
        <p:nvPicPr>
          <p:cNvPr id="7" name="Google Shape;112;p15">
            <a:extLst>
              <a:ext uri="{FF2B5EF4-FFF2-40B4-BE49-F238E27FC236}">
                <a16:creationId xmlns:a16="http://schemas.microsoft.com/office/drawing/2014/main" id="{27D594C8-432C-8939-2E0D-70FE6AEF9790}"/>
              </a:ext>
            </a:extLst>
          </p:cNvPr>
          <p:cNvPicPr preferRelativeResize="0"/>
          <p:nvPr/>
        </p:nvPicPr>
        <p:blipFill rotWithShape="1">
          <a:blip r:embed="rId4">
            <a:alphaModFix/>
          </a:blip>
          <a:srcRect/>
          <a:stretch/>
        </p:blipFill>
        <p:spPr>
          <a:xfrm>
            <a:off x="2489550" y="76897"/>
            <a:ext cx="2177106" cy="1237376"/>
          </a:xfrm>
          <a:prstGeom prst="rect">
            <a:avLst/>
          </a:prstGeom>
          <a:noFill/>
          <a:ln>
            <a:noFill/>
          </a:ln>
        </p:spPr>
      </p:pic>
      <p:sp>
        <p:nvSpPr>
          <p:cNvPr id="12" name="Google Shape;117;p4">
            <a:extLst>
              <a:ext uri="{FF2B5EF4-FFF2-40B4-BE49-F238E27FC236}">
                <a16:creationId xmlns:a16="http://schemas.microsoft.com/office/drawing/2014/main" id="{77AAB413-780E-89B3-5A1A-DF705A5B29BA}"/>
              </a:ext>
            </a:extLst>
          </p:cNvPr>
          <p:cNvSpPr/>
          <p:nvPr/>
        </p:nvSpPr>
        <p:spPr>
          <a:xfrm>
            <a:off x="0" y="8811554"/>
            <a:ext cx="18288000" cy="1475550"/>
          </a:xfrm>
          <a:prstGeom prst="rect">
            <a:avLst/>
          </a:prstGeom>
          <a:solidFill>
            <a:srgbClr val="8A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19;p4">
            <a:extLst>
              <a:ext uri="{FF2B5EF4-FFF2-40B4-BE49-F238E27FC236}">
                <a16:creationId xmlns:a16="http://schemas.microsoft.com/office/drawing/2014/main" id="{80DC799D-B94B-310E-6032-2E7C115DC7E9}"/>
              </a:ext>
            </a:extLst>
          </p:cNvPr>
          <p:cNvPicPr preferRelativeResize="0"/>
          <p:nvPr/>
        </p:nvPicPr>
        <p:blipFill rotWithShape="1">
          <a:blip r:embed="rId5">
            <a:alphaModFix/>
          </a:blip>
          <a:srcRect/>
          <a:stretch/>
        </p:blipFill>
        <p:spPr>
          <a:xfrm>
            <a:off x="458285" y="9213898"/>
            <a:ext cx="801154" cy="801154"/>
          </a:xfrm>
          <a:prstGeom prst="rect">
            <a:avLst/>
          </a:prstGeom>
          <a:noFill/>
          <a:ln>
            <a:noFill/>
          </a:ln>
        </p:spPr>
      </p:pic>
      <p:sp>
        <p:nvSpPr>
          <p:cNvPr id="14" name="Google Shape;120;p4">
            <a:extLst>
              <a:ext uri="{FF2B5EF4-FFF2-40B4-BE49-F238E27FC236}">
                <a16:creationId xmlns:a16="http://schemas.microsoft.com/office/drawing/2014/main" id="{4118117F-21FE-A96A-C8AB-166CF9DD4AF3}"/>
              </a:ext>
            </a:extLst>
          </p:cNvPr>
          <p:cNvSpPr txBox="1"/>
          <p:nvPr/>
        </p:nvSpPr>
        <p:spPr>
          <a:xfrm>
            <a:off x="1466387" y="9228185"/>
            <a:ext cx="5004225" cy="786825"/>
          </a:xfrm>
          <a:prstGeom prst="rect">
            <a:avLst/>
          </a:prstGeom>
          <a:noFill/>
          <a:ln>
            <a:noFill/>
          </a:ln>
        </p:spPr>
        <p:txBody>
          <a:bodyPr spcFirstLastPara="1" wrap="square" lIns="0" tIns="0" rIns="0" bIns="0" anchor="t" anchorCtr="0">
            <a:spAutoFit/>
          </a:bodyPr>
          <a:lstStyle/>
          <a:p>
            <a:pPr marL="0" marR="0" lvl="0" indent="0" algn="l" rtl="0">
              <a:lnSpc>
                <a:spcPct val="115014"/>
              </a:lnSpc>
              <a:spcBef>
                <a:spcPts val="0"/>
              </a:spcBef>
              <a:spcAft>
                <a:spcPts val="0"/>
              </a:spcAft>
              <a:buClr>
                <a:srgbClr val="000000"/>
              </a:buClr>
              <a:buSzPts val="2684"/>
              <a:buFont typeface="Arial"/>
              <a:buNone/>
            </a:pPr>
            <a:r>
              <a:rPr lang="en-US" sz="2684" b="0" i="0" u="none" strike="noStrike" cap="none" dirty="0">
                <a:solidFill>
                  <a:srgbClr val="000000"/>
                </a:solidFill>
                <a:latin typeface="Arial"/>
                <a:ea typeface="Arial"/>
                <a:cs typeface="Arial"/>
                <a:sym typeface="Arial"/>
              </a:rPr>
              <a:t>Center of Excellence in AI and Emerging Technology</a:t>
            </a: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BFBE4F49-5070-6B97-8757-F8647E9325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377" y="1178748"/>
            <a:ext cx="10673129" cy="754803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F28CF72-254C-28A5-1165-79868F380E91}"/>
              </a:ext>
            </a:extLst>
          </p:cNvPr>
          <p:cNvSpPr txBox="1"/>
          <p:nvPr/>
        </p:nvSpPr>
        <p:spPr>
          <a:xfrm>
            <a:off x="4379941" y="474846"/>
            <a:ext cx="9144000" cy="830997"/>
          </a:xfrm>
          <a:prstGeom prst="rect">
            <a:avLst/>
          </a:prstGeom>
          <a:noFill/>
        </p:spPr>
        <p:txBody>
          <a:bodyPr wrap="square">
            <a:spAutoFit/>
          </a:bodyPr>
          <a:lstStyle/>
          <a:p>
            <a:pPr algn="ctr"/>
            <a:r>
              <a:rPr lang="en-US" sz="4800" b="1" i="0" u="none" strike="noStrike" baseline="0" dirty="0">
                <a:latin typeface="Times New Roman" panose="02020603050405020304" pitchFamily="18" charset="0"/>
                <a:cs typeface="Times New Roman" panose="02020603050405020304" pitchFamily="18" charset="0"/>
              </a:rPr>
              <a:t>Geo-Informatics</a:t>
            </a:r>
            <a:endParaRPr lang="en-US" sz="48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5BA1CE7-C8DC-9794-8EBD-8A53CF0D0D69}"/>
              </a:ext>
            </a:extLst>
          </p:cNvPr>
          <p:cNvSpPr txBox="1"/>
          <p:nvPr/>
        </p:nvSpPr>
        <p:spPr>
          <a:xfrm>
            <a:off x="10213383" y="8240757"/>
            <a:ext cx="8074617" cy="58477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http://oldweb.most.go.th/main/index.php/media-library/ground-to-sky/5963--geo-information-technology.html</a:t>
            </a:r>
          </a:p>
        </p:txBody>
      </p:sp>
    </p:spTree>
    <p:extLst>
      <p:ext uri="{BB962C8B-B14F-4D97-AF65-F5344CB8AC3E}">
        <p14:creationId xmlns:p14="http://schemas.microsoft.com/office/powerpoint/2010/main" val="336958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9;p15">
            <a:extLst>
              <a:ext uri="{FF2B5EF4-FFF2-40B4-BE49-F238E27FC236}">
                <a16:creationId xmlns:a16="http://schemas.microsoft.com/office/drawing/2014/main" id="{D8642684-4F3C-93A3-DE2F-BD8EF864ACAD}"/>
              </a:ext>
            </a:extLst>
          </p:cNvPr>
          <p:cNvGrpSpPr/>
          <p:nvPr/>
        </p:nvGrpSpPr>
        <p:grpSpPr>
          <a:xfrm>
            <a:off x="278127" y="145224"/>
            <a:ext cx="2211411" cy="1100720"/>
            <a:chOff x="0" y="0"/>
            <a:chExt cx="2948548" cy="1467626"/>
          </a:xfrm>
        </p:grpSpPr>
        <p:pic>
          <p:nvPicPr>
            <p:cNvPr id="5" name="Google Shape;110;p15">
              <a:extLst>
                <a:ext uri="{FF2B5EF4-FFF2-40B4-BE49-F238E27FC236}">
                  <a16:creationId xmlns:a16="http://schemas.microsoft.com/office/drawing/2014/main" id="{C4D943D3-7821-087C-36F2-2395FA8FC1DB}"/>
                </a:ext>
              </a:extLst>
            </p:cNvPr>
            <p:cNvPicPr preferRelativeResize="0"/>
            <p:nvPr/>
          </p:nvPicPr>
          <p:blipFill rotWithShape="1">
            <a:blip r:embed="rId2">
              <a:alphaModFix/>
            </a:blip>
            <a:srcRect/>
            <a:stretch/>
          </p:blipFill>
          <p:spPr>
            <a:xfrm>
              <a:off x="1552942" y="72020"/>
              <a:ext cx="1395606" cy="1395606"/>
            </a:xfrm>
            <a:prstGeom prst="rect">
              <a:avLst/>
            </a:prstGeom>
            <a:noFill/>
            <a:ln>
              <a:noFill/>
            </a:ln>
          </p:spPr>
        </p:pic>
        <p:pic>
          <p:nvPicPr>
            <p:cNvPr id="6" name="Google Shape;111;p15">
              <a:extLst>
                <a:ext uri="{FF2B5EF4-FFF2-40B4-BE49-F238E27FC236}">
                  <a16:creationId xmlns:a16="http://schemas.microsoft.com/office/drawing/2014/main" id="{94BFBD65-DD81-B3D1-9A3A-4227E2BFFB79}"/>
                </a:ext>
              </a:extLst>
            </p:cNvPr>
            <p:cNvPicPr preferRelativeResize="0"/>
            <p:nvPr/>
          </p:nvPicPr>
          <p:blipFill rotWithShape="1">
            <a:blip r:embed="rId3">
              <a:alphaModFix/>
            </a:blip>
            <a:srcRect/>
            <a:stretch/>
          </p:blipFill>
          <p:spPr>
            <a:xfrm>
              <a:off x="0" y="0"/>
              <a:ext cx="1447446" cy="1467626"/>
            </a:xfrm>
            <a:prstGeom prst="rect">
              <a:avLst/>
            </a:prstGeom>
            <a:noFill/>
            <a:ln>
              <a:noFill/>
            </a:ln>
          </p:spPr>
        </p:pic>
      </p:grpSp>
      <p:pic>
        <p:nvPicPr>
          <p:cNvPr id="7" name="Google Shape;112;p15">
            <a:extLst>
              <a:ext uri="{FF2B5EF4-FFF2-40B4-BE49-F238E27FC236}">
                <a16:creationId xmlns:a16="http://schemas.microsoft.com/office/drawing/2014/main" id="{27D594C8-432C-8939-2E0D-70FE6AEF9790}"/>
              </a:ext>
            </a:extLst>
          </p:cNvPr>
          <p:cNvPicPr preferRelativeResize="0"/>
          <p:nvPr/>
        </p:nvPicPr>
        <p:blipFill rotWithShape="1">
          <a:blip r:embed="rId4">
            <a:alphaModFix/>
          </a:blip>
          <a:srcRect/>
          <a:stretch/>
        </p:blipFill>
        <p:spPr>
          <a:xfrm>
            <a:off x="2489550" y="76897"/>
            <a:ext cx="2177106" cy="1237376"/>
          </a:xfrm>
          <a:prstGeom prst="rect">
            <a:avLst/>
          </a:prstGeom>
          <a:noFill/>
          <a:ln>
            <a:noFill/>
          </a:ln>
        </p:spPr>
      </p:pic>
      <p:sp>
        <p:nvSpPr>
          <p:cNvPr id="12" name="Google Shape;117;p4">
            <a:extLst>
              <a:ext uri="{FF2B5EF4-FFF2-40B4-BE49-F238E27FC236}">
                <a16:creationId xmlns:a16="http://schemas.microsoft.com/office/drawing/2014/main" id="{77AAB413-780E-89B3-5A1A-DF705A5B29BA}"/>
              </a:ext>
            </a:extLst>
          </p:cNvPr>
          <p:cNvSpPr/>
          <p:nvPr/>
        </p:nvSpPr>
        <p:spPr>
          <a:xfrm>
            <a:off x="0" y="8811554"/>
            <a:ext cx="18288000" cy="1475550"/>
          </a:xfrm>
          <a:prstGeom prst="rect">
            <a:avLst/>
          </a:prstGeom>
          <a:solidFill>
            <a:srgbClr val="8A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19;p4">
            <a:extLst>
              <a:ext uri="{FF2B5EF4-FFF2-40B4-BE49-F238E27FC236}">
                <a16:creationId xmlns:a16="http://schemas.microsoft.com/office/drawing/2014/main" id="{80DC799D-B94B-310E-6032-2E7C115DC7E9}"/>
              </a:ext>
            </a:extLst>
          </p:cNvPr>
          <p:cNvPicPr preferRelativeResize="0"/>
          <p:nvPr/>
        </p:nvPicPr>
        <p:blipFill rotWithShape="1">
          <a:blip r:embed="rId5">
            <a:alphaModFix/>
          </a:blip>
          <a:srcRect/>
          <a:stretch/>
        </p:blipFill>
        <p:spPr>
          <a:xfrm>
            <a:off x="458285" y="9213898"/>
            <a:ext cx="801154" cy="801154"/>
          </a:xfrm>
          <a:prstGeom prst="rect">
            <a:avLst/>
          </a:prstGeom>
          <a:noFill/>
          <a:ln>
            <a:noFill/>
          </a:ln>
        </p:spPr>
      </p:pic>
      <p:sp>
        <p:nvSpPr>
          <p:cNvPr id="14" name="Google Shape;120;p4">
            <a:extLst>
              <a:ext uri="{FF2B5EF4-FFF2-40B4-BE49-F238E27FC236}">
                <a16:creationId xmlns:a16="http://schemas.microsoft.com/office/drawing/2014/main" id="{4118117F-21FE-A96A-C8AB-166CF9DD4AF3}"/>
              </a:ext>
            </a:extLst>
          </p:cNvPr>
          <p:cNvSpPr txBox="1"/>
          <p:nvPr/>
        </p:nvSpPr>
        <p:spPr>
          <a:xfrm>
            <a:off x="1466387" y="9228185"/>
            <a:ext cx="5004225" cy="786825"/>
          </a:xfrm>
          <a:prstGeom prst="rect">
            <a:avLst/>
          </a:prstGeom>
          <a:noFill/>
          <a:ln>
            <a:noFill/>
          </a:ln>
        </p:spPr>
        <p:txBody>
          <a:bodyPr spcFirstLastPara="1" wrap="square" lIns="0" tIns="0" rIns="0" bIns="0" anchor="t" anchorCtr="0">
            <a:spAutoFit/>
          </a:bodyPr>
          <a:lstStyle/>
          <a:p>
            <a:pPr marL="0" marR="0" lvl="0" indent="0" algn="l" rtl="0">
              <a:lnSpc>
                <a:spcPct val="115014"/>
              </a:lnSpc>
              <a:spcBef>
                <a:spcPts val="0"/>
              </a:spcBef>
              <a:spcAft>
                <a:spcPts val="0"/>
              </a:spcAft>
              <a:buClr>
                <a:srgbClr val="000000"/>
              </a:buClr>
              <a:buSzPts val="2684"/>
              <a:buFont typeface="Arial"/>
              <a:buNone/>
            </a:pPr>
            <a:r>
              <a:rPr lang="en-US" sz="2684" b="0" i="0" u="none" strike="noStrike" cap="none" dirty="0">
                <a:solidFill>
                  <a:srgbClr val="000000"/>
                </a:solidFill>
                <a:latin typeface="Arial"/>
                <a:ea typeface="Arial"/>
                <a:cs typeface="Arial"/>
                <a:sym typeface="Arial"/>
              </a:rPr>
              <a:t>Center of Excellence in AI and Emerging Technology</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8B168676-6CC7-E299-9226-A0BE67706764}"/>
              </a:ext>
            </a:extLst>
          </p:cNvPr>
          <p:cNvSpPr txBox="1"/>
          <p:nvPr/>
        </p:nvSpPr>
        <p:spPr>
          <a:xfrm>
            <a:off x="6586779" y="1314273"/>
            <a:ext cx="5114441" cy="830997"/>
          </a:xfrm>
          <a:prstGeom prst="rect">
            <a:avLst/>
          </a:prstGeom>
          <a:noFill/>
        </p:spPr>
        <p:txBody>
          <a:bodyPr wrap="square">
            <a:spAutoFit/>
          </a:bodyPr>
          <a:lstStyle/>
          <a:p>
            <a:pPr algn="ctr"/>
            <a:r>
              <a:rPr lang="en-US" sz="4800" b="1" i="0" u="none" strike="noStrike" baseline="0" dirty="0">
                <a:latin typeface="Times New Roman" panose="02020603050405020304" pitchFamily="18" charset="0"/>
                <a:cs typeface="Times New Roman" panose="02020603050405020304" pitchFamily="18" charset="0"/>
              </a:rPr>
              <a:t>Remote Sensing</a:t>
            </a:r>
            <a:endParaRPr lang="en-US" sz="4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CA81573-FC07-BF38-B997-71EC885E44A1}"/>
              </a:ext>
            </a:extLst>
          </p:cNvPr>
          <p:cNvSpPr txBox="1"/>
          <p:nvPr/>
        </p:nvSpPr>
        <p:spPr>
          <a:xfrm>
            <a:off x="1259439" y="2877700"/>
            <a:ext cx="12352288" cy="4031873"/>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It is a branch of science and technology that Used to indicate, classify or analyze the characteristics of various objects without direct contact but uses the properties of electromagnetic waves as a medium to acquire information in 3 ways: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Wave range (spectral)</a:t>
            </a:r>
          </a:p>
          <a:p>
            <a:r>
              <a:rPr lang="en-US" sz="3200" dirty="0">
                <a:latin typeface="Times New Roman" panose="02020603050405020304" pitchFamily="18" charset="0"/>
                <a:cs typeface="Times New Roman" panose="02020603050405020304" pitchFamily="18" charset="0"/>
              </a:rPr>
              <a:t>• Spatial shape</a:t>
            </a:r>
          </a:p>
          <a:p>
            <a:r>
              <a:rPr lang="en-US" sz="3200" dirty="0">
                <a:latin typeface="Times New Roman" panose="02020603050405020304" pitchFamily="18" charset="0"/>
                <a:cs typeface="Times New Roman" panose="02020603050405020304" pitchFamily="18" charset="0"/>
              </a:rPr>
              <a:t>• Changes over time (temporal) of things on the earth's surface.</a:t>
            </a:r>
          </a:p>
        </p:txBody>
      </p:sp>
      <p:pic>
        <p:nvPicPr>
          <p:cNvPr id="10" name="Google Shape;236;p20">
            <a:extLst>
              <a:ext uri="{FF2B5EF4-FFF2-40B4-BE49-F238E27FC236}">
                <a16:creationId xmlns:a16="http://schemas.microsoft.com/office/drawing/2014/main" id="{8E3088E4-7F27-1A07-3BE8-905D23FD744D}"/>
              </a:ext>
            </a:extLst>
          </p:cNvPr>
          <p:cNvPicPr preferRelativeResize="0"/>
          <p:nvPr/>
        </p:nvPicPr>
        <p:blipFill rotWithShape="1">
          <a:blip r:embed="rId6">
            <a:alphaModFix/>
          </a:blip>
          <a:srcRect/>
          <a:stretch/>
        </p:blipFill>
        <p:spPr>
          <a:xfrm>
            <a:off x="13611728" y="3487118"/>
            <a:ext cx="4063296" cy="3688164"/>
          </a:xfrm>
          <a:prstGeom prst="rect">
            <a:avLst/>
          </a:prstGeom>
          <a:noFill/>
          <a:ln>
            <a:noFill/>
          </a:ln>
        </p:spPr>
      </p:pic>
      <p:pic>
        <p:nvPicPr>
          <p:cNvPr id="11" name="Google Shape;436;p32">
            <a:extLst>
              <a:ext uri="{FF2B5EF4-FFF2-40B4-BE49-F238E27FC236}">
                <a16:creationId xmlns:a16="http://schemas.microsoft.com/office/drawing/2014/main" id="{BBC6F170-EBB4-F974-C60F-45361C54087D}"/>
              </a:ext>
            </a:extLst>
          </p:cNvPr>
          <p:cNvPicPr preferRelativeResize="0"/>
          <p:nvPr/>
        </p:nvPicPr>
        <p:blipFill rotWithShape="1">
          <a:blip r:embed="rId7">
            <a:alphaModFix/>
          </a:blip>
          <a:srcRect/>
          <a:stretch/>
        </p:blipFill>
        <p:spPr>
          <a:xfrm>
            <a:off x="13215955" y="8696073"/>
            <a:ext cx="4827155" cy="2143258"/>
          </a:xfrm>
          <a:prstGeom prst="rect">
            <a:avLst/>
          </a:prstGeom>
          <a:noFill/>
          <a:ln>
            <a:noFill/>
          </a:ln>
        </p:spPr>
      </p:pic>
    </p:spTree>
    <p:extLst>
      <p:ext uri="{BB962C8B-B14F-4D97-AF65-F5344CB8AC3E}">
        <p14:creationId xmlns:p14="http://schemas.microsoft.com/office/powerpoint/2010/main" val="236847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9;p15">
            <a:extLst>
              <a:ext uri="{FF2B5EF4-FFF2-40B4-BE49-F238E27FC236}">
                <a16:creationId xmlns:a16="http://schemas.microsoft.com/office/drawing/2014/main" id="{D8642684-4F3C-93A3-DE2F-BD8EF864ACAD}"/>
              </a:ext>
            </a:extLst>
          </p:cNvPr>
          <p:cNvGrpSpPr/>
          <p:nvPr/>
        </p:nvGrpSpPr>
        <p:grpSpPr>
          <a:xfrm>
            <a:off x="278127" y="145224"/>
            <a:ext cx="2211411" cy="1100720"/>
            <a:chOff x="0" y="0"/>
            <a:chExt cx="2948548" cy="1467626"/>
          </a:xfrm>
        </p:grpSpPr>
        <p:pic>
          <p:nvPicPr>
            <p:cNvPr id="5" name="Google Shape;110;p15">
              <a:extLst>
                <a:ext uri="{FF2B5EF4-FFF2-40B4-BE49-F238E27FC236}">
                  <a16:creationId xmlns:a16="http://schemas.microsoft.com/office/drawing/2014/main" id="{C4D943D3-7821-087C-36F2-2395FA8FC1DB}"/>
                </a:ext>
              </a:extLst>
            </p:cNvPr>
            <p:cNvPicPr preferRelativeResize="0"/>
            <p:nvPr/>
          </p:nvPicPr>
          <p:blipFill rotWithShape="1">
            <a:blip r:embed="rId2">
              <a:alphaModFix/>
            </a:blip>
            <a:srcRect/>
            <a:stretch/>
          </p:blipFill>
          <p:spPr>
            <a:xfrm>
              <a:off x="1552942" y="72020"/>
              <a:ext cx="1395606" cy="1395606"/>
            </a:xfrm>
            <a:prstGeom prst="rect">
              <a:avLst/>
            </a:prstGeom>
            <a:noFill/>
            <a:ln>
              <a:noFill/>
            </a:ln>
          </p:spPr>
        </p:pic>
        <p:pic>
          <p:nvPicPr>
            <p:cNvPr id="6" name="Google Shape;111;p15">
              <a:extLst>
                <a:ext uri="{FF2B5EF4-FFF2-40B4-BE49-F238E27FC236}">
                  <a16:creationId xmlns:a16="http://schemas.microsoft.com/office/drawing/2014/main" id="{94BFBD65-DD81-B3D1-9A3A-4227E2BFFB79}"/>
                </a:ext>
              </a:extLst>
            </p:cNvPr>
            <p:cNvPicPr preferRelativeResize="0"/>
            <p:nvPr/>
          </p:nvPicPr>
          <p:blipFill rotWithShape="1">
            <a:blip r:embed="rId3">
              <a:alphaModFix/>
            </a:blip>
            <a:srcRect/>
            <a:stretch/>
          </p:blipFill>
          <p:spPr>
            <a:xfrm>
              <a:off x="0" y="0"/>
              <a:ext cx="1447446" cy="1467626"/>
            </a:xfrm>
            <a:prstGeom prst="rect">
              <a:avLst/>
            </a:prstGeom>
            <a:noFill/>
            <a:ln>
              <a:noFill/>
            </a:ln>
          </p:spPr>
        </p:pic>
      </p:grpSp>
      <p:pic>
        <p:nvPicPr>
          <p:cNvPr id="7" name="Google Shape;112;p15">
            <a:extLst>
              <a:ext uri="{FF2B5EF4-FFF2-40B4-BE49-F238E27FC236}">
                <a16:creationId xmlns:a16="http://schemas.microsoft.com/office/drawing/2014/main" id="{27D594C8-432C-8939-2E0D-70FE6AEF9790}"/>
              </a:ext>
            </a:extLst>
          </p:cNvPr>
          <p:cNvPicPr preferRelativeResize="0"/>
          <p:nvPr/>
        </p:nvPicPr>
        <p:blipFill rotWithShape="1">
          <a:blip r:embed="rId4">
            <a:alphaModFix/>
          </a:blip>
          <a:srcRect/>
          <a:stretch/>
        </p:blipFill>
        <p:spPr>
          <a:xfrm>
            <a:off x="2489550" y="76897"/>
            <a:ext cx="2177106" cy="1237376"/>
          </a:xfrm>
          <a:prstGeom prst="rect">
            <a:avLst/>
          </a:prstGeom>
          <a:noFill/>
          <a:ln>
            <a:noFill/>
          </a:ln>
        </p:spPr>
      </p:pic>
      <p:sp>
        <p:nvSpPr>
          <p:cNvPr id="12" name="Google Shape;117;p4">
            <a:extLst>
              <a:ext uri="{FF2B5EF4-FFF2-40B4-BE49-F238E27FC236}">
                <a16:creationId xmlns:a16="http://schemas.microsoft.com/office/drawing/2014/main" id="{77AAB413-780E-89B3-5A1A-DF705A5B29BA}"/>
              </a:ext>
            </a:extLst>
          </p:cNvPr>
          <p:cNvSpPr/>
          <p:nvPr/>
        </p:nvSpPr>
        <p:spPr>
          <a:xfrm>
            <a:off x="0" y="8811554"/>
            <a:ext cx="18288000" cy="1475550"/>
          </a:xfrm>
          <a:prstGeom prst="rect">
            <a:avLst/>
          </a:prstGeom>
          <a:solidFill>
            <a:srgbClr val="8A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19;p4">
            <a:extLst>
              <a:ext uri="{FF2B5EF4-FFF2-40B4-BE49-F238E27FC236}">
                <a16:creationId xmlns:a16="http://schemas.microsoft.com/office/drawing/2014/main" id="{80DC799D-B94B-310E-6032-2E7C115DC7E9}"/>
              </a:ext>
            </a:extLst>
          </p:cNvPr>
          <p:cNvPicPr preferRelativeResize="0"/>
          <p:nvPr/>
        </p:nvPicPr>
        <p:blipFill rotWithShape="1">
          <a:blip r:embed="rId5">
            <a:alphaModFix/>
          </a:blip>
          <a:srcRect/>
          <a:stretch/>
        </p:blipFill>
        <p:spPr>
          <a:xfrm>
            <a:off x="458285" y="9213898"/>
            <a:ext cx="801154" cy="801154"/>
          </a:xfrm>
          <a:prstGeom prst="rect">
            <a:avLst/>
          </a:prstGeom>
          <a:noFill/>
          <a:ln>
            <a:noFill/>
          </a:ln>
        </p:spPr>
      </p:pic>
      <p:sp>
        <p:nvSpPr>
          <p:cNvPr id="14" name="Google Shape;120;p4">
            <a:extLst>
              <a:ext uri="{FF2B5EF4-FFF2-40B4-BE49-F238E27FC236}">
                <a16:creationId xmlns:a16="http://schemas.microsoft.com/office/drawing/2014/main" id="{4118117F-21FE-A96A-C8AB-166CF9DD4AF3}"/>
              </a:ext>
            </a:extLst>
          </p:cNvPr>
          <p:cNvSpPr txBox="1"/>
          <p:nvPr/>
        </p:nvSpPr>
        <p:spPr>
          <a:xfrm>
            <a:off x="1466387" y="9228185"/>
            <a:ext cx="5004225" cy="786825"/>
          </a:xfrm>
          <a:prstGeom prst="rect">
            <a:avLst/>
          </a:prstGeom>
          <a:noFill/>
          <a:ln>
            <a:noFill/>
          </a:ln>
        </p:spPr>
        <p:txBody>
          <a:bodyPr spcFirstLastPara="1" wrap="square" lIns="0" tIns="0" rIns="0" bIns="0" anchor="t" anchorCtr="0">
            <a:spAutoFit/>
          </a:bodyPr>
          <a:lstStyle/>
          <a:p>
            <a:pPr marL="0" marR="0" lvl="0" indent="0" algn="l" rtl="0">
              <a:lnSpc>
                <a:spcPct val="115014"/>
              </a:lnSpc>
              <a:spcBef>
                <a:spcPts val="0"/>
              </a:spcBef>
              <a:spcAft>
                <a:spcPts val="0"/>
              </a:spcAft>
              <a:buClr>
                <a:srgbClr val="000000"/>
              </a:buClr>
              <a:buSzPts val="2684"/>
              <a:buFont typeface="Arial"/>
              <a:buNone/>
            </a:pPr>
            <a:r>
              <a:rPr lang="en-US" sz="2684" b="0" i="0" u="none" strike="noStrike" cap="none" dirty="0">
                <a:solidFill>
                  <a:srgbClr val="000000"/>
                </a:solidFill>
                <a:latin typeface="Arial"/>
                <a:ea typeface="Arial"/>
                <a:cs typeface="Arial"/>
                <a:sym typeface="Arial"/>
              </a:rPr>
              <a:t>Center of Excellence in AI and Emerging Technology</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8B168676-6CC7-E299-9226-A0BE67706764}"/>
              </a:ext>
            </a:extLst>
          </p:cNvPr>
          <p:cNvSpPr txBox="1"/>
          <p:nvPr/>
        </p:nvSpPr>
        <p:spPr>
          <a:xfrm>
            <a:off x="5610386" y="975719"/>
            <a:ext cx="8150786" cy="830997"/>
          </a:xfrm>
          <a:prstGeom prst="rect">
            <a:avLst/>
          </a:prstGeom>
          <a:noFill/>
        </p:spPr>
        <p:txBody>
          <a:bodyPr wrap="square">
            <a:spAutoFit/>
          </a:bodyPr>
          <a:lstStyle/>
          <a:p>
            <a:pPr algn="ctr"/>
            <a:r>
              <a:rPr lang="en-US" sz="4800" b="1" i="0" u="none" strike="noStrike" baseline="0" dirty="0">
                <a:latin typeface="Times New Roman" panose="02020603050405020304" pitchFamily="18" charset="0"/>
                <a:cs typeface="Times New Roman" panose="02020603050405020304" pitchFamily="18" charset="0"/>
              </a:rPr>
              <a:t>Principle of remote sensing</a:t>
            </a:r>
            <a:endParaRPr lang="en-US" sz="4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CA81573-FC07-BF38-B997-71EC885E44A1}"/>
              </a:ext>
            </a:extLst>
          </p:cNvPr>
          <p:cNvSpPr txBox="1"/>
          <p:nvPr/>
        </p:nvSpPr>
        <p:spPr>
          <a:xfrm>
            <a:off x="931936" y="2250572"/>
            <a:ext cx="16424127" cy="649408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Consists of 2 processes as follows: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Data Acquisition starts from electromagnetic energy from an energy source such as the sun moving through the Earth's atmosphere, interacting with objects on the earth's surface and travel into the measuring device/recording device attached to the orbiting probe (Platform) that through the recorded data of objects on the earth's surface are converted into signals as a receiving station and produce data in the form of inferential data (Analog Data) and numerical data (Digital Data) for analysis.</a:t>
            </a:r>
          </a:p>
          <a:p>
            <a:r>
              <a:rPr lang="en-US" sz="3200" dirty="0">
                <a:latin typeface="Times New Roman" panose="02020603050405020304" pitchFamily="18" charset="0"/>
                <a:cs typeface="Times New Roman" panose="02020603050405020304" pitchFamily="18" charset="0"/>
              </a:rPr>
              <a:t>There are 2 methods of  data analysis: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Visual analysis that gives qualitative data results cannot be measured as a definitely number.</a:t>
            </a:r>
          </a:p>
          <a:p>
            <a:r>
              <a:rPr lang="en-US" sz="3200" dirty="0">
                <a:latin typeface="Times New Roman" panose="02020603050405020304" pitchFamily="18" charset="0"/>
                <a:cs typeface="Times New Roman" panose="02020603050405020304" pitchFamily="18" charset="0"/>
              </a:rPr>
              <a:t>• Computer analysis (Digital Analysis) that gives quantitative data that can display the analysis results as a numerical value.</a:t>
            </a:r>
          </a:p>
        </p:txBody>
      </p:sp>
      <p:pic>
        <p:nvPicPr>
          <p:cNvPr id="11" name="Google Shape;436;p32">
            <a:extLst>
              <a:ext uri="{FF2B5EF4-FFF2-40B4-BE49-F238E27FC236}">
                <a16:creationId xmlns:a16="http://schemas.microsoft.com/office/drawing/2014/main" id="{BBC6F170-EBB4-F974-C60F-45361C54087D}"/>
              </a:ext>
            </a:extLst>
          </p:cNvPr>
          <p:cNvPicPr preferRelativeResize="0"/>
          <p:nvPr/>
        </p:nvPicPr>
        <p:blipFill rotWithShape="1">
          <a:blip r:embed="rId6">
            <a:alphaModFix/>
          </a:blip>
          <a:srcRect/>
          <a:stretch/>
        </p:blipFill>
        <p:spPr>
          <a:xfrm>
            <a:off x="13215955" y="8696073"/>
            <a:ext cx="4827155" cy="2143258"/>
          </a:xfrm>
          <a:prstGeom prst="rect">
            <a:avLst/>
          </a:prstGeom>
          <a:noFill/>
          <a:ln>
            <a:noFill/>
          </a:ln>
        </p:spPr>
      </p:pic>
    </p:spTree>
    <p:extLst>
      <p:ext uri="{BB962C8B-B14F-4D97-AF65-F5344CB8AC3E}">
        <p14:creationId xmlns:p14="http://schemas.microsoft.com/office/powerpoint/2010/main" val="393990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09;p15">
            <a:extLst>
              <a:ext uri="{FF2B5EF4-FFF2-40B4-BE49-F238E27FC236}">
                <a16:creationId xmlns:a16="http://schemas.microsoft.com/office/drawing/2014/main" id="{D8642684-4F3C-93A3-DE2F-BD8EF864ACAD}"/>
              </a:ext>
            </a:extLst>
          </p:cNvPr>
          <p:cNvGrpSpPr/>
          <p:nvPr/>
        </p:nvGrpSpPr>
        <p:grpSpPr>
          <a:xfrm>
            <a:off x="278127" y="145224"/>
            <a:ext cx="2211411" cy="1100720"/>
            <a:chOff x="0" y="0"/>
            <a:chExt cx="2948548" cy="1467626"/>
          </a:xfrm>
        </p:grpSpPr>
        <p:pic>
          <p:nvPicPr>
            <p:cNvPr id="5" name="Google Shape;110;p15">
              <a:extLst>
                <a:ext uri="{FF2B5EF4-FFF2-40B4-BE49-F238E27FC236}">
                  <a16:creationId xmlns:a16="http://schemas.microsoft.com/office/drawing/2014/main" id="{C4D943D3-7821-087C-36F2-2395FA8FC1DB}"/>
                </a:ext>
              </a:extLst>
            </p:cNvPr>
            <p:cNvPicPr preferRelativeResize="0"/>
            <p:nvPr/>
          </p:nvPicPr>
          <p:blipFill rotWithShape="1">
            <a:blip r:embed="rId2">
              <a:alphaModFix/>
            </a:blip>
            <a:srcRect/>
            <a:stretch/>
          </p:blipFill>
          <p:spPr>
            <a:xfrm>
              <a:off x="1552942" y="72020"/>
              <a:ext cx="1395606" cy="1395606"/>
            </a:xfrm>
            <a:prstGeom prst="rect">
              <a:avLst/>
            </a:prstGeom>
            <a:noFill/>
            <a:ln>
              <a:noFill/>
            </a:ln>
          </p:spPr>
        </p:pic>
        <p:pic>
          <p:nvPicPr>
            <p:cNvPr id="6" name="Google Shape;111;p15">
              <a:extLst>
                <a:ext uri="{FF2B5EF4-FFF2-40B4-BE49-F238E27FC236}">
                  <a16:creationId xmlns:a16="http://schemas.microsoft.com/office/drawing/2014/main" id="{94BFBD65-DD81-B3D1-9A3A-4227E2BFFB79}"/>
                </a:ext>
              </a:extLst>
            </p:cNvPr>
            <p:cNvPicPr preferRelativeResize="0"/>
            <p:nvPr/>
          </p:nvPicPr>
          <p:blipFill rotWithShape="1">
            <a:blip r:embed="rId3">
              <a:alphaModFix/>
            </a:blip>
            <a:srcRect/>
            <a:stretch/>
          </p:blipFill>
          <p:spPr>
            <a:xfrm>
              <a:off x="0" y="0"/>
              <a:ext cx="1447446" cy="1467626"/>
            </a:xfrm>
            <a:prstGeom prst="rect">
              <a:avLst/>
            </a:prstGeom>
            <a:noFill/>
            <a:ln>
              <a:noFill/>
            </a:ln>
          </p:spPr>
        </p:pic>
      </p:grpSp>
      <p:pic>
        <p:nvPicPr>
          <p:cNvPr id="7" name="Google Shape;112;p15">
            <a:extLst>
              <a:ext uri="{FF2B5EF4-FFF2-40B4-BE49-F238E27FC236}">
                <a16:creationId xmlns:a16="http://schemas.microsoft.com/office/drawing/2014/main" id="{27D594C8-432C-8939-2E0D-70FE6AEF9790}"/>
              </a:ext>
            </a:extLst>
          </p:cNvPr>
          <p:cNvPicPr preferRelativeResize="0"/>
          <p:nvPr/>
        </p:nvPicPr>
        <p:blipFill rotWithShape="1">
          <a:blip r:embed="rId4">
            <a:alphaModFix/>
          </a:blip>
          <a:srcRect/>
          <a:stretch/>
        </p:blipFill>
        <p:spPr>
          <a:xfrm>
            <a:off x="2489550" y="76897"/>
            <a:ext cx="2177106" cy="1237376"/>
          </a:xfrm>
          <a:prstGeom prst="rect">
            <a:avLst/>
          </a:prstGeom>
          <a:noFill/>
          <a:ln>
            <a:noFill/>
          </a:ln>
        </p:spPr>
      </p:pic>
      <p:sp>
        <p:nvSpPr>
          <p:cNvPr id="12" name="Google Shape;117;p4">
            <a:extLst>
              <a:ext uri="{FF2B5EF4-FFF2-40B4-BE49-F238E27FC236}">
                <a16:creationId xmlns:a16="http://schemas.microsoft.com/office/drawing/2014/main" id="{77AAB413-780E-89B3-5A1A-DF705A5B29BA}"/>
              </a:ext>
            </a:extLst>
          </p:cNvPr>
          <p:cNvSpPr/>
          <p:nvPr/>
        </p:nvSpPr>
        <p:spPr>
          <a:xfrm>
            <a:off x="0" y="8811554"/>
            <a:ext cx="18288000" cy="1475550"/>
          </a:xfrm>
          <a:prstGeom prst="rect">
            <a:avLst/>
          </a:prstGeom>
          <a:solidFill>
            <a:srgbClr val="8AC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19;p4">
            <a:extLst>
              <a:ext uri="{FF2B5EF4-FFF2-40B4-BE49-F238E27FC236}">
                <a16:creationId xmlns:a16="http://schemas.microsoft.com/office/drawing/2014/main" id="{80DC799D-B94B-310E-6032-2E7C115DC7E9}"/>
              </a:ext>
            </a:extLst>
          </p:cNvPr>
          <p:cNvPicPr preferRelativeResize="0"/>
          <p:nvPr/>
        </p:nvPicPr>
        <p:blipFill rotWithShape="1">
          <a:blip r:embed="rId5">
            <a:alphaModFix/>
          </a:blip>
          <a:srcRect/>
          <a:stretch/>
        </p:blipFill>
        <p:spPr>
          <a:xfrm>
            <a:off x="458285" y="9213898"/>
            <a:ext cx="801154" cy="801154"/>
          </a:xfrm>
          <a:prstGeom prst="rect">
            <a:avLst/>
          </a:prstGeom>
          <a:noFill/>
          <a:ln>
            <a:noFill/>
          </a:ln>
        </p:spPr>
      </p:pic>
      <p:sp>
        <p:nvSpPr>
          <p:cNvPr id="14" name="Google Shape;120;p4">
            <a:extLst>
              <a:ext uri="{FF2B5EF4-FFF2-40B4-BE49-F238E27FC236}">
                <a16:creationId xmlns:a16="http://schemas.microsoft.com/office/drawing/2014/main" id="{4118117F-21FE-A96A-C8AB-166CF9DD4AF3}"/>
              </a:ext>
            </a:extLst>
          </p:cNvPr>
          <p:cNvSpPr txBox="1"/>
          <p:nvPr/>
        </p:nvSpPr>
        <p:spPr>
          <a:xfrm>
            <a:off x="1466387" y="9228185"/>
            <a:ext cx="5004225" cy="786825"/>
          </a:xfrm>
          <a:prstGeom prst="rect">
            <a:avLst/>
          </a:prstGeom>
          <a:noFill/>
          <a:ln>
            <a:noFill/>
          </a:ln>
        </p:spPr>
        <p:txBody>
          <a:bodyPr spcFirstLastPara="1" wrap="square" lIns="0" tIns="0" rIns="0" bIns="0" anchor="t" anchorCtr="0">
            <a:spAutoFit/>
          </a:bodyPr>
          <a:lstStyle/>
          <a:p>
            <a:pPr marL="0" marR="0" lvl="0" indent="0" algn="l" rtl="0">
              <a:lnSpc>
                <a:spcPct val="115014"/>
              </a:lnSpc>
              <a:spcBef>
                <a:spcPts val="0"/>
              </a:spcBef>
              <a:spcAft>
                <a:spcPts val="0"/>
              </a:spcAft>
              <a:buClr>
                <a:srgbClr val="000000"/>
              </a:buClr>
              <a:buSzPts val="2684"/>
              <a:buFont typeface="Arial"/>
              <a:buNone/>
            </a:pPr>
            <a:r>
              <a:rPr lang="en-US" sz="2684" b="0" i="0" u="none" strike="noStrike" cap="none" dirty="0">
                <a:solidFill>
                  <a:srgbClr val="000000"/>
                </a:solidFill>
                <a:latin typeface="Arial"/>
                <a:ea typeface="Arial"/>
                <a:cs typeface="Arial"/>
                <a:sym typeface="Arial"/>
              </a:rPr>
              <a:t>Center of Excellence in AI and Emerging Technology</a:t>
            </a:r>
            <a:endParaRPr sz="1400" b="0" i="0" u="none" strike="noStrike" cap="none" dirty="0">
              <a:solidFill>
                <a:srgbClr val="000000"/>
              </a:solidFill>
              <a:latin typeface="Arial"/>
              <a:ea typeface="Arial"/>
              <a:cs typeface="Arial"/>
              <a:sym typeface="Arial"/>
            </a:endParaRPr>
          </a:p>
        </p:txBody>
      </p:sp>
      <p:pic>
        <p:nvPicPr>
          <p:cNvPr id="11" name="Google Shape;436;p32">
            <a:extLst>
              <a:ext uri="{FF2B5EF4-FFF2-40B4-BE49-F238E27FC236}">
                <a16:creationId xmlns:a16="http://schemas.microsoft.com/office/drawing/2014/main" id="{BBC6F170-EBB4-F974-C60F-45361C54087D}"/>
              </a:ext>
            </a:extLst>
          </p:cNvPr>
          <p:cNvPicPr preferRelativeResize="0"/>
          <p:nvPr/>
        </p:nvPicPr>
        <p:blipFill rotWithShape="1">
          <a:blip r:embed="rId6">
            <a:alphaModFix/>
          </a:blip>
          <a:srcRect/>
          <a:stretch/>
        </p:blipFill>
        <p:spPr>
          <a:xfrm>
            <a:off x="13215955" y="8696073"/>
            <a:ext cx="4827155" cy="2143258"/>
          </a:xfrm>
          <a:prstGeom prst="rect">
            <a:avLst/>
          </a:prstGeom>
          <a:noFill/>
          <a:ln>
            <a:noFill/>
          </a:ln>
        </p:spPr>
      </p:pic>
      <p:pic>
        <p:nvPicPr>
          <p:cNvPr id="15" name="Picture 14">
            <a:extLst>
              <a:ext uri="{FF2B5EF4-FFF2-40B4-BE49-F238E27FC236}">
                <a16:creationId xmlns:a16="http://schemas.microsoft.com/office/drawing/2014/main" id="{FF1DF3DB-8B26-7624-3734-AAC9DF154B87}"/>
              </a:ext>
            </a:extLst>
          </p:cNvPr>
          <p:cNvPicPr>
            <a:picLocks noChangeAspect="1"/>
          </p:cNvPicPr>
          <p:nvPr/>
        </p:nvPicPr>
        <p:blipFill>
          <a:blip r:embed="rId7"/>
          <a:stretch>
            <a:fillRect/>
          </a:stretch>
        </p:blipFill>
        <p:spPr>
          <a:xfrm>
            <a:off x="3053166" y="1051481"/>
            <a:ext cx="13111566" cy="7372497"/>
          </a:xfrm>
          <a:prstGeom prst="rect">
            <a:avLst/>
          </a:prstGeom>
        </p:spPr>
      </p:pic>
      <p:sp>
        <p:nvSpPr>
          <p:cNvPr id="17" name="TextBox 16">
            <a:extLst>
              <a:ext uri="{FF2B5EF4-FFF2-40B4-BE49-F238E27FC236}">
                <a16:creationId xmlns:a16="http://schemas.microsoft.com/office/drawing/2014/main" id="{58A14607-4041-4B0D-134F-E7243C0E5808}"/>
              </a:ext>
            </a:extLst>
          </p:cNvPr>
          <p:cNvSpPr txBox="1"/>
          <p:nvPr/>
        </p:nvSpPr>
        <p:spPr>
          <a:xfrm>
            <a:off x="5072046" y="8366356"/>
            <a:ext cx="9144000"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Image of receiving and sending data</a:t>
            </a:r>
          </a:p>
        </p:txBody>
      </p:sp>
    </p:spTree>
    <p:extLst>
      <p:ext uri="{BB962C8B-B14F-4D97-AF65-F5344CB8AC3E}">
        <p14:creationId xmlns:p14="http://schemas.microsoft.com/office/powerpoint/2010/main" val="389373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a:stretch/>
        </p:blipFill>
        <p:spPr>
          <a:xfrm>
            <a:off x="10516363" y="3155162"/>
            <a:ext cx="7418869" cy="6115554"/>
          </a:xfrm>
          <a:prstGeom prst="rect">
            <a:avLst/>
          </a:prstGeom>
          <a:noFill/>
          <a:ln>
            <a:noFill/>
          </a:ln>
        </p:spPr>
      </p:pic>
      <p:sp>
        <p:nvSpPr>
          <p:cNvPr id="95" name="Google Shape;95;p14"/>
          <p:cNvSpPr txBox="1"/>
          <p:nvPr/>
        </p:nvSpPr>
        <p:spPr>
          <a:xfrm>
            <a:off x="3219447" y="1160225"/>
            <a:ext cx="11849100" cy="973343"/>
          </a:xfrm>
          <a:prstGeom prst="rect">
            <a:avLst/>
          </a:prstGeom>
          <a:noFill/>
          <a:ln>
            <a:noFill/>
          </a:ln>
        </p:spPr>
        <p:txBody>
          <a:bodyPr spcFirstLastPara="1" wrap="square" lIns="0" tIns="0" rIns="0" bIns="0" anchor="t" anchorCtr="0">
            <a:spAutoFit/>
          </a:bodyPr>
          <a:lstStyle/>
          <a:p>
            <a:pPr marL="0" marR="0" lvl="0" indent="0" algn="ctr" rtl="0">
              <a:lnSpc>
                <a:spcPct val="115003"/>
              </a:lnSpc>
              <a:spcBef>
                <a:spcPts val="0"/>
              </a:spcBef>
              <a:spcAft>
                <a:spcPts val="0"/>
              </a:spcAft>
              <a:buClr>
                <a:srgbClr val="000000"/>
              </a:buClr>
              <a:buSzPts val="5500"/>
              <a:buFont typeface="Arial"/>
              <a:buNone/>
            </a:pPr>
            <a:r>
              <a:rPr lang="en-US" sz="5500" b="0" i="0" u="none" strike="noStrike" cap="none" dirty="0">
                <a:solidFill>
                  <a:srgbClr val="000000"/>
                </a:solidFill>
                <a:latin typeface="Times New Roman"/>
                <a:ea typeface="Times New Roman"/>
                <a:cs typeface="Times New Roman"/>
                <a:sym typeface="Times New Roman"/>
              </a:rPr>
              <a:t>Geographic Information System</a:t>
            </a:r>
            <a:endParaRPr sz="5500" b="0" i="0" u="none" strike="noStrike" cap="none" dirty="0">
              <a:solidFill>
                <a:srgbClr val="000000"/>
              </a:solidFill>
              <a:latin typeface="Times New Roman"/>
              <a:ea typeface="Times New Roman"/>
              <a:cs typeface="Times New Roman"/>
              <a:sym typeface="Times New Roman"/>
            </a:endParaRPr>
          </a:p>
        </p:txBody>
      </p:sp>
      <p:sp>
        <p:nvSpPr>
          <p:cNvPr id="96" name="Google Shape;96;p14"/>
          <p:cNvSpPr txBox="1"/>
          <p:nvPr/>
        </p:nvSpPr>
        <p:spPr>
          <a:xfrm>
            <a:off x="712923" y="2789695"/>
            <a:ext cx="9329980" cy="6001515"/>
          </a:xfrm>
          <a:prstGeom prst="rect">
            <a:avLst/>
          </a:prstGeom>
          <a:noFill/>
          <a:ln>
            <a:noFill/>
          </a:ln>
        </p:spPr>
        <p:txBody>
          <a:bodyPr spcFirstLastPara="1" wrap="square" lIns="0" tIns="0" rIns="0" bIns="0" anchor="t" anchorCtr="0">
            <a:spAutoFit/>
          </a:bodyPr>
          <a:lstStyle/>
          <a:p>
            <a:pPr algn="just">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An information system that links areas with geographic coordinates and details of areas on the earth. Using a computer that consists of hardware and software for importing, storing, modifying, converting, analyzing data and displaying results in various formats such as maps, </a:t>
            </a:r>
            <a:r>
              <a:rPr lang="th-TH" sz="3200" dirty="0">
                <a:effectLst/>
                <a:latin typeface="Times New Roman" panose="02020603050405020304" pitchFamily="18" charset="0"/>
                <a:ea typeface="Calibri" panose="020F0502020204030204" pitchFamily="34" charset="0"/>
                <a:cs typeface="Cordia New" panose="020B0304020202020204" pitchFamily="34" charset="-34"/>
              </a:rPr>
              <a:t>3</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 images, statistics, percentage data tables. All of this helps in planning and making decisions with accuracy and precision.</a:t>
            </a:r>
          </a:p>
          <a:p>
            <a:pPr>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Geographic information systems can store various types of data in layers (Layers), where those data layers overlap to show the actual area.</a:t>
            </a:r>
          </a:p>
        </p:txBody>
      </p:sp>
      <p:grpSp>
        <p:nvGrpSpPr>
          <p:cNvPr id="97" name="Google Shape;97;p14"/>
          <p:cNvGrpSpPr/>
          <p:nvPr/>
        </p:nvGrpSpPr>
        <p:grpSpPr>
          <a:xfrm>
            <a:off x="278127" y="145224"/>
            <a:ext cx="2211411" cy="1100720"/>
            <a:chOff x="0" y="0"/>
            <a:chExt cx="2948548" cy="1467626"/>
          </a:xfrm>
        </p:grpSpPr>
        <p:pic>
          <p:nvPicPr>
            <p:cNvPr id="98" name="Google Shape;98;p14"/>
            <p:cNvPicPr preferRelativeResize="0"/>
            <p:nvPr/>
          </p:nvPicPr>
          <p:blipFill rotWithShape="1">
            <a:blip r:embed="rId4">
              <a:alphaModFix/>
            </a:blip>
            <a:srcRect/>
            <a:stretch/>
          </p:blipFill>
          <p:spPr>
            <a:xfrm>
              <a:off x="1552942" y="72020"/>
              <a:ext cx="1395606" cy="1395606"/>
            </a:xfrm>
            <a:prstGeom prst="rect">
              <a:avLst/>
            </a:prstGeom>
            <a:noFill/>
            <a:ln>
              <a:noFill/>
            </a:ln>
          </p:spPr>
        </p:pic>
        <p:pic>
          <p:nvPicPr>
            <p:cNvPr id="99" name="Google Shape;99;p14"/>
            <p:cNvPicPr preferRelativeResize="0"/>
            <p:nvPr/>
          </p:nvPicPr>
          <p:blipFill rotWithShape="1">
            <a:blip r:embed="rId5">
              <a:alphaModFix/>
            </a:blip>
            <a:srcRect/>
            <a:stretch/>
          </p:blipFill>
          <p:spPr>
            <a:xfrm>
              <a:off x="0" y="0"/>
              <a:ext cx="1447446" cy="1467626"/>
            </a:xfrm>
            <a:prstGeom prst="rect">
              <a:avLst/>
            </a:prstGeom>
            <a:noFill/>
            <a:ln>
              <a:noFill/>
            </a:ln>
          </p:spPr>
        </p:pic>
      </p:grpSp>
      <p:pic>
        <p:nvPicPr>
          <p:cNvPr id="100" name="Google Shape;100;p14"/>
          <p:cNvPicPr preferRelativeResize="0"/>
          <p:nvPr/>
        </p:nvPicPr>
        <p:blipFill rotWithShape="1">
          <a:blip r:embed="rId6">
            <a:alphaModFix/>
          </a:blip>
          <a:srcRect/>
          <a:stretch/>
        </p:blipFill>
        <p:spPr>
          <a:xfrm>
            <a:off x="2489550" y="76897"/>
            <a:ext cx="2177106" cy="1237376"/>
          </a:xfrm>
          <a:prstGeom prst="rect">
            <a:avLst/>
          </a:prstGeom>
          <a:noFill/>
          <a:ln>
            <a:noFill/>
          </a:ln>
        </p:spPr>
      </p:pic>
      <p:sp>
        <p:nvSpPr>
          <p:cNvPr id="2" name="TextBox 1">
            <a:extLst>
              <a:ext uri="{FF2B5EF4-FFF2-40B4-BE49-F238E27FC236}">
                <a16:creationId xmlns:a16="http://schemas.microsoft.com/office/drawing/2014/main" id="{7A38C698-E9D6-CAFC-EB54-55A9CC5B8EA8}"/>
              </a:ext>
            </a:extLst>
          </p:cNvPr>
          <p:cNvSpPr txBox="1"/>
          <p:nvPr/>
        </p:nvSpPr>
        <p:spPr>
          <a:xfrm>
            <a:off x="10516362" y="2558862"/>
            <a:ext cx="8168889" cy="461665"/>
          </a:xfrm>
          <a:prstGeom prst="rect">
            <a:avLst/>
          </a:prstGeom>
          <a:noFill/>
        </p:spPr>
        <p:txBody>
          <a:bodyPr wrap="square" rtlCol="0">
            <a:spAutoFit/>
          </a:bodyPr>
          <a:lstStyle/>
          <a:p>
            <a:r>
              <a:rPr lang="en-US" sz="2400" b="1" dirty="0">
                <a:solidFill>
                  <a:srgbClr val="FF0000"/>
                </a:solidFill>
              </a:rPr>
              <a:t>An example of transferring data to real topography</a:t>
            </a:r>
          </a:p>
        </p:txBody>
      </p:sp>
      <p:sp>
        <p:nvSpPr>
          <p:cNvPr id="3" name="Rectangle 2">
            <a:extLst>
              <a:ext uri="{FF2B5EF4-FFF2-40B4-BE49-F238E27FC236}">
                <a16:creationId xmlns:a16="http://schemas.microsoft.com/office/drawing/2014/main" id="{DA1393D7-01D0-632C-22E3-D8856AFD6F21}"/>
              </a:ext>
            </a:extLst>
          </p:cNvPr>
          <p:cNvSpPr/>
          <p:nvPr/>
        </p:nvSpPr>
        <p:spPr>
          <a:xfrm>
            <a:off x="10516363" y="3155162"/>
            <a:ext cx="7418869" cy="6264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CD8EC10-0705-D9CD-9627-F8B9FCA0D6CE}"/>
              </a:ext>
            </a:extLst>
          </p:cNvPr>
          <p:cNvSpPr/>
          <p:nvPr/>
        </p:nvSpPr>
        <p:spPr>
          <a:xfrm>
            <a:off x="10516362" y="4456035"/>
            <a:ext cx="1990770" cy="31926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8F18CF8-3095-681D-D984-5B37CA0F83F7}"/>
              </a:ext>
            </a:extLst>
          </p:cNvPr>
          <p:cNvSpPr txBox="1"/>
          <p:nvPr/>
        </p:nvSpPr>
        <p:spPr>
          <a:xfrm>
            <a:off x="10990145" y="4407935"/>
            <a:ext cx="1766807" cy="369332"/>
          </a:xfrm>
          <a:prstGeom prst="rect">
            <a:avLst/>
          </a:prstGeom>
          <a:noFill/>
        </p:spPr>
        <p:txBody>
          <a:bodyPr wrap="square" rtlCol="0">
            <a:spAutoFit/>
          </a:bodyPr>
          <a:lstStyle/>
          <a:p>
            <a:r>
              <a:rPr lang="en-US" sz="1800" dirty="0"/>
              <a:t>Houses</a:t>
            </a:r>
          </a:p>
        </p:txBody>
      </p:sp>
      <p:sp>
        <p:nvSpPr>
          <p:cNvPr id="6" name="TextBox 5">
            <a:extLst>
              <a:ext uri="{FF2B5EF4-FFF2-40B4-BE49-F238E27FC236}">
                <a16:creationId xmlns:a16="http://schemas.microsoft.com/office/drawing/2014/main" id="{2D931F53-7BCE-99C7-A364-B008AC056030}"/>
              </a:ext>
            </a:extLst>
          </p:cNvPr>
          <p:cNvSpPr txBox="1"/>
          <p:nvPr/>
        </p:nvSpPr>
        <p:spPr>
          <a:xfrm>
            <a:off x="10990145" y="4818914"/>
            <a:ext cx="1766807" cy="369332"/>
          </a:xfrm>
          <a:prstGeom prst="rect">
            <a:avLst/>
          </a:prstGeom>
          <a:noFill/>
        </p:spPr>
        <p:txBody>
          <a:bodyPr wrap="square" rtlCol="0">
            <a:spAutoFit/>
          </a:bodyPr>
          <a:lstStyle/>
          <a:p>
            <a:r>
              <a:rPr lang="en-US" sz="1800" dirty="0"/>
              <a:t>Building</a:t>
            </a:r>
          </a:p>
        </p:txBody>
      </p:sp>
      <p:sp>
        <p:nvSpPr>
          <p:cNvPr id="7" name="TextBox 6">
            <a:extLst>
              <a:ext uri="{FF2B5EF4-FFF2-40B4-BE49-F238E27FC236}">
                <a16:creationId xmlns:a16="http://schemas.microsoft.com/office/drawing/2014/main" id="{9A3323A0-2475-AC2B-ECA8-BEA82641CF70}"/>
              </a:ext>
            </a:extLst>
          </p:cNvPr>
          <p:cNvSpPr txBox="1"/>
          <p:nvPr/>
        </p:nvSpPr>
        <p:spPr>
          <a:xfrm>
            <a:off x="10990145" y="5281238"/>
            <a:ext cx="1766807" cy="369332"/>
          </a:xfrm>
          <a:prstGeom prst="rect">
            <a:avLst/>
          </a:prstGeom>
          <a:noFill/>
        </p:spPr>
        <p:txBody>
          <a:bodyPr wrap="square" rtlCol="0">
            <a:spAutoFit/>
          </a:bodyPr>
          <a:lstStyle/>
          <a:p>
            <a:r>
              <a:rPr lang="en-US" sz="1800" dirty="0"/>
              <a:t>Street</a:t>
            </a:r>
          </a:p>
        </p:txBody>
      </p:sp>
      <p:sp>
        <p:nvSpPr>
          <p:cNvPr id="8" name="TextBox 7">
            <a:extLst>
              <a:ext uri="{FF2B5EF4-FFF2-40B4-BE49-F238E27FC236}">
                <a16:creationId xmlns:a16="http://schemas.microsoft.com/office/drawing/2014/main" id="{F6B6477F-C601-1A6A-0E00-7C7680A5413B}"/>
              </a:ext>
            </a:extLst>
          </p:cNvPr>
          <p:cNvSpPr txBox="1"/>
          <p:nvPr/>
        </p:nvSpPr>
        <p:spPr>
          <a:xfrm>
            <a:off x="10990145" y="5818386"/>
            <a:ext cx="1766807" cy="369332"/>
          </a:xfrm>
          <a:prstGeom prst="rect">
            <a:avLst/>
          </a:prstGeom>
          <a:noFill/>
        </p:spPr>
        <p:txBody>
          <a:bodyPr wrap="square" rtlCol="0">
            <a:spAutoFit/>
          </a:bodyPr>
          <a:lstStyle/>
          <a:p>
            <a:r>
              <a:rPr lang="en-US" sz="1800" dirty="0"/>
              <a:t>Water source</a:t>
            </a:r>
          </a:p>
        </p:txBody>
      </p:sp>
      <p:sp>
        <p:nvSpPr>
          <p:cNvPr id="9" name="TextBox 8">
            <a:extLst>
              <a:ext uri="{FF2B5EF4-FFF2-40B4-BE49-F238E27FC236}">
                <a16:creationId xmlns:a16="http://schemas.microsoft.com/office/drawing/2014/main" id="{0DE35A0D-C5DD-C811-7053-CE80411DC6F7}"/>
              </a:ext>
            </a:extLst>
          </p:cNvPr>
          <p:cNvSpPr txBox="1"/>
          <p:nvPr/>
        </p:nvSpPr>
        <p:spPr>
          <a:xfrm>
            <a:off x="10990144" y="6306125"/>
            <a:ext cx="1766807" cy="369332"/>
          </a:xfrm>
          <a:prstGeom prst="rect">
            <a:avLst/>
          </a:prstGeom>
          <a:noFill/>
        </p:spPr>
        <p:txBody>
          <a:bodyPr wrap="square" rtlCol="0">
            <a:spAutoFit/>
          </a:bodyPr>
          <a:lstStyle/>
          <a:p>
            <a:r>
              <a:rPr lang="en-US" sz="1800" dirty="0"/>
              <a:t>Contour lines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3">
            <a:alphaModFix/>
          </a:blip>
          <a:srcRect/>
          <a:stretch/>
        </p:blipFill>
        <p:spPr>
          <a:xfrm>
            <a:off x="11468865" y="2844838"/>
            <a:ext cx="5364426" cy="5451183"/>
          </a:xfrm>
          <a:prstGeom prst="rect">
            <a:avLst/>
          </a:prstGeom>
          <a:noFill/>
          <a:ln>
            <a:noFill/>
          </a:ln>
        </p:spPr>
      </p:pic>
      <p:sp>
        <p:nvSpPr>
          <p:cNvPr id="106" name="Google Shape;106;p15"/>
          <p:cNvSpPr txBox="1"/>
          <p:nvPr/>
        </p:nvSpPr>
        <p:spPr>
          <a:xfrm>
            <a:off x="2730003" y="1024450"/>
            <a:ext cx="12828000" cy="973343"/>
          </a:xfrm>
          <a:prstGeom prst="rect">
            <a:avLst/>
          </a:prstGeom>
          <a:noFill/>
          <a:ln>
            <a:noFill/>
          </a:ln>
        </p:spPr>
        <p:txBody>
          <a:bodyPr spcFirstLastPara="1" wrap="square" lIns="0" tIns="0" rIns="0" bIns="0" anchor="t" anchorCtr="0">
            <a:spAutoFit/>
          </a:bodyPr>
          <a:lstStyle/>
          <a:p>
            <a:pPr marL="0" marR="0" lvl="0" indent="0" algn="ctr" rtl="0">
              <a:lnSpc>
                <a:spcPct val="115014"/>
              </a:lnSpc>
              <a:spcBef>
                <a:spcPts val="0"/>
              </a:spcBef>
              <a:spcAft>
                <a:spcPts val="0"/>
              </a:spcAft>
              <a:buClr>
                <a:srgbClr val="000000"/>
              </a:buClr>
              <a:buSzPts val="5500"/>
              <a:buFont typeface="Arial"/>
              <a:buNone/>
            </a:pPr>
            <a:r>
              <a:rPr lang="en-US" sz="5500" b="1" i="0" u="none" strike="noStrike" cap="none" dirty="0">
                <a:solidFill>
                  <a:srgbClr val="000000"/>
                </a:solidFill>
                <a:latin typeface="Times New Roman"/>
                <a:ea typeface="Times New Roman"/>
                <a:cs typeface="Times New Roman"/>
                <a:sym typeface="Times New Roman"/>
              </a:rPr>
              <a:t>Global Positioning System - GPS</a:t>
            </a:r>
            <a:endParaRPr sz="5500" b="1" i="0" u="none" strike="noStrike" cap="none" dirty="0">
              <a:solidFill>
                <a:srgbClr val="000000"/>
              </a:solidFill>
              <a:latin typeface="Times New Roman"/>
              <a:ea typeface="Times New Roman"/>
              <a:cs typeface="Times New Roman"/>
              <a:sym typeface="Times New Roman"/>
            </a:endParaRPr>
          </a:p>
        </p:txBody>
      </p:sp>
      <p:sp>
        <p:nvSpPr>
          <p:cNvPr id="107" name="Google Shape;107;p15"/>
          <p:cNvSpPr txBox="1"/>
          <p:nvPr/>
        </p:nvSpPr>
        <p:spPr>
          <a:xfrm>
            <a:off x="1059697" y="3411376"/>
            <a:ext cx="9747600" cy="4318105"/>
          </a:xfrm>
          <a:prstGeom prst="rect">
            <a:avLst/>
          </a:prstGeom>
          <a:noFill/>
          <a:ln>
            <a:noFill/>
          </a:ln>
        </p:spPr>
        <p:txBody>
          <a:bodyPr spcFirstLastPara="1" wrap="square" lIns="0" tIns="0" rIns="0" bIns="0" anchor="t" anchorCtr="0">
            <a:spAutoFit/>
          </a:bodyPr>
          <a:lstStyle/>
          <a:p>
            <a:pPr algn="just">
              <a:lnSpc>
                <a:spcPct val="107000"/>
              </a:lnSpc>
              <a:spcAft>
                <a:spcPts val="800"/>
              </a:spcAft>
            </a:pPr>
            <a:r>
              <a:rPr lang="en-US" sz="3200" dirty="0">
                <a:effectLst/>
                <a:latin typeface="Times New Roman" panose="02020603050405020304" pitchFamily="18" charset="0"/>
                <a:ea typeface="Calibri" panose="020F0502020204030204" pitchFamily="34" charset="0"/>
                <a:cs typeface="Cordia New" panose="020B0304020202020204" pitchFamily="34" charset="-34"/>
              </a:rPr>
              <a:t>The Global Positioning System (GPS) is a navigation system based on radio waves and codes sent by 24 NAVSTAR (</a:t>
            </a:r>
            <a:r>
              <a:rPr lang="en-US" sz="3200" dirty="0" err="1">
                <a:effectLst/>
                <a:latin typeface="Times New Roman" panose="02020603050405020304" pitchFamily="18" charset="0"/>
                <a:ea typeface="Calibri" panose="020F0502020204030204" pitchFamily="34" charset="0"/>
                <a:cs typeface="Cordia New" panose="020B0304020202020204" pitchFamily="34" charset="-34"/>
              </a:rPr>
              <a:t>NAVigation</a:t>
            </a:r>
            <a:r>
              <a:rPr lang="en-US" sz="3200" dirty="0">
                <a:effectLst/>
                <a:latin typeface="Times New Roman" panose="02020603050405020304" pitchFamily="18" charset="0"/>
                <a:ea typeface="Calibri" panose="020F0502020204030204" pitchFamily="34" charset="0"/>
                <a:cs typeface="Cordia New" panose="020B0304020202020204" pitchFamily="34" charset="-34"/>
              </a:rPr>
              <a:t> Satellite Timing and Ranging) satellites orbiting above the earth. It has been used to locate every point on the Earth's surface 24 hours a day for the past decade. GPS satellite surveying technology has developed rapidly and has become widely applied after opening 24 hours a day</a:t>
            </a:r>
            <a:r>
              <a:rPr lang="en-US" sz="1800" dirty="0">
                <a:effectLst/>
                <a:latin typeface="Times New Roman" panose="02020603050405020304" pitchFamily="18" charset="0"/>
                <a:ea typeface="Calibri" panose="020F0502020204030204" pitchFamily="34" charset="0"/>
                <a:cs typeface="Cordia New" panose="020B0304020202020204" pitchFamily="34" charset="-34"/>
              </a:rPr>
              <a:t>.</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08" name="Google Shape;108;p15"/>
          <p:cNvSpPr txBox="1"/>
          <p:nvPr/>
        </p:nvSpPr>
        <p:spPr>
          <a:xfrm>
            <a:off x="6835599" y="7955675"/>
            <a:ext cx="118332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https://sites.google.com/site/nasinuanpitthayasan/home/knowledge/geoinformatics</a:t>
            </a:r>
            <a:endParaRPr sz="1500" b="0" i="0" u="none" strike="noStrike" cap="none">
              <a:solidFill>
                <a:srgbClr val="000000"/>
              </a:solidFill>
              <a:latin typeface="Times New Roman"/>
              <a:ea typeface="Times New Roman"/>
              <a:cs typeface="Times New Roman"/>
              <a:sym typeface="Times New Roman"/>
            </a:endParaRPr>
          </a:p>
        </p:txBody>
      </p:sp>
      <p:grpSp>
        <p:nvGrpSpPr>
          <p:cNvPr id="109" name="Google Shape;109;p15"/>
          <p:cNvGrpSpPr/>
          <p:nvPr/>
        </p:nvGrpSpPr>
        <p:grpSpPr>
          <a:xfrm>
            <a:off x="278127" y="145224"/>
            <a:ext cx="2211411" cy="1100720"/>
            <a:chOff x="0" y="0"/>
            <a:chExt cx="2948548" cy="1467626"/>
          </a:xfrm>
        </p:grpSpPr>
        <p:pic>
          <p:nvPicPr>
            <p:cNvPr id="110" name="Google Shape;110;p15"/>
            <p:cNvPicPr preferRelativeResize="0"/>
            <p:nvPr/>
          </p:nvPicPr>
          <p:blipFill rotWithShape="1">
            <a:blip r:embed="rId4">
              <a:alphaModFix/>
            </a:blip>
            <a:srcRect/>
            <a:stretch/>
          </p:blipFill>
          <p:spPr>
            <a:xfrm>
              <a:off x="1552942" y="72020"/>
              <a:ext cx="1395606" cy="1395606"/>
            </a:xfrm>
            <a:prstGeom prst="rect">
              <a:avLst/>
            </a:prstGeom>
            <a:noFill/>
            <a:ln>
              <a:noFill/>
            </a:ln>
          </p:spPr>
        </p:pic>
        <p:pic>
          <p:nvPicPr>
            <p:cNvPr id="111" name="Google Shape;111;p15"/>
            <p:cNvPicPr preferRelativeResize="0"/>
            <p:nvPr/>
          </p:nvPicPr>
          <p:blipFill rotWithShape="1">
            <a:blip r:embed="rId5">
              <a:alphaModFix/>
            </a:blip>
            <a:srcRect/>
            <a:stretch/>
          </p:blipFill>
          <p:spPr>
            <a:xfrm>
              <a:off x="0" y="0"/>
              <a:ext cx="1447446" cy="1467626"/>
            </a:xfrm>
            <a:prstGeom prst="rect">
              <a:avLst/>
            </a:prstGeom>
            <a:noFill/>
            <a:ln>
              <a:noFill/>
            </a:ln>
          </p:spPr>
        </p:pic>
      </p:grpSp>
      <p:pic>
        <p:nvPicPr>
          <p:cNvPr id="112" name="Google Shape;112;p15"/>
          <p:cNvPicPr preferRelativeResize="0"/>
          <p:nvPr/>
        </p:nvPicPr>
        <p:blipFill rotWithShape="1">
          <a:blip r:embed="rId6">
            <a:alphaModFix/>
          </a:blip>
          <a:srcRect/>
          <a:stretch/>
        </p:blipFill>
        <p:spPr>
          <a:xfrm>
            <a:off x="2489550" y="76897"/>
            <a:ext cx="2177106" cy="123737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500</Words>
  <Application>Microsoft Office PowerPoint</Application>
  <PresentationFormat>Custom</PresentationFormat>
  <Paragraphs>36</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dc:creator>
  <cp:lastModifiedBy>Tunyavee Saokomket</cp:lastModifiedBy>
  <cp:revision>5</cp:revision>
  <dcterms:modified xsi:type="dcterms:W3CDTF">2024-06-07T08:03:26Z</dcterms:modified>
</cp:coreProperties>
</file>