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62" r:id="rId5"/>
    <p:sldId id="258" r:id="rId6"/>
    <p:sldId id="263" r:id="rId7"/>
    <p:sldId id="259" r:id="rId8"/>
    <p:sldId id="260" r:id="rId9"/>
    <p:sldId id="264" r:id="rId10"/>
    <p:sldId id="265" r:id="rId11"/>
    <p:sldId id="266" r:id="rId12"/>
    <p:sldId id="267" r:id="rId13"/>
    <p:sldId id="261"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81"/>
  </p:normalViewPr>
  <p:slideViewPr>
    <p:cSldViewPr snapToGrid="0" snapToObjects="1" showGuides="1">
      <p:cViewPr varScale="1">
        <p:scale>
          <a:sx n="121" d="100"/>
          <a:sy n="121" d="100"/>
        </p:scale>
        <p:origin x="200" y="2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11/3/21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11/3/21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3898F7-5D34-9F4E-BE35-3E99439A70A3}"/>
              </a:ext>
            </a:extLst>
          </p:cNvPr>
          <p:cNvSpPr>
            <a:spLocks noGrp="1"/>
          </p:cNvSpPr>
          <p:nvPr>
            <p:ph type="ctrTitle"/>
          </p:nvPr>
        </p:nvSpPr>
        <p:spPr>
          <a:xfrm>
            <a:off x="694387" y="809297"/>
            <a:ext cx="10572000" cy="2780584"/>
          </a:xfrm>
        </p:spPr>
        <p:txBody>
          <a:bodyPr/>
          <a:lstStyle/>
          <a:p>
            <a:r>
              <a:rPr lang="fr-FR" dirty="0"/>
              <a:t>Module : Patrons de conception</a:t>
            </a:r>
            <a:br>
              <a:rPr lang="fr-FR" dirty="0"/>
            </a:br>
            <a:r>
              <a:rPr lang="fr-FR" dirty="0"/>
              <a:t>Thème : Pattern Observer</a:t>
            </a:r>
          </a:p>
        </p:txBody>
      </p:sp>
      <p:sp>
        <p:nvSpPr>
          <p:cNvPr id="3" name="Sous-titre 2">
            <a:extLst>
              <a:ext uri="{FF2B5EF4-FFF2-40B4-BE49-F238E27FC236}">
                <a16:creationId xmlns:a16="http://schemas.microsoft.com/office/drawing/2014/main" id="{EBCB7209-5038-7146-8EBD-8D43026B9FB8}"/>
              </a:ext>
            </a:extLst>
          </p:cNvPr>
          <p:cNvSpPr>
            <a:spLocks noGrp="1"/>
          </p:cNvSpPr>
          <p:nvPr>
            <p:ph type="subTitle" idx="1"/>
          </p:nvPr>
        </p:nvSpPr>
        <p:spPr>
          <a:xfrm>
            <a:off x="810001" y="5280846"/>
            <a:ext cx="10571999" cy="541885"/>
          </a:xfrm>
        </p:spPr>
        <p:txBody>
          <a:bodyPr>
            <a:normAutofit fontScale="77500" lnSpcReduction="20000"/>
          </a:bodyPr>
          <a:lstStyle/>
          <a:p>
            <a:r>
              <a:rPr lang="fr-FR" dirty="0"/>
              <a:t>											Par : Mamadou Ciré Diallo et Mohamed Ndiaye_ 21/11/1999 																	</a:t>
            </a:r>
            <a:r>
              <a:rPr lang="fr-FR" dirty="0" err="1"/>
              <a:t>Diamaguene</a:t>
            </a:r>
            <a:r>
              <a:rPr lang="fr-FR" dirty="0"/>
              <a:t> </a:t>
            </a:r>
            <a:r>
              <a:rPr lang="fr-FR" dirty="0" err="1"/>
              <a:t>Sicap</a:t>
            </a:r>
            <a:r>
              <a:rPr lang="fr-FR" dirty="0"/>
              <a:t> </a:t>
            </a:r>
            <a:r>
              <a:rPr lang="fr-FR" dirty="0" err="1"/>
              <a:t>Mbao</a:t>
            </a:r>
            <a:endParaRPr lang="fr-FR" dirty="0"/>
          </a:p>
        </p:txBody>
      </p:sp>
    </p:spTree>
    <p:extLst>
      <p:ext uri="{BB962C8B-B14F-4D97-AF65-F5344CB8AC3E}">
        <p14:creationId xmlns:p14="http://schemas.microsoft.com/office/powerpoint/2010/main" val="3926408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7465C-ED6A-1A40-928B-9D7BB889431F}"/>
              </a:ext>
            </a:extLst>
          </p:cNvPr>
          <p:cNvSpPr>
            <a:spLocks noGrp="1"/>
          </p:cNvSpPr>
          <p:nvPr>
            <p:ph type="title"/>
          </p:nvPr>
        </p:nvSpPr>
        <p:spPr/>
        <p:txBody>
          <a:bodyPr/>
          <a:lstStyle/>
          <a:p>
            <a:r>
              <a:rPr lang="fr-FR" dirty="0"/>
              <a:t>SOLUTION</a:t>
            </a:r>
          </a:p>
        </p:txBody>
      </p:sp>
      <p:sp>
        <p:nvSpPr>
          <p:cNvPr id="3" name="Espace réservé du contenu 2">
            <a:extLst>
              <a:ext uri="{FF2B5EF4-FFF2-40B4-BE49-F238E27FC236}">
                <a16:creationId xmlns:a16="http://schemas.microsoft.com/office/drawing/2014/main" id="{9833BEE1-8CAF-E04B-ACCD-87F30D9E9EEF}"/>
              </a:ext>
            </a:extLst>
          </p:cNvPr>
          <p:cNvSpPr>
            <a:spLocks noGrp="1"/>
          </p:cNvSpPr>
          <p:nvPr>
            <p:ph idx="1"/>
          </p:nvPr>
        </p:nvSpPr>
        <p:spPr>
          <a:xfrm>
            <a:off x="462455" y="2222287"/>
            <a:ext cx="10910831" cy="4635713"/>
          </a:xfrm>
        </p:spPr>
        <p:txBody>
          <a:bodyPr>
            <a:normAutofit/>
          </a:bodyPr>
          <a:lstStyle/>
          <a:p>
            <a:r>
              <a:rPr lang="fr-FR" dirty="0"/>
              <a:t>Quand un événement important arrive au diffuseur, il fait le tour de ses souscripteurs et appelle la méthode de notification sur leurs objets.</a:t>
            </a:r>
          </a:p>
          <a:p>
            <a:r>
              <a:rPr lang="fr-FR" dirty="0"/>
              <a:t>Les applications peuvent comporter des dizaines de classes souscripteur différentes qui veulent être tenues au courant des événements qui affectent une même classe diffuseur. Vous n’avez sûrement pas envie de coupler le diffuseur à toutes ces classes. De plus, certaines ne seront peut-être pas connues à l’avance, dans les cas où votre classe diffuseur est censée pouvoir être utilisée par d’autres personnes.</a:t>
            </a:r>
          </a:p>
          <a:p>
            <a:r>
              <a:rPr lang="fr-FR" dirty="0"/>
              <a:t>C’est pourquoi il est crucial que tous les souscripteurs implémentent la même interface et qu’elle soit le seul moyen utilisé par le diffuseur pour communiquer avec eux. Elle doit déclarer la méthode de notification avec un ensemble de paramètres que le diffuseur peut utiliser pour envoyer des données contextuelles avec la notification.</a:t>
            </a:r>
          </a:p>
          <a:p>
            <a:endParaRPr lang="fr-FR" dirty="0"/>
          </a:p>
        </p:txBody>
      </p:sp>
    </p:spTree>
    <p:extLst>
      <p:ext uri="{BB962C8B-B14F-4D97-AF65-F5344CB8AC3E}">
        <p14:creationId xmlns:p14="http://schemas.microsoft.com/office/powerpoint/2010/main" val="177531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BEAB4D-F91D-CA41-835C-ADA722D96010}"/>
              </a:ext>
            </a:extLst>
          </p:cNvPr>
          <p:cNvSpPr>
            <a:spLocks noGrp="1"/>
          </p:cNvSpPr>
          <p:nvPr>
            <p:ph type="title"/>
          </p:nvPr>
        </p:nvSpPr>
        <p:spPr/>
        <p:txBody>
          <a:bodyPr/>
          <a:lstStyle/>
          <a:p>
            <a:r>
              <a:rPr lang="fr-FR" dirty="0"/>
              <a:t>SOLUTION</a:t>
            </a:r>
          </a:p>
        </p:txBody>
      </p:sp>
      <p:pic>
        <p:nvPicPr>
          <p:cNvPr id="5" name="Espace réservé du contenu 4">
            <a:extLst>
              <a:ext uri="{FF2B5EF4-FFF2-40B4-BE49-F238E27FC236}">
                <a16:creationId xmlns:a16="http://schemas.microsoft.com/office/drawing/2014/main" id="{A5C7B8D7-B313-FC4D-8C24-A1C887732E47}"/>
              </a:ext>
            </a:extLst>
          </p:cNvPr>
          <p:cNvPicPr>
            <a:picLocks noGrp="1" noChangeAspect="1"/>
          </p:cNvPicPr>
          <p:nvPr>
            <p:ph idx="1"/>
          </p:nvPr>
        </p:nvPicPr>
        <p:blipFill>
          <a:blip r:embed="rId2"/>
          <a:stretch>
            <a:fillRect/>
          </a:stretch>
        </p:blipFill>
        <p:spPr>
          <a:xfrm>
            <a:off x="810000" y="2081047"/>
            <a:ext cx="5979683" cy="4603531"/>
          </a:xfrm>
        </p:spPr>
      </p:pic>
    </p:spTree>
    <p:extLst>
      <p:ext uri="{BB962C8B-B14F-4D97-AF65-F5344CB8AC3E}">
        <p14:creationId xmlns:p14="http://schemas.microsoft.com/office/powerpoint/2010/main" val="241940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43AB42-8835-A442-9577-7A896E2CDA1C}"/>
              </a:ext>
            </a:extLst>
          </p:cNvPr>
          <p:cNvSpPr>
            <a:spLocks noGrp="1"/>
          </p:cNvSpPr>
          <p:nvPr>
            <p:ph type="title"/>
          </p:nvPr>
        </p:nvSpPr>
        <p:spPr/>
        <p:txBody>
          <a:bodyPr/>
          <a:lstStyle/>
          <a:p>
            <a:r>
              <a:rPr lang="fr-FR" dirty="0"/>
              <a:t>SOLUTION</a:t>
            </a:r>
          </a:p>
        </p:txBody>
      </p:sp>
      <p:sp>
        <p:nvSpPr>
          <p:cNvPr id="3" name="Espace réservé du contenu 2">
            <a:extLst>
              <a:ext uri="{FF2B5EF4-FFF2-40B4-BE49-F238E27FC236}">
                <a16:creationId xmlns:a16="http://schemas.microsoft.com/office/drawing/2014/main" id="{AFBE1CF1-B408-8649-9183-ACBA644B93A1}"/>
              </a:ext>
            </a:extLst>
          </p:cNvPr>
          <p:cNvSpPr>
            <a:spLocks noGrp="1"/>
          </p:cNvSpPr>
          <p:nvPr>
            <p:ph idx="1"/>
          </p:nvPr>
        </p:nvSpPr>
        <p:spPr>
          <a:xfrm>
            <a:off x="461361" y="2527087"/>
            <a:ext cx="10554574" cy="3636511"/>
          </a:xfrm>
        </p:spPr>
        <p:txBody>
          <a:bodyPr>
            <a:normAutofit/>
          </a:bodyPr>
          <a:lstStyle/>
          <a:p>
            <a:r>
              <a:rPr lang="fr-FR" sz="2400" dirty="0"/>
              <a:t>De plus, les diffuseurs doivent tous suivre la même interface si votre application en comporte plusieurs types et que vous voulez que vos souscripteurs soient tous compatibles avec eux. Cette interface doit contenir quelques méthodes de souscription et elle doit permettre aux souscripteurs d’observer les états du diffuseur sans le coupler avec leurs classes concrètes.</a:t>
            </a:r>
          </a:p>
          <a:p>
            <a:pPr marL="0" indent="0">
              <a:buNone/>
            </a:pPr>
            <a:br>
              <a:rPr lang="fr-FR" sz="2400" dirty="0"/>
            </a:br>
            <a:endParaRPr lang="fr-FR" sz="2400" dirty="0"/>
          </a:p>
        </p:txBody>
      </p:sp>
    </p:spTree>
    <p:extLst>
      <p:ext uri="{BB962C8B-B14F-4D97-AF65-F5344CB8AC3E}">
        <p14:creationId xmlns:p14="http://schemas.microsoft.com/office/powerpoint/2010/main" val="3514650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396A64-35DF-A146-A953-967C46EDB140}"/>
              </a:ext>
            </a:extLst>
          </p:cNvPr>
          <p:cNvSpPr>
            <a:spLocks noGrp="1"/>
          </p:cNvSpPr>
          <p:nvPr>
            <p:ph type="title"/>
          </p:nvPr>
        </p:nvSpPr>
        <p:spPr/>
        <p:txBody>
          <a:bodyPr/>
          <a:lstStyle/>
          <a:p>
            <a:r>
              <a:rPr lang="fr-FR" dirty="0"/>
              <a:t>Avantage et inconvénient</a:t>
            </a:r>
          </a:p>
        </p:txBody>
      </p:sp>
      <p:sp>
        <p:nvSpPr>
          <p:cNvPr id="3" name="Espace réservé du contenu 2">
            <a:extLst>
              <a:ext uri="{FF2B5EF4-FFF2-40B4-BE49-F238E27FC236}">
                <a16:creationId xmlns:a16="http://schemas.microsoft.com/office/drawing/2014/main" id="{8C585A0B-2092-7647-B3EE-E59C4B11213B}"/>
              </a:ext>
            </a:extLst>
          </p:cNvPr>
          <p:cNvSpPr>
            <a:spLocks noGrp="1"/>
          </p:cNvSpPr>
          <p:nvPr>
            <p:ph idx="1"/>
          </p:nvPr>
        </p:nvSpPr>
        <p:spPr/>
        <p:txBody>
          <a:bodyPr/>
          <a:lstStyle/>
          <a:p>
            <a:r>
              <a:rPr lang="fr-FR" b="1" dirty="0"/>
              <a:t> </a:t>
            </a:r>
            <a:r>
              <a:rPr lang="fr-FR" sz="2400" b="1" dirty="0"/>
              <a:t>Avantages </a:t>
            </a:r>
            <a:endParaRPr lang="fr-FR" b="1" dirty="0"/>
          </a:p>
          <a:p>
            <a:pPr marL="0" indent="0">
              <a:buNone/>
            </a:pPr>
            <a:r>
              <a:rPr lang="fr-FR" dirty="0"/>
              <a:t>	 </a:t>
            </a:r>
            <a:r>
              <a:rPr lang="fr-FR" i="1" dirty="0"/>
              <a:t>Principe ouvert/fermé</a:t>
            </a:r>
            <a:r>
              <a:rPr lang="fr-FR" dirty="0"/>
              <a:t>. Vous pouvez ajouter de nouvelles classes souscripteur sans avoir 	à modifier le code du diffuseur (et inversement si vous avez une interface diffuseur).</a:t>
            </a:r>
          </a:p>
          <a:p>
            <a:pPr marL="0" indent="0">
              <a:buNone/>
            </a:pPr>
            <a:r>
              <a:rPr lang="fr-FR" dirty="0"/>
              <a:t>	Vous pouvez établir des relations entre les objets lors du lancement de l’application.</a:t>
            </a:r>
          </a:p>
          <a:p>
            <a:r>
              <a:rPr lang="fr-FR" sz="2400" b="1" dirty="0"/>
              <a:t>inconvénients</a:t>
            </a:r>
            <a:endParaRPr lang="fr-FR" dirty="0"/>
          </a:p>
          <a:p>
            <a:pPr marL="0" indent="0">
              <a:buNone/>
            </a:pPr>
            <a:r>
              <a:rPr lang="fr-FR" dirty="0"/>
              <a:t>	 Les souscripteurs sont avertis dans un ordre aléatoire.</a:t>
            </a:r>
          </a:p>
          <a:p>
            <a:pPr marL="0" indent="0">
              <a:buNone/>
            </a:pPr>
            <a:endParaRPr lang="fr-FR" dirty="0"/>
          </a:p>
        </p:txBody>
      </p:sp>
    </p:spTree>
    <p:extLst>
      <p:ext uri="{BB962C8B-B14F-4D97-AF65-F5344CB8AC3E}">
        <p14:creationId xmlns:p14="http://schemas.microsoft.com/office/powerpoint/2010/main" val="110048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396A64-35DF-A146-A953-967C46EDB140}"/>
              </a:ext>
            </a:extLst>
          </p:cNvPr>
          <p:cNvSpPr>
            <a:spLocks noGrp="1"/>
          </p:cNvSpPr>
          <p:nvPr>
            <p:ph type="title"/>
          </p:nvPr>
        </p:nvSpPr>
        <p:spPr/>
        <p:txBody>
          <a:bodyPr/>
          <a:lstStyle/>
          <a:p>
            <a:r>
              <a:rPr lang="fr-FR" dirty="0"/>
              <a:t>Cas illustratif </a:t>
            </a:r>
          </a:p>
        </p:txBody>
      </p:sp>
      <p:sp>
        <p:nvSpPr>
          <p:cNvPr id="3" name="Espace réservé du contenu 2">
            <a:extLst>
              <a:ext uri="{FF2B5EF4-FFF2-40B4-BE49-F238E27FC236}">
                <a16:creationId xmlns:a16="http://schemas.microsoft.com/office/drawing/2014/main" id="{8C585A0B-2092-7647-B3EE-E59C4B11213B}"/>
              </a:ext>
            </a:extLst>
          </p:cNvPr>
          <p:cNvSpPr>
            <a:spLocks noGrp="1"/>
          </p:cNvSpPr>
          <p:nvPr>
            <p:ph idx="1"/>
          </p:nvPr>
        </p:nvSpPr>
        <p:spPr/>
        <p:txBody>
          <a:bodyPr/>
          <a:lstStyle/>
          <a:p>
            <a:pPr marL="0" indent="0">
              <a:buNone/>
            </a:pPr>
            <a:r>
              <a:rPr lang="fr-FR" dirty="0"/>
              <a:t>Vous savez comment fonctionne un abonnement à un magasine.</a:t>
            </a:r>
          </a:p>
          <a:p>
            <a:r>
              <a:rPr lang="fr-FR" dirty="0"/>
              <a:t>Lorsque vous vous inscrivez à un journal ou à un magazine, vous n’avez plus besoin de vous rendre en magasin pour vérifier si le dernier numéro est sorti. À la place, le diffuseur vous envoie directement les nouveaux numéros dans votre boîte aux lettres dès qu’ils le publient, ou même parfois en avance.</a:t>
            </a:r>
          </a:p>
          <a:p>
            <a:r>
              <a:rPr lang="fr-FR" dirty="0"/>
              <a:t>Le diffuseur garde une liste de souscripteurs et connait les magazines qui les intéressent. S’ils ne souhaitent plus recevoir les nouveaux numéros, les souscripteurs peuvent quitter la liste à n’importe quel moment.</a:t>
            </a:r>
          </a:p>
          <a:p>
            <a:pPr marL="0" indent="0">
              <a:buNone/>
            </a:pPr>
            <a:endParaRPr lang="fr-FR" dirty="0"/>
          </a:p>
        </p:txBody>
      </p:sp>
    </p:spTree>
    <p:extLst>
      <p:ext uri="{BB962C8B-B14F-4D97-AF65-F5344CB8AC3E}">
        <p14:creationId xmlns:p14="http://schemas.microsoft.com/office/powerpoint/2010/main" val="12572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AA10C-11C7-F540-A964-9E19DF6B888B}"/>
              </a:ext>
            </a:extLst>
          </p:cNvPr>
          <p:cNvSpPr>
            <a:spLocks noGrp="1"/>
          </p:cNvSpPr>
          <p:nvPr>
            <p:ph type="title"/>
          </p:nvPr>
        </p:nvSpPr>
        <p:spPr/>
        <p:txBody>
          <a:bodyPr/>
          <a:lstStyle/>
          <a:p>
            <a:r>
              <a:rPr lang="fr-FR" dirty="0"/>
              <a:t>Cas illustratif </a:t>
            </a:r>
          </a:p>
        </p:txBody>
      </p:sp>
      <p:pic>
        <p:nvPicPr>
          <p:cNvPr id="5" name="Espace réservé du contenu 4">
            <a:extLst>
              <a:ext uri="{FF2B5EF4-FFF2-40B4-BE49-F238E27FC236}">
                <a16:creationId xmlns:a16="http://schemas.microsoft.com/office/drawing/2014/main" id="{CAEBF1F7-B714-F14D-87DF-C44F68E3B2BF}"/>
              </a:ext>
            </a:extLst>
          </p:cNvPr>
          <p:cNvPicPr>
            <a:picLocks noGrp="1" noChangeAspect="1"/>
          </p:cNvPicPr>
          <p:nvPr>
            <p:ph idx="1"/>
          </p:nvPr>
        </p:nvPicPr>
        <p:blipFill>
          <a:blip r:embed="rId2"/>
          <a:stretch>
            <a:fillRect/>
          </a:stretch>
        </p:blipFill>
        <p:spPr>
          <a:xfrm>
            <a:off x="3223180" y="1985963"/>
            <a:ext cx="8743443" cy="5329237"/>
          </a:xfrm>
        </p:spPr>
      </p:pic>
      <p:sp>
        <p:nvSpPr>
          <p:cNvPr id="6" name="ZoneTexte 5">
            <a:extLst>
              <a:ext uri="{FF2B5EF4-FFF2-40B4-BE49-F238E27FC236}">
                <a16:creationId xmlns:a16="http://schemas.microsoft.com/office/drawing/2014/main" id="{4894E0E3-6916-7C43-A5B8-BD4F56B48748}"/>
              </a:ext>
            </a:extLst>
          </p:cNvPr>
          <p:cNvSpPr txBox="1"/>
          <p:nvPr/>
        </p:nvSpPr>
        <p:spPr>
          <a:xfrm>
            <a:off x="577904" y="2120627"/>
            <a:ext cx="2645276" cy="369332"/>
          </a:xfrm>
          <a:prstGeom prst="rect">
            <a:avLst/>
          </a:prstGeom>
          <a:noFill/>
        </p:spPr>
        <p:txBody>
          <a:bodyPr wrap="none" rtlCol="0">
            <a:spAutoFit/>
          </a:bodyPr>
          <a:lstStyle/>
          <a:p>
            <a:r>
              <a:rPr lang="fr-FR" dirty="0"/>
              <a:t>Diagramme de classe</a:t>
            </a:r>
          </a:p>
        </p:txBody>
      </p:sp>
    </p:spTree>
    <p:extLst>
      <p:ext uri="{BB962C8B-B14F-4D97-AF65-F5344CB8AC3E}">
        <p14:creationId xmlns:p14="http://schemas.microsoft.com/office/powerpoint/2010/main" val="337095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56AFF-167E-014D-AD91-1088019143F6}"/>
              </a:ext>
            </a:extLst>
          </p:cNvPr>
          <p:cNvSpPr>
            <a:spLocks noGrp="1"/>
          </p:cNvSpPr>
          <p:nvPr>
            <p:ph type="title"/>
          </p:nvPr>
        </p:nvSpPr>
        <p:spPr/>
        <p:txBody>
          <a:bodyPr/>
          <a:lstStyle/>
          <a:p>
            <a:r>
              <a:rPr lang="fr-FR" dirty="0"/>
              <a:t>Cas illustratif </a:t>
            </a:r>
          </a:p>
        </p:txBody>
      </p:sp>
      <p:sp>
        <p:nvSpPr>
          <p:cNvPr id="3" name="Espace réservé du contenu 2">
            <a:extLst>
              <a:ext uri="{FF2B5EF4-FFF2-40B4-BE49-F238E27FC236}">
                <a16:creationId xmlns:a16="http://schemas.microsoft.com/office/drawing/2014/main" id="{DBFC467C-2706-2245-8A66-38E675FD6FF1}"/>
              </a:ext>
            </a:extLst>
          </p:cNvPr>
          <p:cNvSpPr>
            <a:spLocks noGrp="1"/>
          </p:cNvSpPr>
          <p:nvPr>
            <p:ph idx="1"/>
          </p:nvPr>
        </p:nvSpPr>
        <p:spPr/>
        <p:txBody>
          <a:bodyPr/>
          <a:lstStyle/>
          <a:p>
            <a:r>
              <a:rPr lang="fr-FR" dirty="0"/>
              <a:t>Nous créons une interface </a:t>
            </a:r>
            <a:r>
              <a:rPr lang="fr-FR" b="1" dirty="0" err="1"/>
              <a:t>abonnee</a:t>
            </a:r>
            <a:r>
              <a:rPr lang="fr-FR" dirty="0"/>
              <a:t>  pour nos utilisateurs</a:t>
            </a:r>
          </a:p>
          <a:p>
            <a:endParaRPr lang="fr-FR" dirty="0"/>
          </a:p>
          <a:p>
            <a:endParaRPr lang="fr-FR" dirty="0"/>
          </a:p>
          <a:p>
            <a:pPr marL="0" indent="0">
              <a:buNone/>
            </a:pPr>
            <a:endParaRPr lang="fr-FR" dirty="0"/>
          </a:p>
          <a:p>
            <a:r>
              <a:rPr lang="fr-FR" dirty="0"/>
              <a:t>Nous créons une interface </a:t>
            </a:r>
            <a:r>
              <a:rPr lang="fr-FR" b="1" dirty="0"/>
              <a:t>Editeur</a:t>
            </a:r>
            <a:r>
              <a:rPr lang="fr-FR" dirty="0"/>
              <a:t> aussi pour nos magasines et journaux</a:t>
            </a:r>
          </a:p>
          <a:p>
            <a:pPr marL="0" indent="0">
              <a:buNone/>
            </a:pPr>
            <a:endParaRPr lang="fr-FR" dirty="0"/>
          </a:p>
        </p:txBody>
      </p:sp>
      <p:pic>
        <p:nvPicPr>
          <p:cNvPr id="5" name="Image 4">
            <a:extLst>
              <a:ext uri="{FF2B5EF4-FFF2-40B4-BE49-F238E27FC236}">
                <a16:creationId xmlns:a16="http://schemas.microsoft.com/office/drawing/2014/main" id="{E258F4FD-ACA4-084E-8FF9-FB7C7FB141E2}"/>
              </a:ext>
            </a:extLst>
          </p:cNvPr>
          <p:cNvPicPr>
            <a:picLocks noChangeAspect="1"/>
          </p:cNvPicPr>
          <p:nvPr/>
        </p:nvPicPr>
        <p:blipFill>
          <a:blip r:embed="rId2"/>
          <a:stretch>
            <a:fillRect/>
          </a:stretch>
        </p:blipFill>
        <p:spPr>
          <a:xfrm>
            <a:off x="1092200" y="3233738"/>
            <a:ext cx="5892800" cy="1219200"/>
          </a:xfrm>
          <a:prstGeom prst="rect">
            <a:avLst/>
          </a:prstGeom>
        </p:spPr>
      </p:pic>
      <p:pic>
        <p:nvPicPr>
          <p:cNvPr id="7" name="Image 6">
            <a:extLst>
              <a:ext uri="{FF2B5EF4-FFF2-40B4-BE49-F238E27FC236}">
                <a16:creationId xmlns:a16="http://schemas.microsoft.com/office/drawing/2014/main" id="{E35833A2-4E75-CB42-936E-9255EB90B8E7}"/>
              </a:ext>
            </a:extLst>
          </p:cNvPr>
          <p:cNvPicPr>
            <a:picLocks noChangeAspect="1"/>
          </p:cNvPicPr>
          <p:nvPr/>
        </p:nvPicPr>
        <p:blipFill>
          <a:blip r:embed="rId3"/>
          <a:stretch>
            <a:fillRect/>
          </a:stretch>
        </p:blipFill>
        <p:spPr>
          <a:xfrm>
            <a:off x="1016000" y="4783847"/>
            <a:ext cx="9093200" cy="1879600"/>
          </a:xfrm>
          <a:prstGeom prst="rect">
            <a:avLst/>
          </a:prstGeom>
        </p:spPr>
      </p:pic>
    </p:spTree>
    <p:extLst>
      <p:ext uri="{BB962C8B-B14F-4D97-AF65-F5344CB8AC3E}">
        <p14:creationId xmlns:p14="http://schemas.microsoft.com/office/powerpoint/2010/main" val="4198227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8BEA31-2A41-CE4D-B852-D2036A87D73C}"/>
              </a:ext>
            </a:extLst>
          </p:cNvPr>
          <p:cNvSpPr>
            <a:spLocks noGrp="1"/>
          </p:cNvSpPr>
          <p:nvPr>
            <p:ph type="title"/>
          </p:nvPr>
        </p:nvSpPr>
        <p:spPr/>
        <p:txBody>
          <a:bodyPr/>
          <a:lstStyle/>
          <a:p>
            <a:r>
              <a:rPr lang="fr-FR" dirty="0"/>
              <a:t>Cas illustratif </a:t>
            </a:r>
          </a:p>
        </p:txBody>
      </p:sp>
      <p:pic>
        <p:nvPicPr>
          <p:cNvPr id="11" name="Espace réservé du contenu 10">
            <a:extLst>
              <a:ext uri="{FF2B5EF4-FFF2-40B4-BE49-F238E27FC236}">
                <a16:creationId xmlns:a16="http://schemas.microsoft.com/office/drawing/2014/main" id="{C6EC53FF-2B64-8247-B154-882A8B56AC02}"/>
              </a:ext>
            </a:extLst>
          </p:cNvPr>
          <p:cNvPicPr>
            <a:picLocks noGrp="1" noChangeAspect="1"/>
          </p:cNvPicPr>
          <p:nvPr>
            <p:ph idx="1"/>
          </p:nvPr>
        </p:nvPicPr>
        <p:blipFill>
          <a:blip r:embed="rId2"/>
          <a:stretch>
            <a:fillRect/>
          </a:stretch>
        </p:blipFill>
        <p:spPr>
          <a:xfrm>
            <a:off x="514351" y="2586683"/>
            <a:ext cx="10696198" cy="4271317"/>
          </a:xfrm>
        </p:spPr>
      </p:pic>
      <p:sp>
        <p:nvSpPr>
          <p:cNvPr id="12" name="ZoneTexte 11">
            <a:extLst>
              <a:ext uri="{FF2B5EF4-FFF2-40B4-BE49-F238E27FC236}">
                <a16:creationId xmlns:a16="http://schemas.microsoft.com/office/drawing/2014/main" id="{D6DA5E97-6DEB-B746-8389-2B5AA0FAE6BE}"/>
              </a:ext>
            </a:extLst>
          </p:cNvPr>
          <p:cNvSpPr txBox="1"/>
          <p:nvPr/>
        </p:nvSpPr>
        <p:spPr>
          <a:xfrm>
            <a:off x="810000" y="2064028"/>
            <a:ext cx="5402441" cy="369332"/>
          </a:xfrm>
          <a:prstGeom prst="rect">
            <a:avLst/>
          </a:prstGeom>
          <a:noFill/>
        </p:spPr>
        <p:txBody>
          <a:bodyPr wrap="none" rtlCol="0">
            <a:spAutoFit/>
          </a:bodyPr>
          <a:lstStyle/>
          <a:p>
            <a:r>
              <a:rPr lang="fr-FR" dirty="0"/>
              <a:t>- Puis une </a:t>
            </a:r>
            <a:r>
              <a:rPr lang="fr-FR" dirty="0" err="1"/>
              <a:t>implementantion</a:t>
            </a:r>
            <a:r>
              <a:rPr lang="fr-FR" dirty="0"/>
              <a:t> de la classe </a:t>
            </a:r>
            <a:r>
              <a:rPr lang="fr-FR" b="1" dirty="0"/>
              <a:t>Editeur</a:t>
            </a:r>
          </a:p>
        </p:txBody>
      </p:sp>
    </p:spTree>
    <p:extLst>
      <p:ext uri="{BB962C8B-B14F-4D97-AF65-F5344CB8AC3E}">
        <p14:creationId xmlns:p14="http://schemas.microsoft.com/office/powerpoint/2010/main" val="69390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0C641-CCDD-E949-B264-EF765A25396C}"/>
              </a:ext>
            </a:extLst>
          </p:cNvPr>
          <p:cNvSpPr>
            <a:spLocks noGrp="1"/>
          </p:cNvSpPr>
          <p:nvPr>
            <p:ph type="title"/>
          </p:nvPr>
        </p:nvSpPr>
        <p:spPr/>
        <p:txBody>
          <a:bodyPr/>
          <a:lstStyle/>
          <a:p>
            <a:r>
              <a:rPr lang="fr-FR" dirty="0"/>
              <a:t>Cas illustratif </a:t>
            </a:r>
          </a:p>
        </p:txBody>
      </p:sp>
      <p:pic>
        <p:nvPicPr>
          <p:cNvPr id="5" name="Espace réservé du contenu 4">
            <a:extLst>
              <a:ext uri="{FF2B5EF4-FFF2-40B4-BE49-F238E27FC236}">
                <a16:creationId xmlns:a16="http://schemas.microsoft.com/office/drawing/2014/main" id="{7ACA9571-F530-A84C-85E2-B242C84401C1}"/>
              </a:ext>
            </a:extLst>
          </p:cNvPr>
          <p:cNvPicPr>
            <a:picLocks noGrp="1" noChangeAspect="1"/>
          </p:cNvPicPr>
          <p:nvPr>
            <p:ph idx="1"/>
          </p:nvPr>
        </p:nvPicPr>
        <p:blipFill>
          <a:blip r:embed="rId2"/>
          <a:stretch>
            <a:fillRect/>
          </a:stretch>
        </p:blipFill>
        <p:spPr>
          <a:xfrm>
            <a:off x="810000" y="3045311"/>
            <a:ext cx="10410501" cy="3636963"/>
          </a:xfrm>
        </p:spPr>
      </p:pic>
      <p:sp>
        <p:nvSpPr>
          <p:cNvPr id="6" name="ZoneTexte 5">
            <a:extLst>
              <a:ext uri="{FF2B5EF4-FFF2-40B4-BE49-F238E27FC236}">
                <a16:creationId xmlns:a16="http://schemas.microsoft.com/office/drawing/2014/main" id="{EA374F15-844F-1749-8C22-B2F632CE4D5F}"/>
              </a:ext>
            </a:extLst>
          </p:cNvPr>
          <p:cNvSpPr txBox="1"/>
          <p:nvPr/>
        </p:nvSpPr>
        <p:spPr>
          <a:xfrm>
            <a:off x="810000" y="2185988"/>
            <a:ext cx="11243784" cy="646331"/>
          </a:xfrm>
          <a:prstGeom prst="rect">
            <a:avLst/>
          </a:prstGeom>
          <a:noFill/>
        </p:spPr>
        <p:txBody>
          <a:bodyPr wrap="none" rtlCol="0">
            <a:spAutoFit/>
          </a:bodyPr>
          <a:lstStyle/>
          <a:p>
            <a:r>
              <a:rPr lang="fr-FR" dirty="0"/>
              <a:t>Nous créons une classe pour l’implémentation de l’interface </a:t>
            </a:r>
            <a:r>
              <a:rPr lang="fr-FR" b="1" dirty="0" err="1"/>
              <a:t>abonnee</a:t>
            </a:r>
            <a:r>
              <a:rPr lang="fr-FR" dirty="0"/>
              <a:t> et simulons un calcul pour la</a:t>
            </a:r>
          </a:p>
          <a:p>
            <a:r>
              <a:rPr lang="fr-FR" dirty="0"/>
              <a:t>méthode update</a:t>
            </a:r>
          </a:p>
        </p:txBody>
      </p:sp>
    </p:spTree>
    <p:extLst>
      <p:ext uri="{BB962C8B-B14F-4D97-AF65-F5344CB8AC3E}">
        <p14:creationId xmlns:p14="http://schemas.microsoft.com/office/powerpoint/2010/main" val="222545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4F0FD1-43D6-454C-807B-DFE8D93102C8}"/>
              </a:ext>
            </a:extLst>
          </p:cNvPr>
          <p:cNvSpPr>
            <a:spLocks noGrp="1"/>
          </p:cNvSpPr>
          <p:nvPr>
            <p:ph type="title"/>
          </p:nvPr>
        </p:nvSpPr>
        <p:spPr/>
        <p:txBody>
          <a:bodyPr/>
          <a:lstStyle/>
          <a:p>
            <a:r>
              <a:rPr lang="fr-FR" dirty="0"/>
              <a:t>Cas illustratif </a:t>
            </a:r>
          </a:p>
        </p:txBody>
      </p:sp>
      <p:pic>
        <p:nvPicPr>
          <p:cNvPr id="5" name="Espace réservé du contenu 4">
            <a:extLst>
              <a:ext uri="{FF2B5EF4-FFF2-40B4-BE49-F238E27FC236}">
                <a16:creationId xmlns:a16="http://schemas.microsoft.com/office/drawing/2014/main" id="{9B4AFEBC-4B5C-F44E-82B1-05CA9DE90307}"/>
              </a:ext>
            </a:extLst>
          </p:cNvPr>
          <p:cNvPicPr>
            <a:picLocks noGrp="1" noChangeAspect="1"/>
          </p:cNvPicPr>
          <p:nvPr>
            <p:ph idx="1"/>
          </p:nvPr>
        </p:nvPicPr>
        <p:blipFill>
          <a:blip r:embed="rId2"/>
          <a:stretch>
            <a:fillRect/>
          </a:stretch>
        </p:blipFill>
        <p:spPr>
          <a:xfrm>
            <a:off x="810000" y="2900362"/>
            <a:ext cx="10571997" cy="4200525"/>
          </a:xfrm>
        </p:spPr>
      </p:pic>
      <p:sp>
        <p:nvSpPr>
          <p:cNvPr id="7" name="ZoneTexte 6">
            <a:extLst>
              <a:ext uri="{FF2B5EF4-FFF2-40B4-BE49-F238E27FC236}">
                <a16:creationId xmlns:a16="http://schemas.microsoft.com/office/drawing/2014/main" id="{8B1A763E-D87E-AF44-BA45-F74CA4AB772F}"/>
              </a:ext>
            </a:extLst>
          </p:cNvPr>
          <p:cNvSpPr txBox="1"/>
          <p:nvPr/>
        </p:nvSpPr>
        <p:spPr>
          <a:xfrm>
            <a:off x="971550" y="2096868"/>
            <a:ext cx="11467125" cy="646331"/>
          </a:xfrm>
          <a:prstGeom prst="rect">
            <a:avLst/>
          </a:prstGeom>
          <a:noFill/>
        </p:spPr>
        <p:txBody>
          <a:bodyPr wrap="square" rtlCol="0">
            <a:spAutoFit/>
          </a:bodyPr>
          <a:lstStyle/>
          <a:p>
            <a:r>
              <a:rPr lang="fr-FR" dirty="0"/>
              <a:t>Nous créons deuxième une classe pour l’implémentation de l’interface </a:t>
            </a:r>
            <a:r>
              <a:rPr lang="fr-FR" b="1" dirty="0" err="1"/>
              <a:t>abonnee</a:t>
            </a:r>
            <a:r>
              <a:rPr lang="fr-FR" dirty="0"/>
              <a:t> et simulons un</a:t>
            </a:r>
          </a:p>
          <a:p>
            <a:r>
              <a:rPr lang="fr-FR" dirty="0"/>
              <a:t>calcul pour la méthode update</a:t>
            </a:r>
          </a:p>
        </p:txBody>
      </p:sp>
    </p:spTree>
    <p:extLst>
      <p:ext uri="{BB962C8B-B14F-4D97-AF65-F5344CB8AC3E}">
        <p14:creationId xmlns:p14="http://schemas.microsoft.com/office/powerpoint/2010/main" val="121095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7892DD-137D-494F-983C-0411C2EA72AA}"/>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A505F40E-D293-464C-9D28-7B793A9B3F5A}"/>
              </a:ext>
            </a:extLst>
          </p:cNvPr>
          <p:cNvSpPr>
            <a:spLocks noGrp="1"/>
          </p:cNvSpPr>
          <p:nvPr>
            <p:ph idx="1"/>
          </p:nvPr>
        </p:nvSpPr>
        <p:spPr/>
        <p:txBody>
          <a:bodyPr/>
          <a:lstStyle/>
          <a:p>
            <a:r>
              <a:rPr lang="fr-FR" dirty="0"/>
              <a:t>Introduction</a:t>
            </a:r>
          </a:p>
          <a:p>
            <a:r>
              <a:rPr lang="fr-FR" dirty="0"/>
              <a:t>Problématique</a:t>
            </a:r>
          </a:p>
          <a:p>
            <a:r>
              <a:rPr lang="fr-FR" dirty="0"/>
              <a:t>Solution</a:t>
            </a:r>
          </a:p>
          <a:p>
            <a:r>
              <a:rPr lang="fr-FR" dirty="0"/>
              <a:t>Cas illustratif</a:t>
            </a:r>
          </a:p>
        </p:txBody>
      </p:sp>
    </p:spTree>
    <p:extLst>
      <p:ext uri="{BB962C8B-B14F-4D97-AF65-F5344CB8AC3E}">
        <p14:creationId xmlns:p14="http://schemas.microsoft.com/office/powerpoint/2010/main" val="2038671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31C2CF-0CB8-A741-8361-3D8103428986}"/>
              </a:ext>
            </a:extLst>
          </p:cNvPr>
          <p:cNvSpPr>
            <a:spLocks noGrp="1"/>
          </p:cNvSpPr>
          <p:nvPr>
            <p:ph type="title"/>
          </p:nvPr>
        </p:nvSpPr>
        <p:spPr/>
        <p:txBody>
          <a:bodyPr/>
          <a:lstStyle/>
          <a:p>
            <a:r>
              <a:rPr lang="fr-FR" dirty="0"/>
              <a:t>Cas illustratif </a:t>
            </a:r>
          </a:p>
        </p:txBody>
      </p:sp>
      <p:sp>
        <p:nvSpPr>
          <p:cNvPr id="3" name="Espace réservé du contenu 2">
            <a:extLst>
              <a:ext uri="{FF2B5EF4-FFF2-40B4-BE49-F238E27FC236}">
                <a16:creationId xmlns:a16="http://schemas.microsoft.com/office/drawing/2014/main" id="{23A9CAA7-2791-0F48-B4D8-6C91897BDECA}"/>
              </a:ext>
            </a:extLst>
          </p:cNvPr>
          <p:cNvSpPr>
            <a:spLocks noGrp="1"/>
          </p:cNvSpPr>
          <p:nvPr>
            <p:ph idx="1"/>
          </p:nvPr>
        </p:nvSpPr>
        <p:spPr>
          <a:xfrm>
            <a:off x="818712" y="2222288"/>
            <a:ext cx="10563286" cy="2721188"/>
          </a:xfrm>
        </p:spPr>
        <p:txBody>
          <a:bodyPr/>
          <a:lstStyle/>
          <a:p>
            <a:pPr marL="0" indent="0">
              <a:buNone/>
            </a:pPr>
            <a:r>
              <a:rPr lang="fr-FR" dirty="0"/>
              <a:t>Nous créons  une classe </a:t>
            </a:r>
            <a:r>
              <a:rPr lang="fr-FR" b="1" dirty="0"/>
              <a:t>Test</a:t>
            </a:r>
            <a:r>
              <a:rPr lang="fr-FR" dirty="0"/>
              <a:t> pour tester notre Pattern</a:t>
            </a:r>
          </a:p>
          <a:p>
            <a:endParaRPr lang="fr-FR" dirty="0"/>
          </a:p>
          <a:p>
            <a:endParaRPr lang="fr-FR" dirty="0"/>
          </a:p>
          <a:p>
            <a:endParaRPr lang="fr-FR"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55FB9EF3-FB8C-154A-AE4C-5205316862BC}"/>
              </a:ext>
            </a:extLst>
          </p:cNvPr>
          <p:cNvPicPr>
            <a:picLocks noChangeAspect="1"/>
          </p:cNvPicPr>
          <p:nvPr/>
        </p:nvPicPr>
        <p:blipFill>
          <a:blip r:embed="rId2"/>
          <a:stretch>
            <a:fillRect/>
          </a:stretch>
        </p:blipFill>
        <p:spPr>
          <a:xfrm>
            <a:off x="809999" y="2643188"/>
            <a:ext cx="7133851" cy="4214812"/>
          </a:xfrm>
          <a:prstGeom prst="rect">
            <a:avLst/>
          </a:prstGeom>
        </p:spPr>
      </p:pic>
    </p:spTree>
    <p:extLst>
      <p:ext uri="{BB962C8B-B14F-4D97-AF65-F5344CB8AC3E}">
        <p14:creationId xmlns:p14="http://schemas.microsoft.com/office/powerpoint/2010/main" val="214133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B8F00-88A7-5843-A4C8-A41F38480B69}"/>
              </a:ext>
            </a:extLst>
          </p:cNvPr>
          <p:cNvSpPr>
            <a:spLocks noGrp="1"/>
          </p:cNvSpPr>
          <p:nvPr>
            <p:ph type="title"/>
          </p:nvPr>
        </p:nvSpPr>
        <p:spPr/>
        <p:txBody>
          <a:bodyPr/>
          <a:lstStyle/>
          <a:p>
            <a:r>
              <a:rPr lang="fr-FR" dirty="0"/>
              <a:t>Cas illustratif </a:t>
            </a:r>
          </a:p>
        </p:txBody>
      </p:sp>
      <p:sp>
        <p:nvSpPr>
          <p:cNvPr id="3" name="Espace réservé du contenu 2">
            <a:extLst>
              <a:ext uri="{FF2B5EF4-FFF2-40B4-BE49-F238E27FC236}">
                <a16:creationId xmlns:a16="http://schemas.microsoft.com/office/drawing/2014/main" id="{C2AA5F41-76E7-B648-A97D-5F2A5A905B02}"/>
              </a:ext>
            </a:extLst>
          </p:cNvPr>
          <p:cNvSpPr>
            <a:spLocks noGrp="1"/>
          </p:cNvSpPr>
          <p:nvPr>
            <p:ph idx="1"/>
          </p:nvPr>
        </p:nvSpPr>
        <p:spPr>
          <a:xfrm>
            <a:off x="818712" y="2222288"/>
            <a:ext cx="10563286" cy="970450"/>
          </a:xfrm>
        </p:spPr>
        <p:txBody>
          <a:bodyPr/>
          <a:lstStyle/>
          <a:p>
            <a:r>
              <a:rPr lang="fr-FR" dirty="0"/>
              <a:t>Après exécution nous constatons abonnee1 et abonnee2 sont inscris et ont été notifier après mise sur l’état de l’éditeur</a:t>
            </a:r>
          </a:p>
        </p:txBody>
      </p:sp>
      <p:pic>
        <p:nvPicPr>
          <p:cNvPr id="5" name="Image 4">
            <a:extLst>
              <a:ext uri="{FF2B5EF4-FFF2-40B4-BE49-F238E27FC236}">
                <a16:creationId xmlns:a16="http://schemas.microsoft.com/office/drawing/2014/main" id="{CB64494D-7159-B446-BB25-ED53ECD6A5C1}"/>
              </a:ext>
            </a:extLst>
          </p:cNvPr>
          <p:cNvPicPr>
            <a:picLocks noChangeAspect="1"/>
          </p:cNvPicPr>
          <p:nvPr/>
        </p:nvPicPr>
        <p:blipFill>
          <a:blip r:embed="rId2"/>
          <a:stretch>
            <a:fillRect/>
          </a:stretch>
        </p:blipFill>
        <p:spPr>
          <a:xfrm>
            <a:off x="903451" y="3283170"/>
            <a:ext cx="5613400" cy="2667000"/>
          </a:xfrm>
          <a:prstGeom prst="rect">
            <a:avLst/>
          </a:prstGeom>
        </p:spPr>
      </p:pic>
    </p:spTree>
    <p:extLst>
      <p:ext uri="{BB962C8B-B14F-4D97-AF65-F5344CB8AC3E}">
        <p14:creationId xmlns:p14="http://schemas.microsoft.com/office/powerpoint/2010/main" val="313172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514FD1-8ADE-8147-8CAC-3B6AE1D06A9F}"/>
              </a:ext>
            </a:extLst>
          </p:cNvPr>
          <p:cNvSpPr>
            <a:spLocks noGrp="1"/>
          </p:cNvSpPr>
          <p:nvPr>
            <p:ph type="title"/>
          </p:nvPr>
        </p:nvSpPr>
        <p:spPr/>
        <p:txBody>
          <a:bodyPr/>
          <a:lstStyle/>
          <a:p>
            <a:r>
              <a:rPr lang="fr-FR" dirty="0"/>
              <a:t>C’EST QUOI OBSERVER PATTERN</a:t>
            </a:r>
          </a:p>
        </p:txBody>
      </p:sp>
      <p:pic>
        <p:nvPicPr>
          <p:cNvPr id="5" name="Image 4">
            <a:extLst>
              <a:ext uri="{FF2B5EF4-FFF2-40B4-BE49-F238E27FC236}">
                <a16:creationId xmlns:a16="http://schemas.microsoft.com/office/drawing/2014/main" id="{87F7E218-59D1-AA46-904C-004484F23776}"/>
              </a:ext>
            </a:extLst>
          </p:cNvPr>
          <p:cNvPicPr>
            <a:picLocks noChangeAspect="1"/>
          </p:cNvPicPr>
          <p:nvPr/>
        </p:nvPicPr>
        <p:blipFill>
          <a:blip r:embed="rId2"/>
          <a:stretch>
            <a:fillRect/>
          </a:stretch>
        </p:blipFill>
        <p:spPr>
          <a:xfrm>
            <a:off x="0" y="1986492"/>
            <a:ext cx="10363200" cy="4744623"/>
          </a:xfrm>
          <a:prstGeom prst="rect">
            <a:avLst/>
          </a:prstGeom>
        </p:spPr>
      </p:pic>
    </p:spTree>
    <p:extLst>
      <p:ext uri="{BB962C8B-B14F-4D97-AF65-F5344CB8AC3E}">
        <p14:creationId xmlns:p14="http://schemas.microsoft.com/office/powerpoint/2010/main" val="59445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D69709-6305-854F-8B33-7069C12EC3EA}"/>
              </a:ext>
            </a:extLst>
          </p:cNvPr>
          <p:cNvSpPr>
            <a:spLocks noGrp="1"/>
          </p:cNvSpPr>
          <p:nvPr>
            <p:ph type="title"/>
          </p:nvPr>
        </p:nvSpPr>
        <p:spPr/>
        <p:txBody>
          <a:bodyPr/>
          <a:lstStyle/>
          <a:p>
            <a:r>
              <a:rPr lang="fr-FR" dirty="0"/>
              <a:t>C’EST QUOI OBSERVER PATTERN</a:t>
            </a:r>
          </a:p>
        </p:txBody>
      </p:sp>
      <p:sp>
        <p:nvSpPr>
          <p:cNvPr id="3" name="Espace réservé du contenu 2">
            <a:extLst>
              <a:ext uri="{FF2B5EF4-FFF2-40B4-BE49-F238E27FC236}">
                <a16:creationId xmlns:a16="http://schemas.microsoft.com/office/drawing/2014/main" id="{8C087587-CF23-CE4B-BD9F-6BBD01A0B7C1}"/>
              </a:ext>
            </a:extLst>
          </p:cNvPr>
          <p:cNvSpPr>
            <a:spLocks noGrp="1"/>
          </p:cNvSpPr>
          <p:nvPr>
            <p:ph idx="1"/>
          </p:nvPr>
        </p:nvSpPr>
        <p:spPr>
          <a:xfrm>
            <a:off x="733926" y="2070538"/>
            <a:ext cx="10648072" cy="3898840"/>
          </a:xfrm>
        </p:spPr>
        <p:txBody>
          <a:bodyPr/>
          <a:lstStyle/>
          <a:p>
            <a:pPr marL="0" indent="0">
              <a:buNone/>
            </a:pPr>
            <a:r>
              <a:rPr lang="fr-FR" sz="2000" dirty="0"/>
              <a:t>L’</a:t>
            </a:r>
            <a:r>
              <a:rPr lang="fr-FR" sz="2000" b="1" dirty="0"/>
              <a:t>Observer </a:t>
            </a:r>
            <a:r>
              <a:rPr lang="fr-FR" sz="2000" dirty="0"/>
              <a:t>ou</a:t>
            </a:r>
            <a:r>
              <a:rPr lang="fr-FR" sz="2000" b="1" dirty="0"/>
              <a:t> Observateur </a:t>
            </a:r>
            <a:r>
              <a:rPr lang="fr-FR" sz="2000" dirty="0"/>
              <a:t>en Français est un patron de conception</a:t>
            </a:r>
          </a:p>
          <a:p>
            <a:pPr marL="0" indent="0">
              <a:buNone/>
            </a:pPr>
            <a:r>
              <a:rPr lang="fr-FR" sz="2000" dirty="0"/>
              <a:t>comportemental qui permet de mettre en place un mécanisme de </a:t>
            </a:r>
          </a:p>
          <a:p>
            <a:pPr marL="0" indent="0">
              <a:buNone/>
            </a:pPr>
            <a:r>
              <a:rPr lang="fr-FR" sz="2000" dirty="0"/>
              <a:t>souscription pour envoyer des notifications à plusieurs objets, au sujet</a:t>
            </a:r>
          </a:p>
          <a:p>
            <a:pPr marL="0" indent="0">
              <a:buNone/>
            </a:pPr>
            <a:r>
              <a:rPr lang="fr-FR" sz="2000" dirty="0"/>
              <a:t>d’événements concernant les objets qu’ils observent.</a:t>
            </a:r>
          </a:p>
          <a:p>
            <a:pPr marL="0" indent="0">
              <a:buNone/>
            </a:pPr>
            <a:endParaRPr lang="fr-FR" dirty="0"/>
          </a:p>
        </p:txBody>
      </p:sp>
    </p:spTree>
    <p:extLst>
      <p:ext uri="{BB962C8B-B14F-4D97-AF65-F5344CB8AC3E}">
        <p14:creationId xmlns:p14="http://schemas.microsoft.com/office/powerpoint/2010/main" val="409951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D8295F-B1E0-A047-ABD1-11FA949566BB}"/>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CE163025-E965-5144-B271-947A66DD51BD}"/>
              </a:ext>
            </a:extLst>
          </p:cNvPr>
          <p:cNvSpPr>
            <a:spLocks noGrp="1"/>
          </p:cNvSpPr>
          <p:nvPr>
            <p:ph idx="1"/>
          </p:nvPr>
        </p:nvSpPr>
        <p:spPr/>
        <p:txBody>
          <a:bodyPr/>
          <a:lstStyle/>
          <a:p>
            <a:r>
              <a:rPr lang="fr-FR" dirty="0"/>
              <a:t>Imaginez que vous avez deux types d’objets : un Client et un Magasin. Le client s’intéresse à une marque spécifique d’un produit (disons que c’est un nouveau modèle d’iPhone) qui sera bientôt disponible dans la boutique.</a:t>
            </a:r>
          </a:p>
          <a:p>
            <a:r>
              <a:rPr lang="fr-FR" dirty="0"/>
              <a:t>Le client pourrait se rendre sur place tous les jours et vérifier la disponibilité du produit. Mais comme le produit n’est pas encore prêt, ses allées et venues seraient inutiles.</a:t>
            </a:r>
          </a:p>
          <a:p>
            <a:endParaRPr lang="fr-FR" dirty="0"/>
          </a:p>
        </p:txBody>
      </p:sp>
    </p:spTree>
    <p:extLst>
      <p:ext uri="{BB962C8B-B14F-4D97-AF65-F5344CB8AC3E}">
        <p14:creationId xmlns:p14="http://schemas.microsoft.com/office/powerpoint/2010/main" val="199684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754B3E-3CA3-F746-9E58-F82A8596854C}"/>
              </a:ext>
            </a:extLst>
          </p:cNvPr>
          <p:cNvSpPr>
            <a:spLocks noGrp="1"/>
          </p:cNvSpPr>
          <p:nvPr>
            <p:ph type="title"/>
          </p:nvPr>
        </p:nvSpPr>
        <p:spPr/>
        <p:txBody>
          <a:bodyPr/>
          <a:lstStyle/>
          <a:p>
            <a:r>
              <a:rPr lang="fr-FR" dirty="0"/>
              <a:t>PROBLÉMATIQUE</a:t>
            </a:r>
          </a:p>
        </p:txBody>
      </p:sp>
      <p:pic>
        <p:nvPicPr>
          <p:cNvPr id="5" name="Espace réservé du contenu 4">
            <a:extLst>
              <a:ext uri="{FF2B5EF4-FFF2-40B4-BE49-F238E27FC236}">
                <a16:creationId xmlns:a16="http://schemas.microsoft.com/office/drawing/2014/main" id="{84296EF9-2FF2-914C-827C-FAC93B1BDCCD}"/>
              </a:ext>
            </a:extLst>
          </p:cNvPr>
          <p:cNvPicPr>
            <a:picLocks noGrp="1" noChangeAspect="1"/>
          </p:cNvPicPr>
          <p:nvPr>
            <p:ph idx="1"/>
          </p:nvPr>
        </p:nvPicPr>
        <p:blipFill>
          <a:blip r:embed="rId2"/>
          <a:stretch>
            <a:fillRect/>
          </a:stretch>
        </p:blipFill>
        <p:spPr>
          <a:xfrm>
            <a:off x="810000" y="2154621"/>
            <a:ext cx="8404208" cy="4624551"/>
          </a:xfrm>
        </p:spPr>
      </p:pic>
    </p:spTree>
    <p:extLst>
      <p:ext uri="{BB962C8B-B14F-4D97-AF65-F5344CB8AC3E}">
        <p14:creationId xmlns:p14="http://schemas.microsoft.com/office/powerpoint/2010/main" val="20371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9CAB6-8656-8D4C-9C8D-06DF73F57ED0}"/>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6FEECE22-BB89-1641-BE51-69354721036A}"/>
              </a:ext>
            </a:extLst>
          </p:cNvPr>
          <p:cNvSpPr>
            <a:spLocks noGrp="1"/>
          </p:cNvSpPr>
          <p:nvPr>
            <p:ph idx="1"/>
          </p:nvPr>
        </p:nvSpPr>
        <p:spPr>
          <a:xfrm>
            <a:off x="591081" y="2438400"/>
            <a:ext cx="10571998" cy="4229695"/>
          </a:xfrm>
        </p:spPr>
        <p:txBody>
          <a:bodyPr>
            <a:normAutofit/>
          </a:bodyPr>
          <a:lstStyle/>
          <a:p>
            <a:r>
              <a:rPr lang="fr-FR" sz="2000" dirty="0"/>
              <a:t>À la place, le magasin pourrait envoyer des tonnes d’e-mails (ce qui peut être vu comme du spam) à leurs clients chaque fois qu’un nouveau produit est disponible. Cette solution économiserait bien des voyages à leurs clients. En contrepartie, le magasin risque de se mettre à dos ceux qui ne sont pas intéressés par les nouveaux produits.</a:t>
            </a:r>
          </a:p>
          <a:p>
            <a:r>
              <a:rPr lang="fr-FR" sz="2000" dirty="0"/>
              <a:t>Nous nous retrouvons dans une situation conflictuelle. Soit les clients perdent leur temps à venir vérifier la disponibilité des produits, soit le magasin gâche des ressources pour prévenir des clients qui ne sont pas concernés.</a:t>
            </a:r>
          </a:p>
          <a:p>
            <a:endParaRPr lang="fr-FR" dirty="0"/>
          </a:p>
        </p:txBody>
      </p:sp>
    </p:spTree>
    <p:extLst>
      <p:ext uri="{BB962C8B-B14F-4D97-AF65-F5344CB8AC3E}">
        <p14:creationId xmlns:p14="http://schemas.microsoft.com/office/powerpoint/2010/main" val="70311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E35AD2-E6E1-884E-9F1B-AD298FE48D43}"/>
              </a:ext>
            </a:extLst>
          </p:cNvPr>
          <p:cNvSpPr>
            <a:spLocks noGrp="1"/>
          </p:cNvSpPr>
          <p:nvPr>
            <p:ph type="title"/>
          </p:nvPr>
        </p:nvSpPr>
        <p:spPr/>
        <p:txBody>
          <a:bodyPr/>
          <a:lstStyle/>
          <a:p>
            <a:r>
              <a:rPr lang="fr-FR" dirty="0"/>
              <a:t>SOLUTION</a:t>
            </a:r>
          </a:p>
        </p:txBody>
      </p:sp>
      <p:sp>
        <p:nvSpPr>
          <p:cNvPr id="3" name="Espace réservé du contenu 2">
            <a:extLst>
              <a:ext uri="{FF2B5EF4-FFF2-40B4-BE49-F238E27FC236}">
                <a16:creationId xmlns:a16="http://schemas.microsoft.com/office/drawing/2014/main" id="{71DE9320-1FFB-7745-89DC-04A0881F74E5}"/>
              </a:ext>
            </a:extLst>
          </p:cNvPr>
          <p:cNvSpPr>
            <a:spLocks noGrp="1"/>
          </p:cNvSpPr>
          <p:nvPr>
            <p:ph idx="1"/>
          </p:nvPr>
        </p:nvSpPr>
        <p:spPr>
          <a:xfrm>
            <a:off x="430924" y="2222287"/>
            <a:ext cx="10942362" cy="4409741"/>
          </a:xfrm>
        </p:spPr>
        <p:txBody>
          <a:bodyPr>
            <a:normAutofit fontScale="92500" lnSpcReduction="10000"/>
          </a:bodyPr>
          <a:lstStyle/>
          <a:p>
            <a:r>
              <a:rPr lang="fr-FR" sz="2400" dirty="0"/>
              <a:t>L’objet que l’on veut suivre est en général appelé </a:t>
            </a:r>
            <a:r>
              <a:rPr lang="fr-FR" sz="2400" i="1" dirty="0"/>
              <a:t>sujet</a:t>
            </a:r>
            <a:r>
              <a:rPr lang="fr-FR" sz="2400" dirty="0"/>
              <a:t>, mais comme il va envoyer des notifications pour prévenir les autres objets dès qu’il est modifié, nous l’appellerons </a:t>
            </a:r>
            <a:r>
              <a:rPr lang="fr-FR" sz="2400" i="1" dirty="0"/>
              <a:t>diffuseur</a:t>
            </a:r>
            <a:r>
              <a:rPr lang="fr-FR" sz="2400" dirty="0"/>
              <a:t> (</a:t>
            </a:r>
            <a:r>
              <a:rPr lang="fr-FR" sz="2400" dirty="0" err="1"/>
              <a:t>publisher</a:t>
            </a:r>
            <a:r>
              <a:rPr lang="fr-FR" sz="2400" dirty="0"/>
              <a:t>). Tous les objets qui veulent suivre les modifications apportées au diffuseur sont appelés des </a:t>
            </a:r>
            <a:r>
              <a:rPr lang="fr-FR" sz="2400" i="1" dirty="0"/>
              <a:t>souscripteurs</a:t>
            </a:r>
            <a:r>
              <a:rPr lang="fr-FR" sz="2400" dirty="0"/>
              <a:t> (</a:t>
            </a:r>
            <a:r>
              <a:rPr lang="fr-FR" sz="2400" dirty="0" err="1"/>
              <a:t>subscribers</a:t>
            </a:r>
            <a:r>
              <a:rPr lang="fr-FR" sz="2400" dirty="0"/>
              <a:t>).</a:t>
            </a:r>
          </a:p>
          <a:p>
            <a:r>
              <a:rPr lang="fr-FR" sz="2400" dirty="0"/>
              <a:t>Le patron de conception Observateur vous propose d’ajouter un mécanisme de souscription à la classe diffuseur pour permettre aux objets individuels de s’inscrire ou se désinscrire de ce diffuseur. Pas d’inquiétude ! Ce n’est pas si compliqué que cela en a l’air. En réalité, ce mécanisme est composé 1) d’un tableau d’attributs qui stocke une liste de références vers les objets souscripteur et 2) de plusieurs méthodes publiques qui permettent d’ajouter ou de supprimer des souscripteurs de cette liste.</a:t>
            </a:r>
          </a:p>
          <a:p>
            <a:pPr marL="0" indent="0">
              <a:buNone/>
            </a:pPr>
            <a:br>
              <a:rPr lang="fr-FR" sz="1100" dirty="0"/>
            </a:br>
            <a:endParaRPr lang="fr-FR" sz="1100" dirty="0"/>
          </a:p>
        </p:txBody>
      </p:sp>
    </p:spTree>
    <p:extLst>
      <p:ext uri="{BB962C8B-B14F-4D97-AF65-F5344CB8AC3E}">
        <p14:creationId xmlns:p14="http://schemas.microsoft.com/office/powerpoint/2010/main" val="4865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03EC42-4266-184E-8E84-B331AD8DC9EC}"/>
              </a:ext>
            </a:extLst>
          </p:cNvPr>
          <p:cNvSpPr>
            <a:spLocks noGrp="1"/>
          </p:cNvSpPr>
          <p:nvPr>
            <p:ph type="title"/>
          </p:nvPr>
        </p:nvSpPr>
        <p:spPr/>
        <p:txBody>
          <a:bodyPr/>
          <a:lstStyle/>
          <a:p>
            <a:r>
              <a:rPr lang="fr-FR" dirty="0"/>
              <a:t>SOLUTION</a:t>
            </a:r>
          </a:p>
        </p:txBody>
      </p:sp>
      <p:pic>
        <p:nvPicPr>
          <p:cNvPr id="5" name="Espace réservé du contenu 4">
            <a:extLst>
              <a:ext uri="{FF2B5EF4-FFF2-40B4-BE49-F238E27FC236}">
                <a16:creationId xmlns:a16="http://schemas.microsoft.com/office/drawing/2014/main" id="{D108A5C1-1617-604A-96C6-A132D9779A4A}"/>
              </a:ext>
            </a:extLst>
          </p:cNvPr>
          <p:cNvPicPr>
            <a:picLocks noGrp="1" noChangeAspect="1"/>
          </p:cNvPicPr>
          <p:nvPr>
            <p:ph idx="1"/>
          </p:nvPr>
        </p:nvPicPr>
        <p:blipFill>
          <a:blip r:embed="rId2"/>
          <a:stretch>
            <a:fillRect/>
          </a:stretch>
        </p:blipFill>
        <p:spPr>
          <a:xfrm>
            <a:off x="810000" y="2322785"/>
            <a:ext cx="5969000" cy="3689131"/>
          </a:xfrm>
        </p:spPr>
      </p:pic>
    </p:spTree>
    <p:extLst>
      <p:ext uri="{BB962C8B-B14F-4D97-AF65-F5344CB8AC3E}">
        <p14:creationId xmlns:p14="http://schemas.microsoft.com/office/powerpoint/2010/main" val="50434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Concis</Template>
  <TotalTime>2745</TotalTime>
  <Words>906</Words>
  <Application>Microsoft Macintosh PowerPoint</Application>
  <PresentationFormat>Grand écran</PresentationFormat>
  <Paragraphs>67</Paragraphs>
  <Slides>21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21</vt:i4>
      </vt:variant>
    </vt:vector>
  </HeadingPairs>
  <TitlesOfParts>
    <vt:vector size="24" baseType="lpstr">
      <vt:lpstr>Century Gothic</vt:lpstr>
      <vt:lpstr>Wingdings 2</vt:lpstr>
      <vt:lpstr>Concis</vt:lpstr>
      <vt:lpstr>Module : Patrons de conception Thème : Pattern Observer</vt:lpstr>
      <vt:lpstr>Plan</vt:lpstr>
      <vt:lpstr>C’EST QUOI OBSERVER PATTERN</vt:lpstr>
      <vt:lpstr>C’EST QUOI OBSERVER PATTERN</vt:lpstr>
      <vt:lpstr>PROBLÉMATIQUE</vt:lpstr>
      <vt:lpstr>PROBLÉMATIQUE</vt:lpstr>
      <vt:lpstr>PROBLÉMATIQUE</vt:lpstr>
      <vt:lpstr>SOLUTION</vt:lpstr>
      <vt:lpstr>SOLUTION</vt:lpstr>
      <vt:lpstr>SOLUTION</vt:lpstr>
      <vt:lpstr>SOLUTION</vt:lpstr>
      <vt:lpstr>SOLUTION</vt:lpstr>
      <vt:lpstr>Avantage et inconvénient</vt:lpstr>
      <vt:lpstr>Cas illustratif </vt:lpstr>
      <vt:lpstr>Cas illustratif </vt:lpstr>
      <vt:lpstr>Cas illustratif </vt:lpstr>
      <vt:lpstr>Cas illustratif </vt:lpstr>
      <vt:lpstr>Cas illustratif </vt:lpstr>
      <vt:lpstr>Cas illustratif </vt:lpstr>
      <vt:lpstr>Cas illustratif </vt:lpstr>
      <vt:lpstr>Cas illustratif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Patrons de conception Thème : Pattern Observer</dc:title>
  <dc:creator>boss.kiriwel@gmail.com</dc:creator>
  <cp:lastModifiedBy>boss.kiriwel@gmail.com</cp:lastModifiedBy>
  <cp:revision>6</cp:revision>
  <dcterms:created xsi:type="dcterms:W3CDTF">2021-11-01T21:06:07Z</dcterms:created>
  <dcterms:modified xsi:type="dcterms:W3CDTF">2021-11-05T00:09:57Z</dcterms:modified>
</cp:coreProperties>
</file>