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2EFF-C8E9-7245-82F7-F5E32A63A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7F324-CE3C-DA4B-971A-A1B912025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BBCA-1F1D-424C-A78C-966FE6FA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305C-734E-8B4B-BA58-514478A1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F92B-4A0C-144E-B466-365FD539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42B6-250E-A84A-8B1D-9CCB679D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05EB3-050B-4B4F-945D-0716A9EA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43C4-AA99-1B40-A4C4-2261765E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5BF4-7F4A-E545-A4F5-72CD1B70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5EA4-9C8F-FB4F-A735-065E3DB7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EC784-3A8F-884C-8F08-F48477E3F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062B3-66F0-0E4E-9E9B-DBF24398C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BB15-2CF6-C943-9B70-03345FD1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98B-74BF-4542-94A0-5DC4ACA8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070B-5398-8647-8C85-1CCE337C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FCEF-D47D-3B48-95E0-DFB76D93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CD31-DA05-6340-BF71-2ADCD763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9848-1F8D-2747-B449-16E1623F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1B99-C469-4642-953D-D70DDD77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8C60-DED8-A049-A0C6-73FDD533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FB80-F5CD-4D46-AE84-736CC7AC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6FA5-2985-0941-9D34-9319951A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9DCB-5995-CF4E-AC08-CF6A2E3A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A5BC-0F4F-4242-9D85-70E162DE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DBE1-5619-A54E-B10F-9F43C571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2959-42E9-4E41-B702-7DF296A8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D061-50DB-5147-848E-0E8AFFB6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08A4-C734-B84A-9178-DF42060BE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654A-8F23-9841-9A07-4D76AF9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E9B27-2366-2742-94A7-361B6883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EFFA4-4F6C-AE4C-87B2-0E408EF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01CD-3063-FE48-A9CE-1FF2E225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0EAB-E766-A742-B781-7E858D2C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F03D-E180-3644-91F5-F65A412F9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785D5-DA69-D641-B4E8-DD8993590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9526-F7C4-6A45-9F5D-A5103F244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0C70-9C61-B14C-826F-EDCE884A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0E92C-EC75-F241-B68D-6783BB5B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FD1C0-60FB-174A-81DB-71C5977A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BE5D-EDDD-A845-B6AC-AE927472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5221B-7016-5142-97B3-018E3DD1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0610E-C1AE-1845-B624-6BF535A5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B599A-D234-9443-A942-9A6B505E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A3E70-0B37-FC4A-9925-8A256150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0FED9-CD28-814A-90B0-59B2EDF5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7A459-9B16-CA4D-BE59-72CAE16E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4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BF7-8B98-794A-B464-CFEC8D12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025A-0325-7F4B-801A-FDF604905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7899B-9A2D-2C4F-876F-9C0B461C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8283-AF16-1F42-99C7-CA0994F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754C3-00D5-2840-BE69-C4CF8529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388C-D89A-5C4E-8228-C23E2AC8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CE8C-FCBC-3F4F-8879-0A2FC462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09F89-3F85-994A-8855-FDD7638D1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EE59E-22E4-EF4D-AED6-067CAE68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D341-2259-1943-8D77-13C84C5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1F877-5BF0-D346-88BB-9BE7257C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587BE-094A-DF41-9BEE-98EBC261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BF0BF-2FC5-5546-9DE9-09D5FD79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AAFA-D16C-9F4C-998B-7FA2B21F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BB7E-BECE-2E4E-98C1-4EA939344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84EF-267A-E845-BB6E-19F6A7B256E0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2078-603A-BA4C-A30A-51ADBD676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065B-DFF7-4B4D-91C5-99F0892E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F57C-73A7-724F-8839-A802C0B7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CVPR.2005.17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0EDD-E2B9-F345-A4FC-5935FFCA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Panel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C702D-42A4-4348-A1D7-3706A1440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Detecting solar panels from aerial imagery data using convolutional neural networks.</a:t>
            </a:r>
          </a:p>
          <a:p>
            <a:endParaRPr lang="en-US" dirty="0"/>
          </a:p>
          <a:p>
            <a:r>
              <a:rPr lang="en-US" dirty="0"/>
              <a:t>Amandeep </a:t>
            </a:r>
            <a:r>
              <a:rPr lang="en-US" dirty="0" err="1"/>
              <a:t>Rathee</a:t>
            </a:r>
            <a:endParaRPr lang="en-US" dirty="0"/>
          </a:p>
          <a:p>
            <a:r>
              <a:rPr lang="en-US" dirty="0"/>
              <a:t>March 13, 2020.</a:t>
            </a:r>
          </a:p>
        </p:txBody>
      </p:sp>
    </p:spTree>
    <p:extLst>
      <p:ext uri="{BB962C8B-B14F-4D97-AF65-F5344CB8AC3E}">
        <p14:creationId xmlns:p14="http://schemas.microsoft.com/office/powerpoint/2010/main" val="296487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197E-9E53-F440-82FE-FAB92436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0697-D4B5-FD4F-8FEE-995009BC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/>
          </a:bodyPr>
          <a:lstStyle/>
          <a:p>
            <a:r>
              <a:rPr lang="en-US" sz="1600" dirty="0" err="1"/>
              <a:t>Malof</a:t>
            </a:r>
            <a:r>
              <a:rPr lang="en-US" sz="1600" dirty="0"/>
              <a:t>, J. M., Bradbury, K., Collins, L. M., &amp; Newell, R. G. (2016). Automatic Detection of Solar Photovoltaic Arrays in High Resolution Aerial Imagery. Applied Energy, 183, 229–240. https://</a:t>
            </a:r>
            <a:r>
              <a:rPr lang="en-US" sz="1600" dirty="0" err="1"/>
              <a:t>doi.org</a:t>
            </a:r>
            <a:r>
              <a:rPr lang="en-US" sz="1600" dirty="0"/>
              <a:t>/10.1016/j.apenergy.2016.08.191</a:t>
            </a:r>
          </a:p>
          <a:p>
            <a:r>
              <a:rPr lang="en-US" sz="1600" dirty="0" err="1"/>
              <a:t>Dalal</a:t>
            </a:r>
            <a:r>
              <a:rPr lang="en-US" sz="1600" dirty="0"/>
              <a:t>, N., &amp; </a:t>
            </a:r>
            <a:r>
              <a:rPr lang="en-US" sz="1600" dirty="0" err="1"/>
              <a:t>Triggs</a:t>
            </a:r>
            <a:r>
              <a:rPr lang="en-US" sz="1600" dirty="0"/>
              <a:t>, B. (2005). Histograms of oriented gradients for human detection. 2005 IEEE Computer Society Conference on Computer Vision and Pattern Recognition (CVPR’05), 1, 886–893 vol. 1. </a:t>
            </a:r>
            <a:r>
              <a:rPr lang="en-US" sz="1600" dirty="0">
                <a:hlinkClick r:id="rId2"/>
              </a:rPr>
              <a:t>https://doi.org/10.1109/CVPR.2005.177</a:t>
            </a:r>
            <a:endParaRPr lang="en-US" sz="1600" dirty="0"/>
          </a:p>
          <a:p>
            <a:r>
              <a:rPr lang="en-US" sz="1600" dirty="0" err="1"/>
              <a:t>Krizhevsky</a:t>
            </a:r>
            <a:r>
              <a:rPr lang="en-US" sz="1600" dirty="0"/>
              <a:t>, A., </a:t>
            </a:r>
            <a:r>
              <a:rPr lang="en-US" sz="1600" dirty="0" err="1"/>
              <a:t>Sutskever</a:t>
            </a:r>
            <a:r>
              <a:rPr lang="en-US" sz="1600" dirty="0"/>
              <a:t>, I., &amp; Hinton, G. E. (2012). </a:t>
            </a:r>
            <a:r>
              <a:rPr lang="en-US" sz="1600" dirty="0" err="1"/>
              <a:t>Imagenet</a:t>
            </a:r>
            <a:r>
              <a:rPr lang="en-US" sz="1600" dirty="0"/>
              <a:t> classification with deep convolutional neural networks. In Advances in neural information processing systems (pp. 1097-1105).</a:t>
            </a:r>
          </a:p>
          <a:p>
            <a:r>
              <a:rPr lang="en-US" sz="1600" dirty="0" err="1"/>
              <a:t>Ioffe</a:t>
            </a:r>
            <a:r>
              <a:rPr lang="en-US" sz="1600" dirty="0"/>
              <a:t>, S., &amp; </a:t>
            </a:r>
            <a:r>
              <a:rPr lang="en-US" sz="1600" dirty="0" err="1"/>
              <a:t>Szegedy</a:t>
            </a:r>
            <a:r>
              <a:rPr lang="en-US" sz="1600" dirty="0"/>
              <a:t>, C. (2015). Batch normalization: Accelerating deep network training by reducing internal covariate shift. </a:t>
            </a:r>
            <a:r>
              <a:rPr lang="en-US" sz="1600" dirty="0" err="1"/>
              <a:t>arXiv</a:t>
            </a:r>
            <a:r>
              <a:rPr lang="en-US" sz="1600" dirty="0"/>
              <a:t> preprint arXiv:1502.03167.</a:t>
            </a:r>
          </a:p>
          <a:p>
            <a:r>
              <a:rPr lang="en-US" sz="1600" dirty="0"/>
              <a:t>Li, Y., &amp; Yuan, Y. (2017). Convergence analysis of two-layer neural networks with </a:t>
            </a:r>
            <a:r>
              <a:rPr lang="en-US" sz="1600" dirty="0" err="1"/>
              <a:t>relu</a:t>
            </a:r>
            <a:r>
              <a:rPr lang="en-US" sz="1600" dirty="0"/>
              <a:t> activation. In Advances in neural information processing systems (pp. 597-607).</a:t>
            </a:r>
          </a:p>
        </p:txBody>
      </p:sp>
    </p:spTree>
    <p:extLst>
      <p:ext uri="{BB962C8B-B14F-4D97-AF65-F5344CB8AC3E}">
        <p14:creationId xmlns:p14="http://schemas.microsoft.com/office/powerpoint/2010/main" val="14020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8172-8F42-934D-8A97-9A346A0C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9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</a:t>
            </a:r>
          </a:p>
        </p:txBody>
      </p:sp>
      <p:pic>
        <p:nvPicPr>
          <p:cNvPr id="5" name="Picture 4" descr="A picture containing photo, different, items, various&#10;&#10;Description automatically generated">
            <a:extLst>
              <a:ext uri="{FF2B5EF4-FFF2-40B4-BE49-F238E27FC236}">
                <a16:creationId xmlns:a16="http://schemas.microsoft.com/office/drawing/2014/main" id="{635EBB54-60AE-184D-8F14-F95B0280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015"/>
            <a:ext cx="6468140" cy="3329762"/>
          </a:xfrm>
          <a:prstGeom prst="rect">
            <a:avLst/>
          </a:prstGeom>
        </p:spPr>
      </p:pic>
      <p:pic>
        <p:nvPicPr>
          <p:cNvPr id="8" name="Picture 7" descr="A picture containing photo, items, different, many&#10;&#10;Description automatically generated">
            <a:extLst>
              <a:ext uri="{FF2B5EF4-FFF2-40B4-BE49-F238E27FC236}">
                <a16:creationId xmlns:a16="http://schemas.microsoft.com/office/drawing/2014/main" id="{35C9E908-DC9F-504C-B63C-9EE311CD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34" y="2674015"/>
            <a:ext cx="6269666" cy="3234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5781B-4002-2E4A-B5A6-692E22B96502}"/>
              </a:ext>
            </a:extLst>
          </p:cNvPr>
          <p:cNvSpPr txBox="1"/>
          <p:nvPr/>
        </p:nvSpPr>
        <p:spPr>
          <a:xfrm>
            <a:off x="838200" y="132907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1500 cropped images from aerial satellite photographic data collected in 2013 from Fresno, California. (</a:t>
            </a:r>
            <a:r>
              <a:rPr lang="en-US" dirty="0" err="1"/>
              <a:t>Malof</a:t>
            </a:r>
            <a:r>
              <a:rPr lang="en-US" dirty="0"/>
              <a:t> et al.,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class imbalance: only 500 images have solar panels in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images: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9FF85-411D-254B-8B88-E50371148186}"/>
              </a:ext>
            </a:extLst>
          </p:cNvPr>
          <p:cNvSpPr txBox="1"/>
          <p:nvPr/>
        </p:nvSpPr>
        <p:spPr>
          <a:xfrm>
            <a:off x="3833038" y="5866957"/>
            <a:ext cx="549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Sample images from aerial imagery data</a:t>
            </a:r>
          </a:p>
        </p:txBody>
      </p:sp>
    </p:spTree>
    <p:extLst>
      <p:ext uri="{BB962C8B-B14F-4D97-AF65-F5344CB8AC3E}">
        <p14:creationId xmlns:p14="http://schemas.microsoft.com/office/powerpoint/2010/main" val="208024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9065-73A7-A046-ABCE-C648D6BA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A590-498A-164C-81D0-FDB02F61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Numerous studies for object detection using Histogram of Oriented Gradients (</a:t>
            </a:r>
            <a:r>
              <a:rPr lang="en-US" sz="1800" dirty="0" err="1"/>
              <a:t>Dalal</a:t>
            </a:r>
            <a:r>
              <a:rPr lang="en-US" sz="1800" dirty="0"/>
              <a:t> et al., 2005) approach. A classifier on top of HOG features seem to do well on image detection. </a:t>
            </a:r>
          </a:p>
          <a:p>
            <a:r>
              <a:rPr lang="en-US" sz="1800" dirty="0"/>
              <a:t>Since 2012, computer vision moved to deep learning when </a:t>
            </a:r>
            <a:r>
              <a:rPr lang="en-US" sz="1800" dirty="0" err="1"/>
              <a:t>AlexNet</a:t>
            </a:r>
            <a:r>
              <a:rPr lang="en-US" sz="1800" dirty="0"/>
              <a:t> (</a:t>
            </a:r>
            <a:r>
              <a:rPr lang="en-US" sz="1800" dirty="0" err="1"/>
              <a:t>Krizhevsky</a:t>
            </a:r>
            <a:r>
              <a:rPr lang="en-US" sz="1800" dirty="0"/>
              <a:t> et al., 2012) won the ImageNet competition.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83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B23B-20AB-3742-9758-0A636C8B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547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Methods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657E78-853B-1F4C-9667-ECBE6FAD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56" y="761926"/>
            <a:ext cx="6004062" cy="5730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ABC0A-12F8-0247-BE06-5FEE3D0B1DAC}"/>
              </a:ext>
            </a:extLst>
          </p:cNvPr>
          <p:cNvSpPr txBox="1"/>
          <p:nvPr/>
        </p:nvSpPr>
        <p:spPr>
          <a:xfrm>
            <a:off x="2027378" y="6400799"/>
            <a:ext cx="813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Flowchart of the methods used to detect solar panels in aerial imagery</a:t>
            </a:r>
          </a:p>
        </p:txBody>
      </p:sp>
    </p:spTree>
    <p:extLst>
      <p:ext uri="{BB962C8B-B14F-4D97-AF65-F5344CB8AC3E}">
        <p14:creationId xmlns:p14="http://schemas.microsoft.com/office/powerpoint/2010/main" val="160236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A477-1FFD-064A-8DF5-33FEB852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>
            <a:normAutofit/>
          </a:bodyPr>
          <a:lstStyle/>
          <a:p>
            <a:r>
              <a:rPr lang="en-US" sz="4000" dirty="0"/>
              <a:t>CNN</a:t>
            </a:r>
          </a:p>
        </p:txBody>
      </p:sp>
      <p:pic>
        <p:nvPicPr>
          <p:cNvPr id="5" name="Content Placeholder 4" descr="A drawing of a person&#10;&#10;Description automatically generated with low confidence">
            <a:extLst>
              <a:ext uri="{FF2B5EF4-FFF2-40B4-BE49-F238E27FC236}">
                <a16:creationId xmlns:a16="http://schemas.microsoft.com/office/drawing/2014/main" id="{0BE4D786-0F46-9748-AC6F-7FF7AD3A3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762" y="108840"/>
            <a:ext cx="9302124" cy="5739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E2AB0-2A75-0F42-BF24-D76444018A16}"/>
              </a:ext>
            </a:extLst>
          </p:cNvPr>
          <p:cNvSpPr txBox="1"/>
          <p:nvPr/>
        </p:nvSpPr>
        <p:spPr>
          <a:xfrm>
            <a:off x="2402959" y="6308208"/>
            <a:ext cx="7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Architecture of CNN used to detect solar panels in aerial imagery.</a:t>
            </a:r>
          </a:p>
        </p:txBody>
      </p:sp>
    </p:spTree>
    <p:extLst>
      <p:ext uri="{BB962C8B-B14F-4D97-AF65-F5344CB8AC3E}">
        <p14:creationId xmlns:p14="http://schemas.microsoft.com/office/powerpoint/2010/main" val="180495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0E6-7F6E-7F4D-A571-AB27F37B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lang="en-US" dirty="0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E141-60F8-9542-9522-4E831CCB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09"/>
            <a:ext cx="10515600" cy="5039279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ReLu</a:t>
            </a:r>
            <a:r>
              <a:rPr lang="en-US" dirty="0"/>
              <a:t> (Li et al., 2017) as the activation function.</a:t>
            </a:r>
          </a:p>
          <a:p>
            <a:r>
              <a:rPr lang="en-US" dirty="0"/>
              <a:t>Used batch normalization (</a:t>
            </a:r>
            <a:r>
              <a:rPr lang="en-US" dirty="0" err="1"/>
              <a:t>Ioffe</a:t>
            </a:r>
            <a:r>
              <a:rPr lang="en-US" dirty="0"/>
              <a:t> et al., 2015).</a:t>
            </a:r>
          </a:p>
          <a:p>
            <a:r>
              <a:rPr lang="en-US" dirty="0"/>
              <a:t>Used global max pooling instead of fully-connected layer at the end of the network.</a:t>
            </a:r>
          </a:p>
          <a:p>
            <a:r>
              <a:rPr lang="en-US" dirty="0"/>
              <a:t>Weighed the samples from the minority class higher.</a:t>
            </a:r>
          </a:p>
        </p:txBody>
      </p:sp>
    </p:spTree>
    <p:extLst>
      <p:ext uri="{BB962C8B-B14F-4D97-AF65-F5344CB8AC3E}">
        <p14:creationId xmlns:p14="http://schemas.microsoft.com/office/powerpoint/2010/main" val="231134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F6B-C193-D340-8FCA-E6690011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06A16D8-C983-3447-AD93-2F948C0E1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419" y="1372043"/>
            <a:ext cx="85539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7BBED-3E10-4F4F-8B93-8334061AFC3B}"/>
              </a:ext>
            </a:extLst>
          </p:cNvPr>
          <p:cNvSpPr txBox="1"/>
          <p:nvPr/>
        </p:nvSpPr>
        <p:spPr>
          <a:xfrm>
            <a:off x="3572539" y="5832919"/>
            <a:ext cx="74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ROC and PR curves from the solar detection task</a:t>
            </a:r>
          </a:p>
        </p:txBody>
      </p:sp>
    </p:spTree>
    <p:extLst>
      <p:ext uri="{BB962C8B-B14F-4D97-AF65-F5344CB8AC3E}">
        <p14:creationId xmlns:p14="http://schemas.microsoft.com/office/powerpoint/2010/main" val="75916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35AC-847A-3943-8E78-C3581324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64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Predictions from the CNN</a:t>
            </a:r>
          </a:p>
        </p:txBody>
      </p:sp>
      <p:pic>
        <p:nvPicPr>
          <p:cNvPr id="5" name="Picture 4" descr="A picture containing bus, sitting, white, train&#10;&#10;Description automatically generated">
            <a:extLst>
              <a:ext uri="{FF2B5EF4-FFF2-40B4-BE49-F238E27FC236}">
                <a16:creationId xmlns:a16="http://schemas.microsoft.com/office/drawing/2014/main" id="{B2E258F8-C2F8-1945-850E-106D0F9F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3767"/>
            <a:ext cx="7090666" cy="5350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BE14-E2F7-2C47-99A3-B88ED9A7A77E}"/>
              </a:ext>
            </a:extLst>
          </p:cNvPr>
          <p:cNvSpPr txBox="1"/>
          <p:nvPr/>
        </p:nvSpPr>
        <p:spPr>
          <a:xfrm>
            <a:off x="1775637" y="6314306"/>
            <a:ext cx="538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5: TP, TN, FP and FN images from the CNN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E3F10-168B-8E40-B9B8-1CFD4523BF1A}"/>
              </a:ext>
            </a:extLst>
          </p:cNvPr>
          <p:cNvSpPr txBox="1"/>
          <p:nvPr/>
        </p:nvSpPr>
        <p:spPr>
          <a:xfrm>
            <a:off x="7928866" y="2333685"/>
            <a:ext cx="4093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false positive cases, the model mistakes shadows and dark colors for panels.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false negative cases, colors of solar panel is almost indistinguishable from the surrounding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4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0B96-DC24-1B44-895B-00F71F23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A751-0F2F-3444-A737-08FF7D5B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72"/>
            <a:ext cx="10515600" cy="4879791"/>
          </a:xfrm>
        </p:spPr>
        <p:txBody>
          <a:bodyPr>
            <a:normAutofit/>
          </a:bodyPr>
          <a:lstStyle/>
          <a:p>
            <a:r>
              <a:rPr lang="en-US" sz="2000" dirty="0"/>
              <a:t>Need more data to minimize false positives and false negatives, and to perform validation with more confidence.</a:t>
            </a:r>
          </a:p>
          <a:p>
            <a:r>
              <a:rPr lang="en-US" sz="2000" dirty="0"/>
              <a:t>Two approaches that worked well in boosting the AUC:</a:t>
            </a:r>
          </a:p>
          <a:p>
            <a:pPr lvl="1"/>
            <a:r>
              <a:rPr lang="en-US" sz="2000" dirty="0"/>
              <a:t>Global max pooling at the end of the network instead of fully connected layer.</a:t>
            </a:r>
          </a:p>
          <a:p>
            <a:pPr lvl="1"/>
            <a:r>
              <a:rPr lang="en-US" sz="2000" dirty="0"/>
              <a:t>Weighing the sample from the minority class higher than the samples from the majority class.</a:t>
            </a:r>
          </a:p>
        </p:txBody>
      </p:sp>
    </p:spTree>
    <p:extLst>
      <p:ext uri="{BB962C8B-B14F-4D97-AF65-F5344CB8AC3E}">
        <p14:creationId xmlns:p14="http://schemas.microsoft.com/office/powerpoint/2010/main" val="389250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550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Solar Panel Detection</vt:lpstr>
      <vt:lpstr>Data</vt:lpstr>
      <vt:lpstr>Background</vt:lpstr>
      <vt:lpstr>Methods</vt:lpstr>
      <vt:lpstr>CNN</vt:lpstr>
      <vt:lpstr>CNN Architecture</vt:lpstr>
      <vt:lpstr>Results</vt:lpstr>
      <vt:lpstr>Predictions from the CNN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Detection</dc:title>
  <dc:creator>Amandeep Rathee</dc:creator>
  <cp:lastModifiedBy>Amandeep Rathee</cp:lastModifiedBy>
  <cp:revision>9</cp:revision>
  <dcterms:created xsi:type="dcterms:W3CDTF">2020-03-13T14:17:51Z</dcterms:created>
  <dcterms:modified xsi:type="dcterms:W3CDTF">2020-03-13T15:16:11Z</dcterms:modified>
</cp:coreProperties>
</file>