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4"/>
  </p:sldMasterIdLst>
  <p:notesMasterIdLst>
    <p:notesMasterId r:id="rId26"/>
  </p:notesMasterIdLst>
  <p:sldIdLst>
    <p:sldId id="256" r:id="rId15"/>
    <p:sldId id="258" r:id="rId16"/>
    <p:sldId id="295" r:id="rId17"/>
    <p:sldId id="307" r:id="rId18"/>
    <p:sldId id="302" r:id="rId19"/>
    <p:sldId id="301" r:id="rId20"/>
    <p:sldId id="304" r:id="rId21"/>
    <p:sldId id="303" r:id="rId22"/>
    <p:sldId id="305" r:id="rId23"/>
    <p:sldId id="299" r:id="rId24"/>
    <p:sldId id="309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Khal" initials="K" lastIdx="1" clrIdx="0">
    <p:extLst>
      <p:ext uri="{19B8F6BF-5375-455C-9EA6-DF929625EA0E}">
        <p15:presenceInfo xmlns:p15="http://schemas.microsoft.com/office/powerpoint/2012/main" userId="KirK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E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39" autoAdjust="0"/>
    <p:restoredTop sz="94660" autoAdjust="0"/>
  </p:normalViewPr>
  <p:slideViewPr>
    <p:cSldViewPr>
      <p:cViewPr varScale="1">
        <p:scale>
          <a:sx n="90" d="100"/>
          <a:sy n="90" d="100"/>
        </p:scale>
        <p:origin x="86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FB2E-CC0A-4BAF-A640-F888390DFE2D}" type="datetimeFigureOut">
              <a:rPr lang="ru-RU" smtClean="0"/>
              <a:t>09.06.2019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C91ED-6ED5-4B80-92D8-6C940F57B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48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1AB2B-CAD3-4091-8736-C28C4A0B3BC1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690D7-3DE5-4A96-87DE-A938C701CB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0EDEE-63C7-4327-9333-BAFA841763C2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5387A-A7B3-4366-A70F-8C6F32F5C9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3465-4723-4CED-8C87-5BADCB02FE06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F20E-80B8-4196-A486-8BECF3D36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4FC05-0E22-465B-BF4B-39CD086901AF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AF999-E9C7-4D6D-8E48-AC8332D94A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BEFD6-A056-45C8-9824-3FBE8602BC7D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92ECE-1E0A-4021-B2F2-203CC713BA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E21E-9174-4BF1-94E9-3482F1E52CB5}" type="datetime1">
              <a:rPr lang="ru-RU" smtClean="0"/>
              <a:t>09.06.2019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7812-8133-41D0-BA2A-D311071C3D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CEA4C-BEBB-40C1-8D0F-4A24A258933F}" type="datetime1">
              <a:rPr lang="ru-RU" smtClean="0"/>
              <a:t>09.06.2019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FBAEF-ABBB-4F22-9D06-1F1C56C483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BD7CE-27F0-4EFF-937E-A2EC0A4FEAD0}" type="datetime1">
              <a:rPr lang="ru-RU" smtClean="0"/>
              <a:t>09.06.2019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F7FCD-7AD5-4D8B-A1CA-DC3338ECB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3EA45-E7FF-4E89-AE99-239D03787216}" type="datetime1">
              <a:rPr lang="ru-RU" smtClean="0"/>
              <a:t>09.06.2019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963B5-F1A3-4898-9A22-444546D3B1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5E6C9-1F2A-4A34-A8ED-0B66E6D58D6C}" type="datetime1">
              <a:rPr lang="ru-RU" smtClean="0"/>
              <a:t>09.06.2019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3F02E-B725-4A9D-98EA-C4E5FDBCD6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6872-DEE5-447D-A49D-C40B09EA5846}" type="datetime1">
              <a:rPr lang="ru-RU" smtClean="0"/>
              <a:t>09.06.2019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A765C-2920-4B46-A9DB-E3920BF6C0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68569D-C5C1-4B33-9B54-A386C404702E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C26026-373F-4A60-879A-D1A6ED2F05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customXml" Target="../../customXml/item4.xml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customXml" Target="../../customXml/item11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10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5" Type="http://schemas.openxmlformats.org/officeDocument/2006/relationships/image" Target="../media/image15.png"/><Relationship Id="rId10" Type="http://schemas.openxmlformats.org/officeDocument/2006/relationships/image" Target="../media/image8.png"/><Relationship Id="rId19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25599" y="3055958"/>
            <a:ext cx="8280400" cy="1728787"/>
          </a:xfrm>
        </p:spPr>
        <p:txBody>
          <a:bodyPr/>
          <a:lstStyle/>
          <a:p>
            <a:pPr algn="l" eaLnBrk="1" hangingPunct="1"/>
            <a: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r>
              <a:rPr lang="en-US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тему</a:t>
            </a:r>
            <a:b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РАЗРАБОТКА ПРИЛОЖЕНИЯ «КУРАТОР </a:t>
            </a:r>
            <a:r>
              <a:rPr lang="en-US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</a:t>
            </a:r>
            <a: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altLang="ru-RU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altLang="ru-RU" sz="16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66693" y="4166911"/>
            <a:ext cx="8281771" cy="2574457"/>
            <a:chOff x="466693" y="4166911"/>
            <a:chExt cx="8281771" cy="2574457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466693" y="4166911"/>
              <a:ext cx="8281771" cy="2574457"/>
              <a:chOff x="485868" y="3546960"/>
              <a:chExt cx="7676297" cy="2916995"/>
            </a:xfrm>
          </p:grpSpPr>
          <p:sp>
            <p:nvSpPr>
              <p:cNvPr id="31" name="Rounded Rectangle 2"/>
              <p:cNvSpPr/>
              <p:nvPr/>
            </p:nvSpPr>
            <p:spPr>
              <a:xfrm>
                <a:off x="485868" y="3546960"/>
                <a:ext cx="7676297" cy="2916995"/>
              </a:xfrm>
              <a:prstGeom prst="roundRect">
                <a:avLst>
                  <a:gd name="adj" fmla="val 160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lIns="228600" tIns="36576" rtlCol="0" anchor="t"/>
              <a:lstStyle/>
              <a:p>
                <a:r>
                  <a:rPr lang="en-US" sz="1200" dirty="0">
                    <a:solidFill>
                      <a:srgbClr val="FFFFFF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C:\Windows\System32\cmd.exe</a:t>
                </a:r>
              </a:p>
            </p:txBody>
          </p:sp>
          <p:grpSp>
            <p:nvGrpSpPr>
              <p:cNvPr id="32" name="Minimize - Maximize - Close"/>
              <p:cNvGrpSpPr/>
              <p:nvPr/>
            </p:nvGrpSpPr>
            <p:grpSpPr>
              <a:xfrm>
                <a:off x="7984042" y="3653551"/>
                <a:ext cx="70773" cy="76200"/>
                <a:chOff x="9726352" y="131588"/>
                <a:chExt cx="44964" cy="76200"/>
              </a:xfrm>
            </p:grpSpPr>
            <p:cxnSp>
              <p:nvCxnSpPr>
                <p:cNvPr id="40" name="X2"/>
                <p:cNvCxnSpPr>
                  <a:cxnSpLocks/>
                </p:cNvCxnSpPr>
                <p:nvPr/>
              </p:nvCxnSpPr>
              <p:spPr>
                <a:xfrm>
                  <a:off x="9726352" y="131588"/>
                  <a:ext cx="44964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1" name="X1"/>
                <p:cNvCxnSpPr>
                  <a:cxnSpLocks/>
                </p:cNvCxnSpPr>
                <p:nvPr/>
              </p:nvCxnSpPr>
              <p:spPr>
                <a:xfrm flipH="1">
                  <a:off x="9726352" y="131588"/>
                  <a:ext cx="44964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  <p:grpSp>
            <p:nvGrpSpPr>
              <p:cNvPr id="34" name="Group 5"/>
              <p:cNvGrpSpPr/>
              <p:nvPr/>
            </p:nvGrpSpPr>
            <p:grpSpPr>
              <a:xfrm>
                <a:off x="7948811" y="3860530"/>
                <a:ext cx="147989" cy="2515787"/>
                <a:chOff x="447338" y="1375569"/>
                <a:chExt cx="94021" cy="2515787"/>
              </a:xfrm>
            </p:grpSpPr>
            <p:sp>
              <p:nvSpPr>
                <p:cNvPr id="36" name="ScrollBar"/>
                <p:cNvSpPr>
                  <a:spLocks/>
                </p:cNvSpPr>
                <p:nvPr/>
              </p:nvSpPr>
              <p:spPr>
                <a:xfrm>
                  <a:off x="447338" y="1375569"/>
                  <a:ext cx="94021" cy="2515787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 defTabSz="913915"/>
                  <a:endParaRPr lang="en-US"/>
                </a:p>
              </p:txBody>
            </p:sp>
            <p:sp>
              <p:nvSpPr>
                <p:cNvPr id="37" name="ScrollSlider"/>
                <p:cNvSpPr>
                  <a:spLocks/>
                </p:cNvSpPr>
                <p:nvPr/>
              </p:nvSpPr>
              <p:spPr>
                <a:xfrm>
                  <a:off x="448566" y="2019432"/>
                  <a:ext cx="92792" cy="419342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UpArrow"/>
                <p:cNvSpPr>
                  <a:spLocks/>
                </p:cNvSpPr>
                <p:nvPr/>
              </p:nvSpPr>
              <p:spPr>
                <a:xfrm>
                  <a:off x="467600" y="1414720"/>
                  <a:ext cx="53884" cy="89958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wnArrow"/>
                <p:cNvSpPr>
                  <a:spLocks/>
                </p:cNvSpPr>
                <p:nvPr/>
              </p:nvSpPr>
              <p:spPr>
                <a:xfrm rot="10800000">
                  <a:off x="467599" y="3792388"/>
                  <a:ext cx="51655" cy="98965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WindowIcon"/>
              <p:cNvSpPr>
                <a:spLocks/>
              </p:cNvSpPr>
              <p:nvPr/>
            </p:nvSpPr>
            <p:spPr>
              <a:xfrm>
                <a:off x="546020" y="3623071"/>
                <a:ext cx="132304" cy="137159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ontent"/>
            <p:cNvSpPr>
              <a:spLocks/>
            </p:cNvSpPr>
            <p:nvPr/>
          </p:nvSpPr>
          <p:spPr>
            <a:xfrm>
              <a:off x="530240" y="4443658"/>
              <a:ext cx="7994409" cy="2222217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pPr fontAlgn="auto">
                <a:spcAft>
                  <a:spcPts val="0"/>
                </a:spcAft>
                <a:defRPr/>
              </a:pPr>
              <a:endPara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351701" y="59047"/>
            <a:ext cx="8131148" cy="2943225"/>
            <a:chOff x="-62764" y="2430531"/>
            <a:chExt cx="8131148" cy="2943225"/>
          </a:xfrm>
        </p:grpSpPr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84" y="2430531"/>
              <a:ext cx="7924800" cy="2943225"/>
            </a:xfrm>
            <a:prstGeom prst="rect">
              <a:avLst/>
            </a:prstGeom>
          </p:spPr>
        </p:pic>
        <p:grpSp>
          <p:nvGrpSpPr>
            <p:cNvPr id="12" name="Группа 11"/>
            <p:cNvGrpSpPr/>
            <p:nvPr/>
          </p:nvGrpSpPr>
          <p:grpSpPr>
            <a:xfrm>
              <a:off x="-62764" y="3564686"/>
              <a:ext cx="7528325" cy="1569660"/>
              <a:chOff x="1330630" y="349580"/>
              <a:chExt cx="7528325" cy="1569660"/>
            </a:xfrm>
          </p:grpSpPr>
          <p:pic>
            <p:nvPicPr>
              <p:cNvPr id="2054" name="Picture 6" descr="D:\Фото\Колледж ТНУ\колледжТНУ_JPG\Для фотографа\logo (1)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073018" y="496363"/>
                <a:ext cx="1785937" cy="1255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52" name="Rectangle 1"/>
              <p:cNvSpPr>
                <a:spLocks noChangeArrowheads="1"/>
              </p:cNvSpPr>
              <p:nvPr/>
            </p:nvSpPr>
            <p:spPr bwMode="auto">
              <a:xfrm>
                <a:off x="1330630" y="349580"/>
                <a:ext cx="6137515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МИНИСТЕРСТВО ОБРАЗОВАНИЯ И НАУКИ 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РОССИЙСКОЙ ФЕДЕРАЦИИ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Федеральное государственное автономное 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образовательное учреждение высшего образования 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«Крымский федеральный университет имени В.И. Вернадского»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Таврический </a:t>
                </a:r>
                <a:r>
                  <a:rPr lang="ru-RU" altLang="ru-RU" sz="1600" dirty="0" smtClean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колледж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31775" y="4398686"/>
            <a:ext cx="80647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alt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Специальность</a:t>
            </a:r>
            <a:r>
              <a:rPr lang="en-US" alt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 09.02.03 Программирование в компьютерных системах</a:t>
            </a:r>
            <a:endParaRPr lang="en-US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Обучающийся</a:t>
            </a:r>
            <a:r>
              <a:rPr lang="en-US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 4 курса группы ПКС10 Халевин Кирилл Александрович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en-US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Железняк Александр Владимирович</a:t>
            </a:r>
            <a:endParaRPr lang="en-US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 smtClean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	г. Симферополь, 2019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4"/>
          <p:cNvSpPr>
            <a:spLocks noGrp="1"/>
          </p:cNvSpPr>
          <p:nvPr>
            <p:ph type="title"/>
          </p:nvPr>
        </p:nvSpPr>
        <p:spPr>
          <a:xfrm>
            <a:off x="428596" y="-963488"/>
            <a:ext cx="8229600" cy="1143000"/>
          </a:xfrm>
        </p:spPr>
        <p:txBody>
          <a:bodyPr/>
          <a:lstStyle/>
          <a:p>
            <a:r>
              <a:rPr lang="ru-RU" alt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3600" b="1" dirty="0" smtClean="0">
                <a:latin typeface="Times New Roman" pitchFamily="18" charset="0"/>
                <a:cs typeface="Times New Roman" pitchFamily="18" charset="0"/>
              </a:rPr>
              <a:t>Цель и задачи</a:t>
            </a:r>
            <a:r>
              <a:rPr lang="en-US" alt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Window"/>
          <p:cNvGrpSpPr/>
          <p:nvPr>
            <p:custDataLst>
              <p:custData r:id="rId1"/>
            </p:custDataLst>
          </p:nvPr>
        </p:nvGrpSpPr>
        <p:grpSpPr>
          <a:xfrm>
            <a:off x="1403648" y="404664"/>
            <a:ext cx="5652120" cy="5815161"/>
            <a:chOff x="0" y="0"/>
            <a:chExt cx="9144000" cy="6858000"/>
          </a:xfrm>
        </p:grpSpPr>
        <p:grpSp>
          <p:nvGrpSpPr>
            <p:cNvPr id="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76200" y="309483"/>
                <a:ext cx="8991600" cy="64377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/>
              <p:cNvSpPr txBox="1"/>
              <p:nvPr/>
            </p:nvSpPr>
            <p:spPr>
              <a:xfrm>
                <a:off x="240976" y="11461"/>
                <a:ext cx="1637227" cy="29338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Заключение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89857"/>
              <a:ext cx="384527" cy="80774"/>
              <a:chOff x="9347642" y="128846"/>
              <a:chExt cx="384527" cy="80774"/>
            </a:xfrm>
          </p:grpSpPr>
          <p:cxnSp>
            <p:nvCxnSpPr>
              <p:cNvPr id="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Line"/>
              <p:cNvCxnSpPr/>
              <p:nvPr/>
            </p:nvCxnSpPr>
            <p:spPr>
              <a:xfrm flipH="1">
                <a:off x="9660581" y="128846"/>
                <a:ext cx="70772" cy="7620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1507472" y="617962"/>
            <a:ext cx="5425947" cy="460642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Достигнута цель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разработан веб-сайта 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для возможности получения информации о группах учебного учреждения и получения списка студентов выбранной группы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 eaLnBrk="1" hangingPunct="1">
              <a:buNone/>
              <a:defRPr/>
            </a:pP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Выполнены задачи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ассмотрены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веб-технологии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: HTML, CSS, JavaScript, PHP, MySQL, </a:t>
            </a:r>
            <a:r>
              <a:rPr lang="en-US" altLang="ru-RU" sz="2000" dirty="0" err="1" smtClean="0">
                <a:latin typeface="Times New Roman" pitchFamily="18" charset="0"/>
                <a:cs typeface="Times New Roman" pitchFamily="18" charset="0"/>
              </a:rPr>
              <a:t>phpMyAdmin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ыбрано ПО сервер –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XAMPP;</a:t>
            </a:r>
            <a:endParaRPr lang="en-US" alt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озданы модели и занесены в таблицы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аписана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back-end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front-end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часть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ротестированы функции по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изменению списков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пользователей, специальностей, групп,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студентов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роведено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тестирование на безопасность (проверка уровней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доступа).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AF999-E9C7-4D6D-8E48-AC8332D94A5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82377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25599" y="3055958"/>
            <a:ext cx="8280400" cy="1728787"/>
          </a:xfrm>
        </p:spPr>
        <p:txBody>
          <a:bodyPr/>
          <a:lstStyle/>
          <a:p>
            <a:pPr algn="l" eaLnBrk="1" hangingPunct="1"/>
            <a: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r>
              <a:rPr lang="en-US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тему</a:t>
            </a:r>
            <a:b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РАЗРАБОТКА ПРИЛОЖЕНИЯ «КУРАТОР </a:t>
            </a:r>
            <a:r>
              <a:rPr lang="en-US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</a:t>
            </a:r>
            <a:r>
              <a:rPr lang="ru-RU" altLang="ru-RU" sz="2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altLang="ru-RU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altLang="ru-RU" sz="16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66693" y="4166911"/>
            <a:ext cx="8281771" cy="2574457"/>
            <a:chOff x="466693" y="4166911"/>
            <a:chExt cx="8281771" cy="2574457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466693" y="4166911"/>
              <a:ext cx="8281771" cy="2574457"/>
              <a:chOff x="485868" y="3546960"/>
              <a:chExt cx="7676297" cy="2916995"/>
            </a:xfrm>
          </p:grpSpPr>
          <p:sp>
            <p:nvSpPr>
              <p:cNvPr id="31" name="Rounded Rectangle 2"/>
              <p:cNvSpPr/>
              <p:nvPr/>
            </p:nvSpPr>
            <p:spPr>
              <a:xfrm>
                <a:off x="485868" y="3546960"/>
                <a:ext cx="7676297" cy="2916995"/>
              </a:xfrm>
              <a:prstGeom prst="roundRect">
                <a:avLst>
                  <a:gd name="adj" fmla="val 160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lIns="228600" tIns="36576" rtlCol="0" anchor="t"/>
              <a:lstStyle/>
              <a:p>
                <a:r>
                  <a:rPr lang="en-US" sz="1200" dirty="0">
                    <a:solidFill>
                      <a:srgbClr val="FFFFFF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C:\Windows\System32\cmd.exe</a:t>
                </a:r>
              </a:p>
            </p:txBody>
          </p:sp>
          <p:grpSp>
            <p:nvGrpSpPr>
              <p:cNvPr id="32" name="Minimize - Maximize - Close"/>
              <p:cNvGrpSpPr/>
              <p:nvPr/>
            </p:nvGrpSpPr>
            <p:grpSpPr>
              <a:xfrm>
                <a:off x="7984042" y="3653551"/>
                <a:ext cx="70773" cy="76200"/>
                <a:chOff x="9726352" y="131588"/>
                <a:chExt cx="44964" cy="76200"/>
              </a:xfrm>
            </p:grpSpPr>
            <p:cxnSp>
              <p:nvCxnSpPr>
                <p:cNvPr id="40" name="X2"/>
                <p:cNvCxnSpPr>
                  <a:cxnSpLocks/>
                </p:cNvCxnSpPr>
                <p:nvPr/>
              </p:nvCxnSpPr>
              <p:spPr>
                <a:xfrm>
                  <a:off x="9726352" y="131588"/>
                  <a:ext cx="44964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1" name="X1"/>
                <p:cNvCxnSpPr>
                  <a:cxnSpLocks/>
                </p:cNvCxnSpPr>
                <p:nvPr/>
              </p:nvCxnSpPr>
              <p:spPr>
                <a:xfrm flipH="1">
                  <a:off x="9726352" y="131588"/>
                  <a:ext cx="44964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  <p:grpSp>
            <p:nvGrpSpPr>
              <p:cNvPr id="34" name="Group 5"/>
              <p:cNvGrpSpPr/>
              <p:nvPr/>
            </p:nvGrpSpPr>
            <p:grpSpPr>
              <a:xfrm>
                <a:off x="7948811" y="3860530"/>
                <a:ext cx="147989" cy="2515787"/>
                <a:chOff x="447338" y="1375569"/>
                <a:chExt cx="94021" cy="2515787"/>
              </a:xfrm>
            </p:grpSpPr>
            <p:sp>
              <p:nvSpPr>
                <p:cNvPr id="36" name="ScrollBar"/>
                <p:cNvSpPr>
                  <a:spLocks/>
                </p:cNvSpPr>
                <p:nvPr/>
              </p:nvSpPr>
              <p:spPr>
                <a:xfrm>
                  <a:off x="447338" y="1375569"/>
                  <a:ext cx="94021" cy="2515787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 defTabSz="913915"/>
                  <a:endParaRPr lang="en-US"/>
                </a:p>
              </p:txBody>
            </p:sp>
            <p:sp>
              <p:nvSpPr>
                <p:cNvPr id="37" name="ScrollSlider"/>
                <p:cNvSpPr>
                  <a:spLocks/>
                </p:cNvSpPr>
                <p:nvPr/>
              </p:nvSpPr>
              <p:spPr>
                <a:xfrm>
                  <a:off x="448566" y="2019432"/>
                  <a:ext cx="92792" cy="419342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UpArrow"/>
                <p:cNvSpPr>
                  <a:spLocks/>
                </p:cNvSpPr>
                <p:nvPr/>
              </p:nvSpPr>
              <p:spPr>
                <a:xfrm>
                  <a:off x="467600" y="1414720"/>
                  <a:ext cx="53884" cy="89958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wnArrow"/>
                <p:cNvSpPr>
                  <a:spLocks/>
                </p:cNvSpPr>
                <p:nvPr/>
              </p:nvSpPr>
              <p:spPr>
                <a:xfrm rot="10800000">
                  <a:off x="467599" y="3792388"/>
                  <a:ext cx="51655" cy="98965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WindowIcon"/>
              <p:cNvSpPr>
                <a:spLocks/>
              </p:cNvSpPr>
              <p:nvPr/>
            </p:nvSpPr>
            <p:spPr>
              <a:xfrm>
                <a:off x="546020" y="3623071"/>
                <a:ext cx="132304" cy="137159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ontent"/>
            <p:cNvSpPr>
              <a:spLocks/>
            </p:cNvSpPr>
            <p:nvPr/>
          </p:nvSpPr>
          <p:spPr>
            <a:xfrm>
              <a:off x="530240" y="4443658"/>
              <a:ext cx="7994409" cy="2222217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pPr fontAlgn="auto">
                <a:spcAft>
                  <a:spcPts val="0"/>
                </a:spcAft>
                <a:defRPr/>
              </a:pPr>
              <a:endPara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351701" y="59047"/>
            <a:ext cx="8131148" cy="2943225"/>
            <a:chOff x="-62764" y="2430531"/>
            <a:chExt cx="8131148" cy="2943225"/>
          </a:xfrm>
        </p:grpSpPr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84" y="2430531"/>
              <a:ext cx="7924800" cy="2943225"/>
            </a:xfrm>
            <a:prstGeom prst="rect">
              <a:avLst/>
            </a:prstGeom>
          </p:spPr>
        </p:pic>
        <p:grpSp>
          <p:nvGrpSpPr>
            <p:cNvPr id="12" name="Группа 11"/>
            <p:cNvGrpSpPr/>
            <p:nvPr/>
          </p:nvGrpSpPr>
          <p:grpSpPr>
            <a:xfrm>
              <a:off x="-62764" y="3564686"/>
              <a:ext cx="7528325" cy="1569660"/>
              <a:chOff x="1330630" y="349580"/>
              <a:chExt cx="7528325" cy="1569660"/>
            </a:xfrm>
          </p:grpSpPr>
          <p:pic>
            <p:nvPicPr>
              <p:cNvPr id="2054" name="Picture 6" descr="D:\Фото\Колледж ТНУ\колледжТНУ_JPG\Для фотографа\logo (1)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073018" y="496363"/>
                <a:ext cx="1785937" cy="1255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52" name="Rectangle 1"/>
              <p:cNvSpPr>
                <a:spLocks noChangeArrowheads="1"/>
              </p:cNvSpPr>
              <p:nvPr/>
            </p:nvSpPr>
            <p:spPr bwMode="auto">
              <a:xfrm>
                <a:off x="1330630" y="349580"/>
                <a:ext cx="6137515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МИНИСТЕРСТВО ОБРАЗОВАНИЯ И НАУКИ 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РОССИЙСКОЙ ФЕДЕРАЦИИ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Федеральное государственное автономное 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образовательное учреждение высшего образования 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 dirty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«Крымский федеральный университет имени В.И. Вернадского»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  <a:p>
                <a:pPr algn="ctr" eaLnBrk="0" hangingPunct="0"/>
                <a:r>
                  <a:rPr lang="ru-RU" altLang="ru-RU" sz="160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Таврический </a:t>
                </a:r>
                <a:r>
                  <a:rPr lang="ru-RU" altLang="ru-RU" sz="1600" smtClean="0"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колледж</a:t>
                </a:r>
                <a:endParaRPr lang="ru-RU" altLang="ru-RU" sz="1600" dirty="0">
                  <a:ea typeface="Calibri" pitchFamily="34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31775" y="4398686"/>
            <a:ext cx="80647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alt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Специальность</a:t>
            </a:r>
            <a:r>
              <a:rPr lang="en-US" alt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 09.02.03 Программирование в компьютерных системах</a:t>
            </a:r>
            <a:endParaRPr lang="en-US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Обучающийся</a:t>
            </a:r>
            <a:r>
              <a:rPr lang="en-US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 4 курса группы ПКС10 Халевин Кирилл Александрович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en-US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Железняк Александр Владимирович</a:t>
            </a:r>
            <a:endParaRPr lang="en-US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 smtClean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>
                <a:solidFill>
                  <a:srgbClr val="56E739"/>
                </a:solidFill>
                <a:latin typeface="Times New Roman" pitchFamily="18" charset="0"/>
                <a:cs typeface="Times New Roman" pitchFamily="18" charset="0"/>
              </a:rPr>
              <a:t>	г. Симферополь, 2019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rgbClr val="56E73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276275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4"/>
          <p:cNvSpPr>
            <a:spLocks noGrp="1"/>
          </p:cNvSpPr>
          <p:nvPr>
            <p:ph type="title"/>
          </p:nvPr>
        </p:nvSpPr>
        <p:spPr>
          <a:xfrm>
            <a:off x="428596" y="-963488"/>
            <a:ext cx="8229600" cy="1143000"/>
          </a:xfrm>
        </p:spPr>
        <p:txBody>
          <a:bodyPr/>
          <a:lstStyle/>
          <a:p>
            <a:r>
              <a:rPr lang="ru-RU" alt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3600" b="1" dirty="0" smtClean="0">
                <a:latin typeface="Times New Roman" pitchFamily="18" charset="0"/>
                <a:cs typeface="Times New Roman" pitchFamily="18" charset="0"/>
              </a:rPr>
              <a:t>Цель и задачи</a:t>
            </a:r>
            <a:r>
              <a:rPr lang="en-US" alt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Window"/>
          <p:cNvGrpSpPr/>
          <p:nvPr>
            <p:custDataLst>
              <p:custData r:id="rId1"/>
            </p:custDataLst>
          </p:nvPr>
        </p:nvGrpSpPr>
        <p:grpSpPr>
          <a:xfrm>
            <a:off x="1547664" y="804030"/>
            <a:ext cx="5652120" cy="4641194"/>
            <a:chOff x="0" y="-28567"/>
            <a:chExt cx="9144000" cy="6886567"/>
          </a:xfrm>
        </p:grpSpPr>
        <p:grpSp>
          <p:nvGrpSpPr>
            <p:cNvPr id="6" name="Group 2"/>
            <p:cNvGrpSpPr/>
            <p:nvPr/>
          </p:nvGrpSpPr>
          <p:grpSpPr>
            <a:xfrm>
              <a:off x="0" y="-28567"/>
              <a:ext cx="9144000" cy="6886567"/>
              <a:chOff x="0" y="-28567"/>
              <a:chExt cx="9144000" cy="6886567"/>
            </a:xfrm>
          </p:grpSpPr>
          <p:sp>
            <p:nvSpPr>
              <p:cNvPr id="1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1"/>
              <p:cNvSpPr/>
              <p:nvPr/>
            </p:nvSpPr>
            <p:spPr>
              <a:xfrm>
                <a:off x="76200" y="309483"/>
                <a:ext cx="8991600" cy="64377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/>
              <p:cNvSpPr txBox="1"/>
              <p:nvPr/>
            </p:nvSpPr>
            <p:spPr>
              <a:xfrm>
                <a:off x="240976" y="-28567"/>
                <a:ext cx="3519783" cy="37344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Цель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и выполненные задачи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89857"/>
              <a:ext cx="384527" cy="80774"/>
              <a:chOff x="9347642" y="128846"/>
              <a:chExt cx="384527" cy="80774"/>
            </a:xfrm>
          </p:grpSpPr>
          <p:cxnSp>
            <p:nvCxnSpPr>
              <p:cNvPr id="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Line"/>
              <p:cNvCxnSpPr/>
              <p:nvPr/>
            </p:nvCxnSpPr>
            <p:spPr>
              <a:xfrm flipH="1">
                <a:off x="9660581" y="128846"/>
                <a:ext cx="70772" cy="7620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1651488" y="1039804"/>
            <a:ext cx="5425947" cy="4981484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- разработка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веб-сайта </a:t>
            </a: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для возможности получения информации о группах учебного учреждения и получения списка студентов выбранной группы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 eaLnBrk="1" hangingPunct="1">
              <a:buNone/>
              <a:defRPr/>
            </a:pP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Необходимые задачи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для достижения цели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ассмотреть и выбрать веб-технологии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ыбрать ПО сервер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сформировать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модели и сделать БД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аписать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back-end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front-end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часть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ровести тестирование функций сайта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 eaLnBrk="1" hangingPunct="1">
              <a:buFontTx/>
              <a:buChar char="-"/>
              <a:defRPr/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ровести тестирование уровней доступа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AF999-E9C7-4D6D-8E48-AC8332D94A5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298626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Язык разметки 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HTML </a:t>
              </a:r>
              <a:r>
                <a:rPr lang="ru-RU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и язык стилей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CSS</a:t>
              </a: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 smtClean="0">
                  <a:solidFill>
                    <a:prstClr val="white"/>
                  </a:solidFill>
                  <a:latin typeface="Segoe UI"/>
                </a:rPr>
                <a:t>HTMLHH</a:t>
              </a:r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ru-RU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127.0.0.1/</a:t>
                </a:r>
                <a:r>
                  <a:rPr lang="en-US" sz="1200" kern="0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HTML_and_CSS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Рисунок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9182" y="765622"/>
            <a:ext cx="4748976" cy="5255666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552" y="1247830"/>
            <a:ext cx="2600325" cy="39624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01638" y="6081353"/>
            <a:ext cx="2785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разметки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2747" y="6087623"/>
            <a:ext cx="332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+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стилей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AF999-E9C7-4D6D-8E48-AC8332D94A5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9065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3548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Загрузка данных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 smtClean="0">
                  <a:solidFill>
                    <a:prstClr val="white"/>
                  </a:solidFill>
                  <a:latin typeface="Segoe UI"/>
                </a:rPr>
                <a:t>HTMLHH</a:t>
              </a:r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ru-RU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127.0.0.1/</a:t>
                </a:r>
                <a:r>
                  <a:rPr lang="en-US" sz="1200" kern="0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download_data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2" name="Чёрная дыра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98" y="2781829"/>
            <a:ext cx="1362020" cy="1399669"/>
          </a:xfrm>
          <a:prstGeom prst="rect">
            <a:avLst/>
          </a:prstGeom>
        </p:spPr>
      </p:pic>
      <p:cxnSp>
        <p:nvCxnSpPr>
          <p:cNvPr id="75" name="рука"/>
          <p:cNvCxnSpPr/>
          <p:nvPr/>
        </p:nvCxnSpPr>
        <p:spPr>
          <a:xfrm flipH="1">
            <a:off x="919863" y="3733837"/>
            <a:ext cx="564652" cy="11302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6" name="Группа 115"/>
          <p:cNvGrpSpPr/>
          <p:nvPr/>
        </p:nvGrpSpPr>
        <p:grpSpPr>
          <a:xfrm>
            <a:off x="148212" y="2781829"/>
            <a:ext cx="1399281" cy="1702946"/>
            <a:chOff x="148212" y="2781829"/>
            <a:chExt cx="1399281" cy="1702946"/>
          </a:xfrm>
        </p:grpSpPr>
        <p:sp>
          <p:nvSpPr>
            <p:cNvPr id="2" name="Овал 1"/>
            <p:cNvSpPr/>
            <p:nvPr/>
          </p:nvSpPr>
          <p:spPr>
            <a:xfrm>
              <a:off x="681094" y="2900598"/>
              <a:ext cx="485921" cy="5116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>
              <a:off x="924055" y="3412293"/>
              <a:ext cx="0" cy="648072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924054" y="4060365"/>
              <a:ext cx="144017" cy="42441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 flipH="1">
              <a:off x="775845" y="4060365"/>
              <a:ext cx="144017" cy="42441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Овал 78"/>
            <p:cNvSpPr/>
            <p:nvPr/>
          </p:nvSpPr>
          <p:spPr>
            <a:xfrm>
              <a:off x="919862" y="3024052"/>
              <a:ext cx="162722" cy="1747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996063" y="3044615"/>
              <a:ext cx="101734" cy="134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Дуга 81"/>
            <p:cNvSpPr/>
            <p:nvPr/>
          </p:nvSpPr>
          <p:spPr>
            <a:xfrm flipV="1">
              <a:off x="148212" y="2781829"/>
              <a:ext cx="1399281" cy="515172"/>
            </a:xfrm>
            <a:prstGeom prst="arc">
              <a:avLst>
                <a:gd name="adj1" fmla="val 17194716"/>
                <a:gd name="adj2" fmla="val 1900287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7" name="летающий браузер"/>
          <p:cNvGrpSpPr/>
          <p:nvPr>
            <p:custDataLst>
              <p:custData r:id="rId2"/>
            </p:custDataLst>
          </p:nvPr>
        </p:nvGrpSpPr>
        <p:grpSpPr>
          <a:xfrm rot="21055161">
            <a:off x="-1673018" y="884215"/>
            <a:ext cx="6651190" cy="5003606"/>
            <a:chOff x="0" y="-20915"/>
            <a:chExt cx="9144000" cy="6878915"/>
          </a:xfrm>
        </p:grpSpPr>
        <p:sp>
          <p:nvSpPr>
            <p:cNvPr id="8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9" name="WindowTitle"/>
            <p:cNvSpPr txBox="1"/>
            <p:nvPr/>
          </p:nvSpPr>
          <p:spPr>
            <a:xfrm>
              <a:off x="91094" y="-20915"/>
              <a:ext cx="1038870" cy="31734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YouTube</a:t>
              </a:r>
            </a:p>
          </p:txBody>
        </p:sp>
        <p:grpSp>
          <p:nvGrpSpPr>
            <p:cNvPr id="9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3" name="WebPageBody"/>
            <p:cNvSpPr/>
            <p:nvPr/>
          </p:nvSpPr>
          <p:spPr>
            <a:xfrm>
              <a:off x="76201" y="685159"/>
              <a:ext cx="8991600" cy="6066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http://www.youtube.com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НАДПИСЬ браузер пользователя"/>
          <p:cNvSpPr txBox="1"/>
          <p:nvPr/>
        </p:nvSpPr>
        <p:spPr>
          <a:xfrm>
            <a:off x="188423" y="1979468"/>
            <a:ext cx="2761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и браузер</a:t>
            </a:r>
            <a:endParaRPr lang="ru-RU" dirty="0"/>
          </a:p>
        </p:txBody>
      </p:sp>
      <p:sp>
        <p:nvSpPr>
          <p:cNvPr id="117" name="НАДПИСЬ отправка запроса"/>
          <p:cNvSpPr txBox="1"/>
          <p:nvPr/>
        </p:nvSpPr>
        <p:spPr>
          <a:xfrm>
            <a:off x="3347864" y="-498310"/>
            <a:ext cx="331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запроса серверу</a:t>
            </a:r>
            <a:endParaRPr lang="ru-RU" dirty="0"/>
          </a:p>
        </p:txBody>
      </p:sp>
      <p:pic>
        <p:nvPicPr>
          <p:cNvPr id="118" name="PHP" descr="ÐÐ°ÑÑÐ¸Ð½ÐºÐ¸ Ð¿Ð¾ Ð·Ð°Ð¿ÑÐ¾ÑÑ php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04" y="2863051"/>
            <a:ext cx="2052201" cy="140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НАДПИСЬ формирование документа"/>
          <p:cNvSpPr txBox="1"/>
          <p:nvPr/>
        </p:nvSpPr>
        <p:spPr>
          <a:xfrm>
            <a:off x="9933203" y="1844824"/>
            <a:ext cx="3305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документа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/>
          </a:p>
        </p:txBody>
      </p:sp>
      <p:pic>
        <p:nvPicPr>
          <p:cNvPr id="120" name="MySQL" descr="ÐÐ°ÑÑÐ¸Ð½ÐºÐ¸ Ð¿Ð¾ Ð·Ð°Ð¿ÑÐ¾ÑÑ mysql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1700" y="7749480"/>
            <a:ext cx="1721756" cy="172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НАДПИСЬ отправка запросов"/>
          <p:cNvSpPr txBox="1"/>
          <p:nvPr/>
        </p:nvSpPr>
        <p:spPr>
          <a:xfrm>
            <a:off x="3678678" y="7079447"/>
            <a:ext cx="4139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Отправка запросов в базу данных</a:t>
            </a:r>
            <a:endParaRPr lang="ru-RU" dirty="0"/>
          </a:p>
        </p:txBody>
      </p:sp>
      <p:sp>
        <p:nvSpPr>
          <p:cNvPr id="122" name="НАДПИСЬ формирование документа"/>
          <p:cNvSpPr txBox="1"/>
          <p:nvPr/>
        </p:nvSpPr>
        <p:spPr>
          <a:xfrm>
            <a:off x="9933203" y="4448267"/>
            <a:ext cx="270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Отправка документа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</a:t>
            </a:r>
            <a:endParaRPr lang="ru-RU" dirty="0"/>
          </a:p>
        </p:txBody>
      </p:sp>
      <p:grpSp>
        <p:nvGrpSpPr>
          <p:cNvPr id="123" name="VideoPlayer"/>
          <p:cNvGrpSpPr/>
          <p:nvPr>
            <p:custDataLst>
              <p:custData r:id="rId3"/>
            </p:custDataLst>
          </p:nvPr>
        </p:nvGrpSpPr>
        <p:grpSpPr>
          <a:xfrm>
            <a:off x="2905512" y="2653126"/>
            <a:ext cx="2890624" cy="1896767"/>
            <a:chOff x="2594610" y="1419225"/>
            <a:chExt cx="3001329" cy="2105880"/>
          </a:xfrm>
        </p:grpSpPr>
        <p:grpSp>
          <p:nvGrpSpPr>
            <p:cNvPr id="124" name="Group 2"/>
            <p:cNvGrpSpPr/>
            <p:nvPr/>
          </p:nvGrpSpPr>
          <p:grpSpPr>
            <a:xfrm>
              <a:off x="2594610" y="3311700"/>
              <a:ext cx="3001329" cy="213405"/>
              <a:chOff x="2594609" y="3311700"/>
              <a:chExt cx="3001324" cy="213405"/>
            </a:xfrm>
          </p:grpSpPr>
          <p:grpSp>
            <p:nvGrpSpPr>
              <p:cNvPr id="126" name="Group 4"/>
              <p:cNvGrpSpPr/>
              <p:nvPr/>
            </p:nvGrpSpPr>
            <p:grpSpPr>
              <a:xfrm>
                <a:off x="2594609" y="3311700"/>
                <a:ext cx="3001324" cy="213405"/>
                <a:chOff x="2762249" y="3311606"/>
                <a:chExt cx="3030375" cy="213405"/>
              </a:xfrm>
            </p:grpSpPr>
            <p:sp>
              <p:nvSpPr>
                <p:cNvPr id="132" name="ControlBox"/>
                <p:cNvSpPr>
                  <a:spLocks/>
                </p:cNvSpPr>
                <p:nvPr/>
              </p:nvSpPr>
              <p:spPr>
                <a:xfrm>
                  <a:off x="2762249" y="3311818"/>
                  <a:ext cx="3030375" cy="21319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PlayBox"/>
                <p:cNvSpPr>
                  <a:spLocks/>
                </p:cNvSpPr>
                <p:nvPr/>
              </p:nvSpPr>
              <p:spPr>
                <a:xfrm>
                  <a:off x="2762250" y="3311606"/>
                  <a:ext cx="199378" cy="21319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" name="Group 5"/>
              <p:cNvGrpSpPr/>
              <p:nvPr/>
            </p:nvGrpSpPr>
            <p:grpSpPr>
              <a:xfrm>
                <a:off x="3465005" y="3372670"/>
                <a:ext cx="2050878" cy="95175"/>
                <a:chOff x="3253552" y="3372670"/>
                <a:chExt cx="2050878" cy="95175"/>
              </a:xfrm>
            </p:grpSpPr>
            <p:sp>
              <p:nvSpPr>
                <p:cNvPr id="130" name="SliderLine"/>
                <p:cNvSpPr>
                  <a:spLocks/>
                </p:cNvSpPr>
                <p:nvPr/>
              </p:nvSpPr>
              <p:spPr>
                <a:xfrm>
                  <a:off x="3270948" y="3399336"/>
                  <a:ext cx="2033482" cy="38137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lider"/>
                <p:cNvSpPr>
                  <a:spLocks/>
                </p:cNvSpPr>
                <p:nvPr/>
              </p:nvSpPr>
              <p:spPr>
                <a:xfrm>
                  <a:off x="3253552" y="3372670"/>
                  <a:ext cx="89008" cy="9517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8" name="PlayArrow"/>
              <p:cNvSpPr>
                <a:spLocks/>
              </p:cNvSpPr>
              <p:nvPr/>
            </p:nvSpPr>
            <p:spPr>
              <a:xfrm rot="5400000">
                <a:off x="2642181" y="3372592"/>
                <a:ext cx="122696" cy="91624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Content"/>
              <p:cNvSpPr txBox="1">
                <a:spLocks/>
              </p:cNvSpPr>
              <p:nvPr/>
            </p:nvSpPr>
            <p:spPr>
              <a:xfrm>
                <a:off x="2833284" y="3339321"/>
                <a:ext cx="587615" cy="171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ru-RU" sz="1000" dirty="0" smtClean="0"/>
                  <a:t>0</a:t>
                </a:r>
                <a:r>
                  <a:rPr lang="en-US" sz="1000" dirty="0" smtClean="0"/>
                  <a:t>:0</a:t>
                </a:r>
                <a:r>
                  <a:rPr lang="ru-RU" sz="1000" dirty="0" smtClean="0"/>
                  <a:t>0</a:t>
                </a:r>
                <a:r>
                  <a:rPr lang="en-US" sz="1000" dirty="0" smtClean="0"/>
                  <a:t> / 4:27</a:t>
                </a:r>
                <a:endParaRPr lang="en-US" sz="1000" dirty="0"/>
              </a:p>
            </p:txBody>
          </p:sp>
        </p:grpSp>
        <p:sp>
          <p:nvSpPr>
            <p:cNvPr id="125" name="PlayArea"/>
            <p:cNvSpPr>
              <a:spLocks/>
            </p:cNvSpPr>
            <p:nvPr/>
          </p:nvSpPr>
          <p:spPr>
            <a:xfrm>
              <a:off x="2594610" y="1419225"/>
              <a:ext cx="3001328" cy="18924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87"/>
                                        </p:tgtEl>
                                      </p:cBhvr>
                                      <p:by x="12000" y="1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14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0087 -0.07199 " pathEditMode="relative" rAng="0" ptsTypes="AA">
                                      <p:cBhvr>
                                        <p:cTn id="16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199 L 8.33333E-7 0 " pathEditMode="relative" rAng="0" ptsTypes="AA">
                                      <p:cBhvr>
                                        <p:cTn id="21" dur="2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60000">
                                      <p:cBhvr>
                                        <p:cTn id="25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0087 -0.07199 " pathEditMode="relative" rAng="0" ptsTypes="AA">
                                      <p:cBhvr>
                                        <p:cTn id="27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60000">
                                      <p:cBhvr>
                                        <p:cTn id="3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87 -0.07199 L 8.33333E-7 0 " pathEditMode="relative" rAng="0" ptsTypes="AA">
                                      <p:cBhvr>
                                        <p:cTn id="3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36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3.7037E-6 L -0.02257 0.0034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" y="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0087 -0.07199 " pathEditMode="relative" rAng="0" ptsTypes="AA">
                                      <p:cBhvr>
                                        <p:cTn id="40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1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2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0 L 8.33333E-7 0.00023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4200000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61111E-6 3.7037E-6 L -4.16667E-6 1.48148E-6 " pathEditMode="relative" rAng="0" ptsTypes="AA">
                                      <p:cBhvr>
                                        <p:cTn id="49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6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0 L 0.26667 -0.11227 C 0.32292 -0.13773 0.40677 -0.15116 0.49392 -0.15116 C 0.59323 -0.15116 0.67292 -0.13773 0.72917 -0.11227 L 0.99635 0 " pathEditMode="relative" rAng="0" ptsTypes="AAAAA">
                                      <p:cBhvr>
                                        <p:cTn id="51" dur="2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09" y="-75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6 -1.48148E-6 L 4.16667E-6 0.25 " pathEditMode="relative" rAng="0" ptsTypes="AA">
                                      <p:cBhvr>
                                        <p:cTn id="53" dur="1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4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1.11111E-6 L -0.11354 -0.04005 C -0.13733 -0.04908 -0.17292 -0.05394 -0.2099 -0.05394 C -0.25226 -0.05394 -0.28594 -0.04908 -0.30972 -0.04005 L -0.42309 1.11111E-6 " pathEditMode="relative" rAng="0" ptsTypes="AAAAA">
                                      <p:cBhvr>
                                        <p:cTn id="56" dur="12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63" y="-270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06128 -0.03542 L 0.92101 -0.07546 C 0.89184 -0.08449 0.84774 -0.08935 0.80208 -0.08935 C 0.74983 -0.08935 0.70816 -0.08449 0.67882 -0.07546 L 0.53924 -0.03542 " pathEditMode="relative" rAng="0" ptsTypes="AAAAA">
                                      <p:cBhvr>
                                        <p:cTn id="58" dur="12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11" y="-2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88889E-6 -1.85185E-6 L -0.45295 0.00671 " pathEditMode="relative" rAng="0" ptsTypes="AA">
                                      <p:cBhvr>
                                        <p:cTn id="60" dur="12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56" y="3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1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53924 -0.03542 L 0.39792 0.16597 C 0.36632 0.20833 0.34878 0.27199 0.34878 0.33843 C 0.34878 0.41366 0.36632 0.47384 0.39792 0.51667 L 0.53924 0.71898 " pathEditMode="relative" rAng="0" ptsTypes="AAAAA">
                                      <p:cBhvr>
                                        <p:cTn id="62" dur="7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3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00"/>
                            </p:stCondLst>
                            <p:childTnLst>
                              <p:par>
                                <p:cTn id="64" presetID="51" presetClass="path" presetSubtype="0" accel="50000" decel="5000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646 -0.33102 L -0.39618 -0.17616 C -0.42083 -0.14306 -0.43455 -0.09422 -0.43455 -0.04283 C -0.43455 0.01504 -0.42083 0.06111 -0.39618 0.09398 L -0.28646 0.25 " pathEditMode="relative" rAng="0" ptsTypes="AAAAA">
                                      <p:cBhvr>
                                        <p:cTn id="65" dur="8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2905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51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54115 -0.02176 L 0.37118 0.06458 C 0.3342 0.08194 0.29219 0.12292 0.25365 0.17616 C 0.21042 0.23588 0.18316 0.29028 0.17118 0.34074 L 0.11076 0.57269 " pathEditMode="relative" rAng="2640000" ptsTypes="AAAAA">
                                      <p:cBhvr>
                                        <p:cTn id="67" dur="10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2490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2.59259E-6 L -0.00261 -0.12037 " pathEditMode="relative" rAng="0" ptsTypes="AA">
                                      <p:cBhvr>
                                        <p:cTn id="69" dur="9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53924 -0.03542 L 1.00104 -0.03148 " pathEditMode="relative" rAng="0" ptsTypes="AA">
                                      <p:cBhvr>
                                        <p:cTn id="71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0" y="18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42309 -4.81481E-6 L -0.17309 -4.81481E-6 " pathEditMode="relative" rAng="0" ptsTypes="AA">
                                      <p:cBhvr>
                                        <p:cTn id="73" dur="1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200"/>
                            </p:stCondLst>
                            <p:childTnLst>
                              <p:par>
                                <p:cTn id="75" presetID="35" presetClass="path" presetSubtype="0" accel="50000" decel="5000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7309 1.11111E-6 L -0.42309 1.11111E-6 " pathEditMode="relative" rAng="0" ptsTypes="AA">
                                      <p:cBhvr>
                                        <p:cTn id="76" dur="9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1.48148E-6 L -0.39844 -0.00185 " pathEditMode="relative" rAng="0" ptsTypes="AA">
                                      <p:cBhvr>
                                        <p:cTn id="78" dur="12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31" y="-9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0555 -0.03032 L 0.18524 -0.02847 " pathEditMode="relative" rAng="0" ptsTypes="AA">
                                      <p:cBhvr>
                                        <p:cTn id="80" dur="28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24" y="9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18524 -0.02847 L 0.18524 -0.02824 L 0.19965 -0.02407 C 0.20139 -0.02361 0.2033 -0.02338 0.20521 -0.02269 C 0.20746 -0.02176 0.20955 -0.01991 0.2118 -0.01968 L 0.22413 -0.01829 C 0.22743 -0.01667 0.23073 -0.01481 0.23403 -0.01366 C 0.23941 -0.01204 0.24062 -0.01181 0.24635 -0.00787 C 0.24861 -0.00602 0.25035 -0.00255 0.25295 -0.00185 C 0.26076 -0.00023 0.25746 -0.00139 0.26302 0.00116 C 0.26979 0.01343 0.26337 0.00486 0.28194 0.00856 L 0.29184 0.01296 C 0.29305 0.01343 0.2941 0.01458 0.29531 0.01458 L 0.29757 0.01458 " pathEditMode="relative" rAng="0" ptsTypes="AAAAAAAAAAAAAA">
                                      <p:cBhvr>
                                        <p:cTn id="85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215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540000">
                                      <p:cBhvr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6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100" fill="hold"/>
                                        <p:tgtEl>
                                          <p:spTgt spid="8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9" grpId="0"/>
      <p:bldP spid="121" grpId="0"/>
      <p:bldP spid="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0959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phpMyAdmin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 smtClean="0">
                  <a:solidFill>
                    <a:prstClr val="white"/>
                  </a:solidFill>
                  <a:latin typeface="Segoe UI"/>
                </a:rPr>
                <a:t>HTMLHH</a:t>
              </a:r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ru-RU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127.0.0.1/</a:t>
                </a:r>
                <a:r>
                  <a:rPr lang="en-US" sz="1200" kern="0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phpmyadmin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AF999-E9C7-4D6D-8E48-AC8332D94A5B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811889" y="6197242"/>
            <a:ext cx="7574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таблиц в системе управления базами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016" y="991526"/>
            <a:ext cx="3005847" cy="5113975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4331" y="2602504"/>
            <a:ext cx="5541209" cy="28783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572000" y="1494805"/>
            <a:ext cx="288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Заполненные данные в таблице специальностей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75996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Закрытая регистрация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 smtClean="0">
                  <a:solidFill>
                    <a:prstClr val="white"/>
                  </a:solidFill>
                  <a:latin typeface="Segoe UI"/>
                </a:rPr>
                <a:t>HTMLHH</a:t>
              </a:r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ru-RU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127.0.0.1/</a:t>
                </a:r>
                <a:r>
                  <a:rPr lang="en-US" sz="1200" kern="0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closed_registry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AF999-E9C7-4D6D-8E48-AC8332D94A5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671" y="1569868"/>
            <a:ext cx="4289276" cy="4228864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7283" y="1167047"/>
            <a:ext cx="3482132" cy="493112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90193" y="5914445"/>
            <a:ext cx="471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пользователя администратором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67549" y="6085710"/>
            <a:ext cx="350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Закрытая регистрация по коду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6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87307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Список специальностей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 smtClean="0">
                  <a:solidFill>
                    <a:prstClr val="white"/>
                  </a:solidFill>
                  <a:latin typeface="Segoe UI"/>
                </a:rPr>
                <a:t>HTMLHH</a:t>
              </a:r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ru-RU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127.0.0.1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/</a:t>
                </a:r>
                <a:r>
                  <a:rPr lang="en-US" sz="1200" kern="0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list_spec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AF999-E9C7-4D6D-8E48-AC8332D94A5B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760304" y="6014224"/>
            <a:ext cx="432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 списком специальностей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618" y="1186025"/>
            <a:ext cx="8641457" cy="41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42218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Список студентов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 smtClean="0">
                  <a:solidFill>
                    <a:prstClr val="white"/>
                  </a:solidFill>
                  <a:latin typeface="Segoe UI"/>
                </a:rPr>
                <a:t>HTMLHH</a:t>
              </a:r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ru-RU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127.0.0.1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/</a:t>
                </a:r>
                <a:r>
                  <a:rPr lang="en-US" sz="1200" kern="0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list_students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AF999-E9C7-4D6D-8E48-AC8332D94A5B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618" y="1233836"/>
            <a:ext cx="8648107" cy="4494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760304" y="6014224"/>
            <a:ext cx="3647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 списком студентов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237744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ru-RU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Тестирование уровней доступа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050" kern="0" dirty="0" smtClean="0">
                  <a:solidFill>
                    <a:prstClr val="white"/>
                  </a:solidFill>
                  <a:latin typeface="Segoe UI"/>
                </a:rPr>
                <a:t>HTMLHH</a:t>
              </a:r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ru-RU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127.0.0.1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/</a:t>
                </a:r>
                <a:r>
                  <a:rPr lang="en-US" sz="1200" kern="0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security_test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AF999-E9C7-4D6D-8E48-AC8332D94A5B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742589" y="6050255"/>
            <a:ext cx="5675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запросов для проверки уровней доступа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512" y="1484784"/>
            <a:ext cx="8209944" cy="41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365ABFCF-B48B-47BC-AF88-DE1E08574F0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A995B69-C951-4B8C-BB24-922376442A0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8290E49-0DDC-4484-8695-ED6D04CC03C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163980C-0E29-4CC2-8905-D6AD27511AC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1BC595-CD29-44EC-96FE-DA7A22F54F6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B10BE4D-3D5B-43CF-8628-24291E16FFC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7DBF4C4-1CA9-4310-AD20-D41D72C6045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C9FFA1E-FF03-4111-BD70-E80A30856B0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C75FEA1-0DC9-4D24-96D9-6B80EEEE750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281B7C3-9C10-4150-B83F-BECADCEF727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6A7CD31-D9DC-4F01-BB2C-2477C5CFD8B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0085642-2395-4111-B3AA-B5614833344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79835E4-2232-4F6E-B92F-C53187F6AC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393</Words>
  <Application>Microsoft Office PowerPoint</Application>
  <PresentationFormat>Экран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Times New Roman</vt:lpstr>
      <vt:lpstr>Тема Office</vt:lpstr>
      <vt:lpstr>ВЫПУСКНАЯ КВАЛИФИКАЦИОННАЯ РАБОТА на тему РАЗРАБОТКА ПРИЛОЖЕНИЯ «КУРАТОР PRO»  </vt:lpstr>
      <vt:lpstr> Цель и задачи: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Цель и задачи:</vt:lpstr>
      <vt:lpstr>ВЫПУСКНАЯ КВАЛИФИКАЦИОННАЯ РАБОТА на тему РАЗРАБОТКА ПРИЛОЖЕНИЯ «КУРАТОР PRO»  </vt:lpstr>
    </vt:vector>
  </TitlesOfParts>
  <Company>https://vk.com/kirkhal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KirKhal Production</dc:title>
  <dc:creator>KirKhal</dc:creator>
  <cp:lastModifiedBy>KirKhal</cp:lastModifiedBy>
  <cp:revision>1451</cp:revision>
  <dcterms:created xsi:type="dcterms:W3CDTF">2016-11-20T05:26:04Z</dcterms:created>
  <dcterms:modified xsi:type="dcterms:W3CDTF">2019-06-09T13:32:20Z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