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Didact Gothic"/>
      <p:regular r:id="rId47"/>
    </p:embeddedFont>
    <p:embeddedFont>
      <p:font typeface="Sora ExtraBold"/>
      <p:bold r:id="rId48"/>
    </p:embeddedFont>
    <p:embeddedFont>
      <p:font typeface="Sor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raExtraBold-bold.fntdata"/><Relationship Id="rId47" Type="http://schemas.openxmlformats.org/officeDocument/2006/relationships/font" Target="fonts/DidactGothic-regular.fntdata"/><Relationship Id="rId49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08bb6da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08bb6da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08bb6da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08bb6da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8bb6da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08bb6da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08bb6da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08bb6da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08bb6da5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08bb6da5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8bb6da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08bb6da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08bb6da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08bb6da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08bb6da5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08bb6da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08bb6da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08bb6da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8bb6da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8bb6da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80b5b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80b5b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08bb6da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08bb6da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08bb6da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08bb6da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8bb6da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8bb6da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08bb6da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08bb6da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8bb6da5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8bb6da5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08bb6da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08bb6da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8bb6da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8bb6da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08bb6da5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08bb6da5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08bb6da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08bb6da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08bb6da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08bb6da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080b5b6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080b5b6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08bb6da5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08bb6da5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08bb6da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08bb6da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08bb6da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08bb6da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08bb6da5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08bb6da5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be0875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be0875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08bb6da5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08bb6da5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08bb6da5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08bb6da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08bb6da5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08bb6da5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08bb6da5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08bb6da5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08bb6da5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08bb6da5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080b5b6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080b5b6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08bb6da5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08bb6da5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08bb6da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08bb6da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080b5b6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080b5b6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080b5b6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080b5b6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08bb6da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08bb6da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8bb6da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08bb6da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08bb6da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08bb6da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396950" y="1235113"/>
            <a:ext cx="6350100" cy="21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b="1" sz="47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96800" y="3496775"/>
            <a:ext cx="63501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769288"/>
            <a:ext cx="65760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2962613"/>
            <a:ext cx="6576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705850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4607700" y="1705850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720000" y="269637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4607700" y="269637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720000" y="3686892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4607700" y="3686892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ora"/>
              <a:buNone/>
              <a:defRPr sz="28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54700" y="1705850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1454700" y="2696371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1454700" y="3686892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5342400" y="1705850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5342400" y="2696371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subTitle"/>
          </p:nvPr>
        </p:nvSpPr>
        <p:spPr>
          <a:xfrm>
            <a:off x="5342400" y="3686892"/>
            <a:ext cx="308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13225" y="1211700"/>
            <a:ext cx="53898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369938" y="1941800"/>
            <a:ext cx="6966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subTitle"/>
          </p:nvPr>
        </p:nvSpPr>
        <p:spPr>
          <a:xfrm>
            <a:off x="1369948" y="3021500"/>
            <a:ext cx="6966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3" type="subTitle"/>
          </p:nvPr>
        </p:nvSpPr>
        <p:spPr>
          <a:xfrm>
            <a:off x="1369955" y="4101200"/>
            <a:ext cx="6966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1369938" y="1484600"/>
            <a:ext cx="6966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1369952" y="2564300"/>
            <a:ext cx="6966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1369944" y="3644000"/>
            <a:ext cx="6966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731841" y="1422600"/>
            <a:ext cx="43575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3731857" y="2250467"/>
            <a:ext cx="43575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3" type="subTitle"/>
          </p:nvPr>
        </p:nvSpPr>
        <p:spPr>
          <a:xfrm>
            <a:off x="3731841" y="3078333"/>
            <a:ext cx="43575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4" type="subTitle"/>
          </p:nvPr>
        </p:nvSpPr>
        <p:spPr>
          <a:xfrm>
            <a:off x="3731838" y="3906200"/>
            <a:ext cx="4357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1622238" y="1421100"/>
            <a:ext cx="2109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1622238" y="3077833"/>
            <a:ext cx="2109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1622238" y="2249467"/>
            <a:ext cx="2109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1622238" y="3906200"/>
            <a:ext cx="21096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4149700" y="129640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subTitle"/>
          </p:nvPr>
        </p:nvSpPr>
        <p:spPr>
          <a:xfrm>
            <a:off x="4149700" y="186648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subTitle"/>
          </p:nvPr>
        </p:nvSpPr>
        <p:spPr>
          <a:xfrm>
            <a:off x="4149700" y="300664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149700" y="357672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4149700" y="243656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149700" y="4146800"/>
            <a:ext cx="4171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7" type="subTitle"/>
          </p:nvPr>
        </p:nvSpPr>
        <p:spPr>
          <a:xfrm>
            <a:off x="1287600" y="1296400"/>
            <a:ext cx="286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8" type="subTitle"/>
          </p:nvPr>
        </p:nvSpPr>
        <p:spPr>
          <a:xfrm>
            <a:off x="1287600" y="1866480"/>
            <a:ext cx="286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9" type="subTitle"/>
          </p:nvPr>
        </p:nvSpPr>
        <p:spPr>
          <a:xfrm>
            <a:off x="1287600" y="2436560"/>
            <a:ext cx="286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3" type="subTitle"/>
          </p:nvPr>
        </p:nvSpPr>
        <p:spPr>
          <a:xfrm>
            <a:off x="1291200" y="3006640"/>
            <a:ext cx="2858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4" type="subTitle"/>
          </p:nvPr>
        </p:nvSpPr>
        <p:spPr>
          <a:xfrm>
            <a:off x="1287600" y="3576720"/>
            <a:ext cx="286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5" type="subTitle"/>
          </p:nvPr>
        </p:nvSpPr>
        <p:spPr>
          <a:xfrm>
            <a:off x="1291200" y="4146800"/>
            <a:ext cx="2858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4397856" y="4105023"/>
            <a:ext cx="37434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subTitle"/>
          </p:nvPr>
        </p:nvSpPr>
        <p:spPr>
          <a:xfrm>
            <a:off x="2700303" y="2799170"/>
            <a:ext cx="37434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hasCustomPrompt="1" type="title"/>
          </p:nvPr>
        </p:nvSpPr>
        <p:spPr>
          <a:xfrm>
            <a:off x="1002750" y="718375"/>
            <a:ext cx="3743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20"/>
          <p:cNvSpPr txBox="1"/>
          <p:nvPr>
            <p:ph idx="3" type="subTitle"/>
          </p:nvPr>
        </p:nvSpPr>
        <p:spPr>
          <a:xfrm>
            <a:off x="1002750" y="1493317"/>
            <a:ext cx="37434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hasCustomPrompt="1" idx="4" type="title"/>
          </p:nvPr>
        </p:nvSpPr>
        <p:spPr>
          <a:xfrm>
            <a:off x="2700303" y="2024375"/>
            <a:ext cx="3743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/>
          <p:nvPr>
            <p:ph hasCustomPrompt="1" idx="5" type="title"/>
          </p:nvPr>
        </p:nvSpPr>
        <p:spPr>
          <a:xfrm>
            <a:off x="4397856" y="3330375"/>
            <a:ext cx="3743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2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448675" y="2749800"/>
            <a:ext cx="4982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321875" y="1551900"/>
            <a:ext cx="1235700" cy="1197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539500"/>
            <a:ext cx="27354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2347900" y="1598200"/>
            <a:ext cx="4448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0"/>
            <a:ext cx="77040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920777" y="2767350"/>
            <a:ext cx="24891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734150" y="2767350"/>
            <a:ext cx="24891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734138" y="2310150"/>
            <a:ext cx="2489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920771" y="2310150"/>
            <a:ext cx="2489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 ExtraBold"/>
              <a:buNone/>
              <a:defRPr sz="18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1096575" y="539500"/>
            <a:ext cx="31605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096575" y="1866025"/>
            <a:ext cx="31605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>
            <p:ph idx="2" type="pic"/>
          </p:nvPr>
        </p:nvSpPr>
        <p:spPr>
          <a:xfrm>
            <a:off x="5260438" y="539500"/>
            <a:ext cx="2787000" cy="40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-6850" y="-68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Relationship Id="rId6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1396950" y="377196"/>
            <a:ext cx="6350100" cy="13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Музыкальная терапия</a:t>
            </a:r>
            <a:endParaRPr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4572000" y="3223350"/>
            <a:ext cx="4134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Киреев Максим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Екатерина Панина</a:t>
            </a:r>
            <a:br>
              <a:rPr lang="en"/>
            </a:br>
            <a:endParaRPr/>
          </a:p>
        </p:txBody>
      </p:sp>
      <p:pic>
        <p:nvPicPr>
          <p:cNvPr descr="c703f00409308872ab363a427011acdc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75" y="2211425"/>
            <a:ext cx="3020700" cy="22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720013" y="216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Жанры после 55 лет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60" y="1051672"/>
            <a:ext cx="8669524" cy="37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720000" y="-100850"/>
            <a:ext cx="77040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84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/>
              <a:t>Корреляционная матрица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688" y="732700"/>
            <a:ext cx="5228624" cy="44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720000" y="146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Распределения 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0" y="1101247"/>
            <a:ext cx="4338926" cy="347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75" y="1101250"/>
            <a:ext cx="4436933" cy="34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0000" y="226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Распределения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5" y="1031375"/>
            <a:ext cx="4398075" cy="34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45" y="1031375"/>
            <a:ext cx="4293155" cy="3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720000" y="29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Распределения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550"/>
            <a:ext cx="4367825" cy="3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820" y="1022550"/>
            <a:ext cx="4378054" cy="34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720013" y="176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Распределения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975" y="841000"/>
            <a:ext cx="5086026" cy="4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720013" y="287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по возрасту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38" y="1001250"/>
            <a:ext cx="7186525" cy="39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20000" y="146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по времени прослушивания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50" y="851100"/>
            <a:ext cx="7494276" cy="41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720000" y="176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</a:t>
            </a:r>
            <a:r>
              <a:rPr lang="en"/>
              <a:t> по BPM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8" y="841025"/>
            <a:ext cx="7857325" cy="42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0000" y="216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по болезням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1113300"/>
            <a:ext cx="4242340" cy="37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70" y="1102325"/>
            <a:ext cx="4217480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1396800" y="235968"/>
            <a:ext cx="63501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396950" y="1540225"/>
            <a:ext cx="63501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Регрессия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Предсказать уровни тревожности/депрессии/тревожности/ ОКР на основе музыкальных предпочтений человека.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Кластеризация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С помощью метода кластеризации (KMeans) сегментировать пользователей по музыкальным привычкам и психоэмоциональному фону для нахождения взаимосвязей.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0000" y="378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по болезням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75" y="1113325"/>
            <a:ext cx="4204675" cy="36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75" y="1113325"/>
            <a:ext cx="4264755" cy="36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20000" y="12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или Нет</a:t>
            </a:r>
            <a:endParaRPr/>
          </a:p>
        </p:txBody>
      </p:sp>
      <p:pic>
        <p:nvPicPr>
          <p:cNvPr id="262" name="Google Shape;262;p4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650" y="992375"/>
            <a:ext cx="6577800" cy="4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720000" y="307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Стриминговый сервис</a:t>
            </a:r>
            <a:endParaRPr/>
          </a:p>
        </p:txBody>
      </p:sp>
      <p:pic>
        <p:nvPicPr>
          <p:cNvPr id="268" name="Google Shape;268;p4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23500"/>
            <a:ext cx="7010400" cy="3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Любимый жанр</a:t>
            </a:r>
            <a:endParaRPr/>
          </a:p>
        </p:txBody>
      </p:sp>
      <p:pic>
        <p:nvPicPr>
          <p:cNvPr id="274" name="Google Shape;274;p4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6651"/>
            <a:ext cx="9144000" cy="2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679650" y="216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Средний возраст по жанрам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42" y="944408"/>
            <a:ext cx="8886429" cy="396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720000" y="337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Регрессия</a:t>
            </a:r>
            <a:endParaRPr/>
          </a:p>
        </p:txBody>
      </p:sp>
      <p:sp>
        <p:nvSpPr>
          <p:cNvPr id="286" name="Google Shape;286;p48"/>
          <p:cNvSpPr/>
          <p:nvPr/>
        </p:nvSpPr>
        <p:spPr>
          <a:xfrm>
            <a:off x="306511" y="1051533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Least Squares (OLS)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метод наименьших квадратов.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/>
          <p:nvPr/>
        </p:nvSpPr>
        <p:spPr>
          <a:xfrm>
            <a:off x="214000" y="1838750"/>
            <a:ext cx="45720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Категориальные переменные (частотность прослушивания жанров) преобразуются в числовые значения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Целевые переменные (Anxiety, Depression, Insomnia, OCD) сохраняются в матрицу 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матрицу X добавляется столбец из единиц для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учета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свободного члена в регрессии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463" y="2333098"/>
            <a:ext cx="3478139" cy="111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-593050" y="3961575"/>
            <a:ext cx="40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Тревожность</a:t>
            </a:r>
            <a:endParaRPr/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18689" cy="33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037" y="3352352"/>
            <a:ext cx="6252937" cy="17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-221875" y="4160125"/>
            <a:ext cx="29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Депрессия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8309" cy="35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577" y="3503525"/>
            <a:ext cx="6026425" cy="16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-298625" y="4109700"/>
            <a:ext cx="309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Бессоница</a:t>
            </a:r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84888" cy="3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199" y="3721950"/>
            <a:ext cx="6519801" cy="1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77050" y="4074200"/>
            <a:ext cx="1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ОКР</a:t>
            </a:r>
            <a:endParaRPr/>
          </a:p>
        </p:txBody>
      </p:sp>
      <p:pic>
        <p:nvPicPr>
          <p:cNvPr id="315" name="Google Shape;3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102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3552813"/>
            <a:ext cx="74676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720000" y="539500"/>
            <a:ext cx="43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Сырые данные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450" y="0"/>
            <a:ext cx="2940225" cy="23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0" y="2376063"/>
            <a:ext cx="8839199" cy="277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720000" y="136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Полученные коэффициенты модели</a:t>
            </a:r>
            <a:endParaRPr/>
          </a:p>
        </p:txBody>
      </p:sp>
      <p:pic>
        <p:nvPicPr>
          <p:cNvPr id="322" name="Google Shape;3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50" y="872526"/>
            <a:ext cx="7118301" cy="4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type="title"/>
          </p:nvPr>
        </p:nvSpPr>
        <p:spPr>
          <a:xfrm>
            <a:off x="720000" y="65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</a:t>
            </a:r>
            <a:endParaRPr/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51" y="724475"/>
            <a:ext cx="3643313" cy="18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500" y="2785575"/>
            <a:ext cx="2442034" cy="21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50" y="2785575"/>
            <a:ext cx="2480975" cy="214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525" y="2785575"/>
            <a:ext cx="2555433" cy="2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0000" y="146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455850" y="831025"/>
            <a:ext cx="5809200" cy="4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Подготовка данных для кластеризации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Числовые признаки</a:t>
            </a:r>
            <a:r>
              <a:rPr lang="en" sz="1600">
                <a:solidFill>
                  <a:schemeClr val="dk1"/>
                </a:solidFill>
              </a:rPr>
              <a:t>: мы используем возраст, количество часов прослушивания музыки в день, переменную While working (переводим ответы "Yes" и "No" в нули и единицы).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Кодирование частот жанров</a:t>
            </a:r>
            <a:r>
              <a:rPr lang="en" sz="1600">
                <a:solidFill>
                  <a:schemeClr val="dk1"/>
                </a:solidFill>
              </a:rPr>
              <a:t>: преобразуем текстовые ответы ('Never', 'Rarely', ...) в числовые значения от 0 до 3.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Формирование итоговой таблицы признаков (x_full)</a:t>
            </a:r>
            <a:r>
              <a:rPr lang="en" sz="1600">
                <a:solidFill>
                  <a:schemeClr val="dk1"/>
                </a:solidFill>
              </a:rPr>
              <a:t>: объединяем числовые переменные и жанры.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Масштабирование</a:t>
            </a:r>
            <a:r>
              <a:rPr lang="en" sz="1600">
                <a:solidFill>
                  <a:schemeClr val="dk1"/>
                </a:solidFill>
              </a:rPr>
              <a:t>: применяем StandardScaler, чтобы все признаки имели среднее значение 0 и стандартное отклонение 1.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528750" y="206675"/>
            <a:ext cx="8086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Подбор оптимального количества кластеров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603150" y="1317825"/>
            <a:ext cx="79377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</a:t>
            </a:r>
            <a:r>
              <a:rPr lang="en" sz="2400">
                <a:solidFill>
                  <a:schemeClr val="dk1"/>
                </a:solidFill>
              </a:rPr>
              <a:t>На этом этапе мы определяем, сколько кластеров лучше всего использовать для KMeans, используя два метода: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   </a:t>
            </a:r>
            <a:r>
              <a:rPr b="1" lang="en" sz="2400">
                <a:solidFill>
                  <a:schemeClr val="dk1"/>
                </a:solidFill>
              </a:rPr>
              <a:t>1. Elbow Method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   </a:t>
            </a:r>
            <a:r>
              <a:rPr b="1" lang="en" sz="2400">
                <a:solidFill>
                  <a:schemeClr val="dk1"/>
                </a:solidFill>
              </a:rPr>
              <a:t>2. Silhouette Score</a:t>
            </a:r>
            <a:endParaRPr sz="2400">
              <a:solidFill>
                <a:schemeClr val="dk1"/>
              </a:solidFill>
            </a:endParaRPr>
          </a:p>
          <a:p>
            <a:pPr indent="-139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13" y="3785350"/>
            <a:ext cx="4886325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60350" y="226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Elbow Method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1650"/>
            <a:ext cx="8839202" cy="8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7"/>
          <p:cNvSpPr txBox="1"/>
          <p:nvPr>
            <p:ph type="title"/>
          </p:nvPr>
        </p:nvSpPr>
        <p:spPr>
          <a:xfrm>
            <a:off x="720000" y="22055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Silhouette Score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050" y="3181950"/>
            <a:ext cx="7102600" cy="1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720000" y="136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</a:t>
            </a:r>
            <a:endParaRPr/>
          </a:p>
        </p:txBody>
      </p:sp>
      <p:pic>
        <p:nvPicPr>
          <p:cNvPr id="358" name="Google Shape;358;p5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8438"/>
            <a:ext cx="8229600" cy="3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738" y="4478328"/>
            <a:ext cx="5334525" cy="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720000" y="146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Кластеризация KMeans</a:t>
            </a:r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260" y="789450"/>
            <a:ext cx="7009491" cy="43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467900" y="186525"/>
            <a:ext cx="39111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 про кластеры</a:t>
            </a:r>
            <a:endParaRPr/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5600"/>
            <a:ext cx="7026697" cy="29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573" y="-2"/>
            <a:ext cx="3635425" cy="2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720000" y="95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Выводы</a:t>
            </a: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27" y="874950"/>
            <a:ext cx="7442936" cy="4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720000" y="206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Статистика заболеваний по кластерам</a:t>
            </a: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6819"/>
            <a:ext cx="9144001" cy="163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963" y="1084225"/>
            <a:ext cx="3276082" cy="242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539500"/>
            <a:ext cx="669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Исследование данных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525"/>
            <a:ext cx="6801951" cy="2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950" y="0"/>
            <a:ext cx="2342050" cy="473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720000" y="136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заболеваний и кластеров</a:t>
            </a:r>
            <a:endParaRPr/>
          </a:p>
        </p:txBody>
      </p:sp>
      <p:pic>
        <p:nvPicPr>
          <p:cNvPr id="391" name="Google Shape;3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0" y="825500"/>
            <a:ext cx="8885750" cy="43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50" y="1234350"/>
            <a:ext cx="27146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975" y="1234350"/>
            <a:ext cx="1829717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720000" y="20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Возрастные категории</a:t>
            </a:r>
            <a:endParaRPr/>
          </a:p>
        </p:txBody>
      </p:sp>
      <p:pic>
        <p:nvPicPr>
          <p:cNvPr id="167" name="Google Shape;167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0" y="1274776"/>
            <a:ext cx="8911500" cy="3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277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Жанры до 18 лет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3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50" y="1079125"/>
            <a:ext cx="8816700" cy="3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720000" y="23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Жанры с 19 до 34 лет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00" y="977350"/>
            <a:ext cx="8471976" cy="37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720000" y="29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Жанры с 35 до 54 лет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47" y="1162197"/>
            <a:ext cx="8456926" cy="3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yptocurrency Investment Pitch Deck by Slidesgo">
  <a:themeElements>
    <a:clrScheme name="Simple Light">
      <a:dk1>
        <a:srgbClr val="FFFFFF"/>
      </a:dk1>
      <a:lt1>
        <a:srgbClr val="16293D"/>
      </a:lt1>
      <a:dk2>
        <a:srgbClr val="2F4D4E"/>
      </a:dk2>
      <a:lt2>
        <a:srgbClr val="5E9698"/>
      </a:lt2>
      <a:accent1>
        <a:srgbClr val="7CBB90"/>
      </a:accent1>
      <a:accent2>
        <a:srgbClr val="8AFC7D"/>
      </a:accent2>
      <a:accent3>
        <a:srgbClr val="D1E9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