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82" r:id="rId5"/>
    <p:sldId id="284" r:id="rId6"/>
    <p:sldId id="285" r:id="rId7"/>
    <p:sldId id="259" r:id="rId8"/>
    <p:sldId id="260" r:id="rId9"/>
    <p:sldId id="278" r:id="rId10"/>
    <p:sldId id="283" r:id="rId11"/>
    <p:sldId id="287" r:id="rId12"/>
    <p:sldId id="261" r:id="rId13"/>
    <p:sldId id="288" r:id="rId14"/>
    <p:sldId id="28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000000"/>
          </p15:clr>
        </p15:guide>
        <p15:guide id="2" pos="288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N0+E7P9CzvmX84MeGF+uLOvp2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94"/>
  </p:normalViewPr>
  <p:slideViewPr>
    <p:cSldViewPr snapToGrid="0">
      <p:cViewPr varScale="1">
        <p:scale>
          <a:sx n="121" d="100"/>
          <a:sy n="121" d="100"/>
        </p:scale>
        <p:origin x="2080" y="176"/>
      </p:cViewPr>
      <p:guideLst>
        <p:guide orient="horz" pos="21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d7f7fe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9dd7f7fe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75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d7f7fe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9dd7f7fe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84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d7f7f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9dd7f7f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d7f7f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9dd7f7f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2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d7f7f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9dd7f7f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77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afe6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9dafe6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6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afe6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9dafe6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29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afe6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9dafe6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585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afe697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9dafe69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477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d9a8630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g9d9a8630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68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9dcba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539dcba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dd7f7fe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9dd7f7fe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39dcba7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539dcba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203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2">
  <p:cSld name="Title slide – Red option 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344" y="0"/>
            <a:ext cx="4581600" cy="6872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3" name="Google Shape;13;p6" descr="269F7152-Edit.jpg"/>
          <p:cNvPicPr preferRelativeResize="0"/>
          <p:nvPr/>
        </p:nvPicPr>
        <p:blipFill rotWithShape="1">
          <a:blip r:embed="rId5">
            <a:alphaModFix/>
          </a:blip>
          <a:srcRect l="28075" r="27248"/>
          <a:stretch/>
        </p:blipFill>
        <p:spPr>
          <a:xfrm>
            <a:off x="4571344" y="-1"/>
            <a:ext cx="4581600" cy="6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3">
  <p:cSld name="Title slide – White option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4">
  <p:cSld name="Title slide – White option 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5 (no image)">
  <p:cSld name="Title slide – White option 5 (no image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 descr="USY_MB1_PMS_1_Colour_Standar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 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Image">
  <p:cSld name="Title, Content and Imag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457200" y="1360488"/>
            <a:ext cx="4038600" cy="413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Chart">
  <p:cSld name="Title, Content and Char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>
            <a:spLocks noGrp="1"/>
          </p:cNvSpPr>
          <p:nvPr>
            <p:ph type="chart" idx="2"/>
          </p:nvPr>
        </p:nvSpPr>
        <p:spPr>
          <a:xfrm>
            <a:off x="457200" y="1360488"/>
            <a:ext cx="40386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648200" y="135992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457200" y="5491163"/>
            <a:ext cx="4038600" cy="53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None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1">
  <p:cSld name="Section Divider - Option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5" descr="USY_MB1_PMS_1_Colour_Reverse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81884" y="348302"/>
            <a:ext cx="8388586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382765" y="799353"/>
            <a:ext cx="8387705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>
            <a:spLocks noGrp="1"/>
          </p:cNvSpPr>
          <p:nvPr>
            <p:ph type="pic" idx="2"/>
          </p:nvPr>
        </p:nvSpPr>
        <p:spPr>
          <a:xfrm>
            <a:off x="454455" y="1800412"/>
            <a:ext cx="8226486" cy="46354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- Option 2">
  <p:cSld name="1_Section Divider - Option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6" descr="PPT Template background file_Blu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3">
  <p:cSld name="Section Divider - Option 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7" descr="PPT Template background file_Yellow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Option 4">
  <p:cSld name="Section Divider - Option 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 descr="PPT Template background file_Charco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4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382766" y="2248650"/>
            <a:ext cx="3947992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1 (add own image)">
  <p:cSld name="Title slide – Red option 1 (add own image)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4587875" y="0"/>
            <a:ext cx="455612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4">
  <p:cSld name="Title slide – Red option 4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5013" y="0"/>
            <a:ext cx="4598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– Red option 4">
  <p:cSld name="1_Title slide – Red option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 l="13059" r="38626"/>
          <a:stretch/>
        </p:blipFill>
        <p:spPr>
          <a:xfrm>
            <a:off x="4546600" y="-8711"/>
            <a:ext cx="4597400" cy="687525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– Red option 4">
  <p:cSld name="2_Title slide – Red option 4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2" descr="269F8271-Edit.jpg"/>
          <p:cNvPicPr preferRelativeResize="0"/>
          <p:nvPr/>
        </p:nvPicPr>
        <p:blipFill rotWithShape="1">
          <a:blip r:embed="rId3">
            <a:alphaModFix/>
          </a:blip>
          <a:srcRect l="27099" r="28481"/>
          <a:stretch/>
        </p:blipFill>
        <p:spPr>
          <a:xfrm>
            <a:off x="4546600" y="0"/>
            <a:ext cx="4597399" cy="689860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Red option 5 (no image)">
  <p:cSld name="Title slide – Red option 5 (no image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3" descr="PPT Template background file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1 (add own image)">
  <p:cSld name="Title slide – White option 1 (add own image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4" descr="USY_MB1_PMS_1_Colour_Standard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4"/>
          <p:cNvSpPr>
            <a:spLocks noGrp="1"/>
          </p:cNvSpPr>
          <p:nvPr>
            <p:ph type="pic" idx="2"/>
          </p:nvPr>
        </p:nvSpPr>
        <p:spPr>
          <a:xfrm>
            <a:off x="4587876" y="418354"/>
            <a:ext cx="4150358" cy="601755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– White option 2">
  <p:cSld name="Title slide – White option 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5025" y="419100"/>
            <a:ext cx="4035425" cy="60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5" descr="USY_MB1_PMS_1_Colour_Standard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5905500"/>
            <a:ext cx="15367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81884" y="1797599"/>
            <a:ext cx="3948874" cy="132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66941" y="336096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/>
          <p:nvPr/>
        </p:nvSpPr>
        <p:spPr>
          <a:xfrm>
            <a:off x="381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University of Sydney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</a:t>
            </a: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title"/>
          </p:nvPr>
        </p:nvSpPr>
        <p:spPr>
          <a:xfrm>
            <a:off x="381874" y="1019834"/>
            <a:ext cx="4193400" cy="1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Evaluating Durability of Cloud Distributed Database: MongoDB Atlas</a:t>
            </a:r>
            <a:br>
              <a:rPr lang="en-US" dirty="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200" b="0" dirty="0">
                <a:solidFill>
                  <a:schemeClr val="dk1"/>
                </a:solidFill>
              </a:rPr>
              <a:t>SCDL3991: Science Dalyell Individual Research Project</a:t>
            </a:r>
            <a:br>
              <a:rPr lang="en-US" b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"/>
          <p:cNvSpPr txBox="1">
            <a:spLocks noGrp="1"/>
          </p:cNvSpPr>
          <p:nvPr>
            <p:ph type="body" idx="4294967295"/>
          </p:nvPr>
        </p:nvSpPr>
        <p:spPr>
          <a:xfrm>
            <a:off x="381873" y="3429000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Presented by</a:t>
            </a:r>
            <a:endParaRPr sz="1679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 dirty="0"/>
              <a:t>Zachary </a:t>
            </a:r>
            <a:r>
              <a:rPr lang="en-US" sz="1679" dirty="0" err="1"/>
              <a:t>Jin</a:t>
            </a:r>
            <a:endParaRPr dirty="0"/>
          </a:p>
        </p:txBody>
      </p:sp>
      <p:sp>
        <p:nvSpPr>
          <p:cNvPr id="4" name="Google Shape;119;p1">
            <a:extLst>
              <a:ext uri="{FF2B5EF4-FFF2-40B4-BE49-F238E27FC236}">
                <a16:creationId xmlns:a16="http://schemas.microsoft.com/office/drawing/2014/main" id="{C3F4C490-B117-FB45-B48A-CE211453AAB9}"/>
              </a:ext>
            </a:extLst>
          </p:cNvPr>
          <p:cNvSpPr txBox="1">
            <a:spLocks/>
          </p:cNvSpPr>
          <p:nvPr/>
        </p:nvSpPr>
        <p:spPr>
          <a:xfrm>
            <a:off x="381872" y="4274866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679"/>
              <a:buFont typeface="Merriweather Sans"/>
              <a:buNone/>
            </a:pPr>
            <a:r>
              <a:rPr lang="en-US" sz="1679" b="1" dirty="0"/>
              <a:t>Supervisor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Prof. Alan Fekete</a:t>
            </a:r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dirty="0"/>
          </a:p>
        </p:txBody>
      </p:sp>
      <p:sp>
        <p:nvSpPr>
          <p:cNvPr id="5" name="Google Shape;119;p1">
            <a:extLst>
              <a:ext uri="{FF2B5EF4-FFF2-40B4-BE49-F238E27FC236}">
                <a16:creationId xmlns:a16="http://schemas.microsoft.com/office/drawing/2014/main" id="{0A3DCE58-56EC-DB4F-A7AB-3C4388F976CD}"/>
              </a:ext>
            </a:extLst>
          </p:cNvPr>
          <p:cNvSpPr txBox="1">
            <a:spLocks/>
          </p:cNvSpPr>
          <p:nvPr/>
        </p:nvSpPr>
        <p:spPr>
          <a:xfrm>
            <a:off x="381871" y="4985678"/>
            <a:ext cx="3963817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679"/>
              <a:buFont typeface="Merriweather Sans"/>
              <a:buNone/>
            </a:pPr>
            <a:r>
              <a:rPr lang="en-US" sz="1679" b="1" dirty="0"/>
              <a:t>Co-Supervisor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A/Prof. Uwe </a:t>
            </a:r>
            <a:r>
              <a:rPr lang="en-US" sz="1679" dirty="0" err="1"/>
              <a:t>Roehm</a:t>
            </a: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r>
              <a:rPr lang="en-US" sz="1679" dirty="0"/>
              <a:t>Michael Cahill</a:t>
            </a:r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sz="1679" dirty="0"/>
          </a:p>
          <a:p>
            <a:pPr marL="0" indent="0">
              <a:lnSpc>
                <a:spcPct val="80000"/>
              </a:lnSpc>
              <a:spcBef>
                <a:spcPts val="336"/>
              </a:spcBef>
              <a:buSzPts val="1679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d7f7fe5a_0_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Results -- Performance</a:t>
            </a:r>
            <a:endParaRPr dirty="0"/>
          </a:p>
        </p:txBody>
      </p:sp>
      <p:sp>
        <p:nvSpPr>
          <p:cNvPr id="144" name="Google Shape;144;g9dd7f7fe5a_0_5"/>
          <p:cNvSpPr txBox="1">
            <a:spLocks noGrp="1"/>
          </p:cNvSpPr>
          <p:nvPr>
            <p:ph type="body" idx="1"/>
          </p:nvPr>
        </p:nvSpPr>
        <p:spPr>
          <a:xfrm>
            <a:off x="0" y="1260475"/>
            <a:ext cx="8954814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76300" lvl="1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The number of throughputs is </a:t>
            </a:r>
            <a:r>
              <a:rPr lang="en-AU" dirty="0">
                <a:solidFill>
                  <a:srgbClr val="FF0000"/>
                </a:solidFill>
              </a:rPr>
              <a:t>10 times </a:t>
            </a:r>
            <a:r>
              <a:rPr lang="en-AU" dirty="0"/>
              <a:t>as the previous one</a:t>
            </a:r>
          </a:p>
          <a:p>
            <a:pPr marL="1333500" lvl="2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Closer to the real production using cloud services</a:t>
            </a:r>
          </a:p>
          <a:p>
            <a:pPr marL="1333500" lvl="2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More possible to find out the potential durability issues in real life</a:t>
            </a:r>
          </a:p>
          <a:p>
            <a:pPr marL="533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AU" dirty="0"/>
              <a:t>	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CC9E919-00FC-8742-BAEA-24C54591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99" y="4372303"/>
            <a:ext cx="4148301" cy="138276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D72E443-100A-3945-B59A-1B90953D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8" y="4529959"/>
            <a:ext cx="4178803" cy="1225111"/>
          </a:xfrm>
          <a:prstGeom prst="rect">
            <a:avLst/>
          </a:prstGeom>
        </p:spPr>
      </p:pic>
      <p:sp>
        <p:nvSpPr>
          <p:cNvPr id="9" name="Google Shape;144;g9dd7f7fe5a_0_5">
            <a:extLst>
              <a:ext uri="{FF2B5EF4-FFF2-40B4-BE49-F238E27FC236}">
                <a16:creationId xmlns:a16="http://schemas.microsoft.com/office/drawing/2014/main" id="{4112440C-3161-7942-88C6-6D72445B31EF}"/>
              </a:ext>
            </a:extLst>
          </p:cNvPr>
          <p:cNvSpPr txBox="1">
            <a:spLocks/>
          </p:cNvSpPr>
          <p:nvPr/>
        </p:nvSpPr>
        <p:spPr>
          <a:xfrm>
            <a:off x="105103" y="4061538"/>
            <a:ext cx="4482148" cy="43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Font typeface="Merriweather Sans"/>
              <a:buNone/>
            </a:pPr>
            <a:r>
              <a:rPr lang="en-AU" sz="1200" dirty="0"/>
              <a:t>Previous research results by</a:t>
            </a:r>
            <a:r>
              <a:rPr lang="en-AU" sz="1200" i="1" dirty="0"/>
              <a:t> Dunn(2018)</a:t>
            </a:r>
            <a:r>
              <a:rPr lang="en-AU" sz="1200" dirty="0"/>
              <a:t>: MongoDB on local virtual machine</a:t>
            </a:r>
          </a:p>
        </p:txBody>
      </p:sp>
      <p:sp>
        <p:nvSpPr>
          <p:cNvPr id="12" name="Google Shape;144;g9dd7f7fe5a_0_5">
            <a:extLst>
              <a:ext uri="{FF2B5EF4-FFF2-40B4-BE49-F238E27FC236}">
                <a16:creationId xmlns:a16="http://schemas.microsoft.com/office/drawing/2014/main" id="{3217ABB8-07BB-7C45-AE14-76F1A4E7E594}"/>
              </a:ext>
            </a:extLst>
          </p:cNvPr>
          <p:cNvSpPr txBox="1">
            <a:spLocks/>
          </p:cNvSpPr>
          <p:nvPr/>
        </p:nvSpPr>
        <p:spPr>
          <a:xfrm>
            <a:off x="4356537" y="4041228"/>
            <a:ext cx="4598277" cy="56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Font typeface="Merriweather Sans"/>
              <a:buNone/>
            </a:pPr>
            <a:r>
              <a:rPr lang="en-AU" sz="1200" dirty="0"/>
              <a:t>Our results: MongoDB on 3 different virtual machine on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E6911-7419-6745-A41B-5C5AF83B67D5}"/>
              </a:ext>
            </a:extLst>
          </p:cNvPr>
          <p:cNvSpPr/>
          <p:nvPr/>
        </p:nvSpPr>
        <p:spPr>
          <a:xfrm>
            <a:off x="2821577" y="4493884"/>
            <a:ext cx="539932" cy="106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18217-7A78-4548-A877-D58997BA8177}"/>
              </a:ext>
            </a:extLst>
          </p:cNvPr>
          <p:cNvSpPr/>
          <p:nvPr/>
        </p:nvSpPr>
        <p:spPr>
          <a:xfrm>
            <a:off x="7033759" y="4481643"/>
            <a:ext cx="539932" cy="939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d7f7fe5a_0_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Results -- Durability(Surprising)</a:t>
            </a:r>
            <a:endParaRPr dirty="0"/>
          </a:p>
        </p:txBody>
      </p:sp>
      <p:sp>
        <p:nvSpPr>
          <p:cNvPr id="144" name="Google Shape;144;g9dd7f7fe5a_0_5"/>
          <p:cNvSpPr txBox="1">
            <a:spLocks noGrp="1"/>
          </p:cNvSpPr>
          <p:nvPr>
            <p:ph type="body" idx="1"/>
          </p:nvPr>
        </p:nvSpPr>
        <p:spPr>
          <a:xfrm>
            <a:off x="0" y="1260475"/>
            <a:ext cx="91440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76300" lvl="1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Lost writes in majority read/write concerns are not expected</a:t>
            </a:r>
          </a:p>
          <a:p>
            <a:pPr marL="1333500" lvl="2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As read/write concerns are “majority”, lost writes are expected to be 0</a:t>
            </a:r>
          </a:p>
          <a:p>
            <a:pPr marL="1333500" lvl="2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However, non-zero values exist for lost writes in our results</a:t>
            </a:r>
          </a:p>
          <a:p>
            <a:pPr marL="1333500" lvl="2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AU" dirty="0"/>
              <a:t>0 Lost writes for other cases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CC9E919-00FC-8742-BAEA-24C54591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99" y="4372303"/>
            <a:ext cx="4148301" cy="138276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D72E443-100A-3945-B59A-1B90953D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48" y="4529959"/>
            <a:ext cx="4178803" cy="1225111"/>
          </a:xfrm>
          <a:prstGeom prst="rect">
            <a:avLst/>
          </a:prstGeom>
        </p:spPr>
      </p:pic>
      <p:sp>
        <p:nvSpPr>
          <p:cNvPr id="9" name="Google Shape;144;g9dd7f7fe5a_0_5">
            <a:extLst>
              <a:ext uri="{FF2B5EF4-FFF2-40B4-BE49-F238E27FC236}">
                <a16:creationId xmlns:a16="http://schemas.microsoft.com/office/drawing/2014/main" id="{4112440C-3161-7942-88C6-6D72445B31EF}"/>
              </a:ext>
            </a:extLst>
          </p:cNvPr>
          <p:cNvSpPr txBox="1">
            <a:spLocks/>
          </p:cNvSpPr>
          <p:nvPr/>
        </p:nvSpPr>
        <p:spPr>
          <a:xfrm>
            <a:off x="105103" y="4061538"/>
            <a:ext cx="4482148" cy="43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AU" sz="1200" dirty="0"/>
              <a:t>Previous research results by</a:t>
            </a:r>
            <a:r>
              <a:rPr lang="en-AU" sz="1200" i="1" dirty="0"/>
              <a:t> Dunn(2018)</a:t>
            </a:r>
            <a:r>
              <a:rPr lang="en-AU" sz="1200" dirty="0"/>
              <a:t>: MongoDB on local virtual machine</a:t>
            </a:r>
          </a:p>
        </p:txBody>
      </p:sp>
      <p:sp>
        <p:nvSpPr>
          <p:cNvPr id="12" name="Google Shape;144;g9dd7f7fe5a_0_5">
            <a:extLst>
              <a:ext uri="{FF2B5EF4-FFF2-40B4-BE49-F238E27FC236}">
                <a16:creationId xmlns:a16="http://schemas.microsoft.com/office/drawing/2014/main" id="{3217ABB8-07BB-7C45-AE14-76F1A4E7E594}"/>
              </a:ext>
            </a:extLst>
          </p:cNvPr>
          <p:cNvSpPr txBox="1">
            <a:spLocks/>
          </p:cNvSpPr>
          <p:nvPr/>
        </p:nvSpPr>
        <p:spPr>
          <a:xfrm>
            <a:off x="4356537" y="4041228"/>
            <a:ext cx="4598277" cy="56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533400" lvl="1" indent="0">
              <a:spcBef>
                <a:spcPts val="0"/>
              </a:spcBef>
              <a:buSzPts val="2400"/>
              <a:buFont typeface="Merriweather Sans"/>
              <a:buNone/>
            </a:pPr>
            <a:r>
              <a:rPr lang="en-AU" sz="1200" dirty="0"/>
              <a:t>Our results: MongoDB on 3 different virtual machine on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EEA3C-D5AA-5042-92E6-3EF56387592B}"/>
              </a:ext>
            </a:extLst>
          </p:cNvPr>
          <p:cNvSpPr/>
          <p:nvPr/>
        </p:nvSpPr>
        <p:spPr>
          <a:xfrm>
            <a:off x="3790479" y="4505747"/>
            <a:ext cx="539932" cy="106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F274F6-B2C3-A445-9B97-7189E5FA2B18}"/>
              </a:ext>
            </a:extLst>
          </p:cNvPr>
          <p:cNvSpPr/>
          <p:nvPr/>
        </p:nvSpPr>
        <p:spPr>
          <a:xfrm>
            <a:off x="7971495" y="4478000"/>
            <a:ext cx="539932" cy="106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FD71F-2702-FA4D-A1F4-0814C31BD403}"/>
              </a:ext>
            </a:extLst>
          </p:cNvPr>
          <p:cNvSpPr/>
          <p:nvPr/>
        </p:nvSpPr>
        <p:spPr>
          <a:xfrm>
            <a:off x="3699802" y="4968564"/>
            <a:ext cx="717978" cy="13465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C6E38-70C5-5142-8CC4-A2351E2F2797}"/>
              </a:ext>
            </a:extLst>
          </p:cNvPr>
          <p:cNvSpPr/>
          <p:nvPr/>
        </p:nvSpPr>
        <p:spPr>
          <a:xfrm>
            <a:off x="3699802" y="5341957"/>
            <a:ext cx="717978" cy="13465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845DA-6D00-2D4E-851E-F5D59C655585}"/>
              </a:ext>
            </a:extLst>
          </p:cNvPr>
          <p:cNvSpPr/>
          <p:nvPr/>
        </p:nvSpPr>
        <p:spPr>
          <a:xfrm>
            <a:off x="7874729" y="5220107"/>
            <a:ext cx="717978" cy="13465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A7126-8616-9541-9ED9-98310EF842F2}"/>
              </a:ext>
            </a:extLst>
          </p:cNvPr>
          <p:cNvSpPr/>
          <p:nvPr/>
        </p:nvSpPr>
        <p:spPr>
          <a:xfrm>
            <a:off x="7882472" y="4878866"/>
            <a:ext cx="717978" cy="13465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d7f7fe5a_0_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150" name="Google Shape;150;g9dd7f7fe5a_0_0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2000" dirty="0"/>
              <a:t>Learnt how MongoDB Atlas manages database servers on different machines on cloud</a:t>
            </a:r>
          </a:p>
          <a:p>
            <a:pPr marL="76200" indent="0">
              <a:lnSpc>
                <a:spcPct val="100000"/>
              </a:lnSpc>
              <a:buNone/>
            </a:pP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2000" dirty="0"/>
              <a:t>Send shutdown signals to MongoDB remote servers from user sides by Java API</a:t>
            </a:r>
          </a:p>
          <a:p>
            <a:pPr>
              <a:lnSpc>
                <a:spcPct val="100000"/>
              </a:lnSpc>
            </a:pPr>
            <a:endParaRPr lang="en-AU" sz="20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</a:pPr>
            <a:r>
              <a:rPr lang="en-AU" sz="2000" dirty="0">
                <a:solidFill>
                  <a:schemeClr val="tx1"/>
                </a:solidFill>
                <a:highlight>
                  <a:srgbClr val="FFFFFF"/>
                </a:highlight>
              </a:rPr>
              <a:t>The durability measurement results are not expected. Based on the system structure, non-zero lost writes for read/write majority should be impossible. </a:t>
            </a:r>
          </a:p>
          <a:p>
            <a:pPr>
              <a:lnSpc>
                <a:spcPct val="100000"/>
              </a:lnSpc>
            </a:pPr>
            <a:endParaRPr lang="en-AU" sz="20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</a:pPr>
            <a:r>
              <a:rPr lang="en-AU" sz="2000" dirty="0">
                <a:solidFill>
                  <a:schemeClr val="tx1"/>
                </a:solidFill>
                <a:highlight>
                  <a:srgbClr val="FFFFFF"/>
                </a:highlight>
              </a:rPr>
              <a:t>More efforts will be paid on researching internal web connections within the servers. There might exists a process for AWS machines that if the acknowledgement message cannot be sent, the data record will not be stored.</a:t>
            </a:r>
          </a:p>
          <a:p>
            <a:endParaRPr lang="en-AU" dirty="0"/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lang="en-AU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lang="en-AU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d7f7fe5a_0_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150" name="Google Shape;150;g9dd7f7fe5a_0_0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AU" sz="2000" dirty="0"/>
              <a:t>Durability of MongoDB servers can be measured in cloud setting, by self-managed servers to which faults are injected through API</a:t>
            </a:r>
          </a:p>
          <a:p>
            <a:pPr>
              <a:lnSpc>
                <a:spcPct val="100000"/>
              </a:lnSpc>
            </a:pP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2000" dirty="0"/>
              <a:t>The measurement is obtained but is different from the case of setting MongoDB servers on local virtual machines.</a:t>
            </a:r>
          </a:p>
          <a:p>
            <a:pPr>
              <a:lnSpc>
                <a:spcPct val="100000"/>
              </a:lnSpc>
            </a:pP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2000" dirty="0"/>
              <a:t>Measured loss writes of durability are not aligned with expectations from the previous works on local machines. More researches are needed.</a:t>
            </a:r>
          </a:p>
          <a:p>
            <a:pPr>
              <a:lnSpc>
                <a:spcPct val="100000"/>
              </a:lnSpc>
            </a:pPr>
            <a:endParaRPr lang="en-AU" sz="2000" dirty="0"/>
          </a:p>
          <a:p>
            <a:pPr>
              <a:lnSpc>
                <a:spcPct val="100000"/>
              </a:lnSpc>
            </a:pPr>
            <a:r>
              <a:rPr lang="en-AU" sz="2000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AU" sz="1800" dirty="0"/>
              <a:t>Testing on different versions of MongoDB</a:t>
            </a:r>
          </a:p>
          <a:p>
            <a:pPr lvl="1">
              <a:lnSpc>
                <a:spcPct val="100000"/>
              </a:lnSpc>
            </a:pPr>
            <a:r>
              <a:rPr lang="en-AU" sz="1800" dirty="0"/>
              <a:t>Inducing other failures to the cloud servers</a:t>
            </a:r>
            <a:endParaRPr lang="en-AU" dirty="0"/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endParaRPr lang="en-AU" dirty="0"/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lang="en-AU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lang="en-AU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endParaRPr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397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d7f7fe5a_0_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50" name="Google Shape;150;g9dd7f7fe5a_0_0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AU" sz="1400" dirty="0"/>
              <a:t>[1] Dunn, K. (2018). Evaluating Durability of Distributed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AU" sz="1400" dirty="0"/>
              <a:t>Databases: Theory and Empirical Studies of MongoDB, (Unpublished honour thesis), University of Sydney, Australia.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AU" sz="1400" dirty="0"/>
              <a:t>[2] IBM Cloud Education. (2019). DBaaS(Database-as-a-Service). Retrieved November 11, 2020, from https://</a:t>
            </a:r>
            <a:r>
              <a:rPr lang="en-AU" sz="1400" dirty="0" err="1"/>
              <a:t>www.ibm.com</a:t>
            </a:r>
            <a:r>
              <a:rPr lang="en-AU" sz="1400" dirty="0"/>
              <a:t>/cloud/learn/</a:t>
            </a:r>
            <a:r>
              <a:rPr lang="en-AU" sz="1400" dirty="0" err="1"/>
              <a:t>dbaas</a:t>
            </a:r>
            <a:r>
              <a:rPr lang="en-AU" sz="1400" dirty="0"/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AU" sz="1400" dirty="0"/>
              <a:t>[3] </a:t>
            </a:r>
            <a:r>
              <a:rPr lang="en-AU" sz="1400" dirty="0" err="1"/>
              <a:t>Haerder</a:t>
            </a:r>
            <a:r>
              <a:rPr lang="en-AU" sz="1400" dirty="0"/>
              <a:t>, T. &amp; Reuter, A(1983). Principles of transaction-oriented database recovery. ACM Computing Surveys, 15(4):287–317. </a:t>
            </a:r>
            <a:r>
              <a:rPr lang="en-AU" sz="1400" dirty="0" err="1"/>
              <a:t>doi</a:t>
            </a:r>
            <a:r>
              <a:rPr lang="en-AU" sz="1400" dirty="0"/>
              <a:t>: 10.1145/289.291</a:t>
            </a:r>
            <a:endParaRPr sz="14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47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afe697d5_0_0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Background -- MongoDB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02DA-7BAC-D54C-80B5-6B5AC833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3196"/>
            <a:ext cx="8229600" cy="4767263"/>
          </a:xfrm>
        </p:spPr>
        <p:txBody>
          <a:bodyPr/>
          <a:lstStyle/>
          <a:p>
            <a:r>
              <a:rPr lang="en-US" dirty="0"/>
              <a:t>MongoDB --- </a:t>
            </a:r>
            <a:r>
              <a:rPr lang="en-AU" dirty="0"/>
              <a:t>Fault-tolerant </a:t>
            </a:r>
            <a:r>
              <a:rPr lang="en-US" dirty="0"/>
              <a:t>NoSQL distributed</a:t>
            </a:r>
            <a:r>
              <a:rPr lang="zh-CN" altLang="en-US" dirty="0"/>
              <a:t> </a:t>
            </a:r>
            <a:r>
              <a:rPr lang="en-US" dirty="0"/>
              <a:t>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Fault-tolerance: System as a whole keeps working even when a server fails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Replication: </a:t>
            </a:r>
            <a:r>
              <a:rPr lang="en-AU" sz="1800" dirty="0"/>
              <a:t>Allows fault-tolerance by having multiple copies on different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Durability: Data values should remain in the database unless modified by users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400" dirty="0"/>
              <a:t>It is hard to achieve if a server crashes soon after data is written</a:t>
            </a:r>
            <a:endParaRPr lang="en-AU" sz="1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MongoDB Atlas: Fully managed MongoDB servers using cloud services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1F7D2-3899-EA4E-9453-DD6008B7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61" y="4437706"/>
            <a:ext cx="3289300" cy="60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EBB21F-F8C5-F34C-AE04-D52ACC619340}"/>
              </a:ext>
            </a:extLst>
          </p:cNvPr>
          <p:cNvSpPr/>
          <p:nvPr/>
        </p:nvSpPr>
        <p:spPr>
          <a:xfrm>
            <a:off x="2412724" y="5272877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800" i="1" dirty="0"/>
              <a:t>Figure 1.</a:t>
            </a:r>
            <a:r>
              <a:rPr lang="en-AU" sz="800" dirty="0"/>
              <a:t> MongoDB Atlas. Adapted from “MongoDB Atlas | MongoDB”. 2020. retrieved from  https://</a:t>
            </a:r>
            <a:r>
              <a:rPr lang="en-AU" sz="800" dirty="0" err="1"/>
              <a:t>www.mongodb.com</a:t>
            </a:r>
            <a:r>
              <a:rPr lang="en-AU" sz="800" dirty="0"/>
              <a:t>/cloud/atlas/register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90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afe697d5_0_0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Background -- Cloud Provider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02DA-7BAC-D54C-80B5-6B5AC833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AWS(Amazon Web Service)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secure cloud services platform, offering cloud computing, database storage and other </a:t>
            </a:r>
            <a:r>
              <a:rPr lang="en-AU" sz="1800" dirty="0"/>
              <a:t>functionalities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800" dirty="0"/>
              <a:t>MongoDB Atlas deploys and manages MongoDB servers using AWS virtual machines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afe697d5_0_0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Background – Configuration Choices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02DA-7BAC-D54C-80B5-6B5AC833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Read Concern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Local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Majority</a:t>
            </a:r>
            <a:endParaRPr lang="en-US" sz="1800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Read Preference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Primary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Primary Preferred</a:t>
            </a:r>
          </a:p>
          <a:p>
            <a:endParaRPr lang="en-US" dirty="0"/>
          </a:p>
          <a:p>
            <a:r>
              <a:rPr lang="en-US" dirty="0"/>
              <a:t>Write Concern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Primary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Journaled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Majority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afe697d5_0_0"/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Background -- previous research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02DA-7BAC-D54C-80B5-6B5AC833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Research by </a:t>
            </a:r>
            <a:r>
              <a:rPr lang="en-US" i="1" dirty="0"/>
              <a:t>Dunn(2018)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Measure performance and durability properties of the different configuration choices, by deliberately causing failures of the servers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Limitation: </a:t>
            </a:r>
            <a:r>
              <a:rPr lang="en-AU" dirty="0"/>
              <a:t>MongoDB servers were running on 3 virtual machines within a laptop, which is not a realistic cloud setting</a:t>
            </a:r>
            <a:endParaRPr lang="en-US" dirty="0"/>
          </a:p>
          <a:p>
            <a:pPr marL="76200" indent="0">
              <a:buNone/>
            </a:pPr>
            <a:endParaRPr lang="en-US" i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9a863087_0_6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Aim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D64F8-98CD-9645-8631-3DB05BA8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5368"/>
            <a:ext cx="8229600" cy="4767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1800" dirty="0"/>
              <a:t>Test and measure performance and durability properties of the different configuration choices in a cloud-based system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Determine whether the conclusion made in the previous research also holds for this cloud-hosted system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76200" indent="0">
              <a:lnSpc>
                <a:spcPct val="150000"/>
              </a:lnSpc>
              <a:buNone/>
            </a:pPr>
            <a:r>
              <a:rPr lang="en-US" sz="1800" dirty="0"/>
              <a:t>Challenges: </a:t>
            </a:r>
          </a:p>
          <a:p>
            <a:pPr>
              <a:lnSpc>
                <a:spcPct val="150000"/>
              </a:lnSpc>
            </a:pPr>
            <a:r>
              <a:rPr lang="en-AU" sz="1800" dirty="0"/>
              <a:t>MongoDB Atlas is managed by cloud provider, so we can't control failures</a:t>
            </a:r>
          </a:p>
          <a:p>
            <a:pPr>
              <a:lnSpc>
                <a:spcPct val="150000"/>
              </a:lnSpc>
            </a:pPr>
            <a:r>
              <a:rPr lang="en-AU" sz="1800" dirty="0"/>
              <a:t>How to design a cloud-based system where we can cause failures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7620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12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9dcba728_0_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Methods -- Key Idea 1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g539dcba728_0_0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–"/>
            </a:pPr>
            <a:r>
              <a:rPr lang="en-AU" dirty="0"/>
              <a:t>Set up MongoDB servers in AWS virtual machines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–"/>
            </a:pPr>
            <a:endParaRPr lang="en-AU" dirty="0"/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400"/>
              <a:buChar char="–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E782B-6C4B-9441-BE75-3B31A403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4803"/>
            <a:ext cx="3513959" cy="23883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EC67B5-4FD9-6A41-B85C-E4C9E4394457}"/>
              </a:ext>
            </a:extLst>
          </p:cNvPr>
          <p:cNvSpPr/>
          <p:nvPr/>
        </p:nvSpPr>
        <p:spPr>
          <a:xfrm>
            <a:off x="742085" y="4721622"/>
            <a:ext cx="2947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i="1" dirty="0"/>
              <a:t>Figure 2.</a:t>
            </a:r>
            <a:r>
              <a:rPr lang="en-AU" sz="800" dirty="0"/>
              <a:t> Architecture -  MongoDB on AWS. Adapted from “Architecture -  MongoDB on AWS”. 2020. retrieved from https://</a:t>
            </a:r>
            <a:r>
              <a:rPr lang="en-AU" sz="800" dirty="0" err="1"/>
              <a:t>docs.aws.amazon.com</a:t>
            </a:r>
            <a:r>
              <a:rPr lang="en-AU" sz="800" dirty="0"/>
              <a:t>/</a:t>
            </a:r>
            <a:r>
              <a:rPr lang="en-AU" sz="800" dirty="0" err="1"/>
              <a:t>quickstart</a:t>
            </a:r>
            <a:r>
              <a:rPr lang="en-AU" sz="800" dirty="0"/>
              <a:t>/latest/</a:t>
            </a:r>
            <a:r>
              <a:rPr lang="en-AU" sz="800" dirty="0" err="1"/>
              <a:t>mongodb</a:t>
            </a:r>
            <a:r>
              <a:rPr lang="en-AU" sz="800" dirty="0"/>
              <a:t>/</a:t>
            </a:r>
            <a:r>
              <a:rPr lang="en-AU" sz="800" dirty="0" err="1"/>
              <a:t>architecture.html</a:t>
            </a:r>
            <a:endParaRPr lang="en-US" sz="800" dirty="0"/>
          </a:p>
        </p:txBody>
      </p:sp>
      <p:sp>
        <p:nvSpPr>
          <p:cNvPr id="9" name="Google Shape;138;g539dcba728_0_0">
            <a:extLst>
              <a:ext uri="{FF2B5EF4-FFF2-40B4-BE49-F238E27FC236}">
                <a16:creationId xmlns:a16="http://schemas.microsoft.com/office/drawing/2014/main" id="{3C4F174F-80EE-4341-8464-20BA67345EA8}"/>
              </a:ext>
            </a:extLst>
          </p:cNvPr>
          <p:cNvSpPr txBox="1">
            <a:spLocks/>
          </p:cNvSpPr>
          <p:nvPr/>
        </p:nvSpPr>
        <p:spPr>
          <a:xfrm>
            <a:off x="4067503" y="2083508"/>
            <a:ext cx="4729656" cy="238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Each machine contains a MongoDB server</a:t>
            </a:r>
          </a:p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3 MongoDB servers can communicate with each other within private subnet(VPC)</a:t>
            </a:r>
          </a:p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Simulate the environment of MongoDB Atlas manually (infrastructure as a service)</a:t>
            </a:r>
          </a:p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spcBef>
                <a:spcPts val="1080"/>
              </a:spcBef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342900" indent="-342900">
              <a:spcBef>
                <a:spcPts val="1080"/>
              </a:spcBef>
            </a:pPr>
            <a:endParaRPr lang="en-AU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936066-8B42-5C4A-8032-C7A295891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809" y="4721622"/>
            <a:ext cx="5268795" cy="1404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d7f7fe5a_0_5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Methods -- Key Idea 2</a:t>
            </a:r>
            <a:endParaRPr dirty="0"/>
          </a:p>
        </p:txBody>
      </p:sp>
      <p:sp>
        <p:nvSpPr>
          <p:cNvPr id="144" name="Google Shape;144;g9dd7f7fe5a_0_5"/>
          <p:cNvSpPr txBox="1">
            <a:spLocks noGrp="1"/>
          </p:cNvSpPr>
          <p:nvPr>
            <p:ph type="body" idx="1"/>
          </p:nvPr>
        </p:nvSpPr>
        <p:spPr>
          <a:xfrm>
            <a:off x="457200" y="1358900"/>
            <a:ext cx="8229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AU" dirty="0"/>
              <a:t>Use Java API that induces server failures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AU"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AU" dirty="0"/>
              <a:t>2 types of server failures: </a:t>
            </a:r>
            <a:r>
              <a:rPr lang="en-US" dirty="0"/>
              <a:t>Gracefully ACPI shutdown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AU" altLang="zh-CN" dirty="0"/>
              <a:t>Hard </a:t>
            </a:r>
            <a:r>
              <a:rPr lang="en-AU" altLang="zh-CN" dirty="0" err="1"/>
              <a:t>Poweroff</a:t>
            </a:r>
            <a:endParaRPr lang="en-AU" dirty="0"/>
          </a:p>
          <a:p>
            <a:pPr lvl="1" indent="-3810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AU" dirty="0"/>
              <a:t>Machine status can be monitored through AWS console </a:t>
            </a:r>
          </a:p>
          <a:p>
            <a:pPr marL="533400" lvl="1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AU" dirty="0"/>
              <a:t>	(Status changing from running to stopped, and back to running)</a:t>
            </a:r>
          </a:p>
          <a:p>
            <a:pPr marL="876300" lvl="1" indent="-3429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AU" dirty="0"/>
              <a:t>Visualise server status in MongoDB data directory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AU" dirty="0"/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368178A-E700-FB46-A751-890958BA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62" y="4370972"/>
            <a:ext cx="6347523" cy="1755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9dcba728_0_0"/>
          <p:cNvSpPr txBox="1">
            <a:spLocks noGrp="1"/>
          </p:cNvSpPr>
          <p:nvPr>
            <p:ph type="title"/>
          </p:nvPr>
        </p:nvSpPr>
        <p:spPr>
          <a:xfrm>
            <a:off x="457200" y="117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Results -- Measurement Framework</a:t>
            </a:r>
            <a:endParaRPr b="0" dirty="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138;g539dcba728_0_0">
            <a:extLst>
              <a:ext uri="{FF2B5EF4-FFF2-40B4-BE49-F238E27FC236}">
                <a16:creationId xmlns:a16="http://schemas.microsoft.com/office/drawing/2014/main" id="{7E14B0B6-0CCD-9F49-BE33-B7C9A79B1F38}"/>
              </a:ext>
            </a:extLst>
          </p:cNvPr>
          <p:cNvSpPr txBox="1">
            <a:spLocks/>
          </p:cNvSpPr>
          <p:nvPr/>
        </p:nvSpPr>
        <p:spPr>
          <a:xfrm>
            <a:off x="746234" y="1134351"/>
            <a:ext cx="7940566" cy="44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–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342900" indent="-342900">
              <a:spcBef>
                <a:spcPts val="1080"/>
              </a:spcBef>
            </a:pPr>
            <a:r>
              <a:rPr lang="en-AU" dirty="0"/>
              <a:t>A Java client application</a:t>
            </a:r>
          </a:p>
          <a:p>
            <a:pPr marL="285750" indent="-28575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Send data requests automatically to the database in production during the experiment</a:t>
            </a:r>
          </a:p>
          <a:p>
            <a:pPr marL="285750" indent="-28575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AU" sz="1800" dirty="0"/>
              <a:t>Collect and sort the execution history</a:t>
            </a:r>
            <a:r>
              <a:rPr lang="zh-CN" altLang="en-US" sz="1800" dirty="0"/>
              <a:t> </a:t>
            </a:r>
            <a:r>
              <a:rPr lang="en-US" altLang="zh-CN" sz="1800" dirty="0"/>
              <a:t>for analysis</a:t>
            </a:r>
          </a:p>
          <a:p>
            <a:pPr marL="285750" indent="-285750"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Conduct the experiment under different configurations and failures</a:t>
            </a:r>
          </a:p>
          <a:p>
            <a:pPr marL="0" indent="0">
              <a:spcBef>
                <a:spcPts val="1080"/>
              </a:spcBef>
              <a:buNone/>
            </a:pPr>
            <a:endParaRPr lang="en-AU" sz="1800" dirty="0"/>
          </a:p>
          <a:p>
            <a:pPr marL="285750" indent="-285750">
              <a:spcBef>
                <a:spcPts val="1080"/>
              </a:spcBef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285750" indent="-285750">
              <a:spcBef>
                <a:spcPts val="1080"/>
              </a:spcBef>
              <a:buFont typeface="Arial" panose="020B0604020202020204" pitchFamily="34" charset="0"/>
              <a:buChar char="•"/>
            </a:pPr>
            <a:endParaRPr lang="en-AU" sz="1800" dirty="0"/>
          </a:p>
          <a:p>
            <a:pPr marL="0" indent="0">
              <a:spcBef>
                <a:spcPts val="1080"/>
              </a:spcBef>
              <a:buNone/>
            </a:pPr>
            <a:endParaRPr lang="en-AU" dirty="0"/>
          </a:p>
          <a:p>
            <a:pPr marL="0" indent="0">
              <a:spcBef>
                <a:spcPts val="1080"/>
              </a:spcBef>
              <a:buNone/>
            </a:pPr>
            <a:endParaRPr lang="en-AU" dirty="0"/>
          </a:p>
          <a:p>
            <a:pPr marL="0" indent="0">
              <a:spcBef>
                <a:spcPts val="1080"/>
              </a:spcBef>
              <a:buNone/>
            </a:pPr>
            <a:endParaRPr lang="en-AU" dirty="0"/>
          </a:p>
          <a:p>
            <a:pPr marL="342900" indent="-342900">
              <a:spcBef>
                <a:spcPts val="1080"/>
              </a:spcBef>
            </a:pPr>
            <a:endParaRPr lang="en-AU" dirty="0"/>
          </a:p>
          <a:p>
            <a:pPr marL="342900" indent="-342900">
              <a:spcBef>
                <a:spcPts val="1080"/>
              </a:spcBef>
            </a:pPr>
            <a:endParaRPr lang="en-AU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2EF8C5-AB46-CB4E-B013-F5367D11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60" y="3228703"/>
            <a:ext cx="2220970" cy="27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09752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-standard_August15">
  <a:themeElements>
    <a:clrScheme name="The University of Sydney_Color Theme">
      <a:dk1>
        <a:srgbClr val="000000"/>
      </a:dk1>
      <a:lt1>
        <a:srgbClr val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879</Words>
  <Application>Microsoft Macintosh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Merriweather Sans</vt:lpstr>
      <vt:lpstr>Twentieth Century</vt:lpstr>
      <vt:lpstr>Arial</vt:lpstr>
      <vt:lpstr>Wingdings</vt:lpstr>
      <vt:lpstr>PPT-template-standard_August15</vt:lpstr>
      <vt:lpstr>Evaluating Durability of Cloud Distributed Database: MongoDB Atlas SCDL3991: Science Dalyell Individual Research Project </vt:lpstr>
      <vt:lpstr>Background -- MongoDB</vt:lpstr>
      <vt:lpstr>Background -- Cloud Provider</vt:lpstr>
      <vt:lpstr>Background – Configuration Choices</vt:lpstr>
      <vt:lpstr>Background -- previous research</vt:lpstr>
      <vt:lpstr>Aim</vt:lpstr>
      <vt:lpstr>Methods -- Key Idea 1</vt:lpstr>
      <vt:lpstr>Methods -- Key Idea 2</vt:lpstr>
      <vt:lpstr>Results -- Measurement Framework</vt:lpstr>
      <vt:lpstr>Results -- Performance</vt:lpstr>
      <vt:lpstr>Results -- Durability(Surprising)</vt:lpstr>
      <vt:lpstr>Discussion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Durability of Cloud Distributed Database: MongoDB Atlas SCDL3991: Science Dalyell Individual Research Project </dc:title>
  <dc:creator>Davy Chileshe</dc:creator>
  <cp:lastModifiedBy>Tiancheng Jin</cp:lastModifiedBy>
  <cp:revision>196</cp:revision>
  <dcterms:created xsi:type="dcterms:W3CDTF">2015-01-08T03:10:23Z</dcterms:created>
  <dcterms:modified xsi:type="dcterms:W3CDTF">2020-11-18T06:08:44Z</dcterms:modified>
</cp:coreProperties>
</file>