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85" r:id="rId4"/>
    <p:sldId id="287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000000"/>
          </p15:clr>
        </p15:guide>
        <p15:guide id="2" pos="288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N0+E7P9CzvmX84MeGF+uLOvp2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2"/>
    <p:restoredTop sz="94710"/>
  </p:normalViewPr>
  <p:slideViewPr>
    <p:cSldViewPr snapToGrid="0">
      <p:cViewPr varScale="1">
        <p:scale>
          <a:sx n="146" d="100"/>
          <a:sy n="146" d="100"/>
        </p:scale>
        <p:origin x="1720" y="176"/>
      </p:cViewPr>
      <p:guideLst>
        <p:guide orient="horz" pos="21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afe69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9dafe69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665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d9a8630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9d9a8630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368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d7f7fe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9dd7f7fe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84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2">
  <p:cSld name="Title slide – Red option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344" y="0"/>
            <a:ext cx="4581600" cy="687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13" name="Google Shape;13;p6" descr="269F7152-Edit.jpg"/>
          <p:cNvPicPr preferRelativeResize="0"/>
          <p:nvPr/>
        </p:nvPicPr>
        <p:blipFill rotWithShape="1">
          <a:blip r:embed="rId5">
            <a:alphaModFix/>
          </a:blip>
          <a:srcRect l="28075" r="27248"/>
          <a:stretch/>
        </p:blipFill>
        <p:spPr>
          <a:xfrm>
            <a:off x="4571344" y="-1"/>
            <a:ext cx="4581600" cy="68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3">
  <p:cSld name="Title slide – White option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6" descr="USY_MB1_PMS_1_Colour_Standard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4">
  <p:cSld name="Title slide – White option 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 descr="USY_MB1_PMS_1_Colour_Standard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5 (no image)">
  <p:cSld name="Title slide – White option 5 (no image)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 descr="USY_MB1_PMS_1_Colour_Standard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 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Image">
  <p:cSld name="Title, Content and Imag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72000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>
            <a:spLocks noGrp="1"/>
          </p:cNvSpPr>
          <p:nvPr>
            <p:ph type="pic" idx="2"/>
          </p:nvPr>
        </p:nvSpPr>
        <p:spPr>
          <a:xfrm>
            <a:off x="457200" y="1360488"/>
            <a:ext cx="4038600" cy="41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3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Chart">
  <p:cSld name="Title, Content and Char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>
            <a:spLocks noGrp="1"/>
          </p:cNvSpPr>
          <p:nvPr>
            <p:ph type="chart" idx="2"/>
          </p:nvPr>
        </p:nvSpPr>
        <p:spPr>
          <a:xfrm>
            <a:off x="457200" y="1360488"/>
            <a:ext cx="40386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72000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>
            <a:spLocks noGrp="1"/>
          </p:cNvSpPr>
          <p:nvPr>
            <p:ph type="pic" idx="2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Option 1">
  <p:cSld name="Section Divider - Option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5" descr="USY_MB1_PMS_1_Colour_Reversed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81884" y="348302"/>
            <a:ext cx="8388586" cy="4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382765" y="799353"/>
            <a:ext cx="8387705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>
            <a:spLocks noGrp="1"/>
          </p:cNvSpPr>
          <p:nvPr>
            <p:ph type="pic" idx="2"/>
          </p:nvPr>
        </p:nvSpPr>
        <p:spPr>
          <a:xfrm>
            <a:off x="454455" y="1800412"/>
            <a:ext cx="8226486" cy="463549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 - Option 2">
  <p:cSld name="1_Section Divider - Option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6" descr="PPT Template background file_Blu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Option 3">
  <p:cSld name="Section Divider - Option 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7" descr="PPT Template background file_Yellow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Option 4">
  <p:cSld name="Section Divider - Option 4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 descr="PPT Template background file_Charcoa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1 (add own image)">
  <p:cSld name="Title slide – Red option 1 (add own image)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>
            <a:spLocks noGrp="1"/>
          </p:cNvSpPr>
          <p:nvPr>
            <p:ph type="pic" idx="2"/>
          </p:nvPr>
        </p:nvSpPr>
        <p:spPr>
          <a:xfrm>
            <a:off x="4587875" y="0"/>
            <a:ext cx="455612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4">
  <p:cSld name="Title slide – Red option 4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5013" y="0"/>
            <a:ext cx="4598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– Red option 4">
  <p:cSld name="1_Title slide – Red option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3">
            <a:alphaModFix/>
          </a:blip>
          <a:srcRect l="13059" r="38626"/>
          <a:stretch/>
        </p:blipFill>
        <p:spPr>
          <a:xfrm>
            <a:off x="4546600" y="-8711"/>
            <a:ext cx="4597400" cy="68752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– Red option 4">
  <p:cSld name="2_Title slide – Red option 4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2" descr="269F8271-Edit.jpg"/>
          <p:cNvPicPr preferRelativeResize="0"/>
          <p:nvPr/>
        </p:nvPicPr>
        <p:blipFill rotWithShape="1">
          <a:blip r:embed="rId3">
            <a:alphaModFix/>
          </a:blip>
          <a:srcRect l="27099" r="28481"/>
          <a:stretch/>
        </p:blipFill>
        <p:spPr>
          <a:xfrm>
            <a:off x="4546600" y="0"/>
            <a:ext cx="4597399" cy="689860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5 (no image)">
  <p:cSld name="Title slide – Red option 5 (no image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3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1 (add own image)">
  <p:cSld name="Title slide – White option 1 (add own image)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4" descr="USY_MB1_PMS_1_Colour_Standard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4"/>
          <p:cNvSpPr>
            <a:spLocks noGrp="1"/>
          </p:cNvSpPr>
          <p:nvPr>
            <p:ph type="pic" idx="2"/>
          </p:nvPr>
        </p:nvSpPr>
        <p:spPr>
          <a:xfrm>
            <a:off x="4587876" y="418354"/>
            <a:ext cx="4150358" cy="601755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2">
  <p:cSld name="Title slide – White option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5" descr="USY_MB1_PMS_1_Colour_Standard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/>
          <p:nvPr/>
        </p:nvSpPr>
        <p:spPr>
          <a:xfrm>
            <a:off x="381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University of Sydney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</a:t>
            </a: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title"/>
          </p:nvPr>
        </p:nvSpPr>
        <p:spPr>
          <a:xfrm>
            <a:off x="381874" y="1019834"/>
            <a:ext cx="41934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Evaluating Durability of Cloud Distributed Database: MongoDB Atlas</a:t>
            </a:r>
            <a:br>
              <a:rPr lang="en-US" dirty="0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 b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1"/>
          <p:cNvSpPr txBox="1">
            <a:spLocks noGrp="1"/>
          </p:cNvSpPr>
          <p:nvPr>
            <p:ph type="body" idx="4294967295"/>
          </p:nvPr>
        </p:nvSpPr>
        <p:spPr>
          <a:xfrm>
            <a:off x="381870" y="293191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 sz="1679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Presented by</a:t>
            </a:r>
            <a:endParaRPr sz="1679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 sz="1679" dirty="0"/>
              <a:t>Zachary </a:t>
            </a:r>
            <a:r>
              <a:rPr lang="en-US" sz="1679" dirty="0" err="1"/>
              <a:t>Jin</a:t>
            </a: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r>
              <a:rPr lang="en-US" sz="1200" dirty="0"/>
              <a:t>(Bachelor of Advanced Computing)</a:t>
            </a:r>
            <a:endParaRPr sz="1200" dirty="0"/>
          </a:p>
        </p:txBody>
      </p:sp>
      <p:sp>
        <p:nvSpPr>
          <p:cNvPr id="4" name="Google Shape;119;p1">
            <a:extLst>
              <a:ext uri="{FF2B5EF4-FFF2-40B4-BE49-F238E27FC236}">
                <a16:creationId xmlns:a16="http://schemas.microsoft.com/office/drawing/2014/main" id="{C3F4C490-B117-FB45-B48A-CE211453AAB9}"/>
              </a:ext>
            </a:extLst>
          </p:cNvPr>
          <p:cNvSpPr txBox="1">
            <a:spLocks/>
          </p:cNvSpPr>
          <p:nvPr/>
        </p:nvSpPr>
        <p:spPr>
          <a:xfrm>
            <a:off x="381868" y="373729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679"/>
              <a:buFont typeface="Merriweather Sans"/>
              <a:buNone/>
            </a:pPr>
            <a:r>
              <a:rPr lang="en-US" sz="1679" b="1" dirty="0"/>
              <a:t>Supervisor</a:t>
            </a: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r>
              <a:rPr lang="en-US" sz="1679" dirty="0"/>
              <a:t>Prof. Alan Fekete  </a:t>
            </a:r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dirty="0"/>
          </a:p>
        </p:txBody>
      </p:sp>
      <p:sp>
        <p:nvSpPr>
          <p:cNvPr id="5" name="Google Shape;119;p1">
            <a:extLst>
              <a:ext uri="{FF2B5EF4-FFF2-40B4-BE49-F238E27FC236}">
                <a16:creationId xmlns:a16="http://schemas.microsoft.com/office/drawing/2014/main" id="{0A3DCE58-56EC-DB4F-A7AB-3C4388F976CD}"/>
              </a:ext>
            </a:extLst>
          </p:cNvPr>
          <p:cNvSpPr txBox="1">
            <a:spLocks/>
          </p:cNvSpPr>
          <p:nvPr/>
        </p:nvSpPr>
        <p:spPr>
          <a:xfrm>
            <a:off x="381866" y="4178087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r>
              <a:rPr lang="en-US" sz="1679" dirty="0"/>
              <a:t>A/Prof. Uwe </a:t>
            </a:r>
            <a:r>
              <a:rPr lang="en-US" sz="1679" dirty="0" err="1"/>
              <a:t>Roehm</a:t>
            </a: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r>
              <a:rPr lang="en-US" sz="1679" dirty="0"/>
              <a:t>Michael Cahill</a:t>
            </a:r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dirty="0"/>
          </a:p>
        </p:txBody>
      </p:sp>
      <p:sp>
        <p:nvSpPr>
          <p:cNvPr id="7" name="Google Shape;119;p1">
            <a:extLst>
              <a:ext uri="{FF2B5EF4-FFF2-40B4-BE49-F238E27FC236}">
                <a16:creationId xmlns:a16="http://schemas.microsoft.com/office/drawing/2014/main" id="{714E0B8E-E1E7-8847-A083-51F55ED593D1}"/>
              </a:ext>
            </a:extLst>
          </p:cNvPr>
          <p:cNvSpPr txBox="1">
            <a:spLocks/>
          </p:cNvSpPr>
          <p:nvPr/>
        </p:nvSpPr>
        <p:spPr>
          <a:xfrm>
            <a:off x="381865" y="5379359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r>
              <a:rPr lang="en-US" sz="1200" dirty="0"/>
              <a:t>School of Computer Science</a:t>
            </a:r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afe697d5_0_0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MongoDB Atlas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02DA-7BAC-D54C-80B5-6B5AC833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3196"/>
            <a:ext cx="8229600" cy="476726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Durability: Data values should remain in the database unless modified by users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400" dirty="0"/>
              <a:t>It is hard to achieve if a server crashes soon after data is written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400" dirty="0"/>
              <a:t>Durability issues cannot be directly observed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MongoDB Atlas: Fully managed MongoDB servers using cloud services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1F7D2-3899-EA4E-9453-DD6008B7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61" y="4437706"/>
            <a:ext cx="3289300" cy="60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EBB21F-F8C5-F34C-AE04-D52ACC619340}"/>
              </a:ext>
            </a:extLst>
          </p:cNvPr>
          <p:cNvSpPr/>
          <p:nvPr/>
        </p:nvSpPr>
        <p:spPr>
          <a:xfrm>
            <a:off x="2412724" y="527287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800" i="1" dirty="0"/>
              <a:t>Figure 1.</a:t>
            </a:r>
            <a:r>
              <a:rPr lang="en-AU" sz="800" dirty="0"/>
              <a:t> MongoDB Atlas. Adapted from “MongoDB Atlas | MongoDB”. 2020. retrieved from  https://</a:t>
            </a:r>
            <a:r>
              <a:rPr lang="en-AU" sz="800" dirty="0" err="1"/>
              <a:t>www.mongodb.com</a:t>
            </a:r>
            <a:r>
              <a:rPr lang="en-AU" sz="800" dirty="0"/>
              <a:t>/cloud/atlas/register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90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9a863087_0_6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Aim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D64F8-98CD-9645-8631-3DB05BA8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07520"/>
            <a:ext cx="8229600" cy="4767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Detect durability bugs </a:t>
            </a:r>
            <a:r>
              <a:rPr lang="en-US" sz="2000" dirty="0"/>
              <a:t>in MongoDB Atlas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Provide a tool/framework for database company to verify the bug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7620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31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d7f7fe5a_0_5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144" name="Google Shape;144;g9dd7f7fe5a_0_5"/>
          <p:cNvSpPr txBox="1">
            <a:spLocks noGrp="1"/>
          </p:cNvSpPr>
          <p:nvPr>
            <p:ph type="body" idx="1"/>
          </p:nvPr>
        </p:nvSpPr>
        <p:spPr>
          <a:xfrm>
            <a:off x="0" y="1045350"/>
            <a:ext cx="91440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76300" lvl="1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AU" dirty="0"/>
              <a:t>Non-zero Lost writes in majority read/write concerns </a:t>
            </a:r>
            <a:r>
              <a:rPr lang="en-US" dirty="0"/>
              <a:t>in the version with known durability issues</a:t>
            </a:r>
            <a:r>
              <a:rPr lang="en-AU" dirty="0"/>
              <a:t> </a:t>
            </a:r>
          </a:p>
          <a:p>
            <a:pPr marL="5334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936D497-49A7-074C-8372-4BC264D2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2978150"/>
            <a:ext cx="4188857" cy="1394154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90EC21-08AA-6345-A955-8F6E44B6F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9" y="4627179"/>
            <a:ext cx="4159250" cy="13843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0B8DD5E-87F9-7D44-852F-F442EF0E9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44" y="3001246"/>
            <a:ext cx="4188856" cy="139415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0B81C40-774E-2244-8298-E9ABC54A5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551" y="4627179"/>
            <a:ext cx="4159249" cy="13843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9D7E534D-D90E-EC40-8DC7-C0A408F0AB89}"/>
              </a:ext>
            </a:extLst>
          </p:cNvPr>
          <p:cNvSpPr/>
          <p:nvPr/>
        </p:nvSpPr>
        <p:spPr>
          <a:xfrm>
            <a:off x="536028" y="3520967"/>
            <a:ext cx="3794234" cy="1366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752634C-9708-1C43-BDE9-E23ABC0420E7}"/>
              </a:ext>
            </a:extLst>
          </p:cNvPr>
          <p:cNvSpPr/>
          <p:nvPr/>
        </p:nvSpPr>
        <p:spPr>
          <a:xfrm>
            <a:off x="536028" y="3844159"/>
            <a:ext cx="3794234" cy="1366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3D6CF320-F202-D44B-8AD4-957C623BDE3F}"/>
              </a:ext>
            </a:extLst>
          </p:cNvPr>
          <p:cNvSpPr/>
          <p:nvPr/>
        </p:nvSpPr>
        <p:spPr>
          <a:xfrm>
            <a:off x="526943" y="5081753"/>
            <a:ext cx="3794234" cy="1366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47213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plate-standard_August15">
  <a:themeElements>
    <a:clrScheme name="The University of Sydney_Color Theme">
      <a:dk1>
        <a:srgbClr val="000000"/>
      </a:dk1>
      <a:lt1>
        <a:srgbClr val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150</Words>
  <Application>Microsoft Macintosh PowerPoint</Application>
  <PresentationFormat>On-screen Show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Merriweather Sans</vt:lpstr>
      <vt:lpstr>Twentieth Century</vt:lpstr>
      <vt:lpstr>Arial</vt:lpstr>
      <vt:lpstr>Wingdings</vt:lpstr>
      <vt:lpstr>PPT-template-standard_August15</vt:lpstr>
      <vt:lpstr>Evaluating Durability of Cloud Distributed Database: MongoDB Atlas  </vt:lpstr>
      <vt:lpstr>MongoDB Atlas</vt:lpstr>
      <vt:lpstr>Aim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Durability of Cloud Distributed Database: MongoDB Atlas SCDL3991: Science Dalyell Individual Research Project </dc:title>
  <dc:creator>Davy Chileshe</dc:creator>
  <cp:lastModifiedBy>Tiancheng Jin</cp:lastModifiedBy>
  <cp:revision>211</cp:revision>
  <dcterms:created xsi:type="dcterms:W3CDTF">2015-01-08T03:10:23Z</dcterms:created>
  <dcterms:modified xsi:type="dcterms:W3CDTF">2021-02-12T07:16:24Z</dcterms:modified>
</cp:coreProperties>
</file>