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0"/>
  </p:notesMasterIdLst>
  <p:sldIdLst>
    <p:sldId id="256" r:id="rId5"/>
    <p:sldId id="257" r:id="rId6"/>
    <p:sldId id="260" r:id="rId7"/>
    <p:sldId id="261" r:id="rId8"/>
    <p:sldId id="262" r:id="rId9"/>
    <p:sldId id="284" r:id="rId10"/>
    <p:sldId id="285" r:id="rId11"/>
    <p:sldId id="263" r:id="rId12"/>
    <p:sldId id="278" r:id="rId13"/>
    <p:sldId id="281" r:id="rId14"/>
    <p:sldId id="282" r:id="rId15"/>
    <p:sldId id="286" r:id="rId16"/>
    <p:sldId id="267" r:id="rId17"/>
    <p:sldId id="290" r:id="rId18"/>
    <p:sldId id="291" r:id="rId19"/>
    <p:sldId id="272" r:id="rId20"/>
    <p:sldId id="283" r:id="rId21"/>
    <p:sldId id="279" r:id="rId22"/>
    <p:sldId id="287" r:id="rId23"/>
    <p:sldId id="273" r:id="rId24"/>
    <p:sldId id="274" r:id="rId25"/>
    <p:sldId id="275" r:id="rId26"/>
    <p:sldId id="276" r:id="rId27"/>
    <p:sldId id="288" r:id="rId28"/>
    <p:sldId id="289" r:id="rId29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FD777-C8B6-4703-92FE-794F67D83B96}" v="21" dt="2023-12-13T01:04:55.163"/>
    <p1510:client id="{224CC9B6-A6C2-46C7-BBB9-C6A60C5C4540}" v="35" dt="2020-10-29T00:07:35.914"/>
    <p1510:client id="{B53EB876-04B5-4E7E-A702-5A06A3B2F0FA}" v="1487" dt="2023-12-13T03:18:41.306"/>
    <p1510:client id="{C4819D4D-3D4E-41D7-92FD-A47073D620B0}" v="1575" dt="2023-12-12T20:53:25.023"/>
    <p1510:client id="{C4D33A14-6A0B-41EA-BAE8-BF1C63AA27DD}" v="609" dt="2023-12-13T04:04:54.037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33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88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02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70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1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8276" y="6264633"/>
                <a:ext cx="201564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27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customXml" Target="../ink/ink15.xml"/><Relationship Id="rId18" Type="http://schemas.openxmlformats.org/officeDocument/2006/relationships/customXml" Target="../ink/ink18.xml"/><Relationship Id="rId26" Type="http://schemas.openxmlformats.org/officeDocument/2006/relationships/customXml" Target="../ink/ink26.xml"/><Relationship Id="rId3" Type="http://schemas.openxmlformats.org/officeDocument/2006/relationships/image" Target="../media/image6.png"/><Relationship Id="rId21" Type="http://schemas.openxmlformats.org/officeDocument/2006/relationships/customXml" Target="../ink/ink21.xml"/><Relationship Id="rId7" Type="http://schemas.openxmlformats.org/officeDocument/2006/relationships/image" Target="../media/image8.png"/><Relationship Id="rId12" Type="http://schemas.openxmlformats.org/officeDocument/2006/relationships/image" Target="../media/image9.png"/><Relationship Id="rId17" Type="http://schemas.openxmlformats.org/officeDocument/2006/relationships/image" Target="../media/image4.png"/><Relationship Id="rId25" Type="http://schemas.openxmlformats.org/officeDocument/2006/relationships/customXml" Target="../ink/ink25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7.xml"/><Relationship Id="rId20" Type="http://schemas.openxmlformats.org/officeDocument/2006/relationships/customXml" Target="../ink/ink20.xml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0.xml"/><Relationship Id="rId11" Type="http://schemas.openxmlformats.org/officeDocument/2006/relationships/customXml" Target="../ink/ink14.xml"/><Relationship Id="rId24" Type="http://schemas.openxmlformats.org/officeDocument/2006/relationships/customXml" Target="../ink/ink24.xml"/><Relationship Id="rId32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openxmlformats.org/officeDocument/2006/relationships/customXml" Target="../ink/ink16.xml"/><Relationship Id="rId23" Type="http://schemas.openxmlformats.org/officeDocument/2006/relationships/customXml" Target="../ink/ink23.xml"/><Relationship Id="rId28" Type="http://schemas.openxmlformats.org/officeDocument/2006/relationships/customXml" Target="../ink/ink28.xml"/><Relationship Id="rId10" Type="http://schemas.openxmlformats.org/officeDocument/2006/relationships/customXml" Target="../ink/ink13.xml"/><Relationship Id="rId19" Type="http://schemas.openxmlformats.org/officeDocument/2006/relationships/customXml" Target="../ink/ink19.xml"/><Relationship Id="rId31" Type="http://schemas.openxmlformats.org/officeDocument/2006/relationships/customXml" Target="../ink/ink30.xml"/><Relationship Id="rId4" Type="http://schemas.openxmlformats.org/officeDocument/2006/relationships/customXml" Target="../ink/ink9.xml"/><Relationship Id="rId9" Type="http://schemas.openxmlformats.org/officeDocument/2006/relationships/customXml" Target="../ink/ink12.xml"/><Relationship Id="rId14" Type="http://schemas.openxmlformats.org/officeDocument/2006/relationships/image" Target="../media/image5.png"/><Relationship Id="rId22" Type="http://schemas.openxmlformats.org/officeDocument/2006/relationships/customXml" Target="../ink/ink22.xml"/><Relationship Id="rId27" Type="http://schemas.openxmlformats.org/officeDocument/2006/relationships/customXml" Target="../ink/ink27.xml"/><Relationship Id="rId30" Type="http://schemas.openxmlformats.org/officeDocument/2006/relationships/customXml" Target="../ink/ink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38.xml"/><Relationship Id="rId3" Type="http://schemas.openxmlformats.org/officeDocument/2006/relationships/customXml" Target="../ink/ink31.xml"/><Relationship Id="rId7" Type="http://schemas.openxmlformats.org/officeDocument/2006/relationships/customXml" Target="../ink/ink34.xml"/><Relationship Id="rId12" Type="http://schemas.openxmlformats.org/officeDocument/2006/relationships/customXml" Target="../ink/ink3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3.xml"/><Relationship Id="rId11" Type="http://schemas.openxmlformats.org/officeDocument/2006/relationships/customXml" Target="../ink/ink36.xml"/><Relationship Id="rId5" Type="http://schemas.openxmlformats.org/officeDocument/2006/relationships/customXml" Target="../ink/ink32.xml"/><Relationship Id="rId15" Type="http://schemas.openxmlformats.org/officeDocument/2006/relationships/customXml" Target="../ink/ink40.xml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customXml" Target="../ink/ink35.xml"/><Relationship Id="rId14" Type="http://schemas.openxmlformats.org/officeDocument/2006/relationships/customXml" Target="../ink/ink3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pacexdata.com/v4/rockets/" TargetMode="External"/><Relationship Id="rId7" Type="http://schemas.openxmlformats.org/officeDocument/2006/relationships/hyperlink" Target="https://en.wikipedia.org/wiki/List_of_Falcon_9_and_Falcon_Heavy_launches" TargetMode="External"/><Relationship Id="rId2" Type="http://schemas.openxmlformats.org/officeDocument/2006/relationships/hyperlink" Target="https://api.spacexdata.com/v4/launches/pas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pi.spacexdata.com/v4/cores/" TargetMode="External"/><Relationship Id="rId5" Type="http://schemas.openxmlformats.org/officeDocument/2006/relationships/hyperlink" Target="https://api.spacexdata.com/v4/payloads/" TargetMode="External"/><Relationship Id="rId4" Type="http://schemas.openxmlformats.org/officeDocument/2006/relationships/hyperlink" Target="https://api.spacexdata.com/v4/launchpad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261561" cy="132556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E659B"/>
                </a:solidFill>
                <a:latin typeface="IBM Plex Mono SemiBold"/>
              </a:rPr>
              <a:t>SpaceX Landing prediction </a:t>
            </a:r>
            <a:endParaRPr lang="en-US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17488"/>
            <a:ext cx="5181600" cy="2616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IBM Plex Mono Text"/>
              </a:rPr>
              <a:t>Hiro Naito</a:t>
            </a:r>
          </a:p>
          <a:p>
            <a:pPr marL="0" indent="0">
              <a:buNone/>
            </a:pPr>
            <a:r>
              <a:rPr lang="en-US">
                <a:latin typeface="IBM Plex Mono Text"/>
              </a:rPr>
              <a:t>Dec 12th, 2023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latin typeface="IBM Plex Mono Text"/>
              </a:rPr>
              <a:t>Presented to: </a:t>
            </a:r>
            <a:br>
              <a:rPr lang="en-US">
                <a:latin typeface="IBM Plex Mono Text"/>
              </a:rPr>
            </a:br>
            <a:r>
              <a:rPr lang="en-US">
                <a:latin typeface="IBM Plex Mono Text"/>
              </a:rPr>
              <a:t>Space Y leadership team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488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5720" y="64749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5720" y="64749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5720" y="64749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602000" y="4898496"/>
                <a:ext cx="18000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0844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0844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0376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3996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30520" y="867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41960" y="23308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2016720" y="37816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13904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9440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97200" y="8314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35856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78" y="224014"/>
            <a:ext cx="11381081" cy="1344377"/>
          </a:xfrm>
        </p:spPr>
        <p:txBody>
          <a:bodyPr>
            <a:normAutofit/>
          </a:bodyPr>
          <a:lstStyle/>
          <a:p>
            <a:r>
              <a:rPr lang="en-US">
                <a:latin typeface="IBM Plex Mono SemiBold"/>
              </a:rPr>
              <a:t>RESULTS </a:t>
            </a:r>
            <a:r>
              <a:rPr lang="en-US" altLang="ja-JP">
                <a:latin typeface="IBM Plex Mono SemiBold"/>
              </a:rPr>
              <a:t>- Analysis</a:t>
            </a:r>
            <a:endParaRPr lang="ja-JP">
              <a:latin typeface="IBM Plex Mono Semi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10093233" cy="501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IBM Plex Mono Text"/>
              </a:rPr>
              <a:t>Having Legs or Grid Fins seems to signal success rate</a:t>
            </a:r>
            <a:endParaRPr lang="en-US"/>
          </a:p>
        </p:txBody>
      </p:sp>
      <p:pic>
        <p:nvPicPr>
          <p:cNvPr id="8" name="Content Placeholder 7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F2916278-A1B5-59BA-51D5-6A30ECC134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1015" y="2479985"/>
            <a:ext cx="5181600" cy="3851656"/>
          </a:xfrm>
        </p:spPr>
      </p:pic>
      <p:pic>
        <p:nvPicPr>
          <p:cNvPr id="9" name="Picture 8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960979B3-DAC9-FE87-59F2-D80428803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89" y="2400563"/>
            <a:ext cx="5142088" cy="391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18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78" y="176977"/>
            <a:ext cx="10703748" cy="1344377"/>
          </a:xfrm>
        </p:spPr>
        <p:txBody>
          <a:bodyPr/>
          <a:lstStyle/>
          <a:p>
            <a:r>
              <a:rPr lang="en-US">
                <a:latin typeface="IBM Plex Mono SemiBold"/>
              </a:rPr>
              <a:t>RESULTS -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2343032"/>
            <a:ext cx="4778048" cy="859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>
                <a:latin typeface="IBM Plex Mono Text"/>
              </a:rPr>
              <a:t>Launch site (green = reused)</a:t>
            </a:r>
            <a:endParaRPr lang="en-US" sz="20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6360347" y="3616735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i="1">
                <a:latin typeface="IBM Plex Mono Text"/>
              </a:rPr>
              <a:t>Note: VLEO is a relatively new site</a:t>
            </a:r>
            <a:endParaRPr lang="en-US" sz="14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A237A-00F4-06FD-8479-82BDEFD74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2793" y="2343032"/>
            <a:ext cx="5191007" cy="3194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>
                <a:latin typeface="IBM Plex Mono Text"/>
              </a:rPr>
              <a:t>Orbit type (1 = reused)</a:t>
            </a:r>
            <a:endParaRPr lang="en-US" sz="2000"/>
          </a:p>
          <a:p>
            <a:endParaRPr lang="en-US" sz="2000"/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EEDAF83-AFBD-A33B-E5CE-5100F3E37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512" y="2774615"/>
            <a:ext cx="4737570" cy="3679436"/>
          </a:xfrm>
          <a:prstGeom prst="rect">
            <a:avLst/>
          </a:prstGeom>
        </p:spPr>
      </p:pic>
      <p:pic>
        <p:nvPicPr>
          <p:cNvPr id="5" name="Picture 4" descr="A map of a city&#10;&#10;Description automatically generated">
            <a:extLst>
              <a:ext uri="{FF2B5EF4-FFF2-40B4-BE49-F238E27FC236}">
                <a16:creationId xmlns:a16="http://schemas.microsoft.com/office/drawing/2014/main" id="{B8C17EA6-C60A-6C64-DC37-71B9AFE06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78" y="2799947"/>
            <a:ext cx="3185348" cy="2377584"/>
          </a:xfrm>
          <a:prstGeom prst="rect">
            <a:avLst/>
          </a:prstGeom>
        </p:spPr>
      </p:pic>
      <p:pic>
        <p:nvPicPr>
          <p:cNvPr id="7" name="Picture 6" descr="A map of a space launch complex&#10;&#10;Description automatically generated">
            <a:extLst>
              <a:ext uri="{FF2B5EF4-FFF2-40B4-BE49-F238E27FC236}">
                <a16:creationId xmlns:a16="http://schemas.microsoft.com/office/drawing/2014/main" id="{A88C80F6-4CCE-34D0-C099-2460819DF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289" y="2845655"/>
            <a:ext cx="2743200" cy="231439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7154211-F100-5590-341D-6942F7810C5A}"/>
              </a:ext>
            </a:extLst>
          </p:cNvPr>
          <p:cNvSpPr txBox="1">
            <a:spLocks/>
          </p:cNvSpPr>
          <p:nvPr/>
        </p:nvSpPr>
        <p:spPr>
          <a:xfrm>
            <a:off x="813816" y="1468143"/>
            <a:ext cx="10093233" cy="859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IBM Plex Mono Text"/>
              </a:rPr>
              <a:t>Some launch site and orbit types shows noticeable difference in reuse success rate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9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78" y="176977"/>
            <a:ext cx="10703748" cy="1344377"/>
          </a:xfrm>
        </p:spPr>
        <p:txBody>
          <a:bodyPr/>
          <a:lstStyle/>
          <a:p>
            <a:r>
              <a:rPr lang="en-US" dirty="0">
                <a:latin typeface="IBM Plex Mono SemiBold"/>
              </a:rPr>
              <a:t>RESULTS - (SQL)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731551"/>
            <a:ext cx="4778048" cy="859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IBM Plex Mono Text"/>
              </a:rPr>
              <a:t>First reuse success was in 2015</a:t>
            </a:r>
            <a:endParaRPr lang="en-US" sz="20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6D2EA0C-A38F-029A-3D04-86E083453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069" y="2155354"/>
            <a:ext cx="1866900" cy="3638550"/>
          </a:xfrm>
          <a:prstGeom prst="rect">
            <a:avLst/>
          </a:prstGeom>
        </p:spPr>
      </p:pic>
      <p:pic>
        <p:nvPicPr>
          <p:cNvPr id="13" name="Content Placeholder 12" descr="A close up of a date&#10;&#10;Description automatically generated">
            <a:extLst>
              <a:ext uri="{FF2B5EF4-FFF2-40B4-BE49-F238E27FC236}">
                <a16:creationId xmlns:a16="http://schemas.microsoft.com/office/drawing/2014/main" id="{443F957C-8429-FC0C-F921-092354D4F5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534766" y="2139156"/>
            <a:ext cx="847725" cy="676275"/>
          </a:xfr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DB899D4-3835-A3E5-9C2F-F2328375E878}"/>
              </a:ext>
            </a:extLst>
          </p:cNvPr>
          <p:cNvSpPr txBox="1">
            <a:spLocks/>
          </p:cNvSpPr>
          <p:nvPr/>
        </p:nvSpPr>
        <p:spPr>
          <a:xfrm>
            <a:off x="7156290" y="1724025"/>
            <a:ext cx="4778048" cy="859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IBM Plex Mono Text"/>
              </a:rPr>
              <a:t>A lot of launches ended as no attempt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628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RESULTS:  DASHBOARD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78" y="176977"/>
            <a:ext cx="10703748" cy="1344377"/>
          </a:xfrm>
        </p:spPr>
        <p:txBody>
          <a:bodyPr/>
          <a:lstStyle/>
          <a:p>
            <a:r>
              <a:rPr lang="en-US" dirty="0">
                <a:latin typeface="IBM Plex Mono SemiBold"/>
              </a:rPr>
              <a:t>Dashboard – All launch sites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731551"/>
            <a:ext cx="4778048" cy="859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IBM Plex Mono Text"/>
              </a:rPr>
              <a:t>Show success by site</a:t>
            </a:r>
            <a:endParaRPr lang="en-US" sz="2000" dirty="0"/>
          </a:p>
        </p:txBody>
      </p:sp>
      <p:pic>
        <p:nvPicPr>
          <p:cNvPr id="6" name="Content Placeholder 5" descr="A pie chart with numbers and a few percentages&#10;&#10;Description automatically generated">
            <a:extLst>
              <a:ext uri="{FF2B5EF4-FFF2-40B4-BE49-F238E27FC236}">
                <a16:creationId xmlns:a16="http://schemas.microsoft.com/office/drawing/2014/main" id="{91FB0A39-4746-3CBA-A3DF-DFEDFF66C7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5311" y="2501658"/>
            <a:ext cx="5181600" cy="316860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417281-D5D9-E74B-F43C-7684EBC59533}"/>
              </a:ext>
            </a:extLst>
          </p:cNvPr>
          <p:cNvSpPr txBox="1"/>
          <p:nvPr/>
        </p:nvSpPr>
        <p:spPr>
          <a:xfrm>
            <a:off x="6756400" y="1572919"/>
            <a:ext cx="388149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IBM Plex Mono Text"/>
              </a:rPr>
              <a:t>Show relation of site, booster version and success/fail</a:t>
            </a:r>
            <a:endParaRPr lang="en-US" dirty="0"/>
          </a:p>
        </p:txBody>
      </p:sp>
      <p:pic>
        <p:nvPicPr>
          <p:cNvPr id="8" name="Picture 7" descr="A graph with colorful dots and numbers&#10;&#10;Description automatically generated">
            <a:extLst>
              <a:ext uri="{FF2B5EF4-FFF2-40B4-BE49-F238E27FC236}">
                <a16:creationId xmlns:a16="http://schemas.microsoft.com/office/drawing/2014/main" id="{BB8BB4E9-EE81-5B2A-B393-B35F91BEF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512" y="2444975"/>
            <a:ext cx="5499570" cy="344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3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78" y="176977"/>
            <a:ext cx="10703748" cy="1344377"/>
          </a:xfrm>
        </p:spPr>
        <p:txBody>
          <a:bodyPr/>
          <a:lstStyle/>
          <a:p>
            <a:r>
              <a:rPr lang="en-US" dirty="0">
                <a:latin typeface="IBM Plex Mono SemiBold"/>
              </a:rPr>
              <a:t>Dashboard – Single 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731551"/>
            <a:ext cx="4778048" cy="859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IBM Plex Mono Text"/>
              </a:rPr>
              <a:t>Success/fail chart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17281-D5D9-E74B-F43C-7684EBC59533}"/>
              </a:ext>
            </a:extLst>
          </p:cNvPr>
          <p:cNvSpPr txBox="1"/>
          <p:nvPr/>
        </p:nvSpPr>
        <p:spPr>
          <a:xfrm>
            <a:off x="6756400" y="1572919"/>
            <a:ext cx="388149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IBM Plex Mono Text"/>
              </a:rPr>
              <a:t>Show relation of chosen site, booster version and success/fail</a:t>
            </a:r>
            <a:endParaRPr lang="en-US" dirty="0"/>
          </a:p>
        </p:txBody>
      </p:sp>
      <p:pic>
        <p:nvPicPr>
          <p:cNvPr id="9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0890F3F0-9C4F-5B22-70BE-3630254D15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35756" y="2441432"/>
            <a:ext cx="5181600" cy="332668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AF4C91-F747-B21B-C58B-073A99285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733" y="2438957"/>
            <a:ext cx="5461940" cy="328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56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78" y="205199"/>
            <a:ext cx="11315229" cy="1344377"/>
          </a:xfrm>
        </p:spPr>
        <p:txBody>
          <a:bodyPr>
            <a:normAutofit/>
          </a:bodyPr>
          <a:lstStyle/>
          <a:p>
            <a:r>
              <a:rPr lang="en-US" dirty="0">
                <a:latin typeface="IBM Plex Mono SemiBold"/>
              </a:rPr>
              <a:t>Summary of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IBM Plex Mono Text"/>
              </a:rPr>
              <a:t>Major Findings</a:t>
            </a:r>
            <a:endParaRPr lang="en-US"/>
          </a:p>
          <a:p>
            <a:pPr marL="0" indent="0">
              <a:buNone/>
            </a:pPr>
            <a:endParaRPr lang="en-US" sz="2000"/>
          </a:p>
          <a:p>
            <a:r>
              <a:rPr lang="en-US" sz="2000">
                <a:latin typeface="IBM Plex Mono Text"/>
              </a:rPr>
              <a:t>Newer flights have higher success</a:t>
            </a:r>
            <a:endParaRPr lang="en-US" sz="2000"/>
          </a:p>
          <a:p>
            <a:r>
              <a:rPr lang="en-US" sz="2000">
                <a:latin typeface="IBM Plex Mono Text"/>
              </a:rPr>
              <a:t>Few binary variables (e.g. legs, grid fins) have correlation with success rate</a:t>
            </a:r>
          </a:p>
          <a:p>
            <a:r>
              <a:rPr lang="en-US" sz="2000">
                <a:latin typeface="IBM Plex Mono Text"/>
              </a:rPr>
              <a:t>Few categorical variables (landing site, orbit) have correlation with success rate</a:t>
            </a:r>
          </a:p>
          <a:p>
            <a:endParaRPr lang="en-US" sz="2000">
              <a:latin typeface="IBM Plex Mono Tex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Implications</a:t>
            </a:r>
          </a:p>
          <a:p>
            <a:pPr marL="0" indent="0">
              <a:buNone/>
            </a:pPr>
            <a:endParaRPr lang="en-US">
              <a:latin typeface="IBM Plex Mono Text"/>
            </a:endParaRPr>
          </a:p>
          <a:p>
            <a:r>
              <a:rPr lang="en-US" sz="2000" dirty="0">
                <a:latin typeface="IBM Plex Mono Text"/>
              </a:rPr>
              <a:t>While simple ML model may not be enough, it seems feasible to create an ML classifier with sufficient precision using multiple variables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890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SemiBold"/>
              </a:rPr>
              <a:t>ML 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2038" y="1825625"/>
            <a:ext cx="571782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IBM Plex Mono Text"/>
              </a:rPr>
              <a:t>Best model had accuracy of ~83%</a:t>
            </a:r>
          </a:p>
          <a:p>
            <a:r>
              <a:rPr lang="en-US" sz="1400">
                <a:latin typeface="Consolas"/>
              </a:rPr>
              <a:t>SVM (sigmoid)</a:t>
            </a:r>
          </a:p>
          <a:p>
            <a:r>
              <a:rPr lang="en-US" sz="1400">
                <a:latin typeface="Consolas"/>
              </a:rPr>
              <a:t>Tested 20 iterations of random sampling test set</a:t>
            </a:r>
          </a:p>
          <a:p>
            <a:r>
              <a:rPr lang="en-US" sz="1400">
                <a:latin typeface="Consolas"/>
              </a:rPr>
              <a:t>Confidence Interval (95.0%): (0.79, 0.880)</a:t>
            </a:r>
            <a:endParaRPr lang="en-US"/>
          </a:p>
          <a:p>
            <a:endParaRPr lang="en-US" sz="1400">
              <a:latin typeface="Consolas"/>
            </a:endParaRPr>
          </a:p>
          <a:p>
            <a:endParaRPr lang="en-US" sz="1400">
              <a:latin typeface="Consolas"/>
            </a:endParaRPr>
          </a:p>
          <a:p>
            <a:pPr marL="0" indent="0">
              <a:buNone/>
            </a:pPr>
            <a:r>
              <a:rPr lang="en-US" sz="2400">
                <a:latin typeface="Consolas"/>
              </a:rPr>
              <a:t>Caveat: Logistic regression, SVM, KNN accuracies are quite similar. Better to tune when there's more data available.</a:t>
            </a:r>
            <a:endParaRPr lang="en-US" sz="1400">
              <a:latin typeface="Consolas"/>
            </a:endParaRPr>
          </a:p>
          <a:p>
            <a:endParaRPr lang="en-US" sz="1400">
              <a:latin typeface="Consolas"/>
            </a:endParaRPr>
          </a:p>
          <a:p>
            <a:pPr marL="0" indent="0">
              <a:buNone/>
            </a:pPr>
            <a:endParaRPr lang="en-US" sz="1400">
              <a:latin typeface="Consolas"/>
            </a:endParaRPr>
          </a:p>
        </p:txBody>
      </p:sp>
      <p:pic>
        <p:nvPicPr>
          <p:cNvPr id="4" name="Picture 3" descr="A diagram of a number of blue boxes&#10;&#10;Description automatically generated">
            <a:extLst>
              <a:ext uri="{FF2B5EF4-FFF2-40B4-BE49-F238E27FC236}">
                <a16:creationId xmlns:a16="http://schemas.microsoft.com/office/drawing/2014/main" id="{4D41AC9B-3EE2-1E0E-BE6D-088F4B406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178" y="1924765"/>
            <a:ext cx="5443125" cy="390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SemiBold"/>
              </a:rPr>
              <a:t>ML 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2038" y="1825625"/>
            <a:ext cx="571782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Best test sample for SVM had 100% accuracy!!!</a:t>
            </a:r>
          </a:p>
          <a:p>
            <a:endParaRPr lang="en-US" sz="1400">
              <a:latin typeface="Consolas"/>
            </a:endParaRPr>
          </a:p>
          <a:p>
            <a:endParaRPr lang="en-US" sz="1400" dirty="0">
              <a:latin typeface="Consolas"/>
            </a:endParaRPr>
          </a:p>
          <a:p>
            <a:endParaRPr lang="en-US" sz="1400" dirty="0">
              <a:latin typeface="Consolas"/>
            </a:endParaRPr>
          </a:p>
          <a:p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dirty="0">
                <a:latin typeface="IBM Plex Mono Text"/>
              </a:rPr>
              <a:t>...however, the sample size is quite small</a:t>
            </a:r>
          </a:p>
          <a:p>
            <a:pPr marL="0" indent="0">
              <a:buNone/>
            </a:pPr>
            <a:endParaRPr lang="en-US" sz="1400">
              <a:latin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endParaRPr lang="en-US" sz="1400">
              <a:latin typeface="Consolas"/>
            </a:endParaRPr>
          </a:p>
        </p:txBody>
      </p:sp>
      <p:pic>
        <p:nvPicPr>
          <p:cNvPr id="5" name="Picture 4" descr="A diagram of a confused matrix&#10;&#10;Description automatically generated">
            <a:extLst>
              <a:ext uri="{FF2B5EF4-FFF2-40B4-BE49-F238E27FC236}">
                <a16:creationId xmlns:a16="http://schemas.microsoft.com/office/drawing/2014/main" id="{AEEECA6C-6636-AF09-FEE8-C72B1BD8B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807" y="1658346"/>
            <a:ext cx="5029200" cy="411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5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/>
              <a:t>Executive Summary</a:t>
            </a:r>
          </a:p>
          <a:p>
            <a:r>
              <a:rPr lang="en-US" sz="2200"/>
              <a:t>Introduction</a:t>
            </a:r>
          </a:p>
          <a:p>
            <a:r>
              <a:rPr lang="en-US" sz="2200"/>
              <a:t>Methodology</a:t>
            </a:r>
          </a:p>
          <a:p>
            <a:r>
              <a:rPr lang="en-US" sz="2200"/>
              <a:t>Results</a:t>
            </a:r>
          </a:p>
          <a:p>
            <a:pPr lvl="1"/>
            <a:r>
              <a:rPr lang="en-US" sz="1800"/>
              <a:t>Visualization – Charts</a:t>
            </a:r>
          </a:p>
          <a:p>
            <a:pPr lvl="1"/>
            <a:r>
              <a:rPr lang="en-US" sz="1800"/>
              <a:t>Dashboard</a:t>
            </a:r>
          </a:p>
          <a:p>
            <a:r>
              <a:rPr lang="en-US" sz="2200"/>
              <a:t>Discussion</a:t>
            </a:r>
          </a:p>
          <a:p>
            <a:pPr lvl="1"/>
            <a:r>
              <a:rPr lang="en-US" sz="1800"/>
              <a:t>Findings &amp; Implications</a:t>
            </a:r>
          </a:p>
          <a:p>
            <a:r>
              <a:rPr lang="en-US" sz="2200"/>
              <a:t>Conclusion</a:t>
            </a:r>
          </a:p>
          <a:p>
            <a:r>
              <a:rPr lang="en-US" sz="220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Findings</a:t>
            </a:r>
          </a:p>
          <a:p>
            <a:pPr marL="0" indent="0">
              <a:buNone/>
            </a:pPr>
            <a:endParaRPr lang="en-US"/>
          </a:p>
          <a:p>
            <a:r>
              <a:rPr lang="en-US" dirty="0">
                <a:latin typeface="IBM Plex Mono Text"/>
              </a:rPr>
              <a:t>With feature engineering, best suited model (SVM) had average accuracy of 83%</a:t>
            </a:r>
            <a:endParaRPr lang="en-US" dirty="0"/>
          </a:p>
          <a:p>
            <a:r>
              <a:rPr lang="en-US" dirty="0">
                <a:latin typeface="IBM Plex Mono Text"/>
              </a:rPr>
              <a:t>Other model accuracies were quite close</a:t>
            </a:r>
          </a:p>
          <a:p>
            <a:r>
              <a:rPr lang="en-US" dirty="0">
                <a:latin typeface="IBM Plex Mono Text"/>
              </a:rPr>
              <a:t>Test (and train) sample size is small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Implications</a:t>
            </a:r>
          </a:p>
          <a:p>
            <a:pPr marL="0" indent="0">
              <a:buNone/>
            </a:pPr>
            <a:endParaRPr lang="en-US"/>
          </a:p>
          <a:p>
            <a:r>
              <a:rPr lang="en-US" dirty="0">
                <a:latin typeface="IBM Plex Mono Text"/>
              </a:rPr>
              <a:t>We can likely increase the accuracy with more time</a:t>
            </a:r>
            <a:endParaRPr lang="en-US" dirty="0"/>
          </a:p>
          <a:p>
            <a:r>
              <a:rPr lang="en-US" dirty="0">
                <a:latin typeface="IBM Plex Mono Text"/>
              </a:rPr>
              <a:t>The best way to improve &amp; evaluate the model is have more launch data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To have competitive pricing when competing with SpaceX, we analyzed SpaceX launch data analysis and build classifier for its launch reuse</a:t>
            </a:r>
          </a:p>
          <a:p>
            <a:r>
              <a:rPr lang="en-US">
                <a:latin typeface="IBM Plex Mono Text"/>
              </a:rPr>
              <a:t>Our best model had average accuracy of 83% </a:t>
            </a:r>
          </a:p>
          <a:p>
            <a:r>
              <a:rPr lang="en-US" dirty="0">
                <a:latin typeface="IBM Plex Mono Text"/>
              </a:rPr>
              <a:t>More fine tuning can be done, however best way to improve will be to have more data points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8977053" cy="133497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Data scraped from </a:t>
            </a:r>
            <a:r>
              <a:rPr lang="en-US" dirty="0" err="1">
                <a:latin typeface="IBM Plex Mono SemiBold"/>
              </a:rPr>
              <a:t>wikipedia</a:t>
            </a:r>
            <a:endParaRPr lang="en-US" dirty="0" err="1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AF05A0A-4759-8AEF-56E6-89B3910E7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30" y="1328118"/>
            <a:ext cx="9450681" cy="47568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E4C5F-D2D2-6391-3E17-B9726EA168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8977053" cy="133497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Comparing orbit type, flight # and success/fail</a:t>
            </a:r>
            <a:endParaRPr lang="en-US" dirty="0"/>
          </a:p>
        </p:txBody>
      </p:sp>
      <p:pic>
        <p:nvPicPr>
          <p:cNvPr id="3" name="Content Placeholder 2" descr="A graph with blue and orange dots&#10;&#10;Description automatically generated">
            <a:extLst>
              <a:ext uri="{FF2B5EF4-FFF2-40B4-BE49-F238E27FC236}">
                <a16:creationId xmlns:a16="http://schemas.microsoft.com/office/drawing/2014/main" id="{C3BE8163-42E2-566C-F948-89B0CC91AA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533" y="1671398"/>
            <a:ext cx="7016044" cy="5036089"/>
          </a:xfrm>
        </p:spPr>
      </p:pic>
    </p:spTree>
    <p:extLst>
      <p:ext uri="{BB962C8B-B14F-4D97-AF65-F5344CB8AC3E}">
        <p14:creationId xmlns:p14="http://schemas.microsoft.com/office/powerpoint/2010/main" val="3464601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8977053" cy="133497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Space X launch locations</a:t>
            </a:r>
            <a:endParaRPr lang="en-US" dirty="0"/>
          </a:p>
        </p:txBody>
      </p:sp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F11B73BA-89A3-95A8-CB85-EB9514DCC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1" y="1506772"/>
            <a:ext cx="9177866" cy="442771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7E636-7CB5-FDA8-937E-AAAF3083CF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2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IBM Plex Mono Text"/>
              </a:rPr>
              <a:t>To win over customers when bidding against Space X, we want competitive pricing</a:t>
            </a:r>
            <a:endParaRPr lang="en-US" sz="2200" dirty="0"/>
          </a:p>
          <a:p>
            <a:pPr lvl="1"/>
            <a:r>
              <a:rPr lang="en-US" sz="1800" dirty="0">
                <a:latin typeface="IBM Plex Mono Text"/>
              </a:rPr>
              <a:t>SpaceX's bid price depends heavily on if they can reuse the rocket for its launch (for another future launch)</a:t>
            </a:r>
            <a:endParaRPr lang="en-US" sz="1800"/>
          </a:p>
          <a:p>
            <a:pPr lvl="1"/>
            <a:r>
              <a:rPr lang="en-US" sz="1800" dirty="0">
                <a:latin typeface="IBM Plex Mono Text"/>
              </a:rPr>
              <a:t>Therefore if we can predict their bidding launch's reuse chances, we can get better pricing guess (assuming SpaceX does similar pricing strategy)</a:t>
            </a:r>
            <a:endParaRPr lang="en-US" sz="1800" dirty="0"/>
          </a:p>
          <a:p>
            <a:r>
              <a:rPr lang="en-US" sz="2200" dirty="0">
                <a:latin typeface="IBM Plex Mono Text"/>
              </a:rPr>
              <a:t>Goal is to answer the question is, "Would SpaceX's new (bidding) launch reuse stage 1 or not?"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Our best Machine Learning classifier had average accuracy of 83%, which seems usable</a:t>
            </a:r>
          </a:p>
          <a:p>
            <a:r>
              <a:rPr lang="en-US" sz="2200" dirty="0">
                <a:latin typeface="IBM Plex Mono Text"/>
              </a:rPr>
              <a:t>We can likely improve if we have more data points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latin typeface="IBM Plex Mono Text"/>
              </a:rPr>
              <a:t>We want more customers. SpaceX is our competitor and we need to have competitive advantage. </a:t>
            </a:r>
            <a:endParaRPr lang="en-US"/>
          </a:p>
          <a:p>
            <a:r>
              <a:rPr lang="en-US" sz="2200">
                <a:latin typeface="IBM Plex Mono Text"/>
              </a:rPr>
              <a:t>One way to compete is </a:t>
            </a:r>
            <a:r>
              <a:rPr lang="en-US" sz="2200" b="1" u="sng">
                <a:latin typeface="IBM Plex Mono Text"/>
              </a:rPr>
              <a:t>cost</a:t>
            </a:r>
            <a:endParaRPr lang="en-US" u="sng"/>
          </a:p>
          <a:p>
            <a:r>
              <a:rPr lang="en-US" sz="2200">
                <a:latin typeface="IBM Plex Mono Text"/>
              </a:rPr>
              <a:t>If we can estimate SpaceX's bidding price, we can bid for lower price (and win customers)</a:t>
            </a:r>
            <a:endParaRPr lang="en-US" sz="2200" b="1">
              <a:latin typeface="IBM Plex Mono Text"/>
              <a:cs typeface="Arial"/>
            </a:endParaRPr>
          </a:p>
          <a:p>
            <a:r>
              <a:rPr lang="en-US" sz="2000">
                <a:latin typeface="Arial"/>
                <a:cs typeface="Arial"/>
              </a:rPr>
              <a:t>Space X's cost of launch heavily depends on reuse success of stage 1 rocket</a:t>
            </a:r>
            <a:endParaRPr lang="en-US" sz="2000" b="1">
              <a:latin typeface="IBM Plex Mono Text"/>
              <a:cs typeface="Arial"/>
            </a:endParaRPr>
          </a:p>
          <a:p>
            <a:pPr lvl="1"/>
            <a:r>
              <a:rPr lang="en-US" sz="1700">
                <a:latin typeface="Arial"/>
                <a:cs typeface="Arial"/>
              </a:rPr>
              <a:t>If it can be reused, SpaceX can cut the cost (and therefore the bid price) to ~half</a:t>
            </a:r>
          </a:p>
          <a:p>
            <a:pPr lvl="1"/>
            <a:r>
              <a:rPr lang="en-US" sz="1700">
                <a:latin typeface="Arial"/>
                <a:cs typeface="Arial"/>
              </a:rPr>
              <a:t>If we can predict SpaceX's chances of reuse success, then we have better idea of what their bidding price will be. </a:t>
            </a:r>
          </a:p>
          <a:p>
            <a:r>
              <a:rPr lang="en-US" sz="2200">
                <a:latin typeface="IBM Plex Mono Text"/>
              </a:rPr>
              <a:t>Therefore, the goal is to answer, "</a:t>
            </a:r>
            <a:r>
              <a:rPr lang="en-US" sz="2200" b="1">
                <a:latin typeface="IBM Plex Mono Text"/>
              </a:rPr>
              <a:t>Would SpaceX's new (bidding) launch reuse stage 1 or not?"</a:t>
            </a:r>
            <a:endParaRPr lang="en-US" sz="2200"/>
          </a:p>
          <a:p>
            <a:pPr lvl="1"/>
            <a:r>
              <a:rPr lang="en-US" sz="1800">
                <a:latin typeface="IBM Plex Mono Text"/>
              </a:rPr>
              <a:t>Approach is to use Machine Learning (ML) classifier)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200">
                <a:latin typeface="IBM Plex Mono Text"/>
              </a:rPr>
              <a:t>Collecting data</a:t>
            </a:r>
            <a:endParaRPr lang="en-US" sz="2200"/>
          </a:p>
          <a:p>
            <a:pPr lvl="1"/>
            <a:r>
              <a:rPr lang="en-US" sz="1800">
                <a:latin typeface="IBM Plex Mono Text"/>
              </a:rPr>
              <a:t>Use SpaceX public data &amp; API to collect launch information </a:t>
            </a:r>
          </a:p>
          <a:p>
            <a:r>
              <a:rPr lang="en-US" sz="2200">
                <a:latin typeface="IBM Plex Mono Text"/>
              </a:rPr>
              <a:t>Data wrangling</a:t>
            </a:r>
          </a:p>
          <a:p>
            <a:pPr lvl="1"/>
            <a:r>
              <a:rPr lang="en-US" sz="1800">
                <a:latin typeface="IBM Plex Mono Text"/>
              </a:rPr>
              <a:t>Fix problematic values (e.g. nulls)</a:t>
            </a:r>
          </a:p>
          <a:p>
            <a:pPr lvl="1"/>
            <a:r>
              <a:rPr lang="en-US" sz="1800">
                <a:latin typeface="IBM Plex Mono Text"/>
              </a:rPr>
              <a:t>Use one hot encoding for binary data (as ML feature)</a:t>
            </a:r>
          </a:p>
          <a:p>
            <a:r>
              <a:rPr lang="en-US" sz="2200">
                <a:latin typeface="IBM Plex Mono Text"/>
              </a:rPr>
              <a:t>Data analysis</a:t>
            </a:r>
          </a:p>
          <a:p>
            <a:pPr lvl="1"/>
            <a:r>
              <a:rPr lang="en-US" sz="1800">
                <a:latin typeface="IBM Plex Mono Text"/>
              </a:rPr>
              <a:t>Use SQL for (aggregated) quantitative analysis of data</a:t>
            </a:r>
            <a:endParaRPr lang="en-US"/>
          </a:p>
          <a:p>
            <a:pPr lvl="1"/>
            <a:r>
              <a:rPr lang="en-US" sz="1800">
                <a:latin typeface="IBM Plex Mono Text"/>
              </a:rPr>
              <a:t>Use visualizations to look for trends &amp; correlations with successful reuse launch</a:t>
            </a:r>
            <a:endParaRPr lang="en-US"/>
          </a:p>
          <a:p>
            <a:pPr lvl="1"/>
            <a:r>
              <a:rPr lang="en-US" sz="1800">
                <a:latin typeface="IBM Plex Mono Text"/>
              </a:rPr>
              <a:t>Create dashboard for others to explore data</a:t>
            </a:r>
          </a:p>
          <a:p>
            <a:r>
              <a:rPr lang="en-US" sz="2200">
                <a:latin typeface="IBM Plex Mono Text"/>
              </a:rPr>
              <a:t>Building &amp; evaluating ML classifier</a:t>
            </a:r>
          </a:p>
          <a:p>
            <a:pPr lvl="1"/>
            <a:r>
              <a:rPr lang="en-US" sz="1800">
                <a:latin typeface="IBM Plex Mono Text"/>
              </a:rPr>
              <a:t>Test few ML classifiers to predict if a particular launch (or bid) can land 1st stage successfully or not</a:t>
            </a:r>
            <a:endParaRPr lang="en-US" sz="1800"/>
          </a:p>
          <a:p>
            <a:pPr lvl="1"/>
            <a:r>
              <a:rPr lang="en-US" sz="1800">
                <a:latin typeface="IBM Plex Mono Text"/>
              </a:rPr>
              <a:t>Each classifier will be tested with multiple parameters</a:t>
            </a:r>
          </a:p>
          <a:p>
            <a:pPr lvl="1"/>
            <a:r>
              <a:rPr lang="en-US" sz="1800">
                <a:latin typeface="IBM Plex Mono Text"/>
              </a:rPr>
              <a:t>Accuracy will be used as eval score</a:t>
            </a:r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RESULTS – Data collection</a:t>
            </a:r>
            <a:endParaRPr lang="en-US"/>
          </a:p>
        </p:txBody>
      </p:sp>
      <p:sp>
        <p:nvSpPr>
          <p:cNvPr id="143" name="Content Placeholder 2">
            <a:extLst>
              <a:ext uri="{FF2B5EF4-FFF2-40B4-BE49-F238E27FC236}">
                <a16:creationId xmlns:a16="http://schemas.microsoft.com/office/drawing/2014/main" id="{B7E46475-9FD8-E9BC-F0BF-9F1A43572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4477012" cy="501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149" name="Content Placeholder 2">
            <a:extLst>
              <a:ext uri="{FF2B5EF4-FFF2-40B4-BE49-F238E27FC236}">
                <a16:creationId xmlns:a16="http://schemas.microsoft.com/office/drawing/2014/main" id="{51000335-C120-0473-D12E-63F599DEFDE9}"/>
              </a:ext>
            </a:extLst>
          </p:cNvPr>
          <p:cNvSpPr txBox="1">
            <a:spLocks/>
          </p:cNvSpPr>
          <p:nvPr/>
        </p:nvSpPr>
        <p:spPr>
          <a:xfrm>
            <a:off x="809977" y="2506661"/>
            <a:ext cx="7672356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latin typeface="IBM Plex Mono Text"/>
              </a:rPr>
              <a:t>Used following SpaceX API endpoints for data collection:</a:t>
            </a:r>
            <a:endParaRPr lang="en-US" sz="2200"/>
          </a:p>
          <a:p>
            <a:pPr lvl="1">
              <a:buFont typeface="Courier New"/>
              <a:buChar char="o"/>
            </a:pPr>
            <a:r>
              <a:rPr lang="en-US" sz="1800">
                <a:latin typeface="IBM Plex Mono Text"/>
                <a:hlinkClick r:id="rId2"/>
              </a:rPr>
              <a:t>https://api.spacexdata.com/v4/launches/past</a:t>
            </a:r>
            <a:endParaRPr lang="en-US" sz="1800">
              <a:hlinkClick r:id="rId2"/>
            </a:endParaRPr>
          </a:p>
          <a:p>
            <a:pPr lvl="1">
              <a:buFont typeface="Courier New"/>
              <a:buChar char="o"/>
            </a:pPr>
            <a:r>
              <a:rPr lang="en-US" sz="1800">
                <a:latin typeface="IBM Plex Mono Text"/>
                <a:hlinkClick r:id="rId3"/>
              </a:rPr>
              <a:t>https://api.spacexdata.com/v4/rockets/</a:t>
            </a:r>
            <a:endParaRPr lang="en-US" sz="1800">
              <a:hlinkClick r:id="rId3"/>
            </a:endParaRPr>
          </a:p>
          <a:p>
            <a:pPr lvl="1">
              <a:buFont typeface="Courier New"/>
              <a:buChar char="o"/>
            </a:pPr>
            <a:r>
              <a:rPr lang="en-US" sz="1800">
                <a:latin typeface="IBM Plex Mono Text"/>
                <a:hlinkClick r:id="rId4"/>
              </a:rPr>
              <a:t>https://api.spacexdata.com/v4/launchpads/</a:t>
            </a:r>
            <a:endParaRPr lang="en-US" sz="1800">
              <a:hlinkClick r:id="rId4"/>
            </a:endParaRPr>
          </a:p>
          <a:p>
            <a:pPr lvl="1">
              <a:buFont typeface="Courier New"/>
              <a:buChar char="o"/>
            </a:pPr>
            <a:r>
              <a:rPr lang="en-US" sz="1800">
                <a:latin typeface="IBM Plex Mono Text"/>
                <a:hlinkClick r:id="rId5"/>
              </a:rPr>
              <a:t>https://api.spacexdata.com/v4/payloads/</a:t>
            </a:r>
            <a:endParaRPr lang="en-US" sz="1800">
              <a:hlinkClick r:id="rId5"/>
            </a:endParaRPr>
          </a:p>
          <a:p>
            <a:pPr lvl="1">
              <a:buFont typeface="Courier New"/>
              <a:buChar char="o"/>
            </a:pPr>
            <a:r>
              <a:rPr lang="en-US" sz="1800">
                <a:latin typeface="IBM Plex Mono Text"/>
                <a:hlinkClick r:id="rId6"/>
              </a:rPr>
              <a:t>https://api.spacexdata.com/v4/cores/</a:t>
            </a:r>
          </a:p>
          <a:p>
            <a:r>
              <a:rPr lang="en-US" sz="2200">
                <a:latin typeface="IBM Plex Mono Text"/>
              </a:rPr>
              <a:t>Also pulled data from </a:t>
            </a:r>
            <a:r>
              <a:rPr lang="en-US" sz="2200" err="1">
                <a:latin typeface="IBM Plex Mono Text"/>
              </a:rPr>
              <a:t>wikipedia</a:t>
            </a:r>
            <a:endParaRPr lang="en-US" sz="2200" err="1"/>
          </a:p>
          <a:p>
            <a:pPr lvl="1">
              <a:buFont typeface="Courier New"/>
              <a:buChar char="o"/>
            </a:pPr>
            <a:r>
              <a:rPr lang="en-US" sz="1800">
                <a:latin typeface="system-ui"/>
                <a:hlinkClick r:id="rId7"/>
              </a:rPr>
              <a:t>https://en.wikipedia.org/wiki/List_of_Falcon_9_and_Falcon_Heavy_launches</a:t>
            </a:r>
            <a:endParaRPr lang="en-US" sz="1800"/>
          </a:p>
          <a:p>
            <a:pPr lvl="1">
              <a:buFont typeface="Courier New"/>
              <a:buChar char="o"/>
            </a:pPr>
            <a:endParaRPr lang="en-US" sz="1800"/>
          </a:p>
          <a:p>
            <a:pPr lvl="1">
              <a:buFont typeface="Courier New"/>
              <a:buChar char="o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92479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RESULTS – Data wrangling</a:t>
            </a:r>
            <a:endParaRPr lang="en-US"/>
          </a:p>
        </p:txBody>
      </p:sp>
      <p:sp>
        <p:nvSpPr>
          <p:cNvPr id="143" name="Content Placeholder 2">
            <a:extLst>
              <a:ext uri="{FF2B5EF4-FFF2-40B4-BE49-F238E27FC236}">
                <a16:creationId xmlns:a16="http://schemas.microsoft.com/office/drawing/2014/main" id="{B7E46475-9FD8-E9BC-F0BF-9F1A43572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4477012" cy="501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149" name="Content Placeholder 2">
            <a:extLst>
              <a:ext uri="{FF2B5EF4-FFF2-40B4-BE49-F238E27FC236}">
                <a16:creationId xmlns:a16="http://schemas.microsoft.com/office/drawing/2014/main" id="{51000335-C120-0473-D12E-63F599DEFDE9}"/>
              </a:ext>
            </a:extLst>
          </p:cNvPr>
          <p:cNvSpPr txBox="1">
            <a:spLocks/>
          </p:cNvSpPr>
          <p:nvPr/>
        </p:nvSpPr>
        <p:spPr>
          <a:xfrm>
            <a:off x="809977" y="2506661"/>
            <a:ext cx="7672356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latin typeface="IBM Plex Mono Text"/>
              </a:rPr>
              <a:t>Replaced empty 'payload mass' field with average of all </a:t>
            </a:r>
            <a:endParaRPr lang="en-US" sz="2200"/>
          </a:p>
          <a:p>
            <a:r>
              <a:rPr lang="en-US" sz="2200">
                <a:latin typeface="IBM Plex Mono Text"/>
              </a:rPr>
              <a:t>Created new outcome label for reuse based on landing class field (which is a combination of landing success and where the landing was done/attempted)</a:t>
            </a:r>
            <a:endParaRPr lang="en-US" sz="2200"/>
          </a:p>
          <a:p>
            <a:r>
              <a:rPr lang="en-US" sz="2200">
                <a:latin typeface="IBM Plex Mono Text"/>
              </a:rPr>
              <a:t>Used one-hot encoding for a few fields</a:t>
            </a:r>
            <a:endParaRPr lang="en-US" sz="2200"/>
          </a:p>
          <a:p>
            <a:pPr lvl="1">
              <a:buFont typeface="Courier New"/>
              <a:buChar char="o"/>
            </a:pPr>
            <a:r>
              <a:rPr lang="en-US" sz="1800">
                <a:latin typeface="IBM Plex Mono Text"/>
              </a:rPr>
              <a:t>'Orbit','</a:t>
            </a:r>
            <a:r>
              <a:rPr lang="en-US" sz="1800" err="1">
                <a:latin typeface="IBM Plex Mono Text"/>
              </a:rPr>
              <a:t>LaunchSite</a:t>
            </a:r>
            <a:r>
              <a:rPr lang="en-US" sz="1800">
                <a:latin typeface="IBM Plex Mono Text"/>
              </a:rPr>
              <a:t>','</a:t>
            </a:r>
            <a:r>
              <a:rPr lang="en-US" sz="1800" err="1">
                <a:latin typeface="IBM Plex Mono Text"/>
              </a:rPr>
              <a:t>LandingPad</a:t>
            </a:r>
            <a:r>
              <a:rPr lang="en-US" sz="1800">
                <a:latin typeface="IBM Plex Mono Text"/>
              </a:rPr>
              <a:t>','Serial'</a:t>
            </a:r>
          </a:p>
          <a:p>
            <a:pPr lvl="1">
              <a:buFont typeface="Courier New"/>
              <a:buChar char="o"/>
            </a:pPr>
            <a:endParaRPr lang="en-US" sz="1800"/>
          </a:p>
          <a:p>
            <a:pPr lvl="1">
              <a:buFont typeface="Courier New"/>
              <a:buChar char="o"/>
            </a:pPr>
            <a:endParaRPr lang="en-US" sz="1800"/>
          </a:p>
          <a:p>
            <a:pPr lvl="1">
              <a:buFont typeface="Courier New"/>
              <a:buChar char="o"/>
            </a:pPr>
            <a:endParaRPr lang="en-US" sz="1800"/>
          </a:p>
          <a:p>
            <a:pPr lvl="1">
              <a:buFont typeface="Courier New"/>
              <a:buChar char="o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83393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RESULTS - Analysis</a:t>
            </a:r>
            <a:endParaRPr lang="en-US"/>
          </a:p>
        </p:txBody>
      </p:sp>
      <p:sp>
        <p:nvSpPr>
          <p:cNvPr id="143" name="Content Placeholder 2">
            <a:extLst>
              <a:ext uri="{FF2B5EF4-FFF2-40B4-BE49-F238E27FC236}">
                <a16:creationId xmlns:a16="http://schemas.microsoft.com/office/drawing/2014/main" id="{B7E46475-9FD8-E9BC-F0BF-9F1A43572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4477012" cy="501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IBM Plex Mono Text"/>
              </a:rPr>
              <a:t>Data source Basic stats</a:t>
            </a:r>
            <a:endParaRPr lang="en-US"/>
          </a:p>
        </p:txBody>
      </p:sp>
      <p:sp>
        <p:nvSpPr>
          <p:cNvPr id="149" name="Content Placeholder 2">
            <a:extLst>
              <a:ext uri="{FF2B5EF4-FFF2-40B4-BE49-F238E27FC236}">
                <a16:creationId xmlns:a16="http://schemas.microsoft.com/office/drawing/2014/main" id="{51000335-C120-0473-D12E-63F599DEFDE9}"/>
              </a:ext>
            </a:extLst>
          </p:cNvPr>
          <p:cNvSpPr txBox="1">
            <a:spLocks/>
          </p:cNvSpPr>
          <p:nvPr/>
        </p:nvSpPr>
        <p:spPr>
          <a:xfrm>
            <a:off x="809977" y="2506661"/>
            <a:ext cx="7672356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latin typeface="IBM Plex Mono Text"/>
              </a:rPr>
              <a:t># of launches: </a:t>
            </a:r>
            <a:endParaRPr lang="en-US" sz="2200"/>
          </a:p>
          <a:p>
            <a:pPr lvl="1">
              <a:buFont typeface="Courier New"/>
              <a:buChar char="o"/>
            </a:pPr>
            <a:r>
              <a:rPr lang="en-US" sz="1800">
                <a:latin typeface="IBM Plex Mono Text"/>
              </a:rPr>
              <a:t>2010 ~ 2020</a:t>
            </a:r>
          </a:p>
          <a:p>
            <a:r>
              <a:rPr lang="en-US" sz="2200">
                <a:latin typeface="IBM Plex Mono Text"/>
              </a:rPr>
              <a:t>Overall success rate: </a:t>
            </a:r>
            <a:endParaRPr lang="en-US" sz="2200"/>
          </a:p>
          <a:p>
            <a:r>
              <a:rPr lang="en-US" sz="2200">
                <a:latin typeface="IBM Plex Mono Text"/>
              </a:rPr>
              <a:t>Launch attributes:</a:t>
            </a:r>
            <a:endParaRPr lang="en-US" sz="2200"/>
          </a:p>
          <a:p>
            <a:pPr lvl="1">
              <a:buFont typeface="Courier New"/>
              <a:buChar char="o"/>
            </a:pPr>
            <a:r>
              <a:rPr lang="en-US" sz="1800">
                <a:latin typeface="IBM Plex Mono Text"/>
              </a:rPr>
              <a:t>Examples: Launch site, Payload mass, Landing pad</a:t>
            </a:r>
            <a:endParaRPr lang="en-US" sz="1800"/>
          </a:p>
          <a:p>
            <a:pPr lvl="1"/>
            <a:endParaRPr lang="en-US" sz="1800">
              <a:latin typeface="Arial"/>
              <a:cs typeface="Arial"/>
            </a:endParaRPr>
          </a:p>
          <a:p>
            <a:pPr lvl="1">
              <a:buFont typeface="Courier New"/>
              <a:buChar char="o"/>
            </a:pPr>
            <a:endParaRPr lang="en-US" sz="2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>
                <a:latin typeface="IBM Plex Mono SemiBold"/>
              </a:rPr>
              <a:t>RESULTS -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0852" y="1825625"/>
            <a:ext cx="4119531" cy="28820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IBM Plex Mono Text"/>
              </a:rPr>
              <a:t>The reuse success rate has been increasing year over year</a:t>
            </a:r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9D15616-84B9-EEBE-C11A-EFA48776E724}"/>
              </a:ext>
            </a:extLst>
          </p:cNvPr>
          <p:cNvSpPr txBox="1">
            <a:spLocks/>
          </p:cNvSpPr>
          <p:nvPr/>
        </p:nvSpPr>
        <p:spPr>
          <a:xfrm>
            <a:off x="712216" y="5496395"/>
            <a:ext cx="11664269" cy="868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atin typeface="IBM Plex Mono Text"/>
              </a:rPr>
              <a:t>Implication: We should expect the trend of high success rate to continue</a:t>
            </a:r>
            <a:endParaRPr lang="en-US" b="1"/>
          </a:p>
        </p:txBody>
      </p:sp>
      <p:pic>
        <p:nvPicPr>
          <p:cNvPr id="4" name="Picture 3" descr="A line graph with numbers&#10;&#10;Description automatically generated">
            <a:extLst>
              <a:ext uri="{FF2B5EF4-FFF2-40B4-BE49-F238E27FC236}">
                <a16:creationId xmlns:a16="http://schemas.microsoft.com/office/drawing/2014/main" id="{CC1DDE09-C424-FE8B-8838-3AABA4C90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846" y="1746934"/>
            <a:ext cx="4935125" cy="367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SLIDE_TEMPLATE_skill_network</vt:lpstr>
      <vt:lpstr>SpaceX Landing prediction </vt:lpstr>
      <vt:lpstr>OUTLINE</vt:lpstr>
      <vt:lpstr>EXECUTIVE SUMMARY</vt:lpstr>
      <vt:lpstr>INTRODUCTION</vt:lpstr>
      <vt:lpstr>METHODOLOGY</vt:lpstr>
      <vt:lpstr>RESULTS – Data collection</vt:lpstr>
      <vt:lpstr>RESULTS – Data wrangling</vt:lpstr>
      <vt:lpstr>RESULTS - Analysis</vt:lpstr>
      <vt:lpstr>RESULTS - Analysis</vt:lpstr>
      <vt:lpstr>RESULTS - Analysis</vt:lpstr>
      <vt:lpstr>RESULTS - Analysis</vt:lpstr>
      <vt:lpstr>RESULTS - (SQL) Analysis</vt:lpstr>
      <vt:lpstr>RESULTS:  DASHBOARD</vt:lpstr>
      <vt:lpstr>Dashboard – All launch sites</vt:lpstr>
      <vt:lpstr>Dashboard – Single site</vt:lpstr>
      <vt:lpstr>DISCUSSION</vt:lpstr>
      <vt:lpstr>Summary of findings &amp; implications</vt:lpstr>
      <vt:lpstr>ML Classifier</vt:lpstr>
      <vt:lpstr>ML Classifier</vt:lpstr>
      <vt:lpstr>OVERALL FINDINGS &amp; IMPLICATIONS</vt:lpstr>
      <vt:lpstr>CONCLUSION</vt:lpstr>
      <vt:lpstr>APPENDIX</vt:lpstr>
      <vt:lpstr>Data scraped from wikipedia</vt:lpstr>
      <vt:lpstr>Comparing orbit type, flight # and success/fail</vt:lpstr>
      <vt:lpstr>Space X launch locations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revision>141</cp:revision>
  <dcterms:created xsi:type="dcterms:W3CDTF">2020-10-28T18:29:43Z</dcterms:created>
  <dcterms:modified xsi:type="dcterms:W3CDTF">2023-12-13T04:09:08Z</dcterms:modified>
</cp:coreProperties>
</file>