
<file path=[Content_Types].xml><?xml version="1.0" encoding="utf-8"?>
<Types xmlns="http://schemas.openxmlformats.org/package/2006/content-types">
  <Default Extension="xml" ContentType="application/xml"/>
  <Default Extension="jpeg" ContentType="image/jpeg"/>
  <Default Extension="bin" ContentType="image/jp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9.bin"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24.bin" ContentType="image/png"/>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359" r:id="rId3"/>
    <p:sldId id="336" r:id="rId4"/>
    <p:sldId id="356" r:id="rId5"/>
    <p:sldId id="357" r:id="rId6"/>
    <p:sldId id="365" r:id="rId7"/>
    <p:sldId id="360" r:id="rId8"/>
    <p:sldId id="274" r:id="rId9"/>
    <p:sldId id="279" r:id="rId10"/>
    <p:sldId id="325" r:id="rId11"/>
    <p:sldId id="282" r:id="rId12"/>
    <p:sldId id="329" r:id="rId13"/>
    <p:sldId id="297" r:id="rId14"/>
    <p:sldId id="361" r:id="rId15"/>
    <p:sldId id="300" r:id="rId16"/>
    <p:sldId id="333" r:id="rId17"/>
    <p:sldId id="350" r:id="rId18"/>
    <p:sldId id="349" r:id="rId19"/>
    <p:sldId id="366" r:id="rId20"/>
    <p:sldId id="259" r:id="rId21"/>
    <p:sldId id="362" r:id="rId22"/>
    <p:sldId id="340" r:id="rId23"/>
    <p:sldId id="341" r:id="rId24"/>
    <p:sldId id="344" r:id="rId25"/>
    <p:sldId id="345" r:id="rId26"/>
    <p:sldId id="363" r:id="rId27"/>
    <p:sldId id="310" r:id="rId28"/>
    <p:sldId id="328" r:id="rId29"/>
    <p:sldId id="364" r:id="rId30"/>
    <p:sldId id="269" r:id="rId31"/>
    <p:sldId id="272" r:id="rId32"/>
    <p:sldId id="338" r:id="rId33"/>
    <p:sldId id="321" r:id="rId34"/>
  </p:sldIdLst>
  <p:sldSz cx="7620000" cy="5715000"/>
  <p:notesSz cx="6858000" cy="9144000"/>
  <p:defaultText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3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6381" autoAdjust="0"/>
  </p:normalViewPr>
  <p:slideViewPr>
    <p:cSldViewPr>
      <p:cViewPr varScale="1">
        <p:scale>
          <a:sx n="114" d="100"/>
          <a:sy n="114" d="100"/>
        </p:scale>
        <p:origin x="2112" y="160"/>
      </p:cViewPr>
      <p:guideLst>
        <p:guide orient="horz" pos="216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C2092-1572-2E4E-9B76-C9655F7C17D1}" type="datetimeFigureOut">
              <a:rPr lang="en-US" smtClean="0"/>
              <a:t>2/14/16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34015-05DB-534D-A44A-204B07A36534}" type="slidenum">
              <a:rPr lang="en-US" smtClean="0"/>
              <a:t>‹#›</a:t>
            </a:fld>
            <a:endParaRPr lang="en-US"/>
          </a:p>
        </p:txBody>
      </p:sp>
    </p:spTree>
    <p:extLst>
      <p:ext uri="{BB962C8B-B14F-4D97-AF65-F5344CB8AC3E}">
        <p14:creationId xmlns:p14="http://schemas.microsoft.com/office/powerpoint/2010/main" val="3116739615"/>
      </p:ext>
    </p:extLst>
  </p:cSld>
  <p:clrMap bg1="lt1" tx1="dk1" bg2="lt2" tx2="dk2" accent1="accent1" accent2="accent2" accent3="accent3" accent4="accent4" accent5="accent5" accent6="accent6" hlink="hlink" folHlink="folHlink"/>
  <p:notesStyle>
    <a:lvl1pPr marL="0" algn="l" defTabSz="457163" rtl="0" eaLnBrk="1" latinLnBrk="0" hangingPunct="1">
      <a:defRPr sz="1200" kern="1200">
        <a:solidFill>
          <a:schemeClr val="tx1"/>
        </a:solidFill>
        <a:latin typeface="+mn-lt"/>
        <a:ea typeface="+mn-ea"/>
        <a:cs typeface="+mn-cs"/>
      </a:defRPr>
    </a:lvl1pPr>
    <a:lvl2pPr marL="457163" algn="l" defTabSz="457163" rtl="0" eaLnBrk="1" latinLnBrk="0" hangingPunct="1">
      <a:defRPr sz="1200" kern="1200">
        <a:solidFill>
          <a:schemeClr val="tx1"/>
        </a:solidFill>
        <a:latin typeface="+mn-lt"/>
        <a:ea typeface="+mn-ea"/>
        <a:cs typeface="+mn-cs"/>
      </a:defRPr>
    </a:lvl2pPr>
    <a:lvl3pPr marL="914327" algn="l" defTabSz="457163" rtl="0" eaLnBrk="1" latinLnBrk="0" hangingPunct="1">
      <a:defRPr sz="1200" kern="1200">
        <a:solidFill>
          <a:schemeClr val="tx1"/>
        </a:solidFill>
        <a:latin typeface="+mn-lt"/>
        <a:ea typeface="+mn-ea"/>
        <a:cs typeface="+mn-cs"/>
      </a:defRPr>
    </a:lvl3pPr>
    <a:lvl4pPr marL="1371490" algn="l" defTabSz="457163" rtl="0" eaLnBrk="1" latinLnBrk="0" hangingPunct="1">
      <a:defRPr sz="1200" kern="1200">
        <a:solidFill>
          <a:schemeClr val="tx1"/>
        </a:solidFill>
        <a:latin typeface="+mn-lt"/>
        <a:ea typeface="+mn-ea"/>
        <a:cs typeface="+mn-cs"/>
      </a:defRPr>
    </a:lvl4pPr>
    <a:lvl5pPr marL="1828654" algn="l" defTabSz="457163" rtl="0" eaLnBrk="1" latinLnBrk="0" hangingPunct="1">
      <a:defRPr sz="1200" kern="1200">
        <a:solidFill>
          <a:schemeClr val="tx1"/>
        </a:solidFill>
        <a:latin typeface="+mn-lt"/>
        <a:ea typeface="+mn-ea"/>
        <a:cs typeface="+mn-cs"/>
      </a:defRPr>
    </a:lvl5pPr>
    <a:lvl6pPr marL="2285818" algn="l" defTabSz="457163" rtl="0" eaLnBrk="1" latinLnBrk="0" hangingPunct="1">
      <a:defRPr sz="1200" kern="1200">
        <a:solidFill>
          <a:schemeClr val="tx1"/>
        </a:solidFill>
        <a:latin typeface="+mn-lt"/>
        <a:ea typeface="+mn-ea"/>
        <a:cs typeface="+mn-cs"/>
      </a:defRPr>
    </a:lvl6pPr>
    <a:lvl7pPr marL="2742980" algn="l" defTabSz="457163" rtl="0" eaLnBrk="1" latinLnBrk="0" hangingPunct="1">
      <a:defRPr sz="1200" kern="1200">
        <a:solidFill>
          <a:schemeClr val="tx1"/>
        </a:solidFill>
        <a:latin typeface="+mn-lt"/>
        <a:ea typeface="+mn-ea"/>
        <a:cs typeface="+mn-cs"/>
      </a:defRPr>
    </a:lvl7pPr>
    <a:lvl8pPr marL="3200144" algn="l" defTabSz="457163" rtl="0" eaLnBrk="1" latinLnBrk="0" hangingPunct="1">
      <a:defRPr sz="1200" kern="1200">
        <a:solidFill>
          <a:schemeClr val="tx1"/>
        </a:solidFill>
        <a:latin typeface="+mn-lt"/>
        <a:ea typeface="+mn-ea"/>
        <a:cs typeface="+mn-cs"/>
      </a:defRPr>
    </a:lvl8pPr>
    <a:lvl9pPr marL="3657308" algn="l" defTabSz="4571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Guidelines</a:t>
            </a:r>
            <a:r>
              <a:rPr lang="en-US" baseline="0" dirty="0" smtClean="0"/>
              <a:t> on </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a:t>
            </a:fld>
            <a:endParaRPr lang="en-US"/>
          </a:p>
        </p:txBody>
      </p:sp>
    </p:spTree>
    <p:extLst>
      <p:ext uri="{BB962C8B-B14F-4D97-AF65-F5344CB8AC3E}">
        <p14:creationId xmlns:p14="http://schemas.microsoft.com/office/powerpoint/2010/main" val="2413966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a lot of content to compare, help the user by letting them focus on the key differences and reducing distractions. </a:t>
            </a:r>
          </a:p>
          <a:p>
            <a:pPr marL="0" marR="0" indent="0" algn="l" defTabSz="457163" rtl="0" eaLnBrk="1" fontAlgn="auto" latinLnBrk="0" hangingPunct="1">
              <a:lnSpc>
                <a:spcPct val="100000"/>
              </a:lnSpc>
              <a:spcBef>
                <a:spcPts val="0"/>
              </a:spcBef>
              <a:spcAft>
                <a:spcPts val="0"/>
              </a:spcAft>
              <a:buClrTx/>
              <a:buSzTx/>
              <a:buFontTx/>
              <a:buNone/>
              <a:tabLst/>
              <a:defRPr/>
            </a:pPr>
            <a:r>
              <a:rPr lang="en-US" baseline="0" dirty="0" smtClean="0"/>
              <a:t>- You can reduce visual noise by keeping many of the elements consistent. Line your content up, and use the same colors and placement of labels. That way, differences between items are easier to spot.  Also, notice how you don’t need to physically draw a line – Based on the gestalt principle of continuation:  A users’ eye will naturally be compelled to “move through one object  and continue to another”</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17</a:t>
            </a:fld>
            <a:endParaRPr lang="en-US"/>
          </a:p>
        </p:txBody>
      </p:sp>
    </p:spTree>
    <p:extLst>
      <p:ext uri="{BB962C8B-B14F-4D97-AF65-F5344CB8AC3E}">
        <p14:creationId xmlns:p14="http://schemas.microsoft.com/office/powerpoint/2010/main" val="230443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Imagine a page of 25 ovens, how to decide on one? Skim! Lots of similar things, but you can easily compare similar things like price.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18</a:t>
            </a:fld>
            <a:endParaRPr lang="en-US"/>
          </a:p>
        </p:txBody>
      </p:sp>
    </p:spTree>
    <p:extLst>
      <p:ext uri="{BB962C8B-B14F-4D97-AF65-F5344CB8AC3E}">
        <p14:creationId xmlns:p14="http://schemas.microsoft.com/office/powerpoint/2010/main" val="450962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Navigation in a website is important</a:t>
            </a:r>
            <a:r>
              <a:rPr lang="en-US" baseline="0" dirty="0" smtClean="0"/>
              <a:t> since it lets your users figure out how to get from place to place. There are 3 main topics.</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20</a:t>
            </a:fld>
            <a:endParaRPr lang="en-US"/>
          </a:p>
        </p:txBody>
      </p:sp>
    </p:spTree>
    <p:extLst>
      <p:ext uri="{BB962C8B-B14F-4D97-AF65-F5344CB8AC3E}">
        <p14:creationId xmlns:p14="http://schemas.microsoft.com/office/powerpoint/2010/main" val="1850109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Logos</a:t>
            </a:r>
            <a:r>
              <a:rPr lang="en-US" baseline="0" dirty="0" smtClean="0"/>
              <a:t> and page titles again are a standard. People are trained to look for them in that spot.</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22</a:t>
            </a:fld>
            <a:endParaRPr lang="en-US"/>
          </a:p>
        </p:txBody>
      </p:sp>
    </p:spTree>
    <p:extLst>
      <p:ext uri="{BB962C8B-B14F-4D97-AF65-F5344CB8AC3E}">
        <p14:creationId xmlns:p14="http://schemas.microsoft.com/office/powerpoint/2010/main" val="182224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 window sizes to account for.</a:t>
            </a:r>
          </a:p>
          <a:p>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23</a:t>
            </a:fld>
            <a:endParaRPr lang="en-US"/>
          </a:p>
        </p:txBody>
      </p:sp>
    </p:spTree>
    <p:extLst>
      <p:ext uri="{BB962C8B-B14F-4D97-AF65-F5344CB8AC3E}">
        <p14:creationId xmlns:p14="http://schemas.microsoft.com/office/powerpoint/2010/main" val="1612558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current page </a:t>
            </a:r>
            <a:r>
              <a:rPr lang="en-US" baseline="0" dirty="0" smtClean="0"/>
              <a:t>or what </a:t>
            </a:r>
            <a:r>
              <a:rPr lang="en-US" dirty="0" smtClean="0"/>
              <a:t>is selected. There’s lots of ways to show your current state</a:t>
            </a:r>
            <a:r>
              <a:rPr lang="en-US" baseline="0" dirty="0" smtClean="0"/>
              <a:t> as long as it stands out again the other possible states.</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24</a:t>
            </a:fld>
            <a:endParaRPr lang="en-US"/>
          </a:p>
        </p:txBody>
      </p:sp>
    </p:spTree>
    <p:extLst>
      <p:ext uri="{BB962C8B-B14F-4D97-AF65-F5344CB8AC3E}">
        <p14:creationId xmlns:p14="http://schemas.microsoft.com/office/powerpoint/2010/main" val="987238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common examples</a:t>
            </a:r>
            <a:r>
              <a:rPr lang="en-US" baseline="0" dirty="0" smtClean="0"/>
              <a:t> of a slideshow and pagination (showing a list of page)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25</a:t>
            </a:fld>
            <a:endParaRPr lang="en-US"/>
          </a:p>
        </p:txBody>
      </p:sp>
    </p:spTree>
    <p:extLst>
      <p:ext uri="{BB962C8B-B14F-4D97-AF65-F5344CB8AC3E}">
        <p14:creationId xmlns:p14="http://schemas.microsoft.com/office/powerpoint/2010/main" val="3810639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you’ve been or what you’ve selected</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28</a:t>
            </a:fld>
            <a:endParaRPr lang="en-US"/>
          </a:p>
        </p:txBody>
      </p:sp>
    </p:spTree>
    <p:extLst>
      <p:ext uri="{BB962C8B-B14F-4D97-AF65-F5344CB8AC3E}">
        <p14:creationId xmlns:p14="http://schemas.microsoft.com/office/powerpoint/2010/main" val="172799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what you’re going to do next.</a:t>
            </a:r>
            <a:r>
              <a:rPr lang="en-US" baseline="0" dirty="0" smtClean="0"/>
              <a:t> Very important in purchasing or anything interactive. You don’t want people to stay on one page forever.</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29</a:t>
            </a:fld>
            <a:endParaRPr lang="en-US"/>
          </a:p>
        </p:txBody>
      </p:sp>
    </p:spTree>
    <p:extLst>
      <p:ext uri="{BB962C8B-B14F-4D97-AF65-F5344CB8AC3E}">
        <p14:creationId xmlns:p14="http://schemas.microsoft.com/office/powerpoint/2010/main" val="331586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to wrap up, we learned lots of different best practices all in the name of helping your users to quickly use your site. Let them concentrate on your content and not be distracted or frustrated trying to learn.</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33</a:t>
            </a:fld>
            <a:endParaRPr lang="en-US"/>
          </a:p>
        </p:txBody>
      </p:sp>
    </p:spTree>
    <p:extLst>
      <p:ext uri="{BB962C8B-B14F-4D97-AF65-F5344CB8AC3E}">
        <p14:creationId xmlns:p14="http://schemas.microsoft.com/office/powerpoint/2010/main" val="25715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begin with</a:t>
            </a:r>
            <a:r>
              <a:rPr lang="en-US" baseline="0" dirty="0" smtClean="0"/>
              <a:t> a quick talk about standards &amp; best practices. Why are they important? They’re not here to crush your creativity.</a:t>
            </a:r>
          </a:p>
          <a:p>
            <a:r>
              <a:rPr lang="en-US" baseline="0" dirty="0" smtClean="0"/>
              <a:t> Rather, while using the net, people form habits and will come to your site, expecting a certain number of standard cues</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3</a:t>
            </a:fld>
            <a:endParaRPr lang="en-US"/>
          </a:p>
        </p:txBody>
      </p:sp>
    </p:spTree>
    <p:extLst>
      <p:ext uri="{BB962C8B-B14F-4D97-AF65-F5344CB8AC3E}">
        <p14:creationId xmlns:p14="http://schemas.microsoft.com/office/powerpoint/2010/main" val="2474140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Beautiful,</a:t>
            </a:r>
            <a:r>
              <a:rPr lang="en-US" baseline="0" dirty="0" smtClean="0"/>
              <a:t> but what are you going to do next? Click on the button? Ah- but its not a button. How many sections in this site? Don’t know?</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4</a:t>
            </a:fld>
            <a:endParaRPr lang="en-US"/>
          </a:p>
        </p:txBody>
      </p:sp>
    </p:spTree>
    <p:extLst>
      <p:ext uri="{BB962C8B-B14F-4D97-AF65-F5344CB8AC3E}">
        <p14:creationId xmlns:p14="http://schemas.microsoft.com/office/powerpoint/2010/main" val="93325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by learning</a:t>
            </a:r>
            <a:r>
              <a:rPr lang="en-US" baseline="0" dirty="0" smtClean="0"/>
              <a:t> </a:t>
            </a:r>
            <a:r>
              <a:rPr lang="en-US" dirty="0" smtClean="0"/>
              <a:t>the following standards, you can help</a:t>
            </a:r>
            <a:r>
              <a:rPr lang="en-US" baseline="0" dirty="0" smtClean="0"/>
              <a:t> your users intuitively navigate and use your site. </a:t>
            </a:r>
          </a:p>
          <a:p>
            <a:r>
              <a:rPr lang="en-US" dirty="0" smtClean="0"/>
              <a:t>Did you know? Most people don</a:t>
            </a:r>
            <a:r>
              <a:rPr lang="fr-FR" dirty="0" smtClean="0"/>
              <a:t>’</a:t>
            </a:r>
            <a:r>
              <a:rPr lang="en-US" dirty="0" smtClean="0"/>
              <a:t>t</a:t>
            </a:r>
            <a:r>
              <a:rPr lang="en-US" baseline="0" dirty="0" smtClean="0"/>
              <a:t> read everything – they scan your page. They rely on their intuition, common knowledge and *standards* to guide their behavior. So lets learn some…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5</a:t>
            </a:fld>
            <a:endParaRPr lang="en-US"/>
          </a:p>
        </p:txBody>
      </p:sp>
    </p:spTree>
    <p:extLst>
      <p:ext uri="{BB962C8B-B14F-4D97-AF65-F5344CB8AC3E}">
        <p14:creationId xmlns:p14="http://schemas.microsoft.com/office/powerpoint/2010/main" val="4153014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architecture</a:t>
            </a:r>
            <a:r>
              <a:rPr lang="en-US" baseline="0" dirty="0" smtClean="0"/>
              <a:t> is the structuring of content to help ensure hierarchy and understanding</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6</a:t>
            </a:fld>
            <a:endParaRPr lang="en-US"/>
          </a:p>
        </p:txBody>
      </p:sp>
    </p:spTree>
    <p:extLst>
      <p:ext uri="{BB962C8B-B14F-4D97-AF65-F5344CB8AC3E}">
        <p14:creationId xmlns:p14="http://schemas.microsoft.com/office/powerpoint/2010/main" val="274515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easy way to indicate active, clickable items is to use hover states. When you roll over something with a cursor, it will visually change.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8</a:t>
            </a:fld>
            <a:endParaRPr lang="en-US"/>
          </a:p>
        </p:txBody>
      </p:sp>
    </p:spTree>
    <p:extLst>
      <p:ext uri="{BB962C8B-B14F-4D97-AF65-F5344CB8AC3E}">
        <p14:creationId xmlns:p14="http://schemas.microsoft.com/office/powerpoint/2010/main" val="3583799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10</a:t>
            </a:fld>
            <a:endParaRPr lang="en-US"/>
          </a:p>
        </p:txBody>
      </p:sp>
    </p:spTree>
    <p:extLst>
      <p:ext uri="{BB962C8B-B14F-4D97-AF65-F5344CB8AC3E}">
        <p14:creationId xmlns:p14="http://schemas.microsoft.com/office/powerpoint/2010/main" val="222017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Lists</a:t>
            </a:r>
            <a:r>
              <a:rPr lang="en-US" baseline="0" dirty="0" smtClean="0"/>
              <a:t> and menus should be clear, easy to find. Usually along the top or side of a site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15</a:t>
            </a:fld>
            <a:endParaRPr lang="en-US"/>
          </a:p>
        </p:txBody>
      </p:sp>
    </p:spTree>
    <p:extLst>
      <p:ext uri="{BB962C8B-B14F-4D97-AF65-F5344CB8AC3E}">
        <p14:creationId xmlns:p14="http://schemas.microsoft.com/office/powerpoint/2010/main" val="1158164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how </a:t>
            </a:r>
            <a:r>
              <a:rPr lang="en-US" baseline="0" dirty="0" err="1" smtClean="0"/>
              <a:t>ebay</a:t>
            </a:r>
            <a:r>
              <a:rPr lang="en-US" baseline="0" dirty="0" smtClean="0"/>
              <a:t> has different groups than </a:t>
            </a:r>
            <a:r>
              <a:rPr lang="en-US" baseline="0" dirty="0" err="1" smtClean="0"/>
              <a:t>etsty</a:t>
            </a:r>
            <a:r>
              <a:rPr lang="en-US" baseline="0" dirty="0" smtClean="0"/>
              <a:t>? They cater to their users’ preferences. </a:t>
            </a:r>
            <a:r>
              <a:rPr lang="en-US" baseline="0" dirty="0" err="1" smtClean="0"/>
              <a:t>Etsy</a:t>
            </a:r>
            <a:r>
              <a:rPr lang="en-US" baseline="0" dirty="0" smtClean="0"/>
              <a:t>: art is no1, </a:t>
            </a:r>
            <a:r>
              <a:rPr lang="en-US" baseline="0" dirty="0" err="1" smtClean="0"/>
              <a:t>Ebay</a:t>
            </a:r>
            <a:r>
              <a:rPr lang="en-US" baseline="0" dirty="0" smtClean="0"/>
              <a:t>: motors is no1.</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16</a:t>
            </a:fld>
            <a:endParaRPr lang="en-US"/>
          </a:p>
        </p:txBody>
      </p:sp>
    </p:spTree>
    <p:extLst>
      <p:ext uri="{BB962C8B-B14F-4D97-AF65-F5344CB8AC3E}">
        <p14:creationId xmlns:p14="http://schemas.microsoft.com/office/powerpoint/2010/main" val="237232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500" y="1775357"/>
            <a:ext cx="64770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143000" y="3238500"/>
            <a:ext cx="5334000" cy="1460500"/>
          </a:xfrm>
        </p:spPr>
        <p:txBody>
          <a:bodyPr/>
          <a:lstStyle>
            <a:lvl1pPr marL="0" indent="0" algn="ctr">
              <a:buNone/>
              <a:defRPr>
                <a:solidFill>
                  <a:schemeClr val="tx1">
                    <a:tint val="75000"/>
                  </a:schemeClr>
                </a:solidFill>
              </a:defRPr>
            </a:lvl1pPr>
            <a:lvl2pPr marL="380955" indent="0" algn="ctr">
              <a:buNone/>
              <a:defRPr>
                <a:solidFill>
                  <a:schemeClr val="tx1">
                    <a:tint val="75000"/>
                  </a:schemeClr>
                </a:solidFill>
              </a:defRPr>
            </a:lvl2pPr>
            <a:lvl3pPr marL="761910" indent="0" algn="ctr">
              <a:buNone/>
              <a:defRPr>
                <a:solidFill>
                  <a:schemeClr val="tx1">
                    <a:tint val="75000"/>
                  </a:schemeClr>
                </a:solidFill>
              </a:defRPr>
            </a:lvl3pPr>
            <a:lvl4pPr marL="1142863" indent="0" algn="ctr">
              <a:buNone/>
              <a:defRPr>
                <a:solidFill>
                  <a:schemeClr val="tx1">
                    <a:tint val="75000"/>
                  </a:schemeClr>
                </a:solidFill>
              </a:defRPr>
            </a:lvl4pPr>
            <a:lvl5pPr marL="1523817" indent="0" algn="ctr">
              <a:buNone/>
              <a:defRPr>
                <a:solidFill>
                  <a:schemeClr val="tx1">
                    <a:tint val="75000"/>
                  </a:schemeClr>
                </a:solidFill>
              </a:defRPr>
            </a:lvl5pPr>
            <a:lvl6pPr marL="1904772" indent="0" algn="ctr">
              <a:buNone/>
              <a:defRPr>
                <a:solidFill>
                  <a:schemeClr val="tx1">
                    <a:tint val="75000"/>
                  </a:schemeClr>
                </a:solidFill>
              </a:defRPr>
            </a:lvl6pPr>
            <a:lvl7pPr marL="2285727" indent="0" algn="ctr">
              <a:buNone/>
              <a:defRPr>
                <a:solidFill>
                  <a:schemeClr val="tx1">
                    <a:tint val="75000"/>
                  </a:schemeClr>
                </a:solidFill>
              </a:defRPr>
            </a:lvl7pPr>
            <a:lvl8pPr marL="2666680" indent="0" algn="ctr">
              <a:buNone/>
              <a:defRPr>
                <a:solidFill>
                  <a:schemeClr val="tx1">
                    <a:tint val="75000"/>
                  </a:schemeClr>
                </a:solidFill>
              </a:defRPr>
            </a:lvl8pPr>
            <a:lvl9pPr marL="304763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24500" y="228867"/>
            <a:ext cx="17145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867"/>
            <a:ext cx="50165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1928" y="3672419"/>
            <a:ext cx="6477000" cy="1135063"/>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601928" y="2422261"/>
            <a:ext cx="6477000" cy="1250156"/>
          </a:xfrm>
        </p:spPr>
        <p:txBody>
          <a:bodyPr anchor="b"/>
          <a:lstStyle>
            <a:lvl1pPr marL="0" indent="0">
              <a:buNone/>
              <a:defRPr sz="1700">
                <a:solidFill>
                  <a:schemeClr val="tx1">
                    <a:tint val="75000"/>
                  </a:schemeClr>
                </a:solidFill>
              </a:defRPr>
            </a:lvl1pPr>
            <a:lvl2pPr marL="380955" indent="0">
              <a:buNone/>
              <a:defRPr sz="1500">
                <a:solidFill>
                  <a:schemeClr val="tx1">
                    <a:tint val="75000"/>
                  </a:schemeClr>
                </a:solidFill>
              </a:defRPr>
            </a:lvl2pPr>
            <a:lvl3pPr marL="761910" indent="0">
              <a:buNone/>
              <a:defRPr sz="1300">
                <a:solidFill>
                  <a:schemeClr val="tx1">
                    <a:tint val="75000"/>
                  </a:schemeClr>
                </a:solidFill>
              </a:defRPr>
            </a:lvl3pPr>
            <a:lvl4pPr marL="1142863" indent="0">
              <a:buNone/>
              <a:defRPr sz="1200">
                <a:solidFill>
                  <a:schemeClr val="tx1">
                    <a:tint val="75000"/>
                  </a:schemeClr>
                </a:solidFill>
              </a:defRPr>
            </a:lvl4pPr>
            <a:lvl5pPr marL="1523817" indent="0">
              <a:buNone/>
              <a:defRPr sz="1200">
                <a:solidFill>
                  <a:schemeClr val="tx1">
                    <a:tint val="75000"/>
                  </a:schemeClr>
                </a:solidFill>
              </a:defRPr>
            </a:lvl5pPr>
            <a:lvl6pPr marL="1904772" indent="0">
              <a:buNone/>
              <a:defRPr sz="1200">
                <a:solidFill>
                  <a:schemeClr val="tx1">
                    <a:tint val="75000"/>
                  </a:schemeClr>
                </a:solidFill>
              </a:defRPr>
            </a:lvl6pPr>
            <a:lvl7pPr marL="2285727" indent="0">
              <a:buNone/>
              <a:defRPr sz="1200">
                <a:solidFill>
                  <a:schemeClr val="tx1">
                    <a:tint val="75000"/>
                  </a:schemeClr>
                </a:solidFill>
              </a:defRPr>
            </a:lvl7pPr>
            <a:lvl8pPr marL="2666680" indent="0">
              <a:buNone/>
              <a:defRPr sz="1200">
                <a:solidFill>
                  <a:schemeClr val="tx1">
                    <a:tint val="75000"/>
                  </a:schemeClr>
                </a:solidFill>
              </a:defRPr>
            </a:lvl8pPr>
            <a:lvl9pPr marL="3047634"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E85F6-1ED5-45A6-94B2-EEF3BC0F9FE3}"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33500"/>
            <a:ext cx="3365500" cy="3771636"/>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73500" y="1333500"/>
            <a:ext cx="3365500" cy="3771636"/>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EE85F6-1ED5-45A6-94B2-EEF3BC0F9FE3}" type="datetimeFigureOut">
              <a:rPr lang="en-US" smtClean="0"/>
              <a:t>2/14/16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1000" y="1279263"/>
            <a:ext cx="3366823" cy="533135"/>
          </a:xfrm>
        </p:spPr>
        <p:txBody>
          <a:bodyPr anchor="b"/>
          <a:lstStyle>
            <a:lvl1pPr marL="0" indent="0">
              <a:buNone/>
              <a:defRPr sz="2000" b="1"/>
            </a:lvl1pPr>
            <a:lvl2pPr marL="380955" indent="0">
              <a:buNone/>
              <a:defRPr sz="1700" b="1"/>
            </a:lvl2pPr>
            <a:lvl3pPr marL="761910" indent="0">
              <a:buNone/>
              <a:defRPr sz="1500" b="1"/>
            </a:lvl3pPr>
            <a:lvl4pPr marL="1142863" indent="0">
              <a:buNone/>
              <a:defRPr sz="1300" b="1"/>
            </a:lvl4pPr>
            <a:lvl5pPr marL="1523817" indent="0">
              <a:buNone/>
              <a:defRPr sz="1300" b="1"/>
            </a:lvl5pPr>
            <a:lvl6pPr marL="1904772" indent="0">
              <a:buNone/>
              <a:defRPr sz="1300" b="1"/>
            </a:lvl6pPr>
            <a:lvl7pPr marL="2285727" indent="0">
              <a:buNone/>
              <a:defRPr sz="1300" b="1"/>
            </a:lvl7pPr>
            <a:lvl8pPr marL="2666680" indent="0">
              <a:buNone/>
              <a:defRPr sz="1300" b="1"/>
            </a:lvl8pPr>
            <a:lvl9pPr marL="3047634"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381000" y="1812396"/>
            <a:ext cx="3366823" cy="3292740"/>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870855" y="1279263"/>
            <a:ext cx="3368146" cy="533135"/>
          </a:xfrm>
        </p:spPr>
        <p:txBody>
          <a:bodyPr anchor="b"/>
          <a:lstStyle>
            <a:lvl1pPr marL="0" indent="0">
              <a:buNone/>
              <a:defRPr sz="2000" b="1"/>
            </a:lvl1pPr>
            <a:lvl2pPr marL="380955" indent="0">
              <a:buNone/>
              <a:defRPr sz="1700" b="1"/>
            </a:lvl2pPr>
            <a:lvl3pPr marL="761910" indent="0">
              <a:buNone/>
              <a:defRPr sz="1500" b="1"/>
            </a:lvl3pPr>
            <a:lvl4pPr marL="1142863" indent="0">
              <a:buNone/>
              <a:defRPr sz="1300" b="1"/>
            </a:lvl4pPr>
            <a:lvl5pPr marL="1523817" indent="0">
              <a:buNone/>
              <a:defRPr sz="1300" b="1"/>
            </a:lvl5pPr>
            <a:lvl6pPr marL="1904772" indent="0">
              <a:buNone/>
              <a:defRPr sz="1300" b="1"/>
            </a:lvl6pPr>
            <a:lvl7pPr marL="2285727" indent="0">
              <a:buNone/>
              <a:defRPr sz="1300" b="1"/>
            </a:lvl7pPr>
            <a:lvl8pPr marL="2666680" indent="0">
              <a:buNone/>
              <a:defRPr sz="1300" b="1"/>
            </a:lvl8pPr>
            <a:lvl9pPr marL="3047634"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3870855" y="1812396"/>
            <a:ext cx="3368146" cy="3292740"/>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E85F6-1ED5-45A6-94B2-EEF3BC0F9FE3}" type="datetimeFigureOut">
              <a:rPr lang="en-US" smtClean="0"/>
              <a:t>2/14/16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E85F6-1ED5-45A6-94B2-EEF3BC0F9FE3}" type="datetimeFigureOut">
              <a:rPr lang="en-US" smtClean="0"/>
              <a:t>2/14/16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E85F6-1ED5-45A6-94B2-EEF3BC0F9FE3}" type="datetimeFigureOut">
              <a:rPr lang="en-US" smtClean="0"/>
              <a:t>2/14/16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227543"/>
            <a:ext cx="2506928" cy="968375"/>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2979208" y="227542"/>
            <a:ext cx="4259792" cy="4877594"/>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1000" y="1195919"/>
            <a:ext cx="2506928" cy="3909219"/>
          </a:xfrm>
        </p:spPr>
        <p:txBody>
          <a:bodyPr/>
          <a:lstStyle>
            <a:lvl1pPr marL="0" indent="0">
              <a:buNone/>
              <a:defRPr sz="1200"/>
            </a:lvl1pPr>
            <a:lvl2pPr marL="380955" indent="0">
              <a:buNone/>
              <a:defRPr sz="1000"/>
            </a:lvl2pPr>
            <a:lvl3pPr marL="761910" indent="0">
              <a:buNone/>
              <a:defRPr sz="800"/>
            </a:lvl3pPr>
            <a:lvl4pPr marL="1142863" indent="0">
              <a:buNone/>
              <a:defRPr sz="700"/>
            </a:lvl4pPr>
            <a:lvl5pPr marL="1523817" indent="0">
              <a:buNone/>
              <a:defRPr sz="700"/>
            </a:lvl5pPr>
            <a:lvl6pPr marL="1904772" indent="0">
              <a:buNone/>
              <a:defRPr sz="700"/>
            </a:lvl6pPr>
            <a:lvl7pPr marL="2285727" indent="0">
              <a:buNone/>
              <a:defRPr sz="700"/>
            </a:lvl7pPr>
            <a:lvl8pPr marL="2666680" indent="0">
              <a:buNone/>
              <a:defRPr sz="700"/>
            </a:lvl8pPr>
            <a:lvl9pPr marL="3047634"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E85F6-1ED5-45A6-94B2-EEF3BC0F9FE3}" type="datetimeFigureOut">
              <a:rPr lang="en-US" smtClean="0"/>
              <a:t>2/14/16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3573" y="4000500"/>
            <a:ext cx="4572000" cy="472282"/>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493573" y="510646"/>
            <a:ext cx="4572000" cy="3429000"/>
          </a:xfrm>
        </p:spPr>
        <p:txBody>
          <a:bodyPr/>
          <a:lstStyle>
            <a:lvl1pPr marL="0" indent="0">
              <a:buNone/>
              <a:defRPr sz="2700"/>
            </a:lvl1pPr>
            <a:lvl2pPr marL="380955" indent="0">
              <a:buNone/>
              <a:defRPr sz="2300"/>
            </a:lvl2pPr>
            <a:lvl3pPr marL="761910" indent="0">
              <a:buNone/>
              <a:defRPr sz="2000"/>
            </a:lvl3pPr>
            <a:lvl4pPr marL="1142863" indent="0">
              <a:buNone/>
              <a:defRPr sz="1700"/>
            </a:lvl4pPr>
            <a:lvl5pPr marL="1523817" indent="0">
              <a:buNone/>
              <a:defRPr sz="1700"/>
            </a:lvl5pPr>
            <a:lvl6pPr marL="1904772" indent="0">
              <a:buNone/>
              <a:defRPr sz="1700"/>
            </a:lvl6pPr>
            <a:lvl7pPr marL="2285727" indent="0">
              <a:buNone/>
              <a:defRPr sz="1700"/>
            </a:lvl7pPr>
            <a:lvl8pPr marL="2666680" indent="0">
              <a:buNone/>
              <a:defRPr sz="1700"/>
            </a:lvl8pPr>
            <a:lvl9pPr marL="3047634" indent="0">
              <a:buNone/>
              <a:defRPr sz="17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493573" y="4472782"/>
            <a:ext cx="4572000" cy="670718"/>
          </a:xfrm>
        </p:spPr>
        <p:txBody>
          <a:bodyPr/>
          <a:lstStyle>
            <a:lvl1pPr marL="0" indent="0">
              <a:buNone/>
              <a:defRPr sz="1200"/>
            </a:lvl1pPr>
            <a:lvl2pPr marL="380955" indent="0">
              <a:buNone/>
              <a:defRPr sz="1000"/>
            </a:lvl2pPr>
            <a:lvl3pPr marL="761910" indent="0">
              <a:buNone/>
              <a:defRPr sz="800"/>
            </a:lvl3pPr>
            <a:lvl4pPr marL="1142863" indent="0">
              <a:buNone/>
              <a:defRPr sz="700"/>
            </a:lvl4pPr>
            <a:lvl5pPr marL="1523817" indent="0">
              <a:buNone/>
              <a:defRPr sz="700"/>
            </a:lvl5pPr>
            <a:lvl6pPr marL="1904772" indent="0">
              <a:buNone/>
              <a:defRPr sz="700"/>
            </a:lvl6pPr>
            <a:lvl7pPr marL="2285727" indent="0">
              <a:buNone/>
              <a:defRPr sz="700"/>
            </a:lvl7pPr>
            <a:lvl8pPr marL="2666680" indent="0">
              <a:buNone/>
              <a:defRPr sz="700"/>
            </a:lvl8pPr>
            <a:lvl9pPr marL="3047634"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E85F6-1ED5-45A6-94B2-EEF3BC0F9FE3}" type="datetimeFigureOut">
              <a:rPr lang="en-US" smtClean="0"/>
              <a:t>2/14/16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5"/>
            <a:ext cx="6858000" cy="952500"/>
          </a:xfrm>
          <a:prstGeom prst="rect">
            <a:avLst/>
          </a:prstGeom>
        </p:spPr>
        <p:txBody>
          <a:bodyPr vert="horz" lIns="76191" tIns="38095" rIns="76191" bIns="3809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333500"/>
            <a:ext cx="6858000" cy="3771636"/>
          </a:xfrm>
          <a:prstGeom prst="rect">
            <a:avLst/>
          </a:prstGeom>
        </p:spPr>
        <p:txBody>
          <a:bodyPr vert="horz" lIns="76191" tIns="38095" rIns="76191" bIns="3809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81000" y="5296961"/>
            <a:ext cx="1778000" cy="304271"/>
          </a:xfrm>
          <a:prstGeom prst="rect">
            <a:avLst/>
          </a:prstGeom>
        </p:spPr>
        <p:txBody>
          <a:bodyPr vert="horz" lIns="76191" tIns="38095" rIns="76191" bIns="38095" rtlCol="0" anchor="ctr"/>
          <a:lstStyle>
            <a:lvl1pPr algn="l">
              <a:defRPr sz="1000">
                <a:solidFill>
                  <a:schemeClr val="tx1">
                    <a:tint val="75000"/>
                  </a:schemeClr>
                </a:solidFill>
              </a:defRPr>
            </a:lvl1pPr>
          </a:lstStyle>
          <a:p>
            <a:fld id="{57EE85F6-1ED5-45A6-94B2-EEF3BC0F9FE3}" type="datetimeFigureOut">
              <a:rPr lang="en-US" smtClean="0"/>
              <a:t>2/14/16</a:t>
            </a:fld>
            <a:endParaRPr lang="en-US"/>
          </a:p>
        </p:txBody>
      </p:sp>
      <p:sp>
        <p:nvSpPr>
          <p:cNvPr id="5" name="Footer Placeholder 4"/>
          <p:cNvSpPr>
            <a:spLocks noGrp="1"/>
          </p:cNvSpPr>
          <p:nvPr>
            <p:ph type="ftr" sz="quarter" idx="3"/>
          </p:nvPr>
        </p:nvSpPr>
        <p:spPr>
          <a:xfrm>
            <a:off x="2603500" y="5296961"/>
            <a:ext cx="2413000" cy="304271"/>
          </a:xfrm>
          <a:prstGeom prst="rect">
            <a:avLst/>
          </a:prstGeom>
        </p:spPr>
        <p:txBody>
          <a:bodyPr vert="horz" lIns="76191" tIns="38095" rIns="76191" bIns="38095"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61000" y="5296961"/>
            <a:ext cx="1778000" cy="304271"/>
          </a:xfrm>
          <a:prstGeom prst="rect">
            <a:avLst/>
          </a:prstGeom>
        </p:spPr>
        <p:txBody>
          <a:bodyPr vert="horz" lIns="76191" tIns="38095" rIns="76191" bIns="38095" rtlCol="0" anchor="ctr"/>
          <a:lstStyle>
            <a:lvl1pPr algn="r">
              <a:defRPr sz="1000">
                <a:solidFill>
                  <a:schemeClr val="tx1">
                    <a:tint val="75000"/>
                  </a:schemeClr>
                </a:solidFill>
              </a:defRPr>
            </a:lvl1pPr>
          </a:lstStyle>
          <a:p>
            <a:fld id="{1D1BC6D1-944B-43E0-8A0C-9CBA9329B313}"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761910" rtl="0" eaLnBrk="1" latinLnBrk="0" hangingPunct="1">
        <a:spcBef>
          <a:spcPct val="0"/>
        </a:spcBef>
        <a:buNone/>
        <a:defRPr sz="3700" b="1" kern="1200">
          <a:solidFill>
            <a:schemeClr val="tx1"/>
          </a:solidFill>
          <a:latin typeface="+mj-lt"/>
          <a:ea typeface="+mj-ea"/>
          <a:cs typeface="+mj-cs"/>
        </a:defRPr>
      </a:lvl1pPr>
    </p:titleStyle>
    <p:bodyStyle>
      <a:lvl1pPr marL="285717" indent="-285717" algn="l" defTabSz="761910" rtl="0" eaLnBrk="1" latinLnBrk="0" hangingPunct="1">
        <a:lnSpc>
          <a:spcPct val="100000"/>
        </a:lnSpc>
        <a:spcBef>
          <a:spcPts val="1200"/>
        </a:spcBef>
        <a:buFont typeface="Arial" pitchFamily="34" charset="0"/>
        <a:buChar char="•"/>
        <a:defRPr sz="2700" kern="1200">
          <a:solidFill>
            <a:schemeClr val="tx1"/>
          </a:solidFill>
          <a:latin typeface="+mn-lt"/>
          <a:ea typeface="+mn-ea"/>
          <a:cs typeface="+mn-cs"/>
        </a:defRPr>
      </a:lvl1pPr>
      <a:lvl2pPr marL="619050" indent="-238095" algn="l" defTabSz="761910" rtl="0" eaLnBrk="1" latinLnBrk="0" hangingPunct="1">
        <a:spcBef>
          <a:spcPct val="20000"/>
        </a:spcBef>
        <a:buFont typeface="Arial" pitchFamily="34" charset="0"/>
        <a:buChar char="–"/>
        <a:defRPr sz="2300" kern="1200">
          <a:solidFill>
            <a:schemeClr val="tx1"/>
          </a:solidFill>
          <a:latin typeface="+mn-lt"/>
          <a:ea typeface="+mn-ea"/>
          <a:cs typeface="+mn-cs"/>
        </a:defRPr>
      </a:lvl2pPr>
      <a:lvl3pPr marL="952386" indent="-190477" algn="l" defTabSz="76191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340"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4pPr>
      <a:lvl5pPr marL="1714293"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5pPr>
      <a:lvl6pPr marL="2095248"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476203"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857157"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238110"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61910" rtl="0" eaLnBrk="1" latinLnBrk="0" hangingPunct="1">
        <a:defRPr sz="1500" kern="1200">
          <a:solidFill>
            <a:schemeClr val="tx1"/>
          </a:solidFill>
          <a:latin typeface="+mn-lt"/>
          <a:ea typeface="+mn-ea"/>
          <a:cs typeface="+mn-cs"/>
        </a:defRPr>
      </a:lvl1pPr>
      <a:lvl2pPr marL="380955" algn="l" defTabSz="761910" rtl="0" eaLnBrk="1" latinLnBrk="0" hangingPunct="1">
        <a:defRPr sz="1500" kern="1200">
          <a:solidFill>
            <a:schemeClr val="tx1"/>
          </a:solidFill>
          <a:latin typeface="+mn-lt"/>
          <a:ea typeface="+mn-ea"/>
          <a:cs typeface="+mn-cs"/>
        </a:defRPr>
      </a:lvl2pPr>
      <a:lvl3pPr marL="761910" algn="l" defTabSz="761910" rtl="0" eaLnBrk="1" latinLnBrk="0" hangingPunct="1">
        <a:defRPr sz="1500" kern="1200">
          <a:solidFill>
            <a:schemeClr val="tx1"/>
          </a:solidFill>
          <a:latin typeface="+mn-lt"/>
          <a:ea typeface="+mn-ea"/>
          <a:cs typeface="+mn-cs"/>
        </a:defRPr>
      </a:lvl3pPr>
      <a:lvl4pPr marL="1142863" algn="l" defTabSz="761910" rtl="0" eaLnBrk="1" latinLnBrk="0" hangingPunct="1">
        <a:defRPr sz="1500" kern="1200">
          <a:solidFill>
            <a:schemeClr val="tx1"/>
          </a:solidFill>
          <a:latin typeface="+mn-lt"/>
          <a:ea typeface="+mn-ea"/>
          <a:cs typeface="+mn-cs"/>
        </a:defRPr>
      </a:lvl4pPr>
      <a:lvl5pPr marL="1523817" algn="l" defTabSz="761910" rtl="0" eaLnBrk="1" latinLnBrk="0" hangingPunct="1">
        <a:defRPr sz="1500" kern="1200">
          <a:solidFill>
            <a:schemeClr val="tx1"/>
          </a:solidFill>
          <a:latin typeface="+mn-lt"/>
          <a:ea typeface="+mn-ea"/>
          <a:cs typeface="+mn-cs"/>
        </a:defRPr>
      </a:lvl5pPr>
      <a:lvl6pPr marL="1904772" algn="l" defTabSz="761910" rtl="0" eaLnBrk="1" latinLnBrk="0" hangingPunct="1">
        <a:defRPr sz="1500" kern="1200">
          <a:solidFill>
            <a:schemeClr val="tx1"/>
          </a:solidFill>
          <a:latin typeface="+mn-lt"/>
          <a:ea typeface="+mn-ea"/>
          <a:cs typeface="+mn-cs"/>
        </a:defRPr>
      </a:lvl6pPr>
      <a:lvl7pPr marL="2285727" algn="l" defTabSz="761910" rtl="0" eaLnBrk="1" latinLnBrk="0" hangingPunct="1">
        <a:defRPr sz="1500" kern="1200">
          <a:solidFill>
            <a:schemeClr val="tx1"/>
          </a:solidFill>
          <a:latin typeface="+mn-lt"/>
          <a:ea typeface="+mn-ea"/>
          <a:cs typeface="+mn-cs"/>
        </a:defRPr>
      </a:lvl7pPr>
      <a:lvl8pPr marL="2666680" algn="l" defTabSz="761910" rtl="0" eaLnBrk="1" latinLnBrk="0" hangingPunct="1">
        <a:defRPr sz="1500" kern="1200">
          <a:solidFill>
            <a:schemeClr val="tx1"/>
          </a:solidFill>
          <a:latin typeface="+mn-lt"/>
          <a:ea typeface="+mn-ea"/>
          <a:cs typeface="+mn-cs"/>
        </a:defRPr>
      </a:lvl8pPr>
      <a:lvl9pPr marL="3047634" algn="l" defTabSz="76191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bin"/></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bin"/><Relationship Id="rId3" Type="http://schemas.openxmlformats.org/officeDocument/2006/relationships/image" Target="../media/image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p:cNvSpPr txBox="1"/>
          <p:nvPr/>
        </p:nvSpPr>
        <p:spPr>
          <a:xfrm>
            <a:off x="485777" y="952500"/>
            <a:ext cx="6638925" cy="1323433"/>
          </a:xfrm>
          <a:prstGeom prst="rect">
            <a:avLst/>
          </a:prstGeom>
          <a:effectLst/>
        </p:spPr>
        <p:txBody>
          <a:bodyPr wrap="square" lIns="91432" tIns="45717" rIns="91432" bIns="45717" rtlCol="0" anchor="b">
            <a:spAutoFit/>
          </a:bodyPr>
          <a:lstStyle/>
          <a:p>
            <a:r>
              <a:rPr lang="en-US" sz="4000" b="1" dirty="0" smtClean="0">
                <a:latin typeface="Arial"/>
                <a:cs typeface="Arial"/>
              </a:rPr>
              <a:t>Information Architecture</a:t>
            </a:r>
          </a:p>
          <a:p>
            <a:r>
              <a:rPr lang="en-US" sz="4000" b="1" dirty="0" smtClean="0">
                <a:latin typeface="Arial"/>
                <a:cs typeface="Arial"/>
              </a:rPr>
              <a:t>&amp; Navigation</a:t>
            </a:r>
            <a:endParaRPr lang="en-US" sz="4000" b="1"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23900"/>
            <a:ext cx="6705600" cy="3539431"/>
          </a:xfrm>
          <a:prstGeom prst="rect">
            <a:avLst/>
          </a:prstGeom>
          <a:noFill/>
        </p:spPr>
        <p:txBody>
          <a:bodyPr wrap="square" rtlCol="0">
            <a:spAutoFit/>
          </a:bodyPr>
          <a:lstStyle/>
          <a:p>
            <a:r>
              <a:rPr lang="en-US" sz="2800" dirty="0" smtClean="0">
                <a:latin typeface="Andale Mono"/>
                <a:cs typeface="Andale Mono"/>
              </a:rPr>
              <a:t>a {</a:t>
            </a:r>
          </a:p>
          <a:p>
            <a:r>
              <a:rPr lang="en-US" sz="2800" dirty="0" smtClean="0">
                <a:latin typeface="Andale Mono"/>
                <a:cs typeface="Andale Mono"/>
              </a:rPr>
              <a:t>   text-decoration: none;</a:t>
            </a:r>
            <a:endParaRPr lang="en-US" sz="2800" dirty="0">
              <a:latin typeface="Andale Mono"/>
              <a:cs typeface="Andale Mono"/>
            </a:endParaRPr>
          </a:p>
          <a:p>
            <a:r>
              <a:rPr lang="en-US" sz="2800" dirty="0" smtClean="0">
                <a:latin typeface="Andale Mono"/>
                <a:cs typeface="Andale Mono"/>
              </a:rPr>
              <a:t>}</a:t>
            </a:r>
          </a:p>
          <a:p>
            <a:endParaRPr lang="en-US" sz="2800" dirty="0" smtClean="0">
              <a:latin typeface="Andale Mono"/>
              <a:cs typeface="Andale Mono"/>
            </a:endParaRPr>
          </a:p>
          <a:p>
            <a:r>
              <a:rPr lang="en-US" sz="2800" dirty="0" err="1" smtClean="0">
                <a:latin typeface="Andale Mono"/>
                <a:cs typeface="Andale Mono"/>
              </a:rPr>
              <a:t>a</a:t>
            </a:r>
            <a:r>
              <a:rPr lang="en-US" sz="2800" dirty="0" err="1" smtClean="0">
                <a:solidFill>
                  <a:srgbClr val="FF6600"/>
                </a:solidFill>
                <a:latin typeface="Andale Mono"/>
                <a:cs typeface="Andale Mono"/>
              </a:rPr>
              <a:t>:hover</a:t>
            </a:r>
            <a:r>
              <a:rPr lang="en-US" sz="2800" dirty="0" smtClean="0">
                <a:latin typeface="Andale Mono"/>
                <a:cs typeface="Andale Mono"/>
              </a:rPr>
              <a:t> {</a:t>
            </a:r>
            <a:endParaRPr lang="en-US" sz="2800" dirty="0">
              <a:latin typeface="Andale Mono"/>
              <a:cs typeface="Andale Mono"/>
            </a:endParaRPr>
          </a:p>
          <a:p>
            <a:r>
              <a:rPr lang="en-US" sz="2800" dirty="0">
                <a:latin typeface="Andale Mono"/>
                <a:cs typeface="Andale Mono"/>
              </a:rPr>
              <a:t>   text-decoration: </a:t>
            </a:r>
            <a:r>
              <a:rPr lang="en-US" sz="2800" dirty="0" smtClean="0">
                <a:latin typeface="Andale Mono"/>
                <a:cs typeface="Andale Mono"/>
              </a:rPr>
              <a:t>underline;</a:t>
            </a:r>
            <a:endParaRPr lang="en-US" sz="2800" dirty="0">
              <a:latin typeface="Andale Mono"/>
              <a:cs typeface="Andale Mono"/>
            </a:endParaRPr>
          </a:p>
          <a:p>
            <a:r>
              <a:rPr lang="en-US" sz="2800" dirty="0">
                <a:latin typeface="Andale Mono"/>
                <a:cs typeface="Andale Mono"/>
              </a:rPr>
              <a:t>}</a:t>
            </a:r>
          </a:p>
          <a:p>
            <a:endParaRPr lang="en-US" sz="2800" dirty="0">
              <a:latin typeface="Andale Mono"/>
              <a:cs typeface="Andale Mono"/>
            </a:endParaRPr>
          </a:p>
        </p:txBody>
      </p:sp>
      <p:pic>
        <p:nvPicPr>
          <p:cNvPr id="5" name="Picture 4"/>
          <p:cNvPicPr>
            <a:picLocks noChangeAspect="1"/>
          </p:cNvPicPr>
          <p:nvPr/>
        </p:nvPicPr>
        <p:blipFill>
          <a:blip r:embed="rId3"/>
          <a:stretch>
            <a:fillRect/>
          </a:stretch>
        </p:blipFill>
        <p:spPr>
          <a:xfrm>
            <a:off x="1600200" y="4305300"/>
            <a:ext cx="4191000" cy="927100"/>
          </a:xfrm>
          <a:prstGeom prst="rect">
            <a:avLst/>
          </a:prstGeom>
        </p:spPr>
      </p:pic>
    </p:spTree>
    <p:extLst>
      <p:ext uri="{BB962C8B-B14F-4D97-AF65-F5344CB8AC3E}">
        <p14:creationId xmlns:p14="http://schemas.microsoft.com/office/powerpoint/2010/main" val="314048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itle"/>
          <p:cNvSpPr txBox="1"/>
          <p:nvPr/>
        </p:nvSpPr>
        <p:spPr>
          <a:xfrm>
            <a:off x="381002" y="338455"/>
            <a:ext cx="6810375" cy="656590"/>
          </a:xfrm>
          <a:prstGeom prst="rect">
            <a:avLst/>
          </a:prstGeom>
          <a:effectLst/>
        </p:spPr>
        <p:txBody>
          <a:bodyPr wrap="square" lIns="91432" tIns="45717" rIns="91432" bIns="45717" rtlCol="0" anchor="ctr">
            <a:spAutoFit/>
          </a:bodyPr>
          <a:lstStyle/>
          <a:p>
            <a:r>
              <a:rPr lang="en-US" sz="3700" b="1" dirty="0" smtClean="0">
                <a:solidFill>
                  <a:srgbClr val="FFFFFF"/>
                </a:solidFill>
                <a:latin typeface="Amasis"/>
              </a:rPr>
              <a:t>Icons</a:t>
            </a:r>
            <a:endParaRPr lang="en-US" sz="3700" b="1" dirty="0">
              <a:solidFill>
                <a:srgbClr val="FFFFFF"/>
              </a:solidFill>
              <a:latin typeface="Amasis"/>
            </a:endParaRPr>
          </a:p>
        </p:txBody>
      </p:sp>
      <p:sp>
        <p:nvSpPr>
          <p:cNvPr id="284" name="Body"/>
          <p:cNvSpPr txBox="1"/>
          <p:nvPr/>
        </p:nvSpPr>
        <p:spPr>
          <a:xfrm>
            <a:off x="381002" y="1276351"/>
            <a:ext cx="6400797" cy="1848705"/>
          </a:xfrm>
          <a:prstGeom prst="rect">
            <a:avLst/>
          </a:prstGeom>
          <a:effectLst/>
        </p:spPr>
        <p:txBody>
          <a:bodyPr wrap="square" lIns="91432" tIns="45717" rIns="91432" bIns="45717" rtlCol="0" anchor="t">
            <a:spAutoFit/>
          </a:bodyPr>
          <a:lstStyle/>
          <a:p>
            <a:pPr marL="342900" indent="-342900" algn="l">
              <a:lnSpc>
                <a:spcPct val="120000"/>
              </a:lnSpc>
              <a:buFont typeface="Arial"/>
              <a:buChar char="•"/>
            </a:pPr>
            <a:r>
              <a:rPr lang="en-US" sz="3200" dirty="0" smtClean="0">
                <a:solidFill>
                  <a:srgbClr val="FFFFFF"/>
                </a:solidFill>
                <a:latin typeface="Amasis"/>
              </a:rPr>
              <a:t>How recognizable?</a:t>
            </a:r>
          </a:p>
          <a:p>
            <a:pPr marL="342900" indent="-342900" algn="l">
              <a:lnSpc>
                <a:spcPct val="120000"/>
              </a:lnSpc>
              <a:buFont typeface="Arial"/>
              <a:buChar char="•"/>
            </a:pPr>
            <a:r>
              <a:rPr lang="en-US" sz="3200" dirty="0" smtClean="0">
                <a:solidFill>
                  <a:srgbClr val="FFFFFF"/>
                </a:solidFill>
                <a:latin typeface="Amasis"/>
              </a:rPr>
              <a:t>Labels or alt </a:t>
            </a:r>
            <a:r>
              <a:rPr lang="en-US" sz="3200" dirty="0">
                <a:solidFill>
                  <a:srgbClr val="FFFFFF"/>
                </a:solidFill>
                <a:latin typeface="Amasis"/>
              </a:rPr>
              <a:t>text</a:t>
            </a:r>
          </a:p>
          <a:p>
            <a:pPr marL="342900" indent="-342900" algn="l">
              <a:lnSpc>
                <a:spcPct val="120000"/>
              </a:lnSpc>
              <a:buFont typeface="Arial"/>
              <a:buChar char="•"/>
            </a:pPr>
            <a:r>
              <a:rPr lang="en-US" sz="3200" dirty="0">
                <a:solidFill>
                  <a:srgbClr val="FFFFFF"/>
                </a:solidFill>
                <a:latin typeface="Amasis"/>
              </a:rPr>
              <a:t>No mystery-meat navigation </a:t>
            </a:r>
          </a:p>
        </p:txBody>
      </p:sp>
      <p:pic>
        <p:nvPicPr>
          <p:cNvPr id="4" name="Picture 3"/>
          <p:cNvPicPr>
            <a:picLocks noChangeAspect="1"/>
          </p:cNvPicPr>
          <p:nvPr/>
        </p:nvPicPr>
        <p:blipFill>
          <a:blip r:embed="rId2"/>
          <a:stretch>
            <a:fillRect/>
          </a:stretch>
        </p:blipFill>
        <p:spPr>
          <a:xfrm>
            <a:off x="380999" y="3467100"/>
            <a:ext cx="5871633" cy="1447800"/>
          </a:xfrm>
          <a:prstGeom prst="rect">
            <a:avLst/>
          </a:prstGeom>
        </p:spPr>
      </p:pic>
      <p:sp>
        <p:nvSpPr>
          <p:cNvPr id="7" name="TextBox 6"/>
          <p:cNvSpPr txBox="1"/>
          <p:nvPr/>
        </p:nvSpPr>
        <p:spPr>
          <a:xfrm>
            <a:off x="381000" y="4838700"/>
            <a:ext cx="1357989" cy="369332"/>
          </a:xfrm>
          <a:prstGeom prst="rect">
            <a:avLst/>
          </a:prstGeom>
          <a:noFill/>
        </p:spPr>
        <p:txBody>
          <a:bodyPr wrap="none" rtlCol="0">
            <a:spAutoFit/>
          </a:bodyPr>
          <a:lstStyle/>
          <a:p>
            <a:r>
              <a:rPr lang="en-US" dirty="0" err="1" smtClean="0"/>
              <a:t>squarespace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 y="3162300"/>
            <a:ext cx="7391400" cy="1333500"/>
          </a:xfrm>
          <a:prstGeom prst="rect">
            <a:avLst/>
          </a:prstGeom>
        </p:spPr>
      </p:pic>
      <p:sp>
        <p:nvSpPr>
          <p:cNvPr id="3" name="TextBox 2"/>
          <p:cNvSpPr txBox="1"/>
          <p:nvPr/>
        </p:nvSpPr>
        <p:spPr>
          <a:xfrm>
            <a:off x="381000" y="4673600"/>
            <a:ext cx="1357989" cy="369332"/>
          </a:xfrm>
          <a:prstGeom prst="rect">
            <a:avLst/>
          </a:prstGeom>
          <a:noFill/>
        </p:spPr>
        <p:txBody>
          <a:bodyPr wrap="none" rtlCol="0">
            <a:spAutoFit/>
          </a:bodyPr>
          <a:lstStyle/>
          <a:p>
            <a:r>
              <a:rPr lang="en-US" dirty="0" err="1" smtClean="0"/>
              <a:t>squarespace</a:t>
            </a:r>
            <a:endParaRPr lang="en-US" dirty="0"/>
          </a:p>
        </p:txBody>
      </p:sp>
      <p:sp>
        <p:nvSpPr>
          <p:cNvPr id="5" name="TextBox 4"/>
          <p:cNvSpPr txBox="1"/>
          <p:nvPr/>
        </p:nvSpPr>
        <p:spPr>
          <a:xfrm>
            <a:off x="381000" y="2171700"/>
            <a:ext cx="736274" cy="369332"/>
          </a:xfrm>
          <a:prstGeom prst="rect">
            <a:avLst/>
          </a:prstGeom>
          <a:noFill/>
        </p:spPr>
        <p:txBody>
          <a:bodyPr wrap="none" rtlCol="0">
            <a:spAutoFit/>
          </a:bodyPr>
          <a:lstStyle/>
          <a:p>
            <a:r>
              <a:rPr lang="en-US" dirty="0" err="1" smtClean="0"/>
              <a:t>gmail</a:t>
            </a:r>
            <a:endParaRPr lang="en-US" dirty="0"/>
          </a:p>
        </p:txBody>
      </p:sp>
      <p:pic>
        <p:nvPicPr>
          <p:cNvPr id="6" name="Picture 5"/>
          <p:cNvPicPr>
            <a:picLocks noChangeAspect="1"/>
          </p:cNvPicPr>
          <p:nvPr/>
        </p:nvPicPr>
        <p:blipFill>
          <a:blip r:embed="rId3"/>
          <a:stretch>
            <a:fillRect/>
          </a:stretch>
        </p:blipFill>
        <p:spPr>
          <a:xfrm>
            <a:off x="228600" y="952500"/>
            <a:ext cx="7162800" cy="1155700"/>
          </a:xfrm>
          <a:prstGeom prst="rect">
            <a:avLst/>
          </a:prstGeom>
        </p:spPr>
      </p:pic>
    </p:spTree>
    <p:extLst>
      <p:ext uri="{BB962C8B-B14F-4D97-AF65-F5344CB8AC3E}">
        <p14:creationId xmlns:p14="http://schemas.microsoft.com/office/powerpoint/2010/main" val="15099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itle"/>
          <p:cNvSpPr txBox="1"/>
          <p:nvPr/>
        </p:nvSpPr>
        <p:spPr>
          <a:xfrm>
            <a:off x="304802" y="2738755"/>
            <a:ext cx="6810375" cy="656590"/>
          </a:xfrm>
          <a:prstGeom prst="rect">
            <a:avLst/>
          </a:prstGeom>
          <a:effectLst/>
        </p:spPr>
        <p:txBody>
          <a:bodyPr wrap="square" lIns="91432" tIns="45717" rIns="91432" bIns="45717" rtlCol="0" anchor="ctr">
            <a:spAutoFit/>
          </a:bodyPr>
          <a:lstStyle/>
          <a:p>
            <a:pPr algn="ctr"/>
            <a:r>
              <a:rPr lang="en-US" sz="3700" b="1" dirty="0">
                <a:solidFill>
                  <a:srgbClr val="FFFFFF"/>
                </a:solidFill>
                <a:latin typeface="Amasis"/>
              </a:rPr>
              <a:t>Add alt text to an image</a:t>
            </a:r>
          </a:p>
        </p:txBody>
      </p:sp>
      <p:pic>
        <p:nvPicPr>
          <p:cNvPr id="299" name="03_tooltip_yahoo.gif"/>
          <p:cNvPicPr>
            <a:picLocks noChangeAspect="1"/>
          </p:cNvPicPr>
          <p:nvPr/>
        </p:nvPicPr>
        <p:blipFill>
          <a:blip r:embed="rId2"/>
          <a:stretch>
            <a:fillRect/>
          </a:stretch>
        </p:blipFill>
        <p:spPr>
          <a:xfrm>
            <a:off x="828677" y="1381125"/>
            <a:ext cx="5953125" cy="3543300"/>
          </a:xfrm>
          <a:prstGeom prst="rect">
            <a:avLst/>
          </a:prstGeom>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Formatting content</a:t>
            </a:r>
            <a:endParaRPr lang="en-US" sz="2800" b="0" cap="none" dirty="0"/>
          </a:p>
        </p:txBody>
      </p:sp>
      <p:sp>
        <p:nvSpPr>
          <p:cNvPr id="6" name="Text Placeholder 5"/>
          <p:cNvSpPr>
            <a:spLocks noGrp="1"/>
          </p:cNvSpPr>
          <p:nvPr>
            <p:ph type="body" idx="1"/>
          </p:nvPr>
        </p:nvSpPr>
        <p:spPr/>
        <p:txBody>
          <a:bodyPr>
            <a:normAutofit/>
          </a:bodyPr>
          <a:lstStyle/>
          <a:p>
            <a:r>
              <a:rPr lang="en-US" sz="4000" b="1" dirty="0" smtClean="0">
                <a:solidFill>
                  <a:srgbClr val="FFC30E"/>
                </a:solidFill>
              </a:rPr>
              <a:t>Information Architecture</a:t>
            </a:r>
            <a:endParaRPr lang="en-US" sz="4000" b="1" dirty="0">
              <a:solidFill>
                <a:srgbClr val="FFC30E"/>
              </a:solidFill>
            </a:endParaRPr>
          </a:p>
        </p:txBody>
      </p:sp>
    </p:spTree>
    <p:extLst>
      <p:ext uri="{BB962C8B-B14F-4D97-AF65-F5344CB8AC3E}">
        <p14:creationId xmlns:p14="http://schemas.microsoft.com/office/powerpoint/2010/main" val="116113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itle"/>
          <p:cNvSpPr txBox="1"/>
          <p:nvPr/>
        </p:nvSpPr>
        <p:spPr>
          <a:xfrm>
            <a:off x="381002" y="364104"/>
            <a:ext cx="6810375" cy="605294"/>
          </a:xfrm>
          <a:prstGeom prst="rect">
            <a:avLst/>
          </a:prstGeom>
          <a:effectLst/>
        </p:spPr>
        <p:txBody>
          <a:bodyPr wrap="square" lIns="91432" tIns="45717" rIns="91432" bIns="45717" rtlCol="0" anchor="ctr">
            <a:spAutoFit/>
          </a:bodyPr>
          <a:lstStyle/>
          <a:p>
            <a:r>
              <a:rPr lang="en-US" sz="3300" b="1" dirty="0" smtClean="0">
                <a:solidFill>
                  <a:srgbClr val="FFFFFF"/>
                </a:solidFill>
                <a:latin typeface="+mj-lt"/>
              </a:rPr>
              <a:t>Lists and menus</a:t>
            </a:r>
            <a:endParaRPr lang="en-US" sz="3300" b="1" dirty="0">
              <a:solidFill>
                <a:srgbClr val="FFFFFF"/>
              </a:solidFill>
              <a:latin typeface="+mj-lt"/>
            </a:endParaRPr>
          </a:p>
        </p:txBody>
      </p:sp>
      <p:sp>
        <p:nvSpPr>
          <p:cNvPr id="302" name="Body"/>
          <p:cNvSpPr txBox="1"/>
          <p:nvPr/>
        </p:nvSpPr>
        <p:spPr>
          <a:xfrm>
            <a:off x="457200" y="952500"/>
            <a:ext cx="5762625" cy="1754320"/>
          </a:xfrm>
          <a:prstGeom prst="rect">
            <a:avLst/>
          </a:prstGeom>
          <a:effectLst/>
        </p:spPr>
        <p:txBody>
          <a:bodyPr wrap="square" lIns="91432" tIns="45717" rIns="91432" bIns="45717" rtlCol="0" anchor="t">
            <a:spAutoFit/>
          </a:bodyPr>
          <a:lstStyle/>
          <a:p>
            <a:pPr marL="342900" indent="-342900" algn="l">
              <a:lnSpc>
                <a:spcPct val="150000"/>
              </a:lnSpc>
              <a:buFont typeface="Arial"/>
              <a:buChar char="•"/>
            </a:pPr>
            <a:r>
              <a:rPr lang="en-US" sz="2400" dirty="0" smtClean="0">
                <a:solidFill>
                  <a:srgbClr val="FFFFFF"/>
                </a:solidFill>
                <a:latin typeface="+mj-lt"/>
              </a:rPr>
              <a:t>Categories based on content</a:t>
            </a:r>
          </a:p>
          <a:p>
            <a:pPr marL="342900" indent="-342900" algn="l">
              <a:lnSpc>
                <a:spcPct val="150000"/>
              </a:lnSpc>
              <a:buFont typeface="Arial"/>
              <a:buChar char="•"/>
            </a:pPr>
            <a:r>
              <a:rPr lang="en-US" sz="2400" dirty="0" smtClean="0">
                <a:solidFill>
                  <a:srgbClr val="FFFFFF"/>
                </a:solidFill>
                <a:latin typeface="+mj-lt"/>
              </a:rPr>
              <a:t>Manageable # of items</a:t>
            </a:r>
          </a:p>
          <a:p>
            <a:pPr marL="342900" indent="-342900" algn="l">
              <a:lnSpc>
                <a:spcPct val="150000"/>
              </a:lnSpc>
              <a:buFont typeface="Arial"/>
              <a:buChar char="•"/>
            </a:pPr>
            <a:r>
              <a:rPr lang="en-US" sz="2400" dirty="0" smtClean="0">
                <a:solidFill>
                  <a:srgbClr val="FFFFFF"/>
                </a:solidFill>
                <a:latin typeface="+mj-lt"/>
              </a:rPr>
              <a:t>Clear grouping</a:t>
            </a:r>
            <a:endParaRPr lang="en-US" sz="2400" dirty="0">
              <a:solidFill>
                <a:srgbClr val="FFFFFF"/>
              </a:solidFill>
              <a:latin typeface="+mj-lt"/>
            </a:endParaRPr>
          </a:p>
        </p:txBody>
      </p:sp>
      <p:pic>
        <p:nvPicPr>
          <p:cNvPr id="7" name="Picture 6"/>
          <p:cNvPicPr>
            <a:picLocks noChangeAspect="1"/>
          </p:cNvPicPr>
          <p:nvPr/>
        </p:nvPicPr>
        <p:blipFill rotWithShape="1">
          <a:blip r:embed="rId3"/>
          <a:srcRect r="6914" b="54542"/>
          <a:stretch/>
        </p:blipFill>
        <p:spPr>
          <a:xfrm>
            <a:off x="228600" y="3365008"/>
            <a:ext cx="7093098" cy="17784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42900" y="88900"/>
            <a:ext cx="6934200" cy="5524500"/>
          </a:xfrm>
          <a:prstGeom prst="rect">
            <a:avLst/>
          </a:prstGeom>
        </p:spPr>
      </p:pic>
    </p:spTree>
    <p:extLst>
      <p:ext uri="{BB962C8B-B14F-4D97-AF65-F5344CB8AC3E}">
        <p14:creationId xmlns:p14="http://schemas.microsoft.com/office/powerpoint/2010/main" val="171413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Comparisons</a:t>
            </a:r>
            <a:endParaRPr lang="en-US" dirty="0"/>
          </a:p>
        </p:txBody>
      </p:sp>
      <p:sp>
        <p:nvSpPr>
          <p:cNvPr id="8" name="Content Placeholder 7"/>
          <p:cNvSpPr>
            <a:spLocks noGrp="1"/>
          </p:cNvSpPr>
          <p:nvPr>
            <p:ph idx="1"/>
          </p:nvPr>
        </p:nvSpPr>
        <p:spPr>
          <a:xfrm>
            <a:off x="381000" y="1028700"/>
            <a:ext cx="6858000" cy="3771636"/>
          </a:xfrm>
        </p:spPr>
        <p:txBody>
          <a:bodyPr/>
          <a:lstStyle/>
          <a:p>
            <a:r>
              <a:rPr lang="en-US" dirty="0" smtClean="0"/>
              <a:t>Focus </a:t>
            </a:r>
            <a:r>
              <a:rPr lang="en-US" dirty="0"/>
              <a:t>on </a:t>
            </a:r>
            <a:r>
              <a:rPr lang="en-US" dirty="0" smtClean="0"/>
              <a:t>key differences</a:t>
            </a:r>
          </a:p>
          <a:p>
            <a:r>
              <a:rPr lang="en-US" dirty="0"/>
              <a:t>Reduce visual </a:t>
            </a:r>
            <a:r>
              <a:rPr lang="en-US" dirty="0" smtClean="0"/>
              <a:t>noise</a:t>
            </a:r>
            <a:endParaRPr lang="en-US" dirty="0"/>
          </a:p>
          <a:p>
            <a:r>
              <a:rPr lang="en-US" dirty="0" smtClean="0"/>
              <a:t>Continuation: Lines can be implied</a:t>
            </a:r>
            <a:endParaRPr lang="en-US" dirty="0"/>
          </a:p>
        </p:txBody>
      </p:sp>
      <p:pic>
        <p:nvPicPr>
          <p:cNvPr id="11" name="Picture 10"/>
          <p:cNvPicPr>
            <a:picLocks noChangeAspect="1"/>
          </p:cNvPicPr>
          <p:nvPr/>
        </p:nvPicPr>
        <p:blipFill>
          <a:blip r:embed="rId3"/>
          <a:stretch>
            <a:fillRect/>
          </a:stretch>
        </p:blipFill>
        <p:spPr>
          <a:xfrm>
            <a:off x="228600" y="3009900"/>
            <a:ext cx="6172200" cy="2508487"/>
          </a:xfrm>
          <a:prstGeom prst="rect">
            <a:avLst/>
          </a:prstGeom>
        </p:spPr>
      </p:pic>
      <p:sp>
        <p:nvSpPr>
          <p:cNvPr id="12" name="TextBox 11"/>
          <p:cNvSpPr txBox="1"/>
          <p:nvPr/>
        </p:nvSpPr>
        <p:spPr>
          <a:xfrm>
            <a:off x="6477000" y="5143500"/>
            <a:ext cx="1082974" cy="369332"/>
          </a:xfrm>
          <a:prstGeom prst="rect">
            <a:avLst/>
          </a:prstGeom>
          <a:noFill/>
        </p:spPr>
        <p:txBody>
          <a:bodyPr wrap="none" rtlCol="0">
            <a:spAutoFit/>
          </a:bodyPr>
          <a:lstStyle/>
          <a:p>
            <a:r>
              <a:rPr lang="en-US" dirty="0" err="1" smtClean="0"/>
              <a:t>Snapfish</a:t>
            </a:r>
            <a:endParaRPr lang="en-US" dirty="0"/>
          </a:p>
        </p:txBody>
      </p:sp>
    </p:spTree>
    <p:extLst>
      <p:ext uri="{BB962C8B-B14F-4D97-AF65-F5344CB8AC3E}">
        <p14:creationId xmlns:p14="http://schemas.microsoft.com/office/powerpoint/2010/main" val="2884440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882" y="1524000"/>
            <a:ext cx="7620000" cy="2663401"/>
          </a:xfrm>
          <a:prstGeom prst="rect">
            <a:avLst/>
          </a:prstGeom>
        </p:spPr>
      </p:pic>
      <p:sp>
        <p:nvSpPr>
          <p:cNvPr id="3" name="TextBox 2"/>
          <p:cNvSpPr txBox="1"/>
          <p:nvPr/>
        </p:nvSpPr>
        <p:spPr>
          <a:xfrm>
            <a:off x="195718" y="4381500"/>
            <a:ext cx="1442184" cy="369332"/>
          </a:xfrm>
          <a:prstGeom prst="rect">
            <a:avLst/>
          </a:prstGeom>
          <a:noFill/>
        </p:spPr>
        <p:txBody>
          <a:bodyPr wrap="none" rtlCol="0">
            <a:spAutoFit/>
          </a:bodyPr>
          <a:lstStyle/>
          <a:p>
            <a:r>
              <a:rPr lang="en-US" dirty="0" smtClean="0"/>
              <a:t>Home depot</a:t>
            </a:r>
            <a:endParaRPr lang="en-US" dirty="0"/>
          </a:p>
        </p:txBody>
      </p:sp>
    </p:spTree>
    <p:extLst>
      <p:ext uri="{BB962C8B-B14F-4D97-AF65-F5344CB8AC3E}">
        <p14:creationId xmlns:p14="http://schemas.microsoft.com/office/powerpoint/2010/main" val="241628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C30E"/>
                </a:solidFill>
              </a:rPr>
              <a:t>Navigation</a:t>
            </a:r>
            <a:endParaRPr lang="en-US" sz="5400" dirty="0">
              <a:solidFill>
                <a:srgbClr val="FFC30E"/>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417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p:cNvSpPr txBox="1"/>
          <p:nvPr/>
        </p:nvSpPr>
        <p:spPr>
          <a:xfrm>
            <a:off x="381002" y="338455"/>
            <a:ext cx="6810375" cy="656590"/>
          </a:xfrm>
          <a:prstGeom prst="rect">
            <a:avLst/>
          </a:prstGeom>
          <a:effectLst/>
        </p:spPr>
        <p:txBody>
          <a:bodyPr wrap="square" lIns="91432" tIns="45717" rIns="91432" bIns="45717" rtlCol="0" anchor="ctr">
            <a:spAutoFit/>
          </a:bodyPr>
          <a:lstStyle/>
          <a:p>
            <a:r>
              <a:rPr lang="en-US" sz="3700" b="1" dirty="0" smtClean="0">
                <a:solidFill>
                  <a:srgbClr val="FFFFFF"/>
                </a:solidFill>
                <a:latin typeface="+mj-lt"/>
              </a:rPr>
              <a:t>Summary</a:t>
            </a:r>
            <a:endParaRPr lang="en-US" sz="3700" b="1" dirty="0">
              <a:solidFill>
                <a:srgbClr val="FFFFFF"/>
              </a:solidFill>
              <a:latin typeface="+mj-lt"/>
            </a:endParaRPr>
          </a:p>
        </p:txBody>
      </p:sp>
      <p:sp>
        <p:nvSpPr>
          <p:cNvPr id="323" name="Body"/>
          <p:cNvSpPr txBox="1"/>
          <p:nvPr/>
        </p:nvSpPr>
        <p:spPr>
          <a:xfrm>
            <a:off x="381002" y="1140923"/>
            <a:ext cx="6810375" cy="4154977"/>
          </a:xfrm>
          <a:prstGeom prst="rect">
            <a:avLst/>
          </a:prstGeom>
          <a:effectLst/>
        </p:spPr>
        <p:txBody>
          <a:bodyPr wrap="square" lIns="91432" tIns="45717" rIns="91432" bIns="45717" rtlCol="0" anchor="t">
            <a:spAutoFit/>
          </a:bodyPr>
          <a:lstStyle/>
          <a:p>
            <a:r>
              <a:rPr lang="en-US" sz="2400" b="1" dirty="0" smtClean="0">
                <a:solidFill>
                  <a:srgbClr val="FFC30E"/>
                </a:solidFill>
                <a:latin typeface="+mj-lt"/>
              </a:rPr>
              <a:t>Standards</a:t>
            </a:r>
          </a:p>
          <a:p>
            <a:pPr lvl="1"/>
            <a:r>
              <a:rPr lang="en-US" sz="2400" dirty="0" smtClean="0">
                <a:solidFill>
                  <a:srgbClr val="FFFFFF"/>
                </a:solidFill>
                <a:latin typeface="+mj-lt"/>
              </a:rPr>
              <a:t>Why?</a:t>
            </a:r>
            <a:endParaRPr lang="en-US" sz="2400" dirty="0">
              <a:solidFill>
                <a:srgbClr val="FFFFFF"/>
              </a:solidFill>
              <a:latin typeface="+mj-lt"/>
            </a:endParaRPr>
          </a:p>
          <a:p>
            <a:endParaRPr lang="en-US" sz="2400" b="1" dirty="0" smtClean="0">
              <a:solidFill>
                <a:srgbClr val="FFFFFF"/>
              </a:solidFill>
              <a:latin typeface="+mj-lt"/>
            </a:endParaRPr>
          </a:p>
          <a:p>
            <a:r>
              <a:rPr lang="en-US" sz="2400" b="1" dirty="0" smtClean="0">
                <a:solidFill>
                  <a:srgbClr val="FFC30E"/>
                </a:solidFill>
                <a:latin typeface="+mj-lt"/>
              </a:rPr>
              <a:t>Information </a:t>
            </a:r>
            <a:r>
              <a:rPr lang="en-US" sz="2400" b="1" dirty="0">
                <a:solidFill>
                  <a:srgbClr val="FFC30E"/>
                </a:solidFill>
                <a:latin typeface="+mj-lt"/>
              </a:rPr>
              <a:t>Architecture </a:t>
            </a:r>
            <a:endParaRPr lang="en-US" sz="2400" b="1" dirty="0" smtClean="0">
              <a:solidFill>
                <a:srgbClr val="FFC30E"/>
              </a:solidFill>
              <a:latin typeface="+mj-lt"/>
            </a:endParaRPr>
          </a:p>
          <a:p>
            <a:pPr lvl="1"/>
            <a:r>
              <a:rPr lang="en-US" sz="2400" dirty="0" smtClean="0">
                <a:solidFill>
                  <a:srgbClr val="FFFFFF"/>
                </a:solidFill>
                <a:latin typeface="+mj-lt"/>
              </a:rPr>
              <a:t>Visual language</a:t>
            </a:r>
          </a:p>
          <a:p>
            <a:pPr lvl="1"/>
            <a:r>
              <a:rPr lang="en-US" sz="2400" dirty="0" smtClean="0">
                <a:solidFill>
                  <a:srgbClr val="FFFFFF"/>
                </a:solidFill>
                <a:latin typeface="+mj-lt"/>
              </a:rPr>
              <a:t>Formatting</a:t>
            </a:r>
          </a:p>
          <a:p>
            <a:endParaRPr lang="en-US" sz="2400" b="1" dirty="0" smtClean="0">
              <a:solidFill>
                <a:srgbClr val="FFFFFF"/>
              </a:solidFill>
              <a:latin typeface="+mj-lt"/>
            </a:endParaRPr>
          </a:p>
          <a:p>
            <a:r>
              <a:rPr lang="en-US" sz="2400" b="1" dirty="0" smtClean="0">
                <a:solidFill>
                  <a:srgbClr val="FFC30E"/>
                </a:solidFill>
                <a:latin typeface="+mj-lt"/>
              </a:rPr>
              <a:t>Navigation</a:t>
            </a:r>
            <a:endParaRPr lang="en-US" sz="2400" b="1" dirty="0">
              <a:solidFill>
                <a:srgbClr val="FFC30E"/>
              </a:solidFill>
              <a:latin typeface="+mj-lt"/>
            </a:endParaRPr>
          </a:p>
          <a:p>
            <a:pPr lvl="1"/>
            <a:r>
              <a:rPr lang="en-US" sz="2400" dirty="0" smtClean="0">
                <a:solidFill>
                  <a:srgbClr val="FFFFFF"/>
                </a:solidFill>
                <a:latin typeface="+mj-lt"/>
              </a:rPr>
              <a:t>Where </a:t>
            </a:r>
            <a:r>
              <a:rPr lang="en-US" sz="2400" dirty="0">
                <a:solidFill>
                  <a:srgbClr val="FFFFFF"/>
                </a:solidFill>
                <a:latin typeface="+mj-lt"/>
              </a:rPr>
              <a:t>are you now?</a:t>
            </a:r>
          </a:p>
          <a:p>
            <a:pPr lvl="1"/>
            <a:r>
              <a:rPr lang="en-US" sz="2400" dirty="0" smtClean="0">
                <a:solidFill>
                  <a:srgbClr val="FFFFFF"/>
                </a:solidFill>
                <a:latin typeface="+mj-lt"/>
              </a:rPr>
              <a:t>How </a:t>
            </a:r>
            <a:r>
              <a:rPr lang="en-US" sz="2400" dirty="0">
                <a:solidFill>
                  <a:srgbClr val="FFFFFF"/>
                </a:solidFill>
                <a:latin typeface="+mj-lt"/>
              </a:rPr>
              <a:t>did you get here?</a:t>
            </a:r>
          </a:p>
          <a:p>
            <a:pPr lvl="1"/>
            <a:r>
              <a:rPr lang="en-US" sz="2400" dirty="0" smtClean="0">
                <a:solidFill>
                  <a:srgbClr val="FFFFFF"/>
                </a:solidFill>
                <a:latin typeface="+mj-lt"/>
              </a:rPr>
              <a:t>Where </a:t>
            </a:r>
            <a:r>
              <a:rPr lang="en-US" sz="2400" dirty="0">
                <a:solidFill>
                  <a:srgbClr val="FFFFFF"/>
                </a:solidFill>
                <a:latin typeface="+mj-lt"/>
              </a:rPr>
              <a:t>are you going</a:t>
            </a:r>
            <a:r>
              <a:rPr lang="en-US" sz="2400" dirty="0" smtClean="0">
                <a:solidFill>
                  <a:srgbClr val="FFFFFF"/>
                </a:solidFill>
                <a:latin typeface="+mj-lt"/>
              </a:rPr>
              <a:t>?</a:t>
            </a:r>
            <a:endParaRPr lang="en-US" sz="2400" dirty="0">
              <a:solidFill>
                <a:srgbClr val="FFFFFF"/>
              </a:solidFill>
              <a:latin typeface="+mj-lt"/>
            </a:endParaRPr>
          </a:p>
        </p:txBody>
      </p:sp>
    </p:spTree>
    <p:extLst>
      <p:ext uri="{BB962C8B-B14F-4D97-AF65-F5344CB8AC3E}">
        <p14:creationId xmlns:p14="http://schemas.microsoft.com/office/powerpoint/2010/main" val="2272027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p:cNvSpPr txBox="1"/>
          <p:nvPr/>
        </p:nvSpPr>
        <p:spPr>
          <a:xfrm>
            <a:off x="381002" y="366671"/>
            <a:ext cx="6810375" cy="600158"/>
          </a:xfrm>
          <a:prstGeom prst="rect">
            <a:avLst/>
          </a:prstGeom>
          <a:effectLst/>
        </p:spPr>
        <p:txBody>
          <a:bodyPr wrap="square" lIns="91432" tIns="45717" rIns="91432" bIns="45717" rtlCol="0" anchor="ctr">
            <a:spAutoFit/>
          </a:bodyPr>
          <a:lstStyle/>
          <a:p>
            <a:pPr algn="ctr"/>
            <a:r>
              <a:rPr lang="en-US" sz="3300" b="1" dirty="0" smtClean="0">
                <a:solidFill>
                  <a:srgbClr val="FFFFFF"/>
                </a:solidFill>
                <a:latin typeface="+mj-lt"/>
              </a:rPr>
              <a:t>Give directions to </a:t>
            </a:r>
            <a:r>
              <a:rPr lang="en-US" sz="3300" b="1" dirty="0">
                <a:solidFill>
                  <a:srgbClr val="FFFFFF"/>
                </a:solidFill>
                <a:latin typeface="+mj-lt"/>
              </a:rPr>
              <a:t>users</a:t>
            </a:r>
          </a:p>
        </p:txBody>
      </p:sp>
      <p:sp>
        <p:nvSpPr>
          <p:cNvPr id="261" name="Body"/>
          <p:cNvSpPr txBox="1"/>
          <p:nvPr/>
        </p:nvSpPr>
        <p:spPr>
          <a:xfrm>
            <a:off x="295277" y="1276350"/>
            <a:ext cx="6810375" cy="2308318"/>
          </a:xfrm>
          <a:prstGeom prst="rect">
            <a:avLst/>
          </a:prstGeom>
          <a:effectLst/>
        </p:spPr>
        <p:txBody>
          <a:bodyPr wrap="square" lIns="91432" tIns="45717" rIns="91432" bIns="45717" rtlCol="0" anchor="t">
            <a:spAutoFit/>
          </a:bodyPr>
          <a:lstStyle/>
          <a:p>
            <a:pPr marL="342900" indent="-342900" algn="l">
              <a:lnSpc>
                <a:spcPct val="150000"/>
              </a:lnSpc>
              <a:buFont typeface="Arial"/>
              <a:buChar char="•"/>
            </a:pPr>
            <a:r>
              <a:rPr lang="en-US" sz="3200" dirty="0" smtClean="0">
                <a:solidFill>
                  <a:srgbClr val="FFFFFF"/>
                </a:solidFill>
                <a:latin typeface="+mj-lt"/>
              </a:rPr>
              <a:t>Where are you now?</a:t>
            </a:r>
            <a:endParaRPr lang="en-US" sz="3200" dirty="0">
              <a:solidFill>
                <a:srgbClr val="FFFFFF"/>
              </a:solidFill>
              <a:latin typeface="+mj-lt"/>
            </a:endParaRPr>
          </a:p>
          <a:p>
            <a:pPr marL="342900" indent="-342900" algn="l">
              <a:lnSpc>
                <a:spcPct val="150000"/>
              </a:lnSpc>
              <a:buFont typeface="Arial"/>
              <a:buChar char="•"/>
            </a:pPr>
            <a:r>
              <a:rPr lang="en-US" sz="3200" dirty="0" smtClean="0">
                <a:solidFill>
                  <a:srgbClr val="FFFFFF"/>
                </a:solidFill>
                <a:latin typeface="+mj-lt"/>
              </a:rPr>
              <a:t>How did you get here?</a:t>
            </a:r>
            <a:endParaRPr lang="en-US" sz="3200" dirty="0">
              <a:solidFill>
                <a:srgbClr val="FFFFFF"/>
              </a:solidFill>
              <a:latin typeface="+mj-lt"/>
            </a:endParaRPr>
          </a:p>
          <a:p>
            <a:pPr marL="342900" indent="-342900" algn="l">
              <a:lnSpc>
                <a:spcPct val="150000"/>
              </a:lnSpc>
              <a:buFont typeface="Arial"/>
              <a:buChar char="•"/>
            </a:pPr>
            <a:r>
              <a:rPr lang="en-US" sz="3200" dirty="0" smtClean="0">
                <a:solidFill>
                  <a:srgbClr val="FFFFFF"/>
                </a:solidFill>
                <a:latin typeface="+mj-lt"/>
              </a:rPr>
              <a:t>Where are you going now?</a:t>
            </a:r>
            <a:endParaRPr lang="en-US" sz="3200" dirty="0">
              <a:solidFill>
                <a:srgbClr val="FFFFFF"/>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Where are you now?</a:t>
            </a:r>
            <a:endParaRPr lang="en-US" sz="2800" b="0" cap="none" dirty="0"/>
          </a:p>
        </p:txBody>
      </p:sp>
      <p:sp>
        <p:nvSpPr>
          <p:cNvPr id="6" name="Text Placeholder 5"/>
          <p:cNvSpPr>
            <a:spLocks noGrp="1"/>
          </p:cNvSpPr>
          <p:nvPr>
            <p:ph type="body" idx="1"/>
          </p:nvPr>
        </p:nvSpPr>
        <p:spPr/>
        <p:txBody>
          <a:bodyPr>
            <a:normAutofit/>
          </a:bodyPr>
          <a:lstStyle/>
          <a:p>
            <a:r>
              <a:rPr lang="en-US" sz="4800" b="1" dirty="0" smtClean="0">
                <a:solidFill>
                  <a:srgbClr val="FFC30E"/>
                </a:solidFill>
              </a:rPr>
              <a:t>Navigation</a:t>
            </a:r>
            <a:endParaRPr lang="en-US" sz="4800" b="1" dirty="0">
              <a:solidFill>
                <a:srgbClr val="FFC30E"/>
              </a:solidFill>
            </a:endParaRPr>
          </a:p>
        </p:txBody>
      </p:sp>
    </p:spTree>
    <p:extLst>
      <p:ext uri="{BB962C8B-B14F-4D97-AF65-F5344CB8AC3E}">
        <p14:creationId xmlns:p14="http://schemas.microsoft.com/office/powerpoint/2010/main" val="2781552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Logo &amp; page title</a:t>
            </a:r>
            <a:endParaRPr lang="en-US" dirty="0"/>
          </a:p>
        </p:txBody>
      </p:sp>
      <p:sp>
        <p:nvSpPr>
          <p:cNvPr id="3" name="Content Placeholder 2"/>
          <p:cNvSpPr>
            <a:spLocks noGrp="1"/>
          </p:cNvSpPr>
          <p:nvPr>
            <p:ph idx="1"/>
          </p:nvPr>
        </p:nvSpPr>
        <p:spPr/>
        <p:txBody>
          <a:bodyPr/>
          <a:lstStyle/>
          <a:p>
            <a:r>
              <a:rPr lang="en-US" dirty="0" smtClean="0"/>
              <a:t>Logos top left or top center</a:t>
            </a:r>
          </a:p>
          <a:p>
            <a:r>
              <a:rPr lang="en-US" dirty="0"/>
              <a:t>Window size</a:t>
            </a:r>
          </a:p>
          <a:p>
            <a:r>
              <a:rPr lang="en-US" dirty="0" smtClean="0"/>
              <a:t>Name of page/section</a:t>
            </a:r>
          </a:p>
        </p:txBody>
      </p:sp>
      <p:pic>
        <p:nvPicPr>
          <p:cNvPr id="5" name="Picture 4"/>
          <p:cNvPicPr>
            <a:picLocks noChangeAspect="1"/>
          </p:cNvPicPr>
          <p:nvPr/>
        </p:nvPicPr>
        <p:blipFill rotWithShape="1">
          <a:blip r:embed="rId3"/>
          <a:srcRect r="14449"/>
          <a:stretch/>
        </p:blipFill>
        <p:spPr>
          <a:xfrm>
            <a:off x="457200" y="3467100"/>
            <a:ext cx="6518930" cy="1489317"/>
          </a:xfrm>
          <a:prstGeom prst="rect">
            <a:avLst/>
          </a:prstGeom>
        </p:spPr>
      </p:pic>
    </p:spTree>
    <p:extLst>
      <p:ext uri="{BB962C8B-B14F-4D97-AF65-F5344CB8AC3E}">
        <p14:creationId xmlns:p14="http://schemas.microsoft.com/office/powerpoint/2010/main" val="289895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sted_Image_10_14_13_6_48_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47700"/>
            <a:ext cx="6754169" cy="4419600"/>
          </a:xfrm>
          <a:prstGeom prst="rect">
            <a:avLst/>
          </a:prstGeom>
        </p:spPr>
      </p:pic>
    </p:spTree>
    <p:extLst>
      <p:ext uri="{BB962C8B-B14F-4D97-AF65-F5344CB8AC3E}">
        <p14:creationId xmlns:p14="http://schemas.microsoft.com/office/powerpoint/2010/main" val="1141718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Indicate current state</a:t>
            </a:r>
            <a:endParaRPr lang="en-US" dirty="0"/>
          </a:p>
        </p:txBody>
      </p:sp>
      <p:sp>
        <p:nvSpPr>
          <p:cNvPr id="3" name="Content Placeholder 2"/>
          <p:cNvSpPr>
            <a:spLocks noGrp="1"/>
          </p:cNvSpPr>
          <p:nvPr>
            <p:ph idx="1"/>
          </p:nvPr>
        </p:nvSpPr>
        <p:spPr/>
        <p:txBody>
          <a:bodyPr/>
          <a:lstStyle/>
          <a:p>
            <a:r>
              <a:rPr lang="en-US" dirty="0" smtClean="0"/>
              <a:t>Font weight, color</a:t>
            </a:r>
          </a:p>
          <a:p>
            <a:r>
              <a:rPr lang="en-US" dirty="0" smtClean="0"/>
              <a:t>Background</a:t>
            </a:r>
          </a:p>
          <a:p>
            <a:r>
              <a:rPr lang="en-US" dirty="0" smtClean="0"/>
              <a:t>Icon</a:t>
            </a:r>
          </a:p>
          <a:p>
            <a:r>
              <a:rPr lang="en-US" dirty="0" smtClean="0"/>
              <a:t>Size</a:t>
            </a:r>
            <a:endParaRPr lang="en-US" dirty="0"/>
          </a:p>
        </p:txBody>
      </p:sp>
      <p:pic>
        <p:nvPicPr>
          <p:cNvPr id="6" name="Picture 5"/>
          <p:cNvPicPr>
            <a:picLocks noChangeAspect="1"/>
          </p:cNvPicPr>
          <p:nvPr/>
        </p:nvPicPr>
        <p:blipFill>
          <a:blip r:embed="rId3"/>
          <a:stretch>
            <a:fillRect/>
          </a:stretch>
        </p:blipFill>
        <p:spPr>
          <a:xfrm>
            <a:off x="3880678" y="1485900"/>
            <a:ext cx="3269422" cy="2362200"/>
          </a:xfrm>
          <a:prstGeom prst="rect">
            <a:avLst/>
          </a:prstGeom>
        </p:spPr>
      </p:pic>
    </p:spTree>
    <p:extLst>
      <p:ext uri="{BB962C8B-B14F-4D97-AF65-F5344CB8AC3E}">
        <p14:creationId xmlns:p14="http://schemas.microsoft.com/office/powerpoint/2010/main" val="2711640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5800" y="876300"/>
            <a:ext cx="3149600" cy="1066800"/>
          </a:xfrm>
          <a:prstGeom prst="rect">
            <a:avLst/>
          </a:prstGeom>
        </p:spPr>
      </p:pic>
      <p:pic>
        <p:nvPicPr>
          <p:cNvPr id="3" name="Picture 2"/>
          <p:cNvPicPr>
            <a:picLocks noChangeAspect="1"/>
          </p:cNvPicPr>
          <p:nvPr/>
        </p:nvPicPr>
        <p:blipFill>
          <a:blip r:embed="rId4"/>
          <a:stretch>
            <a:fillRect/>
          </a:stretch>
        </p:blipFill>
        <p:spPr>
          <a:xfrm>
            <a:off x="685800" y="3009900"/>
            <a:ext cx="2755900" cy="825501"/>
          </a:xfrm>
          <a:prstGeom prst="rect">
            <a:avLst/>
          </a:prstGeom>
        </p:spPr>
      </p:pic>
      <p:sp>
        <p:nvSpPr>
          <p:cNvPr id="4" name="TextBox 3"/>
          <p:cNvSpPr txBox="1"/>
          <p:nvPr/>
        </p:nvSpPr>
        <p:spPr>
          <a:xfrm>
            <a:off x="685800" y="4000500"/>
            <a:ext cx="646669" cy="369332"/>
          </a:xfrm>
          <a:prstGeom prst="rect">
            <a:avLst/>
          </a:prstGeom>
          <a:noFill/>
        </p:spPr>
        <p:txBody>
          <a:bodyPr wrap="none" rtlCol="0">
            <a:spAutoFit/>
          </a:bodyPr>
          <a:lstStyle/>
          <a:p>
            <a:r>
              <a:rPr lang="en-US" dirty="0" err="1" smtClean="0"/>
              <a:t>uber</a:t>
            </a:r>
            <a:endParaRPr lang="en-US" dirty="0"/>
          </a:p>
        </p:txBody>
      </p:sp>
      <p:sp>
        <p:nvSpPr>
          <p:cNvPr id="5" name="TextBox 4"/>
          <p:cNvSpPr txBox="1"/>
          <p:nvPr/>
        </p:nvSpPr>
        <p:spPr>
          <a:xfrm>
            <a:off x="685800" y="1943100"/>
            <a:ext cx="621083" cy="369332"/>
          </a:xfrm>
          <a:prstGeom prst="rect">
            <a:avLst/>
          </a:prstGeom>
          <a:noFill/>
        </p:spPr>
        <p:txBody>
          <a:bodyPr wrap="none" rtlCol="0">
            <a:spAutoFit/>
          </a:bodyPr>
          <a:lstStyle/>
          <a:p>
            <a:r>
              <a:rPr lang="en-US" dirty="0" err="1" smtClean="0"/>
              <a:t>hulu</a:t>
            </a:r>
            <a:endParaRPr lang="en-US" dirty="0"/>
          </a:p>
        </p:txBody>
      </p:sp>
      <p:pic>
        <p:nvPicPr>
          <p:cNvPr id="6" name="Picture 5"/>
          <p:cNvPicPr>
            <a:picLocks noChangeAspect="1"/>
          </p:cNvPicPr>
          <p:nvPr/>
        </p:nvPicPr>
        <p:blipFill>
          <a:blip r:embed="rId5"/>
          <a:stretch>
            <a:fillRect/>
          </a:stretch>
        </p:blipFill>
        <p:spPr>
          <a:xfrm>
            <a:off x="4267200" y="876300"/>
            <a:ext cx="2794000" cy="1003300"/>
          </a:xfrm>
          <a:prstGeom prst="rect">
            <a:avLst/>
          </a:prstGeom>
        </p:spPr>
      </p:pic>
      <p:sp>
        <p:nvSpPr>
          <p:cNvPr id="7" name="TextBox 6"/>
          <p:cNvSpPr txBox="1"/>
          <p:nvPr/>
        </p:nvSpPr>
        <p:spPr>
          <a:xfrm>
            <a:off x="4267200" y="1943100"/>
            <a:ext cx="608009" cy="369332"/>
          </a:xfrm>
          <a:prstGeom prst="rect">
            <a:avLst/>
          </a:prstGeom>
          <a:noFill/>
        </p:spPr>
        <p:txBody>
          <a:bodyPr wrap="none" rtlCol="0">
            <a:spAutoFit/>
          </a:bodyPr>
          <a:lstStyle/>
          <a:p>
            <a:r>
              <a:rPr lang="en-US" dirty="0" err="1" smtClean="0"/>
              <a:t>etsy</a:t>
            </a:r>
            <a:endParaRPr lang="en-US" dirty="0"/>
          </a:p>
        </p:txBody>
      </p:sp>
      <p:pic>
        <p:nvPicPr>
          <p:cNvPr id="8" name="Picture 7"/>
          <p:cNvPicPr>
            <a:picLocks noChangeAspect="1"/>
          </p:cNvPicPr>
          <p:nvPr/>
        </p:nvPicPr>
        <p:blipFill>
          <a:blip r:embed="rId6"/>
          <a:stretch>
            <a:fillRect/>
          </a:stretch>
        </p:blipFill>
        <p:spPr>
          <a:xfrm>
            <a:off x="4267200" y="3009900"/>
            <a:ext cx="2590800" cy="691822"/>
          </a:xfrm>
          <a:prstGeom prst="rect">
            <a:avLst/>
          </a:prstGeom>
        </p:spPr>
      </p:pic>
      <p:sp>
        <p:nvSpPr>
          <p:cNvPr id="9" name="TextBox 8"/>
          <p:cNvSpPr txBox="1"/>
          <p:nvPr/>
        </p:nvSpPr>
        <p:spPr>
          <a:xfrm>
            <a:off x="4267200" y="4000500"/>
            <a:ext cx="1429222" cy="369332"/>
          </a:xfrm>
          <a:prstGeom prst="rect">
            <a:avLst/>
          </a:prstGeom>
          <a:noFill/>
        </p:spPr>
        <p:txBody>
          <a:bodyPr wrap="none" rtlCol="0">
            <a:spAutoFit/>
          </a:bodyPr>
          <a:lstStyle/>
          <a:p>
            <a:r>
              <a:rPr lang="en-US" dirty="0" err="1"/>
              <a:t>a</a:t>
            </a:r>
            <a:r>
              <a:rPr lang="en-US" dirty="0" err="1" smtClean="0"/>
              <a:t>rs</a:t>
            </a:r>
            <a:r>
              <a:rPr lang="en-US" dirty="0" smtClean="0"/>
              <a:t> </a:t>
            </a:r>
            <a:r>
              <a:rPr lang="en-US" dirty="0" err="1" smtClean="0"/>
              <a:t>technica</a:t>
            </a:r>
            <a:endParaRPr lang="en-US" dirty="0"/>
          </a:p>
        </p:txBody>
      </p:sp>
    </p:spTree>
    <p:extLst>
      <p:ext uri="{BB962C8B-B14F-4D97-AF65-F5344CB8AC3E}">
        <p14:creationId xmlns:p14="http://schemas.microsoft.com/office/powerpoint/2010/main" val="1299626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How did you get here?</a:t>
            </a:r>
            <a:endParaRPr lang="en-US" sz="2800" b="0" cap="none" dirty="0"/>
          </a:p>
        </p:txBody>
      </p:sp>
      <p:sp>
        <p:nvSpPr>
          <p:cNvPr id="6" name="Text Placeholder 5"/>
          <p:cNvSpPr>
            <a:spLocks noGrp="1"/>
          </p:cNvSpPr>
          <p:nvPr>
            <p:ph type="body" idx="1"/>
          </p:nvPr>
        </p:nvSpPr>
        <p:spPr/>
        <p:txBody>
          <a:bodyPr>
            <a:normAutofit/>
          </a:bodyPr>
          <a:lstStyle/>
          <a:p>
            <a:r>
              <a:rPr lang="en-US" sz="4800" b="1" dirty="0" smtClean="0">
                <a:solidFill>
                  <a:srgbClr val="FFC30E"/>
                </a:solidFill>
              </a:rPr>
              <a:t>Navigation</a:t>
            </a:r>
            <a:endParaRPr lang="en-US" sz="4800" b="1" dirty="0">
              <a:solidFill>
                <a:srgbClr val="FFC30E"/>
              </a:solidFill>
            </a:endParaRPr>
          </a:p>
        </p:txBody>
      </p:sp>
    </p:spTree>
    <p:extLst>
      <p:ext uri="{BB962C8B-B14F-4D97-AF65-F5344CB8AC3E}">
        <p14:creationId xmlns:p14="http://schemas.microsoft.com/office/powerpoint/2010/main" val="1129876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itle"/>
          <p:cNvSpPr txBox="1"/>
          <p:nvPr/>
        </p:nvSpPr>
        <p:spPr>
          <a:xfrm>
            <a:off x="457202" y="309880"/>
            <a:ext cx="6810375" cy="656590"/>
          </a:xfrm>
          <a:prstGeom prst="rect">
            <a:avLst/>
          </a:prstGeom>
          <a:effectLst/>
        </p:spPr>
        <p:txBody>
          <a:bodyPr wrap="square" lIns="91432" tIns="45717" rIns="91432" bIns="45717" rtlCol="0" anchor="ctr">
            <a:spAutoFit/>
          </a:bodyPr>
          <a:lstStyle/>
          <a:p>
            <a:pPr algn="ctr"/>
            <a:r>
              <a:rPr lang="en-US" sz="3700" b="1" dirty="0">
                <a:solidFill>
                  <a:srgbClr val="FFFFFF"/>
                </a:solidFill>
                <a:latin typeface="Amasis"/>
              </a:rPr>
              <a:t>Breadcrumbs</a:t>
            </a:r>
          </a:p>
        </p:txBody>
      </p:sp>
      <p:sp>
        <p:nvSpPr>
          <p:cNvPr id="312" name="Body"/>
          <p:cNvSpPr txBox="1"/>
          <p:nvPr/>
        </p:nvSpPr>
        <p:spPr>
          <a:xfrm>
            <a:off x="333377" y="1047750"/>
            <a:ext cx="6810375" cy="1015657"/>
          </a:xfrm>
          <a:prstGeom prst="rect">
            <a:avLst/>
          </a:prstGeom>
          <a:effectLst/>
        </p:spPr>
        <p:txBody>
          <a:bodyPr wrap="square" lIns="91432" tIns="45717" rIns="91432" bIns="45717" rtlCol="0" anchor="t">
            <a:spAutoFit/>
          </a:bodyPr>
          <a:lstStyle/>
          <a:p>
            <a:pPr marL="342900" indent="-342900" algn="l">
              <a:buFont typeface="Arial"/>
              <a:buChar char="•"/>
            </a:pPr>
            <a:r>
              <a:rPr lang="en-US" sz="2000" dirty="0" smtClean="0">
                <a:solidFill>
                  <a:srgbClr val="FFFFFF"/>
                </a:solidFill>
                <a:latin typeface="Amasis"/>
              </a:rPr>
              <a:t>Trail/path you took, category hierarchy </a:t>
            </a:r>
          </a:p>
          <a:p>
            <a:pPr marL="342900" indent="-342900" algn="l">
              <a:buFont typeface="Arial"/>
              <a:buChar char="•"/>
            </a:pPr>
            <a:r>
              <a:rPr lang="en-US" sz="2000" dirty="0" smtClean="0">
                <a:solidFill>
                  <a:srgbClr val="FFFFFF"/>
                </a:solidFill>
                <a:latin typeface="Amasis"/>
              </a:rPr>
              <a:t>General &gt; specific</a:t>
            </a:r>
          </a:p>
          <a:p>
            <a:pPr marL="342900" indent="-342900" algn="l">
              <a:buFont typeface="Arial"/>
              <a:buChar char="•"/>
            </a:pPr>
            <a:r>
              <a:rPr lang="en-US" sz="2000" dirty="0">
                <a:solidFill>
                  <a:srgbClr val="FFFFFF"/>
                </a:solidFill>
                <a:latin typeface="Amasis"/>
              </a:rPr>
              <a:t>T</a:t>
            </a:r>
            <a:r>
              <a:rPr lang="en-US" sz="2000" dirty="0" smtClean="0">
                <a:solidFill>
                  <a:srgbClr val="FFFFFF"/>
                </a:solidFill>
                <a:latin typeface="Amasis"/>
              </a:rPr>
              <a:t>op left, page title underneath </a:t>
            </a:r>
            <a:endParaRPr lang="en-US" sz="2000" dirty="0">
              <a:solidFill>
                <a:srgbClr val="FFFFFF"/>
              </a:solidFill>
              <a:latin typeface="Amasis"/>
            </a:endParaRPr>
          </a:p>
        </p:txBody>
      </p:sp>
      <p:pic>
        <p:nvPicPr>
          <p:cNvPr id="313" name="breadcrumbs-home-depot.jpg 1"/>
          <p:cNvPicPr>
            <a:picLocks noChangeAspect="1"/>
          </p:cNvPicPr>
          <p:nvPr/>
        </p:nvPicPr>
        <p:blipFill>
          <a:blip r:embed="rId2"/>
          <a:stretch>
            <a:fillRect/>
          </a:stretch>
        </p:blipFill>
        <p:spPr>
          <a:xfrm>
            <a:off x="19052" y="2524127"/>
            <a:ext cx="7572375" cy="2200275"/>
          </a:xfrm>
          <a:prstGeom prst="rect">
            <a:avLst/>
          </a:prstGeom>
          <a:effectLst/>
        </p:spPr>
      </p:pic>
      <p:sp>
        <p:nvSpPr>
          <p:cNvPr id="5" name="TextBox 4"/>
          <p:cNvSpPr txBox="1"/>
          <p:nvPr/>
        </p:nvSpPr>
        <p:spPr>
          <a:xfrm>
            <a:off x="152400" y="4914900"/>
            <a:ext cx="1480506" cy="369332"/>
          </a:xfrm>
          <a:prstGeom prst="rect">
            <a:avLst/>
          </a:prstGeom>
          <a:noFill/>
        </p:spPr>
        <p:txBody>
          <a:bodyPr wrap="none" rtlCol="0">
            <a:spAutoFit/>
          </a:bodyPr>
          <a:lstStyle/>
          <a:p>
            <a:r>
              <a:rPr lang="en-US" dirty="0" smtClean="0"/>
              <a:t>Home Depot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 y="1485900"/>
            <a:ext cx="6159500" cy="685800"/>
          </a:xfrm>
          <a:prstGeom prst="rect">
            <a:avLst/>
          </a:prstGeom>
        </p:spPr>
      </p:pic>
      <p:sp>
        <p:nvSpPr>
          <p:cNvPr id="3" name="TextBox 2"/>
          <p:cNvSpPr txBox="1"/>
          <p:nvPr/>
        </p:nvSpPr>
        <p:spPr>
          <a:xfrm>
            <a:off x="152400" y="2324100"/>
            <a:ext cx="1223637" cy="369332"/>
          </a:xfrm>
          <a:prstGeom prst="rect">
            <a:avLst/>
          </a:prstGeom>
          <a:noFill/>
        </p:spPr>
        <p:txBody>
          <a:bodyPr wrap="none" rtlCol="0">
            <a:spAutoFit/>
          </a:bodyPr>
          <a:lstStyle/>
          <a:p>
            <a:r>
              <a:rPr lang="en-US" dirty="0" err="1" smtClean="0"/>
              <a:t>Mailchimp</a:t>
            </a:r>
            <a:endParaRPr lang="en-US" dirty="0"/>
          </a:p>
        </p:txBody>
      </p:sp>
      <p:pic>
        <p:nvPicPr>
          <p:cNvPr id="5" name="Picture 4"/>
          <p:cNvPicPr>
            <a:picLocks noChangeAspect="1"/>
          </p:cNvPicPr>
          <p:nvPr/>
        </p:nvPicPr>
        <p:blipFill>
          <a:blip r:embed="rId4"/>
          <a:stretch>
            <a:fillRect/>
          </a:stretch>
        </p:blipFill>
        <p:spPr>
          <a:xfrm>
            <a:off x="228600" y="3390900"/>
            <a:ext cx="5626100" cy="965200"/>
          </a:xfrm>
          <a:prstGeom prst="rect">
            <a:avLst/>
          </a:prstGeom>
        </p:spPr>
      </p:pic>
      <p:sp>
        <p:nvSpPr>
          <p:cNvPr id="6" name="TextBox 5"/>
          <p:cNvSpPr txBox="1"/>
          <p:nvPr/>
        </p:nvSpPr>
        <p:spPr>
          <a:xfrm>
            <a:off x="228600" y="4457700"/>
            <a:ext cx="633594" cy="369332"/>
          </a:xfrm>
          <a:prstGeom prst="rect">
            <a:avLst/>
          </a:prstGeom>
          <a:noFill/>
        </p:spPr>
        <p:txBody>
          <a:bodyPr wrap="none" rtlCol="0">
            <a:spAutoFit/>
          </a:bodyPr>
          <a:lstStyle/>
          <a:p>
            <a:r>
              <a:rPr lang="en-US" dirty="0" err="1" smtClean="0"/>
              <a:t>Etsy</a:t>
            </a:r>
            <a:endParaRPr lang="en-US" dirty="0"/>
          </a:p>
        </p:txBody>
      </p:sp>
      <p:sp>
        <p:nvSpPr>
          <p:cNvPr id="8" name="Title"/>
          <p:cNvSpPr txBox="1"/>
          <p:nvPr/>
        </p:nvSpPr>
        <p:spPr>
          <a:xfrm>
            <a:off x="457202" y="309880"/>
            <a:ext cx="6810375" cy="656590"/>
          </a:xfrm>
          <a:prstGeom prst="rect">
            <a:avLst/>
          </a:prstGeom>
          <a:effectLst/>
        </p:spPr>
        <p:txBody>
          <a:bodyPr wrap="square" lIns="91432" tIns="45717" rIns="91432" bIns="45717" rtlCol="0" anchor="ctr">
            <a:spAutoFit/>
          </a:bodyPr>
          <a:lstStyle/>
          <a:p>
            <a:pPr algn="ctr"/>
            <a:r>
              <a:rPr lang="en-US" sz="3700" b="1" dirty="0" smtClean="0">
                <a:solidFill>
                  <a:srgbClr val="FFFFFF"/>
                </a:solidFill>
                <a:latin typeface="Amasis"/>
              </a:rPr>
              <a:t>History indicators</a:t>
            </a:r>
            <a:endParaRPr lang="en-US" sz="3700" b="1" dirty="0">
              <a:solidFill>
                <a:srgbClr val="FFFFFF"/>
              </a:solidFill>
              <a:latin typeface="Amasis"/>
            </a:endParaRPr>
          </a:p>
        </p:txBody>
      </p:sp>
    </p:spTree>
    <p:extLst>
      <p:ext uri="{BB962C8B-B14F-4D97-AF65-F5344CB8AC3E}">
        <p14:creationId xmlns:p14="http://schemas.microsoft.com/office/powerpoint/2010/main" val="2093020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Where are you going?</a:t>
            </a:r>
            <a:endParaRPr lang="en-US" sz="2800" b="0" cap="none" dirty="0"/>
          </a:p>
        </p:txBody>
      </p:sp>
      <p:sp>
        <p:nvSpPr>
          <p:cNvPr id="6" name="Text Placeholder 5"/>
          <p:cNvSpPr>
            <a:spLocks noGrp="1"/>
          </p:cNvSpPr>
          <p:nvPr>
            <p:ph type="body" idx="1"/>
          </p:nvPr>
        </p:nvSpPr>
        <p:spPr/>
        <p:txBody>
          <a:bodyPr>
            <a:normAutofit/>
          </a:bodyPr>
          <a:lstStyle/>
          <a:p>
            <a:r>
              <a:rPr lang="en-US" sz="4800" b="1" dirty="0" smtClean="0">
                <a:solidFill>
                  <a:srgbClr val="FFC30E"/>
                </a:solidFill>
              </a:rPr>
              <a:t>Navigation</a:t>
            </a:r>
            <a:endParaRPr lang="en-US" sz="4800" b="1" dirty="0">
              <a:solidFill>
                <a:srgbClr val="FFC30E"/>
              </a:solidFill>
            </a:endParaRPr>
          </a:p>
        </p:txBody>
      </p:sp>
    </p:spTree>
    <p:extLst>
      <p:ext uri="{BB962C8B-B14F-4D97-AF65-F5344CB8AC3E}">
        <p14:creationId xmlns:p14="http://schemas.microsoft.com/office/powerpoint/2010/main" val="395365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Why have them?</a:t>
            </a:r>
            <a:endParaRPr lang="en-US" sz="2800" b="0" cap="none" dirty="0"/>
          </a:p>
        </p:txBody>
      </p:sp>
      <p:sp>
        <p:nvSpPr>
          <p:cNvPr id="6" name="Text Placeholder 5"/>
          <p:cNvSpPr>
            <a:spLocks noGrp="1"/>
          </p:cNvSpPr>
          <p:nvPr>
            <p:ph type="body" idx="1"/>
          </p:nvPr>
        </p:nvSpPr>
        <p:spPr/>
        <p:txBody>
          <a:bodyPr>
            <a:normAutofit/>
          </a:bodyPr>
          <a:lstStyle/>
          <a:p>
            <a:r>
              <a:rPr lang="en-US" sz="4800" b="1" dirty="0" smtClean="0">
                <a:solidFill>
                  <a:srgbClr val="FFC30E"/>
                </a:solidFill>
              </a:rPr>
              <a:t>Standards</a:t>
            </a:r>
            <a:endParaRPr lang="en-US" sz="4800" b="1" dirty="0">
              <a:solidFill>
                <a:srgbClr val="FFC30E"/>
              </a:solidFill>
            </a:endParaRPr>
          </a:p>
        </p:txBody>
      </p:sp>
    </p:spTree>
    <p:extLst>
      <p:ext uri="{BB962C8B-B14F-4D97-AF65-F5344CB8AC3E}">
        <p14:creationId xmlns:p14="http://schemas.microsoft.com/office/powerpoint/2010/main" val="3038560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itle"/>
          <p:cNvSpPr txBox="1"/>
          <p:nvPr/>
        </p:nvSpPr>
        <p:spPr>
          <a:xfrm>
            <a:off x="381002" y="335893"/>
            <a:ext cx="6810375" cy="661714"/>
          </a:xfrm>
          <a:prstGeom prst="rect">
            <a:avLst/>
          </a:prstGeom>
          <a:effectLst/>
        </p:spPr>
        <p:txBody>
          <a:bodyPr wrap="square" lIns="91432" tIns="45717" rIns="91432" bIns="45717" rtlCol="0" anchor="ctr">
            <a:spAutoFit/>
          </a:bodyPr>
          <a:lstStyle/>
          <a:p>
            <a:r>
              <a:rPr lang="en-US" sz="3700" b="1" dirty="0" smtClean="0">
                <a:solidFill>
                  <a:srgbClr val="FFFFFF"/>
                </a:solidFill>
                <a:latin typeface="Amasis"/>
              </a:rPr>
              <a:t>Link text</a:t>
            </a:r>
            <a:endParaRPr lang="en-US" sz="3700" b="1" dirty="0">
              <a:solidFill>
                <a:srgbClr val="FFFFFF"/>
              </a:solidFill>
              <a:latin typeface="Amasis"/>
            </a:endParaRPr>
          </a:p>
        </p:txBody>
      </p:sp>
      <p:sp>
        <p:nvSpPr>
          <p:cNvPr id="271" name="Body"/>
          <p:cNvSpPr txBox="1"/>
          <p:nvPr/>
        </p:nvSpPr>
        <p:spPr>
          <a:xfrm>
            <a:off x="381000" y="1600200"/>
            <a:ext cx="6686550" cy="1308044"/>
          </a:xfrm>
          <a:prstGeom prst="rect">
            <a:avLst/>
          </a:prstGeom>
          <a:effectLst/>
        </p:spPr>
        <p:txBody>
          <a:bodyPr wrap="square" lIns="91432" tIns="45717" rIns="91432" bIns="45717" rtlCol="0" anchor="t">
            <a:spAutoFit/>
          </a:bodyPr>
          <a:lstStyle/>
          <a:p>
            <a:pPr marL="342900" indent="-342900" algn="l">
              <a:spcAft>
                <a:spcPts val="1200"/>
              </a:spcAft>
              <a:buFont typeface="Arial"/>
              <a:buChar char="•"/>
            </a:pPr>
            <a:r>
              <a:rPr lang="en-US" sz="2300" b="1" dirty="0" smtClean="0">
                <a:solidFill>
                  <a:srgbClr val="FFFFFF"/>
                </a:solidFill>
                <a:latin typeface="Amasis"/>
              </a:rPr>
              <a:t>Action</a:t>
            </a:r>
            <a:r>
              <a:rPr lang="en-US" sz="2300" dirty="0">
                <a:solidFill>
                  <a:srgbClr val="FFFFFF"/>
                </a:solidFill>
                <a:latin typeface="Amasis"/>
              </a:rPr>
              <a:t>: </a:t>
            </a:r>
            <a:r>
              <a:rPr lang="en-US" sz="2300" i="1" dirty="0">
                <a:solidFill>
                  <a:srgbClr val="FFFFFF"/>
                </a:solidFill>
                <a:latin typeface="Amasis"/>
              </a:rPr>
              <a:t>read</a:t>
            </a:r>
            <a:r>
              <a:rPr lang="en-US" sz="2300" dirty="0">
                <a:solidFill>
                  <a:srgbClr val="FFFFFF"/>
                </a:solidFill>
                <a:latin typeface="Amasis"/>
              </a:rPr>
              <a:t> more, </a:t>
            </a:r>
            <a:r>
              <a:rPr lang="en-US" sz="2300" i="1" dirty="0">
                <a:solidFill>
                  <a:srgbClr val="FFFFFF"/>
                </a:solidFill>
                <a:latin typeface="Amasis"/>
              </a:rPr>
              <a:t>add</a:t>
            </a:r>
            <a:r>
              <a:rPr lang="en-US" sz="2300" dirty="0">
                <a:solidFill>
                  <a:srgbClr val="FFFFFF"/>
                </a:solidFill>
                <a:latin typeface="Amasis"/>
              </a:rPr>
              <a:t> to cart, </a:t>
            </a:r>
            <a:r>
              <a:rPr lang="en-US" sz="2300" i="1" dirty="0">
                <a:solidFill>
                  <a:srgbClr val="FFFFFF"/>
                </a:solidFill>
                <a:latin typeface="Amasis"/>
              </a:rPr>
              <a:t>[go] back</a:t>
            </a:r>
            <a:r>
              <a:rPr lang="en-US" sz="2300" dirty="0">
                <a:solidFill>
                  <a:srgbClr val="FFFFFF"/>
                </a:solidFill>
                <a:latin typeface="Amasis"/>
              </a:rPr>
              <a:t> to top</a:t>
            </a:r>
          </a:p>
          <a:p>
            <a:pPr marL="342900" indent="-342900" algn="l">
              <a:buFont typeface="Arial"/>
              <a:buChar char="•"/>
            </a:pPr>
            <a:r>
              <a:rPr lang="en-US" sz="2300" b="1" dirty="0" smtClean="0">
                <a:solidFill>
                  <a:srgbClr val="FFFFFF"/>
                </a:solidFill>
                <a:latin typeface="Amasis"/>
              </a:rPr>
              <a:t>Content to be revealed</a:t>
            </a:r>
            <a:r>
              <a:rPr lang="en-US" sz="2300" dirty="0" smtClean="0">
                <a:solidFill>
                  <a:srgbClr val="FFFFFF"/>
                </a:solidFill>
                <a:latin typeface="Amasis"/>
              </a:rPr>
              <a:t>: </a:t>
            </a:r>
            <a:r>
              <a:rPr lang="en-US" sz="2300" dirty="0">
                <a:solidFill>
                  <a:srgbClr val="FFFFFF"/>
                </a:solidFill>
                <a:latin typeface="Amasis"/>
              </a:rPr>
              <a:t>previous page, account, </a:t>
            </a:r>
            <a:r>
              <a:rPr lang="en-US" sz="2300" dirty="0" smtClean="0">
                <a:solidFill>
                  <a:srgbClr val="FFFFFF"/>
                </a:solidFill>
                <a:latin typeface="Amasis"/>
              </a:rPr>
              <a:t>portfolio</a:t>
            </a:r>
            <a:endParaRPr lang="en-US" sz="2300" dirty="0">
              <a:solidFill>
                <a:srgbClr val="FFFFFF"/>
              </a:solidFill>
              <a:latin typeface="Amasi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01_nav_LinkText.pn 1"/>
          <p:cNvPicPr>
            <a:picLocks noChangeAspect="1"/>
          </p:cNvPicPr>
          <p:nvPr/>
        </p:nvPicPr>
        <p:blipFill>
          <a:blip r:embed="rId2"/>
          <a:stretch>
            <a:fillRect/>
          </a:stretch>
        </p:blipFill>
        <p:spPr>
          <a:xfrm>
            <a:off x="1143000" y="342902"/>
            <a:ext cx="5715000" cy="5019675"/>
          </a:xfrm>
          <a:prstGeom prst="rect">
            <a:avLst/>
          </a:prstGeom>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14300"/>
            <a:ext cx="5130800" cy="1993900"/>
          </a:xfrm>
          <a:prstGeom prst="rect">
            <a:avLst/>
          </a:prstGeom>
        </p:spPr>
      </p:pic>
      <p:pic>
        <p:nvPicPr>
          <p:cNvPr id="3" name="Picture 2"/>
          <p:cNvPicPr>
            <a:picLocks noChangeAspect="1"/>
          </p:cNvPicPr>
          <p:nvPr/>
        </p:nvPicPr>
        <p:blipFill>
          <a:blip r:embed="rId3"/>
          <a:stretch>
            <a:fillRect/>
          </a:stretch>
        </p:blipFill>
        <p:spPr>
          <a:xfrm>
            <a:off x="381000" y="2476500"/>
            <a:ext cx="6324600" cy="2589197"/>
          </a:xfrm>
          <a:prstGeom prst="rect">
            <a:avLst/>
          </a:prstGeom>
        </p:spPr>
      </p:pic>
      <p:sp>
        <p:nvSpPr>
          <p:cNvPr id="4" name="TextBox 3"/>
          <p:cNvSpPr txBox="1"/>
          <p:nvPr/>
        </p:nvSpPr>
        <p:spPr>
          <a:xfrm>
            <a:off x="381000" y="5219700"/>
            <a:ext cx="608009" cy="369332"/>
          </a:xfrm>
          <a:prstGeom prst="rect">
            <a:avLst/>
          </a:prstGeom>
          <a:noFill/>
        </p:spPr>
        <p:txBody>
          <a:bodyPr wrap="none" rtlCol="0">
            <a:spAutoFit/>
          </a:bodyPr>
          <a:lstStyle/>
          <a:p>
            <a:r>
              <a:rPr lang="en-US" dirty="0" err="1" smtClean="0"/>
              <a:t>etsy</a:t>
            </a:r>
            <a:endParaRPr lang="en-US" dirty="0"/>
          </a:p>
        </p:txBody>
      </p:sp>
    </p:spTree>
    <p:extLst>
      <p:ext uri="{BB962C8B-B14F-4D97-AF65-F5344CB8AC3E}">
        <p14:creationId xmlns:p14="http://schemas.microsoft.com/office/powerpoint/2010/main" val="3919460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txBox="1"/>
          <p:nvPr/>
        </p:nvSpPr>
        <p:spPr>
          <a:xfrm>
            <a:off x="381002" y="338455"/>
            <a:ext cx="6810375" cy="656590"/>
          </a:xfrm>
          <a:prstGeom prst="rect">
            <a:avLst/>
          </a:prstGeom>
          <a:effectLst/>
        </p:spPr>
        <p:txBody>
          <a:bodyPr wrap="square" lIns="91432" tIns="45717" rIns="91432" bIns="45717" rtlCol="0" anchor="ctr">
            <a:spAutoFit/>
          </a:bodyPr>
          <a:lstStyle/>
          <a:p>
            <a:r>
              <a:rPr lang="en-US" sz="3700" b="1" dirty="0" smtClean="0">
                <a:solidFill>
                  <a:srgbClr val="FFFFFF"/>
                </a:solidFill>
                <a:latin typeface="+mj-lt"/>
              </a:rPr>
              <a:t>Review</a:t>
            </a:r>
            <a:endParaRPr lang="en-US" sz="3700" b="1" dirty="0">
              <a:solidFill>
                <a:srgbClr val="FFFFFF"/>
              </a:solidFill>
              <a:latin typeface="+mj-lt"/>
            </a:endParaRPr>
          </a:p>
        </p:txBody>
      </p:sp>
      <p:sp>
        <p:nvSpPr>
          <p:cNvPr id="7" name="Body"/>
          <p:cNvSpPr txBox="1"/>
          <p:nvPr/>
        </p:nvSpPr>
        <p:spPr>
          <a:xfrm>
            <a:off x="381002" y="1140923"/>
            <a:ext cx="6810375" cy="4154977"/>
          </a:xfrm>
          <a:prstGeom prst="rect">
            <a:avLst/>
          </a:prstGeom>
          <a:effectLst/>
        </p:spPr>
        <p:txBody>
          <a:bodyPr wrap="square" lIns="91432" tIns="45717" rIns="91432" bIns="45717" rtlCol="0" anchor="t">
            <a:spAutoFit/>
          </a:bodyPr>
          <a:lstStyle/>
          <a:p>
            <a:r>
              <a:rPr lang="en-US" sz="2400" b="1" dirty="0" smtClean="0">
                <a:solidFill>
                  <a:srgbClr val="FFC30E"/>
                </a:solidFill>
                <a:latin typeface="+mj-lt"/>
              </a:rPr>
              <a:t>Standards</a:t>
            </a:r>
          </a:p>
          <a:p>
            <a:pPr lvl="1"/>
            <a:r>
              <a:rPr lang="en-US" sz="2400" dirty="0" smtClean="0">
                <a:solidFill>
                  <a:srgbClr val="FFFFFF"/>
                </a:solidFill>
                <a:latin typeface="+mj-lt"/>
              </a:rPr>
              <a:t>Why</a:t>
            </a:r>
            <a:r>
              <a:rPr lang="en-US" sz="2400" dirty="0" smtClean="0">
                <a:solidFill>
                  <a:srgbClr val="FFFFFF"/>
                </a:solidFill>
                <a:latin typeface="+mj-lt"/>
              </a:rPr>
              <a:t>? – </a:t>
            </a:r>
            <a:r>
              <a:rPr lang="en-US" sz="2400" i="1" dirty="0" smtClean="0">
                <a:solidFill>
                  <a:srgbClr val="FFFFFF"/>
                </a:solidFill>
                <a:latin typeface="+mj-lt"/>
              </a:rPr>
              <a:t>Common knowledge</a:t>
            </a:r>
            <a:endParaRPr lang="en-US" sz="2400" i="1" dirty="0">
              <a:solidFill>
                <a:srgbClr val="FFFFFF"/>
              </a:solidFill>
              <a:latin typeface="+mj-lt"/>
            </a:endParaRPr>
          </a:p>
          <a:p>
            <a:endParaRPr lang="en-US" sz="2400" b="1" dirty="0" smtClean="0">
              <a:solidFill>
                <a:srgbClr val="FFFFFF"/>
              </a:solidFill>
              <a:latin typeface="+mj-lt"/>
            </a:endParaRPr>
          </a:p>
          <a:p>
            <a:r>
              <a:rPr lang="en-US" sz="2400" b="1" dirty="0" smtClean="0">
                <a:solidFill>
                  <a:srgbClr val="FFC30E"/>
                </a:solidFill>
                <a:latin typeface="+mj-lt"/>
              </a:rPr>
              <a:t>Information </a:t>
            </a:r>
            <a:r>
              <a:rPr lang="en-US" sz="2400" b="1" dirty="0">
                <a:solidFill>
                  <a:srgbClr val="FFC30E"/>
                </a:solidFill>
                <a:latin typeface="+mj-lt"/>
              </a:rPr>
              <a:t>Architecture </a:t>
            </a:r>
            <a:endParaRPr lang="en-US" sz="2400" b="1" dirty="0" smtClean="0">
              <a:solidFill>
                <a:srgbClr val="FFC30E"/>
              </a:solidFill>
              <a:latin typeface="+mj-lt"/>
            </a:endParaRPr>
          </a:p>
          <a:p>
            <a:pPr lvl="1"/>
            <a:r>
              <a:rPr lang="en-US" sz="2400" dirty="0" smtClean="0">
                <a:solidFill>
                  <a:srgbClr val="FFFFFF"/>
                </a:solidFill>
                <a:latin typeface="+mj-lt"/>
              </a:rPr>
              <a:t>Visual </a:t>
            </a:r>
            <a:r>
              <a:rPr lang="en-US" sz="2400" dirty="0" smtClean="0">
                <a:solidFill>
                  <a:srgbClr val="FFFFFF"/>
                </a:solidFill>
                <a:latin typeface="+mj-lt"/>
              </a:rPr>
              <a:t>language – Hover states, icons</a:t>
            </a:r>
            <a:endParaRPr lang="en-US" sz="2400" dirty="0" smtClean="0">
              <a:solidFill>
                <a:srgbClr val="FFFFFF"/>
              </a:solidFill>
              <a:latin typeface="+mj-lt"/>
            </a:endParaRPr>
          </a:p>
          <a:p>
            <a:pPr lvl="1"/>
            <a:r>
              <a:rPr lang="en-US" sz="2400" dirty="0" smtClean="0">
                <a:solidFill>
                  <a:srgbClr val="FFFFFF"/>
                </a:solidFill>
                <a:latin typeface="+mj-lt"/>
              </a:rPr>
              <a:t>Formatting – lists &amp; menus </a:t>
            </a:r>
            <a:endParaRPr lang="en-US" sz="2400" dirty="0" smtClean="0">
              <a:solidFill>
                <a:srgbClr val="FFFFFF"/>
              </a:solidFill>
              <a:latin typeface="+mj-lt"/>
            </a:endParaRPr>
          </a:p>
          <a:p>
            <a:endParaRPr lang="en-US" sz="2400" b="1" dirty="0" smtClean="0">
              <a:solidFill>
                <a:srgbClr val="FFFFFF"/>
              </a:solidFill>
              <a:latin typeface="+mj-lt"/>
            </a:endParaRPr>
          </a:p>
          <a:p>
            <a:r>
              <a:rPr lang="en-US" sz="2400" b="1" dirty="0" smtClean="0">
                <a:solidFill>
                  <a:srgbClr val="FFC30E"/>
                </a:solidFill>
                <a:latin typeface="+mj-lt"/>
              </a:rPr>
              <a:t>Navigation</a:t>
            </a:r>
            <a:endParaRPr lang="en-US" sz="2400" b="1" dirty="0">
              <a:solidFill>
                <a:srgbClr val="FFC30E"/>
              </a:solidFill>
              <a:latin typeface="+mj-lt"/>
            </a:endParaRPr>
          </a:p>
          <a:p>
            <a:pPr lvl="1"/>
            <a:r>
              <a:rPr lang="en-US" sz="2400" dirty="0" smtClean="0">
                <a:solidFill>
                  <a:srgbClr val="FFFFFF"/>
                </a:solidFill>
                <a:latin typeface="+mj-lt"/>
              </a:rPr>
              <a:t>Now – Logo &amp; title, current states</a:t>
            </a:r>
            <a:endParaRPr lang="en-US" sz="2400" dirty="0">
              <a:solidFill>
                <a:srgbClr val="FFFFFF"/>
              </a:solidFill>
              <a:latin typeface="+mj-lt"/>
            </a:endParaRPr>
          </a:p>
          <a:p>
            <a:pPr lvl="1"/>
            <a:r>
              <a:rPr lang="en-US" sz="2400" dirty="0" smtClean="0">
                <a:solidFill>
                  <a:srgbClr val="FFFFFF"/>
                </a:solidFill>
                <a:latin typeface="+mj-lt"/>
              </a:rPr>
              <a:t>Past </a:t>
            </a:r>
            <a:r>
              <a:rPr lang="en-US" sz="2400" dirty="0" smtClean="0">
                <a:solidFill>
                  <a:srgbClr val="FFFFFF"/>
                </a:solidFill>
                <a:latin typeface="+mj-lt"/>
              </a:rPr>
              <a:t>– breadcrumbs, history</a:t>
            </a:r>
            <a:endParaRPr lang="en-US" sz="2400" dirty="0">
              <a:solidFill>
                <a:srgbClr val="FFFFFF"/>
              </a:solidFill>
              <a:latin typeface="+mj-lt"/>
            </a:endParaRPr>
          </a:p>
          <a:p>
            <a:pPr lvl="1"/>
            <a:r>
              <a:rPr lang="en-US" sz="2400" dirty="0" smtClean="0">
                <a:solidFill>
                  <a:srgbClr val="FFFFFF"/>
                </a:solidFill>
                <a:latin typeface="+mj-lt"/>
              </a:rPr>
              <a:t>Future - Link text</a:t>
            </a:r>
            <a:endParaRPr lang="en-US" sz="2400" dirty="0">
              <a:solidFill>
                <a:srgbClr val="FFFFFF"/>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723900"/>
            <a:ext cx="7620000" cy="4350833"/>
          </a:xfrm>
          <a:prstGeom prst="rect">
            <a:avLst/>
          </a:prstGeom>
        </p:spPr>
      </p:pic>
    </p:spTree>
    <p:extLst>
      <p:ext uri="{BB962C8B-B14F-4D97-AF65-F5344CB8AC3E}">
        <p14:creationId xmlns:p14="http://schemas.microsoft.com/office/powerpoint/2010/main" val="131075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help users</a:t>
            </a:r>
            <a:endParaRPr lang="en-US" dirty="0"/>
          </a:p>
        </p:txBody>
      </p:sp>
      <p:sp>
        <p:nvSpPr>
          <p:cNvPr id="3" name="Content Placeholder 2"/>
          <p:cNvSpPr>
            <a:spLocks noGrp="1"/>
          </p:cNvSpPr>
          <p:nvPr>
            <p:ph idx="1"/>
          </p:nvPr>
        </p:nvSpPr>
        <p:spPr/>
        <p:txBody>
          <a:bodyPr/>
          <a:lstStyle/>
          <a:p>
            <a:r>
              <a:rPr lang="en-US" dirty="0" smtClean="0"/>
              <a:t>Users scan, rely on common knowledge</a:t>
            </a:r>
          </a:p>
          <a:p>
            <a:r>
              <a:rPr lang="en-US" dirty="0" smtClean="0"/>
              <a:t>Help find </a:t>
            </a:r>
            <a:r>
              <a:rPr lang="en-US" dirty="0"/>
              <a:t>content </a:t>
            </a:r>
          </a:p>
          <a:p>
            <a:r>
              <a:rPr lang="en-US" dirty="0" smtClean="0"/>
              <a:t>Use </a:t>
            </a:r>
            <a:r>
              <a:rPr lang="en-US" dirty="0"/>
              <a:t>your </a:t>
            </a:r>
            <a:r>
              <a:rPr lang="en-US" dirty="0" smtClean="0"/>
              <a:t>site</a:t>
            </a:r>
            <a:endParaRPr lang="en-US" dirty="0"/>
          </a:p>
        </p:txBody>
      </p:sp>
    </p:spTree>
    <p:extLst>
      <p:ext uri="{BB962C8B-B14F-4D97-AF65-F5344CB8AC3E}">
        <p14:creationId xmlns:p14="http://schemas.microsoft.com/office/powerpoint/2010/main" val="108836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6600" dirty="0" smtClean="0">
                <a:solidFill>
                  <a:srgbClr val="FFC30E"/>
                </a:solidFill>
              </a:rPr>
              <a:t>Information Architecture</a:t>
            </a:r>
            <a:endParaRPr lang="en-US" sz="6600" dirty="0">
              <a:solidFill>
                <a:srgbClr val="FFC30E"/>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648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Visual language</a:t>
            </a:r>
            <a:endParaRPr lang="en-US" sz="2800" b="0" cap="none" dirty="0"/>
          </a:p>
        </p:txBody>
      </p:sp>
      <p:sp>
        <p:nvSpPr>
          <p:cNvPr id="6" name="Text Placeholder 5"/>
          <p:cNvSpPr>
            <a:spLocks noGrp="1"/>
          </p:cNvSpPr>
          <p:nvPr>
            <p:ph type="body" idx="1"/>
          </p:nvPr>
        </p:nvSpPr>
        <p:spPr/>
        <p:txBody>
          <a:bodyPr>
            <a:normAutofit/>
          </a:bodyPr>
          <a:lstStyle/>
          <a:p>
            <a:r>
              <a:rPr lang="en-US" sz="4000" b="1" dirty="0" smtClean="0">
                <a:solidFill>
                  <a:srgbClr val="FFC30E"/>
                </a:solidFill>
              </a:rPr>
              <a:t>Information Architecture</a:t>
            </a:r>
            <a:endParaRPr lang="en-US" sz="4000" b="1" dirty="0">
              <a:solidFill>
                <a:srgbClr val="FFC30E"/>
              </a:solidFill>
            </a:endParaRPr>
          </a:p>
        </p:txBody>
      </p:sp>
    </p:spTree>
    <p:extLst>
      <p:ext uri="{BB962C8B-B14F-4D97-AF65-F5344CB8AC3E}">
        <p14:creationId xmlns:p14="http://schemas.microsoft.com/office/powerpoint/2010/main" val="57084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itle"/>
          <p:cNvSpPr txBox="1"/>
          <p:nvPr/>
        </p:nvSpPr>
        <p:spPr>
          <a:xfrm>
            <a:off x="381002" y="335893"/>
            <a:ext cx="6810375" cy="661714"/>
          </a:xfrm>
          <a:prstGeom prst="rect">
            <a:avLst/>
          </a:prstGeom>
          <a:effectLst/>
        </p:spPr>
        <p:txBody>
          <a:bodyPr wrap="square" lIns="91432" tIns="45717" rIns="91432" bIns="45717" rtlCol="0" anchor="ctr">
            <a:spAutoFit/>
          </a:bodyPr>
          <a:lstStyle/>
          <a:p>
            <a:r>
              <a:rPr lang="en-US" sz="3700" b="1" dirty="0" smtClean="0">
                <a:solidFill>
                  <a:srgbClr val="FFFFFF"/>
                </a:solidFill>
                <a:latin typeface="Amasis"/>
              </a:rPr>
              <a:t>:hover states</a:t>
            </a:r>
            <a:endParaRPr lang="en-US" sz="3700" b="1" dirty="0">
              <a:solidFill>
                <a:srgbClr val="FFFFFF"/>
              </a:solidFill>
              <a:latin typeface="Amasis"/>
            </a:endParaRPr>
          </a:p>
        </p:txBody>
      </p:sp>
      <p:pic>
        <p:nvPicPr>
          <p:cNvPr id="276" name="link-hover.jpg"/>
          <p:cNvPicPr>
            <a:picLocks noChangeAspect="1"/>
          </p:cNvPicPr>
          <p:nvPr/>
        </p:nvPicPr>
        <p:blipFill>
          <a:blip r:embed="rId3"/>
          <a:stretch>
            <a:fillRect/>
          </a:stretch>
        </p:blipFill>
        <p:spPr>
          <a:xfrm>
            <a:off x="2009777" y="1249047"/>
            <a:ext cx="4162423" cy="3884928"/>
          </a:xfrm>
          <a:prstGeom prst="rect">
            <a:avLst/>
          </a:prstGeom>
          <a:effectLst/>
        </p:spPr>
      </p:pic>
      <p:sp>
        <p:nvSpPr>
          <p:cNvPr id="5" name="TextBox 4"/>
          <p:cNvSpPr txBox="1"/>
          <p:nvPr/>
        </p:nvSpPr>
        <p:spPr>
          <a:xfrm>
            <a:off x="152400" y="4914900"/>
            <a:ext cx="1277739" cy="369332"/>
          </a:xfrm>
          <a:prstGeom prst="rect">
            <a:avLst/>
          </a:prstGeom>
          <a:noFill/>
        </p:spPr>
        <p:txBody>
          <a:bodyPr wrap="none" rtlCol="0">
            <a:spAutoFit/>
          </a:bodyPr>
          <a:lstStyle/>
          <a:p>
            <a:r>
              <a:rPr lang="en-US" dirty="0" err="1" smtClean="0"/>
              <a:t>Tested.com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link-hover-evernote.jpg"/>
          <p:cNvPicPr>
            <a:picLocks noChangeAspect="1"/>
          </p:cNvPicPr>
          <p:nvPr/>
        </p:nvPicPr>
        <p:blipFill>
          <a:blip r:embed="rId2"/>
          <a:stretch>
            <a:fillRect/>
          </a:stretch>
        </p:blipFill>
        <p:spPr>
          <a:xfrm>
            <a:off x="1743076" y="85725"/>
            <a:ext cx="3514726" cy="2514600"/>
          </a:xfrm>
          <a:prstGeom prst="rect">
            <a:avLst/>
          </a:prstGeom>
          <a:effectLst/>
        </p:spPr>
      </p:pic>
      <p:pic>
        <p:nvPicPr>
          <p:cNvPr id="281" name="link-hover-designspong.jpg"/>
          <p:cNvPicPr>
            <a:picLocks noChangeAspect="1"/>
          </p:cNvPicPr>
          <p:nvPr/>
        </p:nvPicPr>
        <p:blipFill>
          <a:blip r:embed="rId3"/>
          <a:stretch>
            <a:fillRect/>
          </a:stretch>
        </p:blipFill>
        <p:spPr>
          <a:xfrm>
            <a:off x="1676400" y="2686052"/>
            <a:ext cx="4810125" cy="2924175"/>
          </a:xfrm>
          <a:prstGeom prst="rect">
            <a:avLst/>
          </a:prstGeom>
          <a:effectLst/>
        </p:spPr>
      </p:pic>
      <p:sp>
        <p:nvSpPr>
          <p:cNvPr id="4" name="TextBox 3"/>
          <p:cNvSpPr txBox="1"/>
          <p:nvPr/>
        </p:nvSpPr>
        <p:spPr>
          <a:xfrm>
            <a:off x="152400" y="4914900"/>
            <a:ext cx="1472053" cy="369332"/>
          </a:xfrm>
          <a:prstGeom prst="rect">
            <a:avLst/>
          </a:prstGeom>
          <a:noFill/>
        </p:spPr>
        <p:txBody>
          <a:bodyPr wrap="none" rtlCol="0">
            <a:spAutoFit/>
          </a:bodyPr>
          <a:lstStyle/>
          <a:p>
            <a:r>
              <a:rPr lang="en-US" dirty="0" err="1" smtClean="0"/>
              <a:t>designsponge</a:t>
            </a:r>
            <a:endParaRPr lang="en-US" dirty="0"/>
          </a:p>
        </p:txBody>
      </p:sp>
      <p:sp>
        <p:nvSpPr>
          <p:cNvPr id="5" name="TextBox 4"/>
          <p:cNvSpPr txBox="1"/>
          <p:nvPr/>
        </p:nvSpPr>
        <p:spPr>
          <a:xfrm>
            <a:off x="152400" y="2171700"/>
            <a:ext cx="1034283" cy="369332"/>
          </a:xfrm>
          <a:prstGeom prst="rect">
            <a:avLst/>
          </a:prstGeom>
          <a:noFill/>
        </p:spPr>
        <p:txBody>
          <a:bodyPr wrap="none" rtlCol="0">
            <a:spAutoFit/>
          </a:bodyPr>
          <a:lstStyle/>
          <a:p>
            <a:r>
              <a:rPr lang="en-US" dirty="0" err="1" smtClean="0"/>
              <a:t>evernote</a:t>
            </a:r>
            <a:endParaRPr lang="en-US" dirty="0"/>
          </a:p>
        </p:txBody>
      </p:sp>
    </p:spTree>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4377</TotalTime>
  <Words>861</Words>
  <Application>Microsoft Macintosh PowerPoint</Application>
  <PresentationFormat>Custom</PresentationFormat>
  <Paragraphs>142</Paragraphs>
  <Slides>33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Amasis</vt:lpstr>
      <vt:lpstr>Andale Mono</vt:lpstr>
      <vt:lpstr>Calibri</vt:lpstr>
      <vt:lpstr>Arial</vt:lpstr>
      <vt:lpstr>Black</vt:lpstr>
      <vt:lpstr>PowerPoint Presentation</vt:lpstr>
      <vt:lpstr>PowerPoint Presentation</vt:lpstr>
      <vt:lpstr>Why have them?</vt:lpstr>
      <vt:lpstr>PowerPoint Presentation</vt:lpstr>
      <vt:lpstr>Standards help users</vt:lpstr>
      <vt:lpstr>Information Architecture</vt:lpstr>
      <vt:lpstr>Visual language</vt:lpstr>
      <vt:lpstr>PowerPoint Presentation</vt:lpstr>
      <vt:lpstr>PowerPoint Presentation</vt:lpstr>
      <vt:lpstr>PowerPoint Presentation</vt:lpstr>
      <vt:lpstr>PowerPoint Presentation</vt:lpstr>
      <vt:lpstr>PowerPoint Presentation</vt:lpstr>
      <vt:lpstr>PowerPoint Presentation</vt:lpstr>
      <vt:lpstr>Formatting content</vt:lpstr>
      <vt:lpstr>PowerPoint Presentation</vt:lpstr>
      <vt:lpstr>PowerPoint Presentation</vt:lpstr>
      <vt:lpstr>Comparisons</vt:lpstr>
      <vt:lpstr>PowerPoint Presentation</vt:lpstr>
      <vt:lpstr>Navigation</vt:lpstr>
      <vt:lpstr>PowerPoint Presentation</vt:lpstr>
      <vt:lpstr>Where are you now?</vt:lpstr>
      <vt:lpstr>Site Logo &amp; page title</vt:lpstr>
      <vt:lpstr>PowerPoint Presentation</vt:lpstr>
      <vt:lpstr>Indicate current state</vt:lpstr>
      <vt:lpstr>PowerPoint Presentation</vt:lpstr>
      <vt:lpstr>How did you get here?</vt:lpstr>
      <vt:lpstr>PowerPoint Presentation</vt:lpstr>
      <vt:lpstr>PowerPoint Presentation</vt:lpstr>
      <vt:lpstr>Where are you going?</vt:lpstr>
      <vt:lpstr>PowerPoint Presentation</vt:lpstr>
      <vt:lpstr>PowerPoint Presentation</vt:lpstr>
      <vt:lpstr>PowerPoint Presentation</vt:lpstr>
      <vt:lpstr>PowerPoint Presentation</vt:lpstr>
    </vt:vector>
  </TitlesOfParts>
  <Company>sliderocket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sliderocket</dc:creator>
  <cp:lastModifiedBy>Yukiko Ishida</cp:lastModifiedBy>
  <cp:revision>43</cp:revision>
  <dcterms:created xsi:type="dcterms:W3CDTF">2011-03-14T23:12:30Z</dcterms:created>
  <dcterms:modified xsi:type="dcterms:W3CDTF">2016-02-15T04:54:58Z</dcterms:modified>
</cp:coreProperties>
</file>