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 id="2147483678" r:id="rId2"/>
  </p:sldMasterIdLst>
  <p:notesMasterIdLst>
    <p:notesMasterId r:id="rId56"/>
  </p:notesMasterIdLst>
  <p:sldIdLst>
    <p:sldId id="256" r:id="rId3"/>
    <p:sldId id="257" r:id="rId4"/>
    <p:sldId id="307" r:id="rId5"/>
    <p:sldId id="258" r:id="rId6"/>
    <p:sldId id="259" r:id="rId7"/>
    <p:sldId id="260" r:id="rId8"/>
    <p:sldId id="261" r:id="rId9"/>
    <p:sldId id="262" r:id="rId10"/>
    <p:sldId id="263" r:id="rId11"/>
    <p:sldId id="264" r:id="rId12"/>
    <p:sldId id="265" r:id="rId13"/>
    <p:sldId id="266" r:id="rId14"/>
    <p:sldId id="267" r:id="rId15"/>
    <p:sldId id="268" r:id="rId16"/>
    <p:sldId id="302" r:id="rId17"/>
    <p:sldId id="308" r:id="rId18"/>
    <p:sldId id="269" r:id="rId19"/>
    <p:sldId id="270" r:id="rId20"/>
    <p:sldId id="271" r:id="rId21"/>
    <p:sldId id="272" r:id="rId22"/>
    <p:sldId id="273" r:id="rId23"/>
    <p:sldId id="275" r:id="rId24"/>
    <p:sldId id="304" r:id="rId25"/>
    <p:sldId id="309" r:id="rId26"/>
    <p:sldId id="277" r:id="rId27"/>
    <p:sldId id="278" r:id="rId28"/>
    <p:sldId id="311" r:id="rId29"/>
    <p:sldId id="280" r:id="rId30"/>
    <p:sldId id="281" r:id="rId31"/>
    <p:sldId id="282" r:id="rId32"/>
    <p:sldId id="283" r:id="rId33"/>
    <p:sldId id="284" r:id="rId34"/>
    <p:sldId id="285" r:id="rId35"/>
    <p:sldId id="312" r:id="rId36"/>
    <p:sldId id="303" r:id="rId37"/>
    <p:sldId id="310" r:id="rId38"/>
    <p:sldId id="286" r:id="rId39"/>
    <p:sldId id="287" r:id="rId40"/>
    <p:sldId id="288" r:id="rId41"/>
    <p:sldId id="289" r:id="rId42"/>
    <p:sldId id="290" r:id="rId43"/>
    <p:sldId id="291" r:id="rId44"/>
    <p:sldId id="292" r:id="rId45"/>
    <p:sldId id="294" r:id="rId46"/>
    <p:sldId id="295" r:id="rId47"/>
    <p:sldId id="296" r:id="rId48"/>
    <p:sldId id="297" r:id="rId49"/>
    <p:sldId id="298" r:id="rId50"/>
    <p:sldId id="313" r:id="rId51"/>
    <p:sldId id="301" r:id="rId52"/>
    <p:sldId id="300" r:id="rId53"/>
    <p:sldId id="305" r:id="rId54"/>
    <p:sldId id="306" r:id="rId5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0923" autoAdjust="0"/>
    <p:restoredTop sz="80580" autoAdjust="0"/>
  </p:normalViewPr>
  <p:slideViewPr>
    <p:cSldViewPr>
      <p:cViewPr varScale="1">
        <p:scale>
          <a:sx n="46" d="100"/>
          <a:sy n="46" d="100"/>
        </p:scale>
        <p:origin x="-1008"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125" d="100"/>
          <a:sy n="125" d="100"/>
        </p:scale>
        <p:origin x="-324" y="136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0.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1.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2.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3.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4.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5.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7.pn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image" Target="../media/image49.png"/><Relationship Id="rId4" Type="http://schemas.openxmlformats.org/officeDocument/2006/relationships/image" Target="../media/image5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3.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4.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5.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6.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8.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p>
        </p:txBody>
      </p:sp>
      <p:sp>
        <p:nvSpPr>
          <p:cNvPr id="71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0EAC065D-7BAE-40D5-907A-8AEDA7B7016F}"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slide" Target="../slides/slide45.xml"/><Relationship Id="rId2" Type="http://schemas.openxmlformats.org/officeDocument/2006/relationships/notesMaster" Target="../notesMasters/notesMaster1.xml"/><Relationship Id="rId1" Type="http://schemas.openxmlformats.org/officeDocument/2006/relationships/vmlDrawing" Target="../drawings/vmlDrawing8.vml"/><Relationship Id="rId4" Type="http://schemas.openxmlformats.org/officeDocument/2006/relationships/oleObject" Target="../embeddings/oleObject11.bin"/></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C0516B-68ED-4A11-ACDC-E4EAF6763472}" type="slidenum">
              <a:rPr lang="en-US"/>
              <a:pPr/>
              <a:t>1</a:t>
            </a:fld>
            <a:endParaRPr lang="en-US"/>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r>
              <a:rPr lang="en-US"/>
              <a:t>Giới thiệu mục đích buổi học:</a:t>
            </a:r>
          </a:p>
          <a:p>
            <a:r>
              <a:rPr lang="en-US"/>
              <a:t>- Ôn lại các khái niệm cơ bản về khoa học máy tính: cách biểu diễn của hệ thống thông tin, cấu trúc dữ liệu và các giải thuật: tìm kiếm, sắp xếp…</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C81125-616F-4742-9D56-2C3BA7660591}" type="slidenum">
              <a:rPr lang="en-US"/>
              <a:pPr/>
              <a:t>16</a:t>
            </a:fld>
            <a:endParaRPr lang="en-US"/>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C5A156-7EFA-4E54-878B-AD7A5603BEA7}" type="slidenum">
              <a:rPr lang="en-US"/>
              <a:pPr/>
              <a:t>17</a:t>
            </a:fld>
            <a:endParaRPr lang="en-US"/>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970469-D216-4079-9C9B-70371957581D}" type="slidenum">
              <a:rPr lang="en-US"/>
              <a:pPr/>
              <a:t>18</a:t>
            </a:fld>
            <a:endParaRPr lang="en-US"/>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70712D-A58E-4337-85C4-FF593D565083}" type="slidenum">
              <a:rPr lang="en-US"/>
              <a:pPr/>
              <a:t>19</a:t>
            </a:fld>
            <a:endParaRPr lang="en-US"/>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B2BB10-0606-4A7D-8C0B-0B01568EB0A1}" type="slidenum">
              <a:rPr lang="en-US"/>
              <a:pPr/>
              <a:t>20</a:t>
            </a:fld>
            <a:endParaRPr lang="en-US"/>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p:txBody>
          <a:bodyPr/>
          <a:lstStyle/>
          <a:p>
            <a:r>
              <a:rPr lang="en-US" altLang="ja-JP"/>
              <a:t>[1] Chú ý: BNF được sử dụng lần đầu để định nghĩa ALGOL60, 1 ngôn ngữ lập trình cho tính toán kĩ thuật. BNF là 1 ngôn ngữ định nghĩa cú pháp chính thức, không quy định ngữ nghĩa. Do đó, nó không thể định nghĩa tất cả các luật của 1 ngôn ngữ, ngày nay nhiều phiên bản mở rộng của BNF được sử dụng. </a:t>
            </a:r>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C697B8-7864-43A0-AE48-AA347AE63870}" type="slidenum">
              <a:rPr lang="en-US"/>
              <a:pPr/>
              <a:t>21</a:t>
            </a:fld>
            <a:endParaRPr lang="en-US"/>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C773DD-0D90-462E-8D5E-32C8CD4DB93D}" type="slidenum">
              <a:rPr lang="en-US"/>
              <a:pPr/>
              <a:t>22</a:t>
            </a:fld>
            <a:endParaRPr lang="en-US"/>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1B2B60-BEE8-4F2D-9E97-0387737F779E}" type="slidenum">
              <a:rPr lang="en-US"/>
              <a:pPr/>
              <a:t>25</a:t>
            </a:fld>
            <a:endParaRPr lang="en-US"/>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r>
              <a:rPr lang="en-US" altLang="ja-JP"/>
              <a:t>[1] Gợi ý: Chỉ số bắt đầu từ 0 trong một số ngôn ngữ lập trình. Các câu hỏi về giải thuật trong bài thi có thể đánh chỉ số bắt đầu từ 0 hoặc 1, hãy cẩn thận. </a:t>
            </a:r>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83988A-9F87-4F72-83EB-C0D583ACD902}" type="slidenum">
              <a:rPr lang="en-US"/>
              <a:pPr/>
              <a:t>28</a:t>
            </a:fld>
            <a:endParaRPr lang="en-US"/>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p:txBody>
          <a:bodyPr/>
          <a:lstStyle/>
          <a:p>
            <a:r>
              <a:rPr lang="en-US" altLang="ja-JP"/>
              <a:t>[1] (FAQ) Nhiều câu hỏi liên quan tới thao tác chèn vào và xóa khỏi danh sách. Cần phải xem xét cẩn thận phần tử mà con trỏ của nó được lưu trữ. </a:t>
            </a:r>
          </a:p>
          <a:p>
            <a:r>
              <a:rPr lang="en-US" altLang="ja-JP"/>
              <a:t>[1] </a:t>
            </a:r>
            <a:r>
              <a:rPr lang="en-US" altLang="ja-JP" b="1"/>
              <a:t>Dọn rác</a:t>
            </a:r>
            <a:r>
              <a:rPr lang="en-US" altLang="ja-JP"/>
              <a:t>: Là một thủ tục nhờ đó bộ nhớ nhỏ, phân mảnh, không sử dụng và các vùng không sử dụng khác do rò rỉ bộ nhớ được kết hợp với nhau để tăng vùng nhớ có thể sử dụng. Nếu rác không được dọn, vùng nhớ có thể sử dụng sẽ tiếp tục giảm và cuối cùng chức năng khởi động lại hệ thống sẽ được gọi. </a:t>
            </a:r>
          </a:p>
          <a:p>
            <a:r>
              <a:rPr lang="en-US" altLang="ja-JP"/>
              <a:t>[1] </a:t>
            </a:r>
            <a:r>
              <a:rPr lang="en-US" altLang="ja-JP" b="1"/>
              <a:t>Rò rỉ bộ nhớ</a:t>
            </a:r>
            <a:r>
              <a:rPr lang="en-US" altLang="ja-JP"/>
              <a:t>: Nó chỉ tình huống mà bộ nhớ chính được tìm tự động bởi 1 ứng dụng không được giải phóng vì vài lí do và nằm lại trong bộ nhớ chính. Để khử rò rỉ bộ nhớ, dọn rác là cần thiết. </a:t>
            </a:r>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5E7521-3C69-4C6B-B047-7E664AE505EE}" type="slidenum">
              <a:rPr lang="en-US"/>
              <a:pPr/>
              <a:t>29</a:t>
            </a:fld>
            <a:endParaRPr lang="en-US"/>
          </a:p>
        </p:txBody>
      </p:sp>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p:txBody>
          <a:bodyPr/>
          <a:lstStyle/>
          <a:p>
            <a:r>
              <a:rPr lang="en-US" altLang="ja-JP"/>
              <a:t>[1] (FAQ) Có nhiều câu hỏi liên quan tới ngăn xếp. Mẫu câu được sử dụng thường xuyên là các câu hỏi về điều gì sẽ xảy ra với ngăn xếp đã cho khi lặp lại thao tác đẩy vào, lấy ra. </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475A61-EE7B-423B-A3F7-ED3CCEEA0372}" type="slidenum">
              <a:rPr lang="en-US"/>
              <a:pPr/>
              <a:t>2</a:t>
            </a:fld>
            <a:endParaRPr lang="en-US"/>
          </a:p>
        </p:txBody>
      </p:sp>
      <p:sp>
        <p:nvSpPr>
          <p:cNvPr id="8194" name="Text Box 2"/>
          <p:cNvSpPr txBox="1">
            <a:spLocks noChangeArrowheads="1"/>
          </p:cNvSpPr>
          <p:nvPr/>
        </p:nvSpPr>
        <p:spPr bwMode="auto">
          <a:xfrm>
            <a:off x="569913" y="1201738"/>
            <a:ext cx="1908175" cy="3492500"/>
          </a:xfrm>
          <a:prstGeom prst="rect">
            <a:avLst/>
          </a:prstGeom>
          <a:noFill/>
          <a:ln w="12700">
            <a:noFill/>
            <a:miter lim="800000"/>
            <a:headEnd type="none" w="sm" len="sm"/>
            <a:tailEnd type="none" w="lg" len="lg"/>
          </a:ln>
          <a:effectLst/>
        </p:spPr>
        <p:txBody>
          <a:bodyPr lIns="90187" tIns="45094" rIns="90187" bIns="45094">
            <a:spAutoFit/>
          </a:bodyPr>
          <a:lstStyle/>
          <a:p>
            <a:pPr marL="342900" indent="-342900" defTabSz="901700"/>
            <a:r>
              <a:rPr lang="en-US" sz="1400">
                <a:latin typeface="ZapfHumnst BT" pitchFamily="34" charset="0"/>
              </a:rPr>
              <a:t>Giới thiệu các phần của chương 1:</a:t>
            </a:r>
          </a:p>
          <a:p>
            <a:pPr marL="342900" indent="-342900" defTabSz="901700">
              <a:buFontTx/>
              <a:buAutoNum type="arabicParenR"/>
            </a:pPr>
            <a:r>
              <a:rPr lang="en-US" sz="1400">
                <a:latin typeface="ZapfHumnst BT" pitchFamily="34" charset="0"/>
              </a:rPr>
              <a:t>Nguyên lý cơ bản về thông tin</a:t>
            </a:r>
          </a:p>
          <a:p>
            <a:pPr marL="342900" indent="-342900" defTabSz="901700">
              <a:buFontTx/>
              <a:buAutoNum type="arabicParenR"/>
            </a:pPr>
            <a:r>
              <a:rPr lang="en-US" sz="1400">
                <a:latin typeface="ZapfHumnst BT" pitchFamily="34" charset="0"/>
              </a:rPr>
              <a:t>Thông tin và logic</a:t>
            </a:r>
          </a:p>
          <a:p>
            <a:pPr marL="342900" indent="-342900" defTabSz="901700">
              <a:buFontTx/>
              <a:buAutoNum type="arabicParenR"/>
            </a:pPr>
            <a:r>
              <a:rPr lang="en-US" sz="1400">
                <a:latin typeface="ZapfHumnst BT" pitchFamily="34" charset="0"/>
              </a:rPr>
              <a:t>Cấu trúc dữ liệu</a:t>
            </a:r>
          </a:p>
          <a:p>
            <a:pPr marL="342900" indent="-342900" defTabSz="901700">
              <a:buFontTx/>
              <a:buAutoNum type="arabicParenR"/>
            </a:pPr>
            <a:r>
              <a:rPr lang="en-US" sz="1400">
                <a:latin typeface="ZapfHumnst BT" pitchFamily="34" charset="0"/>
              </a:rPr>
              <a:t>Giải thuật</a:t>
            </a:r>
          </a:p>
          <a:p>
            <a:pPr marL="342900" indent="-342900" defTabSz="901700"/>
            <a:r>
              <a:rPr lang="en-US" sz="1400">
                <a:latin typeface="ZapfHumnst BT" pitchFamily="34" charset="0"/>
              </a:rPr>
              <a:t>Một số khái niệm cơ bản sẽ được nhắc lại trong chương. Đây chính là những phần SV cần ôn tập để trả lời câu hỏi trong đề.</a:t>
            </a:r>
          </a:p>
        </p:txBody>
      </p:sp>
      <p:sp>
        <p:nvSpPr>
          <p:cNvPr id="8195" name="Rectangle 3"/>
          <p:cNvSpPr>
            <a:spLocks noGrp="1" noRot="1" noChangeAspect="1" noChangeArrowheads="1" noTextEdit="1"/>
          </p:cNvSpPr>
          <p:nvPr>
            <p:ph type="sldImg"/>
          </p:nvPr>
        </p:nvSpPr>
        <p:spPr>
          <a:xfrm>
            <a:off x="2460625" y="833438"/>
            <a:ext cx="4038600" cy="3028950"/>
          </a:xfrm>
          <a:ln/>
        </p:spPr>
      </p:sp>
      <p:sp>
        <p:nvSpPr>
          <p:cNvPr id="8" name="Notes Placeholder 7"/>
          <p:cNvSpPr>
            <a:spLocks noGrp="1"/>
          </p:cNvSpPr>
          <p:nvPr>
            <p:ph type="body" idx="1"/>
          </p:nvPr>
        </p:nvSpPr>
        <p:spPr/>
        <p:txBody>
          <a:bodyPr>
            <a:normAutofit/>
          </a:bodyPr>
          <a:lstStyle/>
          <a:p>
            <a:r>
              <a:rPr lang="en-US" sz="1200" err="1" smtClean="0"/>
              <a:t>Các</a:t>
            </a:r>
            <a:r>
              <a:rPr lang="en-US" sz="1200" smtClean="0"/>
              <a:t> </a:t>
            </a:r>
            <a:r>
              <a:rPr lang="en-US" sz="1200" err="1" smtClean="0"/>
              <a:t>khái</a:t>
            </a:r>
            <a:r>
              <a:rPr lang="en-US" sz="1200" smtClean="0"/>
              <a:t> </a:t>
            </a:r>
            <a:r>
              <a:rPr lang="en-US" sz="1200" err="1" smtClean="0"/>
              <a:t>niệm</a:t>
            </a:r>
            <a:r>
              <a:rPr lang="en-US" sz="1200" smtClean="0"/>
              <a:t> </a:t>
            </a:r>
            <a:r>
              <a:rPr lang="en-US" sz="1200" err="1" smtClean="0"/>
              <a:t>cần</a:t>
            </a:r>
            <a:r>
              <a:rPr lang="en-US" sz="1200" smtClean="0"/>
              <a:t> </a:t>
            </a:r>
            <a:r>
              <a:rPr lang="en-US" sz="1200" err="1" smtClean="0"/>
              <a:t>tìm</a:t>
            </a:r>
            <a:r>
              <a:rPr lang="en-US" sz="1200" smtClean="0"/>
              <a:t> </a:t>
            </a:r>
            <a:r>
              <a:rPr lang="en-US" sz="1200" err="1" smtClean="0"/>
              <a:t>hiểu</a:t>
            </a:r>
            <a:r>
              <a:rPr lang="en-US" sz="1200" smtClean="0"/>
              <a:t>: </a:t>
            </a:r>
            <a:r>
              <a:rPr lang="en-US" sz="1200" err="1" smtClean="0"/>
              <a:t>cơ</a:t>
            </a:r>
            <a:r>
              <a:rPr lang="en-US" sz="1200" smtClean="0"/>
              <a:t> </a:t>
            </a:r>
            <a:r>
              <a:rPr lang="en-US" sz="1200" err="1" smtClean="0"/>
              <a:t>số</a:t>
            </a:r>
            <a:r>
              <a:rPr lang="en-US" sz="1200" smtClean="0"/>
              <a:t>, </a:t>
            </a:r>
            <a:r>
              <a:rPr lang="en-US" sz="1200" err="1" smtClean="0"/>
              <a:t>nhị</a:t>
            </a:r>
            <a:r>
              <a:rPr lang="en-US" sz="1200" smtClean="0"/>
              <a:t> </a:t>
            </a:r>
            <a:r>
              <a:rPr lang="en-US" sz="1200" err="1" smtClean="0"/>
              <a:t>phân</a:t>
            </a:r>
            <a:r>
              <a:rPr lang="en-US" sz="1200" smtClean="0"/>
              <a:t>, </a:t>
            </a:r>
            <a:r>
              <a:rPr lang="en-US" sz="1200" err="1" smtClean="0"/>
              <a:t>hệ</a:t>
            </a:r>
            <a:r>
              <a:rPr lang="en-US" sz="1200" smtClean="0"/>
              <a:t> </a:t>
            </a:r>
            <a:r>
              <a:rPr lang="en-US" sz="1200" err="1" smtClean="0"/>
              <a:t>thập</a:t>
            </a:r>
            <a:r>
              <a:rPr lang="en-US" sz="1200" smtClean="0"/>
              <a:t> </a:t>
            </a:r>
            <a:r>
              <a:rPr lang="en-US" sz="1200" err="1" smtClean="0"/>
              <a:t>lục</a:t>
            </a:r>
            <a:r>
              <a:rPr lang="en-US" sz="1200" smtClean="0"/>
              <a:t>, </a:t>
            </a:r>
            <a:r>
              <a:rPr lang="en-US" sz="1200" err="1" smtClean="0"/>
              <a:t>dấu</a:t>
            </a:r>
            <a:r>
              <a:rPr lang="en-US" sz="1200" smtClean="0"/>
              <a:t> </a:t>
            </a:r>
            <a:r>
              <a:rPr lang="en-US" sz="1200" err="1" smtClean="0"/>
              <a:t>phẩy</a:t>
            </a:r>
            <a:r>
              <a:rPr lang="en-US" sz="1200" smtClean="0"/>
              <a:t> </a:t>
            </a:r>
            <a:r>
              <a:rPr lang="en-US" sz="1200" err="1" smtClean="0"/>
              <a:t>tĩnh</a:t>
            </a:r>
            <a:r>
              <a:rPr lang="en-US" sz="1200" smtClean="0"/>
              <a:t>, </a:t>
            </a:r>
            <a:r>
              <a:rPr lang="en-US" sz="1200" err="1" smtClean="0"/>
              <a:t>dấu</a:t>
            </a:r>
            <a:r>
              <a:rPr lang="en-US" sz="1200" smtClean="0"/>
              <a:t> </a:t>
            </a:r>
            <a:r>
              <a:rPr lang="en-US" sz="1200" err="1" smtClean="0"/>
              <a:t>phẩy</a:t>
            </a:r>
            <a:r>
              <a:rPr lang="en-US" sz="1200" smtClean="0"/>
              <a:t> </a:t>
            </a:r>
            <a:r>
              <a:rPr lang="en-US" sz="1200" err="1" smtClean="0"/>
              <a:t>động</a:t>
            </a:r>
            <a:r>
              <a:rPr lang="en-US" sz="1200" smtClean="0"/>
              <a:t>, </a:t>
            </a:r>
            <a:r>
              <a:rPr lang="en-US" sz="1200" err="1" smtClean="0"/>
              <a:t>tổng</a:t>
            </a:r>
            <a:r>
              <a:rPr lang="en-US" sz="1200" smtClean="0"/>
              <a:t> logic, </a:t>
            </a:r>
            <a:r>
              <a:rPr lang="en-US" sz="1200" err="1" smtClean="0"/>
              <a:t>tích</a:t>
            </a:r>
            <a:r>
              <a:rPr lang="en-US" sz="1200" smtClean="0"/>
              <a:t> logic, </a:t>
            </a:r>
            <a:r>
              <a:rPr lang="en-US" sz="1200" err="1" smtClean="0"/>
              <a:t>cộng</a:t>
            </a:r>
            <a:r>
              <a:rPr lang="en-US" sz="1200" smtClean="0"/>
              <a:t> </a:t>
            </a:r>
            <a:r>
              <a:rPr lang="en-US" sz="1200" err="1" smtClean="0"/>
              <a:t>có</a:t>
            </a:r>
            <a:r>
              <a:rPr lang="en-US" sz="1200" smtClean="0"/>
              <a:t> </a:t>
            </a:r>
            <a:r>
              <a:rPr lang="en-US" sz="1200" err="1" smtClean="0"/>
              <a:t>loại</a:t>
            </a:r>
            <a:r>
              <a:rPr lang="en-US" sz="1200" smtClean="0"/>
              <a:t> </a:t>
            </a:r>
            <a:r>
              <a:rPr lang="en-US" sz="1200" err="1" smtClean="0"/>
              <a:t>trừ</a:t>
            </a:r>
            <a:r>
              <a:rPr lang="en-US" sz="1200" smtClean="0"/>
              <a:t>, </a:t>
            </a:r>
            <a:r>
              <a:rPr lang="en-US" sz="1200" err="1" smtClean="0"/>
              <a:t>bộ</a:t>
            </a:r>
            <a:r>
              <a:rPr lang="en-US" sz="1200" smtClean="0"/>
              <a:t> </a:t>
            </a:r>
            <a:r>
              <a:rPr lang="en-US" sz="1200" err="1" smtClean="0"/>
              <a:t>cộng</a:t>
            </a:r>
            <a:r>
              <a:rPr lang="en-US" sz="1200" smtClean="0"/>
              <a:t>, </a:t>
            </a:r>
            <a:r>
              <a:rPr lang="en-US" sz="1200" err="1" smtClean="0"/>
              <a:t>danh</a:t>
            </a:r>
            <a:r>
              <a:rPr lang="en-US" sz="1200" smtClean="0"/>
              <a:t> </a:t>
            </a:r>
            <a:r>
              <a:rPr lang="en-US" sz="1200" err="1" smtClean="0"/>
              <a:t>sách</a:t>
            </a:r>
            <a:r>
              <a:rPr lang="en-US" sz="1200" smtClean="0"/>
              <a:t>, </a:t>
            </a:r>
            <a:r>
              <a:rPr lang="en-US" sz="1200" err="1" smtClean="0"/>
              <a:t>ngăn</a:t>
            </a:r>
            <a:r>
              <a:rPr lang="en-US" sz="1200" smtClean="0"/>
              <a:t> </a:t>
            </a:r>
            <a:r>
              <a:rPr lang="en-US" sz="1200" err="1" smtClean="0"/>
              <a:t>xếp</a:t>
            </a:r>
            <a:r>
              <a:rPr lang="en-US" sz="1200" smtClean="0"/>
              <a:t>, </a:t>
            </a:r>
            <a:r>
              <a:rPr lang="en-US" sz="1200" err="1" smtClean="0"/>
              <a:t>hàng</a:t>
            </a:r>
            <a:r>
              <a:rPr lang="en-US" sz="1200" smtClean="0"/>
              <a:t> </a:t>
            </a:r>
            <a:r>
              <a:rPr lang="en-US" sz="1200" err="1" smtClean="0"/>
              <a:t>đợi</a:t>
            </a:r>
            <a:r>
              <a:rPr lang="en-US" sz="1200" smtClean="0"/>
              <a:t>, </a:t>
            </a:r>
            <a:r>
              <a:rPr lang="en-US" sz="1200" err="1" smtClean="0"/>
              <a:t>tìm</a:t>
            </a:r>
            <a:r>
              <a:rPr lang="en-US" sz="1200" smtClean="0"/>
              <a:t> </a:t>
            </a:r>
            <a:r>
              <a:rPr lang="en-US" sz="1200" err="1" smtClean="0"/>
              <a:t>kiếm</a:t>
            </a:r>
            <a:r>
              <a:rPr lang="en-US" sz="1200" smtClean="0"/>
              <a:t> </a:t>
            </a:r>
            <a:r>
              <a:rPr lang="en-US" sz="1200" err="1" smtClean="0"/>
              <a:t>tuyến</a:t>
            </a:r>
            <a:r>
              <a:rPr lang="en-US" sz="1200" smtClean="0"/>
              <a:t> </a:t>
            </a:r>
            <a:r>
              <a:rPr lang="en-US" sz="1200" err="1" smtClean="0"/>
              <a:t>tính</a:t>
            </a:r>
            <a:r>
              <a:rPr lang="en-US" sz="1200" smtClean="0"/>
              <a:t>, </a:t>
            </a:r>
            <a:r>
              <a:rPr lang="en-US" sz="1200" err="1" smtClean="0"/>
              <a:t>tìm</a:t>
            </a:r>
            <a:r>
              <a:rPr lang="en-US" sz="1200" smtClean="0"/>
              <a:t> </a:t>
            </a:r>
            <a:r>
              <a:rPr lang="en-US" sz="1200" err="1" smtClean="0"/>
              <a:t>kiếm</a:t>
            </a:r>
            <a:r>
              <a:rPr lang="en-US" sz="1200" smtClean="0"/>
              <a:t> </a:t>
            </a:r>
            <a:r>
              <a:rPr lang="en-US" sz="1200" err="1" smtClean="0"/>
              <a:t>nhị</a:t>
            </a:r>
            <a:r>
              <a:rPr lang="en-US" sz="1200" smtClean="0"/>
              <a:t> </a:t>
            </a:r>
            <a:r>
              <a:rPr lang="en-US" sz="1200" err="1" smtClean="0"/>
              <a:t>phân</a:t>
            </a:r>
            <a:r>
              <a:rPr lang="en-US" sz="1200" smtClean="0"/>
              <a:t>, </a:t>
            </a:r>
            <a:r>
              <a:rPr lang="en-US" sz="1200" err="1" smtClean="0"/>
              <a:t>sắp</a:t>
            </a:r>
            <a:r>
              <a:rPr lang="en-US" sz="1200" smtClean="0"/>
              <a:t> </a:t>
            </a:r>
            <a:r>
              <a:rPr lang="en-US" sz="1200" err="1" smtClean="0"/>
              <a:t>xếp</a:t>
            </a:r>
            <a:r>
              <a:rPr lang="en-US" sz="1200" smtClean="0"/>
              <a:t> </a:t>
            </a:r>
            <a:r>
              <a:rPr lang="en-US" sz="1200" err="1" smtClean="0"/>
              <a:t>nổi</a:t>
            </a:r>
            <a:r>
              <a:rPr lang="en-US" sz="1200" smtClean="0"/>
              <a:t> </a:t>
            </a:r>
            <a:r>
              <a:rPr lang="en-US" sz="1200" err="1" smtClean="0"/>
              <a:t>bọt</a:t>
            </a:r>
            <a:r>
              <a:rPr lang="en-US" sz="1200" smtClean="0"/>
              <a:t>.</a:t>
            </a:r>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4F0A5A-3B8F-48F2-BF19-B1BB43BBFCA1}" type="slidenum">
              <a:rPr lang="en-US"/>
              <a:pPr/>
              <a:t>33</a:t>
            </a:fld>
            <a:endParaRPr lang="en-US"/>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r>
              <a:rPr lang="en-US" altLang="ja-JP"/>
              <a:t>[1] (FAQ) Nhiều câu hỏi liên quan tới băm sẽ hỏi bạn tính vị trí lưu trữ và 1 hàm “mod” thường được sử dụng làm hàm băm. Trong đó “mod (</a:t>
            </a:r>
            <a:r>
              <a:rPr lang="en-US" altLang="ja-JP" i="1"/>
              <a:t>a,b</a:t>
            </a:r>
            <a:r>
              <a:rPr lang="en-US" altLang="ja-JP"/>
              <a:t>)” là lấy số dư trong phép chia “</a:t>
            </a:r>
            <a:r>
              <a:rPr lang="en-US" altLang="ja-JP" i="1"/>
              <a:t>a</a:t>
            </a:r>
            <a:r>
              <a:rPr lang="en-US" altLang="ja-JP"/>
              <a:t>” cho “</a:t>
            </a:r>
            <a:r>
              <a:rPr lang="en-US" altLang="ja-JP" i="1"/>
              <a:t>b</a:t>
            </a:r>
            <a:r>
              <a:rPr lang="en-US" altLang="ja-JP"/>
              <a:t>”. </a:t>
            </a:r>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08585F-4F6F-4050-B2B6-05770EB319E9}" type="slidenum">
              <a:rPr lang="en-US"/>
              <a:pPr/>
              <a:t>37</a:t>
            </a:fld>
            <a:endParaRPr lang="en-US"/>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pPr>
              <a:lnSpc>
                <a:spcPct val="80000"/>
              </a:lnSpc>
            </a:pPr>
            <a:r>
              <a:rPr lang="en-US" altLang="ja-JP" sz="800" b="1"/>
              <a:t>Tìm kiếm tuyến tính (tuần tự)</a:t>
            </a:r>
          </a:p>
          <a:p>
            <a:pPr>
              <a:lnSpc>
                <a:spcPct val="80000"/>
              </a:lnSpc>
            </a:pPr>
            <a:r>
              <a:rPr lang="en-US" altLang="ja-JP" sz="800"/>
              <a:t>Đây là phương pháp tìm kiếm các phần tử được yêu cầu trong bảng theo thứ tự từ vị trí đầu tiên của bảng. Nó có thể thực hiện mà không quan tâm tới các phần tử được sắp xếp như thế nào, nhưng nó lâu hơn tìm kiếm nhị phân. Nếu N là số phần tử, cần ít nhất 1 phép so sánh (nếu phần tử cần tìm nằm ở vị trí đầu của bảng) và nhiều nhất N phép so sánh (nếu phần tử cần tìm năm ở vị trí cuối cùng của bảng hoặc không tồn tại)</a:t>
            </a:r>
          </a:p>
          <a:p>
            <a:pPr>
              <a:lnSpc>
                <a:spcPct val="80000"/>
              </a:lnSpc>
            </a:pPr>
            <a:r>
              <a:rPr lang="en-US" altLang="ja-JP" sz="800"/>
              <a:t>Trong tìm kiếm tuyến tính, phép so sánh được tạo ra từ chỉ số 1 và tiếp tục cộng 1 để tới chỉ số tiếp theo đến khi chỉ số bằng N.</a:t>
            </a:r>
          </a:p>
          <a:p>
            <a:pPr>
              <a:lnSpc>
                <a:spcPct val="80000"/>
              </a:lnSpc>
            </a:pPr>
            <a:r>
              <a:rPr lang="en-US" altLang="ja-JP" sz="800"/>
              <a:t>Ví dụ, phần tử “25” trong bảng được tìm bằng phương pháp tìm kiếm tuyến tính. Nó được so sánh với giá trị đầu tiên, thứ 2, …, thứ 5. Các số xác định vị trí của phần tử là các chỉ số</a:t>
            </a:r>
          </a:p>
          <a:p>
            <a:pPr>
              <a:lnSpc>
                <a:spcPct val="80000"/>
              </a:lnSpc>
            </a:pPr>
            <a:r>
              <a:rPr lang="en-US" altLang="ja-JP" sz="800"/>
              <a:t>25153045402535105Chỉ số 12345</a:t>
            </a:r>
            <a:br>
              <a:rPr lang="en-US" altLang="ja-JP" sz="800"/>
            </a:br>
            <a:r>
              <a:rPr lang="en-US" altLang="ja-JP" sz="800" b="1"/>
              <a:t>Tìm kiếm nhị phân</a:t>
            </a:r>
          </a:p>
          <a:p>
            <a:pPr>
              <a:lnSpc>
                <a:spcPct val="80000"/>
              </a:lnSpc>
            </a:pPr>
            <a:r>
              <a:rPr lang="en-US" altLang="ja-JP" sz="800"/>
              <a:t>Đây là một phương pháp tìm kiếm hiệu quả khi các phần tử trong bảng được sắp xếp theo thứ tự tăng dần hoặc giảm dần. Phép so sánh được thực hiện tuần tự với giá trị nằm ở giữa của bảng. Sau phép so sánh đầu tiên, nửa bên phải hoặc bên trái của bảng bị vứt bỏ, và giá trị ở giữa của phần còn lại được sử dụng cho phép so sánh tiếp theo. Phạm vị để tìm kiếm giảm một nửa sau mỗi lần, kiểu tìm kiếm này nhanh hơn thời gian trung bình của tìm kiếm tuyến tính</a:t>
            </a:r>
          </a:p>
          <a:p>
            <a:pPr>
              <a:lnSpc>
                <a:spcPct val="80000"/>
              </a:lnSpc>
            </a:pPr>
            <a:r>
              <a:rPr lang="en-US" altLang="ja-JP" sz="800"/>
              <a:t>Giải thích một giải thuật cụ thể, sử dụng mảng sau làm ví dụ, coi như chúng ta tìm kiếm giá trị “11”</a:t>
            </a:r>
          </a:p>
          <a:p>
            <a:pPr>
              <a:lnSpc>
                <a:spcPct val="80000"/>
              </a:lnSpc>
            </a:pPr>
            <a:r>
              <a:rPr lang="en-US" altLang="ja-JP" sz="800"/>
              <a:t>Chỉ số12345678910Mảng </a:t>
            </a:r>
            <a:r>
              <a:rPr lang="en-US" altLang="ja-JP" sz="800" i="1"/>
              <a:t>T</a:t>
            </a:r>
            <a:r>
              <a:rPr lang="en-US" altLang="ja-JP" sz="800"/>
              <a:t>01357911131517</a:t>
            </a:r>
            <a:endParaRPr lang="en-US" altLang="ja-JP" sz="800" b="1"/>
          </a:p>
          <a:p>
            <a:pPr>
              <a:lnSpc>
                <a:spcPct val="80000"/>
              </a:lnSpc>
            </a:pPr>
            <a:r>
              <a:rPr lang="en-US" altLang="ja-JP" sz="800" b="1"/>
              <a:t>Lần so sánh đầu tiên</a:t>
            </a:r>
            <a:endParaRPr lang="it-IT" altLang="ja-JP" sz="800"/>
          </a:p>
          <a:p>
            <a:pPr>
              <a:lnSpc>
                <a:spcPct val="80000"/>
              </a:lnSpc>
            </a:pPr>
            <a:r>
              <a:rPr lang="it-IT" altLang="ja-JP" sz="800"/>
              <a:t>Phạm vi là toàn bộ mảng. Đặt L là giới hạn dưới và U là giới hạn trên của phạm vi. </a:t>
            </a:r>
            <a:r>
              <a:rPr lang="en-US" altLang="ja-JP" sz="800"/>
              <a:t>Đặt M là giá trị ở giữa (trung vị)</a:t>
            </a:r>
          </a:p>
          <a:p>
            <a:pPr>
              <a:lnSpc>
                <a:spcPct val="80000"/>
              </a:lnSpc>
            </a:pPr>
            <a:r>
              <a:rPr lang="en-US" altLang="ja-JP" sz="800"/>
              <a:t> Chỉ số12345678910 Mảng T01357911131517</a:t>
            </a:r>
            <a:r>
              <a:rPr lang="en-US" altLang="ja-JP" sz="800" i="1"/>
              <a:t>L</a:t>
            </a:r>
            <a:r>
              <a:rPr lang="en-US" altLang="ja-JP" sz="800"/>
              <a:t>Khoảng tìm kiếm</a:t>
            </a:r>
            <a:r>
              <a:rPr lang="en-US" altLang="ja-JP" sz="800" i="1"/>
              <a:t>U</a:t>
            </a:r>
            <a:r>
              <a:rPr lang="en-US" altLang="ja-JP" sz="800"/>
              <a:t> </a:t>
            </a:r>
            <a:endParaRPr lang="en-US" altLang="ja-JP" sz="800" i="1"/>
          </a:p>
          <a:p>
            <a:pPr>
              <a:lnSpc>
                <a:spcPct val="80000"/>
              </a:lnSpc>
            </a:pPr>
            <a:r>
              <a:rPr lang="en-US" altLang="ja-JP" sz="800" i="1"/>
              <a:t>M</a:t>
            </a:r>
            <a:r>
              <a:rPr lang="en-US" altLang="ja-JP" sz="800"/>
              <a:t> = (</a:t>
            </a:r>
            <a:r>
              <a:rPr lang="en-US" altLang="ja-JP" sz="800" i="1"/>
              <a:t>L</a:t>
            </a:r>
            <a:r>
              <a:rPr lang="en-US" altLang="ja-JP" sz="800"/>
              <a:t> + </a:t>
            </a:r>
            <a:r>
              <a:rPr lang="en-US" altLang="ja-JP" sz="800" i="1"/>
              <a:t>U</a:t>
            </a:r>
            <a:r>
              <a:rPr lang="en-US" altLang="ja-JP" sz="800"/>
              <a:t>) / 2 = (1 + 10) / 2 = 5.5 </a:t>
            </a:r>
            <a:r>
              <a:rPr lang="en-US" altLang="ja-JP" sz="800">
                <a:sym typeface="Wingdings" pitchFamily="2" charset="2"/>
              </a:rPr>
              <a:t></a:t>
            </a:r>
            <a:r>
              <a:rPr lang="en-US" altLang="ja-JP" sz="800"/>
              <a:t> 5 (Trung vị)</a:t>
            </a:r>
          </a:p>
          <a:p>
            <a:pPr>
              <a:lnSpc>
                <a:spcPct val="80000"/>
              </a:lnSpc>
            </a:pPr>
            <a:r>
              <a:rPr lang="en-US" altLang="ja-JP" sz="800"/>
              <a:t>Trung vị có thể tính bằng cách làm tròn trên hoặc làm tròn dưới đều được. Ở đây ta chọn cách làm tròn dưới.</a:t>
            </a:r>
            <a:endParaRPr lang="en-US" altLang="ja-JP" sz="800" i="1"/>
          </a:p>
          <a:p>
            <a:pPr>
              <a:lnSpc>
                <a:spcPct val="80000"/>
              </a:lnSpc>
            </a:pPr>
            <a:r>
              <a:rPr lang="en-US" altLang="ja-JP" sz="800" i="1"/>
              <a:t>T</a:t>
            </a:r>
            <a:r>
              <a:rPr lang="en-US" altLang="ja-JP" sz="800"/>
              <a:t>(</a:t>
            </a:r>
            <a:r>
              <a:rPr lang="en-US" altLang="ja-JP" sz="800" i="1"/>
              <a:t>M</a:t>
            </a:r>
            <a:r>
              <a:rPr lang="en-US" altLang="ja-JP" sz="800"/>
              <a:t>) = </a:t>
            </a:r>
            <a:r>
              <a:rPr lang="en-US" altLang="ja-JP" sz="800" i="1"/>
              <a:t>T</a:t>
            </a:r>
            <a:r>
              <a:rPr lang="en-US" altLang="ja-JP" sz="800"/>
              <a:t>(5) = 7  </a:t>
            </a:r>
          </a:p>
          <a:p>
            <a:pPr>
              <a:lnSpc>
                <a:spcPct val="80000"/>
              </a:lnSpc>
            </a:pPr>
            <a:r>
              <a:rPr lang="en-US" altLang="ja-JP" sz="800"/>
              <a:t>Giá trị cần tìm là “11” nên “11” không thể được tìm thấy ở nửa trái của bảng chứa giá trị trung vị bởi vì các phần tử được sắp xếp theo thứ tự tăng dần và giá trị cần tìm lớn hơn giá trị trung vị</a:t>
            </a:r>
            <a:r>
              <a:rPr lang="en-US" altLang="ja-JP" sz="800">
                <a:hlinkClick r:id="" action="ppaction://noaction"/>
              </a:rPr>
              <a:t>[1]</a:t>
            </a:r>
            <a:r>
              <a:rPr lang="en-US" altLang="ja-JP" sz="800"/>
              <a:t>.</a:t>
            </a:r>
            <a:endParaRPr lang="en-US" altLang="ja-JP" sz="800" b="1"/>
          </a:p>
          <a:p>
            <a:pPr>
              <a:lnSpc>
                <a:spcPct val="80000"/>
              </a:lnSpc>
            </a:pPr>
            <a:r>
              <a:rPr lang="en-US" altLang="ja-JP" sz="800" b="1"/>
              <a:t>Lần so sánh thứ hai</a:t>
            </a:r>
            <a:endParaRPr lang="en-US" altLang="ja-JP" sz="800"/>
          </a:p>
          <a:p>
            <a:pPr>
              <a:lnSpc>
                <a:spcPct val="80000"/>
              </a:lnSpc>
            </a:pPr>
            <a:r>
              <a:rPr lang="en-US" altLang="ja-JP" sz="800"/>
              <a:t>Lần so sánh thứ nhất chỉ rõ ràng rằng giá trị cần tìm không nằm trong nửa trái của bảng chứa giá trị trung vị, ta thay đổi khoảng tìm kiếm. Ở đây, giới hạn dưới bị thay đổi tới giá trị ngay bên phải trung vị. Giá trị của L bị thay đổi như sau:</a:t>
            </a:r>
          </a:p>
          <a:p>
            <a:pPr>
              <a:lnSpc>
                <a:spcPct val="80000"/>
              </a:lnSpc>
            </a:pPr>
            <a:r>
              <a:rPr lang="en-US" altLang="ja-JP" sz="800"/>
              <a:t>L = M + 1 = 5 + 1 = 6</a:t>
            </a:r>
          </a:p>
          <a:p>
            <a:pPr>
              <a:lnSpc>
                <a:spcPct val="80000"/>
              </a:lnSpc>
            </a:pPr>
            <a:r>
              <a:rPr lang="en-US" altLang="ja-JP" sz="800"/>
              <a:t>Kết quả, khoảng tìm kiếm thay đổi như sau</a:t>
            </a:r>
          </a:p>
          <a:p>
            <a:pPr>
              <a:lnSpc>
                <a:spcPct val="80000"/>
              </a:lnSpc>
            </a:pPr>
            <a:r>
              <a:rPr lang="en-US" altLang="ja-JP" sz="800"/>
              <a:t> Chỉ số12345678910 Mảng </a:t>
            </a:r>
            <a:r>
              <a:rPr lang="en-US" altLang="ja-JP" sz="800" i="1"/>
              <a:t>T</a:t>
            </a:r>
            <a:r>
              <a:rPr lang="en-US" altLang="ja-JP" sz="800"/>
              <a:t>01357911131517 </a:t>
            </a:r>
            <a:r>
              <a:rPr lang="en-US" altLang="ja-JP" sz="800" i="1"/>
              <a:t>L  </a:t>
            </a:r>
            <a:r>
              <a:rPr lang="en-US" altLang="ja-JP" sz="800"/>
              <a:t>Khoảng tìm kiếm </a:t>
            </a:r>
            <a:r>
              <a:rPr lang="en-US" altLang="ja-JP" sz="800" i="1"/>
              <a:t>U</a:t>
            </a:r>
            <a:r>
              <a:rPr lang="en-US" altLang="ja-JP" sz="800"/>
              <a:t> </a:t>
            </a:r>
          </a:p>
          <a:p>
            <a:pPr>
              <a:lnSpc>
                <a:spcPct val="80000"/>
              </a:lnSpc>
            </a:pPr>
            <a:r>
              <a:rPr lang="en-US" altLang="ja-JP" sz="800"/>
              <a:t>Tương tự như phép so sánh đầu tiên, chúng ta tìm trung vị mới như sau:</a:t>
            </a:r>
          </a:p>
          <a:p>
            <a:pPr>
              <a:lnSpc>
                <a:spcPct val="80000"/>
              </a:lnSpc>
            </a:pPr>
            <a:r>
              <a:rPr lang="en-US" altLang="ja-JP" sz="800"/>
              <a:t/>
            </a:r>
            <a:br>
              <a:rPr lang="en-US" altLang="ja-JP" sz="800"/>
            </a:br>
            <a:r>
              <a:rPr lang="en-US" altLang="ja-JP" sz="800" i="1"/>
              <a:t>M</a:t>
            </a:r>
            <a:r>
              <a:rPr lang="en-US" altLang="ja-JP" sz="800"/>
              <a:t> = (</a:t>
            </a:r>
            <a:r>
              <a:rPr lang="en-US" altLang="ja-JP" sz="800" i="1"/>
              <a:t>L</a:t>
            </a:r>
            <a:r>
              <a:rPr lang="en-US" altLang="ja-JP" sz="800"/>
              <a:t> + </a:t>
            </a:r>
            <a:r>
              <a:rPr lang="en-US" altLang="ja-JP" sz="800" i="1"/>
              <a:t>U</a:t>
            </a:r>
            <a:r>
              <a:rPr lang="en-US" altLang="ja-JP" sz="800"/>
              <a:t>) / 2 = (6 + 10) / 2 = 8 (Trung vị)</a:t>
            </a:r>
            <a:endParaRPr lang="en-US" altLang="ja-JP" sz="800" i="1"/>
          </a:p>
          <a:p>
            <a:pPr>
              <a:lnSpc>
                <a:spcPct val="80000"/>
              </a:lnSpc>
            </a:pPr>
            <a:r>
              <a:rPr lang="en-US" altLang="ja-JP" sz="800" i="1"/>
              <a:t>T</a:t>
            </a:r>
            <a:r>
              <a:rPr lang="en-US" altLang="ja-JP" sz="800"/>
              <a:t>(M) = </a:t>
            </a:r>
            <a:r>
              <a:rPr lang="en-US" altLang="ja-JP" sz="800" i="1"/>
              <a:t>T</a:t>
            </a:r>
            <a:r>
              <a:rPr lang="en-US" altLang="ja-JP" sz="800"/>
              <a:t>(8) = 13</a:t>
            </a:r>
          </a:p>
          <a:p>
            <a:pPr>
              <a:lnSpc>
                <a:spcPct val="80000"/>
              </a:lnSpc>
            </a:pPr>
            <a:r>
              <a:rPr lang="en-US" altLang="ja-JP" sz="800"/>
              <a:t>Ta sẽ so sánh nó với “11”, giá trị cần tìm “11” không thể nằm ở nửa bên phải của khoảng tìm kiếm chứa giá trị trung vị mới. Do các phần tử được sắp xếp theo thứ tự tăng dần và giá trị cần tìm nhỏ hơn giá trị trung vị</a:t>
            </a:r>
            <a:endParaRPr lang="en-US" altLang="ja-JP" sz="800" b="1"/>
          </a:p>
          <a:p>
            <a:pPr>
              <a:lnSpc>
                <a:spcPct val="80000"/>
              </a:lnSpc>
            </a:pPr>
            <a:r>
              <a:rPr lang="en-US" altLang="ja-JP" sz="800" b="1"/>
              <a:t>Lần so sánh thứ ba</a:t>
            </a:r>
            <a:endParaRPr lang="en-US" altLang="ja-JP" sz="800"/>
          </a:p>
          <a:p>
            <a:pPr>
              <a:lnSpc>
                <a:spcPct val="80000"/>
              </a:lnSpc>
            </a:pPr>
            <a:r>
              <a:rPr lang="en-US" altLang="ja-JP" sz="800"/>
              <a:t>Lần so sánh thứ hai chỉ ra rằng giá trị cần tìm không nằm trong nửa bên phải của khoảng tìm kiếm chứa trung vị, chúng ta sẽ thay đổi khoảng tìm kiếm. Ở đây, giới hạn trên bị thay đổi tới giá trị ngay bên phải của trung vị. Giá trị của U bị thay đổi như sau: </a:t>
            </a:r>
            <a:endParaRPr lang="en-US" altLang="ja-JP" sz="800" i="1"/>
          </a:p>
          <a:p>
            <a:pPr>
              <a:lnSpc>
                <a:spcPct val="80000"/>
              </a:lnSpc>
            </a:pPr>
            <a:r>
              <a:rPr lang="en-US" altLang="ja-JP" sz="800" i="1"/>
              <a:t>U</a:t>
            </a:r>
            <a:r>
              <a:rPr lang="en-US" altLang="ja-JP" sz="800"/>
              <a:t> = </a:t>
            </a:r>
            <a:r>
              <a:rPr lang="en-US" altLang="ja-JP" sz="800" i="1"/>
              <a:t>M</a:t>
            </a:r>
            <a:r>
              <a:rPr lang="en-US" altLang="ja-JP" sz="800"/>
              <a:t> – 1 = 8 – 1 = 7</a:t>
            </a:r>
          </a:p>
          <a:p>
            <a:pPr>
              <a:lnSpc>
                <a:spcPct val="80000"/>
              </a:lnSpc>
            </a:pPr>
            <a:r>
              <a:rPr lang="en-US" altLang="ja-JP" sz="800"/>
              <a:t>Kết quả, khoảng tìm kiếm thay đổi như sau</a:t>
            </a:r>
          </a:p>
          <a:p>
            <a:pPr>
              <a:lnSpc>
                <a:spcPct val="80000"/>
              </a:lnSpc>
            </a:pPr>
            <a:r>
              <a:rPr lang="en-US" altLang="ja-JP" sz="800"/>
              <a:t>Chỉ số12345678910Mảng </a:t>
            </a:r>
            <a:r>
              <a:rPr lang="en-US" altLang="ja-JP" sz="800" i="1"/>
              <a:t>T</a:t>
            </a:r>
            <a:r>
              <a:rPr lang="en-US" altLang="ja-JP" sz="800"/>
              <a:t>01357911131517</a:t>
            </a:r>
            <a:r>
              <a:rPr lang="en-US" altLang="ja-JP" sz="800" i="1"/>
              <a:t>LU</a:t>
            </a:r>
            <a:r>
              <a:rPr lang="en-US" altLang="ja-JP" sz="800"/>
              <a:t>Khoảng tìm kiếm</a:t>
            </a:r>
          </a:p>
          <a:p>
            <a:pPr>
              <a:lnSpc>
                <a:spcPct val="80000"/>
              </a:lnSpc>
            </a:pPr>
            <a:r>
              <a:rPr lang="en-US" altLang="ja-JP" sz="800"/>
              <a:t>Tương tự như lần so sánh thứ 2, ta tìm trung vị mới như sau:</a:t>
            </a:r>
          </a:p>
          <a:p>
            <a:pPr>
              <a:lnSpc>
                <a:spcPct val="80000"/>
              </a:lnSpc>
            </a:pPr>
            <a:r>
              <a:rPr lang="en-US" altLang="ja-JP" sz="800"/>
              <a:t/>
            </a:r>
            <a:br>
              <a:rPr lang="en-US" altLang="ja-JP" sz="800"/>
            </a:br>
            <a:r>
              <a:rPr lang="en-US" altLang="ja-JP" sz="800" i="1"/>
              <a:t>M</a:t>
            </a:r>
            <a:r>
              <a:rPr lang="en-US" altLang="ja-JP" sz="800"/>
              <a:t> = (</a:t>
            </a:r>
            <a:r>
              <a:rPr lang="en-US" altLang="ja-JP" sz="800" i="1"/>
              <a:t>L</a:t>
            </a:r>
            <a:r>
              <a:rPr lang="en-US" altLang="ja-JP" sz="800"/>
              <a:t> + </a:t>
            </a:r>
            <a:r>
              <a:rPr lang="en-US" altLang="ja-JP" sz="800" i="1"/>
              <a:t>U</a:t>
            </a:r>
            <a:r>
              <a:rPr lang="en-US" altLang="ja-JP" sz="800"/>
              <a:t>) / 2 = (6 + 7) / 2 = 6 (Trung vị)</a:t>
            </a:r>
            <a:endParaRPr lang="en-US" altLang="ja-JP" sz="800" i="1"/>
          </a:p>
          <a:p>
            <a:pPr>
              <a:lnSpc>
                <a:spcPct val="80000"/>
              </a:lnSpc>
            </a:pPr>
            <a:r>
              <a:rPr lang="en-US" altLang="ja-JP" sz="800" i="1"/>
              <a:t>T</a:t>
            </a:r>
            <a:r>
              <a:rPr lang="en-US" altLang="ja-JP" sz="800"/>
              <a:t>(</a:t>
            </a:r>
            <a:r>
              <a:rPr lang="en-US" altLang="ja-JP" sz="800" i="1"/>
              <a:t>M</a:t>
            </a:r>
            <a:r>
              <a:rPr lang="en-US" altLang="ja-JP" sz="800"/>
              <a:t>) = </a:t>
            </a:r>
            <a:r>
              <a:rPr lang="en-US" altLang="ja-JP" sz="800" i="1"/>
              <a:t>T</a:t>
            </a:r>
            <a:r>
              <a:rPr lang="en-US" altLang="ja-JP" sz="800"/>
              <a:t>(6) = 9</a:t>
            </a:r>
          </a:p>
          <a:p>
            <a:pPr>
              <a:lnSpc>
                <a:spcPct val="80000"/>
              </a:lnSpc>
            </a:pPr>
            <a:r>
              <a:rPr lang="en-US" altLang="ja-JP" sz="800"/>
              <a:t>Ta sẽ so sánh nó với “11”, giá trị cần tìm “11” không thể nằm ở nửa trái của khoảng tìm kiếm chứa giá trị trung vị</a:t>
            </a:r>
            <a:endParaRPr lang="en-US" altLang="ja-JP" sz="800" b="1"/>
          </a:p>
          <a:p>
            <a:pPr>
              <a:lnSpc>
                <a:spcPct val="80000"/>
              </a:lnSpc>
            </a:pPr>
            <a:r>
              <a:rPr lang="en-US" altLang="ja-JP" sz="800" b="1"/>
              <a:t>Lần so sánh thứ tư</a:t>
            </a:r>
            <a:endParaRPr lang="en-US" altLang="ja-JP" sz="800"/>
          </a:p>
          <a:p>
            <a:pPr>
              <a:lnSpc>
                <a:spcPct val="80000"/>
              </a:lnSpc>
            </a:pPr>
            <a:r>
              <a:rPr lang="en-US" altLang="ja-JP" sz="800"/>
              <a:t>Lần so sánh thứ ba chỉ rõ rằng giá trị cần tìm không nằm trong nửa trái của khoảng tìm kiếm chứa giá trị trung vị, ta sẽ thay đổi giới hạn dưới giống như lần so sánh thứ hai</a:t>
            </a:r>
            <a:endParaRPr lang="en-US" altLang="ja-JP" sz="800" i="1"/>
          </a:p>
          <a:p>
            <a:pPr>
              <a:lnSpc>
                <a:spcPct val="80000"/>
              </a:lnSpc>
            </a:pPr>
            <a:r>
              <a:rPr lang="en-US" altLang="ja-JP" sz="800" i="1"/>
              <a:t>L</a:t>
            </a:r>
            <a:r>
              <a:rPr lang="en-US" altLang="ja-JP" sz="800"/>
              <a:t> = </a:t>
            </a:r>
            <a:r>
              <a:rPr lang="en-US" altLang="ja-JP" sz="800" i="1"/>
              <a:t>M</a:t>
            </a:r>
            <a:r>
              <a:rPr lang="en-US" altLang="ja-JP" sz="800"/>
              <a:t> + 1 = 6 + 1 = 7</a:t>
            </a:r>
          </a:p>
          <a:p>
            <a:pPr>
              <a:lnSpc>
                <a:spcPct val="80000"/>
              </a:lnSpc>
            </a:pPr>
            <a:r>
              <a:rPr lang="en-US" altLang="ja-JP" sz="800"/>
              <a:t>Kết quả, khoảng tìm kiếm như sau</a:t>
            </a:r>
          </a:p>
          <a:p>
            <a:pPr>
              <a:lnSpc>
                <a:spcPct val="80000"/>
              </a:lnSpc>
            </a:pPr>
            <a:r>
              <a:rPr lang="en-US" altLang="ja-JP" sz="800"/>
              <a:t>Chỉ số12345678910Mảng </a:t>
            </a:r>
            <a:r>
              <a:rPr lang="en-US" altLang="ja-JP" sz="800" i="1"/>
              <a:t>T</a:t>
            </a:r>
            <a:r>
              <a:rPr lang="en-US" altLang="ja-JP" sz="800"/>
              <a:t>01357911131517</a:t>
            </a:r>
            <a:r>
              <a:rPr lang="en-US" altLang="ja-JP" sz="800" i="1"/>
              <a:t>L</a:t>
            </a:r>
            <a:r>
              <a:rPr lang="en-US" altLang="ja-JP" sz="800"/>
              <a:t>=</a:t>
            </a:r>
            <a:r>
              <a:rPr lang="en-US" altLang="ja-JP" sz="800" i="1"/>
              <a:t>U</a:t>
            </a:r>
            <a:r>
              <a:rPr lang="en-US" altLang="ja-JP" sz="800"/>
              <a:t>Khoảng tìm kiếm</a:t>
            </a:r>
            <a:endParaRPr lang="en-US" altLang="ja-JP" sz="800" i="1"/>
          </a:p>
          <a:p>
            <a:pPr>
              <a:lnSpc>
                <a:spcPct val="80000"/>
              </a:lnSpc>
            </a:pPr>
            <a:r>
              <a:rPr lang="en-US" altLang="ja-JP" sz="800" i="1"/>
              <a:t>M</a:t>
            </a:r>
            <a:r>
              <a:rPr lang="en-US" altLang="ja-JP" sz="800"/>
              <a:t> = (</a:t>
            </a:r>
            <a:r>
              <a:rPr lang="en-US" altLang="ja-JP" sz="800" i="1"/>
              <a:t>L</a:t>
            </a:r>
            <a:r>
              <a:rPr lang="en-US" altLang="ja-JP" sz="800"/>
              <a:t> + </a:t>
            </a:r>
            <a:r>
              <a:rPr lang="en-US" altLang="ja-JP" sz="800" i="1"/>
              <a:t>U</a:t>
            </a:r>
            <a:r>
              <a:rPr lang="en-US" altLang="ja-JP" sz="800"/>
              <a:t>) / 2 = (7 + 7) / 2 = 7 (trung vị)</a:t>
            </a:r>
            <a:endParaRPr lang="en-US" altLang="ja-JP" sz="800" i="1"/>
          </a:p>
          <a:p>
            <a:pPr>
              <a:lnSpc>
                <a:spcPct val="80000"/>
              </a:lnSpc>
            </a:pPr>
            <a:r>
              <a:rPr lang="en-US" altLang="ja-JP" sz="800" i="1"/>
              <a:t>T</a:t>
            </a:r>
            <a:r>
              <a:rPr lang="en-US" altLang="ja-JP" sz="800"/>
              <a:t>(</a:t>
            </a:r>
            <a:r>
              <a:rPr lang="en-US" altLang="ja-JP" sz="800" i="1"/>
              <a:t>M</a:t>
            </a:r>
            <a:r>
              <a:rPr lang="en-US" altLang="ja-JP" sz="800"/>
              <a:t>) = </a:t>
            </a:r>
            <a:r>
              <a:rPr lang="en-US" altLang="ja-JP" sz="800" i="1"/>
              <a:t>T</a:t>
            </a:r>
            <a:r>
              <a:rPr lang="en-US" altLang="ja-JP" sz="800"/>
              <a:t>(7) = 11</a:t>
            </a:r>
          </a:p>
          <a:p>
            <a:pPr>
              <a:lnSpc>
                <a:spcPct val="80000"/>
              </a:lnSpc>
            </a:pPr>
            <a:r>
              <a:rPr lang="en-US" altLang="ja-JP" sz="800"/>
              <a:t>Ta sẽ so sánh nó với “11”, ta tìm thấy giá trị cần tìm</a:t>
            </a:r>
            <a:r>
              <a:rPr lang="en-US" altLang="ja-JP" sz="800">
                <a:hlinkClick r:id="" action="ppaction://noaction"/>
              </a:rPr>
              <a:t>[2]</a:t>
            </a:r>
            <a:endParaRPr lang="en-US" altLang="ja-JP" sz="800" b="1"/>
          </a:p>
          <a:p>
            <a:pPr>
              <a:lnSpc>
                <a:spcPct val="80000"/>
              </a:lnSpc>
            </a:pPr>
            <a:r>
              <a:rPr lang="en-US" altLang="ja-JP" sz="800" b="1"/>
              <a:t>Thủ tục khi tìm kiếm gặp lỗi</a:t>
            </a:r>
            <a:endParaRPr lang="en-US" altLang="ja-JP" sz="800"/>
          </a:p>
          <a:p>
            <a:pPr>
              <a:lnSpc>
                <a:spcPct val="80000"/>
              </a:lnSpc>
            </a:pPr>
            <a:r>
              <a:rPr lang="en-US" altLang="ja-JP" sz="800"/>
              <a:t>Giả sử ta cần tìm “10”, trong lần so sánh thứ tư, công thức “T(M) = 11 &gt; 10” là đúng, ta phải thay đổi giới hạn trên của khoảng tìm kiếm. Khoảng tìm kiếm mới như sau: </a:t>
            </a:r>
            <a:endParaRPr lang="en-US" altLang="ja-JP" sz="800" i="1"/>
          </a:p>
          <a:p>
            <a:pPr>
              <a:lnSpc>
                <a:spcPct val="80000"/>
              </a:lnSpc>
            </a:pPr>
            <a:r>
              <a:rPr lang="en-US" altLang="ja-JP" sz="800" i="1"/>
              <a:t>L</a:t>
            </a:r>
            <a:r>
              <a:rPr lang="en-US" altLang="ja-JP" sz="800"/>
              <a:t> = 7 (Không đổi)</a:t>
            </a:r>
            <a:endParaRPr lang="en-US" altLang="ja-JP" sz="800" i="1"/>
          </a:p>
          <a:p>
            <a:pPr>
              <a:lnSpc>
                <a:spcPct val="80000"/>
              </a:lnSpc>
            </a:pPr>
            <a:r>
              <a:rPr lang="en-US" altLang="ja-JP" sz="800" i="1"/>
              <a:t>U</a:t>
            </a:r>
            <a:r>
              <a:rPr lang="en-US" altLang="ja-JP" sz="800"/>
              <a:t> = </a:t>
            </a:r>
            <a:r>
              <a:rPr lang="en-US" altLang="ja-JP" sz="800" i="1"/>
              <a:t>M</a:t>
            </a:r>
            <a:r>
              <a:rPr lang="en-US" altLang="ja-JP" sz="800"/>
              <a:t> – 1 = 7 – 1 = 6 </a:t>
            </a:r>
          </a:p>
          <a:p>
            <a:pPr>
              <a:lnSpc>
                <a:spcPct val="80000"/>
              </a:lnSpc>
            </a:pPr>
            <a:r>
              <a:rPr lang="en-US" altLang="ja-JP" sz="800"/>
              <a:t>Vì L là giới hạn dưới và U là giới hạn trên, nên “,” nhưng bây giờ có “ L &gt; M”. Khi bất đẳng thức này xảy ra, ta kết luận rằng phần tử cần tìm không tồn tại.</a:t>
            </a:r>
          </a:p>
          <a:p>
            <a:pPr>
              <a:lnSpc>
                <a:spcPct val="80000"/>
              </a:lnSpc>
            </a:pPr>
            <a:r>
              <a:rPr lang="en-US" altLang="ja-JP" sz="800"/>
              <a:t/>
            </a:r>
            <a:br>
              <a:rPr lang="en-US" altLang="ja-JP" sz="800"/>
            </a:br>
            <a:r>
              <a:rPr lang="en-US" altLang="ja-JP" sz="800">
                <a:hlinkClick r:id="" action="ppaction://noaction"/>
              </a:rPr>
              <a:t>[1]</a:t>
            </a:r>
            <a:r>
              <a:rPr lang="en-US" altLang="ja-JP" sz="800"/>
              <a:t> Gợi ý: Khi xóa nửa bên trái của bảng, chỉ số dưới mới bằng trung vị cộng 1; khi xóa nửa bên phải, chỉ số trên mới bằng trung vị trừ 1</a:t>
            </a:r>
            <a:endParaRPr lang="en-US" altLang="ja-JP" sz="800">
              <a:hlinkClick r:id="" action="ppaction://noaction"/>
            </a:endParaRPr>
          </a:p>
          <a:p>
            <a:pPr>
              <a:lnSpc>
                <a:spcPct val="80000"/>
              </a:lnSpc>
            </a:pPr>
            <a:r>
              <a:rPr lang="en-US" altLang="ja-JP" sz="800">
                <a:hlinkClick r:id="" action="ppaction://noaction"/>
              </a:rPr>
              <a:t>[2]</a:t>
            </a:r>
            <a:r>
              <a:rPr lang="en-US" altLang="ja-JP" sz="800"/>
              <a:t> Gợi ý: Phần tử “11” là T(7) trong mảng T, được tìm thấy sau 4 phép so sánh trong tìm kiếm nhị phân. Tìm kiếm tuyến tính cần 7 phép so sánh để tìm thấy giá trị này</a:t>
            </a:r>
            <a:endParaRPr lang="en-US" sz="8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2CA7DB-B0FC-4CFB-8729-D3DB022E27FE}" type="slidenum">
              <a:rPr lang="en-US"/>
              <a:pPr/>
              <a:t>38</a:t>
            </a:fld>
            <a:endParaRPr lang="en-US"/>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r>
              <a:rPr lang="en-US" altLang="ja-JP"/>
              <a:t>[1] (FAQ) Để biểu diễn các giải thuật, các câu hỏi trong phần thi buổi sáng sử dụng các lưu đồ, trong khi các câu hỏi trong phần thi buổi chiều sử dụng giả ngôn ngữ. Các luật trong giả ngôn ngữ không được trình bày, hãy là đọc lướt nó </a:t>
            </a:r>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6A940DD1-367E-4129-AB71-46C82182F7A8}" type="slidenum">
              <a:rPr lang="en-US"/>
              <a:pPr/>
              <a:t>45</a:t>
            </a:fld>
            <a:endParaRPr 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r>
              <a:rPr lang="en-US"/>
              <a:t>Mẫu: hay còn gọi là xâu mẫu, là xâu cần tìm.</a:t>
            </a:r>
          </a:p>
          <a:p>
            <a:endParaRPr lang="en-US"/>
          </a:p>
        </p:txBody>
      </p:sp>
      <p:graphicFrame>
        <p:nvGraphicFramePr>
          <p:cNvPr id="71684" name="Object 4"/>
          <p:cNvGraphicFramePr>
            <a:graphicFrameLocks noChangeAspect="1"/>
          </p:cNvGraphicFramePr>
          <p:nvPr/>
        </p:nvGraphicFramePr>
        <p:xfrm>
          <a:off x="762000" y="4724400"/>
          <a:ext cx="4333875" cy="609600"/>
        </p:xfrm>
        <a:graphic>
          <a:graphicData uri="http://schemas.openxmlformats.org/presentationml/2006/ole">
            <p:oleObj spid="_x0000_s71684" name="Bitmap Image" r:id="rId4" imgW="4334480" imgH="609524" progId="PBrush">
              <p:embed/>
            </p:oleObj>
          </a:graphicData>
        </a:graphic>
      </p:graphicFrame>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B912F2-97ED-4D53-8741-5128E521A7E1}" type="slidenum">
              <a:rPr lang="en-US"/>
              <a:pPr/>
              <a:t>47</a:t>
            </a:fld>
            <a:endParaRPr lang="en-US"/>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p:txBody>
          <a:bodyPr/>
          <a:lstStyle/>
          <a:p>
            <a:r>
              <a:rPr lang="en-US" altLang="ja-JP" b="1"/>
              <a:t>Question-oriented data structure</a:t>
            </a:r>
            <a:r>
              <a:rPr lang="en-US" altLang="ja-JP"/>
              <a:t>: A question-oriented data structure is a data structure often used to create a program. Since the algorithms using data is well-established, such a structure enables the programmer to write a program with few errors. Examples of question-oriented data structures include trees, stacks, queues, and lists. </a:t>
            </a:r>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7CCAB0-8FDA-4AEF-9976-80FFA6F59A77}" type="slidenum">
              <a:rPr lang="en-US"/>
              <a:pPr/>
              <a:t>51</a:t>
            </a:fld>
            <a:endParaRPr lang="en-US"/>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p:txBody>
          <a:bodyPr/>
          <a:lstStyle/>
          <a:p>
            <a:pPr marL="228600" indent="-228600">
              <a:lnSpc>
                <a:spcPct val="80000"/>
              </a:lnSpc>
            </a:pPr>
            <a:r>
              <a:rPr lang="en-US" altLang="ja-JP" sz="1000" b="1"/>
              <a:t>Đáp án đúng:	d</a:t>
            </a:r>
            <a:endParaRPr lang="en-US" altLang="ja-JP" sz="1000"/>
          </a:p>
          <a:p>
            <a:pPr marL="228600" indent="-228600">
              <a:lnSpc>
                <a:spcPct val="80000"/>
              </a:lnSpc>
            </a:pPr>
            <a:r>
              <a:rPr lang="en-US" altLang="ja-JP" sz="1000"/>
              <a:t>Có phủ định của “kết hôn” là “chưa kết hôn” và phủ định của “nam” là “nữ.” Đọc mô tả về đáp án cẩn thận. Trong các giải thích dưới đây, phần gạch chân là phủ định (N)</a:t>
            </a:r>
          </a:p>
          <a:p>
            <a:pPr marL="228600" indent="-228600">
              <a:lnSpc>
                <a:spcPct val="80000"/>
              </a:lnSpc>
            </a:pPr>
            <a:r>
              <a:rPr lang="en-US" altLang="ja-JP" sz="1000"/>
              <a:t>Điều kiện thỏa mãn cho báo cáo 1 là “dưới 30, </a:t>
            </a:r>
            <a:r>
              <a:rPr lang="en-US" altLang="ja-JP" sz="1000" u="sng"/>
              <a:t>không phải nam</a:t>
            </a:r>
            <a:r>
              <a:rPr lang="en-US" altLang="ja-JP" sz="1000"/>
              <a:t>, đã kết hôn” → “dưới 30, nữ, đã kết hôn”</a:t>
            </a:r>
          </a:p>
          <a:p>
            <a:pPr marL="228600" indent="-228600">
              <a:lnSpc>
                <a:spcPct val="80000"/>
              </a:lnSpc>
            </a:pPr>
            <a:r>
              <a:rPr lang="en-US" altLang="ja-JP" sz="1000"/>
              <a:t>Điều kiện thỏa mãn cho báo cáo 4 là “</a:t>
            </a:r>
            <a:r>
              <a:rPr lang="en-US" altLang="ja-JP" sz="1000" u="sng"/>
              <a:t>không dưới 30</a:t>
            </a:r>
            <a:r>
              <a:rPr lang="en-US" altLang="ja-JP" sz="1000"/>
              <a:t>, nam, đã kết hôn” → “tối thiểu 30, nam, đã kết hôn”</a:t>
            </a:r>
          </a:p>
          <a:p>
            <a:pPr marL="228600" indent="-228600">
              <a:lnSpc>
                <a:spcPct val="80000"/>
              </a:lnSpc>
            </a:pPr>
            <a:r>
              <a:rPr lang="en-US" altLang="ja-JP" sz="1000"/>
              <a:t>Nên, báo cáo 1 chỉ chứa nữ. Báo cáo 4 chỉ chứa nam và bỏ đi điều kiện “nam, tối thiểu 30” ở báo cáo 4 làm nó trở thành tập rỗng. Do vậy, mô tả này là sai</a:t>
            </a:r>
          </a:p>
          <a:p>
            <a:pPr marL="228600" indent="-228600">
              <a:lnSpc>
                <a:spcPct val="80000"/>
              </a:lnSpc>
            </a:pPr>
            <a:r>
              <a:rPr lang="en-US" altLang="ja-JP" sz="1000"/>
              <a:t>Điều kiện thỏa mãn báo cáo 2 là “</a:t>
            </a:r>
            <a:r>
              <a:rPr lang="en-US" altLang="ja-JP" sz="1000" u="sng"/>
              <a:t>không dưới 30</a:t>
            </a:r>
            <a:r>
              <a:rPr lang="en-US" altLang="ja-JP" sz="1000"/>
              <a:t>, </a:t>
            </a:r>
            <a:r>
              <a:rPr lang="en-US" altLang="ja-JP" sz="1000" u="sng"/>
              <a:t>không phải nam</a:t>
            </a:r>
            <a:r>
              <a:rPr lang="en-US" altLang="ja-JP" sz="1000"/>
              <a:t>, </a:t>
            </a:r>
            <a:r>
              <a:rPr lang="en-US" altLang="ja-JP" sz="1000" u="sng"/>
              <a:t>chưa kết hôn</a:t>
            </a:r>
            <a:r>
              <a:rPr lang="en-US" altLang="ja-JP" sz="1000"/>
              <a:t>” → “tối thiểu 30, nữ, chưa kết hôn”</a:t>
            </a:r>
          </a:p>
          <a:p>
            <a:pPr marL="228600" indent="-228600">
              <a:lnSpc>
                <a:spcPct val="80000"/>
              </a:lnSpc>
            </a:pPr>
            <a:r>
              <a:rPr lang="en-US" altLang="ja-JP" sz="1000"/>
              <a:t>Nên báo cáo 2 chỉ chứa nữ, nó không đúng với mệnh đề “tất cả nam chưa kết hôn”. Vậy mô tả này là sai</a:t>
            </a:r>
          </a:p>
          <a:p>
            <a:pPr marL="228600" indent="-228600">
              <a:lnSpc>
                <a:spcPct val="80000"/>
              </a:lnSpc>
            </a:pPr>
            <a:r>
              <a:rPr lang="en-US" altLang="ja-JP" sz="1000"/>
              <a:t>Điều kiện thỏa mãn báo cáo 3 là “dưới 30, nam, </a:t>
            </a:r>
            <a:r>
              <a:rPr lang="en-US" altLang="ja-JP" sz="1000" u="sng"/>
              <a:t>chưa kết hôn</a:t>
            </a:r>
            <a:r>
              <a:rPr lang="en-US" altLang="ja-JP" sz="1000"/>
              <a:t>” </a:t>
            </a:r>
          </a:p>
          <a:p>
            <a:pPr marL="228600" indent="-228600">
              <a:lnSpc>
                <a:spcPct val="80000"/>
              </a:lnSpc>
            </a:pPr>
            <a:r>
              <a:rPr lang="en-US" altLang="ja-JP" sz="1000"/>
              <a:t>Điều kiện thỏa mãn báo cáo 2 là “</a:t>
            </a:r>
            <a:r>
              <a:rPr lang="en-US" altLang="ja-JP" sz="1000" u="sng"/>
              <a:t>không dưới 30</a:t>
            </a:r>
            <a:r>
              <a:rPr lang="en-US" altLang="ja-JP" sz="1000"/>
              <a:t>, </a:t>
            </a:r>
            <a:r>
              <a:rPr lang="en-US" altLang="ja-JP" sz="1000" u="sng"/>
              <a:t>không phải nam</a:t>
            </a:r>
            <a:r>
              <a:rPr lang="en-US" altLang="ja-JP" sz="1000"/>
              <a:t>, </a:t>
            </a:r>
            <a:r>
              <a:rPr lang="en-US" altLang="ja-JP" sz="1000" u="sng"/>
              <a:t>chưa kết hôn</a:t>
            </a:r>
            <a:r>
              <a:rPr lang="en-US" altLang="ja-JP" sz="1000"/>
              <a:t>” </a:t>
            </a:r>
          </a:p>
          <a:p>
            <a:pPr marL="228600" indent="-228600">
              <a:lnSpc>
                <a:spcPct val="80000"/>
              </a:lnSpc>
            </a:pPr>
            <a:r>
              <a:rPr lang="en-US" altLang="ja-JP" sz="1000"/>
              <a:t>Nên, báo cáo 3 chứa chỉ chứa nam trong khi báo cáo 2 chỉ chứa nữ. Mô tả này là sai</a:t>
            </a:r>
          </a:p>
          <a:p>
            <a:pPr marL="228600" indent="-228600">
              <a:lnSpc>
                <a:spcPct val="80000"/>
              </a:lnSpc>
            </a:pPr>
            <a:r>
              <a:rPr lang="en-US" altLang="ja-JP" sz="1000"/>
              <a:t>Bằng cách loại trừ, đây phải là câu trả lời đúng, nhưng chúng ta sẽ kiểm tra nó. Tổ chức tất cả các tiêu chuẩn của tất cả các báo cáo ở câu a, b, c trong đáp án, ta có:</a:t>
            </a:r>
          </a:p>
          <a:p>
            <a:pPr marL="228600" indent="-228600">
              <a:lnSpc>
                <a:spcPct val="80000"/>
              </a:lnSpc>
            </a:pPr>
            <a:r>
              <a:rPr lang="en-US" altLang="ja-JP" sz="1000"/>
              <a:t>	Báo cáo 1: “dưới 30, nữ, đã kết hôn” (từ “a”)</a:t>
            </a:r>
          </a:p>
          <a:p>
            <a:pPr marL="228600" indent="-228600">
              <a:lnSpc>
                <a:spcPct val="80000"/>
              </a:lnSpc>
            </a:pPr>
            <a:r>
              <a:rPr lang="en-US" altLang="ja-JP" sz="1000"/>
              <a:t>	Báo cáo 2: “tối thiểu 30, nữ, chưa kết hôn” (từ “b”)</a:t>
            </a:r>
          </a:p>
          <a:p>
            <a:pPr marL="228600" indent="-228600">
              <a:lnSpc>
                <a:spcPct val="80000"/>
              </a:lnSpc>
            </a:pPr>
            <a:r>
              <a:rPr lang="en-US" altLang="ja-JP" sz="1000"/>
              <a:t>	Báo cáo 3: “dưới 30, nam, chưa kết hôn” (từ “c”)</a:t>
            </a:r>
          </a:p>
          <a:p>
            <a:pPr marL="228600" indent="-228600">
              <a:lnSpc>
                <a:spcPct val="80000"/>
              </a:lnSpc>
            </a:pPr>
            <a:r>
              <a:rPr lang="en-US" altLang="ja-JP" sz="1000"/>
              <a:t>	Báo cáo 4: “tối thiểu 30, nam, đã kết hôn” (từ “a”)</a:t>
            </a:r>
          </a:p>
          <a:p>
            <a:pPr marL="228600" indent="-228600">
              <a:lnSpc>
                <a:spcPct val="80000"/>
              </a:lnSpc>
            </a:pPr>
            <a:r>
              <a:rPr lang="en-US" altLang="ja-JP" sz="1000"/>
              <a:t>Điều kiện “tối thiểu 30” của báo cáo 4 cũng đúng với báo cáo 2, nhưng điều kiện khác là phủ định của nhau, nên không người nào nằm trong cả 2. Ngoài ra điều kiện “nam” đúng với báo cáo 3, nhưng điều kiện khác là phủ định của nhau. Tương tự, điều kiện “đã kết hôn” đúng cho báo cáo 2, nhưng điều kiện khác là phủ định của nhau. Nên, không có báo cáo nào chứa người trong báo cáo 4. Đây là mô tả đúng</a:t>
            </a:r>
            <a:endParaRPr lang="en-US" sz="10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F8F6CC-413C-4E8F-A1C1-7A88E1408D06}" type="slidenum">
              <a:rPr lang="en-US"/>
              <a:pPr/>
              <a:t>52</a:t>
            </a:fld>
            <a:endParaRPr lang="en-US"/>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pPr>
              <a:lnSpc>
                <a:spcPct val="90000"/>
              </a:lnSpc>
            </a:pPr>
            <a:r>
              <a:rPr lang="en-US" altLang="ja-JP" b="1"/>
              <a:t>Đáp án đúng: d</a:t>
            </a:r>
            <a:endParaRPr lang="en-US" altLang="ja-JP"/>
          </a:p>
          <a:p>
            <a:pPr>
              <a:lnSpc>
                <a:spcPct val="90000"/>
              </a:lnSpc>
            </a:pPr>
            <a:r>
              <a:rPr lang="en-US" altLang="ja-JP"/>
              <a:t>Giải thuật Euclide là giải thuật tìm ước số chung lớn nhất của 2 số nguyên A và B. Tuy vậy bạn không cần hiểu giải thuật này, chỉ cần hiểu dữ liệu thay đổi như thế nào. Đầu tiên gán “A</a:t>
            </a:r>
            <a:r>
              <a:rPr lang="en-US" altLang="ja-JP">
                <a:sym typeface="Wingdings" pitchFamily="2" charset="2"/>
              </a:rPr>
              <a:t></a:t>
            </a:r>
            <a:r>
              <a:rPr lang="en-US" altLang="ja-JP"/>
              <a:t>L” và “B</a:t>
            </a:r>
            <a:r>
              <a:rPr lang="en-US" altLang="ja-JP">
                <a:sym typeface="Wingdings" pitchFamily="2" charset="2"/>
              </a:rPr>
              <a:t></a:t>
            </a:r>
            <a:r>
              <a:rPr lang="en-US" altLang="ja-JP"/>
              <a:t>S,” giá trị của ước chung lớn nhất đạt được là L và S. Giải thuật quết định đâu là số lớn hơn và trừ nó cho số nhỏ hơn. Khi “L=S” giải thuật kết thúc</a:t>
            </a:r>
          </a:p>
          <a:p>
            <a:pPr>
              <a:lnSpc>
                <a:spcPct val="90000"/>
              </a:lnSpc>
            </a:pPr>
            <a:r>
              <a:rPr lang="en-US" altLang="ja-JP"/>
              <a:t>Với khởi tạo A=876 và B=204, ta trừ B (=S) từ A (=L) nhiều lần. Chú ý rằng giá trị cần được so sánh trước khi trừ</a:t>
            </a:r>
          </a:p>
          <a:p>
            <a:pPr>
              <a:lnSpc>
                <a:spcPct val="90000"/>
              </a:lnSpc>
            </a:pPr>
            <a:r>
              <a:rPr lang="en-US" altLang="ja-JP"/>
              <a:t>(1) Với điều kiện L=876 và S=204, lặp lại phép trừ đến khi L&lt;S. Do dư 60, phép trừ và thay thế “L – S </a:t>
            </a:r>
            <a:r>
              <a:rPr lang="en-US" altLang="ja-JP">
                <a:sym typeface="Wingdings" pitchFamily="2" charset="2"/>
              </a:rPr>
              <a:t></a:t>
            </a:r>
            <a:r>
              <a:rPr lang="en-US" altLang="ja-JP"/>
              <a:t> L” được thực hiện 4 lần trước khi “L &lt; S” thỏa mãn. Do đó so sánh (L, S) xảy ra 4 lần</a:t>
            </a:r>
          </a:p>
          <a:p>
            <a:pPr>
              <a:lnSpc>
                <a:spcPct val="90000"/>
              </a:lnSpc>
            </a:pPr>
            <a:r>
              <a:rPr lang="en-US" altLang="ja-JP"/>
              <a:t> (2) Với điều kiện L=60 và S=204, lặp lại phép trừ đến khi L&gt;S. Do dư 24, phép trừ và thay thế “S – L </a:t>
            </a:r>
            <a:r>
              <a:rPr lang="en-US" altLang="ja-JP">
                <a:sym typeface="Wingdings" pitchFamily="2" charset="2"/>
              </a:rPr>
              <a:t></a:t>
            </a:r>
            <a:r>
              <a:rPr lang="en-US" altLang="ja-JP"/>
              <a:t> S” được thực hiện 3 lần trước khi “L &gt; S” thỏa mãn. Do đó so sánh (L, S) xảy ra 3 lần</a:t>
            </a:r>
          </a:p>
          <a:p>
            <a:pPr>
              <a:lnSpc>
                <a:spcPct val="90000"/>
              </a:lnSpc>
            </a:pPr>
            <a:r>
              <a:rPr lang="en-US" altLang="ja-JP"/>
              <a:t> (3) Với điều kiện L=60 và S=24, lặp lại phép trừ đến khi L&lt;S. Do dư 12, phép trừ và thay thế “L – S </a:t>
            </a:r>
            <a:r>
              <a:rPr lang="en-US" altLang="ja-JP">
                <a:sym typeface="Wingdings" pitchFamily="2" charset="2"/>
              </a:rPr>
              <a:t></a:t>
            </a:r>
            <a:r>
              <a:rPr lang="en-US" altLang="ja-JP"/>
              <a:t> L” được thực hiện 2 lần trước khi “L &lt; S” thỏa mãn. Do đó so sánh (L, S) xảy ra 2 lần</a:t>
            </a:r>
          </a:p>
          <a:p>
            <a:pPr>
              <a:lnSpc>
                <a:spcPct val="90000"/>
              </a:lnSpc>
            </a:pPr>
            <a:r>
              <a:rPr lang="en-US" altLang="ja-JP"/>
              <a:t>(4) Với điều kiện L=12 và S=24, lặp lại phép trừ đến khi L=S. Do dư 0, phép trừ và thay thế “S – L </a:t>
            </a:r>
            <a:r>
              <a:rPr lang="en-US" altLang="ja-JP">
                <a:sym typeface="Wingdings" pitchFamily="2" charset="2"/>
              </a:rPr>
              <a:t></a:t>
            </a:r>
            <a:r>
              <a:rPr lang="en-US" altLang="ja-JP"/>
              <a:t> S” được thực hiện 2 lần trước khi “L = S” thỏa mãn. Do đó so sánh (L, S) xảy ra 2 lần</a:t>
            </a:r>
          </a:p>
          <a:p>
            <a:pPr>
              <a:lnSpc>
                <a:spcPct val="90000"/>
              </a:lnSpc>
            </a:pPr>
            <a:r>
              <a:rPr lang="en-US" altLang="ja-JP"/>
              <a:t> (5) Số lần phép so sánh “L:S” được tính như sau. Ta có thể cộng các số từ (1) đến (4). Tổng số phép so sánh = 4 + 3 + 2 + 2 = 11 lần</a:t>
            </a:r>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04EC63-C71A-45B7-836A-20817FD2602D}" type="slidenum">
              <a:rPr lang="en-US"/>
              <a:pPr/>
              <a:t>53</a:t>
            </a:fld>
            <a:endParaRPr lang="en-US"/>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p:txBody>
          <a:bodyPr/>
          <a:lstStyle/>
          <a:p>
            <a:pPr>
              <a:lnSpc>
                <a:spcPct val="80000"/>
              </a:lnSpc>
            </a:pPr>
            <a:r>
              <a:rPr lang="en-US" altLang="ja-JP" sz="800" b="1"/>
              <a:t>Đáp án đúng:	a</a:t>
            </a:r>
            <a:endParaRPr lang="en-US" altLang="ja-JP" sz="800"/>
          </a:p>
          <a:p>
            <a:pPr>
              <a:lnSpc>
                <a:spcPct val="80000"/>
              </a:lnSpc>
            </a:pPr>
            <a:r>
              <a:rPr lang="en-US" altLang="ja-JP" sz="800"/>
              <a:t>Kí pháp “n: M, -1, 1” ở vòng lặp có nghĩa, như giải thích trong câu hỏi, như sau: lấy giá trị khởi tạo của n là M và trừ 1 mỗi lần lặp và dừng khi đạt giá trị “1”. Điều này nghĩa là giá trị của n thay đổi từ M, M-1, …, 2, 1</a:t>
            </a:r>
          </a:p>
          <a:p>
            <a:pPr>
              <a:lnSpc>
                <a:spcPct val="80000"/>
              </a:lnSpc>
            </a:pPr>
            <a:r>
              <a:rPr lang="en-US" altLang="ja-JP" sz="800"/>
              <a:t>Hãy xem xét lưu đồ bên trái trước. Bắt đầu với n = M, và giảm giá trị đi 1 trong mỗi vòng lặp đến khi nhận giá trị là 1 ( n = M, M – 1, … , 2, 1), thao tác sau “” được thực hiện bên trong vòng lặp. Khi “1</a:t>
            </a:r>
            <a:r>
              <a:rPr lang="en-US" altLang="ja-JP" sz="800">
                <a:sym typeface="Wingdings" pitchFamily="2" charset="2"/>
              </a:rPr>
              <a:t></a:t>
            </a:r>
            <a:r>
              <a:rPr lang="en-US" altLang="ja-JP" sz="800"/>
              <a:t> x”, giá trị khỏi tạo của x là 1. Ta hãy theo dõi giá trị của x thay đổi như thế nào khi n thay đổi</a:t>
            </a:r>
            <a:endParaRPr lang="en-US" altLang="ja-JP" sz="800" i="1"/>
          </a:p>
          <a:p>
            <a:pPr>
              <a:lnSpc>
                <a:spcPct val="80000"/>
              </a:lnSpc>
            </a:pPr>
            <a:r>
              <a:rPr lang="en-US" altLang="ja-JP" sz="800" i="1"/>
              <a:t>n</a:t>
            </a:r>
            <a:r>
              <a:rPr lang="en-US" altLang="ja-JP" sz="800"/>
              <a:t>=</a:t>
            </a:r>
            <a:r>
              <a:rPr lang="en-US" altLang="ja-JP" sz="800" i="1"/>
              <a:t>M</a:t>
            </a:r>
            <a:r>
              <a:rPr lang="en-US" altLang="ja-JP" sz="800"/>
              <a:t>:	  (Giá trị của </a:t>
            </a:r>
            <a:r>
              <a:rPr lang="en-US" altLang="ja-JP" sz="800" i="1"/>
              <a:t>x</a:t>
            </a:r>
            <a:r>
              <a:rPr lang="en-US" altLang="ja-JP" sz="800"/>
              <a:t> đổi thành </a:t>
            </a:r>
            <a:r>
              <a:rPr lang="en-US" altLang="ja-JP" sz="800" i="1"/>
              <a:t>M</a:t>
            </a:r>
            <a:r>
              <a:rPr lang="en-US" altLang="ja-JP" sz="800"/>
              <a:t>.)</a:t>
            </a:r>
            <a:endParaRPr lang="en-US" altLang="ja-JP" sz="800" i="1"/>
          </a:p>
          <a:p>
            <a:pPr>
              <a:lnSpc>
                <a:spcPct val="80000"/>
              </a:lnSpc>
            </a:pPr>
            <a:r>
              <a:rPr lang="en-US" altLang="ja-JP" sz="800" i="1"/>
              <a:t>n</a:t>
            </a:r>
            <a:r>
              <a:rPr lang="en-US" altLang="ja-JP" sz="800"/>
              <a:t>=</a:t>
            </a:r>
            <a:r>
              <a:rPr lang="en-US" altLang="ja-JP" sz="800" i="1"/>
              <a:t>M</a:t>
            </a:r>
            <a:r>
              <a:rPr lang="en-US" altLang="ja-JP" sz="800"/>
              <a:t> – 1 :	(Giá trị của </a:t>
            </a:r>
            <a:r>
              <a:rPr lang="en-US" altLang="ja-JP" sz="800" i="1"/>
              <a:t>x</a:t>
            </a:r>
            <a:r>
              <a:rPr lang="en-US" altLang="ja-JP" sz="800"/>
              <a:t> đổi thành </a:t>
            </a:r>
            <a:r>
              <a:rPr lang="en-US" altLang="ja-JP" sz="800" i="1"/>
              <a:t>M</a:t>
            </a:r>
            <a:r>
              <a:rPr lang="en-US" altLang="ja-JP" sz="800"/>
              <a:t>(</a:t>
            </a:r>
            <a:r>
              <a:rPr lang="en-US" altLang="ja-JP" sz="800" i="1"/>
              <a:t>M</a:t>
            </a:r>
            <a:r>
              <a:rPr lang="en-US" altLang="ja-JP" sz="800"/>
              <a:t> – 1).) </a:t>
            </a:r>
            <a:endParaRPr lang="en-US" altLang="ja-JP" sz="800" i="1"/>
          </a:p>
          <a:p>
            <a:pPr>
              <a:lnSpc>
                <a:spcPct val="80000"/>
              </a:lnSpc>
            </a:pPr>
            <a:r>
              <a:rPr lang="en-US" altLang="ja-JP" sz="800" i="1"/>
              <a:t>n</a:t>
            </a:r>
            <a:r>
              <a:rPr lang="en-US" altLang="ja-JP" sz="800"/>
              <a:t>=</a:t>
            </a:r>
            <a:r>
              <a:rPr lang="en-US" altLang="ja-JP" sz="800" i="1"/>
              <a:t>M</a:t>
            </a:r>
            <a:r>
              <a:rPr lang="en-US" altLang="ja-JP" sz="800"/>
              <a:t>–2:	(Giá trị của </a:t>
            </a:r>
            <a:r>
              <a:rPr lang="en-US" altLang="ja-JP" sz="800" i="1"/>
              <a:t>x</a:t>
            </a:r>
            <a:r>
              <a:rPr lang="en-US" altLang="ja-JP" sz="800"/>
              <a:t> đổi thành </a:t>
            </a:r>
            <a:r>
              <a:rPr lang="en-US" altLang="ja-JP" sz="800" i="1"/>
              <a:t>M</a:t>
            </a:r>
            <a:r>
              <a:rPr lang="en-US" altLang="ja-JP" sz="800"/>
              <a:t>(</a:t>
            </a:r>
            <a:r>
              <a:rPr lang="en-US" altLang="ja-JP" sz="800" i="1"/>
              <a:t>M</a:t>
            </a:r>
            <a:r>
              <a:rPr lang="en-US" altLang="ja-JP" sz="800"/>
              <a:t> – 1) (</a:t>
            </a:r>
            <a:r>
              <a:rPr lang="en-US" altLang="ja-JP" sz="800" i="1"/>
              <a:t>M</a:t>
            </a:r>
            <a:r>
              <a:rPr lang="en-US" altLang="ja-JP" sz="800"/>
              <a:t> – 2).)</a:t>
            </a:r>
          </a:p>
          <a:p>
            <a:pPr>
              <a:lnSpc>
                <a:spcPct val="80000"/>
              </a:lnSpc>
            </a:pPr>
            <a:r>
              <a:rPr lang="en-US" altLang="ja-JP" sz="800"/>
              <a:t>Và tiếp tục…</a:t>
            </a:r>
            <a:endParaRPr lang="en-US" altLang="ja-JP" sz="800" i="1"/>
          </a:p>
          <a:p>
            <a:pPr>
              <a:lnSpc>
                <a:spcPct val="80000"/>
              </a:lnSpc>
            </a:pPr>
            <a:r>
              <a:rPr lang="en-US" altLang="ja-JP" sz="800" i="1"/>
              <a:t>n</a:t>
            </a:r>
            <a:r>
              <a:rPr lang="en-US" altLang="ja-JP" sz="800"/>
              <a:t>= 2:	</a:t>
            </a:r>
            <a:r>
              <a:rPr lang="en-US" altLang="ja-JP" sz="800" i="1"/>
              <a:t>n</a:t>
            </a:r>
            <a:r>
              <a:rPr lang="en-US" altLang="ja-JP" sz="800"/>
              <a:t>=1:	  (</a:t>
            </a:r>
            <a:r>
              <a:rPr lang="en-US" altLang="ja-JP" sz="800" i="1"/>
              <a:t>M</a:t>
            </a:r>
            <a:r>
              <a:rPr lang="en-US" altLang="ja-JP" sz="800"/>
              <a:t> giai thừa)</a:t>
            </a:r>
          </a:p>
          <a:p>
            <a:pPr>
              <a:lnSpc>
                <a:spcPct val="80000"/>
              </a:lnSpc>
            </a:pPr>
            <a:r>
              <a:rPr lang="en-US" altLang="ja-JP" sz="800"/>
              <a:t>Kết quả tính . Với 1 giá trị nguyên M, tích  được gọi là </a:t>
            </a:r>
            <a:r>
              <a:rPr lang="en-US" altLang="ja-JP" sz="800" i="1"/>
              <a:t>M</a:t>
            </a:r>
            <a:r>
              <a:rPr lang="en-US" altLang="ja-JP" sz="800"/>
              <a:t>! (M giai thừa)</a:t>
            </a:r>
          </a:p>
          <a:p>
            <a:pPr>
              <a:lnSpc>
                <a:spcPct val="80000"/>
              </a:lnSpc>
            </a:pPr>
            <a:r>
              <a:rPr lang="en-US" altLang="ja-JP" sz="800"/>
              <a:t>Xem xét lưu đồ bên phải. n thay đổi từ 1, 2, …, M và phá trình “” được lặp trong vòng lặp. Lưu đò tính giai thừa bắt đầu từ 1.</a:t>
            </a:r>
          </a:p>
          <a:p>
            <a:pPr>
              <a:lnSpc>
                <a:spcPct val="80000"/>
              </a:lnSpc>
            </a:pPr>
            <a:r>
              <a:rPr lang="en-US" altLang="ja-JP" sz="800"/>
              <a:t>Hãy theo dõi xem x thay đổi như thế nào với đối với giá trị n. Như trong lưu đồ bên trái, giá trị khởi tạo của x là 1. Hơn nữam mỗi lần vòng lặp được thực hiện, giá trị của n tăng thêm 1. Phần gạch chân trong mỗi dòng dưới là giá trị tiếp theo của x</a:t>
            </a:r>
            <a:endParaRPr lang="en-US" altLang="ja-JP" sz="800" i="1"/>
          </a:p>
          <a:p>
            <a:pPr>
              <a:lnSpc>
                <a:spcPct val="80000"/>
              </a:lnSpc>
            </a:pPr>
            <a:r>
              <a:rPr lang="en-US" altLang="ja-JP" sz="800" i="1"/>
              <a:t>n</a:t>
            </a:r>
            <a:r>
              <a:rPr lang="en-US" altLang="ja-JP" sz="800"/>
              <a:t>=1:  (</a:t>
            </a:r>
            <a:r>
              <a:rPr lang="en-US" altLang="ja-JP" sz="800" i="1"/>
              <a:t>x</a:t>
            </a:r>
            <a:r>
              <a:rPr lang="en-US" altLang="ja-JP" sz="800"/>
              <a:t> = 1)</a:t>
            </a:r>
            <a:endParaRPr lang="en-US" altLang="ja-JP" sz="800" i="1"/>
          </a:p>
          <a:p>
            <a:pPr>
              <a:lnSpc>
                <a:spcPct val="80000"/>
              </a:lnSpc>
            </a:pPr>
            <a:r>
              <a:rPr lang="en-US" altLang="ja-JP" sz="800" i="1"/>
              <a:t>n</a:t>
            </a:r>
            <a:r>
              <a:rPr lang="en-US" altLang="ja-JP" sz="800"/>
              <a:t>=2:  (</a:t>
            </a:r>
            <a:r>
              <a:rPr lang="en-US" altLang="ja-JP" sz="800" i="1"/>
              <a:t>x</a:t>
            </a:r>
            <a:r>
              <a:rPr lang="en-US" altLang="ja-JP" sz="800"/>
              <a:t> =)</a:t>
            </a:r>
            <a:endParaRPr lang="en-US" altLang="ja-JP" sz="800" i="1"/>
          </a:p>
          <a:p>
            <a:pPr>
              <a:lnSpc>
                <a:spcPct val="80000"/>
              </a:lnSpc>
            </a:pPr>
            <a:r>
              <a:rPr lang="en-US" altLang="ja-JP" sz="800" i="1"/>
              <a:t>n</a:t>
            </a:r>
            <a:r>
              <a:rPr lang="en-US" altLang="ja-JP" sz="800"/>
              <a:t>=3:  (</a:t>
            </a:r>
            <a:r>
              <a:rPr lang="en-US" altLang="ja-JP" sz="800" i="1"/>
              <a:t>x</a:t>
            </a:r>
            <a:r>
              <a:rPr lang="en-US" altLang="ja-JP" sz="800"/>
              <a:t> = )</a:t>
            </a:r>
            <a:endParaRPr lang="en-US" altLang="ja-JP" sz="800" i="1"/>
          </a:p>
          <a:p>
            <a:pPr>
              <a:lnSpc>
                <a:spcPct val="80000"/>
              </a:lnSpc>
            </a:pPr>
            <a:r>
              <a:rPr lang="en-US" altLang="ja-JP" sz="800" i="1"/>
              <a:t>n</a:t>
            </a:r>
            <a:r>
              <a:rPr lang="en-US" altLang="ja-JP" sz="800"/>
              <a:t>=4:  (</a:t>
            </a:r>
            <a:r>
              <a:rPr lang="en-US" altLang="ja-JP" sz="800" i="1"/>
              <a:t>x</a:t>
            </a:r>
            <a:r>
              <a:rPr lang="en-US" altLang="ja-JP" sz="800"/>
              <a:t> = )</a:t>
            </a:r>
          </a:p>
          <a:p>
            <a:pPr>
              <a:lnSpc>
                <a:spcPct val="80000"/>
              </a:lnSpc>
            </a:pPr>
            <a:r>
              <a:rPr lang="en-US" altLang="ja-JP" sz="800"/>
              <a:t>Hãy xem n lớn bao nhiêu để tạo kết quả giống như kết quả của lưu đồ bên trái. Lưu đồ bên trái lặp “” để thực hiện tính toán dưới </a:t>
            </a:r>
          </a:p>
          <a:p>
            <a:pPr>
              <a:lnSpc>
                <a:spcPct val="80000"/>
              </a:lnSpc>
            </a:pPr>
            <a:r>
              <a:rPr lang="en-US" altLang="ja-JP" sz="800"/>
              <a:t>Lưu đồ bên trái = </a:t>
            </a:r>
          </a:p>
          <a:p>
            <a:pPr>
              <a:lnSpc>
                <a:spcPct val="80000"/>
              </a:lnSpc>
            </a:pPr>
            <a:r>
              <a:rPr lang="en-US" altLang="ja-JP" sz="800"/>
              <a:t>Ở đây phép nhân bắt đầu với M; ở bên phải, phép nhân bắt đầu với 1. Do đó, nếu phép nhân tiếp tục đến M, kết quả của 2 lưu đồ sẽ bằng nhau</a:t>
            </a:r>
          </a:p>
          <a:p>
            <a:pPr>
              <a:lnSpc>
                <a:spcPct val="80000"/>
              </a:lnSpc>
            </a:pPr>
            <a:r>
              <a:rPr lang="en-US" altLang="ja-JP" sz="800"/>
              <a:t>Lưu đồ bên phải = </a:t>
            </a:r>
          </a:p>
          <a:p>
            <a:pPr>
              <a:lnSpc>
                <a:spcPct val="80000"/>
              </a:lnSpc>
            </a:pPr>
            <a:r>
              <a:rPr lang="en-US" altLang="ja-JP" sz="800"/>
              <a:t>Thế nên ta phải lặp “” đến khi n = M. Theo lưu đồ, sau lệnh “”, chương trình thực hiện “”, nên sau n = M được nhân, ta sẽ có n = (M+1). Điều này nghĩa là chương trình cần kết thúc khi “</a:t>
            </a:r>
            <a:r>
              <a:rPr lang="en-US" altLang="ja-JP" sz="800" i="1"/>
              <a:t>n=M+1” </a:t>
            </a:r>
            <a:r>
              <a:rPr lang="en-US" altLang="ja-JP" sz="800"/>
              <a:t>xảy ra. Các lựa chọn trong nhóm đáp án, điều kiện này là “</a:t>
            </a:r>
            <a:r>
              <a:rPr lang="en-US" altLang="ja-JP" sz="800" i="1"/>
              <a:t>n&gt;M</a:t>
            </a:r>
            <a:r>
              <a:rPr lang="en-US" altLang="ja-JP" sz="800"/>
              <a:t>.”</a:t>
            </a:r>
            <a:endParaRPr lang="en-US" sz="8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7D175C-4EFC-496F-A976-6057D6D5AC79}" type="slidenum">
              <a:rPr lang="en-US"/>
              <a:pPr/>
              <a:t>4</a:t>
            </a:fld>
            <a:endParaRPr 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r>
              <a:rPr lang="en-US"/>
              <a:t>- Thông tin đều được lưu trữ dưới dạng nhị phân, nhưng để thuận tiện trong việc biểu diễn, người ta cần sử dụng đến hệ 16.</a:t>
            </a:r>
          </a:p>
          <a:p>
            <a:r>
              <a:rPr lang="en-US"/>
              <a:t>- Cần có các chuyển đổi giữa hệ 10, hệ nhị phân và hệ 16.</a:t>
            </a:r>
          </a:p>
          <a:p>
            <a:pPr>
              <a:buFontTx/>
              <a:buChar char="-"/>
            </a:pPr>
            <a:r>
              <a:rPr lang="en-US"/>
              <a:t> Hệ 10, là hệ biểu diễn được sử dụng trong thực tế. Hệ nhị phân là hệ được biểu diễn trong các hệ thống thông tin. Nhưng để thuận tiện hơn trong việc biểu diễn, người ta đã sử dụng đến hệ 16.</a:t>
            </a:r>
          </a:p>
          <a:p>
            <a:pPr>
              <a:buFontTx/>
              <a:buChar char="-"/>
            </a:pPr>
            <a:r>
              <a:rPr lang="en-US"/>
              <a:t> Vì vậy cần nắm được sự chuyển đổi từ hệ 10 sang các hệ nhị phân, hệ 16 và ngược lại.</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792256-2085-4B4F-8344-26A0D95F4908}" type="slidenum">
              <a:rPr lang="en-US"/>
              <a:pPr/>
              <a:t>5</a:t>
            </a:fld>
            <a:endParaRPr lang="en-US"/>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a:solidFill>
            <a:schemeClr val="accent1"/>
          </a:solidFill>
        </p:spPr>
        <p:txBody>
          <a:bodyPr/>
          <a:lstStyle/>
          <a:p>
            <a:r>
              <a:rPr lang="en-US"/>
              <a:t>Hỏi SV về cách chuyển một số con số từ hệ 16 hoặc hệ nhị phân sang hệ 10.</a:t>
            </a:r>
          </a:p>
          <a:p>
            <a:r>
              <a:rPr lang="en-US"/>
              <a:t>Các con số này có thể là số nguyên hoặc số thập phân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51BECB-5B51-4DE6-9214-57EB7BF83E3D}" type="slidenum">
              <a:rPr lang="en-US"/>
              <a:pPr/>
              <a:t>6</a:t>
            </a:fld>
            <a:endParaRPr lang="en-US"/>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419107-BEEC-4DBB-AF9A-3EA8897BC354}" type="slidenum">
              <a:rPr lang="en-US"/>
              <a:pPr/>
              <a:t>8</a:t>
            </a:fld>
            <a:endParaRPr lang="en-US"/>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p:txBody>
          <a:bodyPr/>
          <a:lstStyle/>
          <a:p>
            <a:r>
              <a:rPr lang="en-US" sz="1000" i="1"/>
              <a:t>DẤU PHẨY TĨNH: </a:t>
            </a:r>
          </a:p>
          <a:p>
            <a:endParaRPr lang="en-US" sz="1000" i="1"/>
          </a:p>
          <a:p>
            <a:r>
              <a:rPr lang="en-US" sz="1000" i="1"/>
              <a:t> Các phép toán trên các số ở dạng DPT nói chung chậm và không cho độ chính xác cao. Tuy nhiên, biểu diễn dạng DPT được dùng rộng rãi trong các ứng dụng quản lí, thương mại vì thuận tiện, dễ dàng.</a:t>
            </a:r>
          </a:p>
          <a:p>
            <a:endParaRPr lang="en-US" sz="1000" i="1"/>
          </a:p>
          <a:p>
            <a:r>
              <a:rPr lang="en-US" sz="1000" i="1"/>
              <a:t>Vì sao lại nói là: “dấu phẩy tĩnh”, “dấu phẩy động”: tránh nhầm lẫn. Vì nguyên gốc của chúng là: fixed-point number, floating point number</a:t>
            </a:r>
          </a:p>
          <a:p>
            <a:endParaRPr lang="en-US" sz="1000" i="1"/>
          </a:p>
          <a:p>
            <a:r>
              <a:rPr lang="en-US" sz="1000" i="1"/>
              <a:t>Hiện tại, các phép toán với số dấu phẩy động nhị phân thường được thực hiện bởi phần cứng vì hầu hết các máy tính đều hỗ trợ (bộ đồng xử lý toán học FPU mà chúng ta đều quen tên), trong khi đó tính toán với số dấu phẩy động thập phân lại được thực hiện bởi phần mềm. Điều đó có nghĩa là tính toán thập phân chậm hơn so với tính toán nhị phân nhiều lần. Do vậy, số dấu phẩy động nhị phân được sử dụng rộng rãi cho các công việc có khối lượng tính toán lớn, nơi mà tốc độ xử lý là mối quan tâm chủ yếu. Điều này sẽ còn tiếp diễn cho đến khi tính toán với số dấu phẩy động thập phân được tích hợp vào phần cứng.</a:t>
            </a:r>
          </a:p>
          <a:p>
            <a:endParaRPr lang="en-US" sz="1000" i="1"/>
          </a:p>
          <a:p>
            <a:r>
              <a:rPr lang="en-US" altLang="ja-JP" sz="1000"/>
              <a:t>[1] (FAQ) Có nhiều câu hỏi trộn nhiều cơ số như “Đâu là đáp án đúng (trong dạng thập phân) của phép cộng các số hệ 16 và số nhị phân?” Nếu kết quả cuối cùng được biểu diễn trong dạng thập phân, tốt nhất chuyển các số nguyên bản thành số thập phân trước rồi tính. Nếu kết quả cuối cùng được biểu diễn trong cơ số khác 10 (nhị phân, hệ 8, hệ 16..), tốt hơn là chuyển số nguyên bản thành số nhị phân trước rồi tính. </a:t>
            </a:r>
            <a:endParaRPr lang="en-US" sz="10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67B528-C316-46B2-90C5-299C102C157A}" type="slidenum">
              <a:rPr lang="en-US"/>
              <a:pPr/>
              <a:t>9</a:t>
            </a:fld>
            <a:endParaRPr lang="en-US"/>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r>
              <a:rPr lang="en-US"/>
              <a:t>Số thập phân khoanh vùng: mỗi con số được lưu trữ trong 4-bit thấp của mỗi byte. Ngoại trừ 4-bit cao của byte cuối cùng biểu diễn dấu của số nguyên, 4 bit cao của các byte còn lại có giá trị tùy ý.</a:t>
            </a:r>
          </a:p>
          <a:p>
            <a:endParaRPr lang="en-US"/>
          </a:p>
          <a:p>
            <a:r>
              <a:rPr lang="en-US"/>
              <a:t>Số thập phân đóng gói: 4-bit cuối cùng biểu diễn dấu của con số nguyên.</a:t>
            </a:r>
          </a:p>
          <a:p>
            <a:endParaRPr lang="en-US"/>
          </a:p>
          <a:p>
            <a:r>
              <a:rPr lang="en-US"/>
              <a:t>Điểm cơ số hay còn gọi là nơi đặt dấu phẩy</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C0268B-E5A9-430B-BE79-C0ADB4133B41}" type="slidenum">
              <a:rPr lang="en-US"/>
              <a:pPr/>
              <a:t>10</a:t>
            </a:fld>
            <a:endParaRPr lang="en-US"/>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r>
              <a:rPr lang="en-US" altLang="ja-JP"/>
              <a:t>[1] </a:t>
            </a:r>
            <a:r>
              <a:rPr lang="ja-JP" altLang="en-US"/>
              <a:t>（</a:t>
            </a:r>
            <a:r>
              <a:rPr lang="en-US" altLang="ja-JP"/>
              <a:t>FAQ</a:t>
            </a:r>
            <a:r>
              <a:rPr lang="ja-JP" altLang="en-US"/>
              <a:t>）</a:t>
            </a:r>
            <a:r>
              <a:rPr lang="en-US" altLang="ja-JP"/>
              <a:t>Có nhiều câu hỏi chuyển 1 số nhị phân cho trước thành số âm tương ứng và chuyển 1 số âm cho trước thành số dương tương ứng. </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773BC8-85BD-4178-8F5C-34693F1581EE}" type="slidenum">
              <a:rPr lang="en-US"/>
              <a:pPr/>
              <a:t>12</a:t>
            </a:fld>
            <a:endParaRPr lang="en-US"/>
          </a:p>
        </p:txBody>
      </p:sp>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p:txBody>
          <a:bodyPr/>
          <a:lstStyle/>
          <a:p>
            <a:r>
              <a:rPr lang="en-US" altLang="ja-JP"/>
              <a:t>[1] (FAQ) Có nhiều câu hỏi kiểm tra yêu cầu hiểu biết về tổ chức đã thiết lập các hàm và chuẩn về JPEG và MPEG. Một vài từ khóa như JPEG, ISO và ITU-T cho ảnh tĩnh, MPEG, ISO, IEC cho ảnh động cần được ưu tiên chọn trong bài làm.</a:t>
            </a:r>
          </a:p>
          <a:p>
            <a:r>
              <a:rPr lang="en-US" altLang="ja-JP"/>
              <a:t>[2] </a:t>
            </a:r>
            <a:r>
              <a:rPr lang="en-US" altLang="ja-JP" b="1"/>
              <a:t>Thanh ghi</a:t>
            </a:r>
            <a:r>
              <a:rPr lang="en-US" altLang="ja-JP"/>
              <a:t>: là bộ nhớ dung lượng thấp và tốc độ cao nằm trong CPU để chứa dữ liệu tạm thời, nó chứa các thanh ghi đa năng được sử dụng bởi CPU để thực hiện các thao tác. </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A04CC92C-2A9A-462B-8EB8-8FB456C4DB0F}"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4629A1-DCF5-4A1E-97DC-55513C1475A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B335A5-F069-4584-8C71-3F37AAE2C91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5D0C770C-D0DA-401B-9EDB-A198F45C19D9}"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5225"/>
            <a:ext cx="2133600" cy="476250"/>
          </a:xfrm>
        </p:spPr>
        <p:txBody>
          <a:bodyPr/>
          <a:lstStyle>
            <a:lvl1pPr>
              <a:defRPr/>
            </a:lvl1pPr>
          </a:lstStyle>
          <a:p>
            <a:endParaRPr lang="en-US"/>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endParaRPr lang="en-US"/>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197522F6-D584-4E3D-9591-C436C7430F67}"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a:xfrm>
            <a:off x="457200" y="6245225"/>
            <a:ext cx="2133600" cy="476250"/>
          </a:xfrm>
        </p:spPr>
        <p:txBody>
          <a:bodyPr/>
          <a:lstStyle>
            <a:lvl1pPr>
              <a:defRPr/>
            </a:lvl1pPr>
          </a:lstStyle>
          <a:p>
            <a:endParaRPr lang="en-US"/>
          </a:p>
        </p:txBody>
      </p:sp>
      <p:sp>
        <p:nvSpPr>
          <p:cNvPr id="4" name="Footer Placeholder 3"/>
          <p:cNvSpPr>
            <a:spLocks noGrp="1"/>
          </p:cNvSpPr>
          <p:nvPr>
            <p:ph type="ftr" sz="quarter" idx="11"/>
          </p:nvPr>
        </p:nvSpPr>
        <p:spPr>
          <a:xfrm>
            <a:off x="3124200" y="6245225"/>
            <a:ext cx="2895600" cy="476250"/>
          </a:xfrm>
        </p:spPr>
        <p:txBody>
          <a:bodyPr/>
          <a:lstStyle>
            <a:lvl1pPr>
              <a:defRPr/>
            </a:lvl1pPr>
          </a:lstStyle>
          <a:p>
            <a:endParaRPr lang="en-US"/>
          </a:p>
        </p:txBody>
      </p:sp>
      <p:sp>
        <p:nvSpPr>
          <p:cNvPr id="5" name="Slide Number Placeholder 4"/>
          <p:cNvSpPr>
            <a:spLocks noGrp="1"/>
          </p:cNvSpPr>
          <p:nvPr>
            <p:ph type="sldNum" sz="quarter" idx="12"/>
          </p:nvPr>
        </p:nvSpPr>
        <p:spPr>
          <a:xfrm>
            <a:off x="6553200" y="6245225"/>
            <a:ext cx="2133600" cy="476250"/>
          </a:xfrm>
        </p:spPr>
        <p:txBody>
          <a:bodyPr/>
          <a:lstStyle>
            <a:lvl1pPr>
              <a:defRPr/>
            </a:lvl1pPr>
          </a:lstStyle>
          <a:p>
            <a:fld id="{04007D39-2CAE-44F8-900D-C0FC3607B3F6}"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296386" name="Picture 2" descr="PPt_CoverArt1"/>
          <p:cNvPicPr>
            <a:picLocks noChangeAspect="1" noChangeArrowheads="1"/>
          </p:cNvPicPr>
          <p:nvPr/>
        </p:nvPicPr>
        <p:blipFill>
          <a:blip r:embed="rId2"/>
          <a:srcRect/>
          <a:stretch>
            <a:fillRect/>
          </a:stretch>
        </p:blipFill>
        <p:spPr bwMode="auto">
          <a:xfrm>
            <a:off x="0" y="1893888"/>
            <a:ext cx="9140825" cy="2449512"/>
          </a:xfrm>
          <a:prstGeom prst="rect">
            <a:avLst/>
          </a:prstGeom>
          <a:noFill/>
        </p:spPr>
      </p:pic>
      <p:sp>
        <p:nvSpPr>
          <p:cNvPr id="1296387" name="Rectangle 3"/>
          <p:cNvSpPr>
            <a:spLocks noChangeArrowheads="1"/>
          </p:cNvSpPr>
          <p:nvPr/>
        </p:nvSpPr>
        <p:spPr bwMode="auto">
          <a:xfrm>
            <a:off x="4498975" y="6672263"/>
            <a:ext cx="2022475" cy="188912"/>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pPr>
            <a:r>
              <a:rPr lang="en-US" sz="700">
                <a:solidFill>
                  <a:srgbClr val="D3D3D3"/>
                </a:solidFill>
              </a:rPr>
              <a:t>© 2007 Cisco Systems, Inc. All rights reserved.</a:t>
            </a:r>
          </a:p>
        </p:txBody>
      </p:sp>
      <p:sp>
        <p:nvSpPr>
          <p:cNvPr id="1296388" name="Rectangle 4"/>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
        <p:nvSpPr>
          <p:cNvPr id="1296389" name="Rectangle 5"/>
          <p:cNvSpPr>
            <a:spLocks noChangeArrowheads="1"/>
          </p:cNvSpPr>
          <p:nvPr/>
        </p:nvSpPr>
        <p:spPr bwMode="auto">
          <a:xfrm>
            <a:off x="193675" y="6565900"/>
            <a:ext cx="962025" cy="295275"/>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pPr>
            <a:r>
              <a:rPr lang="en-US" sz="700">
                <a:solidFill>
                  <a:srgbClr val="D3D3D3"/>
                </a:solidFill>
              </a:rPr>
              <a:t>ITE PC v4.0</a:t>
            </a:r>
          </a:p>
          <a:p>
            <a:pPr algn="l" defTabSz="814388">
              <a:lnSpc>
                <a:spcPct val="100000"/>
              </a:lnSpc>
            </a:pPr>
            <a:r>
              <a:rPr lang="en-US" sz="700">
                <a:solidFill>
                  <a:srgbClr val="D3D3D3"/>
                </a:solidFill>
              </a:rPr>
              <a:t>Chapter 1</a:t>
            </a:r>
          </a:p>
        </p:txBody>
      </p:sp>
      <p:sp>
        <p:nvSpPr>
          <p:cNvPr id="1296390" name="Rectangle 6"/>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72308F90-4DE7-45C2-BC8C-81D8ADAC323F}" type="slidenum">
              <a:rPr lang="en-US" sz="1000">
                <a:solidFill>
                  <a:srgbClr val="D3D3D3"/>
                </a:solidFill>
              </a:rPr>
              <a:pPr algn="r" defTabSz="814388">
                <a:lnSpc>
                  <a:spcPct val="100000"/>
                </a:lnSpc>
              </a:pPr>
              <a:t>‹#›</a:t>
            </a:fld>
            <a:endParaRPr lang="en-US" sz="1000">
              <a:solidFill>
                <a:srgbClr val="D3D3D3"/>
              </a:solidFill>
            </a:endParaRPr>
          </a:p>
        </p:txBody>
      </p:sp>
      <p:sp>
        <p:nvSpPr>
          <p:cNvPr id="1296391"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1296392"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pic>
        <p:nvPicPr>
          <p:cNvPr id="1296393" name="Picture 9" descr="Cisco_NewLogo"/>
          <p:cNvPicPr>
            <a:picLocks noChangeAspect="1" noChangeArrowheads="1"/>
          </p:cNvPicPr>
          <p:nvPr/>
        </p:nvPicPr>
        <p:blipFill>
          <a:blip r:embed="rId3"/>
          <a:srcRect/>
          <a:stretch>
            <a:fillRect/>
          </a:stretch>
        </p:blipFill>
        <p:spPr bwMode="auto">
          <a:xfrm>
            <a:off x="5483225" y="5940425"/>
            <a:ext cx="3354388" cy="474663"/>
          </a:xfrm>
          <a:prstGeom prst="rect">
            <a:avLst/>
          </a:prstGeom>
          <a:noFill/>
          <a:ln w="9525">
            <a:noFill/>
            <a:miter lim="800000"/>
            <a:headEnd/>
            <a:tailEnd/>
          </a:ln>
        </p:spPr>
      </p:pic>
      <p:pic>
        <p:nvPicPr>
          <p:cNvPr id="1296394" name="Picture 10" descr="Cisco"/>
          <p:cNvPicPr>
            <a:picLocks noChangeAspect="1" noChangeArrowheads="1"/>
          </p:cNvPicPr>
          <p:nvPr/>
        </p:nvPicPr>
        <p:blipFill>
          <a:blip r:embed="rId4"/>
          <a:srcRect/>
          <a:stretch>
            <a:fillRect/>
          </a:stretch>
        </p:blipFill>
        <p:spPr bwMode="auto">
          <a:xfrm>
            <a:off x="246063" y="119063"/>
            <a:ext cx="1171575" cy="904875"/>
          </a:xfrm>
          <a:prstGeom prst="rect">
            <a:avLst/>
          </a:prstGeom>
          <a:noFill/>
        </p:spPr>
      </p:pic>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19002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19002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BCAAB0-33DC-45E8-8B5E-F17589C1F3A2}"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627063"/>
            <a:ext cx="2035175" cy="48450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627063"/>
            <a:ext cx="5957887" cy="48450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3D04B18B-2282-4F78-AB6A-D799A701121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5BEE05-DF98-4AB9-8199-1F0B0E1BC0D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05962C-DAB9-4770-B122-98F708719AD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4F07A0-E908-4627-B655-EA473DB20F0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D3AC84-0A1C-4AF1-8B7A-5AA440750F9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A79647-1BC4-468C-8C5A-880F1501CEE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9C5B2A-AC5D-4A79-B3CA-B334355D818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2.jpe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2">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FA689BA6-3585-4019-915D-35389DFAAB6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95362" name="Rectangle 2"/>
          <p:cNvSpPr>
            <a:spLocks noGrp="1" noChangeArrowheads="1"/>
          </p:cNvSpPr>
          <p:nvPr>
            <p:ph type="title"/>
          </p:nvPr>
        </p:nvSpPr>
        <p:spPr bwMode="auto">
          <a:xfrm>
            <a:off x="655638" y="627063"/>
            <a:ext cx="8145462" cy="838200"/>
          </a:xfrm>
          <a:prstGeom prst="rect">
            <a:avLst/>
          </a:prstGeom>
          <a:noFill/>
          <a:ln w="9525" algn="ctr">
            <a:noFill/>
            <a:miter lim="800000"/>
            <a:headEnd/>
            <a:tailEnd/>
          </a:ln>
          <a:effectLst/>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1295363" name="Rectangle 3"/>
          <p:cNvSpPr>
            <a:spLocks noChangeArrowheads="1"/>
          </p:cNvSpPr>
          <p:nvPr/>
        </p:nvSpPr>
        <p:spPr bwMode="auto">
          <a:xfrm>
            <a:off x="193675" y="6565900"/>
            <a:ext cx="962025" cy="295275"/>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pPr>
            <a:r>
              <a:rPr lang="en-US" sz="700">
                <a:solidFill>
                  <a:srgbClr val="D3D3D3"/>
                </a:solidFill>
              </a:rPr>
              <a:t>ITE PC v4.0</a:t>
            </a:r>
          </a:p>
          <a:p>
            <a:pPr algn="l" defTabSz="814388">
              <a:lnSpc>
                <a:spcPct val="100000"/>
              </a:lnSpc>
            </a:pPr>
            <a:r>
              <a:rPr lang="en-US" sz="700">
                <a:solidFill>
                  <a:srgbClr val="D3D3D3"/>
                </a:solidFill>
              </a:rPr>
              <a:t>Chapter 1</a:t>
            </a:r>
          </a:p>
        </p:txBody>
      </p:sp>
      <p:sp>
        <p:nvSpPr>
          <p:cNvPr id="1295364" name="Rectangle 4"/>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A1BAAD35-8276-42DC-A4BF-33466A391926}" type="slidenum">
              <a:rPr lang="en-US" sz="1000">
                <a:solidFill>
                  <a:srgbClr val="D3D3D3"/>
                </a:solidFill>
              </a:rPr>
              <a:pPr algn="r" defTabSz="814388">
                <a:lnSpc>
                  <a:spcPct val="100000"/>
                </a:lnSpc>
              </a:pPr>
              <a:t>‹#›</a:t>
            </a:fld>
            <a:endParaRPr lang="en-US" sz="1000">
              <a:solidFill>
                <a:srgbClr val="D3D3D3"/>
              </a:solidFill>
            </a:endParaRPr>
          </a:p>
        </p:txBody>
      </p:sp>
      <p:sp>
        <p:nvSpPr>
          <p:cNvPr id="1295365" name="Rectangle 5"/>
          <p:cNvSpPr>
            <a:spLocks noGrp="1" noChangeArrowheads="1"/>
          </p:cNvSpPr>
          <p:nvPr>
            <p:ph type="body" idx="1"/>
          </p:nvPr>
        </p:nvSpPr>
        <p:spPr bwMode="auto">
          <a:xfrm>
            <a:off x="655638" y="1900238"/>
            <a:ext cx="7940675" cy="3571875"/>
          </a:xfrm>
          <a:prstGeom prst="rect">
            <a:avLst/>
          </a:prstGeom>
          <a:noFill/>
          <a:ln w="9525" algn="ctr">
            <a:noFill/>
            <a:miter lim="800000"/>
            <a:headEnd/>
            <a:tailEnd/>
          </a:ln>
          <a:effectLst/>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295366" name="Picture 6" descr="PPt_TopBand_Artwork"/>
          <p:cNvPicPr>
            <a:picLocks noChangeAspect="1" noChangeArrowheads="1"/>
          </p:cNvPicPr>
          <p:nvPr/>
        </p:nvPicPr>
        <p:blipFill>
          <a:blip r:embed="rId13"/>
          <a:srcRect/>
          <a:stretch>
            <a:fillRect/>
          </a:stretch>
        </p:blipFill>
        <p:spPr bwMode="auto">
          <a:xfrm>
            <a:off x="0" y="0"/>
            <a:ext cx="9140825" cy="685800"/>
          </a:xfrm>
          <a:prstGeom prst="rect">
            <a:avLst/>
          </a:prstGeom>
          <a:noFill/>
        </p:spPr>
      </p:pic>
      <p:sp>
        <p:nvSpPr>
          <p:cNvPr id="1295367" name="Rectangle 7"/>
          <p:cNvSpPr>
            <a:spLocks noChangeArrowheads="1"/>
          </p:cNvSpPr>
          <p:nvPr/>
        </p:nvSpPr>
        <p:spPr bwMode="auto">
          <a:xfrm>
            <a:off x="4498975" y="6672263"/>
            <a:ext cx="2022475" cy="188912"/>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pPr>
            <a:r>
              <a:rPr lang="en-US" sz="700">
                <a:solidFill>
                  <a:srgbClr val="D3D3D3"/>
                </a:solidFill>
              </a:rPr>
              <a:t>© 2007 Cisco Systems, Inc. All rights reserved.</a:t>
            </a:r>
          </a:p>
        </p:txBody>
      </p:sp>
      <p:sp>
        <p:nvSpPr>
          <p:cNvPr id="1295368" name="Rectangle 8"/>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iming>
    <p:tnLst>
      <p:par>
        <p:cTn id="1" dur="indefinite" restart="never" nodeType="tmRoot"/>
      </p:par>
    </p:tnLst>
  </p:timing>
  <p:hf sldNum="0" hdr="0" dt="0"/>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algn="l" defTabSz="814388" rtl="0" eaLnBrk="1" fontAlgn="base" hangingPunct="1">
        <a:lnSpc>
          <a:spcPct val="95000"/>
        </a:lnSpc>
        <a:spcBef>
          <a:spcPct val="35000"/>
        </a:spcBef>
        <a:spcAft>
          <a:spcPct val="0"/>
        </a:spcAft>
        <a:buClr>
          <a:srgbClr val="708CA1"/>
        </a:buClr>
        <a:defRPr sz="2000">
          <a:solidFill>
            <a:schemeClr val="tx1"/>
          </a:solidFill>
          <a:latin typeface="+mn-lt"/>
        </a:defRPr>
      </a:lvl2pPr>
      <a:lvl3pPr marL="914400" algn="l" defTabSz="814388" rtl="0" eaLnBrk="1" fontAlgn="base" hangingPunct="1">
        <a:lnSpc>
          <a:spcPct val="95000"/>
        </a:lnSpc>
        <a:spcBef>
          <a:spcPct val="35000"/>
        </a:spcBef>
        <a:spcAft>
          <a:spcPct val="0"/>
        </a:spcAft>
        <a:buClr>
          <a:srgbClr val="708CA1"/>
        </a:buClr>
        <a:defRPr sz="2000">
          <a:solidFill>
            <a:schemeClr val="tx1"/>
          </a:solidFill>
          <a:latin typeface="+mn-lt"/>
        </a:defRPr>
      </a:lvl3pPr>
      <a:lvl4pPr marL="1254125" algn="l" defTabSz="814388" rtl="0" eaLnBrk="1" fontAlgn="base" hangingPunct="1">
        <a:lnSpc>
          <a:spcPct val="95000"/>
        </a:lnSpc>
        <a:spcBef>
          <a:spcPct val="35000"/>
        </a:spcBef>
        <a:spcAft>
          <a:spcPct val="0"/>
        </a:spcAft>
        <a:buClr>
          <a:srgbClr val="708CA1"/>
        </a:buClr>
        <a:defRPr sz="2000">
          <a:solidFill>
            <a:schemeClr val="tx1"/>
          </a:solidFill>
          <a:latin typeface="+mn-lt"/>
        </a:defRPr>
      </a:lvl4pPr>
      <a:lvl5pPr marL="1604963" algn="l" defTabSz="814388" rtl="0" eaLnBrk="1" fontAlgn="base" hangingPunct="1">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2.xml"/><Relationship Id="rId1" Type="http://schemas.openxmlformats.org/officeDocument/2006/relationships/vmlDrawing" Target="../drawings/vmlDrawing4.v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2.xml"/><Relationship Id="rId1" Type="http://schemas.openxmlformats.org/officeDocument/2006/relationships/vmlDrawing" Target="../drawings/vmlDrawing5.v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2.xml"/><Relationship Id="rId1" Type="http://schemas.openxmlformats.org/officeDocument/2006/relationships/vmlDrawing" Target="../drawings/vmlDrawing6.v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2.xml"/><Relationship Id="rId1" Type="http://schemas.openxmlformats.org/officeDocument/2006/relationships/vmlDrawing" Target="../drawings/vmlDrawing7.vml"/></Relationships>
</file>

<file path=ppt/slides/_rels/slide4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2.xml"/><Relationship Id="rId1" Type="http://schemas.openxmlformats.org/officeDocument/2006/relationships/vmlDrawing" Target="../drawings/vmlDrawing10.vml"/><Relationship Id="rId4" Type="http://schemas.openxmlformats.org/officeDocument/2006/relationships/oleObject" Target="../embeddings/oleObject13.bin"/></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4.xml"/><Relationship Id="rId1" Type="http://schemas.openxmlformats.org/officeDocument/2006/relationships/vmlDrawing" Target="../drawings/vmlDrawing12.v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2.xml"/><Relationship Id="rId1" Type="http://schemas.openxmlformats.org/officeDocument/2006/relationships/vmlDrawing" Target="../drawings/vmlDrawing13.v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oleObject" Target="../embeddings/oleObject17.bin"/></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4.xml"/><Relationship Id="rId1" Type="http://schemas.openxmlformats.org/officeDocument/2006/relationships/vmlDrawing" Target="../drawings/vmlDrawing15.vml"/><Relationship Id="rId4" Type="http://schemas.openxmlformats.org/officeDocument/2006/relationships/oleObject" Target="../embeddings/oleObject18.bin"/></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oleObject" Target="../embeddings/oleObject19.bin"/></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r>
              <a:rPr lang="en-US" err="1"/>
              <a:t>Chương</a:t>
            </a:r>
            <a:r>
              <a:rPr lang="en-US"/>
              <a:t> 1: </a:t>
            </a:r>
            <a:r>
              <a:rPr lang="en-US" err="1"/>
              <a:t>Khoa</a:t>
            </a:r>
            <a:r>
              <a:rPr lang="en-US"/>
              <a:t> </a:t>
            </a:r>
            <a:r>
              <a:rPr lang="en-US" err="1"/>
              <a:t>học</a:t>
            </a:r>
            <a:r>
              <a:rPr lang="en-US"/>
              <a:t> </a:t>
            </a:r>
            <a:r>
              <a:rPr lang="en-US" err="1"/>
              <a:t>máy</a:t>
            </a:r>
            <a:r>
              <a:rPr lang="en-US"/>
              <a:t> </a:t>
            </a:r>
            <a:r>
              <a:rPr lang="en-US" err="1"/>
              <a:t>tính</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274638"/>
            <a:ext cx="8229600" cy="563562"/>
          </a:xfrm>
        </p:spPr>
        <p:txBody>
          <a:bodyPr>
            <a:normAutofit fontScale="90000"/>
          </a:bodyPr>
          <a:lstStyle/>
          <a:p>
            <a:r>
              <a:rPr lang="en-US" sz="3200" smtClean="0"/>
              <a:t>1.1.2 Các dạng biểu diễn số học</a:t>
            </a:r>
            <a:endParaRPr lang="en-US" sz="4000"/>
          </a:p>
        </p:txBody>
      </p:sp>
      <p:sp>
        <p:nvSpPr>
          <p:cNvPr id="21507" name="Rectangle 3"/>
          <p:cNvSpPr>
            <a:spLocks noGrp="1" noChangeArrowheads="1"/>
          </p:cNvSpPr>
          <p:nvPr>
            <p:ph idx="1"/>
          </p:nvPr>
        </p:nvSpPr>
        <p:spPr>
          <a:xfrm>
            <a:off x="457200" y="762000"/>
            <a:ext cx="8229600" cy="5364163"/>
          </a:xfrm>
        </p:spPr>
        <p:txBody>
          <a:bodyPr/>
          <a:lstStyle/>
          <a:p>
            <a:pPr>
              <a:buFont typeface="Wingdings" pitchFamily="2" charset="2"/>
              <a:buChar char="q"/>
            </a:pPr>
            <a:r>
              <a:rPr lang="en-US" sz="2400" smtClean="0"/>
              <a:t>Dấu </a:t>
            </a:r>
            <a:r>
              <a:rPr lang="en-US" sz="2400"/>
              <a:t>phẩy động: dùng để biểu diễn số thực âm và dương</a:t>
            </a:r>
          </a:p>
          <a:p>
            <a:pPr lvl="1">
              <a:buFont typeface="Wingdings" pitchFamily="2" charset="2"/>
              <a:buChar char="q"/>
            </a:pPr>
            <a:r>
              <a:rPr lang="en-US" sz="2000" smtClean="0"/>
              <a:t>Đối </a:t>
            </a:r>
            <a:r>
              <a:rPr lang="en-US" sz="2000"/>
              <a:t>với dạng 32 bit.</a:t>
            </a:r>
          </a:p>
          <a:p>
            <a:pPr>
              <a:buFont typeface="Wingdings" pitchFamily="2" charset="2"/>
              <a:buChar char="q"/>
            </a:pPr>
            <a:endParaRPr lang="en-US" sz="2400"/>
          </a:p>
          <a:p>
            <a:pPr>
              <a:buFont typeface="Wingdings" pitchFamily="2" charset="2"/>
              <a:buChar char="q"/>
            </a:pPr>
            <a:endParaRPr lang="en-US" sz="2400"/>
          </a:p>
          <a:p>
            <a:pPr>
              <a:buFont typeface="Wingdings" pitchFamily="2" charset="2"/>
              <a:buChar char="q"/>
            </a:pPr>
            <a:endParaRPr lang="en-US" sz="2400"/>
          </a:p>
          <a:p>
            <a:pPr>
              <a:buFont typeface="Wingdings" pitchFamily="2" charset="2"/>
              <a:buChar char="q"/>
            </a:pPr>
            <a:endParaRPr lang="en-US" sz="2400"/>
          </a:p>
          <a:p>
            <a:pPr>
              <a:buFont typeface="Wingdings" pitchFamily="2" charset="2"/>
              <a:buChar char="q"/>
            </a:pPr>
            <a:endParaRPr lang="en-US" sz="2400" smtClean="0"/>
          </a:p>
          <a:p>
            <a:pPr>
              <a:buFont typeface="Wingdings" pitchFamily="2" charset="2"/>
              <a:buChar char="q"/>
            </a:pPr>
            <a:endParaRPr lang="en-US" sz="2400"/>
          </a:p>
          <a:p>
            <a:pPr lvl="1">
              <a:buFont typeface="Wingdings" pitchFamily="2" charset="2"/>
              <a:buChar char="q"/>
            </a:pPr>
            <a:r>
              <a:rPr lang="en-US" sz="2000" smtClean="0"/>
              <a:t>Đây </a:t>
            </a:r>
            <a:r>
              <a:rPr lang="en-US" sz="2000"/>
              <a:t>là chuẩn do IEEE754 đề xướng.</a:t>
            </a:r>
          </a:p>
          <a:p>
            <a:pPr>
              <a:buFont typeface="Wingdings" pitchFamily="2" charset="2"/>
              <a:buChar char="q"/>
            </a:pPr>
            <a:endParaRPr lang="en-US" sz="2400"/>
          </a:p>
          <a:p>
            <a:pPr>
              <a:buFont typeface="Wingdings" pitchFamily="2" charset="2"/>
              <a:buChar char="q"/>
            </a:pPr>
            <a:endParaRPr lang="en-US" sz="2400"/>
          </a:p>
        </p:txBody>
      </p:sp>
      <p:pic>
        <p:nvPicPr>
          <p:cNvPr id="21509" name="Picture 5"/>
          <p:cNvPicPr>
            <a:picLocks noChangeAspect="1" noChangeArrowheads="1"/>
          </p:cNvPicPr>
          <p:nvPr/>
        </p:nvPicPr>
        <p:blipFill>
          <a:blip r:embed="rId3"/>
          <a:srcRect/>
          <a:stretch>
            <a:fillRect/>
          </a:stretch>
        </p:blipFill>
        <p:spPr bwMode="auto">
          <a:xfrm>
            <a:off x="838200" y="1752600"/>
            <a:ext cx="7772400" cy="2133600"/>
          </a:xfrm>
          <a:prstGeom prst="rect">
            <a:avLst/>
          </a:prstGeom>
          <a:noFill/>
        </p:spPr>
      </p:pic>
      <p:pic>
        <p:nvPicPr>
          <p:cNvPr id="21510" name="Picture 6"/>
          <p:cNvPicPr>
            <a:picLocks noChangeAspect="1" noChangeArrowheads="1"/>
          </p:cNvPicPr>
          <p:nvPr/>
        </p:nvPicPr>
        <p:blipFill>
          <a:blip r:embed="rId4"/>
          <a:srcRect/>
          <a:stretch>
            <a:fillRect/>
          </a:stretch>
        </p:blipFill>
        <p:spPr bwMode="auto">
          <a:xfrm>
            <a:off x="1143000" y="4800600"/>
            <a:ext cx="6400800" cy="1119188"/>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a:bodyPr>
          <a:lstStyle/>
          <a:p>
            <a:r>
              <a:rPr lang="en-US" sz="3200" smtClean="0"/>
              <a:t>1.3.1 Các biểu diễn phi số</a:t>
            </a:r>
            <a:endParaRPr lang="en-US" sz="4000"/>
          </a:p>
        </p:txBody>
      </p:sp>
      <p:sp>
        <p:nvSpPr>
          <p:cNvPr id="23555" name="Rectangle 3"/>
          <p:cNvSpPr>
            <a:spLocks noGrp="1" noChangeArrowheads="1"/>
          </p:cNvSpPr>
          <p:nvPr>
            <p:ph idx="1"/>
          </p:nvPr>
        </p:nvSpPr>
        <p:spPr/>
        <p:txBody>
          <a:bodyPr>
            <a:normAutofit/>
          </a:bodyPr>
          <a:lstStyle/>
          <a:p>
            <a:pPr lvl="1">
              <a:buFont typeface="Wingdings" pitchFamily="2" charset="2"/>
              <a:buChar char="q"/>
            </a:pPr>
            <a:r>
              <a:rPr lang="en-US" sz="2000" smtClean="0"/>
              <a:t>Đây </a:t>
            </a:r>
            <a:r>
              <a:rPr lang="en-US" sz="2000"/>
              <a:t>là loại biểu diễn cho các dữ liệu không phải là con số.</a:t>
            </a:r>
          </a:p>
          <a:p>
            <a:pPr lvl="1">
              <a:buFont typeface="Wingdings" pitchFamily="2" charset="2"/>
              <a:buChar char="q"/>
            </a:pPr>
            <a:r>
              <a:rPr lang="en-US" sz="2000" smtClean="0"/>
              <a:t>Có </a:t>
            </a:r>
            <a:r>
              <a:rPr lang="en-US" sz="2000"/>
              <a:t>thể là các dữ liệu âm thanh, ảnh tĩnh và ảnh động.</a:t>
            </a:r>
          </a:p>
          <a:p>
            <a:pPr lvl="1">
              <a:buFont typeface="Wingdings" pitchFamily="2" charset="2"/>
              <a:buChar char="q"/>
            </a:pPr>
            <a:r>
              <a:rPr lang="en-US" sz="2000" smtClean="0"/>
              <a:t>Biểu </a:t>
            </a:r>
            <a:r>
              <a:rPr lang="en-US" sz="2000"/>
              <a:t>diễn ký </a:t>
            </a:r>
            <a:r>
              <a:rPr lang="en-US" sz="2000" smtClean="0"/>
              <a:t>tự</a:t>
            </a:r>
            <a:endParaRPr lang="en-US" sz="2000"/>
          </a:p>
          <a:p>
            <a:pPr lvl="1">
              <a:buFont typeface="Wingdings" pitchFamily="2" charset="2"/>
              <a:buChar char="q"/>
            </a:pPr>
            <a:r>
              <a:rPr lang="en-US" sz="2000" smtClean="0"/>
              <a:t>Dùng </a:t>
            </a:r>
            <a:r>
              <a:rPr lang="en-US" sz="2000"/>
              <a:t>một trong các bảng mã sau</a:t>
            </a:r>
          </a:p>
        </p:txBody>
      </p:sp>
      <p:pic>
        <p:nvPicPr>
          <p:cNvPr id="23556" name="Picture 4"/>
          <p:cNvPicPr>
            <a:picLocks noChangeAspect="1" noChangeArrowheads="1"/>
          </p:cNvPicPr>
          <p:nvPr/>
        </p:nvPicPr>
        <p:blipFill>
          <a:blip r:embed="rId2"/>
          <a:srcRect/>
          <a:stretch>
            <a:fillRect/>
          </a:stretch>
        </p:blipFill>
        <p:spPr bwMode="auto">
          <a:xfrm>
            <a:off x="1066800" y="4191000"/>
            <a:ext cx="6324600" cy="1903413"/>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274638"/>
            <a:ext cx="8229600" cy="563562"/>
          </a:xfrm>
        </p:spPr>
        <p:txBody>
          <a:bodyPr>
            <a:noAutofit/>
          </a:bodyPr>
          <a:lstStyle/>
          <a:p>
            <a:r>
              <a:rPr lang="en-US" sz="3200" smtClean="0"/>
              <a:t>1.3.1 Các biểu diễn phi số</a:t>
            </a:r>
            <a:endParaRPr lang="en-US" sz="3200"/>
          </a:p>
        </p:txBody>
      </p:sp>
      <p:sp>
        <p:nvSpPr>
          <p:cNvPr id="24579" name="Rectangle 3"/>
          <p:cNvSpPr>
            <a:spLocks noGrp="1" noChangeArrowheads="1"/>
          </p:cNvSpPr>
          <p:nvPr>
            <p:ph idx="1"/>
          </p:nvPr>
        </p:nvSpPr>
        <p:spPr>
          <a:xfrm>
            <a:off x="457200" y="1524000"/>
            <a:ext cx="8229600" cy="4602163"/>
          </a:xfrm>
        </p:spPr>
        <p:txBody>
          <a:bodyPr/>
          <a:lstStyle/>
          <a:p>
            <a:pPr>
              <a:buFont typeface="Wingdings" pitchFamily="2" charset="2"/>
              <a:buChar char="q"/>
            </a:pPr>
            <a:r>
              <a:rPr lang="en-US" sz="2400" smtClean="0"/>
              <a:t>Biểu </a:t>
            </a:r>
            <a:r>
              <a:rPr lang="en-US" sz="2400"/>
              <a:t>diễn âm thanh và hình ảnh*:</a:t>
            </a:r>
          </a:p>
          <a:p>
            <a:pPr>
              <a:buFontTx/>
              <a:buNone/>
            </a:pPr>
            <a:endParaRPr lang="en-US"/>
          </a:p>
        </p:txBody>
      </p:sp>
      <p:pic>
        <p:nvPicPr>
          <p:cNvPr id="24580" name="Picture 4"/>
          <p:cNvPicPr>
            <a:picLocks noChangeAspect="1" noChangeArrowheads="1"/>
          </p:cNvPicPr>
          <p:nvPr/>
        </p:nvPicPr>
        <p:blipFill>
          <a:blip r:embed="rId3"/>
          <a:srcRect/>
          <a:stretch>
            <a:fillRect/>
          </a:stretch>
        </p:blipFill>
        <p:spPr bwMode="auto">
          <a:xfrm>
            <a:off x="1295400" y="2209800"/>
            <a:ext cx="6728335" cy="358140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0"/>
            <a:ext cx="8229600" cy="990600"/>
          </a:xfrm>
        </p:spPr>
        <p:txBody>
          <a:bodyPr>
            <a:normAutofit/>
          </a:bodyPr>
          <a:lstStyle/>
          <a:p>
            <a:r>
              <a:rPr lang="en-US" sz="3200" smtClean="0"/>
              <a:t>1.1.4 Các phép tính và độ chính xác</a:t>
            </a:r>
            <a:endParaRPr lang="en-US" sz="4000"/>
          </a:p>
        </p:txBody>
      </p:sp>
      <p:sp>
        <p:nvSpPr>
          <p:cNvPr id="25603" name="Rectangle 3"/>
          <p:cNvSpPr>
            <a:spLocks noGrp="1" noChangeArrowheads="1"/>
          </p:cNvSpPr>
          <p:nvPr>
            <p:ph idx="1"/>
          </p:nvPr>
        </p:nvSpPr>
        <p:spPr>
          <a:xfrm>
            <a:off x="457200" y="914400"/>
            <a:ext cx="8229600" cy="5211763"/>
          </a:xfrm>
        </p:spPr>
        <p:txBody>
          <a:bodyPr/>
          <a:lstStyle/>
          <a:p>
            <a:pPr lvl="1">
              <a:buFont typeface="Wingdings" pitchFamily="2" charset="2"/>
              <a:buChar char="q"/>
            </a:pPr>
            <a:r>
              <a:rPr lang="en-US" sz="2000" smtClean="0"/>
              <a:t>Phép </a:t>
            </a:r>
            <a:r>
              <a:rPr lang="en-US" sz="2000"/>
              <a:t>dịch </a:t>
            </a:r>
            <a:r>
              <a:rPr lang="en-US" sz="2000" smtClean="0"/>
              <a:t>bit</a:t>
            </a:r>
            <a:endParaRPr lang="en-US" sz="2000"/>
          </a:p>
          <a:p>
            <a:pPr>
              <a:buFont typeface="Wingdings" pitchFamily="2" charset="2"/>
              <a:buChar char="q"/>
            </a:pPr>
            <a:endParaRPr lang="en-US" sz="2400"/>
          </a:p>
        </p:txBody>
      </p:sp>
      <p:pic>
        <p:nvPicPr>
          <p:cNvPr id="25604" name="Picture 4"/>
          <p:cNvPicPr>
            <a:picLocks noChangeAspect="1" noChangeArrowheads="1"/>
          </p:cNvPicPr>
          <p:nvPr/>
        </p:nvPicPr>
        <p:blipFill>
          <a:blip r:embed="rId2"/>
          <a:srcRect/>
          <a:stretch>
            <a:fillRect/>
          </a:stretch>
        </p:blipFill>
        <p:spPr bwMode="auto">
          <a:xfrm>
            <a:off x="2286000" y="1752600"/>
            <a:ext cx="4495800" cy="1143000"/>
          </a:xfrm>
          <a:prstGeom prst="rect">
            <a:avLst/>
          </a:prstGeom>
          <a:noFill/>
        </p:spPr>
      </p:pic>
      <p:pic>
        <p:nvPicPr>
          <p:cNvPr id="25605" name="Picture 5"/>
          <p:cNvPicPr>
            <a:picLocks noChangeAspect="1" noChangeArrowheads="1"/>
          </p:cNvPicPr>
          <p:nvPr/>
        </p:nvPicPr>
        <p:blipFill>
          <a:blip r:embed="rId3"/>
          <a:srcRect/>
          <a:stretch>
            <a:fillRect/>
          </a:stretch>
        </p:blipFill>
        <p:spPr bwMode="auto">
          <a:xfrm>
            <a:off x="1905000" y="4648200"/>
            <a:ext cx="5334000" cy="1410382"/>
          </a:xfrm>
          <a:prstGeom prst="rect">
            <a:avLst/>
          </a:prstGeom>
          <a:noFill/>
        </p:spPr>
      </p:pic>
      <p:pic>
        <p:nvPicPr>
          <p:cNvPr id="25606" name="Picture 6"/>
          <p:cNvPicPr>
            <a:picLocks noChangeAspect="1" noChangeArrowheads="1"/>
          </p:cNvPicPr>
          <p:nvPr/>
        </p:nvPicPr>
        <p:blipFill>
          <a:blip r:embed="rId4"/>
          <a:srcRect/>
          <a:stretch>
            <a:fillRect/>
          </a:stretch>
        </p:blipFill>
        <p:spPr bwMode="auto">
          <a:xfrm>
            <a:off x="1905000" y="3124200"/>
            <a:ext cx="5343525" cy="142875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274638"/>
            <a:ext cx="8229600" cy="715962"/>
          </a:xfrm>
        </p:spPr>
        <p:txBody>
          <a:bodyPr>
            <a:normAutofit fontScale="90000"/>
          </a:bodyPr>
          <a:lstStyle/>
          <a:p>
            <a:r>
              <a:rPr lang="en-US" sz="3200" smtClean="0"/>
              <a:t>1.1.4 Các phép tính và độ chính xác </a:t>
            </a:r>
            <a:r>
              <a:rPr lang="en-US" sz="3200"/>
              <a:t/>
            </a:r>
            <a:br>
              <a:rPr lang="en-US" sz="3200"/>
            </a:br>
            <a:endParaRPr lang="en-US" sz="3200"/>
          </a:p>
        </p:txBody>
      </p:sp>
      <p:sp>
        <p:nvSpPr>
          <p:cNvPr id="26627" name="Rectangle 3"/>
          <p:cNvSpPr>
            <a:spLocks noGrp="1" noChangeArrowheads="1"/>
          </p:cNvSpPr>
          <p:nvPr>
            <p:ph sz="half" idx="1"/>
          </p:nvPr>
        </p:nvSpPr>
        <p:spPr>
          <a:xfrm>
            <a:off x="838200" y="4419600"/>
            <a:ext cx="3886200" cy="1706563"/>
          </a:xfrm>
        </p:spPr>
        <p:txBody>
          <a:bodyPr/>
          <a:lstStyle/>
          <a:p>
            <a:pPr>
              <a:buFontTx/>
              <a:buNone/>
            </a:pPr>
            <a:endParaRPr lang="en-US" sz="2000"/>
          </a:p>
        </p:txBody>
      </p:sp>
      <p:sp>
        <p:nvSpPr>
          <p:cNvPr id="26628" name="Rectangle 4"/>
          <p:cNvSpPr>
            <a:spLocks noGrp="1" noChangeArrowheads="1"/>
          </p:cNvSpPr>
          <p:nvPr>
            <p:ph sz="half" idx="2"/>
          </p:nvPr>
        </p:nvSpPr>
        <p:spPr>
          <a:xfrm>
            <a:off x="4953000" y="4419600"/>
            <a:ext cx="3733800" cy="1706563"/>
          </a:xfrm>
        </p:spPr>
        <p:txBody>
          <a:bodyPr/>
          <a:lstStyle/>
          <a:p>
            <a:pPr>
              <a:buFontTx/>
              <a:buNone/>
            </a:pPr>
            <a:endParaRPr lang="en-US"/>
          </a:p>
        </p:txBody>
      </p:sp>
      <p:sp>
        <p:nvSpPr>
          <p:cNvPr id="26629" name="Rectangle 5"/>
          <p:cNvSpPr>
            <a:spLocks noChangeArrowheads="1"/>
          </p:cNvSpPr>
          <p:nvPr/>
        </p:nvSpPr>
        <p:spPr bwMode="auto">
          <a:xfrm>
            <a:off x="685800" y="1371600"/>
            <a:ext cx="7696200" cy="3124200"/>
          </a:xfrm>
          <a:prstGeom prst="rect">
            <a:avLst/>
          </a:prstGeom>
          <a:noFill/>
          <a:ln w="9525">
            <a:noFill/>
            <a:miter lim="800000"/>
            <a:headEnd/>
            <a:tailEnd/>
          </a:ln>
          <a:effectLst/>
        </p:spPr>
        <p:txBody>
          <a:bodyPr/>
          <a:lstStyle/>
          <a:p>
            <a:pPr marL="342900" indent="-342900" eaLnBrk="1" hangingPunct="1">
              <a:spcBef>
                <a:spcPct val="20000"/>
              </a:spcBef>
              <a:buFont typeface="Wingdings" pitchFamily="2" charset="2"/>
              <a:buChar char="q"/>
            </a:pPr>
            <a:r>
              <a:rPr lang="en-US" sz="2000" smtClean="0"/>
              <a:t>Các </a:t>
            </a:r>
            <a:r>
              <a:rPr lang="en-US" sz="2000"/>
              <a:t>lỗi:</a:t>
            </a:r>
          </a:p>
          <a:p>
            <a:pPr marL="800100" lvl="1" indent="-342900" eaLnBrk="1" hangingPunct="1">
              <a:spcBef>
                <a:spcPct val="20000"/>
              </a:spcBef>
              <a:buFont typeface="Wingdings" pitchFamily="2" charset="2"/>
              <a:buChar char="q"/>
            </a:pPr>
            <a:r>
              <a:rPr lang="en-US" sz="2000"/>
              <a:t> </a:t>
            </a:r>
            <a:r>
              <a:rPr lang="en-US" sz="2000" smtClean="0"/>
              <a:t>Xuất </a:t>
            </a:r>
            <a:r>
              <a:rPr lang="en-US" sz="2000"/>
              <a:t>hiện do có sự giới hạn trong sức chứa của các thanh ghi, dẫn đến có sai số giữa kết quả tính và giá trị thật.</a:t>
            </a:r>
          </a:p>
          <a:p>
            <a:pPr marL="800100" lvl="1" indent="-342900" eaLnBrk="1" hangingPunct="1">
              <a:spcBef>
                <a:spcPct val="20000"/>
              </a:spcBef>
              <a:buFont typeface="Wingdings" pitchFamily="2" charset="2"/>
              <a:buChar char="q"/>
            </a:pPr>
            <a:r>
              <a:rPr lang="en-US" sz="2000" smtClean="0"/>
              <a:t>Rounding </a:t>
            </a:r>
            <a:r>
              <a:rPr lang="en-US" sz="2000"/>
              <a:t>error: Sai số làm tròn, lỗi xuất hiện khi 1 kết quả thập phân được làm tròn lên hoặc xuống.</a:t>
            </a:r>
          </a:p>
          <a:p>
            <a:pPr marL="800100" lvl="1" indent="-342900" eaLnBrk="1" hangingPunct="1">
              <a:spcBef>
                <a:spcPct val="20000"/>
              </a:spcBef>
              <a:buFont typeface="Wingdings" pitchFamily="2" charset="2"/>
              <a:buChar char="q"/>
            </a:pPr>
            <a:r>
              <a:rPr lang="en-US" sz="2000" smtClean="0"/>
              <a:t>Tránh </a:t>
            </a:r>
            <a:r>
              <a:rPr lang="en-US" sz="2000"/>
              <a:t>việc cộng/trừ các giá trị quá chênh lệch bằng cách tính các giá trị nhỏ nhất trước, sẽ bớt ảnh hưởng của phép làm tròn.</a:t>
            </a:r>
          </a:p>
          <a:p>
            <a:pPr marL="342900" indent="-342900" eaLnBrk="1" hangingPunct="1">
              <a:spcBef>
                <a:spcPct val="20000"/>
              </a:spcBef>
              <a:buFont typeface="Wingdings" pitchFamily="2" charset="2"/>
              <a:buChar char="q"/>
            </a:pPr>
            <a:endParaRPr lang="en-US" sz="2000"/>
          </a:p>
        </p:txBody>
      </p:sp>
      <p:pic>
        <p:nvPicPr>
          <p:cNvPr id="26630" name="Picture 6"/>
          <p:cNvPicPr>
            <a:picLocks noChangeAspect="1" noChangeArrowheads="1"/>
          </p:cNvPicPr>
          <p:nvPr/>
        </p:nvPicPr>
        <p:blipFill>
          <a:blip r:embed="rId2"/>
          <a:srcRect/>
          <a:stretch>
            <a:fillRect/>
          </a:stretch>
        </p:blipFill>
        <p:spPr bwMode="auto">
          <a:xfrm>
            <a:off x="762000" y="4191000"/>
            <a:ext cx="3657600" cy="1600200"/>
          </a:xfrm>
          <a:prstGeom prst="rect">
            <a:avLst/>
          </a:prstGeom>
          <a:noFill/>
        </p:spPr>
      </p:pic>
      <p:pic>
        <p:nvPicPr>
          <p:cNvPr id="26631" name="Picture 7"/>
          <p:cNvPicPr>
            <a:picLocks noChangeAspect="1" noChangeArrowheads="1"/>
          </p:cNvPicPr>
          <p:nvPr/>
        </p:nvPicPr>
        <p:blipFill>
          <a:blip r:embed="rId3"/>
          <a:srcRect/>
          <a:stretch>
            <a:fillRect/>
          </a:stretch>
        </p:blipFill>
        <p:spPr bwMode="auto">
          <a:xfrm>
            <a:off x="4495800" y="4191000"/>
            <a:ext cx="4038600" cy="160020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t>QUIZ</a:t>
            </a:r>
          </a:p>
        </p:txBody>
      </p:sp>
      <p:sp>
        <p:nvSpPr>
          <p:cNvPr id="86019" name="Rectangle 3"/>
          <p:cNvSpPr>
            <a:spLocks noGrp="1" noChangeArrowheads="1"/>
          </p:cNvSpPr>
          <p:nvPr>
            <p:ph idx="1"/>
          </p:nvPr>
        </p:nvSpPr>
        <p:spPr/>
        <p:txBody>
          <a:bodyPr>
            <a:normAutofit/>
          </a:bodyPr>
          <a:lstStyle/>
          <a:p>
            <a:pPr>
              <a:buFontTx/>
              <a:buNone/>
            </a:pPr>
            <a:r>
              <a:rPr lang="en-US" altLang="ja-JP" sz="2000" b="1" smtClean="0">
                <a:ea typeface="ＭＳ Ｐゴシック" charset="-128"/>
              </a:rPr>
              <a:t>Q1</a:t>
            </a:r>
            <a:r>
              <a:rPr lang="en-US" altLang="ja-JP" sz="2000" smtClean="0">
                <a:ea typeface="ＭＳ Ｐゴシック" charset="-128"/>
              </a:rPr>
              <a:t>:  Chuyển đổi </a:t>
            </a:r>
            <a:r>
              <a:rPr lang="en-US" altLang="ja-JP" sz="2000" smtClean="0">
                <a:ea typeface="ＭＳ Ｐゴシック" charset="-128"/>
              </a:rPr>
              <a:t>100.5</a:t>
            </a:r>
            <a:r>
              <a:rPr lang="en-US" altLang="ja-JP" sz="2000" smtClean="0">
                <a:ea typeface="ＭＳ Ｐゴシック" charset="-128"/>
              </a:rPr>
              <a:t> </a:t>
            </a:r>
            <a:r>
              <a:rPr lang="en-US" altLang="ja-JP" sz="2000" smtClean="0">
                <a:ea typeface="ＭＳ Ｐゴシック" charset="-128"/>
              </a:rPr>
              <a:t>sang hệ nhị phân, bát phân, thập lục phân.</a:t>
            </a:r>
            <a:endParaRPr lang="en-US" altLang="ja-JP" sz="2000" b="1" smtClean="0">
              <a:ea typeface="ＭＳ Ｐゴシック" charset="-128"/>
            </a:endParaRPr>
          </a:p>
          <a:p>
            <a:pPr>
              <a:buFontTx/>
              <a:buNone/>
            </a:pPr>
            <a:r>
              <a:rPr lang="en-US" altLang="ja-JP" sz="2000" b="1" smtClean="0">
                <a:ea typeface="ＭＳ Ｐゴシック" charset="-128"/>
              </a:rPr>
              <a:t>Q2</a:t>
            </a:r>
            <a:r>
              <a:rPr lang="en-US" altLang="ja-JP" sz="2000" smtClean="0">
                <a:ea typeface="ＭＳ Ｐゴシック" charset="-128"/>
              </a:rPr>
              <a:t>: </a:t>
            </a:r>
            <a:r>
              <a:rPr lang="en-US" altLang="ja-JP" sz="2000">
                <a:ea typeface="ＭＳ Ｐゴシック" charset="-128"/>
              </a:rPr>
              <a:t>Thực hiện phép dịch chuyển số học và dịch chuyển logic sang phải 3 bit trên số nhị phân 8 bit 11001100</a:t>
            </a:r>
            <a:r>
              <a:rPr lang="en-US" altLang="ja-JP" sz="2000" smtClean="0">
                <a:ea typeface="ＭＳ Ｐゴシック" charset="-128"/>
              </a:rPr>
              <a:t>.</a:t>
            </a:r>
            <a:endParaRPr lang="en-US" altLang="ja-JP" sz="2000" b="1">
              <a:ea typeface="ＭＳ Ｐゴシック" charset="-128"/>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200" smtClean="0"/>
              <a:t>1.2 Thông tin và logic</a:t>
            </a:r>
            <a:endParaRPr lang="en-US" sz="3200"/>
          </a:p>
        </p:txBody>
      </p:sp>
      <p:sp>
        <p:nvSpPr>
          <p:cNvPr id="100355" name="Rectangle 3"/>
          <p:cNvSpPr>
            <a:spLocks noGrp="1" noChangeArrowheads="1"/>
          </p:cNvSpPr>
          <p:nvPr>
            <p:ph idx="1"/>
          </p:nvPr>
        </p:nvSpPr>
        <p:spPr/>
        <p:txBody>
          <a:bodyPr>
            <a:normAutofit/>
          </a:bodyPr>
          <a:lstStyle/>
          <a:p>
            <a:pPr>
              <a:buFont typeface="Wingdings" pitchFamily="2" charset="2"/>
              <a:buChar char="q"/>
            </a:pPr>
            <a:r>
              <a:rPr lang="en-US" altLang="ja-JP" smtClean="0">
                <a:ea typeface="ＭＳ Ｐゴシック" charset="-128"/>
              </a:rPr>
              <a:t>Các </a:t>
            </a:r>
            <a:r>
              <a:rPr lang="en-US" altLang="ja-JP">
                <a:ea typeface="ＭＳ Ｐゴシック" charset="-128"/>
              </a:rPr>
              <a:t>phép toán logic </a:t>
            </a:r>
          </a:p>
          <a:p>
            <a:pPr>
              <a:buFont typeface="Wingdings" pitchFamily="2" charset="2"/>
              <a:buChar char="q"/>
            </a:pPr>
            <a:r>
              <a:rPr lang="en-US" altLang="ja-JP" smtClean="0">
                <a:ea typeface="ＭＳ Ｐゴシック" charset="-128"/>
              </a:rPr>
              <a:t>BNF </a:t>
            </a:r>
            <a:endParaRPr lang="en-US" altLang="ja-JP">
              <a:ea typeface="ＭＳ Ｐゴシック" charset="-128"/>
            </a:endParaRPr>
          </a:p>
          <a:p>
            <a:pPr>
              <a:buFont typeface="Wingdings" pitchFamily="2" charset="2"/>
              <a:buChar char="q"/>
            </a:pPr>
            <a:r>
              <a:rPr lang="en-US" altLang="ja-JP" smtClean="0">
                <a:ea typeface="ＭＳ Ｐゴシック" charset="-128"/>
              </a:rPr>
              <a:t>Kí </a:t>
            </a:r>
            <a:r>
              <a:rPr lang="en-US" altLang="ja-JP">
                <a:ea typeface="ＭＳ Ｐゴシック" charset="-128"/>
              </a:rPr>
              <a:t>pháp Ba Lan ngược </a:t>
            </a:r>
          </a:p>
          <a:p>
            <a:pPr>
              <a:buFont typeface="Wingdings" pitchFamily="2" charset="2"/>
              <a:buChar char="q"/>
            </a:pPr>
            <a:r>
              <a:rPr lang="en-US" altLang="ja-JP">
                <a:ea typeface="ＭＳ Ｐゴシック" charset="-128"/>
              </a:rPr>
              <a:t>QUIZ</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274638"/>
            <a:ext cx="8229600" cy="411162"/>
          </a:xfrm>
        </p:spPr>
        <p:txBody>
          <a:bodyPr>
            <a:normAutofit fontScale="90000"/>
          </a:bodyPr>
          <a:lstStyle/>
          <a:p>
            <a:pPr marL="838200" indent="-838200"/>
            <a:r>
              <a:rPr lang="en-US" altLang="ja-JP" sz="3200" smtClean="0">
                <a:ea typeface="ＭＳ Ｐゴシック" charset="-128"/>
              </a:rPr>
              <a:t>1.2.1 Các phép toán logic</a:t>
            </a:r>
            <a:endParaRPr lang="en-US"/>
          </a:p>
        </p:txBody>
      </p:sp>
      <p:sp>
        <p:nvSpPr>
          <p:cNvPr id="29699" name="Rectangle 3"/>
          <p:cNvSpPr>
            <a:spLocks noGrp="1" noChangeArrowheads="1"/>
          </p:cNvSpPr>
          <p:nvPr>
            <p:ph idx="1"/>
          </p:nvPr>
        </p:nvSpPr>
        <p:spPr>
          <a:xfrm>
            <a:off x="457200" y="1371600"/>
            <a:ext cx="8229600" cy="1905000"/>
          </a:xfrm>
        </p:spPr>
        <p:txBody>
          <a:bodyPr/>
          <a:lstStyle/>
          <a:p>
            <a:pPr lvl="1">
              <a:buFont typeface="Wingdings" pitchFamily="2" charset="2"/>
              <a:buChar char="q"/>
            </a:pPr>
            <a:r>
              <a:rPr lang="en-US" altLang="ja-JP" sz="2000" smtClean="0">
                <a:ea typeface="ＭＳ Ｐゴシック" charset="-128"/>
              </a:rPr>
              <a:t>Và </a:t>
            </a:r>
            <a:r>
              <a:rPr lang="en-US" altLang="ja-JP" sz="2000">
                <a:ea typeface="ＭＳ Ｐゴシック" charset="-128"/>
              </a:rPr>
              <a:t>(AND)</a:t>
            </a:r>
          </a:p>
          <a:p>
            <a:pPr lvl="1">
              <a:buFont typeface="Wingdings" pitchFamily="2" charset="2"/>
              <a:buChar char="q"/>
            </a:pPr>
            <a:r>
              <a:rPr lang="en-US" altLang="ja-JP" sz="2000" smtClean="0">
                <a:ea typeface="ＭＳ Ｐゴシック" charset="-128"/>
              </a:rPr>
              <a:t>Hoặc (</a:t>
            </a:r>
            <a:r>
              <a:rPr lang="en-US" altLang="ja-JP" sz="2000">
                <a:ea typeface="ＭＳ Ｐゴシック" charset="-128"/>
              </a:rPr>
              <a:t>OR)</a:t>
            </a:r>
          </a:p>
          <a:p>
            <a:pPr lvl="1">
              <a:buFont typeface="Wingdings" pitchFamily="2" charset="2"/>
              <a:buChar char="q"/>
            </a:pPr>
            <a:r>
              <a:rPr lang="en-US" altLang="ja-JP" sz="2000" smtClean="0">
                <a:ea typeface="ＭＳ Ｐゴシック" charset="-128"/>
              </a:rPr>
              <a:t>Phủ </a:t>
            </a:r>
            <a:r>
              <a:rPr lang="en-US" altLang="ja-JP" sz="2000">
                <a:ea typeface="ＭＳ Ｐゴシック" charset="-128"/>
              </a:rPr>
              <a:t>định </a:t>
            </a:r>
            <a:r>
              <a:rPr lang="en-US" altLang="ja-JP" sz="2000" smtClean="0">
                <a:ea typeface="ＭＳ Ｐゴシック" charset="-128"/>
              </a:rPr>
              <a:t>(</a:t>
            </a:r>
            <a:r>
              <a:rPr lang="en-US" altLang="ja-JP" sz="2000">
                <a:ea typeface="ＭＳ Ｐゴシック" charset="-128"/>
              </a:rPr>
              <a:t>NOT)</a:t>
            </a:r>
          </a:p>
          <a:p>
            <a:pPr lvl="1">
              <a:buFont typeface="Wingdings" pitchFamily="2" charset="2"/>
              <a:buChar char="q"/>
            </a:pPr>
            <a:r>
              <a:rPr lang="en-US" altLang="ja-JP" sz="2000" smtClean="0">
                <a:ea typeface="ＭＳ Ｐゴシック" charset="-128"/>
              </a:rPr>
              <a:t>Tổng </a:t>
            </a:r>
            <a:r>
              <a:rPr lang="en-US" altLang="ja-JP" sz="2000">
                <a:ea typeface="ＭＳ Ｐゴシック" charset="-128"/>
              </a:rPr>
              <a:t>loại trừ </a:t>
            </a:r>
            <a:r>
              <a:rPr lang="en-US" altLang="ja-JP" sz="2000" smtClean="0">
                <a:ea typeface="ＭＳ Ｐゴシック" charset="-128"/>
              </a:rPr>
              <a:t>(XOR).</a:t>
            </a:r>
          </a:p>
          <a:p>
            <a:pPr lvl="1">
              <a:buFont typeface="Wingdings" pitchFamily="2" charset="2"/>
              <a:buChar char="q"/>
            </a:pPr>
            <a:r>
              <a:rPr lang="en-US" altLang="ja-JP" sz="2000" smtClean="0">
                <a:ea typeface="ＭＳ Ｐゴシック" charset="-128"/>
              </a:rPr>
              <a:t>Định luật DeMorgan </a:t>
            </a:r>
            <a:endParaRPr lang="en-US" sz="2000"/>
          </a:p>
        </p:txBody>
      </p:sp>
      <p:pic>
        <p:nvPicPr>
          <p:cNvPr id="29700" name="Picture 4"/>
          <p:cNvPicPr>
            <a:picLocks noChangeAspect="1" noChangeArrowheads="1"/>
          </p:cNvPicPr>
          <p:nvPr/>
        </p:nvPicPr>
        <p:blipFill>
          <a:blip r:embed="rId3"/>
          <a:srcRect/>
          <a:stretch>
            <a:fillRect/>
          </a:stretch>
        </p:blipFill>
        <p:spPr bwMode="auto">
          <a:xfrm>
            <a:off x="990600" y="4241828"/>
            <a:ext cx="7239000" cy="1625572"/>
          </a:xfrm>
          <a:prstGeom prst="rect">
            <a:avLst/>
          </a:prstGeom>
          <a:noFill/>
        </p:spPr>
      </p:pic>
      <p:pic>
        <p:nvPicPr>
          <p:cNvPr id="29702" name="Picture 6"/>
          <p:cNvPicPr>
            <a:picLocks noChangeAspect="1" noChangeArrowheads="1"/>
          </p:cNvPicPr>
          <p:nvPr/>
        </p:nvPicPr>
        <p:blipFill>
          <a:blip r:embed="rId4"/>
          <a:srcRect/>
          <a:stretch>
            <a:fillRect/>
          </a:stretch>
        </p:blipFill>
        <p:spPr bwMode="auto">
          <a:xfrm>
            <a:off x="3695700" y="3257550"/>
            <a:ext cx="1333500" cy="857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274638"/>
            <a:ext cx="8229600" cy="563562"/>
          </a:xfrm>
        </p:spPr>
        <p:txBody>
          <a:bodyPr>
            <a:noAutofit/>
          </a:bodyPr>
          <a:lstStyle/>
          <a:p>
            <a:r>
              <a:rPr lang="en-US" sz="3200" smtClean="0"/>
              <a:t>1.2.1 Các phép toán logic</a:t>
            </a:r>
            <a:endParaRPr lang="en-US" sz="3200"/>
          </a:p>
        </p:txBody>
      </p:sp>
      <p:sp>
        <p:nvSpPr>
          <p:cNvPr id="30723" name="Rectangle 3"/>
          <p:cNvSpPr>
            <a:spLocks noGrp="1" noChangeArrowheads="1"/>
          </p:cNvSpPr>
          <p:nvPr>
            <p:ph idx="1"/>
          </p:nvPr>
        </p:nvSpPr>
        <p:spPr>
          <a:xfrm>
            <a:off x="457200" y="914400"/>
            <a:ext cx="8229600" cy="5211763"/>
          </a:xfrm>
        </p:spPr>
        <p:txBody>
          <a:bodyPr/>
          <a:lstStyle/>
          <a:p>
            <a:pPr>
              <a:lnSpc>
                <a:spcPct val="90000"/>
              </a:lnSpc>
              <a:buFont typeface="Wingdings" pitchFamily="2" charset="2"/>
              <a:buChar char="q"/>
            </a:pPr>
            <a:r>
              <a:rPr lang="en-US" sz="2000" smtClean="0"/>
              <a:t>M</a:t>
            </a:r>
            <a:r>
              <a:rPr lang="en-US" altLang="ja-JP" sz="2000" smtClean="0">
                <a:ea typeface="ＭＳ Ｐゴシック" charset="-128"/>
              </a:rPr>
              <a:t>ạch </a:t>
            </a:r>
            <a:r>
              <a:rPr lang="en-US" altLang="ja-JP" sz="2000">
                <a:ea typeface="ＭＳ Ｐゴシック" charset="-128"/>
              </a:rPr>
              <a:t>thực hiện phép cộng số nhị phân 1 </a:t>
            </a:r>
            <a:r>
              <a:rPr lang="en-US" altLang="ja-JP" sz="2000" smtClean="0">
                <a:ea typeface="ＭＳ Ｐゴシック" charset="-128"/>
              </a:rPr>
              <a:t>bit</a:t>
            </a:r>
          </a:p>
          <a:p>
            <a:pPr>
              <a:lnSpc>
                <a:spcPct val="90000"/>
              </a:lnSpc>
              <a:buFont typeface="Wingdings" pitchFamily="2" charset="2"/>
              <a:buChar char="q"/>
            </a:pPr>
            <a:r>
              <a:rPr lang="en-US" altLang="ja-JP" sz="2000" smtClean="0">
                <a:ea typeface="ＭＳ Ｐゴシック" charset="-128"/>
              </a:rPr>
              <a:t>Bao </a:t>
            </a:r>
            <a:r>
              <a:rPr lang="en-US" altLang="ja-JP" sz="2000">
                <a:ea typeface="ＭＳ Ｐゴシック" charset="-128"/>
              </a:rPr>
              <a:t>gồm các mạch logic: AND, OR, NOT. </a:t>
            </a:r>
          </a:p>
          <a:p>
            <a:pPr>
              <a:lnSpc>
                <a:spcPct val="90000"/>
              </a:lnSpc>
              <a:buFont typeface="Wingdings" pitchFamily="2" charset="2"/>
              <a:buChar char="q"/>
            </a:pPr>
            <a:r>
              <a:rPr lang="en-US" altLang="ja-JP" sz="2000" smtClean="0">
                <a:ea typeface="ＭＳ Ｐゴシック" charset="-128"/>
              </a:rPr>
              <a:t>Hai </a:t>
            </a:r>
            <a:r>
              <a:rPr lang="en-US" altLang="ja-JP" sz="2000">
                <a:ea typeface="ＭＳ Ｐゴシック" charset="-128"/>
              </a:rPr>
              <a:t>loại bộ cộng: </a:t>
            </a:r>
          </a:p>
          <a:p>
            <a:pPr>
              <a:lnSpc>
                <a:spcPct val="90000"/>
              </a:lnSpc>
              <a:buNone/>
            </a:pPr>
            <a:r>
              <a:rPr lang="en-US" altLang="ja-JP" sz="2000">
                <a:ea typeface="ＭＳ Ｐゴシック" charset="-128"/>
              </a:rPr>
              <a:t>		- </a:t>
            </a:r>
            <a:r>
              <a:rPr lang="en-US" altLang="ja-JP" sz="2000" smtClean="0">
                <a:ea typeface="ＭＳ Ｐゴシック" charset="-128"/>
              </a:rPr>
              <a:t>Bộ </a:t>
            </a:r>
            <a:r>
              <a:rPr lang="en-US" altLang="ja-JP" sz="2000">
                <a:ea typeface="ＭＳ Ｐゴシック" charset="-128"/>
              </a:rPr>
              <a:t>bán cộng, không đưa vào tổng số nhớ từ bit thấp hơn.</a:t>
            </a:r>
          </a:p>
          <a:p>
            <a:pPr>
              <a:lnSpc>
                <a:spcPct val="90000"/>
              </a:lnSpc>
              <a:buNone/>
            </a:pPr>
            <a:r>
              <a:rPr lang="en-US" altLang="ja-JP" sz="2000">
                <a:ea typeface="ＭＳ Ｐゴシック" charset="-128"/>
              </a:rPr>
              <a:t>		- </a:t>
            </a:r>
            <a:r>
              <a:rPr lang="en-US" altLang="ja-JP" sz="2000" smtClean="0">
                <a:ea typeface="ＭＳ Ｐゴシック" charset="-128"/>
              </a:rPr>
              <a:t>Bộ </a:t>
            </a:r>
            <a:r>
              <a:rPr lang="en-US" altLang="ja-JP" sz="2000">
                <a:ea typeface="ＭＳ Ｐゴシック" charset="-128"/>
              </a:rPr>
              <a:t>cộng đầy đủ, đưa vào tổng số nhớ từ các bit thấp hơn.</a:t>
            </a:r>
          </a:p>
          <a:p>
            <a:pPr>
              <a:lnSpc>
                <a:spcPct val="90000"/>
              </a:lnSpc>
              <a:buFont typeface="Wingdings" pitchFamily="2" charset="2"/>
              <a:buChar char="q"/>
            </a:pPr>
            <a:r>
              <a:rPr lang="en-US" altLang="ja-JP" sz="2000" smtClean="0">
                <a:ea typeface="ＭＳ Ｐゴシック" charset="-128"/>
              </a:rPr>
              <a:t>Bộ cộng bán </a:t>
            </a:r>
            <a:r>
              <a:rPr lang="en-US" altLang="ja-JP" sz="2000">
                <a:ea typeface="ＭＳ Ｐゴシック" charset="-128"/>
              </a:rPr>
              <a:t>cộng:</a:t>
            </a:r>
          </a:p>
          <a:p>
            <a:pPr>
              <a:lnSpc>
                <a:spcPct val="90000"/>
              </a:lnSpc>
              <a:buNone/>
            </a:pPr>
            <a:r>
              <a:rPr lang="en-US" altLang="ja-JP" sz="2000" smtClean="0">
                <a:ea typeface="ＭＳ Ｐゴシック" charset="-128"/>
              </a:rPr>
              <a:t>		- </a:t>
            </a:r>
            <a:r>
              <a:rPr lang="en-US" altLang="ja-JP" sz="2000">
                <a:ea typeface="ＭＳ Ｐゴシック" charset="-128"/>
              </a:rPr>
              <a:t>C biểu thị cờ nhớ và S là bit thấp của kết quả phép cộng.</a:t>
            </a:r>
          </a:p>
          <a:p>
            <a:pPr>
              <a:lnSpc>
                <a:spcPct val="90000"/>
              </a:lnSpc>
              <a:buNone/>
            </a:pPr>
            <a:r>
              <a:rPr lang="en-US" altLang="ja-JP" sz="2000" smtClean="0">
                <a:ea typeface="ＭＳ Ｐゴシック" charset="-128"/>
              </a:rPr>
              <a:t>	</a:t>
            </a:r>
            <a:r>
              <a:rPr lang="en-US" altLang="ja-JP" sz="2000">
                <a:ea typeface="ＭＳ Ｐゴシック" charset="-128"/>
              </a:rPr>
              <a:t>	- C là tích logic và S là </a:t>
            </a:r>
            <a:r>
              <a:rPr lang="en-US" altLang="ja-JP" sz="2000" smtClean="0">
                <a:ea typeface="ＭＳ Ｐゴシック" charset="-128"/>
              </a:rPr>
              <a:t>tổng </a:t>
            </a:r>
            <a:r>
              <a:rPr lang="en-US" altLang="ja-JP" sz="2000">
                <a:ea typeface="ＭＳ Ｐゴシック" charset="-128"/>
              </a:rPr>
              <a:t>loại trừ </a:t>
            </a:r>
            <a:r>
              <a:rPr lang="en-US" altLang="ja-JP" sz="2000" smtClean="0">
                <a:ea typeface="ＭＳ Ｐゴシック" charset="-128"/>
              </a:rPr>
              <a:t>.</a:t>
            </a:r>
          </a:p>
          <a:p>
            <a:pPr>
              <a:lnSpc>
                <a:spcPct val="90000"/>
              </a:lnSpc>
              <a:buNone/>
            </a:pPr>
            <a:r>
              <a:rPr lang="en-US" altLang="ja-JP" sz="2000" smtClean="0">
                <a:ea typeface="ＭＳ Ｐゴシック" charset="-128"/>
              </a:rPr>
              <a:t>		         C =  A </a:t>
            </a:r>
            <a:r>
              <a:rPr lang="en-US" altLang="ja-JP" sz="2000" b="1" smtClean="0">
                <a:ea typeface="ＭＳ Ｐゴシック" charset="-128"/>
              </a:rPr>
              <a:t>and</a:t>
            </a:r>
            <a:r>
              <a:rPr lang="en-US" altLang="ja-JP" sz="2000" smtClean="0">
                <a:ea typeface="ＭＳ Ｐゴシック" charset="-128"/>
              </a:rPr>
              <a:t> B</a:t>
            </a:r>
          </a:p>
          <a:p>
            <a:pPr>
              <a:lnSpc>
                <a:spcPct val="90000"/>
              </a:lnSpc>
              <a:buNone/>
            </a:pPr>
            <a:r>
              <a:rPr lang="en-US" altLang="ja-JP" sz="2000" smtClean="0">
                <a:ea typeface="ＭＳ Ｐゴシック" charset="-128"/>
              </a:rPr>
              <a:t>		         S =   A </a:t>
            </a:r>
            <a:r>
              <a:rPr lang="en-US" altLang="ja-JP" sz="2000" b="1" smtClean="0">
                <a:ea typeface="ＭＳ Ｐゴシック" charset="-128"/>
              </a:rPr>
              <a:t>xor</a:t>
            </a:r>
            <a:r>
              <a:rPr lang="en-US" altLang="ja-JP" sz="2000" smtClean="0">
                <a:ea typeface="ＭＳ Ｐゴシック" charset="-128"/>
              </a:rPr>
              <a:t> B	</a:t>
            </a:r>
          </a:p>
          <a:p>
            <a:pPr>
              <a:lnSpc>
                <a:spcPct val="90000"/>
              </a:lnSpc>
              <a:buNone/>
            </a:pPr>
            <a:endParaRPr lang="en-US" sz="2000"/>
          </a:p>
        </p:txBody>
      </p:sp>
      <p:pic>
        <p:nvPicPr>
          <p:cNvPr id="30724" name="Picture 4"/>
          <p:cNvPicPr>
            <a:picLocks noChangeAspect="1" noChangeArrowheads="1"/>
          </p:cNvPicPr>
          <p:nvPr/>
        </p:nvPicPr>
        <p:blipFill>
          <a:blip r:embed="rId3"/>
          <a:srcRect/>
          <a:stretch>
            <a:fillRect/>
          </a:stretch>
        </p:blipFill>
        <p:spPr bwMode="auto">
          <a:xfrm>
            <a:off x="457200" y="4545012"/>
            <a:ext cx="3581400" cy="1627188"/>
          </a:xfrm>
          <a:prstGeom prst="rect">
            <a:avLst/>
          </a:prstGeom>
          <a:noFill/>
        </p:spPr>
      </p:pic>
      <p:pic>
        <p:nvPicPr>
          <p:cNvPr id="30725" name="Picture 5"/>
          <p:cNvPicPr>
            <a:picLocks noChangeAspect="1" noChangeArrowheads="1"/>
          </p:cNvPicPr>
          <p:nvPr/>
        </p:nvPicPr>
        <p:blipFill>
          <a:blip r:embed="rId4"/>
          <a:srcRect/>
          <a:stretch>
            <a:fillRect/>
          </a:stretch>
        </p:blipFill>
        <p:spPr bwMode="auto">
          <a:xfrm>
            <a:off x="4038600" y="4572000"/>
            <a:ext cx="4648200" cy="1560513"/>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274638"/>
            <a:ext cx="8229600" cy="868362"/>
          </a:xfrm>
        </p:spPr>
        <p:txBody>
          <a:bodyPr/>
          <a:lstStyle/>
          <a:p>
            <a:r>
              <a:rPr lang="en-US" sz="3200" smtClean="0"/>
              <a:t>1.2.1 Các phép toán logic</a:t>
            </a:r>
            <a:endParaRPr lang="en-US" sz="4800"/>
          </a:p>
        </p:txBody>
      </p:sp>
      <p:sp>
        <p:nvSpPr>
          <p:cNvPr id="31747" name="Rectangle 3"/>
          <p:cNvSpPr>
            <a:spLocks noGrp="1" noChangeArrowheads="1"/>
          </p:cNvSpPr>
          <p:nvPr>
            <p:ph idx="1"/>
          </p:nvPr>
        </p:nvSpPr>
        <p:spPr>
          <a:xfrm>
            <a:off x="457200" y="1600200"/>
            <a:ext cx="8382000" cy="5059363"/>
          </a:xfrm>
        </p:spPr>
        <p:txBody>
          <a:bodyPr>
            <a:normAutofit/>
          </a:bodyPr>
          <a:lstStyle/>
          <a:p>
            <a:pPr>
              <a:buFont typeface="Wingdings" pitchFamily="2" charset="2"/>
              <a:buChar char="q"/>
            </a:pPr>
            <a:r>
              <a:rPr lang="en-US" sz="2000"/>
              <a:t> </a:t>
            </a:r>
            <a:r>
              <a:rPr lang="en-US" altLang="ja-JP" sz="2000" smtClean="0">
                <a:ea typeface="ＭＳ Ｐゴシック" charset="-128"/>
              </a:rPr>
              <a:t>Bộ </a:t>
            </a:r>
            <a:r>
              <a:rPr lang="en-US" altLang="ja-JP" sz="2000">
                <a:ea typeface="ＭＳ Ｐゴシック" charset="-128"/>
              </a:rPr>
              <a:t>cộng đầy đủ:</a:t>
            </a:r>
          </a:p>
          <a:p>
            <a:pPr>
              <a:buNone/>
            </a:pPr>
            <a:r>
              <a:rPr lang="en-US" altLang="ja-JP" sz="2000" smtClean="0">
                <a:ea typeface="ＭＳ Ｐゴシック" charset="-128"/>
              </a:rPr>
              <a:t>	- </a:t>
            </a:r>
            <a:r>
              <a:rPr lang="en-US" altLang="ja-JP" sz="2000">
                <a:ea typeface="ＭＳ Ｐゴシック" charset="-128"/>
              </a:rPr>
              <a:t>Một bộ cộng đầy đủ có 3 đầu vào, 1 trong số đó là cờ nhớ từ bit thấp hơn.</a:t>
            </a:r>
          </a:p>
          <a:p>
            <a:pPr>
              <a:buNone/>
            </a:pPr>
            <a:r>
              <a:rPr lang="en-US" altLang="ja-JP" sz="2000">
                <a:ea typeface="ＭＳ Ｐゴシック" charset="-128"/>
              </a:rPr>
              <a:t>	</a:t>
            </a:r>
            <a:r>
              <a:rPr lang="en-US" altLang="ja-JP" sz="2000" smtClean="0">
                <a:ea typeface="ＭＳ Ｐゴシック" charset="-128"/>
              </a:rPr>
              <a:t>- Bộ </a:t>
            </a:r>
            <a:r>
              <a:rPr lang="en-US" altLang="ja-JP" sz="2000">
                <a:ea typeface="ＭＳ Ｐゴシック" charset="-128"/>
              </a:rPr>
              <a:t>cộng đầy đủ gồm 2 bộ bán cộng kết hợp với </a:t>
            </a:r>
            <a:r>
              <a:rPr lang="en-US" altLang="ja-JP" sz="2000" smtClean="0">
                <a:ea typeface="ＭＳ Ｐゴシック" charset="-128"/>
              </a:rPr>
              <a:t>nhau</a:t>
            </a:r>
          </a:p>
          <a:p>
            <a:pPr>
              <a:buNone/>
            </a:pPr>
            <a:r>
              <a:rPr lang="en-US" altLang="ja-JP" sz="2000" smtClean="0">
                <a:ea typeface="ＭＳ Ｐゴシック" charset="-128"/>
              </a:rPr>
              <a:t>	-  S = X </a:t>
            </a:r>
            <a:r>
              <a:rPr lang="en-US" altLang="ja-JP" sz="2000" b="1" smtClean="0">
                <a:ea typeface="ＭＳ Ｐゴシック" charset="-128"/>
              </a:rPr>
              <a:t>xor </a:t>
            </a:r>
            <a:r>
              <a:rPr lang="en-US" altLang="ja-JP" sz="2000" smtClean="0">
                <a:ea typeface="ＭＳ Ｐゴシック" charset="-128"/>
              </a:rPr>
              <a:t>Y </a:t>
            </a:r>
            <a:r>
              <a:rPr lang="en-US" altLang="ja-JP" sz="2000" b="1" smtClean="0">
                <a:ea typeface="ＭＳ Ｐゴシック" charset="-128"/>
              </a:rPr>
              <a:t>xor</a:t>
            </a:r>
            <a:r>
              <a:rPr lang="en-US" altLang="ja-JP" sz="2000" smtClean="0">
                <a:ea typeface="ＭＳ Ｐゴシック" charset="-128"/>
              </a:rPr>
              <a:t> Z</a:t>
            </a:r>
          </a:p>
          <a:p>
            <a:pPr>
              <a:buNone/>
            </a:pPr>
            <a:r>
              <a:rPr lang="en-US" altLang="ja-JP" sz="2000" smtClean="0">
                <a:ea typeface="ＭＳ Ｐゴシック" charset="-128"/>
              </a:rPr>
              <a:t>	-  C = (X </a:t>
            </a:r>
            <a:r>
              <a:rPr lang="en-US" altLang="ja-JP" sz="2000" b="1" smtClean="0">
                <a:ea typeface="ＭＳ Ｐゴシック" charset="-128"/>
              </a:rPr>
              <a:t>and</a:t>
            </a:r>
            <a:r>
              <a:rPr lang="en-US" altLang="ja-JP" sz="2000" smtClean="0">
                <a:ea typeface="ＭＳ Ｐゴシック" charset="-128"/>
              </a:rPr>
              <a:t> Y) or  (Z </a:t>
            </a:r>
            <a:r>
              <a:rPr lang="en-US" altLang="ja-JP" sz="2000" b="1" smtClean="0">
                <a:ea typeface="ＭＳ Ｐゴシック" charset="-128"/>
              </a:rPr>
              <a:t>and</a:t>
            </a:r>
            <a:r>
              <a:rPr lang="en-US" altLang="ja-JP" sz="2000" smtClean="0">
                <a:ea typeface="ＭＳ Ｐゴシック" charset="-128"/>
              </a:rPr>
              <a:t> (X </a:t>
            </a:r>
            <a:r>
              <a:rPr lang="en-US" altLang="ja-JP" sz="2000" b="1" smtClean="0">
                <a:ea typeface="ＭＳ Ｐゴシック" charset="-128"/>
              </a:rPr>
              <a:t>xor</a:t>
            </a:r>
            <a:r>
              <a:rPr lang="en-US" altLang="ja-JP" sz="2000" smtClean="0">
                <a:ea typeface="ＭＳ Ｐゴシック" charset="-128"/>
              </a:rPr>
              <a:t> Y))</a:t>
            </a:r>
          </a:p>
          <a:p>
            <a:pPr>
              <a:buNone/>
            </a:pPr>
            <a:endParaRPr lang="en-US" altLang="ja-JP" sz="2000" smtClean="0">
              <a:ea typeface="ＭＳ Ｐゴシック" charset="-128"/>
            </a:endParaRPr>
          </a:p>
          <a:p>
            <a:pPr>
              <a:buNone/>
            </a:pPr>
            <a:endParaRPr lang="en-US" sz="2000"/>
          </a:p>
        </p:txBody>
      </p:sp>
      <p:pic>
        <p:nvPicPr>
          <p:cNvPr id="31749" name="Picture 5"/>
          <p:cNvPicPr>
            <a:picLocks noChangeAspect="1" noChangeArrowheads="1"/>
          </p:cNvPicPr>
          <p:nvPr/>
        </p:nvPicPr>
        <p:blipFill>
          <a:blip r:embed="rId3"/>
          <a:srcRect/>
          <a:stretch>
            <a:fillRect/>
          </a:stretch>
        </p:blipFill>
        <p:spPr bwMode="auto">
          <a:xfrm>
            <a:off x="990600" y="3586162"/>
            <a:ext cx="3886200" cy="2738438"/>
          </a:xfrm>
          <a:prstGeom prst="rect">
            <a:avLst/>
          </a:prstGeom>
          <a:noFill/>
        </p:spPr>
      </p:pic>
      <p:pic>
        <p:nvPicPr>
          <p:cNvPr id="31750" name="Picture 6"/>
          <p:cNvPicPr>
            <a:picLocks noChangeAspect="1" noChangeArrowheads="1"/>
          </p:cNvPicPr>
          <p:nvPr/>
        </p:nvPicPr>
        <p:blipFill>
          <a:blip r:embed="rId4"/>
          <a:srcRect/>
          <a:stretch>
            <a:fillRect/>
          </a:stretch>
        </p:blipFill>
        <p:spPr bwMode="auto">
          <a:xfrm>
            <a:off x="5029200" y="4035425"/>
            <a:ext cx="3581400" cy="1603375"/>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err="1"/>
              <a:t>Mục</a:t>
            </a:r>
            <a:r>
              <a:rPr lang="en-US"/>
              <a:t> </a:t>
            </a:r>
            <a:r>
              <a:rPr lang="en-US" err="1"/>
              <a:t>lục</a:t>
            </a:r>
            <a:endParaRPr lang="en-US"/>
          </a:p>
        </p:txBody>
      </p:sp>
      <p:sp>
        <p:nvSpPr>
          <p:cNvPr id="6147" name="Rectangle 3"/>
          <p:cNvSpPr>
            <a:spLocks noGrp="1" noChangeArrowheads="1"/>
          </p:cNvSpPr>
          <p:nvPr>
            <p:ph idx="1"/>
          </p:nvPr>
        </p:nvSpPr>
        <p:spPr/>
        <p:txBody>
          <a:bodyPr/>
          <a:lstStyle/>
          <a:p>
            <a:pPr marL="609600" indent="-609600">
              <a:lnSpc>
                <a:spcPct val="90000"/>
              </a:lnSpc>
              <a:buFont typeface="Wingdings" pitchFamily="2" charset="2"/>
              <a:buChar char="q"/>
            </a:pPr>
            <a:r>
              <a:rPr lang="en-US" err="1"/>
              <a:t>Nguyên</a:t>
            </a:r>
            <a:r>
              <a:rPr lang="en-US"/>
              <a:t> </a:t>
            </a:r>
            <a:r>
              <a:rPr lang="en-US" err="1"/>
              <a:t>lý</a:t>
            </a:r>
            <a:r>
              <a:rPr lang="en-US"/>
              <a:t> </a:t>
            </a:r>
            <a:r>
              <a:rPr lang="en-US" err="1"/>
              <a:t>cơ</a:t>
            </a:r>
            <a:r>
              <a:rPr lang="en-US"/>
              <a:t> </a:t>
            </a:r>
            <a:r>
              <a:rPr lang="en-US" err="1"/>
              <a:t>bản</a:t>
            </a:r>
            <a:r>
              <a:rPr lang="en-US"/>
              <a:t> </a:t>
            </a:r>
            <a:r>
              <a:rPr lang="en-US" err="1"/>
              <a:t>về</a:t>
            </a:r>
            <a:r>
              <a:rPr lang="en-US"/>
              <a:t> </a:t>
            </a:r>
            <a:r>
              <a:rPr lang="en-US" err="1"/>
              <a:t>thông</a:t>
            </a:r>
            <a:r>
              <a:rPr lang="en-US"/>
              <a:t> tin.</a:t>
            </a:r>
          </a:p>
          <a:p>
            <a:pPr marL="609600" indent="-609600">
              <a:lnSpc>
                <a:spcPct val="90000"/>
              </a:lnSpc>
              <a:buFont typeface="Wingdings" pitchFamily="2" charset="2"/>
              <a:buChar char="q"/>
            </a:pPr>
            <a:r>
              <a:rPr lang="en-US" err="1"/>
              <a:t>Thông</a:t>
            </a:r>
            <a:r>
              <a:rPr lang="en-US"/>
              <a:t> tin </a:t>
            </a:r>
            <a:r>
              <a:rPr lang="en-US" err="1"/>
              <a:t>và</a:t>
            </a:r>
            <a:r>
              <a:rPr lang="en-US"/>
              <a:t> Logic.</a:t>
            </a:r>
          </a:p>
          <a:p>
            <a:pPr marL="609600" indent="-609600">
              <a:lnSpc>
                <a:spcPct val="90000"/>
              </a:lnSpc>
              <a:buFont typeface="Wingdings" pitchFamily="2" charset="2"/>
              <a:buChar char="q"/>
            </a:pPr>
            <a:r>
              <a:rPr lang="en-US" err="1"/>
              <a:t>Cấu</a:t>
            </a:r>
            <a:r>
              <a:rPr lang="en-US"/>
              <a:t> </a:t>
            </a:r>
            <a:r>
              <a:rPr lang="en-US" err="1"/>
              <a:t>trúc</a:t>
            </a:r>
            <a:r>
              <a:rPr lang="en-US"/>
              <a:t> </a:t>
            </a:r>
            <a:r>
              <a:rPr lang="en-US" err="1"/>
              <a:t>dữ</a:t>
            </a:r>
            <a:r>
              <a:rPr lang="en-US"/>
              <a:t> </a:t>
            </a:r>
            <a:r>
              <a:rPr lang="en-US" err="1"/>
              <a:t>liệu</a:t>
            </a:r>
            <a:r>
              <a:rPr lang="en-US"/>
              <a:t>.</a:t>
            </a:r>
          </a:p>
          <a:p>
            <a:pPr marL="609600" indent="-609600">
              <a:lnSpc>
                <a:spcPct val="90000"/>
              </a:lnSpc>
              <a:buFont typeface="Wingdings" pitchFamily="2" charset="2"/>
              <a:buChar char="q"/>
            </a:pPr>
            <a:r>
              <a:rPr lang="en-US" err="1"/>
              <a:t>Giải</a:t>
            </a:r>
            <a:r>
              <a:rPr lang="en-US"/>
              <a:t> </a:t>
            </a:r>
            <a:r>
              <a:rPr lang="en-US" err="1"/>
              <a:t>thuật</a:t>
            </a:r>
            <a:r>
              <a:rPr lang="en-US"/>
              <a:t>.</a:t>
            </a:r>
          </a:p>
          <a:p>
            <a:pPr marL="609600" indent="-609600">
              <a:lnSpc>
                <a:spcPct val="90000"/>
              </a:lnSpc>
              <a:buFontTx/>
              <a:buNone/>
            </a:pPr>
            <a:r>
              <a:rPr lang="en-US"/>
              <a:t>	</a:t>
            </a:r>
            <a:endParaRPr 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blinds(horizontal)">
                                      <p:cBhvr>
                                        <p:cTn id="7" dur="500"/>
                                        <p:tgtEl>
                                          <p:spTgt spid="61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47">
                                            <p:txEl>
                                              <p:pRg st="1" end="1"/>
                                            </p:txEl>
                                          </p:spTgt>
                                        </p:tgtEl>
                                        <p:attrNameLst>
                                          <p:attrName>style.visibility</p:attrName>
                                        </p:attrNameLst>
                                      </p:cBhvr>
                                      <p:to>
                                        <p:strVal val="visible"/>
                                      </p:to>
                                    </p:set>
                                    <p:animEffect transition="in" filter="blinds(horizontal)">
                                      <p:cBhvr>
                                        <p:cTn id="12" dur="500"/>
                                        <p:tgtEl>
                                          <p:spTgt spid="61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147">
                                            <p:txEl>
                                              <p:pRg st="2" end="2"/>
                                            </p:txEl>
                                          </p:spTgt>
                                        </p:tgtEl>
                                        <p:attrNameLst>
                                          <p:attrName>style.visibility</p:attrName>
                                        </p:attrNameLst>
                                      </p:cBhvr>
                                      <p:to>
                                        <p:strVal val="visible"/>
                                      </p:to>
                                    </p:set>
                                    <p:animEffect transition="in" filter="blinds(horizontal)">
                                      <p:cBhvr>
                                        <p:cTn id="17" dur="500"/>
                                        <p:tgtEl>
                                          <p:spTgt spid="61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147">
                                            <p:txEl>
                                              <p:pRg st="3" end="3"/>
                                            </p:txEl>
                                          </p:spTgt>
                                        </p:tgtEl>
                                        <p:attrNameLst>
                                          <p:attrName>style.visibility</p:attrName>
                                        </p:attrNameLst>
                                      </p:cBhvr>
                                      <p:to>
                                        <p:strVal val="visible"/>
                                      </p:to>
                                    </p:set>
                                    <p:animEffect transition="in" filter="blinds(horizontal)">
                                      <p:cBhvr>
                                        <p:cTn id="22" dur="500"/>
                                        <p:tgtEl>
                                          <p:spTgt spid="61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147">
                                            <p:txEl>
                                              <p:pRg st="4" end="4"/>
                                            </p:txEl>
                                          </p:spTgt>
                                        </p:tgtEl>
                                        <p:attrNameLst>
                                          <p:attrName>style.visibility</p:attrName>
                                        </p:attrNameLst>
                                      </p:cBhvr>
                                      <p:to>
                                        <p:strVal val="visible"/>
                                      </p:to>
                                    </p:set>
                                    <p:animEffect transition="in" filter="blinds(horizontal)">
                                      <p:cBhvr>
                                        <p:cTn id="27" dur="500"/>
                                        <p:tgtEl>
                                          <p:spTgt spid="61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57200" y="274638"/>
            <a:ext cx="8229600" cy="868362"/>
          </a:xfrm>
        </p:spPr>
        <p:txBody>
          <a:bodyPr>
            <a:normAutofit/>
          </a:bodyPr>
          <a:lstStyle/>
          <a:p>
            <a:r>
              <a:rPr lang="en-US" sz="3200" smtClean="0"/>
              <a:t>1.2.2 BNF - Backus-Naur  Form</a:t>
            </a:r>
            <a:endParaRPr lang="en-US" sz="3200"/>
          </a:p>
        </p:txBody>
      </p:sp>
      <p:sp>
        <p:nvSpPr>
          <p:cNvPr id="32771" name="Rectangle 3"/>
          <p:cNvSpPr>
            <a:spLocks noGrp="1" noChangeArrowheads="1"/>
          </p:cNvSpPr>
          <p:nvPr>
            <p:ph idx="1"/>
          </p:nvPr>
        </p:nvSpPr>
        <p:spPr>
          <a:xfrm>
            <a:off x="457200" y="1143000"/>
            <a:ext cx="8229600" cy="4983163"/>
          </a:xfrm>
        </p:spPr>
        <p:txBody>
          <a:bodyPr/>
          <a:lstStyle/>
          <a:p>
            <a:pPr>
              <a:lnSpc>
                <a:spcPct val="80000"/>
              </a:lnSpc>
              <a:buFont typeface="Wingdings" pitchFamily="2" charset="2"/>
              <a:buChar char="q"/>
            </a:pPr>
            <a:r>
              <a:rPr lang="en-US" sz="2400" smtClean="0"/>
              <a:t>Được </a:t>
            </a:r>
            <a:r>
              <a:rPr lang="en-US" sz="2400"/>
              <a:t>dùng để đ</a:t>
            </a:r>
            <a:r>
              <a:rPr lang="en-US" altLang="ja-JP" sz="2400">
                <a:ea typeface="ＭＳ Ｐゴシック" charset="-128"/>
              </a:rPr>
              <a:t>ịnh nghĩa văn phạm của 1 ngôn ngữ lập trình (định nghĩa cú pháp).</a:t>
            </a:r>
          </a:p>
          <a:p>
            <a:pPr>
              <a:lnSpc>
                <a:spcPct val="80000"/>
              </a:lnSpc>
              <a:buFont typeface="Wingdings" pitchFamily="2" charset="2"/>
              <a:buChar char="q"/>
            </a:pPr>
            <a:r>
              <a:rPr lang="en-US" altLang="ja-JP" sz="2400" smtClean="0">
                <a:ea typeface="ＭＳ Ｐゴシック" charset="-128"/>
              </a:rPr>
              <a:t>Dạng </a:t>
            </a:r>
            <a:r>
              <a:rPr lang="en-US" altLang="ja-JP" sz="2400">
                <a:ea typeface="ＭＳ Ｐゴシック" charset="-128"/>
              </a:rPr>
              <a:t>cơ bản của BNF:</a:t>
            </a:r>
          </a:p>
          <a:p>
            <a:pPr>
              <a:lnSpc>
                <a:spcPct val="80000"/>
              </a:lnSpc>
              <a:buFont typeface="Wingdings" pitchFamily="2" charset="2"/>
              <a:buChar char="q"/>
            </a:pPr>
            <a:r>
              <a:rPr lang="en-US" altLang="ja-JP" sz="2400" smtClean="0">
                <a:ea typeface="ＭＳ Ｐゴシック" charset="-128"/>
              </a:rPr>
              <a:t>Biểu </a:t>
            </a:r>
            <a:r>
              <a:rPr lang="en-US" altLang="ja-JP" sz="2400">
                <a:ea typeface="ＭＳ Ｐゴシック" charset="-128"/>
              </a:rPr>
              <a:t>thức BNF chứa phép tuần tự, lặp và chọn. </a:t>
            </a:r>
            <a:endParaRPr lang="en-US" altLang="ja-JP" sz="2400" smtClean="0">
              <a:ea typeface="ＭＳ Ｐゴシック" charset="-128"/>
            </a:endParaRPr>
          </a:p>
          <a:p>
            <a:pPr>
              <a:lnSpc>
                <a:spcPct val="80000"/>
              </a:lnSpc>
              <a:buNone/>
            </a:pPr>
            <a:r>
              <a:rPr lang="en-US" altLang="ja-JP" sz="2400" smtClean="0">
                <a:ea typeface="ＭＳ Ｐゴシック" charset="-128"/>
              </a:rPr>
              <a:t>	</a:t>
            </a:r>
            <a:r>
              <a:rPr lang="en-US" altLang="ja-JP" sz="2400" b="1" smtClean="0">
                <a:ea typeface="ＭＳ Ｐゴシック" charset="-128"/>
              </a:rPr>
              <a:t>Tuần tự</a:t>
            </a:r>
            <a:r>
              <a:rPr lang="en-US" altLang="ja-JP" sz="2400" smtClean="0">
                <a:ea typeface="ＭＳ Ｐゴシック" charset="-128"/>
              </a:rPr>
              <a:t>: &lt;</a:t>
            </a:r>
            <a:r>
              <a:rPr lang="en-US" altLang="ja-JP" sz="2400" i="1" smtClean="0">
                <a:ea typeface="ＭＳ Ｐゴシック" charset="-128"/>
              </a:rPr>
              <a:t>x</a:t>
            </a:r>
            <a:r>
              <a:rPr lang="en-US" altLang="ja-JP" sz="2400" smtClean="0">
                <a:ea typeface="ＭＳ Ｐゴシック" charset="-128"/>
              </a:rPr>
              <a:t>&gt;::=&lt;</a:t>
            </a:r>
            <a:r>
              <a:rPr lang="en-US" altLang="ja-JP" sz="2400" i="1" smtClean="0">
                <a:ea typeface="ＭＳ Ｐゴシック" charset="-128"/>
              </a:rPr>
              <a:t>a</a:t>
            </a:r>
            <a:r>
              <a:rPr lang="en-US" altLang="ja-JP" sz="2400" smtClean="0">
                <a:ea typeface="ＭＳ Ｐゴシック" charset="-128"/>
              </a:rPr>
              <a:t>&gt;&lt;</a:t>
            </a:r>
            <a:r>
              <a:rPr lang="en-US" altLang="ja-JP" sz="2400" i="1" smtClean="0">
                <a:ea typeface="ＭＳ Ｐゴシック" charset="-128"/>
              </a:rPr>
              <a:t>b</a:t>
            </a:r>
            <a:r>
              <a:rPr lang="en-US" altLang="ja-JP" sz="2400" smtClean="0">
                <a:ea typeface="ＭＳ Ｐゴシック" charset="-128"/>
              </a:rPr>
              <a:t>&gt; </a:t>
            </a:r>
          </a:p>
          <a:p>
            <a:pPr>
              <a:lnSpc>
                <a:spcPct val="80000"/>
              </a:lnSpc>
              <a:buNone/>
            </a:pPr>
            <a:r>
              <a:rPr lang="en-US" sz="2400" smtClean="0"/>
              <a:t>	</a:t>
            </a:r>
            <a:r>
              <a:rPr lang="en-US" altLang="ja-JP" sz="2400" b="1" smtClean="0">
                <a:ea typeface="ＭＳ Ｐゴシック" charset="-128"/>
              </a:rPr>
              <a:t>Lặp </a:t>
            </a:r>
            <a:r>
              <a:rPr lang="en-US" altLang="ja-JP" sz="2400">
                <a:ea typeface="ＭＳ Ｐゴシック" charset="-128"/>
              </a:rPr>
              <a:t>&lt;</a:t>
            </a:r>
            <a:r>
              <a:rPr lang="en-US" altLang="ja-JP" sz="2400" i="1">
                <a:ea typeface="ＭＳ Ｐゴシック" charset="-128"/>
              </a:rPr>
              <a:t>x</a:t>
            </a:r>
            <a:r>
              <a:rPr lang="en-US" altLang="ja-JP" sz="2400">
                <a:ea typeface="ＭＳ Ｐゴシック" charset="-128"/>
              </a:rPr>
              <a:t>&gt;::=&lt;</a:t>
            </a:r>
            <a:r>
              <a:rPr lang="en-US" altLang="ja-JP" sz="2400" i="1">
                <a:ea typeface="ＭＳ Ｐゴシック" charset="-128"/>
              </a:rPr>
              <a:t>a</a:t>
            </a:r>
            <a:r>
              <a:rPr lang="en-US" altLang="ja-JP" sz="2400">
                <a:ea typeface="ＭＳ Ｐゴシック" charset="-128"/>
              </a:rPr>
              <a:t>&gt;… “phần tử cú pháp x là 1 dãy lặp của kí tự a”. Nó cũng có nghĩa là kí tự a được lặp 1 hoặc nhiều lần.</a:t>
            </a:r>
          </a:p>
          <a:p>
            <a:pPr>
              <a:lnSpc>
                <a:spcPct val="80000"/>
              </a:lnSpc>
              <a:buNone/>
            </a:pPr>
            <a:r>
              <a:rPr lang="en-US" altLang="ja-JP" sz="2400" b="1">
                <a:ea typeface="ＭＳ Ｐゴシック" charset="-128"/>
              </a:rPr>
              <a:t>	</a:t>
            </a:r>
            <a:r>
              <a:rPr lang="en-US" altLang="ja-JP" sz="2400" b="1" smtClean="0">
                <a:ea typeface="ＭＳ Ｐゴシック" charset="-128"/>
              </a:rPr>
              <a:t>Chọn</a:t>
            </a:r>
            <a:r>
              <a:rPr lang="en-US" altLang="ja-JP" sz="2400" b="1">
                <a:ea typeface="ＭＳ Ｐゴシック" charset="-128"/>
              </a:rPr>
              <a:t>: </a:t>
            </a:r>
            <a:endParaRPr lang="en-US" altLang="ja-JP" sz="2400" b="1" smtClean="0">
              <a:ea typeface="ＭＳ Ｐゴシック" charset="-128"/>
            </a:endParaRPr>
          </a:p>
          <a:p>
            <a:pPr>
              <a:lnSpc>
                <a:spcPct val="80000"/>
              </a:lnSpc>
              <a:buNone/>
            </a:pPr>
            <a:r>
              <a:rPr lang="en-US" altLang="ja-JP" sz="2400" b="1" smtClean="0">
                <a:ea typeface="ＭＳ Ｐゴシック" charset="-128"/>
              </a:rPr>
              <a:t>		</a:t>
            </a:r>
            <a:r>
              <a:rPr lang="en-US" altLang="ja-JP" sz="2400" smtClean="0">
                <a:ea typeface="ＭＳ Ｐゴシック" charset="-128"/>
              </a:rPr>
              <a:t>&lt;</a:t>
            </a:r>
            <a:r>
              <a:rPr lang="en-US" altLang="ja-JP" sz="2400" i="1">
                <a:ea typeface="ＭＳ Ｐゴシック" charset="-128"/>
              </a:rPr>
              <a:t>x</a:t>
            </a:r>
            <a:r>
              <a:rPr lang="en-US" altLang="ja-JP" sz="2400">
                <a:ea typeface="ＭＳ Ｐゴシック" charset="-128"/>
              </a:rPr>
              <a:t>&gt;::=&lt;</a:t>
            </a:r>
            <a:r>
              <a:rPr lang="en-US" altLang="ja-JP" sz="2400" i="1">
                <a:ea typeface="ＭＳ Ｐゴシック" charset="-128"/>
              </a:rPr>
              <a:t>a</a:t>
            </a:r>
            <a:r>
              <a:rPr lang="en-US" altLang="ja-JP" sz="2400">
                <a:ea typeface="ＭＳ Ｐゴシック" charset="-128"/>
              </a:rPr>
              <a:t> | </a:t>
            </a:r>
            <a:r>
              <a:rPr lang="en-US" altLang="ja-JP" sz="2400" i="1">
                <a:ea typeface="ＭＳ Ｐゴシック" charset="-128"/>
              </a:rPr>
              <a:t>b</a:t>
            </a:r>
            <a:r>
              <a:rPr lang="en-US" altLang="ja-JP" sz="2400">
                <a:ea typeface="ＭＳ Ｐゴシック" charset="-128"/>
              </a:rPr>
              <a:t>&gt; “phần tử cú pháp x nhận kí tự a hoặc kí tự b”. Nếu 1 trong các lựa chọn bị bỏ qua, biểu thức tiếp theo được sử dụng: </a:t>
            </a:r>
          </a:p>
          <a:p>
            <a:pPr lvl="1">
              <a:lnSpc>
                <a:spcPct val="80000"/>
              </a:lnSpc>
              <a:buNone/>
            </a:pPr>
            <a:r>
              <a:rPr lang="en-US" altLang="ja-JP" sz="2400">
                <a:ea typeface="ＭＳ Ｐゴシック" charset="-128"/>
              </a:rPr>
              <a:t>	&lt;</a:t>
            </a:r>
            <a:r>
              <a:rPr lang="en-US" altLang="ja-JP" sz="2400" i="1">
                <a:ea typeface="ＭＳ Ｐゴシック" charset="-128"/>
              </a:rPr>
              <a:t>x</a:t>
            </a:r>
            <a:r>
              <a:rPr lang="en-US" altLang="ja-JP" sz="2400">
                <a:ea typeface="ＭＳ Ｐゴシック" charset="-128"/>
              </a:rPr>
              <a:t>&gt;::=[&lt;</a:t>
            </a:r>
            <a:r>
              <a:rPr lang="en-US" altLang="ja-JP" sz="2400" i="1">
                <a:ea typeface="ＭＳ Ｐゴシック" charset="-128"/>
              </a:rPr>
              <a:t>a</a:t>
            </a:r>
            <a:r>
              <a:rPr lang="en-US" altLang="ja-JP" sz="2400">
                <a:ea typeface="ＭＳ Ｐゴシック" charset="-128"/>
              </a:rPr>
              <a:t>&gt;] “phần tử cú pháp x nhận kí tự a hoặc kí tự rỗng”. Kí hiệu “[ ]” có nghĩa có thể bỏ qua</a:t>
            </a:r>
            <a:endParaRPr 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Effect transition="in" filter="box(in)">
                                      <p:cBhvr>
                                        <p:cTn id="7" dur="500"/>
                                        <p:tgtEl>
                                          <p:spTgt spid="327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2771">
                                            <p:txEl>
                                              <p:pRg st="1" end="1"/>
                                            </p:txEl>
                                          </p:spTgt>
                                        </p:tgtEl>
                                        <p:attrNameLst>
                                          <p:attrName>style.visibility</p:attrName>
                                        </p:attrNameLst>
                                      </p:cBhvr>
                                      <p:to>
                                        <p:strVal val="visible"/>
                                      </p:to>
                                    </p:set>
                                    <p:animEffect transition="in" filter="box(in)">
                                      <p:cBhvr>
                                        <p:cTn id="12" dur="500"/>
                                        <p:tgtEl>
                                          <p:spTgt spid="327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2771">
                                            <p:txEl>
                                              <p:pRg st="2" end="2"/>
                                            </p:txEl>
                                          </p:spTgt>
                                        </p:tgtEl>
                                        <p:attrNameLst>
                                          <p:attrName>style.visibility</p:attrName>
                                        </p:attrNameLst>
                                      </p:cBhvr>
                                      <p:to>
                                        <p:strVal val="visible"/>
                                      </p:to>
                                    </p:set>
                                    <p:animEffect transition="in" filter="box(in)">
                                      <p:cBhvr>
                                        <p:cTn id="17" dur="500"/>
                                        <p:tgtEl>
                                          <p:spTgt spid="327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2771">
                                            <p:txEl>
                                              <p:pRg st="3" end="3"/>
                                            </p:txEl>
                                          </p:spTgt>
                                        </p:tgtEl>
                                        <p:attrNameLst>
                                          <p:attrName>style.visibility</p:attrName>
                                        </p:attrNameLst>
                                      </p:cBhvr>
                                      <p:to>
                                        <p:strVal val="visible"/>
                                      </p:to>
                                    </p:set>
                                    <p:animEffect transition="in" filter="box(in)">
                                      <p:cBhvr>
                                        <p:cTn id="22" dur="500"/>
                                        <p:tgtEl>
                                          <p:spTgt spid="327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2771">
                                            <p:txEl>
                                              <p:pRg st="4" end="4"/>
                                            </p:txEl>
                                          </p:spTgt>
                                        </p:tgtEl>
                                        <p:attrNameLst>
                                          <p:attrName>style.visibility</p:attrName>
                                        </p:attrNameLst>
                                      </p:cBhvr>
                                      <p:to>
                                        <p:strVal val="visible"/>
                                      </p:to>
                                    </p:set>
                                    <p:animEffect transition="in" filter="box(in)">
                                      <p:cBhvr>
                                        <p:cTn id="27" dur="500"/>
                                        <p:tgtEl>
                                          <p:spTgt spid="3277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32771">
                                            <p:txEl>
                                              <p:pRg st="5" end="5"/>
                                            </p:txEl>
                                          </p:spTgt>
                                        </p:tgtEl>
                                        <p:attrNameLst>
                                          <p:attrName>style.visibility</p:attrName>
                                        </p:attrNameLst>
                                      </p:cBhvr>
                                      <p:to>
                                        <p:strVal val="visible"/>
                                      </p:to>
                                    </p:set>
                                    <p:animEffect transition="in" filter="box(in)">
                                      <p:cBhvr>
                                        <p:cTn id="32" dur="500"/>
                                        <p:tgtEl>
                                          <p:spTgt spid="3277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32771">
                                            <p:txEl>
                                              <p:pRg st="6" end="6"/>
                                            </p:txEl>
                                          </p:spTgt>
                                        </p:tgtEl>
                                        <p:attrNameLst>
                                          <p:attrName>style.visibility</p:attrName>
                                        </p:attrNameLst>
                                      </p:cBhvr>
                                      <p:to>
                                        <p:strVal val="visible"/>
                                      </p:to>
                                    </p:set>
                                    <p:animEffect transition="in" filter="box(in)">
                                      <p:cBhvr>
                                        <p:cTn id="37" dur="500"/>
                                        <p:tgtEl>
                                          <p:spTgt spid="32771">
                                            <p:txEl>
                                              <p:pRg st="6" end="6"/>
                                            </p:txEl>
                                          </p:spTgt>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32771">
                                            <p:txEl>
                                              <p:pRg st="7" end="7"/>
                                            </p:txEl>
                                          </p:spTgt>
                                        </p:tgtEl>
                                        <p:attrNameLst>
                                          <p:attrName>style.visibility</p:attrName>
                                        </p:attrNameLst>
                                      </p:cBhvr>
                                      <p:to>
                                        <p:strVal val="visible"/>
                                      </p:to>
                                    </p:set>
                                    <p:animEffect transition="in" filter="box(in)">
                                      <p:cBhvr>
                                        <p:cTn id="40" dur="500"/>
                                        <p:tgtEl>
                                          <p:spTgt spid="327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274638"/>
            <a:ext cx="8229600" cy="411162"/>
          </a:xfrm>
        </p:spPr>
        <p:txBody>
          <a:bodyPr>
            <a:noAutofit/>
          </a:bodyPr>
          <a:lstStyle/>
          <a:p>
            <a:r>
              <a:rPr lang="en-US" sz="3200" smtClean="0"/>
              <a:t>1.2.2 BNF - Backus-Naur  Form</a:t>
            </a:r>
            <a:endParaRPr lang="en-US" sz="3200"/>
          </a:p>
        </p:txBody>
      </p:sp>
      <p:sp>
        <p:nvSpPr>
          <p:cNvPr id="33795" name="Rectangle 3"/>
          <p:cNvSpPr>
            <a:spLocks noGrp="1" noChangeArrowheads="1"/>
          </p:cNvSpPr>
          <p:nvPr>
            <p:ph idx="1"/>
          </p:nvPr>
        </p:nvSpPr>
        <p:spPr>
          <a:xfrm>
            <a:off x="457200" y="914400"/>
            <a:ext cx="8229600" cy="5334000"/>
          </a:xfrm>
        </p:spPr>
        <p:txBody>
          <a:bodyPr/>
          <a:lstStyle/>
          <a:p>
            <a:pPr>
              <a:lnSpc>
                <a:spcPct val="80000"/>
              </a:lnSpc>
              <a:buFont typeface="Wingdings" pitchFamily="2" charset="2"/>
              <a:buChar char="q"/>
            </a:pPr>
            <a:r>
              <a:rPr lang="en-US" altLang="ja-JP" sz="2000">
                <a:ea typeface="ＭＳ Ｐゴシック" charset="-128"/>
              </a:rPr>
              <a:t> </a:t>
            </a:r>
            <a:r>
              <a:rPr lang="en-US" altLang="ja-JP" sz="2000" smtClean="0">
                <a:ea typeface="ＭＳ Ｐゴシック" charset="-128"/>
              </a:rPr>
              <a:t>Kí </a:t>
            </a:r>
            <a:r>
              <a:rPr lang="en-US" altLang="ja-JP" sz="2000">
                <a:ea typeface="ＭＳ Ｐゴシック" charset="-128"/>
              </a:rPr>
              <a:t>hiệu kết thúc và không kết thúc:</a:t>
            </a:r>
          </a:p>
          <a:p>
            <a:pPr>
              <a:lnSpc>
                <a:spcPct val="80000"/>
              </a:lnSpc>
              <a:buNone/>
            </a:pPr>
            <a:r>
              <a:rPr lang="en-US" altLang="ja-JP" sz="2000" smtClean="0">
                <a:ea typeface="ＭＳ Ｐゴシック" charset="-128"/>
              </a:rPr>
              <a:t>	+ </a:t>
            </a:r>
            <a:r>
              <a:rPr lang="en-US" altLang="ja-JP" sz="2000">
                <a:ea typeface="ＭＳ Ｐゴシック" charset="-128"/>
              </a:rPr>
              <a:t>Một phần tử cú pháp đã được định nghĩa có thể dùng để định nghĩa phần tử khác hoặc chính nó </a:t>
            </a:r>
            <a:r>
              <a:rPr lang="en-US" altLang="ja-JP" sz="2000" smtClean="0">
                <a:ea typeface="ＭＳ Ｐゴシック" charset="-128"/>
              </a:rPr>
              <a:t>: </a:t>
            </a:r>
            <a:r>
              <a:rPr lang="en-US" altLang="ja-JP" sz="2000" b="1" smtClean="0">
                <a:ea typeface="ＭＳ Ｐゴシック" charset="-128"/>
              </a:rPr>
              <a:t>“</a:t>
            </a:r>
            <a:r>
              <a:rPr lang="en-US" altLang="ja-JP" sz="2000" b="1">
                <a:ea typeface="ＭＳ Ｐゴシック" charset="-128"/>
              </a:rPr>
              <a:t>kí hiệu không kết thúc”</a:t>
            </a:r>
            <a:r>
              <a:rPr lang="en-US" altLang="ja-JP" sz="2000">
                <a:ea typeface="ＭＳ Ｐゴシック" charset="-128"/>
              </a:rPr>
              <a:t>.</a:t>
            </a:r>
          </a:p>
          <a:p>
            <a:pPr>
              <a:lnSpc>
                <a:spcPct val="80000"/>
              </a:lnSpc>
              <a:buNone/>
            </a:pPr>
            <a:r>
              <a:rPr lang="en-US" altLang="ja-JP" sz="2000">
                <a:ea typeface="ＭＳ Ｐゴシック" charset="-128"/>
              </a:rPr>
              <a:t>	+ </a:t>
            </a:r>
            <a:r>
              <a:rPr lang="en-US" altLang="ja-JP" sz="2000" smtClean="0">
                <a:ea typeface="ＭＳ Ｐゴシック" charset="-128"/>
              </a:rPr>
              <a:t>Các ký tự còn lại : “</a:t>
            </a:r>
            <a:r>
              <a:rPr lang="en-US" altLang="ja-JP" sz="2000" b="1" smtClean="0">
                <a:ea typeface="ＭＳ Ｐゴシック" charset="-128"/>
              </a:rPr>
              <a:t>kí </a:t>
            </a:r>
            <a:r>
              <a:rPr lang="en-US" altLang="ja-JP" sz="2000" b="1">
                <a:ea typeface="ＭＳ Ｐゴシック" charset="-128"/>
              </a:rPr>
              <a:t>hiệu kết thúc”.</a:t>
            </a:r>
            <a:r>
              <a:rPr lang="en-US" altLang="ja-JP" sz="2000">
                <a:ea typeface="ＭＳ Ｐゴシック" charset="-128"/>
              </a:rPr>
              <a:t> </a:t>
            </a:r>
          </a:p>
          <a:p>
            <a:pPr>
              <a:lnSpc>
                <a:spcPct val="80000"/>
              </a:lnSpc>
              <a:buNone/>
            </a:pPr>
            <a:endParaRPr lang="en-US" altLang="ja-JP" sz="2000" b="1" smtClean="0">
              <a:ea typeface="ＭＳ Ｐゴシック" charset="-128"/>
            </a:endParaRPr>
          </a:p>
          <a:p>
            <a:pPr>
              <a:lnSpc>
                <a:spcPct val="80000"/>
              </a:lnSpc>
              <a:buNone/>
            </a:pPr>
            <a:endParaRPr lang="en-US" altLang="ja-JP" sz="2000" b="1" smtClean="0">
              <a:ea typeface="ＭＳ Ｐゴシック" charset="-128"/>
            </a:endParaRPr>
          </a:p>
          <a:p>
            <a:pPr>
              <a:lnSpc>
                <a:spcPct val="80000"/>
              </a:lnSpc>
              <a:buNone/>
            </a:pPr>
            <a:endParaRPr lang="en-US" altLang="ja-JP" sz="2000" b="1" smtClean="0">
              <a:ea typeface="ＭＳ Ｐゴシック" charset="-128"/>
            </a:endParaRPr>
          </a:p>
          <a:p>
            <a:pPr>
              <a:lnSpc>
                <a:spcPct val="80000"/>
              </a:lnSpc>
              <a:buNone/>
            </a:pPr>
            <a:endParaRPr lang="en-US" altLang="ja-JP" sz="2000" b="1" smtClean="0">
              <a:ea typeface="ＭＳ Ｐゴシック" charset="-128"/>
            </a:endParaRPr>
          </a:p>
          <a:p>
            <a:pPr>
              <a:lnSpc>
                <a:spcPct val="80000"/>
              </a:lnSpc>
              <a:buNone/>
            </a:pPr>
            <a:r>
              <a:rPr lang="en-US" altLang="ja-JP" sz="2000" b="1" smtClean="0">
                <a:ea typeface="ＭＳ Ｐゴシック" charset="-128"/>
              </a:rPr>
              <a:t> </a:t>
            </a:r>
          </a:p>
          <a:p>
            <a:pPr>
              <a:lnSpc>
                <a:spcPct val="80000"/>
              </a:lnSpc>
              <a:buNone/>
            </a:pPr>
            <a:r>
              <a:rPr lang="en-US" altLang="ja-JP" sz="2000" b="1" smtClean="0">
                <a:ea typeface="ＭＳ Ｐゴシック" charset="-128"/>
              </a:rPr>
              <a:t>Ví </a:t>
            </a:r>
            <a:r>
              <a:rPr lang="en-US" altLang="ja-JP" sz="2000" b="1">
                <a:ea typeface="ＭＳ Ｐゴシック" charset="-128"/>
              </a:rPr>
              <a:t>dụ:</a:t>
            </a:r>
            <a:r>
              <a:rPr lang="en-US" altLang="ja-JP" sz="2000">
                <a:ea typeface="ＭＳ Ｐゴシック" charset="-128"/>
              </a:rPr>
              <a:t> quy tắc cú pháp của “hằng dấu phẩy động”:</a:t>
            </a:r>
          </a:p>
          <a:p>
            <a:pPr>
              <a:lnSpc>
                <a:spcPct val="80000"/>
              </a:lnSpc>
              <a:buNone/>
            </a:pPr>
            <a:r>
              <a:rPr lang="en-US" altLang="ja-JP" sz="2000">
                <a:ea typeface="ＭＳ Ｐゴシック" charset="-128"/>
              </a:rPr>
              <a:t>	&lt;hằng dấu phẩy động&gt;::=	[&lt;dấu&gt;]&lt;hằng cơ số&gt;[&lt;số mũ&gt;] | </a:t>
            </a:r>
          </a:p>
          <a:p>
            <a:pPr>
              <a:lnSpc>
                <a:spcPct val="80000"/>
              </a:lnSpc>
              <a:buNone/>
            </a:pPr>
            <a:r>
              <a:rPr lang="en-US" altLang="ja-JP" sz="2000">
                <a:ea typeface="ＭＳ Ｐゴシック" charset="-128"/>
              </a:rPr>
              <a:t>					[&lt;dấu&gt;]&lt;chuỗi số&gt;&lt;số mũ&gt;</a:t>
            </a:r>
          </a:p>
          <a:p>
            <a:pPr>
              <a:lnSpc>
                <a:spcPct val="80000"/>
              </a:lnSpc>
              <a:buNone/>
            </a:pPr>
            <a:r>
              <a:rPr lang="en-US" altLang="ja-JP" sz="2000">
                <a:ea typeface="ＭＳ Ｐゴシック" charset="-128"/>
              </a:rPr>
              <a:t>	&lt;hằng cơ số&gt;	::= [&lt;chuỗi số&gt;]&lt;</a:t>
            </a:r>
            <a:r>
              <a:rPr lang="en-US" altLang="ja-JP" sz="2000" b="1">
                <a:ea typeface="ＭＳ Ｐゴシック" charset="-128"/>
              </a:rPr>
              <a:t>.</a:t>
            </a:r>
            <a:r>
              <a:rPr lang="en-US" altLang="ja-JP" sz="2000">
                <a:ea typeface="ＭＳ Ｐゴシック" charset="-128"/>
              </a:rPr>
              <a:t>&gt;&lt;chuỗi số&gt;|&lt;chuỗi số&gt;&lt;</a:t>
            </a:r>
            <a:r>
              <a:rPr lang="en-US" altLang="ja-JP" sz="2000" b="1">
                <a:ea typeface="ＭＳ Ｐゴシック" charset="-128"/>
              </a:rPr>
              <a:t>.</a:t>
            </a:r>
            <a:r>
              <a:rPr lang="en-US" altLang="ja-JP" sz="2000">
                <a:ea typeface="ＭＳ Ｐゴシック" charset="-128"/>
              </a:rPr>
              <a:t>&gt;</a:t>
            </a:r>
          </a:p>
          <a:p>
            <a:pPr>
              <a:lnSpc>
                <a:spcPct val="80000"/>
              </a:lnSpc>
              <a:buNone/>
            </a:pPr>
            <a:r>
              <a:rPr lang="en-US" altLang="ja-JP" sz="2000">
                <a:ea typeface="ＭＳ Ｐゴシック" charset="-128"/>
              </a:rPr>
              <a:t>	&lt;số mũ&gt;	::= &lt;E&gt;[&lt;dấu&gt;]&lt;chuỗi số&gt;</a:t>
            </a:r>
          </a:p>
          <a:p>
            <a:pPr>
              <a:lnSpc>
                <a:spcPct val="80000"/>
              </a:lnSpc>
              <a:buNone/>
            </a:pPr>
            <a:r>
              <a:rPr lang="en-US" altLang="ja-JP" sz="2000">
                <a:ea typeface="ＭＳ Ｐゴシック" charset="-128"/>
              </a:rPr>
              <a:t>	&lt;chuỗi số&gt;	::= &lt;chữ số&gt;|&lt;chuỗi số&gt;&lt;chữ số&gt;</a:t>
            </a:r>
          </a:p>
          <a:p>
            <a:pPr>
              <a:lnSpc>
                <a:spcPct val="80000"/>
              </a:lnSpc>
              <a:buNone/>
            </a:pPr>
            <a:r>
              <a:rPr lang="en-US" altLang="ja-JP" sz="2000">
                <a:ea typeface="ＭＳ Ｐゴシック" charset="-128"/>
              </a:rPr>
              <a:t>	&lt;chữ số&gt;	::= 0|1|2|3|4|5|6|7|8|9</a:t>
            </a:r>
          </a:p>
          <a:p>
            <a:pPr>
              <a:lnSpc>
                <a:spcPct val="80000"/>
              </a:lnSpc>
              <a:buNone/>
            </a:pPr>
            <a:r>
              <a:rPr lang="en-US" altLang="ja-JP" sz="2000">
                <a:ea typeface="ＭＳ Ｐゴシック" charset="-128"/>
              </a:rPr>
              <a:t>	&lt;dấu&gt;	::= +| – </a:t>
            </a:r>
            <a:endParaRPr lang="en-US" sz="2000"/>
          </a:p>
        </p:txBody>
      </p:sp>
      <p:pic>
        <p:nvPicPr>
          <p:cNvPr id="33796" name="Picture 4"/>
          <p:cNvPicPr>
            <a:picLocks noChangeAspect="1" noChangeArrowheads="1"/>
          </p:cNvPicPr>
          <p:nvPr/>
        </p:nvPicPr>
        <p:blipFill>
          <a:blip r:embed="rId3"/>
          <a:srcRect/>
          <a:stretch>
            <a:fillRect/>
          </a:stretch>
        </p:blipFill>
        <p:spPr bwMode="auto">
          <a:xfrm>
            <a:off x="990600" y="2116137"/>
            <a:ext cx="7391400" cy="11604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blinds(horizontal)">
                                      <p:cBhvr>
                                        <p:cTn id="7" dur="500"/>
                                        <p:tgtEl>
                                          <p:spTgt spid="337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3795">
                                            <p:txEl>
                                              <p:pRg st="1" end="1"/>
                                            </p:txEl>
                                          </p:spTgt>
                                        </p:tgtEl>
                                        <p:attrNameLst>
                                          <p:attrName>style.visibility</p:attrName>
                                        </p:attrNameLst>
                                      </p:cBhvr>
                                      <p:to>
                                        <p:strVal val="visible"/>
                                      </p:to>
                                    </p:set>
                                    <p:animEffect transition="in" filter="blinds(horizontal)">
                                      <p:cBhvr>
                                        <p:cTn id="12" dur="500"/>
                                        <p:tgtEl>
                                          <p:spTgt spid="337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3795">
                                            <p:txEl>
                                              <p:pRg st="2" end="2"/>
                                            </p:txEl>
                                          </p:spTgt>
                                        </p:tgtEl>
                                        <p:attrNameLst>
                                          <p:attrName>style.visibility</p:attrName>
                                        </p:attrNameLst>
                                      </p:cBhvr>
                                      <p:to>
                                        <p:strVal val="visible"/>
                                      </p:to>
                                    </p:set>
                                    <p:animEffect transition="in" filter="blinds(horizontal)">
                                      <p:cBhvr>
                                        <p:cTn id="17" dur="500"/>
                                        <p:tgtEl>
                                          <p:spTgt spid="337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3796"/>
                                        </p:tgtEl>
                                        <p:attrNameLst>
                                          <p:attrName>style.visibility</p:attrName>
                                        </p:attrNameLst>
                                      </p:cBhvr>
                                      <p:to>
                                        <p:strVal val="visible"/>
                                      </p:to>
                                    </p:set>
                                    <p:animEffect transition="in" filter="checkerboard(across)">
                                      <p:cBhvr>
                                        <p:cTn id="22" dur="500"/>
                                        <p:tgtEl>
                                          <p:spTgt spid="3379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3795">
                                            <p:txEl>
                                              <p:pRg st="7" end="7"/>
                                            </p:txEl>
                                          </p:spTgt>
                                        </p:tgtEl>
                                        <p:attrNameLst>
                                          <p:attrName>style.visibility</p:attrName>
                                        </p:attrNameLst>
                                      </p:cBhvr>
                                      <p:to>
                                        <p:strVal val="visible"/>
                                      </p:to>
                                    </p:set>
                                    <p:animEffect transition="in" filter="blinds(horizontal)">
                                      <p:cBhvr>
                                        <p:cTn id="27" dur="500"/>
                                        <p:tgtEl>
                                          <p:spTgt spid="33795">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3795">
                                            <p:txEl>
                                              <p:pRg st="8" end="8"/>
                                            </p:txEl>
                                          </p:spTgt>
                                        </p:tgtEl>
                                        <p:attrNameLst>
                                          <p:attrName>style.visibility</p:attrName>
                                        </p:attrNameLst>
                                      </p:cBhvr>
                                      <p:to>
                                        <p:strVal val="visible"/>
                                      </p:to>
                                    </p:set>
                                    <p:animEffect transition="in" filter="blinds(horizontal)">
                                      <p:cBhvr>
                                        <p:cTn id="32" dur="500"/>
                                        <p:tgtEl>
                                          <p:spTgt spid="33795">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3795">
                                            <p:txEl>
                                              <p:pRg st="9" end="9"/>
                                            </p:txEl>
                                          </p:spTgt>
                                        </p:tgtEl>
                                        <p:attrNameLst>
                                          <p:attrName>style.visibility</p:attrName>
                                        </p:attrNameLst>
                                      </p:cBhvr>
                                      <p:to>
                                        <p:strVal val="visible"/>
                                      </p:to>
                                    </p:set>
                                    <p:animEffect transition="in" filter="blinds(horizontal)">
                                      <p:cBhvr>
                                        <p:cTn id="37" dur="500"/>
                                        <p:tgtEl>
                                          <p:spTgt spid="33795">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3795">
                                            <p:txEl>
                                              <p:pRg st="10" end="10"/>
                                            </p:txEl>
                                          </p:spTgt>
                                        </p:tgtEl>
                                        <p:attrNameLst>
                                          <p:attrName>style.visibility</p:attrName>
                                        </p:attrNameLst>
                                      </p:cBhvr>
                                      <p:to>
                                        <p:strVal val="visible"/>
                                      </p:to>
                                    </p:set>
                                    <p:animEffect transition="in" filter="blinds(horizontal)">
                                      <p:cBhvr>
                                        <p:cTn id="42" dur="500"/>
                                        <p:tgtEl>
                                          <p:spTgt spid="33795">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3795">
                                            <p:txEl>
                                              <p:pRg st="11" end="11"/>
                                            </p:txEl>
                                          </p:spTgt>
                                        </p:tgtEl>
                                        <p:attrNameLst>
                                          <p:attrName>style.visibility</p:attrName>
                                        </p:attrNameLst>
                                      </p:cBhvr>
                                      <p:to>
                                        <p:strVal val="visible"/>
                                      </p:to>
                                    </p:set>
                                    <p:animEffect transition="in" filter="blinds(horizontal)">
                                      <p:cBhvr>
                                        <p:cTn id="47" dur="500"/>
                                        <p:tgtEl>
                                          <p:spTgt spid="33795">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3795">
                                            <p:txEl>
                                              <p:pRg st="12" end="12"/>
                                            </p:txEl>
                                          </p:spTgt>
                                        </p:tgtEl>
                                        <p:attrNameLst>
                                          <p:attrName>style.visibility</p:attrName>
                                        </p:attrNameLst>
                                      </p:cBhvr>
                                      <p:to>
                                        <p:strVal val="visible"/>
                                      </p:to>
                                    </p:set>
                                    <p:animEffect transition="in" filter="blinds(horizontal)">
                                      <p:cBhvr>
                                        <p:cTn id="52" dur="500"/>
                                        <p:tgtEl>
                                          <p:spTgt spid="33795">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3795">
                                            <p:txEl>
                                              <p:pRg st="13" end="13"/>
                                            </p:txEl>
                                          </p:spTgt>
                                        </p:tgtEl>
                                        <p:attrNameLst>
                                          <p:attrName>style.visibility</p:attrName>
                                        </p:attrNameLst>
                                      </p:cBhvr>
                                      <p:to>
                                        <p:strVal val="visible"/>
                                      </p:to>
                                    </p:set>
                                    <p:animEffect transition="in" filter="blinds(horizontal)">
                                      <p:cBhvr>
                                        <p:cTn id="57" dur="500"/>
                                        <p:tgtEl>
                                          <p:spTgt spid="33795">
                                            <p:txEl>
                                              <p:pRg st="13" end="1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33795">
                                            <p:txEl>
                                              <p:pRg st="14" end="14"/>
                                            </p:txEl>
                                          </p:spTgt>
                                        </p:tgtEl>
                                        <p:attrNameLst>
                                          <p:attrName>style.visibility</p:attrName>
                                        </p:attrNameLst>
                                      </p:cBhvr>
                                      <p:to>
                                        <p:strVal val="visible"/>
                                      </p:to>
                                    </p:set>
                                    <p:animEffect transition="in" filter="blinds(horizontal)">
                                      <p:cBhvr>
                                        <p:cTn id="62" dur="500"/>
                                        <p:tgtEl>
                                          <p:spTgt spid="33795">
                                            <p:txEl>
                                              <p:pRg st="14" end="1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33795">
                                            <p:txEl>
                                              <p:pRg st="15" end="15"/>
                                            </p:txEl>
                                          </p:spTgt>
                                        </p:tgtEl>
                                        <p:attrNameLst>
                                          <p:attrName>style.visibility</p:attrName>
                                        </p:attrNameLst>
                                      </p:cBhvr>
                                      <p:to>
                                        <p:strVal val="visible"/>
                                      </p:to>
                                    </p:set>
                                    <p:animEffect transition="in" filter="blinds(horizontal)">
                                      <p:cBhvr>
                                        <p:cTn id="67" dur="500"/>
                                        <p:tgtEl>
                                          <p:spTgt spid="33795">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4638"/>
            <a:ext cx="8229600" cy="411162"/>
          </a:xfrm>
        </p:spPr>
        <p:txBody>
          <a:bodyPr>
            <a:noAutofit/>
          </a:bodyPr>
          <a:lstStyle/>
          <a:p>
            <a:r>
              <a:rPr lang="en-US" altLang="ja-JP" sz="3200" smtClean="0">
                <a:ea typeface="ＭＳ Ｐゴシック" charset="-128"/>
              </a:rPr>
              <a:t>1.2.3 Kí pháp Ba Lan ngược</a:t>
            </a:r>
            <a:endParaRPr lang="en-US" sz="3200"/>
          </a:p>
        </p:txBody>
      </p:sp>
      <p:sp>
        <p:nvSpPr>
          <p:cNvPr id="35843" name="Rectangle 3"/>
          <p:cNvSpPr>
            <a:spLocks noGrp="1" noChangeArrowheads="1"/>
          </p:cNvSpPr>
          <p:nvPr>
            <p:ph idx="1"/>
          </p:nvPr>
        </p:nvSpPr>
        <p:spPr>
          <a:xfrm>
            <a:off x="457200" y="1371600"/>
            <a:ext cx="8229600" cy="2286000"/>
          </a:xfrm>
        </p:spPr>
        <p:txBody>
          <a:bodyPr/>
          <a:lstStyle/>
          <a:p>
            <a:pPr>
              <a:buFont typeface="Wingdings" pitchFamily="2" charset="2"/>
              <a:buChar char="q"/>
            </a:pPr>
            <a:r>
              <a:rPr lang="en-US" altLang="ja-JP" sz="2000" smtClean="0">
                <a:ea typeface="ＭＳ Ｐゴシック" charset="-128"/>
              </a:rPr>
              <a:t>Phương </a:t>
            </a:r>
            <a:r>
              <a:rPr lang="en-US" altLang="ja-JP" sz="2000">
                <a:ea typeface="ＭＳ Ｐゴシック" charset="-128"/>
              </a:rPr>
              <a:t>pháp biểu diễn các công thức toán học sang dạng biểu diễn dễ xử </a:t>
            </a:r>
            <a:r>
              <a:rPr lang="en-US" altLang="ja-JP" sz="2000" smtClean="0">
                <a:ea typeface="ＭＳ Ｐゴシック" charset="-128"/>
              </a:rPr>
              <a:t>lý hơn </a:t>
            </a:r>
            <a:r>
              <a:rPr lang="en-US" altLang="ja-JP" sz="2000">
                <a:ea typeface="ＭＳ Ｐゴシック" charset="-128"/>
              </a:rPr>
              <a:t>bởi máy tính.</a:t>
            </a:r>
          </a:p>
          <a:p>
            <a:pPr>
              <a:buFont typeface="Wingdings" pitchFamily="2" charset="2"/>
              <a:buChar char="q"/>
            </a:pPr>
            <a:r>
              <a:rPr lang="en-US" altLang="ja-JP" sz="2000" smtClean="0">
                <a:ea typeface="ＭＳ Ｐゴシック" charset="-128"/>
              </a:rPr>
              <a:t>Toán </a:t>
            </a:r>
            <a:r>
              <a:rPr lang="en-US" altLang="ja-JP" sz="2000">
                <a:ea typeface="ＭＳ Ｐゴシック" charset="-128"/>
              </a:rPr>
              <a:t>tử được đặt vào cuối thay vì đặt vào giữa của công thức.</a:t>
            </a:r>
          </a:p>
          <a:p>
            <a:pPr>
              <a:buFont typeface="Wingdings" pitchFamily="2" charset="2"/>
              <a:buChar char="q"/>
            </a:pPr>
            <a:r>
              <a:rPr lang="en-US" altLang="ja-JP" sz="2000">
                <a:ea typeface="ＭＳ Ｐゴシック" charset="-128"/>
              </a:rPr>
              <a:t> </a:t>
            </a:r>
            <a:r>
              <a:rPr lang="en-US" altLang="ja-JP" sz="2000" smtClean="0">
                <a:ea typeface="ＭＳ Ｐゴシック" charset="-128"/>
              </a:rPr>
              <a:t>Ví </a:t>
            </a:r>
            <a:r>
              <a:rPr lang="en-US" altLang="ja-JP" sz="2000">
                <a:ea typeface="ＭＳ Ｐゴシック" charset="-128"/>
              </a:rPr>
              <a:t>dụ, </a:t>
            </a:r>
            <a:r>
              <a:rPr lang="en-US" altLang="ja-JP" sz="2000" i="1">
                <a:ea typeface="ＭＳ Ｐゴシック" charset="-128"/>
              </a:rPr>
              <a:t>X</a:t>
            </a:r>
            <a:r>
              <a:rPr lang="en-US" altLang="ja-JP" sz="2000">
                <a:ea typeface="ＭＳ Ｐゴシック" charset="-128"/>
              </a:rPr>
              <a:t> = </a:t>
            </a:r>
            <a:r>
              <a:rPr lang="en-US" altLang="ja-JP" sz="2000" i="1">
                <a:ea typeface="ＭＳ Ｐゴシック" charset="-128"/>
              </a:rPr>
              <a:t>A</a:t>
            </a:r>
            <a:r>
              <a:rPr lang="en-US" altLang="ja-JP" sz="2000">
                <a:ea typeface="ＭＳ Ｐゴシック" charset="-128"/>
              </a:rPr>
              <a:t> + </a:t>
            </a:r>
            <a:r>
              <a:rPr lang="en-US" altLang="ja-JP" sz="2000" i="1">
                <a:ea typeface="ＭＳ Ｐゴシック" charset="-128"/>
              </a:rPr>
              <a:t>B</a:t>
            </a:r>
            <a:r>
              <a:rPr lang="en-US" altLang="ja-JP" sz="2000">
                <a:ea typeface="ＭＳ Ｐゴシック" charset="-128"/>
              </a:rPr>
              <a:t> * </a:t>
            </a:r>
            <a:r>
              <a:rPr lang="en-US" altLang="ja-JP" sz="2000" i="1">
                <a:ea typeface="ＭＳ Ｐゴシック" charset="-128"/>
              </a:rPr>
              <a:t>C </a:t>
            </a:r>
            <a:r>
              <a:rPr lang="en-US" altLang="ja-JP" sz="2000">
                <a:ea typeface="ＭＳ Ｐゴシック" charset="-128"/>
              </a:rPr>
              <a:t>nghĩa là “tính </a:t>
            </a:r>
            <a:r>
              <a:rPr lang="en-US" altLang="ja-JP" sz="2000" u="sng">
                <a:ea typeface="ＭＳ Ｐゴシック" charset="-128"/>
              </a:rPr>
              <a:t>tích của B và C</a:t>
            </a:r>
            <a:r>
              <a:rPr lang="en-US" altLang="ja-JP" sz="2000">
                <a:ea typeface="ＭＳ Ｐゴシック" charset="-128"/>
              </a:rPr>
              <a:t>, cộng </a:t>
            </a:r>
            <a:r>
              <a:rPr lang="en-US" altLang="ja-JP" sz="2000" u="sng">
                <a:ea typeface="ＭＳ Ｐゴシック" charset="-128"/>
              </a:rPr>
              <a:t>A</a:t>
            </a:r>
            <a:r>
              <a:rPr lang="en-US" altLang="ja-JP" sz="2000">
                <a:ea typeface="ＭＳ Ｐゴシック" charset="-128"/>
              </a:rPr>
              <a:t>, sau đó </a:t>
            </a:r>
            <a:r>
              <a:rPr lang="en-US" altLang="ja-JP" sz="2000" u="sng">
                <a:ea typeface="ＭＳ Ｐゴシック" charset="-128"/>
              </a:rPr>
              <a:t>đưa</a:t>
            </a:r>
            <a:r>
              <a:rPr lang="en-US" altLang="ja-JP" sz="2000">
                <a:ea typeface="ＭＳ Ｐゴシック" charset="-128"/>
              </a:rPr>
              <a:t> kết quả tới </a:t>
            </a:r>
            <a:r>
              <a:rPr lang="en-US" altLang="ja-JP" sz="2000" u="sng">
                <a:ea typeface="ＭＳ Ｐゴシック" charset="-128"/>
              </a:rPr>
              <a:t>X</a:t>
            </a:r>
            <a:r>
              <a:rPr lang="en-US" altLang="ja-JP" sz="2000">
                <a:ea typeface="ＭＳ Ｐゴシック" charset="-128"/>
              </a:rPr>
              <a:t>”, được biểu diễn như sau:  		</a:t>
            </a:r>
            <a:r>
              <a:rPr lang="en-US" altLang="ja-JP" sz="2000" smtClean="0">
                <a:ea typeface="ＭＳ Ｐゴシック" charset="-128"/>
              </a:rPr>
              <a:t>				</a:t>
            </a:r>
            <a:r>
              <a:rPr lang="en-US" altLang="ja-JP" sz="2000">
                <a:ea typeface="ＭＳ Ｐゴシック" charset="-128"/>
              </a:rPr>
              <a:t>	</a:t>
            </a:r>
            <a:r>
              <a:rPr lang="en-US" altLang="ja-JP" sz="2000" i="1">
                <a:ea typeface="ＭＳ Ｐゴシック" charset="-128"/>
              </a:rPr>
              <a:t>XABC</a:t>
            </a:r>
            <a:r>
              <a:rPr lang="en-US" altLang="ja-JP" sz="2000">
                <a:ea typeface="ＭＳ Ｐゴシック" charset="-128"/>
              </a:rPr>
              <a:t>*+= </a:t>
            </a:r>
          </a:p>
          <a:p>
            <a:pPr>
              <a:buNone/>
            </a:pPr>
            <a:endParaRPr 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Effect transition="in" filter="blinds(horizontal)">
                                      <p:cBhvr>
                                        <p:cTn id="7" dur="500"/>
                                        <p:tgtEl>
                                          <p:spTgt spid="358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5843">
                                            <p:txEl>
                                              <p:pRg st="1" end="1"/>
                                            </p:txEl>
                                          </p:spTgt>
                                        </p:tgtEl>
                                        <p:attrNameLst>
                                          <p:attrName>style.visibility</p:attrName>
                                        </p:attrNameLst>
                                      </p:cBhvr>
                                      <p:to>
                                        <p:strVal val="visible"/>
                                      </p:to>
                                    </p:set>
                                    <p:animEffect transition="in" filter="blinds(horizontal)">
                                      <p:cBhvr>
                                        <p:cTn id="12" dur="500"/>
                                        <p:tgtEl>
                                          <p:spTgt spid="358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5843">
                                            <p:txEl>
                                              <p:pRg st="2" end="2"/>
                                            </p:txEl>
                                          </p:spTgt>
                                        </p:tgtEl>
                                        <p:attrNameLst>
                                          <p:attrName>style.visibility</p:attrName>
                                        </p:attrNameLst>
                                      </p:cBhvr>
                                      <p:to>
                                        <p:strVal val="visible"/>
                                      </p:to>
                                    </p:set>
                                    <p:animEffect transition="in" filter="blinds(horizontal)">
                                      <p:cBhvr>
                                        <p:cTn id="17" dur="500"/>
                                        <p:tgtEl>
                                          <p:spTgt spid="358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t>QUIZ</a:t>
            </a:r>
          </a:p>
        </p:txBody>
      </p:sp>
      <p:sp>
        <p:nvSpPr>
          <p:cNvPr id="89091" name="Rectangle 3"/>
          <p:cNvSpPr>
            <a:spLocks noGrp="1" noChangeArrowheads="1"/>
          </p:cNvSpPr>
          <p:nvPr>
            <p:ph idx="1"/>
          </p:nvPr>
        </p:nvSpPr>
        <p:spPr/>
        <p:txBody>
          <a:bodyPr/>
          <a:lstStyle/>
          <a:p>
            <a:pPr>
              <a:buFontTx/>
              <a:buNone/>
            </a:pPr>
            <a:r>
              <a:rPr lang="en-US" altLang="ja-JP" sz="2200" b="1" smtClean="0">
                <a:ea typeface="ＭＳ Ｐゴシック" charset="-128"/>
              </a:rPr>
              <a:t>Q1: </a:t>
            </a:r>
            <a:r>
              <a:rPr lang="en-US" altLang="ja-JP" sz="2200">
                <a:ea typeface="ＭＳ Ｐゴシック" charset="-128"/>
              </a:rPr>
              <a:t>Chuyển công thức “(</a:t>
            </a:r>
            <a:r>
              <a:rPr lang="en-US" altLang="ja-JP" sz="2200" i="1">
                <a:ea typeface="ＭＳ Ｐゴシック" charset="-128"/>
              </a:rPr>
              <a:t>a</a:t>
            </a:r>
            <a:r>
              <a:rPr lang="en-US" altLang="ja-JP" sz="2200">
                <a:ea typeface="ＭＳ Ｐゴシック" charset="-128"/>
              </a:rPr>
              <a:t> + </a:t>
            </a:r>
            <a:r>
              <a:rPr lang="en-US" altLang="ja-JP" sz="2200" i="1">
                <a:ea typeface="ＭＳ Ｐゴシック" charset="-128"/>
              </a:rPr>
              <a:t>b</a:t>
            </a:r>
            <a:r>
              <a:rPr lang="en-US" altLang="ja-JP" sz="2200">
                <a:ea typeface="ＭＳ Ｐゴシック" charset="-128"/>
              </a:rPr>
              <a:t>) x (</a:t>
            </a:r>
            <a:r>
              <a:rPr lang="en-US" altLang="ja-JP" sz="2200" i="1">
                <a:ea typeface="ＭＳ Ｐゴシック" charset="-128"/>
              </a:rPr>
              <a:t>c</a:t>
            </a:r>
            <a:r>
              <a:rPr lang="en-US" altLang="ja-JP" sz="2200">
                <a:ea typeface="ＭＳ Ｐゴシック" charset="-128"/>
              </a:rPr>
              <a:t> –</a:t>
            </a:r>
            <a:r>
              <a:rPr lang="en-US" altLang="ja-JP" sz="2200" i="1">
                <a:ea typeface="ＭＳ Ｐゴシック" charset="-128"/>
              </a:rPr>
              <a:t>d</a:t>
            </a:r>
            <a:r>
              <a:rPr lang="en-US" altLang="ja-JP" sz="2200">
                <a:ea typeface="ＭＳ Ｐゴシック" charset="-128"/>
              </a:rPr>
              <a:t>)” sang dạng kí pháp Ba Lan ngược. </a:t>
            </a:r>
            <a:endParaRPr lang="en-US" sz="220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normAutofit/>
          </a:bodyPr>
          <a:lstStyle/>
          <a:p>
            <a:r>
              <a:rPr lang="en-US" sz="3200" smtClean="0"/>
              <a:t>1.3 Cấu trúc dữ liệu</a:t>
            </a:r>
            <a:endParaRPr lang="en-US" sz="3200"/>
          </a:p>
        </p:txBody>
      </p:sp>
      <p:sp>
        <p:nvSpPr>
          <p:cNvPr id="101379" name="Rectangle 3"/>
          <p:cNvSpPr>
            <a:spLocks noGrp="1" noChangeArrowheads="1"/>
          </p:cNvSpPr>
          <p:nvPr>
            <p:ph idx="1"/>
          </p:nvPr>
        </p:nvSpPr>
        <p:spPr/>
        <p:txBody>
          <a:bodyPr>
            <a:normAutofit/>
          </a:bodyPr>
          <a:lstStyle/>
          <a:p>
            <a:pPr>
              <a:buFont typeface="Wingdings" pitchFamily="2" charset="2"/>
              <a:buChar char="q"/>
            </a:pPr>
            <a:r>
              <a:rPr lang="en-US" altLang="ja-JP" sz="2400" smtClean="0">
                <a:ea typeface="ＭＳ Ｐゴシック" charset="-128"/>
              </a:rPr>
              <a:t>Mảng </a:t>
            </a:r>
            <a:endParaRPr lang="en-US" altLang="ja-JP" sz="2400">
              <a:ea typeface="ＭＳ Ｐゴシック" charset="-128"/>
            </a:endParaRPr>
          </a:p>
          <a:p>
            <a:pPr>
              <a:buFont typeface="Wingdings" pitchFamily="2" charset="2"/>
              <a:buChar char="q"/>
            </a:pPr>
            <a:r>
              <a:rPr lang="en-US" altLang="ja-JP" sz="2400" smtClean="0">
                <a:ea typeface="ＭＳ Ｐゴシック" charset="-128"/>
              </a:rPr>
              <a:t>Danh </a:t>
            </a:r>
            <a:r>
              <a:rPr lang="en-US" altLang="ja-JP" sz="2400">
                <a:ea typeface="ＭＳ Ｐゴシック" charset="-128"/>
              </a:rPr>
              <a:t>sách</a:t>
            </a:r>
          </a:p>
          <a:p>
            <a:pPr>
              <a:buFont typeface="Wingdings" pitchFamily="2" charset="2"/>
              <a:buChar char="q"/>
            </a:pPr>
            <a:r>
              <a:rPr lang="en-US" altLang="ja-JP" sz="2400" smtClean="0">
                <a:ea typeface="ＭＳ Ｐゴシック" charset="-128"/>
              </a:rPr>
              <a:t>Ngăn </a:t>
            </a:r>
            <a:r>
              <a:rPr lang="en-US" altLang="ja-JP" sz="2400">
                <a:ea typeface="ＭＳ Ｐゴシック" charset="-128"/>
              </a:rPr>
              <a:t>xếp và hàng đợi</a:t>
            </a:r>
          </a:p>
          <a:p>
            <a:pPr>
              <a:buFont typeface="Wingdings" pitchFamily="2" charset="2"/>
              <a:buChar char="q"/>
            </a:pPr>
            <a:r>
              <a:rPr lang="en-US" altLang="ja-JP" sz="2400" smtClean="0">
                <a:ea typeface="ＭＳ Ｐゴシック" charset="-128"/>
              </a:rPr>
              <a:t>Cây</a:t>
            </a:r>
            <a:endParaRPr lang="en-US" altLang="ja-JP" sz="2400">
              <a:ea typeface="ＭＳ Ｐゴシック" charset="-128"/>
            </a:endParaRPr>
          </a:p>
          <a:p>
            <a:pPr>
              <a:buFont typeface="Wingdings" pitchFamily="2" charset="2"/>
              <a:buChar char="q"/>
            </a:pPr>
            <a:r>
              <a:rPr lang="en-US" altLang="ja-JP" sz="2400" smtClean="0">
                <a:ea typeface="ＭＳ Ｐゴシック" charset="-128"/>
              </a:rPr>
              <a:t>Băm</a:t>
            </a:r>
            <a:endParaRPr lang="en-US" altLang="ja-JP" sz="2400">
              <a:ea typeface="ＭＳ Ｐゴシック" charset="-128"/>
            </a:endParaRPr>
          </a:p>
          <a:p>
            <a:pPr>
              <a:buFont typeface="Wingdings" pitchFamily="2" charset="2"/>
              <a:buChar char="q"/>
            </a:pPr>
            <a:r>
              <a:rPr lang="en-US" altLang="ja-JP" sz="2400">
                <a:ea typeface="ＭＳ Ｐゴシック" charset="-128"/>
              </a:rPr>
              <a:t>QUIZ</a:t>
            </a:r>
            <a:endParaRPr lang="en-US" sz="240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274638"/>
            <a:ext cx="8229600" cy="639762"/>
          </a:xfrm>
        </p:spPr>
        <p:txBody>
          <a:bodyPr>
            <a:normAutofit/>
          </a:bodyPr>
          <a:lstStyle/>
          <a:p>
            <a:r>
              <a:rPr lang="en-US" altLang="ja-JP" sz="3200" smtClean="0">
                <a:ea typeface="ＭＳ Ｐゴシック" charset="-128"/>
              </a:rPr>
              <a:t>1.3.1 Mảng</a:t>
            </a:r>
            <a:endParaRPr lang="en-US" sz="3200"/>
          </a:p>
        </p:txBody>
      </p:sp>
      <p:sp>
        <p:nvSpPr>
          <p:cNvPr id="37891" name="Rectangle 3"/>
          <p:cNvSpPr>
            <a:spLocks noGrp="1" noChangeArrowheads="1"/>
          </p:cNvSpPr>
          <p:nvPr>
            <p:ph idx="1"/>
          </p:nvPr>
        </p:nvSpPr>
        <p:spPr>
          <a:xfrm>
            <a:off x="457200" y="1066800"/>
            <a:ext cx="8229600" cy="5059363"/>
          </a:xfrm>
        </p:spPr>
        <p:txBody>
          <a:bodyPr/>
          <a:lstStyle/>
          <a:p>
            <a:pPr>
              <a:buFont typeface="Wingdings" pitchFamily="2" charset="2"/>
              <a:buChar char="q"/>
            </a:pPr>
            <a:r>
              <a:rPr lang="en-US" altLang="ja-JP" sz="2200" smtClean="0">
                <a:ea typeface="ＭＳ Ｐゴシック" charset="-128"/>
              </a:rPr>
              <a:t>Mảng </a:t>
            </a:r>
            <a:r>
              <a:rPr lang="en-US" altLang="ja-JP" sz="2200">
                <a:ea typeface="ＭＳ Ｐゴシック" charset="-128"/>
              </a:rPr>
              <a:t>là một cấu trúc dữ liệu tạo bởi nhiều dữ liệu cùng </a:t>
            </a:r>
            <a:r>
              <a:rPr lang="en-US" altLang="ja-JP" sz="2200" smtClean="0">
                <a:ea typeface="ＭＳ Ｐゴシック" charset="-128"/>
              </a:rPr>
              <a:t>kiểu xếp liền nhau trpng bộ nhớ. </a:t>
            </a:r>
            <a:endParaRPr lang="en-US" altLang="ja-JP" sz="2200">
              <a:ea typeface="ＭＳ Ｐゴシック" charset="-128"/>
            </a:endParaRPr>
          </a:p>
        </p:txBody>
      </p:sp>
      <p:pic>
        <p:nvPicPr>
          <p:cNvPr id="37892" name="Picture 4"/>
          <p:cNvPicPr>
            <a:picLocks noChangeAspect="1" noChangeArrowheads="1"/>
          </p:cNvPicPr>
          <p:nvPr/>
        </p:nvPicPr>
        <p:blipFill>
          <a:blip r:embed="rId3"/>
          <a:srcRect/>
          <a:stretch>
            <a:fillRect/>
          </a:stretch>
        </p:blipFill>
        <p:spPr bwMode="auto">
          <a:xfrm>
            <a:off x="533400" y="2590800"/>
            <a:ext cx="8077200" cy="1322388"/>
          </a:xfrm>
          <a:prstGeom prst="rect">
            <a:avLst/>
          </a:prstGeom>
          <a:noFill/>
        </p:spPr>
      </p:pic>
      <p:pic>
        <p:nvPicPr>
          <p:cNvPr id="37893" name="Picture 5"/>
          <p:cNvPicPr>
            <a:picLocks noChangeAspect="1" noChangeArrowheads="1"/>
          </p:cNvPicPr>
          <p:nvPr/>
        </p:nvPicPr>
        <p:blipFill>
          <a:blip r:embed="rId4"/>
          <a:srcRect/>
          <a:stretch>
            <a:fillRect/>
          </a:stretch>
        </p:blipFill>
        <p:spPr bwMode="auto">
          <a:xfrm>
            <a:off x="533400" y="4114800"/>
            <a:ext cx="8153400" cy="17716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Effect transition="in" filter="blinds(horizontal)">
                                      <p:cBhvr>
                                        <p:cTn id="7" dur="500"/>
                                        <p:tgtEl>
                                          <p:spTgt spid="378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7892"/>
                                        </p:tgtEl>
                                        <p:attrNameLst>
                                          <p:attrName>style.visibility</p:attrName>
                                        </p:attrNameLst>
                                      </p:cBhvr>
                                      <p:to>
                                        <p:strVal val="visible"/>
                                      </p:to>
                                    </p:set>
                                    <p:animEffect transition="in" filter="blinds(horizontal)">
                                      <p:cBhvr>
                                        <p:cTn id="12" dur="500"/>
                                        <p:tgtEl>
                                          <p:spTgt spid="3789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7893"/>
                                        </p:tgtEl>
                                        <p:attrNameLst>
                                          <p:attrName>style.visibility</p:attrName>
                                        </p:attrNameLst>
                                      </p:cBhvr>
                                      <p:to>
                                        <p:strVal val="visible"/>
                                      </p:to>
                                    </p:set>
                                    <p:animEffect transition="in" filter="blinds(horizontal)">
                                      <p:cBhvr>
                                        <p:cTn id="17" dur="500"/>
                                        <p:tgtEl>
                                          <p:spTgt spid="378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7200" y="274638"/>
            <a:ext cx="8229600" cy="792162"/>
          </a:xfrm>
        </p:spPr>
        <p:txBody>
          <a:bodyPr>
            <a:normAutofit/>
          </a:bodyPr>
          <a:lstStyle/>
          <a:p>
            <a:r>
              <a:rPr lang="en-US" sz="3200" smtClean="0"/>
              <a:t>1.3.1 </a:t>
            </a:r>
            <a:r>
              <a:rPr lang="en-US" sz="3200"/>
              <a:t>Mảng</a:t>
            </a:r>
          </a:p>
        </p:txBody>
      </p:sp>
      <p:sp>
        <p:nvSpPr>
          <p:cNvPr id="38915" name="Rectangle 3"/>
          <p:cNvSpPr>
            <a:spLocks noGrp="1" noChangeArrowheads="1"/>
          </p:cNvSpPr>
          <p:nvPr>
            <p:ph idx="1"/>
          </p:nvPr>
        </p:nvSpPr>
        <p:spPr/>
        <p:txBody>
          <a:bodyPr/>
          <a:lstStyle/>
          <a:p>
            <a:endParaRPr lang="en-US"/>
          </a:p>
        </p:txBody>
      </p:sp>
      <p:pic>
        <p:nvPicPr>
          <p:cNvPr id="38916" name="Picture 4"/>
          <p:cNvPicPr>
            <a:picLocks noChangeAspect="1" noChangeArrowheads="1"/>
          </p:cNvPicPr>
          <p:nvPr/>
        </p:nvPicPr>
        <p:blipFill>
          <a:blip r:embed="rId2"/>
          <a:srcRect/>
          <a:stretch>
            <a:fillRect/>
          </a:stretch>
        </p:blipFill>
        <p:spPr bwMode="auto">
          <a:xfrm>
            <a:off x="533400" y="1143000"/>
            <a:ext cx="7467600" cy="4467225"/>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274638"/>
            <a:ext cx="8229600" cy="563562"/>
          </a:xfrm>
        </p:spPr>
        <p:txBody>
          <a:bodyPr>
            <a:noAutofit/>
          </a:bodyPr>
          <a:lstStyle/>
          <a:p>
            <a:r>
              <a:rPr lang="en-US" altLang="ja-JP" sz="3200" smtClean="0">
                <a:ea typeface="ＭＳ Ｐゴシック" charset="-128"/>
              </a:rPr>
              <a:t>1.3.2 Danh sách</a:t>
            </a:r>
            <a:endParaRPr lang="en-US" sz="3200"/>
          </a:p>
        </p:txBody>
      </p:sp>
      <p:sp>
        <p:nvSpPr>
          <p:cNvPr id="39939" name="Rectangle 3"/>
          <p:cNvSpPr>
            <a:spLocks noGrp="1" noChangeArrowheads="1"/>
          </p:cNvSpPr>
          <p:nvPr>
            <p:ph idx="1"/>
          </p:nvPr>
        </p:nvSpPr>
        <p:spPr>
          <a:xfrm>
            <a:off x="457200" y="1066800"/>
            <a:ext cx="8229600" cy="5059363"/>
          </a:xfrm>
        </p:spPr>
        <p:txBody>
          <a:bodyPr>
            <a:normAutofit/>
          </a:bodyPr>
          <a:lstStyle/>
          <a:p>
            <a:pPr>
              <a:buFont typeface="Wingdings" pitchFamily="2" charset="2"/>
              <a:buChar char="q"/>
            </a:pPr>
            <a:r>
              <a:rPr lang="en-US" altLang="ja-JP" sz="2000" smtClean="0">
                <a:ea typeface="ＭＳ Ｐゴシック" charset="-128"/>
              </a:rPr>
              <a:t>Tập </a:t>
            </a:r>
            <a:r>
              <a:rPr lang="en-US" altLang="ja-JP" sz="2000">
                <a:ea typeface="ＭＳ Ｐゴシック" charset="-128"/>
              </a:rPr>
              <a:t>của các dữ liệu giống nhau hoặc tương tự nhau được đặt một </a:t>
            </a:r>
            <a:r>
              <a:rPr lang="en-US" altLang="ja-JP" sz="2000" smtClean="0">
                <a:ea typeface="ＭＳ Ｐゴシック" charset="-128"/>
              </a:rPr>
              <a:t>cách logic </a:t>
            </a:r>
            <a:r>
              <a:rPr lang="en-US" altLang="ja-JP" sz="2000">
                <a:ea typeface="ＭＳ Ｐゴシック" charset="-128"/>
              </a:rPr>
              <a:t>trên một hàng (tuyến tính</a:t>
            </a:r>
            <a:r>
              <a:rPr lang="en-US" altLang="ja-JP" sz="2000" smtClean="0">
                <a:ea typeface="ＭＳ Ｐゴシック" charset="-128"/>
              </a:rPr>
              <a:t>);</a:t>
            </a:r>
          </a:p>
          <a:p>
            <a:pPr>
              <a:buFont typeface="Wingdings" pitchFamily="2" charset="2"/>
              <a:buChar char="q"/>
            </a:pPr>
            <a:r>
              <a:rPr lang="en-US" altLang="ja-JP" sz="2000" smtClean="0">
                <a:ea typeface="ＭＳ Ｐゴシック" charset="-128"/>
              </a:rPr>
              <a:t>Các </a:t>
            </a:r>
            <a:r>
              <a:rPr lang="en-US" altLang="ja-JP" sz="2000">
                <a:ea typeface="ＭＳ Ｐゴシック" charset="-128"/>
              </a:rPr>
              <a:t>phần tử của danh sách có thể đặt ở những vị trí độc lập và </a:t>
            </a:r>
            <a:r>
              <a:rPr lang="en-US" altLang="ja-JP" sz="2000" smtClean="0">
                <a:ea typeface="ＭＳ Ｐゴシック" charset="-128"/>
              </a:rPr>
              <a:t>được liên kết bởi các con trỏ.</a:t>
            </a:r>
            <a:endParaRPr lang="en-US" altLang="ja-JP" sz="2000">
              <a:ea typeface="ＭＳ Ｐゴシック" charset="-128"/>
            </a:endParaRPr>
          </a:p>
          <a:p>
            <a:pPr>
              <a:buFont typeface="Wingdings" pitchFamily="2" charset="2"/>
              <a:buChar char="q"/>
            </a:pPr>
            <a:r>
              <a:rPr lang="en-US" altLang="ja-JP" sz="2000" smtClean="0">
                <a:ea typeface="ＭＳ Ｐゴシック" charset="-128"/>
              </a:rPr>
              <a:t>Cấu </a:t>
            </a:r>
            <a:r>
              <a:rPr lang="en-US" altLang="ja-JP" sz="2000">
                <a:ea typeface="ＭＳ Ｐゴシック" charset="-128"/>
              </a:rPr>
              <a:t>trúc của danh sách: </a:t>
            </a:r>
            <a:endParaRPr lang="en-US" altLang="ja-JP" sz="2000" smtClean="0">
              <a:ea typeface="ＭＳ Ｐゴシック" charset="-128"/>
            </a:endParaRPr>
          </a:p>
          <a:p>
            <a:pPr>
              <a:buFont typeface="Wingdings" pitchFamily="2" charset="2"/>
              <a:buChar char="q"/>
            </a:pPr>
            <a:endParaRPr lang="en-US" altLang="ja-JP" sz="2000" smtClean="0">
              <a:ea typeface="ＭＳ Ｐゴシック" charset="-128"/>
            </a:endParaRPr>
          </a:p>
          <a:p>
            <a:pPr>
              <a:buFont typeface="Wingdings" pitchFamily="2" charset="2"/>
              <a:buChar char="q"/>
            </a:pPr>
            <a:endParaRPr lang="en-US" altLang="ja-JP" sz="2000" smtClean="0">
              <a:ea typeface="ＭＳ Ｐゴシック" charset="-128"/>
            </a:endParaRPr>
          </a:p>
          <a:p>
            <a:pPr>
              <a:buFont typeface="Wingdings" pitchFamily="2" charset="2"/>
              <a:buChar char="q"/>
            </a:pPr>
            <a:endParaRPr lang="en-US" altLang="ja-JP" sz="2000" smtClean="0">
              <a:ea typeface="ＭＳ Ｐゴシック" charset="-128"/>
            </a:endParaRPr>
          </a:p>
          <a:p>
            <a:pPr>
              <a:buFont typeface="Wingdings" pitchFamily="2" charset="2"/>
              <a:buChar char="q"/>
            </a:pPr>
            <a:endParaRPr lang="en-US" altLang="ja-JP" sz="2000" smtClean="0">
              <a:ea typeface="ＭＳ Ｐゴシック" charset="-128"/>
            </a:endParaRPr>
          </a:p>
          <a:p>
            <a:pPr>
              <a:buNone/>
            </a:pPr>
            <a:endParaRPr lang="en-US" altLang="ja-JP" sz="2000" smtClean="0">
              <a:ea typeface="ＭＳ Ｐゴシック" charset="-128"/>
            </a:endParaRPr>
          </a:p>
          <a:p>
            <a:pPr>
              <a:buNone/>
            </a:pPr>
            <a:r>
              <a:rPr lang="en-US" altLang="ja-JP" sz="2000" smtClean="0">
                <a:ea typeface="ＭＳ Ｐゴシック" charset="-128"/>
              </a:rPr>
              <a:t>			            </a:t>
            </a:r>
            <a:r>
              <a:rPr lang="en-US" altLang="ja-JP" sz="2000" i="1" smtClean="0">
                <a:ea typeface="ＭＳ Ｐゴシック" charset="-128"/>
              </a:rPr>
              <a:t>Danh </a:t>
            </a:r>
            <a:r>
              <a:rPr lang="en-US" altLang="ja-JP" sz="2000" i="1">
                <a:ea typeface="ＭＳ Ｐゴシック" charset="-128"/>
              </a:rPr>
              <a:t>sách </a:t>
            </a:r>
            <a:r>
              <a:rPr lang="en-US" altLang="ja-JP" sz="2000" i="1" smtClean="0">
                <a:ea typeface="ＭＳ Ｐゴシック" charset="-128"/>
              </a:rPr>
              <a:t>liên kết một chiều </a:t>
            </a:r>
            <a:endParaRPr lang="en-US" sz="2000" i="1"/>
          </a:p>
        </p:txBody>
      </p:sp>
      <p:pic>
        <p:nvPicPr>
          <p:cNvPr id="39950" name="Picture 14"/>
          <p:cNvPicPr>
            <a:picLocks noChangeAspect="1" noChangeArrowheads="1"/>
          </p:cNvPicPr>
          <p:nvPr/>
        </p:nvPicPr>
        <p:blipFill>
          <a:blip r:embed="rId2"/>
          <a:srcRect/>
          <a:stretch>
            <a:fillRect/>
          </a:stretch>
        </p:blipFill>
        <p:spPr bwMode="auto">
          <a:xfrm>
            <a:off x="2438400" y="3276600"/>
            <a:ext cx="4038600" cy="13779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box(in)">
                                      <p:cBhvr>
                                        <p:cTn id="7" dur="500"/>
                                        <p:tgtEl>
                                          <p:spTgt spid="399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9939">
                                            <p:txEl>
                                              <p:pRg st="1" end="1"/>
                                            </p:txEl>
                                          </p:spTgt>
                                        </p:tgtEl>
                                        <p:attrNameLst>
                                          <p:attrName>style.visibility</p:attrName>
                                        </p:attrNameLst>
                                      </p:cBhvr>
                                      <p:to>
                                        <p:strVal val="visible"/>
                                      </p:to>
                                    </p:set>
                                    <p:animEffect transition="in" filter="box(in)">
                                      <p:cBhvr>
                                        <p:cTn id="12" dur="500"/>
                                        <p:tgtEl>
                                          <p:spTgt spid="399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9939">
                                            <p:txEl>
                                              <p:pRg st="2" end="2"/>
                                            </p:txEl>
                                          </p:spTgt>
                                        </p:tgtEl>
                                        <p:attrNameLst>
                                          <p:attrName>style.visibility</p:attrName>
                                        </p:attrNameLst>
                                      </p:cBhvr>
                                      <p:to>
                                        <p:strVal val="visible"/>
                                      </p:to>
                                    </p:set>
                                    <p:animEffect transition="in" filter="box(in)">
                                      <p:cBhvr>
                                        <p:cTn id="17" dur="500"/>
                                        <p:tgtEl>
                                          <p:spTgt spid="399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9939">
                                            <p:txEl>
                                              <p:pRg st="8" end="8"/>
                                            </p:txEl>
                                          </p:spTgt>
                                        </p:tgtEl>
                                        <p:attrNameLst>
                                          <p:attrName>style.visibility</p:attrName>
                                        </p:attrNameLst>
                                      </p:cBhvr>
                                      <p:to>
                                        <p:strVal val="visible"/>
                                      </p:to>
                                    </p:set>
                                    <p:animEffect transition="in" filter="box(in)">
                                      <p:cBhvr>
                                        <p:cTn id="22" dur="500"/>
                                        <p:tgtEl>
                                          <p:spTgt spid="39939">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9950"/>
                                        </p:tgtEl>
                                        <p:attrNameLst>
                                          <p:attrName>style.visibility</p:attrName>
                                        </p:attrNameLst>
                                      </p:cBhvr>
                                      <p:to>
                                        <p:strVal val="visible"/>
                                      </p:to>
                                    </p:set>
                                    <p:animEffect transition="in" filter="box(in)">
                                      <p:cBhvr>
                                        <p:cTn id="27" dur="500"/>
                                        <p:tgtEl>
                                          <p:spTgt spid="399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274638"/>
            <a:ext cx="8229600" cy="715962"/>
          </a:xfrm>
        </p:spPr>
        <p:txBody>
          <a:bodyPr/>
          <a:lstStyle/>
          <a:p>
            <a:r>
              <a:rPr lang="en-US" altLang="ja-JP" sz="3200" b="1" smtClean="0">
                <a:ea typeface="ＭＳ Ｐゴシック" charset="-128"/>
              </a:rPr>
              <a:t>1.3.2 </a:t>
            </a:r>
            <a:r>
              <a:rPr lang="en-US" altLang="ja-JP" sz="3200" b="1">
                <a:ea typeface="ＭＳ Ｐゴシック" charset="-128"/>
              </a:rPr>
              <a:t>Danh sách</a:t>
            </a:r>
            <a:endParaRPr lang="en-US" sz="3200"/>
          </a:p>
        </p:txBody>
      </p:sp>
      <p:sp>
        <p:nvSpPr>
          <p:cNvPr id="40963" name="Rectangle 3"/>
          <p:cNvSpPr>
            <a:spLocks noGrp="1" noChangeArrowheads="1"/>
          </p:cNvSpPr>
          <p:nvPr>
            <p:ph idx="1"/>
          </p:nvPr>
        </p:nvSpPr>
        <p:spPr>
          <a:xfrm>
            <a:off x="457200" y="1143000"/>
            <a:ext cx="8229600" cy="4983163"/>
          </a:xfrm>
        </p:spPr>
        <p:txBody>
          <a:bodyPr>
            <a:normAutofit/>
          </a:bodyPr>
          <a:lstStyle/>
          <a:p>
            <a:pPr>
              <a:buFont typeface="Wingdings" pitchFamily="2" charset="2"/>
              <a:buChar char="q"/>
            </a:pPr>
            <a:r>
              <a:rPr lang="en-US" altLang="ja-JP" sz="2000">
                <a:ea typeface="ＭＳ Ｐゴシック" charset="-128"/>
              </a:rPr>
              <a:t> </a:t>
            </a:r>
            <a:r>
              <a:rPr lang="en-US" altLang="ja-JP" sz="2000" smtClean="0">
                <a:ea typeface="ＭＳ Ｐゴシック" charset="-128"/>
              </a:rPr>
              <a:t>Các </a:t>
            </a:r>
            <a:r>
              <a:rPr lang="en-US" altLang="ja-JP" sz="2000">
                <a:ea typeface="ＭＳ Ｐゴシック" charset="-128"/>
              </a:rPr>
              <a:t>thao tác </a:t>
            </a:r>
            <a:r>
              <a:rPr lang="en-US" altLang="ja-JP" sz="2000" smtClean="0">
                <a:ea typeface="ＭＳ Ｐゴシック" charset="-128"/>
              </a:rPr>
              <a:t>với </a:t>
            </a:r>
            <a:r>
              <a:rPr lang="en-US" altLang="ja-JP" sz="2000">
                <a:ea typeface="ＭＳ Ｐゴシック" charset="-128"/>
              </a:rPr>
              <a:t>danh sách</a:t>
            </a:r>
            <a:r>
              <a:rPr lang="en-US" altLang="ja-JP" sz="2000" smtClean="0">
                <a:ea typeface="ＭＳ Ｐゴシック" charset="-128"/>
              </a:rPr>
              <a:t>:</a:t>
            </a:r>
          </a:p>
          <a:p>
            <a:pPr>
              <a:buNone/>
            </a:pPr>
            <a:r>
              <a:rPr lang="en-US" altLang="ja-JP" sz="2000" smtClean="0">
                <a:ea typeface="ＭＳ Ｐゴシック" charset="-128"/>
              </a:rPr>
              <a:t>	+ </a:t>
            </a:r>
            <a:r>
              <a:rPr lang="en-US" altLang="ja-JP" sz="2000" b="1" smtClean="0">
                <a:ea typeface="ＭＳ Ｐゴシック" charset="-128"/>
              </a:rPr>
              <a:t>Chèn</a:t>
            </a:r>
            <a:endParaRPr lang="en-US" altLang="ja-JP" sz="2000">
              <a:ea typeface="ＭＳ Ｐゴシック" charset="-128"/>
            </a:endParaRPr>
          </a:p>
          <a:p>
            <a:pPr>
              <a:buFont typeface="Wingdings" pitchFamily="2" charset="2"/>
              <a:buChar char="q"/>
            </a:pPr>
            <a:endParaRPr lang="en-US" altLang="ja-JP" sz="2000">
              <a:ea typeface="ＭＳ Ｐゴシック" charset="-128"/>
            </a:endParaRPr>
          </a:p>
          <a:p>
            <a:pPr>
              <a:buNone/>
            </a:pPr>
            <a:r>
              <a:rPr lang="en-US" sz="2000"/>
              <a:t>   </a:t>
            </a:r>
          </a:p>
          <a:p>
            <a:pPr>
              <a:buNone/>
            </a:pPr>
            <a:endParaRPr lang="en-US" sz="2000" smtClean="0"/>
          </a:p>
          <a:p>
            <a:pPr>
              <a:buNone/>
            </a:pPr>
            <a:endParaRPr lang="en-US" sz="2000" smtClean="0"/>
          </a:p>
          <a:p>
            <a:pPr>
              <a:buNone/>
            </a:pPr>
            <a:endParaRPr lang="en-US" sz="2000" smtClean="0"/>
          </a:p>
          <a:p>
            <a:pPr>
              <a:buNone/>
            </a:pPr>
            <a:r>
              <a:rPr lang="en-US" sz="2000" smtClean="0"/>
              <a:t>	+ </a:t>
            </a:r>
            <a:r>
              <a:rPr lang="en-US" altLang="ja-JP" sz="2000" b="1">
                <a:ea typeface="ＭＳ Ｐゴシック" charset="-128"/>
              </a:rPr>
              <a:t>Xóa</a:t>
            </a:r>
            <a:endParaRPr lang="en-US" sz="2000" b="1"/>
          </a:p>
        </p:txBody>
      </p:sp>
      <p:pic>
        <p:nvPicPr>
          <p:cNvPr id="40964" name="Picture 4"/>
          <p:cNvPicPr>
            <a:picLocks noChangeAspect="1" noChangeArrowheads="1"/>
          </p:cNvPicPr>
          <p:nvPr/>
        </p:nvPicPr>
        <p:blipFill>
          <a:blip r:embed="rId3"/>
          <a:srcRect/>
          <a:stretch>
            <a:fillRect/>
          </a:stretch>
        </p:blipFill>
        <p:spPr bwMode="auto">
          <a:xfrm>
            <a:off x="2438400" y="1981200"/>
            <a:ext cx="3810000" cy="1471613"/>
          </a:xfrm>
          <a:prstGeom prst="rect">
            <a:avLst/>
          </a:prstGeom>
          <a:noFill/>
        </p:spPr>
      </p:pic>
      <p:pic>
        <p:nvPicPr>
          <p:cNvPr id="40966" name="Picture 6"/>
          <p:cNvPicPr>
            <a:picLocks noChangeAspect="1" noChangeArrowheads="1"/>
          </p:cNvPicPr>
          <p:nvPr/>
        </p:nvPicPr>
        <p:blipFill>
          <a:blip r:embed="rId4"/>
          <a:srcRect/>
          <a:stretch>
            <a:fillRect/>
          </a:stretch>
        </p:blipFill>
        <p:spPr bwMode="auto">
          <a:xfrm>
            <a:off x="2514600" y="4191000"/>
            <a:ext cx="3810000" cy="1392238"/>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274638"/>
            <a:ext cx="8229600" cy="715962"/>
          </a:xfrm>
        </p:spPr>
        <p:txBody>
          <a:bodyPr>
            <a:normAutofit/>
          </a:bodyPr>
          <a:lstStyle/>
          <a:p>
            <a:r>
              <a:rPr lang="en-US" altLang="ja-JP" sz="3200" smtClean="0">
                <a:ea typeface="ＭＳ Ｐゴシック" charset="-128"/>
              </a:rPr>
              <a:t>1.3.3 Ngăn xếp và hàng đợi</a:t>
            </a:r>
            <a:endParaRPr lang="en-US" sz="3200"/>
          </a:p>
        </p:txBody>
      </p:sp>
      <p:pic>
        <p:nvPicPr>
          <p:cNvPr id="41988" name="Picture 4"/>
          <p:cNvPicPr>
            <a:picLocks noChangeAspect="1" noChangeArrowheads="1"/>
          </p:cNvPicPr>
          <p:nvPr/>
        </p:nvPicPr>
        <p:blipFill>
          <a:blip r:embed="rId3"/>
          <a:srcRect/>
          <a:stretch>
            <a:fillRect/>
          </a:stretch>
        </p:blipFill>
        <p:spPr bwMode="auto">
          <a:xfrm>
            <a:off x="838200" y="1609725"/>
            <a:ext cx="7772400" cy="1895475"/>
          </a:xfrm>
          <a:prstGeom prst="rect">
            <a:avLst/>
          </a:prstGeom>
          <a:noFill/>
        </p:spPr>
      </p:pic>
      <p:pic>
        <p:nvPicPr>
          <p:cNvPr id="41989" name="Picture 5"/>
          <p:cNvPicPr>
            <a:picLocks noChangeAspect="1" noChangeArrowheads="1"/>
          </p:cNvPicPr>
          <p:nvPr/>
        </p:nvPicPr>
        <p:blipFill>
          <a:blip r:embed="rId4"/>
          <a:srcRect/>
          <a:stretch>
            <a:fillRect/>
          </a:stretch>
        </p:blipFill>
        <p:spPr bwMode="auto">
          <a:xfrm>
            <a:off x="838200" y="3810000"/>
            <a:ext cx="7772400" cy="646113"/>
          </a:xfrm>
          <a:prstGeom prst="rect">
            <a:avLst/>
          </a:prstGeom>
          <a:noFill/>
        </p:spPr>
      </p:pic>
      <p:pic>
        <p:nvPicPr>
          <p:cNvPr id="41990" name="Picture 6"/>
          <p:cNvPicPr>
            <a:picLocks noChangeAspect="1" noChangeArrowheads="1"/>
          </p:cNvPicPr>
          <p:nvPr/>
        </p:nvPicPr>
        <p:blipFill>
          <a:blip r:embed="rId5"/>
          <a:srcRect/>
          <a:stretch>
            <a:fillRect/>
          </a:stretch>
        </p:blipFill>
        <p:spPr bwMode="auto">
          <a:xfrm>
            <a:off x="2133600" y="4648200"/>
            <a:ext cx="5486400" cy="1201738"/>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3200" smtClean="0">
                <a:effectLst/>
              </a:rPr>
              <a:t>1.1 Nguyên lý cơ bản về thông tin</a:t>
            </a:r>
            <a:endParaRPr lang="en-US" sz="3200">
              <a:effectLst/>
            </a:endParaRPr>
          </a:p>
        </p:txBody>
      </p:sp>
      <p:sp>
        <p:nvSpPr>
          <p:cNvPr id="99331" name="Rectangle 3"/>
          <p:cNvSpPr>
            <a:spLocks noGrp="1" noChangeArrowheads="1"/>
          </p:cNvSpPr>
          <p:nvPr>
            <p:ph idx="1"/>
          </p:nvPr>
        </p:nvSpPr>
        <p:spPr/>
        <p:txBody>
          <a:bodyPr/>
          <a:lstStyle/>
          <a:p>
            <a:pPr marL="609600" indent="-609600">
              <a:buFont typeface="Wingdings" pitchFamily="2" charset="2"/>
              <a:buChar char="q"/>
            </a:pPr>
            <a:r>
              <a:rPr lang="en-US" smtClean="0"/>
              <a:t>  Chuyển </a:t>
            </a:r>
            <a:r>
              <a:rPr lang="en-US"/>
              <a:t>đổi cơ số</a:t>
            </a:r>
          </a:p>
          <a:p>
            <a:pPr marL="609600" indent="-609600">
              <a:buFont typeface="Wingdings" pitchFamily="2" charset="2"/>
              <a:buChar char="q"/>
            </a:pPr>
            <a:r>
              <a:rPr lang="en-US"/>
              <a:t>  </a:t>
            </a:r>
            <a:r>
              <a:rPr lang="en-US" smtClean="0"/>
              <a:t>Biểu </a:t>
            </a:r>
            <a:r>
              <a:rPr lang="en-US"/>
              <a:t>diễn số</a:t>
            </a:r>
          </a:p>
          <a:p>
            <a:pPr marL="609600" indent="-609600">
              <a:buFont typeface="Wingdings" pitchFamily="2" charset="2"/>
              <a:buChar char="q"/>
            </a:pPr>
            <a:r>
              <a:rPr lang="en-US"/>
              <a:t>  </a:t>
            </a:r>
            <a:r>
              <a:rPr lang="en-US" altLang="ja-JP" smtClean="0">
                <a:ea typeface="ＭＳ Ｐゴシック" charset="-128"/>
              </a:rPr>
              <a:t>Biểu </a:t>
            </a:r>
            <a:r>
              <a:rPr lang="en-US" altLang="ja-JP">
                <a:ea typeface="ＭＳ Ｐゴシック" charset="-128"/>
              </a:rPr>
              <a:t>diễn dữ liệu không phải số </a:t>
            </a:r>
          </a:p>
          <a:p>
            <a:pPr marL="609600" indent="-609600">
              <a:buFont typeface="Wingdings" pitchFamily="2" charset="2"/>
              <a:buChar char="q"/>
            </a:pPr>
            <a:r>
              <a:rPr lang="en-US" altLang="ja-JP">
                <a:ea typeface="ＭＳ Ｐゴシック" charset="-128"/>
              </a:rPr>
              <a:t>  </a:t>
            </a:r>
            <a:r>
              <a:rPr lang="en-US" altLang="ja-JP" smtClean="0">
                <a:ea typeface="ＭＳ Ｐゴシック" charset="-128"/>
              </a:rPr>
              <a:t>Các </a:t>
            </a:r>
            <a:r>
              <a:rPr lang="en-US" altLang="ja-JP">
                <a:ea typeface="ＭＳ Ｐゴシック" charset="-128"/>
              </a:rPr>
              <a:t>phép toán và độ chính xác</a:t>
            </a:r>
          </a:p>
          <a:p>
            <a:pPr marL="609600" indent="-609600">
              <a:buFont typeface="Wingdings" pitchFamily="2" charset="2"/>
              <a:buChar char="q"/>
            </a:pPr>
            <a:r>
              <a:rPr lang="en-US" smtClean="0"/>
              <a:t>  QUIZ</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0"/>
            <a:ext cx="8229600" cy="715963"/>
          </a:xfrm>
        </p:spPr>
        <p:txBody>
          <a:bodyPr>
            <a:normAutofit/>
          </a:bodyPr>
          <a:lstStyle/>
          <a:p>
            <a:r>
              <a:rPr lang="en-US" altLang="ja-JP" sz="3200" smtClean="0">
                <a:ea typeface="ＭＳ Ｐゴシック" charset="-128"/>
              </a:rPr>
              <a:t>1.3.4 Cây</a:t>
            </a:r>
            <a:endParaRPr lang="en-US" sz="3200"/>
          </a:p>
        </p:txBody>
      </p:sp>
      <p:sp>
        <p:nvSpPr>
          <p:cNvPr id="43011" name="Rectangle 3"/>
          <p:cNvSpPr>
            <a:spLocks noGrp="1" noChangeArrowheads="1"/>
          </p:cNvSpPr>
          <p:nvPr>
            <p:ph idx="1"/>
          </p:nvPr>
        </p:nvSpPr>
        <p:spPr>
          <a:xfrm>
            <a:off x="457200" y="838200"/>
            <a:ext cx="8229600" cy="5287963"/>
          </a:xfrm>
        </p:spPr>
        <p:txBody>
          <a:bodyPr/>
          <a:lstStyle/>
          <a:p>
            <a:pPr>
              <a:buFontTx/>
              <a:buNone/>
            </a:pPr>
            <a:r>
              <a:rPr lang="en-US" altLang="ja-JP" sz="2000" b="1" smtClean="0">
                <a:ea typeface="ＭＳ Ｐゴシック" charset="-128"/>
              </a:rPr>
              <a:t>Cây</a:t>
            </a:r>
            <a:r>
              <a:rPr lang="en-US" altLang="ja-JP" sz="2000" smtClean="0">
                <a:ea typeface="ＭＳ Ｐゴシック" charset="-128"/>
              </a:rPr>
              <a:t> : Là một </a:t>
            </a:r>
            <a:r>
              <a:rPr lang="en-US" altLang="ja-JP" sz="2000">
                <a:ea typeface="ＭＳ Ｐゴシック" charset="-128"/>
              </a:rPr>
              <a:t>cấu trúc dữ liệu biểu diễn cấu trúc phân lớp giữa các phần tử. Nó được sử dụng cho biểu đồ tổ chức của một công ty, cấu hình hệ thống.</a:t>
            </a:r>
            <a:endParaRPr lang="en-US" sz="2000"/>
          </a:p>
          <a:p>
            <a:pPr>
              <a:buFontTx/>
              <a:buNone/>
            </a:pPr>
            <a:endParaRPr lang="en-US" sz="2000" smtClean="0"/>
          </a:p>
          <a:p>
            <a:pPr>
              <a:buFontTx/>
              <a:buNone/>
            </a:pPr>
            <a:endParaRPr lang="en-US" sz="2000" smtClean="0"/>
          </a:p>
          <a:p>
            <a:pPr>
              <a:buFontTx/>
              <a:buNone/>
            </a:pPr>
            <a:endParaRPr lang="en-US" sz="2000" smtClean="0"/>
          </a:p>
          <a:p>
            <a:pPr>
              <a:buFontTx/>
              <a:buNone/>
            </a:pPr>
            <a:endParaRPr lang="en-US" sz="2000" smtClean="0"/>
          </a:p>
          <a:p>
            <a:pPr>
              <a:buFontTx/>
              <a:buNone/>
            </a:pPr>
            <a:endParaRPr lang="en-US" sz="2000" smtClean="0"/>
          </a:p>
          <a:p>
            <a:pPr>
              <a:buFontTx/>
              <a:buNone/>
            </a:pPr>
            <a:endParaRPr lang="en-US" sz="2000" smtClean="0"/>
          </a:p>
          <a:p>
            <a:pPr>
              <a:buFontTx/>
              <a:buNone/>
            </a:pPr>
            <a:r>
              <a:rPr lang="en-US" sz="2000" b="1" smtClean="0"/>
              <a:t>Cây nhị phân và cây nhị phân hoàn chỉnh</a:t>
            </a:r>
            <a:endParaRPr lang="en-US" sz="2000" b="1"/>
          </a:p>
        </p:txBody>
      </p:sp>
      <p:pic>
        <p:nvPicPr>
          <p:cNvPr id="43012" name="Picture 4"/>
          <p:cNvPicPr>
            <a:picLocks noChangeAspect="1" noChangeArrowheads="1"/>
          </p:cNvPicPr>
          <p:nvPr/>
        </p:nvPicPr>
        <p:blipFill>
          <a:blip r:embed="rId2"/>
          <a:srcRect/>
          <a:stretch>
            <a:fillRect/>
          </a:stretch>
        </p:blipFill>
        <p:spPr bwMode="auto">
          <a:xfrm>
            <a:off x="2209800" y="1785937"/>
            <a:ext cx="4876800" cy="1719263"/>
          </a:xfrm>
          <a:prstGeom prst="rect">
            <a:avLst/>
          </a:prstGeom>
          <a:noFill/>
        </p:spPr>
      </p:pic>
      <p:pic>
        <p:nvPicPr>
          <p:cNvPr id="43014" name="Picture 6"/>
          <p:cNvPicPr>
            <a:picLocks noChangeAspect="1" noChangeArrowheads="1"/>
          </p:cNvPicPr>
          <p:nvPr/>
        </p:nvPicPr>
        <p:blipFill>
          <a:blip r:embed="rId3"/>
          <a:srcRect/>
          <a:stretch>
            <a:fillRect/>
          </a:stretch>
        </p:blipFill>
        <p:spPr bwMode="auto">
          <a:xfrm>
            <a:off x="533400" y="4114800"/>
            <a:ext cx="8229600" cy="990600"/>
          </a:xfrm>
          <a:prstGeom prst="rect">
            <a:avLst/>
          </a:prstGeom>
          <a:noFill/>
        </p:spPr>
      </p:pic>
      <p:pic>
        <p:nvPicPr>
          <p:cNvPr id="43015" name="Picture 7"/>
          <p:cNvPicPr>
            <a:picLocks noChangeAspect="1" noChangeArrowheads="1"/>
          </p:cNvPicPr>
          <p:nvPr/>
        </p:nvPicPr>
        <p:blipFill>
          <a:blip r:embed="rId4"/>
          <a:srcRect/>
          <a:stretch>
            <a:fillRect/>
          </a:stretch>
        </p:blipFill>
        <p:spPr bwMode="auto">
          <a:xfrm>
            <a:off x="2581275" y="5257800"/>
            <a:ext cx="3667125" cy="12382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Effect transition="in" filter="box(in)">
                                      <p:cBhvr>
                                        <p:cTn id="7" dur="500"/>
                                        <p:tgtEl>
                                          <p:spTgt spid="430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3011">
                                            <p:txEl>
                                              <p:pRg st="7" end="7"/>
                                            </p:txEl>
                                          </p:spTgt>
                                        </p:tgtEl>
                                        <p:attrNameLst>
                                          <p:attrName>style.visibility</p:attrName>
                                        </p:attrNameLst>
                                      </p:cBhvr>
                                      <p:to>
                                        <p:strVal val="visible"/>
                                      </p:to>
                                    </p:set>
                                    <p:animEffect transition="in" filter="box(in)">
                                      <p:cBhvr>
                                        <p:cTn id="12" dur="500"/>
                                        <p:tgtEl>
                                          <p:spTgt spid="43011">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3012"/>
                                        </p:tgtEl>
                                        <p:attrNameLst>
                                          <p:attrName>style.visibility</p:attrName>
                                        </p:attrNameLst>
                                      </p:cBhvr>
                                      <p:to>
                                        <p:strVal val="visible"/>
                                      </p:to>
                                    </p:set>
                                    <p:animEffect transition="in" filter="box(in)">
                                      <p:cBhvr>
                                        <p:cTn id="17" dur="500"/>
                                        <p:tgtEl>
                                          <p:spTgt spid="43012"/>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3014"/>
                                        </p:tgtEl>
                                        <p:attrNameLst>
                                          <p:attrName>style.visibility</p:attrName>
                                        </p:attrNameLst>
                                      </p:cBhvr>
                                      <p:to>
                                        <p:strVal val="visible"/>
                                      </p:to>
                                    </p:set>
                                    <p:animEffect transition="in" filter="box(in)">
                                      <p:cBhvr>
                                        <p:cTn id="22" dur="500"/>
                                        <p:tgtEl>
                                          <p:spTgt spid="43014"/>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43015"/>
                                        </p:tgtEl>
                                        <p:attrNameLst>
                                          <p:attrName>style.visibility</p:attrName>
                                        </p:attrNameLst>
                                      </p:cBhvr>
                                      <p:to>
                                        <p:strVal val="visible"/>
                                      </p:to>
                                    </p:set>
                                    <p:animEffect transition="in" filter="box(in)">
                                      <p:cBhvr>
                                        <p:cTn id="27" dur="500"/>
                                        <p:tgtEl>
                                          <p:spTgt spid="430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228600"/>
            <a:ext cx="8229600" cy="427038"/>
          </a:xfrm>
        </p:spPr>
        <p:txBody>
          <a:bodyPr>
            <a:noAutofit/>
          </a:bodyPr>
          <a:lstStyle/>
          <a:p>
            <a:r>
              <a:rPr lang="en-US" sz="3200" smtClean="0"/>
              <a:t>1.3.4</a:t>
            </a:r>
            <a:r>
              <a:rPr lang="en-US" sz="3200"/>
              <a:t>. Cây</a:t>
            </a:r>
          </a:p>
        </p:txBody>
      </p:sp>
      <p:sp>
        <p:nvSpPr>
          <p:cNvPr id="44035" name="Rectangle 3"/>
          <p:cNvSpPr>
            <a:spLocks noGrp="1" noChangeArrowheads="1"/>
          </p:cNvSpPr>
          <p:nvPr>
            <p:ph idx="1"/>
          </p:nvPr>
        </p:nvSpPr>
        <p:spPr>
          <a:xfrm>
            <a:off x="457200" y="838200"/>
            <a:ext cx="8229600" cy="5287963"/>
          </a:xfrm>
        </p:spPr>
        <p:txBody>
          <a:bodyPr/>
          <a:lstStyle/>
          <a:p>
            <a:pPr>
              <a:lnSpc>
                <a:spcPct val="90000"/>
              </a:lnSpc>
              <a:buFont typeface="Wingdings" pitchFamily="2" charset="2"/>
              <a:buChar char="q"/>
            </a:pPr>
            <a:r>
              <a:rPr lang="en-US" altLang="ja-JP" sz="2000" b="1" smtClean="0">
                <a:ea typeface="ＭＳ Ｐゴシック" charset="-128"/>
              </a:rPr>
              <a:t>Cây </a:t>
            </a:r>
            <a:r>
              <a:rPr lang="en-US" altLang="ja-JP" sz="2000" b="1">
                <a:ea typeface="ＭＳ Ｐゴシック" charset="-128"/>
              </a:rPr>
              <a:t>nhị phân tìm </a:t>
            </a:r>
            <a:r>
              <a:rPr lang="en-US" altLang="ja-JP" sz="2000" b="1" smtClean="0">
                <a:ea typeface="ＭＳ Ｐゴシック" charset="-128"/>
              </a:rPr>
              <a:t>kiếm</a:t>
            </a:r>
            <a:endParaRPr lang="en-US" altLang="ja-JP" sz="2000" b="1">
              <a:ea typeface="ＭＳ Ｐゴシック" charset="-128"/>
            </a:endParaRPr>
          </a:p>
          <a:p>
            <a:pPr>
              <a:lnSpc>
                <a:spcPct val="90000"/>
              </a:lnSpc>
              <a:buNone/>
            </a:pPr>
            <a:r>
              <a:rPr lang="en-US" altLang="ja-JP" sz="2000">
                <a:ea typeface="ＭＳ Ｐゴシック" charset="-128"/>
              </a:rPr>
              <a:t>	 </a:t>
            </a:r>
            <a:r>
              <a:rPr lang="en-US" altLang="ja-JP" sz="2000" smtClean="0">
                <a:ea typeface="ＭＳ Ｐゴシック" charset="-128"/>
              </a:rPr>
              <a:t>Là </a:t>
            </a:r>
            <a:r>
              <a:rPr lang="en-US" altLang="ja-JP" sz="2000">
                <a:ea typeface="ＭＳ Ｐゴシック" charset="-128"/>
              </a:rPr>
              <a:t>một cây nhị phân mà giá trị của một phần tử được gán cho mỗi nút thỏa mã các ràng buộc: </a:t>
            </a:r>
          </a:p>
          <a:p>
            <a:pPr>
              <a:lnSpc>
                <a:spcPct val="90000"/>
              </a:lnSpc>
              <a:buNone/>
            </a:pPr>
            <a:r>
              <a:rPr lang="en-US" altLang="ja-JP" sz="2000">
                <a:ea typeface="ＭＳ Ｐゴシック" charset="-128"/>
              </a:rPr>
              <a:t>		Giá trị con trái &lt; giá trị phần tử cha &lt; giá trị con phải</a:t>
            </a:r>
          </a:p>
          <a:p>
            <a:pPr>
              <a:lnSpc>
                <a:spcPct val="90000"/>
              </a:lnSpc>
              <a:buFont typeface="Wingdings" pitchFamily="2" charset="2"/>
              <a:buChar char="q"/>
            </a:pPr>
            <a:endParaRPr lang="en-US" altLang="ja-JP" sz="2000">
              <a:ea typeface="ＭＳ Ｐゴシック" charset="-128"/>
            </a:endParaRPr>
          </a:p>
          <a:p>
            <a:pPr>
              <a:lnSpc>
                <a:spcPct val="90000"/>
              </a:lnSpc>
              <a:buNone/>
            </a:pPr>
            <a:r>
              <a:rPr lang="en-US" altLang="ja-JP" sz="2000" b="1">
                <a:ea typeface="ＭＳ Ｐゴシック" charset="-128"/>
              </a:rPr>
              <a:t> </a:t>
            </a:r>
          </a:p>
          <a:p>
            <a:pPr>
              <a:lnSpc>
                <a:spcPct val="90000"/>
              </a:lnSpc>
              <a:buFont typeface="Wingdings" pitchFamily="2" charset="2"/>
              <a:buChar char="q"/>
            </a:pPr>
            <a:endParaRPr lang="en-US" altLang="ja-JP" sz="2000" b="1">
              <a:ea typeface="ＭＳ Ｐゴシック" charset="-128"/>
            </a:endParaRPr>
          </a:p>
          <a:p>
            <a:pPr>
              <a:lnSpc>
                <a:spcPct val="90000"/>
              </a:lnSpc>
              <a:buFont typeface="Wingdings" pitchFamily="2" charset="2"/>
              <a:buChar char="q"/>
            </a:pPr>
            <a:endParaRPr lang="en-US" altLang="ja-JP" sz="2000" b="1">
              <a:ea typeface="ＭＳ Ｐゴシック" charset="-128"/>
            </a:endParaRPr>
          </a:p>
          <a:p>
            <a:pPr>
              <a:lnSpc>
                <a:spcPct val="90000"/>
              </a:lnSpc>
              <a:buFont typeface="Wingdings" pitchFamily="2" charset="2"/>
              <a:buChar char="q"/>
            </a:pPr>
            <a:r>
              <a:rPr lang="en-US" altLang="ja-JP" sz="2000" b="1" smtClean="0">
                <a:ea typeface="ＭＳ Ｐゴシック" charset="-128"/>
              </a:rPr>
              <a:t>Đống</a:t>
            </a:r>
            <a:endParaRPr lang="en-US" altLang="ja-JP" sz="2000" b="1">
              <a:ea typeface="ＭＳ Ｐゴシック" charset="-128"/>
            </a:endParaRPr>
          </a:p>
          <a:p>
            <a:pPr>
              <a:lnSpc>
                <a:spcPct val="90000"/>
              </a:lnSpc>
              <a:buNone/>
            </a:pPr>
            <a:r>
              <a:rPr lang="en-US" altLang="ja-JP" sz="2000" b="1">
                <a:ea typeface="ＭＳ Ｐゴシック" charset="-128"/>
              </a:rPr>
              <a:t>      </a:t>
            </a:r>
            <a:r>
              <a:rPr lang="en-US" altLang="ja-JP" sz="2000" smtClean="0">
                <a:ea typeface="ＭＳ Ｐゴシック" charset="-128"/>
              </a:rPr>
              <a:t> Cây </a:t>
            </a:r>
            <a:r>
              <a:rPr lang="en-US" altLang="ja-JP" sz="2000">
                <a:ea typeface="ＭＳ Ｐゴシック" charset="-128"/>
              </a:rPr>
              <a:t>nhị phân được gọi là </a:t>
            </a:r>
            <a:r>
              <a:rPr lang="en-US" altLang="ja-JP" sz="2000" b="1">
                <a:ea typeface="ＭＳ Ｐゴシック" charset="-128"/>
              </a:rPr>
              <a:t>đống</a:t>
            </a:r>
            <a:r>
              <a:rPr lang="en-US" altLang="ja-JP" sz="2000">
                <a:ea typeface="ＭＳ Ｐゴシック" charset="-128"/>
              </a:rPr>
              <a:t> nếu giá trị của nút được gán từ mức gốc và từ trái sang phải trên cùng mức với điều kiện sau:</a:t>
            </a:r>
          </a:p>
          <a:p>
            <a:pPr lvl="1">
              <a:lnSpc>
                <a:spcPct val="90000"/>
              </a:lnSpc>
              <a:buNone/>
            </a:pPr>
            <a:r>
              <a:rPr lang="en-US" altLang="ja-JP" sz="2000" smtClean="0">
                <a:ea typeface="ＭＳ Ｐゴシック" charset="-128"/>
              </a:rPr>
              <a:t>	Giá </a:t>
            </a:r>
            <a:r>
              <a:rPr lang="en-US" altLang="ja-JP" sz="2000">
                <a:ea typeface="ＭＳ Ｐゴシック" charset="-128"/>
              </a:rPr>
              <a:t>trị của phần tử cha &gt; giá trị của phần tử </a:t>
            </a:r>
            <a:r>
              <a:rPr lang="en-US" altLang="ja-JP" sz="2000" smtClean="0">
                <a:ea typeface="ＭＳ Ｐゴシック" charset="-128"/>
              </a:rPr>
              <a:t>con(hoặc ngược lại)</a:t>
            </a:r>
            <a:endParaRPr lang="en-US" altLang="ja-JP" sz="2000">
              <a:ea typeface="ＭＳ Ｐゴシック" charset="-128"/>
            </a:endParaRPr>
          </a:p>
        </p:txBody>
      </p:sp>
      <p:pic>
        <p:nvPicPr>
          <p:cNvPr id="44037" name="Picture 5"/>
          <p:cNvPicPr>
            <a:picLocks noChangeAspect="1" noChangeArrowheads="1"/>
          </p:cNvPicPr>
          <p:nvPr/>
        </p:nvPicPr>
        <p:blipFill>
          <a:blip r:embed="rId2"/>
          <a:srcRect/>
          <a:stretch>
            <a:fillRect/>
          </a:stretch>
        </p:blipFill>
        <p:spPr bwMode="auto">
          <a:xfrm>
            <a:off x="2590800" y="4800600"/>
            <a:ext cx="3886200" cy="1477963"/>
          </a:xfrm>
          <a:prstGeom prst="rect">
            <a:avLst/>
          </a:prstGeom>
          <a:noFill/>
        </p:spPr>
      </p:pic>
      <p:pic>
        <p:nvPicPr>
          <p:cNvPr id="44038" name="Picture 6"/>
          <p:cNvPicPr>
            <a:picLocks noChangeAspect="1" noChangeArrowheads="1"/>
          </p:cNvPicPr>
          <p:nvPr/>
        </p:nvPicPr>
        <p:blipFill>
          <a:blip r:embed="rId3"/>
          <a:srcRect/>
          <a:stretch>
            <a:fillRect/>
          </a:stretch>
        </p:blipFill>
        <p:spPr bwMode="auto">
          <a:xfrm>
            <a:off x="1828800" y="2209800"/>
            <a:ext cx="4876800" cy="1296988"/>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57200" y="274638"/>
            <a:ext cx="8229600" cy="639762"/>
          </a:xfrm>
        </p:spPr>
        <p:txBody>
          <a:bodyPr>
            <a:normAutofit/>
          </a:bodyPr>
          <a:lstStyle/>
          <a:p>
            <a:r>
              <a:rPr lang="en-US" altLang="ja-JP" sz="3200" smtClean="0">
                <a:ea typeface="ＭＳ Ｐゴシック" charset="-128"/>
              </a:rPr>
              <a:t>1.3.5 Băm</a:t>
            </a:r>
            <a:endParaRPr lang="en-US" sz="3200"/>
          </a:p>
        </p:txBody>
      </p:sp>
      <p:sp>
        <p:nvSpPr>
          <p:cNvPr id="45059" name="Rectangle 3"/>
          <p:cNvSpPr>
            <a:spLocks noGrp="1" noChangeArrowheads="1"/>
          </p:cNvSpPr>
          <p:nvPr>
            <p:ph idx="1"/>
          </p:nvPr>
        </p:nvSpPr>
        <p:spPr>
          <a:xfrm>
            <a:off x="457200" y="990601"/>
            <a:ext cx="8229600" cy="3124200"/>
          </a:xfrm>
        </p:spPr>
        <p:txBody>
          <a:bodyPr>
            <a:normAutofit/>
          </a:bodyPr>
          <a:lstStyle/>
          <a:p>
            <a:pPr>
              <a:buFont typeface="Wingdings" pitchFamily="2" charset="2"/>
              <a:buChar char="q"/>
            </a:pPr>
            <a:r>
              <a:rPr lang="en-US" altLang="ja-JP" sz="2000" b="1" smtClean="0">
                <a:ea typeface="ＭＳ Ｐゴシック" charset="-128"/>
              </a:rPr>
              <a:t>Băm </a:t>
            </a:r>
            <a:r>
              <a:rPr lang="en-US" altLang="ja-JP" sz="2000">
                <a:ea typeface="ＭＳ Ｐゴシック" charset="-128"/>
              </a:rPr>
              <a:t>là khái niệm sử dụng trực tiếp giá trị khóa như vị trí lưu trữ dữ liệu. </a:t>
            </a:r>
          </a:p>
          <a:p>
            <a:pPr>
              <a:buNone/>
            </a:pPr>
            <a:r>
              <a:rPr lang="en-US" altLang="ja-JP" sz="2000">
                <a:ea typeface="ＭＳ Ｐゴシック" charset="-128"/>
              </a:rPr>
              <a:t>	</a:t>
            </a:r>
            <a:r>
              <a:rPr lang="en-US" altLang="ja-JP" sz="2000" smtClean="0">
                <a:ea typeface="ＭＳ Ｐゴシック" charset="-128"/>
              </a:rPr>
              <a:t>- </a:t>
            </a:r>
            <a:r>
              <a:rPr lang="en-US" altLang="ja-JP" sz="2000">
                <a:ea typeface="ＭＳ Ｐゴシック" charset="-128"/>
              </a:rPr>
              <a:t>Ít khi giá trị khóa được sử dụng trực tiếp như chỉ số.</a:t>
            </a:r>
          </a:p>
          <a:p>
            <a:pPr>
              <a:buNone/>
            </a:pPr>
            <a:r>
              <a:rPr lang="en-US" altLang="ja-JP" sz="2000" smtClean="0">
                <a:ea typeface="ＭＳ Ｐゴシック" charset="-128"/>
              </a:rPr>
              <a:t>	- </a:t>
            </a:r>
            <a:r>
              <a:rPr lang="en-US" altLang="ja-JP" sz="2000">
                <a:ea typeface="ＭＳ Ｐゴシック" charset="-128"/>
              </a:rPr>
              <a:t>Chuyển giá trị khóa sang chỉ số, </a:t>
            </a:r>
            <a:r>
              <a:rPr lang="en-US" altLang="ja-JP" sz="2000" b="1">
                <a:ea typeface="ＭＳ Ｐゴシック" charset="-128"/>
              </a:rPr>
              <a:t>một hàm băm</a:t>
            </a:r>
            <a:r>
              <a:rPr lang="en-US" altLang="ja-JP" sz="2000">
                <a:ea typeface="ＭＳ Ｐゴシック" charset="-128"/>
              </a:rPr>
              <a:t> được sử dụng để tính giá trị băm, được sử dụng như chỉ số. </a:t>
            </a:r>
            <a:endParaRPr lang="en-US" altLang="ja-JP" sz="2000" smtClean="0">
              <a:ea typeface="ＭＳ Ｐゴシック" charset="-128"/>
            </a:endParaRPr>
          </a:p>
          <a:p>
            <a:pPr>
              <a:buNone/>
            </a:pPr>
            <a:r>
              <a:rPr lang="en-US" altLang="ja-JP" sz="2000" smtClean="0">
                <a:ea typeface="ＭＳ Ｐゴシック" charset="-128"/>
              </a:rPr>
              <a:t>	- Mảng lưu trữ các phần tử sử dụng phương pháp này gọi là </a:t>
            </a:r>
            <a:r>
              <a:rPr lang="en-US" altLang="ja-JP" sz="2000" b="1" smtClean="0">
                <a:ea typeface="ＭＳ Ｐゴシック" charset="-128"/>
              </a:rPr>
              <a:t>bảng băm</a:t>
            </a:r>
            <a:r>
              <a:rPr lang="en-US" altLang="ja-JP" sz="2000" smtClean="0">
                <a:ea typeface="ＭＳ Ｐゴシック" charset="-128"/>
              </a:rPr>
              <a:t> </a:t>
            </a:r>
          </a:p>
          <a:p>
            <a:pPr>
              <a:buNone/>
            </a:pPr>
            <a:r>
              <a:rPr lang="en-US" altLang="ja-JP" sz="2000" smtClean="0">
                <a:ea typeface="ＭＳ Ｐゴシック" charset="-128"/>
              </a:rPr>
              <a:t>	- Khóa </a:t>
            </a:r>
            <a:r>
              <a:rPr lang="en-US" altLang="ja-JP" sz="2000">
                <a:ea typeface="ＭＳ Ｐゴシック" charset="-128"/>
              </a:rPr>
              <a:t>liên quan tới nhiều giá trị, chỉ số giống nhau có thể sinh ra từ giá trị khóa khác nhau bằng cách tính chỉ số (giá trị băm) từ 1 đến n sử dụng hàm băm. Khi giá trị băm giống nhau được sinh ra theo cách này được gọi là “</a:t>
            </a:r>
            <a:r>
              <a:rPr lang="en-US" altLang="ja-JP" sz="2000" b="1">
                <a:ea typeface="ＭＳ Ｐゴシック" charset="-128"/>
              </a:rPr>
              <a:t>xung đột</a:t>
            </a:r>
            <a:r>
              <a:rPr lang="en-US" altLang="ja-JP" sz="2000">
                <a:ea typeface="ＭＳ Ｐゴシック" charset="-128"/>
              </a:rPr>
              <a:t>” </a:t>
            </a:r>
            <a:r>
              <a:rPr lang="en-US" altLang="ja-JP" sz="2000" smtClean="0">
                <a:ea typeface="ＭＳ Ｐゴシック" charset="-128"/>
              </a:rPr>
              <a:t>.</a:t>
            </a:r>
            <a:endParaRPr lang="en-US" sz="2000"/>
          </a:p>
        </p:txBody>
      </p:sp>
      <p:pic>
        <p:nvPicPr>
          <p:cNvPr id="110593" name="Picture 1"/>
          <p:cNvPicPr>
            <a:picLocks noChangeAspect="1" noChangeArrowheads="1"/>
          </p:cNvPicPr>
          <p:nvPr/>
        </p:nvPicPr>
        <p:blipFill>
          <a:blip r:embed="rId2"/>
          <a:srcRect/>
          <a:stretch>
            <a:fillRect/>
          </a:stretch>
        </p:blipFill>
        <p:spPr bwMode="auto">
          <a:xfrm>
            <a:off x="2286000" y="4114800"/>
            <a:ext cx="4895850" cy="2019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7200" y="274638"/>
            <a:ext cx="8229600" cy="411162"/>
          </a:xfrm>
        </p:spPr>
        <p:txBody>
          <a:bodyPr>
            <a:normAutofit fontScale="90000"/>
          </a:bodyPr>
          <a:lstStyle/>
          <a:p>
            <a:r>
              <a:rPr lang="en-US" smtClean="0"/>
              <a:t>1.3.5 </a:t>
            </a:r>
            <a:r>
              <a:rPr lang="en-US"/>
              <a:t>Băm</a:t>
            </a:r>
          </a:p>
        </p:txBody>
      </p:sp>
      <p:graphicFrame>
        <p:nvGraphicFramePr>
          <p:cNvPr id="46084" name="Object 4"/>
          <p:cNvGraphicFramePr>
            <a:graphicFrameLocks noChangeAspect="1"/>
          </p:cNvGraphicFramePr>
          <p:nvPr>
            <p:ph sz="half" idx="1"/>
          </p:nvPr>
        </p:nvGraphicFramePr>
        <p:xfrm>
          <a:off x="1447800" y="2819400"/>
          <a:ext cx="6460371" cy="2133600"/>
        </p:xfrm>
        <a:graphic>
          <a:graphicData uri="http://schemas.openxmlformats.org/presentationml/2006/ole">
            <p:oleObj spid="_x0000_s46084" name="Bitmap Image" r:id="rId4" imgW="5076190" imgH="1676634" progId="PBrush">
              <p:embed/>
            </p:oleObj>
          </a:graphicData>
        </a:graphic>
      </p:graphicFrame>
      <p:sp>
        <p:nvSpPr>
          <p:cNvPr id="46083" name="Rectangle 3"/>
          <p:cNvSpPr>
            <a:spLocks noGrp="1" noChangeArrowheads="1"/>
          </p:cNvSpPr>
          <p:nvPr>
            <p:ph sz="half" idx="2"/>
          </p:nvPr>
        </p:nvSpPr>
        <p:spPr>
          <a:xfrm>
            <a:off x="457200" y="1447800"/>
            <a:ext cx="8001000" cy="4678363"/>
          </a:xfrm>
        </p:spPr>
        <p:txBody>
          <a:bodyPr>
            <a:normAutofit/>
          </a:bodyPr>
          <a:lstStyle/>
          <a:p>
            <a:pPr>
              <a:buFont typeface="Wingdings" pitchFamily="2" charset="2"/>
              <a:buChar char="q"/>
            </a:pPr>
            <a:r>
              <a:rPr lang="en-US" altLang="ja-JP" sz="2000" smtClean="0">
                <a:ea typeface="ＭＳ Ｐゴシック" charset="-128"/>
              </a:rPr>
              <a:t>Phương </a:t>
            </a:r>
            <a:r>
              <a:rPr lang="en-US" altLang="ja-JP" sz="2000">
                <a:ea typeface="ＭＳ Ｐゴシック" charset="-128"/>
              </a:rPr>
              <a:t>pháp dây </a:t>
            </a:r>
            <a:r>
              <a:rPr lang="en-US" altLang="ja-JP" sz="2000" smtClean="0">
                <a:ea typeface="ＭＳ Ｐゴシック" charset="-128"/>
              </a:rPr>
              <a:t>chuyền (phương </a:t>
            </a:r>
            <a:r>
              <a:rPr lang="en-US" altLang="ja-JP" sz="2000">
                <a:ea typeface="ＭＳ Ｐゴシック" charset="-128"/>
              </a:rPr>
              <a:t>pháp băm mở):</a:t>
            </a:r>
          </a:p>
          <a:p>
            <a:pPr>
              <a:buNone/>
            </a:pPr>
            <a:r>
              <a:rPr lang="en-US" altLang="ja-JP" sz="2000" smtClean="0">
                <a:ea typeface="ＭＳ Ｐゴシック" charset="-128"/>
              </a:rPr>
              <a:t>	Dùng </a:t>
            </a:r>
            <a:r>
              <a:rPr lang="en-US" altLang="ja-JP" sz="2000">
                <a:ea typeface="ＭＳ Ｐゴシック" charset="-128"/>
              </a:rPr>
              <a:t>một danh sách để lưu trữ phần tử có giá trị băm giống nhau khi xảy ra xung đột.</a:t>
            </a:r>
          </a:p>
          <a:p>
            <a:pPr>
              <a:buNone/>
            </a:pPr>
            <a:r>
              <a:rPr lang="en-US" altLang="ja-JP" sz="2000">
                <a:ea typeface="ＭＳ Ｐゴシック" charset="-128"/>
              </a:rPr>
              <a:t>  </a:t>
            </a:r>
            <a:endParaRPr 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Effect transition="in" filter="checkerboard(across)">
                                      <p:cBhvr>
                                        <p:cTn id="7" dur="500"/>
                                        <p:tgtEl>
                                          <p:spTgt spid="460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6083">
                                            <p:txEl>
                                              <p:pRg st="1" end="1"/>
                                            </p:txEl>
                                          </p:spTgt>
                                        </p:tgtEl>
                                        <p:attrNameLst>
                                          <p:attrName>style.visibility</p:attrName>
                                        </p:attrNameLst>
                                      </p:cBhvr>
                                      <p:to>
                                        <p:strVal val="visible"/>
                                      </p:to>
                                    </p:set>
                                    <p:animEffect transition="in" filter="checkerboard(across)">
                                      <p:cBhvr>
                                        <p:cTn id="12" dur="500"/>
                                        <p:tgtEl>
                                          <p:spTgt spid="460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46083">
                                            <p:txEl>
                                              <p:pRg st="2" end="2"/>
                                            </p:txEl>
                                          </p:spTgt>
                                        </p:tgtEl>
                                        <p:attrNameLst>
                                          <p:attrName>style.visibility</p:attrName>
                                        </p:attrNameLst>
                                      </p:cBhvr>
                                      <p:to>
                                        <p:strVal val="visible"/>
                                      </p:to>
                                    </p:set>
                                    <p:animEffect transition="in" filter="checkerboard(across)">
                                      <p:cBhvr>
                                        <p:cTn id="17" dur="500"/>
                                        <p:tgtEl>
                                          <p:spTgt spid="460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46084"/>
                                        </p:tgtEl>
                                        <p:attrNameLst>
                                          <p:attrName>style.visibility</p:attrName>
                                        </p:attrNameLst>
                                      </p:cBhvr>
                                      <p:to>
                                        <p:strVal val="visible"/>
                                      </p:to>
                                    </p:set>
                                    <p:animEffect transition="in" filter="checkerboard(across)">
                                      <p:cBhvr>
                                        <p:cTn id="22" dur="500"/>
                                        <p:tgtEl>
                                          <p:spTgt spid="46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t>QUIZ</a:t>
            </a:r>
          </a:p>
        </p:txBody>
      </p:sp>
      <p:sp>
        <p:nvSpPr>
          <p:cNvPr id="88067" name="Rectangle 3"/>
          <p:cNvSpPr>
            <a:spLocks noGrp="1" noChangeArrowheads="1"/>
          </p:cNvSpPr>
          <p:nvPr>
            <p:ph idx="1"/>
          </p:nvPr>
        </p:nvSpPr>
        <p:spPr/>
        <p:txBody>
          <a:bodyPr/>
          <a:lstStyle/>
          <a:p>
            <a:pPr>
              <a:lnSpc>
                <a:spcPct val="90000"/>
              </a:lnSpc>
              <a:buFontTx/>
              <a:buNone/>
            </a:pPr>
            <a:r>
              <a:rPr lang="en-US" altLang="ja-JP" sz="2200">
                <a:ea typeface="ＭＳ Ｐゴシック" charset="-128"/>
              </a:rPr>
              <a:t>Q1: Ta gọi cấu trúc dữ liệu kiểu “Last-In First-Out (Vào sau ra trước)” là gì?   </a:t>
            </a:r>
          </a:p>
          <a:p>
            <a:pPr>
              <a:lnSpc>
                <a:spcPct val="90000"/>
              </a:lnSpc>
              <a:buFontTx/>
              <a:buNone/>
            </a:pPr>
            <a:r>
              <a:rPr lang="en-US" altLang="ja-JP" sz="2200">
                <a:ea typeface="ＭＳ Ｐゴシック" charset="-128"/>
              </a:rPr>
              <a:t>Q2: Ta gọi cấu trúc dữ liệu kiểu “First-In First-Out (Vào trước ra trước)” là gì? </a:t>
            </a:r>
          </a:p>
          <a:p>
            <a:pPr>
              <a:lnSpc>
                <a:spcPct val="90000"/>
              </a:lnSpc>
              <a:buFontTx/>
              <a:buNone/>
            </a:pPr>
            <a:r>
              <a:rPr lang="en-US" altLang="ja-JP" sz="2200">
                <a:ea typeface="ＭＳ Ｐゴシック" charset="-128"/>
              </a:rPr>
              <a:t>Q4: Định nghĩa “cây nhị phân” và “cây nhị phân đầy đủ”.</a:t>
            </a:r>
          </a:p>
          <a:p>
            <a:pPr>
              <a:lnSpc>
                <a:spcPct val="90000"/>
              </a:lnSpc>
              <a:buFontTx/>
              <a:buNone/>
            </a:pPr>
            <a:r>
              <a:rPr lang="en-US" altLang="ja-JP" sz="2200">
                <a:ea typeface="ＭＳ Ｐゴシック" charset="-128"/>
              </a:rPr>
              <a:t>Q4: Ta gọi cây nhị phân thỏa mãn quan hệ sau là gì: “giá trị của con trái &lt; giá trị của phần tử cha &lt; giá trị con phải”?</a:t>
            </a:r>
            <a:endParaRPr lang="en-US" sz="22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normAutofit/>
          </a:bodyPr>
          <a:lstStyle/>
          <a:p>
            <a:r>
              <a:rPr lang="en-US" sz="3200" smtClean="0"/>
              <a:t>1.4 Giải thuật</a:t>
            </a:r>
            <a:endParaRPr lang="en-US" sz="3200"/>
          </a:p>
        </p:txBody>
      </p:sp>
      <p:sp>
        <p:nvSpPr>
          <p:cNvPr id="102403" name="Rectangle 3"/>
          <p:cNvSpPr>
            <a:spLocks noGrp="1" noChangeArrowheads="1"/>
          </p:cNvSpPr>
          <p:nvPr>
            <p:ph idx="1"/>
          </p:nvPr>
        </p:nvSpPr>
        <p:spPr/>
        <p:txBody>
          <a:bodyPr>
            <a:normAutofit/>
          </a:bodyPr>
          <a:lstStyle/>
          <a:p>
            <a:pPr>
              <a:buFont typeface="Wingdings" pitchFamily="2" charset="2"/>
              <a:buChar char="q"/>
            </a:pPr>
            <a:r>
              <a:rPr lang="en-US" sz="2400"/>
              <a:t>	</a:t>
            </a:r>
            <a:r>
              <a:rPr lang="en-US" altLang="ja-JP" sz="2400" smtClean="0">
                <a:ea typeface="ＭＳ Ｐゴシック" charset="-128"/>
              </a:rPr>
              <a:t>Giải </a:t>
            </a:r>
            <a:r>
              <a:rPr lang="en-US" altLang="ja-JP" sz="2400">
                <a:ea typeface="ＭＳ Ｐゴシック" charset="-128"/>
              </a:rPr>
              <a:t>thuật tìm kiếm </a:t>
            </a:r>
          </a:p>
          <a:p>
            <a:pPr>
              <a:buFont typeface="Wingdings" pitchFamily="2" charset="2"/>
              <a:buChar char="q"/>
            </a:pPr>
            <a:r>
              <a:rPr lang="en-US" altLang="ja-JP" sz="2400">
                <a:ea typeface="ＭＳ Ｐゴシック" charset="-128"/>
              </a:rPr>
              <a:t>	</a:t>
            </a:r>
            <a:r>
              <a:rPr lang="en-US" altLang="ja-JP" sz="2400" smtClean="0">
                <a:ea typeface="ＭＳ Ｐゴシック" charset="-128"/>
              </a:rPr>
              <a:t>Các </a:t>
            </a:r>
            <a:r>
              <a:rPr lang="en-US" altLang="ja-JP" sz="2400">
                <a:ea typeface="ＭＳ Ｐゴシック" charset="-128"/>
              </a:rPr>
              <a:t>giải thuật sắp xếp </a:t>
            </a:r>
          </a:p>
          <a:p>
            <a:pPr>
              <a:buFont typeface="Wingdings" pitchFamily="2" charset="2"/>
              <a:buChar char="q"/>
            </a:pPr>
            <a:r>
              <a:rPr lang="en-US" altLang="ja-JP" sz="2400">
                <a:ea typeface="ＭＳ Ｐゴシック" charset="-128"/>
              </a:rPr>
              <a:t>	</a:t>
            </a:r>
            <a:r>
              <a:rPr lang="en-US" altLang="ja-JP" sz="2400" smtClean="0">
                <a:ea typeface="ＭＳ Ｐゴシック" charset="-128"/>
              </a:rPr>
              <a:t>Các </a:t>
            </a:r>
            <a:r>
              <a:rPr lang="en-US" altLang="ja-JP" sz="2400">
                <a:ea typeface="ＭＳ Ｐゴシック" charset="-128"/>
              </a:rPr>
              <a:t>giải thuật tìm kiếm xâu </a:t>
            </a:r>
          </a:p>
          <a:p>
            <a:pPr>
              <a:buFont typeface="Wingdings" pitchFamily="2" charset="2"/>
              <a:buChar char="q"/>
            </a:pPr>
            <a:r>
              <a:rPr lang="en-US" altLang="ja-JP" sz="2400">
                <a:ea typeface="ＭＳ Ｐゴシック" charset="-128"/>
              </a:rPr>
              <a:t>	</a:t>
            </a:r>
            <a:r>
              <a:rPr lang="en-US" altLang="ja-JP" sz="2400" smtClean="0">
                <a:ea typeface="ＭＳ Ｐゴシック" charset="-128"/>
              </a:rPr>
              <a:t>Các </a:t>
            </a:r>
            <a:r>
              <a:rPr lang="en-US" altLang="ja-JP" sz="2400">
                <a:ea typeface="ＭＳ Ｐゴシック" charset="-128"/>
              </a:rPr>
              <a:t>giải thuật trên đồ thị </a:t>
            </a:r>
          </a:p>
          <a:p>
            <a:pPr>
              <a:buFont typeface="Wingdings" pitchFamily="2" charset="2"/>
              <a:buChar char="q"/>
            </a:pPr>
            <a:r>
              <a:rPr lang="en-US" altLang="ja-JP" sz="2400">
                <a:ea typeface="ＭＳ Ｐゴシック" charset="-128"/>
              </a:rPr>
              <a:t>	</a:t>
            </a:r>
            <a:r>
              <a:rPr lang="en-US" altLang="ja-JP" sz="2400" smtClean="0">
                <a:ea typeface="ＭＳ Ｐゴシック" charset="-128"/>
              </a:rPr>
              <a:t>QUIZ</a:t>
            </a:r>
            <a:r>
              <a:rPr lang="en-US" altLang="ja-JP" sz="2400">
                <a:ea typeface="ＭＳ Ｐゴシック" charset="-128"/>
              </a:rPr>
              <a:t>	</a:t>
            </a:r>
            <a:endParaRPr lang="en-US" sz="240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57200" y="274638"/>
            <a:ext cx="8229600" cy="792162"/>
          </a:xfrm>
        </p:spPr>
        <p:txBody>
          <a:bodyPr>
            <a:normAutofit/>
          </a:bodyPr>
          <a:lstStyle/>
          <a:p>
            <a:r>
              <a:rPr lang="en-US" altLang="ja-JP" sz="3200" smtClean="0">
                <a:ea typeface="ＭＳ Ｐゴシック" charset="-128"/>
              </a:rPr>
              <a:t>1.4.1 </a:t>
            </a:r>
            <a:r>
              <a:rPr lang="en-US" altLang="ja-JP" sz="3200">
                <a:ea typeface="ＭＳ Ｐゴシック" charset="-128"/>
              </a:rPr>
              <a:t>Giải thuật </a:t>
            </a:r>
            <a:r>
              <a:rPr lang="en-US" altLang="ja-JP" sz="3200" smtClean="0">
                <a:ea typeface="ＭＳ Ｐゴシック" charset="-128"/>
              </a:rPr>
              <a:t>tìm kiếm</a:t>
            </a:r>
            <a:endParaRPr lang="en-US" sz="3200"/>
          </a:p>
        </p:txBody>
      </p:sp>
      <p:sp>
        <p:nvSpPr>
          <p:cNvPr id="49155" name="Rectangle 3"/>
          <p:cNvSpPr>
            <a:spLocks noGrp="1" noChangeArrowheads="1"/>
          </p:cNvSpPr>
          <p:nvPr>
            <p:ph type="body" sz="half" idx="1"/>
          </p:nvPr>
        </p:nvSpPr>
        <p:spPr>
          <a:xfrm>
            <a:off x="457200" y="1066800"/>
            <a:ext cx="7620000" cy="5059363"/>
          </a:xfrm>
        </p:spPr>
        <p:txBody>
          <a:bodyPr/>
          <a:lstStyle/>
          <a:p>
            <a:pPr marL="55563" indent="0" algn="just">
              <a:lnSpc>
                <a:spcPct val="90000"/>
              </a:lnSpc>
              <a:buFontTx/>
              <a:buNone/>
            </a:pPr>
            <a:r>
              <a:rPr lang="en-US" altLang="ja-JP" sz="2000" smtClean="0">
                <a:ea typeface="ＭＳ Ｐゴシック" charset="-128"/>
              </a:rPr>
              <a:t>Một tập hợp các thủ tục để giải quyết một vấn đề gọi là một giải thuật.</a:t>
            </a:r>
          </a:p>
          <a:p>
            <a:pPr marL="55563" indent="0" algn="just">
              <a:lnSpc>
                <a:spcPct val="90000"/>
              </a:lnSpc>
              <a:buFontTx/>
              <a:buNone/>
            </a:pPr>
            <a:r>
              <a:rPr lang="en-US" altLang="ja-JP" sz="2000" smtClean="0">
                <a:ea typeface="ＭＳ Ｐゴシック" charset="-128"/>
              </a:rPr>
              <a:t>Hình vẽ biểu thị tập các thủ tục để đạt tới kết quả thích hợp gọi là lưu     đồ.</a:t>
            </a:r>
          </a:p>
          <a:p>
            <a:pPr marL="55563" indent="0" algn="just">
              <a:lnSpc>
                <a:spcPct val="90000"/>
              </a:lnSpc>
              <a:buFontTx/>
              <a:buNone/>
            </a:pPr>
            <a:r>
              <a:rPr lang="en-US" altLang="ja-JP" sz="2000" b="1" smtClean="0">
                <a:ea typeface="ＭＳ Ｐゴシック" charset="-128"/>
              </a:rPr>
              <a:t>Giải </a:t>
            </a:r>
            <a:r>
              <a:rPr lang="en-US" altLang="ja-JP" sz="2000" b="1">
                <a:ea typeface="ＭＳ Ｐゴシック" charset="-128"/>
              </a:rPr>
              <a:t>thuật tìm kiếm</a:t>
            </a:r>
            <a:r>
              <a:rPr lang="en-US" altLang="ja-JP" sz="2000">
                <a:ea typeface="ＭＳ Ｐゴシック" charset="-128"/>
              </a:rPr>
              <a:t> </a:t>
            </a:r>
          </a:p>
          <a:p>
            <a:pPr marL="55563" indent="0" algn="just">
              <a:lnSpc>
                <a:spcPct val="90000"/>
              </a:lnSpc>
              <a:buFontTx/>
              <a:buNone/>
            </a:pPr>
            <a:r>
              <a:rPr lang="en-US" altLang="ja-JP" sz="2000">
                <a:ea typeface="ＭＳ Ｐゴシック" charset="-128"/>
              </a:rPr>
              <a:t> - </a:t>
            </a:r>
            <a:r>
              <a:rPr lang="en-US" altLang="ja-JP" sz="2000" b="1">
                <a:ea typeface="ＭＳ Ｐゴシック" charset="-128"/>
              </a:rPr>
              <a:t>Tìm kiếm </a:t>
            </a:r>
            <a:r>
              <a:rPr lang="en-US" altLang="ja-JP" sz="2000">
                <a:ea typeface="ＭＳ Ｐゴシック" charset="-128"/>
              </a:rPr>
              <a:t>nghĩa là tìm một phần tử trong một bảng (mảng một chiều) </a:t>
            </a:r>
          </a:p>
          <a:p>
            <a:pPr marL="55563" indent="0" algn="just">
              <a:lnSpc>
                <a:spcPct val="90000"/>
              </a:lnSpc>
              <a:buFontTx/>
              <a:buNone/>
            </a:pPr>
            <a:r>
              <a:rPr lang="en-US" sz="2000"/>
              <a:t> - </a:t>
            </a:r>
            <a:r>
              <a:rPr lang="en-US" sz="2000" smtClean="0"/>
              <a:t>P</a:t>
            </a:r>
            <a:r>
              <a:rPr lang="en-US" altLang="ja-JP" sz="2000" smtClean="0">
                <a:ea typeface="ＭＳ Ｐゴシック" charset="-128"/>
              </a:rPr>
              <a:t>hương </a:t>
            </a:r>
            <a:r>
              <a:rPr lang="en-US" altLang="ja-JP" sz="2000">
                <a:ea typeface="ＭＳ Ｐゴシック" charset="-128"/>
              </a:rPr>
              <a:t>pháp tìm kiếm: tìm kiếm tuyến tính (tuần tự) và tìm kiếm nhị phân </a:t>
            </a:r>
            <a:endParaRPr lang="en-US" sz="2000"/>
          </a:p>
        </p:txBody>
      </p:sp>
      <p:pic>
        <p:nvPicPr>
          <p:cNvPr id="49161" name="Picture 9" descr="untitled"/>
          <p:cNvPicPr>
            <a:picLocks noGrp="1" noChangeAspect="1" noChangeArrowheads="1"/>
          </p:cNvPicPr>
          <p:nvPr>
            <p:ph sz="half" idx="2"/>
          </p:nvPr>
        </p:nvPicPr>
        <p:blipFill>
          <a:blip r:embed="rId3"/>
          <a:srcRect/>
          <a:stretch>
            <a:fillRect/>
          </a:stretch>
        </p:blipFill>
        <p:spPr>
          <a:xfrm>
            <a:off x="1905000" y="3352801"/>
            <a:ext cx="5264726" cy="3047999"/>
          </a:xfrm>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blinds(horizontal)">
                                      <p:cBhvr>
                                        <p:cTn id="7" dur="500"/>
                                        <p:tgtEl>
                                          <p:spTgt spid="491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9155">
                                            <p:txEl>
                                              <p:pRg st="1" end="1"/>
                                            </p:txEl>
                                          </p:spTgt>
                                        </p:tgtEl>
                                        <p:attrNameLst>
                                          <p:attrName>style.visibility</p:attrName>
                                        </p:attrNameLst>
                                      </p:cBhvr>
                                      <p:to>
                                        <p:strVal val="visible"/>
                                      </p:to>
                                    </p:set>
                                    <p:animEffect transition="in" filter="blinds(horizontal)">
                                      <p:cBhvr>
                                        <p:cTn id="12" dur="500"/>
                                        <p:tgtEl>
                                          <p:spTgt spid="491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9155">
                                            <p:txEl>
                                              <p:pRg st="2" end="2"/>
                                            </p:txEl>
                                          </p:spTgt>
                                        </p:tgtEl>
                                        <p:attrNameLst>
                                          <p:attrName>style.visibility</p:attrName>
                                        </p:attrNameLst>
                                      </p:cBhvr>
                                      <p:to>
                                        <p:strVal val="visible"/>
                                      </p:to>
                                    </p:set>
                                    <p:animEffect transition="in" filter="blinds(horizontal)">
                                      <p:cBhvr>
                                        <p:cTn id="17" dur="500"/>
                                        <p:tgtEl>
                                          <p:spTgt spid="491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9155">
                                            <p:txEl>
                                              <p:pRg st="3" end="3"/>
                                            </p:txEl>
                                          </p:spTgt>
                                        </p:tgtEl>
                                        <p:attrNameLst>
                                          <p:attrName>style.visibility</p:attrName>
                                        </p:attrNameLst>
                                      </p:cBhvr>
                                      <p:to>
                                        <p:strVal val="visible"/>
                                      </p:to>
                                    </p:set>
                                    <p:animEffect transition="in" filter="blinds(horizontal)">
                                      <p:cBhvr>
                                        <p:cTn id="22" dur="500"/>
                                        <p:tgtEl>
                                          <p:spTgt spid="4915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9155">
                                            <p:txEl>
                                              <p:pRg st="4" end="4"/>
                                            </p:txEl>
                                          </p:spTgt>
                                        </p:tgtEl>
                                        <p:attrNameLst>
                                          <p:attrName>style.visibility</p:attrName>
                                        </p:attrNameLst>
                                      </p:cBhvr>
                                      <p:to>
                                        <p:strVal val="visible"/>
                                      </p:to>
                                    </p:set>
                                    <p:animEffect transition="in" filter="blinds(horizontal)">
                                      <p:cBhvr>
                                        <p:cTn id="27" dur="500"/>
                                        <p:tgtEl>
                                          <p:spTgt spid="4915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nodeType="clickEffect">
                                  <p:stCondLst>
                                    <p:cond delay="0"/>
                                  </p:stCondLst>
                                  <p:childTnLst>
                                    <p:set>
                                      <p:cBhvr>
                                        <p:cTn id="31" dur="1" fill="hold">
                                          <p:stCondLst>
                                            <p:cond delay="0"/>
                                          </p:stCondLst>
                                        </p:cTn>
                                        <p:tgtEl>
                                          <p:spTgt spid="49161"/>
                                        </p:tgtEl>
                                        <p:attrNameLst>
                                          <p:attrName>style.visibility</p:attrName>
                                        </p:attrNameLst>
                                      </p:cBhvr>
                                      <p:to>
                                        <p:strVal val="visible"/>
                                      </p:to>
                                    </p:set>
                                    <p:animEffect transition="in" filter="diamond(in)">
                                      <p:cBhvr>
                                        <p:cTn id="32" dur="2000"/>
                                        <p:tgtEl>
                                          <p:spTgt spid="49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normAutofit/>
          </a:bodyPr>
          <a:lstStyle/>
          <a:p>
            <a:r>
              <a:rPr lang="en-US" altLang="ja-JP" sz="3200" smtClean="0">
                <a:ea typeface="ＭＳ Ｐゴシック" charset="-128"/>
              </a:rPr>
              <a:t>1.4.2 </a:t>
            </a:r>
            <a:r>
              <a:rPr lang="en-US" altLang="ja-JP" sz="3200">
                <a:ea typeface="ＭＳ Ｐゴシック" charset="-128"/>
              </a:rPr>
              <a:t>Giải </a:t>
            </a:r>
            <a:r>
              <a:rPr lang="en-US" altLang="ja-JP" sz="3200" smtClean="0">
                <a:ea typeface="ＭＳ Ｐゴシック" charset="-128"/>
              </a:rPr>
              <a:t>thuật sắp xếp</a:t>
            </a:r>
            <a:endParaRPr lang="en-US" sz="3200"/>
          </a:p>
        </p:txBody>
      </p:sp>
      <p:sp>
        <p:nvSpPr>
          <p:cNvPr id="51203" name="Rectangle 3"/>
          <p:cNvSpPr>
            <a:spLocks noGrp="1" noChangeArrowheads="1"/>
          </p:cNvSpPr>
          <p:nvPr>
            <p:ph idx="1"/>
          </p:nvPr>
        </p:nvSpPr>
        <p:spPr/>
        <p:txBody>
          <a:bodyPr>
            <a:normAutofit/>
          </a:bodyPr>
          <a:lstStyle/>
          <a:p>
            <a:pPr>
              <a:buFont typeface="Wingdings" pitchFamily="2" charset="2"/>
              <a:buChar char="q"/>
            </a:pPr>
            <a:r>
              <a:rPr lang="en-US" altLang="ja-JP" sz="2000" b="1" smtClean="0">
                <a:ea typeface="ＭＳ Ｐゴシック" charset="-128"/>
              </a:rPr>
              <a:t>Sắp </a:t>
            </a:r>
            <a:r>
              <a:rPr lang="en-US" altLang="ja-JP" sz="2000" b="1">
                <a:ea typeface="ＭＳ Ｐゴシック" charset="-128"/>
              </a:rPr>
              <a:t>xếp </a:t>
            </a:r>
            <a:r>
              <a:rPr lang="en-US" altLang="ja-JP" sz="2000">
                <a:ea typeface="ＭＳ Ｐゴシック" charset="-128"/>
              </a:rPr>
              <a:t>nghĩa là bố trí lại các phần tử và/hoặc các bản ghi của một mảng theo thứ tự của khóa. </a:t>
            </a:r>
          </a:p>
          <a:p>
            <a:pPr>
              <a:buFont typeface="Wingdings" pitchFamily="2" charset="2"/>
              <a:buChar char="q"/>
            </a:pPr>
            <a:r>
              <a:rPr lang="en-US" altLang="ja-JP" sz="2000" smtClean="0">
                <a:ea typeface="ＭＳ Ｐゴシック" charset="-128"/>
              </a:rPr>
              <a:t>Các </a:t>
            </a:r>
            <a:r>
              <a:rPr lang="en-US" altLang="ja-JP" sz="2000">
                <a:ea typeface="ＭＳ Ｐゴシック" charset="-128"/>
              </a:rPr>
              <a:t>phương pháp: </a:t>
            </a:r>
          </a:p>
          <a:p>
            <a:pPr lvl="1">
              <a:buNone/>
            </a:pPr>
            <a:r>
              <a:rPr lang="en-US" altLang="ja-JP" sz="1600" smtClean="0">
                <a:ea typeface="ＭＳ Ｐゴシック" charset="-128"/>
              </a:rPr>
              <a:t>+ </a:t>
            </a:r>
            <a:r>
              <a:rPr lang="en-US" altLang="ja-JP" sz="2000">
                <a:ea typeface="ＭＳ Ｐゴシック" charset="-128"/>
              </a:rPr>
              <a:t>sắp xếp nổi bọt.</a:t>
            </a:r>
          </a:p>
          <a:p>
            <a:pPr>
              <a:buNone/>
            </a:pPr>
            <a:r>
              <a:rPr lang="en-US" altLang="ja-JP" sz="2000">
                <a:ea typeface="ＭＳ Ｐゴシック" charset="-128"/>
              </a:rPr>
              <a:t>	+ sắp xếp chọn.</a:t>
            </a:r>
          </a:p>
          <a:p>
            <a:pPr>
              <a:buNone/>
            </a:pPr>
            <a:r>
              <a:rPr lang="en-US" altLang="ja-JP" sz="2000">
                <a:ea typeface="ＭＳ Ｐゴシック" charset="-128"/>
              </a:rPr>
              <a:t>	+ sắp xếp chèn.</a:t>
            </a:r>
          </a:p>
          <a:p>
            <a:pPr>
              <a:buNone/>
            </a:pPr>
            <a:r>
              <a:rPr lang="en-US" altLang="ja-JP" sz="2000">
                <a:ea typeface="ＭＳ Ｐゴシック" charset="-128"/>
              </a:rPr>
              <a:t>	+ sắp xếp nhanh. </a:t>
            </a:r>
          </a:p>
          <a:p>
            <a:pPr>
              <a:buNone/>
            </a:pPr>
            <a:r>
              <a:rPr lang="en-US" altLang="ja-JP" sz="2000">
                <a:ea typeface="ＭＳ Ｐゴシック" charset="-128"/>
              </a:rPr>
              <a:t>	+ sắp xếp trộn.</a:t>
            </a:r>
          </a:p>
          <a:p>
            <a:pPr>
              <a:buNone/>
            </a:pPr>
            <a:r>
              <a:rPr lang="en-US" altLang="ja-JP" sz="2000">
                <a:ea typeface="ＭＳ Ｐゴシック" charset="-128"/>
              </a:rPr>
              <a:t>	+ sắp xếp đống</a:t>
            </a:r>
            <a:endParaRPr 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anim calcmode="lin" valueType="num">
                                      <p:cBhvr additive="base">
                                        <p:cTn id="7" dur="500" fill="hold"/>
                                        <p:tgtEl>
                                          <p:spTgt spid="512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0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1203">
                                            <p:txEl>
                                              <p:pRg st="1" end="1"/>
                                            </p:txEl>
                                          </p:spTgt>
                                        </p:tgtEl>
                                        <p:attrNameLst>
                                          <p:attrName>style.visibility</p:attrName>
                                        </p:attrNameLst>
                                      </p:cBhvr>
                                      <p:to>
                                        <p:strVal val="visible"/>
                                      </p:to>
                                    </p:set>
                                    <p:anim calcmode="lin" valueType="num">
                                      <p:cBhvr additive="base">
                                        <p:cTn id="13" dur="500" fill="hold"/>
                                        <p:tgtEl>
                                          <p:spTgt spid="5120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0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51203">
                                            <p:txEl>
                                              <p:pRg st="2" end="2"/>
                                            </p:txEl>
                                          </p:spTgt>
                                        </p:tgtEl>
                                        <p:attrNameLst>
                                          <p:attrName>style.visibility</p:attrName>
                                        </p:attrNameLst>
                                      </p:cBhvr>
                                      <p:to>
                                        <p:strVal val="visible"/>
                                      </p:to>
                                    </p:set>
                                    <p:anim calcmode="lin" valueType="num">
                                      <p:cBhvr additive="base">
                                        <p:cTn id="17" dur="500" fill="hold"/>
                                        <p:tgtEl>
                                          <p:spTgt spid="5120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120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1203">
                                            <p:txEl>
                                              <p:pRg st="3" end="3"/>
                                            </p:txEl>
                                          </p:spTgt>
                                        </p:tgtEl>
                                        <p:attrNameLst>
                                          <p:attrName>style.visibility</p:attrName>
                                        </p:attrNameLst>
                                      </p:cBhvr>
                                      <p:to>
                                        <p:strVal val="visible"/>
                                      </p:to>
                                    </p:set>
                                    <p:anim calcmode="lin" valueType="num">
                                      <p:cBhvr additive="base">
                                        <p:cTn id="23" dur="500" fill="hold"/>
                                        <p:tgtEl>
                                          <p:spTgt spid="5120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120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1203">
                                            <p:txEl>
                                              <p:pRg st="4" end="4"/>
                                            </p:txEl>
                                          </p:spTgt>
                                        </p:tgtEl>
                                        <p:attrNameLst>
                                          <p:attrName>style.visibility</p:attrName>
                                        </p:attrNameLst>
                                      </p:cBhvr>
                                      <p:to>
                                        <p:strVal val="visible"/>
                                      </p:to>
                                    </p:set>
                                    <p:anim calcmode="lin" valueType="num">
                                      <p:cBhvr additive="base">
                                        <p:cTn id="29" dur="500" fill="hold"/>
                                        <p:tgtEl>
                                          <p:spTgt spid="5120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120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51203">
                                            <p:txEl>
                                              <p:pRg st="5" end="5"/>
                                            </p:txEl>
                                          </p:spTgt>
                                        </p:tgtEl>
                                        <p:attrNameLst>
                                          <p:attrName>style.visibility</p:attrName>
                                        </p:attrNameLst>
                                      </p:cBhvr>
                                      <p:to>
                                        <p:strVal val="visible"/>
                                      </p:to>
                                    </p:set>
                                    <p:anim calcmode="lin" valueType="num">
                                      <p:cBhvr additive="base">
                                        <p:cTn id="35" dur="500" fill="hold"/>
                                        <p:tgtEl>
                                          <p:spTgt spid="5120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120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51203">
                                            <p:txEl>
                                              <p:pRg st="6" end="6"/>
                                            </p:txEl>
                                          </p:spTgt>
                                        </p:tgtEl>
                                        <p:attrNameLst>
                                          <p:attrName>style.visibility</p:attrName>
                                        </p:attrNameLst>
                                      </p:cBhvr>
                                      <p:to>
                                        <p:strVal val="visible"/>
                                      </p:to>
                                    </p:set>
                                    <p:anim calcmode="lin" valueType="num">
                                      <p:cBhvr additive="base">
                                        <p:cTn id="41" dur="500" fill="hold"/>
                                        <p:tgtEl>
                                          <p:spTgt spid="5120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120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51203">
                                            <p:txEl>
                                              <p:pRg st="7" end="7"/>
                                            </p:txEl>
                                          </p:spTgt>
                                        </p:tgtEl>
                                        <p:attrNameLst>
                                          <p:attrName>style.visibility</p:attrName>
                                        </p:attrNameLst>
                                      </p:cBhvr>
                                      <p:to>
                                        <p:strVal val="visible"/>
                                      </p:to>
                                    </p:set>
                                    <p:anim calcmode="lin" valueType="num">
                                      <p:cBhvr additive="base">
                                        <p:cTn id="47" dur="500" fill="hold"/>
                                        <p:tgtEl>
                                          <p:spTgt spid="51203">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120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57200" y="274638"/>
            <a:ext cx="8229600" cy="715962"/>
          </a:xfrm>
        </p:spPr>
        <p:txBody>
          <a:bodyPr>
            <a:normAutofit/>
          </a:bodyPr>
          <a:lstStyle/>
          <a:p>
            <a:r>
              <a:rPr lang="en-US" altLang="ja-JP" sz="3200" smtClean="0">
                <a:ea typeface="ＭＳ Ｐゴシック" charset="-128"/>
              </a:rPr>
              <a:t>1.4.2 Giải </a:t>
            </a:r>
            <a:r>
              <a:rPr lang="en-US" altLang="ja-JP" sz="3200">
                <a:ea typeface="ＭＳ Ｐゴシック" charset="-128"/>
              </a:rPr>
              <a:t>thuật sắp xếp</a:t>
            </a:r>
            <a:endParaRPr lang="en-US" sz="3200"/>
          </a:p>
        </p:txBody>
      </p:sp>
      <p:sp>
        <p:nvSpPr>
          <p:cNvPr id="55299" name="Rectangle 3"/>
          <p:cNvSpPr>
            <a:spLocks noGrp="1" noChangeArrowheads="1"/>
          </p:cNvSpPr>
          <p:nvPr>
            <p:ph type="body" sz="half" idx="1"/>
          </p:nvPr>
        </p:nvSpPr>
        <p:spPr>
          <a:xfrm>
            <a:off x="457200" y="1066800"/>
            <a:ext cx="8382000" cy="5059363"/>
          </a:xfrm>
        </p:spPr>
        <p:txBody>
          <a:bodyPr>
            <a:normAutofit/>
          </a:bodyPr>
          <a:lstStyle/>
          <a:p>
            <a:pPr marL="609600" indent="-609600">
              <a:buFontTx/>
              <a:buNone/>
            </a:pPr>
            <a:r>
              <a:rPr lang="nb-NO" altLang="ja-JP" sz="2400" b="1" smtClean="0">
                <a:ea typeface="ＭＳ Ｐゴシック" charset="-128"/>
              </a:rPr>
              <a:t>Sắp </a:t>
            </a:r>
            <a:r>
              <a:rPr lang="nb-NO" altLang="ja-JP" sz="2400" b="1">
                <a:ea typeface="ＭＳ Ｐゴシック" charset="-128"/>
              </a:rPr>
              <a:t>xếp nổi </a:t>
            </a:r>
            <a:r>
              <a:rPr lang="nb-NO" altLang="ja-JP" sz="2400" b="1" smtClean="0">
                <a:ea typeface="ＭＳ Ｐゴシック" charset="-128"/>
              </a:rPr>
              <a:t>bọt:</a:t>
            </a:r>
            <a:r>
              <a:rPr lang="en-US" altLang="ja-JP" sz="2400" b="1" smtClean="0">
                <a:ea typeface="ＭＳ Ｐゴシック" charset="-128"/>
              </a:rPr>
              <a:t> </a:t>
            </a:r>
            <a:r>
              <a:rPr lang="nb-NO" altLang="ja-JP" sz="2400" smtClean="0">
                <a:ea typeface="ＭＳ Ｐゴシック" charset="-128"/>
              </a:rPr>
              <a:t>mỗi </a:t>
            </a:r>
            <a:r>
              <a:rPr lang="nb-NO" altLang="ja-JP" sz="2400">
                <a:ea typeface="ＭＳ Ｐゴシック" charset="-128"/>
              </a:rPr>
              <a:t>cặp phần tử liền nhau được so sánh tuần tự và đổi chỗ nếu cần thiết.</a:t>
            </a:r>
            <a:endParaRPr lang="en-US" sz="2400"/>
          </a:p>
        </p:txBody>
      </p:sp>
      <p:graphicFrame>
        <p:nvGraphicFramePr>
          <p:cNvPr id="55300" name="Object 4"/>
          <p:cNvGraphicFramePr>
            <a:graphicFrameLocks noChangeAspect="1"/>
          </p:cNvGraphicFramePr>
          <p:nvPr>
            <p:ph sz="quarter" idx="2"/>
          </p:nvPr>
        </p:nvGraphicFramePr>
        <p:xfrm>
          <a:off x="1219200" y="2743200"/>
          <a:ext cx="6248400" cy="1241425"/>
        </p:xfrm>
        <a:graphic>
          <a:graphicData uri="http://schemas.openxmlformats.org/presentationml/2006/ole">
            <p:oleObj spid="_x0000_s55300" name="Bitmap Image" r:id="rId3" imgW="5609524" imgH="1114581" progId="PBrush">
              <p:embed/>
            </p:oleObj>
          </a:graphicData>
        </a:graphic>
      </p:graphicFrame>
      <p:graphicFrame>
        <p:nvGraphicFramePr>
          <p:cNvPr id="55302" name="Object 6"/>
          <p:cNvGraphicFramePr>
            <a:graphicFrameLocks noChangeAspect="1"/>
          </p:cNvGraphicFramePr>
          <p:nvPr>
            <p:ph sz="quarter" idx="3"/>
          </p:nvPr>
        </p:nvGraphicFramePr>
        <p:xfrm>
          <a:off x="1219200" y="4038600"/>
          <a:ext cx="6248400" cy="882650"/>
        </p:xfrm>
        <a:graphic>
          <a:graphicData uri="http://schemas.openxmlformats.org/presentationml/2006/ole">
            <p:oleObj spid="_x0000_s55302" name="Bitmap Image" r:id="rId4" imgW="5601482" imgH="790476" progId="PBrush">
              <p:embed/>
            </p:oleObj>
          </a:graphicData>
        </a:graphic>
      </p:graphicFrame>
      <p:graphicFrame>
        <p:nvGraphicFramePr>
          <p:cNvPr id="55304" name="Object 8"/>
          <p:cNvGraphicFramePr>
            <a:graphicFrameLocks noChangeAspect="1"/>
          </p:cNvGraphicFramePr>
          <p:nvPr/>
        </p:nvGraphicFramePr>
        <p:xfrm>
          <a:off x="1219200" y="4953000"/>
          <a:ext cx="6248400" cy="692150"/>
        </p:xfrm>
        <a:graphic>
          <a:graphicData uri="http://schemas.openxmlformats.org/presentationml/2006/ole">
            <p:oleObj spid="_x0000_s55304" name="Bitmap Image" r:id="rId5" imgW="5590476" imgH="619211" progId="PBrush">
              <p:embed/>
            </p:oleObj>
          </a:graphicData>
        </a:graphic>
      </p:graphicFrame>
      <p:graphicFrame>
        <p:nvGraphicFramePr>
          <p:cNvPr id="55305" name="Object 9"/>
          <p:cNvGraphicFramePr>
            <a:graphicFrameLocks noChangeAspect="1"/>
          </p:cNvGraphicFramePr>
          <p:nvPr/>
        </p:nvGraphicFramePr>
        <p:xfrm>
          <a:off x="1219200" y="5638800"/>
          <a:ext cx="6096000" cy="355600"/>
        </p:xfrm>
        <a:graphic>
          <a:graphicData uri="http://schemas.openxmlformats.org/presentationml/2006/ole">
            <p:oleObj spid="_x0000_s55305" name="Bitmap Image" r:id="rId6" imgW="5563377" imgH="323981" progId="PBrush">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Effect transition="in" filter="box(in)">
                                      <p:cBhvr>
                                        <p:cTn id="7" dur="500"/>
                                        <p:tgtEl>
                                          <p:spTgt spid="552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5300"/>
                                        </p:tgtEl>
                                        <p:attrNameLst>
                                          <p:attrName>style.visibility</p:attrName>
                                        </p:attrNameLst>
                                      </p:cBhvr>
                                      <p:to>
                                        <p:strVal val="visible"/>
                                      </p:to>
                                    </p:set>
                                    <p:animEffect transition="in" filter="box(in)">
                                      <p:cBhvr>
                                        <p:cTn id="12" dur="500"/>
                                        <p:tgtEl>
                                          <p:spTgt spid="5530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5302"/>
                                        </p:tgtEl>
                                        <p:attrNameLst>
                                          <p:attrName>style.visibility</p:attrName>
                                        </p:attrNameLst>
                                      </p:cBhvr>
                                      <p:to>
                                        <p:strVal val="visible"/>
                                      </p:to>
                                    </p:set>
                                    <p:animEffect transition="in" filter="box(in)">
                                      <p:cBhvr>
                                        <p:cTn id="17" dur="500"/>
                                        <p:tgtEl>
                                          <p:spTgt spid="55302"/>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55304"/>
                                        </p:tgtEl>
                                        <p:attrNameLst>
                                          <p:attrName>style.visibility</p:attrName>
                                        </p:attrNameLst>
                                      </p:cBhvr>
                                      <p:to>
                                        <p:strVal val="visible"/>
                                      </p:to>
                                    </p:set>
                                    <p:animEffect transition="in" filter="box(in)">
                                      <p:cBhvr>
                                        <p:cTn id="22" dur="500"/>
                                        <p:tgtEl>
                                          <p:spTgt spid="55304"/>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55305"/>
                                        </p:tgtEl>
                                        <p:attrNameLst>
                                          <p:attrName>style.visibility</p:attrName>
                                        </p:attrNameLst>
                                      </p:cBhvr>
                                      <p:to>
                                        <p:strVal val="visible"/>
                                      </p:to>
                                    </p:set>
                                    <p:animEffect transition="in" filter="box(in)">
                                      <p:cBhvr>
                                        <p:cTn id="27" dur="500"/>
                                        <p:tgtEl>
                                          <p:spTgt spid="553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a:bodyPr>
          <a:lstStyle/>
          <a:p>
            <a:r>
              <a:rPr lang="en-US" sz="3200" smtClean="0"/>
              <a:t>1.1.1 Chuyển đổi cơ số</a:t>
            </a:r>
            <a:endParaRPr lang="en-US" sz="3200"/>
          </a:p>
        </p:txBody>
      </p:sp>
      <p:sp>
        <p:nvSpPr>
          <p:cNvPr id="10243" name="Rectangle 3"/>
          <p:cNvSpPr>
            <a:spLocks noGrp="1" noChangeArrowheads="1"/>
          </p:cNvSpPr>
          <p:nvPr>
            <p:ph type="body" sz="half" idx="1"/>
          </p:nvPr>
        </p:nvSpPr>
        <p:spPr>
          <a:xfrm>
            <a:off x="457200" y="1600200"/>
            <a:ext cx="8153400" cy="4525963"/>
          </a:xfrm>
        </p:spPr>
        <p:txBody>
          <a:bodyPr>
            <a:normAutofit/>
          </a:bodyPr>
          <a:lstStyle/>
          <a:p>
            <a:pPr>
              <a:buFont typeface="Wingdings" pitchFamily="2" charset="2"/>
              <a:buChar char="q"/>
            </a:pPr>
            <a:r>
              <a:rPr lang="en-US" sz="2400" smtClean="0"/>
              <a:t>Ba hệ cơ số được sử dụng : 2, 10,16.</a:t>
            </a:r>
            <a:endParaRPr lang="en-US" sz="2400"/>
          </a:p>
          <a:p>
            <a:pPr>
              <a:buFont typeface="Wingdings" pitchFamily="2" charset="2"/>
              <a:buChar char="q"/>
            </a:pPr>
            <a:r>
              <a:rPr lang="en-US" sz="2400" smtClean="0"/>
              <a:t>Thông </a:t>
            </a:r>
            <a:r>
              <a:rPr lang="en-US" sz="2400"/>
              <a:t>tin đều được lưu trữ dưới dạng nhị </a:t>
            </a:r>
            <a:r>
              <a:rPr lang="en-US" sz="2400" smtClean="0"/>
              <a:t>phân</a:t>
            </a:r>
          </a:p>
          <a:p>
            <a:pPr>
              <a:buFont typeface="Wingdings" pitchFamily="2" charset="2"/>
              <a:buChar char="q"/>
            </a:pPr>
            <a:r>
              <a:rPr lang="en-US" sz="2400" smtClean="0"/>
              <a:t>Hệ cơ số Hexa để dễ biểu diễn và theo dõi</a:t>
            </a:r>
            <a:endParaRPr lang="en-US" sz="2400"/>
          </a:p>
          <a:p>
            <a:pPr>
              <a:buFont typeface="Wingdings" pitchFamily="2" charset="2"/>
              <a:buChar char="q"/>
            </a:pPr>
            <a:endParaRPr lang="en-US" sz="2400"/>
          </a:p>
        </p:txBody>
      </p:sp>
      <p:pic>
        <p:nvPicPr>
          <p:cNvPr id="10323" name="Picture 83"/>
          <p:cNvPicPr>
            <a:picLocks noChangeAspect="1" noChangeArrowheads="1"/>
          </p:cNvPicPr>
          <p:nvPr/>
        </p:nvPicPr>
        <p:blipFill>
          <a:blip r:embed="rId3"/>
          <a:srcRect/>
          <a:stretch>
            <a:fillRect/>
          </a:stretch>
        </p:blipFill>
        <p:spPr bwMode="auto">
          <a:xfrm>
            <a:off x="609600" y="3962400"/>
            <a:ext cx="8077200" cy="213201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blinds(horizontal)">
                                      <p:cBhvr>
                                        <p:cTn id="7" dur="5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blinds(horizontal)">
                                      <p:cBhvr>
                                        <p:cTn id="12" dur="500"/>
                                        <p:tgtEl>
                                          <p:spTgt spid="102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blinds(horizontal)">
                                      <p:cBhvr>
                                        <p:cTn id="17" dur="500"/>
                                        <p:tgtEl>
                                          <p:spTgt spid="102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0323"/>
                                        </p:tgtEl>
                                        <p:attrNameLst>
                                          <p:attrName>style.visibility</p:attrName>
                                        </p:attrNameLst>
                                      </p:cBhvr>
                                      <p:to>
                                        <p:strVal val="visible"/>
                                      </p:to>
                                    </p:set>
                                    <p:animEffect transition="in" filter="box(in)">
                                      <p:cBhvr>
                                        <p:cTn id="22" dur="500"/>
                                        <p:tgtEl>
                                          <p:spTgt spid="10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57200" y="274638"/>
            <a:ext cx="8229600" cy="639762"/>
          </a:xfrm>
        </p:spPr>
        <p:txBody>
          <a:bodyPr>
            <a:normAutofit fontScale="90000"/>
          </a:bodyPr>
          <a:lstStyle/>
          <a:p>
            <a:r>
              <a:rPr lang="en-US" altLang="ja-JP" smtClean="0">
                <a:ea typeface="ＭＳ Ｐゴシック" charset="-128"/>
              </a:rPr>
              <a:t>1.4.2 Giải </a:t>
            </a:r>
            <a:r>
              <a:rPr lang="en-US" altLang="ja-JP">
                <a:ea typeface="ＭＳ Ｐゴシック" charset="-128"/>
              </a:rPr>
              <a:t>thuật sắp xếp</a:t>
            </a:r>
            <a:endParaRPr lang="en-US"/>
          </a:p>
        </p:txBody>
      </p:sp>
      <p:sp>
        <p:nvSpPr>
          <p:cNvPr id="58371" name="Rectangle 3"/>
          <p:cNvSpPr>
            <a:spLocks noGrp="1" noChangeArrowheads="1"/>
          </p:cNvSpPr>
          <p:nvPr>
            <p:ph type="body" sz="half" idx="1"/>
          </p:nvPr>
        </p:nvSpPr>
        <p:spPr>
          <a:xfrm>
            <a:off x="457200" y="990600"/>
            <a:ext cx="7924800" cy="5135563"/>
          </a:xfrm>
        </p:spPr>
        <p:txBody>
          <a:bodyPr/>
          <a:lstStyle/>
          <a:p>
            <a:pPr>
              <a:buFontTx/>
              <a:buNone/>
            </a:pPr>
            <a:r>
              <a:rPr lang="en-US" sz="2400" b="1" smtClean="0"/>
              <a:t>Sắp </a:t>
            </a:r>
            <a:r>
              <a:rPr lang="en-US" sz="2400" b="1"/>
              <a:t>xếp chọn</a:t>
            </a:r>
            <a:r>
              <a:rPr lang="en-US" sz="2400"/>
              <a:t>:</a:t>
            </a:r>
          </a:p>
          <a:p>
            <a:pPr>
              <a:buFontTx/>
              <a:buNone/>
            </a:pPr>
            <a:r>
              <a:rPr lang="en-US" altLang="ja-JP" sz="2400">
                <a:ea typeface="ＭＳ Ｐゴシック" charset="-128"/>
              </a:rPr>
              <a:t> - Tìm giá trị lớn nhất (hoặc nhỏ nhất) từ mảng và thay đổi nó với phần tử nằm ở cuối mảng. </a:t>
            </a:r>
          </a:p>
          <a:p>
            <a:pPr>
              <a:buFontTx/>
              <a:buNone/>
            </a:pPr>
            <a:r>
              <a:rPr lang="en-US" altLang="ja-JP" sz="2400">
                <a:ea typeface="ＭＳ Ｐゴシック" charset="-128"/>
              </a:rPr>
              <a:t> - Tìm phần giá trị lớn nhất (hoặc nhỏ nhất) từ mảng trừ phần tử cuối cùng và đổi vị trí của nó với phần tử thứ hai từ cuối lên của mảng. </a:t>
            </a:r>
          </a:p>
          <a:p>
            <a:pPr>
              <a:buFontTx/>
              <a:buNone/>
            </a:pPr>
            <a:r>
              <a:rPr lang="en-US" altLang="ja-JP" sz="2400">
                <a:ea typeface="ＭＳ Ｐゴシック" charset="-128"/>
              </a:rPr>
              <a:t> - Lặp lại thủ tục này, sắp xếp chọn kết thúc khi nó so sánh phần tử đầu tiên và phần tử thứ hai của mảng. </a:t>
            </a:r>
            <a:endParaRPr lang="en-US" sz="2400"/>
          </a:p>
        </p:txBody>
      </p:sp>
      <p:graphicFrame>
        <p:nvGraphicFramePr>
          <p:cNvPr id="58376" name="Object 8"/>
          <p:cNvGraphicFramePr>
            <a:graphicFrameLocks noChangeAspect="1"/>
          </p:cNvGraphicFramePr>
          <p:nvPr>
            <p:ph sz="half" idx="2"/>
          </p:nvPr>
        </p:nvGraphicFramePr>
        <p:xfrm>
          <a:off x="304800" y="4343400"/>
          <a:ext cx="8534400" cy="1579563"/>
        </p:xfrm>
        <a:graphic>
          <a:graphicData uri="http://schemas.openxmlformats.org/presentationml/2006/ole">
            <p:oleObj spid="_x0000_s58376" name="Bitmap Image" r:id="rId3" imgW="5609524" imgH="1038370" progId="PBrush">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animEffect transition="in" filter="checkerboard(across)">
                                      <p:cBhvr>
                                        <p:cTn id="7" dur="500"/>
                                        <p:tgtEl>
                                          <p:spTgt spid="583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8371">
                                            <p:txEl>
                                              <p:pRg st="1" end="1"/>
                                            </p:txEl>
                                          </p:spTgt>
                                        </p:tgtEl>
                                        <p:attrNameLst>
                                          <p:attrName>style.visibility</p:attrName>
                                        </p:attrNameLst>
                                      </p:cBhvr>
                                      <p:to>
                                        <p:strVal val="visible"/>
                                      </p:to>
                                    </p:set>
                                    <p:animEffect transition="in" filter="checkerboard(across)">
                                      <p:cBhvr>
                                        <p:cTn id="12" dur="500"/>
                                        <p:tgtEl>
                                          <p:spTgt spid="583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58371">
                                            <p:txEl>
                                              <p:pRg st="2" end="2"/>
                                            </p:txEl>
                                          </p:spTgt>
                                        </p:tgtEl>
                                        <p:attrNameLst>
                                          <p:attrName>style.visibility</p:attrName>
                                        </p:attrNameLst>
                                      </p:cBhvr>
                                      <p:to>
                                        <p:strVal val="visible"/>
                                      </p:to>
                                    </p:set>
                                    <p:animEffect transition="in" filter="checkerboard(across)">
                                      <p:cBhvr>
                                        <p:cTn id="17" dur="500"/>
                                        <p:tgtEl>
                                          <p:spTgt spid="583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58371">
                                            <p:txEl>
                                              <p:pRg st="3" end="3"/>
                                            </p:txEl>
                                          </p:spTgt>
                                        </p:tgtEl>
                                        <p:attrNameLst>
                                          <p:attrName>style.visibility</p:attrName>
                                        </p:attrNameLst>
                                      </p:cBhvr>
                                      <p:to>
                                        <p:strVal val="visible"/>
                                      </p:to>
                                    </p:set>
                                    <p:animEffect transition="in" filter="checkerboard(across)">
                                      <p:cBhvr>
                                        <p:cTn id="22" dur="500"/>
                                        <p:tgtEl>
                                          <p:spTgt spid="583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58376"/>
                                        </p:tgtEl>
                                        <p:attrNameLst>
                                          <p:attrName>style.visibility</p:attrName>
                                        </p:attrNameLst>
                                      </p:cBhvr>
                                      <p:to>
                                        <p:strVal val="visible"/>
                                      </p:to>
                                    </p:set>
                                    <p:animEffect transition="in" filter="checkerboard(across)">
                                      <p:cBhvr>
                                        <p:cTn id="27" dur="500"/>
                                        <p:tgtEl>
                                          <p:spTgt spid="583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57200" y="274638"/>
            <a:ext cx="8229600" cy="792162"/>
          </a:xfrm>
        </p:spPr>
        <p:txBody>
          <a:bodyPr>
            <a:normAutofit/>
          </a:bodyPr>
          <a:lstStyle/>
          <a:p>
            <a:r>
              <a:rPr lang="en-US" altLang="ja-JP" sz="3200" smtClean="0">
                <a:ea typeface="ＭＳ Ｐゴシック" charset="-128"/>
              </a:rPr>
              <a:t>1.4.2 Giải </a:t>
            </a:r>
            <a:r>
              <a:rPr lang="en-US" altLang="ja-JP" sz="3200">
                <a:ea typeface="ＭＳ Ｐゴシック" charset="-128"/>
              </a:rPr>
              <a:t>thuật sắp xếp</a:t>
            </a:r>
            <a:endParaRPr lang="en-US" sz="3200"/>
          </a:p>
        </p:txBody>
      </p:sp>
      <p:sp>
        <p:nvSpPr>
          <p:cNvPr id="60419" name="Rectangle 3"/>
          <p:cNvSpPr>
            <a:spLocks noGrp="1" noChangeArrowheads="1"/>
          </p:cNvSpPr>
          <p:nvPr>
            <p:ph type="body" sz="half" idx="1"/>
          </p:nvPr>
        </p:nvSpPr>
        <p:spPr>
          <a:xfrm>
            <a:off x="457200" y="1143000"/>
            <a:ext cx="8305800" cy="4983163"/>
          </a:xfrm>
        </p:spPr>
        <p:txBody>
          <a:bodyPr/>
          <a:lstStyle/>
          <a:p>
            <a:pPr>
              <a:buFontTx/>
              <a:buNone/>
            </a:pPr>
            <a:r>
              <a:rPr lang="en-US" sz="2400" b="1" smtClean="0"/>
              <a:t>Sắp </a:t>
            </a:r>
            <a:r>
              <a:rPr lang="en-US" sz="2400" b="1"/>
              <a:t>xếp chèn</a:t>
            </a:r>
            <a:r>
              <a:rPr lang="en-US" sz="2400"/>
              <a:t>:</a:t>
            </a:r>
          </a:p>
          <a:p>
            <a:pPr>
              <a:buFontTx/>
              <a:buNone/>
            </a:pPr>
            <a:r>
              <a:rPr lang="en-US" sz="2400"/>
              <a:t> - </a:t>
            </a:r>
            <a:r>
              <a:rPr lang="en-US" sz="2400">
                <a:ea typeface="ＭＳ Ｐゴシック" charset="-128"/>
              </a:rPr>
              <a:t>B</a:t>
            </a:r>
            <a:r>
              <a:rPr lang="en-US" altLang="ja-JP" sz="2400" smtClean="0">
                <a:ea typeface="ＭＳ Ｐゴシック" charset="-128"/>
              </a:rPr>
              <a:t>ắt </a:t>
            </a:r>
            <a:r>
              <a:rPr lang="en-US" altLang="ja-JP" sz="2400">
                <a:ea typeface="ＭＳ Ｐゴシック" charset="-128"/>
              </a:rPr>
              <a:t>đầu với 1 mảng đã được sắp xếp, so sánh phần tử cần chèn với các phần tử trong mảng từ đầu tới cuối, và chèn phần tử vào vị trí thích hợp</a:t>
            </a:r>
          </a:p>
          <a:p>
            <a:pPr>
              <a:buFontTx/>
              <a:buNone/>
            </a:pPr>
            <a:r>
              <a:rPr lang="en-US" altLang="ja-JP" sz="2400">
                <a:ea typeface="ＭＳ Ｐゴシック" charset="-128"/>
              </a:rPr>
              <a:t> - Ví dụ dưới, các phần tử bên trái “|” đã được sắp xếp, ở đây chỉ có duy nhất 1 phần tử trong lần chạy đầu tiên. Nó coi như đã được sắp xếp. </a:t>
            </a:r>
            <a:br>
              <a:rPr lang="en-US" altLang="ja-JP" sz="2400">
                <a:ea typeface="ＭＳ Ｐゴシック" charset="-128"/>
              </a:rPr>
            </a:br>
            <a:endParaRPr lang="en-US" sz="2400"/>
          </a:p>
        </p:txBody>
      </p:sp>
      <p:graphicFrame>
        <p:nvGraphicFramePr>
          <p:cNvPr id="60420" name="Object 4"/>
          <p:cNvGraphicFramePr>
            <a:graphicFrameLocks noChangeAspect="1"/>
          </p:cNvGraphicFramePr>
          <p:nvPr>
            <p:ph sz="half" idx="2"/>
          </p:nvPr>
        </p:nvGraphicFramePr>
        <p:xfrm>
          <a:off x="687388" y="4114800"/>
          <a:ext cx="7769225" cy="1955800"/>
        </p:xfrm>
        <a:graphic>
          <a:graphicData uri="http://schemas.openxmlformats.org/presentationml/2006/ole">
            <p:oleObj spid="_x0000_s60420" name="Bitmap Image" r:id="rId3" imgW="5563377" imgH="1400000" progId="PBrush">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Effect transition="in" filter="box(in)">
                                      <p:cBhvr>
                                        <p:cTn id="7" dur="500"/>
                                        <p:tgtEl>
                                          <p:spTgt spid="604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0419">
                                            <p:txEl>
                                              <p:pRg st="1" end="1"/>
                                            </p:txEl>
                                          </p:spTgt>
                                        </p:tgtEl>
                                        <p:attrNameLst>
                                          <p:attrName>style.visibility</p:attrName>
                                        </p:attrNameLst>
                                      </p:cBhvr>
                                      <p:to>
                                        <p:strVal val="visible"/>
                                      </p:to>
                                    </p:set>
                                    <p:animEffect transition="in" filter="box(in)">
                                      <p:cBhvr>
                                        <p:cTn id="12" dur="500"/>
                                        <p:tgtEl>
                                          <p:spTgt spid="604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0419">
                                            <p:txEl>
                                              <p:pRg st="2" end="2"/>
                                            </p:txEl>
                                          </p:spTgt>
                                        </p:tgtEl>
                                        <p:attrNameLst>
                                          <p:attrName>style.visibility</p:attrName>
                                        </p:attrNameLst>
                                      </p:cBhvr>
                                      <p:to>
                                        <p:strVal val="visible"/>
                                      </p:to>
                                    </p:set>
                                    <p:animEffect transition="in" filter="box(in)">
                                      <p:cBhvr>
                                        <p:cTn id="17" dur="500"/>
                                        <p:tgtEl>
                                          <p:spTgt spid="604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60420"/>
                                        </p:tgtEl>
                                        <p:attrNameLst>
                                          <p:attrName>style.visibility</p:attrName>
                                        </p:attrNameLst>
                                      </p:cBhvr>
                                      <p:to>
                                        <p:strVal val="visible"/>
                                      </p:to>
                                    </p:set>
                                    <p:animEffect transition="in" filter="box(in)">
                                      <p:cBhvr>
                                        <p:cTn id="22" dur="500"/>
                                        <p:tgtEl>
                                          <p:spTgt spid="604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57200" y="274638"/>
            <a:ext cx="8229600" cy="563562"/>
          </a:xfrm>
        </p:spPr>
        <p:txBody>
          <a:bodyPr>
            <a:noAutofit/>
          </a:bodyPr>
          <a:lstStyle/>
          <a:p>
            <a:r>
              <a:rPr lang="en-US" altLang="ja-JP" sz="3200" smtClean="0">
                <a:ea typeface="ＭＳ Ｐゴシック" charset="-128"/>
              </a:rPr>
              <a:t>1.4.2 Giải </a:t>
            </a:r>
            <a:r>
              <a:rPr lang="en-US" altLang="ja-JP" sz="3200">
                <a:ea typeface="ＭＳ Ｐゴシック" charset="-128"/>
              </a:rPr>
              <a:t>thuật sắp xếp</a:t>
            </a:r>
            <a:endParaRPr lang="en-US" sz="3200"/>
          </a:p>
        </p:txBody>
      </p:sp>
      <p:sp>
        <p:nvSpPr>
          <p:cNvPr id="62467" name="Rectangle 3"/>
          <p:cNvSpPr>
            <a:spLocks noGrp="1" noChangeArrowheads="1"/>
          </p:cNvSpPr>
          <p:nvPr>
            <p:ph type="body" sz="half" idx="1"/>
          </p:nvPr>
        </p:nvSpPr>
        <p:spPr>
          <a:xfrm>
            <a:off x="457200" y="990600"/>
            <a:ext cx="7848600" cy="5135563"/>
          </a:xfrm>
        </p:spPr>
        <p:txBody>
          <a:bodyPr>
            <a:normAutofit/>
          </a:bodyPr>
          <a:lstStyle/>
          <a:p>
            <a:pPr>
              <a:buFontTx/>
              <a:buNone/>
            </a:pPr>
            <a:r>
              <a:rPr lang="en-US" altLang="ja-JP" sz="2400" b="1" smtClean="0">
                <a:ea typeface="ＭＳ Ｐゴシック" charset="-128"/>
              </a:rPr>
              <a:t>Sắp </a:t>
            </a:r>
            <a:r>
              <a:rPr lang="en-US" altLang="ja-JP" sz="2400" b="1">
                <a:ea typeface="ＭＳ Ｐゴシック" charset="-128"/>
              </a:rPr>
              <a:t>xếp nhanh</a:t>
            </a:r>
          </a:p>
          <a:p>
            <a:pPr>
              <a:buFontTx/>
              <a:buNone/>
            </a:pPr>
            <a:r>
              <a:rPr lang="en-US" sz="2400"/>
              <a:t> - </a:t>
            </a:r>
            <a:r>
              <a:rPr lang="en-US" sz="2400">
                <a:ea typeface="ＭＳ Ｐゴシック" charset="-128"/>
              </a:rPr>
              <a:t>L</a:t>
            </a:r>
            <a:r>
              <a:rPr lang="en-US" altLang="ja-JP" sz="2400" smtClean="0">
                <a:ea typeface="ＭＳ Ｐゴシック" charset="-128"/>
              </a:rPr>
              <a:t>ựa </a:t>
            </a:r>
            <a:r>
              <a:rPr lang="en-US" altLang="ja-JP" sz="2400">
                <a:ea typeface="ＭＳ Ｐゴシック" charset="-128"/>
              </a:rPr>
              <a:t>chọn 1 giá trị ngẫu nhiên từ mảng và sử dụng nó như 1 chốt .</a:t>
            </a:r>
          </a:p>
          <a:p>
            <a:pPr>
              <a:buFontTx/>
              <a:buNone/>
            </a:pPr>
            <a:r>
              <a:rPr lang="en-US" altLang="ja-JP" sz="2400">
                <a:ea typeface="ＭＳ Ｐゴシック" charset="-128"/>
              </a:rPr>
              <a:t> - </a:t>
            </a:r>
            <a:r>
              <a:rPr lang="en-US" altLang="ja-JP" sz="2400" smtClean="0">
                <a:ea typeface="ＭＳ Ｐゴシック" charset="-128"/>
              </a:rPr>
              <a:t>Các </a:t>
            </a:r>
            <a:r>
              <a:rPr lang="en-US" altLang="ja-JP" sz="2400">
                <a:ea typeface="ＭＳ Ｐゴシック" charset="-128"/>
              </a:rPr>
              <a:t>phần tử được chia thành 2 nhóm, nhóm đầu tiên chứa tất cả các phần tử nhỏ hơn chốt và nhóm thứ hai chứa tất cả các phần tử lớn hơn chốt (giá trị bằng có thể đặt ở 1 trong 2 nhóm). </a:t>
            </a:r>
          </a:p>
          <a:p>
            <a:pPr>
              <a:buFontTx/>
              <a:buNone/>
            </a:pPr>
            <a:r>
              <a:rPr lang="en-US" altLang="ja-JP" sz="2400">
                <a:ea typeface="ＭＳ Ｐゴシック" charset="-128"/>
              </a:rPr>
              <a:t> - </a:t>
            </a:r>
            <a:r>
              <a:rPr lang="en-US" altLang="ja-JP" sz="2400" smtClean="0">
                <a:ea typeface="ＭＳ Ｐゴシック" charset="-128"/>
              </a:rPr>
              <a:t>Thủ </a:t>
            </a:r>
            <a:r>
              <a:rPr lang="en-US" altLang="ja-JP" sz="2400">
                <a:ea typeface="ＭＳ Ｐゴシック" charset="-128"/>
              </a:rPr>
              <a:t>tục tương tự được lặp đi lặp lại cho mỗi nhóm. Nó tiếp tục cho đến khi chỉ còn duy nhất 1 phần tử trong mỗi nhóm. </a:t>
            </a:r>
            <a:endParaRPr lang="en-US" sz="2400"/>
          </a:p>
        </p:txBody>
      </p:sp>
      <p:graphicFrame>
        <p:nvGraphicFramePr>
          <p:cNvPr id="62468" name="Object 4"/>
          <p:cNvGraphicFramePr>
            <a:graphicFrameLocks noChangeAspect="1"/>
          </p:cNvGraphicFramePr>
          <p:nvPr>
            <p:ph sz="half" idx="2"/>
          </p:nvPr>
        </p:nvGraphicFramePr>
        <p:xfrm>
          <a:off x="6350" y="4916487"/>
          <a:ext cx="9129713" cy="1103313"/>
        </p:xfrm>
        <a:graphic>
          <a:graphicData uri="http://schemas.openxmlformats.org/presentationml/2006/ole">
            <p:oleObj spid="_x0000_s62468" name="Bitmap Image" r:id="rId3" imgW="5439534" imgH="657317" progId="PBrush">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animEffect transition="in" filter="blinds(horizontal)">
                                      <p:cBhvr>
                                        <p:cTn id="7" dur="500"/>
                                        <p:tgtEl>
                                          <p:spTgt spid="624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2467">
                                            <p:txEl>
                                              <p:pRg st="1" end="1"/>
                                            </p:txEl>
                                          </p:spTgt>
                                        </p:tgtEl>
                                        <p:attrNameLst>
                                          <p:attrName>style.visibility</p:attrName>
                                        </p:attrNameLst>
                                      </p:cBhvr>
                                      <p:to>
                                        <p:strVal val="visible"/>
                                      </p:to>
                                    </p:set>
                                    <p:animEffect transition="in" filter="blinds(horizontal)">
                                      <p:cBhvr>
                                        <p:cTn id="12" dur="500"/>
                                        <p:tgtEl>
                                          <p:spTgt spid="624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2467">
                                            <p:txEl>
                                              <p:pRg st="2" end="2"/>
                                            </p:txEl>
                                          </p:spTgt>
                                        </p:tgtEl>
                                        <p:attrNameLst>
                                          <p:attrName>style.visibility</p:attrName>
                                        </p:attrNameLst>
                                      </p:cBhvr>
                                      <p:to>
                                        <p:strVal val="visible"/>
                                      </p:to>
                                    </p:set>
                                    <p:animEffect transition="in" filter="blinds(horizontal)">
                                      <p:cBhvr>
                                        <p:cTn id="17" dur="500"/>
                                        <p:tgtEl>
                                          <p:spTgt spid="624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2467">
                                            <p:txEl>
                                              <p:pRg st="3" end="3"/>
                                            </p:txEl>
                                          </p:spTgt>
                                        </p:tgtEl>
                                        <p:attrNameLst>
                                          <p:attrName>style.visibility</p:attrName>
                                        </p:attrNameLst>
                                      </p:cBhvr>
                                      <p:to>
                                        <p:strVal val="visible"/>
                                      </p:to>
                                    </p:set>
                                    <p:animEffect transition="in" filter="blinds(horizontal)">
                                      <p:cBhvr>
                                        <p:cTn id="22" dur="500"/>
                                        <p:tgtEl>
                                          <p:spTgt spid="624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2468"/>
                                        </p:tgtEl>
                                        <p:attrNameLst>
                                          <p:attrName>style.visibility</p:attrName>
                                        </p:attrNameLst>
                                      </p:cBhvr>
                                      <p:to>
                                        <p:strVal val="visible"/>
                                      </p:to>
                                    </p:set>
                                    <p:anim calcmode="lin" valueType="num">
                                      <p:cBhvr additive="base">
                                        <p:cTn id="27" dur="500" fill="hold"/>
                                        <p:tgtEl>
                                          <p:spTgt spid="62468"/>
                                        </p:tgtEl>
                                        <p:attrNameLst>
                                          <p:attrName>ppt_x</p:attrName>
                                        </p:attrNameLst>
                                      </p:cBhvr>
                                      <p:tavLst>
                                        <p:tav tm="0">
                                          <p:val>
                                            <p:strVal val="#ppt_x"/>
                                          </p:val>
                                        </p:tav>
                                        <p:tav tm="100000">
                                          <p:val>
                                            <p:strVal val="#ppt_x"/>
                                          </p:val>
                                        </p:tav>
                                      </p:tavLst>
                                    </p:anim>
                                    <p:anim calcmode="lin" valueType="num">
                                      <p:cBhvr additive="base">
                                        <p:cTn id="28" dur="500" fill="hold"/>
                                        <p:tgtEl>
                                          <p:spTgt spid="624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457200" y="274638"/>
            <a:ext cx="8229600" cy="792162"/>
          </a:xfrm>
        </p:spPr>
        <p:txBody>
          <a:bodyPr>
            <a:normAutofit/>
          </a:bodyPr>
          <a:lstStyle/>
          <a:p>
            <a:r>
              <a:rPr lang="en-US" altLang="ja-JP" sz="3200" smtClean="0">
                <a:ea typeface="ＭＳ Ｐゴシック" charset="-128"/>
              </a:rPr>
              <a:t>1.4.2 Giải </a:t>
            </a:r>
            <a:r>
              <a:rPr lang="en-US" altLang="ja-JP" sz="3200">
                <a:ea typeface="ＭＳ Ｐゴシック" charset="-128"/>
              </a:rPr>
              <a:t>thuật sắp xếp</a:t>
            </a:r>
            <a:endParaRPr lang="en-US" sz="3200"/>
          </a:p>
        </p:txBody>
      </p:sp>
      <p:sp>
        <p:nvSpPr>
          <p:cNvPr id="64515" name="Rectangle 3"/>
          <p:cNvSpPr>
            <a:spLocks noGrp="1" noChangeArrowheads="1"/>
          </p:cNvSpPr>
          <p:nvPr>
            <p:ph type="body" sz="half" idx="1"/>
          </p:nvPr>
        </p:nvSpPr>
        <p:spPr>
          <a:xfrm>
            <a:off x="457200" y="1143000"/>
            <a:ext cx="8077200" cy="4983163"/>
          </a:xfrm>
        </p:spPr>
        <p:txBody>
          <a:bodyPr/>
          <a:lstStyle/>
          <a:p>
            <a:pPr>
              <a:buFontTx/>
              <a:buNone/>
            </a:pPr>
            <a:r>
              <a:rPr lang="en-US" altLang="ja-JP" sz="2400" b="1" smtClean="0">
                <a:ea typeface="ＭＳ Ｐゴシック" charset="-128"/>
              </a:rPr>
              <a:t>Sắp </a:t>
            </a:r>
            <a:r>
              <a:rPr lang="en-US" altLang="ja-JP" sz="2400" b="1">
                <a:ea typeface="ＭＳ Ｐゴシック" charset="-128"/>
              </a:rPr>
              <a:t>xếp </a:t>
            </a:r>
            <a:r>
              <a:rPr lang="en-US" altLang="ja-JP" sz="2400" b="1" smtClean="0">
                <a:ea typeface="ＭＳ Ｐゴシック" charset="-128"/>
              </a:rPr>
              <a:t>trộn</a:t>
            </a:r>
            <a:endParaRPr lang="en-US" altLang="ja-JP" sz="2400" b="1">
              <a:ea typeface="ＭＳ Ｐゴシック" charset="-128"/>
            </a:endParaRPr>
          </a:p>
          <a:p>
            <a:pPr>
              <a:buFontTx/>
              <a:buNone/>
            </a:pPr>
            <a:r>
              <a:rPr lang="en-US" altLang="ja-JP" sz="2200">
                <a:ea typeface="ＭＳ Ｐゴシック" charset="-128"/>
              </a:rPr>
              <a:t> - phép chia nhóm được lặp lại đến khi mỗi nhóm chỉ có duy nhất 1 phần tử. </a:t>
            </a:r>
          </a:p>
          <a:p>
            <a:pPr>
              <a:buFontTx/>
              <a:buNone/>
            </a:pPr>
            <a:r>
              <a:rPr lang="en-US" altLang="ja-JP" sz="2200">
                <a:ea typeface="ＭＳ Ｐゴシック" charset="-128"/>
              </a:rPr>
              <a:t> - Tiếp đó các phần tử được trộn vào nhau tuần tự. </a:t>
            </a:r>
          </a:p>
          <a:p>
            <a:pPr>
              <a:buFontTx/>
              <a:buNone/>
            </a:pPr>
            <a:endParaRPr lang="en-US" sz="2200"/>
          </a:p>
        </p:txBody>
      </p:sp>
      <p:graphicFrame>
        <p:nvGraphicFramePr>
          <p:cNvPr id="64516" name="Object 4"/>
          <p:cNvGraphicFramePr>
            <a:graphicFrameLocks noChangeAspect="1"/>
          </p:cNvGraphicFramePr>
          <p:nvPr>
            <p:ph sz="half" idx="2"/>
          </p:nvPr>
        </p:nvGraphicFramePr>
        <p:xfrm>
          <a:off x="915988" y="2819400"/>
          <a:ext cx="6702425" cy="3089275"/>
        </p:xfrm>
        <a:graphic>
          <a:graphicData uri="http://schemas.openxmlformats.org/presentationml/2006/ole">
            <p:oleObj spid="_x0000_s64516" name="Bitmap Image" r:id="rId3" imgW="4505954" imgH="2076740" progId="PBrush">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anim calcmode="lin" valueType="num">
                                      <p:cBhvr additive="base">
                                        <p:cTn id="7" dur="500" fill="hold"/>
                                        <p:tgtEl>
                                          <p:spTgt spid="645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45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4515">
                                            <p:txEl>
                                              <p:pRg st="1" end="1"/>
                                            </p:txEl>
                                          </p:spTgt>
                                        </p:tgtEl>
                                        <p:attrNameLst>
                                          <p:attrName>style.visibility</p:attrName>
                                        </p:attrNameLst>
                                      </p:cBhvr>
                                      <p:to>
                                        <p:strVal val="visible"/>
                                      </p:to>
                                    </p:set>
                                    <p:anim calcmode="lin" valueType="num">
                                      <p:cBhvr additive="base">
                                        <p:cTn id="13" dur="500" fill="hold"/>
                                        <p:tgtEl>
                                          <p:spTgt spid="645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45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4515">
                                            <p:txEl>
                                              <p:pRg st="2" end="2"/>
                                            </p:txEl>
                                          </p:spTgt>
                                        </p:tgtEl>
                                        <p:attrNameLst>
                                          <p:attrName>style.visibility</p:attrName>
                                        </p:attrNameLst>
                                      </p:cBhvr>
                                      <p:to>
                                        <p:strVal val="visible"/>
                                      </p:to>
                                    </p:set>
                                    <p:anim calcmode="lin" valueType="num">
                                      <p:cBhvr additive="base">
                                        <p:cTn id="19" dur="500" fill="hold"/>
                                        <p:tgtEl>
                                          <p:spTgt spid="6451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45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8" presetClass="entr" presetSubtype="16" fill="hold" nodeType="clickEffect">
                                  <p:stCondLst>
                                    <p:cond delay="0"/>
                                  </p:stCondLst>
                                  <p:childTnLst>
                                    <p:set>
                                      <p:cBhvr>
                                        <p:cTn id="24" dur="1" fill="hold">
                                          <p:stCondLst>
                                            <p:cond delay="0"/>
                                          </p:stCondLst>
                                        </p:cTn>
                                        <p:tgtEl>
                                          <p:spTgt spid="64516"/>
                                        </p:tgtEl>
                                        <p:attrNameLst>
                                          <p:attrName>style.visibility</p:attrName>
                                        </p:attrNameLst>
                                      </p:cBhvr>
                                      <p:to>
                                        <p:strVal val="visible"/>
                                      </p:to>
                                    </p:set>
                                    <p:animEffect transition="in" filter="diamond(in)">
                                      <p:cBhvr>
                                        <p:cTn id="25" dur="2000"/>
                                        <p:tgtEl>
                                          <p:spTgt spid="64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457200" y="274638"/>
            <a:ext cx="8229600" cy="563562"/>
          </a:xfrm>
        </p:spPr>
        <p:txBody>
          <a:bodyPr>
            <a:noAutofit/>
          </a:bodyPr>
          <a:lstStyle/>
          <a:p>
            <a:r>
              <a:rPr lang="en-US" altLang="ja-JP" sz="3200" smtClean="0">
                <a:ea typeface="ＭＳ Ｐゴシック" charset="-128"/>
              </a:rPr>
              <a:t>1.4.2 Các </a:t>
            </a:r>
            <a:r>
              <a:rPr lang="en-US" altLang="ja-JP" sz="3200">
                <a:ea typeface="ＭＳ Ｐゴシック" charset="-128"/>
              </a:rPr>
              <a:t>giải thuật sắp xếp</a:t>
            </a:r>
            <a:endParaRPr lang="en-US" sz="3200">
              <a:ea typeface="ＭＳ Ｐゴシック" charset="-128"/>
            </a:endParaRPr>
          </a:p>
        </p:txBody>
      </p:sp>
      <p:sp>
        <p:nvSpPr>
          <p:cNvPr id="68611" name="Rectangle 3"/>
          <p:cNvSpPr>
            <a:spLocks noGrp="1" noChangeArrowheads="1"/>
          </p:cNvSpPr>
          <p:nvPr>
            <p:ph type="body" sz="half" idx="1"/>
          </p:nvPr>
        </p:nvSpPr>
        <p:spPr>
          <a:xfrm>
            <a:off x="457200" y="914400"/>
            <a:ext cx="7696200" cy="5211763"/>
          </a:xfrm>
        </p:spPr>
        <p:txBody>
          <a:bodyPr/>
          <a:lstStyle/>
          <a:p>
            <a:pPr>
              <a:buFontTx/>
              <a:buNone/>
            </a:pPr>
            <a:r>
              <a:rPr lang="en-US" altLang="ja-JP" sz="2200" b="1" smtClean="0">
                <a:ea typeface="ＭＳ Ｐゴシック" charset="-128"/>
              </a:rPr>
              <a:t>Sắp </a:t>
            </a:r>
            <a:r>
              <a:rPr lang="en-US" altLang="ja-JP" sz="2200" b="1">
                <a:ea typeface="ＭＳ Ｐゴシック" charset="-128"/>
              </a:rPr>
              <a:t>xếp vun đống</a:t>
            </a:r>
          </a:p>
          <a:p>
            <a:pPr>
              <a:buFontTx/>
              <a:buNone/>
            </a:pPr>
            <a:r>
              <a:rPr lang="en-US" altLang="ja-JP" sz="2200">
                <a:ea typeface="ＭＳ Ｐゴシック" charset="-128"/>
              </a:rPr>
              <a:t> - Đống là 1 cây nhị phân trong đó mọi cây con có tính chất: phần tử cha có giá trị lớn hơn các con của nó. </a:t>
            </a:r>
          </a:p>
          <a:p>
            <a:pPr>
              <a:buFontTx/>
              <a:buNone/>
            </a:pPr>
            <a:r>
              <a:rPr lang="en-US" altLang="ja-JP" sz="2200">
                <a:ea typeface="ＭＳ Ｐゴシック" charset="-128"/>
              </a:rPr>
              <a:t> - Nếu phần tử gốc được chọn, ta có thể thu được giá trị lớn nhất trong khi các phần tử còn lại có thể tái cấu trúc thành đống mới. </a:t>
            </a:r>
          </a:p>
          <a:p>
            <a:pPr>
              <a:buFontTx/>
              <a:buNone/>
            </a:pPr>
            <a:r>
              <a:rPr lang="en-US" altLang="ja-JP" sz="2200">
                <a:ea typeface="ＭＳ Ｐゴシック" charset="-128"/>
              </a:rPr>
              <a:t> - Bằng cách lặp lại thao tác lấy gốc và tái cấu trúc đống, sắp xếp có thể hoàn tất.</a:t>
            </a:r>
            <a:endParaRPr lang="en-US" sz="2200"/>
          </a:p>
        </p:txBody>
      </p:sp>
      <p:pic>
        <p:nvPicPr>
          <p:cNvPr id="68612" name="Picture 4" descr="500px-Heap"/>
          <p:cNvPicPr>
            <a:picLocks noGrp="1" noChangeAspect="1" noChangeArrowheads="1"/>
          </p:cNvPicPr>
          <p:nvPr>
            <p:ph sz="half" idx="2"/>
          </p:nvPr>
        </p:nvPicPr>
        <p:blipFill>
          <a:blip r:embed="rId2"/>
          <a:srcRect/>
          <a:stretch>
            <a:fillRect/>
          </a:stretch>
        </p:blipFill>
        <p:spPr>
          <a:xfrm>
            <a:off x="2133600" y="3886200"/>
            <a:ext cx="5029200" cy="2452688"/>
          </a:xfrm>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animEffect transition="in" filter="box(in)">
                                      <p:cBhvr>
                                        <p:cTn id="7" dur="500"/>
                                        <p:tgtEl>
                                          <p:spTgt spid="686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8611">
                                            <p:txEl>
                                              <p:pRg st="1" end="1"/>
                                            </p:txEl>
                                          </p:spTgt>
                                        </p:tgtEl>
                                        <p:attrNameLst>
                                          <p:attrName>style.visibility</p:attrName>
                                        </p:attrNameLst>
                                      </p:cBhvr>
                                      <p:to>
                                        <p:strVal val="visible"/>
                                      </p:to>
                                    </p:set>
                                    <p:animEffect transition="in" filter="box(in)">
                                      <p:cBhvr>
                                        <p:cTn id="12" dur="500"/>
                                        <p:tgtEl>
                                          <p:spTgt spid="686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8611">
                                            <p:txEl>
                                              <p:pRg st="2" end="2"/>
                                            </p:txEl>
                                          </p:spTgt>
                                        </p:tgtEl>
                                        <p:attrNameLst>
                                          <p:attrName>style.visibility</p:attrName>
                                        </p:attrNameLst>
                                      </p:cBhvr>
                                      <p:to>
                                        <p:strVal val="visible"/>
                                      </p:to>
                                    </p:set>
                                    <p:animEffect transition="in" filter="box(in)">
                                      <p:cBhvr>
                                        <p:cTn id="17" dur="500"/>
                                        <p:tgtEl>
                                          <p:spTgt spid="686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68611">
                                            <p:txEl>
                                              <p:pRg st="3" end="3"/>
                                            </p:txEl>
                                          </p:spTgt>
                                        </p:tgtEl>
                                        <p:attrNameLst>
                                          <p:attrName>style.visibility</p:attrName>
                                        </p:attrNameLst>
                                      </p:cBhvr>
                                      <p:to>
                                        <p:strVal val="visible"/>
                                      </p:to>
                                    </p:set>
                                    <p:animEffect transition="in" filter="box(in)">
                                      <p:cBhvr>
                                        <p:cTn id="22" dur="500"/>
                                        <p:tgtEl>
                                          <p:spTgt spid="686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8612"/>
                                        </p:tgtEl>
                                        <p:attrNameLst>
                                          <p:attrName>style.visibility</p:attrName>
                                        </p:attrNameLst>
                                      </p:cBhvr>
                                      <p:to>
                                        <p:strVal val="visible"/>
                                      </p:to>
                                    </p:set>
                                    <p:anim calcmode="lin" valueType="num">
                                      <p:cBhvr additive="base">
                                        <p:cTn id="27" dur="500" fill="hold"/>
                                        <p:tgtEl>
                                          <p:spTgt spid="68612"/>
                                        </p:tgtEl>
                                        <p:attrNameLst>
                                          <p:attrName>ppt_x</p:attrName>
                                        </p:attrNameLst>
                                      </p:cBhvr>
                                      <p:tavLst>
                                        <p:tav tm="0">
                                          <p:val>
                                            <p:strVal val="#ppt_x"/>
                                          </p:val>
                                        </p:tav>
                                        <p:tav tm="100000">
                                          <p:val>
                                            <p:strVal val="#ppt_x"/>
                                          </p:val>
                                        </p:tav>
                                      </p:tavLst>
                                    </p:anim>
                                    <p:anim calcmode="lin" valueType="num">
                                      <p:cBhvr additive="base">
                                        <p:cTn id="28" dur="500" fill="hold"/>
                                        <p:tgtEl>
                                          <p:spTgt spid="686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533400" y="0"/>
            <a:ext cx="8229600" cy="533400"/>
          </a:xfrm>
        </p:spPr>
        <p:txBody>
          <a:bodyPr>
            <a:noAutofit/>
          </a:bodyPr>
          <a:lstStyle/>
          <a:p>
            <a:r>
              <a:rPr lang="en-US" altLang="ja-JP" sz="3200" smtClean="0">
                <a:ea typeface="ＭＳ Ｐゴシック" charset="-128"/>
              </a:rPr>
              <a:t>1.4.3 </a:t>
            </a:r>
            <a:r>
              <a:rPr lang="en-US" altLang="ja-JP" sz="3200">
                <a:ea typeface="ＭＳ Ｐゴシック" charset="-128"/>
              </a:rPr>
              <a:t>Giải </a:t>
            </a:r>
            <a:r>
              <a:rPr lang="en-US" altLang="ja-JP" sz="3200" smtClean="0">
                <a:ea typeface="ＭＳ Ｐゴシック" charset="-128"/>
              </a:rPr>
              <a:t>thuật tìm kiếm xâu</a:t>
            </a:r>
            <a:endParaRPr lang="en-US" sz="3200">
              <a:ea typeface="ＭＳ Ｐゴシック" charset="-128"/>
            </a:endParaRPr>
          </a:p>
        </p:txBody>
      </p:sp>
      <p:sp>
        <p:nvSpPr>
          <p:cNvPr id="70659" name="Rectangle 3"/>
          <p:cNvSpPr>
            <a:spLocks noGrp="1" noChangeArrowheads="1"/>
          </p:cNvSpPr>
          <p:nvPr>
            <p:ph idx="1"/>
          </p:nvPr>
        </p:nvSpPr>
        <p:spPr>
          <a:xfrm>
            <a:off x="457200" y="762000"/>
            <a:ext cx="8229600" cy="5364163"/>
          </a:xfrm>
        </p:spPr>
        <p:txBody>
          <a:bodyPr/>
          <a:lstStyle/>
          <a:p>
            <a:pPr>
              <a:buNone/>
            </a:pPr>
            <a:r>
              <a:rPr lang="en-US" altLang="ja-JP" sz="2200" b="1" smtClean="0">
                <a:ea typeface="ＭＳ Ｐゴシック" charset="-128"/>
              </a:rPr>
              <a:t>Tìm kiếm xâu</a:t>
            </a:r>
          </a:p>
          <a:p>
            <a:pPr>
              <a:buFontTx/>
              <a:buChar char="-"/>
            </a:pPr>
            <a:r>
              <a:rPr lang="en-US" altLang="ja-JP" sz="2200" smtClean="0">
                <a:ea typeface="ＭＳ Ｐゴシック" charset="-128"/>
              </a:rPr>
              <a:t>Là </a:t>
            </a:r>
            <a:r>
              <a:rPr lang="en-US" altLang="ja-JP" sz="2200">
                <a:ea typeface="ＭＳ Ｐゴシック" charset="-128"/>
              </a:rPr>
              <a:t>quá trình tìm một chuối kí tự đặc biệt trong một văn bản (xâu kí tự). </a:t>
            </a:r>
          </a:p>
          <a:p>
            <a:pPr>
              <a:buFontTx/>
              <a:buChar char="-"/>
            </a:pPr>
            <a:r>
              <a:rPr lang="en-US" altLang="ja-JP" sz="2200" smtClean="0">
                <a:ea typeface="ＭＳ Ｐゴシック" charset="-128"/>
              </a:rPr>
              <a:t>Các </a:t>
            </a:r>
            <a:r>
              <a:rPr lang="en-US" altLang="ja-JP" sz="2200">
                <a:ea typeface="ＭＳ Ｐゴシック" charset="-128"/>
              </a:rPr>
              <a:t>phương pháp: phương pháp duyệt toàn bộ, phương pháp Boyer-Moore… </a:t>
            </a:r>
          </a:p>
          <a:p>
            <a:pPr>
              <a:buFontTx/>
              <a:buNone/>
            </a:pPr>
            <a:r>
              <a:rPr lang="en-US" altLang="ja-JP" sz="2200">
                <a:ea typeface="ＭＳ Ｐゴシック" charset="-128"/>
              </a:rPr>
              <a:t>  4.3.1. Phương pháp duyệt toàn bộ:</a:t>
            </a:r>
          </a:p>
          <a:p>
            <a:pPr>
              <a:buFontTx/>
              <a:buNone/>
            </a:pPr>
            <a:r>
              <a:rPr lang="en-US" altLang="ja-JP" sz="2200">
                <a:ea typeface="ＭＳ Ｐゴシック" charset="-128"/>
              </a:rPr>
              <a:t>     </a:t>
            </a:r>
            <a:r>
              <a:rPr lang="en-US" altLang="ja-JP" sz="2200" smtClean="0">
                <a:ea typeface="ＭＳ Ｐゴシック" charset="-128"/>
              </a:rPr>
              <a:t>Phương </a:t>
            </a:r>
            <a:r>
              <a:rPr lang="en-US" altLang="ja-JP" sz="2200">
                <a:ea typeface="ＭＳ Ｐゴシック" charset="-128"/>
              </a:rPr>
              <a:t>pháp trong đó xâu cần tìm được bằng cách so sánh từng kí tự từ đầu dãy. </a:t>
            </a:r>
          </a:p>
          <a:p>
            <a:pPr>
              <a:buFontTx/>
              <a:buNone/>
            </a:pPr>
            <a:r>
              <a:rPr lang="en-US" altLang="ja-JP" sz="2200">
                <a:ea typeface="ＭＳ Ｐゴシック" charset="-128"/>
              </a:rPr>
              <a:t>  4.3.2. Phương pháp Boyer-Moore:</a:t>
            </a:r>
          </a:p>
          <a:p>
            <a:pPr>
              <a:buFontTx/>
              <a:buNone/>
            </a:pPr>
            <a:r>
              <a:rPr lang="en-US" altLang="ja-JP" sz="2200">
                <a:ea typeface="ＭＳ Ｐゴシック" charset="-128"/>
              </a:rPr>
              <a:t>    </a:t>
            </a:r>
            <a:r>
              <a:rPr lang="en-US" altLang="ja-JP" sz="2200" smtClean="0">
                <a:ea typeface="ＭＳ Ｐゴシック" charset="-128"/>
              </a:rPr>
              <a:t>- Phương </a:t>
            </a:r>
            <a:r>
              <a:rPr lang="en-US" altLang="ja-JP" sz="2200">
                <a:ea typeface="ＭＳ Ｐゴシック" charset="-128"/>
              </a:rPr>
              <a:t>pháp lấy nội dung của mẫu trong văn bản bỏ qua những phần vô giá trị.</a:t>
            </a:r>
          </a:p>
          <a:p>
            <a:pPr>
              <a:buFontTx/>
              <a:buNone/>
            </a:pPr>
            <a:r>
              <a:rPr lang="en-US" altLang="ja-JP" sz="2200">
                <a:ea typeface="ＭＳ Ｐゴシック" charset="-128"/>
              </a:rPr>
              <a:t>    - Nếu mẫu và 1 xâu của văn bản không trùng khớp, số kí tự có thể nhảy qua dựa trên kí tự ngoài cùng bên phải của khoảng tìm kiếm của văn bản được so </a:t>
            </a:r>
            <a:r>
              <a:rPr lang="en-US" altLang="ja-JP" sz="2200" smtClean="0">
                <a:ea typeface="ＭＳ Ｐゴシック" charset="-128"/>
              </a:rPr>
              <a:t>sánh.</a:t>
            </a:r>
            <a:endParaRPr lang="en-US" sz="2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animEffect transition="in" filter="blinds(horizontal)">
                                      <p:cBhvr>
                                        <p:cTn id="7" dur="500"/>
                                        <p:tgtEl>
                                          <p:spTgt spid="706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0659">
                                            <p:txEl>
                                              <p:pRg st="1" end="1"/>
                                            </p:txEl>
                                          </p:spTgt>
                                        </p:tgtEl>
                                        <p:attrNameLst>
                                          <p:attrName>style.visibility</p:attrName>
                                        </p:attrNameLst>
                                      </p:cBhvr>
                                      <p:to>
                                        <p:strVal val="visible"/>
                                      </p:to>
                                    </p:set>
                                    <p:animEffect transition="in" filter="blinds(horizontal)">
                                      <p:cBhvr>
                                        <p:cTn id="12" dur="500"/>
                                        <p:tgtEl>
                                          <p:spTgt spid="706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0659">
                                            <p:txEl>
                                              <p:pRg st="2" end="2"/>
                                            </p:txEl>
                                          </p:spTgt>
                                        </p:tgtEl>
                                        <p:attrNameLst>
                                          <p:attrName>style.visibility</p:attrName>
                                        </p:attrNameLst>
                                      </p:cBhvr>
                                      <p:to>
                                        <p:strVal val="visible"/>
                                      </p:to>
                                    </p:set>
                                    <p:animEffect transition="in" filter="blinds(horizontal)">
                                      <p:cBhvr>
                                        <p:cTn id="17" dur="500"/>
                                        <p:tgtEl>
                                          <p:spTgt spid="706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0659">
                                            <p:txEl>
                                              <p:pRg st="3" end="3"/>
                                            </p:txEl>
                                          </p:spTgt>
                                        </p:tgtEl>
                                        <p:attrNameLst>
                                          <p:attrName>style.visibility</p:attrName>
                                        </p:attrNameLst>
                                      </p:cBhvr>
                                      <p:to>
                                        <p:strVal val="visible"/>
                                      </p:to>
                                    </p:set>
                                    <p:animEffect transition="in" filter="blinds(horizontal)">
                                      <p:cBhvr>
                                        <p:cTn id="22" dur="500"/>
                                        <p:tgtEl>
                                          <p:spTgt spid="7065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0659">
                                            <p:txEl>
                                              <p:pRg st="4" end="4"/>
                                            </p:txEl>
                                          </p:spTgt>
                                        </p:tgtEl>
                                        <p:attrNameLst>
                                          <p:attrName>style.visibility</p:attrName>
                                        </p:attrNameLst>
                                      </p:cBhvr>
                                      <p:to>
                                        <p:strVal val="visible"/>
                                      </p:to>
                                    </p:set>
                                    <p:animEffect transition="in" filter="blinds(horizontal)">
                                      <p:cBhvr>
                                        <p:cTn id="27" dur="500"/>
                                        <p:tgtEl>
                                          <p:spTgt spid="7065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0659">
                                            <p:txEl>
                                              <p:pRg st="5" end="5"/>
                                            </p:txEl>
                                          </p:spTgt>
                                        </p:tgtEl>
                                        <p:attrNameLst>
                                          <p:attrName>style.visibility</p:attrName>
                                        </p:attrNameLst>
                                      </p:cBhvr>
                                      <p:to>
                                        <p:strVal val="visible"/>
                                      </p:to>
                                    </p:set>
                                    <p:animEffect transition="in" filter="blinds(horizontal)">
                                      <p:cBhvr>
                                        <p:cTn id="32" dur="500"/>
                                        <p:tgtEl>
                                          <p:spTgt spid="7065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0659">
                                            <p:txEl>
                                              <p:pRg st="6" end="6"/>
                                            </p:txEl>
                                          </p:spTgt>
                                        </p:tgtEl>
                                        <p:attrNameLst>
                                          <p:attrName>style.visibility</p:attrName>
                                        </p:attrNameLst>
                                      </p:cBhvr>
                                      <p:to>
                                        <p:strVal val="visible"/>
                                      </p:to>
                                    </p:set>
                                    <p:animEffect transition="in" filter="blinds(horizontal)">
                                      <p:cBhvr>
                                        <p:cTn id="37" dur="500"/>
                                        <p:tgtEl>
                                          <p:spTgt spid="7065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0659">
                                            <p:txEl>
                                              <p:pRg st="7" end="7"/>
                                            </p:txEl>
                                          </p:spTgt>
                                        </p:tgtEl>
                                        <p:attrNameLst>
                                          <p:attrName>style.visibility</p:attrName>
                                        </p:attrNameLst>
                                      </p:cBhvr>
                                      <p:to>
                                        <p:strVal val="visible"/>
                                      </p:to>
                                    </p:set>
                                    <p:animEffect transition="in" filter="blinds(horizontal)">
                                      <p:cBhvr>
                                        <p:cTn id="42" dur="500"/>
                                        <p:tgtEl>
                                          <p:spTgt spid="7065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normAutofit/>
          </a:bodyPr>
          <a:lstStyle/>
          <a:p>
            <a:r>
              <a:rPr lang="en-US" altLang="ja-JP" sz="3200" smtClean="0">
                <a:ea typeface="ＭＳ Ｐゴシック" charset="-128"/>
              </a:rPr>
              <a:t>1.4.3 Giải </a:t>
            </a:r>
            <a:r>
              <a:rPr lang="en-US" altLang="ja-JP" sz="3200">
                <a:ea typeface="ＭＳ Ｐゴシック" charset="-128"/>
              </a:rPr>
              <a:t>thuật tìm kiếm xâu</a:t>
            </a:r>
            <a:endParaRPr lang="en-US" sz="3200">
              <a:ea typeface="ＭＳ Ｐゴシック" charset="-128"/>
            </a:endParaRPr>
          </a:p>
        </p:txBody>
      </p:sp>
      <p:graphicFrame>
        <p:nvGraphicFramePr>
          <p:cNvPr id="72707" name="Object 3"/>
          <p:cNvGraphicFramePr>
            <a:graphicFrameLocks noChangeAspect="1"/>
          </p:cNvGraphicFramePr>
          <p:nvPr>
            <p:ph idx="1"/>
          </p:nvPr>
        </p:nvGraphicFramePr>
        <p:xfrm>
          <a:off x="533400" y="1143000"/>
          <a:ext cx="8153400" cy="5351463"/>
        </p:xfrm>
        <a:graphic>
          <a:graphicData uri="http://schemas.openxmlformats.org/presentationml/2006/ole">
            <p:oleObj spid="_x0000_s72707" name="Bitmap Image" r:id="rId3" imgW="5514286" imgH="3619048" progId="PBrush">
              <p:embed/>
            </p:oleObj>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normAutofit/>
          </a:bodyPr>
          <a:lstStyle/>
          <a:p>
            <a:r>
              <a:rPr lang="en-US" altLang="ja-JP" sz="3200" smtClean="0">
                <a:ea typeface="ＭＳ Ｐゴシック" charset="-128"/>
              </a:rPr>
              <a:t>1.4.4 Tìm kiếm trên đồ thị</a:t>
            </a:r>
            <a:endParaRPr lang="en-US" sz="3200">
              <a:ea typeface="ＭＳ Ｐゴシック" charset="-128"/>
            </a:endParaRPr>
          </a:p>
        </p:txBody>
      </p:sp>
      <p:sp>
        <p:nvSpPr>
          <p:cNvPr id="74755" name="Rectangle 3"/>
          <p:cNvSpPr>
            <a:spLocks noGrp="1" noChangeArrowheads="1"/>
          </p:cNvSpPr>
          <p:nvPr>
            <p:ph type="body" sz="half" idx="1"/>
          </p:nvPr>
        </p:nvSpPr>
        <p:spPr>
          <a:xfrm>
            <a:off x="457200" y="1219200"/>
            <a:ext cx="7924800" cy="4906963"/>
          </a:xfrm>
        </p:spPr>
        <p:txBody>
          <a:bodyPr/>
          <a:lstStyle/>
          <a:p>
            <a:pPr>
              <a:buFontTx/>
              <a:buNone/>
            </a:pPr>
            <a:r>
              <a:rPr lang="en-US" altLang="ja-JP" sz="2000" smtClean="0">
                <a:ea typeface="ＭＳ Ｐゴシック" charset="-128"/>
              </a:rPr>
              <a:t>Là </a:t>
            </a:r>
            <a:r>
              <a:rPr lang="en-US" altLang="ja-JP" sz="2000">
                <a:ea typeface="ＭＳ Ｐゴシック" charset="-128"/>
              </a:rPr>
              <a:t>giải thuật mà phép tìm kiếm được thực hiện trên một </a:t>
            </a:r>
            <a:r>
              <a:rPr lang="en-US" altLang="ja-JP" sz="2000" smtClean="0">
                <a:ea typeface="ＭＳ Ｐゴシック" charset="-128"/>
              </a:rPr>
              <a:t>cây</a:t>
            </a:r>
            <a:endParaRPr lang="en-US" altLang="ja-JP" sz="2000">
              <a:ea typeface="ＭＳ Ｐゴシック" charset="-128"/>
            </a:endParaRPr>
          </a:p>
          <a:p>
            <a:pPr>
              <a:buFontTx/>
              <a:buNone/>
            </a:pPr>
            <a:r>
              <a:rPr lang="en-US" altLang="ja-JP" sz="2000" smtClean="0">
                <a:ea typeface="ＭＳ Ｐゴシック" charset="-128"/>
              </a:rPr>
              <a:t>- 	Bao gồm tìm kiếm theo chiều rộng hoặc chiều sâu.</a:t>
            </a:r>
          </a:p>
          <a:p>
            <a:pPr>
              <a:buFontTx/>
              <a:buChar char="-"/>
            </a:pPr>
            <a:r>
              <a:rPr lang="en-US" altLang="ja-JP" sz="2000" smtClean="0">
                <a:ea typeface="ＭＳ Ｐゴシック" charset="-128"/>
              </a:rPr>
              <a:t>Đồ </a:t>
            </a:r>
            <a:r>
              <a:rPr lang="en-US" altLang="ja-JP" sz="2000">
                <a:ea typeface="ＭＳ Ｐゴシック" charset="-128"/>
              </a:rPr>
              <a:t>thị gồm các nút và cạnh. Nút là một đỉnh của đồ thị và cạnh là đoạn nối giữa 2 đỉnh. </a:t>
            </a:r>
          </a:p>
          <a:p>
            <a:pPr>
              <a:buFontTx/>
              <a:buChar char="-"/>
            </a:pPr>
            <a:r>
              <a:rPr lang="en-US" altLang="ja-JP" sz="2000" smtClean="0">
                <a:ea typeface="ＭＳ Ｐゴシック" charset="-128"/>
              </a:rPr>
              <a:t>Một </a:t>
            </a:r>
            <a:r>
              <a:rPr lang="en-US" altLang="ja-JP" sz="2000">
                <a:ea typeface="ＭＳ Ｐゴシック" charset="-128"/>
              </a:rPr>
              <a:t>cây có thể coi là một đồ thị trong đó không phải tất cả các nút được nối với tất cả các nút khác.</a:t>
            </a:r>
          </a:p>
        </p:txBody>
      </p:sp>
      <p:graphicFrame>
        <p:nvGraphicFramePr>
          <p:cNvPr id="74757" name="Object 5"/>
          <p:cNvGraphicFramePr>
            <a:graphicFrameLocks noChangeAspect="1"/>
          </p:cNvGraphicFramePr>
          <p:nvPr>
            <p:ph sz="half" idx="2"/>
          </p:nvPr>
        </p:nvGraphicFramePr>
        <p:xfrm>
          <a:off x="2362200" y="3886200"/>
          <a:ext cx="3962400" cy="1695450"/>
        </p:xfrm>
        <a:graphic>
          <a:graphicData uri="http://schemas.openxmlformats.org/presentationml/2006/ole">
            <p:oleObj spid="_x0000_s74757" name="Bitmap Image" r:id="rId4" imgW="2180952" imgH="933580" progId="PBrush">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anim calcmode="lin" valueType="num">
                                      <p:cBhvr additive="base">
                                        <p:cTn id="7" dur="500" fill="hold"/>
                                        <p:tgtEl>
                                          <p:spTgt spid="747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47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4755">
                                            <p:txEl>
                                              <p:pRg st="1" end="1"/>
                                            </p:txEl>
                                          </p:spTgt>
                                        </p:tgtEl>
                                        <p:attrNameLst>
                                          <p:attrName>style.visibility</p:attrName>
                                        </p:attrNameLst>
                                      </p:cBhvr>
                                      <p:to>
                                        <p:strVal val="visible"/>
                                      </p:to>
                                    </p:set>
                                    <p:anim calcmode="lin" valueType="num">
                                      <p:cBhvr additive="base">
                                        <p:cTn id="13" dur="500" fill="hold"/>
                                        <p:tgtEl>
                                          <p:spTgt spid="7475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47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4755">
                                            <p:txEl>
                                              <p:pRg st="2" end="2"/>
                                            </p:txEl>
                                          </p:spTgt>
                                        </p:tgtEl>
                                        <p:attrNameLst>
                                          <p:attrName>style.visibility</p:attrName>
                                        </p:attrNameLst>
                                      </p:cBhvr>
                                      <p:to>
                                        <p:strVal val="visible"/>
                                      </p:to>
                                    </p:set>
                                    <p:anim calcmode="lin" valueType="num">
                                      <p:cBhvr additive="base">
                                        <p:cTn id="19" dur="500" fill="hold"/>
                                        <p:tgtEl>
                                          <p:spTgt spid="7475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475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4755">
                                            <p:txEl>
                                              <p:pRg st="3" end="3"/>
                                            </p:txEl>
                                          </p:spTgt>
                                        </p:tgtEl>
                                        <p:attrNameLst>
                                          <p:attrName>style.visibility</p:attrName>
                                        </p:attrNameLst>
                                      </p:cBhvr>
                                      <p:to>
                                        <p:strVal val="visible"/>
                                      </p:to>
                                    </p:set>
                                    <p:anim calcmode="lin" valueType="num">
                                      <p:cBhvr additive="base">
                                        <p:cTn id="25" dur="500" fill="hold"/>
                                        <p:tgtEl>
                                          <p:spTgt spid="7475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475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4757"/>
                                        </p:tgtEl>
                                        <p:attrNameLst>
                                          <p:attrName>style.visibility</p:attrName>
                                        </p:attrNameLst>
                                      </p:cBhvr>
                                      <p:to>
                                        <p:strVal val="visible"/>
                                      </p:to>
                                    </p:set>
                                    <p:anim calcmode="lin" valueType="num">
                                      <p:cBhvr additive="base">
                                        <p:cTn id="31" dur="500" fill="hold"/>
                                        <p:tgtEl>
                                          <p:spTgt spid="74757"/>
                                        </p:tgtEl>
                                        <p:attrNameLst>
                                          <p:attrName>ppt_x</p:attrName>
                                        </p:attrNameLst>
                                      </p:cBhvr>
                                      <p:tavLst>
                                        <p:tav tm="0">
                                          <p:val>
                                            <p:strVal val="#ppt_x"/>
                                          </p:val>
                                        </p:tav>
                                        <p:tav tm="100000">
                                          <p:val>
                                            <p:strVal val="#ppt_x"/>
                                          </p:val>
                                        </p:tav>
                                      </p:tavLst>
                                    </p:anim>
                                    <p:anim calcmode="lin" valueType="num">
                                      <p:cBhvr additive="base">
                                        <p:cTn id="32" dur="500" fill="hold"/>
                                        <p:tgtEl>
                                          <p:spTgt spid="747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ja-JP" sz="3200" smtClean="0">
                <a:gradFill>
                  <a:gsLst>
                    <a:gs pos="0">
                      <a:srgbClr val="4F81BD">
                        <a:tint val="73000"/>
                        <a:satMod val="145000"/>
                      </a:srgbClr>
                    </a:gs>
                    <a:gs pos="73000">
                      <a:srgbClr val="4F81BD">
                        <a:tint val="73000"/>
                        <a:satMod val="145000"/>
                      </a:srgbClr>
                    </a:gs>
                    <a:gs pos="100000">
                      <a:srgbClr val="4F81BD">
                        <a:tint val="83000"/>
                        <a:satMod val="143000"/>
                      </a:srgbClr>
                    </a:gs>
                  </a:gsLst>
                  <a:lin ang="4800000" scaled="1"/>
                </a:gradFill>
                <a:ea typeface="ＭＳ Ｐゴシック" charset="-128"/>
              </a:rPr>
              <a:t>1.4.4 Tìm kiếm trên đồ thị</a:t>
            </a:r>
            <a:endParaRPr lang="en-US"/>
          </a:p>
        </p:txBody>
      </p:sp>
      <p:graphicFrame>
        <p:nvGraphicFramePr>
          <p:cNvPr id="77827" name="Object 3"/>
          <p:cNvGraphicFramePr>
            <a:graphicFrameLocks noChangeAspect="1"/>
          </p:cNvGraphicFramePr>
          <p:nvPr>
            <p:ph idx="1"/>
          </p:nvPr>
        </p:nvGraphicFramePr>
        <p:xfrm>
          <a:off x="533400" y="2133600"/>
          <a:ext cx="8153400" cy="3048000"/>
        </p:xfrm>
        <a:graphic>
          <a:graphicData uri="http://schemas.openxmlformats.org/presentationml/2006/ole">
            <p:oleObj spid="_x0000_s77827" name="Bitmap Image" r:id="rId3" imgW="5420482" imgH="1704762" progId="PBrush">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7827"/>
                                        </p:tgtEl>
                                        <p:attrNameLst>
                                          <p:attrName>style.visibility</p:attrName>
                                        </p:attrNameLst>
                                      </p:cBhvr>
                                      <p:to>
                                        <p:strVal val="visible"/>
                                      </p:to>
                                    </p:set>
                                    <p:animEffect transition="in" filter="blinds(horizontal)">
                                      <p:cBhvr>
                                        <p:cTn id="7" dur="500"/>
                                        <p:tgtEl>
                                          <p:spTgt spid="778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34" name="Rectangle 10"/>
          <p:cNvSpPr>
            <a:spLocks noGrp="1" noChangeArrowheads="1"/>
          </p:cNvSpPr>
          <p:nvPr>
            <p:ph type="title"/>
          </p:nvPr>
        </p:nvSpPr>
        <p:spPr/>
        <p:txBody>
          <a:bodyPr/>
          <a:lstStyle/>
          <a:p>
            <a:r>
              <a:rPr lang="en-US" altLang="ja-JP" sz="3200" smtClean="0">
                <a:gradFill>
                  <a:gsLst>
                    <a:gs pos="0">
                      <a:srgbClr val="4F81BD">
                        <a:tint val="73000"/>
                        <a:satMod val="145000"/>
                      </a:srgbClr>
                    </a:gs>
                    <a:gs pos="73000">
                      <a:srgbClr val="4F81BD">
                        <a:tint val="73000"/>
                        <a:satMod val="145000"/>
                      </a:srgbClr>
                    </a:gs>
                    <a:gs pos="100000">
                      <a:srgbClr val="4F81BD">
                        <a:tint val="83000"/>
                        <a:satMod val="143000"/>
                      </a:srgbClr>
                    </a:gs>
                  </a:gsLst>
                  <a:lin ang="4800000" scaled="1"/>
                </a:gradFill>
                <a:ea typeface="ＭＳ Ｐゴシック" charset="-128"/>
              </a:rPr>
              <a:t>1.4.4 Tìm kiếm trên đồ thị</a:t>
            </a:r>
            <a:endParaRPr lang="en-US"/>
          </a:p>
        </p:txBody>
      </p:sp>
      <p:graphicFrame>
        <p:nvGraphicFramePr>
          <p:cNvPr id="77833" name="Object 9"/>
          <p:cNvGraphicFramePr>
            <a:graphicFrameLocks noChangeAspect="1"/>
          </p:cNvGraphicFramePr>
          <p:nvPr>
            <p:ph sz="half" idx="2"/>
          </p:nvPr>
        </p:nvGraphicFramePr>
        <p:xfrm>
          <a:off x="1066800" y="1828800"/>
          <a:ext cx="7237413" cy="4435475"/>
        </p:xfrm>
        <a:graphic>
          <a:graphicData uri="http://schemas.openxmlformats.org/presentationml/2006/ole">
            <p:oleObj spid="_x0000_s129027" name="Bitmap Image" r:id="rId3" imgW="5361905" imgH="3285714" progId="PBrush">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7833"/>
                                        </p:tgtEl>
                                        <p:attrNameLst>
                                          <p:attrName>style.visibility</p:attrName>
                                        </p:attrNameLst>
                                      </p:cBhvr>
                                      <p:to>
                                        <p:strVal val="visible"/>
                                      </p:to>
                                    </p:set>
                                    <p:animEffect transition="in" filter="blinds(horizontal)">
                                      <p:cBhvr>
                                        <p:cTn id="7" dur="500"/>
                                        <p:tgtEl>
                                          <p:spTgt spid="778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r>
              <a:rPr lang="en-US" sz="3200" smtClean="0"/>
              <a:t>1.1.1 Chuyển đổi cơ số</a:t>
            </a:r>
            <a:endParaRPr lang="en-US" sz="3200"/>
          </a:p>
        </p:txBody>
      </p:sp>
      <p:sp>
        <p:nvSpPr>
          <p:cNvPr id="13315" name="Rectangle 3"/>
          <p:cNvSpPr>
            <a:spLocks noGrp="1" noChangeArrowheads="1"/>
          </p:cNvSpPr>
          <p:nvPr>
            <p:ph idx="1"/>
          </p:nvPr>
        </p:nvSpPr>
        <p:spPr/>
        <p:txBody>
          <a:bodyPr>
            <a:normAutofit/>
          </a:bodyPr>
          <a:lstStyle/>
          <a:p>
            <a:pPr lvl="1">
              <a:buFont typeface="Wingdings" pitchFamily="2" charset="2"/>
              <a:buChar char="q"/>
            </a:pPr>
            <a:r>
              <a:rPr lang="en-US"/>
              <a:t>Các chuyển đổi thường </a:t>
            </a:r>
            <a:r>
              <a:rPr lang="en-US" smtClean="0"/>
              <a:t>gặp</a:t>
            </a:r>
          </a:p>
          <a:p>
            <a:pPr lvl="2">
              <a:buFont typeface="Wingdings" pitchFamily="2" charset="2"/>
              <a:buChar char="q"/>
            </a:pPr>
            <a:r>
              <a:rPr lang="en-US" sz="2000" smtClean="0"/>
              <a:t>Chuyển </a:t>
            </a:r>
            <a:r>
              <a:rPr lang="en-US" sz="2000"/>
              <a:t>đổi </a:t>
            </a:r>
            <a:r>
              <a:rPr lang="en-US" sz="2000" smtClean="0"/>
              <a:t>từ Hexa, nhị phân sang sang </a:t>
            </a:r>
            <a:r>
              <a:rPr lang="en-US" sz="2000"/>
              <a:t>hệ </a:t>
            </a:r>
            <a:r>
              <a:rPr lang="en-US" sz="2000" smtClean="0"/>
              <a:t>thập phân :</a:t>
            </a:r>
            <a:endParaRPr lang="en-US" sz="2000"/>
          </a:p>
          <a:p>
            <a:pPr>
              <a:buFont typeface="Wingdings" pitchFamily="2" charset="2"/>
              <a:buChar char="q"/>
            </a:pPr>
            <a:endParaRPr lang="en-US" sz="3200"/>
          </a:p>
          <a:p>
            <a:pPr>
              <a:buFont typeface="Wingdings" pitchFamily="2" charset="2"/>
              <a:buChar char="q"/>
            </a:pPr>
            <a:endParaRPr lang="en-US" sz="3200"/>
          </a:p>
        </p:txBody>
      </p:sp>
      <p:pic>
        <p:nvPicPr>
          <p:cNvPr id="13316" name="Picture 4"/>
          <p:cNvPicPr>
            <a:picLocks noChangeAspect="1" noChangeArrowheads="1"/>
          </p:cNvPicPr>
          <p:nvPr/>
        </p:nvPicPr>
        <p:blipFill>
          <a:blip r:embed="rId3"/>
          <a:srcRect/>
          <a:stretch>
            <a:fillRect/>
          </a:stretch>
        </p:blipFill>
        <p:spPr bwMode="auto">
          <a:xfrm>
            <a:off x="1295400" y="2667000"/>
            <a:ext cx="5638800" cy="1778000"/>
          </a:xfrm>
          <a:prstGeom prst="rect">
            <a:avLst/>
          </a:prstGeom>
          <a:noFill/>
        </p:spPr>
      </p:pic>
      <p:pic>
        <p:nvPicPr>
          <p:cNvPr id="13317" name="Picture 5"/>
          <p:cNvPicPr>
            <a:picLocks noChangeAspect="1" noChangeArrowheads="1"/>
          </p:cNvPicPr>
          <p:nvPr/>
        </p:nvPicPr>
        <p:blipFill>
          <a:blip r:embed="rId4"/>
          <a:srcRect/>
          <a:stretch>
            <a:fillRect/>
          </a:stretch>
        </p:blipFill>
        <p:spPr bwMode="auto">
          <a:xfrm>
            <a:off x="1295400" y="4572000"/>
            <a:ext cx="4162425" cy="16764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blinds(horizontal)">
                                      <p:cBhvr>
                                        <p:cTn id="7" dur="500"/>
                                        <p:tgtEl>
                                          <p:spTgt spid="13315">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315">
                                            <p:txEl>
                                              <p:pRg st="1" end="1"/>
                                            </p:txEl>
                                          </p:spTgt>
                                        </p:tgtEl>
                                        <p:attrNameLst>
                                          <p:attrName>style.visibility</p:attrName>
                                        </p:attrNameLst>
                                      </p:cBhvr>
                                      <p:to>
                                        <p:strVal val="visible"/>
                                      </p:to>
                                    </p:set>
                                    <p:animEffect transition="in" filter="blinds(horizontal)">
                                      <p:cBhvr>
                                        <p:cTn id="10" dur="500"/>
                                        <p:tgtEl>
                                          <p:spTgt spid="1331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3316"/>
                                        </p:tgtEl>
                                        <p:attrNameLst>
                                          <p:attrName>style.visibility</p:attrName>
                                        </p:attrNameLst>
                                      </p:cBhvr>
                                      <p:to>
                                        <p:strVal val="visible"/>
                                      </p:to>
                                    </p:set>
                                    <p:animEffect transition="in" filter="blinds(horizontal)">
                                      <p:cBhvr>
                                        <p:cTn id="15" dur="500"/>
                                        <p:tgtEl>
                                          <p:spTgt spid="1331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3317"/>
                                        </p:tgtEl>
                                        <p:attrNameLst>
                                          <p:attrName>style.visibility</p:attrName>
                                        </p:attrNameLst>
                                      </p:cBhvr>
                                      <p:to>
                                        <p:strVal val="visible"/>
                                      </p:to>
                                    </p:set>
                                    <p:animEffect transition="in" filter="blinds(horizontal)">
                                      <p:cBhvr>
                                        <p:cTn id="20" dur="500"/>
                                        <p:tgtEl>
                                          <p:spTgt spid="13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457200" y="274638"/>
            <a:ext cx="8229600" cy="563562"/>
          </a:xfrm>
        </p:spPr>
        <p:txBody>
          <a:bodyPr>
            <a:normAutofit fontScale="90000"/>
          </a:bodyPr>
          <a:lstStyle/>
          <a:p>
            <a:r>
              <a:rPr lang="en-US" sz="4000"/>
              <a:t>QUIZ</a:t>
            </a:r>
          </a:p>
        </p:txBody>
      </p:sp>
      <p:sp>
        <p:nvSpPr>
          <p:cNvPr id="80899" name="Rectangle 3"/>
          <p:cNvSpPr>
            <a:spLocks noGrp="1" noChangeArrowheads="1"/>
          </p:cNvSpPr>
          <p:nvPr>
            <p:ph type="body" sz="half" idx="1"/>
          </p:nvPr>
        </p:nvSpPr>
        <p:spPr>
          <a:xfrm>
            <a:off x="457200" y="990600"/>
            <a:ext cx="8305800" cy="5135563"/>
          </a:xfrm>
        </p:spPr>
        <p:txBody>
          <a:bodyPr/>
          <a:lstStyle/>
          <a:p>
            <a:pPr>
              <a:buFontTx/>
              <a:buNone/>
            </a:pPr>
            <a:r>
              <a:rPr lang="en-US" altLang="ja-JP" sz="2200" b="1">
                <a:ea typeface="ＭＳ Ｐゴシック" charset="-128"/>
              </a:rPr>
              <a:t>Q1: </a:t>
            </a:r>
            <a:r>
              <a:rPr lang="en-US" altLang="ja-JP" sz="2200">
                <a:ea typeface="ＭＳ Ｐゴシック" charset="-128"/>
              </a:rPr>
              <a:t>Trong tìm kiếm nhị phân, khi số lượng dữ liệu đã sắp xếp tăng gấp 4 lần thì số lượng phép so sánh tối đa tăng bao nhiêu? </a:t>
            </a:r>
          </a:p>
          <a:p>
            <a:pPr>
              <a:buFontTx/>
              <a:buNone/>
            </a:pPr>
            <a:r>
              <a:rPr lang="en-US" altLang="ja-JP" sz="2200" b="1">
                <a:ea typeface="ＭＳ Ｐゴシック" charset="-128"/>
              </a:rPr>
              <a:t>Q2: </a:t>
            </a:r>
            <a:r>
              <a:rPr lang="en-US" altLang="ja-JP" sz="2200">
                <a:ea typeface="ＭＳ Ｐゴシック" charset="-128"/>
              </a:rPr>
              <a:t>Cho đống dưới đây, giá trị của nút cha nhỏ hơn giá trị của các nút con. Khi chèn 1 nút vào đống này, 1 phần tử được thêm vào ở cuối cùng. Nếu phần tử đó nhỏ hơn nút cha, cha và con phải chuyển chỗ cho nhau. Nếu phần tử 7 được thêm vào đống ở vị trí được đánh dấu (*), phần tử nào sẽ nằm ở vị trí A.</a:t>
            </a:r>
          </a:p>
        </p:txBody>
      </p:sp>
      <p:graphicFrame>
        <p:nvGraphicFramePr>
          <p:cNvPr id="80900" name="Object 4"/>
          <p:cNvGraphicFramePr>
            <a:graphicFrameLocks noChangeAspect="1"/>
          </p:cNvGraphicFramePr>
          <p:nvPr>
            <p:ph sz="half" idx="2"/>
          </p:nvPr>
        </p:nvGraphicFramePr>
        <p:xfrm>
          <a:off x="1447800" y="3733800"/>
          <a:ext cx="6702425" cy="2587625"/>
        </p:xfrm>
        <a:graphic>
          <a:graphicData uri="http://schemas.openxmlformats.org/presentationml/2006/ole">
            <p:oleObj spid="_x0000_s80900" name="Bitmap Image" r:id="rId3" imgW="4514286" imgH="1743318" progId="PBrush">
              <p:embed/>
            </p:oleObj>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457200" y="274638"/>
            <a:ext cx="8229600" cy="487362"/>
          </a:xfrm>
        </p:spPr>
        <p:txBody>
          <a:bodyPr>
            <a:normAutofit fontScale="90000"/>
          </a:bodyPr>
          <a:lstStyle/>
          <a:p>
            <a:r>
              <a:rPr lang="en-US" sz="4000"/>
              <a:t>Câu hỏi ôn tập</a:t>
            </a:r>
          </a:p>
        </p:txBody>
      </p:sp>
      <p:graphicFrame>
        <p:nvGraphicFramePr>
          <p:cNvPr id="79876" name="Object 4"/>
          <p:cNvGraphicFramePr>
            <a:graphicFrameLocks noChangeAspect="1"/>
          </p:cNvGraphicFramePr>
          <p:nvPr>
            <p:ph idx="1"/>
          </p:nvPr>
        </p:nvGraphicFramePr>
        <p:xfrm>
          <a:off x="228600" y="1066800"/>
          <a:ext cx="8686800" cy="4351338"/>
        </p:xfrm>
        <a:graphic>
          <a:graphicData uri="http://schemas.openxmlformats.org/presentationml/2006/ole">
            <p:oleObj spid="_x0000_s79876" name="Bitmap Image" r:id="rId4" imgW="5742857" imgH="2876190" progId="PBrush">
              <p:embed/>
            </p:oleObj>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3187" name="Object 3"/>
          <p:cNvGraphicFramePr>
            <a:graphicFrameLocks noChangeAspect="1"/>
          </p:cNvGraphicFramePr>
          <p:nvPr>
            <p:ph/>
          </p:nvPr>
        </p:nvGraphicFramePr>
        <p:xfrm>
          <a:off x="685800" y="723846"/>
          <a:ext cx="8153400" cy="5299129"/>
        </p:xfrm>
        <a:graphic>
          <a:graphicData uri="http://schemas.openxmlformats.org/presentationml/2006/ole">
            <p:oleObj spid="_x0000_s93187" name="Bitmap Image" r:id="rId4" imgW="6361905" imgH="4133333" progId="PBrush">
              <p:embed/>
            </p:oleObj>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Rectangle 4"/>
          <p:cNvSpPr>
            <a:spLocks noGrp="1" noChangeArrowheads="1"/>
          </p:cNvSpPr>
          <p:nvPr>
            <p:ph type="title"/>
          </p:nvPr>
        </p:nvSpPr>
        <p:spPr/>
        <p:txBody>
          <a:bodyPr/>
          <a:lstStyle/>
          <a:p>
            <a:endParaRPr lang="en-US"/>
          </a:p>
        </p:txBody>
      </p:sp>
      <p:graphicFrame>
        <p:nvGraphicFramePr>
          <p:cNvPr id="96259" name="Object 3"/>
          <p:cNvGraphicFramePr>
            <a:graphicFrameLocks noChangeAspect="1"/>
          </p:cNvGraphicFramePr>
          <p:nvPr>
            <p:ph idx="1"/>
          </p:nvPr>
        </p:nvGraphicFramePr>
        <p:xfrm>
          <a:off x="381000" y="457200"/>
          <a:ext cx="8534400" cy="5138738"/>
        </p:xfrm>
        <a:graphic>
          <a:graphicData uri="http://schemas.openxmlformats.org/presentationml/2006/ole">
            <p:oleObj spid="_x0000_s96259" name="Bitmap Image" r:id="rId4" imgW="5915851" imgH="3561905" progId="PBrush">
              <p:embed/>
            </p:oleObj>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a:bodyPr>
          <a:lstStyle/>
          <a:p>
            <a:r>
              <a:rPr lang="en-US" sz="3200" smtClean="0"/>
              <a:t>1.1.1 Chuyển đổi cơ số</a:t>
            </a:r>
            <a:endParaRPr lang="en-US" sz="3200"/>
          </a:p>
        </p:txBody>
      </p:sp>
      <p:sp>
        <p:nvSpPr>
          <p:cNvPr id="15363" name="Rectangle 3"/>
          <p:cNvSpPr>
            <a:spLocks noGrp="1" noChangeArrowheads="1"/>
          </p:cNvSpPr>
          <p:nvPr>
            <p:ph idx="1"/>
          </p:nvPr>
        </p:nvSpPr>
        <p:spPr>
          <a:xfrm>
            <a:off x="457200" y="1219200"/>
            <a:ext cx="8229600" cy="4906963"/>
          </a:xfrm>
        </p:spPr>
        <p:txBody>
          <a:bodyPr>
            <a:normAutofit/>
          </a:bodyPr>
          <a:lstStyle/>
          <a:p>
            <a:pPr>
              <a:buFont typeface="Wingdings" pitchFamily="2" charset="2"/>
              <a:buChar char="q"/>
            </a:pPr>
            <a:r>
              <a:rPr lang="en-US" sz="2400" smtClean="0"/>
              <a:t>Chuyển </a:t>
            </a:r>
            <a:r>
              <a:rPr lang="en-US" sz="2400"/>
              <a:t>đổi từ hệ 10 sang hệ nhị phân</a:t>
            </a:r>
          </a:p>
          <a:p>
            <a:pPr lvl="1">
              <a:buFont typeface="Wingdings" pitchFamily="2" charset="2"/>
              <a:buChar char="q"/>
            </a:pPr>
            <a:r>
              <a:rPr lang="en-US" sz="2000" smtClean="0"/>
              <a:t>Chuyển </a:t>
            </a:r>
            <a:r>
              <a:rPr lang="en-US" sz="2000"/>
              <a:t>đổi </a:t>
            </a:r>
            <a:r>
              <a:rPr lang="en-US" sz="2000" smtClean="0"/>
              <a:t>phần </a:t>
            </a:r>
            <a:r>
              <a:rPr lang="en-US" sz="2000"/>
              <a:t>nguyên</a:t>
            </a:r>
          </a:p>
          <a:p>
            <a:pPr>
              <a:buFont typeface="Wingdings" pitchFamily="2" charset="2"/>
              <a:buChar char="q"/>
            </a:pPr>
            <a:endParaRPr lang="en-US" sz="2400"/>
          </a:p>
          <a:p>
            <a:pPr>
              <a:buFont typeface="Wingdings" pitchFamily="2" charset="2"/>
              <a:buChar char="q"/>
            </a:pPr>
            <a:endParaRPr lang="en-US" sz="2400"/>
          </a:p>
          <a:p>
            <a:pPr>
              <a:buFont typeface="Wingdings" pitchFamily="2" charset="2"/>
              <a:buChar char="q"/>
            </a:pPr>
            <a:endParaRPr lang="en-US" sz="2400"/>
          </a:p>
          <a:p>
            <a:pPr>
              <a:buFont typeface="Wingdings" pitchFamily="2" charset="2"/>
              <a:buChar char="q"/>
            </a:pPr>
            <a:endParaRPr lang="en-US" sz="2400" smtClean="0"/>
          </a:p>
          <a:p>
            <a:pPr>
              <a:buNone/>
            </a:pPr>
            <a:r>
              <a:rPr lang="en-US" sz="2400" smtClean="0"/>
              <a:t>   </a:t>
            </a:r>
          </a:p>
          <a:p>
            <a:pPr lvl="1">
              <a:buFont typeface="Wingdings" pitchFamily="2" charset="2"/>
              <a:buChar char="q"/>
            </a:pPr>
            <a:r>
              <a:rPr lang="en-US" sz="2000" smtClean="0"/>
              <a:t>Chuyển đổi phần thập phân</a:t>
            </a:r>
          </a:p>
          <a:p>
            <a:pPr>
              <a:buFont typeface="Wingdings" pitchFamily="2" charset="2"/>
              <a:buChar char="q"/>
            </a:pPr>
            <a:endParaRPr lang="en-US" sz="2400"/>
          </a:p>
        </p:txBody>
      </p:sp>
      <p:pic>
        <p:nvPicPr>
          <p:cNvPr id="15364" name="Picture 4"/>
          <p:cNvPicPr>
            <a:picLocks noChangeAspect="1" noChangeArrowheads="1"/>
          </p:cNvPicPr>
          <p:nvPr/>
        </p:nvPicPr>
        <p:blipFill>
          <a:blip r:embed="rId3"/>
          <a:srcRect/>
          <a:stretch>
            <a:fillRect/>
          </a:stretch>
        </p:blipFill>
        <p:spPr bwMode="auto">
          <a:xfrm>
            <a:off x="2438400" y="4689475"/>
            <a:ext cx="4419600" cy="1939925"/>
          </a:xfrm>
          <a:prstGeom prst="rect">
            <a:avLst/>
          </a:prstGeom>
          <a:noFill/>
        </p:spPr>
      </p:pic>
      <p:pic>
        <p:nvPicPr>
          <p:cNvPr id="15366" name="Picture 6"/>
          <p:cNvPicPr>
            <a:picLocks noChangeAspect="1" noChangeArrowheads="1"/>
          </p:cNvPicPr>
          <p:nvPr/>
        </p:nvPicPr>
        <p:blipFill>
          <a:blip r:embed="rId4"/>
          <a:srcRect/>
          <a:stretch>
            <a:fillRect/>
          </a:stretch>
        </p:blipFill>
        <p:spPr bwMode="auto">
          <a:xfrm>
            <a:off x="1600200" y="2032000"/>
            <a:ext cx="6324600" cy="20066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blinds(horizontal)">
                                      <p:cBhvr>
                                        <p:cTn id="7" dur="500"/>
                                        <p:tgtEl>
                                          <p:spTgt spid="1536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363">
                                            <p:txEl>
                                              <p:pRg st="1" end="1"/>
                                            </p:txEl>
                                          </p:spTgt>
                                        </p:tgtEl>
                                        <p:attrNameLst>
                                          <p:attrName>style.visibility</p:attrName>
                                        </p:attrNameLst>
                                      </p:cBhvr>
                                      <p:to>
                                        <p:strVal val="visible"/>
                                      </p:to>
                                    </p:set>
                                    <p:animEffect transition="in" filter="blinds(horizontal)">
                                      <p:cBhvr>
                                        <p:cTn id="10" dur="500"/>
                                        <p:tgtEl>
                                          <p:spTgt spid="1536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5366"/>
                                        </p:tgtEl>
                                        <p:attrNameLst>
                                          <p:attrName>style.visibility</p:attrName>
                                        </p:attrNameLst>
                                      </p:cBhvr>
                                      <p:to>
                                        <p:strVal val="visible"/>
                                      </p:to>
                                    </p:set>
                                    <p:animEffect transition="in" filter="blinds(horizontal)">
                                      <p:cBhvr>
                                        <p:cTn id="15" dur="500"/>
                                        <p:tgtEl>
                                          <p:spTgt spid="1536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5363">
                                            <p:txEl>
                                              <p:pRg st="6" end="6"/>
                                            </p:txEl>
                                          </p:spTgt>
                                        </p:tgtEl>
                                        <p:attrNameLst>
                                          <p:attrName>style.visibility</p:attrName>
                                        </p:attrNameLst>
                                      </p:cBhvr>
                                      <p:to>
                                        <p:strVal val="visible"/>
                                      </p:to>
                                    </p:set>
                                    <p:animEffect transition="in" filter="blinds(horizontal)">
                                      <p:cBhvr>
                                        <p:cTn id="20" dur="500"/>
                                        <p:tgtEl>
                                          <p:spTgt spid="15363">
                                            <p:txEl>
                                              <p:pRg st="6" end="6"/>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5363">
                                            <p:txEl>
                                              <p:pRg st="7" end="7"/>
                                            </p:txEl>
                                          </p:spTgt>
                                        </p:tgtEl>
                                        <p:attrNameLst>
                                          <p:attrName>style.visibility</p:attrName>
                                        </p:attrNameLst>
                                      </p:cBhvr>
                                      <p:to>
                                        <p:strVal val="visible"/>
                                      </p:to>
                                    </p:set>
                                    <p:animEffect transition="in" filter="blinds(horizontal)">
                                      <p:cBhvr>
                                        <p:cTn id="23" dur="500"/>
                                        <p:tgtEl>
                                          <p:spTgt spid="15363">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5364"/>
                                        </p:tgtEl>
                                        <p:attrNameLst>
                                          <p:attrName>style.visibility</p:attrName>
                                        </p:attrNameLst>
                                      </p:cBhvr>
                                      <p:to>
                                        <p:strVal val="visible"/>
                                      </p:to>
                                    </p:set>
                                    <p:animEffect transition="in" filter="blinds(horizontal)">
                                      <p:cBhvr>
                                        <p:cTn id="28" dur="500"/>
                                        <p:tgtEl>
                                          <p:spTgt spid="15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r>
              <a:rPr lang="vi-VN" sz="3200" smtClean="0"/>
              <a:t>1.1</a:t>
            </a:r>
            <a:r>
              <a:rPr lang="en-US" sz="3200" smtClean="0"/>
              <a:t>.1</a:t>
            </a:r>
            <a:r>
              <a:rPr lang="vi-VN" sz="3200" smtClean="0"/>
              <a:t> </a:t>
            </a:r>
            <a:r>
              <a:rPr lang="en-US" sz="3200" smtClean="0"/>
              <a:t>Chuyển đổi cơ số</a:t>
            </a:r>
            <a:endParaRPr lang="en-US" sz="3200"/>
          </a:p>
        </p:txBody>
      </p:sp>
      <p:sp>
        <p:nvSpPr>
          <p:cNvPr id="17411" name="Rectangle 3"/>
          <p:cNvSpPr>
            <a:spLocks noGrp="1" noChangeArrowheads="1"/>
          </p:cNvSpPr>
          <p:nvPr>
            <p:ph idx="1"/>
          </p:nvPr>
        </p:nvSpPr>
        <p:spPr>
          <a:xfrm>
            <a:off x="457200" y="1219200"/>
            <a:ext cx="8229600" cy="4906963"/>
          </a:xfrm>
        </p:spPr>
        <p:txBody>
          <a:bodyPr>
            <a:normAutofit/>
          </a:bodyPr>
          <a:lstStyle/>
          <a:p>
            <a:pPr>
              <a:buFont typeface="Wingdings" pitchFamily="2" charset="2"/>
              <a:buChar char="q"/>
            </a:pPr>
            <a:r>
              <a:rPr lang="en-US" sz="2400"/>
              <a:t> </a:t>
            </a:r>
            <a:r>
              <a:rPr lang="en-US" sz="2400" smtClean="0"/>
              <a:t>Chuyển </a:t>
            </a:r>
            <a:r>
              <a:rPr lang="en-US" sz="2400"/>
              <a:t>đổi giữa hệ 16 sang hệ nhị phân</a:t>
            </a:r>
          </a:p>
          <a:p>
            <a:pPr>
              <a:buFont typeface="Wingdings" pitchFamily="2" charset="2"/>
              <a:buChar char="q"/>
            </a:pPr>
            <a:endParaRPr lang="en-US" sz="2400"/>
          </a:p>
          <a:p>
            <a:pPr>
              <a:buFont typeface="Wingdings" pitchFamily="2" charset="2"/>
              <a:buChar char="q"/>
            </a:pPr>
            <a:endParaRPr lang="en-US" sz="2400"/>
          </a:p>
          <a:p>
            <a:pPr>
              <a:buFont typeface="Wingdings" pitchFamily="2" charset="2"/>
              <a:buChar char="q"/>
            </a:pPr>
            <a:endParaRPr lang="en-US" sz="2400"/>
          </a:p>
          <a:p>
            <a:pPr>
              <a:buFont typeface="Wingdings" pitchFamily="2" charset="2"/>
              <a:buChar char="q"/>
            </a:pPr>
            <a:endParaRPr lang="en-US" sz="2400"/>
          </a:p>
        </p:txBody>
      </p:sp>
      <p:pic>
        <p:nvPicPr>
          <p:cNvPr id="17412" name="Picture 4" descr="f"/>
          <p:cNvPicPr>
            <a:picLocks noChangeAspect="1" noChangeArrowheads="1"/>
          </p:cNvPicPr>
          <p:nvPr/>
        </p:nvPicPr>
        <p:blipFill>
          <a:blip r:embed="rId2"/>
          <a:srcRect/>
          <a:stretch>
            <a:fillRect/>
          </a:stretch>
        </p:blipFill>
        <p:spPr bwMode="auto">
          <a:xfrm>
            <a:off x="914400" y="1828800"/>
            <a:ext cx="7543800" cy="1477963"/>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r>
              <a:rPr lang="en-US" sz="3200" smtClean="0"/>
              <a:t>1.1.2 Các dạng biểu diễn số học</a:t>
            </a:r>
            <a:endParaRPr lang="en-US" sz="3200"/>
          </a:p>
        </p:txBody>
      </p:sp>
      <p:sp>
        <p:nvSpPr>
          <p:cNvPr id="18435" name="Rectangle 3"/>
          <p:cNvSpPr>
            <a:spLocks noGrp="1" noChangeArrowheads="1"/>
          </p:cNvSpPr>
          <p:nvPr>
            <p:ph type="body" sz="half" idx="1"/>
          </p:nvPr>
        </p:nvSpPr>
        <p:spPr>
          <a:xfrm>
            <a:off x="457200" y="1600200"/>
            <a:ext cx="8077200" cy="4525963"/>
          </a:xfrm>
        </p:spPr>
        <p:txBody>
          <a:bodyPr>
            <a:noAutofit/>
          </a:bodyPr>
          <a:lstStyle/>
          <a:p>
            <a:pPr>
              <a:lnSpc>
                <a:spcPct val="90000"/>
              </a:lnSpc>
              <a:buFont typeface="Wingdings" pitchFamily="2" charset="2"/>
              <a:buChar char="q"/>
            </a:pPr>
            <a:endParaRPr lang="en-US" sz="2400"/>
          </a:p>
          <a:p>
            <a:pPr>
              <a:lnSpc>
                <a:spcPct val="90000"/>
              </a:lnSpc>
              <a:buFont typeface="Wingdings" pitchFamily="2" charset="2"/>
              <a:buChar char="q"/>
            </a:pPr>
            <a:endParaRPr lang="en-US" sz="2400"/>
          </a:p>
          <a:p>
            <a:pPr>
              <a:lnSpc>
                <a:spcPct val="90000"/>
              </a:lnSpc>
              <a:buFont typeface="Wingdings" pitchFamily="2" charset="2"/>
              <a:buChar char="q"/>
            </a:pPr>
            <a:endParaRPr lang="en-US" sz="2400"/>
          </a:p>
          <a:p>
            <a:pPr>
              <a:lnSpc>
                <a:spcPct val="90000"/>
              </a:lnSpc>
              <a:buFont typeface="Wingdings" pitchFamily="2" charset="2"/>
              <a:buChar char="q"/>
            </a:pPr>
            <a:endParaRPr lang="en-US" sz="2400"/>
          </a:p>
          <a:p>
            <a:pPr>
              <a:lnSpc>
                <a:spcPct val="90000"/>
              </a:lnSpc>
              <a:buFont typeface="Wingdings" pitchFamily="2" charset="2"/>
              <a:buChar char="q"/>
            </a:pPr>
            <a:endParaRPr lang="en-US" sz="2400"/>
          </a:p>
          <a:p>
            <a:pPr>
              <a:lnSpc>
                <a:spcPct val="90000"/>
              </a:lnSpc>
              <a:buFont typeface="Wingdings" pitchFamily="2" charset="2"/>
              <a:buChar char="q"/>
            </a:pPr>
            <a:endParaRPr lang="en-US" sz="2400"/>
          </a:p>
          <a:p>
            <a:pPr>
              <a:lnSpc>
                <a:spcPct val="90000"/>
              </a:lnSpc>
              <a:buNone/>
            </a:pPr>
            <a:endParaRPr lang="en-US" sz="2400"/>
          </a:p>
          <a:p>
            <a:pPr lvl="1">
              <a:lnSpc>
                <a:spcPct val="90000"/>
              </a:lnSpc>
              <a:buFont typeface="Wingdings" pitchFamily="2" charset="2"/>
              <a:buChar char="q"/>
            </a:pPr>
            <a:r>
              <a:rPr lang="en-US" sz="2000" smtClean="0"/>
              <a:t>Biểu </a:t>
            </a:r>
            <a:r>
              <a:rPr lang="en-US" sz="2000"/>
              <a:t>diễn số nguyên theo </a:t>
            </a:r>
            <a:r>
              <a:rPr lang="en-US" sz="2000" smtClean="0"/>
              <a:t>BCD </a:t>
            </a:r>
            <a:r>
              <a:rPr lang="en-US" sz="2000"/>
              <a:t>(B</a:t>
            </a:r>
            <a:r>
              <a:rPr lang="en-US" altLang="ja-JP" sz="2000">
                <a:ea typeface="ＭＳ Ｐゴシック" charset="-128"/>
              </a:rPr>
              <a:t>inary coded Decimal Codes):</a:t>
            </a:r>
            <a:endParaRPr lang="en-US" sz="2000"/>
          </a:p>
          <a:p>
            <a:pPr lvl="2">
              <a:lnSpc>
                <a:spcPct val="90000"/>
              </a:lnSpc>
              <a:buFont typeface="Wingdings" pitchFamily="2" charset="2"/>
              <a:buChar char="q"/>
            </a:pPr>
            <a:r>
              <a:rPr lang="en-US" sz="1800"/>
              <a:t>Dùng 4 bit để mã hóa cho các chữ số thập phân từ 0 đến 9.</a:t>
            </a:r>
          </a:p>
          <a:p>
            <a:pPr lvl="2">
              <a:lnSpc>
                <a:spcPct val="90000"/>
              </a:lnSpc>
              <a:buFont typeface="Wingdings" pitchFamily="2" charset="2"/>
              <a:buChar char="q"/>
            </a:pPr>
            <a:r>
              <a:rPr lang="en-US" sz="1800"/>
              <a:t>còn 6 tổ hợp không sử dụng: 1010, 1011, 1100, 1101, 1110, 1111</a:t>
            </a:r>
          </a:p>
        </p:txBody>
      </p:sp>
      <p:graphicFrame>
        <p:nvGraphicFramePr>
          <p:cNvPr id="18440" name="Object 8"/>
          <p:cNvGraphicFramePr>
            <a:graphicFrameLocks noChangeAspect="1"/>
          </p:cNvGraphicFramePr>
          <p:nvPr>
            <p:ph sz="half" idx="2"/>
          </p:nvPr>
        </p:nvGraphicFramePr>
        <p:xfrm>
          <a:off x="1144588" y="2133600"/>
          <a:ext cx="6473825" cy="1952625"/>
        </p:xfrm>
        <a:graphic>
          <a:graphicData uri="http://schemas.openxmlformats.org/presentationml/2006/ole">
            <p:oleObj spid="_x0000_s18440" name="Bitmap Image" r:id="rId4" imgW="6125430" imgH="1848108" progId="PBrush">
              <p:embed/>
            </p:oleObj>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274638"/>
            <a:ext cx="8229600" cy="487362"/>
          </a:xfrm>
        </p:spPr>
        <p:txBody>
          <a:bodyPr>
            <a:normAutofit fontScale="90000"/>
          </a:bodyPr>
          <a:lstStyle/>
          <a:p>
            <a:r>
              <a:rPr lang="en-US" sz="3200" smtClean="0"/>
              <a:t>1.1.2 Các dạng biểu diễn số học</a:t>
            </a:r>
            <a:endParaRPr lang="en-US" sz="4000"/>
          </a:p>
        </p:txBody>
      </p:sp>
      <p:sp>
        <p:nvSpPr>
          <p:cNvPr id="20483" name="Rectangle 3"/>
          <p:cNvSpPr>
            <a:spLocks noGrp="1" noChangeArrowheads="1"/>
          </p:cNvSpPr>
          <p:nvPr>
            <p:ph idx="1"/>
          </p:nvPr>
        </p:nvSpPr>
        <p:spPr>
          <a:xfrm>
            <a:off x="457200" y="838200"/>
            <a:ext cx="8229600" cy="5287963"/>
          </a:xfrm>
        </p:spPr>
        <p:txBody>
          <a:bodyPr>
            <a:normAutofit/>
          </a:bodyPr>
          <a:lstStyle/>
          <a:p>
            <a:pPr>
              <a:buFont typeface="Wingdings" pitchFamily="2" charset="2"/>
              <a:buChar char="q"/>
            </a:pPr>
            <a:r>
              <a:rPr lang="en-US" sz="2000" smtClean="0"/>
              <a:t>Số </a:t>
            </a:r>
            <a:r>
              <a:rPr lang="en-US" sz="2000"/>
              <a:t>thập phân khoanh vùng:</a:t>
            </a:r>
          </a:p>
          <a:p>
            <a:pPr>
              <a:buFont typeface="Wingdings" pitchFamily="2" charset="2"/>
              <a:buChar char="q"/>
            </a:pPr>
            <a:endParaRPr lang="en-US" sz="2000"/>
          </a:p>
          <a:p>
            <a:pPr>
              <a:buFont typeface="Wingdings" pitchFamily="2" charset="2"/>
              <a:buChar char="q"/>
            </a:pPr>
            <a:endParaRPr lang="en-US" sz="2000"/>
          </a:p>
          <a:p>
            <a:pPr>
              <a:buFont typeface="Wingdings" pitchFamily="2" charset="2"/>
              <a:buChar char="q"/>
            </a:pPr>
            <a:endParaRPr lang="en-US" sz="2000"/>
          </a:p>
          <a:p>
            <a:pPr>
              <a:buFont typeface="Wingdings" pitchFamily="2" charset="2"/>
              <a:buChar char="q"/>
            </a:pPr>
            <a:endParaRPr lang="en-US" sz="2000" smtClean="0"/>
          </a:p>
          <a:p>
            <a:pPr>
              <a:buFont typeface="Wingdings" pitchFamily="2" charset="2"/>
              <a:buChar char="q"/>
            </a:pPr>
            <a:endParaRPr lang="en-US" sz="2000" smtClean="0"/>
          </a:p>
          <a:p>
            <a:pPr>
              <a:buFont typeface="Wingdings" pitchFamily="2" charset="2"/>
              <a:buChar char="q"/>
            </a:pPr>
            <a:r>
              <a:rPr lang="en-US" sz="2000" smtClean="0"/>
              <a:t>Số </a:t>
            </a:r>
            <a:r>
              <a:rPr lang="en-US" sz="2000"/>
              <a:t>thập phân đóng gói:</a:t>
            </a:r>
          </a:p>
          <a:p>
            <a:pPr>
              <a:buFont typeface="Wingdings" pitchFamily="2" charset="2"/>
              <a:buChar char="q"/>
            </a:pPr>
            <a:endParaRPr lang="en-US" sz="2000"/>
          </a:p>
          <a:p>
            <a:pPr>
              <a:buFont typeface="Wingdings" pitchFamily="2" charset="2"/>
              <a:buChar char="q"/>
            </a:pPr>
            <a:endParaRPr lang="en-US" sz="2000"/>
          </a:p>
          <a:p>
            <a:pPr>
              <a:buFont typeface="Wingdings" pitchFamily="2" charset="2"/>
              <a:buChar char="q"/>
            </a:pPr>
            <a:endParaRPr lang="en-US" sz="2000"/>
          </a:p>
          <a:p>
            <a:pPr>
              <a:buFont typeface="Wingdings" pitchFamily="2" charset="2"/>
              <a:buChar char="q"/>
            </a:pPr>
            <a:endParaRPr lang="en-US" sz="2000" smtClean="0"/>
          </a:p>
          <a:p>
            <a:pPr>
              <a:buFont typeface="Wingdings" pitchFamily="2" charset="2"/>
              <a:buChar char="q"/>
            </a:pPr>
            <a:r>
              <a:rPr lang="en-US" sz="2000" smtClean="0"/>
              <a:t>Dấu </a:t>
            </a:r>
            <a:r>
              <a:rPr lang="en-US" sz="2000"/>
              <a:t>phẩy tĩnh: </a:t>
            </a:r>
          </a:p>
          <a:p>
            <a:pPr>
              <a:buFont typeface="Wingdings" pitchFamily="2" charset="2"/>
              <a:buChar char="q"/>
            </a:pPr>
            <a:endParaRPr lang="en-US" sz="2000"/>
          </a:p>
          <a:p>
            <a:pPr>
              <a:buFont typeface="Wingdings" pitchFamily="2" charset="2"/>
              <a:buChar char="q"/>
            </a:pPr>
            <a:endParaRPr lang="en-US" sz="2000"/>
          </a:p>
          <a:p>
            <a:pPr>
              <a:buFont typeface="Wingdings" pitchFamily="2" charset="2"/>
              <a:buChar char="q"/>
            </a:pPr>
            <a:endParaRPr lang="en-US" sz="2000"/>
          </a:p>
        </p:txBody>
      </p:sp>
      <p:pic>
        <p:nvPicPr>
          <p:cNvPr id="20484" name="Picture 4"/>
          <p:cNvPicPr>
            <a:picLocks noChangeAspect="1" noChangeArrowheads="1"/>
          </p:cNvPicPr>
          <p:nvPr/>
        </p:nvPicPr>
        <p:blipFill>
          <a:blip r:embed="rId3"/>
          <a:srcRect/>
          <a:stretch>
            <a:fillRect/>
          </a:stretch>
        </p:blipFill>
        <p:spPr bwMode="auto">
          <a:xfrm>
            <a:off x="1219200" y="1295400"/>
            <a:ext cx="6858000" cy="1681163"/>
          </a:xfrm>
          <a:prstGeom prst="rect">
            <a:avLst/>
          </a:prstGeom>
          <a:noFill/>
        </p:spPr>
      </p:pic>
      <p:pic>
        <p:nvPicPr>
          <p:cNvPr id="20485" name="Picture 5"/>
          <p:cNvPicPr>
            <a:picLocks noChangeAspect="1" noChangeArrowheads="1"/>
          </p:cNvPicPr>
          <p:nvPr/>
        </p:nvPicPr>
        <p:blipFill>
          <a:blip r:embed="rId4"/>
          <a:srcRect/>
          <a:stretch>
            <a:fillRect/>
          </a:stretch>
        </p:blipFill>
        <p:spPr bwMode="auto">
          <a:xfrm>
            <a:off x="1600200" y="3505200"/>
            <a:ext cx="6324600" cy="1130300"/>
          </a:xfrm>
          <a:prstGeom prst="rect">
            <a:avLst/>
          </a:prstGeom>
          <a:noFill/>
        </p:spPr>
      </p:pic>
      <p:pic>
        <p:nvPicPr>
          <p:cNvPr id="20486" name="Picture 6"/>
          <p:cNvPicPr>
            <a:picLocks noChangeAspect="1" noChangeArrowheads="1"/>
          </p:cNvPicPr>
          <p:nvPr/>
        </p:nvPicPr>
        <p:blipFill>
          <a:blip r:embed="rId5"/>
          <a:srcRect/>
          <a:stretch>
            <a:fillRect/>
          </a:stretch>
        </p:blipFill>
        <p:spPr bwMode="auto">
          <a:xfrm>
            <a:off x="1066800" y="5257800"/>
            <a:ext cx="7467600" cy="1233488"/>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Hoang's Theme">
      <a:dk1>
        <a:sysClr val="windowText" lastClr="000000"/>
      </a:dk1>
      <a:lt1>
        <a:sysClr val="window" lastClr="FFFFFF"/>
      </a:lt1>
      <a:dk2>
        <a:srgbClr val="000000"/>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PPT-TMPLT-WHT_C">
  <a:themeElements>
    <a:clrScheme name="Hoang's Theme">
      <a:dk1>
        <a:sysClr val="windowText" lastClr="000000"/>
      </a:dk1>
      <a:lt1>
        <a:sysClr val="window" lastClr="FFFFFF"/>
      </a:lt1>
      <a:dk2>
        <a:srgbClr val="0F243E"/>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triangl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triangl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Network_Chapter_1</Template>
  <TotalTime>1223</TotalTime>
  <Words>3979</Words>
  <Application>Microsoft PowerPoint</Application>
  <PresentationFormat>On-screen Show (4:3)</PresentationFormat>
  <Paragraphs>438</Paragraphs>
  <Slides>53</Slides>
  <Notes>27</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53</vt:i4>
      </vt:variant>
    </vt:vector>
  </HeadingPairs>
  <TitlesOfParts>
    <vt:vector size="56" baseType="lpstr">
      <vt:lpstr>Apex</vt:lpstr>
      <vt:lpstr>PPT-TMPLT-WHT_C</vt:lpstr>
      <vt:lpstr>Bitmap Image</vt:lpstr>
      <vt:lpstr>Chương 1: Khoa học máy tính</vt:lpstr>
      <vt:lpstr>Mục lục</vt:lpstr>
      <vt:lpstr>1.1 Nguyên lý cơ bản về thông tin</vt:lpstr>
      <vt:lpstr>1.1.1 Chuyển đổi cơ số</vt:lpstr>
      <vt:lpstr>1.1.1 Chuyển đổi cơ số</vt:lpstr>
      <vt:lpstr>1.1.1 Chuyển đổi cơ số</vt:lpstr>
      <vt:lpstr>1.1.1 Chuyển đổi cơ số</vt:lpstr>
      <vt:lpstr>1.1.2 Các dạng biểu diễn số học</vt:lpstr>
      <vt:lpstr>1.1.2 Các dạng biểu diễn số học</vt:lpstr>
      <vt:lpstr>1.1.2 Các dạng biểu diễn số học</vt:lpstr>
      <vt:lpstr>1.3.1 Các biểu diễn phi số</vt:lpstr>
      <vt:lpstr>1.3.1 Các biểu diễn phi số</vt:lpstr>
      <vt:lpstr>1.1.4 Các phép tính và độ chính xác</vt:lpstr>
      <vt:lpstr>1.1.4 Các phép tính và độ chính xác  </vt:lpstr>
      <vt:lpstr>QUIZ</vt:lpstr>
      <vt:lpstr>1.2 Thông tin và logic</vt:lpstr>
      <vt:lpstr>1.2.1 Các phép toán logic</vt:lpstr>
      <vt:lpstr>1.2.1 Các phép toán logic</vt:lpstr>
      <vt:lpstr>1.2.1 Các phép toán logic</vt:lpstr>
      <vt:lpstr>1.2.2 BNF - Backus-Naur  Form</vt:lpstr>
      <vt:lpstr>1.2.2 BNF - Backus-Naur  Form</vt:lpstr>
      <vt:lpstr>1.2.3 Kí pháp Ba Lan ngược</vt:lpstr>
      <vt:lpstr>QUIZ</vt:lpstr>
      <vt:lpstr>1.3 Cấu trúc dữ liệu</vt:lpstr>
      <vt:lpstr>1.3.1 Mảng</vt:lpstr>
      <vt:lpstr>1.3.1 Mảng</vt:lpstr>
      <vt:lpstr>1.3.2 Danh sách</vt:lpstr>
      <vt:lpstr>1.3.2 Danh sách</vt:lpstr>
      <vt:lpstr>1.3.3 Ngăn xếp và hàng đợi</vt:lpstr>
      <vt:lpstr>1.3.4 Cây</vt:lpstr>
      <vt:lpstr>1.3.4. Cây</vt:lpstr>
      <vt:lpstr>1.3.5 Băm</vt:lpstr>
      <vt:lpstr>1.3.5 Băm</vt:lpstr>
      <vt:lpstr>Slide 34</vt:lpstr>
      <vt:lpstr>QUIZ</vt:lpstr>
      <vt:lpstr>1.4 Giải thuật</vt:lpstr>
      <vt:lpstr>1.4.1 Giải thuật tìm kiếm</vt:lpstr>
      <vt:lpstr>1.4.2 Giải thuật sắp xếp</vt:lpstr>
      <vt:lpstr>1.4.2 Giải thuật sắp xếp</vt:lpstr>
      <vt:lpstr>1.4.2 Giải thuật sắp xếp</vt:lpstr>
      <vt:lpstr>1.4.2 Giải thuật sắp xếp</vt:lpstr>
      <vt:lpstr>1.4.2 Giải thuật sắp xếp</vt:lpstr>
      <vt:lpstr>1.4.2 Giải thuật sắp xếp</vt:lpstr>
      <vt:lpstr>1.4.2 Các giải thuật sắp xếp</vt:lpstr>
      <vt:lpstr>1.4.3 Giải thuật tìm kiếm xâu</vt:lpstr>
      <vt:lpstr>1.4.3 Giải thuật tìm kiếm xâu</vt:lpstr>
      <vt:lpstr>1.4.4 Tìm kiếm trên đồ thị</vt:lpstr>
      <vt:lpstr>1.4.4 Tìm kiếm trên đồ thị</vt:lpstr>
      <vt:lpstr>1.4.4 Tìm kiếm trên đồ thị</vt:lpstr>
      <vt:lpstr>QUIZ</vt:lpstr>
      <vt:lpstr>Câu hỏi ôn tập</vt:lpstr>
      <vt:lpstr>Slide 52</vt:lpstr>
      <vt:lpstr>Slide 53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Luong Anh Hoang</dc:creator>
  <cp:lastModifiedBy>Luong Anh Hoang</cp:lastModifiedBy>
  <cp:revision>938</cp:revision>
  <cp:lastPrinted>1601-01-01T00:00:00Z</cp:lastPrinted>
  <dcterms:created xsi:type="dcterms:W3CDTF">1601-01-01T00:00:00Z</dcterms:created>
  <dcterms:modified xsi:type="dcterms:W3CDTF">2009-08-20T09:16:11Z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