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4">
  <p:sldMasterIdLst>
    <p:sldMasterId id="2147483660"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4" r:id="rId18"/>
    <p:sldId id="276" r:id="rId19"/>
    <p:sldId id="271" r:id="rId20"/>
    <p:sldId id="272" r:id="rId21"/>
    <p:sldId id="275"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4" d="100"/>
          <a:sy n="84" d="100"/>
        </p:scale>
        <p:origin x="-1068"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24416B-3AE0-47FF-B747-77916EF472D7}" type="datetimeFigureOut">
              <a:rPr lang="en-US" smtClean="0"/>
              <a:pPr/>
              <a:t>9/28/2008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C092C4-638A-4598-8873-06C281261DD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C092C4-638A-4598-8873-06C281261DDD}" type="slidenum">
              <a:rPr lang="en-US" smtClean="0"/>
              <a:pPr/>
              <a:t>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Standardization for information technology is implemented mainly by ISO. Standardization in </a:t>
            </a:r>
          </a:p>
          <a:p>
            <a:r>
              <a:rPr lang="en-US" smtClean="0"/>
              <a:t>telecommunications  is  implemented  by  the  ITU.  Other  organizations  include  ANSI,  which </a:t>
            </a:r>
          </a:p>
          <a:p>
            <a:r>
              <a:rPr lang="en-US" smtClean="0"/>
              <a:t>establishes  domestic  standards  in  the  United  States.  Specific  standards  include  the  ISO  9000 </a:t>
            </a:r>
          </a:p>
          <a:p>
            <a:r>
              <a:rPr lang="en-US" smtClean="0"/>
              <a:t>series for software development and ISO14000 for environmental consideration.</a:t>
            </a:r>
          </a:p>
          <a:p>
            <a:endParaRPr lang="en-US"/>
          </a:p>
        </p:txBody>
      </p:sp>
      <p:sp>
        <p:nvSpPr>
          <p:cNvPr id="4" name="Slide Number Placeholder 3"/>
          <p:cNvSpPr>
            <a:spLocks noGrp="1"/>
          </p:cNvSpPr>
          <p:nvPr>
            <p:ph type="sldNum" sz="quarter" idx="10"/>
          </p:nvPr>
        </p:nvSpPr>
        <p:spPr/>
        <p:txBody>
          <a:bodyPr/>
          <a:lstStyle/>
          <a:p>
            <a:fld id="{ACA2B467-293D-4108-A8A3-A558EF30A4EB}" type="slidenum">
              <a:rPr lang="en-US" smtClean="0"/>
              <a:pPr/>
              <a:t>20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1s dữ</a:t>
            </a:r>
            <a:r>
              <a:rPr lang="en-US" baseline="0" smtClean="0"/>
              <a:t> liệu k0 nén khoảng 100M-1GByte</a:t>
            </a:r>
            <a:endParaRPr lang="en-US"/>
          </a:p>
        </p:txBody>
      </p:sp>
      <p:sp>
        <p:nvSpPr>
          <p:cNvPr id="4" name="Slide Number Placeholder 3"/>
          <p:cNvSpPr>
            <a:spLocks noGrp="1"/>
          </p:cNvSpPr>
          <p:nvPr>
            <p:ph type="sldNum" sz="quarter" idx="10"/>
          </p:nvPr>
        </p:nvSpPr>
        <p:spPr/>
        <p:txBody>
          <a:bodyPr/>
          <a:lstStyle/>
          <a:p>
            <a:fld id="{DCC092C4-638A-4598-8873-06C281261DDD}" type="slidenum">
              <a:rPr lang="en-US" smtClean="0"/>
              <a:pPr/>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644D7F3-DCE3-42FC-A76D-19D63DDDC7FC}" type="datetime1">
              <a:rPr lang="en-US" smtClean="0"/>
              <a:pPr/>
              <a:t>9/28/2008</a:t>
            </a:fld>
            <a:endParaRPr lang="en-US"/>
          </a:p>
        </p:txBody>
      </p:sp>
      <p:sp>
        <p:nvSpPr>
          <p:cNvPr id="19" name="Footer Placeholder 18"/>
          <p:cNvSpPr>
            <a:spLocks noGrp="1"/>
          </p:cNvSpPr>
          <p:nvPr>
            <p:ph type="ftr" sz="quarter" idx="11"/>
          </p:nvPr>
        </p:nvSpPr>
        <p:spPr/>
        <p:txBody>
          <a:bodyPr/>
          <a:lstStyle/>
          <a:p>
            <a:r>
              <a:rPr kumimoji="0" lang="vi-VN" smtClean="0"/>
              <a:t>Lương Ánh Hoàng - DCE - HUT</a:t>
            </a:r>
            <a:endParaRPr kumimoji="0" lang="en-US"/>
          </a:p>
        </p:txBody>
      </p:sp>
      <p:sp>
        <p:nvSpPr>
          <p:cNvPr id="27" name="Slide Number Placeholder 2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77EB5E-F2A7-4EF7-9E1E-3BBFC7DAF776}" type="datetime1">
              <a:rPr lang="en-US" smtClean="0"/>
              <a:pPr/>
              <a:t>9/28/2008</a:t>
            </a:fld>
            <a:endParaRPr lang="en-US" dirty="0"/>
          </a:p>
        </p:txBody>
      </p:sp>
      <p:sp>
        <p:nvSpPr>
          <p:cNvPr id="5" name="Footer Placeholder 4"/>
          <p:cNvSpPr>
            <a:spLocks noGrp="1"/>
          </p:cNvSpPr>
          <p:nvPr>
            <p:ph type="ftr" sz="quarter" idx="11"/>
          </p:nvPr>
        </p:nvSpPr>
        <p:spPr/>
        <p:txBody>
          <a:bodyPr/>
          <a:lstStyle/>
          <a:p>
            <a:r>
              <a:rPr kumimoji="0" lang="vi-VN" smtClean="0"/>
              <a:t>Lương Ánh Hoàng - DCE - HUT</a:t>
            </a:r>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0F209E-CF7C-48E9-B3FC-77E6E62BE421}" type="datetime1">
              <a:rPr lang="en-US" smtClean="0"/>
              <a:pPr/>
              <a:t>9/28/2008</a:t>
            </a:fld>
            <a:endParaRPr lang="en-US"/>
          </a:p>
        </p:txBody>
      </p:sp>
      <p:sp>
        <p:nvSpPr>
          <p:cNvPr id="5" name="Footer Placeholder 4"/>
          <p:cNvSpPr>
            <a:spLocks noGrp="1"/>
          </p:cNvSpPr>
          <p:nvPr>
            <p:ph type="ftr" sz="quarter" idx="11"/>
          </p:nvPr>
        </p:nvSpPr>
        <p:spPr/>
        <p:txBody>
          <a:bodyPr/>
          <a:lstStyle/>
          <a:p>
            <a:r>
              <a:rPr kumimoji="0" lang="vi-VN" smtClean="0"/>
              <a:t>Lương Ánh Hoàng - DCE - HUT</a:t>
            </a:r>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97DC3C-EF23-42C5-B76C-F363CE148F78}" type="datetime1">
              <a:rPr lang="en-US" smtClean="0"/>
              <a:pPr/>
              <a:t>9/28/2008</a:t>
            </a:fld>
            <a:endParaRPr lang="en-US"/>
          </a:p>
        </p:txBody>
      </p:sp>
      <p:sp>
        <p:nvSpPr>
          <p:cNvPr id="5" name="Footer Placeholder 4"/>
          <p:cNvSpPr>
            <a:spLocks noGrp="1"/>
          </p:cNvSpPr>
          <p:nvPr>
            <p:ph type="ftr" sz="quarter" idx="11"/>
          </p:nvPr>
        </p:nvSpPr>
        <p:spPr/>
        <p:txBody>
          <a:bodyPr/>
          <a:lstStyle/>
          <a:p>
            <a:r>
              <a:rPr kumimoji="0" lang="vi-VN" smtClean="0"/>
              <a:t>Lương Ánh Hoàng - DCE - HUT</a:t>
            </a:r>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1F08711-586C-4A09-A98F-A50FB9859D45}" type="datetime1">
              <a:rPr lang="en-US" smtClean="0"/>
              <a:pPr/>
              <a:t>9/28/2008</a:t>
            </a:fld>
            <a:endParaRPr lang="en-US"/>
          </a:p>
        </p:txBody>
      </p:sp>
      <p:sp>
        <p:nvSpPr>
          <p:cNvPr id="5" name="Footer Placeholder 4"/>
          <p:cNvSpPr>
            <a:spLocks noGrp="1"/>
          </p:cNvSpPr>
          <p:nvPr>
            <p:ph type="ftr" sz="quarter" idx="11"/>
          </p:nvPr>
        </p:nvSpPr>
        <p:spPr/>
        <p:txBody>
          <a:bodyPr/>
          <a:lstStyle/>
          <a:p>
            <a:r>
              <a:rPr kumimoji="0" lang="vi-VN" smtClean="0"/>
              <a:t>Lương Ánh Hoàng - DCE - HUT</a:t>
            </a:r>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6FB6D6-4051-4C5E-80F1-138D47110363}" type="datetime1">
              <a:rPr lang="en-US" smtClean="0"/>
              <a:pPr/>
              <a:t>9/28/2008</a:t>
            </a:fld>
            <a:endParaRPr lang="en-US"/>
          </a:p>
        </p:txBody>
      </p:sp>
      <p:sp>
        <p:nvSpPr>
          <p:cNvPr id="6" name="Footer Placeholder 5"/>
          <p:cNvSpPr>
            <a:spLocks noGrp="1"/>
          </p:cNvSpPr>
          <p:nvPr>
            <p:ph type="ftr" sz="quarter" idx="11"/>
          </p:nvPr>
        </p:nvSpPr>
        <p:spPr/>
        <p:txBody>
          <a:bodyPr/>
          <a:lstStyle/>
          <a:p>
            <a:r>
              <a:rPr kumimoji="0" lang="vi-VN" smtClean="0"/>
              <a:t>Lương Ánh Hoàng - DCE - HUT</a:t>
            </a:r>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95E76ED-D427-4BBB-8981-80A08067C682}" type="datetime1">
              <a:rPr lang="en-US" smtClean="0"/>
              <a:pPr/>
              <a:t>9/28/2008</a:t>
            </a:fld>
            <a:endParaRPr lang="en-US"/>
          </a:p>
        </p:txBody>
      </p:sp>
      <p:sp>
        <p:nvSpPr>
          <p:cNvPr id="8" name="Footer Placeholder 7"/>
          <p:cNvSpPr>
            <a:spLocks noGrp="1"/>
          </p:cNvSpPr>
          <p:nvPr>
            <p:ph type="ftr" sz="quarter" idx="11"/>
          </p:nvPr>
        </p:nvSpPr>
        <p:spPr/>
        <p:txBody>
          <a:bodyPr/>
          <a:lstStyle/>
          <a:p>
            <a:r>
              <a:rPr kumimoji="0" lang="vi-VN" smtClean="0"/>
              <a:t>Lương Ánh Hoàng - DCE - HUT</a:t>
            </a:r>
            <a:endParaRPr kumimoji="0" lang="en-US"/>
          </a:p>
        </p:txBody>
      </p:sp>
      <p:sp>
        <p:nvSpPr>
          <p:cNvPr id="9" name="Slide Number Placeholder 8"/>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A6B0D39-3936-4E54-A652-B5004BFFE22F}" type="datetime1">
              <a:rPr lang="en-US" smtClean="0"/>
              <a:pPr/>
              <a:t>9/28/2008</a:t>
            </a:fld>
            <a:endParaRPr lang="en-US"/>
          </a:p>
        </p:txBody>
      </p:sp>
      <p:sp>
        <p:nvSpPr>
          <p:cNvPr id="8" name="Slide Number Placeholder 7"/>
          <p:cNvSpPr>
            <a:spLocks noGrp="1"/>
          </p:cNvSpPr>
          <p:nvPr>
            <p:ph type="sldNum" sz="quarter" idx="11"/>
          </p:nvPr>
        </p:nvSpPr>
        <p:spPr/>
        <p:txBody>
          <a:bodyPr/>
          <a:lstStyle/>
          <a:p>
            <a:fld id="{2AA957AF-53C0-420B-9C2D-77DB1416566C}" type="slidenum">
              <a:rPr kumimoji="0" lang="en-US" smtClean="0"/>
              <a:pPr/>
              <a:t>‹#›</a:t>
            </a:fld>
            <a:endParaRPr kumimoji="0" lang="en-US"/>
          </a:p>
        </p:txBody>
      </p:sp>
      <p:sp>
        <p:nvSpPr>
          <p:cNvPr id="9" name="Footer Placeholder 8"/>
          <p:cNvSpPr>
            <a:spLocks noGrp="1"/>
          </p:cNvSpPr>
          <p:nvPr>
            <p:ph type="ftr" sz="quarter" idx="12"/>
          </p:nvPr>
        </p:nvSpPr>
        <p:spPr/>
        <p:txBody>
          <a:bodyPr/>
          <a:lstStyle/>
          <a:p>
            <a:r>
              <a:rPr kumimoji="0" lang="vi-VN" smtClean="0"/>
              <a:t>Lương Ánh Hoàng - DCE - HUT</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0E9BD2-3E2F-4749-81DA-D1BA97D27CF3}" type="datetime1">
              <a:rPr lang="en-US" smtClean="0"/>
              <a:pPr/>
              <a:t>9/28/2008</a:t>
            </a:fld>
            <a:endParaRPr lang="en-US"/>
          </a:p>
        </p:txBody>
      </p:sp>
      <p:sp>
        <p:nvSpPr>
          <p:cNvPr id="3" name="Footer Placeholder 2"/>
          <p:cNvSpPr>
            <a:spLocks noGrp="1"/>
          </p:cNvSpPr>
          <p:nvPr>
            <p:ph type="ftr" sz="quarter" idx="11"/>
          </p:nvPr>
        </p:nvSpPr>
        <p:spPr/>
        <p:txBody>
          <a:bodyPr/>
          <a:lstStyle/>
          <a:p>
            <a:r>
              <a:rPr kumimoji="0" lang="vi-VN" smtClean="0"/>
              <a:t>Lương Ánh Hoàng - DCE - HUT</a:t>
            </a:r>
            <a:endParaRPr kumimoji="0" lang="en-US"/>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82919E4-96A8-4C9B-B260-0FB67D4C6CCE}" type="datetime1">
              <a:rPr lang="en-US" smtClean="0"/>
              <a:pPr/>
              <a:t>9/28/2008</a:t>
            </a:fld>
            <a:endParaRPr lang="en-US"/>
          </a:p>
        </p:txBody>
      </p:sp>
      <p:sp>
        <p:nvSpPr>
          <p:cNvPr id="6" name="Footer Placeholder 5"/>
          <p:cNvSpPr>
            <a:spLocks noGrp="1"/>
          </p:cNvSpPr>
          <p:nvPr>
            <p:ph type="ftr" sz="quarter" idx="11"/>
          </p:nvPr>
        </p:nvSpPr>
        <p:spPr/>
        <p:txBody>
          <a:bodyPr/>
          <a:lstStyle/>
          <a:p>
            <a:r>
              <a:rPr kumimoji="0" lang="vi-VN" smtClean="0"/>
              <a:t>Lương Ánh Hoàng - DCE - HUT</a:t>
            </a:r>
            <a:endParaRPr kumimoji="0" lang="en-US"/>
          </a:p>
        </p:txBody>
      </p:sp>
      <p:sp>
        <p:nvSpPr>
          <p:cNvPr id="7" name="Slide Number Placeholder 6"/>
          <p:cNvSpPr>
            <a:spLocks noGrp="1"/>
          </p:cNvSpPr>
          <p:nvPr>
            <p:ph type="sldNum" sz="quarter" idx="12"/>
          </p:nvPr>
        </p:nvSpPr>
        <p:spPr>
          <a:xfrm>
            <a:off x="8156448" y="6422064"/>
            <a:ext cx="762000" cy="365125"/>
          </a:xfrm>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AB662416-EAD6-4300-858C-233C0CA84C4C}" type="datetime1">
              <a:rPr lang="en-US" smtClean="0"/>
              <a:pPr/>
              <a:t>9/28/2008</a:t>
            </a:fld>
            <a:endParaRPr lang="en-US"/>
          </a:p>
        </p:txBody>
      </p:sp>
      <p:sp>
        <p:nvSpPr>
          <p:cNvPr id="6" name="Footer Placeholder 5"/>
          <p:cNvSpPr>
            <a:spLocks noGrp="1"/>
          </p:cNvSpPr>
          <p:nvPr>
            <p:ph type="ftr" sz="quarter" idx="11"/>
          </p:nvPr>
        </p:nvSpPr>
        <p:spPr/>
        <p:txBody>
          <a:bodyPr/>
          <a:lstStyle/>
          <a:p>
            <a:r>
              <a:rPr kumimoji="0" lang="vi-VN" smtClean="0"/>
              <a:t>Lương Ánh Hoàng - DCE - HUT</a:t>
            </a:r>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41DD6EB3-A731-449A-B425-A900266AFF0C}" type="datetime1">
              <a:rPr lang="en-US" smtClean="0"/>
              <a:pPr/>
              <a:t>9/28/2008</a:t>
            </a:fld>
            <a:endParaRPr lang="en-US" sz="1000">
              <a:solidFill>
                <a:schemeClr val="tx2">
                  <a:shade val="50000"/>
                </a:schemeClr>
              </a:solidFill>
            </a:endParaRPr>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pPr algn="ctr" eaLnBrk="1" latinLnBrk="0" hangingPunct="1"/>
            <a:r>
              <a:rPr kumimoji="0" lang="vi-VN" sz="1000" smtClean="0">
                <a:solidFill>
                  <a:schemeClr val="tx2">
                    <a:shade val="50000"/>
                  </a:schemeClr>
                </a:solidFill>
              </a:rPr>
              <a:t>Lương Ánh Hoàng - DCE - HUT</a:t>
            </a:r>
            <a:endParaRPr kumimoji="0" lang="en-US" sz="1000" dirty="0">
              <a:solidFill>
                <a:schemeClr val="tx2">
                  <a:shade val="50000"/>
                </a:schemeClr>
              </a:solidFill>
            </a:endParaRPr>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2AA957AF-53C0-420B-9C2D-77DB1416566C}" type="slidenum">
              <a:rPr kumimoji="0" lang="en-US" smtClean="0"/>
              <a:pPr/>
              <a:t>‹#›</a:t>
            </a:fld>
            <a:endParaRPr kumimoji="0" lang="en-US" sz="1000" dirty="0">
              <a:solidFill>
                <a:schemeClr val="tx2">
                  <a:shade val="50000"/>
                </a:scheme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33050" y="1544812"/>
            <a:ext cx="7339350" cy="1752600"/>
          </a:xfrm>
        </p:spPr>
        <p:txBody>
          <a:bodyPr anchor="ctr">
            <a:noAutofit/>
          </a:bodyPr>
          <a:lstStyle/>
          <a:p>
            <a:pPr algn="l"/>
            <a:r>
              <a:rPr lang="en-US" sz="54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Chương 6 : An ninh </a:t>
            </a:r>
          </a:p>
          <a:p>
            <a:pPr algn="l"/>
            <a:r>
              <a:rPr lang="en-US" sz="54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và chuẩn hóa thông tin</a:t>
            </a:r>
            <a:endParaRPr lang="en-US" sz="5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solidFill>
                  <a:srgbClr val="002060"/>
                </a:solidFill>
                <a:latin typeface="Times New Roman" pitchFamily="18" charset="0"/>
                <a:cs typeface="Times New Roman" pitchFamily="18" charset="0"/>
              </a:rPr>
              <a:t>6.1.2 Virus máy tính</a:t>
            </a:r>
            <a:endParaRPr lang="en-US" sz="4000"/>
          </a:p>
        </p:txBody>
      </p:sp>
      <p:sp>
        <p:nvSpPr>
          <p:cNvPr id="3" name="Content Placeholder 2"/>
          <p:cNvSpPr>
            <a:spLocks noGrp="1"/>
          </p:cNvSpPr>
          <p:nvPr>
            <p:ph idx="1"/>
          </p:nvPr>
        </p:nvSpPr>
        <p:spPr>
          <a:xfrm>
            <a:off x="457200" y="1600201"/>
            <a:ext cx="7467600" cy="1219200"/>
          </a:xfrm>
        </p:spPr>
        <p:txBody>
          <a:bodyPr/>
          <a:lstStyle/>
          <a:p>
            <a:r>
              <a:rPr lang="en-US" smtClean="0">
                <a:latin typeface="Times New Roman" pitchFamily="18" charset="0"/>
                <a:cs typeface="Times New Roman" pitchFamily="18" charset="0"/>
              </a:rPr>
              <a:t>Tường lửa : hệ thống bảo vệ mạng nội bộ khỏi những truy nhập trái phép từ bên ngoài.</a:t>
            </a:r>
          </a:p>
          <a:p>
            <a:endParaRPr lang="en-US">
              <a:latin typeface="Times New Roman" pitchFamily="18" charset="0"/>
              <a:cs typeface="Times New Roman" pitchFamily="18" charset="0"/>
            </a:endParaRPr>
          </a:p>
        </p:txBody>
      </p:sp>
      <p:grpSp>
        <p:nvGrpSpPr>
          <p:cNvPr id="1026" name="Group 2"/>
          <p:cNvGrpSpPr>
            <a:grpSpLocks/>
          </p:cNvGrpSpPr>
          <p:nvPr/>
        </p:nvGrpSpPr>
        <p:grpSpPr bwMode="auto">
          <a:xfrm>
            <a:off x="1143000" y="3124200"/>
            <a:ext cx="8000726" cy="3276600"/>
            <a:chOff x="2688" y="9109"/>
            <a:chExt cx="6936" cy="2112"/>
          </a:xfrm>
        </p:grpSpPr>
        <p:sp>
          <p:nvSpPr>
            <p:cNvPr id="1027" name="Rectangle 3"/>
            <p:cNvSpPr>
              <a:spLocks noChangeArrowheads="1"/>
            </p:cNvSpPr>
            <p:nvPr/>
          </p:nvSpPr>
          <p:spPr bwMode="auto">
            <a:xfrm>
              <a:off x="2688" y="10129"/>
              <a:ext cx="240" cy="240"/>
            </a:xfrm>
            <a:prstGeom prst="rect">
              <a:avLst/>
            </a:prstGeom>
            <a:solidFill>
              <a:srgbClr val="000000"/>
            </a:solidFill>
            <a:ln w="9525" algn="ctr">
              <a:solidFill>
                <a:srgbClr val="000000"/>
              </a:solidFill>
              <a:miter lim="800000"/>
              <a:headEnd/>
              <a:tailEnd/>
            </a:ln>
            <a:effectLst/>
          </p:spPr>
          <p:txBody>
            <a:bodyPr vert="horz" wrap="square" lIns="74295" tIns="8890" rIns="74295" bIns="8890" numCol="1" anchor="t" anchorCtr="0" compatLnSpc="1">
              <a:prstTxWarp prst="textNoShape">
                <a:avLst/>
              </a:prstTxWarp>
            </a:bodyPr>
            <a:lstStyle/>
            <a:p>
              <a:endParaRPr lang="en-US"/>
            </a:p>
          </p:txBody>
        </p:sp>
        <p:sp>
          <p:nvSpPr>
            <p:cNvPr id="1028" name="Rectangle 4"/>
            <p:cNvSpPr>
              <a:spLocks noChangeArrowheads="1"/>
            </p:cNvSpPr>
            <p:nvPr/>
          </p:nvSpPr>
          <p:spPr bwMode="auto">
            <a:xfrm>
              <a:off x="7384" y="10129"/>
              <a:ext cx="240" cy="240"/>
            </a:xfrm>
            <a:prstGeom prst="rect">
              <a:avLst/>
            </a:prstGeom>
            <a:solidFill>
              <a:srgbClr val="000000"/>
            </a:solidFill>
            <a:ln w="9525" algn="ctr">
              <a:solidFill>
                <a:srgbClr val="000000"/>
              </a:solidFill>
              <a:miter lim="800000"/>
              <a:headEnd/>
              <a:tailEnd/>
            </a:ln>
            <a:effectLst/>
          </p:spPr>
          <p:txBody>
            <a:bodyPr vert="horz" wrap="square" lIns="74295" tIns="8890" rIns="74295" bIns="8890" numCol="1" anchor="t" anchorCtr="0" compatLnSpc="1">
              <a:prstTxWarp prst="textNoShape">
                <a:avLst/>
              </a:prstTxWarp>
            </a:bodyPr>
            <a:lstStyle/>
            <a:p>
              <a:endParaRPr lang="en-US"/>
            </a:p>
          </p:txBody>
        </p:sp>
        <p:sp>
          <p:nvSpPr>
            <p:cNvPr id="1029" name="Line 5"/>
            <p:cNvSpPr>
              <a:spLocks noChangeShapeType="1"/>
            </p:cNvSpPr>
            <p:nvPr/>
          </p:nvSpPr>
          <p:spPr bwMode="auto">
            <a:xfrm>
              <a:off x="2912" y="10251"/>
              <a:ext cx="4484" cy="0"/>
            </a:xfrm>
            <a:prstGeom prst="line">
              <a:avLst/>
            </a:prstGeom>
            <a:noFill/>
            <a:ln w="9525">
              <a:solidFill>
                <a:srgbClr val="000000"/>
              </a:solidFill>
              <a:round/>
              <a:headEnd/>
              <a:tailEnd/>
            </a:ln>
            <a:effectLst/>
          </p:spPr>
          <p:txBody>
            <a:bodyPr vert="horz" wrap="square" lIns="74295" tIns="8890" rIns="74295" bIns="8890" numCol="1" anchor="t" anchorCtr="0" compatLnSpc="1">
              <a:prstTxWarp prst="textNoShape">
                <a:avLst/>
              </a:prstTxWarp>
            </a:bodyPr>
            <a:lstStyle/>
            <a:p>
              <a:endParaRPr lang="en-US"/>
            </a:p>
          </p:txBody>
        </p:sp>
        <p:sp>
          <p:nvSpPr>
            <p:cNvPr id="1030" name="Line 6"/>
            <p:cNvSpPr>
              <a:spLocks noChangeShapeType="1"/>
            </p:cNvSpPr>
            <p:nvPr/>
          </p:nvSpPr>
          <p:spPr bwMode="auto">
            <a:xfrm>
              <a:off x="3332" y="10259"/>
              <a:ext cx="0" cy="240"/>
            </a:xfrm>
            <a:prstGeom prst="line">
              <a:avLst/>
            </a:prstGeom>
            <a:noFill/>
            <a:ln w="9525">
              <a:solidFill>
                <a:srgbClr val="000000"/>
              </a:solidFill>
              <a:round/>
              <a:headEnd/>
              <a:tailEnd/>
            </a:ln>
            <a:effectLst/>
          </p:spPr>
          <p:txBody>
            <a:bodyPr vert="horz" wrap="square" lIns="74295" tIns="8890" rIns="74295" bIns="8890" numCol="1" anchor="t" anchorCtr="0" compatLnSpc="1">
              <a:prstTxWarp prst="textNoShape">
                <a:avLst/>
              </a:prstTxWarp>
            </a:bodyPr>
            <a:lstStyle/>
            <a:p>
              <a:endParaRPr lang="en-US"/>
            </a:p>
          </p:txBody>
        </p:sp>
        <p:sp>
          <p:nvSpPr>
            <p:cNvPr id="1031" name="Line 7"/>
            <p:cNvSpPr>
              <a:spLocks noChangeShapeType="1"/>
            </p:cNvSpPr>
            <p:nvPr/>
          </p:nvSpPr>
          <p:spPr bwMode="auto">
            <a:xfrm>
              <a:off x="3828" y="10259"/>
              <a:ext cx="0" cy="240"/>
            </a:xfrm>
            <a:prstGeom prst="line">
              <a:avLst/>
            </a:prstGeom>
            <a:noFill/>
            <a:ln w="9525">
              <a:solidFill>
                <a:srgbClr val="000000"/>
              </a:solidFill>
              <a:round/>
              <a:headEnd/>
              <a:tailEnd/>
            </a:ln>
            <a:effectLst/>
          </p:spPr>
          <p:txBody>
            <a:bodyPr vert="horz" wrap="square" lIns="74295" tIns="8890" rIns="74295" bIns="8890" numCol="1" anchor="t" anchorCtr="0" compatLnSpc="1">
              <a:prstTxWarp prst="textNoShape">
                <a:avLst/>
              </a:prstTxWarp>
            </a:bodyPr>
            <a:lstStyle/>
            <a:p>
              <a:endParaRPr lang="en-US"/>
            </a:p>
          </p:txBody>
        </p:sp>
        <p:sp>
          <p:nvSpPr>
            <p:cNvPr id="1032" name="Line 8"/>
            <p:cNvSpPr>
              <a:spLocks noChangeShapeType="1"/>
            </p:cNvSpPr>
            <p:nvPr/>
          </p:nvSpPr>
          <p:spPr bwMode="auto">
            <a:xfrm>
              <a:off x="4338" y="10259"/>
              <a:ext cx="0" cy="240"/>
            </a:xfrm>
            <a:prstGeom prst="line">
              <a:avLst/>
            </a:prstGeom>
            <a:noFill/>
            <a:ln w="9525">
              <a:solidFill>
                <a:srgbClr val="000000"/>
              </a:solidFill>
              <a:round/>
              <a:headEnd/>
              <a:tailEnd/>
            </a:ln>
            <a:effectLst/>
          </p:spPr>
          <p:txBody>
            <a:bodyPr vert="horz" wrap="square" lIns="74295" tIns="8890" rIns="74295" bIns="8890" numCol="1" anchor="t" anchorCtr="0" compatLnSpc="1">
              <a:prstTxWarp prst="textNoShape">
                <a:avLst/>
              </a:prstTxWarp>
            </a:bodyPr>
            <a:lstStyle/>
            <a:p>
              <a:endParaRPr lang="en-US"/>
            </a:p>
          </p:txBody>
        </p:sp>
        <p:sp>
          <p:nvSpPr>
            <p:cNvPr id="1033" name="Line 9"/>
            <p:cNvSpPr>
              <a:spLocks noChangeShapeType="1"/>
            </p:cNvSpPr>
            <p:nvPr/>
          </p:nvSpPr>
          <p:spPr bwMode="auto">
            <a:xfrm>
              <a:off x="6422" y="10259"/>
              <a:ext cx="0" cy="240"/>
            </a:xfrm>
            <a:prstGeom prst="line">
              <a:avLst/>
            </a:prstGeom>
            <a:noFill/>
            <a:ln w="9525">
              <a:solidFill>
                <a:srgbClr val="000000"/>
              </a:solidFill>
              <a:round/>
              <a:headEnd/>
              <a:tailEnd/>
            </a:ln>
            <a:effectLst/>
          </p:spPr>
          <p:txBody>
            <a:bodyPr vert="horz" wrap="square" lIns="74295" tIns="8890" rIns="74295" bIns="8890" numCol="1" anchor="t" anchorCtr="0" compatLnSpc="1">
              <a:prstTxWarp prst="textNoShape">
                <a:avLst/>
              </a:prstTxWarp>
            </a:bodyPr>
            <a:lstStyle/>
            <a:p>
              <a:endParaRPr lang="en-US"/>
            </a:p>
          </p:txBody>
        </p:sp>
        <p:sp>
          <p:nvSpPr>
            <p:cNvPr id="1034" name="Line 10"/>
            <p:cNvSpPr>
              <a:spLocks noChangeShapeType="1"/>
            </p:cNvSpPr>
            <p:nvPr/>
          </p:nvSpPr>
          <p:spPr bwMode="auto">
            <a:xfrm>
              <a:off x="6932" y="10259"/>
              <a:ext cx="0" cy="240"/>
            </a:xfrm>
            <a:prstGeom prst="line">
              <a:avLst/>
            </a:prstGeom>
            <a:noFill/>
            <a:ln w="9525">
              <a:solidFill>
                <a:srgbClr val="000000"/>
              </a:solidFill>
              <a:round/>
              <a:headEnd/>
              <a:tailEnd/>
            </a:ln>
            <a:effectLst/>
          </p:spPr>
          <p:txBody>
            <a:bodyPr vert="horz" wrap="square" lIns="74295" tIns="8890" rIns="74295" bIns="8890" numCol="1" anchor="t" anchorCtr="0" compatLnSpc="1">
              <a:prstTxWarp prst="textNoShape">
                <a:avLst/>
              </a:prstTxWarp>
            </a:bodyPr>
            <a:lstStyle/>
            <a:p>
              <a:endParaRPr lang="en-US"/>
            </a:p>
          </p:txBody>
        </p:sp>
        <p:sp>
          <p:nvSpPr>
            <p:cNvPr id="1035" name="Line 11"/>
            <p:cNvSpPr>
              <a:spLocks noChangeShapeType="1"/>
            </p:cNvSpPr>
            <p:nvPr/>
          </p:nvSpPr>
          <p:spPr bwMode="auto">
            <a:xfrm>
              <a:off x="5146" y="9571"/>
              <a:ext cx="0" cy="676"/>
            </a:xfrm>
            <a:prstGeom prst="line">
              <a:avLst/>
            </a:prstGeom>
            <a:noFill/>
            <a:ln w="9525">
              <a:solidFill>
                <a:srgbClr val="000000"/>
              </a:solidFill>
              <a:round/>
              <a:headEnd/>
              <a:tailEnd/>
            </a:ln>
            <a:effectLst/>
          </p:spPr>
          <p:txBody>
            <a:bodyPr vert="horz" wrap="square" lIns="74295" tIns="8890" rIns="74295" bIns="8890" numCol="1" anchor="t" anchorCtr="0" compatLnSpc="1">
              <a:prstTxWarp prst="textNoShape">
                <a:avLst/>
              </a:prstTxWarp>
            </a:bodyPr>
            <a:lstStyle/>
            <a:p>
              <a:endParaRPr lang="en-US"/>
            </a:p>
          </p:txBody>
        </p:sp>
        <p:sp>
          <p:nvSpPr>
            <p:cNvPr id="1036" name="Text Box 12"/>
            <p:cNvSpPr txBox="1">
              <a:spLocks noChangeArrowheads="1"/>
            </p:cNvSpPr>
            <p:nvPr/>
          </p:nvSpPr>
          <p:spPr bwMode="auto">
            <a:xfrm>
              <a:off x="4213" y="9679"/>
              <a:ext cx="1860" cy="390"/>
            </a:xfrm>
            <a:prstGeom prst="rect">
              <a:avLst/>
            </a:prstGeom>
            <a:solidFill>
              <a:srgbClr val="EAEAEA"/>
            </a:solidFill>
            <a:ln w="9525" algn="ctr">
              <a:solidFill>
                <a:srgbClr val="000000"/>
              </a:solidFill>
              <a:miter lim="800000"/>
              <a:headEnd/>
              <a:tailEnd/>
            </a:ln>
            <a:effectLst/>
          </p:spPr>
          <p:txBody>
            <a:bodyPr vert="horz" wrap="square" lIns="74295" tIns="8890" rIns="74295" bIns="8890" numCol="1" anchor="ctr" anchorCtr="0" compatLnSpc="1">
              <a:prstTxWarp prst="textNoShape">
                <a:avLst/>
              </a:prstTxWarp>
            </a:bodyPr>
            <a:lstStyle/>
            <a:p>
              <a:pPr marL="0" marR="0" lvl="0" indent="0" algn="ctr" defTabSz="914400" rtl="0" eaLnBrk="1" fontAlgn="base" latinLnBrk="0" hangingPunct="1">
                <a:lnSpc>
                  <a:spcPct val="100000"/>
                </a:lnSpc>
                <a:spcBef>
                  <a:spcPts val="238"/>
                </a:spcBef>
                <a:spcAft>
                  <a:spcPts val="100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Firewall</a:t>
              </a:r>
              <a:endParaRPr kumimoji="0" lang="en-US" sz="4400" b="1" i="0" u="none" strike="noStrike" cap="none" normalizeH="0" baseline="0" smtClean="0">
                <a:ln>
                  <a:noFill/>
                </a:ln>
                <a:solidFill>
                  <a:schemeClr val="tx1"/>
                </a:solidFill>
                <a:effectLst/>
                <a:latin typeface="Arial" pitchFamily="34" charset="0"/>
              </a:endParaRPr>
            </a:p>
          </p:txBody>
        </p:sp>
        <p:sp>
          <p:nvSpPr>
            <p:cNvPr id="1037" name="Text Box 13"/>
            <p:cNvSpPr txBox="1">
              <a:spLocks noChangeArrowheads="1"/>
            </p:cNvSpPr>
            <p:nvPr/>
          </p:nvSpPr>
          <p:spPr bwMode="auto">
            <a:xfrm>
              <a:off x="4216" y="9195"/>
              <a:ext cx="1860" cy="331"/>
            </a:xfrm>
            <a:prstGeom prst="rect">
              <a:avLst/>
            </a:prstGeom>
            <a:noFill/>
            <a:ln w="9525" algn="ctr">
              <a:noFill/>
              <a:miter lim="800000"/>
              <a:headEnd/>
              <a:tailEnd/>
            </a:ln>
            <a:effectLst/>
          </p:spPr>
          <p:txBody>
            <a:bodyPr vert="horz" wrap="square" lIns="74295" tIns="8890" rIns="74295" bIns="889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Internet</a:t>
              </a:r>
              <a:endParaRPr kumimoji="0" lang="en-US" sz="4400" b="1" i="0" u="none" strike="noStrike" cap="none" normalizeH="0" baseline="0" smtClean="0">
                <a:ln>
                  <a:noFill/>
                </a:ln>
                <a:solidFill>
                  <a:schemeClr val="tx1"/>
                </a:solidFill>
                <a:effectLst/>
                <a:latin typeface="Arial" pitchFamily="34" charset="0"/>
              </a:endParaRPr>
            </a:p>
          </p:txBody>
        </p:sp>
        <p:sp>
          <p:nvSpPr>
            <p:cNvPr id="1038" name="Text Box 14"/>
            <p:cNvSpPr txBox="1">
              <a:spLocks noChangeArrowheads="1"/>
            </p:cNvSpPr>
            <p:nvPr/>
          </p:nvSpPr>
          <p:spPr bwMode="auto">
            <a:xfrm>
              <a:off x="4186" y="10831"/>
              <a:ext cx="1860" cy="390"/>
            </a:xfrm>
            <a:prstGeom prst="rect">
              <a:avLst/>
            </a:prstGeom>
            <a:noFill/>
            <a:ln w="9525" algn="ctr">
              <a:noFill/>
              <a:miter lim="800000"/>
              <a:headEnd/>
              <a:tailEnd/>
            </a:ln>
            <a:effectLst/>
          </p:spPr>
          <p:txBody>
            <a:bodyPr vert="horz" wrap="square" lIns="74295" tIns="8890" rIns="74295" bIns="889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Máy</a:t>
              </a:r>
              <a:r>
                <a:rPr kumimoji="0" lang="en-US" sz="2800" b="1" i="0" u="none" strike="noStrike" cap="none" normalizeH="0" smtClean="0">
                  <a:ln>
                    <a:noFill/>
                  </a:ln>
                  <a:solidFill>
                    <a:schemeClr val="tx1"/>
                  </a:solidFill>
                  <a:effectLst/>
                  <a:latin typeface="Times New Roman" pitchFamily="18" charset="0"/>
                </a:rPr>
                <a:t> tính</a:t>
              </a:r>
              <a:endParaRPr kumimoji="0" lang="en-US" sz="4400" b="1" i="0" u="none" strike="noStrike" cap="none" normalizeH="0" baseline="0" smtClean="0">
                <a:ln>
                  <a:noFill/>
                </a:ln>
                <a:solidFill>
                  <a:schemeClr val="tx1"/>
                </a:solidFill>
                <a:effectLst/>
                <a:latin typeface="Arial" pitchFamily="34" charset="0"/>
              </a:endParaRPr>
            </a:p>
          </p:txBody>
        </p:sp>
        <p:sp>
          <p:nvSpPr>
            <p:cNvPr id="1039" name="Text Box 15"/>
            <p:cNvSpPr txBox="1">
              <a:spLocks noChangeArrowheads="1"/>
            </p:cNvSpPr>
            <p:nvPr/>
          </p:nvSpPr>
          <p:spPr bwMode="auto">
            <a:xfrm>
              <a:off x="5216" y="10421"/>
              <a:ext cx="344" cy="390"/>
            </a:xfrm>
            <a:prstGeom prst="rect">
              <a:avLst/>
            </a:prstGeom>
            <a:noFill/>
            <a:ln w="9525" algn="ctr">
              <a:noFill/>
              <a:miter lim="800000"/>
              <a:headEnd/>
              <a:tailEnd/>
            </a:ln>
            <a:effectLst/>
          </p:spPr>
          <p:txBody>
            <a:bodyPr vert="horz" wrap="square" lIns="74295" tIns="8890" rIns="74295" bIns="889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Times New Roman" pitchFamily="18" charset="0"/>
                </a:rPr>
                <a:t>…</a:t>
              </a:r>
              <a:endParaRPr kumimoji="0" lang="en-US" sz="1800" b="0" i="0" u="none" strike="noStrike" cap="none" normalizeH="0" baseline="0" smtClean="0">
                <a:ln>
                  <a:noFill/>
                </a:ln>
                <a:solidFill>
                  <a:schemeClr val="tx1"/>
                </a:solidFill>
                <a:effectLst/>
                <a:latin typeface="Arial" pitchFamily="34" charset="0"/>
              </a:endParaRPr>
            </a:p>
          </p:txBody>
        </p:sp>
        <p:sp>
          <p:nvSpPr>
            <p:cNvPr id="1040" name="Text Box 16"/>
            <p:cNvSpPr txBox="1">
              <a:spLocks noChangeArrowheads="1"/>
            </p:cNvSpPr>
            <p:nvPr/>
          </p:nvSpPr>
          <p:spPr bwMode="auto">
            <a:xfrm>
              <a:off x="7726" y="10125"/>
              <a:ext cx="1898" cy="390"/>
            </a:xfrm>
            <a:prstGeom prst="rect">
              <a:avLst/>
            </a:prstGeom>
            <a:noFill/>
            <a:ln w="9525" algn="ctr">
              <a:noFill/>
              <a:miter lim="800000"/>
              <a:headEnd/>
              <a:tailEnd/>
            </a:ln>
            <a:effectLst/>
          </p:spPr>
          <p:txBody>
            <a:bodyPr vert="horz" wrap="square" lIns="74295" tIns="8890" rIns="74295" bIns="889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Mạng</a:t>
              </a:r>
              <a:r>
                <a:rPr kumimoji="0" lang="en-US" sz="2800" b="1" i="0" u="none" strike="noStrike" cap="none" normalizeH="0" smtClean="0">
                  <a:ln>
                    <a:noFill/>
                  </a:ln>
                  <a:solidFill>
                    <a:schemeClr val="tx1"/>
                  </a:solidFill>
                  <a:effectLst/>
                  <a:latin typeface="Times New Roman" pitchFamily="18" charset="0"/>
                </a:rPr>
                <a:t> nội bộ</a:t>
              </a:r>
              <a:endParaRPr kumimoji="0" lang="en-US" sz="4400" b="1" i="0" u="none" strike="noStrike" cap="none" normalizeH="0" baseline="0" smtClean="0">
                <a:ln>
                  <a:noFill/>
                </a:ln>
                <a:solidFill>
                  <a:schemeClr val="tx1"/>
                </a:solidFill>
                <a:effectLst/>
                <a:latin typeface="Arial" pitchFamily="34" charset="0"/>
              </a:endParaRPr>
            </a:p>
          </p:txBody>
        </p:sp>
        <p:sp>
          <p:nvSpPr>
            <p:cNvPr id="1041" name="AutoShape 17"/>
            <p:cNvSpPr>
              <a:spLocks noChangeArrowheads="1"/>
            </p:cNvSpPr>
            <p:nvPr/>
          </p:nvSpPr>
          <p:spPr bwMode="auto">
            <a:xfrm>
              <a:off x="3946" y="9109"/>
              <a:ext cx="2400" cy="464"/>
            </a:xfrm>
            <a:prstGeom prst="flowChartAlternateProcess">
              <a:avLst/>
            </a:prstGeom>
            <a:noFill/>
            <a:ln w="9525" algn="ctr">
              <a:solidFill>
                <a:srgbClr val="000000"/>
              </a:solidFill>
              <a:miter lim="800000"/>
              <a:headEnd/>
              <a:tailEnd/>
            </a:ln>
            <a:effectLst/>
          </p:spPr>
          <p:txBody>
            <a:bodyPr vert="horz" wrap="square" lIns="74295" tIns="8890" rIns="74295" bIns="8890" numCol="1" anchor="t" anchorCtr="0" compatLnSpc="1">
              <a:prstTxWarp prst="textNoShape">
                <a:avLst/>
              </a:prstTxWarp>
            </a:bodyPr>
            <a:lstStyle/>
            <a:p>
              <a:endParaRPr lang="en-US"/>
            </a:p>
          </p:txBody>
        </p:sp>
        <p:sp>
          <p:nvSpPr>
            <p:cNvPr id="1042" name="Rectangle 18"/>
            <p:cNvSpPr>
              <a:spLocks noChangeArrowheads="1"/>
            </p:cNvSpPr>
            <p:nvPr/>
          </p:nvSpPr>
          <p:spPr bwMode="auto">
            <a:xfrm>
              <a:off x="3212" y="10463"/>
              <a:ext cx="240" cy="240"/>
            </a:xfrm>
            <a:prstGeom prst="rect">
              <a:avLst/>
            </a:prstGeom>
            <a:solidFill>
              <a:srgbClr val="FFFFFF"/>
            </a:solidFill>
            <a:ln w="9525" algn="ctr">
              <a:solidFill>
                <a:srgbClr val="000000"/>
              </a:solidFill>
              <a:miter lim="800000"/>
              <a:headEnd/>
              <a:tailEnd/>
            </a:ln>
            <a:effectLst/>
          </p:spPr>
          <p:txBody>
            <a:bodyPr vert="horz" wrap="square" lIns="74295" tIns="8890" rIns="74295" bIns="8890" numCol="1" anchor="t" anchorCtr="0" compatLnSpc="1">
              <a:prstTxWarp prst="textNoShape">
                <a:avLst/>
              </a:prstTxWarp>
            </a:bodyPr>
            <a:lstStyle/>
            <a:p>
              <a:endParaRPr lang="en-US"/>
            </a:p>
          </p:txBody>
        </p:sp>
        <p:sp>
          <p:nvSpPr>
            <p:cNvPr id="1043" name="Rectangle 19"/>
            <p:cNvSpPr>
              <a:spLocks noChangeArrowheads="1"/>
            </p:cNvSpPr>
            <p:nvPr/>
          </p:nvSpPr>
          <p:spPr bwMode="auto">
            <a:xfrm>
              <a:off x="3712" y="10463"/>
              <a:ext cx="240" cy="240"/>
            </a:xfrm>
            <a:prstGeom prst="rect">
              <a:avLst/>
            </a:prstGeom>
            <a:solidFill>
              <a:srgbClr val="FFFFFF"/>
            </a:solidFill>
            <a:ln w="9525" algn="ctr">
              <a:solidFill>
                <a:srgbClr val="000000"/>
              </a:solidFill>
              <a:miter lim="800000"/>
              <a:headEnd/>
              <a:tailEnd/>
            </a:ln>
            <a:effectLst/>
          </p:spPr>
          <p:txBody>
            <a:bodyPr vert="horz" wrap="square" lIns="74295" tIns="8890" rIns="74295" bIns="8890" numCol="1" anchor="t" anchorCtr="0" compatLnSpc="1">
              <a:prstTxWarp prst="textNoShape">
                <a:avLst/>
              </a:prstTxWarp>
            </a:bodyPr>
            <a:lstStyle/>
            <a:p>
              <a:endParaRPr lang="en-US"/>
            </a:p>
          </p:txBody>
        </p:sp>
        <p:sp>
          <p:nvSpPr>
            <p:cNvPr id="1044" name="Rectangle 20"/>
            <p:cNvSpPr>
              <a:spLocks noChangeArrowheads="1"/>
            </p:cNvSpPr>
            <p:nvPr/>
          </p:nvSpPr>
          <p:spPr bwMode="auto">
            <a:xfrm>
              <a:off x="4226" y="10463"/>
              <a:ext cx="240" cy="240"/>
            </a:xfrm>
            <a:prstGeom prst="rect">
              <a:avLst/>
            </a:prstGeom>
            <a:solidFill>
              <a:srgbClr val="FFFFFF"/>
            </a:solidFill>
            <a:ln w="9525" algn="ctr">
              <a:solidFill>
                <a:srgbClr val="000000"/>
              </a:solidFill>
              <a:miter lim="800000"/>
              <a:headEnd/>
              <a:tailEnd/>
            </a:ln>
            <a:effectLst/>
          </p:spPr>
          <p:txBody>
            <a:bodyPr vert="horz" wrap="square" lIns="74295" tIns="8890" rIns="74295" bIns="8890" numCol="1" anchor="t" anchorCtr="0" compatLnSpc="1">
              <a:prstTxWarp prst="textNoShape">
                <a:avLst/>
              </a:prstTxWarp>
            </a:bodyPr>
            <a:lstStyle/>
            <a:p>
              <a:endParaRPr lang="en-US"/>
            </a:p>
          </p:txBody>
        </p:sp>
        <p:sp>
          <p:nvSpPr>
            <p:cNvPr id="1045" name="Rectangle 21"/>
            <p:cNvSpPr>
              <a:spLocks noChangeArrowheads="1"/>
            </p:cNvSpPr>
            <p:nvPr/>
          </p:nvSpPr>
          <p:spPr bwMode="auto">
            <a:xfrm>
              <a:off x="6316" y="10463"/>
              <a:ext cx="240" cy="240"/>
            </a:xfrm>
            <a:prstGeom prst="rect">
              <a:avLst/>
            </a:prstGeom>
            <a:solidFill>
              <a:srgbClr val="FFFFFF"/>
            </a:solidFill>
            <a:ln w="9525" algn="ctr">
              <a:solidFill>
                <a:srgbClr val="000000"/>
              </a:solidFill>
              <a:miter lim="800000"/>
              <a:headEnd/>
              <a:tailEnd/>
            </a:ln>
            <a:effectLst/>
          </p:spPr>
          <p:txBody>
            <a:bodyPr vert="horz" wrap="square" lIns="74295" tIns="8890" rIns="74295" bIns="8890" numCol="1" anchor="t" anchorCtr="0" compatLnSpc="1">
              <a:prstTxWarp prst="textNoShape">
                <a:avLst/>
              </a:prstTxWarp>
            </a:bodyPr>
            <a:lstStyle/>
            <a:p>
              <a:endParaRPr lang="en-US"/>
            </a:p>
          </p:txBody>
        </p:sp>
        <p:sp>
          <p:nvSpPr>
            <p:cNvPr id="1046" name="Rectangle 22"/>
            <p:cNvSpPr>
              <a:spLocks noChangeArrowheads="1"/>
            </p:cNvSpPr>
            <p:nvPr/>
          </p:nvSpPr>
          <p:spPr bwMode="auto">
            <a:xfrm>
              <a:off x="6826" y="10463"/>
              <a:ext cx="240" cy="240"/>
            </a:xfrm>
            <a:prstGeom prst="rect">
              <a:avLst/>
            </a:prstGeom>
            <a:solidFill>
              <a:srgbClr val="FFFFFF"/>
            </a:solidFill>
            <a:ln w="9525" algn="ctr">
              <a:solidFill>
                <a:srgbClr val="000000"/>
              </a:solidFill>
              <a:miter lim="800000"/>
              <a:headEnd/>
              <a:tailEnd/>
            </a:ln>
            <a:effectLst/>
          </p:spPr>
          <p:txBody>
            <a:bodyPr vert="horz" wrap="square" lIns="74295" tIns="8890" rIns="74295" bIns="8890" numCol="1" anchor="t" anchorCtr="0" compatLnSpc="1">
              <a:prstTxWarp prst="textNoShape">
                <a:avLst/>
              </a:prstTxWarp>
            </a:bodyPr>
            <a:lstStyle/>
            <a:p>
              <a:endParaRPr lang="en-US"/>
            </a:p>
          </p:txBody>
        </p:sp>
      </p:grpSp>
      <p:sp>
        <p:nvSpPr>
          <p:cNvPr id="25" name="Slide Number Placeholder 24"/>
          <p:cNvSpPr>
            <a:spLocks noGrp="1"/>
          </p:cNvSpPr>
          <p:nvPr>
            <p:ph type="sldNum" sz="quarter" idx="12"/>
          </p:nvPr>
        </p:nvSpPr>
        <p:spPr/>
        <p:txBody>
          <a:bodyPr/>
          <a:lstStyle/>
          <a:p>
            <a:fld id="{2AA957AF-53C0-420B-9C2D-77DB1416566C}" type="slidenum">
              <a:rPr kumimoji="0" lang="en-US" smtClean="0"/>
              <a:pPr/>
              <a:t>10</a:t>
            </a:fld>
            <a:endParaRPr kumimoji="0"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solidFill>
                  <a:srgbClr val="002060"/>
                </a:solidFill>
                <a:latin typeface="Times New Roman" pitchFamily="18" charset="0"/>
                <a:cs typeface="Times New Roman" pitchFamily="18" charset="0"/>
              </a:rPr>
              <a:t>6.1.3 </a:t>
            </a:r>
            <a:r>
              <a:rPr lang="en-US" sz="4000" err="1" smtClean="0">
                <a:solidFill>
                  <a:srgbClr val="002060"/>
                </a:solidFill>
                <a:latin typeface="Times New Roman" pitchFamily="18" charset="0"/>
                <a:cs typeface="Times New Roman" pitchFamily="18" charset="0"/>
              </a:rPr>
              <a:t>Xâm</a:t>
            </a:r>
            <a:r>
              <a:rPr lang="en-US" sz="4000" smtClean="0">
                <a:solidFill>
                  <a:srgbClr val="002060"/>
                </a:solidFill>
                <a:latin typeface="Times New Roman" pitchFamily="18" charset="0"/>
                <a:cs typeface="Times New Roman" pitchFamily="18" charset="0"/>
              </a:rPr>
              <a:t> </a:t>
            </a:r>
            <a:r>
              <a:rPr lang="en-US" sz="4000" err="1" smtClean="0">
                <a:solidFill>
                  <a:srgbClr val="002060"/>
                </a:solidFill>
                <a:latin typeface="Times New Roman" pitchFamily="18" charset="0"/>
                <a:cs typeface="Times New Roman" pitchFamily="18" charset="0"/>
              </a:rPr>
              <a:t>phạm</a:t>
            </a:r>
            <a:r>
              <a:rPr lang="en-US" sz="4000" smtClean="0">
                <a:solidFill>
                  <a:srgbClr val="002060"/>
                </a:solidFill>
                <a:latin typeface="Times New Roman" pitchFamily="18" charset="0"/>
                <a:cs typeface="Times New Roman" pitchFamily="18" charset="0"/>
              </a:rPr>
              <a:t> </a:t>
            </a:r>
            <a:r>
              <a:rPr lang="en-US" sz="4000" err="1" smtClean="0">
                <a:solidFill>
                  <a:srgbClr val="002060"/>
                </a:solidFill>
                <a:latin typeface="Times New Roman" pitchFamily="18" charset="0"/>
                <a:cs typeface="Times New Roman" pitchFamily="18" charset="0"/>
              </a:rPr>
              <a:t>máy</a:t>
            </a:r>
            <a:r>
              <a:rPr lang="en-US" sz="4000" smtClean="0">
                <a:solidFill>
                  <a:srgbClr val="002060"/>
                </a:solidFill>
                <a:latin typeface="Times New Roman" pitchFamily="18" charset="0"/>
                <a:cs typeface="Times New Roman" pitchFamily="18" charset="0"/>
              </a:rPr>
              <a:t> </a:t>
            </a:r>
            <a:r>
              <a:rPr lang="en-US" sz="4000" err="1" smtClean="0">
                <a:solidFill>
                  <a:srgbClr val="002060"/>
                </a:solidFill>
                <a:latin typeface="Times New Roman" pitchFamily="18" charset="0"/>
                <a:cs typeface="Times New Roman" pitchFamily="18" charset="0"/>
              </a:rPr>
              <a:t>tính</a:t>
            </a:r>
            <a:endParaRPr lang="en-US" sz="400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err="1" smtClean="0">
                <a:latin typeface="Times New Roman" pitchFamily="18" charset="0"/>
                <a:cs typeface="Times New Roman" pitchFamily="18" charset="0"/>
              </a:rPr>
              <a:t>Xâm</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phạm</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máy</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tính</a:t>
            </a:r>
            <a:r>
              <a:rPr lang="en-US" smtClean="0">
                <a:latin typeface="Times New Roman" pitchFamily="18" charset="0"/>
                <a:cs typeface="Times New Roman" pitchFamily="18" charset="0"/>
              </a:rPr>
              <a:t> : </a:t>
            </a:r>
            <a:r>
              <a:rPr lang="en-US" err="1" smtClean="0">
                <a:latin typeface="Times New Roman" pitchFamily="18" charset="0"/>
                <a:cs typeface="Times New Roman" pitchFamily="18" charset="0"/>
              </a:rPr>
              <a:t>hành</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động</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truy</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nhập</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vào</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một</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hệ</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thống</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thông</a:t>
            </a:r>
            <a:r>
              <a:rPr lang="en-US" smtClean="0">
                <a:latin typeface="Times New Roman" pitchFamily="18" charset="0"/>
                <a:cs typeface="Times New Roman" pitchFamily="18" charset="0"/>
              </a:rPr>
              <a:t> tin </a:t>
            </a:r>
            <a:r>
              <a:rPr lang="en-US" err="1" smtClean="0">
                <a:latin typeface="Times New Roman" pitchFamily="18" charset="0"/>
                <a:cs typeface="Times New Roman" pitchFamily="18" charset="0"/>
              </a:rPr>
              <a:t>với</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mục</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đích</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xấu</a:t>
            </a:r>
            <a:r>
              <a:rPr lang="en-US" smtClean="0">
                <a:latin typeface="Times New Roman" pitchFamily="18" charset="0"/>
                <a:cs typeface="Times New Roman" pitchFamily="18" charset="0"/>
              </a:rPr>
              <a:t>. Thí </a:t>
            </a:r>
            <a:r>
              <a:rPr lang="en-US" err="1" smtClean="0">
                <a:latin typeface="Times New Roman" pitchFamily="18" charset="0"/>
                <a:cs typeface="Times New Roman" pitchFamily="18" charset="0"/>
              </a:rPr>
              <a:t>dụ</a:t>
            </a:r>
            <a:r>
              <a:rPr lang="en-US" smtClean="0">
                <a:latin typeface="Times New Roman" pitchFamily="18" charset="0"/>
                <a:cs typeface="Times New Roman" pitchFamily="18" charset="0"/>
              </a:rPr>
              <a:t> : </a:t>
            </a:r>
            <a:r>
              <a:rPr lang="en-US" err="1" smtClean="0">
                <a:latin typeface="Times New Roman" pitchFamily="18" charset="0"/>
                <a:cs typeface="Times New Roman" pitchFamily="18" charset="0"/>
              </a:rPr>
              <a:t>phá</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hủy</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dữ</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liệu</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phát</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tán</a:t>
            </a:r>
            <a:r>
              <a:rPr lang="en-US" smtClean="0">
                <a:latin typeface="Times New Roman" pitchFamily="18" charset="0"/>
                <a:cs typeface="Times New Roman" pitchFamily="18" charset="0"/>
              </a:rPr>
              <a:t> virus.</a:t>
            </a:r>
          </a:p>
          <a:p>
            <a:r>
              <a:rPr lang="en-US" smtClean="0">
                <a:latin typeface="Times New Roman" pitchFamily="18" charset="0"/>
                <a:cs typeface="Times New Roman" pitchFamily="18" charset="0"/>
              </a:rPr>
              <a:t>Các hành động xâm </a:t>
            </a:r>
            <a:r>
              <a:rPr lang="en-US" err="1" smtClean="0">
                <a:latin typeface="Times New Roman" pitchFamily="18" charset="0"/>
                <a:cs typeface="Times New Roman" pitchFamily="18" charset="0"/>
              </a:rPr>
              <a:t>phạm</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máy</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tính</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bao</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gồm</a:t>
            </a:r>
            <a:r>
              <a:rPr lang="en-US" smtClean="0">
                <a:latin typeface="Times New Roman" pitchFamily="18" charset="0"/>
                <a:cs typeface="Times New Roman" pitchFamily="18" charset="0"/>
              </a:rPr>
              <a:t>:</a:t>
            </a:r>
          </a:p>
          <a:p>
            <a:pPr lvl="1"/>
            <a:r>
              <a:rPr lang="en-US" err="1" smtClean="0">
                <a:latin typeface="Times New Roman" pitchFamily="18" charset="0"/>
                <a:cs typeface="Times New Roman" pitchFamily="18" charset="0"/>
              </a:rPr>
              <a:t>Thay</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đổi</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hệ</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thống</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ngân</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hàng</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trực</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tuyến</a:t>
            </a:r>
            <a:r>
              <a:rPr lang="en-US" smtClean="0">
                <a:latin typeface="Times New Roman" pitchFamily="18" charset="0"/>
                <a:cs typeface="Times New Roman" pitchFamily="18" charset="0"/>
              </a:rPr>
              <a:t>.</a:t>
            </a:r>
          </a:p>
          <a:p>
            <a:pPr lvl="1"/>
            <a:r>
              <a:rPr lang="en-US" smtClean="0">
                <a:latin typeface="Times New Roman" pitchFamily="18" charset="0"/>
                <a:cs typeface="Times New Roman" pitchFamily="18" charset="0"/>
              </a:rPr>
              <a:t>Hack </a:t>
            </a:r>
            <a:r>
              <a:rPr lang="en-US" err="1" smtClean="0">
                <a:latin typeface="Times New Roman" pitchFamily="18" charset="0"/>
                <a:cs typeface="Times New Roman" pitchFamily="18" charset="0"/>
              </a:rPr>
              <a:t>vào</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một</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hệ</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thống</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máy</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tính</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từ</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xa</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thông</a:t>
            </a:r>
            <a:r>
              <a:rPr lang="en-US" smtClean="0">
                <a:latin typeface="Times New Roman" pitchFamily="18" charset="0"/>
                <a:cs typeface="Times New Roman" pitchFamily="18" charset="0"/>
              </a:rPr>
              <a:t> qua mạng.</a:t>
            </a:r>
          </a:p>
          <a:p>
            <a:pPr lvl="1"/>
            <a:r>
              <a:rPr lang="en-US" smtClean="0">
                <a:latin typeface="Times New Roman" pitchFamily="18" charset="0"/>
                <a:cs typeface="Times New Roman" pitchFamily="18" charset="0"/>
              </a:rPr>
              <a:t>Đặt bẫy trong một miền công cộng.</a:t>
            </a:r>
          </a:p>
          <a:p>
            <a:pPr lvl="1"/>
            <a:endParaRPr lang="en-US" smtClean="0">
              <a:latin typeface="Times New Roman" pitchFamily="18" charset="0"/>
              <a:cs typeface="Times New Roman" pitchFamily="18" charset="0"/>
            </a:endParaRPr>
          </a:p>
          <a:p>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11</a:t>
            </a:fld>
            <a:endParaRPr kumimoji="0"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solidFill>
                  <a:srgbClr val="002060"/>
                </a:solidFill>
                <a:latin typeface="Times New Roman" pitchFamily="18" charset="0"/>
                <a:cs typeface="Times New Roman" pitchFamily="18" charset="0"/>
              </a:rPr>
              <a:t>6.1.3 Xâm phạm máy tính</a:t>
            </a:r>
            <a:endParaRPr lang="en-US" sz="4000"/>
          </a:p>
        </p:txBody>
      </p:sp>
      <p:sp>
        <p:nvSpPr>
          <p:cNvPr id="3" name="Content Placeholder 2"/>
          <p:cNvSpPr>
            <a:spLocks noGrp="1"/>
          </p:cNvSpPr>
          <p:nvPr>
            <p:ph idx="1"/>
          </p:nvPr>
        </p:nvSpPr>
        <p:spPr/>
        <p:txBody>
          <a:bodyPr/>
          <a:lstStyle/>
          <a:p>
            <a:r>
              <a:rPr lang="en-US" smtClean="0">
                <a:latin typeface="Times New Roman" pitchFamily="18" charset="0"/>
                <a:cs typeface="Times New Roman" pitchFamily="18" charset="0"/>
              </a:rPr>
              <a:t>Các hành động phá hoại : Falsification, Destruction, Leak, Tapping, Disguise.</a:t>
            </a:r>
          </a:p>
          <a:p>
            <a:r>
              <a:rPr lang="en-US" smtClean="0">
                <a:latin typeface="Times New Roman" pitchFamily="18" charset="0"/>
                <a:cs typeface="Times New Roman" pitchFamily="18" charset="0"/>
              </a:rPr>
              <a:t>Làm sai lệch thông tin – Falsification:</a:t>
            </a:r>
          </a:p>
          <a:p>
            <a:pPr lvl="1"/>
            <a:r>
              <a:rPr lang="en-US" smtClean="0">
                <a:latin typeface="Times New Roman" pitchFamily="18" charset="0"/>
                <a:cs typeface="Times New Roman" pitchFamily="18" charset="0"/>
              </a:rPr>
              <a:t> Hành động có chủ ý làm sai lệch, thay đổi nội dung tài liệu, thay thế phương tiện lưu trữ, ghi lại dữ liệu, xóa dữ liệu…</a:t>
            </a:r>
          </a:p>
          <a:p>
            <a:pPr lvl="1"/>
            <a:r>
              <a:rPr lang="en-US" smtClean="0">
                <a:latin typeface="Times New Roman" pitchFamily="18" charset="0"/>
                <a:cs typeface="Times New Roman" pitchFamily="18" charset="0"/>
              </a:rPr>
              <a:t>Phương pháp phát hiện Falsification là xác thực thông điệp – message authentication.</a:t>
            </a:r>
          </a:p>
          <a:p>
            <a:pPr lvl="1"/>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12</a:t>
            </a:fld>
            <a:endParaRPr kumimoji="0"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solidFill>
                  <a:srgbClr val="002060"/>
                </a:solidFill>
                <a:latin typeface="Times New Roman" pitchFamily="18" charset="0"/>
                <a:cs typeface="Times New Roman" pitchFamily="18" charset="0"/>
              </a:rPr>
              <a:t>6.1.3 Xâm phạm máy tính</a:t>
            </a:r>
            <a:endParaRPr lang="en-US" sz="4000"/>
          </a:p>
        </p:txBody>
      </p:sp>
      <p:sp>
        <p:nvSpPr>
          <p:cNvPr id="3" name="Content Placeholder 2"/>
          <p:cNvSpPr>
            <a:spLocks noGrp="1"/>
          </p:cNvSpPr>
          <p:nvPr>
            <p:ph idx="1"/>
          </p:nvPr>
        </p:nvSpPr>
        <p:spPr/>
        <p:txBody>
          <a:bodyPr>
            <a:normAutofit fontScale="92500" lnSpcReduction="20000"/>
          </a:bodyPr>
          <a:lstStyle/>
          <a:p>
            <a:r>
              <a:rPr lang="en-US" sz="3200" smtClean="0">
                <a:latin typeface="Times New Roman" pitchFamily="18" charset="0"/>
                <a:cs typeface="Times New Roman" pitchFamily="18" charset="0"/>
              </a:rPr>
              <a:t>Phá hủy – Destruction:</a:t>
            </a:r>
          </a:p>
          <a:p>
            <a:pPr lvl="1"/>
            <a:r>
              <a:rPr lang="en-US" smtClean="0">
                <a:latin typeface="Times New Roman" pitchFamily="18" charset="0"/>
                <a:cs typeface="Times New Roman" pitchFamily="18" charset="0"/>
              </a:rPr>
              <a:t>Hành động xóa dữ liệu quan trọng, chương trình hoặc vô hiệu hóa các thiết bị của hệ thống, các thiết bị lưu trữ bằng cách can thiệp vật lý.</a:t>
            </a:r>
          </a:p>
          <a:p>
            <a:pPr lvl="1"/>
            <a:r>
              <a:rPr lang="en-US" smtClean="0">
                <a:latin typeface="Times New Roman" pitchFamily="18" charset="0"/>
                <a:cs typeface="Times New Roman" pitchFamily="18" charset="0"/>
              </a:rPr>
              <a:t>Bao gồm : Trojan, bom logic, bom thư điện tử.</a:t>
            </a:r>
          </a:p>
          <a:p>
            <a:pPr lvl="1"/>
            <a:r>
              <a:rPr lang="en-US" smtClean="0">
                <a:latin typeface="Times New Roman" pitchFamily="18" charset="0"/>
                <a:cs typeface="Times New Roman" pitchFamily="18" charset="0"/>
              </a:rPr>
              <a:t>Trojan : Ẩn trong một chương trình bình thường, thực hiện các chức năng không được phép trong khi chương trình đó vẫn chạy bình thường. Khi một vài điều kiện xảy ra, trojan có thể phá hủy toàn bộ dữ liệu, lấy cắp định danh và mật khẩu của người dùng…</a:t>
            </a:r>
          </a:p>
          <a:p>
            <a:pPr lvl="1"/>
            <a:r>
              <a:rPr lang="en-US" smtClean="0">
                <a:latin typeface="Times New Roman" pitchFamily="18" charset="0"/>
                <a:cs typeface="Times New Roman" pitchFamily="18" charset="0"/>
              </a:rPr>
              <a:t>Phát hiện Trojan : sao lưu cẩn thận chương trình gốc và so sánh với chương trình đáng ngờ.</a:t>
            </a:r>
          </a:p>
          <a:p>
            <a:pPr lvl="1">
              <a:buNone/>
            </a:pPr>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13</a:t>
            </a:fld>
            <a:endParaRPr kumimoji="0"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solidFill>
                  <a:srgbClr val="002060"/>
                </a:solidFill>
                <a:latin typeface="Times New Roman" pitchFamily="18" charset="0"/>
                <a:cs typeface="Times New Roman" pitchFamily="18" charset="0"/>
              </a:rPr>
              <a:t>6.1.3 Xâm phạm máy tính</a:t>
            </a:r>
            <a:endParaRPr lang="en-US" sz="4000"/>
          </a:p>
        </p:txBody>
      </p:sp>
      <p:sp>
        <p:nvSpPr>
          <p:cNvPr id="3" name="Content Placeholder 2"/>
          <p:cNvSpPr>
            <a:spLocks noGrp="1"/>
          </p:cNvSpPr>
          <p:nvPr>
            <p:ph idx="1"/>
          </p:nvPr>
        </p:nvSpPr>
        <p:spPr/>
        <p:txBody>
          <a:bodyPr/>
          <a:lstStyle/>
          <a:p>
            <a:r>
              <a:rPr lang="en-US" smtClean="0">
                <a:latin typeface="Times New Roman" pitchFamily="18" charset="0"/>
                <a:cs typeface="Times New Roman" pitchFamily="18" charset="0"/>
              </a:rPr>
              <a:t>Phá hủy – Destruction (tiếp) :</a:t>
            </a:r>
          </a:p>
          <a:p>
            <a:pPr lvl="1"/>
            <a:r>
              <a:rPr lang="en-US" smtClean="0">
                <a:latin typeface="Times New Roman" pitchFamily="18" charset="0"/>
                <a:cs typeface="Times New Roman" pitchFamily="18" charset="0"/>
              </a:rPr>
              <a:t>Bom logic : ứng dụng sử dụng phương pháp của Trojan, ẩn mình trong hệ thống và phá hủy hệ thống khi một vài điều kiện thỏa mãn.</a:t>
            </a:r>
          </a:p>
          <a:p>
            <a:pPr lvl="1"/>
            <a:r>
              <a:rPr lang="en-US" smtClean="0">
                <a:latin typeface="Times New Roman" pitchFamily="18" charset="0"/>
                <a:cs typeface="Times New Roman" pitchFamily="18" charset="0"/>
              </a:rPr>
              <a:t>Bom thư điện tử : hành động gửi một lượng lớn thư điện tử có kích thước lớn trong khoảng thời gian ngắn đến một người cụ thể. Mục đích là phá hỏng hệ thống thư điện tử.</a:t>
            </a:r>
          </a:p>
          <a:p>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14</a:t>
            </a:fld>
            <a:endParaRPr kumimoji="0"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solidFill>
                  <a:srgbClr val="002060"/>
                </a:solidFill>
                <a:latin typeface="Times New Roman" pitchFamily="18" charset="0"/>
                <a:cs typeface="Times New Roman" pitchFamily="18" charset="0"/>
              </a:rPr>
              <a:t>6.1.3 Xâm phạm máy tính</a:t>
            </a:r>
            <a:endParaRPr lang="en-US" sz="4000"/>
          </a:p>
        </p:txBody>
      </p:sp>
      <p:sp>
        <p:nvSpPr>
          <p:cNvPr id="3" name="Content Placeholder 2"/>
          <p:cNvSpPr>
            <a:spLocks noGrp="1"/>
          </p:cNvSpPr>
          <p:nvPr>
            <p:ph idx="1"/>
          </p:nvPr>
        </p:nvSpPr>
        <p:spPr/>
        <p:txBody>
          <a:bodyPr/>
          <a:lstStyle/>
          <a:p>
            <a:r>
              <a:rPr lang="en-US" smtClean="0">
                <a:latin typeface="Times New Roman" pitchFamily="18" charset="0"/>
                <a:cs typeface="Times New Roman" pitchFamily="18" charset="0"/>
              </a:rPr>
              <a:t>Lộ thông tin – Leak</a:t>
            </a:r>
          </a:p>
          <a:p>
            <a:pPr lvl="1"/>
            <a:r>
              <a:rPr lang="en-US" smtClean="0">
                <a:latin typeface="Times New Roman" pitchFamily="18" charset="0"/>
                <a:cs typeface="Times New Roman" pitchFamily="18" charset="0"/>
              </a:rPr>
              <a:t>Lấy trộm hoặc sao chép dữ liệu từ một hệ thống thông tin.</a:t>
            </a:r>
          </a:p>
          <a:p>
            <a:pPr lvl="1"/>
            <a:r>
              <a:rPr lang="en-US" smtClean="0">
                <a:latin typeface="Times New Roman" pitchFamily="18" charset="0"/>
                <a:cs typeface="Times New Roman" pitchFamily="18" charset="0"/>
              </a:rPr>
              <a:t>Các phương pháp : đặt bộ phát tín hiệu vào đầu ra của thiết bị, trộn dữ liệu mật vào một bảo báo cáo, mã hóa dữ liệu mật sang một dạng khác…</a:t>
            </a:r>
          </a:p>
          <a:p>
            <a:pPr lvl="1"/>
            <a:r>
              <a:rPr lang="en-US" b="1" smtClean="0">
                <a:latin typeface="Times New Roman" pitchFamily="18" charset="0"/>
                <a:cs typeface="Times New Roman" pitchFamily="18" charset="0"/>
              </a:rPr>
              <a:t>Scaveging</a:t>
            </a:r>
            <a:r>
              <a:rPr lang="en-US" smtClean="0">
                <a:latin typeface="Times New Roman" pitchFamily="18" charset="0"/>
                <a:cs typeface="Times New Roman" pitchFamily="18" charset="0"/>
              </a:rPr>
              <a:t> là một loại leak. Lấy trộm thông tin sau khi công việc đã hoàn tất, có thể từ thùng rác trên đĩa cứng hoặc trong bộ nhớ.</a:t>
            </a:r>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15</a:t>
            </a:fld>
            <a:endParaRPr kumimoji="0"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solidFill>
                  <a:srgbClr val="002060"/>
                </a:solidFill>
                <a:latin typeface="Times New Roman" pitchFamily="18" charset="0"/>
                <a:cs typeface="Times New Roman" pitchFamily="18" charset="0"/>
              </a:rPr>
              <a:t>6.1.3 Xâm phạm máy tính</a:t>
            </a:r>
            <a:endParaRPr lang="en-US" sz="4000"/>
          </a:p>
        </p:txBody>
      </p:sp>
      <p:sp>
        <p:nvSpPr>
          <p:cNvPr id="3" name="Content Placeholder 2"/>
          <p:cNvSpPr>
            <a:spLocks noGrp="1"/>
          </p:cNvSpPr>
          <p:nvPr>
            <p:ph idx="1"/>
          </p:nvPr>
        </p:nvSpPr>
        <p:spPr/>
        <p:txBody>
          <a:bodyPr/>
          <a:lstStyle/>
          <a:p>
            <a:r>
              <a:rPr lang="en-US" smtClean="0">
                <a:latin typeface="Times New Roman" pitchFamily="18" charset="0"/>
                <a:cs typeface="Times New Roman" pitchFamily="18" charset="0"/>
              </a:rPr>
              <a:t>Nghe lén thông tin : </a:t>
            </a:r>
          </a:p>
          <a:p>
            <a:pPr lvl="1"/>
            <a:r>
              <a:rPr lang="en-US" smtClean="0">
                <a:latin typeface="Times New Roman" pitchFamily="18" charset="0"/>
                <a:cs typeface="Times New Roman" pitchFamily="18" charset="0"/>
              </a:rPr>
              <a:t>Chặn dữ liệu trên đường truyền mạng và lấy cắp thông tin hoặc truy cập hệ thống bất hợp pháp.</a:t>
            </a:r>
          </a:p>
          <a:p>
            <a:pPr lvl="1"/>
            <a:r>
              <a:rPr lang="en-US" smtClean="0">
                <a:latin typeface="Times New Roman" pitchFamily="18" charset="0"/>
                <a:cs typeface="Times New Roman" pitchFamily="18" charset="0"/>
              </a:rPr>
              <a:t>Đối tượng của nghe lén không chỉ có dữ liệu máy tính mà có thể còn là dữ liệu âm thanh.</a:t>
            </a:r>
          </a:p>
          <a:p>
            <a:pPr lvl="1"/>
            <a:r>
              <a:rPr lang="en-US" smtClean="0">
                <a:latin typeface="Times New Roman" pitchFamily="18" charset="0"/>
                <a:cs typeface="Times New Roman" pitchFamily="18" charset="0"/>
              </a:rPr>
              <a:t>Mã hóa là phương pháp hiệu quả chống lại nghe lén.</a:t>
            </a:r>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16</a:t>
            </a:fld>
            <a:endParaRPr kumimoji="0"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solidFill>
                  <a:srgbClr val="002060"/>
                </a:solidFill>
                <a:latin typeface="Times New Roman" pitchFamily="18" charset="0"/>
                <a:cs typeface="Times New Roman" pitchFamily="18" charset="0"/>
              </a:rPr>
              <a:t>6.1.3 Xâm phạm máy tính</a:t>
            </a:r>
            <a:endParaRPr lang="en-US" sz="4000"/>
          </a:p>
        </p:txBody>
      </p:sp>
      <p:sp>
        <p:nvSpPr>
          <p:cNvPr id="3" name="Content Placeholder 2"/>
          <p:cNvSpPr>
            <a:spLocks noGrp="1"/>
          </p:cNvSpPr>
          <p:nvPr>
            <p:ph idx="1"/>
          </p:nvPr>
        </p:nvSpPr>
        <p:spPr/>
        <p:txBody>
          <a:bodyPr/>
          <a:lstStyle/>
          <a:p>
            <a:r>
              <a:rPr lang="en-US" smtClean="0">
                <a:latin typeface="Times New Roman" pitchFamily="18" charset="0"/>
                <a:cs typeface="Times New Roman" pitchFamily="18" charset="0"/>
              </a:rPr>
              <a:t>Mạo danh </a:t>
            </a:r>
          </a:p>
          <a:p>
            <a:pPr lvl="1"/>
            <a:r>
              <a:rPr lang="en-US" smtClean="0">
                <a:latin typeface="Times New Roman" pitchFamily="18" charset="0"/>
                <a:cs typeface="Times New Roman" pitchFamily="18" charset="0"/>
              </a:rPr>
              <a:t>Lấy trộm định danh và mật khẩu của người có thẩm quyền trên mạng và sử dụng định danh đó để lấy thông tin mật mà chỉ người đó mới có quyền truy nhập.</a:t>
            </a:r>
          </a:p>
          <a:p>
            <a:pPr lvl="1"/>
            <a:r>
              <a:rPr lang="en-US" smtClean="0">
                <a:latin typeface="Times New Roman" pitchFamily="18" charset="0"/>
                <a:cs typeface="Times New Roman" pitchFamily="18" charset="0"/>
              </a:rPr>
              <a:t>Chữ ký điện tử là phương pháp hữu hiệu để ngăn chặn tình trạng mạo danh</a:t>
            </a:r>
          </a:p>
          <a:p>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17</a:t>
            </a:fld>
            <a:endParaRPr kumimoji="0"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solidFill>
                  <a:srgbClr val="002060"/>
                </a:solidFill>
                <a:latin typeface="Times New Roman" pitchFamily="18" charset="0"/>
                <a:cs typeface="Times New Roman" pitchFamily="18" charset="0"/>
              </a:rPr>
              <a:t>6.1.3 Xâm phạm máy tính</a:t>
            </a:r>
            <a:endParaRPr lang="en-US" sz="4000"/>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18</a:t>
            </a:fld>
            <a:endParaRPr kumimoji="0" lang="en-US"/>
          </a:p>
        </p:txBody>
      </p:sp>
      <p:pic>
        <p:nvPicPr>
          <p:cNvPr id="36866" name="Picture 2"/>
          <p:cNvPicPr>
            <a:picLocks noGrp="1" noChangeAspect="1" noChangeArrowheads="1"/>
          </p:cNvPicPr>
          <p:nvPr>
            <p:ph idx="1"/>
          </p:nvPr>
        </p:nvPicPr>
        <p:blipFill>
          <a:blip r:embed="rId2"/>
          <a:srcRect/>
          <a:stretch>
            <a:fillRect/>
          </a:stretch>
        </p:blipFill>
        <p:spPr bwMode="auto">
          <a:xfrm>
            <a:off x="2133600" y="1600200"/>
            <a:ext cx="4114800"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chor="ctr">
            <a:normAutofit/>
          </a:bodyPr>
          <a:lstStyle/>
          <a:p>
            <a:pPr algn="l"/>
            <a:r>
              <a:rPr lang="en-US" sz="44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6.2 </a:t>
            </a:r>
            <a:r>
              <a:rPr lang="en-US" sz="4400" b="1"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Chuẩn</a:t>
            </a:r>
            <a:r>
              <a:rPr lang="en-US" sz="44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sz="4400" b="1"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hóa</a:t>
            </a:r>
            <a:endParaRPr lang="en-US" sz="44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sp>
        <p:nvSpPr>
          <p:cNvPr id="6" name="TextBox 5"/>
          <p:cNvSpPr txBox="1"/>
          <p:nvPr/>
        </p:nvSpPr>
        <p:spPr>
          <a:xfrm>
            <a:off x="609600" y="2971800"/>
            <a:ext cx="7086600" cy="3416320"/>
          </a:xfrm>
          <a:prstGeom prst="rect">
            <a:avLst/>
          </a:prstGeom>
          <a:noFill/>
        </p:spPr>
        <p:txBody>
          <a:bodyPr wrap="square" rtlCol="0">
            <a:spAutoFit/>
          </a:bodyPr>
          <a:lstStyle/>
          <a:p>
            <a:pPr>
              <a:buFont typeface="Wingdings" pitchFamily="2" charset="2"/>
              <a:buChar char="§"/>
            </a:pPr>
            <a:r>
              <a:rPr lang="en-US" sz="3600" smtClean="0">
                <a:latin typeface="Times New Roman" pitchFamily="18" charset="0"/>
                <a:cs typeface="Times New Roman" pitchFamily="18" charset="0"/>
              </a:rPr>
              <a:t> Các tổ chức chuẩn hóa, chuẩn hóa phát triển và chuẩn hóa môi trường.</a:t>
            </a:r>
          </a:p>
          <a:p>
            <a:pPr>
              <a:buFont typeface="Wingdings" pitchFamily="2" charset="2"/>
              <a:buChar char="§"/>
            </a:pPr>
            <a:r>
              <a:rPr lang="en-US" sz="3600" smtClean="0">
                <a:latin typeface="Times New Roman" pitchFamily="18" charset="0"/>
                <a:cs typeface="Times New Roman" pitchFamily="18" charset="0"/>
              </a:rPr>
              <a:t> Chuẩn hóa dữ liệu.</a:t>
            </a:r>
          </a:p>
          <a:p>
            <a:pPr>
              <a:buFont typeface="Wingdings" pitchFamily="2" charset="2"/>
              <a:buChar char="§"/>
            </a:pPr>
            <a:r>
              <a:rPr lang="en-US" sz="3600" smtClean="0">
                <a:latin typeface="Times New Roman" pitchFamily="18" charset="0"/>
                <a:cs typeface="Times New Roman" pitchFamily="18" charset="0"/>
              </a:rPr>
              <a:t> Chuẩn hóa phần mềm và trao đổi dữ liệu.</a:t>
            </a:r>
          </a:p>
          <a:p>
            <a:pPr>
              <a:buFont typeface="Wingdings" pitchFamily="2" charset="2"/>
              <a:buChar char="§"/>
            </a:pPr>
            <a:endParaRPr lang="en-US" sz="36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chor="t">
            <a:normAutofit/>
          </a:bodyPr>
          <a:lstStyle/>
          <a:p>
            <a:pPr algn="l"/>
            <a:r>
              <a:rPr lang="en-US" sz="44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6.1 An ninh thông tin</a:t>
            </a:r>
            <a:endParaRPr lang="en-US" sz="4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sp>
        <p:nvSpPr>
          <p:cNvPr id="7" name="TextBox 6"/>
          <p:cNvSpPr txBox="1"/>
          <p:nvPr/>
        </p:nvSpPr>
        <p:spPr>
          <a:xfrm>
            <a:off x="1143000" y="2743200"/>
            <a:ext cx="6705600" cy="2308324"/>
          </a:xfrm>
          <a:prstGeom prst="rect">
            <a:avLst/>
          </a:prstGeom>
          <a:noFill/>
        </p:spPr>
        <p:txBody>
          <a:bodyPr wrap="square" rtlCol="0">
            <a:spAutoFit/>
          </a:bodyPr>
          <a:lstStyle/>
          <a:p>
            <a:pPr>
              <a:buFont typeface="Wingdings" pitchFamily="2" charset="2"/>
              <a:buChar char="§"/>
            </a:pPr>
            <a:r>
              <a:rPr lang="en-US" sz="3600" smtClean="0">
                <a:solidFill>
                  <a:srgbClr val="002060"/>
                </a:solidFill>
                <a:latin typeface="Times New Roman" pitchFamily="18" charset="0"/>
                <a:cs typeface="Times New Roman" pitchFamily="18" charset="0"/>
              </a:rPr>
              <a:t>Bảo vệ thông tin</a:t>
            </a:r>
          </a:p>
          <a:p>
            <a:pPr>
              <a:buFont typeface="Wingdings" pitchFamily="2" charset="2"/>
              <a:buChar char="§"/>
            </a:pPr>
            <a:r>
              <a:rPr lang="en-US" sz="3600" smtClean="0">
                <a:solidFill>
                  <a:srgbClr val="002060"/>
                </a:solidFill>
                <a:latin typeface="Times New Roman" pitchFamily="18" charset="0"/>
                <a:cs typeface="Times New Roman" pitchFamily="18" charset="0"/>
              </a:rPr>
              <a:t>Virus máy tính</a:t>
            </a:r>
          </a:p>
          <a:p>
            <a:pPr>
              <a:buFont typeface="Wingdings" pitchFamily="2" charset="2"/>
              <a:buChar char="§"/>
            </a:pPr>
            <a:r>
              <a:rPr lang="en-US" sz="3600" smtClean="0">
                <a:solidFill>
                  <a:srgbClr val="002060"/>
                </a:solidFill>
                <a:latin typeface="Times New Roman" pitchFamily="18" charset="0"/>
                <a:cs typeface="Times New Roman" pitchFamily="18" charset="0"/>
              </a:rPr>
              <a:t>Tội phạm máy tính</a:t>
            </a:r>
          </a:p>
          <a:p>
            <a:pPr>
              <a:buFont typeface="Wingdings" pitchFamily="2" charset="2"/>
              <a:buChar char="§"/>
            </a:pPr>
            <a:endParaRPr lang="en-US" sz="360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143000"/>
          </a:xfrm>
        </p:spPr>
        <p:txBody>
          <a:bodyPr>
            <a:noAutofit/>
          </a:bodyPr>
          <a:lstStyle/>
          <a:p>
            <a:r>
              <a:rPr lang="en-US" sz="4000" smtClean="0">
                <a:solidFill>
                  <a:srgbClr val="002060"/>
                </a:solidFill>
                <a:latin typeface="Times New Roman" pitchFamily="18" charset="0"/>
                <a:cs typeface="Times New Roman" pitchFamily="18" charset="0"/>
              </a:rPr>
              <a:t>6.2.1 Các tổ chức chuẩn hóa, chuẩn hóa phát triển và chuẩn hóa môi trường</a:t>
            </a:r>
            <a:endParaRPr lang="en-US" sz="4000"/>
          </a:p>
        </p:txBody>
      </p:sp>
      <p:sp>
        <p:nvSpPr>
          <p:cNvPr id="3" name="Content Placeholder 2"/>
          <p:cNvSpPr>
            <a:spLocks noGrp="1"/>
          </p:cNvSpPr>
          <p:nvPr>
            <p:ph idx="1"/>
          </p:nvPr>
        </p:nvSpPr>
        <p:spPr>
          <a:xfrm>
            <a:off x="457200" y="1600201"/>
            <a:ext cx="7467600" cy="609599"/>
          </a:xfrm>
        </p:spPr>
        <p:txBody>
          <a:bodyPr/>
          <a:lstStyle/>
          <a:p>
            <a:r>
              <a:rPr lang="en-US" smtClean="0">
                <a:latin typeface="Times New Roman" pitchFamily="18" charset="0"/>
                <a:cs typeface="Times New Roman" pitchFamily="18" charset="0"/>
              </a:rPr>
              <a:t>Các tổ chức chuẩn hóa</a:t>
            </a:r>
          </a:p>
        </p:txBody>
      </p:sp>
      <p:graphicFrame>
        <p:nvGraphicFramePr>
          <p:cNvPr id="4" name="Table 3"/>
          <p:cNvGraphicFramePr>
            <a:graphicFrameLocks noGrp="1"/>
          </p:cNvGraphicFramePr>
          <p:nvPr/>
        </p:nvGraphicFramePr>
        <p:xfrm>
          <a:off x="609600" y="2209800"/>
          <a:ext cx="8229600" cy="4248912"/>
        </p:xfrm>
        <a:graphic>
          <a:graphicData uri="http://schemas.openxmlformats.org/drawingml/2006/table">
            <a:tbl>
              <a:tblPr firstRow="1" bandRow="1">
                <a:tableStyleId>{5C22544A-7EE6-4342-B048-85BDC9FD1C3A}</a:tableStyleId>
              </a:tblPr>
              <a:tblGrid>
                <a:gridCol w="1307507"/>
                <a:gridCol w="6922093"/>
              </a:tblGrid>
              <a:tr h="273766">
                <a:tc>
                  <a:txBody>
                    <a:bodyPr/>
                    <a:lstStyle/>
                    <a:p>
                      <a:pPr algn="ctr"/>
                      <a:r>
                        <a:rPr lang="en-US" smtClean="0"/>
                        <a:t>Tên</a:t>
                      </a:r>
                      <a:endParaRPr lang="en-US"/>
                    </a:p>
                  </a:txBody>
                  <a:tcPr/>
                </a:tc>
                <a:tc>
                  <a:txBody>
                    <a:bodyPr/>
                    <a:lstStyle/>
                    <a:p>
                      <a:pPr algn="ctr"/>
                      <a:r>
                        <a:rPr lang="en-US" smtClean="0"/>
                        <a:t>Diễn</a:t>
                      </a:r>
                      <a:r>
                        <a:rPr lang="en-US" baseline="0" smtClean="0"/>
                        <a:t> giải</a:t>
                      </a:r>
                      <a:endParaRPr lang="en-US"/>
                    </a:p>
                  </a:txBody>
                  <a:tcPr/>
                </a:tc>
              </a:tr>
              <a:tr h="1300388">
                <a:tc>
                  <a:txBody>
                    <a:bodyPr/>
                    <a:lstStyle/>
                    <a:p>
                      <a:pPr algn="ctr"/>
                      <a:r>
                        <a:rPr lang="en-US" sz="2800" smtClean="0"/>
                        <a:t>ISO</a:t>
                      </a:r>
                      <a:endParaRPr lang="en-US" sz="2800"/>
                    </a:p>
                  </a:txBody>
                  <a:tcPr anchor="ctr"/>
                </a:tc>
                <a:tc>
                  <a:txBody>
                    <a:bodyPr/>
                    <a:lstStyle/>
                    <a:p>
                      <a:r>
                        <a:rPr lang="en-US" b="1" i="1" smtClean="0"/>
                        <a:t>International Organization for Standardization </a:t>
                      </a:r>
                    </a:p>
                    <a:p>
                      <a:r>
                        <a:rPr lang="en-US" smtClean="0"/>
                        <a:t>Tổ</a:t>
                      </a:r>
                      <a:r>
                        <a:rPr lang="en-US" baseline="0" smtClean="0"/>
                        <a:t> chức quốc tế quy định và hợp nhất các chuẩn trong lĩnh vực liên quan đến công nghiệp.</a:t>
                      </a:r>
                    </a:p>
                    <a:p>
                      <a:r>
                        <a:rPr lang="en-US" baseline="0" smtClean="0"/>
                        <a:t>Trong mỗi lĩnh vực có các ủy ban kỹ thuật (Technical Comitte) trong đó lại có các ủy ban con và dưới cùng là các nhóm làm việc.</a:t>
                      </a:r>
                      <a:endParaRPr lang="en-US"/>
                    </a:p>
                  </a:txBody>
                  <a:tcPr/>
                </a:tc>
              </a:tr>
              <a:tr h="1505712">
                <a:tc>
                  <a:txBody>
                    <a:bodyPr/>
                    <a:lstStyle/>
                    <a:p>
                      <a:pPr algn="ctr"/>
                      <a:r>
                        <a:rPr lang="en-US" sz="2800" smtClean="0"/>
                        <a:t>ITU</a:t>
                      </a:r>
                      <a:endParaRPr lang="en-US" sz="2800"/>
                    </a:p>
                  </a:txBody>
                  <a:tcPr anchor="ctr"/>
                </a:tc>
                <a:tc>
                  <a:txBody>
                    <a:bodyPr/>
                    <a:lstStyle/>
                    <a:p>
                      <a:r>
                        <a:rPr lang="en-US" b="1" i="1" smtClean="0"/>
                        <a:t>International Telecommunications Union </a:t>
                      </a:r>
                    </a:p>
                    <a:p>
                      <a:r>
                        <a:rPr lang="en-US" smtClean="0"/>
                        <a:t>Tổ</a:t>
                      </a:r>
                      <a:r>
                        <a:rPr lang="en-US" baseline="0" smtClean="0"/>
                        <a:t> chức quốc tế chuẩn hóa các công nghệ viễn thông cũng như giới thiệu và chuẩn hóa các chuẩn quốc tế về truyền thông.</a:t>
                      </a:r>
                    </a:p>
                    <a:p>
                      <a:r>
                        <a:rPr lang="en-US" baseline="0" smtClean="0"/>
                        <a:t>ITU-R chịu trách nhiệm về viễn thông, ITU-R chịu trách nhiệm về sóng vô tuyến và các hệ thống không dây.</a:t>
                      </a:r>
                      <a:endParaRPr lang="en-US"/>
                    </a:p>
                  </a:txBody>
                  <a:tcPr/>
                </a:tc>
              </a:tr>
              <a:tr h="684415">
                <a:tc>
                  <a:txBody>
                    <a:bodyPr/>
                    <a:lstStyle/>
                    <a:p>
                      <a:pPr algn="ctr"/>
                      <a:r>
                        <a:rPr lang="en-US" sz="2800" smtClean="0"/>
                        <a:t>ANSI</a:t>
                      </a:r>
                      <a:endParaRPr lang="en-US" sz="2800"/>
                    </a:p>
                  </a:txBody>
                  <a:tcPr anchor="ctr"/>
                </a:tc>
                <a:tc>
                  <a:txBody>
                    <a:bodyPr/>
                    <a:lstStyle/>
                    <a:p>
                      <a:r>
                        <a:rPr lang="en-US" b="1" i="1" smtClean="0"/>
                        <a:t>American National Standards Institute </a:t>
                      </a:r>
                    </a:p>
                    <a:p>
                      <a:r>
                        <a:rPr lang="en-US" b="0" i="0" smtClean="0"/>
                        <a:t>Tổ</a:t>
                      </a:r>
                      <a:r>
                        <a:rPr lang="en-US" b="0" i="0" baseline="0" smtClean="0"/>
                        <a:t> chức phi lợi nhuận thiết lập các chuẩn công nghiệp ở Mỹ và là thành viên của ISO</a:t>
                      </a:r>
                      <a:endParaRPr lang="en-US" b="0" i="0"/>
                    </a:p>
                  </a:txBody>
                  <a:tcPr/>
                </a:tc>
              </a:tr>
            </a:tbl>
          </a:graphicData>
        </a:graphic>
      </p:graphicFrame>
      <p:sp>
        <p:nvSpPr>
          <p:cNvPr id="5" name="Slide Number Placeholder 4"/>
          <p:cNvSpPr>
            <a:spLocks noGrp="1"/>
          </p:cNvSpPr>
          <p:nvPr>
            <p:ph type="sldNum" sz="quarter" idx="12"/>
          </p:nvPr>
        </p:nvSpPr>
        <p:spPr/>
        <p:txBody>
          <a:bodyPr/>
          <a:lstStyle/>
          <a:p>
            <a:fld id="{2AA957AF-53C0-420B-9C2D-77DB1416566C}" type="slidenum">
              <a:rPr kumimoji="0" lang="en-US" smtClean="0"/>
              <a:pPr/>
              <a:t>20</a:t>
            </a:fld>
            <a:endParaRPr kumimoji="0"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143000"/>
          </a:xfrm>
        </p:spPr>
        <p:txBody>
          <a:bodyPr>
            <a:noAutofit/>
          </a:bodyPr>
          <a:lstStyle/>
          <a:p>
            <a:r>
              <a:rPr lang="en-US" sz="4000" smtClean="0">
                <a:solidFill>
                  <a:srgbClr val="002060"/>
                </a:solidFill>
                <a:latin typeface="Times New Roman" pitchFamily="18" charset="0"/>
                <a:cs typeface="Times New Roman" pitchFamily="18" charset="0"/>
              </a:rPr>
              <a:t>6.2.1 Các tổ chức chuẩn hóa, chuẩn hóa phát triển và chuẩn hóa môi trường</a:t>
            </a:r>
            <a:endParaRPr lang="en-US" sz="4000"/>
          </a:p>
        </p:txBody>
      </p:sp>
      <p:sp>
        <p:nvSpPr>
          <p:cNvPr id="3" name="Content Placeholder 2"/>
          <p:cNvSpPr>
            <a:spLocks noGrp="1"/>
          </p:cNvSpPr>
          <p:nvPr>
            <p:ph idx="1"/>
          </p:nvPr>
        </p:nvSpPr>
        <p:spPr>
          <a:xfrm>
            <a:off x="457200" y="1600201"/>
            <a:ext cx="7467600" cy="533400"/>
          </a:xfrm>
        </p:spPr>
        <p:txBody>
          <a:bodyPr>
            <a:noAutofit/>
          </a:bodyPr>
          <a:lstStyle/>
          <a:p>
            <a:r>
              <a:rPr lang="en-US" sz="2400" smtClean="0">
                <a:latin typeface="Times New Roman" pitchFamily="18" charset="0"/>
                <a:cs typeface="Times New Roman" pitchFamily="18" charset="0"/>
              </a:rPr>
              <a:t>Bộ tiêu chuẩn ISO 9000 : Tập hợp các chuẩn quốc tế về hệ thống quản lý chất lượng cho công ty .</a:t>
            </a:r>
            <a:endParaRPr lang="en-US" sz="240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21</a:t>
            </a:fld>
            <a:endParaRPr kumimoji="0" lang="en-US"/>
          </a:p>
        </p:txBody>
      </p:sp>
      <p:graphicFrame>
        <p:nvGraphicFramePr>
          <p:cNvPr id="5" name="Table 4"/>
          <p:cNvGraphicFramePr>
            <a:graphicFrameLocks noGrp="1"/>
          </p:cNvGraphicFramePr>
          <p:nvPr/>
        </p:nvGraphicFramePr>
        <p:xfrm>
          <a:off x="685800" y="2971800"/>
          <a:ext cx="7696201" cy="3570853"/>
        </p:xfrm>
        <a:graphic>
          <a:graphicData uri="http://schemas.openxmlformats.org/drawingml/2006/table">
            <a:tbl>
              <a:tblPr/>
              <a:tblGrid>
                <a:gridCol w="576781"/>
                <a:gridCol w="964197"/>
                <a:gridCol w="6155223"/>
              </a:tblGrid>
              <a:tr h="540327">
                <a:tc gridSpan="2">
                  <a:txBody>
                    <a:bodyPr/>
                    <a:lstStyle/>
                    <a:p>
                      <a:pPr marL="0" marR="0" indent="0" algn="ctr">
                        <a:lnSpc>
                          <a:spcPts val="1800"/>
                        </a:lnSpc>
                        <a:spcBef>
                          <a:spcPts val="0"/>
                        </a:spcBef>
                        <a:spcAft>
                          <a:spcPts val="0"/>
                        </a:spcAft>
                      </a:pPr>
                      <a:r>
                        <a:rPr lang="en-US" sz="1600">
                          <a:latin typeface="Times New Roman"/>
                          <a:ea typeface="MS Mincho"/>
                          <a:cs typeface="Times New Roman"/>
                        </a:rPr>
                        <a:t>ISO 9000</a:t>
                      </a:r>
                      <a:endParaRPr lang="en-US" sz="1200">
                        <a:latin typeface="Courier New"/>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0E0E0"/>
                    </a:solidFill>
                  </a:tcPr>
                </a:tc>
                <a:tc hMerge="1">
                  <a:txBody>
                    <a:bodyPr/>
                    <a:lstStyle/>
                    <a:p>
                      <a:endParaRPr lang="en-US"/>
                    </a:p>
                  </a:txBody>
                  <a:tcPr/>
                </a:tc>
                <a:tc>
                  <a:txBody>
                    <a:bodyPr/>
                    <a:lstStyle/>
                    <a:p>
                      <a:pPr marL="0" marR="0" indent="0" algn="ctr">
                        <a:lnSpc>
                          <a:spcPts val="1800"/>
                        </a:lnSpc>
                        <a:spcBef>
                          <a:spcPts val="0"/>
                        </a:spcBef>
                        <a:spcAft>
                          <a:spcPts val="0"/>
                        </a:spcAft>
                      </a:pPr>
                      <a:r>
                        <a:rPr lang="en-US" sz="1400" smtClean="0">
                          <a:latin typeface="Times New Roman"/>
                          <a:ea typeface="MS Mincho"/>
                          <a:cs typeface="Times New Roman"/>
                        </a:rPr>
                        <a:t>Các</a:t>
                      </a:r>
                      <a:r>
                        <a:rPr lang="en-US" sz="1400" baseline="0" smtClean="0">
                          <a:latin typeface="Times New Roman"/>
                          <a:ea typeface="MS Mincho"/>
                          <a:cs typeface="Times New Roman"/>
                        </a:rPr>
                        <a:t> hệ thống quản lý chất lượng</a:t>
                      </a:r>
                      <a:r>
                        <a:rPr lang="en-US" sz="1400" smtClean="0">
                          <a:latin typeface="Times New Roman"/>
                          <a:ea typeface="MS Mincho"/>
                          <a:cs typeface="Times New Roman"/>
                        </a:rPr>
                        <a:t> – Các</a:t>
                      </a:r>
                      <a:r>
                        <a:rPr lang="en-US" sz="1400" baseline="0" smtClean="0">
                          <a:latin typeface="Times New Roman"/>
                          <a:ea typeface="MS Mincho"/>
                          <a:cs typeface="Times New Roman"/>
                        </a:rPr>
                        <a:t> tiêu chuẩn cơ bản</a:t>
                      </a:r>
                      <a:endParaRPr lang="en-US" sz="1050">
                        <a:latin typeface="Courier New"/>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r>
              <a:tr h="2126673">
                <a:tc>
                  <a:txBody>
                    <a:bodyPr/>
                    <a:lstStyle/>
                    <a:p>
                      <a:pPr marL="0" marR="0" indent="0" algn="ctr">
                        <a:lnSpc>
                          <a:spcPts val="1800"/>
                        </a:lnSpc>
                        <a:spcBef>
                          <a:spcPts val="0"/>
                        </a:spcBef>
                        <a:spcAft>
                          <a:spcPts val="0"/>
                        </a:spcAft>
                      </a:pPr>
                      <a:endParaRPr lang="en-US" sz="1600">
                        <a:solidFill>
                          <a:srgbClr val="FF0000"/>
                        </a:solidFill>
                        <a:latin typeface="Times New Roman"/>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0E0E0"/>
                    </a:solidFill>
                  </a:tcPr>
                </a:tc>
                <a:tc>
                  <a:txBody>
                    <a:bodyPr/>
                    <a:lstStyle/>
                    <a:p>
                      <a:pPr marL="0" marR="0" indent="0" algn="ctr">
                        <a:lnSpc>
                          <a:spcPts val="1800"/>
                        </a:lnSpc>
                        <a:spcBef>
                          <a:spcPts val="0"/>
                        </a:spcBef>
                        <a:spcAft>
                          <a:spcPts val="0"/>
                        </a:spcAft>
                      </a:pPr>
                      <a:r>
                        <a:rPr lang="en-US" sz="1600">
                          <a:latin typeface="Times New Roman"/>
                          <a:ea typeface="MS Mincho"/>
                          <a:cs typeface="Times New Roman"/>
                        </a:rPr>
                        <a:t>ISO 9001</a:t>
                      </a:r>
                      <a:endParaRPr lang="en-US" sz="1200">
                        <a:latin typeface="Courier New"/>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a:lnSpc>
                          <a:spcPts val="1200"/>
                        </a:lnSpc>
                        <a:spcBef>
                          <a:spcPts val="0"/>
                        </a:spcBef>
                        <a:spcAft>
                          <a:spcPts val="0"/>
                        </a:spcAft>
                      </a:pPr>
                      <a:r>
                        <a:rPr lang="en-US" sz="1400" smtClean="0">
                          <a:latin typeface="Times New Roman" pitchFamily="18" charset="0"/>
                          <a:ea typeface="MS Mincho"/>
                          <a:cs typeface="Times New Roman" pitchFamily="18" charset="0"/>
                        </a:rPr>
                        <a:t>Các</a:t>
                      </a:r>
                      <a:r>
                        <a:rPr lang="en-US" sz="1400" baseline="0" smtClean="0">
                          <a:latin typeface="Times New Roman" pitchFamily="18" charset="0"/>
                          <a:ea typeface="MS Mincho"/>
                          <a:cs typeface="Times New Roman" pitchFamily="18" charset="0"/>
                        </a:rPr>
                        <a:t> hệ thống quản lý chất lượng</a:t>
                      </a:r>
                      <a:r>
                        <a:rPr lang="en-US" sz="1400" smtClean="0">
                          <a:latin typeface="Times New Roman" pitchFamily="18" charset="0"/>
                          <a:ea typeface="MS Mincho"/>
                          <a:cs typeface="Times New Roman" pitchFamily="18" charset="0"/>
                        </a:rPr>
                        <a:t> </a:t>
                      </a:r>
                      <a:r>
                        <a:rPr lang="en-US" sz="1400">
                          <a:latin typeface="Times New Roman" pitchFamily="18" charset="0"/>
                          <a:ea typeface="MS Mincho"/>
                          <a:cs typeface="Times New Roman" pitchFamily="18" charset="0"/>
                        </a:rPr>
                        <a:t>— </a:t>
                      </a:r>
                      <a:r>
                        <a:rPr lang="en-US" sz="1400" smtClean="0">
                          <a:latin typeface="Times New Roman" pitchFamily="18" charset="0"/>
                          <a:ea typeface="MS Mincho"/>
                          <a:cs typeface="Times New Roman" pitchFamily="18" charset="0"/>
                        </a:rPr>
                        <a:t>Các</a:t>
                      </a:r>
                      <a:r>
                        <a:rPr lang="en-US" sz="1400" baseline="0" smtClean="0">
                          <a:latin typeface="Times New Roman" pitchFamily="18" charset="0"/>
                          <a:ea typeface="MS Mincho"/>
                          <a:cs typeface="Times New Roman" pitchFamily="18" charset="0"/>
                        </a:rPr>
                        <a:t> yêu cầu</a:t>
                      </a:r>
                    </a:p>
                    <a:p>
                      <a:pPr marL="0" marR="0" lvl="0" indent="0" algn="l">
                        <a:lnSpc>
                          <a:spcPts val="1200"/>
                        </a:lnSpc>
                        <a:spcBef>
                          <a:spcPts val="0"/>
                        </a:spcBef>
                        <a:spcAft>
                          <a:spcPts val="0"/>
                        </a:spcAft>
                      </a:pPr>
                      <a:endParaRPr lang="en-US" sz="1400">
                        <a:latin typeface="Times New Roman" pitchFamily="18" charset="0"/>
                        <a:ea typeface="MS Mincho"/>
                        <a:cs typeface="Times New Roman" pitchFamily="18" charset="0"/>
                      </a:endParaRPr>
                    </a:p>
                    <a:p>
                      <a:pPr marL="0" marR="0" lvl="0" indent="0" algn="l">
                        <a:lnSpc>
                          <a:spcPts val="1200"/>
                        </a:lnSpc>
                        <a:spcBef>
                          <a:spcPts val="0"/>
                        </a:spcBef>
                        <a:spcAft>
                          <a:spcPts val="0"/>
                        </a:spcAft>
                      </a:pPr>
                      <a:r>
                        <a:rPr lang="en-US" sz="1400" smtClean="0">
                          <a:latin typeface="Times New Roman" pitchFamily="18" charset="0"/>
                          <a:ea typeface="MS Mincho"/>
                          <a:cs typeface="Times New Roman" pitchFamily="18" charset="0"/>
                        </a:rPr>
                        <a:t>Trách</a:t>
                      </a:r>
                      <a:r>
                        <a:rPr lang="en-US" sz="1400" baseline="0" smtClean="0">
                          <a:latin typeface="Times New Roman" pitchFamily="18" charset="0"/>
                          <a:ea typeface="MS Mincho"/>
                          <a:cs typeface="Times New Roman" pitchFamily="18" charset="0"/>
                        </a:rPr>
                        <a:t> nhiệm quản lý </a:t>
                      </a:r>
                      <a:r>
                        <a:rPr lang="en-US" sz="1400" smtClean="0">
                          <a:latin typeface="Times New Roman" pitchFamily="18" charset="0"/>
                          <a:ea typeface="MS Mincho"/>
                          <a:cs typeface="Times New Roman" pitchFamily="18" charset="0"/>
                        </a:rPr>
                        <a:t>(tập</a:t>
                      </a:r>
                      <a:r>
                        <a:rPr lang="en-US" sz="1400" baseline="0" smtClean="0">
                          <a:latin typeface="Times New Roman" pitchFamily="18" charset="0"/>
                          <a:ea typeface="MS Mincho"/>
                          <a:cs typeface="Times New Roman" pitchFamily="18" charset="0"/>
                        </a:rPr>
                        <a:t> trung vào khách hàng</a:t>
                      </a:r>
                      <a:r>
                        <a:rPr lang="en-US" sz="1400" smtClean="0">
                          <a:latin typeface="Times New Roman" pitchFamily="18" charset="0"/>
                          <a:ea typeface="MS Mincho"/>
                          <a:cs typeface="Times New Roman" pitchFamily="18" charset="0"/>
                        </a:rPr>
                        <a:t>, chính</a:t>
                      </a:r>
                      <a:r>
                        <a:rPr lang="en-US" sz="1400" baseline="0" smtClean="0">
                          <a:latin typeface="Times New Roman" pitchFamily="18" charset="0"/>
                          <a:ea typeface="MS Mincho"/>
                          <a:cs typeface="Times New Roman" pitchFamily="18" charset="0"/>
                        </a:rPr>
                        <a:t> sách chất lượng</a:t>
                      </a:r>
                      <a:r>
                        <a:rPr lang="en-US" sz="1400" smtClean="0">
                          <a:latin typeface="Times New Roman" pitchFamily="18" charset="0"/>
                          <a:ea typeface="MS Mincho"/>
                          <a:cs typeface="Times New Roman" pitchFamily="18" charset="0"/>
                        </a:rPr>
                        <a:t>, phê</a:t>
                      </a:r>
                      <a:r>
                        <a:rPr lang="en-US" sz="1400" baseline="0" smtClean="0">
                          <a:latin typeface="Times New Roman" pitchFamily="18" charset="0"/>
                          <a:ea typeface="MS Mincho"/>
                          <a:cs typeface="Times New Roman" pitchFamily="18" charset="0"/>
                        </a:rPr>
                        <a:t> duyệt..</a:t>
                      </a:r>
                      <a:r>
                        <a:rPr lang="en-US" sz="1400" smtClean="0">
                          <a:latin typeface="Times New Roman" pitchFamily="18" charset="0"/>
                          <a:ea typeface="MS Mincho"/>
                          <a:cs typeface="Times New Roman" pitchFamily="18" charset="0"/>
                        </a:rPr>
                        <a:t>.)</a:t>
                      </a:r>
                    </a:p>
                    <a:p>
                      <a:pPr marL="0" marR="0" lvl="0" indent="0" algn="l">
                        <a:lnSpc>
                          <a:spcPts val="1200"/>
                        </a:lnSpc>
                        <a:spcBef>
                          <a:spcPts val="0"/>
                        </a:spcBef>
                        <a:spcAft>
                          <a:spcPts val="0"/>
                        </a:spcAft>
                      </a:pPr>
                      <a:endParaRPr lang="en-US" sz="1400">
                        <a:latin typeface="Times New Roman" pitchFamily="18" charset="0"/>
                        <a:ea typeface="MS Mincho"/>
                        <a:cs typeface="Times New Roman" pitchFamily="18" charset="0"/>
                      </a:endParaRPr>
                    </a:p>
                    <a:p>
                      <a:pPr marL="0" marR="0" lvl="0" indent="0" algn="l">
                        <a:lnSpc>
                          <a:spcPts val="1200"/>
                        </a:lnSpc>
                        <a:spcBef>
                          <a:spcPts val="0"/>
                        </a:spcBef>
                        <a:spcAft>
                          <a:spcPts val="0"/>
                        </a:spcAft>
                      </a:pPr>
                      <a:r>
                        <a:rPr lang="en-US" sz="1400" smtClean="0">
                          <a:latin typeface="Times New Roman" pitchFamily="18" charset="0"/>
                          <a:ea typeface="MS Mincho"/>
                          <a:cs typeface="Times New Roman" pitchFamily="18" charset="0"/>
                        </a:rPr>
                        <a:t>Quản</a:t>
                      </a:r>
                      <a:r>
                        <a:rPr lang="en-US" sz="1400" baseline="0" smtClean="0">
                          <a:latin typeface="Times New Roman" pitchFamily="18" charset="0"/>
                          <a:ea typeface="MS Mincho"/>
                          <a:cs typeface="Times New Roman" pitchFamily="18" charset="0"/>
                        </a:rPr>
                        <a:t> lý tài nguyên</a:t>
                      </a:r>
                      <a:r>
                        <a:rPr lang="en-US" sz="1400" smtClean="0">
                          <a:latin typeface="Times New Roman" pitchFamily="18" charset="0"/>
                          <a:ea typeface="MS Mincho"/>
                          <a:cs typeface="Times New Roman" pitchFamily="18" charset="0"/>
                        </a:rPr>
                        <a:t> (cung cấp</a:t>
                      </a:r>
                      <a:r>
                        <a:rPr lang="en-US" sz="1400" baseline="0" smtClean="0">
                          <a:latin typeface="Times New Roman" pitchFamily="18" charset="0"/>
                          <a:ea typeface="MS Mincho"/>
                          <a:cs typeface="Times New Roman" pitchFamily="18" charset="0"/>
                        </a:rPr>
                        <a:t> tài nguyên</a:t>
                      </a:r>
                      <a:r>
                        <a:rPr lang="en-US" sz="1400" smtClean="0">
                          <a:latin typeface="Times New Roman" pitchFamily="18" charset="0"/>
                          <a:ea typeface="MS Mincho"/>
                          <a:cs typeface="Times New Roman" pitchFamily="18" charset="0"/>
                        </a:rPr>
                        <a:t>, nguồn</a:t>
                      </a:r>
                      <a:r>
                        <a:rPr lang="en-US" sz="1400" baseline="0" smtClean="0">
                          <a:latin typeface="Times New Roman" pitchFamily="18" charset="0"/>
                          <a:ea typeface="MS Mincho"/>
                          <a:cs typeface="Times New Roman" pitchFamily="18" charset="0"/>
                        </a:rPr>
                        <a:t> nhân lực</a:t>
                      </a:r>
                      <a:r>
                        <a:rPr lang="en-US" sz="1400" smtClean="0">
                          <a:latin typeface="Times New Roman" pitchFamily="18" charset="0"/>
                          <a:ea typeface="MS Mincho"/>
                          <a:cs typeface="Times New Roman" pitchFamily="18" charset="0"/>
                        </a:rPr>
                        <a:t>, môi</a:t>
                      </a:r>
                      <a:r>
                        <a:rPr lang="en-US" sz="1400" baseline="0" smtClean="0">
                          <a:latin typeface="Times New Roman" pitchFamily="18" charset="0"/>
                          <a:ea typeface="MS Mincho"/>
                          <a:cs typeface="Times New Roman" pitchFamily="18" charset="0"/>
                        </a:rPr>
                        <a:t> trường làm việc..</a:t>
                      </a:r>
                      <a:r>
                        <a:rPr lang="en-US" sz="1400" smtClean="0">
                          <a:latin typeface="Times New Roman" pitchFamily="18" charset="0"/>
                          <a:ea typeface="MS Mincho"/>
                          <a:cs typeface="Times New Roman" pitchFamily="18" charset="0"/>
                        </a:rPr>
                        <a:t>.)</a:t>
                      </a:r>
                    </a:p>
                    <a:p>
                      <a:pPr marL="0" marR="0" lvl="0" indent="0" algn="l">
                        <a:lnSpc>
                          <a:spcPts val="1200"/>
                        </a:lnSpc>
                        <a:spcBef>
                          <a:spcPts val="0"/>
                        </a:spcBef>
                        <a:spcAft>
                          <a:spcPts val="0"/>
                        </a:spcAft>
                      </a:pPr>
                      <a:endParaRPr lang="en-US" sz="1400">
                        <a:latin typeface="Times New Roman" pitchFamily="18" charset="0"/>
                        <a:ea typeface="MS Mincho"/>
                        <a:cs typeface="Times New Roman" pitchFamily="18" charset="0"/>
                      </a:endParaRPr>
                    </a:p>
                    <a:p>
                      <a:pPr marL="0" marR="0" lvl="0" indent="0" algn="l">
                        <a:lnSpc>
                          <a:spcPts val="1200"/>
                        </a:lnSpc>
                        <a:spcBef>
                          <a:spcPts val="0"/>
                        </a:spcBef>
                        <a:spcAft>
                          <a:spcPts val="0"/>
                        </a:spcAft>
                      </a:pPr>
                      <a:r>
                        <a:rPr lang="en-US" sz="1400" smtClean="0">
                          <a:latin typeface="Times New Roman" pitchFamily="18" charset="0"/>
                          <a:ea typeface="MS Mincho"/>
                          <a:cs typeface="Times New Roman" pitchFamily="18" charset="0"/>
                        </a:rPr>
                        <a:t>Hiện</a:t>
                      </a:r>
                      <a:r>
                        <a:rPr lang="en-US" sz="1400" baseline="0" smtClean="0">
                          <a:latin typeface="Times New Roman" pitchFamily="18" charset="0"/>
                          <a:ea typeface="MS Mincho"/>
                          <a:cs typeface="Times New Roman" pitchFamily="18" charset="0"/>
                        </a:rPr>
                        <a:t> thực sản phẩm</a:t>
                      </a:r>
                      <a:r>
                        <a:rPr lang="en-US" sz="1400" smtClean="0">
                          <a:latin typeface="Times New Roman" pitchFamily="18" charset="0"/>
                          <a:ea typeface="MS Mincho"/>
                          <a:cs typeface="Times New Roman" pitchFamily="18" charset="0"/>
                        </a:rPr>
                        <a:t> (lập</a:t>
                      </a:r>
                      <a:r>
                        <a:rPr lang="en-US" sz="1400" baseline="0" smtClean="0">
                          <a:latin typeface="Times New Roman" pitchFamily="18" charset="0"/>
                          <a:ea typeface="MS Mincho"/>
                          <a:cs typeface="Times New Roman" pitchFamily="18" charset="0"/>
                        </a:rPr>
                        <a:t> kế hoạch hiện thực hóa sản phẩm</a:t>
                      </a:r>
                      <a:r>
                        <a:rPr lang="en-US" sz="1400" smtClean="0">
                          <a:latin typeface="Times New Roman" pitchFamily="18" charset="0"/>
                          <a:ea typeface="MS Mincho"/>
                          <a:cs typeface="Times New Roman" pitchFamily="18" charset="0"/>
                        </a:rPr>
                        <a:t>, các</a:t>
                      </a:r>
                      <a:r>
                        <a:rPr lang="en-US" sz="1400" baseline="0" smtClean="0">
                          <a:latin typeface="Times New Roman" pitchFamily="18" charset="0"/>
                          <a:ea typeface="MS Mincho"/>
                          <a:cs typeface="Times New Roman" pitchFamily="18" charset="0"/>
                        </a:rPr>
                        <a:t> quá trình liên quan </a:t>
                      </a:r>
                    </a:p>
                    <a:p>
                      <a:pPr marL="0" marR="0" lvl="0" indent="0" algn="l">
                        <a:lnSpc>
                          <a:spcPts val="1200"/>
                        </a:lnSpc>
                        <a:spcBef>
                          <a:spcPts val="0"/>
                        </a:spcBef>
                        <a:spcAft>
                          <a:spcPts val="0"/>
                        </a:spcAft>
                      </a:pPr>
                      <a:endParaRPr lang="en-US" sz="1400" baseline="0" smtClean="0">
                        <a:latin typeface="Times New Roman" pitchFamily="18" charset="0"/>
                        <a:ea typeface="MS Mincho"/>
                        <a:cs typeface="Times New Roman" pitchFamily="18" charset="0"/>
                      </a:endParaRPr>
                    </a:p>
                    <a:p>
                      <a:pPr marL="0" marR="0" lvl="0" indent="0" algn="l">
                        <a:lnSpc>
                          <a:spcPts val="1200"/>
                        </a:lnSpc>
                        <a:spcBef>
                          <a:spcPts val="0"/>
                        </a:spcBef>
                        <a:spcAft>
                          <a:spcPts val="0"/>
                        </a:spcAft>
                      </a:pPr>
                      <a:r>
                        <a:rPr lang="en-US" sz="1400" baseline="0" smtClean="0">
                          <a:latin typeface="Times New Roman" pitchFamily="18" charset="0"/>
                          <a:ea typeface="MS Mincho"/>
                          <a:cs typeface="Times New Roman" pitchFamily="18" charset="0"/>
                        </a:rPr>
                        <a:t>đến khách hàng</a:t>
                      </a:r>
                      <a:r>
                        <a:rPr lang="en-US" sz="1400" smtClean="0">
                          <a:latin typeface="Times New Roman" pitchFamily="18" charset="0"/>
                          <a:ea typeface="MS Mincho"/>
                          <a:cs typeface="Times New Roman" pitchFamily="18" charset="0"/>
                        </a:rPr>
                        <a:t>, thiết</a:t>
                      </a:r>
                      <a:r>
                        <a:rPr lang="en-US" sz="1400" baseline="0" smtClean="0">
                          <a:latin typeface="Times New Roman" pitchFamily="18" charset="0"/>
                          <a:ea typeface="MS Mincho"/>
                          <a:cs typeface="Times New Roman" pitchFamily="18" charset="0"/>
                        </a:rPr>
                        <a:t> kế và phát triển..</a:t>
                      </a:r>
                      <a:r>
                        <a:rPr lang="en-US" sz="1400" smtClean="0">
                          <a:latin typeface="Times New Roman" pitchFamily="18" charset="0"/>
                          <a:ea typeface="MS Mincho"/>
                          <a:cs typeface="Times New Roman" pitchFamily="18" charset="0"/>
                        </a:rPr>
                        <a:t>.)</a:t>
                      </a:r>
                    </a:p>
                    <a:p>
                      <a:pPr marL="0" marR="0" lvl="0" indent="0" algn="l">
                        <a:lnSpc>
                          <a:spcPts val="1200"/>
                        </a:lnSpc>
                        <a:spcBef>
                          <a:spcPts val="0"/>
                        </a:spcBef>
                        <a:spcAft>
                          <a:spcPts val="0"/>
                        </a:spcAft>
                      </a:pPr>
                      <a:endParaRPr lang="en-US" sz="1400">
                        <a:latin typeface="Times New Roman" pitchFamily="18" charset="0"/>
                        <a:ea typeface="MS Mincho"/>
                        <a:cs typeface="Times New Roman" pitchFamily="18" charset="0"/>
                      </a:endParaRPr>
                    </a:p>
                    <a:p>
                      <a:pPr marL="0" marR="0" lvl="0" indent="0" algn="l">
                        <a:lnSpc>
                          <a:spcPts val="1200"/>
                        </a:lnSpc>
                        <a:spcBef>
                          <a:spcPts val="0"/>
                        </a:spcBef>
                        <a:spcAft>
                          <a:spcPts val="0"/>
                        </a:spcAft>
                      </a:pPr>
                      <a:r>
                        <a:rPr lang="en-US" sz="1400" smtClean="0">
                          <a:latin typeface="Times New Roman" pitchFamily="18" charset="0"/>
                          <a:ea typeface="MS Mincho"/>
                          <a:cs typeface="Times New Roman" pitchFamily="18" charset="0"/>
                        </a:rPr>
                        <a:t>Đo</a:t>
                      </a:r>
                      <a:r>
                        <a:rPr lang="en-US" sz="1400" baseline="0" smtClean="0">
                          <a:latin typeface="Times New Roman" pitchFamily="18" charset="0"/>
                          <a:ea typeface="MS Mincho"/>
                          <a:cs typeface="Times New Roman" pitchFamily="18" charset="0"/>
                        </a:rPr>
                        <a:t> đạc, phân tích và cải tiến </a:t>
                      </a:r>
                      <a:r>
                        <a:rPr lang="en-US" sz="1400" smtClean="0">
                          <a:latin typeface="Times New Roman" pitchFamily="18" charset="0"/>
                          <a:ea typeface="MS Mincho"/>
                          <a:cs typeface="Times New Roman" pitchFamily="18" charset="0"/>
                        </a:rPr>
                        <a:t>(theo</a:t>
                      </a:r>
                      <a:r>
                        <a:rPr lang="en-US" sz="1400" baseline="0" smtClean="0">
                          <a:latin typeface="Times New Roman" pitchFamily="18" charset="0"/>
                          <a:ea typeface="MS Mincho"/>
                          <a:cs typeface="Times New Roman" pitchFamily="18" charset="0"/>
                        </a:rPr>
                        <a:t> dõi và đo đạc</a:t>
                      </a:r>
                      <a:r>
                        <a:rPr lang="en-US" sz="1400" smtClean="0">
                          <a:latin typeface="Times New Roman" pitchFamily="18" charset="0"/>
                          <a:ea typeface="MS Mincho"/>
                          <a:cs typeface="Times New Roman" pitchFamily="18" charset="0"/>
                        </a:rPr>
                        <a:t>, điều</a:t>
                      </a:r>
                      <a:r>
                        <a:rPr lang="en-US" sz="1400" baseline="0" smtClean="0">
                          <a:latin typeface="Times New Roman" pitchFamily="18" charset="0"/>
                          <a:ea typeface="MS Mincho"/>
                          <a:cs typeface="Times New Roman" pitchFamily="18" charset="0"/>
                        </a:rPr>
                        <a:t> khiển các sản phẩm không phù hợp…</a:t>
                      </a:r>
                      <a:r>
                        <a:rPr lang="en-US" sz="1400" smtClean="0">
                          <a:latin typeface="Times New Roman" pitchFamily="18" charset="0"/>
                          <a:ea typeface="MS Mincho"/>
                          <a:cs typeface="Times New Roman" pitchFamily="18" charset="0"/>
                        </a:rPr>
                        <a:t>)</a:t>
                      </a:r>
                    </a:p>
                    <a:p>
                      <a:pPr marL="0" marR="0" lvl="0" indent="0" algn="l">
                        <a:lnSpc>
                          <a:spcPts val="1200"/>
                        </a:lnSpc>
                        <a:spcBef>
                          <a:spcPts val="0"/>
                        </a:spcBef>
                        <a:spcAft>
                          <a:spcPts val="0"/>
                        </a:spcAft>
                      </a:pPr>
                      <a:endParaRPr lang="en-US" sz="1400">
                        <a:latin typeface="Times New Roman" pitchFamily="18" charset="0"/>
                        <a:ea typeface="MS Mincho"/>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03853">
                <a:tc>
                  <a:txBody>
                    <a:bodyPr/>
                    <a:lstStyle/>
                    <a:p>
                      <a:pPr marL="0" marR="0" indent="0" algn="ctr">
                        <a:lnSpc>
                          <a:spcPts val="1800"/>
                        </a:lnSpc>
                        <a:spcBef>
                          <a:spcPts val="0"/>
                        </a:spcBef>
                        <a:spcAft>
                          <a:spcPts val="0"/>
                        </a:spcAft>
                      </a:pPr>
                      <a:endParaRPr lang="en-US" sz="1600">
                        <a:solidFill>
                          <a:srgbClr val="FF0000"/>
                        </a:solidFill>
                        <a:latin typeface="Times New Roman"/>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0E0E0"/>
                    </a:solidFill>
                  </a:tcPr>
                </a:tc>
                <a:tc>
                  <a:txBody>
                    <a:bodyPr/>
                    <a:lstStyle/>
                    <a:p>
                      <a:pPr marL="0" marR="0" indent="0" algn="ctr">
                        <a:lnSpc>
                          <a:spcPts val="1800"/>
                        </a:lnSpc>
                        <a:spcBef>
                          <a:spcPts val="0"/>
                        </a:spcBef>
                        <a:spcAft>
                          <a:spcPts val="0"/>
                        </a:spcAft>
                      </a:pPr>
                      <a:r>
                        <a:rPr lang="en-US" sz="1600">
                          <a:latin typeface="Times New Roman"/>
                          <a:ea typeface="MS Mincho"/>
                          <a:cs typeface="Times New Roman"/>
                        </a:rPr>
                        <a:t>ISO 9004</a:t>
                      </a:r>
                      <a:endParaRPr lang="en-US" sz="1200">
                        <a:latin typeface="Courier New"/>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ts val="1800"/>
                        </a:lnSpc>
                        <a:spcBef>
                          <a:spcPts val="0"/>
                        </a:spcBef>
                        <a:spcAft>
                          <a:spcPts val="0"/>
                        </a:spcAft>
                      </a:pPr>
                      <a:r>
                        <a:rPr lang="en-US" sz="1400" smtClean="0">
                          <a:latin typeface="Times New Roman"/>
                          <a:ea typeface="MS Mincho"/>
                          <a:cs typeface="Times New Roman"/>
                        </a:rPr>
                        <a:t>Các</a:t>
                      </a:r>
                      <a:r>
                        <a:rPr lang="en-US" sz="1400" baseline="0" smtClean="0">
                          <a:latin typeface="Times New Roman"/>
                          <a:ea typeface="MS Mincho"/>
                          <a:cs typeface="Times New Roman"/>
                        </a:rPr>
                        <a:t> hướng dẫn để cải thiện hiệu năng</a:t>
                      </a:r>
                      <a:endParaRPr lang="en-US" sz="1100">
                        <a:latin typeface="Courier New"/>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noAutofit/>
          </a:bodyPr>
          <a:lstStyle/>
          <a:p>
            <a:r>
              <a:rPr lang="en-US" sz="4000" smtClean="0">
                <a:solidFill>
                  <a:srgbClr val="002060"/>
                </a:solidFill>
                <a:latin typeface="Times New Roman" pitchFamily="18" charset="0"/>
                <a:cs typeface="Times New Roman" pitchFamily="18" charset="0"/>
              </a:rPr>
              <a:t>6.2.1 Các tổ chức chuẩn hóa, chuẩn hóa phát triển và chuẩn hóa môi trường</a:t>
            </a:r>
            <a:endParaRPr lang="en-US" sz="4000"/>
          </a:p>
        </p:txBody>
      </p:sp>
      <p:sp>
        <p:nvSpPr>
          <p:cNvPr id="3" name="Content Placeholder 2"/>
          <p:cNvSpPr>
            <a:spLocks noGrp="1"/>
          </p:cNvSpPr>
          <p:nvPr>
            <p:ph idx="1"/>
          </p:nvPr>
        </p:nvSpPr>
        <p:spPr/>
        <p:txBody>
          <a:bodyPr/>
          <a:lstStyle/>
          <a:p>
            <a:r>
              <a:rPr lang="en-US" smtClean="0">
                <a:latin typeface="Times New Roman" pitchFamily="18" charset="0"/>
                <a:cs typeface="Times New Roman" pitchFamily="18" charset="0"/>
              </a:rPr>
              <a:t>Bộ tiêu chuẩn ISO 14000</a:t>
            </a:r>
          </a:p>
          <a:p>
            <a:pPr lvl="1"/>
            <a:r>
              <a:rPr lang="en-US" smtClean="0">
                <a:latin typeface="Times New Roman" pitchFamily="18" charset="0"/>
                <a:cs typeface="Times New Roman" pitchFamily="18" charset="0"/>
              </a:rPr>
              <a:t>Tập hợp các chuẩn quốc tế về quản lý bảo vệ môi trường.</a:t>
            </a:r>
          </a:p>
          <a:p>
            <a:pPr lvl="1"/>
            <a:r>
              <a:rPr lang="en-US" smtClean="0">
                <a:latin typeface="Times New Roman" pitchFamily="18" charset="0"/>
                <a:cs typeface="Times New Roman" pitchFamily="18" charset="0"/>
              </a:rPr>
              <a:t>Đó là tập hợp các hướng dẫn để xác định các vấn đề ảnh hưởng đến môi trường toàn cầu, như mức độ tiêu thụ năng lượng, rác rải công nghiệp…</a:t>
            </a:r>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22</a:t>
            </a:fld>
            <a:endParaRPr kumimoji="0"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solidFill>
                  <a:srgbClr val="002060"/>
                </a:solidFill>
                <a:latin typeface="Times New Roman" pitchFamily="18" charset="0"/>
                <a:cs typeface="Times New Roman" pitchFamily="18" charset="0"/>
              </a:rPr>
              <a:t>6.2.2 Chuẩn hóa dữ liệu</a:t>
            </a:r>
            <a:endParaRPr lang="en-US" sz="4000"/>
          </a:p>
        </p:txBody>
      </p:sp>
      <p:sp>
        <p:nvSpPr>
          <p:cNvPr id="3" name="Content Placeholder 2"/>
          <p:cNvSpPr>
            <a:spLocks noGrp="1"/>
          </p:cNvSpPr>
          <p:nvPr>
            <p:ph idx="1"/>
          </p:nvPr>
        </p:nvSpPr>
        <p:spPr>
          <a:xfrm>
            <a:off x="457200" y="1600201"/>
            <a:ext cx="7467600" cy="2514600"/>
          </a:xfrm>
        </p:spPr>
        <p:txBody>
          <a:bodyPr>
            <a:normAutofit/>
          </a:bodyPr>
          <a:lstStyle/>
          <a:p>
            <a:r>
              <a:rPr lang="en-US" sz="2400" smtClean="0">
                <a:latin typeface="Times New Roman" pitchFamily="18" charset="0"/>
                <a:cs typeface="Times New Roman" pitchFamily="18" charset="0"/>
              </a:rPr>
              <a:t>Dữ liệu truyền đi giữa các hệ thống phải có chung một khuôn dạng. Khuôn dạng ký tự, hình ảnh, video, tài liệu…</a:t>
            </a:r>
          </a:p>
          <a:p>
            <a:r>
              <a:rPr lang="en-US" sz="2400" smtClean="0">
                <a:latin typeface="Times New Roman" pitchFamily="18" charset="0"/>
                <a:cs typeface="Times New Roman" pitchFamily="18" charset="0"/>
              </a:rPr>
              <a:t>Mã ký tự : Một con số được gán cho mỗi ký tự hoặc biểu tượng phục vụ cho mục đích xử lý trên máy tính.Ví dụ : ASCII, EUC, Unicode… </a:t>
            </a:r>
            <a:endParaRPr lang="en-US" sz="240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23</a:t>
            </a:fld>
            <a:endParaRPr kumimoji="0" lang="en-US"/>
          </a:p>
        </p:txBody>
      </p:sp>
      <p:graphicFrame>
        <p:nvGraphicFramePr>
          <p:cNvPr id="5" name="Table 4"/>
          <p:cNvGraphicFramePr>
            <a:graphicFrameLocks noGrp="1"/>
          </p:cNvGraphicFramePr>
          <p:nvPr/>
        </p:nvGraphicFramePr>
        <p:xfrm>
          <a:off x="990600" y="3962400"/>
          <a:ext cx="7467600" cy="2626774"/>
        </p:xfrm>
        <a:graphic>
          <a:graphicData uri="http://schemas.openxmlformats.org/drawingml/2006/table">
            <a:tbl>
              <a:tblPr/>
              <a:tblGrid>
                <a:gridCol w="1484956"/>
                <a:gridCol w="5982644"/>
              </a:tblGrid>
              <a:tr h="238346">
                <a:tc>
                  <a:txBody>
                    <a:bodyPr/>
                    <a:lstStyle/>
                    <a:p>
                      <a:pPr marL="0" marR="200025" algn="l">
                        <a:spcBef>
                          <a:spcPts val="0"/>
                        </a:spcBef>
                        <a:spcAft>
                          <a:spcPts val="0"/>
                        </a:spcAft>
                        <a:tabLst>
                          <a:tab pos="722630" algn="ctr"/>
                        </a:tabLst>
                      </a:pPr>
                      <a:r>
                        <a:rPr lang="en-US" sz="1800" kern="100" smtClean="0">
                          <a:latin typeface="Arial"/>
                          <a:ea typeface="MS PGothic"/>
                          <a:cs typeface="Times New Roman"/>
                        </a:rPr>
                        <a:t>Loại</a:t>
                      </a:r>
                      <a:r>
                        <a:rPr lang="en-US" sz="1800" kern="100" baseline="0" smtClean="0">
                          <a:latin typeface="Arial"/>
                          <a:ea typeface="MS PGothic"/>
                          <a:cs typeface="Times New Roman"/>
                        </a:rPr>
                        <a:t> mã</a:t>
                      </a:r>
                      <a:endParaRPr lang="en-US" sz="1800" kern="100">
                        <a:latin typeface="Times New Roman"/>
                        <a:ea typeface="MS PGothic"/>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200025" algn="just">
                        <a:spcBef>
                          <a:spcPts val="0"/>
                        </a:spcBef>
                        <a:spcAft>
                          <a:spcPts val="0"/>
                        </a:spcAft>
                      </a:pPr>
                      <a:r>
                        <a:rPr lang="en-US" sz="1800" kern="100" smtClean="0">
                          <a:latin typeface="Arial"/>
                          <a:ea typeface="MS PGothic"/>
                          <a:cs typeface="Times New Roman"/>
                        </a:rPr>
                        <a:t>Giải</a:t>
                      </a:r>
                      <a:r>
                        <a:rPr lang="en-US" sz="1800" kern="100" baseline="0" smtClean="0">
                          <a:latin typeface="Arial"/>
                          <a:ea typeface="MS PGothic"/>
                          <a:cs typeface="Times New Roman"/>
                        </a:rPr>
                        <a:t> thích</a:t>
                      </a:r>
                      <a:endParaRPr lang="en-US" sz="1800" kern="100">
                        <a:latin typeface="Times New Roman"/>
                        <a:ea typeface="MS PGothic"/>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r>
              <a:tr h="1112281">
                <a:tc>
                  <a:txBody>
                    <a:bodyPr/>
                    <a:lstStyle/>
                    <a:p>
                      <a:pPr marL="0" marR="200025" algn="l">
                        <a:spcBef>
                          <a:spcPts val="0"/>
                        </a:spcBef>
                        <a:spcAft>
                          <a:spcPts val="0"/>
                        </a:spcAft>
                      </a:pPr>
                      <a:r>
                        <a:rPr lang="en-US" sz="1800" b="1" kern="100">
                          <a:latin typeface="Times New Roman"/>
                          <a:ea typeface="MS PGothic"/>
                          <a:cs typeface="Times New Roman"/>
                        </a:rPr>
                        <a:t>EBCDIC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00025" algn="l">
                        <a:lnSpc>
                          <a:spcPct val="100000"/>
                        </a:lnSpc>
                        <a:spcBef>
                          <a:spcPts val="0"/>
                        </a:spcBef>
                        <a:spcAft>
                          <a:spcPts val="0"/>
                        </a:spcAft>
                      </a:pPr>
                      <a:r>
                        <a:rPr lang="en-US" sz="1800" kern="100" spc="0">
                          <a:latin typeface="Times New Roman"/>
                          <a:ea typeface="MS PGothic"/>
                          <a:cs typeface="Times New Roman"/>
                        </a:rPr>
                        <a:t>Extended Binary Coded Decimal Interchange Code</a:t>
                      </a:r>
                    </a:p>
                    <a:p>
                      <a:pPr marL="0" marR="200025" algn="l">
                        <a:lnSpc>
                          <a:spcPct val="100000"/>
                        </a:lnSpc>
                        <a:spcBef>
                          <a:spcPts val="0"/>
                        </a:spcBef>
                        <a:spcAft>
                          <a:spcPts val="0"/>
                        </a:spcAft>
                      </a:pPr>
                      <a:r>
                        <a:rPr lang="en-US" sz="1800" kern="100" spc="0" smtClean="0">
                          <a:latin typeface="Times New Roman"/>
                          <a:ea typeface="MS PGothic"/>
                          <a:cs typeface="Times New Roman"/>
                        </a:rPr>
                        <a:t>Bộ</a:t>
                      </a:r>
                      <a:r>
                        <a:rPr lang="en-US" sz="1800" kern="100" spc="0" baseline="0" smtClean="0">
                          <a:latin typeface="Times New Roman"/>
                          <a:ea typeface="MS PGothic"/>
                          <a:cs typeface="Times New Roman"/>
                        </a:rPr>
                        <a:t> mã được IBM đưa ra để sử dụng cho mục đích chung</a:t>
                      </a:r>
                      <a:endParaRPr lang="en-US" sz="1800" kern="100" spc="0">
                        <a:latin typeface="Times New Roman"/>
                        <a:ea typeface="MS PGothic"/>
                        <a:cs typeface="Times New Roman"/>
                      </a:endParaRPr>
                    </a:p>
                    <a:p>
                      <a:pPr marL="0" marR="200025" algn="l">
                        <a:lnSpc>
                          <a:spcPct val="100000"/>
                        </a:lnSpc>
                        <a:spcBef>
                          <a:spcPts val="0"/>
                        </a:spcBef>
                        <a:spcAft>
                          <a:spcPts val="0"/>
                        </a:spcAft>
                      </a:pPr>
                      <a:r>
                        <a:rPr lang="en-US" sz="1800" kern="100" spc="0" smtClean="0">
                          <a:latin typeface="Times New Roman"/>
                          <a:ea typeface="MS PGothic"/>
                          <a:cs typeface="Times New Roman"/>
                        </a:rPr>
                        <a:t>Một</a:t>
                      </a:r>
                      <a:r>
                        <a:rPr lang="en-US" sz="1800" kern="100" spc="0" baseline="0" smtClean="0">
                          <a:latin typeface="Times New Roman"/>
                          <a:ea typeface="MS PGothic"/>
                          <a:cs typeface="Times New Roman"/>
                        </a:rPr>
                        <a:t> tập 8 bit biểu diễn một ký tự</a:t>
                      </a:r>
                      <a:r>
                        <a:rPr lang="en-US" sz="1800" kern="100" spc="0" smtClean="0">
                          <a:latin typeface="Times New Roman"/>
                          <a:ea typeface="MS PGothic"/>
                          <a:cs typeface="Times New Roman"/>
                        </a:rPr>
                        <a:t>. </a:t>
                      </a:r>
                      <a:endParaRPr lang="en-US" sz="1800" kern="100" spc="0">
                        <a:latin typeface="Times New Roman"/>
                        <a:ea typeface="MS PGothic"/>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0173">
                <a:tc>
                  <a:txBody>
                    <a:bodyPr/>
                    <a:lstStyle/>
                    <a:p>
                      <a:pPr marL="0" marR="200025" algn="l">
                        <a:spcBef>
                          <a:spcPts val="0"/>
                        </a:spcBef>
                        <a:spcAft>
                          <a:spcPts val="0"/>
                        </a:spcAft>
                      </a:pPr>
                      <a:r>
                        <a:rPr lang="en-US" sz="1800" b="1" kern="100">
                          <a:latin typeface="Times New Roman"/>
                          <a:ea typeface="MS PGothic"/>
                          <a:cs typeface="Times New Roman"/>
                        </a:rPr>
                        <a:t>Unicode (UCS-2)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00025" algn="just">
                        <a:lnSpc>
                          <a:spcPct val="100000"/>
                        </a:lnSpc>
                        <a:spcBef>
                          <a:spcPts val="0"/>
                        </a:spcBef>
                        <a:spcAft>
                          <a:spcPts val="0"/>
                        </a:spcAft>
                      </a:pPr>
                      <a:r>
                        <a:rPr lang="en-US" sz="1800" kern="100" smtClean="0">
                          <a:latin typeface="Times New Roman"/>
                          <a:ea typeface="MS PGothic"/>
                          <a:cs typeface="Times New Roman"/>
                        </a:rPr>
                        <a:t>Bộ</a:t>
                      </a:r>
                      <a:r>
                        <a:rPr lang="en-US" sz="1800" kern="100" baseline="0" smtClean="0">
                          <a:latin typeface="Times New Roman"/>
                          <a:ea typeface="MS PGothic"/>
                          <a:cs typeface="Times New Roman"/>
                        </a:rPr>
                        <a:t> mã biểu diễn tất cả các ký tự của các ngôn ngữ trên thế giới.</a:t>
                      </a:r>
                      <a:endParaRPr lang="en-US" sz="1800" kern="100">
                        <a:latin typeface="Times New Roman"/>
                        <a:ea typeface="MS PGothic"/>
                        <a:cs typeface="Times New Roman"/>
                      </a:endParaRPr>
                    </a:p>
                    <a:p>
                      <a:pPr marL="0" marR="200025" algn="just">
                        <a:lnSpc>
                          <a:spcPct val="100000"/>
                        </a:lnSpc>
                        <a:spcBef>
                          <a:spcPts val="0"/>
                        </a:spcBef>
                        <a:spcAft>
                          <a:spcPts val="0"/>
                        </a:spcAft>
                      </a:pPr>
                      <a:r>
                        <a:rPr lang="en-US" sz="1800" kern="100" smtClean="0">
                          <a:latin typeface="Times New Roman"/>
                          <a:ea typeface="MS PGothic"/>
                          <a:cs typeface="Times New Roman"/>
                        </a:rPr>
                        <a:t>Mỗi</a:t>
                      </a:r>
                      <a:r>
                        <a:rPr lang="en-US" sz="1800" kern="100" baseline="0" smtClean="0">
                          <a:latin typeface="Times New Roman"/>
                          <a:ea typeface="MS PGothic"/>
                          <a:cs typeface="Times New Roman"/>
                        </a:rPr>
                        <a:t> ký tự biểu diễn bằng hai byte</a:t>
                      </a:r>
                      <a:r>
                        <a:rPr lang="en-US" sz="1800" kern="100" smtClean="0">
                          <a:latin typeface="Times New Roman"/>
                          <a:ea typeface="MS PGothic"/>
                          <a:cs typeface="Times New Roman"/>
                        </a:rPr>
                        <a:t>. </a:t>
                      </a:r>
                      <a:endParaRPr lang="en-US" sz="1800" kern="100">
                        <a:latin typeface="Times New Roman"/>
                        <a:ea typeface="MS PGothic"/>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solidFill>
                  <a:srgbClr val="002060"/>
                </a:solidFill>
                <a:latin typeface="Times New Roman" pitchFamily="18" charset="0"/>
                <a:cs typeface="Times New Roman" pitchFamily="18" charset="0"/>
              </a:rPr>
              <a:t>6.2.2 Chuẩn hóa dữ liệu</a:t>
            </a:r>
            <a:endParaRPr lang="en-US" sz="4000"/>
          </a:p>
        </p:txBody>
      </p:sp>
      <p:sp>
        <p:nvSpPr>
          <p:cNvPr id="3" name="Content Placeholder 2"/>
          <p:cNvSpPr>
            <a:spLocks noGrp="1"/>
          </p:cNvSpPr>
          <p:nvPr>
            <p:ph idx="1"/>
          </p:nvPr>
        </p:nvSpPr>
        <p:spPr>
          <a:xfrm>
            <a:off x="457200" y="1600201"/>
            <a:ext cx="7467600" cy="2362200"/>
          </a:xfrm>
        </p:spPr>
        <p:txBody>
          <a:bodyPr/>
          <a:lstStyle/>
          <a:p>
            <a:r>
              <a:rPr lang="en-US" smtClean="0">
                <a:latin typeface="Times New Roman" pitchFamily="18" charset="0"/>
                <a:cs typeface="Times New Roman" pitchFamily="18" charset="0"/>
              </a:rPr>
              <a:t>Các tệp hình ảnh :</a:t>
            </a:r>
          </a:p>
          <a:p>
            <a:pPr lvl="1"/>
            <a:r>
              <a:rPr lang="en-US" smtClean="0">
                <a:latin typeface="Times New Roman" pitchFamily="18" charset="0"/>
                <a:cs typeface="Times New Roman" pitchFamily="18" charset="0"/>
              </a:rPr>
              <a:t>Hình ảnh được số hóa và lưu lại dưới dạng các tệp nhị phân.</a:t>
            </a:r>
          </a:p>
          <a:p>
            <a:pPr lvl="1"/>
            <a:r>
              <a:rPr lang="en-US" smtClean="0">
                <a:latin typeface="Times New Roman" pitchFamily="18" charset="0"/>
                <a:cs typeface="Times New Roman" pitchFamily="18" charset="0"/>
              </a:rPr>
              <a:t>Có nhiều định dạng lưu lại ảnh : JPG, BMP, PNG, GIF…</a:t>
            </a:r>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24</a:t>
            </a:fld>
            <a:endParaRPr kumimoji="0" lang="en-US"/>
          </a:p>
        </p:txBody>
      </p:sp>
      <p:graphicFrame>
        <p:nvGraphicFramePr>
          <p:cNvPr id="5" name="Table 4"/>
          <p:cNvGraphicFramePr>
            <a:graphicFrameLocks noGrp="1"/>
          </p:cNvGraphicFramePr>
          <p:nvPr/>
        </p:nvGraphicFramePr>
        <p:xfrm>
          <a:off x="990600" y="3962400"/>
          <a:ext cx="7391400" cy="2692894"/>
        </p:xfrm>
        <a:graphic>
          <a:graphicData uri="http://schemas.openxmlformats.org/drawingml/2006/table">
            <a:tbl>
              <a:tblPr/>
              <a:tblGrid>
                <a:gridCol w="1295400"/>
                <a:gridCol w="6096000"/>
              </a:tblGrid>
              <a:tr h="381000">
                <a:tc>
                  <a:txBody>
                    <a:bodyPr/>
                    <a:lstStyle/>
                    <a:p>
                      <a:pPr marL="0" marR="95250" algn="just">
                        <a:lnSpc>
                          <a:spcPct val="100000"/>
                        </a:lnSpc>
                        <a:spcBef>
                          <a:spcPts val="0"/>
                        </a:spcBef>
                        <a:spcAft>
                          <a:spcPts val="0"/>
                        </a:spcAft>
                        <a:tabLst>
                          <a:tab pos="722630" algn="ctr"/>
                        </a:tabLst>
                      </a:pPr>
                      <a:r>
                        <a:rPr lang="en-US" sz="1800" kern="100" smtClean="0">
                          <a:latin typeface="Arial"/>
                          <a:ea typeface="MS PGothic"/>
                          <a:cs typeface="Times New Roman"/>
                        </a:rPr>
                        <a:t>Định</a:t>
                      </a:r>
                      <a:r>
                        <a:rPr lang="en-US" sz="1800" kern="100" baseline="0" smtClean="0">
                          <a:latin typeface="Arial"/>
                          <a:ea typeface="MS PGothic"/>
                          <a:cs typeface="Times New Roman"/>
                        </a:rPr>
                        <a:t> dạng</a:t>
                      </a:r>
                      <a:endParaRPr lang="en-US" sz="1800" kern="100" smtClean="0">
                        <a:latin typeface="Arial"/>
                        <a:ea typeface="MS PGothic"/>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1270" algn="just">
                        <a:lnSpc>
                          <a:spcPct val="100000"/>
                        </a:lnSpc>
                        <a:spcBef>
                          <a:spcPts val="0"/>
                        </a:spcBef>
                        <a:spcAft>
                          <a:spcPts val="0"/>
                        </a:spcAft>
                      </a:pPr>
                      <a:r>
                        <a:rPr lang="en-US" sz="1800" kern="100" smtClean="0">
                          <a:latin typeface="Arial"/>
                          <a:ea typeface="MS PGothic"/>
                          <a:cs typeface="Times New Roman"/>
                        </a:rPr>
                        <a:t>Giải</a:t>
                      </a:r>
                      <a:r>
                        <a:rPr lang="en-US" sz="1800" kern="100" baseline="0" smtClean="0">
                          <a:latin typeface="Arial"/>
                          <a:ea typeface="MS PGothic"/>
                          <a:cs typeface="Times New Roman"/>
                        </a:rPr>
                        <a:t> thích</a:t>
                      </a:r>
                      <a:endParaRPr lang="en-US" sz="1800" kern="100">
                        <a:latin typeface="Times New Roman"/>
                        <a:ea typeface="MS PGothic"/>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r>
              <a:tr h="504404">
                <a:tc>
                  <a:txBody>
                    <a:bodyPr/>
                    <a:lstStyle/>
                    <a:p>
                      <a:pPr marL="0" marR="95250" algn="just">
                        <a:lnSpc>
                          <a:spcPct val="100000"/>
                        </a:lnSpc>
                        <a:spcBef>
                          <a:spcPts val="0"/>
                        </a:spcBef>
                        <a:spcAft>
                          <a:spcPts val="0"/>
                        </a:spcAft>
                      </a:pPr>
                      <a:r>
                        <a:rPr lang="en-US" sz="1800" kern="100">
                          <a:latin typeface="Times New Roman"/>
                          <a:ea typeface="MS PGothic"/>
                          <a:cs typeface="Times New Roman"/>
                        </a:rPr>
                        <a:t>JPEG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270" algn="just">
                        <a:lnSpc>
                          <a:spcPct val="100000"/>
                        </a:lnSpc>
                        <a:spcBef>
                          <a:spcPts val="0"/>
                        </a:spcBef>
                        <a:spcAft>
                          <a:spcPts val="0"/>
                        </a:spcAft>
                      </a:pPr>
                      <a:r>
                        <a:rPr lang="en-US" sz="1400" kern="100">
                          <a:latin typeface="Times New Roman"/>
                          <a:ea typeface="MS PGothic"/>
                          <a:cs typeface="Times New Roman"/>
                        </a:rPr>
                        <a:t>Joint Photographic Experts Group: </a:t>
                      </a:r>
                      <a:endParaRPr lang="en-US" sz="1400" kern="100" smtClean="0">
                        <a:latin typeface="Times New Roman"/>
                        <a:ea typeface="MS PGothic"/>
                        <a:cs typeface="Times New Roman"/>
                      </a:endParaRPr>
                    </a:p>
                    <a:p>
                      <a:pPr marL="0" marR="1270" algn="just">
                        <a:lnSpc>
                          <a:spcPct val="100000"/>
                        </a:lnSpc>
                        <a:spcBef>
                          <a:spcPts val="0"/>
                        </a:spcBef>
                        <a:spcAft>
                          <a:spcPts val="0"/>
                        </a:spcAft>
                      </a:pPr>
                      <a:r>
                        <a:rPr lang="en-US" sz="1400" kern="100" smtClean="0">
                          <a:latin typeface="Times New Roman"/>
                          <a:ea typeface="MS PGothic"/>
                          <a:cs typeface="Times New Roman"/>
                        </a:rPr>
                        <a:t>Một</a:t>
                      </a:r>
                      <a:r>
                        <a:rPr lang="en-US" sz="1400" kern="100" baseline="0" smtClean="0">
                          <a:latin typeface="Times New Roman"/>
                          <a:ea typeface="MS PGothic"/>
                          <a:cs typeface="Times New Roman"/>
                        </a:rPr>
                        <a:t> tổ chức chung của </a:t>
                      </a:r>
                      <a:r>
                        <a:rPr lang="en-US" sz="1400" kern="100" smtClean="0">
                          <a:latin typeface="Times New Roman"/>
                          <a:ea typeface="MS PGothic"/>
                          <a:cs typeface="Times New Roman"/>
                        </a:rPr>
                        <a:t>ISO</a:t>
                      </a:r>
                      <a:r>
                        <a:rPr lang="en-US" sz="1400" kern="100" baseline="0" smtClean="0">
                          <a:latin typeface="Times New Roman"/>
                          <a:ea typeface="MS PGothic"/>
                          <a:cs typeface="Times New Roman"/>
                        </a:rPr>
                        <a:t> và</a:t>
                      </a:r>
                      <a:r>
                        <a:rPr lang="en-US" sz="1400" kern="100" smtClean="0">
                          <a:latin typeface="Times New Roman"/>
                          <a:ea typeface="MS PGothic"/>
                          <a:cs typeface="Times New Roman"/>
                        </a:rPr>
                        <a:t> </a:t>
                      </a:r>
                      <a:r>
                        <a:rPr lang="en-US" sz="1400" kern="100">
                          <a:latin typeface="Times New Roman"/>
                          <a:ea typeface="MS PGothic"/>
                          <a:cs typeface="Times New Roman"/>
                        </a:rPr>
                        <a:t>ITU-T </a:t>
                      </a:r>
                      <a:r>
                        <a:rPr lang="en-US" sz="1400" kern="100" smtClean="0">
                          <a:latin typeface="Times New Roman"/>
                          <a:ea typeface="MS PGothic"/>
                          <a:cs typeface="Times New Roman"/>
                        </a:rPr>
                        <a:t>nghiên</a:t>
                      </a:r>
                      <a:r>
                        <a:rPr lang="en-US" sz="1400" kern="100" baseline="0" smtClean="0">
                          <a:latin typeface="Times New Roman"/>
                          <a:ea typeface="MS PGothic"/>
                          <a:cs typeface="Times New Roman"/>
                        </a:rPr>
                        <a:t> cứu mã hóa ảnh tỉnh, phương pháp nén/giải nén  ảnh.</a:t>
                      </a:r>
                      <a:endParaRPr lang="en-US" sz="1800" kern="100">
                        <a:latin typeface="Times New Roman"/>
                        <a:ea typeface="MS PGothic"/>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6605">
                <a:tc>
                  <a:txBody>
                    <a:bodyPr/>
                    <a:lstStyle/>
                    <a:p>
                      <a:pPr marL="0" marR="95250" algn="just">
                        <a:lnSpc>
                          <a:spcPct val="100000"/>
                        </a:lnSpc>
                        <a:spcBef>
                          <a:spcPts val="0"/>
                        </a:spcBef>
                        <a:spcAft>
                          <a:spcPts val="0"/>
                        </a:spcAft>
                      </a:pPr>
                      <a:r>
                        <a:rPr lang="en-US" sz="1800" kern="100">
                          <a:latin typeface="Times New Roman"/>
                          <a:ea typeface="MS PGothic"/>
                          <a:cs typeface="Times New Roman"/>
                        </a:rPr>
                        <a:t>GIF</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270" algn="just">
                        <a:lnSpc>
                          <a:spcPct val="100000"/>
                        </a:lnSpc>
                        <a:spcBef>
                          <a:spcPts val="0"/>
                        </a:spcBef>
                        <a:spcAft>
                          <a:spcPts val="0"/>
                        </a:spcAft>
                      </a:pPr>
                      <a:r>
                        <a:rPr lang="en-US" sz="1400" kern="100">
                          <a:latin typeface="Times New Roman"/>
                          <a:ea typeface="MS PGothic"/>
                          <a:cs typeface="Times New Roman"/>
                        </a:rPr>
                        <a:t>Graphic Interchange Format</a:t>
                      </a:r>
                      <a:r>
                        <a:rPr lang="en-US" sz="1400" kern="100" smtClean="0">
                          <a:latin typeface="Times New Roman"/>
                          <a:ea typeface="MS PGothic"/>
                          <a:cs typeface="Times New Roman"/>
                        </a:rPr>
                        <a:t>:</a:t>
                      </a:r>
                    </a:p>
                    <a:p>
                      <a:pPr marL="0" marR="1270" algn="just">
                        <a:lnSpc>
                          <a:spcPct val="100000"/>
                        </a:lnSpc>
                        <a:spcBef>
                          <a:spcPts val="0"/>
                        </a:spcBef>
                        <a:spcAft>
                          <a:spcPts val="0"/>
                        </a:spcAft>
                      </a:pPr>
                      <a:r>
                        <a:rPr lang="en-US" sz="1400" kern="100" smtClean="0">
                          <a:latin typeface="Times New Roman"/>
                          <a:ea typeface="MS PGothic"/>
                          <a:cs typeface="Times New Roman"/>
                        </a:rPr>
                        <a:t>Định</a:t>
                      </a:r>
                      <a:r>
                        <a:rPr lang="en-US" sz="1400" kern="100" baseline="0" smtClean="0">
                          <a:latin typeface="Times New Roman"/>
                          <a:ea typeface="MS PGothic"/>
                          <a:cs typeface="Times New Roman"/>
                        </a:rPr>
                        <a:t> dạng ảnh phát triển bởi CumpuServe, một công ty dịch vụ trực tuyến lớn ở Mỹ. Định dạng này thích hợp với ảnh đơn sắc hoặc có ít hơn 256 màu.</a:t>
                      </a:r>
                      <a:endParaRPr lang="en-US" sz="1800" kern="100">
                        <a:latin typeface="Times New Roman"/>
                        <a:ea typeface="MS PGothic"/>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5129">
                <a:tc>
                  <a:txBody>
                    <a:bodyPr/>
                    <a:lstStyle/>
                    <a:p>
                      <a:pPr marL="0" marR="95250" algn="just">
                        <a:lnSpc>
                          <a:spcPct val="100000"/>
                        </a:lnSpc>
                        <a:spcBef>
                          <a:spcPts val="0"/>
                        </a:spcBef>
                        <a:spcAft>
                          <a:spcPts val="0"/>
                        </a:spcAft>
                      </a:pPr>
                      <a:r>
                        <a:rPr lang="en-US" sz="1800" kern="100">
                          <a:latin typeface="Times New Roman"/>
                          <a:ea typeface="MS PGothic"/>
                          <a:cs typeface="Times New Roman"/>
                        </a:rPr>
                        <a:t>BMP</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270" algn="just">
                        <a:lnSpc>
                          <a:spcPct val="100000"/>
                        </a:lnSpc>
                        <a:spcBef>
                          <a:spcPts val="0"/>
                        </a:spcBef>
                        <a:spcAft>
                          <a:spcPts val="0"/>
                        </a:spcAft>
                      </a:pPr>
                      <a:r>
                        <a:rPr lang="en-US" sz="1400" kern="100" smtClean="0">
                          <a:latin typeface="Times New Roman"/>
                          <a:ea typeface="MS PGothic"/>
                          <a:cs typeface="Times New Roman"/>
                        </a:rPr>
                        <a:t>Định</a:t>
                      </a:r>
                      <a:r>
                        <a:rPr lang="en-US" sz="1400" kern="100" baseline="0" smtClean="0">
                          <a:latin typeface="Times New Roman"/>
                          <a:ea typeface="MS PGothic"/>
                          <a:cs typeface="Times New Roman"/>
                        </a:rPr>
                        <a:t> dạng lưu ảnh dưới dạng dữ liệu bitmap được sử dụng trong Windows</a:t>
                      </a:r>
                      <a:r>
                        <a:rPr lang="en-US" sz="1400" kern="100" smtClean="0">
                          <a:latin typeface="Times New Roman"/>
                          <a:ea typeface="MS PGothic"/>
                          <a:cs typeface="Times New Roman"/>
                        </a:rPr>
                        <a:t>. </a:t>
                      </a:r>
                      <a:endParaRPr lang="en-US" sz="1800" kern="100">
                        <a:latin typeface="Times New Roman"/>
                        <a:ea typeface="MS PGothic"/>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404">
                <a:tc>
                  <a:txBody>
                    <a:bodyPr/>
                    <a:lstStyle/>
                    <a:p>
                      <a:pPr marL="0" marR="95250" algn="just">
                        <a:lnSpc>
                          <a:spcPct val="100000"/>
                        </a:lnSpc>
                        <a:spcBef>
                          <a:spcPts val="0"/>
                        </a:spcBef>
                        <a:spcAft>
                          <a:spcPts val="0"/>
                        </a:spcAft>
                      </a:pPr>
                      <a:r>
                        <a:rPr lang="en-US" sz="1800" kern="100">
                          <a:latin typeface="Times New Roman"/>
                          <a:ea typeface="MS PGothic"/>
                          <a:cs typeface="Times New Roman"/>
                        </a:rPr>
                        <a:t>TIFF</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270" algn="just">
                        <a:lnSpc>
                          <a:spcPct val="100000"/>
                        </a:lnSpc>
                        <a:spcBef>
                          <a:spcPts val="0"/>
                        </a:spcBef>
                        <a:spcAft>
                          <a:spcPts val="0"/>
                        </a:spcAft>
                      </a:pPr>
                      <a:r>
                        <a:rPr lang="en-US" sz="1400" kern="100">
                          <a:latin typeface="Times New Roman"/>
                          <a:ea typeface="MS PGothic"/>
                          <a:cs typeface="Times New Roman"/>
                        </a:rPr>
                        <a:t>Target Image File Format: </a:t>
                      </a:r>
                      <a:endParaRPr lang="en-US" sz="1400" kern="100" smtClean="0">
                        <a:latin typeface="Times New Roman"/>
                        <a:ea typeface="MS PGothic"/>
                        <a:cs typeface="Times New Roman"/>
                      </a:endParaRPr>
                    </a:p>
                    <a:p>
                      <a:pPr marL="0" marR="1270" algn="just">
                        <a:lnSpc>
                          <a:spcPct val="100000"/>
                        </a:lnSpc>
                        <a:spcBef>
                          <a:spcPts val="0"/>
                        </a:spcBef>
                        <a:spcAft>
                          <a:spcPts val="0"/>
                        </a:spcAft>
                      </a:pPr>
                      <a:r>
                        <a:rPr lang="en-US" sz="1400" kern="100" smtClean="0">
                          <a:latin typeface="Times New Roman"/>
                          <a:ea typeface="MS PGothic"/>
                          <a:cs typeface="Times New Roman"/>
                        </a:rPr>
                        <a:t>Biểu</a:t>
                      </a:r>
                      <a:r>
                        <a:rPr lang="en-US" sz="1400" kern="100" baseline="0" smtClean="0">
                          <a:latin typeface="Times New Roman"/>
                          <a:ea typeface="MS PGothic"/>
                          <a:cs typeface="Times New Roman"/>
                        </a:rPr>
                        <a:t> diễn dữ liệu bằng các thẻ trong khối dữ liệu trong tệp. Định dạng dữ liệu cũng được chỉ ra trong tệp này.</a:t>
                      </a:r>
                      <a:endParaRPr lang="en-US" sz="1800" kern="100">
                        <a:latin typeface="Times New Roman"/>
                        <a:ea typeface="MS PGothic"/>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solidFill>
                  <a:srgbClr val="002060"/>
                </a:solidFill>
                <a:latin typeface="Times New Roman" pitchFamily="18" charset="0"/>
                <a:cs typeface="Times New Roman" pitchFamily="18" charset="0"/>
              </a:rPr>
              <a:t>6.2.2 Chuẩn hóa dữ liệu</a:t>
            </a:r>
            <a:endParaRPr lang="en-US" sz="4400"/>
          </a:p>
        </p:txBody>
      </p:sp>
      <p:sp>
        <p:nvSpPr>
          <p:cNvPr id="3" name="Content Placeholder 2"/>
          <p:cNvSpPr>
            <a:spLocks noGrp="1"/>
          </p:cNvSpPr>
          <p:nvPr>
            <p:ph idx="1"/>
          </p:nvPr>
        </p:nvSpPr>
        <p:spPr>
          <a:xfrm>
            <a:off x="457200" y="1600200"/>
            <a:ext cx="7848600" cy="4724400"/>
          </a:xfrm>
        </p:spPr>
        <p:txBody>
          <a:bodyPr/>
          <a:lstStyle/>
          <a:p>
            <a:r>
              <a:rPr lang="en-US" smtClean="0">
                <a:latin typeface="Times New Roman" pitchFamily="18" charset="0"/>
                <a:cs typeface="Times New Roman" pitchFamily="18" charset="0"/>
              </a:rPr>
              <a:t>Nén ảnh động (video) : </a:t>
            </a:r>
          </a:p>
          <a:p>
            <a:pPr lvl="1"/>
            <a:r>
              <a:rPr lang="en-US" smtClean="0">
                <a:latin typeface="Times New Roman" pitchFamily="18" charset="0"/>
                <a:cs typeface="Times New Roman" pitchFamily="18" charset="0"/>
              </a:rPr>
              <a:t>Giảm kích thước dữ liệu video.</a:t>
            </a:r>
          </a:p>
          <a:p>
            <a:pPr lvl="1"/>
            <a:r>
              <a:rPr lang="en-US" smtClean="0">
                <a:latin typeface="Times New Roman" pitchFamily="18" charset="0"/>
                <a:cs typeface="Times New Roman" pitchFamily="18" charset="0"/>
              </a:rPr>
              <a:t>Chuẩn nén rất phổ biến hiện nay là MPEG. </a:t>
            </a:r>
          </a:p>
          <a:p>
            <a:pPr lvl="1"/>
            <a:r>
              <a:rPr lang="en-US" smtClean="0">
                <a:latin typeface="Times New Roman" pitchFamily="18" charset="0"/>
                <a:cs typeface="Times New Roman" pitchFamily="18" charset="0"/>
              </a:rPr>
              <a:t>MPEG – Moving Picture Experts Group, một tổ chức cấp con của JCT1.</a:t>
            </a:r>
          </a:p>
          <a:p>
            <a:pPr lvl="1"/>
            <a:r>
              <a:rPr lang="en-US" smtClean="0">
                <a:latin typeface="Times New Roman" pitchFamily="18" charset="0"/>
                <a:cs typeface="Times New Roman" pitchFamily="18" charset="0"/>
              </a:rPr>
              <a:t>Gồm các chuẩn con MPEG-1, MPEG-2</a:t>
            </a:r>
            <a:r>
              <a:rPr lang="en-US" smtClean="0">
                <a:latin typeface="Times New Roman" pitchFamily="18" charset="0"/>
                <a:cs typeface="Times New Roman" pitchFamily="18" charset="0"/>
              </a:rPr>
              <a:t>, </a:t>
            </a:r>
            <a:r>
              <a:rPr lang="en-US" smtClean="0">
                <a:latin typeface="Times New Roman" pitchFamily="18" charset="0"/>
                <a:cs typeface="Times New Roman" pitchFamily="18" charset="0"/>
              </a:rPr>
              <a:t>MPEG-4…</a:t>
            </a:r>
          </a:p>
          <a:p>
            <a:pPr lvl="1"/>
            <a:r>
              <a:rPr lang="en-US" smtClean="0">
                <a:latin typeface="Times New Roman" pitchFamily="18" charset="0"/>
                <a:cs typeface="Times New Roman" pitchFamily="18" charset="0"/>
              </a:rPr>
              <a:t>Được sử dụng rộng rãi trong các thiết bị giải trí gia đình : VCD , DVD, SVCD…</a:t>
            </a:r>
          </a:p>
          <a:p>
            <a:pPr lvl="1"/>
            <a:endParaRPr lang="en-US" smtClean="0">
              <a:latin typeface="Times New Roman" pitchFamily="18" charset="0"/>
              <a:cs typeface="Times New Roman" pitchFamily="18" charset="0"/>
            </a:endParaRPr>
          </a:p>
          <a:p>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25</a:t>
            </a:fld>
            <a:endParaRPr kumimoji="0"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7467600" cy="1828800"/>
          </a:xfrm>
        </p:spPr>
        <p:txBody>
          <a:bodyPr>
            <a:normAutofit/>
          </a:bodyPr>
          <a:lstStyle/>
          <a:p>
            <a:r>
              <a:rPr lang="en-US" sz="2400" smtClean="0">
                <a:latin typeface="Times New Roman" pitchFamily="18" charset="0"/>
                <a:cs typeface="Times New Roman" pitchFamily="18" charset="0"/>
              </a:rPr>
              <a:t>Định dạng tài liệu:</a:t>
            </a:r>
          </a:p>
          <a:p>
            <a:pPr lvl="1"/>
            <a:r>
              <a:rPr lang="en-US" sz="2000" smtClean="0">
                <a:latin typeface="Times New Roman" pitchFamily="18" charset="0"/>
                <a:cs typeface="Times New Roman" pitchFamily="18" charset="0"/>
              </a:rPr>
              <a:t>Các tài liệu cần chuẩn hóa khuôn dạng để có thể trao đổi dễ dàng.</a:t>
            </a:r>
          </a:p>
          <a:p>
            <a:pPr lvl="1"/>
            <a:r>
              <a:rPr lang="en-US" sz="2000" smtClean="0">
                <a:latin typeface="Times New Roman" pitchFamily="18" charset="0"/>
                <a:cs typeface="Times New Roman" pitchFamily="18" charset="0"/>
              </a:rPr>
              <a:t>Thông thường phân biệt dựa vào phần mở rộng của tên tệp và phần header của tệp.</a:t>
            </a:r>
            <a:endParaRPr lang="en-US" sz="200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26</a:t>
            </a:fld>
            <a:endParaRPr kumimoji="0" lang="en-US"/>
          </a:p>
        </p:txBody>
      </p:sp>
      <p:sp>
        <p:nvSpPr>
          <p:cNvPr id="5" name="Title 1"/>
          <p:cNvSpPr>
            <a:spLocks noGrp="1"/>
          </p:cNvSpPr>
          <p:nvPr>
            <p:ph type="title"/>
          </p:nvPr>
        </p:nvSpPr>
        <p:spPr/>
        <p:txBody>
          <a:bodyPr>
            <a:normAutofit/>
          </a:bodyPr>
          <a:lstStyle/>
          <a:p>
            <a:r>
              <a:rPr lang="en-US" sz="4000" smtClean="0">
                <a:solidFill>
                  <a:srgbClr val="002060"/>
                </a:solidFill>
                <a:latin typeface="Times New Roman" pitchFamily="18" charset="0"/>
                <a:cs typeface="Times New Roman" pitchFamily="18" charset="0"/>
              </a:rPr>
              <a:t>6.2.2 Chuẩn hóa dữ liệu</a:t>
            </a:r>
            <a:endParaRPr lang="en-US" sz="4400"/>
          </a:p>
        </p:txBody>
      </p:sp>
      <p:graphicFrame>
        <p:nvGraphicFramePr>
          <p:cNvPr id="6" name="Table 5"/>
          <p:cNvGraphicFramePr>
            <a:graphicFrameLocks noGrp="1"/>
          </p:cNvGraphicFramePr>
          <p:nvPr/>
        </p:nvGraphicFramePr>
        <p:xfrm>
          <a:off x="609600" y="3048000"/>
          <a:ext cx="8001000" cy="3505199"/>
        </p:xfrm>
        <a:graphic>
          <a:graphicData uri="http://schemas.openxmlformats.org/drawingml/2006/table">
            <a:tbl>
              <a:tblPr/>
              <a:tblGrid>
                <a:gridCol w="762000"/>
                <a:gridCol w="7239000"/>
              </a:tblGrid>
              <a:tr h="200297">
                <a:tc>
                  <a:txBody>
                    <a:bodyPr/>
                    <a:lstStyle/>
                    <a:p>
                      <a:pPr marL="0" marR="95250" algn="l">
                        <a:lnSpc>
                          <a:spcPts val="1200"/>
                        </a:lnSpc>
                        <a:spcBef>
                          <a:spcPts val="0"/>
                        </a:spcBef>
                        <a:spcAft>
                          <a:spcPts val="0"/>
                        </a:spcAft>
                        <a:tabLst>
                          <a:tab pos="722630" algn="ctr"/>
                        </a:tabLst>
                      </a:pPr>
                      <a:r>
                        <a:rPr lang="en-US" sz="900" b="0" kern="100" smtClean="0">
                          <a:latin typeface="Arial"/>
                          <a:ea typeface="MS PGothic"/>
                          <a:cs typeface="Times New Roman"/>
                        </a:rPr>
                        <a:t>Định</a:t>
                      </a:r>
                      <a:r>
                        <a:rPr lang="en-US" sz="900" b="0" kern="100" baseline="0" smtClean="0">
                          <a:latin typeface="Arial"/>
                          <a:ea typeface="MS PGothic"/>
                          <a:cs typeface="Times New Roman"/>
                        </a:rPr>
                        <a:t> dạng</a:t>
                      </a:r>
                      <a:endParaRPr lang="en-US" sz="900" b="0" kern="100">
                        <a:latin typeface="Times New Roman"/>
                        <a:ea typeface="MS PGothic"/>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95250" algn="l">
                        <a:lnSpc>
                          <a:spcPts val="1200"/>
                        </a:lnSpc>
                        <a:spcBef>
                          <a:spcPts val="0"/>
                        </a:spcBef>
                        <a:spcAft>
                          <a:spcPts val="0"/>
                        </a:spcAft>
                      </a:pPr>
                      <a:r>
                        <a:rPr lang="en-US" sz="900" b="0" kern="100" smtClean="0">
                          <a:latin typeface="Arial"/>
                          <a:ea typeface="MS PGothic"/>
                          <a:cs typeface="Times New Roman"/>
                        </a:rPr>
                        <a:t>Giải</a:t>
                      </a:r>
                      <a:r>
                        <a:rPr lang="en-US" sz="900" b="0" kern="100" baseline="0" smtClean="0">
                          <a:latin typeface="Arial"/>
                          <a:ea typeface="MS PGothic"/>
                          <a:cs typeface="Times New Roman"/>
                        </a:rPr>
                        <a:t> thích</a:t>
                      </a:r>
                      <a:endParaRPr lang="en-US" sz="900" b="0" kern="100">
                        <a:latin typeface="Times New Roman"/>
                        <a:ea typeface="MS PGothic"/>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r>
              <a:tr h="550817">
                <a:tc>
                  <a:txBody>
                    <a:bodyPr/>
                    <a:lstStyle/>
                    <a:p>
                      <a:pPr marL="0" marR="95250" algn="l">
                        <a:lnSpc>
                          <a:spcPts val="1200"/>
                        </a:lnSpc>
                        <a:spcBef>
                          <a:spcPts val="0"/>
                        </a:spcBef>
                        <a:spcAft>
                          <a:spcPts val="0"/>
                        </a:spcAft>
                      </a:pPr>
                      <a:r>
                        <a:rPr lang="en-US" sz="1200" kern="100">
                          <a:latin typeface="Times New Roman"/>
                          <a:ea typeface="MS PGothic"/>
                          <a:cs typeface="Times New Roman"/>
                        </a:rPr>
                        <a:t>SGML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l">
                        <a:lnSpc>
                          <a:spcPts val="1100"/>
                        </a:lnSpc>
                        <a:spcBef>
                          <a:spcPts val="0"/>
                        </a:spcBef>
                        <a:spcAft>
                          <a:spcPts val="0"/>
                        </a:spcAft>
                      </a:pPr>
                      <a:r>
                        <a:rPr lang="en-US" sz="1200" b="0" kern="100">
                          <a:latin typeface="Times New Roman"/>
                          <a:ea typeface="MS PGothic"/>
                          <a:cs typeface="Times New Roman"/>
                        </a:rPr>
                        <a:t>Standard Generalized Markup Language </a:t>
                      </a:r>
                    </a:p>
                    <a:p>
                      <a:pPr marL="0" marR="95250" algn="l">
                        <a:lnSpc>
                          <a:spcPts val="1100"/>
                        </a:lnSpc>
                        <a:spcBef>
                          <a:spcPts val="0"/>
                        </a:spcBef>
                        <a:spcAft>
                          <a:spcPts val="0"/>
                        </a:spcAft>
                      </a:pPr>
                      <a:r>
                        <a:rPr lang="en-US" sz="1200" b="0" kern="100" smtClean="0">
                          <a:latin typeface="Times New Roman"/>
                          <a:ea typeface="MS PGothic"/>
                          <a:cs typeface="Times New Roman"/>
                        </a:rPr>
                        <a:t>Ngôn</a:t>
                      </a:r>
                      <a:r>
                        <a:rPr lang="en-US" sz="1200" b="0" kern="100" baseline="0" smtClean="0">
                          <a:latin typeface="Times New Roman"/>
                          <a:ea typeface="MS PGothic"/>
                          <a:cs typeface="Times New Roman"/>
                        </a:rPr>
                        <a:t> ngữ diễn tả cấu trúc ngữ nghĩa là logic của tài liệu. Có thể sử dụng tài liệu như một cơ sở dữ liệu</a:t>
                      </a:r>
                      <a:endParaRPr lang="en-US" sz="1200" b="0" kern="100">
                        <a:latin typeface="Times New Roman"/>
                        <a:ea typeface="MS PGothic"/>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817">
                <a:tc>
                  <a:txBody>
                    <a:bodyPr/>
                    <a:lstStyle/>
                    <a:p>
                      <a:pPr marL="0" marR="95250" algn="l">
                        <a:lnSpc>
                          <a:spcPts val="1200"/>
                        </a:lnSpc>
                        <a:spcBef>
                          <a:spcPts val="0"/>
                        </a:spcBef>
                        <a:spcAft>
                          <a:spcPts val="0"/>
                        </a:spcAft>
                      </a:pPr>
                      <a:r>
                        <a:rPr lang="en-US" sz="1200" kern="100">
                          <a:latin typeface="Times New Roman"/>
                          <a:ea typeface="MS PGothic"/>
                          <a:cs typeface="Times New Roman"/>
                        </a:rPr>
                        <a:t>XML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l">
                        <a:lnSpc>
                          <a:spcPts val="1100"/>
                        </a:lnSpc>
                        <a:spcBef>
                          <a:spcPts val="0"/>
                        </a:spcBef>
                        <a:spcAft>
                          <a:spcPts val="0"/>
                        </a:spcAft>
                      </a:pPr>
                      <a:r>
                        <a:rPr lang="en-US" sz="1200" kern="100">
                          <a:latin typeface="Times New Roman"/>
                          <a:ea typeface="MS PGothic"/>
                          <a:cs typeface="Times New Roman"/>
                        </a:rPr>
                        <a:t>eXtensible Markup </a:t>
                      </a:r>
                      <a:r>
                        <a:rPr lang="en-US" sz="1200" kern="100">
                          <a:latin typeface="Times New Roman"/>
                          <a:ea typeface="MS PGothic"/>
                          <a:cs typeface="Times New Roman"/>
                        </a:rPr>
                        <a:t>Language </a:t>
                      </a:r>
                      <a:endParaRPr lang="en-US" sz="1200" kern="100" smtClean="0">
                        <a:latin typeface="Times New Roman"/>
                        <a:ea typeface="MS PGothic"/>
                        <a:cs typeface="Times New Roman"/>
                      </a:endParaRPr>
                    </a:p>
                    <a:p>
                      <a:pPr marL="0" marR="95250" algn="l">
                        <a:lnSpc>
                          <a:spcPts val="1100"/>
                        </a:lnSpc>
                        <a:spcBef>
                          <a:spcPts val="0"/>
                        </a:spcBef>
                        <a:spcAft>
                          <a:spcPts val="0"/>
                        </a:spcAft>
                      </a:pPr>
                      <a:r>
                        <a:rPr lang="en-US" sz="1200" kern="100" smtClean="0">
                          <a:latin typeface="Times New Roman"/>
                          <a:ea typeface="MS PGothic"/>
                          <a:cs typeface="Times New Roman"/>
                        </a:rPr>
                        <a:t>Ngôn</a:t>
                      </a:r>
                      <a:r>
                        <a:rPr lang="en-US" sz="1200" kern="100" baseline="0" smtClean="0">
                          <a:latin typeface="Times New Roman"/>
                          <a:ea typeface="MS PGothic"/>
                          <a:cs typeface="Times New Roman"/>
                        </a:rPr>
                        <a:t> ngữ ra đời sau HTML với tập mở rộng tính năng của SGML sử dụng trên Web. Người dùng có thể tự định nghĩa các thẻ của riêng họ.</a:t>
                      </a:r>
                      <a:endParaRPr lang="en-US" sz="1600" kern="100">
                        <a:latin typeface="Times New Roman"/>
                        <a:ea typeface="MS PGothic"/>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817">
                <a:tc>
                  <a:txBody>
                    <a:bodyPr/>
                    <a:lstStyle/>
                    <a:p>
                      <a:pPr marL="0" marR="95250" algn="l">
                        <a:lnSpc>
                          <a:spcPts val="1200"/>
                        </a:lnSpc>
                        <a:spcBef>
                          <a:spcPts val="0"/>
                        </a:spcBef>
                        <a:spcAft>
                          <a:spcPts val="0"/>
                        </a:spcAft>
                      </a:pPr>
                      <a:r>
                        <a:rPr lang="en-US" sz="1200" kern="100">
                          <a:latin typeface="Times New Roman"/>
                          <a:ea typeface="MS PGothic"/>
                          <a:cs typeface="Times New Roman"/>
                        </a:rPr>
                        <a:t>HTML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l">
                        <a:lnSpc>
                          <a:spcPts val="1100"/>
                        </a:lnSpc>
                        <a:spcBef>
                          <a:spcPts val="0"/>
                        </a:spcBef>
                        <a:spcAft>
                          <a:spcPts val="0"/>
                        </a:spcAft>
                      </a:pPr>
                      <a:r>
                        <a:rPr lang="en-US" sz="1200" kern="100">
                          <a:latin typeface="Times New Roman"/>
                          <a:ea typeface="MS PGothic"/>
                          <a:cs typeface="Times New Roman"/>
                        </a:rPr>
                        <a:t>HyperText Markup Language</a:t>
                      </a:r>
                      <a:r>
                        <a:rPr lang="en-US" sz="1200" kern="100">
                          <a:latin typeface="Times New Roman"/>
                          <a:ea typeface="MS PGothic"/>
                          <a:cs typeface="Times New Roman"/>
                        </a:rPr>
                        <a:t>. </a:t>
                      </a:r>
                      <a:endParaRPr lang="en-US" sz="1200" kern="100" smtClean="0">
                        <a:latin typeface="Times New Roman"/>
                        <a:ea typeface="MS PGothic"/>
                        <a:cs typeface="Times New Roman"/>
                      </a:endParaRPr>
                    </a:p>
                    <a:p>
                      <a:pPr marL="0" marR="95250" algn="l">
                        <a:lnSpc>
                          <a:spcPts val="1100"/>
                        </a:lnSpc>
                        <a:spcBef>
                          <a:spcPts val="0"/>
                        </a:spcBef>
                        <a:spcAft>
                          <a:spcPts val="0"/>
                        </a:spcAft>
                      </a:pPr>
                      <a:r>
                        <a:rPr lang="en-US" sz="1200" kern="100" smtClean="0">
                          <a:latin typeface="Times New Roman"/>
                          <a:ea typeface="MS PGothic"/>
                          <a:cs typeface="Times New Roman"/>
                        </a:rPr>
                        <a:t>Ngôn</a:t>
                      </a:r>
                      <a:r>
                        <a:rPr lang="en-US" sz="1200" kern="100" baseline="0" smtClean="0">
                          <a:latin typeface="Times New Roman"/>
                          <a:ea typeface="MS PGothic"/>
                          <a:cs typeface="Times New Roman"/>
                        </a:rPr>
                        <a:t> ngữ sử dụng để tạo lên các trang Web trên Internet. Các thẻ trong “&lt;&gt;” mô tả kích thước, màu sắc chữ và các siêu liên kết.</a:t>
                      </a:r>
                      <a:endParaRPr lang="en-US" sz="1600" kern="100">
                        <a:latin typeface="Times New Roman"/>
                        <a:ea typeface="MS PGothic"/>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817">
                <a:tc>
                  <a:txBody>
                    <a:bodyPr/>
                    <a:lstStyle/>
                    <a:p>
                      <a:pPr marL="0" marR="95250" algn="l">
                        <a:lnSpc>
                          <a:spcPts val="1200"/>
                        </a:lnSpc>
                        <a:spcBef>
                          <a:spcPts val="0"/>
                        </a:spcBef>
                        <a:spcAft>
                          <a:spcPts val="0"/>
                        </a:spcAft>
                      </a:pPr>
                      <a:r>
                        <a:rPr lang="en-US" sz="1200" kern="100" smtClean="0">
                          <a:latin typeface="Times New Roman"/>
                          <a:ea typeface="MS PGothic"/>
                          <a:cs typeface="Times New Roman"/>
                        </a:rPr>
                        <a:t>TeX</a:t>
                      </a:r>
                      <a:endParaRPr lang="en-US" sz="1200" kern="100">
                        <a:latin typeface="Times New Roman"/>
                        <a:ea typeface="MS PGothic"/>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l">
                        <a:lnSpc>
                          <a:spcPts val="1100"/>
                        </a:lnSpc>
                        <a:spcBef>
                          <a:spcPts val="0"/>
                        </a:spcBef>
                        <a:spcAft>
                          <a:spcPts val="0"/>
                        </a:spcAft>
                      </a:pPr>
                      <a:r>
                        <a:rPr lang="en-US" sz="1200" kern="100" smtClean="0">
                          <a:latin typeface="Times New Roman"/>
                          <a:ea typeface="MS PGothic"/>
                          <a:cs typeface="Times New Roman"/>
                        </a:rPr>
                        <a:t>Định</a:t>
                      </a:r>
                      <a:r>
                        <a:rPr lang="en-US" sz="1200" kern="100" baseline="0" smtClean="0">
                          <a:latin typeface="Times New Roman"/>
                          <a:ea typeface="MS PGothic"/>
                          <a:cs typeface="Times New Roman"/>
                        </a:rPr>
                        <a:t> dạng sử dụng trong các tài liệu với các công thức toán học phức tạp và công thức hóa học.</a:t>
                      </a:r>
                      <a:endParaRPr lang="en-US" sz="1200" kern="100" smtClean="0">
                        <a:latin typeface="Times New Roman"/>
                        <a:ea typeface="MS PGothic"/>
                        <a:cs typeface="Times New Roman"/>
                      </a:endParaRPr>
                    </a:p>
                    <a:p>
                      <a:pPr marL="0" marR="95250" algn="l">
                        <a:lnSpc>
                          <a:spcPts val="1100"/>
                        </a:lnSpc>
                        <a:spcBef>
                          <a:spcPts val="0"/>
                        </a:spcBef>
                        <a:spcAft>
                          <a:spcPts val="0"/>
                        </a:spcAft>
                      </a:pPr>
                      <a:r>
                        <a:rPr lang="en-US" sz="1050" kern="100" smtClean="0">
                          <a:latin typeface="Times New Roman"/>
                          <a:ea typeface="MS PGothic"/>
                          <a:cs typeface="Times New Roman"/>
                        </a:rPr>
                        <a:t> </a:t>
                      </a:r>
                      <a:endParaRPr lang="en-US" sz="1200" kern="100">
                        <a:latin typeface="Times New Roman"/>
                        <a:ea typeface="MS PGothic"/>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817">
                <a:tc>
                  <a:txBody>
                    <a:bodyPr/>
                    <a:lstStyle/>
                    <a:p>
                      <a:pPr marL="0" marR="95250" algn="l">
                        <a:lnSpc>
                          <a:spcPts val="1200"/>
                        </a:lnSpc>
                        <a:spcBef>
                          <a:spcPts val="0"/>
                        </a:spcBef>
                        <a:spcAft>
                          <a:spcPts val="0"/>
                        </a:spcAft>
                      </a:pPr>
                      <a:r>
                        <a:rPr lang="en-US" sz="1200" kern="100">
                          <a:latin typeface="Times New Roman"/>
                          <a:ea typeface="MS PGothic"/>
                          <a:cs typeface="Times New Roman"/>
                        </a:rPr>
                        <a:t>CSV</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l">
                        <a:lnSpc>
                          <a:spcPts val="1100"/>
                        </a:lnSpc>
                        <a:spcBef>
                          <a:spcPts val="0"/>
                        </a:spcBef>
                        <a:spcAft>
                          <a:spcPts val="0"/>
                        </a:spcAft>
                      </a:pPr>
                      <a:r>
                        <a:rPr lang="en-US" sz="1200" kern="100">
                          <a:latin typeface="Times New Roman"/>
                          <a:ea typeface="MS PGothic"/>
                          <a:cs typeface="Times New Roman"/>
                        </a:rPr>
                        <a:t>Comma Separated Value </a:t>
                      </a:r>
                      <a:r>
                        <a:rPr lang="en-US" sz="1200" kern="100">
                          <a:latin typeface="Times New Roman"/>
                          <a:ea typeface="MS PGothic"/>
                          <a:cs typeface="Times New Roman"/>
                        </a:rPr>
                        <a:t>Format </a:t>
                      </a:r>
                      <a:endParaRPr lang="en-US" sz="1200" kern="100" smtClean="0">
                        <a:latin typeface="Times New Roman"/>
                        <a:ea typeface="MS PGothic"/>
                        <a:cs typeface="Times New Roman"/>
                      </a:endParaRPr>
                    </a:p>
                    <a:p>
                      <a:pPr marL="0" marR="95250" algn="l">
                        <a:lnSpc>
                          <a:spcPts val="1100"/>
                        </a:lnSpc>
                        <a:spcBef>
                          <a:spcPts val="0"/>
                        </a:spcBef>
                        <a:spcAft>
                          <a:spcPts val="0"/>
                        </a:spcAft>
                      </a:pPr>
                      <a:r>
                        <a:rPr lang="en-US" sz="1200" kern="100" smtClean="0">
                          <a:latin typeface="Times New Roman"/>
                          <a:ea typeface="MS PGothic"/>
                          <a:cs typeface="Times New Roman"/>
                        </a:rPr>
                        <a:t>Mỗi</a:t>
                      </a:r>
                      <a:r>
                        <a:rPr lang="en-US" sz="1200" kern="100" baseline="0" smtClean="0">
                          <a:latin typeface="Times New Roman"/>
                          <a:ea typeface="MS PGothic"/>
                          <a:cs typeface="Times New Roman"/>
                        </a:rPr>
                        <a:t> mục dữ liệu được kết thúc bằng dấu phảy, sử dụng chủ yếu để ghi dữ liệu từ cơ sở dữ liệu và bảng tính.</a:t>
                      </a:r>
                      <a:endParaRPr lang="en-US" sz="1200" kern="100">
                        <a:latin typeface="Times New Roman"/>
                        <a:ea typeface="MS PGothic"/>
                        <a:cs typeface="Times New Roman"/>
                      </a:endParaRPr>
                    </a:p>
                    <a:p>
                      <a:pPr marL="0" marR="95250" algn="l">
                        <a:lnSpc>
                          <a:spcPts val="1100"/>
                        </a:lnSpc>
                        <a:spcBef>
                          <a:spcPts val="0"/>
                        </a:spcBef>
                        <a:spcAft>
                          <a:spcPts val="0"/>
                        </a:spcAft>
                      </a:pPr>
                      <a:r>
                        <a:rPr lang="en-US" sz="1200" kern="100" smtClean="0">
                          <a:latin typeface="Times New Roman"/>
                          <a:ea typeface="MS PGothic"/>
                          <a:cs typeface="Times New Roman"/>
                        </a:rPr>
                        <a:t> </a:t>
                      </a:r>
                      <a:endParaRPr lang="en-US" sz="1200" kern="100">
                        <a:latin typeface="Times New Roman"/>
                        <a:ea typeface="MS PGothic"/>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817">
                <a:tc>
                  <a:txBody>
                    <a:bodyPr/>
                    <a:lstStyle/>
                    <a:p>
                      <a:pPr marL="0" marR="95250" algn="l">
                        <a:lnSpc>
                          <a:spcPts val="1200"/>
                        </a:lnSpc>
                        <a:spcBef>
                          <a:spcPts val="0"/>
                        </a:spcBef>
                        <a:spcAft>
                          <a:spcPts val="0"/>
                        </a:spcAft>
                      </a:pPr>
                      <a:r>
                        <a:rPr lang="en-US" sz="1200" kern="100">
                          <a:latin typeface="Times New Roman"/>
                          <a:ea typeface="MS PGothic"/>
                          <a:cs typeface="Times New Roman"/>
                        </a:rPr>
                        <a:t>PDF</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l">
                        <a:lnSpc>
                          <a:spcPts val="1100"/>
                        </a:lnSpc>
                        <a:spcBef>
                          <a:spcPts val="0"/>
                        </a:spcBef>
                        <a:spcAft>
                          <a:spcPts val="0"/>
                        </a:spcAft>
                      </a:pPr>
                      <a:r>
                        <a:rPr lang="en-US" sz="1200" kern="100">
                          <a:latin typeface="Times New Roman"/>
                          <a:ea typeface="MS PGothic"/>
                          <a:cs typeface="Times New Roman"/>
                        </a:rPr>
                        <a:t>Portable </a:t>
                      </a:r>
                      <a:r>
                        <a:rPr lang="en-US" sz="1200" kern="100">
                          <a:latin typeface="Times New Roman"/>
                          <a:ea typeface="MS PGothic"/>
                          <a:cs typeface="Times New Roman"/>
                        </a:rPr>
                        <a:t>Document </a:t>
                      </a:r>
                      <a:r>
                        <a:rPr lang="en-US" sz="1200" kern="100" smtClean="0">
                          <a:latin typeface="Times New Roman"/>
                          <a:ea typeface="MS PGothic"/>
                          <a:cs typeface="Times New Roman"/>
                        </a:rPr>
                        <a:t>Format</a:t>
                      </a:r>
                    </a:p>
                    <a:p>
                      <a:pPr marL="0" marR="95250" algn="l">
                        <a:lnSpc>
                          <a:spcPts val="1100"/>
                        </a:lnSpc>
                        <a:spcBef>
                          <a:spcPts val="0"/>
                        </a:spcBef>
                        <a:spcAft>
                          <a:spcPts val="0"/>
                        </a:spcAft>
                      </a:pPr>
                      <a:r>
                        <a:rPr lang="en-US" sz="1200" kern="100" smtClean="0">
                          <a:latin typeface="Times New Roman"/>
                          <a:ea typeface="MS PGothic"/>
                          <a:cs typeface="Times New Roman"/>
                        </a:rPr>
                        <a:t>Định</a:t>
                      </a:r>
                      <a:r>
                        <a:rPr lang="en-US" sz="1200" kern="100" baseline="0" smtClean="0">
                          <a:latin typeface="Times New Roman"/>
                          <a:ea typeface="MS PGothic"/>
                          <a:cs typeface="Times New Roman"/>
                        </a:rPr>
                        <a:t> dạng tài liệu điện tử phát triển bởi Adobe Systems . Tài liệu dạng này có thể được trao đổi mà không phụ thộc vào loại máy tính và nền tảng phần mềm.</a:t>
                      </a:r>
                      <a:endParaRPr lang="en-US" sz="1600" kern="100">
                        <a:latin typeface="Times New Roman"/>
                        <a:ea typeface="MS PGothic"/>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2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p:txBody>
      </p:sp>
      <p:sp>
        <p:nvSpPr>
          <p:cNvPr id="1026" name="Rectangle 2"/>
          <p:cNvSpPr>
            <a:spLocks noChangeArrowheads="1"/>
          </p:cNvSpPr>
          <p:nvPr/>
        </p:nvSpPr>
        <p:spPr bwMode="auto">
          <a:xfrm>
            <a:off x="0" y="0"/>
            <a:ext cx="3017838" cy="7938"/>
          </a:xfrm>
          <a:prstGeom prst="rect">
            <a:avLst/>
          </a:prstGeom>
          <a:solidFill>
            <a:srgbClr val="000000"/>
          </a:solidFill>
          <a:ln w="9525">
            <a:solidFill>
              <a:schemeClr val="tx1"/>
            </a:solid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7467600" cy="1143000"/>
          </a:xfrm>
        </p:spPr>
        <p:txBody>
          <a:bodyPr/>
          <a:lstStyle/>
          <a:p>
            <a:r>
              <a:rPr lang="en-US" smtClean="0">
                <a:latin typeface="Times New Roman" pitchFamily="18" charset="0"/>
                <a:cs typeface="Times New Roman" pitchFamily="18" charset="0"/>
              </a:rPr>
              <a:t>Chuẩn hóa trao đổi dữ liệu : chuẩn hóa dữ liệu khi trao đổi giữa các công ty</a:t>
            </a:r>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27</a:t>
            </a:fld>
            <a:endParaRPr kumimoji="0" lang="en-US"/>
          </a:p>
        </p:txBody>
      </p:sp>
      <p:sp>
        <p:nvSpPr>
          <p:cNvPr id="5" name="Title 1"/>
          <p:cNvSpPr>
            <a:spLocks noGrp="1"/>
          </p:cNvSpPr>
          <p:nvPr>
            <p:ph type="title"/>
          </p:nvPr>
        </p:nvSpPr>
        <p:spPr>
          <a:xfrm>
            <a:off x="457200" y="274638"/>
            <a:ext cx="8001000" cy="1143000"/>
          </a:xfrm>
        </p:spPr>
        <p:txBody>
          <a:bodyPr>
            <a:noAutofit/>
          </a:bodyPr>
          <a:lstStyle/>
          <a:p>
            <a:r>
              <a:rPr lang="en-US" sz="4000" smtClean="0">
                <a:solidFill>
                  <a:srgbClr val="002060"/>
                </a:solidFill>
                <a:latin typeface="Times New Roman" pitchFamily="18" charset="0"/>
                <a:cs typeface="Times New Roman" pitchFamily="18" charset="0"/>
              </a:rPr>
              <a:t>6.2.3 </a:t>
            </a:r>
            <a:r>
              <a:rPr lang="en-US" sz="4000" smtClean="0">
                <a:solidFill>
                  <a:srgbClr val="002060"/>
                </a:solidFill>
                <a:latin typeface="Times New Roman" pitchFamily="18" charset="0"/>
                <a:cs typeface="Times New Roman" pitchFamily="18" charset="0"/>
              </a:rPr>
              <a:t>Chuẩn hóa </a:t>
            </a:r>
            <a:r>
              <a:rPr lang="en-US" sz="4000" smtClean="0">
                <a:solidFill>
                  <a:srgbClr val="002060"/>
                </a:solidFill>
                <a:latin typeface="Times New Roman" pitchFamily="18" charset="0"/>
                <a:cs typeface="Times New Roman" pitchFamily="18" charset="0"/>
              </a:rPr>
              <a:t>trao đổi dữ liệu và phần mềm</a:t>
            </a:r>
            <a:endParaRPr lang="en-US" sz="4400"/>
          </a:p>
        </p:txBody>
      </p:sp>
      <p:graphicFrame>
        <p:nvGraphicFramePr>
          <p:cNvPr id="10" name="Table 9"/>
          <p:cNvGraphicFramePr>
            <a:graphicFrameLocks noGrp="1"/>
          </p:cNvGraphicFramePr>
          <p:nvPr/>
        </p:nvGraphicFramePr>
        <p:xfrm>
          <a:off x="685800" y="2667000"/>
          <a:ext cx="7543800" cy="2375535"/>
        </p:xfrm>
        <a:graphic>
          <a:graphicData uri="http://schemas.openxmlformats.org/drawingml/2006/table">
            <a:tbl>
              <a:tblPr/>
              <a:tblGrid>
                <a:gridCol w="1027756"/>
                <a:gridCol w="6516044"/>
              </a:tblGrid>
              <a:tr h="466725">
                <a:tc>
                  <a:txBody>
                    <a:bodyPr/>
                    <a:lstStyle/>
                    <a:p>
                      <a:pPr marL="0" marR="45085" algn="just">
                        <a:lnSpc>
                          <a:spcPct val="100000"/>
                        </a:lnSpc>
                        <a:spcBef>
                          <a:spcPts val="0"/>
                        </a:spcBef>
                        <a:spcAft>
                          <a:spcPts val="0"/>
                        </a:spcAft>
                        <a:tabLst>
                          <a:tab pos="685800" algn="l"/>
                          <a:tab pos="722630" algn="ctr"/>
                        </a:tabLst>
                      </a:pPr>
                      <a:r>
                        <a:rPr lang="en-US" sz="1600" kern="100" smtClean="0">
                          <a:latin typeface="Times New Roman" pitchFamily="18" charset="0"/>
                          <a:ea typeface="MS PGothic"/>
                          <a:cs typeface="Times New Roman" pitchFamily="18" charset="0"/>
                        </a:rPr>
                        <a:t>Chuẩn</a:t>
                      </a:r>
                      <a:endParaRPr lang="en-US" sz="1600" kern="100">
                        <a:latin typeface="Times New Roman" pitchFamily="18" charset="0"/>
                        <a:ea typeface="MS PGothic"/>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95250" algn="just">
                        <a:lnSpc>
                          <a:spcPct val="100000"/>
                        </a:lnSpc>
                        <a:spcBef>
                          <a:spcPts val="0"/>
                        </a:spcBef>
                        <a:spcAft>
                          <a:spcPts val="0"/>
                        </a:spcAft>
                      </a:pPr>
                      <a:r>
                        <a:rPr lang="en-US" sz="1600" kern="100" smtClean="0">
                          <a:latin typeface="Times New Roman" pitchFamily="18" charset="0"/>
                          <a:ea typeface="MS PGothic"/>
                          <a:cs typeface="Times New Roman" pitchFamily="18" charset="0"/>
                        </a:rPr>
                        <a:t>Giải</a:t>
                      </a:r>
                      <a:r>
                        <a:rPr lang="en-US" sz="1600" kern="100" baseline="0" smtClean="0">
                          <a:latin typeface="Times New Roman" pitchFamily="18" charset="0"/>
                          <a:ea typeface="MS PGothic"/>
                          <a:cs typeface="Times New Roman" pitchFamily="18" charset="0"/>
                        </a:rPr>
                        <a:t> thích</a:t>
                      </a:r>
                      <a:endParaRPr lang="en-US" sz="1600" kern="100">
                        <a:latin typeface="Times New Roman" pitchFamily="18" charset="0"/>
                        <a:ea typeface="MS PGothic"/>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r>
              <a:tr h="466725">
                <a:tc>
                  <a:txBody>
                    <a:bodyPr/>
                    <a:lstStyle/>
                    <a:p>
                      <a:pPr marL="0" marR="200025" algn="just">
                        <a:lnSpc>
                          <a:spcPct val="100000"/>
                        </a:lnSpc>
                        <a:spcBef>
                          <a:spcPts val="0"/>
                        </a:spcBef>
                        <a:spcAft>
                          <a:spcPts val="0"/>
                        </a:spcAft>
                      </a:pPr>
                      <a:r>
                        <a:rPr lang="en-US" sz="1600" kern="100">
                          <a:latin typeface="Times New Roman" pitchFamily="18" charset="0"/>
                          <a:ea typeface="MS PGothic"/>
                          <a:cs typeface="Times New Roman" pitchFamily="18" charset="0"/>
                        </a:rPr>
                        <a:t>EDI</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just">
                        <a:lnSpc>
                          <a:spcPct val="100000"/>
                        </a:lnSpc>
                        <a:spcBef>
                          <a:spcPts val="0"/>
                        </a:spcBef>
                        <a:spcAft>
                          <a:spcPts val="0"/>
                        </a:spcAft>
                      </a:pPr>
                      <a:r>
                        <a:rPr lang="en-US" sz="1600" kern="100">
                          <a:latin typeface="Times New Roman" pitchFamily="18" charset="0"/>
                          <a:ea typeface="MS PGothic"/>
                          <a:cs typeface="Times New Roman" pitchFamily="18" charset="0"/>
                        </a:rPr>
                        <a:t>Electronic Data </a:t>
                      </a:r>
                      <a:r>
                        <a:rPr lang="en-US" sz="1600" kern="100">
                          <a:latin typeface="Times New Roman" pitchFamily="18" charset="0"/>
                          <a:ea typeface="MS PGothic"/>
                          <a:cs typeface="Times New Roman" pitchFamily="18" charset="0"/>
                        </a:rPr>
                        <a:t>Interchange </a:t>
                      </a:r>
                      <a:r>
                        <a:rPr lang="en-US" sz="1600" kern="100" smtClean="0">
                          <a:latin typeface="Times New Roman" pitchFamily="18" charset="0"/>
                          <a:ea typeface="MS PGothic"/>
                          <a:cs typeface="Times New Roman" pitchFamily="18" charset="0"/>
                        </a:rPr>
                        <a:t>(giao dịch</a:t>
                      </a:r>
                      <a:r>
                        <a:rPr lang="en-US" sz="1600" kern="100" baseline="0" smtClean="0">
                          <a:latin typeface="Times New Roman" pitchFamily="18" charset="0"/>
                          <a:ea typeface="MS PGothic"/>
                          <a:cs typeface="Times New Roman" pitchFamily="18" charset="0"/>
                        </a:rPr>
                        <a:t> điện tử</a:t>
                      </a:r>
                      <a:r>
                        <a:rPr lang="en-US" sz="1600" kern="100" smtClean="0">
                          <a:latin typeface="Times New Roman" pitchFamily="18" charset="0"/>
                          <a:ea typeface="MS PGothic"/>
                          <a:cs typeface="Times New Roman" pitchFamily="18" charset="0"/>
                        </a:rPr>
                        <a:t>, trao đổi</a:t>
                      </a:r>
                      <a:r>
                        <a:rPr lang="en-US" sz="1600" kern="100" baseline="0" smtClean="0">
                          <a:latin typeface="Times New Roman" pitchFamily="18" charset="0"/>
                          <a:ea typeface="MS PGothic"/>
                          <a:cs typeface="Times New Roman" pitchFamily="18" charset="0"/>
                        </a:rPr>
                        <a:t> dữ liệu điện tử</a:t>
                      </a:r>
                      <a:r>
                        <a:rPr lang="en-US" sz="1600" kern="100" smtClean="0">
                          <a:latin typeface="Times New Roman" pitchFamily="18" charset="0"/>
                          <a:ea typeface="MS PGothic"/>
                          <a:cs typeface="Times New Roman" pitchFamily="18" charset="0"/>
                        </a:rPr>
                        <a:t>)</a:t>
                      </a:r>
                      <a:endParaRPr lang="en-US" sz="1600" kern="100">
                        <a:latin typeface="Times New Roman" pitchFamily="18" charset="0"/>
                        <a:ea typeface="MS PGothic"/>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6725">
                <a:tc>
                  <a:txBody>
                    <a:bodyPr/>
                    <a:lstStyle/>
                    <a:p>
                      <a:pPr marL="0" marR="200025" algn="just">
                        <a:lnSpc>
                          <a:spcPct val="100000"/>
                        </a:lnSpc>
                        <a:spcBef>
                          <a:spcPts val="0"/>
                        </a:spcBef>
                        <a:spcAft>
                          <a:spcPts val="0"/>
                        </a:spcAft>
                      </a:pPr>
                      <a:r>
                        <a:rPr lang="en-US" sz="1600" kern="100">
                          <a:latin typeface="Times New Roman" pitchFamily="18" charset="0"/>
                          <a:ea typeface="MS PGothic"/>
                          <a:cs typeface="Times New Roman" pitchFamily="18" charset="0"/>
                        </a:rPr>
                        <a:t>CALS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just">
                        <a:lnSpc>
                          <a:spcPct val="100000"/>
                        </a:lnSpc>
                        <a:spcBef>
                          <a:spcPts val="0"/>
                        </a:spcBef>
                        <a:spcAft>
                          <a:spcPts val="0"/>
                        </a:spcAft>
                      </a:pPr>
                      <a:r>
                        <a:rPr lang="en-US" sz="1600" kern="100">
                          <a:latin typeface="Times New Roman" pitchFamily="18" charset="0"/>
                          <a:ea typeface="MS PGothic"/>
                          <a:cs typeface="Times New Roman" pitchFamily="18" charset="0"/>
                        </a:rPr>
                        <a:t>Commerce At Light </a:t>
                      </a:r>
                      <a:r>
                        <a:rPr lang="en-US" sz="1600" kern="100">
                          <a:latin typeface="Times New Roman" pitchFamily="18" charset="0"/>
                          <a:ea typeface="MS PGothic"/>
                          <a:cs typeface="Times New Roman" pitchFamily="18" charset="0"/>
                        </a:rPr>
                        <a:t>Speed </a:t>
                      </a:r>
                      <a:endParaRPr lang="en-US" sz="1600" kern="100" smtClean="0">
                        <a:latin typeface="Times New Roman" pitchFamily="18" charset="0"/>
                        <a:ea typeface="MS PGothic"/>
                        <a:cs typeface="Times New Roman" pitchFamily="18" charset="0"/>
                      </a:endParaRPr>
                    </a:p>
                    <a:p>
                      <a:pPr marL="0" marR="95250" algn="just">
                        <a:lnSpc>
                          <a:spcPct val="100000"/>
                        </a:lnSpc>
                        <a:spcBef>
                          <a:spcPts val="0"/>
                        </a:spcBef>
                        <a:spcAft>
                          <a:spcPts val="0"/>
                        </a:spcAft>
                      </a:pPr>
                      <a:endParaRPr lang="en-US" sz="1600" kern="100">
                        <a:latin typeface="Times New Roman" pitchFamily="18" charset="0"/>
                        <a:ea typeface="MS PGothic"/>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6725">
                <a:tc>
                  <a:txBody>
                    <a:bodyPr/>
                    <a:lstStyle/>
                    <a:p>
                      <a:pPr marL="0" marR="200025" algn="just">
                        <a:lnSpc>
                          <a:spcPct val="100000"/>
                        </a:lnSpc>
                        <a:spcBef>
                          <a:spcPts val="0"/>
                        </a:spcBef>
                        <a:spcAft>
                          <a:spcPts val="0"/>
                        </a:spcAft>
                      </a:pPr>
                      <a:r>
                        <a:rPr lang="en-US" sz="1600" kern="100">
                          <a:latin typeface="Times New Roman" pitchFamily="18" charset="0"/>
                          <a:ea typeface="MS PGothic"/>
                          <a:cs typeface="Times New Roman" pitchFamily="18" charset="0"/>
                        </a:rPr>
                        <a:t>EC</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just">
                        <a:lnSpc>
                          <a:spcPct val="100000"/>
                        </a:lnSpc>
                        <a:spcBef>
                          <a:spcPts val="0"/>
                        </a:spcBef>
                        <a:spcAft>
                          <a:spcPts val="0"/>
                        </a:spcAft>
                      </a:pPr>
                      <a:r>
                        <a:rPr lang="en-US" sz="1600" kern="100">
                          <a:latin typeface="Times New Roman" pitchFamily="18" charset="0"/>
                          <a:ea typeface="MS PGothic"/>
                          <a:cs typeface="Times New Roman" pitchFamily="18" charset="0"/>
                        </a:rPr>
                        <a:t>Electronic </a:t>
                      </a:r>
                      <a:r>
                        <a:rPr lang="en-US" sz="1600" kern="100">
                          <a:latin typeface="Times New Roman" pitchFamily="18" charset="0"/>
                          <a:ea typeface="MS PGothic"/>
                          <a:cs typeface="Times New Roman" pitchFamily="18" charset="0"/>
                        </a:rPr>
                        <a:t>Commerce </a:t>
                      </a:r>
                      <a:endParaRPr lang="en-US" sz="1600" kern="100">
                        <a:latin typeface="Times New Roman" pitchFamily="18" charset="0"/>
                        <a:ea typeface="MS PGothic"/>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6725">
                <a:tc>
                  <a:txBody>
                    <a:bodyPr/>
                    <a:lstStyle/>
                    <a:p>
                      <a:pPr marL="0" marR="200025" algn="just">
                        <a:lnSpc>
                          <a:spcPct val="100000"/>
                        </a:lnSpc>
                        <a:spcBef>
                          <a:spcPts val="0"/>
                        </a:spcBef>
                        <a:spcAft>
                          <a:spcPts val="0"/>
                        </a:spcAft>
                      </a:pPr>
                      <a:r>
                        <a:rPr lang="en-US" sz="1600" kern="100">
                          <a:latin typeface="Times New Roman" pitchFamily="18" charset="0"/>
                          <a:ea typeface="MS PGothic"/>
                          <a:cs typeface="Times New Roman" pitchFamily="18" charset="0"/>
                        </a:rPr>
                        <a:t>STEP</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just">
                        <a:lnSpc>
                          <a:spcPct val="100000"/>
                        </a:lnSpc>
                        <a:spcBef>
                          <a:spcPts val="0"/>
                        </a:spcBef>
                        <a:spcAft>
                          <a:spcPts val="0"/>
                        </a:spcAft>
                      </a:pPr>
                      <a:r>
                        <a:rPr lang="en-US" sz="1600" kern="100">
                          <a:latin typeface="Times New Roman" pitchFamily="18" charset="0"/>
                          <a:ea typeface="MS PGothic"/>
                          <a:cs typeface="Times New Roman" pitchFamily="18" charset="0"/>
                        </a:rPr>
                        <a:t>Standard for the Exchange of Product </a:t>
                      </a:r>
                      <a:r>
                        <a:rPr lang="en-US" sz="1600" kern="100">
                          <a:latin typeface="Times New Roman" pitchFamily="18" charset="0"/>
                          <a:ea typeface="MS PGothic"/>
                          <a:cs typeface="Times New Roman" pitchFamily="18" charset="0"/>
                        </a:rPr>
                        <a:t>Model </a:t>
                      </a:r>
                      <a:r>
                        <a:rPr lang="en-US" sz="1600" kern="100" smtClean="0">
                          <a:latin typeface="Times New Roman" pitchFamily="18" charset="0"/>
                          <a:ea typeface="MS PGothic"/>
                          <a:cs typeface="Times New Roman" pitchFamily="18" charset="0"/>
                        </a:rPr>
                        <a:t>Data,</a:t>
                      </a:r>
                      <a:r>
                        <a:rPr lang="en-US" sz="1600" kern="100" baseline="0" smtClean="0">
                          <a:latin typeface="Times New Roman" pitchFamily="18" charset="0"/>
                          <a:ea typeface="MS PGothic"/>
                          <a:cs typeface="Times New Roman" pitchFamily="18" charset="0"/>
                        </a:rPr>
                        <a:t> </a:t>
                      </a:r>
                      <a:r>
                        <a:rPr lang="en-US" sz="1600" kern="100" smtClean="0">
                          <a:latin typeface="Times New Roman" pitchFamily="18" charset="0"/>
                          <a:ea typeface="MS PGothic"/>
                          <a:cs typeface="Times New Roman" pitchFamily="18" charset="0"/>
                        </a:rPr>
                        <a:t>ISO </a:t>
                      </a:r>
                      <a:r>
                        <a:rPr lang="en-US" sz="1600" kern="100">
                          <a:latin typeface="Times New Roman" pitchFamily="18" charset="0"/>
                          <a:ea typeface="MS PGothic"/>
                          <a:cs typeface="Times New Roman" pitchFamily="18" charset="0"/>
                        </a:rPr>
                        <a:t>10303 </a:t>
                      </a:r>
                      <a:r>
                        <a:rPr lang="en-US" sz="1600" kern="100" smtClean="0">
                          <a:latin typeface="Times New Roman" pitchFamily="18" charset="0"/>
                          <a:ea typeface="MS PGothic"/>
                          <a:cs typeface="Times New Roman" pitchFamily="18" charset="0"/>
                        </a:rPr>
                        <a:t>standard</a:t>
                      </a:r>
                    </a:p>
                    <a:p>
                      <a:pPr marL="0" marR="95250" algn="just">
                        <a:lnSpc>
                          <a:spcPct val="100000"/>
                        </a:lnSpc>
                        <a:spcBef>
                          <a:spcPts val="0"/>
                        </a:spcBef>
                        <a:spcAft>
                          <a:spcPts val="0"/>
                        </a:spcAft>
                      </a:pPr>
                      <a:r>
                        <a:rPr lang="en-US" sz="1600" kern="100" smtClean="0">
                          <a:latin typeface="Times New Roman" pitchFamily="18" charset="0"/>
                          <a:ea typeface="MS PGothic"/>
                          <a:cs typeface="Times New Roman" pitchFamily="18" charset="0"/>
                        </a:rPr>
                        <a:t>Chuẩn</a:t>
                      </a:r>
                      <a:r>
                        <a:rPr lang="en-US" sz="1600" kern="100" baseline="0" smtClean="0">
                          <a:latin typeface="Times New Roman" pitchFamily="18" charset="0"/>
                          <a:ea typeface="MS PGothic"/>
                          <a:cs typeface="Times New Roman" pitchFamily="18" charset="0"/>
                        </a:rPr>
                        <a:t> quốc tế về trao đổi dữ liệu mô hình sản phẩm.</a:t>
                      </a:r>
                      <a:endParaRPr lang="en-US" sz="1600" kern="100">
                        <a:latin typeface="Times New Roman" pitchFamily="18" charset="0"/>
                        <a:ea typeface="MS PGothic"/>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40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p:txBody>
      </p:sp>
      <p:sp>
        <p:nvSpPr>
          <p:cNvPr id="44037" name="Rectangle 5"/>
          <p:cNvSpPr>
            <a:spLocks noChangeArrowheads="1"/>
          </p:cNvSpPr>
          <p:nvPr/>
        </p:nvSpPr>
        <p:spPr bwMode="auto">
          <a:xfrm>
            <a:off x="0" y="0"/>
            <a:ext cx="3017838" cy="7938"/>
          </a:xfrm>
          <a:prstGeom prst="rect">
            <a:avLst/>
          </a:prstGeom>
          <a:solidFill>
            <a:srgbClr val="000000"/>
          </a:solidFill>
          <a:ln w="9525">
            <a:solidFill>
              <a:schemeClr val="tx1"/>
            </a:solid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latin typeface="Times New Roman" pitchFamily="18" charset="0"/>
                <a:cs typeface="Times New Roman" pitchFamily="18" charset="0"/>
              </a:rPr>
              <a:t>Hệ thống mở : </a:t>
            </a:r>
          </a:p>
          <a:p>
            <a:pPr lvl="1"/>
            <a:r>
              <a:rPr lang="en-US" smtClean="0">
                <a:latin typeface="Times New Roman" pitchFamily="18" charset="0"/>
                <a:cs typeface="Times New Roman" pitchFamily="18" charset="0"/>
              </a:rPr>
              <a:t>Hệ thống máy tính được xây dựng bằng việc chuẩn hóa các đặc tả hệ thống.</a:t>
            </a:r>
          </a:p>
          <a:p>
            <a:pPr lvl="1"/>
            <a:r>
              <a:rPr lang="en-US" smtClean="0">
                <a:latin typeface="Times New Roman" pitchFamily="18" charset="0"/>
                <a:cs typeface="Times New Roman" pitchFamily="18" charset="0"/>
              </a:rPr>
              <a:t>Phần cứng và phần mềm có thể hoạt động nhịp nhàng mà không phụ thuộc vào nhà sản xuất nào.</a:t>
            </a:r>
          </a:p>
          <a:p>
            <a:pPr lvl="1"/>
            <a:r>
              <a:rPr lang="en-US" smtClean="0">
                <a:latin typeface="Times New Roman" pitchFamily="18" charset="0"/>
                <a:cs typeface="Times New Roman" pitchFamily="18" charset="0"/>
              </a:rPr>
              <a:t>Các hệ xử lý phân tán là những hệ thống mở. Phần cứng và phần mềm đều đã được chuẩn hóa.</a:t>
            </a:r>
          </a:p>
          <a:p>
            <a:pPr>
              <a:buNone/>
            </a:pPr>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28</a:t>
            </a:fld>
            <a:endParaRPr kumimoji="0" lang="en-US"/>
          </a:p>
        </p:txBody>
      </p:sp>
      <p:sp>
        <p:nvSpPr>
          <p:cNvPr id="5" name="Title 1"/>
          <p:cNvSpPr>
            <a:spLocks noGrp="1"/>
          </p:cNvSpPr>
          <p:nvPr>
            <p:ph type="title"/>
          </p:nvPr>
        </p:nvSpPr>
        <p:spPr/>
        <p:txBody>
          <a:bodyPr>
            <a:noAutofit/>
          </a:bodyPr>
          <a:lstStyle/>
          <a:p>
            <a:r>
              <a:rPr lang="en-US" sz="4000" smtClean="0">
                <a:solidFill>
                  <a:srgbClr val="002060"/>
                </a:solidFill>
                <a:latin typeface="Times New Roman" pitchFamily="18" charset="0"/>
                <a:cs typeface="Times New Roman" pitchFamily="18" charset="0"/>
              </a:rPr>
              <a:t>6.2.3 </a:t>
            </a:r>
            <a:r>
              <a:rPr lang="en-US" sz="4000" smtClean="0">
                <a:solidFill>
                  <a:srgbClr val="002060"/>
                </a:solidFill>
                <a:latin typeface="Times New Roman" pitchFamily="18" charset="0"/>
                <a:cs typeface="Times New Roman" pitchFamily="18" charset="0"/>
              </a:rPr>
              <a:t>Chuẩn hóa </a:t>
            </a:r>
            <a:r>
              <a:rPr lang="en-US" sz="4000" smtClean="0">
                <a:solidFill>
                  <a:srgbClr val="002060"/>
                </a:solidFill>
                <a:latin typeface="Times New Roman" pitchFamily="18" charset="0"/>
                <a:cs typeface="Times New Roman" pitchFamily="18" charset="0"/>
              </a:rPr>
              <a:t>trao đổi dữ liệu và phần mềm</a:t>
            </a:r>
            <a:endParaRPr lang="en-US" sz="44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7467600" cy="914399"/>
          </a:xfrm>
        </p:spPr>
        <p:txBody>
          <a:bodyPr>
            <a:normAutofit/>
          </a:bodyPr>
          <a:lstStyle/>
          <a:p>
            <a:r>
              <a:rPr lang="en-US" sz="2400" smtClean="0">
                <a:latin typeface="Times New Roman" pitchFamily="18" charset="0"/>
                <a:cs typeface="Times New Roman" pitchFamily="18" charset="0"/>
              </a:rPr>
              <a:t>Chuẩn hóa phần mềm : chuẩn hóa các quy trình xây dựng phát triển, vận hành , bảo trì phần mềm.</a:t>
            </a:r>
            <a:endParaRPr lang="en-US" sz="240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29</a:t>
            </a:fld>
            <a:endParaRPr kumimoji="0" lang="en-US"/>
          </a:p>
        </p:txBody>
      </p:sp>
      <p:sp>
        <p:nvSpPr>
          <p:cNvPr id="5" name="Title 1"/>
          <p:cNvSpPr>
            <a:spLocks noGrp="1"/>
          </p:cNvSpPr>
          <p:nvPr>
            <p:ph type="title"/>
          </p:nvPr>
        </p:nvSpPr>
        <p:spPr/>
        <p:txBody>
          <a:bodyPr>
            <a:noAutofit/>
          </a:bodyPr>
          <a:lstStyle/>
          <a:p>
            <a:r>
              <a:rPr lang="en-US" sz="4000" smtClean="0">
                <a:solidFill>
                  <a:srgbClr val="002060"/>
                </a:solidFill>
                <a:latin typeface="Times New Roman" pitchFamily="18" charset="0"/>
                <a:cs typeface="Times New Roman" pitchFamily="18" charset="0"/>
              </a:rPr>
              <a:t>6.2.3 </a:t>
            </a:r>
            <a:r>
              <a:rPr lang="en-US" sz="4000" smtClean="0">
                <a:solidFill>
                  <a:srgbClr val="002060"/>
                </a:solidFill>
                <a:latin typeface="Times New Roman" pitchFamily="18" charset="0"/>
                <a:cs typeface="Times New Roman" pitchFamily="18" charset="0"/>
              </a:rPr>
              <a:t>Chuẩn hóa </a:t>
            </a:r>
            <a:r>
              <a:rPr lang="en-US" sz="4000" smtClean="0">
                <a:solidFill>
                  <a:srgbClr val="002060"/>
                </a:solidFill>
                <a:latin typeface="Times New Roman" pitchFamily="18" charset="0"/>
                <a:cs typeface="Times New Roman" pitchFamily="18" charset="0"/>
              </a:rPr>
              <a:t>trao đổi dữ liệu và phần mềm</a:t>
            </a:r>
            <a:endParaRPr lang="en-US" sz="4400"/>
          </a:p>
        </p:txBody>
      </p:sp>
      <p:graphicFrame>
        <p:nvGraphicFramePr>
          <p:cNvPr id="6" name="Table 5"/>
          <p:cNvGraphicFramePr>
            <a:graphicFrameLocks noGrp="1"/>
          </p:cNvGraphicFramePr>
          <p:nvPr/>
        </p:nvGraphicFramePr>
        <p:xfrm>
          <a:off x="685800" y="2438400"/>
          <a:ext cx="7467600" cy="4114800"/>
        </p:xfrm>
        <a:graphic>
          <a:graphicData uri="http://schemas.openxmlformats.org/drawingml/2006/table">
            <a:tbl>
              <a:tblPr/>
              <a:tblGrid>
                <a:gridCol w="1171523"/>
                <a:gridCol w="6296077"/>
              </a:tblGrid>
              <a:tr h="216568">
                <a:tc>
                  <a:txBody>
                    <a:bodyPr/>
                    <a:lstStyle/>
                    <a:p>
                      <a:pPr marL="0" marR="200025" algn="just">
                        <a:lnSpc>
                          <a:spcPct val="100000"/>
                        </a:lnSpc>
                        <a:spcBef>
                          <a:spcPts val="0"/>
                        </a:spcBef>
                        <a:spcAft>
                          <a:spcPts val="0"/>
                        </a:spcAft>
                        <a:tabLst>
                          <a:tab pos="722630" algn="ctr"/>
                        </a:tabLst>
                      </a:pPr>
                      <a:r>
                        <a:rPr lang="en-US" sz="1200" kern="100" smtClean="0">
                          <a:latin typeface="Arial"/>
                          <a:ea typeface="MS PGothic"/>
                          <a:cs typeface="Times New Roman"/>
                        </a:rPr>
                        <a:t>Tên</a:t>
                      </a:r>
                      <a:r>
                        <a:rPr lang="en-US" sz="1200" kern="100" baseline="0" smtClean="0">
                          <a:latin typeface="Arial"/>
                          <a:ea typeface="MS PGothic"/>
                          <a:cs typeface="Times New Roman"/>
                        </a:rPr>
                        <a:t> chuẩn</a:t>
                      </a:r>
                      <a:endParaRPr lang="en-US" sz="1200" kern="100">
                        <a:latin typeface="Times New Roman"/>
                        <a:ea typeface="MS PGothic"/>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95250" algn="just">
                        <a:lnSpc>
                          <a:spcPct val="100000"/>
                        </a:lnSpc>
                        <a:spcBef>
                          <a:spcPts val="0"/>
                        </a:spcBef>
                        <a:spcAft>
                          <a:spcPts val="0"/>
                        </a:spcAft>
                      </a:pPr>
                      <a:r>
                        <a:rPr lang="en-US" sz="1200" kern="100" smtClean="0">
                          <a:latin typeface="Arial"/>
                          <a:ea typeface="MS PGothic"/>
                          <a:cs typeface="Times New Roman"/>
                        </a:rPr>
                        <a:t>Giải</a:t>
                      </a:r>
                      <a:r>
                        <a:rPr lang="en-US" sz="1200" kern="100" baseline="0" smtClean="0">
                          <a:latin typeface="Arial"/>
                          <a:ea typeface="MS PGothic"/>
                          <a:cs typeface="Times New Roman"/>
                        </a:rPr>
                        <a:t> thích</a:t>
                      </a:r>
                      <a:endParaRPr lang="en-US" sz="1200" kern="100">
                        <a:latin typeface="Times New Roman"/>
                        <a:ea typeface="MS PGothic"/>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r>
              <a:tr h="866274">
                <a:tc>
                  <a:txBody>
                    <a:bodyPr/>
                    <a:lstStyle/>
                    <a:p>
                      <a:pPr marL="0" marR="200025" algn="just">
                        <a:lnSpc>
                          <a:spcPct val="100000"/>
                        </a:lnSpc>
                        <a:spcBef>
                          <a:spcPts val="0"/>
                        </a:spcBef>
                        <a:spcAft>
                          <a:spcPts val="0"/>
                        </a:spcAft>
                      </a:pPr>
                      <a:r>
                        <a:rPr lang="en-US" sz="1400" kern="100">
                          <a:latin typeface="Times New Roman"/>
                          <a:ea typeface="MS PGothic"/>
                          <a:cs typeface="Times New Roman"/>
                        </a:rPr>
                        <a:t>CORBA</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just">
                        <a:lnSpc>
                          <a:spcPct val="100000"/>
                        </a:lnSpc>
                        <a:spcBef>
                          <a:spcPts val="0"/>
                        </a:spcBef>
                        <a:spcAft>
                          <a:spcPts val="0"/>
                        </a:spcAft>
                      </a:pPr>
                      <a:r>
                        <a:rPr lang="en-US" sz="1400" kern="100">
                          <a:latin typeface="Times New Roman"/>
                          <a:ea typeface="MS PGothic"/>
                          <a:cs typeface="Times New Roman"/>
                        </a:rPr>
                        <a:t>Common Object Request </a:t>
                      </a:r>
                      <a:r>
                        <a:rPr lang="en-US" sz="1400" kern="100">
                          <a:latin typeface="Times New Roman"/>
                          <a:ea typeface="MS PGothic"/>
                          <a:cs typeface="Times New Roman"/>
                        </a:rPr>
                        <a:t>Broker </a:t>
                      </a:r>
                      <a:r>
                        <a:rPr lang="en-US" sz="1400" kern="100" smtClean="0">
                          <a:latin typeface="Times New Roman"/>
                          <a:ea typeface="MS PGothic"/>
                          <a:cs typeface="Times New Roman"/>
                        </a:rPr>
                        <a:t>Architecture</a:t>
                      </a:r>
                    </a:p>
                    <a:p>
                      <a:pPr marL="0" marR="95250" algn="just">
                        <a:lnSpc>
                          <a:spcPct val="100000"/>
                        </a:lnSpc>
                        <a:spcBef>
                          <a:spcPts val="0"/>
                        </a:spcBef>
                        <a:spcAft>
                          <a:spcPts val="0"/>
                        </a:spcAft>
                      </a:pPr>
                      <a:r>
                        <a:rPr lang="en-US" sz="1400" kern="100" smtClean="0">
                          <a:latin typeface="Times New Roman"/>
                          <a:ea typeface="MS PGothic"/>
                          <a:cs typeface="Times New Roman"/>
                        </a:rPr>
                        <a:t>Đặc</a:t>
                      </a:r>
                      <a:r>
                        <a:rPr lang="en-US" sz="1400" kern="100" baseline="0" smtClean="0">
                          <a:latin typeface="Times New Roman"/>
                          <a:ea typeface="MS PGothic"/>
                          <a:cs typeface="Times New Roman"/>
                        </a:rPr>
                        <a:t> tả chia sẻ dữ liệu mà nhờ đó các đối tượng có thể trao đổi thông điệp trong môi trường hệ phân tán.</a:t>
                      </a:r>
                    </a:p>
                    <a:p>
                      <a:pPr marL="0" marR="95250" algn="just">
                        <a:lnSpc>
                          <a:spcPct val="100000"/>
                        </a:lnSpc>
                        <a:spcBef>
                          <a:spcPts val="0"/>
                        </a:spcBef>
                        <a:spcAft>
                          <a:spcPts val="0"/>
                        </a:spcAft>
                      </a:pPr>
                      <a:r>
                        <a:rPr lang="en-US" sz="1400" kern="100" baseline="0" smtClean="0">
                          <a:latin typeface="Times New Roman"/>
                          <a:ea typeface="MS PGothic"/>
                          <a:cs typeface="Times New Roman"/>
                        </a:rPr>
                        <a:t>Chuẩn này được OMG đề xuất</a:t>
                      </a:r>
                      <a:r>
                        <a:rPr lang="en-US" sz="1400" kern="100" smtClean="0">
                          <a:latin typeface="Times New Roman"/>
                          <a:ea typeface="MS PGothic"/>
                          <a:cs typeface="Times New Roman"/>
                        </a:rPr>
                        <a:t> (</a:t>
                      </a:r>
                      <a:r>
                        <a:rPr lang="en-US" sz="1400" kern="100">
                          <a:latin typeface="Times New Roman"/>
                          <a:ea typeface="MS PGothic"/>
                          <a:cs typeface="Times New Roman"/>
                        </a:rPr>
                        <a:t>Object Management Group).</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2842">
                <a:tc>
                  <a:txBody>
                    <a:bodyPr/>
                    <a:lstStyle/>
                    <a:p>
                      <a:pPr marL="0" marR="200025" algn="just">
                        <a:lnSpc>
                          <a:spcPct val="100000"/>
                        </a:lnSpc>
                        <a:spcBef>
                          <a:spcPts val="0"/>
                        </a:spcBef>
                        <a:spcAft>
                          <a:spcPts val="0"/>
                        </a:spcAft>
                      </a:pPr>
                      <a:r>
                        <a:rPr lang="en-US" sz="1400" kern="100">
                          <a:latin typeface="Times New Roman"/>
                          <a:ea typeface="MS PGothic"/>
                          <a:cs typeface="Times New Roman"/>
                        </a:rPr>
                        <a:t>EJB</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just">
                        <a:lnSpc>
                          <a:spcPct val="100000"/>
                        </a:lnSpc>
                        <a:spcBef>
                          <a:spcPts val="0"/>
                        </a:spcBef>
                        <a:spcAft>
                          <a:spcPts val="0"/>
                        </a:spcAft>
                      </a:pPr>
                      <a:r>
                        <a:rPr lang="en-US" sz="1400" kern="100">
                          <a:latin typeface="Times New Roman"/>
                          <a:ea typeface="MS PGothic"/>
                          <a:cs typeface="Times New Roman"/>
                        </a:rPr>
                        <a:t>JavaBeans </a:t>
                      </a:r>
                    </a:p>
                    <a:p>
                      <a:pPr marL="0" marR="95250" algn="just">
                        <a:lnSpc>
                          <a:spcPct val="100000"/>
                        </a:lnSpc>
                        <a:spcBef>
                          <a:spcPts val="0"/>
                        </a:spcBef>
                        <a:spcAft>
                          <a:spcPts val="0"/>
                        </a:spcAft>
                      </a:pPr>
                      <a:r>
                        <a:rPr lang="en-US" sz="1400" kern="100" smtClean="0">
                          <a:latin typeface="Times New Roman"/>
                          <a:ea typeface="MS PGothic"/>
                          <a:cs typeface="Times New Roman"/>
                        </a:rPr>
                        <a:t>Các</a:t>
                      </a:r>
                      <a:r>
                        <a:rPr lang="en-US" sz="1400" kern="100" baseline="0" smtClean="0">
                          <a:latin typeface="Times New Roman"/>
                          <a:ea typeface="MS PGothic"/>
                          <a:cs typeface="Times New Roman"/>
                        </a:rPr>
                        <a:t> đặc tả chuẩn để xây dựng ứng dụng hướng đối tượng phân tán Java</a:t>
                      </a:r>
                      <a:r>
                        <a:rPr lang="en-US" sz="1400" kern="100" smtClean="0">
                          <a:latin typeface="Times New Roman"/>
                          <a:ea typeface="MS PGothic"/>
                          <a:cs typeface="Times New Roman"/>
                        </a:rPr>
                        <a:t>. Nó</a:t>
                      </a:r>
                      <a:r>
                        <a:rPr lang="en-US" sz="1400" kern="100" baseline="0" smtClean="0">
                          <a:latin typeface="Times New Roman"/>
                          <a:ea typeface="MS PGothic"/>
                          <a:cs typeface="Times New Roman"/>
                        </a:rPr>
                        <a:t> cho phép kết hợp các thành phần bằng những công cụ của các nhà sản xuất kháu nhau. Chuẩn này tương thích với CORBA.</a:t>
                      </a:r>
                      <a:endParaRPr lang="en-US" sz="1400" kern="100">
                        <a:latin typeface="Times New Roman"/>
                        <a:ea typeface="MS PGothic"/>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6274">
                <a:tc>
                  <a:txBody>
                    <a:bodyPr/>
                    <a:lstStyle/>
                    <a:p>
                      <a:pPr marL="0" marR="200025" algn="just">
                        <a:lnSpc>
                          <a:spcPct val="100000"/>
                        </a:lnSpc>
                        <a:spcBef>
                          <a:spcPts val="0"/>
                        </a:spcBef>
                        <a:spcAft>
                          <a:spcPts val="0"/>
                        </a:spcAft>
                      </a:pPr>
                      <a:r>
                        <a:rPr lang="en-US" sz="1400" kern="100">
                          <a:latin typeface="Times New Roman"/>
                          <a:ea typeface="MS PGothic"/>
                          <a:cs typeface="Times New Roman"/>
                        </a:rPr>
                        <a:t>RFC</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just">
                        <a:lnSpc>
                          <a:spcPct val="100000"/>
                        </a:lnSpc>
                        <a:spcBef>
                          <a:spcPts val="0"/>
                        </a:spcBef>
                        <a:spcAft>
                          <a:spcPts val="0"/>
                        </a:spcAft>
                      </a:pPr>
                      <a:r>
                        <a:rPr lang="en-US" sz="1400" kern="100">
                          <a:latin typeface="Times New Roman"/>
                          <a:ea typeface="MS PGothic"/>
                          <a:cs typeface="Times New Roman"/>
                        </a:rPr>
                        <a:t>Request for Comments </a:t>
                      </a:r>
                    </a:p>
                    <a:p>
                      <a:pPr marL="0" marR="95250" algn="just">
                        <a:lnSpc>
                          <a:spcPct val="100000"/>
                        </a:lnSpc>
                        <a:spcBef>
                          <a:spcPts val="0"/>
                        </a:spcBef>
                        <a:spcAft>
                          <a:spcPts val="0"/>
                        </a:spcAft>
                      </a:pPr>
                      <a:r>
                        <a:rPr lang="en-US" sz="1400" kern="100" smtClean="0">
                          <a:latin typeface="Times New Roman"/>
                          <a:ea typeface="MS PGothic"/>
                          <a:cs typeface="Times New Roman"/>
                        </a:rPr>
                        <a:t>Một</a:t>
                      </a:r>
                      <a:r>
                        <a:rPr lang="en-US" sz="1400" kern="100" baseline="0" smtClean="0">
                          <a:latin typeface="Times New Roman"/>
                          <a:ea typeface="MS PGothic"/>
                          <a:cs typeface="Times New Roman"/>
                        </a:rPr>
                        <a:t> n</a:t>
                      </a:r>
                      <a:r>
                        <a:rPr lang="en-US" sz="1400" kern="100" smtClean="0">
                          <a:latin typeface="Times New Roman"/>
                          <a:ea typeface="MS PGothic"/>
                          <a:cs typeface="Times New Roman"/>
                        </a:rPr>
                        <a:t>hóm</a:t>
                      </a:r>
                      <a:r>
                        <a:rPr lang="en-US" sz="1400" kern="100" baseline="0" smtClean="0">
                          <a:latin typeface="Times New Roman"/>
                          <a:ea typeface="MS PGothic"/>
                          <a:cs typeface="Times New Roman"/>
                        </a:rPr>
                        <a:t> các tài liệu kỹ thuật và nhận xét của IETF. Các tài liệu này có thể dễ dàng tìm thấy trên Internet. TCP/IP và các giao thức liên quan được xây dựng nhờ RFC</a:t>
                      </a:r>
                      <a:r>
                        <a:rPr lang="en-US" sz="1400" kern="100" smtClean="0">
                          <a:latin typeface="Times New Roman"/>
                          <a:ea typeface="MS PGothic"/>
                          <a:cs typeface="Times New Roman"/>
                        </a:rPr>
                        <a:t>.</a:t>
                      </a:r>
                      <a:endParaRPr lang="en-US" sz="1400" kern="100">
                        <a:latin typeface="Times New Roman"/>
                        <a:ea typeface="MS PGothic"/>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2842">
                <a:tc>
                  <a:txBody>
                    <a:bodyPr/>
                    <a:lstStyle/>
                    <a:p>
                      <a:pPr marL="0" marR="200025" algn="just">
                        <a:lnSpc>
                          <a:spcPct val="100000"/>
                        </a:lnSpc>
                        <a:spcBef>
                          <a:spcPts val="0"/>
                        </a:spcBef>
                        <a:spcAft>
                          <a:spcPts val="0"/>
                        </a:spcAft>
                      </a:pPr>
                      <a:r>
                        <a:rPr lang="en-US" sz="1400" kern="100">
                          <a:latin typeface="Times New Roman"/>
                          <a:ea typeface="MS PGothic"/>
                          <a:cs typeface="Times New Roman"/>
                        </a:rPr>
                        <a:t>OMG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just">
                        <a:lnSpc>
                          <a:spcPct val="100000"/>
                        </a:lnSpc>
                        <a:spcBef>
                          <a:spcPts val="0"/>
                        </a:spcBef>
                        <a:spcAft>
                          <a:spcPts val="0"/>
                        </a:spcAft>
                      </a:pPr>
                      <a:r>
                        <a:rPr lang="en-US" sz="1400" kern="100">
                          <a:latin typeface="Times New Roman"/>
                          <a:ea typeface="MS PGothic"/>
                          <a:cs typeface="Times New Roman"/>
                        </a:rPr>
                        <a:t>Object Management Group </a:t>
                      </a:r>
                    </a:p>
                    <a:p>
                      <a:pPr marL="0" marR="95250" algn="just">
                        <a:lnSpc>
                          <a:spcPct val="100000"/>
                        </a:lnSpc>
                        <a:spcBef>
                          <a:spcPts val="0"/>
                        </a:spcBef>
                        <a:spcAft>
                          <a:spcPts val="0"/>
                        </a:spcAft>
                      </a:pPr>
                      <a:r>
                        <a:rPr lang="en-US" sz="1400" kern="100" smtClean="0">
                          <a:latin typeface="Times New Roman"/>
                          <a:ea typeface="MS PGothic"/>
                          <a:cs typeface="Times New Roman"/>
                        </a:rPr>
                        <a:t>Một</a:t>
                      </a:r>
                      <a:r>
                        <a:rPr lang="en-US" sz="1400" kern="100" baseline="0" smtClean="0">
                          <a:latin typeface="Times New Roman"/>
                          <a:ea typeface="MS PGothic"/>
                          <a:cs typeface="Times New Roman"/>
                        </a:rPr>
                        <a:t> tổ chức phi lợi nhuận có mục đích chuẩn hóa và phổ thông công nghệ hướng đối tượng.</a:t>
                      </a:r>
                      <a:endParaRPr lang="en-US" sz="1400" kern="100">
                        <a:latin typeface="Times New Roman"/>
                        <a:ea typeface="MS PGothic"/>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5057"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p:txBody>
      </p:sp>
      <p:sp>
        <p:nvSpPr>
          <p:cNvPr id="45058" name="Rectangle 2"/>
          <p:cNvSpPr>
            <a:spLocks noChangeArrowheads="1"/>
          </p:cNvSpPr>
          <p:nvPr/>
        </p:nvSpPr>
        <p:spPr bwMode="auto">
          <a:xfrm>
            <a:off x="0" y="0"/>
            <a:ext cx="3017838" cy="7938"/>
          </a:xfrm>
          <a:prstGeom prst="rect">
            <a:avLst/>
          </a:prstGeom>
          <a:solidFill>
            <a:srgbClr val="000000"/>
          </a:solidFill>
          <a:ln w="9525">
            <a:solidFill>
              <a:schemeClr val="tx1"/>
            </a:solid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solidFill>
                  <a:srgbClr val="002060"/>
                </a:solidFill>
                <a:latin typeface="Times New Roman" pitchFamily="18" charset="0"/>
                <a:cs typeface="Times New Roman" pitchFamily="18" charset="0"/>
              </a:rPr>
              <a:t>6.1.1 Bảo vệ thông tin</a:t>
            </a:r>
            <a:endParaRPr lang="en-US" sz="400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1"/>
            <a:ext cx="7467600" cy="2133600"/>
          </a:xfrm>
        </p:spPr>
        <p:txBody>
          <a:bodyPr/>
          <a:lstStyle/>
          <a:p>
            <a:r>
              <a:rPr lang="en-US" smtClean="0">
                <a:latin typeface="Times New Roman" pitchFamily="18" charset="0"/>
                <a:cs typeface="Times New Roman" pitchFamily="18" charset="0"/>
              </a:rPr>
              <a:t>Các phương pháp bảo vệ : Mã hóa , xác thực, quản lý truy cập.</a:t>
            </a:r>
          </a:p>
          <a:p>
            <a:r>
              <a:rPr lang="en-US" smtClean="0">
                <a:latin typeface="Times New Roman" pitchFamily="18" charset="0"/>
                <a:cs typeface="Times New Roman" pitchFamily="18" charset="0"/>
              </a:rPr>
              <a:t>Mã hóa : biến đổi thông tin để người thứ ba không xem được.</a:t>
            </a:r>
            <a:endParaRPr lang="en-US">
              <a:latin typeface="Times New Roman" pitchFamily="18" charset="0"/>
              <a:cs typeface="Times New Roman" pitchFamily="18" charset="0"/>
            </a:endParaRPr>
          </a:p>
        </p:txBody>
      </p:sp>
      <p:sp>
        <p:nvSpPr>
          <p:cNvPr id="1027" name="Text Box 3"/>
          <p:cNvSpPr txBox="1">
            <a:spLocks noChangeArrowheads="1"/>
          </p:cNvSpPr>
          <p:nvPr/>
        </p:nvSpPr>
        <p:spPr bwMode="auto">
          <a:xfrm>
            <a:off x="2062597" y="5215944"/>
            <a:ext cx="1115539" cy="557011"/>
          </a:xfrm>
          <a:prstGeom prst="rect">
            <a:avLst/>
          </a:prstGeom>
          <a:solidFill>
            <a:srgbClr val="FFFFFF"/>
          </a:solidFill>
          <a:ln w="9525" algn="ctr">
            <a:solidFill>
              <a:srgbClr val="000000"/>
            </a:solidFill>
            <a:miter lim="800000"/>
            <a:headEnd/>
            <a:tailEnd/>
          </a:ln>
          <a:effectLst/>
        </p:spPr>
        <p:txBody>
          <a:bodyPr vert="horz" wrap="square" lIns="74295" tIns="8890" rIns="74295" bIns="8890" numCol="1" anchor="ctr" anchorCtr="0" compatLnSpc="1">
            <a:prstTxWarp prst="textNoShape">
              <a:avLst/>
            </a:prstTxWarp>
          </a:bodyPr>
          <a:lstStyle/>
          <a:p>
            <a:pPr marL="342900" marR="0" lvl="0" indent="-342900" algn="ctr" defTabSz="914400" rtl="0" eaLnBrk="1" fontAlgn="base" latinLnBrk="0" hangingPunct="1">
              <a:lnSpc>
                <a:spcPct val="100000"/>
              </a:lnSpc>
              <a:spcBef>
                <a:spcPct val="0"/>
              </a:spcBef>
              <a:spcAft>
                <a:spcPts val="1000"/>
              </a:spcAft>
              <a:buClrTx/>
              <a:buSzTx/>
              <a:tabLst/>
            </a:pPr>
            <a:r>
              <a:rPr kumimoji="0" lang="en-US" sz="1400" b="1" i="0" u="none" strike="noStrike" cap="none" normalizeH="0" baseline="0" smtClean="0">
                <a:ln>
                  <a:noFill/>
                </a:ln>
                <a:solidFill>
                  <a:schemeClr val="tx1"/>
                </a:solidFill>
                <a:effectLst/>
                <a:latin typeface="Arial" pitchFamily="34" charset="0"/>
              </a:rPr>
              <a:t>Plain text</a:t>
            </a:r>
            <a:endParaRPr kumimoji="0" lang="en-US" sz="2400" b="1" i="0" u="none" strike="noStrike" cap="none" normalizeH="0" baseline="0" smtClean="0">
              <a:ln>
                <a:noFill/>
              </a:ln>
              <a:solidFill>
                <a:schemeClr val="tx1"/>
              </a:solidFill>
              <a:effectLst/>
              <a:latin typeface="Arial" pitchFamily="34" charset="0"/>
            </a:endParaRPr>
          </a:p>
        </p:txBody>
      </p:sp>
      <p:sp>
        <p:nvSpPr>
          <p:cNvPr id="1028" name="Text Box 4"/>
          <p:cNvSpPr txBox="1">
            <a:spLocks noChangeArrowheads="1"/>
          </p:cNvSpPr>
          <p:nvPr/>
        </p:nvSpPr>
        <p:spPr bwMode="auto">
          <a:xfrm>
            <a:off x="2057400" y="3657600"/>
            <a:ext cx="1169238" cy="264017"/>
          </a:xfrm>
          <a:prstGeom prst="rect">
            <a:avLst/>
          </a:prstGeom>
          <a:noFill/>
          <a:ln w="9525" algn="ctr">
            <a:noFill/>
            <a:miter lim="800000"/>
            <a:headEnd/>
            <a:tailEnd/>
          </a:ln>
          <a:effectLst/>
        </p:spPr>
        <p:txBody>
          <a:bodyPr vert="horz" wrap="square" lIns="74295" tIns="8890" rIns="74295" bIns="889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Arial" pitchFamily="34" charset="0"/>
              </a:rPr>
              <a:t>[Bên</a:t>
            </a:r>
            <a:r>
              <a:rPr kumimoji="0" lang="en-US" sz="1600" b="0" i="0" u="none" strike="noStrike" cap="none" normalizeH="0" smtClean="0">
                <a:ln>
                  <a:noFill/>
                </a:ln>
                <a:solidFill>
                  <a:schemeClr val="tx1"/>
                </a:solidFill>
                <a:effectLst/>
                <a:latin typeface="Arial" pitchFamily="34" charset="0"/>
              </a:rPr>
              <a:t> gửi</a:t>
            </a:r>
            <a:r>
              <a:rPr kumimoji="0" lang="en-US" sz="1600" b="0" i="0" u="none" strike="noStrike" cap="none" normalizeH="0" baseline="0" smtClean="0">
                <a:ln>
                  <a:noFill/>
                </a:ln>
                <a:solidFill>
                  <a:schemeClr val="tx1"/>
                </a:solidFill>
                <a:effectLst/>
                <a:latin typeface="Arial" pitchFamily="34" charset="0"/>
              </a:rPr>
              <a:t>]</a:t>
            </a:r>
            <a:endParaRPr kumimoji="0" lang="en-US" sz="2800" b="0" i="0" u="none" strike="noStrike" cap="none" normalizeH="0" baseline="0" smtClean="0">
              <a:ln>
                <a:noFill/>
              </a:ln>
              <a:solidFill>
                <a:schemeClr val="tx1"/>
              </a:solidFill>
              <a:effectLst/>
              <a:latin typeface="Arial" pitchFamily="34" charset="0"/>
            </a:endParaRPr>
          </a:p>
        </p:txBody>
      </p:sp>
      <p:sp>
        <p:nvSpPr>
          <p:cNvPr id="1029" name="Text Box 5"/>
          <p:cNvSpPr txBox="1">
            <a:spLocks noChangeArrowheads="1"/>
          </p:cNvSpPr>
          <p:nvPr/>
        </p:nvSpPr>
        <p:spPr bwMode="auto">
          <a:xfrm>
            <a:off x="5828408" y="3657600"/>
            <a:ext cx="1169238" cy="264017"/>
          </a:xfrm>
          <a:prstGeom prst="rect">
            <a:avLst/>
          </a:prstGeom>
          <a:noFill/>
          <a:ln w="9525" algn="ctr">
            <a:noFill/>
            <a:miter lim="800000"/>
            <a:headEnd/>
            <a:tailEnd/>
          </a:ln>
          <a:effectLst/>
        </p:spPr>
        <p:txBody>
          <a:bodyPr vert="horz" wrap="square" lIns="74295" tIns="8890" rIns="74295" bIns="889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Arial" pitchFamily="34" charset="0"/>
              </a:rPr>
              <a:t>[Bên</a:t>
            </a:r>
            <a:r>
              <a:rPr kumimoji="0" lang="en-US" sz="1600" b="0" i="0" u="none" strike="noStrike" cap="none" normalizeH="0" smtClean="0">
                <a:ln>
                  <a:noFill/>
                </a:ln>
                <a:solidFill>
                  <a:schemeClr val="tx1"/>
                </a:solidFill>
                <a:effectLst/>
                <a:latin typeface="Arial" pitchFamily="34" charset="0"/>
              </a:rPr>
              <a:t> nhận</a:t>
            </a:r>
            <a:r>
              <a:rPr kumimoji="0" lang="en-US" sz="1600" b="0" i="0" u="none" strike="noStrike" cap="none" normalizeH="0" baseline="0" smtClean="0">
                <a:ln>
                  <a:noFill/>
                </a:ln>
                <a:solidFill>
                  <a:schemeClr val="tx1"/>
                </a:solidFill>
                <a:effectLst/>
                <a:latin typeface="Arial" pitchFamily="34" charset="0"/>
              </a:rPr>
              <a:t>]</a:t>
            </a:r>
            <a:endParaRPr kumimoji="0" lang="en-US" sz="2800" b="0" i="0" u="none" strike="noStrike" cap="none" normalizeH="0" baseline="0" smtClean="0">
              <a:ln>
                <a:noFill/>
              </a:ln>
              <a:solidFill>
                <a:schemeClr val="tx1"/>
              </a:solidFill>
              <a:effectLst/>
              <a:latin typeface="Arial" pitchFamily="34" charset="0"/>
            </a:endParaRPr>
          </a:p>
        </p:txBody>
      </p:sp>
      <p:sp>
        <p:nvSpPr>
          <p:cNvPr id="1030" name="Text Box 6"/>
          <p:cNvSpPr txBox="1">
            <a:spLocks noChangeArrowheads="1"/>
          </p:cNvSpPr>
          <p:nvPr/>
        </p:nvSpPr>
        <p:spPr bwMode="auto">
          <a:xfrm>
            <a:off x="5753923" y="5215944"/>
            <a:ext cx="1115539" cy="557011"/>
          </a:xfrm>
          <a:prstGeom prst="rect">
            <a:avLst/>
          </a:prstGeom>
          <a:solidFill>
            <a:srgbClr val="FFFFFF"/>
          </a:solidFill>
          <a:ln w="9525" algn="ctr">
            <a:solidFill>
              <a:srgbClr val="000000"/>
            </a:solidFill>
            <a:miter lim="800000"/>
            <a:headEnd/>
            <a:tailEnd/>
          </a:ln>
          <a:effectLst/>
        </p:spPr>
        <p:txBody>
          <a:bodyPr vert="horz" wrap="square" lIns="74295" tIns="8890" rIns="74295" bIns="889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chemeClr val="tx1"/>
                </a:solidFill>
                <a:effectLst/>
                <a:latin typeface="Arial" pitchFamily="34" charset="0"/>
              </a:rPr>
              <a:t>Plain text</a:t>
            </a:r>
            <a:endParaRPr kumimoji="0" lang="en-US" sz="2400" b="1" i="0" u="none" strike="noStrike" cap="none" normalizeH="0" baseline="0" smtClean="0">
              <a:ln>
                <a:noFill/>
              </a:ln>
              <a:solidFill>
                <a:schemeClr val="tx1"/>
              </a:solidFill>
              <a:effectLst/>
              <a:latin typeface="Arial" pitchFamily="34" charset="0"/>
            </a:endParaRPr>
          </a:p>
        </p:txBody>
      </p:sp>
      <p:sp>
        <p:nvSpPr>
          <p:cNvPr id="1031" name="Text Box 7"/>
          <p:cNvSpPr txBox="1">
            <a:spLocks noChangeArrowheads="1"/>
          </p:cNvSpPr>
          <p:nvPr/>
        </p:nvSpPr>
        <p:spPr bwMode="auto">
          <a:xfrm>
            <a:off x="3865821" y="5215944"/>
            <a:ext cx="1210811" cy="557011"/>
          </a:xfrm>
          <a:prstGeom prst="rect">
            <a:avLst/>
          </a:prstGeom>
          <a:solidFill>
            <a:srgbClr val="FFFFFF"/>
          </a:solidFill>
          <a:ln w="9525" algn="ctr">
            <a:solidFill>
              <a:srgbClr val="000000"/>
            </a:solidFill>
            <a:miter lim="800000"/>
            <a:headEnd/>
            <a:tailEnd/>
          </a:ln>
          <a:effectLst/>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smtClean="0">
                <a:ln>
                  <a:noFill/>
                </a:ln>
                <a:solidFill>
                  <a:schemeClr val="tx1"/>
                </a:solidFill>
                <a:effectLst/>
                <a:latin typeface="Arial" pitchFamily="34" charset="0"/>
              </a:rPr>
              <a:t>Encrypted </a:t>
            </a:r>
            <a:r>
              <a:rPr kumimoji="0" lang="en-US" sz="1400" b="1" i="0" u="none" strike="noStrike" cap="none" normalizeH="0" baseline="0" smtClean="0">
                <a:ln>
                  <a:noFill/>
                </a:ln>
                <a:solidFill>
                  <a:schemeClr val="tx1"/>
                </a:solidFill>
                <a:effectLst/>
                <a:latin typeface="Arial" pitchFamily="34" charset="0"/>
              </a:rPr>
              <a:t>text</a:t>
            </a:r>
            <a:endParaRPr kumimoji="0" lang="en-US" sz="2800" b="1" i="0" u="none" strike="noStrike" cap="none" normalizeH="0" baseline="0" smtClean="0">
              <a:ln>
                <a:noFill/>
              </a:ln>
              <a:solidFill>
                <a:schemeClr val="tx1"/>
              </a:solidFill>
              <a:effectLst/>
              <a:latin typeface="Arial" pitchFamily="34" charset="0"/>
            </a:endParaRPr>
          </a:p>
        </p:txBody>
      </p:sp>
      <p:sp>
        <p:nvSpPr>
          <p:cNvPr id="1032" name="Text Box 8"/>
          <p:cNvSpPr txBox="1">
            <a:spLocks noChangeArrowheads="1"/>
          </p:cNvSpPr>
          <p:nvPr/>
        </p:nvSpPr>
        <p:spPr bwMode="auto">
          <a:xfrm>
            <a:off x="2985861" y="5769735"/>
            <a:ext cx="1169238" cy="605307"/>
          </a:xfrm>
          <a:prstGeom prst="rect">
            <a:avLst/>
          </a:prstGeom>
          <a:noFill/>
          <a:ln w="9525" algn="ctr">
            <a:noFill/>
            <a:miter lim="800000"/>
            <a:headEnd/>
            <a:tailEnd/>
          </a:ln>
          <a:effectLst/>
        </p:spPr>
        <p:txBody>
          <a:bodyPr vert="horz" wrap="square" lIns="74295" tIns="8890" rIns="74295" bIns="889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rPr>
              <a:t>Encryption</a:t>
            </a:r>
            <a:endParaRPr kumimoji="0" lang="en-US" sz="2800" b="0" i="0" u="none" strike="noStrike" cap="none" normalizeH="0" baseline="0" smtClean="0">
              <a:ln>
                <a:noFill/>
              </a:ln>
              <a:solidFill>
                <a:schemeClr val="tx1"/>
              </a:solidFill>
              <a:effectLst/>
              <a:latin typeface="Arial" pitchFamily="34" charset="0"/>
            </a:endParaRPr>
          </a:p>
        </p:txBody>
      </p:sp>
      <p:sp>
        <p:nvSpPr>
          <p:cNvPr id="1033" name="Text Box 9"/>
          <p:cNvSpPr txBox="1">
            <a:spLocks noChangeArrowheads="1"/>
          </p:cNvSpPr>
          <p:nvPr/>
        </p:nvSpPr>
        <p:spPr bwMode="auto">
          <a:xfrm>
            <a:off x="4802943" y="5795493"/>
            <a:ext cx="1169238" cy="605307"/>
          </a:xfrm>
          <a:prstGeom prst="rect">
            <a:avLst/>
          </a:prstGeom>
          <a:noFill/>
          <a:ln w="9525" algn="ctr">
            <a:noFill/>
            <a:miter lim="800000"/>
            <a:headEnd/>
            <a:tailEnd/>
          </a:ln>
          <a:effectLst/>
        </p:spPr>
        <p:txBody>
          <a:bodyPr vert="horz" wrap="square" lIns="74295" tIns="8890" rIns="74295" bIns="889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rPr>
              <a:t>Decryption</a:t>
            </a:r>
            <a:endParaRPr kumimoji="0" lang="en-US" sz="2800" b="0" i="0" u="none" strike="noStrike" cap="none" normalizeH="0" baseline="0" smtClean="0">
              <a:ln>
                <a:noFill/>
              </a:ln>
              <a:solidFill>
                <a:schemeClr val="tx1"/>
              </a:solidFill>
              <a:effectLst/>
              <a:latin typeface="Arial" pitchFamily="34" charset="0"/>
            </a:endParaRPr>
          </a:p>
        </p:txBody>
      </p:sp>
      <p:sp>
        <p:nvSpPr>
          <p:cNvPr id="1035" name="AutoShape 11"/>
          <p:cNvSpPr>
            <a:spLocks noChangeArrowheads="1"/>
          </p:cNvSpPr>
          <p:nvPr/>
        </p:nvSpPr>
        <p:spPr bwMode="auto">
          <a:xfrm>
            <a:off x="2959878" y="4327301"/>
            <a:ext cx="1143255" cy="724437"/>
          </a:xfrm>
          <a:prstGeom prst="flowChartTerminator">
            <a:avLst/>
          </a:prstGeom>
          <a:solidFill>
            <a:srgbClr val="EAEAEA"/>
          </a:solidFill>
          <a:ln w="9525" algn="ctr">
            <a:solidFill>
              <a:srgbClr val="000000"/>
            </a:solidFill>
            <a:miter lim="800000"/>
            <a:headEnd/>
            <a:tailEnd/>
          </a:ln>
          <a:effectLst/>
        </p:spPr>
        <p:txBody>
          <a:bodyPr vert="horz" wrap="square" lIns="74295" tIns="8890" rIns="74295" bIns="8890" numCol="1" anchor="ctr" anchorCtr="0" compatLnSpc="1">
            <a:prstTxWarp prst="textNoShape">
              <a:avLst/>
            </a:prstTxWarp>
          </a:bodyPr>
          <a:lstStyle/>
          <a:p>
            <a:endParaRPr lang="en-US" sz="2800"/>
          </a:p>
        </p:txBody>
      </p:sp>
      <p:sp>
        <p:nvSpPr>
          <p:cNvPr id="1036" name="AutoShape 12"/>
          <p:cNvSpPr>
            <a:spLocks noChangeArrowheads="1"/>
          </p:cNvSpPr>
          <p:nvPr/>
        </p:nvSpPr>
        <p:spPr bwMode="auto">
          <a:xfrm>
            <a:off x="4800600" y="4304763"/>
            <a:ext cx="1143255" cy="724437"/>
          </a:xfrm>
          <a:prstGeom prst="flowChartTerminator">
            <a:avLst/>
          </a:prstGeom>
          <a:solidFill>
            <a:srgbClr val="EAEAEA"/>
          </a:solidFill>
          <a:ln w="9525" algn="ctr">
            <a:solidFill>
              <a:srgbClr val="000000"/>
            </a:solidFill>
            <a:miter lim="800000"/>
            <a:headEnd/>
            <a:tailEnd/>
          </a:ln>
          <a:effectLst/>
        </p:spPr>
        <p:txBody>
          <a:bodyPr vert="horz" wrap="square" lIns="74295" tIns="8890" rIns="74295" bIns="8890" numCol="1" anchor="b" anchorCtr="0" compatLnSpc="1">
            <a:prstTxWarp prst="textNoShape">
              <a:avLst/>
            </a:prstTxWarp>
          </a:bodyPr>
          <a:lstStyle/>
          <a:p>
            <a:endParaRPr lang="en-US" sz="2800"/>
          </a:p>
        </p:txBody>
      </p:sp>
      <p:sp>
        <p:nvSpPr>
          <p:cNvPr id="1037" name="Line 13"/>
          <p:cNvSpPr>
            <a:spLocks noChangeShapeType="1"/>
          </p:cNvSpPr>
          <p:nvPr/>
        </p:nvSpPr>
        <p:spPr bwMode="auto">
          <a:xfrm>
            <a:off x="3174672" y="5460642"/>
            <a:ext cx="708471" cy="0"/>
          </a:xfrm>
          <a:prstGeom prst="line">
            <a:avLst/>
          </a:prstGeom>
          <a:noFill/>
          <a:ln w="9525">
            <a:solidFill>
              <a:srgbClr val="000000"/>
            </a:solidFill>
            <a:round/>
            <a:headEnd/>
            <a:tailEnd type="arrow" w="med" len="med"/>
          </a:ln>
          <a:effectLst/>
        </p:spPr>
        <p:txBody>
          <a:bodyPr vert="horz" wrap="square" lIns="74295" tIns="8890" rIns="74295" bIns="8890" numCol="1" anchor="t" anchorCtr="0" compatLnSpc="1">
            <a:prstTxWarp prst="textNoShape">
              <a:avLst/>
            </a:prstTxWarp>
          </a:bodyPr>
          <a:lstStyle/>
          <a:p>
            <a:endParaRPr lang="en-US" sz="2800"/>
          </a:p>
        </p:txBody>
      </p:sp>
      <p:sp>
        <p:nvSpPr>
          <p:cNvPr id="1038" name="Line 14"/>
          <p:cNvSpPr>
            <a:spLocks noChangeShapeType="1"/>
          </p:cNvSpPr>
          <p:nvPr/>
        </p:nvSpPr>
        <p:spPr bwMode="auto">
          <a:xfrm>
            <a:off x="5078364" y="5454203"/>
            <a:ext cx="696346" cy="6439"/>
          </a:xfrm>
          <a:prstGeom prst="line">
            <a:avLst/>
          </a:prstGeom>
          <a:noFill/>
          <a:ln w="9525">
            <a:solidFill>
              <a:srgbClr val="000000"/>
            </a:solidFill>
            <a:round/>
            <a:headEnd/>
            <a:tailEnd type="arrow" w="med" len="med"/>
          </a:ln>
          <a:effectLst/>
        </p:spPr>
        <p:txBody>
          <a:bodyPr vert="horz" wrap="square" lIns="74295" tIns="8890" rIns="74295" bIns="8890" numCol="1" anchor="t" anchorCtr="0" compatLnSpc="1">
            <a:prstTxWarp prst="textNoShape">
              <a:avLst/>
            </a:prstTxWarp>
          </a:bodyPr>
          <a:lstStyle/>
          <a:p>
            <a:endParaRPr lang="en-US" sz="2800"/>
          </a:p>
        </p:txBody>
      </p:sp>
      <p:sp>
        <p:nvSpPr>
          <p:cNvPr id="1039" name="Line 15"/>
          <p:cNvSpPr>
            <a:spLocks noChangeShapeType="1"/>
          </p:cNvSpPr>
          <p:nvPr/>
        </p:nvSpPr>
        <p:spPr bwMode="auto">
          <a:xfrm>
            <a:off x="3531506" y="5048518"/>
            <a:ext cx="0" cy="434662"/>
          </a:xfrm>
          <a:prstGeom prst="line">
            <a:avLst/>
          </a:prstGeom>
          <a:noFill/>
          <a:ln w="9525">
            <a:solidFill>
              <a:srgbClr val="000000"/>
            </a:solidFill>
            <a:round/>
            <a:headEnd/>
            <a:tailEnd type="arrow" w="med" len="med"/>
          </a:ln>
          <a:effectLst/>
        </p:spPr>
        <p:txBody>
          <a:bodyPr vert="horz" wrap="square" lIns="74295" tIns="8890" rIns="74295" bIns="8890" numCol="1" anchor="t" anchorCtr="0" compatLnSpc="1">
            <a:prstTxWarp prst="textNoShape">
              <a:avLst/>
            </a:prstTxWarp>
          </a:bodyPr>
          <a:lstStyle/>
          <a:p>
            <a:endParaRPr lang="en-US" sz="2800"/>
          </a:p>
        </p:txBody>
      </p:sp>
      <p:sp>
        <p:nvSpPr>
          <p:cNvPr id="1040" name="Line 16"/>
          <p:cNvSpPr>
            <a:spLocks noChangeShapeType="1"/>
          </p:cNvSpPr>
          <p:nvPr/>
        </p:nvSpPr>
        <p:spPr bwMode="auto">
          <a:xfrm>
            <a:off x="5402286" y="5048518"/>
            <a:ext cx="0" cy="434662"/>
          </a:xfrm>
          <a:prstGeom prst="line">
            <a:avLst/>
          </a:prstGeom>
          <a:noFill/>
          <a:ln w="9525">
            <a:solidFill>
              <a:srgbClr val="000000"/>
            </a:solidFill>
            <a:round/>
            <a:headEnd/>
            <a:tailEnd type="arrow" w="med" len="med"/>
          </a:ln>
          <a:effectLst/>
        </p:spPr>
        <p:txBody>
          <a:bodyPr vert="horz" wrap="square" lIns="74295" tIns="8890" rIns="74295" bIns="8890" numCol="1" anchor="t" anchorCtr="0" compatLnSpc="1">
            <a:prstTxWarp prst="textNoShape">
              <a:avLst/>
            </a:prstTxWarp>
          </a:bodyPr>
          <a:lstStyle/>
          <a:p>
            <a:endParaRPr lang="en-US" sz="2800"/>
          </a:p>
        </p:txBody>
      </p:sp>
      <p:sp>
        <p:nvSpPr>
          <p:cNvPr id="1041" name="Text Box 17"/>
          <p:cNvSpPr txBox="1">
            <a:spLocks noChangeArrowheads="1"/>
          </p:cNvSpPr>
          <p:nvPr/>
        </p:nvSpPr>
        <p:spPr bwMode="auto">
          <a:xfrm>
            <a:off x="2933895" y="4330521"/>
            <a:ext cx="1169238" cy="727656"/>
          </a:xfrm>
          <a:prstGeom prst="rect">
            <a:avLst/>
          </a:prstGeom>
          <a:noFill/>
          <a:ln w="9525" algn="ctr">
            <a:noFill/>
            <a:miter lim="800000"/>
            <a:headEnd/>
            <a:tailEnd/>
          </a:ln>
          <a:effectLst/>
        </p:spPr>
        <p:txBody>
          <a:bodyPr vert="horz" wrap="square" lIns="74295" tIns="8890" rIns="74295" bIns="889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chemeClr val="tx1"/>
                </a:solidFill>
                <a:effectLst/>
                <a:latin typeface="Arial" pitchFamily="34" charset="0"/>
              </a:rPr>
              <a:t>Encryption key</a:t>
            </a:r>
            <a:endParaRPr kumimoji="0" lang="en-US" sz="3600" b="1" i="0" u="none" strike="noStrike" cap="none" normalizeH="0" baseline="0" smtClean="0">
              <a:ln>
                <a:noFill/>
              </a:ln>
              <a:solidFill>
                <a:schemeClr val="tx1"/>
              </a:solidFill>
              <a:effectLst/>
              <a:latin typeface="Arial" pitchFamily="34" charset="0"/>
            </a:endParaRPr>
          </a:p>
        </p:txBody>
      </p:sp>
      <p:sp>
        <p:nvSpPr>
          <p:cNvPr id="1042" name="Text Box 18"/>
          <p:cNvSpPr txBox="1">
            <a:spLocks noChangeArrowheads="1"/>
          </p:cNvSpPr>
          <p:nvPr/>
        </p:nvSpPr>
        <p:spPr bwMode="auto">
          <a:xfrm>
            <a:off x="4778693" y="4267200"/>
            <a:ext cx="1169238" cy="763073"/>
          </a:xfrm>
          <a:prstGeom prst="rect">
            <a:avLst/>
          </a:prstGeom>
          <a:noFill/>
          <a:ln w="9525" algn="ctr">
            <a:noFill/>
            <a:miter lim="800000"/>
            <a:headEnd/>
            <a:tailEnd/>
          </a:ln>
          <a:effectLst/>
        </p:spPr>
        <p:txBody>
          <a:bodyPr vert="horz" wrap="square" lIns="74295" tIns="8890" rIns="74295" bIns="889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chemeClr val="tx1"/>
                </a:solidFill>
                <a:effectLst/>
                <a:latin typeface="Arial" pitchFamily="34" charset="0"/>
              </a:rPr>
              <a:t>Decryption key</a:t>
            </a:r>
            <a:endParaRPr kumimoji="0" lang="en-US" sz="3600" b="1" i="0" u="none" strike="noStrike" cap="none" normalizeH="0" baseline="0" smtClean="0">
              <a:ln>
                <a:noFill/>
              </a:ln>
              <a:solidFill>
                <a:schemeClr val="tx1"/>
              </a:solidFill>
              <a:effectLst/>
              <a:latin typeface="Arial" pitchFamily="34" charset="0"/>
            </a:endParaRPr>
          </a:p>
        </p:txBody>
      </p:sp>
      <p:sp>
        <p:nvSpPr>
          <p:cNvPr id="19" name="Slide Number Placeholder 18"/>
          <p:cNvSpPr>
            <a:spLocks noGrp="1"/>
          </p:cNvSpPr>
          <p:nvPr>
            <p:ph type="sldNum" sz="quarter" idx="12"/>
          </p:nvPr>
        </p:nvSpPr>
        <p:spPr/>
        <p:txBody>
          <a:bodyPr/>
          <a:lstStyle/>
          <a:p>
            <a:fld id="{2AA957AF-53C0-420B-9C2D-77DB1416566C}" type="slidenum">
              <a:rPr kumimoji="0" lang="en-US" smtClean="0"/>
              <a:pPr/>
              <a:t>3</a:t>
            </a:fld>
            <a:endParaRPr kumimoji="0"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solidFill>
                  <a:srgbClr val="002060"/>
                </a:solidFill>
                <a:latin typeface="Times New Roman" pitchFamily="18" charset="0"/>
                <a:cs typeface="Times New Roman" pitchFamily="18" charset="0"/>
              </a:rPr>
              <a:t>6.1.1 Bảo vệ thông tin</a:t>
            </a:r>
            <a:endParaRPr lang="en-US" sz="4000"/>
          </a:p>
        </p:txBody>
      </p:sp>
      <p:sp>
        <p:nvSpPr>
          <p:cNvPr id="3" name="Content Placeholder 2"/>
          <p:cNvSpPr>
            <a:spLocks noGrp="1"/>
          </p:cNvSpPr>
          <p:nvPr>
            <p:ph idx="1"/>
          </p:nvPr>
        </p:nvSpPr>
        <p:spPr/>
        <p:txBody>
          <a:bodyPr/>
          <a:lstStyle/>
          <a:p>
            <a:r>
              <a:rPr lang="en-US" smtClean="0">
                <a:latin typeface="Times New Roman" pitchFamily="18" charset="0"/>
                <a:cs typeface="Times New Roman" pitchFamily="18" charset="0"/>
              </a:rPr>
              <a:t>Có hai loại mã hóa:</a:t>
            </a:r>
          </a:p>
          <a:p>
            <a:pPr lvl="1"/>
            <a:r>
              <a:rPr lang="en-US" smtClean="0">
                <a:latin typeface="Times New Roman" pitchFamily="18" charset="0"/>
                <a:cs typeface="Times New Roman" pitchFamily="18" charset="0"/>
              </a:rPr>
              <a:t>Mã hóa riêng – Private Key Cryptography. Dùng chung một khóa cho cả mã hóa và giải mã, còn được gọi là mã hóa đối xứng. VD : DES, FEAL..</a:t>
            </a:r>
          </a:p>
          <a:p>
            <a:pPr lvl="1"/>
            <a:r>
              <a:rPr lang="en-US" smtClean="0">
                <a:latin typeface="Times New Roman" pitchFamily="18" charset="0"/>
                <a:cs typeface="Times New Roman" pitchFamily="18" charset="0"/>
              </a:rPr>
              <a:t>Mã hóa công khai – Public Key Cryptography. Sử dụng một cặp khóa, một khóa công khai để mã và môt khóa bí mật để giải mã. Loại mã hóa này còn được gọi là mã hóa bất đối xứng. VD : RSA</a:t>
            </a:r>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4</a:t>
            </a:fld>
            <a:endParaRPr kumimoji="0"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solidFill>
                  <a:srgbClr val="002060"/>
                </a:solidFill>
                <a:latin typeface="Times New Roman" pitchFamily="18" charset="0"/>
                <a:cs typeface="Times New Roman" pitchFamily="18" charset="0"/>
              </a:rPr>
              <a:t>6.1.1 Bảo vệ thông tin</a:t>
            </a:r>
            <a:endParaRPr lang="en-US" sz="4000"/>
          </a:p>
        </p:txBody>
      </p:sp>
      <p:sp>
        <p:nvSpPr>
          <p:cNvPr id="3" name="Content Placeholder 2"/>
          <p:cNvSpPr>
            <a:spLocks noGrp="1"/>
          </p:cNvSpPr>
          <p:nvPr>
            <p:ph idx="1"/>
          </p:nvPr>
        </p:nvSpPr>
        <p:spPr/>
        <p:txBody>
          <a:bodyPr>
            <a:normAutofit fontScale="92500" lnSpcReduction="10000"/>
          </a:bodyPr>
          <a:lstStyle/>
          <a:p>
            <a:r>
              <a:rPr lang="en-US" smtClean="0">
                <a:latin typeface="Times New Roman" pitchFamily="18" charset="0"/>
                <a:cs typeface="Times New Roman" pitchFamily="18" charset="0"/>
              </a:rPr>
              <a:t>Xác thực : cơ chế xác nhận người dùng đó là hợp lệ, tin cậy.</a:t>
            </a:r>
          </a:p>
          <a:p>
            <a:r>
              <a:rPr lang="en-US" smtClean="0">
                <a:latin typeface="Times New Roman" pitchFamily="18" charset="0"/>
                <a:cs typeface="Times New Roman" pitchFamily="18" charset="0"/>
              </a:rPr>
              <a:t>Có ba loại xác thực:</a:t>
            </a:r>
          </a:p>
          <a:p>
            <a:pPr lvl="1"/>
            <a:r>
              <a:rPr lang="en-US" smtClean="0">
                <a:latin typeface="Times New Roman" pitchFamily="18" charset="0"/>
                <a:cs typeface="Times New Roman" pitchFamily="18" charset="0"/>
              </a:rPr>
              <a:t>Xác thực thực thể: xác nhận đối tượng đang giao tiếp là hợp lệ. Thông thường cơ chế xác thực này yêu cầu người dùng cung cấp định danh và mật khẩu.</a:t>
            </a:r>
          </a:p>
          <a:p>
            <a:pPr lvl="1"/>
            <a:r>
              <a:rPr lang="en-US" smtClean="0">
                <a:latin typeface="Times New Roman" pitchFamily="18" charset="0"/>
                <a:cs typeface="Times New Roman" pitchFamily="18" charset="0"/>
              </a:rPr>
              <a:t>Xác thực thông điệp : xác nhận thông điệp truyền đi không bị sai sót thông qua các bit dữ liệu kiểm tra.</a:t>
            </a:r>
          </a:p>
          <a:p>
            <a:pPr lvl="1"/>
            <a:r>
              <a:rPr lang="en-US" smtClean="0">
                <a:latin typeface="Times New Roman" pitchFamily="18" charset="0"/>
                <a:cs typeface="Times New Roman" pitchFamily="18" charset="0"/>
              </a:rPr>
              <a:t>Chữ ký điện tử : công nghệ đảm bảo tính hợp lệ của tài liệu. Thường sử dụng phương pháp mã hóa công khai.</a:t>
            </a:r>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5</a:t>
            </a:fld>
            <a:endParaRPr kumimoji="0"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solidFill>
                  <a:srgbClr val="002060"/>
                </a:solidFill>
                <a:latin typeface="Times New Roman" pitchFamily="18" charset="0"/>
                <a:cs typeface="Times New Roman" pitchFamily="18" charset="0"/>
              </a:rPr>
              <a:t>6.1.1 Bảo vệ thông tin</a:t>
            </a:r>
            <a:endParaRPr lang="en-US" sz="4000"/>
          </a:p>
        </p:txBody>
      </p:sp>
      <p:sp>
        <p:nvSpPr>
          <p:cNvPr id="3" name="Content Placeholder 2"/>
          <p:cNvSpPr>
            <a:spLocks noGrp="1"/>
          </p:cNvSpPr>
          <p:nvPr>
            <p:ph idx="1"/>
          </p:nvPr>
        </p:nvSpPr>
        <p:spPr/>
        <p:txBody>
          <a:bodyPr>
            <a:normAutofit fontScale="92500"/>
          </a:bodyPr>
          <a:lstStyle/>
          <a:p>
            <a:r>
              <a:rPr lang="en-US" smtClean="0">
                <a:latin typeface="Times New Roman" pitchFamily="18" charset="0"/>
                <a:cs typeface="Times New Roman" pitchFamily="18" charset="0"/>
              </a:rPr>
              <a:t>Quản lý truy cập : ngăn cản truy nhập trái phép đến tài nguyên trong một hệ thống máy tính.</a:t>
            </a:r>
          </a:p>
          <a:p>
            <a:r>
              <a:rPr lang="en-US" smtClean="0">
                <a:latin typeface="Times New Roman" pitchFamily="18" charset="0"/>
                <a:cs typeface="Times New Roman" pitchFamily="18" charset="0"/>
              </a:rPr>
              <a:t>Định danh và mật khẩu cũng được sử dụng để cấp quyền sử dụng tài nguyên.</a:t>
            </a:r>
          </a:p>
          <a:p>
            <a:r>
              <a:rPr lang="en-US" smtClean="0">
                <a:latin typeface="Times New Roman" pitchFamily="18" charset="0"/>
                <a:cs typeface="Times New Roman" pitchFamily="18" charset="0"/>
              </a:rPr>
              <a:t>Các phương pháp quản lý truy cập:</a:t>
            </a:r>
          </a:p>
          <a:p>
            <a:pPr lvl="1"/>
            <a:r>
              <a:rPr lang="en-US" smtClean="0">
                <a:latin typeface="Times New Roman" pitchFamily="18" charset="0"/>
                <a:cs typeface="Times New Roman" pitchFamily="18" charset="0"/>
              </a:rPr>
              <a:t>Qua trí nhớ người dùng : mật khẩu…</a:t>
            </a:r>
          </a:p>
          <a:p>
            <a:pPr lvl="1"/>
            <a:r>
              <a:rPr lang="en-US" smtClean="0">
                <a:latin typeface="Times New Roman" pitchFamily="18" charset="0"/>
                <a:cs typeface="Times New Roman" pitchFamily="18" charset="0"/>
              </a:rPr>
              <a:t>Qua thiết bị an ninh : Thẻ ID, Chip ID, Thẻ quang học…</a:t>
            </a:r>
          </a:p>
          <a:p>
            <a:pPr lvl="1"/>
            <a:r>
              <a:rPr lang="en-US" smtClean="0">
                <a:latin typeface="Times New Roman" pitchFamily="18" charset="0"/>
                <a:cs typeface="Times New Roman" pitchFamily="18" charset="0"/>
              </a:rPr>
              <a:t>Qua đặc điểm người dùng : vân tay, giọng nói, nhãn cầu, bàn tay, chữ ký…</a:t>
            </a:r>
          </a:p>
          <a:p>
            <a:pPr lvl="1"/>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6</a:t>
            </a:fld>
            <a:endParaRPr kumimoji="0"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solidFill>
                  <a:srgbClr val="002060"/>
                </a:solidFill>
                <a:latin typeface="Times New Roman" pitchFamily="18" charset="0"/>
                <a:cs typeface="Times New Roman" pitchFamily="18" charset="0"/>
              </a:rPr>
              <a:t>6.1.2 Virus máy tính</a:t>
            </a:r>
            <a:endParaRPr lang="en-US" sz="400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mtClean="0">
                <a:latin typeface="Times New Roman" pitchFamily="18" charset="0"/>
                <a:cs typeface="Times New Roman" pitchFamily="18" charset="0"/>
              </a:rPr>
              <a:t>Virus máy tính : chương trình máy tính độc hại, xâm nhập vào máy tính thông qua mạng, các thiết bị lưu trữ…để phá hoại, thay đổi hoặc lấy cắp thông tin.</a:t>
            </a:r>
          </a:p>
          <a:p>
            <a:r>
              <a:rPr lang="en-US" smtClean="0">
                <a:latin typeface="Times New Roman" pitchFamily="18" charset="0"/>
                <a:cs typeface="Times New Roman" pitchFamily="18" charset="0"/>
              </a:rPr>
              <a:t>Virus tự nhân bản và phát tán sang máy khác cũng theo con đường mạng và thiết bị lưu trữ.</a:t>
            </a:r>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7</a:t>
            </a:fld>
            <a:endParaRPr kumimoji="0"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solidFill>
                  <a:srgbClr val="002060"/>
                </a:solidFill>
                <a:latin typeface="Times New Roman" pitchFamily="18" charset="0"/>
                <a:cs typeface="Times New Roman" pitchFamily="18" charset="0"/>
              </a:rPr>
              <a:t>6.1.2 Virus máy tính</a:t>
            </a:r>
            <a:endParaRPr lang="en-US" sz="4000"/>
          </a:p>
        </p:txBody>
      </p:sp>
      <p:sp>
        <p:nvSpPr>
          <p:cNvPr id="3" name="Content Placeholder 2"/>
          <p:cNvSpPr>
            <a:spLocks noGrp="1"/>
          </p:cNvSpPr>
          <p:nvPr>
            <p:ph idx="1"/>
          </p:nvPr>
        </p:nvSpPr>
        <p:spPr/>
        <p:txBody>
          <a:bodyPr/>
          <a:lstStyle/>
          <a:p>
            <a:r>
              <a:rPr lang="en-US" smtClean="0">
                <a:latin typeface="Times New Roman" pitchFamily="18" charset="0"/>
                <a:cs typeface="Times New Roman" pitchFamily="18" charset="0"/>
              </a:rPr>
              <a:t>Virus thường gồm ít nhất một trong các tính năng sau:</a:t>
            </a:r>
          </a:p>
          <a:p>
            <a:pPr lvl="1"/>
            <a:r>
              <a:rPr lang="en-US" smtClean="0">
                <a:latin typeface="Times New Roman" pitchFamily="18" charset="0"/>
                <a:cs typeface="Times New Roman" pitchFamily="18" charset="0"/>
              </a:rPr>
              <a:t>Tự lây lan : sao chép chính nó và lây nhiễm sang các máy tính khác.</a:t>
            </a:r>
          </a:p>
          <a:p>
            <a:pPr lvl="1"/>
            <a:r>
              <a:rPr lang="en-US" smtClean="0">
                <a:latin typeface="Times New Roman" pitchFamily="18" charset="0"/>
                <a:cs typeface="Times New Roman" pitchFamily="18" charset="0"/>
              </a:rPr>
              <a:t>Tự lẩn tránh : virus thường tự ẩn đi và kích hoạt khi có điều kiện thích hợp, thí dụ đến ngày tháng nào đó, sau khoảng thời gian bao lâu, số lượng tiến trình…</a:t>
            </a:r>
          </a:p>
          <a:p>
            <a:pPr lvl="1"/>
            <a:r>
              <a:rPr lang="en-US" smtClean="0">
                <a:latin typeface="Times New Roman" pitchFamily="18" charset="0"/>
                <a:cs typeface="Times New Roman" pitchFamily="18" charset="0"/>
              </a:rPr>
              <a:t>Phá hoại : virus phá hủy dữ liệu, thực hiện những hành động không được phép… </a:t>
            </a:r>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8</a:t>
            </a:fld>
            <a:endParaRPr kumimoji="0"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solidFill>
                  <a:srgbClr val="002060"/>
                </a:solidFill>
                <a:latin typeface="Times New Roman" pitchFamily="18" charset="0"/>
                <a:cs typeface="Times New Roman" pitchFamily="18" charset="0"/>
              </a:rPr>
              <a:t>6.1.2 Virus máy tính</a:t>
            </a:r>
            <a:endParaRPr lang="en-US" sz="4000"/>
          </a:p>
        </p:txBody>
      </p:sp>
      <p:sp>
        <p:nvSpPr>
          <p:cNvPr id="3" name="Content Placeholder 2"/>
          <p:cNvSpPr>
            <a:spLocks noGrp="1"/>
          </p:cNvSpPr>
          <p:nvPr>
            <p:ph idx="1"/>
          </p:nvPr>
        </p:nvSpPr>
        <p:spPr/>
        <p:txBody>
          <a:bodyPr>
            <a:normAutofit fontScale="92500" lnSpcReduction="20000"/>
          </a:bodyPr>
          <a:lstStyle/>
          <a:p>
            <a:r>
              <a:rPr lang="en-US" smtClean="0">
                <a:latin typeface="Times New Roman" pitchFamily="18" charset="0"/>
                <a:cs typeface="Times New Roman" pitchFamily="18" charset="0"/>
              </a:rPr>
              <a:t>Vắc xin ( phần mềm vắc xin ): phát hiện và loại bỏ virus bằng một cơ sở dữ liệu chứa mẫu của các virus đã biết.</a:t>
            </a:r>
          </a:p>
          <a:p>
            <a:r>
              <a:rPr lang="en-US" smtClean="0">
                <a:latin typeface="Times New Roman" pitchFamily="18" charset="0"/>
                <a:cs typeface="Times New Roman" pitchFamily="18" charset="0"/>
              </a:rPr>
              <a:t>Phòng chống virus:</a:t>
            </a:r>
          </a:p>
          <a:p>
            <a:pPr lvl="1"/>
            <a:r>
              <a:rPr lang="en-US" smtClean="0">
                <a:latin typeface="Times New Roman" pitchFamily="18" charset="0"/>
                <a:cs typeface="Times New Roman" pitchFamily="18" charset="0"/>
              </a:rPr>
              <a:t>Cài đặt chương trình phòng chống virus.</a:t>
            </a:r>
          </a:p>
          <a:p>
            <a:pPr lvl="1"/>
            <a:r>
              <a:rPr lang="en-US" smtClean="0">
                <a:latin typeface="Times New Roman" pitchFamily="18" charset="0"/>
                <a:cs typeface="Times New Roman" pitchFamily="18" charset="0"/>
              </a:rPr>
              <a:t>Không sao chép phần mềm bất hợp pháp.</a:t>
            </a:r>
          </a:p>
          <a:p>
            <a:pPr lvl="1"/>
            <a:r>
              <a:rPr lang="en-US" smtClean="0">
                <a:latin typeface="Times New Roman" pitchFamily="18" charset="0"/>
                <a:cs typeface="Times New Roman" pitchFamily="18" charset="0"/>
              </a:rPr>
              <a:t>Không thực hiện những chương trình đáng ngờ.</a:t>
            </a:r>
          </a:p>
          <a:p>
            <a:pPr lvl="1"/>
            <a:r>
              <a:rPr lang="en-US" smtClean="0">
                <a:latin typeface="Times New Roman" pitchFamily="18" charset="0"/>
                <a:cs typeface="Times New Roman" pitchFamily="18" charset="0"/>
              </a:rPr>
              <a:t>Thiết đặt mật khẩu và quản lý truy cập.</a:t>
            </a:r>
          </a:p>
          <a:p>
            <a:pPr lvl="1"/>
            <a:r>
              <a:rPr lang="en-US" smtClean="0">
                <a:latin typeface="Times New Roman" pitchFamily="18" charset="0"/>
                <a:cs typeface="Times New Roman" pitchFamily="18" charset="0"/>
              </a:rPr>
              <a:t>Thực hiện sao lưu định kì.</a:t>
            </a:r>
          </a:p>
          <a:p>
            <a:pPr lvl="1"/>
            <a:r>
              <a:rPr lang="en-US" smtClean="0">
                <a:latin typeface="Times New Roman" pitchFamily="18" charset="0"/>
                <a:cs typeface="Times New Roman" pitchFamily="18" charset="0"/>
              </a:rPr>
              <a:t>Không chia sẻ ổ đĩa.</a:t>
            </a:r>
          </a:p>
          <a:p>
            <a:pPr lvl="1"/>
            <a:r>
              <a:rPr lang="en-US" smtClean="0">
                <a:latin typeface="Times New Roman" pitchFamily="18" charset="0"/>
                <a:cs typeface="Times New Roman" pitchFamily="18" charset="0"/>
              </a:rPr>
              <a:t>Không mở e-mail đáng ngờ.</a:t>
            </a:r>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9</a:t>
            </a:fld>
            <a:endParaRPr kumimoji="0"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602</TotalTime>
  <Words>2725</Words>
  <Application>Microsoft Office PowerPoint</Application>
  <PresentationFormat>On-screen Show (4:3)</PresentationFormat>
  <Paragraphs>270</Paragraphs>
  <Slides>29</Slides>
  <Notes>3</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Technic</vt:lpstr>
      <vt:lpstr>Slide 1</vt:lpstr>
      <vt:lpstr>Slide 2</vt:lpstr>
      <vt:lpstr>6.1.1 Bảo vệ thông tin</vt:lpstr>
      <vt:lpstr>6.1.1 Bảo vệ thông tin</vt:lpstr>
      <vt:lpstr>6.1.1 Bảo vệ thông tin</vt:lpstr>
      <vt:lpstr>6.1.1 Bảo vệ thông tin</vt:lpstr>
      <vt:lpstr>6.1.2 Virus máy tính</vt:lpstr>
      <vt:lpstr>6.1.2 Virus máy tính</vt:lpstr>
      <vt:lpstr>6.1.2 Virus máy tính</vt:lpstr>
      <vt:lpstr>6.1.2 Virus máy tính</vt:lpstr>
      <vt:lpstr>6.1.3 Xâm phạm máy tính</vt:lpstr>
      <vt:lpstr>6.1.3 Xâm phạm máy tính</vt:lpstr>
      <vt:lpstr>6.1.3 Xâm phạm máy tính</vt:lpstr>
      <vt:lpstr>6.1.3 Xâm phạm máy tính</vt:lpstr>
      <vt:lpstr>6.1.3 Xâm phạm máy tính</vt:lpstr>
      <vt:lpstr>6.1.3 Xâm phạm máy tính</vt:lpstr>
      <vt:lpstr>6.1.3 Xâm phạm máy tính</vt:lpstr>
      <vt:lpstr>6.1.3 Xâm phạm máy tính</vt:lpstr>
      <vt:lpstr>Slide 19</vt:lpstr>
      <vt:lpstr>6.2.1 Các tổ chức chuẩn hóa, chuẩn hóa phát triển và chuẩn hóa môi trường</vt:lpstr>
      <vt:lpstr>6.2.1 Các tổ chức chuẩn hóa, chuẩn hóa phát triển và chuẩn hóa môi trường</vt:lpstr>
      <vt:lpstr>6.2.1 Các tổ chức chuẩn hóa, chuẩn hóa phát triển và chuẩn hóa môi trường</vt:lpstr>
      <vt:lpstr>6.2.2 Chuẩn hóa dữ liệu</vt:lpstr>
      <vt:lpstr>6.2.2 Chuẩn hóa dữ liệu</vt:lpstr>
      <vt:lpstr>6.2.2 Chuẩn hóa dữ liệu</vt:lpstr>
      <vt:lpstr>6.2.2 Chuẩn hóa dữ liệu</vt:lpstr>
      <vt:lpstr>6.2.3 Chuẩn hóa trao đổi dữ liệu và phần mềm</vt:lpstr>
      <vt:lpstr>6.2.3 Chuẩn hóa trao đổi dữ liệu và phần mềm</vt:lpstr>
      <vt:lpstr>6.2.3 Chuẩn hóa trao đổi dữ liệu và phần mềm</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 Review</dc:title>
  <dc:subject>Chương 6 - An ninh và chuẩn hóa thông tin</dc:subject>
  <dc:creator>Lương Ánh Hoàng</dc:creator>
  <cp:keywords>Security and Standardization</cp:keywords>
  <cp:lastModifiedBy>User</cp:lastModifiedBy>
  <cp:revision>69</cp:revision>
  <dcterms:created xsi:type="dcterms:W3CDTF">2008-09-18T04:31:55Z</dcterms:created>
  <dcterms:modified xsi:type="dcterms:W3CDTF">2008-09-28T15:11:11Z</dcterms:modified>
</cp:coreProperties>
</file>