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34"/>
  </p:notesMasterIdLst>
  <p:sldIdLst>
    <p:sldId id="257" r:id="rId2"/>
    <p:sldId id="256" r:id="rId3"/>
    <p:sldId id="258" r:id="rId4"/>
    <p:sldId id="259" r:id="rId5"/>
    <p:sldId id="260" r:id="rId6"/>
    <p:sldId id="384" r:id="rId7"/>
    <p:sldId id="385" r:id="rId8"/>
    <p:sldId id="386" r:id="rId9"/>
    <p:sldId id="261" r:id="rId10"/>
    <p:sldId id="387" r:id="rId11"/>
    <p:sldId id="309" r:id="rId12"/>
    <p:sldId id="262" r:id="rId13"/>
    <p:sldId id="264" r:id="rId14"/>
    <p:sldId id="388" r:id="rId15"/>
    <p:sldId id="389" r:id="rId16"/>
    <p:sldId id="390" r:id="rId17"/>
    <p:sldId id="391" r:id="rId18"/>
    <p:sldId id="375" r:id="rId19"/>
    <p:sldId id="376" r:id="rId20"/>
    <p:sldId id="377" r:id="rId21"/>
    <p:sldId id="378" r:id="rId22"/>
    <p:sldId id="379" r:id="rId23"/>
    <p:sldId id="392" r:id="rId24"/>
    <p:sldId id="380" r:id="rId25"/>
    <p:sldId id="381" r:id="rId26"/>
    <p:sldId id="393" r:id="rId27"/>
    <p:sldId id="394" r:id="rId28"/>
    <p:sldId id="395" r:id="rId29"/>
    <p:sldId id="272" r:id="rId30"/>
    <p:sldId id="273" r:id="rId31"/>
    <p:sldId id="382" r:id="rId32"/>
    <p:sldId id="311" r:id="rId33"/>
    <p:sldId id="275" r:id="rId34"/>
    <p:sldId id="276" r:id="rId35"/>
    <p:sldId id="277" r:id="rId36"/>
    <p:sldId id="361" r:id="rId37"/>
    <p:sldId id="362" r:id="rId38"/>
    <p:sldId id="363" r:id="rId39"/>
    <p:sldId id="364" r:id="rId40"/>
    <p:sldId id="365" r:id="rId41"/>
    <p:sldId id="366" r:id="rId42"/>
    <p:sldId id="367" r:id="rId43"/>
    <p:sldId id="368" r:id="rId44"/>
    <p:sldId id="369" r:id="rId45"/>
    <p:sldId id="370" r:id="rId46"/>
    <p:sldId id="278" r:id="rId47"/>
    <p:sldId id="310" r:id="rId48"/>
    <p:sldId id="280" r:id="rId49"/>
    <p:sldId id="281" r:id="rId50"/>
    <p:sldId id="282" r:id="rId51"/>
    <p:sldId id="283" r:id="rId52"/>
    <p:sldId id="284" r:id="rId53"/>
    <p:sldId id="312" r:id="rId54"/>
    <p:sldId id="286" r:id="rId55"/>
    <p:sldId id="287" r:id="rId56"/>
    <p:sldId id="288" r:id="rId57"/>
    <p:sldId id="289" r:id="rId58"/>
    <p:sldId id="290" r:id="rId59"/>
    <p:sldId id="291" r:id="rId60"/>
    <p:sldId id="292" r:id="rId61"/>
    <p:sldId id="313" r:id="rId62"/>
    <p:sldId id="293" r:id="rId63"/>
    <p:sldId id="295" r:id="rId64"/>
    <p:sldId id="296" r:id="rId65"/>
    <p:sldId id="297" r:id="rId66"/>
    <p:sldId id="316" r:id="rId67"/>
    <p:sldId id="357" r:id="rId68"/>
    <p:sldId id="300" r:id="rId69"/>
    <p:sldId id="301" r:id="rId70"/>
    <p:sldId id="315" r:id="rId71"/>
    <p:sldId id="302" r:id="rId72"/>
    <p:sldId id="304" r:id="rId73"/>
    <p:sldId id="306" r:id="rId74"/>
    <p:sldId id="307" r:id="rId75"/>
    <p:sldId id="308" r:id="rId76"/>
    <p:sldId id="317" r:id="rId77"/>
    <p:sldId id="318" r:id="rId78"/>
    <p:sldId id="319" r:id="rId79"/>
    <p:sldId id="320" r:id="rId80"/>
    <p:sldId id="321" r:id="rId81"/>
    <p:sldId id="322" r:id="rId82"/>
    <p:sldId id="323" r:id="rId83"/>
    <p:sldId id="359" r:id="rId84"/>
    <p:sldId id="383" r:id="rId85"/>
    <p:sldId id="360" r:id="rId86"/>
    <p:sldId id="324" r:id="rId87"/>
    <p:sldId id="325" r:id="rId88"/>
    <p:sldId id="326" r:id="rId89"/>
    <p:sldId id="328" r:id="rId90"/>
    <p:sldId id="327" r:id="rId91"/>
    <p:sldId id="329" r:id="rId92"/>
    <p:sldId id="330" r:id="rId93"/>
    <p:sldId id="331" r:id="rId94"/>
    <p:sldId id="332" r:id="rId95"/>
    <p:sldId id="333" r:id="rId96"/>
    <p:sldId id="334" r:id="rId97"/>
    <p:sldId id="335" r:id="rId98"/>
    <p:sldId id="396" r:id="rId99"/>
    <p:sldId id="336" r:id="rId100"/>
    <p:sldId id="337" r:id="rId101"/>
    <p:sldId id="338" r:id="rId102"/>
    <p:sldId id="339" r:id="rId103"/>
    <p:sldId id="340" r:id="rId104"/>
    <p:sldId id="341" r:id="rId105"/>
    <p:sldId id="342" r:id="rId106"/>
    <p:sldId id="397" r:id="rId107"/>
    <p:sldId id="398" r:id="rId108"/>
    <p:sldId id="343" r:id="rId109"/>
    <p:sldId id="344" r:id="rId110"/>
    <p:sldId id="345" r:id="rId111"/>
    <p:sldId id="346" r:id="rId112"/>
    <p:sldId id="347" r:id="rId113"/>
    <p:sldId id="348" r:id="rId114"/>
    <p:sldId id="349" r:id="rId115"/>
    <p:sldId id="350" r:id="rId116"/>
    <p:sldId id="351" r:id="rId117"/>
    <p:sldId id="352" r:id="rId118"/>
    <p:sldId id="353" r:id="rId119"/>
    <p:sldId id="354" r:id="rId120"/>
    <p:sldId id="355" r:id="rId121"/>
    <p:sldId id="356" r:id="rId122"/>
    <p:sldId id="358" r:id="rId123"/>
    <p:sldId id="371" r:id="rId124"/>
    <p:sldId id="372" r:id="rId125"/>
    <p:sldId id="373" r:id="rId126"/>
    <p:sldId id="374" r:id="rId127"/>
    <p:sldId id="399" r:id="rId128"/>
    <p:sldId id="400" r:id="rId129"/>
    <p:sldId id="401" r:id="rId130"/>
    <p:sldId id="402" r:id="rId131"/>
    <p:sldId id="404" r:id="rId132"/>
    <p:sldId id="403" r:id="rId1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7311" autoAdjust="0"/>
  </p:normalViewPr>
  <p:slideViewPr>
    <p:cSldViewPr>
      <p:cViewPr>
        <p:scale>
          <a:sx n="75" d="100"/>
          <a:sy n="75" d="100"/>
        </p:scale>
        <p:origin x="-1014" y="-114"/>
      </p:cViewPr>
      <p:guideLst>
        <p:guide orient="horz" pos="2160"/>
        <p:guide pos="2880"/>
      </p:guideLst>
    </p:cSldViewPr>
  </p:slideViewPr>
  <p:outlineViewPr>
    <p:cViewPr>
      <p:scale>
        <a:sx n="33" d="100"/>
        <a:sy n="33" d="100"/>
      </p:scale>
      <p:origin x="42" y="369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55ED5-D9CD-4A45-9FF6-134AF3566411}" type="datetimeFigureOut">
              <a:rPr lang="en-US" smtClean="0"/>
              <a:pPr/>
              <a:t>8/24/2009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F94FF0-FBE8-4425-999D-1DF85079AA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tổ</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theo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Phép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đổi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đôi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gọi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gọi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nghĩa</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90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91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92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nạp</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mảnh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Bố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95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Bit</a:t>
            </a:r>
            <a:r>
              <a:rPr lang="en-US" baseline="0" dirty="0" smtClean="0"/>
              <a:t> </a:t>
            </a:r>
            <a:r>
              <a:rPr lang="en-US" baseline="0" dirty="0" err="1" smtClean="0"/>
              <a:t>lỗi</a:t>
            </a:r>
            <a:r>
              <a:rPr lang="en-US" baseline="0" dirty="0" smtClean="0"/>
              <a:t> </a:t>
            </a:r>
            <a:r>
              <a:rPr lang="en-US" baseline="0" dirty="0" err="1" smtClean="0"/>
              <a:t>trang</a:t>
            </a:r>
            <a:r>
              <a:rPr lang="en-US" baseline="0" dirty="0" smtClean="0"/>
              <a:t> </a:t>
            </a:r>
            <a:r>
              <a:rPr lang="en-US" baseline="0" dirty="0" err="1" smtClean="0"/>
              <a:t>để</a:t>
            </a:r>
            <a:r>
              <a:rPr lang="en-US" baseline="0" dirty="0" smtClean="0"/>
              <a:t> </a:t>
            </a:r>
            <a:r>
              <a:rPr lang="en-US" baseline="0" dirty="0" err="1" smtClean="0"/>
              <a:t>xem</a:t>
            </a:r>
            <a:r>
              <a:rPr lang="en-US" baseline="0" dirty="0" smtClean="0"/>
              <a:t> </a:t>
            </a:r>
            <a:r>
              <a:rPr lang="en-US" baseline="0" dirty="0" err="1" smtClean="0"/>
              <a:t>trang</a:t>
            </a:r>
            <a:r>
              <a:rPr lang="en-US" baseline="0" dirty="0" smtClean="0"/>
              <a:t> </a:t>
            </a:r>
            <a:r>
              <a:rPr lang="en-US" baseline="0" dirty="0" err="1" smtClean="0"/>
              <a:t>đó</a:t>
            </a:r>
            <a:r>
              <a:rPr lang="en-US" baseline="0" dirty="0" smtClean="0"/>
              <a:t> </a:t>
            </a:r>
            <a:r>
              <a:rPr lang="en-US" baseline="0" dirty="0" err="1" smtClean="0"/>
              <a:t>đã</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thực</a:t>
            </a:r>
            <a:r>
              <a:rPr lang="en-US" baseline="0" dirty="0" smtClean="0"/>
              <a:t> hay </a:t>
            </a:r>
            <a:r>
              <a:rPr lang="en-US" baseline="0" dirty="0" err="1" smtClean="0"/>
              <a:t>chưa</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99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loại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tệp</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in,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giao</a:t>
            </a:r>
            <a:r>
              <a:rPr lang="en-US" baseline="0" dirty="0" smtClean="0"/>
              <a:t> </a:t>
            </a:r>
            <a:r>
              <a:rPr lang="en-US" baseline="0" dirty="0" err="1" smtClean="0"/>
              <a:t>tiếp</a:t>
            </a:r>
            <a:endParaRPr lang="en-US" baseline="0" dirty="0" smtClean="0"/>
          </a:p>
          <a:p>
            <a:endParaRPr lang="en-US" baseline="0" dirty="0" smtClean="0"/>
          </a:p>
          <a:p>
            <a:r>
              <a:rPr lang="en-US" sz="1200" b="1" kern="1200" dirty="0" err="1" smtClean="0">
                <a:solidFill>
                  <a:schemeClr val="tx1"/>
                </a:solidFill>
                <a:latin typeface="+mn-lt"/>
                <a:ea typeface="+mn-ea"/>
                <a:cs typeface="+mn-cs"/>
              </a:rPr>
              <a:t>Các</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ưu</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điểm</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của</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hệ</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thống</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khách</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chủ</a:t>
            </a:r>
            <a:endParaRPr lang="en-US" sz="11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phí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tỷ</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phí</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tốt</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dang </a:t>
            </a:r>
            <a:r>
              <a:rPr lang="en-US" sz="1200" kern="1200" dirty="0" err="1" smtClean="0">
                <a:solidFill>
                  <a:schemeClr val="tx1"/>
                </a:solidFill>
                <a:latin typeface="+mn-lt"/>
                <a:ea typeface="+mn-ea"/>
                <a:cs typeface="+mn-cs"/>
              </a:rPr>
              <a:t>mở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Thậm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tán</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Các</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nhược</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điểm</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của</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hệ</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thống</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khách</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chủ</a:t>
            </a:r>
            <a:r>
              <a:rPr lang="en-US" sz="1200" b="1"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gặp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rõ</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ràng</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pPr lvl="1"/>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mạng</a:t>
            </a:r>
            <a:r>
              <a:rPr lang="en-US" sz="1200" kern="1200" dirty="0" smtClean="0">
                <a:solidFill>
                  <a:schemeClr val="tx1"/>
                </a:solidFill>
                <a:latin typeface="+mn-lt"/>
                <a:ea typeface="+mn-ea"/>
                <a:cs typeface="+mn-cs"/>
              </a:rPr>
              <a:t>. </a:t>
            </a:r>
            <a:endParaRPr lang="en-US" sz="11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(FAQ)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câu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hỏi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trò</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chắn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rõ</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105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TCMP</a:t>
            </a:r>
            <a:r>
              <a:rPr lang="en-US" sz="1200" kern="1200" baseline="300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(tightly coupled multiprocessors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đôi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sẻ</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dirty="0" smtClean="0"/>
              <a:t> </a:t>
            </a:r>
            <a:r>
              <a:rPr lang="en-US" sz="1200" b="1" kern="1200" dirty="0" smtClean="0">
                <a:solidFill>
                  <a:schemeClr val="tx1"/>
                </a:solidFill>
                <a:latin typeface="+mn-lt"/>
                <a:ea typeface="+mn-ea"/>
                <a:cs typeface="+mn-cs"/>
              </a:rPr>
              <a:t>TCMP (Tightly Coupled Multiprocessor)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nhớ</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sẻ</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Mỗi</a:t>
            </a:r>
            <a:r>
              <a:rPr lang="en-US" sz="1200" kern="1200" dirty="0" smtClean="0">
                <a:solidFill>
                  <a:schemeClr val="tx1"/>
                </a:solidFill>
                <a:latin typeface="+mn-lt"/>
                <a:ea typeface="+mn-ea"/>
                <a:cs typeface="+mn-cs"/>
              </a:rPr>
              <a:t> CPU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CPU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hỏng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tục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cậy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ở </a:t>
            </a:r>
            <a:r>
              <a:rPr lang="en-US" sz="1200" kern="1200" dirty="0" err="1" smtClean="0">
                <a:solidFill>
                  <a:schemeClr val="tx1"/>
                </a:solidFill>
                <a:latin typeface="+mn-lt"/>
                <a:ea typeface="+mn-ea"/>
                <a:cs typeface="+mn-cs"/>
              </a:rPr>
              <a:t>mức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112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mn-lt"/>
                <a:ea typeface="+mn-ea"/>
                <a:cs typeface="+mn-cs"/>
              </a:rPr>
              <a:t>Thời</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gian</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đáp</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ứng</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phím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tuyến</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b="1" kern="1200" dirty="0" err="1" smtClean="0">
                <a:solidFill>
                  <a:schemeClr val="tx1"/>
                </a:solidFill>
                <a:latin typeface="+mn-lt"/>
                <a:ea typeface="+mn-ea"/>
                <a:cs typeface="+mn-cs"/>
              </a:rPr>
              <a:t>Thông</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lượng</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Khả</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năng</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xử</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lý</a:t>
            </a:r>
            <a:r>
              <a:rPr lang="en-US" sz="1200" b="1"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bởi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CPU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dẹp</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Thời</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gian</a:t>
            </a:r>
            <a:r>
              <a:rPr lang="en-US" sz="1200" b="1" kern="1200" dirty="0" smtClean="0">
                <a:solidFill>
                  <a:schemeClr val="tx1"/>
                </a:solidFill>
                <a:latin typeface="+mn-lt"/>
                <a:ea typeface="+mn-ea"/>
                <a:cs typeface="+mn-cs"/>
              </a:rPr>
              <a:t> quay </a:t>
            </a:r>
            <a:r>
              <a:rPr lang="en-US" sz="1200" b="1" kern="1200" dirty="0" err="1" smtClean="0">
                <a:solidFill>
                  <a:schemeClr val="tx1"/>
                </a:solidFill>
                <a:latin typeface="+mn-lt"/>
                <a:ea typeface="+mn-ea"/>
                <a:cs typeface="+mn-cs"/>
              </a:rPr>
              <a:t>vòng</a:t>
            </a:r>
            <a:r>
              <a:rPr lang="en-US" sz="1200" b="1" kern="1200" dirty="0" smtClean="0">
                <a:solidFill>
                  <a:schemeClr val="tx1"/>
                </a:solidFill>
                <a:latin typeface="+mn-lt"/>
                <a:ea typeface="+mn-ea"/>
                <a:cs typeface="+mn-cs"/>
              </a:rPr>
              <a:t> (TAT)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quay </a:t>
            </a:r>
            <a:r>
              <a:rPr lang="en-US" sz="1200" kern="1200" dirty="0" err="1" smtClean="0">
                <a:solidFill>
                  <a:schemeClr val="tx1"/>
                </a:solidFill>
                <a:latin typeface="+mn-lt"/>
                <a:ea typeface="+mn-ea"/>
                <a:cs typeface="+mn-cs"/>
              </a:rPr>
              <a:t>vòng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tồn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cửa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hàng</a:t>
            </a:r>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118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120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Lưu</a:t>
            </a:r>
            <a:r>
              <a:rPr lang="en-US" baseline="0" dirty="0" smtClean="0"/>
              <a:t> </a:t>
            </a:r>
            <a:r>
              <a:rPr lang="en-US" baseline="0" dirty="0" err="1" smtClean="0"/>
              <a:t>theo</a:t>
            </a:r>
            <a:r>
              <a:rPr lang="en-US" baseline="0" dirty="0" smtClean="0"/>
              <a:t> </a:t>
            </a:r>
            <a:r>
              <a:rPr lang="en-US" baseline="0" dirty="0" err="1" smtClean="0"/>
              <a:t>kiểu</a:t>
            </a:r>
            <a:r>
              <a:rPr lang="en-US" baseline="0" dirty="0" smtClean="0"/>
              <a:t> sector </a:t>
            </a:r>
            <a:r>
              <a:rPr lang="en-US" baseline="0" dirty="0" err="1" smtClean="0"/>
              <a:t>thì</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IBG</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60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Ban </a:t>
            </a:r>
            <a:r>
              <a:rPr lang="en-US" sz="1200" kern="1200" dirty="0" err="1" smtClean="0">
                <a:solidFill>
                  <a:schemeClr val="tx1"/>
                </a:solidFill>
                <a:latin typeface="+mn-lt"/>
                <a:ea typeface="+mn-ea"/>
                <a:cs typeface="+mn-cs"/>
              </a:rPr>
              <a:t>đầu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rẻ</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67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69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USB</a:t>
            </a:r>
            <a:r>
              <a:rPr lang="en-US" baseline="0" dirty="0" smtClean="0"/>
              <a:t> </a:t>
            </a:r>
            <a:r>
              <a:rPr lang="en-US" baseline="0" dirty="0" err="1" smtClean="0"/>
              <a:t>có</a:t>
            </a:r>
            <a:r>
              <a:rPr lang="en-US" baseline="0" dirty="0" smtClean="0"/>
              <a:t> </a:t>
            </a:r>
            <a:r>
              <a:rPr lang="en-US" baseline="0" dirty="0" err="1" smtClean="0"/>
              <a:t>hai</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ở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thấp</a:t>
            </a:r>
            <a:r>
              <a:rPr lang="en-US" baseline="0" dirty="0" smtClean="0"/>
              <a:t> </a:t>
            </a:r>
            <a:r>
              <a:rPr lang="en-US" baseline="0" dirty="0" err="1" smtClean="0"/>
              <a:t>và</a:t>
            </a:r>
            <a:r>
              <a:rPr lang="en-US" baseline="0" dirty="0" smtClean="0"/>
              <a:t> </a:t>
            </a:r>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cao</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72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Dispatching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bước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chọn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sẵn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running</a:t>
            </a:r>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Supervisor call (</a:t>
            </a:r>
            <a:r>
              <a:rPr lang="en-US" sz="1200" b="1" kern="1200" dirty="0" err="1" smtClean="0">
                <a:solidFill>
                  <a:schemeClr val="tx1"/>
                </a:solidFill>
                <a:latin typeface="+mn-lt"/>
                <a:ea typeface="+mn-ea"/>
                <a:cs typeface="+mn-cs"/>
              </a:rPr>
              <a:t>lời</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gọi</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hệ</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thống</a:t>
            </a:r>
            <a:r>
              <a:rPr lang="en-US" sz="1200" b="1"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hoàn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dirty="0" smtClean="0"/>
              <a:t> </a:t>
            </a:r>
            <a:r>
              <a:rPr lang="en-US" sz="1200" b="1" kern="1200" dirty="0" smtClean="0">
                <a:solidFill>
                  <a:schemeClr val="tx1"/>
                </a:solidFill>
                <a:latin typeface="+mn-lt"/>
                <a:ea typeface="+mn-ea"/>
                <a:cs typeface="+mn-cs"/>
              </a:rPr>
              <a:t>Dispatcher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dispatching (</a:t>
            </a:r>
            <a:r>
              <a:rPr lang="en-US" sz="1200" kern="1200" dirty="0" err="1" smtClean="0">
                <a:solidFill>
                  <a:schemeClr val="tx1"/>
                </a:solidFill>
                <a:latin typeface="+mn-lt"/>
                <a:ea typeface="+mn-ea"/>
                <a:cs typeface="+mn-cs"/>
              </a:rPr>
              <a:t>đẩy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con dispatching.</a:t>
            </a:r>
          </a:p>
          <a:p>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80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đang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xảy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quyền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ngắt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82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logic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nhau</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87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bản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tệp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chóng</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tiếp</a:t>
            </a:r>
            <a:endParaRPr lang="en-US" dirty="0"/>
          </a:p>
        </p:txBody>
      </p:sp>
      <p:sp>
        <p:nvSpPr>
          <p:cNvPr id="4" name="Slide Number Placeholder 3"/>
          <p:cNvSpPr>
            <a:spLocks noGrp="1"/>
          </p:cNvSpPr>
          <p:nvPr>
            <p:ph type="sldNum" sz="quarter" idx="10"/>
          </p:nvPr>
        </p:nvSpPr>
        <p:spPr/>
        <p:txBody>
          <a:bodyPr/>
          <a:lstStyle/>
          <a:p>
            <a:fld id="{05F94FF0-FBE8-4425-999D-1DF85079AAE0}" type="slidenum">
              <a:rPr lang="en-US" smtClean="0"/>
              <a:pPr/>
              <a:t>88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3379D8B-5264-4104-9E62-F1D0D61CF8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A1F3C-E2D4-412F-A4EC-04511BBE31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F549C22-0BDF-4B7F-9F5B-D30DC385D8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2CD2728A-5344-43D5-B78B-D3CD9B45AC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lvl1pPr>
              <a:defRPr sz="3200"/>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err="1" smtClean="0"/>
              <a:t>Hoàng</a:t>
            </a:r>
            <a:r>
              <a:rPr lang="en-US" dirty="0" smtClean="0"/>
              <a:t> </a:t>
            </a:r>
            <a:r>
              <a:rPr lang="en-US" dirty="0" err="1" smtClean="0"/>
              <a:t>Văn</a:t>
            </a:r>
            <a:r>
              <a:rPr lang="en-US" dirty="0" smtClean="0"/>
              <a:t> </a:t>
            </a:r>
            <a:r>
              <a:rPr lang="en-US" dirty="0" err="1" smtClean="0"/>
              <a:t>Hiệp</a:t>
            </a:r>
            <a:r>
              <a:rPr lang="en-US" dirty="0" smtClean="0"/>
              <a:t> - KTMT</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9874584-9613-4C08-AB68-89E091C7B07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sz="2800"/>
            </a:lvl1pPr>
            <a:lvl3pPr>
              <a:defRPr sz="2400"/>
            </a:lvl3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DC505A-84C4-4C21-B8B0-CF5ED30A9DC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3DC42739-1E4E-4F40-91B6-589B0AD9697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67C170CD-0EAD-4C11-8AF8-B9874E652A4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5D17309-A096-48DE-A2B5-23E31B9E63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6ED654-41EC-45D4-B7C1-73EDCD7729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9277499-2520-439D-BDDA-732006CA6AF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AFC7E4D-8528-43B6-9D1D-6D7CE910431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FFB5E40-829A-49EC-8988-68589C89B5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angvanhiep1984@gmail.com" TargetMode="External"/><Relationship Id="rId2" Type="http://schemas.openxmlformats.org/officeDocument/2006/relationships/hyperlink" Target="mailto:hiephv@it-hu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Textbook%20&amp;%20Exams/VOL2_FE2009_TEXT.pdf" TargetMode="External"/><Relationship Id="rId2" Type="http://schemas.openxmlformats.org/officeDocument/2006/relationships/hyperlink" Target="HardwareBuoichieu.doc"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slide" Target="slide129.xml"/><Relationship Id="rId2" Type="http://schemas.openxmlformats.org/officeDocument/2006/relationships/hyperlink" Target="HardwareBuoichieu.doc"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err="1"/>
              <a:t>Hệ</a:t>
            </a:r>
            <a:r>
              <a:rPr lang="en-US" dirty="0"/>
              <a:t> </a:t>
            </a:r>
            <a:r>
              <a:rPr lang="en-US" dirty="0" err="1"/>
              <a:t>thống</a:t>
            </a:r>
            <a:r>
              <a:rPr lang="en-US" dirty="0"/>
              <a:t> </a:t>
            </a:r>
            <a:r>
              <a:rPr lang="en-US" dirty="0" err="1"/>
              <a:t>máy</a:t>
            </a:r>
            <a:r>
              <a:rPr lang="en-US" dirty="0"/>
              <a:t> </a:t>
            </a:r>
            <a:r>
              <a:rPr lang="en-US" dirty="0" err="1"/>
              <a:t>tính</a:t>
            </a:r>
            <a:endParaRPr lang="en-US" dirty="0"/>
          </a:p>
        </p:txBody>
      </p:sp>
      <p:sp>
        <p:nvSpPr>
          <p:cNvPr id="21507" name="Rectangle 3"/>
          <p:cNvSpPr>
            <a:spLocks noGrp="1" noChangeArrowheads="1"/>
          </p:cNvSpPr>
          <p:nvPr>
            <p:ph sz="quarter" idx="1"/>
          </p:nvPr>
        </p:nvSpPr>
        <p:spPr>
          <a:xfrm>
            <a:off x="612648" y="3124200"/>
            <a:ext cx="8153400" cy="2971800"/>
          </a:xfrm>
        </p:spPr>
        <p:txBody>
          <a:bodyPr/>
          <a:lstStyle/>
          <a:p>
            <a:endParaRPr lang="en-US" dirty="0"/>
          </a:p>
          <a:p>
            <a:endParaRPr lang="en-US" dirty="0"/>
          </a:p>
          <a:p>
            <a:endParaRPr lang="en-US" dirty="0"/>
          </a:p>
          <a:p>
            <a:endParaRPr lang="en-US" dirty="0"/>
          </a:p>
        </p:txBody>
      </p:sp>
      <p:sp>
        <p:nvSpPr>
          <p:cNvPr id="4" name="Subtitle 2"/>
          <p:cNvSpPr txBox="1">
            <a:spLocks/>
          </p:cNvSpPr>
          <p:nvPr/>
        </p:nvSpPr>
        <p:spPr>
          <a:xfrm>
            <a:off x="533400" y="3429000"/>
            <a:ext cx="8382000" cy="2362200"/>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Hoàng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Văn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Hiệp</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Bộ</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môn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Kỹ</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Thuật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máy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tính</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Khoa</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Công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nghệ</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thông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Mob. 0916093209</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Email: </a:t>
            </a:r>
            <a:r>
              <a:rPr kumimoji="0" lang="en-US" sz="2800" b="0" i="0" u="none" strike="noStrike" kern="1200" cap="none" spc="0" normalizeH="0" baseline="0" noProof="0" dirty="0" smtClean="0">
                <a:ln>
                  <a:noFill/>
                </a:ln>
                <a:solidFill>
                  <a:schemeClr val="tx1"/>
                </a:solidFill>
                <a:effectLst/>
                <a:uLnTx/>
                <a:uFillTx/>
                <a:latin typeface="+mn-lt"/>
                <a:ea typeface="+mn-ea"/>
                <a:cs typeface="+mn-cs"/>
                <a:hlinkClick r:id="rId2"/>
              </a:rPr>
              <a:t>hiephv@it-hut.edu.vn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hlinkClick r:id="rId3"/>
              </a:rPr>
              <a:t>hoangvanhiep1984@gmail.com</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524000"/>
          </a:xfrm>
        </p:spPr>
        <p:txBody>
          <a:bodyPr/>
          <a:lstStyle/>
          <a:p>
            <a:r>
              <a:rPr lang="en-US" dirty="0" smtClean="0"/>
              <a:t>RAM (</a:t>
            </a:r>
            <a:r>
              <a:rPr lang="en-US" dirty="0" err="1" smtClean="0"/>
              <a:t>bộ</a:t>
            </a:r>
            <a:r>
              <a:rPr lang="en-US" dirty="0" smtClean="0"/>
              <a:t> </a:t>
            </a:r>
            <a:r>
              <a:rPr lang="en-US" dirty="0" err="1" smtClean="0"/>
              <a:t>nhớ</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r>
              <a:rPr lang="en-US" dirty="0" smtClean="0"/>
              <a:t>)</a:t>
            </a:r>
            <a:endParaRPr lang="en-US" dirty="0"/>
          </a:p>
        </p:txBody>
      </p:sp>
      <p:pic>
        <p:nvPicPr>
          <p:cNvPr id="4" name="Picture 4" descr="phanloaiRAM"/>
          <p:cNvPicPr>
            <a:picLocks noGrp="1" noChangeAspect="1" noChangeArrowheads="1"/>
          </p:cNvPicPr>
          <p:nvPr>
            <p:ph sz="quarter" idx="1"/>
          </p:nvPr>
        </p:nvPicPr>
        <p:blipFill>
          <a:blip r:embed="rId2"/>
          <a:srcRect/>
          <a:stretch>
            <a:fillRect/>
          </a:stretch>
        </p:blipFill>
        <p:spPr bwMode="auto">
          <a:xfrm>
            <a:off x="381000" y="1600200"/>
            <a:ext cx="8474075" cy="28813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đoạn</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chia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đoạn</a:t>
            </a:r>
            <a:endParaRPr lang="en-US" dirty="0" smtClean="0"/>
          </a:p>
          <a:p>
            <a:r>
              <a:rPr lang="en-US" dirty="0" err="1" smtClean="0"/>
              <a:t>Địa</a:t>
            </a:r>
            <a:r>
              <a:rPr lang="en-US" dirty="0" smtClean="0"/>
              <a:t> </a:t>
            </a:r>
            <a:r>
              <a:rPr lang="en-US" dirty="0" err="1" smtClean="0"/>
              <a:t>chỉ</a:t>
            </a:r>
            <a:r>
              <a:rPr lang="en-US" dirty="0" smtClean="0"/>
              <a:t> </a:t>
            </a:r>
            <a:r>
              <a:rPr lang="en-US" dirty="0" err="1" smtClean="0"/>
              <a:t>ảo</a:t>
            </a:r>
            <a:r>
              <a:rPr lang="en-US" dirty="0" smtClean="0"/>
              <a:t> </a:t>
            </a:r>
            <a:r>
              <a:rPr lang="en-US" dirty="0" err="1" smtClean="0"/>
              <a:t>bao</a:t>
            </a:r>
            <a:r>
              <a:rPr lang="en-US" dirty="0" smtClean="0"/>
              <a:t> </a:t>
            </a:r>
            <a:r>
              <a:rPr lang="en-US" dirty="0" err="1" smtClean="0"/>
              <a:t>gồm</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đoạn</a:t>
            </a:r>
            <a:r>
              <a:rPr lang="en-US" dirty="0" smtClean="0"/>
              <a:t> </a:t>
            </a:r>
            <a:r>
              <a:rPr lang="en-US" dirty="0" err="1" smtClean="0"/>
              <a:t>và</a:t>
            </a:r>
            <a:r>
              <a:rPr lang="en-US" dirty="0" smtClean="0"/>
              <a:t> </a:t>
            </a:r>
            <a:r>
              <a:rPr lang="en-US" dirty="0" err="1" smtClean="0"/>
              <a:t>các</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trong</a:t>
            </a:r>
            <a:r>
              <a:rPr lang="en-US" dirty="0" smtClean="0"/>
              <a:t> </a:t>
            </a:r>
            <a:r>
              <a:rPr lang="en-US" dirty="0" err="1" smtClean="0"/>
              <a:t>các</a:t>
            </a:r>
            <a:r>
              <a:rPr lang="en-US" dirty="0" smtClean="0"/>
              <a:t> </a:t>
            </a:r>
            <a:r>
              <a:rPr lang="en-US" dirty="0" err="1" smtClean="0"/>
              <a:t>đoạn</a:t>
            </a:r>
            <a:endParaRPr lang="en-US" dirty="0" smtClean="0"/>
          </a:p>
          <a:p>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phải</a:t>
            </a:r>
            <a:r>
              <a:rPr lang="en-US" dirty="0" smtClean="0"/>
              <a:t> </a:t>
            </a:r>
            <a:r>
              <a:rPr lang="en-US" dirty="0" err="1" smtClean="0"/>
              <a:t>ghi</a:t>
            </a:r>
            <a:r>
              <a:rPr lang="en-US" dirty="0" smtClean="0"/>
              <a:t> </a:t>
            </a:r>
            <a:r>
              <a:rPr lang="en-US" dirty="0" err="1" smtClean="0"/>
              <a:t>nhớ</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đoạn</a:t>
            </a:r>
            <a:r>
              <a:rPr lang="en-US" dirty="0" smtClean="0"/>
              <a:t> </a:t>
            </a:r>
            <a:r>
              <a:rPr lang="en-US" dirty="0" err="1" smtClean="0"/>
              <a:t>vì</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các</a:t>
            </a:r>
            <a:r>
              <a:rPr lang="en-US" dirty="0" smtClean="0"/>
              <a:t> </a:t>
            </a:r>
            <a:r>
              <a:rPr lang="en-US" dirty="0" err="1" smtClean="0"/>
              <a:t>đoạn</a:t>
            </a:r>
            <a:r>
              <a:rPr lang="en-US" dirty="0" smtClean="0"/>
              <a:t> </a:t>
            </a:r>
            <a:r>
              <a:rPr lang="en-US" dirty="0" err="1" smtClean="0"/>
              <a:t>là</a:t>
            </a:r>
            <a:r>
              <a:rPr lang="en-US" dirty="0" smtClean="0"/>
              <a:t> </a:t>
            </a:r>
            <a:r>
              <a:rPr lang="en-US" dirty="0" err="1" smtClean="0"/>
              <a:t>khác</a:t>
            </a:r>
            <a:r>
              <a:rPr lang="en-US" dirty="0" smtClean="0"/>
              <a:t> </a:t>
            </a:r>
            <a:r>
              <a:rPr lang="en-US" dirty="0" err="1" smtClean="0"/>
              <a:t>nhau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Phương</a:t>
            </a:r>
            <a:r>
              <a:rPr lang="en-US" dirty="0" smtClean="0"/>
              <a:t> </a:t>
            </a:r>
            <a:r>
              <a:rPr lang="en-US" dirty="0" err="1" smtClean="0"/>
              <a:t>pháp</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phân</a:t>
            </a:r>
            <a:r>
              <a:rPr lang="en-US" dirty="0" smtClean="0"/>
              <a:t> </a:t>
            </a:r>
            <a:r>
              <a:rPr lang="en-US" dirty="0" err="1" smtClean="0"/>
              <a:t>đoạn</a:t>
            </a:r>
            <a:endParaRPr lang="en-US" dirty="0"/>
          </a:p>
        </p:txBody>
      </p:sp>
      <p:sp>
        <p:nvSpPr>
          <p:cNvPr id="3" name="Content Placeholder 2"/>
          <p:cNvSpPr>
            <a:spLocks noGrp="1"/>
          </p:cNvSpPr>
          <p:nvPr>
            <p:ph sz="quarter" idx="1"/>
          </p:nvPr>
        </p:nvSpPr>
        <p:spPr/>
        <p:txBody>
          <a:bodyPr/>
          <a:lstStyle/>
          <a:p>
            <a:r>
              <a:rPr lang="en-US" dirty="0" err="1" smtClean="0"/>
              <a:t>Cải</a:t>
            </a:r>
            <a:r>
              <a:rPr lang="en-US" dirty="0" smtClean="0"/>
              <a:t> </a:t>
            </a:r>
            <a:r>
              <a:rPr lang="en-US" dirty="0" err="1" smtClean="0"/>
              <a:t>tiến</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đoạn</a:t>
            </a:r>
            <a:endParaRPr lang="en-US" dirty="0" smtClean="0"/>
          </a:p>
          <a:p>
            <a:r>
              <a:rPr lang="en-US" dirty="0" err="1" smtClean="0"/>
              <a:t>Các</a:t>
            </a:r>
            <a:r>
              <a:rPr lang="en-US" dirty="0" smtClean="0"/>
              <a:t> </a:t>
            </a:r>
            <a:r>
              <a:rPr lang="en-US" dirty="0" err="1" smtClean="0"/>
              <a:t>đoạn</a:t>
            </a:r>
            <a:r>
              <a:rPr lang="en-US" dirty="0" smtClean="0"/>
              <a:t> </a:t>
            </a:r>
            <a:r>
              <a:rPr lang="en-US" dirty="0" err="1" smtClean="0"/>
              <a:t>chia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nhỏ</a:t>
            </a:r>
            <a:r>
              <a:rPr lang="en-US" dirty="0" smtClean="0"/>
              <a:t> </a:t>
            </a:r>
            <a:r>
              <a:rPr lang="en-US" dirty="0" err="1" smtClean="0"/>
              <a:t>hơn</a:t>
            </a:r>
            <a:r>
              <a:rPr lang="en-US" dirty="0" smtClean="0"/>
              <a:t> </a:t>
            </a:r>
            <a:r>
              <a:rPr lang="en-US" dirty="0" err="1" smtClean="0"/>
              <a:t>là</a:t>
            </a:r>
            <a:r>
              <a:rPr lang="en-US" dirty="0" smtClean="0"/>
              <a:t> </a:t>
            </a:r>
            <a:r>
              <a:rPr lang="en-US" dirty="0" err="1" smtClean="0"/>
              <a:t>trang</a:t>
            </a:r>
            <a:endParaRPr lang="en-US" dirty="0" smtClean="0"/>
          </a:p>
          <a:p>
            <a:r>
              <a:rPr lang="en-US" dirty="0" err="1" smtClean="0"/>
              <a:t>Địa</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endParaRPr lang="en-US" dirty="0" smtClean="0"/>
          </a:p>
          <a:p>
            <a:pPr lvl="1"/>
            <a:r>
              <a:rPr lang="en-US" dirty="0" err="1" smtClean="0"/>
              <a:t>Đoạn</a:t>
            </a:r>
            <a:endParaRPr lang="en-US" dirty="0" smtClean="0"/>
          </a:p>
          <a:p>
            <a:pPr lvl="1"/>
            <a:r>
              <a:rPr lang="en-US" dirty="0" err="1" smtClean="0"/>
              <a:t>Trang</a:t>
            </a:r>
            <a:endParaRPr lang="en-US" dirty="0" smtClean="0"/>
          </a:p>
          <a:p>
            <a:pPr lvl="1"/>
            <a:r>
              <a:rPr lang="en-US" dirty="0" err="1" smtClean="0"/>
              <a:t>Dịch</a:t>
            </a:r>
            <a:r>
              <a:rPr lang="en-US" dirty="0" smtClean="0"/>
              <a:t> </a:t>
            </a:r>
            <a:r>
              <a:rPr lang="en-US" dirty="0" err="1" smtClean="0"/>
              <a:t>chuyển</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trong</a:t>
            </a:r>
            <a:r>
              <a:rPr lang="en-US" dirty="0" smtClean="0"/>
              <a:t> </a:t>
            </a:r>
            <a:r>
              <a:rPr lang="en-US" dirty="0" err="1" smtClean="0"/>
              <a:t>trang</a:t>
            </a:r>
            <a:endParaRPr lang="en-US" dirty="0"/>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trang</a:t>
            </a:r>
            <a:endParaRPr lang="en-US" dirty="0"/>
          </a:p>
        </p:txBody>
      </p:sp>
      <p:sp>
        <p:nvSpPr>
          <p:cNvPr id="3" name="Content Placeholder 2"/>
          <p:cNvSpPr>
            <a:spLocks noGrp="1"/>
          </p:cNvSpPr>
          <p:nvPr>
            <p:ph sz="quarter" idx="1"/>
          </p:nvPr>
        </p:nvSpPr>
        <p:spPr/>
        <p:txBody>
          <a:bodyPr/>
          <a:lstStyle/>
          <a:p>
            <a:r>
              <a:rPr lang="en-US" dirty="0" err="1" smtClean="0"/>
              <a:t>Nạp</a:t>
            </a:r>
            <a:r>
              <a:rPr lang="en-US" dirty="0" smtClean="0"/>
              <a:t> </a:t>
            </a:r>
            <a:r>
              <a:rPr lang="en-US" dirty="0" err="1" smtClean="0"/>
              <a:t>trang</a:t>
            </a:r>
            <a:r>
              <a:rPr lang="en-US" dirty="0" smtClean="0"/>
              <a:t>: </a:t>
            </a:r>
            <a:r>
              <a:rPr lang="en-US" dirty="0" err="1" smtClean="0"/>
              <a:t>nạp</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từ</a:t>
            </a:r>
            <a:r>
              <a:rPr lang="en-US" dirty="0" smtClean="0"/>
              <a:t> </a:t>
            </a:r>
            <a:r>
              <a:rPr lang="en-US" dirty="0" err="1" smtClean="0"/>
              <a:t>bộ</a:t>
            </a:r>
            <a:r>
              <a:rPr lang="en-US" dirty="0" smtClean="0"/>
              <a:t> </a:t>
            </a:r>
            <a:r>
              <a:rPr lang="en-US" dirty="0" err="1" smtClean="0"/>
              <a:t>nhớ</a:t>
            </a:r>
            <a:r>
              <a:rPr lang="en-US" dirty="0" smtClean="0"/>
              <a:t> </a:t>
            </a:r>
            <a:r>
              <a:rPr lang="en-US" dirty="0" err="1" smtClean="0"/>
              <a:t>ảo</a:t>
            </a:r>
            <a:r>
              <a:rPr lang="en-US" dirty="0" smtClean="0"/>
              <a:t>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thực</a:t>
            </a:r>
            <a:endParaRPr lang="en-US" dirty="0" smtClean="0"/>
          </a:p>
          <a:p>
            <a:r>
              <a:rPr lang="en-US" dirty="0" err="1" smtClean="0"/>
              <a:t>Loại</a:t>
            </a:r>
            <a:r>
              <a:rPr lang="en-US" dirty="0" smtClean="0"/>
              <a:t> </a:t>
            </a:r>
            <a:r>
              <a:rPr lang="en-US" dirty="0" err="1" smtClean="0"/>
              <a:t>trang</a:t>
            </a:r>
            <a:r>
              <a:rPr lang="en-US" dirty="0" smtClean="0"/>
              <a:t>: </a:t>
            </a:r>
            <a:r>
              <a:rPr lang="en-US" dirty="0" err="1" smtClean="0"/>
              <a:t>loại</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khỏi</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thực</a:t>
            </a:r>
            <a:endParaRPr lang="en-US" dirty="0" smtClean="0"/>
          </a:p>
          <a:p>
            <a:r>
              <a:rPr lang="en-US" dirty="0" err="1" smtClean="0"/>
              <a:t>Phân</a:t>
            </a:r>
            <a:r>
              <a:rPr lang="en-US" dirty="0" smtClean="0"/>
              <a:t> </a:t>
            </a:r>
            <a:r>
              <a:rPr lang="en-US" dirty="0" err="1" smtClean="0"/>
              <a:t>trang</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nạp</a:t>
            </a:r>
            <a:r>
              <a:rPr lang="en-US" dirty="0" smtClean="0"/>
              <a:t> </a:t>
            </a:r>
            <a:r>
              <a:rPr lang="en-US" dirty="0" err="1" smtClean="0"/>
              <a:t>trang</a:t>
            </a:r>
            <a:r>
              <a:rPr lang="en-US" dirty="0" smtClean="0"/>
              <a:t> </a:t>
            </a:r>
            <a:r>
              <a:rPr lang="en-US" dirty="0" err="1" smtClean="0"/>
              <a:t>và</a:t>
            </a:r>
            <a:r>
              <a:rPr lang="en-US" dirty="0" smtClean="0"/>
              <a:t> </a:t>
            </a:r>
            <a:r>
              <a:rPr lang="en-US" dirty="0" err="1" smtClean="0"/>
              <a:t>loại</a:t>
            </a:r>
            <a:r>
              <a:rPr lang="en-US" dirty="0" smtClean="0"/>
              <a:t> </a:t>
            </a:r>
            <a:r>
              <a:rPr lang="en-US" dirty="0" err="1" smtClean="0"/>
              <a:t>trang</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loại</a:t>
            </a:r>
            <a:r>
              <a:rPr lang="en-US" dirty="0" smtClean="0"/>
              <a:t> </a:t>
            </a:r>
            <a:r>
              <a:rPr lang="en-US" dirty="0" err="1" smtClean="0"/>
              <a:t>trang</a:t>
            </a:r>
            <a:endParaRPr lang="en-US" dirty="0" smtClean="0"/>
          </a:p>
          <a:p>
            <a:pPr lvl="1"/>
            <a:endParaRPr lang="en-US" dirty="0"/>
          </a:p>
        </p:txBody>
      </p:sp>
      <p:pic>
        <p:nvPicPr>
          <p:cNvPr id="5" name="Picture 4" descr="giaithuatphantrang.bmp"/>
          <p:cNvPicPr>
            <a:picLocks noChangeAspect="1"/>
          </p:cNvPicPr>
          <p:nvPr/>
        </p:nvPicPr>
        <p:blipFill>
          <a:blip r:embed="rId2"/>
          <a:stretch>
            <a:fillRect/>
          </a:stretch>
        </p:blipFill>
        <p:spPr>
          <a:xfrm>
            <a:off x="533400" y="4267200"/>
            <a:ext cx="8286750" cy="1276350"/>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ja-JP" dirty="0" err="1">
                <a:ea typeface="ＭＳ Ｐゴシック" charset="-128"/>
              </a:rPr>
              <a:t>Chương</a:t>
            </a:r>
            <a:r>
              <a:rPr lang="en-US" altLang="ja-JP" dirty="0">
                <a:ea typeface="ＭＳ Ｐゴシック" charset="-128"/>
              </a:rPr>
              <a:t> 2. </a:t>
            </a:r>
            <a:r>
              <a:rPr lang="en-US" altLang="ja-JP" dirty="0" err="1">
                <a:ea typeface="ＭＳ Ｐゴシック" charset="-128"/>
              </a:rPr>
              <a:t>Hệ</a:t>
            </a:r>
            <a:r>
              <a:rPr lang="en-US" altLang="ja-JP" dirty="0">
                <a:ea typeface="ＭＳ Ｐゴシック" charset="-128"/>
              </a:rPr>
              <a:t> </a:t>
            </a:r>
            <a:r>
              <a:rPr lang="en-US" altLang="ja-JP" dirty="0" err="1">
                <a:ea typeface="ＭＳ Ｐゴシック" charset="-128"/>
              </a:rPr>
              <a:t>thống</a:t>
            </a:r>
            <a:r>
              <a:rPr lang="en-US" altLang="ja-JP" dirty="0">
                <a:ea typeface="ＭＳ Ｐゴシック" charset="-128"/>
              </a:rPr>
              <a:t> </a:t>
            </a:r>
            <a:r>
              <a:rPr lang="en-US" altLang="ja-JP" dirty="0" err="1">
                <a:ea typeface="ＭＳ Ｐゴシック" charset="-128"/>
              </a:rPr>
              <a:t>máy</a:t>
            </a:r>
            <a:r>
              <a:rPr lang="en-US" altLang="ja-JP" dirty="0">
                <a:ea typeface="ＭＳ Ｐゴシック" charset="-128"/>
              </a:rPr>
              <a:t> </a:t>
            </a:r>
            <a:r>
              <a:rPr lang="en-US" altLang="ja-JP" dirty="0" err="1">
                <a:ea typeface="ＭＳ Ｐゴシック" charset="-128"/>
              </a:rPr>
              <a:t>tính</a:t>
            </a:r>
            <a:endParaRPr lang="en-US" dirty="0"/>
          </a:p>
        </p:txBody>
      </p:sp>
      <p:sp>
        <p:nvSpPr>
          <p:cNvPr id="2051" name="Rectangle 3"/>
          <p:cNvSpPr>
            <a:spLocks noGrp="1" noChangeArrowheads="1"/>
          </p:cNvSpPr>
          <p:nvPr>
            <p:ph sz="quarter" idx="1"/>
          </p:nvPr>
        </p:nvSpPr>
        <p:spPr/>
        <p:txBody>
          <a:bodyPr/>
          <a:lstStyle/>
          <a:p>
            <a:pPr>
              <a:buNone/>
            </a:pPr>
            <a:r>
              <a:rPr lang="en-US" dirty="0"/>
              <a:t>2.1. </a:t>
            </a:r>
            <a:r>
              <a:rPr lang="en-US" dirty="0" err="1"/>
              <a:t>Phần</a:t>
            </a:r>
            <a:r>
              <a:rPr lang="en-US" dirty="0"/>
              <a:t> </a:t>
            </a:r>
            <a:r>
              <a:rPr lang="en-US" dirty="0" err="1"/>
              <a:t>cứng</a:t>
            </a:r>
            <a:endParaRPr lang="en-US" dirty="0"/>
          </a:p>
          <a:p>
            <a:pPr>
              <a:buNone/>
            </a:pPr>
            <a:r>
              <a:rPr lang="en-US" dirty="0" smtClean="0"/>
              <a:t>2.2. </a:t>
            </a:r>
            <a:r>
              <a:rPr lang="en-US" dirty="0" err="1"/>
              <a:t>Hệ</a:t>
            </a:r>
            <a:r>
              <a:rPr lang="en-US" dirty="0"/>
              <a:t> </a:t>
            </a:r>
            <a:r>
              <a:rPr lang="en-US" dirty="0" err="1"/>
              <a:t>điều</a:t>
            </a:r>
            <a:r>
              <a:rPr lang="en-US" dirty="0"/>
              <a:t> </a:t>
            </a:r>
            <a:r>
              <a:rPr lang="en-US" dirty="0" err="1"/>
              <a:t>hành</a:t>
            </a:r>
            <a:endParaRPr lang="en-US" dirty="0"/>
          </a:p>
          <a:p>
            <a:pPr>
              <a:buNone/>
            </a:pPr>
            <a:r>
              <a:rPr lang="en-US" dirty="0"/>
              <a:t>2.3. </a:t>
            </a:r>
            <a:r>
              <a:rPr lang="en-US" dirty="0" err="1"/>
              <a:t>Kỹ</a:t>
            </a:r>
            <a:r>
              <a:rPr lang="en-US" dirty="0"/>
              <a:t> </a:t>
            </a:r>
            <a:r>
              <a:rPr lang="en-US" dirty="0" err="1"/>
              <a:t>thuật</a:t>
            </a:r>
            <a:r>
              <a:rPr lang="en-US" dirty="0"/>
              <a:t> </a:t>
            </a:r>
            <a:r>
              <a:rPr lang="en-US" dirty="0" err="1"/>
              <a:t>cấu</a:t>
            </a:r>
            <a:r>
              <a:rPr lang="en-US" dirty="0"/>
              <a:t> </a:t>
            </a:r>
            <a:r>
              <a:rPr lang="en-US" dirty="0" err="1"/>
              <a:t>hình</a:t>
            </a:r>
            <a:r>
              <a:rPr lang="en-US" dirty="0"/>
              <a:t> </a:t>
            </a:r>
            <a:r>
              <a:rPr lang="en-US" dirty="0" err="1"/>
              <a:t>hệ</a:t>
            </a:r>
            <a:r>
              <a:rPr lang="en-US" dirty="0"/>
              <a:t> </a:t>
            </a:r>
            <a:r>
              <a:rPr lang="en-US" dirty="0" err="1"/>
              <a:t>thống</a:t>
            </a:r>
            <a:endParaRPr lang="en-US" dirty="0"/>
          </a:p>
          <a:p>
            <a:pPr>
              <a:buNone/>
            </a:pPr>
            <a:r>
              <a:rPr lang="en-US" dirty="0"/>
              <a:t>2.4. </a:t>
            </a:r>
            <a:r>
              <a:rPr lang="en-US" dirty="0" err="1"/>
              <a:t>Hiệu</a:t>
            </a:r>
            <a:r>
              <a:rPr lang="en-US" dirty="0"/>
              <a:t> </a:t>
            </a:r>
            <a:r>
              <a:rPr lang="en-US" dirty="0" err="1"/>
              <a:t>năng</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hệ</a:t>
            </a:r>
            <a:r>
              <a:rPr lang="en-US" dirty="0"/>
              <a:t> </a:t>
            </a:r>
            <a:r>
              <a:rPr lang="en-US" dirty="0" err="1"/>
              <a:t>thống</a:t>
            </a:r>
            <a:endParaRPr lang="en-US" dirty="0"/>
          </a:p>
          <a:p>
            <a:pPr>
              <a:buNone/>
            </a:pPr>
            <a:r>
              <a:rPr lang="en-US" dirty="0"/>
              <a:t>2.5.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051">
                                            <p:txEl>
                                              <p:pRg st="2" end="2"/>
                                            </p:txEl>
                                          </p:spTgt>
                                        </p:tgtEl>
                                        <p:attrNameLst>
                                          <p:attrName>style.textDecorationUnderline</p:attrName>
                                        </p:attrNameLst>
                                      </p:cBhvr>
                                      <p:to>
                                        <p:strVal val="true"/>
                                      </p:to>
                                    </p:set>
                                  </p:childTnLst>
                                </p:cTn>
                              </p:par>
                            </p:childTnLst>
                          </p:cTn>
                        </p:par>
                        <p:par>
                          <p:cTn id="7" fill="hold">
                            <p:stCondLst>
                              <p:cond delay="980"/>
                            </p:stCondLst>
                            <p:childTnLst>
                              <p:par>
                                <p:cTn id="8" presetID="9" presetClass="emph" presetSubtype="0" grpId="1" nodeType="afterEffect">
                                  <p:stCondLst>
                                    <p:cond delay="0"/>
                                  </p:stCondLst>
                                  <p:childTnLst>
                                    <p:set>
                                      <p:cBhvr rctx="PPT">
                                        <p:cTn id="9" dur="indefinite"/>
                                        <p:tgtEl>
                                          <p:spTgt spid="2051">
                                            <p:txEl>
                                              <p:pRg st="0" end="0"/>
                                            </p:txEl>
                                          </p:spTgt>
                                        </p:tgtEl>
                                        <p:attrNameLst>
                                          <p:attrName>style.opacity</p:attrName>
                                        </p:attrNameLst>
                                      </p:cBhvr>
                                      <p:to>
                                        <p:strVal val="0.5"/>
                                      </p:to>
                                    </p:set>
                                    <p:animEffect filter="image" prLst="opacity: 0.5">
                                      <p:cBhvr rctx="IE">
                                        <p:cTn id="10" dur="indefinite"/>
                                        <p:tgtEl>
                                          <p:spTgt spid="2051">
                                            <p:txEl>
                                              <p:pRg st="0" end="0"/>
                                            </p:txEl>
                                          </p:spTgt>
                                        </p:tgtEl>
                                      </p:cBhvr>
                                    </p:animEffect>
                                  </p:childTnLst>
                                </p:cTn>
                              </p:par>
                            </p:childTnLst>
                          </p:cTn>
                        </p:par>
                        <p:par>
                          <p:cTn id="11" fill="hold">
                            <p:stCondLst>
                              <p:cond delay="980"/>
                            </p:stCondLst>
                            <p:childTnLst>
                              <p:par>
                                <p:cTn id="12" presetID="9" presetClass="emph" presetSubtype="0" grpId="1" nodeType="afterEffect">
                                  <p:stCondLst>
                                    <p:cond delay="0"/>
                                  </p:stCondLst>
                                  <p:childTnLst>
                                    <p:set>
                                      <p:cBhvr rctx="PPT">
                                        <p:cTn id="13" dur="indefinite"/>
                                        <p:tgtEl>
                                          <p:spTgt spid="2051">
                                            <p:txEl>
                                              <p:pRg st="1" end="1"/>
                                            </p:txEl>
                                          </p:spTgt>
                                        </p:tgtEl>
                                        <p:attrNameLst>
                                          <p:attrName>style.opacity</p:attrName>
                                        </p:attrNameLst>
                                      </p:cBhvr>
                                      <p:to>
                                        <p:strVal val="0.5"/>
                                      </p:to>
                                    </p:set>
                                    <p:animEffect filter="image" prLst="opacity: 0.5">
                                      <p:cBhvr rctx="IE">
                                        <p:cTn id="14" dur="indefinite"/>
                                        <p:tgtEl>
                                          <p:spTgt spid="2051">
                                            <p:txEl>
                                              <p:pRg st="1" end="1"/>
                                            </p:txEl>
                                          </p:spTgt>
                                        </p:tgtEl>
                                      </p:cBhvr>
                                    </p:animEffect>
                                  </p:childTnLst>
                                </p:cTn>
                              </p:par>
                            </p:childTnLst>
                          </p:cTn>
                        </p:par>
                        <p:par>
                          <p:cTn id="15" fill="hold">
                            <p:stCondLst>
                              <p:cond delay="980"/>
                            </p:stCondLst>
                            <p:childTnLst>
                              <p:par>
                                <p:cTn id="16" presetID="9" presetClass="emph" presetSubtype="0" grpId="1" nodeType="afterEffect">
                                  <p:stCondLst>
                                    <p:cond delay="0"/>
                                  </p:stCondLst>
                                  <p:childTnLst>
                                    <p:set>
                                      <p:cBhvr rctx="PPT">
                                        <p:cTn id="17" dur="indefinite"/>
                                        <p:tgtEl>
                                          <p:spTgt spid="2051">
                                            <p:txEl>
                                              <p:pRg st="3" end="3"/>
                                            </p:txEl>
                                          </p:spTgt>
                                        </p:tgtEl>
                                        <p:attrNameLst>
                                          <p:attrName>style.opacity</p:attrName>
                                        </p:attrNameLst>
                                      </p:cBhvr>
                                      <p:to>
                                        <p:strVal val="0.5"/>
                                      </p:to>
                                    </p:set>
                                    <p:animEffect filter="image" prLst="opacity: 0.5">
                                      <p:cBhvr rctx="IE">
                                        <p:cTn id="18" dur="indefinite"/>
                                        <p:tgtEl>
                                          <p:spTgt spid="2051">
                                            <p:txEl>
                                              <p:pRg st="3" end="3"/>
                                            </p:txEl>
                                          </p:spTgt>
                                        </p:tgtEl>
                                      </p:cBhvr>
                                    </p:animEffect>
                                  </p:childTnLst>
                                </p:cTn>
                              </p:par>
                            </p:childTnLst>
                          </p:cTn>
                        </p:par>
                        <p:par>
                          <p:cTn id="19" fill="hold">
                            <p:stCondLst>
                              <p:cond delay="980"/>
                            </p:stCondLst>
                            <p:childTnLst>
                              <p:par>
                                <p:cTn id="20" presetID="9" presetClass="emph" presetSubtype="0" grpId="1" nodeType="afterEffect">
                                  <p:stCondLst>
                                    <p:cond delay="0"/>
                                  </p:stCondLst>
                                  <p:childTnLst>
                                    <p:set>
                                      <p:cBhvr rctx="PPT">
                                        <p:cTn id="21" dur="indefinite"/>
                                        <p:tgtEl>
                                          <p:spTgt spid="2051">
                                            <p:txEl>
                                              <p:pRg st="4" end="4"/>
                                            </p:txEl>
                                          </p:spTgt>
                                        </p:tgtEl>
                                        <p:attrNameLst>
                                          <p:attrName>style.opacity</p:attrName>
                                        </p:attrNameLst>
                                      </p:cBhvr>
                                      <p:to>
                                        <p:strVal val="0.5"/>
                                      </p:to>
                                    </p:set>
                                    <p:animEffect filter="image" prLst="opacity: 0.5">
                                      <p:cBhvr rctx="IE">
                                        <p:cTn id="22" dur="indefinite"/>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P spid="2051" grpI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Kỹ</a:t>
            </a:r>
            <a:r>
              <a:rPr lang="en-US" dirty="0" smtClean="0"/>
              <a:t> </a:t>
            </a:r>
            <a:r>
              <a:rPr lang="en-US" dirty="0" err="1" smtClean="0"/>
              <a:t>thuật</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sz="quarter" idx="1"/>
          </p:nvPr>
        </p:nvSpPr>
        <p:spPr/>
        <p:txBody>
          <a:bodyPr/>
          <a:lstStyle/>
          <a:p>
            <a:pPr>
              <a:buNone/>
            </a:pPr>
            <a:r>
              <a:rPr lang="en-US" dirty="0" smtClean="0"/>
              <a:t>2.3.1.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khách</a:t>
            </a:r>
            <a:r>
              <a:rPr lang="en-US" dirty="0" smtClean="0"/>
              <a:t> </a:t>
            </a:r>
            <a:r>
              <a:rPr lang="en-US" dirty="0" err="1" smtClean="0"/>
              <a:t>chủ</a:t>
            </a:r>
            <a:endParaRPr lang="en-US" dirty="0" smtClean="0"/>
          </a:p>
          <a:p>
            <a:pPr>
              <a:buNone/>
            </a:pPr>
            <a:r>
              <a:rPr lang="en-US" dirty="0" smtClean="0"/>
              <a:t>2.3.2. </a:t>
            </a:r>
            <a:r>
              <a:rPr lang="en-US" dirty="0" err="1" smtClean="0"/>
              <a:t>Các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hệ</a:t>
            </a:r>
            <a:r>
              <a:rPr lang="en-US" dirty="0" smtClean="0"/>
              <a:t> </a:t>
            </a:r>
            <a:r>
              <a:rPr lang="en-US" dirty="0" err="1" smtClean="0"/>
              <a:t>thống</a:t>
            </a:r>
            <a:endParaRPr lang="en-US" dirty="0" smtClean="0"/>
          </a:p>
          <a:p>
            <a:pPr>
              <a:buNone/>
            </a:pPr>
            <a:r>
              <a:rPr lang="en-US" dirty="0" smtClean="0"/>
              <a:t>2.3.3. </a:t>
            </a:r>
            <a:r>
              <a:rPr lang="en-US" dirty="0" err="1" smtClean="0"/>
              <a:t>Xử</a:t>
            </a:r>
            <a:r>
              <a:rPr lang="en-US" dirty="0" smtClean="0"/>
              <a:t> </a:t>
            </a:r>
            <a:r>
              <a:rPr lang="en-US" dirty="0" err="1" smtClean="0"/>
              <a:t>lý</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phân</a:t>
            </a:r>
            <a:r>
              <a:rPr lang="en-US" dirty="0" smtClean="0"/>
              <a:t> </a:t>
            </a:r>
            <a:r>
              <a:rPr lang="en-US" dirty="0" err="1" smtClean="0"/>
              <a:t>tán</a:t>
            </a:r>
            <a:endParaRPr lang="en-US" dirty="0" smtClean="0"/>
          </a:p>
          <a:p>
            <a:pPr>
              <a:buNone/>
            </a:pPr>
            <a:r>
              <a:rPr lang="en-US" dirty="0" smtClean="0"/>
              <a:t>2.3.4. </a:t>
            </a:r>
            <a:r>
              <a:rPr lang="en-US" dirty="0" err="1" smtClean="0"/>
              <a:t>Phân</a:t>
            </a:r>
            <a:r>
              <a:rPr lang="en-US" dirty="0" smtClean="0"/>
              <a:t> </a:t>
            </a:r>
            <a:r>
              <a:rPr lang="en-US" dirty="0" err="1" smtClean="0"/>
              <a:t>loại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2.3.1.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khách</a:t>
            </a:r>
            <a:r>
              <a:rPr lang="en-US" dirty="0" smtClean="0"/>
              <a:t> </a:t>
            </a:r>
            <a:r>
              <a:rPr lang="en-US" dirty="0" err="1" smtClean="0"/>
              <a:t>chủ</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err="1" smtClean="0"/>
              <a:t>Máy</a:t>
            </a:r>
            <a:r>
              <a:rPr lang="en-US" dirty="0" smtClean="0"/>
              <a:t> </a:t>
            </a:r>
            <a:r>
              <a:rPr lang="en-US" dirty="0" err="1" smtClean="0"/>
              <a:t>chủ</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xử</a:t>
            </a:r>
            <a:r>
              <a:rPr lang="en-US" dirty="0" smtClean="0"/>
              <a:t> </a:t>
            </a:r>
            <a:r>
              <a:rPr lang="en-US" dirty="0" err="1" smtClean="0"/>
              <a:t>lý</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tệp</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Máy</a:t>
            </a:r>
            <a:r>
              <a:rPr lang="en-US" dirty="0" smtClean="0"/>
              <a:t> </a:t>
            </a:r>
            <a:r>
              <a:rPr lang="en-US" dirty="0" err="1" smtClean="0"/>
              <a:t>khách</a:t>
            </a:r>
            <a:r>
              <a:rPr lang="en-US" dirty="0" smtClean="0"/>
              <a:t>: </a:t>
            </a:r>
            <a:r>
              <a:rPr lang="en-US" dirty="0" err="1" smtClean="0"/>
              <a:t>gửi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xử</a:t>
            </a:r>
            <a:r>
              <a:rPr lang="en-US" dirty="0" smtClean="0"/>
              <a:t> </a:t>
            </a:r>
            <a:r>
              <a:rPr lang="en-US" dirty="0" err="1" smtClean="0"/>
              <a:t>lý</a:t>
            </a:r>
            <a:r>
              <a:rPr lang="en-US" dirty="0" smtClean="0"/>
              <a:t> </a:t>
            </a:r>
            <a:r>
              <a:rPr lang="en-US" dirty="0" err="1" smtClean="0"/>
              <a:t>đến</a:t>
            </a:r>
            <a:r>
              <a:rPr lang="en-US" dirty="0" smtClean="0"/>
              <a:t> </a:t>
            </a:r>
            <a:r>
              <a:rPr lang="en-US" dirty="0" err="1" smtClean="0"/>
              <a:t>máy</a:t>
            </a:r>
            <a:r>
              <a:rPr lang="en-US" dirty="0" smtClean="0"/>
              <a:t> </a:t>
            </a:r>
            <a:r>
              <a:rPr lang="en-US" dirty="0" err="1" smtClean="0"/>
              <a:t>chủ</a:t>
            </a:r>
            <a:r>
              <a:rPr lang="en-US" dirty="0" smtClean="0"/>
              <a:t> </a:t>
            </a:r>
            <a:r>
              <a:rPr lang="en-US" dirty="0" err="1" smtClean="0"/>
              <a:t>và</a:t>
            </a:r>
            <a:r>
              <a:rPr lang="en-US" dirty="0" smtClean="0"/>
              <a:t> </a:t>
            </a:r>
            <a:r>
              <a:rPr lang="en-US" dirty="0" err="1" smtClean="0"/>
              <a:t>nhận</a:t>
            </a:r>
            <a:r>
              <a:rPr lang="en-US" dirty="0" smtClean="0"/>
              <a:t> </a:t>
            </a:r>
            <a:r>
              <a:rPr lang="en-US" dirty="0" err="1" smtClean="0"/>
              <a:t>kết</a:t>
            </a:r>
            <a:r>
              <a:rPr lang="en-US" dirty="0" smtClean="0"/>
              <a:t> </a:t>
            </a:r>
            <a:r>
              <a:rPr lang="en-US" dirty="0" err="1" smtClean="0"/>
              <a:t>quả</a:t>
            </a:r>
            <a:endParaRPr lang="en-US" dirty="0" smtClean="0"/>
          </a:p>
          <a:p>
            <a:endParaRPr lang="en-US" dirty="0"/>
          </a:p>
        </p:txBody>
      </p:sp>
      <p:pic>
        <p:nvPicPr>
          <p:cNvPr id="4" name="Picture 3" descr="hethongkhachchu.bmp"/>
          <p:cNvPicPr>
            <a:picLocks noChangeAspect="1"/>
          </p:cNvPicPr>
          <p:nvPr/>
        </p:nvPicPr>
        <p:blipFill>
          <a:blip r:embed="rId3"/>
          <a:stretch>
            <a:fillRect/>
          </a:stretch>
        </p:blipFill>
        <p:spPr>
          <a:xfrm>
            <a:off x="838200" y="1676400"/>
            <a:ext cx="7600950" cy="2371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Ưu</a:t>
            </a:r>
            <a:r>
              <a:rPr lang="en-US" dirty="0" smtClean="0"/>
              <a:t> </a:t>
            </a:r>
            <a:r>
              <a:rPr lang="en-US" dirty="0" err="1" smtClean="0"/>
              <a:t>điểm</a:t>
            </a:r>
            <a:endParaRPr lang="en-US" dirty="0" smtClean="0"/>
          </a:p>
          <a:p>
            <a:pPr lvl="1"/>
            <a:r>
              <a:rPr lang="en-US" dirty="0" err="1" smtClean="0"/>
              <a:t>Giá</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toàn</a:t>
            </a:r>
            <a:r>
              <a:rPr lang="en-US" dirty="0" smtClean="0"/>
              <a:t> </a:t>
            </a:r>
            <a:r>
              <a:rPr lang="en-US" dirty="0" err="1" smtClean="0"/>
              <a:t>bộ</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 </a:t>
            </a:r>
            <a:r>
              <a:rPr lang="en-US" dirty="0" err="1" smtClean="0"/>
              <a:t>giảm</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các</a:t>
            </a:r>
            <a:r>
              <a:rPr lang="en-US" dirty="0" smtClean="0"/>
              <a:t> server </a:t>
            </a:r>
            <a:r>
              <a:rPr lang="en-US" dirty="0" err="1" smtClean="0"/>
              <a:t>chuyên</a:t>
            </a:r>
            <a:r>
              <a:rPr lang="en-US" dirty="0" smtClean="0"/>
              <a:t> </a:t>
            </a:r>
            <a:r>
              <a:rPr lang="en-US" dirty="0" err="1" smtClean="0"/>
              <a:t>dụng</a:t>
            </a:r>
            <a:r>
              <a:rPr lang="en-US" dirty="0" smtClean="0"/>
              <a:t> </a:t>
            </a:r>
            <a:r>
              <a:rPr lang="en-US" dirty="0" err="1" smtClean="0"/>
              <a:t>giúp</a:t>
            </a:r>
            <a:r>
              <a:rPr lang="en-US" dirty="0" smtClean="0"/>
              <a:t> </a:t>
            </a:r>
            <a:r>
              <a:rPr lang="en-US" dirty="0" err="1" smtClean="0"/>
              <a:t>tăng</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cả</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Dễ</a:t>
            </a:r>
            <a:r>
              <a:rPr lang="en-US" dirty="0" smtClean="0"/>
              <a:t> </a:t>
            </a:r>
            <a:r>
              <a:rPr lang="en-US" dirty="0" err="1" smtClean="0"/>
              <a:t>dàng</a:t>
            </a:r>
            <a:r>
              <a:rPr lang="en-US" dirty="0" smtClean="0"/>
              <a:t> </a:t>
            </a:r>
            <a:r>
              <a:rPr lang="en-US" dirty="0" err="1" smtClean="0"/>
              <a:t>mở</a:t>
            </a:r>
            <a:r>
              <a:rPr lang="en-US" dirty="0" smtClean="0"/>
              <a:t> </a:t>
            </a:r>
            <a:r>
              <a:rPr lang="en-US" dirty="0" err="1" smtClean="0"/>
              <a:t>rộng</a:t>
            </a:r>
            <a:endParaRPr lang="en-US" dirty="0" smtClean="0"/>
          </a:p>
          <a:p>
            <a:pPr lvl="1"/>
            <a:r>
              <a:rPr lang="en-US" dirty="0" err="1" smtClean="0"/>
              <a:t>Các</a:t>
            </a:r>
            <a:r>
              <a:rPr lang="en-US" dirty="0" smtClean="0"/>
              <a:t> client “</a:t>
            </a:r>
            <a:r>
              <a:rPr lang="en-US" dirty="0" err="1" smtClean="0"/>
              <a:t>trong</a:t>
            </a:r>
            <a:r>
              <a:rPr lang="en-US" dirty="0" smtClean="0"/>
              <a:t> </a:t>
            </a:r>
            <a:r>
              <a:rPr lang="en-US" dirty="0" err="1" smtClean="0"/>
              <a:t>suốt</a:t>
            </a:r>
            <a:r>
              <a:rPr lang="en-US" dirty="0" smtClean="0"/>
              <a:t>” </a:t>
            </a:r>
            <a:r>
              <a:rPr lang="en-US" dirty="0" err="1" smtClean="0"/>
              <a:t>với</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phân</a:t>
            </a:r>
            <a:r>
              <a:rPr lang="en-US" dirty="0" smtClean="0"/>
              <a:t> </a:t>
            </a:r>
            <a:r>
              <a:rPr lang="en-US" dirty="0" err="1" smtClean="0"/>
              <a:t>tán</a:t>
            </a:r>
            <a:endParaRPr lang="en-US" dirty="0" smtClean="0"/>
          </a:p>
          <a:p>
            <a:pPr lvl="1"/>
            <a:endParaRPr lang="en-US" dirty="0"/>
          </a:p>
        </p:txBody>
      </p:sp>
      <p:sp>
        <p:nvSpPr>
          <p:cNvPr id="4" name="Title 1"/>
          <p:cNvSpPr>
            <a:spLocks noGrp="1"/>
          </p:cNvSpPr>
          <p:nvPr>
            <p:ph type="title"/>
          </p:nvPr>
        </p:nvSpPr>
        <p:spPr>
          <a:xfrm>
            <a:off x="612648" y="228600"/>
            <a:ext cx="8153400" cy="990600"/>
          </a:xfrm>
        </p:spPr>
        <p:txBody>
          <a:bodyPr/>
          <a:lstStyle/>
          <a:p>
            <a:r>
              <a:rPr lang="en-US" dirty="0" smtClean="0"/>
              <a:t>2.3.1.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khách</a:t>
            </a:r>
            <a:r>
              <a:rPr lang="en-US" dirty="0" smtClean="0"/>
              <a:t> </a:t>
            </a:r>
            <a:r>
              <a:rPr lang="en-US" dirty="0" err="1" smtClean="0"/>
              <a:t>chủ</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Nhược</a:t>
            </a:r>
            <a:r>
              <a:rPr lang="en-US" dirty="0" smtClean="0"/>
              <a:t> </a:t>
            </a:r>
            <a:r>
              <a:rPr lang="en-US" dirty="0" err="1" smtClean="0"/>
              <a:t>điểm</a:t>
            </a:r>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bị</a:t>
            </a:r>
            <a:r>
              <a:rPr lang="en-US" dirty="0" smtClean="0"/>
              <a:t> </a:t>
            </a:r>
            <a:r>
              <a:rPr lang="en-US" dirty="0" err="1" smtClean="0"/>
              <a:t>tắc</a:t>
            </a:r>
            <a:r>
              <a:rPr lang="en-US" dirty="0" smtClean="0"/>
              <a:t> </a:t>
            </a:r>
            <a:r>
              <a:rPr lang="en-US" dirty="0" err="1" smtClean="0"/>
              <a:t>nghẽn</a:t>
            </a:r>
            <a:r>
              <a:rPr lang="en-US" dirty="0" smtClean="0"/>
              <a:t> </a:t>
            </a:r>
            <a:r>
              <a:rPr lang="en-US" dirty="0" err="1" smtClean="0"/>
              <a:t>nếu</a:t>
            </a:r>
            <a:r>
              <a:rPr lang="en-US" dirty="0" smtClean="0"/>
              <a:t> </a:t>
            </a:r>
            <a:r>
              <a:rPr lang="en-US" dirty="0" err="1" smtClean="0"/>
              <a:t>nhiều</a:t>
            </a:r>
            <a:r>
              <a:rPr lang="en-US" dirty="0" smtClean="0"/>
              <a:t> client </a:t>
            </a:r>
            <a:r>
              <a:rPr lang="en-US" dirty="0" err="1" smtClean="0"/>
              <a:t>cùng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vào</a:t>
            </a:r>
            <a:r>
              <a:rPr lang="en-US" dirty="0" smtClean="0"/>
              <a:t> 1 server</a:t>
            </a:r>
          </a:p>
          <a:p>
            <a:pPr lvl="1"/>
            <a:r>
              <a:rPr lang="en-US" dirty="0" smtClean="0"/>
              <a:t>Performance </a:t>
            </a:r>
            <a:r>
              <a:rPr lang="en-US" dirty="0" err="1" smtClean="0"/>
              <a:t>của</a:t>
            </a:r>
            <a:r>
              <a:rPr lang="en-US" dirty="0" smtClean="0"/>
              <a:t> </a:t>
            </a:r>
            <a:r>
              <a:rPr lang="en-US" dirty="0" err="1" smtClean="0"/>
              <a:t>toàn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hạ</a:t>
            </a:r>
            <a:r>
              <a:rPr lang="en-US" dirty="0" smtClean="0"/>
              <a:t> </a:t>
            </a:r>
            <a:r>
              <a:rPr lang="en-US" dirty="0" err="1" smtClean="0"/>
              <a:t>tầng</a:t>
            </a:r>
            <a:r>
              <a:rPr lang="en-US" dirty="0" smtClean="0"/>
              <a:t> </a:t>
            </a:r>
            <a:r>
              <a:rPr lang="en-US" dirty="0" err="1" smtClean="0"/>
              <a:t>mạng</a:t>
            </a:r>
            <a:endParaRPr lang="en-US" dirty="0" smtClean="0"/>
          </a:p>
          <a:p>
            <a:pPr lvl="1"/>
            <a:endParaRPr lang="en-US" dirty="0"/>
          </a:p>
        </p:txBody>
      </p:sp>
      <p:sp>
        <p:nvSpPr>
          <p:cNvPr id="4" name="Title 1"/>
          <p:cNvSpPr>
            <a:spLocks noGrp="1"/>
          </p:cNvSpPr>
          <p:nvPr>
            <p:ph type="title"/>
          </p:nvPr>
        </p:nvSpPr>
        <p:spPr>
          <a:xfrm>
            <a:off x="612648" y="228600"/>
            <a:ext cx="8153400" cy="990600"/>
          </a:xfrm>
        </p:spPr>
        <p:txBody>
          <a:bodyPr/>
          <a:lstStyle/>
          <a:p>
            <a:r>
              <a:rPr lang="en-US" dirty="0" smtClean="0"/>
              <a:t>2.3.1. </a:t>
            </a:r>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khách</a:t>
            </a:r>
            <a:r>
              <a:rPr lang="en-US" dirty="0" smtClean="0"/>
              <a:t> </a:t>
            </a:r>
            <a:r>
              <a:rPr lang="en-US" dirty="0" err="1" smtClean="0"/>
              <a:t>chủ</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2.3.2. </a:t>
            </a:r>
            <a:r>
              <a:rPr lang="en-US" dirty="0" err="1" smtClean="0"/>
              <a:t>Các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sz="quarter"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đơn</a:t>
            </a:r>
            <a:r>
              <a:rPr lang="en-US" dirty="0" smtClean="0"/>
              <a:t> </a:t>
            </a:r>
            <a:r>
              <a:rPr lang="en-US" dirty="0" err="1" smtClean="0"/>
              <a:t>công</a:t>
            </a:r>
            <a:r>
              <a:rPr lang="en-US" dirty="0" smtClean="0"/>
              <a:t> (</a:t>
            </a:r>
            <a:r>
              <a:rPr lang="en-US" dirty="0" err="1" smtClean="0"/>
              <a:t>symplex</a:t>
            </a:r>
            <a:r>
              <a:rPr lang="en-US" dirty="0" smtClean="0"/>
              <a:t> system)</a:t>
            </a:r>
          </a:p>
          <a:p>
            <a:r>
              <a:rPr lang="en-US" dirty="0" err="1" smtClean="0"/>
              <a:t>Hệ</a:t>
            </a:r>
            <a:r>
              <a:rPr lang="en-US" dirty="0" smtClean="0"/>
              <a:t> </a:t>
            </a:r>
            <a:r>
              <a:rPr lang="en-US" dirty="0" err="1" smtClean="0"/>
              <a:t>thống</a:t>
            </a:r>
            <a:r>
              <a:rPr lang="en-US" dirty="0" smtClean="0"/>
              <a:t> song </a:t>
            </a:r>
            <a:r>
              <a:rPr lang="en-US" dirty="0" err="1" smtClean="0"/>
              <a:t>hành</a:t>
            </a:r>
            <a:r>
              <a:rPr lang="en-US" dirty="0" smtClean="0"/>
              <a:t> (dual system)</a:t>
            </a:r>
          </a:p>
          <a:p>
            <a:r>
              <a:rPr lang="en-US" dirty="0" err="1" smtClean="0"/>
              <a:t>Hệ</a:t>
            </a:r>
            <a:r>
              <a:rPr lang="en-US" dirty="0" smtClean="0"/>
              <a:t> </a:t>
            </a:r>
            <a:r>
              <a:rPr lang="en-US" dirty="0" err="1" smtClean="0"/>
              <a:t>thống</a:t>
            </a:r>
            <a:r>
              <a:rPr lang="en-US" dirty="0" smtClean="0"/>
              <a:t> </a:t>
            </a:r>
            <a:r>
              <a:rPr lang="en-US" dirty="0" err="1" smtClean="0"/>
              <a:t>kép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dự</a:t>
            </a:r>
            <a:r>
              <a:rPr lang="en-US" dirty="0" smtClean="0"/>
              <a:t> </a:t>
            </a:r>
            <a:r>
              <a:rPr lang="en-US" dirty="0" err="1" smtClean="0"/>
              <a:t>phòng</a:t>
            </a:r>
            <a:r>
              <a:rPr lang="en-US" dirty="0" smtClean="0"/>
              <a:t> – standby system)</a:t>
            </a:r>
          </a:p>
          <a:p>
            <a:r>
              <a:rPr lang="en-US" dirty="0" err="1" smtClean="0"/>
              <a:t>Hệ</a:t>
            </a:r>
            <a:r>
              <a:rPr lang="en-US" dirty="0" smtClean="0"/>
              <a:t> </a:t>
            </a:r>
            <a:r>
              <a:rPr lang="en-US" dirty="0" err="1" smtClean="0"/>
              <a:t>thống</a:t>
            </a:r>
            <a:r>
              <a:rPr lang="en-US" dirty="0" smtClean="0"/>
              <a:t> </a:t>
            </a:r>
            <a:r>
              <a:rPr lang="en-US" dirty="0" err="1" smtClean="0"/>
              <a:t>đa</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(Multiprocessor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đơn</a:t>
            </a:r>
            <a:r>
              <a:rPr lang="en-US" dirty="0" smtClean="0"/>
              <a:t> </a:t>
            </a:r>
            <a:r>
              <a:rPr lang="en-US" dirty="0" err="1" smtClean="0"/>
              <a:t>công</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endParaRPr lang="en-US" dirty="0" smtClean="0"/>
          </a:p>
          <a:p>
            <a:r>
              <a:rPr lang="en-US" dirty="0" err="1" smtClean="0"/>
              <a:t>Chỉ</a:t>
            </a:r>
            <a:r>
              <a:rPr lang="en-US" dirty="0" smtClean="0"/>
              <a:t> </a:t>
            </a:r>
            <a:r>
              <a:rPr lang="en-US" dirty="0" err="1" smtClean="0"/>
              <a:t>có</a:t>
            </a:r>
            <a:r>
              <a:rPr lang="en-US" dirty="0" smtClean="0"/>
              <a:t> 1 CPU</a:t>
            </a:r>
          </a:p>
          <a:p>
            <a:r>
              <a:rPr lang="en-US" dirty="0" err="1" smtClean="0"/>
              <a:t>Tính</a:t>
            </a:r>
            <a:r>
              <a:rPr lang="en-US" dirty="0" smtClean="0"/>
              <a:t> tin </a:t>
            </a:r>
            <a:r>
              <a:rPr lang="en-US" dirty="0" err="1" smtClean="0"/>
              <a:t>cậy</a:t>
            </a:r>
            <a:r>
              <a:rPr lang="en-US" dirty="0" smtClean="0"/>
              <a:t> </a:t>
            </a:r>
            <a:r>
              <a:rPr lang="en-US" dirty="0" err="1" smtClean="0"/>
              <a:t>và</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xử</a:t>
            </a:r>
            <a:r>
              <a:rPr lang="en-US" dirty="0" smtClean="0"/>
              <a:t> </a:t>
            </a:r>
            <a:r>
              <a:rPr lang="en-US" dirty="0" err="1" smtClean="0"/>
              <a:t>lý</a:t>
            </a:r>
            <a:r>
              <a:rPr lang="en-US" dirty="0" smtClean="0"/>
              <a:t> </a:t>
            </a:r>
            <a:r>
              <a:rPr lang="en-US" dirty="0" err="1" smtClean="0"/>
              <a:t>kém</a:t>
            </a:r>
            <a:endParaRPr lang="en-US" dirty="0" smtClean="0"/>
          </a:p>
          <a:p>
            <a:r>
              <a:rPr lang="en-US" dirty="0" err="1" smtClean="0"/>
              <a:t>Tính</a:t>
            </a:r>
            <a:r>
              <a:rPr lang="en-US" dirty="0" smtClean="0"/>
              <a:t> </a:t>
            </a:r>
            <a:r>
              <a:rPr lang="en-US" dirty="0" err="1" smtClean="0"/>
              <a:t>kinh</a:t>
            </a:r>
            <a:r>
              <a:rPr lang="en-US" dirty="0" smtClean="0"/>
              <a:t> </a:t>
            </a:r>
            <a:r>
              <a:rPr lang="en-US" dirty="0" err="1" smtClean="0"/>
              <a:t>tế</a:t>
            </a:r>
            <a:endParaRPr lang="en-US" dirty="0" smtClean="0"/>
          </a:p>
          <a:p>
            <a:r>
              <a:rPr lang="en-US" dirty="0" err="1" smtClean="0"/>
              <a:t>Được</a:t>
            </a:r>
            <a:r>
              <a:rPr lang="en-US" dirty="0" smtClean="0"/>
              <a:t> </a:t>
            </a:r>
            <a:r>
              <a:rPr lang="en-US" dirty="0" err="1" smtClean="0"/>
              <a:t>dùng</a:t>
            </a:r>
            <a:r>
              <a:rPr lang="en-US" dirty="0" smtClean="0"/>
              <a:t> </a:t>
            </a:r>
            <a:r>
              <a:rPr lang="en-US" dirty="0" err="1" smtClean="0"/>
              <a:t>phổ</a:t>
            </a:r>
            <a:r>
              <a:rPr lang="en-US" dirty="0" smtClean="0"/>
              <a:t> </a:t>
            </a:r>
            <a:r>
              <a:rPr lang="en-US" dirty="0" err="1" smtClean="0"/>
              <a:t>biến</a:t>
            </a:r>
            <a:endParaRPr lang="en-US" dirty="0" smtClean="0"/>
          </a:p>
          <a:p>
            <a:pPr lvl="1"/>
            <a:r>
              <a:rPr lang="en-US" dirty="0" smtClean="0"/>
              <a:t>DCE: (Data circuit terminating equipment): </a:t>
            </a:r>
            <a:r>
              <a:rPr lang="en-US" dirty="0" err="1" smtClean="0"/>
              <a:t>Thiết</a:t>
            </a:r>
            <a:r>
              <a:rPr lang="en-US" dirty="0" smtClean="0"/>
              <a:t> </a:t>
            </a:r>
            <a:r>
              <a:rPr lang="en-US" dirty="0" err="1" smtClean="0"/>
              <a:t>bị</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trên</a:t>
            </a:r>
            <a:r>
              <a:rPr lang="en-US" dirty="0" smtClean="0"/>
              <a:t> </a:t>
            </a:r>
            <a:r>
              <a:rPr lang="en-US" dirty="0" err="1" smtClean="0"/>
              <a:t>đường</a:t>
            </a:r>
            <a:r>
              <a:rPr lang="en-US" dirty="0" smtClean="0"/>
              <a:t> </a:t>
            </a:r>
            <a:r>
              <a:rPr lang="en-US" dirty="0" err="1" smtClean="0"/>
              <a:t>truyền</a:t>
            </a:r>
            <a:endParaRPr lang="en-US" dirty="0" smtClean="0"/>
          </a:p>
          <a:p>
            <a:pPr lvl="1"/>
            <a:r>
              <a:rPr lang="en-US" dirty="0" smtClean="0"/>
              <a:t>CCU (Communication control unit): </a:t>
            </a:r>
            <a:r>
              <a:rPr lang="en-US" dirty="0" err="1" smtClean="0"/>
              <a:t>Điều</a:t>
            </a:r>
            <a:r>
              <a:rPr lang="en-US" dirty="0" smtClean="0"/>
              <a:t> </a:t>
            </a:r>
            <a:r>
              <a:rPr lang="en-US" dirty="0" err="1" smtClean="0"/>
              <a:t>khiển</a:t>
            </a:r>
            <a:r>
              <a:rPr lang="en-US" dirty="0" smtClean="0"/>
              <a:t> </a:t>
            </a:r>
            <a:r>
              <a:rPr lang="en-US" dirty="0" err="1" smtClean="0"/>
              <a:t>thu</a:t>
            </a:r>
            <a:r>
              <a:rPr lang="en-US" dirty="0" smtClean="0"/>
              <a:t> </a:t>
            </a:r>
            <a:r>
              <a:rPr lang="en-US" dirty="0" err="1" smtClean="0"/>
              <a:t>phát</a:t>
            </a:r>
            <a:r>
              <a:rPr lang="en-US" dirty="0" smtClean="0"/>
              <a:t> </a:t>
            </a:r>
            <a:r>
              <a:rPr lang="en-US" dirty="0" err="1" smtClean="0"/>
              <a:t>tín</a:t>
            </a:r>
            <a:r>
              <a:rPr lang="en-US" dirty="0" smtClean="0"/>
              <a:t> </a:t>
            </a:r>
            <a:r>
              <a:rPr lang="en-US" dirty="0" err="1" smtClean="0"/>
              <a:t>hiệu</a:t>
            </a:r>
            <a:endParaRPr lang="en-US" dirty="0"/>
          </a:p>
        </p:txBody>
      </p:sp>
      <p:pic>
        <p:nvPicPr>
          <p:cNvPr id="4" name="Picture 3" descr="dongcong.bmp"/>
          <p:cNvPicPr>
            <a:picLocks noChangeAspect="1"/>
          </p:cNvPicPr>
          <p:nvPr/>
        </p:nvPicPr>
        <p:blipFill>
          <a:blip r:embed="rId2"/>
          <a:stretch>
            <a:fillRect/>
          </a:stretch>
        </p:blipFill>
        <p:spPr>
          <a:xfrm>
            <a:off x="1447800" y="1600200"/>
            <a:ext cx="4876800" cy="83820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1" end="1"/>
                                            </p:txEl>
                                          </p:spTgt>
                                        </p:tgtEl>
                                        <p:attrNameLst>
                                          <p:attrName>style.textDecorationUnderline</p:attrName>
                                        </p:attrNameLst>
                                      </p:cBhvr>
                                      <p:to>
                                        <p:strVal val="true"/>
                                      </p:to>
                                    </p:set>
                                  </p:childTnLst>
                                </p:cTn>
                              </p:par>
                            </p:childTnLst>
                          </p:cTn>
                        </p:par>
                        <p:par>
                          <p:cTn id="7" fill="hold">
                            <p:stCondLst>
                              <p:cond delay="88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880"/>
                            </p:stCondLst>
                            <p:childTnLst>
                              <p:par>
                                <p:cTn id="12" presetID="9" presetClass="emph" presetSubtype="0" grpId="1" nodeType="afterEffect">
                                  <p:stCondLst>
                                    <p:cond delay="0"/>
                                  </p:stCondLst>
                                  <p:childTnLst>
                                    <p:set>
                                      <p:cBhvr rctx="PPT">
                                        <p:cTn id="13" dur="indefinite"/>
                                        <p:tgtEl>
                                          <p:spTgt spid="22531">
                                            <p:txEl>
                                              <p:pRg st="2" end="2"/>
                                            </p:txEl>
                                          </p:spTgt>
                                        </p:tgtEl>
                                        <p:attrNameLst>
                                          <p:attrName>style.opacity</p:attrName>
                                        </p:attrNameLst>
                                      </p:cBhvr>
                                      <p:to>
                                        <p:strVal val="0.5"/>
                                      </p:to>
                                    </p:set>
                                    <p:animEffect filter="image" prLst="opacity: 0.5">
                                      <p:cBhvr rctx="IE">
                                        <p:cTn id="14" dur="indefinite"/>
                                        <p:tgtEl>
                                          <p:spTgt spid="22531">
                                            <p:txEl>
                                              <p:pRg st="2" end="2"/>
                                            </p:txEl>
                                          </p:spTgt>
                                        </p:tgtEl>
                                      </p:cBhvr>
                                    </p:animEffect>
                                  </p:childTnLst>
                                </p:cTn>
                              </p:par>
                            </p:childTnLst>
                          </p:cTn>
                        </p:par>
                        <p:par>
                          <p:cTn id="15" fill="hold">
                            <p:stCondLst>
                              <p:cond delay="880"/>
                            </p:stCondLst>
                            <p:childTnLst>
                              <p:par>
                                <p:cTn id="16" presetID="9" presetClass="emph" presetSubtype="0" grpId="1" nodeType="afterEffect">
                                  <p:stCondLst>
                                    <p:cond delay="0"/>
                                  </p:stCondLst>
                                  <p:childTnLst>
                                    <p:set>
                                      <p:cBhvr rctx="PPT">
                                        <p:cTn id="17" dur="indefinite"/>
                                        <p:tgtEl>
                                          <p:spTgt spid="22531">
                                            <p:txEl>
                                              <p:pRg st="3" end="3"/>
                                            </p:txEl>
                                          </p:spTgt>
                                        </p:tgtEl>
                                        <p:attrNameLst>
                                          <p:attrName>style.opacity</p:attrName>
                                        </p:attrNameLst>
                                      </p:cBhvr>
                                      <p:to>
                                        <p:strVal val="0.5"/>
                                      </p:to>
                                    </p:set>
                                    <p:animEffect filter="image" prLst="opacity: 0.5">
                                      <p:cBhvr rctx="IE">
                                        <p:cTn id="18" dur="indefinite"/>
                                        <p:tgtEl>
                                          <p:spTgt spid="22531">
                                            <p:txEl>
                                              <p:pRg st="3" end="3"/>
                                            </p:txEl>
                                          </p:spTgt>
                                        </p:tgtEl>
                                      </p:cBhvr>
                                    </p:animEffect>
                                  </p:childTnLst>
                                </p:cTn>
                              </p:par>
                            </p:childTnLst>
                          </p:cTn>
                        </p:par>
                        <p:par>
                          <p:cTn id="19" fill="hold">
                            <p:stCondLst>
                              <p:cond delay="880"/>
                            </p:stCondLst>
                            <p:childTnLst>
                              <p:par>
                                <p:cTn id="20" presetID="9" presetClass="emph" presetSubtype="0" grpId="1" nodeType="afterEffect">
                                  <p:stCondLst>
                                    <p:cond delay="0"/>
                                  </p:stCondLst>
                                  <p:childTnLst>
                                    <p:set>
                                      <p:cBhvr rctx="PPT">
                                        <p:cTn id="21" dur="indefinite"/>
                                        <p:tgtEl>
                                          <p:spTgt spid="22531">
                                            <p:txEl>
                                              <p:pRg st="4" end="4"/>
                                            </p:txEl>
                                          </p:spTgt>
                                        </p:tgtEl>
                                        <p:attrNameLst>
                                          <p:attrName>style.opacity</p:attrName>
                                        </p:attrNameLst>
                                      </p:cBhvr>
                                      <p:to>
                                        <p:strVal val="0.5"/>
                                      </p:to>
                                    </p:set>
                                    <p:animEffect filter="image" prLst="opacity: 0.5">
                                      <p:cBhvr rctx="IE">
                                        <p:cTn id="22" dur="indefinite"/>
                                        <p:tgtEl>
                                          <p:spTgt spid="22531">
                                            <p:txEl>
                                              <p:pRg st="4" end="4"/>
                                            </p:txEl>
                                          </p:spTgt>
                                        </p:tgtEl>
                                      </p:cBhvr>
                                    </p:animEffect>
                                  </p:childTnLst>
                                </p:cTn>
                              </p:par>
                            </p:childTnLst>
                          </p:cTn>
                        </p:par>
                        <p:par>
                          <p:cTn id="23" fill="hold">
                            <p:stCondLst>
                              <p:cond delay="880"/>
                            </p:stCondLst>
                            <p:childTnLst>
                              <p:par>
                                <p:cTn id="24" presetID="9" presetClass="emph" presetSubtype="0" grpId="1" nodeType="afterEffect">
                                  <p:stCondLst>
                                    <p:cond delay="0"/>
                                  </p:stCondLst>
                                  <p:childTnLst>
                                    <p:set>
                                      <p:cBhvr rctx="PPT">
                                        <p:cTn id="25" dur="indefinite"/>
                                        <p:tgtEl>
                                          <p:spTgt spid="22531">
                                            <p:txEl>
                                              <p:pRg st="5" end="5"/>
                                            </p:txEl>
                                          </p:spTgt>
                                        </p:tgtEl>
                                        <p:attrNameLst>
                                          <p:attrName>style.opacity</p:attrName>
                                        </p:attrNameLst>
                                      </p:cBhvr>
                                      <p:to>
                                        <p:strVal val="0.5"/>
                                      </p:to>
                                    </p:set>
                                    <p:animEffect filter="image" prLst="opacity: 0.5">
                                      <p:cBhvr rctx="IE">
                                        <p:cTn id="26" dur="indefinite"/>
                                        <p:tgtEl>
                                          <p:spTgt spid="22531">
                                            <p:txEl>
                                              <p:pRg st="5" end="5"/>
                                            </p:txEl>
                                          </p:spTgt>
                                        </p:tgtEl>
                                      </p:cBhvr>
                                    </p:animEffect>
                                  </p:childTnLst>
                                </p:cTn>
                              </p:par>
                            </p:childTnLst>
                          </p:cTn>
                        </p:par>
                        <p:par>
                          <p:cTn id="27" fill="hold">
                            <p:stCondLst>
                              <p:cond delay="880"/>
                            </p:stCondLst>
                            <p:childTnLst>
                              <p:par>
                                <p:cTn id="28" presetID="9" presetClass="emph" presetSubtype="0" grpId="1" nodeType="afterEffect">
                                  <p:stCondLst>
                                    <p:cond delay="0"/>
                                  </p:stCondLst>
                                  <p:childTnLst>
                                    <p:set>
                                      <p:cBhvr rctx="PPT">
                                        <p:cTn id="29" dur="indefinite"/>
                                        <p:tgtEl>
                                          <p:spTgt spid="22531">
                                            <p:txEl>
                                              <p:pRg st="6" end="6"/>
                                            </p:txEl>
                                          </p:spTgt>
                                        </p:tgtEl>
                                        <p:attrNameLst>
                                          <p:attrName>style.opacity</p:attrName>
                                        </p:attrNameLst>
                                      </p:cBhvr>
                                      <p:to>
                                        <p:strVal val="0.5"/>
                                      </p:to>
                                    </p:set>
                                    <p:animEffect filter="image" prLst="opacity: 0.5">
                                      <p:cBhvr rctx="IE">
                                        <p:cTn id="30" dur="indefinite"/>
                                        <p:tgtEl>
                                          <p:spTgt spid="22531">
                                            <p:txEl>
                                              <p:pRg st="6" end="6"/>
                                            </p:txEl>
                                          </p:spTgt>
                                        </p:tgtEl>
                                      </p:cBhvr>
                                    </p:animEffect>
                                  </p:childTnLst>
                                </p:cTn>
                              </p:par>
                            </p:childTnLst>
                          </p:cTn>
                        </p:par>
                        <p:par>
                          <p:cTn id="31" fill="hold">
                            <p:stCondLst>
                              <p:cond delay="880"/>
                            </p:stCondLst>
                            <p:childTnLst>
                              <p:par>
                                <p:cTn id="32" presetID="9" presetClass="emph" presetSubtype="0" grpId="1" nodeType="afterEffect">
                                  <p:stCondLst>
                                    <p:cond delay="0"/>
                                  </p:stCondLst>
                                  <p:childTnLst>
                                    <p:set>
                                      <p:cBhvr rctx="PPT">
                                        <p:cTn id="33" dur="indefinite"/>
                                        <p:tgtEl>
                                          <p:spTgt spid="22531">
                                            <p:txEl>
                                              <p:pRg st="7" end="7"/>
                                            </p:txEl>
                                          </p:spTgt>
                                        </p:tgtEl>
                                        <p:attrNameLst>
                                          <p:attrName>style.opacity</p:attrName>
                                        </p:attrNameLst>
                                      </p:cBhvr>
                                      <p:to>
                                        <p:strVal val="0.5"/>
                                      </p:to>
                                    </p:set>
                                    <p:animEffect filter="image" prLst="opacity: 0.5">
                                      <p:cBhvr rctx="IE">
                                        <p:cTn id="34" dur="indefinite"/>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song </a:t>
            </a:r>
            <a:r>
              <a:rPr lang="en-US" dirty="0" err="1" smtClean="0"/>
              <a:t>công</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r>
              <a:rPr lang="en-US" dirty="0" smtClean="0"/>
              <a:t>2 CPU </a:t>
            </a:r>
            <a:r>
              <a:rPr lang="en-US" dirty="0" err="1" smtClean="0"/>
              <a:t>cùng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xử</a:t>
            </a:r>
            <a:r>
              <a:rPr lang="en-US" dirty="0" smtClean="0"/>
              <a:t> </a:t>
            </a:r>
            <a:r>
              <a:rPr lang="en-US" dirty="0" err="1" smtClean="0"/>
              <a:t>lý</a:t>
            </a:r>
            <a:endParaRPr lang="en-US" dirty="0" smtClean="0"/>
          </a:p>
          <a:p>
            <a:r>
              <a:rPr lang="en-US" dirty="0" err="1" smtClean="0"/>
              <a:t>Tính</a:t>
            </a:r>
            <a:r>
              <a:rPr lang="en-US" dirty="0" smtClean="0"/>
              <a:t> tin </a:t>
            </a:r>
            <a:r>
              <a:rPr lang="en-US" dirty="0" err="1" smtClean="0"/>
              <a:t>cậy</a:t>
            </a:r>
            <a:r>
              <a:rPr lang="en-US" dirty="0" smtClean="0"/>
              <a:t> </a:t>
            </a:r>
            <a:r>
              <a:rPr lang="en-US" dirty="0" err="1" smtClean="0"/>
              <a:t>rất</a:t>
            </a:r>
            <a:r>
              <a:rPr lang="en-US" dirty="0" smtClean="0"/>
              <a:t> </a:t>
            </a:r>
            <a:r>
              <a:rPr lang="en-US" dirty="0" err="1" smtClean="0"/>
              <a:t>cao</a:t>
            </a:r>
            <a:endParaRPr lang="en-US" dirty="0" smtClean="0"/>
          </a:p>
          <a:p>
            <a:r>
              <a:rPr lang="en-US" dirty="0" err="1" smtClean="0"/>
              <a:t>Đắt</a:t>
            </a:r>
            <a:r>
              <a:rPr lang="en-US" dirty="0" smtClean="0"/>
              <a:t> </a:t>
            </a:r>
            <a:r>
              <a:rPr lang="en-US" dirty="0" err="1" smtClean="0"/>
              <a:t>tiền</a:t>
            </a:r>
            <a:endParaRPr lang="en-US" dirty="0"/>
          </a:p>
        </p:txBody>
      </p:sp>
      <p:pic>
        <p:nvPicPr>
          <p:cNvPr id="6" name="Content Placeholder 3" descr="hethongsonghanh.bmp"/>
          <p:cNvPicPr>
            <a:picLocks noChangeAspect="1"/>
          </p:cNvPicPr>
          <p:nvPr/>
        </p:nvPicPr>
        <p:blipFill>
          <a:blip r:embed="rId2"/>
          <a:stretch>
            <a:fillRect/>
          </a:stretch>
        </p:blipFill>
        <p:spPr>
          <a:xfrm>
            <a:off x="990600" y="1676400"/>
            <a:ext cx="5610225"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kép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dự</a:t>
            </a:r>
            <a:r>
              <a:rPr lang="en-US" dirty="0" smtClean="0"/>
              <a:t> </a:t>
            </a:r>
            <a:r>
              <a:rPr lang="en-US" dirty="0" err="1" smtClean="0"/>
              <a:t>phòng</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r>
              <a:rPr lang="en-US" dirty="0" smtClean="0"/>
              <a:t>2 CPU, </a:t>
            </a:r>
            <a:r>
              <a:rPr lang="en-US" dirty="0" err="1" smtClean="0"/>
              <a:t>hệ</a:t>
            </a:r>
            <a:r>
              <a:rPr lang="en-US" dirty="0" smtClean="0"/>
              <a:t> </a:t>
            </a:r>
            <a:r>
              <a:rPr lang="en-US" dirty="0" err="1" smtClean="0"/>
              <a:t>thống</a:t>
            </a:r>
            <a:r>
              <a:rPr lang="en-US" dirty="0" smtClean="0"/>
              <a:t> </a:t>
            </a:r>
            <a:r>
              <a:rPr lang="en-US" dirty="0" err="1" smtClean="0"/>
              <a:t>chính</a:t>
            </a:r>
            <a:r>
              <a:rPr lang="en-US" dirty="0" smtClean="0"/>
              <a:t> </a:t>
            </a:r>
            <a:r>
              <a:rPr lang="en-US" dirty="0" err="1" smtClean="0"/>
              <a:t>xử</a:t>
            </a:r>
            <a:r>
              <a:rPr lang="en-US" dirty="0" smtClean="0"/>
              <a:t> </a:t>
            </a:r>
            <a:r>
              <a:rPr lang="en-US" dirty="0" err="1" smtClean="0"/>
              <a:t>lý</a:t>
            </a:r>
            <a:r>
              <a:rPr lang="en-US" dirty="0" smtClean="0"/>
              <a:t> </a:t>
            </a:r>
            <a:r>
              <a:rPr lang="en-US" dirty="0" err="1" smtClean="0"/>
              <a:t>trực</a:t>
            </a:r>
            <a:r>
              <a:rPr lang="en-US" dirty="0" smtClean="0"/>
              <a:t> </a:t>
            </a:r>
            <a:r>
              <a:rPr lang="en-US" dirty="0" err="1" smtClean="0"/>
              <a:t>tuyến</a:t>
            </a:r>
            <a:endParaRPr lang="en-US" dirty="0" smtClean="0"/>
          </a:p>
          <a:p>
            <a:r>
              <a:rPr lang="en-US" dirty="0" err="1" smtClean="0"/>
              <a:t>Hệ</a:t>
            </a:r>
            <a:r>
              <a:rPr lang="en-US" dirty="0" smtClean="0"/>
              <a:t> </a:t>
            </a:r>
            <a:r>
              <a:rPr lang="en-US" dirty="0" err="1" smtClean="0"/>
              <a:t>thống</a:t>
            </a:r>
            <a:r>
              <a:rPr lang="en-US" dirty="0" smtClean="0"/>
              <a:t> </a:t>
            </a:r>
            <a:r>
              <a:rPr lang="en-US" dirty="0" err="1" smtClean="0"/>
              <a:t>phụ</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xử</a:t>
            </a:r>
            <a:r>
              <a:rPr lang="en-US" dirty="0" smtClean="0"/>
              <a:t> </a:t>
            </a:r>
            <a:r>
              <a:rPr lang="en-US" dirty="0" err="1" smtClean="0"/>
              <a:t>lý</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ưu</a:t>
            </a:r>
            <a:r>
              <a:rPr lang="en-US" dirty="0" smtClean="0"/>
              <a:t> </a:t>
            </a:r>
            <a:r>
              <a:rPr lang="en-US" dirty="0" err="1" smtClean="0"/>
              <a:t>tiên</a:t>
            </a:r>
            <a:r>
              <a:rPr lang="en-US" dirty="0" smtClean="0"/>
              <a:t> </a:t>
            </a:r>
            <a:r>
              <a:rPr lang="en-US" dirty="0" err="1" smtClean="0"/>
              <a:t>thấp</a:t>
            </a:r>
            <a:r>
              <a:rPr lang="en-US" dirty="0" smtClean="0"/>
              <a:t> (</a:t>
            </a:r>
            <a:r>
              <a:rPr lang="en-US" dirty="0" err="1" smtClean="0"/>
              <a:t>xử</a:t>
            </a:r>
            <a:r>
              <a:rPr lang="en-US" dirty="0" smtClean="0"/>
              <a:t> </a:t>
            </a:r>
            <a:r>
              <a:rPr lang="en-US" dirty="0" err="1" smtClean="0"/>
              <a:t>lý</a:t>
            </a:r>
            <a:r>
              <a:rPr lang="en-US" dirty="0" smtClean="0"/>
              <a:t> </a:t>
            </a:r>
            <a:r>
              <a:rPr lang="en-US" dirty="0" err="1" smtClean="0"/>
              <a:t>theo</a:t>
            </a:r>
            <a:r>
              <a:rPr lang="en-US" dirty="0" smtClean="0"/>
              <a:t> </a:t>
            </a:r>
            <a:r>
              <a:rPr lang="en-US" dirty="0" err="1" smtClean="0"/>
              <a:t>lô</a:t>
            </a:r>
            <a:r>
              <a:rPr lang="en-US" dirty="0" smtClean="0"/>
              <a:t>)</a:t>
            </a:r>
          </a:p>
          <a:p>
            <a:r>
              <a:rPr lang="en-US" dirty="0" err="1" smtClean="0"/>
              <a:t>Thời</a:t>
            </a:r>
            <a:r>
              <a:rPr lang="en-US" dirty="0" smtClean="0"/>
              <a:t> </a:t>
            </a:r>
            <a:r>
              <a:rPr lang="en-US" dirty="0" err="1" smtClean="0"/>
              <a:t>gian</a:t>
            </a:r>
            <a:r>
              <a:rPr lang="en-US" dirty="0" smtClean="0"/>
              <a:t> </a:t>
            </a:r>
            <a:r>
              <a:rPr lang="en-US" dirty="0" err="1" smtClean="0"/>
              <a:t>chuyển</a:t>
            </a:r>
            <a:r>
              <a:rPr lang="en-US" dirty="0" smtClean="0"/>
              <a:t> </a:t>
            </a:r>
            <a:r>
              <a:rPr lang="en-US" dirty="0" err="1" smtClean="0"/>
              <a:t>khi</a:t>
            </a:r>
            <a:r>
              <a:rPr lang="en-US" dirty="0" smtClean="0"/>
              <a:t> </a:t>
            </a:r>
            <a:r>
              <a:rPr lang="en-US" dirty="0" err="1" smtClean="0"/>
              <a:t>có</a:t>
            </a:r>
            <a:r>
              <a:rPr lang="en-US" dirty="0" smtClean="0"/>
              <a:t> </a:t>
            </a:r>
            <a:r>
              <a:rPr lang="en-US" dirty="0" err="1" smtClean="0"/>
              <a:t>lỗi</a:t>
            </a:r>
            <a:r>
              <a:rPr lang="en-US" dirty="0" smtClean="0"/>
              <a:t> </a:t>
            </a:r>
            <a:r>
              <a:rPr lang="en-US" dirty="0" err="1" smtClean="0"/>
              <a:t>chậm</a:t>
            </a:r>
            <a:r>
              <a:rPr lang="en-US" dirty="0" smtClean="0"/>
              <a:t> (</a:t>
            </a:r>
            <a:r>
              <a:rPr lang="en-US" dirty="0" err="1" smtClean="0"/>
              <a:t>vài</a:t>
            </a:r>
            <a:r>
              <a:rPr lang="en-US" dirty="0" smtClean="0"/>
              <a:t> </a:t>
            </a:r>
            <a:r>
              <a:rPr lang="en-US" dirty="0" err="1" smtClean="0"/>
              <a:t>chục</a:t>
            </a:r>
            <a:r>
              <a:rPr lang="en-US" dirty="0" smtClean="0"/>
              <a:t> </a:t>
            </a:r>
            <a:r>
              <a:rPr lang="en-US" dirty="0" err="1" smtClean="0"/>
              <a:t>phút</a:t>
            </a:r>
            <a:r>
              <a:rPr lang="en-US" dirty="0" smtClean="0"/>
              <a:t> </a:t>
            </a:r>
            <a:r>
              <a:rPr lang="en-US" dirty="0" err="1" smtClean="0"/>
              <a:t>đến</a:t>
            </a:r>
            <a:r>
              <a:rPr lang="en-US" dirty="0" smtClean="0"/>
              <a:t> </a:t>
            </a:r>
            <a:r>
              <a:rPr lang="en-US" dirty="0" err="1" smtClean="0"/>
              <a:t>hàng</a:t>
            </a:r>
            <a:r>
              <a:rPr lang="en-US" dirty="0" smtClean="0"/>
              <a:t> </a:t>
            </a:r>
            <a:r>
              <a:rPr lang="en-US" dirty="0" err="1" smtClean="0"/>
              <a:t>giờ</a:t>
            </a:r>
            <a:r>
              <a:rPr lang="en-US" dirty="0" smtClean="0"/>
              <a:t>)</a:t>
            </a:r>
          </a:p>
          <a:p>
            <a:r>
              <a:rPr lang="en-US" dirty="0" err="1" smtClean="0"/>
              <a:t>Giá</a:t>
            </a:r>
            <a:r>
              <a:rPr lang="en-US" dirty="0" smtClean="0"/>
              <a:t> </a:t>
            </a:r>
            <a:r>
              <a:rPr lang="en-US" dirty="0" err="1" smtClean="0"/>
              <a:t>thành</a:t>
            </a:r>
            <a:r>
              <a:rPr lang="en-US" dirty="0" smtClean="0"/>
              <a:t> </a:t>
            </a:r>
            <a:r>
              <a:rPr lang="en-US" dirty="0" err="1" smtClean="0"/>
              <a:t>thấp</a:t>
            </a:r>
            <a:r>
              <a:rPr lang="en-US" dirty="0" smtClean="0"/>
              <a:t> </a:t>
            </a:r>
            <a:r>
              <a:rPr lang="en-US" dirty="0" err="1" smtClean="0"/>
              <a:t>hơn</a:t>
            </a:r>
            <a:r>
              <a:rPr lang="en-US" dirty="0" smtClean="0"/>
              <a:t> </a:t>
            </a:r>
            <a:r>
              <a:rPr lang="en-US" dirty="0" err="1" smtClean="0"/>
              <a:t>hệ</a:t>
            </a:r>
            <a:r>
              <a:rPr lang="en-US" dirty="0" smtClean="0"/>
              <a:t> </a:t>
            </a:r>
            <a:r>
              <a:rPr lang="en-US" dirty="0" err="1" smtClean="0"/>
              <a:t>thống</a:t>
            </a:r>
            <a:r>
              <a:rPr lang="en-US" dirty="0" smtClean="0"/>
              <a:t> song </a:t>
            </a:r>
            <a:r>
              <a:rPr lang="en-US" dirty="0" err="1" smtClean="0"/>
              <a:t>công</a:t>
            </a:r>
            <a:endParaRPr lang="en-US" dirty="0"/>
          </a:p>
        </p:txBody>
      </p:sp>
      <p:pic>
        <p:nvPicPr>
          <p:cNvPr id="4" name="Picture 3" descr="hethongkep.bmp"/>
          <p:cNvPicPr>
            <a:picLocks noChangeAspect="1"/>
          </p:cNvPicPr>
          <p:nvPr/>
        </p:nvPicPr>
        <p:blipFill>
          <a:blip r:embed="rId2"/>
          <a:stretch>
            <a:fillRect/>
          </a:stretch>
        </p:blipFill>
        <p:spPr>
          <a:xfrm>
            <a:off x="1066800" y="1676400"/>
            <a:ext cx="6381750" cy="1733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đa</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r>
              <a:rPr lang="en-US" dirty="0" err="1" smtClean="0"/>
              <a:t>Nhiều</a:t>
            </a:r>
            <a:r>
              <a:rPr lang="en-US" dirty="0" smtClean="0"/>
              <a:t> CCU </a:t>
            </a:r>
            <a:r>
              <a:rPr lang="en-US" dirty="0" err="1" smtClean="0"/>
              <a:t>và</a:t>
            </a:r>
            <a:r>
              <a:rPr lang="en-US" dirty="0" smtClean="0"/>
              <a:t> CPU </a:t>
            </a:r>
            <a:r>
              <a:rPr lang="en-US" dirty="0" err="1" smtClean="0"/>
              <a:t>cùng</a:t>
            </a:r>
            <a:r>
              <a:rPr lang="en-US" dirty="0" smtClean="0"/>
              <a:t> </a:t>
            </a:r>
            <a:r>
              <a:rPr lang="en-US" dirty="0" err="1" smtClean="0"/>
              <a:t>chia</a:t>
            </a:r>
            <a:r>
              <a:rPr lang="en-US" dirty="0" smtClean="0"/>
              <a:t> </a:t>
            </a:r>
            <a:r>
              <a:rPr lang="en-US" dirty="0" err="1" smtClean="0"/>
              <a:t>sẻ</a:t>
            </a:r>
            <a:r>
              <a:rPr lang="en-US" dirty="0" smtClean="0"/>
              <a:t> </a:t>
            </a:r>
            <a:r>
              <a:rPr lang="en-US" dirty="0" err="1" smtClean="0"/>
              <a:t>xử</a:t>
            </a:r>
            <a:r>
              <a:rPr lang="en-US" dirty="0" smtClean="0"/>
              <a:t> </a:t>
            </a:r>
            <a:r>
              <a:rPr lang="en-US" dirty="0" err="1" smtClean="0"/>
              <a:t>lý</a:t>
            </a:r>
            <a:r>
              <a:rPr lang="en-US" dirty="0" smtClean="0"/>
              <a:t> </a:t>
            </a:r>
            <a:r>
              <a:rPr lang="en-US" dirty="0" err="1" smtClean="0"/>
              <a:t>nhiệm</a:t>
            </a:r>
            <a:r>
              <a:rPr lang="en-US" dirty="0" smtClean="0"/>
              <a:t> </a:t>
            </a:r>
            <a:r>
              <a:rPr lang="en-US" dirty="0" err="1" smtClean="0"/>
              <a:t>vụ</a:t>
            </a:r>
            <a:endParaRPr lang="en-US" dirty="0" smtClean="0"/>
          </a:p>
          <a:p>
            <a:r>
              <a:rPr lang="en-US" dirty="0" err="1" smtClean="0"/>
              <a:t>Hai</a:t>
            </a:r>
            <a:r>
              <a:rPr lang="en-US" dirty="0" smtClean="0"/>
              <a:t> </a:t>
            </a:r>
            <a:r>
              <a:rPr lang="en-US" dirty="0" err="1" smtClean="0"/>
              <a:t>loại</a:t>
            </a:r>
            <a:endParaRPr lang="en-US" dirty="0" smtClean="0"/>
          </a:p>
          <a:p>
            <a:pPr lvl="1"/>
            <a:r>
              <a:rPr lang="en-US" dirty="0" smtClean="0"/>
              <a:t>LCMP: (loosely couple multiprocessor) </a:t>
            </a:r>
            <a:r>
              <a:rPr lang="en-US" dirty="0" err="1" smtClean="0"/>
              <a:t>nhiều</a:t>
            </a:r>
            <a:r>
              <a:rPr lang="en-US" dirty="0" smtClean="0"/>
              <a:t> CPU, </a:t>
            </a:r>
            <a:r>
              <a:rPr lang="en-US" dirty="0" err="1" smtClean="0"/>
              <a:t>các</a:t>
            </a:r>
            <a:r>
              <a:rPr lang="en-US" dirty="0" smtClean="0"/>
              <a:t> CPU </a:t>
            </a:r>
            <a:r>
              <a:rPr lang="en-US" dirty="0" err="1" smtClean="0"/>
              <a:t>dùng</a:t>
            </a:r>
            <a:r>
              <a:rPr lang="en-US" dirty="0" smtClean="0"/>
              <a:t> </a:t>
            </a:r>
            <a:r>
              <a:rPr lang="en-US" dirty="0" err="1" smtClean="0"/>
              <a:t>riêng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và</a:t>
            </a:r>
            <a:r>
              <a:rPr lang="en-US" dirty="0" smtClean="0"/>
              <a:t> </a:t>
            </a:r>
            <a:r>
              <a:rPr lang="en-US" dirty="0" err="1" smtClean="0"/>
              <a:t>riêng</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lvl="1"/>
            <a:r>
              <a:rPr lang="en-US" dirty="0" smtClean="0"/>
              <a:t>TCMP: (tightly couple multiprocessor)</a:t>
            </a:r>
            <a:endParaRPr lang="en-US" dirty="0"/>
          </a:p>
        </p:txBody>
      </p:sp>
      <p:pic>
        <p:nvPicPr>
          <p:cNvPr id="4" name="Picture 3" descr="hethongdaboxuly.bmp"/>
          <p:cNvPicPr>
            <a:picLocks noChangeAspect="1"/>
          </p:cNvPicPr>
          <p:nvPr/>
        </p:nvPicPr>
        <p:blipFill>
          <a:blip r:embed="rId3"/>
          <a:stretch>
            <a:fillRect/>
          </a:stretch>
        </p:blipFill>
        <p:spPr>
          <a:xfrm>
            <a:off x="2209800" y="1600200"/>
            <a:ext cx="4733925" cy="2695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2.3.3. </a:t>
            </a:r>
            <a:r>
              <a:rPr lang="en-US" dirty="0" err="1" smtClean="0"/>
              <a:t>Xử</a:t>
            </a:r>
            <a:r>
              <a:rPr lang="en-US" dirty="0" smtClean="0"/>
              <a:t> </a:t>
            </a:r>
            <a:r>
              <a:rPr lang="en-US" dirty="0" err="1" smtClean="0"/>
              <a:t>lý</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phân</a:t>
            </a:r>
            <a:r>
              <a:rPr lang="en-US" dirty="0" smtClean="0"/>
              <a:t> </a:t>
            </a:r>
            <a:r>
              <a:rPr lang="en-US" dirty="0" err="1" smtClean="0"/>
              <a:t>tán</a:t>
            </a:r>
            <a:endParaRPr lang="en-US" dirty="0"/>
          </a:p>
        </p:txBody>
      </p:sp>
      <p:sp>
        <p:nvSpPr>
          <p:cNvPr id="3" name="Content Placeholder 2"/>
          <p:cNvSpPr>
            <a:spLocks noGrp="1"/>
          </p:cNvSpPr>
          <p:nvPr>
            <p:ph sz="quarter" idx="1"/>
          </p:nvPr>
        </p:nvSpPr>
        <p:spPr/>
        <p:txBody>
          <a:bodyPr/>
          <a:lstStyle/>
          <a:p>
            <a:r>
              <a:rPr lang="en-US" dirty="0" err="1" smtClean="0"/>
              <a:t>Xử</a:t>
            </a:r>
            <a:r>
              <a:rPr lang="en-US" dirty="0" smtClean="0"/>
              <a:t> </a:t>
            </a:r>
            <a:r>
              <a:rPr lang="en-US" dirty="0" err="1" smtClean="0"/>
              <a:t>lý</a:t>
            </a:r>
            <a:r>
              <a:rPr lang="en-US" dirty="0" smtClean="0"/>
              <a:t> </a:t>
            </a:r>
            <a:r>
              <a:rPr lang="en-US" dirty="0" err="1" smtClean="0"/>
              <a:t>tập</a:t>
            </a:r>
            <a:r>
              <a:rPr lang="en-US" dirty="0" smtClean="0"/>
              <a:t> </a:t>
            </a:r>
            <a:r>
              <a:rPr lang="en-US" dirty="0" err="1" smtClean="0"/>
              <a:t>trung</a:t>
            </a:r>
            <a:endParaRPr lang="en-US" dirty="0" smtClean="0"/>
          </a:p>
          <a:p>
            <a:pPr lvl="1"/>
            <a:r>
              <a:rPr lang="en-US" dirty="0" err="1" smtClean="0"/>
              <a:t>Một</a:t>
            </a:r>
            <a:r>
              <a:rPr lang="en-US" dirty="0" smtClean="0"/>
              <a:t> </a:t>
            </a:r>
            <a:r>
              <a:rPr lang="en-US" dirty="0" err="1" smtClean="0"/>
              <a:t>máy</a:t>
            </a:r>
            <a:r>
              <a:rPr lang="en-US" dirty="0" smtClean="0"/>
              <a:t> </a:t>
            </a:r>
            <a:r>
              <a:rPr lang="en-US" dirty="0" err="1" smtClean="0"/>
              <a:t>tính</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nhiều</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đầu</a:t>
            </a:r>
            <a:r>
              <a:rPr lang="en-US" dirty="0" smtClean="0"/>
              <a:t> </a:t>
            </a:r>
            <a:r>
              <a:rPr lang="en-US" dirty="0" err="1" smtClean="0"/>
              <a:t>cuối</a:t>
            </a:r>
            <a:endParaRPr lang="en-US" dirty="0" smtClean="0"/>
          </a:p>
          <a:p>
            <a:pPr lvl="1"/>
            <a:r>
              <a:rPr lang="en-US" dirty="0" err="1" smtClean="0"/>
              <a:t>Một</a:t>
            </a:r>
            <a:r>
              <a:rPr lang="en-US" dirty="0" smtClean="0"/>
              <a:t> </a:t>
            </a:r>
            <a:r>
              <a:rPr lang="en-US" dirty="0" err="1" smtClean="0"/>
              <a:t>máy</a:t>
            </a:r>
            <a:r>
              <a:rPr lang="en-US" dirty="0" smtClean="0"/>
              <a:t> </a:t>
            </a:r>
            <a:r>
              <a:rPr lang="en-US" dirty="0" err="1" smtClean="0"/>
              <a:t>tính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xử</a:t>
            </a:r>
            <a:r>
              <a:rPr lang="en-US" dirty="0" smtClean="0"/>
              <a:t> </a:t>
            </a:r>
            <a:r>
              <a:rPr lang="en-US" dirty="0" err="1" smtClean="0"/>
              <a:t>lý</a:t>
            </a:r>
            <a:endParaRPr lang="en-US" dirty="0" smtClean="0"/>
          </a:p>
          <a:p>
            <a:endParaRPr lang="en-US" dirty="0" smtClean="0"/>
          </a:p>
          <a:p>
            <a:endParaRPr lang="en-US" dirty="0" smtClean="0"/>
          </a:p>
          <a:p>
            <a:pPr lvl="1"/>
            <a:endParaRPr lang="en-US" dirty="0"/>
          </a:p>
        </p:txBody>
      </p:sp>
      <p:pic>
        <p:nvPicPr>
          <p:cNvPr id="5" name="Picture 4" descr="xulytaptrung.bmp"/>
          <p:cNvPicPr>
            <a:picLocks noChangeAspect="1"/>
          </p:cNvPicPr>
          <p:nvPr/>
        </p:nvPicPr>
        <p:blipFill>
          <a:blip r:embed="rId2"/>
          <a:stretch>
            <a:fillRect/>
          </a:stretch>
        </p:blipFill>
        <p:spPr>
          <a:xfrm>
            <a:off x="76200" y="3200400"/>
            <a:ext cx="8915400" cy="198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2.3.3. </a:t>
            </a:r>
            <a:r>
              <a:rPr lang="en-US" dirty="0" err="1" smtClean="0"/>
              <a:t>Xử</a:t>
            </a:r>
            <a:r>
              <a:rPr lang="en-US" dirty="0" smtClean="0"/>
              <a:t> </a:t>
            </a:r>
            <a:r>
              <a:rPr lang="en-US" dirty="0" err="1" smtClean="0"/>
              <a:t>lý</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a:t>
            </a:r>
            <a:r>
              <a:rPr lang="en-US" dirty="0" err="1" smtClean="0"/>
              <a:t>phân</a:t>
            </a:r>
            <a:r>
              <a:rPr lang="en-US" dirty="0" smtClean="0"/>
              <a:t> </a:t>
            </a:r>
            <a:r>
              <a:rPr lang="en-US" dirty="0" err="1" smtClean="0"/>
              <a:t>tán</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Xử</a:t>
            </a:r>
            <a:r>
              <a:rPr lang="en-US" dirty="0" smtClean="0"/>
              <a:t> </a:t>
            </a:r>
            <a:r>
              <a:rPr lang="en-US" dirty="0" err="1" smtClean="0"/>
              <a:t>lý</a:t>
            </a:r>
            <a:r>
              <a:rPr lang="en-US" dirty="0" smtClean="0"/>
              <a:t> </a:t>
            </a:r>
            <a:r>
              <a:rPr lang="en-US" dirty="0" err="1" smtClean="0"/>
              <a:t>phân</a:t>
            </a:r>
            <a:r>
              <a:rPr lang="en-US" dirty="0" smtClean="0"/>
              <a:t> </a:t>
            </a:r>
            <a:r>
              <a:rPr lang="en-US" dirty="0" err="1" smtClean="0"/>
              <a:t>tán</a:t>
            </a:r>
            <a:endParaRPr lang="en-US" dirty="0" smtClean="0"/>
          </a:p>
          <a:p>
            <a:pPr lvl="1"/>
            <a:r>
              <a:rPr lang="en-US" dirty="0" err="1" smtClean="0"/>
              <a:t>Nhiều</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cùng</a:t>
            </a:r>
            <a:r>
              <a:rPr lang="en-US" dirty="0" smtClean="0"/>
              <a:t> </a:t>
            </a:r>
            <a:r>
              <a:rPr lang="en-US" dirty="0" err="1" smtClean="0"/>
              <a:t>xử</a:t>
            </a:r>
            <a:r>
              <a:rPr lang="en-US" dirty="0" smtClean="0"/>
              <a:t> </a:t>
            </a:r>
            <a:r>
              <a:rPr lang="en-US" dirty="0" err="1" smtClean="0"/>
              <a:t>lý</a:t>
            </a:r>
            <a:endParaRPr lang="en-US" dirty="0" smtClean="0"/>
          </a:p>
          <a:p>
            <a:pPr lvl="1"/>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chậm</a:t>
            </a:r>
            <a:r>
              <a:rPr lang="en-US" dirty="0" smtClean="0"/>
              <a:t> do </a:t>
            </a:r>
            <a:r>
              <a:rPr lang="en-US" dirty="0" err="1" smtClean="0"/>
              <a:t>phụ</a:t>
            </a:r>
            <a:r>
              <a:rPr lang="en-US" dirty="0" smtClean="0"/>
              <a:t> </a:t>
            </a:r>
            <a:r>
              <a:rPr lang="en-US" dirty="0" err="1" smtClean="0"/>
              <a:t>thuộc</a:t>
            </a:r>
            <a:r>
              <a:rPr lang="en-US" dirty="0" smtClean="0"/>
              <a:t> </a:t>
            </a:r>
            <a:r>
              <a:rPr lang="en-US" dirty="0" err="1" smtClean="0"/>
              <a:t>mạng</a:t>
            </a:r>
            <a:endParaRPr lang="en-US" dirty="0" smtClean="0"/>
          </a:p>
          <a:p>
            <a:pPr lvl="1"/>
            <a:r>
              <a:rPr lang="en-US" dirty="0" err="1" smtClean="0"/>
              <a:t>Lỗi</a:t>
            </a:r>
            <a:r>
              <a:rPr lang="en-US" dirty="0" smtClean="0"/>
              <a:t> </a:t>
            </a:r>
            <a:r>
              <a:rPr lang="en-US" dirty="0" err="1" smtClean="0"/>
              <a:t>chỉ</a:t>
            </a:r>
            <a:r>
              <a:rPr lang="en-US" dirty="0" smtClean="0"/>
              <a:t> </a:t>
            </a:r>
            <a:r>
              <a:rPr lang="en-US" dirty="0" err="1" smtClean="0"/>
              <a:t>mang</a:t>
            </a:r>
            <a:r>
              <a:rPr lang="en-US" dirty="0" smtClean="0"/>
              <a:t> </a:t>
            </a:r>
            <a:r>
              <a:rPr lang="en-US" dirty="0" err="1" smtClean="0"/>
              <a:t>tính</a:t>
            </a:r>
            <a:r>
              <a:rPr lang="en-US" dirty="0" smtClean="0"/>
              <a:t> </a:t>
            </a:r>
            <a:r>
              <a:rPr lang="en-US" dirty="0" err="1" smtClean="0"/>
              <a:t>cục</a:t>
            </a:r>
            <a:r>
              <a:rPr lang="en-US" dirty="0" smtClean="0"/>
              <a:t> </a:t>
            </a:r>
            <a:r>
              <a:rPr lang="en-US" dirty="0" err="1" smtClean="0"/>
              <a:t>bộ</a:t>
            </a:r>
            <a:endParaRPr lang="en-US" dirty="0"/>
          </a:p>
        </p:txBody>
      </p:sp>
      <p:pic>
        <p:nvPicPr>
          <p:cNvPr id="4" name="Picture 3" descr="xulyphantan.bmp"/>
          <p:cNvPicPr>
            <a:picLocks noChangeAspect="1"/>
          </p:cNvPicPr>
          <p:nvPr/>
        </p:nvPicPr>
        <p:blipFill>
          <a:blip r:embed="rId2"/>
          <a:stretch>
            <a:fillRect/>
          </a:stretch>
        </p:blipFill>
        <p:spPr>
          <a:xfrm>
            <a:off x="609600" y="3733800"/>
            <a:ext cx="8324850" cy="2057400"/>
          </a:xfrm>
          <a:prstGeom prst="rect">
            <a:avLst/>
          </a:prstGeom>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2.3.4. </a:t>
            </a:r>
            <a:r>
              <a:rPr lang="en-US" dirty="0" err="1" smtClean="0"/>
              <a:t>Phân</a:t>
            </a:r>
            <a:r>
              <a:rPr lang="en-US" dirty="0" smtClean="0"/>
              <a:t> </a:t>
            </a:r>
            <a:r>
              <a:rPr lang="en-US" dirty="0" err="1" smtClean="0"/>
              <a:t>loại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endParaRPr lang="en-US" dirty="0" smtClean="0"/>
          </a:p>
          <a:p>
            <a:pPr lvl="1"/>
            <a:r>
              <a:rPr lang="en-US" dirty="0" err="1" smtClean="0"/>
              <a:t>Kết</a:t>
            </a:r>
            <a:r>
              <a:rPr lang="en-US" dirty="0" smtClean="0"/>
              <a:t> </a:t>
            </a:r>
            <a:r>
              <a:rPr lang="en-US" dirty="0" err="1" smtClean="0"/>
              <a:t>quả</a:t>
            </a:r>
            <a:r>
              <a:rPr lang="en-US" dirty="0" smtClean="0"/>
              <a:t> </a:t>
            </a:r>
            <a:r>
              <a:rPr lang="en-US" dirty="0" err="1" smtClean="0"/>
              <a:t>được</a:t>
            </a:r>
            <a:r>
              <a:rPr lang="en-US" dirty="0" smtClean="0"/>
              <a:t> </a:t>
            </a:r>
            <a:r>
              <a:rPr lang="en-US" dirty="0" err="1" smtClean="0"/>
              <a:t>trả</a:t>
            </a:r>
            <a:r>
              <a:rPr lang="en-US" dirty="0" smtClean="0"/>
              <a:t> </a:t>
            </a:r>
            <a:r>
              <a:rPr lang="en-US" dirty="0" err="1" smtClean="0"/>
              <a:t>về</a:t>
            </a:r>
            <a:r>
              <a:rPr lang="en-US" dirty="0" smtClean="0"/>
              <a:t> “</a:t>
            </a:r>
            <a:r>
              <a:rPr lang="en-US" dirty="0" err="1" smtClean="0"/>
              <a:t>ngay</a:t>
            </a:r>
            <a:r>
              <a:rPr lang="en-US" dirty="0" smtClean="0"/>
              <a:t> </a:t>
            </a:r>
            <a:r>
              <a:rPr lang="en-US" dirty="0" err="1" smtClean="0"/>
              <a:t>lập</a:t>
            </a:r>
            <a:r>
              <a:rPr lang="en-US" dirty="0" smtClean="0"/>
              <a:t> </a:t>
            </a:r>
            <a:r>
              <a:rPr lang="en-US" dirty="0" err="1" smtClean="0"/>
              <a:t>tức</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yêu</a:t>
            </a:r>
            <a:r>
              <a:rPr lang="en-US" dirty="0" smtClean="0"/>
              <a:t> </a:t>
            </a:r>
            <a:r>
              <a:rPr lang="en-US" dirty="0" err="1" smtClean="0"/>
              <a:t>cầu</a:t>
            </a:r>
            <a:endParaRPr lang="en-US" dirty="0" smtClean="0"/>
          </a:p>
          <a:p>
            <a:pPr lvl="1"/>
            <a:r>
              <a:rPr lang="en-US" dirty="0" err="1" smtClean="0"/>
              <a:t>Ví</a:t>
            </a:r>
            <a:r>
              <a:rPr lang="en-US" dirty="0" smtClean="0"/>
              <a:t> </a:t>
            </a:r>
            <a:r>
              <a:rPr lang="en-US" dirty="0" err="1" smtClean="0"/>
              <a:t>dụ</a:t>
            </a:r>
            <a:endParaRPr lang="en-US" dirty="0" smtClean="0"/>
          </a:p>
          <a:p>
            <a:pPr lvl="2"/>
            <a:r>
              <a:rPr lang="en-US" dirty="0" err="1" smtClean="0"/>
              <a:t>Các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dây</a:t>
            </a:r>
            <a:r>
              <a:rPr lang="en-US" dirty="0" smtClean="0"/>
              <a:t> </a:t>
            </a:r>
            <a:r>
              <a:rPr lang="en-US" dirty="0" err="1" smtClean="0"/>
              <a:t>truyền</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thép</a:t>
            </a:r>
            <a:r>
              <a:rPr lang="en-US" smtClean="0"/>
              <a:t>…</a:t>
            </a:r>
            <a:endParaRPr lang="en-US" dirty="0"/>
          </a:p>
        </p:txBody>
      </p:sp>
      <p:pic>
        <p:nvPicPr>
          <p:cNvPr id="6" name="Content Placeholder 3" descr="phanloaihethong.bmp"/>
          <p:cNvPicPr>
            <a:picLocks noChangeAspect="1"/>
          </p:cNvPicPr>
          <p:nvPr/>
        </p:nvPicPr>
        <p:blipFill>
          <a:blip r:embed="rId2"/>
          <a:stretch>
            <a:fillRect/>
          </a:stretch>
        </p:blipFill>
        <p:spPr>
          <a:xfrm>
            <a:off x="914400" y="1600200"/>
            <a:ext cx="7334250" cy="1543050"/>
          </a:xfrm>
          <a:prstGeom prst="rect">
            <a:avLst/>
          </a:prstGeo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ja-JP" dirty="0" err="1">
                <a:ea typeface="ＭＳ Ｐゴシック" charset="-128"/>
              </a:rPr>
              <a:t>Chương</a:t>
            </a:r>
            <a:r>
              <a:rPr lang="en-US" altLang="ja-JP" dirty="0">
                <a:ea typeface="ＭＳ Ｐゴシック" charset="-128"/>
              </a:rPr>
              <a:t> 2. </a:t>
            </a:r>
            <a:r>
              <a:rPr lang="en-US" altLang="ja-JP" dirty="0" err="1">
                <a:ea typeface="ＭＳ Ｐゴシック" charset="-128"/>
              </a:rPr>
              <a:t>Hệ</a:t>
            </a:r>
            <a:r>
              <a:rPr lang="en-US" altLang="ja-JP" dirty="0">
                <a:ea typeface="ＭＳ Ｐゴシック" charset="-128"/>
              </a:rPr>
              <a:t> </a:t>
            </a:r>
            <a:r>
              <a:rPr lang="en-US" altLang="ja-JP" dirty="0" err="1">
                <a:ea typeface="ＭＳ Ｐゴシック" charset="-128"/>
              </a:rPr>
              <a:t>thống</a:t>
            </a:r>
            <a:r>
              <a:rPr lang="en-US" altLang="ja-JP" dirty="0">
                <a:ea typeface="ＭＳ Ｐゴシック" charset="-128"/>
              </a:rPr>
              <a:t> </a:t>
            </a:r>
            <a:r>
              <a:rPr lang="en-US" altLang="ja-JP" dirty="0" err="1">
                <a:ea typeface="ＭＳ Ｐゴシック" charset="-128"/>
              </a:rPr>
              <a:t>máy</a:t>
            </a:r>
            <a:r>
              <a:rPr lang="en-US" altLang="ja-JP" dirty="0">
                <a:ea typeface="ＭＳ Ｐゴシック" charset="-128"/>
              </a:rPr>
              <a:t> </a:t>
            </a:r>
            <a:r>
              <a:rPr lang="en-US" altLang="ja-JP" dirty="0" err="1">
                <a:ea typeface="ＭＳ Ｐゴシック" charset="-128"/>
              </a:rPr>
              <a:t>tính</a:t>
            </a:r>
            <a:endParaRPr lang="en-US" dirty="0"/>
          </a:p>
        </p:txBody>
      </p:sp>
      <p:sp>
        <p:nvSpPr>
          <p:cNvPr id="2051" name="Rectangle 3"/>
          <p:cNvSpPr>
            <a:spLocks noGrp="1" noChangeArrowheads="1"/>
          </p:cNvSpPr>
          <p:nvPr>
            <p:ph sz="quarter" idx="1"/>
          </p:nvPr>
        </p:nvSpPr>
        <p:spPr/>
        <p:txBody>
          <a:bodyPr/>
          <a:lstStyle/>
          <a:p>
            <a:pPr>
              <a:buNone/>
            </a:pPr>
            <a:r>
              <a:rPr lang="en-US" dirty="0"/>
              <a:t>2.1. </a:t>
            </a:r>
            <a:r>
              <a:rPr lang="en-US" dirty="0" err="1"/>
              <a:t>Phần</a:t>
            </a:r>
            <a:r>
              <a:rPr lang="en-US" dirty="0"/>
              <a:t> </a:t>
            </a:r>
            <a:r>
              <a:rPr lang="en-US" dirty="0" err="1"/>
              <a:t>cứng</a:t>
            </a:r>
            <a:endParaRPr lang="en-US" dirty="0"/>
          </a:p>
          <a:p>
            <a:pPr>
              <a:buNone/>
            </a:pPr>
            <a:r>
              <a:rPr lang="en-US" dirty="0" smtClean="0"/>
              <a:t>2.2. </a:t>
            </a:r>
            <a:r>
              <a:rPr lang="en-US" dirty="0" err="1"/>
              <a:t>Hệ</a:t>
            </a:r>
            <a:r>
              <a:rPr lang="en-US" dirty="0"/>
              <a:t> </a:t>
            </a:r>
            <a:r>
              <a:rPr lang="en-US" dirty="0" err="1"/>
              <a:t>điều</a:t>
            </a:r>
            <a:r>
              <a:rPr lang="en-US" dirty="0"/>
              <a:t> </a:t>
            </a:r>
            <a:r>
              <a:rPr lang="en-US" dirty="0" err="1"/>
              <a:t>hành</a:t>
            </a:r>
            <a:endParaRPr lang="en-US" dirty="0"/>
          </a:p>
          <a:p>
            <a:pPr>
              <a:buNone/>
            </a:pPr>
            <a:r>
              <a:rPr lang="en-US" dirty="0"/>
              <a:t>2.3. </a:t>
            </a:r>
            <a:r>
              <a:rPr lang="en-US" dirty="0" err="1"/>
              <a:t>Kỹ</a:t>
            </a:r>
            <a:r>
              <a:rPr lang="en-US" dirty="0"/>
              <a:t> </a:t>
            </a:r>
            <a:r>
              <a:rPr lang="en-US" dirty="0" err="1"/>
              <a:t>thuật</a:t>
            </a:r>
            <a:r>
              <a:rPr lang="en-US" dirty="0"/>
              <a:t> </a:t>
            </a:r>
            <a:r>
              <a:rPr lang="en-US" dirty="0" err="1"/>
              <a:t>cấu</a:t>
            </a:r>
            <a:r>
              <a:rPr lang="en-US" dirty="0"/>
              <a:t> </a:t>
            </a:r>
            <a:r>
              <a:rPr lang="en-US" dirty="0" err="1"/>
              <a:t>hình</a:t>
            </a:r>
            <a:r>
              <a:rPr lang="en-US" dirty="0"/>
              <a:t> </a:t>
            </a:r>
            <a:r>
              <a:rPr lang="en-US" dirty="0" err="1"/>
              <a:t>hệ</a:t>
            </a:r>
            <a:r>
              <a:rPr lang="en-US" dirty="0"/>
              <a:t> </a:t>
            </a:r>
            <a:r>
              <a:rPr lang="en-US" dirty="0" err="1"/>
              <a:t>thống</a:t>
            </a:r>
            <a:endParaRPr lang="en-US" dirty="0"/>
          </a:p>
          <a:p>
            <a:pPr>
              <a:buNone/>
            </a:pPr>
            <a:r>
              <a:rPr lang="en-US" dirty="0"/>
              <a:t>2.4. </a:t>
            </a:r>
            <a:r>
              <a:rPr lang="en-US" dirty="0" err="1"/>
              <a:t>Hiệu</a:t>
            </a:r>
            <a:r>
              <a:rPr lang="en-US" dirty="0"/>
              <a:t> </a:t>
            </a:r>
            <a:r>
              <a:rPr lang="en-US" dirty="0" err="1"/>
              <a:t>năng</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hệ</a:t>
            </a:r>
            <a:r>
              <a:rPr lang="en-US" dirty="0"/>
              <a:t> </a:t>
            </a:r>
            <a:r>
              <a:rPr lang="en-US" dirty="0" err="1"/>
              <a:t>thống</a:t>
            </a:r>
            <a:endParaRPr lang="en-US" dirty="0"/>
          </a:p>
          <a:p>
            <a:pPr>
              <a:buNone/>
            </a:pPr>
            <a:r>
              <a:rPr lang="en-US" dirty="0"/>
              <a:t>2.5.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051">
                                            <p:txEl>
                                              <p:pRg st="3" end="3"/>
                                            </p:txEl>
                                          </p:spTgt>
                                        </p:tgtEl>
                                        <p:attrNameLst>
                                          <p:attrName>style.textDecorationUnderline</p:attrName>
                                        </p:attrNameLst>
                                      </p:cBhvr>
                                      <p:to>
                                        <p:strVal val="true"/>
                                      </p:to>
                                    </p:set>
                                  </p:childTnLst>
                                </p:cTn>
                              </p:par>
                            </p:childTnLst>
                          </p:cTn>
                        </p:par>
                        <p:par>
                          <p:cTn id="7" fill="hold">
                            <p:stCondLst>
                              <p:cond delay="1120"/>
                            </p:stCondLst>
                            <p:childTnLst>
                              <p:par>
                                <p:cTn id="8" presetID="9" presetClass="emph" presetSubtype="0" grpId="1" nodeType="afterEffect">
                                  <p:stCondLst>
                                    <p:cond delay="0"/>
                                  </p:stCondLst>
                                  <p:childTnLst>
                                    <p:set>
                                      <p:cBhvr rctx="PPT">
                                        <p:cTn id="9" dur="indefinite"/>
                                        <p:tgtEl>
                                          <p:spTgt spid="2051">
                                            <p:txEl>
                                              <p:pRg st="0" end="0"/>
                                            </p:txEl>
                                          </p:spTgt>
                                        </p:tgtEl>
                                        <p:attrNameLst>
                                          <p:attrName>style.opacity</p:attrName>
                                        </p:attrNameLst>
                                      </p:cBhvr>
                                      <p:to>
                                        <p:strVal val="0.5"/>
                                      </p:to>
                                    </p:set>
                                    <p:animEffect filter="image" prLst="opacity: 0.5">
                                      <p:cBhvr rctx="IE">
                                        <p:cTn id="10" dur="indefinite"/>
                                        <p:tgtEl>
                                          <p:spTgt spid="2051">
                                            <p:txEl>
                                              <p:pRg st="0" end="0"/>
                                            </p:txEl>
                                          </p:spTgt>
                                        </p:tgtEl>
                                      </p:cBhvr>
                                    </p:animEffect>
                                  </p:childTnLst>
                                </p:cTn>
                              </p:par>
                            </p:childTnLst>
                          </p:cTn>
                        </p:par>
                        <p:par>
                          <p:cTn id="11" fill="hold">
                            <p:stCondLst>
                              <p:cond delay="1120"/>
                            </p:stCondLst>
                            <p:childTnLst>
                              <p:par>
                                <p:cTn id="12" presetID="9" presetClass="emph" presetSubtype="0" grpId="1" nodeType="afterEffect">
                                  <p:stCondLst>
                                    <p:cond delay="0"/>
                                  </p:stCondLst>
                                  <p:childTnLst>
                                    <p:set>
                                      <p:cBhvr rctx="PPT">
                                        <p:cTn id="13" dur="indefinite"/>
                                        <p:tgtEl>
                                          <p:spTgt spid="2051">
                                            <p:txEl>
                                              <p:pRg st="1" end="1"/>
                                            </p:txEl>
                                          </p:spTgt>
                                        </p:tgtEl>
                                        <p:attrNameLst>
                                          <p:attrName>style.opacity</p:attrName>
                                        </p:attrNameLst>
                                      </p:cBhvr>
                                      <p:to>
                                        <p:strVal val="0.5"/>
                                      </p:to>
                                    </p:set>
                                    <p:animEffect filter="image" prLst="opacity: 0.5">
                                      <p:cBhvr rctx="IE">
                                        <p:cTn id="14" dur="indefinite"/>
                                        <p:tgtEl>
                                          <p:spTgt spid="2051">
                                            <p:txEl>
                                              <p:pRg st="1" end="1"/>
                                            </p:txEl>
                                          </p:spTgt>
                                        </p:tgtEl>
                                      </p:cBhvr>
                                    </p:animEffect>
                                  </p:childTnLst>
                                </p:cTn>
                              </p:par>
                            </p:childTnLst>
                          </p:cTn>
                        </p:par>
                        <p:par>
                          <p:cTn id="15" fill="hold">
                            <p:stCondLst>
                              <p:cond delay="1120"/>
                            </p:stCondLst>
                            <p:childTnLst>
                              <p:par>
                                <p:cTn id="16" presetID="9" presetClass="emph" presetSubtype="0" grpId="1" nodeType="afterEffect">
                                  <p:stCondLst>
                                    <p:cond delay="0"/>
                                  </p:stCondLst>
                                  <p:childTnLst>
                                    <p:set>
                                      <p:cBhvr rctx="PPT">
                                        <p:cTn id="17" dur="indefinite"/>
                                        <p:tgtEl>
                                          <p:spTgt spid="2051">
                                            <p:txEl>
                                              <p:pRg st="2" end="2"/>
                                            </p:txEl>
                                          </p:spTgt>
                                        </p:tgtEl>
                                        <p:attrNameLst>
                                          <p:attrName>style.opacity</p:attrName>
                                        </p:attrNameLst>
                                      </p:cBhvr>
                                      <p:to>
                                        <p:strVal val="0.5"/>
                                      </p:to>
                                    </p:set>
                                    <p:animEffect filter="image" prLst="opacity: 0.5">
                                      <p:cBhvr rctx="IE">
                                        <p:cTn id="18" dur="indefinite"/>
                                        <p:tgtEl>
                                          <p:spTgt spid="2051">
                                            <p:txEl>
                                              <p:pRg st="2" end="2"/>
                                            </p:txEl>
                                          </p:spTgt>
                                        </p:tgtEl>
                                      </p:cBhvr>
                                    </p:animEffect>
                                  </p:childTnLst>
                                </p:cTn>
                              </p:par>
                            </p:childTnLst>
                          </p:cTn>
                        </p:par>
                        <p:par>
                          <p:cTn id="19" fill="hold">
                            <p:stCondLst>
                              <p:cond delay="1120"/>
                            </p:stCondLst>
                            <p:childTnLst>
                              <p:par>
                                <p:cTn id="20" presetID="9" presetClass="emph" presetSubtype="0" grpId="1" nodeType="afterEffect">
                                  <p:stCondLst>
                                    <p:cond delay="0"/>
                                  </p:stCondLst>
                                  <p:childTnLst>
                                    <p:set>
                                      <p:cBhvr rctx="PPT">
                                        <p:cTn id="21" dur="indefinite"/>
                                        <p:tgtEl>
                                          <p:spTgt spid="2051">
                                            <p:txEl>
                                              <p:pRg st="4" end="4"/>
                                            </p:txEl>
                                          </p:spTgt>
                                        </p:tgtEl>
                                        <p:attrNameLst>
                                          <p:attrName>style.opacity</p:attrName>
                                        </p:attrNameLst>
                                      </p:cBhvr>
                                      <p:to>
                                        <p:strVal val="0.5"/>
                                      </p:to>
                                    </p:set>
                                    <p:animEffect filter="image" prLst="opacity: 0.5">
                                      <p:cBhvr rctx="IE">
                                        <p:cTn id="22" dur="indefinite"/>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P spid="2051" grpI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err="1" smtClean="0"/>
              <a:t>Hiệu</a:t>
            </a:r>
            <a:r>
              <a:rPr lang="en-US" dirty="0" smtClean="0"/>
              <a:t> </a:t>
            </a:r>
            <a:r>
              <a:rPr lang="en-US" dirty="0" err="1" smtClean="0"/>
              <a:t>năng</a:t>
            </a:r>
            <a:r>
              <a:rPr lang="en-US" dirty="0" smtClean="0"/>
              <a:t> </a:t>
            </a:r>
            <a:r>
              <a:rPr lang="en-US" dirty="0" err="1" smtClean="0"/>
              <a:t>và</a:t>
            </a:r>
            <a:r>
              <a:rPr lang="en-US" dirty="0" smtClean="0"/>
              <a:t> </a:t>
            </a:r>
            <a:r>
              <a:rPr lang="en-US" dirty="0" err="1" smtClean="0"/>
              <a:t>độ</a:t>
            </a:r>
            <a:r>
              <a:rPr lang="en-US" dirty="0" smtClean="0"/>
              <a:t> tin </a:t>
            </a:r>
            <a:r>
              <a:rPr lang="en-US" dirty="0" err="1" smtClean="0"/>
              <a:t>cậy</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sz="quarter" idx="1"/>
          </p:nvPr>
        </p:nvSpPr>
        <p:spPr/>
        <p:txBody>
          <a:bodyPr/>
          <a:lstStyle/>
          <a:p>
            <a:pPr>
              <a:buNone/>
            </a:pPr>
            <a:r>
              <a:rPr lang="en-US" dirty="0" smtClean="0"/>
              <a:t>2.4.1. </a:t>
            </a:r>
            <a:r>
              <a:rPr lang="en-US" dirty="0" err="1" smtClean="0"/>
              <a:t>Các</a:t>
            </a:r>
            <a:r>
              <a:rPr lang="en-US" dirty="0" smtClean="0"/>
              <a:t> </a:t>
            </a:r>
            <a:r>
              <a:rPr lang="en-US" dirty="0" err="1" smtClean="0"/>
              <a:t>chỉ</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năng</a:t>
            </a:r>
            <a:endParaRPr lang="en-US" dirty="0" smtClean="0"/>
          </a:p>
          <a:p>
            <a:pPr>
              <a:buNone/>
            </a:pPr>
            <a:r>
              <a:rPr lang="en-US" dirty="0" smtClean="0"/>
              <a:t>2.4.2. </a:t>
            </a:r>
            <a:r>
              <a:rPr lang="en-US" dirty="0" err="1" smtClean="0"/>
              <a:t>Tính</a:t>
            </a:r>
            <a:r>
              <a:rPr lang="en-US" dirty="0" smtClean="0"/>
              <a:t> tin </a:t>
            </a:r>
            <a:r>
              <a:rPr lang="en-US" dirty="0" err="1" smtClean="0"/>
              <a:t>cậy</a:t>
            </a:r>
            <a:endParaRPr lang="en-US" dirty="0" smtClean="0"/>
          </a:p>
          <a:p>
            <a:pPr>
              <a:buNone/>
            </a:pPr>
            <a:r>
              <a:rPr lang="en-US" dirty="0" smtClean="0"/>
              <a:t>2.4.3. </a:t>
            </a:r>
            <a:r>
              <a:rPr lang="en-US" dirty="0" err="1" smtClean="0"/>
              <a:t>Tính</a:t>
            </a:r>
            <a:r>
              <a:rPr lang="en-US" dirty="0" smtClean="0"/>
              <a:t> </a:t>
            </a:r>
            <a:r>
              <a:rPr lang="en-US" dirty="0" err="1" smtClean="0"/>
              <a:t>sẵn</a:t>
            </a:r>
            <a:r>
              <a:rPr lang="en-US" dirty="0" smtClean="0"/>
              <a:t> </a:t>
            </a:r>
            <a:r>
              <a:rPr lang="en-US" dirty="0" err="1" smtClean="0"/>
              <a:t>dùng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2.4.1. </a:t>
            </a:r>
            <a:r>
              <a:rPr lang="en-US" dirty="0" err="1" smtClean="0"/>
              <a:t>Các</a:t>
            </a:r>
            <a:r>
              <a:rPr lang="en-US" dirty="0" smtClean="0"/>
              <a:t> </a:t>
            </a:r>
            <a:r>
              <a:rPr lang="en-US" dirty="0" err="1" smtClean="0"/>
              <a:t>chỉ</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năng</a:t>
            </a:r>
            <a:endParaRPr lang="en-US" dirty="0"/>
          </a:p>
        </p:txBody>
      </p:sp>
      <p:sp>
        <p:nvSpPr>
          <p:cNvPr id="3" name="Content Placeholder 2"/>
          <p:cNvSpPr>
            <a:spLocks noGrp="1"/>
          </p:cNvSpPr>
          <p:nvPr>
            <p:ph sz="quarter" idx="1"/>
          </p:nvPr>
        </p:nvSpPr>
        <p:spPr/>
        <p:txBody>
          <a:bodyPr>
            <a:normAutofit fontScale="92500"/>
          </a:bodyPr>
          <a:lstStyle/>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hiệu</a:t>
            </a:r>
            <a:r>
              <a:rPr lang="en-US" dirty="0" smtClean="0"/>
              <a:t> </a:t>
            </a:r>
            <a:r>
              <a:rPr lang="en-US" dirty="0" err="1" smtClean="0"/>
              <a:t>năng</a:t>
            </a:r>
            <a:endParaRPr lang="en-US" dirty="0" smtClean="0"/>
          </a:p>
          <a:p>
            <a:pPr lvl="1"/>
            <a:r>
              <a:rPr lang="en-US" dirty="0" err="1" smtClean="0"/>
              <a:t>Thời</a:t>
            </a:r>
            <a:r>
              <a:rPr lang="en-US" dirty="0" smtClean="0"/>
              <a:t> </a:t>
            </a:r>
            <a:r>
              <a:rPr lang="en-US" dirty="0" err="1" smtClean="0"/>
              <a:t>gian</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Tính</a:t>
            </a:r>
            <a:r>
              <a:rPr lang="en-US" dirty="0" smtClean="0"/>
              <a:t> </a:t>
            </a:r>
            <a:r>
              <a:rPr lang="en-US" dirty="0" err="1" smtClean="0"/>
              <a:t>từ</a:t>
            </a:r>
            <a:r>
              <a:rPr lang="en-US" dirty="0" smtClean="0"/>
              <a:t> </a:t>
            </a:r>
            <a:r>
              <a:rPr lang="en-US" dirty="0" err="1" smtClean="0"/>
              <a:t>lúc</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đến</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xuất</a:t>
            </a:r>
            <a:endParaRPr lang="en-US" dirty="0" smtClean="0"/>
          </a:p>
          <a:p>
            <a:pPr lvl="1"/>
            <a:r>
              <a:rPr lang="en-US" dirty="0" err="1" smtClean="0"/>
              <a:t>Thông</a:t>
            </a:r>
            <a:r>
              <a:rPr lang="en-US" dirty="0" smtClean="0"/>
              <a:t> </a:t>
            </a:r>
            <a:r>
              <a:rPr lang="en-US" dirty="0" err="1" smtClean="0"/>
              <a:t>lượng</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xử</a:t>
            </a:r>
            <a:r>
              <a:rPr lang="en-US" dirty="0" smtClean="0"/>
              <a:t> </a:t>
            </a:r>
            <a:r>
              <a:rPr lang="en-US" dirty="0" err="1" smtClean="0"/>
              <a:t>lý</a:t>
            </a:r>
            <a:r>
              <a:rPr lang="en-US" dirty="0" smtClean="0"/>
              <a:t>): </a:t>
            </a:r>
            <a:r>
              <a:rPr lang="en-US" dirty="0" err="1" smtClean="0"/>
              <a:t>lượng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1 </a:t>
            </a:r>
            <a:r>
              <a:rPr lang="en-US" dirty="0" err="1" smtClean="0"/>
              <a:t>đơn</a:t>
            </a:r>
            <a:r>
              <a:rPr lang="en-US" dirty="0" smtClean="0"/>
              <a:t> </a:t>
            </a:r>
            <a:r>
              <a:rPr lang="en-US" dirty="0" err="1" smtClean="0"/>
              <a:t>vị</a:t>
            </a:r>
            <a:r>
              <a:rPr lang="en-US" dirty="0" smtClean="0"/>
              <a:t> </a:t>
            </a:r>
            <a:r>
              <a:rPr lang="en-US" dirty="0" err="1" smtClean="0"/>
              <a:t>thời</a:t>
            </a:r>
            <a:r>
              <a:rPr lang="en-US" dirty="0" smtClean="0"/>
              <a:t> </a:t>
            </a:r>
            <a:r>
              <a:rPr lang="en-US" dirty="0" err="1" smtClean="0"/>
              <a:t>gian</a:t>
            </a:r>
            <a:endParaRPr lang="en-US" dirty="0" smtClean="0"/>
          </a:p>
          <a:p>
            <a:pPr lvl="1"/>
            <a:r>
              <a:rPr lang="en-US" dirty="0" err="1" smtClean="0"/>
              <a:t>Thời</a:t>
            </a:r>
            <a:r>
              <a:rPr lang="en-US" dirty="0" smtClean="0"/>
              <a:t> </a:t>
            </a:r>
            <a:r>
              <a:rPr lang="en-US" dirty="0" err="1" smtClean="0"/>
              <a:t>gian</a:t>
            </a:r>
            <a:r>
              <a:rPr lang="en-US" dirty="0" smtClean="0"/>
              <a:t> quay </a:t>
            </a:r>
            <a:r>
              <a:rPr lang="en-US" dirty="0" err="1" smtClean="0"/>
              <a:t>vòng</a:t>
            </a:r>
            <a:r>
              <a:rPr lang="en-US" dirty="0" smtClean="0"/>
              <a:t> (TAT): </a:t>
            </a:r>
            <a:r>
              <a:rPr lang="en-US" dirty="0" err="1" smtClean="0"/>
              <a:t>Tính</a:t>
            </a:r>
            <a:r>
              <a:rPr lang="en-US" dirty="0" smtClean="0"/>
              <a:t> </a:t>
            </a:r>
            <a:r>
              <a:rPr lang="en-US" dirty="0" err="1" smtClean="0"/>
              <a:t>từ</a:t>
            </a:r>
            <a:r>
              <a:rPr lang="en-US" dirty="0" smtClean="0"/>
              <a:t> </a:t>
            </a:r>
            <a:r>
              <a:rPr lang="en-US" dirty="0" err="1" smtClean="0"/>
              <a:t>lúc</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đến</a:t>
            </a:r>
            <a:r>
              <a:rPr lang="en-US" dirty="0" smtClean="0"/>
              <a:t> </a:t>
            </a:r>
            <a:r>
              <a:rPr lang="en-US" dirty="0" err="1" smtClean="0"/>
              <a:t>khi</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xuất</a:t>
            </a:r>
            <a:endParaRPr lang="en-US" dirty="0" smtClean="0"/>
          </a:p>
          <a:p>
            <a:r>
              <a:rPr lang="en-US" dirty="0" err="1" smtClean="0"/>
              <a:t>Hỗn</a:t>
            </a:r>
            <a:r>
              <a:rPr lang="en-US" dirty="0" smtClean="0"/>
              <a:t> </a:t>
            </a:r>
            <a:r>
              <a:rPr lang="en-US" dirty="0" err="1" smtClean="0"/>
              <a:t>hợp</a:t>
            </a:r>
            <a:r>
              <a:rPr lang="en-US" dirty="0" smtClean="0"/>
              <a:t> </a:t>
            </a:r>
            <a:r>
              <a:rPr lang="en-US" dirty="0" err="1" smtClean="0"/>
              <a:t>lệnh</a:t>
            </a:r>
            <a:r>
              <a:rPr lang="en-US" dirty="0" smtClean="0"/>
              <a:t> (MIPS)</a:t>
            </a:r>
          </a:p>
          <a:p>
            <a:r>
              <a:rPr lang="en-US" dirty="0" err="1" smtClean="0"/>
              <a:t>Chỉ</a:t>
            </a:r>
            <a:r>
              <a:rPr lang="en-US" dirty="0" smtClean="0"/>
              <a:t> </a:t>
            </a:r>
            <a:r>
              <a:rPr lang="en-US" dirty="0" err="1" smtClean="0"/>
              <a:t>số</a:t>
            </a:r>
            <a:r>
              <a:rPr lang="en-US" dirty="0" smtClean="0"/>
              <a:t> Benchmark: </a:t>
            </a:r>
            <a:r>
              <a:rPr lang="en-US" dirty="0" err="1" smtClean="0"/>
              <a:t>Chỉ</a:t>
            </a:r>
            <a:r>
              <a:rPr lang="en-US" dirty="0" smtClean="0"/>
              <a:t> </a:t>
            </a:r>
            <a:r>
              <a:rPr lang="en-US" dirty="0" err="1" smtClean="0"/>
              <a:t>số</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cả</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endParaRPr lang="en-US" dirty="0" smtClean="0"/>
          </a:p>
          <a:p>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2.4.2. </a:t>
            </a:r>
            <a:r>
              <a:rPr lang="en-US" dirty="0" err="1" smtClean="0"/>
              <a:t>Tính</a:t>
            </a:r>
            <a:r>
              <a:rPr lang="en-US" dirty="0" smtClean="0"/>
              <a:t> tin </a:t>
            </a:r>
            <a:r>
              <a:rPr lang="en-US" dirty="0" err="1" smtClean="0"/>
              <a:t>cậy</a:t>
            </a:r>
            <a:endParaRPr lang="en-US" dirty="0"/>
          </a:p>
        </p:txBody>
      </p:sp>
      <p:sp>
        <p:nvSpPr>
          <p:cNvPr id="3" name="Content Placeholder 2"/>
          <p:cNvSpPr>
            <a:spLocks noGrp="1"/>
          </p:cNvSpPr>
          <p:nvPr>
            <p:ph sz="quarter" idx="1"/>
          </p:nvPr>
        </p:nvSpPr>
        <p:spPr>
          <a:xfrm>
            <a:off x="612648" y="1600200"/>
            <a:ext cx="8153400" cy="5029200"/>
          </a:xfrm>
        </p:spPr>
        <p:txBody>
          <a:bodyPr/>
          <a:lstStyle/>
          <a:p>
            <a:r>
              <a:rPr lang="en-US" dirty="0" smtClean="0"/>
              <a:t>RAS/RASIS</a:t>
            </a:r>
          </a:p>
          <a:p>
            <a:endParaRPr lang="en-US" dirty="0" smtClean="0"/>
          </a:p>
          <a:p>
            <a:endParaRPr lang="en-US" dirty="0" smtClean="0"/>
          </a:p>
          <a:p>
            <a:endParaRPr lang="en-US" dirty="0" smtClean="0"/>
          </a:p>
          <a:p>
            <a:endParaRPr lang="en-US" dirty="0" smtClean="0"/>
          </a:p>
          <a:p>
            <a:r>
              <a:rPr lang="en-US" dirty="0" err="1" smtClean="0"/>
              <a:t>Đường</a:t>
            </a:r>
            <a:r>
              <a:rPr lang="en-US" dirty="0" smtClean="0"/>
              <a:t> cong bathtub: Minh </a:t>
            </a:r>
            <a:r>
              <a:rPr lang="en-US" dirty="0" err="1" smtClean="0"/>
              <a:t>họa</a:t>
            </a:r>
            <a:r>
              <a:rPr lang="en-US" dirty="0" smtClean="0"/>
              <a:t> </a:t>
            </a:r>
            <a:r>
              <a:rPr lang="en-US" dirty="0" err="1" smtClean="0"/>
              <a:t>vòng</a:t>
            </a:r>
            <a:r>
              <a:rPr lang="en-US" dirty="0" smtClean="0"/>
              <a:t> </a:t>
            </a:r>
            <a:r>
              <a:rPr lang="en-US" dirty="0" err="1" smtClean="0"/>
              <a:t>đời</a:t>
            </a:r>
            <a:r>
              <a:rPr lang="en-US" dirty="0" smtClean="0"/>
              <a:t> </a:t>
            </a:r>
            <a:r>
              <a:rPr lang="en-US" dirty="0" err="1" smtClean="0"/>
              <a:t>phần</a:t>
            </a:r>
            <a:r>
              <a:rPr lang="en-US" dirty="0" smtClean="0"/>
              <a:t> </a:t>
            </a:r>
            <a:r>
              <a:rPr lang="en-US" dirty="0" err="1" smtClean="0"/>
              <a:t>cứng</a:t>
            </a:r>
            <a:endParaRPr lang="en-US" dirty="0" smtClean="0"/>
          </a:p>
          <a:p>
            <a:endParaRPr lang="en-US" dirty="0" smtClean="0"/>
          </a:p>
          <a:p>
            <a:endParaRPr lang="en-US" dirty="0"/>
          </a:p>
        </p:txBody>
      </p:sp>
      <p:pic>
        <p:nvPicPr>
          <p:cNvPr id="4" name="Picture 3" descr="tinhtincay.bmp"/>
          <p:cNvPicPr>
            <a:picLocks noChangeAspect="1"/>
          </p:cNvPicPr>
          <p:nvPr/>
        </p:nvPicPr>
        <p:blipFill>
          <a:blip r:embed="rId2"/>
          <a:stretch>
            <a:fillRect/>
          </a:stretch>
        </p:blipFill>
        <p:spPr>
          <a:xfrm>
            <a:off x="457200" y="2057400"/>
            <a:ext cx="8201025" cy="2181225"/>
          </a:xfrm>
          <a:prstGeom prst="rect">
            <a:avLst/>
          </a:prstGeom>
        </p:spPr>
      </p:pic>
      <p:pic>
        <p:nvPicPr>
          <p:cNvPr id="5" name="Picture 4" descr="duongcongbatchtub.bmp"/>
          <p:cNvPicPr>
            <a:picLocks noChangeAspect="1"/>
          </p:cNvPicPr>
          <p:nvPr/>
        </p:nvPicPr>
        <p:blipFill>
          <a:blip r:embed="rId3"/>
          <a:stretch>
            <a:fillRect/>
          </a:stretch>
        </p:blipFill>
        <p:spPr>
          <a:xfrm>
            <a:off x="2362200" y="4953000"/>
            <a:ext cx="3876675" cy="16573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ja-JP" dirty="0" smtClean="0">
                <a:ea typeface="ＭＳ Ｐゴシック" charset="-128"/>
              </a:rPr>
              <a:t>2.1.2. </a:t>
            </a:r>
            <a:r>
              <a:rPr lang="en-US" altLang="ja-JP" dirty="0" err="1" smtClean="0">
                <a:ea typeface="ＭＳ Ｐゴシック" charset="-128"/>
              </a:rPr>
              <a:t>Kiến</a:t>
            </a:r>
            <a:r>
              <a:rPr lang="en-US" altLang="ja-JP" dirty="0" smtClean="0">
                <a:ea typeface="ＭＳ Ｐゴシック" charset="-128"/>
              </a:rPr>
              <a:t> </a:t>
            </a:r>
            <a:r>
              <a:rPr lang="en-US" altLang="ja-JP" dirty="0" err="1">
                <a:ea typeface="ＭＳ Ｐゴシック" charset="-128"/>
              </a:rPr>
              <a:t>trúc</a:t>
            </a:r>
            <a:r>
              <a:rPr lang="en-US" altLang="ja-JP" dirty="0">
                <a:ea typeface="ＭＳ Ｐゴシック" charset="-128"/>
              </a:rPr>
              <a:t> </a:t>
            </a:r>
            <a:r>
              <a:rPr lang="en-US" altLang="ja-JP" dirty="0" err="1">
                <a:ea typeface="ＭＳ Ｐゴシック" charset="-128"/>
              </a:rPr>
              <a:t>bộ</a:t>
            </a:r>
            <a:r>
              <a:rPr lang="en-US" altLang="ja-JP" dirty="0">
                <a:ea typeface="ＭＳ Ｐゴシック" charset="-128"/>
              </a:rPr>
              <a:t> </a:t>
            </a:r>
            <a:r>
              <a:rPr lang="en-US" altLang="ja-JP" dirty="0" err="1">
                <a:ea typeface="ＭＳ Ｐゴシック" charset="-128"/>
              </a:rPr>
              <a:t>xử</a:t>
            </a:r>
            <a:r>
              <a:rPr lang="en-US" altLang="ja-JP" dirty="0">
                <a:ea typeface="ＭＳ Ｐゴシック" charset="-128"/>
              </a:rPr>
              <a:t> </a:t>
            </a:r>
            <a:r>
              <a:rPr lang="en-US" altLang="ja-JP" dirty="0" err="1">
                <a:ea typeface="ＭＳ Ｐゴシック" charset="-128"/>
              </a:rPr>
              <a:t>lý</a:t>
            </a:r>
            <a:endParaRPr lang="en-US" dirty="0"/>
          </a:p>
        </p:txBody>
      </p:sp>
      <p:sp>
        <p:nvSpPr>
          <p:cNvPr id="27651" name="Rectangle 3"/>
          <p:cNvSpPr>
            <a:spLocks noGrp="1" noChangeArrowheads="1"/>
          </p:cNvSpPr>
          <p:nvPr>
            <p:ph sz="quarter"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cơ</a:t>
            </a:r>
            <a:r>
              <a:rPr lang="en-US" dirty="0" smtClean="0"/>
              <a:t> </a:t>
            </a:r>
            <a:r>
              <a:rPr lang="en-US" dirty="0" err="1" smtClean="0"/>
              <a:t>bản</a:t>
            </a:r>
            <a:r>
              <a:rPr lang="en-US" dirty="0" smtClean="0"/>
              <a:t> CPU</a:t>
            </a:r>
          </a:p>
          <a:p>
            <a:r>
              <a:rPr lang="en-US" dirty="0" err="1" smtClean="0"/>
              <a:t>Tập</a:t>
            </a:r>
            <a:r>
              <a:rPr lang="en-US" dirty="0" smtClean="0"/>
              <a:t> </a:t>
            </a:r>
            <a:r>
              <a:rPr lang="en-US" dirty="0" err="1" smtClean="0"/>
              <a:t>lệnh</a:t>
            </a:r>
            <a:endParaRPr lang="en-US" dirty="0" smtClean="0"/>
          </a:p>
          <a:p>
            <a:r>
              <a:rPr lang="en-US" dirty="0" err="1" smtClean="0"/>
              <a:t>Hoạt</a:t>
            </a:r>
            <a:r>
              <a:rPr lang="en-US" dirty="0" smtClean="0"/>
              <a:t> </a:t>
            </a:r>
            <a:r>
              <a:rPr lang="en-US" dirty="0" err="1" smtClean="0"/>
              <a:t>động</a:t>
            </a:r>
            <a:r>
              <a:rPr lang="en-US" dirty="0" smtClean="0"/>
              <a:t> CPU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2.4.3. </a:t>
            </a:r>
            <a:r>
              <a:rPr lang="en-US" dirty="0" err="1" smtClean="0"/>
              <a:t>Tính</a:t>
            </a:r>
            <a:r>
              <a:rPr lang="en-US" dirty="0" smtClean="0"/>
              <a:t> </a:t>
            </a:r>
            <a:r>
              <a:rPr lang="en-US" dirty="0" err="1" smtClean="0"/>
              <a:t>sẵn</a:t>
            </a:r>
            <a:r>
              <a:rPr lang="en-US" dirty="0" smtClean="0"/>
              <a:t> </a:t>
            </a:r>
            <a:r>
              <a:rPr lang="en-US" dirty="0" err="1" smtClean="0"/>
              <a:t>dùng</a:t>
            </a:r>
            <a:endParaRPr lang="en-US" dirty="0"/>
          </a:p>
        </p:txBody>
      </p:sp>
      <p:sp>
        <p:nvSpPr>
          <p:cNvPr id="3" name="Content Placeholder 2"/>
          <p:cNvSpPr>
            <a:spLocks noGrp="1"/>
          </p:cNvSpPr>
          <p:nvPr>
            <p:ph sz="quarter" idx="1"/>
          </p:nvPr>
        </p:nvSpPr>
        <p:spPr/>
        <p:txBody>
          <a:bodyPr/>
          <a:lstStyle/>
          <a:p>
            <a:r>
              <a:rPr lang="en-US" dirty="0" smtClean="0"/>
              <a:t>A = MTBF / (MTBF + MTTR)</a:t>
            </a:r>
          </a:p>
          <a:p>
            <a:endParaRPr lang="en-US" dirty="0" smtClean="0"/>
          </a:p>
          <a:p>
            <a:endParaRPr lang="en-US" dirty="0" smtClean="0"/>
          </a:p>
          <a:p>
            <a:endParaRPr lang="en-US" dirty="0" smtClean="0"/>
          </a:p>
          <a:p>
            <a:r>
              <a:rPr lang="en-US" dirty="0" smtClean="0"/>
              <a:t>MTBF (Mean time between failure)</a:t>
            </a:r>
          </a:p>
          <a:p>
            <a:pPr lvl="1"/>
            <a:r>
              <a:rPr lang="en-US" dirty="0" smtClean="0"/>
              <a:t>MTBF = </a:t>
            </a:r>
            <a:r>
              <a:rPr lang="fr-FR" dirty="0" smtClean="0"/>
              <a:t>(T</a:t>
            </a:r>
            <a:r>
              <a:rPr lang="fr-FR" baseline="-25000" dirty="0" smtClean="0"/>
              <a:t>1</a:t>
            </a:r>
            <a:r>
              <a:rPr lang="fr-FR" dirty="0" smtClean="0"/>
              <a:t> + T</a:t>
            </a:r>
            <a:r>
              <a:rPr lang="fr-FR" baseline="-25000" dirty="0" smtClean="0"/>
              <a:t>2</a:t>
            </a:r>
            <a:r>
              <a:rPr lang="fr-FR" dirty="0" smtClean="0"/>
              <a:t> + T</a:t>
            </a:r>
            <a:r>
              <a:rPr lang="fr-FR" baseline="-25000" dirty="0" smtClean="0"/>
              <a:t>3</a:t>
            </a:r>
            <a:r>
              <a:rPr lang="fr-FR" dirty="0" smtClean="0"/>
              <a:t> + … </a:t>
            </a:r>
            <a:r>
              <a:rPr lang="fr-FR" dirty="0" err="1" smtClean="0"/>
              <a:t>T</a:t>
            </a:r>
            <a:r>
              <a:rPr lang="fr-FR" baseline="-25000" dirty="0" err="1" smtClean="0"/>
              <a:t>n</a:t>
            </a:r>
            <a:r>
              <a:rPr lang="fr-FR" dirty="0" smtClean="0"/>
              <a:t>) / n</a:t>
            </a:r>
          </a:p>
          <a:p>
            <a:r>
              <a:rPr lang="fr-FR" dirty="0" smtClean="0"/>
              <a:t>MTTR (</a:t>
            </a:r>
            <a:r>
              <a:rPr lang="fr-FR" dirty="0" err="1" smtClean="0"/>
              <a:t>Mean</a:t>
            </a:r>
            <a:r>
              <a:rPr lang="fr-FR" dirty="0" smtClean="0"/>
              <a:t> time to </a:t>
            </a:r>
            <a:r>
              <a:rPr lang="fr-FR" dirty="0" err="1" smtClean="0"/>
              <a:t>repair</a:t>
            </a:r>
            <a:r>
              <a:rPr lang="fr-FR" dirty="0" smtClean="0"/>
              <a:t>)</a:t>
            </a:r>
          </a:p>
          <a:p>
            <a:pPr lvl="1"/>
            <a:r>
              <a:rPr lang="fr-FR" dirty="0" smtClean="0"/>
              <a:t>MTTR = </a:t>
            </a:r>
            <a:r>
              <a:rPr lang="en-US" dirty="0" smtClean="0"/>
              <a:t>MTTR = (D</a:t>
            </a:r>
            <a:r>
              <a:rPr lang="en-US" baseline="-25000" dirty="0" smtClean="0"/>
              <a:t>1</a:t>
            </a:r>
            <a:r>
              <a:rPr lang="en-US" dirty="0" smtClean="0"/>
              <a:t> + D</a:t>
            </a:r>
            <a:r>
              <a:rPr lang="en-US" baseline="-25000" dirty="0" smtClean="0"/>
              <a:t>2</a:t>
            </a:r>
            <a:r>
              <a:rPr lang="en-US" dirty="0" smtClean="0"/>
              <a:t> + D</a:t>
            </a:r>
            <a:r>
              <a:rPr lang="en-US" baseline="-25000" dirty="0" smtClean="0"/>
              <a:t>3</a:t>
            </a:r>
            <a:r>
              <a:rPr lang="en-US" dirty="0" smtClean="0"/>
              <a:t> + … </a:t>
            </a:r>
            <a:r>
              <a:rPr lang="en-US" dirty="0" err="1" smtClean="0"/>
              <a:t>D</a:t>
            </a:r>
            <a:r>
              <a:rPr lang="en-US" baseline="-25000" dirty="0" err="1" smtClean="0"/>
              <a:t>n</a:t>
            </a:r>
            <a:r>
              <a:rPr lang="en-US" dirty="0" smtClean="0"/>
              <a:t>) / n</a:t>
            </a:r>
          </a:p>
          <a:p>
            <a:pPr lvl="1"/>
            <a:endParaRPr lang="en-US" dirty="0"/>
          </a:p>
        </p:txBody>
      </p:sp>
      <p:pic>
        <p:nvPicPr>
          <p:cNvPr id="4" name="Picture 3" descr="MTTR.bmp"/>
          <p:cNvPicPr>
            <a:picLocks noChangeAspect="1"/>
          </p:cNvPicPr>
          <p:nvPr/>
        </p:nvPicPr>
        <p:blipFill>
          <a:blip r:embed="rId3"/>
          <a:stretch>
            <a:fillRect/>
          </a:stretch>
        </p:blipFill>
        <p:spPr>
          <a:xfrm>
            <a:off x="304800" y="2133600"/>
            <a:ext cx="8496300" cy="1400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2.4.3. </a:t>
            </a:r>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tuần</a:t>
            </a:r>
            <a:r>
              <a:rPr lang="en-US" dirty="0" smtClean="0"/>
              <a:t> </a:t>
            </a:r>
            <a:r>
              <a:rPr lang="en-US" dirty="0" err="1" smtClean="0"/>
              <a:t>tự</a:t>
            </a:r>
            <a:endParaRPr lang="en-US" dirty="0" smtClean="0"/>
          </a:p>
          <a:p>
            <a:endParaRPr lang="en-US" dirty="0" smtClean="0"/>
          </a:p>
          <a:p>
            <a:pPr lvl="1"/>
            <a:endParaRPr lang="en-US" dirty="0" smtClean="0"/>
          </a:p>
          <a:p>
            <a:pPr lvl="1"/>
            <a:r>
              <a:rPr lang="en-US" dirty="0" smtClean="0"/>
              <a:t>P = P1 * P2 * P3</a:t>
            </a:r>
          </a:p>
          <a:p>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song </a:t>
            </a:r>
            <a:r>
              <a:rPr lang="en-US" dirty="0" err="1" smtClean="0"/>
              <a:t>song</a:t>
            </a:r>
            <a:endParaRPr lang="en-US" dirty="0" smtClean="0"/>
          </a:p>
          <a:p>
            <a:pPr>
              <a:buNone/>
            </a:pPr>
            <a:r>
              <a:rPr lang="en-US" dirty="0" smtClean="0"/>
              <a:t>                                    </a:t>
            </a:r>
            <a:r>
              <a:rPr lang="en-US" sz="2200" dirty="0" smtClean="0"/>
              <a:t>P = 1 – (</a:t>
            </a:r>
            <a:r>
              <a:rPr lang="en-US" sz="2200" dirty="0" err="1" smtClean="0"/>
              <a:t>xác</a:t>
            </a:r>
            <a:r>
              <a:rPr lang="en-US" sz="2200" dirty="0" smtClean="0"/>
              <a:t> </a:t>
            </a:r>
            <a:r>
              <a:rPr lang="en-US" sz="2200" dirty="0" err="1" smtClean="0"/>
              <a:t>xuất</a:t>
            </a:r>
            <a:r>
              <a:rPr lang="en-US" sz="2200" dirty="0" smtClean="0"/>
              <a:t> </a:t>
            </a:r>
            <a:r>
              <a:rPr lang="en-US" sz="2200" dirty="0" err="1" smtClean="0"/>
              <a:t>các</a:t>
            </a:r>
            <a:r>
              <a:rPr lang="en-US" sz="2200" dirty="0" smtClean="0"/>
              <a:t> </a:t>
            </a:r>
            <a:r>
              <a:rPr lang="en-US" sz="2200" dirty="0" err="1" smtClean="0"/>
              <a:t>khối</a:t>
            </a:r>
            <a:r>
              <a:rPr lang="en-US" sz="2200" dirty="0" smtClean="0"/>
              <a:t> </a:t>
            </a:r>
            <a:r>
              <a:rPr lang="en-US" sz="2200" dirty="0" err="1" smtClean="0"/>
              <a:t>cùng</a:t>
            </a:r>
            <a:r>
              <a:rPr lang="en-US" sz="2200" dirty="0" smtClean="0"/>
              <a:t> </a:t>
            </a:r>
            <a:r>
              <a:rPr lang="en-US" sz="2200" dirty="0" err="1" smtClean="0"/>
              <a:t>hỏng</a:t>
            </a:r>
            <a:r>
              <a:rPr lang="en-US" sz="2200" dirty="0" smtClean="0"/>
              <a:t>)</a:t>
            </a:r>
          </a:p>
          <a:p>
            <a:pPr>
              <a:buNone/>
            </a:pPr>
            <a:r>
              <a:rPr lang="en-US" sz="2200" dirty="0" smtClean="0"/>
              <a:t>                                                   = 1 – (1 – P1) * (1 – P2) * (1 – P3)                                       </a:t>
            </a:r>
            <a:r>
              <a:rPr lang="en-US" dirty="0" smtClean="0"/>
              <a:t> </a:t>
            </a:r>
          </a:p>
          <a:p>
            <a:pPr lvl="1"/>
            <a:endParaRPr lang="en-US" dirty="0" smtClean="0"/>
          </a:p>
          <a:p>
            <a:endParaRPr lang="en-US" dirty="0" smtClean="0"/>
          </a:p>
          <a:p>
            <a:endParaRPr lang="en-US" dirty="0" smtClean="0"/>
          </a:p>
          <a:p>
            <a:endParaRPr lang="en-US" dirty="0" smtClean="0"/>
          </a:p>
          <a:p>
            <a:r>
              <a:rPr lang="en-US" dirty="0" err="1" smtClean="0"/>
              <a:t>Tính</a:t>
            </a:r>
            <a:r>
              <a:rPr lang="en-US" dirty="0" smtClean="0"/>
              <a:t> </a:t>
            </a:r>
            <a:r>
              <a:rPr lang="en-US" dirty="0" err="1" smtClean="0"/>
              <a:t>sẵn</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kết</a:t>
            </a:r>
            <a:r>
              <a:rPr lang="en-US" dirty="0" smtClean="0"/>
              <a:t> </a:t>
            </a:r>
            <a:r>
              <a:rPr lang="en-US" dirty="0" err="1" smtClean="0"/>
              <a:t>hợp</a:t>
            </a:r>
            <a:endParaRPr lang="en-US" dirty="0"/>
          </a:p>
        </p:txBody>
      </p:sp>
      <p:pic>
        <p:nvPicPr>
          <p:cNvPr id="4" name="Picture 3" descr="tinhsandungnoitiep.bmp"/>
          <p:cNvPicPr>
            <a:picLocks noChangeAspect="1"/>
          </p:cNvPicPr>
          <p:nvPr/>
        </p:nvPicPr>
        <p:blipFill>
          <a:blip r:embed="rId2"/>
          <a:stretch>
            <a:fillRect/>
          </a:stretch>
        </p:blipFill>
        <p:spPr>
          <a:xfrm>
            <a:off x="1066800" y="2057400"/>
            <a:ext cx="6200775" cy="666750"/>
          </a:xfrm>
          <a:prstGeom prst="rect">
            <a:avLst/>
          </a:prstGeom>
        </p:spPr>
      </p:pic>
      <p:pic>
        <p:nvPicPr>
          <p:cNvPr id="5" name="Picture 4" descr="tinhsandungsonsong.bmp"/>
          <p:cNvPicPr>
            <a:picLocks noChangeAspect="1"/>
          </p:cNvPicPr>
          <p:nvPr/>
        </p:nvPicPr>
        <p:blipFill>
          <a:blip r:embed="rId3"/>
          <a:stretch>
            <a:fillRect/>
          </a:stretch>
        </p:blipFill>
        <p:spPr>
          <a:xfrm>
            <a:off x="1143000" y="3733800"/>
            <a:ext cx="2676525" cy="2162175"/>
          </a:xfrm>
          <a:prstGeom prst="rect">
            <a:avLst/>
          </a:prstGeom>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nhanh</a:t>
            </a:r>
            <a:endParaRPr lang="en-US" dirty="0"/>
          </a:p>
        </p:txBody>
      </p:sp>
      <p:pic>
        <p:nvPicPr>
          <p:cNvPr id="4" name="Content Placeholder 3" descr="cauhoinhanh1.bmp"/>
          <p:cNvPicPr>
            <a:picLocks noGrp="1" noChangeAspect="1"/>
          </p:cNvPicPr>
          <p:nvPr>
            <p:ph sz="quarter" idx="1"/>
          </p:nvPr>
        </p:nvPicPr>
        <p:blipFill>
          <a:blip r:embed="rId2"/>
          <a:stretch>
            <a:fillRect/>
          </a:stretch>
        </p:blipFill>
        <p:spPr>
          <a:xfrm>
            <a:off x="952460" y="1600200"/>
            <a:ext cx="7474030" cy="4495800"/>
          </a:xfrm>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nhanh</a:t>
            </a:r>
            <a:endParaRPr lang="en-US" dirty="0"/>
          </a:p>
        </p:txBody>
      </p:sp>
      <p:sp>
        <p:nvSpPr>
          <p:cNvPr id="3" name="Content Placeholder 2"/>
          <p:cNvSpPr>
            <a:spLocks noGrp="1"/>
          </p:cNvSpPr>
          <p:nvPr>
            <p:ph sz="quarter" idx="1"/>
          </p:nvPr>
        </p:nvSpPr>
        <p:spPr/>
        <p:txBody>
          <a:bodyPr/>
          <a:lstStyle/>
          <a:p>
            <a:r>
              <a:rPr lang="vi-VN" dirty="0" smtClean="0"/>
              <a:t>Hệ thống có: </a:t>
            </a:r>
            <a:endParaRPr lang="en-US" dirty="0" smtClean="0"/>
          </a:p>
          <a:p>
            <a:pPr lvl="1"/>
            <a:r>
              <a:rPr lang="vi-VN" dirty="0" smtClean="0"/>
              <a:t>bộ nhớ chính = 256 MB</a:t>
            </a:r>
            <a:endParaRPr lang="en-US" dirty="0" smtClean="0"/>
          </a:p>
          <a:p>
            <a:pPr lvl="1"/>
            <a:r>
              <a:rPr lang="vi-VN" dirty="0" smtClean="0"/>
              <a:t>Cache = 128 KB</a:t>
            </a:r>
          </a:p>
          <a:p>
            <a:pPr lvl="1"/>
            <a:r>
              <a:rPr lang="vi-VN" dirty="0" smtClean="0"/>
              <a:t>Line = 16 Byte</a:t>
            </a:r>
          </a:p>
          <a:p>
            <a:r>
              <a:rPr lang="vi-VN" dirty="0" smtClean="0"/>
              <a:t>Xác định số bit của các trường địa chỉ khi</a:t>
            </a:r>
          </a:p>
          <a:p>
            <a:pPr lvl="1"/>
            <a:r>
              <a:rPr lang="vi-VN" dirty="0" smtClean="0"/>
              <a:t>Ánh xạ trực tiếp</a:t>
            </a:r>
          </a:p>
          <a:p>
            <a:pPr lvl="1"/>
            <a:r>
              <a:rPr lang="vi-VN" dirty="0" smtClean="0"/>
              <a:t>Ánh xạ liên kết tập hợp 4 Line/Set</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giải</a:t>
            </a:r>
            <a:endParaRPr lang="en-US" dirty="0"/>
          </a:p>
        </p:txBody>
      </p:sp>
      <p:sp>
        <p:nvSpPr>
          <p:cNvPr id="3" name="Content Placeholder 2"/>
          <p:cNvSpPr>
            <a:spLocks noGrp="1"/>
          </p:cNvSpPr>
          <p:nvPr>
            <p:ph sz="quarter" idx="1"/>
          </p:nvPr>
        </p:nvSpPr>
        <p:spPr/>
        <p:txBody>
          <a:bodyPr>
            <a:normAutofit/>
          </a:bodyPr>
          <a:lstStyle/>
          <a:p>
            <a:r>
              <a:rPr lang="vi-VN" dirty="0" smtClean="0"/>
              <a:t>1) 2</a:t>
            </a:r>
            <a:r>
              <a:rPr lang="en-US" baseline="30000" dirty="0" smtClean="0"/>
              <a:t>N</a:t>
            </a:r>
            <a:r>
              <a:rPr lang="vi-VN" dirty="0" smtClean="0"/>
              <a:t> = 256.2</a:t>
            </a:r>
            <a:r>
              <a:rPr lang="en-US" baseline="30000" dirty="0" smtClean="0"/>
              <a:t>20</a:t>
            </a:r>
            <a:r>
              <a:rPr lang="vi-VN" dirty="0" smtClean="0"/>
              <a:t> = 2</a:t>
            </a:r>
            <a:r>
              <a:rPr lang="en-US" baseline="30000" dirty="0" smtClean="0"/>
              <a:t>28</a:t>
            </a:r>
            <a:r>
              <a:rPr lang="vi-VN" dirty="0" smtClean="0"/>
              <a:t> </a:t>
            </a:r>
            <a:r>
              <a:rPr lang="en-US" dirty="0" smtClean="0">
                <a:sym typeface="Wingdings" pitchFamily="2" charset="2"/>
              </a:rPr>
              <a:t></a:t>
            </a:r>
            <a:r>
              <a:rPr lang="vi-VN" dirty="0" smtClean="0"/>
              <a:t> N = 28 bit</a:t>
            </a:r>
          </a:p>
          <a:p>
            <a:pPr lvl="1"/>
            <a:r>
              <a:rPr lang="vi-VN" dirty="0" smtClean="0"/>
              <a:t>Kích thước line = 16 = 2</a:t>
            </a:r>
            <a:r>
              <a:rPr lang="en-US" baseline="30000" dirty="0" smtClean="0"/>
              <a:t>4</a:t>
            </a:r>
            <a:r>
              <a:rPr lang="vi-VN" dirty="0" smtClean="0"/>
              <a:t> Byte </a:t>
            </a:r>
            <a:r>
              <a:rPr lang="en-US" dirty="0" smtClean="0">
                <a:sym typeface="Wingdings" pitchFamily="2" charset="2"/>
              </a:rPr>
              <a:t> </a:t>
            </a:r>
            <a:r>
              <a:rPr lang="vi-VN" dirty="0" smtClean="0"/>
              <a:t>n1 = 4 bit</a:t>
            </a:r>
          </a:p>
          <a:p>
            <a:pPr lvl="1"/>
            <a:r>
              <a:rPr lang="vi-VN" dirty="0" smtClean="0"/>
              <a:t>Số line trong Cache: 128.2</a:t>
            </a:r>
            <a:r>
              <a:rPr lang="en-US" baseline="30000" dirty="0" smtClean="0"/>
              <a:t>10</a:t>
            </a:r>
            <a:r>
              <a:rPr lang="vi-VN" dirty="0" smtClean="0"/>
              <a:t>/16 = 2</a:t>
            </a:r>
            <a:r>
              <a:rPr lang="en-US" baseline="30000" dirty="0" smtClean="0"/>
              <a:t>13</a:t>
            </a:r>
            <a:r>
              <a:rPr lang="vi-VN" dirty="0" smtClean="0"/>
              <a:t> </a:t>
            </a:r>
            <a:r>
              <a:rPr lang="en-US" dirty="0" smtClean="0">
                <a:sym typeface="Wingdings" pitchFamily="2" charset="2"/>
              </a:rPr>
              <a:t> n2 = 13</a:t>
            </a:r>
            <a:endParaRPr lang="vi-VN" dirty="0" smtClean="0"/>
          </a:p>
          <a:p>
            <a:pPr lvl="1"/>
            <a:r>
              <a:rPr lang="vi-VN" dirty="0" smtClean="0"/>
              <a:t>n3 = N - (n1+ n2) = 28 - (4 + 13) = 11 bit</a:t>
            </a:r>
          </a:p>
          <a:p>
            <a:r>
              <a:rPr lang="vi-VN" dirty="0" smtClean="0"/>
              <a:t>2) Trường Byte: n1 = 4 bit</a:t>
            </a:r>
          </a:p>
          <a:p>
            <a:r>
              <a:rPr lang="vi-VN" dirty="0" smtClean="0"/>
              <a:t>Trường Set: </a:t>
            </a:r>
          </a:p>
          <a:p>
            <a:pPr lvl="1"/>
            <a:r>
              <a:rPr lang="vi-VN" dirty="0" smtClean="0"/>
              <a:t>Số Set = Số line/4  = 2</a:t>
            </a:r>
            <a:r>
              <a:rPr lang="en-US" baseline="30000" dirty="0" smtClean="0"/>
              <a:t>13</a:t>
            </a:r>
            <a:r>
              <a:rPr lang="en-US" dirty="0" smtClean="0"/>
              <a:t> </a:t>
            </a:r>
            <a:r>
              <a:rPr lang="vi-VN" dirty="0" smtClean="0"/>
              <a:t>/</a:t>
            </a:r>
            <a:r>
              <a:rPr lang="en-US" dirty="0" smtClean="0"/>
              <a:t> </a:t>
            </a:r>
            <a:r>
              <a:rPr lang="vi-VN" dirty="0" smtClean="0"/>
              <a:t>4 = 2</a:t>
            </a:r>
            <a:r>
              <a:rPr lang="en-US" baseline="30000" dirty="0" smtClean="0"/>
              <a:t>11</a:t>
            </a:r>
            <a:endParaRPr lang="vi-VN" dirty="0" smtClean="0"/>
          </a:p>
          <a:p>
            <a:r>
              <a:rPr lang="vi-VN" dirty="0" smtClean="0"/>
              <a:t>Trường Tag: n3 = N - (n1 + n2) = 28 - (4 + 11) = 13 bit</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nhanh</a:t>
            </a:r>
            <a:endParaRPr lang="en-US" dirty="0"/>
          </a:p>
        </p:txBody>
      </p:sp>
      <p:sp>
        <p:nvSpPr>
          <p:cNvPr id="3" name="Content Placeholder 2"/>
          <p:cNvSpPr>
            <a:spLocks noGrp="1"/>
          </p:cNvSpPr>
          <p:nvPr>
            <p:ph sz="quarter" idx="1"/>
          </p:nvPr>
        </p:nvSpPr>
        <p:spPr/>
        <p:txBody>
          <a:bodyPr>
            <a:normAutofit lnSpcReduction="10000"/>
          </a:bodyPr>
          <a:lstStyle/>
          <a:p>
            <a:r>
              <a:rPr lang="vi-VN" dirty="0" smtClean="0"/>
              <a:t>Một trong những mục đích chính của OS là nhằm tăng khối lượng công việc có thể xử lý trong một đơn vị thời gian. Do đó, đáp án nào dưới đây thể hiện khối lượng công việc? </a:t>
            </a:r>
          </a:p>
          <a:p>
            <a:pPr lvl="1"/>
            <a:r>
              <a:rPr lang="vi-VN" dirty="0" smtClean="0"/>
              <a:t>A.  Thời gian hoạt động của Hệ điều hành trong quá trình xử lý (Overhead) </a:t>
            </a:r>
          </a:p>
          <a:p>
            <a:pPr lvl="1"/>
            <a:r>
              <a:rPr lang="vi-VN" dirty="0" smtClean="0"/>
              <a:t>B.  Thời gian đáp ứng (response time) </a:t>
            </a:r>
          </a:p>
          <a:p>
            <a:pPr lvl="1"/>
            <a:r>
              <a:rPr lang="vi-VN" dirty="0" smtClean="0"/>
              <a:t>C.  Thời gian quay vòng (turnaround time) </a:t>
            </a:r>
          </a:p>
          <a:p>
            <a:pPr lvl="1"/>
            <a:r>
              <a:rPr lang="vi-VN" dirty="0" smtClean="0"/>
              <a:t>D.  Thời gian rỗi của máy tính (idling time) </a:t>
            </a:r>
          </a:p>
          <a:p>
            <a:pPr lvl="1"/>
            <a:r>
              <a:rPr lang="vi-VN" dirty="0" smtClean="0"/>
              <a:t>E.  Thông lượng (throughput) </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nhanh</a:t>
            </a:r>
            <a:endParaRPr lang="en-US" dirty="0"/>
          </a:p>
        </p:txBody>
      </p:sp>
      <p:sp>
        <p:nvSpPr>
          <p:cNvPr id="3" name="Content Placeholder 2"/>
          <p:cNvSpPr>
            <a:spLocks noGrp="1"/>
          </p:cNvSpPr>
          <p:nvPr>
            <p:ph sz="quarter" idx="1"/>
          </p:nvPr>
        </p:nvSpPr>
        <p:spPr/>
        <p:txBody>
          <a:bodyPr>
            <a:normAutofit/>
          </a:bodyPr>
          <a:lstStyle/>
          <a:p>
            <a:r>
              <a:rPr lang="vi-VN" dirty="0" smtClean="0"/>
              <a:t>Thiết bị vào sử dụng để đọc thông tin được đánh dấu ghi trong bài thi hay phiếu điều tra, là thiết bị nào dưới đây.  </a:t>
            </a:r>
          </a:p>
          <a:p>
            <a:pPr lvl="1"/>
            <a:r>
              <a:rPr lang="vi-VN" dirty="0" smtClean="0"/>
              <a:t>A.  OMR </a:t>
            </a:r>
          </a:p>
          <a:p>
            <a:pPr lvl="1"/>
            <a:r>
              <a:rPr lang="vi-VN" dirty="0" smtClean="0"/>
              <a:t>B.  OCR </a:t>
            </a:r>
          </a:p>
          <a:p>
            <a:pPr lvl="1"/>
            <a:r>
              <a:rPr lang="vi-VN" dirty="0" smtClean="0"/>
              <a:t>C.  Bảng (tablet) </a:t>
            </a:r>
          </a:p>
          <a:p>
            <a:pPr lvl="1"/>
            <a:r>
              <a:rPr lang="vi-VN" dirty="0" smtClean="0"/>
              <a:t>D.  Máy quét ảnh (image scanner) </a:t>
            </a:r>
          </a:p>
          <a:p>
            <a:pPr lvl="1"/>
            <a:r>
              <a:rPr lang="vi-VN" dirty="0" smtClean="0"/>
              <a:t>E.  Máy ảnh số (digital camera) </a:t>
            </a:r>
          </a:p>
          <a:p>
            <a:r>
              <a:rPr lang="vi-VN" dirty="0" smtClean="0"/>
              <a: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buổi</a:t>
            </a:r>
            <a:r>
              <a:rPr lang="en-US" dirty="0" smtClean="0"/>
              <a:t> </a:t>
            </a:r>
            <a:r>
              <a:rPr lang="en-US" dirty="0" err="1" smtClean="0"/>
              <a:t>chiều</a:t>
            </a:r>
            <a:endParaRPr lang="en-US" dirty="0"/>
          </a:p>
        </p:txBody>
      </p:sp>
      <p:sp>
        <p:nvSpPr>
          <p:cNvPr id="3" name="Content Placeholder 2"/>
          <p:cNvSpPr>
            <a:spLocks noGrp="1"/>
          </p:cNvSpPr>
          <p:nvPr>
            <p:ph sz="quarter" idx="1"/>
          </p:nvPr>
        </p:nvSpPr>
        <p:spPr/>
        <p:txBody>
          <a:bodyPr/>
          <a:lstStyle/>
          <a:p>
            <a:r>
              <a:rPr lang="en-US" dirty="0" smtClean="0">
                <a:hlinkClick r:id="rId2" action="ppaction://hlinkfile"/>
              </a:rPr>
              <a:t>Chap 1</a:t>
            </a:r>
            <a:endParaRPr lang="en-US" dirty="0" smtClean="0"/>
          </a:p>
          <a:p>
            <a:r>
              <a:rPr lang="en-US" dirty="0" smtClean="0">
                <a:hlinkClick r:id="rId3" action="ppaction://hlinkfile"/>
              </a:rPr>
              <a:t>Chap 2</a:t>
            </a:r>
            <a:endParaRPr lang="en-US" dirty="0" smtClean="0"/>
          </a:p>
          <a:p>
            <a:r>
              <a:rPr lang="en-US" dirty="0" smtClean="0"/>
              <a:t>Chap 8.2</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Đáp</a:t>
            </a:r>
            <a:r>
              <a:rPr lang="en-US" dirty="0" smtClean="0"/>
              <a:t> </a:t>
            </a:r>
            <a:r>
              <a:rPr lang="en-US" dirty="0" err="1" smtClean="0"/>
              <a:t>án</a:t>
            </a:r>
            <a:endParaRPr lang="en-US" dirty="0"/>
          </a:p>
        </p:txBody>
      </p:sp>
      <p:sp>
        <p:nvSpPr>
          <p:cNvPr id="3" name="Content Placeholder 2"/>
          <p:cNvSpPr>
            <a:spLocks noGrp="1"/>
          </p:cNvSpPr>
          <p:nvPr>
            <p:ph sz="quarter" idx="1"/>
          </p:nvPr>
        </p:nvSpPr>
        <p:spPr/>
        <p:txBody>
          <a:bodyPr/>
          <a:lstStyle/>
          <a:p>
            <a:r>
              <a:rPr lang="en-US" dirty="0" smtClean="0">
                <a:hlinkClick r:id="rId2" action="ppaction://hlinkfile"/>
              </a:rPr>
              <a:t>Chap 1</a:t>
            </a:r>
            <a:endParaRPr lang="en-US" dirty="0" smtClean="0"/>
          </a:p>
          <a:p>
            <a:r>
              <a:rPr lang="en-US" dirty="0" smtClean="0">
                <a:hlinkClick r:id="rId3" action="ppaction://hlinksldjump"/>
              </a:rPr>
              <a:t>Chap 2</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2</a:t>
            </a:r>
            <a:endParaRPr lang="en-US" dirty="0"/>
          </a:p>
        </p:txBody>
      </p:sp>
      <p:sp>
        <p:nvSpPr>
          <p:cNvPr id="3" name="Content Placeholder 2"/>
          <p:cNvSpPr>
            <a:spLocks noGrp="1"/>
          </p:cNvSpPr>
          <p:nvPr>
            <p:ph sz="quarter" idx="1"/>
          </p:nvPr>
        </p:nvSpPr>
        <p:spPr/>
        <p:txBody>
          <a:bodyPr>
            <a:normAutofit/>
          </a:bodyPr>
          <a:lstStyle/>
          <a:p>
            <a:r>
              <a:rPr lang="en-US" dirty="0" err="1" smtClean="0"/>
              <a:t>Chú</a:t>
            </a:r>
            <a:r>
              <a:rPr lang="en-US" dirty="0" smtClean="0"/>
              <a:t> ý</a:t>
            </a:r>
          </a:p>
          <a:p>
            <a:pPr lvl="1"/>
            <a:r>
              <a:rPr lang="en-US" dirty="0" smtClean="0"/>
              <a:t>1 CPU.</a:t>
            </a:r>
          </a:p>
          <a:p>
            <a:pPr lvl="1"/>
            <a:r>
              <a:rPr lang="en-US" dirty="0" smtClean="0"/>
              <a:t>Time slice is 50 milliseconds </a:t>
            </a:r>
            <a:r>
              <a:rPr lang="en-US" dirty="0" smtClean="0">
                <a:sym typeface="Wingdings" pitchFamily="2" charset="2"/>
              </a:rPr>
              <a:t> </a:t>
            </a:r>
            <a:r>
              <a:rPr lang="en-US" dirty="0" err="1" smtClean="0">
                <a:sym typeface="Wingdings" pitchFamily="2" charset="2"/>
              </a:rPr>
              <a:t>thời</a:t>
            </a:r>
            <a:r>
              <a:rPr lang="en-US" dirty="0" smtClean="0">
                <a:sym typeface="Wingdings" pitchFamily="2" charset="2"/>
              </a:rPr>
              <a:t> </a:t>
            </a:r>
            <a:r>
              <a:rPr lang="en-US" dirty="0" err="1" smtClean="0">
                <a:sym typeface="Wingdings" pitchFamily="2" charset="2"/>
              </a:rPr>
              <a:t>gian</a:t>
            </a:r>
            <a:r>
              <a:rPr lang="en-US" dirty="0" smtClean="0">
                <a:sym typeface="Wingdings" pitchFamily="2" charset="2"/>
              </a:rPr>
              <a:t> </a:t>
            </a:r>
            <a:r>
              <a:rPr lang="en-US" dirty="0" err="1" smtClean="0">
                <a:sym typeface="Wingdings" pitchFamily="2" charset="2"/>
              </a:rPr>
              <a:t>tối</a:t>
            </a:r>
            <a:r>
              <a:rPr lang="en-US" dirty="0" smtClean="0">
                <a:sym typeface="Wingdings" pitchFamily="2" charset="2"/>
              </a:rPr>
              <a:t> </a:t>
            </a:r>
            <a:r>
              <a:rPr lang="en-US" dirty="0" err="1" smtClean="0">
                <a:sym typeface="Wingdings" pitchFamily="2" charset="2"/>
              </a:rPr>
              <a:t>đa</a:t>
            </a:r>
            <a:r>
              <a:rPr lang="en-US" dirty="0" smtClean="0">
                <a:sym typeface="Wingdings" pitchFamily="2" charset="2"/>
              </a:rPr>
              <a:t> </a:t>
            </a:r>
            <a:r>
              <a:rPr lang="en-US" dirty="0" err="1" smtClean="0">
                <a:sym typeface="Wingdings" pitchFamily="2" charset="2"/>
              </a:rPr>
              <a:t>của</a:t>
            </a:r>
            <a:r>
              <a:rPr lang="en-US" dirty="0" smtClean="0">
                <a:sym typeface="Wingdings" pitchFamily="2" charset="2"/>
              </a:rPr>
              <a:t> 1 process </a:t>
            </a:r>
            <a:r>
              <a:rPr lang="en-US" dirty="0" err="1" smtClean="0">
                <a:sym typeface="Wingdings" pitchFamily="2" charset="2"/>
              </a:rPr>
              <a:t>là</a:t>
            </a:r>
            <a:r>
              <a:rPr lang="en-US" dirty="0" smtClean="0">
                <a:sym typeface="Wingdings" pitchFamily="2" charset="2"/>
              </a:rPr>
              <a:t> 50 ms</a:t>
            </a:r>
            <a:endParaRPr lang="en-US" dirty="0" smtClean="0"/>
          </a:p>
          <a:p>
            <a:pPr lvl="1"/>
            <a:r>
              <a:rPr lang="en-US" dirty="0" err="1" smtClean="0"/>
              <a:t>Không</a:t>
            </a:r>
            <a:r>
              <a:rPr lang="en-US" dirty="0" smtClean="0"/>
              <a:t> </a:t>
            </a:r>
            <a:r>
              <a:rPr lang="en-US" dirty="0" err="1" smtClean="0"/>
              <a:t>có</a:t>
            </a:r>
            <a:r>
              <a:rPr lang="en-US" dirty="0" smtClean="0"/>
              <a:t> </a:t>
            </a:r>
            <a:r>
              <a:rPr lang="en-US" dirty="0" err="1" smtClean="0"/>
              <a:t>thứ</a:t>
            </a:r>
            <a:r>
              <a:rPr lang="en-US" dirty="0" smtClean="0"/>
              <a:t> </a:t>
            </a:r>
            <a:r>
              <a:rPr lang="en-US" dirty="0" err="1" smtClean="0"/>
              <a:t>tự</a:t>
            </a:r>
            <a:r>
              <a:rPr lang="en-US" dirty="0" smtClean="0"/>
              <a:t> </a:t>
            </a:r>
            <a:r>
              <a:rPr lang="en-US" dirty="0" err="1" smtClean="0"/>
              <a:t>ưu</a:t>
            </a:r>
            <a:r>
              <a:rPr lang="en-US" dirty="0" smtClean="0"/>
              <a:t> </a:t>
            </a:r>
            <a:r>
              <a:rPr lang="en-US" dirty="0" err="1" smtClean="0"/>
              <a:t>tiên</a:t>
            </a:r>
            <a:r>
              <a:rPr lang="en-US" dirty="0" smtClean="0"/>
              <a:t> </a:t>
            </a:r>
            <a:r>
              <a:rPr lang="en-US" dirty="0" err="1" smtClean="0"/>
              <a:t>và</a:t>
            </a:r>
            <a:r>
              <a:rPr lang="en-US" dirty="0" smtClean="0"/>
              <a:t> </a:t>
            </a:r>
            <a:r>
              <a:rPr lang="en-US" dirty="0" err="1" smtClean="0"/>
              <a:t>dùng</a:t>
            </a:r>
            <a:r>
              <a:rPr lang="en-US" dirty="0" smtClean="0"/>
              <a:t> round robin</a:t>
            </a:r>
          </a:p>
          <a:p>
            <a:pPr lvl="1"/>
            <a:r>
              <a:rPr lang="en-US" dirty="0" err="1" smtClean="0"/>
              <a:t>Nếu</a:t>
            </a:r>
            <a:r>
              <a:rPr lang="en-US" dirty="0" smtClean="0"/>
              <a:t> </a:t>
            </a:r>
            <a:r>
              <a:rPr lang="en-US" dirty="0" err="1" smtClean="0"/>
              <a:t>đang</a:t>
            </a:r>
            <a:r>
              <a:rPr lang="en-US" dirty="0" smtClean="0"/>
              <a:t> </a:t>
            </a:r>
            <a:r>
              <a:rPr lang="en-US" dirty="0" err="1" smtClean="0"/>
              <a:t>thực</a:t>
            </a:r>
            <a:r>
              <a:rPr lang="en-US" dirty="0" smtClean="0"/>
              <a:t> </a:t>
            </a:r>
            <a:r>
              <a:rPr lang="en-US" dirty="0" err="1" smtClean="0"/>
              <a:t>thi</a:t>
            </a:r>
            <a:r>
              <a:rPr lang="en-US" dirty="0" smtClean="0"/>
              <a:t> process </a:t>
            </a:r>
            <a:r>
              <a:rPr lang="en-US" dirty="0" err="1" smtClean="0"/>
              <a:t>mà</a:t>
            </a:r>
            <a:r>
              <a:rPr lang="en-US" dirty="0" smtClean="0"/>
              <a:t> </a:t>
            </a:r>
            <a:r>
              <a:rPr lang="en-US" dirty="0" err="1" smtClean="0"/>
              <a:t>có</a:t>
            </a:r>
            <a:r>
              <a:rPr lang="en-US" dirty="0" smtClean="0"/>
              <a:t> </a:t>
            </a:r>
            <a:r>
              <a:rPr lang="en-US" dirty="0" err="1" smtClean="0"/>
              <a:t>vào</a:t>
            </a:r>
            <a:r>
              <a:rPr lang="en-US" dirty="0" smtClean="0"/>
              <a:t> </a:t>
            </a:r>
            <a:r>
              <a:rPr lang="en-US" dirty="0" err="1" smtClean="0"/>
              <a:t>ra</a:t>
            </a:r>
            <a:r>
              <a:rPr lang="en-US" dirty="0" smtClean="0"/>
              <a:t> </a:t>
            </a:r>
            <a:r>
              <a:rPr lang="en-US" dirty="0" smtClean="0">
                <a:sym typeface="Wingdings" pitchFamily="2" charset="2"/>
              </a:rPr>
              <a:t> </a:t>
            </a:r>
            <a:r>
              <a:rPr lang="en-US" dirty="0" err="1" smtClean="0">
                <a:sym typeface="Wingdings" pitchFamily="2" charset="2"/>
              </a:rPr>
              <a:t>chuyển</a:t>
            </a:r>
            <a:r>
              <a:rPr lang="en-US" dirty="0" smtClean="0">
                <a:sym typeface="Wingdings" pitchFamily="2" charset="2"/>
              </a:rPr>
              <a:t> sang process </a:t>
            </a:r>
            <a:r>
              <a:rPr lang="en-US" dirty="0" err="1" smtClean="0">
                <a:sym typeface="Wingdings" pitchFamily="2" charset="2"/>
              </a:rPr>
              <a:t>tiếp</a:t>
            </a:r>
            <a:r>
              <a:rPr lang="en-US" dirty="0" smtClean="0">
                <a:sym typeface="Wingdings" pitchFamily="2" charset="2"/>
              </a:rPr>
              <a:t> </a:t>
            </a:r>
            <a:r>
              <a:rPr lang="en-US" dirty="0" err="1" smtClean="0">
                <a:sym typeface="Wingdings" pitchFamily="2" charset="2"/>
              </a:rPr>
              <a:t>theo</a:t>
            </a:r>
            <a:r>
              <a:rPr lang="en-US" dirty="0" smtClean="0">
                <a:sym typeface="Wingdings" pitchFamily="2" charset="2"/>
              </a:rPr>
              <a:t> </a:t>
            </a:r>
            <a:endParaRPr lang="en-US" dirty="0" smtClean="0"/>
          </a:p>
          <a:p>
            <a:pPr lvl="1"/>
            <a:r>
              <a:rPr lang="en-US" dirty="0" err="1" smtClean="0"/>
              <a:t>Nếu</a:t>
            </a:r>
            <a:r>
              <a:rPr lang="en-US" dirty="0" smtClean="0"/>
              <a:t> </a:t>
            </a:r>
            <a:r>
              <a:rPr lang="en-US" dirty="0" err="1" smtClean="0"/>
              <a:t>gặp</a:t>
            </a:r>
            <a:r>
              <a:rPr lang="en-US" dirty="0" smtClean="0"/>
              <a:t> </a:t>
            </a:r>
            <a:r>
              <a:rPr lang="en-US" dirty="0" err="1" smtClean="0"/>
              <a:t>vào</a:t>
            </a:r>
            <a:r>
              <a:rPr lang="en-US" dirty="0" smtClean="0"/>
              <a:t> </a:t>
            </a:r>
            <a:r>
              <a:rPr lang="en-US" dirty="0" err="1" smtClean="0"/>
              <a:t>ra</a:t>
            </a:r>
            <a:r>
              <a:rPr lang="en-US" dirty="0" smtClean="0"/>
              <a:t> </a:t>
            </a:r>
            <a:r>
              <a:rPr lang="en-US" dirty="0" smtClean="0">
                <a:sym typeface="Wingdings" pitchFamily="2" charset="2"/>
              </a:rPr>
              <a:t> </a:t>
            </a:r>
            <a:r>
              <a:rPr lang="en-US" dirty="0" err="1" smtClean="0">
                <a:sym typeface="Wingdings" pitchFamily="2" charset="2"/>
              </a:rPr>
              <a:t>chuyển</a:t>
            </a:r>
            <a:r>
              <a:rPr lang="en-US" dirty="0" smtClean="0">
                <a:sym typeface="Wingdings" pitchFamily="2" charset="2"/>
              </a:rPr>
              <a:t> sang process </a:t>
            </a:r>
            <a:r>
              <a:rPr lang="en-US" dirty="0" err="1" smtClean="0">
                <a:sym typeface="Wingdings" pitchFamily="2" charset="2"/>
              </a:rPr>
              <a:t>tiếp</a:t>
            </a:r>
            <a:r>
              <a:rPr lang="en-US" dirty="0" smtClean="0">
                <a:sym typeface="Wingdings" pitchFamily="2" charset="2"/>
              </a:rPr>
              <a:t> </a:t>
            </a:r>
            <a:r>
              <a:rPr lang="en-US" dirty="0" err="1" smtClean="0">
                <a:sym typeface="Wingdings" pitchFamily="2" charset="2"/>
              </a:rPr>
              <a:t>theo</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533400"/>
            <a:ext cx="8153400" cy="762000"/>
          </a:xfrm>
        </p:spPr>
        <p:txBody>
          <a:bodyPr/>
          <a:lstStyle/>
          <a:p>
            <a:r>
              <a:rPr lang="en-US" dirty="0" err="1"/>
              <a:t>Cấu</a:t>
            </a:r>
            <a:r>
              <a:rPr lang="en-US" dirty="0"/>
              <a:t> </a:t>
            </a:r>
            <a:r>
              <a:rPr lang="en-US" dirty="0" err="1"/>
              <a:t>hình</a:t>
            </a:r>
            <a:r>
              <a:rPr lang="en-US" dirty="0"/>
              <a:t> </a:t>
            </a:r>
            <a:r>
              <a:rPr lang="en-US" dirty="0" err="1"/>
              <a:t>của</a:t>
            </a:r>
            <a:r>
              <a:rPr lang="en-US" dirty="0"/>
              <a:t> </a:t>
            </a:r>
            <a:r>
              <a:rPr lang="en-US" dirty="0" err="1"/>
              <a:t>máy</a:t>
            </a:r>
            <a:r>
              <a:rPr lang="en-US" dirty="0"/>
              <a:t> </a:t>
            </a:r>
            <a:r>
              <a:rPr lang="en-US" dirty="0" err="1"/>
              <a:t>tính</a:t>
            </a:r>
            <a:endParaRPr lang="en-US" dirty="0"/>
          </a:p>
        </p:txBody>
      </p:sp>
      <p:graphicFrame>
        <p:nvGraphicFramePr>
          <p:cNvPr id="32769" name="Object 1"/>
          <p:cNvGraphicFramePr>
            <a:graphicFrameLocks noChangeAspect="1"/>
          </p:cNvGraphicFramePr>
          <p:nvPr/>
        </p:nvGraphicFramePr>
        <p:xfrm>
          <a:off x="990600" y="1828800"/>
          <a:ext cx="7162800" cy="3375025"/>
        </p:xfrm>
        <a:graphic>
          <a:graphicData uri="http://schemas.openxmlformats.org/presentationml/2006/ole">
            <p:oleObj spid="_x0000_s32769" name="Visio" r:id="rId4" imgW="5978271" imgH="2790063" progId="Visio.Drawing.11">
              <p:embed/>
            </p:oleObj>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2 (1)</a:t>
            </a:r>
            <a:endParaRPr lang="en-US" dirty="0"/>
          </a:p>
        </p:txBody>
      </p:sp>
      <p:sp>
        <p:nvSpPr>
          <p:cNvPr id="3" name="Content Placeholder 2"/>
          <p:cNvSpPr>
            <a:spLocks noGrp="1"/>
          </p:cNvSpPr>
          <p:nvPr>
            <p:ph sz="quarter" idx="1"/>
          </p:nvPr>
        </p:nvSpPr>
        <p:spPr/>
        <p:txBody>
          <a:bodyPr/>
          <a:lstStyle/>
          <a:p>
            <a:r>
              <a:rPr lang="en-US" dirty="0" smtClean="0"/>
              <a:t>`</a:t>
            </a:r>
            <a:endParaRPr lang="en-US" dirty="0"/>
          </a:p>
        </p:txBody>
      </p:sp>
      <p:cxnSp>
        <p:nvCxnSpPr>
          <p:cNvPr id="5" name="Straight Connector 4"/>
          <p:cNvCxnSpPr/>
          <p:nvPr/>
        </p:nvCxnSpPr>
        <p:spPr>
          <a:xfrm rot="5400000">
            <a:off x="-113506" y="3999706"/>
            <a:ext cx="35814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2133600"/>
            <a:ext cx="654346" cy="369332"/>
          </a:xfrm>
          <a:prstGeom prst="rect">
            <a:avLst/>
          </a:prstGeom>
          <a:noFill/>
        </p:spPr>
        <p:txBody>
          <a:bodyPr wrap="none" rtlCol="0">
            <a:spAutoFit/>
          </a:bodyPr>
          <a:lstStyle/>
          <a:p>
            <a:r>
              <a:rPr lang="en-US" dirty="0" smtClean="0"/>
              <a:t>CPU</a:t>
            </a:r>
            <a:endParaRPr lang="en-US" dirty="0"/>
          </a:p>
        </p:txBody>
      </p:sp>
      <p:sp>
        <p:nvSpPr>
          <p:cNvPr id="7" name="TextBox 6"/>
          <p:cNvSpPr txBox="1"/>
          <p:nvPr/>
        </p:nvSpPr>
        <p:spPr>
          <a:xfrm>
            <a:off x="685800" y="2754868"/>
            <a:ext cx="457200" cy="369332"/>
          </a:xfrm>
          <a:prstGeom prst="rect">
            <a:avLst/>
          </a:prstGeom>
          <a:noFill/>
        </p:spPr>
        <p:txBody>
          <a:bodyPr wrap="square" rtlCol="0">
            <a:spAutoFit/>
          </a:bodyPr>
          <a:lstStyle/>
          <a:p>
            <a:r>
              <a:rPr lang="el-GR" dirty="0" smtClean="0"/>
              <a:t>α</a:t>
            </a:r>
            <a:r>
              <a:rPr lang="en-US" dirty="0" smtClean="0"/>
              <a:t> </a:t>
            </a:r>
            <a:endParaRPr lang="en-US" dirty="0"/>
          </a:p>
        </p:txBody>
      </p:sp>
      <p:sp>
        <p:nvSpPr>
          <p:cNvPr id="8" name="TextBox 7"/>
          <p:cNvSpPr txBox="1"/>
          <p:nvPr/>
        </p:nvSpPr>
        <p:spPr>
          <a:xfrm>
            <a:off x="685800" y="3364468"/>
            <a:ext cx="327334" cy="369332"/>
          </a:xfrm>
          <a:prstGeom prst="rect">
            <a:avLst/>
          </a:prstGeom>
          <a:noFill/>
        </p:spPr>
        <p:txBody>
          <a:bodyPr wrap="none" rtlCol="0">
            <a:spAutoFit/>
          </a:bodyPr>
          <a:lstStyle/>
          <a:p>
            <a:r>
              <a:rPr lang="el-GR" dirty="0" smtClean="0"/>
              <a:t>β</a:t>
            </a:r>
            <a:endParaRPr lang="en-US" dirty="0"/>
          </a:p>
        </p:txBody>
      </p:sp>
      <p:sp>
        <p:nvSpPr>
          <p:cNvPr id="9" name="TextBox 8"/>
          <p:cNvSpPr txBox="1"/>
          <p:nvPr/>
        </p:nvSpPr>
        <p:spPr>
          <a:xfrm>
            <a:off x="685800" y="3886200"/>
            <a:ext cx="320922" cy="369332"/>
          </a:xfrm>
          <a:prstGeom prst="rect">
            <a:avLst/>
          </a:prstGeom>
          <a:noFill/>
        </p:spPr>
        <p:txBody>
          <a:bodyPr wrap="none" rtlCol="0">
            <a:spAutoFit/>
          </a:bodyPr>
          <a:lstStyle/>
          <a:p>
            <a:r>
              <a:rPr lang="el-GR" dirty="0" smtClean="0"/>
              <a:t>γ</a:t>
            </a:r>
            <a:endParaRPr lang="en-US" dirty="0"/>
          </a:p>
        </p:txBody>
      </p:sp>
      <p:cxnSp>
        <p:nvCxnSpPr>
          <p:cNvPr id="11" name="Straight Connector 10"/>
          <p:cNvCxnSpPr/>
          <p:nvPr/>
        </p:nvCxnSpPr>
        <p:spPr>
          <a:xfrm>
            <a:off x="1676400" y="5791200"/>
            <a:ext cx="15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828800" y="5715000"/>
            <a:ext cx="153194" cy="152400"/>
            <a:chOff x="1980406" y="5334000"/>
            <a:chExt cx="153194" cy="152400"/>
          </a:xfrm>
        </p:grpSpPr>
        <p:cxnSp>
          <p:nvCxnSpPr>
            <p:cNvPr id="14" name="Straight Connector 13"/>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981200" y="5715000"/>
            <a:ext cx="153194" cy="152400"/>
            <a:chOff x="1980406" y="5334000"/>
            <a:chExt cx="153194" cy="152400"/>
          </a:xfrm>
        </p:grpSpPr>
        <p:cxnSp>
          <p:nvCxnSpPr>
            <p:cNvPr id="21" name="Straight Connector 2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133600" y="5715000"/>
            <a:ext cx="153194" cy="152400"/>
            <a:chOff x="1980406" y="5334000"/>
            <a:chExt cx="153194" cy="152400"/>
          </a:xfrm>
        </p:grpSpPr>
        <p:cxnSp>
          <p:nvCxnSpPr>
            <p:cNvPr id="25" name="Straight Connector 2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2286000" y="5715000"/>
            <a:ext cx="153194" cy="152400"/>
            <a:chOff x="1980406" y="5334000"/>
            <a:chExt cx="153194" cy="152400"/>
          </a:xfrm>
        </p:grpSpPr>
        <p:cxnSp>
          <p:nvCxnSpPr>
            <p:cNvPr id="29" name="Straight Connector 2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438400" y="5715000"/>
            <a:ext cx="153194" cy="152400"/>
            <a:chOff x="1980406" y="5334000"/>
            <a:chExt cx="153194" cy="152400"/>
          </a:xfrm>
        </p:grpSpPr>
        <p:cxnSp>
          <p:nvCxnSpPr>
            <p:cNvPr id="33" name="Straight Connector 3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90800" y="5715000"/>
            <a:ext cx="153194" cy="152400"/>
            <a:chOff x="1980406" y="5334000"/>
            <a:chExt cx="153194" cy="152400"/>
          </a:xfrm>
        </p:grpSpPr>
        <p:cxnSp>
          <p:nvCxnSpPr>
            <p:cNvPr id="37" name="Straight Connector 3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743200" y="5715000"/>
            <a:ext cx="153194" cy="152400"/>
            <a:chOff x="1980406" y="5334000"/>
            <a:chExt cx="153194" cy="152400"/>
          </a:xfrm>
        </p:grpSpPr>
        <p:cxnSp>
          <p:nvCxnSpPr>
            <p:cNvPr id="41" name="Straight Connector 4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895600" y="5715000"/>
            <a:ext cx="153194" cy="152400"/>
            <a:chOff x="1980406" y="5334000"/>
            <a:chExt cx="153194" cy="152400"/>
          </a:xfrm>
        </p:grpSpPr>
        <p:cxnSp>
          <p:nvCxnSpPr>
            <p:cNvPr id="45" name="Straight Connector 4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048000" y="5715000"/>
            <a:ext cx="153194" cy="152400"/>
            <a:chOff x="1980406" y="5334000"/>
            <a:chExt cx="153194" cy="152400"/>
          </a:xfrm>
        </p:grpSpPr>
        <p:cxnSp>
          <p:nvCxnSpPr>
            <p:cNvPr id="49" name="Straight Connector 4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200400" y="5715000"/>
            <a:ext cx="153194" cy="152400"/>
            <a:chOff x="1980406" y="5334000"/>
            <a:chExt cx="153194" cy="152400"/>
          </a:xfrm>
        </p:grpSpPr>
        <p:cxnSp>
          <p:nvCxnSpPr>
            <p:cNvPr id="53" name="Straight Connector 5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352800" y="5715000"/>
            <a:ext cx="153194" cy="152400"/>
            <a:chOff x="1980406" y="5334000"/>
            <a:chExt cx="153194" cy="152400"/>
          </a:xfrm>
        </p:grpSpPr>
        <p:cxnSp>
          <p:nvCxnSpPr>
            <p:cNvPr id="57" name="Straight Connector 5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3505200" y="5715000"/>
            <a:ext cx="153194" cy="152400"/>
            <a:chOff x="1980406" y="5334000"/>
            <a:chExt cx="153194" cy="152400"/>
          </a:xfrm>
        </p:grpSpPr>
        <p:cxnSp>
          <p:nvCxnSpPr>
            <p:cNvPr id="61" name="Straight Connector 6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3657600" y="5715000"/>
            <a:ext cx="153194" cy="152400"/>
            <a:chOff x="1980406" y="5334000"/>
            <a:chExt cx="153194" cy="152400"/>
          </a:xfrm>
        </p:grpSpPr>
        <p:cxnSp>
          <p:nvCxnSpPr>
            <p:cNvPr id="65" name="Straight Connector 6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810000" y="5715000"/>
            <a:ext cx="153194" cy="152400"/>
            <a:chOff x="1980406" y="5334000"/>
            <a:chExt cx="153194" cy="152400"/>
          </a:xfrm>
        </p:grpSpPr>
        <p:cxnSp>
          <p:nvCxnSpPr>
            <p:cNvPr id="69" name="Straight Connector 6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3962400" y="5715000"/>
            <a:ext cx="153194" cy="152400"/>
            <a:chOff x="1980406" y="5334000"/>
            <a:chExt cx="153194" cy="152400"/>
          </a:xfrm>
        </p:grpSpPr>
        <p:cxnSp>
          <p:nvCxnSpPr>
            <p:cNvPr id="73" name="Straight Connector 7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4114800" y="5715000"/>
            <a:ext cx="153194" cy="152400"/>
            <a:chOff x="1980406" y="5334000"/>
            <a:chExt cx="153194" cy="152400"/>
          </a:xfrm>
        </p:grpSpPr>
        <p:cxnSp>
          <p:nvCxnSpPr>
            <p:cNvPr id="77" name="Straight Connector 7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4267200" y="5715000"/>
            <a:ext cx="153194" cy="152400"/>
            <a:chOff x="1980406" y="5334000"/>
            <a:chExt cx="153194" cy="152400"/>
          </a:xfrm>
        </p:grpSpPr>
        <p:cxnSp>
          <p:nvCxnSpPr>
            <p:cNvPr id="81" name="Straight Connector 8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419600" y="5715000"/>
            <a:ext cx="153194" cy="152400"/>
            <a:chOff x="1980406" y="5334000"/>
            <a:chExt cx="153194" cy="152400"/>
          </a:xfrm>
        </p:grpSpPr>
        <p:cxnSp>
          <p:nvCxnSpPr>
            <p:cNvPr id="85" name="Straight Connector 8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572000" y="5715000"/>
            <a:ext cx="153194" cy="152400"/>
            <a:chOff x="1980406" y="5334000"/>
            <a:chExt cx="153194" cy="152400"/>
          </a:xfrm>
        </p:grpSpPr>
        <p:cxnSp>
          <p:nvCxnSpPr>
            <p:cNvPr id="89" name="Straight Connector 8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724400" y="5715000"/>
            <a:ext cx="153194" cy="152400"/>
            <a:chOff x="1980406" y="5334000"/>
            <a:chExt cx="153194" cy="152400"/>
          </a:xfrm>
        </p:grpSpPr>
        <p:cxnSp>
          <p:nvCxnSpPr>
            <p:cNvPr id="93" name="Straight Connector 9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4876800" y="5715000"/>
            <a:ext cx="153194" cy="152400"/>
            <a:chOff x="1980406" y="5334000"/>
            <a:chExt cx="153194" cy="152400"/>
          </a:xfrm>
        </p:grpSpPr>
        <p:cxnSp>
          <p:nvCxnSpPr>
            <p:cNvPr id="97" name="Straight Connector 9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029200" y="5715000"/>
            <a:ext cx="153194" cy="152400"/>
            <a:chOff x="1980406" y="5334000"/>
            <a:chExt cx="153194" cy="152400"/>
          </a:xfrm>
        </p:grpSpPr>
        <p:cxnSp>
          <p:nvCxnSpPr>
            <p:cNvPr id="101" name="Straight Connector 10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5181600" y="5715000"/>
            <a:ext cx="153194" cy="152400"/>
            <a:chOff x="1980406" y="5334000"/>
            <a:chExt cx="153194" cy="152400"/>
          </a:xfrm>
        </p:grpSpPr>
        <p:cxnSp>
          <p:nvCxnSpPr>
            <p:cNvPr id="105" name="Straight Connector 10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5334000" y="5715000"/>
            <a:ext cx="153194" cy="152400"/>
            <a:chOff x="1980406" y="5334000"/>
            <a:chExt cx="153194" cy="152400"/>
          </a:xfrm>
        </p:grpSpPr>
        <p:cxnSp>
          <p:nvCxnSpPr>
            <p:cNvPr id="109" name="Straight Connector 10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486400" y="5715000"/>
            <a:ext cx="153194" cy="152400"/>
            <a:chOff x="1980406" y="5334000"/>
            <a:chExt cx="153194" cy="152400"/>
          </a:xfrm>
        </p:grpSpPr>
        <p:cxnSp>
          <p:nvCxnSpPr>
            <p:cNvPr id="113" name="Straight Connector 11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5638800" y="5715000"/>
            <a:ext cx="153194" cy="152400"/>
            <a:chOff x="1980406" y="5334000"/>
            <a:chExt cx="153194" cy="152400"/>
          </a:xfrm>
        </p:grpSpPr>
        <p:cxnSp>
          <p:nvCxnSpPr>
            <p:cNvPr id="117" name="Straight Connector 11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5791200" y="5715000"/>
            <a:ext cx="153194" cy="152400"/>
            <a:chOff x="1980406" y="5334000"/>
            <a:chExt cx="153194" cy="152400"/>
          </a:xfrm>
        </p:grpSpPr>
        <p:cxnSp>
          <p:nvCxnSpPr>
            <p:cNvPr id="121" name="Straight Connector 12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5943600" y="5715000"/>
            <a:ext cx="153194" cy="152400"/>
            <a:chOff x="1980406" y="5334000"/>
            <a:chExt cx="153194" cy="152400"/>
          </a:xfrm>
        </p:grpSpPr>
        <p:cxnSp>
          <p:nvCxnSpPr>
            <p:cNvPr id="125" name="Straight Connector 12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6096000" y="5715000"/>
            <a:ext cx="153194" cy="152400"/>
            <a:chOff x="1980406" y="5334000"/>
            <a:chExt cx="153194" cy="152400"/>
          </a:xfrm>
        </p:grpSpPr>
        <p:cxnSp>
          <p:nvCxnSpPr>
            <p:cNvPr id="129" name="Straight Connector 12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6248400" y="5715000"/>
            <a:ext cx="153194" cy="152400"/>
            <a:chOff x="1980406" y="5334000"/>
            <a:chExt cx="153194" cy="152400"/>
          </a:xfrm>
        </p:grpSpPr>
        <p:cxnSp>
          <p:nvCxnSpPr>
            <p:cNvPr id="133" name="Straight Connector 13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6400800" y="5715000"/>
            <a:ext cx="153194" cy="152400"/>
            <a:chOff x="1980406" y="5334000"/>
            <a:chExt cx="153194" cy="152400"/>
          </a:xfrm>
        </p:grpSpPr>
        <p:cxnSp>
          <p:nvCxnSpPr>
            <p:cNvPr id="137" name="Straight Connector 13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2971800" y="3429000"/>
            <a:ext cx="153194" cy="152400"/>
            <a:chOff x="1980406" y="5334000"/>
            <a:chExt cx="153194" cy="152400"/>
          </a:xfrm>
        </p:grpSpPr>
        <p:cxnSp>
          <p:nvCxnSpPr>
            <p:cNvPr id="141" name="Straight Connector 14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4" name="Rectangle 143"/>
          <p:cNvSpPr/>
          <p:nvPr/>
        </p:nvSpPr>
        <p:spPr>
          <a:xfrm>
            <a:off x="16764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a:endCxn id="144" idx="3"/>
          </p:cNvCxnSpPr>
          <p:nvPr/>
        </p:nvCxnSpPr>
        <p:spPr>
          <a:xfrm rot="5400000" flipH="1" flipV="1">
            <a:off x="190500" y="4152900"/>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600200" y="2133600"/>
            <a:ext cx="343364" cy="246221"/>
          </a:xfrm>
          <a:prstGeom prst="rect">
            <a:avLst/>
          </a:prstGeom>
          <a:noFill/>
        </p:spPr>
        <p:txBody>
          <a:bodyPr wrap="none" rtlCol="0">
            <a:spAutoFit/>
          </a:bodyPr>
          <a:lstStyle/>
          <a:p>
            <a:r>
              <a:rPr lang="en-US" sz="1000" dirty="0" smtClean="0"/>
              <a:t>P1</a:t>
            </a:r>
            <a:endParaRPr lang="en-US" sz="1000" dirty="0"/>
          </a:p>
        </p:txBody>
      </p:sp>
      <p:cxnSp>
        <p:nvCxnSpPr>
          <p:cNvPr id="149" name="Straight Connector 148"/>
          <p:cNvCxnSpPr>
            <a:endCxn id="150" idx="3"/>
          </p:cNvCxnSpPr>
          <p:nvPr/>
        </p:nvCxnSpPr>
        <p:spPr>
          <a:xfrm rot="5400000" flipH="1" flipV="1">
            <a:off x="1009650" y="4438650"/>
            <a:ext cx="28575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18288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rot="5400000" flipH="1" flipV="1">
            <a:off x="4960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828800" y="2438400"/>
            <a:ext cx="3048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flipH="1" flipV="1">
            <a:off x="1943100" y="4610100"/>
            <a:ext cx="2514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2133600" y="3429000"/>
            <a:ext cx="1066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rot="5400000" flipH="1" flipV="1">
            <a:off x="12580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133600" y="2438400"/>
            <a:ext cx="7620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790236" y="2133600"/>
            <a:ext cx="343364" cy="246221"/>
          </a:xfrm>
          <a:prstGeom prst="rect">
            <a:avLst/>
          </a:prstGeom>
          <a:noFill/>
        </p:spPr>
        <p:txBody>
          <a:bodyPr wrap="none" rtlCol="0">
            <a:spAutoFit/>
          </a:bodyPr>
          <a:lstStyle/>
          <a:p>
            <a:r>
              <a:rPr lang="en-US" sz="1000" dirty="0" smtClean="0"/>
              <a:t>P2</a:t>
            </a:r>
            <a:endParaRPr lang="en-US" sz="1000" dirty="0"/>
          </a:p>
        </p:txBody>
      </p:sp>
      <p:sp>
        <p:nvSpPr>
          <p:cNvPr id="159" name="TextBox 158"/>
          <p:cNvSpPr txBox="1"/>
          <p:nvPr/>
        </p:nvSpPr>
        <p:spPr>
          <a:xfrm>
            <a:off x="2057400" y="2133600"/>
            <a:ext cx="343364" cy="246221"/>
          </a:xfrm>
          <a:prstGeom prst="rect">
            <a:avLst/>
          </a:prstGeom>
          <a:noFill/>
        </p:spPr>
        <p:txBody>
          <a:bodyPr wrap="none" rtlCol="0">
            <a:spAutoFit/>
          </a:bodyPr>
          <a:lstStyle/>
          <a:p>
            <a:r>
              <a:rPr lang="en-US" sz="1000" dirty="0" smtClean="0"/>
              <a:t>P3</a:t>
            </a:r>
            <a:endParaRPr lang="en-US" sz="1000" dirty="0"/>
          </a:p>
        </p:txBody>
      </p:sp>
      <p:sp>
        <p:nvSpPr>
          <p:cNvPr id="160" name="Rectangle 159"/>
          <p:cNvSpPr/>
          <p:nvPr/>
        </p:nvSpPr>
        <p:spPr>
          <a:xfrm>
            <a:off x="28956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rot="5400000" flipH="1" flipV="1">
            <a:off x="1410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0480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048000" y="2438400"/>
            <a:ext cx="7620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8100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p:nvPr/>
        </p:nvCxnSpPr>
        <p:spPr>
          <a:xfrm rot="5400000" flipH="1" flipV="1">
            <a:off x="2172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23248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39624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962400" y="2438400"/>
            <a:ext cx="3048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rot="5400000" flipH="1" flipV="1">
            <a:off x="2629694" y="40759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4267200" y="3429000"/>
            <a:ext cx="1066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4267200" y="2438400"/>
            <a:ext cx="4572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rot="5400000" flipH="1" flipV="1">
            <a:off x="3085306"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flipH="1" flipV="1">
            <a:off x="40012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4724400" y="3962400"/>
            <a:ext cx="914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7244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rot="5400000" flipH="1" flipV="1">
            <a:off x="3237706"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48768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p:nvPr/>
        </p:nvCxnSpPr>
        <p:spPr>
          <a:xfrm rot="5400000" flipH="1" flipV="1">
            <a:off x="3696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41536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334000" y="2438400"/>
            <a:ext cx="4572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91200" y="2438400"/>
            <a:ext cx="3048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rot="5400000" flipH="1" flipV="1">
            <a:off x="4456905"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60960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rot="5400000" flipH="1" flipV="1">
            <a:off x="4609305"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 2 (2)</a:t>
            </a:r>
            <a:endParaRPr lang="en-US" dirty="0"/>
          </a:p>
        </p:txBody>
      </p:sp>
      <p:sp>
        <p:nvSpPr>
          <p:cNvPr id="3" name="Content Placeholder 2"/>
          <p:cNvSpPr>
            <a:spLocks noGrp="1"/>
          </p:cNvSpPr>
          <p:nvPr>
            <p:ph sz="quarter" idx="1"/>
          </p:nvPr>
        </p:nvSpPr>
        <p:spPr/>
        <p:txBody>
          <a:bodyPr/>
          <a:lstStyle/>
          <a:p>
            <a:r>
              <a:rPr lang="en-US" dirty="0" smtClean="0"/>
              <a:t>`</a:t>
            </a:r>
            <a:endParaRPr lang="en-US" dirty="0"/>
          </a:p>
        </p:txBody>
      </p:sp>
      <p:cxnSp>
        <p:nvCxnSpPr>
          <p:cNvPr id="5" name="Straight Connector 4"/>
          <p:cNvCxnSpPr/>
          <p:nvPr/>
        </p:nvCxnSpPr>
        <p:spPr>
          <a:xfrm rot="5400000">
            <a:off x="-113506" y="3999706"/>
            <a:ext cx="35814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5800" y="2133600"/>
            <a:ext cx="654346" cy="369332"/>
          </a:xfrm>
          <a:prstGeom prst="rect">
            <a:avLst/>
          </a:prstGeom>
          <a:noFill/>
        </p:spPr>
        <p:txBody>
          <a:bodyPr wrap="none" rtlCol="0">
            <a:spAutoFit/>
          </a:bodyPr>
          <a:lstStyle/>
          <a:p>
            <a:r>
              <a:rPr lang="en-US" dirty="0" smtClean="0"/>
              <a:t>CPU</a:t>
            </a:r>
            <a:endParaRPr lang="en-US" dirty="0"/>
          </a:p>
        </p:txBody>
      </p:sp>
      <p:sp>
        <p:nvSpPr>
          <p:cNvPr id="7" name="TextBox 6"/>
          <p:cNvSpPr txBox="1"/>
          <p:nvPr/>
        </p:nvSpPr>
        <p:spPr>
          <a:xfrm>
            <a:off x="685800" y="2754868"/>
            <a:ext cx="457200" cy="369332"/>
          </a:xfrm>
          <a:prstGeom prst="rect">
            <a:avLst/>
          </a:prstGeom>
          <a:noFill/>
        </p:spPr>
        <p:txBody>
          <a:bodyPr wrap="square" rtlCol="0">
            <a:spAutoFit/>
          </a:bodyPr>
          <a:lstStyle/>
          <a:p>
            <a:r>
              <a:rPr lang="el-GR" dirty="0" smtClean="0"/>
              <a:t>α</a:t>
            </a:r>
            <a:r>
              <a:rPr lang="en-US" dirty="0" smtClean="0"/>
              <a:t> </a:t>
            </a:r>
            <a:endParaRPr lang="en-US" dirty="0"/>
          </a:p>
        </p:txBody>
      </p:sp>
      <p:sp>
        <p:nvSpPr>
          <p:cNvPr id="8" name="TextBox 7"/>
          <p:cNvSpPr txBox="1"/>
          <p:nvPr/>
        </p:nvSpPr>
        <p:spPr>
          <a:xfrm>
            <a:off x="685800" y="3364468"/>
            <a:ext cx="327334" cy="369332"/>
          </a:xfrm>
          <a:prstGeom prst="rect">
            <a:avLst/>
          </a:prstGeom>
          <a:noFill/>
        </p:spPr>
        <p:txBody>
          <a:bodyPr wrap="none" rtlCol="0">
            <a:spAutoFit/>
          </a:bodyPr>
          <a:lstStyle/>
          <a:p>
            <a:r>
              <a:rPr lang="el-GR" dirty="0" smtClean="0"/>
              <a:t>β</a:t>
            </a:r>
            <a:endParaRPr lang="en-US" dirty="0"/>
          </a:p>
        </p:txBody>
      </p:sp>
      <p:cxnSp>
        <p:nvCxnSpPr>
          <p:cNvPr id="11" name="Straight Connector 10"/>
          <p:cNvCxnSpPr/>
          <p:nvPr/>
        </p:nvCxnSpPr>
        <p:spPr>
          <a:xfrm>
            <a:off x="1676400" y="5791200"/>
            <a:ext cx="15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8"/>
          <p:cNvGrpSpPr/>
          <p:nvPr/>
        </p:nvGrpSpPr>
        <p:grpSpPr>
          <a:xfrm>
            <a:off x="1828800" y="5715000"/>
            <a:ext cx="153194" cy="152400"/>
            <a:chOff x="1980406" y="5334000"/>
            <a:chExt cx="153194" cy="152400"/>
          </a:xfrm>
        </p:grpSpPr>
        <p:cxnSp>
          <p:nvCxnSpPr>
            <p:cNvPr id="14" name="Straight Connector 13"/>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up 19"/>
          <p:cNvGrpSpPr/>
          <p:nvPr/>
        </p:nvGrpSpPr>
        <p:grpSpPr>
          <a:xfrm>
            <a:off x="1981200" y="5715000"/>
            <a:ext cx="153194" cy="152400"/>
            <a:chOff x="1980406" y="5334000"/>
            <a:chExt cx="153194" cy="152400"/>
          </a:xfrm>
        </p:grpSpPr>
        <p:cxnSp>
          <p:nvCxnSpPr>
            <p:cNvPr id="21" name="Straight Connector 2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23"/>
          <p:cNvGrpSpPr/>
          <p:nvPr/>
        </p:nvGrpSpPr>
        <p:grpSpPr>
          <a:xfrm>
            <a:off x="2133600" y="5715000"/>
            <a:ext cx="153194" cy="152400"/>
            <a:chOff x="1980406" y="5334000"/>
            <a:chExt cx="153194" cy="152400"/>
          </a:xfrm>
        </p:grpSpPr>
        <p:cxnSp>
          <p:nvCxnSpPr>
            <p:cNvPr id="25" name="Straight Connector 2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27"/>
          <p:cNvGrpSpPr/>
          <p:nvPr/>
        </p:nvGrpSpPr>
        <p:grpSpPr>
          <a:xfrm>
            <a:off x="2286000" y="5715000"/>
            <a:ext cx="153194" cy="152400"/>
            <a:chOff x="1980406" y="5334000"/>
            <a:chExt cx="153194" cy="152400"/>
          </a:xfrm>
        </p:grpSpPr>
        <p:cxnSp>
          <p:nvCxnSpPr>
            <p:cNvPr id="29" name="Straight Connector 2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31"/>
          <p:cNvGrpSpPr/>
          <p:nvPr/>
        </p:nvGrpSpPr>
        <p:grpSpPr>
          <a:xfrm>
            <a:off x="2438400" y="5715000"/>
            <a:ext cx="153194" cy="152400"/>
            <a:chOff x="1980406" y="5334000"/>
            <a:chExt cx="153194" cy="152400"/>
          </a:xfrm>
        </p:grpSpPr>
        <p:cxnSp>
          <p:nvCxnSpPr>
            <p:cNvPr id="33" name="Straight Connector 3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35"/>
          <p:cNvGrpSpPr/>
          <p:nvPr/>
        </p:nvGrpSpPr>
        <p:grpSpPr>
          <a:xfrm>
            <a:off x="2590800" y="5715000"/>
            <a:ext cx="153194" cy="152400"/>
            <a:chOff x="1980406" y="5334000"/>
            <a:chExt cx="153194" cy="152400"/>
          </a:xfrm>
        </p:grpSpPr>
        <p:cxnSp>
          <p:nvCxnSpPr>
            <p:cNvPr id="37" name="Straight Connector 3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39"/>
          <p:cNvGrpSpPr/>
          <p:nvPr/>
        </p:nvGrpSpPr>
        <p:grpSpPr>
          <a:xfrm>
            <a:off x="2743200" y="5715000"/>
            <a:ext cx="153194" cy="152400"/>
            <a:chOff x="1980406" y="5334000"/>
            <a:chExt cx="153194" cy="152400"/>
          </a:xfrm>
        </p:grpSpPr>
        <p:cxnSp>
          <p:nvCxnSpPr>
            <p:cNvPr id="41" name="Straight Connector 4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43"/>
          <p:cNvGrpSpPr/>
          <p:nvPr/>
        </p:nvGrpSpPr>
        <p:grpSpPr>
          <a:xfrm>
            <a:off x="2895600" y="5715000"/>
            <a:ext cx="153194" cy="152400"/>
            <a:chOff x="1980406" y="5334000"/>
            <a:chExt cx="153194" cy="152400"/>
          </a:xfrm>
        </p:grpSpPr>
        <p:cxnSp>
          <p:nvCxnSpPr>
            <p:cNvPr id="45" name="Straight Connector 4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47"/>
          <p:cNvGrpSpPr/>
          <p:nvPr/>
        </p:nvGrpSpPr>
        <p:grpSpPr>
          <a:xfrm>
            <a:off x="3048000" y="5715000"/>
            <a:ext cx="153194" cy="152400"/>
            <a:chOff x="1980406" y="5334000"/>
            <a:chExt cx="153194" cy="152400"/>
          </a:xfrm>
        </p:grpSpPr>
        <p:cxnSp>
          <p:nvCxnSpPr>
            <p:cNvPr id="49" name="Straight Connector 4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51"/>
          <p:cNvGrpSpPr/>
          <p:nvPr/>
        </p:nvGrpSpPr>
        <p:grpSpPr>
          <a:xfrm>
            <a:off x="3200400" y="5715000"/>
            <a:ext cx="153194" cy="152400"/>
            <a:chOff x="1980406" y="5334000"/>
            <a:chExt cx="153194" cy="152400"/>
          </a:xfrm>
        </p:grpSpPr>
        <p:cxnSp>
          <p:nvCxnSpPr>
            <p:cNvPr id="53" name="Straight Connector 5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55"/>
          <p:cNvGrpSpPr/>
          <p:nvPr/>
        </p:nvGrpSpPr>
        <p:grpSpPr>
          <a:xfrm>
            <a:off x="3352800" y="5715000"/>
            <a:ext cx="153194" cy="152400"/>
            <a:chOff x="1980406" y="5334000"/>
            <a:chExt cx="153194" cy="152400"/>
          </a:xfrm>
        </p:grpSpPr>
        <p:cxnSp>
          <p:nvCxnSpPr>
            <p:cNvPr id="57" name="Straight Connector 5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Group 59"/>
          <p:cNvGrpSpPr/>
          <p:nvPr/>
        </p:nvGrpSpPr>
        <p:grpSpPr>
          <a:xfrm>
            <a:off x="3505200" y="5715000"/>
            <a:ext cx="153194" cy="152400"/>
            <a:chOff x="1980406" y="5334000"/>
            <a:chExt cx="153194" cy="152400"/>
          </a:xfrm>
        </p:grpSpPr>
        <p:cxnSp>
          <p:nvCxnSpPr>
            <p:cNvPr id="61" name="Straight Connector 6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63"/>
          <p:cNvGrpSpPr/>
          <p:nvPr/>
        </p:nvGrpSpPr>
        <p:grpSpPr>
          <a:xfrm>
            <a:off x="3657600" y="5715000"/>
            <a:ext cx="153194" cy="152400"/>
            <a:chOff x="1980406" y="5334000"/>
            <a:chExt cx="153194" cy="152400"/>
          </a:xfrm>
        </p:grpSpPr>
        <p:cxnSp>
          <p:nvCxnSpPr>
            <p:cNvPr id="65" name="Straight Connector 6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67"/>
          <p:cNvGrpSpPr/>
          <p:nvPr/>
        </p:nvGrpSpPr>
        <p:grpSpPr>
          <a:xfrm>
            <a:off x="3810000" y="5715000"/>
            <a:ext cx="153194" cy="152400"/>
            <a:chOff x="1980406" y="5334000"/>
            <a:chExt cx="153194" cy="152400"/>
          </a:xfrm>
        </p:grpSpPr>
        <p:cxnSp>
          <p:nvCxnSpPr>
            <p:cNvPr id="69" name="Straight Connector 6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71"/>
          <p:cNvGrpSpPr/>
          <p:nvPr/>
        </p:nvGrpSpPr>
        <p:grpSpPr>
          <a:xfrm>
            <a:off x="3962400" y="5715000"/>
            <a:ext cx="153194" cy="152400"/>
            <a:chOff x="1980406" y="5334000"/>
            <a:chExt cx="153194" cy="152400"/>
          </a:xfrm>
        </p:grpSpPr>
        <p:cxnSp>
          <p:nvCxnSpPr>
            <p:cNvPr id="73" name="Straight Connector 7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75"/>
          <p:cNvGrpSpPr/>
          <p:nvPr/>
        </p:nvGrpSpPr>
        <p:grpSpPr>
          <a:xfrm>
            <a:off x="4114800" y="5715000"/>
            <a:ext cx="153194" cy="152400"/>
            <a:chOff x="1980406" y="5334000"/>
            <a:chExt cx="153194" cy="152400"/>
          </a:xfrm>
        </p:grpSpPr>
        <p:cxnSp>
          <p:nvCxnSpPr>
            <p:cNvPr id="77" name="Straight Connector 7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79"/>
          <p:cNvGrpSpPr/>
          <p:nvPr/>
        </p:nvGrpSpPr>
        <p:grpSpPr>
          <a:xfrm>
            <a:off x="4267200" y="5715000"/>
            <a:ext cx="153194" cy="152400"/>
            <a:chOff x="1980406" y="5334000"/>
            <a:chExt cx="153194" cy="152400"/>
          </a:xfrm>
        </p:grpSpPr>
        <p:cxnSp>
          <p:nvCxnSpPr>
            <p:cNvPr id="81" name="Straight Connector 8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83"/>
          <p:cNvGrpSpPr/>
          <p:nvPr/>
        </p:nvGrpSpPr>
        <p:grpSpPr>
          <a:xfrm>
            <a:off x="4419600" y="5715000"/>
            <a:ext cx="153194" cy="152400"/>
            <a:chOff x="1980406" y="5334000"/>
            <a:chExt cx="153194" cy="152400"/>
          </a:xfrm>
        </p:grpSpPr>
        <p:cxnSp>
          <p:nvCxnSpPr>
            <p:cNvPr id="85" name="Straight Connector 8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87"/>
          <p:cNvGrpSpPr/>
          <p:nvPr/>
        </p:nvGrpSpPr>
        <p:grpSpPr>
          <a:xfrm>
            <a:off x="4572000" y="5715000"/>
            <a:ext cx="153194" cy="152400"/>
            <a:chOff x="1980406" y="5334000"/>
            <a:chExt cx="153194" cy="152400"/>
          </a:xfrm>
        </p:grpSpPr>
        <p:cxnSp>
          <p:nvCxnSpPr>
            <p:cNvPr id="89" name="Straight Connector 8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Group 91"/>
          <p:cNvGrpSpPr/>
          <p:nvPr/>
        </p:nvGrpSpPr>
        <p:grpSpPr>
          <a:xfrm>
            <a:off x="4724400" y="5715000"/>
            <a:ext cx="153194" cy="152400"/>
            <a:chOff x="1980406" y="5334000"/>
            <a:chExt cx="153194" cy="152400"/>
          </a:xfrm>
        </p:grpSpPr>
        <p:cxnSp>
          <p:nvCxnSpPr>
            <p:cNvPr id="93" name="Straight Connector 9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2" name="Group 95"/>
          <p:cNvGrpSpPr/>
          <p:nvPr/>
        </p:nvGrpSpPr>
        <p:grpSpPr>
          <a:xfrm>
            <a:off x="4876800" y="5715000"/>
            <a:ext cx="153194" cy="152400"/>
            <a:chOff x="1980406" y="5334000"/>
            <a:chExt cx="153194" cy="152400"/>
          </a:xfrm>
        </p:grpSpPr>
        <p:cxnSp>
          <p:nvCxnSpPr>
            <p:cNvPr id="97" name="Straight Connector 9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oup 99"/>
          <p:cNvGrpSpPr/>
          <p:nvPr/>
        </p:nvGrpSpPr>
        <p:grpSpPr>
          <a:xfrm>
            <a:off x="5029200" y="5715000"/>
            <a:ext cx="153194" cy="152400"/>
            <a:chOff x="1980406" y="5334000"/>
            <a:chExt cx="153194" cy="152400"/>
          </a:xfrm>
        </p:grpSpPr>
        <p:cxnSp>
          <p:nvCxnSpPr>
            <p:cNvPr id="101" name="Straight Connector 10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0" name="Group 103"/>
          <p:cNvGrpSpPr/>
          <p:nvPr/>
        </p:nvGrpSpPr>
        <p:grpSpPr>
          <a:xfrm>
            <a:off x="5181600" y="5715000"/>
            <a:ext cx="153194" cy="152400"/>
            <a:chOff x="1980406" y="5334000"/>
            <a:chExt cx="153194" cy="152400"/>
          </a:xfrm>
        </p:grpSpPr>
        <p:cxnSp>
          <p:nvCxnSpPr>
            <p:cNvPr id="105" name="Straight Connector 10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Group 107"/>
          <p:cNvGrpSpPr/>
          <p:nvPr/>
        </p:nvGrpSpPr>
        <p:grpSpPr>
          <a:xfrm>
            <a:off x="5334000" y="5715000"/>
            <a:ext cx="153194" cy="152400"/>
            <a:chOff x="1980406" y="5334000"/>
            <a:chExt cx="153194" cy="152400"/>
          </a:xfrm>
        </p:grpSpPr>
        <p:cxnSp>
          <p:nvCxnSpPr>
            <p:cNvPr id="109" name="Straight Connector 10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111"/>
          <p:cNvGrpSpPr/>
          <p:nvPr/>
        </p:nvGrpSpPr>
        <p:grpSpPr>
          <a:xfrm>
            <a:off x="5486400" y="5715000"/>
            <a:ext cx="153194" cy="152400"/>
            <a:chOff x="1980406" y="5334000"/>
            <a:chExt cx="153194" cy="152400"/>
          </a:xfrm>
        </p:grpSpPr>
        <p:cxnSp>
          <p:nvCxnSpPr>
            <p:cNvPr id="113" name="Straight Connector 11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2" name="Group 115"/>
          <p:cNvGrpSpPr/>
          <p:nvPr/>
        </p:nvGrpSpPr>
        <p:grpSpPr>
          <a:xfrm>
            <a:off x="5638800" y="5715000"/>
            <a:ext cx="153194" cy="152400"/>
            <a:chOff x="1980406" y="5334000"/>
            <a:chExt cx="153194" cy="152400"/>
          </a:xfrm>
        </p:grpSpPr>
        <p:cxnSp>
          <p:nvCxnSpPr>
            <p:cNvPr id="117" name="Straight Connector 11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Group 119"/>
          <p:cNvGrpSpPr/>
          <p:nvPr/>
        </p:nvGrpSpPr>
        <p:grpSpPr>
          <a:xfrm>
            <a:off x="5791200" y="5715000"/>
            <a:ext cx="153194" cy="152400"/>
            <a:chOff x="1980406" y="5334000"/>
            <a:chExt cx="153194" cy="152400"/>
          </a:xfrm>
        </p:grpSpPr>
        <p:cxnSp>
          <p:nvCxnSpPr>
            <p:cNvPr id="121" name="Straight Connector 12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0" name="Group 123"/>
          <p:cNvGrpSpPr/>
          <p:nvPr/>
        </p:nvGrpSpPr>
        <p:grpSpPr>
          <a:xfrm>
            <a:off x="5943600" y="5715000"/>
            <a:ext cx="153194" cy="152400"/>
            <a:chOff x="1980406" y="5334000"/>
            <a:chExt cx="153194" cy="152400"/>
          </a:xfrm>
        </p:grpSpPr>
        <p:cxnSp>
          <p:nvCxnSpPr>
            <p:cNvPr id="125" name="Straight Connector 124"/>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27"/>
          <p:cNvGrpSpPr/>
          <p:nvPr/>
        </p:nvGrpSpPr>
        <p:grpSpPr>
          <a:xfrm>
            <a:off x="6096000" y="5715000"/>
            <a:ext cx="153194" cy="152400"/>
            <a:chOff x="1980406" y="5334000"/>
            <a:chExt cx="153194" cy="152400"/>
          </a:xfrm>
        </p:grpSpPr>
        <p:cxnSp>
          <p:nvCxnSpPr>
            <p:cNvPr id="129" name="Straight Connector 128"/>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 name="Group 131"/>
          <p:cNvGrpSpPr/>
          <p:nvPr/>
        </p:nvGrpSpPr>
        <p:grpSpPr>
          <a:xfrm>
            <a:off x="6248400" y="5715000"/>
            <a:ext cx="153194" cy="152400"/>
            <a:chOff x="1980406" y="5334000"/>
            <a:chExt cx="153194" cy="152400"/>
          </a:xfrm>
        </p:grpSpPr>
        <p:cxnSp>
          <p:nvCxnSpPr>
            <p:cNvPr id="133" name="Straight Connector 132"/>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35"/>
          <p:cNvGrpSpPr/>
          <p:nvPr/>
        </p:nvGrpSpPr>
        <p:grpSpPr>
          <a:xfrm>
            <a:off x="6400800" y="5715000"/>
            <a:ext cx="153194" cy="152400"/>
            <a:chOff x="1980406" y="5334000"/>
            <a:chExt cx="153194" cy="152400"/>
          </a:xfrm>
        </p:grpSpPr>
        <p:cxnSp>
          <p:nvCxnSpPr>
            <p:cNvPr id="137" name="Straight Connector 136"/>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oup 139"/>
          <p:cNvGrpSpPr/>
          <p:nvPr/>
        </p:nvGrpSpPr>
        <p:grpSpPr>
          <a:xfrm>
            <a:off x="2971800" y="3429000"/>
            <a:ext cx="153194" cy="152400"/>
            <a:chOff x="1980406" y="5334000"/>
            <a:chExt cx="153194" cy="152400"/>
          </a:xfrm>
        </p:grpSpPr>
        <p:cxnSp>
          <p:nvCxnSpPr>
            <p:cNvPr id="141" name="Straight Connector 140"/>
            <p:cNvCxnSpPr/>
            <p:nvPr/>
          </p:nvCxnSpPr>
          <p:spPr>
            <a:xfrm>
              <a:off x="1981200" y="5410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20570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1904603" y="5409803"/>
              <a:ext cx="152400" cy="79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4" name="Rectangle 143"/>
          <p:cNvSpPr/>
          <p:nvPr/>
        </p:nvSpPr>
        <p:spPr>
          <a:xfrm>
            <a:off x="16764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a:endCxn id="144" idx="3"/>
          </p:cNvCxnSpPr>
          <p:nvPr/>
        </p:nvCxnSpPr>
        <p:spPr>
          <a:xfrm rot="5400000" flipH="1" flipV="1">
            <a:off x="190500" y="4152900"/>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600200" y="2133600"/>
            <a:ext cx="343364" cy="246221"/>
          </a:xfrm>
          <a:prstGeom prst="rect">
            <a:avLst/>
          </a:prstGeom>
          <a:noFill/>
        </p:spPr>
        <p:txBody>
          <a:bodyPr wrap="none" rtlCol="0">
            <a:spAutoFit/>
          </a:bodyPr>
          <a:lstStyle/>
          <a:p>
            <a:r>
              <a:rPr lang="en-US" sz="1000" dirty="0" smtClean="0"/>
              <a:t>P1</a:t>
            </a:r>
            <a:endParaRPr lang="en-US" sz="1000" dirty="0"/>
          </a:p>
        </p:txBody>
      </p:sp>
      <p:cxnSp>
        <p:nvCxnSpPr>
          <p:cNvPr id="149" name="Straight Connector 148"/>
          <p:cNvCxnSpPr>
            <a:endCxn id="150" idx="3"/>
          </p:cNvCxnSpPr>
          <p:nvPr/>
        </p:nvCxnSpPr>
        <p:spPr>
          <a:xfrm rot="5400000" flipH="1" flipV="1">
            <a:off x="1009650" y="4438650"/>
            <a:ext cx="28575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18288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rot="5400000" flipH="1" flipV="1">
            <a:off x="4960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828800" y="2438400"/>
            <a:ext cx="3048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Connector 152"/>
          <p:cNvCxnSpPr/>
          <p:nvPr/>
        </p:nvCxnSpPr>
        <p:spPr>
          <a:xfrm rot="5400000" flipH="1" flipV="1">
            <a:off x="1943100" y="4610100"/>
            <a:ext cx="2514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2133600" y="3429000"/>
            <a:ext cx="1066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rot="5400000" flipH="1" flipV="1">
            <a:off x="12580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2133600" y="2438400"/>
            <a:ext cx="7620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790236" y="2133600"/>
            <a:ext cx="343364" cy="246221"/>
          </a:xfrm>
          <a:prstGeom prst="rect">
            <a:avLst/>
          </a:prstGeom>
          <a:noFill/>
        </p:spPr>
        <p:txBody>
          <a:bodyPr wrap="none" rtlCol="0">
            <a:spAutoFit/>
          </a:bodyPr>
          <a:lstStyle/>
          <a:p>
            <a:r>
              <a:rPr lang="en-US" sz="1000" dirty="0" smtClean="0"/>
              <a:t>P2</a:t>
            </a:r>
            <a:endParaRPr lang="en-US" sz="1000" dirty="0"/>
          </a:p>
        </p:txBody>
      </p:sp>
      <p:sp>
        <p:nvSpPr>
          <p:cNvPr id="159" name="TextBox 158"/>
          <p:cNvSpPr txBox="1"/>
          <p:nvPr/>
        </p:nvSpPr>
        <p:spPr>
          <a:xfrm>
            <a:off x="2057400" y="2133600"/>
            <a:ext cx="343364" cy="246221"/>
          </a:xfrm>
          <a:prstGeom prst="rect">
            <a:avLst/>
          </a:prstGeom>
          <a:noFill/>
        </p:spPr>
        <p:txBody>
          <a:bodyPr wrap="none" rtlCol="0">
            <a:spAutoFit/>
          </a:bodyPr>
          <a:lstStyle/>
          <a:p>
            <a:r>
              <a:rPr lang="en-US" sz="1000" dirty="0" smtClean="0"/>
              <a:t>P3</a:t>
            </a:r>
            <a:endParaRPr lang="en-US" sz="1000" dirty="0"/>
          </a:p>
        </p:txBody>
      </p:sp>
      <p:sp>
        <p:nvSpPr>
          <p:cNvPr id="160" name="Rectangle 159"/>
          <p:cNvSpPr/>
          <p:nvPr/>
        </p:nvSpPr>
        <p:spPr>
          <a:xfrm>
            <a:off x="28956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rot="5400000" flipH="1" flipV="1">
            <a:off x="1410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2" name="Rectangle 161"/>
          <p:cNvSpPr/>
          <p:nvPr/>
        </p:nvSpPr>
        <p:spPr>
          <a:xfrm>
            <a:off x="30480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3048000" y="2438400"/>
            <a:ext cx="7620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8100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p:nvPr/>
        </p:nvCxnSpPr>
        <p:spPr>
          <a:xfrm rot="5400000" flipH="1" flipV="1">
            <a:off x="2172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23248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39624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962400" y="2438400"/>
            <a:ext cx="3048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rot="5400000" flipH="1" flipV="1">
            <a:off x="2629694" y="40759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4267200" y="3429000"/>
            <a:ext cx="1066800" cy="228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4267200" y="2438400"/>
            <a:ext cx="4572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rot="5400000" flipH="1" flipV="1">
            <a:off x="3085306"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flipH="1" flipV="1">
            <a:off x="40012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5334000" y="3429000"/>
            <a:ext cx="9144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7244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rot="5400000" flipH="1" flipV="1">
            <a:off x="3237706"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4876800" y="2895600"/>
            <a:ext cx="609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Straight Connector 179"/>
          <p:cNvCxnSpPr/>
          <p:nvPr/>
        </p:nvCxnSpPr>
        <p:spPr>
          <a:xfrm rot="5400000" flipH="1" flipV="1">
            <a:off x="3696494" y="41521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41536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5334000" y="2438400"/>
            <a:ext cx="457200"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rot="5400000" flipH="1" flipV="1">
            <a:off x="4456905"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5791200" y="2438400"/>
            <a:ext cx="152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rot="5400000" flipH="1" flipV="1">
            <a:off x="4609305"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6248400" y="2438400"/>
            <a:ext cx="304800" cy="152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rot="5400000" flipH="1" flipV="1">
            <a:off x="4915694" y="4228306"/>
            <a:ext cx="32766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endParaRPr lang="en-US" dirty="0" smtClean="0"/>
          </a:p>
          <a:p>
            <a:pPr lvl="1"/>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trung</a:t>
            </a:r>
            <a:r>
              <a:rPr lang="en-US" dirty="0" smtClean="0"/>
              <a:t> </a:t>
            </a:r>
            <a:r>
              <a:rPr lang="en-US" dirty="0" err="1" smtClean="0"/>
              <a:t>tâm</a:t>
            </a:r>
            <a:endParaRPr lang="en-US" dirty="0" smtClean="0"/>
          </a:p>
          <a:p>
            <a:pPr lvl="1"/>
            <a:r>
              <a:rPr lang="en-US" dirty="0" err="1" smtClean="0"/>
              <a:t>Bộ</a:t>
            </a:r>
            <a:r>
              <a:rPr lang="en-US" dirty="0" smtClean="0"/>
              <a:t> </a:t>
            </a:r>
            <a:r>
              <a:rPr lang="en-US" dirty="0" err="1" smtClean="0"/>
              <a:t>nhớ</a:t>
            </a:r>
            <a:endParaRPr lang="en-US" dirty="0" smtClean="0"/>
          </a:p>
          <a:p>
            <a:pPr lvl="1"/>
            <a:r>
              <a:rPr lang="en-US" dirty="0" err="1" smtClean="0"/>
              <a:t>Hệ</a:t>
            </a:r>
            <a:r>
              <a:rPr lang="en-US" dirty="0" smtClean="0"/>
              <a:t> </a:t>
            </a:r>
            <a:r>
              <a:rPr lang="en-US" dirty="0" err="1" smtClean="0"/>
              <a:t>thống</a:t>
            </a:r>
            <a:r>
              <a:rPr lang="en-US" dirty="0" smtClean="0"/>
              <a:t> </a:t>
            </a:r>
            <a:r>
              <a:rPr lang="en-US" dirty="0" err="1" smtClean="0"/>
              <a:t>vào</a:t>
            </a:r>
            <a:r>
              <a:rPr lang="en-US" dirty="0" smtClean="0"/>
              <a:t> </a:t>
            </a:r>
            <a:r>
              <a:rPr lang="en-US" dirty="0" err="1" smtClean="0"/>
              <a:t>ra</a:t>
            </a:r>
            <a:endParaRPr lang="en-US" dirty="0"/>
          </a:p>
        </p:txBody>
      </p:sp>
      <p:sp>
        <p:nvSpPr>
          <p:cNvPr id="4" name="Rectangle 2"/>
          <p:cNvSpPr>
            <a:spLocks noGrp="1" noChangeArrowheads="1"/>
          </p:cNvSpPr>
          <p:nvPr>
            <p:ph type="title"/>
          </p:nvPr>
        </p:nvSpPr>
        <p:spPr>
          <a:xfrm>
            <a:off x="609600" y="533400"/>
            <a:ext cx="8153400" cy="762000"/>
          </a:xfrm>
        </p:spPr>
        <p:txBody>
          <a:bodyPr/>
          <a:lstStyle/>
          <a:p>
            <a:r>
              <a:rPr lang="en-US" dirty="0" err="1"/>
              <a:t>Cấu</a:t>
            </a:r>
            <a:r>
              <a:rPr lang="en-US" dirty="0"/>
              <a:t> </a:t>
            </a:r>
            <a:r>
              <a:rPr lang="en-US" dirty="0" err="1"/>
              <a:t>hình</a:t>
            </a:r>
            <a:r>
              <a:rPr lang="en-US" dirty="0"/>
              <a:t> </a:t>
            </a:r>
            <a:r>
              <a:rPr lang="en-US" dirty="0" err="1"/>
              <a:t>của</a:t>
            </a:r>
            <a:r>
              <a:rPr lang="en-US" dirty="0"/>
              <a:t> </a:t>
            </a:r>
            <a:r>
              <a:rPr lang="en-US" dirty="0" err="1"/>
              <a:t>máy</a:t>
            </a:r>
            <a:r>
              <a:rPr lang="en-US" dirty="0"/>
              <a:t> </a:t>
            </a:r>
            <a:r>
              <a:rPr lang="en-US" dirty="0" err="1"/>
              <a:t>tính</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cơ</a:t>
            </a:r>
            <a:r>
              <a:rPr lang="en-US" dirty="0" smtClean="0"/>
              <a:t> </a:t>
            </a:r>
            <a:r>
              <a:rPr lang="en-US" dirty="0" err="1" smtClean="0"/>
              <a:t>bản</a:t>
            </a:r>
            <a:r>
              <a:rPr lang="en-US" dirty="0" smtClean="0"/>
              <a:t> CPU</a:t>
            </a:r>
            <a:endParaRPr lang="en-US" dirty="0"/>
          </a:p>
        </p:txBody>
      </p:sp>
      <p:sp>
        <p:nvSpPr>
          <p:cNvPr id="4" name="Rectangle 2"/>
          <p:cNvSpPr>
            <a:spLocks noGrp="1" noChangeArrowheads="1"/>
          </p:cNvSpPr>
          <p:nvPr>
            <p:ph type="title"/>
          </p:nvPr>
        </p:nvSpPr>
        <p:spPr>
          <a:xfrm>
            <a:off x="609600" y="533400"/>
            <a:ext cx="8153400" cy="762000"/>
          </a:xfrm>
        </p:spPr>
        <p:txBody>
          <a:bodyPr/>
          <a:lstStyle/>
          <a:p>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trung</a:t>
            </a:r>
            <a:r>
              <a:rPr lang="en-US" dirty="0" smtClean="0"/>
              <a:t> </a:t>
            </a:r>
            <a:r>
              <a:rPr lang="en-US" dirty="0" err="1" smtClean="0"/>
              <a:t>tâm</a:t>
            </a:r>
            <a:r>
              <a:rPr lang="en-US" dirty="0" smtClean="0"/>
              <a:t> (CPU)</a:t>
            </a:r>
            <a:endParaRPr lang="en-US" dirty="0"/>
          </a:p>
        </p:txBody>
      </p:sp>
      <p:graphicFrame>
        <p:nvGraphicFramePr>
          <p:cNvPr id="33794" name="Object 2"/>
          <p:cNvGraphicFramePr>
            <a:graphicFrameLocks noChangeAspect="1"/>
          </p:cNvGraphicFramePr>
          <p:nvPr/>
        </p:nvGraphicFramePr>
        <p:xfrm>
          <a:off x="1676400" y="2209800"/>
          <a:ext cx="6019800" cy="4302125"/>
        </p:xfrm>
        <a:graphic>
          <a:graphicData uri="http://schemas.openxmlformats.org/presentationml/2006/ole">
            <p:oleObj spid="_x0000_s33794" name="Visio" r:id="rId3" imgW="3573780" imgH="2552319"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Tập</a:t>
            </a:r>
            <a:r>
              <a:rPr lang="en-US" dirty="0" smtClean="0"/>
              <a:t> </a:t>
            </a:r>
            <a:r>
              <a:rPr lang="en-US" dirty="0" err="1" smtClean="0"/>
              <a:t>lệnh</a:t>
            </a:r>
            <a:endParaRPr lang="en-US" dirty="0" smtClean="0"/>
          </a:p>
          <a:p>
            <a:pPr lvl="1">
              <a:lnSpc>
                <a:spcPct val="90000"/>
              </a:lnSpc>
            </a:pPr>
            <a:r>
              <a:rPr lang="en-US" dirty="0" err="1" smtClean="0"/>
              <a:t>Mỗi</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có</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lệnh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mang</a:t>
            </a:r>
            <a:r>
              <a:rPr lang="en-US" dirty="0" smtClean="0"/>
              <a:t> </a:t>
            </a:r>
            <a:r>
              <a:rPr lang="en-US" dirty="0" err="1" smtClean="0"/>
              <a:t>tính</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họ</a:t>
            </a:r>
            <a:r>
              <a:rPr lang="en-US" dirty="0" smtClean="0"/>
              <a:t>).</a:t>
            </a:r>
          </a:p>
          <a:p>
            <a:pPr lvl="1">
              <a:lnSpc>
                <a:spcPct val="90000"/>
              </a:lnSpc>
            </a:pPr>
            <a:r>
              <a:rPr lang="en-US" dirty="0" err="1" smtClean="0"/>
              <a:t>Tập</a:t>
            </a:r>
            <a:r>
              <a:rPr lang="en-US" dirty="0" smtClean="0"/>
              <a:t> </a:t>
            </a:r>
            <a:r>
              <a:rPr lang="en-US" dirty="0" err="1" smtClean="0"/>
              <a:t>lệnh</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hàng</a:t>
            </a:r>
            <a:r>
              <a:rPr lang="en-US" dirty="0" smtClean="0"/>
              <a:t> </a:t>
            </a:r>
            <a:r>
              <a:rPr lang="en-US" dirty="0" err="1" smtClean="0"/>
              <a:t>chục</a:t>
            </a:r>
            <a:r>
              <a:rPr lang="en-US" dirty="0" smtClean="0"/>
              <a:t> </a:t>
            </a:r>
            <a:r>
              <a:rPr lang="en-US" dirty="0" err="1" smtClean="0"/>
              <a:t>đến</a:t>
            </a:r>
            <a:r>
              <a:rPr lang="en-US" dirty="0" smtClean="0"/>
              <a:t> </a:t>
            </a:r>
            <a:r>
              <a:rPr lang="en-US" dirty="0" err="1" smtClean="0"/>
              <a:t>hàng</a:t>
            </a:r>
            <a:r>
              <a:rPr lang="en-US" dirty="0" smtClean="0"/>
              <a:t> </a:t>
            </a:r>
            <a:r>
              <a:rPr lang="en-US" dirty="0" err="1" smtClean="0"/>
              <a:t>trăm</a:t>
            </a:r>
            <a:r>
              <a:rPr lang="en-US" dirty="0" smtClean="0"/>
              <a:t> </a:t>
            </a:r>
            <a:r>
              <a:rPr lang="en-US" dirty="0" err="1" smtClean="0"/>
              <a:t>lệnh</a:t>
            </a:r>
            <a:r>
              <a:rPr lang="en-US" dirty="0" smtClean="0"/>
              <a:t>.</a:t>
            </a:r>
          </a:p>
          <a:p>
            <a:pPr lvl="1">
              <a:lnSpc>
                <a:spcPct val="90000"/>
              </a:lnSpc>
            </a:pPr>
            <a:r>
              <a:rPr lang="en-US" dirty="0" err="1" smtClean="0"/>
              <a:t>Mỗi</a:t>
            </a:r>
            <a:r>
              <a:rPr lang="en-US" dirty="0" smtClean="0"/>
              <a:t> </a:t>
            </a:r>
            <a:r>
              <a:rPr lang="en-US" dirty="0" err="1" smtClean="0"/>
              <a:t>lệnh</a:t>
            </a:r>
            <a:r>
              <a:rPr lang="en-US" dirty="0" smtClean="0"/>
              <a:t> </a:t>
            </a:r>
            <a:r>
              <a:rPr lang="en-US" dirty="0" err="1" smtClean="0"/>
              <a:t>là</a:t>
            </a:r>
            <a:r>
              <a:rPr lang="en-US" dirty="0" smtClean="0"/>
              <a:t> </a:t>
            </a:r>
            <a:r>
              <a:rPr lang="en-US" dirty="0" err="1" smtClean="0"/>
              <a:t>một</a:t>
            </a:r>
            <a:r>
              <a:rPr lang="en-US" dirty="0" smtClean="0"/>
              <a:t> </a:t>
            </a:r>
            <a:r>
              <a:rPr lang="en-US" b="1" i="1" dirty="0" err="1" smtClean="0"/>
              <a:t>chuỗi</a:t>
            </a:r>
            <a:r>
              <a:rPr lang="en-US" b="1" i="1" dirty="0" smtClean="0"/>
              <a:t> </a:t>
            </a:r>
            <a:r>
              <a:rPr lang="en-US" b="1" i="1" dirty="0" err="1" smtClean="0"/>
              <a:t>số</a:t>
            </a:r>
            <a:r>
              <a:rPr lang="en-US" b="1" i="1" dirty="0" smtClean="0"/>
              <a:t> </a:t>
            </a:r>
            <a:r>
              <a:rPr lang="en-US" b="1" i="1" dirty="0" err="1" smtClean="0"/>
              <a:t>nhị</a:t>
            </a:r>
            <a:r>
              <a:rPr lang="en-US" b="1" i="1" dirty="0" smtClean="0"/>
              <a:t> </a:t>
            </a:r>
            <a:r>
              <a:rPr lang="en-US" b="1" i="1" dirty="0" err="1" smtClean="0"/>
              <a:t>phân</a:t>
            </a:r>
            <a:r>
              <a:rPr lang="en-US" dirty="0" smtClean="0"/>
              <a:t> </a:t>
            </a:r>
            <a:r>
              <a:rPr lang="en-US" dirty="0" err="1" smtClean="0"/>
              <a:t>mà</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b="1" i="1" dirty="0" err="1" smtClean="0"/>
              <a:t>hiểu</a:t>
            </a:r>
            <a:r>
              <a:rPr lang="en-US" b="1" i="1" dirty="0" smtClean="0"/>
              <a:t> </a:t>
            </a:r>
            <a:r>
              <a:rPr lang="en-US" b="1" i="1" dirty="0" err="1" smtClean="0"/>
              <a:t>được</a:t>
            </a:r>
            <a:r>
              <a:rPr lang="en-US" b="1" i="1"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thao</a:t>
            </a:r>
            <a:r>
              <a:rPr lang="en-US" dirty="0" smtClean="0"/>
              <a:t> </a:t>
            </a:r>
            <a:r>
              <a:rPr lang="en-US" dirty="0" err="1" smtClean="0"/>
              <a:t>tác</a:t>
            </a:r>
            <a:r>
              <a:rPr lang="en-US" dirty="0" smtClean="0"/>
              <a:t> </a:t>
            </a:r>
            <a:r>
              <a:rPr lang="en-US" dirty="0" err="1" smtClean="0"/>
              <a:t>xác</a:t>
            </a:r>
            <a:r>
              <a:rPr lang="en-US" dirty="0" smtClean="0"/>
              <a:t> </a:t>
            </a:r>
            <a:r>
              <a:rPr lang="en-US" dirty="0" err="1" smtClean="0"/>
              <a:t>định</a:t>
            </a:r>
            <a:r>
              <a:rPr lang="en-US" dirty="0" smtClean="0"/>
              <a:t>.</a:t>
            </a:r>
          </a:p>
          <a:p>
            <a:pPr lvl="1">
              <a:lnSpc>
                <a:spcPct val="90000"/>
              </a:lnSpc>
            </a:pPr>
            <a:r>
              <a:rPr lang="en-US" dirty="0" err="1" smtClean="0"/>
              <a:t>Các</a:t>
            </a:r>
            <a:r>
              <a:rPr lang="en-US" dirty="0" smtClean="0"/>
              <a:t> </a:t>
            </a:r>
            <a:r>
              <a:rPr lang="en-US" dirty="0" err="1" smtClean="0"/>
              <a:t>lệnh</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kí</a:t>
            </a:r>
            <a:r>
              <a:rPr lang="en-US" dirty="0" smtClean="0"/>
              <a:t> </a:t>
            </a:r>
            <a:r>
              <a:rPr lang="en-US" dirty="0" err="1" smtClean="0"/>
              <a:t>hiệu</a:t>
            </a:r>
            <a:r>
              <a:rPr lang="en-US" dirty="0" smtClean="0"/>
              <a:t> </a:t>
            </a:r>
            <a:r>
              <a:rPr lang="en-US" dirty="0" err="1" smtClean="0"/>
              <a:t>gợi</a:t>
            </a:r>
            <a:r>
              <a:rPr lang="en-US" dirty="0" smtClean="0"/>
              <a:t> </a:t>
            </a:r>
            <a:r>
              <a:rPr lang="en-US" dirty="0" err="1" smtClean="0"/>
              <a:t>nhớ</a:t>
            </a:r>
            <a:r>
              <a:rPr lang="en-US" dirty="0" smtClean="0"/>
              <a:t> </a:t>
            </a:r>
            <a:r>
              <a:rPr lang="en-US" dirty="0" smtClean="0">
                <a:sym typeface="Symbol" pitchFamily="18" charset="2"/>
              </a:rPr>
              <a:t> </a:t>
            </a: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lệnh</a:t>
            </a:r>
            <a:r>
              <a:rPr lang="en-US" dirty="0" smtClean="0">
                <a:sym typeface="Symbol" pitchFamily="18" charset="2"/>
              </a:rPr>
              <a:t> </a:t>
            </a:r>
            <a:r>
              <a:rPr lang="en-US" dirty="0" err="1" smtClean="0">
                <a:sym typeface="Symbol" pitchFamily="18" charset="2"/>
              </a:rPr>
              <a:t>hợp</a:t>
            </a:r>
            <a:r>
              <a:rPr lang="en-US" dirty="0" smtClean="0">
                <a:sym typeface="Symbol" pitchFamily="18" charset="2"/>
              </a:rPr>
              <a:t> </a:t>
            </a:r>
            <a:r>
              <a:rPr lang="en-US" dirty="0" err="1" smtClean="0">
                <a:sym typeface="Symbol" pitchFamily="18" charset="2"/>
              </a:rPr>
              <a:t>ngữ</a:t>
            </a:r>
            <a:endParaRPr lang="en-US" dirty="0" smtClean="0"/>
          </a:p>
          <a:p>
            <a:pPr lvl="1"/>
            <a:endParaRPr lang="en-US" dirty="0"/>
          </a:p>
        </p:txBody>
      </p:sp>
      <p:sp>
        <p:nvSpPr>
          <p:cNvPr id="4" name="Rectangle 2"/>
          <p:cNvSpPr>
            <a:spLocks noGrp="1" noChangeArrowheads="1"/>
          </p:cNvSpPr>
          <p:nvPr>
            <p:ph type="title"/>
          </p:nvPr>
        </p:nvSpPr>
        <p:spPr>
          <a:xfrm>
            <a:off x="609600" y="533400"/>
            <a:ext cx="8153400" cy="762000"/>
          </a:xfrm>
        </p:spPr>
        <p:txBody>
          <a:bodyPr/>
          <a:lstStyle/>
          <a:p>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trung</a:t>
            </a:r>
            <a:r>
              <a:rPr lang="en-US" dirty="0" smtClean="0"/>
              <a:t> </a:t>
            </a:r>
            <a:r>
              <a:rPr lang="en-US" dirty="0" err="1" smtClean="0"/>
              <a:t>tâm</a:t>
            </a:r>
            <a:r>
              <a:rPr lang="en-US" dirty="0" smtClean="0"/>
              <a:t> (CPU)</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err="1" smtClean="0"/>
              <a:t>Khuôn</a:t>
            </a:r>
            <a:r>
              <a:rPr lang="en-US" dirty="0" smtClean="0"/>
              <a:t> </a:t>
            </a:r>
            <a:r>
              <a:rPr lang="en-US" dirty="0" err="1" smtClean="0"/>
              <a:t>dạng</a:t>
            </a:r>
            <a:r>
              <a:rPr lang="en-US" dirty="0" smtClean="0"/>
              <a:t> </a:t>
            </a:r>
            <a:r>
              <a:rPr lang="en-US" dirty="0" err="1" smtClean="0"/>
              <a:t>lệnh</a:t>
            </a:r>
            <a:endParaRPr lang="en-US" dirty="0" smtClean="0"/>
          </a:p>
          <a:p>
            <a:endParaRPr lang="en-US" dirty="0" smtClean="0"/>
          </a:p>
          <a:p>
            <a:pPr lvl="1"/>
            <a:r>
              <a:rPr lang="en-US" dirty="0" err="1" smtClean="0"/>
              <a:t>Mã</a:t>
            </a:r>
            <a:r>
              <a:rPr lang="en-US" dirty="0" smtClean="0"/>
              <a:t> </a:t>
            </a:r>
            <a:r>
              <a:rPr lang="en-US" dirty="0" err="1" smtClean="0"/>
              <a:t>thao</a:t>
            </a:r>
            <a:r>
              <a:rPr lang="en-US" dirty="0" smtClean="0"/>
              <a:t> </a:t>
            </a:r>
            <a:r>
              <a:rPr lang="en-US" dirty="0" err="1" smtClean="0"/>
              <a:t>tác</a:t>
            </a:r>
            <a:r>
              <a:rPr lang="en-US" dirty="0" smtClean="0"/>
              <a:t> (Operation Code - </a:t>
            </a:r>
            <a:r>
              <a:rPr lang="en-US" dirty="0" err="1" smtClean="0"/>
              <a:t>Opcode</a:t>
            </a:r>
            <a:r>
              <a:rPr lang="en-US" dirty="0" smtClean="0"/>
              <a:t>): </a:t>
            </a:r>
            <a:r>
              <a:rPr lang="en-US" dirty="0" err="1" smtClean="0"/>
              <a:t>mã</a:t>
            </a:r>
            <a:r>
              <a:rPr lang="en-US" dirty="0" smtClean="0"/>
              <a:t> </a:t>
            </a:r>
            <a:r>
              <a:rPr lang="en-US" dirty="0" err="1" smtClean="0"/>
              <a:t>hóa</a:t>
            </a:r>
            <a:r>
              <a:rPr lang="en-US" dirty="0" smtClean="0"/>
              <a:t> </a:t>
            </a:r>
            <a:r>
              <a:rPr lang="en-US" dirty="0" err="1" smtClean="0"/>
              <a:t>cho</a:t>
            </a:r>
            <a:r>
              <a:rPr lang="en-US" dirty="0" smtClean="0"/>
              <a:t> </a:t>
            </a:r>
            <a:r>
              <a:rPr lang="en-US" dirty="0" err="1" smtClean="0"/>
              <a:t>thao</a:t>
            </a:r>
            <a:r>
              <a:rPr lang="en-US" dirty="0" smtClean="0"/>
              <a:t> </a:t>
            </a:r>
            <a:r>
              <a:rPr lang="en-US" dirty="0" err="1" smtClean="0"/>
              <a:t>tác</a:t>
            </a:r>
            <a:r>
              <a:rPr lang="en-US" dirty="0" smtClean="0"/>
              <a:t> </a:t>
            </a:r>
            <a:r>
              <a:rPr lang="en-US" dirty="0" err="1" smtClean="0"/>
              <a:t>mà</a:t>
            </a:r>
            <a:r>
              <a:rPr lang="en-US" dirty="0" smtClean="0"/>
              <a:t> CPU </a:t>
            </a:r>
            <a:r>
              <a:rPr lang="en-US" dirty="0" err="1" smtClean="0"/>
              <a:t>phải</a:t>
            </a:r>
            <a:r>
              <a:rPr lang="en-US" dirty="0" smtClean="0"/>
              <a:t> </a:t>
            </a:r>
            <a:r>
              <a:rPr lang="en-US" dirty="0" err="1" smtClean="0"/>
              <a:t>thực</a:t>
            </a:r>
            <a:r>
              <a:rPr lang="en-US" dirty="0" smtClean="0"/>
              <a:t> </a:t>
            </a:r>
            <a:r>
              <a:rPr lang="en-US" dirty="0" err="1" smtClean="0"/>
              <a:t>hiện</a:t>
            </a:r>
            <a:r>
              <a:rPr lang="en-US" dirty="0" smtClean="0"/>
              <a:t>.</a:t>
            </a:r>
          </a:p>
          <a:p>
            <a:pPr lvl="1"/>
            <a:r>
              <a:rPr lang="en-US" dirty="0" err="1" smtClean="0"/>
              <a:t>Tham</a:t>
            </a:r>
            <a:r>
              <a:rPr lang="en-US" dirty="0" smtClean="0"/>
              <a:t> </a:t>
            </a:r>
            <a:r>
              <a:rPr lang="en-US" dirty="0" err="1" smtClean="0"/>
              <a:t>chiếu</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mã</a:t>
            </a:r>
            <a:r>
              <a:rPr lang="en-US" dirty="0" smtClean="0"/>
              <a:t> </a:t>
            </a:r>
            <a:r>
              <a:rPr lang="en-US" dirty="0" err="1" smtClean="0"/>
              <a:t>hóa</a:t>
            </a:r>
            <a:r>
              <a:rPr lang="en-US" dirty="0" smtClean="0"/>
              <a:t> </a:t>
            </a:r>
            <a:r>
              <a:rPr lang="en-US" dirty="0" err="1" smtClean="0"/>
              <a:t>cho</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hoặc</a:t>
            </a:r>
            <a:r>
              <a:rPr lang="en-US" dirty="0" smtClean="0"/>
              <a:t> </a:t>
            </a:r>
            <a:r>
              <a:rPr lang="en-US" dirty="0" err="1" smtClean="0"/>
              <a:t>nơi</a:t>
            </a:r>
            <a:r>
              <a:rPr lang="en-US" dirty="0" smtClean="0"/>
              <a:t> </a:t>
            </a:r>
            <a:r>
              <a:rPr lang="en-US" dirty="0" err="1" smtClean="0"/>
              <a:t>chứa</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mà</a:t>
            </a:r>
            <a:r>
              <a:rPr lang="en-US" dirty="0" smtClean="0"/>
              <a:t> </a:t>
            </a:r>
            <a:r>
              <a:rPr lang="en-US" dirty="0" err="1" smtClean="0"/>
              <a:t>thao</a:t>
            </a:r>
            <a:r>
              <a:rPr lang="en-US" dirty="0" smtClean="0"/>
              <a:t> </a:t>
            </a:r>
            <a:r>
              <a:rPr lang="en-US" dirty="0" err="1" smtClean="0"/>
              <a:t>tác</a:t>
            </a:r>
            <a:r>
              <a:rPr lang="en-US" dirty="0" smtClean="0"/>
              <a:t> </a:t>
            </a:r>
            <a:r>
              <a:rPr lang="en-US" dirty="0" err="1" smtClean="0"/>
              <a:t>sẽ</a:t>
            </a:r>
            <a:r>
              <a:rPr lang="en-US" dirty="0" smtClean="0"/>
              <a:t> </a:t>
            </a:r>
            <a:r>
              <a:rPr lang="en-US" dirty="0" err="1" smtClean="0"/>
              <a:t>tác</a:t>
            </a:r>
            <a:r>
              <a:rPr lang="en-US" dirty="0" smtClean="0"/>
              <a:t> </a:t>
            </a:r>
            <a:r>
              <a:rPr lang="en-US" dirty="0" err="1" smtClean="0"/>
              <a:t>động</a:t>
            </a:r>
            <a:r>
              <a:rPr lang="en-US" dirty="0" smtClean="0"/>
              <a:t>.</a:t>
            </a:r>
          </a:p>
          <a:p>
            <a:pPr lvl="2"/>
            <a:r>
              <a:rPr lang="en-US" dirty="0" err="1" smtClean="0"/>
              <a:t>Toán</a:t>
            </a:r>
            <a:r>
              <a:rPr lang="en-US" dirty="0" smtClean="0"/>
              <a:t> </a:t>
            </a:r>
            <a:r>
              <a:rPr lang="en-US" dirty="0" err="1" smtClean="0"/>
              <a:t>hạng</a:t>
            </a:r>
            <a:r>
              <a:rPr lang="en-US" dirty="0" smtClean="0"/>
              <a:t> </a:t>
            </a:r>
            <a:r>
              <a:rPr lang="en-US" dirty="0" err="1" smtClean="0"/>
              <a:t>nguồn</a:t>
            </a:r>
            <a:r>
              <a:rPr lang="en-US" dirty="0" smtClean="0"/>
              <a:t> (Source Operand):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của</a:t>
            </a:r>
            <a:r>
              <a:rPr lang="en-US" dirty="0" smtClean="0"/>
              <a:t> </a:t>
            </a:r>
            <a:r>
              <a:rPr lang="en-US" dirty="0" err="1" smtClean="0"/>
              <a:t>thao</a:t>
            </a:r>
            <a:r>
              <a:rPr lang="en-US" dirty="0" smtClean="0"/>
              <a:t> </a:t>
            </a:r>
            <a:r>
              <a:rPr lang="en-US" dirty="0" err="1" smtClean="0"/>
              <a:t>tác</a:t>
            </a:r>
            <a:r>
              <a:rPr lang="en-US" dirty="0" smtClean="0"/>
              <a:t> (CPU </a:t>
            </a:r>
            <a:r>
              <a:rPr lang="en-US" dirty="0" err="1" smtClean="0"/>
              <a:t>sẽ</a:t>
            </a:r>
            <a:r>
              <a:rPr lang="en-US" dirty="0" smtClean="0"/>
              <a:t> </a:t>
            </a:r>
            <a:r>
              <a:rPr lang="en-US" dirty="0" err="1" smtClean="0"/>
              <a:t>đọc</a:t>
            </a:r>
            <a:r>
              <a:rPr lang="en-US" dirty="0" smtClean="0"/>
              <a:t>)</a:t>
            </a:r>
          </a:p>
          <a:p>
            <a:pPr lvl="2"/>
            <a:r>
              <a:rPr lang="en-US" dirty="0" err="1" smtClean="0"/>
              <a:t>Toán</a:t>
            </a:r>
            <a:r>
              <a:rPr lang="en-US" dirty="0" smtClean="0"/>
              <a:t> </a:t>
            </a:r>
            <a:r>
              <a:rPr lang="en-US" dirty="0" err="1" smtClean="0"/>
              <a:t>hạng</a:t>
            </a:r>
            <a:r>
              <a:rPr lang="en-US" dirty="0" smtClean="0"/>
              <a:t> </a:t>
            </a:r>
            <a:r>
              <a:rPr lang="en-US" dirty="0" err="1" smtClean="0"/>
              <a:t>đích</a:t>
            </a:r>
            <a:r>
              <a:rPr lang="en-US" dirty="0" smtClean="0"/>
              <a:t> (Destination Operand): </a:t>
            </a:r>
            <a:r>
              <a:rPr lang="en-US" dirty="0" err="1" smtClean="0"/>
              <a:t>dữ</a:t>
            </a:r>
            <a:r>
              <a:rPr lang="en-US" dirty="0" smtClean="0"/>
              <a:t> </a:t>
            </a:r>
            <a:r>
              <a:rPr lang="en-US" dirty="0" err="1" smtClean="0"/>
              <a:t>liệu</a:t>
            </a:r>
            <a:r>
              <a:rPr lang="en-US" dirty="0" smtClean="0"/>
              <a:t> </a:t>
            </a:r>
            <a:r>
              <a:rPr lang="en-US" dirty="0" err="1" smtClean="0"/>
              <a:t>ra</a:t>
            </a:r>
            <a:r>
              <a:rPr lang="en-US" dirty="0" smtClean="0"/>
              <a:t> </a:t>
            </a:r>
            <a:r>
              <a:rPr lang="en-US" dirty="0" err="1" smtClean="0"/>
              <a:t>của</a:t>
            </a:r>
            <a:r>
              <a:rPr lang="en-US" dirty="0" smtClean="0"/>
              <a:t> </a:t>
            </a:r>
            <a:r>
              <a:rPr lang="en-US" dirty="0" err="1" smtClean="0"/>
              <a:t>thao</a:t>
            </a:r>
            <a:r>
              <a:rPr lang="en-US" dirty="0" smtClean="0"/>
              <a:t> </a:t>
            </a:r>
            <a:r>
              <a:rPr lang="en-US" dirty="0" err="1" smtClean="0"/>
              <a:t>tác</a:t>
            </a:r>
            <a:r>
              <a:rPr lang="en-US" dirty="0" smtClean="0"/>
              <a:t> (CPU </a:t>
            </a:r>
            <a:r>
              <a:rPr lang="en-US" dirty="0" err="1" smtClean="0"/>
              <a:t>sẽ</a:t>
            </a:r>
            <a:r>
              <a:rPr lang="en-US" dirty="0" smtClean="0"/>
              <a:t> </a:t>
            </a:r>
            <a:r>
              <a:rPr lang="en-US" dirty="0" err="1" smtClean="0"/>
              <a:t>ghi</a:t>
            </a:r>
            <a:r>
              <a:rPr lang="en-US" dirty="0" smtClean="0"/>
              <a:t>)</a:t>
            </a:r>
            <a:endParaRPr lang="en-US" sz="2800" dirty="0" smtClean="0"/>
          </a:p>
          <a:p>
            <a:endParaRPr lang="en-US" dirty="0"/>
          </a:p>
        </p:txBody>
      </p:sp>
      <p:sp>
        <p:nvSpPr>
          <p:cNvPr id="4" name="Rectangle 2"/>
          <p:cNvSpPr>
            <a:spLocks noGrp="1" noChangeArrowheads="1"/>
          </p:cNvSpPr>
          <p:nvPr>
            <p:ph type="title"/>
          </p:nvPr>
        </p:nvSpPr>
        <p:spPr>
          <a:xfrm>
            <a:off x="609600" y="533400"/>
            <a:ext cx="8153400" cy="762000"/>
          </a:xfrm>
        </p:spPr>
        <p:txBody>
          <a:bodyPr/>
          <a:lstStyle/>
          <a:p>
            <a:r>
              <a:rPr lang="en-US" dirty="0" err="1" smtClean="0"/>
              <a:t>Tập</a:t>
            </a:r>
            <a:r>
              <a:rPr lang="en-US" dirty="0" smtClean="0"/>
              <a:t> </a:t>
            </a:r>
            <a:r>
              <a:rPr lang="en-US" dirty="0" err="1" smtClean="0"/>
              <a:t>lệnh</a:t>
            </a:r>
            <a:endParaRPr lang="en-US" dirty="0"/>
          </a:p>
        </p:txBody>
      </p:sp>
      <p:graphicFrame>
        <p:nvGraphicFramePr>
          <p:cNvPr id="5" name="Group 4"/>
          <p:cNvGraphicFramePr>
            <a:graphicFrameLocks/>
          </p:cNvGraphicFramePr>
          <p:nvPr/>
        </p:nvGraphicFramePr>
        <p:xfrm>
          <a:off x="2133600" y="2148839"/>
          <a:ext cx="4267200" cy="365761"/>
        </p:xfrm>
        <a:graphic>
          <a:graphicData uri="http://schemas.openxmlformats.org/drawingml/2006/table">
            <a:tbl>
              <a:tblPr/>
              <a:tblGrid>
                <a:gridCol w="1571625"/>
                <a:gridCol w="2695575"/>
              </a:tblGrid>
              <a:tr h="3657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Mã</a:t>
                      </a:r>
                      <a:r>
                        <a:rPr kumimoji="0" lang="en-US" sz="1800" b="1" i="0" u="none" strike="noStrike" cap="none" normalizeH="0" baseline="0" dirty="0" smtClean="0">
                          <a:ln>
                            <a:noFill/>
                          </a:ln>
                          <a:solidFill>
                            <a:srgbClr val="000066"/>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thao</a:t>
                      </a:r>
                      <a:r>
                        <a:rPr kumimoji="0" lang="en-US" sz="1800" b="1" i="0" u="none" strike="noStrike" cap="none" normalizeH="0" baseline="0" dirty="0" smtClean="0">
                          <a:ln>
                            <a:noFill/>
                          </a:ln>
                          <a:solidFill>
                            <a:srgbClr val="000066"/>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tác</a:t>
                      </a:r>
                      <a:endParaRPr kumimoji="0" lang="en-US" sz="1800" b="1" i="0" u="none" strike="noStrike" cap="none" normalizeH="0" baseline="0" dirty="0" smtClean="0">
                        <a:ln>
                          <a:noFill/>
                        </a:ln>
                        <a:solidFill>
                          <a:srgbClr val="00006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Tham</a:t>
                      </a:r>
                      <a:r>
                        <a:rPr kumimoji="0" lang="en-US" sz="1800" b="1" i="0" u="none" strike="noStrike" cap="none" normalizeH="0" baseline="0" dirty="0" smtClean="0">
                          <a:ln>
                            <a:noFill/>
                          </a:ln>
                          <a:solidFill>
                            <a:srgbClr val="000066"/>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chiếu</a:t>
                      </a:r>
                      <a:r>
                        <a:rPr kumimoji="0" lang="en-US" sz="1800" b="1" i="0" u="none" strike="noStrike" cap="none" normalizeH="0" baseline="0" dirty="0" smtClean="0">
                          <a:ln>
                            <a:noFill/>
                          </a:ln>
                          <a:solidFill>
                            <a:srgbClr val="000066"/>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toán</a:t>
                      </a:r>
                      <a:r>
                        <a:rPr kumimoji="0" lang="en-US" sz="1800" b="1" i="0" u="none" strike="noStrike" cap="none" normalizeH="0" baseline="0" dirty="0" smtClean="0">
                          <a:ln>
                            <a:noFill/>
                          </a:ln>
                          <a:solidFill>
                            <a:srgbClr val="000066"/>
                          </a:solidFill>
                          <a:effectLst/>
                          <a:latin typeface="Times New Roman" pitchFamily="18" charset="0"/>
                          <a:cs typeface="Times New Roman" pitchFamily="18" charset="0"/>
                        </a:rPr>
                        <a:t> </a:t>
                      </a:r>
                      <a:r>
                        <a:rPr kumimoji="0" lang="en-US" sz="1800" b="1" i="0" u="none" strike="noStrike" cap="none" normalizeH="0" baseline="0" dirty="0" err="1" smtClean="0">
                          <a:ln>
                            <a:noFill/>
                          </a:ln>
                          <a:solidFill>
                            <a:srgbClr val="000066"/>
                          </a:solidFill>
                          <a:effectLst/>
                          <a:latin typeface="Times New Roman" pitchFamily="18" charset="0"/>
                          <a:cs typeface="Times New Roman" pitchFamily="18" charset="0"/>
                        </a:rPr>
                        <a:t>hạng</a:t>
                      </a:r>
                      <a:endParaRPr kumimoji="0" lang="en-US" sz="1800" b="1" i="0" u="none" strike="noStrike" cap="none" normalizeH="0" baseline="0" dirty="0" smtClean="0">
                        <a:ln>
                          <a:noFill/>
                        </a:ln>
                        <a:solidFill>
                          <a:srgbClr val="000066"/>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762000"/>
          </a:xfrm>
        </p:spPr>
        <p:txBody>
          <a:bodyPr>
            <a:normAutofit/>
          </a:bodyPr>
          <a:lstStyle/>
          <a:p>
            <a:r>
              <a:rPr lang="en-US" dirty="0" smtClean="0"/>
              <a:t>3.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hóa</a:t>
            </a:r>
            <a:r>
              <a:rPr lang="en-US" dirty="0" smtClean="0"/>
              <a:t> </a:t>
            </a:r>
            <a:r>
              <a:rPr lang="en-US" dirty="0" err="1" smtClean="0"/>
              <a:t>toán</a:t>
            </a:r>
            <a:r>
              <a:rPr lang="en-US" dirty="0" smtClean="0"/>
              <a:t> </a:t>
            </a:r>
            <a:r>
              <a:rPr lang="en-US" dirty="0" err="1" smtClean="0"/>
              <a:t>hạng</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18</a:t>
            </a:fld>
            <a:endParaRPr lang="en-US"/>
          </a:p>
        </p:txBody>
      </p:sp>
      <p:sp>
        <p:nvSpPr>
          <p:cNvPr id="5" name="Content Placeholder 4"/>
          <p:cNvSpPr>
            <a:spLocks noGrp="1"/>
          </p:cNvSpPr>
          <p:nvPr>
            <p:ph sz="quarter" idx="1"/>
          </p:nvPr>
        </p:nvSpPr>
        <p:spPr/>
        <p:txBody>
          <a:bodyPr/>
          <a:lstStyle/>
          <a:p>
            <a:r>
              <a:rPr lang="en-US" dirty="0" err="1" smtClean="0"/>
              <a:t>Các</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toán</a:t>
            </a:r>
            <a:r>
              <a:rPr lang="en-US" dirty="0" smtClean="0"/>
              <a:t> </a:t>
            </a:r>
            <a:r>
              <a:rPr lang="en-US" dirty="0" err="1" smtClean="0"/>
              <a:t>hạng</a:t>
            </a:r>
            <a:endParaRPr lang="en-US" dirty="0" smtClean="0"/>
          </a:p>
          <a:p>
            <a:pPr lvl="1"/>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tức</a:t>
            </a:r>
            <a:r>
              <a:rPr lang="en-US" dirty="0" smtClean="0"/>
              <a:t> </a:t>
            </a:r>
            <a:r>
              <a:rPr lang="en-US" dirty="0" err="1" smtClean="0"/>
              <a:t>thì</a:t>
            </a:r>
            <a:endParaRPr lang="en-US" dirty="0" smtClean="0"/>
          </a:p>
          <a:p>
            <a:pPr lvl="1"/>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thanh</a:t>
            </a:r>
            <a:r>
              <a:rPr lang="en-US" dirty="0" smtClean="0"/>
              <a:t> </a:t>
            </a:r>
            <a:r>
              <a:rPr lang="en-US" dirty="0" err="1" smtClean="0"/>
              <a:t>ghi</a:t>
            </a:r>
            <a:endParaRPr lang="en-US" dirty="0" smtClean="0"/>
          </a:p>
          <a:p>
            <a:pPr lvl="1"/>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trực</a:t>
            </a:r>
            <a:r>
              <a:rPr lang="en-US" dirty="0" smtClean="0"/>
              <a:t> </a:t>
            </a:r>
            <a:r>
              <a:rPr lang="en-US" dirty="0" err="1" smtClean="0"/>
              <a:t>tiếp</a:t>
            </a:r>
            <a:endParaRPr lang="en-US" dirty="0" smtClean="0"/>
          </a:p>
          <a:p>
            <a:pPr lvl="1"/>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gián</a:t>
            </a:r>
            <a:r>
              <a:rPr lang="en-US" dirty="0" smtClean="0"/>
              <a:t> </a:t>
            </a:r>
            <a:r>
              <a:rPr lang="en-US" dirty="0" err="1" smtClean="0"/>
              <a:t>tiếp</a:t>
            </a:r>
            <a:r>
              <a:rPr lang="en-US" dirty="0" smtClean="0"/>
              <a:t> qua </a:t>
            </a:r>
            <a:r>
              <a:rPr lang="en-US" dirty="0" err="1" smtClean="0"/>
              <a:t>thanh</a:t>
            </a:r>
            <a:r>
              <a:rPr lang="en-US" dirty="0" smtClean="0"/>
              <a:t> </a:t>
            </a:r>
            <a:r>
              <a:rPr lang="en-US" dirty="0" err="1" smtClean="0"/>
              <a:t>ghi</a:t>
            </a:r>
            <a:endParaRPr lang="en-US" dirty="0" smtClean="0"/>
          </a:p>
          <a:p>
            <a:pPr lvl="1"/>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dịch</a:t>
            </a:r>
            <a:r>
              <a:rPr lang="en-US" dirty="0" smtClean="0"/>
              <a:t> </a:t>
            </a:r>
            <a:r>
              <a:rPr lang="en-US" dirty="0" err="1" smtClean="0"/>
              <a:t>chuyển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153400" cy="609600"/>
          </a:xfrm>
        </p:spPr>
        <p:txBody>
          <a:bodyPr/>
          <a:lstStyle/>
          <a:p>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tức</a:t>
            </a:r>
            <a:r>
              <a:rPr lang="en-US" dirty="0" smtClean="0"/>
              <a:t> </a:t>
            </a:r>
            <a:r>
              <a:rPr lang="en-US" dirty="0" err="1" smtClean="0"/>
              <a:t>thì</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19</a:t>
            </a:fld>
            <a:endParaRPr lang="en-US"/>
          </a:p>
        </p:txBody>
      </p:sp>
      <p:sp>
        <p:nvSpPr>
          <p:cNvPr id="5" name="Content Placeholder 4"/>
          <p:cNvSpPr>
            <a:spLocks noGrp="1"/>
          </p:cNvSpPr>
          <p:nvPr>
            <p:ph sz="quarter" idx="1"/>
          </p:nvPr>
        </p:nvSpPr>
        <p:spPr/>
        <p:txBody>
          <a:bodyPr/>
          <a:lstStyle/>
          <a:p>
            <a:endParaRPr lang="en-US" dirty="0" smtClean="0"/>
          </a:p>
          <a:p>
            <a:endParaRPr lang="en-US" dirty="0" smtClean="0"/>
          </a:p>
          <a:p>
            <a:r>
              <a:rPr lang="en-US" dirty="0" smtClean="0"/>
              <a:t>Immediate Addressing Mode</a:t>
            </a:r>
          </a:p>
          <a:p>
            <a:r>
              <a:rPr lang="en-US" dirty="0" err="1" smtClean="0"/>
              <a:t>Toán</a:t>
            </a:r>
            <a:r>
              <a:rPr lang="en-US" dirty="0" smtClean="0"/>
              <a:t> </a:t>
            </a:r>
            <a:r>
              <a:rPr lang="en-US" dirty="0" err="1" smtClean="0"/>
              <a:t>hạng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ở </a:t>
            </a:r>
            <a:r>
              <a:rPr lang="en-US" dirty="0" err="1" smtClean="0"/>
              <a:t>ngay</a:t>
            </a:r>
            <a:r>
              <a:rPr lang="en-US" dirty="0" smtClean="0"/>
              <a:t> </a:t>
            </a:r>
            <a:r>
              <a:rPr lang="en-US" dirty="0" err="1" smtClean="0"/>
              <a:t>trong</a:t>
            </a:r>
            <a:r>
              <a:rPr lang="en-US" dirty="0" smtClean="0"/>
              <a:t> </a:t>
            </a:r>
            <a:r>
              <a:rPr lang="en-US" dirty="0" err="1" smtClean="0"/>
              <a:t>lệnh</a:t>
            </a:r>
            <a:endParaRPr lang="en-US" dirty="0" smtClean="0"/>
          </a:p>
          <a:p>
            <a:r>
              <a:rPr lang="en-US" dirty="0" err="1" smtClean="0"/>
              <a:t>Ví</a:t>
            </a:r>
            <a:r>
              <a:rPr lang="en-US" dirty="0" smtClean="0"/>
              <a:t> </a:t>
            </a:r>
            <a:r>
              <a:rPr lang="en-US" dirty="0" err="1" smtClean="0"/>
              <a:t>dụ</a:t>
            </a:r>
            <a:r>
              <a:rPr lang="en-US" dirty="0" smtClean="0"/>
              <a:t>:</a:t>
            </a:r>
          </a:p>
          <a:p>
            <a:pPr>
              <a:buNone/>
            </a:pPr>
            <a:r>
              <a:rPr lang="en-US" dirty="0" smtClean="0"/>
              <a:t>			ADD	AX, 5		; AX ← AX + 5</a:t>
            </a:r>
          </a:p>
          <a:p>
            <a:r>
              <a:rPr lang="en-US" dirty="0" err="1" smtClean="0"/>
              <a:t>Truy</a:t>
            </a:r>
            <a:r>
              <a:rPr lang="en-US" dirty="0" smtClean="0"/>
              <a:t> </a:t>
            </a:r>
            <a:r>
              <a:rPr lang="en-US" dirty="0" err="1" smtClean="0"/>
              <a:t>nhập</a:t>
            </a:r>
            <a:r>
              <a:rPr lang="en-US" dirty="0" smtClean="0"/>
              <a:t> </a:t>
            </a:r>
            <a:r>
              <a:rPr lang="en-US" dirty="0" err="1" smtClean="0"/>
              <a:t>toán</a:t>
            </a:r>
            <a:r>
              <a:rPr lang="en-US" dirty="0" smtClean="0"/>
              <a:t> </a:t>
            </a:r>
            <a:r>
              <a:rPr lang="en-US" dirty="0" err="1" smtClean="0"/>
              <a:t>hạng</a:t>
            </a:r>
            <a:r>
              <a:rPr lang="en-US" dirty="0" smtClean="0"/>
              <a:t> </a:t>
            </a:r>
            <a:r>
              <a:rPr lang="en-US" dirty="0" err="1" smtClean="0"/>
              <a:t>rất</a:t>
            </a:r>
            <a:r>
              <a:rPr lang="en-US" dirty="0" smtClean="0"/>
              <a:t> </a:t>
            </a:r>
            <a:r>
              <a:rPr lang="en-US" dirty="0" err="1" smtClean="0"/>
              <a:t>nhanh</a:t>
            </a:r>
            <a:endParaRPr lang="en-US" dirty="0" smtClean="0"/>
          </a:p>
          <a:p>
            <a:endParaRPr lang="en-US" dirty="0"/>
          </a:p>
        </p:txBody>
      </p:sp>
      <p:graphicFrame>
        <p:nvGraphicFramePr>
          <p:cNvPr id="210946" name="Object 5"/>
          <p:cNvGraphicFramePr>
            <a:graphicFrameLocks noChangeAspect="1"/>
          </p:cNvGraphicFramePr>
          <p:nvPr/>
        </p:nvGraphicFramePr>
        <p:xfrm>
          <a:off x="2362200" y="1600200"/>
          <a:ext cx="4267200" cy="609600"/>
        </p:xfrm>
        <a:graphic>
          <a:graphicData uri="http://schemas.openxmlformats.org/presentationml/2006/ole">
            <p:oleObj spid="_x0000_s1026" name="Visio" r:id="rId3" imgW="1866662" imgH="266176"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ja-JP" dirty="0" err="1">
                <a:ea typeface="ＭＳ Ｐゴシック" charset="-128"/>
              </a:rPr>
              <a:t>Chương</a:t>
            </a:r>
            <a:r>
              <a:rPr lang="en-US" altLang="ja-JP" dirty="0">
                <a:ea typeface="ＭＳ Ｐゴシック" charset="-128"/>
              </a:rPr>
              <a:t> 2. </a:t>
            </a:r>
            <a:r>
              <a:rPr lang="en-US" altLang="ja-JP" dirty="0" err="1">
                <a:ea typeface="ＭＳ Ｐゴシック" charset="-128"/>
              </a:rPr>
              <a:t>Hệ</a:t>
            </a:r>
            <a:r>
              <a:rPr lang="en-US" altLang="ja-JP" dirty="0">
                <a:ea typeface="ＭＳ Ｐゴシック" charset="-128"/>
              </a:rPr>
              <a:t> </a:t>
            </a:r>
            <a:r>
              <a:rPr lang="en-US" altLang="ja-JP" dirty="0" err="1">
                <a:ea typeface="ＭＳ Ｐゴシック" charset="-128"/>
              </a:rPr>
              <a:t>thống</a:t>
            </a:r>
            <a:r>
              <a:rPr lang="en-US" altLang="ja-JP" dirty="0">
                <a:ea typeface="ＭＳ Ｐゴシック" charset="-128"/>
              </a:rPr>
              <a:t> </a:t>
            </a:r>
            <a:r>
              <a:rPr lang="en-US" altLang="ja-JP" dirty="0" err="1">
                <a:ea typeface="ＭＳ Ｐゴシック" charset="-128"/>
              </a:rPr>
              <a:t>máy</a:t>
            </a:r>
            <a:r>
              <a:rPr lang="en-US" altLang="ja-JP" dirty="0">
                <a:ea typeface="ＭＳ Ｐゴシック" charset="-128"/>
              </a:rPr>
              <a:t> </a:t>
            </a:r>
            <a:r>
              <a:rPr lang="en-US" altLang="ja-JP" dirty="0" err="1">
                <a:ea typeface="ＭＳ Ｐゴシック" charset="-128"/>
              </a:rPr>
              <a:t>tính</a:t>
            </a:r>
            <a:endParaRPr lang="en-US" dirty="0"/>
          </a:p>
        </p:txBody>
      </p:sp>
      <p:sp>
        <p:nvSpPr>
          <p:cNvPr id="2051" name="Rectangle 3"/>
          <p:cNvSpPr>
            <a:spLocks noGrp="1" noChangeArrowheads="1"/>
          </p:cNvSpPr>
          <p:nvPr>
            <p:ph sz="quarter" idx="1"/>
          </p:nvPr>
        </p:nvSpPr>
        <p:spPr/>
        <p:txBody>
          <a:bodyPr/>
          <a:lstStyle/>
          <a:p>
            <a:pPr>
              <a:buNone/>
            </a:pPr>
            <a:r>
              <a:rPr lang="en-US" dirty="0"/>
              <a:t>2.1. </a:t>
            </a:r>
            <a:r>
              <a:rPr lang="en-US" dirty="0" err="1"/>
              <a:t>Phần</a:t>
            </a:r>
            <a:r>
              <a:rPr lang="en-US" dirty="0"/>
              <a:t> </a:t>
            </a:r>
            <a:r>
              <a:rPr lang="en-US" dirty="0" err="1"/>
              <a:t>cứng</a:t>
            </a:r>
            <a:endParaRPr lang="en-US" dirty="0"/>
          </a:p>
          <a:p>
            <a:pPr>
              <a:buNone/>
            </a:pPr>
            <a:r>
              <a:rPr lang="en-US" dirty="0" smtClean="0"/>
              <a:t>2.2. </a:t>
            </a:r>
            <a:r>
              <a:rPr lang="en-US" dirty="0" err="1"/>
              <a:t>Hệ</a:t>
            </a:r>
            <a:r>
              <a:rPr lang="en-US" dirty="0"/>
              <a:t> </a:t>
            </a:r>
            <a:r>
              <a:rPr lang="en-US" dirty="0" err="1"/>
              <a:t>điều</a:t>
            </a:r>
            <a:r>
              <a:rPr lang="en-US" dirty="0"/>
              <a:t> </a:t>
            </a:r>
            <a:r>
              <a:rPr lang="en-US" dirty="0" err="1"/>
              <a:t>hành</a:t>
            </a:r>
            <a:endParaRPr lang="en-US" dirty="0"/>
          </a:p>
          <a:p>
            <a:pPr>
              <a:buNone/>
            </a:pPr>
            <a:r>
              <a:rPr lang="en-US" dirty="0"/>
              <a:t>2.3. </a:t>
            </a:r>
            <a:r>
              <a:rPr lang="en-US" dirty="0" err="1"/>
              <a:t>Kỹ</a:t>
            </a:r>
            <a:r>
              <a:rPr lang="en-US" dirty="0"/>
              <a:t> </a:t>
            </a:r>
            <a:r>
              <a:rPr lang="en-US" dirty="0" err="1"/>
              <a:t>thuật</a:t>
            </a:r>
            <a:r>
              <a:rPr lang="en-US" dirty="0"/>
              <a:t> </a:t>
            </a:r>
            <a:r>
              <a:rPr lang="en-US" dirty="0" err="1"/>
              <a:t>cấu</a:t>
            </a:r>
            <a:r>
              <a:rPr lang="en-US" dirty="0"/>
              <a:t> </a:t>
            </a:r>
            <a:r>
              <a:rPr lang="en-US" dirty="0" err="1"/>
              <a:t>hình</a:t>
            </a:r>
            <a:r>
              <a:rPr lang="en-US" dirty="0"/>
              <a:t> </a:t>
            </a:r>
            <a:r>
              <a:rPr lang="en-US" dirty="0" err="1"/>
              <a:t>hệ</a:t>
            </a:r>
            <a:r>
              <a:rPr lang="en-US" dirty="0"/>
              <a:t> </a:t>
            </a:r>
            <a:r>
              <a:rPr lang="en-US" dirty="0" err="1"/>
              <a:t>thống</a:t>
            </a:r>
            <a:endParaRPr lang="en-US" dirty="0"/>
          </a:p>
          <a:p>
            <a:pPr>
              <a:buNone/>
            </a:pPr>
            <a:r>
              <a:rPr lang="en-US" dirty="0"/>
              <a:t>2.4. </a:t>
            </a:r>
            <a:r>
              <a:rPr lang="en-US" dirty="0" err="1"/>
              <a:t>Hiệu</a:t>
            </a:r>
            <a:r>
              <a:rPr lang="en-US" dirty="0"/>
              <a:t> </a:t>
            </a:r>
            <a:r>
              <a:rPr lang="en-US" dirty="0" err="1"/>
              <a:t>năng</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hệ</a:t>
            </a:r>
            <a:r>
              <a:rPr lang="en-US" dirty="0"/>
              <a:t> </a:t>
            </a:r>
            <a:r>
              <a:rPr lang="en-US" dirty="0" err="1"/>
              <a:t>thống</a:t>
            </a:r>
            <a:endParaRPr lang="en-US" dirty="0"/>
          </a:p>
          <a:p>
            <a:pPr>
              <a:buNone/>
            </a:pPr>
            <a:r>
              <a:rPr lang="en-US" dirty="0"/>
              <a:t>2.5.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762000"/>
          </a:xfrm>
        </p:spPr>
        <p:txBody>
          <a:bodyPr/>
          <a:lstStyle/>
          <a:p>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thanh</a:t>
            </a:r>
            <a:r>
              <a:rPr lang="en-US" dirty="0" smtClean="0"/>
              <a:t> </a:t>
            </a:r>
            <a:r>
              <a:rPr lang="en-US" dirty="0" err="1" smtClean="0"/>
              <a:t>ghi</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20</a:t>
            </a:fld>
            <a:endParaRPr lang="en-US"/>
          </a:p>
        </p:txBody>
      </p:sp>
      <p:sp>
        <p:nvSpPr>
          <p:cNvPr id="5" name="Content Placeholder 4"/>
          <p:cNvSpPr>
            <a:spLocks noGrp="1"/>
          </p:cNvSpPr>
          <p:nvPr>
            <p:ph sz="quarter" idx="1"/>
          </p:nvPr>
        </p:nvSpPr>
        <p:spPr>
          <a:xfrm>
            <a:off x="381000" y="1600200"/>
            <a:ext cx="3886200" cy="4572000"/>
          </a:xfrm>
        </p:spPr>
        <p:txBody>
          <a:bodyPr>
            <a:normAutofit fontScale="92500" lnSpcReduction="10000"/>
          </a:bodyPr>
          <a:lstStyle/>
          <a:p>
            <a:pPr>
              <a:lnSpc>
                <a:spcPct val="90000"/>
              </a:lnSpc>
            </a:pPr>
            <a:r>
              <a:rPr lang="en-US" sz="2800" dirty="0" smtClean="0"/>
              <a:t>Register Addressing Mode</a:t>
            </a:r>
            <a:endParaRPr lang="en-US" sz="2400" dirty="0" smtClean="0"/>
          </a:p>
          <a:p>
            <a:pPr>
              <a:lnSpc>
                <a:spcPct val="90000"/>
              </a:lnSpc>
            </a:pPr>
            <a:r>
              <a:rPr lang="en-US" sz="2800" dirty="0" err="1" smtClean="0"/>
              <a:t>Toán</a:t>
            </a:r>
            <a:r>
              <a:rPr lang="en-US" sz="2800" dirty="0" smtClean="0"/>
              <a:t> </a:t>
            </a:r>
            <a:r>
              <a:rPr lang="en-US" sz="2800" dirty="0" err="1" smtClean="0"/>
              <a:t>hạng</a:t>
            </a:r>
            <a:r>
              <a:rPr lang="en-US" sz="2800" dirty="0" smtClean="0"/>
              <a:t> </a:t>
            </a:r>
            <a:r>
              <a:rPr lang="en-US" sz="2800" dirty="0" err="1" smtClean="0"/>
              <a:t>là</a:t>
            </a:r>
            <a:r>
              <a:rPr lang="en-US" sz="2800" dirty="0" smtClean="0"/>
              <a:t> </a:t>
            </a:r>
            <a:r>
              <a:rPr lang="en-US" sz="2800" dirty="0" err="1" smtClean="0"/>
              <a:t>nội</a:t>
            </a:r>
            <a:r>
              <a:rPr lang="en-US" sz="2800" dirty="0" smtClean="0"/>
              <a:t> dung </a:t>
            </a:r>
            <a:r>
              <a:rPr lang="en-US" sz="2800" dirty="0" err="1" smtClean="0"/>
              <a:t>của</a:t>
            </a:r>
            <a:r>
              <a:rPr lang="en-US" sz="2800" dirty="0" smtClean="0"/>
              <a:t> </a:t>
            </a:r>
            <a:r>
              <a:rPr lang="en-US" sz="2800" dirty="0" err="1" smtClean="0"/>
              <a:t>một</a:t>
            </a:r>
            <a:r>
              <a:rPr lang="en-US" sz="2800" dirty="0" smtClean="0"/>
              <a:t> </a:t>
            </a:r>
            <a:r>
              <a:rPr lang="en-US" sz="2800" dirty="0" err="1" smtClean="0"/>
              <a:t>thanh</a:t>
            </a:r>
            <a:r>
              <a:rPr lang="en-US" sz="2800" dirty="0" smtClean="0"/>
              <a:t> </a:t>
            </a:r>
            <a:r>
              <a:rPr lang="en-US" sz="2800" dirty="0" err="1" smtClean="0"/>
              <a:t>ghi</a:t>
            </a:r>
            <a:r>
              <a:rPr lang="en-US" sz="2800" dirty="0" smtClean="0"/>
              <a:t> </a:t>
            </a:r>
            <a:r>
              <a:rPr lang="en-US" sz="2800" dirty="0" err="1" smtClean="0"/>
              <a:t>mà</a:t>
            </a:r>
            <a:r>
              <a:rPr lang="en-US" sz="2800" dirty="0" smtClean="0"/>
              <a:t> </a:t>
            </a:r>
            <a:r>
              <a:rPr lang="en-US" sz="2800" dirty="0" err="1" smtClean="0"/>
              <a:t>tên</a:t>
            </a:r>
            <a:r>
              <a:rPr lang="en-US" sz="2800" dirty="0" smtClean="0"/>
              <a:t> </a:t>
            </a:r>
            <a:r>
              <a:rPr lang="en-US" sz="2800" dirty="0" err="1" smtClean="0"/>
              <a:t>thanh</a:t>
            </a:r>
            <a:r>
              <a:rPr lang="en-US" sz="2800" dirty="0" smtClean="0"/>
              <a:t> </a:t>
            </a:r>
            <a:r>
              <a:rPr lang="en-US" sz="2800" dirty="0" err="1" smtClean="0"/>
              <a:t>ghi</a:t>
            </a:r>
            <a:r>
              <a:rPr lang="en-US" sz="2800" dirty="0" smtClean="0"/>
              <a:t> </a:t>
            </a:r>
            <a:r>
              <a:rPr lang="en-US" sz="2800" dirty="0" err="1" smtClean="0"/>
              <a:t>được</a:t>
            </a:r>
            <a:r>
              <a:rPr lang="en-US" sz="2800" dirty="0" smtClean="0"/>
              <a:t> </a:t>
            </a:r>
            <a:r>
              <a:rPr lang="en-US" sz="2800" dirty="0" err="1" smtClean="0"/>
              <a:t>cho</a:t>
            </a:r>
            <a:r>
              <a:rPr lang="en-US" sz="2800" dirty="0" smtClean="0"/>
              <a:t> </a:t>
            </a:r>
            <a:r>
              <a:rPr lang="en-US" sz="2800" dirty="0" err="1" smtClean="0"/>
              <a:t>biết</a:t>
            </a:r>
            <a:r>
              <a:rPr lang="en-US" sz="2800" dirty="0" smtClean="0"/>
              <a:t> ở </a:t>
            </a:r>
            <a:r>
              <a:rPr lang="en-US" sz="2800" dirty="0" err="1" smtClean="0"/>
              <a:t>trong</a:t>
            </a:r>
            <a:r>
              <a:rPr lang="en-US" sz="2800" dirty="0" smtClean="0"/>
              <a:t> </a:t>
            </a:r>
            <a:r>
              <a:rPr lang="en-US" sz="2800" dirty="0" err="1" smtClean="0"/>
              <a:t>lệnh</a:t>
            </a:r>
            <a:r>
              <a:rPr lang="en-US" sz="2800" dirty="0" smtClean="0"/>
              <a:t>.</a:t>
            </a:r>
          </a:p>
          <a:p>
            <a:pPr>
              <a:lnSpc>
                <a:spcPct val="90000"/>
              </a:lnSpc>
            </a:pPr>
            <a:r>
              <a:rPr lang="en-US" sz="2800" dirty="0" err="1" smtClean="0"/>
              <a:t>Ví</a:t>
            </a:r>
            <a:r>
              <a:rPr lang="en-US" sz="2800" dirty="0" smtClean="0"/>
              <a:t> </a:t>
            </a:r>
            <a:r>
              <a:rPr lang="en-US" sz="2800" dirty="0" err="1" smtClean="0"/>
              <a:t>dụ</a:t>
            </a:r>
            <a:r>
              <a:rPr lang="en-US" sz="2800" dirty="0" smtClean="0"/>
              <a:t>:</a:t>
            </a:r>
          </a:p>
          <a:p>
            <a:pPr>
              <a:lnSpc>
                <a:spcPct val="90000"/>
              </a:lnSpc>
              <a:buNone/>
            </a:pPr>
            <a:r>
              <a:rPr lang="en-US" sz="2800" dirty="0" smtClean="0"/>
              <a:t>	    MOV  AX, BX 	; AX ← BX</a:t>
            </a:r>
          </a:p>
          <a:p>
            <a:pPr>
              <a:lnSpc>
                <a:spcPct val="90000"/>
              </a:lnSpc>
            </a:pPr>
            <a:r>
              <a:rPr lang="en-US" sz="2800" dirty="0" err="1" smtClean="0"/>
              <a:t>Tốc</a:t>
            </a:r>
            <a:r>
              <a:rPr lang="en-US" sz="2800" dirty="0" smtClean="0"/>
              <a:t> </a:t>
            </a:r>
            <a:r>
              <a:rPr lang="en-US" sz="2800" dirty="0" err="1" smtClean="0"/>
              <a:t>độ</a:t>
            </a:r>
            <a:r>
              <a:rPr lang="en-US" sz="2800" dirty="0" smtClean="0"/>
              <a:t> </a:t>
            </a:r>
            <a:r>
              <a:rPr lang="en-US" sz="2800" dirty="0" err="1" smtClean="0"/>
              <a:t>truy</a:t>
            </a:r>
            <a:r>
              <a:rPr lang="en-US" sz="2800" dirty="0" smtClean="0"/>
              <a:t> </a:t>
            </a:r>
            <a:r>
              <a:rPr lang="en-US" sz="2800" dirty="0" err="1" smtClean="0"/>
              <a:t>cập</a:t>
            </a:r>
            <a:r>
              <a:rPr lang="en-US" sz="2800" dirty="0" smtClean="0"/>
              <a:t> </a:t>
            </a:r>
            <a:r>
              <a:rPr lang="en-US" sz="2800" dirty="0" err="1" smtClean="0"/>
              <a:t>nhanh</a:t>
            </a:r>
            <a:r>
              <a:rPr lang="en-US" sz="2800" dirty="0" smtClean="0"/>
              <a:t> </a:t>
            </a:r>
            <a:r>
              <a:rPr lang="en-US" sz="2800" dirty="0" err="1" smtClean="0"/>
              <a:t>hơn</a:t>
            </a:r>
            <a:r>
              <a:rPr lang="en-US" sz="2800" dirty="0" smtClean="0"/>
              <a:t> so </a:t>
            </a:r>
            <a:r>
              <a:rPr lang="en-US" sz="2800" dirty="0" err="1" smtClean="0"/>
              <a:t>với</a:t>
            </a:r>
            <a:r>
              <a:rPr lang="en-US" sz="2800" dirty="0" smtClean="0"/>
              <a:t> </a:t>
            </a:r>
            <a:r>
              <a:rPr lang="en-US" sz="2800" dirty="0" err="1" smtClean="0"/>
              <a:t>những</a:t>
            </a:r>
            <a:r>
              <a:rPr lang="en-US" sz="2800" dirty="0" smtClean="0"/>
              <a:t> </a:t>
            </a:r>
            <a:r>
              <a:rPr lang="en-US" sz="2800" dirty="0" err="1" smtClean="0"/>
              <a:t>lệnh</a:t>
            </a:r>
            <a:r>
              <a:rPr lang="en-US" sz="2800" dirty="0" smtClean="0"/>
              <a:t> </a:t>
            </a:r>
            <a:r>
              <a:rPr lang="en-US" sz="2800" dirty="0" err="1" smtClean="0"/>
              <a:t>có</a:t>
            </a:r>
            <a:r>
              <a:rPr lang="en-US" sz="2800" dirty="0" smtClean="0"/>
              <a:t> </a:t>
            </a:r>
            <a:r>
              <a:rPr lang="en-US" sz="2800" dirty="0" err="1" smtClean="0"/>
              <a:t>truy</a:t>
            </a:r>
            <a:r>
              <a:rPr lang="en-US" sz="2800" dirty="0" smtClean="0"/>
              <a:t> </a:t>
            </a:r>
            <a:r>
              <a:rPr lang="en-US" sz="2800" dirty="0" err="1" smtClean="0"/>
              <a:t>cập</a:t>
            </a:r>
            <a:r>
              <a:rPr lang="en-US" sz="2800" dirty="0" smtClean="0"/>
              <a:t> </a:t>
            </a:r>
            <a:r>
              <a:rPr lang="en-US" sz="2800" dirty="0" err="1" smtClean="0"/>
              <a:t>đến</a:t>
            </a:r>
            <a:r>
              <a:rPr lang="en-US" sz="2800" dirty="0" smtClean="0"/>
              <a:t> </a:t>
            </a:r>
            <a:r>
              <a:rPr lang="en-US" sz="2800" dirty="0" err="1" smtClean="0"/>
              <a:t>bộ</a:t>
            </a:r>
            <a:r>
              <a:rPr lang="en-US" sz="2800" dirty="0" smtClean="0"/>
              <a:t> </a:t>
            </a:r>
            <a:r>
              <a:rPr lang="en-US" sz="2800" dirty="0" err="1" smtClean="0"/>
              <a:t>nhớ</a:t>
            </a:r>
            <a:r>
              <a:rPr lang="en-US" sz="2800" dirty="0" smtClean="0"/>
              <a:t>.</a:t>
            </a:r>
          </a:p>
          <a:p>
            <a:endParaRPr lang="en-US" dirty="0"/>
          </a:p>
        </p:txBody>
      </p:sp>
      <p:graphicFrame>
        <p:nvGraphicFramePr>
          <p:cNvPr id="211970" name="Object 4"/>
          <p:cNvGraphicFramePr>
            <a:graphicFrameLocks noChangeAspect="1"/>
          </p:cNvGraphicFramePr>
          <p:nvPr/>
        </p:nvGraphicFramePr>
        <p:xfrm>
          <a:off x="4800600" y="1752600"/>
          <a:ext cx="4038600" cy="3444875"/>
        </p:xfrm>
        <a:graphic>
          <a:graphicData uri="http://schemas.openxmlformats.org/presentationml/2006/ole">
            <p:oleObj spid="_x0000_s2050" name="Visio" r:id="rId3" imgW="1866662" imgH="1592342"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85800"/>
            <a:ext cx="8153400" cy="609600"/>
          </a:xfrm>
        </p:spPr>
        <p:txBody>
          <a:bodyPr/>
          <a:lstStyle/>
          <a:p>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trực</a:t>
            </a:r>
            <a:r>
              <a:rPr lang="en-US" dirty="0" smtClean="0"/>
              <a:t> </a:t>
            </a:r>
            <a:r>
              <a:rPr lang="en-US" dirty="0" err="1" smtClean="0"/>
              <a:t>tiếp</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21</a:t>
            </a:fld>
            <a:endParaRPr lang="en-US"/>
          </a:p>
        </p:txBody>
      </p:sp>
      <p:sp>
        <p:nvSpPr>
          <p:cNvPr id="5" name="Content Placeholder 4"/>
          <p:cNvSpPr>
            <a:spLocks noGrp="1"/>
          </p:cNvSpPr>
          <p:nvPr>
            <p:ph sz="quarter" idx="1"/>
          </p:nvPr>
        </p:nvSpPr>
        <p:spPr>
          <a:xfrm>
            <a:off x="914400" y="1447800"/>
            <a:ext cx="4267200" cy="4572000"/>
          </a:xfrm>
        </p:spPr>
        <p:txBody>
          <a:bodyPr>
            <a:normAutofit fontScale="92500"/>
          </a:bodyPr>
          <a:lstStyle/>
          <a:p>
            <a:r>
              <a:rPr lang="en-US" sz="2800" dirty="0" smtClean="0"/>
              <a:t>Direct Addressing Mode</a:t>
            </a:r>
          </a:p>
          <a:p>
            <a:r>
              <a:rPr lang="en-US" sz="2800" dirty="0" err="1" smtClean="0"/>
              <a:t>Toán</a:t>
            </a:r>
            <a:r>
              <a:rPr lang="en-US" sz="2800" dirty="0" smtClean="0"/>
              <a:t> </a:t>
            </a:r>
            <a:r>
              <a:rPr lang="en-US" sz="2800" dirty="0" err="1" smtClean="0"/>
              <a:t>hạng</a:t>
            </a:r>
            <a:r>
              <a:rPr lang="en-US" sz="2800" dirty="0" smtClean="0"/>
              <a:t> </a:t>
            </a:r>
            <a:r>
              <a:rPr lang="en-US" sz="2800" dirty="0" err="1" smtClean="0"/>
              <a:t>là</a:t>
            </a:r>
            <a:r>
              <a:rPr lang="en-US" sz="2800" dirty="0" smtClean="0"/>
              <a:t> </a:t>
            </a:r>
            <a:r>
              <a:rPr lang="en-US" sz="2800" dirty="0" err="1" smtClean="0"/>
              <a:t>nội</a:t>
            </a:r>
            <a:r>
              <a:rPr lang="en-US" sz="2800" dirty="0" smtClean="0"/>
              <a:t> dung </a:t>
            </a:r>
            <a:r>
              <a:rPr lang="en-US" sz="2800" dirty="0" err="1" smtClean="0"/>
              <a:t>của</a:t>
            </a:r>
            <a:r>
              <a:rPr lang="en-US" sz="2800" dirty="0" smtClean="0"/>
              <a:t> </a:t>
            </a:r>
            <a:r>
              <a:rPr lang="en-US" sz="2800" dirty="0" err="1" smtClean="0"/>
              <a:t>một</a:t>
            </a:r>
            <a:r>
              <a:rPr lang="en-US" sz="2800" dirty="0" smtClean="0"/>
              <a:t> </a:t>
            </a:r>
            <a:r>
              <a:rPr lang="en-US" sz="2800" dirty="0" err="1" smtClean="0"/>
              <a:t>ngăn</a:t>
            </a:r>
            <a:r>
              <a:rPr lang="en-US" sz="2800" dirty="0" smtClean="0"/>
              <a:t> </a:t>
            </a:r>
            <a:r>
              <a:rPr lang="en-US" sz="2800" dirty="0" err="1" smtClean="0"/>
              <a:t>nhớ</a:t>
            </a:r>
            <a:r>
              <a:rPr lang="en-US" sz="2800" dirty="0" smtClean="0"/>
              <a:t> </a:t>
            </a:r>
            <a:r>
              <a:rPr lang="en-US" sz="2800" dirty="0" err="1" smtClean="0"/>
              <a:t>mà</a:t>
            </a:r>
            <a:r>
              <a:rPr lang="en-US" sz="2800" dirty="0" smtClean="0"/>
              <a:t> </a:t>
            </a:r>
            <a:r>
              <a:rPr lang="en-US" sz="2800" dirty="0" err="1" smtClean="0"/>
              <a:t>địa</a:t>
            </a:r>
            <a:r>
              <a:rPr lang="en-US" sz="2800" dirty="0" smtClean="0"/>
              <a:t> </a:t>
            </a:r>
            <a:r>
              <a:rPr lang="en-US" sz="2800" dirty="0" err="1" smtClean="0"/>
              <a:t>chỉ</a:t>
            </a:r>
            <a:r>
              <a:rPr lang="en-US" sz="2800" dirty="0" smtClean="0"/>
              <a:t> </a:t>
            </a:r>
            <a:r>
              <a:rPr lang="en-US" sz="2800" dirty="0" err="1" smtClean="0"/>
              <a:t>ngăn</a:t>
            </a:r>
            <a:r>
              <a:rPr lang="en-US" sz="2800" dirty="0" smtClean="0"/>
              <a:t> </a:t>
            </a:r>
            <a:r>
              <a:rPr lang="en-US" sz="2800" dirty="0" err="1" smtClean="0"/>
              <a:t>nhớ</a:t>
            </a:r>
            <a:r>
              <a:rPr lang="en-US" sz="2800" dirty="0" smtClean="0"/>
              <a:t> </a:t>
            </a:r>
            <a:r>
              <a:rPr lang="en-US" sz="2800" dirty="0" err="1" smtClean="0"/>
              <a:t>được</a:t>
            </a:r>
            <a:r>
              <a:rPr lang="en-US" sz="2800" dirty="0" smtClean="0"/>
              <a:t> </a:t>
            </a:r>
            <a:r>
              <a:rPr lang="en-US" sz="2800" dirty="0" err="1" smtClean="0"/>
              <a:t>cho</a:t>
            </a:r>
            <a:r>
              <a:rPr lang="en-US" sz="2800" dirty="0" smtClean="0"/>
              <a:t> </a:t>
            </a:r>
            <a:r>
              <a:rPr lang="en-US" sz="2800" dirty="0" err="1" smtClean="0"/>
              <a:t>trực</a:t>
            </a:r>
            <a:r>
              <a:rPr lang="en-US" sz="2800" dirty="0" smtClean="0"/>
              <a:t> </a:t>
            </a:r>
            <a:r>
              <a:rPr lang="en-US" sz="2800" dirty="0" err="1" smtClean="0"/>
              <a:t>tiếp</a:t>
            </a:r>
            <a:r>
              <a:rPr lang="en-US" sz="2800" dirty="0" smtClean="0"/>
              <a:t> ở </a:t>
            </a:r>
            <a:r>
              <a:rPr lang="en-US" sz="2800" dirty="0" err="1" smtClean="0"/>
              <a:t>trong</a:t>
            </a:r>
            <a:r>
              <a:rPr lang="en-US" sz="2800" dirty="0" smtClean="0"/>
              <a:t> </a:t>
            </a:r>
            <a:r>
              <a:rPr lang="en-US" sz="2800" dirty="0" err="1" smtClean="0"/>
              <a:t>lệnh</a:t>
            </a:r>
            <a:r>
              <a:rPr lang="en-US" sz="2800" dirty="0" smtClean="0"/>
              <a:t>.</a:t>
            </a:r>
          </a:p>
          <a:p>
            <a:r>
              <a:rPr lang="en-US" sz="2800" dirty="0" err="1" smtClean="0"/>
              <a:t>Ví</a:t>
            </a:r>
            <a:r>
              <a:rPr lang="en-US" sz="2800" dirty="0" smtClean="0"/>
              <a:t> </a:t>
            </a:r>
            <a:r>
              <a:rPr lang="en-US" sz="2800" dirty="0" err="1" smtClean="0"/>
              <a:t>dụ</a:t>
            </a:r>
            <a:r>
              <a:rPr lang="en-US" sz="2800" dirty="0" smtClean="0"/>
              <a:t>:</a:t>
            </a:r>
          </a:p>
          <a:p>
            <a:pPr>
              <a:buNone/>
            </a:pPr>
            <a:r>
              <a:rPr lang="en-US" sz="2800" dirty="0" smtClean="0"/>
              <a:t>		MOV	AL, [1000]</a:t>
            </a:r>
          </a:p>
          <a:p>
            <a:pPr>
              <a:buNone/>
            </a:pPr>
            <a:r>
              <a:rPr lang="en-US" sz="2800" dirty="0" smtClean="0"/>
              <a:t>	; AL ← </a:t>
            </a:r>
            <a:r>
              <a:rPr lang="en-US" sz="2800" dirty="0" err="1" smtClean="0"/>
              <a:t>nội</a:t>
            </a:r>
            <a:r>
              <a:rPr lang="en-US" sz="2800" dirty="0" smtClean="0"/>
              <a:t> dung byte </a:t>
            </a:r>
            <a:r>
              <a:rPr lang="en-US" sz="2800" dirty="0" err="1" smtClean="0"/>
              <a:t>nhớ</a:t>
            </a:r>
            <a:r>
              <a:rPr lang="en-US" sz="2800" dirty="0" smtClean="0"/>
              <a:t> </a:t>
            </a:r>
            <a:r>
              <a:rPr lang="en-US" sz="2800" dirty="0" err="1" smtClean="0"/>
              <a:t>có</a:t>
            </a:r>
            <a:r>
              <a:rPr lang="en-US" sz="2800" dirty="0" smtClean="0"/>
              <a:t> </a:t>
            </a:r>
            <a:r>
              <a:rPr lang="en-US" sz="2800" dirty="0" err="1" smtClean="0"/>
              <a:t>địa</a:t>
            </a:r>
            <a:r>
              <a:rPr lang="en-US" sz="2800" dirty="0" smtClean="0"/>
              <a:t> </a:t>
            </a:r>
            <a:r>
              <a:rPr lang="en-US" sz="2800" dirty="0" err="1" smtClean="0"/>
              <a:t>chỉ</a:t>
            </a:r>
            <a:r>
              <a:rPr lang="en-US" sz="2800" dirty="0" smtClean="0"/>
              <a:t> </a:t>
            </a:r>
            <a:r>
              <a:rPr lang="en-US" sz="2800" dirty="0" err="1" smtClean="0"/>
              <a:t>là</a:t>
            </a:r>
            <a:r>
              <a:rPr lang="en-US" sz="2800" dirty="0" smtClean="0"/>
              <a:t> 1000</a:t>
            </a:r>
          </a:p>
          <a:p>
            <a:endParaRPr lang="en-US" dirty="0"/>
          </a:p>
        </p:txBody>
      </p:sp>
      <p:graphicFrame>
        <p:nvGraphicFramePr>
          <p:cNvPr id="212994" name="Object 4"/>
          <p:cNvGraphicFramePr>
            <a:graphicFrameLocks noChangeAspect="1"/>
          </p:cNvGraphicFramePr>
          <p:nvPr/>
        </p:nvGraphicFramePr>
        <p:xfrm>
          <a:off x="5257800" y="1752600"/>
          <a:ext cx="3581400" cy="3054350"/>
        </p:xfrm>
        <a:graphic>
          <a:graphicData uri="http://schemas.openxmlformats.org/presentationml/2006/ole">
            <p:oleObj spid="_x0000_s3074" name="Visio" r:id="rId3" imgW="1866662" imgH="1592342"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685800"/>
          </a:xfrm>
        </p:spPr>
        <p:txBody>
          <a:bodyPr>
            <a:normAutofit/>
          </a:bodyPr>
          <a:lstStyle/>
          <a:p>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gián</a:t>
            </a:r>
            <a:r>
              <a:rPr lang="en-US" dirty="0" smtClean="0"/>
              <a:t> </a:t>
            </a:r>
            <a:r>
              <a:rPr lang="en-US" dirty="0" err="1" smtClean="0"/>
              <a:t>tiếp</a:t>
            </a:r>
            <a:r>
              <a:rPr lang="en-US" dirty="0" smtClean="0"/>
              <a:t> qua </a:t>
            </a:r>
            <a:r>
              <a:rPr lang="en-US" dirty="0" err="1" smtClean="0"/>
              <a:t>thanh</a:t>
            </a:r>
            <a:r>
              <a:rPr lang="en-US" dirty="0" smtClean="0"/>
              <a:t> </a:t>
            </a:r>
            <a:r>
              <a:rPr lang="en-US" dirty="0" err="1" smtClean="0"/>
              <a:t>ghi</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22</a:t>
            </a:fld>
            <a:endParaRPr lang="en-US"/>
          </a:p>
        </p:txBody>
      </p:sp>
      <p:sp>
        <p:nvSpPr>
          <p:cNvPr id="5" name="Content Placeholder 4"/>
          <p:cNvSpPr>
            <a:spLocks noGrp="1"/>
          </p:cNvSpPr>
          <p:nvPr>
            <p:ph sz="quarter" idx="1"/>
          </p:nvPr>
        </p:nvSpPr>
        <p:spPr>
          <a:xfrm>
            <a:off x="914400" y="1447800"/>
            <a:ext cx="7772400" cy="5181600"/>
          </a:xfrm>
        </p:spPr>
        <p:txBody>
          <a:bodyPr>
            <a:normAutofit/>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Register Indirect Addressing Mode</a:t>
            </a:r>
          </a:p>
          <a:p>
            <a:r>
              <a:rPr lang="en-US" sz="2400" dirty="0" err="1" smtClean="0"/>
              <a:t>Ví</a:t>
            </a:r>
            <a:r>
              <a:rPr lang="en-US" sz="2400" dirty="0" smtClean="0"/>
              <a:t> </a:t>
            </a:r>
            <a:r>
              <a:rPr lang="en-US" sz="2400" dirty="0" err="1" smtClean="0"/>
              <a:t>dụ</a:t>
            </a:r>
            <a:r>
              <a:rPr lang="en-US" sz="2400" dirty="0" smtClean="0"/>
              <a:t>:	MOV	AL, [BX]	;  AL ← </a:t>
            </a:r>
            <a:r>
              <a:rPr lang="en-US" sz="2400" dirty="0" err="1" smtClean="0"/>
              <a:t>nội</a:t>
            </a:r>
            <a:r>
              <a:rPr lang="en-US" sz="2400" dirty="0" smtClean="0"/>
              <a:t> dung </a:t>
            </a:r>
            <a:r>
              <a:rPr lang="en-US" sz="2400" dirty="0" err="1" smtClean="0"/>
              <a:t>của</a:t>
            </a:r>
            <a:r>
              <a:rPr lang="en-US" sz="2400" dirty="0" smtClean="0"/>
              <a:t> byte </a:t>
            </a:r>
            <a:r>
              <a:rPr lang="en-US" sz="2400" dirty="0" err="1" smtClean="0"/>
              <a:t>nhớ</a:t>
            </a:r>
            <a:r>
              <a:rPr lang="en-US" sz="2400" dirty="0" smtClean="0"/>
              <a:t> </a:t>
            </a:r>
            <a:r>
              <a:rPr lang="en-US" sz="2400" dirty="0" err="1" smtClean="0"/>
              <a:t>có</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bằng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của</a:t>
            </a:r>
            <a:r>
              <a:rPr lang="en-US" sz="2400" dirty="0" smtClean="0"/>
              <a:t> </a:t>
            </a:r>
            <a:r>
              <a:rPr lang="en-US" sz="2400" dirty="0" err="1" smtClean="0"/>
              <a:t>thanh</a:t>
            </a:r>
            <a:r>
              <a:rPr lang="en-US" sz="2400" dirty="0" smtClean="0"/>
              <a:t> </a:t>
            </a:r>
            <a:r>
              <a:rPr lang="en-US" sz="2400" dirty="0" err="1" smtClean="0"/>
              <a:t>ghi</a:t>
            </a:r>
            <a:r>
              <a:rPr lang="en-US" sz="2400" dirty="0" smtClean="0"/>
              <a:t> BX</a:t>
            </a:r>
          </a:p>
          <a:p>
            <a:endParaRPr lang="en-US" sz="2400" dirty="0"/>
          </a:p>
        </p:txBody>
      </p:sp>
      <p:graphicFrame>
        <p:nvGraphicFramePr>
          <p:cNvPr id="214018" name="Object 5"/>
          <p:cNvGraphicFramePr>
            <a:graphicFrameLocks noChangeAspect="1"/>
          </p:cNvGraphicFramePr>
          <p:nvPr/>
        </p:nvGraphicFramePr>
        <p:xfrm>
          <a:off x="1600200" y="1524000"/>
          <a:ext cx="6019800" cy="3336925"/>
        </p:xfrm>
        <a:graphic>
          <a:graphicData uri="http://schemas.openxmlformats.org/presentationml/2006/ole">
            <p:oleObj spid="_x0000_s4098" name="Visio" r:id="rId3" imgW="2933700" imgH="1601343" progId="Visio.Drawing.11">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34818" name="Picture 2"/>
          <p:cNvPicPr>
            <a:picLocks noChangeAspect="1" noChangeArrowheads="1"/>
          </p:cNvPicPr>
          <p:nvPr/>
        </p:nvPicPr>
        <p:blipFill>
          <a:blip r:embed="rId2"/>
          <a:srcRect/>
          <a:stretch>
            <a:fillRect/>
          </a:stretch>
        </p:blipFill>
        <p:spPr bwMode="auto">
          <a:xfrm>
            <a:off x="1524000" y="1676400"/>
            <a:ext cx="6629400" cy="4976102"/>
          </a:xfrm>
          <a:prstGeom prst="rect">
            <a:avLst/>
          </a:prstGeom>
          <a:noFill/>
          <a:ln w="9525">
            <a:noFill/>
            <a:miter lim="800000"/>
            <a:headEnd/>
            <a:tailEnd/>
          </a:ln>
          <a:effectLst/>
        </p:spPr>
      </p:pic>
      <p:sp>
        <p:nvSpPr>
          <p:cNvPr id="5" name="Title 1"/>
          <p:cNvSpPr txBox="1">
            <a:spLocks/>
          </p:cNvSpPr>
          <p:nvPr/>
        </p:nvSpPr>
        <p:spPr>
          <a:xfrm>
            <a:off x="612648" y="609600"/>
            <a:ext cx="8153400" cy="685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Chế</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độ</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địa</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chỉ</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gián</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tiếp</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qua </a:t>
            </a:r>
            <a:r>
              <a:rPr kumimoji="0" lang="en-US" sz="3200" b="0" i="0" u="none" strike="noStrike" kern="1200" cap="none" spc="0" normalizeH="0" baseline="0" noProof="0" dirty="0" err="1" smtClean="0">
                <a:ln>
                  <a:noFill/>
                </a:ln>
                <a:solidFill>
                  <a:schemeClr val="tx2"/>
                </a:solidFill>
                <a:effectLst/>
                <a:uLnTx/>
                <a:uFillTx/>
                <a:latin typeface="+mj-lt"/>
                <a:ea typeface="+mj-ea"/>
                <a:cs typeface="+mj-cs"/>
              </a:rPr>
              <a:t>bộ</a:t>
            </a:r>
            <a:r>
              <a:rPr kumimoji="0" lang="en-US" sz="3200" b="0" i="0" u="none" strike="noStrike" kern="1200" cap="none" spc="0" normalizeH="0" noProof="0" dirty="0" smtClean="0">
                <a:ln>
                  <a:noFill/>
                </a:ln>
                <a:solidFill>
                  <a:schemeClr val="tx2"/>
                </a:solidFill>
                <a:effectLst/>
                <a:uLnTx/>
                <a:uFillTx/>
                <a:latin typeface="+mj-lt"/>
                <a:ea typeface="+mj-ea"/>
                <a:cs typeface="+mj-cs"/>
              </a:rPr>
              <a:t> </a:t>
            </a:r>
            <a:r>
              <a:rPr kumimoji="0" lang="en-US" sz="3200" b="0" i="0" u="none" strike="noStrike" kern="1200" cap="none" spc="0" normalizeH="0" noProof="0" dirty="0" err="1" smtClean="0">
                <a:ln>
                  <a:noFill/>
                </a:ln>
                <a:solidFill>
                  <a:schemeClr val="tx2"/>
                </a:solidFill>
                <a:effectLst/>
                <a:uLnTx/>
                <a:uFillTx/>
                <a:latin typeface="+mj-lt"/>
                <a:ea typeface="+mj-ea"/>
                <a:cs typeface="+mj-cs"/>
              </a:rPr>
              <a:t>nhớ</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Chế</a:t>
            </a:r>
            <a:r>
              <a:rPr lang="en-US" dirty="0" smtClean="0"/>
              <a:t> </a:t>
            </a:r>
            <a:r>
              <a:rPr lang="en-US" dirty="0" err="1" smtClean="0"/>
              <a:t>độ</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dịch</a:t>
            </a:r>
            <a:r>
              <a:rPr lang="en-US" dirty="0" smtClean="0"/>
              <a:t> </a:t>
            </a:r>
            <a:r>
              <a:rPr lang="en-US" dirty="0" err="1" smtClean="0"/>
              <a:t>chuyển</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24</a:t>
            </a:fld>
            <a:endParaRPr lang="en-US"/>
          </a:p>
        </p:txBody>
      </p:sp>
      <p:sp>
        <p:nvSpPr>
          <p:cNvPr id="5" name="Content Placeholder 4"/>
          <p:cNvSpPr>
            <a:spLocks noGrp="1"/>
          </p:cNvSpPr>
          <p:nvPr>
            <p:ph sz="quarter" idx="1"/>
          </p:nvPr>
        </p:nvSpPr>
        <p:spPr/>
        <p:txBody>
          <a:bodyPr/>
          <a:lstStyle/>
          <a:p>
            <a:r>
              <a:rPr lang="en-US" dirty="0" smtClean="0"/>
              <a:t>Displacement Addressing Mode</a:t>
            </a:r>
          </a:p>
          <a:p>
            <a:r>
              <a:rPr lang="en-US" dirty="0" err="1" smtClean="0"/>
              <a:t>Trường</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chứa</a:t>
            </a:r>
            <a:r>
              <a:rPr lang="en-US" dirty="0" smtClean="0"/>
              <a:t> 2 </a:t>
            </a:r>
            <a:r>
              <a:rPr lang="en-US" dirty="0" err="1" smtClean="0"/>
              <a:t>thành</a:t>
            </a:r>
            <a:r>
              <a:rPr lang="en-US" dirty="0" smtClean="0"/>
              <a:t> </a:t>
            </a:r>
            <a:r>
              <a:rPr lang="en-US" dirty="0" err="1" smtClean="0"/>
              <a:t>phần</a:t>
            </a:r>
            <a:r>
              <a:rPr lang="en-US" dirty="0" smtClean="0"/>
              <a:t>:</a:t>
            </a:r>
          </a:p>
          <a:p>
            <a:pPr lvl="1"/>
            <a:r>
              <a:rPr lang="en-US" dirty="0" err="1" smtClean="0"/>
              <a:t>Tên</a:t>
            </a:r>
            <a:r>
              <a:rPr lang="en-US" dirty="0" smtClean="0"/>
              <a:t> </a:t>
            </a:r>
            <a:r>
              <a:rPr lang="en-US" dirty="0" err="1" smtClean="0"/>
              <a:t>thanh</a:t>
            </a:r>
            <a:r>
              <a:rPr lang="en-US" dirty="0" smtClean="0"/>
              <a:t> </a:t>
            </a:r>
            <a:r>
              <a:rPr lang="en-US" dirty="0" err="1" smtClean="0"/>
              <a:t>ghi</a:t>
            </a:r>
            <a:endParaRPr lang="en-US" dirty="0" smtClean="0"/>
          </a:p>
          <a:p>
            <a:pPr lvl="1"/>
            <a:r>
              <a:rPr lang="en-US" dirty="0" err="1" smtClean="0"/>
              <a:t>Hằng</a:t>
            </a:r>
            <a:r>
              <a:rPr lang="en-US" dirty="0" smtClean="0"/>
              <a:t> </a:t>
            </a:r>
            <a:r>
              <a:rPr lang="en-US" dirty="0" err="1" smtClean="0"/>
              <a:t>số</a:t>
            </a:r>
            <a:endParaRPr lang="en-US" dirty="0" smtClean="0"/>
          </a:p>
          <a:p>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toán</a:t>
            </a:r>
            <a:r>
              <a:rPr lang="en-US" dirty="0" smtClean="0"/>
              <a:t> </a:t>
            </a:r>
            <a:r>
              <a:rPr lang="en-US" dirty="0" err="1" smtClean="0"/>
              <a:t>hạng</a:t>
            </a:r>
            <a:r>
              <a:rPr lang="en-US" dirty="0" smtClean="0"/>
              <a:t> = </a:t>
            </a:r>
            <a:r>
              <a:rPr lang="en-US" dirty="0" err="1" smtClean="0"/>
              <a:t>nội</a:t>
            </a:r>
            <a:r>
              <a:rPr lang="en-US" dirty="0" smtClean="0"/>
              <a:t> dung </a:t>
            </a:r>
            <a:r>
              <a:rPr lang="en-US" dirty="0" err="1" smtClean="0"/>
              <a:t>thanh</a:t>
            </a:r>
            <a:r>
              <a:rPr lang="en-US" dirty="0" smtClean="0"/>
              <a:t> </a:t>
            </a:r>
            <a:r>
              <a:rPr lang="en-US" dirty="0" err="1" smtClean="0"/>
              <a:t>ghi</a:t>
            </a:r>
            <a:r>
              <a:rPr lang="en-US" dirty="0" smtClean="0"/>
              <a:t> + </a:t>
            </a:r>
            <a:r>
              <a:rPr lang="en-US" dirty="0" err="1" smtClean="0"/>
              <a:t>hằng</a:t>
            </a:r>
            <a:r>
              <a:rPr lang="en-US" dirty="0" smtClean="0"/>
              <a:t> </a:t>
            </a:r>
            <a:r>
              <a:rPr lang="en-US" dirty="0" err="1" smtClean="0"/>
              <a:t>số</a:t>
            </a:r>
            <a:endParaRPr lang="en-US" dirty="0" smtClean="0"/>
          </a:p>
          <a:p>
            <a:r>
              <a:rPr lang="en-US" dirty="0" err="1" smtClean="0"/>
              <a:t>Thanh</a:t>
            </a:r>
            <a:r>
              <a:rPr lang="en-US" dirty="0" smtClean="0"/>
              <a:t> </a:t>
            </a:r>
            <a:r>
              <a:rPr lang="en-US" dirty="0" err="1" smtClean="0"/>
              <a:t>ghi</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ngầm</a:t>
            </a:r>
            <a:r>
              <a:rPr lang="en-US" dirty="0" smtClean="0"/>
              <a:t> </a:t>
            </a:r>
            <a:r>
              <a:rPr lang="en-US" dirty="0" err="1" smtClean="0"/>
              <a:t>định</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Chế</a:t>
            </a:r>
            <a:r>
              <a:rPr lang="en-US" dirty="0" smtClean="0"/>
              <a:t> </a:t>
            </a:r>
            <a:r>
              <a:rPr lang="en-US" dirty="0" err="1" smtClean="0"/>
              <a:t>độ</a:t>
            </a:r>
            <a:r>
              <a:rPr lang="en-US" dirty="0" smtClean="0"/>
              <a:t> </a:t>
            </a:r>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tiếp</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Computer architecture – HiepHV KTMT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7C46F96-E951-41D8-9EB4-805BF033AB36}" type="slidenum">
              <a:rPr lang="en-US" smtClean="0"/>
              <a:pPr/>
              <a:t>25</a:t>
            </a:fld>
            <a:endParaRPr lang="en-US"/>
          </a:p>
        </p:txBody>
      </p:sp>
      <p:sp>
        <p:nvSpPr>
          <p:cNvPr id="5" name="Content Placeholder 4"/>
          <p:cNvSpPr>
            <a:spLocks noGrp="1"/>
          </p:cNvSpPr>
          <p:nvPr>
            <p:ph sz="quarter" idx="1"/>
          </p:nvPr>
        </p:nvSpPr>
        <p:spPr/>
        <p:txBody>
          <a:bodyPr/>
          <a:lstStyle/>
          <a:p>
            <a:r>
              <a:rPr lang="en-US" dirty="0" smtClean="0"/>
              <a:t>Minh </a:t>
            </a:r>
            <a:r>
              <a:rPr lang="en-US" dirty="0" err="1" smtClean="0"/>
              <a:t>họa</a:t>
            </a:r>
            <a:endParaRPr lang="en-US" dirty="0"/>
          </a:p>
        </p:txBody>
      </p:sp>
      <p:graphicFrame>
        <p:nvGraphicFramePr>
          <p:cNvPr id="215042" name="Object 4"/>
          <p:cNvGraphicFramePr>
            <a:graphicFrameLocks noChangeAspect="1"/>
          </p:cNvGraphicFramePr>
          <p:nvPr/>
        </p:nvGraphicFramePr>
        <p:xfrm>
          <a:off x="838200" y="2163763"/>
          <a:ext cx="7620000" cy="3856037"/>
        </p:xfrm>
        <a:graphic>
          <a:graphicData uri="http://schemas.openxmlformats.org/presentationml/2006/ole">
            <p:oleObj spid="_x0000_s5122" name="Visio" r:id="rId3" imgW="3146536" imgH="1592342"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762000"/>
          </a:xfrm>
        </p:spPr>
        <p:txBody>
          <a:bodyPr/>
          <a:lstStyle/>
          <a:p>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dịch</a:t>
            </a:r>
            <a:r>
              <a:rPr lang="en-US" dirty="0" smtClean="0"/>
              <a:t> </a:t>
            </a:r>
            <a:r>
              <a:rPr lang="en-US" dirty="0" err="1" smtClean="0"/>
              <a:t>chuyển</a:t>
            </a:r>
            <a:endParaRPr lang="en-US" dirty="0"/>
          </a:p>
        </p:txBody>
      </p:sp>
      <p:sp>
        <p:nvSpPr>
          <p:cNvPr id="3" name="Content Placeholder 2"/>
          <p:cNvSpPr>
            <a:spLocks noGrp="1"/>
          </p:cNvSpPr>
          <p:nvPr>
            <p:ph sz="quarter" idx="1"/>
          </p:nvPr>
        </p:nvSpPr>
        <p:spPr/>
        <p:txBody>
          <a:bodyPr/>
          <a:lstStyle/>
          <a:p>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cơ</a:t>
            </a:r>
            <a:r>
              <a:rPr lang="en-US" dirty="0" smtClean="0"/>
              <a:t> </a:t>
            </a:r>
            <a:r>
              <a:rPr lang="en-US" dirty="0" err="1" smtClean="0"/>
              <a:t>sở</a:t>
            </a:r>
            <a:r>
              <a:rPr lang="en-US" dirty="0" smtClean="0"/>
              <a:t>:</a:t>
            </a:r>
          </a:p>
          <a:p>
            <a:pPr lvl="1"/>
            <a:r>
              <a:rPr lang="en-US" dirty="0" err="1" smtClean="0"/>
              <a:t>Thanh</a:t>
            </a:r>
            <a:r>
              <a:rPr lang="en-US" dirty="0" smtClean="0"/>
              <a:t> </a:t>
            </a:r>
            <a:r>
              <a:rPr lang="en-US" dirty="0" err="1" smtClean="0"/>
              <a:t>ghi</a:t>
            </a:r>
            <a:r>
              <a:rPr lang="en-US" dirty="0" smtClean="0"/>
              <a:t> </a:t>
            </a:r>
            <a:r>
              <a:rPr lang="en-US" dirty="0" err="1" smtClean="0"/>
              <a:t>là</a:t>
            </a:r>
            <a:r>
              <a:rPr lang="en-US" dirty="0" smtClean="0"/>
              <a:t> </a:t>
            </a:r>
            <a:r>
              <a:rPr lang="en-US" dirty="0" err="1" smtClean="0"/>
              <a:t>thanh</a:t>
            </a:r>
            <a:r>
              <a:rPr lang="en-US" dirty="0" smtClean="0"/>
              <a:t> </a:t>
            </a:r>
            <a:r>
              <a:rPr lang="en-US" dirty="0" err="1" smtClean="0"/>
              <a:t>ghi</a:t>
            </a:r>
            <a:r>
              <a:rPr lang="en-US" dirty="0" smtClean="0"/>
              <a:t> </a:t>
            </a:r>
            <a:r>
              <a:rPr lang="en-US" dirty="0" err="1" smtClean="0"/>
              <a:t>cơ</a:t>
            </a:r>
            <a:r>
              <a:rPr lang="en-US" dirty="0" smtClean="0"/>
              <a:t> </a:t>
            </a:r>
            <a:r>
              <a:rPr lang="en-US" dirty="0" err="1" smtClean="0"/>
              <a:t>sở</a:t>
            </a:r>
            <a:r>
              <a:rPr lang="en-US" dirty="0" smtClean="0"/>
              <a:t> (</a:t>
            </a:r>
            <a:r>
              <a:rPr lang="en-US" dirty="0" err="1" smtClean="0"/>
              <a:t>chứa</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cơ</a:t>
            </a:r>
            <a:r>
              <a:rPr lang="en-US" dirty="0" smtClean="0"/>
              <a:t> </a:t>
            </a:r>
            <a:r>
              <a:rPr lang="en-US" dirty="0" err="1" smtClean="0"/>
              <a:t>sở</a:t>
            </a:r>
            <a:r>
              <a:rPr lang="en-US" dirty="0" smtClean="0"/>
              <a:t>)</a:t>
            </a:r>
          </a:p>
          <a:p>
            <a:pPr lvl="1"/>
            <a:r>
              <a:rPr lang="en-US" dirty="0" err="1" smtClean="0"/>
              <a:t>Hằng</a:t>
            </a:r>
            <a:r>
              <a:rPr lang="en-US" dirty="0" smtClean="0"/>
              <a:t> </a:t>
            </a:r>
            <a:r>
              <a:rPr lang="en-US" dirty="0" err="1" smtClean="0"/>
              <a:t>số</a:t>
            </a:r>
            <a:r>
              <a:rPr lang="en-US" dirty="0" smtClean="0"/>
              <a:t> </a:t>
            </a:r>
            <a:r>
              <a:rPr lang="en-US" dirty="0" err="1" smtClean="0"/>
              <a:t>là</a:t>
            </a:r>
            <a:r>
              <a:rPr lang="en-US" dirty="0" smtClean="0"/>
              <a:t> </a:t>
            </a:r>
            <a:r>
              <a:rPr lang="en-US" dirty="0" err="1" smtClean="0"/>
              <a:t>chỉ</a:t>
            </a:r>
            <a:r>
              <a:rPr lang="en-US" dirty="0" smtClean="0"/>
              <a:t> </a:t>
            </a:r>
            <a:r>
              <a:rPr lang="en-US" dirty="0" err="1" smtClean="0"/>
              <a:t>số</a:t>
            </a:r>
            <a:endParaRPr lang="en-US" dirty="0" smtClean="0"/>
          </a:p>
          <a:p>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chỉ</a:t>
            </a:r>
            <a:r>
              <a:rPr lang="en-US" dirty="0" smtClean="0"/>
              <a:t> </a:t>
            </a:r>
            <a:r>
              <a:rPr lang="en-US" dirty="0" err="1" smtClean="0"/>
              <a:t>số</a:t>
            </a:r>
            <a:r>
              <a:rPr lang="en-US" dirty="0" smtClean="0"/>
              <a:t>:</a:t>
            </a:r>
          </a:p>
          <a:p>
            <a:pPr lvl="1"/>
            <a:r>
              <a:rPr lang="en-US" dirty="0" err="1" smtClean="0"/>
              <a:t>Thanh</a:t>
            </a:r>
            <a:r>
              <a:rPr lang="en-US" dirty="0" smtClean="0"/>
              <a:t> </a:t>
            </a:r>
            <a:r>
              <a:rPr lang="en-US" dirty="0" err="1" smtClean="0"/>
              <a:t>ghi</a:t>
            </a:r>
            <a:r>
              <a:rPr lang="en-US" dirty="0" smtClean="0"/>
              <a:t> </a:t>
            </a:r>
            <a:r>
              <a:rPr lang="en-US" dirty="0" err="1" smtClean="0"/>
              <a:t>là</a:t>
            </a:r>
            <a:r>
              <a:rPr lang="en-US" dirty="0" smtClean="0"/>
              <a:t> </a:t>
            </a:r>
            <a:r>
              <a:rPr lang="en-US" dirty="0" err="1" smtClean="0"/>
              <a:t>thanh</a:t>
            </a:r>
            <a:r>
              <a:rPr lang="en-US" dirty="0" smtClean="0"/>
              <a:t> </a:t>
            </a:r>
            <a:r>
              <a:rPr lang="en-US" dirty="0" err="1" smtClean="0"/>
              <a:t>ghi</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chứa</a:t>
            </a:r>
            <a:r>
              <a:rPr lang="en-US" dirty="0" smtClean="0"/>
              <a:t> </a:t>
            </a:r>
            <a:r>
              <a:rPr lang="en-US" dirty="0" err="1" smtClean="0"/>
              <a:t>chỉ</a:t>
            </a:r>
            <a:r>
              <a:rPr lang="en-US" dirty="0" smtClean="0"/>
              <a:t> </a:t>
            </a:r>
            <a:r>
              <a:rPr lang="en-US" dirty="0" err="1" smtClean="0"/>
              <a:t>số</a:t>
            </a:r>
            <a:r>
              <a:rPr lang="en-US" dirty="0" smtClean="0"/>
              <a:t>)</a:t>
            </a:r>
          </a:p>
          <a:p>
            <a:pPr lvl="1"/>
            <a:r>
              <a:rPr lang="en-US" dirty="0" err="1" smtClean="0"/>
              <a:t>Hằng</a:t>
            </a:r>
            <a:r>
              <a:rPr lang="en-US" dirty="0" smtClean="0"/>
              <a:t> </a:t>
            </a:r>
            <a:r>
              <a:rPr lang="en-US" dirty="0" err="1" smtClean="0"/>
              <a:t>số</a:t>
            </a:r>
            <a:r>
              <a:rPr lang="en-US" dirty="0" smtClean="0"/>
              <a:t> </a:t>
            </a:r>
            <a:r>
              <a:rPr lang="en-US" dirty="0" err="1" smtClean="0"/>
              <a:t>là</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cơ</a:t>
            </a:r>
            <a:r>
              <a:rPr lang="en-US" dirty="0" smtClean="0"/>
              <a:t> </a:t>
            </a:r>
            <a:r>
              <a:rPr lang="en-US" dirty="0" err="1" smtClean="0"/>
              <a:t>sở</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762000"/>
          </a:xfrm>
        </p:spPr>
        <p:txBody>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CPU</a:t>
            </a:r>
            <a:endParaRPr lang="en-US" dirty="0"/>
          </a:p>
        </p:txBody>
      </p:sp>
      <p:sp>
        <p:nvSpPr>
          <p:cNvPr id="3" name="Content Placeholder 2"/>
          <p:cNvSpPr>
            <a:spLocks noGrp="1"/>
          </p:cNvSpPr>
          <p:nvPr>
            <p:ph sz="quarter" idx="1"/>
          </p:nvPr>
        </p:nvSpPr>
        <p:spPr>
          <a:xfrm>
            <a:off x="612648" y="1600200"/>
            <a:ext cx="8153400" cy="4876800"/>
          </a:xfrm>
        </p:spPr>
        <p:txBody>
          <a:bodyPr/>
          <a:lstStyle/>
          <a:p>
            <a:r>
              <a:rPr lang="en-US" dirty="0" err="1" smtClean="0"/>
              <a:t>Hoạt</a:t>
            </a:r>
            <a:r>
              <a:rPr lang="en-US" dirty="0" smtClean="0"/>
              <a:t> </a:t>
            </a:r>
            <a:r>
              <a:rPr lang="en-US" dirty="0" err="1" smtClean="0"/>
              <a:t>động</a:t>
            </a:r>
            <a:r>
              <a:rPr lang="en-US" dirty="0" smtClean="0"/>
              <a:t> </a:t>
            </a:r>
            <a:r>
              <a:rPr lang="en-US" dirty="0" err="1" smtClean="0"/>
              <a:t>cơ</a:t>
            </a:r>
            <a:r>
              <a:rPr lang="en-US" dirty="0" smtClean="0"/>
              <a:t> </a:t>
            </a:r>
            <a:r>
              <a:rPr lang="en-US" dirty="0" err="1" smtClean="0"/>
              <a:t>bản</a:t>
            </a:r>
            <a:endParaRPr lang="en-US" dirty="0"/>
          </a:p>
        </p:txBody>
      </p:sp>
      <p:pic>
        <p:nvPicPr>
          <p:cNvPr id="5" name="Picture 2"/>
          <p:cNvPicPr>
            <a:picLocks noChangeAspect="1" noChangeArrowheads="1"/>
          </p:cNvPicPr>
          <p:nvPr/>
        </p:nvPicPr>
        <p:blipFill>
          <a:blip r:embed="rId2"/>
          <a:srcRect/>
          <a:stretch>
            <a:fillRect/>
          </a:stretch>
        </p:blipFill>
        <p:spPr bwMode="auto">
          <a:xfrm>
            <a:off x="5334000" y="1752600"/>
            <a:ext cx="2514600" cy="4618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762000"/>
          </a:xfrm>
        </p:spPr>
        <p:txBody>
          <a:bodyPr/>
          <a:lstStyle/>
          <a:p>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CPU</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35842" name="Object 4"/>
          <p:cNvGraphicFramePr>
            <a:graphicFrameLocks noChangeAspect="1"/>
          </p:cNvGraphicFramePr>
          <p:nvPr/>
        </p:nvGraphicFramePr>
        <p:xfrm>
          <a:off x="228600" y="1981200"/>
          <a:ext cx="8686800" cy="3429000"/>
        </p:xfrm>
        <a:graphic>
          <a:graphicData uri="http://schemas.openxmlformats.org/presentationml/2006/ole">
            <p:oleObj spid="_x0000_s36866" name="Visio" r:id="rId3" imgW="6206919" imgH="2156412" progId="Visio.Drawing.11">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RISC và CISC</a:t>
            </a:r>
          </a:p>
        </p:txBody>
      </p:sp>
      <p:sp>
        <p:nvSpPr>
          <p:cNvPr id="39939" name="Rectangle 3"/>
          <p:cNvSpPr>
            <a:spLocks noGrp="1" noChangeArrowheads="1"/>
          </p:cNvSpPr>
          <p:nvPr>
            <p:ph sz="quarter" idx="1"/>
          </p:nvPr>
        </p:nvSpPr>
        <p:spPr>
          <a:xfrm>
            <a:off x="533400" y="1752600"/>
            <a:ext cx="8034338" cy="4953000"/>
          </a:xfrm>
        </p:spPr>
        <p:txBody>
          <a:bodyPr/>
          <a:lstStyle/>
          <a:p>
            <a:r>
              <a:rPr lang="en-US" dirty="0" err="1"/>
              <a:t>Hai</a:t>
            </a:r>
            <a:r>
              <a:rPr lang="en-US" dirty="0"/>
              <a:t> </a:t>
            </a:r>
            <a:r>
              <a:rPr lang="en-US" dirty="0" err="1"/>
              <a:t>công</a:t>
            </a:r>
            <a:r>
              <a:rPr lang="en-US" dirty="0"/>
              <a:t> </a:t>
            </a:r>
            <a:r>
              <a:rPr lang="en-US" dirty="0" err="1"/>
              <a:t>nghệ</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máy</a:t>
            </a:r>
            <a:r>
              <a:rPr lang="en-US" dirty="0"/>
              <a:t> </a:t>
            </a:r>
            <a:r>
              <a:rPr lang="en-US" dirty="0" err="1"/>
              <a:t>tính</a:t>
            </a:r>
            <a:endParaRPr lang="en-US" dirty="0"/>
          </a:p>
          <a:p>
            <a:r>
              <a:rPr lang="en-US" dirty="0"/>
              <a:t>RISC (</a:t>
            </a:r>
            <a:r>
              <a:rPr lang="en-US" dirty="0" err="1"/>
              <a:t>máy</a:t>
            </a:r>
            <a:r>
              <a:rPr lang="en-US" dirty="0"/>
              <a:t> </a:t>
            </a:r>
            <a:r>
              <a:rPr lang="en-US" dirty="0" err="1"/>
              <a:t>tính</a:t>
            </a:r>
            <a:r>
              <a:rPr lang="en-US" dirty="0"/>
              <a:t> </a:t>
            </a:r>
            <a:r>
              <a:rPr lang="en-US" dirty="0" err="1"/>
              <a:t>với</a:t>
            </a:r>
            <a:r>
              <a:rPr lang="en-US" dirty="0"/>
              <a:t> </a:t>
            </a:r>
            <a:r>
              <a:rPr lang="en-US" dirty="0" err="1"/>
              <a:t>tập</a:t>
            </a:r>
            <a:r>
              <a:rPr lang="en-US" dirty="0"/>
              <a:t> </a:t>
            </a:r>
            <a:r>
              <a:rPr lang="en-US" dirty="0" err="1"/>
              <a:t>lệnh</a:t>
            </a:r>
            <a:r>
              <a:rPr lang="en-US" dirty="0"/>
              <a:t> </a:t>
            </a:r>
            <a:r>
              <a:rPr lang="en-US" dirty="0" err="1"/>
              <a:t>rút</a:t>
            </a:r>
            <a:r>
              <a:rPr lang="en-US" dirty="0"/>
              <a:t> </a:t>
            </a:r>
            <a:r>
              <a:rPr lang="en-US" dirty="0" err="1"/>
              <a:t>gọn</a:t>
            </a:r>
            <a:r>
              <a:rPr lang="en-US" dirty="0"/>
              <a:t>)</a:t>
            </a:r>
          </a:p>
          <a:p>
            <a:pPr lvl="1"/>
            <a:r>
              <a:rPr lang="en-US" dirty="0" err="1"/>
              <a:t>Tập</a:t>
            </a:r>
            <a:r>
              <a:rPr lang="en-US" dirty="0"/>
              <a:t> </a:t>
            </a:r>
            <a:r>
              <a:rPr lang="en-US" dirty="0" err="1"/>
              <a:t>lệnh</a:t>
            </a:r>
            <a:r>
              <a:rPr lang="en-US" dirty="0"/>
              <a:t> </a:t>
            </a:r>
            <a:r>
              <a:rPr lang="en-US" dirty="0" err="1"/>
              <a:t>với</a:t>
            </a:r>
            <a:r>
              <a:rPr lang="en-US" dirty="0"/>
              <a:t> </a:t>
            </a:r>
            <a:r>
              <a:rPr lang="en-US" dirty="0" err="1"/>
              <a:t>các</a:t>
            </a:r>
            <a:r>
              <a:rPr lang="en-US" dirty="0"/>
              <a:t> </a:t>
            </a:r>
            <a:r>
              <a:rPr lang="en-US" dirty="0" err="1"/>
              <a:t>lệnh</a:t>
            </a:r>
            <a:r>
              <a:rPr lang="en-US" dirty="0"/>
              <a:t> </a:t>
            </a:r>
            <a:r>
              <a:rPr lang="en-US" dirty="0" err="1"/>
              <a:t>đã</a:t>
            </a:r>
            <a:r>
              <a:rPr lang="en-US" dirty="0"/>
              <a:t> </a:t>
            </a:r>
            <a:r>
              <a:rPr lang="en-US" dirty="0" err="1"/>
              <a:t>được</a:t>
            </a:r>
            <a:r>
              <a:rPr lang="en-US" dirty="0"/>
              <a:t> </a:t>
            </a:r>
            <a:r>
              <a:rPr lang="en-US" dirty="0" err="1"/>
              <a:t>đơn</a:t>
            </a:r>
            <a:r>
              <a:rPr lang="en-US" dirty="0"/>
              <a:t> </a:t>
            </a:r>
            <a:r>
              <a:rPr lang="en-US" dirty="0" err="1"/>
              <a:t>giản</a:t>
            </a:r>
            <a:r>
              <a:rPr lang="en-US" dirty="0"/>
              <a:t> </a:t>
            </a:r>
            <a:r>
              <a:rPr lang="en-US" dirty="0" err="1"/>
              <a:t>hóa</a:t>
            </a:r>
            <a:endParaRPr lang="en-US" dirty="0"/>
          </a:p>
          <a:p>
            <a:pPr lvl="1"/>
            <a:r>
              <a:rPr lang="en-US" dirty="0" err="1"/>
              <a:t>Độ</a:t>
            </a:r>
            <a:r>
              <a:rPr lang="en-US" dirty="0"/>
              <a:t> </a:t>
            </a:r>
            <a:r>
              <a:rPr lang="en-US" dirty="0" err="1"/>
              <a:t>dài</a:t>
            </a:r>
            <a:r>
              <a:rPr lang="en-US" dirty="0"/>
              <a:t> </a:t>
            </a:r>
            <a:r>
              <a:rPr lang="en-US" dirty="0" err="1"/>
              <a:t>các</a:t>
            </a:r>
            <a:r>
              <a:rPr lang="en-US" dirty="0"/>
              <a:t> </a:t>
            </a:r>
            <a:r>
              <a:rPr lang="en-US" dirty="0" err="1"/>
              <a:t>lệnh</a:t>
            </a:r>
            <a:r>
              <a:rPr lang="en-US" dirty="0"/>
              <a:t> </a:t>
            </a:r>
            <a:r>
              <a:rPr lang="en-US" dirty="0" err="1"/>
              <a:t>cố</a:t>
            </a:r>
            <a:r>
              <a:rPr lang="en-US" dirty="0"/>
              <a:t> </a:t>
            </a:r>
            <a:r>
              <a:rPr lang="en-US" dirty="0" err="1"/>
              <a:t>định</a:t>
            </a:r>
            <a:r>
              <a:rPr lang="en-US" dirty="0"/>
              <a:t> </a:t>
            </a:r>
            <a:r>
              <a:rPr lang="en-US" dirty="0" err="1"/>
              <a:t>và</a:t>
            </a:r>
            <a:r>
              <a:rPr lang="en-US" dirty="0"/>
              <a:t> </a:t>
            </a:r>
            <a:r>
              <a:rPr lang="en-US" dirty="0" err="1"/>
              <a:t>như</a:t>
            </a:r>
            <a:r>
              <a:rPr lang="en-US" dirty="0"/>
              <a:t> </a:t>
            </a:r>
            <a:r>
              <a:rPr lang="en-US" dirty="0" err="1"/>
              <a:t>nhau</a:t>
            </a:r>
            <a:endParaRPr lang="en-US" dirty="0"/>
          </a:p>
          <a:p>
            <a:pPr lvl="1"/>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lệnh</a:t>
            </a:r>
            <a:r>
              <a:rPr lang="en-US" dirty="0"/>
              <a:t> </a:t>
            </a:r>
            <a:r>
              <a:rPr lang="en-US" dirty="0" err="1" smtClean="0"/>
              <a:t>được</a:t>
            </a:r>
            <a:r>
              <a:rPr lang="en-US" dirty="0" smtClean="0"/>
              <a:t> </a:t>
            </a:r>
            <a:r>
              <a:rPr lang="en-US" dirty="0" err="1" smtClean="0"/>
              <a:t>hạn</a:t>
            </a:r>
            <a:r>
              <a:rPr lang="en-US" dirty="0" smtClean="0"/>
              <a:t> </a:t>
            </a:r>
            <a:r>
              <a:rPr lang="en-US" dirty="0" err="1"/>
              <a:t>chế</a:t>
            </a:r>
            <a:r>
              <a:rPr lang="en-US" dirty="0"/>
              <a:t> (1 </a:t>
            </a:r>
            <a:r>
              <a:rPr lang="en-US" dirty="0" err="1"/>
              <a:t>chu</a:t>
            </a:r>
            <a:r>
              <a:rPr lang="en-US" dirty="0"/>
              <a:t> </a:t>
            </a:r>
            <a:r>
              <a:rPr lang="en-US" dirty="0" err="1"/>
              <a:t>kỳ</a:t>
            </a:r>
            <a:r>
              <a:rPr lang="en-US" dirty="0"/>
              <a:t> </a:t>
            </a:r>
            <a:r>
              <a:rPr lang="en-US" dirty="0" err="1"/>
              <a:t>máy</a:t>
            </a:r>
            <a:r>
              <a:rPr lang="en-US" dirty="0"/>
              <a:t>)</a:t>
            </a:r>
          </a:p>
          <a:p>
            <a:pPr lvl="1"/>
            <a:r>
              <a:rPr lang="en-US" dirty="0" err="1"/>
              <a:t>Dễ</a:t>
            </a:r>
            <a:r>
              <a:rPr lang="en-US" dirty="0"/>
              <a:t> </a:t>
            </a:r>
            <a:r>
              <a:rPr lang="en-US" dirty="0" err="1"/>
              <a:t>dàng</a:t>
            </a:r>
            <a:r>
              <a:rPr lang="en-US" dirty="0"/>
              <a:t> </a:t>
            </a:r>
            <a:r>
              <a:rPr lang="en-US" dirty="0" err="1"/>
              <a:t>áp</a:t>
            </a:r>
            <a:r>
              <a:rPr lang="en-US" dirty="0"/>
              <a:t> </a:t>
            </a:r>
            <a:r>
              <a:rPr lang="en-US" dirty="0" err="1"/>
              <a:t>dụng</a:t>
            </a:r>
            <a:r>
              <a:rPr lang="en-US" dirty="0"/>
              <a:t> </a:t>
            </a:r>
            <a:r>
              <a:rPr lang="en-US" dirty="0" err="1"/>
              <a:t>điều</a:t>
            </a:r>
            <a:r>
              <a:rPr lang="en-US" dirty="0"/>
              <a:t> </a:t>
            </a:r>
            <a:r>
              <a:rPr lang="en-US" dirty="0" err="1"/>
              <a:t>khiển</a:t>
            </a:r>
            <a:r>
              <a:rPr lang="en-US" dirty="0"/>
              <a:t> </a:t>
            </a:r>
            <a:r>
              <a:rPr lang="en-US" dirty="0" err="1"/>
              <a:t>đường</a:t>
            </a:r>
            <a:r>
              <a:rPr lang="en-US" dirty="0"/>
              <a:t> </a:t>
            </a:r>
            <a:r>
              <a:rPr lang="en-US" dirty="0" err="1"/>
              <a:t>ống</a:t>
            </a:r>
            <a:endParaRPr lang="en-US" dirty="0"/>
          </a:p>
          <a:p>
            <a:r>
              <a:rPr lang="en-US" dirty="0"/>
              <a:t>CISC (</a:t>
            </a:r>
            <a:r>
              <a:rPr lang="en-US" dirty="0" err="1"/>
              <a:t>máy</a:t>
            </a:r>
            <a:r>
              <a:rPr lang="en-US" dirty="0"/>
              <a:t> </a:t>
            </a:r>
            <a:r>
              <a:rPr lang="en-US" dirty="0" err="1"/>
              <a:t>tính</a:t>
            </a:r>
            <a:r>
              <a:rPr lang="en-US" dirty="0"/>
              <a:t> </a:t>
            </a:r>
            <a:r>
              <a:rPr lang="en-US" dirty="0" err="1"/>
              <a:t>với</a:t>
            </a:r>
            <a:r>
              <a:rPr lang="en-US" dirty="0"/>
              <a:t> </a:t>
            </a:r>
            <a:r>
              <a:rPr lang="en-US" dirty="0" err="1"/>
              <a:t>tập</a:t>
            </a:r>
            <a:r>
              <a:rPr lang="en-US" dirty="0"/>
              <a:t> </a:t>
            </a:r>
            <a:r>
              <a:rPr lang="en-US" dirty="0" err="1"/>
              <a:t>lệnh</a:t>
            </a:r>
            <a:r>
              <a:rPr lang="en-US" dirty="0"/>
              <a:t> </a:t>
            </a:r>
            <a:r>
              <a:rPr lang="en-US" dirty="0" err="1"/>
              <a:t>phức</a:t>
            </a:r>
            <a:r>
              <a:rPr lang="en-US" dirty="0"/>
              <a:t> </a:t>
            </a:r>
            <a:r>
              <a:rPr lang="en-US" dirty="0" err="1"/>
              <a:t>tạp</a:t>
            </a:r>
            <a:r>
              <a:rPr lang="en-US" dirty="0"/>
              <a:t>)</a:t>
            </a:r>
          </a:p>
          <a:p>
            <a:pPr lvl="1"/>
            <a:r>
              <a:rPr lang="en-US" dirty="0" err="1"/>
              <a:t>Các</a:t>
            </a:r>
            <a:r>
              <a:rPr lang="en-US" dirty="0"/>
              <a:t> </a:t>
            </a:r>
            <a:r>
              <a:rPr lang="en-US" dirty="0" err="1"/>
              <a:t>máy</a:t>
            </a:r>
            <a:r>
              <a:rPr lang="en-US" dirty="0"/>
              <a:t> </a:t>
            </a:r>
            <a:r>
              <a:rPr lang="en-US" dirty="0" err="1"/>
              <a:t>tính</a:t>
            </a:r>
            <a:r>
              <a:rPr lang="en-US" dirty="0"/>
              <a:t> </a:t>
            </a:r>
            <a:r>
              <a:rPr lang="en-US" dirty="0" err="1"/>
              <a:t>mục</a:t>
            </a:r>
            <a:r>
              <a:rPr lang="en-US" dirty="0"/>
              <a:t> </a:t>
            </a:r>
            <a:r>
              <a:rPr lang="en-US" dirty="0" err="1"/>
              <a:t>đích</a:t>
            </a:r>
            <a:r>
              <a:rPr lang="en-US" dirty="0"/>
              <a:t> </a:t>
            </a:r>
            <a:r>
              <a:rPr lang="en-US" dirty="0" err="1"/>
              <a:t>chung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 calcmode="lin" valueType="num">
                                      <p:cBhvr additive="base">
                                        <p:cTn id="1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 calcmode="lin" valueType="num">
                                      <p:cBhvr additive="base">
                                        <p:cTn id="21"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additive="base">
                                        <p:cTn id="25"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39">
                                            <p:txEl>
                                              <p:pRg st="6" end="6"/>
                                            </p:txEl>
                                          </p:spTgt>
                                        </p:tgtEl>
                                        <p:attrNameLst>
                                          <p:attrName>style.visibility</p:attrName>
                                        </p:attrNameLst>
                                      </p:cBhvr>
                                      <p:to>
                                        <p:strVal val="visible"/>
                                      </p:to>
                                    </p:set>
                                    <p:anim calcmode="lin" valueType="num">
                                      <p:cBhvr additive="base">
                                        <p:cTn id="35"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39">
                                            <p:txEl>
                                              <p:pRg st="7" end="7"/>
                                            </p:txEl>
                                          </p:spTgt>
                                        </p:tgtEl>
                                        <p:attrNameLst>
                                          <p:attrName>style.visibility</p:attrName>
                                        </p:attrNameLst>
                                      </p:cBhvr>
                                      <p:to>
                                        <p:strVal val="visible"/>
                                      </p:to>
                                    </p:set>
                                    <p:anim calcmode="lin" valueType="num">
                                      <p:cBhvr additive="base">
                                        <p:cTn id="39"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Điều khiển đường ống lệnh</a:t>
            </a:r>
          </a:p>
        </p:txBody>
      </p:sp>
      <p:sp>
        <p:nvSpPr>
          <p:cNvPr id="40963" name="Rectangle 3"/>
          <p:cNvSpPr>
            <a:spLocks noGrp="1" noChangeArrowheads="1"/>
          </p:cNvSpPr>
          <p:nvPr>
            <p:ph sz="quarter" idx="1"/>
          </p:nvPr>
        </p:nvSpPr>
        <p:spPr/>
        <p:txBody>
          <a:bodyPr/>
          <a:lstStyle/>
          <a:p>
            <a:endParaRPr lang="en-US"/>
          </a:p>
        </p:txBody>
      </p:sp>
      <p:pic>
        <p:nvPicPr>
          <p:cNvPr id="40970" name="Picture 10" descr="pipeline"/>
          <p:cNvPicPr>
            <a:picLocks noChangeAspect="1" noChangeArrowheads="1"/>
          </p:cNvPicPr>
          <p:nvPr/>
        </p:nvPicPr>
        <p:blipFill>
          <a:blip r:embed="rId2"/>
          <a:srcRect/>
          <a:stretch>
            <a:fillRect/>
          </a:stretch>
        </p:blipFill>
        <p:spPr bwMode="auto">
          <a:xfrm>
            <a:off x="552450" y="2214563"/>
            <a:ext cx="8058150" cy="327183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pipeline &amp; super scalar</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a:picLocks noChangeAspect="1" noChangeArrowheads="1"/>
          </p:cNvPicPr>
          <p:nvPr/>
        </p:nvPicPr>
        <p:blipFill>
          <a:blip r:embed="rId2"/>
          <a:srcRect l="5107" t="1021" r="10544" b="5374"/>
          <a:stretch>
            <a:fillRect/>
          </a:stretch>
        </p:blipFill>
        <p:spPr bwMode="auto">
          <a:xfrm>
            <a:off x="2819400" y="1524000"/>
            <a:ext cx="4419599" cy="4953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afterEffect">
                                  <p:stCondLst>
                                    <p:cond delay="0"/>
                                  </p:stCondLst>
                                  <p:iterate type="lt">
                                    <p:tmAbs val="0"/>
                                  </p:iterate>
                                  <p:childTnLst>
                                    <p:set>
                                      <p:cBhvr rctx="PPT">
                                        <p:cTn id="6" dur="indefinite"/>
                                        <p:tgtEl>
                                          <p:spTgt spid="22531">
                                            <p:txEl>
                                              <p:pRg st="0" end="0"/>
                                            </p:txEl>
                                          </p:spTgt>
                                        </p:tgtEl>
                                        <p:attrNameLst>
                                          <p:attrName>style.opacity</p:attrName>
                                        </p:attrNameLst>
                                      </p:cBhvr>
                                      <p:to>
                                        <p:strVal val="0.5"/>
                                      </p:to>
                                    </p:set>
                                    <p:animEffect filter="image" prLst="opacity: 0.5">
                                      <p:cBhvr rctx="IE">
                                        <p:cTn id="7" dur="indefinite"/>
                                        <p:tgtEl>
                                          <p:spTgt spid="22531">
                                            <p:txEl>
                                              <p:pRg st="0" end="0"/>
                                            </p:txEl>
                                          </p:spTgt>
                                        </p:tgtEl>
                                      </p:cBhvr>
                                    </p:animEffect>
                                  </p:childTnLst>
                                </p:cTn>
                              </p:par>
                            </p:childTnLst>
                          </p:cTn>
                        </p:par>
                        <p:par>
                          <p:cTn id="8" fill="hold">
                            <p:stCondLst>
                              <p:cond delay="0"/>
                            </p:stCondLst>
                            <p:childTnLst>
                              <p:par>
                                <p:cTn id="9" presetID="9" presetClass="emph" presetSubtype="0" grpId="1" nodeType="afterEffect">
                                  <p:stCondLst>
                                    <p:cond delay="0"/>
                                  </p:stCondLst>
                                  <p:iterate type="lt">
                                    <p:tmAbs val="0"/>
                                  </p:iterate>
                                  <p:childTnLst>
                                    <p:set>
                                      <p:cBhvr rctx="PPT">
                                        <p:cTn id="10" dur="indefinite"/>
                                        <p:tgtEl>
                                          <p:spTgt spid="22531">
                                            <p:txEl>
                                              <p:pRg st="1" end="1"/>
                                            </p:txEl>
                                          </p:spTgt>
                                        </p:tgtEl>
                                        <p:attrNameLst>
                                          <p:attrName>style.opacity</p:attrName>
                                        </p:attrNameLst>
                                      </p:cBhvr>
                                      <p:to>
                                        <p:strVal val="0.5"/>
                                      </p:to>
                                    </p:set>
                                    <p:animEffect filter="image" prLst="opacity: 0.5">
                                      <p:cBhvr rctx="IE">
                                        <p:cTn id="11" dur="indefinite"/>
                                        <p:tgtEl>
                                          <p:spTgt spid="22531">
                                            <p:txEl>
                                              <p:pRg st="1" end="1"/>
                                            </p:txEl>
                                          </p:spTgt>
                                        </p:tgtEl>
                                      </p:cBhvr>
                                    </p:animEffect>
                                  </p:childTnLst>
                                </p:cTn>
                              </p:par>
                            </p:childTnLst>
                          </p:cTn>
                        </p:par>
                        <p:par>
                          <p:cTn id="12" fill="hold">
                            <p:stCondLst>
                              <p:cond delay="0"/>
                            </p:stCondLst>
                            <p:childTnLst>
                              <p:par>
                                <p:cTn id="13" presetID="9" presetClass="emph" presetSubtype="0" grpId="1" nodeType="afterEffect">
                                  <p:stCondLst>
                                    <p:cond delay="0"/>
                                  </p:stCondLst>
                                  <p:iterate type="lt">
                                    <p:tmAbs val="0"/>
                                  </p:iterate>
                                  <p:childTnLst>
                                    <p:set>
                                      <p:cBhvr rctx="PPT">
                                        <p:cTn id="14" dur="indefinite"/>
                                        <p:tgtEl>
                                          <p:spTgt spid="22531">
                                            <p:txEl>
                                              <p:pRg st="3" end="3"/>
                                            </p:txEl>
                                          </p:spTgt>
                                        </p:tgtEl>
                                        <p:attrNameLst>
                                          <p:attrName>style.opacity</p:attrName>
                                        </p:attrNameLst>
                                      </p:cBhvr>
                                      <p:to>
                                        <p:strVal val="0.5"/>
                                      </p:to>
                                    </p:set>
                                    <p:animEffect filter="image" prLst="opacity: 0.5">
                                      <p:cBhvr rctx="IE">
                                        <p:cTn id="15" dur="indefinite"/>
                                        <p:tgtEl>
                                          <p:spTgt spid="22531">
                                            <p:txEl>
                                              <p:pRg st="3" end="3"/>
                                            </p:txEl>
                                          </p:spTgt>
                                        </p:tgtEl>
                                      </p:cBhvr>
                                    </p:animEffect>
                                  </p:childTnLst>
                                </p:cTn>
                              </p:par>
                            </p:childTnLst>
                          </p:cTn>
                        </p:par>
                        <p:par>
                          <p:cTn id="16" fill="hold">
                            <p:stCondLst>
                              <p:cond delay="0"/>
                            </p:stCondLst>
                            <p:childTnLst>
                              <p:par>
                                <p:cTn id="17" presetID="9" presetClass="emph" presetSubtype="0" grpId="1" nodeType="afterEffect">
                                  <p:stCondLst>
                                    <p:cond delay="0"/>
                                  </p:stCondLst>
                                  <p:iterate type="lt">
                                    <p:tmAbs val="0"/>
                                  </p:iterate>
                                  <p:childTnLst>
                                    <p:set>
                                      <p:cBhvr rctx="PPT">
                                        <p:cTn id="18" dur="indefinite"/>
                                        <p:tgtEl>
                                          <p:spTgt spid="22531">
                                            <p:txEl>
                                              <p:pRg st="4" end="4"/>
                                            </p:txEl>
                                          </p:spTgt>
                                        </p:tgtEl>
                                        <p:attrNameLst>
                                          <p:attrName>style.opacity</p:attrName>
                                        </p:attrNameLst>
                                      </p:cBhvr>
                                      <p:to>
                                        <p:strVal val="0.5"/>
                                      </p:to>
                                    </p:set>
                                    <p:animEffect filter="image" prLst="opacity: 0.5">
                                      <p:cBhvr rctx="IE">
                                        <p:cTn id="19" dur="indefinite"/>
                                        <p:tgtEl>
                                          <p:spTgt spid="22531">
                                            <p:txEl>
                                              <p:pRg st="4" end="4"/>
                                            </p:txEl>
                                          </p:spTgt>
                                        </p:tgtEl>
                                      </p:cBhvr>
                                    </p:animEffect>
                                  </p:childTnLst>
                                </p:cTn>
                              </p:par>
                            </p:childTnLst>
                          </p:cTn>
                        </p:par>
                        <p:par>
                          <p:cTn id="20" fill="hold">
                            <p:stCondLst>
                              <p:cond delay="0"/>
                            </p:stCondLst>
                            <p:childTnLst>
                              <p:par>
                                <p:cTn id="21" presetID="9" presetClass="emph" presetSubtype="0" grpId="1" nodeType="afterEffect">
                                  <p:stCondLst>
                                    <p:cond delay="0"/>
                                  </p:stCondLst>
                                  <p:iterate type="lt">
                                    <p:tmAbs val="0"/>
                                  </p:iterate>
                                  <p:childTnLst>
                                    <p:set>
                                      <p:cBhvr rctx="PPT">
                                        <p:cTn id="22" dur="indefinite"/>
                                        <p:tgtEl>
                                          <p:spTgt spid="22531">
                                            <p:txEl>
                                              <p:pRg st="5" end="5"/>
                                            </p:txEl>
                                          </p:spTgt>
                                        </p:tgtEl>
                                        <p:attrNameLst>
                                          <p:attrName>style.opacity</p:attrName>
                                        </p:attrNameLst>
                                      </p:cBhvr>
                                      <p:to>
                                        <p:strVal val="0.5"/>
                                      </p:to>
                                    </p:set>
                                    <p:animEffect filter="image" prLst="opacity: 0.5">
                                      <p:cBhvr rctx="IE">
                                        <p:cTn id="23" dur="indefinite"/>
                                        <p:tgtEl>
                                          <p:spTgt spid="22531">
                                            <p:txEl>
                                              <p:pRg st="5" end="5"/>
                                            </p:txEl>
                                          </p:spTgt>
                                        </p:tgtEl>
                                      </p:cBhvr>
                                    </p:animEffect>
                                  </p:childTnLst>
                                </p:cTn>
                              </p:par>
                            </p:childTnLst>
                          </p:cTn>
                        </p:par>
                        <p:par>
                          <p:cTn id="24" fill="hold">
                            <p:stCondLst>
                              <p:cond delay="0"/>
                            </p:stCondLst>
                            <p:childTnLst>
                              <p:par>
                                <p:cTn id="25" presetID="9" presetClass="emph" presetSubtype="0" grpId="1" nodeType="afterEffect">
                                  <p:stCondLst>
                                    <p:cond delay="0"/>
                                  </p:stCondLst>
                                  <p:iterate type="lt">
                                    <p:tmAbs val="0"/>
                                  </p:iterate>
                                  <p:childTnLst>
                                    <p:set>
                                      <p:cBhvr rctx="PPT">
                                        <p:cTn id="26" dur="indefinite"/>
                                        <p:tgtEl>
                                          <p:spTgt spid="22531">
                                            <p:txEl>
                                              <p:pRg st="6" end="6"/>
                                            </p:txEl>
                                          </p:spTgt>
                                        </p:tgtEl>
                                        <p:attrNameLst>
                                          <p:attrName>style.opacity</p:attrName>
                                        </p:attrNameLst>
                                      </p:cBhvr>
                                      <p:to>
                                        <p:strVal val="0.5"/>
                                      </p:to>
                                    </p:set>
                                    <p:animEffect filter="image" prLst="opacity: 0.5">
                                      <p:cBhvr rctx="IE">
                                        <p:cTn id="27" dur="indefinite"/>
                                        <p:tgtEl>
                                          <p:spTgt spid="22531">
                                            <p:txEl>
                                              <p:pRg st="6" end="6"/>
                                            </p:txEl>
                                          </p:spTgt>
                                        </p:tgtEl>
                                      </p:cBhvr>
                                    </p:animEffect>
                                  </p:childTnLst>
                                </p:cTn>
                              </p:par>
                            </p:childTnLst>
                          </p:cTn>
                        </p:par>
                        <p:par>
                          <p:cTn id="28" fill="hold">
                            <p:stCondLst>
                              <p:cond delay="0"/>
                            </p:stCondLst>
                            <p:childTnLst>
                              <p:par>
                                <p:cTn id="29" presetID="9" presetClass="emph" presetSubtype="0" grpId="1" nodeType="afterEffect">
                                  <p:stCondLst>
                                    <p:cond delay="0"/>
                                  </p:stCondLst>
                                  <p:iterate type="lt">
                                    <p:tmAbs val="0"/>
                                  </p:iterate>
                                  <p:childTnLst>
                                    <p:set>
                                      <p:cBhvr rctx="PPT">
                                        <p:cTn id="30" dur="indefinite"/>
                                        <p:tgtEl>
                                          <p:spTgt spid="22531">
                                            <p:txEl>
                                              <p:pRg st="7" end="7"/>
                                            </p:txEl>
                                          </p:spTgt>
                                        </p:tgtEl>
                                        <p:attrNameLst>
                                          <p:attrName>style.opacity</p:attrName>
                                        </p:attrNameLst>
                                      </p:cBhvr>
                                      <p:to>
                                        <p:strVal val="0.5"/>
                                      </p:to>
                                    </p:set>
                                    <p:animEffect filter="image" prLst="opacity: 0.5">
                                      <p:cBhvr rctx="IE">
                                        <p:cTn id="31" dur="indefinite"/>
                                        <p:tgtEl>
                                          <p:spTgt spid="22531">
                                            <p:txEl>
                                              <p:pRg st="7" end="7"/>
                                            </p:txEl>
                                          </p:spTgt>
                                        </p:tgtEl>
                                      </p:cBhvr>
                                    </p:animEffect>
                                  </p:childTnLst>
                                </p:cTn>
                              </p:par>
                            </p:childTnLst>
                          </p:cTn>
                        </p:par>
                        <p:par>
                          <p:cTn id="32" fill="hold">
                            <p:stCondLst>
                              <p:cond delay="0"/>
                            </p:stCondLst>
                            <p:childTnLst>
                              <p:par>
                                <p:cTn id="33" presetID="18" presetClass="emph" presetSubtype="0" fill="hold" grpId="2" nodeType="afterEffect">
                                  <p:stCondLst>
                                    <p:cond delay="0"/>
                                  </p:stCondLst>
                                  <p:iterate type="lt">
                                    <p:tmPct val="4000"/>
                                  </p:iterate>
                                  <p:childTnLst>
                                    <p:set>
                                      <p:cBhvr override="childStyle">
                                        <p:cTn id="34" dur="500" fill="hold"/>
                                        <p:tgtEl>
                                          <p:spTgt spid="22531">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1" uiExpand="1" build="p"/>
      <p:bldP spid="22531" grpId="2"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p:txBody>
      </p:sp>
      <p:sp>
        <p:nvSpPr>
          <p:cNvPr id="43011" name="Rectangle 3"/>
          <p:cNvSpPr>
            <a:spLocks noGrp="1" noChangeArrowheads="1"/>
          </p:cNvSpPr>
          <p:nvPr>
            <p:ph sz="quarter" idx="1"/>
          </p:nvPr>
        </p:nvSpPr>
        <p:spPr/>
        <p:txBody>
          <a:bodyPr/>
          <a:lstStyle/>
          <a:p>
            <a:r>
              <a:rPr lang="en-US" dirty="0" err="1"/>
              <a:t>Phân</a:t>
            </a:r>
            <a:r>
              <a:rPr lang="en-US" dirty="0"/>
              <a:t> </a:t>
            </a:r>
            <a:r>
              <a:rPr lang="en-US" dirty="0" err="1"/>
              <a:t>cấp</a:t>
            </a:r>
            <a:r>
              <a:rPr lang="en-US" dirty="0"/>
              <a:t> </a:t>
            </a:r>
            <a:r>
              <a:rPr lang="en-US" dirty="0" err="1"/>
              <a:t>bộ</a:t>
            </a:r>
            <a:r>
              <a:rPr lang="en-US" dirty="0"/>
              <a:t> </a:t>
            </a:r>
            <a:r>
              <a:rPr lang="en-US" dirty="0" err="1"/>
              <a:t>nhớ</a:t>
            </a:r>
            <a:endParaRPr lang="en-US" dirty="0"/>
          </a:p>
          <a:p>
            <a:r>
              <a:rPr lang="en-US" dirty="0" err="1"/>
              <a:t>Bộ</a:t>
            </a:r>
            <a:r>
              <a:rPr lang="en-US" dirty="0"/>
              <a:t> </a:t>
            </a:r>
            <a:r>
              <a:rPr lang="en-US" dirty="0" err="1"/>
              <a:t>nhớ</a:t>
            </a:r>
            <a:r>
              <a:rPr lang="en-US" dirty="0"/>
              <a:t> </a:t>
            </a:r>
            <a:r>
              <a:rPr lang="en-US" dirty="0" err="1"/>
              <a:t>đệm</a:t>
            </a:r>
            <a:r>
              <a:rPr lang="en-US" dirty="0"/>
              <a:t> </a:t>
            </a:r>
            <a:r>
              <a:rPr lang="en-US" dirty="0" err="1"/>
              <a:t>nhanh</a:t>
            </a:r>
            <a:r>
              <a:rPr lang="en-US" dirty="0"/>
              <a:t> (cache)</a:t>
            </a:r>
          </a:p>
          <a:p>
            <a:r>
              <a:rPr lang="en-US" dirty="0" err="1"/>
              <a:t>Kỹ</a:t>
            </a:r>
            <a:r>
              <a:rPr lang="en-US" dirty="0"/>
              <a:t> </a:t>
            </a:r>
            <a:r>
              <a:rPr lang="en-US" dirty="0" err="1"/>
              <a:t>thuật</a:t>
            </a:r>
            <a:r>
              <a:rPr lang="en-US" dirty="0"/>
              <a:t> </a:t>
            </a:r>
            <a:r>
              <a:rPr lang="en-US" dirty="0" err="1"/>
              <a:t>đan</a:t>
            </a:r>
            <a:r>
              <a:rPr lang="en-US" dirty="0"/>
              <a:t> </a:t>
            </a:r>
            <a:r>
              <a:rPr lang="en-US" dirty="0" err="1"/>
              <a:t>xen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Phân cấp bộ nhớ</a:t>
            </a:r>
          </a:p>
        </p:txBody>
      </p:sp>
      <p:sp>
        <p:nvSpPr>
          <p:cNvPr id="44035" name="Rectangle 3"/>
          <p:cNvSpPr>
            <a:spLocks noGrp="1" noChangeArrowheads="1"/>
          </p:cNvSpPr>
          <p:nvPr>
            <p:ph sz="quarter" idx="1"/>
          </p:nvPr>
        </p:nvSpPr>
        <p:spPr/>
        <p:txBody>
          <a:bodyPr/>
          <a:lstStyle/>
          <a:p>
            <a:r>
              <a:rPr lang="en-US"/>
              <a:t>Biểu diễn mối quan hệ giữa tốc độ truy cập và dung lượng lưu trữ</a:t>
            </a:r>
          </a:p>
          <a:p>
            <a:endParaRPr lang="en-US"/>
          </a:p>
        </p:txBody>
      </p:sp>
      <p:pic>
        <p:nvPicPr>
          <p:cNvPr id="44060" name="Picture 28" descr="phancapbonho"/>
          <p:cNvPicPr>
            <a:picLocks noChangeAspect="1" noChangeArrowheads="1"/>
          </p:cNvPicPr>
          <p:nvPr/>
        </p:nvPicPr>
        <p:blipFill>
          <a:blip r:embed="rId2"/>
          <a:srcRect/>
          <a:stretch>
            <a:fillRect/>
          </a:stretch>
        </p:blipFill>
        <p:spPr bwMode="auto">
          <a:xfrm>
            <a:off x="762000" y="2819400"/>
            <a:ext cx="7772400" cy="3124200"/>
          </a:xfrm>
          <a:prstGeom prst="rect">
            <a:avLst/>
          </a:prstGeom>
          <a:noFill/>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Bộ nhớ đệm nhanh</a:t>
            </a:r>
          </a:p>
        </p:txBody>
      </p:sp>
      <p:sp>
        <p:nvSpPr>
          <p:cNvPr id="45059" name="Rectangle 3"/>
          <p:cNvSpPr>
            <a:spLocks noGrp="1" noChangeArrowheads="1"/>
          </p:cNvSpPr>
          <p:nvPr>
            <p:ph sz="quarter" idx="1"/>
          </p:nvPr>
        </p:nvSpPr>
        <p:spPr/>
        <p:txBody>
          <a:bodyPr/>
          <a:lstStyle/>
          <a:p>
            <a:r>
              <a:rPr lang="en-US" dirty="0" err="1"/>
              <a:t>Bộ</a:t>
            </a:r>
            <a:r>
              <a:rPr lang="en-US" dirty="0"/>
              <a:t> </a:t>
            </a:r>
            <a:r>
              <a:rPr lang="en-US" dirty="0" err="1"/>
              <a:t>nhớ</a:t>
            </a:r>
            <a:r>
              <a:rPr lang="en-US" dirty="0"/>
              <a:t> </a:t>
            </a:r>
            <a:r>
              <a:rPr lang="en-US" dirty="0" err="1"/>
              <a:t>tốc</a:t>
            </a:r>
            <a:r>
              <a:rPr lang="en-US" dirty="0"/>
              <a:t> </a:t>
            </a:r>
            <a:r>
              <a:rPr lang="en-US" dirty="0" err="1"/>
              <a:t>độ</a:t>
            </a:r>
            <a:r>
              <a:rPr lang="en-US" dirty="0"/>
              <a:t> </a:t>
            </a:r>
            <a:r>
              <a:rPr lang="en-US" dirty="0" err="1"/>
              <a:t>cao</a:t>
            </a:r>
            <a:r>
              <a:rPr lang="en-US" dirty="0"/>
              <a:t>, dung </a:t>
            </a:r>
            <a:r>
              <a:rPr lang="en-US" dirty="0" err="1"/>
              <a:t>lượng</a:t>
            </a:r>
            <a:r>
              <a:rPr lang="en-US" dirty="0"/>
              <a:t> </a:t>
            </a:r>
            <a:r>
              <a:rPr lang="en-US" dirty="0" err="1"/>
              <a:t>thấp</a:t>
            </a:r>
            <a:r>
              <a:rPr lang="en-US" dirty="0"/>
              <a:t>, </a:t>
            </a:r>
            <a:r>
              <a:rPr lang="en-US" dirty="0" err="1"/>
              <a:t>nằm</a:t>
            </a:r>
            <a:r>
              <a:rPr lang="en-US" dirty="0"/>
              <a:t> </a:t>
            </a:r>
            <a:r>
              <a:rPr lang="en-US" dirty="0" err="1"/>
              <a:t>giữa</a:t>
            </a:r>
            <a:r>
              <a:rPr lang="en-US" dirty="0"/>
              <a:t> CPU </a:t>
            </a:r>
            <a:r>
              <a:rPr lang="en-US" dirty="0" err="1"/>
              <a:t>và</a:t>
            </a:r>
            <a:r>
              <a:rPr lang="en-US" dirty="0"/>
              <a:t> </a:t>
            </a:r>
            <a:r>
              <a:rPr lang="en-US" dirty="0" err="1"/>
              <a:t>bộ</a:t>
            </a:r>
            <a:r>
              <a:rPr lang="en-US" dirty="0"/>
              <a:t> </a:t>
            </a:r>
            <a:r>
              <a:rPr lang="en-US" dirty="0" err="1"/>
              <a:t>nhớ</a:t>
            </a:r>
            <a:r>
              <a:rPr lang="en-US" dirty="0"/>
              <a:t> </a:t>
            </a:r>
            <a:r>
              <a:rPr lang="en-US" dirty="0" err="1"/>
              <a:t>chính</a:t>
            </a:r>
            <a:endParaRPr lang="en-US" dirty="0"/>
          </a:p>
          <a:p>
            <a:r>
              <a:rPr lang="en-US" dirty="0" err="1"/>
              <a:t>Tỉ</a:t>
            </a:r>
            <a:r>
              <a:rPr lang="en-US" dirty="0"/>
              <a:t> </a:t>
            </a:r>
            <a:r>
              <a:rPr lang="en-US" dirty="0" err="1"/>
              <a:t>lệ</a:t>
            </a:r>
            <a:r>
              <a:rPr lang="en-US" dirty="0"/>
              <a:t> hit</a:t>
            </a:r>
          </a:p>
          <a:p>
            <a:endParaRPr lang="en-US" dirty="0"/>
          </a:p>
        </p:txBody>
      </p:sp>
      <p:pic>
        <p:nvPicPr>
          <p:cNvPr id="45060" name="Picture 4" descr="bonhocache"/>
          <p:cNvPicPr>
            <a:picLocks noChangeAspect="1" noChangeArrowheads="1"/>
          </p:cNvPicPr>
          <p:nvPr/>
        </p:nvPicPr>
        <p:blipFill>
          <a:blip r:embed="rId2"/>
          <a:srcRect/>
          <a:stretch>
            <a:fillRect/>
          </a:stretch>
        </p:blipFill>
        <p:spPr bwMode="auto">
          <a:xfrm>
            <a:off x="2667000" y="2743200"/>
            <a:ext cx="4495800" cy="3352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Thao</a:t>
            </a:r>
            <a:r>
              <a:rPr lang="en-US" dirty="0" smtClean="0"/>
              <a:t> </a:t>
            </a:r>
            <a:r>
              <a:rPr lang="en-US" dirty="0" err="1" smtClean="0"/>
              <a:t>tác</a:t>
            </a:r>
            <a:r>
              <a:rPr lang="en-US" dirty="0" smtClean="0"/>
              <a:t> </a:t>
            </a:r>
            <a:r>
              <a:rPr lang="en-US" dirty="0" err="1" smtClean="0"/>
              <a:t>của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đệm</a:t>
            </a:r>
            <a:r>
              <a:rPr lang="en-US" dirty="0" smtClean="0"/>
              <a:t> </a:t>
            </a:r>
            <a:r>
              <a:rPr lang="en-US" dirty="0" err="1" smtClean="0"/>
              <a:t>nhanh</a:t>
            </a:r>
            <a:r>
              <a:rPr lang="en-US" dirty="0" smtClean="0"/>
              <a:t> (cache)</a:t>
            </a:r>
            <a:endParaRPr lang="en-US" dirty="0"/>
          </a:p>
        </p:txBody>
      </p:sp>
      <p:sp>
        <p:nvSpPr>
          <p:cNvPr id="3" name="Content Placeholder 2"/>
          <p:cNvSpPr>
            <a:spLocks noGrp="1"/>
          </p:cNvSpPr>
          <p:nvPr>
            <p:ph sz="quarter" idx="1"/>
          </p:nvPr>
        </p:nvSpPr>
        <p:spPr/>
        <p:txBody>
          <a:bodyPr/>
          <a:lstStyle/>
          <a:p>
            <a:r>
              <a:rPr lang="vi-VN" dirty="0" smtClean="0"/>
              <a:t>CPU yêu cầu nội dung của ngăn nhớ</a:t>
            </a:r>
          </a:p>
          <a:p>
            <a:r>
              <a:rPr lang="vi-VN" dirty="0" smtClean="0"/>
              <a:t>CPU kiểm tra trên cache với dữ liệu này</a:t>
            </a:r>
          </a:p>
          <a:p>
            <a:r>
              <a:rPr lang="vi-VN" dirty="0" smtClean="0"/>
              <a:t>Nếu có, CPU nhận dữ liệu từ cache (nhanh)</a:t>
            </a:r>
          </a:p>
          <a:p>
            <a:r>
              <a:rPr lang="vi-VN" dirty="0" smtClean="0"/>
              <a:t>Nếu không có, đọc block nhớ chứa dữ liệu từ bộ nhớ chính vào cache</a:t>
            </a:r>
          </a:p>
          <a:p>
            <a:r>
              <a:rPr lang="vi-VN" dirty="0" smtClean="0"/>
              <a:t>Tiếp đó chuyển dữ liệu từ cache vào CPU</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chung</a:t>
            </a:r>
            <a:r>
              <a:rPr lang="en-US" dirty="0" smtClean="0"/>
              <a:t> cache / </a:t>
            </a:r>
            <a:r>
              <a:rPr lang="en-US" dirty="0" err="1" smtClean="0"/>
              <a:t>bộ</a:t>
            </a:r>
            <a:r>
              <a:rPr lang="en-US" dirty="0" smtClean="0"/>
              <a:t> </a:t>
            </a:r>
            <a:r>
              <a:rPr lang="en-US" dirty="0" err="1" smtClean="0"/>
              <a:t>nhớ</a:t>
            </a:r>
            <a:r>
              <a:rPr lang="en-US" dirty="0" smtClean="0"/>
              <a:t> </a:t>
            </a:r>
            <a:r>
              <a:rPr lang="en-US" dirty="0" err="1" smtClean="0"/>
              <a:t>chính</a:t>
            </a:r>
            <a:endParaRPr lang="en-US" dirty="0"/>
          </a:p>
        </p:txBody>
      </p:sp>
      <p:pic>
        <p:nvPicPr>
          <p:cNvPr id="4" name="Content Placeholder 3" descr="cautruccache.bmp"/>
          <p:cNvPicPr>
            <a:picLocks noGrp="1" noChangeAspect="1"/>
          </p:cNvPicPr>
          <p:nvPr>
            <p:ph sz="quarter" idx="1"/>
          </p:nvPr>
        </p:nvPicPr>
        <p:blipFill>
          <a:blip r:embed="rId2"/>
          <a:stretch>
            <a:fillRect/>
          </a:stretch>
        </p:blipFill>
        <p:spPr>
          <a:xfrm>
            <a:off x="1219200" y="1752600"/>
            <a:ext cx="6629400" cy="4038600"/>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chung</a:t>
            </a:r>
            <a:r>
              <a:rPr lang="en-US" dirty="0" smtClean="0"/>
              <a:t> cache /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normAutofit lnSpcReduction="10000"/>
          </a:bodyPr>
          <a:lstStyle/>
          <a:p>
            <a:r>
              <a:rPr lang="vi-VN" dirty="0" smtClean="0"/>
              <a:t>Một số Block của bộ nhớ chính được nạp vào các Line</a:t>
            </a:r>
            <a:r>
              <a:rPr lang="en-US" dirty="0" smtClean="0"/>
              <a:t> </a:t>
            </a:r>
            <a:r>
              <a:rPr lang="vi-VN" dirty="0" smtClean="0"/>
              <a:t>của cache.</a:t>
            </a:r>
          </a:p>
          <a:p>
            <a:r>
              <a:rPr lang="vi-VN" dirty="0" smtClean="0"/>
              <a:t>Nội dung Tag (thẻ nhớ) cho biết block nào của bộ nhớ</a:t>
            </a:r>
            <a:r>
              <a:rPr lang="en-US" dirty="0" smtClean="0"/>
              <a:t> </a:t>
            </a:r>
            <a:r>
              <a:rPr lang="vi-VN" dirty="0" smtClean="0"/>
              <a:t>chính hiện đang được chứa ở line đó.</a:t>
            </a:r>
          </a:p>
          <a:p>
            <a:r>
              <a:rPr lang="vi-VN" dirty="0" smtClean="0"/>
              <a:t>Khi CPU truy nhập (đọc/ghi) một từ nhớ, có 2 khả năng xảy ra:</a:t>
            </a:r>
          </a:p>
          <a:p>
            <a:pPr lvl="1"/>
            <a:r>
              <a:rPr lang="vi-VN" dirty="0" smtClean="0"/>
              <a:t>Từ nhớ đó có trong cache (cache hit)</a:t>
            </a:r>
          </a:p>
          <a:p>
            <a:pPr lvl="1"/>
            <a:r>
              <a:rPr lang="vi-VN" dirty="0" smtClean="0"/>
              <a:t>Từ nhớ đó không có trong cache (cache miss)</a:t>
            </a:r>
          </a:p>
          <a:p>
            <a:r>
              <a:rPr lang="vi-VN" dirty="0" smtClean="0"/>
              <a:t>Vì số line của cache ít hơn số block của bộ nhớ chính</a:t>
            </a:r>
            <a:r>
              <a:rPr lang="en-US" dirty="0" smtClean="0"/>
              <a:t> </a:t>
            </a:r>
            <a:r>
              <a:rPr lang="en-US" dirty="0" smtClean="0">
                <a:sym typeface="Wingdings" pitchFamily="2" charset="2"/>
              </a:rPr>
              <a:t> </a:t>
            </a:r>
            <a:r>
              <a:rPr lang="en-US" dirty="0" err="1" smtClean="0">
                <a:sym typeface="Wingdings" pitchFamily="2" charset="2"/>
              </a:rPr>
              <a:t>giải</a:t>
            </a:r>
            <a:r>
              <a:rPr lang="en-US" dirty="0" smtClean="0">
                <a:sym typeface="Wingdings" pitchFamily="2" charset="2"/>
              </a:rPr>
              <a:t> </a:t>
            </a:r>
            <a:r>
              <a:rPr lang="en-US" dirty="0" err="1" smtClean="0">
                <a:sym typeface="Wingdings" pitchFamily="2" charset="2"/>
              </a:rPr>
              <a:t>thuật</a:t>
            </a:r>
            <a:r>
              <a:rPr lang="en-US" dirty="0" smtClean="0">
                <a:sym typeface="Wingdings" pitchFamily="2" charset="2"/>
              </a:rPr>
              <a:t> </a:t>
            </a:r>
            <a:r>
              <a:rPr lang="en-US" dirty="0" err="1" smtClean="0">
                <a:sym typeface="Wingdings" pitchFamily="2" charset="2"/>
              </a:rPr>
              <a:t>ánh</a:t>
            </a:r>
            <a:r>
              <a:rPr lang="en-US" dirty="0" smtClean="0">
                <a:sym typeface="Wingdings" pitchFamily="2" charset="2"/>
              </a:rPr>
              <a:t> </a:t>
            </a:r>
            <a:r>
              <a:rPr lang="en-US" dirty="0" err="1" smtClean="0">
                <a:sym typeface="Wingdings" pitchFamily="2" charset="2"/>
              </a:rPr>
              <a:t>xạ</a:t>
            </a:r>
            <a:endParaRPr lang="vi-V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ánh</a:t>
            </a:r>
            <a:r>
              <a:rPr lang="en-US" dirty="0" smtClean="0"/>
              <a:t> </a:t>
            </a:r>
            <a:r>
              <a:rPr lang="en-US" dirty="0" err="1" smtClean="0"/>
              <a:t>xạ</a:t>
            </a:r>
            <a:r>
              <a:rPr lang="en-US" dirty="0" smtClean="0"/>
              <a:t> </a:t>
            </a:r>
            <a:r>
              <a:rPr lang="en-US" dirty="0" err="1" smtClean="0"/>
              <a:t>địa</a:t>
            </a:r>
            <a:r>
              <a:rPr lang="en-US" dirty="0" smtClean="0"/>
              <a:t> </a:t>
            </a:r>
            <a:r>
              <a:rPr lang="en-US" dirty="0" err="1" smtClean="0"/>
              <a:t>chỉ</a:t>
            </a:r>
            <a:endParaRPr lang="en-US" dirty="0"/>
          </a:p>
        </p:txBody>
      </p:sp>
      <p:sp>
        <p:nvSpPr>
          <p:cNvPr id="3" name="Content Placeholder 2"/>
          <p:cNvSpPr>
            <a:spLocks noGrp="1"/>
          </p:cNvSpPr>
          <p:nvPr>
            <p:ph sz="quarter" idx="1"/>
          </p:nvPr>
        </p:nvSpPr>
        <p:spPr/>
        <p:txBody>
          <a:bodyPr/>
          <a:lstStyle/>
          <a:p>
            <a:r>
              <a:rPr lang="en-US" dirty="0" err="1" smtClean="0"/>
              <a:t>Ánh</a:t>
            </a:r>
            <a:r>
              <a:rPr lang="en-US" dirty="0" smtClean="0"/>
              <a:t> </a:t>
            </a:r>
            <a:r>
              <a:rPr lang="en-US" dirty="0" err="1" smtClean="0"/>
              <a:t>xạ</a:t>
            </a:r>
            <a:r>
              <a:rPr lang="en-US" dirty="0" smtClean="0"/>
              <a:t> </a:t>
            </a:r>
            <a:r>
              <a:rPr lang="en-US" dirty="0" err="1" smtClean="0"/>
              <a:t>trực</a:t>
            </a:r>
            <a:r>
              <a:rPr lang="en-US" dirty="0" smtClean="0"/>
              <a:t> </a:t>
            </a:r>
            <a:r>
              <a:rPr lang="en-US" dirty="0" err="1" smtClean="0"/>
              <a:t>tiếp</a:t>
            </a:r>
            <a:endParaRPr lang="en-US" dirty="0" smtClean="0"/>
          </a:p>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toàn</a:t>
            </a:r>
            <a:r>
              <a:rPr lang="en-US" dirty="0" smtClean="0"/>
              <a:t> </a:t>
            </a:r>
            <a:r>
              <a:rPr lang="en-US" dirty="0" err="1" smtClean="0"/>
              <a:t>phần</a:t>
            </a:r>
            <a:endParaRPr lang="en-US" dirty="0" smtClean="0"/>
          </a:p>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tập</a:t>
            </a:r>
            <a:r>
              <a:rPr lang="en-US" dirty="0" smtClean="0"/>
              <a:t> </a:t>
            </a:r>
            <a:r>
              <a:rPr lang="en-US" dirty="0" err="1" smtClean="0"/>
              <a:t>hợp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smtClean="0"/>
              <a:t>2.1.1. </a:t>
            </a:r>
            <a:r>
              <a:rPr lang="en-US" dirty="0" err="1" smtClean="0"/>
              <a:t>Các</a:t>
            </a:r>
            <a:r>
              <a:rPr lang="en-US" dirty="0" smtClean="0"/>
              <a:t> </a:t>
            </a:r>
            <a:r>
              <a:rPr lang="en-US" dirty="0" err="1"/>
              <a:t>phần</a:t>
            </a:r>
            <a:r>
              <a:rPr lang="en-US" dirty="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p:txBody>
      </p:sp>
      <p:sp>
        <p:nvSpPr>
          <p:cNvPr id="23555" name="Rectangle 3"/>
          <p:cNvSpPr>
            <a:spLocks noGrp="1" noChangeArrowheads="1"/>
          </p:cNvSpPr>
          <p:nvPr>
            <p:ph sz="quarter" idx="1"/>
          </p:nvPr>
        </p:nvSpPr>
        <p:spPr/>
        <p:txBody>
          <a:bodyPr/>
          <a:lstStyle/>
          <a:p>
            <a:r>
              <a:rPr lang="en-US" altLang="ja-JP" b="1">
                <a:ea typeface="ＭＳ Ｐゴシック" charset="-128"/>
              </a:rPr>
              <a:t>Bộ nhớ bán dẫn: </a:t>
            </a:r>
            <a:r>
              <a:rPr lang="en-US" altLang="ja-JP">
                <a:ea typeface="ＭＳ Ｐゴシック" charset="-128"/>
              </a:rPr>
              <a:t>được làm từ các mạch tích hợp (ICs) sử dụng chất liệu bán dẫn </a:t>
            </a:r>
          </a:p>
          <a:p>
            <a:r>
              <a:rPr lang="en-US" altLang="ja-JP">
                <a:ea typeface="ＭＳ Ｐゴシック" charset="-128"/>
              </a:rPr>
              <a:t>Bao gồm</a:t>
            </a:r>
          </a:p>
          <a:p>
            <a:pPr lvl="1"/>
            <a:r>
              <a:rPr lang="en-US"/>
              <a:t>ROM (bộ nhớ chỉ đọc)</a:t>
            </a:r>
          </a:p>
          <a:p>
            <a:pPr lvl="1"/>
            <a:r>
              <a:rPr lang="en-US"/>
              <a:t>RAM (bộ nhớ truy cập ngẫu nhiên)</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trực</a:t>
            </a:r>
            <a:r>
              <a:rPr lang="en-US" dirty="0" smtClean="0"/>
              <a:t> </a:t>
            </a:r>
            <a:r>
              <a:rPr lang="en-US" dirty="0" err="1" smtClean="0"/>
              <a:t>tiếp</a:t>
            </a:r>
            <a:endParaRPr lang="en-US" dirty="0"/>
          </a:p>
        </p:txBody>
      </p:sp>
      <p:sp>
        <p:nvSpPr>
          <p:cNvPr id="3" name="Content Placeholder 2"/>
          <p:cNvSpPr>
            <a:spLocks noGrp="1"/>
          </p:cNvSpPr>
          <p:nvPr>
            <p:ph sz="quarter" idx="1"/>
          </p:nvPr>
        </p:nvSpPr>
        <p:spPr/>
        <p:txBody>
          <a:bodyPr>
            <a:normAutofit fontScale="92500" lnSpcReduction="20000"/>
          </a:bodyPr>
          <a:lstStyle/>
          <a:p>
            <a:r>
              <a:rPr lang="vi-VN" dirty="0" smtClean="0"/>
              <a:t>Mỗi block của bộ nhớ chính chỉ có thể  được nạp vào 1</a:t>
            </a:r>
            <a:r>
              <a:rPr lang="en-US" dirty="0" smtClean="0"/>
              <a:t> </a:t>
            </a:r>
            <a:r>
              <a:rPr lang="vi-VN" dirty="0" smtClean="0"/>
              <a:t>line duy nhất của cache.</a:t>
            </a:r>
          </a:p>
          <a:p>
            <a:r>
              <a:rPr lang="vi-VN" dirty="0" smtClean="0"/>
              <a:t>Quy ước nạp: B0 → L0</a:t>
            </a:r>
            <a:endParaRPr lang="en-US" dirty="0" smtClean="0"/>
          </a:p>
          <a:p>
            <a:pPr lvl="1"/>
            <a:r>
              <a:rPr lang="vi-VN" dirty="0" smtClean="0"/>
              <a:t>B1 → L1</a:t>
            </a:r>
          </a:p>
          <a:p>
            <a:pPr lvl="1"/>
            <a:r>
              <a:rPr lang="vi-VN" dirty="0" smtClean="0"/>
              <a:t>......</a:t>
            </a:r>
          </a:p>
          <a:p>
            <a:pPr lvl="1"/>
            <a:r>
              <a:rPr lang="vi-VN" dirty="0" smtClean="0"/>
              <a:t>Bm-1 → Lm-1</a:t>
            </a:r>
          </a:p>
          <a:p>
            <a:pPr lvl="1"/>
            <a:r>
              <a:rPr lang="vi-VN" dirty="0" smtClean="0"/>
              <a:t>Bm → L0</a:t>
            </a:r>
          </a:p>
          <a:p>
            <a:pPr lvl="1"/>
            <a:r>
              <a:rPr lang="vi-VN" dirty="0" smtClean="0"/>
              <a:t>Bm+1 → L1</a:t>
            </a:r>
          </a:p>
          <a:p>
            <a:r>
              <a:rPr lang="vi-VN" dirty="0" smtClean="0"/>
              <a:t>L0 : B0, Bm, B2m ...</a:t>
            </a:r>
          </a:p>
          <a:p>
            <a:r>
              <a:rPr lang="vi-VN" dirty="0" smtClean="0"/>
              <a:t>L1 : B1, Bm+1, B2m+1 ..</a:t>
            </a:r>
          </a:p>
          <a:p>
            <a:r>
              <a:rPr lang="vi-VN" dirty="0" smtClean="0"/>
              <a:t>Bj</a:t>
            </a:r>
            <a:r>
              <a:rPr lang="en-US" dirty="0" smtClean="0"/>
              <a:t> </a:t>
            </a:r>
            <a:r>
              <a:rPr lang="vi-VN" dirty="0" smtClean="0"/>
              <a:t>chỉ có thể được nạp vào Lj mod 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sz="2000" dirty="0" smtClean="0"/>
              <a:t>CPU </a:t>
            </a:r>
            <a:r>
              <a:rPr lang="en-US" sz="2000" dirty="0" err="1" smtClean="0"/>
              <a:t>phát</a:t>
            </a:r>
            <a:r>
              <a:rPr lang="en-US" sz="2000" dirty="0" smtClean="0"/>
              <a:t> </a:t>
            </a:r>
            <a:r>
              <a:rPr lang="en-US" sz="2000" dirty="0" err="1" smtClean="0"/>
              <a:t>địa</a:t>
            </a:r>
            <a:r>
              <a:rPr lang="en-US" sz="2000" dirty="0" smtClean="0"/>
              <a:t> </a:t>
            </a:r>
            <a:r>
              <a:rPr lang="en-US" sz="2000" dirty="0" err="1" smtClean="0"/>
              <a:t>chỉ</a:t>
            </a:r>
            <a:r>
              <a:rPr lang="en-US" sz="2000" dirty="0" smtClean="0"/>
              <a:t> </a:t>
            </a:r>
            <a:r>
              <a:rPr lang="en-US" sz="2000" dirty="0" err="1" smtClean="0"/>
              <a:t>gồm</a:t>
            </a:r>
            <a:r>
              <a:rPr lang="en-US" sz="2000" dirty="0" smtClean="0"/>
              <a:t> N </a:t>
            </a:r>
            <a:r>
              <a:rPr lang="en-US" sz="2000" dirty="0" err="1" smtClean="0"/>
              <a:t>bít</a:t>
            </a:r>
            <a:endParaRPr lang="en-US" sz="2000" dirty="0" smtClean="0"/>
          </a:p>
          <a:p>
            <a:r>
              <a:rPr lang="en-US" sz="2000" dirty="0" smtClean="0"/>
              <a:t>n1: </a:t>
            </a:r>
            <a:r>
              <a:rPr lang="en-US" sz="2000" dirty="0" err="1" smtClean="0"/>
              <a:t>xác</a:t>
            </a:r>
            <a:r>
              <a:rPr lang="en-US" sz="2000" dirty="0" smtClean="0"/>
              <a:t> </a:t>
            </a:r>
            <a:r>
              <a:rPr lang="en-US" sz="2000" dirty="0" err="1" smtClean="0"/>
              <a:t>định</a:t>
            </a:r>
            <a:r>
              <a:rPr lang="en-US" sz="2000" dirty="0" smtClean="0"/>
              <a:t> byte </a:t>
            </a:r>
            <a:r>
              <a:rPr lang="en-US" sz="2000" dirty="0" err="1" smtClean="0"/>
              <a:t>nhớ</a:t>
            </a:r>
            <a:r>
              <a:rPr lang="en-US" sz="2000" dirty="0" smtClean="0"/>
              <a:t> </a:t>
            </a:r>
            <a:r>
              <a:rPr lang="en-US" sz="2000" dirty="0" err="1" smtClean="0"/>
              <a:t>trong</a:t>
            </a:r>
            <a:r>
              <a:rPr lang="en-US" sz="2000" dirty="0" smtClean="0"/>
              <a:t> line </a:t>
            </a:r>
            <a:r>
              <a:rPr lang="en-US" sz="2000" dirty="0" smtClean="0">
                <a:sym typeface="Wingdings" pitchFamily="2" charset="2"/>
              </a:rPr>
              <a:t> </a:t>
            </a:r>
            <a:r>
              <a:rPr lang="en-US" sz="2000" dirty="0" err="1" smtClean="0">
                <a:sym typeface="Wingdings" pitchFamily="2" charset="2"/>
              </a:rPr>
              <a:t>kích</a:t>
            </a:r>
            <a:r>
              <a:rPr lang="en-US" sz="2000" dirty="0" smtClean="0">
                <a:sym typeface="Wingdings" pitchFamily="2" charset="2"/>
              </a:rPr>
              <a:t> </a:t>
            </a:r>
            <a:r>
              <a:rPr lang="en-US" sz="2000" dirty="0" err="1" smtClean="0">
                <a:sym typeface="Wingdings" pitchFamily="2" charset="2"/>
              </a:rPr>
              <a:t>thước</a:t>
            </a:r>
            <a:r>
              <a:rPr lang="en-US" sz="2000" dirty="0" smtClean="0">
                <a:sym typeface="Wingdings" pitchFamily="2" charset="2"/>
              </a:rPr>
              <a:t> line 2</a:t>
            </a:r>
            <a:r>
              <a:rPr lang="en-US" sz="2000" baseline="30000" dirty="0" smtClean="0">
                <a:sym typeface="Wingdings" pitchFamily="2" charset="2"/>
              </a:rPr>
              <a:t>n1</a:t>
            </a:r>
            <a:endParaRPr lang="en-US" sz="2000" dirty="0" smtClean="0"/>
          </a:p>
          <a:p>
            <a:r>
              <a:rPr lang="en-US" sz="2000" dirty="0" smtClean="0"/>
              <a:t>n2: </a:t>
            </a:r>
            <a:r>
              <a:rPr lang="en-US" sz="2000" dirty="0" err="1" smtClean="0"/>
              <a:t>xác</a:t>
            </a:r>
            <a:r>
              <a:rPr lang="en-US" sz="2000" dirty="0" smtClean="0"/>
              <a:t> </a:t>
            </a:r>
            <a:r>
              <a:rPr lang="en-US" sz="2000" dirty="0" err="1" smtClean="0"/>
              <a:t>định</a:t>
            </a:r>
            <a:r>
              <a:rPr lang="en-US" sz="2000" dirty="0" smtClean="0"/>
              <a:t> line </a:t>
            </a:r>
            <a:r>
              <a:rPr lang="en-US" sz="2000" dirty="0" err="1" smtClean="0"/>
              <a:t>trong</a:t>
            </a:r>
            <a:r>
              <a:rPr lang="en-US" sz="2000" dirty="0" smtClean="0"/>
              <a:t> cache </a:t>
            </a:r>
            <a:r>
              <a:rPr lang="en-US" sz="2000" dirty="0" smtClean="0">
                <a:sym typeface="Wingdings" pitchFamily="2" charset="2"/>
              </a:rPr>
              <a:t> </a:t>
            </a:r>
            <a:r>
              <a:rPr lang="en-US" sz="2000" dirty="0" err="1" smtClean="0">
                <a:sym typeface="Wingdings" pitchFamily="2" charset="2"/>
              </a:rPr>
              <a:t>số</a:t>
            </a:r>
            <a:r>
              <a:rPr lang="en-US" sz="2000" dirty="0" smtClean="0">
                <a:sym typeface="Wingdings" pitchFamily="2" charset="2"/>
              </a:rPr>
              <a:t> line </a:t>
            </a:r>
            <a:r>
              <a:rPr lang="en-US" sz="2000" dirty="0" err="1" smtClean="0">
                <a:sym typeface="Wingdings" pitchFamily="2" charset="2"/>
              </a:rPr>
              <a:t>trong</a:t>
            </a:r>
            <a:r>
              <a:rPr lang="en-US" sz="2000" dirty="0" smtClean="0">
                <a:sym typeface="Wingdings" pitchFamily="2" charset="2"/>
              </a:rPr>
              <a:t> cache 2</a:t>
            </a:r>
            <a:r>
              <a:rPr lang="en-US" sz="2000" baseline="30000" dirty="0" smtClean="0">
                <a:sym typeface="Wingdings" pitchFamily="2" charset="2"/>
              </a:rPr>
              <a:t>n2</a:t>
            </a:r>
          </a:p>
          <a:p>
            <a:pPr>
              <a:buNone/>
            </a:pPr>
            <a:endParaRPr lang="en-US" sz="2000" dirty="0" smtClean="0"/>
          </a:p>
          <a:p>
            <a:endParaRPr lang="en-US" dirty="0" smtClean="0"/>
          </a:p>
          <a:p>
            <a:endParaRPr lang="en-US" dirty="0"/>
          </a:p>
        </p:txBody>
      </p:sp>
      <p:pic>
        <p:nvPicPr>
          <p:cNvPr id="4" name="Picture 3" descr="anhxatructiep.bmp"/>
          <p:cNvPicPr>
            <a:picLocks noChangeAspect="1"/>
          </p:cNvPicPr>
          <p:nvPr/>
        </p:nvPicPr>
        <p:blipFill>
          <a:blip r:embed="rId2"/>
          <a:stretch>
            <a:fillRect/>
          </a:stretch>
        </p:blipFill>
        <p:spPr>
          <a:xfrm>
            <a:off x="1295400" y="2895600"/>
            <a:ext cx="5762625" cy="31718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toàn</a:t>
            </a:r>
            <a:r>
              <a:rPr lang="en-US" dirty="0" smtClean="0"/>
              <a:t> </a:t>
            </a:r>
            <a:r>
              <a:rPr lang="en-US" dirty="0" err="1" smtClean="0"/>
              <a:t>phần</a:t>
            </a:r>
            <a:endParaRPr lang="en-US" dirty="0"/>
          </a:p>
        </p:txBody>
      </p:sp>
      <p:sp>
        <p:nvSpPr>
          <p:cNvPr id="3" name="Content Placeholder 2"/>
          <p:cNvSpPr>
            <a:spLocks noGrp="1"/>
          </p:cNvSpPr>
          <p:nvPr>
            <p:ph sz="quarter" idx="1"/>
          </p:nvPr>
        </p:nvSpPr>
        <p:spPr/>
        <p:txBody>
          <a:bodyPr/>
          <a:lstStyle/>
          <a:p>
            <a:r>
              <a:rPr lang="vi-VN" dirty="0" smtClean="0"/>
              <a:t>Mỗi block có thể được nạp vào bất kỳ line nào</a:t>
            </a:r>
            <a:r>
              <a:rPr lang="en-US" dirty="0" smtClean="0"/>
              <a:t> </a:t>
            </a:r>
            <a:r>
              <a:rPr lang="vi-VN" dirty="0" smtClean="0"/>
              <a:t>của cache.</a:t>
            </a:r>
          </a:p>
          <a:p>
            <a:r>
              <a:rPr lang="vi-VN" dirty="0" smtClean="0"/>
              <a:t>Địa chỉ bộ nhớ do CPU phát ra được chia thành</a:t>
            </a:r>
            <a:r>
              <a:rPr lang="en-US" dirty="0" smtClean="0"/>
              <a:t> </a:t>
            </a:r>
            <a:r>
              <a:rPr lang="vi-VN" dirty="0" smtClean="0"/>
              <a:t>2 phần: tag và byte.</a:t>
            </a:r>
          </a:p>
          <a:p>
            <a:r>
              <a:rPr lang="vi-VN" dirty="0" smtClean="0"/>
              <a:t>Để kiểm tra xem một block có trong cache hay</a:t>
            </a:r>
            <a:r>
              <a:rPr lang="en-US" dirty="0" smtClean="0"/>
              <a:t> </a:t>
            </a:r>
            <a:r>
              <a:rPr lang="vi-VN" dirty="0" smtClean="0"/>
              <a:t>không, phải đồng thời kiểm tra tất cả tag của</a:t>
            </a:r>
            <a:r>
              <a:rPr lang="en-US" dirty="0" smtClean="0"/>
              <a:t> </a:t>
            </a:r>
            <a:r>
              <a:rPr lang="vi-VN" dirty="0" smtClean="0"/>
              <a:t>các line trong cache.</a:t>
            </a:r>
          </a:p>
          <a:p>
            <a:r>
              <a:rPr lang="vi-VN" dirty="0" smtClean="0"/>
              <a:t>Cần</a:t>
            </a:r>
            <a:r>
              <a:rPr lang="en-US" dirty="0" smtClean="0"/>
              <a:t> </a:t>
            </a:r>
            <a:r>
              <a:rPr lang="vi-VN" dirty="0" smtClean="0"/>
              <a:t>các mạch phức tạp để kiểm 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toàn</a:t>
            </a:r>
            <a:r>
              <a:rPr lang="en-US" dirty="0" smtClean="0"/>
              <a:t> </a:t>
            </a:r>
            <a:r>
              <a:rPr lang="en-US" dirty="0" err="1" smtClean="0"/>
              <a:t>phần</a:t>
            </a:r>
            <a:r>
              <a:rPr lang="en-US" dirty="0" smtClean="0"/>
              <a:t> (</a:t>
            </a:r>
            <a:r>
              <a:rPr lang="en-US" dirty="0" err="1" smtClean="0"/>
              <a:t>tiếp</a:t>
            </a:r>
            <a:r>
              <a:rPr lang="en-US" dirty="0" smtClean="0"/>
              <a:t>)</a:t>
            </a:r>
            <a:endParaRPr lang="en-US" dirty="0"/>
          </a:p>
        </p:txBody>
      </p:sp>
      <p:sp>
        <p:nvSpPr>
          <p:cNvPr id="4" name="Content Placeholder 3"/>
          <p:cNvSpPr>
            <a:spLocks noGrp="1"/>
          </p:cNvSpPr>
          <p:nvPr>
            <p:ph sz="quarter" idx="1"/>
          </p:nvPr>
        </p:nvSpPr>
        <p:spPr/>
        <p:txBody>
          <a:bodyPr/>
          <a:lstStyle/>
          <a:p>
            <a:endParaRPr lang="en-US"/>
          </a:p>
        </p:txBody>
      </p:sp>
      <p:graphicFrame>
        <p:nvGraphicFramePr>
          <p:cNvPr id="37890" name="Object 4"/>
          <p:cNvGraphicFramePr>
            <a:graphicFrameLocks noChangeAspect="1"/>
          </p:cNvGraphicFramePr>
          <p:nvPr/>
        </p:nvGraphicFramePr>
        <p:xfrm>
          <a:off x="1371600" y="1595438"/>
          <a:ext cx="7086600" cy="5186362"/>
        </p:xfrm>
        <a:graphic>
          <a:graphicData uri="http://schemas.openxmlformats.org/presentationml/2006/ole">
            <p:oleObj spid="_x0000_s37890" name="Visio" r:id="rId3" imgW="4618863" imgH="3381423" progId="Visio.Drawing.11">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tập</a:t>
            </a:r>
            <a:r>
              <a:rPr lang="en-US" dirty="0" smtClean="0"/>
              <a:t> </a:t>
            </a:r>
            <a:r>
              <a:rPr lang="en-US" smtClean="0"/>
              <a:t>hợp</a:t>
            </a:r>
            <a:endParaRPr lang="en-US"/>
          </a:p>
        </p:txBody>
      </p:sp>
      <p:sp>
        <p:nvSpPr>
          <p:cNvPr id="3" name="Content Placeholder 2"/>
          <p:cNvSpPr>
            <a:spLocks noGrp="1"/>
          </p:cNvSpPr>
          <p:nvPr>
            <p:ph sz="quarter" idx="1"/>
          </p:nvPr>
        </p:nvSpPr>
        <p:spPr/>
        <p:txBody>
          <a:bodyPr>
            <a:normAutofit fontScale="92500" lnSpcReduction="20000"/>
          </a:bodyPr>
          <a:lstStyle/>
          <a:p>
            <a:r>
              <a:rPr lang="en-US" dirty="0" err="1" smtClean="0"/>
              <a:t>Kết</a:t>
            </a:r>
            <a:r>
              <a:rPr lang="en-US" dirty="0" smtClean="0"/>
              <a:t> </a:t>
            </a:r>
            <a:r>
              <a:rPr lang="en-US" dirty="0" err="1" smtClean="0"/>
              <a:t>hợp</a:t>
            </a:r>
            <a:r>
              <a:rPr lang="en-US" dirty="0" smtClean="0"/>
              <a:t> </a:t>
            </a:r>
            <a:r>
              <a:rPr lang="vi-VN" dirty="0" smtClean="0"/>
              <a:t>2 phương pháp trên</a:t>
            </a:r>
          </a:p>
          <a:p>
            <a:r>
              <a:rPr lang="vi-VN" dirty="0" smtClean="0"/>
              <a:t>Chia cache thành các tập: S0, S1, S2 ...</a:t>
            </a:r>
          </a:p>
          <a:p>
            <a:r>
              <a:rPr lang="vi-VN" dirty="0" smtClean="0"/>
              <a:t>Mỗi Set có một số Line (2, 4, 8, 16 Line)</a:t>
            </a:r>
          </a:p>
          <a:p>
            <a:r>
              <a:rPr lang="vi-VN" dirty="0" smtClean="0"/>
              <a:t>Mỗi block  được nạp vào 1 line nào  đó trong Set nhất định:</a:t>
            </a:r>
          </a:p>
          <a:p>
            <a:pPr lvl="1"/>
            <a:r>
              <a:rPr lang="vi-VN" dirty="0" smtClean="0"/>
              <a:t>B0 → S0</a:t>
            </a:r>
          </a:p>
          <a:p>
            <a:pPr lvl="1"/>
            <a:r>
              <a:rPr lang="vi-VN" dirty="0" smtClean="0"/>
              <a:t>B1 → S1</a:t>
            </a:r>
          </a:p>
          <a:p>
            <a:pPr lvl="1"/>
            <a:r>
              <a:rPr lang="vi-VN" dirty="0" smtClean="0"/>
              <a:t>......</a:t>
            </a:r>
          </a:p>
          <a:p>
            <a:pPr lvl="1"/>
            <a:r>
              <a:rPr lang="vi-VN" dirty="0" smtClean="0"/>
              <a:t>Bk-1 → Sk-1</a:t>
            </a:r>
          </a:p>
          <a:p>
            <a:pPr lvl="1"/>
            <a:r>
              <a:rPr lang="vi-VN" dirty="0" smtClean="0"/>
              <a:t>Bk → S0</a:t>
            </a:r>
          </a:p>
          <a:p>
            <a:r>
              <a:rPr lang="vi-VN" dirty="0" smtClean="0"/>
              <a:t>Địa chỉ do CPU phát ra có 3 trường: Tag, Set, Byte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Ánh</a:t>
            </a:r>
            <a:r>
              <a:rPr lang="en-US" dirty="0" smtClean="0"/>
              <a:t> </a:t>
            </a:r>
            <a:r>
              <a:rPr lang="en-US" dirty="0" err="1" smtClean="0"/>
              <a:t>xạ</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tiếp</a:t>
            </a:r>
            <a:r>
              <a:rPr lang="en-US" dirty="0" smtClean="0"/>
              <a:t>)</a:t>
            </a:r>
            <a:endParaRPr lang="en-US" dirty="0"/>
          </a:p>
        </p:txBody>
      </p:sp>
      <p:sp>
        <p:nvSpPr>
          <p:cNvPr id="5" name="Content Placeholder 4"/>
          <p:cNvSpPr>
            <a:spLocks noGrp="1"/>
          </p:cNvSpPr>
          <p:nvPr>
            <p:ph sz="quarter" idx="1"/>
          </p:nvPr>
        </p:nvSpPr>
        <p:spPr/>
        <p:txBody>
          <a:bodyPr/>
          <a:lstStyle/>
          <a:p>
            <a:endParaRPr lang="en-US"/>
          </a:p>
        </p:txBody>
      </p:sp>
      <p:graphicFrame>
        <p:nvGraphicFramePr>
          <p:cNvPr id="38914" name="Object 4"/>
          <p:cNvGraphicFramePr>
            <a:graphicFrameLocks noChangeAspect="1"/>
          </p:cNvGraphicFramePr>
          <p:nvPr/>
        </p:nvGraphicFramePr>
        <p:xfrm>
          <a:off x="304800" y="1762125"/>
          <a:ext cx="8610600" cy="4791075"/>
        </p:xfrm>
        <a:graphic>
          <a:graphicData uri="http://schemas.openxmlformats.org/presentationml/2006/ole">
            <p:oleObj spid="_x0000_s38914" name="Visio" r:id="rId3" imgW="6075759" imgH="3381423" progId="Visio.Drawing.11">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a:t>Kỹ thuật đan xen (tổ chức bộ nhớ đan xen)</a:t>
            </a:r>
          </a:p>
        </p:txBody>
      </p:sp>
      <p:sp>
        <p:nvSpPr>
          <p:cNvPr id="46083" name="Rectangle 3"/>
          <p:cNvSpPr>
            <a:spLocks noGrp="1" noChangeArrowheads="1"/>
          </p:cNvSpPr>
          <p:nvPr>
            <p:ph sz="quarter" idx="1"/>
          </p:nvPr>
        </p:nvSpPr>
        <p:spPr/>
        <p:txBody>
          <a:bodyPr/>
          <a:lstStyle/>
          <a:p>
            <a:r>
              <a:rPr lang="en-US"/>
              <a:t>Độ rộng bus dữ liệu (m = 8, 16, 32…bit)</a:t>
            </a:r>
          </a:p>
          <a:p>
            <a:r>
              <a:rPr lang="en-US"/>
              <a:t>Bộ nhớ được tổ chức thành các băng nhớ</a:t>
            </a:r>
          </a:p>
        </p:txBody>
      </p:sp>
      <p:pic>
        <p:nvPicPr>
          <p:cNvPr id="46084" name="Picture 4" descr="danxen"/>
          <p:cNvPicPr>
            <a:picLocks noChangeAspect="1" noChangeArrowheads="1"/>
          </p:cNvPicPr>
          <p:nvPr/>
        </p:nvPicPr>
        <p:blipFill>
          <a:blip r:embed="rId2"/>
          <a:srcRect/>
          <a:stretch>
            <a:fillRect/>
          </a:stretch>
        </p:blipFill>
        <p:spPr bwMode="auto">
          <a:xfrm>
            <a:off x="1143000" y="2667000"/>
            <a:ext cx="6553200" cy="2895600"/>
          </a:xfrm>
          <a:prstGeom prst="rect">
            <a:avLst/>
          </a:prstGeom>
          <a:noFill/>
        </p:spPr>
      </p:pic>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3" end="3"/>
                                            </p:txEl>
                                          </p:spTgt>
                                        </p:tgtEl>
                                        <p:attrNameLst>
                                          <p:attrName>style.textDecorationUnderline</p:attrName>
                                        </p:attrNameLst>
                                      </p:cBhvr>
                                      <p:to>
                                        <p:strVal val="true"/>
                                      </p:to>
                                    </p:set>
                                  </p:childTnLst>
                                </p:cTn>
                              </p:par>
                            </p:childTnLst>
                          </p:cTn>
                        </p:par>
                        <p:par>
                          <p:cTn id="7" fill="hold">
                            <p:stCondLst>
                              <p:cond delay="88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880"/>
                            </p:stCondLst>
                            <p:childTnLst>
                              <p:par>
                                <p:cTn id="12" presetID="9" presetClass="emph" presetSubtype="0" grpId="1" nodeType="afterEffect">
                                  <p:stCondLst>
                                    <p:cond delay="0"/>
                                  </p:stCondLst>
                                  <p:childTnLst>
                                    <p:set>
                                      <p:cBhvr rctx="PPT">
                                        <p:cTn id="13" dur="indefinite"/>
                                        <p:tgtEl>
                                          <p:spTgt spid="22531">
                                            <p:txEl>
                                              <p:pRg st="1" end="1"/>
                                            </p:txEl>
                                          </p:spTgt>
                                        </p:tgtEl>
                                        <p:attrNameLst>
                                          <p:attrName>style.opacity</p:attrName>
                                        </p:attrNameLst>
                                      </p:cBhvr>
                                      <p:to>
                                        <p:strVal val="0.5"/>
                                      </p:to>
                                    </p:set>
                                    <p:animEffect filter="image" prLst="opacity: 0.5">
                                      <p:cBhvr rctx="IE">
                                        <p:cTn id="14" dur="indefinite"/>
                                        <p:tgtEl>
                                          <p:spTgt spid="22531">
                                            <p:txEl>
                                              <p:pRg st="1" end="1"/>
                                            </p:txEl>
                                          </p:spTgt>
                                        </p:tgtEl>
                                      </p:cBhvr>
                                    </p:animEffect>
                                  </p:childTnLst>
                                </p:cTn>
                              </p:par>
                            </p:childTnLst>
                          </p:cTn>
                        </p:par>
                        <p:par>
                          <p:cTn id="15" fill="hold">
                            <p:stCondLst>
                              <p:cond delay="880"/>
                            </p:stCondLst>
                            <p:childTnLst>
                              <p:par>
                                <p:cTn id="16" presetID="9" presetClass="emph" presetSubtype="0" grpId="1" nodeType="afterEffect">
                                  <p:stCondLst>
                                    <p:cond delay="0"/>
                                  </p:stCondLst>
                                  <p:childTnLst>
                                    <p:set>
                                      <p:cBhvr rctx="PPT">
                                        <p:cTn id="17" dur="indefinite"/>
                                        <p:tgtEl>
                                          <p:spTgt spid="22531">
                                            <p:txEl>
                                              <p:pRg st="2" end="2"/>
                                            </p:txEl>
                                          </p:spTgt>
                                        </p:tgtEl>
                                        <p:attrNameLst>
                                          <p:attrName>style.opacity</p:attrName>
                                        </p:attrNameLst>
                                      </p:cBhvr>
                                      <p:to>
                                        <p:strVal val="0.5"/>
                                      </p:to>
                                    </p:set>
                                    <p:animEffect filter="image" prLst="opacity: 0.5">
                                      <p:cBhvr rctx="IE">
                                        <p:cTn id="18" dur="indefinite"/>
                                        <p:tgtEl>
                                          <p:spTgt spid="22531">
                                            <p:txEl>
                                              <p:pRg st="2" end="2"/>
                                            </p:txEl>
                                          </p:spTgt>
                                        </p:tgtEl>
                                      </p:cBhvr>
                                    </p:animEffect>
                                  </p:childTnLst>
                                </p:cTn>
                              </p:par>
                            </p:childTnLst>
                          </p:cTn>
                        </p:par>
                        <p:par>
                          <p:cTn id="19" fill="hold">
                            <p:stCondLst>
                              <p:cond delay="880"/>
                            </p:stCondLst>
                            <p:childTnLst>
                              <p:par>
                                <p:cTn id="20" presetID="9" presetClass="emph" presetSubtype="0" grpId="1" nodeType="afterEffect">
                                  <p:stCondLst>
                                    <p:cond delay="0"/>
                                  </p:stCondLst>
                                  <p:childTnLst>
                                    <p:set>
                                      <p:cBhvr rctx="PPT">
                                        <p:cTn id="21" dur="indefinite"/>
                                        <p:tgtEl>
                                          <p:spTgt spid="22531">
                                            <p:txEl>
                                              <p:pRg st="4" end="4"/>
                                            </p:txEl>
                                          </p:spTgt>
                                        </p:tgtEl>
                                        <p:attrNameLst>
                                          <p:attrName>style.opacity</p:attrName>
                                        </p:attrNameLst>
                                      </p:cBhvr>
                                      <p:to>
                                        <p:strVal val="0.5"/>
                                      </p:to>
                                    </p:set>
                                    <p:animEffect filter="image" prLst="opacity: 0.5">
                                      <p:cBhvr rctx="IE">
                                        <p:cTn id="22" dur="indefinite"/>
                                        <p:tgtEl>
                                          <p:spTgt spid="22531">
                                            <p:txEl>
                                              <p:pRg st="4" end="4"/>
                                            </p:txEl>
                                          </p:spTgt>
                                        </p:tgtEl>
                                      </p:cBhvr>
                                    </p:animEffect>
                                  </p:childTnLst>
                                </p:cTn>
                              </p:par>
                            </p:childTnLst>
                          </p:cTn>
                        </p:par>
                        <p:par>
                          <p:cTn id="23" fill="hold">
                            <p:stCondLst>
                              <p:cond delay="880"/>
                            </p:stCondLst>
                            <p:childTnLst>
                              <p:par>
                                <p:cTn id="24" presetID="9" presetClass="emph" presetSubtype="0" grpId="1" nodeType="afterEffect">
                                  <p:stCondLst>
                                    <p:cond delay="0"/>
                                  </p:stCondLst>
                                  <p:childTnLst>
                                    <p:set>
                                      <p:cBhvr rctx="PPT">
                                        <p:cTn id="25" dur="indefinite"/>
                                        <p:tgtEl>
                                          <p:spTgt spid="22531">
                                            <p:txEl>
                                              <p:pRg st="5" end="5"/>
                                            </p:txEl>
                                          </p:spTgt>
                                        </p:tgtEl>
                                        <p:attrNameLst>
                                          <p:attrName>style.opacity</p:attrName>
                                        </p:attrNameLst>
                                      </p:cBhvr>
                                      <p:to>
                                        <p:strVal val="0.5"/>
                                      </p:to>
                                    </p:set>
                                    <p:animEffect filter="image" prLst="opacity: 0.5">
                                      <p:cBhvr rctx="IE">
                                        <p:cTn id="26" dur="indefinite"/>
                                        <p:tgtEl>
                                          <p:spTgt spid="22531">
                                            <p:txEl>
                                              <p:pRg st="5" end="5"/>
                                            </p:txEl>
                                          </p:spTgt>
                                        </p:tgtEl>
                                      </p:cBhvr>
                                    </p:animEffect>
                                  </p:childTnLst>
                                </p:cTn>
                              </p:par>
                            </p:childTnLst>
                          </p:cTn>
                        </p:par>
                        <p:par>
                          <p:cTn id="27" fill="hold">
                            <p:stCondLst>
                              <p:cond delay="880"/>
                            </p:stCondLst>
                            <p:childTnLst>
                              <p:par>
                                <p:cTn id="28" presetID="9" presetClass="emph" presetSubtype="0" grpId="1" nodeType="afterEffect">
                                  <p:stCondLst>
                                    <p:cond delay="0"/>
                                  </p:stCondLst>
                                  <p:childTnLst>
                                    <p:set>
                                      <p:cBhvr rctx="PPT">
                                        <p:cTn id="29" dur="indefinite"/>
                                        <p:tgtEl>
                                          <p:spTgt spid="22531">
                                            <p:txEl>
                                              <p:pRg st="6" end="6"/>
                                            </p:txEl>
                                          </p:spTgt>
                                        </p:tgtEl>
                                        <p:attrNameLst>
                                          <p:attrName>style.opacity</p:attrName>
                                        </p:attrNameLst>
                                      </p:cBhvr>
                                      <p:to>
                                        <p:strVal val="0.5"/>
                                      </p:to>
                                    </p:set>
                                    <p:animEffect filter="image" prLst="opacity: 0.5">
                                      <p:cBhvr rctx="IE">
                                        <p:cTn id="30" dur="indefinite"/>
                                        <p:tgtEl>
                                          <p:spTgt spid="22531">
                                            <p:txEl>
                                              <p:pRg st="6" end="6"/>
                                            </p:txEl>
                                          </p:spTgt>
                                        </p:tgtEl>
                                      </p:cBhvr>
                                    </p:animEffect>
                                  </p:childTnLst>
                                </p:cTn>
                              </p:par>
                            </p:childTnLst>
                          </p:cTn>
                        </p:par>
                        <p:par>
                          <p:cTn id="31" fill="hold">
                            <p:stCondLst>
                              <p:cond delay="880"/>
                            </p:stCondLst>
                            <p:childTnLst>
                              <p:par>
                                <p:cTn id="32" presetID="9" presetClass="emph" presetSubtype="0" grpId="1" nodeType="afterEffect">
                                  <p:stCondLst>
                                    <p:cond delay="0"/>
                                  </p:stCondLst>
                                  <p:childTnLst>
                                    <p:set>
                                      <p:cBhvr rctx="PPT">
                                        <p:cTn id="33" dur="indefinite"/>
                                        <p:tgtEl>
                                          <p:spTgt spid="22531">
                                            <p:txEl>
                                              <p:pRg st="7" end="7"/>
                                            </p:txEl>
                                          </p:spTgt>
                                        </p:tgtEl>
                                        <p:attrNameLst>
                                          <p:attrName>style.opacity</p:attrName>
                                        </p:attrNameLst>
                                      </p:cBhvr>
                                      <p:to>
                                        <p:strVal val="0.5"/>
                                      </p:to>
                                    </p:set>
                                    <p:animEffect filter="image" prLst="opacity: 0.5">
                                      <p:cBhvr rctx="IE">
                                        <p:cTn id="34" dur="indefinite"/>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p:txBody>
      </p:sp>
      <p:sp>
        <p:nvSpPr>
          <p:cNvPr id="48131" name="Rectangle 3"/>
          <p:cNvSpPr>
            <a:spLocks noGrp="1" noChangeArrowheads="1"/>
          </p:cNvSpPr>
          <p:nvPr>
            <p:ph sz="quarter" idx="1"/>
          </p:nvPr>
        </p:nvSpPr>
        <p:spPr/>
        <p:txBody>
          <a:bodyPr/>
          <a:lstStyle/>
          <a:p>
            <a:r>
              <a:rPr lang="en-US" dirty="0" err="1"/>
              <a:t>Phương</a:t>
            </a:r>
            <a:r>
              <a:rPr lang="en-US" dirty="0"/>
              <a:t> </a:t>
            </a:r>
            <a:r>
              <a:rPr lang="en-US" dirty="0" err="1"/>
              <a:t>tiện</a:t>
            </a:r>
            <a:r>
              <a:rPr lang="en-US" dirty="0"/>
              <a:t> </a:t>
            </a:r>
            <a:r>
              <a:rPr lang="en-US" dirty="0" err="1"/>
              <a:t>lưu</a:t>
            </a:r>
            <a:r>
              <a:rPr lang="en-US" dirty="0"/>
              <a:t> </a:t>
            </a:r>
            <a:r>
              <a:rPr lang="en-US" dirty="0" err="1"/>
              <a:t>trữ</a:t>
            </a:r>
            <a:r>
              <a:rPr lang="en-US" dirty="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trên</a:t>
            </a:r>
            <a:r>
              <a:rPr lang="en-US" dirty="0" smtClean="0"/>
              <a:t> </a:t>
            </a:r>
            <a:r>
              <a:rPr lang="en-US" dirty="0" err="1"/>
              <a:t>một</a:t>
            </a:r>
            <a:r>
              <a:rPr lang="en-US" dirty="0"/>
              <a:t> </a:t>
            </a:r>
            <a:r>
              <a:rPr lang="en-US" dirty="0" err="1"/>
              <a:t>băng</a:t>
            </a:r>
            <a:r>
              <a:rPr lang="en-US" dirty="0"/>
              <a:t> </a:t>
            </a:r>
            <a:r>
              <a:rPr lang="en-US" dirty="0" err="1"/>
              <a:t>đã</a:t>
            </a:r>
            <a:r>
              <a:rPr lang="en-US" dirty="0"/>
              <a:t> </a:t>
            </a:r>
            <a:r>
              <a:rPr lang="en-US" dirty="0" err="1"/>
              <a:t>được</a:t>
            </a:r>
            <a:r>
              <a:rPr lang="en-US" dirty="0"/>
              <a:t> </a:t>
            </a:r>
            <a:r>
              <a:rPr lang="en-US" dirty="0" err="1"/>
              <a:t>nhiễm</a:t>
            </a:r>
            <a:r>
              <a:rPr lang="en-US" dirty="0"/>
              <a:t> </a:t>
            </a:r>
            <a:r>
              <a:rPr lang="en-US" dirty="0" err="1"/>
              <a:t>từ</a:t>
            </a:r>
            <a:r>
              <a:rPr lang="en-US" dirty="0"/>
              <a:t> </a:t>
            </a:r>
            <a:r>
              <a:rPr lang="en-US" dirty="0" err="1"/>
              <a:t>tính</a:t>
            </a:r>
            <a:endParaRPr lang="en-US" dirty="0"/>
          </a:p>
          <a:p>
            <a:pPr lvl="1"/>
            <a:r>
              <a:rPr lang="en-US" dirty="0"/>
              <a:t>Dung </a:t>
            </a:r>
            <a:r>
              <a:rPr lang="en-US" dirty="0" err="1"/>
              <a:t>lượng</a:t>
            </a:r>
            <a:r>
              <a:rPr lang="en-US" dirty="0"/>
              <a:t> </a:t>
            </a:r>
            <a:r>
              <a:rPr lang="en-US" dirty="0" err="1"/>
              <a:t>lưu</a:t>
            </a:r>
            <a:r>
              <a:rPr lang="en-US" dirty="0"/>
              <a:t> </a:t>
            </a:r>
            <a:r>
              <a:rPr lang="en-US" dirty="0" err="1"/>
              <a:t>trữ</a:t>
            </a:r>
            <a:endParaRPr lang="en-US" dirty="0"/>
          </a:p>
          <a:p>
            <a:pPr lvl="1"/>
            <a:r>
              <a:rPr lang="en-US" dirty="0" err="1"/>
              <a:t>Hiệu</a:t>
            </a:r>
            <a:r>
              <a:rPr lang="en-US" dirty="0"/>
              <a:t> </a:t>
            </a:r>
            <a:r>
              <a:rPr lang="en-US" dirty="0" err="1"/>
              <a:t>năng</a:t>
            </a:r>
            <a:endParaRPr lang="en-US" dirty="0"/>
          </a:p>
          <a:p>
            <a:r>
              <a:rPr lang="en-US" dirty="0" err="1"/>
              <a:t>Giá</a:t>
            </a:r>
            <a:r>
              <a:rPr lang="en-US" dirty="0"/>
              <a:t> </a:t>
            </a:r>
            <a:r>
              <a:rPr lang="en-US" dirty="0" err="1"/>
              <a:t>thành</a:t>
            </a:r>
            <a:r>
              <a:rPr lang="en-US" dirty="0"/>
              <a:t> </a:t>
            </a:r>
            <a:r>
              <a:rPr lang="en-US" dirty="0" err="1"/>
              <a:t>rẻ</a:t>
            </a:r>
            <a:endParaRPr lang="en-US" dirty="0"/>
          </a:p>
          <a:p>
            <a:r>
              <a:rPr lang="en-US" dirty="0"/>
              <a:t>Dung </a:t>
            </a:r>
            <a:r>
              <a:rPr lang="en-US" dirty="0" err="1"/>
              <a:t>lượng</a:t>
            </a:r>
            <a:r>
              <a:rPr lang="en-US" dirty="0"/>
              <a:t> </a:t>
            </a:r>
            <a:r>
              <a:rPr lang="en-US" dirty="0" err="1"/>
              <a:t>lớn</a:t>
            </a:r>
            <a:endParaRPr lang="en-US" dirty="0"/>
          </a:p>
          <a:p>
            <a:r>
              <a:rPr lang="en-US" dirty="0" err="1"/>
              <a:t>Dùng</a:t>
            </a:r>
            <a:r>
              <a:rPr lang="en-US" dirty="0"/>
              <a:t> </a:t>
            </a:r>
            <a:r>
              <a:rPr lang="en-US" dirty="0" err="1"/>
              <a:t>để</a:t>
            </a:r>
            <a:r>
              <a:rPr lang="en-US" dirty="0"/>
              <a:t> </a:t>
            </a:r>
            <a:r>
              <a:rPr lang="en-US" dirty="0" err="1"/>
              <a:t>sao</a:t>
            </a:r>
            <a:r>
              <a:rPr lang="en-US" dirty="0"/>
              <a:t> </a:t>
            </a:r>
            <a:r>
              <a:rPr lang="en-US" dirty="0" err="1"/>
              <a:t>lưu</a:t>
            </a:r>
            <a:r>
              <a:rPr lang="en-US" dirty="0"/>
              <a:t> </a:t>
            </a:r>
            <a:r>
              <a:rPr lang="en-US" dirty="0" err="1"/>
              <a:t>dữ</a:t>
            </a:r>
            <a:r>
              <a:rPr lang="en-US" dirty="0"/>
              <a:t> </a:t>
            </a:r>
            <a:r>
              <a:rPr lang="en-US" dirty="0" err="1"/>
              <a:t>liệu</a:t>
            </a:r>
            <a:r>
              <a:rPr lang="en-US" dirty="0"/>
              <a:t> (</a:t>
            </a:r>
            <a:r>
              <a:rPr lang="en-US" dirty="0" err="1"/>
              <a:t>cho</a:t>
            </a:r>
            <a:r>
              <a:rPr lang="en-US" dirty="0"/>
              <a:t> ổ </a:t>
            </a:r>
            <a:r>
              <a:rPr lang="en-US" dirty="0" err="1"/>
              <a:t>cứng</a:t>
            </a:r>
            <a:r>
              <a:rPr lang="en-US" dirty="0"/>
              <a:t>, …)</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Các đơn vị băng từ (tiếp)</a:t>
            </a:r>
          </a:p>
        </p:txBody>
      </p:sp>
      <p:sp>
        <p:nvSpPr>
          <p:cNvPr id="49155" name="Rectangle 3"/>
          <p:cNvSpPr>
            <a:spLocks noGrp="1" noChangeArrowheads="1"/>
          </p:cNvSpPr>
          <p:nvPr>
            <p:ph sz="quarter" idx="1"/>
          </p:nvPr>
        </p:nvSpPr>
        <p:spPr>
          <a:xfrm>
            <a:off x="609600" y="5410200"/>
            <a:ext cx="8001000" cy="1219200"/>
          </a:xfrm>
        </p:spPr>
        <p:txBody>
          <a:bodyPr/>
          <a:lstStyle/>
          <a:p>
            <a:pPr>
              <a:buFont typeface="Wingdings" pitchFamily="2" charset="2"/>
              <a:buNone/>
            </a:pPr>
            <a:r>
              <a:rPr lang="en-US"/>
              <a:t>Tính dung lượng của băng từ?</a:t>
            </a:r>
          </a:p>
        </p:txBody>
      </p:sp>
      <p:pic>
        <p:nvPicPr>
          <p:cNvPr id="49157" name="Picture 5" descr="cautrucbangtu"/>
          <p:cNvPicPr>
            <a:picLocks noChangeAspect="1" noChangeArrowheads="1"/>
          </p:cNvPicPr>
          <p:nvPr/>
        </p:nvPicPr>
        <p:blipFill>
          <a:blip r:embed="rId2"/>
          <a:srcRect/>
          <a:stretch>
            <a:fillRect/>
          </a:stretch>
        </p:blipFill>
        <p:spPr bwMode="auto">
          <a:xfrm>
            <a:off x="533400" y="1752600"/>
            <a:ext cx="8001000" cy="2133600"/>
          </a:xfrm>
          <a:prstGeom prst="rect">
            <a:avLst/>
          </a:prstGeom>
          <a:noFill/>
        </p:spPr>
      </p:pic>
      <p:pic>
        <p:nvPicPr>
          <p:cNvPr id="49158" name="Picture 6" descr="dactabangtu"/>
          <p:cNvPicPr>
            <a:picLocks noChangeAspect="1" noChangeArrowheads="1"/>
          </p:cNvPicPr>
          <p:nvPr/>
        </p:nvPicPr>
        <p:blipFill>
          <a:blip r:embed="rId3"/>
          <a:srcRect/>
          <a:stretch>
            <a:fillRect/>
          </a:stretch>
        </p:blipFill>
        <p:spPr bwMode="auto">
          <a:xfrm>
            <a:off x="609600" y="4114800"/>
            <a:ext cx="7924800" cy="11525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ROM (</a:t>
            </a:r>
            <a:r>
              <a:rPr lang="en-US" dirty="0" err="1"/>
              <a:t>bộ</a:t>
            </a:r>
            <a:r>
              <a:rPr lang="en-US" dirty="0"/>
              <a:t> </a:t>
            </a:r>
            <a:r>
              <a:rPr lang="en-US" dirty="0" err="1"/>
              <a:t>nhớ</a:t>
            </a:r>
            <a:r>
              <a:rPr lang="en-US" dirty="0"/>
              <a:t> </a:t>
            </a:r>
            <a:r>
              <a:rPr lang="en-US" dirty="0" err="1"/>
              <a:t>chỉ</a:t>
            </a:r>
            <a:r>
              <a:rPr lang="en-US" dirty="0"/>
              <a:t> </a:t>
            </a:r>
            <a:r>
              <a:rPr lang="en-US" dirty="0" err="1"/>
              <a:t>đọc</a:t>
            </a:r>
            <a:r>
              <a:rPr lang="en-US" dirty="0"/>
              <a:t>)</a:t>
            </a:r>
          </a:p>
        </p:txBody>
      </p:sp>
      <p:sp>
        <p:nvSpPr>
          <p:cNvPr id="24579" name="Rectangle 3"/>
          <p:cNvSpPr>
            <a:spLocks noGrp="1" noChangeArrowheads="1"/>
          </p:cNvSpPr>
          <p:nvPr>
            <p:ph type="body" sz="half" idx="1"/>
          </p:nvPr>
        </p:nvSpPr>
        <p:spPr>
          <a:xfrm>
            <a:off x="566738" y="1752600"/>
            <a:ext cx="7967662" cy="4267200"/>
          </a:xfrm>
        </p:spPr>
        <p:txBody>
          <a:bodyPr/>
          <a:lstStyle/>
          <a:p>
            <a:r>
              <a:rPr lang="en-US" altLang="ja-JP" b="1" dirty="0">
                <a:ea typeface="ＭＳ Ｐゴシック" charset="-128"/>
              </a:rPr>
              <a:t>ROM </a:t>
            </a:r>
            <a:r>
              <a:rPr lang="en-US" altLang="ja-JP" dirty="0" err="1">
                <a:ea typeface="ＭＳ Ｐゴシック" charset="-128"/>
              </a:rPr>
              <a:t>là</a:t>
            </a:r>
            <a:r>
              <a:rPr lang="en-US" altLang="ja-JP" dirty="0">
                <a:ea typeface="ＭＳ Ｐゴシック" charset="-128"/>
              </a:rPr>
              <a:t> </a:t>
            </a:r>
            <a:r>
              <a:rPr lang="en-US" altLang="ja-JP" dirty="0" err="1">
                <a:ea typeface="ＭＳ Ｐゴシック" charset="-128"/>
              </a:rPr>
              <a:t>bộ</a:t>
            </a:r>
            <a:r>
              <a:rPr lang="en-US" altLang="ja-JP" dirty="0">
                <a:ea typeface="ＭＳ Ｐゴシック" charset="-128"/>
              </a:rPr>
              <a:t> </a:t>
            </a:r>
            <a:r>
              <a:rPr lang="en-US" altLang="ja-JP" dirty="0" err="1">
                <a:ea typeface="ＭＳ Ｐゴシック" charset="-128"/>
              </a:rPr>
              <a:t>nhớ</a:t>
            </a:r>
            <a:r>
              <a:rPr lang="en-US" altLang="ja-JP" dirty="0">
                <a:ea typeface="ＭＳ Ｐゴシック" charset="-128"/>
              </a:rPr>
              <a:t> </a:t>
            </a:r>
            <a:r>
              <a:rPr lang="en-US" altLang="ja-JP" dirty="0" err="1">
                <a:ea typeface="ＭＳ Ｐゴシック" charset="-128"/>
              </a:rPr>
              <a:t>bán</a:t>
            </a:r>
            <a:r>
              <a:rPr lang="en-US" altLang="ja-JP" dirty="0">
                <a:ea typeface="ＭＳ Ｐゴシック" charset="-128"/>
              </a:rPr>
              <a:t> </a:t>
            </a:r>
            <a:r>
              <a:rPr lang="en-US" altLang="ja-JP" dirty="0" err="1">
                <a:ea typeface="ＭＳ Ｐゴシック" charset="-128"/>
              </a:rPr>
              <a:t>dẫn</a:t>
            </a:r>
            <a:r>
              <a:rPr lang="en-US" altLang="ja-JP" dirty="0">
                <a:ea typeface="ＭＳ Ｐゴシック" charset="-128"/>
              </a:rPr>
              <a:t> </a:t>
            </a:r>
            <a:r>
              <a:rPr lang="en-US" altLang="ja-JP" dirty="0" err="1">
                <a:ea typeface="ＭＳ Ｐゴシック" charset="-128"/>
              </a:rPr>
              <a:t>mà</a:t>
            </a:r>
            <a:r>
              <a:rPr lang="en-US" altLang="ja-JP" dirty="0">
                <a:ea typeface="ＭＳ Ｐゴシック" charset="-128"/>
              </a:rPr>
              <a:t> </a:t>
            </a:r>
            <a:r>
              <a:rPr lang="en-US" altLang="ja-JP" dirty="0" err="1">
                <a:ea typeface="ＭＳ Ｐゴシック" charset="-128"/>
              </a:rPr>
              <a:t>dữ</a:t>
            </a:r>
            <a:r>
              <a:rPr lang="en-US" altLang="ja-JP" dirty="0">
                <a:ea typeface="ＭＳ Ｐゴシック" charset="-128"/>
              </a:rPr>
              <a:t> </a:t>
            </a:r>
            <a:r>
              <a:rPr lang="en-US" altLang="ja-JP" dirty="0" err="1">
                <a:ea typeface="ＭＳ Ｐゴシック" charset="-128"/>
              </a:rPr>
              <a:t>liệu</a:t>
            </a:r>
            <a:r>
              <a:rPr lang="en-US" altLang="ja-JP" dirty="0">
                <a:ea typeface="ＭＳ Ｐゴシック" charset="-128"/>
              </a:rPr>
              <a:t> </a:t>
            </a:r>
            <a:r>
              <a:rPr lang="en-US" altLang="ja-JP" dirty="0" err="1">
                <a:ea typeface="ＭＳ Ｐゴシック" charset="-128"/>
              </a:rPr>
              <a:t>không</a:t>
            </a:r>
            <a:r>
              <a:rPr lang="en-US" altLang="ja-JP" dirty="0">
                <a:ea typeface="ＭＳ Ｐゴシック" charset="-128"/>
              </a:rPr>
              <a:t> </a:t>
            </a:r>
            <a:r>
              <a:rPr lang="en-US" altLang="ja-JP" dirty="0" err="1">
                <a:ea typeface="ＭＳ Ｐゴシック" charset="-128"/>
              </a:rPr>
              <a:t>bị</a:t>
            </a:r>
            <a:r>
              <a:rPr lang="en-US" altLang="ja-JP" dirty="0">
                <a:ea typeface="ＭＳ Ｐゴシック" charset="-128"/>
              </a:rPr>
              <a:t> </a:t>
            </a:r>
            <a:r>
              <a:rPr lang="en-US" altLang="ja-JP" dirty="0" err="1">
                <a:ea typeface="ＭＳ Ｐゴシック" charset="-128"/>
              </a:rPr>
              <a:t>xóa</a:t>
            </a:r>
            <a:r>
              <a:rPr lang="en-US" altLang="ja-JP" dirty="0">
                <a:ea typeface="ＭＳ Ｐゴシック" charset="-128"/>
              </a:rPr>
              <a:t> </a:t>
            </a:r>
            <a:r>
              <a:rPr lang="en-US" altLang="ja-JP" dirty="0" err="1">
                <a:ea typeface="ＭＳ Ｐゴシック" charset="-128"/>
              </a:rPr>
              <a:t>khi</a:t>
            </a:r>
            <a:r>
              <a:rPr lang="en-US" altLang="ja-JP" dirty="0">
                <a:ea typeface="ＭＳ Ｐゴシック" charset="-128"/>
              </a:rPr>
              <a:t> </a:t>
            </a:r>
            <a:r>
              <a:rPr lang="en-US" altLang="ja-JP" dirty="0" err="1">
                <a:ea typeface="ＭＳ Ｐゴシック" charset="-128"/>
              </a:rPr>
              <a:t>mất</a:t>
            </a:r>
            <a:r>
              <a:rPr lang="en-US" altLang="ja-JP" dirty="0">
                <a:ea typeface="ＭＳ Ｐゴシック" charset="-128"/>
              </a:rPr>
              <a:t> </a:t>
            </a:r>
            <a:r>
              <a:rPr lang="en-US" altLang="ja-JP" dirty="0" err="1">
                <a:ea typeface="ＭＳ Ｐゴシック" charset="-128"/>
              </a:rPr>
              <a:t>điện</a:t>
            </a:r>
            <a:endParaRPr lang="en-US" altLang="ja-JP" dirty="0">
              <a:ea typeface="ＭＳ Ｐゴシック" charset="-128"/>
            </a:endParaRPr>
          </a:p>
          <a:p>
            <a:r>
              <a:rPr lang="en-US" altLang="ja-JP" dirty="0" err="1">
                <a:ea typeface="ＭＳ Ｐゴシック" charset="-128"/>
              </a:rPr>
              <a:t>Phân</a:t>
            </a:r>
            <a:r>
              <a:rPr lang="en-US" altLang="ja-JP" dirty="0">
                <a:ea typeface="ＭＳ Ｐゴシック" charset="-128"/>
              </a:rPr>
              <a:t> </a:t>
            </a:r>
            <a:r>
              <a:rPr lang="en-US" altLang="ja-JP" dirty="0" err="1">
                <a:ea typeface="ＭＳ Ｐゴシック" charset="-128"/>
              </a:rPr>
              <a:t>loại</a:t>
            </a:r>
            <a:r>
              <a:rPr lang="en-US" altLang="ja-JP" dirty="0">
                <a:ea typeface="ＭＳ Ｐゴシック" charset="-128"/>
              </a:rPr>
              <a:t>:</a:t>
            </a:r>
          </a:p>
          <a:p>
            <a:endParaRPr lang="en-US" dirty="0"/>
          </a:p>
        </p:txBody>
      </p:sp>
      <p:pic>
        <p:nvPicPr>
          <p:cNvPr id="24600" name="Picture 24" descr="phanloaiROM"/>
          <p:cNvPicPr>
            <a:picLocks noChangeAspect="1" noChangeArrowheads="1"/>
          </p:cNvPicPr>
          <p:nvPr/>
        </p:nvPicPr>
        <p:blipFill>
          <a:blip r:embed="rId2"/>
          <a:srcRect/>
          <a:stretch>
            <a:fillRect/>
          </a:stretch>
        </p:blipFill>
        <p:spPr bwMode="auto">
          <a:xfrm>
            <a:off x="609600" y="3305175"/>
            <a:ext cx="8334375" cy="3095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600"/>
                                        </p:tgtEl>
                                        <p:attrNameLst>
                                          <p:attrName>style.visibility</p:attrName>
                                        </p:attrNameLst>
                                      </p:cBhvr>
                                      <p:to>
                                        <p:strVal val="visible"/>
                                      </p:to>
                                    </p:set>
                                    <p:anim calcmode="lin" valueType="num">
                                      <p:cBhvr additive="base">
                                        <p:cTn id="19" dur="500" fill="hold"/>
                                        <p:tgtEl>
                                          <p:spTgt spid="24600"/>
                                        </p:tgtEl>
                                        <p:attrNameLst>
                                          <p:attrName>ppt_x</p:attrName>
                                        </p:attrNameLst>
                                      </p:cBhvr>
                                      <p:tavLst>
                                        <p:tav tm="0">
                                          <p:val>
                                            <p:strVal val="#ppt_x"/>
                                          </p:val>
                                        </p:tav>
                                        <p:tav tm="100000">
                                          <p:val>
                                            <p:strVal val="#ppt_x"/>
                                          </p:val>
                                        </p:tav>
                                      </p:tavLst>
                                    </p:anim>
                                    <p:anim calcmode="lin" valueType="num">
                                      <p:cBhvr additive="base">
                                        <p:cTn id="20" dur="500" fill="hold"/>
                                        <p:tgtEl>
                                          <p:spTgt spid="24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Bài giải</a:t>
            </a:r>
          </a:p>
        </p:txBody>
      </p:sp>
      <p:sp>
        <p:nvSpPr>
          <p:cNvPr id="50179" name="Rectangle 3"/>
          <p:cNvSpPr>
            <a:spLocks noGrp="1" noChangeArrowheads="1"/>
          </p:cNvSpPr>
          <p:nvPr>
            <p:ph sz="quarter" idx="1"/>
          </p:nvPr>
        </p:nvSpPr>
        <p:spPr>
          <a:xfrm>
            <a:off x="228600" y="1752600"/>
            <a:ext cx="8686800" cy="4267200"/>
          </a:xfrm>
        </p:spPr>
        <p:txBody>
          <a:bodyPr/>
          <a:lstStyle/>
          <a:p>
            <a:r>
              <a:rPr lang="en-US" sz="2400" dirty="0" err="1"/>
              <a:t>Tính</a:t>
            </a:r>
            <a:r>
              <a:rPr lang="en-US" sz="2400" dirty="0"/>
              <a:t> </a:t>
            </a:r>
            <a:r>
              <a:rPr lang="en-US" sz="2400" dirty="0" err="1"/>
              <a:t>chiều</a:t>
            </a:r>
            <a:r>
              <a:rPr lang="en-US" sz="2400" dirty="0"/>
              <a:t> </a:t>
            </a:r>
            <a:r>
              <a:rPr lang="en-US" sz="2400" dirty="0" err="1"/>
              <a:t>dài</a:t>
            </a:r>
            <a:r>
              <a:rPr lang="en-US" sz="2400" dirty="0"/>
              <a:t> </a:t>
            </a:r>
            <a:r>
              <a:rPr lang="en-US" sz="2400" dirty="0" err="1"/>
              <a:t>khối</a:t>
            </a:r>
            <a:endParaRPr lang="en-US" sz="2400" dirty="0"/>
          </a:p>
          <a:p>
            <a:pPr lvl="1"/>
            <a:r>
              <a:rPr lang="en-US" sz="2000" dirty="0" err="1"/>
              <a:t>Tổng</a:t>
            </a:r>
            <a:r>
              <a:rPr lang="en-US" sz="2000" dirty="0"/>
              <a:t> </a:t>
            </a:r>
            <a:r>
              <a:rPr lang="en-US" sz="2000" dirty="0" err="1"/>
              <a:t>số</a:t>
            </a:r>
            <a:r>
              <a:rPr lang="en-US" sz="2000" dirty="0"/>
              <a:t> byte 1 </a:t>
            </a:r>
            <a:r>
              <a:rPr lang="en-US" sz="2000" dirty="0" err="1"/>
              <a:t>khối</a:t>
            </a:r>
            <a:r>
              <a:rPr lang="en-US" sz="2000" dirty="0"/>
              <a:t> = (</a:t>
            </a:r>
            <a:r>
              <a:rPr lang="en-US" sz="2000" dirty="0" err="1"/>
              <a:t>hệ</a:t>
            </a:r>
            <a:r>
              <a:rPr lang="en-US" sz="2000" dirty="0"/>
              <a:t> </a:t>
            </a:r>
            <a:r>
              <a:rPr lang="en-US" sz="2000" dirty="0" err="1"/>
              <a:t>số</a:t>
            </a:r>
            <a:r>
              <a:rPr lang="en-US" sz="2000" dirty="0"/>
              <a:t> </a:t>
            </a:r>
            <a:r>
              <a:rPr lang="en-US" sz="2000" dirty="0" err="1"/>
              <a:t>khối</a:t>
            </a:r>
            <a:r>
              <a:rPr lang="en-US" sz="2000" dirty="0"/>
              <a:t>) * (</a:t>
            </a:r>
            <a:r>
              <a:rPr lang="en-US" sz="2000" dirty="0" err="1"/>
              <a:t>chiều</a:t>
            </a:r>
            <a:r>
              <a:rPr lang="en-US" sz="2000" dirty="0"/>
              <a:t> </a:t>
            </a:r>
            <a:r>
              <a:rPr lang="en-US" sz="2000" dirty="0" err="1"/>
              <a:t>dài</a:t>
            </a:r>
            <a:r>
              <a:rPr lang="en-US" sz="2000" dirty="0"/>
              <a:t> </a:t>
            </a:r>
            <a:r>
              <a:rPr lang="en-US" sz="2000" dirty="0" err="1"/>
              <a:t>bản</a:t>
            </a:r>
            <a:r>
              <a:rPr lang="en-US" sz="2000" dirty="0"/>
              <a:t> </a:t>
            </a:r>
            <a:r>
              <a:rPr lang="en-US" sz="2000" dirty="0" err="1"/>
              <a:t>ghi</a:t>
            </a:r>
            <a:r>
              <a:rPr lang="en-US" sz="2000" dirty="0"/>
              <a:t>)</a:t>
            </a:r>
          </a:p>
          <a:p>
            <a:pPr lvl="1">
              <a:buFont typeface="Wingdings" pitchFamily="2" charset="2"/>
              <a:buNone/>
            </a:pPr>
            <a:r>
              <a:rPr lang="en-US" sz="2000" dirty="0"/>
              <a:t>                                       = 8000 byte/block</a:t>
            </a:r>
          </a:p>
          <a:p>
            <a:pPr lvl="1"/>
            <a:r>
              <a:rPr lang="en-US" sz="2000" dirty="0" err="1"/>
              <a:t>Chiều</a:t>
            </a:r>
            <a:r>
              <a:rPr lang="en-US" sz="2000" dirty="0"/>
              <a:t> </a:t>
            </a:r>
            <a:r>
              <a:rPr lang="en-US" sz="2000" dirty="0" err="1"/>
              <a:t>dài</a:t>
            </a:r>
            <a:r>
              <a:rPr lang="en-US" sz="2000" dirty="0"/>
              <a:t> 1 </a:t>
            </a:r>
            <a:r>
              <a:rPr lang="en-US" sz="2000" dirty="0" err="1"/>
              <a:t>khối</a:t>
            </a:r>
            <a:r>
              <a:rPr lang="en-US" sz="2000" dirty="0"/>
              <a:t> </a:t>
            </a:r>
            <a:r>
              <a:rPr lang="en-US" sz="2000" dirty="0" err="1"/>
              <a:t>chưa</a:t>
            </a:r>
            <a:r>
              <a:rPr lang="en-US" sz="2000" dirty="0"/>
              <a:t> </a:t>
            </a:r>
            <a:r>
              <a:rPr lang="en-US" sz="2000" dirty="0" err="1"/>
              <a:t>kể</a:t>
            </a:r>
            <a:r>
              <a:rPr lang="en-US" sz="2000" dirty="0"/>
              <a:t> IBG = (</a:t>
            </a:r>
            <a:r>
              <a:rPr lang="en-US" sz="2000" dirty="0" err="1"/>
              <a:t>tổng</a:t>
            </a:r>
            <a:r>
              <a:rPr lang="en-US" sz="2000" dirty="0"/>
              <a:t> byte) / (</a:t>
            </a:r>
            <a:r>
              <a:rPr lang="en-US" sz="2000" dirty="0" err="1"/>
              <a:t>mật</a:t>
            </a:r>
            <a:r>
              <a:rPr lang="en-US" sz="2000" dirty="0"/>
              <a:t> </a:t>
            </a:r>
            <a:r>
              <a:rPr lang="en-US" sz="2000" dirty="0" err="1"/>
              <a:t>độ</a:t>
            </a:r>
            <a:r>
              <a:rPr lang="en-US" sz="2000" dirty="0"/>
              <a:t>)</a:t>
            </a:r>
          </a:p>
          <a:p>
            <a:pPr lvl="1">
              <a:buFont typeface="Wingdings" pitchFamily="2" charset="2"/>
              <a:buNone/>
            </a:pPr>
            <a:r>
              <a:rPr lang="en-US" sz="2000" dirty="0"/>
              <a:t>                                                       = 8000/64 = 125 mm/block</a:t>
            </a:r>
          </a:p>
          <a:p>
            <a:pPr lvl="1"/>
            <a:r>
              <a:rPr lang="en-US" sz="2000" dirty="0" err="1"/>
              <a:t>Chiều</a:t>
            </a:r>
            <a:r>
              <a:rPr lang="en-US" sz="2000" dirty="0"/>
              <a:t> </a:t>
            </a:r>
            <a:r>
              <a:rPr lang="en-US" sz="2000" dirty="0" err="1"/>
              <a:t>dài</a:t>
            </a:r>
            <a:r>
              <a:rPr lang="en-US" sz="2000" dirty="0"/>
              <a:t> 1 </a:t>
            </a:r>
            <a:r>
              <a:rPr lang="en-US" sz="2000" dirty="0" err="1"/>
              <a:t>khối</a:t>
            </a:r>
            <a:r>
              <a:rPr lang="en-US" sz="2000" dirty="0"/>
              <a:t> </a:t>
            </a:r>
            <a:r>
              <a:rPr lang="en-US" sz="2000" dirty="0" err="1"/>
              <a:t>có</a:t>
            </a:r>
            <a:r>
              <a:rPr lang="en-US" sz="2000" dirty="0"/>
              <a:t> IBG = 125 + 15 = 140 mm/block</a:t>
            </a:r>
          </a:p>
          <a:p>
            <a:r>
              <a:rPr lang="en-US" sz="2400" dirty="0" err="1"/>
              <a:t>Tính</a:t>
            </a:r>
            <a:r>
              <a:rPr lang="en-US" sz="2400" dirty="0"/>
              <a:t> dung </a:t>
            </a:r>
            <a:r>
              <a:rPr lang="en-US" sz="2400" dirty="0" err="1"/>
              <a:t>lượng</a:t>
            </a:r>
            <a:endParaRPr lang="en-US" sz="2400" dirty="0"/>
          </a:p>
          <a:p>
            <a:pPr lvl="1"/>
            <a:r>
              <a:rPr lang="en-US" sz="2000" dirty="0" err="1"/>
              <a:t>Tổng</a:t>
            </a:r>
            <a:r>
              <a:rPr lang="en-US" sz="2000" dirty="0"/>
              <a:t> </a:t>
            </a:r>
            <a:r>
              <a:rPr lang="en-US" sz="2000" dirty="0" err="1"/>
              <a:t>số</a:t>
            </a:r>
            <a:r>
              <a:rPr lang="en-US" sz="2000" dirty="0"/>
              <a:t> </a:t>
            </a:r>
            <a:r>
              <a:rPr lang="en-US" sz="2000" dirty="0" err="1"/>
              <a:t>khối</a:t>
            </a:r>
            <a:r>
              <a:rPr lang="en-US" sz="2000" dirty="0"/>
              <a:t> </a:t>
            </a:r>
            <a:r>
              <a:rPr lang="en-US" sz="2000" dirty="0" err="1"/>
              <a:t>trên</a:t>
            </a:r>
            <a:r>
              <a:rPr lang="en-US" sz="2000" dirty="0"/>
              <a:t> </a:t>
            </a:r>
            <a:r>
              <a:rPr lang="en-US" sz="2000" dirty="0" err="1"/>
              <a:t>băng</a:t>
            </a:r>
            <a:r>
              <a:rPr lang="en-US" sz="2000" dirty="0"/>
              <a:t> </a:t>
            </a:r>
            <a:r>
              <a:rPr lang="en-US" sz="2000" dirty="0" err="1"/>
              <a:t>từ</a:t>
            </a:r>
            <a:r>
              <a:rPr lang="en-US" sz="2000" dirty="0"/>
              <a:t>: = (</a:t>
            </a:r>
            <a:r>
              <a:rPr lang="en-US" sz="2000" dirty="0" err="1"/>
              <a:t>chiều</a:t>
            </a:r>
            <a:r>
              <a:rPr lang="en-US" sz="2000" dirty="0"/>
              <a:t> </a:t>
            </a:r>
            <a:r>
              <a:rPr lang="en-US" sz="2000" dirty="0" err="1"/>
              <a:t>dài</a:t>
            </a:r>
            <a:r>
              <a:rPr lang="en-US" sz="2000" dirty="0"/>
              <a:t> </a:t>
            </a:r>
            <a:r>
              <a:rPr lang="en-US" sz="2000" dirty="0" err="1"/>
              <a:t>băng</a:t>
            </a:r>
            <a:r>
              <a:rPr lang="en-US" sz="2000" dirty="0"/>
              <a:t> </a:t>
            </a:r>
            <a:r>
              <a:rPr lang="en-US" sz="2000" dirty="0" err="1"/>
              <a:t>từ</a:t>
            </a:r>
            <a:r>
              <a:rPr lang="en-US" sz="2000" dirty="0"/>
              <a:t>) / (</a:t>
            </a:r>
            <a:r>
              <a:rPr lang="en-US" sz="2000" dirty="0" err="1"/>
              <a:t>chiều</a:t>
            </a:r>
            <a:r>
              <a:rPr lang="en-US" sz="2000" dirty="0"/>
              <a:t> </a:t>
            </a:r>
            <a:r>
              <a:rPr lang="en-US" sz="2000" dirty="0" err="1"/>
              <a:t>dài</a:t>
            </a:r>
            <a:r>
              <a:rPr lang="en-US" sz="2000" dirty="0"/>
              <a:t> 1 </a:t>
            </a:r>
            <a:r>
              <a:rPr lang="en-US" sz="2000" dirty="0" err="1"/>
              <a:t>khối</a:t>
            </a:r>
            <a:r>
              <a:rPr lang="en-US" sz="2000" dirty="0"/>
              <a:t>)</a:t>
            </a:r>
          </a:p>
          <a:p>
            <a:pPr lvl="1">
              <a:buFont typeface="Wingdings" pitchFamily="2" charset="2"/>
              <a:buNone/>
            </a:pPr>
            <a:r>
              <a:rPr lang="en-US" sz="2000" dirty="0"/>
              <a:t>                                                  = 5214.285 = 5214 (</a:t>
            </a:r>
            <a:r>
              <a:rPr lang="en-US" sz="2000" dirty="0" err="1"/>
              <a:t>khối</a:t>
            </a:r>
            <a:r>
              <a:rPr lang="en-US" sz="2000" dirty="0"/>
              <a:t>)</a:t>
            </a:r>
          </a:p>
          <a:p>
            <a:pPr lvl="1"/>
            <a:r>
              <a:rPr lang="en-US" sz="2000" dirty="0"/>
              <a:t>Dung </a:t>
            </a:r>
            <a:r>
              <a:rPr lang="en-US" sz="2000" dirty="0" err="1"/>
              <a:t>lượng</a:t>
            </a:r>
            <a:r>
              <a:rPr lang="en-US" sz="2000" dirty="0"/>
              <a:t>: = 5214 * 100 * 80 = 41712000 (bytes).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calcmode="lin" valueType="num">
                                      <p:cBhvr additive="base">
                                        <p:cTn id="11"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calcmode="lin" valueType="num">
                                      <p:cBhvr additive="base">
                                        <p:cTn id="15"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anim calcmode="lin" valueType="num">
                                      <p:cBhvr additive="base">
                                        <p:cTn id="23"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anim calcmode="lin" valueType="num">
                                      <p:cBhvr additive="base">
                                        <p:cTn id="2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0179">
                                            <p:txEl>
                                              <p:pRg st="6" end="6"/>
                                            </p:txEl>
                                          </p:spTgt>
                                        </p:tgtEl>
                                        <p:attrNameLst>
                                          <p:attrName>style.visibility</p:attrName>
                                        </p:attrNameLst>
                                      </p:cBhvr>
                                      <p:to>
                                        <p:strVal val="visible"/>
                                      </p:to>
                                    </p:set>
                                    <p:anim calcmode="lin" valueType="num">
                                      <p:cBhvr additive="base">
                                        <p:cTn id="33"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0179">
                                            <p:txEl>
                                              <p:pRg st="7" end="7"/>
                                            </p:txEl>
                                          </p:spTgt>
                                        </p:tgtEl>
                                        <p:attrNameLst>
                                          <p:attrName>style.visibility</p:attrName>
                                        </p:attrNameLst>
                                      </p:cBhvr>
                                      <p:to>
                                        <p:strVal val="visible"/>
                                      </p:to>
                                    </p:set>
                                    <p:anim calcmode="lin" valueType="num">
                                      <p:cBhvr additive="base">
                                        <p:cTn id="37"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0179">
                                            <p:txEl>
                                              <p:pRg st="8" end="8"/>
                                            </p:txEl>
                                          </p:spTgt>
                                        </p:tgtEl>
                                        <p:attrNameLst>
                                          <p:attrName>style.visibility</p:attrName>
                                        </p:attrNameLst>
                                      </p:cBhvr>
                                      <p:to>
                                        <p:strVal val="visible"/>
                                      </p:to>
                                    </p:set>
                                    <p:anim calcmode="lin" valueType="num">
                                      <p:cBhvr additive="base">
                                        <p:cTn id="41"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0179">
                                            <p:txEl>
                                              <p:pRg st="9" end="9"/>
                                            </p:txEl>
                                          </p:spTgt>
                                        </p:tgtEl>
                                        <p:attrNameLst>
                                          <p:attrName>style.visibility</p:attrName>
                                        </p:attrNameLst>
                                      </p:cBhvr>
                                      <p:to>
                                        <p:strVal val="visible"/>
                                      </p:to>
                                    </p:set>
                                    <p:anim calcmode="lin" valueType="num">
                                      <p:cBhvr additive="base">
                                        <p:cTn id="45" dur="500" fill="hold"/>
                                        <p:tgtEl>
                                          <p:spTgt spid="5017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1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Các đơn vị băng từ (tiếp)</a:t>
            </a:r>
          </a:p>
        </p:txBody>
      </p:sp>
      <p:sp>
        <p:nvSpPr>
          <p:cNvPr id="51203" name="Rectangle 3"/>
          <p:cNvSpPr>
            <a:spLocks noGrp="1" noChangeArrowheads="1"/>
          </p:cNvSpPr>
          <p:nvPr>
            <p:ph sz="quarter" idx="1"/>
          </p:nvPr>
        </p:nvSpPr>
        <p:spPr>
          <a:xfrm>
            <a:off x="566738" y="5486400"/>
            <a:ext cx="8001000" cy="533400"/>
          </a:xfrm>
        </p:spPr>
        <p:txBody>
          <a:bodyPr>
            <a:normAutofit/>
          </a:bodyPr>
          <a:lstStyle/>
          <a:p>
            <a:r>
              <a:rPr lang="en-US"/>
              <a:t>Tính thời gian băng từ đọc 1 khối dữ liệu</a:t>
            </a:r>
          </a:p>
        </p:txBody>
      </p:sp>
      <p:pic>
        <p:nvPicPr>
          <p:cNvPr id="51204" name="Picture 4" descr="tocdobangtu"/>
          <p:cNvPicPr>
            <a:picLocks noChangeAspect="1" noChangeArrowheads="1"/>
          </p:cNvPicPr>
          <p:nvPr/>
        </p:nvPicPr>
        <p:blipFill>
          <a:blip r:embed="rId2"/>
          <a:srcRect/>
          <a:stretch>
            <a:fillRect/>
          </a:stretch>
        </p:blipFill>
        <p:spPr bwMode="auto">
          <a:xfrm>
            <a:off x="685800" y="1828800"/>
            <a:ext cx="7620000" cy="2028825"/>
          </a:xfrm>
          <a:prstGeom prst="rect">
            <a:avLst/>
          </a:prstGeom>
          <a:noFill/>
        </p:spPr>
      </p:pic>
      <p:pic>
        <p:nvPicPr>
          <p:cNvPr id="51205" name="Picture 5" descr="dactatocdobangtu"/>
          <p:cNvPicPr>
            <a:picLocks noChangeAspect="1" noChangeArrowheads="1"/>
          </p:cNvPicPr>
          <p:nvPr/>
        </p:nvPicPr>
        <p:blipFill>
          <a:blip r:embed="rId3"/>
          <a:srcRect/>
          <a:stretch>
            <a:fillRect/>
          </a:stretch>
        </p:blipFill>
        <p:spPr bwMode="auto">
          <a:xfrm>
            <a:off x="685800" y="3962400"/>
            <a:ext cx="6000750" cy="14478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Bài giải</a:t>
            </a:r>
          </a:p>
        </p:txBody>
      </p:sp>
      <p:sp>
        <p:nvSpPr>
          <p:cNvPr id="52227" name="Rectangle 3"/>
          <p:cNvSpPr>
            <a:spLocks noGrp="1" noChangeArrowheads="1"/>
          </p:cNvSpPr>
          <p:nvPr>
            <p:ph sz="quarter" idx="1"/>
          </p:nvPr>
        </p:nvSpPr>
        <p:spPr/>
        <p:txBody>
          <a:bodyPr/>
          <a:lstStyle/>
          <a:p>
            <a:r>
              <a:rPr lang="en-US" sz="2400" dirty="0" err="1"/>
              <a:t>Chiều</a:t>
            </a:r>
            <a:r>
              <a:rPr lang="en-US" sz="2400" dirty="0"/>
              <a:t> </a:t>
            </a:r>
            <a:r>
              <a:rPr lang="en-US" sz="2400" dirty="0" err="1"/>
              <a:t>dài</a:t>
            </a:r>
            <a:r>
              <a:rPr lang="en-US" sz="2400" dirty="0"/>
              <a:t> </a:t>
            </a:r>
            <a:r>
              <a:rPr lang="en-US" sz="2400" dirty="0" err="1"/>
              <a:t>khối</a:t>
            </a:r>
            <a:r>
              <a:rPr lang="en-US" sz="2400" dirty="0"/>
              <a:t> = (</a:t>
            </a:r>
            <a:r>
              <a:rPr lang="en-US" sz="2400" dirty="0" err="1"/>
              <a:t>hệ</a:t>
            </a:r>
            <a:r>
              <a:rPr lang="en-US" sz="2400" dirty="0"/>
              <a:t> </a:t>
            </a:r>
            <a:r>
              <a:rPr lang="en-US" sz="2400" dirty="0" err="1"/>
              <a:t>số</a:t>
            </a:r>
            <a:r>
              <a:rPr lang="en-US" sz="2400" dirty="0"/>
              <a:t> </a:t>
            </a:r>
            <a:r>
              <a:rPr lang="en-US" sz="2400" dirty="0" err="1"/>
              <a:t>khối</a:t>
            </a:r>
            <a:r>
              <a:rPr lang="en-US" sz="2400" dirty="0"/>
              <a:t>) * (</a:t>
            </a:r>
            <a:r>
              <a:rPr lang="en-US" sz="2400" dirty="0" err="1"/>
              <a:t>chiều</a:t>
            </a:r>
            <a:r>
              <a:rPr lang="en-US" sz="2400" dirty="0"/>
              <a:t> </a:t>
            </a:r>
            <a:r>
              <a:rPr lang="en-US" sz="2400" dirty="0" err="1"/>
              <a:t>dài</a:t>
            </a:r>
            <a:r>
              <a:rPr lang="en-US" sz="2400" dirty="0"/>
              <a:t> </a:t>
            </a:r>
            <a:r>
              <a:rPr lang="en-US" sz="2400" dirty="0" err="1"/>
              <a:t>bản</a:t>
            </a:r>
            <a:r>
              <a:rPr lang="en-US" sz="2400" dirty="0"/>
              <a:t> </a:t>
            </a:r>
            <a:r>
              <a:rPr lang="en-US" sz="2400" dirty="0" err="1"/>
              <a:t>ghi</a:t>
            </a:r>
            <a:r>
              <a:rPr lang="en-US" sz="2400" dirty="0"/>
              <a:t>)</a:t>
            </a:r>
          </a:p>
          <a:p>
            <a:pPr>
              <a:buFont typeface="Wingdings" pitchFamily="2" charset="2"/>
              <a:buNone/>
            </a:pPr>
            <a:r>
              <a:rPr lang="en-US" sz="2400" dirty="0"/>
              <a:t>                           </a:t>
            </a:r>
            <a:r>
              <a:rPr lang="en-US" sz="2400" dirty="0" smtClean="0"/>
              <a:t> </a:t>
            </a:r>
            <a:r>
              <a:rPr lang="en-US" sz="2400" dirty="0"/>
              <a:t>= 100 * 80 = 8000 (bytes)</a:t>
            </a:r>
          </a:p>
          <a:p>
            <a:r>
              <a:rPr lang="en-US" sz="2400" dirty="0" err="1"/>
              <a:t>Thời</a:t>
            </a:r>
            <a:r>
              <a:rPr lang="en-US" sz="2400" dirty="0"/>
              <a:t> </a:t>
            </a:r>
            <a:r>
              <a:rPr lang="en-US" sz="2400" dirty="0" err="1"/>
              <a:t>gian</a:t>
            </a:r>
            <a:r>
              <a:rPr lang="en-US" sz="2400" dirty="0"/>
              <a:t> </a:t>
            </a:r>
            <a:r>
              <a:rPr lang="en-US" sz="2400" dirty="0" err="1"/>
              <a:t>trao</a:t>
            </a:r>
            <a:r>
              <a:rPr lang="en-US" sz="2400" dirty="0"/>
              <a:t> </a:t>
            </a:r>
            <a:r>
              <a:rPr lang="en-US" sz="2400" dirty="0" err="1"/>
              <a:t>đổi</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một</a:t>
            </a:r>
            <a:r>
              <a:rPr lang="en-US" sz="2400" dirty="0"/>
              <a:t> </a:t>
            </a:r>
            <a:r>
              <a:rPr lang="en-US" sz="2400" dirty="0" err="1"/>
              <a:t>khối</a:t>
            </a:r>
            <a:endParaRPr lang="en-US" sz="2400" dirty="0"/>
          </a:p>
          <a:p>
            <a:pPr>
              <a:buFont typeface="Wingdings" pitchFamily="2" charset="2"/>
              <a:buNone/>
            </a:pPr>
            <a:r>
              <a:rPr lang="en-US" sz="2400" dirty="0"/>
              <a:t>      = (</a:t>
            </a:r>
            <a:r>
              <a:rPr lang="en-US" sz="2400" dirty="0" err="1"/>
              <a:t>chiều</a:t>
            </a:r>
            <a:r>
              <a:rPr lang="en-US" sz="2400" dirty="0"/>
              <a:t> </a:t>
            </a:r>
            <a:r>
              <a:rPr lang="en-US" sz="2400" dirty="0" err="1"/>
              <a:t>dài</a:t>
            </a:r>
            <a:r>
              <a:rPr lang="en-US" sz="2400" dirty="0"/>
              <a:t> </a:t>
            </a:r>
            <a:r>
              <a:rPr lang="en-US" sz="2400" dirty="0" err="1"/>
              <a:t>khối</a:t>
            </a:r>
            <a:r>
              <a:rPr lang="en-US" sz="2400" dirty="0"/>
              <a:t>) / (</a:t>
            </a:r>
            <a:r>
              <a:rPr lang="en-US" sz="2400" dirty="0" err="1"/>
              <a:t>tốc</a:t>
            </a:r>
            <a:r>
              <a:rPr lang="en-US" sz="2400" dirty="0"/>
              <a:t> </a:t>
            </a:r>
            <a:r>
              <a:rPr lang="en-US" sz="2400" dirty="0" err="1"/>
              <a:t>độ</a:t>
            </a:r>
            <a:r>
              <a:rPr lang="en-US" sz="2400" dirty="0"/>
              <a:t> </a:t>
            </a:r>
            <a:r>
              <a:rPr lang="en-US" sz="2400" dirty="0" err="1"/>
              <a:t>trao</a:t>
            </a:r>
            <a:r>
              <a:rPr lang="en-US" sz="2400" dirty="0"/>
              <a:t> </a:t>
            </a:r>
            <a:r>
              <a:rPr lang="en-US" sz="2400" dirty="0" err="1"/>
              <a:t>đổi</a:t>
            </a:r>
            <a:r>
              <a:rPr lang="en-US" sz="2400" dirty="0"/>
              <a:t> </a:t>
            </a:r>
            <a:r>
              <a:rPr lang="en-US" sz="2400" dirty="0" err="1"/>
              <a:t>dữ</a:t>
            </a:r>
            <a:r>
              <a:rPr lang="en-US" sz="2400" dirty="0"/>
              <a:t> </a:t>
            </a:r>
            <a:r>
              <a:rPr lang="en-US" sz="2400" dirty="0" err="1"/>
              <a:t>liệu</a:t>
            </a:r>
            <a:r>
              <a:rPr lang="en-US" sz="2400" dirty="0"/>
              <a:t>)</a:t>
            </a:r>
          </a:p>
          <a:p>
            <a:pPr>
              <a:buFont typeface="Wingdings" pitchFamily="2" charset="2"/>
              <a:buNone/>
            </a:pPr>
            <a:r>
              <a:rPr lang="en-US" sz="2400" dirty="0"/>
              <a:t>      = 8000 / (320 * 10</a:t>
            </a:r>
            <a:r>
              <a:rPr lang="en-US" sz="2400" baseline="30000" dirty="0"/>
              <a:t>3</a:t>
            </a:r>
            <a:r>
              <a:rPr lang="en-US" sz="2400" dirty="0"/>
              <a:t>) = 25 (</a:t>
            </a:r>
            <a:r>
              <a:rPr lang="en-US" sz="2400" dirty="0" err="1"/>
              <a:t>mili</a:t>
            </a:r>
            <a:r>
              <a:rPr lang="en-US" sz="2400" dirty="0"/>
              <a:t> </a:t>
            </a:r>
            <a:r>
              <a:rPr lang="en-US" sz="2400" dirty="0" err="1"/>
              <a:t>giây</a:t>
            </a:r>
            <a:r>
              <a:rPr lang="en-US" sz="2400" dirty="0"/>
              <a:t>)</a:t>
            </a:r>
          </a:p>
          <a:p>
            <a:r>
              <a:rPr lang="en-US" sz="2400" dirty="0" err="1"/>
              <a:t>Thời</a:t>
            </a:r>
            <a:r>
              <a:rPr lang="en-US" sz="2400" dirty="0"/>
              <a:t> </a:t>
            </a:r>
            <a:r>
              <a:rPr lang="en-US" sz="2400" dirty="0" err="1"/>
              <a:t>gian</a:t>
            </a:r>
            <a:r>
              <a:rPr lang="en-US" sz="2400" dirty="0"/>
              <a:t> </a:t>
            </a:r>
            <a:r>
              <a:rPr lang="en-US" sz="2400" dirty="0" err="1"/>
              <a:t>yêu</a:t>
            </a:r>
            <a:r>
              <a:rPr lang="en-US" sz="2400" dirty="0"/>
              <a:t> </a:t>
            </a:r>
            <a:r>
              <a:rPr lang="en-US" sz="2400" dirty="0" err="1"/>
              <a:t>cầu</a:t>
            </a:r>
            <a:r>
              <a:rPr lang="en-US" sz="2400" dirty="0"/>
              <a:t> </a:t>
            </a:r>
            <a:r>
              <a:rPr lang="en-US" sz="2400" dirty="0" err="1"/>
              <a:t>để</a:t>
            </a:r>
            <a:r>
              <a:rPr lang="en-US" sz="2400" dirty="0"/>
              <a:t> </a:t>
            </a:r>
            <a:r>
              <a:rPr lang="en-US" sz="2400" dirty="0" err="1"/>
              <a:t>đọc</a:t>
            </a:r>
            <a:r>
              <a:rPr lang="en-US" sz="2400" dirty="0"/>
              <a:t> </a:t>
            </a:r>
            <a:r>
              <a:rPr lang="en-US" sz="2400" dirty="0" err="1"/>
              <a:t>một</a:t>
            </a:r>
            <a:r>
              <a:rPr lang="en-US" sz="2400" dirty="0"/>
              <a:t> </a:t>
            </a:r>
            <a:r>
              <a:rPr lang="en-US" sz="2400" dirty="0" err="1"/>
              <a:t>khối</a:t>
            </a:r>
            <a:r>
              <a:rPr lang="en-US" sz="2400" dirty="0"/>
              <a:t> </a:t>
            </a:r>
            <a:r>
              <a:rPr lang="en-US" sz="2400" dirty="0" err="1"/>
              <a:t>dữ</a:t>
            </a:r>
            <a:r>
              <a:rPr lang="en-US" sz="2400" dirty="0"/>
              <a:t> </a:t>
            </a:r>
            <a:r>
              <a:rPr lang="en-US" sz="2400" dirty="0" err="1"/>
              <a:t>liệu</a:t>
            </a:r>
            <a:endParaRPr lang="en-US" sz="2400" dirty="0"/>
          </a:p>
          <a:p>
            <a:pPr>
              <a:buFont typeface="Wingdings" pitchFamily="2" charset="2"/>
              <a:buNone/>
            </a:pPr>
            <a:r>
              <a:rPr lang="en-US" sz="2400" dirty="0"/>
              <a:t>      = (</a:t>
            </a:r>
            <a:r>
              <a:rPr lang="en-US" sz="2400" dirty="0" err="1"/>
              <a:t>thời</a:t>
            </a:r>
            <a:r>
              <a:rPr lang="en-US" sz="2400" dirty="0"/>
              <a:t> </a:t>
            </a:r>
            <a:r>
              <a:rPr lang="en-US" sz="2400" dirty="0" err="1"/>
              <a:t>gian</a:t>
            </a:r>
            <a:r>
              <a:rPr lang="en-US" sz="2400" dirty="0"/>
              <a:t> </a:t>
            </a:r>
            <a:r>
              <a:rPr lang="en-US" sz="2400" dirty="0" err="1"/>
              <a:t>bắt</a:t>
            </a:r>
            <a:r>
              <a:rPr lang="en-US" sz="2400" dirty="0"/>
              <a:t> </a:t>
            </a:r>
            <a:r>
              <a:rPr lang="en-US" sz="2400" dirty="0" err="1"/>
              <a:t>đầu</a:t>
            </a:r>
            <a:r>
              <a:rPr lang="en-US" sz="2400" dirty="0"/>
              <a:t>) + (</a:t>
            </a:r>
            <a:r>
              <a:rPr lang="en-US" sz="2400" dirty="0" err="1"/>
              <a:t>thời</a:t>
            </a:r>
            <a:r>
              <a:rPr lang="en-US" sz="2400" dirty="0"/>
              <a:t> </a:t>
            </a:r>
            <a:r>
              <a:rPr lang="en-US" sz="2400" dirty="0" err="1"/>
              <a:t>gian</a:t>
            </a:r>
            <a:r>
              <a:rPr lang="en-US" sz="2400" dirty="0"/>
              <a:t> </a:t>
            </a:r>
            <a:r>
              <a:rPr lang="en-US" sz="2400" dirty="0" err="1"/>
              <a:t>trao</a:t>
            </a:r>
            <a:r>
              <a:rPr lang="en-US" sz="2400" dirty="0"/>
              <a:t> </a:t>
            </a:r>
            <a:r>
              <a:rPr lang="en-US" sz="2400" dirty="0" err="1"/>
              <a:t>đổi</a:t>
            </a:r>
            <a:r>
              <a:rPr lang="en-US" sz="2400" dirty="0"/>
              <a:t> </a:t>
            </a:r>
            <a:r>
              <a:rPr lang="en-US" sz="2400" dirty="0" err="1"/>
              <a:t>dữ</a:t>
            </a:r>
            <a:r>
              <a:rPr lang="en-US" sz="2400" dirty="0"/>
              <a:t> </a:t>
            </a:r>
            <a:r>
              <a:rPr lang="en-US" sz="2400" dirty="0" err="1"/>
              <a:t>liệu</a:t>
            </a:r>
            <a:r>
              <a:rPr lang="en-US" sz="2400" dirty="0"/>
              <a:t>)</a:t>
            </a:r>
          </a:p>
          <a:p>
            <a:pPr>
              <a:buFont typeface="Wingdings" pitchFamily="2" charset="2"/>
              <a:buNone/>
            </a:pPr>
            <a:r>
              <a:rPr lang="en-US" sz="2400" dirty="0"/>
              <a:t>      = 25 + 6 = 31 (</a:t>
            </a:r>
            <a:r>
              <a:rPr lang="en-US" sz="2400" dirty="0" err="1"/>
              <a:t>mili</a:t>
            </a:r>
            <a:r>
              <a:rPr lang="en-US" sz="2400" dirty="0"/>
              <a:t> </a:t>
            </a:r>
            <a:r>
              <a:rPr lang="en-US" sz="2400" dirty="0" err="1"/>
              <a:t>giây</a:t>
            </a:r>
            <a:r>
              <a:rPr lang="en-US" sz="2400" dirty="0"/>
              <a:t>)</a:t>
            </a:r>
          </a:p>
          <a:p>
            <a:r>
              <a:rPr lang="en-US" sz="2400" dirty="0" err="1"/>
              <a:t>Chú</a:t>
            </a:r>
            <a:r>
              <a:rPr lang="en-US" sz="2400" dirty="0"/>
              <a:t> ý: </a:t>
            </a:r>
            <a:r>
              <a:rPr lang="en-US" sz="2400" dirty="0" err="1"/>
              <a:t>không</a:t>
            </a:r>
            <a:r>
              <a:rPr lang="en-US" sz="2400" dirty="0"/>
              <a:t> </a:t>
            </a:r>
            <a:r>
              <a:rPr lang="en-US" sz="2400" dirty="0" err="1"/>
              <a:t>cộng</a:t>
            </a:r>
            <a:r>
              <a:rPr lang="en-US" sz="2400" dirty="0"/>
              <a:t> </a:t>
            </a:r>
            <a:r>
              <a:rPr lang="en-US" sz="2400" dirty="0" err="1"/>
              <a:t>thời</a:t>
            </a:r>
            <a:r>
              <a:rPr lang="en-US" sz="2400" dirty="0"/>
              <a:t> </a:t>
            </a:r>
            <a:r>
              <a:rPr lang="en-US" sz="2400" dirty="0" err="1"/>
              <a:t>gian</a:t>
            </a:r>
            <a:r>
              <a:rPr lang="en-US" sz="2400" dirty="0"/>
              <a:t> </a:t>
            </a:r>
            <a:r>
              <a:rPr lang="en-US" sz="2400" dirty="0" err="1"/>
              <a:t>dừng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calcmode="lin" valueType="num">
                                      <p:cBhvr additive="base">
                                        <p:cTn id="17"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additive="base">
                                        <p:cTn id="21"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additive="base">
                                        <p:cTn id="31"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227">
                                            <p:txEl>
                                              <p:pRg st="6" end="6"/>
                                            </p:txEl>
                                          </p:spTgt>
                                        </p:tgtEl>
                                        <p:attrNameLst>
                                          <p:attrName>style.visibility</p:attrName>
                                        </p:attrNameLst>
                                      </p:cBhvr>
                                      <p:to>
                                        <p:strVal val="visible"/>
                                      </p:to>
                                    </p:set>
                                    <p:anim calcmode="lin" valueType="num">
                                      <p:cBhvr additive="base">
                                        <p:cTn id="35"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222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2227">
                                            <p:txEl>
                                              <p:pRg st="7" end="7"/>
                                            </p:txEl>
                                          </p:spTgt>
                                        </p:tgtEl>
                                        <p:attrNameLst>
                                          <p:attrName>style.visibility</p:attrName>
                                        </p:attrNameLst>
                                      </p:cBhvr>
                                      <p:to>
                                        <p:strVal val="visible"/>
                                      </p:to>
                                    </p:set>
                                    <p:anim calcmode="lin" valueType="num">
                                      <p:cBhvr additive="base">
                                        <p:cTn id="3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2227">
                                            <p:txEl>
                                              <p:pRg st="8" end="8"/>
                                            </p:txEl>
                                          </p:spTgt>
                                        </p:tgtEl>
                                        <p:attrNameLst>
                                          <p:attrName>style.visibility</p:attrName>
                                        </p:attrNameLst>
                                      </p:cBhvr>
                                      <p:to>
                                        <p:strVal val="visible"/>
                                      </p:to>
                                    </p:set>
                                    <p:anim calcmode="lin" valueType="num">
                                      <p:cBhvr additive="base">
                                        <p:cTn id="4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4" end="4"/>
                                            </p:txEl>
                                          </p:spTgt>
                                        </p:tgtEl>
                                        <p:attrNameLst>
                                          <p:attrName>style.textDecorationUnderline</p:attrName>
                                        </p:attrNameLst>
                                      </p:cBhvr>
                                      <p:to>
                                        <p:strVal val="true"/>
                                      </p:to>
                                    </p:set>
                                  </p:childTnLst>
                                </p:cTn>
                              </p:par>
                            </p:childTnLst>
                          </p:cTn>
                        </p:par>
                        <p:par>
                          <p:cTn id="7" fill="hold">
                            <p:stCondLst>
                              <p:cond delay="74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740"/>
                            </p:stCondLst>
                            <p:childTnLst>
                              <p:par>
                                <p:cTn id="12" presetID="9" presetClass="emph" presetSubtype="0" grpId="1" nodeType="afterEffect">
                                  <p:stCondLst>
                                    <p:cond delay="0"/>
                                  </p:stCondLst>
                                  <p:childTnLst>
                                    <p:set>
                                      <p:cBhvr rctx="PPT">
                                        <p:cTn id="13" dur="indefinite"/>
                                        <p:tgtEl>
                                          <p:spTgt spid="22531">
                                            <p:txEl>
                                              <p:pRg st="1" end="1"/>
                                            </p:txEl>
                                          </p:spTgt>
                                        </p:tgtEl>
                                        <p:attrNameLst>
                                          <p:attrName>style.opacity</p:attrName>
                                        </p:attrNameLst>
                                      </p:cBhvr>
                                      <p:to>
                                        <p:strVal val="0.5"/>
                                      </p:to>
                                    </p:set>
                                    <p:animEffect filter="image" prLst="opacity: 0.5">
                                      <p:cBhvr rctx="IE">
                                        <p:cTn id="14" dur="indefinite"/>
                                        <p:tgtEl>
                                          <p:spTgt spid="22531">
                                            <p:txEl>
                                              <p:pRg st="1" end="1"/>
                                            </p:txEl>
                                          </p:spTgt>
                                        </p:tgtEl>
                                      </p:cBhvr>
                                    </p:animEffect>
                                  </p:childTnLst>
                                </p:cTn>
                              </p:par>
                            </p:childTnLst>
                          </p:cTn>
                        </p:par>
                        <p:par>
                          <p:cTn id="15" fill="hold">
                            <p:stCondLst>
                              <p:cond delay="740"/>
                            </p:stCondLst>
                            <p:childTnLst>
                              <p:par>
                                <p:cTn id="16" presetID="9" presetClass="emph" presetSubtype="0" grpId="1" nodeType="afterEffect">
                                  <p:stCondLst>
                                    <p:cond delay="0"/>
                                  </p:stCondLst>
                                  <p:childTnLst>
                                    <p:set>
                                      <p:cBhvr rctx="PPT">
                                        <p:cTn id="17" dur="indefinite"/>
                                        <p:tgtEl>
                                          <p:spTgt spid="22531">
                                            <p:txEl>
                                              <p:pRg st="2" end="2"/>
                                            </p:txEl>
                                          </p:spTgt>
                                        </p:tgtEl>
                                        <p:attrNameLst>
                                          <p:attrName>style.opacity</p:attrName>
                                        </p:attrNameLst>
                                      </p:cBhvr>
                                      <p:to>
                                        <p:strVal val="0.5"/>
                                      </p:to>
                                    </p:set>
                                    <p:animEffect filter="image" prLst="opacity: 0.5">
                                      <p:cBhvr rctx="IE">
                                        <p:cTn id="18" dur="indefinite"/>
                                        <p:tgtEl>
                                          <p:spTgt spid="22531">
                                            <p:txEl>
                                              <p:pRg st="2" end="2"/>
                                            </p:txEl>
                                          </p:spTgt>
                                        </p:tgtEl>
                                      </p:cBhvr>
                                    </p:animEffect>
                                  </p:childTnLst>
                                </p:cTn>
                              </p:par>
                            </p:childTnLst>
                          </p:cTn>
                        </p:par>
                        <p:par>
                          <p:cTn id="19" fill="hold">
                            <p:stCondLst>
                              <p:cond delay="740"/>
                            </p:stCondLst>
                            <p:childTnLst>
                              <p:par>
                                <p:cTn id="20" presetID="9" presetClass="emph" presetSubtype="0" grpId="1" nodeType="afterEffect">
                                  <p:stCondLst>
                                    <p:cond delay="0"/>
                                  </p:stCondLst>
                                  <p:childTnLst>
                                    <p:set>
                                      <p:cBhvr rctx="PPT">
                                        <p:cTn id="21" dur="indefinite"/>
                                        <p:tgtEl>
                                          <p:spTgt spid="22531">
                                            <p:txEl>
                                              <p:pRg st="3" end="3"/>
                                            </p:txEl>
                                          </p:spTgt>
                                        </p:tgtEl>
                                        <p:attrNameLst>
                                          <p:attrName>style.opacity</p:attrName>
                                        </p:attrNameLst>
                                      </p:cBhvr>
                                      <p:to>
                                        <p:strVal val="0.5"/>
                                      </p:to>
                                    </p:set>
                                    <p:animEffect filter="image" prLst="opacity: 0.5">
                                      <p:cBhvr rctx="IE">
                                        <p:cTn id="22" dur="indefinite"/>
                                        <p:tgtEl>
                                          <p:spTgt spid="22531">
                                            <p:txEl>
                                              <p:pRg st="3" end="3"/>
                                            </p:txEl>
                                          </p:spTgt>
                                        </p:tgtEl>
                                      </p:cBhvr>
                                    </p:animEffect>
                                  </p:childTnLst>
                                </p:cTn>
                              </p:par>
                            </p:childTnLst>
                          </p:cTn>
                        </p:par>
                        <p:par>
                          <p:cTn id="23" fill="hold">
                            <p:stCondLst>
                              <p:cond delay="740"/>
                            </p:stCondLst>
                            <p:childTnLst>
                              <p:par>
                                <p:cTn id="24" presetID="9" presetClass="emph" presetSubtype="0" grpId="1" nodeType="afterEffect">
                                  <p:stCondLst>
                                    <p:cond delay="0"/>
                                  </p:stCondLst>
                                  <p:childTnLst>
                                    <p:set>
                                      <p:cBhvr rctx="PPT">
                                        <p:cTn id="25" dur="indefinite"/>
                                        <p:tgtEl>
                                          <p:spTgt spid="22531">
                                            <p:txEl>
                                              <p:pRg st="5" end="5"/>
                                            </p:txEl>
                                          </p:spTgt>
                                        </p:tgtEl>
                                        <p:attrNameLst>
                                          <p:attrName>style.opacity</p:attrName>
                                        </p:attrNameLst>
                                      </p:cBhvr>
                                      <p:to>
                                        <p:strVal val="0.5"/>
                                      </p:to>
                                    </p:set>
                                    <p:animEffect filter="image" prLst="opacity: 0.5">
                                      <p:cBhvr rctx="IE">
                                        <p:cTn id="26" dur="indefinite"/>
                                        <p:tgtEl>
                                          <p:spTgt spid="22531">
                                            <p:txEl>
                                              <p:pRg st="5" end="5"/>
                                            </p:txEl>
                                          </p:spTgt>
                                        </p:tgtEl>
                                      </p:cBhvr>
                                    </p:animEffect>
                                  </p:childTnLst>
                                </p:cTn>
                              </p:par>
                            </p:childTnLst>
                          </p:cTn>
                        </p:par>
                        <p:par>
                          <p:cTn id="27" fill="hold">
                            <p:stCondLst>
                              <p:cond delay="740"/>
                            </p:stCondLst>
                            <p:childTnLst>
                              <p:par>
                                <p:cTn id="28" presetID="9" presetClass="emph" presetSubtype="0" grpId="1" nodeType="afterEffect">
                                  <p:stCondLst>
                                    <p:cond delay="0"/>
                                  </p:stCondLst>
                                  <p:childTnLst>
                                    <p:set>
                                      <p:cBhvr rctx="PPT">
                                        <p:cTn id="29" dur="indefinite"/>
                                        <p:tgtEl>
                                          <p:spTgt spid="22531">
                                            <p:txEl>
                                              <p:pRg st="6" end="6"/>
                                            </p:txEl>
                                          </p:spTgt>
                                        </p:tgtEl>
                                        <p:attrNameLst>
                                          <p:attrName>style.opacity</p:attrName>
                                        </p:attrNameLst>
                                      </p:cBhvr>
                                      <p:to>
                                        <p:strVal val="0.5"/>
                                      </p:to>
                                    </p:set>
                                    <p:animEffect filter="image" prLst="opacity: 0.5">
                                      <p:cBhvr rctx="IE">
                                        <p:cTn id="30" dur="indefinite"/>
                                        <p:tgtEl>
                                          <p:spTgt spid="22531">
                                            <p:txEl>
                                              <p:pRg st="6" end="6"/>
                                            </p:txEl>
                                          </p:spTgt>
                                        </p:tgtEl>
                                      </p:cBhvr>
                                    </p:animEffect>
                                  </p:childTnLst>
                                </p:cTn>
                              </p:par>
                            </p:childTnLst>
                          </p:cTn>
                        </p:par>
                        <p:par>
                          <p:cTn id="31" fill="hold">
                            <p:stCondLst>
                              <p:cond delay="740"/>
                            </p:stCondLst>
                            <p:childTnLst>
                              <p:par>
                                <p:cTn id="32" presetID="9" presetClass="emph" presetSubtype="0" grpId="1" nodeType="afterEffect">
                                  <p:stCondLst>
                                    <p:cond delay="0"/>
                                  </p:stCondLst>
                                  <p:childTnLst>
                                    <p:set>
                                      <p:cBhvr rctx="PPT">
                                        <p:cTn id="33" dur="indefinite"/>
                                        <p:tgtEl>
                                          <p:spTgt spid="22531">
                                            <p:txEl>
                                              <p:pRg st="7" end="7"/>
                                            </p:txEl>
                                          </p:spTgt>
                                        </p:tgtEl>
                                        <p:attrNameLst>
                                          <p:attrName>style.opacity</p:attrName>
                                        </p:attrNameLst>
                                      </p:cBhvr>
                                      <p:to>
                                        <p:strVal val="0.5"/>
                                      </p:to>
                                    </p:set>
                                    <p:animEffect filter="image" prLst="opacity: 0.5">
                                      <p:cBhvr rctx="IE">
                                        <p:cTn id="34" dur="indefinite"/>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2.1.5. </a:t>
            </a:r>
            <a:r>
              <a:rPr lang="en-US" dirty="0" err="1" smtClean="0"/>
              <a:t>Đĩa</a:t>
            </a:r>
            <a:r>
              <a:rPr lang="en-US" dirty="0" smtClean="0"/>
              <a:t> </a:t>
            </a:r>
            <a:r>
              <a:rPr lang="en-US" dirty="0" err="1"/>
              <a:t>cứng</a:t>
            </a:r>
            <a:endParaRPr lang="en-US" dirty="0"/>
          </a:p>
        </p:txBody>
      </p:sp>
      <p:sp>
        <p:nvSpPr>
          <p:cNvPr id="54275" name="Rectangle 3"/>
          <p:cNvSpPr>
            <a:spLocks noGrp="1" noChangeArrowheads="1"/>
          </p:cNvSpPr>
          <p:nvPr>
            <p:ph sz="quarter" idx="1"/>
          </p:nvPr>
        </p:nvSpPr>
        <p:spPr/>
        <p:txBody>
          <a:bodyPr/>
          <a:lstStyle/>
          <a:p>
            <a:r>
              <a:rPr lang="en-US" dirty="0" err="1" smtClean="0"/>
              <a:t>Phương</a:t>
            </a:r>
            <a:r>
              <a:rPr lang="en-US" dirty="0" smtClean="0"/>
              <a:t> </a:t>
            </a:r>
            <a:r>
              <a:rPr lang="en-US" dirty="0" err="1" smtClean="0"/>
              <a:t>tiện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p>
            <a:r>
              <a:rPr lang="en-US" dirty="0" err="1" smtClean="0"/>
              <a:t>Đọc</a:t>
            </a:r>
            <a:r>
              <a:rPr lang="en-US" dirty="0" smtClean="0"/>
              <a:t> </a:t>
            </a:r>
            <a:r>
              <a:rPr lang="en-US" dirty="0" err="1" smtClean="0"/>
              <a:t>ghi</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cao</a:t>
            </a:r>
            <a:endParaRPr lang="en-US" dirty="0" smtClean="0"/>
          </a:p>
          <a:p>
            <a:r>
              <a:rPr lang="en-US" dirty="0" err="1" smtClean="0"/>
              <a:t>Bao</a:t>
            </a:r>
            <a:r>
              <a:rPr lang="en-US" dirty="0" smtClean="0"/>
              <a:t> </a:t>
            </a:r>
            <a:r>
              <a:rPr lang="en-US" dirty="0" err="1" smtClean="0"/>
              <a:t>gồm</a:t>
            </a:r>
            <a:r>
              <a:rPr lang="en-US" dirty="0" smtClean="0"/>
              <a:t> 1 </a:t>
            </a:r>
            <a:r>
              <a:rPr lang="en-US" dirty="0" err="1" smtClean="0"/>
              <a:t>đến</a:t>
            </a:r>
            <a:r>
              <a:rPr lang="en-US" dirty="0" smtClean="0"/>
              <a:t> 10 </a:t>
            </a:r>
            <a:r>
              <a:rPr lang="en-US" dirty="0" err="1" smtClean="0"/>
              <a:t>đĩa</a:t>
            </a:r>
            <a:r>
              <a:rPr lang="en-US" dirty="0" smtClean="0"/>
              <a:t> </a:t>
            </a:r>
            <a:r>
              <a:rPr lang="en-US" dirty="0" err="1" smtClean="0"/>
              <a:t>tròn</a:t>
            </a:r>
            <a:r>
              <a:rPr lang="en-US" dirty="0" smtClean="0"/>
              <a:t> </a:t>
            </a:r>
            <a:r>
              <a:rPr lang="en-US" dirty="0" err="1" smtClean="0"/>
              <a:t>được</a:t>
            </a:r>
            <a:r>
              <a:rPr lang="en-US" dirty="0" smtClean="0"/>
              <a:t> </a:t>
            </a:r>
            <a:r>
              <a:rPr lang="en-US" dirty="0" err="1" smtClean="0"/>
              <a:t>phủ</a:t>
            </a:r>
            <a:r>
              <a:rPr lang="en-US" dirty="0" smtClean="0"/>
              <a:t> </a:t>
            </a:r>
            <a:r>
              <a:rPr lang="en-US" dirty="0" err="1" smtClean="0"/>
              <a:t>chất</a:t>
            </a:r>
            <a:r>
              <a:rPr lang="en-US" dirty="0" smtClean="0"/>
              <a:t> </a:t>
            </a:r>
            <a:r>
              <a:rPr lang="en-US" dirty="0" err="1" smtClean="0"/>
              <a:t>liệu</a:t>
            </a:r>
            <a:r>
              <a:rPr lang="en-US" dirty="0" smtClean="0"/>
              <a:t> </a:t>
            </a:r>
            <a:r>
              <a:rPr lang="en-US" dirty="0" err="1" smtClean="0"/>
              <a:t>từ</a:t>
            </a:r>
            <a:endParaRPr lang="en-US" dirty="0" smtClean="0"/>
          </a:p>
          <a:p>
            <a:endParaRPr lang="en-US" dirty="0"/>
          </a:p>
        </p:txBody>
      </p:sp>
      <p:pic>
        <p:nvPicPr>
          <p:cNvPr id="6" name="Picture 5" descr="diacung.bmp"/>
          <p:cNvPicPr>
            <a:picLocks noChangeAspect="1"/>
          </p:cNvPicPr>
          <p:nvPr/>
        </p:nvPicPr>
        <p:blipFill>
          <a:blip r:embed="rId2"/>
          <a:stretch>
            <a:fillRect/>
          </a:stretch>
        </p:blipFill>
        <p:spPr>
          <a:xfrm>
            <a:off x="685800" y="3657600"/>
            <a:ext cx="8267700" cy="2524125"/>
          </a:xfrm>
          <a:prstGeom prst="rect">
            <a:avLst/>
          </a:prstGeom>
        </p:spPr>
      </p:pic>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2.1.5. </a:t>
            </a:r>
            <a:r>
              <a:rPr lang="en-US" dirty="0" err="1" smtClean="0"/>
              <a:t>Đĩa</a:t>
            </a:r>
            <a:r>
              <a:rPr lang="en-US" dirty="0" smtClean="0"/>
              <a:t> </a:t>
            </a:r>
            <a:r>
              <a:rPr lang="en-US" dirty="0" err="1" smtClean="0"/>
              <a:t>cứng</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a:xfrm>
            <a:off x="612648" y="3048000"/>
            <a:ext cx="8153400" cy="3048000"/>
          </a:xfrm>
        </p:spPr>
        <p:txBody>
          <a:bodyPr/>
          <a:lstStyle/>
          <a:p>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theo</a:t>
            </a:r>
            <a:r>
              <a:rPr lang="en-US" dirty="0" smtClean="0"/>
              <a:t> </a:t>
            </a:r>
            <a:r>
              <a:rPr lang="en-US" dirty="0" err="1" smtClean="0"/>
              <a:t>khối</a:t>
            </a:r>
            <a:endParaRPr lang="en-US" dirty="0" smtClean="0"/>
          </a:p>
          <a:p>
            <a:endParaRPr lang="en-US" dirty="0" smtClean="0"/>
          </a:p>
          <a:p>
            <a:endParaRPr lang="en-US" dirty="0" smtClean="0"/>
          </a:p>
          <a:p>
            <a:endParaRPr lang="en-US" dirty="0" smtClean="0"/>
          </a:p>
          <a:p>
            <a:r>
              <a:rPr lang="en-US" dirty="0" err="1" smtClean="0"/>
              <a:t>Tính</a:t>
            </a:r>
            <a:r>
              <a:rPr lang="en-US" dirty="0" smtClean="0"/>
              <a:t> </a:t>
            </a:r>
            <a:r>
              <a:rPr lang="en-US" dirty="0" err="1" smtClean="0"/>
              <a:t>số</a:t>
            </a:r>
            <a:r>
              <a:rPr lang="en-US" dirty="0" smtClean="0"/>
              <a:t> </a:t>
            </a:r>
            <a:r>
              <a:rPr lang="en-US" dirty="0" err="1" smtClean="0"/>
              <a:t>trụ</a:t>
            </a:r>
            <a:r>
              <a:rPr lang="en-US" dirty="0" smtClean="0"/>
              <a:t> </a:t>
            </a:r>
            <a:r>
              <a:rPr lang="en-US" dirty="0" err="1" smtClean="0"/>
              <a:t>cần</a:t>
            </a:r>
            <a:r>
              <a:rPr lang="en-US" dirty="0" smtClean="0"/>
              <a:t> </a:t>
            </a:r>
            <a:r>
              <a:rPr lang="en-US" dirty="0" err="1" smtClean="0"/>
              <a:t>lưu</a:t>
            </a:r>
            <a:r>
              <a:rPr lang="en-US" dirty="0" smtClean="0"/>
              <a:t> </a:t>
            </a:r>
            <a:r>
              <a:rPr lang="en-US" dirty="0" err="1" smtClean="0"/>
              <a:t>trữ</a:t>
            </a:r>
            <a:r>
              <a:rPr lang="en-US" dirty="0" smtClean="0"/>
              <a:t> 100 000 </a:t>
            </a:r>
            <a:r>
              <a:rPr lang="en-US" dirty="0" err="1" smtClean="0"/>
              <a:t>bản</a:t>
            </a:r>
            <a:r>
              <a:rPr lang="en-US" dirty="0" smtClean="0"/>
              <a:t> </a:t>
            </a:r>
            <a:r>
              <a:rPr lang="en-US" dirty="0" err="1" smtClean="0"/>
              <a:t>ghi</a:t>
            </a:r>
            <a:r>
              <a:rPr lang="en-US" dirty="0" smtClean="0"/>
              <a:t>?</a:t>
            </a:r>
            <a:endParaRPr lang="en-US" dirty="0"/>
          </a:p>
        </p:txBody>
      </p:sp>
      <p:pic>
        <p:nvPicPr>
          <p:cNvPr id="6" name="Picture 5" descr="dulieu_diacung.bmp"/>
          <p:cNvPicPr>
            <a:picLocks noChangeAspect="1"/>
          </p:cNvPicPr>
          <p:nvPr/>
        </p:nvPicPr>
        <p:blipFill>
          <a:blip r:embed="rId2"/>
          <a:stretch>
            <a:fillRect/>
          </a:stretch>
        </p:blipFill>
        <p:spPr>
          <a:xfrm>
            <a:off x="685800" y="1828800"/>
            <a:ext cx="7391400" cy="1038225"/>
          </a:xfrm>
          <a:prstGeom prst="rect">
            <a:avLst/>
          </a:prstGeom>
        </p:spPr>
      </p:pic>
      <p:pic>
        <p:nvPicPr>
          <p:cNvPr id="7" name="Picture 6" descr="dactadiacung.bmp"/>
          <p:cNvPicPr>
            <a:picLocks noChangeAspect="1"/>
          </p:cNvPicPr>
          <p:nvPr/>
        </p:nvPicPr>
        <p:blipFill>
          <a:blip r:embed="rId3"/>
          <a:stretch>
            <a:fillRect/>
          </a:stretch>
        </p:blipFill>
        <p:spPr>
          <a:xfrm>
            <a:off x="762000" y="3657600"/>
            <a:ext cx="7858125" cy="137160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giải</a:t>
            </a:r>
            <a:endParaRPr lang="en-US" dirty="0"/>
          </a:p>
        </p:txBody>
      </p:sp>
      <p:sp>
        <p:nvSpPr>
          <p:cNvPr id="3" name="Content Placeholder 2"/>
          <p:cNvSpPr>
            <a:spLocks noGrp="1"/>
          </p:cNvSpPr>
          <p:nvPr>
            <p:ph sz="quarter" idx="1"/>
          </p:nvPr>
        </p:nvSpPr>
        <p:spPr/>
        <p:txBody>
          <a:bodyPr>
            <a:normAutofit/>
          </a:bodyPr>
          <a:lstStyle/>
          <a:p>
            <a:r>
              <a:rPr lang="en-US" sz="2000" dirty="0" err="1" smtClean="0"/>
              <a:t>Chiều</a:t>
            </a:r>
            <a:r>
              <a:rPr lang="en-US" sz="2000" dirty="0" smtClean="0"/>
              <a:t> </a:t>
            </a:r>
            <a:r>
              <a:rPr lang="en-US" sz="2000" dirty="0" err="1" smtClean="0"/>
              <a:t>dài</a:t>
            </a:r>
            <a:r>
              <a:rPr lang="en-US" sz="2000" dirty="0" smtClean="0"/>
              <a:t> </a:t>
            </a:r>
            <a:r>
              <a:rPr lang="en-US" sz="2000" dirty="0" err="1" smtClean="0"/>
              <a:t>khối</a:t>
            </a:r>
            <a:r>
              <a:rPr lang="en-US" sz="2000" dirty="0" smtClean="0"/>
              <a:t> B = (</a:t>
            </a:r>
            <a:r>
              <a:rPr lang="en-US" sz="2000" dirty="0" err="1" smtClean="0"/>
              <a:t>hệ</a:t>
            </a:r>
            <a:r>
              <a:rPr lang="en-US" sz="2000" dirty="0" smtClean="0"/>
              <a:t> </a:t>
            </a:r>
            <a:r>
              <a:rPr lang="en-US" sz="2000" dirty="0" err="1" smtClean="0"/>
              <a:t>số</a:t>
            </a:r>
            <a:r>
              <a:rPr lang="en-US" sz="2000" dirty="0" smtClean="0"/>
              <a:t> </a:t>
            </a:r>
            <a:r>
              <a:rPr lang="en-US" sz="2000" dirty="0" err="1" smtClean="0"/>
              <a:t>khối</a:t>
            </a:r>
            <a:r>
              <a:rPr lang="en-US" sz="2000" dirty="0" smtClean="0"/>
              <a:t>) * (</a:t>
            </a:r>
            <a:r>
              <a:rPr lang="en-US" sz="2000" dirty="0" err="1" smtClean="0"/>
              <a:t>chiều</a:t>
            </a:r>
            <a:r>
              <a:rPr lang="en-US" sz="2000" dirty="0" smtClean="0"/>
              <a:t> </a:t>
            </a:r>
            <a:r>
              <a:rPr lang="en-US" sz="2000" dirty="0" err="1" smtClean="0"/>
              <a:t>dài</a:t>
            </a:r>
            <a:r>
              <a:rPr lang="en-US" sz="2000" dirty="0" smtClean="0"/>
              <a:t> </a:t>
            </a:r>
            <a:r>
              <a:rPr lang="en-US" sz="2000" dirty="0" err="1" smtClean="0"/>
              <a:t>bản</a:t>
            </a:r>
            <a:r>
              <a:rPr lang="en-US" sz="2000" dirty="0" smtClean="0"/>
              <a:t> </a:t>
            </a:r>
            <a:r>
              <a:rPr lang="en-US" sz="2000" dirty="0" err="1" smtClean="0"/>
              <a:t>ghi</a:t>
            </a:r>
            <a:r>
              <a:rPr lang="en-US" sz="2000" dirty="0" smtClean="0"/>
              <a:t>) + (IBG)</a:t>
            </a:r>
          </a:p>
          <a:p>
            <a:pPr>
              <a:buNone/>
            </a:pPr>
            <a:r>
              <a:rPr lang="en-US" sz="2000" dirty="0" smtClean="0"/>
              <a:t>                                =  2135 (byte)</a:t>
            </a:r>
          </a:p>
          <a:p>
            <a:r>
              <a:rPr lang="en-US" sz="2000" dirty="0" err="1" smtClean="0"/>
              <a:t>Tổng</a:t>
            </a:r>
            <a:r>
              <a:rPr lang="en-US" sz="2000" dirty="0" smtClean="0"/>
              <a:t> </a:t>
            </a:r>
            <a:r>
              <a:rPr lang="en-US" sz="2000" dirty="0" err="1" smtClean="0"/>
              <a:t>số</a:t>
            </a:r>
            <a:r>
              <a:rPr lang="en-US" sz="2000" dirty="0" smtClean="0"/>
              <a:t> </a:t>
            </a:r>
            <a:r>
              <a:rPr lang="en-US" sz="2000" dirty="0" err="1" smtClean="0"/>
              <a:t>khối</a:t>
            </a:r>
            <a:r>
              <a:rPr lang="en-US" sz="2000" dirty="0" smtClean="0"/>
              <a:t> </a:t>
            </a:r>
            <a:r>
              <a:rPr lang="en-US" sz="2000" dirty="0" err="1" smtClean="0"/>
              <a:t>trên</a:t>
            </a:r>
            <a:r>
              <a:rPr lang="en-US" sz="2000" dirty="0" smtClean="0"/>
              <a:t> </a:t>
            </a:r>
            <a:r>
              <a:rPr lang="en-US" sz="2000" dirty="0" err="1" smtClean="0"/>
              <a:t>một</a:t>
            </a:r>
            <a:r>
              <a:rPr lang="en-US" sz="2000" dirty="0" smtClean="0"/>
              <a:t> </a:t>
            </a:r>
            <a:r>
              <a:rPr lang="en-US" sz="2000" dirty="0" err="1" smtClean="0"/>
              <a:t>rãnh</a:t>
            </a:r>
            <a:r>
              <a:rPr lang="en-US" sz="2000" dirty="0" smtClean="0"/>
              <a:t> N = (</a:t>
            </a:r>
            <a:r>
              <a:rPr lang="en-US" sz="2000" dirty="0" err="1" smtClean="0"/>
              <a:t>chiều</a:t>
            </a:r>
            <a:r>
              <a:rPr lang="en-US" sz="2000" dirty="0" smtClean="0"/>
              <a:t> </a:t>
            </a:r>
            <a:r>
              <a:rPr lang="en-US" sz="2000" dirty="0" err="1" smtClean="0"/>
              <a:t>dài</a:t>
            </a:r>
            <a:r>
              <a:rPr lang="en-US" sz="2000" dirty="0" smtClean="0"/>
              <a:t> </a:t>
            </a:r>
            <a:r>
              <a:rPr lang="en-US" sz="2000" dirty="0" err="1" smtClean="0"/>
              <a:t>rãnh</a:t>
            </a:r>
            <a:r>
              <a:rPr lang="en-US" sz="2000" dirty="0" smtClean="0"/>
              <a:t>) / (</a:t>
            </a:r>
            <a:r>
              <a:rPr lang="en-US" sz="2000" dirty="0" err="1" smtClean="0"/>
              <a:t>chiều</a:t>
            </a:r>
            <a:r>
              <a:rPr lang="en-US" sz="2000" dirty="0" smtClean="0"/>
              <a:t> </a:t>
            </a:r>
            <a:r>
              <a:rPr lang="en-US" sz="2000" dirty="0" err="1" smtClean="0"/>
              <a:t>dài</a:t>
            </a:r>
            <a:r>
              <a:rPr lang="en-US" sz="2000" dirty="0" smtClean="0"/>
              <a:t> </a:t>
            </a:r>
            <a:r>
              <a:rPr lang="en-US" sz="2000" dirty="0" err="1" smtClean="0"/>
              <a:t>khối</a:t>
            </a:r>
            <a:r>
              <a:rPr lang="en-US" sz="2000" dirty="0" smtClean="0"/>
              <a:t>)</a:t>
            </a:r>
          </a:p>
          <a:p>
            <a:pPr>
              <a:buNone/>
            </a:pPr>
            <a:r>
              <a:rPr lang="en-US" sz="2000" dirty="0" smtClean="0"/>
              <a:t>                                                     = 13000/ 2135 = 6.008 = 6 (</a:t>
            </a:r>
            <a:r>
              <a:rPr lang="en-US" sz="2000" dirty="0" err="1" smtClean="0"/>
              <a:t>khối</a:t>
            </a:r>
            <a:r>
              <a:rPr lang="en-US" sz="2000" dirty="0" smtClean="0"/>
              <a:t>)</a:t>
            </a:r>
          </a:p>
          <a:p>
            <a:r>
              <a:rPr lang="en-US" sz="2000" dirty="0" err="1" smtClean="0"/>
              <a:t>Suy</a:t>
            </a:r>
            <a:r>
              <a:rPr lang="en-US" sz="2000" dirty="0" smtClean="0"/>
              <a:t> </a:t>
            </a:r>
            <a:r>
              <a:rPr lang="en-US" sz="2000" dirty="0" err="1" smtClean="0"/>
              <a:t>ra</a:t>
            </a:r>
            <a:r>
              <a:rPr lang="en-US" sz="2000" dirty="0" smtClean="0"/>
              <a:t> </a:t>
            </a:r>
            <a:r>
              <a:rPr lang="en-US" sz="2000" dirty="0" err="1" smtClean="0"/>
              <a:t>tổng</a:t>
            </a:r>
            <a:r>
              <a:rPr lang="en-US" sz="2000" dirty="0" smtClean="0"/>
              <a:t> </a:t>
            </a:r>
            <a:r>
              <a:rPr lang="en-US" sz="2000" dirty="0" err="1" smtClean="0"/>
              <a:t>số</a:t>
            </a:r>
            <a:r>
              <a:rPr lang="en-US" sz="2000" dirty="0" smtClean="0"/>
              <a:t> </a:t>
            </a:r>
            <a:r>
              <a:rPr lang="en-US" sz="2000" dirty="0" err="1" smtClean="0"/>
              <a:t>bản</a:t>
            </a:r>
            <a:r>
              <a:rPr lang="en-US" sz="2000" dirty="0" smtClean="0"/>
              <a:t> </a:t>
            </a:r>
            <a:r>
              <a:rPr lang="en-US" sz="2000" dirty="0" err="1" smtClean="0"/>
              <a:t>ghi</a:t>
            </a:r>
            <a:r>
              <a:rPr lang="en-US" sz="2000" dirty="0" smtClean="0"/>
              <a:t> </a:t>
            </a:r>
            <a:r>
              <a:rPr lang="en-US" sz="2000" dirty="0" err="1" smtClean="0"/>
              <a:t>trên</a:t>
            </a:r>
            <a:r>
              <a:rPr lang="en-US" sz="2000" dirty="0" smtClean="0"/>
              <a:t> </a:t>
            </a:r>
            <a:r>
              <a:rPr lang="en-US" sz="2000" dirty="0" err="1" smtClean="0"/>
              <a:t>một</a:t>
            </a:r>
            <a:r>
              <a:rPr lang="en-US" sz="2000" dirty="0" smtClean="0"/>
              <a:t> </a:t>
            </a:r>
            <a:r>
              <a:rPr lang="en-US" sz="2000" dirty="0" err="1" smtClean="0"/>
              <a:t>rãnh</a:t>
            </a:r>
            <a:r>
              <a:rPr lang="en-US" sz="2000" dirty="0" smtClean="0"/>
              <a:t> </a:t>
            </a:r>
            <a:r>
              <a:rPr lang="en-US" sz="2000" dirty="0" err="1" smtClean="0"/>
              <a:t>R</a:t>
            </a:r>
            <a:r>
              <a:rPr lang="en-US" sz="2000" baseline="-25000" dirty="0" err="1" smtClean="0"/>
              <a:t>t</a:t>
            </a:r>
            <a:r>
              <a:rPr lang="en-US" sz="2000" baseline="-25000" dirty="0" smtClean="0"/>
              <a:t> </a:t>
            </a:r>
            <a:r>
              <a:rPr lang="en-US" sz="2000" dirty="0" smtClean="0"/>
              <a:t>= (</a:t>
            </a:r>
            <a:r>
              <a:rPr lang="en-US" sz="2000" dirty="0" err="1" smtClean="0"/>
              <a:t>hệ</a:t>
            </a:r>
            <a:r>
              <a:rPr lang="en-US" sz="2000" dirty="0" smtClean="0"/>
              <a:t> </a:t>
            </a:r>
            <a:r>
              <a:rPr lang="en-US" sz="2000" dirty="0" err="1" smtClean="0"/>
              <a:t>số</a:t>
            </a:r>
            <a:r>
              <a:rPr lang="en-US" sz="2000" dirty="0" smtClean="0"/>
              <a:t> </a:t>
            </a:r>
            <a:r>
              <a:rPr lang="en-US" sz="2000" dirty="0" err="1" smtClean="0"/>
              <a:t>khối</a:t>
            </a:r>
            <a:r>
              <a:rPr lang="en-US" sz="2000" dirty="0" smtClean="0"/>
              <a:t>) * N</a:t>
            </a:r>
          </a:p>
          <a:p>
            <a:pPr>
              <a:buNone/>
            </a:pPr>
            <a:r>
              <a:rPr lang="en-US" sz="2000" dirty="0" smtClean="0"/>
              <a:t>                                                                    = 8 * 6 = 48 (</a:t>
            </a:r>
            <a:r>
              <a:rPr lang="en-US" sz="2000" dirty="0" err="1" smtClean="0"/>
              <a:t>bản</a:t>
            </a:r>
            <a:r>
              <a:rPr lang="en-US" sz="2000" dirty="0" smtClean="0"/>
              <a:t> </a:t>
            </a:r>
            <a:r>
              <a:rPr lang="en-US" sz="2000" dirty="0" err="1" smtClean="0"/>
              <a:t>ghi</a:t>
            </a:r>
            <a:r>
              <a:rPr lang="en-US" sz="2000" dirty="0" smtClean="0"/>
              <a:t>)</a:t>
            </a:r>
          </a:p>
          <a:p>
            <a:r>
              <a:rPr lang="en-US" sz="2000" dirty="0" err="1" smtClean="0"/>
              <a:t>Tổng</a:t>
            </a:r>
            <a:r>
              <a:rPr lang="en-US" sz="2000" dirty="0" smtClean="0"/>
              <a:t> </a:t>
            </a:r>
            <a:r>
              <a:rPr lang="en-US" sz="2000" dirty="0" err="1" smtClean="0"/>
              <a:t>số</a:t>
            </a:r>
            <a:r>
              <a:rPr lang="en-US" sz="2000" dirty="0" smtClean="0"/>
              <a:t> </a:t>
            </a:r>
            <a:r>
              <a:rPr lang="en-US" sz="2000" dirty="0" err="1" smtClean="0"/>
              <a:t>bản</a:t>
            </a:r>
            <a:r>
              <a:rPr lang="en-US" sz="2000" dirty="0" smtClean="0"/>
              <a:t> </a:t>
            </a:r>
            <a:r>
              <a:rPr lang="en-US" sz="2000" dirty="0" err="1" smtClean="0"/>
              <a:t>ghi</a:t>
            </a:r>
            <a:r>
              <a:rPr lang="en-US" sz="2000" dirty="0" smtClean="0"/>
              <a:t> </a:t>
            </a:r>
            <a:r>
              <a:rPr lang="en-US" sz="2000" dirty="0" err="1" smtClean="0"/>
              <a:t>trên</a:t>
            </a:r>
            <a:r>
              <a:rPr lang="en-US" sz="2000" dirty="0" smtClean="0"/>
              <a:t> 1 </a:t>
            </a:r>
            <a:r>
              <a:rPr lang="en-US" sz="2000" dirty="0" err="1" smtClean="0"/>
              <a:t>trụ</a:t>
            </a:r>
            <a:r>
              <a:rPr lang="en-US" sz="2000" dirty="0" smtClean="0"/>
              <a:t> R</a:t>
            </a:r>
            <a:r>
              <a:rPr lang="en-US" sz="2000" baseline="-25000" dirty="0" smtClean="0"/>
              <a:t>s</a:t>
            </a:r>
            <a:r>
              <a:rPr lang="en-US" sz="2000" dirty="0" smtClean="0"/>
              <a:t> = </a:t>
            </a:r>
            <a:r>
              <a:rPr lang="en-US" sz="2000" dirty="0" err="1" smtClean="0"/>
              <a:t>R</a:t>
            </a:r>
            <a:r>
              <a:rPr lang="en-US" sz="2000" baseline="-25000" dirty="0" err="1" smtClean="0"/>
              <a:t>t</a:t>
            </a:r>
            <a:r>
              <a:rPr lang="en-US" sz="2000" dirty="0" smtClean="0"/>
              <a:t> * (</a:t>
            </a:r>
            <a:r>
              <a:rPr lang="en-US" sz="2000" dirty="0" err="1" smtClean="0"/>
              <a:t>số</a:t>
            </a:r>
            <a:r>
              <a:rPr lang="en-US" sz="2000" dirty="0" smtClean="0"/>
              <a:t> </a:t>
            </a:r>
            <a:r>
              <a:rPr lang="en-US" sz="2000" dirty="0" err="1" smtClean="0"/>
              <a:t>rãnh</a:t>
            </a:r>
            <a:r>
              <a:rPr lang="en-US" sz="2000" dirty="0" smtClean="0"/>
              <a:t> </a:t>
            </a:r>
            <a:r>
              <a:rPr lang="en-US" sz="2000" dirty="0" err="1" smtClean="0"/>
              <a:t>trên</a:t>
            </a:r>
            <a:r>
              <a:rPr lang="en-US" sz="2000" dirty="0" smtClean="0"/>
              <a:t> 1 </a:t>
            </a:r>
            <a:r>
              <a:rPr lang="en-US" sz="2000" dirty="0" err="1" smtClean="0"/>
              <a:t>trụ</a:t>
            </a:r>
            <a:r>
              <a:rPr lang="en-US" sz="2000" dirty="0" smtClean="0"/>
              <a:t>)</a:t>
            </a:r>
          </a:p>
          <a:p>
            <a:pPr>
              <a:buNone/>
            </a:pPr>
            <a:r>
              <a:rPr lang="en-US" sz="2000" dirty="0" smtClean="0"/>
              <a:t>                                                    = 48 * 19 = 912 (</a:t>
            </a:r>
            <a:r>
              <a:rPr lang="en-US" sz="2000" dirty="0" err="1" smtClean="0"/>
              <a:t>bản</a:t>
            </a:r>
            <a:r>
              <a:rPr lang="en-US" sz="2000" dirty="0" smtClean="0"/>
              <a:t> </a:t>
            </a:r>
            <a:r>
              <a:rPr lang="en-US" sz="2000" dirty="0" err="1" smtClean="0"/>
              <a:t>ghi</a:t>
            </a:r>
            <a:r>
              <a:rPr lang="en-US" sz="2000" dirty="0" smtClean="0"/>
              <a:t>)</a:t>
            </a:r>
          </a:p>
          <a:p>
            <a:r>
              <a:rPr lang="en-US" sz="2000" dirty="0" err="1" smtClean="0"/>
              <a:t>Vậy</a:t>
            </a:r>
            <a:r>
              <a:rPr lang="en-US" sz="2000" dirty="0" smtClean="0"/>
              <a:t> </a:t>
            </a:r>
            <a:r>
              <a:rPr lang="en-US" sz="2000" dirty="0" err="1" smtClean="0"/>
              <a:t>tổng</a:t>
            </a:r>
            <a:r>
              <a:rPr lang="en-US" sz="2000" dirty="0" smtClean="0"/>
              <a:t> </a:t>
            </a:r>
            <a:r>
              <a:rPr lang="en-US" sz="2000" dirty="0" err="1" smtClean="0"/>
              <a:t>số</a:t>
            </a:r>
            <a:r>
              <a:rPr lang="en-US" sz="2000" dirty="0" smtClean="0"/>
              <a:t> </a:t>
            </a:r>
            <a:r>
              <a:rPr lang="en-US" sz="2000" dirty="0" err="1" smtClean="0"/>
              <a:t>trụ</a:t>
            </a:r>
            <a:r>
              <a:rPr lang="en-US" sz="2000" dirty="0" smtClean="0"/>
              <a:t> </a:t>
            </a:r>
            <a:r>
              <a:rPr lang="en-US" sz="2000" dirty="0" err="1" smtClean="0"/>
              <a:t>cần</a:t>
            </a:r>
            <a:r>
              <a:rPr lang="en-US" sz="2000" dirty="0" smtClean="0"/>
              <a:t> </a:t>
            </a:r>
            <a:r>
              <a:rPr lang="en-US" sz="2000" dirty="0" err="1" smtClean="0"/>
              <a:t>lưu</a:t>
            </a:r>
            <a:r>
              <a:rPr lang="en-US" sz="2000" dirty="0" smtClean="0"/>
              <a:t> </a:t>
            </a:r>
            <a:r>
              <a:rPr lang="en-US" sz="2000" dirty="0" err="1" smtClean="0"/>
              <a:t>trữ</a:t>
            </a:r>
            <a:r>
              <a:rPr lang="en-US" sz="2000" dirty="0" smtClean="0"/>
              <a:t> 100 000 </a:t>
            </a:r>
            <a:r>
              <a:rPr lang="en-US" sz="2000" dirty="0" err="1" smtClean="0"/>
              <a:t>bản</a:t>
            </a:r>
            <a:r>
              <a:rPr lang="en-US" sz="2000" dirty="0" smtClean="0"/>
              <a:t> </a:t>
            </a:r>
            <a:r>
              <a:rPr lang="en-US" sz="2000" dirty="0" err="1" smtClean="0"/>
              <a:t>ghi</a:t>
            </a:r>
            <a:r>
              <a:rPr lang="en-US" sz="2000" dirty="0" smtClean="0"/>
              <a:t>:</a:t>
            </a:r>
          </a:p>
          <a:p>
            <a:pPr>
              <a:buNone/>
            </a:pPr>
            <a:r>
              <a:rPr lang="en-US" sz="2000" dirty="0" smtClean="0"/>
              <a:t>     S = 100 000 / 912 = 109.649 … = 110 (</a:t>
            </a:r>
            <a:r>
              <a:rPr lang="en-US" sz="2000" dirty="0" err="1" smtClean="0"/>
              <a:t>trụ</a:t>
            </a:r>
            <a:r>
              <a:rPr lang="en-US" sz="2000" dirty="0" smtClean="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2.1.5. </a:t>
            </a:r>
            <a:r>
              <a:rPr lang="en-US" dirty="0" err="1" smtClean="0"/>
              <a:t>Đĩa</a:t>
            </a:r>
            <a:r>
              <a:rPr lang="en-US" dirty="0" smtClean="0"/>
              <a:t> </a:t>
            </a:r>
            <a:r>
              <a:rPr lang="en-US" dirty="0" err="1" smtClean="0"/>
              <a:t>cứng</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a:xfrm>
            <a:off x="76200" y="1600200"/>
            <a:ext cx="8915400" cy="4495800"/>
          </a:xfrm>
        </p:spPr>
        <p:txBody>
          <a:bodyPr/>
          <a:lstStyle/>
          <a:p>
            <a:r>
              <a:rPr lang="en-US" dirty="0" err="1" smtClean="0"/>
              <a:t>Tính</a:t>
            </a:r>
            <a:r>
              <a:rPr lang="en-US" dirty="0" smtClean="0"/>
              <a:t> </a:t>
            </a:r>
            <a:r>
              <a:rPr lang="en-US" dirty="0" err="1" smtClean="0"/>
              <a:t>toán</a:t>
            </a:r>
            <a:r>
              <a:rPr lang="en-US" dirty="0" smtClean="0"/>
              <a:t> </a:t>
            </a:r>
            <a:r>
              <a:rPr lang="en-US" dirty="0" err="1" smtClean="0"/>
              <a:t>hiệu</a:t>
            </a:r>
            <a:r>
              <a:rPr lang="en-US" dirty="0" smtClean="0"/>
              <a:t> </a:t>
            </a:r>
            <a:r>
              <a:rPr lang="en-US" dirty="0" err="1" smtClean="0"/>
              <a:t>năng</a:t>
            </a:r>
            <a:endParaRPr lang="en-US" dirty="0" smtClean="0"/>
          </a:p>
          <a:p>
            <a:pPr lvl="1"/>
            <a:r>
              <a:rPr lang="en-US" dirty="0" err="1" smtClean="0"/>
              <a:t>Thời</a:t>
            </a:r>
            <a:r>
              <a:rPr lang="en-US" dirty="0" smtClean="0"/>
              <a:t> </a:t>
            </a:r>
            <a:r>
              <a:rPr lang="en-US" dirty="0" err="1" smtClean="0"/>
              <a:t>gian</a:t>
            </a:r>
            <a:r>
              <a:rPr lang="en-US" dirty="0" smtClean="0"/>
              <a:t> </a:t>
            </a:r>
            <a:r>
              <a:rPr lang="en-US" dirty="0" err="1" smtClean="0"/>
              <a:t>truy</a:t>
            </a:r>
            <a:r>
              <a:rPr lang="en-US" dirty="0" smtClean="0"/>
              <a:t> </a:t>
            </a:r>
            <a:r>
              <a:rPr lang="en-US" dirty="0" err="1" smtClean="0"/>
              <a:t>cập</a:t>
            </a:r>
            <a:r>
              <a:rPr lang="en-US" dirty="0" smtClean="0"/>
              <a:t> = </a:t>
            </a:r>
            <a:r>
              <a:rPr lang="en-US" dirty="0" err="1" smtClean="0"/>
              <a:t>thời</a:t>
            </a:r>
            <a:r>
              <a:rPr lang="en-US" dirty="0" smtClean="0"/>
              <a:t> </a:t>
            </a:r>
            <a:r>
              <a:rPr lang="en-US" dirty="0" err="1" smtClean="0"/>
              <a:t>gian</a:t>
            </a:r>
            <a:r>
              <a:rPr lang="en-US" dirty="0" smtClean="0"/>
              <a:t> </a:t>
            </a:r>
            <a:r>
              <a:rPr lang="en-US" dirty="0" err="1" smtClean="0"/>
              <a:t>đợi</a:t>
            </a:r>
            <a:r>
              <a:rPr lang="en-US" dirty="0" smtClean="0"/>
              <a:t> + </a:t>
            </a:r>
            <a:r>
              <a:rPr lang="en-US" dirty="0" err="1" smtClean="0"/>
              <a:t>thời</a:t>
            </a:r>
            <a:r>
              <a:rPr lang="en-US" dirty="0" smtClean="0"/>
              <a:t> </a:t>
            </a:r>
            <a:r>
              <a:rPr lang="en-US" dirty="0" err="1" smtClean="0"/>
              <a:t>gian</a:t>
            </a:r>
            <a:r>
              <a:rPr lang="en-US" dirty="0" smtClean="0"/>
              <a:t> </a:t>
            </a:r>
            <a:r>
              <a:rPr lang="en-US" dirty="0" err="1" smtClean="0"/>
              <a:t>trao</a:t>
            </a:r>
            <a:r>
              <a:rPr lang="en-US" dirty="0" smtClean="0"/>
              <a:t> </a:t>
            </a:r>
            <a:r>
              <a:rPr lang="en-US" dirty="0" err="1" smtClean="0"/>
              <a:t>đổi</a:t>
            </a:r>
            <a:endParaRPr lang="en-US" dirty="0" smtClean="0"/>
          </a:p>
          <a:p>
            <a:pPr lvl="1"/>
            <a:r>
              <a:rPr lang="en-US" dirty="0" smtClean="0"/>
              <a:t> </a:t>
            </a:r>
            <a:r>
              <a:rPr lang="en-US" dirty="0" err="1" smtClean="0"/>
              <a:t>Trong</a:t>
            </a:r>
            <a:r>
              <a:rPr lang="en-US" dirty="0" smtClean="0"/>
              <a:t> </a:t>
            </a:r>
            <a:r>
              <a:rPr lang="en-US" dirty="0" err="1" smtClean="0"/>
              <a:t>đó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đợi</a:t>
            </a:r>
            <a:r>
              <a:rPr lang="en-US" dirty="0" smtClean="0"/>
              <a:t>=</a:t>
            </a:r>
            <a:r>
              <a:rPr lang="en-US" dirty="0" err="1" smtClean="0"/>
              <a:t>thời</a:t>
            </a:r>
            <a:r>
              <a:rPr lang="en-US" dirty="0" smtClean="0"/>
              <a:t> </a:t>
            </a:r>
            <a:r>
              <a:rPr lang="en-US" dirty="0" err="1" smtClean="0"/>
              <a:t>gian</a:t>
            </a:r>
            <a:r>
              <a:rPr lang="en-US" dirty="0" smtClean="0"/>
              <a:t> </a:t>
            </a:r>
            <a:r>
              <a:rPr lang="en-US" dirty="0" err="1" smtClean="0"/>
              <a:t>định</a:t>
            </a:r>
            <a:r>
              <a:rPr lang="en-US" dirty="0" smtClean="0"/>
              <a:t> </a:t>
            </a:r>
            <a:r>
              <a:rPr lang="en-US" dirty="0" err="1" smtClean="0"/>
              <a:t>vị</a:t>
            </a:r>
            <a:r>
              <a:rPr lang="en-US" dirty="0" smtClean="0"/>
              <a:t> + </a:t>
            </a:r>
            <a:r>
              <a:rPr lang="en-US" dirty="0" err="1" smtClean="0"/>
              <a:t>thời</a:t>
            </a:r>
            <a:r>
              <a:rPr lang="en-US" dirty="0" smtClean="0"/>
              <a:t> </a:t>
            </a:r>
            <a:r>
              <a:rPr lang="en-US" dirty="0" err="1" smtClean="0"/>
              <a:t>gian</a:t>
            </a:r>
            <a:r>
              <a:rPr lang="en-US" dirty="0" smtClean="0"/>
              <a:t> </a:t>
            </a:r>
            <a:r>
              <a:rPr lang="en-US" dirty="0" err="1" smtClean="0"/>
              <a:t>trễ</a:t>
            </a:r>
            <a:endParaRPr lang="en-US" dirty="0" smtClean="0"/>
          </a:p>
          <a:p>
            <a:pPr lvl="2"/>
            <a:r>
              <a:rPr lang="en-US" dirty="0" err="1" smtClean="0"/>
              <a:t>Thời</a:t>
            </a:r>
            <a:r>
              <a:rPr lang="en-US" dirty="0" smtClean="0"/>
              <a:t> </a:t>
            </a:r>
            <a:r>
              <a:rPr lang="en-US" dirty="0" err="1" smtClean="0"/>
              <a:t>gian</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đến</a:t>
            </a:r>
            <a:r>
              <a:rPr lang="en-US" dirty="0" smtClean="0"/>
              <a:t> </a:t>
            </a:r>
            <a:r>
              <a:rPr lang="en-US" dirty="0" err="1" smtClean="0"/>
              <a:t>rãnh</a:t>
            </a:r>
            <a:r>
              <a:rPr lang="en-US" dirty="0" smtClean="0"/>
              <a:t> </a:t>
            </a:r>
            <a:r>
              <a:rPr lang="en-US" dirty="0" err="1" smtClean="0"/>
              <a:t>có</a:t>
            </a:r>
            <a:r>
              <a:rPr lang="en-US" dirty="0" smtClean="0"/>
              <a:t> </a:t>
            </a:r>
            <a:r>
              <a:rPr lang="en-US" dirty="0" err="1" smtClean="0"/>
              <a:t>dữ</a:t>
            </a:r>
            <a:r>
              <a:rPr lang="en-US" dirty="0" smtClean="0"/>
              <a:t> </a:t>
            </a:r>
            <a:r>
              <a:rPr lang="en-US" dirty="0" err="1" smtClean="0"/>
              <a:t>liệu</a:t>
            </a:r>
            <a:endParaRPr lang="en-US" dirty="0" smtClean="0"/>
          </a:p>
          <a:p>
            <a:pPr lvl="2"/>
            <a:r>
              <a:rPr lang="en-US" dirty="0" err="1" smtClean="0"/>
              <a:t>Thời</a:t>
            </a:r>
            <a:r>
              <a:rPr lang="en-US" dirty="0" smtClean="0"/>
              <a:t> </a:t>
            </a:r>
            <a:r>
              <a:rPr lang="en-US" dirty="0" err="1" smtClean="0"/>
              <a:t>gian</a:t>
            </a:r>
            <a:r>
              <a:rPr lang="en-US" dirty="0" smtClean="0"/>
              <a:t> </a:t>
            </a:r>
            <a:r>
              <a:rPr lang="en-US" dirty="0" err="1" smtClean="0"/>
              <a:t>trễ</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đọc</a:t>
            </a:r>
            <a:r>
              <a:rPr lang="en-US" dirty="0" smtClean="0"/>
              <a:t> </a:t>
            </a:r>
            <a:r>
              <a:rPr lang="en-US" dirty="0" err="1" smtClean="0"/>
              <a:t>hoặc</a:t>
            </a:r>
            <a:r>
              <a:rPr lang="en-US" dirty="0" smtClean="0"/>
              <a:t> </a:t>
            </a:r>
            <a:r>
              <a:rPr lang="en-US" dirty="0" err="1" smtClean="0"/>
              <a:t>ghi</a:t>
            </a:r>
            <a:r>
              <a:rPr lang="en-US" dirty="0" smtClean="0"/>
              <a:t> </a:t>
            </a:r>
            <a:r>
              <a:rPr lang="en-US" dirty="0" err="1" smtClean="0"/>
              <a:t>chuyển</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đọc</a:t>
            </a:r>
            <a:r>
              <a:rPr lang="en-US" dirty="0" smtClean="0"/>
              <a:t>.</a:t>
            </a:r>
          </a:p>
          <a:p>
            <a:pPr lvl="2"/>
            <a:r>
              <a:rPr lang="en-US" dirty="0" err="1" smtClean="0"/>
              <a:t>Chú</a:t>
            </a:r>
            <a:r>
              <a:rPr lang="en-US" dirty="0" smtClean="0"/>
              <a:t> ý: </a:t>
            </a:r>
            <a:r>
              <a:rPr lang="en-US" dirty="0" err="1" smtClean="0"/>
              <a:t>Thời</a:t>
            </a:r>
            <a:r>
              <a:rPr lang="en-US" dirty="0" smtClean="0"/>
              <a:t> </a:t>
            </a:r>
            <a:r>
              <a:rPr lang="en-US" dirty="0" err="1" smtClean="0"/>
              <a:t>gian</a:t>
            </a:r>
            <a:r>
              <a:rPr lang="en-US" dirty="0" smtClean="0"/>
              <a:t> </a:t>
            </a:r>
            <a:r>
              <a:rPr lang="en-US" dirty="0" err="1" smtClean="0"/>
              <a:t>trễ</a:t>
            </a:r>
            <a:r>
              <a:rPr lang="en-US" dirty="0" smtClean="0"/>
              <a:t> </a:t>
            </a:r>
            <a:r>
              <a:rPr lang="en-US" dirty="0" err="1" smtClean="0"/>
              <a:t>trung</a:t>
            </a:r>
            <a:r>
              <a:rPr lang="en-US" dirty="0" smtClean="0"/>
              <a:t> </a:t>
            </a:r>
            <a:r>
              <a:rPr lang="en-US" dirty="0" err="1" smtClean="0"/>
              <a:t>bình</a:t>
            </a:r>
            <a:r>
              <a:rPr lang="en-US" dirty="0" smtClean="0"/>
              <a:t> = </a:t>
            </a:r>
            <a:r>
              <a:rPr lang="en-US" dirty="0" err="1" smtClean="0"/>
              <a:t>thời</a:t>
            </a:r>
            <a:r>
              <a:rPr lang="en-US" dirty="0" smtClean="0"/>
              <a:t> </a:t>
            </a:r>
            <a:r>
              <a:rPr lang="en-US" dirty="0" err="1" smtClean="0"/>
              <a:t>gian</a:t>
            </a:r>
            <a:r>
              <a:rPr lang="en-US" dirty="0" smtClean="0"/>
              <a:t> </a:t>
            </a:r>
            <a:r>
              <a:rPr lang="en-US" dirty="0" err="1" smtClean="0"/>
              <a:t>nửa</a:t>
            </a:r>
            <a:r>
              <a:rPr lang="en-US" dirty="0" smtClean="0"/>
              <a:t> </a:t>
            </a:r>
            <a:r>
              <a:rPr lang="en-US" dirty="0" err="1" smtClean="0"/>
              <a:t>vòng</a:t>
            </a:r>
            <a:r>
              <a:rPr lang="en-US" dirty="0" smtClean="0"/>
              <a:t> quay </a:t>
            </a:r>
            <a:r>
              <a:rPr lang="en-US" dirty="0" err="1" smtClean="0"/>
              <a:t>của</a:t>
            </a:r>
            <a:r>
              <a:rPr lang="en-US" dirty="0" smtClean="0"/>
              <a:t> </a:t>
            </a:r>
            <a:r>
              <a:rPr lang="en-US" dirty="0" err="1" smtClean="0"/>
              <a:t>đĩa</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2.1.5. </a:t>
            </a:r>
            <a:r>
              <a:rPr lang="en-US" dirty="0" err="1" smtClean="0"/>
              <a:t>Đĩa</a:t>
            </a:r>
            <a:r>
              <a:rPr lang="en-US" dirty="0" smtClean="0"/>
              <a:t> </a:t>
            </a:r>
            <a:r>
              <a:rPr lang="en-US" dirty="0" err="1" smtClean="0"/>
              <a:t>cứng</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Cho </a:t>
            </a:r>
            <a:r>
              <a:rPr lang="en-US" dirty="0" err="1" smtClean="0"/>
              <a:t>đặc</a:t>
            </a:r>
            <a:r>
              <a:rPr lang="en-US" dirty="0" smtClean="0"/>
              <a:t> </a:t>
            </a:r>
            <a:r>
              <a:rPr lang="en-US" dirty="0" err="1" smtClean="0"/>
              <a:t>tả</a:t>
            </a:r>
            <a:r>
              <a:rPr lang="en-US" dirty="0" smtClean="0"/>
              <a:t> </a:t>
            </a:r>
            <a:r>
              <a:rPr lang="en-US" dirty="0" err="1" smtClean="0"/>
              <a:t>đĩa</a:t>
            </a:r>
            <a:r>
              <a:rPr lang="en-US" dirty="0" smtClean="0"/>
              <a:t> </a:t>
            </a:r>
            <a:r>
              <a:rPr lang="en-US" dirty="0" err="1" smtClean="0"/>
              <a:t>cứng</a:t>
            </a:r>
            <a:r>
              <a:rPr lang="en-US" dirty="0" smtClean="0"/>
              <a:t> </a:t>
            </a:r>
            <a:r>
              <a:rPr lang="en-US" dirty="0" err="1" smtClean="0"/>
              <a:t>như</a:t>
            </a:r>
            <a:r>
              <a:rPr lang="en-US" dirty="0" smtClean="0"/>
              <a:t> </a:t>
            </a:r>
            <a:r>
              <a:rPr lang="en-US" dirty="0" err="1" smtClean="0"/>
              <a:t>sau</a:t>
            </a:r>
            <a:r>
              <a:rPr lang="en-US" dirty="0" smtClean="0"/>
              <a:t>, </a:t>
            </a:r>
            <a:r>
              <a:rPr lang="en-US" dirty="0" err="1" smtClean="0"/>
              <a:t>tính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một</a:t>
            </a:r>
            <a:r>
              <a:rPr lang="en-US" dirty="0" smtClean="0"/>
              <a:t> </a:t>
            </a:r>
            <a:r>
              <a:rPr lang="en-US" dirty="0" err="1" smtClean="0"/>
              <a:t>khối</a:t>
            </a:r>
            <a:r>
              <a:rPr lang="en-US" dirty="0" smtClean="0"/>
              <a:t> (5000 bytes)?</a:t>
            </a:r>
          </a:p>
          <a:p>
            <a:endParaRPr lang="en-US" dirty="0"/>
          </a:p>
        </p:txBody>
      </p:sp>
      <p:pic>
        <p:nvPicPr>
          <p:cNvPr id="4" name="Picture 3" descr="dactadiacung_2.bmp"/>
          <p:cNvPicPr>
            <a:picLocks noChangeAspect="1"/>
          </p:cNvPicPr>
          <p:nvPr/>
        </p:nvPicPr>
        <p:blipFill>
          <a:blip r:embed="rId2"/>
          <a:stretch>
            <a:fillRect/>
          </a:stretch>
        </p:blipFill>
        <p:spPr>
          <a:xfrm>
            <a:off x="533400" y="3048000"/>
            <a:ext cx="8286750" cy="15240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giải</a:t>
            </a:r>
            <a:endParaRPr lang="en-US" dirty="0"/>
          </a:p>
        </p:txBody>
      </p:sp>
      <p:sp>
        <p:nvSpPr>
          <p:cNvPr id="3" name="Content Placeholder 2"/>
          <p:cNvSpPr>
            <a:spLocks noGrp="1"/>
          </p:cNvSpPr>
          <p:nvPr>
            <p:ph sz="quarter" idx="1"/>
          </p:nvPr>
        </p:nvSpPr>
        <p:spPr/>
        <p:txBody>
          <a:bodyPr/>
          <a:lstStyle/>
          <a:p>
            <a:r>
              <a:rPr lang="en-US" sz="2400" dirty="0" err="1" smtClean="0"/>
              <a:t>Thời</a:t>
            </a:r>
            <a:r>
              <a:rPr lang="en-US" sz="2400" dirty="0" smtClean="0"/>
              <a:t> </a:t>
            </a:r>
            <a:r>
              <a:rPr lang="en-US" sz="2400" dirty="0" err="1" smtClean="0"/>
              <a:t>gian</a:t>
            </a:r>
            <a:r>
              <a:rPr lang="en-US" sz="2400" dirty="0" smtClean="0"/>
              <a:t> 1 </a:t>
            </a:r>
            <a:r>
              <a:rPr lang="en-US" sz="2400" dirty="0" err="1" smtClean="0"/>
              <a:t>vòng</a:t>
            </a:r>
            <a:r>
              <a:rPr lang="en-US" sz="2400" dirty="0" smtClean="0"/>
              <a:t> quay = (1 * 60000 ms)/2500</a:t>
            </a:r>
          </a:p>
          <a:p>
            <a:pPr>
              <a:buNone/>
            </a:pPr>
            <a:r>
              <a:rPr lang="en-US" sz="2400" dirty="0" smtClean="0"/>
              <a:t>                                         = 24 ms/</a:t>
            </a:r>
            <a:r>
              <a:rPr lang="en-US" sz="2400" dirty="0" err="1" smtClean="0"/>
              <a:t>vòng</a:t>
            </a:r>
            <a:endParaRPr lang="en-US" sz="2400" dirty="0" smtClean="0"/>
          </a:p>
          <a:p>
            <a:r>
              <a:rPr lang="en-US" sz="2400" dirty="0" err="1" smtClean="0"/>
              <a:t>Thời</a:t>
            </a:r>
            <a:r>
              <a:rPr lang="en-US" sz="2400" dirty="0" smtClean="0"/>
              <a:t> </a:t>
            </a:r>
            <a:r>
              <a:rPr lang="en-US" sz="2400" dirty="0" err="1" smtClean="0"/>
              <a:t>gian</a:t>
            </a:r>
            <a:r>
              <a:rPr lang="en-US" sz="2400" dirty="0" smtClean="0"/>
              <a:t> </a:t>
            </a:r>
            <a:r>
              <a:rPr lang="en-US" sz="2400" dirty="0" err="1" smtClean="0"/>
              <a:t>trễ</a:t>
            </a:r>
            <a:r>
              <a:rPr lang="en-US" sz="2400" dirty="0" smtClean="0"/>
              <a:t> </a:t>
            </a:r>
            <a:r>
              <a:rPr lang="en-US" sz="2400" dirty="0" err="1" smtClean="0"/>
              <a:t>trung</a:t>
            </a:r>
            <a:r>
              <a:rPr lang="en-US" sz="2400" dirty="0" smtClean="0"/>
              <a:t> </a:t>
            </a:r>
            <a:r>
              <a:rPr lang="en-US" sz="2400" dirty="0" err="1" smtClean="0"/>
              <a:t>bình</a:t>
            </a:r>
            <a:r>
              <a:rPr lang="en-US" sz="2400" dirty="0" smtClean="0"/>
              <a:t> = 12 ms</a:t>
            </a:r>
          </a:p>
          <a:p>
            <a:r>
              <a:rPr lang="en-US" sz="2400" dirty="0" err="1" smtClean="0"/>
              <a:t>Tốc</a:t>
            </a:r>
            <a:r>
              <a:rPr lang="en-US" sz="2400" dirty="0" smtClean="0"/>
              <a:t> </a:t>
            </a:r>
            <a:r>
              <a:rPr lang="en-US" sz="2400" dirty="0" err="1" smtClean="0"/>
              <a:t>độ</a:t>
            </a:r>
            <a:r>
              <a:rPr lang="en-US" sz="2400" dirty="0" smtClean="0"/>
              <a:t> </a:t>
            </a:r>
            <a:r>
              <a:rPr lang="en-US" sz="2400" dirty="0" err="1" smtClean="0"/>
              <a:t>trao</a:t>
            </a:r>
            <a:r>
              <a:rPr lang="en-US" sz="2400" dirty="0" smtClean="0"/>
              <a:t> </a:t>
            </a:r>
            <a:r>
              <a:rPr lang="en-US" sz="2400" dirty="0" err="1" smtClean="0"/>
              <a:t>đổi</a:t>
            </a:r>
            <a:r>
              <a:rPr lang="en-US" sz="2400" dirty="0" smtClean="0"/>
              <a:t> </a:t>
            </a:r>
            <a:r>
              <a:rPr lang="en-US" sz="2400" dirty="0" err="1" smtClean="0"/>
              <a:t>dữ</a:t>
            </a:r>
            <a:r>
              <a:rPr lang="en-US" sz="2400" dirty="0" smtClean="0"/>
              <a:t> </a:t>
            </a:r>
            <a:r>
              <a:rPr lang="en-US" sz="2400" dirty="0" err="1" smtClean="0"/>
              <a:t>liệu</a:t>
            </a:r>
            <a:r>
              <a:rPr lang="en-US" sz="2400" dirty="0" smtClean="0"/>
              <a:t> = 20000/ 24 (bytes/ms)</a:t>
            </a:r>
          </a:p>
          <a:p>
            <a:r>
              <a:rPr lang="en-US" sz="2400" dirty="0" err="1" smtClean="0"/>
              <a:t>Thời</a:t>
            </a:r>
            <a:r>
              <a:rPr lang="en-US" sz="2400" dirty="0" smtClean="0"/>
              <a:t> </a:t>
            </a:r>
            <a:r>
              <a:rPr lang="en-US" sz="2400" dirty="0" err="1" smtClean="0"/>
              <a:t>gian</a:t>
            </a:r>
            <a:r>
              <a:rPr lang="en-US" sz="2400" dirty="0" smtClean="0"/>
              <a:t> </a:t>
            </a:r>
            <a:r>
              <a:rPr lang="en-US" sz="2400" dirty="0" err="1" smtClean="0"/>
              <a:t>trao</a:t>
            </a:r>
            <a:r>
              <a:rPr lang="en-US" sz="2400" dirty="0" smtClean="0"/>
              <a:t> </a:t>
            </a:r>
            <a:r>
              <a:rPr lang="en-US" sz="2400" dirty="0" err="1" smtClean="0"/>
              <a:t>đổi</a:t>
            </a:r>
            <a:r>
              <a:rPr lang="en-US" sz="2400" dirty="0" smtClean="0"/>
              <a:t> 1 </a:t>
            </a:r>
            <a:r>
              <a:rPr lang="en-US" sz="2400" dirty="0" err="1" smtClean="0"/>
              <a:t>khối</a:t>
            </a:r>
            <a:r>
              <a:rPr lang="en-US" sz="2400" dirty="0" smtClean="0"/>
              <a:t> (5000 bytes)</a:t>
            </a:r>
          </a:p>
          <a:p>
            <a:pPr>
              <a:buNone/>
            </a:pPr>
            <a:r>
              <a:rPr lang="en-US" sz="2400" dirty="0" smtClean="0"/>
              <a:t>    =  (</a:t>
            </a:r>
            <a:r>
              <a:rPr lang="en-US" sz="2400" dirty="0" err="1" smtClean="0"/>
              <a:t>Tổng</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cần</a:t>
            </a:r>
            <a:r>
              <a:rPr lang="en-US" sz="2400" dirty="0" smtClean="0"/>
              <a:t> </a:t>
            </a:r>
            <a:r>
              <a:rPr lang="en-US" sz="2400" dirty="0" err="1" smtClean="0"/>
              <a:t>trao</a:t>
            </a:r>
            <a:r>
              <a:rPr lang="en-US" sz="2400" dirty="0" smtClean="0"/>
              <a:t> </a:t>
            </a:r>
            <a:r>
              <a:rPr lang="en-US" sz="2400" dirty="0" err="1" smtClean="0"/>
              <a:t>đổi</a:t>
            </a:r>
            <a:r>
              <a:rPr lang="en-US" sz="2400" dirty="0" smtClean="0"/>
              <a:t>) / (</a:t>
            </a:r>
            <a:r>
              <a:rPr lang="en-US" sz="2400" dirty="0" err="1" smtClean="0"/>
              <a:t>tốc</a:t>
            </a:r>
            <a:r>
              <a:rPr lang="en-US" sz="2400" dirty="0" smtClean="0"/>
              <a:t> </a:t>
            </a:r>
            <a:r>
              <a:rPr lang="en-US" sz="2400" dirty="0" err="1" smtClean="0"/>
              <a:t>độ</a:t>
            </a:r>
            <a:r>
              <a:rPr lang="en-US" sz="2400" dirty="0" smtClean="0"/>
              <a:t> </a:t>
            </a:r>
            <a:r>
              <a:rPr lang="en-US" sz="2400" dirty="0" err="1" smtClean="0"/>
              <a:t>trao</a:t>
            </a:r>
            <a:r>
              <a:rPr lang="en-US" sz="2400" dirty="0" smtClean="0"/>
              <a:t> </a:t>
            </a:r>
            <a:r>
              <a:rPr lang="en-US" sz="2400" dirty="0" err="1" smtClean="0"/>
              <a:t>đổi</a:t>
            </a:r>
            <a:r>
              <a:rPr lang="en-US" sz="2400" dirty="0" smtClean="0"/>
              <a:t>)</a:t>
            </a:r>
          </a:p>
          <a:p>
            <a:pPr>
              <a:buNone/>
            </a:pPr>
            <a:r>
              <a:rPr lang="en-US" sz="2400" dirty="0" smtClean="0"/>
              <a:t>    = 5000 / (20000/24) = 6 (ms)</a:t>
            </a:r>
          </a:p>
          <a:p>
            <a:r>
              <a:rPr lang="en-US" sz="2400" dirty="0" err="1" smtClean="0"/>
              <a:t>Thời</a:t>
            </a:r>
            <a:r>
              <a:rPr lang="en-US" sz="2400" dirty="0" smtClean="0"/>
              <a:t> </a:t>
            </a:r>
            <a:r>
              <a:rPr lang="en-US" sz="2400" dirty="0" err="1" smtClean="0"/>
              <a:t>gian</a:t>
            </a:r>
            <a:r>
              <a:rPr lang="en-US" sz="2400" dirty="0" smtClean="0"/>
              <a:t> </a:t>
            </a:r>
            <a:r>
              <a:rPr lang="en-US" sz="2400" dirty="0" err="1" smtClean="0"/>
              <a:t>truy</a:t>
            </a:r>
            <a:r>
              <a:rPr lang="en-US" sz="2400" dirty="0" smtClean="0"/>
              <a:t> </a:t>
            </a:r>
            <a:r>
              <a:rPr lang="en-US" sz="2400" dirty="0" err="1" smtClean="0"/>
              <a:t>cập</a:t>
            </a:r>
            <a:r>
              <a:rPr lang="en-US" sz="2400" dirty="0" smtClean="0"/>
              <a:t> = </a:t>
            </a:r>
            <a:r>
              <a:rPr lang="en-US" sz="2400" dirty="0" err="1" smtClean="0"/>
              <a:t>thời</a:t>
            </a:r>
            <a:r>
              <a:rPr lang="en-US" sz="2400" dirty="0" smtClean="0"/>
              <a:t> </a:t>
            </a:r>
            <a:r>
              <a:rPr lang="en-US" sz="2400" dirty="0" err="1" smtClean="0"/>
              <a:t>gian</a:t>
            </a:r>
            <a:r>
              <a:rPr lang="en-US" sz="2400" dirty="0" smtClean="0"/>
              <a:t> </a:t>
            </a:r>
            <a:r>
              <a:rPr lang="en-US" sz="2400" dirty="0" err="1" smtClean="0"/>
              <a:t>định</a:t>
            </a:r>
            <a:r>
              <a:rPr lang="en-US" sz="2400" dirty="0" smtClean="0"/>
              <a:t> </a:t>
            </a:r>
            <a:r>
              <a:rPr lang="en-US" sz="2400" dirty="0" err="1" smtClean="0"/>
              <a:t>vị</a:t>
            </a:r>
            <a:r>
              <a:rPr lang="en-US" sz="2400" dirty="0" smtClean="0"/>
              <a:t> + </a:t>
            </a:r>
            <a:r>
              <a:rPr lang="en-US" sz="2400" dirty="0" err="1" smtClean="0"/>
              <a:t>thời</a:t>
            </a:r>
            <a:r>
              <a:rPr lang="en-US" sz="2400" dirty="0" smtClean="0"/>
              <a:t> </a:t>
            </a:r>
            <a:r>
              <a:rPr lang="en-US" sz="2400" dirty="0" err="1" smtClean="0"/>
              <a:t>gian</a:t>
            </a:r>
            <a:r>
              <a:rPr lang="en-US" sz="2400" dirty="0" smtClean="0"/>
              <a:t> </a:t>
            </a:r>
            <a:r>
              <a:rPr lang="en-US" sz="2400" dirty="0" err="1" smtClean="0"/>
              <a:t>trễ</a:t>
            </a:r>
            <a:r>
              <a:rPr lang="en-US" sz="2400" dirty="0" smtClean="0"/>
              <a:t> + </a:t>
            </a:r>
            <a:r>
              <a:rPr lang="en-US" sz="2400" dirty="0" err="1" smtClean="0"/>
              <a:t>thời</a:t>
            </a:r>
            <a:r>
              <a:rPr lang="en-US" sz="2400" dirty="0" smtClean="0"/>
              <a:t> </a:t>
            </a:r>
            <a:r>
              <a:rPr lang="en-US" sz="2400" dirty="0" err="1" smtClean="0"/>
              <a:t>gian</a:t>
            </a:r>
            <a:r>
              <a:rPr lang="en-US" sz="2400" dirty="0" smtClean="0"/>
              <a:t> </a:t>
            </a:r>
            <a:r>
              <a:rPr lang="en-US" sz="2400" dirty="0" err="1" smtClean="0"/>
              <a:t>trao</a:t>
            </a:r>
            <a:r>
              <a:rPr lang="en-US" sz="2400" dirty="0" smtClean="0"/>
              <a:t> </a:t>
            </a:r>
            <a:r>
              <a:rPr lang="en-US" sz="2400" dirty="0" err="1" smtClean="0"/>
              <a:t>đổi</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a:buNone/>
            </a:pPr>
            <a:r>
              <a:rPr lang="en-US" sz="2400" dirty="0" smtClean="0"/>
              <a:t>    = 25 + 12 + 6 = 43 (ms).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en-US" dirty="0" err="1" smtClean="0"/>
              <a:t>bộ</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đọc</a:t>
            </a:r>
            <a:r>
              <a:rPr lang="en-US" dirty="0" smtClean="0"/>
              <a:t>)</a:t>
            </a:r>
            <a:endParaRPr lang="en-US" dirty="0"/>
          </a:p>
        </p:txBody>
      </p:sp>
      <p:sp>
        <p:nvSpPr>
          <p:cNvPr id="3" name="Text Placeholder 2"/>
          <p:cNvSpPr>
            <a:spLocks noGrp="1"/>
          </p:cNvSpPr>
          <p:nvPr>
            <p:ph type="body" sz="half" idx="1"/>
          </p:nvPr>
        </p:nvSpPr>
        <p:spPr>
          <a:xfrm>
            <a:off x="304800" y="1752600"/>
            <a:ext cx="8458200" cy="4267200"/>
          </a:xfrm>
        </p:spPr>
        <p:txBody>
          <a:bodyPr/>
          <a:lstStyle/>
          <a:p>
            <a:r>
              <a:rPr lang="en-US" dirty="0" smtClean="0"/>
              <a:t>Mask ROM</a:t>
            </a:r>
          </a:p>
          <a:p>
            <a:pPr lvl="1"/>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sản</a:t>
            </a:r>
            <a:r>
              <a:rPr lang="en-US" dirty="0" smtClean="0"/>
              <a:t> </a:t>
            </a:r>
            <a:r>
              <a:rPr lang="en-US" dirty="0" err="1" smtClean="0"/>
              <a:t>xuất</a:t>
            </a:r>
            <a:endParaRPr lang="en-US" dirty="0" smtClean="0"/>
          </a:p>
          <a:p>
            <a:pPr lvl="1"/>
            <a:r>
              <a:rPr lang="en-US" dirty="0" err="1" smtClean="0"/>
              <a:t>Rất</a:t>
            </a:r>
            <a:r>
              <a:rPr lang="en-US" dirty="0" smtClean="0"/>
              <a:t> </a:t>
            </a:r>
            <a:r>
              <a:rPr lang="en-US" dirty="0" err="1" smtClean="0"/>
              <a:t>đắt</a:t>
            </a:r>
            <a:r>
              <a:rPr lang="en-US" dirty="0" smtClean="0"/>
              <a:t> </a:t>
            </a:r>
            <a:r>
              <a:rPr lang="en-US" dirty="0" err="1" smtClean="0"/>
              <a:t>tiền</a:t>
            </a:r>
            <a:endParaRPr lang="en-US" dirty="0" smtClean="0"/>
          </a:p>
          <a:p>
            <a:r>
              <a:rPr lang="en-US" dirty="0" smtClean="0"/>
              <a:t>PROM (</a:t>
            </a:r>
            <a:r>
              <a:rPr lang="en-US" dirty="0" err="1" smtClean="0"/>
              <a:t>programable</a:t>
            </a:r>
            <a:r>
              <a:rPr lang="en-US" dirty="0" smtClean="0"/>
              <a:t> ROM)</a:t>
            </a:r>
          </a:p>
          <a:p>
            <a:pPr lvl="1"/>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bởi</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1 </a:t>
            </a:r>
            <a:r>
              <a:rPr lang="en-US" dirty="0" err="1" smtClean="0"/>
              <a:t>lần</a:t>
            </a:r>
            <a:r>
              <a:rPr lang="en-US" dirty="0" smtClean="0"/>
              <a:t> (</a:t>
            </a:r>
            <a:r>
              <a:rPr lang="en-US" dirty="0" err="1" smtClean="0"/>
              <a:t>dùng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chuyên</a:t>
            </a:r>
            <a:r>
              <a:rPr lang="en-US" dirty="0" smtClean="0"/>
              <a:t> </a:t>
            </a:r>
            <a:r>
              <a:rPr lang="en-US" dirty="0" err="1" smtClean="0"/>
              <a:t>dụng</a:t>
            </a:r>
            <a:r>
              <a:rPr lang="en-US" dirty="0" smtClean="0"/>
              <a:t>)</a:t>
            </a:r>
          </a:p>
          <a:p>
            <a:pPr lvl="1"/>
            <a:r>
              <a:rPr lang="en-US" dirty="0" err="1" smtClean="0"/>
              <a:t>Không</a:t>
            </a:r>
            <a:r>
              <a:rPr lang="en-US" dirty="0" smtClean="0"/>
              <a:t> </a:t>
            </a:r>
            <a:r>
              <a:rPr lang="en-US" dirty="0" err="1" smtClean="0"/>
              <a:t>ghi</a:t>
            </a:r>
            <a:r>
              <a:rPr lang="en-US" dirty="0" smtClean="0"/>
              <a:t> </a:t>
            </a:r>
            <a:r>
              <a:rPr lang="en-US" dirty="0" err="1" smtClean="0"/>
              <a:t>lại</a:t>
            </a:r>
            <a:r>
              <a:rPr lang="en-US" dirty="0" smtClean="0"/>
              <a:t> </a:t>
            </a:r>
            <a:r>
              <a:rPr lang="en-US" dirty="0" err="1" smtClean="0"/>
              <a:t>được</a:t>
            </a:r>
            <a:r>
              <a:rPr lang="en-US" dirty="0" smtClean="0"/>
              <a:t> ở </a:t>
            </a:r>
            <a:r>
              <a:rPr lang="en-US" dirty="0" err="1" smtClean="0"/>
              <a:t>các</a:t>
            </a:r>
            <a:r>
              <a:rPr lang="en-US" dirty="0" smtClean="0"/>
              <a:t> </a:t>
            </a:r>
            <a:r>
              <a:rPr lang="en-US" dirty="0" err="1" smtClean="0"/>
              <a:t>lần</a:t>
            </a:r>
            <a:r>
              <a:rPr lang="en-US" dirty="0" smtClean="0"/>
              <a:t> </a:t>
            </a:r>
            <a:r>
              <a:rPr lang="en-US" dirty="0" err="1" smtClean="0"/>
              <a:t>tiếp</a:t>
            </a:r>
            <a:r>
              <a:rPr lang="en-US" dirty="0" smtClean="0"/>
              <a:t> </a:t>
            </a:r>
            <a:r>
              <a:rPr lang="en-US" dirty="0" err="1" smtClean="0"/>
              <a:t>theo</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2.1.5. </a:t>
            </a:r>
            <a:r>
              <a:rPr lang="en-US" dirty="0" err="1" smtClean="0"/>
              <a:t>Đĩa</a:t>
            </a:r>
            <a:r>
              <a:rPr lang="en-US" dirty="0" smtClean="0"/>
              <a:t> </a:t>
            </a:r>
            <a:r>
              <a:rPr lang="en-US" dirty="0" err="1" smtClean="0"/>
              <a:t>cứng</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Sector</a:t>
            </a:r>
          </a:p>
          <a:p>
            <a:endParaRPr lang="en-US" dirty="0" smtClean="0"/>
          </a:p>
          <a:p>
            <a:endParaRPr lang="en-US" dirty="0" smtClean="0"/>
          </a:p>
          <a:p>
            <a:endParaRPr lang="en-US" dirty="0" smtClean="0"/>
          </a:p>
          <a:p>
            <a:r>
              <a:rPr lang="en-US" dirty="0" err="1" smtClean="0"/>
              <a:t>Cách</a:t>
            </a:r>
            <a:r>
              <a:rPr lang="en-US" dirty="0" smtClean="0"/>
              <a:t> </a:t>
            </a:r>
            <a:r>
              <a:rPr lang="en-US" dirty="0" err="1" smtClean="0"/>
              <a:t>lưu</a:t>
            </a:r>
            <a:r>
              <a:rPr lang="en-US" dirty="0" smtClean="0"/>
              <a:t> </a:t>
            </a:r>
            <a:r>
              <a:rPr lang="en-US" dirty="0" err="1" smtClean="0"/>
              <a:t>trữ</a:t>
            </a:r>
            <a:r>
              <a:rPr lang="en-US" dirty="0" smtClean="0"/>
              <a:t>: </a:t>
            </a:r>
            <a:r>
              <a:rPr lang="en-US" dirty="0" err="1" smtClean="0"/>
              <a:t>ví</a:t>
            </a:r>
            <a:r>
              <a:rPr lang="en-US" dirty="0" smtClean="0"/>
              <a:t> </a:t>
            </a:r>
            <a:r>
              <a:rPr lang="en-US" dirty="0" err="1" smtClean="0"/>
              <a:t>dụ</a:t>
            </a:r>
            <a:r>
              <a:rPr lang="en-US" dirty="0" smtClean="0"/>
              <a:t> </a:t>
            </a:r>
            <a:r>
              <a:rPr lang="en-US" dirty="0" err="1" smtClean="0"/>
              <a:t>lưu</a:t>
            </a:r>
            <a:r>
              <a:rPr lang="en-US" dirty="0" smtClean="0"/>
              <a:t> </a:t>
            </a:r>
            <a:r>
              <a:rPr lang="en-US" dirty="0" err="1" smtClean="0"/>
              <a:t>trữ</a:t>
            </a:r>
            <a:r>
              <a:rPr lang="en-US" dirty="0" smtClean="0"/>
              <a:t> </a:t>
            </a:r>
            <a:r>
              <a:rPr lang="en-US" dirty="0" err="1" smtClean="0"/>
              <a:t>bản</a:t>
            </a:r>
            <a:r>
              <a:rPr lang="en-US" dirty="0" smtClean="0"/>
              <a:t> </a:t>
            </a:r>
            <a:r>
              <a:rPr lang="en-US" dirty="0" err="1" smtClean="0"/>
              <a:t>ghi</a:t>
            </a:r>
            <a:r>
              <a:rPr lang="en-US" dirty="0" smtClean="0"/>
              <a:t> </a:t>
            </a:r>
            <a:r>
              <a:rPr lang="en-US" dirty="0" err="1" smtClean="0"/>
              <a:t>độ</a:t>
            </a:r>
            <a:r>
              <a:rPr lang="en-US" dirty="0" smtClean="0"/>
              <a:t> </a:t>
            </a:r>
            <a:r>
              <a:rPr lang="en-US" dirty="0" err="1" smtClean="0"/>
              <a:t>dài</a:t>
            </a:r>
            <a:r>
              <a:rPr lang="en-US" dirty="0" smtClean="0"/>
              <a:t> 900, </a:t>
            </a:r>
            <a:r>
              <a:rPr lang="en-US" dirty="0" err="1" smtClean="0"/>
              <a:t>cung</a:t>
            </a:r>
            <a:r>
              <a:rPr lang="en-US" dirty="0" smtClean="0"/>
              <a:t> </a:t>
            </a:r>
            <a:r>
              <a:rPr lang="en-US" dirty="0" err="1" smtClean="0"/>
              <a:t>từ</a:t>
            </a:r>
            <a:r>
              <a:rPr lang="en-US" dirty="0" smtClean="0"/>
              <a:t> </a:t>
            </a:r>
            <a:r>
              <a:rPr lang="en-US" dirty="0" err="1" smtClean="0"/>
              <a:t>độ</a:t>
            </a:r>
            <a:r>
              <a:rPr lang="en-US" dirty="0" smtClean="0"/>
              <a:t> </a:t>
            </a:r>
            <a:r>
              <a:rPr lang="en-US" dirty="0" err="1" smtClean="0"/>
              <a:t>dài</a:t>
            </a:r>
            <a:r>
              <a:rPr lang="en-US" dirty="0" smtClean="0"/>
              <a:t> 1200 bytes</a:t>
            </a:r>
          </a:p>
          <a:p>
            <a:endParaRPr lang="en-US" dirty="0" smtClean="0"/>
          </a:p>
          <a:p>
            <a:endParaRPr lang="en-US" dirty="0" smtClean="0"/>
          </a:p>
          <a:p>
            <a:endParaRPr lang="en-US" dirty="0" smtClean="0"/>
          </a:p>
          <a:p>
            <a:endParaRPr lang="en-US" dirty="0" smtClean="0"/>
          </a:p>
          <a:p>
            <a:endParaRPr lang="en-US" dirty="0"/>
          </a:p>
        </p:txBody>
      </p:sp>
      <p:pic>
        <p:nvPicPr>
          <p:cNvPr id="4" name="Picture 3" descr="sector.bmp"/>
          <p:cNvPicPr>
            <a:picLocks noChangeAspect="1"/>
          </p:cNvPicPr>
          <p:nvPr/>
        </p:nvPicPr>
        <p:blipFill>
          <a:blip r:embed="rId3"/>
          <a:stretch>
            <a:fillRect/>
          </a:stretch>
        </p:blipFill>
        <p:spPr>
          <a:xfrm>
            <a:off x="3124200" y="1600200"/>
            <a:ext cx="3733800" cy="1914525"/>
          </a:xfrm>
          <a:prstGeom prst="rect">
            <a:avLst/>
          </a:prstGeom>
        </p:spPr>
      </p:pic>
      <p:pic>
        <p:nvPicPr>
          <p:cNvPr id="5" name="Picture 4" descr="cachluutrutheosector.bmp"/>
          <p:cNvPicPr>
            <a:picLocks noChangeAspect="1"/>
          </p:cNvPicPr>
          <p:nvPr/>
        </p:nvPicPr>
        <p:blipFill>
          <a:blip r:embed="rId4"/>
          <a:stretch>
            <a:fillRect/>
          </a:stretch>
        </p:blipFill>
        <p:spPr>
          <a:xfrm>
            <a:off x="533400" y="4724400"/>
            <a:ext cx="8362950"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5" end="5"/>
                                            </p:txEl>
                                          </p:spTgt>
                                        </p:tgtEl>
                                        <p:attrNameLst>
                                          <p:attrName>style.textDecorationUnderline</p:attrName>
                                        </p:attrNameLst>
                                      </p:cBhvr>
                                      <p:to>
                                        <p:strVal val="true"/>
                                      </p:to>
                                    </p:set>
                                  </p:childTnLst>
                                </p:cTn>
                              </p:par>
                            </p:childTnLst>
                          </p:cTn>
                        </p:par>
                        <p:par>
                          <p:cTn id="7" fill="hold">
                            <p:stCondLst>
                              <p:cond delay="132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1320"/>
                            </p:stCondLst>
                            <p:childTnLst>
                              <p:par>
                                <p:cTn id="12" presetID="9" presetClass="emph" presetSubtype="0" grpId="1" nodeType="afterEffect">
                                  <p:stCondLst>
                                    <p:cond delay="0"/>
                                  </p:stCondLst>
                                  <p:childTnLst>
                                    <p:set>
                                      <p:cBhvr rctx="PPT">
                                        <p:cTn id="13" dur="indefinite"/>
                                        <p:tgtEl>
                                          <p:spTgt spid="22531">
                                            <p:txEl>
                                              <p:pRg st="1" end="1"/>
                                            </p:txEl>
                                          </p:spTgt>
                                        </p:tgtEl>
                                        <p:attrNameLst>
                                          <p:attrName>style.opacity</p:attrName>
                                        </p:attrNameLst>
                                      </p:cBhvr>
                                      <p:to>
                                        <p:strVal val="0.5"/>
                                      </p:to>
                                    </p:set>
                                    <p:animEffect filter="image" prLst="opacity: 0.5">
                                      <p:cBhvr rctx="IE">
                                        <p:cTn id="14" dur="indefinite"/>
                                        <p:tgtEl>
                                          <p:spTgt spid="22531">
                                            <p:txEl>
                                              <p:pRg st="1" end="1"/>
                                            </p:txEl>
                                          </p:spTgt>
                                        </p:tgtEl>
                                      </p:cBhvr>
                                    </p:animEffect>
                                  </p:childTnLst>
                                </p:cTn>
                              </p:par>
                            </p:childTnLst>
                          </p:cTn>
                        </p:par>
                        <p:par>
                          <p:cTn id="15" fill="hold">
                            <p:stCondLst>
                              <p:cond delay="1320"/>
                            </p:stCondLst>
                            <p:childTnLst>
                              <p:par>
                                <p:cTn id="16" presetID="9" presetClass="emph" presetSubtype="0" grpId="1" nodeType="afterEffect">
                                  <p:stCondLst>
                                    <p:cond delay="0"/>
                                  </p:stCondLst>
                                  <p:childTnLst>
                                    <p:set>
                                      <p:cBhvr rctx="PPT">
                                        <p:cTn id="17" dur="indefinite"/>
                                        <p:tgtEl>
                                          <p:spTgt spid="22531">
                                            <p:txEl>
                                              <p:pRg st="2" end="2"/>
                                            </p:txEl>
                                          </p:spTgt>
                                        </p:tgtEl>
                                        <p:attrNameLst>
                                          <p:attrName>style.opacity</p:attrName>
                                        </p:attrNameLst>
                                      </p:cBhvr>
                                      <p:to>
                                        <p:strVal val="0.5"/>
                                      </p:to>
                                    </p:set>
                                    <p:animEffect filter="image" prLst="opacity: 0.5">
                                      <p:cBhvr rctx="IE">
                                        <p:cTn id="18" dur="indefinite"/>
                                        <p:tgtEl>
                                          <p:spTgt spid="22531">
                                            <p:txEl>
                                              <p:pRg st="2" end="2"/>
                                            </p:txEl>
                                          </p:spTgt>
                                        </p:tgtEl>
                                      </p:cBhvr>
                                    </p:animEffect>
                                  </p:childTnLst>
                                </p:cTn>
                              </p:par>
                            </p:childTnLst>
                          </p:cTn>
                        </p:par>
                        <p:par>
                          <p:cTn id="19" fill="hold">
                            <p:stCondLst>
                              <p:cond delay="1320"/>
                            </p:stCondLst>
                            <p:childTnLst>
                              <p:par>
                                <p:cTn id="20" presetID="9" presetClass="emph" presetSubtype="0" grpId="1" nodeType="afterEffect">
                                  <p:stCondLst>
                                    <p:cond delay="0"/>
                                  </p:stCondLst>
                                  <p:childTnLst>
                                    <p:set>
                                      <p:cBhvr rctx="PPT">
                                        <p:cTn id="21" dur="indefinite"/>
                                        <p:tgtEl>
                                          <p:spTgt spid="22531">
                                            <p:txEl>
                                              <p:pRg st="3" end="3"/>
                                            </p:txEl>
                                          </p:spTgt>
                                        </p:tgtEl>
                                        <p:attrNameLst>
                                          <p:attrName>style.opacity</p:attrName>
                                        </p:attrNameLst>
                                      </p:cBhvr>
                                      <p:to>
                                        <p:strVal val="0.5"/>
                                      </p:to>
                                    </p:set>
                                    <p:animEffect filter="image" prLst="opacity: 0.5">
                                      <p:cBhvr rctx="IE">
                                        <p:cTn id="22" dur="indefinite"/>
                                        <p:tgtEl>
                                          <p:spTgt spid="22531">
                                            <p:txEl>
                                              <p:pRg st="3" end="3"/>
                                            </p:txEl>
                                          </p:spTgt>
                                        </p:tgtEl>
                                      </p:cBhvr>
                                    </p:animEffect>
                                  </p:childTnLst>
                                </p:cTn>
                              </p:par>
                            </p:childTnLst>
                          </p:cTn>
                        </p:par>
                        <p:par>
                          <p:cTn id="23" fill="hold">
                            <p:stCondLst>
                              <p:cond delay="1320"/>
                            </p:stCondLst>
                            <p:childTnLst>
                              <p:par>
                                <p:cTn id="24" presetID="9" presetClass="emph" presetSubtype="0" grpId="1" nodeType="afterEffect">
                                  <p:stCondLst>
                                    <p:cond delay="0"/>
                                  </p:stCondLst>
                                  <p:childTnLst>
                                    <p:set>
                                      <p:cBhvr rctx="PPT">
                                        <p:cTn id="25" dur="indefinite"/>
                                        <p:tgtEl>
                                          <p:spTgt spid="22531">
                                            <p:txEl>
                                              <p:pRg st="4" end="4"/>
                                            </p:txEl>
                                          </p:spTgt>
                                        </p:tgtEl>
                                        <p:attrNameLst>
                                          <p:attrName>style.opacity</p:attrName>
                                        </p:attrNameLst>
                                      </p:cBhvr>
                                      <p:to>
                                        <p:strVal val="0.5"/>
                                      </p:to>
                                    </p:set>
                                    <p:animEffect filter="image" prLst="opacity: 0.5">
                                      <p:cBhvr rctx="IE">
                                        <p:cTn id="26" dur="indefinite"/>
                                        <p:tgtEl>
                                          <p:spTgt spid="22531">
                                            <p:txEl>
                                              <p:pRg st="4" end="4"/>
                                            </p:txEl>
                                          </p:spTgt>
                                        </p:tgtEl>
                                      </p:cBhvr>
                                    </p:animEffect>
                                  </p:childTnLst>
                                </p:cTn>
                              </p:par>
                            </p:childTnLst>
                          </p:cTn>
                        </p:par>
                        <p:par>
                          <p:cTn id="27" fill="hold">
                            <p:stCondLst>
                              <p:cond delay="1320"/>
                            </p:stCondLst>
                            <p:childTnLst>
                              <p:par>
                                <p:cTn id="28" presetID="9" presetClass="emph" presetSubtype="0" grpId="1" nodeType="afterEffect">
                                  <p:stCondLst>
                                    <p:cond delay="0"/>
                                  </p:stCondLst>
                                  <p:childTnLst>
                                    <p:set>
                                      <p:cBhvr rctx="PPT">
                                        <p:cTn id="29" dur="indefinite"/>
                                        <p:tgtEl>
                                          <p:spTgt spid="22531">
                                            <p:txEl>
                                              <p:pRg st="6" end="6"/>
                                            </p:txEl>
                                          </p:spTgt>
                                        </p:tgtEl>
                                        <p:attrNameLst>
                                          <p:attrName>style.opacity</p:attrName>
                                        </p:attrNameLst>
                                      </p:cBhvr>
                                      <p:to>
                                        <p:strVal val="0.5"/>
                                      </p:to>
                                    </p:set>
                                    <p:animEffect filter="image" prLst="opacity: 0.5">
                                      <p:cBhvr rctx="IE">
                                        <p:cTn id="30" dur="indefinite"/>
                                        <p:tgtEl>
                                          <p:spTgt spid="22531">
                                            <p:txEl>
                                              <p:pRg st="6" end="6"/>
                                            </p:txEl>
                                          </p:spTgt>
                                        </p:tgtEl>
                                      </p:cBhvr>
                                    </p:animEffect>
                                  </p:childTnLst>
                                </p:cTn>
                              </p:par>
                            </p:childTnLst>
                          </p:cTn>
                        </p:par>
                        <p:par>
                          <p:cTn id="31" fill="hold">
                            <p:stCondLst>
                              <p:cond delay="1320"/>
                            </p:stCondLst>
                            <p:childTnLst>
                              <p:par>
                                <p:cTn id="32" presetID="9" presetClass="emph" presetSubtype="0" grpId="1" nodeType="afterEffect">
                                  <p:stCondLst>
                                    <p:cond delay="0"/>
                                  </p:stCondLst>
                                  <p:childTnLst>
                                    <p:set>
                                      <p:cBhvr rctx="PPT">
                                        <p:cTn id="33" dur="indefinite"/>
                                        <p:tgtEl>
                                          <p:spTgt spid="22531">
                                            <p:txEl>
                                              <p:pRg st="7" end="7"/>
                                            </p:txEl>
                                          </p:spTgt>
                                        </p:tgtEl>
                                        <p:attrNameLst>
                                          <p:attrName>style.opacity</p:attrName>
                                        </p:attrNameLst>
                                      </p:cBhvr>
                                      <p:to>
                                        <p:strVal val="0.5"/>
                                      </p:to>
                                    </p:set>
                                    <p:animEffect filter="image" prLst="opacity: 0.5">
                                      <p:cBhvr rctx="IE">
                                        <p:cTn id="34" dur="indefinite"/>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2.1.6. </a:t>
            </a:r>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hiệu</a:t>
            </a:r>
            <a:r>
              <a:rPr lang="en-US" dirty="0" smtClean="0"/>
              <a:t> </a:t>
            </a:r>
            <a:r>
              <a:rPr lang="en-US" dirty="0" err="1" smtClean="0"/>
              <a:t>năng</a:t>
            </a:r>
            <a:endParaRPr lang="en-US" dirty="0"/>
          </a:p>
        </p:txBody>
      </p:sp>
      <p:sp>
        <p:nvSpPr>
          <p:cNvPr id="5" name="Content Placeholder 4"/>
          <p:cNvSpPr>
            <a:spLocks noGrp="1"/>
          </p:cNvSpPr>
          <p:nvPr>
            <p:ph sz="quarter"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Chú</a:t>
            </a:r>
            <a:r>
              <a:rPr lang="en-US" dirty="0" smtClean="0"/>
              <a:t> ý: </a:t>
            </a:r>
            <a:r>
              <a:rPr lang="en-US" dirty="0" err="1" smtClean="0"/>
              <a:t>Thời</a:t>
            </a:r>
            <a:r>
              <a:rPr lang="en-US" dirty="0" smtClean="0"/>
              <a:t> </a:t>
            </a:r>
            <a:r>
              <a:rPr lang="en-US" dirty="0" err="1" smtClean="0"/>
              <a:t>gian</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và</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có</a:t>
            </a:r>
            <a:r>
              <a:rPr lang="en-US" dirty="0" smtClean="0"/>
              <a:t> </a:t>
            </a:r>
            <a:r>
              <a:rPr lang="en-US" dirty="0" err="1" smtClean="0"/>
              <a:t>phần</a:t>
            </a:r>
            <a:r>
              <a:rPr lang="en-US" dirty="0" smtClean="0"/>
              <a:t> </a:t>
            </a:r>
            <a:r>
              <a:rPr lang="en-US" dirty="0" err="1" smtClean="0"/>
              <a:t>chồng</a:t>
            </a:r>
            <a:r>
              <a:rPr lang="en-US" dirty="0" smtClean="0"/>
              <a:t> </a:t>
            </a:r>
            <a:r>
              <a:rPr lang="en-US" dirty="0" err="1" smtClean="0"/>
              <a:t>lấp</a:t>
            </a:r>
            <a:r>
              <a:rPr lang="en-US" dirty="0" smtClean="0"/>
              <a:t> </a:t>
            </a:r>
            <a:r>
              <a:rPr lang="en-US" dirty="0" err="1" smtClean="0"/>
              <a:t>lên</a:t>
            </a:r>
            <a:r>
              <a:rPr lang="en-US" dirty="0" smtClean="0"/>
              <a:t> </a:t>
            </a:r>
            <a:r>
              <a:rPr lang="en-US" dirty="0" err="1" smtClean="0"/>
              <a:t>nhau</a:t>
            </a:r>
            <a:endParaRPr lang="en-US" dirty="0" smtClean="0"/>
          </a:p>
          <a:p>
            <a:endParaRPr lang="en-US" dirty="0"/>
          </a:p>
        </p:txBody>
      </p:sp>
      <p:pic>
        <p:nvPicPr>
          <p:cNvPr id="6" name="Content Placeholder 3" descr="thuatnguhieunang.bmp"/>
          <p:cNvPicPr>
            <a:picLocks noChangeAspect="1"/>
          </p:cNvPicPr>
          <p:nvPr/>
        </p:nvPicPr>
        <p:blipFill>
          <a:blip r:embed="rId2"/>
          <a:stretch>
            <a:fillRect/>
          </a:stretch>
        </p:blipFill>
        <p:spPr>
          <a:xfrm>
            <a:off x="217245" y="1676400"/>
            <a:ext cx="8621955" cy="3276600"/>
          </a:xfrm>
          <a:prstGeom prst="rect">
            <a:avLst/>
          </a:prstGeom>
        </p:spPr>
      </p:pic>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2.1.6. RAID (Redundant Array of Independent Disks)</a:t>
            </a:r>
            <a:endParaRPr lang="en-US" dirty="0"/>
          </a:p>
        </p:txBody>
      </p:sp>
      <p:sp>
        <p:nvSpPr>
          <p:cNvPr id="3" name="Content Placeholder 2"/>
          <p:cNvSpPr>
            <a:spLocks noGrp="1"/>
          </p:cNvSpPr>
          <p:nvPr>
            <p:ph sz="quarter" idx="1"/>
          </p:nvPr>
        </p:nvSpPr>
        <p:spPr/>
        <p:txBody>
          <a:bodyPr/>
          <a:lstStyle/>
          <a:p>
            <a:r>
              <a:rPr lang="en-US" dirty="0" err="1" smtClean="0"/>
              <a:t>Bộ</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phụ</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đĩa</a:t>
            </a:r>
            <a:r>
              <a:rPr lang="en-US" dirty="0" smtClean="0"/>
              <a:t> </a:t>
            </a:r>
            <a:r>
              <a:rPr lang="en-US" dirty="0" err="1" smtClean="0"/>
              <a:t>cứng</a:t>
            </a:r>
            <a:r>
              <a:rPr lang="en-US" dirty="0" smtClean="0"/>
              <a:t> </a:t>
            </a:r>
            <a:r>
              <a:rPr lang="en-US" dirty="0" err="1" smtClean="0"/>
              <a:t>hoạt</a:t>
            </a:r>
            <a:r>
              <a:rPr lang="en-US" dirty="0" smtClean="0"/>
              <a:t> </a:t>
            </a:r>
            <a:r>
              <a:rPr lang="en-US" dirty="0" err="1" smtClean="0"/>
              <a:t>động</a:t>
            </a:r>
            <a:r>
              <a:rPr lang="en-US" dirty="0" smtClean="0"/>
              <a:t> song </a:t>
            </a:r>
            <a:r>
              <a:rPr lang="en-US" dirty="0" err="1" smtClean="0"/>
              <a:t>song</a:t>
            </a:r>
            <a:r>
              <a:rPr lang="en-US" dirty="0" smtClean="0"/>
              <a:t> </a:t>
            </a:r>
            <a:r>
              <a:rPr lang="en-US" dirty="0" err="1" smtClean="0"/>
              <a:t>được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như</a:t>
            </a:r>
            <a:r>
              <a:rPr lang="en-US" dirty="0" smtClean="0"/>
              <a:t> </a:t>
            </a:r>
            <a:r>
              <a:rPr lang="en-US" dirty="0" err="1" smtClean="0"/>
              <a:t>thể</a:t>
            </a:r>
            <a:r>
              <a:rPr lang="en-US" dirty="0" smtClean="0"/>
              <a:t> </a:t>
            </a:r>
            <a:r>
              <a:rPr lang="en-US" dirty="0" err="1" smtClean="0"/>
              <a:t>một</a:t>
            </a:r>
            <a:r>
              <a:rPr lang="en-US" dirty="0" smtClean="0"/>
              <a:t> </a:t>
            </a:r>
            <a:r>
              <a:rPr lang="en-US" dirty="0" err="1" smtClean="0"/>
              <a:t>đĩa</a:t>
            </a:r>
            <a:r>
              <a:rPr lang="en-US" dirty="0" smtClean="0"/>
              <a:t> </a:t>
            </a:r>
            <a:r>
              <a:rPr lang="en-US" dirty="0" err="1" smtClean="0"/>
              <a:t>cứng</a:t>
            </a:r>
            <a:endParaRPr lang="en-US" dirty="0" smtClean="0"/>
          </a:p>
          <a:p>
            <a:r>
              <a:rPr lang="en-US" dirty="0" err="1" smtClean="0"/>
              <a:t>Cải</a:t>
            </a:r>
            <a:r>
              <a:rPr lang="en-US" dirty="0" smtClean="0"/>
              <a:t> </a:t>
            </a:r>
            <a:r>
              <a:rPr lang="en-US" dirty="0" err="1" smtClean="0"/>
              <a:t>thiện</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vào</a:t>
            </a:r>
            <a:r>
              <a:rPr lang="en-US" dirty="0" smtClean="0"/>
              <a:t> </a:t>
            </a:r>
            <a:r>
              <a:rPr lang="en-US" dirty="0" err="1" smtClean="0"/>
              <a:t>ra</a:t>
            </a:r>
            <a:endParaRPr lang="en-US" dirty="0" smtClean="0"/>
          </a:p>
          <a:p>
            <a:r>
              <a:rPr lang="en-US" dirty="0" err="1" smtClean="0"/>
              <a:t>Nâng</a:t>
            </a:r>
            <a:r>
              <a:rPr lang="en-US" dirty="0" smtClean="0"/>
              <a:t> </a:t>
            </a:r>
            <a:r>
              <a:rPr lang="en-US" dirty="0" err="1" smtClean="0"/>
              <a:t>cao</a:t>
            </a:r>
            <a:r>
              <a:rPr lang="en-US" dirty="0" smtClean="0"/>
              <a:t> </a:t>
            </a:r>
            <a:r>
              <a:rPr lang="en-US" dirty="0" err="1" smtClean="0"/>
              <a:t>độ</a:t>
            </a:r>
            <a:r>
              <a:rPr lang="en-US" dirty="0" smtClean="0"/>
              <a:t> tin </a:t>
            </a:r>
            <a:r>
              <a:rPr lang="en-US" dirty="0" err="1" smtClean="0"/>
              <a:t>cậy</a:t>
            </a:r>
            <a:endParaRPr lang="en-US" dirty="0" smtClean="0"/>
          </a:p>
          <a:p>
            <a:pPr>
              <a:buNone/>
            </a:pPr>
            <a:r>
              <a:rPr lang="en-US" dirty="0" smtClean="0"/>
              <a:t>  </a:t>
            </a:r>
            <a:endParaRPr lang="en-US" dirty="0"/>
          </a:p>
        </p:txBody>
      </p:sp>
      <p:pic>
        <p:nvPicPr>
          <p:cNvPr id="4" name="Picture 3" descr="RAID.bmp"/>
          <p:cNvPicPr>
            <a:picLocks noChangeAspect="1"/>
          </p:cNvPicPr>
          <p:nvPr/>
        </p:nvPicPr>
        <p:blipFill>
          <a:blip r:embed="rId2"/>
          <a:stretch>
            <a:fillRect/>
          </a:stretch>
        </p:blipFill>
        <p:spPr>
          <a:xfrm>
            <a:off x="990600" y="4114800"/>
            <a:ext cx="6438900" cy="1895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2.1.6. RAID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RAID0</a:t>
            </a:r>
          </a:p>
          <a:p>
            <a:pPr lvl="1"/>
            <a:r>
              <a:rPr lang="en-US" dirty="0" err="1" smtClean="0"/>
              <a:t>Ghi</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a:t>
            </a:r>
            <a:r>
              <a:rPr lang="en-US" dirty="0" err="1" smtClean="0"/>
              <a:t>nhiều</a:t>
            </a:r>
            <a:r>
              <a:rPr lang="en-US" dirty="0" smtClean="0"/>
              <a:t> </a:t>
            </a:r>
            <a:r>
              <a:rPr lang="en-US" dirty="0" err="1" smtClean="0"/>
              <a:t>đĩa</a:t>
            </a:r>
            <a:r>
              <a:rPr lang="en-US" dirty="0" smtClean="0"/>
              <a:t> </a:t>
            </a:r>
            <a:r>
              <a:rPr lang="en-US" dirty="0" smtClean="0">
                <a:sym typeface="Wingdings" pitchFamily="2" charset="2"/>
              </a:rPr>
              <a:t></a:t>
            </a:r>
            <a:r>
              <a:rPr lang="en-US" dirty="0" err="1" smtClean="0">
                <a:sym typeface="Wingdings" pitchFamily="2" charset="2"/>
              </a:rPr>
              <a:t>cải</a:t>
            </a:r>
            <a:r>
              <a:rPr lang="en-US" dirty="0" smtClean="0">
                <a:sym typeface="Wingdings" pitchFamily="2" charset="2"/>
              </a:rPr>
              <a:t> </a:t>
            </a:r>
            <a:r>
              <a:rPr lang="en-US" dirty="0" err="1" smtClean="0">
                <a:sym typeface="Wingdings" pitchFamily="2" charset="2"/>
              </a:rPr>
              <a:t>thiện</a:t>
            </a:r>
            <a:r>
              <a:rPr lang="en-US" dirty="0" smtClean="0">
                <a:sym typeface="Wingdings" pitchFamily="2" charset="2"/>
              </a:rPr>
              <a:t> </a:t>
            </a:r>
            <a:r>
              <a:rPr lang="en-US" dirty="0" err="1" smtClean="0">
                <a:sym typeface="Wingdings" pitchFamily="2" charset="2"/>
              </a:rPr>
              <a:t>tốc</a:t>
            </a:r>
            <a:r>
              <a:rPr lang="en-US" dirty="0" smtClean="0">
                <a:sym typeface="Wingdings" pitchFamily="2" charset="2"/>
              </a:rPr>
              <a:t> </a:t>
            </a:r>
            <a:r>
              <a:rPr lang="en-US" dirty="0" err="1" smtClean="0">
                <a:sym typeface="Wingdings" pitchFamily="2" charset="2"/>
              </a:rPr>
              <a:t>độ</a:t>
            </a:r>
            <a:endParaRPr lang="en-US" dirty="0" smtClean="0"/>
          </a:p>
          <a:p>
            <a:r>
              <a:rPr lang="en-US" dirty="0" smtClean="0"/>
              <a:t>RAID1</a:t>
            </a:r>
          </a:p>
          <a:p>
            <a:pPr lvl="1"/>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giống</a:t>
            </a:r>
            <a:r>
              <a:rPr lang="en-US" dirty="0" smtClean="0"/>
              <a:t> </a:t>
            </a:r>
            <a:r>
              <a:rPr lang="en-US" dirty="0" err="1" smtClean="0"/>
              <a:t>nhau</a:t>
            </a:r>
            <a:r>
              <a:rPr lang="en-US" dirty="0" smtClean="0"/>
              <a:t> </a:t>
            </a:r>
            <a:r>
              <a:rPr lang="en-US" dirty="0" err="1" smtClean="0"/>
              <a:t>trên</a:t>
            </a:r>
            <a:r>
              <a:rPr lang="en-US" dirty="0" smtClean="0"/>
              <a:t> 2 </a:t>
            </a:r>
            <a:r>
              <a:rPr lang="en-US" dirty="0" err="1" smtClean="0"/>
              <a:t>đĩa</a:t>
            </a:r>
            <a:r>
              <a:rPr lang="en-US" dirty="0" smtClean="0"/>
              <a:t> </a:t>
            </a:r>
            <a:r>
              <a:rPr lang="en-US" dirty="0" smtClean="0">
                <a:sym typeface="Wingdings" pitchFamily="2" charset="2"/>
              </a:rPr>
              <a:t> an </a:t>
            </a:r>
            <a:r>
              <a:rPr lang="en-US" dirty="0" err="1" smtClean="0">
                <a:sym typeface="Wingdings" pitchFamily="2" charset="2"/>
              </a:rPr>
              <a:t>toàn</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endParaRPr lang="en-US" dirty="0" smtClean="0"/>
          </a:p>
          <a:p>
            <a:r>
              <a:rPr lang="en-US" dirty="0" smtClean="0"/>
              <a:t>RAID2, RAID3, RAID4</a:t>
            </a:r>
          </a:p>
          <a:p>
            <a:pPr lvl="1"/>
            <a:r>
              <a:rPr lang="en-US" dirty="0" err="1" smtClean="0"/>
              <a:t>Có</a:t>
            </a:r>
            <a:r>
              <a:rPr lang="en-US" dirty="0" smtClean="0"/>
              <a:t> </a:t>
            </a:r>
            <a:r>
              <a:rPr lang="en-US" dirty="0" err="1" smtClean="0"/>
              <a:t>một</a:t>
            </a:r>
            <a:r>
              <a:rPr lang="en-US" dirty="0" smtClean="0"/>
              <a:t> </a:t>
            </a:r>
            <a:r>
              <a:rPr lang="en-US" dirty="0" err="1" smtClean="0"/>
              <a:t>đĩa</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lỗi</a:t>
            </a:r>
            <a:r>
              <a:rPr lang="en-US" dirty="0" smtClean="0"/>
              <a:t> </a:t>
            </a:r>
            <a:r>
              <a:rPr lang="en-US" dirty="0" err="1" smtClean="0"/>
              <a:t>và</a:t>
            </a:r>
            <a:r>
              <a:rPr lang="en-US" dirty="0" smtClean="0"/>
              <a:t> </a:t>
            </a:r>
            <a:r>
              <a:rPr lang="en-US" dirty="0" err="1" smtClean="0"/>
              <a:t>ngăn</a:t>
            </a:r>
            <a:r>
              <a:rPr lang="en-US" dirty="0" smtClean="0"/>
              <a:t> </a:t>
            </a:r>
            <a:r>
              <a:rPr lang="en-US" dirty="0" err="1" smtClean="0"/>
              <a:t>ngừa</a:t>
            </a:r>
            <a:r>
              <a:rPr lang="en-US" dirty="0" smtClean="0"/>
              <a:t> </a:t>
            </a:r>
            <a:r>
              <a:rPr lang="en-US" dirty="0" err="1" smtClean="0"/>
              <a:t>lỗi</a:t>
            </a:r>
            <a:endParaRPr lang="en-US" dirty="0" smtClean="0"/>
          </a:p>
          <a:p>
            <a:pPr lvl="1"/>
            <a:r>
              <a:rPr lang="en-US" dirty="0" smtClean="0"/>
              <a:t>RAID2 </a:t>
            </a:r>
            <a:r>
              <a:rPr lang="en-US" dirty="0" err="1" smtClean="0"/>
              <a:t>có</a:t>
            </a:r>
            <a:r>
              <a:rPr lang="en-US" dirty="0" smtClean="0"/>
              <a:t> </a:t>
            </a:r>
            <a:r>
              <a:rPr lang="en-US" dirty="0" err="1" smtClean="0"/>
              <a:t>thể</a:t>
            </a:r>
            <a:r>
              <a:rPr lang="en-US" dirty="0" smtClean="0"/>
              <a:t> </a:t>
            </a:r>
            <a:r>
              <a:rPr lang="en-US" dirty="0" err="1" smtClean="0"/>
              <a:t>sửa</a:t>
            </a:r>
            <a:r>
              <a:rPr lang="en-US" dirty="0" smtClean="0"/>
              <a:t> </a:t>
            </a:r>
            <a:r>
              <a:rPr lang="en-US" dirty="0" err="1" smtClean="0"/>
              <a:t>lỗi</a:t>
            </a:r>
            <a:r>
              <a:rPr lang="en-US" dirty="0" smtClean="0"/>
              <a:t>. RAID3, RAID4 </a:t>
            </a:r>
            <a:r>
              <a:rPr lang="en-US" dirty="0" err="1" smtClean="0"/>
              <a:t>chỉ</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lỗi</a:t>
            </a:r>
            <a:endParaRPr lang="en-US" dirty="0" smtClean="0"/>
          </a:p>
          <a:p>
            <a:pPr lvl="1"/>
            <a:r>
              <a:rPr lang="en-US" dirty="0" smtClean="0"/>
              <a:t>RAID3 </a:t>
            </a:r>
            <a:r>
              <a:rPr lang="en-US" dirty="0" err="1" smtClean="0"/>
              <a:t>phân</a:t>
            </a:r>
            <a:r>
              <a:rPr lang="en-US" dirty="0" smtClean="0"/>
              <a:t> </a:t>
            </a:r>
            <a:r>
              <a:rPr lang="en-US" dirty="0" err="1" smtClean="0"/>
              <a:t>vùng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theo</a:t>
            </a:r>
            <a:r>
              <a:rPr lang="en-US" dirty="0" smtClean="0"/>
              <a:t> bit </a:t>
            </a:r>
            <a:r>
              <a:rPr lang="en-US" dirty="0" err="1" smtClean="0"/>
              <a:t>hoặc</a:t>
            </a:r>
            <a:r>
              <a:rPr lang="en-US" dirty="0" smtClean="0"/>
              <a:t> byte, RAID4 </a:t>
            </a:r>
            <a:r>
              <a:rPr lang="en-US" dirty="0" err="1" smtClean="0"/>
              <a:t>phân</a:t>
            </a:r>
            <a:r>
              <a:rPr lang="en-US" dirty="0" smtClean="0"/>
              <a:t> </a:t>
            </a:r>
            <a:r>
              <a:rPr lang="en-US" dirty="0" err="1" smtClean="0"/>
              <a:t>vùng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theo</a:t>
            </a:r>
            <a:r>
              <a:rPr lang="en-US" dirty="0" smtClean="0"/>
              <a:t> </a:t>
            </a:r>
            <a:r>
              <a:rPr lang="en-US" dirty="0" err="1" smtClean="0"/>
              <a:t>khối</a:t>
            </a:r>
            <a:endParaRPr lang="en-US" dirty="0" smtClean="0"/>
          </a:p>
          <a:p>
            <a:r>
              <a:rPr lang="en-US" dirty="0" smtClean="0"/>
              <a:t>RAID5</a:t>
            </a:r>
          </a:p>
          <a:p>
            <a:r>
              <a:rPr lang="en-US" dirty="0" smtClean="0"/>
              <a:t>RAID6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RAID5</a:t>
            </a:r>
          </a:p>
          <a:p>
            <a:pPr lvl="1"/>
            <a:r>
              <a:rPr lang="en-US" dirty="0" smtClean="0"/>
              <a:t>Parity </a:t>
            </a:r>
            <a:r>
              <a:rPr lang="en-US" dirty="0" err="1" smtClean="0"/>
              <a:t>được</a:t>
            </a:r>
            <a:r>
              <a:rPr lang="en-US" dirty="0" smtClean="0"/>
              <a:t> </a:t>
            </a:r>
            <a:r>
              <a:rPr lang="en-US" dirty="0" err="1" smtClean="0"/>
              <a:t>ghi</a:t>
            </a:r>
            <a:r>
              <a:rPr lang="en-US" dirty="0" smtClean="0"/>
              <a:t> </a:t>
            </a:r>
            <a:r>
              <a:rPr lang="en-US" dirty="0" err="1" smtClean="0"/>
              <a:t>trên</a:t>
            </a:r>
            <a:r>
              <a:rPr lang="en-US" dirty="0" smtClean="0"/>
              <a:t> </a:t>
            </a:r>
            <a:r>
              <a:rPr lang="en-US" dirty="0" err="1" smtClean="0"/>
              <a:t>những</a:t>
            </a:r>
            <a:r>
              <a:rPr lang="en-US" dirty="0" smtClean="0"/>
              <a:t> </a:t>
            </a:r>
            <a:r>
              <a:rPr lang="en-US" dirty="0" err="1" smtClean="0"/>
              <a:t>đĩa</a:t>
            </a:r>
            <a:r>
              <a:rPr lang="en-US" dirty="0" smtClean="0"/>
              <a:t> </a:t>
            </a:r>
            <a:r>
              <a:rPr lang="en-US" dirty="0" err="1" smtClean="0"/>
              <a:t>riêng</a:t>
            </a:r>
            <a:r>
              <a:rPr lang="en-US" dirty="0" smtClean="0"/>
              <a:t> </a:t>
            </a:r>
            <a:r>
              <a:rPr lang="en-US" dirty="0" err="1" smtClean="0"/>
              <a:t>biệt</a:t>
            </a:r>
            <a:endParaRPr lang="en-US" dirty="0" smtClean="0"/>
          </a:p>
          <a:p>
            <a:pPr lvl="1"/>
            <a:r>
              <a:rPr lang="en-US" dirty="0" err="1" smtClean="0"/>
              <a:t>Lỗi</a:t>
            </a:r>
            <a:r>
              <a:rPr lang="en-US" dirty="0" smtClean="0"/>
              <a:t> </a:t>
            </a:r>
            <a:r>
              <a:rPr lang="en-US" dirty="0" err="1" smtClean="0"/>
              <a:t>trên</a:t>
            </a:r>
            <a:r>
              <a:rPr lang="en-US" dirty="0" smtClean="0"/>
              <a:t> 1 </a:t>
            </a:r>
            <a:r>
              <a:rPr lang="en-US" dirty="0" err="1" smtClean="0"/>
              <a:t>đĩa</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phục</a:t>
            </a:r>
            <a:r>
              <a:rPr lang="en-US" dirty="0" smtClean="0"/>
              <a:t> </a:t>
            </a:r>
            <a:r>
              <a:rPr lang="en-US" dirty="0" err="1" smtClean="0"/>
              <a:t>hồi</a:t>
            </a:r>
            <a:endParaRPr lang="en-US" dirty="0" smtClean="0"/>
          </a:p>
          <a:p>
            <a:endParaRPr lang="en-US" dirty="0" smtClean="0"/>
          </a:p>
          <a:p>
            <a:endParaRPr lang="en-US" dirty="0" smtClean="0"/>
          </a:p>
          <a:p>
            <a:endParaRPr lang="en-US" dirty="0" smtClean="0"/>
          </a:p>
          <a:p>
            <a:r>
              <a:rPr lang="en-US" dirty="0" smtClean="0"/>
              <a:t>RAID6</a:t>
            </a:r>
          </a:p>
          <a:p>
            <a:pPr lvl="1"/>
            <a:r>
              <a:rPr lang="en-US" dirty="0" err="1" smtClean="0"/>
              <a:t>Giống</a:t>
            </a:r>
            <a:r>
              <a:rPr lang="en-US" dirty="0" smtClean="0"/>
              <a:t> RAI5</a:t>
            </a:r>
          </a:p>
          <a:p>
            <a:pPr lvl="1"/>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a:t>
            </a:r>
            <a:r>
              <a:rPr lang="en-US" dirty="0" err="1" smtClean="0"/>
              <a:t>có</a:t>
            </a:r>
            <a:r>
              <a:rPr lang="en-US" dirty="0" smtClean="0"/>
              <a:t> 2 </a:t>
            </a:r>
            <a:r>
              <a:rPr lang="en-US" dirty="0" err="1" smtClean="0"/>
              <a:t>đĩa</a:t>
            </a:r>
            <a:r>
              <a:rPr lang="en-US" dirty="0" smtClean="0"/>
              <a:t> </a:t>
            </a:r>
            <a:r>
              <a:rPr lang="en-US" dirty="0" err="1" smtClean="0"/>
              <a:t>bị</a:t>
            </a:r>
            <a:r>
              <a:rPr lang="en-US" dirty="0" smtClean="0"/>
              <a:t> </a:t>
            </a:r>
            <a:r>
              <a:rPr lang="en-US" dirty="0" err="1" smtClean="0"/>
              <a:t>lỗi</a:t>
            </a:r>
            <a:endParaRPr lang="en-US" dirty="0" smtClean="0"/>
          </a:p>
          <a:p>
            <a:pPr>
              <a:buNone/>
            </a:pPr>
            <a:endParaRPr lang="en-US" dirty="0" smtClean="0"/>
          </a:p>
        </p:txBody>
      </p:sp>
      <p:pic>
        <p:nvPicPr>
          <p:cNvPr id="4" name="Picture 3" descr="RAID5.bmp"/>
          <p:cNvPicPr>
            <a:picLocks noChangeAspect="1"/>
          </p:cNvPicPr>
          <p:nvPr/>
        </p:nvPicPr>
        <p:blipFill>
          <a:blip r:embed="rId2"/>
          <a:stretch>
            <a:fillRect/>
          </a:stretch>
        </p:blipFill>
        <p:spPr>
          <a:xfrm>
            <a:off x="1295400" y="3124200"/>
            <a:ext cx="6086475" cy="1381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6" end="6"/>
                                            </p:txEl>
                                          </p:spTgt>
                                        </p:tgtEl>
                                        <p:attrNameLst>
                                          <p:attrName>style.textDecorationUnderline</p:attrName>
                                        </p:attrNameLst>
                                      </p:cBhvr>
                                      <p:to>
                                        <p:strVal val="true"/>
                                      </p:to>
                                    </p:set>
                                  </p:childTnLst>
                                </p:cTn>
                              </p:par>
                            </p:childTnLst>
                          </p:cTn>
                        </p:par>
                        <p:par>
                          <p:cTn id="7" fill="hold">
                            <p:stCondLst>
                              <p:cond delay="120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1200"/>
                            </p:stCondLst>
                            <p:childTnLst>
                              <p:par>
                                <p:cTn id="12" presetID="9" presetClass="emph" presetSubtype="0" grpId="1" nodeType="afterEffect">
                                  <p:stCondLst>
                                    <p:cond delay="0"/>
                                  </p:stCondLst>
                                  <p:childTnLst>
                                    <p:set>
                                      <p:cBhvr rctx="PPT">
                                        <p:cTn id="13" dur="indefinite"/>
                                        <p:tgtEl>
                                          <p:spTgt spid="22531">
                                            <p:txEl>
                                              <p:pRg st="1" end="1"/>
                                            </p:txEl>
                                          </p:spTgt>
                                        </p:tgtEl>
                                        <p:attrNameLst>
                                          <p:attrName>style.opacity</p:attrName>
                                        </p:attrNameLst>
                                      </p:cBhvr>
                                      <p:to>
                                        <p:strVal val="0.5"/>
                                      </p:to>
                                    </p:set>
                                    <p:animEffect filter="image" prLst="opacity: 0.5">
                                      <p:cBhvr rctx="IE">
                                        <p:cTn id="14" dur="indefinite"/>
                                        <p:tgtEl>
                                          <p:spTgt spid="22531">
                                            <p:txEl>
                                              <p:pRg st="1" end="1"/>
                                            </p:txEl>
                                          </p:spTgt>
                                        </p:tgtEl>
                                      </p:cBhvr>
                                    </p:animEffect>
                                  </p:childTnLst>
                                </p:cTn>
                              </p:par>
                            </p:childTnLst>
                          </p:cTn>
                        </p:par>
                        <p:par>
                          <p:cTn id="15" fill="hold">
                            <p:stCondLst>
                              <p:cond delay="1200"/>
                            </p:stCondLst>
                            <p:childTnLst>
                              <p:par>
                                <p:cTn id="16" presetID="9" presetClass="emph" presetSubtype="0" grpId="1" nodeType="afterEffect">
                                  <p:stCondLst>
                                    <p:cond delay="0"/>
                                  </p:stCondLst>
                                  <p:childTnLst>
                                    <p:set>
                                      <p:cBhvr rctx="PPT">
                                        <p:cTn id="17" dur="indefinite"/>
                                        <p:tgtEl>
                                          <p:spTgt spid="22531">
                                            <p:txEl>
                                              <p:pRg st="2" end="2"/>
                                            </p:txEl>
                                          </p:spTgt>
                                        </p:tgtEl>
                                        <p:attrNameLst>
                                          <p:attrName>style.opacity</p:attrName>
                                        </p:attrNameLst>
                                      </p:cBhvr>
                                      <p:to>
                                        <p:strVal val="0.5"/>
                                      </p:to>
                                    </p:set>
                                    <p:animEffect filter="image" prLst="opacity: 0.5">
                                      <p:cBhvr rctx="IE">
                                        <p:cTn id="18" dur="indefinite"/>
                                        <p:tgtEl>
                                          <p:spTgt spid="22531">
                                            <p:txEl>
                                              <p:pRg st="2" end="2"/>
                                            </p:txEl>
                                          </p:spTgt>
                                        </p:tgtEl>
                                      </p:cBhvr>
                                    </p:animEffect>
                                  </p:childTnLst>
                                </p:cTn>
                              </p:par>
                            </p:childTnLst>
                          </p:cTn>
                        </p:par>
                        <p:par>
                          <p:cTn id="19" fill="hold">
                            <p:stCondLst>
                              <p:cond delay="1200"/>
                            </p:stCondLst>
                            <p:childTnLst>
                              <p:par>
                                <p:cTn id="20" presetID="9" presetClass="emph" presetSubtype="0" grpId="1" nodeType="afterEffect">
                                  <p:stCondLst>
                                    <p:cond delay="0"/>
                                  </p:stCondLst>
                                  <p:childTnLst>
                                    <p:set>
                                      <p:cBhvr rctx="PPT">
                                        <p:cTn id="21" dur="indefinite"/>
                                        <p:tgtEl>
                                          <p:spTgt spid="22531">
                                            <p:txEl>
                                              <p:pRg st="3" end="3"/>
                                            </p:txEl>
                                          </p:spTgt>
                                        </p:tgtEl>
                                        <p:attrNameLst>
                                          <p:attrName>style.opacity</p:attrName>
                                        </p:attrNameLst>
                                      </p:cBhvr>
                                      <p:to>
                                        <p:strVal val="0.5"/>
                                      </p:to>
                                    </p:set>
                                    <p:animEffect filter="image" prLst="opacity: 0.5">
                                      <p:cBhvr rctx="IE">
                                        <p:cTn id="22" dur="indefinite"/>
                                        <p:tgtEl>
                                          <p:spTgt spid="22531">
                                            <p:txEl>
                                              <p:pRg st="3" end="3"/>
                                            </p:txEl>
                                          </p:spTgt>
                                        </p:tgtEl>
                                      </p:cBhvr>
                                    </p:animEffect>
                                  </p:childTnLst>
                                </p:cTn>
                              </p:par>
                            </p:childTnLst>
                          </p:cTn>
                        </p:par>
                        <p:par>
                          <p:cTn id="23" fill="hold">
                            <p:stCondLst>
                              <p:cond delay="1200"/>
                            </p:stCondLst>
                            <p:childTnLst>
                              <p:par>
                                <p:cTn id="24" presetID="9" presetClass="emph" presetSubtype="0" grpId="1" nodeType="afterEffect">
                                  <p:stCondLst>
                                    <p:cond delay="0"/>
                                  </p:stCondLst>
                                  <p:childTnLst>
                                    <p:set>
                                      <p:cBhvr rctx="PPT">
                                        <p:cTn id="25" dur="indefinite"/>
                                        <p:tgtEl>
                                          <p:spTgt spid="22531">
                                            <p:txEl>
                                              <p:pRg st="4" end="4"/>
                                            </p:txEl>
                                          </p:spTgt>
                                        </p:tgtEl>
                                        <p:attrNameLst>
                                          <p:attrName>style.opacity</p:attrName>
                                        </p:attrNameLst>
                                      </p:cBhvr>
                                      <p:to>
                                        <p:strVal val="0.5"/>
                                      </p:to>
                                    </p:set>
                                    <p:animEffect filter="image" prLst="opacity: 0.5">
                                      <p:cBhvr rctx="IE">
                                        <p:cTn id="26" dur="indefinite"/>
                                        <p:tgtEl>
                                          <p:spTgt spid="22531">
                                            <p:txEl>
                                              <p:pRg st="4" end="4"/>
                                            </p:txEl>
                                          </p:spTgt>
                                        </p:tgtEl>
                                      </p:cBhvr>
                                    </p:animEffect>
                                  </p:childTnLst>
                                </p:cTn>
                              </p:par>
                            </p:childTnLst>
                          </p:cTn>
                        </p:par>
                        <p:par>
                          <p:cTn id="27" fill="hold">
                            <p:stCondLst>
                              <p:cond delay="1200"/>
                            </p:stCondLst>
                            <p:childTnLst>
                              <p:par>
                                <p:cTn id="28" presetID="9" presetClass="emph" presetSubtype="0" grpId="1" nodeType="afterEffect">
                                  <p:stCondLst>
                                    <p:cond delay="0"/>
                                  </p:stCondLst>
                                  <p:childTnLst>
                                    <p:set>
                                      <p:cBhvr rctx="PPT">
                                        <p:cTn id="29" dur="indefinite"/>
                                        <p:tgtEl>
                                          <p:spTgt spid="22531">
                                            <p:txEl>
                                              <p:pRg st="5" end="5"/>
                                            </p:txEl>
                                          </p:spTgt>
                                        </p:tgtEl>
                                        <p:attrNameLst>
                                          <p:attrName>style.opacity</p:attrName>
                                        </p:attrNameLst>
                                      </p:cBhvr>
                                      <p:to>
                                        <p:strVal val="0.5"/>
                                      </p:to>
                                    </p:set>
                                    <p:animEffect filter="image" prLst="opacity: 0.5">
                                      <p:cBhvr rctx="IE">
                                        <p:cTn id="30" dur="indefinite"/>
                                        <p:tgtEl>
                                          <p:spTgt spid="22531">
                                            <p:txEl>
                                              <p:pRg st="5" end="5"/>
                                            </p:txEl>
                                          </p:spTgt>
                                        </p:tgtEl>
                                      </p:cBhvr>
                                    </p:animEffect>
                                  </p:childTnLst>
                                </p:cTn>
                              </p:par>
                            </p:childTnLst>
                          </p:cTn>
                        </p:par>
                        <p:par>
                          <p:cTn id="31" fill="hold">
                            <p:stCondLst>
                              <p:cond delay="1200"/>
                            </p:stCondLst>
                            <p:childTnLst>
                              <p:par>
                                <p:cTn id="32" presetID="9" presetClass="emph" presetSubtype="0" grpId="1" nodeType="afterEffect">
                                  <p:stCondLst>
                                    <p:cond delay="0"/>
                                  </p:stCondLst>
                                  <p:childTnLst>
                                    <p:set>
                                      <p:cBhvr rctx="PPT">
                                        <p:cTn id="33" dur="indefinite"/>
                                        <p:tgtEl>
                                          <p:spTgt spid="22531">
                                            <p:txEl>
                                              <p:pRg st="7" end="7"/>
                                            </p:txEl>
                                          </p:spTgt>
                                        </p:tgtEl>
                                        <p:attrNameLst>
                                          <p:attrName>style.opacity</p:attrName>
                                        </p:attrNameLst>
                                      </p:cBhvr>
                                      <p:to>
                                        <p:strVal val="0.5"/>
                                      </p:to>
                                    </p:set>
                                    <p:animEffect filter="image" prLst="opacity: 0.5">
                                      <p:cBhvr rctx="IE">
                                        <p:cTn id="34" dur="indefinite"/>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2.1.7.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phụ</a:t>
            </a:r>
            <a:endParaRPr lang="en-US" dirty="0"/>
          </a:p>
        </p:txBody>
      </p:sp>
      <p:pic>
        <p:nvPicPr>
          <p:cNvPr id="6" name="Content Placeholder 5" descr="thietbiluutruphu.bmp"/>
          <p:cNvPicPr>
            <a:picLocks noGrp="1" noChangeAspect="1"/>
          </p:cNvPicPr>
          <p:nvPr>
            <p:ph sz="quarter" idx="1"/>
          </p:nvPr>
        </p:nvPicPr>
        <p:blipFill>
          <a:blip r:embed="rId3"/>
          <a:stretch>
            <a:fillRect/>
          </a:stretch>
        </p:blipFill>
        <p:spPr>
          <a:xfrm>
            <a:off x="762367" y="1600200"/>
            <a:ext cx="7854216" cy="4495800"/>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2.1.7. </a:t>
            </a:r>
            <a:r>
              <a:rPr lang="en-US" dirty="0" err="1" smtClean="0"/>
              <a:t>Các</a:t>
            </a:r>
            <a:r>
              <a:rPr lang="en-US" dirty="0" smtClean="0"/>
              <a:t> </a:t>
            </a:r>
            <a:r>
              <a:rPr lang="en-US" dirty="0" err="1" smtClean="0"/>
              <a:t>đơn</a:t>
            </a:r>
            <a:r>
              <a:rPr lang="en-US" dirty="0" smtClean="0"/>
              <a:t> </a:t>
            </a:r>
            <a:r>
              <a:rPr lang="en-US" dirty="0" err="1" smtClean="0"/>
              <a:t>vị</a:t>
            </a:r>
            <a:r>
              <a:rPr lang="en-US" dirty="0" smtClean="0"/>
              <a:t> </a:t>
            </a:r>
            <a:r>
              <a:rPr lang="en-US" dirty="0" err="1" smtClean="0"/>
              <a:t>vào</a:t>
            </a:r>
            <a:r>
              <a:rPr lang="en-US" dirty="0" smtClean="0"/>
              <a:t>/</a:t>
            </a:r>
            <a:r>
              <a:rPr lang="en-US" dirty="0" err="1" smtClean="0"/>
              <a:t>ra</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đơn</a:t>
            </a:r>
            <a:r>
              <a:rPr lang="en-US" dirty="0" smtClean="0"/>
              <a:t> </a:t>
            </a:r>
            <a:r>
              <a:rPr lang="en-US" dirty="0" err="1" smtClean="0"/>
              <a:t>vị</a:t>
            </a:r>
            <a:r>
              <a:rPr lang="en-US" dirty="0" smtClean="0"/>
              <a:t> </a:t>
            </a:r>
            <a:r>
              <a:rPr lang="en-US" dirty="0" err="1" smtClean="0"/>
              <a:t>vào</a:t>
            </a:r>
            <a:endParaRPr lang="en-US" dirty="0" smtClean="0"/>
          </a:p>
          <a:p>
            <a:pPr lvl="1"/>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là</a:t>
            </a:r>
            <a:r>
              <a:rPr lang="en-US" dirty="0" smtClean="0"/>
              <a:t> </a:t>
            </a:r>
            <a:r>
              <a:rPr lang="en-US" dirty="0" err="1" smtClean="0"/>
              <a:t>bàn</a:t>
            </a:r>
            <a:r>
              <a:rPr lang="en-US" dirty="0" smtClean="0"/>
              <a:t> </a:t>
            </a:r>
            <a:r>
              <a:rPr lang="en-US" dirty="0" err="1" smtClean="0"/>
              <a:t>phím</a:t>
            </a:r>
            <a:r>
              <a:rPr lang="en-US" dirty="0" smtClean="0"/>
              <a:t> </a:t>
            </a:r>
            <a:r>
              <a:rPr lang="en-US" dirty="0" err="1" smtClean="0"/>
              <a:t>và</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con </a:t>
            </a:r>
            <a:r>
              <a:rPr lang="en-US" dirty="0" err="1" smtClean="0"/>
              <a:t>trỏ</a:t>
            </a:r>
            <a:endParaRPr lang="en-US" dirty="0" smtClean="0"/>
          </a:p>
          <a:p>
            <a:pPr lvl="1"/>
            <a:r>
              <a:rPr lang="en-US" dirty="0" err="1" smtClean="0"/>
              <a:t>Một</a:t>
            </a:r>
            <a:r>
              <a:rPr lang="en-US" dirty="0" smtClean="0"/>
              <a:t> </a:t>
            </a:r>
            <a:r>
              <a:rPr lang="en-US" dirty="0" err="1" smtClean="0"/>
              <a:t>số</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vào</a:t>
            </a:r>
            <a:r>
              <a:rPr lang="en-US" dirty="0" smtClean="0"/>
              <a:t> </a:t>
            </a:r>
            <a:r>
              <a:rPr lang="en-US" dirty="0" err="1" smtClean="0"/>
              <a:t>khác</a:t>
            </a:r>
            <a:endParaRPr lang="en-US" dirty="0" smtClean="0"/>
          </a:p>
          <a:p>
            <a:pPr lvl="1"/>
            <a:endParaRPr lang="en-US" dirty="0"/>
          </a:p>
        </p:txBody>
      </p:sp>
      <p:pic>
        <p:nvPicPr>
          <p:cNvPr id="4" name="Picture 3" descr="thietbivao.bmp"/>
          <p:cNvPicPr>
            <a:picLocks noChangeAspect="1"/>
          </p:cNvPicPr>
          <p:nvPr/>
        </p:nvPicPr>
        <p:blipFill>
          <a:blip r:embed="rId2"/>
          <a:stretch>
            <a:fillRect/>
          </a:stretch>
        </p:blipFill>
        <p:spPr>
          <a:xfrm>
            <a:off x="552450" y="3267075"/>
            <a:ext cx="8362950" cy="229552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2.1.7. </a:t>
            </a:r>
            <a:r>
              <a:rPr lang="en-US" dirty="0" err="1" smtClean="0"/>
              <a:t>Các</a:t>
            </a:r>
            <a:r>
              <a:rPr lang="en-US" dirty="0" smtClean="0"/>
              <a:t> </a:t>
            </a:r>
            <a:r>
              <a:rPr lang="en-US" dirty="0" err="1" smtClean="0"/>
              <a:t>đơn</a:t>
            </a:r>
            <a:r>
              <a:rPr lang="en-US" dirty="0" smtClean="0"/>
              <a:t> </a:t>
            </a:r>
            <a:r>
              <a:rPr lang="en-US" dirty="0" err="1" smtClean="0"/>
              <a:t>vị</a:t>
            </a:r>
            <a:r>
              <a:rPr lang="en-US" dirty="0" smtClean="0"/>
              <a:t> </a:t>
            </a:r>
            <a:r>
              <a:rPr lang="en-US" dirty="0" err="1" smtClean="0"/>
              <a:t>vào</a:t>
            </a:r>
            <a:r>
              <a:rPr lang="en-US" dirty="0" smtClean="0"/>
              <a:t> </a:t>
            </a:r>
            <a:r>
              <a:rPr lang="en-US" dirty="0" err="1" smtClean="0"/>
              <a:t>ra</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đơn</a:t>
            </a:r>
            <a:r>
              <a:rPr lang="en-US" dirty="0" smtClean="0"/>
              <a:t> </a:t>
            </a:r>
            <a:r>
              <a:rPr lang="en-US" dirty="0" err="1" smtClean="0"/>
              <a:t>vị</a:t>
            </a:r>
            <a:r>
              <a:rPr lang="en-US" dirty="0" smtClean="0"/>
              <a:t> </a:t>
            </a:r>
            <a:r>
              <a:rPr lang="en-US" dirty="0" err="1" smtClean="0"/>
              <a:t>ra</a:t>
            </a:r>
            <a:endParaRPr lang="en-US" dirty="0" smtClean="0"/>
          </a:p>
          <a:p>
            <a:pPr lvl="1"/>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màn</a:t>
            </a:r>
            <a:r>
              <a:rPr lang="en-US" dirty="0" smtClean="0"/>
              <a:t> </a:t>
            </a:r>
            <a:r>
              <a:rPr lang="en-US" dirty="0" err="1" smtClean="0"/>
              <a:t>hình</a:t>
            </a:r>
            <a:r>
              <a:rPr lang="en-US" dirty="0" smtClean="0"/>
              <a:t> </a:t>
            </a:r>
            <a:r>
              <a:rPr lang="en-US" dirty="0" err="1" smtClean="0"/>
              <a:t>và</a:t>
            </a:r>
            <a:r>
              <a:rPr lang="en-US" dirty="0" smtClean="0"/>
              <a:t> </a:t>
            </a:r>
            <a:r>
              <a:rPr lang="en-US" dirty="0" err="1" smtClean="0"/>
              <a:t>máy</a:t>
            </a:r>
            <a:r>
              <a:rPr lang="en-US" dirty="0" smtClean="0"/>
              <a:t> in</a:t>
            </a:r>
          </a:p>
          <a:p>
            <a:pPr lvl="1"/>
            <a:endParaRPr lang="en-US" dirty="0"/>
          </a:p>
        </p:txBody>
      </p:sp>
      <p:pic>
        <p:nvPicPr>
          <p:cNvPr id="4" name="Picture 3" descr="thietbira.bmp"/>
          <p:cNvPicPr>
            <a:picLocks noChangeAspect="1"/>
          </p:cNvPicPr>
          <p:nvPr/>
        </p:nvPicPr>
        <p:blipFill>
          <a:blip r:embed="rId3"/>
          <a:stretch>
            <a:fillRect/>
          </a:stretch>
        </p:blipFill>
        <p:spPr>
          <a:xfrm>
            <a:off x="533400" y="2743200"/>
            <a:ext cx="8343900" cy="3152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en-US" dirty="0" err="1" smtClean="0"/>
              <a:t>bộ</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đọc</a:t>
            </a:r>
            <a:r>
              <a:rPr lang="en-US" dirty="0" smtClean="0"/>
              <a:t>)</a:t>
            </a:r>
            <a:endParaRPr lang="en-US" dirty="0"/>
          </a:p>
        </p:txBody>
      </p:sp>
      <p:sp>
        <p:nvSpPr>
          <p:cNvPr id="3" name="Text Placeholder 2"/>
          <p:cNvSpPr>
            <a:spLocks noGrp="1"/>
          </p:cNvSpPr>
          <p:nvPr>
            <p:ph type="body" sz="half" idx="1"/>
          </p:nvPr>
        </p:nvSpPr>
        <p:spPr>
          <a:xfrm>
            <a:off x="304800" y="1752600"/>
            <a:ext cx="8458200" cy="4267200"/>
          </a:xfrm>
        </p:spPr>
        <p:txBody>
          <a:bodyPr/>
          <a:lstStyle/>
          <a:p>
            <a:r>
              <a:rPr lang="en-US" dirty="0" smtClean="0"/>
              <a:t>EPROM (Erasable PROM)</a:t>
            </a:r>
          </a:p>
          <a:p>
            <a:pPr lvl="1"/>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bởi</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bằng</a:t>
            </a:r>
            <a:r>
              <a:rPr lang="en-US" dirty="0" smtClean="0"/>
              <a:t> </a:t>
            </a:r>
            <a:r>
              <a:rPr lang="en-US" dirty="0" err="1" smtClean="0"/>
              <a:t>điện</a:t>
            </a:r>
            <a:r>
              <a:rPr lang="en-US" dirty="0" smtClean="0"/>
              <a:t> (</a:t>
            </a:r>
            <a:r>
              <a:rPr lang="en-US" dirty="0" err="1" smtClean="0"/>
              <a:t>dùng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chuyên</a:t>
            </a:r>
            <a:r>
              <a:rPr lang="en-US" dirty="0" smtClean="0"/>
              <a:t> </a:t>
            </a:r>
            <a:r>
              <a:rPr lang="en-US" dirty="0" err="1" smtClean="0"/>
              <a:t>dụng</a:t>
            </a:r>
            <a:r>
              <a:rPr lang="en-US" dirty="0" smtClean="0"/>
              <a:t>)</a:t>
            </a:r>
          </a:p>
          <a:p>
            <a:pPr lvl="1"/>
            <a:r>
              <a:rPr lang="en-US" dirty="0" err="1" smtClean="0"/>
              <a:t>Ghi</a:t>
            </a:r>
            <a:r>
              <a:rPr lang="en-US" dirty="0" smtClean="0"/>
              <a:t> </a:t>
            </a:r>
            <a:r>
              <a:rPr lang="en-US" dirty="0" err="1" smtClean="0"/>
              <a:t>được</a:t>
            </a:r>
            <a:r>
              <a:rPr lang="en-US" dirty="0" smtClean="0"/>
              <a:t> </a:t>
            </a:r>
            <a:r>
              <a:rPr lang="en-US" dirty="0" err="1" smtClean="0"/>
              <a:t>nhiều</a:t>
            </a:r>
            <a:r>
              <a:rPr lang="en-US" dirty="0" smtClean="0"/>
              <a:t> </a:t>
            </a:r>
            <a:r>
              <a:rPr lang="en-US" dirty="0" err="1" smtClean="0"/>
              <a:t>lần</a:t>
            </a:r>
            <a:endParaRPr lang="en-US" dirty="0" smtClean="0"/>
          </a:p>
          <a:p>
            <a:pPr lvl="1"/>
            <a:r>
              <a:rPr lang="en-US" dirty="0" err="1" smtClean="0"/>
              <a:t>Xóa</a:t>
            </a:r>
            <a:r>
              <a:rPr lang="en-US" dirty="0" smtClean="0"/>
              <a:t> </a:t>
            </a:r>
            <a:r>
              <a:rPr lang="en-US" dirty="0" err="1" smtClean="0"/>
              <a:t>bằng</a:t>
            </a:r>
            <a:r>
              <a:rPr lang="en-US" dirty="0" smtClean="0"/>
              <a:t> </a:t>
            </a:r>
            <a:r>
              <a:rPr lang="en-US" dirty="0" err="1" smtClean="0"/>
              <a:t>tia</a:t>
            </a:r>
            <a:r>
              <a:rPr lang="en-US" dirty="0" smtClean="0"/>
              <a:t> </a:t>
            </a:r>
            <a:r>
              <a:rPr lang="en-US" dirty="0" err="1" smtClean="0"/>
              <a:t>cực</a:t>
            </a:r>
            <a:r>
              <a:rPr lang="en-US" dirty="0" smtClean="0"/>
              <a:t> </a:t>
            </a:r>
            <a:r>
              <a:rPr lang="en-US" dirty="0" err="1" smtClean="0"/>
              <a:t>tím</a:t>
            </a:r>
            <a:endParaRPr lang="en-US" dirty="0" smtClean="0"/>
          </a:p>
          <a:p>
            <a:r>
              <a:rPr lang="en-US" dirty="0" smtClean="0"/>
              <a:t>EEPROM (Electrically erasable PROM)</a:t>
            </a:r>
          </a:p>
          <a:p>
            <a:pPr lvl="1"/>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ghi</a:t>
            </a:r>
            <a:r>
              <a:rPr lang="en-US" dirty="0" smtClean="0"/>
              <a:t> </a:t>
            </a:r>
            <a:r>
              <a:rPr lang="en-US" dirty="0" err="1" smtClean="0"/>
              <a:t>theo</a:t>
            </a:r>
            <a:r>
              <a:rPr lang="en-US" dirty="0" smtClean="0"/>
              <a:t> </a:t>
            </a:r>
            <a:r>
              <a:rPr lang="en-US" dirty="0" err="1" smtClean="0"/>
              <a:t>từng</a:t>
            </a:r>
            <a:r>
              <a:rPr lang="en-US" dirty="0" smtClean="0"/>
              <a:t> byte</a:t>
            </a:r>
          </a:p>
          <a:p>
            <a:pPr lvl="1"/>
            <a:r>
              <a:rPr lang="en-US" dirty="0" err="1" smtClean="0"/>
              <a:t>Xóa</a:t>
            </a:r>
            <a:r>
              <a:rPr lang="en-US" dirty="0" smtClean="0"/>
              <a:t> </a:t>
            </a:r>
            <a:r>
              <a:rPr lang="en-US" dirty="0" err="1" smtClean="0"/>
              <a:t>bằng</a:t>
            </a:r>
            <a:r>
              <a:rPr lang="en-US" dirty="0" smtClean="0"/>
              <a:t> </a:t>
            </a:r>
            <a:r>
              <a:rPr lang="en-US" dirty="0" err="1" smtClean="0"/>
              <a:t>điện</a:t>
            </a:r>
            <a:endParaRPr lang="en-US"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2.1. Phần cứng	</a:t>
            </a:r>
          </a:p>
        </p:txBody>
      </p:sp>
      <p:sp>
        <p:nvSpPr>
          <p:cNvPr id="22531" name="Rectangle 3"/>
          <p:cNvSpPr>
            <a:spLocks noGrp="1" noChangeArrowheads="1"/>
          </p:cNvSpPr>
          <p:nvPr>
            <p:ph sz="quarter" idx="1"/>
          </p:nvPr>
        </p:nvSpPr>
        <p:spPr/>
        <p:txBody>
          <a:bodyPr/>
          <a:lstStyle/>
          <a:p>
            <a:pPr>
              <a:lnSpc>
                <a:spcPct val="90000"/>
              </a:lnSpc>
              <a:buNone/>
            </a:pPr>
            <a:r>
              <a:rPr lang="en-US" dirty="0" smtClean="0"/>
              <a:t>2.1.1. </a:t>
            </a:r>
            <a:r>
              <a:rPr lang="en-US" dirty="0" err="1" smtClean="0"/>
              <a:t>Phần</a:t>
            </a:r>
            <a:r>
              <a:rPr lang="en-US" dirty="0" smtClean="0"/>
              <a:t> </a:t>
            </a:r>
            <a:r>
              <a:rPr lang="en-US" dirty="0" err="1"/>
              <a:t>tử</a:t>
            </a:r>
            <a:r>
              <a:rPr lang="en-US" dirty="0"/>
              <a:t> </a:t>
            </a:r>
            <a:r>
              <a:rPr lang="en-US" dirty="0" err="1"/>
              <a:t>thông</a:t>
            </a:r>
            <a:r>
              <a:rPr lang="en-US" dirty="0"/>
              <a:t> tin (</a:t>
            </a:r>
            <a:r>
              <a:rPr lang="en-US" dirty="0" err="1"/>
              <a:t>bộ</a:t>
            </a:r>
            <a:r>
              <a:rPr lang="en-US" dirty="0"/>
              <a:t> </a:t>
            </a:r>
            <a:r>
              <a:rPr lang="en-US" dirty="0" err="1"/>
              <a:t>nhớ</a:t>
            </a:r>
            <a:r>
              <a:rPr lang="en-US" dirty="0"/>
              <a:t>)</a:t>
            </a:r>
          </a:p>
          <a:p>
            <a:pPr>
              <a:lnSpc>
                <a:spcPct val="90000"/>
              </a:lnSpc>
              <a:buNone/>
            </a:pPr>
            <a:r>
              <a:rPr lang="en-US" dirty="0" smtClean="0"/>
              <a:t>2.1.2.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xử</a:t>
            </a:r>
            <a:r>
              <a:rPr lang="en-US" dirty="0"/>
              <a:t> </a:t>
            </a:r>
            <a:r>
              <a:rPr lang="en-US" dirty="0" err="1"/>
              <a:t>lý</a:t>
            </a:r>
            <a:endParaRPr lang="en-US" dirty="0"/>
          </a:p>
          <a:p>
            <a:pPr>
              <a:lnSpc>
                <a:spcPct val="90000"/>
              </a:lnSpc>
              <a:buNone/>
            </a:pPr>
            <a:r>
              <a:rPr lang="en-US" dirty="0" smtClean="0"/>
              <a:t>2.1.3. </a:t>
            </a:r>
            <a:r>
              <a:rPr lang="en-US" dirty="0" err="1" smtClean="0"/>
              <a:t>Kiến</a:t>
            </a:r>
            <a:r>
              <a:rPr lang="en-US" dirty="0" smtClean="0"/>
              <a:t> </a:t>
            </a:r>
            <a:r>
              <a:rPr lang="en-US" dirty="0" err="1"/>
              <a:t>trúc</a:t>
            </a:r>
            <a:r>
              <a:rPr lang="en-US" dirty="0"/>
              <a:t> </a:t>
            </a:r>
            <a:r>
              <a:rPr lang="en-US" dirty="0" err="1"/>
              <a:t>bộ</a:t>
            </a:r>
            <a:r>
              <a:rPr lang="en-US" dirty="0"/>
              <a:t> </a:t>
            </a:r>
            <a:r>
              <a:rPr lang="en-US" dirty="0" err="1"/>
              <a:t>nhớ</a:t>
            </a:r>
            <a:endParaRPr lang="en-US" dirty="0"/>
          </a:p>
          <a:p>
            <a:pPr>
              <a:lnSpc>
                <a:spcPct val="90000"/>
              </a:lnSpc>
              <a:buNone/>
            </a:pPr>
            <a:r>
              <a:rPr lang="en-US" dirty="0" smtClean="0"/>
              <a:t>2.1.4. </a:t>
            </a:r>
            <a:r>
              <a:rPr lang="en-US" dirty="0" err="1" smtClean="0"/>
              <a:t>Các</a:t>
            </a:r>
            <a:r>
              <a:rPr lang="en-US" dirty="0" smtClean="0"/>
              <a:t> </a:t>
            </a:r>
            <a:r>
              <a:rPr lang="en-US" dirty="0" err="1"/>
              <a:t>đơn</a:t>
            </a:r>
            <a:r>
              <a:rPr lang="en-US" dirty="0"/>
              <a:t> </a:t>
            </a:r>
            <a:r>
              <a:rPr lang="en-US" dirty="0" err="1"/>
              <a:t>vị</a:t>
            </a:r>
            <a:r>
              <a:rPr lang="en-US" dirty="0"/>
              <a:t> </a:t>
            </a:r>
            <a:r>
              <a:rPr lang="en-US" dirty="0" err="1"/>
              <a:t>băng</a:t>
            </a:r>
            <a:r>
              <a:rPr lang="en-US" dirty="0"/>
              <a:t> </a:t>
            </a:r>
            <a:r>
              <a:rPr lang="en-US" dirty="0" err="1"/>
              <a:t>từ</a:t>
            </a:r>
            <a:endParaRPr lang="en-US" dirty="0"/>
          </a:p>
          <a:p>
            <a:pPr>
              <a:lnSpc>
                <a:spcPct val="90000"/>
              </a:lnSpc>
              <a:buNone/>
            </a:pPr>
            <a:r>
              <a:rPr lang="en-US" dirty="0" smtClean="0"/>
              <a:t>2.1.5. </a:t>
            </a:r>
            <a:r>
              <a:rPr lang="en-US" dirty="0" err="1" smtClean="0"/>
              <a:t>Đĩa</a:t>
            </a:r>
            <a:r>
              <a:rPr lang="en-US" dirty="0" smtClean="0"/>
              <a:t> </a:t>
            </a:r>
            <a:r>
              <a:rPr lang="en-US" dirty="0" err="1"/>
              <a:t>cứng</a:t>
            </a:r>
            <a:endParaRPr lang="en-US" dirty="0"/>
          </a:p>
          <a:p>
            <a:pPr>
              <a:lnSpc>
                <a:spcPct val="90000"/>
              </a:lnSpc>
              <a:buNone/>
            </a:pPr>
            <a:r>
              <a:rPr lang="en-US" dirty="0" smtClean="0"/>
              <a:t>2.1.6. </a:t>
            </a:r>
            <a:r>
              <a:rPr lang="en-US" dirty="0" err="1" smtClean="0"/>
              <a:t>Các</a:t>
            </a:r>
            <a:r>
              <a:rPr lang="en-US" dirty="0" smtClean="0"/>
              <a:t> </a:t>
            </a:r>
            <a:r>
              <a:rPr lang="en-US" dirty="0" err="1"/>
              <a:t>thuật</a:t>
            </a:r>
            <a:r>
              <a:rPr lang="en-US" dirty="0"/>
              <a:t> </a:t>
            </a:r>
            <a:r>
              <a:rPr lang="en-US" dirty="0" err="1"/>
              <a:t>ngữ</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hiệu</a:t>
            </a:r>
            <a:r>
              <a:rPr lang="en-US" dirty="0"/>
              <a:t> </a:t>
            </a:r>
            <a:r>
              <a:rPr lang="en-US" dirty="0" err="1"/>
              <a:t>năng</a:t>
            </a:r>
            <a:r>
              <a:rPr lang="en-US" dirty="0"/>
              <a:t> (RAID)</a:t>
            </a:r>
          </a:p>
          <a:p>
            <a:pPr>
              <a:lnSpc>
                <a:spcPct val="90000"/>
              </a:lnSpc>
              <a:buNone/>
            </a:pPr>
            <a:r>
              <a:rPr lang="en-US" dirty="0" smtClean="0"/>
              <a:t>2.1.7. </a:t>
            </a:r>
            <a:r>
              <a:rPr lang="en-US" dirty="0" err="1" smtClean="0"/>
              <a:t>Thiết</a:t>
            </a:r>
            <a:r>
              <a:rPr lang="en-US" dirty="0" smtClean="0"/>
              <a:t> </a:t>
            </a:r>
            <a:r>
              <a:rPr lang="en-US" dirty="0" err="1"/>
              <a:t>bị</a:t>
            </a:r>
            <a:r>
              <a:rPr lang="en-US" dirty="0"/>
              <a:t> </a:t>
            </a:r>
            <a:r>
              <a:rPr lang="en-US" dirty="0" err="1"/>
              <a:t>lưu</a:t>
            </a:r>
            <a:r>
              <a:rPr lang="en-US" dirty="0"/>
              <a:t> </a:t>
            </a:r>
            <a:r>
              <a:rPr lang="en-US" dirty="0" err="1"/>
              <a:t>trữ</a:t>
            </a:r>
            <a:r>
              <a:rPr lang="en-US" dirty="0"/>
              <a:t> </a:t>
            </a:r>
            <a:r>
              <a:rPr lang="en-US" dirty="0" err="1"/>
              <a:t>phụ</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vào</a:t>
            </a:r>
            <a:r>
              <a:rPr lang="en-US" dirty="0"/>
              <a:t> </a:t>
            </a:r>
            <a:r>
              <a:rPr lang="en-US" dirty="0" err="1"/>
              <a:t>ra</a:t>
            </a:r>
            <a:endParaRPr lang="en-US" dirty="0"/>
          </a:p>
          <a:p>
            <a:pPr>
              <a:lnSpc>
                <a:spcPct val="90000"/>
              </a:lnSpc>
              <a:buNone/>
            </a:pPr>
            <a:r>
              <a:rPr lang="en-US" dirty="0" smtClean="0"/>
              <a:t>2.1.8. </a:t>
            </a:r>
            <a:r>
              <a:rPr lang="en-US" dirty="0" err="1" smtClean="0"/>
              <a:t>Các</a:t>
            </a:r>
            <a:r>
              <a:rPr lang="en-US" dirty="0" smtClean="0"/>
              <a:t> </a:t>
            </a:r>
            <a:r>
              <a:rPr lang="en-US" dirty="0" err="1"/>
              <a:t>giao</a:t>
            </a:r>
            <a:r>
              <a:rPr lang="en-US" dirty="0"/>
              <a:t> </a:t>
            </a:r>
            <a:r>
              <a:rPr lang="en-US" dirty="0" err="1"/>
              <a:t>tiếp</a:t>
            </a:r>
            <a:r>
              <a:rPr lang="en-US" dirty="0"/>
              <a:t> </a:t>
            </a:r>
            <a:r>
              <a:rPr lang="en-US" dirty="0" err="1"/>
              <a:t>vào</a:t>
            </a:r>
            <a:r>
              <a:rPr lang="en-US" dirty="0"/>
              <a:t> </a:t>
            </a:r>
            <a:r>
              <a:rPr lang="en-US" dirty="0" err="1"/>
              <a:t>và</a:t>
            </a:r>
            <a:r>
              <a:rPr lang="en-US" dirty="0"/>
              <a:t> </a:t>
            </a:r>
            <a:r>
              <a:rPr lang="en-US" dirty="0" err="1"/>
              <a:t>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2531">
                                            <p:txEl>
                                              <p:pRg st="7" end="7"/>
                                            </p:txEl>
                                          </p:spTgt>
                                        </p:tgtEl>
                                        <p:attrNameLst>
                                          <p:attrName>style.textDecorationUnderline</p:attrName>
                                        </p:attrNameLst>
                                      </p:cBhvr>
                                      <p:to>
                                        <p:strVal val="true"/>
                                      </p:to>
                                    </p:set>
                                  </p:childTnLst>
                                </p:cTn>
                              </p:par>
                            </p:childTnLst>
                          </p:cTn>
                        </p:par>
                        <p:par>
                          <p:cTn id="7" fill="hold">
                            <p:stCondLst>
                              <p:cond delay="960"/>
                            </p:stCondLst>
                            <p:childTnLst>
                              <p:par>
                                <p:cTn id="8" presetID="9" presetClass="emph" presetSubtype="0" grpId="1" nodeType="afterEffect">
                                  <p:stCondLst>
                                    <p:cond delay="0"/>
                                  </p:stCondLst>
                                  <p:childTnLst>
                                    <p:set>
                                      <p:cBhvr rctx="PPT">
                                        <p:cTn id="9" dur="indefinite"/>
                                        <p:tgtEl>
                                          <p:spTgt spid="22531">
                                            <p:txEl>
                                              <p:pRg st="0" end="0"/>
                                            </p:txEl>
                                          </p:spTgt>
                                        </p:tgtEl>
                                        <p:attrNameLst>
                                          <p:attrName>style.opacity</p:attrName>
                                        </p:attrNameLst>
                                      </p:cBhvr>
                                      <p:to>
                                        <p:strVal val="0.5"/>
                                      </p:to>
                                    </p:set>
                                    <p:animEffect filter="image" prLst="opacity: 0.5">
                                      <p:cBhvr rctx="IE">
                                        <p:cTn id="10" dur="indefinite"/>
                                        <p:tgtEl>
                                          <p:spTgt spid="22531">
                                            <p:txEl>
                                              <p:pRg st="0" end="0"/>
                                            </p:txEl>
                                          </p:spTgt>
                                        </p:tgtEl>
                                      </p:cBhvr>
                                    </p:animEffect>
                                  </p:childTnLst>
                                </p:cTn>
                              </p:par>
                            </p:childTnLst>
                          </p:cTn>
                        </p:par>
                        <p:par>
                          <p:cTn id="11" fill="hold">
                            <p:stCondLst>
                              <p:cond delay="960"/>
                            </p:stCondLst>
                            <p:childTnLst>
                              <p:par>
                                <p:cTn id="12" presetID="9" presetClass="emph" presetSubtype="0" grpId="1" nodeType="afterEffect">
                                  <p:stCondLst>
                                    <p:cond delay="0"/>
                                  </p:stCondLst>
                                  <p:childTnLst>
                                    <p:set>
                                      <p:cBhvr rctx="PPT">
                                        <p:cTn id="13" dur="indefinite"/>
                                        <p:tgtEl>
                                          <p:spTgt spid="22531">
                                            <p:txEl>
                                              <p:pRg st="1" end="1"/>
                                            </p:txEl>
                                          </p:spTgt>
                                        </p:tgtEl>
                                        <p:attrNameLst>
                                          <p:attrName>style.opacity</p:attrName>
                                        </p:attrNameLst>
                                      </p:cBhvr>
                                      <p:to>
                                        <p:strVal val="0.5"/>
                                      </p:to>
                                    </p:set>
                                    <p:animEffect filter="image" prLst="opacity: 0.5">
                                      <p:cBhvr rctx="IE">
                                        <p:cTn id="14" dur="indefinite"/>
                                        <p:tgtEl>
                                          <p:spTgt spid="22531">
                                            <p:txEl>
                                              <p:pRg st="1" end="1"/>
                                            </p:txEl>
                                          </p:spTgt>
                                        </p:tgtEl>
                                      </p:cBhvr>
                                    </p:animEffect>
                                  </p:childTnLst>
                                </p:cTn>
                              </p:par>
                            </p:childTnLst>
                          </p:cTn>
                        </p:par>
                        <p:par>
                          <p:cTn id="15" fill="hold">
                            <p:stCondLst>
                              <p:cond delay="960"/>
                            </p:stCondLst>
                            <p:childTnLst>
                              <p:par>
                                <p:cTn id="16" presetID="9" presetClass="emph" presetSubtype="0" grpId="1" nodeType="afterEffect">
                                  <p:stCondLst>
                                    <p:cond delay="0"/>
                                  </p:stCondLst>
                                  <p:childTnLst>
                                    <p:set>
                                      <p:cBhvr rctx="PPT">
                                        <p:cTn id="17" dur="indefinite"/>
                                        <p:tgtEl>
                                          <p:spTgt spid="22531">
                                            <p:txEl>
                                              <p:pRg st="2" end="2"/>
                                            </p:txEl>
                                          </p:spTgt>
                                        </p:tgtEl>
                                        <p:attrNameLst>
                                          <p:attrName>style.opacity</p:attrName>
                                        </p:attrNameLst>
                                      </p:cBhvr>
                                      <p:to>
                                        <p:strVal val="0.5"/>
                                      </p:to>
                                    </p:set>
                                    <p:animEffect filter="image" prLst="opacity: 0.5">
                                      <p:cBhvr rctx="IE">
                                        <p:cTn id="18" dur="indefinite"/>
                                        <p:tgtEl>
                                          <p:spTgt spid="22531">
                                            <p:txEl>
                                              <p:pRg st="2" end="2"/>
                                            </p:txEl>
                                          </p:spTgt>
                                        </p:tgtEl>
                                      </p:cBhvr>
                                    </p:animEffect>
                                  </p:childTnLst>
                                </p:cTn>
                              </p:par>
                            </p:childTnLst>
                          </p:cTn>
                        </p:par>
                        <p:par>
                          <p:cTn id="19" fill="hold">
                            <p:stCondLst>
                              <p:cond delay="960"/>
                            </p:stCondLst>
                            <p:childTnLst>
                              <p:par>
                                <p:cTn id="20" presetID="9" presetClass="emph" presetSubtype="0" grpId="1" nodeType="afterEffect">
                                  <p:stCondLst>
                                    <p:cond delay="0"/>
                                  </p:stCondLst>
                                  <p:childTnLst>
                                    <p:set>
                                      <p:cBhvr rctx="PPT">
                                        <p:cTn id="21" dur="indefinite"/>
                                        <p:tgtEl>
                                          <p:spTgt spid="22531">
                                            <p:txEl>
                                              <p:pRg st="3" end="3"/>
                                            </p:txEl>
                                          </p:spTgt>
                                        </p:tgtEl>
                                        <p:attrNameLst>
                                          <p:attrName>style.opacity</p:attrName>
                                        </p:attrNameLst>
                                      </p:cBhvr>
                                      <p:to>
                                        <p:strVal val="0.5"/>
                                      </p:to>
                                    </p:set>
                                    <p:animEffect filter="image" prLst="opacity: 0.5">
                                      <p:cBhvr rctx="IE">
                                        <p:cTn id="22" dur="indefinite"/>
                                        <p:tgtEl>
                                          <p:spTgt spid="22531">
                                            <p:txEl>
                                              <p:pRg st="3" end="3"/>
                                            </p:txEl>
                                          </p:spTgt>
                                        </p:tgtEl>
                                      </p:cBhvr>
                                    </p:animEffect>
                                  </p:childTnLst>
                                </p:cTn>
                              </p:par>
                            </p:childTnLst>
                          </p:cTn>
                        </p:par>
                        <p:par>
                          <p:cTn id="23" fill="hold">
                            <p:stCondLst>
                              <p:cond delay="960"/>
                            </p:stCondLst>
                            <p:childTnLst>
                              <p:par>
                                <p:cTn id="24" presetID="9" presetClass="emph" presetSubtype="0" grpId="1" nodeType="afterEffect">
                                  <p:stCondLst>
                                    <p:cond delay="0"/>
                                  </p:stCondLst>
                                  <p:childTnLst>
                                    <p:set>
                                      <p:cBhvr rctx="PPT">
                                        <p:cTn id="25" dur="indefinite"/>
                                        <p:tgtEl>
                                          <p:spTgt spid="22531">
                                            <p:txEl>
                                              <p:pRg st="4" end="4"/>
                                            </p:txEl>
                                          </p:spTgt>
                                        </p:tgtEl>
                                        <p:attrNameLst>
                                          <p:attrName>style.opacity</p:attrName>
                                        </p:attrNameLst>
                                      </p:cBhvr>
                                      <p:to>
                                        <p:strVal val="0.5"/>
                                      </p:to>
                                    </p:set>
                                    <p:animEffect filter="image" prLst="opacity: 0.5">
                                      <p:cBhvr rctx="IE">
                                        <p:cTn id="26" dur="indefinite"/>
                                        <p:tgtEl>
                                          <p:spTgt spid="22531">
                                            <p:txEl>
                                              <p:pRg st="4" end="4"/>
                                            </p:txEl>
                                          </p:spTgt>
                                        </p:tgtEl>
                                      </p:cBhvr>
                                    </p:animEffect>
                                  </p:childTnLst>
                                </p:cTn>
                              </p:par>
                            </p:childTnLst>
                          </p:cTn>
                        </p:par>
                        <p:par>
                          <p:cTn id="27" fill="hold">
                            <p:stCondLst>
                              <p:cond delay="960"/>
                            </p:stCondLst>
                            <p:childTnLst>
                              <p:par>
                                <p:cTn id="28" presetID="9" presetClass="emph" presetSubtype="0" grpId="1" nodeType="afterEffect">
                                  <p:stCondLst>
                                    <p:cond delay="0"/>
                                  </p:stCondLst>
                                  <p:childTnLst>
                                    <p:set>
                                      <p:cBhvr rctx="PPT">
                                        <p:cTn id="29" dur="indefinite"/>
                                        <p:tgtEl>
                                          <p:spTgt spid="22531">
                                            <p:txEl>
                                              <p:pRg st="5" end="5"/>
                                            </p:txEl>
                                          </p:spTgt>
                                        </p:tgtEl>
                                        <p:attrNameLst>
                                          <p:attrName>style.opacity</p:attrName>
                                        </p:attrNameLst>
                                      </p:cBhvr>
                                      <p:to>
                                        <p:strVal val="0.5"/>
                                      </p:to>
                                    </p:set>
                                    <p:animEffect filter="image" prLst="opacity: 0.5">
                                      <p:cBhvr rctx="IE">
                                        <p:cTn id="30" dur="indefinite"/>
                                        <p:tgtEl>
                                          <p:spTgt spid="22531">
                                            <p:txEl>
                                              <p:pRg st="5" end="5"/>
                                            </p:txEl>
                                          </p:spTgt>
                                        </p:tgtEl>
                                      </p:cBhvr>
                                    </p:animEffect>
                                  </p:childTnLst>
                                </p:cTn>
                              </p:par>
                            </p:childTnLst>
                          </p:cTn>
                        </p:par>
                        <p:par>
                          <p:cTn id="31" fill="hold">
                            <p:stCondLst>
                              <p:cond delay="960"/>
                            </p:stCondLst>
                            <p:childTnLst>
                              <p:par>
                                <p:cTn id="32" presetID="9" presetClass="emph" presetSubtype="0" grpId="1" nodeType="afterEffect">
                                  <p:stCondLst>
                                    <p:cond delay="0"/>
                                  </p:stCondLst>
                                  <p:childTnLst>
                                    <p:set>
                                      <p:cBhvr rctx="PPT">
                                        <p:cTn id="33" dur="indefinite"/>
                                        <p:tgtEl>
                                          <p:spTgt spid="22531">
                                            <p:txEl>
                                              <p:pRg st="6" end="6"/>
                                            </p:txEl>
                                          </p:spTgt>
                                        </p:tgtEl>
                                        <p:attrNameLst>
                                          <p:attrName>style.opacity</p:attrName>
                                        </p:attrNameLst>
                                      </p:cBhvr>
                                      <p:to>
                                        <p:strVal val="0.5"/>
                                      </p:to>
                                    </p:set>
                                    <p:animEffect filter="image" prLst="opacity: 0.5">
                                      <p:cBhvr rctx="IE">
                                        <p:cTn id="34" dur="indefinite"/>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2531"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2.1.8. </a:t>
            </a:r>
            <a:r>
              <a:rPr lang="en-US" dirty="0" err="1" smtClean="0"/>
              <a:t>Các</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vào</a:t>
            </a:r>
            <a:r>
              <a:rPr lang="en-US" dirty="0" smtClean="0"/>
              <a:t> </a:t>
            </a:r>
            <a:r>
              <a:rPr lang="en-US" dirty="0" err="1" smtClean="0"/>
              <a:t>và</a:t>
            </a:r>
            <a:r>
              <a:rPr lang="en-US" dirty="0" smtClean="0"/>
              <a:t> </a:t>
            </a:r>
            <a:r>
              <a:rPr lang="en-US" dirty="0" err="1" smtClean="0"/>
              <a:t>ra</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Truyền</a:t>
            </a:r>
            <a:r>
              <a:rPr lang="en-US" dirty="0" smtClean="0"/>
              <a:t> </a:t>
            </a:r>
            <a:r>
              <a:rPr lang="en-US" dirty="0" err="1" smtClean="0"/>
              <a:t>nối</a:t>
            </a:r>
            <a:r>
              <a:rPr lang="en-US" dirty="0" smtClean="0"/>
              <a:t> </a:t>
            </a:r>
            <a:r>
              <a:rPr lang="en-US" dirty="0" err="1" smtClean="0"/>
              <a:t>tiếp</a:t>
            </a:r>
            <a:endParaRPr lang="en-US" dirty="0" smtClean="0"/>
          </a:p>
          <a:p>
            <a:pPr lvl="1"/>
            <a:r>
              <a:rPr lang="en-US" dirty="0" err="1" smtClean="0"/>
              <a:t>Truyền</a:t>
            </a:r>
            <a:r>
              <a:rPr lang="en-US" dirty="0" smtClean="0"/>
              <a:t> song </a:t>
            </a:r>
            <a:r>
              <a:rPr lang="en-US" dirty="0" err="1" smtClean="0"/>
              <a:t>song</a:t>
            </a:r>
            <a:endParaRPr lang="en-US" dirty="0" smtClean="0"/>
          </a:p>
          <a:p>
            <a:pPr lvl="1">
              <a:buNone/>
            </a:pPr>
            <a:endParaRPr lang="en-US" dirty="0"/>
          </a:p>
        </p:txBody>
      </p:sp>
      <p:pic>
        <p:nvPicPr>
          <p:cNvPr id="4" name="Picture 3" descr="phuongphaptruyendulieu.bmp"/>
          <p:cNvPicPr>
            <a:picLocks noChangeAspect="1"/>
          </p:cNvPicPr>
          <p:nvPr/>
        </p:nvPicPr>
        <p:blipFill>
          <a:blip r:embed="rId2"/>
          <a:stretch>
            <a:fillRect/>
          </a:stretch>
        </p:blipFill>
        <p:spPr>
          <a:xfrm>
            <a:off x="4038600" y="2133600"/>
            <a:ext cx="4581525" cy="438150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vào</a:t>
            </a:r>
            <a:r>
              <a:rPr lang="en-US" dirty="0" smtClean="0"/>
              <a:t> </a:t>
            </a:r>
            <a:r>
              <a:rPr lang="en-US" dirty="0" err="1" smtClean="0"/>
              <a:t>và</a:t>
            </a:r>
            <a:r>
              <a:rPr lang="en-US" dirty="0" smtClean="0"/>
              <a:t> </a:t>
            </a:r>
            <a:r>
              <a:rPr lang="en-US" dirty="0" err="1" smtClean="0"/>
              <a:t>ra</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giao</a:t>
            </a:r>
            <a:r>
              <a:rPr lang="en-US" dirty="0" smtClean="0"/>
              <a:t> </a:t>
            </a:r>
            <a:r>
              <a:rPr lang="en-US" dirty="0" err="1" smtClean="0"/>
              <a:t>tiếp</a:t>
            </a:r>
            <a:r>
              <a:rPr lang="en-US" dirty="0" smtClean="0"/>
              <a:t> </a:t>
            </a:r>
            <a:r>
              <a:rPr lang="en-US" dirty="0" err="1" smtClean="0"/>
              <a:t>vào</a:t>
            </a:r>
            <a:r>
              <a:rPr lang="en-US" dirty="0" smtClean="0"/>
              <a:t> </a:t>
            </a:r>
            <a:r>
              <a:rPr lang="en-US" dirty="0" err="1" smtClean="0"/>
              <a:t>ra</a:t>
            </a:r>
            <a:endParaRPr lang="en-US" dirty="0" smtClean="0"/>
          </a:p>
          <a:p>
            <a:endParaRPr lang="en-US" dirty="0"/>
          </a:p>
        </p:txBody>
      </p:sp>
      <p:pic>
        <p:nvPicPr>
          <p:cNvPr id="4" name="Picture 3" descr="cacloaigiaotiep.bmp"/>
          <p:cNvPicPr>
            <a:picLocks noChangeAspect="1"/>
          </p:cNvPicPr>
          <p:nvPr/>
        </p:nvPicPr>
        <p:blipFill>
          <a:blip r:embed="rId3"/>
          <a:stretch>
            <a:fillRect/>
          </a:stretch>
        </p:blipFill>
        <p:spPr>
          <a:xfrm>
            <a:off x="457200" y="2362200"/>
            <a:ext cx="8353425" cy="275272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ja-JP" dirty="0" err="1">
                <a:ea typeface="ＭＳ Ｐゴシック" charset="-128"/>
              </a:rPr>
              <a:t>Chương</a:t>
            </a:r>
            <a:r>
              <a:rPr lang="en-US" altLang="ja-JP" dirty="0">
                <a:ea typeface="ＭＳ Ｐゴシック" charset="-128"/>
              </a:rPr>
              <a:t> 2. </a:t>
            </a:r>
            <a:r>
              <a:rPr lang="en-US" altLang="ja-JP" dirty="0" err="1">
                <a:ea typeface="ＭＳ Ｐゴシック" charset="-128"/>
              </a:rPr>
              <a:t>Hệ</a:t>
            </a:r>
            <a:r>
              <a:rPr lang="en-US" altLang="ja-JP" dirty="0">
                <a:ea typeface="ＭＳ Ｐゴシック" charset="-128"/>
              </a:rPr>
              <a:t> </a:t>
            </a:r>
            <a:r>
              <a:rPr lang="en-US" altLang="ja-JP" dirty="0" err="1">
                <a:ea typeface="ＭＳ Ｐゴシック" charset="-128"/>
              </a:rPr>
              <a:t>thống</a:t>
            </a:r>
            <a:r>
              <a:rPr lang="en-US" altLang="ja-JP" dirty="0">
                <a:ea typeface="ＭＳ Ｐゴシック" charset="-128"/>
              </a:rPr>
              <a:t> </a:t>
            </a:r>
            <a:r>
              <a:rPr lang="en-US" altLang="ja-JP" dirty="0" err="1">
                <a:ea typeface="ＭＳ Ｐゴシック" charset="-128"/>
              </a:rPr>
              <a:t>máy</a:t>
            </a:r>
            <a:r>
              <a:rPr lang="en-US" altLang="ja-JP" dirty="0">
                <a:ea typeface="ＭＳ Ｐゴシック" charset="-128"/>
              </a:rPr>
              <a:t> </a:t>
            </a:r>
            <a:r>
              <a:rPr lang="en-US" altLang="ja-JP" dirty="0" err="1">
                <a:ea typeface="ＭＳ Ｐゴシック" charset="-128"/>
              </a:rPr>
              <a:t>tính</a:t>
            </a:r>
            <a:endParaRPr lang="en-US" dirty="0"/>
          </a:p>
        </p:txBody>
      </p:sp>
      <p:sp>
        <p:nvSpPr>
          <p:cNvPr id="2051" name="Rectangle 3"/>
          <p:cNvSpPr>
            <a:spLocks noGrp="1" noChangeArrowheads="1"/>
          </p:cNvSpPr>
          <p:nvPr>
            <p:ph sz="quarter" idx="1"/>
          </p:nvPr>
        </p:nvSpPr>
        <p:spPr/>
        <p:txBody>
          <a:bodyPr/>
          <a:lstStyle/>
          <a:p>
            <a:pPr>
              <a:buNone/>
            </a:pPr>
            <a:r>
              <a:rPr lang="en-US" dirty="0"/>
              <a:t>2.1. </a:t>
            </a:r>
            <a:r>
              <a:rPr lang="en-US" dirty="0" err="1"/>
              <a:t>Phần</a:t>
            </a:r>
            <a:r>
              <a:rPr lang="en-US" dirty="0"/>
              <a:t> </a:t>
            </a:r>
            <a:r>
              <a:rPr lang="en-US" dirty="0" err="1"/>
              <a:t>cứng</a:t>
            </a:r>
            <a:endParaRPr lang="en-US" dirty="0"/>
          </a:p>
          <a:p>
            <a:pPr>
              <a:buNone/>
            </a:pPr>
            <a:r>
              <a:rPr lang="en-US" dirty="0" smtClean="0"/>
              <a:t>2.2. </a:t>
            </a:r>
            <a:r>
              <a:rPr lang="en-US" dirty="0" err="1"/>
              <a:t>Hệ</a:t>
            </a:r>
            <a:r>
              <a:rPr lang="en-US" dirty="0"/>
              <a:t> </a:t>
            </a:r>
            <a:r>
              <a:rPr lang="en-US" dirty="0" err="1"/>
              <a:t>điều</a:t>
            </a:r>
            <a:r>
              <a:rPr lang="en-US" dirty="0"/>
              <a:t> </a:t>
            </a:r>
            <a:r>
              <a:rPr lang="en-US" dirty="0" err="1"/>
              <a:t>hành</a:t>
            </a:r>
            <a:endParaRPr lang="en-US" dirty="0"/>
          </a:p>
          <a:p>
            <a:pPr>
              <a:buNone/>
            </a:pPr>
            <a:r>
              <a:rPr lang="en-US" dirty="0"/>
              <a:t>2.3. </a:t>
            </a:r>
            <a:r>
              <a:rPr lang="en-US" dirty="0" err="1"/>
              <a:t>Kỹ</a:t>
            </a:r>
            <a:r>
              <a:rPr lang="en-US" dirty="0"/>
              <a:t> </a:t>
            </a:r>
            <a:r>
              <a:rPr lang="en-US" dirty="0" err="1"/>
              <a:t>thuật</a:t>
            </a:r>
            <a:r>
              <a:rPr lang="en-US" dirty="0"/>
              <a:t> </a:t>
            </a:r>
            <a:r>
              <a:rPr lang="en-US" dirty="0" err="1"/>
              <a:t>cấu</a:t>
            </a:r>
            <a:r>
              <a:rPr lang="en-US" dirty="0"/>
              <a:t> </a:t>
            </a:r>
            <a:r>
              <a:rPr lang="en-US" dirty="0" err="1"/>
              <a:t>hình</a:t>
            </a:r>
            <a:r>
              <a:rPr lang="en-US" dirty="0"/>
              <a:t> </a:t>
            </a:r>
            <a:r>
              <a:rPr lang="en-US" dirty="0" err="1"/>
              <a:t>hệ</a:t>
            </a:r>
            <a:r>
              <a:rPr lang="en-US" dirty="0"/>
              <a:t> </a:t>
            </a:r>
            <a:r>
              <a:rPr lang="en-US" dirty="0" err="1"/>
              <a:t>thống</a:t>
            </a:r>
            <a:endParaRPr lang="en-US" dirty="0"/>
          </a:p>
          <a:p>
            <a:pPr>
              <a:buNone/>
            </a:pPr>
            <a:r>
              <a:rPr lang="en-US" dirty="0"/>
              <a:t>2.4. </a:t>
            </a:r>
            <a:r>
              <a:rPr lang="en-US" dirty="0" err="1"/>
              <a:t>Hiệu</a:t>
            </a:r>
            <a:r>
              <a:rPr lang="en-US" dirty="0"/>
              <a:t> </a:t>
            </a:r>
            <a:r>
              <a:rPr lang="en-US" dirty="0" err="1"/>
              <a:t>năng</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hệ</a:t>
            </a:r>
            <a:r>
              <a:rPr lang="en-US" dirty="0"/>
              <a:t> </a:t>
            </a:r>
            <a:r>
              <a:rPr lang="en-US" dirty="0" err="1"/>
              <a:t>thống</a:t>
            </a:r>
            <a:endParaRPr lang="en-US" dirty="0"/>
          </a:p>
          <a:p>
            <a:pPr>
              <a:buNone/>
            </a:pPr>
            <a:r>
              <a:rPr lang="en-US" dirty="0"/>
              <a:t>2.5. </a:t>
            </a:r>
            <a:r>
              <a:rPr lang="en-US" dirty="0" err="1"/>
              <a:t>Các</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051">
                                            <p:txEl>
                                              <p:pRg st="1" end="1"/>
                                            </p:txEl>
                                          </p:spTgt>
                                        </p:tgtEl>
                                        <p:attrNameLst>
                                          <p:attrName>style.textDecorationUnderline</p:attrName>
                                        </p:attrNameLst>
                                      </p:cBhvr>
                                      <p:to>
                                        <p:strVal val="true"/>
                                      </p:to>
                                    </p:set>
                                  </p:childTnLst>
                                </p:cTn>
                              </p:par>
                            </p:childTnLst>
                          </p:cTn>
                        </p:par>
                        <p:par>
                          <p:cTn id="7" fill="hold">
                            <p:stCondLst>
                              <p:cond delay="760"/>
                            </p:stCondLst>
                            <p:childTnLst>
                              <p:par>
                                <p:cTn id="8" presetID="9" presetClass="emph" presetSubtype="0" grpId="1" nodeType="afterEffect">
                                  <p:stCondLst>
                                    <p:cond delay="0"/>
                                  </p:stCondLst>
                                  <p:childTnLst>
                                    <p:set>
                                      <p:cBhvr rctx="PPT">
                                        <p:cTn id="9" dur="indefinite"/>
                                        <p:tgtEl>
                                          <p:spTgt spid="2051">
                                            <p:txEl>
                                              <p:pRg st="0" end="0"/>
                                            </p:txEl>
                                          </p:spTgt>
                                        </p:tgtEl>
                                        <p:attrNameLst>
                                          <p:attrName>style.opacity</p:attrName>
                                        </p:attrNameLst>
                                      </p:cBhvr>
                                      <p:to>
                                        <p:strVal val="0.5"/>
                                      </p:to>
                                    </p:set>
                                    <p:animEffect filter="image" prLst="opacity: 0.5">
                                      <p:cBhvr rctx="IE">
                                        <p:cTn id="10" dur="indefinite"/>
                                        <p:tgtEl>
                                          <p:spTgt spid="2051">
                                            <p:txEl>
                                              <p:pRg st="0" end="0"/>
                                            </p:txEl>
                                          </p:spTgt>
                                        </p:tgtEl>
                                      </p:cBhvr>
                                    </p:animEffect>
                                  </p:childTnLst>
                                </p:cTn>
                              </p:par>
                            </p:childTnLst>
                          </p:cTn>
                        </p:par>
                        <p:par>
                          <p:cTn id="11" fill="hold">
                            <p:stCondLst>
                              <p:cond delay="760"/>
                            </p:stCondLst>
                            <p:childTnLst>
                              <p:par>
                                <p:cTn id="12" presetID="9" presetClass="emph" presetSubtype="0" grpId="1" nodeType="afterEffect">
                                  <p:stCondLst>
                                    <p:cond delay="0"/>
                                  </p:stCondLst>
                                  <p:childTnLst>
                                    <p:set>
                                      <p:cBhvr rctx="PPT">
                                        <p:cTn id="13" dur="indefinite"/>
                                        <p:tgtEl>
                                          <p:spTgt spid="2051">
                                            <p:txEl>
                                              <p:pRg st="2" end="2"/>
                                            </p:txEl>
                                          </p:spTgt>
                                        </p:tgtEl>
                                        <p:attrNameLst>
                                          <p:attrName>style.opacity</p:attrName>
                                        </p:attrNameLst>
                                      </p:cBhvr>
                                      <p:to>
                                        <p:strVal val="0.5"/>
                                      </p:to>
                                    </p:set>
                                    <p:animEffect filter="image" prLst="opacity: 0.5">
                                      <p:cBhvr rctx="IE">
                                        <p:cTn id="14" dur="indefinite"/>
                                        <p:tgtEl>
                                          <p:spTgt spid="2051">
                                            <p:txEl>
                                              <p:pRg st="2" end="2"/>
                                            </p:txEl>
                                          </p:spTgt>
                                        </p:tgtEl>
                                      </p:cBhvr>
                                    </p:animEffect>
                                  </p:childTnLst>
                                </p:cTn>
                              </p:par>
                            </p:childTnLst>
                          </p:cTn>
                        </p:par>
                        <p:par>
                          <p:cTn id="15" fill="hold">
                            <p:stCondLst>
                              <p:cond delay="760"/>
                            </p:stCondLst>
                            <p:childTnLst>
                              <p:par>
                                <p:cTn id="16" presetID="9" presetClass="emph" presetSubtype="0" grpId="1" nodeType="afterEffect">
                                  <p:stCondLst>
                                    <p:cond delay="0"/>
                                  </p:stCondLst>
                                  <p:childTnLst>
                                    <p:set>
                                      <p:cBhvr rctx="PPT">
                                        <p:cTn id="17" dur="indefinite"/>
                                        <p:tgtEl>
                                          <p:spTgt spid="2051">
                                            <p:txEl>
                                              <p:pRg st="3" end="3"/>
                                            </p:txEl>
                                          </p:spTgt>
                                        </p:tgtEl>
                                        <p:attrNameLst>
                                          <p:attrName>style.opacity</p:attrName>
                                        </p:attrNameLst>
                                      </p:cBhvr>
                                      <p:to>
                                        <p:strVal val="0.5"/>
                                      </p:to>
                                    </p:set>
                                    <p:animEffect filter="image" prLst="opacity: 0.5">
                                      <p:cBhvr rctx="IE">
                                        <p:cTn id="18" dur="indefinite"/>
                                        <p:tgtEl>
                                          <p:spTgt spid="2051">
                                            <p:txEl>
                                              <p:pRg st="3" end="3"/>
                                            </p:txEl>
                                          </p:spTgt>
                                        </p:tgtEl>
                                      </p:cBhvr>
                                    </p:animEffect>
                                  </p:childTnLst>
                                </p:cTn>
                              </p:par>
                            </p:childTnLst>
                          </p:cTn>
                        </p:par>
                        <p:par>
                          <p:cTn id="19" fill="hold">
                            <p:stCondLst>
                              <p:cond delay="760"/>
                            </p:stCondLst>
                            <p:childTnLst>
                              <p:par>
                                <p:cTn id="20" presetID="9" presetClass="emph" presetSubtype="0" grpId="1" nodeType="afterEffect">
                                  <p:stCondLst>
                                    <p:cond delay="0"/>
                                  </p:stCondLst>
                                  <p:childTnLst>
                                    <p:set>
                                      <p:cBhvr rctx="PPT">
                                        <p:cTn id="21" dur="indefinite"/>
                                        <p:tgtEl>
                                          <p:spTgt spid="2051">
                                            <p:txEl>
                                              <p:pRg st="4" end="4"/>
                                            </p:txEl>
                                          </p:spTgt>
                                        </p:tgtEl>
                                        <p:attrNameLst>
                                          <p:attrName>style.opacity</p:attrName>
                                        </p:attrNameLst>
                                      </p:cBhvr>
                                      <p:to>
                                        <p:strVal val="0.5"/>
                                      </p:to>
                                    </p:set>
                                    <p:animEffect filter="image" prLst="opacity: 0.5">
                                      <p:cBhvr rctx="IE">
                                        <p:cTn id="22" dur="indefinite"/>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P spid="2051" grpI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a:t>
            </a:r>
            <a:r>
              <a:rPr lang="en-US" dirty="0" err="1" smtClean="0"/>
              <a:t>Hệ</a:t>
            </a:r>
            <a:r>
              <a:rPr lang="en-US" dirty="0" smtClean="0"/>
              <a:t> </a:t>
            </a:r>
            <a:r>
              <a:rPr lang="en-US" dirty="0" err="1" smtClean="0"/>
              <a:t>điều</a:t>
            </a:r>
            <a:r>
              <a:rPr lang="en-US" dirty="0" smtClean="0"/>
              <a:t> </a:t>
            </a:r>
            <a:r>
              <a:rPr lang="en-US" dirty="0" err="1" smtClean="0"/>
              <a:t>hành</a:t>
            </a:r>
            <a:endParaRPr lang="en-US" dirty="0"/>
          </a:p>
        </p:txBody>
      </p:sp>
      <p:sp>
        <p:nvSpPr>
          <p:cNvPr id="3" name="Content Placeholder 2"/>
          <p:cNvSpPr>
            <a:spLocks noGrp="1"/>
          </p:cNvSpPr>
          <p:nvPr>
            <p:ph sz="quarter" idx="1"/>
          </p:nvPr>
        </p:nvSpPr>
        <p:spPr/>
        <p:txBody>
          <a:bodyPr/>
          <a:lstStyle/>
          <a:p>
            <a:pPr>
              <a:buNone/>
            </a:pPr>
            <a:r>
              <a:rPr lang="en-US" dirty="0" smtClean="0"/>
              <a:t>2.2.1. </a:t>
            </a:r>
            <a:r>
              <a:rPr lang="en-US" dirty="0" err="1" smtClean="0"/>
              <a:t>Cấu</a:t>
            </a:r>
            <a:r>
              <a:rPr lang="en-US" dirty="0" smtClean="0"/>
              <a:t> </a:t>
            </a:r>
            <a:r>
              <a:rPr lang="en-US" dirty="0" err="1" smtClean="0"/>
              <a:t>hình</a:t>
            </a:r>
            <a:r>
              <a:rPr lang="en-US" dirty="0" smtClean="0"/>
              <a:t> </a:t>
            </a:r>
            <a:r>
              <a:rPr lang="en-US" dirty="0" err="1" smtClean="0"/>
              <a:t>và</a:t>
            </a:r>
            <a:r>
              <a:rPr lang="en-US" dirty="0" smtClean="0"/>
              <a:t> </a:t>
            </a:r>
            <a:r>
              <a:rPr lang="en-US" dirty="0" err="1" smtClean="0"/>
              <a:t>các</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a:buNone/>
            </a:pPr>
            <a:r>
              <a:rPr lang="en-US" dirty="0" smtClean="0"/>
              <a:t>2.2.2. </a:t>
            </a:r>
            <a:r>
              <a:rPr lang="en-US" dirty="0" err="1" smtClean="0"/>
              <a:t>Quản</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endParaRPr lang="en-US" dirty="0" smtClean="0"/>
          </a:p>
          <a:p>
            <a:pPr>
              <a:buNone/>
            </a:pPr>
            <a:r>
              <a:rPr lang="en-US" dirty="0" smtClean="0"/>
              <a:t>2.2.3. </a:t>
            </a:r>
            <a:r>
              <a:rPr lang="en-US" dirty="0" err="1" smtClean="0"/>
              <a:t>Quản</a:t>
            </a:r>
            <a:r>
              <a:rPr lang="en-US" dirty="0" smtClean="0"/>
              <a:t> </a:t>
            </a:r>
            <a:r>
              <a:rPr lang="en-US" dirty="0" err="1" smtClean="0"/>
              <a:t>lý</a:t>
            </a:r>
            <a:r>
              <a:rPr lang="en-US" dirty="0" smtClean="0"/>
              <a:t> </a:t>
            </a:r>
            <a:r>
              <a:rPr lang="en-US" dirty="0" err="1" smtClean="0"/>
              <a:t>nhiệm</a:t>
            </a:r>
            <a:r>
              <a:rPr lang="en-US" dirty="0" smtClean="0"/>
              <a:t> </a:t>
            </a:r>
            <a:r>
              <a:rPr lang="en-US" dirty="0" err="1" smtClean="0"/>
              <a:t>vụ</a:t>
            </a:r>
            <a:endParaRPr lang="en-US" dirty="0" smtClean="0"/>
          </a:p>
          <a:p>
            <a:pPr>
              <a:buNone/>
            </a:pPr>
            <a:r>
              <a:rPr lang="en-US" dirty="0" smtClean="0"/>
              <a:t>2.2.4. </a:t>
            </a:r>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tệp</a:t>
            </a:r>
            <a:endParaRPr lang="en-US" dirty="0" smtClean="0"/>
          </a:p>
          <a:p>
            <a:pPr>
              <a:buNone/>
            </a:pPr>
            <a:r>
              <a:rPr lang="en-US" dirty="0" smtClean="0"/>
              <a:t>2.2.5. </a:t>
            </a:r>
            <a:r>
              <a:rPr lang="en-US" dirty="0" err="1" smtClean="0"/>
              <a:t>Quản</a:t>
            </a:r>
            <a:r>
              <a:rPr lang="en-US" dirty="0" smtClean="0"/>
              <a:t> </a:t>
            </a:r>
            <a:r>
              <a:rPr lang="en-US" dirty="0" err="1" smtClean="0"/>
              <a:t>lý</a:t>
            </a:r>
            <a:r>
              <a:rPr lang="en-US" dirty="0" smtClean="0"/>
              <a:t> </a:t>
            </a:r>
            <a:r>
              <a:rPr lang="en-US" dirty="0" err="1" smtClean="0"/>
              <a:t>bộ</a:t>
            </a:r>
            <a:r>
              <a:rPr lang="en-US" dirty="0" smtClean="0"/>
              <a:t> </a:t>
            </a:r>
            <a:r>
              <a:rPr lang="en-US" dirty="0" err="1" smtClean="0"/>
              <a:t>nhớ</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t>2.2.1. </a:t>
            </a:r>
            <a:r>
              <a:rPr lang="en-US" sz="3000" dirty="0" err="1" smtClean="0"/>
              <a:t>Cấu</a:t>
            </a:r>
            <a:r>
              <a:rPr lang="en-US" sz="3000" dirty="0" smtClean="0"/>
              <a:t> </a:t>
            </a:r>
            <a:r>
              <a:rPr lang="en-US" sz="3000" dirty="0" err="1" smtClean="0"/>
              <a:t>hình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mục</a:t>
            </a:r>
            <a:r>
              <a:rPr lang="en-US" sz="3000" dirty="0" smtClean="0"/>
              <a:t> </a:t>
            </a:r>
            <a:r>
              <a:rPr lang="en-US" sz="3000" dirty="0" err="1" smtClean="0"/>
              <a:t>tiêu</a:t>
            </a:r>
            <a:r>
              <a:rPr lang="en-US" sz="3000" dirty="0" smtClean="0"/>
              <a:t> </a:t>
            </a:r>
            <a:r>
              <a:rPr lang="en-US" sz="3000" dirty="0" err="1" smtClean="0"/>
              <a:t>hệ</a:t>
            </a:r>
            <a:r>
              <a:rPr lang="en-US" sz="3000" dirty="0" smtClean="0"/>
              <a:t> </a:t>
            </a:r>
            <a:r>
              <a:rPr lang="en-US" sz="3000" dirty="0" err="1" smtClean="0"/>
              <a:t>điều</a:t>
            </a:r>
            <a:r>
              <a:rPr lang="en-US" sz="3000" dirty="0" smtClean="0"/>
              <a:t> </a:t>
            </a:r>
            <a:r>
              <a:rPr lang="en-US" sz="3000" dirty="0" err="1" smtClean="0"/>
              <a:t>hành</a:t>
            </a:r>
            <a:endParaRPr lang="en-US" sz="3000" dirty="0"/>
          </a:p>
        </p:txBody>
      </p:sp>
      <p:sp>
        <p:nvSpPr>
          <p:cNvPr id="3" name="Content Placeholder 2"/>
          <p:cNvSpPr>
            <a:spLocks noGrp="1"/>
          </p:cNvSpPr>
          <p:nvPr>
            <p:ph sz="quarter" idx="1"/>
          </p:nvPr>
        </p:nvSpPr>
        <p:spPr/>
        <p:txBody>
          <a:bodyPr/>
          <a:lstStyle/>
          <a:p>
            <a:r>
              <a:rPr lang="en-US" dirty="0" err="1" smtClean="0"/>
              <a:t>Định</a:t>
            </a:r>
            <a:r>
              <a:rPr lang="en-US" dirty="0" smtClean="0"/>
              <a:t> </a:t>
            </a:r>
            <a:r>
              <a:rPr lang="en-US" dirty="0" err="1" smtClean="0"/>
              <a:t>nghĩa</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a:t>
            </a:r>
          </a:p>
          <a:p>
            <a:pPr lvl="1"/>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sở</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toàn</a:t>
            </a:r>
            <a:r>
              <a:rPr lang="en-US" dirty="0" smtClean="0"/>
              <a:t> </a:t>
            </a:r>
            <a:r>
              <a:rPr lang="en-US" dirty="0" err="1" smtClean="0"/>
              <a:t>bộ</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của</a:t>
            </a:r>
            <a:r>
              <a:rPr lang="en-US" dirty="0" smtClean="0"/>
              <a:t> 1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endParaRPr lang="en-US" dirty="0" smtClean="0"/>
          </a:p>
          <a:p>
            <a:pPr lvl="1"/>
            <a:endParaRPr lang="en-US" dirty="0"/>
          </a:p>
        </p:txBody>
      </p:sp>
      <p:pic>
        <p:nvPicPr>
          <p:cNvPr id="4" name="Picture 3" descr="cauhinhhedieuhanh.bmp"/>
          <p:cNvPicPr>
            <a:picLocks noChangeAspect="1"/>
          </p:cNvPicPr>
          <p:nvPr/>
        </p:nvPicPr>
        <p:blipFill>
          <a:blip r:embed="rId2"/>
          <a:stretch>
            <a:fillRect/>
          </a:stretch>
        </p:blipFill>
        <p:spPr>
          <a:xfrm>
            <a:off x="1295400" y="3048000"/>
            <a:ext cx="6648450" cy="2857500"/>
          </a:xfrm>
          <a:prstGeom prst="rect">
            <a:avLst/>
          </a:prstGeom>
        </p:spPr>
      </p:pic>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2.2.1. </a:t>
            </a:r>
            <a:r>
              <a:rPr lang="en-US" sz="3000" dirty="0" err="1" smtClean="0"/>
              <a:t>Cấu</a:t>
            </a:r>
            <a:r>
              <a:rPr lang="en-US" sz="3000" dirty="0" smtClean="0"/>
              <a:t> </a:t>
            </a:r>
            <a:r>
              <a:rPr lang="en-US" sz="3000" dirty="0" err="1" smtClean="0"/>
              <a:t>hình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mục</a:t>
            </a:r>
            <a:r>
              <a:rPr lang="en-US" sz="3000" dirty="0" smtClean="0"/>
              <a:t> </a:t>
            </a:r>
            <a:r>
              <a:rPr lang="en-US" sz="3000" dirty="0" err="1" smtClean="0"/>
              <a:t>tiêu</a:t>
            </a:r>
            <a:r>
              <a:rPr lang="en-US" sz="3000" dirty="0" smtClean="0"/>
              <a:t> </a:t>
            </a:r>
            <a:r>
              <a:rPr lang="en-US" sz="3000" dirty="0" err="1" smtClean="0"/>
              <a:t>hệ</a:t>
            </a:r>
            <a:r>
              <a:rPr lang="en-US" sz="3000" dirty="0" smtClean="0"/>
              <a:t> </a:t>
            </a:r>
            <a:r>
              <a:rPr lang="en-US" sz="3000" dirty="0" err="1" smtClean="0"/>
              <a:t>điều</a:t>
            </a:r>
            <a:r>
              <a:rPr lang="en-US" sz="3000" dirty="0" smtClean="0"/>
              <a:t> </a:t>
            </a:r>
            <a:r>
              <a:rPr lang="en-US" sz="3000" dirty="0" err="1" smtClean="0"/>
              <a:t>hành</a:t>
            </a:r>
            <a:endParaRPr lang="en-US" sz="3000" dirty="0"/>
          </a:p>
        </p:txBody>
      </p:sp>
      <p:sp>
        <p:nvSpPr>
          <p:cNvPr id="3" name="Content Placeholder 2"/>
          <p:cNvSpPr>
            <a:spLocks noGrp="1"/>
          </p:cNvSpPr>
          <p:nvPr>
            <p:ph sz="quarter" idx="1"/>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endParaRPr lang="en-US" dirty="0" smtClean="0"/>
          </a:p>
          <a:p>
            <a:endParaRPr lang="en-US" dirty="0" smtClean="0"/>
          </a:p>
          <a:p>
            <a:endParaRPr lang="en-US" dirty="0" smtClean="0"/>
          </a:p>
          <a:p>
            <a:endParaRPr lang="en-US" dirty="0" smtClean="0"/>
          </a:p>
          <a:p>
            <a:r>
              <a:rPr lang="en-US" dirty="0" err="1" smtClean="0"/>
              <a:t>Chỉ</a:t>
            </a:r>
            <a:r>
              <a:rPr lang="en-US" dirty="0" smtClean="0"/>
              <a:t> </a:t>
            </a:r>
            <a:r>
              <a:rPr lang="en-US" dirty="0" err="1" smtClean="0"/>
              <a:t>số</a:t>
            </a:r>
            <a:r>
              <a:rPr lang="en-US" dirty="0" smtClean="0"/>
              <a:t> RASIS: Reliability (</a:t>
            </a:r>
            <a:r>
              <a:rPr lang="en-US" dirty="0" err="1" smtClean="0"/>
              <a:t>tính</a:t>
            </a:r>
            <a:r>
              <a:rPr lang="en-US" dirty="0" smtClean="0"/>
              <a:t> tin </a:t>
            </a:r>
            <a:r>
              <a:rPr lang="en-US" dirty="0" err="1" smtClean="0"/>
              <a:t>cậy</a:t>
            </a:r>
            <a:r>
              <a:rPr lang="en-US" dirty="0" smtClean="0"/>
              <a:t>), Availability (</a:t>
            </a:r>
            <a:r>
              <a:rPr lang="en-US" dirty="0" err="1" smtClean="0"/>
              <a:t>tính</a:t>
            </a:r>
            <a:r>
              <a:rPr lang="en-US" dirty="0" smtClean="0"/>
              <a:t> </a:t>
            </a:r>
            <a:r>
              <a:rPr lang="en-US" dirty="0" err="1" smtClean="0"/>
              <a:t>hiệu</a:t>
            </a:r>
            <a:r>
              <a:rPr lang="en-US" dirty="0" smtClean="0"/>
              <a:t> </a:t>
            </a:r>
            <a:r>
              <a:rPr lang="en-US" dirty="0" err="1" smtClean="0"/>
              <a:t>lực</a:t>
            </a:r>
            <a:r>
              <a:rPr lang="en-US" dirty="0" smtClean="0"/>
              <a:t>), Serviceability (</a:t>
            </a:r>
            <a:r>
              <a:rPr lang="en-US" dirty="0" err="1" smtClean="0"/>
              <a:t>khả</a:t>
            </a:r>
            <a:r>
              <a:rPr lang="en-US" dirty="0" smtClean="0"/>
              <a:t> </a:t>
            </a:r>
            <a:r>
              <a:rPr lang="en-US" dirty="0" err="1" smtClean="0"/>
              <a:t>năng</a:t>
            </a:r>
            <a:r>
              <a:rPr lang="en-US" dirty="0" smtClean="0"/>
              <a:t> </a:t>
            </a:r>
            <a:r>
              <a:rPr lang="en-US" dirty="0" err="1" smtClean="0"/>
              <a:t>dịch</a:t>
            </a:r>
            <a:r>
              <a:rPr lang="en-US" dirty="0" smtClean="0"/>
              <a:t> </a:t>
            </a:r>
            <a:r>
              <a:rPr lang="en-US" dirty="0" err="1" smtClean="0"/>
              <a:t>vụ</a:t>
            </a:r>
            <a:r>
              <a:rPr lang="en-US" dirty="0" smtClean="0"/>
              <a:t>), Integrity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Security (</a:t>
            </a:r>
            <a:r>
              <a:rPr lang="en-US" dirty="0" err="1" smtClean="0"/>
              <a:t>tính</a:t>
            </a:r>
            <a:r>
              <a:rPr lang="en-US" dirty="0" smtClean="0"/>
              <a:t> an </a:t>
            </a:r>
            <a:r>
              <a:rPr lang="en-US" dirty="0" err="1" smtClean="0"/>
              <a:t>toàn</a:t>
            </a:r>
            <a:r>
              <a:rPr lang="en-US" dirty="0" smtClean="0"/>
              <a:t>)</a:t>
            </a:r>
          </a:p>
          <a:p>
            <a:endParaRPr lang="en-US" dirty="0" smtClean="0"/>
          </a:p>
          <a:p>
            <a:endParaRPr lang="en-US" dirty="0" smtClean="0"/>
          </a:p>
          <a:p>
            <a:endParaRPr lang="en-US" dirty="0"/>
          </a:p>
        </p:txBody>
      </p:sp>
      <p:pic>
        <p:nvPicPr>
          <p:cNvPr id="6" name="Picture 5" descr="mucdichhedieuhanh.bmp"/>
          <p:cNvPicPr>
            <a:picLocks noChangeAspect="1"/>
          </p:cNvPicPr>
          <p:nvPr/>
        </p:nvPicPr>
        <p:blipFill>
          <a:blip r:embed="rId2"/>
          <a:stretch>
            <a:fillRect/>
          </a:stretch>
        </p:blipFill>
        <p:spPr>
          <a:xfrm>
            <a:off x="533400" y="2209800"/>
            <a:ext cx="8172450" cy="1981200"/>
          </a:xfrm>
          <a:prstGeom prst="rect">
            <a:avLst/>
          </a:prstGeom>
        </p:spPr>
      </p:pic>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2.2.2. </a:t>
            </a:r>
            <a:r>
              <a:rPr lang="en-US" dirty="0" err="1" smtClean="0"/>
              <a:t>Quản</a:t>
            </a:r>
            <a:r>
              <a:rPr lang="en-US" dirty="0" smtClean="0"/>
              <a:t> </a:t>
            </a:r>
            <a:r>
              <a:rPr lang="en-US" dirty="0" err="1" smtClean="0"/>
              <a:t>lý</a:t>
            </a:r>
            <a:r>
              <a:rPr lang="en-US" dirty="0" smtClean="0"/>
              <a:t> </a:t>
            </a:r>
            <a:r>
              <a:rPr lang="en-US" dirty="0" err="1" smtClean="0"/>
              <a:t>công</a:t>
            </a:r>
            <a:r>
              <a:rPr lang="en-US" dirty="0" smtClean="0"/>
              <a:t> </a:t>
            </a:r>
            <a:r>
              <a:rPr lang="en-US" dirty="0" err="1" smtClean="0"/>
              <a:t>việc</a:t>
            </a:r>
            <a:endParaRPr lang="en-US" dirty="0"/>
          </a:p>
        </p:txBody>
      </p:sp>
      <p:pic>
        <p:nvPicPr>
          <p:cNvPr id="4" name="Content Placeholder 3" descr="quanlycongviec.bmp"/>
          <p:cNvPicPr>
            <a:picLocks noGrp="1" noChangeAspect="1"/>
          </p:cNvPicPr>
          <p:nvPr>
            <p:ph sz="quarter" idx="1"/>
          </p:nvPr>
        </p:nvPicPr>
        <p:blipFill>
          <a:blip r:embed="rId2"/>
          <a:stretch>
            <a:fillRect/>
          </a:stretch>
        </p:blipFill>
        <p:spPr>
          <a:xfrm>
            <a:off x="612775" y="2277606"/>
            <a:ext cx="8153400" cy="3140987"/>
          </a:xfr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2.2.3. </a:t>
            </a:r>
            <a:r>
              <a:rPr lang="en-US" dirty="0" err="1" smtClean="0"/>
              <a:t>Quản</a:t>
            </a:r>
            <a:r>
              <a:rPr lang="en-US" dirty="0" smtClean="0"/>
              <a:t> </a:t>
            </a:r>
            <a:r>
              <a:rPr lang="en-US" dirty="0" err="1" smtClean="0"/>
              <a:t>lý</a:t>
            </a:r>
            <a:r>
              <a:rPr lang="en-US" dirty="0" smtClean="0"/>
              <a:t> </a:t>
            </a:r>
            <a:r>
              <a:rPr lang="en-US" dirty="0" err="1" smtClean="0"/>
              <a:t>nhiệm</a:t>
            </a:r>
            <a:r>
              <a:rPr lang="en-US" dirty="0" smtClean="0"/>
              <a:t> </a:t>
            </a:r>
            <a:r>
              <a:rPr lang="en-US" dirty="0" err="1" smtClean="0"/>
              <a:t>vụ</a:t>
            </a:r>
            <a:endParaRPr lang="en-US" dirty="0"/>
          </a:p>
        </p:txBody>
      </p:sp>
      <p:sp>
        <p:nvSpPr>
          <p:cNvPr id="3" name="Content Placeholder 2"/>
          <p:cNvSpPr>
            <a:spLocks noGrp="1"/>
          </p:cNvSpPr>
          <p:nvPr>
            <p:ph sz="quarter" idx="1"/>
          </p:nvPr>
        </p:nvSpPr>
        <p:spPr/>
        <p:txBody>
          <a:bodyPr/>
          <a:lstStyle/>
          <a:p>
            <a:r>
              <a:rPr lang="en-US" dirty="0" err="1" smtClean="0"/>
              <a:t>Công</a:t>
            </a:r>
            <a:r>
              <a:rPr lang="en-US" dirty="0" smtClean="0"/>
              <a:t> </a:t>
            </a:r>
            <a:r>
              <a:rPr lang="en-US" dirty="0" err="1" smtClean="0"/>
              <a:t>việc</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endParaRPr lang="en-US" dirty="0" smtClean="0"/>
          </a:p>
          <a:p>
            <a:r>
              <a:rPr lang="en-US" dirty="0" err="1" smtClean="0"/>
              <a:t>Điều</a:t>
            </a:r>
            <a:r>
              <a:rPr lang="en-US" dirty="0" smtClean="0"/>
              <a:t> </a:t>
            </a:r>
            <a:r>
              <a:rPr lang="en-US" dirty="0" err="1" smtClean="0"/>
              <a:t>khiển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nhiệm</a:t>
            </a:r>
            <a:r>
              <a:rPr lang="en-US" dirty="0" smtClean="0"/>
              <a:t> </a:t>
            </a:r>
            <a:r>
              <a:rPr lang="en-US" dirty="0" err="1" smtClean="0"/>
              <a:t>vụ</a:t>
            </a:r>
            <a:endParaRPr lang="en-US" dirty="0" smtClean="0"/>
          </a:p>
          <a:p>
            <a:r>
              <a:rPr lang="en-US" dirty="0" err="1" smtClean="0"/>
              <a:t>Ngắt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việc</a:t>
            </a:r>
            <a:r>
              <a:rPr lang="en-US" dirty="0" smtClean="0"/>
              <a:t> </a:t>
            </a:r>
            <a:r>
              <a:rPr lang="en-US" dirty="0" err="1" smtClean="0"/>
              <a:t>và</a:t>
            </a:r>
            <a:r>
              <a:rPr lang="en-US" dirty="0" smtClean="0"/>
              <a:t> </a:t>
            </a:r>
            <a:r>
              <a:rPr lang="en-US" dirty="0" err="1" smtClean="0"/>
              <a:t>nhiệm</a:t>
            </a:r>
            <a:r>
              <a:rPr lang="en-US" dirty="0" smtClean="0"/>
              <a:t> </a:t>
            </a:r>
            <a:r>
              <a:rPr lang="en-US" dirty="0" err="1" smtClean="0"/>
              <a:t>vụ</a:t>
            </a:r>
            <a:endParaRPr lang="en-US" dirty="0"/>
          </a:p>
        </p:txBody>
      </p:sp>
      <p:sp>
        <p:nvSpPr>
          <p:cNvPr id="3" name="Content Placeholder 2"/>
          <p:cNvSpPr>
            <a:spLocks noGrp="1"/>
          </p:cNvSpPr>
          <p:nvPr>
            <p:ph sz="quarter" idx="1"/>
          </p:nvPr>
        </p:nvSpPr>
        <p:spPr/>
        <p:txBody>
          <a:bodyPr/>
          <a:lstStyle/>
          <a:p>
            <a:r>
              <a:rPr lang="en-US" dirty="0" err="1" smtClean="0"/>
              <a:t>Công</a:t>
            </a:r>
            <a:r>
              <a:rPr lang="en-US" dirty="0" smtClean="0"/>
              <a:t> </a:t>
            </a:r>
            <a:r>
              <a:rPr lang="en-US" dirty="0" err="1" smtClean="0"/>
              <a:t>việc</a:t>
            </a:r>
            <a:r>
              <a:rPr lang="en-US" dirty="0" smtClean="0"/>
              <a:t> (jobs): </a:t>
            </a:r>
            <a:r>
              <a:rPr lang="en-US" dirty="0" err="1" smtClean="0"/>
              <a:t>là</a:t>
            </a:r>
            <a:r>
              <a:rPr lang="en-US" dirty="0" smtClean="0"/>
              <a:t> </a:t>
            </a:r>
            <a:r>
              <a:rPr lang="en-US" dirty="0" err="1" smtClean="0"/>
              <a:t>đơn</a:t>
            </a:r>
            <a:r>
              <a:rPr lang="en-US" dirty="0" smtClean="0"/>
              <a:t> </a:t>
            </a:r>
            <a:r>
              <a:rPr lang="en-US" dirty="0" err="1" smtClean="0"/>
              <a:t>vị</a:t>
            </a:r>
            <a:r>
              <a:rPr lang="en-US" dirty="0" smtClean="0"/>
              <a:t> </a:t>
            </a:r>
            <a:r>
              <a:rPr lang="en-US" dirty="0" err="1" smtClean="0"/>
              <a:t>xử</a:t>
            </a:r>
            <a:r>
              <a:rPr lang="en-US" dirty="0" smtClean="0"/>
              <a:t> </a:t>
            </a:r>
            <a:r>
              <a:rPr lang="en-US" dirty="0" err="1" smtClean="0"/>
              <a:t>lý</a:t>
            </a:r>
            <a:r>
              <a:rPr lang="en-US" dirty="0" smtClean="0"/>
              <a:t> </a:t>
            </a:r>
            <a:r>
              <a:rPr lang="en-US" dirty="0" err="1" smtClean="0"/>
              <a:t>theo</a:t>
            </a:r>
            <a:r>
              <a:rPr lang="en-US" dirty="0" smtClean="0"/>
              <a:t> </a:t>
            </a:r>
            <a:r>
              <a:rPr lang="en-US" dirty="0" err="1" smtClean="0"/>
              <a:t>ngữ</a:t>
            </a:r>
            <a:r>
              <a:rPr lang="en-US" dirty="0" smtClean="0"/>
              <a:t> </a:t>
            </a:r>
            <a:r>
              <a:rPr lang="en-US" dirty="0" err="1" smtClean="0"/>
              <a:t>cảnh</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smtClean="0"/>
          </a:p>
          <a:p>
            <a:r>
              <a:rPr lang="en-US" dirty="0" err="1" smtClean="0"/>
              <a:t>Nhiệm</a:t>
            </a:r>
            <a:r>
              <a:rPr lang="en-US" dirty="0" smtClean="0"/>
              <a:t> </a:t>
            </a:r>
            <a:r>
              <a:rPr lang="en-US" dirty="0" err="1" smtClean="0"/>
              <a:t>vụ</a:t>
            </a:r>
            <a:r>
              <a:rPr lang="en-US" dirty="0" smtClean="0"/>
              <a:t> (task): </a:t>
            </a:r>
            <a:r>
              <a:rPr lang="en-US" dirty="0" err="1" smtClean="0"/>
              <a:t>Là</a:t>
            </a:r>
            <a:r>
              <a:rPr lang="en-US" dirty="0" smtClean="0"/>
              <a:t> </a:t>
            </a:r>
            <a:r>
              <a:rPr lang="en-US" dirty="0" err="1" smtClean="0"/>
              <a:t>đơn</a:t>
            </a:r>
            <a:r>
              <a:rPr lang="en-US" dirty="0" smtClean="0"/>
              <a:t> </a:t>
            </a:r>
            <a:r>
              <a:rPr lang="en-US" dirty="0" err="1" smtClean="0"/>
              <a:t>vị</a:t>
            </a:r>
            <a:r>
              <a:rPr lang="en-US" dirty="0" smtClean="0"/>
              <a:t> </a:t>
            </a:r>
            <a:r>
              <a:rPr lang="en-US" dirty="0" err="1" smtClean="0"/>
              <a:t>xử</a:t>
            </a:r>
            <a:r>
              <a:rPr lang="en-US" dirty="0" smtClean="0"/>
              <a:t> </a:t>
            </a:r>
            <a:r>
              <a:rPr lang="en-US" dirty="0" err="1" smtClean="0"/>
              <a:t>lý</a:t>
            </a:r>
            <a:r>
              <a:rPr lang="en-US" dirty="0" smtClean="0"/>
              <a:t> </a:t>
            </a:r>
            <a:r>
              <a:rPr lang="en-US" dirty="0" err="1" smtClean="0"/>
              <a:t>bên</a:t>
            </a:r>
            <a:r>
              <a:rPr lang="en-US" dirty="0" smtClean="0"/>
              <a:t> </a:t>
            </a:r>
            <a:r>
              <a:rPr lang="en-US" dirty="0" err="1" smtClean="0"/>
              <a:t>trong</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dưới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en-US" dirty="0" err="1" smtClean="0"/>
              <a:t>bộ</a:t>
            </a:r>
            <a:r>
              <a:rPr lang="en-US" dirty="0" smtClean="0"/>
              <a:t> </a:t>
            </a:r>
            <a:r>
              <a:rPr lang="en-US" dirty="0" err="1" smtClean="0"/>
              <a:t>nhớ</a:t>
            </a:r>
            <a:r>
              <a:rPr lang="en-US" dirty="0" smtClean="0"/>
              <a:t> </a:t>
            </a:r>
            <a:r>
              <a:rPr lang="en-US" dirty="0" err="1" smtClean="0"/>
              <a:t>chỉ</a:t>
            </a:r>
            <a:r>
              <a:rPr lang="en-US" dirty="0" smtClean="0"/>
              <a:t> </a:t>
            </a:r>
            <a:r>
              <a:rPr lang="en-US" dirty="0" err="1" smtClean="0"/>
              <a:t>đọc</a:t>
            </a:r>
            <a:r>
              <a:rPr lang="en-US" dirty="0" smtClean="0"/>
              <a:t>)</a:t>
            </a:r>
            <a:endParaRPr lang="en-US" dirty="0"/>
          </a:p>
        </p:txBody>
      </p:sp>
      <p:sp>
        <p:nvSpPr>
          <p:cNvPr id="3" name="Text Placeholder 2"/>
          <p:cNvSpPr>
            <a:spLocks noGrp="1"/>
          </p:cNvSpPr>
          <p:nvPr>
            <p:ph type="body" sz="half" idx="1"/>
          </p:nvPr>
        </p:nvSpPr>
        <p:spPr>
          <a:xfrm>
            <a:off x="304800" y="1752600"/>
            <a:ext cx="8458200" cy="4267200"/>
          </a:xfrm>
        </p:spPr>
        <p:txBody>
          <a:bodyPr/>
          <a:lstStyle/>
          <a:p>
            <a:r>
              <a:rPr lang="en-US" dirty="0" smtClean="0"/>
              <a:t>Flash memory</a:t>
            </a:r>
          </a:p>
          <a:p>
            <a:pPr lvl="1"/>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theo</a:t>
            </a:r>
            <a:r>
              <a:rPr lang="en-US" dirty="0" smtClean="0"/>
              <a:t> </a:t>
            </a:r>
            <a:r>
              <a:rPr lang="en-US" dirty="0" err="1" smtClean="0"/>
              <a:t>khối</a:t>
            </a:r>
            <a:endParaRPr lang="en-US" dirty="0" smtClean="0"/>
          </a:p>
          <a:p>
            <a:pPr lvl="1"/>
            <a:r>
              <a:rPr lang="en-US" dirty="0" err="1" smtClean="0"/>
              <a:t>Xóa</a:t>
            </a:r>
            <a:r>
              <a:rPr lang="en-US" dirty="0" smtClean="0"/>
              <a:t> </a:t>
            </a:r>
            <a:r>
              <a:rPr lang="en-US" dirty="0" err="1" smtClean="0"/>
              <a:t>bằng</a:t>
            </a:r>
            <a:r>
              <a:rPr lang="en-US" dirty="0" smtClean="0"/>
              <a:t> </a:t>
            </a:r>
            <a:r>
              <a:rPr lang="en-US" dirty="0" err="1" smtClean="0"/>
              <a:t>điện</a:t>
            </a:r>
            <a:endParaRPr lang="en-US"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nhiệm</a:t>
            </a:r>
            <a:r>
              <a:rPr lang="en-US" dirty="0" smtClean="0"/>
              <a:t> </a:t>
            </a:r>
            <a:r>
              <a:rPr lang="en-US" dirty="0" err="1" smtClean="0"/>
              <a:t>vụ</a:t>
            </a:r>
            <a:endParaRPr lang="en-US" dirty="0"/>
          </a:p>
        </p:txBody>
      </p:sp>
      <p:pic>
        <p:nvPicPr>
          <p:cNvPr id="4" name="Content Placeholder 3" descr="dieukhienquanlynhiemvu.bmp"/>
          <p:cNvPicPr>
            <a:picLocks noGrp="1" noChangeAspect="1"/>
          </p:cNvPicPr>
          <p:nvPr>
            <p:ph sz="quarter" idx="1"/>
          </p:nvPr>
        </p:nvPicPr>
        <p:blipFill>
          <a:blip r:embed="rId3"/>
          <a:stretch>
            <a:fillRect/>
          </a:stretch>
        </p:blipFill>
        <p:spPr>
          <a:xfrm>
            <a:off x="762000" y="1981200"/>
            <a:ext cx="7848599" cy="3352800"/>
          </a:xfr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Điều</a:t>
            </a:r>
            <a:r>
              <a:rPr lang="en-US" dirty="0" smtClean="0"/>
              <a:t> </a:t>
            </a:r>
            <a:r>
              <a:rPr lang="en-US" dirty="0" err="1" smtClean="0"/>
              <a:t>khiển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1. </a:t>
            </a:r>
            <a:r>
              <a:rPr lang="en-US" dirty="0" err="1" smtClean="0"/>
              <a:t>Nhiệm</a:t>
            </a:r>
            <a:r>
              <a:rPr lang="en-US" dirty="0" smtClean="0"/>
              <a:t> </a:t>
            </a:r>
            <a:r>
              <a:rPr lang="en-US" dirty="0" err="1" smtClean="0"/>
              <a:t>vụ</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smtClean="0">
                <a:sym typeface="Wingdings" pitchFamily="2" charset="2"/>
              </a:rPr>
              <a:t> </a:t>
            </a:r>
            <a:r>
              <a:rPr lang="en-US" dirty="0" err="1" smtClean="0"/>
              <a:t>đặt</a:t>
            </a:r>
            <a:r>
              <a:rPr lang="en-US" dirty="0" smtClean="0"/>
              <a:t> </a:t>
            </a:r>
            <a:r>
              <a:rPr lang="en-US" dirty="0" err="1" smtClean="0"/>
              <a:t>vào</a:t>
            </a:r>
            <a:r>
              <a:rPr lang="en-US" dirty="0" smtClean="0"/>
              <a:t> </a:t>
            </a:r>
            <a:r>
              <a:rPr lang="en-US" dirty="0" err="1" smtClean="0"/>
              <a:t>trong</a:t>
            </a:r>
            <a:r>
              <a:rPr lang="en-US" dirty="0" smtClean="0"/>
              <a:t> </a:t>
            </a:r>
            <a:r>
              <a:rPr lang="en-US" dirty="0" err="1" smtClean="0"/>
              <a:t>hàng</a:t>
            </a:r>
            <a:r>
              <a:rPr lang="en-US" dirty="0" smtClean="0"/>
              <a:t> </a:t>
            </a:r>
            <a:r>
              <a:rPr lang="en-US" dirty="0" err="1" smtClean="0"/>
              <a:t>đợi</a:t>
            </a:r>
            <a:r>
              <a:rPr lang="en-US" dirty="0" smtClean="0"/>
              <a:t> </a:t>
            </a:r>
            <a:r>
              <a:rPr lang="en-US" dirty="0" err="1" smtClean="0"/>
              <a:t>nhiệm</a:t>
            </a:r>
            <a:r>
              <a:rPr lang="en-US" dirty="0" smtClean="0"/>
              <a:t> </a:t>
            </a:r>
            <a:r>
              <a:rPr lang="en-US" dirty="0" err="1" smtClean="0"/>
              <a:t>vụ</a:t>
            </a:r>
            <a:r>
              <a:rPr lang="en-US" dirty="0" smtClean="0"/>
              <a:t> </a:t>
            </a:r>
            <a:r>
              <a:rPr lang="en-US" dirty="0" smtClean="0">
                <a:sym typeface="Wingdings"/>
              </a:rPr>
              <a:t></a:t>
            </a:r>
            <a:r>
              <a:rPr lang="en-US" dirty="0" smtClean="0"/>
              <a:t> ở </a:t>
            </a:r>
            <a:r>
              <a:rPr lang="en-US" dirty="0" err="1" smtClean="0"/>
              <a:t>trạng</a:t>
            </a:r>
            <a:r>
              <a:rPr lang="en-US" dirty="0" smtClean="0"/>
              <a:t> </a:t>
            </a:r>
            <a:r>
              <a:rPr lang="en-US" dirty="0" err="1" smtClean="0"/>
              <a:t>thái</a:t>
            </a:r>
            <a:r>
              <a:rPr lang="en-US" dirty="0" smtClean="0"/>
              <a:t> </a:t>
            </a:r>
            <a:r>
              <a:rPr lang="en-US" b="1" i="1" dirty="0" smtClean="0"/>
              <a:t>Ready</a:t>
            </a:r>
            <a:r>
              <a:rPr lang="en-US" dirty="0" smtClean="0"/>
              <a:t>.</a:t>
            </a:r>
          </a:p>
          <a:p>
            <a:r>
              <a:rPr lang="en-US" dirty="0" smtClean="0"/>
              <a:t>2. </a:t>
            </a:r>
            <a:r>
              <a:rPr lang="en-US" dirty="0" err="1" smtClean="0"/>
              <a:t>Thông</a:t>
            </a:r>
            <a:r>
              <a:rPr lang="en-US" dirty="0" smtClean="0"/>
              <a:t> qua Dispatcher (</a:t>
            </a:r>
            <a:r>
              <a:rPr lang="en-US" dirty="0" err="1" smtClean="0"/>
              <a:t>Bộ</a:t>
            </a:r>
            <a:r>
              <a:rPr lang="en-US" dirty="0" smtClean="0"/>
              <a:t> </a:t>
            </a:r>
            <a:r>
              <a:rPr lang="en-US" dirty="0" err="1" smtClean="0"/>
              <a:t>điều</a:t>
            </a:r>
            <a:r>
              <a:rPr lang="en-US" dirty="0" smtClean="0"/>
              <a:t> </a:t>
            </a:r>
            <a:r>
              <a:rPr lang="en-US" dirty="0" err="1" smtClean="0"/>
              <a:t>phối</a:t>
            </a:r>
            <a:r>
              <a:rPr lang="en-US" dirty="0" smtClean="0"/>
              <a:t>) </a:t>
            </a:r>
            <a:r>
              <a:rPr lang="en-US" dirty="0" smtClean="0">
                <a:sym typeface="Wingdings"/>
              </a:rPr>
              <a:t></a:t>
            </a:r>
            <a:r>
              <a:rPr lang="en-US" dirty="0" smtClean="0"/>
              <a:t> </a:t>
            </a:r>
            <a:r>
              <a:rPr lang="en-US" dirty="0" err="1" smtClean="0"/>
              <a:t>chuyển</a:t>
            </a:r>
            <a:r>
              <a:rPr lang="en-US" dirty="0" smtClean="0"/>
              <a:t> </a:t>
            </a:r>
            <a:r>
              <a:rPr lang="en-US" dirty="0" err="1" smtClean="0"/>
              <a:t>tới</a:t>
            </a:r>
            <a:r>
              <a:rPr lang="en-US" dirty="0" smtClean="0"/>
              <a:t> </a:t>
            </a:r>
            <a:r>
              <a:rPr lang="en-US" dirty="0" err="1" smtClean="0"/>
              <a:t>trạng</a:t>
            </a:r>
            <a:r>
              <a:rPr lang="en-US" dirty="0" smtClean="0"/>
              <a:t> </a:t>
            </a:r>
            <a:r>
              <a:rPr lang="en-US" dirty="0" err="1" smtClean="0"/>
              <a:t>thái</a:t>
            </a:r>
            <a:r>
              <a:rPr lang="en-US" dirty="0" smtClean="0"/>
              <a:t> </a:t>
            </a:r>
            <a:r>
              <a:rPr lang="en-US" b="1" i="1" dirty="0" smtClean="0"/>
              <a:t>Running</a:t>
            </a:r>
            <a:r>
              <a:rPr lang="en-US" dirty="0" smtClean="0"/>
              <a:t>.</a:t>
            </a:r>
          </a:p>
          <a:p>
            <a:r>
              <a:rPr lang="en-US" dirty="0" smtClean="0"/>
              <a:t>3. </a:t>
            </a:r>
            <a:r>
              <a:rPr lang="en-US" dirty="0" err="1" smtClean="0"/>
              <a:t>Hết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cho</a:t>
            </a:r>
            <a:r>
              <a:rPr lang="en-US" dirty="0" smtClean="0"/>
              <a:t> </a:t>
            </a:r>
            <a:r>
              <a:rPr lang="en-US" dirty="0" err="1" smtClean="0"/>
              <a:t>phép</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rút</a:t>
            </a:r>
            <a:r>
              <a:rPr lang="en-US" dirty="0" smtClean="0"/>
              <a:t> </a:t>
            </a:r>
            <a:r>
              <a:rPr lang="en-US" dirty="0" err="1" smtClean="0"/>
              <a:t>khỏi</a:t>
            </a:r>
            <a:r>
              <a:rPr lang="en-US" dirty="0" smtClean="0"/>
              <a:t> </a:t>
            </a:r>
            <a:r>
              <a:rPr lang="en-US" dirty="0" err="1" smtClean="0"/>
              <a:t>trạng</a:t>
            </a:r>
            <a:r>
              <a:rPr lang="en-US" dirty="0" smtClean="0"/>
              <a:t> </a:t>
            </a:r>
            <a:r>
              <a:rPr lang="en-US" dirty="0" err="1" smtClean="0"/>
              <a:t>thái</a:t>
            </a:r>
            <a:r>
              <a:rPr lang="en-US" dirty="0" smtClean="0"/>
              <a:t> Running </a:t>
            </a:r>
            <a:r>
              <a:rPr lang="en-US" dirty="0" err="1" smtClean="0"/>
              <a:t>để</a:t>
            </a:r>
            <a:r>
              <a:rPr lang="en-US" dirty="0" smtClean="0"/>
              <a:t> </a:t>
            </a:r>
            <a:r>
              <a:rPr lang="en-US" dirty="0" err="1" smtClean="0"/>
              <a:t>nhường</a:t>
            </a:r>
            <a:r>
              <a:rPr lang="en-US" dirty="0" smtClean="0"/>
              <a:t> </a:t>
            </a:r>
            <a:r>
              <a:rPr lang="en-US" dirty="0" err="1" smtClean="0"/>
              <a:t>cho</a:t>
            </a:r>
            <a:r>
              <a:rPr lang="en-US" dirty="0" smtClean="0"/>
              <a:t> </a:t>
            </a:r>
            <a:r>
              <a:rPr lang="en-US" dirty="0" err="1" smtClean="0"/>
              <a:t>một</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khác</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ưu</a:t>
            </a:r>
            <a:r>
              <a:rPr lang="en-US" dirty="0" smtClean="0"/>
              <a:t> </a:t>
            </a:r>
            <a:r>
              <a:rPr lang="en-US" dirty="0" err="1" smtClean="0"/>
              <a:t>tiên</a:t>
            </a:r>
            <a:r>
              <a:rPr lang="en-US" dirty="0" smtClean="0"/>
              <a:t> </a:t>
            </a:r>
            <a:r>
              <a:rPr lang="en-US" dirty="0" err="1" smtClean="0"/>
              <a:t>cao</a:t>
            </a:r>
            <a:r>
              <a:rPr lang="en-US" dirty="0" smtClean="0"/>
              <a:t> </a:t>
            </a:r>
            <a:r>
              <a:rPr lang="en-US" dirty="0" err="1" smtClean="0"/>
              <a:t>hơn</a:t>
            </a:r>
            <a:r>
              <a:rPr lang="en-US" dirty="0" smtClean="0"/>
              <a:t> </a:t>
            </a:r>
            <a:r>
              <a:rPr lang="en-US" dirty="0" smtClean="0">
                <a:sym typeface="Wingdings"/>
              </a:rPr>
              <a:t></a:t>
            </a:r>
            <a:r>
              <a:rPr lang="en-US" dirty="0" smtClean="0"/>
              <a:t> </a:t>
            </a:r>
            <a:r>
              <a:rPr lang="en-US" dirty="0" err="1" smtClean="0"/>
              <a:t>chuyển</a:t>
            </a:r>
            <a:r>
              <a:rPr lang="en-US" dirty="0" smtClean="0"/>
              <a:t> </a:t>
            </a:r>
            <a:r>
              <a:rPr lang="en-US" dirty="0" err="1" smtClean="0"/>
              <a:t>đến</a:t>
            </a:r>
            <a:r>
              <a:rPr lang="en-US" dirty="0" smtClean="0"/>
              <a:t> </a:t>
            </a:r>
            <a:r>
              <a:rPr lang="en-US" dirty="0" err="1" smtClean="0"/>
              <a:t>trạng</a:t>
            </a:r>
            <a:r>
              <a:rPr lang="en-US" dirty="0" smtClean="0"/>
              <a:t> </a:t>
            </a:r>
            <a:r>
              <a:rPr lang="en-US" dirty="0" err="1" smtClean="0"/>
              <a:t>thái</a:t>
            </a:r>
            <a:r>
              <a:rPr lang="en-US" dirty="0" smtClean="0"/>
              <a:t> </a:t>
            </a:r>
            <a:r>
              <a:rPr lang="en-US" b="1" i="1" dirty="0" smtClean="0"/>
              <a:t>Ready</a:t>
            </a:r>
            <a:r>
              <a:rPr lang="en-US" dirty="0" smtClean="0"/>
              <a:t>. </a:t>
            </a:r>
          </a:p>
          <a:p>
            <a:r>
              <a:rPr lang="en-US" dirty="0" smtClean="0"/>
              <a:t>4. </a:t>
            </a:r>
            <a:r>
              <a:rPr lang="en-US" dirty="0" err="1" smtClean="0"/>
              <a:t>Chuyển</a:t>
            </a:r>
            <a:r>
              <a:rPr lang="en-US" dirty="0" smtClean="0"/>
              <a:t> </a:t>
            </a:r>
            <a:r>
              <a:rPr lang="en-US" dirty="0" err="1" smtClean="0"/>
              <a:t>đến</a:t>
            </a:r>
            <a:r>
              <a:rPr lang="en-US" dirty="0" smtClean="0"/>
              <a:t> </a:t>
            </a:r>
            <a:r>
              <a:rPr lang="en-US" dirty="0" err="1" smtClean="0"/>
              <a:t>trạng</a:t>
            </a:r>
            <a:r>
              <a:rPr lang="en-US" dirty="0" smtClean="0"/>
              <a:t> </a:t>
            </a:r>
            <a:r>
              <a:rPr lang="en-US" dirty="0" err="1" smtClean="0"/>
              <a:t>thái</a:t>
            </a:r>
            <a:r>
              <a:rPr lang="en-US" dirty="0" smtClean="0"/>
              <a:t> </a:t>
            </a:r>
            <a:r>
              <a:rPr lang="en-US" b="1" i="1" dirty="0" smtClean="0"/>
              <a:t>Waiting</a:t>
            </a:r>
            <a:r>
              <a:rPr lang="en-US" dirty="0" smtClean="0"/>
              <a:t> (</a:t>
            </a:r>
            <a:r>
              <a:rPr lang="en-US" dirty="0" err="1" smtClean="0"/>
              <a:t>đợi</a:t>
            </a:r>
            <a:r>
              <a:rPr lang="en-US" dirty="0" smtClean="0"/>
              <a:t>) </a:t>
            </a:r>
            <a:r>
              <a:rPr lang="en-US" dirty="0" err="1" smtClean="0"/>
              <a:t>khi</a:t>
            </a:r>
            <a:r>
              <a:rPr lang="en-US" dirty="0" smtClean="0"/>
              <a:t> </a:t>
            </a:r>
            <a:r>
              <a:rPr lang="en-US" dirty="0" err="1" smtClean="0"/>
              <a:t>có</a:t>
            </a:r>
            <a:r>
              <a:rPr lang="en-US" dirty="0" smtClean="0"/>
              <a:t> </a:t>
            </a:r>
            <a:r>
              <a:rPr lang="en-US" dirty="0" err="1" smtClean="0"/>
              <a:t>thao</a:t>
            </a:r>
            <a:r>
              <a:rPr lang="en-US" dirty="0" smtClean="0"/>
              <a:t> </a:t>
            </a:r>
            <a:r>
              <a:rPr lang="en-US" dirty="0" err="1" smtClean="0"/>
              <a:t>tác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vào</a:t>
            </a:r>
            <a:r>
              <a:rPr lang="en-US" dirty="0" smtClean="0"/>
              <a:t> </a:t>
            </a:r>
            <a:r>
              <a:rPr lang="en-US" dirty="0" err="1" smtClean="0"/>
              <a:t>ra</a:t>
            </a:r>
            <a:r>
              <a:rPr lang="en-US" dirty="0" smtClean="0"/>
              <a:t> </a:t>
            </a:r>
            <a:r>
              <a:rPr lang="en-US" dirty="0" err="1" smtClean="0"/>
              <a:t>dữ</a:t>
            </a:r>
            <a:r>
              <a:rPr lang="en-US" dirty="0" smtClean="0"/>
              <a:t> </a:t>
            </a:r>
            <a:r>
              <a:rPr lang="en-US" dirty="0" err="1" smtClean="0"/>
              <a:t>liệu</a:t>
            </a:r>
            <a:endParaRPr lang="en-US" dirty="0" smtClean="0"/>
          </a:p>
          <a:p>
            <a:r>
              <a:rPr lang="en-US" dirty="0" smtClean="0"/>
              <a:t>5. </a:t>
            </a:r>
            <a:r>
              <a:rPr lang="en-US" dirty="0" err="1" smtClean="0"/>
              <a:t>Khi</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vào</a:t>
            </a:r>
            <a:r>
              <a:rPr lang="en-US" dirty="0" smtClean="0"/>
              <a:t>/</a:t>
            </a:r>
            <a:r>
              <a:rPr lang="en-US" dirty="0" err="1" smtClean="0"/>
              <a:t>ra</a:t>
            </a:r>
            <a:r>
              <a:rPr lang="en-US" dirty="0" smtClean="0"/>
              <a:t> </a:t>
            </a:r>
            <a:r>
              <a:rPr lang="en-US" dirty="0" smtClean="0">
                <a:sym typeface="Wingdings"/>
              </a:rPr>
              <a:t></a:t>
            </a:r>
            <a:r>
              <a:rPr lang="en-US" dirty="0" smtClean="0"/>
              <a:t> </a:t>
            </a:r>
            <a:r>
              <a:rPr lang="en-US" dirty="0" err="1" smtClean="0"/>
              <a:t>chuyển</a:t>
            </a:r>
            <a:r>
              <a:rPr lang="en-US" dirty="0" smtClean="0"/>
              <a:t> </a:t>
            </a:r>
            <a:r>
              <a:rPr lang="en-US" dirty="0" err="1" smtClean="0"/>
              <a:t>đến</a:t>
            </a:r>
            <a:r>
              <a:rPr lang="en-US" dirty="0" smtClean="0"/>
              <a:t> </a:t>
            </a:r>
            <a:r>
              <a:rPr lang="en-US" dirty="0" err="1" smtClean="0"/>
              <a:t>trạng</a:t>
            </a:r>
            <a:r>
              <a:rPr lang="en-US" dirty="0" smtClean="0"/>
              <a:t> </a:t>
            </a:r>
            <a:r>
              <a:rPr lang="en-US" dirty="0" err="1" smtClean="0"/>
              <a:t>thái</a:t>
            </a:r>
            <a:r>
              <a:rPr lang="en-US" dirty="0" smtClean="0"/>
              <a:t> </a:t>
            </a:r>
            <a:r>
              <a:rPr lang="en-US" b="1" i="1" dirty="0" smtClean="0"/>
              <a:t>Ready</a:t>
            </a:r>
          </a:p>
          <a:p>
            <a:r>
              <a:rPr lang="en-US" dirty="0" smtClean="0"/>
              <a:t>6.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hoàn</a:t>
            </a:r>
            <a:r>
              <a:rPr lang="en-US" dirty="0" smtClean="0"/>
              <a:t> </a:t>
            </a:r>
            <a:r>
              <a:rPr lang="en-US" dirty="0" err="1" smtClean="0"/>
              <a:t>thành</a:t>
            </a:r>
            <a:r>
              <a:rPr lang="en-US" dirty="0" smtClean="0"/>
              <a:t> </a:t>
            </a:r>
            <a:r>
              <a:rPr lang="en-US" dirty="0" smtClean="0">
                <a:sym typeface="Wingdings"/>
              </a:rPr>
              <a:t></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nhiệm</a:t>
            </a:r>
            <a:r>
              <a:rPr lang="en-US" dirty="0" smtClean="0"/>
              <a:t> </a:t>
            </a:r>
            <a:r>
              <a:rPr lang="en-US" dirty="0" err="1" smtClean="0"/>
              <a:t>vụ</a:t>
            </a:r>
            <a:r>
              <a:rPr lang="en-US" dirty="0" smtClean="0"/>
              <a:t>  </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Ngắt</a:t>
            </a:r>
            <a:endParaRPr lang="en-US" dirty="0"/>
          </a:p>
        </p:txBody>
      </p:sp>
      <p:sp>
        <p:nvSpPr>
          <p:cNvPr id="3" name="Content Placeholder 2"/>
          <p:cNvSpPr>
            <a:spLocks noGrp="1"/>
          </p:cNvSpPr>
          <p:nvPr>
            <p:ph sz="quarter" idx="1"/>
          </p:nvPr>
        </p:nvSpPr>
        <p:spPr/>
        <p:txBody>
          <a:bodyPr>
            <a:normAutofit/>
          </a:bodyPr>
          <a:lstStyle/>
          <a:p>
            <a:r>
              <a:rPr lang="en-US" dirty="0" err="1" smtClean="0"/>
              <a:t>Khái</a:t>
            </a:r>
            <a:r>
              <a:rPr lang="en-US" dirty="0" smtClean="0"/>
              <a:t> </a:t>
            </a:r>
            <a:r>
              <a:rPr lang="en-US" dirty="0" err="1" smtClean="0"/>
              <a:t>niệm</a:t>
            </a:r>
            <a:r>
              <a:rPr lang="en-US" dirty="0" smtClean="0"/>
              <a:t> </a:t>
            </a:r>
            <a:r>
              <a:rPr lang="en-US" dirty="0" err="1" smtClean="0"/>
              <a:t>ngắt</a:t>
            </a:r>
            <a:r>
              <a:rPr lang="en-US" dirty="0" smtClean="0"/>
              <a:t>?</a:t>
            </a:r>
          </a:p>
          <a:p>
            <a:pPr lvl="1"/>
            <a:r>
              <a:rPr lang="en-US" dirty="0" err="1" smtClean="0"/>
              <a:t>Ngắt</a:t>
            </a:r>
            <a:r>
              <a:rPr lang="en-US" dirty="0" smtClean="0"/>
              <a:t> </a:t>
            </a:r>
            <a:r>
              <a:rPr lang="en-US" dirty="0" err="1" smtClean="0"/>
              <a:t>là</a:t>
            </a:r>
            <a:r>
              <a:rPr lang="en-US" dirty="0" smtClean="0"/>
              <a:t> </a:t>
            </a:r>
            <a:r>
              <a:rPr lang="en-US" dirty="0" err="1" smtClean="0"/>
              <a:t>cơ</a:t>
            </a:r>
            <a:r>
              <a:rPr lang="en-US" dirty="0" smtClean="0"/>
              <a:t> </a:t>
            </a:r>
            <a:r>
              <a:rPr lang="en-US" dirty="0" err="1" smtClean="0"/>
              <a:t>chế</a:t>
            </a:r>
            <a:r>
              <a:rPr lang="en-US" dirty="0" smtClean="0"/>
              <a:t> </a:t>
            </a:r>
            <a:r>
              <a:rPr lang="en-US" dirty="0" err="1" smtClean="0"/>
              <a:t>cho</a:t>
            </a:r>
            <a:r>
              <a:rPr lang="en-US" dirty="0" smtClean="0"/>
              <a:t> </a:t>
            </a:r>
            <a:r>
              <a:rPr lang="en-US" dirty="0" err="1" smtClean="0"/>
              <a:t>phép</a:t>
            </a:r>
            <a:r>
              <a:rPr lang="en-US" dirty="0" smtClean="0"/>
              <a:t> CPU </a:t>
            </a:r>
            <a:r>
              <a:rPr lang="en-US" b="1" i="1" dirty="0" err="1" smtClean="0"/>
              <a:t>tạm</a:t>
            </a:r>
            <a:r>
              <a:rPr lang="en-US" b="1" i="1" dirty="0" smtClean="0"/>
              <a:t> </a:t>
            </a:r>
            <a:r>
              <a:rPr lang="en-US" b="1" i="1" dirty="0" err="1" smtClean="0"/>
              <a:t>dừng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đang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chuyển</a:t>
            </a:r>
            <a:r>
              <a:rPr lang="en-US" dirty="0" smtClean="0"/>
              <a:t> sang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khác</a:t>
            </a:r>
            <a:r>
              <a:rPr lang="en-US" dirty="0" smtClean="0"/>
              <a:t>, </a:t>
            </a:r>
            <a:r>
              <a:rPr lang="en-US" dirty="0" err="1" smtClean="0"/>
              <a:t>gọi</a:t>
            </a:r>
            <a:r>
              <a:rPr lang="en-US" dirty="0" smtClean="0"/>
              <a:t> </a:t>
            </a:r>
            <a:r>
              <a:rPr lang="en-US" dirty="0" err="1" smtClean="0"/>
              <a:t>là</a:t>
            </a:r>
            <a:r>
              <a:rPr lang="en-US" dirty="0" smtClean="0"/>
              <a:t> </a:t>
            </a:r>
            <a:r>
              <a:rPr lang="en-US" b="1" i="1" dirty="0" err="1" smtClean="0">
                <a:solidFill>
                  <a:srgbClr val="FF0000"/>
                </a:solidFill>
              </a:rPr>
              <a:t>chương</a:t>
            </a:r>
            <a:r>
              <a:rPr lang="en-US" b="1" i="1" dirty="0" smtClean="0">
                <a:solidFill>
                  <a:srgbClr val="FF0000"/>
                </a:solidFill>
              </a:rPr>
              <a:t> </a:t>
            </a:r>
            <a:r>
              <a:rPr lang="en-US" b="1" i="1" dirty="0" err="1" smtClean="0">
                <a:solidFill>
                  <a:srgbClr val="FF0000"/>
                </a:solidFill>
              </a:rPr>
              <a:t>trình</a:t>
            </a:r>
            <a:r>
              <a:rPr lang="en-US" b="1" i="1" dirty="0" smtClean="0">
                <a:solidFill>
                  <a:srgbClr val="FF0000"/>
                </a:solidFill>
              </a:rPr>
              <a:t> con </a:t>
            </a:r>
            <a:r>
              <a:rPr lang="en-US" b="1" i="1" dirty="0" err="1" smtClean="0">
                <a:solidFill>
                  <a:srgbClr val="FF0000"/>
                </a:solidFill>
              </a:rPr>
              <a:t>phục</a:t>
            </a:r>
            <a:r>
              <a:rPr lang="en-US" b="1" i="1" dirty="0" smtClean="0">
                <a:solidFill>
                  <a:srgbClr val="FF0000"/>
                </a:solidFill>
              </a:rPr>
              <a:t> </a:t>
            </a:r>
            <a:r>
              <a:rPr lang="en-US" b="1" i="1" dirty="0" err="1" smtClean="0">
                <a:solidFill>
                  <a:srgbClr val="FF0000"/>
                </a:solidFill>
              </a:rPr>
              <a:t>vụ</a:t>
            </a:r>
            <a:r>
              <a:rPr lang="en-US" b="1" i="1" dirty="0" smtClean="0">
                <a:solidFill>
                  <a:srgbClr val="FF0000"/>
                </a:solidFill>
              </a:rPr>
              <a:t> </a:t>
            </a:r>
            <a:r>
              <a:rPr lang="en-US" b="1" i="1" dirty="0" err="1" smtClean="0">
                <a:solidFill>
                  <a:srgbClr val="FF0000"/>
                </a:solidFill>
              </a:rPr>
              <a:t>ngắt</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Ngắt</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vi-VN" b="1" dirty="0" smtClean="0"/>
              <a:t>Ngắt</a:t>
            </a:r>
            <a:r>
              <a:rPr lang="vi-VN" dirty="0" smtClean="0"/>
              <a:t> do lỗi khi thực hiện chương trình, ví dụ:</a:t>
            </a:r>
            <a:r>
              <a:rPr lang="en-US" dirty="0" smtClean="0"/>
              <a:t> </a:t>
            </a:r>
            <a:r>
              <a:rPr lang="vi-VN" dirty="0" smtClean="0"/>
              <a:t>tràn số, chia cho 0 …</a:t>
            </a:r>
          </a:p>
          <a:p>
            <a:r>
              <a:rPr lang="vi-VN" b="1" dirty="0" smtClean="0"/>
              <a:t>Ngắt</a:t>
            </a:r>
            <a:r>
              <a:rPr lang="vi-VN" dirty="0" smtClean="0"/>
              <a:t> do lỗi phần cứng, ví dụ: lỗi bộ nhớ RAM</a:t>
            </a:r>
          </a:p>
          <a:p>
            <a:r>
              <a:rPr lang="vi-VN" b="1" dirty="0" smtClean="0"/>
              <a:t>Ngắt</a:t>
            </a:r>
            <a:r>
              <a:rPr lang="vi-VN" dirty="0" smtClean="0"/>
              <a:t> do môđun vào-ra phát tín hiệu </a:t>
            </a:r>
            <a:r>
              <a:rPr lang="vi-VN" b="1" dirty="0" smtClean="0"/>
              <a:t>ngắt</a:t>
            </a:r>
            <a:r>
              <a:rPr lang="vi-VN" dirty="0" smtClean="0"/>
              <a:t> đến</a:t>
            </a:r>
            <a:r>
              <a:rPr lang="en-US" dirty="0" smtClean="0"/>
              <a:t> </a:t>
            </a:r>
            <a:r>
              <a:rPr lang="vi-VN" dirty="0" smtClean="0"/>
              <a:t>CPU yêu cầu trao đổi dữ liệu</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 </a:t>
            </a:r>
            <a:r>
              <a:rPr lang="en-US" dirty="0" err="1" smtClean="0"/>
              <a:t>trình</a:t>
            </a:r>
            <a:r>
              <a:rPr lang="en-US" dirty="0" smtClean="0"/>
              <a:t> </a:t>
            </a:r>
            <a:r>
              <a:rPr lang="en-US" dirty="0" err="1" smtClean="0"/>
              <a:t>lệnh</a:t>
            </a:r>
            <a:r>
              <a:rPr lang="en-US" dirty="0" smtClean="0"/>
              <a:t> </a:t>
            </a:r>
            <a:r>
              <a:rPr lang="en-US" dirty="0" err="1" smtClean="0"/>
              <a:t>khi</a:t>
            </a:r>
            <a:r>
              <a:rPr lang="en-US" dirty="0" smtClean="0"/>
              <a:t> </a:t>
            </a:r>
            <a:r>
              <a:rPr lang="en-US" dirty="0" err="1" smtClean="0"/>
              <a:t>có</a:t>
            </a:r>
            <a:r>
              <a:rPr lang="en-US" dirty="0" smtClean="0"/>
              <a:t> </a:t>
            </a:r>
            <a:r>
              <a:rPr lang="en-US" dirty="0" err="1" smtClean="0"/>
              <a:t>ngắt</a:t>
            </a:r>
            <a:endParaRPr lang="en-US" dirty="0"/>
          </a:p>
        </p:txBody>
      </p:sp>
      <p:sp>
        <p:nvSpPr>
          <p:cNvPr id="3" name="Content Placeholder 2"/>
          <p:cNvSpPr>
            <a:spLocks noGrp="1"/>
          </p:cNvSpPr>
          <p:nvPr>
            <p:ph sz="quarter"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1524000" y="1676400"/>
            <a:ext cx="6096000" cy="4250028"/>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a:t>
            </a:r>
            <a:r>
              <a:rPr lang="en-US" dirty="0" err="1" smtClean="0"/>
              <a:t>ngắt</a:t>
            </a:r>
            <a:endParaRPr lang="en-US" dirty="0"/>
          </a:p>
        </p:txBody>
      </p:sp>
      <p:sp>
        <p:nvSpPr>
          <p:cNvPr id="3" name="Content Placeholder 2"/>
          <p:cNvSpPr>
            <a:spLocks noGrp="1"/>
          </p:cNvSpPr>
          <p:nvPr>
            <p:ph sz="quarter" idx="1"/>
          </p:nvPr>
        </p:nvSpPr>
        <p:spPr/>
        <p:txBody>
          <a:bodyPr>
            <a:normAutofit fontScale="92500"/>
          </a:bodyPr>
          <a:lstStyle/>
          <a:p>
            <a:r>
              <a:rPr lang="vi-VN" dirty="0" smtClean="0"/>
              <a:t>Sau khi hoàn thành một lệnh, bộ xử lý kiểm tra tín hiệu ngắt.</a:t>
            </a:r>
          </a:p>
          <a:p>
            <a:pPr lvl="1"/>
            <a:r>
              <a:rPr lang="vi-VN" dirty="0" smtClean="0"/>
              <a:t>Nếu không có ngắt</a:t>
            </a:r>
            <a:r>
              <a:rPr lang="en-US" dirty="0" smtClean="0"/>
              <a:t> </a:t>
            </a:r>
            <a:r>
              <a:rPr lang="en-US" dirty="0" smtClean="0">
                <a:sym typeface="Wingdings" pitchFamily="2" charset="2"/>
              </a:rPr>
              <a:t> </a:t>
            </a:r>
            <a:r>
              <a:rPr lang="en-US" dirty="0" err="1" smtClean="0">
                <a:sym typeface="Wingdings" pitchFamily="2" charset="2"/>
              </a:rPr>
              <a:t>xử</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lệnh</a:t>
            </a:r>
            <a:r>
              <a:rPr lang="en-US" dirty="0" smtClean="0">
                <a:sym typeface="Wingdings" pitchFamily="2" charset="2"/>
              </a:rPr>
              <a:t> </a:t>
            </a:r>
            <a:r>
              <a:rPr lang="en-US" dirty="0" err="1" smtClean="0">
                <a:sym typeface="Wingdings" pitchFamily="2" charset="2"/>
              </a:rPr>
              <a:t>tiếp</a:t>
            </a:r>
            <a:r>
              <a:rPr lang="en-US" dirty="0" smtClean="0">
                <a:sym typeface="Wingdings" pitchFamily="2" charset="2"/>
              </a:rPr>
              <a:t> </a:t>
            </a:r>
            <a:r>
              <a:rPr lang="en-US" dirty="0" err="1" smtClean="0">
                <a:sym typeface="Wingdings" pitchFamily="2" charset="2"/>
              </a:rPr>
              <a:t>theo</a:t>
            </a:r>
            <a:r>
              <a:rPr lang="vi-VN" dirty="0" smtClean="0"/>
              <a:t> </a:t>
            </a:r>
            <a:r>
              <a:rPr lang="en-US" dirty="0" err="1" smtClean="0"/>
              <a:t>của</a:t>
            </a:r>
            <a:r>
              <a:rPr lang="en-US" dirty="0" smtClean="0"/>
              <a:t> ct </a:t>
            </a:r>
            <a:r>
              <a:rPr lang="en-US" dirty="0" err="1" smtClean="0"/>
              <a:t>hiện</a:t>
            </a:r>
            <a:r>
              <a:rPr lang="en-US" dirty="0" smtClean="0"/>
              <a:t> </a:t>
            </a:r>
            <a:r>
              <a:rPr lang="en-US" dirty="0" err="1" smtClean="0"/>
              <a:t>tại</a:t>
            </a:r>
            <a:endParaRPr lang="vi-VN" dirty="0" smtClean="0"/>
          </a:p>
          <a:p>
            <a:pPr lvl="1"/>
            <a:r>
              <a:rPr lang="vi-VN" dirty="0" smtClean="0"/>
              <a:t>Nếu có tín hiệu ngắt:</a:t>
            </a:r>
          </a:p>
          <a:p>
            <a:pPr lvl="2"/>
            <a:r>
              <a:rPr lang="vi-VN" dirty="0" smtClean="0"/>
              <a:t>Tạm dừng chương trình đang thực hiện</a:t>
            </a:r>
          </a:p>
          <a:p>
            <a:pPr lvl="2"/>
            <a:r>
              <a:rPr lang="vi-VN" dirty="0" smtClean="0"/>
              <a:t>Cất ngữ cảnh</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bị</a:t>
            </a:r>
            <a:r>
              <a:rPr lang="en-US" dirty="0" smtClean="0"/>
              <a:t> </a:t>
            </a:r>
            <a:r>
              <a:rPr lang="en-US" dirty="0" err="1" smtClean="0"/>
              <a:t>ngắt</a:t>
            </a:r>
            <a:endParaRPr lang="vi-VN" dirty="0" smtClean="0"/>
          </a:p>
          <a:p>
            <a:pPr lvl="2"/>
            <a:r>
              <a:rPr lang="vi-VN" dirty="0" smtClean="0"/>
              <a:t>Thiết lập PC trỏ đến chương trình con phục vụ ngắt</a:t>
            </a:r>
          </a:p>
          <a:p>
            <a:pPr lvl="2"/>
            <a:r>
              <a:rPr lang="vi-VN" dirty="0" smtClean="0"/>
              <a:t>Chuyển sang thực hiện chương trình con phục vụ ngắt</a:t>
            </a:r>
          </a:p>
          <a:p>
            <a:pPr lvl="2"/>
            <a:r>
              <a:rPr lang="en-US" dirty="0" err="1" smtClean="0"/>
              <a:t>Kết</a:t>
            </a:r>
            <a:r>
              <a:rPr lang="en-US" dirty="0" smtClean="0"/>
              <a:t> </a:t>
            </a:r>
            <a:r>
              <a:rPr lang="en-US" dirty="0" err="1" smtClean="0"/>
              <a:t>thúc</a:t>
            </a:r>
            <a:r>
              <a:rPr lang="vi-VN" dirty="0" smtClean="0"/>
              <a:t> c</a:t>
            </a:r>
            <a:r>
              <a:rPr lang="en-US" dirty="0" smtClean="0"/>
              <a:t>t </a:t>
            </a:r>
            <a:r>
              <a:rPr lang="vi-VN" dirty="0" smtClean="0"/>
              <a:t>con phục vụ ngắt, khôi phục ngữ cảnh và</a:t>
            </a:r>
            <a:r>
              <a:rPr lang="en-US" dirty="0" smtClean="0"/>
              <a:t> </a:t>
            </a:r>
            <a:r>
              <a:rPr lang="vi-VN" dirty="0" smtClean="0"/>
              <a:t>tiếp tục chương trình đang bị tạm dừng</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Ngắt</a:t>
            </a:r>
            <a:r>
              <a:rPr lang="en-US" dirty="0" smtClean="0"/>
              <a:t> (</a:t>
            </a:r>
            <a:r>
              <a:rPr lang="en-US" dirty="0" err="1" smtClean="0"/>
              <a:t>tiếp</a:t>
            </a:r>
            <a:r>
              <a:rPr lang="en-US" dirty="0" smtClean="0"/>
              <a:t>)</a:t>
            </a:r>
            <a:endParaRPr lang="en-US" dirty="0"/>
          </a:p>
        </p:txBody>
      </p:sp>
      <p:pic>
        <p:nvPicPr>
          <p:cNvPr id="4" name="Content Placeholder 3" descr="phanloaingat.bmp"/>
          <p:cNvPicPr>
            <a:picLocks noGrp="1" noChangeAspect="1"/>
          </p:cNvPicPr>
          <p:nvPr>
            <p:ph sz="quarter" idx="1"/>
          </p:nvPr>
        </p:nvPicPr>
        <p:blipFill>
          <a:blip r:embed="rId2"/>
          <a:stretch>
            <a:fillRect/>
          </a:stretch>
        </p:blipFill>
        <p:spPr>
          <a:xfrm>
            <a:off x="612775" y="2133600"/>
            <a:ext cx="8153400" cy="3352800"/>
          </a:xfrm>
        </p:spPr>
      </p:pic>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2.2.4. </a:t>
            </a:r>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tệp</a:t>
            </a:r>
            <a:endParaRPr lang="en-US" dirty="0"/>
          </a:p>
        </p:txBody>
      </p:sp>
      <p:sp>
        <p:nvSpPr>
          <p:cNvPr id="3" name="Content Placeholder 2"/>
          <p:cNvSpPr>
            <a:spLocks noGrp="1"/>
          </p:cNvSpPr>
          <p:nvPr>
            <p:ph sz="quarter" idx="1"/>
          </p:nvPr>
        </p:nvSpPr>
        <p:spPr/>
        <p:txBody>
          <a:bodyPr/>
          <a:lstStyle/>
          <a:p>
            <a:r>
              <a:rPr lang="en-US" dirty="0" err="1" smtClean="0"/>
              <a:t>Là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và</a:t>
            </a:r>
            <a:r>
              <a:rPr lang="en-US" dirty="0" smtClean="0"/>
              <a:t> </a:t>
            </a:r>
            <a:r>
              <a:rPr lang="en-US" dirty="0" err="1" smtClean="0"/>
              <a:t>ra</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truy</a:t>
            </a:r>
            <a:r>
              <a:rPr lang="en-US" dirty="0" smtClean="0"/>
              <a:t> </a:t>
            </a:r>
            <a:r>
              <a:rPr lang="en-US" dirty="0" err="1" smtClean="0"/>
              <a:t>cập</a:t>
            </a:r>
            <a:endParaRPr lang="en-US" dirty="0" smtClean="0"/>
          </a:p>
          <a:p>
            <a:pPr lvl="1"/>
            <a:r>
              <a:rPr lang="en-US" dirty="0" err="1" smtClean="0"/>
              <a:t>Tổ</a:t>
            </a:r>
            <a:r>
              <a:rPr lang="en-US" dirty="0" smtClean="0"/>
              <a:t> </a:t>
            </a:r>
            <a:r>
              <a:rPr lang="en-US" dirty="0" err="1" smtClean="0"/>
              <a:t>chức</a:t>
            </a:r>
            <a:r>
              <a:rPr lang="en-US" dirty="0" smtClean="0"/>
              <a:t> </a:t>
            </a:r>
            <a:r>
              <a:rPr lang="en-US" dirty="0" err="1" smtClean="0"/>
              <a:t>tệp</a:t>
            </a:r>
            <a:endParaRPr lang="en-US" dirty="0" smtClean="0"/>
          </a:p>
          <a:p>
            <a:pPr lvl="1"/>
            <a:r>
              <a:rPr lang="en-US" dirty="0" err="1" smtClean="0"/>
              <a:t>Hệ</a:t>
            </a:r>
            <a:r>
              <a:rPr lang="en-US" dirty="0" smtClean="0"/>
              <a:t> </a:t>
            </a:r>
            <a:r>
              <a:rPr lang="en-US" dirty="0" err="1" smtClean="0"/>
              <a:t>thống</a:t>
            </a:r>
            <a:r>
              <a:rPr lang="en-US" dirty="0" smtClean="0"/>
              <a:t> </a:t>
            </a:r>
            <a:r>
              <a:rPr lang="en-US" dirty="0" err="1" smtClean="0"/>
              <a:t>tệp</a:t>
            </a:r>
            <a:r>
              <a:rPr lang="en-US" dirty="0" smtClean="0"/>
              <a:t> </a:t>
            </a:r>
            <a:r>
              <a:rPr lang="en-US" dirty="0" err="1" smtClean="0"/>
              <a:t>phân</a:t>
            </a:r>
            <a:r>
              <a:rPr lang="en-US" dirty="0" smtClean="0"/>
              <a:t> </a:t>
            </a:r>
            <a:r>
              <a:rPr lang="en-US" dirty="0" err="1" smtClean="0"/>
              <a:t>cấp</a:t>
            </a:r>
            <a:endParaRPr lang="en-US" dirty="0"/>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truy</a:t>
            </a:r>
            <a:r>
              <a:rPr lang="en-US" dirty="0" smtClean="0"/>
              <a:t> </a:t>
            </a:r>
            <a:r>
              <a:rPr lang="en-US" dirty="0" err="1" smtClean="0"/>
              <a:t>cập</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r>
              <a:rPr lang="en-US" dirty="0" smtClean="0"/>
              <a:t>: </a:t>
            </a:r>
          </a:p>
          <a:p>
            <a:pPr lvl="1"/>
            <a:r>
              <a:rPr lang="en-US" dirty="0" err="1" smtClean="0"/>
              <a:t>Truy</a:t>
            </a:r>
            <a:r>
              <a:rPr lang="en-US" dirty="0" smtClean="0"/>
              <a:t> </a:t>
            </a:r>
            <a:r>
              <a:rPr lang="en-US" dirty="0" err="1" smtClean="0"/>
              <a:t>cập</a:t>
            </a:r>
            <a:r>
              <a:rPr lang="en-US" dirty="0" smtClean="0"/>
              <a:t> </a:t>
            </a:r>
            <a:r>
              <a:rPr lang="en-US" dirty="0" err="1" smtClean="0"/>
              <a:t>các</a:t>
            </a:r>
            <a:r>
              <a:rPr lang="en-US" dirty="0" smtClean="0"/>
              <a:t> </a:t>
            </a:r>
            <a:r>
              <a:rPr lang="en-US" dirty="0" err="1" smtClean="0"/>
              <a:t>bản</a:t>
            </a:r>
            <a:r>
              <a:rPr lang="en-US" dirty="0" smtClean="0"/>
              <a:t> </a:t>
            </a:r>
            <a:r>
              <a:rPr lang="en-US" dirty="0" err="1" smtClean="0"/>
              <a:t>ghi</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từ</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endParaRPr lang="en-US" dirty="0" smtClean="0"/>
          </a:p>
          <a:p>
            <a:r>
              <a:rPr lang="en-US" dirty="0" err="1" smtClean="0"/>
              <a:t>Truy</a:t>
            </a:r>
            <a:r>
              <a:rPr lang="en-US" dirty="0" smtClean="0"/>
              <a:t> </a:t>
            </a:r>
            <a:r>
              <a:rPr lang="en-US" dirty="0" err="1" smtClean="0"/>
              <a:t>cập</a:t>
            </a:r>
            <a:r>
              <a:rPr lang="en-US" dirty="0" smtClean="0"/>
              <a:t> </a:t>
            </a:r>
            <a:r>
              <a:rPr lang="en-US" dirty="0" err="1" smtClean="0"/>
              <a:t>trực</a:t>
            </a:r>
            <a:r>
              <a:rPr lang="en-US" dirty="0" smtClean="0"/>
              <a:t> </a:t>
            </a:r>
            <a:r>
              <a:rPr lang="en-US" dirty="0" err="1" smtClean="0"/>
              <a:t>tiếp</a:t>
            </a:r>
            <a:endParaRPr lang="en-US" dirty="0" smtClean="0"/>
          </a:p>
          <a:p>
            <a:pPr lvl="1"/>
            <a:r>
              <a:rPr lang="en-US" dirty="0" err="1" smtClean="0"/>
              <a:t>Truy</a:t>
            </a:r>
            <a:r>
              <a:rPr lang="en-US" dirty="0" smtClean="0"/>
              <a:t> </a:t>
            </a:r>
            <a:r>
              <a:rPr lang="en-US" dirty="0" err="1" smtClean="0"/>
              <a:t>cập</a:t>
            </a:r>
            <a:r>
              <a:rPr lang="en-US" dirty="0" smtClean="0"/>
              <a:t> </a:t>
            </a:r>
            <a:r>
              <a:rPr lang="en-US" dirty="0" err="1" smtClean="0"/>
              <a:t>bản</a:t>
            </a:r>
            <a:r>
              <a:rPr lang="en-US" dirty="0" smtClean="0"/>
              <a:t> </a:t>
            </a:r>
            <a:r>
              <a:rPr lang="en-US" dirty="0" err="1" smtClean="0"/>
              <a:t>ghi</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ngẫu</a:t>
            </a:r>
            <a:r>
              <a:rPr lang="en-US" dirty="0" smtClean="0"/>
              <a:t> </a:t>
            </a:r>
            <a:r>
              <a:rPr lang="en-US" dirty="0" err="1" smtClean="0"/>
              <a:t>nhiên</a:t>
            </a:r>
            <a:r>
              <a:rPr lang="en-US" dirty="0" smtClean="0"/>
              <a:t> </a:t>
            </a:r>
          </a:p>
          <a:p>
            <a:pPr lvl="1"/>
            <a:r>
              <a:rPr lang="en-US" dirty="0" err="1" smtClean="0"/>
              <a:t>Phương</a:t>
            </a:r>
            <a:r>
              <a:rPr lang="en-US" dirty="0" smtClean="0"/>
              <a:t> </a:t>
            </a:r>
            <a:r>
              <a:rPr lang="en-US" dirty="0" err="1" smtClean="0"/>
              <a:t>tiện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phải</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trực</a:t>
            </a:r>
            <a:r>
              <a:rPr lang="en-US" dirty="0" smtClean="0"/>
              <a:t> </a:t>
            </a:r>
            <a:r>
              <a:rPr lang="en-US" dirty="0" err="1" smtClean="0"/>
              <a:t>tiếp</a:t>
            </a:r>
            <a:endParaRPr lang="en-US" dirty="0" smtClean="0"/>
          </a:p>
          <a:p>
            <a:r>
              <a:rPr lang="en-US" dirty="0" err="1" smtClean="0"/>
              <a:t>Truy</a:t>
            </a:r>
            <a:r>
              <a:rPr lang="en-US" dirty="0" smtClean="0"/>
              <a:t> </a:t>
            </a:r>
            <a:r>
              <a:rPr lang="en-US" dirty="0" err="1" smtClean="0"/>
              <a:t>cập</a:t>
            </a:r>
            <a:r>
              <a:rPr lang="en-US" dirty="0" smtClean="0"/>
              <a:t> </a:t>
            </a:r>
            <a:r>
              <a:rPr lang="en-US" dirty="0" err="1" smtClean="0"/>
              <a:t>động</a:t>
            </a:r>
            <a:endParaRPr lang="en-US" dirty="0" smtClean="0"/>
          </a:p>
          <a:p>
            <a:pPr lvl="1"/>
            <a:r>
              <a:rPr lang="en-US" dirty="0" err="1" smtClean="0"/>
              <a:t>Sử</a:t>
            </a:r>
            <a:r>
              <a:rPr lang="en-US" dirty="0" smtClean="0"/>
              <a:t> </a:t>
            </a:r>
            <a:r>
              <a:rPr lang="en-US" dirty="0" err="1" smtClean="0"/>
              <a:t>dụng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để</a:t>
            </a:r>
            <a:r>
              <a:rPr lang="en-US" dirty="0" smtClean="0"/>
              <a:t> </a:t>
            </a:r>
            <a:r>
              <a:rPr lang="en-US" dirty="0" err="1" smtClean="0"/>
              <a:t>tìm</a:t>
            </a:r>
            <a:r>
              <a:rPr lang="en-US" dirty="0" smtClean="0"/>
              <a:t> 1 </a:t>
            </a:r>
            <a:r>
              <a:rPr lang="en-US" dirty="0" err="1" smtClean="0"/>
              <a:t>bản</a:t>
            </a:r>
            <a:r>
              <a:rPr lang="en-US" dirty="0" smtClean="0"/>
              <a:t> </a:t>
            </a:r>
            <a:r>
              <a:rPr lang="en-US" dirty="0" err="1" smtClean="0"/>
              <a:t>ghi</a:t>
            </a:r>
            <a:endParaRPr lang="en-US" dirty="0" smtClean="0"/>
          </a:p>
          <a:p>
            <a:pPr lvl="1"/>
            <a:r>
              <a:rPr lang="en-US" dirty="0" err="1" smtClean="0"/>
              <a:t>Sau</a:t>
            </a:r>
            <a:r>
              <a:rPr lang="en-US" dirty="0" smtClean="0"/>
              <a:t> </a:t>
            </a:r>
            <a:r>
              <a:rPr lang="en-US" dirty="0" err="1" smtClean="0"/>
              <a:t>đó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tệp</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tuần</a:t>
            </a:r>
            <a:r>
              <a:rPr lang="en-US" dirty="0" smtClean="0"/>
              <a:t> </a:t>
            </a:r>
            <a:r>
              <a:rPr lang="en-US" dirty="0" err="1" smtClean="0"/>
              <a:t>tự</a:t>
            </a:r>
            <a:endParaRPr lang="en-US" dirty="0" smtClean="0"/>
          </a:p>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trực</a:t>
            </a:r>
            <a:r>
              <a:rPr lang="en-US" dirty="0" smtClean="0"/>
              <a:t> </a:t>
            </a:r>
            <a:r>
              <a:rPr lang="en-US" dirty="0" err="1" smtClean="0"/>
              <a:t>tiếp</a:t>
            </a:r>
            <a:endParaRPr lang="en-US" dirty="0" smtClean="0"/>
          </a:p>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theo</a:t>
            </a:r>
            <a:r>
              <a:rPr lang="en-US" dirty="0" smtClean="0"/>
              <a:t> </a:t>
            </a:r>
            <a:r>
              <a:rPr lang="en-US" dirty="0" err="1" smtClean="0"/>
              <a:t>chỉ</a:t>
            </a:r>
            <a:r>
              <a:rPr lang="en-US" dirty="0" smtClean="0"/>
              <a:t> </a:t>
            </a:r>
            <a:r>
              <a:rPr lang="en-US" dirty="0" err="1" smtClean="0"/>
              <a:t>số</a:t>
            </a:r>
            <a:endParaRPr lang="en-US" dirty="0" smtClean="0"/>
          </a:p>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phân</a:t>
            </a:r>
            <a:r>
              <a:rPr lang="en-US" dirty="0" smtClean="0"/>
              <a:t> </a:t>
            </a:r>
            <a:r>
              <a:rPr lang="en-US" dirty="0" err="1" smtClean="0"/>
              <a:t>vùng</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4675" y="457200"/>
            <a:ext cx="8001000" cy="1216025"/>
          </a:xfrm>
        </p:spPr>
        <p:txBody>
          <a:bodyPr>
            <a:normAutofit/>
          </a:bodyPr>
          <a:lstStyle/>
          <a:p>
            <a:r>
              <a:rPr lang="en-US" altLang="ja-JP" sz="3200" dirty="0">
                <a:ea typeface="ＭＳ Ｐゴシック" charset="-128"/>
              </a:rPr>
              <a:t>RAM (</a:t>
            </a:r>
            <a:r>
              <a:rPr lang="en-US" altLang="ja-JP" sz="3200" dirty="0" err="1">
                <a:ea typeface="ＭＳ Ｐゴシック" charset="-128"/>
              </a:rPr>
              <a:t>Bộ</a:t>
            </a:r>
            <a:r>
              <a:rPr lang="en-US" altLang="ja-JP" sz="3200" dirty="0">
                <a:ea typeface="ＭＳ Ｐゴシック" charset="-128"/>
              </a:rPr>
              <a:t> </a:t>
            </a:r>
            <a:r>
              <a:rPr lang="en-US" altLang="ja-JP" sz="3200" dirty="0" err="1">
                <a:ea typeface="ＭＳ Ｐゴシック" charset="-128"/>
              </a:rPr>
              <a:t>nhớ</a:t>
            </a:r>
            <a:r>
              <a:rPr lang="en-US" altLang="ja-JP" sz="3200" dirty="0">
                <a:ea typeface="ＭＳ Ｐゴシック" charset="-128"/>
              </a:rPr>
              <a:t> </a:t>
            </a:r>
            <a:r>
              <a:rPr lang="en-US" altLang="ja-JP" sz="3200" dirty="0" err="1">
                <a:ea typeface="ＭＳ Ｐゴシック" charset="-128"/>
              </a:rPr>
              <a:t>truy</a:t>
            </a:r>
            <a:r>
              <a:rPr lang="en-US" altLang="ja-JP" sz="3200" dirty="0">
                <a:ea typeface="ＭＳ Ｐゴシック" charset="-128"/>
              </a:rPr>
              <a:t> </a:t>
            </a:r>
            <a:r>
              <a:rPr lang="en-US" altLang="ja-JP" sz="3200" dirty="0" err="1">
                <a:ea typeface="ＭＳ Ｐゴシック" charset="-128"/>
              </a:rPr>
              <a:t>cập</a:t>
            </a:r>
            <a:r>
              <a:rPr lang="en-US" altLang="ja-JP" sz="3200" dirty="0">
                <a:ea typeface="ＭＳ Ｐゴシック" charset="-128"/>
              </a:rPr>
              <a:t> </a:t>
            </a:r>
            <a:r>
              <a:rPr lang="en-US" altLang="ja-JP" sz="3200" dirty="0" err="1">
                <a:ea typeface="ＭＳ Ｐゴシック" charset="-128"/>
              </a:rPr>
              <a:t>ngẫu</a:t>
            </a:r>
            <a:r>
              <a:rPr lang="en-US" altLang="ja-JP" sz="3200" dirty="0">
                <a:ea typeface="ＭＳ Ｐゴシック" charset="-128"/>
              </a:rPr>
              <a:t> </a:t>
            </a:r>
            <a:r>
              <a:rPr lang="en-US" altLang="ja-JP" sz="3200" dirty="0" err="1">
                <a:ea typeface="ＭＳ Ｐゴシック" charset="-128"/>
              </a:rPr>
              <a:t>nhiên</a:t>
            </a:r>
            <a:r>
              <a:rPr lang="en-US" altLang="ja-JP" sz="3200" dirty="0">
                <a:ea typeface="ＭＳ Ｐゴシック" charset="-128"/>
              </a:rPr>
              <a:t>)</a:t>
            </a:r>
            <a:endParaRPr lang="en-US" sz="3200" dirty="0"/>
          </a:p>
        </p:txBody>
      </p:sp>
      <p:sp>
        <p:nvSpPr>
          <p:cNvPr id="26627" name="Rectangle 3"/>
          <p:cNvSpPr>
            <a:spLocks noGrp="1" noChangeArrowheads="1"/>
          </p:cNvSpPr>
          <p:nvPr>
            <p:ph sz="quarter" idx="1"/>
          </p:nvPr>
        </p:nvSpPr>
        <p:spPr/>
        <p:txBody>
          <a:bodyPr/>
          <a:lstStyle/>
          <a:p>
            <a:r>
              <a:rPr lang="en-US" altLang="ja-JP" b="1" dirty="0" smtClean="0">
                <a:ea typeface="ＭＳ Ｐゴシック" charset="-128"/>
              </a:rPr>
              <a:t>RAM: </a:t>
            </a:r>
          </a:p>
          <a:p>
            <a:pPr lvl="1"/>
            <a:r>
              <a:rPr lang="en-US" altLang="ja-JP" dirty="0" err="1" smtClean="0">
                <a:ea typeface="ＭＳ Ｐゴシック" charset="-128"/>
              </a:rPr>
              <a:t>Bộ</a:t>
            </a:r>
            <a:r>
              <a:rPr lang="en-US" altLang="ja-JP" dirty="0" smtClean="0">
                <a:ea typeface="ＭＳ Ｐゴシック" charset="-128"/>
              </a:rPr>
              <a:t> </a:t>
            </a:r>
            <a:r>
              <a:rPr lang="en-US" altLang="ja-JP" dirty="0" err="1" smtClean="0">
                <a:ea typeface="ＭＳ Ｐゴシック" charset="-128"/>
              </a:rPr>
              <a:t>nhớ</a:t>
            </a:r>
            <a:r>
              <a:rPr lang="en-US" altLang="ja-JP" dirty="0" smtClean="0">
                <a:ea typeface="ＭＳ Ｐゴシック" charset="-128"/>
              </a:rPr>
              <a:t> </a:t>
            </a:r>
            <a:r>
              <a:rPr lang="en-US" altLang="ja-JP" dirty="0" err="1" smtClean="0">
                <a:ea typeface="ＭＳ Ｐゴシック" charset="-128"/>
              </a:rPr>
              <a:t>đọc</a:t>
            </a:r>
            <a:r>
              <a:rPr lang="en-US" altLang="ja-JP" dirty="0" smtClean="0">
                <a:ea typeface="ＭＳ Ｐゴシック" charset="-128"/>
              </a:rPr>
              <a:t> </a:t>
            </a:r>
            <a:r>
              <a:rPr lang="en-US" altLang="ja-JP" dirty="0" err="1" smtClean="0">
                <a:ea typeface="ＭＳ Ｐゴシック" charset="-128"/>
              </a:rPr>
              <a:t>ghi</a:t>
            </a:r>
            <a:r>
              <a:rPr lang="en-US" altLang="ja-JP" b="1" dirty="0" smtClean="0">
                <a:ea typeface="ＭＳ Ｐゴシック" charset="-128"/>
              </a:rPr>
              <a:t> </a:t>
            </a:r>
          </a:p>
          <a:p>
            <a:pPr lvl="1"/>
            <a:r>
              <a:rPr lang="en-US" altLang="ja-JP" dirty="0" err="1" smtClean="0">
                <a:ea typeface="ＭＳ Ｐゴシック" charset="-128"/>
              </a:rPr>
              <a:t>Khả</a:t>
            </a:r>
            <a:r>
              <a:rPr lang="en-US" altLang="ja-JP" dirty="0" smtClean="0">
                <a:ea typeface="ＭＳ Ｐゴシック" charset="-128"/>
              </a:rPr>
              <a:t> </a:t>
            </a:r>
            <a:r>
              <a:rPr lang="en-US" altLang="ja-JP" dirty="0" err="1" smtClean="0">
                <a:ea typeface="ＭＳ Ｐゴシック" charset="-128"/>
              </a:rPr>
              <a:t>biến</a:t>
            </a:r>
            <a:endParaRPr lang="en-US" altLang="ja-JP" dirty="0" smtClean="0">
              <a:ea typeface="ＭＳ Ｐゴシック" charset="-128"/>
            </a:endParaRPr>
          </a:p>
          <a:p>
            <a:pPr lvl="1"/>
            <a:r>
              <a:rPr lang="en-US" altLang="ja-JP" dirty="0" err="1" smtClean="0">
                <a:ea typeface="ＭＳ Ｐゴシック" charset="-128"/>
              </a:rPr>
              <a:t>Có</a:t>
            </a:r>
            <a:r>
              <a:rPr lang="en-US" altLang="ja-JP" dirty="0" smtClean="0">
                <a:ea typeface="ＭＳ Ｐゴシック" charset="-128"/>
              </a:rPr>
              <a:t> 2 </a:t>
            </a:r>
            <a:r>
              <a:rPr lang="en-US" altLang="ja-JP" dirty="0" err="1" smtClean="0">
                <a:ea typeface="ＭＳ Ｐゴシック" charset="-128"/>
              </a:rPr>
              <a:t>loại</a:t>
            </a:r>
            <a:endParaRPr lang="en-US" altLang="ja-JP" dirty="0" smtClean="0">
              <a:ea typeface="ＭＳ Ｐゴシック" charset="-128"/>
            </a:endParaRPr>
          </a:p>
          <a:p>
            <a:pPr lvl="2"/>
            <a:r>
              <a:rPr lang="en-US" altLang="ja-JP" dirty="0" smtClean="0">
                <a:ea typeface="ＭＳ Ｐゴシック" charset="-128"/>
              </a:rPr>
              <a:t>SRAM</a:t>
            </a:r>
          </a:p>
          <a:p>
            <a:pPr lvl="2"/>
            <a:r>
              <a:rPr lang="en-US" altLang="ja-JP" dirty="0" smtClean="0">
                <a:ea typeface="ＭＳ Ｐゴシック" charset="-128"/>
              </a:rPr>
              <a:t>DRAM</a:t>
            </a:r>
            <a:endParaRPr lang="en-US" altLang="ja-JP" dirty="0">
              <a:ea typeface="ＭＳ Ｐゴシック" charset="-128"/>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 calcmode="lin" valueType="num">
                                      <p:cBhvr additive="base">
                                        <p:cTn id="11"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 calcmode="lin" valueType="num">
                                      <p:cBhvr additive="base">
                                        <p:cTn id="15"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 calcmode="lin" valueType="num">
                                      <p:cBhvr additive="base">
                                        <p:cTn id="19"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 calcmode="lin" valueType="num">
                                      <p:cBhvr additive="base">
                                        <p:cTn id="23"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anim calcmode="lin" valueType="num">
                                      <p:cBhvr additive="base">
                                        <p:cTn id="2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tệp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a:xfrm>
            <a:off x="612648" y="1600200"/>
            <a:ext cx="8153400" cy="4800600"/>
          </a:xfrm>
        </p:spPr>
        <p:txBody>
          <a:bodyPr>
            <a:normAutofit/>
          </a:bodyPr>
          <a:lstStyle/>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tuần</a:t>
            </a:r>
            <a:r>
              <a:rPr lang="en-US" dirty="0" smtClean="0"/>
              <a:t> </a:t>
            </a:r>
            <a:r>
              <a:rPr lang="en-US" dirty="0" err="1" smtClean="0"/>
              <a:t>tự</a:t>
            </a:r>
            <a:endParaRPr lang="en-US" dirty="0" smtClean="0"/>
          </a:p>
          <a:p>
            <a:pPr lvl="1"/>
            <a:r>
              <a:rPr lang="en-US" dirty="0" err="1" smtClean="0"/>
              <a:t>Các</a:t>
            </a:r>
            <a:r>
              <a:rPr lang="en-US" dirty="0" smtClean="0"/>
              <a:t> </a:t>
            </a:r>
            <a:r>
              <a:rPr lang="en-US" dirty="0" err="1" smtClean="0"/>
              <a:t>bản</a:t>
            </a:r>
            <a:r>
              <a:rPr lang="en-US" dirty="0" smtClean="0"/>
              <a:t> </a:t>
            </a:r>
            <a:r>
              <a:rPr lang="en-US" dirty="0" err="1" smtClean="0"/>
              <a:t>ghi</a:t>
            </a:r>
            <a:r>
              <a:rPr lang="en-US" dirty="0" smtClean="0"/>
              <a:t> </a:t>
            </a:r>
            <a:r>
              <a:rPr lang="en-US" dirty="0" err="1" smtClean="0"/>
              <a:t>trong</a:t>
            </a:r>
            <a:r>
              <a:rPr lang="en-US" dirty="0" smtClean="0"/>
              <a:t> </a:t>
            </a:r>
            <a:r>
              <a:rPr lang="en-US" dirty="0" err="1" smtClean="0"/>
              <a:t>tệp</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tại</a:t>
            </a:r>
            <a:r>
              <a:rPr lang="en-US" dirty="0" smtClean="0"/>
              <a:t> </a:t>
            </a:r>
            <a:r>
              <a:rPr lang="en-US" dirty="0" err="1" smtClean="0"/>
              <a:t>những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liên</a:t>
            </a:r>
            <a:r>
              <a:rPr lang="en-US" dirty="0" smtClean="0"/>
              <a:t> </a:t>
            </a:r>
            <a:r>
              <a:rPr lang="en-US" dirty="0" err="1" smtClean="0"/>
              <a:t>tiếp</a:t>
            </a:r>
            <a:endParaRPr lang="en-US" dirty="0" smtClean="0"/>
          </a:p>
          <a:p>
            <a:pPr lvl="1"/>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như</a:t>
            </a:r>
            <a:r>
              <a:rPr lang="en-US" dirty="0" smtClean="0"/>
              <a:t> </a:t>
            </a:r>
            <a:r>
              <a:rPr lang="en-US" dirty="0" err="1" smtClean="0"/>
              <a:t>băng</a:t>
            </a:r>
            <a:r>
              <a:rPr lang="en-US" dirty="0" smtClean="0"/>
              <a:t> </a:t>
            </a:r>
            <a:r>
              <a:rPr lang="en-US" dirty="0" err="1" smtClean="0"/>
              <a:t>từ</a:t>
            </a:r>
            <a:r>
              <a:rPr lang="en-US" dirty="0" smtClean="0"/>
              <a:t>, </a:t>
            </a:r>
            <a:r>
              <a:rPr lang="en-US" dirty="0" err="1" smtClean="0"/>
              <a:t>đĩa</a:t>
            </a:r>
            <a:r>
              <a:rPr lang="en-US" dirty="0" smtClean="0"/>
              <a:t> </a:t>
            </a:r>
            <a:r>
              <a:rPr lang="en-US" dirty="0" err="1" smtClean="0"/>
              <a:t>cứng</a:t>
            </a:r>
            <a:r>
              <a:rPr lang="en-US" dirty="0" smtClean="0"/>
              <a:t>…</a:t>
            </a:r>
          </a:p>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trực</a:t>
            </a:r>
            <a:r>
              <a:rPr lang="en-US" dirty="0" smtClean="0"/>
              <a:t> </a:t>
            </a:r>
            <a:r>
              <a:rPr lang="en-US" dirty="0" err="1" smtClean="0"/>
              <a:t>tiếp</a:t>
            </a:r>
            <a:endParaRPr lang="en-US" dirty="0" smtClean="0"/>
          </a:p>
          <a:p>
            <a:pPr lvl="1"/>
            <a:r>
              <a:rPr lang="en-US" dirty="0" err="1" smtClean="0"/>
              <a:t>Địa</a:t>
            </a:r>
            <a:r>
              <a:rPr lang="en-US" dirty="0" smtClean="0"/>
              <a:t> </a:t>
            </a:r>
            <a:r>
              <a:rPr lang="en-US" dirty="0" err="1" smtClean="0"/>
              <a:t>chỉ</a:t>
            </a:r>
            <a:r>
              <a:rPr lang="en-US" dirty="0" smtClean="0"/>
              <a:t> </a:t>
            </a:r>
            <a:r>
              <a:rPr lang="en-US" dirty="0" err="1" smtClean="0"/>
              <a:t>lưu</a:t>
            </a:r>
            <a:r>
              <a:rPr lang="en-US" dirty="0" smtClean="0"/>
              <a:t> </a:t>
            </a:r>
            <a:r>
              <a:rPr lang="en-US" dirty="0" err="1" smtClean="0"/>
              <a:t>trữ</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trên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khóa</a:t>
            </a:r>
            <a:endParaRPr lang="en-US" dirty="0" smtClean="0"/>
          </a:p>
          <a:p>
            <a:pPr lvl="1"/>
            <a:r>
              <a:rPr lang="en-US" dirty="0" err="1" smtClean="0"/>
              <a:t>Bản</a:t>
            </a:r>
            <a:r>
              <a:rPr lang="en-US" dirty="0" smtClean="0"/>
              <a:t> </a:t>
            </a:r>
            <a:r>
              <a:rPr lang="en-US" dirty="0" err="1" smtClean="0"/>
              <a:t>ghi</a:t>
            </a:r>
            <a:r>
              <a:rPr lang="en-US" dirty="0" smtClean="0"/>
              <a:t> </a:t>
            </a:r>
            <a:r>
              <a:rPr lang="en-US" dirty="0" err="1" smtClean="0"/>
              <a:t>chính</a:t>
            </a:r>
            <a:r>
              <a:rPr lang="en-US" dirty="0" smtClean="0"/>
              <a:t> </a:t>
            </a:r>
            <a:r>
              <a:rPr lang="en-US" dirty="0" err="1" smtClean="0"/>
              <a:t>và</a:t>
            </a:r>
            <a:r>
              <a:rPr lang="en-US" dirty="0" smtClean="0"/>
              <a:t> </a:t>
            </a:r>
            <a:r>
              <a:rPr lang="en-US" dirty="0" err="1" smtClean="0"/>
              <a:t>bản</a:t>
            </a:r>
            <a:r>
              <a:rPr lang="en-US" dirty="0" smtClean="0"/>
              <a:t> </a:t>
            </a:r>
            <a:r>
              <a:rPr lang="en-US" dirty="0" err="1" smtClean="0"/>
              <a:t>ghi</a:t>
            </a:r>
            <a:r>
              <a:rPr lang="en-US" dirty="0" smtClean="0"/>
              <a:t> </a:t>
            </a:r>
            <a:r>
              <a:rPr lang="en-US" dirty="0" err="1" smtClean="0"/>
              <a:t>đồng</a:t>
            </a:r>
            <a:r>
              <a:rPr lang="en-US" dirty="0" smtClean="0"/>
              <a:t> </a:t>
            </a:r>
            <a:r>
              <a:rPr lang="en-US" dirty="0" err="1" smtClean="0"/>
              <a:t>nghĩa</a:t>
            </a:r>
            <a:endParaRPr lang="en-US" dirty="0" smtClean="0"/>
          </a:p>
          <a:p>
            <a:pPr lvl="1"/>
            <a:endParaRPr lang="en-US" dirty="0" smtClean="0"/>
          </a:p>
        </p:txBody>
      </p:sp>
      <p:pic>
        <p:nvPicPr>
          <p:cNvPr id="4" name="Picture 3" descr="teptochuctructiep.bmp"/>
          <p:cNvPicPr>
            <a:picLocks noChangeAspect="1"/>
          </p:cNvPicPr>
          <p:nvPr/>
        </p:nvPicPr>
        <p:blipFill>
          <a:blip r:embed="rId3"/>
          <a:stretch>
            <a:fillRect/>
          </a:stretch>
        </p:blipFill>
        <p:spPr>
          <a:xfrm>
            <a:off x="1371600" y="5029200"/>
            <a:ext cx="6315075" cy="1390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tệp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theo</a:t>
            </a:r>
            <a:r>
              <a:rPr lang="en-US" dirty="0" smtClean="0"/>
              <a:t> </a:t>
            </a:r>
            <a:r>
              <a:rPr lang="en-US" dirty="0" err="1" smtClean="0"/>
              <a:t>chỉ</a:t>
            </a:r>
            <a:r>
              <a:rPr lang="en-US" dirty="0" smtClean="0"/>
              <a:t> </a:t>
            </a:r>
            <a:r>
              <a:rPr lang="en-US" dirty="0" err="1" smtClean="0"/>
              <a:t>số</a:t>
            </a:r>
            <a:endParaRPr lang="en-US" dirty="0" smtClean="0"/>
          </a:p>
          <a:p>
            <a:pPr lvl="1"/>
            <a:r>
              <a:rPr lang="en-US" dirty="0" err="1" smtClean="0"/>
              <a:t>Mỗi</a:t>
            </a:r>
            <a:r>
              <a:rPr lang="en-US" dirty="0" smtClean="0"/>
              <a:t> </a:t>
            </a:r>
            <a:r>
              <a:rPr lang="en-US" dirty="0" err="1" smtClean="0"/>
              <a:t>tệp</a:t>
            </a:r>
            <a:r>
              <a:rPr lang="en-US" dirty="0" smtClean="0"/>
              <a:t> </a:t>
            </a:r>
            <a:r>
              <a:rPr lang="en-US" dirty="0" err="1" smtClean="0"/>
              <a:t>có</a:t>
            </a:r>
            <a:r>
              <a:rPr lang="en-US" dirty="0" smtClean="0"/>
              <a:t> </a:t>
            </a:r>
            <a:r>
              <a:rPr lang="en-US" dirty="0" err="1" smtClean="0"/>
              <a:t>một</a:t>
            </a:r>
            <a:r>
              <a:rPr lang="en-US" dirty="0" smtClean="0"/>
              <a:t> </a:t>
            </a:r>
            <a:r>
              <a:rPr lang="en-US" dirty="0" err="1" smtClean="0"/>
              <a:t>chỉ</a:t>
            </a:r>
            <a:r>
              <a:rPr lang="en-US" dirty="0" smtClean="0"/>
              <a:t> </a:t>
            </a:r>
            <a:r>
              <a:rPr lang="en-US" dirty="0" err="1" smtClean="0"/>
              <a:t>số</a:t>
            </a:r>
            <a:endParaRPr lang="en-US" dirty="0" smtClean="0"/>
          </a:p>
          <a:p>
            <a:pPr lvl="1"/>
            <a:r>
              <a:rPr lang="en-US" dirty="0" err="1" smtClean="0"/>
              <a:t>Tính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truy</a:t>
            </a:r>
            <a:r>
              <a:rPr lang="en-US" dirty="0" smtClean="0"/>
              <a:t> </a:t>
            </a:r>
            <a:r>
              <a:rPr lang="en-US" dirty="0" err="1" smtClean="0"/>
              <a:t>cập</a:t>
            </a:r>
            <a:r>
              <a:rPr lang="en-US" dirty="0" smtClean="0"/>
              <a:t> qua </a:t>
            </a:r>
            <a:r>
              <a:rPr lang="en-US" dirty="0" err="1" smtClean="0"/>
              <a:t>chỉ</a:t>
            </a:r>
            <a:r>
              <a:rPr lang="en-US" dirty="0" smtClean="0"/>
              <a:t> </a:t>
            </a:r>
            <a:r>
              <a:rPr lang="en-US" dirty="0" err="1" smtClean="0"/>
              <a:t>số</a:t>
            </a:r>
            <a:r>
              <a:rPr lang="en-US" dirty="0" smtClean="0"/>
              <a:t> </a:t>
            </a:r>
            <a:r>
              <a:rPr lang="en-US" dirty="0" err="1" smtClean="0"/>
              <a:t>tệp</a:t>
            </a:r>
            <a:endParaRPr lang="en-US" dirty="0" smtClean="0"/>
          </a:p>
          <a:p>
            <a:pPr lvl="1"/>
            <a:r>
              <a:rPr lang="en-US" dirty="0" err="1" smtClean="0"/>
              <a:t>Phương</a:t>
            </a:r>
            <a:r>
              <a:rPr lang="en-US" dirty="0" smtClean="0"/>
              <a:t> </a:t>
            </a:r>
            <a:r>
              <a:rPr lang="en-US" dirty="0" err="1" smtClean="0"/>
              <a:t>tiện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cần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thêm</a:t>
            </a:r>
            <a:r>
              <a:rPr lang="en-US" dirty="0" smtClean="0"/>
              <a:t> </a:t>
            </a:r>
            <a:r>
              <a:rPr lang="en-US" dirty="0" err="1" smtClean="0"/>
              <a:t>vùng</a:t>
            </a:r>
            <a:r>
              <a:rPr lang="en-US" dirty="0" smtClean="0"/>
              <a:t> </a:t>
            </a:r>
            <a:r>
              <a:rPr lang="en-US" dirty="0" err="1" smtClean="0"/>
              <a:t>chỉ</a:t>
            </a:r>
            <a:r>
              <a:rPr lang="en-US" dirty="0" smtClean="0"/>
              <a:t> </a:t>
            </a:r>
            <a:r>
              <a:rPr lang="en-US" dirty="0" err="1" smtClean="0"/>
              <a:t>số</a:t>
            </a:r>
            <a:endParaRPr lang="en-US" dirty="0" smtClean="0"/>
          </a:p>
          <a:p>
            <a:pPr lvl="2"/>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tệp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phân</a:t>
            </a:r>
            <a:r>
              <a:rPr lang="en-US" dirty="0" smtClean="0"/>
              <a:t> </a:t>
            </a:r>
            <a:r>
              <a:rPr lang="en-US" dirty="0" err="1" smtClean="0"/>
              <a:t>vùng</a:t>
            </a:r>
            <a:endParaRPr lang="en-US" dirty="0" smtClean="0"/>
          </a:p>
          <a:p>
            <a:pPr lvl="1"/>
            <a:r>
              <a:rPr lang="en-US" dirty="0" err="1" smtClean="0"/>
              <a:t>Các</a:t>
            </a:r>
            <a:r>
              <a:rPr lang="en-US" dirty="0" smtClean="0"/>
              <a:t> </a:t>
            </a:r>
            <a:r>
              <a:rPr lang="en-US" dirty="0" err="1" smtClean="0"/>
              <a:t>tệp</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gộp</a:t>
            </a:r>
            <a:r>
              <a:rPr lang="en-US" dirty="0" smtClean="0"/>
              <a:t> </a:t>
            </a:r>
            <a:r>
              <a:rPr lang="en-US" dirty="0" err="1" smtClean="0"/>
              <a:t>lại</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smtClean="0"/>
          </a:p>
          <a:p>
            <a:pPr lvl="1"/>
            <a:r>
              <a:rPr lang="en-US" dirty="0" err="1" smtClean="0"/>
              <a:t>Tìm</a:t>
            </a:r>
            <a:r>
              <a:rPr lang="en-US" dirty="0" smtClean="0"/>
              <a:t> </a:t>
            </a:r>
            <a:r>
              <a:rPr lang="en-US" dirty="0" err="1" smtClean="0"/>
              <a:t>điểm</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trực</a:t>
            </a:r>
            <a:r>
              <a:rPr lang="en-US" dirty="0" smtClean="0"/>
              <a:t> </a:t>
            </a:r>
            <a:r>
              <a:rPr lang="en-US" dirty="0" err="1" smtClean="0"/>
              <a:t>tiếp</a:t>
            </a:r>
            <a:endParaRPr lang="en-US" dirty="0" smtClean="0"/>
          </a:p>
          <a:p>
            <a:pPr lvl="1"/>
            <a:r>
              <a:rPr lang="en-US" dirty="0" err="1" smtClean="0"/>
              <a:t>Tìm</a:t>
            </a:r>
            <a:r>
              <a:rPr lang="en-US" dirty="0" smtClean="0"/>
              <a:t> </a:t>
            </a:r>
            <a:r>
              <a:rPr lang="en-US" dirty="0" err="1" smtClean="0"/>
              <a:t>bản</a:t>
            </a:r>
            <a:r>
              <a:rPr lang="en-US" dirty="0" smtClean="0"/>
              <a:t> </a:t>
            </a:r>
            <a:r>
              <a:rPr lang="en-US" dirty="0" err="1" smtClean="0"/>
              <a:t>ghi</a:t>
            </a:r>
            <a:r>
              <a:rPr lang="en-US" dirty="0" smtClean="0"/>
              <a:t> </a:t>
            </a:r>
            <a:r>
              <a:rPr lang="en-US" dirty="0" err="1" smtClean="0"/>
              <a:t>trong</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p>
            <a:pPr lvl="1"/>
            <a:endParaRPr lang="en-US" dirty="0"/>
          </a:p>
        </p:txBody>
      </p:sp>
      <p:pic>
        <p:nvPicPr>
          <p:cNvPr id="4" name="Picture 3" descr="tochuctepphanvung.bmp"/>
          <p:cNvPicPr>
            <a:picLocks noChangeAspect="1"/>
          </p:cNvPicPr>
          <p:nvPr/>
        </p:nvPicPr>
        <p:blipFill>
          <a:blip r:embed="rId3"/>
          <a:stretch>
            <a:fillRect/>
          </a:stretch>
        </p:blipFill>
        <p:spPr>
          <a:xfrm>
            <a:off x="1371600" y="4572000"/>
            <a:ext cx="5029200" cy="1981200"/>
          </a:xfrm>
          <a:prstGeom prst="rect">
            <a:avLst/>
          </a:prstGeom>
        </p:spPr>
      </p:pic>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tệp</a:t>
            </a:r>
            <a:r>
              <a:rPr lang="en-US" dirty="0" smtClean="0"/>
              <a:t> </a:t>
            </a:r>
            <a:r>
              <a:rPr lang="en-US" dirty="0" err="1" smtClean="0"/>
              <a:t>phân</a:t>
            </a:r>
            <a:r>
              <a:rPr lang="en-US" dirty="0" smtClean="0"/>
              <a:t> </a:t>
            </a:r>
            <a:r>
              <a:rPr lang="en-US" dirty="0" err="1" smtClean="0"/>
              <a:t>cấp</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err="1" smtClean="0"/>
              <a:t>Thư</a:t>
            </a:r>
            <a:r>
              <a:rPr lang="en-US" dirty="0" smtClean="0"/>
              <a:t> </a:t>
            </a:r>
            <a:r>
              <a:rPr lang="en-US" dirty="0" err="1" smtClean="0"/>
              <a:t>mục</a:t>
            </a:r>
            <a:r>
              <a:rPr lang="en-US" dirty="0" smtClean="0"/>
              <a:t> </a:t>
            </a:r>
            <a:r>
              <a:rPr lang="en-US" dirty="0" err="1" smtClean="0"/>
              <a:t>và</a:t>
            </a:r>
            <a:r>
              <a:rPr lang="en-US" dirty="0" smtClean="0"/>
              <a:t> </a:t>
            </a:r>
            <a:r>
              <a:rPr lang="en-US" dirty="0" err="1" smtClean="0"/>
              <a:t>tệp</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tệp</a:t>
            </a:r>
            <a:endParaRPr lang="en-US" dirty="0" smtClean="0"/>
          </a:p>
          <a:p>
            <a:pPr lvl="1"/>
            <a:r>
              <a:rPr lang="en-US" dirty="0" err="1" smtClean="0"/>
              <a:t>Đường</a:t>
            </a:r>
            <a:r>
              <a:rPr lang="en-US" dirty="0" smtClean="0"/>
              <a:t> </a:t>
            </a:r>
            <a:r>
              <a:rPr lang="en-US" dirty="0" err="1" smtClean="0"/>
              <a:t>dẫn</a:t>
            </a:r>
            <a:r>
              <a:rPr lang="en-US" dirty="0" smtClean="0"/>
              <a:t> </a:t>
            </a:r>
            <a:r>
              <a:rPr lang="en-US" dirty="0" err="1" smtClean="0"/>
              <a:t>tuyệt</a:t>
            </a:r>
            <a:r>
              <a:rPr lang="en-US" dirty="0" smtClean="0"/>
              <a:t> </a:t>
            </a:r>
            <a:r>
              <a:rPr lang="en-US" dirty="0" err="1" smtClean="0"/>
              <a:t>đối</a:t>
            </a:r>
            <a:r>
              <a:rPr lang="en-US" dirty="0" smtClean="0"/>
              <a:t>: \DIR3\file1</a:t>
            </a:r>
          </a:p>
          <a:p>
            <a:pPr lvl="1"/>
            <a:r>
              <a:rPr lang="en-US" dirty="0" err="1" smtClean="0"/>
              <a:t>Đường</a:t>
            </a:r>
            <a:r>
              <a:rPr lang="en-US" dirty="0" smtClean="0"/>
              <a:t> </a:t>
            </a:r>
            <a:r>
              <a:rPr lang="en-US" dirty="0" err="1" smtClean="0"/>
              <a:t>dẫn</a:t>
            </a:r>
            <a:r>
              <a:rPr lang="en-US" dirty="0" smtClean="0"/>
              <a:t> </a:t>
            </a:r>
            <a:r>
              <a:rPr lang="en-US" dirty="0" err="1" smtClean="0"/>
              <a:t>tương</a:t>
            </a:r>
            <a:r>
              <a:rPr lang="en-US" dirty="0" smtClean="0"/>
              <a:t> </a:t>
            </a:r>
            <a:r>
              <a:rPr lang="en-US" dirty="0" err="1" smtClean="0"/>
              <a:t>đối</a:t>
            </a:r>
            <a:r>
              <a:rPr lang="en-US" dirty="0" smtClean="0"/>
              <a:t>: DIR4\file2</a:t>
            </a:r>
          </a:p>
          <a:p>
            <a:endParaRPr lang="en-US" dirty="0"/>
          </a:p>
        </p:txBody>
      </p:sp>
      <p:pic>
        <p:nvPicPr>
          <p:cNvPr id="6" name="Content Placeholder 3" descr="phancaptep.bmp"/>
          <p:cNvPicPr>
            <a:picLocks noChangeAspect="1"/>
          </p:cNvPicPr>
          <p:nvPr/>
        </p:nvPicPr>
        <p:blipFill>
          <a:blip r:embed="rId2"/>
          <a:stretch>
            <a:fillRect/>
          </a:stretch>
        </p:blipFill>
        <p:spPr>
          <a:xfrm>
            <a:off x="1219200" y="2133600"/>
            <a:ext cx="6743700" cy="2466975"/>
          </a:xfrm>
          <a:prstGeom prst="rect">
            <a:avLst/>
          </a:prstGeom>
        </p:spPr>
      </p:pic>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2.2.5. </a:t>
            </a:r>
            <a:r>
              <a:rPr lang="en-US" dirty="0" err="1" smtClean="0"/>
              <a:t>Quản</a:t>
            </a:r>
            <a:r>
              <a:rPr lang="en-US" dirty="0" smtClean="0"/>
              <a:t> </a:t>
            </a:r>
            <a:r>
              <a:rPr lang="en-US" dirty="0" err="1" smtClean="0"/>
              <a:t>lý</a:t>
            </a:r>
            <a:r>
              <a:rPr lang="en-US" dirty="0" smtClean="0"/>
              <a:t> </a:t>
            </a:r>
            <a:r>
              <a:rPr lang="en-US" dirty="0" err="1" smtClean="0"/>
              <a:t>bộ</a:t>
            </a:r>
            <a:r>
              <a:rPr lang="en-US" dirty="0" smtClean="0"/>
              <a:t> </a:t>
            </a:r>
            <a:r>
              <a:rPr lang="en-US" dirty="0" err="1" smtClean="0"/>
              <a:t>nhớ</a:t>
            </a:r>
            <a:endParaRPr lang="en-US" dirty="0"/>
          </a:p>
        </p:txBody>
      </p:sp>
      <p:sp>
        <p:nvSpPr>
          <p:cNvPr id="3" name="Content Placeholder 2"/>
          <p:cNvSpPr>
            <a:spLocks noGrp="1"/>
          </p:cNvSpPr>
          <p:nvPr>
            <p:ph sz="quarter"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thực</a:t>
            </a:r>
            <a:endParaRPr lang="en-US" dirty="0" smtClean="0"/>
          </a:p>
          <a:p>
            <a:r>
              <a:rPr lang="en-US" dirty="0" err="1" smtClean="0"/>
              <a:t>Bộ</a:t>
            </a:r>
            <a:r>
              <a:rPr lang="en-US" dirty="0" smtClean="0"/>
              <a:t> </a:t>
            </a:r>
            <a:r>
              <a:rPr lang="en-US" dirty="0" err="1" smtClean="0"/>
              <a:t>nhớ</a:t>
            </a:r>
            <a:r>
              <a:rPr lang="en-US" dirty="0" smtClean="0"/>
              <a:t> </a:t>
            </a:r>
            <a:r>
              <a:rPr lang="en-US" dirty="0" err="1" smtClean="0"/>
              <a:t>ảo</a:t>
            </a:r>
            <a:endParaRPr lang="en-US" dirty="0" smtClean="0"/>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phân</a:t>
            </a:r>
            <a:r>
              <a:rPr lang="en-US" dirty="0" smtClean="0"/>
              <a:t> </a:t>
            </a:r>
            <a:r>
              <a:rPr lang="en-US" dirty="0" err="1" smtClean="0"/>
              <a:t>trang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thực</a:t>
            </a:r>
            <a:endParaRPr lang="en-US" dirty="0"/>
          </a:p>
        </p:txBody>
      </p:sp>
      <p:sp>
        <p:nvSpPr>
          <p:cNvPr id="3" name="Content Placeholder 2"/>
          <p:cNvSpPr>
            <a:spLocks noGrp="1"/>
          </p:cNvSpPr>
          <p:nvPr>
            <p:ph sz="quarter" idx="1"/>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vùng</a:t>
            </a:r>
            <a:endParaRPr lang="en-US" dirty="0" smtClean="0"/>
          </a:p>
          <a:p>
            <a:r>
              <a:rPr lang="en-US" dirty="0" err="1" smtClean="0"/>
              <a:t>Hoán</a:t>
            </a:r>
            <a:r>
              <a:rPr lang="en-US" dirty="0" smtClean="0"/>
              <a:t> </a:t>
            </a:r>
            <a:r>
              <a:rPr lang="en-US" dirty="0" err="1" smtClean="0"/>
              <a:t>đổi</a:t>
            </a:r>
            <a:endParaRPr lang="en-US" dirty="0" smtClean="0"/>
          </a:p>
          <a:p>
            <a:endParaRPr lang="en-US" dirty="0" smtClean="0"/>
          </a:p>
          <a:p>
            <a:pPr lvl="1"/>
            <a:endParaRPr lang="en-US" dirty="0" smtClean="0"/>
          </a:p>
          <a:p>
            <a:r>
              <a:rPr lang="en-US" dirty="0" err="1" smtClean="0"/>
              <a:t>Bố</a:t>
            </a:r>
            <a:r>
              <a:rPr lang="en-US" dirty="0" smtClean="0"/>
              <a:t> </a:t>
            </a:r>
            <a:r>
              <a:rPr lang="en-US" dirty="0" err="1" smtClean="0"/>
              <a:t>trí</a:t>
            </a:r>
            <a:r>
              <a:rPr lang="en-US" dirty="0" smtClean="0"/>
              <a:t> </a:t>
            </a:r>
            <a:r>
              <a:rPr lang="en-US" dirty="0" err="1" smtClean="0"/>
              <a:t>lại</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ghi</a:t>
            </a:r>
            <a:r>
              <a:rPr lang="en-US" dirty="0" smtClean="0"/>
              <a:t> </a:t>
            </a:r>
            <a:r>
              <a:rPr lang="en-US" dirty="0" err="1" smtClean="0"/>
              <a:t>đè</a:t>
            </a:r>
            <a:endParaRPr lang="en-US" dirty="0" smtClean="0"/>
          </a:p>
          <a:p>
            <a:pPr lvl="1"/>
            <a:endParaRPr lang="en-US" dirty="0"/>
          </a:p>
        </p:txBody>
      </p:sp>
      <p:pic>
        <p:nvPicPr>
          <p:cNvPr id="4" name="Picture 3" descr="phuongphaphoandoi.bmp"/>
          <p:cNvPicPr>
            <a:picLocks noChangeAspect="1"/>
          </p:cNvPicPr>
          <p:nvPr/>
        </p:nvPicPr>
        <p:blipFill>
          <a:blip r:embed="rId3"/>
          <a:stretch>
            <a:fillRect/>
          </a:stretch>
        </p:blipFill>
        <p:spPr>
          <a:xfrm>
            <a:off x="990600" y="2514600"/>
            <a:ext cx="7143750" cy="1143000"/>
          </a:xfrm>
          <a:prstGeom prst="rect">
            <a:avLst/>
          </a:prstGeom>
        </p:spPr>
      </p:pic>
      <p:pic>
        <p:nvPicPr>
          <p:cNvPr id="5" name="Picture 4" descr="ghide.bmp"/>
          <p:cNvPicPr>
            <a:picLocks noChangeAspect="1"/>
          </p:cNvPicPr>
          <p:nvPr/>
        </p:nvPicPr>
        <p:blipFill>
          <a:blip r:embed="rId4"/>
          <a:stretch>
            <a:fillRect/>
          </a:stretch>
        </p:blipFill>
        <p:spPr>
          <a:xfrm>
            <a:off x="914400" y="4648200"/>
            <a:ext cx="7010400" cy="1838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nhớ</a:t>
            </a:r>
            <a:r>
              <a:rPr lang="en-US" dirty="0" smtClean="0"/>
              <a:t> </a:t>
            </a:r>
            <a:r>
              <a:rPr lang="en-US" dirty="0" err="1" smtClean="0"/>
              <a:t>ảo</a:t>
            </a:r>
            <a:endParaRPr lang="en-US" dirty="0"/>
          </a:p>
        </p:txBody>
      </p:sp>
      <p:sp>
        <p:nvSpPr>
          <p:cNvPr id="3" name="Content Placeholder 2"/>
          <p:cNvSpPr>
            <a:spLocks noGrp="1"/>
          </p:cNvSpPr>
          <p:nvPr>
            <p:ph sz="quarter" idx="1"/>
          </p:nvPr>
        </p:nvSpPr>
        <p:spPr/>
        <p:txBody>
          <a:bodyPr/>
          <a:lstStyle/>
          <a:p>
            <a:r>
              <a:rPr lang="en-US" dirty="0" err="1" smtClean="0"/>
              <a:t>Cung</a:t>
            </a:r>
            <a:r>
              <a:rPr lang="en-US" dirty="0" smtClean="0"/>
              <a:t> </a:t>
            </a:r>
            <a:r>
              <a:rPr lang="en-US" dirty="0" err="1" smtClean="0"/>
              <a:t>cấp</a:t>
            </a:r>
            <a:r>
              <a:rPr lang="en-US" dirty="0" smtClean="0"/>
              <a:t> dung </a:t>
            </a:r>
            <a:r>
              <a:rPr lang="en-US" dirty="0" err="1" smtClean="0"/>
              <a:t>lượng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lưu</a:t>
            </a:r>
            <a:r>
              <a:rPr lang="en-US" dirty="0" smtClean="0"/>
              <a:t> </a:t>
            </a:r>
            <a:r>
              <a:rPr lang="en-US" dirty="0" err="1" smtClean="0"/>
              <a:t>trữ</a:t>
            </a:r>
            <a:r>
              <a:rPr lang="en-US" dirty="0" smtClean="0"/>
              <a:t> </a:t>
            </a:r>
            <a:r>
              <a:rPr lang="en-US" dirty="0" err="1" smtClean="0"/>
              <a:t>lớn</a:t>
            </a:r>
            <a:endParaRPr lang="en-US" dirty="0" smtClean="0"/>
          </a:p>
          <a:p>
            <a:r>
              <a:rPr lang="en-US" dirty="0" err="1" smtClean="0"/>
              <a:t>Vì</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bộ</a:t>
            </a:r>
            <a:r>
              <a:rPr lang="en-US" dirty="0" smtClean="0"/>
              <a:t> </a:t>
            </a:r>
            <a:r>
              <a:rPr lang="en-US" dirty="0" err="1" smtClean="0"/>
              <a:t>nhớ</a:t>
            </a:r>
            <a:r>
              <a:rPr lang="en-US" dirty="0" smtClean="0"/>
              <a:t> </a:t>
            </a:r>
            <a:r>
              <a:rPr lang="en-US" dirty="0" err="1" smtClean="0"/>
              <a:t>ảo</a:t>
            </a:r>
            <a:r>
              <a:rPr lang="en-US" dirty="0" smtClean="0"/>
              <a:t>, </a:t>
            </a:r>
            <a:r>
              <a:rPr lang="en-US" dirty="0" err="1" smtClean="0"/>
              <a:t>lệnh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ảo</a:t>
            </a:r>
            <a:endParaRPr lang="en-US" dirty="0" smtClean="0"/>
          </a:p>
          <a:p>
            <a:r>
              <a:rPr lang="en-US" dirty="0" smtClean="0">
                <a:sym typeface="Wingdings" pitchFamily="2" charset="2"/>
              </a:rPr>
              <a:t> </a:t>
            </a:r>
            <a:r>
              <a:rPr lang="en-US" dirty="0" err="1" smtClean="0">
                <a:sym typeface="Wingdings" pitchFamily="2" charset="2"/>
              </a:rPr>
              <a:t>Cần</a:t>
            </a:r>
            <a:r>
              <a:rPr lang="en-US" dirty="0" smtClean="0">
                <a:sym typeface="Wingdings" pitchFamily="2" charset="2"/>
              </a:rPr>
              <a:t> </a:t>
            </a:r>
            <a:r>
              <a:rPr lang="en-US" dirty="0" err="1" smtClean="0">
                <a:sym typeface="Wingdings" pitchFamily="2" charset="2"/>
              </a:rPr>
              <a:t>thiết</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sự</a:t>
            </a:r>
            <a:r>
              <a:rPr lang="en-US" dirty="0" smtClean="0">
                <a:sym typeface="Wingdings" pitchFamily="2" charset="2"/>
              </a:rPr>
              <a:t>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đổi</a:t>
            </a:r>
            <a:r>
              <a:rPr lang="en-US" dirty="0" smtClean="0">
                <a:sym typeface="Wingdings" pitchFamily="2" charset="2"/>
              </a:rPr>
              <a:t> </a:t>
            </a:r>
            <a:r>
              <a:rPr lang="en-US" dirty="0" err="1" smtClean="0">
                <a:sym typeface="Wingdings" pitchFamily="2" charset="2"/>
              </a:rPr>
              <a:t>bằng</a:t>
            </a:r>
            <a:r>
              <a:rPr lang="en-US" dirty="0" smtClean="0">
                <a:sym typeface="Wingdings" pitchFamily="2" charset="2"/>
              </a:rPr>
              <a:t> DAT (Dynamic address translator)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nhớ</a:t>
            </a:r>
            <a:r>
              <a:rPr lang="en-US" dirty="0" smtClean="0"/>
              <a:t> </a:t>
            </a:r>
            <a:r>
              <a:rPr lang="en-US" dirty="0" err="1" smtClean="0"/>
              <a:t>ảo</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sz="quarter" idx="1"/>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trang</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đoạn</a:t>
            </a:r>
            <a:endParaRPr lang="en-US" dirty="0" smtClean="0"/>
          </a:p>
          <a:p>
            <a:r>
              <a:rPr lang="en-US" dirty="0" err="1" smtClean="0"/>
              <a:t>Kết</a:t>
            </a:r>
            <a:r>
              <a:rPr lang="en-US" dirty="0" smtClean="0"/>
              <a:t> </a:t>
            </a:r>
            <a:r>
              <a:rPr lang="en-US" dirty="0" err="1" smtClean="0"/>
              <a:t>hợp</a:t>
            </a:r>
            <a:r>
              <a:rPr lang="en-US" dirty="0" smtClean="0"/>
              <a:t> </a:t>
            </a:r>
            <a:r>
              <a:rPr lang="en-US" dirty="0" err="1" smtClean="0"/>
              <a:t>phân</a:t>
            </a:r>
            <a:r>
              <a:rPr lang="en-US" dirty="0" smtClean="0"/>
              <a:t> </a:t>
            </a:r>
            <a:r>
              <a:rPr lang="en-US" dirty="0" err="1" smtClean="0"/>
              <a:t>trang</a:t>
            </a:r>
            <a:r>
              <a:rPr lang="en-US" dirty="0" smtClean="0"/>
              <a:t> </a:t>
            </a:r>
            <a:r>
              <a:rPr lang="en-US" dirty="0" err="1" smtClean="0"/>
              <a:t>phân</a:t>
            </a:r>
            <a:r>
              <a:rPr lang="en-US" dirty="0" smtClean="0"/>
              <a:t> </a:t>
            </a:r>
            <a:r>
              <a:rPr lang="en-US" dirty="0" err="1" smtClean="0"/>
              <a:t>đoạn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trang</a:t>
            </a:r>
            <a:endParaRPr lang="en-US" dirty="0"/>
          </a:p>
        </p:txBody>
      </p:sp>
      <p:sp>
        <p:nvSpPr>
          <p:cNvPr id="3" name="Content Placeholder 2"/>
          <p:cNvSpPr>
            <a:spLocks noGrp="1"/>
          </p:cNvSpPr>
          <p:nvPr>
            <p:ph sz="quarter" idx="1"/>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chia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đơn</a:t>
            </a:r>
            <a:r>
              <a:rPr lang="en-US" dirty="0" smtClean="0"/>
              <a:t> </a:t>
            </a:r>
            <a:r>
              <a:rPr lang="en-US" dirty="0" err="1" smtClean="0"/>
              <a:t>vị</a:t>
            </a:r>
            <a:r>
              <a:rPr lang="en-US" dirty="0" smtClean="0"/>
              <a:t> </a:t>
            </a:r>
            <a:r>
              <a:rPr lang="en-US" dirty="0" err="1" smtClean="0"/>
              <a:t>nhỏ</a:t>
            </a:r>
            <a:r>
              <a:rPr lang="en-US" dirty="0" smtClean="0"/>
              <a:t> </a:t>
            </a:r>
            <a:r>
              <a:rPr lang="en-US" dirty="0" err="1" smtClean="0"/>
              <a:t>hơn</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cố</a:t>
            </a:r>
            <a:r>
              <a:rPr lang="en-US" dirty="0" smtClean="0"/>
              <a:t> </a:t>
            </a:r>
            <a:r>
              <a:rPr lang="en-US" dirty="0" err="1" smtClean="0"/>
              <a:t>định</a:t>
            </a:r>
            <a:r>
              <a:rPr lang="en-US" dirty="0" smtClean="0"/>
              <a:t> </a:t>
            </a:r>
            <a:r>
              <a:rPr lang="en-US" dirty="0" err="1" smtClean="0"/>
              <a:t>gọi</a:t>
            </a:r>
            <a:r>
              <a:rPr lang="en-US" dirty="0" smtClean="0"/>
              <a:t> </a:t>
            </a:r>
            <a:r>
              <a:rPr lang="en-US" dirty="0" err="1" smtClean="0"/>
              <a:t>là</a:t>
            </a:r>
            <a:r>
              <a:rPr lang="en-US" dirty="0" smtClean="0"/>
              <a:t> </a:t>
            </a:r>
            <a:r>
              <a:rPr lang="en-US" b="1" i="1" dirty="0" err="1" smtClean="0"/>
              <a:t>trang</a:t>
            </a:r>
            <a:endParaRPr lang="en-US" b="1" i="1" dirty="0" smtClean="0"/>
          </a:p>
          <a:p>
            <a:r>
              <a:rPr lang="en-US" b="1" i="1" dirty="0" smtClean="0">
                <a:sym typeface="Wingdings" pitchFamily="2" charset="2"/>
              </a:rPr>
              <a:t> </a:t>
            </a:r>
            <a:r>
              <a:rPr lang="en-US" b="1" i="1" dirty="0" err="1" smtClean="0">
                <a:sym typeface="Wingdings" pitchFamily="2" charset="2"/>
              </a:rPr>
              <a:t>Trang</a:t>
            </a:r>
            <a:r>
              <a:rPr lang="en-US" b="1" i="1" dirty="0" smtClean="0">
                <a:sym typeface="Wingdings" pitchFamily="2" charset="2"/>
              </a:rPr>
              <a:t> </a:t>
            </a:r>
            <a:r>
              <a:rPr lang="en-US" dirty="0" err="1" smtClean="0">
                <a:sym typeface="Wingdings" pitchFamily="2" charset="2"/>
              </a:rPr>
              <a:t>trở</a:t>
            </a:r>
            <a:r>
              <a:rPr lang="en-US" dirty="0" smtClean="0">
                <a:sym typeface="Wingdings" pitchFamily="2" charset="2"/>
              </a:rPr>
              <a:t> </a:t>
            </a:r>
            <a:r>
              <a:rPr lang="en-US" dirty="0" err="1" smtClean="0">
                <a:sym typeface="Wingdings" pitchFamily="2" charset="2"/>
              </a:rPr>
              <a:t>thành</a:t>
            </a:r>
            <a:r>
              <a:rPr lang="en-US" dirty="0" smtClean="0">
                <a:sym typeface="Wingdings" pitchFamily="2" charset="2"/>
              </a:rPr>
              <a:t> </a:t>
            </a:r>
            <a:r>
              <a:rPr lang="en-US" dirty="0" err="1" smtClean="0">
                <a:sym typeface="Wingdings" pitchFamily="2" charset="2"/>
              </a:rPr>
              <a:t>đơn</a:t>
            </a:r>
            <a:r>
              <a:rPr lang="en-US" dirty="0" smtClean="0">
                <a:sym typeface="Wingdings" pitchFamily="2" charset="2"/>
              </a:rPr>
              <a:t> </a:t>
            </a:r>
            <a:r>
              <a:rPr lang="en-US" dirty="0" err="1" smtClean="0">
                <a:sym typeface="Wingdings" pitchFamily="2" charset="2"/>
              </a:rPr>
              <a:t>vị</a:t>
            </a:r>
            <a:r>
              <a:rPr lang="en-US" dirty="0" smtClean="0">
                <a:sym typeface="Wingdings" pitchFamily="2" charset="2"/>
              </a:rPr>
              <a:t> </a:t>
            </a:r>
            <a:r>
              <a:rPr lang="en-US" dirty="0" err="1" smtClean="0">
                <a:sym typeface="Wingdings" pitchFamily="2" charset="2"/>
              </a:rPr>
              <a:t>nạp</a:t>
            </a:r>
            <a:r>
              <a:rPr lang="en-US" dirty="0" smtClean="0">
                <a:sym typeface="Wingdings" pitchFamily="2" charset="2"/>
              </a:rPr>
              <a:t> </a:t>
            </a:r>
            <a:r>
              <a:rPr lang="en-US" dirty="0" err="1" smtClean="0">
                <a:sym typeface="Wingdings" pitchFamily="2" charset="2"/>
              </a:rPr>
              <a:t>vào</a:t>
            </a:r>
            <a:r>
              <a:rPr lang="en-US" dirty="0" smtClean="0">
                <a:sym typeface="Wingdings" pitchFamily="2" charset="2"/>
              </a:rPr>
              <a:t> </a:t>
            </a:r>
            <a:r>
              <a:rPr lang="en-US" dirty="0" err="1" smtClean="0">
                <a:sym typeface="Wingdings" pitchFamily="2" charset="2"/>
              </a:rPr>
              <a:t>bộ</a:t>
            </a:r>
            <a:r>
              <a:rPr lang="en-US" dirty="0" smtClean="0">
                <a:sym typeface="Wingdings" pitchFamily="2" charset="2"/>
              </a:rPr>
              <a:t> </a:t>
            </a:r>
            <a:r>
              <a:rPr lang="en-US" dirty="0" err="1" smtClean="0">
                <a:sym typeface="Wingdings" pitchFamily="2" charset="2"/>
              </a:rPr>
              <a:t>nhớ</a:t>
            </a:r>
            <a:r>
              <a:rPr lang="en-US" dirty="0" smtClean="0">
                <a:sym typeface="Wingdings" pitchFamily="2" charset="2"/>
              </a:rPr>
              <a:t> </a:t>
            </a:r>
            <a:r>
              <a:rPr lang="en-US" dirty="0" err="1" smtClean="0">
                <a:sym typeface="Wingdings" pitchFamily="2" charset="2"/>
              </a:rPr>
              <a:t>thực</a:t>
            </a:r>
            <a:endParaRPr lang="en-US" dirty="0" smtClean="0">
              <a:sym typeface="Wingdings" pitchFamily="2" charset="2"/>
            </a:endParaRPr>
          </a:p>
          <a:p>
            <a:r>
              <a:rPr lang="en-US" b="1" i="1" dirty="0" err="1" smtClean="0">
                <a:sym typeface="Wingdings" pitchFamily="2" charset="2"/>
              </a:rPr>
              <a:t>Trang</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a:t>
            </a:r>
            <a:r>
              <a:rPr lang="en-US" dirty="0" err="1" smtClean="0">
                <a:sym typeface="Wingdings" pitchFamily="2" charset="2"/>
              </a:rPr>
              <a:t>bằng</a:t>
            </a:r>
            <a:r>
              <a:rPr lang="en-US" dirty="0" smtClean="0">
                <a:sym typeface="Wingdings" pitchFamily="2" charset="2"/>
              </a:rPr>
              <a:t> </a:t>
            </a:r>
            <a:r>
              <a:rPr lang="en-US" b="1" i="1" dirty="0" err="1" smtClean="0">
                <a:sym typeface="Wingdings" pitchFamily="2" charset="2"/>
              </a:rPr>
              <a:t>bảng</a:t>
            </a:r>
            <a:r>
              <a:rPr lang="en-US" b="1" i="1" dirty="0" smtClean="0">
                <a:sym typeface="Wingdings" pitchFamily="2" charset="2"/>
              </a:rPr>
              <a:t> </a:t>
            </a:r>
            <a:r>
              <a:rPr lang="en-US" b="1" i="1" dirty="0" err="1" smtClean="0">
                <a:sym typeface="Wingdings" pitchFamily="2" charset="2"/>
              </a:rPr>
              <a:t>trang</a:t>
            </a:r>
            <a:endParaRPr lang="en-US" b="1" i="1" dirty="0" smtClean="0">
              <a:sym typeface="Wingdings" pitchFamily="2" charset="2"/>
            </a:endParaRPr>
          </a:p>
          <a:p>
            <a:endParaRPr lang="en-US" b="1" i="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trang</a:t>
            </a:r>
            <a:endParaRPr lang="en-US" dirty="0"/>
          </a:p>
        </p:txBody>
      </p:sp>
      <p:pic>
        <p:nvPicPr>
          <p:cNvPr id="5" name="Content Placeholder 4" descr="phuongphapphantrang.bmp"/>
          <p:cNvPicPr>
            <a:picLocks noGrp="1" noChangeAspect="1"/>
          </p:cNvPicPr>
          <p:nvPr>
            <p:ph sz="quarter" idx="1"/>
          </p:nvPr>
        </p:nvPicPr>
        <p:blipFill>
          <a:blip r:embed="rId3"/>
          <a:stretch>
            <a:fillRect/>
          </a:stretch>
        </p:blipFill>
        <p:spPr>
          <a:xfrm>
            <a:off x="838200" y="1828800"/>
            <a:ext cx="7639929" cy="37338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7405</TotalTime>
  <Words>6463</Words>
  <Application>Microsoft Office PowerPoint</Application>
  <PresentationFormat>On-screen Show (4:3)</PresentationFormat>
  <Paragraphs>839</Paragraphs>
  <Slides>132</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132</vt:i4>
      </vt:variant>
    </vt:vector>
  </HeadingPairs>
  <TitlesOfParts>
    <vt:vector size="134" baseType="lpstr">
      <vt:lpstr>Median</vt:lpstr>
      <vt:lpstr>Visio</vt:lpstr>
      <vt:lpstr>Hệ thống máy tính</vt:lpstr>
      <vt:lpstr>Chương 2. Hệ thống máy tính</vt:lpstr>
      <vt:lpstr>2.1. Phần cứng </vt:lpstr>
      <vt:lpstr>2.1.1. Các phần tử thông tin (bộ nhớ)</vt:lpstr>
      <vt:lpstr>ROM (bộ nhớ chỉ đọc)</vt:lpstr>
      <vt:lpstr>ROM (bộ nhớ chỉ đọc)</vt:lpstr>
      <vt:lpstr>ROM (bộ nhớ chỉ đọc)</vt:lpstr>
      <vt:lpstr>ROM (bộ nhớ chỉ đọc)</vt:lpstr>
      <vt:lpstr>RAM (Bộ nhớ truy cập ngẫu nhiên)</vt:lpstr>
      <vt:lpstr>RAM (bộ nhớ truy cập ngẫu nhiên)</vt:lpstr>
      <vt:lpstr>2.1. Phần cứng </vt:lpstr>
      <vt:lpstr>2.1.2. Kiến trúc bộ xử lý</vt:lpstr>
      <vt:lpstr>Cấu hình của máy tính</vt:lpstr>
      <vt:lpstr>Cấu hình của máy tính</vt:lpstr>
      <vt:lpstr>Bộ xử lý trung tâm (CPU)</vt:lpstr>
      <vt:lpstr>Bộ xử lý trung tâm (CPU)</vt:lpstr>
      <vt:lpstr>Tập lệnh</vt:lpstr>
      <vt:lpstr>3. Các phương pháp địa chỉ hóa toán hạng</vt:lpstr>
      <vt:lpstr>Chế độ địa chỉ tức thì</vt:lpstr>
      <vt:lpstr>Chế độ địa chỉ thanh ghi</vt:lpstr>
      <vt:lpstr>Chế độ địa chỉ trực tiếp</vt:lpstr>
      <vt:lpstr>Chế độ địa chỉ gián tiếp qua thanh ghi</vt:lpstr>
      <vt:lpstr>Slide 23</vt:lpstr>
      <vt:lpstr>Chế độ địa chỉ dịch chuyển</vt:lpstr>
      <vt:lpstr>Chế độ định địa chỉ dịch chuyển (tiếp)</vt:lpstr>
      <vt:lpstr>Định địa chỉ dịch chuyển</vt:lpstr>
      <vt:lpstr>Hoạt động của CPU</vt:lpstr>
      <vt:lpstr>Hoạt động của CPU</vt:lpstr>
      <vt:lpstr>RISC và CISC</vt:lpstr>
      <vt:lpstr>Điều khiển đường ống lệnh</vt:lpstr>
      <vt:lpstr>Super pipeline &amp; super scalar</vt:lpstr>
      <vt:lpstr>2.1. Phần cứng </vt:lpstr>
      <vt:lpstr>2.1.3. Kiến trúc bộ nhớ</vt:lpstr>
      <vt:lpstr>Phân cấp bộ nhớ</vt:lpstr>
      <vt:lpstr>Bộ nhớ đệm nhanh</vt:lpstr>
      <vt:lpstr>Thao tác của bộ nhớ đệm nhanh (cache)</vt:lpstr>
      <vt:lpstr>Cấu trúc chung cache / bộ nhớ chính</vt:lpstr>
      <vt:lpstr>Cấu trúc chung cache / bộ nhớ chính (tiếp)</vt:lpstr>
      <vt:lpstr>Các giải thuật ánh xạ địa chỉ</vt:lpstr>
      <vt:lpstr>Ánh xạ trực tiếp</vt:lpstr>
      <vt:lpstr>Ánh xạ trực tiếp (tiếp)</vt:lpstr>
      <vt:lpstr>Ánh xạ liên kết toàn phần</vt:lpstr>
      <vt:lpstr>Ánh xạ liên kết toàn phần (tiếp)</vt:lpstr>
      <vt:lpstr>Ánh xạ liên kết tập hợp</vt:lpstr>
      <vt:lpstr>Ánh xạ liên kết tập hợp (tiếp)</vt:lpstr>
      <vt:lpstr>Kỹ thuật đan xen (tổ chức bộ nhớ đan xen)</vt:lpstr>
      <vt:lpstr>2.1. Phần cứng </vt:lpstr>
      <vt:lpstr>2.1.4. Các đơn vị băng từ</vt:lpstr>
      <vt:lpstr>Các đơn vị băng từ (tiếp)</vt:lpstr>
      <vt:lpstr>Bài giải</vt:lpstr>
      <vt:lpstr>Các đơn vị băng từ (tiếp)</vt:lpstr>
      <vt:lpstr>Bài giải</vt:lpstr>
      <vt:lpstr>2.1. Phần cứng </vt:lpstr>
      <vt:lpstr>2.1.5. Đĩa cứng</vt:lpstr>
      <vt:lpstr>2.1.5. Đĩa cứng (tiếp)</vt:lpstr>
      <vt:lpstr>Bài giải</vt:lpstr>
      <vt:lpstr>2.1.5. Đĩa cứng (tiếp)</vt:lpstr>
      <vt:lpstr>2.1.5. Đĩa cứng (tiếp)</vt:lpstr>
      <vt:lpstr>Bài giải</vt:lpstr>
      <vt:lpstr>2.1.5. Đĩa cứng (tiếp)</vt:lpstr>
      <vt:lpstr>2.1. Phần cứng </vt:lpstr>
      <vt:lpstr>2.1.6. Các thuật ngữ liên quan đến hiệu năng</vt:lpstr>
      <vt:lpstr>2.1.6. RAID (Redundant Array of Independent Disks)</vt:lpstr>
      <vt:lpstr>2.1.6. RAID (tiếp)</vt:lpstr>
      <vt:lpstr>RAID (tiếp)</vt:lpstr>
      <vt:lpstr>2.1. Phần cứng </vt:lpstr>
      <vt:lpstr>2.1.7. Thiết bị lưu trữ phụ</vt:lpstr>
      <vt:lpstr>2.1.7. Các đơn vị vào/ra</vt:lpstr>
      <vt:lpstr>2.1.7. Các đơn vị vào ra (tiếp)</vt:lpstr>
      <vt:lpstr>2.1. Phần cứng </vt:lpstr>
      <vt:lpstr>2.1.8. Các giao tiếp vào và ra</vt:lpstr>
      <vt:lpstr>Các giao tiếp vào và ra (tiếp)</vt:lpstr>
      <vt:lpstr>Chương 2. Hệ thống máy tính</vt:lpstr>
      <vt:lpstr>2.2. Hệ điều hành</vt:lpstr>
      <vt:lpstr>2.2.1. Cấu hình và các mục tiêu hệ điều hành</vt:lpstr>
      <vt:lpstr>2.2.1. Cấu hình và các mục tiêu hệ điều hành</vt:lpstr>
      <vt:lpstr>2.2.2. Quản lý công việc</vt:lpstr>
      <vt:lpstr>2.2.3. Quản lý nhiệm vụ</vt:lpstr>
      <vt:lpstr>Công việc và nhiệm vụ</vt:lpstr>
      <vt:lpstr>Điều khiển thực thi nhiệm vụ</vt:lpstr>
      <vt:lpstr>Điều khiển thực thi nhiệm vụ (tiếp)</vt:lpstr>
      <vt:lpstr>Ngắt</vt:lpstr>
      <vt:lpstr>Ngắt (tiếp)</vt:lpstr>
      <vt:lpstr>Chu trình lệnh khi có ngắt</vt:lpstr>
      <vt:lpstr>Hoạt động ngắt</vt:lpstr>
      <vt:lpstr>Ngắt (tiếp)</vt:lpstr>
      <vt:lpstr>2.2.4. Quản lý dữ liệu và tổ chức tệp</vt:lpstr>
      <vt:lpstr>Các phương pháp truy cập</vt:lpstr>
      <vt:lpstr>Tổ chức tệp</vt:lpstr>
      <vt:lpstr>Tổ chức tệp (tiếp)</vt:lpstr>
      <vt:lpstr>Tổ chức tệp (tiếp)</vt:lpstr>
      <vt:lpstr>Tổ chức tệp (tiếp)</vt:lpstr>
      <vt:lpstr>Hệ thống tệp phân cấp</vt:lpstr>
      <vt:lpstr>2.2.5. Quản lý bộ nhớ</vt:lpstr>
      <vt:lpstr>Hệ thống bộ nhớ thực</vt:lpstr>
      <vt:lpstr>Bộ nhớ ảo</vt:lpstr>
      <vt:lpstr>Bộ nhớ ảo (tiếp)</vt:lpstr>
      <vt:lpstr>Phương pháp phân trang</vt:lpstr>
      <vt:lpstr>Phương pháp phân trang</vt:lpstr>
      <vt:lpstr>Phương pháp phân đoạn</vt:lpstr>
      <vt:lpstr>Phương pháp kết hợp phân trang phân đoạn</vt:lpstr>
      <vt:lpstr>Các giải thuật phân trang</vt:lpstr>
      <vt:lpstr>Chương 2. Hệ thống máy tính</vt:lpstr>
      <vt:lpstr>2.3. Kỹ thuật cấu hình hệ thống</vt:lpstr>
      <vt:lpstr>2.3.1. Các hệ thống khách chủ</vt:lpstr>
      <vt:lpstr>2.3.1. Các hệ thống khách chủ</vt:lpstr>
      <vt:lpstr>2.3.1. Các hệ thống khách chủ</vt:lpstr>
      <vt:lpstr>2.3.2. Các cấu hình hệ thống</vt:lpstr>
      <vt:lpstr>Hệ thống đơn công</vt:lpstr>
      <vt:lpstr>Hệ thống song công</vt:lpstr>
      <vt:lpstr>Hệ thống kép (hệ thống dự phòng)</vt:lpstr>
      <vt:lpstr>Hệ thống đa bộ xử lý</vt:lpstr>
      <vt:lpstr>2.3.3. Xử lý tập trung và xử lý phân tán</vt:lpstr>
      <vt:lpstr>2.3.3. Xử lý tập trung và xử lý phân tán (tiếp)</vt:lpstr>
      <vt:lpstr>2.3.4. Phân loại hệ thống theo chế độ xử lý</vt:lpstr>
      <vt:lpstr>Chương 2. Hệ thống máy tính</vt:lpstr>
      <vt:lpstr>2.4. Hiệu năng và độ tin cậy của hệ thống</vt:lpstr>
      <vt:lpstr>2.4.1. Các chỉ số hiệu năng</vt:lpstr>
      <vt:lpstr>2.4.2. Tính tin cậy</vt:lpstr>
      <vt:lpstr>2.4.3. Tính sẵn dùng</vt:lpstr>
      <vt:lpstr>2.4.3. Tính sẵn dùng (tiếp)</vt:lpstr>
      <vt:lpstr>Câu hỏi nhanh</vt:lpstr>
      <vt:lpstr>Câu hỏi nhanh</vt:lpstr>
      <vt:lpstr>Bài giải</vt:lpstr>
      <vt:lpstr>Câu hỏi nhanh</vt:lpstr>
      <vt:lpstr>Câu hỏi nhanh</vt:lpstr>
      <vt:lpstr>Phần buổi chiều</vt:lpstr>
      <vt:lpstr>Đáp án</vt:lpstr>
      <vt:lpstr>Chap 2</vt:lpstr>
      <vt:lpstr>Chap 2 (1)</vt:lpstr>
      <vt:lpstr>Chap 2 (2)</vt:lpstr>
      <vt:lpstr>Slide 132</vt:lpstr>
    </vt:vector>
  </TitlesOfParts>
  <Company>&lt;egyptian hak&gt;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Hoang Van Hiep</dc:creator>
  <cp:lastModifiedBy>Hoang Van Hiep</cp:lastModifiedBy>
  <cp:revision>431</cp:revision>
  <dcterms:created xsi:type="dcterms:W3CDTF">2008-09-16T09:09:00Z</dcterms:created>
  <dcterms:modified xsi:type="dcterms:W3CDTF">2009-08-24T10:29:03Z</dcterms:modified>
</cp:coreProperties>
</file>