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66"/>
  </p:notesMasterIdLst>
  <p:handoutMasterIdLst>
    <p:handoutMasterId r:id="rId67"/>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321" r:id="rId24"/>
    <p:sldId id="322" r:id="rId25"/>
    <p:sldId id="279" r:id="rId26"/>
    <p:sldId id="280" r:id="rId27"/>
    <p:sldId id="324" r:id="rId28"/>
    <p:sldId id="282" r:id="rId29"/>
    <p:sldId id="283" r:id="rId30"/>
    <p:sldId id="285" r:id="rId31"/>
    <p:sldId id="286" r:id="rId32"/>
    <p:sldId id="287"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25"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66786" autoAdjust="0"/>
  </p:normalViewPr>
  <p:slideViewPr>
    <p:cSldViewPr snapToGrid="0">
      <p:cViewPr varScale="1">
        <p:scale>
          <a:sx n="50" d="100"/>
          <a:sy n="50" d="100"/>
        </p:scale>
        <p:origin x="1494" y="3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10/13/2014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10/13/2014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454604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2622297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783278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201972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1798941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3078179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1210131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3224350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2393496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4291326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1089703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1385191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1542045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3504128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360560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279269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853784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3005273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1509599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173892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139767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33563872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1532781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523127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2882901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981532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89763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33887366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27487139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654816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21307221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30379935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5359220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26687725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1176281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9624828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41011581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32491732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39837579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13635073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3424947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25773801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22147100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26805940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39932775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33173344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13346026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20887195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10527210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57</a:t>
            </a:fld>
            <a:endParaRPr lang="en-US" dirty="0"/>
          </a:p>
        </p:txBody>
      </p:sp>
    </p:spTree>
    <p:extLst>
      <p:ext uri="{BB962C8B-B14F-4D97-AF65-F5344CB8AC3E}">
        <p14:creationId xmlns:p14="http://schemas.microsoft.com/office/powerpoint/2010/main" val="251257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58</a:t>
            </a:fld>
            <a:endParaRPr lang="en-US" dirty="0"/>
          </a:p>
        </p:txBody>
      </p:sp>
    </p:spTree>
    <p:extLst>
      <p:ext uri="{BB962C8B-B14F-4D97-AF65-F5344CB8AC3E}">
        <p14:creationId xmlns:p14="http://schemas.microsoft.com/office/powerpoint/2010/main" val="19185036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113444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28595398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33976767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33295181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62</a:t>
            </a:fld>
            <a:endParaRPr lang="en-US" dirty="0"/>
          </a:p>
        </p:txBody>
      </p:sp>
    </p:spTree>
    <p:extLst>
      <p:ext uri="{BB962C8B-B14F-4D97-AF65-F5344CB8AC3E}">
        <p14:creationId xmlns:p14="http://schemas.microsoft.com/office/powerpoint/2010/main" val="26546989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722892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3281829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278193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3476179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10/13/2014</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10/13/2014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10/13/2014</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10/13/2014</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10/13/2014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10/13/2014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10/13/2014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10/13/2014</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a:xfrm>
            <a:off x="609600" y="2173288"/>
            <a:ext cx="11277600" cy="1470025"/>
          </a:xfrm>
        </p:spPr>
        <p:txBody>
          <a:bodyPr/>
          <a:lstStyle/>
          <a:p>
            <a:r>
              <a:rPr lang="en-US" dirty="0" smtClean="0"/>
              <a:t>AM Questions</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2552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Host ID in an IP address</a:t>
            </a:r>
          </a:p>
          <a:p>
            <a:r>
              <a:rPr lang="en-US" sz="3200" dirty="0" smtClean="0">
                <a:latin typeface="Arial" panose="020B0604020202020204" pitchFamily="34" charset="0"/>
                <a:cs typeface="Arial" panose="020B0604020202020204" pitchFamily="34" charset="0"/>
              </a:rPr>
              <a:t>B. </a:t>
            </a:r>
            <a:r>
              <a:rPr lang="en-US" sz="3200" dirty="0"/>
              <a:t>MAC Address</a:t>
            </a:r>
          </a:p>
          <a:p>
            <a:r>
              <a:rPr lang="en-US" sz="3200" dirty="0" smtClean="0">
                <a:latin typeface="Arial" panose="020B0604020202020204" pitchFamily="34" charset="0"/>
                <a:cs typeface="Arial" panose="020B0604020202020204" pitchFamily="34" charset="0"/>
              </a:rPr>
              <a:t>C. </a:t>
            </a:r>
            <a:r>
              <a:rPr lang="en-US" sz="3200" dirty="0"/>
              <a:t>Subnet mask</a:t>
            </a:r>
          </a:p>
          <a:p>
            <a:r>
              <a:rPr lang="en-US" sz="3200" dirty="0" smtClean="0">
                <a:latin typeface="Arial" panose="020B0604020202020204" pitchFamily="34" charset="0"/>
                <a:cs typeface="Arial" panose="020B0604020202020204" pitchFamily="34" charset="0"/>
              </a:rPr>
              <a:t>D. </a:t>
            </a:r>
            <a:r>
              <a:rPr lang="en-US" sz="3200" dirty="0"/>
              <a:t>Port No</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32460" y="1502664"/>
            <a:ext cx="10972800" cy="1066800"/>
          </a:xfrm>
        </p:spPr>
        <p:txBody>
          <a:bodyPr>
            <a:noAutofit/>
          </a:bodyPr>
          <a:lstStyle/>
          <a:p>
            <a:r>
              <a:rPr lang="en-US" sz="3200" dirty="0">
                <a:solidFill>
                  <a:srgbClr val="FF0000"/>
                </a:solidFill>
              </a:rPr>
              <a:t>In a CSMA/CD LAN, which of the following is used in the data link layer to identify the sender and destination when sending and receiving frames ?</a:t>
            </a:r>
          </a:p>
        </p:txBody>
      </p:sp>
    </p:spTree>
    <p:extLst>
      <p:ext uri="{BB962C8B-B14F-4D97-AF65-F5344CB8AC3E}">
        <p14:creationId xmlns:p14="http://schemas.microsoft.com/office/powerpoint/2010/main" val="64480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2552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Data link layer</a:t>
            </a:r>
          </a:p>
          <a:p>
            <a:r>
              <a:rPr lang="en-US" sz="3200" dirty="0" smtClean="0">
                <a:latin typeface="Arial" panose="020B0604020202020204" pitchFamily="34" charset="0"/>
                <a:cs typeface="Arial" panose="020B0604020202020204" pitchFamily="34" charset="0"/>
              </a:rPr>
              <a:t>B. </a:t>
            </a:r>
            <a:r>
              <a:rPr lang="en-US" sz="3200" dirty="0"/>
              <a:t>Network layer</a:t>
            </a:r>
          </a:p>
          <a:p>
            <a:r>
              <a:rPr lang="en-US" sz="3200" dirty="0" smtClean="0">
                <a:latin typeface="Arial" panose="020B0604020202020204" pitchFamily="34" charset="0"/>
                <a:cs typeface="Arial" panose="020B0604020202020204" pitchFamily="34" charset="0"/>
              </a:rPr>
              <a:t>C. </a:t>
            </a:r>
            <a:r>
              <a:rPr lang="en-US" sz="3200" dirty="0"/>
              <a:t>Physical layer</a:t>
            </a:r>
          </a:p>
          <a:p>
            <a:r>
              <a:rPr lang="en-US" sz="3200" dirty="0" smtClean="0">
                <a:latin typeface="Arial" panose="020B0604020202020204" pitchFamily="34" charset="0"/>
                <a:cs typeface="Arial" panose="020B0604020202020204" pitchFamily="34" charset="0"/>
              </a:rPr>
              <a:t>D. </a:t>
            </a:r>
            <a:r>
              <a:rPr lang="en-US" sz="3200" dirty="0"/>
              <a:t>Transport Layer</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32460" y="1502664"/>
            <a:ext cx="10972800" cy="1066800"/>
          </a:xfrm>
        </p:spPr>
        <p:txBody>
          <a:bodyPr>
            <a:noAutofit/>
          </a:bodyPr>
          <a:lstStyle/>
          <a:p>
            <a:r>
              <a:rPr lang="en-US" sz="3200" dirty="0">
                <a:solidFill>
                  <a:srgbClr val="FF0000"/>
                </a:solidFill>
              </a:rPr>
              <a:t>In the OSI 7-layer model, which of the following layers converts data from the upper layer into many tiny pieces called segments for transmission across the network ?</a:t>
            </a:r>
          </a:p>
        </p:txBody>
      </p:sp>
    </p:spTree>
    <p:extLst>
      <p:ext uri="{BB962C8B-B14F-4D97-AF65-F5344CB8AC3E}">
        <p14:creationId xmlns:p14="http://schemas.microsoft.com/office/powerpoint/2010/main" val="369115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2552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Data link layer</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Physical layer</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Presentation layer</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Session layer</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32460" y="1502664"/>
            <a:ext cx="10972800" cy="1066800"/>
          </a:xfrm>
        </p:spPr>
        <p:txBody>
          <a:bodyPr>
            <a:noAutofit/>
          </a:bodyPr>
          <a:lstStyle/>
          <a:p>
            <a:r>
              <a:rPr lang="en-US" sz="3200" dirty="0" smtClean="0">
                <a:solidFill>
                  <a:srgbClr val="FF0000"/>
                </a:solidFill>
              </a:rPr>
              <a:t>Among the layers of the OSI basic reference model, which of the following is the appropriate layer that is primarily responsible for the translation, encryption, and compression of data?</a:t>
            </a:r>
            <a:endParaRPr lang="en-US" sz="3200" dirty="0">
              <a:solidFill>
                <a:srgbClr val="FF0000"/>
              </a:solidFill>
            </a:endParaRPr>
          </a:p>
        </p:txBody>
      </p:sp>
    </p:spTree>
    <p:extLst>
      <p:ext uri="{BB962C8B-B14F-4D97-AF65-F5344CB8AC3E}">
        <p14:creationId xmlns:p14="http://schemas.microsoft.com/office/powerpoint/2010/main" val="135031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2552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FTP</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HTTP</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SMTP</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TELNET</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32460" y="1502664"/>
            <a:ext cx="10972800" cy="1066800"/>
          </a:xfrm>
        </p:spPr>
        <p:txBody>
          <a:bodyPr>
            <a:noAutofit/>
          </a:bodyPr>
          <a:lstStyle/>
          <a:p>
            <a:r>
              <a:rPr lang="en-US" sz="3200" dirty="0">
                <a:solidFill>
                  <a:srgbClr val="FF0000"/>
                </a:solidFill>
              </a:rPr>
              <a:t>Which of the following protocols is used in a TCP/IP network to provide a virtual terminal function that enables remote login to a host for remote operation ?</a:t>
            </a:r>
          </a:p>
        </p:txBody>
      </p:sp>
    </p:spTree>
    <p:extLst>
      <p:ext uri="{BB962C8B-B14F-4D97-AF65-F5344CB8AC3E}">
        <p14:creationId xmlns:p14="http://schemas.microsoft.com/office/powerpoint/2010/main" val="358845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2552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127.0.0.1 through 127.255.255.255</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128.0.0.0 through 191.255.255.255</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172.16.0.1 through 173.31.255.255</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192.168.0.1 through 192.168.255.255</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32460" y="1502664"/>
            <a:ext cx="10972800" cy="1066800"/>
          </a:xfrm>
        </p:spPr>
        <p:txBody>
          <a:bodyPr>
            <a:noAutofit/>
          </a:bodyPr>
          <a:lstStyle/>
          <a:p>
            <a:r>
              <a:rPr lang="en-US" sz="3200" dirty="0" smtClean="0">
                <a:solidFill>
                  <a:srgbClr val="FF0000"/>
                </a:solidFill>
              </a:rPr>
              <a:t>Which of the following is the IP address range that is reserved for class B in traditional IPv4 addresses?</a:t>
            </a:r>
            <a:endParaRPr lang="en-US" sz="3200" dirty="0">
              <a:solidFill>
                <a:srgbClr val="FF0000"/>
              </a:solidFill>
            </a:endParaRPr>
          </a:p>
        </p:txBody>
      </p:sp>
    </p:spTree>
    <p:extLst>
      <p:ext uri="{BB962C8B-B14F-4D97-AF65-F5344CB8AC3E}">
        <p14:creationId xmlns:p14="http://schemas.microsoft.com/office/powerpoint/2010/main" val="1065091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2552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err="1"/>
              <a:t>Datalink</a:t>
            </a:r>
            <a:r>
              <a:rPr lang="en-US" sz="3200" dirty="0"/>
              <a:t> layer</a:t>
            </a:r>
          </a:p>
          <a:p>
            <a:r>
              <a:rPr lang="en-US" sz="3200" dirty="0" smtClean="0">
                <a:latin typeface="Arial" panose="020B0604020202020204" pitchFamily="34" charset="0"/>
                <a:cs typeface="Arial" panose="020B0604020202020204" pitchFamily="34" charset="0"/>
              </a:rPr>
              <a:t>B. </a:t>
            </a:r>
            <a:r>
              <a:rPr lang="en-US" sz="3200" dirty="0"/>
              <a:t>Network layer</a:t>
            </a:r>
          </a:p>
          <a:p>
            <a:r>
              <a:rPr lang="en-US" sz="3200" dirty="0" smtClean="0">
                <a:latin typeface="Arial" panose="020B0604020202020204" pitchFamily="34" charset="0"/>
                <a:cs typeface="Arial" panose="020B0604020202020204" pitchFamily="34" charset="0"/>
              </a:rPr>
              <a:t>C. </a:t>
            </a:r>
            <a:r>
              <a:rPr lang="en-US" sz="3200" dirty="0"/>
              <a:t>Session layer</a:t>
            </a:r>
          </a:p>
          <a:p>
            <a:r>
              <a:rPr lang="en-US" sz="3200" dirty="0" smtClean="0">
                <a:latin typeface="Arial" panose="020B0604020202020204" pitchFamily="34" charset="0"/>
                <a:cs typeface="Arial" panose="020B0604020202020204" pitchFamily="34" charset="0"/>
              </a:rPr>
              <a:t>D. </a:t>
            </a:r>
            <a:r>
              <a:rPr lang="en-US" sz="3200" dirty="0"/>
              <a:t>Transport layer</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32460" y="1502664"/>
            <a:ext cx="10972800" cy="1066800"/>
          </a:xfrm>
        </p:spPr>
        <p:txBody>
          <a:bodyPr>
            <a:noAutofit/>
          </a:bodyPr>
          <a:lstStyle/>
          <a:p>
            <a:r>
              <a:rPr lang="en-US" sz="3200" dirty="0">
                <a:solidFill>
                  <a:srgbClr val="FF0000"/>
                </a:solidFill>
              </a:rPr>
              <a:t>In the OSI basic conference model, which of the following layers provides a set of rules for establishing and terminating the connection between applications on computer systems ?</a:t>
            </a:r>
          </a:p>
        </p:txBody>
      </p:sp>
    </p:spTree>
    <p:extLst>
      <p:ext uri="{BB962C8B-B14F-4D97-AF65-F5344CB8AC3E}">
        <p14:creationId xmlns:p14="http://schemas.microsoft.com/office/powerpoint/2010/main" val="244902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2552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FTP</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PPP</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SNMP</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UDP</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32460" y="1502664"/>
            <a:ext cx="10972800" cy="1066800"/>
          </a:xfrm>
        </p:spPr>
        <p:txBody>
          <a:bodyPr>
            <a:noAutofit/>
          </a:bodyPr>
          <a:lstStyle/>
          <a:p>
            <a:r>
              <a:rPr lang="en-US" sz="3200" dirty="0">
                <a:solidFill>
                  <a:srgbClr val="FF0000"/>
                </a:solidFill>
              </a:rPr>
              <a:t>Which of the following protocols is used on the transport layer of OSI basic reference model ?</a:t>
            </a:r>
          </a:p>
        </p:txBody>
      </p:sp>
    </p:spTree>
    <p:extLst>
      <p:ext uri="{BB962C8B-B14F-4D97-AF65-F5344CB8AC3E}">
        <p14:creationId xmlns:p14="http://schemas.microsoft.com/office/powerpoint/2010/main" val="20253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2552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10.10.11.88</a:t>
            </a:r>
          </a:p>
          <a:p>
            <a:r>
              <a:rPr lang="en-US" sz="3200" dirty="0" smtClean="0">
                <a:latin typeface="Arial" panose="020B0604020202020204" pitchFamily="34" charset="0"/>
                <a:cs typeface="Arial" panose="020B0604020202020204" pitchFamily="34" charset="0"/>
              </a:rPr>
              <a:t>B. </a:t>
            </a:r>
            <a:r>
              <a:rPr lang="en-US" sz="3200" dirty="0"/>
              <a:t>127.0.0.1</a:t>
            </a:r>
          </a:p>
          <a:p>
            <a:r>
              <a:rPr lang="en-US" sz="3200" dirty="0" smtClean="0">
                <a:latin typeface="Arial" panose="020B0604020202020204" pitchFamily="34" charset="0"/>
                <a:cs typeface="Arial" panose="020B0604020202020204" pitchFamily="34" charset="0"/>
              </a:rPr>
              <a:t>C. </a:t>
            </a:r>
            <a:r>
              <a:rPr lang="en-US" sz="3200" dirty="0"/>
              <a:t>172.16.255.255</a:t>
            </a:r>
          </a:p>
          <a:p>
            <a:r>
              <a:rPr lang="en-US" sz="3200" dirty="0" smtClean="0">
                <a:latin typeface="Arial" panose="020B0604020202020204" pitchFamily="34" charset="0"/>
                <a:cs typeface="Arial" panose="020B0604020202020204" pitchFamily="34" charset="0"/>
              </a:rPr>
              <a:t>D. </a:t>
            </a:r>
            <a:r>
              <a:rPr lang="en-US" sz="3200" dirty="0"/>
              <a:t>203.162.1.160</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32460" y="1502664"/>
            <a:ext cx="10972800" cy="1066800"/>
          </a:xfrm>
        </p:spPr>
        <p:txBody>
          <a:bodyPr>
            <a:noAutofit/>
          </a:bodyPr>
          <a:lstStyle/>
          <a:p>
            <a:r>
              <a:rPr lang="en-US" sz="3200" dirty="0">
                <a:solidFill>
                  <a:srgbClr val="FF0000"/>
                </a:solidFill>
              </a:rPr>
              <a:t>Which of the following IP addresses can be used to connect a computer </a:t>
            </a:r>
            <a:r>
              <a:rPr lang="en-US" sz="3200" dirty="0" err="1">
                <a:solidFill>
                  <a:srgbClr val="FF0000"/>
                </a:solidFill>
              </a:rPr>
              <a:t>direcly</a:t>
            </a:r>
            <a:r>
              <a:rPr lang="en-US" sz="3200" dirty="0">
                <a:solidFill>
                  <a:srgbClr val="FF0000"/>
                </a:solidFill>
              </a:rPr>
              <a:t> to the Internet ?</a:t>
            </a:r>
          </a:p>
        </p:txBody>
      </p:sp>
    </p:spTree>
    <p:extLst>
      <p:ext uri="{BB962C8B-B14F-4D97-AF65-F5344CB8AC3E}">
        <p14:creationId xmlns:p14="http://schemas.microsoft.com/office/powerpoint/2010/main" val="165683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440" y="384962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Data link layer </a:t>
            </a:r>
          </a:p>
          <a:p>
            <a:r>
              <a:rPr lang="en-US" sz="3200" dirty="0" smtClean="0">
                <a:latin typeface="Arial" panose="020B0604020202020204" pitchFamily="34" charset="0"/>
                <a:cs typeface="Arial" panose="020B0604020202020204" pitchFamily="34" charset="0"/>
              </a:rPr>
              <a:t>B. </a:t>
            </a:r>
            <a:r>
              <a:rPr lang="en-US" sz="3200" dirty="0"/>
              <a:t>Network layer </a:t>
            </a:r>
          </a:p>
          <a:p>
            <a:r>
              <a:rPr lang="en-US" sz="3200" dirty="0" smtClean="0">
                <a:latin typeface="Arial" panose="020B0604020202020204" pitchFamily="34" charset="0"/>
                <a:cs typeface="Arial" panose="020B0604020202020204" pitchFamily="34" charset="0"/>
              </a:rPr>
              <a:t>C. </a:t>
            </a:r>
            <a:r>
              <a:rPr lang="en-US" sz="3200" dirty="0"/>
              <a:t>Session </a:t>
            </a:r>
            <a:r>
              <a:rPr lang="en-US" sz="3200" dirty="0" smtClean="0"/>
              <a:t>layer</a:t>
            </a:r>
          </a:p>
          <a:p>
            <a:r>
              <a:rPr lang="en-US" sz="3200" dirty="0" smtClean="0">
                <a:latin typeface="Arial" panose="020B0604020202020204" pitchFamily="34" charset="0"/>
                <a:cs typeface="Arial" panose="020B0604020202020204" pitchFamily="34" charset="0"/>
              </a:rPr>
              <a:t>D. </a:t>
            </a:r>
            <a:r>
              <a:rPr lang="en-US" sz="3200" dirty="0"/>
              <a:t>Transport layer</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32460" y="1502664"/>
            <a:ext cx="10972800" cy="1066800"/>
          </a:xfrm>
        </p:spPr>
        <p:txBody>
          <a:bodyPr>
            <a:noAutofit/>
          </a:bodyPr>
          <a:lstStyle/>
          <a:p>
            <a:r>
              <a:rPr lang="en-US" sz="3200" dirty="0">
                <a:solidFill>
                  <a:srgbClr val="FF0000"/>
                </a:solidFill>
              </a:rPr>
              <a:t>In the OSI basic reference model, which of the following is the appropriate layer that provides end-to-end communication services for applications, and also provides convenient services such as connection-oriented or connectionless data stream support</a:t>
            </a:r>
            <a:r>
              <a:rPr lang="en-US" sz="3200" dirty="0" smtClean="0">
                <a:solidFill>
                  <a:srgbClr val="FF0000"/>
                </a:solidFill>
              </a:rPr>
              <a:t>, reliability</a:t>
            </a:r>
            <a:r>
              <a:rPr lang="en-US" sz="3200" dirty="0">
                <a:solidFill>
                  <a:srgbClr val="FF0000"/>
                </a:solidFill>
              </a:rPr>
              <a:t>, flow control, and congestion control? </a:t>
            </a:r>
          </a:p>
        </p:txBody>
      </p:sp>
    </p:spTree>
    <p:extLst>
      <p:ext uri="{BB962C8B-B14F-4D97-AF65-F5344CB8AC3E}">
        <p14:creationId xmlns:p14="http://schemas.microsoft.com/office/powerpoint/2010/main" val="196577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9180" y="33695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Bus</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Mesh</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Ring</a:t>
            </a:r>
          </a:p>
          <a:p>
            <a:r>
              <a:rPr lang="en-US" sz="3200" dirty="0" smtClean="0">
                <a:latin typeface="Arial" panose="020B0604020202020204" pitchFamily="34" charset="0"/>
                <a:cs typeface="Arial" panose="020B0604020202020204" pitchFamily="34" charset="0"/>
              </a:rPr>
              <a:t>D. </a:t>
            </a:r>
            <a:r>
              <a:rPr lang="en-US" sz="3200" dirty="0" smtClean="0"/>
              <a:t>Star</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32460" y="1502664"/>
            <a:ext cx="10972800" cy="1066800"/>
          </a:xfrm>
        </p:spPr>
        <p:txBody>
          <a:bodyPr>
            <a:noAutofit/>
          </a:bodyPr>
          <a:lstStyle/>
          <a:p>
            <a:r>
              <a:rPr lang="en-US" sz="3200" dirty="0">
                <a:solidFill>
                  <a:srgbClr val="FF0000"/>
                </a:solidFill>
              </a:rPr>
              <a:t>Which of the following network topologies is commonly used, especially in Fast or Gigabit Ethernet, for connecting network devices via a centralized unit such as a hub or a switch? </a:t>
            </a:r>
          </a:p>
        </p:txBody>
      </p:sp>
    </p:spTree>
    <p:extLst>
      <p:ext uri="{BB962C8B-B14F-4D97-AF65-F5344CB8AC3E}">
        <p14:creationId xmlns:p14="http://schemas.microsoft.com/office/powerpoint/2010/main" val="155637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157984"/>
            <a:ext cx="10972800" cy="4325112"/>
          </a:xfrm>
        </p:spPr>
        <p:txBody>
          <a:bodyPr>
            <a:normAutofit/>
          </a:bodyPr>
          <a:lstStyle/>
          <a:p>
            <a:r>
              <a:rPr lang="en-US" sz="3600" dirty="0" smtClean="0">
                <a:latin typeface="Arial" panose="020B0604020202020204" pitchFamily="34" charset="0"/>
                <a:cs typeface="Arial" panose="020B0604020202020204" pitchFamily="34" charset="0"/>
              </a:rPr>
              <a:t>Topology</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OSI </a:t>
            </a:r>
            <a:r>
              <a:rPr lang="en-US" sz="3600" dirty="0" smtClean="0">
                <a:latin typeface="Arial" panose="020B0604020202020204" pitchFamily="34" charset="0"/>
                <a:cs typeface="Arial" panose="020B0604020202020204" pitchFamily="34" charset="0"/>
              </a:rPr>
              <a:t>model</a:t>
            </a:r>
          </a:p>
          <a:p>
            <a:endParaRPr lang="en-US" sz="3600" dirty="0" smtClean="0">
              <a:latin typeface="Arial" panose="020B0604020202020204" pitchFamily="34" charset="0"/>
              <a:cs typeface="Arial" panose="020B0604020202020204" pitchFamily="34" charset="0"/>
            </a:endParaRPr>
          </a:p>
          <a:p>
            <a:r>
              <a:rPr lang="en-US" sz="3600" dirty="0" smtClean="0">
                <a:latin typeface="Arial" panose="020B0604020202020204" pitchFamily="34" charset="0"/>
                <a:cs typeface="Arial" panose="020B0604020202020204" pitchFamily="34" charset="0"/>
              </a:rPr>
              <a:t>TCP/IP model</a:t>
            </a:r>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9180" y="33695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ARP</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ICMP</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SMTP</a:t>
            </a:r>
          </a:p>
          <a:p>
            <a:r>
              <a:rPr lang="en-US" sz="3200" dirty="0" smtClean="0">
                <a:latin typeface="Arial" panose="020B0604020202020204" pitchFamily="34" charset="0"/>
                <a:cs typeface="Arial" panose="020B0604020202020204" pitchFamily="34" charset="0"/>
              </a:rPr>
              <a:t>D. </a:t>
            </a:r>
            <a:r>
              <a:rPr lang="en-US" sz="3200" dirty="0" smtClean="0"/>
              <a:t>SNMP</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32460" y="1502664"/>
            <a:ext cx="10972800" cy="1066800"/>
          </a:xfrm>
        </p:spPr>
        <p:txBody>
          <a:bodyPr>
            <a:noAutofit/>
          </a:bodyPr>
          <a:lstStyle/>
          <a:p>
            <a:r>
              <a:rPr lang="en-US" sz="3200" dirty="0" smtClean="0">
                <a:solidFill>
                  <a:srgbClr val="FF0000"/>
                </a:solidFill>
              </a:rPr>
              <a:t>Which of the following is a protocol used by the ping command in order to verify that the communication link between source and destination is working in the TCP/IP network environment?</a:t>
            </a:r>
            <a:endParaRPr lang="en-US" sz="3200" dirty="0">
              <a:solidFill>
                <a:srgbClr val="FF0000"/>
              </a:solidFill>
            </a:endParaRPr>
          </a:p>
        </p:txBody>
      </p:sp>
    </p:spTree>
    <p:extLst>
      <p:ext uri="{BB962C8B-B14F-4D97-AF65-F5344CB8AC3E}">
        <p14:creationId xmlns:p14="http://schemas.microsoft.com/office/powerpoint/2010/main" val="1593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740" y="346100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IP address and port number</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IP address and socket number</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MAC address and port number</a:t>
            </a:r>
          </a:p>
          <a:p>
            <a:r>
              <a:rPr lang="en-US" sz="3200" dirty="0" smtClean="0">
                <a:latin typeface="Arial" panose="020B0604020202020204" pitchFamily="34" charset="0"/>
                <a:cs typeface="Arial" panose="020B0604020202020204" pitchFamily="34" charset="0"/>
              </a:rPr>
              <a:t>D. </a:t>
            </a:r>
            <a:r>
              <a:rPr lang="en-US" sz="3200" dirty="0" smtClean="0"/>
              <a:t>MAC address and socket number</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78180" y="1822704"/>
            <a:ext cx="10972800" cy="1066800"/>
          </a:xfrm>
        </p:spPr>
        <p:txBody>
          <a:bodyPr>
            <a:noAutofit/>
          </a:bodyPr>
          <a:lstStyle/>
          <a:p>
            <a:r>
              <a:rPr lang="en-US" sz="3200" dirty="0" smtClean="0">
                <a:solidFill>
                  <a:srgbClr val="FF0000"/>
                </a:solidFill>
              </a:rPr>
              <a:t>Which of the following is the appropriate combination that is defined as a socket address in TCP/IP network </a:t>
            </a:r>
            <a:r>
              <a:rPr lang="en-US" sz="3200" dirty="0" err="1" smtClean="0">
                <a:solidFill>
                  <a:srgbClr val="FF0000"/>
                </a:solidFill>
              </a:rPr>
              <a:t>environements</a:t>
            </a:r>
            <a:r>
              <a:rPr lang="en-US" sz="3200" dirty="0" smtClean="0">
                <a:solidFill>
                  <a:srgbClr val="FF0000"/>
                </a:solidFill>
              </a:rPr>
              <a:t>?</a:t>
            </a:r>
            <a:endParaRPr lang="en-US" sz="3200" dirty="0">
              <a:solidFill>
                <a:srgbClr val="FF0000"/>
              </a:solidFill>
            </a:endParaRPr>
          </a:p>
        </p:txBody>
      </p:sp>
    </p:spTree>
    <p:extLst>
      <p:ext uri="{BB962C8B-B14F-4D97-AF65-F5344CB8AC3E}">
        <p14:creationId xmlns:p14="http://schemas.microsoft.com/office/powerpoint/2010/main" val="27555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00" y="38267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00-00-00-00-00-00</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B. </a:t>
            </a:r>
            <a:r>
              <a:rPr lang="en-US" sz="3200" dirty="0" smtClean="0"/>
              <a:t>F0-F0-F0-F0-F0-F0</a:t>
            </a:r>
          </a:p>
          <a:p>
            <a:r>
              <a:rPr lang="en-US" sz="3200" dirty="0" smtClean="0">
                <a:latin typeface="Arial" panose="020B0604020202020204" pitchFamily="34" charset="0"/>
                <a:cs typeface="Arial" panose="020B0604020202020204" pitchFamily="34" charset="0"/>
              </a:rPr>
              <a:t>C. </a:t>
            </a:r>
            <a:r>
              <a:rPr lang="en-US" sz="3200" dirty="0" smtClean="0"/>
              <a:t>EE-FF-EE-FF-EE-FF</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D. </a:t>
            </a:r>
            <a:r>
              <a:rPr lang="en-US" sz="3200" dirty="0" smtClean="0"/>
              <a:t>FF-FF-FF-FF-FF-FF</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smtClean="0">
                <a:solidFill>
                  <a:srgbClr val="FF0000"/>
                </a:solidFill>
              </a:rPr>
              <a:t>Which of the following is the broadcast MAC address that is used by multiple protocols, such as ARP (Address Resolution Protocol) and RIP (Routing Information Protocol), in order to transmit data to all of the hosts on the local subnet?</a:t>
            </a:r>
            <a:endParaRPr lang="en-US" sz="3200" dirty="0">
              <a:solidFill>
                <a:srgbClr val="FF0000"/>
              </a:solidFill>
            </a:endParaRPr>
          </a:p>
        </p:txBody>
      </p:sp>
    </p:spTree>
    <p:extLst>
      <p:ext uri="{BB962C8B-B14F-4D97-AF65-F5344CB8AC3E}">
        <p14:creationId xmlns:p14="http://schemas.microsoft.com/office/powerpoint/2010/main" val="420923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00" y="38267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Subnet:8 and Host:32</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B. </a:t>
            </a:r>
            <a:r>
              <a:rPr lang="en-US" sz="3200" dirty="0" smtClean="0"/>
              <a:t>Subnet:16 </a:t>
            </a:r>
            <a:r>
              <a:rPr lang="en-US" sz="3200" dirty="0"/>
              <a:t>and </a:t>
            </a:r>
            <a:r>
              <a:rPr lang="en-US" sz="3200" dirty="0" smtClean="0"/>
              <a:t>Host:16</a:t>
            </a:r>
          </a:p>
          <a:p>
            <a:r>
              <a:rPr lang="en-US" sz="3200" dirty="0" smtClean="0">
                <a:latin typeface="Arial" panose="020B0604020202020204" pitchFamily="34" charset="0"/>
                <a:cs typeface="Arial" panose="020B0604020202020204" pitchFamily="34" charset="0"/>
              </a:rPr>
              <a:t>C. </a:t>
            </a:r>
            <a:r>
              <a:rPr lang="en-US" sz="3200" dirty="0" smtClean="0"/>
              <a:t>Subnet:16 </a:t>
            </a:r>
            <a:r>
              <a:rPr lang="en-US" sz="3200" dirty="0"/>
              <a:t>and </a:t>
            </a:r>
            <a:r>
              <a:rPr lang="en-US" sz="3200" dirty="0" smtClean="0"/>
              <a:t>Host:32</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D. </a:t>
            </a:r>
            <a:r>
              <a:rPr lang="en-US" sz="3200" dirty="0" smtClean="0"/>
              <a:t>Subnet:32 </a:t>
            </a:r>
            <a:r>
              <a:rPr lang="en-US" sz="3200" dirty="0"/>
              <a:t>and </a:t>
            </a:r>
            <a:r>
              <a:rPr lang="en-US" sz="3200" dirty="0" smtClean="0"/>
              <a:t>Host:8</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smtClean="0">
                <a:solidFill>
                  <a:srgbClr val="FF0000"/>
                </a:solidFill>
              </a:rPr>
              <a:t>In an IPv4 environment, when the subnet mask “255.255.255.224” is used for a class C network, how many IP addresses including reserved or ineffective addresses can be assigned to subnets and hosts per subnet respectively?</a:t>
            </a:r>
            <a:endParaRPr lang="en-US" sz="3200" dirty="0">
              <a:solidFill>
                <a:srgbClr val="FF0000"/>
              </a:solidFill>
            </a:endParaRPr>
          </a:p>
        </p:txBody>
      </p:sp>
    </p:spTree>
    <p:extLst>
      <p:ext uri="{BB962C8B-B14F-4D97-AF65-F5344CB8AC3E}">
        <p14:creationId xmlns:p14="http://schemas.microsoft.com/office/powerpoint/2010/main" val="352501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157984"/>
            <a:ext cx="10972800" cy="4325112"/>
          </a:xfrm>
        </p:spPr>
        <p:txBody>
          <a:bodyPr>
            <a:normAutofit/>
          </a:bodyPr>
          <a:lstStyle/>
          <a:p>
            <a:r>
              <a:rPr lang="en-US" sz="3600" dirty="0" smtClean="0">
                <a:latin typeface="Arial" panose="020B0604020202020204" pitchFamily="34" charset="0"/>
                <a:cs typeface="Arial" panose="020B0604020202020204" pitchFamily="34" charset="0"/>
              </a:rPr>
              <a:t>LAN</a:t>
            </a:r>
          </a:p>
          <a:p>
            <a:endParaRPr lang="en-US" sz="3600" dirty="0">
              <a:latin typeface="Arial" panose="020B0604020202020204" pitchFamily="34" charset="0"/>
              <a:cs typeface="Arial" panose="020B0604020202020204" pitchFamily="34" charset="0"/>
            </a:endParaRPr>
          </a:p>
          <a:p>
            <a:r>
              <a:rPr lang="en-US" sz="3600" dirty="0" smtClean="0">
                <a:latin typeface="Arial" panose="020B0604020202020204" pitchFamily="34" charset="0"/>
                <a:cs typeface="Arial" panose="020B0604020202020204" pitchFamily="34" charset="0"/>
              </a:rPr>
              <a:t>WAN</a:t>
            </a:r>
          </a:p>
          <a:p>
            <a:endParaRPr lang="en-US" sz="3600" dirty="0">
              <a:latin typeface="Arial" panose="020B0604020202020204" pitchFamily="34" charset="0"/>
              <a:cs typeface="Arial" panose="020B0604020202020204" pitchFamily="34" charset="0"/>
            </a:endParaRPr>
          </a:p>
          <a:p>
            <a:r>
              <a:rPr lang="en-US" sz="3600" dirty="0" smtClean="0">
                <a:latin typeface="Arial" panose="020B0604020202020204" pitchFamily="34" charset="0"/>
                <a:cs typeface="Arial" panose="020B0604020202020204" pitchFamily="34" charset="0"/>
              </a:rPr>
              <a:t>Services on Internet</a:t>
            </a:r>
          </a:p>
          <a:p>
            <a:endParaRPr lang="en-US" sz="3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670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00" y="38267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err="1" smtClean="0"/>
              <a:t>Anycast</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B. </a:t>
            </a:r>
            <a:r>
              <a:rPr lang="en-US" sz="3200" dirty="0" smtClean="0"/>
              <a:t>Broadcast</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C. </a:t>
            </a:r>
            <a:r>
              <a:rPr lang="en-US" sz="3200" dirty="0" smtClean="0"/>
              <a:t>Multicast</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D. </a:t>
            </a:r>
            <a:r>
              <a:rPr lang="en-US" sz="3200" dirty="0" smtClean="0"/>
              <a:t>Unicast</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a:solidFill>
                  <a:srgbClr val="FF0000"/>
                </a:solidFill>
              </a:rPr>
              <a:t>Which of the following terms can be applicable to an explanation below </a:t>
            </a:r>
            <a:r>
              <a:rPr lang="en-US" sz="3200" dirty="0" smtClean="0">
                <a:solidFill>
                  <a:srgbClr val="FF0000"/>
                </a:solidFill>
              </a:rPr>
              <a:t>? "</a:t>
            </a:r>
            <a:r>
              <a:rPr lang="en-US" sz="3200" dirty="0">
                <a:solidFill>
                  <a:srgbClr val="FF0000"/>
                </a:solidFill>
              </a:rPr>
              <a:t>The sender sends a single datagram; the routers are responsible for making copies and sending them to a group of interested receivers"</a:t>
            </a:r>
          </a:p>
        </p:txBody>
      </p:sp>
    </p:spTree>
    <p:extLst>
      <p:ext uri="{BB962C8B-B14F-4D97-AF65-F5344CB8AC3E}">
        <p14:creationId xmlns:p14="http://schemas.microsoft.com/office/powerpoint/2010/main" val="347697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2702814"/>
            <a:ext cx="1194435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A received packet is divided (i.e., fragmented into multiple in the network layer</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B. </a:t>
            </a:r>
            <a:r>
              <a:rPr lang="en-US" sz="3200" dirty="0" smtClean="0"/>
              <a:t>A received packet is forwarded (i.e., broadcasted) to all LAN ports</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C. </a:t>
            </a:r>
            <a:r>
              <a:rPr lang="en-US" sz="3200" dirty="0" smtClean="0"/>
              <a:t>A received packet is forwarded only to a LAN port corresponding to a destination MAC address</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D. </a:t>
            </a:r>
            <a:r>
              <a:rPr lang="en-US" sz="3200" dirty="0" smtClean="0"/>
              <a:t>An IP address for a terminal connected to a LAN port is dynamically allocated. </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04825" y="995934"/>
            <a:ext cx="10972800" cy="1066800"/>
          </a:xfrm>
        </p:spPr>
        <p:txBody>
          <a:bodyPr>
            <a:noAutofit/>
          </a:bodyPr>
          <a:lstStyle/>
          <a:p>
            <a:r>
              <a:rPr lang="en-US" sz="3200" dirty="0" smtClean="0">
                <a:solidFill>
                  <a:srgbClr val="FF0000"/>
                </a:solidFill>
              </a:rPr>
              <a:t>Which of the following is an appropriate function of a switching hub (layer 2 switch) that is used as a network device?</a:t>
            </a:r>
            <a:endParaRPr lang="en-US" sz="3200" dirty="0">
              <a:solidFill>
                <a:srgbClr val="FF0000"/>
              </a:solidFill>
            </a:endParaRPr>
          </a:p>
        </p:txBody>
      </p:sp>
    </p:spTree>
    <p:extLst>
      <p:ext uri="{BB962C8B-B14F-4D97-AF65-F5344CB8AC3E}">
        <p14:creationId xmlns:p14="http://schemas.microsoft.com/office/powerpoint/2010/main" val="4102040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00" y="38267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NNTP</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B. </a:t>
            </a:r>
            <a:r>
              <a:rPr lang="en-US" sz="3200" dirty="0" smtClean="0"/>
              <a:t>NTP</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C. </a:t>
            </a:r>
            <a:r>
              <a:rPr lang="en-US" sz="3200" dirty="0" smtClean="0"/>
              <a:t>SMTP</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D. </a:t>
            </a:r>
            <a:r>
              <a:rPr lang="en-US" sz="3200" dirty="0" smtClean="0"/>
              <a:t>SNMP</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a:solidFill>
                  <a:srgbClr val="FF0000"/>
                </a:solidFill>
              </a:rPr>
              <a:t>Which of the following protocols is used for synchronizing the clocks in multiple nodes on the Internet ?</a:t>
            </a:r>
          </a:p>
        </p:txBody>
      </p:sp>
    </p:spTree>
    <p:extLst>
      <p:ext uri="{BB962C8B-B14F-4D97-AF65-F5344CB8AC3E}">
        <p14:creationId xmlns:p14="http://schemas.microsoft.com/office/powerpoint/2010/main" val="420089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41696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FTP</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B. </a:t>
            </a:r>
            <a:r>
              <a:rPr lang="en-US" sz="3200" dirty="0" smtClean="0"/>
              <a:t>IMAP</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C. </a:t>
            </a:r>
            <a:r>
              <a:rPr lang="en-US" sz="3200" dirty="0" smtClean="0"/>
              <a:t>POP3</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D. </a:t>
            </a:r>
            <a:r>
              <a:rPr lang="en-US" sz="3200" dirty="0" smtClean="0"/>
              <a:t>SMTP</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a:solidFill>
                  <a:srgbClr val="FF0000"/>
                </a:solidFill>
              </a:rPr>
              <a:t> Which of the following protocols can be used to access e-mail messages that are stored on a remote, and possibly shared, mail server, and there by are manipulated from a desktop computer at home, a workstation at the office, and a notebook computer while traveling, without the need to transfer messages back and forth between these computers? </a:t>
            </a:r>
          </a:p>
        </p:txBody>
      </p:sp>
    </p:spTree>
    <p:extLst>
      <p:ext uri="{BB962C8B-B14F-4D97-AF65-F5344CB8AC3E}">
        <p14:creationId xmlns:p14="http://schemas.microsoft.com/office/powerpoint/2010/main" val="399935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64388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Detection of a system malfunction </a:t>
            </a:r>
          </a:p>
          <a:p>
            <a:r>
              <a:rPr lang="en-US" sz="3200" dirty="0" smtClean="0">
                <a:latin typeface="Arial" panose="020B0604020202020204" pitchFamily="34" charset="0"/>
                <a:cs typeface="Arial" panose="020B0604020202020204" pitchFamily="34" charset="0"/>
              </a:rPr>
              <a:t>B. </a:t>
            </a:r>
            <a:r>
              <a:rPr lang="en-US" sz="3200" dirty="0"/>
              <a:t>Maintenance of a PC at a remote location </a:t>
            </a:r>
          </a:p>
          <a:p>
            <a:r>
              <a:rPr lang="en-US" sz="3200" dirty="0" smtClean="0">
                <a:latin typeface="Arial" panose="020B0604020202020204" pitchFamily="34" charset="0"/>
                <a:cs typeface="Arial" panose="020B0604020202020204" pitchFamily="34" charset="0"/>
              </a:rPr>
              <a:t>C. </a:t>
            </a:r>
            <a:r>
              <a:rPr lang="en-US" sz="3200" dirty="0"/>
              <a:t>Management of the traffic condition </a:t>
            </a:r>
          </a:p>
          <a:p>
            <a:r>
              <a:rPr lang="en-US" sz="3200" dirty="0" smtClean="0">
                <a:latin typeface="Arial" panose="020B0604020202020204" pitchFamily="34" charset="0"/>
                <a:cs typeface="Arial" panose="020B0604020202020204" pitchFamily="34" charset="0"/>
              </a:rPr>
              <a:t>D. </a:t>
            </a:r>
            <a:r>
              <a:rPr lang="en-US" sz="3200" dirty="0"/>
              <a:t>Monitoring of unauthorized access</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a:solidFill>
                  <a:srgbClr val="FF0000"/>
                </a:solidFill>
              </a:rPr>
              <a:t>The function that starts up a computer via a LAN is called WOL (Wake on LAN). Which of the following can be performed efficiently by using this function?</a:t>
            </a:r>
          </a:p>
        </p:txBody>
      </p:sp>
    </p:spTree>
    <p:extLst>
      <p:ext uri="{BB962C8B-B14F-4D97-AF65-F5344CB8AC3E}">
        <p14:creationId xmlns:p14="http://schemas.microsoft.com/office/powerpoint/2010/main" val="158678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00" y="38267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201.12.1.65</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B. </a:t>
            </a:r>
            <a:r>
              <a:rPr lang="en-US" sz="3200" dirty="0" smtClean="0"/>
              <a:t>201.12.1.96</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C. </a:t>
            </a:r>
            <a:r>
              <a:rPr lang="en-US" sz="3200" dirty="0" smtClean="0"/>
              <a:t>201.12.1.126</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D. </a:t>
            </a:r>
            <a:r>
              <a:rPr lang="en-US" sz="3200" dirty="0" smtClean="0"/>
              <a:t>201.12.1.127</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a:solidFill>
                  <a:srgbClr val="FF0000"/>
                </a:solidFill>
              </a:rPr>
              <a:t>When a network device is connected to the LAN with the network address of 201.12.1.64 and the subnet mask of 255.255.255.192, which of the following IP addresses should NOT be assigned to the device on the network ?</a:t>
            </a:r>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9180" y="2532888"/>
            <a:ext cx="10972800" cy="4325112"/>
          </a:xfrm>
        </p:spPr>
        <p:txBody>
          <a:bodyPr>
            <a:normAutofit lnSpcReduction="10000"/>
          </a:bodyPr>
          <a:lstStyle/>
          <a:p>
            <a:r>
              <a:rPr lang="en-US" sz="3200" dirty="0" smtClean="0">
                <a:latin typeface="Arial" panose="020B0604020202020204" pitchFamily="34" charset="0"/>
                <a:cs typeface="Arial" panose="020B0604020202020204" pitchFamily="34" charset="0"/>
              </a:rPr>
              <a:t>A.</a:t>
            </a:r>
            <a:r>
              <a:rPr lang="en-US" sz="3200" dirty="0"/>
              <a:t> Allocating an unused IP address from the IP addresses </a:t>
            </a:r>
            <a:r>
              <a:rPr lang="en-US" sz="3200" dirty="0" smtClean="0"/>
              <a:t>registered in </a:t>
            </a:r>
            <a:r>
              <a:rPr lang="en-US" sz="3200" dirty="0"/>
              <a:t>the server, in response to a request from a PC for IP address assignment </a:t>
            </a:r>
          </a:p>
          <a:p>
            <a:r>
              <a:rPr lang="en-US" sz="3200" dirty="0" smtClean="0">
                <a:latin typeface="Arial" panose="020B0604020202020204" pitchFamily="34" charset="0"/>
                <a:cs typeface="Arial" panose="020B0604020202020204" pitchFamily="34" charset="0"/>
              </a:rPr>
              <a:t>B. </a:t>
            </a:r>
            <a:r>
              <a:rPr lang="en-US" sz="3200" dirty="0"/>
              <a:t>Enabling access to the Internet by converting an in-company private IP address into a global IP address </a:t>
            </a:r>
          </a:p>
          <a:p>
            <a:r>
              <a:rPr lang="en-US" sz="3200" dirty="0" smtClean="0">
                <a:latin typeface="Arial" panose="020B0604020202020204" pitchFamily="34" charset="0"/>
                <a:cs typeface="Arial" panose="020B0604020202020204" pitchFamily="34" charset="0"/>
              </a:rPr>
              <a:t>C. </a:t>
            </a:r>
            <a:r>
              <a:rPr lang="en-US" sz="3200" dirty="0"/>
              <a:t>Linking a name, such as a domain name or a host name, with an IP address </a:t>
            </a:r>
          </a:p>
          <a:p>
            <a:r>
              <a:rPr lang="en-US" sz="3200" dirty="0" smtClean="0">
                <a:latin typeface="Arial" panose="020B0604020202020204" pitchFamily="34" charset="0"/>
                <a:cs typeface="Arial" panose="020B0604020202020204" pitchFamily="34" charset="0"/>
              </a:rPr>
              <a:t>D. </a:t>
            </a:r>
            <a:r>
              <a:rPr lang="en-US" sz="3200" dirty="0"/>
              <a:t>Making it possible to call a program in a server by specifying its name without regard to the IP address of the server</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32460" y="1091184"/>
            <a:ext cx="10972800" cy="1066800"/>
          </a:xfrm>
        </p:spPr>
        <p:txBody>
          <a:bodyPr>
            <a:noAutofit/>
          </a:bodyPr>
          <a:lstStyle/>
          <a:p>
            <a:r>
              <a:rPr lang="en-US" sz="3200" dirty="0">
                <a:solidFill>
                  <a:srgbClr val="FF0000"/>
                </a:solidFill>
              </a:rPr>
              <a:t>Which of the following describes the role of DNS in the TCP/IP network?</a:t>
            </a:r>
          </a:p>
        </p:txBody>
      </p:sp>
    </p:spTree>
    <p:extLst>
      <p:ext uri="{BB962C8B-B14F-4D97-AF65-F5344CB8AC3E}">
        <p14:creationId xmlns:p14="http://schemas.microsoft.com/office/powerpoint/2010/main" val="72680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442112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POP3(1)  POP3(2)  SMTP(3)</a:t>
            </a:r>
          </a:p>
          <a:p>
            <a:r>
              <a:rPr lang="en-US" sz="3200" dirty="0" smtClean="0">
                <a:latin typeface="Arial" panose="020B0604020202020204" pitchFamily="34" charset="0"/>
                <a:cs typeface="Arial" panose="020B0604020202020204" pitchFamily="34" charset="0"/>
              </a:rPr>
              <a:t>B. </a:t>
            </a:r>
            <a:r>
              <a:rPr lang="en-US" sz="3200" dirty="0"/>
              <a:t>POP3(1)  SMTP(2)  POP3(3</a:t>
            </a:r>
            <a:r>
              <a:rPr lang="en-US" sz="3200" dirty="0" smtClean="0"/>
              <a:t>)</a:t>
            </a:r>
            <a:endParaRPr lang="en-US" sz="3200" dirty="0"/>
          </a:p>
          <a:p>
            <a:r>
              <a:rPr lang="en-US" sz="3200" dirty="0" smtClean="0">
                <a:latin typeface="Arial" panose="020B0604020202020204" pitchFamily="34" charset="0"/>
                <a:cs typeface="Arial" panose="020B0604020202020204" pitchFamily="34" charset="0"/>
              </a:rPr>
              <a:t>C. </a:t>
            </a:r>
            <a:r>
              <a:rPr lang="en-US" sz="3200" dirty="0"/>
              <a:t>SMTP(1)  POP3(2)  SMTP(3</a:t>
            </a:r>
            <a:r>
              <a:rPr lang="en-US" sz="3200" dirty="0" smtClean="0"/>
              <a:t>)</a:t>
            </a:r>
            <a:endParaRPr lang="en-US" sz="3200" dirty="0"/>
          </a:p>
          <a:p>
            <a:r>
              <a:rPr lang="en-US" sz="3200" dirty="0" smtClean="0">
                <a:latin typeface="Arial" panose="020B0604020202020204" pitchFamily="34" charset="0"/>
                <a:cs typeface="Arial" panose="020B0604020202020204" pitchFamily="34" charset="0"/>
              </a:rPr>
              <a:t>D. </a:t>
            </a:r>
            <a:r>
              <a:rPr lang="en-US" sz="3200" dirty="0"/>
              <a:t>SMTP(1)  SMTP(2)  SMTP(3)</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63880" y="1296924"/>
            <a:ext cx="10972800" cy="1066800"/>
          </a:xfrm>
        </p:spPr>
        <p:txBody>
          <a:bodyPr>
            <a:noAutofit/>
          </a:bodyPr>
          <a:lstStyle/>
          <a:p>
            <a:r>
              <a:rPr lang="en-US" sz="3200" dirty="0" smtClean="0">
                <a:solidFill>
                  <a:srgbClr val="FF0000"/>
                </a:solidFill>
              </a:rPr>
              <a:t>Which of the following is an appropriate combination of the protocols that are used for transmitting and receiving e-mail as shown in the diagram below? </a:t>
            </a:r>
            <a:br>
              <a:rPr lang="en-US" sz="3200" dirty="0" smtClean="0">
                <a:solidFill>
                  <a:srgbClr val="FF0000"/>
                </a:solidFill>
              </a:rPr>
            </a:br>
            <a:r>
              <a:rPr lang="en-US" sz="3200" dirty="0" smtClean="0">
                <a:solidFill>
                  <a:srgbClr val="FF0000"/>
                </a:solidFill>
              </a:rPr>
              <a:t/>
            </a:r>
            <a:br>
              <a:rPr lang="en-US" sz="3200" dirty="0" smtClean="0">
                <a:solidFill>
                  <a:srgbClr val="FF0000"/>
                </a:solidFill>
              </a:rPr>
            </a:br>
            <a:endParaRPr lang="en-US" sz="3200" dirty="0">
              <a:solidFill>
                <a:srgbClr val="FF0000"/>
              </a:solidFill>
            </a:endParaRPr>
          </a:p>
        </p:txBody>
      </p:sp>
      <p:pic>
        <p:nvPicPr>
          <p:cNvPr id="4" name="Picture 3"/>
          <p:cNvPicPr>
            <a:picLocks noChangeAspect="1"/>
          </p:cNvPicPr>
          <p:nvPr/>
        </p:nvPicPr>
        <p:blipFill>
          <a:blip r:embed="rId3"/>
          <a:stretch>
            <a:fillRect/>
          </a:stretch>
        </p:blipFill>
        <p:spPr>
          <a:xfrm>
            <a:off x="1637347" y="2173224"/>
            <a:ext cx="6410028" cy="2247900"/>
          </a:xfrm>
          <a:prstGeom prst="rect">
            <a:avLst/>
          </a:prstGeom>
        </p:spPr>
      </p:pic>
    </p:spTree>
    <p:extLst>
      <p:ext uri="{BB962C8B-B14F-4D97-AF65-F5344CB8AC3E}">
        <p14:creationId xmlns:p14="http://schemas.microsoft.com/office/powerpoint/2010/main" val="383467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6320" y="400964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Firewall</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Pat</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RPC</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VPN</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a:solidFill>
                  <a:srgbClr val="FF0000"/>
                </a:solidFill>
              </a:rPr>
              <a:t>Which of the following is the appropriate technology that is used to establish a private or secure network connection within a public IP network. such as the Internet, and to give the company the same capabilities at much lower cost by using the shared public infrastructure rather than a private one ?</a:t>
            </a:r>
          </a:p>
        </p:txBody>
      </p:sp>
    </p:spTree>
    <p:extLst>
      <p:ext uri="{BB962C8B-B14F-4D97-AF65-F5344CB8AC3E}">
        <p14:creationId xmlns:p14="http://schemas.microsoft.com/office/powerpoint/2010/main" val="130799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350008"/>
            <a:ext cx="10972800" cy="4325112"/>
          </a:xfrm>
        </p:spPr>
        <p:txBody>
          <a:bodyPr>
            <a:normAutofit fontScale="92500" lnSpcReduction="10000"/>
          </a:bodyPr>
          <a:lstStyle/>
          <a:p>
            <a:r>
              <a:rPr lang="en-US" sz="3200" dirty="0" smtClean="0">
                <a:latin typeface="Arial" panose="020B0604020202020204" pitchFamily="34" charset="0"/>
                <a:cs typeface="Arial" panose="020B0604020202020204" pitchFamily="34" charset="0"/>
              </a:rPr>
              <a:t>A.</a:t>
            </a:r>
            <a:r>
              <a:rPr lang="en-US" sz="3200" dirty="0"/>
              <a:t> Each node checks whether the carrier is busy and can transmit only if the carrier is not busy. When collision is detected, transmission is tried again after a random time has </a:t>
            </a:r>
            <a:r>
              <a:rPr lang="en-US" sz="3200" dirty="0" err="1"/>
              <a:t>eslapsed</a:t>
            </a:r>
            <a:r>
              <a:rPr lang="en-US" sz="3200" dirty="0" smtClean="0"/>
              <a:t>.</a:t>
            </a:r>
            <a:endParaRPr lang="en-US" sz="3200" dirty="0"/>
          </a:p>
          <a:p>
            <a:r>
              <a:rPr lang="en-US" sz="3200" dirty="0" smtClean="0">
                <a:latin typeface="Arial" panose="020B0604020202020204" pitchFamily="34" charset="0"/>
                <a:cs typeface="Arial" panose="020B0604020202020204" pitchFamily="34" charset="0"/>
              </a:rPr>
              <a:t>B. </a:t>
            </a:r>
            <a:r>
              <a:rPr lang="en-US" sz="3200" dirty="0"/>
              <a:t>Each node checks whether the carrier is busy and can transmit only if the carrier is not busy. When collision is detected, transmission is tried again after a random time has </a:t>
            </a:r>
            <a:r>
              <a:rPr lang="en-US" sz="3200" dirty="0" err="1"/>
              <a:t>eslapsed</a:t>
            </a:r>
            <a:r>
              <a:rPr lang="en-US" sz="3200" dirty="0"/>
              <a:t>.</a:t>
            </a:r>
          </a:p>
          <a:p>
            <a:r>
              <a:rPr lang="en-US" sz="3200" dirty="0" smtClean="0">
                <a:latin typeface="Arial" panose="020B0604020202020204" pitchFamily="34" charset="0"/>
                <a:cs typeface="Arial" panose="020B0604020202020204" pitchFamily="34" charset="0"/>
              </a:rPr>
              <a:t>C. </a:t>
            </a:r>
            <a:r>
              <a:rPr lang="en-US" sz="3200" dirty="0" smtClean="0"/>
              <a:t>Only the node that has been assigned a time slot can transmit</a:t>
            </a:r>
          </a:p>
          <a:p>
            <a:r>
              <a:rPr lang="en-US" sz="3200" dirty="0" smtClean="0">
                <a:latin typeface="Arial" panose="020B0604020202020204" pitchFamily="34" charset="0"/>
                <a:cs typeface="Arial" panose="020B0604020202020204" pitchFamily="34" charset="0"/>
              </a:rPr>
              <a:t>D. </a:t>
            </a:r>
            <a:r>
              <a:rPr lang="en-US" sz="3200" dirty="0"/>
              <a:t>The nodes are connected in a ring, a special frame for controlling transmission privileges is circulated, and only the node that has received this frame can transmit.</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746760" y="908304"/>
            <a:ext cx="10972800" cy="1066800"/>
          </a:xfrm>
        </p:spPr>
        <p:txBody>
          <a:bodyPr>
            <a:noAutofit/>
          </a:bodyPr>
          <a:lstStyle/>
          <a:p>
            <a:r>
              <a:rPr lang="en-US" sz="3200" dirty="0">
                <a:solidFill>
                  <a:srgbClr val="FF0000"/>
                </a:solidFill>
              </a:rPr>
              <a:t>Which of the following is an appropriate statement in regard to the transmission operation of nodes connected to a LAN in the CSMA/CD Method ?</a:t>
            </a:r>
          </a:p>
        </p:txBody>
      </p:sp>
    </p:spTree>
    <p:extLst>
      <p:ext uri="{BB962C8B-B14F-4D97-AF65-F5344CB8AC3E}">
        <p14:creationId xmlns:p14="http://schemas.microsoft.com/office/powerpoint/2010/main" val="119630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64388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BOOTP</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DHCP</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NAT</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RARP</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a:solidFill>
                  <a:srgbClr val="FF0000"/>
                </a:solidFill>
              </a:rPr>
              <a:t>Which of the following is the key technology that enables to connect a computer using a private IP address to the Internet ?</a:t>
            </a:r>
          </a:p>
        </p:txBody>
      </p:sp>
    </p:spTree>
    <p:extLst>
      <p:ext uri="{BB962C8B-B14F-4D97-AF65-F5344CB8AC3E}">
        <p14:creationId xmlns:p14="http://schemas.microsoft.com/office/powerpoint/2010/main" val="67684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64388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FTP</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HTTP</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POP3</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SMTP</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a:solidFill>
                  <a:srgbClr val="FF0000"/>
                </a:solidFill>
              </a:rPr>
              <a:t>Which of the following is the </a:t>
            </a:r>
            <a:r>
              <a:rPr lang="en-US" sz="3200" dirty="0" smtClean="0">
                <a:solidFill>
                  <a:srgbClr val="FF0000"/>
                </a:solidFill>
              </a:rPr>
              <a:t>appropriate </a:t>
            </a:r>
            <a:r>
              <a:rPr lang="en-US" sz="3200" dirty="0">
                <a:solidFill>
                  <a:srgbClr val="FF0000"/>
                </a:solidFill>
              </a:rPr>
              <a:t>protocol that is used to send e-mail messages from one server to another over the Internet ?</a:t>
            </a:r>
          </a:p>
        </p:txBody>
      </p:sp>
    </p:spTree>
    <p:extLst>
      <p:ext uri="{BB962C8B-B14F-4D97-AF65-F5344CB8AC3E}">
        <p14:creationId xmlns:p14="http://schemas.microsoft.com/office/powerpoint/2010/main" val="2247488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64388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Cookie</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Password</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SSL</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URL</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a:solidFill>
                  <a:srgbClr val="FF0000"/>
                </a:solidFill>
              </a:rPr>
              <a:t>Which of the following is an mechanism that allows a Web server to store its own information about a user on the user's own computer so that the Web server can identify users and possibly prepare customized Web pages for them ?</a:t>
            </a:r>
          </a:p>
        </p:txBody>
      </p:sp>
    </p:spTree>
    <p:extLst>
      <p:ext uri="{BB962C8B-B14F-4D97-AF65-F5344CB8AC3E}">
        <p14:creationId xmlns:p14="http://schemas.microsoft.com/office/powerpoint/2010/main" val="19770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64388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DHCP Server</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DNS Server</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E-mail Server</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Proxy Server</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a:solidFill>
                  <a:srgbClr val="FF0000"/>
                </a:solidFill>
              </a:rPr>
              <a:t>Which of the following is the server that can be used to intercept all messages entering and leaving the network and to effectively hide the true network addresses?</a:t>
            </a:r>
          </a:p>
        </p:txBody>
      </p:sp>
    </p:spTree>
    <p:extLst>
      <p:ext uri="{BB962C8B-B14F-4D97-AF65-F5344CB8AC3E}">
        <p14:creationId xmlns:p14="http://schemas.microsoft.com/office/powerpoint/2010/main" val="133195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64388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IMAP</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MIME</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POP3</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SMTP</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a:solidFill>
                  <a:srgbClr val="FF0000"/>
                </a:solidFill>
              </a:rPr>
              <a:t>Which of the following is used for encoding and interpreting binary files, images, video, and not-ASCII character sets within an e-mail message on the Internet?</a:t>
            </a:r>
          </a:p>
        </p:txBody>
      </p:sp>
    </p:spTree>
    <p:extLst>
      <p:ext uri="{BB962C8B-B14F-4D97-AF65-F5344CB8AC3E}">
        <p14:creationId xmlns:p14="http://schemas.microsoft.com/office/powerpoint/2010/main" val="43973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157984"/>
            <a:ext cx="10972800" cy="4325112"/>
          </a:xfrm>
        </p:spPr>
        <p:txBody>
          <a:bodyPr>
            <a:normAutofit/>
          </a:bodyPr>
          <a:lstStyle/>
          <a:p>
            <a:r>
              <a:rPr lang="en-US" sz="3600" dirty="0" smtClean="0">
                <a:latin typeface="Arial" panose="020B0604020202020204" pitchFamily="34" charset="0"/>
                <a:cs typeface="Arial" panose="020B0604020202020204" pitchFamily="34" charset="0"/>
              </a:rPr>
              <a:t>Network Security</a:t>
            </a:r>
          </a:p>
        </p:txBody>
      </p:sp>
    </p:spTree>
    <p:extLst>
      <p:ext uri="{BB962C8B-B14F-4D97-AF65-F5344CB8AC3E}">
        <p14:creationId xmlns:p14="http://schemas.microsoft.com/office/powerpoint/2010/main" val="36454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00" y="38267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HTTP</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B. </a:t>
            </a:r>
            <a:r>
              <a:rPr lang="en-US" sz="3200" dirty="0" smtClean="0"/>
              <a:t>HTTPS</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C. </a:t>
            </a:r>
            <a:r>
              <a:rPr lang="en-US" sz="3200" dirty="0" smtClean="0"/>
              <a:t>SMTP</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D. </a:t>
            </a:r>
            <a:r>
              <a:rPr lang="en-US" sz="3200" dirty="0" smtClean="0"/>
              <a:t>SNMP</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a:solidFill>
                  <a:srgbClr val="FF0000"/>
                </a:solidFill>
              </a:rPr>
              <a:t>Which of the following is the appropriate protocol that is widely used with TCP/IP networks to collect and manage information from network devices such as servers, routers, switches, and hubs ?</a:t>
            </a:r>
          </a:p>
        </p:txBody>
      </p:sp>
    </p:spTree>
    <p:extLst>
      <p:ext uri="{BB962C8B-B14F-4D97-AF65-F5344CB8AC3E}">
        <p14:creationId xmlns:p14="http://schemas.microsoft.com/office/powerpoint/2010/main" val="100613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040" y="34838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smtClean="0"/>
              <a:t>AES</a:t>
            </a:r>
          </a:p>
          <a:p>
            <a:r>
              <a:rPr lang="en-US" sz="3200" dirty="0" smtClean="0">
                <a:latin typeface="Arial" panose="020B0604020202020204" pitchFamily="34" charset="0"/>
                <a:cs typeface="Arial" panose="020B0604020202020204" pitchFamily="34" charset="0"/>
              </a:rPr>
              <a:t>B. </a:t>
            </a:r>
            <a:r>
              <a:rPr lang="en-US" sz="3200" dirty="0" smtClean="0"/>
              <a:t>DES</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DSA</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RSA</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72440" y="1479804"/>
            <a:ext cx="10972800" cy="1066800"/>
          </a:xfrm>
        </p:spPr>
        <p:txBody>
          <a:bodyPr>
            <a:noAutofit/>
          </a:bodyPr>
          <a:lstStyle/>
          <a:p>
            <a:r>
              <a:rPr lang="en-US" sz="3200" dirty="0" smtClean="0">
                <a:solidFill>
                  <a:srgbClr val="FF0000"/>
                </a:solidFill>
              </a:rPr>
              <a:t>Which of the following is the public key cryptography algorithm that is named after the initials its three researchers and is based on the difficulty of factorizing extremely large numbers into prime factors?</a:t>
            </a:r>
            <a:endParaRPr lang="en-US" sz="3200" dirty="0">
              <a:solidFill>
                <a:srgbClr val="FF0000"/>
              </a:solidFill>
            </a:endParaRPr>
          </a:p>
        </p:txBody>
      </p:sp>
    </p:spTree>
    <p:extLst>
      <p:ext uri="{BB962C8B-B14F-4D97-AF65-F5344CB8AC3E}">
        <p14:creationId xmlns:p14="http://schemas.microsoft.com/office/powerpoint/2010/main" val="38758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5360" y="2532888"/>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Viruses are detected by comparing files before infection with files after infection to investigate whether any change has been made to the files. </a:t>
            </a:r>
          </a:p>
          <a:p>
            <a:r>
              <a:rPr lang="en-US" sz="3200" dirty="0" smtClean="0">
                <a:latin typeface="Arial" panose="020B0604020202020204" pitchFamily="34" charset="0"/>
                <a:cs typeface="Arial" panose="020B0604020202020204" pitchFamily="34" charset="0"/>
              </a:rPr>
              <a:t>B. </a:t>
            </a:r>
            <a:r>
              <a:rPr lang="en-US" sz="3200" dirty="0"/>
              <a:t>Viruses are detected by comparison with the file checksum. </a:t>
            </a:r>
          </a:p>
          <a:p>
            <a:r>
              <a:rPr lang="en-US" sz="3200" dirty="0" smtClean="0">
                <a:latin typeface="Arial" panose="020B0604020202020204" pitchFamily="34" charset="0"/>
                <a:cs typeface="Arial" panose="020B0604020202020204" pitchFamily="34" charset="0"/>
              </a:rPr>
              <a:t>C. </a:t>
            </a:r>
            <a:r>
              <a:rPr lang="en-US" sz="3200" dirty="0"/>
              <a:t>Viruses are detected by comparison with the signature codes of known viruses. </a:t>
            </a:r>
          </a:p>
          <a:p>
            <a:r>
              <a:rPr lang="en-US" sz="3200" dirty="0" smtClean="0">
                <a:latin typeface="Arial" panose="020B0604020202020204" pitchFamily="34" charset="0"/>
                <a:cs typeface="Arial" panose="020B0604020202020204" pitchFamily="34" charset="0"/>
              </a:rPr>
              <a:t>D. </a:t>
            </a:r>
            <a:r>
              <a:rPr lang="en-US" sz="3200" dirty="0"/>
              <a:t>Viruses are detected by monitoring the system for abnormal phenomena caused by viruses.</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045464"/>
            <a:ext cx="10972800" cy="1066800"/>
          </a:xfrm>
        </p:spPr>
        <p:txBody>
          <a:bodyPr>
            <a:noAutofit/>
          </a:bodyPr>
          <a:lstStyle/>
          <a:p>
            <a:r>
              <a:rPr lang="en-US" sz="3200" dirty="0">
                <a:solidFill>
                  <a:srgbClr val="FF0000"/>
                </a:solidFill>
              </a:rPr>
              <a:t>Which of the following explains the pattern matching method that is used by antivirus software? </a:t>
            </a:r>
          </a:p>
        </p:txBody>
      </p:sp>
    </p:spTree>
    <p:extLst>
      <p:ext uri="{BB962C8B-B14F-4D97-AF65-F5344CB8AC3E}">
        <p14:creationId xmlns:p14="http://schemas.microsoft.com/office/powerpoint/2010/main" val="258931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4940" y="4475988"/>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Password-guessing attack </a:t>
            </a:r>
          </a:p>
          <a:p>
            <a:r>
              <a:rPr lang="en-US" sz="3200" dirty="0" smtClean="0">
                <a:latin typeface="Arial" panose="020B0604020202020204" pitchFamily="34" charset="0"/>
                <a:cs typeface="Arial" panose="020B0604020202020204" pitchFamily="34" charset="0"/>
              </a:rPr>
              <a:t>B. </a:t>
            </a:r>
            <a:r>
              <a:rPr lang="en-US" sz="3200" dirty="0"/>
              <a:t>Sniffing traffic for identity theft </a:t>
            </a:r>
          </a:p>
          <a:p>
            <a:r>
              <a:rPr lang="en-US" sz="3200" dirty="0" smtClean="0">
                <a:latin typeface="Arial" panose="020B0604020202020204" pitchFamily="34" charset="0"/>
                <a:cs typeface="Arial" panose="020B0604020202020204" pitchFamily="34" charset="0"/>
              </a:rPr>
              <a:t>C. </a:t>
            </a:r>
            <a:r>
              <a:rPr lang="en-US" sz="3200" dirty="0"/>
              <a:t>Spamming to attain denial of service </a:t>
            </a:r>
          </a:p>
          <a:p>
            <a:r>
              <a:rPr lang="en-US" sz="3200" dirty="0" smtClean="0">
                <a:latin typeface="Arial" panose="020B0604020202020204" pitchFamily="34" charset="0"/>
                <a:cs typeface="Arial" panose="020B0604020202020204" pitchFamily="34" charset="0"/>
              </a:rPr>
              <a:t>D. </a:t>
            </a:r>
            <a:r>
              <a:rPr lang="en-US" sz="3200" dirty="0"/>
              <a:t>Spoofing attack</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701040" y="1937004"/>
            <a:ext cx="10972800" cy="1066800"/>
          </a:xfrm>
        </p:spPr>
        <p:txBody>
          <a:bodyPr>
            <a:noAutofit/>
          </a:bodyPr>
          <a:lstStyle/>
          <a:p>
            <a:r>
              <a:rPr lang="en-US" sz="3200" dirty="0">
                <a:solidFill>
                  <a:srgbClr val="FF0000"/>
                </a:solidFill>
              </a:rPr>
              <a:t>A government website accepts passport applications using HTTP forms to collect information. Users provide complete personal information in the forms to help expedite processing of face-to-face transactions, and payments are done offline. The information collected enters a secure server for processing and document releasing. In this system environment, which of the following is the most likely security attack? </a:t>
            </a:r>
          </a:p>
        </p:txBody>
      </p:sp>
    </p:spTree>
    <p:extLst>
      <p:ext uri="{BB962C8B-B14F-4D97-AF65-F5344CB8AC3E}">
        <p14:creationId xmlns:p14="http://schemas.microsoft.com/office/powerpoint/2010/main" val="127804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3910" y="356768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DMZ</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DNS</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Proxy</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VLAN</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72440" y="1479804"/>
            <a:ext cx="10972800" cy="1066800"/>
          </a:xfrm>
        </p:spPr>
        <p:txBody>
          <a:bodyPr>
            <a:noAutofit/>
          </a:bodyPr>
          <a:lstStyle/>
          <a:p>
            <a:r>
              <a:rPr lang="en-US" sz="3200" dirty="0" smtClean="0">
                <a:solidFill>
                  <a:srgbClr val="FF0000"/>
                </a:solidFill>
              </a:rPr>
              <a:t>Which of the following is a network segment that is isolated from the external network (WAN) and the internal network (LAN) via firewalls in order to ensure that publicly accessible servers cannot contact other internal network segments in the event that such a server is compromised? </a:t>
            </a:r>
            <a:endParaRPr lang="en-US" sz="3200" dirty="0">
              <a:solidFill>
                <a:srgbClr val="FF0000"/>
              </a:solidFill>
            </a:endParaRPr>
          </a:p>
        </p:txBody>
      </p:sp>
    </p:spTree>
    <p:extLst>
      <p:ext uri="{BB962C8B-B14F-4D97-AF65-F5344CB8AC3E}">
        <p14:creationId xmlns:p14="http://schemas.microsoft.com/office/powerpoint/2010/main" val="221176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510" y="351053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Atomicity and consistency</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Authenticity and integrity</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Availability and confidentiality</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Durability and isolation</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72440" y="1479804"/>
            <a:ext cx="10972800" cy="1066800"/>
          </a:xfrm>
        </p:spPr>
        <p:txBody>
          <a:bodyPr>
            <a:noAutofit/>
          </a:bodyPr>
          <a:lstStyle/>
          <a:p>
            <a:r>
              <a:rPr lang="en-US" sz="3200" dirty="0" smtClean="0">
                <a:solidFill>
                  <a:srgbClr val="FF0000"/>
                </a:solidFill>
              </a:rPr>
              <a:t>When information, such as an e-mail or a document file, is sent or received with a digital signature via the Internet, which of the following is the appropriate combination of security properties that ensure that such information has not been altered or tampered with during transmission? </a:t>
            </a:r>
            <a:br>
              <a:rPr lang="en-US" sz="3200" dirty="0" smtClean="0">
                <a:solidFill>
                  <a:srgbClr val="FF0000"/>
                </a:solidFill>
              </a:rPr>
            </a:br>
            <a:endParaRPr lang="en-US" sz="3200" dirty="0">
              <a:solidFill>
                <a:srgbClr val="FF0000"/>
              </a:solidFill>
            </a:endParaRPr>
          </a:p>
        </p:txBody>
      </p:sp>
    </p:spTree>
    <p:extLst>
      <p:ext uri="{BB962C8B-B14F-4D97-AF65-F5344CB8AC3E}">
        <p14:creationId xmlns:p14="http://schemas.microsoft.com/office/powerpoint/2010/main" val="52300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1080" y="318668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A’s private key </a:t>
            </a:r>
          </a:p>
          <a:p>
            <a:r>
              <a:rPr lang="en-US" sz="3200" dirty="0" smtClean="0">
                <a:latin typeface="Arial" panose="020B0604020202020204" pitchFamily="34" charset="0"/>
                <a:cs typeface="Arial" panose="020B0604020202020204" pitchFamily="34" charset="0"/>
              </a:rPr>
              <a:t>B. </a:t>
            </a:r>
            <a:r>
              <a:rPr lang="en-US" sz="3200" dirty="0"/>
              <a:t>A’s public key </a:t>
            </a:r>
          </a:p>
          <a:p>
            <a:r>
              <a:rPr lang="en-US" sz="3200" dirty="0" smtClean="0">
                <a:latin typeface="Arial" panose="020B0604020202020204" pitchFamily="34" charset="0"/>
                <a:cs typeface="Arial" panose="020B0604020202020204" pitchFamily="34" charset="0"/>
              </a:rPr>
              <a:t>C. </a:t>
            </a:r>
            <a:r>
              <a:rPr lang="en-US" sz="3200" dirty="0"/>
              <a:t>B’s private key </a:t>
            </a:r>
          </a:p>
          <a:p>
            <a:r>
              <a:rPr lang="en-US" sz="3200" dirty="0" smtClean="0">
                <a:latin typeface="Arial" panose="020B0604020202020204" pitchFamily="34" charset="0"/>
                <a:cs typeface="Arial" panose="020B0604020202020204" pitchFamily="34" charset="0"/>
              </a:rPr>
              <a:t>D. </a:t>
            </a:r>
            <a:r>
              <a:rPr lang="en-US" sz="3200" dirty="0"/>
              <a:t>B’s public key</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72440" y="1479804"/>
            <a:ext cx="10972800" cy="1066800"/>
          </a:xfrm>
        </p:spPr>
        <p:txBody>
          <a:bodyPr>
            <a:noAutofit/>
          </a:bodyPr>
          <a:lstStyle/>
          <a:p>
            <a:r>
              <a:rPr lang="en-US" sz="3200" dirty="0">
                <a:solidFill>
                  <a:srgbClr val="FF0000"/>
                </a:solidFill>
              </a:rPr>
              <a:t>When a message is sent to Person A from Person B using public key cryptography, which of the following keys should be used for encrypting the message? </a:t>
            </a:r>
          </a:p>
        </p:txBody>
      </p:sp>
    </p:spTree>
    <p:extLst>
      <p:ext uri="{BB962C8B-B14F-4D97-AF65-F5344CB8AC3E}">
        <p14:creationId xmlns:p14="http://schemas.microsoft.com/office/powerpoint/2010/main" val="60516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6840" y="446684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Cross site scripting </a:t>
            </a:r>
          </a:p>
          <a:p>
            <a:r>
              <a:rPr lang="en-US" sz="3200" dirty="0" smtClean="0">
                <a:latin typeface="Arial" panose="020B0604020202020204" pitchFamily="34" charset="0"/>
                <a:cs typeface="Arial" panose="020B0604020202020204" pitchFamily="34" charset="0"/>
              </a:rPr>
              <a:t>B. </a:t>
            </a:r>
            <a:r>
              <a:rPr lang="en-US" sz="3200" dirty="0" err="1"/>
              <a:t>DoS</a:t>
            </a:r>
            <a:r>
              <a:rPr lang="en-US" sz="3200" dirty="0"/>
              <a:t> attack </a:t>
            </a:r>
          </a:p>
          <a:p>
            <a:r>
              <a:rPr lang="en-US" sz="3200" dirty="0" smtClean="0">
                <a:latin typeface="Arial" panose="020B0604020202020204" pitchFamily="34" charset="0"/>
                <a:cs typeface="Arial" panose="020B0604020202020204" pitchFamily="34" charset="0"/>
              </a:rPr>
              <a:t>C. </a:t>
            </a:r>
            <a:r>
              <a:rPr lang="en-US" sz="3200" dirty="0" smtClean="0"/>
              <a:t>Phishing </a:t>
            </a:r>
            <a:endParaRPr lang="en-US" sz="3200" dirty="0"/>
          </a:p>
          <a:p>
            <a:r>
              <a:rPr lang="en-US" sz="3200" dirty="0" smtClean="0">
                <a:latin typeface="Arial" panose="020B0604020202020204" pitchFamily="34" charset="0"/>
                <a:cs typeface="Arial" panose="020B0604020202020204" pitchFamily="34" charset="0"/>
              </a:rPr>
              <a:t>D. </a:t>
            </a:r>
            <a:r>
              <a:rPr lang="en-US" sz="3200" dirty="0"/>
              <a:t>Trojan horse</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63880" y="2119884"/>
            <a:ext cx="10972800" cy="1066800"/>
          </a:xfrm>
        </p:spPr>
        <p:txBody>
          <a:bodyPr>
            <a:noAutofit/>
          </a:bodyPr>
          <a:lstStyle/>
          <a:p>
            <a:r>
              <a:rPr lang="en-US" sz="3200" dirty="0">
                <a:solidFill>
                  <a:srgbClr val="FF0000"/>
                </a:solidFill>
              </a:rPr>
              <a:t>Which of the following refers to online scams where thieves attempt to entice e-mail recipients into clicking on a link that takes them to a bogus website, and the website may prompt the recipient to provide personal information such as social security number, bank account number, and credit card number, and/or it may download malicious software onto the recipient’s computer? </a:t>
            </a:r>
          </a:p>
        </p:txBody>
      </p:sp>
    </p:spTree>
    <p:extLst>
      <p:ext uri="{BB962C8B-B14F-4D97-AF65-F5344CB8AC3E}">
        <p14:creationId xmlns:p14="http://schemas.microsoft.com/office/powerpoint/2010/main" val="201277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740" y="2532888"/>
            <a:ext cx="1160526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The email has not been leaked</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The email has not been relayed improperly</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The message has not been falsified</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The message has not been retransmitted on specific data and time</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12420" y="908304"/>
            <a:ext cx="10972800" cy="1066800"/>
          </a:xfrm>
        </p:spPr>
        <p:txBody>
          <a:bodyPr>
            <a:noAutofit/>
          </a:bodyPr>
          <a:lstStyle/>
          <a:p>
            <a:r>
              <a:rPr lang="en-US" sz="3200" dirty="0" smtClean="0">
                <a:solidFill>
                  <a:srgbClr val="FF0000"/>
                </a:solidFill>
              </a:rPr>
              <a:t>A message with a digital signature is received via e-mail. Which of the following can be checked by verifying the digital signature of the received message?</a:t>
            </a:r>
            <a:endParaRPr lang="en-US" sz="3200" dirty="0">
              <a:solidFill>
                <a:srgbClr val="FF0000"/>
              </a:solidFill>
            </a:endParaRPr>
          </a:p>
        </p:txBody>
      </p:sp>
    </p:spTree>
    <p:extLst>
      <p:ext uri="{BB962C8B-B14F-4D97-AF65-F5344CB8AC3E}">
        <p14:creationId xmlns:p14="http://schemas.microsoft.com/office/powerpoint/2010/main" val="83828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23240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Salami technique</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Scavenging</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Sniffing</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Spoofing</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95300" y="1228344"/>
            <a:ext cx="10972800" cy="1066800"/>
          </a:xfrm>
        </p:spPr>
        <p:txBody>
          <a:bodyPr>
            <a:noAutofit/>
          </a:bodyPr>
          <a:lstStyle/>
          <a:p>
            <a:r>
              <a:rPr lang="en-US" sz="3200" dirty="0" smtClean="0">
                <a:solidFill>
                  <a:srgbClr val="FF0000"/>
                </a:solidFill>
              </a:rPr>
              <a:t>Which of the following is a technique of social engineering that obtains sensitive or confidential data by searching for residual data left in a computer after job execution or by examining discarded or stolen media such as printed papers, tapes, and discs?</a:t>
            </a:r>
            <a:endParaRPr lang="en-US" sz="3200" dirty="0">
              <a:solidFill>
                <a:srgbClr val="FF0000"/>
              </a:solidFill>
            </a:endParaRPr>
          </a:p>
        </p:txBody>
      </p:sp>
    </p:spTree>
    <p:extLst>
      <p:ext uri="{BB962C8B-B14F-4D97-AF65-F5344CB8AC3E}">
        <p14:creationId xmlns:p14="http://schemas.microsoft.com/office/powerpoint/2010/main" val="84947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3460" y="2532888"/>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Fingerprint recognition</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Iris recognition</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Vein recognition</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Voice recognition</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95300" y="976884"/>
            <a:ext cx="10972800" cy="1066800"/>
          </a:xfrm>
        </p:spPr>
        <p:txBody>
          <a:bodyPr>
            <a:noAutofit/>
          </a:bodyPr>
          <a:lstStyle/>
          <a:p>
            <a:r>
              <a:rPr lang="en-US" sz="3200" dirty="0" smtClean="0">
                <a:solidFill>
                  <a:srgbClr val="FF0000"/>
                </a:solidFill>
              </a:rPr>
              <a:t>Which of the following is a biometric recognition technique that is used for identifying a person by using the person’s own behavioral features as well as physiological features?</a:t>
            </a:r>
            <a:endParaRPr lang="en-US" sz="3200" dirty="0">
              <a:solidFill>
                <a:srgbClr val="FF0000"/>
              </a:solidFill>
            </a:endParaRPr>
          </a:p>
        </p:txBody>
      </p:sp>
    </p:spTree>
    <p:extLst>
      <p:ext uri="{BB962C8B-B14F-4D97-AF65-F5344CB8AC3E}">
        <p14:creationId xmlns:p14="http://schemas.microsoft.com/office/powerpoint/2010/main" val="241072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948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All computers in network receive the request from A, and all of them reply to A with the MAC address of B.</a:t>
            </a:r>
          </a:p>
          <a:p>
            <a:r>
              <a:rPr lang="en-US" sz="3200" dirty="0" smtClean="0">
                <a:latin typeface="Arial" panose="020B0604020202020204" pitchFamily="34" charset="0"/>
                <a:cs typeface="Arial" panose="020B0604020202020204" pitchFamily="34" charset="0"/>
              </a:rPr>
              <a:t>B. </a:t>
            </a:r>
            <a:r>
              <a:rPr lang="en-US" sz="3200" dirty="0"/>
              <a:t>All computers in network receive the request from A, and only B replies to A with its MAC address.</a:t>
            </a:r>
          </a:p>
          <a:p>
            <a:r>
              <a:rPr lang="en-US" sz="3200" dirty="0" smtClean="0">
                <a:latin typeface="Arial" panose="020B0604020202020204" pitchFamily="34" charset="0"/>
                <a:cs typeface="Arial" panose="020B0604020202020204" pitchFamily="34" charset="0"/>
              </a:rPr>
              <a:t>C. </a:t>
            </a:r>
            <a:r>
              <a:rPr lang="en-US" sz="3200" dirty="0"/>
              <a:t>DNS server replies to A with the MAC address of B</a:t>
            </a:r>
          </a:p>
          <a:p>
            <a:r>
              <a:rPr lang="en-US" sz="3200" dirty="0" smtClean="0">
                <a:latin typeface="Arial" panose="020B0604020202020204" pitchFamily="34" charset="0"/>
                <a:cs typeface="Arial" panose="020B0604020202020204" pitchFamily="34" charset="0"/>
              </a:rPr>
              <a:t>D. </a:t>
            </a:r>
            <a:r>
              <a:rPr lang="en-US" sz="3200" dirty="0"/>
              <a:t>The nearest router that receives the request from A replies to A with the MAC address of B or forwards the request to another router.</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86740" y="1114044"/>
            <a:ext cx="10972800" cy="1066800"/>
          </a:xfrm>
        </p:spPr>
        <p:txBody>
          <a:bodyPr>
            <a:noAutofit/>
          </a:bodyPr>
          <a:lstStyle/>
          <a:p>
            <a:r>
              <a:rPr lang="en-US" sz="3200" dirty="0">
                <a:solidFill>
                  <a:srgbClr val="FF0000"/>
                </a:solidFill>
              </a:rPr>
              <a:t>Which of the following occurs when computer A broadcasts an ARP request to find the MAC address of computer B on the same network ?</a:t>
            </a:r>
          </a:p>
        </p:txBody>
      </p:sp>
    </p:spTree>
    <p:extLst>
      <p:ext uri="{BB962C8B-B14F-4D97-AF65-F5344CB8AC3E}">
        <p14:creationId xmlns:p14="http://schemas.microsoft.com/office/powerpoint/2010/main" val="186922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75818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Digital signature </a:t>
            </a:r>
          </a:p>
          <a:p>
            <a:r>
              <a:rPr lang="en-US" sz="3200" dirty="0" smtClean="0">
                <a:latin typeface="Arial" panose="020B0604020202020204" pitchFamily="34" charset="0"/>
                <a:cs typeface="Arial" panose="020B0604020202020204" pitchFamily="34" charset="0"/>
              </a:rPr>
              <a:t>B. </a:t>
            </a:r>
            <a:r>
              <a:rPr lang="en-US" sz="3200" dirty="0"/>
              <a:t>Firewall </a:t>
            </a:r>
          </a:p>
          <a:p>
            <a:r>
              <a:rPr lang="en-US" sz="3200" dirty="0" smtClean="0">
                <a:latin typeface="Arial" panose="020B0604020202020204" pitchFamily="34" charset="0"/>
                <a:cs typeface="Arial" panose="020B0604020202020204" pitchFamily="34" charset="0"/>
              </a:rPr>
              <a:t>C. </a:t>
            </a:r>
            <a:r>
              <a:rPr lang="en-US" sz="3200" dirty="0"/>
              <a:t>Junk mail filter </a:t>
            </a:r>
          </a:p>
          <a:p>
            <a:r>
              <a:rPr lang="en-US" sz="3200" dirty="0" smtClean="0">
                <a:latin typeface="Arial" panose="020B0604020202020204" pitchFamily="34" charset="0"/>
                <a:cs typeface="Arial" panose="020B0604020202020204" pitchFamily="34" charset="0"/>
              </a:rPr>
              <a:t>D. </a:t>
            </a:r>
            <a:r>
              <a:rPr lang="en-US" sz="3200" dirty="0"/>
              <a:t>Virus check</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78180" y="1616964"/>
            <a:ext cx="10972800" cy="1066800"/>
          </a:xfrm>
        </p:spPr>
        <p:txBody>
          <a:bodyPr>
            <a:noAutofit/>
          </a:bodyPr>
          <a:lstStyle/>
          <a:p>
            <a:r>
              <a:rPr lang="en-US" sz="3200" dirty="0">
                <a:solidFill>
                  <a:srgbClr val="FF0000"/>
                </a:solidFill>
              </a:rPr>
              <a:t>In e-commerce such as mail-order business, there is a risk that dealers or users are damaged by falsifying, spoofing, and repudiation at the time of sales order or purchase order. Which of the following is an appropriate security technology that can cope well with all of these three threats? </a:t>
            </a:r>
          </a:p>
        </p:txBody>
      </p:sp>
    </p:spTree>
    <p:extLst>
      <p:ext uri="{BB962C8B-B14F-4D97-AF65-F5344CB8AC3E}">
        <p14:creationId xmlns:p14="http://schemas.microsoft.com/office/powerpoint/2010/main" val="238521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23240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AES</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DES</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RC4</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RSA</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95300" y="1228344"/>
            <a:ext cx="10972800" cy="1066800"/>
          </a:xfrm>
        </p:spPr>
        <p:txBody>
          <a:bodyPr>
            <a:noAutofit/>
          </a:bodyPr>
          <a:lstStyle/>
          <a:p>
            <a:r>
              <a:rPr lang="en-US" sz="3200" dirty="0">
                <a:solidFill>
                  <a:srgbClr val="FF0000"/>
                </a:solidFill>
              </a:rPr>
              <a:t>Which of the following is an algorithm that can be used for asymmetric (or public key) cryptography? </a:t>
            </a:r>
          </a:p>
        </p:txBody>
      </p:sp>
    </p:spTree>
    <p:extLst>
      <p:ext uri="{BB962C8B-B14F-4D97-AF65-F5344CB8AC3E}">
        <p14:creationId xmlns:p14="http://schemas.microsoft.com/office/powerpoint/2010/main" val="3082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532888"/>
            <a:ext cx="10972800" cy="4325112"/>
          </a:xfrm>
        </p:spPr>
        <p:txBody>
          <a:bodyPr>
            <a:normAutofit lnSpcReduction="10000"/>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To block attacks to a vulnerability arising from a web server and an application</a:t>
            </a:r>
          </a:p>
          <a:p>
            <a:r>
              <a:rPr lang="en-US" sz="3200" dirty="0" smtClean="0">
                <a:latin typeface="Arial" panose="020B0604020202020204" pitchFamily="34" charset="0"/>
                <a:cs typeface="Arial" panose="020B0604020202020204" pitchFamily="34" charset="0"/>
              </a:rPr>
              <a:t>B. </a:t>
            </a:r>
            <a:r>
              <a:rPr lang="en-US" sz="3200" dirty="0" smtClean="0"/>
              <a:t>To detect the intrusion of a worm in a web server and remove the worm automatically</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To detect vulnerabilities and inconsistencies of applications in an integration test during content development for a web server</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To find security holes of a web server and apply OS security patches</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95300" y="1228344"/>
            <a:ext cx="10972800" cy="1066800"/>
          </a:xfrm>
        </p:spPr>
        <p:txBody>
          <a:bodyPr>
            <a:noAutofit/>
          </a:bodyPr>
          <a:lstStyle/>
          <a:p>
            <a:r>
              <a:rPr lang="en-US" sz="3200" dirty="0" smtClean="0">
                <a:solidFill>
                  <a:srgbClr val="FF0000"/>
                </a:solidFill>
              </a:rPr>
              <a:t>Which of the following is the purpose of using a WAF (Web application firewall)?</a:t>
            </a:r>
            <a:endParaRPr lang="en-US" sz="3200" dirty="0">
              <a:solidFill>
                <a:srgbClr val="FF0000"/>
              </a:solidFill>
            </a:endParaRPr>
          </a:p>
        </p:txBody>
      </p:sp>
    </p:spTree>
    <p:extLst>
      <p:ext uri="{BB962C8B-B14F-4D97-AF65-F5344CB8AC3E}">
        <p14:creationId xmlns:p14="http://schemas.microsoft.com/office/powerpoint/2010/main" val="133958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23240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Computer viruses in </a:t>
            </a:r>
            <a:r>
              <a:rPr lang="en-US" sz="3200" dirty="0" smtClean="0"/>
              <a:t>activity</a:t>
            </a:r>
            <a:endParaRPr lang="en-US" sz="3200" dirty="0"/>
          </a:p>
          <a:p>
            <a:r>
              <a:rPr lang="en-US" sz="3200" dirty="0" smtClean="0">
                <a:latin typeface="Arial" panose="020B0604020202020204" pitchFamily="34" charset="0"/>
                <a:cs typeface="Arial" panose="020B0604020202020204" pitchFamily="34" charset="0"/>
              </a:rPr>
              <a:t>B. </a:t>
            </a:r>
            <a:r>
              <a:rPr lang="en-US" sz="3200" dirty="0"/>
              <a:t>Hardware configuration and compatibility </a:t>
            </a:r>
          </a:p>
          <a:p>
            <a:r>
              <a:rPr lang="en-US" sz="3200" dirty="0" smtClean="0">
                <a:latin typeface="Arial" panose="020B0604020202020204" pitchFamily="34" charset="0"/>
                <a:cs typeface="Arial" panose="020B0604020202020204" pitchFamily="34" charset="0"/>
              </a:rPr>
              <a:t>C. </a:t>
            </a:r>
            <a:r>
              <a:rPr lang="en-US" sz="3200" dirty="0"/>
              <a:t>Network and application services currently available</a:t>
            </a:r>
          </a:p>
          <a:p>
            <a:r>
              <a:rPr lang="en-US" sz="3200" dirty="0" smtClean="0">
                <a:latin typeface="Arial" panose="020B0604020202020204" pitchFamily="34" charset="0"/>
                <a:cs typeface="Arial" panose="020B0604020202020204" pitchFamily="34" charset="0"/>
              </a:rPr>
              <a:t>D. </a:t>
            </a:r>
            <a:r>
              <a:rPr lang="en-US" sz="3200" dirty="0"/>
              <a:t>Operating system in execution</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95300" y="1228344"/>
            <a:ext cx="10972800" cy="1066800"/>
          </a:xfrm>
        </p:spPr>
        <p:txBody>
          <a:bodyPr>
            <a:noAutofit/>
          </a:bodyPr>
          <a:lstStyle/>
          <a:p>
            <a:r>
              <a:rPr lang="en-US" sz="3200" dirty="0">
                <a:solidFill>
                  <a:srgbClr val="FF0000"/>
                </a:solidFill>
              </a:rPr>
              <a:t>Port scanning is the process of sending packets to check every port on each target system to see which ports are open and which ports are locked. Which of the following information can be identified by port scanning?</a:t>
            </a:r>
          </a:p>
        </p:txBody>
      </p:sp>
    </p:spTree>
    <p:extLst>
      <p:ext uri="{BB962C8B-B14F-4D97-AF65-F5344CB8AC3E}">
        <p14:creationId xmlns:p14="http://schemas.microsoft.com/office/powerpoint/2010/main" val="233101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532888"/>
            <a:ext cx="10972800" cy="4325112"/>
          </a:xfrm>
        </p:spPr>
        <p:txBody>
          <a:bodyPr>
            <a:normAutofit fontScale="85000" lnSpcReduction="10000"/>
          </a:bodyPr>
          <a:lstStyle/>
          <a:p>
            <a:r>
              <a:rPr lang="en-US" sz="3200" dirty="0" smtClean="0">
                <a:latin typeface="Arial" panose="020B0604020202020204" pitchFamily="34" charset="0"/>
                <a:cs typeface="Arial" panose="020B0604020202020204" pitchFamily="34" charset="0"/>
              </a:rPr>
              <a:t>A.</a:t>
            </a:r>
            <a:r>
              <a:rPr lang="en-US" sz="3200" dirty="0"/>
              <a:t> To allow only the packets with specific TCP port numbers to pass from the Internet through to the internal network </a:t>
            </a:r>
          </a:p>
          <a:p>
            <a:r>
              <a:rPr lang="en-US" sz="3200" dirty="0" smtClean="0">
                <a:latin typeface="Arial" panose="020B0604020202020204" pitchFamily="34" charset="0"/>
                <a:cs typeface="Arial" panose="020B0604020202020204" pitchFamily="34" charset="0"/>
              </a:rPr>
              <a:t>B. </a:t>
            </a:r>
            <a:r>
              <a:rPr lang="en-US" sz="3200" dirty="0"/>
              <a:t>To change a packet with a dynamically assigned TCP port number to a TCP port number that is fixed at the receiving side and allow it to pass through to the internal network </a:t>
            </a:r>
          </a:p>
          <a:p>
            <a:r>
              <a:rPr lang="en-US" sz="3200" dirty="0" smtClean="0">
                <a:latin typeface="Arial" panose="020B0604020202020204" pitchFamily="34" charset="0"/>
                <a:cs typeface="Arial" panose="020B0604020202020204" pitchFamily="34" charset="0"/>
              </a:rPr>
              <a:t>C. </a:t>
            </a:r>
            <a:r>
              <a:rPr lang="en-US" sz="3200" dirty="0"/>
              <a:t>To check for tampering in the header and</a:t>
            </a:r>
            <a:r>
              <a:rPr lang="en-US" sz="3200" dirty="0" smtClean="0"/>
              <a:t>/ or data </a:t>
            </a:r>
            <a:r>
              <a:rPr lang="en-US" sz="3200" dirty="0"/>
              <a:t>of a packet received on the Internet and remove the packet if tampering has been found </a:t>
            </a:r>
          </a:p>
          <a:p>
            <a:r>
              <a:rPr lang="en-US" sz="3200" dirty="0" smtClean="0">
                <a:latin typeface="Arial" panose="020B0604020202020204" pitchFamily="34" charset="0"/>
                <a:cs typeface="Arial" panose="020B0604020202020204" pitchFamily="34" charset="0"/>
              </a:rPr>
              <a:t>D. </a:t>
            </a:r>
            <a:r>
              <a:rPr lang="en-US" sz="3200" dirty="0"/>
              <a:t>To repair a packet received on the Internet </a:t>
            </a:r>
            <a:r>
              <a:rPr lang="en-US" sz="3200" dirty="0" smtClean="0"/>
              <a:t>if it </a:t>
            </a:r>
            <a:r>
              <a:rPr lang="en-US" sz="3200" dirty="0"/>
              <a:t>has been tampered with, or to record the packet in a log and prevent the packet from passing through to the internal network if the tampering cannot be repaired</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95300" y="1228344"/>
            <a:ext cx="10972800" cy="1066800"/>
          </a:xfrm>
        </p:spPr>
        <p:txBody>
          <a:bodyPr>
            <a:noAutofit/>
          </a:bodyPr>
          <a:lstStyle/>
          <a:p>
            <a:r>
              <a:rPr lang="en-US" sz="3200" dirty="0">
                <a:solidFill>
                  <a:srgbClr val="FF0000"/>
                </a:solidFill>
              </a:rPr>
              <a:t>Which of the following can be realized </a:t>
            </a:r>
            <a:r>
              <a:rPr lang="en-US" sz="3200" dirty="0" smtClean="0">
                <a:solidFill>
                  <a:srgbClr val="FF0000"/>
                </a:solidFill>
              </a:rPr>
              <a:t>by using </a:t>
            </a:r>
            <a:r>
              <a:rPr lang="en-US" sz="3200" dirty="0">
                <a:solidFill>
                  <a:srgbClr val="FF0000"/>
                </a:solidFill>
              </a:rPr>
              <a:t>the packet filtering function of a firewall? </a:t>
            </a:r>
          </a:p>
        </p:txBody>
      </p:sp>
    </p:spTree>
    <p:extLst>
      <p:ext uri="{BB962C8B-B14F-4D97-AF65-F5344CB8AC3E}">
        <p14:creationId xmlns:p14="http://schemas.microsoft.com/office/powerpoint/2010/main" val="270977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98094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To authenticate internal users</a:t>
            </a:r>
          </a:p>
          <a:p>
            <a:r>
              <a:rPr lang="en-US" sz="3200" dirty="0" smtClean="0">
                <a:latin typeface="Arial" panose="020B0604020202020204" pitchFamily="34" charset="0"/>
                <a:cs typeface="Arial" panose="020B0604020202020204" pitchFamily="34" charset="0"/>
              </a:rPr>
              <a:t>B. </a:t>
            </a:r>
            <a:r>
              <a:rPr lang="en-US" sz="3200" dirty="0"/>
              <a:t>To block and permit data traffic</a:t>
            </a:r>
          </a:p>
          <a:p>
            <a:r>
              <a:rPr lang="en-US" sz="3200" dirty="0" smtClean="0">
                <a:latin typeface="Arial" panose="020B0604020202020204" pitchFamily="34" charset="0"/>
                <a:cs typeface="Arial" panose="020B0604020202020204" pitchFamily="34" charset="0"/>
              </a:rPr>
              <a:t>C. </a:t>
            </a:r>
            <a:r>
              <a:rPr lang="en-US" sz="3200" dirty="0"/>
              <a:t>To protect a computer from computer viruses</a:t>
            </a:r>
          </a:p>
          <a:p>
            <a:r>
              <a:rPr lang="en-US" sz="3200" dirty="0" smtClean="0">
                <a:latin typeface="Arial" panose="020B0604020202020204" pitchFamily="34" charset="0"/>
                <a:cs typeface="Arial" panose="020B0604020202020204" pitchFamily="34" charset="0"/>
              </a:rPr>
              <a:t>D. </a:t>
            </a:r>
            <a:r>
              <a:rPr lang="en-US" sz="3200" dirty="0"/>
              <a:t>To verify company policies</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95300" y="1228344"/>
            <a:ext cx="10972800" cy="1066800"/>
          </a:xfrm>
        </p:spPr>
        <p:txBody>
          <a:bodyPr>
            <a:noAutofit/>
          </a:bodyPr>
          <a:lstStyle/>
          <a:p>
            <a:r>
              <a:rPr lang="en-US" sz="3200" dirty="0">
                <a:solidFill>
                  <a:srgbClr val="FF0000"/>
                </a:solidFill>
              </a:rPr>
              <a:t>Which of the following is an appropriate purpose of installing a firewall in a computer network?</a:t>
            </a:r>
          </a:p>
        </p:txBody>
      </p:sp>
    </p:spTree>
    <p:extLst>
      <p:ext uri="{BB962C8B-B14F-4D97-AF65-F5344CB8AC3E}">
        <p14:creationId xmlns:p14="http://schemas.microsoft.com/office/powerpoint/2010/main" val="351893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98094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Bruce force attack</a:t>
            </a:r>
          </a:p>
          <a:p>
            <a:r>
              <a:rPr lang="en-US" sz="3200" dirty="0" smtClean="0">
                <a:latin typeface="Arial" panose="020B0604020202020204" pitchFamily="34" charset="0"/>
                <a:cs typeface="Arial" panose="020B0604020202020204" pitchFamily="34" charset="0"/>
              </a:rPr>
              <a:t>B. </a:t>
            </a:r>
            <a:r>
              <a:rPr lang="en-US" sz="3200" dirty="0"/>
              <a:t>Dos (Denial Of Service) attack</a:t>
            </a:r>
          </a:p>
          <a:p>
            <a:r>
              <a:rPr lang="en-US" sz="3200" dirty="0" smtClean="0">
                <a:latin typeface="Arial" panose="020B0604020202020204" pitchFamily="34" charset="0"/>
                <a:cs typeface="Arial" panose="020B0604020202020204" pitchFamily="34" charset="0"/>
              </a:rPr>
              <a:t>C. </a:t>
            </a:r>
            <a:r>
              <a:rPr lang="en-US" sz="3200" dirty="0"/>
              <a:t>IP spoofing</a:t>
            </a:r>
          </a:p>
          <a:p>
            <a:r>
              <a:rPr lang="en-US" sz="3200" dirty="0" smtClean="0">
                <a:latin typeface="Arial" panose="020B0604020202020204" pitchFamily="34" charset="0"/>
                <a:cs typeface="Arial" panose="020B0604020202020204" pitchFamily="34" charset="0"/>
              </a:rPr>
              <a:t>D.</a:t>
            </a:r>
            <a:r>
              <a:rPr lang="en-US" sz="3200" dirty="0"/>
              <a:t> Tapping and exploitation of data</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95300" y="1228344"/>
            <a:ext cx="10972800" cy="1066800"/>
          </a:xfrm>
        </p:spPr>
        <p:txBody>
          <a:bodyPr>
            <a:noAutofit/>
          </a:bodyPr>
          <a:lstStyle/>
          <a:p>
            <a:r>
              <a:rPr lang="en-US" sz="3200" dirty="0">
                <a:solidFill>
                  <a:srgbClr val="FF0000"/>
                </a:solidFill>
              </a:rPr>
              <a:t>Against what kind of attacks does SSL (Secure Socket Layer) protect users on the Internet ?</a:t>
            </a:r>
          </a:p>
        </p:txBody>
      </p:sp>
    </p:spTree>
    <p:extLst>
      <p:ext uri="{BB962C8B-B14F-4D97-AF65-F5344CB8AC3E}">
        <p14:creationId xmlns:p14="http://schemas.microsoft.com/office/powerpoint/2010/main" val="178038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95144"/>
            <a:ext cx="10972800" cy="4325112"/>
          </a:xfrm>
        </p:spPr>
        <p:txBody>
          <a:bodyPr>
            <a:normAutofit fontScale="92500" lnSpcReduction="20000"/>
          </a:bodyPr>
          <a:lstStyle/>
          <a:p>
            <a:r>
              <a:rPr lang="en-US" sz="3200" dirty="0" smtClean="0">
                <a:latin typeface="Arial" panose="020B0604020202020204" pitchFamily="34" charset="0"/>
                <a:cs typeface="Arial" panose="020B0604020202020204" pitchFamily="34" charset="0"/>
              </a:rPr>
              <a:t>A.</a:t>
            </a:r>
            <a:r>
              <a:rPr lang="en-US" sz="3200" dirty="0"/>
              <a:t> A virus-infected computer is controlled from the outside via a network such as the Internet</a:t>
            </a:r>
          </a:p>
          <a:p>
            <a:r>
              <a:rPr lang="en-US" sz="3200" dirty="0" smtClean="0">
                <a:latin typeface="Arial" panose="020B0604020202020204" pitchFamily="34" charset="0"/>
                <a:cs typeface="Arial" panose="020B0604020202020204" pitchFamily="34" charset="0"/>
              </a:rPr>
              <a:t>B. </a:t>
            </a:r>
            <a:r>
              <a:rPr lang="en-US" sz="3200" dirty="0"/>
              <a:t>Personal information such as the IP address and Web browsing history of computer users is secretly collected and sent to the outside.</a:t>
            </a:r>
          </a:p>
          <a:p>
            <a:r>
              <a:rPr lang="en-US" sz="3200" dirty="0" smtClean="0">
                <a:latin typeface="Arial" panose="020B0604020202020204" pitchFamily="34" charset="0"/>
                <a:cs typeface="Arial" panose="020B0604020202020204" pitchFamily="34" charset="0"/>
              </a:rPr>
              <a:t>C. </a:t>
            </a:r>
            <a:r>
              <a:rPr lang="en-US" sz="3200" dirty="0"/>
              <a:t>Someone sends e-mails to entice the recipients and to have them access fake Web sites that appear to be sites of actually existing companies etc. and steals personal information</a:t>
            </a:r>
          </a:p>
          <a:p>
            <a:r>
              <a:rPr lang="en-US" sz="3200" dirty="0" smtClean="0">
                <a:latin typeface="Arial" panose="020B0604020202020204" pitchFamily="34" charset="0"/>
                <a:cs typeface="Arial" panose="020B0604020202020204" pitchFamily="34" charset="0"/>
              </a:rPr>
              <a:t>D.</a:t>
            </a:r>
            <a:r>
              <a:rPr lang="en-US" sz="3200" dirty="0"/>
              <a:t> When there is a part that directly displays what has been entered on a Web page, a malicious script is embedded within the page, causing damage to the user and the server.</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95300" y="1228344"/>
            <a:ext cx="10972800" cy="1066800"/>
          </a:xfrm>
        </p:spPr>
        <p:txBody>
          <a:bodyPr>
            <a:noAutofit/>
          </a:bodyPr>
          <a:lstStyle/>
          <a:p>
            <a:r>
              <a:rPr lang="en-US" sz="3200" dirty="0">
                <a:solidFill>
                  <a:srgbClr val="FF0000"/>
                </a:solidFill>
              </a:rPr>
              <a:t>Which of the following is a method of </a:t>
            </a:r>
            <a:r>
              <a:rPr lang="en-US" sz="3200" dirty="0" err="1">
                <a:solidFill>
                  <a:srgbClr val="FF0000"/>
                </a:solidFill>
              </a:rPr>
              <a:t>phising</a:t>
            </a:r>
            <a:r>
              <a:rPr lang="en-US" sz="3200" dirty="0">
                <a:solidFill>
                  <a:srgbClr val="FF0000"/>
                </a:solidFill>
              </a:rPr>
              <a:t> ?</a:t>
            </a:r>
          </a:p>
        </p:txBody>
      </p:sp>
    </p:spTree>
    <p:extLst>
      <p:ext uri="{BB962C8B-B14F-4D97-AF65-F5344CB8AC3E}">
        <p14:creationId xmlns:p14="http://schemas.microsoft.com/office/powerpoint/2010/main" val="257329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532888"/>
            <a:ext cx="10972800" cy="4325112"/>
          </a:xfrm>
        </p:spPr>
        <p:txBody>
          <a:bodyPr>
            <a:normAutofit fontScale="92500"/>
          </a:bodyPr>
          <a:lstStyle/>
          <a:p>
            <a:r>
              <a:rPr lang="en-US" sz="3200" dirty="0" smtClean="0">
                <a:latin typeface="Arial" panose="020B0604020202020204" pitchFamily="34" charset="0"/>
                <a:cs typeface="Arial" panose="020B0604020202020204" pitchFamily="34" charset="0"/>
              </a:rPr>
              <a:t>A.</a:t>
            </a:r>
            <a:r>
              <a:rPr lang="en-US" sz="3200" dirty="0"/>
              <a:t> Illegally intercepting audio and/or data being transmitted or received on a network</a:t>
            </a:r>
          </a:p>
          <a:p>
            <a:r>
              <a:rPr lang="en-US" sz="3200" dirty="0" smtClean="0">
                <a:latin typeface="Arial" panose="020B0604020202020204" pitchFamily="34" charset="0"/>
                <a:cs typeface="Arial" panose="020B0604020202020204" pitchFamily="34" charset="0"/>
              </a:rPr>
              <a:t>B. </a:t>
            </a:r>
            <a:r>
              <a:rPr lang="en-US" sz="3200" dirty="0"/>
              <a:t>Secretly gaining access to a part of the line to steal someone's password and/or ID and to steal data</a:t>
            </a:r>
          </a:p>
          <a:p>
            <a:r>
              <a:rPr lang="en-US" sz="3200" dirty="0" smtClean="0">
                <a:latin typeface="Arial" panose="020B0604020202020204" pitchFamily="34" charset="0"/>
                <a:cs typeface="Arial" panose="020B0604020202020204" pitchFamily="34" charset="0"/>
              </a:rPr>
              <a:t>C. </a:t>
            </a:r>
            <a:r>
              <a:rPr lang="en-US" sz="3200" dirty="0"/>
              <a:t>Secretly searching for information left inside or around a computer after a program is executed, for the purpose of obtaining necessary information</a:t>
            </a:r>
          </a:p>
          <a:p>
            <a:r>
              <a:rPr lang="en-US" sz="3200" dirty="0" smtClean="0">
                <a:latin typeface="Arial" panose="020B0604020202020204" pitchFamily="34" charset="0"/>
                <a:cs typeface="Arial" panose="020B0604020202020204" pitchFamily="34" charset="0"/>
              </a:rPr>
              <a:t>D. </a:t>
            </a:r>
            <a:r>
              <a:rPr lang="en-US" sz="3200" dirty="0"/>
              <a:t>Stealing from multiple assets little by little, to a degree that the illegal action does not come to the surface and become noticeable</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95300" y="1228344"/>
            <a:ext cx="10972800" cy="1066800"/>
          </a:xfrm>
        </p:spPr>
        <p:txBody>
          <a:bodyPr>
            <a:noAutofit/>
          </a:bodyPr>
          <a:lstStyle/>
          <a:p>
            <a:r>
              <a:rPr lang="en-US" sz="3200" dirty="0">
                <a:solidFill>
                  <a:srgbClr val="FF0000"/>
                </a:solidFill>
              </a:rPr>
              <a:t>Which of the following is the salami technique used in computer crime ?</a:t>
            </a:r>
          </a:p>
        </p:txBody>
      </p:sp>
    </p:spTree>
    <p:extLst>
      <p:ext uri="{BB962C8B-B14F-4D97-AF65-F5344CB8AC3E}">
        <p14:creationId xmlns:p14="http://schemas.microsoft.com/office/powerpoint/2010/main" val="80531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6320" y="2532888"/>
            <a:ext cx="10972800" cy="4325112"/>
          </a:xfrm>
        </p:spPr>
        <p:txBody>
          <a:bodyPr>
            <a:normAutofit fontScale="92500" lnSpcReduction="20000"/>
          </a:bodyPr>
          <a:lstStyle/>
          <a:p>
            <a:r>
              <a:rPr lang="en-US" sz="3200" dirty="0" smtClean="0">
                <a:latin typeface="Arial" panose="020B0604020202020204" pitchFamily="34" charset="0"/>
                <a:cs typeface="Arial" panose="020B0604020202020204" pitchFamily="34" charset="0"/>
              </a:rPr>
              <a:t>A.</a:t>
            </a:r>
            <a:r>
              <a:rPr lang="en-US" sz="3200" dirty="0"/>
              <a:t> First, the computer is powered off, because the virus program may be resident in memory.</a:t>
            </a:r>
          </a:p>
          <a:p>
            <a:r>
              <a:rPr lang="en-US" sz="3200" dirty="0" smtClean="0">
                <a:latin typeface="Arial" panose="020B0604020202020204" pitchFamily="34" charset="0"/>
                <a:cs typeface="Arial" panose="020B0604020202020204" pitchFamily="34" charset="0"/>
              </a:rPr>
              <a:t>B. </a:t>
            </a:r>
            <a:r>
              <a:rPr lang="en-US" sz="3200" dirty="0"/>
              <a:t>First, the infected computer is disconnected from the relevant network, because other computers may be infected via the network</a:t>
            </a:r>
          </a:p>
          <a:p>
            <a:r>
              <a:rPr lang="en-US" sz="3200" dirty="0" smtClean="0">
                <a:latin typeface="Arial" panose="020B0604020202020204" pitchFamily="34" charset="0"/>
                <a:cs typeface="Arial" panose="020B0604020202020204" pitchFamily="34" charset="0"/>
              </a:rPr>
              <a:t>C. </a:t>
            </a:r>
            <a:r>
              <a:rPr lang="en-US" sz="3200" dirty="0"/>
              <a:t>If a worm that infects a wide area in a short period of time is found while an online business system is running, the virus countermeasure is taken without stopping the system.</a:t>
            </a:r>
          </a:p>
          <a:p>
            <a:r>
              <a:rPr lang="en-US" sz="3200" dirty="0" smtClean="0">
                <a:latin typeface="Arial" panose="020B0604020202020204" pitchFamily="34" charset="0"/>
                <a:cs typeface="Arial" panose="020B0604020202020204" pitchFamily="34" charset="0"/>
              </a:rPr>
              <a:t>D.</a:t>
            </a:r>
            <a:r>
              <a:rPr lang="en-US" sz="3200" dirty="0"/>
              <a:t> The reproducibility of virus activities is confirmed for the purpose of identifying the virus name by special characteristics activated at the time of infection.</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95300" y="1228344"/>
            <a:ext cx="10972800" cy="1066800"/>
          </a:xfrm>
        </p:spPr>
        <p:txBody>
          <a:bodyPr>
            <a:noAutofit/>
          </a:bodyPr>
          <a:lstStyle/>
          <a:p>
            <a:r>
              <a:rPr lang="en-US" sz="3200" dirty="0">
                <a:solidFill>
                  <a:srgbClr val="FF0000"/>
                </a:solidFill>
              </a:rPr>
              <a:t>Which of the following is an appropriate action to be taken when a computer virus is found ?</a:t>
            </a:r>
          </a:p>
        </p:txBody>
      </p:sp>
    </p:spTree>
    <p:extLst>
      <p:ext uri="{BB962C8B-B14F-4D97-AF65-F5344CB8AC3E}">
        <p14:creationId xmlns:p14="http://schemas.microsoft.com/office/powerpoint/2010/main" val="25868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00" y="38267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DHCP</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B. </a:t>
            </a:r>
            <a:r>
              <a:rPr lang="en-US" sz="3200" dirty="0" smtClean="0"/>
              <a:t>DNS</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C. </a:t>
            </a:r>
            <a:r>
              <a:rPr lang="en-US" sz="3200" dirty="0" smtClean="0"/>
              <a:t>SNMP</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D. </a:t>
            </a:r>
            <a:r>
              <a:rPr lang="en-US" sz="3200" dirty="0" smtClean="0"/>
              <a:t>Proxy</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a:solidFill>
                  <a:srgbClr val="FF0000"/>
                </a:solidFill>
              </a:rPr>
              <a:t>Which of the following provides the function of mapping between domain names and IP addresses in a TCP/IP network ?</a:t>
            </a:r>
          </a:p>
        </p:txBody>
      </p:sp>
    </p:spTree>
    <p:extLst>
      <p:ext uri="{BB962C8B-B14F-4D97-AF65-F5344CB8AC3E}">
        <p14:creationId xmlns:p14="http://schemas.microsoft.com/office/powerpoint/2010/main" val="166036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532888"/>
            <a:ext cx="102489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It is possible to prevent denial-of-service attacks against e-mails</a:t>
            </a:r>
          </a:p>
          <a:p>
            <a:r>
              <a:rPr lang="en-US" sz="3200" dirty="0" smtClean="0">
                <a:latin typeface="Arial" panose="020B0604020202020204" pitchFamily="34" charset="0"/>
                <a:cs typeface="Arial" panose="020B0604020202020204" pitchFamily="34" charset="0"/>
              </a:rPr>
              <a:t>B. </a:t>
            </a:r>
            <a:r>
              <a:rPr lang="en-US" sz="3200" dirty="0"/>
              <a:t>It is possible to prevent encryption keys from being lost.</a:t>
            </a:r>
          </a:p>
          <a:p>
            <a:r>
              <a:rPr lang="en-US" sz="3200" dirty="0" smtClean="0">
                <a:latin typeface="Arial" panose="020B0604020202020204" pitchFamily="34" charset="0"/>
                <a:cs typeface="Arial" panose="020B0604020202020204" pitchFamily="34" charset="0"/>
              </a:rPr>
              <a:t>C. </a:t>
            </a:r>
            <a:r>
              <a:rPr lang="en-US" sz="3200" dirty="0"/>
              <a:t>It is possible to prevent the contents of e-mails from leaking out</a:t>
            </a:r>
          </a:p>
          <a:p>
            <a:r>
              <a:rPr lang="en-US" sz="3200" dirty="0" smtClean="0">
                <a:latin typeface="Arial" panose="020B0604020202020204" pitchFamily="34" charset="0"/>
                <a:cs typeface="Arial" panose="020B0604020202020204" pitchFamily="34" charset="0"/>
              </a:rPr>
              <a:t>D.</a:t>
            </a:r>
            <a:r>
              <a:rPr lang="en-US" sz="3200" dirty="0"/>
              <a:t> It is possible to protect transmission records on mail servers from being falsified.</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95300" y="1228344"/>
            <a:ext cx="10972800" cy="1066800"/>
          </a:xfrm>
        </p:spPr>
        <p:txBody>
          <a:bodyPr>
            <a:noAutofit/>
          </a:bodyPr>
          <a:lstStyle/>
          <a:p>
            <a:r>
              <a:rPr lang="en-US" sz="3200" dirty="0">
                <a:solidFill>
                  <a:srgbClr val="FF0000"/>
                </a:solidFill>
              </a:rPr>
              <a:t>Which of the following is an advantageous effect of encrypting e-mails ?</a:t>
            </a:r>
          </a:p>
        </p:txBody>
      </p:sp>
    </p:spTree>
    <p:extLst>
      <p:ext uri="{BB962C8B-B14F-4D97-AF65-F5344CB8AC3E}">
        <p14:creationId xmlns:p14="http://schemas.microsoft.com/office/powerpoint/2010/main" val="67168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900" y="2532888"/>
            <a:ext cx="103632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An attacker creates IP packets that appear to originate from valid addresses inside a trusted network</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An attacker intercepts and modifies the data in the packet without the knowledge of the sender or receiver</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An attacker manipulates people into providing inappropriate access to sensitive or confidential data</a:t>
            </a:r>
            <a:endParaRPr lang="en-US" sz="3200" dirty="0"/>
          </a:p>
          <a:p>
            <a:r>
              <a:rPr lang="en-US" sz="3200" dirty="0" smtClean="0">
                <a:latin typeface="Arial" panose="020B0604020202020204" pitchFamily="34" charset="0"/>
                <a:cs typeface="Arial" panose="020B0604020202020204" pitchFamily="34" charset="0"/>
              </a:rPr>
              <a:t>D.</a:t>
            </a:r>
            <a:r>
              <a:rPr lang="en-US" sz="3200" dirty="0"/>
              <a:t> </a:t>
            </a:r>
            <a:r>
              <a:rPr lang="en-US" sz="3200" dirty="0" smtClean="0"/>
              <a:t>An attacker searches for a valid combination of user ID and password by using a brute force attack tool</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95300" y="1228344"/>
            <a:ext cx="10972800" cy="1066800"/>
          </a:xfrm>
        </p:spPr>
        <p:txBody>
          <a:bodyPr>
            <a:noAutofit/>
          </a:bodyPr>
          <a:lstStyle/>
          <a:p>
            <a:r>
              <a:rPr lang="en-US" sz="3200" dirty="0" smtClean="0">
                <a:solidFill>
                  <a:srgbClr val="FF0000"/>
                </a:solidFill>
              </a:rPr>
              <a:t>Which of the following is an appropriate description concerning social engineering?</a:t>
            </a:r>
            <a:endParaRPr lang="en-US" sz="3200" dirty="0">
              <a:solidFill>
                <a:srgbClr val="FF0000"/>
              </a:solidFill>
            </a:endParaRPr>
          </a:p>
        </p:txBody>
      </p:sp>
    </p:spTree>
    <p:extLst>
      <p:ext uri="{BB962C8B-B14F-4D97-AF65-F5344CB8AC3E}">
        <p14:creationId xmlns:p14="http://schemas.microsoft.com/office/powerpoint/2010/main" val="354971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440" y="2903220"/>
            <a:ext cx="10972800" cy="3703320"/>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Botnet</a:t>
            </a:r>
            <a:endParaRPr lang="en-US" sz="3200" dirty="0"/>
          </a:p>
          <a:p>
            <a:r>
              <a:rPr lang="en-US" sz="3200" dirty="0" smtClean="0">
                <a:latin typeface="Arial" panose="020B0604020202020204" pitchFamily="34" charset="0"/>
                <a:cs typeface="Arial" panose="020B0604020202020204" pitchFamily="34" charset="0"/>
              </a:rPr>
              <a:t>B. </a:t>
            </a:r>
            <a:r>
              <a:rPr lang="en-US" sz="3200" dirty="0" err="1" smtClean="0"/>
              <a:t>Honeynet</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Rootkit</a:t>
            </a:r>
          </a:p>
          <a:p>
            <a:r>
              <a:rPr lang="en-US" sz="3200" dirty="0" smtClean="0">
                <a:latin typeface="Arial" panose="020B0604020202020204" pitchFamily="34" charset="0"/>
                <a:cs typeface="Arial" panose="020B0604020202020204" pitchFamily="34" charset="0"/>
              </a:rPr>
              <a:t>D.</a:t>
            </a:r>
            <a:r>
              <a:rPr lang="en-US" sz="3200" dirty="0"/>
              <a:t> </a:t>
            </a:r>
            <a:r>
              <a:rPr lang="en-US" sz="3200" dirty="0" smtClean="0"/>
              <a:t>Web beacon</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95300" y="1228344"/>
            <a:ext cx="10972800" cy="1066800"/>
          </a:xfrm>
        </p:spPr>
        <p:txBody>
          <a:bodyPr>
            <a:noAutofit/>
          </a:bodyPr>
          <a:lstStyle/>
          <a:p>
            <a:r>
              <a:rPr lang="en-US" sz="3200" dirty="0" smtClean="0">
                <a:solidFill>
                  <a:srgbClr val="FF0000"/>
                </a:solidFill>
              </a:rPr>
              <a:t>Which of the following is a collection of infected computers that have been compromised without their owners realizing it and are being remotely controlled by attackers, in order to typically send spam or attack other computers</a:t>
            </a:r>
            <a:endParaRPr lang="en-US" sz="3200" dirty="0">
              <a:solidFill>
                <a:srgbClr val="FF0000"/>
              </a:solidFill>
            </a:endParaRPr>
          </a:p>
        </p:txBody>
      </p:sp>
    </p:spTree>
    <p:extLst>
      <p:ext uri="{BB962C8B-B14F-4D97-AF65-F5344CB8AC3E}">
        <p14:creationId xmlns:p14="http://schemas.microsoft.com/office/powerpoint/2010/main" val="219238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980944"/>
            <a:ext cx="931926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Digital certificate</a:t>
            </a:r>
          </a:p>
          <a:p>
            <a:r>
              <a:rPr lang="en-US" sz="3200" dirty="0" smtClean="0">
                <a:latin typeface="Arial" panose="020B0604020202020204" pitchFamily="34" charset="0"/>
                <a:cs typeface="Arial" panose="020B0604020202020204" pitchFamily="34" charset="0"/>
              </a:rPr>
              <a:t>B. </a:t>
            </a:r>
            <a:r>
              <a:rPr lang="en-US" sz="3200" dirty="0"/>
              <a:t>Digital preservation</a:t>
            </a:r>
          </a:p>
          <a:p>
            <a:r>
              <a:rPr lang="en-US" sz="3200" dirty="0" smtClean="0">
                <a:latin typeface="Arial" panose="020B0604020202020204" pitchFamily="34" charset="0"/>
                <a:cs typeface="Arial" panose="020B0604020202020204" pitchFamily="34" charset="0"/>
              </a:rPr>
              <a:t>C. </a:t>
            </a:r>
            <a:r>
              <a:rPr lang="en-US" sz="3200" dirty="0"/>
              <a:t>Digital signature</a:t>
            </a:r>
          </a:p>
          <a:p>
            <a:r>
              <a:rPr lang="en-US" sz="3200" dirty="0" smtClean="0">
                <a:latin typeface="Arial" panose="020B0604020202020204" pitchFamily="34" charset="0"/>
                <a:cs typeface="Arial" panose="020B0604020202020204" pitchFamily="34" charset="0"/>
              </a:rPr>
              <a:t>D.</a:t>
            </a:r>
            <a:r>
              <a:rPr lang="en-US" sz="3200" dirty="0"/>
              <a:t> Digital watermark</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95300" y="1228344"/>
            <a:ext cx="10972800" cy="1066800"/>
          </a:xfrm>
        </p:spPr>
        <p:txBody>
          <a:bodyPr>
            <a:noAutofit/>
          </a:bodyPr>
          <a:lstStyle/>
          <a:p>
            <a:r>
              <a:rPr lang="en-US" sz="3200" dirty="0">
                <a:solidFill>
                  <a:srgbClr val="FF0000"/>
                </a:solidFill>
              </a:rPr>
              <a:t>Which of the following is a method that is used to check if an image or other digital content has been illegally copied and resold?</a:t>
            </a:r>
          </a:p>
        </p:txBody>
      </p:sp>
    </p:spTree>
    <p:extLst>
      <p:ext uri="{BB962C8B-B14F-4D97-AF65-F5344CB8AC3E}">
        <p14:creationId xmlns:p14="http://schemas.microsoft.com/office/powerpoint/2010/main" val="105990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940" y="346100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Data link layer</a:t>
            </a:r>
          </a:p>
          <a:p>
            <a:r>
              <a:rPr lang="en-US" sz="3200" dirty="0" smtClean="0">
                <a:latin typeface="Arial" panose="020B0604020202020204" pitchFamily="34" charset="0"/>
                <a:cs typeface="Arial" panose="020B0604020202020204" pitchFamily="34" charset="0"/>
              </a:rPr>
              <a:t>B. </a:t>
            </a:r>
            <a:r>
              <a:rPr lang="en-US" sz="3200" dirty="0"/>
              <a:t>Transport Layer</a:t>
            </a:r>
          </a:p>
          <a:p>
            <a:r>
              <a:rPr lang="en-US" sz="3200" dirty="0" smtClean="0">
                <a:latin typeface="Arial" panose="020B0604020202020204" pitchFamily="34" charset="0"/>
                <a:cs typeface="Arial" panose="020B0604020202020204" pitchFamily="34" charset="0"/>
              </a:rPr>
              <a:t>C. </a:t>
            </a:r>
            <a:r>
              <a:rPr lang="en-US" sz="3200" dirty="0"/>
              <a:t>Network Layer</a:t>
            </a:r>
          </a:p>
          <a:p>
            <a:r>
              <a:rPr lang="en-US" sz="3200" dirty="0" smtClean="0">
                <a:latin typeface="Arial" panose="020B0604020202020204" pitchFamily="34" charset="0"/>
                <a:cs typeface="Arial" panose="020B0604020202020204" pitchFamily="34" charset="0"/>
              </a:rPr>
              <a:t>D. </a:t>
            </a:r>
            <a:r>
              <a:rPr lang="en-US" sz="3200" dirty="0"/>
              <a:t>Physical Layer</a:t>
            </a:r>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a:solidFill>
                  <a:srgbClr val="FF0000"/>
                </a:solidFill>
              </a:rPr>
              <a:t>Which of the following layers of an OSI basic reference model is comparable to an HDLC procedure ?</a:t>
            </a:r>
          </a:p>
        </p:txBody>
      </p:sp>
    </p:spTree>
    <p:extLst>
      <p:ext uri="{BB962C8B-B14F-4D97-AF65-F5344CB8AC3E}">
        <p14:creationId xmlns:p14="http://schemas.microsoft.com/office/powerpoint/2010/main" val="262484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2552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ARP</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ICMP</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IP</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UDP</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smtClean="0">
                <a:solidFill>
                  <a:srgbClr val="FF0000"/>
                </a:solidFill>
              </a:rPr>
              <a:t>Which of the following is a connectionless protocol that offers speed and low overhead as its primary advantage in the transport layer of the OSI basic reference model?</a:t>
            </a:r>
            <a:endParaRPr lang="en-US" sz="3200" dirty="0">
              <a:solidFill>
                <a:srgbClr val="FF0000"/>
              </a:solidFill>
            </a:endParaRPr>
          </a:p>
        </p:txBody>
      </p:sp>
    </p:spTree>
    <p:extLst>
      <p:ext uri="{BB962C8B-B14F-4D97-AF65-F5344CB8AC3E}">
        <p14:creationId xmlns:p14="http://schemas.microsoft.com/office/powerpoint/2010/main" val="61494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255264"/>
            <a:ext cx="10972800" cy="4325112"/>
          </a:xfrm>
        </p:spPr>
        <p:txBody>
          <a:bodyPr>
            <a:normAutofit/>
          </a:bodyPr>
          <a:lstStyle/>
          <a:p>
            <a:r>
              <a:rPr lang="en-US" sz="3200" dirty="0" smtClean="0">
                <a:latin typeface="Arial" panose="020B0604020202020204" pitchFamily="34" charset="0"/>
                <a:cs typeface="Arial" panose="020B0604020202020204" pitchFamily="34" charset="0"/>
              </a:rPr>
              <a:t>A.</a:t>
            </a:r>
            <a:r>
              <a:rPr lang="en-US" sz="3200" dirty="0"/>
              <a:t> </a:t>
            </a:r>
            <a:r>
              <a:rPr lang="en-US" sz="3200" dirty="0" smtClean="0"/>
              <a:t>ARP</a:t>
            </a:r>
            <a:endParaRPr lang="en-US" sz="3200" dirty="0"/>
          </a:p>
          <a:p>
            <a:r>
              <a:rPr lang="en-US" sz="3200" dirty="0" smtClean="0">
                <a:latin typeface="Arial" panose="020B0604020202020204" pitchFamily="34" charset="0"/>
                <a:cs typeface="Arial" panose="020B0604020202020204" pitchFamily="34" charset="0"/>
              </a:rPr>
              <a:t>B. </a:t>
            </a:r>
            <a:r>
              <a:rPr lang="en-US" sz="3200" dirty="0" smtClean="0"/>
              <a:t>DHCP</a:t>
            </a:r>
            <a:endParaRPr lang="en-US" sz="3200" dirty="0"/>
          </a:p>
          <a:p>
            <a:r>
              <a:rPr lang="en-US" sz="3200" dirty="0" smtClean="0">
                <a:latin typeface="Arial" panose="020B0604020202020204" pitchFamily="34" charset="0"/>
                <a:cs typeface="Arial" panose="020B0604020202020204" pitchFamily="34" charset="0"/>
              </a:rPr>
              <a:t>C. </a:t>
            </a:r>
            <a:r>
              <a:rPr lang="en-US" sz="3200" dirty="0" smtClean="0"/>
              <a:t>RIP</a:t>
            </a:r>
            <a:endParaRPr lang="en-US" sz="3200" dirty="0"/>
          </a:p>
          <a:p>
            <a:r>
              <a:rPr lang="en-US" sz="3200" dirty="0" smtClean="0">
                <a:latin typeface="Arial" panose="020B0604020202020204" pitchFamily="34" charset="0"/>
                <a:cs typeface="Arial" panose="020B0604020202020204" pitchFamily="34" charset="0"/>
              </a:rPr>
              <a:t>D. </a:t>
            </a:r>
            <a:r>
              <a:rPr lang="en-US" sz="3200" dirty="0" smtClean="0"/>
              <a:t>SMTP</a:t>
            </a:r>
            <a:endParaRPr lang="en-US" sz="3200"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891284"/>
            <a:ext cx="10972800" cy="1066800"/>
          </a:xfrm>
        </p:spPr>
        <p:txBody>
          <a:bodyPr>
            <a:noAutofit/>
          </a:bodyPr>
          <a:lstStyle/>
          <a:p>
            <a:r>
              <a:rPr lang="en-US" sz="3200" dirty="0">
                <a:solidFill>
                  <a:srgbClr val="FF0000"/>
                </a:solidFill>
              </a:rPr>
              <a:t>What protocol </a:t>
            </a:r>
            <a:r>
              <a:rPr lang="en-US" sz="3200" dirty="0" smtClean="0">
                <a:solidFill>
                  <a:srgbClr val="FF0000"/>
                </a:solidFill>
              </a:rPr>
              <a:t>dynamically </a:t>
            </a:r>
            <a:r>
              <a:rPr lang="en-US" sz="3200" dirty="0">
                <a:solidFill>
                  <a:srgbClr val="FF0000"/>
                </a:solidFill>
              </a:rPr>
              <a:t>assigns IP addresses in a TCP/IP network ?</a:t>
            </a:r>
          </a:p>
        </p:txBody>
      </p:sp>
    </p:spTree>
    <p:extLst>
      <p:ext uri="{BB962C8B-B14F-4D97-AF65-F5344CB8AC3E}">
        <p14:creationId xmlns:p14="http://schemas.microsoft.com/office/powerpoint/2010/main" val="329095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presentation(2)</Template>
  <TotalTime>0</TotalTime>
  <Words>3986</Words>
  <Application>Microsoft Office PowerPoint</Application>
  <PresentationFormat>Widescreen</PresentationFormat>
  <Paragraphs>420</Paragraphs>
  <Slides>63</Slides>
  <Notes>63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Georgia</vt:lpstr>
      <vt:lpstr>Wingdings 2</vt:lpstr>
      <vt:lpstr>Training presentation</vt:lpstr>
      <vt:lpstr>AM Questions</vt:lpstr>
      <vt:lpstr>PowerPoint Presentation</vt:lpstr>
      <vt:lpstr>When a network device is connected to the LAN with the network address of 201.12.1.64 and the subnet mask of 255.255.255.192, which of the following IP addresses should NOT be assigned to the device on the network ?</vt:lpstr>
      <vt:lpstr>Which of the following is the appropriate protocol that is widely used with TCP/IP networks to collect and manage information from network devices such as servers, routers, switches, and hubs ?</vt:lpstr>
      <vt:lpstr>Which of the following occurs when computer A broadcasts an ARP request to find the MAC address of computer B on the same network ?</vt:lpstr>
      <vt:lpstr>Which of the following provides the function of mapping between domain names and IP addresses in a TCP/IP network ?</vt:lpstr>
      <vt:lpstr>Which of the following layers of an OSI basic reference model is comparable to an HDLC procedure ?</vt:lpstr>
      <vt:lpstr>Which of the following is a connectionless protocol that offers speed and low overhead as its primary advantage in the transport layer of the OSI basic reference model?</vt:lpstr>
      <vt:lpstr>What protocol dynamically assigns IP addresses in a TCP/IP network ?</vt:lpstr>
      <vt:lpstr>In a CSMA/CD LAN, which of the following is used in the data link layer to identify the sender and destination when sending and receiving frames ?</vt:lpstr>
      <vt:lpstr>In the OSI 7-layer model, which of the following layers converts data from the upper layer into many tiny pieces called segments for transmission across the network ?</vt:lpstr>
      <vt:lpstr>Among the layers of the OSI basic reference model, which of the following is the appropriate layer that is primarily responsible for the translation, encryption, and compression of data?</vt:lpstr>
      <vt:lpstr>Which of the following protocols is used in a TCP/IP network to provide a virtual terminal function that enables remote login to a host for remote operation ?</vt:lpstr>
      <vt:lpstr>Which of the following is the IP address range that is reserved for class B in traditional IPv4 addresses?</vt:lpstr>
      <vt:lpstr>In the OSI basic conference model, which of the following layers provides a set of rules for establishing and terminating the connection between applications on computer systems ?</vt:lpstr>
      <vt:lpstr>Which of the following protocols is used on the transport layer of OSI basic reference model ?</vt:lpstr>
      <vt:lpstr>Which of the following IP addresses can be used to connect a computer direcly to the Internet ?</vt:lpstr>
      <vt:lpstr>In the OSI basic reference model, which of the following is the appropriate layer that provides end-to-end communication services for applications, and also provides convenient services such as connection-oriented or connectionless data stream support, reliability, flow control, and congestion control? </vt:lpstr>
      <vt:lpstr>Which of the following network topologies is commonly used, especially in Fast or Gigabit Ethernet, for connecting network devices via a centralized unit such as a hub or a switch? </vt:lpstr>
      <vt:lpstr>Which of the following is a protocol used by the ping command in order to verify that the communication link between source and destination is working in the TCP/IP network environment?</vt:lpstr>
      <vt:lpstr>Which of the following is the appropriate combination that is defined as a socket address in TCP/IP network environements?</vt:lpstr>
      <vt:lpstr>Which of the following is the broadcast MAC address that is used by multiple protocols, such as ARP (Address Resolution Protocol) and RIP (Routing Information Protocol), in order to transmit data to all of the hosts on the local subnet?</vt:lpstr>
      <vt:lpstr>In an IPv4 environment, when the subnet mask “255.255.255.224” is used for a class C network, how many IP addresses including reserved or ineffective addresses can be assigned to subnets and hosts per subnet respectively?</vt:lpstr>
      <vt:lpstr>PowerPoint Presentation</vt:lpstr>
      <vt:lpstr>Which of the following terms can be applicable to an explanation below ? "The sender sends a single datagram; the routers are responsible for making copies and sending them to a group of interested receivers"</vt:lpstr>
      <vt:lpstr>Which of the following is an appropriate function of a switching hub (layer 2 switch) that is used as a network device?</vt:lpstr>
      <vt:lpstr>Which of the following protocols is used for synchronizing the clocks in multiple nodes on the Internet ?</vt:lpstr>
      <vt:lpstr> Which of the following protocols can be used to access e-mail messages that are stored on a remote, and possibly shared, mail server, and there by are manipulated from a desktop computer at home, a workstation at the office, and a notebook computer while traveling, without the need to transfer messages back and forth between these computers? </vt:lpstr>
      <vt:lpstr>The function that starts up a computer via a LAN is called WOL (Wake on LAN). Which of the following can be performed efficiently by using this function?</vt:lpstr>
      <vt:lpstr>Which of the following describes the role of DNS in the TCP/IP network?</vt:lpstr>
      <vt:lpstr>Which of the following is an appropriate combination of the protocols that are used for transmitting and receiving e-mail as shown in the diagram below?   </vt:lpstr>
      <vt:lpstr>Which of the following is the appropriate technology that is used to establish a private or secure network connection within a public IP network. such as the Internet, and to give the company the same capabilities at much lower cost by using the shared public infrastructure rather than a private one ?</vt:lpstr>
      <vt:lpstr>Which of the following is an appropriate statement in regard to the transmission operation of nodes connected to a LAN in the CSMA/CD Method ?</vt:lpstr>
      <vt:lpstr>Which of the following is the key technology that enables to connect a computer using a private IP address to the Internet ?</vt:lpstr>
      <vt:lpstr>Which of the following is the appropriate protocol that is used to send e-mail messages from one server to another over the Internet ?</vt:lpstr>
      <vt:lpstr>Which of the following is an mechanism that allows a Web server to store its own information about a user on the user's own computer so that the Web server can identify users and possibly prepare customized Web pages for them ?</vt:lpstr>
      <vt:lpstr>Which of the following is the server that can be used to intercept all messages entering and leaving the network and to effectively hide the true network addresses?</vt:lpstr>
      <vt:lpstr>Which of the following is used for encoding and interpreting binary files, images, video, and not-ASCII character sets within an e-mail message on the Internet?</vt:lpstr>
      <vt:lpstr>PowerPoint Presentation</vt:lpstr>
      <vt:lpstr>Which of the following is the public key cryptography algorithm that is named after the initials its three researchers and is based on the difficulty of factorizing extremely large numbers into prime factors?</vt:lpstr>
      <vt:lpstr>Which of the following explains the pattern matching method that is used by antivirus software? </vt:lpstr>
      <vt:lpstr>A government website accepts passport applications using HTTP forms to collect information. Users provide complete personal information in the forms to help expedite processing of face-to-face transactions, and payments are done offline. The information collected enters a secure server for processing and document releasing. In this system environment, which of the following is the most likely security attack? </vt:lpstr>
      <vt:lpstr>Which of the following is a network segment that is isolated from the external network (WAN) and the internal network (LAN) via firewalls in order to ensure that publicly accessible servers cannot contact other internal network segments in the event that such a server is compromised? </vt:lpstr>
      <vt:lpstr>When information, such as an e-mail or a document file, is sent or received with a digital signature via the Internet, which of the following is the appropriate combination of security properties that ensure that such information has not been altered or tampered with during transmission?  </vt:lpstr>
      <vt:lpstr>When a message is sent to Person A from Person B using public key cryptography, which of the following keys should be used for encrypting the message? </vt:lpstr>
      <vt:lpstr>Which of the following refers to online scams where thieves attempt to entice e-mail recipients into clicking on a link that takes them to a bogus website, and the website may prompt the recipient to provide personal information such as social security number, bank account number, and credit card number, and/or it may download malicious software onto the recipient’s computer? </vt:lpstr>
      <vt:lpstr>A message with a digital signature is received via e-mail. Which of the following can be checked by verifying the digital signature of the received message?</vt:lpstr>
      <vt:lpstr>Which of the following is a technique of social engineering that obtains sensitive or confidential data by searching for residual data left in a computer after job execution or by examining discarded or stolen media such as printed papers, tapes, and discs?</vt:lpstr>
      <vt:lpstr>Which of the following is a biometric recognition technique that is used for identifying a person by using the person’s own behavioral features as well as physiological features?</vt:lpstr>
      <vt:lpstr>In e-commerce such as mail-order business, there is a risk that dealers or users are damaged by falsifying, spoofing, and repudiation at the time of sales order or purchase order. Which of the following is an appropriate security technology that can cope well with all of these three threats? </vt:lpstr>
      <vt:lpstr>Which of the following is an algorithm that can be used for asymmetric (or public key) cryptography? </vt:lpstr>
      <vt:lpstr>Which of the following is the purpose of using a WAF (Web application firewall)?</vt:lpstr>
      <vt:lpstr>Port scanning is the process of sending packets to check every port on each target system to see which ports are open and which ports are locked. Which of the following information can be identified by port scanning?</vt:lpstr>
      <vt:lpstr>Which of the following can be realized by using the packet filtering function of a firewall? </vt:lpstr>
      <vt:lpstr>Which of the following is an appropriate purpose of installing a firewall in a computer network?</vt:lpstr>
      <vt:lpstr>Against what kind of attacks does SSL (Secure Socket Layer) protect users on the Internet ?</vt:lpstr>
      <vt:lpstr>Which of the following is a method of phising ?</vt:lpstr>
      <vt:lpstr>Which of the following is the salami technique used in computer crime ?</vt:lpstr>
      <vt:lpstr>Which of the following is an appropriate action to be taken when a computer virus is found ?</vt:lpstr>
      <vt:lpstr>Which of the following is an advantageous effect of encrypting e-mails ?</vt:lpstr>
      <vt:lpstr>Which of the following is an appropriate description concerning social engineering?</vt:lpstr>
      <vt:lpstr>Which of the following is a collection of infected computers that have been compromised without their owners realizing it and are being remotely controlled by attackers, in order to typically send spam or attack other computers</vt:lpstr>
      <vt:lpstr>Which of the following is a method that is used to check if an image or other digital content has been illegally copied and resold?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2013-03-13T07:05:25Z</dcterms:created>
  <dcterms:modified xsi:type="dcterms:W3CDTF">2014-10-13T09:32:51Z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