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63"/>
  </p:notesMasterIdLst>
  <p:handoutMasterIdLst>
    <p:handoutMasterId r:id="rId64"/>
  </p:handoutMasterIdLst>
  <p:sldIdLst>
    <p:sldId id="257" r:id="rId3"/>
    <p:sldId id="258" r:id="rId4"/>
    <p:sldId id="259" r:id="rId5"/>
    <p:sldId id="260" r:id="rId6"/>
    <p:sldId id="261" r:id="rId7"/>
    <p:sldId id="328" r:id="rId8"/>
    <p:sldId id="323" r:id="rId9"/>
    <p:sldId id="324" r:id="rId10"/>
    <p:sldId id="325" r:id="rId11"/>
    <p:sldId id="326" r:id="rId12"/>
    <p:sldId id="327" r:id="rId13"/>
    <p:sldId id="262" r:id="rId14"/>
    <p:sldId id="332" r:id="rId15"/>
    <p:sldId id="333" r:id="rId16"/>
    <p:sldId id="334" r:id="rId17"/>
    <p:sldId id="335" r:id="rId18"/>
    <p:sldId id="336" r:id="rId19"/>
    <p:sldId id="274" r:id="rId20"/>
    <p:sldId id="337" r:id="rId21"/>
    <p:sldId id="338" r:id="rId22"/>
    <p:sldId id="339" r:id="rId23"/>
    <p:sldId id="340" r:id="rId24"/>
    <p:sldId id="279" r:id="rId25"/>
    <p:sldId id="281" r:id="rId26"/>
    <p:sldId id="282" r:id="rId27"/>
    <p:sldId id="265" r:id="rId28"/>
    <p:sldId id="266" r:id="rId29"/>
    <p:sldId id="283" r:id="rId30"/>
    <p:sldId id="284" r:id="rId31"/>
    <p:sldId id="285" r:id="rId32"/>
    <p:sldId id="286" r:id="rId33"/>
    <p:sldId id="287" r:id="rId34"/>
    <p:sldId id="329" r:id="rId35"/>
    <p:sldId id="330" r:id="rId36"/>
    <p:sldId id="331" r:id="rId37"/>
    <p:sldId id="288" r:id="rId38"/>
    <p:sldId id="289" r:id="rId39"/>
    <p:sldId id="290" r:id="rId40"/>
    <p:sldId id="291" r:id="rId41"/>
    <p:sldId id="341" r:id="rId42"/>
    <p:sldId id="293" r:id="rId43"/>
    <p:sldId id="294" r:id="rId44"/>
    <p:sldId id="295" r:id="rId45"/>
    <p:sldId id="342"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66786" autoAdjust="0"/>
  </p:normalViewPr>
  <p:slideViewPr>
    <p:cSldViewPr snapToGrid="0">
      <p:cViewPr varScale="1">
        <p:scale>
          <a:sx n="39" d="100"/>
          <a:sy n="39" d="100"/>
        </p:scale>
        <p:origin x="84" y="27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3/28/2013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3/28/2013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13</a:t>
            </a:fld>
            <a:endParaRPr lang="en-US" dirty="0"/>
          </a:p>
        </p:txBody>
      </p:sp>
    </p:spTree>
    <p:extLst>
      <p:ext uri="{BB962C8B-B14F-4D97-AF65-F5344CB8AC3E}">
        <p14:creationId xmlns:p14="http://schemas.microsoft.com/office/powerpoint/2010/main" val="39555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14</a:t>
            </a:fld>
            <a:endParaRPr lang="en-US" dirty="0"/>
          </a:p>
        </p:txBody>
      </p:sp>
    </p:spTree>
    <p:extLst>
      <p:ext uri="{BB962C8B-B14F-4D97-AF65-F5344CB8AC3E}">
        <p14:creationId xmlns:p14="http://schemas.microsoft.com/office/powerpoint/2010/main" val="5527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Internet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DNS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IP. </a:t>
            </a:r>
          </a:p>
          <a:p>
            <a:r>
              <a:rPr lang="en-US" sz="1200" kern="1200" dirty="0" smtClean="0">
                <a:solidFill>
                  <a:schemeClr val="tx1"/>
                </a:solidFill>
                <a:effectLst/>
                <a:latin typeface="+mn-lt"/>
                <a:ea typeface="+mn-ea"/>
                <a:cs typeface="+mn-cs"/>
              </a:rPr>
              <a:t>•  HTTP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HTML. </a:t>
            </a:r>
          </a:p>
          <a:p>
            <a:r>
              <a:rPr lang="en-US" sz="1200" kern="1200" dirty="0" smtClean="0">
                <a:solidFill>
                  <a:schemeClr val="tx1"/>
                </a:solidFill>
                <a:effectLst/>
                <a:latin typeface="+mn-lt"/>
                <a:ea typeface="+mn-ea"/>
                <a:cs typeface="+mn-cs"/>
              </a:rPr>
              <a:t>•  FTP (File Transfer Protocol):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tệp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SMTP (Simple Mail Transfer Protocol):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POP3 (Post Office Protocol Version 3):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mail servers. </a:t>
            </a:r>
          </a:p>
          <a:p>
            <a:r>
              <a:rPr lang="en-US" sz="1200" kern="1200" dirty="0" smtClean="0">
                <a:solidFill>
                  <a:schemeClr val="tx1"/>
                </a:solidFill>
                <a:effectLst/>
                <a:latin typeface="+mn-lt"/>
                <a:ea typeface="+mn-ea"/>
                <a:cs typeface="+mn-cs"/>
              </a:rPr>
              <a:t>•  NNTP (Network News Transfer Protocol):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TELNET (</a:t>
            </a:r>
            <a:r>
              <a:rPr lang="en-US" sz="1200" kern="1200" dirty="0" err="1" smtClean="0">
                <a:solidFill>
                  <a:schemeClr val="tx1"/>
                </a:solidFill>
                <a:effectLst/>
                <a:latin typeface="+mn-lt"/>
                <a:ea typeface="+mn-ea"/>
                <a:cs typeface="+mn-cs"/>
              </a:rPr>
              <a:t>TELecommunication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NETwork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SNMP (Simple Network Management Protocol):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DHCP (Dynamic Host Configuration Protocol):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319301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TCP/IP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Internet - Transmission Control Protocol/Internet Protocol)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Internet. Do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Internet,TCP</a:t>
            </a:r>
            <a:r>
              <a:rPr lang="en-US" sz="1200" kern="1200" dirty="0" smtClean="0">
                <a:solidFill>
                  <a:schemeClr val="tx1"/>
                </a:solidFill>
                <a:effectLst/>
                <a:latin typeface="+mn-lt"/>
                <a:ea typeface="+mn-ea"/>
                <a:cs typeface="+mn-cs"/>
              </a:rPr>
              <a:t>/IP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dirty="0"/>
          </a:p>
        </p:txBody>
      </p:sp>
    </p:spTree>
    <p:extLst>
      <p:ext uri="{BB962C8B-B14F-4D97-AF65-F5344CB8AC3E}">
        <p14:creationId xmlns:p14="http://schemas.microsoft.com/office/powerpoint/2010/main" val="332863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34</a:t>
            </a:fld>
            <a:endParaRPr lang="en-US" dirty="0"/>
          </a:p>
        </p:txBody>
      </p:sp>
    </p:spTree>
    <p:extLst>
      <p:ext uri="{BB962C8B-B14F-4D97-AF65-F5344CB8AC3E}">
        <p14:creationId xmlns:p14="http://schemas.microsoft.com/office/powerpoint/2010/main" val="1080459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228DA0-2BCC-4E94-A9AE-6A377C5B1410}" type="slidenum">
              <a:rPr lang="en-US"/>
              <a:pPr eaLnBrk="1" hangingPunct="1"/>
              <a:t>37</a:t>
            </a:fld>
            <a:endParaRPr lang="en-US"/>
          </a:p>
        </p:txBody>
      </p:sp>
      <p:sp>
        <p:nvSpPr>
          <p:cNvPr id="48131"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(end-to-end).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TCP: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UDP: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TCP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UDP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46508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BF1961-2DB2-4CB5-8CBC-A15F1B30FC5C}" type="slidenum">
              <a:rPr lang="en-US"/>
              <a:pPr eaLnBrk="1" hangingPunct="1"/>
              <a:t>38</a:t>
            </a:fld>
            <a:endParaRPr lang="en-US"/>
          </a:p>
        </p:txBody>
      </p:sp>
      <p:sp>
        <p:nvSpPr>
          <p:cNvPr id="49155"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Purpose:</a:t>
            </a:r>
            <a:r>
              <a:rPr lang="en-US" dirty="0" smtClean="0"/>
              <a:t> This figure explains what is contained in a TCP segment. 	</a:t>
            </a:r>
          </a:p>
          <a:p>
            <a:pPr eaLnBrk="1" hangingPunct="1">
              <a:spcBef>
                <a:spcPct val="0"/>
              </a:spcBef>
            </a:pPr>
            <a:r>
              <a:rPr lang="en-US" b="1" dirty="0" smtClean="0"/>
              <a:t>Emphasize:</a:t>
            </a:r>
            <a:endParaRPr lang="en-US" dirty="0" smtClean="0"/>
          </a:p>
          <a:p>
            <a:pPr eaLnBrk="1" hangingPunct="1">
              <a:spcBef>
                <a:spcPct val="0"/>
              </a:spcBef>
            </a:pPr>
            <a:r>
              <a:rPr lang="en-US" dirty="0" smtClean="0"/>
              <a:t>Source Port and Destination Port are the connections to the upper-layer protocol.</a:t>
            </a:r>
          </a:p>
          <a:p>
            <a:pPr eaLnBrk="1" hangingPunct="1">
              <a:spcBef>
                <a:spcPct val="0"/>
              </a:spcBef>
            </a:pPr>
            <a:r>
              <a:rPr lang="en-US" dirty="0" smtClean="0"/>
              <a:t>Sequence and Acknowledgment numbers are the position in the user’s byte stream of this segment. Sequence numbers are used for establishing reliability.</a:t>
            </a:r>
          </a:p>
          <a:p>
            <a:pPr eaLnBrk="1" hangingPunct="1">
              <a:spcBef>
                <a:spcPct val="0"/>
              </a:spcBef>
            </a:pPr>
            <a:r>
              <a:rPr lang="en-US" dirty="0" smtClean="0"/>
              <a:t>HLEN is the header length. It tells us where the data begins.</a:t>
            </a:r>
          </a:p>
          <a:p>
            <a:pPr eaLnBrk="1" hangingPunct="1">
              <a:spcBef>
                <a:spcPct val="0"/>
              </a:spcBef>
            </a:pPr>
            <a:r>
              <a:rPr lang="en-US" dirty="0" smtClean="0"/>
              <a:t>Six bits are reserved for future use.</a:t>
            </a:r>
          </a:p>
          <a:p>
            <a:pPr eaLnBrk="1" hangingPunct="1">
              <a:spcBef>
                <a:spcPct val="0"/>
              </a:spcBef>
            </a:pPr>
            <a:r>
              <a:rPr lang="en-US" dirty="0" smtClean="0"/>
              <a:t>Code Bits distinguish session management messages from data.</a:t>
            </a:r>
          </a:p>
          <a:p>
            <a:pPr eaLnBrk="1" hangingPunct="1">
              <a:spcBef>
                <a:spcPct val="0"/>
              </a:spcBef>
            </a:pPr>
            <a:r>
              <a:rPr lang="en-US" dirty="0" smtClean="0"/>
              <a:t>Window is a term we will come back to in a few slides. For now, consider it the size of the receivers buffers.</a:t>
            </a:r>
          </a:p>
          <a:p>
            <a:pPr eaLnBrk="1" hangingPunct="1">
              <a:spcBef>
                <a:spcPct val="0"/>
              </a:spcBef>
            </a:pPr>
            <a:r>
              <a:rPr lang="en-US" dirty="0" smtClean="0"/>
              <a:t>Checksum is a cyclic redundancy check (CRC). It verifies that the datagram arrived intact.</a:t>
            </a:r>
          </a:p>
          <a:p>
            <a:pPr eaLnBrk="1" hangingPunct="1">
              <a:spcBef>
                <a:spcPct val="0"/>
              </a:spcBef>
            </a:pPr>
            <a:r>
              <a:rPr lang="en-US" dirty="0" smtClean="0"/>
              <a:t>Urgent Pointer is used to signify out-of-band data.</a:t>
            </a:r>
          </a:p>
          <a:p>
            <a:pPr eaLnBrk="1" hangingPunct="1">
              <a:spcBef>
                <a:spcPct val="0"/>
              </a:spcBef>
            </a:pPr>
            <a:r>
              <a:rPr lang="en-US" dirty="0" smtClean="0"/>
              <a:t>Options are used by vendors to enhance their protocol offering.</a:t>
            </a:r>
          </a:p>
          <a:p>
            <a:pPr eaLnBrk="1" hangingPunct="1">
              <a:spcBef>
                <a:spcPct val="0"/>
              </a:spcBef>
            </a:pPr>
            <a:r>
              <a:rPr lang="en-US" dirty="0" smtClean="0"/>
              <a:t>The data portion of the frame contains the upper-layer protocol data.</a:t>
            </a:r>
          </a:p>
        </p:txBody>
      </p:sp>
    </p:spTree>
    <p:extLst>
      <p:ext uri="{BB962C8B-B14F-4D97-AF65-F5344CB8AC3E}">
        <p14:creationId xmlns:p14="http://schemas.microsoft.com/office/powerpoint/2010/main" val="4094702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7C6BC0-54FD-438A-9F69-853ED38AE07A}" type="slidenum">
              <a:rPr lang="en-US"/>
              <a:pPr eaLnBrk="1" hangingPunct="1"/>
              <a:t>39</a:t>
            </a:fld>
            <a:endParaRPr lang="en-US"/>
          </a:p>
        </p:txBody>
      </p:sp>
      <p:sp>
        <p:nvSpPr>
          <p:cNvPr id="50179"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Purpose:</a:t>
            </a:r>
            <a:r>
              <a:rPr lang="en-US" dirty="0" smtClean="0"/>
              <a:t> This figure explains how TCP uses port numbers to connect applications. </a:t>
            </a:r>
          </a:p>
          <a:p>
            <a:pPr eaLnBrk="1" hangingPunct="1">
              <a:spcBef>
                <a:spcPct val="0"/>
              </a:spcBef>
            </a:pPr>
            <a:r>
              <a:rPr lang="en-US" b="1" dirty="0" smtClean="0"/>
              <a:t>Emphasize:</a:t>
            </a:r>
            <a:r>
              <a:rPr lang="en-US" dirty="0" smtClean="0"/>
              <a:t> These port numbers were standardized in RFC 1340. This RFC has been obsoleted by RFC 1700. However, many of the port numbers outlined in RFC 1340 are still being used as standards. </a:t>
            </a:r>
          </a:p>
          <a:p>
            <a:pPr eaLnBrk="1" hangingPunct="1">
              <a:spcBef>
                <a:spcPct val="0"/>
              </a:spcBef>
            </a:pPr>
            <a:r>
              <a:rPr lang="en-US" dirty="0" smtClean="0"/>
              <a:t>It is possible to filter on TCP port numbers.</a:t>
            </a:r>
          </a:p>
          <a:p>
            <a:pPr eaLnBrk="1" hangingPunct="1">
              <a:spcBef>
                <a:spcPct val="0"/>
              </a:spcBef>
            </a:pPr>
            <a:r>
              <a:rPr lang="en-US" dirty="0" smtClean="0"/>
              <a:t>The TCP port number, combined with other information, is what UNIX C language developers call a socket. However, work sockets have different meanings in XNS and Novell, where they are service access point abstractions or programming interfaces rather than service access point identifiers.	</a:t>
            </a:r>
          </a:p>
          <a:p>
            <a:pPr eaLnBrk="1" hangingPunct="1">
              <a:spcBef>
                <a:spcPct val="0"/>
              </a:spcBef>
            </a:pPr>
            <a:endParaRPr lang="en-US" dirty="0" smtClean="0"/>
          </a:p>
        </p:txBody>
      </p:sp>
    </p:spTree>
    <p:extLst>
      <p:ext uri="{BB962C8B-B14F-4D97-AF65-F5344CB8AC3E}">
        <p14:creationId xmlns:p14="http://schemas.microsoft.com/office/powerpoint/2010/main" val="780604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00E816-A0F7-4FF1-9557-F1941D741EFB}" type="slidenum">
              <a:rPr lang="en-US"/>
              <a:pPr eaLnBrk="1" hangingPunct="1"/>
              <a:t>40</a:t>
            </a:fld>
            <a:endParaRPr lang="en-US"/>
          </a:p>
        </p:txBody>
      </p:sp>
      <p:sp>
        <p:nvSpPr>
          <p:cNvPr id="51203"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Purpose:</a:t>
            </a:r>
            <a:r>
              <a:rPr lang="en-US" dirty="0" smtClean="0"/>
              <a:t> This figure continues to explain how TCP uses port numbers. 	</a:t>
            </a:r>
          </a:p>
          <a:p>
            <a:pPr eaLnBrk="1" hangingPunct="1">
              <a:spcBef>
                <a:spcPct val="0"/>
              </a:spcBef>
            </a:pPr>
            <a:r>
              <a:rPr lang="en-US" b="1" dirty="0" smtClean="0"/>
              <a:t>Emphasize:</a:t>
            </a:r>
            <a:r>
              <a:rPr lang="en-US" dirty="0" smtClean="0"/>
              <a:t> In most cases the TCP port number on one side of a conversation is the same on the other side. For example, when a file transfer takes place, the software on one host is communicating with a peer application on another host.</a:t>
            </a:r>
          </a:p>
          <a:p>
            <a:pPr eaLnBrk="1" hangingPunct="1">
              <a:spcBef>
                <a:spcPct val="0"/>
              </a:spcBef>
            </a:pPr>
            <a:r>
              <a:rPr lang="en-US" dirty="0" smtClean="0"/>
              <a:t>In this example we see a Telnet (TCP port 23) session. It is possible to have multiple Telnet sessions running simultaneously on a host or router. Telnet selects an unused port number above 1023 to represent the source port for each independent session. Notice that the destination port is still 23. </a:t>
            </a:r>
          </a:p>
          <a:p>
            <a:pPr eaLnBrk="1" hangingPunct="1">
              <a:spcBef>
                <a:spcPct val="0"/>
              </a:spcBef>
            </a:pPr>
            <a:r>
              <a:rPr lang="en-US" dirty="0" smtClean="0"/>
              <a:t>Port numbering is important to understand in order to configure IP extended access lists. The lack of symmetry in port number use is a critical factor in establishing effective security.	</a:t>
            </a:r>
          </a:p>
          <a:p>
            <a:pPr eaLnBrk="1" hangingPunct="1">
              <a:spcBef>
                <a:spcPct val="0"/>
              </a:spcBef>
            </a:pPr>
            <a:endParaRPr lang="en-US" dirty="0" smtClean="0"/>
          </a:p>
        </p:txBody>
      </p:sp>
    </p:spTree>
    <p:extLst>
      <p:ext uri="{BB962C8B-B14F-4D97-AF65-F5344CB8AC3E}">
        <p14:creationId xmlns:p14="http://schemas.microsoft.com/office/powerpoint/2010/main" val="3043117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40C9A0-F254-4EF5-BE0F-58DB39BE1965}" type="slidenum">
              <a:rPr lang="en-US"/>
              <a:pPr eaLnBrk="1" hangingPunct="1"/>
              <a:t>41</a:t>
            </a:fld>
            <a:endParaRPr lang="en-US"/>
          </a:p>
        </p:txBody>
      </p:sp>
      <p:sp>
        <p:nvSpPr>
          <p:cNvPr id="52227"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Layer 1 of 3:</a:t>
            </a:r>
          </a:p>
          <a:p>
            <a:pPr eaLnBrk="1" hangingPunct="1">
              <a:spcBef>
                <a:spcPct val="0"/>
              </a:spcBef>
            </a:pPr>
            <a:r>
              <a:rPr lang="en-US" dirty="0" smtClean="0"/>
              <a:t>Host A begins by sending a SYN segment indicating that host A will use sequence numbers starting with sequence number 100. </a:t>
            </a:r>
          </a:p>
          <a:p>
            <a:pPr eaLnBrk="1" hangingPunct="1">
              <a:spcBef>
                <a:spcPct val="0"/>
              </a:spcBef>
            </a:pPr>
            <a:r>
              <a:rPr lang="en-US" b="1" dirty="0" smtClean="0"/>
              <a:t>Emphasize:</a:t>
            </a:r>
            <a:r>
              <a:rPr lang="en-US" dirty="0" smtClean="0"/>
              <a:t> TCP is a simple protocol in terms of connection establishment. Some protocols have dozens of negotiation messages that are transmitted prior to session initialization.</a:t>
            </a:r>
          </a:p>
          <a:p>
            <a:pPr eaLnBrk="1" hangingPunct="1">
              <a:spcBef>
                <a:spcPct val="0"/>
              </a:spcBef>
            </a:pPr>
            <a:r>
              <a:rPr lang="en-US" dirty="0" smtClean="0"/>
              <a:t>TCP implements a strategy that is both necessary and sufficient.</a:t>
            </a:r>
          </a:p>
        </p:txBody>
      </p:sp>
    </p:spTree>
    <p:extLst>
      <p:ext uri="{BB962C8B-B14F-4D97-AF65-F5344CB8AC3E}">
        <p14:creationId xmlns:p14="http://schemas.microsoft.com/office/powerpoint/2010/main" val="426052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01D89A-0F91-4744-9524-C179382CCEFF}" type="slidenum">
              <a:rPr lang="en-US"/>
              <a:pPr eaLnBrk="1" hangingPunct="1"/>
              <a:t>42</a:t>
            </a:fld>
            <a:endParaRPr lang="en-US"/>
          </a:p>
        </p:txBody>
      </p:sp>
      <p:sp>
        <p:nvSpPr>
          <p:cNvPr id="53251"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Layer 2 of 3:</a:t>
            </a:r>
          </a:p>
          <a:p>
            <a:pPr eaLnBrk="1" hangingPunct="1">
              <a:spcBef>
                <a:spcPct val="0"/>
              </a:spcBef>
            </a:pPr>
            <a:r>
              <a:rPr lang="en-US" smtClean="0"/>
              <a:t>Host B sends an ACK and acknowledges the SYN it received from host A. Host B also sends a SYN. Note that the acknowledgment field indicates host B is now expecting to hear sequence 101, acknowledging the SYN that occupied sequence 100.</a:t>
            </a:r>
          </a:p>
          <a:p>
            <a:pPr eaLnBrk="1" hangingPunct="1">
              <a:spcBef>
                <a:spcPct val="0"/>
              </a:spcBef>
            </a:pPr>
            <a:endParaRPr lang="en-US" smtClean="0"/>
          </a:p>
          <a:p>
            <a:pPr eaLnBrk="1" hangingPunct="1">
              <a:spcBef>
                <a:spcPct val="0"/>
              </a:spcBef>
            </a:pPr>
            <a:endParaRPr lang="en-US" smtClean="0"/>
          </a:p>
        </p:txBody>
      </p:sp>
    </p:spTree>
    <p:extLst>
      <p:ext uri="{BB962C8B-B14F-4D97-AF65-F5344CB8AC3E}">
        <p14:creationId xmlns:p14="http://schemas.microsoft.com/office/powerpoint/2010/main" val="1056957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5FC85E-3FDF-4AB0-B1CC-D7C390941AA5}" type="slidenum">
              <a:rPr lang="en-US"/>
              <a:pPr eaLnBrk="1" hangingPunct="1"/>
              <a:t>43</a:t>
            </a:fld>
            <a:endParaRPr lang="en-US"/>
          </a:p>
        </p:txBody>
      </p:sp>
      <p:sp>
        <p:nvSpPr>
          <p:cNvPr id="54275"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Layer 3 of 3:</a:t>
            </a:r>
          </a:p>
          <a:p>
            <a:pPr eaLnBrk="1" hangingPunct="1">
              <a:spcBef>
                <a:spcPct val="0"/>
              </a:spcBef>
            </a:pPr>
            <a:r>
              <a:rPr lang="en-US" smtClean="0"/>
              <a:t>In the next segment, host A sends some data.  Note that the sequence number of the segment in step 3 is the same as as the ACK in step 2. 	</a:t>
            </a:r>
          </a:p>
          <a:p>
            <a:pPr eaLnBrk="1" hangingPunct="1">
              <a:spcBef>
                <a:spcPct val="0"/>
              </a:spcBef>
            </a:pPr>
            <a:r>
              <a:rPr lang="en-US" b="1" smtClean="0"/>
              <a:t>Emphasize:</a:t>
            </a:r>
            <a:r>
              <a:rPr lang="en-US" smtClean="0"/>
              <a:t> This sequence is like two people talking. The first person wants to talk to the second, so she says, “I would like to talk with you.” (SYN.) The second person responds, “Good. I want to talk with you.” (SYN, ACK.) The first person then says, “Fine—let us talk. Here is what I have to say.” (SYN, ACK, DATA.)</a:t>
            </a:r>
          </a:p>
          <a:p>
            <a:pPr eaLnBrk="1" hangingPunct="1">
              <a:spcBef>
                <a:spcPct val="0"/>
              </a:spcBef>
            </a:pPr>
            <a:r>
              <a:rPr lang="en-US" smtClean="0"/>
              <a:t>At this point either side can begin communicating and either side can break the connection. TCP is a peer-to-peer (balanced) communication method (no primary/secondary). </a:t>
            </a:r>
          </a:p>
          <a:p>
            <a:pPr eaLnBrk="1" hangingPunct="1">
              <a:spcBef>
                <a:spcPct val="0"/>
              </a:spcBef>
            </a:pPr>
            <a:r>
              <a:rPr lang="en-US" b="1" smtClean="0"/>
              <a:t>Note:</a:t>
            </a:r>
            <a:r>
              <a:rPr lang="en-US" smtClean="0"/>
              <a:t> This figure explains TCP connection establishment. For more information regarding the three-way handshake in establishing a TCP connection, refer to RFC 793.	</a:t>
            </a:r>
          </a:p>
          <a:p>
            <a:pPr eaLnBrk="1" hangingPunct="1">
              <a:spcBef>
                <a:spcPct val="0"/>
              </a:spcBef>
            </a:pPr>
            <a:endParaRPr lang="en-US" smtClean="0"/>
          </a:p>
        </p:txBody>
      </p:sp>
    </p:spTree>
    <p:extLst>
      <p:ext uri="{BB962C8B-B14F-4D97-AF65-F5344CB8AC3E}">
        <p14:creationId xmlns:p14="http://schemas.microsoft.com/office/powerpoint/2010/main" val="2238451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CDC605-B7D2-4B77-A794-1BCFA79B3836}" type="slidenum">
              <a:rPr lang="en-US"/>
              <a:pPr eaLnBrk="1" hangingPunct="1"/>
              <a:t>44</a:t>
            </a:fld>
            <a:endParaRPr lang="en-US"/>
          </a:p>
        </p:txBody>
      </p:sp>
      <p:sp>
        <p:nvSpPr>
          <p:cNvPr id="62467"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Layer 1 of 4:</a:t>
            </a:r>
          </a:p>
          <a:p>
            <a:pPr eaLnBrk="1" hangingPunct="1">
              <a:spcBef>
                <a:spcPct val="0"/>
              </a:spcBef>
            </a:pPr>
            <a:r>
              <a:rPr lang="en-US" smtClean="0"/>
              <a:t>Layer 1 shows the Sequence number is 10.</a:t>
            </a:r>
          </a:p>
        </p:txBody>
      </p:sp>
    </p:spTree>
    <p:extLst>
      <p:ext uri="{BB962C8B-B14F-4D97-AF65-F5344CB8AC3E}">
        <p14:creationId xmlns:p14="http://schemas.microsoft.com/office/powerpoint/2010/main" val="1789335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E5EF49-4B3D-4665-B295-E3D0C8B5B163}" type="slidenum">
              <a:rPr lang="en-US"/>
              <a:pPr eaLnBrk="1" hangingPunct="1"/>
              <a:t>45</a:t>
            </a:fld>
            <a:endParaRPr lang="en-US"/>
          </a:p>
        </p:txBody>
      </p:sp>
      <p:sp>
        <p:nvSpPr>
          <p:cNvPr id="66563" name="Rectangle 2"/>
          <p:cNvSpPr>
            <a:spLocks noGrp="1" noRot="1" noChangeAspect="1" noChangeArrowheads="1" noTextEdit="1"/>
          </p:cNvSpPr>
          <p:nvPr>
            <p:ph type="sldImg"/>
          </p:nvPr>
        </p:nvSpPr>
        <p:spPr bwMode="auto">
          <a:xfrm>
            <a:off x="309563" y="301625"/>
            <a:ext cx="6265862"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xfrm>
            <a:off x="523875" y="4052888"/>
            <a:ext cx="5829300" cy="4252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Purpose:</a:t>
            </a:r>
            <a:r>
              <a:rPr lang="en-US" smtClean="0"/>
              <a:t> This graphic explains the format of UDP. 	</a:t>
            </a:r>
          </a:p>
          <a:p>
            <a:pPr eaLnBrk="1" hangingPunct="1">
              <a:spcBef>
                <a:spcPct val="0"/>
              </a:spcBef>
            </a:pPr>
            <a:r>
              <a:rPr lang="en-US" b="1" smtClean="0"/>
              <a:t>Emphasize:</a:t>
            </a:r>
            <a:r>
              <a:rPr lang="en-US" smtClean="0"/>
              <a:t> UDP is simple and efficient but not reliable. The UDP segment format includes a source port, a destination port, a length field, and an optional checksum field. It has no sequencing, acknowledgments, or windowing.	</a:t>
            </a:r>
          </a:p>
          <a:p>
            <a:pPr eaLnBrk="1" hangingPunct="1">
              <a:spcBef>
                <a:spcPct val="0"/>
              </a:spcBef>
            </a:pPr>
            <a:r>
              <a:rPr lang="en-US" b="1" smtClean="0"/>
              <a:t>Example:</a:t>
            </a:r>
            <a:r>
              <a:rPr lang="en-US" smtClean="0"/>
              <a:t> TFTP uses a checksum. At the end of the transfer if the checksum does not match then the file did not make it. The user is notified and must type in the command again. As a result, the user has become the reliability mechanism.</a:t>
            </a:r>
          </a:p>
          <a:p>
            <a:pPr eaLnBrk="1" hangingPunct="1">
              <a:spcBef>
                <a:spcPct val="0"/>
              </a:spcBef>
            </a:pPr>
            <a:r>
              <a:rPr lang="en-US" b="1" smtClean="0"/>
              <a:t>Transition: </a:t>
            </a:r>
            <a:r>
              <a:rPr lang="en-US" smtClean="0"/>
              <a:t>The next section discusses the network layer of the OSI model and how it corresponds to the TCP/IP internet layer.	</a:t>
            </a:r>
          </a:p>
          <a:p>
            <a:pPr eaLnBrk="1" hangingPunct="1">
              <a:spcBef>
                <a:spcPct val="0"/>
              </a:spcBef>
            </a:pPr>
            <a:endParaRPr lang="en-US" smtClean="0"/>
          </a:p>
        </p:txBody>
      </p:sp>
    </p:spTree>
    <p:extLst>
      <p:ext uri="{BB962C8B-B14F-4D97-AF65-F5344CB8AC3E}">
        <p14:creationId xmlns:p14="http://schemas.microsoft.com/office/powerpoint/2010/main" val="157946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MAC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IP </a:t>
            </a:r>
          </a:p>
          <a:p>
            <a:r>
              <a:rPr lang="en-US" sz="1200" kern="1200" dirty="0" err="1" smtClean="0">
                <a:solidFill>
                  <a:schemeClr val="tx1"/>
                </a:solidFill>
                <a:effectLst/>
                <a:latin typeface="+mn-lt"/>
                <a:ea typeface="+mn-ea"/>
                <a:cs typeface="+mn-cs"/>
              </a:rPr>
              <a:t>xẩy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TCP/IP.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Internet)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MAC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ARP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Trong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TCP/IP,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MAC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MAC. ARP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46</a:t>
            </a:fld>
            <a:endParaRPr lang="en-US" dirty="0"/>
          </a:p>
        </p:txBody>
      </p:sp>
    </p:spTree>
    <p:extLst>
      <p:ext uri="{BB962C8B-B14F-4D97-AF65-F5344CB8AC3E}">
        <p14:creationId xmlns:p14="http://schemas.microsoft.com/office/powerpoint/2010/main" val="69754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cuối,v.v</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1631580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dây</a:t>
            </a:r>
            <a:r>
              <a:rPr lang="en-US" sz="1200" kern="1200" dirty="0" smtClean="0">
                <a:solidFill>
                  <a:schemeClr val="tx1"/>
                </a:solidFill>
                <a:effectLst/>
                <a:latin typeface="+mn-lt"/>
                <a:ea typeface="+mn-ea"/>
                <a:cs typeface="+mn-cs"/>
              </a:rPr>
              <a:t> bus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bus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broadcasting).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123499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Trong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(hub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PBX, ...)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đượctrao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213972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chiều</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token passing)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392017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200555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3/28/2013</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ftr" sz="quarter" idx="10"/>
          </p:nvPr>
        </p:nvSpPr>
        <p:spPr>
          <a:ln/>
        </p:spPr>
        <p:txBody>
          <a:bodyPr/>
          <a:lstStyle>
            <a:lvl1pPr>
              <a:defRPr/>
            </a:lvl1pPr>
          </a:lstStyle>
          <a:p>
            <a:pPr>
              <a:defRPr/>
            </a:pPr>
            <a:r>
              <a:rPr lang="en-US"/>
              <a:t>www.hoasen.edu.vn</a:t>
            </a:r>
          </a:p>
        </p:txBody>
      </p:sp>
      <p:sp>
        <p:nvSpPr>
          <p:cNvPr id="5" name="Rectangle 5"/>
          <p:cNvSpPr>
            <a:spLocks noGrp="1" noChangeArrowheads="1"/>
          </p:cNvSpPr>
          <p:nvPr>
            <p:ph type="sldNum" sz="quarter" idx="11"/>
          </p:nvPr>
        </p:nvSpPr>
        <p:spPr>
          <a:ln/>
        </p:spPr>
        <p:txBody>
          <a:bodyPr/>
          <a:lstStyle>
            <a:lvl1pPr>
              <a:defRPr/>
            </a:lvl1pPr>
          </a:lstStyle>
          <a:p>
            <a:fld id="{266083BF-68C2-42D1-B32F-DBDA92336173}" type="slidenum">
              <a:rPr lang="en-US"/>
              <a:pPr/>
              <a:t>‹#›</a:t>
            </a:fld>
            <a:endParaRPr lang="en-US"/>
          </a:p>
        </p:txBody>
      </p:sp>
    </p:spTree>
    <p:extLst>
      <p:ext uri="{BB962C8B-B14F-4D97-AF65-F5344CB8AC3E}">
        <p14:creationId xmlns:p14="http://schemas.microsoft.com/office/powerpoint/2010/main" val="1762260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www.hoasen.edu.vn</a:t>
            </a:r>
          </a:p>
        </p:txBody>
      </p:sp>
      <p:sp>
        <p:nvSpPr>
          <p:cNvPr id="6" name="Rectangle 5"/>
          <p:cNvSpPr>
            <a:spLocks noGrp="1" noChangeArrowheads="1"/>
          </p:cNvSpPr>
          <p:nvPr>
            <p:ph type="sldNum" sz="quarter" idx="11"/>
          </p:nvPr>
        </p:nvSpPr>
        <p:spPr>
          <a:ln/>
        </p:spPr>
        <p:txBody>
          <a:bodyPr/>
          <a:lstStyle>
            <a:lvl1pPr>
              <a:defRPr/>
            </a:lvl1pPr>
          </a:lstStyle>
          <a:p>
            <a:fld id="{9EEECB6E-2F7A-48CB-9EDF-E2B54C2A38BD}" type="slidenum">
              <a:rPr lang="en-US"/>
              <a:pPr/>
              <a:t>‹#›</a:t>
            </a:fld>
            <a:endParaRPr lang="en-US"/>
          </a:p>
        </p:txBody>
      </p:sp>
    </p:spTree>
    <p:extLst>
      <p:ext uri="{BB962C8B-B14F-4D97-AF65-F5344CB8AC3E}">
        <p14:creationId xmlns:p14="http://schemas.microsoft.com/office/powerpoint/2010/main" val="98156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3/28/2013</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3/28/2013</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3/28/2013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3/28/2013</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54238"/>
            <a:ext cx="11277600" cy="1470025"/>
          </a:xfrm>
        </p:spPr>
        <p:txBody>
          <a:bodyPr/>
          <a:lstStyle/>
          <a:p>
            <a:r>
              <a:rPr lang="en-US" dirty="0"/>
              <a:t>Network overview</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472440" y="1775460"/>
            <a:ext cx="9883140" cy="4341875"/>
          </a:xfrm>
        </p:spPr>
        <p:txBody>
          <a:bodyPr>
            <a:normAutofit/>
          </a:bodyPr>
          <a:lstStyle/>
          <a:p>
            <a:pPr>
              <a:lnSpc>
                <a:spcPct val="80000"/>
              </a:lnSpc>
            </a:pPr>
            <a:r>
              <a:rPr lang="en-US" sz="2800" dirty="0" smtClean="0">
                <a:latin typeface="Arial" panose="020B0604020202020204" pitchFamily="34" charset="0"/>
                <a:cs typeface="Arial" panose="020B0604020202020204" pitchFamily="34" charset="0"/>
              </a:rPr>
              <a:t>In a ring topology, each computer is connected directly to the next computer in line, forming a circle of cable. </a:t>
            </a:r>
          </a:p>
          <a:p>
            <a:pPr>
              <a:lnSpc>
                <a:spcPct val="80000"/>
              </a:lnSpc>
            </a:pPr>
            <a:endParaRPr lang="en-US" sz="2800" dirty="0" smtClean="0">
              <a:latin typeface="Arial" panose="020B0604020202020204" pitchFamily="34" charset="0"/>
              <a:cs typeface="Arial" panose="020B0604020202020204" pitchFamily="34" charset="0"/>
            </a:endParaRPr>
          </a:p>
          <a:p>
            <a:pPr>
              <a:lnSpc>
                <a:spcPct val="80000"/>
              </a:lnSpc>
            </a:pPr>
            <a:r>
              <a:rPr lang="en-US" sz="2800" dirty="0" smtClean="0">
                <a:latin typeface="Arial" panose="020B0604020202020204" pitchFamily="34" charset="0"/>
                <a:cs typeface="Arial" panose="020B0604020202020204" pitchFamily="34" charset="0"/>
              </a:rPr>
              <a:t>It uses token to pass the information from one computer to another. </a:t>
            </a:r>
          </a:p>
          <a:p>
            <a:pPr>
              <a:lnSpc>
                <a:spcPct val="80000"/>
              </a:lnSpc>
            </a:pPr>
            <a:endParaRPr lang="en-US" sz="2800" dirty="0" smtClean="0">
              <a:latin typeface="Arial" panose="020B0604020202020204" pitchFamily="34" charset="0"/>
              <a:cs typeface="Arial" panose="020B0604020202020204" pitchFamily="34" charset="0"/>
            </a:endParaRPr>
          </a:p>
          <a:p>
            <a:pPr>
              <a:lnSpc>
                <a:spcPct val="80000"/>
              </a:lnSpc>
            </a:pPr>
            <a:r>
              <a:rPr lang="en-US" sz="2800" dirty="0" smtClean="0">
                <a:latin typeface="Arial" panose="020B0604020202020204" pitchFamily="34" charset="0"/>
                <a:cs typeface="Arial" panose="020B0604020202020204" pitchFamily="34" charset="0"/>
              </a:rPr>
              <a:t>Failure of one computer can affect the whole network</a:t>
            </a:r>
            <a:endParaRPr lang="en-US" sz="2800" dirty="0">
              <a:latin typeface="Arial" panose="020B0604020202020204" pitchFamily="34" charset="0"/>
              <a:cs typeface="Arial" panose="020B0604020202020204" pitchFamily="34" charset="0"/>
            </a:endParaRPr>
          </a:p>
        </p:txBody>
      </p:sp>
      <p:sp>
        <p:nvSpPr>
          <p:cNvPr id="9" name="Title 8"/>
          <p:cNvSpPr>
            <a:spLocks noGrp="1"/>
          </p:cNvSpPr>
          <p:nvPr>
            <p:ph type="title"/>
          </p:nvPr>
        </p:nvSpPr>
        <p:spPr>
          <a:xfrm>
            <a:off x="472440" y="708660"/>
            <a:ext cx="10972800" cy="1066800"/>
          </a:xfrm>
        </p:spPr>
        <p:txBody>
          <a:bodyPr/>
          <a:lstStyle/>
          <a:p>
            <a:r>
              <a:rPr lang="en-US" dirty="0" smtClean="0"/>
              <a:t>Ring Topology</a:t>
            </a:r>
            <a:endParaRPr lang="en-US" dirty="0"/>
          </a:p>
        </p:txBody>
      </p:sp>
      <p:pic>
        <p:nvPicPr>
          <p:cNvPr id="3074" name="Picture 3"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580" y="4600575"/>
            <a:ext cx="19050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09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609600" y="2234185"/>
            <a:ext cx="10523220" cy="4341875"/>
          </a:xfrm>
        </p:spPr>
        <p:txBody>
          <a:bodyPr>
            <a:normAutofit/>
          </a:bodyPr>
          <a:lstStyle/>
          <a:p>
            <a:pPr>
              <a:lnSpc>
                <a:spcPct val="80000"/>
              </a:lnSpc>
            </a:pPr>
            <a:r>
              <a:rPr lang="en-US" sz="2800" dirty="0" smtClean="0"/>
              <a:t>In a mesh topology, every devices has a dedicated point to point link to every other device</a:t>
            </a:r>
          </a:p>
          <a:p>
            <a:pPr>
              <a:lnSpc>
                <a:spcPct val="80000"/>
              </a:lnSpc>
            </a:pPr>
            <a:endParaRPr lang="en-US" sz="2800" dirty="0" smtClean="0"/>
          </a:p>
          <a:p>
            <a:pPr>
              <a:lnSpc>
                <a:spcPct val="80000"/>
              </a:lnSpc>
            </a:pPr>
            <a:r>
              <a:rPr lang="en-US" sz="2800" dirty="0" smtClean="0"/>
              <a:t>Failure of one node computer not affect rest of the network</a:t>
            </a:r>
            <a:endParaRPr lang="en-US" sz="2800" dirty="0"/>
          </a:p>
        </p:txBody>
      </p:sp>
      <p:sp>
        <p:nvSpPr>
          <p:cNvPr id="9" name="Title 8"/>
          <p:cNvSpPr>
            <a:spLocks noGrp="1"/>
          </p:cNvSpPr>
          <p:nvPr>
            <p:ph type="title"/>
          </p:nvPr>
        </p:nvSpPr>
        <p:spPr/>
        <p:txBody>
          <a:bodyPr/>
          <a:lstStyle/>
          <a:p>
            <a:r>
              <a:rPr lang="en-US" dirty="0" smtClean="0"/>
              <a:t>Mesh Topology</a:t>
            </a:r>
            <a:endParaRPr lang="en-US" dirty="0"/>
          </a:p>
        </p:txBody>
      </p:sp>
      <p:pic>
        <p:nvPicPr>
          <p:cNvPr id="4098" name="Picture 5" descr="Machine generated alternative tex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343" y="4050983"/>
            <a:ext cx="2356454" cy="212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7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Communication rules</a:t>
            </a:r>
          </a:p>
          <a:p>
            <a:pPr lvl="1"/>
            <a:r>
              <a:rPr lang="en-US" dirty="0"/>
              <a:t>Compare with human language</a:t>
            </a:r>
          </a:p>
          <a:p>
            <a:pPr lvl="2"/>
            <a:r>
              <a:rPr lang="en-US" dirty="0"/>
              <a:t>Medium</a:t>
            </a:r>
          </a:p>
          <a:p>
            <a:pPr lvl="2"/>
            <a:r>
              <a:rPr lang="en-US" dirty="0"/>
              <a:t>Grammar</a:t>
            </a:r>
          </a:p>
          <a:p>
            <a:pPr lvl="1"/>
            <a:r>
              <a:rPr lang="en-US" dirty="0"/>
              <a:t>Multi-vendor </a:t>
            </a:r>
            <a:r>
              <a:rPr lang="en-US" dirty="0">
                <a:sym typeface="Wingdings" panose="05000000000000000000" pitchFamily="2" charset="2"/>
              </a:rPr>
              <a:t> one </a:t>
            </a:r>
            <a:r>
              <a:rPr lang="en-US" dirty="0" smtClean="0">
                <a:sym typeface="Wingdings" panose="05000000000000000000" pitchFamily="2" charset="2"/>
              </a:rPr>
              <a:t>standard  OSI </a:t>
            </a:r>
            <a:r>
              <a:rPr lang="en-US" dirty="0">
                <a:sym typeface="Wingdings" panose="05000000000000000000" pitchFamily="2" charset="2"/>
              </a:rPr>
              <a:t>model</a:t>
            </a:r>
            <a:endParaRPr lang="en-US" dirty="0"/>
          </a:p>
        </p:txBody>
      </p:sp>
      <p:sp>
        <p:nvSpPr>
          <p:cNvPr id="2" name="Title 1"/>
          <p:cNvSpPr>
            <a:spLocks noGrp="1"/>
          </p:cNvSpPr>
          <p:nvPr>
            <p:ph type="title"/>
          </p:nvPr>
        </p:nvSpPr>
        <p:spPr/>
        <p:txBody>
          <a:bodyPr/>
          <a:lstStyle/>
          <a:p>
            <a:r>
              <a:rPr lang="en-US" dirty="0"/>
              <a:t>OSI Introduction</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 overview</a:t>
            </a:r>
          </a:p>
        </p:txBody>
      </p:sp>
      <p:grpSp>
        <p:nvGrpSpPr>
          <p:cNvPr id="5" name="Group 18"/>
          <p:cNvGrpSpPr>
            <a:grpSpLocks/>
          </p:cNvGrpSpPr>
          <p:nvPr/>
        </p:nvGrpSpPr>
        <p:grpSpPr bwMode="auto">
          <a:xfrm>
            <a:off x="1463040" y="2662555"/>
            <a:ext cx="4410075" cy="1790700"/>
            <a:chOff x="648" y="1202"/>
            <a:chExt cx="2778" cy="1128"/>
          </a:xfrm>
        </p:grpSpPr>
        <p:sp>
          <p:nvSpPr>
            <p:cNvPr id="6" name="Text Box 4"/>
            <p:cNvSpPr txBox="1">
              <a:spLocks noChangeArrowheads="1"/>
            </p:cNvSpPr>
            <p:nvPr/>
          </p:nvSpPr>
          <p:spPr bwMode="auto">
            <a:xfrm>
              <a:off x="648" y="1418"/>
              <a:ext cx="9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latin typeface="Helvetica" panose="020B0604020202020204" pitchFamily="34" charset="0"/>
                </a:rPr>
                <a:t>Application </a:t>
              </a:r>
            </a:p>
            <a:p>
              <a:r>
                <a:rPr lang="en-US" b="1" dirty="0">
                  <a:latin typeface="Helvetica" panose="020B0604020202020204" pitchFamily="34" charset="0"/>
                </a:rPr>
                <a:t>(Upper) </a:t>
              </a:r>
            </a:p>
            <a:p>
              <a:r>
                <a:rPr lang="en-US" b="1" dirty="0">
                  <a:latin typeface="Helvetica" panose="020B0604020202020204" pitchFamily="34" charset="0"/>
                </a:rPr>
                <a:t>Layers</a:t>
              </a:r>
            </a:p>
          </p:txBody>
        </p:sp>
        <p:sp>
          <p:nvSpPr>
            <p:cNvPr id="7" name="Line 5"/>
            <p:cNvSpPr>
              <a:spLocks noChangeShapeType="1"/>
            </p:cNvSpPr>
            <p:nvPr/>
          </p:nvSpPr>
          <p:spPr bwMode="auto">
            <a:xfrm>
              <a:off x="2265" y="1938"/>
              <a:ext cx="11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 name="Line 6"/>
            <p:cNvSpPr>
              <a:spLocks noChangeShapeType="1"/>
            </p:cNvSpPr>
            <p:nvPr/>
          </p:nvSpPr>
          <p:spPr bwMode="auto">
            <a:xfrm>
              <a:off x="2262" y="1576"/>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 name="Line 7"/>
            <p:cNvSpPr>
              <a:spLocks noChangeShapeType="1"/>
            </p:cNvSpPr>
            <p:nvPr/>
          </p:nvSpPr>
          <p:spPr bwMode="auto">
            <a:xfrm>
              <a:off x="2260" y="1598"/>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 name="Line 8"/>
            <p:cNvSpPr>
              <a:spLocks noChangeShapeType="1"/>
            </p:cNvSpPr>
            <p:nvPr/>
          </p:nvSpPr>
          <p:spPr bwMode="auto">
            <a:xfrm>
              <a:off x="2248" y="1994"/>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 name="Line 9"/>
            <p:cNvSpPr>
              <a:spLocks noChangeShapeType="1"/>
            </p:cNvSpPr>
            <p:nvPr/>
          </p:nvSpPr>
          <p:spPr bwMode="auto">
            <a:xfrm>
              <a:off x="2245" y="1596"/>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2" name="Line 10"/>
            <p:cNvSpPr>
              <a:spLocks noChangeShapeType="1"/>
            </p:cNvSpPr>
            <p:nvPr/>
          </p:nvSpPr>
          <p:spPr bwMode="auto">
            <a:xfrm>
              <a:off x="2233" y="1980"/>
              <a:ext cx="1149"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 name="Rectangle 11"/>
            <p:cNvSpPr>
              <a:spLocks noChangeArrowheads="1"/>
            </p:cNvSpPr>
            <p:nvPr/>
          </p:nvSpPr>
          <p:spPr bwMode="auto">
            <a:xfrm>
              <a:off x="2251" y="1202"/>
              <a:ext cx="1173" cy="390"/>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4" name="Rectangle 12"/>
            <p:cNvSpPr>
              <a:spLocks noChangeArrowheads="1"/>
            </p:cNvSpPr>
            <p:nvPr/>
          </p:nvSpPr>
          <p:spPr bwMode="auto">
            <a:xfrm>
              <a:off x="2251" y="1598"/>
              <a:ext cx="1175" cy="382"/>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5" name="Rectangle 13"/>
            <p:cNvSpPr>
              <a:spLocks noChangeArrowheads="1"/>
            </p:cNvSpPr>
            <p:nvPr/>
          </p:nvSpPr>
          <p:spPr bwMode="auto">
            <a:xfrm>
              <a:off x="2251" y="1984"/>
              <a:ext cx="1175" cy="346"/>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6" name="AutoShape 14"/>
            <p:cNvSpPr>
              <a:spLocks noChangeArrowheads="1"/>
            </p:cNvSpPr>
            <p:nvPr/>
          </p:nvSpPr>
          <p:spPr bwMode="auto">
            <a:xfrm flipH="1">
              <a:off x="1602" y="1202"/>
              <a:ext cx="636" cy="1128"/>
            </a:xfrm>
            <a:prstGeom prst="homePlate">
              <a:avLst>
                <a:gd name="adj" fmla="val 25000"/>
              </a:avLst>
            </a:prstGeom>
            <a:solidFill>
              <a:srgbClr val="CCFF66"/>
            </a:solidFill>
            <a:ln w="63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 name="Text Box 15"/>
            <p:cNvSpPr txBox="1">
              <a:spLocks noChangeArrowheads="1"/>
            </p:cNvSpPr>
            <p:nvPr/>
          </p:nvSpPr>
          <p:spPr bwMode="auto">
            <a:xfrm>
              <a:off x="2490" y="2032"/>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latin typeface="Helvetica" panose="020B0604020202020204" pitchFamily="34" charset="0"/>
                </a:rPr>
                <a:t>Session</a:t>
              </a:r>
            </a:p>
          </p:txBody>
        </p:sp>
        <p:sp>
          <p:nvSpPr>
            <p:cNvPr id="18" name="Text Box 16"/>
            <p:cNvSpPr txBox="1">
              <a:spLocks noChangeArrowheads="1"/>
            </p:cNvSpPr>
            <p:nvPr/>
          </p:nvSpPr>
          <p:spPr bwMode="auto">
            <a:xfrm>
              <a:off x="2336" y="1660"/>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Presentation</a:t>
              </a:r>
            </a:p>
          </p:txBody>
        </p:sp>
        <p:sp>
          <p:nvSpPr>
            <p:cNvPr id="19" name="Text Box 17"/>
            <p:cNvSpPr txBox="1">
              <a:spLocks noChangeArrowheads="1"/>
            </p:cNvSpPr>
            <p:nvPr/>
          </p:nvSpPr>
          <p:spPr bwMode="auto">
            <a:xfrm>
              <a:off x="2386" y="1274"/>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a:t>
              </a:r>
            </a:p>
          </p:txBody>
        </p:sp>
      </p:grpSp>
    </p:spTree>
    <p:extLst>
      <p:ext uri="{BB962C8B-B14F-4D97-AF65-F5344CB8AC3E}">
        <p14:creationId xmlns:p14="http://schemas.microsoft.com/office/powerpoint/2010/main" val="218772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684213"/>
            <a:ext cx="10972800" cy="1066800"/>
          </a:xfrm>
        </p:spPr>
        <p:txBody>
          <a:bodyPr/>
          <a:lstStyle/>
          <a:p>
            <a:r>
              <a:rPr lang="en-US" dirty="0"/>
              <a:t>OSI model overview</a:t>
            </a:r>
          </a:p>
        </p:txBody>
      </p:sp>
      <p:grpSp>
        <p:nvGrpSpPr>
          <p:cNvPr id="20" name="Group 37"/>
          <p:cNvGrpSpPr>
            <a:grpSpLocks/>
          </p:cNvGrpSpPr>
          <p:nvPr/>
        </p:nvGrpSpPr>
        <p:grpSpPr bwMode="auto">
          <a:xfrm>
            <a:off x="1016000" y="1939925"/>
            <a:ext cx="6946900" cy="4321175"/>
            <a:chOff x="640" y="1222"/>
            <a:chExt cx="4376" cy="2722"/>
          </a:xfrm>
        </p:grpSpPr>
        <p:sp>
          <p:nvSpPr>
            <p:cNvPr id="21" name="Text Box 5"/>
            <p:cNvSpPr txBox="1">
              <a:spLocks noChangeArrowheads="1"/>
            </p:cNvSpPr>
            <p:nvPr/>
          </p:nvSpPr>
          <p:spPr bwMode="auto">
            <a:xfrm>
              <a:off x="4180" y="2950"/>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Flow </a:t>
              </a:r>
            </a:p>
            <a:p>
              <a:r>
                <a:rPr lang="en-US" b="1">
                  <a:latin typeface="Helvetica" panose="020B0604020202020204" pitchFamily="34" charset="0"/>
                </a:rPr>
                <a:t>Layers</a:t>
              </a:r>
            </a:p>
          </p:txBody>
        </p:sp>
        <p:sp>
          <p:nvSpPr>
            <p:cNvPr id="22" name="Rectangle 6"/>
            <p:cNvSpPr>
              <a:spLocks noChangeArrowheads="1"/>
            </p:cNvSpPr>
            <p:nvPr/>
          </p:nvSpPr>
          <p:spPr bwMode="auto">
            <a:xfrm>
              <a:off x="2256" y="1230"/>
              <a:ext cx="1149" cy="2680"/>
            </a:xfrm>
            <a:prstGeom prst="rect">
              <a:avLst/>
            </a:prstGeom>
            <a:solidFill>
              <a:srgbClr val="B0DEF5"/>
            </a:solidFill>
            <a:ln w="28575">
              <a:solidFill>
                <a:schemeClr val="tx1"/>
              </a:solidFill>
              <a:miter lim="800000"/>
              <a:headEnd type="none" w="sm" len="sm"/>
              <a:tailEnd type="none" w="sm" len="sm"/>
            </a:ln>
            <a:effectLst>
              <a:outerShdw dist="107763" dir="2700000" algn="ctr" rotWithShape="0">
                <a:schemeClr val="tx1"/>
              </a:outerShdw>
            </a:effectLst>
          </p:spPr>
          <p:txBody>
            <a:bodyPr anchor="ctr">
              <a:spAutoFit/>
            </a:bodyPr>
            <a:lstStyle/>
            <a:p>
              <a:pPr>
                <a:defRPr/>
              </a:pPr>
              <a:endParaRPr lang="en-US">
                <a:latin typeface="Arial" charset="0"/>
              </a:endParaRPr>
            </a:p>
          </p:txBody>
        </p:sp>
        <p:sp>
          <p:nvSpPr>
            <p:cNvPr id="23" name="Line 7"/>
            <p:cNvSpPr>
              <a:spLocks noChangeShapeType="1"/>
            </p:cNvSpPr>
            <p:nvPr/>
          </p:nvSpPr>
          <p:spPr bwMode="auto">
            <a:xfrm>
              <a:off x="2256" y="2770"/>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 name="Line 8"/>
            <p:cNvSpPr>
              <a:spLocks noChangeShapeType="1"/>
            </p:cNvSpPr>
            <p:nvPr/>
          </p:nvSpPr>
          <p:spPr bwMode="auto">
            <a:xfrm>
              <a:off x="2253" y="3169"/>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 name="Line 9"/>
            <p:cNvSpPr>
              <a:spLocks noChangeShapeType="1"/>
            </p:cNvSpPr>
            <p:nvPr/>
          </p:nvSpPr>
          <p:spPr bwMode="auto">
            <a:xfrm>
              <a:off x="2265" y="3560"/>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 name="Line 10"/>
            <p:cNvSpPr>
              <a:spLocks noChangeShapeType="1"/>
            </p:cNvSpPr>
            <p:nvPr/>
          </p:nvSpPr>
          <p:spPr bwMode="auto">
            <a:xfrm>
              <a:off x="2253" y="2372"/>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 name="Rectangle 11"/>
            <p:cNvSpPr>
              <a:spLocks noChangeArrowheads="1"/>
            </p:cNvSpPr>
            <p:nvPr/>
          </p:nvSpPr>
          <p:spPr bwMode="auto">
            <a:xfrm>
              <a:off x="2259" y="2382"/>
              <a:ext cx="1145" cy="382"/>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8" name="Text Box 12"/>
            <p:cNvSpPr txBox="1">
              <a:spLocks noChangeArrowheads="1"/>
            </p:cNvSpPr>
            <p:nvPr/>
          </p:nvSpPr>
          <p:spPr bwMode="auto">
            <a:xfrm>
              <a:off x="2228" y="2440"/>
              <a:ext cx="1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Transport Layer</a:t>
              </a:r>
            </a:p>
          </p:txBody>
        </p:sp>
        <p:sp>
          <p:nvSpPr>
            <p:cNvPr id="29" name="Rectangle 13"/>
            <p:cNvSpPr>
              <a:spLocks noChangeArrowheads="1"/>
            </p:cNvSpPr>
            <p:nvPr/>
          </p:nvSpPr>
          <p:spPr bwMode="auto">
            <a:xfrm>
              <a:off x="2259" y="3164"/>
              <a:ext cx="1145" cy="382"/>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0" name="Text Box 14"/>
            <p:cNvSpPr txBox="1">
              <a:spLocks noChangeArrowheads="1"/>
            </p:cNvSpPr>
            <p:nvPr/>
          </p:nvSpPr>
          <p:spPr bwMode="auto">
            <a:xfrm>
              <a:off x="2438" y="3240"/>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 </a:t>
              </a:r>
            </a:p>
          </p:txBody>
        </p:sp>
        <p:sp>
          <p:nvSpPr>
            <p:cNvPr id="31" name="Rectangle 15"/>
            <p:cNvSpPr>
              <a:spLocks noChangeArrowheads="1"/>
            </p:cNvSpPr>
            <p:nvPr/>
          </p:nvSpPr>
          <p:spPr bwMode="auto">
            <a:xfrm>
              <a:off x="2259" y="2782"/>
              <a:ext cx="1145" cy="382"/>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2" name="Text Box 16"/>
            <p:cNvSpPr txBox="1">
              <a:spLocks noChangeArrowheads="1"/>
            </p:cNvSpPr>
            <p:nvPr/>
          </p:nvSpPr>
          <p:spPr bwMode="auto">
            <a:xfrm>
              <a:off x="2256" y="2849"/>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Network Layer</a:t>
              </a:r>
            </a:p>
          </p:txBody>
        </p:sp>
        <p:sp>
          <p:nvSpPr>
            <p:cNvPr id="33" name="AutoShape 17"/>
            <p:cNvSpPr>
              <a:spLocks noChangeArrowheads="1"/>
            </p:cNvSpPr>
            <p:nvPr/>
          </p:nvSpPr>
          <p:spPr bwMode="auto">
            <a:xfrm>
              <a:off x="3424" y="2372"/>
              <a:ext cx="636" cy="1572"/>
            </a:xfrm>
            <a:prstGeom prst="homePlate">
              <a:avLst>
                <a:gd name="adj" fmla="val 25000"/>
              </a:avLst>
            </a:prstGeom>
            <a:gradFill rotWithShape="0">
              <a:gsLst>
                <a:gs pos="0">
                  <a:srgbClr val="FFCC99"/>
                </a:gs>
                <a:gs pos="100000">
                  <a:srgbClr val="765E47"/>
                </a:gs>
              </a:gsLst>
              <a:lin ang="0" scaled="1"/>
            </a:gradFill>
            <a:ln w="63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4" name="Line 18"/>
            <p:cNvSpPr>
              <a:spLocks noChangeShapeType="1"/>
            </p:cNvSpPr>
            <p:nvPr/>
          </p:nvSpPr>
          <p:spPr bwMode="auto">
            <a:xfrm>
              <a:off x="2265" y="3517"/>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 name="Line 19"/>
            <p:cNvSpPr>
              <a:spLocks noChangeShapeType="1"/>
            </p:cNvSpPr>
            <p:nvPr/>
          </p:nvSpPr>
          <p:spPr bwMode="auto">
            <a:xfrm>
              <a:off x="2277" y="3908"/>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6" name="Rectangle 20"/>
            <p:cNvSpPr>
              <a:spLocks noChangeArrowheads="1"/>
            </p:cNvSpPr>
            <p:nvPr/>
          </p:nvSpPr>
          <p:spPr bwMode="auto">
            <a:xfrm>
              <a:off x="2263" y="3528"/>
              <a:ext cx="1145" cy="382"/>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 name="Text Box 21"/>
            <p:cNvSpPr txBox="1">
              <a:spLocks noChangeArrowheads="1"/>
            </p:cNvSpPr>
            <p:nvPr/>
          </p:nvSpPr>
          <p:spPr bwMode="auto">
            <a:xfrm>
              <a:off x="2450" y="3624"/>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a:t>
              </a:r>
            </a:p>
          </p:txBody>
        </p:sp>
        <p:grpSp>
          <p:nvGrpSpPr>
            <p:cNvPr id="38" name="Group 22"/>
            <p:cNvGrpSpPr>
              <a:grpSpLocks/>
            </p:cNvGrpSpPr>
            <p:nvPr/>
          </p:nvGrpSpPr>
          <p:grpSpPr bwMode="auto">
            <a:xfrm>
              <a:off x="640" y="1222"/>
              <a:ext cx="2778" cy="1128"/>
              <a:chOff x="-848" y="2646"/>
              <a:chExt cx="2778" cy="1128"/>
            </a:xfrm>
          </p:grpSpPr>
          <p:sp>
            <p:nvSpPr>
              <p:cNvPr id="39" name="Text Box 23"/>
              <p:cNvSpPr txBox="1">
                <a:spLocks noChangeArrowheads="1"/>
              </p:cNvSpPr>
              <p:nvPr/>
            </p:nvSpPr>
            <p:spPr bwMode="auto">
              <a:xfrm>
                <a:off x="-848" y="2862"/>
                <a:ext cx="9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 </a:t>
                </a:r>
              </a:p>
              <a:p>
                <a:r>
                  <a:rPr lang="en-US" b="1">
                    <a:latin typeface="Helvetica" panose="020B0604020202020204" pitchFamily="34" charset="0"/>
                  </a:rPr>
                  <a:t>(Upper) </a:t>
                </a:r>
              </a:p>
              <a:p>
                <a:r>
                  <a:rPr lang="en-US" b="1">
                    <a:latin typeface="Helvetica" panose="020B0604020202020204" pitchFamily="34" charset="0"/>
                  </a:rPr>
                  <a:t>Layers</a:t>
                </a:r>
              </a:p>
            </p:txBody>
          </p:sp>
          <p:sp>
            <p:nvSpPr>
              <p:cNvPr id="40" name="Line 24"/>
              <p:cNvSpPr>
                <a:spLocks noChangeShapeType="1"/>
              </p:cNvSpPr>
              <p:nvPr/>
            </p:nvSpPr>
            <p:spPr bwMode="auto">
              <a:xfrm>
                <a:off x="769" y="3382"/>
                <a:ext cx="11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1" name="Line 25"/>
              <p:cNvSpPr>
                <a:spLocks noChangeShapeType="1"/>
              </p:cNvSpPr>
              <p:nvPr/>
            </p:nvSpPr>
            <p:spPr bwMode="auto">
              <a:xfrm>
                <a:off x="766" y="3020"/>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2" name="Line 26"/>
              <p:cNvSpPr>
                <a:spLocks noChangeShapeType="1"/>
              </p:cNvSpPr>
              <p:nvPr/>
            </p:nvSpPr>
            <p:spPr bwMode="auto">
              <a:xfrm>
                <a:off x="764" y="3042"/>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 name="Line 27"/>
              <p:cNvSpPr>
                <a:spLocks noChangeShapeType="1"/>
              </p:cNvSpPr>
              <p:nvPr/>
            </p:nvSpPr>
            <p:spPr bwMode="auto">
              <a:xfrm>
                <a:off x="752" y="3438"/>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 name="Line 28"/>
              <p:cNvSpPr>
                <a:spLocks noChangeShapeType="1"/>
              </p:cNvSpPr>
              <p:nvPr/>
            </p:nvSpPr>
            <p:spPr bwMode="auto">
              <a:xfrm>
                <a:off x="749" y="3040"/>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 name="Line 29"/>
              <p:cNvSpPr>
                <a:spLocks noChangeShapeType="1"/>
              </p:cNvSpPr>
              <p:nvPr/>
            </p:nvSpPr>
            <p:spPr bwMode="auto">
              <a:xfrm>
                <a:off x="737" y="3424"/>
                <a:ext cx="1149"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6" name="Rectangle 30"/>
              <p:cNvSpPr>
                <a:spLocks noChangeArrowheads="1"/>
              </p:cNvSpPr>
              <p:nvPr/>
            </p:nvSpPr>
            <p:spPr bwMode="auto">
              <a:xfrm>
                <a:off x="755" y="2646"/>
                <a:ext cx="1173" cy="390"/>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47" name="Rectangle 31"/>
              <p:cNvSpPr>
                <a:spLocks noChangeArrowheads="1"/>
              </p:cNvSpPr>
              <p:nvPr/>
            </p:nvSpPr>
            <p:spPr bwMode="auto">
              <a:xfrm>
                <a:off x="755" y="3042"/>
                <a:ext cx="1175" cy="382"/>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48" name="Rectangle 32"/>
              <p:cNvSpPr>
                <a:spLocks noChangeArrowheads="1"/>
              </p:cNvSpPr>
              <p:nvPr/>
            </p:nvSpPr>
            <p:spPr bwMode="auto">
              <a:xfrm>
                <a:off x="755" y="3428"/>
                <a:ext cx="1175" cy="346"/>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49" name="AutoShape 33"/>
              <p:cNvSpPr>
                <a:spLocks noChangeArrowheads="1"/>
              </p:cNvSpPr>
              <p:nvPr/>
            </p:nvSpPr>
            <p:spPr bwMode="auto">
              <a:xfrm flipH="1">
                <a:off x="106" y="2646"/>
                <a:ext cx="636" cy="1128"/>
              </a:xfrm>
              <a:prstGeom prst="homePlate">
                <a:avLst>
                  <a:gd name="adj" fmla="val 25000"/>
                </a:avLst>
              </a:prstGeom>
              <a:solidFill>
                <a:srgbClr val="CCFF66"/>
              </a:solidFill>
              <a:ln w="63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0" name="Text Box 34"/>
              <p:cNvSpPr txBox="1">
                <a:spLocks noChangeArrowheads="1"/>
              </p:cNvSpPr>
              <p:nvPr/>
            </p:nvSpPr>
            <p:spPr bwMode="auto">
              <a:xfrm>
                <a:off x="994" y="3476"/>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Session</a:t>
                </a:r>
              </a:p>
            </p:txBody>
          </p:sp>
          <p:sp>
            <p:nvSpPr>
              <p:cNvPr id="51" name="Text Box 35"/>
              <p:cNvSpPr txBox="1">
                <a:spLocks noChangeArrowheads="1"/>
              </p:cNvSpPr>
              <p:nvPr/>
            </p:nvSpPr>
            <p:spPr bwMode="auto">
              <a:xfrm>
                <a:off x="840" y="3104"/>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Presentation</a:t>
                </a:r>
              </a:p>
            </p:txBody>
          </p:sp>
          <p:sp>
            <p:nvSpPr>
              <p:cNvPr id="52" name="Text Box 36"/>
              <p:cNvSpPr txBox="1">
                <a:spLocks noChangeArrowheads="1"/>
              </p:cNvSpPr>
              <p:nvPr/>
            </p:nvSpPr>
            <p:spPr bwMode="auto">
              <a:xfrm>
                <a:off x="890" y="2718"/>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a:t>
                </a:r>
              </a:p>
            </p:txBody>
          </p:sp>
        </p:grpSp>
      </p:grpSp>
    </p:spTree>
    <p:extLst>
      <p:ext uri="{BB962C8B-B14F-4D97-AF65-F5344CB8AC3E}">
        <p14:creationId xmlns:p14="http://schemas.microsoft.com/office/powerpoint/2010/main" val="328092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Application Layers</a:t>
            </a:r>
          </a:p>
        </p:txBody>
      </p:sp>
      <p:grpSp>
        <p:nvGrpSpPr>
          <p:cNvPr id="6" name="Group 11"/>
          <p:cNvGrpSpPr>
            <a:grpSpLocks/>
          </p:cNvGrpSpPr>
          <p:nvPr/>
        </p:nvGrpSpPr>
        <p:grpSpPr bwMode="auto">
          <a:xfrm>
            <a:off x="1062673" y="3210244"/>
            <a:ext cx="7543799" cy="3648072"/>
            <a:chOff x="439" y="899"/>
            <a:chExt cx="4752" cy="2298"/>
          </a:xfrm>
        </p:grpSpPr>
        <p:sp>
          <p:nvSpPr>
            <p:cNvPr id="7" name="AutoShape 5"/>
            <p:cNvSpPr>
              <a:spLocks noChangeArrowheads="1"/>
            </p:cNvSpPr>
            <p:nvPr/>
          </p:nvSpPr>
          <p:spPr bwMode="auto">
            <a:xfrm>
              <a:off x="1536" y="1108"/>
              <a:ext cx="2244" cy="676"/>
            </a:xfrm>
            <a:prstGeom prst="homePlate">
              <a:avLst>
                <a:gd name="adj" fmla="val 82988"/>
              </a:avLst>
            </a:prstGeom>
            <a:gradFill rotWithShape="0">
              <a:gsLst>
                <a:gs pos="0">
                  <a:srgbClr val="99CC00"/>
                </a:gs>
                <a:gs pos="100000">
                  <a:srgbClr val="99CC00">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9" name="Text Box 6"/>
            <p:cNvSpPr txBox="1">
              <a:spLocks noChangeArrowheads="1"/>
            </p:cNvSpPr>
            <p:nvPr/>
          </p:nvSpPr>
          <p:spPr bwMode="auto">
            <a:xfrm>
              <a:off x="4059" y="1200"/>
              <a:ext cx="1132" cy="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dirty="0">
                  <a:latin typeface="Helvetica" panose="020B0604020202020204" pitchFamily="34" charset="0"/>
                </a:rPr>
                <a:t>Telnet</a:t>
              </a:r>
            </a:p>
            <a:p>
              <a:r>
                <a:rPr lang="en-US" sz="2000" b="1" dirty="0" smtClean="0">
                  <a:latin typeface="Helvetica" panose="020B0604020202020204" pitchFamily="34" charset="0"/>
                </a:rPr>
                <a:t>FTP</a:t>
              </a:r>
            </a:p>
            <a:p>
              <a:r>
                <a:rPr lang="en-US" sz="2000" b="1" dirty="0" smtClean="0">
                  <a:latin typeface="Helvetica" panose="020B0604020202020204" pitchFamily="34" charset="0"/>
                </a:rPr>
                <a:t>DNS</a:t>
              </a:r>
            </a:p>
            <a:p>
              <a:r>
                <a:rPr lang="en-US" sz="2000" b="1" dirty="0" smtClean="0">
                  <a:latin typeface="Helvetica" panose="020B0604020202020204" pitchFamily="34" charset="0"/>
                </a:rPr>
                <a:t>HTTP</a:t>
              </a:r>
            </a:p>
            <a:p>
              <a:r>
                <a:rPr lang="en-US" sz="2000" b="1" dirty="0" smtClean="0">
                  <a:latin typeface="Helvetica" panose="020B0604020202020204" pitchFamily="34" charset="0"/>
                </a:rPr>
                <a:t>SMTP</a:t>
              </a:r>
            </a:p>
            <a:p>
              <a:r>
                <a:rPr lang="en-US" sz="2000" b="1" dirty="0" smtClean="0">
                  <a:latin typeface="Helvetica" panose="020B0604020202020204" pitchFamily="34" charset="0"/>
                </a:rPr>
                <a:t>POP3</a:t>
              </a:r>
            </a:p>
            <a:p>
              <a:r>
                <a:rPr lang="en-US" sz="2000" b="1" dirty="0" smtClean="0">
                  <a:latin typeface="Helvetica" panose="020B0604020202020204" pitchFamily="34" charset="0"/>
                </a:rPr>
                <a:t>NNTP</a:t>
              </a:r>
            </a:p>
            <a:p>
              <a:r>
                <a:rPr lang="en-US" sz="2000" b="1" dirty="0" smtClean="0">
                  <a:latin typeface="Helvetica" panose="020B0604020202020204" pitchFamily="34" charset="0"/>
                </a:rPr>
                <a:t>SNMP</a:t>
              </a:r>
            </a:p>
            <a:p>
              <a:r>
                <a:rPr lang="en-US" sz="2000" b="1" dirty="0" smtClean="0">
                  <a:latin typeface="Helvetica" panose="020B0604020202020204" pitchFamily="34" charset="0"/>
                </a:rPr>
                <a:t>DHCP</a:t>
              </a:r>
            </a:p>
            <a:p>
              <a:endParaRPr lang="en-US" sz="2000" b="1" dirty="0">
                <a:latin typeface="Helvetica" panose="020B0604020202020204" pitchFamily="34" charset="0"/>
              </a:endParaRPr>
            </a:p>
          </p:txBody>
        </p:sp>
        <p:sp>
          <p:nvSpPr>
            <p:cNvPr id="10" name="Text Box 7"/>
            <p:cNvSpPr txBox="1">
              <a:spLocks noChangeArrowheads="1"/>
            </p:cNvSpPr>
            <p:nvPr/>
          </p:nvSpPr>
          <p:spPr bwMode="auto">
            <a:xfrm>
              <a:off x="1592" y="1316"/>
              <a:ext cx="2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User Interface</a:t>
              </a:r>
            </a:p>
          </p:txBody>
        </p:sp>
        <p:sp>
          <p:nvSpPr>
            <p:cNvPr id="11" name="Text Box 8"/>
            <p:cNvSpPr txBox="1">
              <a:spLocks noChangeArrowheads="1"/>
            </p:cNvSpPr>
            <p:nvPr/>
          </p:nvSpPr>
          <p:spPr bwMode="auto">
            <a:xfrm>
              <a:off x="3944" y="899"/>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12" name="Rectangle 9"/>
            <p:cNvSpPr>
              <a:spLocks noChangeArrowheads="1"/>
            </p:cNvSpPr>
            <p:nvPr/>
          </p:nvSpPr>
          <p:spPr bwMode="auto">
            <a:xfrm>
              <a:off x="439" y="1118"/>
              <a:ext cx="1145" cy="658"/>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3" name="Text Box 10"/>
            <p:cNvSpPr txBox="1">
              <a:spLocks noChangeArrowheads="1"/>
            </p:cNvSpPr>
            <p:nvPr/>
          </p:nvSpPr>
          <p:spPr bwMode="auto">
            <a:xfrm>
              <a:off x="565" y="1324"/>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a:t>
              </a:r>
            </a:p>
          </p:txBody>
        </p:sp>
      </p:grpSp>
    </p:spTree>
    <p:extLst>
      <p:ext uri="{BB962C8B-B14F-4D97-AF65-F5344CB8AC3E}">
        <p14:creationId xmlns:p14="http://schemas.microsoft.com/office/powerpoint/2010/main" val="85149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en-US" dirty="0" smtClean="0"/>
              <a:t>Role of Application Layers</a:t>
            </a:r>
          </a:p>
        </p:txBody>
      </p:sp>
      <p:grpSp>
        <p:nvGrpSpPr>
          <p:cNvPr id="14340" name="Group 16"/>
          <p:cNvGrpSpPr>
            <a:grpSpLocks/>
          </p:cNvGrpSpPr>
          <p:nvPr/>
        </p:nvGrpSpPr>
        <p:grpSpPr bwMode="auto">
          <a:xfrm>
            <a:off x="1417003" y="2735264"/>
            <a:ext cx="7361237" cy="2370137"/>
            <a:chOff x="439" y="931"/>
            <a:chExt cx="4637" cy="1493"/>
          </a:xfrm>
        </p:grpSpPr>
        <p:sp>
          <p:nvSpPr>
            <p:cNvPr id="15365" name="AutoShape 5"/>
            <p:cNvSpPr>
              <a:spLocks noChangeArrowheads="1"/>
            </p:cNvSpPr>
            <p:nvPr/>
          </p:nvSpPr>
          <p:spPr bwMode="auto">
            <a:xfrm>
              <a:off x="1536" y="1764"/>
              <a:ext cx="2220" cy="660"/>
            </a:xfrm>
            <a:prstGeom prst="homePlate">
              <a:avLst>
                <a:gd name="adj" fmla="val 84091"/>
              </a:avLst>
            </a:prstGeom>
            <a:gradFill rotWithShape="0">
              <a:gsLst>
                <a:gs pos="0">
                  <a:srgbClr val="99CC00"/>
                </a:gs>
                <a:gs pos="100000">
                  <a:srgbClr val="99CC00">
                    <a:gamma/>
                    <a:shade val="46275"/>
                    <a:invGamma/>
                  </a:srgbClr>
                </a:gs>
              </a:gsLst>
              <a:lin ang="0" scaled="1"/>
            </a:gradFill>
            <a:ln w="6350">
              <a:solidFill>
                <a:schemeClr val="tx1"/>
              </a:solidFill>
              <a:miter lim="800000"/>
              <a:headEnd/>
              <a:tailEnd/>
            </a:ln>
            <a:effectLst>
              <a:outerShdw dist="56796" dir="3806097" algn="ctr" rotWithShape="0">
                <a:schemeClr val="bg2"/>
              </a:outerShdw>
            </a:effectLst>
          </p:spPr>
          <p:txBody>
            <a:bodyPr wrap="none" anchor="ctr"/>
            <a:lstStyle/>
            <a:p>
              <a:pPr>
                <a:defRPr/>
              </a:pPr>
              <a:endParaRPr lang="en-US">
                <a:latin typeface="Arial" charset="0"/>
              </a:endParaRPr>
            </a:p>
          </p:txBody>
        </p:sp>
        <p:sp>
          <p:nvSpPr>
            <p:cNvPr id="15366" name="AutoShape 6"/>
            <p:cNvSpPr>
              <a:spLocks noChangeArrowheads="1"/>
            </p:cNvSpPr>
            <p:nvPr/>
          </p:nvSpPr>
          <p:spPr bwMode="auto">
            <a:xfrm>
              <a:off x="1536" y="1108"/>
              <a:ext cx="2244" cy="660"/>
            </a:xfrm>
            <a:prstGeom prst="homePlate">
              <a:avLst>
                <a:gd name="adj" fmla="val 85000"/>
              </a:avLst>
            </a:prstGeom>
            <a:gradFill rotWithShape="0">
              <a:gsLst>
                <a:gs pos="0">
                  <a:srgbClr val="99CC00"/>
                </a:gs>
                <a:gs pos="100000">
                  <a:srgbClr val="99CC00">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4343" name="Text Box 7"/>
            <p:cNvSpPr txBox="1">
              <a:spLocks noChangeArrowheads="1"/>
            </p:cNvSpPr>
            <p:nvPr/>
          </p:nvSpPr>
          <p:spPr bwMode="auto">
            <a:xfrm>
              <a:off x="3944" y="1227"/>
              <a:ext cx="11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Telnet</a:t>
              </a:r>
            </a:p>
            <a:p>
              <a:r>
                <a:rPr lang="en-US" sz="2000" b="1">
                  <a:latin typeface="Helvetica" panose="020B0604020202020204" pitchFamily="34" charset="0"/>
                </a:rPr>
                <a:t>FTP</a:t>
              </a:r>
            </a:p>
          </p:txBody>
        </p:sp>
        <p:sp>
          <p:nvSpPr>
            <p:cNvPr id="14344" name="Text Box 8"/>
            <p:cNvSpPr txBox="1">
              <a:spLocks noChangeArrowheads="1"/>
            </p:cNvSpPr>
            <p:nvPr/>
          </p:nvSpPr>
          <p:spPr bwMode="auto">
            <a:xfrm>
              <a:off x="3944" y="1782"/>
              <a:ext cx="8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ASCII</a:t>
              </a:r>
            </a:p>
            <a:p>
              <a:r>
                <a:rPr lang="en-US" sz="2000" b="1">
                  <a:latin typeface="Helvetica" panose="020B0604020202020204" pitchFamily="34" charset="0"/>
                </a:rPr>
                <a:t>EBCDIC</a:t>
              </a:r>
            </a:p>
            <a:p>
              <a:r>
                <a:rPr lang="en-US" sz="2000" b="1">
                  <a:latin typeface="Helvetica" panose="020B0604020202020204" pitchFamily="34" charset="0"/>
                </a:rPr>
                <a:t>JPEG</a:t>
              </a:r>
            </a:p>
          </p:txBody>
        </p:sp>
        <p:sp>
          <p:nvSpPr>
            <p:cNvPr id="14345" name="Text Box 9"/>
            <p:cNvSpPr txBox="1">
              <a:spLocks noChangeArrowheads="1"/>
            </p:cNvSpPr>
            <p:nvPr/>
          </p:nvSpPr>
          <p:spPr bwMode="auto">
            <a:xfrm>
              <a:off x="1592" y="1316"/>
              <a:ext cx="2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User Interface</a:t>
              </a:r>
            </a:p>
          </p:txBody>
        </p:sp>
        <p:sp>
          <p:nvSpPr>
            <p:cNvPr id="14346" name="Text Box 10"/>
            <p:cNvSpPr txBox="1">
              <a:spLocks noChangeArrowheads="1"/>
            </p:cNvSpPr>
            <p:nvPr/>
          </p:nvSpPr>
          <p:spPr bwMode="auto">
            <a:xfrm>
              <a:off x="1592" y="1794"/>
              <a:ext cx="1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How data is presented</a:t>
              </a:r>
            </a:p>
            <a:p>
              <a:pPr>
                <a:buFontTx/>
                <a:buChar char="•"/>
              </a:pPr>
              <a:r>
                <a:rPr lang="en-US" b="1">
                  <a:latin typeface="Helvetica" panose="020B0604020202020204" pitchFamily="34" charset="0"/>
                </a:rPr>
                <a:t>Special processing such as encryption</a:t>
              </a:r>
            </a:p>
          </p:txBody>
        </p:sp>
        <p:sp>
          <p:nvSpPr>
            <p:cNvPr id="14347" name="Text Box 11"/>
            <p:cNvSpPr txBox="1">
              <a:spLocks noChangeArrowheads="1"/>
            </p:cNvSpPr>
            <p:nvPr/>
          </p:nvSpPr>
          <p:spPr bwMode="auto">
            <a:xfrm>
              <a:off x="3944" y="931"/>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15372" name="Rectangle 12"/>
            <p:cNvSpPr>
              <a:spLocks noChangeArrowheads="1"/>
            </p:cNvSpPr>
            <p:nvPr/>
          </p:nvSpPr>
          <p:spPr bwMode="auto">
            <a:xfrm>
              <a:off x="439" y="1331"/>
              <a:ext cx="1145" cy="233"/>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bg2"/>
              </a:outerShdw>
            </a:effectLst>
          </p:spPr>
          <p:txBody>
            <a:bodyPr anchor="ctr">
              <a:spAutoFit/>
            </a:bodyPr>
            <a:lstStyle/>
            <a:p>
              <a:pPr>
                <a:defRPr/>
              </a:pPr>
              <a:endParaRPr lang="en-US">
                <a:latin typeface="Arial" charset="0"/>
              </a:endParaRPr>
            </a:p>
          </p:txBody>
        </p:sp>
        <p:sp>
          <p:nvSpPr>
            <p:cNvPr id="15373" name="Rectangle 13"/>
            <p:cNvSpPr>
              <a:spLocks noChangeArrowheads="1"/>
            </p:cNvSpPr>
            <p:nvPr/>
          </p:nvSpPr>
          <p:spPr bwMode="auto">
            <a:xfrm>
              <a:off x="439" y="1987"/>
              <a:ext cx="1145" cy="233"/>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bg2"/>
              </a:outerShdw>
            </a:effectLst>
          </p:spPr>
          <p:txBody>
            <a:bodyPr anchor="ctr">
              <a:spAutoFit/>
            </a:bodyPr>
            <a:lstStyle/>
            <a:p>
              <a:pPr>
                <a:defRPr/>
              </a:pPr>
              <a:endParaRPr lang="en-US">
                <a:latin typeface="Arial" charset="0"/>
              </a:endParaRPr>
            </a:p>
          </p:txBody>
        </p:sp>
        <p:sp>
          <p:nvSpPr>
            <p:cNvPr id="14350" name="Text Box 14"/>
            <p:cNvSpPr txBox="1">
              <a:spLocks noChangeArrowheads="1"/>
            </p:cNvSpPr>
            <p:nvPr/>
          </p:nvSpPr>
          <p:spPr bwMode="auto">
            <a:xfrm>
              <a:off x="521" y="1964"/>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Presentation</a:t>
              </a:r>
            </a:p>
          </p:txBody>
        </p:sp>
        <p:sp>
          <p:nvSpPr>
            <p:cNvPr id="14351" name="Text Box 15"/>
            <p:cNvSpPr txBox="1">
              <a:spLocks noChangeArrowheads="1"/>
            </p:cNvSpPr>
            <p:nvPr/>
          </p:nvSpPr>
          <p:spPr bwMode="auto">
            <a:xfrm>
              <a:off x="565" y="1324"/>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a:t>
              </a:r>
            </a:p>
          </p:txBody>
        </p:sp>
      </p:grpSp>
    </p:spTree>
    <p:extLst>
      <p:ext uri="{BB962C8B-B14F-4D97-AF65-F5344CB8AC3E}">
        <p14:creationId xmlns:p14="http://schemas.microsoft.com/office/powerpoint/2010/main" val="110386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pPr eaLnBrk="1" hangingPunct="1"/>
            <a:r>
              <a:rPr lang="en-US" smtClean="0"/>
              <a:t>Role of Application Layers</a:t>
            </a:r>
          </a:p>
        </p:txBody>
      </p:sp>
      <p:grpSp>
        <p:nvGrpSpPr>
          <p:cNvPr id="15364" name="Group 23"/>
          <p:cNvGrpSpPr>
            <a:grpSpLocks/>
          </p:cNvGrpSpPr>
          <p:nvPr/>
        </p:nvGrpSpPr>
        <p:grpSpPr bwMode="auto">
          <a:xfrm>
            <a:off x="1580834" y="2212848"/>
            <a:ext cx="8161337" cy="3463925"/>
            <a:chOff x="439" y="931"/>
            <a:chExt cx="5141" cy="2182"/>
          </a:xfrm>
        </p:grpSpPr>
        <p:sp>
          <p:nvSpPr>
            <p:cNvPr id="17413" name="AutoShape 5"/>
            <p:cNvSpPr>
              <a:spLocks noChangeArrowheads="1"/>
            </p:cNvSpPr>
            <p:nvPr/>
          </p:nvSpPr>
          <p:spPr bwMode="auto">
            <a:xfrm>
              <a:off x="1536" y="1764"/>
              <a:ext cx="2220" cy="660"/>
            </a:xfrm>
            <a:prstGeom prst="homePlate">
              <a:avLst>
                <a:gd name="adj" fmla="val 84091"/>
              </a:avLst>
            </a:prstGeom>
            <a:gradFill rotWithShape="0">
              <a:gsLst>
                <a:gs pos="0">
                  <a:srgbClr val="99CC00"/>
                </a:gs>
                <a:gs pos="100000">
                  <a:srgbClr val="99CC00">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7414" name="AutoShape 6"/>
            <p:cNvSpPr>
              <a:spLocks noChangeArrowheads="1"/>
            </p:cNvSpPr>
            <p:nvPr/>
          </p:nvSpPr>
          <p:spPr bwMode="auto">
            <a:xfrm>
              <a:off x="1536" y="1108"/>
              <a:ext cx="2244" cy="660"/>
            </a:xfrm>
            <a:prstGeom prst="homePlate">
              <a:avLst>
                <a:gd name="adj" fmla="val 85000"/>
              </a:avLst>
            </a:prstGeom>
            <a:gradFill rotWithShape="0">
              <a:gsLst>
                <a:gs pos="0">
                  <a:srgbClr val="99CC00"/>
                </a:gs>
                <a:gs pos="100000">
                  <a:srgbClr val="99CC00">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5367" name="Line 7"/>
            <p:cNvSpPr>
              <a:spLocks noChangeShapeType="1"/>
            </p:cNvSpPr>
            <p:nvPr/>
          </p:nvSpPr>
          <p:spPr bwMode="auto">
            <a:xfrm>
              <a:off x="469" y="2932"/>
              <a:ext cx="1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368" name="Text Box 8"/>
            <p:cNvSpPr txBox="1">
              <a:spLocks noChangeArrowheads="1"/>
            </p:cNvSpPr>
            <p:nvPr/>
          </p:nvSpPr>
          <p:spPr bwMode="auto">
            <a:xfrm>
              <a:off x="3944" y="1227"/>
              <a:ext cx="11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Telnet</a:t>
              </a:r>
            </a:p>
            <a:p>
              <a:r>
                <a:rPr lang="en-US" sz="2000" b="1">
                  <a:latin typeface="Helvetica" panose="020B0604020202020204" pitchFamily="34" charset="0"/>
                </a:rPr>
                <a:t>FTP</a:t>
              </a:r>
            </a:p>
          </p:txBody>
        </p:sp>
        <p:sp>
          <p:nvSpPr>
            <p:cNvPr id="15369" name="Text Box 9"/>
            <p:cNvSpPr txBox="1">
              <a:spLocks noChangeArrowheads="1"/>
            </p:cNvSpPr>
            <p:nvPr/>
          </p:nvSpPr>
          <p:spPr bwMode="auto">
            <a:xfrm>
              <a:off x="3944" y="1782"/>
              <a:ext cx="8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ASCII</a:t>
              </a:r>
            </a:p>
            <a:p>
              <a:r>
                <a:rPr lang="en-US" sz="2000" b="1">
                  <a:latin typeface="Helvetica" panose="020B0604020202020204" pitchFamily="34" charset="0"/>
                </a:rPr>
                <a:t>EBCDIC</a:t>
              </a:r>
            </a:p>
            <a:p>
              <a:r>
                <a:rPr lang="en-US" sz="2000" b="1">
                  <a:latin typeface="Helvetica" panose="020B0604020202020204" pitchFamily="34" charset="0"/>
                </a:rPr>
                <a:t>JPEG</a:t>
              </a:r>
            </a:p>
          </p:txBody>
        </p:sp>
        <p:sp>
          <p:nvSpPr>
            <p:cNvPr id="15370" name="Line 10"/>
            <p:cNvSpPr>
              <a:spLocks noChangeShapeType="1"/>
            </p:cNvSpPr>
            <p:nvPr/>
          </p:nvSpPr>
          <p:spPr bwMode="auto">
            <a:xfrm>
              <a:off x="448" y="2946"/>
              <a:ext cx="1149"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419" name="AutoShape 11"/>
            <p:cNvSpPr>
              <a:spLocks noChangeArrowheads="1"/>
            </p:cNvSpPr>
            <p:nvPr/>
          </p:nvSpPr>
          <p:spPr bwMode="auto">
            <a:xfrm>
              <a:off x="1584" y="2416"/>
              <a:ext cx="2196" cy="668"/>
            </a:xfrm>
            <a:prstGeom prst="homePlate">
              <a:avLst>
                <a:gd name="adj" fmla="val 82186"/>
              </a:avLst>
            </a:prstGeom>
            <a:gradFill rotWithShape="0">
              <a:gsLst>
                <a:gs pos="0">
                  <a:srgbClr val="99CC00"/>
                </a:gs>
                <a:gs pos="100000">
                  <a:srgbClr val="99CC00">
                    <a:gamma/>
                    <a:shade val="46275"/>
                    <a:invGamma/>
                  </a:srgbClr>
                </a:gs>
              </a:gsLst>
              <a:lin ang="0" scaled="1"/>
            </a:gradFill>
            <a:ln w="6350">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15372" name="Text Box 12"/>
            <p:cNvSpPr txBox="1">
              <a:spLocks noChangeArrowheads="1"/>
            </p:cNvSpPr>
            <p:nvPr/>
          </p:nvSpPr>
          <p:spPr bwMode="auto">
            <a:xfrm>
              <a:off x="1592" y="2440"/>
              <a:ext cx="18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Keeping different applications’ </a:t>
              </a:r>
            </a:p>
            <a:p>
              <a:r>
                <a:rPr lang="en-US" b="1">
                  <a:latin typeface="Helvetica" panose="020B0604020202020204" pitchFamily="34" charset="0"/>
                </a:rPr>
                <a:t>data separate</a:t>
              </a:r>
            </a:p>
          </p:txBody>
        </p:sp>
        <p:sp>
          <p:nvSpPr>
            <p:cNvPr id="15373" name="Text Box 13"/>
            <p:cNvSpPr txBox="1">
              <a:spLocks noChangeArrowheads="1"/>
            </p:cNvSpPr>
            <p:nvPr/>
          </p:nvSpPr>
          <p:spPr bwMode="auto">
            <a:xfrm>
              <a:off x="1592" y="1316"/>
              <a:ext cx="2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latin typeface="Helvetica" panose="020B0604020202020204" pitchFamily="34" charset="0"/>
                </a:rPr>
                <a:t>User Interface</a:t>
              </a:r>
            </a:p>
          </p:txBody>
        </p:sp>
        <p:sp>
          <p:nvSpPr>
            <p:cNvPr id="15374" name="Text Box 14"/>
            <p:cNvSpPr txBox="1">
              <a:spLocks noChangeArrowheads="1"/>
            </p:cNvSpPr>
            <p:nvPr/>
          </p:nvSpPr>
          <p:spPr bwMode="auto">
            <a:xfrm>
              <a:off x="1592" y="1794"/>
              <a:ext cx="1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How data is presented</a:t>
              </a:r>
            </a:p>
            <a:p>
              <a:pPr>
                <a:buFontTx/>
                <a:buChar char="•"/>
              </a:pPr>
              <a:r>
                <a:rPr lang="en-US" b="1">
                  <a:latin typeface="Helvetica" panose="020B0604020202020204" pitchFamily="34" charset="0"/>
                </a:rPr>
                <a:t>Special processing such as encryption</a:t>
              </a:r>
            </a:p>
          </p:txBody>
        </p:sp>
        <p:sp>
          <p:nvSpPr>
            <p:cNvPr id="15375" name="Rectangle 15"/>
            <p:cNvSpPr>
              <a:spLocks noChangeArrowheads="1"/>
            </p:cNvSpPr>
            <p:nvPr/>
          </p:nvSpPr>
          <p:spPr bwMode="auto">
            <a:xfrm>
              <a:off x="3944" y="2479"/>
              <a:ext cx="16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Operating System/</a:t>
              </a:r>
            </a:p>
            <a:p>
              <a:r>
                <a:rPr lang="en-US" sz="2000" b="1">
                  <a:latin typeface="Helvetica" panose="020B0604020202020204" pitchFamily="34" charset="0"/>
                </a:rPr>
                <a:t>Application Access </a:t>
              </a:r>
            </a:p>
            <a:p>
              <a:r>
                <a:rPr lang="en-US" sz="2000" b="1">
                  <a:latin typeface="Helvetica" panose="020B0604020202020204" pitchFamily="34" charset="0"/>
                </a:rPr>
                <a:t>Scheduling</a:t>
              </a:r>
            </a:p>
          </p:txBody>
        </p:sp>
        <p:sp>
          <p:nvSpPr>
            <p:cNvPr id="15376" name="Text Box 16"/>
            <p:cNvSpPr txBox="1">
              <a:spLocks noChangeArrowheads="1"/>
            </p:cNvSpPr>
            <p:nvPr/>
          </p:nvSpPr>
          <p:spPr bwMode="auto">
            <a:xfrm>
              <a:off x="3944" y="931"/>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17425" name="Rectangle 17"/>
            <p:cNvSpPr>
              <a:spLocks noChangeArrowheads="1"/>
            </p:cNvSpPr>
            <p:nvPr/>
          </p:nvSpPr>
          <p:spPr bwMode="auto">
            <a:xfrm>
              <a:off x="439" y="1331"/>
              <a:ext cx="1145" cy="233"/>
            </a:xfrm>
            <a:prstGeom prst="rect">
              <a:avLst/>
            </a:prstGeom>
            <a:solidFill>
              <a:srgbClr val="99CC00"/>
            </a:solidFill>
            <a:ln w="28575">
              <a:solidFill>
                <a:schemeClr val="tx1"/>
              </a:solidFill>
              <a:miter lim="800000"/>
              <a:headEnd type="none" w="sm" len="sm"/>
              <a:tailEnd type="none" w="sm" len="sm"/>
            </a:ln>
            <a:effectLst>
              <a:outerShdw dist="28398" dir="3806097" algn="ctr" rotWithShape="0">
                <a:schemeClr val="bg2"/>
              </a:outerShdw>
            </a:effectLst>
          </p:spPr>
          <p:txBody>
            <a:bodyPr anchor="ctr">
              <a:spAutoFit/>
            </a:bodyPr>
            <a:lstStyle/>
            <a:p>
              <a:pPr>
                <a:defRPr/>
              </a:pPr>
              <a:endParaRPr lang="en-US">
                <a:latin typeface="Arial" charset="0"/>
              </a:endParaRPr>
            </a:p>
          </p:txBody>
        </p:sp>
        <p:sp>
          <p:nvSpPr>
            <p:cNvPr id="17426" name="Rectangle 18"/>
            <p:cNvSpPr>
              <a:spLocks noChangeArrowheads="1"/>
            </p:cNvSpPr>
            <p:nvPr/>
          </p:nvSpPr>
          <p:spPr bwMode="auto">
            <a:xfrm>
              <a:off x="439" y="1987"/>
              <a:ext cx="1145" cy="233"/>
            </a:xfrm>
            <a:prstGeom prst="rect">
              <a:avLst/>
            </a:prstGeom>
            <a:solidFill>
              <a:srgbClr val="99CC00"/>
            </a:solidFill>
            <a:ln w="28575">
              <a:solidFill>
                <a:schemeClr val="tx1"/>
              </a:solidFill>
              <a:miter lim="800000"/>
              <a:headEnd type="none" w="sm" len="sm"/>
              <a:tailEnd type="none" w="sm" len="sm"/>
            </a:ln>
            <a:effectLst>
              <a:outerShdw dist="28398" dir="3806097" algn="ctr" rotWithShape="0">
                <a:schemeClr val="bg2"/>
              </a:outerShdw>
            </a:effectLst>
          </p:spPr>
          <p:txBody>
            <a:bodyPr anchor="ctr">
              <a:spAutoFit/>
            </a:bodyPr>
            <a:lstStyle/>
            <a:p>
              <a:pPr>
                <a:defRPr/>
              </a:pPr>
              <a:endParaRPr lang="en-US">
                <a:latin typeface="Arial" charset="0"/>
              </a:endParaRPr>
            </a:p>
          </p:txBody>
        </p:sp>
        <p:sp>
          <p:nvSpPr>
            <p:cNvPr id="17427" name="Rectangle 19"/>
            <p:cNvSpPr>
              <a:spLocks noChangeArrowheads="1"/>
            </p:cNvSpPr>
            <p:nvPr/>
          </p:nvSpPr>
          <p:spPr bwMode="auto">
            <a:xfrm>
              <a:off x="439" y="2639"/>
              <a:ext cx="1145" cy="233"/>
            </a:xfrm>
            <a:prstGeom prst="rect">
              <a:avLst/>
            </a:prstGeom>
            <a:solidFill>
              <a:srgbClr val="99CC00"/>
            </a:solidFill>
            <a:ln w="28575">
              <a:solidFill>
                <a:schemeClr val="tx1"/>
              </a:solidFill>
              <a:miter lim="800000"/>
              <a:headEnd type="none" w="sm" len="sm"/>
              <a:tailEnd type="none" w="sm" len="sm"/>
            </a:ln>
            <a:effectLst>
              <a:outerShdw dist="17961" dir="2700000" algn="ctr" rotWithShape="0">
                <a:schemeClr val="tx1"/>
              </a:outerShdw>
            </a:effectLst>
          </p:spPr>
          <p:txBody>
            <a:bodyPr anchor="ctr">
              <a:spAutoFit/>
            </a:bodyPr>
            <a:lstStyle/>
            <a:p>
              <a:pPr>
                <a:defRPr/>
              </a:pPr>
              <a:endParaRPr lang="en-US">
                <a:latin typeface="Arial" charset="0"/>
              </a:endParaRPr>
            </a:p>
          </p:txBody>
        </p:sp>
        <p:sp>
          <p:nvSpPr>
            <p:cNvPr id="15380" name="Text Box 20"/>
            <p:cNvSpPr txBox="1">
              <a:spLocks noChangeArrowheads="1"/>
            </p:cNvSpPr>
            <p:nvPr/>
          </p:nvSpPr>
          <p:spPr bwMode="auto">
            <a:xfrm>
              <a:off x="681" y="2600"/>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Session</a:t>
              </a:r>
            </a:p>
          </p:txBody>
        </p:sp>
        <p:sp>
          <p:nvSpPr>
            <p:cNvPr id="15381" name="Text Box 21"/>
            <p:cNvSpPr txBox="1">
              <a:spLocks noChangeArrowheads="1"/>
            </p:cNvSpPr>
            <p:nvPr/>
          </p:nvSpPr>
          <p:spPr bwMode="auto">
            <a:xfrm>
              <a:off x="521" y="1964"/>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Presentation</a:t>
              </a:r>
            </a:p>
          </p:txBody>
        </p:sp>
        <p:sp>
          <p:nvSpPr>
            <p:cNvPr id="15382" name="Text Box 22"/>
            <p:cNvSpPr txBox="1">
              <a:spLocks noChangeArrowheads="1"/>
            </p:cNvSpPr>
            <p:nvPr/>
          </p:nvSpPr>
          <p:spPr bwMode="auto">
            <a:xfrm>
              <a:off x="565" y="1324"/>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a:t>
              </a:r>
            </a:p>
          </p:txBody>
        </p:sp>
      </p:grpSp>
    </p:spTree>
    <p:extLst>
      <p:ext uri="{BB962C8B-B14F-4D97-AF65-F5344CB8AC3E}">
        <p14:creationId xmlns:p14="http://schemas.microsoft.com/office/powerpoint/2010/main" val="4920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a:xfrm>
            <a:off x="303213" y="624832"/>
            <a:ext cx="10972800" cy="1069848"/>
          </a:xfrm>
        </p:spPr>
        <p:txBody>
          <a:bodyPr/>
          <a:lstStyle/>
          <a:p>
            <a:pPr eaLnBrk="1" hangingPunct="1"/>
            <a:r>
              <a:rPr lang="en-US" dirty="0" smtClean="0"/>
              <a:t>Role of Application Layers</a:t>
            </a:r>
          </a:p>
        </p:txBody>
      </p:sp>
      <p:grpSp>
        <p:nvGrpSpPr>
          <p:cNvPr id="16388" name="Group 34"/>
          <p:cNvGrpSpPr>
            <a:grpSpLocks/>
          </p:cNvGrpSpPr>
          <p:nvPr/>
        </p:nvGrpSpPr>
        <p:grpSpPr bwMode="auto">
          <a:xfrm>
            <a:off x="2209800" y="1447800"/>
            <a:ext cx="8218488" cy="4967288"/>
            <a:chOff x="535" y="1027"/>
            <a:chExt cx="5177" cy="3129"/>
          </a:xfrm>
        </p:grpSpPr>
        <p:grpSp>
          <p:nvGrpSpPr>
            <p:cNvPr id="16389" name="Group 5"/>
            <p:cNvGrpSpPr>
              <a:grpSpLocks/>
            </p:cNvGrpSpPr>
            <p:nvPr/>
          </p:nvGrpSpPr>
          <p:grpSpPr bwMode="auto">
            <a:xfrm>
              <a:off x="1668" y="1210"/>
              <a:ext cx="2244" cy="1970"/>
              <a:chOff x="1818" y="1114"/>
              <a:chExt cx="2244" cy="1928"/>
            </a:xfrm>
          </p:grpSpPr>
          <p:sp>
            <p:nvSpPr>
              <p:cNvPr id="19462" name="AutoShape 6"/>
              <p:cNvSpPr>
                <a:spLocks noChangeArrowheads="1"/>
              </p:cNvSpPr>
              <p:nvPr/>
            </p:nvSpPr>
            <p:spPr bwMode="auto">
              <a:xfrm>
                <a:off x="1818" y="1114"/>
                <a:ext cx="2244" cy="644"/>
              </a:xfrm>
              <a:prstGeom prst="homePlate">
                <a:avLst>
                  <a:gd name="adj" fmla="val 87112"/>
                </a:avLst>
              </a:prstGeom>
              <a:gradFill rotWithShape="0">
                <a:gsLst>
                  <a:gs pos="0">
                    <a:srgbClr val="99CC00"/>
                  </a:gs>
                  <a:gs pos="100000">
                    <a:srgbClr val="99CC00">
                      <a:gamma/>
                      <a:shade val="46275"/>
                      <a:invGamma/>
                    </a:srgbClr>
                  </a:gs>
                </a:gsLst>
                <a:lin ang="0" scaled="1"/>
              </a:gradFill>
              <a:ln w="2857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9463" name="AutoShape 7"/>
              <p:cNvSpPr>
                <a:spLocks noChangeArrowheads="1"/>
              </p:cNvSpPr>
              <p:nvPr/>
            </p:nvSpPr>
            <p:spPr bwMode="auto">
              <a:xfrm>
                <a:off x="1818" y="1756"/>
                <a:ext cx="2244" cy="644"/>
              </a:xfrm>
              <a:prstGeom prst="homePlate">
                <a:avLst>
                  <a:gd name="adj" fmla="val 87112"/>
                </a:avLst>
              </a:prstGeom>
              <a:gradFill rotWithShape="0">
                <a:gsLst>
                  <a:gs pos="0">
                    <a:srgbClr val="99CC00"/>
                  </a:gs>
                  <a:gs pos="100000">
                    <a:srgbClr val="99CC00">
                      <a:gamma/>
                      <a:shade val="46275"/>
                      <a:invGamma/>
                    </a:srgbClr>
                  </a:gs>
                </a:gsLst>
                <a:lin ang="0" scaled="1"/>
              </a:gradFill>
              <a:ln w="2857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9464" name="AutoShape 8"/>
              <p:cNvSpPr>
                <a:spLocks noChangeArrowheads="1"/>
              </p:cNvSpPr>
              <p:nvPr/>
            </p:nvSpPr>
            <p:spPr bwMode="auto">
              <a:xfrm>
                <a:off x="1818" y="2398"/>
                <a:ext cx="2244" cy="644"/>
              </a:xfrm>
              <a:prstGeom prst="homePlate">
                <a:avLst>
                  <a:gd name="adj" fmla="val 87112"/>
                </a:avLst>
              </a:prstGeom>
              <a:gradFill rotWithShape="0">
                <a:gsLst>
                  <a:gs pos="0">
                    <a:srgbClr val="99CC00"/>
                  </a:gs>
                  <a:gs pos="100000">
                    <a:srgbClr val="99CC00">
                      <a:gamma/>
                      <a:shade val="46275"/>
                      <a:invGamma/>
                    </a:srgbClr>
                  </a:gs>
                </a:gsLst>
                <a:lin ang="0" scaled="1"/>
              </a:gradFill>
              <a:ln w="2857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grpSp>
        <p:sp>
          <p:nvSpPr>
            <p:cNvPr id="16390" name="Line 9"/>
            <p:cNvSpPr>
              <a:spLocks noChangeShapeType="1"/>
            </p:cNvSpPr>
            <p:nvPr/>
          </p:nvSpPr>
          <p:spPr bwMode="auto">
            <a:xfrm>
              <a:off x="544" y="3042"/>
              <a:ext cx="1149"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391" name="Text Box 10"/>
            <p:cNvSpPr txBox="1">
              <a:spLocks noChangeArrowheads="1"/>
            </p:cNvSpPr>
            <p:nvPr/>
          </p:nvSpPr>
          <p:spPr bwMode="auto">
            <a:xfrm>
              <a:off x="1742" y="2536"/>
              <a:ext cx="18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Keeping different applications’ </a:t>
              </a:r>
            </a:p>
            <a:p>
              <a:r>
                <a:rPr lang="en-US" b="1">
                  <a:latin typeface="Helvetica" panose="020B0604020202020204" pitchFamily="34" charset="0"/>
                </a:rPr>
                <a:t>data separate</a:t>
              </a:r>
            </a:p>
          </p:txBody>
        </p:sp>
        <p:sp>
          <p:nvSpPr>
            <p:cNvPr id="16392" name="Text Box 11"/>
            <p:cNvSpPr txBox="1">
              <a:spLocks noChangeArrowheads="1"/>
            </p:cNvSpPr>
            <p:nvPr/>
          </p:nvSpPr>
          <p:spPr bwMode="auto">
            <a:xfrm>
              <a:off x="1742" y="1412"/>
              <a:ext cx="1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User Interface</a:t>
              </a:r>
            </a:p>
          </p:txBody>
        </p:sp>
        <p:sp>
          <p:nvSpPr>
            <p:cNvPr id="16393" name="Text Box 12"/>
            <p:cNvSpPr txBox="1">
              <a:spLocks noChangeArrowheads="1"/>
            </p:cNvSpPr>
            <p:nvPr/>
          </p:nvSpPr>
          <p:spPr bwMode="auto">
            <a:xfrm>
              <a:off x="1742" y="1890"/>
              <a:ext cx="1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How data is presented</a:t>
              </a:r>
            </a:p>
            <a:p>
              <a:pPr>
                <a:buFontTx/>
                <a:buChar char="•"/>
              </a:pPr>
              <a:r>
                <a:rPr lang="en-US" b="1">
                  <a:latin typeface="Helvetica" panose="020B0604020202020204" pitchFamily="34" charset="0"/>
                </a:rPr>
                <a:t>Special processing such as encryption</a:t>
              </a:r>
            </a:p>
          </p:txBody>
        </p:sp>
        <p:grpSp>
          <p:nvGrpSpPr>
            <p:cNvPr id="16394" name="Group 13"/>
            <p:cNvGrpSpPr>
              <a:grpSpLocks/>
            </p:cNvGrpSpPr>
            <p:nvPr/>
          </p:nvGrpSpPr>
          <p:grpSpPr bwMode="auto">
            <a:xfrm>
              <a:off x="4076" y="1323"/>
              <a:ext cx="1636" cy="1886"/>
              <a:chOff x="4016" y="1227"/>
              <a:chExt cx="1636" cy="1886"/>
            </a:xfrm>
          </p:grpSpPr>
          <p:sp>
            <p:nvSpPr>
              <p:cNvPr id="16412" name="Text Box 14"/>
              <p:cNvSpPr txBox="1">
                <a:spLocks noChangeArrowheads="1"/>
              </p:cNvSpPr>
              <p:nvPr/>
            </p:nvSpPr>
            <p:spPr bwMode="auto">
              <a:xfrm>
                <a:off x="4016" y="1227"/>
                <a:ext cx="11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Telnet</a:t>
                </a:r>
              </a:p>
              <a:p>
                <a:r>
                  <a:rPr lang="en-US" sz="2000" b="1">
                    <a:latin typeface="Helvetica" panose="020B0604020202020204" pitchFamily="34" charset="0"/>
                  </a:rPr>
                  <a:t>FTP</a:t>
                </a:r>
              </a:p>
            </p:txBody>
          </p:sp>
          <p:sp>
            <p:nvSpPr>
              <p:cNvPr id="16413" name="Text Box 15"/>
              <p:cNvSpPr txBox="1">
                <a:spLocks noChangeArrowheads="1"/>
              </p:cNvSpPr>
              <p:nvPr/>
            </p:nvSpPr>
            <p:spPr bwMode="auto">
              <a:xfrm>
                <a:off x="4016" y="1782"/>
                <a:ext cx="8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ASCII</a:t>
                </a:r>
              </a:p>
              <a:p>
                <a:r>
                  <a:rPr lang="en-US" sz="2000" b="1">
                    <a:latin typeface="Helvetica" panose="020B0604020202020204" pitchFamily="34" charset="0"/>
                  </a:rPr>
                  <a:t>EBCDIC</a:t>
                </a:r>
              </a:p>
              <a:p>
                <a:r>
                  <a:rPr lang="en-US" sz="2000" b="1">
                    <a:latin typeface="Helvetica" panose="020B0604020202020204" pitchFamily="34" charset="0"/>
                  </a:rPr>
                  <a:t>JPEG</a:t>
                </a:r>
              </a:p>
            </p:txBody>
          </p:sp>
          <p:sp>
            <p:nvSpPr>
              <p:cNvPr id="16414" name="Rectangle 16"/>
              <p:cNvSpPr>
                <a:spLocks noChangeArrowheads="1"/>
              </p:cNvSpPr>
              <p:nvPr/>
            </p:nvSpPr>
            <p:spPr bwMode="auto">
              <a:xfrm>
                <a:off x="4016" y="2479"/>
                <a:ext cx="16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Operating System/</a:t>
                </a:r>
              </a:p>
              <a:p>
                <a:r>
                  <a:rPr lang="en-US" sz="2000" b="1">
                    <a:latin typeface="Helvetica" panose="020B0604020202020204" pitchFamily="34" charset="0"/>
                  </a:rPr>
                  <a:t>Application Access </a:t>
                </a:r>
              </a:p>
              <a:p>
                <a:r>
                  <a:rPr lang="en-US" sz="2000" b="1">
                    <a:latin typeface="Helvetica" panose="020B0604020202020204" pitchFamily="34" charset="0"/>
                  </a:rPr>
                  <a:t>Scheduling</a:t>
                </a:r>
              </a:p>
            </p:txBody>
          </p:sp>
        </p:grpSp>
        <p:sp>
          <p:nvSpPr>
            <p:cNvPr id="19473" name="Rectangle 17"/>
            <p:cNvSpPr>
              <a:spLocks noChangeArrowheads="1"/>
            </p:cNvSpPr>
            <p:nvPr/>
          </p:nvSpPr>
          <p:spPr bwMode="auto">
            <a:xfrm>
              <a:off x="537" y="3179"/>
              <a:ext cx="1145"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6396" name="Text Box 18"/>
            <p:cNvSpPr txBox="1">
              <a:spLocks noChangeArrowheads="1"/>
            </p:cNvSpPr>
            <p:nvPr/>
          </p:nvSpPr>
          <p:spPr bwMode="auto">
            <a:xfrm>
              <a:off x="627" y="3188"/>
              <a:ext cx="9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Helvetica" panose="020B0604020202020204" pitchFamily="34" charset="0"/>
                </a:rPr>
                <a:t>Transport Layer</a:t>
              </a:r>
            </a:p>
          </p:txBody>
        </p:sp>
        <p:sp>
          <p:nvSpPr>
            <p:cNvPr id="19475" name="Rectangle 19"/>
            <p:cNvSpPr>
              <a:spLocks noChangeArrowheads="1"/>
            </p:cNvSpPr>
            <p:nvPr/>
          </p:nvSpPr>
          <p:spPr bwMode="auto">
            <a:xfrm>
              <a:off x="538" y="3419"/>
              <a:ext cx="1145"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9476" name="Rectangle 20"/>
            <p:cNvSpPr>
              <a:spLocks noChangeArrowheads="1"/>
            </p:cNvSpPr>
            <p:nvPr/>
          </p:nvSpPr>
          <p:spPr bwMode="auto">
            <a:xfrm>
              <a:off x="538" y="3671"/>
              <a:ext cx="1145"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9477" name="Rectangle 21"/>
            <p:cNvSpPr>
              <a:spLocks noChangeArrowheads="1"/>
            </p:cNvSpPr>
            <p:nvPr/>
          </p:nvSpPr>
          <p:spPr bwMode="auto">
            <a:xfrm>
              <a:off x="538" y="3923"/>
              <a:ext cx="1145"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6400" name="Text Box 22"/>
            <p:cNvSpPr txBox="1">
              <a:spLocks noChangeArrowheads="1"/>
            </p:cNvSpPr>
            <p:nvPr/>
          </p:nvSpPr>
          <p:spPr bwMode="auto">
            <a:xfrm>
              <a:off x="785" y="3696"/>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Helvetica" panose="020B0604020202020204" pitchFamily="34" charset="0"/>
                </a:rPr>
                <a:t>Data Link </a:t>
              </a:r>
            </a:p>
          </p:txBody>
        </p:sp>
        <p:sp>
          <p:nvSpPr>
            <p:cNvPr id="16401" name="Text Box 23"/>
            <p:cNvSpPr txBox="1">
              <a:spLocks noChangeArrowheads="1"/>
            </p:cNvSpPr>
            <p:nvPr/>
          </p:nvSpPr>
          <p:spPr bwMode="auto">
            <a:xfrm>
              <a:off x="667" y="3449"/>
              <a:ext cx="8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Helvetica" panose="020B0604020202020204" pitchFamily="34" charset="0"/>
                </a:rPr>
                <a:t>Network Layer</a:t>
              </a:r>
            </a:p>
          </p:txBody>
        </p:sp>
        <p:sp>
          <p:nvSpPr>
            <p:cNvPr id="16402" name="Text Box 24"/>
            <p:cNvSpPr txBox="1">
              <a:spLocks noChangeArrowheads="1"/>
            </p:cNvSpPr>
            <p:nvPr/>
          </p:nvSpPr>
          <p:spPr bwMode="auto">
            <a:xfrm>
              <a:off x="825" y="3944"/>
              <a:ext cx="5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Helvetica" panose="020B0604020202020204" pitchFamily="34" charset="0"/>
                </a:rPr>
                <a:t>Physical</a:t>
              </a:r>
            </a:p>
          </p:txBody>
        </p:sp>
        <p:sp>
          <p:nvSpPr>
            <p:cNvPr id="16403" name="Text Box 25"/>
            <p:cNvSpPr txBox="1">
              <a:spLocks noChangeArrowheads="1"/>
            </p:cNvSpPr>
            <p:nvPr/>
          </p:nvSpPr>
          <p:spPr bwMode="auto">
            <a:xfrm>
              <a:off x="4328" y="1027"/>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19482" name="Rectangle 26"/>
            <p:cNvSpPr>
              <a:spLocks noChangeArrowheads="1"/>
            </p:cNvSpPr>
            <p:nvPr/>
          </p:nvSpPr>
          <p:spPr bwMode="auto">
            <a:xfrm>
              <a:off x="535" y="1423"/>
              <a:ext cx="1145" cy="233"/>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9483" name="Rectangle 27"/>
            <p:cNvSpPr>
              <a:spLocks noChangeArrowheads="1"/>
            </p:cNvSpPr>
            <p:nvPr/>
          </p:nvSpPr>
          <p:spPr bwMode="auto">
            <a:xfrm>
              <a:off x="535" y="2083"/>
              <a:ext cx="1145" cy="233"/>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9484" name="Rectangle 28"/>
            <p:cNvSpPr>
              <a:spLocks noChangeArrowheads="1"/>
            </p:cNvSpPr>
            <p:nvPr/>
          </p:nvSpPr>
          <p:spPr bwMode="auto">
            <a:xfrm>
              <a:off x="535" y="2735"/>
              <a:ext cx="1145" cy="233"/>
            </a:xfrm>
            <a:prstGeom prst="rect">
              <a:avLst/>
            </a:prstGeom>
            <a:solidFill>
              <a:srgbClr val="99CC00"/>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6407" name="Text Box 29"/>
            <p:cNvSpPr txBox="1">
              <a:spLocks noChangeArrowheads="1"/>
            </p:cNvSpPr>
            <p:nvPr/>
          </p:nvSpPr>
          <p:spPr bwMode="auto">
            <a:xfrm>
              <a:off x="777" y="2696"/>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Session</a:t>
              </a:r>
            </a:p>
          </p:txBody>
        </p:sp>
        <p:sp>
          <p:nvSpPr>
            <p:cNvPr id="16408" name="Text Box 30"/>
            <p:cNvSpPr txBox="1">
              <a:spLocks noChangeArrowheads="1"/>
            </p:cNvSpPr>
            <p:nvPr/>
          </p:nvSpPr>
          <p:spPr bwMode="auto">
            <a:xfrm>
              <a:off x="617" y="2060"/>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Presentation</a:t>
              </a:r>
            </a:p>
          </p:txBody>
        </p:sp>
        <p:sp>
          <p:nvSpPr>
            <p:cNvPr id="16409" name="Text Box 31"/>
            <p:cNvSpPr txBox="1">
              <a:spLocks noChangeArrowheads="1"/>
            </p:cNvSpPr>
            <p:nvPr/>
          </p:nvSpPr>
          <p:spPr bwMode="auto">
            <a:xfrm>
              <a:off x="661" y="1420"/>
              <a:ext cx="9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Application</a:t>
              </a:r>
            </a:p>
          </p:txBody>
        </p:sp>
        <p:sp>
          <p:nvSpPr>
            <p:cNvPr id="16410" name="Line 32"/>
            <p:cNvSpPr>
              <a:spLocks noChangeShapeType="1"/>
            </p:cNvSpPr>
            <p:nvPr/>
          </p:nvSpPr>
          <p:spPr bwMode="auto">
            <a:xfrm>
              <a:off x="536" y="1872"/>
              <a:ext cx="51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1" name="Line 33"/>
            <p:cNvSpPr>
              <a:spLocks noChangeShapeType="1"/>
            </p:cNvSpPr>
            <p:nvPr/>
          </p:nvSpPr>
          <p:spPr bwMode="auto">
            <a:xfrm>
              <a:off x="536" y="2528"/>
              <a:ext cx="51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grpSp>
    </p:spTree>
    <p:extLst>
      <p:ext uri="{BB962C8B-B14F-4D97-AF65-F5344CB8AC3E}">
        <p14:creationId xmlns:p14="http://schemas.microsoft.com/office/powerpoint/2010/main" val="9295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hangingPunct="1"/>
            <a:r>
              <a:rPr lang="en-US" smtClean="0"/>
              <a:t>Role of Data Flow Layers</a:t>
            </a:r>
          </a:p>
        </p:txBody>
      </p:sp>
      <p:grpSp>
        <p:nvGrpSpPr>
          <p:cNvPr id="17412" name="Group 13"/>
          <p:cNvGrpSpPr>
            <a:grpSpLocks/>
          </p:cNvGrpSpPr>
          <p:nvPr/>
        </p:nvGrpSpPr>
        <p:grpSpPr bwMode="auto">
          <a:xfrm>
            <a:off x="2057400" y="1828800"/>
            <a:ext cx="8459788" cy="4535488"/>
            <a:chOff x="315" y="1275"/>
            <a:chExt cx="5329" cy="2857"/>
          </a:xfrm>
        </p:grpSpPr>
        <p:sp>
          <p:nvSpPr>
            <p:cNvPr id="17413" name="Rectangle 5"/>
            <p:cNvSpPr>
              <a:spLocks noChangeArrowheads="1"/>
            </p:cNvSpPr>
            <p:nvPr/>
          </p:nvSpPr>
          <p:spPr bwMode="auto">
            <a:xfrm>
              <a:off x="4604" y="3647"/>
              <a:ext cx="100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EIA/TIA-232</a:t>
              </a:r>
              <a:br>
                <a:rPr lang="en-US" sz="2000" b="1">
                  <a:latin typeface="Helvetica" panose="020B0604020202020204" pitchFamily="34" charset="0"/>
                </a:rPr>
              </a:br>
              <a:r>
                <a:rPr lang="en-US" sz="2000" b="1">
                  <a:latin typeface="Helvetica" panose="020B0604020202020204" pitchFamily="34" charset="0"/>
                </a:rPr>
                <a:t>V.35</a:t>
              </a:r>
            </a:p>
          </p:txBody>
        </p:sp>
        <p:sp>
          <p:nvSpPr>
            <p:cNvPr id="17414" name="Text Box 6"/>
            <p:cNvSpPr txBox="1">
              <a:spLocks noChangeArrowheads="1"/>
            </p:cNvSpPr>
            <p:nvPr/>
          </p:nvSpPr>
          <p:spPr bwMode="auto">
            <a:xfrm>
              <a:off x="4432" y="1275"/>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21511" name="AutoShape 7"/>
            <p:cNvSpPr>
              <a:spLocks noChangeArrowheads="1"/>
            </p:cNvSpPr>
            <p:nvPr/>
          </p:nvSpPr>
          <p:spPr bwMode="auto">
            <a:xfrm>
              <a:off x="1256" y="3527"/>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17416" name="Rectangle 8"/>
            <p:cNvSpPr>
              <a:spLocks noChangeArrowheads="1"/>
            </p:cNvSpPr>
            <p:nvPr/>
          </p:nvSpPr>
          <p:spPr bwMode="auto">
            <a:xfrm>
              <a:off x="315" y="3705"/>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7" name="Text Box 9"/>
            <p:cNvSpPr txBox="1">
              <a:spLocks noChangeArrowheads="1"/>
            </p:cNvSpPr>
            <p:nvPr/>
          </p:nvSpPr>
          <p:spPr bwMode="auto">
            <a:xfrm>
              <a:off x="432" y="3696"/>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17418" name="Text Box 10"/>
            <p:cNvSpPr txBox="1">
              <a:spLocks noChangeArrowheads="1"/>
            </p:cNvSpPr>
            <p:nvPr/>
          </p:nvSpPr>
          <p:spPr bwMode="auto">
            <a:xfrm>
              <a:off x="1268" y="3516"/>
              <a:ext cx="286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Move bits between devices</a:t>
              </a:r>
            </a:p>
            <a:p>
              <a:pPr>
                <a:buFontTx/>
                <a:buChar char="•"/>
              </a:pPr>
              <a:r>
                <a:rPr lang="en-US" b="1">
                  <a:latin typeface="Helvetica" panose="020B0604020202020204" pitchFamily="34" charset="0"/>
                </a:rPr>
                <a:t>Specifies voltage, wire speed and </a:t>
              </a:r>
              <a:br>
                <a:rPr lang="en-US" b="1">
                  <a:latin typeface="Helvetica" panose="020B0604020202020204" pitchFamily="34" charset="0"/>
                </a:rPr>
              </a:br>
              <a:r>
                <a:rPr lang="en-US" b="1">
                  <a:latin typeface="Helvetica" panose="020B0604020202020204" pitchFamily="34" charset="0"/>
                </a:rPr>
                <a:t>pin-out cables</a:t>
              </a:r>
            </a:p>
          </p:txBody>
        </p:sp>
        <p:sp>
          <p:nvSpPr>
            <p:cNvPr id="17419" name="Line 11"/>
            <p:cNvSpPr>
              <a:spLocks noChangeShapeType="1"/>
            </p:cNvSpPr>
            <p:nvPr/>
          </p:nvSpPr>
          <p:spPr bwMode="auto">
            <a:xfrm>
              <a:off x="316" y="3524"/>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0" name="Line 12"/>
            <p:cNvSpPr>
              <a:spLocks noChangeShapeType="1"/>
            </p:cNvSpPr>
            <p:nvPr/>
          </p:nvSpPr>
          <p:spPr bwMode="auto">
            <a:xfrm>
              <a:off x="316" y="413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227240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Exploring the functions of </a:t>
            </a:r>
            <a:r>
              <a:rPr lang="en-US" dirty="0" smtClean="0">
                <a:latin typeface="Arial" panose="020B0604020202020204" pitchFamily="34" charset="0"/>
                <a:cs typeface="Arial" panose="020B0604020202020204" pitchFamily="34" charset="0"/>
              </a:rPr>
              <a:t>networking</a:t>
            </a:r>
          </a:p>
          <a:p>
            <a:r>
              <a:rPr lang="en-US" dirty="0" smtClean="0">
                <a:latin typeface="Arial" panose="020B0604020202020204" pitchFamily="34" charset="0"/>
                <a:cs typeface="Arial" panose="020B0604020202020204" pitchFamily="34" charset="0"/>
              </a:rPr>
              <a:t>Topology</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OSI </a:t>
            </a:r>
            <a:r>
              <a:rPr lang="en-US" dirty="0" smtClean="0">
                <a:latin typeface="Arial" panose="020B0604020202020204" pitchFamily="34" charset="0"/>
                <a:cs typeface="Arial" panose="020B0604020202020204" pitchFamily="34" charset="0"/>
              </a:rPr>
              <a:t>model</a:t>
            </a:r>
          </a:p>
          <a:p>
            <a:r>
              <a:rPr lang="en-US" dirty="0" smtClean="0">
                <a:latin typeface="Arial" panose="020B0604020202020204" pitchFamily="34" charset="0"/>
                <a:cs typeface="Arial" panose="020B0604020202020204" pitchFamily="34" charset="0"/>
              </a:rPr>
              <a:t>TCP/IP model</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eaLnBrk="1" hangingPunct="1"/>
            <a:r>
              <a:rPr lang="en-US" smtClean="0"/>
              <a:t>Role of Data Flow Layers</a:t>
            </a:r>
          </a:p>
        </p:txBody>
      </p:sp>
      <p:grpSp>
        <p:nvGrpSpPr>
          <p:cNvPr id="18436" name="Group 19"/>
          <p:cNvGrpSpPr>
            <a:grpSpLocks/>
          </p:cNvGrpSpPr>
          <p:nvPr/>
        </p:nvGrpSpPr>
        <p:grpSpPr bwMode="auto">
          <a:xfrm>
            <a:off x="2024064" y="1828800"/>
            <a:ext cx="8643937" cy="4535488"/>
            <a:chOff x="315" y="1275"/>
            <a:chExt cx="5445" cy="2857"/>
          </a:xfrm>
        </p:grpSpPr>
        <p:sp>
          <p:nvSpPr>
            <p:cNvPr id="18437" name="Text Box 5"/>
            <p:cNvSpPr txBox="1">
              <a:spLocks noChangeArrowheads="1"/>
            </p:cNvSpPr>
            <p:nvPr/>
          </p:nvSpPr>
          <p:spPr bwMode="auto">
            <a:xfrm>
              <a:off x="4604" y="2962"/>
              <a:ext cx="11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802.3 / 802.2</a:t>
              </a:r>
            </a:p>
            <a:p>
              <a:r>
                <a:rPr lang="en-US" sz="2000" b="1">
                  <a:latin typeface="Helvetica" panose="020B0604020202020204" pitchFamily="34" charset="0"/>
                </a:rPr>
                <a:t>HDLC</a:t>
              </a:r>
            </a:p>
          </p:txBody>
        </p:sp>
        <p:sp>
          <p:nvSpPr>
            <p:cNvPr id="18438" name="Rectangle 6"/>
            <p:cNvSpPr>
              <a:spLocks noChangeArrowheads="1"/>
            </p:cNvSpPr>
            <p:nvPr/>
          </p:nvSpPr>
          <p:spPr bwMode="auto">
            <a:xfrm>
              <a:off x="4604" y="3647"/>
              <a:ext cx="100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EIA/TIA-232</a:t>
              </a:r>
              <a:br>
                <a:rPr lang="en-US" sz="2000" b="1">
                  <a:latin typeface="Helvetica" panose="020B0604020202020204" pitchFamily="34" charset="0"/>
                </a:rPr>
              </a:br>
              <a:r>
                <a:rPr lang="en-US" sz="2000" b="1">
                  <a:latin typeface="Helvetica" panose="020B0604020202020204" pitchFamily="34" charset="0"/>
                </a:rPr>
                <a:t>V.35</a:t>
              </a:r>
            </a:p>
          </p:txBody>
        </p:sp>
        <p:sp>
          <p:nvSpPr>
            <p:cNvPr id="18439" name="Text Box 7"/>
            <p:cNvSpPr txBox="1">
              <a:spLocks noChangeArrowheads="1"/>
            </p:cNvSpPr>
            <p:nvPr/>
          </p:nvSpPr>
          <p:spPr bwMode="auto">
            <a:xfrm>
              <a:off x="4432" y="1275"/>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23560" name="AutoShape 8"/>
            <p:cNvSpPr>
              <a:spLocks noChangeArrowheads="1"/>
            </p:cNvSpPr>
            <p:nvPr/>
          </p:nvSpPr>
          <p:spPr bwMode="auto">
            <a:xfrm>
              <a:off x="1256" y="2794"/>
              <a:ext cx="3296" cy="732"/>
            </a:xfrm>
            <a:prstGeom prst="homePlate">
              <a:avLst>
                <a:gd name="adj" fmla="val 112568"/>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3561" name="AutoShape 9"/>
            <p:cNvSpPr>
              <a:spLocks noChangeArrowheads="1"/>
            </p:cNvSpPr>
            <p:nvPr/>
          </p:nvSpPr>
          <p:spPr bwMode="auto">
            <a:xfrm>
              <a:off x="1256" y="3527"/>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18442" name="Rectangle 10"/>
            <p:cNvSpPr>
              <a:spLocks noChangeArrowheads="1"/>
            </p:cNvSpPr>
            <p:nvPr/>
          </p:nvSpPr>
          <p:spPr bwMode="auto">
            <a:xfrm>
              <a:off x="315" y="3044"/>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8443" name="Text Box 11"/>
            <p:cNvSpPr txBox="1">
              <a:spLocks noChangeArrowheads="1"/>
            </p:cNvSpPr>
            <p:nvPr/>
          </p:nvSpPr>
          <p:spPr bwMode="auto">
            <a:xfrm>
              <a:off x="420" y="3048"/>
              <a:ext cx="7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a:t>
              </a:r>
            </a:p>
          </p:txBody>
        </p:sp>
        <p:sp>
          <p:nvSpPr>
            <p:cNvPr id="18444" name="Rectangle 12"/>
            <p:cNvSpPr>
              <a:spLocks noChangeArrowheads="1"/>
            </p:cNvSpPr>
            <p:nvPr/>
          </p:nvSpPr>
          <p:spPr bwMode="auto">
            <a:xfrm>
              <a:off x="315" y="3705"/>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8445" name="Text Box 13"/>
            <p:cNvSpPr txBox="1">
              <a:spLocks noChangeArrowheads="1"/>
            </p:cNvSpPr>
            <p:nvPr/>
          </p:nvSpPr>
          <p:spPr bwMode="auto">
            <a:xfrm>
              <a:off x="432" y="3696"/>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18446" name="Text Box 14"/>
            <p:cNvSpPr txBox="1">
              <a:spLocks noChangeArrowheads="1"/>
            </p:cNvSpPr>
            <p:nvPr/>
          </p:nvSpPr>
          <p:spPr bwMode="auto">
            <a:xfrm>
              <a:off x="1268" y="2772"/>
              <a:ext cx="278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Combines bits into bytes and </a:t>
              </a:r>
              <a:br>
                <a:rPr lang="en-US" b="1">
                  <a:latin typeface="Helvetica" panose="020B0604020202020204" pitchFamily="34" charset="0"/>
                </a:rPr>
              </a:br>
              <a:r>
                <a:rPr lang="en-US" b="1">
                  <a:latin typeface="Helvetica" panose="020B0604020202020204" pitchFamily="34" charset="0"/>
                </a:rPr>
                <a:t>bytes into frames</a:t>
              </a:r>
            </a:p>
            <a:p>
              <a:pPr>
                <a:buFontTx/>
                <a:buChar char="•"/>
              </a:pPr>
              <a:r>
                <a:rPr lang="en-US" b="1">
                  <a:latin typeface="Helvetica" panose="020B0604020202020204" pitchFamily="34" charset="0"/>
                </a:rPr>
                <a:t>Access to media using MAC address</a:t>
              </a:r>
            </a:p>
            <a:p>
              <a:pPr>
                <a:buFontTx/>
                <a:buChar char="•"/>
              </a:pPr>
              <a:r>
                <a:rPr lang="en-US" b="1">
                  <a:latin typeface="Helvetica" panose="020B0604020202020204" pitchFamily="34" charset="0"/>
                </a:rPr>
                <a:t>Error detection not correction</a:t>
              </a:r>
            </a:p>
          </p:txBody>
        </p:sp>
        <p:sp>
          <p:nvSpPr>
            <p:cNvPr id="18447" name="Text Box 15"/>
            <p:cNvSpPr txBox="1">
              <a:spLocks noChangeArrowheads="1"/>
            </p:cNvSpPr>
            <p:nvPr/>
          </p:nvSpPr>
          <p:spPr bwMode="auto">
            <a:xfrm>
              <a:off x="1268" y="3516"/>
              <a:ext cx="286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Move bits between devices</a:t>
              </a:r>
            </a:p>
            <a:p>
              <a:pPr>
                <a:buFontTx/>
                <a:buChar char="•"/>
              </a:pPr>
              <a:r>
                <a:rPr lang="en-US" b="1">
                  <a:latin typeface="Helvetica" panose="020B0604020202020204" pitchFamily="34" charset="0"/>
                </a:rPr>
                <a:t>Specifies voltage, wire speed and </a:t>
              </a:r>
              <a:br>
                <a:rPr lang="en-US" b="1">
                  <a:latin typeface="Helvetica" panose="020B0604020202020204" pitchFamily="34" charset="0"/>
                </a:rPr>
              </a:br>
              <a:r>
                <a:rPr lang="en-US" b="1">
                  <a:latin typeface="Helvetica" panose="020B0604020202020204" pitchFamily="34" charset="0"/>
                </a:rPr>
                <a:t>pin-out cables</a:t>
              </a:r>
            </a:p>
          </p:txBody>
        </p:sp>
        <p:sp>
          <p:nvSpPr>
            <p:cNvPr id="18448" name="Line 16"/>
            <p:cNvSpPr>
              <a:spLocks noChangeShapeType="1"/>
            </p:cNvSpPr>
            <p:nvPr/>
          </p:nvSpPr>
          <p:spPr bwMode="auto">
            <a:xfrm>
              <a:off x="316" y="3524"/>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8449" name="Line 17"/>
            <p:cNvSpPr>
              <a:spLocks noChangeShapeType="1"/>
            </p:cNvSpPr>
            <p:nvPr/>
          </p:nvSpPr>
          <p:spPr bwMode="auto">
            <a:xfrm>
              <a:off x="316" y="2796"/>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8450" name="Line 18"/>
            <p:cNvSpPr>
              <a:spLocks noChangeShapeType="1"/>
            </p:cNvSpPr>
            <p:nvPr/>
          </p:nvSpPr>
          <p:spPr bwMode="auto">
            <a:xfrm>
              <a:off x="316" y="413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27810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smtClean="0"/>
              <a:t>Role of Data Flow Layers</a:t>
            </a:r>
          </a:p>
        </p:txBody>
      </p:sp>
      <p:grpSp>
        <p:nvGrpSpPr>
          <p:cNvPr id="19460" name="Group 25"/>
          <p:cNvGrpSpPr>
            <a:grpSpLocks/>
          </p:cNvGrpSpPr>
          <p:nvPr/>
        </p:nvGrpSpPr>
        <p:grpSpPr bwMode="auto">
          <a:xfrm>
            <a:off x="2024064" y="1828800"/>
            <a:ext cx="8643937" cy="4535488"/>
            <a:chOff x="315" y="1275"/>
            <a:chExt cx="5445" cy="2857"/>
          </a:xfrm>
        </p:grpSpPr>
        <p:sp>
          <p:nvSpPr>
            <p:cNvPr id="19461" name="Text Box 5"/>
            <p:cNvSpPr txBox="1">
              <a:spLocks noChangeArrowheads="1"/>
            </p:cNvSpPr>
            <p:nvPr/>
          </p:nvSpPr>
          <p:spPr bwMode="auto">
            <a:xfrm>
              <a:off x="4604" y="2962"/>
              <a:ext cx="11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802.3 / 802.2</a:t>
              </a:r>
            </a:p>
            <a:p>
              <a:r>
                <a:rPr lang="en-US" sz="2000" b="1">
                  <a:latin typeface="Helvetica" panose="020B0604020202020204" pitchFamily="34" charset="0"/>
                </a:rPr>
                <a:t>HDLC</a:t>
              </a:r>
            </a:p>
          </p:txBody>
        </p:sp>
        <p:sp>
          <p:nvSpPr>
            <p:cNvPr id="19462" name="Rectangle 6"/>
            <p:cNvSpPr>
              <a:spLocks noChangeArrowheads="1"/>
            </p:cNvSpPr>
            <p:nvPr/>
          </p:nvSpPr>
          <p:spPr bwMode="auto">
            <a:xfrm>
              <a:off x="4604" y="3647"/>
              <a:ext cx="100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EIA/TIA-232</a:t>
              </a:r>
              <a:br>
                <a:rPr lang="en-US" sz="2000" b="1">
                  <a:latin typeface="Helvetica" panose="020B0604020202020204" pitchFamily="34" charset="0"/>
                </a:rPr>
              </a:br>
              <a:r>
                <a:rPr lang="en-US" sz="2000" b="1">
                  <a:latin typeface="Helvetica" panose="020B0604020202020204" pitchFamily="34" charset="0"/>
                </a:rPr>
                <a:t>V.35</a:t>
              </a:r>
            </a:p>
          </p:txBody>
        </p:sp>
        <p:sp>
          <p:nvSpPr>
            <p:cNvPr id="19463" name="Text Box 7"/>
            <p:cNvSpPr txBox="1">
              <a:spLocks noChangeArrowheads="1"/>
            </p:cNvSpPr>
            <p:nvPr/>
          </p:nvSpPr>
          <p:spPr bwMode="auto">
            <a:xfrm>
              <a:off x="4604" y="2311"/>
              <a:ext cx="5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IP</a:t>
              </a:r>
            </a:p>
            <a:p>
              <a:r>
                <a:rPr lang="en-US" sz="2000" b="1">
                  <a:latin typeface="Helvetica" panose="020B0604020202020204" pitchFamily="34" charset="0"/>
                </a:rPr>
                <a:t>IPX</a:t>
              </a:r>
            </a:p>
          </p:txBody>
        </p:sp>
        <p:sp>
          <p:nvSpPr>
            <p:cNvPr id="19464" name="Text Box 8"/>
            <p:cNvSpPr txBox="1">
              <a:spLocks noChangeArrowheads="1"/>
            </p:cNvSpPr>
            <p:nvPr/>
          </p:nvSpPr>
          <p:spPr bwMode="auto">
            <a:xfrm>
              <a:off x="4432" y="1275"/>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25609" name="AutoShape 9"/>
            <p:cNvSpPr>
              <a:spLocks noChangeArrowheads="1"/>
            </p:cNvSpPr>
            <p:nvPr/>
          </p:nvSpPr>
          <p:spPr bwMode="auto">
            <a:xfrm>
              <a:off x="1256" y="2210"/>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5610" name="AutoShape 10"/>
            <p:cNvSpPr>
              <a:spLocks noChangeArrowheads="1"/>
            </p:cNvSpPr>
            <p:nvPr/>
          </p:nvSpPr>
          <p:spPr bwMode="auto">
            <a:xfrm>
              <a:off x="1256" y="2794"/>
              <a:ext cx="3296" cy="732"/>
            </a:xfrm>
            <a:prstGeom prst="homePlate">
              <a:avLst>
                <a:gd name="adj" fmla="val 112568"/>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5611" name="AutoShape 11"/>
            <p:cNvSpPr>
              <a:spLocks noChangeArrowheads="1"/>
            </p:cNvSpPr>
            <p:nvPr/>
          </p:nvSpPr>
          <p:spPr bwMode="auto">
            <a:xfrm>
              <a:off x="1256" y="3527"/>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19468" name="Rectangle 12"/>
            <p:cNvSpPr>
              <a:spLocks noChangeArrowheads="1"/>
            </p:cNvSpPr>
            <p:nvPr/>
          </p:nvSpPr>
          <p:spPr bwMode="auto">
            <a:xfrm>
              <a:off x="315" y="2393"/>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9" name="Text Box 13"/>
            <p:cNvSpPr txBox="1">
              <a:spLocks noChangeArrowheads="1"/>
            </p:cNvSpPr>
            <p:nvPr/>
          </p:nvSpPr>
          <p:spPr bwMode="auto">
            <a:xfrm>
              <a:off x="440" y="2383"/>
              <a:ext cx="7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Network </a:t>
              </a:r>
            </a:p>
          </p:txBody>
        </p:sp>
        <p:sp>
          <p:nvSpPr>
            <p:cNvPr id="19470" name="Rectangle 14"/>
            <p:cNvSpPr>
              <a:spLocks noChangeArrowheads="1"/>
            </p:cNvSpPr>
            <p:nvPr/>
          </p:nvSpPr>
          <p:spPr bwMode="auto">
            <a:xfrm>
              <a:off x="315" y="3044"/>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71" name="Text Box 15"/>
            <p:cNvSpPr txBox="1">
              <a:spLocks noChangeArrowheads="1"/>
            </p:cNvSpPr>
            <p:nvPr/>
          </p:nvSpPr>
          <p:spPr bwMode="auto">
            <a:xfrm>
              <a:off x="420" y="3048"/>
              <a:ext cx="7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a:t>
              </a:r>
            </a:p>
          </p:txBody>
        </p:sp>
        <p:sp>
          <p:nvSpPr>
            <p:cNvPr id="19472" name="Rectangle 16"/>
            <p:cNvSpPr>
              <a:spLocks noChangeArrowheads="1"/>
            </p:cNvSpPr>
            <p:nvPr/>
          </p:nvSpPr>
          <p:spPr bwMode="auto">
            <a:xfrm>
              <a:off x="315" y="3705"/>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73" name="Text Box 17"/>
            <p:cNvSpPr txBox="1">
              <a:spLocks noChangeArrowheads="1"/>
            </p:cNvSpPr>
            <p:nvPr/>
          </p:nvSpPr>
          <p:spPr bwMode="auto">
            <a:xfrm>
              <a:off x="432" y="3696"/>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19474" name="Text Box 18"/>
            <p:cNvSpPr txBox="1">
              <a:spLocks noChangeArrowheads="1"/>
            </p:cNvSpPr>
            <p:nvPr/>
          </p:nvSpPr>
          <p:spPr bwMode="auto">
            <a:xfrm>
              <a:off x="1268" y="2772"/>
              <a:ext cx="278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Combines bits into bytes and </a:t>
              </a:r>
              <a:br>
                <a:rPr lang="en-US" b="1">
                  <a:latin typeface="Helvetica" panose="020B0604020202020204" pitchFamily="34" charset="0"/>
                </a:rPr>
              </a:br>
              <a:r>
                <a:rPr lang="en-US" b="1">
                  <a:latin typeface="Helvetica" panose="020B0604020202020204" pitchFamily="34" charset="0"/>
                </a:rPr>
                <a:t>bytes into frames</a:t>
              </a:r>
            </a:p>
            <a:p>
              <a:pPr>
                <a:buFontTx/>
                <a:buChar char="•"/>
              </a:pPr>
              <a:r>
                <a:rPr lang="en-US" b="1">
                  <a:latin typeface="Helvetica" panose="020B0604020202020204" pitchFamily="34" charset="0"/>
                </a:rPr>
                <a:t>Access to media using MAC address</a:t>
              </a:r>
            </a:p>
            <a:p>
              <a:pPr>
                <a:buFontTx/>
                <a:buChar char="•"/>
              </a:pPr>
              <a:r>
                <a:rPr lang="en-US" b="1">
                  <a:latin typeface="Helvetica" panose="020B0604020202020204" pitchFamily="34" charset="0"/>
                </a:rPr>
                <a:t>Error detection not correction</a:t>
              </a:r>
            </a:p>
          </p:txBody>
        </p:sp>
        <p:sp>
          <p:nvSpPr>
            <p:cNvPr id="19475" name="Text Box 19"/>
            <p:cNvSpPr txBox="1">
              <a:spLocks noChangeArrowheads="1"/>
            </p:cNvSpPr>
            <p:nvPr/>
          </p:nvSpPr>
          <p:spPr bwMode="auto">
            <a:xfrm>
              <a:off x="1268" y="3516"/>
              <a:ext cx="286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Move bits between devices</a:t>
              </a:r>
            </a:p>
            <a:p>
              <a:pPr>
                <a:buFontTx/>
                <a:buChar char="•"/>
              </a:pPr>
              <a:r>
                <a:rPr lang="en-US" b="1">
                  <a:latin typeface="Helvetica" panose="020B0604020202020204" pitchFamily="34" charset="0"/>
                </a:rPr>
                <a:t>Specifies voltage, wire speed and </a:t>
              </a:r>
              <a:br>
                <a:rPr lang="en-US" b="1">
                  <a:latin typeface="Helvetica" panose="020B0604020202020204" pitchFamily="34" charset="0"/>
                </a:rPr>
              </a:br>
              <a:r>
                <a:rPr lang="en-US" b="1">
                  <a:latin typeface="Helvetica" panose="020B0604020202020204" pitchFamily="34" charset="0"/>
                </a:rPr>
                <a:t>pin-out cables</a:t>
              </a:r>
            </a:p>
          </p:txBody>
        </p:sp>
        <p:sp>
          <p:nvSpPr>
            <p:cNvPr id="19476" name="Text Box 20"/>
            <p:cNvSpPr txBox="1">
              <a:spLocks noChangeArrowheads="1"/>
            </p:cNvSpPr>
            <p:nvPr/>
          </p:nvSpPr>
          <p:spPr bwMode="auto">
            <a:xfrm>
              <a:off x="1268" y="2296"/>
              <a:ext cx="2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Provide logical addressing which routers use for path determination</a:t>
              </a:r>
            </a:p>
          </p:txBody>
        </p:sp>
        <p:sp>
          <p:nvSpPr>
            <p:cNvPr id="19477" name="Line 21"/>
            <p:cNvSpPr>
              <a:spLocks noChangeShapeType="1"/>
            </p:cNvSpPr>
            <p:nvPr/>
          </p:nvSpPr>
          <p:spPr bwMode="auto">
            <a:xfrm>
              <a:off x="316" y="3524"/>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9478" name="Line 22"/>
            <p:cNvSpPr>
              <a:spLocks noChangeShapeType="1"/>
            </p:cNvSpPr>
            <p:nvPr/>
          </p:nvSpPr>
          <p:spPr bwMode="auto">
            <a:xfrm>
              <a:off x="316" y="2796"/>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9479" name="Line 23"/>
            <p:cNvSpPr>
              <a:spLocks noChangeShapeType="1"/>
            </p:cNvSpPr>
            <p:nvPr/>
          </p:nvSpPr>
          <p:spPr bwMode="auto">
            <a:xfrm>
              <a:off x="316" y="221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9480" name="Line 24"/>
            <p:cNvSpPr>
              <a:spLocks noChangeShapeType="1"/>
            </p:cNvSpPr>
            <p:nvPr/>
          </p:nvSpPr>
          <p:spPr bwMode="auto">
            <a:xfrm>
              <a:off x="316" y="413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1809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smtClean="0"/>
              <a:t>Role of Data Flow Layers</a:t>
            </a:r>
          </a:p>
        </p:txBody>
      </p:sp>
      <p:grpSp>
        <p:nvGrpSpPr>
          <p:cNvPr id="20484" name="Group 31"/>
          <p:cNvGrpSpPr>
            <a:grpSpLocks/>
          </p:cNvGrpSpPr>
          <p:nvPr/>
        </p:nvGrpSpPr>
        <p:grpSpPr bwMode="auto">
          <a:xfrm>
            <a:off x="2024064" y="1828800"/>
            <a:ext cx="8643937" cy="4535488"/>
            <a:chOff x="315" y="1275"/>
            <a:chExt cx="5445" cy="2857"/>
          </a:xfrm>
        </p:grpSpPr>
        <p:sp>
          <p:nvSpPr>
            <p:cNvPr id="27653" name="AutoShape 5"/>
            <p:cNvSpPr>
              <a:spLocks noChangeArrowheads="1"/>
            </p:cNvSpPr>
            <p:nvPr/>
          </p:nvSpPr>
          <p:spPr bwMode="auto">
            <a:xfrm>
              <a:off x="1256" y="1620"/>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7654" name="AutoShape 6"/>
            <p:cNvSpPr>
              <a:spLocks noChangeArrowheads="1"/>
            </p:cNvSpPr>
            <p:nvPr/>
          </p:nvSpPr>
          <p:spPr bwMode="auto">
            <a:xfrm>
              <a:off x="1256" y="2210"/>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7655" name="AutoShape 7"/>
            <p:cNvSpPr>
              <a:spLocks noChangeArrowheads="1"/>
            </p:cNvSpPr>
            <p:nvPr/>
          </p:nvSpPr>
          <p:spPr bwMode="auto">
            <a:xfrm>
              <a:off x="1256" y="2794"/>
              <a:ext cx="3296" cy="732"/>
            </a:xfrm>
            <a:prstGeom prst="homePlate">
              <a:avLst>
                <a:gd name="adj" fmla="val 112568"/>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7656" name="AutoShape 8"/>
            <p:cNvSpPr>
              <a:spLocks noChangeArrowheads="1"/>
            </p:cNvSpPr>
            <p:nvPr/>
          </p:nvSpPr>
          <p:spPr bwMode="auto">
            <a:xfrm>
              <a:off x="1256" y="3527"/>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0489" name="Text Box 9"/>
            <p:cNvSpPr txBox="1">
              <a:spLocks noChangeArrowheads="1"/>
            </p:cNvSpPr>
            <p:nvPr/>
          </p:nvSpPr>
          <p:spPr bwMode="auto">
            <a:xfrm>
              <a:off x="4604" y="1619"/>
              <a:ext cx="56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TCP</a:t>
              </a:r>
            </a:p>
            <a:p>
              <a:r>
                <a:rPr lang="en-US" sz="2000" b="1">
                  <a:latin typeface="Helvetica" panose="020B0604020202020204" pitchFamily="34" charset="0"/>
                </a:rPr>
                <a:t>UDP</a:t>
              </a:r>
            </a:p>
            <a:p>
              <a:r>
                <a:rPr lang="en-US" sz="2000" b="1">
                  <a:latin typeface="Helvetica" panose="020B0604020202020204" pitchFamily="34" charset="0"/>
                </a:rPr>
                <a:t>SPX</a:t>
              </a:r>
            </a:p>
          </p:txBody>
        </p:sp>
        <p:sp>
          <p:nvSpPr>
            <p:cNvPr id="20490" name="Text Box 10"/>
            <p:cNvSpPr txBox="1">
              <a:spLocks noChangeArrowheads="1"/>
            </p:cNvSpPr>
            <p:nvPr/>
          </p:nvSpPr>
          <p:spPr bwMode="auto">
            <a:xfrm>
              <a:off x="4604" y="2962"/>
              <a:ext cx="11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802.3 / 802.2</a:t>
              </a:r>
            </a:p>
            <a:p>
              <a:r>
                <a:rPr lang="en-US" sz="2000" b="1">
                  <a:latin typeface="Helvetica" panose="020B0604020202020204" pitchFamily="34" charset="0"/>
                </a:rPr>
                <a:t>HDLC</a:t>
              </a:r>
            </a:p>
          </p:txBody>
        </p:sp>
        <p:sp>
          <p:nvSpPr>
            <p:cNvPr id="20491" name="Rectangle 11"/>
            <p:cNvSpPr>
              <a:spLocks noChangeArrowheads="1"/>
            </p:cNvSpPr>
            <p:nvPr/>
          </p:nvSpPr>
          <p:spPr bwMode="auto">
            <a:xfrm>
              <a:off x="4604" y="3647"/>
              <a:ext cx="100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EIA/TIA-232</a:t>
              </a:r>
              <a:br>
                <a:rPr lang="en-US" sz="2000" b="1">
                  <a:latin typeface="Helvetica" panose="020B0604020202020204" pitchFamily="34" charset="0"/>
                </a:rPr>
              </a:br>
              <a:r>
                <a:rPr lang="en-US" sz="2000" b="1">
                  <a:latin typeface="Helvetica" panose="020B0604020202020204" pitchFamily="34" charset="0"/>
                </a:rPr>
                <a:t>V.35</a:t>
              </a:r>
            </a:p>
          </p:txBody>
        </p:sp>
        <p:sp>
          <p:nvSpPr>
            <p:cNvPr id="20492" name="Text Box 12"/>
            <p:cNvSpPr txBox="1">
              <a:spLocks noChangeArrowheads="1"/>
            </p:cNvSpPr>
            <p:nvPr/>
          </p:nvSpPr>
          <p:spPr bwMode="auto">
            <a:xfrm>
              <a:off x="4604" y="2311"/>
              <a:ext cx="5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IP</a:t>
              </a:r>
            </a:p>
            <a:p>
              <a:r>
                <a:rPr lang="en-US" sz="2000" b="1">
                  <a:latin typeface="Helvetica" panose="020B0604020202020204" pitchFamily="34" charset="0"/>
                </a:rPr>
                <a:t>IPX</a:t>
              </a:r>
            </a:p>
          </p:txBody>
        </p:sp>
        <p:sp>
          <p:nvSpPr>
            <p:cNvPr id="20493" name="Text Box 13"/>
            <p:cNvSpPr txBox="1">
              <a:spLocks noChangeArrowheads="1"/>
            </p:cNvSpPr>
            <p:nvPr/>
          </p:nvSpPr>
          <p:spPr bwMode="auto">
            <a:xfrm>
              <a:off x="4432" y="1275"/>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20494" name="Rectangle 14"/>
            <p:cNvSpPr>
              <a:spLocks noChangeArrowheads="1"/>
            </p:cNvSpPr>
            <p:nvPr/>
          </p:nvSpPr>
          <p:spPr bwMode="auto">
            <a:xfrm>
              <a:off x="315" y="1799"/>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495" name="Text Box 15"/>
            <p:cNvSpPr txBox="1">
              <a:spLocks noChangeArrowheads="1"/>
            </p:cNvSpPr>
            <p:nvPr/>
          </p:nvSpPr>
          <p:spPr bwMode="auto">
            <a:xfrm>
              <a:off x="388" y="1788"/>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Transport </a:t>
              </a:r>
            </a:p>
          </p:txBody>
        </p:sp>
        <p:sp>
          <p:nvSpPr>
            <p:cNvPr id="20496" name="Rectangle 16"/>
            <p:cNvSpPr>
              <a:spLocks noChangeArrowheads="1"/>
            </p:cNvSpPr>
            <p:nvPr/>
          </p:nvSpPr>
          <p:spPr bwMode="auto">
            <a:xfrm>
              <a:off x="315" y="2393"/>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497" name="Rectangle 17"/>
            <p:cNvSpPr>
              <a:spLocks noChangeArrowheads="1"/>
            </p:cNvSpPr>
            <p:nvPr/>
          </p:nvSpPr>
          <p:spPr bwMode="auto">
            <a:xfrm>
              <a:off x="315" y="3044"/>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498" name="Text Box 18"/>
            <p:cNvSpPr txBox="1">
              <a:spLocks noChangeArrowheads="1"/>
            </p:cNvSpPr>
            <p:nvPr/>
          </p:nvSpPr>
          <p:spPr bwMode="auto">
            <a:xfrm>
              <a:off x="420" y="3048"/>
              <a:ext cx="7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a:t>
              </a:r>
            </a:p>
          </p:txBody>
        </p:sp>
        <p:sp>
          <p:nvSpPr>
            <p:cNvPr id="20499" name="Rectangle 19"/>
            <p:cNvSpPr>
              <a:spLocks noChangeArrowheads="1"/>
            </p:cNvSpPr>
            <p:nvPr/>
          </p:nvSpPr>
          <p:spPr bwMode="auto">
            <a:xfrm>
              <a:off x="315" y="3705"/>
              <a:ext cx="941" cy="233"/>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00" name="Text Box 20"/>
            <p:cNvSpPr txBox="1">
              <a:spLocks noChangeArrowheads="1"/>
            </p:cNvSpPr>
            <p:nvPr/>
          </p:nvSpPr>
          <p:spPr bwMode="auto">
            <a:xfrm>
              <a:off x="432" y="3696"/>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20501" name="Text Box 21"/>
            <p:cNvSpPr txBox="1">
              <a:spLocks noChangeArrowheads="1"/>
            </p:cNvSpPr>
            <p:nvPr/>
          </p:nvSpPr>
          <p:spPr bwMode="auto">
            <a:xfrm>
              <a:off x="1268" y="1632"/>
              <a:ext cx="2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Reliable or unreliable delivery</a:t>
              </a:r>
            </a:p>
            <a:p>
              <a:pPr>
                <a:buFontTx/>
                <a:buChar char="•"/>
              </a:pPr>
              <a:r>
                <a:rPr lang="en-US" b="1">
                  <a:latin typeface="Helvetica" panose="020B0604020202020204" pitchFamily="34" charset="0"/>
                </a:rPr>
                <a:t>Error correction before retransmit</a:t>
              </a:r>
            </a:p>
          </p:txBody>
        </p:sp>
        <p:sp>
          <p:nvSpPr>
            <p:cNvPr id="20502" name="Text Box 22"/>
            <p:cNvSpPr txBox="1">
              <a:spLocks noChangeArrowheads="1"/>
            </p:cNvSpPr>
            <p:nvPr/>
          </p:nvSpPr>
          <p:spPr bwMode="auto">
            <a:xfrm>
              <a:off x="1268" y="2772"/>
              <a:ext cx="278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Combines bits into bytes and </a:t>
              </a:r>
              <a:br>
                <a:rPr lang="en-US" b="1">
                  <a:latin typeface="Helvetica" panose="020B0604020202020204" pitchFamily="34" charset="0"/>
                </a:rPr>
              </a:br>
              <a:r>
                <a:rPr lang="en-US" b="1">
                  <a:latin typeface="Helvetica" panose="020B0604020202020204" pitchFamily="34" charset="0"/>
                </a:rPr>
                <a:t>bytes into frames</a:t>
              </a:r>
            </a:p>
            <a:p>
              <a:pPr>
                <a:buFontTx/>
                <a:buChar char="•"/>
              </a:pPr>
              <a:r>
                <a:rPr lang="en-US" b="1">
                  <a:latin typeface="Helvetica" panose="020B0604020202020204" pitchFamily="34" charset="0"/>
                </a:rPr>
                <a:t>Access to media using MAC address</a:t>
              </a:r>
            </a:p>
            <a:p>
              <a:pPr>
                <a:buFontTx/>
                <a:buChar char="•"/>
              </a:pPr>
              <a:r>
                <a:rPr lang="en-US" b="1">
                  <a:latin typeface="Helvetica" panose="020B0604020202020204" pitchFamily="34" charset="0"/>
                </a:rPr>
                <a:t>Error detection not correction</a:t>
              </a:r>
            </a:p>
          </p:txBody>
        </p:sp>
        <p:sp>
          <p:nvSpPr>
            <p:cNvPr id="20503" name="Text Box 23"/>
            <p:cNvSpPr txBox="1">
              <a:spLocks noChangeArrowheads="1"/>
            </p:cNvSpPr>
            <p:nvPr/>
          </p:nvSpPr>
          <p:spPr bwMode="auto">
            <a:xfrm>
              <a:off x="1268" y="3516"/>
              <a:ext cx="286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Move bits between devices</a:t>
              </a:r>
            </a:p>
            <a:p>
              <a:pPr>
                <a:buFontTx/>
                <a:buChar char="•"/>
              </a:pPr>
              <a:r>
                <a:rPr lang="en-US" b="1">
                  <a:latin typeface="Helvetica" panose="020B0604020202020204" pitchFamily="34" charset="0"/>
                </a:rPr>
                <a:t>Specifies voltage, wire speed and </a:t>
              </a:r>
              <a:br>
                <a:rPr lang="en-US" b="1">
                  <a:latin typeface="Helvetica" panose="020B0604020202020204" pitchFamily="34" charset="0"/>
                </a:rPr>
              </a:br>
              <a:r>
                <a:rPr lang="en-US" b="1">
                  <a:latin typeface="Helvetica" panose="020B0604020202020204" pitchFamily="34" charset="0"/>
                </a:rPr>
                <a:t>pin-out cables</a:t>
              </a:r>
            </a:p>
          </p:txBody>
        </p:sp>
        <p:sp>
          <p:nvSpPr>
            <p:cNvPr id="20504" name="Text Box 24"/>
            <p:cNvSpPr txBox="1">
              <a:spLocks noChangeArrowheads="1"/>
            </p:cNvSpPr>
            <p:nvPr/>
          </p:nvSpPr>
          <p:spPr bwMode="auto">
            <a:xfrm>
              <a:off x="440" y="2383"/>
              <a:ext cx="7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Network </a:t>
              </a:r>
            </a:p>
          </p:txBody>
        </p:sp>
        <p:sp>
          <p:nvSpPr>
            <p:cNvPr id="20505" name="Text Box 25"/>
            <p:cNvSpPr txBox="1">
              <a:spLocks noChangeArrowheads="1"/>
            </p:cNvSpPr>
            <p:nvPr/>
          </p:nvSpPr>
          <p:spPr bwMode="auto">
            <a:xfrm>
              <a:off x="1268" y="2296"/>
              <a:ext cx="2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Provide logical addressing which routers use for path determination</a:t>
              </a:r>
            </a:p>
          </p:txBody>
        </p:sp>
        <p:sp>
          <p:nvSpPr>
            <p:cNvPr id="20506" name="Line 26"/>
            <p:cNvSpPr>
              <a:spLocks noChangeShapeType="1"/>
            </p:cNvSpPr>
            <p:nvPr/>
          </p:nvSpPr>
          <p:spPr bwMode="auto">
            <a:xfrm>
              <a:off x="316" y="3524"/>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Line 27"/>
            <p:cNvSpPr>
              <a:spLocks noChangeShapeType="1"/>
            </p:cNvSpPr>
            <p:nvPr/>
          </p:nvSpPr>
          <p:spPr bwMode="auto">
            <a:xfrm>
              <a:off x="316" y="2796"/>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8" name="Line 28"/>
            <p:cNvSpPr>
              <a:spLocks noChangeShapeType="1"/>
            </p:cNvSpPr>
            <p:nvPr/>
          </p:nvSpPr>
          <p:spPr bwMode="auto">
            <a:xfrm>
              <a:off x="316" y="221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9" name="Line 29"/>
            <p:cNvSpPr>
              <a:spLocks noChangeShapeType="1"/>
            </p:cNvSpPr>
            <p:nvPr/>
          </p:nvSpPr>
          <p:spPr bwMode="auto">
            <a:xfrm>
              <a:off x="316" y="1610"/>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0" name="Line 30"/>
            <p:cNvSpPr>
              <a:spLocks noChangeShapeType="1"/>
            </p:cNvSpPr>
            <p:nvPr/>
          </p:nvSpPr>
          <p:spPr bwMode="auto">
            <a:xfrm>
              <a:off x="316" y="413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52925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768351" y="482865"/>
            <a:ext cx="10972800" cy="1069848"/>
          </a:xfrm>
        </p:spPr>
        <p:txBody>
          <a:bodyPr/>
          <a:lstStyle/>
          <a:p>
            <a:pPr eaLnBrk="1" hangingPunct="1"/>
            <a:r>
              <a:rPr lang="en-US" dirty="0" smtClean="0"/>
              <a:t>Role of Data Flow Layers</a:t>
            </a:r>
          </a:p>
        </p:txBody>
      </p:sp>
      <p:grpSp>
        <p:nvGrpSpPr>
          <p:cNvPr id="21508" name="Group 37"/>
          <p:cNvGrpSpPr>
            <a:grpSpLocks/>
          </p:cNvGrpSpPr>
          <p:nvPr/>
        </p:nvGrpSpPr>
        <p:grpSpPr bwMode="auto">
          <a:xfrm>
            <a:off x="2024064" y="1507376"/>
            <a:ext cx="8567737" cy="4893424"/>
            <a:chOff x="315" y="894"/>
            <a:chExt cx="5397" cy="3238"/>
          </a:xfrm>
        </p:grpSpPr>
        <p:sp>
          <p:nvSpPr>
            <p:cNvPr id="21509" name="Text Box 5"/>
            <p:cNvSpPr txBox="1">
              <a:spLocks noChangeArrowheads="1"/>
            </p:cNvSpPr>
            <p:nvPr/>
          </p:nvSpPr>
          <p:spPr bwMode="auto">
            <a:xfrm>
              <a:off x="4660" y="1588"/>
              <a:ext cx="568"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TCP</a:t>
              </a:r>
            </a:p>
            <a:p>
              <a:r>
                <a:rPr lang="en-US" sz="2000" b="1">
                  <a:latin typeface="Helvetica" panose="020B0604020202020204" pitchFamily="34" charset="0"/>
                </a:rPr>
                <a:t>UDP</a:t>
              </a:r>
            </a:p>
            <a:p>
              <a:r>
                <a:rPr lang="en-US" sz="2000" b="1">
                  <a:latin typeface="Helvetica" panose="020B0604020202020204" pitchFamily="34" charset="0"/>
                </a:rPr>
                <a:t>SPX</a:t>
              </a:r>
            </a:p>
          </p:txBody>
        </p:sp>
        <p:sp>
          <p:nvSpPr>
            <p:cNvPr id="21510" name="Text Box 6"/>
            <p:cNvSpPr txBox="1">
              <a:spLocks noChangeArrowheads="1"/>
            </p:cNvSpPr>
            <p:nvPr/>
          </p:nvSpPr>
          <p:spPr bwMode="auto">
            <a:xfrm>
              <a:off x="4660" y="2952"/>
              <a:ext cx="10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802.3 / 802.2</a:t>
              </a:r>
            </a:p>
            <a:p>
              <a:r>
                <a:rPr lang="en-US" sz="2000" b="1">
                  <a:latin typeface="Helvetica" panose="020B0604020202020204" pitchFamily="34" charset="0"/>
                </a:rPr>
                <a:t>HDLC</a:t>
              </a:r>
            </a:p>
          </p:txBody>
        </p:sp>
        <p:sp>
          <p:nvSpPr>
            <p:cNvPr id="21511" name="Rectangle 7"/>
            <p:cNvSpPr>
              <a:spLocks noChangeArrowheads="1"/>
            </p:cNvSpPr>
            <p:nvPr/>
          </p:nvSpPr>
          <p:spPr bwMode="auto">
            <a:xfrm>
              <a:off x="4660" y="3637"/>
              <a:ext cx="100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EIA/TIA-232</a:t>
              </a:r>
              <a:br>
                <a:rPr lang="en-US" sz="2000" b="1">
                  <a:latin typeface="Helvetica" panose="020B0604020202020204" pitchFamily="34" charset="0"/>
                </a:rPr>
              </a:br>
              <a:r>
                <a:rPr lang="en-US" sz="2000" b="1">
                  <a:latin typeface="Helvetica" panose="020B0604020202020204" pitchFamily="34" charset="0"/>
                </a:rPr>
                <a:t>V.35</a:t>
              </a:r>
            </a:p>
          </p:txBody>
        </p:sp>
        <p:sp>
          <p:nvSpPr>
            <p:cNvPr id="21512" name="Text Box 8"/>
            <p:cNvSpPr txBox="1">
              <a:spLocks noChangeArrowheads="1"/>
            </p:cNvSpPr>
            <p:nvPr/>
          </p:nvSpPr>
          <p:spPr bwMode="auto">
            <a:xfrm>
              <a:off x="4660" y="2301"/>
              <a:ext cx="56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Helvetica" panose="020B0604020202020204" pitchFamily="34" charset="0"/>
                </a:rPr>
                <a:t>IP</a:t>
              </a:r>
            </a:p>
            <a:p>
              <a:r>
                <a:rPr lang="en-US" sz="2000" b="1">
                  <a:latin typeface="Helvetica" panose="020B0604020202020204" pitchFamily="34" charset="0"/>
                </a:rPr>
                <a:t>IPX</a:t>
              </a:r>
            </a:p>
          </p:txBody>
        </p:sp>
        <p:sp>
          <p:nvSpPr>
            <p:cNvPr id="29705" name="Rectangle 9"/>
            <p:cNvSpPr>
              <a:spLocks noChangeArrowheads="1"/>
            </p:cNvSpPr>
            <p:nvPr/>
          </p:nvSpPr>
          <p:spPr bwMode="auto">
            <a:xfrm>
              <a:off x="315" y="1145"/>
              <a:ext cx="929" cy="244"/>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1514" name="Text Box 10"/>
            <p:cNvSpPr txBox="1">
              <a:spLocks noChangeArrowheads="1"/>
            </p:cNvSpPr>
            <p:nvPr/>
          </p:nvSpPr>
          <p:spPr bwMode="auto">
            <a:xfrm>
              <a:off x="335" y="1155"/>
              <a:ext cx="8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Presentation</a:t>
              </a:r>
            </a:p>
          </p:txBody>
        </p:sp>
        <p:sp>
          <p:nvSpPr>
            <p:cNvPr id="29707" name="Rectangle 11"/>
            <p:cNvSpPr>
              <a:spLocks noChangeArrowheads="1"/>
            </p:cNvSpPr>
            <p:nvPr/>
          </p:nvSpPr>
          <p:spPr bwMode="auto">
            <a:xfrm>
              <a:off x="315" y="894"/>
              <a:ext cx="929" cy="244"/>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1516" name="Text Box 12"/>
            <p:cNvSpPr txBox="1">
              <a:spLocks noChangeArrowheads="1"/>
            </p:cNvSpPr>
            <p:nvPr/>
          </p:nvSpPr>
          <p:spPr bwMode="auto">
            <a:xfrm>
              <a:off x="374" y="905"/>
              <a:ext cx="82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Application</a:t>
              </a:r>
            </a:p>
          </p:txBody>
        </p:sp>
        <p:sp>
          <p:nvSpPr>
            <p:cNvPr id="29709" name="Rectangle 13"/>
            <p:cNvSpPr>
              <a:spLocks noChangeArrowheads="1"/>
            </p:cNvSpPr>
            <p:nvPr/>
          </p:nvSpPr>
          <p:spPr bwMode="auto">
            <a:xfrm>
              <a:off x="315" y="1381"/>
              <a:ext cx="929" cy="244"/>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1518" name="Text Box 14"/>
            <p:cNvSpPr txBox="1">
              <a:spLocks noChangeArrowheads="1"/>
            </p:cNvSpPr>
            <p:nvPr/>
          </p:nvSpPr>
          <p:spPr bwMode="auto">
            <a:xfrm>
              <a:off x="478" y="1399"/>
              <a:ext cx="6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Session</a:t>
              </a:r>
            </a:p>
          </p:txBody>
        </p:sp>
        <p:sp>
          <p:nvSpPr>
            <p:cNvPr id="21519" name="Text Box 15"/>
            <p:cNvSpPr txBox="1">
              <a:spLocks noChangeArrowheads="1"/>
            </p:cNvSpPr>
            <p:nvPr/>
          </p:nvSpPr>
          <p:spPr bwMode="auto">
            <a:xfrm>
              <a:off x="4488" y="1269"/>
              <a:ext cx="11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EXAMPLES</a:t>
              </a:r>
              <a:endParaRPr lang="en-US" sz="2000" b="1">
                <a:latin typeface="Helvetica" panose="020B0604020202020204" pitchFamily="34" charset="0"/>
              </a:endParaRPr>
            </a:p>
          </p:txBody>
        </p:sp>
        <p:sp>
          <p:nvSpPr>
            <p:cNvPr id="29712" name="AutoShape 16"/>
            <p:cNvSpPr>
              <a:spLocks noChangeArrowheads="1"/>
            </p:cNvSpPr>
            <p:nvPr/>
          </p:nvSpPr>
          <p:spPr bwMode="auto">
            <a:xfrm>
              <a:off x="1256" y="1620"/>
              <a:ext cx="3296" cy="586"/>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9713" name="AutoShape 17"/>
            <p:cNvSpPr>
              <a:spLocks noChangeArrowheads="1"/>
            </p:cNvSpPr>
            <p:nvPr/>
          </p:nvSpPr>
          <p:spPr bwMode="auto">
            <a:xfrm>
              <a:off x="1256" y="2210"/>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9714" name="AutoShape 18"/>
            <p:cNvSpPr>
              <a:spLocks noChangeArrowheads="1"/>
            </p:cNvSpPr>
            <p:nvPr/>
          </p:nvSpPr>
          <p:spPr bwMode="auto">
            <a:xfrm>
              <a:off x="1256" y="2794"/>
              <a:ext cx="3296" cy="732"/>
            </a:xfrm>
            <a:prstGeom prst="homePlate">
              <a:avLst>
                <a:gd name="adj" fmla="val 112568"/>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9715" name="AutoShape 19"/>
            <p:cNvSpPr>
              <a:spLocks noChangeArrowheads="1"/>
            </p:cNvSpPr>
            <p:nvPr/>
          </p:nvSpPr>
          <p:spPr bwMode="auto">
            <a:xfrm>
              <a:off x="1256" y="3527"/>
              <a:ext cx="3296" cy="588"/>
            </a:xfrm>
            <a:prstGeom prst="homePlate">
              <a:avLst>
                <a:gd name="adj" fmla="val 140136"/>
              </a:avLst>
            </a:prstGeom>
            <a:gradFill rotWithShape="0">
              <a:gsLst>
                <a:gs pos="0">
                  <a:srgbClr val="FFCC99"/>
                </a:gs>
                <a:gs pos="100000">
                  <a:srgbClr val="FFCC99">
                    <a:gamma/>
                    <a:shade val="46275"/>
                    <a:invGamma/>
                  </a:srgbClr>
                </a:gs>
              </a:gsLst>
              <a:lin ang="0" scaled="1"/>
            </a:gradFill>
            <a:ln w="28575">
              <a:solidFill>
                <a:schemeClr val="tx1"/>
              </a:solidFill>
              <a:miter lim="800000"/>
              <a:headEnd/>
              <a:tailEnd/>
            </a:ln>
            <a:effectLst>
              <a:outerShdw dist="45791" dir="3378596" algn="ctr" rotWithShape="0">
                <a:schemeClr val="bg2"/>
              </a:outerShdw>
            </a:effectLst>
          </p:spPr>
          <p:txBody>
            <a:bodyPr wrap="none" anchor="ctr"/>
            <a:lstStyle/>
            <a:p>
              <a:pPr>
                <a:defRPr/>
              </a:pPr>
              <a:endParaRPr lang="en-US">
                <a:latin typeface="Arial" charset="0"/>
              </a:endParaRPr>
            </a:p>
          </p:txBody>
        </p:sp>
        <p:sp>
          <p:nvSpPr>
            <p:cNvPr id="21524" name="Text Box 20"/>
            <p:cNvSpPr txBox="1">
              <a:spLocks noChangeArrowheads="1"/>
            </p:cNvSpPr>
            <p:nvPr/>
          </p:nvSpPr>
          <p:spPr bwMode="auto">
            <a:xfrm>
              <a:off x="1268" y="1632"/>
              <a:ext cx="261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Reliable or unreliable delivery</a:t>
              </a:r>
            </a:p>
            <a:p>
              <a:pPr>
                <a:buFontTx/>
                <a:buChar char="•"/>
              </a:pPr>
              <a:r>
                <a:rPr lang="en-US" b="1">
                  <a:latin typeface="Helvetica" panose="020B0604020202020204" pitchFamily="34" charset="0"/>
                </a:rPr>
                <a:t>Error correction before retransmit</a:t>
              </a:r>
            </a:p>
          </p:txBody>
        </p:sp>
        <p:sp>
          <p:nvSpPr>
            <p:cNvPr id="21525" name="Text Box 21"/>
            <p:cNvSpPr txBox="1">
              <a:spLocks noChangeArrowheads="1"/>
            </p:cNvSpPr>
            <p:nvPr/>
          </p:nvSpPr>
          <p:spPr bwMode="auto">
            <a:xfrm>
              <a:off x="1268" y="2772"/>
              <a:ext cx="278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Combines bits into bytes and </a:t>
              </a:r>
              <a:br>
                <a:rPr lang="en-US" b="1">
                  <a:latin typeface="Helvetica" panose="020B0604020202020204" pitchFamily="34" charset="0"/>
                </a:rPr>
              </a:br>
              <a:r>
                <a:rPr lang="en-US" b="1">
                  <a:latin typeface="Helvetica" panose="020B0604020202020204" pitchFamily="34" charset="0"/>
                </a:rPr>
                <a:t>bytes into frames</a:t>
              </a:r>
            </a:p>
            <a:p>
              <a:pPr>
                <a:buFontTx/>
                <a:buChar char="•"/>
              </a:pPr>
              <a:r>
                <a:rPr lang="en-US" b="1">
                  <a:latin typeface="Helvetica" panose="020B0604020202020204" pitchFamily="34" charset="0"/>
                </a:rPr>
                <a:t>Access to media using MAC address</a:t>
              </a:r>
            </a:p>
            <a:p>
              <a:pPr>
                <a:buFontTx/>
                <a:buChar char="•"/>
              </a:pPr>
              <a:r>
                <a:rPr lang="en-US" b="1">
                  <a:latin typeface="Helvetica" panose="020B0604020202020204" pitchFamily="34" charset="0"/>
                </a:rPr>
                <a:t>Error detection not correction</a:t>
              </a:r>
            </a:p>
          </p:txBody>
        </p:sp>
        <p:sp>
          <p:nvSpPr>
            <p:cNvPr id="21526" name="Text Box 22"/>
            <p:cNvSpPr txBox="1">
              <a:spLocks noChangeArrowheads="1"/>
            </p:cNvSpPr>
            <p:nvPr/>
          </p:nvSpPr>
          <p:spPr bwMode="auto">
            <a:xfrm>
              <a:off x="1268" y="3515"/>
              <a:ext cx="286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a:latin typeface="Helvetica" panose="020B0604020202020204" pitchFamily="34" charset="0"/>
                </a:rPr>
                <a:t>Move bits between devices</a:t>
              </a:r>
            </a:p>
            <a:p>
              <a:pPr>
                <a:buFontTx/>
                <a:buChar char="•"/>
              </a:pPr>
              <a:r>
                <a:rPr lang="en-US" b="1">
                  <a:latin typeface="Helvetica" panose="020B0604020202020204" pitchFamily="34" charset="0"/>
                </a:rPr>
                <a:t>Specifies voltage, wire speed and </a:t>
              </a:r>
              <a:br>
                <a:rPr lang="en-US" b="1">
                  <a:latin typeface="Helvetica" panose="020B0604020202020204" pitchFamily="34" charset="0"/>
                </a:rPr>
              </a:br>
              <a:r>
                <a:rPr lang="en-US" b="1">
                  <a:latin typeface="Helvetica" panose="020B0604020202020204" pitchFamily="34" charset="0"/>
                </a:rPr>
                <a:t>pin-out cables</a:t>
              </a:r>
            </a:p>
          </p:txBody>
        </p:sp>
        <p:sp>
          <p:nvSpPr>
            <p:cNvPr id="21527" name="Rectangle 23"/>
            <p:cNvSpPr>
              <a:spLocks noChangeArrowheads="1"/>
            </p:cNvSpPr>
            <p:nvPr/>
          </p:nvSpPr>
          <p:spPr bwMode="auto">
            <a:xfrm>
              <a:off x="315" y="1793"/>
              <a:ext cx="941" cy="244"/>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1528" name="Text Box 24"/>
            <p:cNvSpPr txBox="1">
              <a:spLocks noChangeArrowheads="1"/>
            </p:cNvSpPr>
            <p:nvPr/>
          </p:nvSpPr>
          <p:spPr bwMode="auto">
            <a:xfrm>
              <a:off x="388" y="1788"/>
              <a:ext cx="8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Transport </a:t>
              </a:r>
            </a:p>
          </p:txBody>
        </p:sp>
        <p:sp>
          <p:nvSpPr>
            <p:cNvPr id="21529" name="Rectangle 25"/>
            <p:cNvSpPr>
              <a:spLocks noChangeArrowheads="1"/>
            </p:cNvSpPr>
            <p:nvPr/>
          </p:nvSpPr>
          <p:spPr bwMode="auto">
            <a:xfrm>
              <a:off x="315" y="2387"/>
              <a:ext cx="941" cy="244"/>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1530" name="Rectangle 26"/>
            <p:cNvSpPr>
              <a:spLocks noChangeArrowheads="1"/>
            </p:cNvSpPr>
            <p:nvPr/>
          </p:nvSpPr>
          <p:spPr bwMode="auto">
            <a:xfrm>
              <a:off x="315" y="3038"/>
              <a:ext cx="941" cy="244"/>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1531" name="Text Box 27"/>
            <p:cNvSpPr txBox="1">
              <a:spLocks noChangeArrowheads="1"/>
            </p:cNvSpPr>
            <p:nvPr/>
          </p:nvSpPr>
          <p:spPr bwMode="auto">
            <a:xfrm>
              <a:off x="420" y="3048"/>
              <a:ext cx="7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a:t>
              </a:r>
            </a:p>
          </p:txBody>
        </p:sp>
        <p:sp>
          <p:nvSpPr>
            <p:cNvPr id="21532" name="Rectangle 28"/>
            <p:cNvSpPr>
              <a:spLocks noChangeArrowheads="1"/>
            </p:cNvSpPr>
            <p:nvPr/>
          </p:nvSpPr>
          <p:spPr bwMode="auto">
            <a:xfrm>
              <a:off x="315" y="3699"/>
              <a:ext cx="941" cy="244"/>
            </a:xfrm>
            <a:prstGeom prst="rect">
              <a:avLst/>
            </a:prstGeom>
            <a:solidFill>
              <a:srgbClr val="FFCC99"/>
            </a:solidFill>
            <a:ln w="28575">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1533" name="Text Box 29"/>
            <p:cNvSpPr txBox="1">
              <a:spLocks noChangeArrowheads="1"/>
            </p:cNvSpPr>
            <p:nvPr/>
          </p:nvSpPr>
          <p:spPr bwMode="auto">
            <a:xfrm>
              <a:off x="432" y="3696"/>
              <a:ext cx="74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21534" name="Text Box 30"/>
            <p:cNvSpPr txBox="1">
              <a:spLocks noChangeArrowheads="1"/>
            </p:cNvSpPr>
            <p:nvPr/>
          </p:nvSpPr>
          <p:spPr bwMode="auto">
            <a:xfrm>
              <a:off x="440" y="2383"/>
              <a:ext cx="72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Network </a:t>
              </a:r>
            </a:p>
          </p:txBody>
        </p:sp>
        <p:sp>
          <p:nvSpPr>
            <p:cNvPr id="21535" name="Text Box 31"/>
            <p:cNvSpPr txBox="1">
              <a:spLocks noChangeArrowheads="1"/>
            </p:cNvSpPr>
            <p:nvPr/>
          </p:nvSpPr>
          <p:spPr bwMode="auto">
            <a:xfrm>
              <a:off x="1268" y="2296"/>
              <a:ext cx="269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Provide logical addressing which routers use for path determination</a:t>
              </a:r>
            </a:p>
          </p:txBody>
        </p:sp>
        <p:sp>
          <p:nvSpPr>
            <p:cNvPr id="21536" name="Line 32"/>
            <p:cNvSpPr>
              <a:spLocks noChangeShapeType="1"/>
            </p:cNvSpPr>
            <p:nvPr/>
          </p:nvSpPr>
          <p:spPr bwMode="auto">
            <a:xfrm>
              <a:off x="316" y="3524"/>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7" name="Line 33"/>
            <p:cNvSpPr>
              <a:spLocks noChangeShapeType="1"/>
            </p:cNvSpPr>
            <p:nvPr/>
          </p:nvSpPr>
          <p:spPr bwMode="auto">
            <a:xfrm>
              <a:off x="316" y="2796"/>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8" name="Line 34"/>
            <p:cNvSpPr>
              <a:spLocks noChangeShapeType="1"/>
            </p:cNvSpPr>
            <p:nvPr/>
          </p:nvSpPr>
          <p:spPr bwMode="auto">
            <a:xfrm>
              <a:off x="316" y="221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9" name="Line 35"/>
            <p:cNvSpPr>
              <a:spLocks noChangeShapeType="1"/>
            </p:cNvSpPr>
            <p:nvPr/>
          </p:nvSpPr>
          <p:spPr bwMode="auto">
            <a:xfrm>
              <a:off x="316" y="1610"/>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40" name="Line 36"/>
            <p:cNvSpPr>
              <a:spLocks noChangeShapeType="1"/>
            </p:cNvSpPr>
            <p:nvPr/>
          </p:nvSpPr>
          <p:spPr bwMode="auto">
            <a:xfrm>
              <a:off x="316" y="4132"/>
              <a:ext cx="532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7548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pPr eaLnBrk="1" hangingPunct="1"/>
            <a:r>
              <a:rPr lang="en-US" smtClean="0"/>
              <a:t>Encapsulating Data</a:t>
            </a:r>
          </a:p>
        </p:txBody>
      </p:sp>
      <p:grpSp>
        <p:nvGrpSpPr>
          <p:cNvPr id="23556" name="Group 64"/>
          <p:cNvGrpSpPr>
            <a:grpSpLocks/>
          </p:cNvGrpSpPr>
          <p:nvPr/>
        </p:nvGrpSpPr>
        <p:grpSpPr bwMode="auto">
          <a:xfrm>
            <a:off x="1981200" y="1524000"/>
            <a:ext cx="8496300" cy="4857750"/>
            <a:chOff x="292" y="1018"/>
            <a:chExt cx="5352" cy="3060"/>
          </a:xfrm>
        </p:grpSpPr>
        <p:sp>
          <p:nvSpPr>
            <p:cNvPr id="23557" name="Freeform 5"/>
            <p:cNvSpPr>
              <a:spLocks/>
            </p:cNvSpPr>
            <p:nvPr/>
          </p:nvSpPr>
          <p:spPr bwMode="auto">
            <a:xfrm>
              <a:off x="300" y="3625"/>
              <a:ext cx="2713" cy="233"/>
            </a:xfrm>
            <a:custGeom>
              <a:avLst/>
              <a:gdLst>
                <a:gd name="T0" fmla="*/ 0 w 2713"/>
                <a:gd name="T1" fmla="*/ 0 h 222"/>
                <a:gd name="T2" fmla="*/ 343 w 2713"/>
                <a:gd name="T3" fmla="*/ 222 h 222"/>
                <a:gd name="T4" fmla="*/ 2712 w 2713"/>
                <a:gd name="T5" fmla="*/ 216 h 222"/>
                <a:gd name="T6" fmla="*/ 2713 w 2713"/>
                <a:gd name="T7" fmla="*/ 6 h 222"/>
                <a:gd name="T8" fmla="*/ 0 w 2713"/>
                <a:gd name="T9" fmla="*/ 0 h 222"/>
                <a:gd name="T10" fmla="*/ 0 60000 65536"/>
                <a:gd name="T11" fmla="*/ 0 60000 65536"/>
                <a:gd name="T12" fmla="*/ 0 60000 65536"/>
                <a:gd name="T13" fmla="*/ 0 60000 65536"/>
                <a:gd name="T14" fmla="*/ 0 60000 65536"/>
                <a:gd name="T15" fmla="*/ 0 w 2713"/>
                <a:gd name="T16" fmla="*/ 0 h 222"/>
                <a:gd name="T17" fmla="*/ 2713 w 2713"/>
                <a:gd name="T18" fmla="*/ 222 h 222"/>
              </a:gdLst>
              <a:ahLst/>
              <a:cxnLst>
                <a:cxn ang="T10">
                  <a:pos x="T0" y="T1"/>
                </a:cxn>
                <a:cxn ang="T11">
                  <a:pos x="T2" y="T3"/>
                </a:cxn>
                <a:cxn ang="T12">
                  <a:pos x="T4" y="T5"/>
                </a:cxn>
                <a:cxn ang="T13">
                  <a:pos x="T6" y="T7"/>
                </a:cxn>
                <a:cxn ang="T14">
                  <a:pos x="T8" y="T9"/>
                </a:cxn>
              </a:cxnLst>
              <a:rect l="T15" t="T16" r="T17" b="T18"/>
              <a:pathLst>
                <a:path w="2713" h="222">
                  <a:moveTo>
                    <a:pt x="0" y="0"/>
                  </a:moveTo>
                  <a:lnTo>
                    <a:pt x="343" y="222"/>
                  </a:lnTo>
                  <a:lnTo>
                    <a:pt x="2712" y="216"/>
                  </a:lnTo>
                  <a:lnTo>
                    <a:pt x="2713" y="6"/>
                  </a:lnTo>
                  <a:lnTo>
                    <a:pt x="0" y="0"/>
                  </a:lnTo>
                  <a:close/>
                </a:path>
              </a:pathLst>
            </a:custGeom>
            <a:gradFill rotWithShape="0">
              <a:gsLst>
                <a:gs pos="0">
                  <a:srgbClr val="FAFD00"/>
                </a:gs>
                <a:gs pos="100000">
                  <a:srgbClr val="747500"/>
                </a:gs>
              </a:gsLst>
              <a:lin ang="5400000" scaled="1"/>
            </a:gradFill>
            <a:ln>
              <a:noFill/>
            </a:ln>
            <a:extLst>
              <a:ext uri="{91240B29-F687-4F45-9708-019B960494DF}">
                <a14:hiddenLine xmlns:a14="http://schemas.microsoft.com/office/drawing/2010/main" w="28575">
                  <a:solidFill>
                    <a:srgbClr val="000000"/>
                  </a:solidFill>
                  <a:prstDash val="dash"/>
                  <a:round/>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3558" name="Freeform 6"/>
            <p:cNvSpPr>
              <a:spLocks/>
            </p:cNvSpPr>
            <p:nvPr/>
          </p:nvSpPr>
          <p:spPr bwMode="auto">
            <a:xfrm>
              <a:off x="594" y="2665"/>
              <a:ext cx="2418" cy="233"/>
            </a:xfrm>
            <a:custGeom>
              <a:avLst/>
              <a:gdLst>
                <a:gd name="T0" fmla="*/ 0 w 2418"/>
                <a:gd name="T1" fmla="*/ 90 h 390"/>
                <a:gd name="T2" fmla="*/ 1164 w 2418"/>
                <a:gd name="T3" fmla="*/ 390 h 390"/>
                <a:gd name="T4" fmla="*/ 2418 w 2418"/>
                <a:gd name="T5" fmla="*/ 390 h 390"/>
                <a:gd name="T6" fmla="*/ 2418 w 2418"/>
                <a:gd name="T7" fmla="*/ 0 h 390"/>
                <a:gd name="T8" fmla="*/ 0 w 2418"/>
                <a:gd name="T9" fmla="*/ 90 h 390"/>
                <a:gd name="T10" fmla="*/ 0 60000 65536"/>
                <a:gd name="T11" fmla="*/ 0 60000 65536"/>
                <a:gd name="T12" fmla="*/ 0 60000 65536"/>
                <a:gd name="T13" fmla="*/ 0 60000 65536"/>
                <a:gd name="T14" fmla="*/ 0 60000 65536"/>
                <a:gd name="T15" fmla="*/ 0 w 2418"/>
                <a:gd name="T16" fmla="*/ 0 h 390"/>
                <a:gd name="T17" fmla="*/ 2418 w 2418"/>
                <a:gd name="T18" fmla="*/ 390 h 390"/>
              </a:gdLst>
              <a:ahLst/>
              <a:cxnLst>
                <a:cxn ang="T10">
                  <a:pos x="T0" y="T1"/>
                </a:cxn>
                <a:cxn ang="T11">
                  <a:pos x="T2" y="T3"/>
                </a:cxn>
                <a:cxn ang="T12">
                  <a:pos x="T4" y="T5"/>
                </a:cxn>
                <a:cxn ang="T13">
                  <a:pos x="T6" y="T7"/>
                </a:cxn>
                <a:cxn ang="T14">
                  <a:pos x="T8" y="T9"/>
                </a:cxn>
              </a:cxnLst>
              <a:rect l="T15" t="T16" r="T17" b="T18"/>
              <a:pathLst>
                <a:path w="2418" h="390">
                  <a:moveTo>
                    <a:pt x="0" y="90"/>
                  </a:moveTo>
                  <a:lnTo>
                    <a:pt x="1164" y="390"/>
                  </a:lnTo>
                  <a:lnTo>
                    <a:pt x="2418" y="390"/>
                  </a:lnTo>
                  <a:lnTo>
                    <a:pt x="2418" y="0"/>
                  </a:lnTo>
                  <a:lnTo>
                    <a:pt x="0" y="90"/>
                  </a:lnTo>
                  <a:close/>
                </a:path>
              </a:pathLst>
            </a:custGeom>
            <a:gradFill rotWithShape="0">
              <a:gsLst>
                <a:gs pos="0">
                  <a:srgbClr val="FAFD00"/>
                </a:gs>
                <a:gs pos="100000">
                  <a:srgbClr val="747500"/>
                </a:gs>
              </a:gsLst>
              <a:lin ang="5400000" scaled="1"/>
            </a:gradFill>
            <a:ln>
              <a:noFill/>
            </a:ln>
            <a:extLst>
              <a:ext uri="{91240B29-F687-4F45-9708-019B960494DF}">
                <a14:hiddenLine xmlns:a14="http://schemas.microsoft.com/office/drawing/2010/main" w="28575">
                  <a:solidFill>
                    <a:srgbClr val="000000"/>
                  </a:solidFill>
                  <a:prstDash val="dash"/>
                  <a:round/>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3559" name="Freeform 7"/>
            <p:cNvSpPr>
              <a:spLocks/>
            </p:cNvSpPr>
            <p:nvPr/>
          </p:nvSpPr>
          <p:spPr bwMode="auto">
            <a:xfrm>
              <a:off x="843" y="2213"/>
              <a:ext cx="2157" cy="233"/>
            </a:xfrm>
            <a:custGeom>
              <a:avLst/>
              <a:gdLst>
                <a:gd name="T0" fmla="*/ 0 w 2157"/>
                <a:gd name="T1" fmla="*/ 0 h 336"/>
                <a:gd name="T2" fmla="*/ 936 w 2157"/>
                <a:gd name="T3" fmla="*/ 336 h 336"/>
                <a:gd name="T4" fmla="*/ 2157 w 2157"/>
                <a:gd name="T5" fmla="*/ 329 h 336"/>
                <a:gd name="T6" fmla="*/ 2157 w 2157"/>
                <a:gd name="T7" fmla="*/ 5 h 336"/>
                <a:gd name="T8" fmla="*/ 0 w 2157"/>
                <a:gd name="T9" fmla="*/ 0 h 336"/>
                <a:gd name="T10" fmla="*/ 0 60000 65536"/>
                <a:gd name="T11" fmla="*/ 0 60000 65536"/>
                <a:gd name="T12" fmla="*/ 0 60000 65536"/>
                <a:gd name="T13" fmla="*/ 0 60000 65536"/>
                <a:gd name="T14" fmla="*/ 0 60000 65536"/>
                <a:gd name="T15" fmla="*/ 0 w 2157"/>
                <a:gd name="T16" fmla="*/ 0 h 336"/>
                <a:gd name="T17" fmla="*/ 2157 w 2157"/>
                <a:gd name="T18" fmla="*/ 336 h 336"/>
              </a:gdLst>
              <a:ahLst/>
              <a:cxnLst>
                <a:cxn ang="T10">
                  <a:pos x="T0" y="T1"/>
                </a:cxn>
                <a:cxn ang="T11">
                  <a:pos x="T2" y="T3"/>
                </a:cxn>
                <a:cxn ang="T12">
                  <a:pos x="T4" y="T5"/>
                </a:cxn>
                <a:cxn ang="T13">
                  <a:pos x="T6" y="T7"/>
                </a:cxn>
                <a:cxn ang="T14">
                  <a:pos x="T8" y="T9"/>
                </a:cxn>
              </a:cxnLst>
              <a:rect l="T15" t="T16" r="T17" b="T18"/>
              <a:pathLst>
                <a:path w="2157" h="336">
                  <a:moveTo>
                    <a:pt x="0" y="0"/>
                  </a:moveTo>
                  <a:lnTo>
                    <a:pt x="936" y="336"/>
                  </a:lnTo>
                  <a:lnTo>
                    <a:pt x="2157" y="329"/>
                  </a:lnTo>
                  <a:lnTo>
                    <a:pt x="2157" y="5"/>
                  </a:lnTo>
                  <a:lnTo>
                    <a:pt x="0" y="0"/>
                  </a:lnTo>
                  <a:close/>
                </a:path>
              </a:pathLst>
            </a:custGeom>
            <a:gradFill rotWithShape="0">
              <a:gsLst>
                <a:gs pos="0">
                  <a:srgbClr val="FAFD00"/>
                </a:gs>
                <a:gs pos="100000">
                  <a:srgbClr val="747500"/>
                </a:gs>
              </a:gsLst>
              <a:lin ang="5400000" scaled="1"/>
            </a:gradFill>
            <a:ln>
              <a:noFill/>
            </a:ln>
            <a:extLst>
              <a:ext uri="{91240B29-F687-4F45-9708-019B960494DF}">
                <a14:hiddenLine xmlns:a14="http://schemas.microsoft.com/office/drawing/2010/main" w="28575">
                  <a:solidFill>
                    <a:srgbClr val="000000"/>
                  </a:solidFill>
                  <a:prstDash val="dash"/>
                  <a:round/>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3560" name="Freeform 8"/>
            <p:cNvSpPr>
              <a:spLocks/>
            </p:cNvSpPr>
            <p:nvPr/>
          </p:nvSpPr>
          <p:spPr bwMode="auto">
            <a:xfrm>
              <a:off x="1819" y="1760"/>
              <a:ext cx="1169" cy="233"/>
            </a:xfrm>
            <a:custGeom>
              <a:avLst/>
              <a:gdLst>
                <a:gd name="T0" fmla="*/ 0 w 1169"/>
                <a:gd name="T1" fmla="*/ 20 h 164"/>
                <a:gd name="T2" fmla="*/ 108 w 1169"/>
                <a:gd name="T3" fmla="*/ 164 h 164"/>
                <a:gd name="T4" fmla="*/ 1169 w 1169"/>
                <a:gd name="T5" fmla="*/ 162 h 164"/>
                <a:gd name="T6" fmla="*/ 1169 w 1169"/>
                <a:gd name="T7" fmla="*/ 0 h 164"/>
                <a:gd name="T8" fmla="*/ 0 w 1169"/>
                <a:gd name="T9" fmla="*/ 20 h 164"/>
                <a:gd name="T10" fmla="*/ 0 60000 65536"/>
                <a:gd name="T11" fmla="*/ 0 60000 65536"/>
                <a:gd name="T12" fmla="*/ 0 60000 65536"/>
                <a:gd name="T13" fmla="*/ 0 60000 65536"/>
                <a:gd name="T14" fmla="*/ 0 60000 65536"/>
                <a:gd name="T15" fmla="*/ 0 w 1169"/>
                <a:gd name="T16" fmla="*/ 0 h 164"/>
                <a:gd name="T17" fmla="*/ 1169 w 1169"/>
                <a:gd name="T18" fmla="*/ 164 h 164"/>
              </a:gdLst>
              <a:ahLst/>
              <a:cxnLst>
                <a:cxn ang="T10">
                  <a:pos x="T0" y="T1"/>
                </a:cxn>
                <a:cxn ang="T11">
                  <a:pos x="T2" y="T3"/>
                </a:cxn>
                <a:cxn ang="T12">
                  <a:pos x="T4" y="T5"/>
                </a:cxn>
                <a:cxn ang="T13">
                  <a:pos x="T6" y="T7"/>
                </a:cxn>
                <a:cxn ang="T14">
                  <a:pos x="T8" y="T9"/>
                </a:cxn>
              </a:cxnLst>
              <a:rect l="T15" t="T16" r="T17" b="T18"/>
              <a:pathLst>
                <a:path w="1169" h="164">
                  <a:moveTo>
                    <a:pt x="0" y="20"/>
                  </a:moveTo>
                  <a:lnTo>
                    <a:pt x="108" y="164"/>
                  </a:lnTo>
                  <a:lnTo>
                    <a:pt x="1169" y="162"/>
                  </a:lnTo>
                  <a:lnTo>
                    <a:pt x="1169" y="0"/>
                  </a:lnTo>
                  <a:lnTo>
                    <a:pt x="0" y="20"/>
                  </a:lnTo>
                  <a:close/>
                </a:path>
              </a:pathLst>
            </a:custGeom>
            <a:gradFill rotWithShape="0">
              <a:gsLst>
                <a:gs pos="0">
                  <a:srgbClr val="FAFD00"/>
                </a:gs>
                <a:gs pos="100000">
                  <a:srgbClr val="747500"/>
                </a:gs>
              </a:gsLst>
              <a:lin ang="5400000" scaled="1"/>
            </a:gradFill>
            <a:ln>
              <a:noFill/>
            </a:ln>
            <a:extLst>
              <a:ext uri="{91240B29-F687-4F45-9708-019B960494DF}">
                <a14:hiddenLine xmlns:a14="http://schemas.microsoft.com/office/drawing/2010/main" w="28575">
                  <a:solidFill>
                    <a:srgbClr val="000000"/>
                  </a:solidFill>
                  <a:prstDash val="dash"/>
                  <a:round/>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3561" name="Freeform 9"/>
            <p:cNvSpPr>
              <a:spLocks/>
            </p:cNvSpPr>
            <p:nvPr/>
          </p:nvSpPr>
          <p:spPr bwMode="auto">
            <a:xfrm>
              <a:off x="510" y="3175"/>
              <a:ext cx="2502" cy="233"/>
            </a:xfrm>
            <a:custGeom>
              <a:avLst/>
              <a:gdLst>
                <a:gd name="T0" fmla="*/ 0 w 2502"/>
                <a:gd name="T1" fmla="*/ 12 h 282"/>
                <a:gd name="T2" fmla="*/ 1290 w 2502"/>
                <a:gd name="T3" fmla="*/ 282 h 282"/>
                <a:gd name="T4" fmla="*/ 2502 w 2502"/>
                <a:gd name="T5" fmla="*/ 276 h 282"/>
                <a:gd name="T6" fmla="*/ 2502 w 2502"/>
                <a:gd name="T7" fmla="*/ 0 h 282"/>
                <a:gd name="T8" fmla="*/ 0 w 2502"/>
                <a:gd name="T9" fmla="*/ 12 h 282"/>
                <a:gd name="T10" fmla="*/ 0 60000 65536"/>
                <a:gd name="T11" fmla="*/ 0 60000 65536"/>
                <a:gd name="T12" fmla="*/ 0 60000 65536"/>
                <a:gd name="T13" fmla="*/ 0 60000 65536"/>
                <a:gd name="T14" fmla="*/ 0 60000 65536"/>
                <a:gd name="T15" fmla="*/ 0 w 2502"/>
                <a:gd name="T16" fmla="*/ 0 h 282"/>
                <a:gd name="T17" fmla="*/ 2502 w 2502"/>
                <a:gd name="T18" fmla="*/ 282 h 282"/>
              </a:gdLst>
              <a:ahLst/>
              <a:cxnLst>
                <a:cxn ang="T10">
                  <a:pos x="T0" y="T1"/>
                </a:cxn>
                <a:cxn ang="T11">
                  <a:pos x="T2" y="T3"/>
                </a:cxn>
                <a:cxn ang="T12">
                  <a:pos x="T4" y="T5"/>
                </a:cxn>
                <a:cxn ang="T13">
                  <a:pos x="T6" y="T7"/>
                </a:cxn>
                <a:cxn ang="T14">
                  <a:pos x="T8" y="T9"/>
                </a:cxn>
              </a:cxnLst>
              <a:rect l="T15" t="T16" r="T17" b="T18"/>
              <a:pathLst>
                <a:path w="2502" h="282">
                  <a:moveTo>
                    <a:pt x="0" y="12"/>
                  </a:moveTo>
                  <a:lnTo>
                    <a:pt x="1290" y="282"/>
                  </a:lnTo>
                  <a:lnTo>
                    <a:pt x="2502" y="276"/>
                  </a:lnTo>
                  <a:lnTo>
                    <a:pt x="2502" y="0"/>
                  </a:lnTo>
                  <a:lnTo>
                    <a:pt x="0" y="12"/>
                  </a:lnTo>
                  <a:close/>
                </a:path>
              </a:pathLst>
            </a:custGeom>
            <a:gradFill rotWithShape="0">
              <a:gsLst>
                <a:gs pos="0">
                  <a:srgbClr val="FAFD00"/>
                </a:gs>
                <a:gs pos="100000">
                  <a:srgbClr val="747500"/>
                </a:gs>
              </a:gsLst>
              <a:lin ang="5400000" scaled="1"/>
            </a:gradFill>
            <a:ln>
              <a:noFill/>
            </a:ln>
            <a:extLst>
              <a:ext uri="{91240B29-F687-4F45-9708-019B960494DF}">
                <a14:hiddenLine xmlns:a14="http://schemas.microsoft.com/office/drawing/2010/main" w="28575">
                  <a:solidFill>
                    <a:srgbClr val="000000"/>
                  </a:solidFill>
                  <a:prstDash val="dash"/>
                  <a:round/>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3802" name="Rectangle 10"/>
            <p:cNvSpPr>
              <a:spLocks noChangeArrowheads="1"/>
            </p:cNvSpPr>
            <p:nvPr/>
          </p:nvSpPr>
          <p:spPr bwMode="auto">
            <a:xfrm>
              <a:off x="3342" y="1819"/>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63" name="Text Box 11"/>
            <p:cNvSpPr txBox="1">
              <a:spLocks noChangeArrowheads="1"/>
            </p:cNvSpPr>
            <p:nvPr/>
          </p:nvSpPr>
          <p:spPr bwMode="auto">
            <a:xfrm>
              <a:off x="3405" y="1820"/>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Transport </a:t>
              </a:r>
            </a:p>
          </p:txBody>
        </p:sp>
        <p:sp>
          <p:nvSpPr>
            <p:cNvPr id="33804" name="Rectangle 12"/>
            <p:cNvSpPr>
              <a:spLocks noChangeArrowheads="1"/>
            </p:cNvSpPr>
            <p:nvPr/>
          </p:nvSpPr>
          <p:spPr bwMode="auto">
            <a:xfrm>
              <a:off x="3342" y="3047"/>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65" name="Text Box 13"/>
            <p:cNvSpPr txBox="1">
              <a:spLocks noChangeArrowheads="1"/>
            </p:cNvSpPr>
            <p:nvPr/>
          </p:nvSpPr>
          <p:spPr bwMode="auto">
            <a:xfrm>
              <a:off x="3437" y="3035"/>
              <a:ext cx="7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a:t>
              </a:r>
            </a:p>
          </p:txBody>
        </p:sp>
        <p:sp>
          <p:nvSpPr>
            <p:cNvPr id="33806" name="Rectangle 14"/>
            <p:cNvSpPr>
              <a:spLocks noChangeArrowheads="1"/>
            </p:cNvSpPr>
            <p:nvPr/>
          </p:nvSpPr>
          <p:spPr bwMode="auto">
            <a:xfrm>
              <a:off x="3342" y="3733"/>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67" name="Text Box 15"/>
            <p:cNvSpPr txBox="1">
              <a:spLocks noChangeArrowheads="1"/>
            </p:cNvSpPr>
            <p:nvPr/>
          </p:nvSpPr>
          <p:spPr bwMode="auto">
            <a:xfrm>
              <a:off x="3449" y="3725"/>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33808" name="Rectangle 16"/>
            <p:cNvSpPr>
              <a:spLocks noChangeArrowheads="1"/>
            </p:cNvSpPr>
            <p:nvPr/>
          </p:nvSpPr>
          <p:spPr bwMode="auto">
            <a:xfrm>
              <a:off x="3342" y="2353"/>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69" name="Text Box 17"/>
            <p:cNvSpPr txBox="1">
              <a:spLocks noChangeArrowheads="1"/>
            </p:cNvSpPr>
            <p:nvPr/>
          </p:nvSpPr>
          <p:spPr bwMode="auto">
            <a:xfrm>
              <a:off x="3457" y="2354"/>
              <a:ext cx="7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Network </a:t>
              </a:r>
            </a:p>
          </p:txBody>
        </p:sp>
        <p:sp>
          <p:nvSpPr>
            <p:cNvPr id="33810" name="AutoShape 18"/>
            <p:cNvSpPr>
              <a:spLocks noChangeArrowheads="1"/>
            </p:cNvSpPr>
            <p:nvPr/>
          </p:nvSpPr>
          <p:spPr bwMode="auto">
            <a:xfrm>
              <a:off x="3673" y="2122"/>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3811" name="Rectangle 19"/>
            <p:cNvSpPr>
              <a:spLocks noChangeArrowheads="1"/>
            </p:cNvSpPr>
            <p:nvPr/>
          </p:nvSpPr>
          <p:spPr bwMode="auto">
            <a:xfrm>
              <a:off x="1791" y="1568"/>
              <a:ext cx="1198"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72" name="Text Box 20"/>
            <p:cNvSpPr txBox="1">
              <a:spLocks noChangeArrowheads="1"/>
            </p:cNvSpPr>
            <p:nvPr/>
          </p:nvSpPr>
          <p:spPr bwMode="auto">
            <a:xfrm>
              <a:off x="1753" y="1572"/>
              <a:ext cx="12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Upper Layer Data</a:t>
              </a:r>
            </a:p>
          </p:txBody>
        </p:sp>
        <p:sp>
          <p:nvSpPr>
            <p:cNvPr id="33813" name="Rectangle 21"/>
            <p:cNvSpPr>
              <a:spLocks noChangeArrowheads="1"/>
            </p:cNvSpPr>
            <p:nvPr/>
          </p:nvSpPr>
          <p:spPr bwMode="auto">
            <a:xfrm>
              <a:off x="892" y="1947"/>
              <a:ext cx="2099"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74" name="Text Box 22"/>
            <p:cNvSpPr txBox="1">
              <a:spLocks noChangeArrowheads="1"/>
            </p:cNvSpPr>
            <p:nvPr/>
          </p:nvSpPr>
          <p:spPr bwMode="auto">
            <a:xfrm>
              <a:off x="1589" y="1949"/>
              <a:ext cx="15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Upper Layer Data</a:t>
              </a:r>
            </a:p>
          </p:txBody>
        </p:sp>
        <p:sp>
          <p:nvSpPr>
            <p:cNvPr id="23575" name="Text Box 23"/>
            <p:cNvSpPr txBox="1">
              <a:spLocks noChangeArrowheads="1"/>
            </p:cNvSpPr>
            <p:nvPr/>
          </p:nvSpPr>
          <p:spPr bwMode="auto">
            <a:xfrm>
              <a:off x="889" y="194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TCP Header</a:t>
              </a:r>
            </a:p>
          </p:txBody>
        </p:sp>
        <p:sp>
          <p:nvSpPr>
            <p:cNvPr id="23576" name="Line 24"/>
            <p:cNvSpPr>
              <a:spLocks noChangeShapeType="1"/>
            </p:cNvSpPr>
            <p:nvPr/>
          </p:nvSpPr>
          <p:spPr bwMode="auto">
            <a:xfrm>
              <a:off x="1786" y="1951"/>
              <a:ext cx="0" cy="216"/>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17" name="Rectangle 25"/>
            <p:cNvSpPr>
              <a:spLocks noChangeArrowheads="1"/>
            </p:cNvSpPr>
            <p:nvPr/>
          </p:nvSpPr>
          <p:spPr bwMode="auto">
            <a:xfrm>
              <a:off x="604" y="2455"/>
              <a:ext cx="2393"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78" name="Text Box 26"/>
            <p:cNvSpPr txBox="1">
              <a:spLocks noChangeArrowheads="1"/>
            </p:cNvSpPr>
            <p:nvPr/>
          </p:nvSpPr>
          <p:spPr bwMode="auto">
            <a:xfrm>
              <a:off x="1823" y="2468"/>
              <a:ext cx="1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Data</a:t>
              </a:r>
            </a:p>
          </p:txBody>
        </p:sp>
        <p:sp>
          <p:nvSpPr>
            <p:cNvPr id="23579" name="Text Box 27"/>
            <p:cNvSpPr txBox="1">
              <a:spLocks noChangeArrowheads="1"/>
            </p:cNvSpPr>
            <p:nvPr/>
          </p:nvSpPr>
          <p:spPr bwMode="auto">
            <a:xfrm>
              <a:off x="1023" y="2468"/>
              <a:ext cx="7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IP Header</a:t>
              </a:r>
            </a:p>
          </p:txBody>
        </p:sp>
        <p:sp>
          <p:nvSpPr>
            <p:cNvPr id="23580" name="Line 28"/>
            <p:cNvSpPr>
              <a:spLocks noChangeShapeType="1"/>
            </p:cNvSpPr>
            <p:nvPr/>
          </p:nvSpPr>
          <p:spPr bwMode="auto">
            <a:xfrm>
              <a:off x="1795" y="2475"/>
              <a:ext cx="0" cy="20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21" name="Rectangle 29"/>
            <p:cNvSpPr>
              <a:spLocks noChangeArrowheads="1"/>
            </p:cNvSpPr>
            <p:nvPr/>
          </p:nvSpPr>
          <p:spPr bwMode="auto">
            <a:xfrm>
              <a:off x="499" y="2945"/>
              <a:ext cx="2519"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82" name="Text Box 30"/>
            <p:cNvSpPr txBox="1">
              <a:spLocks noChangeArrowheads="1"/>
            </p:cNvSpPr>
            <p:nvPr/>
          </p:nvSpPr>
          <p:spPr bwMode="auto">
            <a:xfrm>
              <a:off x="1836" y="2952"/>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Data</a:t>
              </a:r>
            </a:p>
          </p:txBody>
        </p:sp>
        <p:sp>
          <p:nvSpPr>
            <p:cNvPr id="23583" name="Text Box 31"/>
            <p:cNvSpPr txBox="1">
              <a:spLocks noChangeArrowheads="1"/>
            </p:cNvSpPr>
            <p:nvPr/>
          </p:nvSpPr>
          <p:spPr bwMode="auto">
            <a:xfrm>
              <a:off x="896" y="2952"/>
              <a:ext cx="8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LLC Header</a:t>
              </a:r>
            </a:p>
          </p:txBody>
        </p:sp>
        <p:sp>
          <p:nvSpPr>
            <p:cNvPr id="23584" name="Line 32"/>
            <p:cNvSpPr>
              <a:spLocks noChangeShapeType="1"/>
            </p:cNvSpPr>
            <p:nvPr/>
          </p:nvSpPr>
          <p:spPr bwMode="auto">
            <a:xfrm>
              <a:off x="1795" y="2976"/>
              <a:ext cx="0" cy="173"/>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25" name="Rectangle 33"/>
            <p:cNvSpPr>
              <a:spLocks noChangeArrowheads="1"/>
            </p:cNvSpPr>
            <p:nvPr/>
          </p:nvSpPr>
          <p:spPr bwMode="auto">
            <a:xfrm>
              <a:off x="652" y="3841"/>
              <a:ext cx="2354"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86" name="Text Box 34"/>
            <p:cNvSpPr txBox="1">
              <a:spLocks noChangeArrowheads="1"/>
            </p:cNvSpPr>
            <p:nvPr/>
          </p:nvSpPr>
          <p:spPr bwMode="auto">
            <a:xfrm>
              <a:off x="1121" y="3860"/>
              <a:ext cx="14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0101110101001000010</a:t>
              </a:r>
            </a:p>
          </p:txBody>
        </p:sp>
        <p:sp>
          <p:nvSpPr>
            <p:cNvPr id="33827" name="Rectangle 35"/>
            <p:cNvSpPr>
              <a:spLocks noChangeArrowheads="1"/>
            </p:cNvSpPr>
            <p:nvPr/>
          </p:nvSpPr>
          <p:spPr bwMode="auto">
            <a:xfrm>
              <a:off x="292" y="3407"/>
              <a:ext cx="2726"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88" name="Text Box 36"/>
            <p:cNvSpPr txBox="1">
              <a:spLocks noChangeArrowheads="1"/>
            </p:cNvSpPr>
            <p:nvPr/>
          </p:nvSpPr>
          <p:spPr bwMode="auto">
            <a:xfrm>
              <a:off x="1870" y="3416"/>
              <a:ext cx="10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Data</a:t>
              </a:r>
            </a:p>
          </p:txBody>
        </p:sp>
        <p:sp>
          <p:nvSpPr>
            <p:cNvPr id="23589" name="Text Box 37"/>
            <p:cNvSpPr txBox="1">
              <a:spLocks noChangeArrowheads="1"/>
            </p:cNvSpPr>
            <p:nvPr/>
          </p:nvSpPr>
          <p:spPr bwMode="auto">
            <a:xfrm>
              <a:off x="853" y="3416"/>
              <a:ext cx="8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MAC Header</a:t>
              </a:r>
            </a:p>
          </p:txBody>
        </p:sp>
        <p:sp>
          <p:nvSpPr>
            <p:cNvPr id="23590" name="Line 38"/>
            <p:cNvSpPr>
              <a:spLocks noChangeShapeType="1"/>
            </p:cNvSpPr>
            <p:nvPr/>
          </p:nvSpPr>
          <p:spPr bwMode="auto">
            <a:xfrm>
              <a:off x="1795" y="3440"/>
              <a:ext cx="0" cy="18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91" name="AutoShape 39"/>
            <p:cNvSpPr>
              <a:spLocks noChangeArrowheads="1"/>
            </p:cNvSpPr>
            <p:nvPr/>
          </p:nvSpPr>
          <p:spPr bwMode="auto">
            <a:xfrm>
              <a:off x="2262" y="1278"/>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3592"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 y="1018"/>
              <a:ext cx="46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33" name="Rectangle 41"/>
            <p:cNvSpPr>
              <a:spLocks noChangeArrowheads="1"/>
            </p:cNvSpPr>
            <p:nvPr/>
          </p:nvSpPr>
          <p:spPr bwMode="auto">
            <a:xfrm>
              <a:off x="3326" y="1045"/>
              <a:ext cx="989" cy="23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3834" name="Rectangle 42"/>
            <p:cNvSpPr>
              <a:spLocks noChangeArrowheads="1"/>
            </p:cNvSpPr>
            <p:nvPr/>
          </p:nvSpPr>
          <p:spPr bwMode="auto">
            <a:xfrm>
              <a:off x="3322" y="1283"/>
              <a:ext cx="991" cy="23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95" name="Text Box 43"/>
            <p:cNvSpPr txBox="1">
              <a:spLocks noChangeArrowheads="1"/>
            </p:cNvSpPr>
            <p:nvPr/>
          </p:nvSpPr>
          <p:spPr bwMode="auto">
            <a:xfrm>
              <a:off x="3323" y="1291"/>
              <a:ext cx="9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Presentation</a:t>
              </a:r>
            </a:p>
          </p:txBody>
        </p:sp>
        <p:sp>
          <p:nvSpPr>
            <p:cNvPr id="23596" name="Text Box 44"/>
            <p:cNvSpPr txBox="1">
              <a:spLocks noChangeArrowheads="1"/>
            </p:cNvSpPr>
            <p:nvPr/>
          </p:nvSpPr>
          <p:spPr bwMode="auto">
            <a:xfrm>
              <a:off x="3385" y="1049"/>
              <a:ext cx="8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Application</a:t>
              </a:r>
            </a:p>
          </p:txBody>
        </p:sp>
        <p:sp>
          <p:nvSpPr>
            <p:cNvPr id="33837" name="Rectangle 45"/>
            <p:cNvSpPr>
              <a:spLocks noChangeArrowheads="1"/>
            </p:cNvSpPr>
            <p:nvPr/>
          </p:nvSpPr>
          <p:spPr bwMode="auto">
            <a:xfrm>
              <a:off x="3326" y="1507"/>
              <a:ext cx="989" cy="23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598" name="Text Box 46"/>
            <p:cNvSpPr txBox="1">
              <a:spLocks noChangeArrowheads="1"/>
            </p:cNvSpPr>
            <p:nvPr/>
          </p:nvSpPr>
          <p:spPr bwMode="auto">
            <a:xfrm>
              <a:off x="3489" y="1511"/>
              <a:ext cx="6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Session</a:t>
              </a:r>
            </a:p>
          </p:txBody>
        </p:sp>
        <p:sp>
          <p:nvSpPr>
            <p:cNvPr id="23599" name="Text Box 47"/>
            <p:cNvSpPr txBox="1">
              <a:spLocks noChangeArrowheads="1"/>
            </p:cNvSpPr>
            <p:nvPr/>
          </p:nvSpPr>
          <p:spPr bwMode="auto">
            <a:xfrm>
              <a:off x="4731" y="1724"/>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Segment</a:t>
              </a:r>
            </a:p>
          </p:txBody>
        </p:sp>
        <p:sp>
          <p:nvSpPr>
            <p:cNvPr id="23600" name="Text Box 48"/>
            <p:cNvSpPr txBox="1">
              <a:spLocks noChangeArrowheads="1"/>
            </p:cNvSpPr>
            <p:nvPr/>
          </p:nvSpPr>
          <p:spPr bwMode="auto">
            <a:xfrm>
              <a:off x="4731" y="2360"/>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Packet</a:t>
              </a:r>
            </a:p>
          </p:txBody>
        </p:sp>
        <p:sp>
          <p:nvSpPr>
            <p:cNvPr id="23601" name="Text Box 49"/>
            <p:cNvSpPr txBox="1">
              <a:spLocks noChangeArrowheads="1"/>
            </p:cNvSpPr>
            <p:nvPr/>
          </p:nvSpPr>
          <p:spPr bwMode="auto">
            <a:xfrm>
              <a:off x="4731" y="3785"/>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Bits</a:t>
              </a:r>
            </a:p>
          </p:txBody>
        </p:sp>
        <p:sp>
          <p:nvSpPr>
            <p:cNvPr id="23602" name="Text Box 50"/>
            <p:cNvSpPr txBox="1">
              <a:spLocks noChangeArrowheads="1"/>
            </p:cNvSpPr>
            <p:nvPr/>
          </p:nvSpPr>
          <p:spPr bwMode="auto">
            <a:xfrm>
              <a:off x="4719" y="3065"/>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Frame</a:t>
              </a:r>
            </a:p>
          </p:txBody>
        </p:sp>
        <p:sp>
          <p:nvSpPr>
            <p:cNvPr id="23603" name="Text Box 51"/>
            <p:cNvSpPr txBox="1">
              <a:spLocks noChangeArrowheads="1"/>
            </p:cNvSpPr>
            <p:nvPr/>
          </p:nvSpPr>
          <p:spPr bwMode="auto">
            <a:xfrm>
              <a:off x="4731" y="1399"/>
              <a:ext cx="9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u="sng">
                  <a:latin typeface="Helvetica" panose="020B0604020202020204" pitchFamily="34" charset="0"/>
                </a:rPr>
                <a:t>PDU</a:t>
              </a:r>
              <a:endParaRPr lang="en-US" sz="2000" b="1">
                <a:latin typeface="Helvetica" panose="020B0604020202020204" pitchFamily="34" charset="0"/>
              </a:endParaRPr>
            </a:p>
          </p:txBody>
        </p:sp>
        <p:grpSp>
          <p:nvGrpSpPr>
            <p:cNvPr id="23604" name="Group 52"/>
            <p:cNvGrpSpPr>
              <a:grpSpLocks/>
            </p:cNvGrpSpPr>
            <p:nvPr/>
          </p:nvGrpSpPr>
          <p:grpSpPr bwMode="auto">
            <a:xfrm>
              <a:off x="2919" y="3405"/>
              <a:ext cx="475" cy="232"/>
              <a:chOff x="2476" y="3762"/>
              <a:chExt cx="475" cy="319"/>
            </a:xfrm>
          </p:grpSpPr>
          <p:sp>
            <p:nvSpPr>
              <p:cNvPr id="33845" name="Rectangle 53"/>
              <p:cNvSpPr>
                <a:spLocks noChangeArrowheads="1"/>
              </p:cNvSpPr>
              <p:nvPr/>
            </p:nvSpPr>
            <p:spPr bwMode="auto">
              <a:xfrm>
                <a:off x="2573" y="3762"/>
                <a:ext cx="274" cy="319"/>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615" name="Text Box 54"/>
              <p:cNvSpPr txBox="1">
                <a:spLocks noChangeArrowheads="1"/>
              </p:cNvSpPr>
              <p:nvPr/>
            </p:nvSpPr>
            <p:spPr bwMode="auto">
              <a:xfrm>
                <a:off x="2476" y="3783"/>
                <a:ext cx="4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FCS</a:t>
                </a:r>
              </a:p>
            </p:txBody>
          </p:sp>
        </p:grpSp>
        <p:grpSp>
          <p:nvGrpSpPr>
            <p:cNvPr id="23605" name="Group 55"/>
            <p:cNvGrpSpPr>
              <a:grpSpLocks/>
            </p:cNvGrpSpPr>
            <p:nvPr/>
          </p:nvGrpSpPr>
          <p:grpSpPr bwMode="auto">
            <a:xfrm>
              <a:off x="2919" y="2947"/>
              <a:ext cx="475" cy="233"/>
              <a:chOff x="2476" y="3754"/>
              <a:chExt cx="475" cy="334"/>
            </a:xfrm>
          </p:grpSpPr>
          <p:sp>
            <p:nvSpPr>
              <p:cNvPr id="33848" name="Rectangle 56"/>
              <p:cNvSpPr>
                <a:spLocks noChangeArrowheads="1"/>
              </p:cNvSpPr>
              <p:nvPr/>
            </p:nvSpPr>
            <p:spPr bwMode="auto">
              <a:xfrm>
                <a:off x="2573" y="3754"/>
                <a:ext cx="274" cy="334"/>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3613" name="Text Box 57"/>
              <p:cNvSpPr txBox="1">
                <a:spLocks noChangeArrowheads="1"/>
              </p:cNvSpPr>
              <p:nvPr/>
            </p:nvSpPr>
            <p:spPr bwMode="auto">
              <a:xfrm>
                <a:off x="2476" y="3777"/>
                <a:ext cx="47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FCS</a:t>
                </a:r>
              </a:p>
            </p:txBody>
          </p:sp>
        </p:grpSp>
        <p:sp>
          <p:nvSpPr>
            <p:cNvPr id="33850" name="AutoShape 58"/>
            <p:cNvSpPr>
              <a:spLocks noChangeArrowheads="1"/>
            </p:cNvSpPr>
            <p:nvPr/>
          </p:nvSpPr>
          <p:spPr bwMode="auto">
            <a:xfrm>
              <a:off x="3673" y="2610"/>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3851" name="AutoShape 59"/>
            <p:cNvSpPr>
              <a:spLocks noChangeArrowheads="1"/>
            </p:cNvSpPr>
            <p:nvPr/>
          </p:nvSpPr>
          <p:spPr bwMode="auto">
            <a:xfrm>
              <a:off x="3673" y="3393"/>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3852" name="AutoShape 60"/>
            <p:cNvSpPr>
              <a:spLocks noChangeArrowheads="1"/>
            </p:cNvSpPr>
            <p:nvPr/>
          </p:nvSpPr>
          <p:spPr bwMode="auto">
            <a:xfrm>
              <a:off x="4347" y="1737"/>
              <a:ext cx="336" cy="404"/>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3853" name="AutoShape 61"/>
            <p:cNvSpPr>
              <a:spLocks noChangeArrowheads="1"/>
            </p:cNvSpPr>
            <p:nvPr/>
          </p:nvSpPr>
          <p:spPr bwMode="auto">
            <a:xfrm>
              <a:off x="4345" y="3633"/>
              <a:ext cx="336" cy="445"/>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3854" name="AutoShape 62"/>
            <p:cNvSpPr>
              <a:spLocks noChangeArrowheads="1"/>
            </p:cNvSpPr>
            <p:nvPr/>
          </p:nvSpPr>
          <p:spPr bwMode="auto">
            <a:xfrm>
              <a:off x="4341" y="2262"/>
              <a:ext cx="336" cy="420"/>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3855" name="AutoShape 63"/>
            <p:cNvSpPr>
              <a:spLocks noChangeArrowheads="1"/>
            </p:cNvSpPr>
            <p:nvPr/>
          </p:nvSpPr>
          <p:spPr bwMode="auto">
            <a:xfrm>
              <a:off x="4339" y="2854"/>
              <a:ext cx="336" cy="626"/>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grpSp>
    </p:spTree>
    <p:extLst>
      <p:ext uri="{BB962C8B-B14F-4D97-AF65-F5344CB8AC3E}">
        <p14:creationId xmlns:p14="http://schemas.microsoft.com/office/powerpoint/2010/main" val="60976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a:xfrm>
            <a:off x="352875" y="504096"/>
            <a:ext cx="10972800" cy="1069848"/>
          </a:xfrm>
        </p:spPr>
        <p:txBody>
          <a:bodyPr/>
          <a:lstStyle/>
          <a:p>
            <a:pPr eaLnBrk="1" hangingPunct="1"/>
            <a:r>
              <a:rPr lang="en-US" dirty="0" smtClean="0"/>
              <a:t>De-encapsulating Data</a:t>
            </a:r>
          </a:p>
        </p:txBody>
      </p:sp>
      <p:grpSp>
        <p:nvGrpSpPr>
          <p:cNvPr id="24580" name="Group 50"/>
          <p:cNvGrpSpPr>
            <a:grpSpLocks/>
          </p:cNvGrpSpPr>
          <p:nvPr/>
        </p:nvGrpSpPr>
        <p:grpSpPr bwMode="auto">
          <a:xfrm>
            <a:off x="2266950" y="1524001"/>
            <a:ext cx="8401050" cy="4875213"/>
            <a:chOff x="290" y="1040"/>
            <a:chExt cx="5292" cy="3071"/>
          </a:xfrm>
        </p:grpSpPr>
        <p:sp>
          <p:nvSpPr>
            <p:cNvPr id="37893" name="Rectangle 5"/>
            <p:cNvSpPr>
              <a:spLocks noChangeArrowheads="1"/>
            </p:cNvSpPr>
            <p:nvPr/>
          </p:nvSpPr>
          <p:spPr bwMode="auto">
            <a:xfrm>
              <a:off x="290" y="1303"/>
              <a:ext cx="989" cy="23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894" name="Rectangle 6"/>
            <p:cNvSpPr>
              <a:spLocks noChangeArrowheads="1"/>
            </p:cNvSpPr>
            <p:nvPr/>
          </p:nvSpPr>
          <p:spPr bwMode="auto">
            <a:xfrm>
              <a:off x="2643" y="1619"/>
              <a:ext cx="1216"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83" name="Text Box 7"/>
            <p:cNvSpPr txBox="1">
              <a:spLocks noChangeArrowheads="1"/>
            </p:cNvSpPr>
            <p:nvPr/>
          </p:nvSpPr>
          <p:spPr bwMode="auto">
            <a:xfrm>
              <a:off x="2588" y="1620"/>
              <a:ext cx="12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Upper Layer Data</a:t>
              </a:r>
            </a:p>
          </p:txBody>
        </p:sp>
        <p:pic>
          <p:nvPicPr>
            <p:cNvPr id="24584"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2" y="1040"/>
              <a:ext cx="46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7" name="Rectangle 9"/>
            <p:cNvSpPr>
              <a:spLocks noChangeArrowheads="1"/>
            </p:cNvSpPr>
            <p:nvPr/>
          </p:nvSpPr>
          <p:spPr bwMode="auto">
            <a:xfrm>
              <a:off x="3046" y="3360"/>
              <a:ext cx="2507"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86" name="Text Box 10"/>
            <p:cNvSpPr txBox="1">
              <a:spLocks noChangeArrowheads="1"/>
            </p:cNvSpPr>
            <p:nvPr/>
          </p:nvSpPr>
          <p:spPr bwMode="auto">
            <a:xfrm>
              <a:off x="3015" y="3364"/>
              <a:ext cx="25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LLC Hdr + IP + TCP + Upper Layer Data</a:t>
              </a:r>
            </a:p>
          </p:txBody>
        </p:sp>
        <p:sp>
          <p:nvSpPr>
            <p:cNvPr id="37899" name="Rectangle 11"/>
            <p:cNvSpPr>
              <a:spLocks noChangeArrowheads="1"/>
            </p:cNvSpPr>
            <p:nvPr/>
          </p:nvSpPr>
          <p:spPr bwMode="auto">
            <a:xfrm rot="20434172">
              <a:off x="1934" y="3551"/>
              <a:ext cx="1094"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88" name="Text Box 12"/>
            <p:cNvSpPr txBox="1">
              <a:spLocks noChangeArrowheads="1"/>
            </p:cNvSpPr>
            <p:nvPr/>
          </p:nvSpPr>
          <p:spPr bwMode="auto">
            <a:xfrm rot="-1165828">
              <a:off x="2048" y="3564"/>
              <a:ext cx="8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MAC Header</a:t>
              </a:r>
            </a:p>
          </p:txBody>
        </p:sp>
        <p:sp>
          <p:nvSpPr>
            <p:cNvPr id="37901" name="Rectangle 13"/>
            <p:cNvSpPr>
              <a:spLocks noChangeArrowheads="1"/>
            </p:cNvSpPr>
            <p:nvPr/>
          </p:nvSpPr>
          <p:spPr bwMode="auto">
            <a:xfrm>
              <a:off x="2971" y="2926"/>
              <a:ext cx="1920"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90" name="Text Box 14"/>
            <p:cNvSpPr txBox="1">
              <a:spLocks noChangeArrowheads="1"/>
            </p:cNvSpPr>
            <p:nvPr/>
          </p:nvSpPr>
          <p:spPr bwMode="auto">
            <a:xfrm>
              <a:off x="2994" y="2930"/>
              <a:ext cx="19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IP + TCP + Upper Layer Data</a:t>
              </a:r>
            </a:p>
          </p:txBody>
        </p:sp>
        <p:sp>
          <p:nvSpPr>
            <p:cNvPr id="24591" name="Text Box 15"/>
            <p:cNvSpPr txBox="1">
              <a:spLocks noChangeArrowheads="1"/>
            </p:cNvSpPr>
            <p:nvPr/>
          </p:nvSpPr>
          <p:spPr bwMode="auto">
            <a:xfrm>
              <a:off x="2084" y="2928"/>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1600" b="1">
                <a:latin typeface="Times" panose="02020603050405020304" pitchFamily="18" charset="0"/>
              </a:endParaRPr>
            </a:p>
          </p:txBody>
        </p:sp>
        <p:sp>
          <p:nvSpPr>
            <p:cNvPr id="37904" name="Rectangle 16"/>
            <p:cNvSpPr>
              <a:spLocks noChangeArrowheads="1"/>
            </p:cNvSpPr>
            <p:nvPr/>
          </p:nvSpPr>
          <p:spPr bwMode="auto">
            <a:xfrm rot="20309621">
              <a:off x="1741" y="3107"/>
              <a:ext cx="1229"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93" name="Text Box 17"/>
            <p:cNvSpPr txBox="1">
              <a:spLocks noChangeArrowheads="1"/>
            </p:cNvSpPr>
            <p:nvPr/>
          </p:nvSpPr>
          <p:spPr bwMode="auto">
            <a:xfrm rot="-1290379">
              <a:off x="1943" y="3123"/>
              <a:ext cx="8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LLC Header</a:t>
              </a:r>
            </a:p>
          </p:txBody>
        </p:sp>
        <p:sp>
          <p:nvSpPr>
            <p:cNvPr id="37906" name="Rectangle 18"/>
            <p:cNvSpPr>
              <a:spLocks noChangeArrowheads="1"/>
            </p:cNvSpPr>
            <p:nvPr/>
          </p:nvSpPr>
          <p:spPr bwMode="auto">
            <a:xfrm>
              <a:off x="2808" y="2513"/>
              <a:ext cx="1504"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95" name="Text Box 19"/>
            <p:cNvSpPr txBox="1">
              <a:spLocks noChangeArrowheads="1"/>
            </p:cNvSpPr>
            <p:nvPr/>
          </p:nvSpPr>
          <p:spPr bwMode="auto">
            <a:xfrm>
              <a:off x="2594" y="2523"/>
              <a:ext cx="19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TCP+ Upper Layer Data</a:t>
              </a:r>
            </a:p>
          </p:txBody>
        </p:sp>
        <p:sp>
          <p:nvSpPr>
            <p:cNvPr id="37908" name="Rectangle 20"/>
            <p:cNvSpPr>
              <a:spLocks noChangeArrowheads="1"/>
            </p:cNvSpPr>
            <p:nvPr/>
          </p:nvSpPr>
          <p:spPr bwMode="auto">
            <a:xfrm rot="20309621">
              <a:off x="1621" y="2660"/>
              <a:ext cx="1094"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97" name="Text Box 21"/>
            <p:cNvSpPr txBox="1">
              <a:spLocks noChangeArrowheads="1"/>
            </p:cNvSpPr>
            <p:nvPr/>
          </p:nvSpPr>
          <p:spPr bwMode="auto">
            <a:xfrm rot="-1290379">
              <a:off x="1820" y="2667"/>
              <a:ext cx="7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IP Header</a:t>
              </a:r>
            </a:p>
          </p:txBody>
        </p:sp>
        <p:sp>
          <p:nvSpPr>
            <p:cNvPr id="37910" name="Rectangle 22"/>
            <p:cNvSpPr>
              <a:spLocks noChangeArrowheads="1"/>
            </p:cNvSpPr>
            <p:nvPr/>
          </p:nvSpPr>
          <p:spPr bwMode="auto">
            <a:xfrm>
              <a:off x="2643" y="2067"/>
              <a:ext cx="1216"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599" name="Text Box 23"/>
            <p:cNvSpPr txBox="1">
              <a:spLocks noChangeArrowheads="1"/>
            </p:cNvSpPr>
            <p:nvPr/>
          </p:nvSpPr>
          <p:spPr bwMode="auto">
            <a:xfrm>
              <a:off x="2588" y="2070"/>
              <a:ext cx="12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Upper Layer Data</a:t>
              </a:r>
            </a:p>
          </p:txBody>
        </p:sp>
        <p:sp>
          <p:nvSpPr>
            <p:cNvPr id="37912" name="Rectangle 24"/>
            <p:cNvSpPr>
              <a:spLocks noChangeArrowheads="1"/>
            </p:cNvSpPr>
            <p:nvPr/>
          </p:nvSpPr>
          <p:spPr bwMode="auto">
            <a:xfrm rot="20309621">
              <a:off x="1525" y="2252"/>
              <a:ext cx="1094"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01" name="Text Box 25"/>
            <p:cNvSpPr txBox="1">
              <a:spLocks noChangeArrowheads="1"/>
            </p:cNvSpPr>
            <p:nvPr/>
          </p:nvSpPr>
          <p:spPr bwMode="auto">
            <a:xfrm rot="-1290379">
              <a:off x="1658" y="2268"/>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TCP Header</a:t>
              </a:r>
            </a:p>
          </p:txBody>
        </p:sp>
        <p:sp>
          <p:nvSpPr>
            <p:cNvPr id="37914" name="AutoShape 26"/>
            <p:cNvSpPr>
              <a:spLocks noChangeArrowheads="1"/>
            </p:cNvSpPr>
            <p:nvPr/>
          </p:nvSpPr>
          <p:spPr bwMode="auto">
            <a:xfrm flipV="1">
              <a:off x="3131" y="1375"/>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15" name="Rectangle 27"/>
            <p:cNvSpPr>
              <a:spLocks noChangeArrowheads="1"/>
            </p:cNvSpPr>
            <p:nvPr/>
          </p:nvSpPr>
          <p:spPr bwMode="auto">
            <a:xfrm>
              <a:off x="2449" y="3878"/>
              <a:ext cx="1983" cy="23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04" name="Text Box 28"/>
            <p:cNvSpPr txBox="1">
              <a:spLocks noChangeArrowheads="1"/>
            </p:cNvSpPr>
            <p:nvPr/>
          </p:nvSpPr>
          <p:spPr bwMode="auto">
            <a:xfrm>
              <a:off x="2370" y="3896"/>
              <a:ext cx="2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0101110101001000010</a:t>
              </a:r>
            </a:p>
          </p:txBody>
        </p:sp>
        <p:sp>
          <p:nvSpPr>
            <p:cNvPr id="37917" name="AutoShape 29"/>
            <p:cNvSpPr>
              <a:spLocks noChangeArrowheads="1"/>
            </p:cNvSpPr>
            <p:nvPr/>
          </p:nvSpPr>
          <p:spPr bwMode="auto">
            <a:xfrm flipV="1">
              <a:off x="3131" y="3581"/>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18" name="AutoShape 30"/>
            <p:cNvSpPr>
              <a:spLocks noChangeArrowheads="1"/>
            </p:cNvSpPr>
            <p:nvPr/>
          </p:nvSpPr>
          <p:spPr bwMode="auto">
            <a:xfrm flipV="1">
              <a:off x="3131" y="3126"/>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19" name="AutoShape 31"/>
            <p:cNvSpPr>
              <a:spLocks noChangeArrowheads="1"/>
            </p:cNvSpPr>
            <p:nvPr/>
          </p:nvSpPr>
          <p:spPr bwMode="auto">
            <a:xfrm flipV="1">
              <a:off x="3131" y="2286"/>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20" name="AutoShape 32"/>
            <p:cNvSpPr>
              <a:spLocks noChangeArrowheads="1"/>
            </p:cNvSpPr>
            <p:nvPr/>
          </p:nvSpPr>
          <p:spPr bwMode="auto">
            <a:xfrm flipV="1">
              <a:off x="3131" y="1837"/>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21" name="AutoShape 33"/>
            <p:cNvSpPr>
              <a:spLocks noChangeArrowheads="1"/>
            </p:cNvSpPr>
            <p:nvPr/>
          </p:nvSpPr>
          <p:spPr bwMode="auto">
            <a:xfrm flipV="1">
              <a:off x="3131" y="2706"/>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22" name="Rectangle 34"/>
            <p:cNvSpPr>
              <a:spLocks noChangeArrowheads="1"/>
            </p:cNvSpPr>
            <p:nvPr/>
          </p:nvSpPr>
          <p:spPr bwMode="auto">
            <a:xfrm>
              <a:off x="290" y="1837"/>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11" name="Text Box 35"/>
            <p:cNvSpPr txBox="1">
              <a:spLocks noChangeArrowheads="1"/>
            </p:cNvSpPr>
            <p:nvPr/>
          </p:nvSpPr>
          <p:spPr bwMode="auto">
            <a:xfrm>
              <a:off x="369" y="1838"/>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Transport </a:t>
              </a:r>
            </a:p>
          </p:txBody>
        </p:sp>
        <p:sp>
          <p:nvSpPr>
            <p:cNvPr id="37924" name="Rectangle 36"/>
            <p:cNvSpPr>
              <a:spLocks noChangeArrowheads="1"/>
            </p:cNvSpPr>
            <p:nvPr/>
          </p:nvSpPr>
          <p:spPr bwMode="auto">
            <a:xfrm>
              <a:off x="290" y="3065"/>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13" name="Text Box 37"/>
            <p:cNvSpPr txBox="1">
              <a:spLocks noChangeArrowheads="1"/>
            </p:cNvSpPr>
            <p:nvPr/>
          </p:nvSpPr>
          <p:spPr bwMode="auto">
            <a:xfrm>
              <a:off x="401" y="3053"/>
              <a:ext cx="7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Data Link</a:t>
              </a:r>
            </a:p>
          </p:txBody>
        </p:sp>
        <p:sp>
          <p:nvSpPr>
            <p:cNvPr id="37926" name="Rectangle 38"/>
            <p:cNvSpPr>
              <a:spLocks noChangeArrowheads="1"/>
            </p:cNvSpPr>
            <p:nvPr/>
          </p:nvSpPr>
          <p:spPr bwMode="auto">
            <a:xfrm>
              <a:off x="290" y="3751"/>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15" name="Text Box 39"/>
            <p:cNvSpPr txBox="1">
              <a:spLocks noChangeArrowheads="1"/>
            </p:cNvSpPr>
            <p:nvPr/>
          </p:nvSpPr>
          <p:spPr bwMode="auto">
            <a:xfrm>
              <a:off x="413" y="3743"/>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Physical </a:t>
              </a:r>
            </a:p>
          </p:txBody>
        </p:sp>
        <p:sp>
          <p:nvSpPr>
            <p:cNvPr id="37928" name="Rectangle 40"/>
            <p:cNvSpPr>
              <a:spLocks noChangeArrowheads="1"/>
            </p:cNvSpPr>
            <p:nvPr/>
          </p:nvSpPr>
          <p:spPr bwMode="auto">
            <a:xfrm>
              <a:off x="290" y="2389"/>
              <a:ext cx="989" cy="233"/>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17" name="Text Box 41"/>
            <p:cNvSpPr txBox="1">
              <a:spLocks noChangeArrowheads="1"/>
            </p:cNvSpPr>
            <p:nvPr/>
          </p:nvSpPr>
          <p:spPr bwMode="auto">
            <a:xfrm>
              <a:off x="421" y="2372"/>
              <a:ext cx="7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Helvetica" panose="020B0604020202020204" pitchFamily="34" charset="0"/>
                </a:rPr>
                <a:t>Network </a:t>
              </a:r>
            </a:p>
          </p:txBody>
        </p:sp>
        <p:sp>
          <p:nvSpPr>
            <p:cNvPr id="37930" name="AutoShape 42"/>
            <p:cNvSpPr>
              <a:spLocks noChangeArrowheads="1"/>
            </p:cNvSpPr>
            <p:nvPr/>
          </p:nvSpPr>
          <p:spPr bwMode="auto">
            <a:xfrm flipV="1">
              <a:off x="637" y="2149"/>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31" name="Rectangle 43"/>
            <p:cNvSpPr>
              <a:spLocks noChangeArrowheads="1"/>
            </p:cNvSpPr>
            <p:nvPr/>
          </p:nvSpPr>
          <p:spPr bwMode="auto">
            <a:xfrm>
              <a:off x="290" y="1075"/>
              <a:ext cx="989" cy="23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32" name="Rectangle 44"/>
            <p:cNvSpPr>
              <a:spLocks noChangeArrowheads="1"/>
            </p:cNvSpPr>
            <p:nvPr/>
          </p:nvSpPr>
          <p:spPr bwMode="auto">
            <a:xfrm>
              <a:off x="290" y="1525"/>
              <a:ext cx="989" cy="23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33" name="AutoShape 45"/>
            <p:cNvSpPr>
              <a:spLocks noChangeArrowheads="1"/>
            </p:cNvSpPr>
            <p:nvPr/>
          </p:nvSpPr>
          <p:spPr bwMode="auto">
            <a:xfrm flipV="1">
              <a:off x="655" y="2719"/>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7934" name="AutoShape 46"/>
            <p:cNvSpPr>
              <a:spLocks noChangeArrowheads="1"/>
            </p:cNvSpPr>
            <p:nvPr/>
          </p:nvSpPr>
          <p:spPr bwMode="auto">
            <a:xfrm flipV="1">
              <a:off x="637" y="3483"/>
              <a:ext cx="276" cy="26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24623" name="Text Box 47"/>
            <p:cNvSpPr txBox="1">
              <a:spLocks noChangeArrowheads="1"/>
            </p:cNvSpPr>
            <p:nvPr/>
          </p:nvSpPr>
          <p:spPr bwMode="auto">
            <a:xfrm>
              <a:off x="323" y="1309"/>
              <a:ext cx="9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Presentation</a:t>
              </a:r>
            </a:p>
          </p:txBody>
        </p:sp>
        <p:sp>
          <p:nvSpPr>
            <p:cNvPr id="24624" name="Text Box 48"/>
            <p:cNvSpPr txBox="1">
              <a:spLocks noChangeArrowheads="1"/>
            </p:cNvSpPr>
            <p:nvPr/>
          </p:nvSpPr>
          <p:spPr bwMode="auto">
            <a:xfrm>
              <a:off x="385" y="1079"/>
              <a:ext cx="8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Application</a:t>
              </a:r>
            </a:p>
          </p:txBody>
        </p:sp>
        <p:sp>
          <p:nvSpPr>
            <p:cNvPr id="24625" name="Text Box 49"/>
            <p:cNvSpPr txBox="1">
              <a:spLocks noChangeArrowheads="1"/>
            </p:cNvSpPr>
            <p:nvPr/>
          </p:nvSpPr>
          <p:spPr bwMode="auto">
            <a:xfrm>
              <a:off x="489" y="1529"/>
              <a:ext cx="6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Session</a:t>
              </a:r>
            </a:p>
          </p:txBody>
        </p:sp>
      </p:grpSp>
    </p:spTree>
    <p:extLst>
      <p:ext uri="{BB962C8B-B14F-4D97-AF65-F5344CB8AC3E}">
        <p14:creationId xmlns:p14="http://schemas.microsoft.com/office/powerpoint/2010/main" val="392710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IP address overview</a:t>
            </a:r>
          </a:p>
          <a:p>
            <a:r>
              <a:rPr lang="en-US" dirty="0"/>
              <a:t>Transport layer</a:t>
            </a:r>
          </a:p>
          <a:p>
            <a:r>
              <a:rPr lang="en-US" dirty="0"/>
              <a:t>ARP</a:t>
            </a:r>
          </a:p>
          <a:p>
            <a:r>
              <a:rPr lang="en-US" dirty="0"/>
              <a:t>Exploring PC – PC communication</a:t>
            </a:r>
          </a:p>
          <a:p>
            <a:endParaRPr lang="en-US" dirty="0"/>
          </a:p>
        </p:txBody>
      </p:sp>
      <p:sp>
        <p:nvSpPr>
          <p:cNvPr id="2" name="Title 1"/>
          <p:cNvSpPr>
            <a:spLocks noGrp="1"/>
          </p:cNvSpPr>
          <p:nvPr>
            <p:ph type="title"/>
          </p:nvPr>
        </p:nvSpPr>
        <p:spPr/>
        <p:txBody>
          <a:bodyPr/>
          <a:lstStyle/>
          <a:p>
            <a:r>
              <a:rPr lang="en-US" dirty="0" smtClean="0"/>
              <a:t>TCP/IP model</a:t>
            </a:r>
            <a:endParaRPr lang="en-US"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74" y="708026"/>
            <a:ext cx="10972800" cy="1066800"/>
          </a:xfrm>
        </p:spPr>
        <p:txBody>
          <a:bodyPr/>
          <a:lstStyle/>
          <a:p>
            <a:r>
              <a:rPr lang="en-US" dirty="0"/>
              <a:t>IPv4 addressing</a:t>
            </a:r>
          </a:p>
        </p:txBody>
      </p:sp>
      <p:grpSp>
        <p:nvGrpSpPr>
          <p:cNvPr id="5" name="Group 66"/>
          <p:cNvGrpSpPr>
            <a:grpSpLocks/>
          </p:cNvGrpSpPr>
          <p:nvPr/>
        </p:nvGrpSpPr>
        <p:grpSpPr bwMode="auto">
          <a:xfrm>
            <a:off x="2011680" y="1524000"/>
            <a:ext cx="8763000" cy="5334000"/>
            <a:chOff x="144" y="816"/>
            <a:chExt cx="5520" cy="3360"/>
          </a:xfrm>
        </p:grpSpPr>
        <p:sp>
          <p:nvSpPr>
            <p:cNvPr id="6" name="Rectangle 5"/>
            <p:cNvSpPr>
              <a:spLocks noChangeArrowheads="1"/>
            </p:cNvSpPr>
            <p:nvPr/>
          </p:nvSpPr>
          <p:spPr bwMode="auto">
            <a:xfrm>
              <a:off x="1104" y="1760"/>
              <a:ext cx="1110" cy="3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7" name="Rectangle 6"/>
            <p:cNvSpPr>
              <a:spLocks noChangeArrowheads="1"/>
            </p:cNvSpPr>
            <p:nvPr/>
          </p:nvSpPr>
          <p:spPr bwMode="auto">
            <a:xfrm>
              <a:off x="2193" y="1760"/>
              <a:ext cx="1108" cy="38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8" name="Rectangle 7"/>
            <p:cNvSpPr>
              <a:spLocks noChangeArrowheads="1"/>
            </p:cNvSpPr>
            <p:nvPr/>
          </p:nvSpPr>
          <p:spPr bwMode="auto">
            <a:xfrm>
              <a:off x="3301" y="1760"/>
              <a:ext cx="1108" cy="38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9" name="Line 8"/>
            <p:cNvSpPr>
              <a:spLocks noChangeShapeType="1"/>
            </p:cNvSpPr>
            <p:nvPr/>
          </p:nvSpPr>
          <p:spPr bwMode="auto">
            <a:xfrm>
              <a:off x="1104" y="1104"/>
              <a:ext cx="4416"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 name="Rectangle 9"/>
            <p:cNvSpPr>
              <a:spLocks noChangeArrowheads="1"/>
            </p:cNvSpPr>
            <p:nvPr/>
          </p:nvSpPr>
          <p:spPr bwMode="auto">
            <a:xfrm>
              <a:off x="2880" y="960"/>
              <a:ext cx="720" cy="24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 name="Rectangle 10"/>
            <p:cNvSpPr>
              <a:spLocks noChangeArrowheads="1"/>
            </p:cNvSpPr>
            <p:nvPr/>
          </p:nvSpPr>
          <p:spPr bwMode="auto">
            <a:xfrm>
              <a:off x="4412" y="1759"/>
              <a:ext cx="1108" cy="38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12" name="Line 11"/>
            <p:cNvSpPr>
              <a:spLocks noChangeShapeType="1"/>
            </p:cNvSpPr>
            <p:nvPr/>
          </p:nvSpPr>
          <p:spPr bwMode="auto">
            <a:xfrm>
              <a:off x="2916" y="1326"/>
              <a:ext cx="0" cy="54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lIns="48879" tIns="69246" rIns="48879" bIns="69246"/>
            <a:lstStyle/>
            <a:p>
              <a:endParaRPr lang="en-US"/>
            </a:p>
          </p:txBody>
        </p:sp>
        <p:sp>
          <p:nvSpPr>
            <p:cNvPr id="13" name="Rectangle 12"/>
            <p:cNvSpPr>
              <a:spLocks noChangeArrowheads="1"/>
            </p:cNvSpPr>
            <p:nvPr/>
          </p:nvSpPr>
          <p:spPr bwMode="auto">
            <a:xfrm>
              <a:off x="1104" y="1249"/>
              <a:ext cx="4416" cy="431"/>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14" name="Rectangle 13"/>
            <p:cNvSpPr>
              <a:spLocks noChangeArrowheads="1"/>
            </p:cNvSpPr>
            <p:nvPr/>
          </p:nvSpPr>
          <p:spPr bwMode="auto">
            <a:xfrm>
              <a:off x="1375" y="1663"/>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255</a:t>
              </a:r>
              <a:endParaRPr lang="en-US" sz="2800" b="1">
                <a:solidFill>
                  <a:srgbClr val="000000"/>
                </a:solidFill>
                <a:latin typeface="Helvetica" panose="020B0604020202020204" pitchFamily="34" charset="0"/>
              </a:endParaRPr>
            </a:p>
          </p:txBody>
        </p:sp>
        <p:sp>
          <p:nvSpPr>
            <p:cNvPr id="15" name="Rectangle 14"/>
            <p:cNvSpPr>
              <a:spLocks noChangeArrowheads="1"/>
            </p:cNvSpPr>
            <p:nvPr/>
          </p:nvSpPr>
          <p:spPr bwMode="auto">
            <a:xfrm>
              <a:off x="2527" y="1680"/>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solidFill>
                    <a:schemeClr val="accent1"/>
                  </a:solidFill>
                  <a:latin typeface="Helvetica" panose="020B0604020202020204" pitchFamily="34" charset="0"/>
                </a:rPr>
                <a:t>255</a:t>
              </a:r>
              <a:endParaRPr lang="en-US" sz="2800" b="1">
                <a:solidFill>
                  <a:srgbClr val="000000"/>
                </a:solidFill>
                <a:latin typeface="Helvetica" panose="020B0604020202020204" pitchFamily="34" charset="0"/>
              </a:endParaRPr>
            </a:p>
          </p:txBody>
        </p:sp>
        <p:sp>
          <p:nvSpPr>
            <p:cNvPr id="16" name="Rectangle 15"/>
            <p:cNvSpPr>
              <a:spLocks noChangeArrowheads="1"/>
            </p:cNvSpPr>
            <p:nvPr/>
          </p:nvSpPr>
          <p:spPr bwMode="auto">
            <a:xfrm>
              <a:off x="3583" y="1680"/>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255</a:t>
              </a:r>
              <a:endParaRPr lang="en-US" sz="2800" b="1">
                <a:solidFill>
                  <a:srgbClr val="000000"/>
                </a:solidFill>
                <a:latin typeface="Helvetica" panose="020B0604020202020204" pitchFamily="34" charset="0"/>
              </a:endParaRPr>
            </a:p>
          </p:txBody>
        </p:sp>
        <p:sp>
          <p:nvSpPr>
            <p:cNvPr id="17" name="Rectangle 16"/>
            <p:cNvSpPr>
              <a:spLocks noChangeArrowheads="1"/>
            </p:cNvSpPr>
            <p:nvPr/>
          </p:nvSpPr>
          <p:spPr bwMode="auto">
            <a:xfrm>
              <a:off x="4639" y="1680"/>
              <a:ext cx="102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255</a:t>
              </a:r>
              <a:endParaRPr lang="en-US" sz="2800" b="1">
                <a:solidFill>
                  <a:srgbClr val="000000"/>
                </a:solidFill>
                <a:latin typeface="Helvetica" panose="020B0604020202020204" pitchFamily="34" charset="0"/>
              </a:endParaRPr>
            </a:p>
          </p:txBody>
        </p:sp>
        <p:sp>
          <p:nvSpPr>
            <p:cNvPr id="18" name="Rectangle 17"/>
            <p:cNvSpPr>
              <a:spLocks noChangeArrowheads="1"/>
            </p:cNvSpPr>
            <p:nvPr/>
          </p:nvSpPr>
          <p:spPr bwMode="auto">
            <a:xfrm>
              <a:off x="144" y="1200"/>
              <a:ext cx="25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500"/>
                </a:lnSpc>
              </a:pPr>
              <a:r>
                <a:rPr lang="en-US" sz="2400" b="1" dirty="0">
                  <a:latin typeface="Helvetica" panose="020B0604020202020204" pitchFamily="34" charset="0"/>
                </a:rPr>
                <a:t>Dotted</a:t>
              </a:r>
              <a:br>
                <a:rPr lang="en-US" sz="2400" b="1" dirty="0">
                  <a:latin typeface="Helvetica" panose="020B0604020202020204" pitchFamily="34" charset="0"/>
                </a:rPr>
              </a:br>
              <a:r>
                <a:rPr lang="en-US" sz="2400" b="1" dirty="0">
                  <a:latin typeface="Helvetica" panose="020B0604020202020204" pitchFamily="34" charset="0"/>
                </a:rPr>
                <a:t>Decimal</a:t>
              </a:r>
              <a:endParaRPr lang="en-US" sz="2800" b="1" dirty="0">
                <a:solidFill>
                  <a:srgbClr val="000000"/>
                </a:solidFill>
                <a:latin typeface="Helvetica" panose="020B0604020202020204" pitchFamily="34" charset="0"/>
              </a:endParaRPr>
            </a:p>
          </p:txBody>
        </p:sp>
        <p:sp>
          <p:nvSpPr>
            <p:cNvPr id="19" name="Rectangle 18"/>
            <p:cNvSpPr>
              <a:spLocks noChangeArrowheads="1"/>
            </p:cNvSpPr>
            <p:nvPr/>
          </p:nvSpPr>
          <p:spPr bwMode="auto">
            <a:xfrm>
              <a:off x="480" y="1824"/>
              <a:ext cx="25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500"/>
                </a:lnSpc>
              </a:pPr>
              <a:r>
                <a:rPr lang="en-US" sz="2400" b="1">
                  <a:latin typeface="Helvetica" panose="020B0604020202020204" pitchFamily="34" charset="0"/>
                </a:rPr>
                <a:t>Maximum</a:t>
              </a:r>
              <a:endParaRPr lang="en-US" sz="2800" b="1">
                <a:solidFill>
                  <a:srgbClr val="000000"/>
                </a:solidFill>
                <a:latin typeface="Helvetica" panose="020B0604020202020204" pitchFamily="34" charset="0"/>
              </a:endParaRPr>
            </a:p>
          </p:txBody>
        </p:sp>
        <p:sp>
          <p:nvSpPr>
            <p:cNvPr id="20" name="Text Box 19"/>
            <p:cNvSpPr txBox="1">
              <a:spLocks noChangeArrowheads="1"/>
            </p:cNvSpPr>
            <p:nvPr/>
          </p:nvSpPr>
          <p:spPr bwMode="auto">
            <a:xfrm>
              <a:off x="1824" y="1344"/>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2400" b="1">
                  <a:solidFill>
                    <a:schemeClr val="accent1"/>
                  </a:solidFill>
                  <a:latin typeface="Helvetica" panose="020B0604020202020204" pitchFamily="34" charset="0"/>
                </a:rPr>
                <a:t>Network</a:t>
              </a:r>
              <a:endParaRPr lang="en-US" b="1">
                <a:solidFill>
                  <a:schemeClr val="accent1"/>
                </a:solidFill>
                <a:latin typeface="Helvetica" panose="020B0604020202020204" pitchFamily="34" charset="0"/>
              </a:endParaRPr>
            </a:p>
          </p:txBody>
        </p:sp>
        <p:sp>
          <p:nvSpPr>
            <p:cNvPr id="21" name="Text Box 20"/>
            <p:cNvSpPr txBox="1">
              <a:spLocks noChangeArrowheads="1"/>
            </p:cNvSpPr>
            <p:nvPr/>
          </p:nvSpPr>
          <p:spPr bwMode="auto">
            <a:xfrm>
              <a:off x="4080" y="1344"/>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2400" b="1">
                  <a:latin typeface="Helvetica" panose="020B0604020202020204" pitchFamily="34" charset="0"/>
                </a:rPr>
                <a:t>Host</a:t>
              </a:r>
              <a:endParaRPr lang="en-US" b="1">
                <a:solidFill>
                  <a:schemeClr val="accent1"/>
                </a:solidFill>
                <a:latin typeface="Helvetica" panose="020B0604020202020204" pitchFamily="34" charset="0"/>
              </a:endParaRPr>
            </a:p>
          </p:txBody>
        </p:sp>
        <p:sp>
          <p:nvSpPr>
            <p:cNvPr id="22" name="Rectangle 21"/>
            <p:cNvSpPr>
              <a:spLocks noChangeArrowheads="1"/>
            </p:cNvSpPr>
            <p:nvPr/>
          </p:nvSpPr>
          <p:spPr bwMode="auto">
            <a:xfrm rot="-5400000">
              <a:off x="4503" y="2714"/>
              <a:ext cx="30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1600"/>
                </a:lnSpc>
              </a:pPr>
              <a:r>
                <a:rPr lang="en-US" b="1">
                  <a:latin typeface="Helvetica" panose="020B0604020202020204" pitchFamily="34" charset="0"/>
                </a:rPr>
                <a:t>128</a:t>
              </a:r>
              <a:br>
                <a:rPr lang="en-US" b="1">
                  <a:latin typeface="Helvetica" panose="020B0604020202020204" pitchFamily="34" charset="0"/>
                </a:rPr>
              </a:br>
              <a:r>
                <a:rPr lang="en-US" b="1">
                  <a:latin typeface="Helvetica" panose="020B0604020202020204" pitchFamily="34" charset="0"/>
                </a:rPr>
                <a:t>64</a:t>
              </a:r>
              <a:br>
                <a:rPr lang="en-US" b="1">
                  <a:latin typeface="Helvetica" panose="020B0604020202020204" pitchFamily="34" charset="0"/>
                </a:rPr>
              </a:br>
              <a:r>
                <a:rPr lang="en-US" b="1">
                  <a:latin typeface="Helvetica" panose="020B0604020202020204" pitchFamily="34" charset="0"/>
                </a:rPr>
                <a:t>32</a:t>
              </a:r>
              <a:br>
                <a:rPr lang="en-US" b="1">
                  <a:latin typeface="Helvetica" panose="020B0604020202020204" pitchFamily="34" charset="0"/>
                </a:rPr>
              </a:br>
              <a:r>
                <a:rPr lang="en-US" b="1">
                  <a:latin typeface="Helvetica" panose="020B0604020202020204" pitchFamily="34" charset="0"/>
                </a:rPr>
                <a:t>16</a:t>
              </a:r>
              <a:br>
                <a:rPr lang="en-US" b="1">
                  <a:latin typeface="Helvetica" panose="020B0604020202020204" pitchFamily="34" charset="0"/>
                </a:rPr>
              </a:br>
              <a:r>
                <a:rPr lang="en-US" b="1">
                  <a:latin typeface="Helvetica" panose="020B0604020202020204" pitchFamily="34" charset="0"/>
                </a:rPr>
                <a:t>8</a:t>
              </a:r>
              <a:br>
                <a:rPr lang="en-US" b="1">
                  <a:latin typeface="Helvetica" panose="020B0604020202020204" pitchFamily="34" charset="0"/>
                </a:rPr>
              </a:br>
              <a:r>
                <a:rPr lang="en-US" b="1">
                  <a:latin typeface="Helvetica" panose="020B0604020202020204" pitchFamily="34" charset="0"/>
                </a:rPr>
                <a:t>4</a:t>
              </a:r>
              <a:br>
                <a:rPr lang="en-US" b="1">
                  <a:latin typeface="Helvetica" panose="020B0604020202020204" pitchFamily="34" charset="0"/>
                </a:rPr>
              </a:br>
              <a:r>
                <a:rPr lang="en-US" b="1">
                  <a:latin typeface="Helvetica" panose="020B0604020202020204" pitchFamily="34" charset="0"/>
                </a:rPr>
                <a:t>2</a:t>
              </a:r>
              <a:br>
                <a:rPr lang="en-US" b="1">
                  <a:latin typeface="Helvetica" panose="020B0604020202020204" pitchFamily="34" charset="0"/>
                </a:rPr>
              </a:br>
              <a:r>
                <a:rPr lang="en-US" b="1">
                  <a:latin typeface="Helvetica" panose="020B0604020202020204" pitchFamily="34" charset="0"/>
                </a:rPr>
                <a:t>1</a:t>
              </a:r>
              <a:br>
                <a:rPr lang="en-US" b="1">
                  <a:latin typeface="Helvetica" panose="020B0604020202020204" pitchFamily="34" charset="0"/>
                </a:rPr>
              </a:br>
              <a:endParaRPr lang="en-US" sz="2800" b="1">
                <a:solidFill>
                  <a:srgbClr val="000000"/>
                </a:solidFill>
                <a:latin typeface="Helvetica" panose="020B0604020202020204" pitchFamily="34" charset="0"/>
              </a:endParaRPr>
            </a:p>
          </p:txBody>
        </p:sp>
        <p:grpSp>
          <p:nvGrpSpPr>
            <p:cNvPr id="23" name="Group 22"/>
            <p:cNvGrpSpPr>
              <a:grpSpLocks/>
            </p:cNvGrpSpPr>
            <p:nvPr/>
          </p:nvGrpSpPr>
          <p:grpSpPr bwMode="auto">
            <a:xfrm>
              <a:off x="1104" y="2400"/>
              <a:ext cx="4393" cy="384"/>
              <a:chOff x="893" y="1200"/>
              <a:chExt cx="4460" cy="586"/>
            </a:xfrm>
          </p:grpSpPr>
          <p:sp>
            <p:nvSpPr>
              <p:cNvPr id="63" name="Rectangle 23"/>
              <p:cNvSpPr>
                <a:spLocks noChangeArrowheads="1"/>
              </p:cNvSpPr>
              <p:nvPr/>
            </p:nvSpPr>
            <p:spPr bwMode="auto">
              <a:xfrm>
                <a:off x="893" y="1202"/>
                <a:ext cx="1127" cy="5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4" name="Rectangle 24"/>
              <p:cNvSpPr>
                <a:spLocks noChangeArrowheads="1"/>
              </p:cNvSpPr>
              <p:nvPr/>
            </p:nvSpPr>
            <p:spPr bwMode="auto">
              <a:xfrm>
                <a:off x="1999" y="1202"/>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5" name="Rectangle 25"/>
              <p:cNvSpPr>
                <a:spLocks noChangeArrowheads="1"/>
              </p:cNvSpPr>
              <p:nvPr/>
            </p:nvSpPr>
            <p:spPr bwMode="auto">
              <a:xfrm>
                <a:off x="3124" y="1202"/>
                <a:ext cx="1130"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6" name="Rectangle 26"/>
              <p:cNvSpPr>
                <a:spLocks noChangeArrowheads="1"/>
              </p:cNvSpPr>
              <p:nvPr/>
            </p:nvSpPr>
            <p:spPr bwMode="auto">
              <a:xfrm>
                <a:off x="4228" y="1200"/>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grpSp>
        <p:sp>
          <p:nvSpPr>
            <p:cNvPr id="24" name="Rectangle 27"/>
            <p:cNvSpPr>
              <a:spLocks noChangeArrowheads="1"/>
            </p:cNvSpPr>
            <p:nvPr/>
          </p:nvSpPr>
          <p:spPr bwMode="auto">
            <a:xfrm>
              <a:off x="991" y="2338"/>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11111111</a:t>
              </a:r>
              <a:endParaRPr lang="en-US" sz="2800" b="1">
                <a:solidFill>
                  <a:srgbClr val="000000"/>
                </a:solidFill>
                <a:latin typeface="Helvetica" panose="020B0604020202020204" pitchFamily="34" charset="0"/>
              </a:endParaRPr>
            </a:p>
          </p:txBody>
        </p:sp>
        <p:sp>
          <p:nvSpPr>
            <p:cNvPr id="25" name="Rectangle 28"/>
            <p:cNvSpPr>
              <a:spLocks noChangeArrowheads="1"/>
            </p:cNvSpPr>
            <p:nvPr/>
          </p:nvSpPr>
          <p:spPr bwMode="auto">
            <a:xfrm>
              <a:off x="2095" y="2338"/>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11111111</a:t>
              </a:r>
              <a:endParaRPr lang="en-US" sz="2800" b="1">
                <a:solidFill>
                  <a:srgbClr val="000000"/>
                </a:solidFill>
                <a:latin typeface="Helvetica" panose="020B0604020202020204" pitchFamily="34" charset="0"/>
              </a:endParaRPr>
            </a:p>
          </p:txBody>
        </p:sp>
        <p:sp>
          <p:nvSpPr>
            <p:cNvPr id="26" name="Rectangle 29"/>
            <p:cNvSpPr>
              <a:spLocks noChangeArrowheads="1"/>
            </p:cNvSpPr>
            <p:nvPr/>
          </p:nvSpPr>
          <p:spPr bwMode="auto">
            <a:xfrm>
              <a:off x="3247" y="2338"/>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11111111</a:t>
              </a:r>
              <a:endParaRPr lang="en-US" sz="2800" b="1">
                <a:solidFill>
                  <a:srgbClr val="000000"/>
                </a:solidFill>
                <a:latin typeface="Helvetica" panose="020B0604020202020204" pitchFamily="34" charset="0"/>
              </a:endParaRPr>
            </a:p>
          </p:txBody>
        </p:sp>
        <p:sp>
          <p:nvSpPr>
            <p:cNvPr id="27" name="Rectangle 30"/>
            <p:cNvSpPr>
              <a:spLocks noChangeArrowheads="1"/>
            </p:cNvSpPr>
            <p:nvPr/>
          </p:nvSpPr>
          <p:spPr bwMode="auto">
            <a:xfrm>
              <a:off x="4351" y="2338"/>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11111111</a:t>
              </a:r>
              <a:endParaRPr lang="en-US" sz="2800" b="1">
                <a:solidFill>
                  <a:srgbClr val="000000"/>
                </a:solidFill>
                <a:latin typeface="Helvetica" panose="020B0604020202020204" pitchFamily="34" charset="0"/>
              </a:endParaRPr>
            </a:p>
          </p:txBody>
        </p:sp>
        <p:grpSp>
          <p:nvGrpSpPr>
            <p:cNvPr id="28" name="Group 31"/>
            <p:cNvGrpSpPr>
              <a:grpSpLocks/>
            </p:cNvGrpSpPr>
            <p:nvPr/>
          </p:nvGrpSpPr>
          <p:grpSpPr bwMode="auto">
            <a:xfrm>
              <a:off x="1073" y="3648"/>
              <a:ext cx="4393" cy="384"/>
              <a:chOff x="893" y="1200"/>
              <a:chExt cx="4460" cy="586"/>
            </a:xfrm>
          </p:grpSpPr>
          <p:sp>
            <p:nvSpPr>
              <p:cNvPr id="59" name="Rectangle 32"/>
              <p:cNvSpPr>
                <a:spLocks noChangeArrowheads="1"/>
              </p:cNvSpPr>
              <p:nvPr/>
            </p:nvSpPr>
            <p:spPr bwMode="auto">
              <a:xfrm>
                <a:off x="893" y="1202"/>
                <a:ext cx="1127" cy="5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0" name="Rectangle 33"/>
              <p:cNvSpPr>
                <a:spLocks noChangeArrowheads="1"/>
              </p:cNvSpPr>
              <p:nvPr/>
            </p:nvSpPr>
            <p:spPr bwMode="auto">
              <a:xfrm>
                <a:off x="1999" y="1202"/>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1" name="Rectangle 34"/>
              <p:cNvSpPr>
                <a:spLocks noChangeArrowheads="1"/>
              </p:cNvSpPr>
              <p:nvPr/>
            </p:nvSpPr>
            <p:spPr bwMode="auto">
              <a:xfrm>
                <a:off x="3124" y="1202"/>
                <a:ext cx="1130"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2" name="Rectangle 35"/>
              <p:cNvSpPr>
                <a:spLocks noChangeArrowheads="1"/>
              </p:cNvSpPr>
              <p:nvPr/>
            </p:nvSpPr>
            <p:spPr bwMode="auto">
              <a:xfrm>
                <a:off x="4228" y="1200"/>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grpSp>
        <p:sp>
          <p:nvSpPr>
            <p:cNvPr id="29" name="Rectangle 36"/>
            <p:cNvSpPr>
              <a:spLocks noChangeArrowheads="1"/>
            </p:cNvSpPr>
            <p:nvPr/>
          </p:nvSpPr>
          <p:spPr bwMode="auto">
            <a:xfrm>
              <a:off x="960" y="3552"/>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10101100</a:t>
              </a:r>
              <a:endParaRPr lang="en-US" sz="2800" b="1">
                <a:solidFill>
                  <a:srgbClr val="000000"/>
                </a:solidFill>
                <a:latin typeface="Helvetica" panose="020B0604020202020204" pitchFamily="34" charset="0"/>
              </a:endParaRPr>
            </a:p>
          </p:txBody>
        </p:sp>
        <p:sp>
          <p:nvSpPr>
            <p:cNvPr id="30" name="Rectangle 37"/>
            <p:cNvSpPr>
              <a:spLocks noChangeArrowheads="1"/>
            </p:cNvSpPr>
            <p:nvPr/>
          </p:nvSpPr>
          <p:spPr bwMode="auto">
            <a:xfrm>
              <a:off x="2064" y="3552"/>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00010000</a:t>
              </a:r>
              <a:endParaRPr lang="en-US" sz="2800" b="1">
                <a:solidFill>
                  <a:srgbClr val="000000"/>
                </a:solidFill>
                <a:latin typeface="Helvetica" panose="020B0604020202020204" pitchFamily="34" charset="0"/>
              </a:endParaRPr>
            </a:p>
          </p:txBody>
        </p:sp>
        <p:sp>
          <p:nvSpPr>
            <p:cNvPr id="31" name="Rectangle 38"/>
            <p:cNvSpPr>
              <a:spLocks noChangeArrowheads="1"/>
            </p:cNvSpPr>
            <p:nvPr/>
          </p:nvSpPr>
          <p:spPr bwMode="auto">
            <a:xfrm>
              <a:off x="3216" y="3552"/>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01111010</a:t>
              </a:r>
              <a:endParaRPr lang="en-US" sz="2800" b="1">
                <a:solidFill>
                  <a:srgbClr val="000000"/>
                </a:solidFill>
                <a:latin typeface="Helvetica" panose="020B0604020202020204" pitchFamily="34" charset="0"/>
              </a:endParaRPr>
            </a:p>
          </p:txBody>
        </p:sp>
        <p:sp>
          <p:nvSpPr>
            <p:cNvPr id="32" name="Rectangle 39"/>
            <p:cNvSpPr>
              <a:spLocks noChangeArrowheads="1"/>
            </p:cNvSpPr>
            <p:nvPr/>
          </p:nvSpPr>
          <p:spPr bwMode="auto">
            <a:xfrm>
              <a:off x="4320" y="3552"/>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11001100</a:t>
              </a:r>
              <a:endParaRPr lang="en-US" sz="2800" b="1">
                <a:solidFill>
                  <a:srgbClr val="000000"/>
                </a:solidFill>
                <a:latin typeface="Helvetica" panose="020B0604020202020204" pitchFamily="34" charset="0"/>
              </a:endParaRPr>
            </a:p>
          </p:txBody>
        </p:sp>
        <p:sp>
          <p:nvSpPr>
            <p:cNvPr id="33" name="Rectangle 40"/>
            <p:cNvSpPr>
              <a:spLocks noChangeArrowheads="1"/>
            </p:cNvSpPr>
            <p:nvPr/>
          </p:nvSpPr>
          <p:spPr bwMode="auto">
            <a:xfrm>
              <a:off x="336" y="2496"/>
              <a:ext cx="25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500"/>
                </a:lnSpc>
              </a:pPr>
              <a:r>
                <a:rPr lang="en-US" sz="2400" b="1">
                  <a:latin typeface="Helvetica" panose="020B0604020202020204" pitchFamily="34" charset="0"/>
                </a:rPr>
                <a:t>Binary</a:t>
              </a:r>
              <a:endParaRPr lang="en-US" sz="2800" b="1">
                <a:solidFill>
                  <a:srgbClr val="000000"/>
                </a:solidFill>
                <a:latin typeface="Helvetica" panose="020B0604020202020204" pitchFamily="34" charset="0"/>
              </a:endParaRPr>
            </a:p>
          </p:txBody>
        </p:sp>
        <p:sp>
          <p:nvSpPr>
            <p:cNvPr id="34" name="Rectangle 41"/>
            <p:cNvSpPr>
              <a:spLocks noChangeArrowheads="1"/>
            </p:cNvSpPr>
            <p:nvPr/>
          </p:nvSpPr>
          <p:spPr bwMode="auto">
            <a:xfrm>
              <a:off x="2880" y="816"/>
              <a:ext cx="5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400" b="1">
                  <a:latin typeface="Helvetica" panose="020B0604020202020204" pitchFamily="34" charset="0"/>
                </a:rPr>
                <a:t>32 bits</a:t>
              </a:r>
              <a:endParaRPr lang="en-US" sz="2800" b="1">
                <a:solidFill>
                  <a:srgbClr val="000000"/>
                </a:solidFill>
                <a:latin typeface="Helvetica" panose="020B0604020202020204" pitchFamily="34" charset="0"/>
              </a:endParaRPr>
            </a:p>
          </p:txBody>
        </p:sp>
        <p:grpSp>
          <p:nvGrpSpPr>
            <p:cNvPr id="35" name="Group 42"/>
            <p:cNvGrpSpPr>
              <a:grpSpLocks/>
            </p:cNvGrpSpPr>
            <p:nvPr/>
          </p:nvGrpSpPr>
          <p:grpSpPr bwMode="auto">
            <a:xfrm>
              <a:off x="1079" y="3216"/>
              <a:ext cx="4393" cy="384"/>
              <a:chOff x="893" y="1200"/>
              <a:chExt cx="4460" cy="586"/>
            </a:xfrm>
          </p:grpSpPr>
          <p:sp>
            <p:nvSpPr>
              <p:cNvPr id="55" name="Rectangle 43"/>
              <p:cNvSpPr>
                <a:spLocks noChangeArrowheads="1"/>
              </p:cNvSpPr>
              <p:nvPr/>
            </p:nvSpPr>
            <p:spPr bwMode="auto">
              <a:xfrm>
                <a:off x="893" y="1202"/>
                <a:ext cx="1127" cy="5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56" name="Rectangle 44"/>
              <p:cNvSpPr>
                <a:spLocks noChangeArrowheads="1"/>
              </p:cNvSpPr>
              <p:nvPr/>
            </p:nvSpPr>
            <p:spPr bwMode="auto">
              <a:xfrm>
                <a:off x="1999" y="1202"/>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57" name="Rectangle 45"/>
              <p:cNvSpPr>
                <a:spLocks noChangeArrowheads="1"/>
              </p:cNvSpPr>
              <p:nvPr/>
            </p:nvSpPr>
            <p:spPr bwMode="auto">
              <a:xfrm>
                <a:off x="3124" y="1202"/>
                <a:ext cx="1130"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58" name="Rectangle 46"/>
              <p:cNvSpPr>
                <a:spLocks noChangeArrowheads="1"/>
              </p:cNvSpPr>
              <p:nvPr/>
            </p:nvSpPr>
            <p:spPr bwMode="auto">
              <a:xfrm>
                <a:off x="4228" y="1200"/>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grpSp>
        <p:sp>
          <p:nvSpPr>
            <p:cNvPr id="36" name="Rectangle 47"/>
            <p:cNvSpPr>
              <a:spLocks noChangeArrowheads="1"/>
            </p:cNvSpPr>
            <p:nvPr/>
          </p:nvSpPr>
          <p:spPr bwMode="auto">
            <a:xfrm>
              <a:off x="1310" y="3120"/>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172</a:t>
              </a:r>
              <a:endParaRPr lang="en-US" sz="2800" b="1">
                <a:solidFill>
                  <a:srgbClr val="000000"/>
                </a:solidFill>
                <a:latin typeface="Helvetica" panose="020B0604020202020204" pitchFamily="34" charset="0"/>
              </a:endParaRPr>
            </a:p>
          </p:txBody>
        </p:sp>
        <p:sp>
          <p:nvSpPr>
            <p:cNvPr id="37" name="Rectangle 48"/>
            <p:cNvSpPr>
              <a:spLocks noChangeArrowheads="1"/>
            </p:cNvSpPr>
            <p:nvPr/>
          </p:nvSpPr>
          <p:spPr bwMode="auto">
            <a:xfrm>
              <a:off x="2510" y="3120"/>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chemeClr val="accent1"/>
                  </a:solidFill>
                  <a:latin typeface="Helvetica" panose="020B0604020202020204" pitchFamily="34" charset="0"/>
                </a:rPr>
                <a:t>16</a:t>
              </a:r>
              <a:endParaRPr lang="en-US" sz="2800" b="1">
                <a:solidFill>
                  <a:srgbClr val="000000"/>
                </a:solidFill>
                <a:latin typeface="Helvetica" panose="020B0604020202020204" pitchFamily="34" charset="0"/>
              </a:endParaRPr>
            </a:p>
          </p:txBody>
        </p:sp>
        <p:sp>
          <p:nvSpPr>
            <p:cNvPr id="38" name="Rectangle 49"/>
            <p:cNvSpPr>
              <a:spLocks noChangeArrowheads="1"/>
            </p:cNvSpPr>
            <p:nvPr/>
          </p:nvSpPr>
          <p:spPr bwMode="auto">
            <a:xfrm>
              <a:off x="3504" y="3120"/>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122</a:t>
              </a:r>
              <a:endParaRPr lang="en-US" sz="2800" b="1">
                <a:solidFill>
                  <a:srgbClr val="000000"/>
                </a:solidFill>
                <a:latin typeface="Helvetica" panose="020B0604020202020204" pitchFamily="34" charset="0"/>
              </a:endParaRPr>
            </a:p>
          </p:txBody>
        </p:sp>
        <p:sp>
          <p:nvSpPr>
            <p:cNvPr id="39" name="Rectangle 50"/>
            <p:cNvSpPr>
              <a:spLocks noChangeArrowheads="1"/>
            </p:cNvSpPr>
            <p:nvPr/>
          </p:nvSpPr>
          <p:spPr bwMode="auto">
            <a:xfrm>
              <a:off x="3527" y="3264"/>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endParaRPr lang="en-US" sz="2800" b="1">
                <a:solidFill>
                  <a:srgbClr val="000000"/>
                </a:solidFill>
                <a:latin typeface="Helvetica" panose="020B0604020202020204" pitchFamily="34" charset="0"/>
              </a:endParaRPr>
            </a:p>
          </p:txBody>
        </p:sp>
        <p:sp>
          <p:nvSpPr>
            <p:cNvPr id="40" name="Rectangle 51"/>
            <p:cNvSpPr>
              <a:spLocks noChangeArrowheads="1"/>
            </p:cNvSpPr>
            <p:nvPr/>
          </p:nvSpPr>
          <p:spPr bwMode="auto">
            <a:xfrm>
              <a:off x="3408" y="3264"/>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endParaRPr lang="en-US" sz="2800" b="1">
                <a:solidFill>
                  <a:srgbClr val="000000"/>
                </a:solidFill>
                <a:latin typeface="Helvetica" panose="020B0604020202020204" pitchFamily="34" charset="0"/>
              </a:endParaRPr>
            </a:p>
          </p:txBody>
        </p:sp>
        <p:sp>
          <p:nvSpPr>
            <p:cNvPr id="41" name="Rectangle 52"/>
            <p:cNvSpPr>
              <a:spLocks noChangeArrowheads="1"/>
            </p:cNvSpPr>
            <p:nvPr/>
          </p:nvSpPr>
          <p:spPr bwMode="auto">
            <a:xfrm>
              <a:off x="4591" y="3120"/>
              <a:ext cx="102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204</a:t>
              </a:r>
              <a:endParaRPr lang="en-US" sz="2800" b="1">
                <a:solidFill>
                  <a:srgbClr val="000000"/>
                </a:solidFill>
                <a:latin typeface="Helvetica" panose="020B0604020202020204" pitchFamily="34" charset="0"/>
              </a:endParaRPr>
            </a:p>
          </p:txBody>
        </p:sp>
        <p:sp>
          <p:nvSpPr>
            <p:cNvPr id="42" name="Rectangle 53"/>
            <p:cNvSpPr>
              <a:spLocks noChangeArrowheads="1"/>
            </p:cNvSpPr>
            <p:nvPr/>
          </p:nvSpPr>
          <p:spPr bwMode="auto">
            <a:xfrm>
              <a:off x="192" y="3168"/>
              <a:ext cx="25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500"/>
                </a:lnSpc>
              </a:pPr>
              <a:r>
                <a:rPr lang="en-US" sz="2400" b="1">
                  <a:latin typeface="Helvetica" panose="020B0604020202020204" pitchFamily="34" charset="0"/>
                </a:rPr>
                <a:t>Example</a:t>
              </a:r>
              <a:br>
                <a:rPr lang="en-US" sz="2400" b="1">
                  <a:latin typeface="Helvetica" panose="020B0604020202020204" pitchFamily="34" charset="0"/>
                </a:rPr>
              </a:br>
              <a:r>
                <a:rPr lang="en-US" sz="2400" b="1">
                  <a:latin typeface="Helvetica" panose="020B0604020202020204" pitchFamily="34" charset="0"/>
                </a:rPr>
                <a:t>Decimal</a:t>
              </a:r>
              <a:endParaRPr lang="en-US" sz="2800" b="1">
                <a:solidFill>
                  <a:srgbClr val="000000"/>
                </a:solidFill>
                <a:latin typeface="Helvetica" panose="020B0604020202020204" pitchFamily="34" charset="0"/>
              </a:endParaRPr>
            </a:p>
          </p:txBody>
        </p:sp>
        <p:sp>
          <p:nvSpPr>
            <p:cNvPr id="43" name="Rectangle 54"/>
            <p:cNvSpPr>
              <a:spLocks noChangeArrowheads="1"/>
            </p:cNvSpPr>
            <p:nvPr/>
          </p:nvSpPr>
          <p:spPr bwMode="auto">
            <a:xfrm>
              <a:off x="175" y="3648"/>
              <a:ext cx="25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500"/>
                </a:lnSpc>
              </a:pPr>
              <a:r>
                <a:rPr lang="en-US" sz="2400" b="1">
                  <a:latin typeface="Helvetica" panose="020B0604020202020204" pitchFamily="34" charset="0"/>
                </a:rPr>
                <a:t>Example</a:t>
              </a:r>
              <a:br>
                <a:rPr lang="en-US" sz="2400" b="1">
                  <a:latin typeface="Helvetica" panose="020B0604020202020204" pitchFamily="34" charset="0"/>
                </a:rPr>
              </a:br>
              <a:r>
                <a:rPr lang="en-US" sz="2400" b="1">
                  <a:latin typeface="Helvetica" panose="020B0604020202020204" pitchFamily="34" charset="0"/>
                </a:rPr>
                <a:t>Binary</a:t>
              </a:r>
              <a:endParaRPr lang="en-US" sz="2800" b="1">
                <a:solidFill>
                  <a:srgbClr val="000000"/>
                </a:solidFill>
                <a:latin typeface="Helvetica" panose="020B0604020202020204" pitchFamily="34" charset="0"/>
              </a:endParaRPr>
            </a:p>
          </p:txBody>
        </p:sp>
        <p:sp>
          <p:nvSpPr>
            <p:cNvPr id="44" name="Rectangle 55"/>
            <p:cNvSpPr>
              <a:spLocks noChangeArrowheads="1"/>
            </p:cNvSpPr>
            <p:nvPr/>
          </p:nvSpPr>
          <p:spPr bwMode="auto">
            <a:xfrm>
              <a:off x="1098"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a:t>
              </a:r>
            </a:p>
          </p:txBody>
        </p:sp>
        <p:sp>
          <p:nvSpPr>
            <p:cNvPr id="45" name="Rectangle 56"/>
            <p:cNvSpPr>
              <a:spLocks noChangeArrowheads="1"/>
            </p:cNvSpPr>
            <p:nvPr/>
          </p:nvSpPr>
          <p:spPr bwMode="auto">
            <a:xfrm>
              <a:off x="1968"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a:t>
              </a:r>
            </a:p>
          </p:txBody>
        </p:sp>
        <p:sp>
          <p:nvSpPr>
            <p:cNvPr id="46" name="Rectangle 57"/>
            <p:cNvSpPr>
              <a:spLocks noChangeArrowheads="1"/>
            </p:cNvSpPr>
            <p:nvPr/>
          </p:nvSpPr>
          <p:spPr bwMode="auto">
            <a:xfrm>
              <a:off x="2160"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9</a:t>
              </a:r>
            </a:p>
          </p:txBody>
        </p:sp>
        <p:sp>
          <p:nvSpPr>
            <p:cNvPr id="47" name="Rectangle 58"/>
            <p:cNvSpPr>
              <a:spLocks noChangeArrowheads="1"/>
            </p:cNvSpPr>
            <p:nvPr/>
          </p:nvSpPr>
          <p:spPr bwMode="auto">
            <a:xfrm>
              <a:off x="3024"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a:t>
              </a:r>
            </a:p>
          </p:txBody>
        </p:sp>
        <p:sp>
          <p:nvSpPr>
            <p:cNvPr id="48" name="Rectangle 59"/>
            <p:cNvSpPr>
              <a:spLocks noChangeArrowheads="1"/>
            </p:cNvSpPr>
            <p:nvPr/>
          </p:nvSpPr>
          <p:spPr bwMode="auto">
            <a:xfrm>
              <a:off x="3306" y="2160"/>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a:t>
              </a:r>
            </a:p>
          </p:txBody>
        </p:sp>
        <p:sp>
          <p:nvSpPr>
            <p:cNvPr id="49" name="Rectangle 60"/>
            <p:cNvSpPr>
              <a:spLocks noChangeArrowheads="1"/>
            </p:cNvSpPr>
            <p:nvPr/>
          </p:nvSpPr>
          <p:spPr bwMode="auto">
            <a:xfrm>
              <a:off x="4161"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24</a:t>
              </a:r>
            </a:p>
          </p:txBody>
        </p:sp>
        <p:sp>
          <p:nvSpPr>
            <p:cNvPr id="50" name="Rectangle 61"/>
            <p:cNvSpPr>
              <a:spLocks noChangeArrowheads="1"/>
            </p:cNvSpPr>
            <p:nvPr/>
          </p:nvSpPr>
          <p:spPr bwMode="auto">
            <a:xfrm>
              <a:off x="4395"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25</a:t>
              </a:r>
            </a:p>
          </p:txBody>
        </p:sp>
        <p:sp>
          <p:nvSpPr>
            <p:cNvPr id="51" name="Rectangle 62"/>
            <p:cNvSpPr>
              <a:spLocks noChangeArrowheads="1"/>
            </p:cNvSpPr>
            <p:nvPr/>
          </p:nvSpPr>
          <p:spPr bwMode="auto">
            <a:xfrm>
              <a:off x="5274" y="2169"/>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32</a:t>
              </a:r>
            </a:p>
          </p:txBody>
        </p:sp>
        <p:sp>
          <p:nvSpPr>
            <p:cNvPr id="52" name="Rectangle 63"/>
            <p:cNvSpPr>
              <a:spLocks noChangeArrowheads="1"/>
            </p:cNvSpPr>
            <p:nvPr/>
          </p:nvSpPr>
          <p:spPr bwMode="auto">
            <a:xfrm rot="-5400000">
              <a:off x="3399" y="2728"/>
              <a:ext cx="30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1600"/>
                </a:lnSpc>
              </a:pPr>
              <a:r>
                <a:rPr lang="en-US" b="1">
                  <a:latin typeface="Helvetica" panose="020B0604020202020204" pitchFamily="34" charset="0"/>
                </a:rPr>
                <a:t>128</a:t>
              </a:r>
              <a:br>
                <a:rPr lang="en-US" b="1">
                  <a:latin typeface="Helvetica" panose="020B0604020202020204" pitchFamily="34" charset="0"/>
                </a:rPr>
              </a:br>
              <a:r>
                <a:rPr lang="en-US" b="1">
                  <a:latin typeface="Helvetica" panose="020B0604020202020204" pitchFamily="34" charset="0"/>
                </a:rPr>
                <a:t>64</a:t>
              </a:r>
              <a:br>
                <a:rPr lang="en-US" b="1">
                  <a:latin typeface="Helvetica" panose="020B0604020202020204" pitchFamily="34" charset="0"/>
                </a:rPr>
              </a:br>
              <a:r>
                <a:rPr lang="en-US" b="1">
                  <a:latin typeface="Helvetica" panose="020B0604020202020204" pitchFamily="34" charset="0"/>
                </a:rPr>
                <a:t>32</a:t>
              </a:r>
              <a:br>
                <a:rPr lang="en-US" b="1">
                  <a:latin typeface="Helvetica" panose="020B0604020202020204" pitchFamily="34" charset="0"/>
                </a:rPr>
              </a:br>
              <a:r>
                <a:rPr lang="en-US" b="1">
                  <a:latin typeface="Helvetica" panose="020B0604020202020204" pitchFamily="34" charset="0"/>
                </a:rPr>
                <a:t>16</a:t>
              </a:r>
              <a:br>
                <a:rPr lang="en-US" b="1">
                  <a:latin typeface="Helvetica" panose="020B0604020202020204" pitchFamily="34" charset="0"/>
                </a:rPr>
              </a:br>
              <a:r>
                <a:rPr lang="en-US" b="1">
                  <a:latin typeface="Helvetica" panose="020B0604020202020204" pitchFamily="34" charset="0"/>
                </a:rPr>
                <a:t>8</a:t>
              </a:r>
              <a:br>
                <a:rPr lang="en-US" b="1">
                  <a:latin typeface="Helvetica" panose="020B0604020202020204" pitchFamily="34" charset="0"/>
                </a:rPr>
              </a:br>
              <a:r>
                <a:rPr lang="en-US" b="1">
                  <a:latin typeface="Helvetica" panose="020B0604020202020204" pitchFamily="34" charset="0"/>
                </a:rPr>
                <a:t>4</a:t>
              </a:r>
              <a:br>
                <a:rPr lang="en-US" b="1">
                  <a:latin typeface="Helvetica" panose="020B0604020202020204" pitchFamily="34" charset="0"/>
                </a:rPr>
              </a:br>
              <a:r>
                <a:rPr lang="en-US" b="1">
                  <a:latin typeface="Helvetica" panose="020B0604020202020204" pitchFamily="34" charset="0"/>
                </a:rPr>
                <a:t>2</a:t>
              </a:r>
              <a:br>
                <a:rPr lang="en-US" b="1">
                  <a:latin typeface="Helvetica" panose="020B0604020202020204" pitchFamily="34" charset="0"/>
                </a:rPr>
              </a:br>
              <a:r>
                <a:rPr lang="en-US" b="1">
                  <a:latin typeface="Helvetica" panose="020B0604020202020204" pitchFamily="34" charset="0"/>
                </a:rPr>
                <a:t>1</a:t>
              </a:r>
              <a:br>
                <a:rPr lang="en-US" b="1">
                  <a:latin typeface="Helvetica" panose="020B0604020202020204" pitchFamily="34" charset="0"/>
                </a:rPr>
              </a:br>
              <a:endParaRPr lang="en-US" sz="2800" b="1">
                <a:solidFill>
                  <a:srgbClr val="000000"/>
                </a:solidFill>
                <a:latin typeface="Helvetica" panose="020B0604020202020204" pitchFamily="34" charset="0"/>
              </a:endParaRPr>
            </a:p>
          </p:txBody>
        </p:sp>
        <p:sp>
          <p:nvSpPr>
            <p:cNvPr id="53" name="Rectangle 64"/>
            <p:cNvSpPr>
              <a:spLocks noChangeArrowheads="1"/>
            </p:cNvSpPr>
            <p:nvPr/>
          </p:nvSpPr>
          <p:spPr bwMode="auto">
            <a:xfrm rot="-5400000">
              <a:off x="2247" y="2745"/>
              <a:ext cx="30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1600"/>
                </a:lnSpc>
              </a:pPr>
              <a:r>
                <a:rPr lang="en-US" b="1">
                  <a:latin typeface="Helvetica" panose="020B0604020202020204" pitchFamily="34" charset="0"/>
                </a:rPr>
                <a:t>128</a:t>
              </a:r>
              <a:br>
                <a:rPr lang="en-US" b="1">
                  <a:latin typeface="Helvetica" panose="020B0604020202020204" pitchFamily="34" charset="0"/>
                </a:rPr>
              </a:br>
              <a:r>
                <a:rPr lang="en-US" b="1">
                  <a:latin typeface="Helvetica" panose="020B0604020202020204" pitchFamily="34" charset="0"/>
                </a:rPr>
                <a:t>64</a:t>
              </a:r>
              <a:br>
                <a:rPr lang="en-US" b="1">
                  <a:latin typeface="Helvetica" panose="020B0604020202020204" pitchFamily="34" charset="0"/>
                </a:rPr>
              </a:br>
              <a:r>
                <a:rPr lang="en-US" b="1">
                  <a:latin typeface="Helvetica" panose="020B0604020202020204" pitchFamily="34" charset="0"/>
                </a:rPr>
                <a:t>32</a:t>
              </a:r>
              <a:br>
                <a:rPr lang="en-US" b="1">
                  <a:latin typeface="Helvetica" panose="020B0604020202020204" pitchFamily="34" charset="0"/>
                </a:rPr>
              </a:br>
              <a:r>
                <a:rPr lang="en-US" b="1">
                  <a:latin typeface="Helvetica" panose="020B0604020202020204" pitchFamily="34" charset="0"/>
                </a:rPr>
                <a:t>16</a:t>
              </a:r>
              <a:br>
                <a:rPr lang="en-US" b="1">
                  <a:latin typeface="Helvetica" panose="020B0604020202020204" pitchFamily="34" charset="0"/>
                </a:rPr>
              </a:br>
              <a:r>
                <a:rPr lang="en-US" b="1">
                  <a:latin typeface="Helvetica" panose="020B0604020202020204" pitchFamily="34" charset="0"/>
                </a:rPr>
                <a:t>8</a:t>
              </a:r>
              <a:br>
                <a:rPr lang="en-US" b="1">
                  <a:latin typeface="Helvetica" panose="020B0604020202020204" pitchFamily="34" charset="0"/>
                </a:rPr>
              </a:br>
              <a:r>
                <a:rPr lang="en-US" b="1">
                  <a:latin typeface="Helvetica" panose="020B0604020202020204" pitchFamily="34" charset="0"/>
                </a:rPr>
                <a:t>4</a:t>
              </a:r>
              <a:br>
                <a:rPr lang="en-US" b="1">
                  <a:latin typeface="Helvetica" panose="020B0604020202020204" pitchFamily="34" charset="0"/>
                </a:rPr>
              </a:br>
              <a:r>
                <a:rPr lang="en-US" b="1">
                  <a:latin typeface="Helvetica" panose="020B0604020202020204" pitchFamily="34" charset="0"/>
                </a:rPr>
                <a:t>2</a:t>
              </a:r>
              <a:br>
                <a:rPr lang="en-US" b="1">
                  <a:latin typeface="Helvetica" panose="020B0604020202020204" pitchFamily="34" charset="0"/>
                </a:rPr>
              </a:br>
              <a:r>
                <a:rPr lang="en-US" b="1">
                  <a:latin typeface="Helvetica" panose="020B0604020202020204" pitchFamily="34" charset="0"/>
                </a:rPr>
                <a:t>1</a:t>
              </a:r>
              <a:br>
                <a:rPr lang="en-US" b="1">
                  <a:latin typeface="Helvetica" panose="020B0604020202020204" pitchFamily="34" charset="0"/>
                </a:rPr>
              </a:br>
              <a:endParaRPr lang="en-US" sz="2800" b="1">
                <a:solidFill>
                  <a:srgbClr val="000000"/>
                </a:solidFill>
                <a:latin typeface="Helvetica" panose="020B0604020202020204" pitchFamily="34" charset="0"/>
              </a:endParaRPr>
            </a:p>
          </p:txBody>
        </p:sp>
        <p:sp>
          <p:nvSpPr>
            <p:cNvPr id="54" name="Rectangle 65"/>
            <p:cNvSpPr>
              <a:spLocks noChangeArrowheads="1"/>
            </p:cNvSpPr>
            <p:nvPr/>
          </p:nvSpPr>
          <p:spPr bwMode="auto">
            <a:xfrm rot="-5400000">
              <a:off x="1143" y="2745"/>
              <a:ext cx="30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1600"/>
                </a:lnSpc>
              </a:pPr>
              <a:r>
                <a:rPr lang="en-US" b="1">
                  <a:latin typeface="Helvetica" panose="020B0604020202020204" pitchFamily="34" charset="0"/>
                </a:rPr>
                <a:t>128</a:t>
              </a:r>
              <a:br>
                <a:rPr lang="en-US" b="1">
                  <a:latin typeface="Helvetica" panose="020B0604020202020204" pitchFamily="34" charset="0"/>
                </a:rPr>
              </a:br>
              <a:r>
                <a:rPr lang="en-US" b="1">
                  <a:latin typeface="Helvetica" panose="020B0604020202020204" pitchFamily="34" charset="0"/>
                </a:rPr>
                <a:t>64</a:t>
              </a:r>
              <a:br>
                <a:rPr lang="en-US" b="1">
                  <a:latin typeface="Helvetica" panose="020B0604020202020204" pitchFamily="34" charset="0"/>
                </a:rPr>
              </a:br>
              <a:r>
                <a:rPr lang="en-US" b="1">
                  <a:latin typeface="Helvetica" panose="020B0604020202020204" pitchFamily="34" charset="0"/>
                </a:rPr>
                <a:t>32</a:t>
              </a:r>
              <a:br>
                <a:rPr lang="en-US" b="1">
                  <a:latin typeface="Helvetica" panose="020B0604020202020204" pitchFamily="34" charset="0"/>
                </a:rPr>
              </a:br>
              <a:r>
                <a:rPr lang="en-US" b="1">
                  <a:latin typeface="Helvetica" panose="020B0604020202020204" pitchFamily="34" charset="0"/>
                </a:rPr>
                <a:t>16</a:t>
              </a:r>
              <a:br>
                <a:rPr lang="en-US" b="1">
                  <a:latin typeface="Helvetica" panose="020B0604020202020204" pitchFamily="34" charset="0"/>
                </a:rPr>
              </a:br>
              <a:r>
                <a:rPr lang="en-US" b="1">
                  <a:latin typeface="Helvetica" panose="020B0604020202020204" pitchFamily="34" charset="0"/>
                </a:rPr>
                <a:t>8</a:t>
              </a:r>
              <a:br>
                <a:rPr lang="en-US" b="1">
                  <a:latin typeface="Helvetica" panose="020B0604020202020204" pitchFamily="34" charset="0"/>
                </a:rPr>
              </a:br>
              <a:r>
                <a:rPr lang="en-US" b="1">
                  <a:latin typeface="Helvetica" panose="020B0604020202020204" pitchFamily="34" charset="0"/>
                </a:rPr>
                <a:t>4</a:t>
              </a:r>
              <a:br>
                <a:rPr lang="en-US" b="1">
                  <a:latin typeface="Helvetica" panose="020B0604020202020204" pitchFamily="34" charset="0"/>
                </a:rPr>
              </a:br>
              <a:r>
                <a:rPr lang="en-US" b="1">
                  <a:latin typeface="Helvetica" panose="020B0604020202020204" pitchFamily="34" charset="0"/>
                </a:rPr>
                <a:t>2</a:t>
              </a:r>
              <a:br>
                <a:rPr lang="en-US" b="1">
                  <a:latin typeface="Helvetica" panose="020B0604020202020204" pitchFamily="34" charset="0"/>
                </a:rPr>
              </a:br>
              <a:r>
                <a:rPr lang="en-US" b="1">
                  <a:latin typeface="Helvetica" panose="020B0604020202020204" pitchFamily="34" charset="0"/>
                </a:rPr>
                <a:t>1</a:t>
              </a:r>
              <a:br>
                <a:rPr lang="en-US" b="1">
                  <a:latin typeface="Helvetica" panose="020B0604020202020204" pitchFamily="34" charset="0"/>
                </a:rPr>
              </a:br>
              <a:endParaRPr lang="en-US" sz="2800" b="1">
                <a:solidFill>
                  <a:srgbClr val="000000"/>
                </a:solidFill>
                <a:latin typeface="Helvetica" panose="020B0604020202020204" pitchFamily="34" charset="0"/>
              </a:endParaRPr>
            </a:p>
          </p:txBody>
        </p:sp>
      </p:gr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smtClean="0"/>
              <a:t>IP address class</a:t>
            </a:r>
          </a:p>
        </p:txBody>
      </p:sp>
      <p:grpSp>
        <p:nvGrpSpPr>
          <p:cNvPr id="6148" name="Group 25"/>
          <p:cNvGrpSpPr>
            <a:grpSpLocks/>
          </p:cNvGrpSpPr>
          <p:nvPr/>
        </p:nvGrpSpPr>
        <p:grpSpPr bwMode="auto">
          <a:xfrm>
            <a:off x="2103438" y="1752600"/>
            <a:ext cx="7192962" cy="4343400"/>
            <a:chOff x="365" y="1104"/>
            <a:chExt cx="4531" cy="2736"/>
          </a:xfrm>
        </p:grpSpPr>
        <p:sp>
          <p:nvSpPr>
            <p:cNvPr id="6149" name="Rectangle 5"/>
            <p:cNvSpPr>
              <a:spLocks noChangeArrowheads="1"/>
            </p:cNvSpPr>
            <p:nvPr/>
          </p:nvSpPr>
          <p:spPr bwMode="auto">
            <a:xfrm>
              <a:off x="365" y="1410"/>
              <a:ext cx="3347" cy="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53" tIns="41076" rIns="82153" bIns="41076"/>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60000"/>
                </a:spcBef>
                <a:buClr>
                  <a:srgbClr val="0066FF"/>
                </a:buClr>
                <a:buFont typeface="Wingdings" panose="05000000000000000000" pitchFamily="2" charset="2"/>
                <a:buChar char="§"/>
              </a:pPr>
              <a:r>
                <a:rPr lang="en-US" sz="3100"/>
                <a:t>Class A:  </a:t>
              </a:r>
            </a:p>
            <a:p>
              <a:pPr eaLnBrk="1" hangingPunct="1">
                <a:spcBef>
                  <a:spcPct val="60000"/>
                </a:spcBef>
                <a:buClr>
                  <a:srgbClr val="0066FF"/>
                </a:buClr>
                <a:buFont typeface="Wingdings" panose="05000000000000000000" pitchFamily="2" charset="2"/>
                <a:buChar char="§"/>
              </a:pPr>
              <a:r>
                <a:rPr lang="en-US" sz="3100"/>
                <a:t>Class B:  </a:t>
              </a:r>
            </a:p>
            <a:p>
              <a:pPr eaLnBrk="1" hangingPunct="1">
                <a:spcBef>
                  <a:spcPct val="60000"/>
                </a:spcBef>
                <a:buClr>
                  <a:srgbClr val="0066FF"/>
                </a:buClr>
                <a:buFont typeface="Wingdings" panose="05000000000000000000" pitchFamily="2" charset="2"/>
                <a:buChar char="§"/>
              </a:pPr>
              <a:r>
                <a:rPr lang="en-US" sz="3100"/>
                <a:t>Class C:   </a:t>
              </a:r>
            </a:p>
            <a:p>
              <a:pPr eaLnBrk="1" hangingPunct="1">
                <a:spcBef>
                  <a:spcPct val="60000"/>
                </a:spcBef>
                <a:buClr>
                  <a:srgbClr val="0066FF"/>
                </a:buClr>
                <a:buFont typeface="Wingdings" panose="05000000000000000000" pitchFamily="2" charset="2"/>
                <a:buChar char="§"/>
              </a:pPr>
              <a:r>
                <a:rPr lang="en-US" sz="3100"/>
                <a:t>Class D:  	     Multicast    </a:t>
              </a:r>
            </a:p>
            <a:p>
              <a:pPr eaLnBrk="1" hangingPunct="1">
                <a:spcBef>
                  <a:spcPct val="60000"/>
                </a:spcBef>
                <a:buClr>
                  <a:srgbClr val="0066FF"/>
                </a:buClr>
                <a:buFont typeface="Wingdings" panose="05000000000000000000" pitchFamily="2" charset="2"/>
                <a:buChar char="§"/>
              </a:pPr>
              <a:r>
                <a:rPr lang="en-US" sz="3100"/>
                <a:t>Class E:       Research</a:t>
              </a:r>
            </a:p>
          </p:txBody>
        </p:sp>
        <p:grpSp>
          <p:nvGrpSpPr>
            <p:cNvPr id="6150" name="Group 6"/>
            <p:cNvGrpSpPr>
              <a:grpSpLocks/>
            </p:cNvGrpSpPr>
            <p:nvPr/>
          </p:nvGrpSpPr>
          <p:grpSpPr bwMode="auto">
            <a:xfrm>
              <a:off x="1881" y="1415"/>
              <a:ext cx="3015" cy="315"/>
              <a:chOff x="1604" y="820"/>
              <a:chExt cx="2680" cy="280"/>
            </a:xfrm>
          </p:grpSpPr>
          <p:sp>
            <p:nvSpPr>
              <p:cNvPr id="56327" name="Rectangle 7"/>
              <p:cNvSpPr>
                <a:spLocks noChangeArrowheads="1"/>
              </p:cNvSpPr>
              <p:nvPr/>
            </p:nvSpPr>
            <p:spPr bwMode="auto">
              <a:xfrm>
                <a:off x="1604"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6328" name="Rectangle 8"/>
              <p:cNvSpPr>
                <a:spLocks noChangeArrowheads="1"/>
              </p:cNvSpPr>
              <p:nvPr/>
            </p:nvSpPr>
            <p:spPr bwMode="auto">
              <a:xfrm>
                <a:off x="2276"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56329" name="Rectangle 9"/>
              <p:cNvSpPr>
                <a:spLocks noChangeArrowheads="1"/>
              </p:cNvSpPr>
              <p:nvPr/>
            </p:nvSpPr>
            <p:spPr bwMode="auto">
              <a:xfrm>
                <a:off x="2948"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56330" name="Rectangle 10"/>
              <p:cNvSpPr>
                <a:spLocks noChangeArrowheads="1"/>
              </p:cNvSpPr>
              <p:nvPr/>
            </p:nvSpPr>
            <p:spPr bwMode="auto">
              <a:xfrm>
                <a:off x="3620"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grpSp>
        <p:grpSp>
          <p:nvGrpSpPr>
            <p:cNvPr id="6151" name="Group 11"/>
            <p:cNvGrpSpPr>
              <a:grpSpLocks/>
            </p:cNvGrpSpPr>
            <p:nvPr/>
          </p:nvGrpSpPr>
          <p:grpSpPr bwMode="auto">
            <a:xfrm>
              <a:off x="1881" y="1878"/>
              <a:ext cx="3015" cy="315"/>
              <a:chOff x="1604" y="1232"/>
              <a:chExt cx="2680" cy="280"/>
            </a:xfrm>
          </p:grpSpPr>
          <p:sp>
            <p:nvSpPr>
              <p:cNvPr id="56332" name="Rectangle 12"/>
              <p:cNvSpPr>
                <a:spLocks noChangeArrowheads="1"/>
              </p:cNvSpPr>
              <p:nvPr/>
            </p:nvSpPr>
            <p:spPr bwMode="auto">
              <a:xfrm>
                <a:off x="1604"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6333" name="Rectangle 13"/>
              <p:cNvSpPr>
                <a:spLocks noChangeArrowheads="1"/>
              </p:cNvSpPr>
              <p:nvPr/>
            </p:nvSpPr>
            <p:spPr bwMode="auto">
              <a:xfrm>
                <a:off x="2276"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p>
            </p:txBody>
          </p:sp>
          <p:sp>
            <p:nvSpPr>
              <p:cNvPr id="56334" name="Rectangle 14"/>
              <p:cNvSpPr>
                <a:spLocks noChangeArrowheads="1"/>
              </p:cNvSpPr>
              <p:nvPr/>
            </p:nvSpPr>
            <p:spPr bwMode="auto">
              <a:xfrm>
                <a:off x="2948"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56335" name="Rectangle 15"/>
              <p:cNvSpPr>
                <a:spLocks noChangeArrowheads="1"/>
              </p:cNvSpPr>
              <p:nvPr/>
            </p:nvSpPr>
            <p:spPr bwMode="auto">
              <a:xfrm>
                <a:off x="3620"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grpSp>
        <p:grpSp>
          <p:nvGrpSpPr>
            <p:cNvPr id="6152" name="Group 16"/>
            <p:cNvGrpSpPr>
              <a:grpSpLocks/>
            </p:cNvGrpSpPr>
            <p:nvPr/>
          </p:nvGrpSpPr>
          <p:grpSpPr bwMode="auto">
            <a:xfrm>
              <a:off x="1881" y="2333"/>
              <a:ext cx="3015" cy="315"/>
              <a:chOff x="1604" y="1636"/>
              <a:chExt cx="2680" cy="280"/>
            </a:xfrm>
          </p:grpSpPr>
          <p:sp>
            <p:nvSpPr>
              <p:cNvPr id="56337" name="Rectangle 17"/>
              <p:cNvSpPr>
                <a:spLocks noChangeArrowheads="1"/>
              </p:cNvSpPr>
              <p:nvPr/>
            </p:nvSpPr>
            <p:spPr bwMode="auto">
              <a:xfrm>
                <a:off x="1604"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6338" name="Rectangle 18"/>
              <p:cNvSpPr>
                <a:spLocks noChangeArrowheads="1"/>
              </p:cNvSpPr>
              <p:nvPr/>
            </p:nvSpPr>
            <p:spPr bwMode="auto">
              <a:xfrm>
                <a:off x="2276"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6339" name="Rectangle 19"/>
              <p:cNvSpPr>
                <a:spLocks noChangeArrowheads="1"/>
              </p:cNvSpPr>
              <p:nvPr/>
            </p:nvSpPr>
            <p:spPr bwMode="auto">
              <a:xfrm>
                <a:off x="2948"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6340" name="Rectangle 20"/>
              <p:cNvSpPr>
                <a:spLocks noChangeArrowheads="1"/>
              </p:cNvSpPr>
              <p:nvPr/>
            </p:nvSpPr>
            <p:spPr bwMode="auto">
              <a:xfrm>
                <a:off x="3620"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grpSp>
        <p:sp>
          <p:nvSpPr>
            <p:cNvPr id="6153" name="Rectangle 21"/>
            <p:cNvSpPr>
              <a:spLocks noChangeArrowheads="1"/>
            </p:cNvSpPr>
            <p:nvPr/>
          </p:nvSpPr>
          <p:spPr bwMode="auto">
            <a:xfrm>
              <a:off x="2208" y="1131"/>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 bits</a:t>
              </a:r>
            </a:p>
          </p:txBody>
        </p:sp>
        <p:sp>
          <p:nvSpPr>
            <p:cNvPr id="6154" name="Rectangle 22"/>
            <p:cNvSpPr>
              <a:spLocks noChangeArrowheads="1"/>
            </p:cNvSpPr>
            <p:nvPr/>
          </p:nvSpPr>
          <p:spPr bwMode="auto">
            <a:xfrm>
              <a:off x="2922" y="1113"/>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 bits</a:t>
              </a:r>
            </a:p>
          </p:txBody>
        </p:sp>
        <p:sp>
          <p:nvSpPr>
            <p:cNvPr id="6155" name="Rectangle 23"/>
            <p:cNvSpPr>
              <a:spLocks noChangeArrowheads="1"/>
            </p:cNvSpPr>
            <p:nvPr/>
          </p:nvSpPr>
          <p:spPr bwMode="auto">
            <a:xfrm>
              <a:off x="3712" y="110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 bits</a:t>
              </a:r>
            </a:p>
          </p:txBody>
        </p:sp>
        <p:sp>
          <p:nvSpPr>
            <p:cNvPr id="6156" name="Rectangle 24"/>
            <p:cNvSpPr>
              <a:spLocks noChangeArrowheads="1"/>
            </p:cNvSpPr>
            <p:nvPr/>
          </p:nvSpPr>
          <p:spPr bwMode="auto">
            <a:xfrm>
              <a:off x="4458" y="110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 bits</a:t>
              </a:r>
            </a:p>
          </p:txBody>
        </p:sp>
      </p:grpSp>
    </p:spTree>
    <p:extLst>
      <p:ext uri="{BB962C8B-B14F-4D97-AF65-F5344CB8AC3E}">
        <p14:creationId xmlns:p14="http://schemas.microsoft.com/office/powerpoint/2010/main" val="124039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a:xfrm>
            <a:off x="488950" y="363666"/>
            <a:ext cx="10972800" cy="1069848"/>
          </a:xfrm>
        </p:spPr>
        <p:txBody>
          <a:bodyPr/>
          <a:lstStyle/>
          <a:p>
            <a:pPr eaLnBrk="1" hangingPunct="1"/>
            <a:r>
              <a:rPr lang="en-US" dirty="0" smtClean="0"/>
              <a:t>IP address class</a:t>
            </a:r>
          </a:p>
        </p:txBody>
      </p:sp>
      <p:grpSp>
        <p:nvGrpSpPr>
          <p:cNvPr id="7172" name="Group 65"/>
          <p:cNvGrpSpPr>
            <a:grpSpLocks/>
          </p:cNvGrpSpPr>
          <p:nvPr/>
        </p:nvGrpSpPr>
        <p:grpSpPr bwMode="auto">
          <a:xfrm>
            <a:off x="1524000" y="1447801"/>
            <a:ext cx="8686800" cy="4924425"/>
            <a:chOff x="96" y="1008"/>
            <a:chExt cx="5472" cy="3102"/>
          </a:xfrm>
        </p:grpSpPr>
        <p:sp>
          <p:nvSpPr>
            <p:cNvPr id="7173" name="Rectangle 5"/>
            <p:cNvSpPr>
              <a:spLocks noChangeArrowheads="1"/>
            </p:cNvSpPr>
            <p:nvPr/>
          </p:nvSpPr>
          <p:spPr bwMode="auto">
            <a:xfrm>
              <a:off x="1296"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a:t>
              </a:r>
            </a:p>
          </p:txBody>
        </p:sp>
        <p:sp>
          <p:nvSpPr>
            <p:cNvPr id="7174" name="Rectangle 6"/>
            <p:cNvSpPr>
              <a:spLocks noChangeArrowheads="1"/>
            </p:cNvSpPr>
            <p:nvPr/>
          </p:nvSpPr>
          <p:spPr bwMode="auto">
            <a:xfrm>
              <a:off x="97" y="1392"/>
              <a:ext cx="10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sz="2700" b="1">
                  <a:solidFill>
                    <a:srgbClr val="000000"/>
                  </a:solidFill>
                  <a:latin typeface="Helvetica" panose="020B0604020202020204" pitchFamily="34" charset="0"/>
                </a:rPr>
                <a:t>Class A:</a:t>
              </a:r>
            </a:p>
          </p:txBody>
        </p:sp>
        <p:sp>
          <p:nvSpPr>
            <p:cNvPr id="7175" name="Rectangle 7"/>
            <p:cNvSpPr>
              <a:spLocks noChangeArrowheads="1"/>
            </p:cNvSpPr>
            <p:nvPr/>
          </p:nvSpPr>
          <p:spPr bwMode="auto">
            <a:xfrm>
              <a:off x="609" y="1117"/>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dirty="0">
                  <a:solidFill>
                    <a:srgbClr val="000000"/>
                  </a:solidFill>
                  <a:latin typeface="Helvetica" panose="020B0604020202020204" pitchFamily="34" charset="0"/>
                </a:rPr>
                <a:t>Bits:</a:t>
              </a:r>
            </a:p>
          </p:txBody>
        </p:sp>
        <p:sp>
          <p:nvSpPr>
            <p:cNvPr id="58376" name="Rectangle 8"/>
            <p:cNvSpPr>
              <a:spLocks noChangeArrowheads="1"/>
            </p:cNvSpPr>
            <p:nvPr/>
          </p:nvSpPr>
          <p:spPr bwMode="auto">
            <a:xfrm>
              <a:off x="1305" y="1248"/>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2"/>
                  </a:solidFill>
                  <a:latin typeface="Helvetica" pitchFamily="34" charset="0"/>
                </a:rPr>
                <a:t>0</a:t>
              </a:r>
              <a:r>
                <a:rPr lang="en-US" sz="2000" b="1">
                  <a:solidFill>
                    <a:schemeClr val="accent1"/>
                  </a:solidFill>
                  <a:latin typeface="Helvetica" pitchFamily="34" charset="0"/>
                </a:rPr>
                <a:t>NNNNNNN</a:t>
              </a:r>
              <a:endParaRPr lang="en-US" sz="2000" b="1">
                <a:latin typeface="Helvetica" pitchFamily="34" charset="0"/>
              </a:endParaRPr>
            </a:p>
          </p:txBody>
        </p:sp>
        <p:sp>
          <p:nvSpPr>
            <p:cNvPr id="58377" name="Rectangle 9"/>
            <p:cNvSpPr>
              <a:spLocks noChangeArrowheads="1"/>
            </p:cNvSpPr>
            <p:nvPr/>
          </p:nvSpPr>
          <p:spPr bwMode="auto">
            <a:xfrm>
              <a:off x="2361" y="1248"/>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58378" name="Rectangle 10"/>
            <p:cNvSpPr>
              <a:spLocks noChangeArrowheads="1"/>
            </p:cNvSpPr>
            <p:nvPr/>
          </p:nvSpPr>
          <p:spPr bwMode="auto">
            <a:xfrm>
              <a:off x="3417" y="1248"/>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58379" name="Rectangle 11"/>
            <p:cNvSpPr>
              <a:spLocks noChangeArrowheads="1"/>
            </p:cNvSpPr>
            <p:nvPr/>
          </p:nvSpPr>
          <p:spPr bwMode="auto">
            <a:xfrm>
              <a:off x="4464" y="1248"/>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7180" name="Rectangle 12"/>
            <p:cNvSpPr>
              <a:spLocks noChangeArrowheads="1"/>
            </p:cNvSpPr>
            <p:nvPr/>
          </p:nvSpPr>
          <p:spPr bwMode="auto">
            <a:xfrm>
              <a:off x="2187"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a:t>
              </a:r>
            </a:p>
          </p:txBody>
        </p:sp>
        <p:sp>
          <p:nvSpPr>
            <p:cNvPr id="7181" name="Rectangle 13"/>
            <p:cNvSpPr>
              <a:spLocks noChangeArrowheads="1"/>
            </p:cNvSpPr>
            <p:nvPr/>
          </p:nvSpPr>
          <p:spPr bwMode="auto">
            <a:xfrm>
              <a:off x="2379"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9</a:t>
              </a:r>
            </a:p>
          </p:txBody>
        </p:sp>
        <p:sp>
          <p:nvSpPr>
            <p:cNvPr id="7182" name="Rectangle 14"/>
            <p:cNvSpPr>
              <a:spLocks noChangeArrowheads="1"/>
            </p:cNvSpPr>
            <p:nvPr/>
          </p:nvSpPr>
          <p:spPr bwMode="auto">
            <a:xfrm>
              <a:off x="3201"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a:t>
              </a:r>
            </a:p>
          </p:txBody>
        </p:sp>
        <p:sp>
          <p:nvSpPr>
            <p:cNvPr id="7183" name="Rectangle 15"/>
            <p:cNvSpPr>
              <a:spLocks noChangeArrowheads="1"/>
            </p:cNvSpPr>
            <p:nvPr/>
          </p:nvSpPr>
          <p:spPr bwMode="auto">
            <a:xfrm>
              <a:off x="3435"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a:t>
              </a:r>
            </a:p>
          </p:txBody>
        </p:sp>
        <p:sp>
          <p:nvSpPr>
            <p:cNvPr id="7184" name="Rectangle 16"/>
            <p:cNvSpPr>
              <a:spLocks noChangeArrowheads="1"/>
            </p:cNvSpPr>
            <p:nvPr/>
          </p:nvSpPr>
          <p:spPr bwMode="auto">
            <a:xfrm>
              <a:off x="4257"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24</a:t>
              </a:r>
            </a:p>
          </p:txBody>
        </p:sp>
        <p:sp>
          <p:nvSpPr>
            <p:cNvPr id="7185" name="Rectangle 17"/>
            <p:cNvSpPr>
              <a:spLocks noChangeArrowheads="1"/>
            </p:cNvSpPr>
            <p:nvPr/>
          </p:nvSpPr>
          <p:spPr bwMode="auto">
            <a:xfrm>
              <a:off x="4491"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25</a:t>
              </a:r>
            </a:p>
          </p:txBody>
        </p:sp>
        <p:sp>
          <p:nvSpPr>
            <p:cNvPr id="7186" name="Rectangle 18"/>
            <p:cNvSpPr>
              <a:spLocks noChangeArrowheads="1"/>
            </p:cNvSpPr>
            <p:nvPr/>
          </p:nvSpPr>
          <p:spPr bwMode="auto">
            <a:xfrm>
              <a:off x="5313" y="1008"/>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32</a:t>
              </a:r>
            </a:p>
          </p:txBody>
        </p:sp>
        <p:sp>
          <p:nvSpPr>
            <p:cNvPr id="7187" name="Rectangle 19"/>
            <p:cNvSpPr>
              <a:spLocks noChangeArrowheads="1"/>
            </p:cNvSpPr>
            <p:nvPr/>
          </p:nvSpPr>
          <p:spPr bwMode="auto">
            <a:xfrm>
              <a:off x="1600" y="1588"/>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Range (1-126)</a:t>
              </a:r>
            </a:p>
          </p:txBody>
        </p:sp>
        <p:sp>
          <p:nvSpPr>
            <p:cNvPr id="7188" name="Rectangle 20"/>
            <p:cNvSpPr>
              <a:spLocks noChangeArrowheads="1"/>
            </p:cNvSpPr>
            <p:nvPr/>
          </p:nvSpPr>
          <p:spPr bwMode="auto">
            <a:xfrm>
              <a:off x="1280"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a:t>
              </a:r>
            </a:p>
          </p:txBody>
        </p:sp>
        <p:sp>
          <p:nvSpPr>
            <p:cNvPr id="7189" name="Rectangle 21"/>
            <p:cNvSpPr>
              <a:spLocks noChangeArrowheads="1"/>
            </p:cNvSpPr>
            <p:nvPr/>
          </p:nvSpPr>
          <p:spPr bwMode="auto">
            <a:xfrm>
              <a:off x="96" y="2190"/>
              <a:ext cx="10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sz="2700" b="1">
                  <a:solidFill>
                    <a:srgbClr val="000000"/>
                  </a:solidFill>
                  <a:latin typeface="Helvetica" panose="020B0604020202020204" pitchFamily="34" charset="0"/>
                </a:rPr>
                <a:t>Class B:</a:t>
              </a:r>
            </a:p>
          </p:txBody>
        </p:sp>
        <p:sp>
          <p:nvSpPr>
            <p:cNvPr id="7190" name="Rectangle 22"/>
            <p:cNvSpPr>
              <a:spLocks noChangeArrowheads="1"/>
            </p:cNvSpPr>
            <p:nvPr/>
          </p:nvSpPr>
          <p:spPr bwMode="auto">
            <a:xfrm>
              <a:off x="608" y="1915"/>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Bits:</a:t>
              </a:r>
            </a:p>
          </p:txBody>
        </p:sp>
        <p:sp>
          <p:nvSpPr>
            <p:cNvPr id="58391" name="Rectangle 23"/>
            <p:cNvSpPr>
              <a:spLocks noChangeArrowheads="1"/>
            </p:cNvSpPr>
            <p:nvPr/>
          </p:nvSpPr>
          <p:spPr bwMode="auto">
            <a:xfrm>
              <a:off x="1304" y="2046"/>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2"/>
                  </a:solidFill>
                  <a:latin typeface="Helvetica" pitchFamily="34" charset="0"/>
                </a:rPr>
                <a:t>10</a:t>
              </a:r>
              <a:r>
                <a:rPr lang="en-US" sz="2000" b="1">
                  <a:solidFill>
                    <a:schemeClr val="accent1"/>
                  </a:solidFill>
                  <a:latin typeface="Helvetica" pitchFamily="34" charset="0"/>
                </a:rPr>
                <a:t>NNNNNN</a:t>
              </a:r>
              <a:endParaRPr lang="en-US" sz="2000" b="1">
                <a:latin typeface="Helvetica" pitchFamily="34" charset="0"/>
              </a:endParaRPr>
            </a:p>
          </p:txBody>
        </p:sp>
        <p:sp>
          <p:nvSpPr>
            <p:cNvPr id="58392" name="Rectangle 24"/>
            <p:cNvSpPr>
              <a:spLocks noChangeArrowheads="1"/>
            </p:cNvSpPr>
            <p:nvPr/>
          </p:nvSpPr>
          <p:spPr bwMode="auto">
            <a:xfrm>
              <a:off x="2360" y="2046"/>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8393" name="Rectangle 25"/>
            <p:cNvSpPr>
              <a:spLocks noChangeArrowheads="1"/>
            </p:cNvSpPr>
            <p:nvPr/>
          </p:nvSpPr>
          <p:spPr bwMode="auto">
            <a:xfrm>
              <a:off x="3416" y="2046"/>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58394" name="Rectangle 26"/>
            <p:cNvSpPr>
              <a:spLocks noChangeArrowheads="1"/>
            </p:cNvSpPr>
            <p:nvPr/>
          </p:nvSpPr>
          <p:spPr bwMode="auto">
            <a:xfrm>
              <a:off x="4463" y="2046"/>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7195" name="Rectangle 27"/>
            <p:cNvSpPr>
              <a:spLocks noChangeArrowheads="1"/>
            </p:cNvSpPr>
            <p:nvPr/>
          </p:nvSpPr>
          <p:spPr bwMode="auto">
            <a:xfrm>
              <a:off x="2186"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a:t>
              </a:r>
            </a:p>
          </p:txBody>
        </p:sp>
        <p:sp>
          <p:nvSpPr>
            <p:cNvPr id="7196" name="Rectangle 28"/>
            <p:cNvSpPr>
              <a:spLocks noChangeArrowheads="1"/>
            </p:cNvSpPr>
            <p:nvPr/>
          </p:nvSpPr>
          <p:spPr bwMode="auto">
            <a:xfrm>
              <a:off x="2378"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9</a:t>
              </a:r>
            </a:p>
          </p:txBody>
        </p:sp>
        <p:sp>
          <p:nvSpPr>
            <p:cNvPr id="7197" name="Rectangle 29"/>
            <p:cNvSpPr>
              <a:spLocks noChangeArrowheads="1"/>
            </p:cNvSpPr>
            <p:nvPr/>
          </p:nvSpPr>
          <p:spPr bwMode="auto">
            <a:xfrm>
              <a:off x="3200"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a:t>
              </a:r>
            </a:p>
          </p:txBody>
        </p:sp>
        <p:sp>
          <p:nvSpPr>
            <p:cNvPr id="7198" name="Rectangle 30"/>
            <p:cNvSpPr>
              <a:spLocks noChangeArrowheads="1"/>
            </p:cNvSpPr>
            <p:nvPr/>
          </p:nvSpPr>
          <p:spPr bwMode="auto">
            <a:xfrm>
              <a:off x="3434"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a:t>
              </a:r>
            </a:p>
          </p:txBody>
        </p:sp>
        <p:sp>
          <p:nvSpPr>
            <p:cNvPr id="7199" name="Rectangle 31"/>
            <p:cNvSpPr>
              <a:spLocks noChangeArrowheads="1"/>
            </p:cNvSpPr>
            <p:nvPr/>
          </p:nvSpPr>
          <p:spPr bwMode="auto">
            <a:xfrm>
              <a:off x="4256"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24</a:t>
              </a:r>
            </a:p>
          </p:txBody>
        </p:sp>
        <p:sp>
          <p:nvSpPr>
            <p:cNvPr id="7200" name="Rectangle 32"/>
            <p:cNvSpPr>
              <a:spLocks noChangeArrowheads="1"/>
            </p:cNvSpPr>
            <p:nvPr/>
          </p:nvSpPr>
          <p:spPr bwMode="auto">
            <a:xfrm>
              <a:off x="4490"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25</a:t>
              </a:r>
            </a:p>
          </p:txBody>
        </p:sp>
        <p:sp>
          <p:nvSpPr>
            <p:cNvPr id="7201" name="Rectangle 33"/>
            <p:cNvSpPr>
              <a:spLocks noChangeArrowheads="1"/>
            </p:cNvSpPr>
            <p:nvPr/>
          </p:nvSpPr>
          <p:spPr bwMode="auto">
            <a:xfrm>
              <a:off x="5312" y="1806"/>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32</a:t>
              </a:r>
            </a:p>
          </p:txBody>
        </p:sp>
        <p:sp>
          <p:nvSpPr>
            <p:cNvPr id="7202" name="Rectangle 34"/>
            <p:cNvSpPr>
              <a:spLocks noChangeArrowheads="1"/>
            </p:cNvSpPr>
            <p:nvPr/>
          </p:nvSpPr>
          <p:spPr bwMode="auto">
            <a:xfrm>
              <a:off x="1599" y="2386"/>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Range (128-191)</a:t>
              </a:r>
            </a:p>
          </p:txBody>
        </p:sp>
        <p:sp>
          <p:nvSpPr>
            <p:cNvPr id="7203" name="Rectangle 35"/>
            <p:cNvSpPr>
              <a:spLocks noChangeArrowheads="1"/>
            </p:cNvSpPr>
            <p:nvPr/>
          </p:nvSpPr>
          <p:spPr bwMode="auto">
            <a:xfrm>
              <a:off x="1328"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a:t>
              </a:r>
            </a:p>
          </p:txBody>
        </p:sp>
        <p:sp>
          <p:nvSpPr>
            <p:cNvPr id="7204" name="Rectangle 36"/>
            <p:cNvSpPr>
              <a:spLocks noChangeArrowheads="1"/>
            </p:cNvSpPr>
            <p:nvPr/>
          </p:nvSpPr>
          <p:spPr bwMode="auto">
            <a:xfrm>
              <a:off x="96" y="2976"/>
              <a:ext cx="10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sz="2700" b="1">
                  <a:solidFill>
                    <a:srgbClr val="000000"/>
                  </a:solidFill>
                  <a:latin typeface="Helvetica" panose="020B0604020202020204" pitchFamily="34" charset="0"/>
                </a:rPr>
                <a:t>Class C:</a:t>
              </a:r>
            </a:p>
          </p:txBody>
        </p:sp>
        <p:sp>
          <p:nvSpPr>
            <p:cNvPr id="7205" name="Rectangle 37"/>
            <p:cNvSpPr>
              <a:spLocks noChangeArrowheads="1"/>
            </p:cNvSpPr>
            <p:nvPr/>
          </p:nvSpPr>
          <p:spPr bwMode="auto">
            <a:xfrm>
              <a:off x="608" y="2701"/>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Bits:</a:t>
              </a:r>
            </a:p>
          </p:txBody>
        </p:sp>
        <p:sp>
          <p:nvSpPr>
            <p:cNvPr id="58406" name="Rectangle 38"/>
            <p:cNvSpPr>
              <a:spLocks noChangeArrowheads="1"/>
            </p:cNvSpPr>
            <p:nvPr/>
          </p:nvSpPr>
          <p:spPr bwMode="auto">
            <a:xfrm>
              <a:off x="1304" y="2832"/>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2"/>
                  </a:solidFill>
                  <a:latin typeface="Helvetica" pitchFamily="34" charset="0"/>
                </a:rPr>
                <a:t>110</a:t>
              </a:r>
              <a:r>
                <a:rPr lang="en-US" sz="2000" b="1">
                  <a:solidFill>
                    <a:schemeClr val="accent1"/>
                  </a:solidFill>
                  <a:latin typeface="Helvetica" pitchFamily="34" charset="0"/>
                </a:rPr>
                <a:t>NNNNN</a:t>
              </a:r>
              <a:endParaRPr lang="en-US" sz="2000" b="1">
                <a:latin typeface="Helvetica" pitchFamily="34" charset="0"/>
              </a:endParaRPr>
            </a:p>
          </p:txBody>
        </p:sp>
        <p:sp>
          <p:nvSpPr>
            <p:cNvPr id="58407" name="Rectangle 39"/>
            <p:cNvSpPr>
              <a:spLocks noChangeArrowheads="1"/>
            </p:cNvSpPr>
            <p:nvPr/>
          </p:nvSpPr>
          <p:spPr bwMode="auto">
            <a:xfrm>
              <a:off x="2360" y="2832"/>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endParaRPr lang="en-US" sz="2000" b="1">
                <a:latin typeface="Helvetica" pitchFamily="34" charset="0"/>
              </a:endParaRPr>
            </a:p>
          </p:txBody>
        </p:sp>
        <p:sp>
          <p:nvSpPr>
            <p:cNvPr id="58408" name="Rectangle 40"/>
            <p:cNvSpPr>
              <a:spLocks noChangeArrowheads="1"/>
            </p:cNvSpPr>
            <p:nvPr/>
          </p:nvSpPr>
          <p:spPr bwMode="auto">
            <a:xfrm>
              <a:off x="3416" y="2832"/>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1"/>
                  </a:solidFill>
                  <a:latin typeface="Helvetica" pitchFamily="34" charset="0"/>
                </a:rPr>
                <a:t>Network</a:t>
              </a:r>
            </a:p>
          </p:txBody>
        </p:sp>
        <p:sp>
          <p:nvSpPr>
            <p:cNvPr id="58409" name="Rectangle 41"/>
            <p:cNvSpPr>
              <a:spLocks noChangeArrowheads="1"/>
            </p:cNvSpPr>
            <p:nvPr/>
          </p:nvSpPr>
          <p:spPr bwMode="auto">
            <a:xfrm>
              <a:off x="4463" y="2832"/>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latin typeface="Helvetica" pitchFamily="34" charset="0"/>
                </a:rPr>
                <a:t>Host</a:t>
              </a:r>
            </a:p>
          </p:txBody>
        </p:sp>
        <p:sp>
          <p:nvSpPr>
            <p:cNvPr id="7210" name="Rectangle 42"/>
            <p:cNvSpPr>
              <a:spLocks noChangeArrowheads="1"/>
            </p:cNvSpPr>
            <p:nvPr/>
          </p:nvSpPr>
          <p:spPr bwMode="auto">
            <a:xfrm>
              <a:off x="2234"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a:t>
              </a:r>
            </a:p>
          </p:txBody>
        </p:sp>
        <p:sp>
          <p:nvSpPr>
            <p:cNvPr id="7211" name="Rectangle 43"/>
            <p:cNvSpPr>
              <a:spLocks noChangeArrowheads="1"/>
            </p:cNvSpPr>
            <p:nvPr/>
          </p:nvSpPr>
          <p:spPr bwMode="auto">
            <a:xfrm>
              <a:off x="2426"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9</a:t>
              </a:r>
            </a:p>
          </p:txBody>
        </p:sp>
        <p:sp>
          <p:nvSpPr>
            <p:cNvPr id="7212" name="Rectangle 44"/>
            <p:cNvSpPr>
              <a:spLocks noChangeArrowheads="1"/>
            </p:cNvSpPr>
            <p:nvPr/>
          </p:nvSpPr>
          <p:spPr bwMode="auto">
            <a:xfrm>
              <a:off x="3248"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a:t>
              </a:r>
            </a:p>
          </p:txBody>
        </p:sp>
        <p:sp>
          <p:nvSpPr>
            <p:cNvPr id="7213" name="Rectangle 45"/>
            <p:cNvSpPr>
              <a:spLocks noChangeArrowheads="1"/>
            </p:cNvSpPr>
            <p:nvPr/>
          </p:nvSpPr>
          <p:spPr bwMode="auto">
            <a:xfrm>
              <a:off x="3482"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a:t>
              </a:r>
            </a:p>
          </p:txBody>
        </p:sp>
        <p:sp>
          <p:nvSpPr>
            <p:cNvPr id="7214" name="Rectangle 46"/>
            <p:cNvSpPr>
              <a:spLocks noChangeArrowheads="1"/>
            </p:cNvSpPr>
            <p:nvPr/>
          </p:nvSpPr>
          <p:spPr bwMode="auto">
            <a:xfrm>
              <a:off x="4304"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24</a:t>
              </a:r>
            </a:p>
          </p:txBody>
        </p:sp>
        <p:sp>
          <p:nvSpPr>
            <p:cNvPr id="7215" name="Rectangle 47"/>
            <p:cNvSpPr>
              <a:spLocks noChangeArrowheads="1"/>
            </p:cNvSpPr>
            <p:nvPr/>
          </p:nvSpPr>
          <p:spPr bwMode="auto">
            <a:xfrm>
              <a:off x="4512"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25</a:t>
              </a:r>
            </a:p>
          </p:txBody>
        </p:sp>
        <p:sp>
          <p:nvSpPr>
            <p:cNvPr id="7216" name="Rectangle 48"/>
            <p:cNvSpPr>
              <a:spLocks noChangeArrowheads="1"/>
            </p:cNvSpPr>
            <p:nvPr/>
          </p:nvSpPr>
          <p:spPr bwMode="auto">
            <a:xfrm>
              <a:off x="5360" y="2544"/>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32</a:t>
              </a:r>
            </a:p>
          </p:txBody>
        </p:sp>
        <p:sp>
          <p:nvSpPr>
            <p:cNvPr id="7217" name="Rectangle 49"/>
            <p:cNvSpPr>
              <a:spLocks noChangeArrowheads="1"/>
            </p:cNvSpPr>
            <p:nvPr/>
          </p:nvSpPr>
          <p:spPr bwMode="auto">
            <a:xfrm>
              <a:off x="1599" y="3172"/>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Range (192-223)</a:t>
              </a:r>
            </a:p>
          </p:txBody>
        </p:sp>
        <p:sp>
          <p:nvSpPr>
            <p:cNvPr id="7218" name="Rectangle 50"/>
            <p:cNvSpPr>
              <a:spLocks noChangeArrowheads="1"/>
            </p:cNvSpPr>
            <p:nvPr/>
          </p:nvSpPr>
          <p:spPr bwMode="auto">
            <a:xfrm>
              <a:off x="1338"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a:t>
              </a:r>
            </a:p>
          </p:txBody>
        </p:sp>
        <p:sp>
          <p:nvSpPr>
            <p:cNvPr id="7219" name="Rectangle 51"/>
            <p:cNvSpPr>
              <a:spLocks noChangeArrowheads="1"/>
            </p:cNvSpPr>
            <p:nvPr/>
          </p:nvSpPr>
          <p:spPr bwMode="auto">
            <a:xfrm>
              <a:off x="106" y="3744"/>
              <a:ext cx="10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sz="2700" b="1">
                  <a:solidFill>
                    <a:srgbClr val="000000"/>
                  </a:solidFill>
                  <a:latin typeface="Helvetica" panose="020B0604020202020204" pitchFamily="34" charset="0"/>
                </a:rPr>
                <a:t>Class D:</a:t>
              </a:r>
            </a:p>
          </p:txBody>
        </p:sp>
        <p:sp>
          <p:nvSpPr>
            <p:cNvPr id="7220" name="Rectangle 52"/>
            <p:cNvSpPr>
              <a:spLocks noChangeArrowheads="1"/>
            </p:cNvSpPr>
            <p:nvPr/>
          </p:nvSpPr>
          <p:spPr bwMode="auto">
            <a:xfrm>
              <a:off x="618" y="3469"/>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Bits:</a:t>
              </a:r>
            </a:p>
          </p:txBody>
        </p:sp>
        <p:sp>
          <p:nvSpPr>
            <p:cNvPr id="58421" name="Rectangle 53"/>
            <p:cNvSpPr>
              <a:spLocks noChangeArrowheads="1"/>
            </p:cNvSpPr>
            <p:nvPr/>
          </p:nvSpPr>
          <p:spPr bwMode="auto">
            <a:xfrm>
              <a:off x="1314" y="3600"/>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2000" b="1">
                  <a:solidFill>
                    <a:schemeClr val="accent2"/>
                  </a:solidFill>
                  <a:latin typeface="Helvetica" pitchFamily="34" charset="0"/>
                </a:rPr>
                <a:t>1110</a:t>
              </a:r>
              <a:r>
                <a:rPr lang="en-US" sz="2000" b="1">
                  <a:latin typeface="Helvetica" pitchFamily="34" charset="0"/>
                </a:rPr>
                <a:t>MMMM</a:t>
              </a:r>
            </a:p>
          </p:txBody>
        </p:sp>
        <p:sp>
          <p:nvSpPr>
            <p:cNvPr id="58422" name="Rectangle 54"/>
            <p:cNvSpPr>
              <a:spLocks noChangeArrowheads="1"/>
            </p:cNvSpPr>
            <p:nvPr/>
          </p:nvSpPr>
          <p:spPr bwMode="auto">
            <a:xfrm>
              <a:off x="2370" y="3600"/>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1600" b="1">
                  <a:latin typeface="Helvetica" pitchFamily="34" charset="0"/>
                </a:rPr>
                <a:t>Multicast Group</a:t>
              </a:r>
              <a:endParaRPr lang="en-US" sz="2000" b="1">
                <a:latin typeface="Helvetica" pitchFamily="34" charset="0"/>
              </a:endParaRPr>
            </a:p>
          </p:txBody>
        </p:sp>
        <p:sp>
          <p:nvSpPr>
            <p:cNvPr id="58423" name="Rectangle 55"/>
            <p:cNvSpPr>
              <a:spLocks noChangeArrowheads="1"/>
            </p:cNvSpPr>
            <p:nvPr/>
          </p:nvSpPr>
          <p:spPr bwMode="auto">
            <a:xfrm>
              <a:off x="3426" y="3600"/>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1600" b="1">
                  <a:latin typeface="Helvetica" pitchFamily="34" charset="0"/>
                </a:rPr>
                <a:t>Multicast Group</a:t>
              </a:r>
              <a:endParaRPr lang="en-US" sz="1600" b="1">
                <a:solidFill>
                  <a:schemeClr val="accent1"/>
                </a:solidFill>
                <a:latin typeface="Helvetica" pitchFamily="34" charset="0"/>
              </a:endParaRPr>
            </a:p>
          </p:txBody>
        </p:sp>
        <p:sp>
          <p:nvSpPr>
            <p:cNvPr id="58424" name="Rectangle 56"/>
            <p:cNvSpPr>
              <a:spLocks noChangeArrowheads="1"/>
            </p:cNvSpPr>
            <p:nvPr/>
          </p:nvSpPr>
          <p:spPr bwMode="auto">
            <a:xfrm>
              <a:off x="4473" y="3600"/>
              <a:ext cx="1080" cy="336"/>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sz="1600" b="1">
                  <a:latin typeface="Helvetica" pitchFamily="34" charset="0"/>
                </a:rPr>
                <a:t>Multicast Group</a:t>
              </a:r>
              <a:endParaRPr lang="en-US" sz="1600" b="1">
                <a:solidFill>
                  <a:schemeClr val="accent1"/>
                </a:solidFill>
                <a:latin typeface="Helvetica" pitchFamily="34" charset="0"/>
              </a:endParaRPr>
            </a:p>
          </p:txBody>
        </p:sp>
        <p:sp>
          <p:nvSpPr>
            <p:cNvPr id="7225" name="Rectangle 57"/>
            <p:cNvSpPr>
              <a:spLocks noChangeArrowheads="1"/>
            </p:cNvSpPr>
            <p:nvPr/>
          </p:nvSpPr>
          <p:spPr bwMode="auto">
            <a:xfrm>
              <a:off x="2244"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8</a:t>
              </a:r>
            </a:p>
          </p:txBody>
        </p:sp>
        <p:sp>
          <p:nvSpPr>
            <p:cNvPr id="7226" name="Rectangle 58"/>
            <p:cNvSpPr>
              <a:spLocks noChangeArrowheads="1"/>
            </p:cNvSpPr>
            <p:nvPr/>
          </p:nvSpPr>
          <p:spPr bwMode="auto">
            <a:xfrm>
              <a:off x="2436"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9</a:t>
              </a:r>
            </a:p>
          </p:txBody>
        </p:sp>
        <p:sp>
          <p:nvSpPr>
            <p:cNvPr id="7227" name="Rectangle 59"/>
            <p:cNvSpPr>
              <a:spLocks noChangeArrowheads="1"/>
            </p:cNvSpPr>
            <p:nvPr/>
          </p:nvSpPr>
          <p:spPr bwMode="auto">
            <a:xfrm>
              <a:off x="3258"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a:t>
              </a:r>
            </a:p>
          </p:txBody>
        </p:sp>
        <p:sp>
          <p:nvSpPr>
            <p:cNvPr id="7228" name="Rectangle 60"/>
            <p:cNvSpPr>
              <a:spLocks noChangeArrowheads="1"/>
            </p:cNvSpPr>
            <p:nvPr/>
          </p:nvSpPr>
          <p:spPr bwMode="auto">
            <a:xfrm>
              <a:off x="3492"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a:t>
              </a:r>
            </a:p>
          </p:txBody>
        </p:sp>
        <p:sp>
          <p:nvSpPr>
            <p:cNvPr id="7229" name="Rectangle 61"/>
            <p:cNvSpPr>
              <a:spLocks noChangeArrowheads="1"/>
            </p:cNvSpPr>
            <p:nvPr/>
          </p:nvSpPr>
          <p:spPr bwMode="auto">
            <a:xfrm>
              <a:off x="4314"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24</a:t>
              </a:r>
            </a:p>
          </p:txBody>
        </p:sp>
        <p:sp>
          <p:nvSpPr>
            <p:cNvPr id="7230" name="Rectangle 62"/>
            <p:cNvSpPr>
              <a:spLocks noChangeArrowheads="1"/>
            </p:cNvSpPr>
            <p:nvPr/>
          </p:nvSpPr>
          <p:spPr bwMode="auto">
            <a:xfrm>
              <a:off x="4512"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25</a:t>
              </a:r>
            </a:p>
          </p:txBody>
        </p:sp>
        <p:sp>
          <p:nvSpPr>
            <p:cNvPr id="7231" name="Rectangle 63"/>
            <p:cNvSpPr>
              <a:spLocks noChangeArrowheads="1"/>
            </p:cNvSpPr>
            <p:nvPr/>
          </p:nvSpPr>
          <p:spPr bwMode="auto">
            <a:xfrm>
              <a:off x="5370" y="3312"/>
              <a:ext cx="1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32</a:t>
              </a:r>
            </a:p>
          </p:txBody>
        </p:sp>
        <p:sp>
          <p:nvSpPr>
            <p:cNvPr id="7232" name="Rectangle 64"/>
            <p:cNvSpPr>
              <a:spLocks noChangeArrowheads="1"/>
            </p:cNvSpPr>
            <p:nvPr/>
          </p:nvSpPr>
          <p:spPr bwMode="auto">
            <a:xfrm>
              <a:off x="1609" y="3940"/>
              <a:ext cx="5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2359" tIns="0" rIns="652359" bIns="0" anchor="ctr" anchorCtr="1"/>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Range (224-239)</a:t>
              </a:r>
            </a:p>
          </p:txBody>
        </p:sp>
      </p:grpSp>
    </p:spTree>
    <p:extLst>
      <p:ext uri="{BB962C8B-B14F-4D97-AF65-F5344CB8AC3E}">
        <p14:creationId xmlns:p14="http://schemas.microsoft.com/office/powerpoint/2010/main" val="341353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A collection of devices and end systems that can communicate with each other</a:t>
            </a:r>
          </a:p>
          <a:p>
            <a:r>
              <a:rPr lang="en-US" dirty="0">
                <a:latin typeface="Arial" panose="020B0604020202020204" pitchFamily="34" charset="0"/>
                <a:cs typeface="Arial" panose="020B0604020202020204" pitchFamily="34" charset="0"/>
              </a:rPr>
              <a:t>Environments</a:t>
            </a:r>
          </a:p>
          <a:p>
            <a:pPr lvl="1"/>
            <a:r>
              <a:rPr lang="en-US" sz="2800" dirty="0">
                <a:latin typeface="Arial" panose="020B0604020202020204" pitchFamily="34" charset="0"/>
                <a:cs typeface="Arial" panose="020B0604020202020204" pitchFamily="34" charset="0"/>
              </a:rPr>
              <a:t>Homes</a:t>
            </a:r>
          </a:p>
          <a:p>
            <a:pPr lvl="1"/>
            <a:r>
              <a:rPr lang="en-US" sz="2800" dirty="0">
                <a:latin typeface="Arial" panose="020B0604020202020204" pitchFamily="34" charset="0"/>
                <a:cs typeface="Arial" panose="020B0604020202020204" pitchFamily="34" charset="0"/>
              </a:rPr>
              <a:t>Small businesses</a:t>
            </a:r>
          </a:p>
          <a:p>
            <a:pPr lvl="1"/>
            <a:r>
              <a:rPr lang="en-US" sz="2800" dirty="0">
                <a:latin typeface="Arial" panose="020B0604020202020204" pitchFamily="34" charset="0"/>
                <a:cs typeface="Arial" panose="020B0604020202020204" pitchFamily="34" charset="0"/>
              </a:rPr>
              <a:t>Large enterprises</a:t>
            </a: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49580" y="708660"/>
            <a:ext cx="10972800" cy="1066800"/>
          </a:xfrm>
        </p:spPr>
        <p:txBody>
          <a:bodyPr/>
          <a:lstStyle/>
          <a:p>
            <a:r>
              <a:rPr lang="en-US" dirty="0"/>
              <a:t>What is a network?</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Network &amp; broadcast address</a:t>
            </a:r>
          </a:p>
        </p:txBody>
      </p:sp>
      <p:sp>
        <p:nvSpPr>
          <p:cNvPr id="8196" name="Rectangle 3"/>
          <p:cNvSpPr>
            <a:spLocks noGrp="1" noChangeArrowheads="1"/>
          </p:cNvSpPr>
          <p:nvPr>
            <p:ph type="body" idx="1"/>
          </p:nvPr>
        </p:nvSpPr>
        <p:spPr/>
        <p:txBody>
          <a:bodyPr/>
          <a:lstStyle/>
          <a:p>
            <a:pPr eaLnBrk="1" hangingPunct="1">
              <a:lnSpc>
                <a:spcPct val="90000"/>
              </a:lnSpc>
            </a:pPr>
            <a:r>
              <a:rPr lang="en-US" smtClean="0"/>
              <a:t>Network address</a:t>
            </a:r>
          </a:p>
          <a:p>
            <a:pPr lvl="1" eaLnBrk="1" hangingPunct="1">
              <a:lnSpc>
                <a:spcPct val="90000"/>
              </a:lnSpc>
            </a:pPr>
            <a:r>
              <a:rPr lang="en-US" smtClean="0"/>
              <a:t>All host bits are ‘0’</a:t>
            </a:r>
          </a:p>
          <a:p>
            <a:pPr lvl="1" eaLnBrk="1" hangingPunct="1">
              <a:lnSpc>
                <a:spcPct val="90000"/>
              </a:lnSpc>
            </a:pPr>
            <a:r>
              <a:rPr lang="en-US" smtClean="0"/>
              <a:t>Used by router</a:t>
            </a:r>
          </a:p>
          <a:p>
            <a:pPr eaLnBrk="1" hangingPunct="1">
              <a:lnSpc>
                <a:spcPct val="90000"/>
              </a:lnSpc>
            </a:pPr>
            <a:r>
              <a:rPr lang="en-US" smtClean="0"/>
              <a:t>Broadcast address</a:t>
            </a:r>
          </a:p>
          <a:p>
            <a:pPr lvl="1" eaLnBrk="1" hangingPunct="1">
              <a:lnSpc>
                <a:spcPct val="90000"/>
              </a:lnSpc>
            </a:pPr>
            <a:r>
              <a:rPr lang="en-US" smtClean="0"/>
              <a:t>All host bits are ‘1’</a:t>
            </a:r>
          </a:p>
          <a:p>
            <a:pPr lvl="1" eaLnBrk="1" hangingPunct="1">
              <a:lnSpc>
                <a:spcPct val="90000"/>
              </a:lnSpc>
            </a:pPr>
            <a:r>
              <a:rPr lang="en-US" smtClean="0"/>
              <a:t>Send to all host in the network</a:t>
            </a:r>
          </a:p>
          <a:p>
            <a:pPr eaLnBrk="1" hangingPunct="1">
              <a:lnSpc>
                <a:spcPct val="90000"/>
              </a:lnSpc>
            </a:pPr>
            <a:r>
              <a:rPr lang="en-US" smtClean="0"/>
              <a:t>Host address</a:t>
            </a:r>
          </a:p>
          <a:p>
            <a:pPr lvl="1" eaLnBrk="1" hangingPunct="1">
              <a:lnSpc>
                <a:spcPct val="90000"/>
              </a:lnSpc>
            </a:pPr>
            <a:r>
              <a:rPr lang="en-US" smtClean="0"/>
              <a:t>Others </a:t>
            </a:r>
          </a:p>
          <a:p>
            <a:pPr lvl="1" eaLnBrk="1" hangingPunct="1">
              <a:lnSpc>
                <a:spcPct val="90000"/>
              </a:lnSpc>
            </a:pPr>
            <a:r>
              <a:rPr lang="en-US" smtClean="0"/>
              <a:t>Assigned to a host</a:t>
            </a:r>
          </a:p>
        </p:txBody>
      </p:sp>
    </p:spTree>
    <p:extLst>
      <p:ext uri="{BB962C8B-B14F-4D97-AF65-F5344CB8AC3E}">
        <p14:creationId xmlns:p14="http://schemas.microsoft.com/office/powerpoint/2010/main" val="6553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128589" y="479617"/>
            <a:ext cx="10972800" cy="1069848"/>
          </a:xfrm>
        </p:spPr>
        <p:txBody>
          <a:bodyPr/>
          <a:lstStyle/>
          <a:p>
            <a:pPr eaLnBrk="1" hangingPunct="1"/>
            <a:r>
              <a:rPr lang="en-US" dirty="0" smtClean="0"/>
              <a:t>Host address</a:t>
            </a:r>
          </a:p>
        </p:txBody>
      </p:sp>
      <p:grpSp>
        <p:nvGrpSpPr>
          <p:cNvPr id="9220" name="Group 50"/>
          <p:cNvGrpSpPr>
            <a:grpSpLocks/>
          </p:cNvGrpSpPr>
          <p:nvPr/>
        </p:nvGrpSpPr>
        <p:grpSpPr bwMode="auto">
          <a:xfrm>
            <a:off x="1981201" y="1524000"/>
            <a:ext cx="8258175" cy="4978400"/>
            <a:chOff x="280" y="1008"/>
            <a:chExt cx="5202" cy="3136"/>
          </a:xfrm>
        </p:grpSpPr>
        <p:sp>
          <p:nvSpPr>
            <p:cNvPr id="9221" name="Rectangle 5"/>
            <p:cNvSpPr>
              <a:spLocks noChangeArrowheads="1"/>
            </p:cNvSpPr>
            <p:nvPr/>
          </p:nvSpPr>
          <p:spPr bwMode="auto">
            <a:xfrm>
              <a:off x="2569" y="3209"/>
              <a:ext cx="1827" cy="909"/>
            </a:xfrm>
            <a:prstGeom prst="rect">
              <a:avLst/>
            </a:prstGeom>
            <a:solidFill>
              <a:srgbClr val="FFEFC2"/>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222" name="Rectangle 6"/>
            <p:cNvSpPr>
              <a:spLocks noChangeArrowheads="1"/>
            </p:cNvSpPr>
            <p:nvPr/>
          </p:nvSpPr>
          <p:spPr bwMode="auto">
            <a:xfrm>
              <a:off x="2569" y="3200"/>
              <a:ext cx="1827" cy="423"/>
            </a:xfrm>
            <a:prstGeom prst="rect">
              <a:avLst/>
            </a:prstGeom>
            <a:solidFill>
              <a:schemeClr val="folHlink"/>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223" name="Rectangle 7"/>
            <p:cNvSpPr>
              <a:spLocks noChangeArrowheads="1"/>
            </p:cNvSpPr>
            <p:nvPr/>
          </p:nvSpPr>
          <p:spPr bwMode="auto">
            <a:xfrm>
              <a:off x="587" y="1099"/>
              <a:ext cx="104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363"/>
                </a:lnSpc>
              </a:pPr>
              <a:r>
                <a:rPr lang="en-US" sz="2000" b="1">
                  <a:solidFill>
                    <a:srgbClr val="000000"/>
                  </a:solidFill>
                  <a:latin typeface="Helvetica" panose="020B0604020202020204" pitchFamily="34" charset="0"/>
                </a:rPr>
                <a:t>172.16.2.2</a:t>
              </a:r>
            </a:p>
          </p:txBody>
        </p:sp>
        <p:sp>
          <p:nvSpPr>
            <p:cNvPr id="9224" name="Rectangle 8"/>
            <p:cNvSpPr>
              <a:spLocks noChangeArrowheads="1"/>
            </p:cNvSpPr>
            <p:nvPr/>
          </p:nvSpPr>
          <p:spPr bwMode="auto">
            <a:xfrm>
              <a:off x="453" y="1666"/>
              <a:ext cx="117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363"/>
                </a:lnSpc>
              </a:pPr>
              <a:r>
                <a:rPr lang="en-US" sz="2000" b="1">
                  <a:solidFill>
                    <a:srgbClr val="000000"/>
                  </a:solidFill>
                  <a:latin typeface="Helvetica" panose="020B0604020202020204" pitchFamily="34" charset="0"/>
                </a:rPr>
                <a:t>172.16.3.10</a:t>
              </a:r>
            </a:p>
          </p:txBody>
        </p:sp>
        <p:sp>
          <p:nvSpPr>
            <p:cNvPr id="9225" name="Rectangle 9"/>
            <p:cNvSpPr>
              <a:spLocks noChangeArrowheads="1"/>
            </p:cNvSpPr>
            <p:nvPr/>
          </p:nvSpPr>
          <p:spPr bwMode="auto">
            <a:xfrm>
              <a:off x="587" y="2242"/>
              <a:ext cx="10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363"/>
                </a:lnSpc>
              </a:pPr>
              <a:r>
                <a:rPr lang="en-US" sz="2000" b="1">
                  <a:solidFill>
                    <a:srgbClr val="000000"/>
                  </a:solidFill>
                  <a:latin typeface="Helvetica" panose="020B0604020202020204" pitchFamily="34" charset="0"/>
                </a:rPr>
                <a:t>172.16.12.12</a:t>
              </a:r>
            </a:p>
          </p:txBody>
        </p:sp>
        <p:sp>
          <p:nvSpPr>
            <p:cNvPr id="9226" name="Rectangle 10"/>
            <p:cNvSpPr>
              <a:spLocks noChangeArrowheads="1"/>
            </p:cNvSpPr>
            <p:nvPr/>
          </p:nvSpPr>
          <p:spPr bwMode="auto">
            <a:xfrm>
              <a:off x="4213" y="1099"/>
              <a:ext cx="8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10.1.1.1</a:t>
              </a:r>
            </a:p>
          </p:txBody>
        </p:sp>
        <p:sp>
          <p:nvSpPr>
            <p:cNvPr id="9227" name="Rectangle 11"/>
            <p:cNvSpPr>
              <a:spLocks noChangeArrowheads="1"/>
            </p:cNvSpPr>
            <p:nvPr/>
          </p:nvSpPr>
          <p:spPr bwMode="auto">
            <a:xfrm>
              <a:off x="4213" y="1666"/>
              <a:ext cx="108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10.250.8.11</a:t>
              </a:r>
            </a:p>
          </p:txBody>
        </p:sp>
        <p:sp>
          <p:nvSpPr>
            <p:cNvPr id="9228" name="Rectangle 12"/>
            <p:cNvSpPr>
              <a:spLocks noChangeArrowheads="1"/>
            </p:cNvSpPr>
            <p:nvPr/>
          </p:nvSpPr>
          <p:spPr bwMode="auto">
            <a:xfrm>
              <a:off x="4213" y="2242"/>
              <a:ext cx="126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10.180.30.118</a:t>
              </a:r>
            </a:p>
          </p:txBody>
        </p:sp>
        <p:sp>
          <p:nvSpPr>
            <p:cNvPr id="60429" name="Line 13"/>
            <p:cNvSpPr>
              <a:spLocks noChangeShapeType="1"/>
            </p:cNvSpPr>
            <p:nvPr/>
          </p:nvSpPr>
          <p:spPr bwMode="auto">
            <a:xfrm>
              <a:off x="1989" y="1350"/>
              <a:ext cx="18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30" name="Line 14"/>
            <p:cNvSpPr>
              <a:spLocks noChangeShapeType="1"/>
            </p:cNvSpPr>
            <p:nvPr/>
          </p:nvSpPr>
          <p:spPr bwMode="auto">
            <a:xfrm>
              <a:off x="1980" y="1926"/>
              <a:ext cx="189"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31" name="Line 15"/>
            <p:cNvSpPr>
              <a:spLocks noChangeShapeType="1"/>
            </p:cNvSpPr>
            <p:nvPr/>
          </p:nvSpPr>
          <p:spPr bwMode="auto">
            <a:xfrm>
              <a:off x="1971" y="2529"/>
              <a:ext cx="207"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32" name="Line 16"/>
            <p:cNvSpPr>
              <a:spLocks noChangeShapeType="1"/>
            </p:cNvSpPr>
            <p:nvPr/>
          </p:nvSpPr>
          <p:spPr bwMode="auto">
            <a:xfrm>
              <a:off x="3681" y="2511"/>
              <a:ext cx="33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33" name="Line 17"/>
            <p:cNvSpPr>
              <a:spLocks noChangeShapeType="1"/>
            </p:cNvSpPr>
            <p:nvPr/>
          </p:nvSpPr>
          <p:spPr bwMode="auto">
            <a:xfrm>
              <a:off x="3681" y="1980"/>
              <a:ext cx="198"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34" name="Line 18"/>
            <p:cNvSpPr>
              <a:spLocks noChangeShapeType="1"/>
            </p:cNvSpPr>
            <p:nvPr/>
          </p:nvSpPr>
          <p:spPr bwMode="auto">
            <a:xfrm>
              <a:off x="3690" y="1359"/>
              <a:ext cx="324"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35" name="Line 19"/>
            <p:cNvSpPr>
              <a:spLocks noChangeShapeType="1"/>
            </p:cNvSpPr>
            <p:nvPr/>
          </p:nvSpPr>
          <p:spPr bwMode="auto">
            <a:xfrm>
              <a:off x="2178" y="1647"/>
              <a:ext cx="150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9236" name="Rectangle 20"/>
            <p:cNvSpPr>
              <a:spLocks noChangeArrowheads="1"/>
            </p:cNvSpPr>
            <p:nvPr/>
          </p:nvSpPr>
          <p:spPr bwMode="auto">
            <a:xfrm>
              <a:off x="3205" y="1443"/>
              <a:ext cx="37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E1</a:t>
              </a:r>
            </a:p>
          </p:txBody>
        </p:sp>
        <p:sp>
          <p:nvSpPr>
            <p:cNvPr id="9237" name="Rectangle 21"/>
            <p:cNvSpPr>
              <a:spLocks noChangeArrowheads="1"/>
            </p:cNvSpPr>
            <p:nvPr/>
          </p:nvSpPr>
          <p:spPr bwMode="auto">
            <a:xfrm>
              <a:off x="352" y="3421"/>
              <a:ext cx="91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172.16</a:t>
              </a:r>
            </a:p>
          </p:txBody>
        </p:sp>
        <p:sp>
          <p:nvSpPr>
            <p:cNvPr id="9238" name="Rectangle 22"/>
            <p:cNvSpPr>
              <a:spLocks noChangeArrowheads="1"/>
            </p:cNvSpPr>
            <p:nvPr/>
          </p:nvSpPr>
          <p:spPr bwMode="auto">
            <a:xfrm>
              <a:off x="1369" y="3421"/>
              <a:ext cx="49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12</a:t>
              </a:r>
            </a:p>
          </p:txBody>
        </p:sp>
        <p:sp>
          <p:nvSpPr>
            <p:cNvPr id="9239" name="Rectangle 23"/>
            <p:cNvSpPr>
              <a:spLocks noChangeArrowheads="1"/>
            </p:cNvSpPr>
            <p:nvPr/>
          </p:nvSpPr>
          <p:spPr bwMode="auto">
            <a:xfrm>
              <a:off x="1819" y="3421"/>
              <a:ext cx="39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12</a:t>
              </a:r>
            </a:p>
          </p:txBody>
        </p:sp>
        <p:sp>
          <p:nvSpPr>
            <p:cNvPr id="9240" name="Rectangle 24"/>
            <p:cNvSpPr>
              <a:spLocks noChangeArrowheads="1"/>
            </p:cNvSpPr>
            <p:nvPr/>
          </p:nvSpPr>
          <p:spPr bwMode="auto">
            <a:xfrm>
              <a:off x="280" y="3664"/>
              <a:ext cx="86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Network</a:t>
              </a:r>
            </a:p>
          </p:txBody>
        </p:sp>
        <p:sp>
          <p:nvSpPr>
            <p:cNvPr id="9241" name="Rectangle 25"/>
            <p:cNvSpPr>
              <a:spLocks noChangeArrowheads="1"/>
            </p:cNvSpPr>
            <p:nvPr/>
          </p:nvSpPr>
          <p:spPr bwMode="auto">
            <a:xfrm>
              <a:off x="1432" y="3664"/>
              <a:ext cx="54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Host</a:t>
              </a:r>
            </a:p>
          </p:txBody>
        </p:sp>
        <p:sp>
          <p:nvSpPr>
            <p:cNvPr id="9242" name="Rectangle 26"/>
            <p:cNvSpPr>
              <a:spLocks noChangeArrowheads="1"/>
            </p:cNvSpPr>
            <p:nvPr/>
          </p:nvSpPr>
          <p:spPr bwMode="auto">
            <a:xfrm>
              <a:off x="1144" y="3421"/>
              <a:ext cx="11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a:t>
              </a:r>
            </a:p>
          </p:txBody>
        </p:sp>
        <p:sp>
          <p:nvSpPr>
            <p:cNvPr id="9243" name="Rectangle 27"/>
            <p:cNvSpPr>
              <a:spLocks noChangeArrowheads="1"/>
            </p:cNvSpPr>
            <p:nvPr/>
          </p:nvSpPr>
          <p:spPr bwMode="auto">
            <a:xfrm>
              <a:off x="1684" y="3421"/>
              <a:ext cx="14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a:t>
              </a:r>
            </a:p>
          </p:txBody>
        </p:sp>
        <p:sp>
          <p:nvSpPr>
            <p:cNvPr id="9244" name="Line 28"/>
            <p:cNvSpPr>
              <a:spLocks noChangeShapeType="1"/>
            </p:cNvSpPr>
            <p:nvPr/>
          </p:nvSpPr>
          <p:spPr bwMode="auto">
            <a:xfrm>
              <a:off x="810" y="2466"/>
              <a:ext cx="0" cy="927"/>
            </a:xfrm>
            <a:prstGeom prst="line">
              <a:avLst/>
            </a:prstGeom>
            <a:noFill/>
            <a:ln w="50800">
              <a:solidFill>
                <a:srgbClr val="8955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45"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 y="1170"/>
              <a:ext cx="40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6"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 y="1764"/>
              <a:ext cx="40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7"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 y="2358"/>
              <a:ext cx="40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8"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 y="1170"/>
              <a:ext cx="40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9"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 y="1764"/>
              <a:ext cx="40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0"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 y="2358"/>
              <a:ext cx="40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1"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 y="1504"/>
              <a:ext cx="51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2" name="Freeform 36"/>
            <p:cNvSpPr>
              <a:spLocks/>
            </p:cNvSpPr>
            <p:nvPr/>
          </p:nvSpPr>
          <p:spPr bwMode="auto">
            <a:xfrm>
              <a:off x="288" y="3474"/>
              <a:ext cx="757" cy="163"/>
            </a:xfrm>
            <a:custGeom>
              <a:avLst/>
              <a:gdLst>
                <a:gd name="T0" fmla="*/ 0 w 673"/>
                <a:gd name="T1" fmla="*/ 0 h 145"/>
                <a:gd name="T2" fmla="*/ 0 w 673"/>
                <a:gd name="T3" fmla="*/ 259 h 145"/>
                <a:gd name="T4" fmla="*/ 1209 w 673"/>
                <a:gd name="T5" fmla="*/ 259 h 145"/>
                <a:gd name="T6" fmla="*/ 1209 w 673"/>
                <a:gd name="T7" fmla="*/ 0 h 145"/>
                <a:gd name="T8" fmla="*/ 0 60000 65536"/>
                <a:gd name="T9" fmla="*/ 0 60000 65536"/>
                <a:gd name="T10" fmla="*/ 0 60000 65536"/>
                <a:gd name="T11" fmla="*/ 0 60000 65536"/>
                <a:gd name="T12" fmla="*/ 0 w 673"/>
                <a:gd name="T13" fmla="*/ 0 h 145"/>
                <a:gd name="T14" fmla="*/ 673 w 673"/>
                <a:gd name="T15" fmla="*/ 145 h 145"/>
              </a:gdLst>
              <a:ahLst/>
              <a:cxnLst>
                <a:cxn ang="T8">
                  <a:pos x="T0" y="T1"/>
                </a:cxn>
                <a:cxn ang="T9">
                  <a:pos x="T2" y="T3"/>
                </a:cxn>
                <a:cxn ang="T10">
                  <a:pos x="T4" y="T5"/>
                </a:cxn>
                <a:cxn ang="T11">
                  <a:pos x="T6" y="T7"/>
                </a:cxn>
              </a:cxnLst>
              <a:rect l="T12" t="T13" r="T14" b="T15"/>
              <a:pathLst>
                <a:path w="673" h="145">
                  <a:moveTo>
                    <a:pt x="0" y="0"/>
                  </a:moveTo>
                  <a:lnTo>
                    <a:pt x="0" y="144"/>
                  </a:lnTo>
                  <a:lnTo>
                    <a:pt x="672" y="144"/>
                  </a:lnTo>
                  <a:lnTo>
                    <a:pt x="672" y="0"/>
                  </a:lnTo>
                </a:path>
              </a:pathLst>
            </a:custGeom>
            <a:noFill/>
            <a:ln w="50800" cap="rnd">
              <a:solidFill>
                <a:srgbClr val="8955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253" name="Freeform 37"/>
            <p:cNvSpPr>
              <a:spLocks/>
            </p:cNvSpPr>
            <p:nvPr/>
          </p:nvSpPr>
          <p:spPr bwMode="auto">
            <a:xfrm>
              <a:off x="1314" y="3474"/>
              <a:ext cx="757" cy="163"/>
            </a:xfrm>
            <a:custGeom>
              <a:avLst/>
              <a:gdLst>
                <a:gd name="T0" fmla="*/ 0 w 673"/>
                <a:gd name="T1" fmla="*/ 0 h 145"/>
                <a:gd name="T2" fmla="*/ 0 w 673"/>
                <a:gd name="T3" fmla="*/ 259 h 145"/>
                <a:gd name="T4" fmla="*/ 1209 w 673"/>
                <a:gd name="T5" fmla="*/ 259 h 145"/>
                <a:gd name="T6" fmla="*/ 1209 w 673"/>
                <a:gd name="T7" fmla="*/ 0 h 145"/>
                <a:gd name="T8" fmla="*/ 0 60000 65536"/>
                <a:gd name="T9" fmla="*/ 0 60000 65536"/>
                <a:gd name="T10" fmla="*/ 0 60000 65536"/>
                <a:gd name="T11" fmla="*/ 0 60000 65536"/>
                <a:gd name="T12" fmla="*/ 0 w 673"/>
                <a:gd name="T13" fmla="*/ 0 h 145"/>
                <a:gd name="T14" fmla="*/ 673 w 673"/>
                <a:gd name="T15" fmla="*/ 145 h 145"/>
              </a:gdLst>
              <a:ahLst/>
              <a:cxnLst>
                <a:cxn ang="T8">
                  <a:pos x="T0" y="T1"/>
                </a:cxn>
                <a:cxn ang="T9">
                  <a:pos x="T2" y="T3"/>
                </a:cxn>
                <a:cxn ang="T10">
                  <a:pos x="T4" y="T5"/>
                </a:cxn>
                <a:cxn ang="T11">
                  <a:pos x="T6" y="T7"/>
                </a:cxn>
              </a:cxnLst>
              <a:rect l="T12" t="T13" r="T14" b="T15"/>
              <a:pathLst>
                <a:path w="673" h="145">
                  <a:moveTo>
                    <a:pt x="0" y="0"/>
                  </a:moveTo>
                  <a:lnTo>
                    <a:pt x="0" y="144"/>
                  </a:lnTo>
                  <a:lnTo>
                    <a:pt x="672" y="144"/>
                  </a:lnTo>
                  <a:lnTo>
                    <a:pt x="672" y="0"/>
                  </a:lnTo>
                </a:path>
              </a:pathLst>
            </a:custGeom>
            <a:noFill/>
            <a:ln w="50800" cap="rnd">
              <a:solidFill>
                <a:srgbClr val="8955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254" name="Freeform 38"/>
            <p:cNvSpPr>
              <a:spLocks/>
            </p:cNvSpPr>
            <p:nvPr/>
          </p:nvSpPr>
          <p:spPr bwMode="auto">
            <a:xfrm>
              <a:off x="4400" y="3096"/>
              <a:ext cx="109" cy="1027"/>
            </a:xfrm>
            <a:custGeom>
              <a:avLst/>
              <a:gdLst>
                <a:gd name="T0" fmla="*/ 172 w 97"/>
                <a:gd name="T1" fmla="*/ 0 h 913"/>
                <a:gd name="T2" fmla="*/ 172 w 97"/>
                <a:gd name="T3" fmla="*/ 0 h 913"/>
                <a:gd name="T4" fmla="*/ 0 w 97"/>
                <a:gd name="T5" fmla="*/ 172 h 913"/>
                <a:gd name="T6" fmla="*/ 0 w 97"/>
                <a:gd name="T7" fmla="*/ 1642 h 913"/>
                <a:gd name="T8" fmla="*/ 172 w 97"/>
                <a:gd name="T9" fmla="*/ 1470 h 913"/>
                <a:gd name="T10" fmla="*/ 172 w 97"/>
                <a:gd name="T11" fmla="*/ 0 h 913"/>
                <a:gd name="T12" fmla="*/ 0 60000 65536"/>
                <a:gd name="T13" fmla="*/ 0 60000 65536"/>
                <a:gd name="T14" fmla="*/ 0 60000 65536"/>
                <a:gd name="T15" fmla="*/ 0 60000 65536"/>
                <a:gd name="T16" fmla="*/ 0 60000 65536"/>
                <a:gd name="T17" fmla="*/ 0 60000 65536"/>
                <a:gd name="T18" fmla="*/ 0 w 97"/>
                <a:gd name="T19" fmla="*/ 0 h 913"/>
                <a:gd name="T20" fmla="*/ 97 w 97"/>
                <a:gd name="T21" fmla="*/ 913 h 913"/>
              </a:gdLst>
              <a:ahLst/>
              <a:cxnLst>
                <a:cxn ang="T12">
                  <a:pos x="T0" y="T1"/>
                </a:cxn>
                <a:cxn ang="T13">
                  <a:pos x="T2" y="T3"/>
                </a:cxn>
                <a:cxn ang="T14">
                  <a:pos x="T4" y="T5"/>
                </a:cxn>
                <a:cxn ang="T15">
                  <a:pos x="T6" y="T7"/>
                </a:cxn>
                <a:cxn ang="T16">
                  <a:pos x="T8" y="T9"/>
                </a:cxn>
                <a:cxn ang="T17">
                  <a:pos x="T10" y="T11"/>
                </a:cxn>
              </a:cxnLst>
              <a:rect l="T18" t="T19" r="T20" b="T21"/>
              <a:pathLst>
                <a:path w="97" h="913">
                  <a:moveTo>
                    <a:pt x="96" y="0"/>
                  </a:moveTo>
                  <a:lnTo>
                    <a:pt x="96" y="0"/>
                  </a:lnTo>
                  <a:lnTo>
                    <a:pt x="0" y="96"/>
                  </a:lnTo>
                  <a:lnTo>
                    <a:pt x="0" y="912"/>
                  </a:lnTo>
                  <a:lnTo>
                    <a:pt x="96" y="816"/>
                  </a:lnTo>
                  <a:lnTo>
                    <a:pt x="96" y="0"/>
                  </a:lnTo>
                </a:path>
              </a:pathLst>
            </a:custGeom>
            <a:solidFill>
              <a:srgbClr val="FFDA74"/>
            </a:solidFill>
            <a:ln w="12700" cap="rnd">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255" name="Freeform 39"/>
            <p:cNvSpPr>
              <a:spLocks/>
            </p:cNvSpPr>
            <p:nvPr/>
          </p:nvSpPr>
          <p:spPr bwMode="auto">
            <a:xfrm>
              <a:off x="2564" y="3096"/>
              <a:ext cx="1945" cy="109"/>
            </a:xfrm>
            <a:custGeom>
              <a:avLst/>
              <a:gdLst>
                <a:gd name="T0" fmla="*/ 0 w 1729"/>
                <a:gd name="T1" fmla="*/ 172 h 97"/>
                <a:gd name="T2" fmla="*/ 172 w 1729"/>
                <a:gd name="T3" fmla="*/ 0 h 97"/>
                <a:gd name="T4" fmla="*/ 3113 w 1729"/>
                <a:gd name="T5" fmla="*/ 0 h 97"/>
                <a:gd name="T6" fmla="*/ 2939 w 1729"/>
                <a:gd name="T7" fmla="*/ 172 h 97"/>
                <a:gd name="T8" fmla="*/ 0 w 1729"/>
                <a:gd name="T9" fmla="*/ 172 h 97"/>
                <a:gd name="T10" fmla="*/ 0 60000 65536"/>
                <a:gd name="T11" fmla="*/ 0 60000 65536"/>
                <a:gd name="T12" fmla="*/ 0 60000 65536"/>
                <a:gd name="T13" fmla="*/ 0 60000 65536"/>
                <a:gd name="T14" fmla="*/ 0 60000 65536"/>
                <a:gd name="T15" fmla="*/ 0 w 1729"/>
                <a:gd name="T16" fmla="*/ 0 h 97"/>
                <a:gd name="T17" fmla="*/ 1729 w 1729"/>
                <a:gd name="T18" fmla="*/ 97 h 97"/>
              </a:gdLst>
              <a:ahLst/>
              <a:cxnLst>
                <a:cxn ang="T10">
                  <a:pos x="T0" y="T1"/>
                </a:cxn>
                <a:cxn ang="T11">
                  <a:pos x="T2" y="T3"/>
                </a:cxn>
                <a:cxn ang="T12">
                  <a:pos x="T4" y="T5"/>
                </a:cxn>
                <a:cxn ang="T13">
                  <a:pos x="T6" y="T7"/>
                </a:cxn>
                <a:cxn ang="T14">
                  <a:pos x="T8" y="T9"/>
                </a:cxn>
              </a:cxnLst>
              <a:rect l="T15" t="T16" r="T17" b="T18"/>
              <a:pathLst>
                <a:path w="1729" h="97">
                  <a:moveTo>
                    <a:pt x="0" y="96"/>
                  </a:moveTo>
                  <a:lnTo>
                    <a:pt x="96" y="0"/>
                  </a:lnTo>
                  <a:lnTo>
                    <a:pt x="1728" y="0"/>
                  </a:lnTo>
                  <a:lnTo>
                    <a:pt x="1632" y="96"/>
                  </a:lnTo>
                  <a:lnTo>
                    <a:pt x="0" y="96"/>
                  </a:lnTo>
                </a:path>
              </a:pathLst>
            </a:custGeom>
            <a:solidFill>
              <a:srgbClr val="FFDA74"/>
            </a:solidFill>
            <a:ln w="12700" cap="rnd">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256" name="Rectangle 40"/>
            <p:cNvSpPr>
              <a:spLocks noChangeArrowheads="1"/>
            </p:cNvSpPr>
            <p:nvPr/>
          </p:nvSpPr>
          <p:spPr bwMode="auto">
            <a:xfrm>
              <a:off x="2544" y="3393"/>
              <a:ext cx="9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b="1">
                  <a:solidFill>
                    <a:schemeClr val="bg2"/>
                  </a:solidFill>
                  <a:latin typeface="Helvetica" panose="020B0604020202020204" pitchFamily="34" charset="0"/>
                </a:rPr>
                <a:t>Network</a:t>
              </a:r>
            </a:p>
          </p:txBody>
        </p:sp>
        <p:sp>
          <p:nvSpPr>
            <p:cNvPr id="9257" name="Rectangle 41"/>
            <p:cNvSpPr>
              <a:spLocks noChangeArrowheads="1"/>
            </p:cNvSpPr>
            <p:nvPr/>
          </p:nvSpPr>
          <p:spPr bwMode="auto">
            <a:xfrm>
              <a:off x="3590" y="3393"/>
              <a:ext cx="8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b="1">
                  <a:solidFill>
                    <a:schemeClr val="bg2"/>
                  </a:solidFill>
                  <a:latin typeface="Helvetica" panose="020B0604020202020204" pitchFamily="34" charset="0"/>
                </a:rPr>
                <a:t>Interface</a:t>
              </a:r>
            </a:p>
          </p:txBody>
        </p:sp>
        <p:sp>
          <p:nvSpPr>
            <p:cNvPr id="9258" name="Rectangle 42"/>
            <p:cNvSpPr>
              <a:spLocks noChangeArrowheads="1"/>
            </p:cNvSpPr>
            <p:nvPr/>
          </p:nvSpPr>
          <p:spPr bwMode="auto">
            <a:xfrm>
              <a:off x="2652" y="3663"/>
              <a:ext cx="91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nSpc>
                  <a:spcPct val="95000"/>
                </a:lnSpc>
                <a:spcBef>
                  <a:spcPct val="50000"/>
                </a:spcBef>
              </a:pPr>
              <a:r>
                <a:rPr lang="en-US" b="1">
                  <a:solidFill>
                    <a:schemeClr val="tx2"/>
                  </a:solidFill>
                  <a:latin typeface="Helvetica" panose="020B0604020202020204" pitchFamily="34" charset="0"/>
                </a:rPr>
                <a:t>172.16.0.0</a:t>
              </a:r>
            </a:p>
            <a:p>
              <a:pPr>
                <a:lnSpc>
                  <a:spcPct val="95000"/>
                </a:lnSpc>
                <a:spcBef>
                  <a:spcPct val="50000"/>
                </a:spcBef>
              </a:pPr>
              <a:r>
                <a:rPr lang="en-US" b="1">
                  <a:solidFill>
                    <a:schemeClr val="tx2"/>
                  </a:solidFill>
                  <a:latin typeface="Helvetica" panose="020B0604020202020204" pitchFamily="34" charset="0"/>
                </a:rPr>
                <a:t>10.0.0.0</a:t>
              </a:r>
            </a:p>
          </p:txBody>
        </p:sp>
        <p:sp>
          <p:nvSpPr>
            <p:cNvPr id="9259" name="Rectangle 43"/>
            <p:cNvSpPr>
              <a:spLocks noChangeArrowheads="1"/>
            </p:cNvSpPr>
            <p:nvPr/>
          </p:nvSpPr>
          <p:spPr bwMode="auto">
            <a:xfrm>
              <a:off x="3500" y="3663"/>
              <a:ext cx="91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b="1">
                  <a:solidFill>
                    <a:schemeClr val="tx2"/>
                  </a:solidFill>
                  <a:latin typeface="Helvetica" panose="020B0604020202020204" pitchFamily="34" charset="0"/>
                </a:rPr>
                <a:t>E0</a:t>
              </a:r>
            </a:p>
            <a:p>
              <a:pPr algn="ctr">
                <a:lnSpc>
                  <a:spcPct val="95000"/>
                </a:lnSpc>
                <a:spcBef>
                  <a:spcPct val="50000"/>
                </a:spcBef>
              </a:pPr>
              <a:r>
                <a:rPr lang="en-US" b="1">
                  <a:solidFill>
                    <a:schemeClr val="tx2"/>
                  </a:solidFill>
                  <a:latin typeface="Helvetica" panose="020B0604020202020204" pitchFamily="34" charset="0"/>
                </a:rPr>
                <a:t>E1</a:t>
              </a:r>
            </a:p>
          </p:txBody>
        </p:sp>
        <p:sp>
          <p:nvSpPr>
            <p:cNvPr id="9260" name="Rectangle 44"/>
            <p:cNvSpPr>
              <a:spLocks noChangeArrowheads="1"/>
            </p:cNvSpPr>
            <p:nvPr/>
          </p:nvSpPr>
          <p:spPr bwMode="auto">
            <a:xfrm>
              <a:off x="2672" y="3231"/>
              <a:ext cx="15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b="1">
                  <a:solidFill>
                    <a:schemeClr val="bg2"/>
                  </a:solidFill>
                  <a:latin typeface="Helvetica" panose="020B0604020202020204" pitchFamily="34" charset="0"/>
                </a:rPr>
                <a:t>Routing Table</a:t>
              </a:r>
            </a:p>
          </p:txBody>
        </p:sp>
        <p:sp>
          <p:nvSpPr>
            <p:cNvPr id="9261" name="Rectangle 45"/>
            <p:cNvSpPr>
              <a:spLocks noChangeArrowheads="1"/>
            </p:cNvSpPr>
            <p:nvPr/>
          </p:nvSpPr>
          <p:spPr bwMode="auto">
            <a:xfrm>
              <a:off x="2223" y="1827"/>
              <a:ext cx="137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172.16.2.1</a:t>
              </a:r>
            </a:p>
          </p:txBody>
        </p:sp>
        <p:sp>
          <p:nvSpPr>
            <p:cNvPr id="9262" name="Rectangle 46"/>
            <p:cNvSpPr>
              <a:spLocks noChangeArrowheads="1"/>
            </p:cNvSpPr>
            <p:nvPr/>
          </p:nvSpPr>
          <p:spPr bwMode="auto">
            <a:xfrm>
              <a:off x="2979" y="1251"/>
              <a:ext cx="119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10.6.24.2</a:t>
              </a:r>
            </a:p>
          </p:txBody>
        </p:sp>
        <p:sp>
          <p:nvSpPr>
            <p:cNvPr id="9263" name="Rectangle 47"/>
            <p:cNvSpPr>
              <a:spLocks noChangeArrowheads="1"/>
            </p:cNvSpPr>
            <p:nvPr/>
          </p:nvSpPr>
          <p:spPr bwMode="auto">
            <a:xfrm>
              <a:off x="2415" y="1651"/>
              <a:ext cx="36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E0</a:t>
              </a:r>
            </a:p>
          </p:txBody>
        </p:sp>
        <p:sp>
          <p:nvSpPr>
            <p:cNvPr id="60464" name="Line 48"/>
            <p:cNvSpPr>
              <a:spLocks noChangeShapeType="1"/>
            </p:cNvSpPr>
            <p:nvPr/>
          </p:nvSpPr>
          <p:spPr bwMode="auto">
            <a:xfrm>
              <a:off x="3681" y="1017"/>
              <a:ext cx="0" cy="1674"/>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60465" name="Line 49"/>
            <p:cNvSpPr>
              <a:spLocks noChangeShapeType="1"/>
            </p:cNvSpPr>
            <p:nvPr/>
          </p:nvSpPr>
          <p:spPr bwMode="auto">
            <a:xfrm>
              <a:off x="2178" y="1008"/>
              <a:ext cx="0" cy="1674"/>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grpSp>
    </p:spTree>
    <p:extLst>
      <p:ext uri="{BB962C8B-B14F-4D97-AF65-F5344CB8AC3E}">
        <p14:creationId xmlns:p14="http://schemas.microsoft.com/office/powerpoint/2010/main" val="137806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228600" y="436495"/>
            <a:ext cx="10972800" cy="1069848"/>
          </a:xfrm>
        </p:spPr>
        <p:txBody>
          <a:bodyPr/>
          <a:lstStyle/>
          <a:p>
            <a:pPr eaLnBrk="1" hangingPunct="1"/>
            <a:r>
              <a:rPr lang="en-US" dirty="0"/>
              <a:t>Determining Available Host Addresses</a:t>
            </a:r>
          </a:p>
        </p:txBody>
      </p:sp>
      <p:sp>
        <p:nvSpPr>
          <p:cNvPr id="10244" name="Rectangle 5"/>
          <p:cNvSpPr>
            <a:spLocks noChangeArrowheads="1"/>
          </p:cNvSpPr>
          <p:nvPr/>
        </p:nvSpPr>
        <p:spPr bwMode="auto">
          <a:xfrm>
            <a:off x="5105400" y="5894387"/>
            <a:ext cx="3657600" cy="369332"/>
          </a:xfrm>
          <a:prstGeom prst="rect">
            <a:avLst/>
          </a:prstGeom>
          <a:solidFill>
            <a:srgbClr val="FFFFFF"/>
          </a:solidFill>
          <a:ln w="38100">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0245" name="Rectangle 6"/>
          <p:cNvSpPr>
            <a:spLocks noChangeArrowheads="1"/>
          </p:cNvSpPr>
          <p:nvPr/>
        </p:nvSpPr>
        <p:spPr bwMode="auto">
          <a:xfrm>
            <a:off x="8871268" y="5410200"/>
            <a:ext cx="1371600" cy="369332"/>
          </a:xfrm>
          <a:prstGeom prst="rect">
            <a:avLst/>
          </a:prstGeom>
          <a:solidFill>
            <a:srgbClr val="FFFFFF"/>
          </a:solidFill>
          <a:ln w="38100">
            <a:solidFill>
              <a:schemeClr val="tx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0246" name="Rectangle 7"/>
          <p:cNvSpPr>
            <a:spLocks noChangeArrowheads="1"/>
          </p:cNvSpPr>
          <p:nvPr/>
        </p:nvSpPr>
        <p:spPr bwMode="auto">
          <a:xfrm>
            <a:off x="5230814" y="40386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11111111</a:t>
            </a:r>
            <a:endParaRPr lang="en-US" sz="2800" b="1">
              <a:solidFill>
                <a:srgbClr val="000000"/>
              </a:solidFill>
              <a:latin typeface="Helvetica" panose="020B0604020202020204" pitchFamily="34" charset="0"/>
            </a:endParaRPr>
          </a:p>
        </p:txBody>
      </p:sp>
      <p:grpSp>
        <p:nvGrpSpPr>
          <p:cNvPr id="10247" name="Group 8"/>
          <p:cNvGrpSpPr>
            <a:grpSpLocks/>
          </p:cNvGrpSpPr>
          <p:nvPr/>
        </p:nvGrpSpPr>
        <p:grpSpPr bwMode="auto">
          <a:xfrm>
            <a:off x="1828800" y="1828800"/>
            <a:ext cx="6973888" cy="609600"/>
            <a:chOff x="893" y="1200"/>
            <a:chExt cx="4460" cy="586"/>
          </a:xfrm>
        </p:grpSpPr>
        <p:sp>
          <p:nvSpPr>
            <p:cNvPr id="62473" name="Rectangle 9"/>
            <p:cNvSpPr>
              <a:spLocks noChangeArrowheads="1"/>
            </p:cNvSpPr>
            <p:nvPr/>
          </p:nvSpPr>
          <p:spPr bwMode="auto">
            <a:xfrm>
              <a:off x="893" y="1202"/>
              <a:ext cx="1127" cy="5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2474" name="Rectangle 10"/>
            <p:cNvSpPr>
              <a:spLocks noChangeArrowheads="1"/>
            </p:cNvSpPr>
            <p:nvPr/>
          </p:nvSpPr>
          <p:spPr bwMode="auto">
            <a:xfrm>
              <a:off x="1999" y="1202"/>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2475" name="Rectangle 11"/>
            <p:cNvSpPr>
              <a:spLocks noChangeArrowheads="1"/>
            </p:cNvSpPr>
            <p:nvPr/>
          </p:nvSpPr>
          <p:spPr bwMode="auto">
            <a:xfrm>
              <a:off x="3124" y="1202"/>
              <a:ext cx="1130"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sp>
          <p:nvSpPr>
            <p:cNvPr id="62476" name="Rectangle 12"/>
            <p:cNvSpPr>
              <a:spLocks noChangeArrowheads="1"/>
            </p:cNvSpPr>
            <p:nvPr/>
          </p:nvSpPr>
          <p:spPr bwMode="auto">
            <a:xfrm>
              <a:off x="4228" y="1200"/>
              <a:ext cx="1125" cy="58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pPr>
                <a:defRPr/>
              </a:pPr>
              <a:endParaRPr lang="en-US">
                <a:latin typeface="Arial" charset="0"/>
              </a:endParaRPr>
            </a:p>
          </p:txBody>
        </p:sp>
      </p:grpSp>
      <p:sp>
        <p:nvSpPr>
          <p:cNvPr id="10248" name="Rectangle 13"/>
          <p:cNvSpPr>
            <a:spLocks noChangeArrowheads="1"/>
          </p:cNvSpPr>
          <p:nvPr/>
        </p:nvSpPr>
        <p:spPr bwMode="auto">
          <a:xfrm>
            <a:off x="2120900" y="1752601"/>
            <a:ext cx="68707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rgbClr val="FF3300"/>
                </a:solidFill>
                <a:latin typeface="Helvetica" panose="020B0604020202020204" pitchFamily="34" charset="0"/>
              </a:rPr>
              <a:t> 172</a:t>
            </a:r>
            <a:r>
              <a:rPr lang="en-US" sz="4100" b="1">
                <a:solidFill>
                  <a:schemeClr val="accent1"/>
                </a:solidFill>
                <a:latin typeface="Helvetica" panose="020B0604020202020204" pitchFamily="34" charset="0"/>
              </a:rPr>
              <a:t>     </a:t>
            </a:r>
            <a:r>
              <a:rPr lang="en-US" sz="4100" b="1">
                <a:solidFill>
                  <a:srgbClr val="000000"/>
                </a:solidFill>
                <a:latin typeface="Helvetica" panose="020B0604020202020204" pitchFamily="34" charset="0"/>
              </a:rPr>
              <a:t>	</a:t>
            </a:r>
            <a:r>
              <a:rPr lang="en-US" sz="4100" b="1">
                <a:solidFill>
                  <a:srgbClr val="FF3300"/>
                </a:solidFill>
                <a:latin typeface="Helvetica" panose="020B0604020202020204" pitchFamily="34" charset="0"/>
              </a:rPr>
              <a:t> 16</a:t>
            </a:r>
            <a:r>
              <a:rPr lang="en-US" sz="4100" b="1">
                <a:solidFill>
                  <a:srgbClr val="000000"/>
                </a:solidFill>
                <a:latin typeface="Helvetica" panose="020B0604020202020204" pitchFamily="34" charset="0"/>
              </a:rPr>
              <a:t>         0           0</a:t>
            </a:r>
          </a:p>
        </p:txBody>
      </p:sp>
      <p:sp>
        <p:nvSpPr>
          <p:cNvPr id="10249" name="Rectangle 14"/>
          <p:cNvSpPr>
            <a:spLocks noChangeArrowheads="1"/>
          </p:cNvSpPr>
          <p:nvPr/>
        </p:nvSpPr>
        <p:spPr bwMode="auto">
          <a:xfrm>
            <a:off x="1649414" y="2792413"/>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rgbClr val="FF3300"/>
                </a:solidFill>
                <a:latin typeface="Helvetica" panose="020B0604020202020204" pitchFamily="34" charset="0"/>
              </a:rPr>
              <a:t> </a:t>
            </a:r>
            <a:r>
              <a:rPr lang="en-US" sz="2800" b="1">
                <a:solidFill>
                  <a:srgbClr val="FF3300"/>
                </a:solidFill>
                <a:latin typeface="Helvetica" panose="020B0604020202020204" pitchFamily="34" charset="0"/>
              </a:rPr>
              <a:t>10101100</a:t>
            </a:r>
          </a:p>
        </p:txBody>
      </p:sp>
      <p:sp>
        <p:nvSpPr>
          <p:cNvPr id="10250" name="Rectangle 15"/>
          <p:cNvSpPr>
            <a:spLocks noChangeArrowheads="1"/>
          </p:cNvSpPr>
          <p:nvPr/>
        </p:nvSpPr>
        <p:spPr bwMode="auto">
          <a:xfrm>
            <a:off x="3402014" y="2792413"/>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solidFill>
                  <a:schemeClr val="accent1"/>
                </a:solidFill>
                <a:latin typeface="Helvetica" panose="020B0604020202020204" pitchFamily="34" charset="0"/>
              </a:rPr>
              <a:t> </a:t>
            </a:r>
            <a:r>
              <a:rPr lang="en-US" sz="2800" b="1">
                <a:solidFill>
                  <a:srgbClr val="FF3300"/>
                </a:solidFill>
                <a:latin typeface="Helvetica" panose="020B0604020202020204" pitchFamily="34" charset="0"/>
              </a:rPr>
              <a:t>00010000</a:t>
            </a:r>
          </a:p>
        </p:txBody>
      </p:sp>
      <p:sp>
        <p:nvSpPr>
          <p:cNvPr id="10251" name="Rectangle 16"/>
          <p:cNvSpPr>
            <a:spLocks noChangeArrowheads="1"/>
          </p:cNvSpPr>
          <p:nvPr/>
        </p:nvSpPr>
        <p:spPr bwMode="auto">
          <a:xfrm>
            <a:off x="5230814" y="2792413"/>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00000000</a:t>
            </a:r>
            <a:endParaRPr lang="en-US" sz="2800" b="1">
              <a:solidFill>
                <a:srgbClr val="000000"/>
              </a:solidFill>
              <a:latin typeface="Helvetica" panose="020B0604020202020204" pitchFamily="34" charset="0"/>
            </a:endParaRPr>
          </a:p>
        </p:txBody>
      </p:sp>
      <p:sp>
        <p:nvSpPr>
          <p:cNvPr id="10252" name="Rectangle 17"/>
          <p:cNvSpPr>
            <a:spLocks noChangeArrowheads="1"/>
          </p:cNvSpPr>
          <p:nvPr/>
        </p:nvSpPr>
        <p:spPr bwMode="auto">
          <a:xfrm>
            <a:off x="6934200" y="2819400"/>
            <a:ext cx="1855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00000000</a:t>
            </a:r>
            <a:endParaRPr lang="en-US" sz="2800" b="1">
              <a:solidFill>
                <a:srgbClr val="000000"/>
              </a:solidFill>
              <a:latin typeface="Helvetica" panose="020B0604020202020204" pitchFamily="34" charset="0"/>
            </a:endParaRPr>
          </a:p>
        </p:txBody>
      </p:sp>
      <p:sp>
        <p:nvSpPr>
          <p:cNvPr id="10253" name="Rectangle 18"/>
          <p:cNvSpPr>
            <a:spLocks noChangeArrowheads="1"/>
          </p:cNvSpPr>
          <p:nvPr/>
        </p:nvSpPr>
        <p:spPr bwMode="auto">
          <a:xfrm rot="-5400000">
            <a:off x="4787107" y="3110707"/>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1600"/>
              </a:lnSpc>
            </a:pPr>
            <a:r>
              <a:rPr lang="en-US" b="1">
                <a:solidFill>
                  <a:schemeClr val="accent2"/>
                </a:solidFill>
                <a:latin typeface="Helvetica" panose="020B0604020202020204" pitchFamily="34" charset="0"/>
              </a:rPr>
              <a:t>16</a:t>
            </a:r>
            <a:r>
              <a:rPr lang="en-US" b="1">
                <a:latin typeface="Helvetica" panose="020B0604020202020204" pitchFamily="34" charset="0"/>
              </a:rPr>
              <a:t/>
            </a:r>
            <a:br>
              <a:rPr lang="en-US" b="1">
                <a:latin typeface="Helvetica" panose="020B0604020202020204" pitchFamily="34" charset="0"/>
              </a:rPr>
            </a:br>
            <a:r>
              <a:rPr lang="en-US" b="1">
                <a:latin typeface="Helvetica" panose="020B0604020202020204" pitchFamily="34" charset="0"/>
              </a:rPr>
              <a:t>15</a:t>
            </a:r>
            <a:br>
              <a:rPr lang="en-US" b="1">
                <a:latin typeface="Helvetica" panose="020B0604020202020204" pitchFamily="34" charset="0"/>
              </a:rPr>
            </a:br>
            <a:r>
              <a:rPr lang="en-US" b="1">
                <a:latin typeface="Helvetica" panose="020B0604020202020204" pitchFamily="34" charset="0"/>
              </a:rPr>
              <a:t>14</a:t>
            </a:r>
            <a:br>
              <a:rPr lang="en-US" b="1">
                <a:latin typeface="Helvetica" panose="020B0604020202020204" pitchFamily="34" charset="0"/>
              </a:rPr>
            </a:br>
            <a:r>
              <a:rPr lang="en-US" b="1">
                <a:latin typeface="Helvetica" panose="020B0604020202020204" pitchFamily="34" charset="0"/>
              </a:rPr>
              <a:t>13</a:t>
            </a:r>
            <a:br>
              <a:rPr lang="en-US" b="1">
                <a:latin typeface="Helvetica" panose="020B0604020202020204" pitchFamily="34" charset="0"/>
              </a:rPr>
            </a:br>
            <a:r>
              <a:rPr lang="en-US" b="1">
                <a:latin typeface="Helvetica" panose="020B0604020202020204" pitchFamily="34" charset="0"/>
              </a:rPr>
              <a:t>12</a:t>
            </a:r>
            <a:br>
              <a:rPr lang="en-US" b="1">
                <a:latin typeface="Helvetica" panose="020B0604020202020204" pitchFamily="34" charset="0"/>
              </a:rPr>
            </a:br>
            <a:r>
              <a:rPr lang="en-US" b="1">
                <a:latin typeface="Helvetica" panose="020B0604020202020204" pitchFamily="34" charset="0"/>
              </a:rPr>
              <a:t>11</a:t>
            </a:r>
            <a:br>
              <a:rPr lang="en-US" b="1">
                <a:latin typeface="Helvetica" panose="020B0604020202020204" pitchFamily="34" charset="0"/>
              </a:rPr>
            </a:br>
            <a:r>
              <a:rPr lang="en-US" b="1">
                <a:latin typeface="Helvetica" panose="020B0604020202020204" pitchFamily="34" charset="0"/>
              </a:rPr>
              <a:t>10</a:t>
            </a:r>
            <a:br>
              <a:rPr lang="en-US" b="1">
                <a:latin typeface="Helvetica" panose="020B0604020202020204" pitchFamily="34" charset="0"/>
              </a:rPr>
            </a:br>
            <a:r>
              <a:rPr lang="en-US" b="1">
                <a:latin typeface="Helvetica" panose="020B0604020202020204" pitchFamily="34" charset="0"/>
              </a:rPr>
              <a:t>  9</a:t>
            </a:r>
            <a:br>
              <a:rPr lang="en-US" b="1">
                <a:latin typeface="Helvetica" panose="020B0604020202020204" pitchFamily="34" charset="0"/>
              </a:rPr>
            </a:br>
            <a:r>
              <a:rPr lang="en-US" b="1">
                <a:latin typeface="Helvetica" panose="020B0604020202020204" pitchFamily="34" charset="0"/>
              </a:rPr>
              <a:t/>
            </a:r>
            <a:br>
              <a:rPr lang="en-US" b="1">
                <a:latin typeface="Helvetica" panose="020B0604020202020204" pitchFamily="34" charset="0"/>
              </a:rPr>
            </a:br>
            <a:endParaRPr lang="en-US" sz="2800" b="1">
              <a:solidFill>
                <a:srgbClr val="000000"/>
              </a:solidFill>
              <a:latin typeface="Helvetica" panose="020B0604020202020204" pitchFamily="34" charset="0"/>
            </a:endParaRPr>
          </a:p>
        </p:txBody>
      </p:sp>
      <p:sp>
        <p:nvSpPr>
          <p:cNvPr id="10254" name="Rectangle 19"/>
          <p:cNvSpPr>
            <a:spLocks noChangeArrowheads="1"/>
          </p:cNvSpPr>
          <p:nvPr/>
        </p:nvSpPr>
        <p:spPr bwMode="auto">
          <a:xfrm rot="-5400000">
            <a:off x="6539707" y="3110707"/>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1600"/>
              </a:lnSpc>
            </a:pPr>
            <a:r>
              <a:rPr lang="en-US" b="1">
                <a:latin typeface="Helvetica" panose="020B0604020202020204" pitchFamily="34" charset="0"/>
              </a:rPr>
              <a:t>8</a:t>
            </a:r>
            <a:br>
              <a:rPr lang="en-US" b="1">
                <a:latin typeface="Helvetica" panose="020B0604020202020204" pitchFamily="34" charset="0"/>
              </a:rPr>
            </a:br>
            <a:r>
              <a:rPr lang="en-US" b="1">
                <a:latin typeface="Helvetica" panose="020B0604020202020204" pitchFamily="34" charset="0"/>
              </a:rPr>
              <a:t>7</a:t>
            </a:r>
            <a:br>
              <a:rPr lang="en-US" b="1">
                <a:latin typeface="Helvetica" panose="020B0604020202020204" pitchFamily="34" charset="0"/>
              </a:rPr>
            </a:br>
            <a:r>
              <a:rPr lang="en-US" b="1">
                <a:latin typeface="Helvetica" panose="020B0604020202020204" pitchFamily="34" charset="0"/>
              </a:rPr>
              <a:t>6</a:t>
            </a:r>
            <a:br>
              <a:rPr lang="en-US" b="1">
                <a:latin typeface="Helvetica" panose="020B0604020202020204" pitchFamily="34" charset="0"/>
              </a:rPr>
            </a:br>
            <a:r>
              <a:rPr lang="en-US" b="1">
                <a:latin typeface="Helvetica" panose="020B0604020202020204" pitchFamily="34" charset="0"/>
              </a:rPr>
              <a:t>5</a:t>
            </a:r>
            <a:br>
              <a:rPr lang="en-US" b="1">
                <a:latin typeface="Helvetica" panose="020B0604020202020204" pitchFamily="34" charset="0"/>
              </a:rPr>
            </a:br>
            <a:r>
              <a:rPr lang="en-US" b="1">
                <a:latin typeface="Helvetica" panose="020B0604020202020204" pitchFamily="34" charset="0"/>
              </a:rPr>
              <a:t>4</a:t>
            </a:r>
            <a:br>
              <a:rPr lang="en-US" b="1">
                <a:latin typeface="Helvetica" panose="020B0604020202020204" pitchFamily="34" charset="0"/>
              </a:rPr>
            </a:br>
            <a:r>
              <a:rPr lang="en-US" b="1">
                <a:latin typeface="Helvetica" panose="020B0604020202020204" pitchFamily="34" charset="0"/>
              </a:rPr>
              <a:t>3</a:t>
            </a:r>
            <a:br>
              <a:rPr lang="en-US" b="1">
                <a:latin typeface="Helvetica" panose="020B0604020202020204" pitchFamily="34" charset="0"/>
              </a:rPr>
            </a:br>
            <a:r>
              <a:rPr lang="en-US" b="1">
                <a:latin typeface="Helvetica" panose="020B0604020202020204" pitchFamily="34" charset="0"/>
              </a:rPr>
              <a:t>2</a:t>
            </a:r>
            <a:br>
              <a:rPr lang="en-US" b="1">
                <a:latin typeface="Helvetica" panose="020B0604020202020204" pitchFamily="34" charset="0"/>
              </a:rPr>
            </a:br>
            <a:r>
              <a:rPr lang="en-US" b="1">
                <a:latin typeface="Helvetica" panose="020B0604020202020204" pitchFamily="34" charset="0"/>
              </a:rPr>
              <a:t>1</a:t>
            </a:r>
            <a:br>
              <a:rPr lang="en-US" b="1">
                <a:latin typeface="Helvetica" panose="020B0604020202020204" pitchFamily="34" charset="0"/>
              </a:rPr>
            </a:br>
            <a:r>
              <a:rPr lang="en-US" b="1">
                <a:latin typeface="Helvetica" panose="020B0604020202020204" pitchFamily="34" charset="0"/>
              </a:rPr>
              <a:t/>
            </a:r>
            <a:br>
              <a:rPr lang="en-US" b="1">
                <a:latin typeface="Helvetica" panose="020B0604020202020204" pitchFamily="34" charset="0"/>
              </a:rPr>
            </a:br>
            <a:endParaRPr lang="en-US" sz="2800" b="1">
              <a:solidFill>
                <a:srgbClr val="000000"/>
              </a:solidFill>
              <a:latin typeface="Helvetica" panose="020B0604020202020204" pitchFamily="34" charset="0"/>
            </a:endParaRPr>
          </a:p>
        </p:txBody>
      </p:sp>
      <p:sp>
        <p:nvSpPr>
          <p:cNvPr id="10255" name="Text Box 20"/>
          <p:cNvSpPr txBox="1">
            <a:spLocks noChangeArrowheads="1"/>
          </p:cNvSpPr>
          <p:nvPr/>
        </p:nvSpPr>
        <p:spPr bwMode="auto">
          <a:xfrm>
            <a:off x="2741614" y="1371600"/>
            <a:ext cx="139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2400" b="1">
                <a:solidFill>
                  <a:srgbClr val="FF3300"/>
                </a:solidFill>
                <a:latin typeface="Helvetica" panose="020B0604020202020204" pitchFamily="34" charset="0"/>
              </a:rPr>
              <a:t>Network</a:t>
            </a:r>
            <a:endParaRPr lang="en-US" b="1">
              <a:solidFill>
                <a:srgbClr val="FF3300"/>
              </a:solidFill>
              <a:latin typeface="Helvetica" panose="020B0604020202020204" pitchFamily="34" charset="0"/>
            </a:endParaRPr>
          </a:p>
        </p:txBody>
      </p:sp>
      <p:sp>
        <p:nvSpPr>
          <p:cNvPr id="10256" name="Text Box 21"/>
          <p:cNvSpPr txBox="1">
            <a:spLocks noChangeArrowheads="1"/>
          </p:cNvSpPr>
          <p:nvPr/>
        </p:nvSpPr>
        <p:spPr bwMode="auto">
          <a:xfrm>
            <a:off x="6572251" y="14478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2400" b="1">
                <a:latin typeface="Helvetica" panose="020B0604020202020204" pitchFamily="34" charset="0"/>
              </a:rPr>
              <a:t>Host</a:t>
            </a:r>
            <a:endParaRPr lang="en-US" b="1">
              <a:solidFill>
                <a:schemeClr val="accent1"/>
              </a:solidFill>
              <a:latin typeface="Helvetica" panose="020B0604020202020204" pitchFamily="34" charset="0"/>
            </a:endParaRPr>
          </a:p>
        </p:txBody>
      </p:sp>
      <p:sp>
        <p:nvSpPr>
          <p:cNvPr id="10257" name="Rectangle 22"/>
          <p:cNvSpPr>
            <a:spLocks noChangeArrowheads="1"/>
          </p:cNvSpPr>
          <p:nvPr/>
        </p:nvSpPr>
        <p:spPr bwMode="auto">
          <a:xfrm>
            <a:off x="5257800" y="3124200"/>
            <a:ext cx="1855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00000000</a:t>
            </a:r>
            <a:endParaRPr lang="en-US" sz="2800" b="1">
              <a:solidFill>
                <a:srgbClr val="000000"/>
              </a:solidFill>
              <a:latin typeface="Helvetica" panose="020B0604020202020204" pitchFamily="34" charset="0"/>
            </a:endParaRPr>
          </a:p>
        </p:txBody>
      </p:sp>
      <p:sp>
        <p:nvSpPr>
          <p:cNvPr id="10258" name="Rectangle 23"/>
          <p:cNvSpPr>
            <a:spLocks noChangeArrowheads="1"/>
          </p:cNvSpPr>
          <p:nvPr/>
        </p:nvSpPr>
        <p:spPr bwMode="auto">
          <a:xfrm>
            <a:off x="6983414" y="31242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00000001</a:t>
            </a:r>
            <a:endParaRPr lang="en-US" sz="2800" b="1">
              <a:solidFill>
                <a:srgbClr val="000000"/>
              </a:solidFill>
              <a:latin typeface="Helvetica" panose="020B0604020202020204" pitchFamily="34" charset="0"/>
            </a:endParaRPr>
          </a:p>
        </p:txBody>
      </p:sp>
      <p:sp>
        <p:nvSpPr>
          <p:cNvPr id="10259" name="Rectangle 24"/>
          <p:cNvSpPr>
            <a:spLocks noChangeArrowheads="1"/>
          </p:cNvSpPr>
          <p:nvPr/>
        </p:nvSpPr>
        <p:spPr bwMode="auto">
          <a:xfrm>
            <a:off x="5230814" y="48006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11111111</a:t>
            </a:r>
            <a:endParaRPr lang="en-US" sz="2800" b="1">
              <a:solidFill>
                <a:srgbClr val="000000"/>
              </a:solidFill>
              <a:latin typeface="Helvetica" panose="020B0604020202020204" pitchFamily="34" charset="0"/>
            </a:endParaRPr>
          </a:p>
        </p:txBody>
      </p:sp>
      <p:sp>
        <p:nvSpPr>
          <p:cNvPr id="10260" name="Rectangle 25"/>
          <p:cNvSpPr>
            <a:spLocks noChangeArrowheads="1"/>
          </p:cNvSpPr>
          <p:nvPr/>
        </p:nvSpPr>
        <p:spPr bwMode="auto">
          <a:xfrm>
            <a:off x="6983414" y="48006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11111111</a:t>
            </a:r>
            <a:endParaRPr lang="en-US" sz="2800" b="1">
              <a:solidFill>
                <a:srgbClr val="000000"/>
              </a:solidFill>
              <a:latin typeface="Helvetica" panose="020B0604020202020204" pitchFamily="34" charset="0"/>
            </a:endParaRPr>
          </a:p>
        </p:txBody>
      </p:sp>
      <p:sp>
        <p:nvSpPr>
          <p:cNvPr id="10261" name="Line 26"/>
          <p:cNvSpPr>
            <a:spLocks noChangeShapeType="1"/>
          </p:cNvSpPr>
          <p:nvPr/>
        </p:nvSpPr>
        <p:spPr bwMode="auto">
          <a:xfrm>
            <a:off x="5334000" y="1676400"/>
            <a:ext cx="0" cy="373380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0262" name="Rectangle 27"/>
          <p:cNvSpPr>
            <a:spLocks noChangeArrowheads="1"/>
          </p:cNvSpPr>
          <p:nvPr/>
        </p:nvSpPr>
        <p:spPr bwMode="auto">
          <a:xfrm>
            <a:off x="5230814" y="44196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11111111</a:t>
            </a:r>
            <a:endParaRPr lang="en-US" sz="2800" b="1">
              <a:solidFill>
                <a:srgbClr val="000000"/>
              </a:solidFill>
              <a:latin typeface="Helvetica" panose="020B0604020202020204" pitchFamily="34" charset="0"/>
            </a:endParaRPr>
          </a:p>
        </p:txBody>
      </p:sp>
      <p:sp>
        <p:nvSpPr>
          <p:cNvPr id="10263" name="Rectangle 28"/>
          <p:cNvSpPr>
            <a:spLocks noChangeArrowheads="1"/>
          </p:cNvSpPr>
          <p:nvPr/>
        </p:nvSpPr>
        <p:spPr bwMode="auto">
          <a:xfrm>
            <a:off x="6983414" y="44196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11111110</a:t>
            </a:r>
            <a:endParaRPr lang="en-US" sz="2800" b="1">
              <a:solidFill>
                <a:srgbClr val="000000"/>
              </a:solidFill>
              <a:latin typeface="Helvetica" panose="020B0604020202020204" pitchFamily="34" charset="0"/>
            </a:endParaRPr>
          </a:p>
        </p:txBody>
      </p:sp>
      <p:sp>
        <p:nvSpPr>
          <p:cNvPr id="10264" name="Rectangle 29"/>
          <p:cNvSpPr>
            <a:spLocks noChangeArrowheads="1"/>
          </p:cNvSpPr>
          <p:nvPr/>
        </p:nvSpPr>
        <p:spPr bwMode="auto">
          <a:xfrm rot="-5400000">
            <a:off x="7835106" y="3747294"/>
            <a:ext cx="4079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500"/>
              </a:lnSpc>
            </a:pPr>
            <a:r>
              <a:rPr lang="en-US" sz="2400" b="1">
                <a:latin typeface="Helvetica" panose="020B0604020202020204" pitchFamily="34" charset="0"/>
              </a:rPr>
              <a:t>...</a:t>
            </a:r>
            <a:endParaRPr lang="en-US" sz="2800" b="1">
              <a:solidFill>
                <a:srgbClr val="000000"/>
              </a:solidFill>
              <a:latin typeface="Helvetica" panose="020B0604020202020204" pitchFamily="34" charset="0"/>
            </a:endParaRPr>
          </a:p>
        </p:txBody>
      </p:sp>
      <p:sp>
        <p:nvSpPr>
          <p:cNvPr id="10265" name="Rectangle 30"/>
          <p:cNvSpPr>
            <a:spLocks noChangeArrowheads="1"/>
          </p:cNvSpPr>
          <p:nvPr/>
        </p:nvSpPr>
        <p:spPr bwMode="auto">
          <a:xfrm rot="-5400000">
            <a:off x="6158706" y="3747294"/>
            <a:ext cx="4079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500"/>
              </a:lnSpc>
            </a:pPr>
            <a:r>
              <a:rPr lang="en-US" sz="2400" b="1">
                <a:latin typeface="Helvetica" panose="020B0604020202020204" pitchFamily="34" charset="0"/>
              </a:rPr>
              <a:t>...</a:t>
            </a:r>
            <a:endParaRPr lang="en-US" sz="2800" b="1">
              <a:solidFill>
                <a:srgbClr val="000000"/>
              </a:solidFill>
              <a:latin typeface="Helvetica" panose="020B0604020202020204" pitchFamily="34" charset="0"/>
            </a:endParaRPr>
          </a:p>
        </p:txBody>
      </p:sp>
      <p:sp>
        <p:nvSpPr>
          <p:cNvPr id="10266" name="Rectangle 31"/>
          <p:cNvSpPr>
            <a:spLocks noChangeArrowheads="1"/>
          </p:cNvSpPr>
          <p:nvPr/>
        </p:nvSpPr>
        <p:spPr bwMode="auto">
          <a:xfrm>
            <a:off x="5257800" y="3429000"/>
            <a:ext cx="1855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00000000</a:t>
            </a:r>
            <a:endParaRPr lang="en-US" sz="2800" b="1">
              <a:solidFill>
                <a:srgbClr val="000000"/>
              </a:solidFill>
              <a:latin typeface="Helvetica" panose="020B0604020202020204" pitchFamily="34" charset="0"/>
            </a:endParaRPr>
          </a:p>
        </p:txBody>
      </p:sp>
      <p:sp>
        <p:nvSpPr>
          <p:cNvPr id="10267" name="Rectangle 32"/>
          <p:cNvSpPr>
            <a:spLocks noChangeArrowheads="1"/>
          </p:cNvSpPr>
          <p:nvPr/>
        </p:nvSpPr>
        <p:spPr bwMode="auto">
          <a:xfrm>
            <a:off x="6983414" y="34290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00000011</a:t>
            </a:r>
            <a:endParaRPr lang="en-US" sz="2800" b="1">
              <a:solidFill>
                <a:srgbClr val="000000"/>
              </a:solidFill>
              <a:latin typeface="Helvetica" panose="020B0604020202020204" pitchFamily="34" charset="0"/>
            </a:endParaRPr>
          </a:p>
        </p:txBody>
      </p:sp>
      <p:sp>
        <p:nvSpPr>
          <p:cNvPr id="10268" name="Rectangle 33"/>
          <p:cNvSpPr>
            <a:spLocks noChangeArrowheads="1"/>
          </p:cNvSpPr>
          <p:nvPr/>
        </p:nvSpPr>
        <p:spPr bwMode="auto">
          <a:xfrm>
            <a:off x="6983414" y="4038600"/>
            <a:ext cx="1855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4100" b="1">
                <a:latin typeface="Helvetica" panose="020B0604020202020204" pitchFamily="34" charset="0"/>
              </a:rPr>
              <a:t> </a:t>
            </a:r>
            <a:r>
              <a:rPr lang="en-US" sz="2800" b="1">
                <a:latin typeface="Helvetica" panose="020B0604020202020204" pitchFamily="34" charset="0"/>
              </a:rPr>
              <a:t>11111101</a:t>
            </a:r>
            <a:endParaRPr lang="en-US" sz="2800" b="1">
              <a:solidFill>
                <a:srgbClr val="000000"/>
              </a:solidFill>
              <a:latin typeface="Helvetica" panose="020B0604020202020204" pitchFamily="34" charset="0"/>
            </a:endParaRPr>
          </a:p>
        </p:txBody>
      </p:sp>
      <p:sp>
        <p:nvSpPr>
          <p:cNvPr id="10269" name="Rectangle 34"/>
          <p:cNvSpPr>
            <a:spLocks noChangeArrowheads="1"/>
          </p:cNvSpPr>
          <p:nvPr/>
        </p:nvSpPr>
        <p:spPr bwMode="auto">
          <a:xfrm>
            <a:off x="9753600" y="2819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1</a:t>
            </a:r>
            <a:endParaRPr lang="en-US" sz="2800" b="1">
              <a:solidFill>
                <a:srgbClr val="000000"/>
              </a:solidFill>
              <a:latin typeface="Helvetica" panose="020B0604020202020204" pitchFamily="34" charset="0"/>
            </a:endParaRPr>
          </a:p>
        </p:txBody>
      </p:sp>
      <p:sp>
        <p:nvSpPr>
          <p:cNvPr id="10270" name="Rectangle 35"/>
          <p:cNvSpPr>
            <a:spLocks noChangeArrowheads="1"/>
          </p:cNvSpPr>
          <p:nvPr/>
        </p:nvSpPr>
        <p:spPr bwMode="auto">
          <a:xfrm>
            <a:off x="9753600" y="3124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2</a:t>
            </a:r>
            <a:endParaRPr lang="en-US" sz="2800" b="1">
              <a:solidFill>
                <a:srgbClr val="000000"/>
              </a:solidFill>
              <a:latin typeface="Helvetica" panose="020B0604020202020204" pitchFamily="34" charset="0"/>
            </a:endParaRPr>
          </a:p>
        </p:txBody>
      </p:sp>
      <p:sp>
        <p:nvSpPr>
          <p:cNvPr id="10271" name="Rectangle 36"/>
          <p:cNvSpPr>
            <a:spLocks noChangeArrowheads="1"/>
          </p:cNvSpPr>
          <p:nvPr/>
        </p:nvSpPr>
        <p:spPr bwMode="auto">
          <a:xfrm>
            <a:off x="97536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3</a:t>
            </a:r>
            <a:endParaRPr lang="en-US" sz="2800" b="1">
              <a:solidFill>
                <a:srgbClr val="000000"/>
              </a:solidFill>
              <a:latin typeface="Helvetica" panose="020B0604020202020204" pitchFamily="34" charset="0"/>
            </a:endParaRPr>
          </a:p>
        </p:txBody>
      </p:sp>
      <p:sp>
        <p:nvSpPr>
          <p:cNvPr id="10272" name="Rectangle 37"/>
          <p:cNvSpPr>
            <a:spLocks noChangeArrowheads="1"/>
          </p:cNvSpPr>
          <p:nvPr/>
        </p:nvSpPr>
        <p:spPr bwMode="auto">
          <a:xfrm>
            <a:off x="8991600" y="4038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65534</a:t>
            </a:r>
            <a:endParaRPr lang="en-US" sz="2800" b="1">
              <a:solidFill>
                <a:srgbClr val="000000"/>
              </a:solidFill>
              <a:latin typeface="Helvetica" panose="020B0604020202020204" pitchFamily="34" charset="0"/>
            </a:endParaRPr>
          </a:p>
        </p:txBody>
      </p:sp>
      <p:sp>
        <p:nvSpPr>
          <p:cNvPr id="10273" name="Rectangle 38"/>
          <p:cNvSpPr>
            <a:spLocks noChangeArrowheads="1"/>
          </p:cNvSpPr>
          <p:nvPr/>
        </p:nvSpPr>
        <p:spPr bwMode="auto">
          <a:xfrm>
            <a:off x="8991600" y="4419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65535</a:t>
            </a:r>
            <a:endParaRPr lang="en-US" sz="2800" b="1">
              <a:solidFill>
                <a:srgbClr val="000000"/>
              </a:solidFill>
              <a:latin typeface="Helvetica" panose="020B0604020202020204" pitchFamily="34" charset="0"/>
            </a:endParaRPr>
          </a:p>
        </p:txBody>
      </p:sp>
      <p:sp>
        <p:nvSpPr>
          <p:cNvPr id="10274" name="Rectangle 39"/>
          <p:cNvSpPr>
            <a:spLocks noChangeArrowheads="1"/>
          </p:cNvSpPr>
          <p:nvPr/>
        </p:nvSpPr>
        <p:spPr bwMode="auto">
          <a:xfrm>
            <a:off x="8991600" y="4800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65536</a:t>
            </a:r>
            <a:endParaRPr lang="en-US" sz="2800" b="1">
              <a:solidFill>
                <a:srgbClr val="000000"/>
              </a:solidFill>
              <a:latin typeface="Helvetica" panose="020B0604020202020204" pitchFamily="34" charset="0"/>
            </a:endParaRPr>
          </a:p>
        </p:txBody>
      </p:sp>
      <p:sp>
        <p:nvSpPr>
          <p:cNvPr id="10275" name="Line 40"/>
          <p:cNvSpPr>
            <a:spLocks noChangeShapeType="1"/>
          </p:cNvSpPr>
          <p:nvPr/>
        </p:nvSpPr>
        <p:spPr bwMode="auto">
          <a:xfrm>
            <a:off x="8991600" y="5943600"/>
            <a:ext cx="1066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0276" name="Rectangle 41"/>
          <p:cNvSpPr>
            <a:spLocks noChangeArrowheads="1"/>
          </p:cNvSpPr>
          <p:nvPr/>
        </p:nvSpPr>
        <p:spPr bwMode="auto">
          <a:xfrm>
            <a:off x="9067800" y="5181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a:t>
            </a:r>
            <a:endParaRPr lang="en-US" sz="2800" b="1">
              <a:solidFill>
                <a:srgbClr val="000000"/>
              </a:solidFill>
              <a:latin typeface="Helvetica" panose="020B0604020202020204" pitchFamily="34" charset="0"/>
            </a:endParaRPr>
          </a:p>
        </p:txBody>
      </p:sp>
      <p:sp>
        <p:nvSpPr>
          <p:cNvPr id="10277" name="Rectangle 42"/>
          <p:cNvSpPr>
            <a:spLocks noChangeArrowheads="1"/>
          </p:cNvSpPr>
          <p:nvPr/>
        </p:nvSpPr>
        <p:spPr bwMode="auto">
          <a:xfrm rot="-5400000">
            <a:off x="9816306" y="3747294"/>
            <a:ext cx="4079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500"/>
              </a:lnSpc>
            </a:pPr>
            <a:r>
              <a:rPr lang="en-US" sz="2400" b="1">
                <a:latin typeface="Helvetica" panose="020B0604020202020204" pitchFamily="34" charset="0"/>
              </a:rPr>
              <a:t>...</a:t>
            </a:r>
            <a:endParaRPr lang="en-US" sz="2800" b="1">
              <a:solidFill>
                <a:srgbClr val="000000"/>
              </a:solidFill>
              <a:latin typeface="Helvetica" panose="020B0604020202020204" pitchFamily="34" charset="0"/>
            </a:endParaRPr>
          </a:p>
        </p:txBody>
      </p:sp>
      <p:sp>
        <p:nvSpPr>
          <p:cNvPr id="10278" name="Rectangle 43"/>
          <p:cNvSpPr>
            <a:spLocks noChangeArrowheads="1"/>
          </p:cNvSpPr>
          <p:nvPr/>
        </p:nvSpPr>
        <p:spPr bwMode="auto">
          <a:xfrm>
            <a:off x="9829800" y="51816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2</a:t>
            </a:r>
            <a:endParaRPr lang="en-US" sz="2800" b="1">
              <a:solidFill>
                <a:srgbClr val="000000"/>
              </a:solidFill>
              <a:latin typeface="Helvetica" panose="020B0604020202020204" pitchFamily="34" charset="0"/>
            </a:endParaRPr>
          </a:p>
        </p:txBody>
      </p:sp>
      <p:sp>
        <p:nvSpPr>
          <p:cNvPr id="10279" name="Rectangle 44"/>
          <p:cNvSpPr>
            <a:spLocks noChangeArrowheads="1"/>
          </p:cNvSpPr>
          <p:nvPr/>
        </p:nvSpPr>
        <p:spPr bwMode="auto">
          <a:xfrm>
            <a:off x="89916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65534</a:t>
            </a:r>
            <a:endParaRPr lang="en-US" sz="2800" b="1">
              <a:solidFill>
                <a:srgbClr val="000000"/>
              </a:solidFill>
              <a:latin typeface="Helvetica" panose="020B0604020202020204" pitchFamily="34" charset="0"/>
            </a:endParaRPr>
          </a:p>
        </p:txBody>
      </p:sp>
      <p:sp>
        <p:nvSpPr>
          <p:cNvPr id="10280" name="Rectangle 45"/>
          <p:cNvSpPr>
            <a:spLocks noChangeArrowheads="1"/>
          </p:cNvSpPr>
          <p:nvPr/>
        </p:nvSpPr>
        <p:spPr bwMode="auto">
          <a:xfrm>
            <a:off x="8839200" y="2286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a:latin typeface="Helvetica" panose="020B0604020202020204" pitchFamily="34" charset="0"/>
              </a:rPr>
              <a:t>N</a:t>
            </a:r>
            <a:endParaRPr lang="en-US" sz="2800" b="1">
              <a:solidFill>
                <a:srgbClr val="000000"/>
              </a:solidFill>
              <a:latin typeface="Helvetica" panose="020B0604020202020204" pitchFamily="34" charset="0"/>
            </a:endParaRPr>
          </a:p>
        </p:txBody>
      </p:sp>
      <p:sp>
        <p:nvSpPr>
          <p:cNvPr id="10281" name="Rectangle 46"/>
          <p:cNvSpPr>
            <a:spLocks noChangeArrowheads="1"/>
          </p:cNvSpPr>
          <p:nvPr/>
        </p:nvSpPr>
        <p:spPr bwMode="auto">
          <a:xfrm>
            <a:off x="52578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sz="2800" b="1" dirty="0">
                <a:solidFill>
                  <a:srgbClr val="FF3300"/>
                </a:solidFill>
                <a:latin typeface="Helvetica" panose="020B0604020202020204" pitchFamily="34" charset="0"/>
              </a:rPr>
              <a:t>2</a:t>
            </a:r>
            <a:r>
              <a:rPr lang="en-US" sz="2800" b="1" baseline="30000" dirty="0">
                <a:solidFill>
                  <a:srgbClr val="FF3300"/>
                </a:solidFill>
                <a:latin typeface="Helvetica" panose="020B0604020202020204" pitchFamily="34" charset="0"/>
              </a:rPr>
              <a:t>N</a:t>
            </a:r>
            <a:r>
              <a:rPr lang="en-US" sz="2800" b="1" dirty="0">
                <a:solidFill>
                  <a:srgbClr val="FF3300"/>
                </a:solidFill>
                <a:latin typeface="Helvetica" panose="020B0604020202020204" pitchFamily="34" charset="0"/>
              </a:rPr>
              <a:t>-2</a:t>
            </a:r>
            <a:r>
              <a:rPr lang="en-US" sz="2800" b="1" dirty="0">
                <a:latin typeface="Helvetica" panose="020B0604020202020204" pitchFamily="34" charset="0"/>
              </a:rPr>
              <a:t> = 2</a:t>
            </a:r>
            <a:r>
              <a:rPr lang="en-US" sz="2800" b="1" baseline="30000" dirty="0">
                <a:latin typeface="Helvetica" panose="020B0604020202020204" pitchFamily="34" charset="0"/>
              </a:rPr>
              <a:t>16</a:t>
            </a:r>
            <a:r>
              <a:rPr lang="en-US" sz="2800" b="1" dirty="0">
                <a:latin typeface="Helvetica" panose="020B0604020202020204" pitchFamily="34" charset="0"/>
              </a:rPr>
              <a:t>-2 = 65534</a:t>
            </a:r>
          </a:p>
        </p:txBody>
      </p:sp>
    </p:spTree>
    <p:extLst>
      <p:ext uri="{BB962C8B-B14F-4D97-AF65-F5344CB8AC3E}">
        <p14:creationId xmlns:p14="http://schemas.microsoft.com/office/powerpoint/2010/main" val="161075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en-US" smtClean="0"/>
              <a:t>Subnet mask</a:t>
            </a:r>
          </a:p>
        </p:txBody>
      </p:sp>
      <p:grpSp>
        <p:nvGrpSpPr>
          <p:cNvPr id="8196" name="Group 42"/>
          <p:cNvGrpSpPr>
            <a:grpSpLocks/>
          </p:cNvGrpSpPr>
          <p:nvPr/>
        </p:nvGrpSpPr>
        <p:grpSpPr bwMode="auto">
          <a:xfrm>
            <a:off x="2471738" y="1506538"/>
            <a:ext cx="8196262" cy="5351462"/>
            <a:chOff x="549" y="1037"/>
            <a:chExt cx="5163" cy="3371"/>
          </a:xfrm>
        </p:grpSpPr>
        <p:grpSp>
          <p:nvGrpSpPr>
            <p:cNvPr id="8197" name="Group 5"/>
            <p:cNvGrpSpPr>
              <a:grpSpLocks/>
            </p:cNvGrpSpPr>
            <p:nvPr/>
          </p:nvGrpSpPr>
          <p:grpSpPr bwMode="auto">
            <a:xfrm>
              <a:off x="1296" y="1313"/>
              <a:ext cx="4102" cy="415"/>
              <a:chOff x="1073" y="964"/>
              <a:chExt cx="3640" cy="424"/>
            </a:xfrm>
          </p:grpSpPr>
          <p:sp>
            <p:nvSpPr>
              <p:cNvPr id="16390" name="Rectangle 6"/>
              <p:cNvSpPr>
                <a:spLocks noChangeArrowheads="1"/>
              </p:cNvSpPr>
              <p:nvPr/>
            </p:nvSpPr>
            <p:spPr bwMode="auto">
              <a:xfrm>
                <a:off x="1073" y="964"/>
                <a:ext cx="904"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172</a:t>
                </a:r>
              </a:p>
            </p:txBody>
          </p:sp>
          <p:sp>
            <p:nvSpPr>
              <p:cNvPr id="16391" name="Rectangle 7"/>
              <p:cNvSpPr>
                <a:spLocks noChangeArrowheads="1"/>
              </p:cNvSpPr>
              <p:nvPr/>
            </p:nvSpPr>
            <p:spPr bwMode="auto">
              <a:xfrm>
                <a:off x="1985" y="964"/>
                <a:ext cx="902"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16</a:t>
                </a:r>
              </a:p>
            </p:txBody>
          </p:sp>
          <p:sp>
            <p:nvSpPr>
              <p:cNvPr id="16392" name="Rectangle 8"/>
              <p:cNvSpPr>
                <a:spLocks noChangeArrowheads="1"/>
              </p:cNvSpPr>
              <p:nvPr/>
            </p:nvSpPr>
            <p:spPr bwMode="auto">
              <a:xfrm>
                <a:off x="2897" y="964"/>
                <a:ext cx="902"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0</a:t>
                </a:r>
              </a:p>
            </p:txBody>
          </p:sp>
          <p:sp>
            <p:nvSpPr>
              <p:cNvPr id="16393" name="Rectangle 9"/>
              <p:cNvSpPr>
                <a:spLocks noChangeArrowheads="1"/>
              </p:cNvSpPr>
              <p:nvPr/>
            </p:nvSpPr>
            <p:spPr bwMode="auto">
              <a:xfrm>
                <a:off x="3809" y="964"/>
                <a:ext cx="904"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0</a:t>
                </a:r>
              </a:p>
            </p:txBody>
          </p:sp>
        </p:grpSp>
        <p:sp>
          <p:nvSpPr>
            <p:cNvPr id="16394" name="Rectangle 10"/>
            <p:cNvSpPr>
              <a:spLocks noChangeArrowheads="1"/>
            </p:cNvSpPr>
            <p:nvPr/>
          </p:nvSpPr>
          <p:spPr bwMode="auto">
            <a:xfrm>
              <a:off x="1296" y="2100"/>
              <a:ext cx="1024" cy="568"/>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solidFill>
                    <a:schemeClr val="accent2"/>
                  </a:solidFill>
                  <a:latin typeface="Helvetica" pitchFamily="34" charset="0"/>
                </a:rPr>
                <a:t>255</a:t>
              </a:r>
            </a:p>
          </p:txBody>
        </p:sp>
        <p:sp>
          <p:nvSpPr>
            <p:cNvPr id="16395" name="Rectangle 11"/>
            <p:cNvSpPr>
              <a:spLocks noChangeArrowheads="1"/>
            </p:cNvSpPr>
            <p:nvPr/>
          </p:nvSpPr>
          <p:spPr bwMode="auto">
            <a:xfrm>
              <a:off x="2324" y="2100"/>
              <a:ext cx="1023" cy="568"/>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solidFill>
                    <a:schemeClr val="accent2"/>
                  </a:solidFill>
                  <a:latin typeface="Helvetica" pitchFamily="34" charset="0"/>
                </a:rPr>
                <a:t>255</a:t>
              </a:r>
              <a:endParaRPr lang="en-US" sz="3200" b="1">
                <a:latin typeface="Helvetica" pitchFamily="34" charset="0"/>
              </a:endParaRPr>
            </a:p>
          </p:txBody>
        </p:sp>
        <p:sp>
          <p:nvSpPr>
            <p:cNvPr id="16396" name="Rectangle 12"/>
            <p:cNvSpPr>
              <a:spLocks noChangeArrowheads="1"/>
            </p:cNvSpPr>
            <p:nvPr/>
          </p:nvSpPr>
          <p:spPr bwMode="auto">
            <a:xfrm>
              <a:off x="3352" y="2100"/>
              <a:ext cx="1023" cy="568"/>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0</a:t>
              </a:r>
            </a:p>
          </p:txBody>
        </p:sp>
        <p:sp>
          <p:nvSpPr>
            <p:cNvPr id="16397" name="Rectangle 13"/>
            <p:cNvSpPr>
              <a:spLocks noChangeArrowheads="1"/>
            </p:cNvSpPr>
            <p:nvPr/>
          </p:nvSpPr>
          <p:spPr bwMode="auto">
            <a:xfrm>
              <a:off x="4379" y="2100"/>
              <a:ext cx="1024" cy="568"/>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0</a:t>
              </a:r>
            </a:p>
          </p:txBody>
        </p:sp>
        <p:grpSp>
          <p:nvGrpSpPr>
            <p:cNvPr id="8202" name="Group 14"/>
            <p:cNvGrpSpPr>
              <a:grpSpLocks/>
            </p:cNvGrpSpPr>
            <p:nvPr/>
          </p:nvGrpSpPr>
          <p:grpSpPr bwMode="auto">
            <a:xfrm>
              <a:off x="1296" y="3292"/>
              <a:ext cx="4102" cy="403"/>
              <a:chOff x="1073" y="2596"/>
              <a:chExt cx="3640" cy="424"/>
            </a:xfrm>
          </p:grpSpPr>
          <p:sp>
            <p:nvSpPr>
              <p:cNvPr id="16399" name="Rectangle 15"/>
              <p:cNvSpPr>
                <a:spLocks noChangeArrowheads="1"/>
              </p:cNvSpPr>
              <p:nvPr/>
            </p:nvSpPr>
            <p:spPr bwMode="auto">
              <a:xfrm>
                <a:off x="1073" y="2596"/>
                <a:ext cx="904"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solidFill>
                      <a:schemeClr val="accent2"/>
                    </a:solidFill>
                    <a:latin typeface="Helvetica" pitchFamily="34" charset="0"/>
                  </a:rPr>
                  <a:t>255</a:t>
                </a:r>
                <a:endParaRPr lang="en-US" sz="3200" b="1">
                  <a:latin typeface="Helvetica" pitchFamily="34" charset="0"/>
                </a:endParaRPr>
              </a:p>
            </p:txBody>
          </p:sp>
          <p:sp>
            <p:nvSpPr>
              <p:cNvPr id="16400" name="Rectangle 16"/>
              <p:cNvSpPr>
                <a:spLocks noChangeArrowheads="1"/>
              </p:cNvSpPr>
              <p:nvPr/>
            </p:nvSpPr>
            <p:spPr bwMode="auto">
              <a:xfrm>
                <a:off x="1985" y="2596"/>
                <a:ext cx="902"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solidFill>
                      <a:schemeClr val="accent2"/>
                    </a:solidFill>
                    <a:latin typeface="Helvetica" pitchFamily="34" charset="0"/>
                  </a:rPr>
                  <a:t>255</a:t>
                </a:r>
                <a:endParaRPr lang="en-US" sz="3200" b="1">
                  <a:latin typeface="Helvetica" pitchFamily="34" charset="0"/>
                </a:endParaRPr>
              </a:p>
            </p:txBody>
          </p:sp>
          <p:sp>
            <p:nvSpPr>
              <p:cNvPr id="16401" name="Rectangle 17"/>
              <p:cNvSpPr>
                <a:spLocks noChangeArrowheads="1"/>
              </p:cNvSpPr>
              <p:nvPr/>
            </p:nvSpPr>
            <p:spPr bwMode="auto">
              <a:xfrm>
                <a:off x="2897" y="2596"/>
                <a:ext cx="902"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solidFill>
                      <a:schemeClr val="accent2"/>
                    </a:solidFill>
                    <a:latin typeface="Helvetica" pitchFamily="34" charset="0"/>
                  </a:rPr>
                  <a:t>255</a:t>
                </a:r>
                <a:endParaRPr lang="en-US" sz="3200" b="1">
                  <a:latin typeface="Helvetica" pitchFamily="34" charset="0"/>
                </a:endParaRPr>
              </a:p>
            </p:txBody>
          </p:sp>
          <p:sp>
            <p:nvSpPr>
              <p:cNvPr id="16402" name="Rectangle 18"/>
              <p:cNvSpPr>
                <a:spLocks noChangeArrowheads="1"/>
              </p:cNvSpPr>
              <p:nvPr/>
            </p:nvSpPr>
            <p:spPr bwMode="auto">
              <a:xfrm>
                <a:off x="3809" y="2596"/>
                <a:ext cx="904" cy="424"/>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r>
                  <a:rPr lang="en-US" sz="3200" b="1">
                    <a:latin typeface="Helvetica" pitchFamily="34" charset="0"/>
                  </a:rPr>
                  <a:t>0</a:t>
                </a:r>
              </a:p>
            </p:txBody>
          </p:sp>
        </p:grpSp>
        <p:sp>
          <p:nvSpPr>
            <p:cNvPr id="8203" name="Rectangle 19"/>
            <p:cNvSpPr>
              <a:spLocks noChangeArrowheads="1"/>
            </p:cNvSpPr>
            <p:nvPr/>
          </p:nvSpPr>
          <p:spPr bwMode="auto">
            <a:xfrm>
              <a:off x="549" y="1361"/>
              <a:ext cx="70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r"/>
              <a:r>
                <a:rPr lang="en-US" b="1">
                  <a:latin typeface="Helvetica" panose="020B0604020202020204" pitchFamily="34" charset="0"/>
                </a:rPr>
                <a:t>IP</a:t>
              </a:r>
              <a:br>
                <a:rPr lang="en-US" b="1">
                  <a:latin typeface="Helvetica" panose="020B0604020202020204" pitchFamily="34" charset="0"/>
                </a:rPr>
              </a:br>
              <a:r>
                <a:rPr lang="en-US" b="1">
                  <a:latin typeface="Helvetica" panose="020B0604020202020204" pitchFamily="34" charset="0"/>
                </a:rPr>
                <a:t>Address</a:t>
              </a:r>
            </a:p>
          </p:txBody>
        </p:sp>
        <p:sp>
          <p:nvSpPr>
            <p:cNvPr id="8204" name="Rectangle 20"/>
            <p:cNvSpPr>
              <a:spLocks noChangeArrowheads="1"/>
            </p:cNvSpPr>
            <p:nvPr/>
          </p:nvSpPr>
          <p:spPr bwMode="auto">
            <a:xfrm>
              <a:off x="637" y="2063"/>
              <a:ext cx="619"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r"/>
              <a:r>
                <a:rPr lang="en-US" b="1">
                  <a:latin typeface="Helvetica" panose="020B0604020202020204" pitchFamily="34" charset="0"/>
                </a:rPr>
                <a:t>Default</a:t>
              </a:r>
              <a:br>
                <a:rPr lang="en-US" b="1">
                  <a:latin typeface="Helvetica" panose="020B0604020202020204" pitchFamily="34" charset="0"/>
                </a:rPr>
              </a:br>
              <a:r>
                <a:rPr lang="en-US" b="1">
                  <a:latin typeface="Helvetica" panose="020B0604020202020204" pitchFamily="34" charset="0"/>
                </a:rPr>
                <a:t>Subnet</a:t>
              </a:r>
              <a:br>
                <a:rPr lang="en-US" b="1">
                  <a:latin typeface="Helvetica" panose="020B0604020202020204" pitchFamily="34" charset="0"/>
                </a:rPr>
              </a:br>
              <a:r>
                <a:rPr lang="en-US" b="1">
                  <a:latin typeface="Helvetica" panose="020B0604020202020204" pitchFamily="34" charset="0"/>
                </a:rPr>
                <a:t>Mask</a:t>
              </a:r>
            </a:p>
          </p:txBody>
        </p:sp>
        <p:sp>
          <p:nvSpPr>
            <p:cNvPr id="8205" name="Rectangle 21"/>
            <p:cNvSpPr>
              <a:spLocks noChangeArrowheads="1"/>
            </p:cNvSpPr>
            <p:nvPr/>
          </p:nvSpPr>
          <p:spPr bwMode="auto">
            <a:xfrm>
              <a:off x="637" y="3255"/>
              <a:ext cx="619"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r"/>
              <a:r>
                <a:rPr lang="en-US" b="1">
                  <a:latin typeface="Helvetica" panose="020B0604020202020204" pitchFamily="34" charset="0"/>
                </a:rPr>
                <a:t>8-bit</a:t>
              </a:r>
              <a:br>
                <a:rPr lang="en-US" b="1">
                  <a:latin typeface="Helvetica" panose="020B0604020202020204" pitchFamily="34" charset="0"/>
                </a:rPr>
              </a:br>
              <a:r>
                <a:rPr lang="en-US" b="1">
                  <a:latin typeface="Helvetica" panose="020B0604020202020204" pitchFamily="34" charset="0"/>
                </a:rPr>
                <a:t>Subnet</a:t>
              </a:r>
              <a:br>
                <a:rPr lang="en-US" b="1">
                  <a:latin typeface="Helvetica" panose="020B0604020202020204" pitchFamily="34" charset="0"/>
                </a:rPr>
              </a:br>
              <a:r>
                <a:rPr lang="en-US" b="1">
                  <a:latin typeface="Helvetica" panose="020B0604020202020204" pitchFamily="34" charset="0"/>
                </a:rPr>
                <a:t>Mask</a:t>
              </a:r>
            </a:p>
          </p:txBody>
        </p:sp>
        <p:sp>
          <p:nvSpPr>
            <p:cNvPr id="8206" name="Rectangle 22"/>
            <p:cNvSpPr>
              <a:spLocks noChangeArrowheads="1"/>
            </p:cNvSpPr>
            <p:nvPr/>
          </p:nvSpPr>
          <p:spPr bwMode="auto">
            <a:xfrm>
              <a:off x="1935" y="1037"/>
              <a:ext cx="6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Network</a:t>
              </a:r>
            </a:p>
          </p:txBody>
        </p:sp>
        <p:sp>
          <p:nvSpPr>
            <p:cNvPr id="8207" name="Rectangle 23"/>
            <p:cNvSpPr>
              <a:spLocks noChangeArrowheads="1"/>
            </p:cNvSpPr>
            <p:nvPr/>
          </p:nvSpPr>
          <p:spPr bwMode="auto">
            <a:xfrm>
              <a:off x="4165" y="1037"/>
              <a:ext cx="4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Host</a:t>
              </a:r>
            </a:p>
          </p:txBody>
        </p:sp>
        <p:sp>
          <p:nvSpPr>
            <p:cNvPr id="8208" name="Line 24"/>
            <p:cNvSpPr>
              <a:spLocks noChangeShapeType="1"/>
            </p:cNvSpPr>
            <p:nvPr/>
          </p:nvSpPr>
          <p:spPr bwMode="auto">
            <a:xfrm>
              <a:off x="1298" y="1254"/>
              <a:ext cx="2053"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09" name="Line 25"/>
            <p:cNvSpPr>
              <a:spLocks noChangeShapeType="1"/>
            </p:cNvSpPr>
            <p:nvPr/>
          </p:nvSpPr>
          <p:spPr bwMode="auto">
            <a:xfrm>
              <a:off x="3351" y="1254"/>
              <a:ext cx="205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10" name="Rectangle 26"/>
            <p:cNvSpPr>
              <a:spLocks noChangeArrowheads="1"/>
            </p:cNvSpPr>
            <p:nvPr/>
          </p:nvSpPr>
          <p:spPr bwMode="auto">
            <a:xfrm>
              <a:off x="1935" y="1824"/>
              <a:ext cx="6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Network</a:t>
              </a:r>
            </a:p>
          </p:txBody>
        </p:sp>
        <p:sp>
          <p:nvSpPr>
            <p:cNvPr id="8211" name="Rectangle 27"/>
            <p:cNvSpPr>
              <a:spLocks noChangeArrowheads="1"/>
            </p:cNvSpPr>
            <p:nvPr/>
          </p:nvSpPr>
          <p:spPr bwMode="auto">
            <a:xfrm>
              <a:off x="4165" y="1824"/>
              <a:ext cx="4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Host</a:t>
              </a:r>
            </a:p>
          </p:txBody>
        </p:sp>
        <p:sp>
          <p:nvSpPr>
            <p:cNvPr id="8212" name="Line 28"/>
            <p:cNvSpPr>
              <a:spLocks noChangeShapeType="1"/>
            </p:cNvSpPr>
            <p:nvPr/>
          </p:nvSpPr>
          <p:spPr bwMode="auto">
            <a:xfrm>
              <a:off x="1298" y="2041"/>
              <a:ext cx="2053"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13" name="Line 29"/>
            <p:cNvSpPr>
              <a:spLocks noChangeShapeType="1"/>
            </p:cNvSpPr>
            <p:nvPr/>
          </p:nvSpPr>
          <p:spPr bwMode="auto">
            <a:xfrm>
              <a:off x="3351" y="2041"/>
              <a:ext cx="205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14" name="Rectangle 30"/>
            <p:cNvSpPr>
              <a:spLocks noChangeArrowheads="1"/>
            </p:cNvSpPr>
            <p:nvPr/>
          </p:nvSpPr>
          <p:spPr bwMode="auto">
            <a:xfrm>
              <a:off x="1935" y="3016"/>
              <a:ext cx="6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Network</a:t>
              </a:r>
            </a:p>
          </p:txBody>
        </p:sp>
        <p:sp>
          <p:nvSpPr>
            <p:cNvPr id="8215" name="Rectangle 31"/>
            <p:cNvSpPr>
              <a:spLocks noChangeArrowheads="1"/>
            </p:cNvSpPr>
            <p:nvPr/>
          </p:nvSpPr>
          <p:spPr bwMode="auto">
            <a:xfrm>
              <a:off x="3541" y="3016"/>
              <a:ext cx="61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Subnet</a:t>
              </a:r>
            </a:p>
          </p:txBody>
        </p:sp>
        <p:sp>
          <p:nvSpPr>
            <p:cNvPr id="8216" name="Line 32"/>
            <p:cNvSpPr>
              <a:spLocks noChangeShapeType="1"/>
            </p:cNvSpPr>
            <p:nvPr/>
          </p:nvSpPr>
          <p:spPr bwMode="auto">
            <a:xfrm>
              <a:off x="1298" y="3233"/>
              <a:ext cx="2053"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17" name="Line 33"/>
            <p:cNvSpPr>
              <a:spLocks noChangeShapeType="1"/>
            </p:cNvSpPr>
            <p:nvPr/>
          </p:nvSpPr>
          <p:spPr bwMode="auto">
            <a:xfrm>
              <a:off x="3351" y="3233"/>
              <a:ext cx="1026"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18" name="Rectangle 34"/>
            <p:cNvSpPr>
              <a:spLocks noChangeArrowheads="1"/>
            </p:cNvSpPr>
            <p:nvPr/>
          </p:nvSpPr>
          <p:spPr bwMode="auto">
            <a:xfrm>
              <a:off x="4651" y="3016"/>
              <a:ext cx="4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2450" tIns="691241" rIns="1382450" bIns="691241"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b="1">
                  <a:latin typeface="Helvetica" panose="020B0604020202020204" pitchFamily="34" charset="0"/>
                </a:rPr>
                <a:t>Host</a:t>
              </a:r>
            </a:p>
          </p:txBody>
        </p:sp>
        <p:sp>
          <p:nvSpPr>
            <p:cNvPr id="8219" name="Line 35"/>
            <p:cNvSpPr>
              <a:spLocks noChangeShapeType="1"/>
            </p:cNvSpPr>
            <p:nvPr/>
          </p:nvSpPr>
          <p:spPr bwMode="auto">
            <a:xfrm flipH="1">
              <a:off x="4377" y="3233"/>
              <a:ext cx="102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82450" tIns="691241" rIns="1382450" bIns="691241" anchor="ctr"/>
            <a:lstStyle/>
            <a:p>
              <a:endParaRPr lang="en-US"/>
            </a:p>
          </p:txBody>
        </p:sp>
        <p:sp>
          <p:nvSpPr>
            <p:cNvPr id="8220" name="Text Box 36"/>
            <p:cNvSpPr txBox="1">
              <a:spLocks noChangeArrowheads="1"/>
            </p:cNvSpPr>
            <p:nvPr/>
          </p:nvSpPr>
          <p:spPr bwMode="auto">
            <a:xfrm>
              <a:off x="1256" y="2668"/>
              <a:ext cx="4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Helvetica" panose="020B0604020202020204" pitchFamily="34" charset="0"/>
                </a:rPr>
                <a:t>Also written as “</a:t>
              </a:r>
              <a:r>
                <a:rPr lang="en-US" b="1">
                  <a:solidFill>
                    <a:schemeClr val="accent2"/>
                  </a:solidFill>
                  <a:latin typeface="Helvetica" panose="020B0604020202020204" pitchFamily="34" charset="0"/>
                </a:rPr>
                <a:t>/16</a:t>
              </a:r>
              <a:r>
                <a:rPr lang="en-US" b="1">
                  <a:latin typeface="Helvetica" panose="020B0604020202020204" pitchFamily="34" charset="0"/>
                </a:rPr>
                <a:t>” where 16 represents the number of 1s in the mask.</a:t>
              </a:r>
            </a:p>
          </p:txBody>
        </p:sp>
        <p:sp>
          <p:nvSpPr>
            <p:cNvPr id="8221" name="Text Box 37"/>
            <p:cNvSpPr txBox="1">
              <a:spLocks noChangeArrowheads="1"/>
            </p:cNvSpPr>
            <p:nvPr/>
          </p:nvSpPr>
          <p:spPr bwMode="auto">
            <a:xfrm>
              <a:off x="1269" y="3744"/>
              <a:ext cx="4299"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Helvetica" panose="020B0604020202020204" pitchFamily="34" charset="0"/>
                </a:rPr>
                <a:t>Also written as “</a:t>
              </a:r>
              <a:r>
                <a:rPr lang="en-US" b="1">
                  <a:solidFill>
                    <a:schemeClr val="accent2"/>
                  </a:solidFill>
                  <a:latin typeface="Helvetica" panose="020B0604020202020204" pitchFamily="34" charset="0"/>
                </a:rPr>
                <a:t>/24</a:t>
              </a:r>
              <a:r>
                <a:rPr lang="en-US" b="1">
                  <a:latin typeface="Helvetica" panose="020B0604020202020204" pitchFamily="34" charset="0"/>
                </a:rPr>
                <a:t>” where 24 represents the number of 1s in the mask.</a:t>
              </a:r>
            </a:p>
            <a:p>
              <a:pPr>
                <a:spcBef>
                  <a:spcPct val="50000"/>
                </a:spcBef>
              </a:pPr>
              <a:endParaRPr lang="en-US" b="1">
                <a:latin typeface="Helvetica" panose="020B0604020202020204" pitchFamily="34" charset="0"/>
              </a:endParaRPr>
            </a:p>
          </p:txBody>
        </p:sp>
        <p:sp>
          <p:nvSpPr>
            <p:cNvPr id="8222" name="Rectangle 38"/>
            <p:cNvSpPr>
              <a:spLocks noChangeArrowheads="1"/>
            </p:cNvSpPr>
            <p:nvPr/>
          </p:nvSpPr>
          <p:spPr bwMode="auto">
            <a:xfrm>
              <a:off x="1375" y="2304"/>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b="1">
                  <a:solidFill>
                    <a:schemeClr val="accent2"/>
                  </a:solidFill>
                  <a:latin typeface="Helvetica" panose="020B0604020202020204" pitchFamily="34" charset="0"/>
                </a:rPr>
                <a:t> 11111111</a:t>
              </a:r>
            </a:p>
          </p:txBody>
        </p:sp>
        <p:sp>
          <p:nvSpPr>
            <p:cNvPr id="8223" name="Rectangle 39"/>
            <p:cNvSpPr>
              <a:spLocks noChangeArrowheads="1"/>
            </p:cNvSpPr>
            <p:nvPr/>
          </p:nvSpPr>
          <p:spPr bwMode="auto">
            <a:xfrm>
              <a:off x="2431" y="2304"/>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b="1">
                  <a:solidFill>
                    <a:schemeClr val="accent2"/>
                  </a:solidFill>
                  <a:latin typeface="Helvetica" panose="020B0604020202020204" pitchFamily="34" charset="0"/>
                </a:rPr>
                <a:t> 11111111</a:t>
              </a:r>
            </a:p>
          </p:txBody>
        </p:sp>
        <p:sp>
          <p:nvSpPr>
            <p:cNvPr id="8224" name="Rectangle 40"/>
            <p:cNvSpPr>
              <a:spLocks noChangeArrowheads="1"/>
            </p:cNvSpPr>
            <p:nvPr/>
          </p:nvSpPr>
          <p:spPr bwMode="auto">
            <a:xfrm>
              <a:off x="3504" y="2304"/>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b="1">
                  <a:latin typeface="Helvetica" panose="020B0604020202020204" pitchFamily="34" charset="0"/>
                </a:rPr>
                <a:t>00000000</a:t>
              </a:r>
              <a:endParaRPr lang="en-US" b="1">
                <a:solidFill>
                  <a:srgbClr val="000000"/>
                </a:solidFill>
                <a:latin typeface="Helvetica" panose="020B0604020202020204" pitchFamily="34" charset="0"/>
              </a:endParaRPr>
            </a:p>
          </p:txBody>
        </p:sp>
        <p:sp>
          <p:nvSpPr>
            <p:cNvPr id="8225" name="Rectangle 41"/>
            <p:cNvSpPr>
              <a:spLocks noChangeArrowheads="1"/>
            </p:cNvSpPr>
            <p:nvPr/>
          </p:nvSpPr>
          <p:spPr bwMode="auto">
            <a:xfrm>
              <a:off x="4543" y="2304"/>
              <a:ext cx="11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79" tIns="69246" rIns="48879" bIns="69246"/>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4838"/>
                </a:lnSpc>
              </a:pPr>
              <a:r>
                <a:rPr lang="en-US" b="1">
                  <a:latin typeface="Helvetica" panose="020B0604020202020204" pitchFamily="34" charset="0"/>
                </a:rPr>
                <a:t>00000000</a:t>
              </a:r>
              <a:endParaRPr lang="en-US" b="1">
                <a:solidFill>
                  <a:srgbClr val="000000"/>
                </a:solidFill>
                <a:latin typeface="Helvetica" panose="020B0604020202020204" pitchFamily="34" charset="0"/>
              </a:endParaRPr>
            </a:p>
          </p:txBody>
        </p:sp>
      </p:grpSp>
    </p:spTree>
    <p:extLst>
      <p:ext uri="{BB962C8B-B14F-4D97-AF65-F5344CB8AC3E}">
        <p14:creationId xmlns:p14="http://schemas.microsoft.com/office/powerpoint/2010/main" val="337321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609600" y="716090"/>
            <a:ext cx="10972800" cy="1069848"/>
          </a:xfrm>
        </p:spPr>
        <p:txBody>
          <a:bodyPr/>
          <a:lstStyle/>
          <a:p>
            <a:pPr eaLnBrk="1" hangingPunct="1"/>
            <a:r>
              <a:rPr lang="en-US" dirty="0"/>
              <a:t>Decimal Equivalents of Bit Patterns</a:t>
            </a:r>
          </a:p>
        </p:txBody>
      </p:sp>
      <p:sp>
        <p:nvSpPr>
          <p:cNvPr id="9220" name="Rectangle 5"/>
          <p:cNvSpPr>
            <a:spLocks noChangeArrowheads="1"/>
          </p:cNvSpPr>
          <p:nvPr/>
        </p:nvSpPr>
        <p:spPr bwMode="auto">
          <a:xfrm>
            <a:off x="2947436" y="2414589"/>
            <a:ext cx="6297128" cy="411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532" tIns="58267" rIns="116532" bIns="58267">
            <a:spAutoFit/>
          </a:bodyPr>
          <a:lstStyle>
            <a:lvl1pPr defTabSz="1028700" eaLnBrk="0" hangingPunct="0">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1pPr>
            <a:lvl2pPr marL="742950" indent="-285750" defTabSz="1028700" eaLnBrk="0" hangingPunct="0">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2pPr>
            <a:lvl3pPr marL="1143000" indent="-228600" defTabSz="1028700" eaLnBrk="0" hangingPunct="0">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3pPr>
            <a:lvl4pPr marL="1600200" indent="-228600" defTabSz="1028700" eaLnBrk="0" hangingPunct="0">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4pPr>
            <a:lvl5pPr marL="2057400" indent="-228600" defTabSz="1028700" eaLnBrk="0" hangingPunct="0">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647700" algn="ctr"/>
                <a:tab pos="1285875" algn="ctr"/>
                <a:tab pos="1933575" algn="ctr"/>
                <a:tab pos="2571750" algn="ctr"/>
                <a:tab pos="3219450" algn="ctr"/>
                <a:tab pos="3857625" algn="ctr"/>
                <a:tab pos="4505325" algn="ctr"/>
                <a:tab pos="5143500" algn="ctr"/>
                <a:tab pos="5791200" algn="ctr"/>
              </a:tabLst>
              <a:defRPr>
                <a:solidFill>
                  <a:schemeClr val="tx1"/>
                </a:solidFill>
                <a:latin typeface="Arial" panose="020B0604020202020204" pitchFamily="34" charset="0"/>
              </a:defRPr>
            </a:lvl9pPr>
          </a:lstStyle>
          <a:p>
            <a:pPr>
              <a:spcBef>
                <a:spcPct val="50000"/>
              </a:spcBef>
            </a:pPr>
            <a:r>
              <a:rPr lang="en-US" sz="2000" b="1" dirty="0">
                <a:latin typeface="Helvetica" panose="020B0604020202020204" pitchFamily="34" charset="0"/>
              </a:rPr>
              <a:t>0	0	0	0	0	0	0	0	=	0</a:t>
            </a:r>
          </a:p>
          <a:p>
            <a:pPr>
              <a:spcBef>
                <a:spcPct val="50000"/>
              </a:spcBef>
            </a:pPr>
            <a:r>
              <a:rPr lang="en-US" sz="2000" b="1" dirty="0">
                <a:latin typeface="Helvetica" panose="020B0604020202020204" pitchFamily="34" charset="0"/>
              </a:rPr>
              <a:t>1	0	0	0	0	0	0	0	=	128</a:t>
            </a:r>
          </a:p>
          <a:p>
            <a:pPr>
              <a:spcBef>
                <a:spcPct val="50000"/>
              </a:spcBef>
            </a:pPr>
            <a:r>
              <a:rPr lang="en-US" sz="2000" b="1" dirty="0">
                <a:latin typeface="Helvetica" panose="020B0604020202020204" pitchFamily="34" charset="0"/>
              </a:rPr>
              <a:t>1	1	0	0	0	0	0	0	=	192</a:t>
            </a:r>
          </a:p>
          <a:p>
            <a:pPr>
              <a:spcBef>
                <a:spcPct val="50000"/>
              </a:spcBef>
            </a:pPr>
            <a:r>
              <a:rPr lang="en-US" sz="2000" b="1" dirty="0">
                <a:latin typeface="Helvetica" panose="020B0604020202020204" pitchFamily="34" charset="0"/>
              </a:rPr>
              <a:t>1	1	1	0	0	0	0	0	=	224</a:t>
            </a:r>
          </a:p>
          <a:p>
            <a:pPr>
              <a:spcBef>
                <a:spcPct val="50000"/>
              </a:spcBef>
            </a:pPr>
            <a:r>
              <a:rPr lang="en-US" sz="2000" b="1" dirty="0">
                <a:latin typeface="Helvetica" panose="020B0604020202020204" pitchFamily="34" charset="0"/>
              </a:rPr>
              <a:t>1	1	1	1	0	0	0	0	=	240</a:t>
            </a:r>
          </a:p>
          <a:p>
            <a:pPr>
              <a:spcBef>
                <a:spcPct val="50000"/>
              </a:spcBef>
            </a:pPr>
            <a:r>
              <a:rPr lang="en-US" sz="2000" b="1" dirty="0">
                <a:latin typeface="Helvetica" panose="020B0604020202020204" pitchFamily="34" charset="0"/>
              </a:rPr>
              <a:t>1	1	1	1	1	0	0	0	=	248</a:t>
            </a:r>
          </a:p>
          <a:p>
            <a:pPr>
              <a:spcBef>
                <a:spcPct val="50000"/>
              </a:spcBef>
            </a:pPr>
            <a:r>
              <a:rPr lang="en-US" sz="2000" b="1" dirty="0">
                <a:latin typeface="Helvetica" panose="020B0604020202020204" pitchFamily="34" charset="0"/>
              </a:rPr>
              <a:t>1	1	1	1	1	1	0	0	=	252</a:t>
            </a:r>
          </a:p>
          <a:p>
            <a:pPr>
              <a:spcBef>
                <a:spcPct val="50000"/>
              </a:spcBef>
            </a:pPr>
            <a:r>
              <a:rPr lang="en-US" sz="2000" b="1" dirty="0">
                <a:latin typeface="Helvetica" panose="020B0604020202020204" pitchFamily="34" charset="0"/>
              </a:rPr>
              <a:t>1	1	1	1	1	1	1	0	=	254</a:t>
            </a:r>
          </a:p>
          <a:p>
            <a:pPr>
              <a:spcBef>
                <a:spcPct val="50000"/>
              </a:spcBef>
            </a:pPr>
            <a:r>
              <a:rPr lang="en-US" sz="2000" b="1" dirty="0">
                <a:latin typeface="Helvetica" panose="020B0604020202020204" pitchFamily="34" charset="0"/>
              </a:rPr>
              <a:t>1	1	1	1	1	1	1	1	=	255</a:t>
            </a:r>
          </a:p>
        </p:txBody>
      </p:sp>
      <p:sp>
        <p:nvSpPr>
          <p:cNvPr id="9221" name="Rectangle 6"/>
          <p:cNvSpPr>
            <a:spLocks noChangeArrowheads="1"/>
          </p:cNvSpPr>
          <p:nvPr/>
        </p:nvSpPr>
        <p:spPr bwMode="auto">
          <a:xfrm>
            <a:off x="2827339" y="1516064"/>
            <a:ext cx="4981063"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532" tIns="58267" rIns="116532" bIns="58267">
            <a:spAutoFit/>
          </a:bodyPr>
          <a:lstStyle>
            <a:lvl1pPr defTabSz="1028700" eaLnBrk="0" hangingPunct="0">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1pPr>
            <a:lvl2pPr marL="742950" indent="-285750" defTabSz="1028700" eaLnBrk="0" hangingPunct="0">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2pPr>
            <a:lvl3pPr marL="1143000" indent="-228600" defTabSz="1028700" eaLnBrk="0" hangingPunct="0">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3pPr>
            <a:lvl4pPr marL="1600200" indent="-228600" defTabSz="1028700" eaLnBrk="0" hangingPunct="0">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4pPr>
            <a:lvl5pPr marL="2057400" indent="-228600" defTabSz="1028700" eaLnBrk="0" hangingPunct="0">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771525" algn="ctr"/>
                <a:tab pos="1419225" algn="ctr"/>
                <a:tab pos="2057400" algn="ctr"/>
                <a:tab pos="2705100" algn="ctr"/>
                <a:tab pos="3343275" algn="ctr"/>
                <a:tab pos="3990975" algn="ctr"/>
                <a:tab pos="4629150" algn="ctr"/>
                <a:tab pos="5143500" algn="ctr"/>
                <a:tab pos="5791200" algn="ctr"/>
              </a:tabLst>
              <a:defRPr>
                <a:solidFill>
                  <a:schemeClr val="tx1"/>
                </a:solidFill>
                <a:latin typeface="Arial" panose="020B0604020202020204" pitchFamily="34" charset="0"/>
              </a:defRPr>
            </a:lvl9pPr>
          </a:lstStyle>
          <a:p>
            <a:pPr>
              <a:spcBef>
                <a:spcPct val="50000"/>
              </a:spcBef>
            </a:pPr>
            <a:r>
              <a:rPr lang="en-US" sz="2000" b="1">
                <a:latin typeface="Helvetica" panose="020B0604020202020204" pitchFamily="34" charset="0"/>
              </a:rPr>
              <a:t>128  	64	32	16	8	4	2	1</a:t>
            </a:r>
          </a:p>
        </p:txBody>
      </p:sp>
      <p:sp>
        <p:nvSpPr>
          <p:cNvPr id="9230" name="Line 15"/>
          <p:cNvSpPr>
            <a:spLocks noChangeShapeType="1"/>
          </p:cNvSpPr>
          <p:nvPr/>
        </p:nvSpPr>
        <p:spPr bwMode="auto">
          <a:xfrm>
            <a:off x="2913064" y="2314575"/>
            <a:ext cx="4973637"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lIns="116532" tIns="58267" rIns="116532" bIns="58267">
            <a:spAutoFit/>
          </a:bodyPr>
          <a:lstStyle/>
          <a:p>
            <a:endParaRPr lang="en-US"/>
          </a:p>
        </p:txBody>
      </p:sp>
      <p:sp>
        <p:nvSpPr>
          <p:cNvPr id="18448" name="Line 16"/>
          <p:cNvSpPr>
            <a:spLocks noChangeShapeType="1"/>
          </p:cNvSpPr>
          <p:nvPr/>
        </p:nvSpPr>
        <p:spPr bwMode="auto">
          <a:xfrm>
            <a:off x="3170238"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49" name="Line 17"/>
          <p:cNvSpPr>
            <a:spLocks noChangeShapeType="1"/>
          </p:cNvSpPr>
          <p:nvPr/>
        </p:nvSpPr>
        <p:spPr bwMode="auto">
          <a:xfrm>
            <a:off x="3711575"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50" name="Line 18"/>
          <p:cNvSpPr>
            <a:spLocks noChangeShapeType="1"/>
          </p:cNvSpPr>
          <p:nvPr/>
        </p:nvSpPr>
        <p:spPr bwMode="auto">
          <a:xfrm>
            <a:off x="4370388"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51" name="Line 19"/>
          <p:cNvSpPr>
            <a:spLocks noChangeShapeType="1"/>
          </p:cNvSpPr>
          <p:nvPr/>
        </p:nvSpPr>
        <p:spPr bwMode="auto">
          <a:xfrm>
            <a:off x="4997450"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52" name="Line 20"/>
          <p:cNvSpPr>
            <a:spLocks noChangeShapeType="1"/>
          </p:cNvSpPr>
          <p:nvPr/>
        </p:nvSpPr>
        <p:spPr bwMode="auto">
          <a:xfrm>
            <a:off x="5656263"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53" name="Line 21"/>
          <p:cNvSpPr>
            <a:spLocks noChangeShapeType="1"/>
          </p:cNvSpPr>
          <p:nvPr/>
        </p:nvSpPr>
        <p:spPr bwMode="auto">
          <a:xfrm>
            <a:off x="6283325"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54" name="Line 22"/>
          <p:cNvSpPr>
            <a:spLocks noChangeShapeType="1"/>
          </p:cNvSpPr>
          <p:nvPr/>
        </p:nvSpPr>
        <p:spPr bwMode="auto">
          <a:xfrm>
            <a:off x="6943725"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
        <p:nvSpPr>
          <p:cNvPr id="18455" name="Line 23"/>
          <p:cNvSpPr>
            <a:spLocks noChangeShapeType="1"/>
          </p:cNvSpPr>
          <p:nvPr/>
        </p:nvSpPr>
        <p:spPr bwMode="auto">
          <a:xfrm>
            <a:off x="7570788" y="1885951"/>
            <a:ext cx="0" cy="428625"/>
          </a:xfrm>
          <a:prstGeom prst="line">
            <a:avLst/>
          </a:prstGeom>
          <a:noFill/>
          <a:ln w="25400">
            <a:solidFill>
              <a:schemeClr val="hlink"/>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en-US">
              <a:latin typeface="Arial" charset="0"/>
            </a:endParaRPr>
          </a:p>
        </p:txBody>
      </p:sp>
    </p:spTree>
    <p:extLst>
      <p:ext uri="{BB962C8B-B14F-4D97-AF65-F5344CB8AC3E}">
        <p14:creationId xmlns:p14="http://schemas.microsoft.com/office/powerpoint/2010/main" val="220141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Exercise </a:t>
            </a:r>
          </a:p>
        </p:txBody>
      </p:sp>
      <p:sp>
        <p:nvSpPr>
          <p:cNvPr id="38916" name="Rectangle 4"/>
          <p:cNvSpPr>
            <a:spLocks noChangeArrowheads="1"/>
          </p:cNvSpPr>
          <p:nvPr/>
        </p:nvSpPr>
        <p:spPr bwMode="auto">
          <a:xfrm>
            <a:off x="3660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endParaRPr lang="en-US" sz="3200" b="1">
              <a:latin typeface="Helvetica" pitchFamily="34" charset="0"/>
            </a:endParaRPr>
          </a:p>
        </p:txBody>
      </p:sp>
      <p:sp>
        <p:nvSpPr>
          <p:cNvPr id="38917" name="Rectangle 5"/>
          <p:cNvSpPr>
            <a:spLocks noChangeArrowheads="1"/>
          </p:cNvSpPr>
          <p:nvPr/>
        </p:nvSpPr>
        <p:spPr bwMode="auto">
          <a:xfrm>
            <a:off x="5011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endParaRPr lang="en-US" sz="3200" b="1">
              <a:latin typeface="Helvetica" pitchFamily="34" charset="0"/>
            </a:endParaRPr>
          </a:p>
        </p:txBody>
      </p:sp>
      <p:sp>
        <p:nvSpPr>
          <p:cNvPr id="38918" name="Rectangle 6"/>
          <p:cNvSpPr>
            <a:spLocks noChangeArrowheads="1"/>
          </p:cNvSpPr>
          <p:nvPr/>
        </p:nvSpPr>
        <p:spPr bwMode="auto">
          <a:xfrm>
            <a:off x="6370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endParaRPr lang="en-US" sz="3200" b="1">
              <a:latin typeface="Helvetica" pitchFamily="34" charset="0"/>
            </a:endParaRPr>
          </a:p>
        </p:txBody>
      </p:sp>
      <p:sp>
        <p:nvSpPr>
          <p:cNvPr id="38919" name="Rectangle 7"/>
          <p:cNvSpPr>
            <a:spLocks noChangeArrowheads="1"/>
          </p:cNvSpPr>
          <p:nvPr/>
        </p:nvSpPr>
        <p:spPr bwMode="auto">
          <a:xfrm>
            <a:off x="7818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defRPr/>
            </a:pPr>
            <a:endParaRPr lang="en-US" sz="3200" b="1">
              <a:latin typeface="Helvetica" pitchFamily="34" charset="0"/>
            </a:endParaRPr>
          </a:p>
        </p:txBody>
      </p:sp>
      <p:sp>
        <p:nvSpPr>
          <p:cNvPr id="13320" name="Rectangle 8"/>
          <p:cNvSpPr>
            <a:spLocks noChangeArrowheads="1"/>
          </p:cNvSpPr>
          <p:nvPr/>
        </p:nvSpPr>
        <p:spPr bwMode="auto">
          <a:xfrm>
            <a:off x="5638800" y="1757364"/>
            <a:ext cx="7429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a:t>
            </a:r>
          </a:p>
        </p:txBody>
      </p:sp>
      <p:sp>
        <p:nvSpPr>
          <p:cNvPr id="13321" name="Rectangle 9"/>
          <p:cNvSpPr>
            <a:spLocks noChangeArrowheads="1"/>
          </p:cNvSpPr>
          <p:nvPr/>
        </p:nvSpPr>
        <p:spPr bwMode="auto">
          <a:xfrm>
            <a:off x="4133850" y="1752600"/>
            <a:ext cx="74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172</a:t>
            </a:r>
          </a:p>
        </p:txBody>
      </p:sp>
      <p:sp>
        <p:nvSpPr>
          <p:cNvPr id="13322" name="Rectangle 10"/>
          <p:cNvSpPr>
            <a:spLocks noChangeArrowheads="1"/>
          </p:cNvSpPr>
          <p:nvPr/>
        </p:nvSpPr>
        <p:spPr bwMode="auto">
          <a:xfrm>
            <a:off x="7056438" y="1757364"/>
            <a:ext cx="4572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2</a:t>
            </a:r>
          </a:p>
        </p:txBody>
      </p:sp>
      <p:sp>
        <p:nvSpPr>
          <p:cNvPr id="13323" name="Rectangle 11"/>
          <p:cNvSpPr>
            <a:spLocks noChangeArrowheads="1"/>
          </p:cNvSpPr>
          <p:nvPr/>
        </p:nvSpPr>
        <p:spPr bwMode="auto">
          <a:xfrm>
            <a:off x="8382000" y="1757364"/>
            <a:ext cx="4572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363"/>
              </a:lnSpc>
            </a:pPr>
            <a:r>
              <a:rPr lang="en-US" sz="2000" b="1">
                <a:solidFill>
                  <a:srgbClr val="000000"/>
                </a:solidFill>
                <a:latin typeface="Helvetica" panose="020B0604020202020204" pitchFamily="34" charset="0"/>
              </a:rPr>
              <a:t>160</a:t>
            </a:r>
          </a:p>
        </p:txBody>
      </p:sp>
      <p:sp>
        <p:nvSpPr>
          <p:cNvPr id="13324" name="Rectangle 12"/>
          <p:cNvSpPr>
            <a:spLocks noChangeArrowheads="1"/>
          </p:cNvSpPr>
          <p:nvPr/>
        </p:nvSpPr>
        <p:spPr bwMode="auto">
          <a:xfrm>
            <a:off x="3660776" y="2946401"/>
            <a:ext cx="12858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138"/>
              </a:lnSpc>
            </a:pPr>
            <a:r>
              <a:rPr lang="en-US" sz="2000" b="1">
                <a:solidFill>
                  <a:srgbClr val="000000"/>
                </a:solidFill>
                <a:latin typeface="Helvetica" panose="020B0604020202020204" pitchFamily="34" charset="0"/>
              </a:rPr>
              <a:t>10101100</a:t>
            </a:r>
          </a:p>
        </p:txBody>
      </p:sp>
      <p:sp>
        <p:nvSpPr>
          <p:cNvPr id="13325" name="Rectangle 13"/>
          <p:cNvSpPr>
            <a:spLocks noChangeArrowheads="1"/>
          </p:cNvSpPr>
          <p:nvPr/>
        </p:nvSpPr>
        <p:spPr bwMode="auto">
          <a:xfrm>
            <a:off x="5099050" y="2946401"/>
            <a:ext cx="12715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138"/>
              </a:lnSpc>
            </a:pPr>
            <a:r>
              <a:rPr lang="en-US" sz="2000" b="1">
                <a:solidFill>
                  <a:srgbClr val="000000"/>
                </a:solidFill>
                <a:latin typeface="Helvetica" panose="020B0604020202020204" pitchFamily="34" charset="0"/>
              </a:rPr>
              <a:t>00010000</a:t>
            </a:r>
          </a:p>
        </p:txBody>
      </p:sp>
      <p:sp>
        <p:nvSpPr>
          <p:cNvPr id="13326" name="Rectangle 14"/>
          <p:cNvSpPr>
            <a:spLocks noChangeArrowheads="1"/>
          </p:cNvSpPr>
          <p:nvPr/>
        </p:nvSpPr>
        <p:spPr bwMode="auto">
          <a:xfrm>
            <a:off x="7753350" y="2946401"/>
            <a:ext cx="13716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138"/>
              </a:lnSpc>
            </a:pPr>
            <a:r>
              <a:rPr lang="en-US" sz="2000" b="1">
                <a:solidFill>
                  <a:srgbClr val="000000"/>
                </a:solidFill>
                <a:latin typeface="Helvetica" panose="020B0604020202020204" pitchFamily="34" charset="0"/>
              </a:rPr>
              <a:t>10100000</a:t>
            </a:r>
          </a:p>
        </p:txBody>
      </p:sp>
      <p:sp>
        <p:nvSpPr>
          <p:cNvPr id="13327" name="Rectangle 15"/>
          <p:cNvSpPr>
            <a:spLocks noChangeArrowheads="1"/>
          </p:cNvSpPr>
          <p:nvPr/>
        </p:nvSpPr>
        <p:spPr bwMode="auto">
          <a:xfrm>
            <a:off x="6423026" y="2946401"/>
            <a:ext cx="1343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r">
              <a:lnSpc>
                <a:spcPts val="2138"/>
              </a:lnSpc>
            </a:pPr>
            <a:r>
              <a:rPr lang="en-US" sz="2000" b="1">
                <a:solidFill>
                  <a:srgbClr val="000000"/>
                </a:solidFill>
                <a:latin typeface="Helvetica" panose="020B0604020202020204" pitchFamily="34" charset="0"/>
              </a:rPr>
              <a:t>00000010</a:t>
            </a:r>
          </a:p>
        </p:txBody>
      </p:sp>
      <p:sp>
        <p:nvSpPr>
          <p:cNvPr id="13328" name="Rectangle 16"/>
          <p:cNvSpPr>
            <a:spLocks noChangeArrowheads="1"/>
          </p:cNvSpPr>
          <p:nvPr/>
        </p:nvSpPr>
        <p:spPr bwMode="auto">
          <a:xfrm>
            <a:off x="9209088" y="2851150"/>
            <a:ext cx="1200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b="1">
                <a:solidFill>
                  <a:srgbClr val="000000"/>
                </a:solidFill>
                <a:latin typeface="Helvetica" panose="020B0604020202020204" pitchFamily="34" charset="0"/>
              </a:rPr>
              <a:t>Host</a:t>
            </a:r>
            <a:endParaRPr lang="en-US" sz="2700" b="1">
              <a:solidFill>
                <a:srgbClr val="000000"/>
              </a:solidFill>
              <a:latin typeface="Helvetica" panose="020B0604020202020204" pitchFamily="34" charset="0"/>
            </a:endParaRPr>
          </a:p>
        </p:txBody>
      </p:sp>
      <p:sp>
        <p:nvSpPr>
          <p:cNvPr id="13329" name="Rectangle 17"/>
          <p:cNvSpPr>
            <a:spLocks noChangeArrowheads="1"/>
          </p:cNvSpPr>
          <p:nvPr/>
        </p:nvSpPr>
        <p:spPr bwMode="auto">
          <a:xfrm>
            <a:off x="9209088" y="3397250"/>
            <a:ext cx="1200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b="1">
                <a:solidFill>
                  <a:srgbClr val="000000"/>
                </a:solidFill>
                <a:latin typeface="Helvetica" panose="020B0604020202020204" pitchFamily="34" charset="0"/>
              </a:rPr>
              <a:t>Mask</a:t>
            </a:r>
            <a:endParaRPr lang="en-US" sz="2700" b="1">
              <a:solidFill>
                <a:srgbClr val="000000"/>
              </a:solidFill>
              <a:latin typeface="Helvetica" panose="020B0604020202020204" pitchFamily="34" charset="0"/>
            </a:endParaRPr>
          </a:p>
        </p:txBody>
      </p:sp>
      <p:sp>
        <p:nvSpPr>
          <p:cNvPr id="13330" name="Rectangle 18"/>
          <p:cNvSpPr>
            <a:spLocks noChangeArrowheads="1"/>
          </p:cNvSpPr>
          <p:nvPr/>
        </p:nvSpPr>
        <p:spPr bwMode="auto">
          <a:xfrm>
            <a:off x="9209088" y="4019550"/>
            <a:ext cx="1200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b="1">
                <a:solidFill>
                  <a:srgbClr val="000000"/>
                </a:solidFill>
                <a:latin typeface="Helvetica" panose="020B0604020202020204" pitchFamily="34" charset="0"/>
              </a:rPr>
              <a:t>Subnet</a:t>
            </a:r>
            <a:endParaRPr lang="en-US" sz="2700" b="1">
              <a:solidFill>
                <a:srgbClr val="000000"/>
              </a:solidFill>
              <a:latin typeface="Helvetica" panose="020B0604020202020204" pitchFamily="34" charset="0"/>
            </a:endParaRPr>
          </a:p>
        </p:txBody>
      </p:sp>
      <p:sp>
        <p:nvSpPr>
          <p:cNvPr id="13331" name="Rectangle 19"/>
          <p:cNvSpPr>
            <a:spLocks noChangeArrowheads="1"/>
          </p:cNvSpPr>
          <p:nvPr/>
        </p:nvSpPr>
        <p:spPr bwMode="auto">
          <a:xfrm>
            <a:off x="9209088" y="4629150"/>
            <a:ext cx="1200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b="1">
                <a:solidFill>
                  <a:srgbClr val="000000"/>
                </a:solidFill>
                <a:latin typeface="Helvetica" panose="020B0604020202020204" pitchFamily="34" charset="0"/>
              </a:rPr>
              <a:t>Broadcast</a:t>
            </a:r>
            <a:endParaRPr lang="en-US" sz="2700" b="1">
              <a:solidFill>
                <a:srgbClr val="000000"/>
              </a:solidFill>
              <a:latin typeface="Helvetica" panose="020B0604020202020204" pitchFamily="34" charset="0"/>
            </a:endParaRPr>
          </a:p>
        </p:txBody>
      </p:sp>
      <p:sp>
        <p:nvSpPr>
          <p:cNvPr id="13332" name="Rectangle 20"/>
          <p:cNvSpPr>
            <a:spLocks noChangeArrowheads="1"/>
          </p:cNvSpPr>
          <p:nvPr/>
        </p:nvSpPr>
        <p:spPr bwMode="auto">
          <a:xfrm>
            <a:off x="9209088" y="5848350"/>
            <a:ext cx="1200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b="1">
                <a:solidFill>
                  <a:srgbClr val="000000"/>
                </a:solidFill>
                <a:latin typeface="Helvetica" panose="020B0604020202020204" pitchFamily="34" charset="0"/>
              </a:rPr>
              <a:t>Last</a:t>
            </a:r>
            <a:endParaRPr lang="en-US" sz="2700" b="1">
              <a:solidFill>
                <a:srgbClr val="000000"/>
              </a:solidFill>
              <a:latin typeface="Helvetica" panose="020B0604020202020204" pitchFamily="34" charset="0"/>
            </a:endParaRPr>
          </a:p>
        </p:txBody>
      </p:sp>
      <p:sp>
        <p:nvSpPr>
          <p:cNvPr id="13333" name="Rectangle 21"/>
          <p:cNvSpPr>
            <a:spLocks noChangeArrowheads="1"/>
          </p:cNvSpPr>
          <p:nvPr/>
        </p:nvSpPr>
        <p:spPr bwMode="auto">
          <a:xfrm>
            <a:off x="9209088" y="5238750"/>
            <a:ext cx="1200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3150"/>
              </a:lnSpc>
            </a:pPr>
            <a:r>
              <a:rPr lang="en-US" b="1">
                <a:solidFill>
                  <a:srgbClr val="000000"/>
                </a:solidFill>
                <a:latin typeface="Helvetica" panose="020B0604020202020204" pitchFamily="34" charset="0"/>
              </a:rPr>
              <a:t>First</a:t>
            </a:r>
            <a:endParaRPr lang="en-US" sz="2700" b="1">
              <a:solidFill>
                <a:srgbClr val="000000"/>
              </a:solidFill>
              <a:latin typeface="Helvetica" panose="020B0604020202020204" pitchFamily="34" charset="0"/>
            </a:endParaRPr>
          </a:p>
        </p:txBody>
      </p:sp>
      <p:sp>
        <p:nvSpPr>
          <p:cNvPr id="13334" name="Text Box 22"/>
          <p:cNvSpPr txBox="1">
            <a:spLocks noChangeArrowheads="1"/>
          </p:cNvSpPr>
          <p:nvPr/>
        </p:nvSpPr>
        <p:spPr bwMode="auto">
          <a:xfrm>
            <a:off x="1752600" y="2971801"/>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Helvetica" panose="020B0604020202020204" pitchFamily="34" charset="0"/>
              </a:rPr>
              <a:t>172.16.2.160</a:t>
            </a:r>
          </a:p>
        </p:txBody>
      </p:sp>
      <p:sp>
        <p:nvSpPr>
          <p:cNvPr id="13335" name="Text Box 23"/>
          <p:cNvSpPr txBox="1">
            <a:spLocks noChangeArrowheads="1"/>
          </p:cNvSpPr>
          <p:nvPr/>
        </p:nvSpPr>
        <p:spPr bwMode="auto">
          <a:xfrm>
            <a:off x="1752600" y="3505201"/>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Helvetica" panose="020B0604020202020204" pitchFamily="34" charset="0"/>
              </a:rPr>
              <a:t>255.255.255.192</a:t>
            </a:r>
          </a:p>
        </p:txBody>
      </p:sp>
      <p:sp>
        <p:nvSpPr>
          <p:cNvPr id="13339" name="Line 27"/>
          <p:cNvSpPr>
            <a:spLocks noChangeShapeType="1"/>
          </p:cNvSpPr>
          <p:nvPr/>
        </p:nvSpPr>
        <p:spPr bwMode="auto">
          <a:xfrm>
            <a:off x="3727451" y="3967163"/>
            <a:ext cx="5453063"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28"/>
          <p:cNvSpPr>
            <a:spLocks noChangeShapeType="1"/>
          </p:cNvSpPr>
          <p:nvPr/>
        </p:nvSpPr>
        <p:spPr bwMode="auto">
          <a:xfrm>
            <a:off x="3727450" y="2590800"/>
            <a:ext cx="548163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29"/>
          <p:cNvSpPr>
            <a:spLocks noChangeShapeType="1"/>
          </p:cNvSpPr>
          <p:nvPr/>
        </p:nvSpPr>
        <p:spPr bwMode="auto">
          <a:xfrm>
            <a:off x="3727450" y="3395663"/>
            <a:ext cx="546258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30"/>
          <p:cNvSpPr>
            <a:spLocks noChangeShapeType="1"/>
          </p:cNvSpPr>
          <p:nvPr/>
        </p:nvSpPr>
        <p:spPr bwMode="auto">
          <a:xfrm>
            <a:off x="3727450" y="4576763"/>
            <a:ext cx="546258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31"/>
          <p:cNvSpPr>
            <a:spLocks noChangeShapeType="1"/>
          </p:cNvSpPr>
          <p:nvPr/>
        </p:nvSpPr>
        <p:spPr bwMode="auto">
          <a:xfrm>
            <a:off x="3727451" y="5186363"/>
            <a:ext cx="5453063"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4" name="Line 32"/>
          <p:cNvSpPr>
            <a:spLocks noChangeShapeType="1"/>
          </p:cNvSpPr>
          <p:nvPr/>
        </p:nvSpPr>
        <p:spPr bwMode="auto">
          <a:xfrm>
            <a:off x="3727450" y="5795963"/>
            <a:ext cx="546258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1339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r>
              <a:rPr lang="en-US" smtClean="0"/>
              <a:t>Private &amp; public address</a:t>
            </a:r>
          </a:p>
        </p:txBody>
      </p:sp>
      <p:pic>
        <p:nvPicPr>
          <p:cNvPr id="1126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057401"/>
            <a:ext cx="8458200" cy="3452813"/>
          </a:xfrm>
          <a:noFill/>
        </p:spPr>
      </p:pic>
    </p:spTree>
    <p:extLst>
      <p:ext uri="{BB962C8B-B14F-4D97-AF65-F5344CB8AC3E}">
        <p14:creationId xmlns:p14="http://schemas.microsoft.com/office/powerpoint/2010/main" val="346985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effectLst>
            <a:outerShdw dist="35921" dir="2700000" algn="ctr" rotWithShape="0">
              <a:schemeClr val="bg2"/>
            </a:outerShdw>
          </a:effectLst>
        </p:spPr>
        <p:txBody>
          <a:bodyPr vert="horz" lIns="82153" tIns="41076" rIns="82153" bIns="41076" anchor="ctr">
            <a:normAutofit/>
          </a:bodyPr>
          <a:lstStyle/>
          <a:p>
            <a:pPr eaLnBrk="1" hangingPunct="1">
              <a:defRPr/>
            </a:pPr>
            <a:r>
              <a:rPr lang="en-US" smtClean="0"/>
              <a:t>Transport Layer Overview</a:t>
            </a:r>
          </a:p>
        </p:txBody>
      </p:sp>
      <p:sp>
        <p:nvSpPr>
          <p:cNvPr id="32771" name="Freeform 3"/>
          <p:cNvSpPr>
            <a:spLocks/>
          </p:cNvSpPr>
          <p:nvPr/>
        </p:nvSpPr>
        <p:spPr bwMode="auto">
          <a:xfrm>
            <a:off x="3865564" y="2333626"/>
            <a:ext cx="1697037" cy="1489075"/>
          </a:xfrm>
          <a:custGeom>
            <a:avLst/>
            <a:gdLst/>
            <a:ahLst/>
            <a:cxnLst>
              <a:cxn ang="0">
                <a:pos x="0" y="432"/>
              </a:cxn>
              <a:cxn ang="0">
                <a:pos x="1053" y="0"/>
              </a:cxn>
              <a:cxn ang="0">
                <a:pos x="1069" y="943"/>
              </a:cxn>
              <a:cxn ang="0">
                <a:pos x="180" y="702"/>
              </a:cxn>
            </a:cxnLst>
            <a:rect l="0" t="0" r="r" b="b"/>
            <a:pathLst>
              <a:path w="1069" h="943">
                <a:moveTo>
                  <a:pt x="0" y="432"/>
                </a:moveTo>
                <a:lnTo>
                  <a:pt x="1053" y="0"/>
                </a:lnTo>
                <a:lnTo>
                  <a:pt x="1069" y="943"/>
                </a:lnTo>
                <a:lnTo>
                  <a:pt x="180" y="702"/>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en-US">
              <a:latin typeface="Arial" charset="0"/>
            </a:endParaRPr>
          </a:p>
        </p:txBody>
      </p:sp>
      <p:sp>
        <p:nvSpPr>
          <p:cNvPr id="32772" name="Rectangle 4"/>
          <p:cNvSpPr>
            <a:spLocks noChangeArrowheads="1"/>
          </p:cNvSpPr>
          <p:nvPr/>
        </p:nvSpPr>
        <p:spPr bwMode="auto">
          <a:xfrm>
            <a:off x="5502276" y="2333626"/>
            <a:ext cx="4784725" cy="147637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86662" tIns="93332" rIns="186662" bIns="93332" anchor="ctr"/>
          <a:lstStyle/>
          <a:p>
            <a:pPr defTabSz="1028700" eaLnBrk="0" hangingPunct="0">
              <a:lnSpc>
                <a:spcPts val="2138"/>
              </a:lnSpc>
              <a:defRPr/>
            </a:pPr>
            <a:r>
              <a:rPr lang="en-US" b="1">
                <a:solidFill>
                  <a:srgbClr val="000000"/>
                </a:solidFill>
                <a:latin typeface="Helvetica" pitchFamily="34" charset="0"/>
              </a:rPr>
              <a:t>Transmission Control</a:t>
            </a:r>
          </a:p>
          <a:p>
            <a:pPr defTabSz="1028700" eaLnBrk="0" hangingPunct="0">
              <a:lnSpc>
                <a:spcPts val="2138"/>
              </a:lnSpc>
              <a:defRPr/>
            </a:pPr>
            <a:r>
              <a:rPr lang="en-US" b="1">
                <a:solidFill>
                  <a:srgbClr val="000000"/>
                </a:solidFill>
                <a:latin typeface="Helvetica" pitchFamily="34" charset="0"/>
              </a:rPr>
              <a:t>Protocol (TCP)</a:t>
            </a:r>
          </a:p>
          <a:p>
            <a:pPr defTabSz="1028700" eaLnBrk="0" hangingPunct="0">
              <a:lnSpc>
                <a:spcPts val="2138"/>
              </a:lnSpc>
              <a:defRPr/>
            </a:pPr>
            <a:endParaRPr lang="en-US" b="1">
              <a:solidFill>
                <a:srgbClr val="000000"/>
              </a:solidFill>
              <a:latin typeface="Helvetica" pitchFamily="34" charset="0"/>
            </a:endParaRPr>
          </a:p>
          <a:p>
            <a:pPr defTabSz="1028700" eaLnBrk="0" hangingPunct="0">
              <a:lnSpc>
                <a:spcPts val="2138"/>
              </a:lnSpc>
              <a:defRPr/>
            </a:pPr>
            <a:r>
              <a:rPr lang="en-US" b="1">
                <a:solidFill>
                  <a:srgbClr val="000000"/>
                </a:solidFill>
                <a:latin typeface="Helvetica" pitchFamily="34" charset="0"/>
              </a:rPr>
              <a:t>User Datagram </a:t>
            </a:r>
          </a:p>
          <a:p>
            <a:pPr defTabSz="1028700" eaLnBrk="0" hangingPunct="0">
              <a:lnSpc>
                <a:spcPts val="2138"/>
              </a:lnSpc>
              <a:defRPr/>
            </a:pPr>
            <a:r>
              <a:rPr lang="en-US" b="1">
                <a:solidFill>
                  <a:srgbClr val="000000"/>
                </a:solidFill>
                <a:latin typeface="Helvetica" pitchFamily="34" charset="0"/>
              </a:rPr>
              <a:t>Protocol (UDP)</a:t>
            </a:r>
          </a:p>
        </p:txBody>
      </p:sp>
      <p:sp>
        <p:nvSpPr>
          <p:cNvPr id="12294" name="Freeform 5"/>
          <p:cNvSpPr>
            <a:spLocks/>
          </p:cNvSpPr>
          <p:nvPr/>
        </p:nvSpPr>
        <p:spPr bwMode="auto">
          <a:xfrm>
            <a:off x="3983039" y="1825626"/>
            <a:ext cx="173037" cy="3355975"/>
          </a:xfrm>
          <a:custGeom>
            <a:avLst/>
            <a:gdLst>
              <a:gd name="T0" fmla="*/ 2147483647 w 97"/>
              <a:gd name="T1" fmla="*/ 0 h 1585"/>
              <a:gd name="T2" fmla="*/ 2147483647 w 97"/>
              <a:gd name="T3" fmla="*/ 0 h 1585"/>
              <a:gd name="T4" fmla="*/ 0 w 97"/>
              <a:gd name="T5" fmla="*/ 2147483647 h 1585"/>
              <a:gd name="T6" fmla="*/ 0 w 97"/>
              <a:gd name="T7" fmla="*/ 2147483647 h 1585"/>
              <a:gd name="T8" fmla="*/ 2147483647 w 97"/>
              <a:gd name="T9" fmla="*/ 2147483647 h 1585"/>
              <a:gd name="T10" fmla="*/ 2147483647 w 97"/>
              <a:gd name="T11" fmla="*/ 0 h 1585"/>
              <a:gd name="T12" fmla="*/ 0 60000 65536"/>
              <a:gd name="T13" fmla="*/ 0 60000 65536"/>
              <a:gd name="T14" fmla="*/ 0 60000 65536"/>
              <a:gd name="T15" fmla="*/ 0 60000 65536"/>
              <a:gd name="T16" fmla="*/ 0 60000 65536"/>
              <a:gd name="T17" fmla="*/ 0 60000 65536"/>
              <a:gd name="T18" fmla="*/ 0 w 97"/>
              <a:gd name="T19" fmla="*/ 0 h 1585"/>
              <a:gd name="T20" fmla="*/ 97 w 97"/>
              <a:gd name="T21" fmla="*/ 1585 h 1585"/>
            </a:gdLst>
            <a:ahLst/>
            <a:cxnLst>
              <a:cxn ang="T12">
                <a:pos x="T0" y="T1"/>
              </a:cxn>
              <a:cxn ang="T13">
                <a:pos x="T2" y="T3"/>
              </a:cxn>
              <a:cxn ang="T14">
                <a:pos x="T4" y="T5"/>
              </a:cxn>
              <a:cxn ang="T15">
                <a:pos x="T6" y="T7"/>
              </a:cxn>
              <a:cxn ang="T16">
                <a:pos x="T8" y="T9"/>
              </a:cxn>
              <a:cxn ang="T17">
                <a:pos x="T10" y="T11"/>
              </a:cxn>
            </a:cxnLst>
            <a:rect l="T18" t="T19" r="T20" b="T21"/>
            <a:pathLst>
              <a:path w="97" h="1585">
                <a:moveTo>
                  <a:pt x="96" y="0"/>
                </a:moveTo>
                <a:lnTo>
                  <a:pt x="96" y="0"/>
                </a:lnTo>
                <a:lnTo>
                  <a:pt x="0" y="96"/>
                </a:lnTo>
                <a:lnTo>
                  <a:pt x="0" y="1584"/>
                </a:lnTo>
                <a:lnTo>
                  <a:pt x="96" y="1488"/>
                </a:lnTo>
                <a:lnTo>
                  <a:pt x="96" y="0"/>
                </a:lnTo>
              </a:path>
            </a:pathLst>
          </a:custGeom>
          <a:solidFill>
            <a:srgbClr val="FFDA74"/>
          </a:solidFill>
          <a:ln w="12700" cap="rnd">
            <a:solidFill>
              <a:schemeClr val="tx1"/>
            </a:solidFill>
            <a:round/>
            <a:headEnd/>
            <a:tailEnd/>
          </a:ln>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295" name="Rectangle 6"/>
          <p:cNvSpPr>
            <a:spLocks noChangeArrowheads="1"/>
          </p:cNvSpPr>
          <p:nvPr/>
        </p:nvSpPr>
        <p:spPr bwMode="auto">
          <a:xfrm>
            <a:off x="1987550" y="1978025"/>
            <a:ext cx="1995488" cy="3208338"/>
          </a:xfrm>
          <a:prstGeom prst="rect">
            <a:avLst/>
          </a:prstGeom>
          <a:solidFill>
            <a:srgbClr val="FFEFC2"/>
          </a:solidFill>
          <a:ln w="12700">
            <a:solidFill>
              <a:srgbClr val="000000"/>
            </a:solidFill>
            <a:miter lim="800000"/>
            <a:headEnd/>
            <a:tailEnd/>
          </a:ln>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296" name="Rectangle 7"/>
          <p:cNvSpPr>
            <a:spLocks noChangeArrowheads="1"/>
          </p:cNvSpPr>
          <p:nvPr/>
        </p:nvSpPr>
        <p:spPr bwMode="auto">
          <a:xfrm>
            <a:off x="2338389" y="2643189"/>
            <a:ext cx="131127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6662" tIns="93332" rIns="186662" bIns="93332" anchor="ctr"/>
          <a:lstStyle>
            <a:lvl1pPr defTabSz="831850" eaLnBrk="0" hangingPunct="0">
              <a:defRPr>
                <a:solidFill>
                  <a:schemeClr val="tx1"/>
                </a:solidFill>
                <a:latin typeface="Arial" panose="020B0604020202020204" pitchFamily="34" charset="0"/>
              </a:defRPr>
            </a:lvl1pPr>
            <a:lvl2pPr marL="742950" indent="-285750" defTabSz="831850" eaLnBrk="0" hangingPunct="0">
              <a:defRPr>
                <a:solidFill>
                  <a:schemeClr val="tx1"/>
                </a:solidFill>
                <a:latin typeface="Arial" panose="020B0604020202020204" pitchFamily="34" charset="0"/>
              </a:defRPr>
            </a:lvl2pPr>
            <a:lvl3pPr marL="1143000" indent="-228600" defTabSz="831850" eaLnBrk="0" hangingPunct="0">
              <a:defRPr>
                <a:solidFill>
                  <a:schemeClr val="tx1"/>
                </a:solidFill>
                <a:latin typeface="Arial" panose="020B0604020202020204" pitchFamily="34" charset="0"/>
              </a:defRPr>
            </a:lvl3pPr>
            <a:lvl4pPr marL="1600200" indent="-228600" defTabSz="831850" eaLnBrk="0" hangingPunct="0">
              <a:defRPr>
                <a:solidFill>
                  <a:schemeClr val="tx1"/>
                </a:solidFill>
                <a:latin typeface="Arial" panose="020B0604020202020204" pitchFamily="34" charset="0"/>
              </a:defRPr>
            </a:lvl4pPr>
            <a:lvl5pPr marL="2057400" indent="-228600" defTabSz="831850" eaLnBrk="0" hangingPunct="0">
              <a:defRPr>
                <a:solidFill>
                  <a:schemeClr val="tx1"/>
                </a:solidFill>
                <a:latin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sz="1600" b="1">
                <a:solidFill>
                  <a:schemeClr val="tx2"/>
                </a:solidFill>
                <a:latin typeface="Helvetica" panose="020B0604020202020204" pitchFamily="34" charset="0"/>
              </a:rPr>
              <a:t>Application</a:t>
            </a:r>
          </a:p>
        </p:txBody>
      </p:sp>
      <p:sp>
        <p:nvSpPr>
          <p:cNvPr id="12297" name="Rectangle 8"/>
          <p:cNvSpPr>
            <a:spLocks noChangeArrowheads="1"/>
          </p:cNvSpPr>
          <p:nvPr/>
        </p:nvSpPr>
        <p:spPr bwMode="auto">
          <a:xfrm>
            <a:off x="2338389" y="3148014"/>
            <a:ext cx="131127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6662" tIns="93332" rIns="186662" bIns="93332" anchor="ctr"/>
          <a:lstStyle>
            <a:lvl1pPr defTabSz="831850" eaLnBrk="0" hangingPunct="0">
              <a:defRPr>
                <a:solidFill>
                  <a:schemeClr val="tx1"/>
                </a:solidFill>
                <a:latin typeface="Arial" panose="020B0604020202020204" pitchFamily="34" charset="0"/>
              </a:defRPr>
            </a:lvl1pPr>
            <a:lvl2pPr marL="742950" indent="-285750" defTabSz="831850" eaLnBrk="0" hangingPunct="0">
              <a:defRPr>
                <a:solidFill>
                  <a:schemeClr val="tx1"/>
                </a:solidFill>
                <a:latin typeface="Arial" panose="020B0604020202020204" pitchFamily="34" charset="0"/>
              </a:defRPr>
            </a:lvl2pPr>
            <a:lvl3pPr marL="1143000" indent="-228600" defTabSz="831850" eaLnBrk="0" hangingPunct="0">
              <a:defRPr>
                <a:solidFill>
                  <a:schemeClr val="tx1"/>
                </a:solidFill>
                <a:latin typeface="Arial" panose="020B0604020202020204" pitchFamily="34" charset="0"/>
              </a:defRPr>
            </a:lvl3pPr>
            <a:lvl4pPr marL="1600200" indent="-228600" defTabSz="831850" eaLnBrk="0" hangingPunct="0">
              <a:defRPr>
                <a:solidFill>
                  <a:schemeClr val="tx1"/>
                </a:solidFill>
                <a:latin typeface="Arial" panose="020B0604020202020204" pitchFamily="34" charset="0"/>
              </a:defRPr>
            </a:lvl4pPr>
            <a:lvl5pPr marL="2057400" indent="-228600" defTabSz="831850" eaLnBrk="0" hangingPunct="0">
              <a:defRPr>
                <a:solidFill>
                  <a:schemeClr val="tx1"/>
                </a:solidFill>
                <a:latin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sz="1600" b="1">
                <a:solidFill>
                  <a:schemeClr val="tx2"/>
                </a:solidFill>
                <a:latin typeface="Helvetica" panose="020B0604020202020204" pitchFamily="34" charset="0"/>
              </a:rPr>
              <a:t>Transport</a:t>
            </a:r>
          </a:p>
        </p:txBody>
      </p:sp>
      <p:sp>
        <p:nvSpPr>
          <p:cNvPr id="12298" name="Rectangle 9"/>
          <p:cNvSpPr>
            <a:spLocks noChangeArrowheads="1"/>
          </p:cNvSpPr>
          <p:nvPr/>
        </p:nvSpPr>
        <p:spPr bwMode="auto">
          <a:xfrm>
            <a:off x="2338389" y="3689350"/>
            <a:ext cx="131127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6662" tIns="93332" rIns="186662" bIns="93332" anchor="ctr"/>
          <a:lstStyle>
            <a:lvl1pPr defTabSz="831850" eaLnBrk="0" hangingPunct="0">
              <a:defRPr>
                <a:solidFill>
                  <a:schemeClr val="tx1"/>
                </a:solidFill>
                <a:latin typeface="Arial" panose="020B0604020202020204" pitchFamily="34" charset="0"/>
              </a:defRPr>
            </a:lvl1pPr>
            <a:lvl2pPr marL="742950" indent="-285750" defTabSz="831850" eaLnBrk="0" hangingPunct="0">
              <a:defRPr>
                <a:solidFill>
                  <a:schemeClr val="tx1"/>
                </a:solidFill>
                <a:latin typeface="Arial" panose="020B0604020202020204" pitchFamily="34" charset="0"/>
              </a:defRPr>
            </a:lvl2pPr>
            <a:lvl3pPr marL="1143000" indent="-228600" defTabSz="831850" eaLnBrk="0" hangingPunct="0">
              <a:defRPr>
                <a:solidFill>
                  <a:schemeClr val="tx1"/>
                </a:solidFill>
                <a:latin typeface="Arial" panose="020B0604020202020204" pitchFamily="34" charset="0"/>
              </a:defRPr>
            </a:lvl3pPr>
            <a:lvl4pPr marL="1600200" indent="-228600" defTabSz="831850" eaLnBrk="0" hangingPunct="0">
              <a:defRPr>
                <a:solidFill>
                  <a:schemeClr val="tx1"/>
                </a:solidFill>
                <a:latin typeface="Arial" panose="020B0604020202020204" pitchFamily="34" charset="0"/>
              </a:defRPr>
            </a:lvl4pPr>
            <a:lvl5pPr marL="2057400" indent="-228600" defTabSz="831850" eaLnBrk="0" hangingPunct="0">
              <a:defRPr>
                <a:solidFill>
                  <a:schemeClr val="tx1"/>
                </a:solidFill>
                <a:latin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sz="1600" b="1">
                <a:solidFill>
                  <a:schemeClr val="tx2"/>
                </a:solidFill>
                <a:latin typeface="Helvetica" panose="020B0604020202020204" pitchFamily="34" charset="0"/>
              </a:rPr>
              <a:t>Internet</a:t>
            </a:r>
          </a:p>
        </p:txBody>
      </p:sp>
      <p:sp>
        <p:nvSpPr>
          <p:cNvPr id="12299" name="Rectangle 10"/>
          <p:cNvSpPr>
            <a:spLocks noChangeArrowheads="1"/>
          </p:cNvSpPr>
          <p:nvPr/>
        </p:nvSpPr>
        <p:spPr bwMode="auto">
          <a:xfrm>
            <a:off x="2338389" y="4143375"/>
            <a:ext cx="13112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6662" tIns="93332" rIns="186662" bIns="93332" anchor="ctr"/>
          <a:lstStyle>
            <a:lvl1pPr defTabSz="831850" eaLnBrk="0" hangingPunct="0">
              <a:defRPr>
                <a:solidFill>
                  <a:schemeClr val="tx1"/>
                </a:solidFill>
                <a:latin typeface="Arial" panose="020B0604020202020204" pitchFamily="34" charset="0"/>
              </a:defRPr>
            </a:lvl1pPr>
            <a:lvl2pPr marL="742950" indent="-285750" defTabSz="831850" eaLnBrk="0" hangingPunct="0">
              <a:defRPr>
                <a:solidFill>
                  <a:schemeClr val="tx1"/>
                </a:solidFill>
                <a:latin typeface="Arial" panose="020B0604020202020204" pitchFamily="34" charset="0"/>
              </a:defRPr>
            </a:lvl2pPr>
            <a:lvl3pPr marL="1143000" indent="-228600" defTabSz="831850" eaLnBrk="0" hangingPunct="0">
              <a:defRPr>
                <a:solidFill>
                  <a:schemeClr val="tx1"/>
                </a:solidFill>
                <a:latin typeface="Arial" panose="020B0604020202020204" pitchFamily="34" charset="0"/>
              </a:defRPr>
            </a:lvl3pPr>
            <a:lvl4pPr marL="1600200" indent="-228600" defTabSz="831850" eaLnBrk="0" hangingPunct="0">
              <a:defRPr>
                <a:solidFill>
                  <a:schemeClr val="tx1"/>
                </a:solidFill>
                <a:latin typeface="Arial" panose="020B0604020202020204" pitchFamily="34" charset="0"/>
              </a:defRPr>
            </a:lvl4pPr>
            <a:lvl5pPr marL="2057400" indent="-228600" defTabSz="831850" eaLnBrk="0" hangingPunct="0">
              <a:defRPr>
                <a:solidFill>
                  <a:schemeClr val="tx1"/>
                </a:solidFill>
                <a:latin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sz="1600" b="1">
                <a:solidFill>
                  <a:schemeClr val="tx2"/>
                </a:solidFill>
                <a:latin typeface="Helvetica" panose="020B0604020202020204" pitchFamily="34" charset="0"/>
              </a:rPr>
              <a:t>Data Link</a:t>
            </a:r>
          </a:p>
        </p:txBody>
      </p:sp>
      <p:sp>
        <p:nvSpPr>
          <p:cNvPr id="12300" name="Rectangle 11"/>
          <p:cNvSpPr>
            <a:spLocks noChangeArrowheads="1"/>
          </p:cNvSpPr>
          <p:nvPr/>
        </p:nvSpPr>
        <p:spPr bwMode="auto">
          <a:xfrm>
            <a:off x="2338389" y="4768851"/>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6662" tIns="93332" rIns="186662" bIns="93332" anchor="ctr"/>
          <a:lstStyle>
            <a:lvl1pPr defTabSz="831850" eaLnBrk="0" hangingPunct="0">
              <a:defRPr>
                <a:solidFill>
                  <a:schemeClr val="tx1"/>
                </a:solidFill>
                <a:latin typeface="Arial" panose="020B0604020202020204" pitchFamily="34" charset="0"/>
              </a:defRPr>
            </a:lvl1pPr>
            <a:lvl2pPr marL="742950" indent="-285750" defTabSz="831850" eaLnBrk="0" hangingPunct="0">
              <a:defRPr>
                <a:solidFill>
                  <a:schemeClr val="tx1"/>
                </a:solidFill>
                <a:latin typeface="Arial" panose="020B0604020202020204" pitchFamily="34" charset="0"/>
              </a:defRPr>
            </a:lvl2pPr>
            <a:lvl3pPr marL="1143000" indent="-228600" defTabSz="831850" eaLnBrk="0" hangingPunct="0">
              <a:defRPr>
                <a:solidFill>
                  <a:schemeClr val="tx1"/>
                </a:solidFill>
                <a:latin typeface="Arial" panose="020B0604020202020204" pitchFamily="34" charset="0"/>
              </a:defRPr>
            </a:lvl3pPr>
            <a:lvl4pPr marL="1600200" indent="-228600" defTabSz="831850" eaLnBrk="0" hangingPunct="0">
              <a:defRPr>
                <a:solidFill>
                  <a:schemeClr val="tx1"/>
                </a:solidFill>
                <a:latin typeface="Arial" panose="020B0604020202020204" pitchFamily="34" charset="0"/>
              </a:defRPr>
            </a:lvl4pPr>
            <a:lvl5pPr marL="2057400" indent="-228600" defTabSz="831850" eaLnBrk="0" hangingPunct="0">
              <a:defRPr>
                <a:solidFill>
                  <a:schemeClr val="tx1"/>
                </a:solidFill>
                <a:latin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en-US" sz="1600" b="1">
                <a:solidFill>
                  <a:schemeClr val="tx2"/>
                </a:solidFill>
                <a:latin typeface="Helvetica" panose="020B0604020202020204" pitchFamily="34" charset="0"/>
              </a:rPr>
              <a:t>Physical</a:t>
            </a:r>
          </a:p>
        </p:txBody>
      </p:sp>
      <p:sp>
        <p:nvSpPr>
          <p:cNvPr id="12301" name="Freeform 12"/>
          <p:cNvSpPr>
            <a:spLocks/>
          </p:cNvSpPr>
          <p:nvPr/>
        </p:nvSpPr>
        <p:spPr bwMode="auto">
          <a:xfrm>
            <a:off x="1981201" y="1825626"/>
            <a:ext cx="2162175" cy="15557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headEnd/>
            <a:tailEnd/>
          </a:ln>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302" name="Freeform 13"/>
          <p:cNvSpPr>
            <a:spLocks/>
          </p:cNvSpPr>
          <p:nvPr/>
        </p:nvSpPr>
        <p:spPr bwMode="auto">
          <a:xfrm>
            <a:off x="1981201" y="2878138"/>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303" name="Freeform 14"/>
          <p:cNvSpPr>
            <a:spLocks/>
          </p:cNvSpPr>
          <p:nvPr/>
        </p:nvSpPr>
        <p:spPr bwMode="auto">
          <a:xfrm>
            <a:off x="1981201" y="3417888"/>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304" name="Freeform 15"/>
          <p:cNvSpPr>
            <a:spLocks/>
          </p:cNvSpPr>
          <p:nvPr/>
        </p:nvSpPr>
        <p:spPr bwMode="auto">
          <a:xfrm>
            <a:off x="1981201" y="3959226"/>
            <a:ext cx="2162175"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305" name="Freeform 16"/>
          <p:cNvSpPr>
            <a:spLocks/>
          </p:cNvSpPr>
          <p:nvPr/>
        </p:nvSpPr>
        <p:spPr bwMode="auto">
          <a:xfrm>
            <a:off x="1981201" y="4497388"/>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6662" tIns="93332" rIns="186662" bIns="93332"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306" name="Text Box 17"/>
          <p:cNvSpPr txBox="1">
            <a:spLocks noChangeArrowheads="1"/>
          </p:cNvSpPr>
          <p:nvPr/>
        </p:nvSpPr>
        <p:spPr bwMode="auto">
          <a:xfrm>
            <a:off x="8229600" y="2362201"/>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Helvetica" panose="020B0604020202020204" pitchFamily="34" charset="0"/>
              </a:rPr>
              <a:t>Connection-Oriented</a:t>
            </a:r>
            <a:br>
              <a:rPr lang="en-US" b="1">
                <a:latin typeface="Helvetica" panose="020B0604020202020204" pitchFamily="34" charset="0"/>
              </a:rPr>
            </a:br>
            <a:r>
              <a:rPr lang="en-US" b="1">
                <a:latin typeface="Helvetica" panose="020B0604020202020204" pitchFamily="34" charset="0"/>
              </a:rPr>
              <a:t/>
            </a:r>
            <a:br>
              <a:rPr lang="en-US" b="1">
                <a:latin typeface="Helvetica" panose="020B0604020202020204" pitchFamily="34" charset="0"/>
              </a:rPr>
            </a:br>
            <a:r>
              <a:rPr lang="en-US" b="1">
                <a:latin typeface="Helvetica" panose="020B0604020202020204" pitchFamily="34" charset="0"/>
              </a:rPr>
              <a:t>Connectionless</a:t>
            </a:r>
            <a:br>
              <a:rPr lang="en-US" b="1">
                <a:latin typeface="Helvetica" panose="020B0604020202020204" pitchFamily="34" charset="0"/>
              </a:rPr>
            </a:br>
            <a:endParaRPr lang="en-US" b="1">
              <a:latin typeface="Helvetica" panose="020B0604020202020204" pitchFamily="34" charset="0"/>
            </a:endParaRPr>
          </a:p>
        </p:txBody>
      </p:sp>
    </p:spTree>
    <p:extLst>
      <p:ext uri="{BB962C8B-B14F-4D97-AF65-F5344CB8AC3E}">
        <p14:creationId xmlns:p14="http://schemas.microsoft.com/office/powerpoint/2010/main" val="138205683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0210800" y="1905000"/>
            <a:ext cx="0" cy="3048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316" name="Rectangle 3"/>
          <p:cNvSpPr>
            <a:spLocks noChangeArrowheads="1"/>
          </p:cNvSpPr>
          <p:nvPr/>
        </p:nvSpPr>
        <p:spPr bwMode="auto">
          <a:xfrm>
            <a:off x="10134600" y="3358634"/>
            <a:ext cx="228600"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4820" name="Rectangle 4"/>
          <p:cNvSpPr>
            <a:spLocks noGrp="1" noChangeArrowheads="1"/>
          </p:cNvSpPr>
          <p:nvPr>
            <p:ph type="title"/>
          </p:nvPr>
        </p:nvSpPr>
        <p:spPr>
          <a:xfrm>
            <a:off x="2327276" y="457200"/>
            <a:ext cx="7959725" cy="762000"/>
          </a:xfrm>
          <a:effectLst>
            <a:outerShdw dist="35921" dir="2700000" algn="ctr" rotWithShape="0">
              <a:schemeClr val="bg2"/>
            </a:outerShdw>
          </a:effectLst>
        </p:spPr>
        <p:txBody>
          <a:bodyPr vert="horz" lIns="0" tIns="0" rIns="0" bIns="0" anchor="ctr">
            <a:normAutofit/>
          </a:bodyPr>
          <a:lstStyle/>
          <a:p>
            <a:pPr eaLnBrk="1" hangingPunct="1">
              <a:defRPr/>
            </a:pPr>
            <a:r>
              <a:rPr lang="en-US" smtClean="0"/>
              <a:t>TCP Segment Format</a:t>
            </a:r>
          </a:p>
        </p:txBody>
      </p:sp>
      <p:sp>
        <p:nvSpPr>
          <p:cNvPr id="34821" name="Rectangle 5"/>
          <p:cNvSpPr>
            <a:spLocks noChangeArrowheads="1"/>
          </p:cNvSpPr>
          <p:nvPr/>
        </p:nvSpPr>
        <p:spPr bwMode="auto">
          <a:xfrm>
            <a:off x="2089150" y="3869016"/>
            <a:ext cx="7772400" cy="369332"/>
          </a:xfrm>
          <a:prstGeom prst="rect">
            <a:avLst/>
          </a:prstGeom>
          <a:solidFill>
            <a:schemeClr val="folHlink"/>
          </a:solidFill>
          <a:ln w="381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13319" name="Line 6"/>
          <p:cNvSpPr>
            <a:spLocks noChangeShapeType="1"/>
          </p:cNvSpPr>
          <p:nvPr/>
        </p:nvSpPr>
        <p:spPr bwMode="auto">
          <a:xfrm>
            <a:off x="5943600" y="1905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0" name="Line 7"/>
          <p:cNvSpPr>
            <a:spLocks noChangeShapeType="1"/>
          </p:cNvSpPr>
          <p:nvPr/>
        </p:nvSpPr>
        <p:spPr bwMode="auto">
          <a:xfrm>
            <a:off x="2057400" y="25146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1" name="Line 8"/>
          <p:cNvSpPr>
            <a:spLocks noChangeShapeType="1"/>
          </p:cNvSpPr>
          <p:nvPr/>
        </p:nvSpPr>
        <p:spPr bwMode="auto">
          <a:xfrm>
            <a:off x="2057400" y="31242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2" name="Line 9"/>
          <p:cNvSpPr>
            <a:spLocks noChangeShapeType="1"/>
          </p:cNvSpPr>
          <p:nvPr/>
        </p:nvSpPr>
        <p:spPr bwMode="auto">
          <a:xfrm>
            <a:off x="2057400" y="37338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3" name="Line 10"/>
          <p:cNvSpPr>
            <a:spLocks noChangeShapeType="1"/>
          </p:cNvSpPr>
          <p:nvPr/>
        </p:nvSpPr>
        <p:spPr bwMode="auto">
          <a:xfrm>
            <a:off x="2057400" y="43434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4" name="Line 11"/>
          <p:cNvSpPr>
            <a:spLocks noChangeShapeType="1"/>
          </p:cNvSpPr>
          <p:nvPr/>
        </p:nvSpPr>
        <p:spPr bwMode="auto">
          <a:xfrm>
            <a:off x="2971800" y="37338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5" name="Line 12"/>
          <p:cNvSpPr>
            <a:spLocks noChangeShapeType="1"/>
          </p:cNvSpPr>
          <p:nvPr/>
        </p:nvSpPr>
        <p:spPr bwMode="auto">
          <a:xfrm>
            <a:off x="5943600" y="37338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6" name="Line 13"/>
          <p:cNvSpPr>
            <a:spLocks noChangeShapeType="1"/>
          </p:cNvSpPr>
          <p:nvPr/>
        </p:nvSpPr>
        <p:spPr bwMode="auto">
          <a:xfrm>
            <a:off x="4419600" y="37338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7" name="Line 14"/>
          <p:cNvSpPr>
            <a:spLocks noChangeShapeType="1"/>
          </p:cNvSpPr>
          <p:nvPr/>
        </p:nvSpPr>
        <p:spPr bwMode="auto">
          <a:xfrm>
            <a:off x="2057400" y="49530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8" name="Line 15"/>
          <p:cNvSpPr>
            <a:spLocks noChangeShapeType="1"/>
          </p:cNvSpPr>
          <p:nvPr/>
        </p:nvSpPr>
        <p:spPr bwMode="auto">
          <a:xfrm>
            <a:off x="5943600" y="4343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29" name="Line 16"/>
          <p:cNvSpPr>
            <a:spLocks noChangeShapeType="1"/>
          </p:cNvSpPr>
          <p:nvPr/>
        </p:nvSpPr>
        <p:spPr bwMode="auto">
          <a:xfrm>
            <a:off x="2057400" y="55626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30" name="Text Box 17"/>
          <p:cNvSpPr txBox="1">
            <a:spLocks noChangeArrowheads="1"/>
          </p:cNvSpPr>
          <p:nvPr/>
        </p:nvSpPr>
        <p:spPr bwMode="auto">
          <a:xfrm>
            <a:off x="3184525" y="2025651"/>
            <a:ext cx="193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Source port (16)</a:t>
            </a:r>
          </a:p>
        </p:txBody>
      </p:sp>
      <p:sp>
        <p:nvSpPr>
          <p:cNvPr id="13331" name="Text Box 18"/>
          <p:cNvSpPr txBox="1">
            <a:spLocks noChangeArrowheads="1"/>
          </p:cNvSpPr>
          <p:nvPr/>
        </p:nvSpPr>
        <p:spPr bwMode="auto">
          <a:xfrm>
            <a:off x="6584950" y="1995488"/>
            <a:ext cx="240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Destination port (16)</a:t>
            </a:r>
          </a:p>
        </p:txBody>
      </p:sp>
      <p:sp>
        <p:nvSpPr>
          <p:cNvPr id="13332" name="Text Box 19"/>
          <p:cNvSpPr txBox="1">
            <a:spLocks noChangeArrowheads="1"/>
          </p:cNvSpPr>
          <p:nvPr/>
        </p:nvSpPr>
        <p:spPr bwMode="auto">
          <a:xfrm>
            <a:off x="4686300" y="2667001"/>
            <a:ext cx="263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Sequence number (32)</a:t>
            </a:r>
          </a:p>
        </p:txBody>
      </p:sp>
      <p:sp>
        <p:nvSpPr>
          <p:cNvPr id="13333" name="Text Box 20"/>
          <p:cNvSpPr txBox="1">
            <a:spLocks noChangeArrowheads="1"/>
          </p:cNvSpPr>
          <p:nvPr/>
        </p:nvSpPr>
        <p:spPr bwMode="auto">
          <a:xfrm>
            <a:off x="2042147" y="3792866"/>
            <a:ext cx="987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b="1">
                <a:latin typeface="Helvetica" panose="020B0604020202020204" pitchFamily="34" charset="0"/>
              </a:rPr>
              <a:t>Header</a:t>
            </a:r>
            <a:br>
              <a:rPr lang="en-US" sz="1400" b="1">
                <a:latin typeface="Helvetica" panose="020B0604020202020204" pitchFamily="34" charset="0"/>
              </a:rPr>
            </a:br>
            <a:r>
              <a:rPr lang="en-US" sz="1400" b="1">
                <a:latin typeface="Helvetica" panose="020B0604020202020204" pitchFamily="34" charset="0"/>
              </a:rPr>
              <a:t>length (4)</a:t>
            </a:r>
            <a:endParaRPr lang="en-US" b="1">
              <a:latin typeface="Helvetica" panose="020B0604020202020204" pitchFamily="34" charset="0"/>
            </a:endParaRPr>
          </a:p>
        </p:txBody>
      </p:sp>
      <p:sp>
        <p:nvSpPr>
          <p:cNvPr id="13334" name="Text Box 21"/>
          <p:cNvSpPr txBox="1">
            <a:spLocks noChangeArrowheads="1"/>
          </p:cNvSpPr>
          <p:nvPr/>
        </p:nvSpPr>
        <p:spPr bwMode="auto">
          <a:xfrm>
            <a:off x="4248150" y="3200401"/>
            <a:ext cx="357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Acknowledgement number (32)</a:t>
            </a:r>
          </a:p>
        </p:txBody>
      </p:sp>
      <p:sp>
        <p:nvSpPr>
          <p:cNvPr id="13335" name="Text Box 22"/>
          <p:cNvSpPr txBox="1">
            <a:spLocks noChangeArrowheads="1"/>
          </p:cNvSpPr>
          <p:nvPr/>
        </p:nvSpPr>
        <p:spPr bwMode="auto">
          <a:xfrm>
            <a:off x="2940050" y="3870326"/>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Reserved (6)</a:t>
            </a:r>
          </a:p>
        </p:txBody>
      </p:sp>
      <p:sp>
        <p:nvSpPr>
          <p:cNvPr id="13336" name="Text Box 23"/>
          <p:cNvSpPr txBox="1">
            <a:spLocks noChangeArrowheads="1"/>
          </p:cNvSpPr>
          <p:nvPr/>
        </p:nvSpPr>
        <p:spPr bwMode="auto">
          <a:xfrm>
            <a:off x="4400550" y="3886201"/>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Code bits (6)</a:t>
            </a:r>
          </a:p>
        </p:txBody>
      </p:sp>
      <p:sp>
        <p:nvSpPr>
          <p:cNvPr id="13337" name="Text Box 24"/>
          <p:cNvSpPr txBox="1">
            <a:spLocks noChangeArrowheads="1"/>
          </p:cNvSpPr>
          <p:nvPr/>
        </p:nvSpPr>
        <p:spPr bwMode="auto">
          <a:xfrm>
            <a:off x="7004050" y="3900488"/>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Window (16)</a:t>
            </a:r>
          </a:p>
        </p:txBody>
      </p:sp>
      <p:sp>
        <p:nvSpPr>
          <p:cNvPr id="13338" name="Text Box 25"/>
          <p:cNvSpPr txBox="1">
            <a:spLocks noChangeArrowheads="1"/>
          </p:cNvSpPr>
          <p:nvPr/>
        </p:nvSpPr>
        <p:spPr bwMode="auto">
          <a:xfrm>
            <a:off x="3130550" y="4495801"/>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Checksum (16)</a:t>
            </a:r>
          </a:p>
        </p:txBody>
      </p:sp>
      <p:sp>
        <p:nvSpPr>
          <p:cNvPr id="13339" name="Text Box 26"/>
          <p:cNvSpPr txBox="1">
            <a:spLocks noChangeArrowheads="1"/>
          </p:cNvSpPr>
          <p:nvPr/>
        </p:nvSpPr>
        <p:spPr bwMode="auto">
          <a:xfrm>
            <a:off x="7080250" y="4495801"/>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Urgent (16)</a:t>
            </a:r>
          </a:p>
        </p:txBody>
      </p:sp>
      <p:sp>
        <p:nvSpPr>
          <p:cNvPr id="13340" name="Text Box 27"/>
          <p:cNvSpPr txBox="1">
            <a:spLocks noChangeArrowheads="1"/>
          </p:cNvSpPr>
          <p:nvPr/>
        </p:nvSpPr>
        <p:spPr bwMode="auto">
          <a:xfrm>
            <a:off x="4616450" y="5105401"/>
            <a:ext cx="266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Options (0 or 32 if any)</a:t>
            </a:r>
          </a:p>
        </p:txBody>
      </p:sp>
      <p:sp>
        <p:nvSpPr>
          <p:cNvPr id="13341" name="Text Box 28"/>
          <p:cNvSpPr txBox="1">
            <a:spLocks noChangeArrowheads="1"/>
          </p:cNvSpPr>
          <p:nvPr/>
        </p:nvSpPr>
        <p:spPr bwMode="auto">
          <a:xfrm>
            <a:off x="5257800" y="5867401"/>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Data (varies)</a:t>
            </a:r>
          </a:p>
        </p:txBody>
      </p:sp>
      <p:sp>
        <p:nvSpPr>
          <p:cNvPr id="13342" name="Text Box 29"/>
          <p:cNvSpPr txBox="1">
            <a:spLocks noChangeArrowheads="1"/>
          </p:cNvSpPr>
          <p:nvPr/>
        </p:nvSpPr>
        <p:spPr bwMode="auto">
          <a:xfrm>
            <a:off x="9861550" y="3200400"/>
            <a:ext cx="80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20</a:t>
            </a:r>
            <a:br>
              <a:rPr lang="en-US" b="1">
                <a:latin typeface="Helvetica" panose="020B0604020202020204" pitchFamily="34" charset="0"/>
              </a:rPr>
            </a:br>
            <a:r>
              <a:rPr lang="en-US" b="1">
                <a:latin typeface="Helvetica" panose="020B0604020202020204" pitchFamily="34" charset="0"/>
              </a:rPr>
              <a:t>Bytes</a:t>
            </a:r>
          </a:p>
        </p:txBody>
      </p:sp>
      <p:sp>
        <p:nvSpPr>
          <p:cNvPr id="13343" name="Text Box 30"/>
          <p:cNvSpPr txBox="1">
            <a:spLocks noChangeArrowheads="1"/>
          </p:cNvSpPr>
          <p:nvPr/>
        </p:nvSpPr>
        <p:spPr bwMode="auto">
          <a:xfrm>
            <a:off x="1943100" y="1462088"/>
            <a:ext cx="679450" cy="36671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0</a:t>
            </a:r>
          </a:p>
        </p:txBody>
      </p:sp>
      <p:sp>
        <p:nvSpPr>
          <p:cNvPr id="13344" name="Text Box 31"/>
          <p:cNvSpPr txBox="1">
            <a:spLocks noChangeArrowheads="1"/>
          </p:cNvSpPr>
          <p:nvPr/>
        </p:nvSpPr>
        <p:spPr bwMode="auto">
          <a:xfrm>
            <a:off x="5118100" y="1524001"/>
            <a:ext cx="8064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15</a:t>
            </a:r>
          </a:p>
        </p:txBody>
      </p:sp>
      <p:sp>
        <p:nvSpPr>
          <p:cNvPr id="13345" name="Text Box 32"/>
          <p:cNvSpPr txBox="1">
            <a:spLocks noChangeArrowheads="1"/>
          </p:cNvSpPr>
          <p:nvPr/>
        </p:nvSpPr>
        <p:spPr bwMode="auto">
          <a:xfrm>
            <a:off x="5943600" y="1524001"/>
            <a:ext cx="8064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16</a:t>
            </a:r>
          </a:p>
        </p:txBody>
      </p:sp>
      <p:sp>
        <p:nvSpPr>
          <p:cNvPr id="13346" name="Text Box 33"/>
          <p:cNvSpPr txBox="1">
            <a:spLocks noChangeArrowheads="1"/>
          </p:cNvSpPr>
          <p:nvPr/>
        </p:nvSpPr>
        <p:spPr bwMode="auto">
          <a:xfrm>
            <a:off x="9099550" y="1524001"/>
            <a:ext cx="8064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31</a:t>
            </a:r>
          </a:p>
        </p:txBody>
      </p:sp>
    </p:spTree>
    <p:extLst>
      <p:ext uri="{BB962C8B-B14F-4D97-AF65-F5344CB8AC3E}">
        <p14:creationId xmlns:p14="http://schemas.microsoft.com/office/powerpoint/2010/main" val="116279159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108326" y="1828801"/>
            <a:ext cx="5229225" cy="3529013"/>
          </a:xfrm>
          <a:prstGeom prst="rect">
            <a:avLst/>
          </a:prstGeom>
          <a:solidFill>
            <a:srgbClr val="FFE9AA"/>
          </a:solidFill>
          <a:ln w="12700">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67" name="Rectangle 3"/>
          <p:cNvSpPr>
            <a:spLocks noChangeArrowheads="1"/>
          </p:cNvSpPr>
          <p:nvPr/>
        </p:nvSpPr>
        <p:spPr bwMode="auto">
          <a:xfrm>
            <a:off x="8324850" y="1828800"/>
            <a:ext cx="838200" cy="3581400"/>
          </a:xfrm>
          <a:prstGeom prst="rect">
            <a:avLst/>
          </a:prstGeom>
          <a:solidFill>
            <a:srgbClr val="FFE9AA"/>
          </a:solidFill>
          <a:ln w="12700">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68" name="Rectangle 4"/>
          <p:cNvSpPr>
            <a:spLocks noGrp="1" noChangeArrowheads="1"/>
          </p:cNvSpPr>
          <p:nvPr>
            <p:ph type="title"/>
          </p:nvPr>
        </p:nvSpPr>
        <p:spPr>
          <a:xfrm>
            <a:off x="442914" y="687738"/>
            <a:ext cx="10972800" cy="1069848"/>
          </a:xfrm>
          <a:effectLst>
            <a:outerShdw dist="35921" dir="2700000" algn="ctr" rotWithShape="0">
              <a:schemeClr val="bg2"/>
            </a:outerShdw>
          </a:effectLst>
        </p:spPr>
        <p:txBody>
          <a:bodyPr vert="horz" lIns="82153" tIns="41076" rIns="82153" bIns="41076" anchor="ctr">
            <a:normAutofit/>
          </a:bodyPr>
          <a:lstStyle/>
          <a:p>
            <a:pPr eaLnBrk="1" hangingPunct="1">
              <a:defRPr/>
            </a:pPr>
            <a:r>
              <a:rPr lang="en-US" dirty="0" smtClean="0"/>
              <a:t>Port Numbers</a:t>
            </a:r>
          </a:p>
        </p:txBody>
      </p:sp>
      <p:sp>
        <p:nvSpPr>
          <p:cNvPr id="36869" name="Rectangle 5"/>
          <p:cNvSpPr>
            <a:spLocks noChangeArrowheads="1"/>
          </p:cNvSpPr>
          <p:nvPr/>
        </p:nvSpPr>
        <p:spPr bwMode="auto">
          <a:xfrm>
            <a:off x="3108326" y="5324476"/>
            <a:ext cx="6054725" cy="1076325"/>
          </a:xfrm>
          <a:prstGeom prst="rect">
            <a:avLst/>
          </a:prstGeom>
          <a:solidFill>
            <a:srgbClr val="45F3BB"/>
          </a:solidFill>
          <a:ln w="12700">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4343" name="Rectangle 6"/>
          <p:cNvSpPr>
            <a:spLocks noChangeArrowheads="1"/>
          </p:cNvSpPr>
          <p:nvPr/>
        </p:nvSpPr>
        <p:spPr bwMode="auto">
          <a:xfrm>
            <a:off x="3143251" y="5749926"/>
            <a:ext cx="25431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363"/>
              </a:lnSpc>
            </a:pPr>
            <a:r>
              <a:rPr lang="en-US" sz="2000" b="1">
                <a:solidFill>
                  <a:srgbClr val="000000"/>
                </a:solidFill>
                <a:latin typeface="Helvetica" panose="020B0604020202020204" pitchFamily="34" charset="0"/>
              </a:rPr>
              <a:t>TCP</a:t>
            </a:r>
          </a:p>
        </p:txBody>
      </p:sp>
      <p:sp>
        <p:nvSpPr>
          <p:cNvPr id="14344" name="Rectangle 7"/>
          <p:cNvSpPr>
            <a:spLocks noChangeArrowheads="1"/>
          </p:cNvSpPr>
          <p:nvPr/>
        </p:nvSpPr>
        <p:spPr bwMode="auto">
          <a:xfrm>
            <a:off x="9296400" y="5105400"/>
            <a:ext cx="1371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363"/>
              </a:lnSpc>
            </a:pPr>
            <a:r>
              <a:rPr lang="en-US" sz="2000" b="1">
                <a:solidFill>
                  <a:srgbClr val="000000"/>
                </a:solidFill>
                <a:latin typeface="Helvetica" panose="020B0604020202020204" pitchFamily="34" charset="0"/>
              </a:rPr>
              <a:t>Port </a:t>
            </a:r>
            <a:br>
              <a:rPr lang="en-US" sz="2000" b="1">
                <a:solidFill>
                  <a:srgbClr val="000000"/>
                </a:solidFill>
                <a:latin typeface="Helvetica" panose="020B0604020202020204" pitchFamily="34" charset="0"/>
              </a:rPr>
            </a:br>
            <a:r>
              <a:rPr lang="en-US" sz="2000" b="1">
                <a:solidFill>
                  <a:srgbClr val="000000"/>
                </a:solidFill>
                <a:latin typeface="Helvetica" panose="020B0604020202020204" pitchFamily="34" charset="0"/>
              </a:rPr>
              <a:t>Numbers</a:t>
            </a:r>
          </a:p>
        </p:txBody>
      </p:sp>
      <p:sp>
        <p:nvSpPr>
          <p:cNvPr id="14345" name="Rectangle 8"/>
          <p:cNvSpPr>
            <a:spLocks noChangeArrowheads="1"/>
          </p:cNvSpPr>
          <p:nvPr/>
        </p:nvSpPr>
        <p:spPr bwMode="auto">
          <a:xfrm>
            <a:off x="3328988" y="2449514"/>
            <a:ext cx="5143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F</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T</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P</a:t>
            </a:r>
          </a:p>
        </p:txBody>
      </p:sp>
      <p:sp>
        <p:nvSpPr>
          <p:cNvPr id="14346" name="Rectangle 9"/>
          <p:cNvSpPr>
            <a:spLocks noChangeArrowheads="1"/>
          </p:cNvSpPr>
          <p:nvPr/>
        </p:nvSpPr>
        <p:spPr bwMode="auto">
          <a:xfrm>
            <a:off x="1447800" y="5524500"/>
            <a:ext cx="1714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363"/>
              </a:lnSpc>
            </a:pPr>
            <a:r>
              <a:rPr lang="en-US" sz="2000" b="1">
                <a:solidFill>
                  <a:srgbClr val="000000"/>
                </a:solidFill>
                <a:latin typeface="Helvetica" panose="020B0604020202020204" pitchFamily="34" charset="0"/>
              </a:rPr>
              <a:t>Transport</a:t>
            </a:r>
            <a:br>
              <a:rPr lang="en-US" sz="2000" b="1">
                <a:solidFill>
                  <a:srgbClr val="000000"/>
                </a:solidFill>
                <a:latin typeface="Helvetica" panose="020B0604020202020204" pitchFamily="34" charset="0"/>
              </a:rPr>
            </a:br>
            <a:r>
              <a:rPr lang="en-US" sz="2000" b="1">
                <a:solidFill>
                  <a:srgbClr val="000000"/>
                </a:solidFill>
                <a:latin typeface="Helvetica" panose="020B0604020202020204" pitchFamily="34" charset="0"/>
              </a:rPr>
              <a:t>Layer</a:t>
            </a:r>
          </a:p>
        </p:txBody>
      </p:sp>
      <p:sp>
        <p:nvSpPr>
          <p:cNvPr id="14347" name="Line 10"/>
          <p:cNvSpPr>
            <a:spLocks noChangeShapeType="1"/>
          </p:cNvSpPr>
          <p:nvPr/>
        </p:nvSpPr>
        <p:spPr bwMode="auto">
          <a:xfrm>
            <a:off x="3971925" y="1849439"/>
            <a:ext cx="0" cy="3457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1"/>
          <p:cNvSpPr>
            <a:spLocks noChangeShapeType="1"/>
          </p:cNvSpPr>
          <p:nvPr/>
        </p:nvSpPr>
        <p:spPr bwMode="auto">
          <a:xfrm>
            <a:off x="4843463" y="1849439"/>
            <a:ext cx="0" cy="3457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2"/>
          <p:cNvSpPr>
            <a:spLocks noChangeShapeType="1"/>
          </p:cNvSpPr>
          <p:nvPr/>
        </p:nvSpPr>
        <p:spPr bwMode="auto">
          <a:xfrm>
            <a:off x="5743575" y="1835151"/>
            <a:ext cx="0" cy="34718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3"/>
          <p:cNvSpPr>
            <a:spLocks noChangeShapeType="1"/>
          </p:cNvSpPr>
          <p:nvPr/>
        </p:nvSpPr>
        <p:spPr bwMode="auto">
          <a:xfrm>
            <a:off x="6600825" y="1849438"/>
            <a:ext cx="0" cy="3471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1" name="Line 14"/>
          <p:cNvSpPr>
            <a:spLocks noChangeShapeType="1"/>
          </p:cNvSpPr>
          <p:nvPr/>
        </p:nvSpPr>
        <p:spPr bwMode="auto">
          <a:xfrm>
            <a:off x="7486650" y="1849438"/>
            <a:ext cx="0" cy="34861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2" name="Rectangle 15"/>
          <p:cNvSpPr>
            <a:spLocks noChangeArrowheads="1"/>
          </p:cNvSpPr>
          <p:nvPr/>
        </p:nvSpPr>
        <p:spPr bwMode="auto">
          <a:xfrm>
            <a:off x="4243389" y="2449514"/>
            <a:ext cx="528637"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T</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E</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L</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N</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E</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T</a:t>
            </a:r>
          </a:p>
        </p:txBody>
      </p:sp>
      <p:sp>
        <p:nvSpPr>
          <p:cNvPr id="14353" name="Rectangle 16"/>
          <p:cNvSpPr>
            <a:spLocks noChangeArrowheads="1"/>
          </p:cNvSpPr>
          <p:nvPr/>
        </p:nvSpPr>
        <p:spPr bwMode="auto">
          <a:xfrm>
            <a:off x="5986463" y="2449514"/>
            <a:ext cx="5143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D</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N</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S</a:t>
            </a:r>
          </a:p>
        </p:txBody>
      </p:sp>
      <p:sp>
        <p:nvSpPr>
          <p:cNvPr id="14354" name="Rectangle 17"/>
          <p:cNvSpPr>
            <a:spLocks noChangeArrowheads="1"/>
          </p:cNvSpPr>
          <p:nvPr/>
        </p:nvSpPr>
        <p:spPr bwMode="auto">
          <a:xfrm>
            <a:off x="7715250" y="2449514"/>
            <a:ext cx="16573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S</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N</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M</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P</a:t>
            </a:r>
          </a:p>
        </p:txBody>
      </p:sp>
      <p:sp>
        <p:nvSpPr>
          <p:cNvPr id="14355" name="Rectangle 18"/>
          <p:cNvSpPr>
            <a:spLocks noChangeArrowheads="1"/>
          </p:cNvSpPr>
          <p:nvPr/>
        </p:nvSpPr>
        <p:spPr bwMode="auto">
          <a:xfrm>
            <a:off x="6872288" y="2449514"/>
            <a:ext cx="5143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T</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F</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T</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P</a:t>
            </a:r>
          </a:p>
        </p:txBody>
      </p:sp>
      <p:sp>
        <p:nvSpPr>
          <p:cNvPr id="14356" name="Rectangle 19"/>
          <p:cNvSpPr>
            <a:spLocks noChangeArrowheads="1"/>
          </p:cNvSpPr>
          <p:nvPr/>
        </p:nvSpPr>
        <p:spPr bwMode="auto">
          <a:xfrm>
            <a:off x="5100638" y="2449514"/>
            <a:ext cx="5143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S</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M</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T</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P</a:t>
            </a:r>
          </a:p>
        </p:txBody>
      </p:sp>
      <p:sp>
        <p:nvSpPr>
          <p:cNvPr id="14357" name="Rectangle 20"/>
          <p:cNvSpPr>
            <a:spLocks noChangeArrowheads="1"/>
          </p:cNvSpPr>
          <p:nvPr/>
        </p:nvSpPr>
        <p:spPr bwMode="auto">
          <a:xfrm>
            <a:off x="6543675" y="5749925"/>
            <a:ext cx="98583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138"/>
              </a:lnSpc>
            </a:pPr>
            <a:r>
              <a:rPr lang="en-US" b="1">
                <a:solidFill>
                  <a:srgbClr val="000000"/>
                </a:solidFill>
                <a:latin typeface="Helvetica" panose="020B0604020202020204" pitchFamily="34" charset="0"/>
              </a:rPr>
              <a:t>UDP</a:t>
            </a:r>
          </a:p>
        </p:txBody>
      </p:sp>
      <p:sp>
        <p:nvSpPr>
          <p:cNvPr id="14358" name="Rectangle 21"/>
          <p:cNvSpPr>
            <a:spLocks noChangeArrowheads="1"/>
          </p:cNvSpPr>
          <p:nvPr/>
        </p:nvSpPr>
        <p:spPr bwMode="auto">
          <a:xfrm>
            <a:off x="1524000" y="2863850"/>
            <a:ext cx="1714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363"/>
              </a:lnSpc>
            </a:pPr>
            <a:r>
              <a:rPr lang="en-US" sz="2000" b="1">
                <a:solidFill>
                  <a:srgbClr val="000000"/>
                </a:solidFill>
                <a:latin typeface="Helvetica" panose="020B0604020202020204" pitchFamily="34" charset="0"/>
              </a:rPr>
              <a:t>Application</a:t>
            </a:r>
            <a:br>
              <a:rPr lang="en-US" sz="2000" b="1">
                <a:solidFill>
                  <a:srgbClr val="000000"/>
                </a:solidFill>
                <a:latin typeface="Helvetica" panose="020B0604020202020204" pitchFamily="34" charset="0"/>
              </a:rPr>
            </a:br>
            <a:r>
              <a:rPr lang="en-US" sz="2000" b="1">
                <a:solidFill>
                  <a:srgbClr val="000000"/>
                </a:solidFill>
                <a:latin typeface="Helvetica" panose="020B0604020202020204" pitchFamily="34" charset="0"/>
              </a:rPr>
              <a:t>Layer</a:t>
            </a:r>
          </a:p>
        </p:txBody>
      </p:sp>
      <p:grpSp>
        <p:nvGrpSpPr>
          <p:cNvPr id="14359" name="Group 22"/>
          <p:cNvGrpSpPr>
            <a:grpSpLocks/>
          </p:cNvGrpSpPr>
          <p:nvPr/>
        </p:nvGrpSpPr>
        <p:grpSpPr bwMode="auto">
          <a:xfrm>
            <a:off x="1852614" y="5335588"/>
            <a:ext cx="1614487" cy="0"/>
            <a:chOff x="184" y="2784"/>
            <a:chExt cx="904" cy="0"/>
          </a:xfrm>
        </p:grpSpPr>
        <p:sp>
          <p:nvSpPr>
            <p:cNvPr id="36887" name="Line 23"/>
            <p:cNvSpPr>
              <a:spLocks noChangeShapeType="1"/>
            </p:cNvSpPr>
            <p:nvPr/>
          </p:nvSpPr>
          <p:spPr bwMode="auto">
            <a:xfrm>
              <a:off x="18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88" name="Line 24"/>
            <p:cNvSpPr>
              <a:spLocks noChangeShapeType="1"/>
            </p:cNvSpPr>
            <p:nvPr/>
          </p:nvSpPr>
          <p:spPr bwMode="auto">
            <a:xfrm>
              <a:off x="30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89" name="Line 25"/>
            <p:cNvSpPr>
              <a:spLocks noChangeShapeType="1"/>
            </p:cNvSpPr>
            <p:nvPr/>
          </p:nvSpPr>
          <p:spPr bwMode="auto">
            <a:xfrm>
              <a:off x="42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90" name="Line 26"/>
            <p:cNvSpPr>
              <a:spLocks noChangeShapeType="1"/>
            </p:cNvSpPr>
            <p:nvPr/>
          </p:nvSpPr>
          <p:spPr bwMode="auto">
            <a:xfrm>
              <a:off x="54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91" name="Line 27"/>
            <p:cNvSpPr>
              <a:spLocks noChangeShapeType="1"/>
            </p:cNvSpPr>
            <p:nvPr/>
          </p:nvSpPr>
          <p:spPr bwMode="auto">
            <a:xfrm>
              <a:off x="66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92" name="Line 28"/>
            <p:cNvSpPr>
              <a:spLocks noChangeShapeType="1"/>
            </p:cNvSpPr>
            <p:nvPr/>
          </p:nvSpPr>
          <p:spPr bwMode="auto">
            <a:xfrm>
              <a:off x="78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93" name="Line 29"/>
            <p:cNvSpPr>
              <a:spLocks noChangeShapeType="1"/>
            </p:cNvSpPr>
            <p:nvPr/>
          </p:nvSpPr>
          <p:spPr bwMode="auto">
            <a:xfrm>
              <a:off x="904" y="2784"/>
              <a:ext cx="56"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6894" name="Line 30"/>
            <p:cNvSpPr>
              <a:spLocks noChangeShapeType="1"/>
            </p:cNvSpPr>
            <p:nvPr/>
          </p:nvSpPr>
          <p:spPr bwMode="auto">
            <a:xfrm>
              <a:off x="1032" y="2784"/>
              <a:ext cx="56"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grpSp>
      <p:sp>
        <p:nvSpPr>
          <p:cNvPr id="14360" name="Line 31"/>
          <p:cNvSpPr>
            <a:spLocks noChangeShapeType="1"/>
          </p:cNvSpPr>
          <p:nvPr/>
        </p:nvSpPr>
        <p:spPr bwMode="auto">
          <a:xfrm flipH="1" flipV="1">
            <a:off x="9220201" y="5334000"/>
            <a:ext cx="409575" cy="1588"/>
          </a:xfrm>
          <a:prstGeom prst="line">
            <a:avLst/>
          </a:prstGeom>
          <a:noFill/>
          <a:ln w="508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6" name="Oval 32"/>
          <p:cNvSpPr>
            <a:spLocks noChangeArrowheads="1"/>
          </p:cNvSpPr>
          <p:nvPr/>
        </p:nvSpPr>
        <p:spPr bwMode="auto">
          <a:xfrm>
            <a:off x="3271839" y="5092701"/>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21</a:t>
            </a:r>
          </a:p>
        </p:txBody>
      </p:sp>
      <p:sp>
        <p:nvSpPr>
          <p:cNvPr id="36897" name="Oval 33"/>
          <p:cNvSpPr>
            <a:spLocks noChangeArrowheads="1"/>
          </p:cNvSpPr>
          <p:nvPr/>
        </p:nvSpPr>
        <p:spPr bwMode="auto">
          <a:xfrm>
            <a:off x="4129089" y="5092701"/>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23</a:t>
            </a:r>
          </a:p>
        </p:txBody>
      </p:sp>
      <p:sp>
        <p:nvSpPr>
          <p:cNvPr id="36898" name="Oval 34"/>
          <p:cNvSpPr>
            <a:spLocks noChangeArrowheads="1"/>
          </p:cNvSpPr>
          <p:nvPr/>
        </p:nvSpPr>
        <p:spPr bwMode="auto">
          <a:xfrm>
            <a:off x="5072064" y="5092701"/>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25</a:t>
            </a:r>
          </a:p>
        </p:txBody>
      </p:sp>
      <p:sp>
        <p:nvSpPr>
          <p:cNvPr id="36899" name="Oval 35"/>
          <p:cNvSpPr>
            <a:spLocks noChangeArrowheads="1"/>
          </p:cNvSpPr>
          <p:nvPr/>
        </p:nvSpPr>
        <p:spPr bwMode="auto">
          <a:xfrm>
            <a:off x="5929314" y="5092701"/>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53</a:t>
            </a:r>
          </a:p>
        </p:txBody>
      </p:sp>
      <p:sp>
        <p:nvSpPr>
          <p:cNvPr id="36900" name="Oval 36"/>
          <p:cNvSpPr>
            <a:spLocks noChangeArrowheads="1"/>
          </p:cNvSpPr>
          <p:nvPr/>
        </p:nvSpPr>
        <p:spPr bwMode="auto">
          <a:xfrm>
            <a:off x="6786564" y="5092701"/>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69</a:t>
            </a:r>
          </a:p>
        </p:txBody>
      </p:sp>
      <p:sp>
        <p:nvSpPr>
          <p:cNvPr id="36901" name="Oval 37"/>
          <p:cNvSpPr>
            <a:spLocks noChangeArrowheads="1"/>
          </p:cNvSpPr>
          <p:nvPr/>
        </p:nvSpPr>
        <p:spPr bwMode="auto">
          <a:xfrm>
            <a:off x="7729539" y="5092701"/>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161</a:t>
            </a:r>
          </a:p>
        </p:txBody>
      </p:sp>
      <p:sp>
        <p:nvSpPr>
          <p:cNvPr id="14367" name="Line 38"/>
          <p:cNvSpPr>
            <a:spLocks noChangeShapeType="1"/>
          </p:cNvSpPr>
          <p:nvPr/>
        </p:nvSpPr>
        <p:spPr bwMode="auto">
          <a:xfrm>
            <a:off x="6172200" y="5592764"/>
            <a:ext cx="0" cy="814387"/>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8" name="Rectangle 39"/>
          <p:cNvSpPr>
            <a:spLocks noChangeArrowheads="1"/>
          </p:cNvSpPr>
          <p:nvPr/>
        </p:nvSpPr>
        <p:spPr bwMode="auto">
          <a:xfrm>
            <a:off x="8610600" y="2438401"/>
            <a:ext cx="16573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700"/>
              </a:lnSpc>
            </a:pPr>
            <a:r>
              <a:rPr lang="en-US" sz="2700" b="1">
                <a:solidFill>
                  <a:srgbClr val="000000"/>
                </a:solidFill>
                <a:latin typeface="Helvetica" panose="020B0604020202020204" pitchFamily="34" charset="0"/>
              </a:rPr>
              <a:t>R</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I</a:t>
            </a:r>
            <a:br>
              <a:rPr lang="en-US" sz="2700" b="1">
                <a:solidFill>
                  <a:srgbClr val="000000"/>
                </a:solidFill>
                <a:latin typeface="Helvetica" panose="020B0604020202020204" pitchFamily="34" charset="0"/>
              </a:rPr>
            </a:br>
            <a:r>
              <a:rPr lang="en-US" sz="2700" b="1">
                <a:solidFill>
                  <a:srgbClr val="000000"/>
                </a:solidFill>
                <a:latin typeface="Helvetica" panose="020B0604020202020204" pitchFamily="34" charset="0"/>
              </a:rPr>
              <a:t>P</a:t>
            </a:r>
          </a:p>
        </p:txBody>
      </p:sp>
      <p:sp>
        <p:nvSpPr>
          <p:cNvPr id="36904" name="Oval 40"/>
          <p:cNvSpPr>
            <a:spLocks noChangeArrowheads="1"/>
          </p:cNvSpPr>
          <p:nvPr/>
        </p:nvSpPr>
        <p:spPr bwMode="auto">
          <a:xfrm>
            <a:off x="8553451" y="5076826"/>
            <a:ext cx="485775" cy="485775"/>
          </a:xfrm>
          <a:prstGeom prst="ellipse">
            <a:avLst/>
          </a:prstGeom>
          <a:solidFill>
            <a:srgbClr val="FFD255"/>
          </a:solidFill>
          <a:ln w="25400">
            <a:solidFill>
              <a:schemeClr val="bg2"/>
            </a:solidFill>
            <a:round/>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2000" b="1">
                <a:latin typeface="Helvetica" pitchFamily="34" charset="0"/>
              </a:rPr>
              <a:t>520</a:t>
            </a:r>
          </a:p>
        </p:txBody>
      </p:sp>
    </p:spTree>
    <p:extLst>
      <p:ext uri="{BB962C8B-B14F-4D97-AF65-F5344CB8AC3E}">
        <p14:creationId xmlns:p14="http://schemas.microsoft.com/office/powerpoint/2010/main" val="556695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2043684"/>
            <a:ext cx="10972800" cy="4325112"/>
          </a:xfrm>
        </p:spPr>
        <p:txBody>
          <a:bodyPr>
            <a:normAutofit/>
          </a:bodyPr>
          <a:lstStyle/>
          <a:p>
            <a:pPr>
              <a:lnSpc>
                <a:spcPct val="90000"/>
              </a:lnSpc>
            </a:pPr>
            <a:r>
              <a:rPr lang="en-US" sz="2400" dirty="0">
                <a:latin typeface="Arial" panose="020B0604020202020204" pitchFamily="34" charset="0"/>
                <a:cs typeface="Arial" panose="020B0604020202020204" pitchFamily="34" charset="0"/>
              </a:rPr>
              <a:t>Main office</a:t>
            </a:r>
          </a:p>
          <a:p>
            <a:pPr lvl="1">
              <a:lnSpc>
                <a:spcPct val="90000"/>
              </a:lnSpc>
            </a:pPr>
            <a:r>
              <a:rPr lang="en-US" sz="2400" dirty="0">
                <a:latin typeface="Arial" panose="020B0604020202020204" pitchFamily="34" charset="0"/>
                <a:cs typeface="Arial" panose="020B0604020202020204" pitchFamily="34" charset="0"/>
              </a:rPr>
              <a:t>Several buildings </a:t>
            </a:r>
          </a:p>
          <a:p>
            <a:pPr lvl="1">
              <a:lnSpc>
                <a:spcPct val="90000"/>
              </a:lnSpc>
            </a:pPr>
            <a:r>
              <a:rPr lang="en-US" sz="2400" dirty="0">
                <a:latin typeface="Arial" panose="020B0604020202020204" pitchFamily="34" charset="0"/>
                <a:cs typeface="Arial" panose="020B0604020202020204" pitchFamily="34" charset="0"/>
              </a:rPr>
              <a:t>Hundreds of employee</a:t>
            </a:r>
          </a:p>
          <a:p>
            <a:pPr>
              <a:lnSpc>
                <a:spcPct val="90000"/>
              </a:lnSpc>
            </a:pPr>
            <a:r>
              <a:rPr lang="en-US" sz="2400" dirty="0">
                <a:latin typeface="Arial" panose="020B0604020202020204" pitchFamily="34" charset="0"/>
                <a:cs typeface="Arial" panose="020B0604020202020204" pitchFamily="34" charset="0"/>
              </a:rPr>
              <a:t>Remote location</a:t>
            </a:r>
          </a:p>
          <a:p>
            <a:pPr lvl="1">
              <a:lnSpc>
                <a:spcPct val="90000"/>
              </a:lnSpc>
            </a:pPr>
            <a:r>
              <a:rPr lang="en-US" sz="2400" dirty="0">
                <a:latin typeface="Arial" panose="020B0604020202020204" pitchFamily="34" charset="0"/>
                <a:cs typeface="Arial" panose="020B0604020202020204" pitchFamily="34" charset="0"/>
              </a:rPr>
              <a:t>Branch office:</a:t>
            </a:r>
          </a:p>
          <a:p>
            <a:pPr lvl="2">
              <a:lnSpc>
                <a:spcPct val="90000"/>
              </a:lnSpc>
            </a:pPr>
            <a:r>
              <a:rPr lang="en-US" dirty="0">
                <a:latin typeface="Arial" panose="020B0604020202020204" pitchFamily="34" charset="0"/>
                <a:cs typeface="Arial" panose="020B0604020202020204" pitchFamily="34" charset="0"/>
              </a:rPr>
              <a:t>Local network resource</a:t>
            </a:r>
          </a:p>
          <a:p>
            <a:pPr lvl="2">
              <a:lnSpc>
                <a:spcPct val="90000"/>
              </a:lnSpc>
            </a:pPr>
            <a:r>
              <a:rPr lang="en-US" dirty="0">
                <a:latin typeface="Arial" panose="020B0604020202020204" pitchFamily="34" charset="0"/>
                <a:cs typeface="Arial" panose="020B0604020202020204" pitchFamily="34" charset="0"/>
              </a:rPr>
              <a:t>Access information from main office </a:t>
            </a:r>
          </a:p>
          <a:p>
            <a:pPr lvl="1">
              <a:lnSpc>
                <a:spcPct val="90000"/>
              </a:lnSpc>
            </a:pPr>
            <a:r>
              <a:rPr lang="en-US" sz="2400" dirty="0">
                <a:latin typeface="Arial" panose="020B0604020202020204" pitchFamily="34" charset="0"/>
                <a:cs typeface="Arial" panose="020B0604020202020204" pitchFamily="34" charset="0"/>
              </a:rPr>
              <a:t>Home office</a:t>
            </a:r>
          </a:p>
          <a:p>
            <a:pPr lvl="2">
              <a:lnSpc>
                <a:spcPct val="90000"/>
              </a:lnSpc>
            </a:pPr>
            <a:r>
              <a:rPr lang="en-US" dirty="0">
                <a:latin typeface="Arial" panose="020B0604020202020204" pitchFamily="34" charset="0"/>
                <a:cs typeface="Arial" panose="020B0604020202020204" pitchFamily="34" charset="0"/>
              </a:rPr>
              <a:t>on-demand connections to the main or branch offices</a:t>
            </a:r>
          </a:p>
          <a:p>
            <a:pPr lvl="1">
              <a:lnSpc>
                <a:spcPct val="90000"/>
              </a:lnSpc>
            </a:pPr>
            <a:r>
              <a:rPr lang="en-US" sz="2400" dirty="0">
                <a:latin typeface="Arial" panose="020B0604020202020204" pitchFamily="34" charset="0"/>
                <a:cs typeface="Arial" panose="020B0604020202020204" pitchFamily="34" charset="0"/>
              </a:rPr>
              <a:t>Mobile users</a:t>
            </a:r>
          </a:p>
          <a:p>
            <a:pPr lvl="2">
              <a:lnSpc>
                <a:spcPct val="90000"/>
              </a:lnSpc>
            </a:pPr>
            <a:r>
              <a:rPr lang="en-US" dirty="0">
                <a:latin typeface="Arial" panose="020B0604020202020204" pitchFamily="34" charset="0"/>
                <a:cs typeface="Arial" panose="020B0604020202020204" pitchFamily="34" charset="0"/>
              </a:rPr>
              <a:t>Connect while traveling </a:t>
            </a:r>
          </a:p>
        </p:txBody>
      </p:sp>
      <p:sp>
        <p:nvSpPr>
          <p:cNvPr id="2" name="Title 1"/>
          <p:cNvSpPr>
            <a:spLocks noGrp="1"/>
          </p:cNvSpPr>
          <p:nvPr>
            <p:ph type="title"/>
          </p:nvPr>
        </p:nvSpPr>
        <p:spPr>
          <a:xfrm>
            <a:off x="312420" y="739902"/>
            <a:ext cx="10972800" cy="1066800"/>
          </a:xfrm>
        </p:spPr>
        <p:txBody>
          <a:bodyPr/>
          <a:lstStyle/>
          <a:p>
            <a:r>
              <a:rPr lang="en-US" dirty="0"/>
              <a:t>Large enterprise network</a:t>
            </a:r>
          </a:p>
        </p:txBody>
      </p:sp>
      <p:pic>
        <p:nvPicPr>
          <p:cNvPr id="4" name="Picture 4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124700" y="1806702"/>
            <a:ext cx="4343400" cy="2995613"/>
          </a:xfrm>
          <a:prstGeom prst="rect">
            <a:avLst/>
          </a:prstGeom>
          <a:noFill/>
        </p:spPr>
      </p:pic>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1919289" y="2784475"/>
            <a:ext cx="1557337" cy="685800"/>
          </a:xfrm>
          <a:prstGeom prst="cloudCallout">
            <a:avLst>
              <a:gd name="adj1" fmla="val 31551"/>
              <a:gd name="adj2" fmla="val 103704"/>
            </a:avLst>
          </a:prstGeom>
          <a:solidFill>
            <a:srgbClr val="FFFFFF"/>
          </a:solidFill>
          <a:ln w="12700">
            <a:solidFill>
              <a:schemeClr val="tx1"/>
            </a:solidFill>
            <a:round/>
            <a:headEnd type="none" w="sm" len="sm"/>
            <a:tailEnd type="none" w="sm" len="sm"/>
          </a:ln>
          <a:effectLst>
            <a:outerShdw dist="35921" dir="2700000" algn="ctr" rotWithShape="0">
              <a:schemeClr val="tx1"/>
            </a:outerShdw>
          </a:effectLst>
        </p:spPr>
        <p:txBody>
          <a:bodyPr wrap="none" anchor="ctr"/>
          <a:lstStyle/>
          <a:p>
            <a:pPr algn="ctr" eaLnBrk="0" hangingPunct="0">
              <a:defRPr/>
            </a:pPr>
            <a:endParaRPr lang="en-US" b="1">
              <a:latin typeface="Helvetica" pitchFamily="34" charset="0"/>
            </a:endParaRPr>
          </a:p>
        </p:txBody>
      </p:sp>
      <p:sp>
        <p:nvSpPr>
          <p:cNvPr id="38915" name="Rectangle 3"/>
          <p:cNvSpPr>
            <a:spLocks noGrp="1" noChangeArrowheads="1"/>
          </p:cNvSpPr>
          <p:nvPr>
            <p:ph type="title"/>
          </p:nvPr>
        </p:nvSpPr>
        <p:spPr>
          <a:xfrm>
            <a:off x="461963" y="774830"/>
            <a:ext cx="10972800" cy="1069848"/>
          </a:xfrm>
          <a:effectLst>
            <a:outerShdw dist="35921" dir="2700000" algn="ctr" rotWithShape="0">
              <a:schemeClr val="bg2"/>
            </a:outerShdw>
          </a:effectLst>
        </p:spPr>
        <p:txBody>
          <a:bodyPr vert="horz" lIns="82153" tIns="41076" rIns="82153" bIns="41076" anchor="ctr">
            <a:normAutofit/>
          </a:bodyPr>
          <a:lstStyle/>
          <a:p>
            <a:pPr eaLnBrk="1" hangingPunct="1">
              <a:defRPr/>
            </a:pPr>
            <a:r>
              <a:rPr lang="en-US" smtClean="0"/>
              <a:t>TCP Port Numbers</a:t>
            </a:r>
          </a:p>
        </p:txBody>
      </p:sp>
      <p:sp>
        <p:nvSpPr>
          <p:cNvPr id="38916" name="Rectangle 4"/>
          <p:cNvSpPr>
            <a:spLocks noChangeArrowheads="1"/>
          </p:cNvSpPr>
          <p:nvPr/>
        </p:nvSpPr>
        <p:spPr bwMode="auto">
          <a:xfrm>
            <a:off x="2976564" y="1985964"/>
            <a:ext cx="1343025"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1600" b="1">
                <a:latin typeface="Helvetica" pitchFamily="34" charset="0"/>
              </a:rPr>
              <a:t>Source</a:t>
            </a:r>
          </a:p>
          <a:p>
            <a:pPr algn="ctr" defTabSz="1028700" eaLnBrk="0" hangingPunct="0">
              <a:defRPr/>
            </a:pPr>
            <a:r>
              <a:rPr lang="en-US" sz="1600" b="1">
                <a:latin typeface="Helvetica" pitchFamily="34" charset="0"/>
              </a:rPr>
              <a:t>Port</a:t>
            </a:r>
          </a:p>
        </p:txBody>
      </p:sp>
      <p:sp>
        <p:nvSpPr>
          <p:cNvPr id="38917" name="Rectangle 5"/>
          <p:cNvSpPr>
            <a:spLocks noChangeArrowheads="1"/>
          </p:cNvSpPr>
          <p:nvPr/>
        </p:nvSpPr>
        <p:spPr bwMode="auto">
          <a:xfrm>
            <a:off x="4348163" y="1985964"/>
            <a:ext cx="914400"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1600" b="1">
                <a:latin typeface="Helvetica" pitchFamily="34" charset="0"/>
              </a:rPr>
              <a:t>Dest.</a:t>
            </a:r>
          </a:p>
          <a:p>
            <a:pPr algn="ctr" defTabSz="1028700" eaLnBrk="0" hangingPunct="0">
              <a:defRPr/>
            </a:pPr>
            <a:r>
              <a:rPr lang="en-US" sz="1600" b="1">
                <a:latin typeface="Helvetica" pitchFamily="34" charset="0"/>
              </a:rPr>
              <a:t>Port</a:t>
            </a:r>
          </a:p>
        </p:txBody>
      </p:sp>
      <p:sp>
        <p:nvSpPr>
          <p:cNvPr id="38918" name="Rectangle 6"/>
          <p:cNvSpPr>
            <a:spLocks noChangeArrowheads="1"/>
          </p:cNvSpPr>
          <p:nvPr/>
        </p:nvSpPr>
        <p:spPr bwMode="auto">
          <a:xfrm>
            <a:off x="5291139" y="1985964"/>
            <a:ext cx="828675"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1600" b="1">
                <a:latin typeface="Helvetica" pitchFamily="34" charset="0"/>
              </a:rPr>
              <a:t>…</a:t>
            </a:r>
          </a:p>
        </p:txBody>
      </p:sp>
      <p:sp>
        <p:nvSpPr>
          <p:cNvPr id="38919" name="Line 7"/>
          <p:cNvSpPr>
            <a:spLocks noChangeShapeType="1"/>
          </p:cNvSpPr>
          <p:nvPr/>
        </p:nvSpPr>
        <p:spPr bwMode="auto">
          <a:xfrm>
            <a:off x="3503613" y="4175125"/>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8920" name="Line 8"/>
          <p:cNvSpPr>
            <a:spLocks noChangeShapeType="1"/>
          </p:cNvSpPr>
          <p:nvPr/>
        </p:nvSpPr>
        <p:spPr bwMode="auto">
          <a:xfrm>
            <a:off x="3133725" y="4543425"/>
            <a:ext cx="4814888"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38921" name="Line 9"/>
          <p:cNvSpPr>
            <a:spLocks noChangeShapeType="1"/>
          </p:cNvSpPr>
          <p:nvPr/>
        </p:nvSpPr>
        <p:spPr bwMode="auto">
          <a:xfrm>
            <a:off x="7500938" y="4214814"/>
            <a:ext cx="0" cy="357187"/>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5371" name="Rectangle 10"/>
          <p:cNvSpPr>
            <a:spLocks noChangeArrowheads="1"/>
          </p:cNvSpPr>
          <p:nvPr/>
        </p:nvSpPr>
        <p:spPr bwMode="auto">
          <a:xfrm>
            <a:off x="3246439" y="329088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A</a:t>
            </a:r>
          </a:p>
        </p:txBody>
      </p:sp>
      <p:sp>
        <p:nvSpPr>
          <p:cNvPr id="38923" name="Rectangle 11"/>
          <p:cNvSpPr>
            <a:spLocks noChangeArrowheads="1"/>
          </p:cNvSpPr>
          <p:nvPr/>
        </p:nvSpPr>
        <p:spPr bwMode="auto">
          <a:xfrm>
            <a:off x="4691064" y="5157789"/>
            <a:ext cx="657225" cy="3143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1600" b="1">
                <a:latin typeface="Helvetica" pitchFamily="34" charset="0"/>
              </a:rPr>
              <a:t>1028</a:t>
            </a:r>
          </a:p>
        </p:txBody>
      </p:sp>
      <p:sp>
        <p:nvSpPr>
          <p:cNvPr id="38924" name="Rectangle 12"/>
          <p:cNvSpPr>
            <a:spLocks noChangeArrowheads="1"/>
          </p:cNvSpPr>
          <p:nvPr/>
        </p:nvSpPr>
        <p:spPr bwMode="auto">
          <a:xfrm>
            <a:off x="5376863" y="5157789"/>
            <a:ext cx="571500" cy="3143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1600" b="1">
                <a:latin typeface="Helvetica" pitchFamily="34" charset="0"/>
              </a:rPr>
              <a:t>23</a:t>
            </a:r>
          </a:p>
        </p:txBody>
      </p:sp>
      <p:sp>
        <p:nvSpPr>
          <p:cNvPr id="38925" name="Rectangle 13"/>
          <p:cNvSpPr>
            <a:spLocks noChangeArrowheads="1"/>
          </p:cNvSpPr>
          <p:nvPr/>
        </p:nvSpPr>
        <p:spPr bwMode="auto">
          <a:xfrm>
            <a:off x="5976938" y="5157789"/>
            <a:ext cx="914400" cy="3143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03584" tIns="51793" rIns="103584" bIns="51793" anchor="ctr"/>
          <a:lstStyle/>
          <a:p>
            <a:pPr algn="ctr" defTabSz="1028700" eaLnBrk="0" hangingPunct="0">
              <a:defRPr/>
            </a:pPr>
            <a:r>
              <a:rPr lang="en-US" sz="1600" b="1">
                <a:latin typeface="Helvetica" pitchFamily="34" charset="0"/>
              </a:rPr>
              <a:t>…</a:t>
            </a:r>
          </a:p>
        </p:txBody>
      </p:sp>
      <p:sp>
        <p:nvSpPr>
          <p:cNvPr id="15375" name="Rectangle 14"/>
          <p:cNvSpPr>
            <a:spLocks noChangeArrowheads="1"/>
          </p:cNvSpPr>
          <p:nvPr/>
        </p:nvSpPr>
        <p:spPr bwMode="auto">
          <a:xfrm>
            <a:off x="4676775" y="4800600"/>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SP</a:t>
            </a:r>
          </a:p>
        </p:txBody>
      </p:sp>
      <p:sp>
        <p:nvSpPr>
          <p:cNvPr id="15376" name="Rectangle 15"/>
          <p:cNvSpPr>
            <a:spLocks noChangeArrowheads="1"/>
          </p:cNvSpPr>
          <p:nvPr/>
        </p:nvSpPr>
        <p:spPr bwMode="auto">
          <a:xfrm>
            <a:off x="5362576" y="4800600"/>
            <a:ext cx="600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nchor="ct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DP</a:t>
            </a:r>
          </a:p>
        </p:txBody>
      </p:sp>
      <p:pic>
        <p:nvPicPr>
          <p:cNvPr id="15377"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1" y="3575051"/>
            <a:ext cx="8175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Rectangle 17"/>
          <p:cNvSpPr>
            <a:spLocks noChangeArrowheads="1"/>
          </p:cNvSpPr>
          <p:nvPr/>
        </p:nvSpPr>
        <p:spPr bwMode="auto">
          <a:xfrm>
            <a:off x="7243764" y="3203576"/>
            <a:ext cx="7715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Z</a:t>
            </a:r>
          </a:p>
        </p:txBody>
      </p:sp>
      <p:pic>
        <p:nvPicPr>
          <p:cNvPr id="15379"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7726" y="3487739"/>
            <a:ext cx="8175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Freeform 19"/>
          <p:cNvSpPr>
            <a:spLocks/>
          </p:cNvSpPr>
          <p:nvPr/>
        </p:nvSpPr>
        <p:spPr bwMode="auto">
          <a:xfrm>
            <a:off x="3476626" y="4543426"/>
            <a:ext cx="1203325" cy="773113"/>
          </a:xfrm>
          <a:custGeom>
            <a:avLst/>
            <a:gdLst>
              <a:gd name="T0" fmla="*/ 0 w 673"/>
              <a:gd name="T1" fmla="*/ 0 h 721"/>
              <a:gd name="T2" fmla="*/ 0 w 673"/>
              <a:gd name="T3" fmla="*/ 2147483647 h 721"/>
              <a:gd name="T4" fmla="*/ 2147483647 w 673"/>
              <a:gd name="T5" fmla="*/ 2147483647 h 721"/>
              <a:gd name="T6" fmla="*/ 2147483647 w 673"/>
              <a:gd name="T7" fmla="*/ 2147483647 h 721"/>
              <a:gd name="T8" fmla="*/ 2147483647 w 673"/>
              <a:gd name="T9" fmla="*/ 2147483647 h 721"/>
              <a:gd name="T10" fmla="*/ 0 60000 65536"/>
              <a:gd name="T11" fmla="*/ 0 60000 65536"/>
              <a:gd name="T12" fmla="*/ 0 60000 65536"/>
              <a:gd name="T13" fmla="*/ 0 60000 65536"/>
              <a:gd name="T14" fmla="*/ 0 60000 65536"/>
              <a:gd name="T15" fmla="*/ 0 w 673"/>
              <a:gd name="T16" fmla="*/ 0 h 721"/>
              <a:gd name="T17" fmla="*/ 673 w 673"/>
              <a:gd name="T18" fmla="*/ 721 h 721"/>
            </a:gdLst>
            <a:ahLst/>
            <a:cxnLst>
              <a:cxn ang="T10">
                <a:pos x="T0" y="T1"/>
              </a:cxn>
              <a:cxn ang="T11">
                <a:pos x="T2" y="T3"/>
              </a:cxn>
              <a:cxn ang="T12">
                <a:pos x="T4" y="T5"/>
              </a:cxn>
              <a:cxn ang="T13">
                <a:pos x="T6" y="T7"/>
              </a:cxn>
              <a:cxn ang="T14">
                <a:pos x="T8" y="T9"/>
              </a:cxn>
            </a:cxnLst>
            <a:rect l="T15" t="T16" r="T17" b="T18"/>
            <a:pathLst>
              <a:path w="673" h="721">
                <a:moveTo>
                  <a:pt x="0" y="0"/>
                </a:moveTo>
                <a:lnTo>
                  <a:pt x="0" y="720"/>
                </a:lnTo>
                <a:lnTo>
                  <a:pt x="672" y="720"/>
                </a:lnTo>
              </a:path>
            </a:pathLst>
          </a:custGeom>
          <a:noFill/>
          <a:ln w="25400" cap="rnd">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81" name="Freeform 20"/>
          <p:cNvSpPr>
            <a:spLocks/>
          </p:cNvSpPr>
          <p:nvPr/>
        </p:nvSpPr>
        <p:spPr bwMode="auto">
          <a:xfrm>
            <a:off x="6905625" y="4543426"/>
            <a:ext cx="603250" cy="773113"/>
          </a:xfrm>
          <a:custGeom>
            <a:avLst/>
            <a:gdLst>
              <a:gd name="T0" fmla="*/ 0 w 337"/>
              <a:gd name="T1" fmla="*/ 2147483647 h 433"/>
              <a:gd name="T2" fmla="*/ 2147483647 w 337"/>
              <a:gd name="T3" fmla="*/ 2147483647 h 433"/>
              <a:gd name="T4" fmla="*/ 2147483647 w 337"/>
              <a:gd name="T5" fmla="*/ 0 h 433"/>
              <a:gd name="T6" fmla="*/ 0 60000 65536"/>
              <a:gd name="T7" fmla="*/ 0 60000 65536"/>
              <a:gd name="T8" fmla="*/ 0 60000 65536"/>
              <a:gd name="T9" fmla="*/ 0 w 337"/>
              <a:gd name="T10" fmla="*/ 0 h 433"/>
              <a:gd name="T11" fmla="*/ 337 w 337"/>
              <a:gd name="T12" fmla="*/ 433 h 433"/>
            </a:gdLst>
            <a:ahLst/>
            <a:cxnLst>
              <a:cxn ang="T6">
                <a:pos x="T0" y="T1"/>
              </a:cxn>
              <a:cxn ang="T7">
                <a:pos x="T2" y="T3"/>
              </a:cxn>
              <a:cxn ang="T8">
                <a:pos x="T4" y="T5"/>
              </a:cxn>
            </a:cxnLst>
            <a:rect l="T9" t="T10" r="T11" b="T12"/>
            <a:pathLst>
              <a:path w="337" h="433">
                <a:moveTo>
                  <a:pt x="0" y="432"/>
                </a:moveTo>
                <a:lnTo>
                  <a:pt x="336" y="432"/>
                </a:lnTo>
                <a:lnTo>
                  <a:pt x="336" y="0"/>
                </a:lnTo>
              </a:path>
            </a:pathLst>
          </a:custGeom>
          <a:noFill/>
          <a:ln w="25400" cap="rnd">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82" name="Rectangle 21"/>
          <p:cNvSpPr>
            <a:spLocks noChangeArrowheads="1"/>
          </p:cNvSpPr>
          <p:nvPr/>
        </p:nvSpPr>
        <p:spPr bwMode="auto">
          <a:xfrm>
            <a:off x="2057400" y="2967039"/>
            <a:ext cx="1257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138"/>
              </a:lnSpc>
            </a:pPr>
            <a:r>
              <a:rPr lang="en-US" b="1">
                <a:solidFill>
                  <a:srgbClr val="00B050"/>
                </a:solidFill>
                <a:latin typeface="Helvetica" panose="020B0604020202020204" pitchFamily="34" charset="0"/>
              </a:rPr>
              <a:t>Telnet Z</a:t>
            </a:r>
          </a:p>
        </p:txBody>
      </p:sp>
      <p:sp>
        <p:nvSpPr>
          <p:cNvPr id="38934" name="AutoShape 22"/>
          <p:cNvSpPr>
            <a:spLocks noChangeArrowheads="1"/>
          </p:cNvSpPr>
          <p:nvPr/>
        </p:nvSpPr>
        <p:spPr bwMode="auto">
          <a:xfrm>
            <a:off x="8001000" y="4378326"/>
            <a:ext cx="2362200" cy="1870075"/>
          </a:xfrm>
          <a:prstGeom prst="cloudCallout">
            <a:avLst>
              <a:gd name="adj1" fmla="val -63574"/>
              <a:gd name="adj2" fmla="val -32005"/>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lgn="ctr" eaLnBrk="0" hangingPunct="0">
              <a:defRPr/>
            </a:pPr>
            <a:endParaRPr lang="en-US" b="1">
              <a:latin typeface="Helvetica" pitchFamily="34" charset="0"/>
            </a:endParaRPr>
          </a:p>
        </p:txBody>
      </p:sp>
      <p:sp>
        <p:nvSpPr>
          <p:cNvPr id="15384" name="Rectangle 23"/>
          <p:cNvSpPr>
            <a:spLocks noChangeArrowheads="1"/>
          </p:cNvSpPr>
          <p:nvPr/>
        </p:nvSpPr>
        <p:spPr bwMode="auto">
          <a:xfrm>
            <a:off x="8154989" y="4767263"/>
            <a:ext cx="217963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2138"/>
              </a:lnSpc>
            </a:pPr>
            <a:r>
              <a:rPr lang="en-US" sz="1600" b="1">
                <a:solidFill>
                  <a:srgbClr val="00B050"/>
                </a:solidFill>
                <a:latin typeface="Helvetica" panose="020B0604020202020204" pitchFamily="34" charset="0"/>
              </a:rPr>
              <a:t>Dest. port = 23.</a:t>
            </a:r>
            <a:br>
              <a:rPr lang="en-US" sz="1600" b="1">
                <a:solidFill>
                  <a:srgbClr val="00B050"/>
                </a:solidFill>
                <a:latin typeface="Helvetica" panose="020B0604020202020204" pitchFamily="34" charset="0"/>
              </a:rPr>
            </a:br>
            <a:r>
              <a:rPr lang="en-US" sz="1600" b="1">
                <a:solidFill>
                  <a:srgbClr val="00B050"/>
                </a:solidFill>
                <a:latin typeface="Helvetica" panose="020B0604020202020204" pitchFamily="34" charset="0"/>
              </a:rPr>
              <a:t>Send packet to my </a:t>
            </a:r>
          </a:p>
          <a:p>
            <a:pPr algn="ctr">
              <a:lnSpc>
                <a:spcPts val="2138"/>
              </a:lnSpc>
            </a:pPr>
            <a:r>
              <a:rPr lang="en-US" sz="1600" b="1">
                <a:solidFill>
                  <a:srgbClr val="00B050"/>
                </a:solidFill>
                <a:latin typeface="Helvetica" panose="020B0604020202020204" pitchFamily="34" charset="0"/>
              </a:rPr>
              <a:t>Telnet </a:t>
            </a:r>
            <a:br>
              <a:rPr lang="en-US" sz="1600" b="1">
                <a:solidFill>
                  <a:srgbClr val="00B050"/>
                </a:solidFill>
                <a:latin typeface="Helvetica" panose="020B0604020202020204" pitchFamily="34" charset="0"/>
              </a:rPr>
            </a:br>
            <a:r>
              <a:rPr lang="en-US" sz="1600" b="1">
                <a:solidFill>
                  <a:srgbClr val="00B050"/>
                </a:solidFill>
                <a:latin typeface="Helvetica" panose="020B0604020202020204" pitchFamily="34" charset="0"/>
              </a:rPr>
              <a:t>application.</a:t>
            </a:r>
          </a:p>
        </p:txBody>
      </p:sp>
    </p:spTree>
    <p:extLst>
      <p:ext uri="{BB962C8B-B14F-4D97-AF65-F5344CB8AC3E}">
        <p14:creationId xmlns:p14="http://schemas.microsoft.com/office/powerpoint/2010/main" val="362574545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2581276" y="2616201"/>
            <a:ext cx="2486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Send SYN </a:t>
            </a:r>
          </a:p>
          <a:p>
            <a:pPr>
              <a:lnSpc>
                <a:spcPts val="2138"/>
              </a:lnSpc>
            </a:pPr>
            <a:r>
              <a:rPr lang="en-US" b="1">
                <a:solidFill>
                  <a:srgbClr val="000000"/>
                </a:solidFill>
                <a:latin typeface="Helvetica" panose="020B0604020202020204" pitchFamily="34" charset="0"/>
              </a:rPr>
              <a:t>(seq=100 ctl=SYN)</a:t>
            </a:r>
          </a:p>
        </p:txBody>
      </p:sp>
      <p:sp>
        <p:nvSpPr>
          <p:cNvPr id="16388" name="Rectangle 3"/>
          <p:cNvSpPr>
            <a:spLocks noChangeArrowheads="1"/>
          </p:cNvSpPr>
          <p:nvPr/>
        </p:nvSpPr>
        <p:spPr bwMode="auto">
          <a:xfrm>
            <a:off x="7154863" y="3101976"/>
            <a:ext cx="27289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SYN received</a:t>
            </a:r>
          </a:p>
        </p:txBody>
      </p:sp>
      <p:sp>
        <p:nvSpPr>
          <p:cNvPr id="40964" name="Line 4"/>
          <p:cNvSpPr>
            <a:spLocks noChangeShapeType="1"/>
          </p:cNvSpPr>
          <p:nvPr/>
        </p:nvSpPr>
        <p:spPr bwMode="auto">
          <a:xfrm>
            <a:off x="5495925" y="3086101"/>
            <a:ext cx="1543050" cy="257175"/>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40965" name="Line 5"/>
          <p:cNvSpPr>
            <a:spLocks noChangeShapeType="1"/>
          </p:cNvSpPr>
          <p:nvPr/>
        </p:nvSpPr>
        <p:spPr bwMode="auto">
          <a:xfrm>
            <a:off x="5481638" y="2414589"/>
            <a:ext cx="0" cy="33432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40966" name="Line 6"/>
          <p:cNvSpPr>
            <a:spLocks noChangeShapeType="1"/>
          </p:cNvSpPr>
          <p:nvPr/>
        </p:nvSpPr>
        <p:spPr bwMode="auto">
          <a:xfrm>
            <a:off x="7053263" y="2414589"/>
            <a:ext cx="0" cy="3343275"/>
          </a:xfrm>
          <a:prstGeom prst="line">
            <a:avLst/>
          </a:prstGeom>
          <a:noFill/>
          <a:ln w="50800">
            <a:solidFill>
              <a:srgbClr val="00B179"/>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6392" name="Rectangle 7"/>
          <p:cNvSpPr>
            <a:spLocks noChangeArrowheads="1"/>
          </p:cNvSpPr>
          <p:nvPr/>
        </p:nvSpPr>
        <p:spPr bwMode="auto">
          <a:xfrm>
            <a:off x="3867151" y="154463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A</a:t>
            </a:r>
          </a:p>
        </p:txBody>
      </p:sp>
      <p:pic>
        <p:nvPicPr>
          <p:cNvPr id="16393"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113" y="1828801"/>
            <a:ext cx="81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9"/>
          <p:cNvSpPr>
            <a:spLocks noChangeArrowheads="1"/>
          </p:cNvSpPr>
          <p:nvPr/>
        </p:nvSpPr>
        <p:spPr bwMode="auto">
          <a:xfrm>
            <a:off x="8067676" y="154463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B</a:t>
            </a:r>
          </a:p>
        </p:txBody>
      </p:sp>
      <p:pic>
        <p:nvPicPr>
          <p:cNvPr id="16395"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1638" y="1828801"/>
            <a:ext cx="81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Rectangle 11"/>
          <p:cNvSpPr>
            <a:spLocks noGrp="1" noChangeArrowheads="1"/>
          </p:cNvSpPr>
          <p:nvPr>
            <p:ph type="title"/>
          </p:nvPr>
        </p:nvSpPr>
        <p:spPr>
          <a:xfrm>
            <a:off x="55563" y="661989"/>
            <a:ext cx="7623175" cy="1143000"/>
          </a:xfrm>
          <a:effectLst>
            <a:outerShdw dist="17961" dir="2700000" algn="ctr" rotWithShape="0">
              <a:schemeClr val="bg2"/>
            </a:outerShdw>
          </a:effectLst>
        </p:spPr>
        <p:txBody>
          <a:bodyPr vert="horz" lIns="82124" tIns="41061" rIns="82124" bIns="41061" anchor="ctr" anchorCtr="1">
            <a:normAutofit fontScale="90000"/>
          </a:bodyPr>
          <a:lstStyle/>
          <a:p>
            <a:pPr eaLnBrk="1" hangingPunct="1">
              <a:defRPr/>
            </a:pPr>
            <a:r>
              <a:rPr lang="en-US" dirty="0" smtClean="0"/>
              <a:t>TCP Three Way Handshake/Open Connection</a:t>
            </a:r>
          </a:p>
        </p:txBody>
      </p:sp>
      <p:grpSp>
        <p:nvGrpSpPr>
          <p:cNvPr id="16397" name="Group 12"/>
          <p:cNvGrpSpPr>
            <a:grpSpLocks/>
          </p:cNvGrpSpPr>
          <p:nvPr/>
        </p:nvGrpSpPr>
        <p:grpSpPr bwMode="auto">
          <a:xfrm>
            <a:off x="1989139" y="2662237"/>
            <a:ext cx="420688" cy="552449"/>
            <a:chOff x="293" y="1677"/>
            <a:chExt cx="265" cy="348"/>
          </a:xfrm>
        </p:grpSpPr>
        <p:sp>
          <p:nvSpPr>
            <p:cNvPr id="40973" name="Oval 13"/>
            <p:cNvSpPr>
              <a:spLocks noChangeArrowheads="1"/>
            </p:cNvSpPr>
            <p:nvPr/>
          </p:nvSpPr>
          <p:spPr bwMode="auto">
            <a:xfrm>
              <a:off x="293" y="1687"/>
              <a:ext cx="185" cy="338"/>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p>
              <a:pPr>
                <a:defRPr/>
              </a:pPr>
              <a:endParaRPr lang="en-US">
                <a:latin typeface="Arial" charset="0"/>
              </a:endParaRPr>
            </a:p>
          </p:txBody>
        </p:sp>
        <p:sp>
          <p:nvSpPr>
            <p:cNvPr id="16399" name="Rectangle 14"/>
            <p:cNvSpPr>
              <a:spLocks noChangeArrowheads="1"/>
            </p:cNvSpPr>
            <p:nvPr/>
          </p:nvSpPr>
          <p:spPr bwMode="auto">
            <a:xfrm>
              <a:off x="323" y="1677"/>
              <a:ext cx="2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r>
                <a:rPr lang="en-US" sz="2300" b="1">
                  <a:latin typeface="Helvetica" panose="020B0604020202020204" pitchFamily="34" charset="0"/>
                </a:rPr>
                <a:t>1</a:t>
              </a:r>
            </a:p>
          </p:txBody>
        </p:sp>
      </p:grpSp>
    </p:spTree>
    <p:extLst>
      <p:ext uri="{BB962C8B-B14F-4D97-AF65-F5344CB8AC3E}">
        <p14:creationId xmlns:p14="http://schemas.microsoft.com/office/powerpoint/2010/main" val="30570988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2581276" y="2616201"/>
            <a:ext cx="2486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Send SYN </a:t>
            </a:r>
          </a:p>
          <a:p>
            <a:pPr>
              <a:lnSpc>
                <a:spcPts val="2138"/>
              </a:lnSpc>
            </a:pPr>
            <a:r>
              <a:rPr lang="en-US" b="1">
                <a:solidFill>
                  <a:srgbClr val="000000"/>
                </a:solidFill>
                <a:latin typeface="Helvetica" panose="020B0604020202020204" pitchFamily="34" charset="0"/>
              </a:rPr>
              <a:t>(seq=100 ctl=SYN)</a:t>
            </a:r>
          </a:p>
        </p:txBody>
      </p:sp>
      <p:sp>
        <p:nvSpPr>
          <p:cNvPr id="17412" name="Rectangle 3"/>
          <p:cNvSpPr>
            <a:spLocks noChangeArrowheads="1"/>
          </p:cNvSpPr>
          <p:nvPr/>
        </p:nvSpPr>
        <p:spPr bwMode="auto">
          <a:xfrm>
            <a:off x="7154863" y="3101976"/>
            <a:ext cx="27289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SYN received</a:t>
            </a:r>
          </a:p>
        </p:txBody>
      </p:sp>
      <p:sp>
        <p:nvSpPr>
          <p:cNvPr id="43012" name="Line 4"/>
          <p:cNvSpPr>
            <a:spLocks noChangeShapeType="1"/>
          </p:cNvSpPr>
          <p:nvPr/>
        </p:nvSpPr>
        <p:spPr bwMode="auto">
          <a:xfrm>
            <a:off x="5495925" y="3086101"/>
            <a:ext cx="1543050" cy="257175"/>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43013" name="Line 5"/>
          <p:cNvSpPr>
            <a:spLocks noChangeShapeType="1"/>
          </p:cNvSpPr>
          <p:nvPr/>
        </p:nvSpPr>
        <p:spPr bwMode="auto">
          <a:xfrm>
            <a:off x="5481638" y="2414589"/>
            <a:ext cx="0" cy="33432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43014" name="Line 6"/>
          <p:cNvSpPr>
            <a:spLocks noChangeShapeType="1"/>
          </p:cNvSpPr>
          <p:nvPr/>
        </p:nvSpPr>
        <p:spPr bwMode="auto">
          <a:xfrm>
            <a:off x="7053263" y="2414589"/>
            <a:ext cx="0" cy="3343275"/>
          </a:xfrm>
          <a:prstGeom prst="line">
            <a:avLst/>
          </a:prstGeom>
          <a:noFill/>
          <a:ln w="50800">
            <a:solidFill>
              <a:srgbClr val="00B179"/>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7416" name="Rectangle 7"/>
          <p:cNvSpPr>
            <a:spLocks noChangeArrowheads="1"/>
          </p:cNvSpPr>
          <p:nvPr/>
        </p:nvSpPr>
        <p:spPr bwMode="auto">
          <a:xfrm>
            <a:off x="7169151" y="3630613"/>
            <a:ext cx="33702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Send SYN, ACK </a:t>
            </a:r>
          </a:p>
          <a:p>
            <a:pPr>
              <a:lnSpc>
                <a:spcPts val="2138"/>
              </a:lnSpc>
            </a:pPr>
            <a:r>
              <a:rPr lang="en-US" b="1">
                <a:solidFill>
                  <a:srgbClr val="000000"/>
                </a:solidFill>
                <a:latin typeface="Helvetica" panose="020B0604020202020204" pitchFamily="34" charset="0"/>
              </a:rPr>
              <a:t>(seq=300 ack=101 ctl=syn,ack)</a:t>
            </a:r>
          </a:p>
        </p:txBody>
      </p:sp>
      <p:sp>
        <p:nvSpPr>
          <p:cNvPr id="43016" name="Line 8"/>
          <p:cNvSpPr>
            <a:spLocks noChangeShapeType="1"/>
          </p:cNvSpPr>
          <p:nvPr/>
        </p:nvSpPr>
        <p:spPr bwMode="auto">
          <a:xfrm flipH="1">
            <a:off x="5453064" y="3786188"/>
            <a:ext cx="1571625" cy="228600"/>
          </a:xfrm>
          <a:prstGeom prst="line">
            <a:avLst/>
          </a:prstGeom>
          <a:noFill/>
          <a:ln w="50800">
            <a:solidFill>
              <a:srgbClr val="00B179"/>
            </a:solidFill>
            <a:round/>
            <a:headEnd/>
            <a:tailEnd type="triangle" w="med" len="me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7418" name="Rectangle 9"/>
          <p:cNvSpPr>
            <a:spLocks noChangeArrowheads="1"/>
          </p:cNvSpPr>
          <p:nvPr/>
        </p:nvSpPr>
        <p:spPr bwMode="auto">
          <a:xfrm>
            <a:off x="3867151" y="154463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A</a:t>
            </a:r>
          </a:p>
        </p:txBody>
      </p:sp>
      <p:pic>
        <p:nvPicPr>
          <p:cNvPr id="17419"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113" y="1828801"/>
            <a:ext cx="81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Rectangle 11"/>
          <p:cNvSpPr>
            <a:spLocks noChangeArrowheads="1"/>
          </p:cNvSpPr>
          <p:nvPr/>
        </p:nvSpPr>
        <p:spPr bwMode="auto">
          <a:xfrm>
            <a:off x="8067676" y="154463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B</a:t>
            </a:r>
          </a:p>
        </p:txBody>
      </p:sp>
      <p:pic>
        <p:nvPicPr>
          <p:cNvPr id="1742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1638" y="1828801"/>
            <a:ext cx="81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Rectangle 13"/>
          <p:cNvSpPr>
            <a:spLocks noChangeArrowheads="1"/>
          </p:cNvSpPr>
          <p:nvPr/>
        </p:nvSpPr>
        <p:spPr bwMode="auto">
          <a:xfrm>
            <a:off x="3606800" y="3844925"/>
            <a:ext cx="1683954" cy="37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SYN received</a:t>
            </a:r>
          </a:p>
        </p:txBody>
      </p:sp>
      <p:grpSp>
        <p:nvGrpSpPr>
          <p:cNvPr id="17423" name="Group 14"/>
          <p:cNvGrpSpPr>
            <a:grpSpLocks/>
          </p:cNvGrpSpPr>
          <p:nvPr/>
        </p:nvGrpSpPr>
        <p:grpSpPr bwMode="auto">
          <a:xfrm>
            <a:off x="1989139" y="2662237"/>
            <a:ext cx="420688" cy="552449"/>
            <a:chOff x="293" y="1677"/>
            <a:chExt cx="265" cy="348"/>
          </a:xfrm>
        </p:grpSpPr>
        <p:sp>
          <p:nvSpPr>
            <p:cNvPr id="43023" name="Oval 15"/>
            <p:cNvSpPr>
              <a:spLocks noChangeArrowheads="1"/>
            </p:cNvSpPr>
            <p:nvPr/>
          </p:nvSpPr>
          <p:spPr bwMode="auto">
            <a:xfrm>
              <a:off x="293" y="1687"/>
              <a:ext cx="185" cy="338"/>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p>
              <a:pPr>
                <a:defRPr/>
              </a:pPr>
              <a:endParaRPr lang="en-US">
                <a:latin typeface="Arial" charset="0"/>
              </a:endParaRPr>
            </a:p>
          </p:txBody>
        </p:sp>
        <p:sp>
          <p:nvSpPr>
            <p:cNvPr id="17429" name="Rectangle 16"/>
            <p:cNvSpPr>
              <a:spLocks noChangeArrowheads="1"/>
            </p:cNvSpPr>
            <p:nvPr/>
          </p:nvSpPr>
          <p:spPr bwMode="auto">
            <a:xfrm>
              <a:off x="323" y="1677"/>
              <a:ext cx="2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r>
                <a:rPr lang="en-US" sz="2300" b="1">
                  <a:latin typeface="Helvetica" panose="020B0604020202020204" pitchFamily="34" charset="0"/>
                </a:rPr>
                <a:t>1</a:t>
              </a:r>
            </a:p>
          </p:txBody>
        </p:sp>
      </p:grpSp>
      <p:grpSp>
        <p:nvGrpSpPr>
          <p:cNvPr id="17424" name="Group 17"/>
          <p:cNvGrpSpPr>
            <a:grpSpLocks/>
          </p:cNvGrpSpPr>
          <p:nvPr/>
        </p:nvGrpSpPr>
        <p:grpSpPr bwMode="auto">
          <a:xfrm>
            <a:off x="9032884" y="3462337"/>
            <a:ext cx="420688" cy="552449"/>
            <a:chOff x="4730" y="2181"/>
            <a:chExt cx="265" cy="348"/>
          </a:xfrm>
        </p:grpSpPr>
        <p:sp>
          <p:nvSpPr>
            <p:cNvPr id="43026" name="Oval 18"/>
            <p:cNvSpPr>
              <a:spLocks noChangeArrowheads="1"/>
            </p:cNvSpPr>
            <p:nvPr/>
          </p:nvSpPr>
          <p:spPr bwMode="auto">
            <a:xfrm>
              <a:off x="4730" y="2191"/>
              <a:ext cx="185" cy="338"/>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p>
              <a:pPr>
                <a:defRPr/>
              </a:pPr>
              <a:endParaRPr lang="en-US">
                <a:latin typeface="Arial" charset="0"/>
              </a:endParaRPr>
            </a:p>
          </p:txBody>
        </p:sp>
        <p:sp>
          <p:nvSpPr>
            <p:cNvPr id="17427" name="Rectangle 19"/>
            <p:cNvSpPr>
              <a:spLocks noChangeArrowheads="1"/>
            </p:cNvSpPr>
            <p:nvPr/>
          </p:nvSpPr>
          <p:spPr bwMode="auto">
            <a:xfrm>
              <a:off x="4760" y="2181"/>
              <a:ext cx="2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r>
                <a:rPr lang="en-US" sz="2300" b="1">
                  <a:latin typeface="Helvetica" panose="020B0604020202020204" pitchFamily="34" charset="0"/>
                </a:rPr>
                <a:t>2</a:t>
              </a:r>
            </a:p>
          </p:txBody>
        </p:sp>
      </p:grpSp>
      <p:sp>
        <p:nvSpPr>
          <p:cNvPr id="43028" name="Rectangle 20"/>
          <p:cNvSpPr>
            <a:spLocks noGrp="1" noChangeArrowheads="1"/>
          </p:cNvSpPr>
          <p:nvPr>
            <p:ph type="title"/>
          </p:nvPr>
        </p:nvSpPr>
        <p:spPr>
          <a:xfrm>
            <a:off x="55563" y="608013"/>
            <a:ext cx="7623175" cy="1143000"/>
          </a:xfrm>
          <a:effectLst>
            <a:outerShdw dist="17961" dir="2700000" algn="ctr" rotWithShape="0">
              <a:schemeClr val="bg2"/>
            </a:outerShdw>
          </a:effectLst>
        </p:spPr>
        <p:txBody>
          <a:bodyPr vert="horz" lIns="82124" tIns="41061" rIns="82124" bIns="41061" anchor="ctr" anchorCtr="1">
            <a:normAutofit fontScale="90000"/>
          </a:bodyPr>
          <a:lstStyle/>
          <a:p>
            <a:pPr eaLnBrk="1" hangingPunct="1">
              <a:defRPr/>
            </a:pPr>
            <a:r>
              <a:rPr lang="en-US" dirty="0" smtClean="0"/>
              <a:t>TCP Three Way Handshake/Open Connection</a:t>
            </a:r>
          </a:p>
        </p:txBody>
      </p:sp>
    </p:spTree>
    <p:extLst>
      <p:ext uri="{BB962C8B-B14F-4D97-AF65-F5344CB8AC3E}">
        <p14:creationId xmlns:p14="http://schemas.microsoft.com/office/powerpoint/2010/main" val="6604779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2581276" y="2616201"/>
            <a:ext cx="2486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Send SYN </a:t>
            </a:r>
          </a:p>
          <a:p>
            <a:pPr>
              <a:lnSpc>
                <a:spcPts val="2138"/>
              </a:lnSpc>
            </a:pPr>
            <a:r>
              <a:rPr lang="en-US" b="1">
                <a:solidFill>
                  <a:srgbClr val="000000"/>
                </a:solidFill>
                <a:latin typeface="Helvetica" panose="020B0604020202020204" pitchFamily="34" charset="0"/>
              </a:rPr>
              <a:t>(seq=100 ctl=SYN)</a:t>
            </a:r>
          </a:p>
        </p:txBody>
      </p:sp>
      <p:sp>
        <p:nvSpPr>
          <p:cNvPr id="18436" name="Rectangle 3"/>
          <p:cNvSpPr>
            <a:spLocks noChangeArrowheads="1"/>
          </p:cNvSpPr>
          <p:nvPr/>
        </p:nvSpPr>
        <p:spPr bwMode="auto">
          <a:xfrm>
            <a:off x="7154863" y="3101976"/>
            <a:ext cx="27289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SYN received</a:t>
            </a:r>
          </a:p>
        </p:txBody>
      </p:sp>
      <p:sp>
        <p:nvSpPr>
          <p:cNvPr id="45060" name="Line 4"/>
          <p:cNvSpPr>
            <a:spLocks noChangeShapeType="1"/>
          </p:cNvSpPr>
          <p:nvPr/>
        </p:nvSpPr>
        <p:spPr bwMode="auto">
          <a:xfrm>
            <a:off x="5495925" y="3086101"/>
            <a:ext cx="1543050" cy="257175"/>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45061" name="Line 5"/>
          <p:cNvSpPr>
            <a:spLocks noChangeShapeType="1"/>
          </p:cNvSpPr>
          <p:nvPr/>
        </p:nvSpPr>
        <p:spPr bwMode="auto">
          <a:xfrm>
            <a:off x="5481638" y="2414589"/>
            <a:ext cx="0" cy="33432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45062" name="Line 6"/>
          <p:cNvSpPr>
            <a:spLocks noChangeShapeType="1"/>
          </p:cNvSpPr>
          <p:nvPr/>
        </p:nvSpPr>
        <p:spPr bwMode="auto">
          <a:xfrm>
            <a:off x="7053263" y="2414589"/>
            <a:ext cx="0" cy="3343275"/>
          </a:xfrm>
          <a:prstGeom prst="line">
            <a:avLst/>
          </a:prstGeom>
          <a:noFill/>
          <a:ln w="50800">
            <a:solidFill>
              <a:srgbClr val="00B179"/>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8440" name="Rectangle 7"/>
          <p:cNvSpPr>
            <a:spLocks noChangeArrowheads="1"/>
          </p:cNvSpPr>
          <p:nvPr/>
        </p:nvSpPr>
        <p:spPr bwMode="auto">
          <a:xfrm>
            <a:off x="7169150" y="3630613"/>
            <a:ext cx="33416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Send SYN, ACK </a:t>
            </a:r>
          </a:p>
          <a:p>
            <a:pPr>
              <a:lnSpc>
                <a:spcPts val="2138"/>
              </a:lnSpc>
            </a:pPr>
            <a:r>
              <a:rPr lang="en-US" b="1">
                <a:solidFill>
                  <a:srgbClr val="000000"/>
                </a:solidFill>
                <a:latin typeface="Helvetica" panose="020B0604020202020204" pitchFamily="34" charset="0"/>
              </a:rPr>
              <a:t>(seq=300 ack=101 ctl=syn,ack)</a:t>
            </a:r>
          </a:p>
        </p:txBody>
      </p:sp>
      <p:sp>
        <p:nvSpPr>
          <p:cNvPr id="45064" name="Line 8"/>
          <p:cNvSpPr>
            <a:spLocks noChangeShapeType="1"/>
          </p:cNvSpPr>
          <p:nvPr/>
        </p:nvSpPr>
        <p:spPr bwMode="auto">
          <a:xfrm flipH="1">
            <a:off x="5453064" y="3786188"/>
            <a:ext cx="1571625" cy="228600"/>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8442" name="Rectangle 9"/>
          <p:cNvSpPr>
            <a:spLocks noChangeArrowheads="1"/>
          </p:cNvSpPr>
          <p:nvPr/>
        </p:nvSpPr>
        <p:spPr bwMode="auto">
          <a:xfrm>
            <a:off x="2581276" y="4330701"/>
            <a:ext cx="26717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Established</a:t>
            </a:r>
          </a:p>
          <a:p>
            <a:pPr>
              <a:lnSpc>
                <a:spcPts val="2138"/>
              </a:lnSpc>
            </a:pPr>
            <a:r>
              <a:rPr lang="en-US" b="1">
                <a:solidFill>
                  <a:srgbClr val="000000"/>
                </a:solidFill>
                <a:latin typeface="Helvetica" panose="020B0604020202020204" pitchFamily="34" charset="0"/>
              </a:rPr>
              <a:t>(seq=101 ack=301 ctl=ack)</a:t>
            </a:r>
          </a:p>
        </p:txBody>
      </p:sp>
      <p:sp>
        <p:nvSpPr>
          <p:cNvPr id="45066" name="Line 10"/>
          <p:cNvSpPr>
            <a:spLocks noChangeShapeType="1"/>
          </p:cNvSpPr>
          <p:nvPr/>
        </p:nvSpPr>
        <p:spPr bwMode="auto">
          <a:xfrm>
            <a:off x="5495925" y="4800600"/>
            <a:ext cx="1543050" cy="17145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en-US">
              <a:latin typeface="Arial" charset="0"/>
            </a:endParaRPr>
          </a:p>
        </p:txBody>
      </p:sp>
      <p:sp>
        <p:nvSpPr>
          <p:cNvPr id="18444" name="Rectangle 11"/>
          <p:cNvSpPr>
            <a:spLocks noChangeArrowheads="1"/>
          </p:cNvSpPr>
          <p:nvPr/>
        </p:nvSpPr>
        <p:spPr bwMode="auto">
          <a:xfrm>
            <a:off x="3867151" y="154463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A</a:t>
            </a:r>
          </a:p>
        </p:txBody>
      </p:sp>
      <p:pic>
        <p:nvPicPr>
          <p:cNvPr id="18445"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113" y="1828801"/>
            <a:ext cx="81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Rectangle 13"/>
          <p:cNvSpPr>
            <a:spLocks noChangeArrowheads="1"/>
          </p:cNvSpPr>
          <p:nvPr/>
        </p:nvSpPr>
        <p:spPr bwMode="auto">
          <a:xfrm>
            <a:off x="8067676" y="1544638"/>
            <a:ext cx="771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gn="ctr">
              <a:lnSpc>
                <a:spcPts val="1800"/>
              </a:lnSpc>
            </a:pPr>
            <a:r>
              <a:rPr lang="en-US" sz="1600" b="1">
                <a:solidFill>
                  <a:srgbClr val="000000"/>
                </a:solidFill>
                <a:latin typeface="Helvetica" panose="020B0604020202020204" pitchFamily="34" charset="0"/>
              </a:rPr>
              <a:t>Host B</a:t>
            </a:r>
          </a:p>
        </p:txBody>
      </p:sp>
      <p:pic>
        <p:nvPicPr>
          <p:cNvPr id="18447"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1638" y="1828801"/>
            <a:ext cx="81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8" name="Group 15"/>
          <p:cNvGrpSpPr>
            <a:grpSpLocks/>
          </p:cNvGrpSpPr>
          <p:nvPr/>
        </p:nvGrpSpPr>
        <p:grpSpPr bwMode="auto">
          <a:xfrm>
            <a:off x="1989139" y="2662237"/>
            <a:ext cx="420688" cy="552449"/>
            <a:chOff x="293" y="1677"/>
            <a:chExt cx="265" cy="348"/>
          </a:xfrm>
        </p:grpSpPr>
        <p:sp>
          <p:nvSpPr>
            <p:cNvPr id="45072" name="Oval 16"/>
            <p:cNvSpPr>
              <a:spLocks noChangeArrowheads="1"/>
            </p:cNvSpPr>
            <p:nvPr/>
          </p:nvSpPr>
          <p:spPr bwMode="auto">
            <a:xfrm>
              <a:off x="293" y="1687"/>
              <a:ext cx="185" cy="338"/>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p>
              <a:pPr>
                <a:defRPr/>
              </a:pPr>
              <a:endParaRPr lang="en-US">
                <a:latin typeface="Arial" charset="0"/>
              </a:endParaRPr>
            </a:p>
          </p:txBody>
        </p:sp>
        <p:sp>
          <p:nvSpPr>
            <p:cNvPr id="18458" name="Rectangle 17"/>
            <p:cNvSpPr>
              <a:spLocks noChangeArrowheads="1"/>
            </p:cNvSpPr>
            <p:nvPr/>
          </p:nvSpPr>
          <p:spPr bwMode="auto">
            <a:xfrm>
              <a:off x="323" y="1677"/>
              <a:ext cx="2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r>
                <a:rPr lang="en-US" sz="2300" b="1">
                  <a:latin typeface="Helvetica" panose="020B0604020202020204" pitchFamily="34" charset="0"/>
                </a:rPr>
                <a:t>1</a:t>
              </a:r>
            </a:p>
          </p:txBody>
        </p:sp>
      </p:grpSp>
      <p:grpSp>
        <p:nvGrpSpPr>
          <p:cNvPr id="18449" name="Group 18"/>
          <p:cNvGrpSpPr>
            <a:grpSpLocks/>
          </p:cNvGrpSpPr>
          <p:nvPr/>
        </p:nvGrpSpPr>
        <p:grpSpPr bwMode="auto">
          <a:xfrm>
            <a:off x="9032884" y="3462337"/>
            <a:ext cx="420688" cy="552449"/>
            <a:chOff x="4730" y="2181"/>
            <a:chExt cx="265" cy="348"/>
          </a:xfrm>
        </p:grpSpPr>
        <p:sp>
          <p:nvSpPr>
            <p:cNvPr id="45075" name="Oval 19"/>
            <p:cNvSpPr>
              <a:spLocks noChangeArrowheads="1"/>
            </p:cNvSpPr>
            <p:nvPr/>
          </p:nvSpPr>
          <p:spPr bwMode="auto">
            <a:xfrm>
              <a:off x="4730" y="2191"/>
              <a:ext cx="185" cy="338"/>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p>
              <a:pPr>
                <a:defRPr/>
              </a:pPr>
              <a:endParaRPr lang="en-US">
                <a:latin typeface="Arial" charset="0"/>
              </a:endParaRPr>
            </a:p>
          </p:txBody>
        </p:sp>
        <p:sp>
          <p:nvSpPr>
            <p:cNvPr id="18456" name="Rectangle 20"/>
            <p:cNvSpPr>
              <a:spLocks noChangeArrowheads="1"/>
            </p:cNvSpPr>
            <p:nvPr/>
          </p:nvSpPr>
          <p:spPr bwMode="auto">
            <a:xfrm>
              <a:off x="4760" y="2181"/>
              <a:ext cx="2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r>
                <a:rPr lang="en-US" sz="2300" b="1">
                  <a:latin typeface="Helvetica" panose="020B0604020202020204" pitchFamily="34" charset="0"/>
                </a:rPr>
                <a:t>2</a:t>
              </a:r>
            </a:p>
          </p:txBody>
        </p:sp>
      </p:grpSp>
      <p:grpSp>
        <p:nvGrpSpPr>
          <p:cNvPr id="18450" name="Group 21"/>
          <p:cNvGrpSpPr>
            <a:grpSpLocks/>
          </p:cNvGrpSpPr>
          <p:nvPr/>
        </p:nvGrpSpPr>
        <p:grpSpPr bwMode="auto">
          <a:xfrm>
            <a:off x="2003426" y="4391029"/>
            <a:ext cx="420688" cy="552451"/>
            <a:chOff x="302" y="2766"/>
            <a:chExt cx="265" cy="348"/>
          </a:xfrm>
        </p:grpSpPr>
        <p:sp>
          <p:nvSpPr>
            <p:cNvPr id="45078" name="Oval 22"/>
            <p:cNvSpPr>
              <a:spLocks noChangeArrowheads="1"/>
            </p:cNvSpPr>
            <p:nvPr/>
          </p:nvSpPr>
          <p:spPr bwMode="auto">
            <a:xfrm>
              <a:off x="302" y="2776"/>
              <a:ext cx="185" cy="338"/>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p>
              <a:pPr>
                <a:defRPr/>
              </a:pPr>
              <a:endParaRPr lang="en-US">
                <a:latin typeface="Arial" charset="0"/>
              </a:endParaRPr>
            </a:p>
          </p:txBody>
        </p:sp>
        <p:sp>
          <p:nvSpPr>
            <p:cNvPr id="18454" name="Rectangle 23"/>
            <p:cNvSpPr>
              <a:spLocks noChangeArrowheads="1"/>
            </p:cNvSpPr>
            <p:nvPr/>
          </p:nvSpPr>
          <p:spPr bwMode="auto">
            <a:xfrm>
              <a:off x="332" y="2766"/>
              <a:ext cx="2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r>
                <a:rPr lang="en-US" sz="2300" b="1">
                  <a:latin typeface="Helvetica" panose="020B0604020202020204" pitchFamily="34" charset="0"/>
                </a:rPr>
                <a:t>3</a:t>
              </a:r>
            </a:p>
          </p:txBody>
        </p:sp>
      </p:grpSp>
      <p:sp>
        <p:nvSpPr>
          <p:cNvPr id="18451" name="Rectangle 24"/>
          <p:cNvSpPr>
            <a:spLocks noChangeArrowheads="1"/>
          </p:cNvSpPr>
          <p:nvPr/>
        </p:nvSpPr>
        <p:spPr bwMode="auto">
          <a:xfrm>
            <a:off x="3606800" y="3844925"/>
            <a:ext cx="1683954" cy="37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nSpc>
                <a:spcPts val="2138"/>
              </a:lnSpc>
            </a:pPr>
            <a:r>
              <a:rPr lang="en-US" b="1">
                <a:solidFill>
                  <a:srgbClr val="000000"/>
                </a:solidFill>
                <a:latin typeface="Helvetica" panose="020B0604020202020204" pitchFamily="34" charset="0"/>
              </a:rPr>
              <a:t>SYN received</a:t>
            </a:r>
          </a:p>
        </p:txBody>
      </p:sp>
      <p:sp>
        <p:nvSpPr>
          <p:cNvPr id="45081" name="Rectangle 25"/>
          <p:cNvSpPr>
            <a:spLocks noGrp="1" noChangeArrowheads="1"/>
          </p:cNvSpPr>
          <p:nvPr>
            <p:ph type="title"/>
          </p:nvPr>
        </p:nvSpPr>
        <p:spPr>
          <a:xfrm>
            <a:off x="398463" y="614364"/>
            <a:ext cx="7623175" cy="1143000"/>
          </a:xfrm>
          <a:effectLst>
            <a:outerShdw dist="17961" dir="2700000" algn="ctr" rotWithShape="0">
              <a:schemeClr val="bg2"/>
            </a:outerShdw>
          </a:effectLst>
        </p:spPr>
        <p:txBody>
          <a:bodyPr vert="horz" lIns="82124" tIns="41061" rIns="82124" bIns="41061" anchor="ctr" anchorCtr="1">
            <a:normAutofit fontScale="90000"/>
          </a:bodyPr>
          <a:lstStyle/>
          <a:p>
            <a:pPr eaLnBrk="1" hangingPunct="1">
              <a:defRPr/>
            </a:pPr>
            <a:r>
              <a:rPr lang="en-US" dirty="0" smtClean="0"/>
              <a:t>TCP Three Way Handshake/Open Connection</a:t>
            </a:r>
          </a:p>
        </p:txBody>
      </p:sp>
    </p:spTree>
    <p:extLst>
      <p:ext uri="{BB962C8B-B14F-4D97-AF65-F5344CB8AC3E}">
        <p14:creationId xmlns:p14="http://schemas.microsoft.com/office/powerpoint/2010/main" val="335277902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1981201" y="2667001"/>
            <a:ext cx="1700213" cy="1063625"/>
          </a:xfrm>
          <a:prstGeom prst="cloudCallout">
            <a:avLst>
              <a:gd name="adj1" fmla="val 33102"/>
              <a:gd name="adj2" fmla="val 67162"/>
            </a:avLst>
          </a:prstGeom>
          <a:solidFill>
            <a:srgbClr val="FFFFFF"/>
          </a:solidFill>
          <a:ln w="12700">
            <a:solidFill>
              <a:schemeClr val="tx1"/>
            </a:solidFill>
            <a:round/>
            <a:headEnd type="none" w="sm" len="sm"/>
            <a:tailEnd type="none" w="sm" len="sm"/>
          </a:ln>
          <a:effectLst>
            <a:outerShdw dist="35921" dir="2700000" algn="ctr" rotWithShape="0">
              <a:schemeClr val="tx1"/>
            </a:outerShdw>
          </a:effectLst>
        </p:spPr>
        <p:txBody>
          <a:bodyPr wrap="none" anchor="ctr"/>
          <a:lstStyle/>
          <a:p>
            <a:pPr algn="ctr" eaLnBrk="0" hangingPunct="0">
              <a:defRPr/>
            </a:pPr>
            <a:endParaRPr lang="en-US" b="1">
              <a:latin typeface="Helvetica" pitchFamily="34" charset="0"/>
            </a:endParaRPr>
          </a:p>
        </p:txBody>
      </p:sp>
      <p:sp>
        <p:nvSpPr>
          <p:cNvPr id="61443" name="Rectangle 3"/>
          <p:cNvSpPr>
            <a:spLocks noGrp="1" noChangeArrowheads="1"/>
          </p:cNvSpPr>
          <p:nvPr>
            <p:ph type="title"/>
          </p:nvPr>
        </p:nvSpPr>
        <p:spPr>
          <a:xfrm>
            <a:off x="587375" y="600077"/>
            <a:ext cx="7959725" cy="1143000"/>
          </a:xfrm>
          <a:effectLst>
            <a:outerShdw dist="35921" dir="2700000" algn="ctr" rotWithShape="0">
              <a:schemeClr val="bg2"/>
            </a:outerShdw>
          </a:effectLst>
        </p:spPr>
        <p:txBody>
          <a:bodyPr vert="horz" lIns="82153" tIns="41076" rIns="82153" bIns="41076" anchor="ctr">
            <a:normAutofit fontScale="90000"/>
          </a:bodyPr>
          <a:lstStyle/>
          <a:p>
            <a:pPr eaLnBrk="1" hangingPunct="1">
              <a:defRPr/>
            </a:pPr>
            <a:r>
              <a:rPr lang="en-US" dirty="0" smtClean="0"/>
              <a:t>TCP Sequence and </a:t>
            </a:r>
            <a:br>
              <a:rPr lang="en-US" dirty="0" smtClean="0"/>
            </a:br>
            <a:r>
              <a:rPr lang="en-US" dirty="0" smtClean="0"/>
              <a:t>Acknowledgment Numbers</a:t>
            </a:r>
          </a:p>
        </p:txBody>
      </p:sp>
      <p:sp>
        <p:nvSpPr>
          <p:cNvPr id="26629" name="Line 4"/>
          <p:cNvSpPr>
            <a:spLocks noChangeShapeType="1"/>
          </p:cNvSpPr>
          <p:nvPr/>
        </p:nvSpPr>
        <p:spPr bwMode="auto">
          <a:xfrm>
            <a:off x="5253039" y="4657725"/>
            <a:ext cx="1843087" cy="0"/>
          </a:xfrm>
          <a:prstGeom prst="line">
            <a:avLst/>
          </a:prstGeom>
          <a:noFill/>
          <a:ln w="508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lIns="111480" tIns="157930" rIns="111480" bIns="157930"/>
          <a:lstStyle/>
          <a:p>
            <a:endParaRPr lang="en-US"/>
          </a:p>
        </p:txBody>
      </p:sp>
      <p:sp>
        <p:nvSpPr>
          <p:cNvPr id="61445" name="Rectangle 5"/>
          <p:cNvSpPr>
            <a:spLocks noChangeArrowheads="1"/>
          </p:cNvSpPr>
          <p:nvPr/>
        </p:nvSpPr>
        <p:spPr bwMode="auto">
          <a:xfrm>
            <a:off x="2681289" y="1814514"/>
            <a:ext cx="1000125"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r>
              <a:rPr lang="en-US" sz="1600" b="1">
                <a:latin typeface="Helvetica" pitchFamily="34" charset="0"/>
              </a:rPr>
              <a:t>Source</a:t>
            </a:r>
          </a:p>
          <a:p>
            <a:pPr algn="ctr" defTabSz="1028700" eaLnBrk="0" hangingPunct="0">
              <a:defRPr/>
            </a:pPr>
            <a:r>
              <a:rPr lang="en-US" sz="1600" b="1">
                <a:latin typeface="Helvetica" pitchFamily="34" charset="0"/>
              </a:rPr>
              <a:t>Port</a:t>
            </a:r>
          </a:p>
        </p:txBody>
      </p:sp>
      <p:sp>
        <p:nvSpPr>
          <p:cNvPr id="61446" name="Rectangle 6"/>
          <p:cNvSpPr>
            <a:spLocks noChangeArrowheads="1"/>
          </p:cNvSpPr>
          <p:nvPr/>
        </p:nvSpPr>
        <p:spPr bwMode="auto">
          <a:xfrm>
            <a:off x="3709989" y="1814514"/>
            <a:ext cx="828675"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r>
              <a:rPr lang="en-US" sz="1600" b="1">
                <a:latin typeface="Helvetica" pitchFamily="34" charset="0"/>
              </a:rPr>
              <a:t>Dest.</a:t>
            </a:r>
          </a:p>
          <a:p>
            <a:pPr algn="ctr" defTabSz="1028700" eaLnBrk="0" hangingPunct="0">
              <a:defRPr/>
            </a:pPr>
            <a:r>
              <a:rPr lang="en-US" sz="1600" b="1">
                <a:latin typeface="Helvetica" pitchFamily="34" charset="0"/>
              </a:rPr>
              <a:t>Port</a:t>
            </a:r>
          </a:p>
        </p:txBody>
      </p:sp>
      <p:sp>
        <p:nvSpPr>
          <p:cNvPr id="61447" name="Rectangle 7"/>
          <p:cNvSpPr>
            <a:spLocks noChangeArrowheads="1"/>
          </p:cNvSpPr>
          <p:nvPr/>
        </p:nvSpPr>
        <p:spPr bwMode="auto">
          <a:xfrm>
            <a:off x="7910513" y="1814514"/>
            <a:ext cx="1600200"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r>
              <a:rPr lang="en-US" sz="1600" b="1">
                <a:latin typeface="Helvetica" pitchFamily="34" charset="0"/>
              </a:rPr>
              <a:t>…</a:t>
            </a:r>
          </a:p>
        </p:txBody>
      </p:sp>
      <p:sp>
        <p:nvSpPr>
          <p:cNvPr id="61448" name="Rectangle 8"/>
          <p:cNvSpPr>
            <a:spLocks noChangeArrowheads="1"/>
          </p:cNvSpPr>
          <p:nvPr/>
        </p:nvSpPr>
        <p:spPr bwMode="auto">
          <a:xfrm>
            <a:off x="4567238" y="1814514"/>
            <a:ext cx="1257300"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r>
              <a:rPr lang="en-US" sz="1600" b="1">
                <a:latin typeface="Helvetica" pitchFamily="34" charset="0"/>
              </a:rPr>
              <a:t>Sequence</a:t>
            </a:r>
          </a:p>
          <a:p>
            <a:pPr algn="ctr" defTabSz="1028700" eaLnBrk="0" hangingPunct="0">
              <a:defRPr/>
            </a:pPr>
            <a:r>
              <a:rPr lang="en-US" sz="1600" b="1">
                <a:latin typeface="Helvetica" pitchFamily="34" charset="0"/>
              </a:rPr>
              <a:t>#</a:t>
            </a:r>
          </a:p>
        </p:txBody>
      </p:sp>
      <p:sp>
        <p:nvSpPr>
          <p:cNvPr id="61449" name="Rectangle 9"/>
          <p:cNvSpPr>
            <a:spLocks noChangeArrowheads="1"/>
          </p:cNvSpPr>
          <p:nvPr/>
        </p:nvSpPr>
        <p:spPr bwMode="auto">
          <a:xfrm>
            <a:off x="5853114" y="1814514"/>
            <a:ext cx="2028825" cy="6572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r>
              <a:rPr lang="en-US" sz="1600" b="1">
                <a:latin typeface="Helvetica" pitchFamily="34" charset="0"/>
              </a:rPr>
              <a:t>Acknowledgement</a:t>
            </a:r>
          </a:p>
          <a:p>
            <a:pPr algn="ctr" defTabSz="1028700" eaLnBrk="0" hangingPunct="0">
              <a:defRPr/>
            </a:pPr>
            <a:r>
              <a:rPr lang="en-US" sz="1600" b="1">
                <a:latin typeface="Helvetica" pitchFamily="34" charset="0"/>
              </a:rPr>
              <a:t>#</a:t>
            </a:r>
          </a:p>
        </p:txBody>
      </p:sp>
      <p:sp>
        <p:nvSpPr>
          <p:cNvPr id="61450" name="Rectangle 10"/>
          <p:cNvSpPr>
            <a:spLocks noChangeArrowheads="1"/>
          </p:cNvSpPr>
          <p:nvPr/>
        </p:nvSpPr>
        <p:spPr bwMode="auto">
          <a:xfrm>
            <a:off x="1995489" y="4471989"/>
            <a:ext cx="657225" cy="3143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endParaRPr lang="en-US" sz="1600" b="1">
              <a:latin typeface="Helvetica" pitchFamily="34" charset="0"/>
            </a:endParaRPr>
          </a:p>
        </p:txBody>
      </p:sp>
      <p:sp>
        <p:nvSpPr>
          <p:cNvPr id="61451" name="Rectangle 11"/>
          <p:cNvSpPr>
            <a:spLocks noChangeArrowheads="1"/>
          </p:cNvSpPr>
          <p:nvPr/>
        </p:nvSpPr>
        <p:spPr bwMode="auto">
          <a:xfrm>
            <a:off x="2681288" y="4471989"/>
            <a:ext cx="571500" cy="3143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endParaRPr lang="en-US" sz="1600" b="1">
              <a:latin typeface="Helvetica" pitchFamily="34" charset="0"/>
            </a:endParaRPr>
          </a:p>
        </p:txBody>
      </p:sp>
      <p:sp>
        <p:nvSpPr>
          <p:cNvPr id="26637" name="Rectangle 12"/>
          <p:cNvSpPr>
            <a:spLocks noChangeArrowheads="1"/>
          </p:cNvSpPr>
          <p:nvPr/>
        </p:nvSpPr>
        <p:spPr bwMode="auto">
          <a:xfrm>
            <a:off x="1981200" y="4038600"/>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1480" tIns="157930" rIns="111480" bIns="157930"/>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Source</a:t>
            </a:r>
          </a:p>
        </p:txBody>
      </p:sp>
      <p:sp>
        <p:nvSpPr>
          <p:cNvPr id="26638" name="Rectangle 13"/>
          <p:cNvSpPr>
            <a:spLocks noChangeArrowheads="1"/>
          </p:cNvSpPr>
          <p:nvPr/>
        </p:nvSpPr>
        <p:spPr bwMode="auto">
          <a:xfrm>
            <a:off x="2667001" y="4038600"/>
            <a:ext cx="600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1480" tIns="157930" rIns="111480" bIns="157930"/>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Dest.</a:t>
            </a:r>
          </a:p>
        </p:txBody>
      </p:sp>
      <p:sp>
        <p:nvSpPr>
          <p:cNvPr id="61454" name="Rectangle 14"/>
          <p:cNvSpPr>
            <a:spLocks noChangeArrowheads="1"/>
          </p:cNvSpPr>
          <p:nvPr/>
        </p:nvSpPr>
        <p:spPr bwMode="auto">
          <a:xfrm>
            <a:off x="3281363" y="4471989"/>
            <a:ext cx="571500" cy="314325"/>
          </a:xfrm>
          <a:prstGeom prst="rect">
            <a:avLst/>
          </a:prstGeom>
          <a:solidFill>
            <a:srgbClr val="00B179"/>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endParaRPr lang="en-US" sz="1600" b="1">
              <a:solidFill>
                <a:schemeClr val="bg1"/>
              </a:solidFill>
              <a:effectLst>
                <a:outerShdw blurRad="38100" dist="38100" dir="2700000" algn="tl">
                  <a:srgbClr val="000000"/>
                </a:outerShdw>
              </a:effectLst>
              <a:latin typeface="Helvetica" pitchFamily="34" charset="0"/>
            </a:endParaRPr>
          </a:p>
        </p:txBody>
      </p:sp>
      <p:sp>
        <p:nvSpPr>
          <p:cNvPr id="26640" name="Rectangle 15"/>
          <p:cNvSpPr>
            <a:spLocks noChangeArrowheads="1"/>
          </p:cNvSpPr>
          <p:nvPr/>
        </p:nvSpPr>
        <p:spPr bwMode="auto">
          <a:xfrm>
            <a:off x="3267076" y="4038600"/>
            <a:ext cx="600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1480" tIns="157930" rIns="111480" bIns="157930"/>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Seq.</a:t>
            </a:r>
          </a:p>
        </p:txBody>
      </p:sp>
      <p:sp>
        <p:nvSpPr>
          <p:cNvPr id="61456" name="Rectangle 16"/>
          <p:cNvSpPr>
            <a:spLocks noChangeArrowheads="1"/>
          </p:cNvSpPr>
          <p:nvPr/>
        </p:nvSpPr>
        <p:spPr bwMode="auto">
          <a:xfrm>
            <a:off x="3881438" y="4471989"/>
            <a:ext cx="571500" cy="314325"/>
          </a:xfrm>
          <a:prstGeom prst="rect">
            <a:avLst/>
          </a:prstGeom>
          <a:solidFill>
            <a:schemeClr val="folHlink"/>
          </a:solidFill>
          <a:ln w="25400">
            <a:solidFill>
              <a:schemeClr val="bg2"/>
            </a:solidFill>
            <a:miter lim="800000"/>
            <a:headEnd/>
            <a:tailEnd/>
          </a:ln>
          <a:effectLst>
            <a:outerShdw dist="35921" dir="2700000" algn="ctr" rotWithShape="0">
              <a:schemeClr val="bg2"/>
            </a:outerShdw>
          </a:effectLst>
        </p:spPr>
        <p:txBody>
          <a:bodyPr wrap="none" lIns="111480" tIns="157930" rIns="111480" bIns="157930"/>
          <a:lstStyle/>
          <a:p>
            <a:pPr algn="ctr" defTabSz="1028700" eaLnBrk="0" hangingPunct="0">
              <a:defRPr/>
            </a:pPr>
            <a:endParaRPr lang="en-US" sz="1600" b="1">
              <a:latin typeface="Helvetica" pitchFamily="34" charset="0"/>
            </a:endParaRPr>
          </a:p>
        </p:txBody>
      </p:sp>
      <p:sp>
        <p:nvSpPr>
          <p:cNvPr id="26642" name="Rectangle 17"/>
          <p:cNvSpPr>
            <a:spLocks noChangeArrowheads="1"/>
          </p:cNvSpPr>
          <p:nvPr/>
        </p:nvSpPr>
        <p:spPr bwMode="auto">
          <a:xfrm>
            <a:off x="3867151" y="4038600"/>
            <a:ext cx="600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1480" tIns="157930" rIns="111480" bIns="157930"/>
          <a:lstStyle>
            <a:lvl1pPr defTabSz="1028700" eaLnBrk="0" hangingPunct="0">
              <a:defRPr>
                <a:solidFill>
                  <a:schemeClr val="tx1"/>
                </a:solidFill>
                <a:latin typeface="Arial" panose="020B0604020202020204" pitchFamily="34" charset="0"/>
              </a:defRPr>
            </a:lvl1pPr>
            <a:lvl2pPr marL="742950" indent="-285750" defTabSz="1028700" eaLnBrk="0" hangingPunct="0">
              <a:defRPr>
                <a:solidFill>
                  <a:schemeClr val="tx1"/>
                </a:solidFill>
                <a:latin typeface="Arial" panose="020B0604020202020204" pitchFamily="34" charset="0"/>
              </a:defRPr>
            </a:lvl2pPr>
            <a:lvl3pPr marL="1143000" indent="-228600" defTabSz="1028700" eaLnBrk="0" hangingPunct="0">
              <a:defRPr>
                <a:solidFill>
                  <a:schemeClr val="tx1"/>
                </a:solidFill>
                <a:latin typeface="Arial" panose="020B0604020202020204" pitchFamily="34" charset="0"/>
              </a:defRPr>
            </a:lvl3pPr>
            <a:lvl4pPr marL="1600200" indent="-228600" defTabSz="1028700" eaLnBrk="0" hangingPunct="0">
              <a:defRPr>
                <a:solidFill>
                  <a:schemeClr val="tx1"/>
                </a:solidFill>
                <a:latin typeface="Arial" panose="020B0604020202020204" pitchFamily="34" charset="0"/>
              </a:defRPr>
            </a:lvl4pPr>
            <a:lvl5pPr marL="2057400" indent="-228600" defTabSz="1028700" eaLnBrk="0" hangingPunct="0">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defRPr>
            </a:lvl9pPr>
          </a:lstStyle>
          <a:p>
            <a:pPr algn="ctr"/>
            <a:r>
              <a:rPr lang="en-US" sz="1600" b="1">
                <a:latin typeface="Helvetica" panose="020B0604020202020204" pitchFamily="34" charset="0"/>
              </a:rPr>
              <a:t>Ack.</a:t>
            </a:r>
          </a:p>
        </p:txBody>
      </p:sp>
      <p:sp>
        <p:nvSpPr>
          <p:cNvPr id="26643" name="Text Box 18"/>
          <p:cNvSpPr txBox="1">
            <a:spLocks noChangeArrowheads="1"/>
          </p:cNvSpPr>
          <p:nvPr/>
        </p:nvSpPr>
        <p:spPr bwMode="auto">
          <a:xfrm>
            <a:off x="1981200" y="4471988"/>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1028</a:t>
            </a:r>
            <a:endParaRPr lang="en-US" sz="2000" b="1">
              <a:latin typeface="Helvetica" panose="020B0604020202020204" pitchFamily="34" charset="0"/>
            </a:endParaRPr>
          </a:p>
        </p:txBody>
      </p:sp>
      <p:sp>
        <p:nvSpPr>
          <p:cNvPr id="26644" name="Text Box 19"/>
          <p:cNvSpPr txBox="1">
            <a:spLocks noChangeArrowheads="1"/>
          </p:cNvSpPr>
          <p:nvPr/>
        </p:nvSpPr>
        <p:spPr bwMode="auto">
          <a:xfrm>
            <a:off x="2667001" y="44719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23</a:t>
            </a:r>
            <a:endParaRPr lang="en-US" sz="2000" b="1">
              <a:latin typeface="Helvetica" panose="020B0604020202020204" pitchFamily="34" charset="0"/>
            </a:endParaRPr>
          </a:p>
        </p:txBody>
      </p:sp>
      <p:sp>
        <p:nvSpPr>
          <p:cNvPr id="26645" name="Text Box 20"/>
          <p:cNvSpPr txBox="1">
            <a:spLocks noChangeArrowheads="1"/>
          </p:cNvSpPr>
          <p:nvPr/>
        </p:nvSpPr>
        <p:spPr bwMode="auto">
          <a:xfrm>
            <a:off x="3352801" y="44719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10</a:t>
            </a:r>
            <a:endParaRPr lang="en-US" sz="2000" b="1">
              <a:latin typeface="Helvetica" panose="020B0604020202020204" pitchFamily="34" charset="0"/>
            </a:endParaRPr>
          </a:p>
        </p:txBody>
      </p:sp>
      <p:sp>
        <p:nvSpPr>
          <p:cNvPr id="26646" name="Text Box 21"/>
          <p:cNvSpPr txBox="1">
            <a:spLocks noChangeArrowheads="1"/>
          </p:cNvSpPr>
          <p:nvPr/>
        </p:nvSpPr>
        <p:spPr bwMode="auto">
          <a:xfrm>
            <a:off x="3962401" y="4471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Helvetica" panose="020B0604020202020204" pitchFamily="34" charset="0"/>
              </a:rPr>
              <a:t>1</a:t>
            </a:r>
            <a:endParaRPr lang="en-US" sz="2000" b="1">
              <a:latin typeface="Helvetica" panose="020B0604020202020204" pitchFamily="34" charset="0"/>
            </a:endParaRPr>
          </a:p>
        </p:txBody>
      </p:sp>
      <p:sp>
        <p:nvSpPr>
          <p:cNvPr id="26647" name="Rectangle 22"/>
          <p:cNvSpPr>
            <a:spLocks noChangeArrowheads="1"/>
          </p:cNvSpPr>
          <p:nvPr/>
        </p:nvSpPr>
        <p:spPr bwMode="auto">
          <a:xfrm>
            <a:off x="2057401" y="2576513"/>
            <a:ext cx="11144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2012" tIns="512849" rIns="362012" bIns="512849"/>
          <a:lstStyle>
            <a:lvl1pPr defTabSz="1028700" eaLnBrk="0" hangingPunct="0">
              <a:tabLst>
                <a:tab pos="514350" algn="l"/>
                <a:tab pos="1028700" algn="l"/>
                <a:tab pos="1543050" algn="l"/>
              </a:tabLst>
              <a:defRPr>
                <a:solidFill>
                  <a:schemeClr val="tx1"/>
                </a:solidFill>
                <a:latin typeface="Arial" panose="020B0604020202020204" pitchFamily="34" charset="0"/>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Arial" panose="020B0604020202020204" pitchFamily="34" charset="0"/>
              </a:defRPr>
            </a:lvl9pPr>
          </a:lstStyle>
          <a:p>
            <a:pPr>
              <a:lnSpc>
                <a:spcPts val="2138"/>
              </a:lnSpc>
            </a:pPr>
            <a:r>
              <a:rPr lang="en-US" b="1">
                <a:latin typeface="Helvetica" panose="020B0604020202020204" pitchFamily="34" charset="0"/>
              </a:rPr>
              <a:t>I just</a:t>
            </a:r>
          </a:p>
          <a:p>
            <a:pPr>
              <a:lnSpc>
                <a:spcPts val="2138"/>
              </a:lnSpc>
            </a:pPr>
            <a:r>
              <a:rPr lang="en-US" b="1">
                <a:latin typeface="Helvetica" panose="020B0604020202020204" pitchFamily="34" charset="0"/>
              </a:rPr>
              <a:t>sent #10.</a:t>
            </a:r>
          </a:p>
        </p:txBody>
      </p:sp>
      <p:sp>
        <p:nvSpPr>
          <p:cNvPr id="61463" name="Freeform 23"/>
          <p:cNvSpPr>
            <a:spLocks/>
          </p:cNvSpPr>
          <p:nvPr/>
        </p:nvSpPr>
        <p:spPr bwMode="auto">
          <a:xfrm>
            <a:off x="3810001" y="3686176"/>
            <a:ext cx="942975" cy="174625"/>
          </a:xfrm>
          <a:custGeom>
            <a:avLst/>
            <a:gdLst/>
            <a:ahLst/>
            <a:cxnLst>
              <a:cxn ang="0">
                <a:pos x="0" y="1"/>
              </a:cxn>
              <a:cxn ang="0">
                <a:pos x="378" y="0"/>
              </a:cxn>
              <a:cxn ang="0">
                <a:pos x="232" y="110"/>
              </a:cxn>
              <a:cxn ang="0">
                <a:pos x="594" y="110"/>
              </a:cxn>
            </a:cxnLst>
            <a:rect l="0" t="0" r="r" b="b"/>
            <a:pathLst>
              <a:path w="594" h="110">
                <a:moveTo>
                  <a:pt x="0" y="1"/>
                </a:moveTo>
                <a:lnTo>
                  <a:pt x="378" y="0"/>
                </a:lnTo>
                <a:lnTo>
                  <a:pt x="232" y="110"/>
                </a:lnTo>
                <a:lnTo>
                  <a:pt x="594" y="11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362012" tIns="512849" rIns="362012" bIns="512849"/>
          <a:lstStyle/>
          <a:p>
            <a:pPr>
              <a:defRPr/>
            </a:pPr>
            <a:endParaRPr lang="en-US">
              <a:latin typeface="Arial" charset="0"/>
            </a:endParaRPr>
          </a:p>
        </p:txBody>
      </p:sp>
      <p:pic>
        <p:nvPicPr>
          <p:cNvPr id="26649"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5338" y="3457575"/>
            <a:ext cx="6461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5" name="Freeform 25"/>
          <p:cNvSpPr>
            <a:spLocks/>
          </p:cNvSpPr>
          <p:nvPr/>
        </p:nvSpPr>
        <p:spPr bwMode="auto">
          <a:xfrm>
            <a:off x="6238876" y="3702050"/>
            <a:ext cx="923925" cy="158750"/>
          </a:xfrm>
          <a:custGeom>
            <a:avLst/>
            <a:gdLst/>
            <a:ahLst/>
            <a:cxnLst>
              <a:cxn ang="0">
                <a:pos x="582" y="4"/>
              </a:cxn>
              <a:cxn ang="0">
                <a:pos x="182" y="0"/>
              </a:cxn>
              <a:cxn ang="0">
                <a:pos x="324" y="98"/>
              </a:cxn>
              <a:cxn ang="0">
                <a:pos x="0" y="100"/>
              </a:cxn>
            </a:cxnLst>
            <a:rect l="0" t="0" r="r" b="b"/>
            <a:pathLst>
              <a:path w="582" h="100">
                <a:moveTo>
                  <a:pt x="582" y="4"/>
                </a:moveTo>
                <a:lnTo>
                  <a:pt x="182" y="0"/>
                </a:lnTo>
                <a:lnTo>
                  <a:pt x="324" y="98"/>
                </a:lnTo>
                <a:lnTo>
                  <a:pt x="0" y="10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362012" tIns="512849" rIns="362012" bIns="512849"/>
          <a:lstStyle/>
          <a:p>
            <a:pPr>
              <a:defRPr/>
            </a:pPr>
            <a:endParaRPr lang="en-US">
              <a:latin typeface="Arial" charset="0"/>
            </a:endParaRPr>
          </a:p>
        </p:txBody>
      </p:sp>
      <p:pic>
        <p:nvPicPr>
          <p:cNvPr id="26651"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5788" y="3457575"/>
            <a:ext cx="6461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7" name="Picture 27"/>
          <p:cNvPicPr>
            <a:picLocks noChangeArrowheads="1"/>
          </p:cNvPicPr>
          <p:nvPr/>
        </p:nvPicPr>
        <p:blipFill>
          <a:blip r:embed="rId4"/>
          <a:srcRect/>
          <a:stretch>
            <a:fillRect/>
          </a:stretch>
        </p:blipFill>
        <p:spPr bwMode="auto">
          <a:xfrm>
            <a:off x="4568825" y="3214689"/>
            <a:ext cx="1727200" cy="1044575"/>
          </a:xfrm>
          <a:prstGeom prst="rect">
            <a:avLst/>
          </a:prstGeom>
          <a:noFill/>
          <a:ln w="9525">
            <a:noFill/>
            <a:miter lim="800000"/>
            <a:headEnd/>
            <a:tailEnd/>
          </a:ln>
          <a:effectLst>
            <a:outerShdw dist="35921" dir="2700000" algn="ctr" rotWithShape="0">
              <a:schemeClr val="bg2"/>
            </a:outerShdw>
          </a:effectLst>
        </p:spPr>
      </p:pic>
    </p:spTree>
    <p:extLst>
      <p:ext uri="{BB962C8B-B14F-4D97-AF65-F5344CB8AC3E}">
        <p14:creationId xmlns:p14="http://schemas.microsoft.com/office/powerpoint/2010/main" val="374702588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sz="half" idx="2"/>
          </p:nvPr>
        </p:nvSpPr>
        <p:spPr>
          <a:xfrm>
            <a:off x="1836738" y="4608514"/>
            <a:ext cx="8221662" cy="725487"/>
          </a:xfrm>
          <a:noFill/>
        </p:spPr>
        <p:txBody>
          <a:bodyPr vert="horz" lIns="82153" tIns="41076" rIns="82153" bIns="41076" anchor="ctr" anchorCtr="1">
            <a:normAutofit/>
          </a:bodyPr>
          <a:lstStyle/>
          <a:p>
            <a:pPr eaLnBrk="1" hangingPunct="1"/>
            <a:r>
              <a:rPr lang="en-US" sz="3000"/>
              <a:t>No sequence or acknowledgment fields</a:t>
            </a:r>
          </a:p>
        </p:txBody>
      </p:sp>
      <p:sp>
        <p:nvSpPr>
          <p:cNvPr id="79875" name="Rectangle 3"/>
          <p:cNvSpPr>
            <a:spLocks noGrp="1" noChangeArrowheads="1"/>
          </p:cNvSpPr>
          <p:nvPr>
            <p:ph type="title"/>
          </p:nvPr>
        </p:nvSpPr>
        <p:spPr>
          <a:effectLst>
            <a:outerShdw dist="35921" dir="2700000" algn="ctr" rotWithShape="0">
              <a:schemeClr val="bg2"/>
            </a:outerShdw>
          </a:effectLst>
        </p:spPr>
        <p:txBody>
          <a:bodyPr vert="horz" lIns="82153" tIns="41076" rIns="82153" bIns="41076" anchor="ctr">
            <a:normAutofit/>
          </a:bodyPr>
          <a:lstStyle/>
          <a:p>
            <a:pPr eaLnBrk="1" hangingPunct="1">
              <a:defRPr/>
            </a:pPr>
            <a:r>
              <a:rPr lang="en-US" smtClean="0"/>
              <a:t>UDP Segment Format</a:t>
            </a:r>
          </a:p>
        </p:txBody>
      </p:sp>
      <p:sp>
        <p:nvSpPr>
          <p:cNvPr id="79876" name="Rectangle 4"/>
          <p:cNvSpPr>
            <a:spLocks noChangeArrowheads="1"/>
          </p:cNvSpPr>
          <p:nvPr/>
        </p:nvSpPr>
        <p:spPr bwMode="auto">
          <a:xfrm>
            <a:off x="2052638" y="3015734"/>
            <a:ext cx="7772400" cy="369332"/>
          </a:xfrm>
          <a:prstGeom prst="rect">
            <a:avLst/>
          </a:prstGeom>
          <a:solidFill>
            <a:schemeClr val="folHlink"/>
          </a:solidFill>
          <a:ln w="381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en-US">
              <a:latin typeface="Arial" charset="0"/>
            </a:endParaRPr>
          </a:p>
        </p:txBody>
      </p:sp>
      <p:sp>
        <p:nvSpPr>
          <p:cNvPr id="30726" name="Line 5"/>
          <p:cNvSpPr>
            <a:spLocks noChangeShapeType="1"/>
          </p:cNvSpPr>
          <p:nvPr/>
        </p:nvSpPr>
        <p:spPr bwMode="auto">
          <a:xfrm>
            <a:off x="5938838" y="21336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27" name="Line 6"/>
          <p:cNvSpPr>
            <a:spLocks noChangeShapeType="1"/>
          </p:cNvSpPr>
          <p:nvPr/>
        </p:nvSpPr>
        <p:spPr bwMode="auto">
          <a:xfrm>
            <a:off x="2052638" y="27432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28" name="Line 7"/>
          <p:cNvSpPr>
            <a:spLocks noChangeShapeType="1"/>
          </p:cNvSpPr>
          <p:nvPr/>
        </p:nvSpPr>
        <p:spPr bwMode="auto">
          <a:xfrm>
            <a:off x="2052638" y="3352800"/>
            <a:ext cx="777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29" name="Text Box 8"/>
          <p:cNvSpPr txBox="1">
            <a:spLocks noChangeArrowheads="1"/>
          </p:cNvSpPr>
          <p:nvPr/>
        </p:nvSpPr>
        <p:spPr bwMode="auto">
          <a:xfrm>
            <a:off x="3179763" y="2254251"/>
            <a:ext cx="193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Source port (16)</a:t>
            </a:r>
          </a:p>
        </p:txBody>
      </p:sp>
      <p:sp>
        <p:nvSpPr>
          <p:cNvPr id="30730" name="Text Box 9"/>
          <p:cNvSpPr txBox="1">
            <a:spLocks noChangeArrowheads="1"/>
          </p:cNvSpPr>
          <p:nvPr/>
        </p:nvSpPr>
        <p:spPr bwMode="auto">
          <a:xfrm>
            <a:off x="6580188" y="2224088"/>
            <a:ext cx="240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Destination port (16)</a:t>
            </a:r>
          </a:p>
        </p:txBody>
      </p:sp>
      <p:sp>
        <p:nvSpPr>
          <p:cNvPr id="30731" name="Text Box 10"/>
          <p:cNvSpPr txBox="1">
            <a:spLocks noChangeArrowheads="1"/>
          </p:cNvSpPr>
          <p:nvPr/>
        </p:nvSpPr>
        <p:spPr bwMode="auto">
          <a:xfrm>
            <a:off x="3498850" y="2895601"/>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Length (16)</a:t>
            </a:r>
          </a:p>
        </p:txBody>
      </p:sp>
      <p:sp>
        <p:nvSpPr>
          <p:cNvPr id="30732" name="Text Box 11"/>
          <p:cNvSpPr txBox="1">
            <a:spLocks noChangeArrowheads="1"/>
          </p:cNvSpPr>
          <p:nvPr/>
        </p:nvSpPr>
        <p:spPr bwMode="auto">
          <a:xfrm>
            <a:off x="5257800" y="3581401"/>
            <a:ext cx="149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Data (if any)</a:t>
            </a:r>
          </a:p>
        </p:txBody>
      </p:sp>
      <p:sp>
        <p:nvSpPr>
          <p:cNvPr id="30733" name="Line 12"/>
          <p:cNvSpPr>
            <a:spLocks noChangeShapeType="1"/>
          </p:cNvSpPr>
          <p:nvPr/>
        </p:nvSpPr>
        <p:spPr bwMode="auto">
          <a:xfrm>
            <a:off x="10206038" y="2133600"/>
            <a:ext cx="4762" cy="1219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34" name="Text Box 13"/>
          <p:cNvSpPr txBox="1">
            <a:spLocks noChangeArrowheads="1"/>
          </p:cNvSpPr>
          <p:nvPr/>
        </p:nvSpPr>
        <p:spPr bwMode="auto">
          <a:xfrm>
            <a:off x="2046288" y="1752601"/>
            <a:ext cx="3111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1</a:t>
            </a:r>
          </a:p>
        </p:txBody>
      </p:sp>
      <p:sp>
        <p:nvSpPr>
          <p:cNvPr id="30735" name="Text Box 14"/>
          <p:cNvSpPr txBox="1">
            <a:spLocks noChangeArrowheads="1"/>
          </p:cNvSpPr>
          <p:nvPr/>
        </p:nvSpPr>
        <p:spPr bwMode="auto">
          <a:xfrm>
            <a:off x="1938338" y="1690688"/>
            <a:ext cx="679450" cy="36671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0</a:t>
            </a:r>
          </a:p>
        </p:txBody>
      </p:sp>
      <p:sp>
        <p:nvSpPr>
          <p:cNvPr id="30736" name="Text Box 15"/>
          <p:cNvSpPr txBox="1">
            <a:spLocks noChangeArrowheads="1"/>
          </p:cNvSpPr>
          <p:nvPr/>
        </p:nvSpPr>
        <p:spPr bwMode="auto">
          <a:xfrm>
            <a:off x="5113338" y="1752601"/>
            <a:ext cx="8064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15</a:t>
            </a:r>
          </a:p>
        </p:txBody>
      </p:sp>
      <p:sp>
        <p:nvSpPr>
          <p:cNvPr id="30737" name="Text Box 16"/>
          <p:cNvSpPr txBox="1">
            <a:spLocks noChangeArrowheads="1"/>
          </p:cNvSpPr>
          <p:nvPr/>
        </p:nvSpPr>
        <p:spPr bwMode="auto">
          <a:xfrm>
            <a:off x="5938838" y="1752601"/>
            <a:ext cx="8064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16</a:t>
            </a:r>
          </a:p>
        </p:txBody>
      </p:sp>
      <p:sp>
        <p:nvSpPr>
          <p:cNvPr id="30738" name="Text Box 17"/>
          <p:cNvSpPr txBox="1">
            <a:spLocks noChangeArrowheads="1"/>
          </p:cNvSpPr>
          <p:nvPr/>
        </p:nvSpPr>
        <p:spPr bwMode="auto">
          <a:xfrm>
            <a:off x="9094788" y="1752601"/>
            <a:ext cx="80645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Bit 31</a:t>
            </a:r>
          </a:p>
        </p:txBody>
      </p:sp>
      <p:sp>
        <p:nvSpPr>
          <p:cNvPr id="30739" name="Line 18"/>
          <p:cNvSpPr>
            <a:spLocks noChangeShapeType="1"/>
          </p:cNvSpPr>
          <p:nvPr/>
        </p:nvSpPr>
        <p:spPr bwMode="auto">
          <a:xfrm>
            <a:off x="5943600" y="27432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40" name="Text Box 19"/>
          <p:cNvSpPr txBox="1">
            <a:spLocks noChangeArrowheads="1"/>
          </p:cNvSpPr>
          <p:nvPr/>
        </p:nvSpPr>
        <p:spPr bwMode="auto">
          <a:xfrm>
            <a:off x="6959600" y="2895601"/>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Checksum (16)</a:t>
            </a:r>
          </a:p>
        </p:txBody>
      </p:sp>
      <p:sp>
        <p:nvSpPr>
          <p:cNvPr id="30741" name="Rectangle 20"/>
          <p:cNvSpPr>
            <a:spLocks noChangeArrowheads="1"/>
          </p:cNvSpPr>
          <p:nvPr/>
        </p:nvSpPr>
        <p:spPr bwMode="auto">
          <a:xfrm>
            <a:off x="10134600" y="2552184"/>
            <a:ext cx="165100" cy="369332"/>
          </a:xfrm>
          <a:prstGeom prst="rect">
            <a:avLst/>
          </a:prstGeom>
          <a:solidFill>
            <a:schemeClr val="bg1"/>
          </a:solidFill>
          <a:ln w="38100">
            <a:solidFill>
              <a:schemeClr val="bg1"/>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42" name="Text Box 21"/>
          <p:cNvSpPr txBox="1">
            <a:spLocks noChangeArrowheads="1"/>
          </p:cNvSpPr>
          <p:nvPr/>
        </p:nvSpPr>
        <p:spPr bwMode="auto">
          <a:xfrm>
            <a:off x="9817100" y="2400300"/>
            <a:ext cx="80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latin typeface="Helvetica" panose="020B0604020202020204" pitchFamily="34" charset="0"/>
              </a:rPr>
              <a:t>8</a:t>
            </a:r>
            <a:br>
              <a:rPr lang="en-US" b="1">
                <a:latin typeface="Helvetica" panose="020B0604020202020204" pitchFamily="34" charset="0"/>
              </a:rPr>
            </a:br>
            <a:r>
              <a:rPr lang="en-US" b="1">
                <a:latin typeface="Helvetica" panose="020B0604020202020204" pitchFamily="34" charset="0"/>
              </a:rPr>
              <a:t>Bytes</a:t>
            </a:r>
          </a:p>
        </p:txBody>
      </p:sp>
    </p:spTree>
    <p:extLst>
      <p:ext uri="{BB962C8B-B14F-4D97-AF65-F5344CB8AC3E}">
        <p14:creationId xmlns:p14="http://schemas.microsoft.com/office/powerpoint/2010/main" val="134680860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6720" y="891540"/>
            <a:ext cx="10972800" cy="1066800"/>
          </a:xfrm>
        </p:spPr>
        <p:txBody>
          <a:bodyPr/>
          <a:lstStyle/>
          <a:p>
            <a:r>
              <a:rPr lang="en-US" dirty="0" smtClean="0"/>
              <a:t>Mapping L2 Address to L3 Address</a:t>
            </a:r>
          </a:p>
        </p:txBody>
      </p:sp>
      <p:sp>
        <p:nvSpPr>
          <p:cNvPr id="31748" name="Content Placeholder 5"/>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To send data to a destination, a host must know the physical (MAC) address of the destination</a:t>
            </a:r>
          </a:p>
          <a:p>
            <a:r>
              <a:rPr lang="en-US" dirty="0" smtClean="0">
                <a:latin typeface="Arial" panose="020B0604020202020204" pitchFamily="34" charset="0"/>
                <a:cs typeface="Arial" panose="020B0604020202020204" pitchFamily="34" charset="0"/>
              </a:rPr>
              <a:t>Address Resolution Protocol (ARP)</a:t>
            </a:r>
          </a:p>
          <a:p>
            <a:pPr lvl="1"/>
            <a:r>
              <a:rPr lang="en-US" dirty="0" smtClean="0">
                <a:latin typeface="Arial" panose="020B0604020202020204" pitchFamily="34" charset="0"/>
                <a:cs typeface="Arial" panose="020B0604020202020204" pitchFamily="34" charset="0"/>
              </a:rPr>
              <a:t>Binding IP address – MAC address</a:t>
            </a:r>
          </a:p>
          <a:p>
            <a:pPr lvl="1"/>
            <a:r>
              <a:rPr lang="en-US" dirty="0" smtClean="0">
                <a:latin typeface="Arial" panose="020B0604020202020204" pitchFamily="34" charset="0"/>
                <a:cs typeface="Arial" panose="020B0604020202020204" pitchFamily="34" charset="0"/>
              </a:rPr>
              <a:t>ARP request, ARP reply</a:t>
            </a:r>
          </a:p>
          <a:p>
            <a:pPr lvl="1"/>
            <a:r>
              <a:rPr lang="en-US" dirty="0" smtClean="0">
                <a:latin typeface="Arial" panose="020B0604020202020204" pitchFamily="34" charset="0"/>
                <a:cs typeface="Arial" panose="020B0604020202020204" pitchFamily="34" charset="0"/>
              </a:rPr>
              <a:t>ARP table aging time</a:t>
            </a:r>
          </a:p>
          <a:p>
            <a:pPr lvl="1"/>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663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685800"/>
            <a:ext cx="10972800" cy="1066800"/>
          </a:xfrm>
        </p:spPr>
        <p:txBody>
          <a:bodyPr/>
          <a:lstStyle/>
          <a:p>
            <a:r>
              <a:rPr lang="en-US" dirty="0" smtClean="0"/>
              <a:t>Mapping L2 Address to L3 Address</a:t>
            </a:r>
          </a:p>
        </p:txBody>
      </p:sp>
      <p:pic>
        <p:nvPicPr>
          <p:cNvPr id="32772"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752600"/>
            <a:ext cx="9144000" cy="4419600"/>
          </a:xfrm>
          <a:noFill/>
        </p:spPr>
      </p:pic>
    </p:spTree>
    <p:extLst>
      <p:ext uri="{BB962C8B-B14F-4D97-AF65-F5344CB8AC3E}">
        <p14:creationId xmlns:p14="http://schemas.microsoft.com/office/powerpoint/2010/main" val="29351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89560" y="536448"/>
            <a:ext cx="10972800" cy="1066800"/>
          </a:xfrm>
        </p:spPr>
        <p:txBody>
          <a:bodyPr/>
          <a:lstStyle/>
          <a:p>
            <a:r>
              <a:rPr lang="en-US" smtClean="0"/>
              <a:t>Packet delivery</a:t>
            </a:r>
          </a:p>
        </p:txBody>
      </p:sp>
      <p:pic>
        <p:nvPicPr>
          <p:cNvPr id="3379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56360" y="1603248"/>
            <a:ext cx="9397538" cy="4922520"/>
          </a:xfrm>
          <a:noFill/>
        </p:spPr>
      </p:pic>
    </p:spTree>
    <p:extLst>
      <p:ext uri="{BB962C8B-B14F-4D97-AF65-F5344CB8AC3E}">
        <p14:creationId xmlns:p14="http://schemas.microsoft.com/office/powerpoint/2010/main" val="284921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03860" y="630936"/>
            <a:ext cx="10972800" cy="1066800"/>
          </a:xfrm>
        </p:spPr>
        <p:txBody>
          <a:bodyPr/>
          <a:lstStyle/>
          <a:p>
            <a:r>
              <a:rPr lang="en-US" smtClean="0"/>
              <a:t>IP Layer Operation</a:t>
            </a:r>
          </a:p>
        </p:txBody>
      </p:sp>
      <p:pic>
        <p:nvPicPr>
          <p:cNvPr id="348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676400"/>
            <a:ext cx="9144000" cy="4572000"/>
          </a:xfrm>
          <a:noFill/>
        </p:spPr>
      </p:pic>
    </p:spTree>
    <p:extLst>
      <p:ext uri="{BB962C8B-B14F-4D97-AF65-F5344CB8AC3E}">
        <p14:creationId xmlns:p14="http://schemas.microsoft.com/office/powerpoint/2010/main" val="346044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17220"/>
            <a:ext cx="10972800" cy="1066800"/>
          </a:xfrm>
        </p:spPr>
        <p:txBody>
          <a:bodyPr/>
          <a:lstStyle/>
          <a:p>
            <a:r>
              <a:rPr lang="en-US" dirty="0" smtClean="0"/>
              <a:t>Network Classification</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428" y="1684020"/>
            <a:ext cx="91662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704088"/>
            <a:ext cx="10972800" cy="1066800"/>
          </a:xfrm>
        </p:spPr>
        <p:txBody>
          <a:bodyPr/>
          <a:lstStyle/>
          <a:p>
            <a:r>
              <a:rPr lang="en-US" smtClean="0"/>
              <a:t>ARP table lookup</a:t>
            </a:r>
          </a:p>
        </p:txBody>
      </p:sp>
      <p:pic>
        <p:nvPicPr>
          <p:cNvPr id="3584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752600"/>
            <a:ext cx="9144000" cy="4191000"/>
          </a:xfrm>
          <a:noFill/>
        </p:spPr>
      </p:pic>
    </p:spTree>
    <p:extLst>
      <p:ext uri="{BB962C8B-B14F-4D97-AF65-F5344CB8AC3E}">
        <p14:creationId xmlns:p14="http://schemas.microsoft.com/office/powerpoint/2010/main" val="116166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62000" y="685800"/>
            <a:ext cx="10972800" cy="1066800"/>
          </a:xfrm>
        </p:spPr>
        <p:txBody>
          <a:bodyPr/>
          <a:lstStyle/>
          <a:p>
            <a:r>
              <a:rPr lang="en-US" dirty="0" smtClean="0"/>
              <a:t>ARP request</a:t>
            </a:r>
          </a:p>
        </p:txBody>
      </p:sp>
      <p:pic>
        <p:nvPicPr>
          <p:cNvPr id="3686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752600"/>
            <a:ext cx="8839200" cy="4572000"/>
          </a:xfrm>
          <a:noFill/>
        </p:spPr>
      </p:pic>
    </p:spTree>
    <p:extLst>
      <p:ext uri="{BB962C8B-B14F-4D97-AF65-F5344CB8AC3E}">
        <p14:creationId xmlns:p14="http://schemas.microsoft.com/office/powerpoint/2010/main" val="425440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69620" y="630936"/>
            <a:ext cx="10972800" cy="1066800"/>
          </a:xfrm>
        </p:spPr>
        <p:txBody>
          <a:bodyPr/>
          <a:lstStyle/>
          <a:p>
            <a:r>
              <a:rPr lang="en-US" dirty="0" smtClean="0"/>
              <a:t>ARP learning</a:t>
            </a:r>
          </a:p>
        </p:txBody>
      </p:sp>
      <p:pic>
        <p:nvPicPr>
          <p:cNvPr id="3789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676400"/>
            <a:ext cx="8382000" cy="4572000"/>
          </a:xfrm>
          <a:noFill/>
        </p:spPr>
      </p:pic>
    </p:spTree>
    <p:extLst>
      <p:ext uri="{BB962C8B-B14F-4D97-AF65-F5344CB8AC3E}">
        <p14:creationId xmlns:p14="http://schemas.microsoft.com/office/powerpoint/2010/main" val="50538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62000" y="685800"/>
            <a:ext cx="10972800" cy="1066800"/>
          </a:xfrm>
        </p:spPr>
        <p:txBody>
          <a:bodyPr/>
          <a:lstStyle/>
          <a:p>
            <a:r>
              <a:rPr lang="en-US" dirty="0" smtClean="0"/>
              <a:t>ARP reply</a:t>
            </a:r>
          </a:p>
        </p:txBody>
      </p:sp>
      <p:pic>
        <p:nvPicPr>
          <p:cNvPr id="3891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752600"/>
            <a:ext cx="8839200" cy="4419600"/>
          </a:xfrm>
          <a:noFill/>
        </p:spPr>
      </p:pic>
    </p:spTree>
    <p:extLst>
      <p:ext uri="{BB962C8B-B14F-4D97-AF65-F5344CB8AC3E}">
        <p14:creationId xmlns:p14="http://schemas.microsoft.com/office/powerpoint/2010/main" val="23823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49580" y="498348"/>
            <a:ext cx="10972800" cy="1066800"/>
          </a:xfrm>
        </p:spPr>
        <p:txBody>
          <a:bodyPr/>
          <a:lstStyle/>
          <a:p>
            <a:r>
              <a:rPr lang="en-US" dirty="0" smtClean="0"/>
              <a:t>ARP update table</a:t>
            </a:r>
          </a:p>
        </p:txBody>
      </p:sp>
      <p:pic>
        <p:nvPicPr>
          <p:cNvPr id="3994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752600"/>
            <a:ext cx="9144000" cy="4495800"/>
          </a:xfrm>
          <a:noFill/>
        </p:spPr>
      </p:pic>
    </p:spTree>
    <p:extLst>
      <p:ext uri="{BB962C8B-B14F-4D97-AF65-F5344CB8AC3E}">
        <p14:creationId xmlns:p14="http://schemas.microsoft.com/office/powerpoint/2010/main" val="318595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Sending SYN packet</a:t>
            </a:r>
          </a:p>
        </p:txBody>
      </p:sp>
      <p:pic>
        <p:nvPicPr>
          <p:cNvPr id="4096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981200"/>
            <a:ext cx="8458200" cy="3886200"/>
          </a:xfrm>
          <a:noFill/>
        </p:spPr>
      </p:pic>
    </p:spTree>
    <p:extLst>
      <p:ext uri="{BB962C8B-B14F-4D97-AF65-F5344CB8AC3E}">
        <p14:creationId xmlns:p14="http://schemas.microsoft.com/office/powerpoint/2010/main" val="63201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Reply SYN ACK</a:t>
            </a:r>
          </a:p>
        </p:txBody>
      </p:sp>
      <p:pic>
        <p:nvPicPr>
          <p:cNvPr id="4198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5575" y="2439989"/>
            <a:ext cx="6800850" cy="2847975"/>
          </a:xfrm>
          <a:noFill/>
        </p:spPr>
      </p:pic>
    </p:spTree>
    <p:extLst>
      <p:ext uri="{BB962C8B-B14F-4D97-AF65-F5344CB8AC3E}">
        <p14:creationId xmlns:p14="http://schemas.microsoft.com/office/powerpoint/2010/main" val="92954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Send ACK</a:t>
            </a:r>
          </a:p>
        </p:txBody>
      </p:sp>
      <p:pic>
        <p:nvPicPr>
          <p:cNvPr id="430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0814" y="2316164"/>
            <a:ext cx="6810375" cy="3095625"/>
          </a:xfrm>
          <a:noFill/>
        </p:spPr>
      </p:pic>
    </p:spTree>
    <p:extLst>
      <p:ext uri="{BB962C8B-B14F-4D97-AF65-F5344CB8AC3E}">
        <p14:creationId xmlns:p14="http://schemas.microsoft.com/office/powerpoint/2010/main" val="285682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Open session</a:t>
            </a:r>
          </a:p>
        </p:txBody>
      </p:sp>
      <p:pic>
        <p:nvPicPr>
          <p:cNvPr id="4403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71764" y="2935289"/>
            <a:ext cx="6848475" cy="1857375"/>
          </a:xfrm>
          <a:noFill/>
        </p:spPr>
      </p:pic>
    </p:spTree>
    <p:extLst>
      <p:ext uri="{BB962C8B-B14F-4D97-AF65-F5344CB8AC3E}">
        <p14:creationId xmlns:p14="http://schemas.microsoft.com/office/powerpoint/2010/main" val="303123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Data flow begins</a:t>
            </a:r>
          </a:p>
        </p:txBody>
      </p:sp>
      <p:pic>
        <p:nvPicPr>
          <p:cNvPr id="4506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66975" y="2106614"/>
            <a:ext cx="7258050" cy="3514725"/>
          </a:xfrm>
          <a:noFill/>
        </p:spPr>
      </p:pic>
    </p:spTree>
    <p:extLst>
      <p:ext uri="{BB962C8B-B14F-4D97-AF65-F5344CB8AC3E}">
        <p14:creationId xmlns:p14="http://schemas.microsoft.com/office/powerpoint/2010/main" val="26240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815340" y="1935480"/>
            <a:ext cx="8831580" cy="4341875"/>
          </a:xfrm>
        </p:spPr>
        <p:txBody>
          <a:bodyPr>
            <a:noAutofit/>
          </a:bodyPr>
          <a:lstStyle/>
          <a:p>
            <a:pPr>
              <a:lnSpc>
                <a:spcPct val="80000"/>
              </a:lnSpc>
            </a:pPr>
            <a:r>
              <a:rPr lang="en-US" sz="2400" dirty="0">
                <a:latin typeface="Arial" panose="020B0604020202020204" pitchFamily="34" charset="0"/>
                <a:cs typeface="Arial" panose="020B0604020202020204" pitchFamily="34" charset="0"/>
              </a:rPr>
              <a:t>Speed (data rate):</a:t>
            </a:r>
          </a:p>
          <a:p>
            <a:pPr lvl="1">
              <a:lnSpc>
                <a:spcPct val="80000"/>
              </a:lnSpc>
            </a:pPr>
            <a:r>
              <a:rPr lang="en-US" sz="2400" dirty="0">
                <a:latin typeface="Arial" panose="020B0604020202020204" pitchFamily="34" charset="0"/>
                <a:cs typeface="Arial" panose="020B0604020202020204" pitchFamily="34" charset="0"/>
              </a:rPr>
              <a:t> How fast data is transmitted</a:t>
            </a:r>
          </a:p>
          <a:p>
            <a:pPr>
              <a:lnSpc>
                <a:spcPct val="80000"/>
              </a:lnSpc>
            </a:pPr>
            <a:r>
              <a:rPr lang="en-US" sz="2400" dirty="0">
                <a:latin typeface="Arial" panose="020B0604020202020204" pitchFamily="34" charset="0"/>
                <a:cs typeface="Arial" panose="020B0604020202020204" pitchFamily="34" charset="0"/>
              </a:rPr>
              <a:t>Cost</a:t>
            </a:r>
          </a:p>
          <a:p>
            <a:pPr lvl="1">
              <a:lnSpc>
                <a:spcPct val="80000"/>
              </a:lnSpc>
            </a:pPr>
            <a:r>
              <a:rPr lang="en-US" sz="2400" dirty="0">
                <a:latin typeface="Arial" panose="020B0604020202020204" pitchFamily="34" charset="0"/>
                <a:cs typeface="Arial" panose="020B0604020202020204" pitchFamily="34" charset="0"/>
              </a:rPr>
              <a:t>Cost of components, installation, and maintenance</a:t>
            </a:r>
          </a:p>
          <a:p>
            <a:pPr>
              <a:lnSpc>
                <a:spcPct val="80000"/>
              </a:lnSpc>
            </a:pPr>
            <a:r>
              <a:rPr lang="en-US" sz="2400" dirty="0">
                <a:latin typeface="Arial" panose="020B0604020202020204" pitchFamily="34" charset="0"/>
                <a:cs typeface="Arial" panose="020B0604020202020204" pitchFamily="34" charset="0"/>
              </a:rPr>
              <a:t>Security</a:t>
            </a:r>
          </a:p>
          <a:p>
            <a:pPr lvl="1">
              <a:lnSpc>
                <a:spcPct val="80000"/>
              </a:lnSpc>
            </a:pPr>
            <a:r>
              <a:rPr lang="en-US" sz="2400" dirty="0">
                <a:latin typeface="Arial" panose="020B0604020202020204" pitchFamily="34" charset="0"/>
                <a:cs typeface="Arial" panose="020B0604020202020204" pitchFamily="34" charset="0"/>
              </a:rPr>
              <a:t>Both storage data and transmitted data</a:t>
            </a:r>
          </a:p>
          <a:p>
            <a:pPr>
              <a:lnSpc>
                <a:spcPct val="80000"/>
              </a:lnSpc>
            </a:pPr>
            <a:r>
              <a:rPr lang="en-US" sz="2400" dirty="0">
                <a:latin typeface="Arial" panose="020B0604020202020204" pitchFamily="34" charset="0"/>
                <a:cs typeface="Arial" panose="020B0604020202020204" pitchFamily="34" charset="0"/>
              </a:rPr>
              <a:t>Availability</a:t>
            </a:r>
          </a:p>
          <a:p>
            <a:pPr lvl="1">
              <a:lnSpc>
                <a:spcPct val="80000"/>
              </a:lnSpc>
            </a:pPr>
            <a:r>
              <a:rPr lang="en-US" sz="2400" dirty="0">
                <a:latin typeface="Arial" panose="020B0604020202020204" pitchFamily="34" charset="0"/>
                <a:cs typeface="Arial" panose="020B0604020202020204" pitchFamily="34" charset="0"/>
              </a:rPr>
              <a:t>24/7</a:t>
            </a:r>
          </a:p>
          <a:p>
            <a:pPr>
              <a:lnSpc>
                <a:spcPct val="80000"/>
              </a:lnSpc>
            </a:pPr>
            <a:r>
              <a:rPr lang="en-US" sz="2400" dirty="0">
                <a:latin typeface="Arial" panose="020B0604020202020204" pitchFamily="34" charset="0"/>
                <a:cs typeface="Arial" panose="020B0604020202020204" pitchFamily="34" charset="0"/>
              </a:rPr>
              <a:t>Scalability</a:t>
            </a:r>
          </a:p>
          <a:p>
            <a:pPr lvl="1">
              <a:lnSpc>
                <a:spcPct val="80000"/>
              </a:lnSpc>
            </a:pPr>
            <a:r>
              <a:rPr lang="en-US" sz="2400" dirty="0">
                <a:latin typeface="Arial" panose="020B0604020202020204" pitchFamily="34" charset="0"/>
                <a:cs typeface="Arial" panose="020B0604020202020204" pitchFamily="34" charset="0"/>
              </a:rPr>
              <a:t>Meet new needs when the network grows.</a:t>
            </a:r>
          </a:p>
          <a:p>
            <a:pPr>
              <a:lnSpc>
                <a:spcPct val="80000"/>
              </a:lnSpc>
            </a:pPr>
            <a:r>
              <a:rPr lang="en-US" sz="2400" dirty="0">
                <a:latin typeface="Arial" panose="020B0604020202020204" pitchFamily="34" charset="0"/>
                <a:cs typeface="Arial" panose="020B0604020202020204" pitchFamily="34" charset="0"/>
              </a:rPr>
              <a:t>Reliability</a:t>
            </a:r>
          </a:p>
          <a:p>
            <a:pPr lvl="1">
              <a:lnSpc>
                <a:spcPct val="80000"/>
              </a:lnSpc>
            </a:pPr>
            <a:r>
              <a:rPr lang="en-US" sz="2400" dirty="0">
                <a:latin typeface="Arial" panose="020B0604020202020204" pitchFamily="34" charset="0"/>
                <a:cs typeface="Arial" panose="020B0604020202020204" pitchFamily="34" charset="0"/>
              </a:rPr>
              <a:t>Probability of failure</a:t>
            </a:r>
          </a:p>
          <a:p>
            <a:pPr>
              <a:lnSpc>
                <a:spcPct val="80000"/>
              </a:lnSpc>
            </a:pPr>
            <a:r>
              <a:rPr lang="en-US" sz="2400" dirty="0">
                <a:latin typeface="Arial" panose="020B0604020202020204" pitchFamily="34" charset="0"/>
                <a:cs typeface="Arial" panose="020B0604020202020204" pitchFamily="34" charset="0"/>
              </a:rPr>
              <a:t>Topology</a:t>
            </a:r>
          </a:p>
          <a:p>
            <a:pPr lvl="1">
              <a:lnSpc>
                <a:spcPct val="80000"/>
              </a:lnSpc>
            </a:pPr>
            <a:endParaRPr lang="en-US" sz="2400" dirty="0">
              <a:latin typeface="Arial" panose="020B0604020202020204" pitchFamily="34" charset="0"/>
              <a:cs typeface="Arial" panose="020B0604020202020204" pitchFamily="34" charset="0"/>
            </a:endParaRPr>
          </a:p>
        </p:txBody>
      </p:sp>
      <p:sp>
        <p:nvSpPr>
          <p:cNvPr id="9" name="Title 8"/>
          <p:cNvSpPr>
            <a:spLocks noGrp="1"/>
          </p:cNvSpPr>
          <p:nvPr>
            <p:ph type="title"/>
          </p:nvPr>
        </p:nvSpPr>
        <p:spPr>
          <a:xfrm>
            <a:off x="403860" y="868680"/>
            <a:ext cx="10972800" cy="1066800"/>
          </a:xfrm>
        </p:spPr>
        <p:txBody>
          <a:bodyPr/>
          <a:lstStyle/>
          <a:p>
            <a:r>
              <a:rPr lang="en-US" dirty="0"/>
              <a:t>Characteristics of a Network</a:t>
            </a:r>
          </a:p>
        </p:txBody>
      </p:sp>
    </p:spTree>
    <p:extLst>
      <p:ext uri="{BB962C8B-B14F-4D97-AF65-F5344CB8AC3E}">
        <p14:creationId xmlns:p14="http://schemas.microsoft.com/office/powerpoint/2010/main" val="249348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Data is ACKed</a:t>
            </a:r>
          </a:p>
        </p:txBody>
      </p:sp>
      <p:pic>
        <p:nvPicPr>
          <p:cNvPr id="4608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90825" y="2405063"/>
            <a:ext cx="6610350" cy="2914650"/>
          </a:xfrm>
          <a:noFill/>
        </p:spPr>
      </p:pic>
    </p:spTree>
    <p:extLst>
      <p:ext uri="{BB962C8B-B14F-4D97-AF65-F5344CB8AC3E}">
        <p14:creationId xmlns:p14="http://schemas.microsoft.com/office/powerpoint/2010/main" val="388611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609600" y="2249425"/>
            <a:ext cx="9906000" cy="4341875"/>
          </a:xfrm>
        </p:spPr>
        <p:txBody>
          <a:bodyPr>
            <a:normAutofit/>
          </a:bodyPr>
          <a:lstStyle/>
          <a:p>
            <a:pPr>
              <a:lnSpc>
                <a:spcPct val="80000"/>
              </a:lnSpc>
            </a:pPr>
            <a:r>
              <a:rPr lang="en-US" sz="2800" dirty="0" smtClean="0">
                <a:latin typeface="Arial" panose="020B0604020202020204" pitchFamily="34" charset="0"/>
                <a:cs typeface="Arial" panose="020B0604020202020204" pitchFamily="34" charset="0"/>
              </a:rPr>
              <a:t>The way in which the connections are made among all the computers is called the topology of the network.</a:t>
            </a:r>
          </a:p>
          <a:p>
            <a:pPr marL="109728" indent="0">
              <a:lnSpc>
                <a:spcPct val="80000"/>
              </a:lnSpc>
              <a:buNone/>
            </a:pPr>
            <a:endParaRPr lang="en-US" sz="2800" dirty="0" smtClean="0">
              <a:latin typeface="Arial" panose="020B0604020202020204" pitchFamily="34" charset="0"/>
              <a:cs typeface="Arial" panose="020B0604020202020204" pitchFamily="34" charset="0"/>
            </a:endParaRPr>
          </a:p>
          <a:p>
            <a:pPr>
              <a:lnSpc>
                <a:spcPct val="80000"/>
              </a:lnSpc>
            </a:pPr>
            <a:r>
              <a:rPr lang="en-US" sz="2800" dirty="0" smtClean="0">
                <a:latin typeface="Arial" panose="020B0604020202020204" pitchFamily="34" charset="0"/>
                <a:cs typeface="Arial" panose="020B0604020202020204" pitchFamily="34" charset="0"/>
              </a:rPr>
              <a:t>Network topology specifically refers to the physical layout of the network, specially the location of the computers and how the cable is run between them. </a:t>
            </a:r>
          </a:p>
          <a:p>
            <a:pPr marL="109728" indent="0">
              <a:lnSpc>
                <a:spcPct val="80000"/>
              </a:lnSpc>
              <a:buNone/>
            </a:pPr>
            <a:endParaRPr lang="en-US" sz="2800" dirty="0" smtClean="0">
              <a:latin typeface="Arial" panose="020B0604020202020204" pitchFamily="34" charset="0"/>
              <a:cs typeface="Arial" panose="020B0604020202020204" pitchFamily="34" charset="0"/>
            </a:endParaRPr>
          </a:p>
          <a:p>
            <a:pPr>
              <a:lnSpc>
                <a:spcPct val="80000"/>
              </a:lnSpc>
            </a:pPr>
            <a:r>
              <a:rPr lang="en-US" sz="2800" dirty="0" smtClean="0">
                <a:latin typeface="Arial" panose="020B0604020202020204" pitchFamily="34" charset="0"/>
                <a:cs typeface="Arial" panose="020B0604020202020204" pitchFamily="34" charset="0"/>
              </a:rPr>
              <a:t>The most common topologies are:</a:t>
            </a:r>
          </a:p>
          <a:p>
            <a:pPr lvl="1">
              <a:lnSpc>
                <a:spcPct val="80000"/>
              </a:lnSpc>
            </a:pPr>
            <a:r>
              <a:rPr lang="en-US" sz="2800" dirty="0" smtClean="0">
                <a:latin typeface="Arial" panose="020B0604020202020204" pitchFamily="34" charset="0"/>
                <a:cs typeface="Arial" panose="020B0604020202020204" pitchFamily="34" charset="0"/>
              </a:rPr>
              <a:t>Bus</a:t>
            </a:r>
          </a:p>
          <a:p>
            <a:pPr lvl="1">
              <a:lnSpc>
                <a:spcPct val="80000"/>
              </a:lnSpc>
            </a:pPr>
            <a:r>
              <a:rPr lang="en-US" sz="2800" dirty="0" smtClean="0">
                <a:latin typeface="Arial" panose="020B0604020202020204" pitchFamily="34" charset="0"/>
                <a:cs typeface="Arial" panose="020B0604020202020204" pitchFamily="34" charset="0"/>
              </a:rPr>
              <a:t>Star</a:t>
            </a:r>
          </a:p>
          <a:p>
            <a:pPr lvl="1">
              <a:lnSpc>
                <a:spcPct val="80000"/>
              </a:lnSpc>
            </a:pPr>
            <a:r>
              <a:rPr lang="en-US" sz="2800" dirty="0" smtClean="0">
                <a:latin typeface="Arial" panose="020B0604020202020204" pitchFamily="34" charset="0"/>
                <a:cs typeface="Arial" panose="020B0604020202020204" pitchFamily="34" charset="0"/>
              </a:rPr>
              <a:t>Ring Mesh</a:t>
            </a:r>
            <a:endParaRPr lang="en-US" sz="2800" dirty="0">
              <a:latin typeface="Arial" panose="020B0604020202020204" pitchFamily="34" charset="0"/>
              <a:cs typeface="Arial" panose="020B0604020202020204" pitchFamily="34" charset="0"/>
            </a:endParaRPr>
          </a:p>
        </p:txBody>
      </p:sp>
      <p:sp>
        <p:nvSpPr>
          <p:cNvPr id="9" name="Title 8"/>
          <p:cNvSpPr>
            <a:spLocks noGrp="1"/>
          </p:cNvSpPr>
          <p:nvPr>
            <p:ph type="title"/>
          </p:nvPr>
        </p:nvSpPr>
        <p:spPr>
          <a:xfrm>
            <a:off x="358140" y="891540"/>
            <a:ext cx="10972800" cy="1066800"/>
          </a:xfrm>
        </p:spPr>
        <p:txBody>
          <a:bodyPr/>
          <a:lstStyle/>
          <a:p>
            <a:r>
              <a:rPr lang="en-US" dirty="0" smtClean="0"/>
              <a:t>What is a Topology</a:t>
            </a:r>
            <a:endParaRPr lang="en-US" dirty="0"/>
          </a:p>
        </p:txBody>
      </p:sp>
    </p:spTree>
    <p:extLst>
      <p:ext uri="{BB962C8B-B14F-4D97-AF65-F5344CB8AC3E}">
        <p14:creationId xmlns:p14="http://schemas.microsoft.com/office/powerpoint/2010/main" val="293396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655320" y="1866900"/>
            <a:ext cx="9745980" cy="4341875"/>
          </a:xfrm>
        </p:spPr>
        <p:txBody>
          <a:bodyPr/>
          <a:lstStyle/>
          <a:p>
            <a:pPr>
              <a:lnSpc>
                <a:spcPct val="80000"/>
              </a:lnSpc>
            </a:pPr>
            <a:r>
              <a:rPr lang="en-US" sz="2400" dirty="0" smtClean="0">
                <a:latin typeface="Arial" panose="020B0604020202020204" pitchFamily="34" charset="0"/>
                <a:cs typeface="Arial" panose="020B0604020202020204" pitchFamily="34" charset="0"/>
              </a:rPr>
              <a:t>The bus topology is the best simplest and most common</a:t>
            </a:r>
          </a:p>
          <a:p>
            <a:pPr>
              <a:lnSpc>
                <a:spcPct val="80000"/>
              </a:lnSpc>
            </a:pPr>
            <a:r>
              <a:rPr lang="en-US" sz="2400" dirty="0" smtClean="0">
                <a:latin typeface="Arial" panose="020B0604020202020204" pitchFamily="34" charset="0"/>
                <a:cs typeface="Arial" panose="020B0604020202020204" pitchFamily="34" charset="0"/>
              </a:rPr>
              <a:t>It is often used when a network installation is small, simple, or temporary</a:t>
            </a:r>
          </a:p>
          <a:p>
            <a:pPr>
              <a:lnSpc>
                <a:spcPct val="80000"/>
              </a:lnSpc>
            </a:pPr>
            <a:r>
              <a:rPr lang="en-US" sz="2400" dirty="0" smtClean="0">
                <a:latin typeface="Arial" panose="020B0604020202020204" pitchFamily="34" charset="0"/>
                <a:cs typeface="Arial" panose="020B0604020202020204" pitchFamily="34" charset="0"/>
              </a:rPr>
              <a:t>On a bus network, all the computer are connected to a single cable</a:t>
            </a:r>
          </a:p>
          <a:p>
            <a:pPr>
              <a:lnSpc>
                <a:spcPct val="80000"/>
              </a:lnSpc>
            </a:pPr>
            <a:r>
              <a:rPr lang="en-US" sz="2400" dirty="0" smtClean="0">
                <a:latin typeface="Arial" panose="020B0604020202020204" pitchFamily="34" charset="0"/>
                <a:cs typeface="Arial" panose="020B0604020202020204" pitchFamily="34" charset="0"/>
              </a:rPr>
              <a:t>Failure of one node does not affect the rest of network</a:t>
            </a:r>
            <a:endParaRPr lang="en-US" sz="1900" dirty="0">
              <a:latin typeface="Arial" panose="020B0604020202020204" pitchFamily="34" charset="0"/>
              <a:cs typeface="Arial" panose="020B0604020202020204" pitchFamily="34" charset="0"/>
            </a:endParaRPr>
          </a:p>
        </p:txBody>
      </p:sp>
      <p:sp>
        <p:nvSpPr>
          <p:cNvPr id="9" name="Title 8"/>
          <p:cNvSpPr>
            <a:spLocks noGrp="1"/>
          </p:cNvSpPr>
          <p:nvPr>
            <p:ph type="title"/>
          </p:nvPr>
        </p:nvSpPr>
        <p:spPr>
          <a:xfrm>
            <a:off x="358140" y="800100"/>
            <a:ext cx="10972800" cy="1066800"/>
          </a:xfrm>
        </p:spPr>
        <p:txBody>
          <a:bodyPr/>
          <a:lstStyle/>
          <a:p>
            <a:r>
              <a:rPr lang="en-US" dirty="0" smtClean="0"/>
              <a:t>Bus Topology</a:t>
            </a:r>
            <a:endParaRPr lang="en-US" dirty="0"/>
          </a:p>
        </p:txBody>
      </p:sp>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907" y="4287900"/>
            <a:ext cx="21034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6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426720" y="1917190"/>
            <a:ext cx="10248900" cy="4341875"/>
          </a:xfrm>
        </p:spPr>
        <p:txBody>
          <a:bodyPr>
            <a:normAutofit/>
          </a:bodyPr>
          <a:lstStyle/>
          <a:p>
            <a:pPr>
              <a:lnSpc>
                <a:spcPct val="80000"/>
              </a:lnSpc>
            </a:pPr>
            <a:r>
              <a:rPr lang="en-US" sz="2800" dirty="0" smtClean="0">
                <a:latin typeface="Arial" panose="020B0604020202020204" pitchFamily="34" charset="0"/>
                <a:cs typeface="Arial" panose="020B0604020202020204" pitchFamily="34" charset="0"/>
              </a:rPr>
              <a:t>In a star topology, each device has a dedicated point to point link only to central controller usually called a hub/server/host/</a:t>
            </a:r>
          </a:p>
          <a:p>
            <a:pPr marL="109728" indent="0">
              <a:lnSpc>
                <a:spcPct val="80000"/>
              </a:lnSpc>
              <a:buNone/>
            </a:pPr>
            <a:r>
              <a:rPr lang="en-US" sz="2800" dirty="0" smtClean="0">
                <a:latin typeface="Arial" panose="020B0604020202020204" pitchFamily="34" charset="0"/>
                <a:cs typeface="Arial" panose="020B0604020202020204" pitchFamily="34" charset="0"/>
              </a:rPr>
              <a:t> </a:t>
            </a:r>
          </a:p>
          <a:p>
            <a:pPr>
              <a:lnSpc>
                <a:spcPct val="80000"/>
              </a:lnSpc>
            </a:pPr>
            <a:r>
              <a:rPr lang="en-US" sz="2800" dirty="0" smtClean="0">
                <a:latin typeface="Arial" panose="020B0604020202020204" pitchFamily="34" charset="0"/>
                <a:cs typeface="Arial" panose="020B0604020202020204" pitchFamily="34" charset="0"/>
              </a:rPr>
              <a:t>It is easy to modify and add new computers to a star network</a:t>
            </a:r>
          </a:p>
          <a:p>
            <a:pPr>
              <a:lnSpc>
                <a:spcPct val="80000"/>
              </a:lnSpc>
            </a:pPr>
            <a:endParaRPr lang="en-US" sz="2800" dirty="0" smtClean="0">
              <a:latin typeface="Arial" panose="020B0604020202020204" pitchFamily="34" charset="0"/>
              <a:cs typeface="Arial" panose="020B0604020202020204" pitchFamily="34" charset="0"/>
            </a:endParaRPr>
          </a:p>
          <a:p>
            <a:pPr>
              <a:lnSpc>
                <a:spcPct val="80000"/>
              </a:lnSpc>
            </a:pPr>
            <a:r>
              <a:rPr lang="en-US" sz="2800" dirty="0" smtClean="0">
                <a:latin typeface="Arial" panose="020B0604020202020204" pitchFamily="34" charset="0"/>
                <a:cs typeface="Arial" panose="020B0604020202020204" pitchFamily="34" charset="0"/>
              </a:rPr>
              <a:t>Single computer failure do not necessarily bring down the whole star network</a:t>
            </a:r>
          </a:p>
          <a:p>
            <a:pPr>
              <a:lnSpc>
                <a:spcPct val="80000"/>
              </a:lnSpc>
            </a:pPr>
            <a:endParaRPr lang="en-US" sz="2800" dirty="0" smtClean="0">
              <a:latin typeface="Arial" panose="020B0604020202020204" pitchFamily="34" charset="0"/>
              <a:cs typeface="Arial" panose="020B0604020202020204" pitchFamily="34" charset="0"/>
            </a:endParaRPr>
          </a:p>
          <a:p>
            <a:pPr>
              <a:lnSpc>
                <a:spcPct val="80000"/>
              </a:lnSpc>
            </a:pPr>
            <a:r>
              <a:rPr lang="en-US" sz="2800" dirty="0" smtClean="0">
                <a:latin typeface="Arial" panose="020B0604020202020204" pitchFamily="34" charset="0"/>
                <a:cs typeface="Arial" panose="020B0604020202020204" pitchFamily="34" charset="0"/>
              </a:rPr>
              <a:t>If the central hub fails, the whole network fails to operate </a:t>
            </a:r>
            <a:endParaRPr lang="en-US" sz="2800" dirty="0">
              <a:latin typeface="Arial" panose="020B0604020202020204" pitchFamily="34" charset="0"/>
              <a:cs typeface="Arial" panose="020B0604020202020204" pitchFamily="34" charset="0"/>
            </a:endParaRPr>
          </a:p>
        </p:txBody>
      </p:sp>
      <p:sp>
        <p:nvSpPr>
          <p:cNvPr id="9" name="Title 8"/>
          <p:cNvSpPr>
            <a:spLocks noGrp="1"/>
          </p:cNvSpPr>
          <p:nvPr>
            <p:ph type="title"/>
          </p:nvPr>
        </p:nvSpPr>
        <p:spPr>
          <a:xfrm>
            <a:off x="247650" y="850390"/>
            <a:ext cx="10972800" cy="1066800"/>
          </a:xfrm>
        </p:spPr>
        <p:txBody>
          <a:bodyPr/>
          <a:lstStyle/>
          <a:p>
            <a:r>
              <a:rPr lang="en-US" dirty="0" smtClean="0"/>
              <a:t>Star Topology</a:t>
            </a:r>
            <a:endParaRPr lang="en-US" dirty="0"/>
          </a:p>
        </p:txBody>
      </p:sp>
      <p:pic>
        <p:nvPicPr>
          <p:cNvPr id="2050" name="Picture 4"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4252" y="4702430"/>
            <a:ext cx="1920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034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presentation(2)</Template>
  <TotalTime>0</TotalTime>
  <Words>2937</Words>
  <Application>Microsoft Office PowerPoint</Application>
  <PresentationFormat>Widescreen</PresentationFormat>
  <Paragraphs>807</Paragraphs>
  <Slides>60</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Georgia</vt:lpstr>
      <vt:lpstr>Helvetica</vt:lpstr>
      <vt:lpstr>Times</vt:lpstr>
      <vt:lpstr>Wingdings</vt:lpstr>
      <vt:lpstr>Wingdings 2</vt:lpstr>
      <vt:lpstr>Training presentation</vt:lpstr>
      <vt:lpstr>Network overview</vt:lpstr>
      <vt:lpstr>Introduction</vt:lpstr>
      <vt:lpstr>What is a network?</vt:lpstr>
      <vt:lpstr>Large enterprise network</vt:lpstr>
      <vt:lpstr>Network Classification</vt:lpstr>
      <vt:lpstr>Characteristics of a Network</vt:lpstr>
      <vt:lpstr>What is a Topology</vt:lpstr>
      <vt:lpstr>Bus Topology</vt:lpstr>
      <vt:lpstr>Star Topology</vt:lpstr>
      <vt:lpstr>Ring Topology</vt:lpstr>
      <vt:lpstr>Mesh Topology</vt:lpstr>
      <vt:lpstr>OSI Introduction</vt:lpstr>
      <vt:lpstr>OSI model overview</vt:lpstr>
      <vt:lpstr>OSI model overview</vt:lpstr>
      <vt:lpstr>Role of Application Layers</vt:lpstr>
      <vt:lpstr>Role of Application Layers</vt:lpstr>
      <vt:lpstr>Role of Application Layers</vt:lpstr>
      <vt:lpstr>Role of Application Layers</vt:lpstr>
      <vt:lpstr>Role of Data Flow Layers</vt:lpstr>
      <vt:lpstr>Role of Data Flow Layers</vt:lpstr>
      <vt:lpstr>Role of Data Flow Layers</vt:lpstr>
      <vt:lpstr>Role of Data Flow Layers</vt:lpstr>
      <vt:lpstr>Role of Data Flow Layers</vt:lpstr>
      <vt:lpstr>Encapsulating Data</vt:lpstr>
      <vt:lpstr>De-encapsulating Data</vt:lpstr>
      <vt:lpstr>TCP/IP model</vt:lpstr>
      <vt:lpstr>IPv4 addressing</vt:lpstr>
      <vt:lpstr>IP address class</vt:lpstr>
      <vt:lpstr>IP address class</vt:lpstr>
      <vt:lpstr>Network &amp; broadcast address</vt:lpstr>
      <vt:lpstr>Host address</vt:lpstr>
      <vt:lpstr>Determining Available Host Addresses</vt:lpstr>
      <vt:lpstr>Subnet mask</vt:lpstr>
      <vt:lpstr>Decimal Equivalents of Bit Patterns</vt:lpstr>
      <vt:lpstr>Exercise </vt:lpstr>
      <vt:lpstr>Private &amp; public address</vt:lpstr>
      <vt:lpstr>Transport Layer Overview</vt:lpstr>
      <vt:lpstr>TCP Segment Format</vt:lpstr>
      <vt:lpstr>Port Numbers</vt:lpstr>
      <vt:lpstr>TCP Port Numbers</vt:lpstr>
      <vt:lpstr>TCP Three Way Handshake/Open Connection</vt:lpstr>
      <vt:lpstr>TCP Three Way Handshake/Open Connection</vt:lpstr>
      <vt:lpstr>TCP Three Way Handshake/Open Connection</vt:lpstr>
      <vt:lpstr>TCP Sequence and  Acknowledgment Numbers</vt:lpstr>
      <vt:lpstr>UDP Segment Format</vt:lpstr>
      <vt:lpstr>Mapping L2 Address to L3 Address</vt:lpstr>
      <vt:lpstr>Mapping L2 Address to L3 Address</vt:lpstr>
      <vt:lpstr>Packet delivery</vt:lpstr>
      <vt:lpstr>IP Layer Operation</vt:lpstr>
      <vt:lpstr>ARP table lookup</vt:lpstr>
      <vt:lpstr>ARP request</vt:lpstr>
      <vt:lpstr>ARP learning</vt:lpstr>
      <vt:lpstr>ARP reply</vt:lpstr>
      <vt:lpstr>ARP update table</vt:lpstr>
      <vt:lpstr>Sending SYN packet</vt:lpstr>
      <vt:lpstr>Reply SYN ACK</vt:lpstr>
      <vt:lpstr>Send ACK</vt:lpstr>
      <vt:lpstr>Open session</vt:lpstr>
      <vt:lpstr>Data flow begins</vt:lpstr>
      <vt:lpstr>Data is ACKed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2013-03-13T07:05:25Z</dcterms:created>
  <dcterms:modified xsi:type="dcterms:W3CDTF">2013-03-28T14:26:53Z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