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3"/>
  </p:notesMasterIdLst>
  <p:handoutMasterIdLst>
    <p:handoutMasterId r:id="rId44"/>
  </p:handoutMasterIdLst>
  <p:sldIdLst>
    <p:sldId id="257" r:id="rId3"/>
    <p:sldId id="258" r:id="rId4"/>
    <p:sldId id="339" r:id="rId5"/>
    <p:sldId id="376" r:id="rId6"/>
    <p:sldId id="377" r:id="rId7"/>
    <p:sldId id="342" r:id="rId8"/>
    <p:sldId id="343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57" r:id="rId17"/>
    <p:sldId id="259" r:id="rId18"/>
    <p:sldId id="328" r:id="rId19"/>
    <p:sldId id="378" r:id="rId20"/>
    <p:sldId id="331" r:id="rId21"/>
    <p:sldId id="332" r:id="rId22"/>
    <p:sldId id="379" r:id="rId23"/>
    <p:sldId id="323" r:id="rId24"/>
    <p:sldId id="338" r:id="rId25"/>
    <p:sldId id="345" r:id="rId26"/>
    <p:sldId id="349" r:id="rId27"/>
    <p:sldId id="324" r:id="rId28"/>
    <p:sldId id="330" r:id="rId29"/>
    <p:sldId id="326" r:id="rId30"/>
    <p:sldId id="265" r:id="rId31"/>
    <p:sldId id="365" r:id="rId32"/>
    <p:sldId id="366" r:id="rId33"/>
    <p:sldId id="367" r:id="rId34"/>
    <p:sldId id="370" r:id="rId35"/>
    <p:sldId id="368" r:id="rId36"/>
    <p:sldId id="371" r:id="rId37"/>
    <p:sldId id="372" r:id="rId38"/>
    <p:sldId id="369" r:id="rId39"/>
    <p:sldId id="373" r:id="rId40"/>
    <p:sldId id="374" r:id="rId41"/>
    <p:sldId id="37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67391" autoAdjust="0"/>
  </p:normalViewPr>
  <p:slideViewPr>
    <p:cSldViewPr snapToGrid="0">
      <p:cViewPr varScale="1">
        <p:scale>
          <a:sx n="39" d="100"/>
          <a:sy n="39" d="100"/>
        </p:scale>
        <p:origin x="84" y="2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Central computer (server)</a:t>
            </a: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Facilitates communication and resource sharing</a:t>
            </a:r>
          </a:p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Clients (other computers)</a:t>
            </a: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computers</a:t>
            </a:r>
          </a:p>
          <a:p>
            <a:pPr lvl="2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Known as workstations</a:t>
            </a:r>
          </a:p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Central resource sharing controlled by server</a:t>
            </a: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sharing, data storage space, devices</a:t>
            </a: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direct sharing of client resources</a:t>
            </a:r>
          </a:p>
          <a:p>
            <a:pPr eaLnBrk="1" hangingPunct="1">
              <a:buFontTx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roles</a:t>
            </a: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  <a:p>
            <a:pPr lvl="2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local applications</a:t>
            </a:r>
          </a:p>
          <a:p>
            <a:pPr lvl="2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 data locally</a:t>
            </a:r>
          </a:p>
          <a:p>
            <a:pPr lvl="2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server shared applications, data, devices</a:t>
            </a:r>
          </a:p>
          <a:p>
            <a:pPr lvl="2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server as intermediary</a:t>
            </a:r>
          </a:p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 lvl="1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Switches or routers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requirement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 operating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client data,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Ensures authorized user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Controls user file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Restricts user network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Dictates computer communication rules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Supplies application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UNIX, Linux, Microsoft Server 2003 and 2008, MAC OS X Server </a:t>
            </a:r>
          </a:p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9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9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33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6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8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33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42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54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90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0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in a home with several computers</a:t>
            </a:r>
          </a:p>
          <a:p>
            <a:pPr eaLnBrk="1" hangingPunct="1"/>
            <a:r>
              <a:rPr lang="en-US" dirty="0" smtClean="0"/>
              <a:t>Direct computer communication</a:t>
            </a:r>
          </a:p>
          <a:p>
            <a:pPr lvl="1" eaLnBrk="1" hangingPunct="1"/>
            <a:r>
              <a:rPr lang="en-US" dirty="0" smtClean="0"/>
              <a:t>Equal authority</a:t>
            </a:r>
          </a:p>
          <a:p>
            <a:pPr eaLnBrk="1" hangingPunct="1"/>
            <a:r>
              <a:rPr lang="en-US" dirty="0" smtClean="0"/>
              <a:t>Individual resource sharing</a:t>
            </a:r>
          </a:p>
          <a:p>
            <a:pPr lvl="1" eaLnBrk="1" hangingPunct="1"/>
            <a:r>
              <a:rPr lang="en-US" dirty="0" smtClean="0"/>
              <a:t>May share resources</a:t>
            </a:r>
          </a:p>
          <a:p>
            <a:pPr lvl="1" eaLnBrk="1" hangingPunct="1"/>
            <a:r>
              <a:rPr lang="en-US" dirty="0" smtClean="0"/>
              <a:t>May prevent access to resources</a:t>
            </a:r>
          </a:p>
          <a:p>
            <a:pPr eaLnBrk="1" hangingPunct="1"/>
            <a:r>
              <a:rPr lang="en-US" dirty="0" smtClean="0"/>
              <a:t>Each computer can send data to every other computer on the network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configuration</a:t>
            </a:r>
          </a:p>
          <a:p>
            <a:pPr lvl="1" eaLnBrk="1" hangingPunct="1"/>
            <a:r>
              <a:rPr lang="en-US" dirty="0" smtClean="0"/>
              <a:t>Inexpensive to set up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Not flexible</a:t>
            </a:r>
          </a:p>
          <a:p>
            <a:pPr lvl="1" eaLnBrk="1" hangingPunct="1"/>
            <a:r>
              <a:rPr lang="en-US" dirty="0" smtClean="0"/>
              <a:t>Not necessarily secure</a:t>
            </a:r>
          </a:p>
          <a:p>
            <a:pPr lvl="1" eaLnBrk="1" hangingPunct="1"/>
            <a:r>
              <a:rPr lang="en-US" dirty="0" smtClean="0"/>
              <a:t>Not practical for large installations</a:t>
            </a:r>
          </a:p>
          <a:p>
            <a:pPr eaLnBrk="1" hangingPunct="1"/>
            <a:r>
              <a:rPr lang="en-US" dirty="0" smtClean="0"/>
              <a:t>Resource sharing method</a:t>
            </a:r>
          </a:p>
          <a:p>
            <a:pPr lvl="1" eaLnBrk="1" hangingPunct="1"/>
            <a:r>
              <a:rPr lang="en-US" dirty="0" smtClean="0"/>
              <a:t>Modify file sharing controls</a:t>
            </a:r>
          </a:p>
          <a:p>
            <a:pPr lvl="2" eaLnBrk="1" hangingPunct="1"/>
            <a:r>
              <a:rPr lang="en-US" dirty="0" smtClean="0"/>
              <a:t>A user responsibility</a:t>
            </a:r>
          </a:p>
          <a:p>
            <a:pPr lvl="1" eaLnBrk="1" hangingPunct="1"/>
            <a:r>
              <a:rPr lang="en-US" dirty="0" smtClean="0"/>
              <a:t>Not centrally controlled</a:t>
            </a:r>
          </a:p>
          <a:p>
            <a:pPr lvl="2" eaLnBrk="1" hangingPunct="1"/>
            <a:r>
              <a:rPr lang="en-US" dirty="0" smtClean="0"/>
              <a:t>Potential variations and security issues</a:t>
            </a:r>
          </a:p>
          <a:p>
            <a:pPr eaLnBrk="1" hangingPunct="1"/>
            <a:r>
              <a:rPr lang="en-US" dirty="0" smtClean="0"/>
              <a:t>Environments</a:t>
            </a:r>
          </a:p>
          <a:p>
            <a:pPr lvl="1" eaLnBrk="1" hangingPunct="1"/>
            <a:r>
              <a:rPr lang="en-US" dirty="0" smtClean="0"/>
              <a:t>Small home or office</a:t>
            </a:r>
          </a:p>
          <a:p>
            <a:pPr lvl="1" eaLnBrk="1" hangingPunct="1"/>
            <a:r>
              <a:rPr lang="en-US" dirty="0" smtClean="0"/>
              <a:t>Large networks using the Internet</a:t>
            </a:r>
          </a:p>
          <a:p>
            <a:pPr lvl="2" eaLnBrk="1" hangingPunct="1"/>
            <a:r>
              <a:rPr lang="en-US" dirty="0" smtClean="0"/>
              <a:t>Gnutella, </a:t>
            </a:r>
            <a:r>
              <a:rPr lang="en-US" dirty="0" err="1" smtClean="0"/>
              <a:t>Freenet</a:t>
            </a:r>
            <a:r>
              <a:rPr lang="en-US" dirty="0" smtClean="0"/>
              <a:t>, original Napster</a:t>
            </a:r>
          </a:p>
          <a:p>
            <a:pPr lvl="2" eaLnBrk="1" hangingPunct="1"/>
            <a:r>
              <a:rPr lang="en-US" dirty="0" err="1" smtClean="0"/>
              <a:t>BitTorrent</a:t>
            </a:r>
            <a:r>
              <a:rPr lang="en-US" dirty="0" smtClean="0"/>
              <a:t> software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49488"/>
            <a:ext cx="11277600" cy="1470025"/>
          </a:xfrm>
        </p:spPr>
        <p:txBody>
          <a:bodyPr/>
          <a:lstStyle/>
          <a:p>
            <a:r>
              <a:rPr lang="en-US" dirty="0" smtClean="0"/>
              <a:t>LAN - WAN / INTERNET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98220" y="990601"/>
            <a:ext cx="10972800" cy="1066800"/>
          </a:xfrm>
        </p:spPr>
        <p:txBody>
          <a:bodyPr/>
          <a:lstStyle/>
          <a:p>
            <a:r>
              <a:rPr lang="en-US" dirty="0" smtClean="0"/>
              <a:t>ARP reply from router</a:t>
            </a: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9984" y="2057401"/>
            <a:ext cx="10661036" cy="4389119"/>
          </a:xfrm>
          <a:noFill/>
        </p:spPr>
      </p:pic>
    </p:spTree>
    <p:extLst>
      <p:ext uri="{BB962C8B-B14F-4D97-AF65-F5344CB8AC3E}">
        <p14:creationId xmlns:p14="http://schemas.microsoft.com/office/powerpoint/2010/main" val="12691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61060" y="914400"/>
            <a:ext cx="10972800" cy="1066800"/>
          </a:xfrm>
        </p:spPr>
        <p:txBody>
          <a:bodyPr/>
          <a:lstStyle/>
          <a:p>
            <a:r>
              <a:rPr lang="en-US" dirty="0" smtClean="0"/>
              <a:t>Send data frame to router</a:t>
            </a:r>
          </a:p>
        </p:txBody>
      </p:sp>
      <p:pic>
        <p:nvPicPr>
          <p:cNvPr id="2560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1060" y="2537460"/>
            <a:ext cx="10986705" cy="3817620"/>
          </a:xfrm>
          <a:noFill/>
        </p:spPr>
      </p:pic>
    </p:spTree>
    <p:extLst>
      <p:ext uri="{BB962C8B-B14F-4D97-AF65-F5344CB8AC3E}">
        <p14:creationId xmlns:p14="http://schemas.microsoft.com/office/powerpoint/2010/main" val="16563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29640" y="1066800"/>
            <a:ext cx="10972800" cy="1066800"/>
          </a:xfrm>
        </p:spPr>
        <p:txBody>
          <a:bodyPr/>
          <a:lstStyle/>
          <a:p>
            <a:r>
              <a:rPr lang="en-US" dirty="0" smtClean="0"/>
              <a:t>Routing table lookup</a:t>
            </a:r>
          </a:p>
        </p:txBody>
      </p:sp>
      <p:pic>
        <p:nvPicPr>
          <p:cNvPr id="2662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9640" y="2316480"/>
            <a:ext cx="10284288" cy="4244340"/>
          </a:xfrm>
          <a:noFill/>
        </p:spPr>
      </p:pic>
    </p:spTree>
    <p:extLst>
      <p:ext uri="{BB962C8B-B14F-4D97-AF65-F5344CB8AC3E}">
        <p14:creationId xmlns:p14="http://schemas.microsoft.com/office/powerpoint/2010/main" val="32870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61060" y="990600"/>
            <a:ext cx="10972800" cy="1066800"/>
          </a:xfrm>
        </p:spPr>
        <p:txBody>
          <a:bodyPr/>
          <a:lstStyle/>
          <a:p>
            <a:r>
              <a:rPr lang="en-US" dirty="0" smtClean="0"/>
              <a:t>Router send ARP request</a:t>
            </a:r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1060" y="2057400"/>
            <a:ext cx="10512316" cy="4480560"/>
          </a:xfrm>
          <a:noFill/>
        </p:spPr>
      </p:pic>
    </p:spTree>
    <p:extLst>
      <p:ext uri="{BB962C8B-B14F-4D97-AF65-F5344CB8AC3E}">
        <p14:creationId xmlns:p14="http://schemas.microsoft.com/office/powerpoint/2010/main" val="21920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00100" y="762000"/>
            <a:ext cx="10972800" cy="1066800"/>
          </a:xfrm>
        </p:spPr>
        <p:txBody>
          <a:bodyPr/>
          <a:lstStyle/>
          <a:p>
            <a:r>
              <a:rPr lang="en-US" dirty="0" smtClean="0"/>
              <a:t>Router send frame to the destination host</a:t>
            </a:r>
          </a:p>
        </p:txBody>
      </p:sp>
      <p:pic>
        <p:nvPicPr>
          <p:cNvPr id="286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6771" y="2057400"/>
            <a:ext cx="8719457" cy="4800600"/>
          </a:xfrm>
          <a:noFill/>
        </p:spPr>
      </p:pic>
    </p:spTree>
    <p:extLst>
      <p:ext uri="{BB962C8B-B14F-4D97-AF65-F5344CB8AC3E}">
        <p14:creationId xmlns:p14="http://schemas.microsoft.com/office/powerpoint/2010/main" val="24285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D53-C2B5-4441-8187-FA59EA3F4BDB}" type="slidenum">
              <a:rPr lang="en-US"/>
              <a:pPr/>
              <a:t>15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190" y="775958"/>
            <a:ext cx="7772400" cy="1143000"/>
          </a:xfrm>
        </p:spPr>
        <p:txBody>
          <a:bodyPr/>
          <a:lstStyle/>
          <a:p>
            <a:r>
              <a:rPr lang="en-US" sz="3600" dirty="0"/>
              <a:t>Gateway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970" y="1776788"/>
            <a:ext cx="10056869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Connects 2 or more networks that can be of different types and provides protocol conversion so that end devices with dissimilar protocol architectures can interoperate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176168" name="Group 40"/>
          <p:cNvGrpSpPr>
            <a:grpSpLocks/>
          </p:cNvGrpSpPr>
          <p:nvPr/>
        </p:nvGrpSpPr>
        <p:grpSpPr bwMode="auto">
          <a:xfrm>
            <a:off x="2725738" y="3505200"/>
            <a:ext cx="7332662" cy="3048000"/>
            <a:chOff x="661" y="1632"/>
            <a:chExt cx="4859" cy="2391"/>
          </a:xfrm>
        </p:grpSpPr>
        <p:graphicFrame>
          <p:nvGraphicFramePr>
            <p:cNvPr id="176132" name="Object 4"/>
            <p:cNvGraphicFramePr>
              <a:graphicFrameLocks noChangeAspect="1"/>
            </p:cNvGraphicFramePr>
            <p:nvPr/>
          </p:nvGraphicFramePr>
          <p:xfrm>
            <a:off x="661" y="2304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2" name="ClipArt" r:id="rId3" imgW="3170160" imgH="3468960" progId="MS_ClipArt_Gallery.2">
                    <p:embed/>
                  </p:oleObj>
                </mc:Choice>
                <mc:Fallback>
                  <p:oleObj name="ClipArt" r:id="rId3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2304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33" name="Object 5"/>
            <p:cNvGraphicFramePr>
              <a:graphicFrameLocks noChangeAspect="1"/>
            </p:cNvGraphicFramePr>
            <p:nvPr/>
          </p:nvGraphicFramePr>
          <p:xfrm>
            <a:off x="1285" y="1632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3" name="ClipArt" r:id="rId5" imgW="3170160" imgH="3468960" progId="MS_ClipArt_Gallery.2">
                    <p:embed/>
                  </p:oleObj>
                </mc:Choice>
                <mc:Fallback>
                  <p:oleObj name="ClipArt" r:id="rId5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1632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34" name="Object 6"/>
            <p:cNvGraphicFramePr>
              <a:graphicFrameLocks noChangeAspect="1"/>
            </p:cNvGraphicFramePr>
            <p:nvPr/>
          </p:nvGraphicFramePr>
          <p:xfrm>
            <a:off x="1950" y="2304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4" name="ClipArt" r:id="rId6" imgW="3170160" imgH="3468960" progId="MS_ClipArt_Gallery.2">
                    <p:embed/>
                  </p:oleObj>
                </mc:Choice>
                <mc:Fallback>
                  <p:oleObj name="ClipArt" r:id="rId6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2304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35" name="Object 7"/>
            <p:cNvGraphicFramePr>
              <a:graphicFrameLocks noChangeAspect="1"/>
            </p:cNvGraphicFramePr>
            <p:nvPr/>
          </p:nvGraphicFramePr>
          <p:xfrm>
            <a:off x="2594" y="1632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5" name="ClipArt" r:id="rId7" imgW="3170160" imgH="3468960" progId="MS_ClipArt_Gallery.2">
                    <p:embed/>
                  </p:oleObj>
                </mc:Choice>
                <mc:Fallback>
                  <p:oleObj name="ClipArt" r:id="rId7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" y="1632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3883" y="1632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6" name="ClipArt" r:id="rId8" imgW="3170160" imgH="3468960" progId="MS_ClipArt_Gallery.2">
                    <p:embed/>
                  </p:oleObj>
                </mc:Choice>
                <mc:Fallback>
                  <p:oleObj name="ClipArt" r:id="rId8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1632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37" name="Object 9"/>
            <p:cNvGraphicFramePr>
              <a:graphicFrameLocks noChangeAspect="1"/>
            </p:cNvGraphicFramePr>
            <p:nvPr/>
          </p:nvGraphicFramePr>
          <p:xfrm>
            <a:off x="4528" y="2304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7" name="ClipArt" r:id="rId9" imgW="3170160" imgH="3468960" progId="MS_ClipArt_Gallery.2">
                    <p:embed/>
                  </p:oleObj>
                </mc:Choice>
                <mc:Fallback>
                  <p:oleObj name="ClipArt" r:id="rId9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2304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38" name="Object 10"/>
            <p:cNvGraphicFramePr>
              <a:graphicFrameLocks noChangeAspect="1"/>
            </p:cNvGraphicFramePr>
            <p:nvPr/>
          </p:nvGraphicFramePr>
          <p:xfrm>
            <a:off x="5173" y="1632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8" name="ClipArt" r:id="rId10" imgW="3170160" imgH="3468960" progId="MS_ClipArt_Gallery.2">
                    <p:embed/>
                  </p:oleObj>
                </mc:Choice>
                <mc:Fallback>
                  <p:oleObj name="ClipArt" r:id="rId10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1632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757" y="2112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757" y="21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>
              <a:off x="1381" y="196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053" y="21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2725" y="196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021" y="196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5" name="Line 17"/>
            <p:cNvSpPr>
              <a:spLocks noChangeShapeType="1"/>
            </p:cNvSpPr>
            <p:nvPr/>
          </p:nvSpPr>
          <p:spPr bwMode="auto">
            <a:xfrm>
              <a:off x="4597" y="21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6" name="Line 18"/>
            <p:cNvSpPr>
              <a:spLocks noChangeShapeType="1"/>
            </p:cNvSpPr>
            <p:nvPr/>
          </p:nvSpPr>
          <p:spPr bwMode="auto">
            <a:xfrm>
              <a:off x="5269" y="192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6147" name="Object 19"/>
            <p:cNvGraphicFramePr>
              <a:graphicFrameLocks noChangeAspect="1"/>
            </p:cNvGraphicFramePr>
            <p:nvPr/>
          </p:nvGraphicFramePr>
          <p:xfrm>
            <a:off x="709" y="3696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9" name="ClipArt" r:id="rId11" imgW="3170160" imgH="3468960" progId="MS_ClipArt_Gallery.2">
                    <p:embed/>
                  </p:oleObj>
                </mc:Choice>
                <mc:Fallback>
                  <p:oleObj name="ClipArt" r:id="rId11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3696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8" name="Object 20"/>
            <p:cNvGraphicFramePr>
              <a:graphicFrameLocks noChangeAspect="1"/>
            </p:cNvGraphicFramePr>
            <p:nvPr/>
          </p:nvGraphicFramePr>
          <p:xfrm>
            <a:off x="1333" y="3024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0" name="ClipArt" r:id="rId12" imgW="3170160" imgH="3468960" progId="MS_ClipArt_Gallery.2">
                    <p:embed/>
                  </p:oleObj>
                </mc:Choice>
                <mc:Fallback>
                  <p:oleObj name="ClipArt" r:id="rId12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3024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9" name="Object 21"/>
            <p:cNvGraphicFramePr>
              <a:graphicFrameLocks noChangeAspect="1"/>
            </p:cNvGraphicFramePr>
            <p:nvPr/>
          </p:nvGraphicFramePr>
          <p:xfrm>
            <a:off x="1998" y="3696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1" name="ClipArt" r:id="rId13" imgW="3170160" imgH="3468960" progId="MS_ClipArt_Gallery.2">
                    <p:embed/>
                  </p:oleObj>
                </mc:Choice>
                <mc:Fallback>
                  <p:oleObj name="ClipArt" r:id="rId13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3696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50" name="Object 22"/>
            <p:cNvGraphicFramePr>
              <a:graphicFrameLocks noChangeAspect="1"/>
            </p:cNvGraphicFramePr>
            <p:nvPr/>
          </p:nvGraphicFramePr>
          <p:xfrm>
            <a:off x="3287" y="3696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2" name="ClipArt" r:id="rId14" imgW="3170160" imgH="3468960" progId="MS_ClipArt_Gallery.2">
                    <p:embed/>
                  </p:oleObj>
                </mc:Choice>
                <mc:Fallback>
                  <p:oleObj name="ClipArt" r:id="rId14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696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51" name="Object 23"/>
            <p:cNvGraphicFramePr>
              <a:graphicFrameLocks noChangeAspect="1"/>
            </p:cNvGraphicFramePr>
            <p:nvPr/>
          </p:nvGraphicFramePr>
          <p:xfrm>
            <a:off x="3931" y="3024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3" name="ClipArt" r:id="rId15" imgW="3170160" imgH="3468960" progId="MS_ClipArt_Gallery.2">
                    <p:embed/>
                  </p:oleObj>
                </mc:Choice>
                <mc:Fallback>
                  <p:oleObj name="ClipArt" r:id="rId15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024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52" name="Object 24"/>
            <p:cNvGraphicFramePr>
              <a:graphicFrameLocks noChangeAspect="1"/>
            </p:cNvGraphicFramePr>
            <p:nvPr/>
          </p:nvGraphicFramePr>
          <p:xfrm>
            <a:off x="4576" y="3696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4" name="ClipArt" r:id="rId16" imgW="3170160" imgH="3468960" progId="MS_ClipArt_Gallery.2">
                    <p:embed/>
                  </p:oleObj>
                </mc:Choice>
                <mc:Fallback>
                  <p:oleObj name="ClipArt" r:id="rId16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3696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53" name="Object 25"/>
            <p:cNvGraphicFramePr>
              <a:graphicFrameLocks noChangeAspect="1"/>
            </p:cNvGraphicFramePr>
            <p:nvPr/>
          </p:nvGraphicFramePr>
          <p:xfrm>
            <a:off x="5221" y="3024"/>
            <a:ext cx="2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5" name="ClipArt" r:id="rId17" imgW="3170160" imgH="3468960" progId="MS_ClipArt_Gallery.2">
                    <p:embed/>
                  </p:oleObj>
                </mc:Choice>
                <mc:Fallback>
                  <p:oleObj name="ClipArt" r:id="rId17" imgW="317016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3024"/>
                          <a:ext cx="2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54" name="Line 26"/>
            <p:cNvSpPr>
              <a:spLocks noChangeShapeType="1"/>
            </p:cNvSpPr>
            <p:nvPr/>
          </p:nvSpPr>
          <p:spPr bwMode="auto">
            <a:xfrm>
              <a:off x="805" y="3504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>
              <a:off x="805" y="35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6" name="Line 28"/>
            <p:cNvSpPr>
              <a:spLocks noChangeShapeType="1"/>
            </p:cNvSpPr>
            <p:nvPr/>
          </p:nvSpPr>
          <p:spPr bwMode="auto">
            <a:xfrm>
              <a:off x="1429" y="336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>
              <a:off x="2101" y="35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3397" y="35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>
              <a:off x="4069" y="336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4645" y="35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>
              <a:off x="5317" y="33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>
              <a:off x="3061" y="2112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63" name="Rectangle 35"/>
            <p:cNvSpPr>
              <a:spLocks noChangeArrowheads="1"/>
            </p:cNvSpPr>
            <p:nvPr/>
          </p:nvSpPr>
          <p:spPr bwMode="auto">
            <a:xfrm>
              <a:off x="2629" y="2640"/>
              <a:ext cx="864" cy="33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Gateway</a:t>
              </a:r>
            </a:p>
          </p:txBody>
        </p:sp>
        <p:sp>
          <p:nvSpPr>
            <p:cNvPr id="176164" name="Text Box 36"/>
            <p:cNvSpPr txBox="1">
              <a:spLocks noChangeArrowheads="1"/>
            </p:cNvSpPr>
            <p:nvPr/>
          </p:nvSpPr>
          <p:spPr bwMode="auto">
            <a:xfrm>
              <a:off x="2139" y="2180"/>
              <a:ext cx="66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137.22.144.6</a:t>
              </a:r>
            </a:p>
          </p:txBody>
        </p:sp>
        <p:sp>
          <p:nvSpPr>
            <p:cNvPr id="176165" name="Text Box 37"/>
            <p:cNvSpPr txBox="1">
              <a:spLocks noChangeArrowheads="1"/>
            </p:cNvSpPr>
            <p:nvPr/>
          </p:nvSpPr>
          <p:spPr bwMode="auto">
            <a:xfrm>
              <a:off x="4213" y="3055"/>
              <a:ext cx="71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145.65.23.102</a:t>
              </a:r>
            </a:p>
          </p:txBody>
        </p:sp>
        <p:sp>
          <p:nvSpPr>
            <p:cNvPr id="176166" name="Text Box 38"/>
            <p:cNvSpPr txBox="1">
              <a:spLocks noChangeArrowheads="1"/>
            </p:cNvSpPr>
            <p:nvPr/>
          </p:nvSpPr>
          <p:spPr bwMode="auto">
            <a:xfrm>
              <a:off x="3061" y="2352"/>
              <a:ext cx="834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Netware</a:t>
              </a:r>
            </a:p>
          </p:txBody>
        </p:sp>
        <p:sp>
          <p:nvSpPr>
            <p:cNvPr id="176167" name="Text Box 39"/>
            <p:cNvSpPr txBox="1">
              <a:spLocks noChangeArrowheads="1"/>
            </p:cNvSpPr>
            <p:nvPr/>
          </p:nvSpPr>
          <p:spPr bwMode="auto">
            <a:xfrm>
              <a:off x="3109" y="2976"/>
              <a:ext cx="65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TCP/IP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6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863"/>
            <a:ext cx="10972800" cy="43251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geographic area (e.g. room, office)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Contrast to wide-area networks (WANs)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Controlled by one administrative authority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 speed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8660"/>
            <a:ext cx="10972800" cy="1066800"/>
          </a:xfrm>
        </p:spPr>
        <p:txBody>
          <a:bodyPr/>
          <a:lstStyle/>
          <a:p>
            <a:r>
              <a:rPr lang="en-US" dirty="0" smtClean="0"/>
              <a:t>Local Area Network (LAN)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937000"/>
            <a:ext cx="550386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as IEEE 802.3</a:t>
            </a:r>
          </a:p>
          <a:p>
            <a:r>
              <a:rPr lang="en-US" dirty="0" smtClean="0"/>
              <a:t>Using twisted pair cable (RJ-45)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46500"/>
            <a:ext cx="4224337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45" y="4110831"/>
            <a:ext cx="3167063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6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30" y="800100"/>
            <a:ext cx="10972800" cy="1066800"/>
          </a:xfrm>
        </p:spPr>
        <p:txBody>
          <a:bodyPr/>
          <a:lstStyle/>
          <a:p>
            <a:r>
              <a:rPr lang="en-US" dirty="0" smtClean="0"/>
              <a:t>Segment Length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005" y="1866900"/>
            <a:ext cx="1044405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4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AF86-EB3B-43FA-97E3-BCC40032A6FE}" type="slidenum">
              <a:rPr lang="en-US"/>
              <a:pPr/>
              <a:t>19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848" y="685800"/>
            <a:ext cx="10972800" cy="1066800"/>
          </a:xfrm>
        </p:spPr>
        <p:txBody>
          <a:bodyPr/>
          <a:lstStyle/>
          <a:p>
            <a:r>
              <a:rPr lang="en-US" sz="3600" dirty="0"/>
              <a:t>CSMA/CD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653" y="1767840"/>
            <a:ext cx="10854087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Usually used in a bus topology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in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LAN’s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Unlike the token ring, all nodes can send whenever they have data to transmit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 node wants to transmit information, it first “listens” to the network. If no one is transmitting over the network, the node begins transmission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however possible for two nodes to transmit simultaneously thinking that the network is clear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two nodes transmit at the same time, a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occurs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first station to detect the collision sends a jam signal into the network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nodes back off, wait for a random period of time and then re-transmit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interconnection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LANs</a:t>
            </a:r>
          </a:p>
          <a:p>
            <a:r>
              <a:rPr lang="en-US" dirty="0" smtClean="0"/>
              <a:t>WANs</a:t>
            </a:r>
          </a:p>
          <a:p>
            <a:r>
              <a:rPr lang="en-US" dirty="0" smtClean="0"/>
              <a:t>Internet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937F-CC66-499C-BA35-6F96792A651B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158722" name="Group 2"/>
          <p:cNvGrpSpPr>
            <a:grpSpLocks/>
          </p:cNvGrpSpPr>
          <p:nvPr/>
        </p:nvGrpSpPr>
        <p:grpSpPr bwMode="auto">
          <a:xfrm>
            <a:off x="3134518" y="1971675"/>
            <a:ext cx="5867400" cy="3657600"/>
            <a:chOff x="1008" y="1584"/>
            <a:chExt cx="3696" cy="2304"/>
          </a:xfrm>
        </p:grpSpPr>
        <p:sp>
          <p:nvSpPr>
            <p:cNvPr id="158723" name="Rectangle 3"/>
            <p:cNvSpPr>
              <a:spLocks noChangeArrowheads="1"/>
            </p:cNvSpPr>
            <p:nvPr/>
          </p:nvSpPr>
          <p:spPr bwMode="auto">
            <a:xfrm>
              <a:off x="2352" y="2592"/>
              <a:ext cx="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4" name="Line 4"/>
            <p:cNvSpPr>
              <a:spLocks noChangeShapeType="1"/>
            </p:cNvSpPr>
            <p:nvPr/>
          </p:nvSpPr>
          <p:spPr bwMode="auto">
            <a:xfrm>
              <a:off x="1824" y="2976"/>
              <a:ext cx="129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725" name="Rectangle 5"/>
            <p:cNvSpPr>
              <a:spLocks noChangeArrowheads="1"/>
            </p:cNvSpPr>
            <p:nvPr/>
          </p:nvSpPr>
          <p:spPr bwMode="auto">
            <a:xfrm>
              <a:off x="4176" y="2592"/>
              <a:ext cx="48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726" name="Group 6"/>
            <p:cNvGrpSpPr>
              <a:grpSpLocks/>
            </p:cNvGrpSpPr>
            <p:nvPr/>
          </p:nvGrpSpPr>
          <p:grpSpPr bwMode="auto">
            <a:xfrm>
              <a:off x="1008" y="1584"/>
              <a:ext cx="3648" cy="720"/>
              <a:chOff x="576" y="1824"/>
              <a:chExt cx="3648" cy="720"/>
            </a:xfrm>
          </p:grpSpPr>
          <p:sp>
            <p:nvSpPr>
              <p:cNvPr id="158727" name="Line 7"/>
              <p:cNvSpPr>
                <a:spLocks noChangeShapeType="1"/>
              </p:cNvSpPr>
              <p:nvPr/>
            </p:nvSpPr>
            <p:spPr bwMode="auto">
              <a:xfrm>
                <a:off x="576" y="2544"/>
                <a:ext cx="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58728" name="Group 8"/>
              <p:cNvGrpSpPr>
                <a:grpSpLocks/>
              </p:cNvGrpSpPr>
              <p:nvPr/>
            </p:nvGrpSpPr>
            <p:grpSpPr bwMode="auto">
              <a:xfrm>
                <a:off x="576" y="1824"/>
                <a:ext cx="912" cy="480"/>
                <a:chOff x="384" y="1152"/>
                <a:chExt cx="912" cy="480"/>
              </a:xfrm>
            </p:grpSpPr>
            <p:sp>
              <p:nvSpPr>
                <p:cNvPr id="158729" name="Line 9"/>
                <p:cNvSpPr>
                  <a:spLocks noChangeShapeType="1"/>
                </p:cNvSpPr>
                <p:nvPr/>
              </p:nvSpPr>
              <p:spPr bwMode="auto">
                <a:xfrm>
                  <a:off x="384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68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28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28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3" name="Line 13"/>
                <p:cNvSpPr>
                  <a:spLocks noChangeShapeType="1"/>
                </p:cNvSpPr>
                <p:nvPr/>
              </p:nvSpPr>
              <p:spPr bwMode="auto">
                <a:xfrm>
                  <a:off x="528" y="115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912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5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6" name="Line 16"/>
                <p:cNvSpPr>
                  <a:spLocks noChangeShapeType="1"/>
                </p:cNvSpPr>
                <p:nvPr/>
              </p:nvSpPr>
              <p:spPr bwMode="auto">
                <a:xfrm>
                  <a:off x="912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37" name="Line 17"/>
                <p:cNvSpPr>
                  <a:spLocks noChangeShapeType="1"/>
                </p:cNvSpPr>
                <p:nvPr/>
              </p:nvSpPr>
              <p:spPr bwMode="auto">
                <a:xfrm>
                  <a:off x="912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8738" name="Group 18"/>
              <p:cNvGrpSpPr>
                <a:grpSpLocks/>
              </p:cNvGrpSpPr>
              <p:nvPr/>
            </p:nvGrpSpPr>
            <p:grpSpPr bwMode="auto">
              <a:xfrm>
                <a:off x="1488" y="1824"/>
                <a:ext cx="912" cy="480"/>
                <a:chOff x="384" y="1152"/>
                <a:chExt cx="912" cy="480"/>
              </a:xfrm>
            </p:grpSpPr>
            <p:sp>
              <p:nvSpPr>
                <p:cNvPr id="158739" name="Line 19"/>
                <p:cNvSpPr>
                  <a:spLocks noChangeShapeType="1"/>
                </p:cNvSpPr>
                <p:nvPr/>
              </p:nvSpPr>
              <p:spPr bwMode="auto">
                <a:xfrm>
                  <a:off x="384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68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8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528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3" name="Line 23"/>
                <p:cNvSpPr>
                  <a:spLocks noChangeShapeType="1"/>
                </p:cNvSpPr>
                <p:nvPr/>
              </p:nvSpPr>
              <p:spPr bwMode="auto">
                <a:xfrm>
                  <a:off x="528" y="115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912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5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6" name="Line 26"/>
                <p:cNvSpPr>
                  <a:spLocks noChangeShapeType="1"/>
                </p:cNvSpPr>
                <p:nvPr/>
              </p:nvSpPr>
              <p:spPr bwMode="auto">
                <a:xfrm>
                  <a:off x="912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47" name="Line 27"/>
                <p:cNvSpPr>
                  <a:spLocks noChangeShapeType="1"/>
                </p:cNvSpPr>
                <p:nvPr/>
              </p:nvSpPr>
              <p:spPr bwMode="auto">
                <a:xfrm>
                  <a:off x="912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8748" name="Group 28"/>
              <p:cNvGrpSpPr>
                <a:grpSpLocks/>
              </p:cNvGrpSpPr>
              <p:nvPr/>
            </p:nvGrpSpPr>
            <p:grpSpPr bwMode="auto">
              <a:xfrm>
                <a:off x="2400" y="1824"/>
                <a:ext cx="912" cy="480"/>
                <a:chOff x="384" y="1152"/>
                <a:chExt cx="912" cy="480"/>
              </a:xfrm>
            </p:grpSpPr>
            <p:sp>
              <p:nvSpPr>
                <p:cNvPr id="158749" name="Line 29"/>
                <p:cNvSpPr>
                  <a:spLocks noChangeShapeType="1"/>
                </p:cNvSpPr>
                <p:nvPr/>
              </p:nvSpPr>
              <p:spPr bwMode="auto">
                <a:xfrm>
                  <a:off x="384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768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28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528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3" name="Line 33"/>
                <p:cNvSpPr>
                  <a:spLocks noChangeShapeType="1"/>
                </p:cNvSpPr>
                <p:nvPr/>
              </p:nvSpPr>
              <p:spPr bwMode="auto">
                <a:xfrm>
                  <a:off x="528" y="115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912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5" name="Line 35"/>
                <p:cNvSpPr>
                  <a:spLocks noChangeShapeType="1"/>
                </p:cNvSpPr>
                <p:nvPr/>
              </p:nvSpPr>
              <p:spPr bwMode="auto">
                <a:xfrm>
                  <a:off x="1152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6" name="Line 36"/>
                <p:cNvSpPr>
                  <a:spLocks noChangeShapeType="1"/>
                </p:cNvSpPr>
                <p:nvPr/>
              </p:nvSpPr>
              <p:spPr bwMode="auto">
                <a:xfrm>
                  <a:off x="912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57" name="Line 37"/>
                <p:cNvSpPr>
                  <a:spLocks noChangeShapeType="1"/>
                </p:cNvSpPr>
                <p:nvPr/>
              </p:nvSpPr>
              <p:spPr bwMode="auto">
                <a:xfrm>
                  <a:off x="912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8758" name="Group 38"/>
              <p:cNvGrpSpPr>
                <a:grpSpLocks/>
              </p:cNvGrpSpPr>
              <p:nvPr/>
            </p:nvGrpSpPr>
            <p:grpSpPr bwMode="auto">
              <a:xfrm>
                <a:off x="3312" y="1824"/>
                <a:ext cx="912" cy="480"/>
                <a:chOff x="384" y="1152"/>
                <a:chExt cx="912" cy="480"/>
              </a:xfrm>
            </p:grpSpPr>
            <p:sp>
              <p:nvSpPr>
                <p:cNvPr id="158759" name="Line 39"/>
                <p:cNvSpPr>
                  <a:spLocks noChangeShapeType="1"/>
                </p:cNvSpPr>
                <p:nvPr/>
              </p:nvSpPr>
              <p:spPr bwMode="auto">
                <a:xfrm>
                  <a:off x="384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68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28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28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3" name="Line 43"/>
                <p:cNvSpPr>
                  <a:spLocks noChangeShapeType="1"/>
                </p:cNvSpPr>
                <p:nvPr/>
              </p:nvSpPr>
              <p:spPr bwMode="auto">
                <a:xfrm>
                  <a:off x="528" y="115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12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5" name="Line 45"/>
                <p:cNvSpPr>
                  <a:spLocks noChangeShapeType="1"/>
                </p:cNvSpPr>
                <p:nvPr/>
              </p:nvSpPr>
              <p:spPr bwMode="auto">
                <a:xfrm>
                  <a:off x="1152" y="115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6" name="Line 46"/>
                <p:cNvSpPr>
                  <a:spLocks noChangeShapeType="1"/>
                </p:cNvSpPr>
                <p:nvPr/>
              </p:nvSpPr>
              <p:spPr bwMode="auto">
                <a:xfrm>
                  <a:off x="912" y="139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8767" name="Line 47"/>
                <p:cNvSpPr>
                  <a:spLocks noChangeShapeType="1"/>
                </p:cNvSpPr>
                <p:nvPr/>
              </p:nvSpPr>
              <p:spPr bwMode="auto">
                <a:xfrm>
                  <a:off x="912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58768" name="Rectangle 48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69" name="Rectangle 49"/>
              <p:cNvSpPr>
                <a:spLocks noChangeArrowheads="1"/>
              </p:cNvSpPr>
              <p:nvPr/>
            </p:nvSpPr>
            <p:spPr bwMode="auto">
              <a:xfrm>
                <a:off x="1824" y="1920"/>
                <a:ext cx="240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70" name="Text Box 50"/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/>
                  <a:t>A</a:t>
                </a:r>
              </a:p>
            </p:txBody>
          </p:sp>
          <p:sp>
            <p:nvSpPr>
              <p:cNvPr id="158771" name="Text Box 51"/>
              <p:cNvSpPr txBox="1">
                <a:spLocks noChangeArrowheads="1"/>
              </p:cNvSpPr>
              <p:nvPr/>
            </p:nvSpPr>
            <p:spPr bwMode="auto">
              <a:xfrm>
                <a:off x="1632" y="2064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/>
                  <a:t>B</a:t>
                </a:r>
              </a:p>
            </p:txBody>
          </p:sp>
          <p:sp>
            <p:nvSpPr>
              <p:cNvPr id="158772" name="Text Box 52"/>
              <p:cNvSpPr txBox="1">
                <a:spLocks noChangeArrowheads="1"/>
              </p:cNvSpPr>
              <p:nvPr/>
            </p:nvSpPr>
            <p:spPr bwMode="auto">
              <a:xfrm>
                <a:off x="2544" y="20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400"/>
                  <a:t>C</a:t>
                </a:r>
              </a:p>
            </p:txBody>
          </p:sp>
          <p:sp>
            <p:nvSpPr>
              <p:cNvPr id="158773" name="Text Box 53"/>
              <p:cNvSpPr txBox="1">
                <a:spLocks noChangeArrowheads="1"/>
              </p:cNvSpPr>
              <p:nvPr/>
            </p:nvSpPr>
            <p:spPr bwMode="auto">
              <a:xfrm>
                <a:off x="3456" y="2064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/>
                  <a:t>D</a:t>
                </a:r>
              </a:p>
            </p:txBody>
          </p:sp>
          <p:sp>
            <p:nvSpPr>
              <p:cNvPr id="158774" name="AutoShape 54"/>
              <p:cNvSpPr>
                <a:spLocks noChangeArrowheads="1"/>
              </p:cNvSpPr>
              <p:nvPr/>
            </p:nvSpPr>
            <p:spPr bwMode="auto">
              <a:xfrm>
                <a:off x="1872" y="2016"/>
                <a:ext cx="144" cy="432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75" name="AutoShape 55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432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8776" name="Line 56"/>
            <p:cNvSpPr>
              <a:spLocks noChangeShapeType="1"/>
            </p:cNvSpPr>
            <p:nvPr/>
          </p:nvSpPr>
          <p:spPr bwMode="auto">
            <a:xfrm>
              <a:off x="1008" y="3120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8777" name="Group 57"/>
            <p:cNvGrpSpPr>
              <a:grpSpLocks/>
            </p:cNvGrpSpPr>
            <p:nvPr/>
          </p:nvGrpSpPr>
          <p:grpSpPr bwMode="auto">
            <a:xfrm>
              <a:off x="1008" y="2400"/>
              <a:ext cx="912" cy="480"/>
              <a:chOff x="384" y="1152"/>
              <a:chExt cx="912" cy="480"/>
            </a:xfrm>
          </p:grpSpPr>
          <p:sp>
            <p:nvSpPr>
              <p:cNvPr id="158778" name="Line 5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79" name="Line 5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0" name="Line 6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1" name="Line 6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2" name="Line 6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3" name="Line 6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4" name="Line 6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5" name="Line 6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6" name="Line 6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8787" name="Group 67"/>
            <p:cNvGrpSpPr>
              <a:grpSpLocks/>
            </p:cNvGrpSpPr>
            <p:nvPr/>
          </p:nvGrpSpPr>
          <p:grpSpPr bwMode="auto">
            <a:xfrm>
              <a:off x="1920" y="2400"/>
              <a:ext cx="912" cy="480"/>
              <a:chOff x="384" y="1152"/>
              <a:chExt cx="912" cy="480"/>
            </a:xfrm>
          </p:grpSpPr>
          <p:sp>
            <p:nvSpPr>
              <p:cNvPr id="158788" name="Line 6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89" name="Line 6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0" name="Line 7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1" name="Line 7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2" name="Line 7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3" name="Line 7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4" name="Line 7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5" name="Line 7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6" name="Line 7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8797" name="Group 77"/>
            <p:cNvGrpSpPr>
              <a:grpSpLocks/>
            </p:cNvGrpSpPr>
            <p:nvPr/>
          </p:nvGrpSpPr>
          <p:grpSpPr bwMode="auto">
            <a:xfrm>
              <a:off x="2832" y="2400"/>
              <a:ext cx="912" cy="480"/>
              <a:chOff x="384" y="1152"/>
              <a:chExt cx="912" cy="480"/>
            </a:xfrm>
          </p:grpSpPr>
          <p:sp>
            <p:nvSpPr>
              <p:cNvPr id="158798" name="Line 7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799" name="Line 7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0" name="Line 8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1" name="Line 8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2" name="Line 8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3" name="Line 8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4" name="Line 8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5" name="Line 8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6" name="Line 8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8807" name="Group 87"/>
            <p:cNvGrpSpPr>
              <a:grpSpLocks/>
            </p:cNvGrpSpPr>
            <p:nvPr/>
          </p:nvGrpSpPr>
          <p:grpSpPr bwMode="auto">
            <a:xfrm>
              <a:off x="3744" y="2400"/>
              <a:ext cx="912" cy="480"/>
              <a:chOff x="384" y="1152"/>
              <a:chExt cx="912" cy="480"/>
            </a:xfrm>
          </p:grpSpPr>
          <p:sp>
            <p:nvSpPr>
              <p:cNvPr id="158808" name="Line 8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09" name="Line 8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10" name="Line 9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11" name="Line 9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12" name="Line 9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13" name="Line 9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14" name="Line 9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15" name="Line 9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16" name="Line 9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8817" name="Rectangle 97"/>
            <p:cNvSpPr>
              <a:spLocks noChangeArrowheads="1"/>
            </p:cNvSpPr>
            <p:nvPr/>
          </p:nvSpPr>
          <p:spPr bwMode="auto">
            <a:xfrm>
              <a:off x="4080" y="2496"/>
              <a:ext cx="240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18" name="Rectangle 98"/>
            <p:cNvSpPr>
              <a:spLocks noChangeArrowheads="1"/>
            </p:cNvSpPr>
            <p:nvPr/>
          </p:nvSpPr>
          <p:spPr bwMode="auto">
            <a:xfrm>
              <a:off x="2256" y="2496"/>
              <a:ext cx="240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19" name="Text Box 99"/>
            <p:cNvSpPr txBox="1">
              <a:spLocks noChangeArrowheads="1"/>
            </p:cNvSpPr>
            <p:nvPr/>
          </p:nvSpPr>
          <p:spPr bwMode="auto">
            <a:xfrm>
              <a:off x="1200" y="264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A</a:t>
              </a:r>
            </a:p>
          </p:txBody>
        </p:sp>
        <p:sp>
          <p:nvSpPr>
            <p:cNvPr id="158820" name="Text Box 100"/>
            <p:cNvSpPr txBox="1">
              <a:spLocks noChangeArrowheads="1"/>
            </p:cNvSpPr>
            <p:nvPr/>
          </p:nvSpPr>
          <p:spPr bwMode="auto">
            <a:xfrm>
              <a:off x="2064" y="2640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B</a:t>
              </a:r>
            </a:p>
          </p:txBody>
        </p:sp>
        <p:sp>
          <p:nvSpPr>
            <p:cNvPr id="158821" name="Text Box 101"/>
            <p:cNvSpPr txBox="1">
              <a:spLocks noChangeArrowheads="1"/>
            </p:cNvSpPr>
            <p:nvPr/>
          </p:nvSpPr>
          <p:spPr bwMode="auto">
            <a:xfrm>
              <a:off x="2976" y="26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/>
                <a:t>C</a:t>
              </a:r>
            </a:p>
          </p:txBody>
        </p:sp>
        <p:sp>
          <p:nvSpPr>
            <p:cNvPr id="158822" name="Text Box 102"/>
            <p:cNvSpPr txBox="1">
              <a:spLocks noChangeArrowheads="1"/>
            </p:cNvSpPr>
            <p:nvPr/>
          </p:nvSpPr>
          <p:spPr bwMode="auto">
            <a:xfrm>
              <a:off x="3888" y="2640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D</a:t>
              </a:r>
            </a:p>
          </p:txBody>
        </p:sp>
        <p:sp>
          <p:nvSpPr>
            <p:cNvPr id="158823" name="Line 103"/>
            <p:cNvSpPr>
              <a:spLocks noChangeShapeType="1"/>
            </p:cNvSpPr>
            <p:nvPr/>
          </p:nvSpPr>
          <p:spPr bwMode="auto">
            <a:xfrm>
              <a:off x="3168" y="2976"/>
              <a:ext cx="1296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824" name="Rectangle 104"/>
            <p:cNvSpPr>
              <a:spLocks noChangeArrowheads="1"/>
            </p:cNvSpPr>
            <p:nvPr/>
          </p:nvSpPr>
          <p:spPr bwMode="auto">
            <a:xfrm>
              <a:off x="2400" y="3408"/>
              <a:ext cx="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25" name="Line 105"/>
            <p:cNvSpPr>
              <a:spLocks noChangeShapeType="1"/>
            </p:cNvSpPr>
            <p:nvPr/>
          </p:nvSpPr>
          <p:spPr bwMode="auto">
            <a:xfrm>
              <a:off x="1152" y="3792"/>
              <a:ext cx="345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826" name="Line 106"/>
            <p:cNvSpPr>
              <a:spLocks noChangeShapeType="1"/>
            </p:cNvSpPr>
            <p:nvPr/>
          </p:nvSpPr>
          <p:spPr bwMode="auto">
            <a:xfrm>
              <a:off x="1056" y="388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8827" name="Group 107"/>
            <p:cNvGrpSpPr>
              <a:grpSpLocks/>
            </p:cNvGrpSpPr>
            <p:nvPr/>
          </p:nvGrpSpPr>
          <p:grpSpPr bwMode="auto">
            <a:xfrm>
              <a:off x="1056" y="3216"/>
              <a:ext cx="912" cy="480"/>
              <a:chOff x="384" y="1152"/>
              <a:chExt cx="912" cy="480"/>
            </a:xfrm>
          </p:grpSpPr>
          <p:sp>
            <p:nvSpPr>
              <p:cNvPr id="158828" name="Line 10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29" name="Line 10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0" name="Line 11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1" name="Line 11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2" name="Line 11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3" name="Line 11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4" name="Line 11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5" name="Line 11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6" name="Line 11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8837" name="Group 117"/>
            <p:cNvGrpSpPr>
              <a:grpSpLocks/>
            </p:cNvGrpSpPr>
            <p:nvPr/>
          </p:nvGrpSpPr>
          <p:grpSpPr bwMode="auto">
            <a:xfrm>
              <a:off x="1968" y="3216"/>
              <a:ext cx="912" cy="480"/>
              <a:chOff x="384" y="1152"/>
              <a:chExt cx="912" cy="480"/>
            </a:xfrm>
          </p:grpSpPr>
          <p:sp>
            <p:nvSpPr>
              <p:cNvPr id="158838" name="Line 11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39" name="Line 11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0" name="Line 12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1" name="Line 12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2" name="Line 12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3" name="Line 12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4" name="Line 12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5" name="Line 12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6" name="Line 12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8847" name="Group 127"/>
            <p:cNvGrpSpPr>
              <a:grpSpLocks/>
            </p:cNvGrpSpPr>
            <p:nvPr/>
          </p:nvGrpSpPr>
          <p:grpSpPr bwMode="auto">
            <a:xfrm>
              <a:off x="2880" y="3216"/>
              <a:ext cx="912" cy="480"/>
              <a:chOff x="384" y="1152"/>
              <a:chExt cx="912" cy="480"/>
            </a:xfrm>
          </p:grpSpPr>
          <p:sp>
            <p:nvSpPr>
              <p:cNvPr id="158848" name="Line 12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49" name="Line 12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0" name="Line 13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1" name="Line 13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2" name="Line 13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3" name="Line 13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4" name="Line 13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5" name="Line 13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6" name="Line 13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8857" name="Group 137"/>
            <p:cNvGrpSpPr>
              <a:grpSpLocks/>
            </p:cNvGrpSpPr>
            <p:nvPr/>
          </p:nvGrpSpPr>
          <p:grpSpPr bwMode="auto">
            <a:xfrm>
              <a:off x="3792" y="3216"/>
              <a:ext cx="912" cy="480"/>
              <a:chOff x="384" y="1152"/>
              <a:chExt cx="912" cy="480"/>
            </a:xfrm>
          </p:grpSpPr>
          <p:sp>
            <p:nvSpPr>
              <p:cNvPr id="158858" name="Line 138"/>
              <p:cNvSpPr>
                <a:spLocks noChangeShapeType="1"/>
              </p:cNvSpPr>
              <p:nvPr/>
            </p:nvSpPr>
            <p:spPr bwMode="auto">
              <a:xfrm>
                <a:off x="384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59" name="Line 139"/>
              <p:cNvSpPr>
                <a:spLocks noChangeShapeType="1"/>
              </p:cNvSpPr>
              <p:nvPr/>
            </p:nvSpPr>
            <p:spPr bwMode="auto">
              <a:xfrm flipV="1">
                <a:off x="768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60" name="Line 140"/>
              <p:cNvSpPr>
                <a:spLocks noChangeShapeType="1"/>
              </p:cNvSpPr>
              <p:nvPr/>
            </p:nvSpPr>
            <p:spPr bwMode="auto">
              <a:xfrm flipH="1">
                <a:off x="528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61" name="Line 141"/>
              <p:cNvSpPr>
                <a:spLocks noChangeShapeType="1"/>
              </p:cNvSpPr>
              <p:nvPr/>
            </p:nvSpPr>
            <p:spPr bwMode="auto">
              <a:xfrm flipV="1">
                <a:off x="528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62" name="Line 142"/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63" name="Line 143"/>
              <p:cNvSpPr>
                <a:spLocks noChangeShapeType="1"/>
              </p:cNvSpPr>
              <p:nvPr/>
            </p:nvSpPr>
            <p:spPr bwMode="auto">
              <a:xfrm flipH="1">
                <a:off x="9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64" name="Line 144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65" name="Line 14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866" name="Line 14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8867" name="Rectangle 147"/>
            <p:cNvSpPr>
              <a:spLocks noChangeArrowheads="1"/>
            </p:cNvSpPr>
            <p:nvPr/>
          </p:nvSpPr>
          <p:spPr bwMode="auto">
            <a:xfrm>
              <a:off x="4128" y="3312"/>
              <a:ext cx="240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68" name="Rectangle 148"/>
            <p:cNvSpPr>
              <a:spLocks noChangeArrowheads="1"/>
            </p:cNvSpPr>
            <p:nvPr/>
          </p:nvSpPr>
          <p:spPr bwMode="auto">
            <a:xfrm>
              <a:off x="2304" y="3312"/>
              <a:ext cx="240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69" name="Text Box 149"/>
            <p:cNvSpPr txBox="1">
              <a:spLocks noChangeArrowheads="1"/>
            </p:cNvSpPr>
            <p:nvPr/>
          </p:nvSpPr>
          <p:spPr bwMode="auto">
            <a:xfrm>
              <a:off x="1248" y="345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A</a:t>
              </a:r>
            </a:p>
          </p:txBody>
        </p:sp>
        <p:sp>
          <p:nvSpPr>
            <p:cNvPr id="158870" name="Text Box 150"/>
            <p:cNvSpPr txBox="1">
              <a:spLocks noChangeArrowheads="1"/>
            </p:cNvSpPr>
            <p:nvPr/>
          </p:nvSpPr>
          <p:spPr bwMode="auto">
            <a:xfrm>
              <a:off x="2112" y="3456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B</a:t>
              </a:r>
            </a:p>
          </p:txBody>
        </p:sp>
        <p:sp>
          <p:nvSpPr>
            <p:cNvPr id="158871" name="Text Box 151"/>
            <p:cNvSpPr txBox="1">
              <a:spLocks noChangeArrowheads="1"/>
            </p:cNvSpPr>
            <p:nvPr/>
          </p:nvSpPr>
          <p:spPr bwMode="auto">
            <a:xfrm>
              <a:off x="3024" y="34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/>
                <a:t>C</a:t>
              </a:r>
            </a:p>
          </p:txBody>
        </p:sp>
        <p:sp>
          <p:nvSpPr>
            <p:cNvPr id="158872" name="Text Box 152"/>
            <p:cNvSpPr txBox="1">
              <a:spLocks noChangeArrowheads="1"/>
            </p:cNvSpPr>
            <p:nvPr/>
          </p:nvSpPr>
          <p:spPr bwMode="auto">
            <a:xfrm>
              <a:off x="3936" y="3456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/>
                <a:t>D</a:t>
              </a:r>
            </a:p>
          </p:txBody>
        </p:sp>
        <p:sp>
          <p:nvSpPr>
            <p:cNvPr id="158873" name="Oval 153"/>
            <p:cNvSpPr>
              <a:spLocks noChangeArrowheads="1"/>
            </p:cNvSpPr>
            <p:nvPr/>
          </p:nvSpPr>
          <p:spPr bwMode="auto">
            <a:xfrm>
              <a:off x="2832" y="2720"/>
              <a:ext cx="62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874" name="Rectangle 154"/>
          <p:cNvSpPr>
            <a:spLocks noGrp="1" noChangeArrowheads="1"/>
          </p:cNvSpPr>
          <p:nvPr>
            <p:ph type="title"/>
          </p:nvPr>
        </p:nvSpPr>
        <p:spPr>
          <a:xfrm>
            <a:off x="1208881" y="509587"/>
            <a:ext cx="7793037" cy="1462088"/>
          </a:xfrm>
        </p:spPr>
        <p:txBody>
          <a:bodyPr/>
          <a:lstStyle/>
          <a:p>
            <a:r>
              <a:rPr lang="en-US" sz="3600" dirty="0"/>
              <a:t>CSMA/CD</a:t>
            </a:r>
          </a:p>
        </p:txBody>
      </p:sp>
      <p:sp>
        <p:nvSpPr>
          <p:cNvPr id="158875" name="Line 155"/>
          <p:cNvSpPr>
            <a:spLocks noChangeShapeType="1"/>
          </p:cNvSpPr>
          <p:nvPr/>
        </p:nvSpPr>
        <p:spPr bwMode="auto">
          <a:xfrm>
            <a:off x="6525418" y="441007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8876" name="Text Box 156"/>
          <p:cNvSpPr txBox="1">
            <a:spLocks noChangeArrowheads="1"/>
          </p:cNvSpPr>
          <p:nvPr/>
        </p:nvSpPr>
        <p:spPr bwMode="auto">
          <a:xfrm>
            <a:off x="5801518" y="5943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41182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9937F-CC66-499C-BA35-6F96792A651B}" type="slidenum">
              <a:rPr lang="en-US"/>
              <a:pPr/>
              <a:t>21</a:t>
            </a:fld>
            <a:endParaRPr lang="en-US"/>
          </a:p>
        </p:txBody>
      </p:sp>
      <p:sp>
        <p:nvSpPr>
          <p:cNvPr id="158874" name="Rectangle 154"/>
          <p:cNvSpPr>
            <a:spLocks noGrp="1" noChangeArrowheads="1"/>
          </p:cNvSpPr>
          <p:nvPr>
            <p:ph type="title"/>
          </p:nvPr>
        </p:nvSpPr>
        <p:spPr>
          <a:xfrm>
            <a:off x="526099" y="438884"/>
            <a:ext cx="8983661" cy="1462088"/>
          </a:xfrm>
        </p:spPr>
        <p:txBody>
          <a:bodyPr/>
          <a:lstStyle/>
          <a:p>
            <a:r>
              <a:rPr lang="en-US" sz="3600" dirty="0"/>
              <a:t>Create multiple Collision domain with Switch</a:t>
            </a:r>
          </a:p>
        </p:txBody>
      </p:sp>
      <p:sp>
        <p:nvSpPr>
          <p:cNvPr id="158875" name="Line 155"/>
          <p:cNvSpPr>
            <a:spLocks noChangeShapeType="1"/>
          </p:cNvSpPr>
          <p:nvPr/>
        </p:nvSpPr>
        <p:spPr bwMode="auto">
          <a:xfrm>
            <a:off x="6934200" y="4419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1916" y="1577340"/>
            <a:ext cx="7565923" cy="493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5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861060" y="1958340"/>
            <a:ext cx="8831580" cy="43418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Cheap networking solution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Radio waves instead of cables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Four standards: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802.11a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802.11b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802.11g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802.11n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2 mode: infrastructure and Ad-hoc</a:t>
            </a:r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endParaRPr lang="en-US" sz="2800" dirty="0"/>
          </a:p>
          <a:p>
            <a:pPr marL="411480" lvl="1" indent="0">
              <a:lnSpc>
                <a:spcPct val="80000"/>
              </a:lnSpc>
              <a:buNone/>
            </a:pPr>
            <a:endParaRPr lang="en-US" sz="2800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891540"/>
            <a:ext cx="10972800" cy="1066800"/>
          </a:xfrm>
        </p:spPr>
        <p:txBody>
          <a:bodyPr/>
          <a:lstStyle/>
          <a:p>
            <a:r>
              <a:rPr lang="en-US" dirty="0" smtClean="0"/>
              <a:t>Wireless network: </a:t>
            </a:r>
            <a:r>
              <a:rPr lang="en-US" dirty="0" err="1" smtClean="0"/>
              <a:t>Wi-fi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2" y="3062477"/>
            <a:ext cx="2636838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9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158240" y="2209800"/>
            <a:ext cx="8831580" cy="43418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vary according to: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positioning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levels over shared resources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and resource sharing schemes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Network models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Peer-to-Peer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Client/server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</p:spTree>
    <p:extLst>
      <p:ext uri="{BB962C8B-B14F-4D97-AF65-F5344CB8AC3E}">
        <p14:creationId xmlns:p14="http://schemas.microsoft.com/office/powerpoint/2010/main" val="26014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" y="609600"/>
            <a:ext cx="109728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Peer-to-Peer Network</a:t>
            </a:r>
          </a:p>
        </p:txBody>
      </p:sp>
      <p:grpSp>
        <p:nvGrpSpPr>
          <p:cNvPr id="9219" name="Group 7"/>
          <p:cNvGrpSpPr>
            <a:grpSpLocks/>
          </p:cNvGrpSpPr>
          <p:nvPr/>
        </p:nvGrpSpPr>
        <p:grpSpPr bwMode="auto">
          <a:xfrm>
            <a:off x="3078480" y="1676400"/>
            <a:ext cx="6629400" cy="4710113"/>
            <a:chOff x="960" y="864"/>
            <a:chExt cx="4176" cy="2967"/>
          </a:xfrm>
        </p:grpSpPr>
        <p:pic>
          <p:nvPicPr>
            <p:cNvPr id="9220" name="Picture 5" descr="Fig 1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864"/>
              <a:ext cx="3792" cy="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1" name="Text Box 6"/>
            <p:cNvSpPr txBox="1">
              <a:spLocks noChangeArrowheads="1"/>
            </p:cNvSpPr>
            <p:nvPr/>
          </p:nvSpPr>
          <p:spPr bwMode="auto">
            <a:xfrm>
              <a:off x="960" y="3600"/>
              <a:ext cx="41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1-1 Resource sharing on a simple peer-to-peer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9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" y="774383"/>
            <a:ext cx="109728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Client/Server Networks</a:t>
            </a:r>
          </a:p>
        </p:txBody>
      </p:sp>
      <p:grpSp>
        <p:nvGrpSpPr>
          <p:cNvPr id="14339" name="Group 7"/>
          <p:cNvGrpSpPr>
            <a:grpSpLocks/>
          </p:cNvGrpSpPr>
          <p:nvPr/>
        </p:nvGrpSpPr>
        <p:grpSpPr bwMode="auto">
          <a:xfrm>
            <a:off x="2948940" y="1950720"/>
            <a:ext cx="6172200" cy="4481513"/>
            <a:chOff x="1008" y="768"/>
            <a:chExt cx="3888" cy="2823"/>
          </a:xfrm>
        </p:grpSpPr>
        <p:pic>
          <p:nvPicPr>
            <p:cNvPr id="14340" name="Picture 5" descr="Fig 1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768"/>
              <a:ext cx="3840" cy="2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Text Box 6"/>
            <p:cNvSpPr txBox="1">
              <a:spLocks noChangeArrowheads="1"/>
            </p:cNvSpPr>
            <p:nvPr/>
          </p:nvSpPr>
          <p:spPr bwMode="auto">
            <a:xfrm>
              <a:off x="1008" y="3360"/>
              <a:ext cx="37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Figure 1-2 Resource sharing on a client/server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1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021080" y="1996823"/>
            <a:ext cx="8831580" cy="4341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network that covers a broad area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Crosses metropolitan, regional, or national boundaries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routers and public communications links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Internet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7205" y="930023"/>
            <a:ext cx="10972800" cy="1066800"/>
          </a:xfrm>
        </p:spPr>
        <p:txBody>
          <a:bodyPr/>
          <a:lstStyle/>
          <a:p>
            <a:r>
              <a:rPr lang="en-US" dirty="0" smtClean="0"/>
              <a:t>Wide Area Network (WAN)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775710"/>
            <a:ext cx="6212769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anchor="t">
            <a:norm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smtClean="0">
                <a:solidFill>
                  <a:srgbClr val="464653"/>
                </a:solidFill>
                <a:latin typeface="Arial" panose="020B0604020202020204" pitchFamily="34" charset="0"/>
              </a:rPr>
              <a:t>LAN &amp; WAN comparison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99" y="2237423"/>
            <a:ext cx="8249603" cy="424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021205" y="2294573"/>
            <a:ext cx="4034790" cy="2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980" b="1">
                <a:solidFill>
                  <a:srgbClr val="FFFFFF"/>
                </a:solidFill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6136005" y="2294573"/>
            <a:ext cx="4034790" cy="2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1980" b="1">
                <a:solidFill>
                  <a:srgbClr val="FFFFFF"/>
                </a:solidFill>
                <a:latin typeface="Arial" panose="020B0604020202020204" pitchFamily="34" charset="0"/>
              </a:rPr>
              <a:t>WAN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2021205" y="2710340"/>
            <a:ext cx="4034790" cy="115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Small area covered</a:t>
            </a:r>
            <a:endParaRPr lang="en-US" sz="216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Use public communication links</a:t>
            </a:r>
            <a:endParaRPr lang="en-US" sz="216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Usually low speed</a:t>
            </a:r>
            <a:endParaRPr lang="en-US" sz="216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Uses Wi-Fi, Ethernet cables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6136005" y="2710340"/>
            <a:ext cx="4034790" cy="144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Large area area covered</a:t>
            </a:r>
            <a:endParaRPr lang="en-US" sz="216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Use public communication links</a:t>
            </a:r>
            <a:endParaRPr lang="en-US" sz="216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Usually fast speed</a:t>
            </a:r>
            <a:endParaRPr lang="en-US" sz="2160"/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1980">
                <a:solidFill>
                  <a:srgbClr val="000000"/>
                </a:solidFill>
                <a:latin typeface="Arial" panose="020B0604020202020204" pitchFamily="34" charset="0"/>
              </a:rPr>
              <a:t>Uses optic wires, microwaves, satellites</a:t>
            </a:r>
          </a:p>
        </p:txBody>
      </p:sp>
      <p:pic>
        <p:nvPicPr>
          <p:cNvPr id="2765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714875"/>
            <a:ext cx="1648778" cy="164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0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16585" y="1796795"/>
            <a:ext cx="8831580" cy="4341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Global system of interconnected computer networks.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Consists of millions of private and public networks</a:t>
            </a:r>
            <a:endParaRPr lang="en-US" sz="19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580" y="729995"/>
            <a:ext cx="10972800" cy="1066800"/>
          </a:xfrm>
        </p:spPr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8194" name="Picture 2" descr="http://blog.vint.sogeti.com/wp-content/uploads/2013/01/m2m-graphic1-2013-01-564x3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833885"/>
            <a:ext cx="7159625" cy="40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9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File sharing</a:t>
            </a:r>
          </a:p>
          <a:p>
            <a:r>
              <a:rPr lang="en-US" dirty="0" smtClean="0"/>
              <a:t>Instant messaging</a:t>
            </a:r>
          </a:p>
          <a:p>
            <a:r>
              <a:rPr lang="en-US" dirty="0" smtClean="0"/>
              <a:t>World wide web</a:t>
            </a:r>
          </a:p>
          <a:p>
            <a:r>
              <a:rPr lang="en-US" dirty="0" smtClean="0"/>
              <a:t>Voice over 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E107-5AF9-49CD-A9BA-28710C5506CB}" type="slidenum">
              <a:rPr lang="en-US"/>
              <a:pPr/>
              <a:t>3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" y="993077"/>
            <a:ext cx="8334375" cy="14620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3600" dirty="0"/>
              <a:t>Network Interconnection Components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Networks can be connected to each other through several components</a:t>
            </a:r>
          </a:p>
          <a:p>
            <a:pPr lvl="1"/>
            <a:r>
              <a:rPr lang="en-US" sz="2800" dirty="0" smtClean="0"/>
              <a:t>Hub/Repeater</a:t>
            </a:r>
            <a:endParaRPr lang="en-US" sz="2800" dirty="0"/>
          </a:p>
          <a:p>
            <a:pPr lvl="1"/>
            <a:r>
              <a:rPr lang="en-US" sz="2800" dirty="0" smtClean="0"/>
              <a:t>Switch</a:t>
            </a:r>
            <a:endParaRPr lang="en-US" sz="2800" dirty="0"/>
          </a:p>
          <a:p>
            <a:pPr lvl="1"/>
            <a:r>
              <a:rPr lang="en-US" sz="2800" dirty="0"/>
              <a:t>Router</a:t>
            </a:r>
          </a:p>
          <a:p>
            <a:pPr lvl="1"/>
            <a:r>
              <a:rPr lang="en-US" sz="2800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35175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Email is one of the most widely used and regarded network services </a:t>
            </a:r>
            <a:endParaRPr lang="en-AU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server software</a:t>
            </a:r>
          </a:p>
          <a:p>
            <a:pPr lvl="1"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Zimbra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Exchange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Lotus Notes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Postfix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Use two Transmission Control Protocol / Internet Protocol (TCP/IP) to send and receive messages</a:t>
            </a:r>
          </a:p>
          <a:p>
            <a:pPr marL="1309688" indent="-498475">
              <a:lnSpc>
                <a:spcPct val="20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Simple Mail Transfer Protocol (SMTP) handles outgoing mail</a:t>
            </a:r>
          </a:p>
          <a:p>
            <a:pPr marL="1309688" indent="-498475">
              <a:lnSpc>
                <a:spcPct val="200000"/>
              </a:lnSpc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Post Office Protocol (POP3) handles incoming mail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SMTP server on most machines uses send mail to do the actual sending; this queue is called the send mail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0080"/>
            <a:ext cx="10972800" cy="1066800"/>
          </a:xfrm>
        </p:spPr>
        <p:txBody>
          <a:bodyPr/>
          <a:lstStyle/>
          <a:p>
            <a:r>
              <a:rPr lang="en-US" dirty="0" smtClean="0"/>
              <a:t>Email Protocols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0" y="1706880"/>
            <a:ext cx="9304020" cy="487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6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020" y="2042158"/>
            <a:ext cx="10088880" cy="4815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FTP uses the services of TCP.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Port 21: is used for the control connection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Port 20 for the data connection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975358"/>
            <a:ext cx="10972800" cy="1066800"/>
          </a:xfrm>
        </p:spPr>
        <p:txBody>
          <a:bodyPr/>
          <a:lstStyle/>
          <a:p>
            <a:r>
              <a:rPr lang="en-US" dirty="0" smtClean="0"/>
              <a:t>File Transfer Protocol (FTP)</a:t>
            </a:r>
            <a:endParaRPr lang="en-US" dirty="0"/>
          </a:p>
        </p:txBody>
      </p:sp>
      <p:pic>
        <p:nvPicPr>
          <p:cNvPr id="5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20" y="3107184"/>
            <a:ext cx="7752080" cy="354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2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43840" y="2287523"/>
            <a:ext cx="9288780" cy="4325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be: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computer program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Responsible for accepting HTTP requests from clients (web browsers)</a:t>
            </a:r>
          </a:p>
          <a:p>
            <a:pPr lvl="3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 HTTP responses with optional data contents</a:t>
            </a:r>
          </a:p>
          <a:p>
            <a:pPr lvl="3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Usually web pages</a:t>
            </a:r>
          </a:p>
          <a:p>
            <a:pPr lvl="4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 documents</a:t>
            </a:r>
          </a:p>
          <a:p>
            <a:pPr lvl="4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Linked objects (images, etc.).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runs a computer program which provides the above functionality 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975358"/>
            <a:ext cx="10972800" cy="1066800"/>
          </a:xfrm>
        </p:spPr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9218" name="Picture 2" descr="https://encrypted-tbn0.gstatic.com/images?q=tbn:ANd9GcSVsz79PhQNlC2fTH4GHtrOT4F9Az-Y5FAjEglTe_yeSgElkM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5" y="4143375"/>
            <a:ext cx="2714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020" y="1836418"/>
            <a:ext cx="10088880" cy="4815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VoIP is the Voice over Internet Protocol.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38" y="2364224"/>
            <a:ext cx="3595021" cy="4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23900" y="2043045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Voice over Internet Protocol enables you to use your IP network to make phone calls.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it is not just used for phone calls, it is used for general voice communications over the internet.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VoIP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020" y="2042158"/>
            <a:ext cx="6477000" cy="48158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Proxy servers is a server, which acts as an intermediary between internal users and external host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Proxy server protects and hides the computer from the outside network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concentrates on the port that monitors the incoming and outgoing traffic of each port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Proxy server can also be used for the filtering of the request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975358"/>
            <a:ext cx="10972800" cy="1066800"/>
          </a:xfrm>
        </p:spPr>
        <p:txBody>
          <a:bodyPr/>
          <a:lstStyle/>
          <a:p>
            <a:r>
              <a:rPr lang="en-US" dirty="0" smtClean="0"/>
              <a:t>Proxy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80" y="2903514"/>
            <a:ext cx="5417820" cy="39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23900" y="2043045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users use to reference anything by name on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mechanism by which Internet software translates names to addresses and vice versa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Domain Name System (DNS)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92480" y="2042158"/>
            <a:ext cx="10088880" cy="48158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name space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structure of the DNS database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inverted tree with the root node at the top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node has a label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root node has a null label, written as “”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The Name Space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86273"/>
              </p:ext>
            </p:extLst>
          </p:nvPr>
        </p:nvGraphicFramePr>
        <p:xfrm>
          <a:off x="2233295" y="4210368"/>
          <a:ext cx="758825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MS Org Chart" r:id="rId4" imgW="6686280" imgH="1923840" progId="OrgPlusWOPX.4">
                  <p:embed followColorScheme="full"/>
                </p:oleObj>
              </mc:Choice>
              <mc:Fallback>
                <p:oleObj name="MS Org Chart" r:id="rId4" imgW="6686280" imgH="192384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95" y="4210368"/>
                        <a:ext cx="7588250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AD19-6C19-4A92-B469-714951612BFC}" type="slidenum">
              <a:rPr lang="en-US"/>
              <a:pPr/>
              <a:t>4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1143000"/>
          </a:xfrm>
        </p:spPr>
        <p:txBody>
          <a:bodyPr/>
          <a:lstStyle/>
          <a:p>
            <a:r>
              <a:rPr lang="en-US" sz="3600" dirty="0" smtClean="0"/>
              <a:t>Hub/Repeater</a:t>
            </a:r>
            <a:endParaRPr lang="en-US" sz="36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806" y="1937266"/>
            <a:ext cx="9321794" cy="4114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device for connecting multiple Ethernet devices together and making them act as a single network segment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Layer 1 of the “OSI model”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3060" name="Group 4"/>
          <p:cNvGrpSpPr>
            <a:grpSpLocks/>
          </p:cNvGrpSpPr>
          <p:nvPr/>
        </p:nvGrpSpPr>
        <p:grpSpPr bwMode="auto">
          <a:xfrm>
            <a:off x="7543800" y="5715000"/>
            <a:ext cx="914400" cy="304800"/>
            <a:chOff x="3024" y="2256"/>
            <a:chExt cx="576" cy="192"/>
          </a:xfrm>
        </p:grpSpPr>
        <p:sp>
          <p:nvSpPr>
            <p:cNvPr id="173061" name="Line 5"/>
            <p:cNvSpPr>
              <a:spLocks noChangeShapeType="1"/>
            </p:cNvSpPr>
            <p:nvPr/>
          </p:nvSpPr>
          <p:spPr bwMode="auto">
            <a:xfrm flipV="1">
              <a:off x="302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3024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 flipV="1">
              <a:off x="321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408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 flipV="1">
              <a:off x="360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>
              <a:off x="3216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4343400" y="5715000"/>
            <a:ext cx="914400" cy="304800"/>
            <a:chOff x="3024" y="2256"/>
            <a:chExt cx="576" cy="192"/>
          </a:xfrm>
        </p:grpSpPr>
        <p:sp>
          <p:nvSpPr>
            <p:cNvPr id="173069" name="Line 13"/>
            <p:cNvSpPr>
              <a:spLocks noChangeShapeType="1"/>
            </p:cNvSpPr>
            <p:nvPr/>
          </p:nvSpPr>
          <p:spPr bwMode="auto">
            <a:xfrm flipV="1">
              <a:off x="302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0" name="Line 14"/>
            <p:cNvSpPr>
              <a:spLocks noChangeShapeType="1"/>
            </p:cNvSpPr>
            <p:nvPr/>
          </p:nvSpPr>
          <p:spPr bwMode="auto">
            <a:xfrm>
              <a:off x="3024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1" name="Line 15"/>
            <p:cNvSpPr>
              <a:spLocks noChangeShapeType="1"/>
            </p:cNvSpPr>
            <p:nvPr/>
          </p:nvSpPr>
          <p:spPr bwMode="auto">
            <a:xfrm flipV="1">
              <a:off x="321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3408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V="1">
              <a:off x="360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3216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3076" name="Group 20"/>
          <p:cNvGrpSpPr>
            <a:grpSpLocks/>
          </p:cNvGrpSpPr>
          <p:nvPr/>
        </p:nvGrpSpPr>
        <p:grpSpPr bwMode="auto">
          <a:xfrm>
            <a:off x="2438400" y="4114800"/>
            <a:ext cx="1752600" cy="1981200"/>
            <a:chOff x="528" y="1680"/>
            <a:chExt cx="1104" cy="1248"/>
          </a:xfrm>
        </p:grpSpPr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528" y="1680"/>
              <a:ext cx="110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/>
                <a:t>Higher</a:t>
              </a:r>
            </a:p>
            <a:p>
              <a:pPr algn="ctr" eaLnBrk="1" hangingPunct="1"/>
              <a:r>
                <a:rPr lang="en-US" sz="2400"/>
                <a:t>Layers</a:t>
              </a:r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528" y="2688"/>
              <a:ext cx="1104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Physical</a:t>
              </a:r>
            </a:p>
          </p:txBody>
        </p:sp>
      </p:grpSp>
      <p:grpSp>
        <p:nvGrpSpPr>
          <p:cNvPr id="173079" name="Group 23"/>
          <p:cNvGrpSpPr>
            <a:grpSpLocks/>
          </p:cNvGrpSpPr>
          <p:nvPr/>
        </p:nvGrpSpPr>
        <p:grpSpPr bwMode="auto">
          <a:xfrm>
            <a:off x="8534400" y="4114800"/>
            <a:ext cx="1752600" cy="1981200"/>
            <a:chOff x="3456" y="2064"/>
            <a:chExt cx="1104" cy="1248"/>
          </a:xfrm>
        </p:grpSpPr>
        <p:sp>
          <p:nvSpPr>
            <p:cNvPr id="173080" name="Rectangle 24"/>
            <p:cNvSpPr>
              <a:spLocks noChangeArrowheads="1"/>
            </p:cNvSpPr>
            <p:nvPr/>
          </p:nvSpPr>
          <p:spPr bwMode="auto">
            <a:xfrm>
              <a:off x="3456" y="2064"/>
              <a:ext cx="110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/>
                <a:t>Higher</a:t>
              </a:r>
            </a:p>
            <a:p>
              <a:pPr algn="ctr" eaLnBrk="1" hangingPunct="1"/>
              <a:r>
                <a:rPr lang="en-US" sz="2400"/>
                <a:t>Layers</a:t>
              </a:r>
            </a:p>
          </p:txBody>
        </p:sp>
        <p:sp>
          <p:nvSpPr>
            <p:cNvPr id="173081" name="Rectangle 25"/>
            <p:cNvSpPr>
              <a:spLocks noChangeArrowheads="1"/>
            </p:cNvSpPr>
            <p:nvPr/>
          </p:nvSpPr>
          <p:spPr bwMode="auto">
            <a:xfrm>
              <a:off x="3456" y="3072"/>
              <a:ext cx="1104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Physical</a:t>
              </a:r>
            </a:p>
          </p:txBody>
        </p:sp>
      </p:grpSp>
      <p:sp>
        <p:nvSpPr>
          <p:cNvPr id="173082" name="Line 26"/>
          <p:cNvSpPr>
            <a:spLocks noChangeShapeType="1"/>
          </p:cNvSpPr>
          <p:nvPr/>
        </p:nvSpPr>
        <p:spPr bwMode="auto">
          <a:xfrm>
            <a:off x="2362200" y="67056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83" name="Line 27"/>
          <p:cNvSpPr>
            <a:spLocks noChangeShapeType="1"/>
          </p:cNvSpPr>
          <p:nvPr/>
        </p:nvSpPr>
        <p:spPr bwMode="auto">
          <a:xfrm>
            <a:off x="6858000" y="67056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84" name="Rectangle 28"/>
          <p:cNvSpPr>
            <a:spLocks noChangeArrowheads="1"/>
          </p:cNvSpPr>
          <p:nvPr/>
        </p:nvSpPr>
        <p:spPr bwMode="auto">
          <a:xfrm>
            <a:off x="5562600" y="5715000"/>
            <a:ext cx="17526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5791201" y="5257801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/>
              <a:t>Hub</a:t>
            </a:r>
            <a:endParaRPr lang="en-US" sz="2400" dirty="0"/>
          </a:p>
        </p:txBody>
      </p:sp>
      <p:sp>
        <p:nvSpPr>
          <p:cNvPr id="173086" name="Line 30"/>
          <p:cNvSpPr>
            <a:spLocks noChangeShapeType="1"/>
          </p:cNvSpPr>
          <p:nvPr/>
        </p:nvSpPr>
        <p:spPr bwMode="auto">
          <a:xfrm>
            <a:off x="5715000" y="6096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87" name="Line 31"/>
          <p:cNvSpPr>
            <a:spLocks noChangeShapeType="1"/>
          </p:cNvSpPr>
          <p:nvPr/>
        </p:nvSpPr>
        <p:spPr bwMode="auto">
          <a:xfrm>
            <a:off x="7086600" y="6096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88" name="Line 32"/>
          <p:cNvSpPr>
            <a:spLocks noChangeShapeType="1"/>
          </p:cNvSpPr>
          <p:nvPr/>
        </p:nvSpPr>
        <p:spPr bwMode="auto">
          <a:xfrm>
            <a:off x="5257800" y="601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89" name="Line 33"/>
          <p:cNvSpPr>
            <a:spLocks noChangeShapeType="1"/>
          </p:cNvSpPr>
          <p:nvPr/>
        </p:nvSpPr>
        <p:spPr bwMode="auto">
          <a:xfrm flipH="1">
            <a:off x="7391400" y="601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90" name="Line 34"/>
          <p:cNvSpPr>
            <a:spLocks noChangeShapeType="1"/>
          </p:cNvSpPr>
          <p:nvPr/>
        </p:nvSpPr>
        <p:spPr bwMode="auto">
          <a:xfrm>
            <a:off x="3200400" y="6096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91" name="Line 35"/>
          <p:cNvSpPr>
            <a:spLocks noChangeShapeType="1"/>
          </p:cNvSpPr>
          <p:nvPr/>
        </p:nvSpPr>
        <p:spPr bwMode="auto">
          <a:xfrm>
            <a:off x="9448800" y="6096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514601" y="3810000"/>
            <a:ext cx="1180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Network A</a:t>
            </a:r>
          </a:p>
        </p:txBody>
      </p:sp>
      <p:sp>
        <p:nvSpPr>
          <p:cNvPr id="173093" name="Text Box 37"/>
          <p:cNvSpPr txBox="1">
            <a:spLocks noChangeArrowheads="1"/>
          </p:cNvSpPr>
          <p:nvPr/>
        </p:nvSpPr>
        <p:spPr bwMode="auto">
          <a:xfrm>
            <a:off x="8610600" y="3810000"/>
            <a:ext cx="1171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Network B</a:t>
            </a:r>
          </a:p>
        </p:txBody>
      </p:sp>
    </p:spTree>
    <p:extLst>
      <p:ext uri="{BB962C8B-B14F-4D97-AF65-F5344CB8AC3E}">
        <p14:creationId xmlns:p14="http://schemas.microsoft.com/office/powerpoint/2010/main" val="37819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92480" y="2042158"/>
            <a:ext cx="10088880" cy="48158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domain 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sequence of labels from a node to the root, separated by dots (“.”s), read left to right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name space has a maximum depth of 127 levels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Domain names are limited to 255 characters in length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node’s domain name identifies its position in the name 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976245"/>
            <a:ext cx="10972800" cy="1066800"/>
          </a:xfrm>
        </p:spPr>
        <p:txBody>
          <a:bodyPr/>
          <a:lstStyle/>
          <a:p>
            <a:r>
              <a:rPr lang="en-US" dirty="0" smtClean="0"/>
              <a:t>Domain Names</a:t>
            </a:r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58636"/>
              </p:ext>
            </p:extLst>
          </p:nvPr>
        </p:nvGraphicFramePr>
        <p:xfrm>
          <a:off x="1470659" y="3888740"/>
          <a:ext cx="7847079" cy="296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MS Org Chart" r:id="rId4" imgW="4584600" imgH="1758600" progId="OrgPlusWOPX.4">
                  <p:embed followColorScheme="full"/>
                </p:oleObj>
              </mc:Choice>
              <mc:Fallback>
                <p:oleObj name="MS Org Chart" r:id="rId4" imgW="4584600" imgH="175860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659" y="3888740"/>
                        <a:ext cx="7847079" cy="2969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2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EE5A-EC8C-43A2-A39D-19D301A9FC62}" type="slidenum">
              <a:rPr lang="en-US"/>
              <a:pPr/>
              <a:t>5</a:t>
            </a:fld>
            <a:endParaRPr lang="en-US"/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181600" y="548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609601"/>
            <a:ext cx="7772400" cy="1143000"/>
          </a:xfrm>
        </p:spPr>
        <p:txBody>
          <a:bodyPr/>
          <a:lstStyle/>
          <a:p>
            <a:r>
              <a:rPr lang="en-US" sz="3600" dirty="0" smtClean="0"/>
              <a:t>Switch</a:t>
            </a:r>
            <a:endParaRPr lang="en-US" sz="3600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46673" y="1943100"/>
            <a:ext cx="8716527" cy="4114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network switch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computer networking device that links network segments or network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r>
              <a:rPr lang="en-US" sz="2400" dirty="0" smtClean="0"/>
              <a:t>Layer </a:t>
            </a:r>
            <a:r>
              <a:rPr lang="en-US" sz="2400" dirty="0" smtClean="0"/>
              <a:t>2 of the “OSI model”</a:t>
            </a:r>
          </a:p>
          <a:p>
            <a:endParaRPr lang="en-US" sz="2400" dirty="0"/>
          </a:p>
        </p:txBody>
      </p:sp>
      <p:grpSp>
        <p:nvGrpSpPr>
          <p:cNvPr id="174085" name="Group 5"/>
          <p:cNvGrpSpPr>
            <a:grpSpLocks/>
          </p:cNvGrpSpPr>
          <p:nvPr/>
        </p:nvGrpSpPr>
        <p:grpSpPr bwMode="auto">
          <a:xfrm>
            <a:off x="2514600" y="4191000"/>
            <a:ext cx="1752600" cy="1981200"/>
            <a:chOff x="528" y="1680"/>
            <a:chExt cx="1104" cy="1248"/>
          </a:xfrm>
        </p:grpSpPr>
        <p:sp>
          <p:nvSpPr>
            <p:cNvPr id="174086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10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/>
                <a:t>Higher</a:t>
              </a:r>
            </a:p>
            <a:p>
              <a:pPr algn="ctr" eaLnBrk="1" hangingPunct="1"/>
              <a:r>
                <a:rPr lang="en-US" sz="2400"/>
                <a:t>Layers</a:t>
              </a:r>
            </a:p>
          </p:txBody>
        </p:sp>
        <p:sp>
          <p:nvSpPr>
            <p:cNvPr id="174087" name="Rectangle 7"/>
            <p:cNvSpPr>
              <a:spLocks noChangeArrowheads="1"/>
            </p:cNvSpPr>
            <p:nvPr/>
          </p:nvSpPr>
          <p:spPr bwMode="auto">
            <a:xfrm>
              <a:off x="528" y="2688"/>
              <a:ext cx="1104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Physical</a:t>
              </a:r>
            </a:p>
          </p:txBody>
        </p:sp>
      </p:grpSp>
      <p:grpSp>
        <p:nvGrpSpPr>
          <p:cNvPr id="174088" name="Group 8"/>
          <p:cNvGrpSpPr>
            <a:grpSpLocks/>
          </p:cNvGrpSpPr>
          <p:nvPr/>
        </p:nvGrpSpPr>
        <p:grpSpPr bwMode="auto">
          <a:xfrm>
            <a:off x="8610600" y="4191000"/>
            <a:ext cx="1752600" cy="1981200"/>
            <a:chOff x="3456" y="2064"/>
            <a:chExt cx="1104" cy="1248"/>
          </a:xfrm>
        </p:grpSpPr>
        <p:sp>
          <p:nvSpPr>
            <p:cNvPr id="174089" name="Rectangle 9"/>
            <p:cNvSpPr>
              <a:spLocks noChangeArrowheads="1"/>
            </p:cNvSpPr>
            <p:nvPr/>
          </p:nvSpPr>
          <p:spPr bwMode="auto">
            <a:xfrm>
              <a:off x="3456" y="2064"/>
              <a:ext cx="110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/>
                <a:t>Higher</a:t>
              </a:r>
            </a:p>
            <a:p>
              <a:pPr algn="ctr" eaLnBrk="1" hangingPunct="1"/>
              <a:r>
                <a:rPr lang="en-US" sz="2400"/>
                <a:t>Layers</a:t>
              </a:r>
            </a:p>
          </p:txBody>
        </p:sp>
        <p:sp>
          <p:nvSpPr>
            <p:cNvPr id="174090" name="Rectangle 10"/>
            <p:cNvSpPr>
              <a:spLocks noChangeArrowheads="1"/>
            </p:cNvSpPr>
            <p:nvPr/>
          </p:nvSpPr>
          <p:spPr bwMode="auto">
            <a:xfrm>
              <a:off x="3456" y="3072"/>
              <a:ext cx="1104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solidFill>
                    <a:schemeClr val="bg1"/>
                  </a:solidFill>
                </a:rPr>
                <a:t>Physical</a:t>
              </a:r>
            </a:p>
          </p:txBody>
        </p:sp>
      </p:grp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2438400" y="67818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>
            <a:off x="6934200" y="67818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57800" y="5867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Physical 1</a:t>
            </a: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5943601" y="5029201"/>
            <a:ext cx="1003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5791200" y="6172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096" name="Line 16"/>
          <p:cNvSpPr>
            <a:spLocks noChangeShapeType="1"/>
          </p:cNvSpPr>
          <p:nvPr/>
        </p:nvSpPr>
        <p:spPr bwMode="auto">
          <a:xfrm>
            <a:off x="7162800" y="6172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2514600" y="5410200"/>
            <a:ext cx="1752600" cy="3810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Data Link</a:t>
            </a:r>
          </a:p>
          <a:p>
            <a:pPr algn="ctr" eaLnBrk="1" hangingPunct="1"/>
            <a:r>
              <a:rPr lang="en-US" sz="1000">
                <a:solidFill>
                  <a:schemeClr val="bg1"/>
                </a:solidFill>
              </a:rPr>
              <a:t>23-01-88-A8-77-45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705600" y="5867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Physical 2</a:t>
            </a:r>
          </a:p>
        </p:txBody>
      </p:sp>
      <p:sp>
        <p:nvSpPr>
          <p:cNvPr id="174099" name="Rectangle 19"/>
          <p:cNvSpPr>
            <a:spLocks noChangeArrowheads="1"/>
          </p:cNvSpPr>
          <p:nvPr/>
        </p:nvSpPr>
        <p:spPr bwMode="auto">
          <a:xfrm>
            <a:off x="5257800" y="5562600"/>
            <a:ext cx="990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6705600" y="5562600"/>
            <a:ext cx="990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3352800" y="6172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9525000" y="6172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03" name="AutoShape 23"/>
          <p:cNvSpPr>
            <a:spLocks noChangeArrowheads="1"/>
          </p:cNvSpPr>
          <p:nvPr/>
        </p:nvSpPr>
        <p:spPr bwMode="auto">
          <a:xfrm>
            <a:off x="4343400" y="5562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/>
              <a:t> </a:t>
            </a:r>
          </a:p>
        </p:txBody>
      </p:sp>
      <p:sp>
        <p:nvSpPr>
          <p:cNvPr id="174104" name="AutoShape 24"/>
          <p:cNvSpPr>
            <a:spLocks noChangeArrowheads="1"/>
          </p:cNvSpPr>
          <p:nvPr/>
        </p:nvSpPr>
        <p:spPr bwMode="auto">
          <a:xfrm>
            <a:off x="7772400" y="5562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/>
              <a:t> </a:t>
            </a:r>
          </a:p>
        </p:txBody>
      </p:sp>
      <p:sp>
        <p:nvSpPr>
          <p:cNvPr id="174107" name="Rectangle 27"/>
          <p:cNvSpPr>
            <a:spLocks noChangeArrowheads="1"/>
          </p:cNvSpPr>
          <p:nvPr/>
        </p:nvSpPr>
        <p:spPr bwMode="auto">
          <a:xfrm>
            <a:off x="8610600" y="5410200"/>
            <a:ext cx="1752600" cy="3810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Data Link</a:t>
            </a:r>
          </a:p>
          <a:p>
            <a:pPr algn="ctr" eaLnBrk="1" hangingPunct="1"/>
            <a:r>
              <a:rPr lang="en-US" sz="1000">
                <a:solidFill>
                  <a:schemeClr val="bg1"/>
                </a:solidFill>
              </a:rPr>
              <a:t>53-F1-A4-AB-67-4F</a:t>
            </a:r>
          </a:p>
        </p:txBody>
      </p:sp>
      <p:sp>
        <p:nvSpPr>
          <p:cNvPr id="174108" name="Text Box 28"/>
          <p:cNvSpPr txBox="1">
            <a:spLocks noChangeArrowheads="1"/>
          </p:cNvSpPr>
          <p:nvPr/>
        </p:nvSpPr>
        <p:spPr bwMode="auto">
          <a:xfrm>
            <a:off x="2362200" y="3748088"/>
            <a:ext cx="1968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Node in Network A</a:t>
            </a:r>
          </a:p>
        </p:txBody>
      </p:sp>
      <p:sp>
        <p:nvSpPr>
          <p:cNvPr id="174109" name="Text Box 29"/>
          <p:cNvSpPr txBox="1">
            <a:spLocks noChangeArrowheads="1"/>
          </p:cNvSpPr>
          <p:nvPr/>
        </p:nvSpPr>
        <p:spPr bwMode="auto">
          <a:xfrm>
            <a:off x="8305801" y="3748088"/>
            <a:ext cx="1960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Node in Network B</a:t>
            </a:r>
          </a:p>
        </p:txBody>
      </p:sp>
    </p:spTree>
    <p:extLst>
      <p:ext uri="{BB962C8B-B14F-4D97-AF65-F5344CB8AC3E}">
        <p14:creationId xmlns:p14="http://schemas.microsoft.com/office/powerpoint/2010/main" val="148351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85E3-8B50-443F-B910-2158F9F187CD}" type="slidenum">
              <a:rPr lang="en-US"/>
              <a:pPr/>
              <a:t>6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32460"/>
            <a:ext cx="7772400" cy="1143000"/>
          </a:xfrm>
        </p:spPr>
        <p:txBody>
          <a:bodyPr/>
          <a:lstStyle/>
          <a:p>
            <a:r>
              <a:rPr lang="en-US" sz="3600" dirty="0"/>
              <a:t>Router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3060" y="1588532"/>
            <a:ext cx="7772400" cy="4114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Connects 2 or more networks and uses network layer addresses (like IP address) to make data forwarding decisions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of the “OSI model”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105400" y="5029200"/>
            <a:ext cx="2590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2438400" y="3581400"/>
            <a:ext cx="1752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 dirty="0"/>
              <a:t>Higher</a:t>
            </a:r>
          </a:p>
          <a:p>
            <a:pPr algn="ctr" eaLnBrk="1" hangingPunct="1"/>
            <a:r>
              <a:rPr lang="en-US" sz="2400" dirty="0"/>
              <a:t>Layers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438400" y="5638800"/>
            <a:ext cx="17526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8534400" y="3657600"/>
            <a:ext cx="1752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/>
              <a:t>Higher</a:t>
            </a:r>
          </a:p>
          <a:p>
            <a:pPr algn="ctr" eaLnBrk="1" hangingPunct="1"/>
            <a:r>
              <a:rPr lang="en-US" sz="2400"/>
              <a:t>Layers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8534400" y="5638800"/>
            <a:ext cx="17526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2362200" y="6629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6858000" y="66294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5181600" y="57150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Physical 1</a:t>
            </a: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5867401" y="4419601"/>
            <a:ext cx="102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Router</a:t>
            </a:r>
          </a:p>
        </p:txBody>
      </p:sp>
      <p:sp>
        <p:nvSpPr>
          <p:cNvPr id="175117" name="Line 13"/>
          <p:cNvSpPr>
            <a:spLocks noChangeShapeType="1"/>
          </p:cNvSpPr>
          <p:nvPr/>
        </p:nvSpPr>
        <p:spPr bwMode="auto">
          <a:xfrm>
            <a:off x="5715000" y="6019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>
            <a:off x="7086600" y="6019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2438400" y="5257800"/>
            <a:ext cx="1752600" cy="3810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6629400" y="57150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Physical 2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5181600" y="5410200"/>
            <a:ext cx="990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629400" y="5410200"/>
            <a:ext cx="990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>
            <a:off x="3276600" y="6019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>
            <a:off x="9448800" y="6019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125" name="AutoShape 21"/>
          <p:cNvSpPr>
            <a:spLocks noChangeArrowheads="1"/>
          </p:cNvSpPr>
          <p:nvPr/>
        </p:nvSpPr>
        <p:spPr bwMode="auto">
          <a:xfrm>
            <a:off x="4267200" y="5029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/>
              <a:t> </a:t>
            </a:r>
          </a:p>
        </p:txBody>
      </p:sp>
      <p:sp>
        <p:nvSpPr>
          <p:cNvPr id="175126" name="AutoShape 22"/>
          <p:cNvSpPr>
            <a:spLocks noChangeArrowheads="1"/>
          </p:cNvSpPr>
          <p:nvPr/>
        </p:nvSpPr>
        <p:spPr bwMode="auto">
          <a:xfrm>
            <a:off x="7696200" y="5029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/>
              <a:t> </a:t>
            </a: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362201" y="3276600"/>
            <a:ext cx="2127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A node in Network A</a:t>
            </a:r>
          </a:p>
        </p:txBody>
      </p:sp>
      <p:sp>
        <p:nvSpPr>
          <p:cNvPr id="175128" name="Text Box 24"/>
          <p:cNvSpPr txBox="1">
            <a:spLocks noChangeArrowheads="1"/>
          </p:cNvSpPr>
          <p:nvPr/>
        </p:nvSpPr>
        <p:spPr bwMode="auto">
          <a:xfrm>
            <a:off x="8305801" y="3276600"/>
            <a:ext cx="2119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A node in Network B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8534400" y="5257800"/>
            <a:ext cx="1752600" cy="3810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8534400" y="4876800"/>
            <a:ext cx="17526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Network</a:t>
            </a:r>
          </a:p>
          <a:p>
            <a:pPr algn="ctr" eaLnBrk="1" hangingPunct="1"/>
            <a:r>
              <a:rPr lang="en-US" sz="1000">
                <a:solidFill>
                  <a:schemeClr val="bg1"/>
                </a:solidFill>
              </a:rPr>
              <a:t>145.65.23.102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2438400" y="4876800"/>
            <a:ext cx="17526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</a:rPr>
              <a:t>Network</a:t>
            </a:r>
          </a:p>
          <a:p>
            <a:pPr algn="ctr" eaLnBrk="1" hangingPunct="1"/>
            <a:r>
              <a:rPr lang="en-US" sz="1000">
                <a:solidFill>
                  <a:schemeClr val="bg1"/>
                </a:solidFill>
              </a:rPr>
              <a:t>137.22.144.6</a:t>
            </a:r>
          </a:p>
        </p:txBody>
      </p:sp>
      <p:sp>
        <p:nvSpPr>
          <p:cNvPr id="175132" name="Rectangle 28"/>
          <p:cNvSpPr>
            <a:spLocks noChangeArrowheads="1"/>
          </p:cNvSpPr>
          <p:nvPr/>
        </p:nvSpPr>
        <p:spPr bwMode="auto">
          <a:xfrm>
            <a:off x="5181600" y="5105400"/>
            <a:ext cx="990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6629400" y="5105400"/>
            <a:ext cx="990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0521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D53-C2B5-4441-8187-FA59EA3F4BDB}" type="slidenum">
              <a:rPr lang="en-US"/>
              <a:pPr/>
              <a:t>7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438" y="794316"/>
            <a:ext cx="7772400" cy="1143000"/>
          </a:xfrm>
        </p:spPr>
        <p:txBody>
          <a:bodyPr/>
          <a:lstStyle/>
          <a:p>
            <a:r>
              <a:rPr lang="en-US" sz="3600" dirty="0"/>
              <a:t>Routing table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8438" y="1937316"/>
            <a:ext cx="9032882" cy="4114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Router builds routing table to identify knows network and know how to reach them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8438" y="2865120"/>
            <a:ext cx="81534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8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5D53-C2B5-4441-8187-FA59EA3F4BDB}" type="slidenum">
              <a:rPr lang="en-US"/>
              <a:pPr/>
              <a:t>8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498" y="609600"/>
            <a:ext cx="7772400" cy="1143000"/>
          </a:xfrm>
        </p:spPr>
        <p:txBody>
          <a:bodyPr/>
          <a:lstStyle/>
          <a:p>
            <a:r>
              <a:rPr lang="en-US" sz="3600" dirty="0"/>
              <a:t>Default gateway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498" y="1752600"/>
            <a:ext cx="10346474" cy="430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43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83920" y="891540"/>
            <a:ext cx="10972800" cy="1066800"/>
          </a:xfrm>
        </p:spPr>
        <p:txBody>
          <a:bodyPr/>
          <a:lstStyle/>
          <a:p>
            <a:r>
              <a:rPr lang="en-US" dirty="0" smtClean="0"/>
              <a:t>ARP request to router</a:t>
            </a:r>
          </a:p>
        </p:txBody>
      </p:sp>
      <p:pic>
        <p:nvPicPr>
          <p:cNvPr id="235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9861" y="1958340"/>
            <a:ext cx="10380918" cy="4267200"/>
          </a:xfrm>
          <a:noFill/>
        </p:spPr>
      </p:pic>
    </p:spTree>
    <p:extLst>
      <p:ext uri="{BB962C8B-B14F-4D97-AF65-F5344CB8AC3E}">
        <p14:creationId xmlns:p14="http://schemas.microsoft.com/office/powerpoint/2010/main" val="36537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1221</Words>
  <Application>Microsoft Office PowerPoint</Application>
  <PresentationFormat>Widescreen</PresentationFormat>
  <Paragraphs>313</Paragraphs>
  <Slides>40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Courier New</vt:lpstr>
      <vt:lpstr>Georgia</vt:lpstr>
      <vt:lpstr>Times New Roman</vt:lpstr>
      <vt:lpstr>Wingdings</vt:lpstr>
      <vt:lpstr>Wingdings 2</vt:lpstr>
      <vt:lpstr>Training presentation</vt:lpstr>
      <vt:lpstr>ClipArt</vt:lpstr>
      <vt:lpstr>MS Org Chart</vt:lpstr>
      <vt:lpstr>LAN - WAN / INTERNET SERVICES</vt:lpstr>
      <vt:lpstr>Introduction</vt:lpstr>
      <vt:lpstr>Network Interconnection Components</vt:lpstr>
      <vt:lpstr>Hub/Repeater</vt:lpstr>
      <vt:lpstr>Switch</vt:lpstr>
      <vt:lpstr>Router</vt:lpstr>
      <vt:lpstr>Routing table</vt:lpstr>
      <vt:lpstr>Default gateway</vt:lpstr>
      <vt:lpstr>ARP request to router</vt:lpstr>
      <vt:lpstr>ARP reply from router</vt:lpstr>
      <vt:lpstr>Send data frame to router</vt:lpstr>
      <vt:lpstr>Routing table lookup</vt:lpstr>
      <vt:lpstr>Router send ARP request</vt:lpstr>
      <vt:lpstr>Router send frame to the destination host</vt:lpstr>
      <vt:lpstr>Gateway</vt:lpstr>
      <vt:lpstr>Local Area Network (LAN)</vt:lpstr>
      <vt:lpstr>Ethernet</vt:lpstr>
      <vt:lpstr>Segment Length</vt:lpstr>
      <vt:lpstr>CSMA/CD</vt:lpstr>
      <vt:lpstr>CSMA/CD</vt:lpstr>
      <vt:lpstr>Create multiple Collision domain with Switch</vt:lpstr>
      <vt:lpstr>Wireless network: Wi-fi</vt:lpstr>
      <vt:lpstr>Types of Networks</vt:lpstr>
      <vt:lpstr>Peer-to-Peer Network</vt:lpstr>
      <vt:lpstr>Client/Server Networks</vt:lpstr>
      <vt:lpstr>Wide Area Network (WAN)</vt:lpstr>
      <vt:lpstr>LAN &amp; WAN comparison</vt:lpstr>
      <vt:lpstr>Internet</vt:lpstr>
      <vt:lpstr>Internet functions </vt:lpstr>
      <vt:lpstr>Email</vt:lpstr>
      <vt:lpstr>Email Protocols</vt:lpstr>
      <vt:lpstr>Email Protocols</vt:lpstr>
      <vt:lpstr>File Transfer Protocol (FTP)</vt:lpstr>
      <vt:lpstr>Web Servers</vt:lpstr>
      <vt:lpstr>VoIP</vt:lpstr>
      <vt:lpstr>VoIP</vt:lpstr>
      <vt:lpstr>Proxy Server</vt:lpstr>
      <vt:lpstr>Domain Name System (DNS)</vt:lpstr>
      <vt:lpstr>The Name Space</vt:lpstr>
      <vt:lpstr>Domain Names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2013-03-13T07:05:25Z</dcterms:created>
  <dcterms:modified xsi:type="dcterms:W3CDTF">2013-03-28T14:32:55Z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