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60"/>
  </p:notesMasterIdLst>
  <p:handoutMasterIdLst>
    <p:handoutMasterId r:id="rId6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67391" autoAdjust="0"/>
  </p:normalViewPr>
  <p:slideViewPr>
    <p:cSldViewPr snapToGrid="0">
      <p:cViewPr varScale="1">
        <p:scale>
          <a:sx n="39" d="100"/>
          <a:sy n="39" d="100"/>
        </p:scale>
        <p:origin x="84" y="28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2547E-C02F-4E6F-835D-0BF77667414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3F6532-BD30-4CE8-B830-1584CB589BE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HTTP</a:t>
          </a:r>
          <a:endParaRPr lang="en-US"/>
        </a:p>
      </dgm:t>
    </dgm:pt>
    <dgm:pt modelId="{661B8F2B-BF57-4B2E-8552-217CF538AFBA}" type="parTrans" cxnId="{9B10ADFF-DD1A-419A-98EC-F5E92E298BA8}">
      <dgm:prSet/>
      <dgm:spPr/>
      <dgm:t>
        <a:bodyPr/>
        <a:lstStyle/>
        <a:p>
          <a:endParaRPr lang="en-US"/>
        </a:p>
      </dgm:t>
    </dgm:pt>
    <dgm:pt modelId="{5E32CE2C-A93D-4F78-9A95-972AE9E99991}" type="sibTrans" cxnId="{9B10ADFF-DD1A-419A-98EC-F5E92E298BA8}">
      <dgm:prSet/>
      <dgm:spPr/>
      <dgm:t>
        <a:bodyPr/>
        <a:lstStyle/>
        <a:p>
          <a:endParaRPr lang="en-US"/>
        </a:p>
      </dgm:t>
    </dgm:pt>
    <dgm:pt modelId="{E833BEC8-00A1-46C4-AC90-F857D3E788DD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rgbClr val="FF6699"/>
        </a:solidFill>
      </dgm:spPr>
      <dgm:t>
        <a:bodyPr/>
        <a:lstStyle/>
        <a:p>
          <a:r>
            <a:rPr lang="en-US" smtClean="0"/>
            <a:t>SSL</a:t>
          </a:r>
          <a:endParaRPr lang="en-US"/>
        </a:p>
      </dgm:t>
    </dgm:pt>
    <dgm:pt modelId="{9EF8DFD6-EC5A-4996-97E4-67F391BA0AA7}" type="parTrans" cxnId="{5DA1169A-B051-457D-B799-63A749E536A3}">
      <dgm:prSet/>
      <dgm:spPr/>
      <dgm:t>
        <a:bodyPr/>
        <a:lstStyle/>
        <a:p>
          <a:endParaRPr lang="en-US"/>
        </a:p>
      </dgm:t>
    </dgm:pt>
    <dgm:pt modelId="{5D7B2E67-4D75-46FE-8E89-A964A7C8C794}" type="sibTrans" cxnId="{5DA1169A-B051-457D-B799-63A749E536A3}">
      <dgm:prSet/>
      <dgm:spPr/>
      <dgm:t>
        <a:bodyPr/>
        <a:lstStyle/>
        <a:p>
          <a:endParaRPr lang="en-US"/>
        </a:p>
      </dgm:t>
    </dgm:pt>
    <dgm:pt modelId="{0AD50FD0-4B0A-4291-9465-3479968A7FAE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TCP</a:t>
          </a:r>
          <a:endParaRPr lang="en-US"/>
        </a:p>
      </dgm:t>
    </dgm:pt>
    <dgm:pt modelId="{8C220C86-5E4B-41BB-98D1-DF54A41C1BF0}" type="parTrans" cxnId="{12F95AC5-E946-4039-ABA2-9F731AD423C7}">
      <dgm:prSet/>
      <dgm:spPr/>
      <dgm:t>
        <a:bodyPr/>
        <a:lstStyle/>
        <a:p>
          <a:endParaRPr lang="en-US"/>
        </a:p>
      </dgm:t>
    </dgm:pt>
    <dgm:pt modelId="{76DF5D92-AE31-4AB6-B0A1-FB559F8B1227}" type="sibTrans" cxnId="{12F95AC5-E946-4039-ABA2-9F731AD423C7}">
      <dgm:prSet/>
      <dgm:spPr/>
      <dgm:t>
        <a:bodyPr/>
        <a:lstStyle/>
        <a:p>
          <a:endParaRPr lang="en-US"/>
        </a:p>
      </dgm:t>
    </dgm:pt>
    <dgm:pt modelId="{FCACD04C-511D-4613-90B7-22E4E3FF91FB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IP</a:t>
          </a:r>
          <a:endParaRPr lang="en-US"/>
        </a:p>
      </dgm:t>
    </dgm:pt>
    <dgm:pt modelId="{FC55D8A2-0F81-4ECE-BE23-A355CCA8C58A}" type="parTrans" cxnId="{27FDFBA2-9FD6-4AC1-AF08-1615A0AD2F41}">
      <dgm:prSet/>
      <dgm:spPr/>
      <dgm:t>
        <a:bodyPr/>
        <a:lstStyle/>
        <a:p>
          <a:endParaRPr lang="en-US"/>
        </a:p>
      </dgm:t>
    </dgm:pt>
    <dgm:pt modelId="{2A669B6B-FABD-49D7-8902-EE4E467AA9B4}" type="sibTrans" cxnId="{27FDFBA2-9FD6-4AC1-AF08-1615A0AD2F41}">
      <dgm:prSet/>
      <dgm:spPr/>
      <dgm:t>
        <a:bodyPr/>
        <a:lstStyle/>
        <a:p>
          <a:endParaRPr lang="en-US"/>
        </a:p>
      </dgm:t>
    </dgm:pt>
    <dgm:pt modelId="{D5D5DF8A-8E7C-4499-8106-A88DE35DCBC2}" type="pres">
      <dgm:prSet presAssocID="{1592547E-C02F-4E6F-835D-0BF7766741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DFCF86-292C-4771-802E-2F1BFC07D228}" type="pres">
      <dgm:prSet presAssocID="{FCACD04C-511D-4613-90B7-22E4E3FF91FB}" presName="boxAndChildren" presStyleCnt="0"/>
      <dgm:spPr/>
    </dgm:pt>
    <dgm:pt modelId="{2DC97D52-E1BF-48B1-B25F-728BB933C29A}" type="pres">
      <dgm:prSet presAssocID="{FCACD04C-511D-4613-90B7-22E4E3FF91FB}" presName="parentTextBox" presStyleLbl="node1" presStyleIdx="0" presStyleCnt="4"/>
      <dgm:spPr/>
      <dgm:t>
        <a:bodyPr/>
        <a:lstStyle/>
        <a:p>
          <a:endParaRPr lang="en-US"/>
        </a:p>
      </dgm:t>
    </dgm:pt>
    <dgm:pt modelId="{404A89FD-5011-474C-8A7B-8404F99A58E5}" type="pres">
      <dgm:prSet presAssocID="{76DF5D92-AE31-4AB6-B0A1-FB559F8B1227}" presName="sp" presStyleCnt="0"/>
      <dgm:spPr/>
    </dgm:pt>
    <dgm:pt modelId="{3DA123EB-EDFD-44CB-850D-3CC0EE58A0C3}" type="pres">
      <dgm:prSet presAssocID="{0AD50FD0-4B0A-4291-9465-3479968A7FAE}" presName="arrowAndChildren" presStyleCnt="0"/>
      <dgm:spPr/>
    </dgm:pt>
    <dgm:pt modelId="{65D67563-691B-4B81-9C82-E00FF718D26C}" type="pres">
      <dgm:prSet presAssocID="{0AD50FD0-4B0A-4291-9465-3479968A7FAE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DADC03BE-72BD-4CE5-A6C1-5C21C42AE07B}" type="pres">
      <dgm:prSet presAssocID="{5D7B2E67-4D75-46FE-8E89-A964A7C8C794}" presName="sp" presStyleCnt="0"/>
      <dgm:spPr/>
    </dgm:pt>
    <dgm:pt modelId="{202A7C60-76F7-4245-9074-34E368234F84}" type="pres">
      <dgm:prSet presAssocID="{E833BEC8-00A1-46C4-AC90-F857D3E788DD}" presName="arrowAndChildren" presStyleCnt="0"/>
      <dgm:spPr/>
    </dgm:pt>
    <dgm:pt modelId="{969592FB-447A-460C-B1B7-51666EAA2843}" type="pres">
      <dgm:prSet presAssocID="{E833BEC8-00A1-46C4-AC90-F857D3E788DD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306B6F9-F122-4B28-9BC8-8C3360BF1FAD}" type="pres">
      <dgm:prSet presAssocID="{5E32CE2C-A93D-4F78-9A95-972AE9E99991}" presName="sp" presStyleCnt="0"/>
      <dgm:spPr/>
    </dgm:pt>
    <dgm:pt modelId="{2A6F5378-7CD5-4946-9C80-9E11BDD0227A}" type="pres">
      <dgm:prSet presAssocID="{C33F6532-BD30-4CE8-B830-1584CB589BE5}" presName="arrowAndChildren" presStyleCnt="0"/>
      <dgm:spPr/>
    </dgm:pt>
    <dgm:pt modelId="{24650442-F6D6-4E31-9A63-4A72B15015FC}" type="pres">
      <dgm:prSet presAssocID="{C33F6532-BD30-4CE8-B830-1584CB589BE5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213F5994-2C84-411C-970A-29403284A4C9}" type="presOf" srcId="{1592547E-C02F-4E6F-835D-0BF776674146}" destId="{D5D5DF8A-8E7C-4499-8106-A88DE35DCBC2}" srcOrd="0" destOrd="0" presId="urn:microsoft.com/office/officeart/2005/8/layout/process4"/>
    <dgm:cxn modelId="{12F95AC5-E946-4039-ABA2-9F731AD423C7}" srcId="{1592547E-C02F-4E6F-835D-0BF776674146}" destId="{0AD50FD0-4B0A-4291-9465-3479968A7FAE}" srcOrd="2" destOrd="0" parTransId="{8C220C86-5E4B-41BB-98D1-DF54A41C1BF0}" sibTransId="{76DF5D92-AE31-4AB6-B0A1-FB559F8B1227}"/>
    <dgm:cxn modelId="{5DA1169A-B051-457D-B799-63A749E536A3}" srcId="{1592547E-C02F-4E6F-835D-0BF776674146}" destId="{E833BEC8-00A1-46C4-AC90-F857D3E788DD}" srcOrd="1" destOrd="0" parTransId="{9EF8DFD6-EC5A-4996-97E4-67F391BA0AA7}" sibTransId="{5D7B2E67-4D75-46FE-8E89-A964A7C8C794}"/>
    <dgm:cxn modelId="{A8D9C973-3BB5-45BE-9FF2-2A984C498E42}" type="presOf" srcId="{E833BEC8-00A1-46C4-AC90-F857D3E788DD}" destId="{969592FB-447A-460C-B1B7-51666EAA2843}" srcOrd="0" destOrd="0" presId="urn:microsoft.com/office/officeart/2005/8/layout/process4"/>
    <dgm:cxn modelId="{27FDFBA2-9FD6-4AC1-AF08-1615A0AD2F41}" srcId="{1592547E-C02F-4E6F-835D-0BF776674146}" destId="{FCACD04C-511D-4613-90B7-22E4E3FF91FB}" srcOrd="3" destOrd="0" parTransId="{FC55D8A2-0F81-4ECE-BE23-A355CCA8C58A}" sibTransId="{2A669B6B-FABD-49D7-8902-EE4E467AA9B4}"/>
    <dgm:cxn modelId="{4FDA085F-E15E-464E-9E88-957857D92B32}" type="presOf" srcId="{FCACD04C-511D-4613-90B7-22E4E3FF91FB}" destId="{2DC97D52-E1BF-48B1-B25F-728BB933C29A}" srcOrd="0" destOrd="0" presId="urn:microsoft.com/office/officeart/2005/8/layout/process4"/>
    <dgm:cxn modelId="{9B10ADFF-DD1A-419A-98EC-F5E92E298BA8}" srcId="{1592547E-C02F-4E6F-835D-0BF776674146}" destId="{C33F6532-BD30-4CE8-B830-1584CB589BE5}" srcOrd="0" destOrd="0" parTransId="{661B8F2B-BF57-4B2E-8552-217CF538AFBA}" sibTransId="{5E32CE2C-A93D-4F78-9A95-972AE9E99991}"/>
    <dgm:cxn modelId="{4EE25CBB-6A1B-412F-941D-C1E613C19830}" type="presOf" srcId="{0AD50FD0-4B0A-4291-9465-3479968A7FAE}" destId="{65D67563-691B-4B81-9C82-E00FF718D26C}" srcOrd="0" destOrd="0" presId="urn:microsoft.com/office/officeart/2005/8/layout/process4"/>
    <dgm:cxn modelId="{1163E8C2-F6B4-4A20-A26F-DD5DF7A2BE2B}" type="presOf" srcId="{C33F6532-BD30-4CE8-B830-1584CB589BE5}" destId="{24650442-F6D6-4E31-9A63-4A72B15015FC}" srcOrd="0" destOrd="0" presId="urn:microsoft.com/office/officeart/2005/8/layout/process4"/>
    <dgm:cxn modelId="{45DD3194-1077-4358-A0F6-CB1E63BE8B3B}" type="presParOf" srcId="{D5D5DF8A-8E7C-4499-8106-A88DE35DCBC2}" destId="{9CDFCF86-292C-4771-802E-2F1BFC07D228}" srcOrd="0" destOrd="0" presId="urn:microsoft.com/office/officeart/2005/8/layout/process4"/>
    <dgm:cxn modelId="{A7999197-2540-467D-85A8-6E31792D0510}" type="presParOf" srcId="{9CDFCF86-292C-4771-802E-2F1BFC07D228}" destId="{2DC97D52-E1BF-48B1-B25F-728BB933C29A}" srcOrd="0" destOrd="0" presId="urn:microsoft.com/office/officeart/2005/8/layout/process4"/>
    <dgm:cxn modelId="{752FA9C9-F9C8-44DC-886F-530D37596203}" type="presParOf" srcId="{D5D5DF8A-8E7C-4499-8106-A88DE35DCBC2}" destId="{404A89FD-5011-474C-8A7B-8404F99A58E5}" srcOrd="1" destOrd="0" presId="urn:microsoft.com/office/officeart/2005/8/layout/process4"/>
    <dgm:cxn modelId="{F057998D-AA02-43C2-902F-0FD0219AF866}" type="presParOf" srcId="{D5D5DF8A-8E7C-4499-8106-A88DE35DCBC2}" destId="{3DA123EB-EDFD-44CB-850D-3CC0EE58A0C3}" srcOrd="2" destOrd="0" presId="urn:microsoft.com/office/officeart/2005/8/layout/process4"/>
    <dgm:cxn modelId="{FB29CB2E-FB46-45FF-A0B3-F769014ABACD}" type="presParOf" srcId="{3DA123EB-EDFD-44CB-850D-3CC0EE58A0C3}" destId="{65D67563-691B-4B81-9C82-E00FF718D26C}" srcOrd="0" destOrd="0" presId="urn:microsoft.com/office/officeart/2005/8/layout/process4"/>
    <dgm:cxn modelId="{5EBDB701-E78A-4E55-A943-5F0DE6DCE6A4}" type="presParOf" srcId="{D5D5DF8A-8E7C-4499-8106-A88DE35DCBC2}" destId="{DADC03BE-72BD-4CE5-A6C1-5C21C42AE07B}" srcOrd="3" destOrd="0" presId="urn:microsoft.com/office/officeart/2005/8/layout/process4"/>
    <dgm:cxn modelId="{A05E8986-86BF-4404-B93D-F26C59A76F80}" type="presParOf" srcId="{D5D5DF8A-8E7C-4499-8106-A88DE35DCBC2}" destId="{202A7C60-76F7-4245-9074-34E368234F84}" srcOrd="4" destOrd="0" presId="urn:microsoft.com/office/officeart/2005/8/layout/process4"/>
    <dgm:cxn modelId="{A0C7127A-B08F-4E4E-AF2C-526078AB860A}" type="presParOf" srcId="{202A7C60-76F7-4245-9074-34E368234F84}" destId="{969592FB-447A-460C-B1B7-51666EAA2843}" srcOrd="0" destOrd="0" presId="urn:microsoft.com/office/officeart/2005/8/layout/process4"/>
    <dgm:cxn modelId="{89EC250C-AB11-43A2-84C6-70391EF46839}" type="presParOf" srcId="{D5D5DF8A-8E7C-4499-8106-A88DE35DCBC2}" destId="{C306B6F9-F122-4B28-9BC8-8C3360BF1FAD}" srcOrd="5" destOrd="0" presId="urn:microsoft.com/office/officeart/2005/8/layout/process4"/>
    <dgm:cxn modelId="{BD1EB6C5-B707-4C9F-BD97-3052D38A89A0}" type="presParOf" srcId="{D5D5DF8A-8E7C-4499-8106-A88DE35DCBC2}" destId="{2A6F5378-7CD5-4946-9C80-9E11BDD0227A}" srcOrd="6" destOrd="0" presId="urn:microsoft.com/office/officeart/2005/8/layout/process4"/>
    <dgm:cxn modelId="{906337CA-3DAD-4FEC-9A46-1BAAB0FA9E64}" type="presParOf" srcId="{2A6F5378-7CD5-4946-9C80-9E11BDD0227A}" destId="{24650442-F6D6-4E31-9A63-4A72B15015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97D52-E1BF-48B1-B25F-728BB933C29A}">
      <dsp:nvSpPr>
        <dsp:cNvPr id="0" name=""/>
        <dsp:cNvSpPr/>
      </dsp:nvSpPr>
      <dsp:spPr>
        <a:xfrm>
          <a:off x="0" y="3712270"/>
          <a:ext cx="3048000" cy="812154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IP</a:t>
          </a:r>
          <a:endParaRPr lang="en-US" sz="2800" kern="1200"/>
        </a:p>
      </dsp:txBody>
      <dsp:txXfrm>
        <a:off x="0" y="3712270"/>
        <a:ext cx="3048000" cy="812154"/>
      </dsp:txXfrm>
    </dsp:sp>
    <dsp:sp modelId="{65D67563-691B-4B81-9C82-E00FF718D26C}">
      <dsp:nvSpPr>
        <dsp:cNvPr id="0" name=""/>
        <dsp:cNvSpPr/>
      </dsp:nvSpPr>
      <dsp:spPr>
        <a:xfrm rot="10800000">
          <a:off x="0" y="2475359"/>
          <a:ext cx="3048000" cy="1249092"/>
        </a:xfrm>
        <a:prstGeom prst="upArrowCallou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TCP</a:t>
          </a:r>
          <a:endParaRPr lang="en-US" sz="2800" kern="1200"/>
        </a:p>
      </dsp:txBody>
      <dsp:txXfrm rot="10800000">
        <a:off x="0" y="2475359"/>
        <a:ext cx="3048000" cy="811623"/>
      </dsp:txXfrm>
    </dsp:sp>
    <dsp:sp modelId="{969592FB-447A-460C-B1B7-51666EAA2843}">
      <dsp:nvSpPr>
        <dsp:cNvPr id="0" name=""/>
        <dsp:cNvSpPr/>
      </dsp:nvSpPr>
      <dsp:spPr>
        <a:xfrm rot="10800000">
          <a:off x="0" y="1238449"/>
          <a:ext cx="3048000" cy="1249092"/>
        </a:xfrm>
        <a:prstGeom prst="upArrowCallout">
          <a:avLst/>
        </a:prstGeom>
        <a:solidFill>
          <a:srgbClr val="FF6699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SSL</a:t>
          </a:r>
          <a:endParaRPr lang="en-US" sz="2800" kern="1200"/>
        </a:p>
      </dsp:txBody>
      <dsp:txXfrm rot="10800000">
        <a:off x="0" y="1238449"/>
        <a:ext cx="3048000" cy="811623"/>
      </dsp:txXfrm>
    </dsp:sp>
    <dsp:sp modelId="{24650442-F6D6-4E31-9A63-4A72B15015FC}">
      <dsp:nvSpPr>
        <dsp:cNvPr id="0" name=""/>
        <dsp:cNvSpPr/>
      </dsp:nvSpPr>
      <dsp:spPr>
        <a:xfrm rot="10800000">
          <a:off x="0" y="1538"/>
          <a:ext cx="3048000" cy="1249092"/>
        </a:xfrm>
        <a:prstGeom prst="upArrowCallou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HTTP</a:t>
          </a:r>
          <a:endParaRPr lang="en-US" sz="2800" kern="1200"/>
        </a:p>
      </dsp:txBody>
      <dsp:txXfrm rot="10800000">
        <a:off x="0" y="1538"/>
        <a:ext cx="30480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95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86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58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34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5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84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46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0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97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2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customer opens account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customer receives a certificate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merchants have their own certificates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customer places an order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merchant is verified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order and payment are sent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merchant requests payment authorization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merchant confirms order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merchant provides goods or service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merchant requests payment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78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WWW,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v.v..)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uỷ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PROXY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08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4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95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Some things a HIDS will looks at</a:t>
            </a:r>
          </a:p>
          <a:p>
            <a:pPr marL="820738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Logins</a:t>
            </a:r>
          </a:p>
          <a:p>
            <a:pPr marL="820738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System or Application Log files / audit files</a:t>
            </a:r>
          </a:p>
          <a:p>
            <a:pPr marL="820738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Changes to software or configuration files</a:t>
            </a:r>
          </a:p>
          <a:p>
            <a:pPr marL="820738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Processes being launched or stopped</a:t>
            </a:r>
          </a:p>
          <a:p>
            <a:pPr marL="820738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 of certain programs</a:t>
            </a:r>
          </a:p>
          <a:p>
            <a:pPr marL="820738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CPU usage</a:t>
            </a:r>
          </a:p>
          <a:p>
            <a:pPr marL="820738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Network Traffic to/from Computer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Monitors activity on a specific network segment (watches the packets as they go by)</a:t>
            </a:r>
          </a:p>
          <a:p>
            <a:pPr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NIDS system will often look for</a:t>
            </a:r>
          </a:p>
          <a:p>
            <a:pPr marL="1039813" indent="-415925">
              <a:buFont typeface="Courier New" pitchFamily="49" charset="0"/>
              <a:buChar char="o"/>
              <a:defRPr/>
            </a:pP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Attacks</a:t>
            </a:r>
          </a:p>
          <a:p>
            <a:pPr marL="1039813" indent="-415925">
              <a:buFont typeface="Courier New" pitchFamily="49" charset="0"/>
              <a:buChar char="o"/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Ping Scans</a:t>
            </a:r>
          </a:p>
          <a:p>
            <a:pPr marL="1039813" indent="-415925">
              <a:buFont typeface="Courier New" pitchFamily="49" charset="0"/>
              <a:buChar char="o"/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Port Scans</a:t>
            </a:r>
          </a:p>
          <a:p>
            <a:pPr marL="1039813" indent="-415925">
              <a:buFont typeface="Courier New" pitchFamily="49" charset="0"/>
              <a:buChar char="o"/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Malicious content </a:t>
            </a:r>
          </a:p>
          <a:p>
            <a:pPr marL="1039813" indent="-415925">
              <a:buFont typeface="Courier New" pitchFamily="49" charset="0"/>
              <a:buChar char="o"/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Vulnerability tests</a:t>
            </a:r>
          </a:p>
          <a:p>
            <a:pPr marL="1039813" indent="-415925">
              <a:buFont typeface="Courier New" pitchFamily="49" charset="0"/>
              <a:buChar char="o"/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Tunneling</a:t>
            </a:r>
          </a:p>
          <a:p>
            <a:pPr marL="1039813" indent="-415925">
              <a:buFont typeface="Courier New" pitchFamily="49" charset="0"/>
              <a:buChar char="o"/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Brute Force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74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DNS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85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9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242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01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40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44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2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92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5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46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825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5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3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0">
              <a:lnSpc>
                <a:spcPct val="200000"/>
              </a:lnSpc>
              <a:buFont typeface="Courier New" pitchFamily="49" charset="0"/>
              <a:buNone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Something some you 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know</a:t>
            </a:r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 password)</a:t>
            </a:r>
          </a:p>
          <a:p>
            <a:pPr marL="952500">
              <a:lnSpc>
                <a:spcPct val="200000"/>
              </a:lnSpc>
              <a:buFont typeface="Courier New" pitchFamily="49" charset="0"/>
              <a:buNone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Something you</a:t>
            </a:r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 smartcard)</a:t>
            </a:r>
          </a:p>
          <a:p>
            <a:pPr marL="952500">
              <a:lnSpc>
                <a:spcPct val="200000"/>
              </a:lnSpc>
              <a:buFont typeface="Courier New" pitchFamily="49" charset="0"/>
              <a:buNone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Something you</a:t>
            </a:r>
            <a:r>
              <a:rPr lang="en-US" sz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</a:t>
            </a:r>
            <a:r>
              <a:rPr lang="en-US" sz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 biometrics)</a:t>
            </a:r>
          </a:p>
          <a:p>
            <a:pPr marL="952500">
              <a:lnSpc>
                <a:spcPct val="200000"/>
              </a:lnSpc>
              <a:buFont typeface="Courier New" pitchFamily="49" charset="0"/>
              <a:buNone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Or a 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combination</a:t>
            </a:r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 multi-factor)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305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821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315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210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134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940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5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57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7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0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090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666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848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197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3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91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389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027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3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3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4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98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7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49488"/>
            <a:ext cx="11277600" cy="1470025"/>
          </a:xfrm>
        </p:spPr>
        <p:txBody>
          <a:bodyPr/>
          <a:lstStyle/>
          <a:p>
            <a:r>
              <a:rPr lang="en-US" dirty="0" smtClean="0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Human error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Accident 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Ignorance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Workload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Malice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Dishonesty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Impersonation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Disgruntled employees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Snoops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attacks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Identity theft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Human error and malice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8700" y="1654425"/>
            <a:ext cx="10088880" cy="481584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Encryption</a:t>
            </a:r>
          </a:p>
          <a:p>
            <a:pPr marL="561975" indent="0" algn="just">
              <a:lnSpc>
                <a:spcPct val="160000"/>
              </a:lnSpc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Converts plain text message into secret message</a:t>
            </a:r>
          </a:p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Decryption</a:t>
            </a:r>
          </a:p>
          <a:p>
            <a:pPr marL="561975" indent="0" algn="just">
              <a:lnSpc>
                <a:spcPct val="160000"/>
              </a:lnSpc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Converts secret message into plain text message</a:t>
            </a:r>
          </a:p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Symmetric cipher</a:t>
            </a:r>
          </a:p>
          <a:p>
            <a:pPr marL="633413" indent="0" algn="just">
              <a:lnSpc>
                <a:spcPct val="160000"/>
              </a:lnSpc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Uses only one key</a:t>
            </a:r>
          </a:p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Asymmetric cipher</a:t>
            </a:r>
          </a:p>
          <a:p>
            <a:pPr marL="633413" indent="0" algn="just">
              <a:lnSpc>
                <a:spcPct val="160000"/>
              </a:lnSpc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Uses a key pair (private key and public key)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" y="587625"/>
            <a:ext cx="10972800" cy="1066800"/>
          </a:xfrm>
        </p:spPr>
        <p:txBody>
          <a:bodyPr/>
          <a:lstStyle/>
          <a:p>
            <a:r>
              <a:rPr lang="en-US" dirty="0" smtClean="0"/>
              <a:t>Electronic encryption and </a:t>
            </a:r>
            <a:r>
              <a:rPr lang="en-US" dirty="0"/>
              <a:t>d</a:t>
            </a:r>
            <a:r>
              <a:rPr lang="en-US" dirty="0" smtClean="0"/>
              <a:t>ecryption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8700" y="1654425"/>
            <a:ext cx="10088880" cy="481584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Certificate Authority (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Trusted, third-party entity that verifies the actual identity of an organization / individual before providing a digital certificate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Digital Certificate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digital Certificate is a users digital identity. It has the necessary information to identify a user and allow the basis for secure communication with a user.</a:t>
            </a:r>
          </a:p>
          <a:p>
            <a:pPr marL="747713" indent="0">
              <a:lnSpc>
                <a:spcPct val="200000"/>
              </a:lnSpc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" y="587625"/>
            <a:ext cx="10972800" cy="1066800"/>
          </a:xfrm>
        </p:spPr>
        <p:txBody>
          <a:bodyPr/>
          <a:lstStyle/>
          <a:p>
            <a:r>
              <a:rPr lang="en-US" dirty="0" smtClean="0"/>
              <a:t>Electronic encryption and </a:t>
            </a:r>
            <a:r>
              <a:rPr lang="en-US" dirty="0"/>
              <a:t>d</a:t>
            </a:r>
            <a:r>
              <a:rPr lang="en-US" dirty="0" smtClean="0"/>
              <a:t>ecryption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54380" y="1777230"/>
            <a:ext cx="10088880" cy="4815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Single key – works in both directions ( the same key used to encrypt will also decrypt the cipher text)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Very fast encryption / decryption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Key used for short time and discarded (session key)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710430"/>
            <a:ext cx="10972800" cy="1066800"/>
          </a:xfrm>
        </p:spPr>
        <p:txBody>
          <a:bodyPr/>
          <a:lstStyle/>
          <a:p>
            <a:r>
              <a:rPr lang="en-US" dirty="0" smtClean="0"/>
              <a:t>Symmetric key cryptography</a:t>
            </a:r>
            <a:endParaRPr lang="en-US" dirty="0"/>
          </a:p>
        </p:txBody>
      </p:sp>
      <p:pic>
        <p:nvPicPr>
          <p:cNvPr id="4" name="Picture 3" descr="encrpytion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49" y="4185151"/>
            <a:ext cx="5339023" cy="26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30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2440" y="1771380"/>
            <a:ext cx="6499860" cy="4815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Two keys – one made public and one kept securely private.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One-way – cipher text encrypted with one of the keys can only be decrypted with the other key.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Slow encryption / decryption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Used to encrypt small amounts of data (session keys, for example)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710430"/>
            <a:ext cx="10972800" cy="1066800"/>
          </a:xfrm>
        </p:spPr>
        <p:txBody>
          <a:bodyPr/>
          <a:lstStyle/>
          <a:p>
            <a:r>
              <a:rPr lang="en-US" dirty="0" smtClean="0"/>
              <a:t>Asymmetric key cryptography</a:t>
            </a:r>
            <a:endParaRPr lang="en-US" dirty="0"/>
          </a:p>
        </p:txBody>
      </p:sp>
      <p:pic>
        <p:nvPicPr>
          <p:cNvPr id="5" name="Picture 4" descr="public-key-encryp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810000"/>
            <a:ext cx="517330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3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710430"/>
            <a:ext cx="10972800" cy="1066800"/>
          </a:xfrm>
        </p:spPr>
        <p:txBody>
          <a:bodyPr/>
          <a:lstStyle/>
          <a:p>
            <a:r>
              <a:rPr lang="en-US" dirty="0" smtClean="0"/>
              <a:t>Digital Certificates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1777230"/>
            <a:ext cx="8382000" cy="489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2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SSL protocol developed by Netscape to securely transmit documents over the Internet</a:t>
            </a:r>
          </a:p>
          <a:p>
            <a:pPr marL="514350" indent="-514350"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Two-way authentication using public-key certificates</a:t>
            </a:r>
          </a:p>
          <a:p>
            <a:pPr marL="514350" indent="-514350"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Confidentiality</a:t>
            </a:r>
          </a:p>
          <a:p>
            <a:pPr marL="514350" indent="-514350"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Message integrity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Secure Sockets Layer (SSL)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42900" y="2257290"/>
            <a:ext cx="6835140" cy="48158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designers of SSL decided </a:t>
            </a:r>
            <a:r>
              <a:rPr lang="it-I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to create a separate protocol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layer</a:t>
            </a:r>
          </a:p>
          <a:p>
            <a:pPr algn="just">
              <a:lnSpc>
                <a:spcPct val="150000"/>
              </a:lnSpc>
            </a:pP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introduction of a separate protocol allows SSL to support applications other than HTTP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Secure Sockets Layer (SSL)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/>
          </p:nvPr>
        </p:nvGraphicFramePr>
        <p:xfrm>
          <a:off x="8130540" y="1760220"/>
          <a:ext cx="3048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75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One common use of SSL is to secure Web HTTP communication between a browser and a Web server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Sometimes designated HTTPS, which is the extension to the HTTP protocol that supports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Whereas SSL/TLS creates a secure connection between a client and a server over which any amount of data can be sent security, HTTPS is designed to transmit individual messages securely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Secure Hypertext Transport Protocol (HTTPS)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6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1914390"/>
            <a:ext cx="10088880" cy="481584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SSL uses the following process to verify authentication credentials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client checks the server’s certificate validity period. The authentication process stops if the current date and time fall outside of the validity period.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client verifies that the issuing Certificate Authority (CA) is on it's list of trusted CA's.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client uses the CA’s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public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key to validate the CA’s digital signature on the server certificate. If the digital signature can be verified, the client accepts the server certificate as a valid certificate issued by a trusted CA.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protect against man-in-the-middle attacks, the client compares the actual DNS name of the server to the DNS name on the certificate.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 all checks are successful, the client continues with the SSL handshake process.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847590"/>
            <a:ext cx="10972800" cy="1066800"/>
          </a:xfrm>
        </p:spPr>
        <p:txBody>
          <a:bodyPr/>
          <a:lstStyle/>
          <a:p>
            <a:r>
              <a:rPr lang="en-US" dirty="0" smtClean="0"/>
              <a:t>Secure Hypertext Transport Protocol (HTTPS)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1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Security methods. </a:t>
            </a:r>
          </a:p>
          <a:p>
            <a:r>
              <a:rPr lang="en-US" dirty="0" smtClean="0"/>
              <a:t>Attacks and malicious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847590"/>
            <a:ext cx="10972800" cy="1066800"/>
          </a:xfrm>
        </p:spPr>
        <p:txBody>
          <a:bodyPr/>
          <a:lstStyle/>
          <a:p>
            <a:r>
              <a:rPr lang="en-US" dirty="0" smtClean="0"/>
              <a:t>Secure Hypertext Transport Protocol (HTTPS)</a:t>
            </a:r>
            <a:endParaRPr lang="en-US" dirty="0"/>
          </a:p>
        </p:txBody>
      </p:sp>
      <p:pic>
        <p:nvPicPr>
          <p:cNvPr id="16386" name="Picture 2" descr="http://www.windowsecurity.com/img/upl/image00212757447735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1914390"/>
            <a:ext cx="8284964" cy="4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1914390"/>
            <a:ext cx="10088880" cy="481584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Open encryption &amp; security specification to protect Internet credit card transactions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Developed in 1996 by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Mastercard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Visa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n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 payment system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Rather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 set of security protocols &amp; formats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secure communications amongst parties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trust from use of X.509v3 certificates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privacy by restricted info to those who need it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847590"/>
            <a:ext cx="10972800" cy="1066800"/>
          </a:xfrm>
        </p:spPr>
        <p:txBody>
          <a:bodyPr/>
          <a:lstStyle/>
          <a:p>
            <a:r>
              <a:rPr lang="en-US" dirty="0" smtClean="0"/>
              <a:t>Secure Electronic Transactions (SET)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847590"/>
            <a:ext cx="10972800" cy="1066800"/>
          </a:xfrm>
        </p:spPr>
        <p:txBody>
          <a:bodyPr/>
          <a:lstStyle/>
          <a:p>
            <a:r>
              <a:rPr lang="en-US" dirty="0" smtClean="0"/>
              <a:t>SET Components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5920" y="1914390"/>
            <a:ext cx="8229600" cy="445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000"/>
                  </a:scheme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3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1914390"/>
            <a:ext cx="10088880" cy="4815842"/>
          </a:xfrm>
        </p:spPr>
        <p:txBody>
          <a:bodyPr>
            <a:normAutofit/>
          </a:bodyPr>
          <a:lstStyle/>
          <a:p>
            <a:pPr>
              <a:buNone/>
              <a:tabLst>
                <a:tab pos="4240213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Devices designed to implement and enforce an organizations network security policy.</a:t>
            </a:r>
          </a:p>
          <a:p>
            <a:pPr>
              <a:buNone/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Firewalls inspect incoming / outgoing packets and compare it against an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access control list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 order to determine whether that network packet should be allowed to pass through or be rejected</a:t>
            </a:r>
          </a:p>
          <a:p>
            <a:pPr>
              <a:buNone/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Can be hardware or software based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Can operate on layer 4 and above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847590"/>
            <a:ext cx="10972800" cy="1066800"/>
          </a:xfrm>
        </p:spPr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847590"/>
            <a:ext cx="10972800" cy="1066800"/>
          </a:xfrm>
        </p:spPr>
        <p:txBody>
          <a:bodyPr/>
          <a:lstStyle/>
          <a:p>
            <a:r>
              <a:rPr lang="en-US" dirty="0" smtClean="0"/>
              <a:t>Deployment Type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09" y="1914390"/>
            <a:ext cx="7520941" cy="470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26" y="2010637"/>
            <a:ext cx="8236587" cy="451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4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847590"/>
            <a:ext cx="10972800" cy="1066800"/>
          </a:xfrm>
        </p:spPr>
        <p:txBody>
          <a:bodyPr/>
          <a:lstStyle/>
          <a:p>
            <a:r>
              <a:rPr lang="en-US" dirty="0" smtClean="0"/>
              <a:t>Demilitarized Zone</a:t>
            </a:r>
            <a:endParaRPr lang="en-US" dirty="0"/>
          </a:p>
        </p:txBody>
      </p:sp>
      <p:pic>
        <p:nvPicPr>
          <p:cNvPr id="7" name="Picture 3" descr="DM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14390"/>
            <a:ext cx="7467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0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1937250"/>
            <a:ext cx="10088880" cy="48158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IDS are a tool in a layered security model. The purpose of an IDS is to: </a:t>
            </a:r>
          </a:p>
          <a:p>
            <a:pPr marL="1309688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Identify suspicious activity</a:t>
            </a:r>
          </a:p>
          <a:p>
            <a:pPr marL="1309688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Log activity</a:t>
            </a:r>
          </a:p>
          <a:p>
            <a:pPr marL="1309688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Respond (alert people)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Form: </a:t>
            </a:r>
          </a:p>
          <a:p>
            <a:pPr marL="1319213" indent="-466725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Host DIS</a:t>
            </a:r>
          </a:p>
          <a:p>
            <a:pPr marL="1319213" indent="-466725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Network DIS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Types of detection</a:t>
            </a:r>
          </a:p>
          <a:p>
            <a:pPr marL="1309688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Anomaly-based detection</a:t>
            </a:r>
          </a:p>
          <a:p>
            <a:pPr marL="1309688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Signature-based detection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Intrusion Detection Systems (IDS)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One important concern in DR planning is to determine resources that are a single point of failure which could halt your critical business functions.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Storage resources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Important Servers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Network Connections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Redundancy</a:t>
            </a:r>
            <a:endParaRPr lang="en-US" dirty="0"/>
          </a:p>
        </p:txBody>
      </p:sp>
      <p:pic>
        <p:nvPicPr>
          <p:cNvPr id="4" name="Picture 4" descr="s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61" y="1509645"/>
            <a:ext cx="3749040" cy="452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7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17" y="719479"/>
            <a:ext cx="10972800" cy="1066800"/>
          </a:xfrm>
        </p:spPr>
        <p:txBody>
          <a:bodyPr/>
          <a:lstStyle/>
          <a:p>
            <a:r>
              <a:rPr lang="en-US" dirty="0" smtClean="0"/>
              <a:t>Redundancy</a:t>
            </a:r>
            <a:endParaRPr lang="en-US" dirty="0"/>
          </a:p>
        </p:txBody>
      </p:sp>
      <p:pic>
        <p:nvPicPr>
          <p:cNvPr id="6" name="Picture 4" descr="s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" y="2043045"/>
            <a:ext cx="3749040" cy="452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ctive-pass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057" y="2596313"/>
            <a:ext cx="737076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Backup Types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66888" indent="-395288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Full backup</a:t>
            </a:r>
          </a:p>
          <a:p>
            <a:pPr marL="1766888" indent="-395288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Incremental Backup</a:t>
            </a:r>
          </a:p>
          <a:p>
            <a:pPr marL="1766888" indent="-395288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Differential backup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" y="839085"/>
            <a:ext cx="10972800" cy="1066800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1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Why secure a network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20" y="2043045"/>
            <a:ext cx="705189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26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56205"/>
            <a:ext cx="10972800" cy="1066800"/>
          </a:xfrm>
        </p:spPr>
        <p:txBody>
          <a:bodyPr/>
          <a:lstStyle/>
          <a:p>
            <a:r>
              <a:rPr lang="en-US" dirty="0" smtClean="0"/>
              <a:t>Full Backup</a:t>
            </a:r>
            <a:endParaRPr lang="en-US" dirty="0"/>
          </a:p>
        </p:txBody>
      </p:sp>
      <p:pic>
        <p:nvPicPr>
          <p:cNvPr id="5" name="Picture 4" descr="fullback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90" y="1723005"/>
            <a:ext cx="5758292" cy="497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23860" y="2103120"/>
            <a:ext cx="28194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data everyday!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Clear archive bit after backups</a:t>
            </a:r>
          </a:p>
        </p:txBody>
      </p:sp>
    </p:spTree>
    <p:extLst>
      <p:ext uri="{BB962C8B-B14F-4D97-AF65-F5344CB8AC3E}">
        <p14:creationId xmlns:p14="http://schemas.microsoft.com/office/powerpoint/2010/main" val="30816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56205"/>
            <a:ext cx="10972800" cy="1066800"/>
          </a:xfrm>
        </p:spPr>
        <p:txBody>
          <a:bodyPr/>
          <a:lstStyle/>
          <a:p>
            <a:r>
              <a:rPr lang="en-US" dirty="0" smtClean="0"/>
              <a:t>Incremental Backup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703820" y="2057400"/>
            <a:ext cx="28194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files that changed since last full or last </a:t>
            </a:r>
            <a:r>
              <a:rPr lang="en-US" dirty="0" err="1"/>
              <a:t>incr</a:t>
            </a:r>
            <a:endParaRPr lang="en-US" dirty="0"/>
          </a:p>
          <a:p>
            <a:r>
              <a:rPr lang="en-US" dirty="0"/>
              <a:t>Reset the archive bit</a:t>
            </a:r>
          </a:p>
        </p:txBody>
      </p:sp>
      <p:pic>
        <p:nvPicPr>
          <p:cNvPr id="7" name="Picture 6" descr="incrementalback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" y="1723005"/>
            <a:ext cx="5791200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56205"/>
            <a:ext cx="10972800" cy="1066800"/>
          </a:xfrm>
        </p:spPr>
        <p:txBody>
          <a:bodyPr/>
          <a:lstStyle/>
          <a:p>
            <a:r>
              <a:rPr lang="en-US" dirty="0" err="1" smtClean="0"/>
              <a:t>Diffirential</a:t>
            </a:r>
            <a:r>
              <a:rPr lang="en-US" dirty="0" smtClean="0"/>
              <a:t> Backup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703820" y="2057400"/>
            <a:ext cx="28194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files changed since last full or diff</a:t>
            </a:r>
          </a:p>
          <a:p>
            <a:r>
              <a:rPr lang="en-US" dirty="0"/>
              <a:t>DO NOT reset the archive bit</a:t>
            </a:r>
          </a:p>
        </p:txBody>
      </p:sp>
      <p:pic>
        <p:nvPicPr>
          <p:cNvPr id="5" name="Picture 4" descr="differntialback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723005"/>
            <a:ext cx="58674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5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Hot site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Warm site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Cold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Offsite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41020" y="1518150"/>
            <a:ext cx="11826240" cy="481584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Fully configured and ready to operate within a few hours of a disaster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Can support a short- or long-term outage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Flexible in its configuration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options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Advantages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Ready for operation within hours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High availability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Flexible configurations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Annual testing available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Exclusive use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Disadvantages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Very expensive (can be more than double the data-center costs)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656205"/>
            <a:ext cx="10972800" cy="1066800"/>
          </a:xfrm>
        </p:spPr>
        <p:txBody>
          <a:bodyPr/>
          <a:lstStyle/>
          <a:p>
            <a:r>
              <a:rPr lang="en-US" dirty="0" smtClean="0"/>
              <a:t>Hot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1982970"/>
            <a:ext cx="10088880" cy="4815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Partially configured with some equipment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Provides the facility and some peripheral devices, but not a full configuration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Advantages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Less expensive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Usually exclusive use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Available for long time frames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Disadvantages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Not immediately available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Operational testing usually not available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Warm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0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1982970"/>
            <a:ext cx="10088880" cy="4815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Supplies basic computing environments, including wiring, ventilation, plumbing, and flooring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Advantages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Relatively low cost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Disadvantages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No hardware infrastructure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Not immediately available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Operational testing not available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Cold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Consumes or disables resources in order to interrupt services to legitimate users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Modes of attack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Crash application or OS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Clog network connections to a Web server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Overload victim system by consuming resources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 normal procedures to deny access to users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Crash network device using remote access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Overload DNS server with lookup requests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Denial of Service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9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TCP Three way Handshake</a:t>
            </a:r>
            <a:endParaRPr lang="en-US" dirty="0"/>
          </a:p>
        </p:txBody>
      </p:sp>
      <p:pic>
        <p:nvPicPr>
          <p:cNvPr id="5" name="Content Placeholder 4" descr="3-way handsha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9300" y="2225040"/>
            <a:ext cx="7486650" cy="435133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95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6621780" cy="4815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Floods target server with half-open TCP connections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Exploits the TCP “handshake”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SYN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SYN/ACK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SYN Flood</a:t>
            </a:r>
            <a:endParaRPr lang="en-US" dirty="0"/>
          </a:p>
        </p:txBody>
      </p:sp>
      <p:pic>
        <p:nvPicPr>
          <p:cNvPr id="4" name="Picture 3" descr="synfl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80" y="1396230"/>
            <a:ext cx="4114800" cy="516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4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Three-step process (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AAA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Authentication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Positive identification of person/system seeking access to secured information/services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Authorization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User’s level of access to resources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Accounting</a:t>
            </a:r>
            <a:r>
              <a:rPr lang="en-U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Record of each asset’s use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Security of system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Distributed Denial of Service – Overwhelm the victim by sheer numbers.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Take over computers (bots/zombies)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Build a command and control network using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slaves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Often using IRC or other pubic services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Control hundreds or thousands of computers and attack another.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Distributed Denial of Service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723900"/>
            <a:ext cx="10972800" cy="1066800"/>
          </a:xfrm>
        </p:spPr>
        <p:txBody>
          <a:bodyPr/>
          <a:lstStyle/>
          <a:p>
            <a:r>
              <a:rPr lang="en-US" dirty="0" smtClean="0"/>
              <a:t>Distributed Denial of Service Attacks</a:t>
            </a:r>
            <a:endParaRPr lang="en-US" dirty="0"/>
          </a:p>
        </p:txBody>
      </p:sp>
      <p:pic>
        <p:nvPicPr>
          <p:cNvPr id="5" name="Picture 4" descr="d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2220" y="1607820"/>
            <a:ext cx="6705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7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Clients and servers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Install security patches and updates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Install and configure personal firewalls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Install and maintain antivirus software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Perform regular antivirus scans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E-mail servers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Install and maintain antivirus software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</a:t>
            </a:r>
            <a:r>
              <a:rPr lang="en-US" dirty="0" err="1" smtClean="0"/>
              <a:t>Countermesures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6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Firewalls and routers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Filter inbound and outbound packets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Turn off directed broadcasts on internal routers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Block RFC 1918, multicast and loopback addresses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Block packets with foreign protocol or port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Block incoming packets with network’s source address</a:t>
            </a:r>
          </a:p>
          <a:p>
            <a:pPr lvl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Block outgoing packets with fake source address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</a:t>
            </a:r>
            <a:r>
              <a:rPr lang="en-US" dirty="0" err="1" smtClean="0"/>
              <a:t>Countermesures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Act of falsely identifying a packet’s IP address, MAC address…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Four primary types:</a:t>
            </a:r>
          </a:p>
          <a:p>
            <a:pPr marL="1090613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IP address spoofing</a:t>
            </a:r>
          </a:p>
          <a:p>
            <a:pPr marL="1090613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ARP poisoning</a:t>
            </a:r>
          </a:p>
          <a:p>
            <a:pPr marL="1090613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Web spoofing</a:t>
            </a:r>
          </a:p>
          <a:p>
            <a:pPr marL="1090613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DNS spoofing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Spoofing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Used to exploit trust relationships between two hosts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Trust relationship could be enforced at the router, the firewall, by an application, or by the 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IP Address Spoofing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0430"/>
            <a:ext cx="10972800" cy="1066800"/>
          </a:xfrm>
        </p:spPr>
        <p:txBody>
          <a:bodyPr/>
          <a:lstStyle/>
          <a:p>
            <a:r>
              <a:rPr lang="en-US" dirty="0" smtClean="0"/>
              <a:t>IP Address Spoofing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777230"/>
            <a:ext cx="6400800" cy="515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0430"/>
            <a:ext cx="10972800" cy="1066800"/>
          </a:xfrm>
        </p:spPr>
        <p:txBody>
          <a:bodyPr/>
          <a:lstStyle/>
          <a:p>
            <a:r>
              <a:rPr lang="en-US" dirty="0" smtClean="0"/>
              <a:t>Web Spoofing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80" y="1539239"/>
            <a:ext cx="6644640" cy="535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2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Class of attacks in which the attackers places himself between two communicating hosts and listens on their session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Both of the other hosts think they are communicating with each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Man in the Middle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8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Web spoofing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TCP session hijacking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Information theft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Other attacks (denial-of-service attacks, corruption of transmitted data, traffic analysis to gain information about victim’s network)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Man in the Middle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Fundamental Principles of Security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Confidentiality: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Protection of data from unauthorized disclosure to a third party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Integrity: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Assurance that data is not altered or destroyed is an unauthorized manner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Availability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Continuous operation of computing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Information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3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Use encrypted applications (SSL)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Use encrypted network communications (VPNs)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Use switches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Restrict physical access to networks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Use 802.1x to require authorization before allowing network use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Self-replicating programs that spread by “infecting” other programs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Attach or embed themselves in other programs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When program runs, virus is executed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Damaging and costly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Viruses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 algn="just">
              <a:buClr>
                <a:schemeClr val="tx2">
                  <a:lumMod val="60000"/>
                  <a:lumOff val="40000"/>
                </a:schemeClr>
              </a:buClr>
              <a:buFont typeface="Symbol" pitchFamily="18" charset="2"/>
              <a:buChar char="·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Enterprise virus protection solutions</a:t>
            </a:r>
          </a:p>
          <a:p>
            <a:pPr marL="1081088" indent="-333375" algn="just">
              <a:buClr>
                <a:schemeClr val="tx2">
                  <a:lumMod val="60000"/>
                  <a:lumOff val="40000"/>
                </a:schemeClr>
              </a:buClr>
              <a:buFont typeface="Courier New" pitchFamily="49" charset="0"/>
              <a:buChar char="o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Desktop antivirus programs</a:t>
            </a:r>
          </a:p>
          <a:p>
            <a:pPr marL="1081088" indent="-333375" algn="just">
              <a:buClr>
                <a:schemeClr val="tx2">
                  <a:lumMod val="60000"/>
                  <a:lumOff val="40000"/>
                </a:schemeClr>
              </a:buClr>
              <a:buFont typeface="Courier New" pitchFamily="49" charset="0"/>
              <a:buChar char="o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Virus filters for e-mail servers</a:t>
            </a:r>
          </a:p>
          <a:p>
            <a:pPr marL="1081088" indent="-333375" algn="just">
              <a:buClr>
                <a:schemeClr val="tx2">
                  <a:lumMod val="60000"/>
                  <a:lumOff val="40000"/>
                </a:schemeClr>
              </a:buClr>
              <a:buFont typeface="Courier New" pitchFamily="49" charset="0"/>
              <a:buChar char="o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Network appliances that detect and remove viruses</a:t>
            </a:r>
          </a:p>
          <a:p>
            <a:pPr algn="just">
              <a:buClr>
                <a:schemeClr val="tx2">
                  <a:lumMod val="60000"/>
                  <a:lumOff val="40000"/>
                </a:schemeClr>
              </a:buClr>
              <a:buFont typeface="Symbol" pitchFamily="18" charset="2"/>
              <a:buChar char="·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Instill good behaviors in users and system administrator</a:t>
            </a:r>
          </a:p>
          <a:p>
            <a:pPr marL="1081088" indent="-395288" algn="just">
              <a:buClr>
                <a:schemeClr val="tx2">
                  <a:lumMod val="60000"/>
                  <a:lumOff val="40000"/>
                </a:schemeClr>
              </a:buClr>
              <a:buFont typeface="Courier New" pitchFamily="49" charset="0"/>
              <a:buChar char="o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Keep security patches and virus signature databases up to date </a:t>
            </a:r>
          </a:p>
          <a:p>
            <a:pPr marL="1081088" indent="-395288" algn="just">
              <a:buClr>
                <a:schemeClr val="tx2">
                  <a:lumMod val="60000"/>
                  <a:lumOff val="40000"/>
                </a:schemeClr>
              </a:buClr>
              <a:buFont typeface="Courier New" pitchFamily="49" charset="0"/>
              <a:buChar char="o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Train users to not open unsolicited attachments</a:t>
            </a:r>
          </a:p>
          <a:p>
            <a:pPr marL="1081088" indent="-395288" algn="just">
              <a:buClr>
                <a:schemeClr val="tx2">
                  <a:lumMod val="60000"/>
                  <a:lumOff val="40000"/>
                </a:schemeClr>
              </a:buClr>
              <a:buFont typeface="Courier New" pitchFamily="49" charset="0"/>
              <a:buChar char="o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Unhide file extensions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Protecting Against </a:t>
            </a:r>
            <a:r>
              <a:rPr lang="en-US" dirty="0" err="1" smtClean="0"/>
              <a:t>Virues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 algn="just">
              <a:buClr>
                <a:schemeClr val="tx2">
                  <a:lumMod val="60000"/>
                  <a:lumOff val="40000"/>
                </a:schemeClr>
              </a:buClr>
              <a:buFont typeface="Symbol" pitchFamily="18" charset="2"/>
              <a:buChar char="·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Remote access program surreptitiously installed on user computers that allows attack to control behavior of victim’s computer</a:t>
            </a:r>
          </a:p>
          <a:p>
            <a:pPr algn="just">
              <a:buClr>
                <a:schemeClr val="tx2">
                  <a:lumMod val="60000"/>
                  <a:lumOff val="40000"/>
                </a:schemeClr>
              </a:buClr>
              <a:buFont typeface="Symbol" pitchFamily="18" charset="2"/>
              <a:buChar char="·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Also known as remote access Trojans</a:t>
            </a:r>
          </a:p>
          <a:p>
            <a:pPr algn="just">
              <a:buClr>
                <a:schemeClr val="tx2">
                  <a:lumMod val="60000"/>
                  <a:lumOff val="40000"/>
                </a:schemeClr>
              </a:buClr>
              <a:buFont typeface="Symbol" pitchFamily="18" charset="2"/>
              <a:buChar char="·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Detection and elimination</a:t>
            </a:r>
          </a:p>
          <a:p>
            <a:pPr marL="1039813" indent="-354013" algn="just">
              <a:buClr>
                <a:schemeClr val="tx2">
                  <a:lumMod val="60000"/>
                  <a:lumOff val="40000"/>
                </a:schemeClr>
              </a:buClr>
              <a:buFont typeface="Courier New" pitchFamily="49" charset="0"/>
              <a:buChar char="o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Up-to-date antivirus software</a:t>
            </a:r>
          </a:p>
          <a:p>
            <a:pPr marL="1039813" indent="-354013" algn="just">
              <a:buClr>
                <a:schemeClr val="tx2">
                  <a:lumMod val="60000"/>
                  <a:lumOff val="40000"/>
                </a:schemeClr>
              </a:buClr>
              <a:buFont typeface="Courier New" pitchFamily="49" charset="0"/>
              <a:buChar char="o"/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Intrusion detection systems (IDS)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Backdoors (Programs)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6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Disguised as a useful program. It might even might do something useful to keep up the disguise. But will cause you harm.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Countermeasures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User Education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Don’t run software that you are not familiar with and that you don’t have “real distribution” media for.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Software Digital Signing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Anti-virus software to detect known Trojans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Trojan Horses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Logic Bomb – Code or applications embedded into a system that waits for a specific time or event then goes off doing some type of damage.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Countermeasures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Inventory all software and keep checksums.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Tripwire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a popular program that provides file integrity verification.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Logic Bombs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Worms – work differently than viruses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Self-propagate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 damage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Counter measures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Remove un-necessary services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Patch OS and applications</a:t>
            </a:r>
          </a:p>
          <a:p>
            <a:pPr algn="just">
              <a:buClr>
                <a:schemeClr val="tx2">
                  <a:lumMod val="60000"/>
                  <a:lumOff val="40000"/>
                </a:schemeClr>
              </a:buClr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Filter all the traffic you can at the firewall</a:t>
            </a:r>
          </a:p>
          <a:p>
            <a:pPr algn="just">
              <a:buClr>
                <a:schemeClr val="tx2">
                  <a:lumMod val="60000"/>
                  <a:lumOff val="40000"/>
                </a:schemeClr>
              </a:buClr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Network and host-based Intrusion Detection Systems</a:t>
            </a:r>
          </a:p>
          <a:p>
            <a:pPr algn="just">
              <a:buClr>
                <a:schemeClr val="tx2">
                  <a:lumMod val="60000"/>
                  <a:lumOff val="40000"/>
                </a:schemeClr>
              </a:buClr>
              <a:tabLst>
                <a:tab pos="4967288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Antivirus programs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Worms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126980" cy="48158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Software installed on a system to hide the presence of an attacker.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Can consist of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Replaced system software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Loadable kernel modules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076190"/>
            <a:ext cx="10972800" cy="1066800"/>
          </a:xfrm>
        </p:spPr>
        <p:txBody>
          <a:bodyPr/>
          <a:lstStyle/>
          <a:p>
            <a:r>
              <a:rPr lang="en-US" dirty="0" smtClean="0"/>
              <a:t>Rootkits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vulnerability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software hardware or procedural weakness that may provide an attacker the opportunity to obtain unauthorized access.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threat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is an unauthorized access to a network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risk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Security threat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Technology weaknesses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Configuration weaknesses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Policy weaknesses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Human error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Causes of network security vulnerabilities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TCP/IP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Operating systems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Network equipment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Technology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6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82980" y="2142990"/>
            <a:ext cx="10088880" cy="48158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Unsecured accounts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Weak passwords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Misconfigured Internet services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Unsecured default settings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Misconfigured network equipment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Trojan horse programs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Viruses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Configuration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6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2229</Words>
  <Application>Microsoft Office PowerPoint</Application>
  <PresentationFormat>Widescreen</PresentationFormat>
  <Paragraphs>410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Courier New</vt:lpstr>
      <vt:lpstr>Georgia</vt:lpstr>
      <vt:lpstr>Symbol</vt:lpstr>
      <vt:lpstr>Wingdings</vt:lpstr>
      <vt:lpstr>Wingdings 2</vt:lpstr>
      <vt:lpstr>Training presentation</vt:lpstr>
      <vt:lpstr>Network Security</vt:lpstr>
      <vt:lpstr>Introduction</vt:lpstr>
      <vt:lpstr>Why secure a network</vt:lpstr>
      <vt:lpstr>Security of system resources</vt:lpstr>
      <vt:lpstr>Information Security</vt:lpstr>
      <vt:lpstr>Security threat trends</vt:lpstr>
      <vt:lpstr>Causes of network security vulnerabilities </vt:lpstr>
      <vt:lpstr>Technology weaknesses</vt:lpstr>
      <vt:lpstr>Configuration weaknesses</vt:lpstr>
      <vt:lpstr>Human error and malice</vt:lpstr>
      <vt:lpstr>Electronic encryption and decryption concepts</vt:lpstr>
      <vt:lpstr>Electronic encryption and decryption concepts</vt:lpstr>
      <vt:lpstr>Symmetric key cryptography</vt:lpstr>
      <vt:lpstr>Asymmetric key cryptography</vt:lpstr>
      <vt:lpstr>Digital Certificates </vt:lpstr>
      <vt:lpstr>Secure Sockets Layer (SSL)</vt:lpstr>
      <vt:lpstr>Secure Sockets Layer (SSL)</vt:lpstr>
      <vt:lpstr>Secure Hypertext Transport Protocol (HTTPS)</vt:lpstr>
      <vt:lpstr>Secure Hypertext Transport Protocol (HTTPS)</vt:lpstr>
      <vt:lpstr>Secure Hypertext Transport Protocol (HTTPS)</vt:lpstr>
      <vt:lpstr>Secure Electronic Transactions (SET)</vt:lpstr>
      <vt:lpstr>SET Components</vt:lpstr>
      <vt:lpstr>Firewalls</vt:lpstr>
      <vt:lpstr>Deployment Type</vt:lpstr>
      <vt:lpstr>Demilitarized Zone</vt:lpstr>
      <vt:lpstr>Intrusion Detection Systems (IDS)</vt:lpstr>
      <vt:lpstr>Redundancy</vt:lpstr>
      <vt:lpstr>Redundancy</vt:lpstr>
      <vt:lpstr>Backup</vt:lpstr>
      <vt:lpstr>Full Backup</vt:lpstr>
      <vt:lpstr>Incremental Backup</vt:lpstr>
      <vt:lpstr>Diffirential Backup</vt:lpstr>
      <vt:lpstr>Offsite storage</vt:lpstr>
      <vt:lpstr>Hot Site</vt:lpstr>
      <vt:lpstr>Warm Site</vt:lpstr>
      <vt:lpstr>Cold Site</vt:lpstr>
      <vt:lpstr>Denial of Service Attacks</vt:lpstr>
      <vt:lpstr>TCP Three way Handshake</vt:lpstr>
      <vt:lpstr>SYN Flood</vt:lpstr>
      <vt:lpstr>Distributed Denial of Service Attacks</vt:lpstr>
      <vt:lpstr>Distributed Denial of Service Attacks</vt:lpstr>
      <vt:lpstr>DDoS Countermesures</vt:lpstr>
      <vt:lpstr>DDoS Countermesures</vt:lpstr>
      <vt:lpstr>Spoofing</vt:lpstr>
      <vt:lpstr>IP Address Spoofing</vt:lpstr>
      <vt:lpstr>IP Address Spoofing</vt:lpstr>
      <vt:lpstr>Web Spoofing</vt:lpstr>
      <vt:lpstr>Man in the Middle</vt:lpstr>
      <vt:lpstr>Man in the Middle Applications</vt:lpstr>
      <vt:lpstr>Countermeasures</vt:lpstr>
      <vt:lpstr>Viruses</vt:lpstr>
      <vt:lpstr>Protecting Against Virues</vt:lpstr>
      <vt:lpstr>Backdoors (Programs)</vt:lpstr>
      <vt:lpstr>Trojan Horses</vt:lpstr>
      <vt:lpstr>Logic Bombs</vt:lpstr>
      <vt:lpstr>Worms</vt:lpstr>
      <vt:lpstr>Rootkits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2013-03-13T07:05:25Z</dcterms:created>
  <dcterms:modified xsi:type="dcterms:W3CDTF">2013-03-28T14:36:20Z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