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272" r:id="rId5"/>
    <p:sldId id="381" r:id="rId6"/>
    <p:sldId id="383" r:id="rId7"/>
    <p:sldId id="382" r:id="rId8"/>
    <p:sldId id="384" r:id="rId9"/>
    <p:sldId id="386" r:id="rId10"/>
    <p:sldId id="385" r:id="rId11"/>
    <p:sldId id="388" r:id="rId12"/>
    <p:sldId id="389" r:id="rId13"/>
    <p:sldId id="387" r:id="rId14"/>
    <p:sldId id="390" r:id="rId15"/>
    <p:sldId id="391" r:id="rId16"/>
    <p:sldId id="392" r:id="rId17"/>
    <p:sldId id="393" r:id="rId18"/>
    <p:sldId id="401" r:id="rId19"/>
    <p:sldId id="394" r:id="rId20"/>
    <p:sldId id="395" r:id="rId21"/>
    <p:sldId id="396" r:id="rId22"/>
    <p:sldId id="398" r:id="rId23"/>
    <p:sldId id="397" r:id="rId24"/>
    <p:sldId id="399" r:id="rId25"/>
    <p:sldId id="400" r:id="rId26"/>
    <p:sldId id="294" r:id="rId27"/>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67">
          <p15:clr>
            <a:srgbClr val="A4A3A4"/>
          </p15:clr>
        </p15:guide>
        <p15:guide id="2" orient="horz" pos="619">
          <p15:clr>
            <a:srgbClr val="A4A3A4"/>
          </p15:clr>
        </p15:guide>
        <p15:guide id="3" orient="horz" pos="1341">
          <p15:clr>
            <a:srgbClr val="A4A3A4"/>
          </p15:clr>
        </p15:guide>
        <p15:guide id="4" orient="horz" pos="447">
          <p15:clr>
            <a:srgbClr val="A4A3A4"/>
          </p15:clr>
        </p15:guide>
        <p15:guide id="5" pos="4239">
          <p15:clr>
            <a:srgbClr val="A4A3A4"/>
          </p15:clr>
        </p15:guide>
        <p15:guide id="6" pos="6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iley Minter" initials="H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FF"/>
    <a:srgbClr val="0066FF"/>
    <a:srgbClr val="CCECFF"/>
    <a:srgbClr val="99CCFF"/>
    <a:srgbClr val="00CC99"/>
    <a:srgbClr val="99FFCC"/>
    <a:srgbClr val="33CCCC"/>
    <a:srgbClr val="336600"/>
    <a:srgbClr val="CCFFFF"/>
    <a:srgbClr val="66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497" autoAdjust="0"/>
    <p:restoredTop sz="84686" autoAdjust="0"/>
  </p:normalViewPr>
  <p:slideViewPr>
    <p:cSldViewPr snapToGrid="0" snapToObjects="1">
      <p:cViewPr varScale="1">
        <p:scale>
          <a:sx n="116" d="100"/>
          <a:sy n="116" d="100"/>
        </p:scale>
        <p:origin x="-1518" y="-114"/>
      </p:cViewPr>
      <p:guideLst>
        <p:guide orient="horz" pos="4167"/>
        <p:guide orient="horz" pos="619"/>
        <p:guide orient="horz" pos="1341"/>
        <p:guide orient="horz" pos="447"/>
        <p:guide pos="4239"/>
        <p:guide pos="66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B0D4B789-25D8-1843-BAB8-2267438B309B}" type="datetimeFigureOut">
              <a:rPr lang="en-US" smtClean="0"/>
              <a:pPr/>
              <a:t>12/8/2016</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875D77E6-0909-704F-95A1-033994BA1C66}" type="slidenum">
              <a:rPr lang="en-US" smtClean="0"/>
              <a:pPr/>
              <a:t>‹#›</a:t>
            </a:fld>
            <a:endParaRPr lang="en-US" dirty="0"/>
          </a:p>
        </p:txBody>
      </p:sp>
    </p:spTree>
    <p:extLst>
      <p:ext uri="{BB962C8B-B14F-4D97-AF65-F5344CB8AC3E}">
        <p14:creationId xmlns:p14="http://schemas.microsoft.com/office/powerpoint/2010/main" xmlns="" val="9075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3002A6EE-D9A7-4E85-A614-E5A89AE2079D}" type="datetimeFigureOut">
              <a:rPr lang="en-US" smtClean="0"/>
              <a:pPr/>
              <a:t>12/8/2016</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020E3784-9684-4F8D-A52D-27123AFB5A72}" type="slidenum">
              <a:rPr lang="en-US" smtClean="0"/>
              <a:pPr/>
              <a:t>‹#›</a:t>
            </a:fld>
            <a:endParaRPr lang="en-US" dirty="0"/>
          </a:p>
        </p:txBody>
      </p:sp>
    </p:spTree>
    <p:extLst>
      <p:ext uri="{BB962C8B-B14F-4D97-AF65-F5344CB8AC3E}">
        <p14:creationId xmlns:p14="http://schemas.microsoft.com/office/powerpoint/2010/main" xmlns="" val="24634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C Title Layout">
    <p:spTree>
      <p:nvGrpSpPr>
        <p:cNvPr id="1" name=""/>
        <p:cNvGrpSpPr/>
        <p:nvPr/>
      </p:nvGrpSpPr>
      <p:grpSpPr>
        <a:xfrm>
          <a:off x="0" y="0"/>
          <a:ext cx="0" cy="0"/>
          <a:chOff x="0" y="0"/>
          <a:chExt cx="0" cy="0"/>
        </a:xfrm>
      </p:grpSpPr>
      <p:sp>
        <p:nvSpPr>
          <p:cNvPr id="6" name="Picture Placeholder 5"/>
          <p:cNvSpPr>
            <a:spLocks noGrp="1"/>
          </p:cNvSpPr>
          <p:nvPr>
            <p:ph type="pic" sz="quarter" idx="30" hasCustomPrompt="1"/>
          </p:nvPr>
        </p:nvSpPr>
        <p:spPr>
          <a:xfrm>
            <a:off x="2412271" y="2774732"/>
            <a:ext cx="6479697" cy="3499996"/>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2017059" y="1453825"/>
            <a:ext cx="5163670"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4" name="Content Placeholder 23"/>
          <p:cNvSpPr>
            <a:spLocks noGrp="1"/>
          </p:cNvSpPr>
          <p:nvPr>
            <p:ph sz="quarter" idx="18" hasCustomPrompt="1"/>
          </p:nvPr>
        </p:nvSpPr>
        <p:spPr>
          <a:xfrm>
            <a:off x="7180728" y="1975805"/>
            <a:ext cx="1563007" cy="270559"/>
          </a:xfrm>
          <a:prstGeom prst="rect">
            <a:avLst/>
          </a:prstGeom>
        </p:spPr>
        <p:txBody>
          <a:bodyPr wrap="square" lIns="0" tIns="0" rIns="0" bIns="0" anchor="t" anchorCtr="0">
            <a:noAutofit/>
          </a:bodyPr>
          <a:lstStyle>
            <a:lvl1pPr marL="0" indent="0" algn="r">
              <a:buFontTx/>
              <a:buNone/>
              <a:defRPr sz="1400" b="0" baseline="0">
                <a:solidFill>
                  <a:srgbClr val="4D4D4D"/>
                </a:solidFill>
                <a:latin typeface="+mj-lt"/>
              </a:defRPr>
            </a:lvl1pPr>
          </a:lstStyle>
          <a:p>
            <a:pPr lvl="0"/>
            <a:r>
              <a:rPr lang="en-GB" dirty="0" smtClean="0"/>
              <a:t>Date</a:t>
            </a:r>
            <a:endParaRPr lang="en-GB" dirty="0"/>
          </a:p>
        </p:txBody>
      </p:sp>
      <p:sp>
        <p:nvSpPr>
          <p:cNvPr id="35" name="Text Placeholder 7"/>
          <p:cNvSpPr>
            <a:spLocks noGrp="1"/>
          </p:cNvSpPr>
          <p:nvPr>
            <p:ph type="body" sz="quarter" idx="11" hasCustomPrompt="1"/>
          </p:nvPr>
        </p:nvSpPr>
        <p:spPr>
          <a:xfrm>
            <a:off x="2017059" y="1862223"/>
            <a:ext cx="5163670"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sp>
        <p:nvSpPr>
          <p:cNvPr id="2" name="Rectangle 1"/>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descr="HC 2013 logo.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140279" y="6274728"/>
            <a:ext cx="2145864" cy="423686"/>
          </a:xfrm>
          <a:prstGeom prst="rect">
            <a:avLst/>
          </a:prstGeom>
        </p:spPr>
      </p:pic>
      <p:grpSp>
        <p:nvGrpSpPr>
          <p:cNvPr id="26" name="Group 33"/>
          <p:cNvGrpSpPr>
            <a:grpSpLocks noChangeAspect="1"/>
          </p:cNvGrpSpPr>
          <p:nvPr userDrawn="1"/>
        </p:nvGrpSpPr>
        <p:grpSpPr bwMode="auto">
          <a:xfrm>
            <a:off x="7525706" y="294543"/>
            <a:ext cx="1366262" cy="502920"/>
            <a:chOff x="92" y="856"/>
            <a:chExt cx="1550" cy="538"/>
          </a:xfrm>
        </p:grpSpPr>
        <p:sp>
          <p:nvSpPr>
            <p:cNvPr id="28" name="Rectangle 34"/>
            <p:cNvSpPr>
              <a:spLocks noChangeArrowheads="1"/>
            </p:cNvSpPr>
            <p:nvPr/>
          </p:nvSpPr>
          <p:spPr bwMode="auto">
            <a:xfrm>
              <a:off x="92" y="856"/>
              <a:ext cx="1550" cy="538"/>
            </a:xfrm>
            <a:prstGeom prst="rect">
              <a:avLst/>
            </a:prstGeom>
            <a:solidFill>
              <a:schemeClr val="bg1"/>
            </a:solidFill>
            <a:ln w="12700" algn="ctr">
              <a:noFill/>
              <a:miter lim="800000"/>
              <a:headEnd/>
              <a:tailEnd/>
            </a:ln>
          </p:spPr>
          <p:txBody>
            <a:bodyPr wrap="none" lIns="91432" tIns="45716" rIns="91432" bIns="45716" anchor="ctr"/>
            <a:lstStyle/>
            <a:p>
              <a:endParaRPr lang="en-US" dirty="0">
                <a:solidFill>
                  <a:srgbClr val="4D4D4D"/>
                </a:solidFill>
              </a:endParaRPr>
            </a:p>
          </p:txBody>
        </p:sp>
        <p:pic>
          <p:nvPicPr>
            <p:cNvPr id="29" name="Picture 35" descr="HIT-INSP"/>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141" y="922"/>
              <a:ext cx="1454" cy="430"/>
            </a:xfrm>
            <a:prstGeom prst="rect">
              <a:avLst/>
            </a:prstGeom>
            <a:noFill/>
            <a:ln w="9525">
              <a:noFill/>
              <a:miter lim="800000"/>
              <a:headEnd/>
              <a:tailEnd/>
            </a:ln>
          </p:spPr>
        </p:pic>
      </p:grpSp>
      <p:pic>
        <p:nvPicPr>
          <p:cNvPr id="1026" name="Picture 2" descr="Y:\DeptBackup\ES\SMS\DATA\03-Design\Logo GCS and logo Customer\GCS-logo\Logo GCS\GCS Logo file  - no transparency.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961333" y="1410544"/>
            <a:ext cx="934702" cy="922531"/>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Logo SA_PNG"/>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7493360" y="6392442"/>
            <a:ext cx="1395146" cy="285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9813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A291C"/>
                </a:solidFill>
              </a:defRPr>
            </a:lvl1pPr>
          </a:lstStyle>
          <a:p>
            <a:r>
              <a:rPr lang="en-US" smtClean="0"/>
              <a:t>Click to edit Master title style</a:t>
            </a:r>
            <a:endParaRPr lang="en-GB" dirty="0"/>
          </a:p>
        </p:txBody>
      </p:sp>
      <p:pic>
        <p:nvPicPr>
          <p:cNvPr id="4"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1" descr="Logo SA_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339280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HC Full Image Layout">
    <p:spTree>
      <p:nvGrpSpPr>
        <p:cNvPr id="1" name=""/>
        <p:cNvGrpSpPr/>
        <p:nvPr/>
      </p:nvGrpSpPr>
      <p:grpSpPr>
        <a:xfrm>
          <a:off x="0" y="0"/>
          <a:ext cx="0" cy="0"/>
          <a:chOff x="0" y="0"/>
          <a:chExt cx="0" cy="0"/>
        </a:xfrm>
      </p:grpSpPr>
      <p:pic>
        <p:nvPicPr>
          <p:cNvPr id="4" name="Picture 3" descr="HC 2013 logo (rev).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597872" y="315359"/>
            <a:ext cx="2145864" cy="42368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62064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0"/>
            </a:lvl1pPr>
          </a:lstStyle>
          <a:p>
            <a:r>
              <a:rPr lang="en-US" dirty="0" smtClean="0"/>
              <a:t>Click to edit Master title style</a:t>
            </a:r>
            <a:endParaRPr lang="en-US" dirty="0"/>
          </a:p>
        </p:txBody>
      </p:sp>
      <p:sp>
        <p:nvSpPr>
          <p:cNvPr id="3" name="Content Placeholder 2"/>
          <p:cNvSpPr>
            <a:spLocks noGrp="1"/>
          </p:cNvSpPr>
          <p:nvPr>
            <p:ph idx="1"/>
          </p:nvPr>
        </p:nvSpPr>
        <p:spPr>
          <a:xfrm>
            <a:off x="1069974" y="2016369"/>
            <a:ext cx="7616826" cy="410979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xfrm>
            <a:off x="6781800" y="6381750"/>
            <a:ext cx="2133600" cy="476250"/>
          </a:xfrm>
          <a:prstGeom prst="rect">
            <a:avLst/>
          </a:prstGeom>
          <a:ln/>
        </p:spPr>
        <p:txBody>
          <a:bodyPr/>
          <a:lstStyle>
            <a:lvl1pPr>
              <a:defRPr/>
            </a:lvl1pPr>
          </a:lstStyle>
          <a:p>
            <a:r>
              <a:rPr lang="en-US" altLang="ja-JP"/>
              <a:t>Page </a:t>
            </a:r>
            <a:fld id="{2BB9EC31-F9C6-4B81-ABB4-92CB29D1D6E6}" type="slidenum">
              <a:rPr lang="en-US" altLang="ja-JP"/>
              <a:pPr/>
              <a:t>‹#›</a:t>
            </a:fld>
            <a:endParaRPr lang="en-US" altLang="ja-JP"/>
          </a:p>
        </p:txBody>
      </p:sp>
      <p:sp>
        <p:nvSpPr>
          <p:cNvPr id="5" name="Rectangle 5"/>
          <p:cNvSpPr>
            <a:spLocks noGrp="1" noChangeArrowheads="1"/>
          </p:cNvSpPr>
          <p:nvPr>
            <p:ph type="ftr" sz="quarter" idx="11"/>
          </p:nvPr>
        </p:nvSpPr>
        <p:spPr>
          <a:xfrm>
            <a:off x="4114800" y="6381750"/>
            <a:ext cx="2895600" cy="476250"/>
          </a:xfrm>
          <a:prstGeom prst="rect">
            <a:avLst/>
          </a:prstGeom>
          <a:ln/>
        </p:spPr>
        <p:txBody>
          <a:bodyPr/>
          <a:lstStyle>
            <a:lvl1pPr>
              <a:defRPr/>
            </a:lvl1pPr>
          </a:lstStyle>
          <a:p>
            <a:pPr>
              <a:defRPr/>
            </a:pPr>
            <a:r>
              <a:rPr lang="en-US" altLang="ja-JP"/>
              <a:t>Confidential</a:t>
            </a:r>
          </a:p>
        </p:txBody>
      </p:sp>
    </p:spTree>
    <p:extLst>
      <p:ext uri="{BB962C8B-B14F-4D97-AF65-F5344CB8AC3E}">
        <p14:creationId xmlns:p14="http://schemas.microsoft.com/office/powerpoint/2010/main" xmlns="" val="409205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C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1069974" y="902792"/>
            <a:ext cx="7616825" cy="463017"/>
          </a:xfrm>
        </p:spPr>
        <p:txBody>
          <a:bodyPr>
            <a:normAutofit/>
          </a:bodyPr>
          <a:lstStyle>
            <a:lvl1pPr>
              <a:defRPr sz="2800" b="1">
                <a:solidFill>
                  <a:srgbClr val="DA29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69974" y="2080916"/>
            <a:ext cx="7616826" cy="3941416"/>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5"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074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C Two Column Bullet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9975" y="2257426"/>
            <a:ext cx="3647046"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960070" y="2257426"/>
            <a:ext cx="3726729"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1"/>
          <p:cNvSpPr>
            <a:spLocks noGrp="1"/>
          </p:cNvSpPr>
          <p:nvPr>
            <p:ph type="title"/>
          </p:nvPr>
        </p:nvSpPr>
        <p:spPr>
          <a:xfrm>
            <a:off x="1069974" y="902792"/>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9"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8"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1" descr="Logo SA_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5065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C Blank Layout">
    <p:spTree>
      <p:nvGrpSpPr>
        <p:cNvPr id="1" name=""/>
        <p:cNvGrpSpPr/>
        <p:nvPr/>
      </p:nvGrpSpPr>
      <p:grpSpPr>
        <a:xfrm>
          <a:off x="0" y="0"/>
          <a:ext cx="0" cy="0"/>
          <a:chOff x="0" y="0"/>
          <a:chExt cx="0" cy="0"/>
        </a:xfrm>
      </p:grpSpPr>
      <p:sp>
        <p:nvSpPr>
          <p:cNvPr id="4" name="Title 1"/>
          <p:cNvSpPr>
            <a:spLocks noGrp="1"/>
          </p:cNvSpPr>
          <p:nvPr>
            <p:ph type="title"/>
          </p:nvPr>
        </p:nvSpPr>
        <p:spPr>
          <a:xfrm>
            <a:off x="1069974" y="902792"/>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7"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6"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1" descr="Logo SA_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724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C Custom Layout">
    <p:spTree>
      <p:nvGrpSpPr>
        <p:cNvPr id="1" name=""/>
        <p:cNvGrpSpPr/>
        <p:nvPr/>
      </p:nvGrpSpPr>
      <p:grpSpPr>
        <a:xfrm>
          <a:off x="0" y="0"/>
          <a:ext cx="0" cy="0"/>
          <a:chOff x="0" y="0"/>
          <a:chExt cx="0" cy="0"/>
        </a:xfrm>
      </p:grpSpPr>
      <p:sp>
        <p:nvSpPr>
          <p:cNvPr id="3" name="AutoShape 3"/>
          <p:cNvSpPr>
            <a:spLocks noChangeAspect="1" noChangeArrowheads="1" noTextEdit="1"/>
          </p:cNvSpPr>
          <p:nvPr userDrawn="1"/>
        </p:nvSpPr>
        <p:spPr bwMode="auto">
          <a:xfrm>
            <a:off x="6632599" y="982663"/>
            <a:ext cx="2520950" cy="590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dirty="0"/>
          </a:p>
        </p:txBody>
      </p:sp>
      <p:sp>
        <p:nvSpPr>
          <p:cNvPr id="4" name="Rectangle 3"/>
          <p:cNvSpPr>
            <a:spLocks noChangeArrowheads="1"/>
          </p:cNvSpPr>
          <p:nvPr userDrawn="1"/>
        </p:nvSpPr>
        <p:spPr bwMode="auto">
          <a:xfrm>
            <a:off x="6632599" y="982662"/>
            <a:ext cx="2520950" cy="5875338"/>
          </a:xfrm>
          <a:prstGeom prst="rect">
            <a:avLst/>
          </a:prstGeom>
          <a:solidFill>
            <a:srgbClr val="D7DAD6">
              <a:alpha val="7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dirty="0"/>
          </a:p>
        </p:txBody>
      </p:sp>
      <p:sp>
        <p:nvSpPr>
          <p:cNvPr id="9" name="Content Placeholder 2"/>
          <p:cNvSpPr>
            <a:spLocks noGrp="1"/>
          </p:cNvSpPr>
          <p:nvPr>
            <p:ph idx="1"/>
          </p:nvPr>
        </p:nvSpPr>
        <p:spPr>
          <a:xfrm>
            <a:off x="1069974" y="2080916"/>
            <a:ext cx="5553077" cy="3997325"/>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4" hasCustomPrompt="1"/>
          </p:nvPr>
        </p:nvSpPr>
        <p:spPr>
          <a:xfrm>
            <a:off x="6797346" y="1168407"/>
            <a:ext cx="2187928" cy="451806"/>
          </a:xfrm>
        </p:spPr>
        <p:txBody>
          <a:bodyPr anchor="t">
            <a:noAutofit/>
          </a:bodyPr>
          <a:lstStyle>
            <a:lvl1pPr marL="0" indent="0">
              <a:lnSpc>
                <a:spcPts val="1050"/>
              </a:lnSpc>
              <a:buNone/>
              <a:defRPr sz="1100" b="1" i="0">
                <a:solidFill>
                  <a:srgbClr val="1A1A1A"/>
                </a:solidFill>
                <a:latin typeface="+mj-lt"/>
                <a:cs typeface="Myriad Pro"/>
              </a:defRPr>
            </a:lvl1pPr>
          </a:lstStyle>
          <a:p>
            <a:pPr lvl="0"/>
            <a:r>
              <a:rPr lang="en-GB" dirty="0" smtClean="0"/>
              <a:t>Heading</a:t>
            </a:r>
          </a:p>
        </p:txBody>
      </p:sp>
      <p:sp>
        <p:nvSpPr>
          <p:cNvPr id="13" name="Text Placeholder 12"/>
          <p:cNvSpPr>
            <a:spLocks noGrp="1"/>
          </p:cNvSpPr>
          <p:nvPr>
            <p:ph type="body" sz="quarter" idx="15"/>
          </p:nvPr>
        </p:nvSpPr>
        <p:spPr>
          <a:xfrm>
            <a:off x="6797675" y="1690033"/>
            <a:ext cx="2187575" cy="4436130"/>
          </a:xfrm>
        </p:spPr>
        <p:txBody>
          <a:bodyPr>
            <a:normAutofit/>
          </a:bodyPr>
          <a:lstStyle>
            <a:lvl1pPr marL="114300" indent="-114300">
              <a:defRPr sz="1100">
                <a:solidFill>
                  <a:srgbClr val="272727"/>
                </a:solidFill>
                <a:latin typeface="+mj-lt"/>
              </a:defRPr>
            </a:lvl1pPr>
            <a:lvl2pPr marL="285750" indent="-146050">
              <a:defRPr sz="1050">
                <a:solidFill>
                  <a:srgbClr val="272727"/>
                </a:solidFill>
                <a:latin typeface="+mj-lt"/>
              </a:defRPr>
            </a:lvl2pPr>
            <a:lvl3pPr marL="387350" indent="-95250">
              <a:defRPr sz="900">
                <a:solidFill>
                  <a:srgbClr val="272727"/>
                </a:solidFill>
                <a:latin typeface="+mj-lt"/>
              </a:defRPr>
            </a:lvl3pPr>
            <a:lvl4pPr marL="539750" indent="-133350">
              <a:tabLst/>
              <a:defRPr sz="800">
                <a:solidFill>
                  <a:srgbClr val="272727"/>
                </a:solidFill>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1069974" y="902792"/>
            <a:ext cx="5562625" cy="463017"/>
          </a:xfrm>
        </p:spPr>
        <p:txBody>
          <a:bodyPr/>
          <a:lstStyle>
            <a:lvl1pPr>
              <a:defRPr>
                <a:solidFill>
                  <a:srgbClr val="DA291C"/>
                </a:solidFill>
              </a:defRPr>
            </a:lvl1pPr>
          </a:lstStyle>
          <a:p>
            <a:r>
              <a:rPr lang="en-US" smtClean="0"/>
              <a:t>Click to edit Master title style</a:t>
            </a:r>
            <a:endParaRPr lang="en-US" dirty="0"/>
          </a:p>
        </p:txBody>
      </p:sp>
      <p:sp>
        <p:nvSpPr>
          <p:cNvPr id="12" name="Text Placeholder 7"/>
          <p:cNvSpPr>
            <a:spLocks noGrp="1"/>
          </p:cNvSpPr>
          <p:nvPr>
            <p:ph type="body" sz="quarter" idx="11" hasCustomPrompt="1"/>
          </p:nvPr>
        </p:nvSpPr>
        <p:spPr>
          <a:xfrm>
            <a:off x="1069974" y="1373796"/>
            <a:ext cx="5553077"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15"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1" descr="Logo SA_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922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C Section Header Layout 1">
    <p:spTree>
      <p:nvGrpSpPr>
        <p:cNvPr id="1" name=""/>
        <p:cNvGrpSpPr/>
        <p:nvPr/>
      </p:nvGrpSpPr>
      <p:grpSpPr>
        <a:xfrm>
          <a:off x="0" y="0"/>
          <a:ext cx="0" cy="0"/>
          <a:chOff x="0" y="0"/>
          <a:chExt cx="0" cy="0"/>
        </a:xfrm>
      </p:grpSpPr>
      <p:sp>
        <p:nvSpPr>
          <p:cNvPr id="10" name="Picture Placeholder 5"/>
          <p:cNvSpPr>
            <a:spLocks noGrp="1"/>
          </p:cNvSpPr>
          <p:nvPr>
            <p:ph type="pic" sz="quarter" idx="30" hasCustomPrompt="1"/>
          </p:nvPr>
        </p:nvSpPr>
        <p:spPr>
          <a:xfrm>
            <a:off x="1042956" y="3328650"/>
            <a:ext cx="8101044" cy="2992103"/>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1055460" y="2092567"/>
            <a:ext cx="6405769"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5" name="Text Placeholder 7"/>
          <p:cNvSpPr>
            <a:spLocks noGrp="1"/>
          </p:cNvSpPr>
          <p:nvPr>
            <p:ph type="body" sz="quarter" idx="11" hasCustomPrompt="1"/>
          </p:nvPr>
        </p:nvSpPr>
        <p:spPr>
          <a:xfrm>
            <a:off x="1055461" y="2524926"/>
            <a:ext cx="6405768"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pic>
        <p:nvPicPr>
          <p:cNvPr id="9" name="Picture 8" descr="HC 2013 logo.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597872" y="315359"/>
            <a:ext cx="2145864" cy="423686"/>
          </a:xfrm>
          <a:prstGeom prst="rect">
            <a:avLst/>
          </a:prstGeom>
        </p:spPr>
      </p:pic>
      <p:sp>
        <p:nvSpPr>
          <p:cNvPr id="6" name="Rectangle 5"/>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2" descr="Y:\DeptBackup\ES\SMS\DATA\03-Design\Logo GCS and logo Customer\GCS-logo\Logo GCS\GCS Logo file  - no transparency.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1" descr="Logo SA_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632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C Section Header Layout 2">
    <p:spTree>
      <p:nvGrpSpPr>
        <p:cNvPr id="1" name=""/>
        <p:cNvGrpSpPr/>
        <p:nvPr/>
      </p:nvGrpSpPr>
      <p:grpSpPr>
        <a:xfrm>
          <a:off x="0" y="0"/>
          <a:ext cx="0" cy="0"/>
          <a:chOff x="0" y="0"/>
          <a:chExt cx="0" cy="0"/>
        </a:xfrm>
      </p:grpSpPr>
      <p:sp>
        <p:nvSpPr>
          <p:cNvPr id="9" name="Picture Placeholder 5"/>
          <p:cNvSpPr>
            <a:spLocks noGrp="1"/>
          </p:cNvSpPr>
          <p:nvPr>
            <p:ph type="pic" sz="quarter" idx="30" hasCustomPrompt="1"/>
          </p:nvPr>
        </p:nvSpPr>
        <p:spPr>
          <a:xfrm>
            <a:off x="0" y="0"/>
            <a:ext cx="9144000" cy="6857999"/>
          </a:xfrm>
        </p:spPr>
        <p:txBody>
          <a:bodyPr lIns="360000" rIns="0" anchor="ctr"/>
          <a:lstStyle>
            <a:lvl1pPr marL="0" indent="0" algn="l">
              <a:buNone/>
              <a:defRPr baseline="0">
                <a:solidFill>
                  <a:srgbClr val="7F7F7F"/>
                </a:solidFill>
              </a:defRPr>
            </a:lvl1pPr>
          </a:lstStyle>
          <a:p>
            <a:r>
              <a:rPr lang="en-US" dirty="0" smtClean="0"/>
              <a:t>Insert full page image here &gt;</a:t>
            </a:r>
            <a:endParaRPr lang="en-US" dirty="0"/>
          </a:p>
        </p:txBody>
      </p:sp>
      <p:sp>
        <p:nvSpPr>
          <p:cNvPr id="13" name="Title 12"/>
          <p:cNvSpPr>
            <a:spLocks noGrp="1"/>
          </p:cNvSpPr>
          <p:nvPr>
            <p:ph type="title"/>
          </p:nvPr>
        </p:nvSpPr>
        <p:spPr>
          <a:xfrm>
            <a:off x="1055460" y="2092567"/>
            <a:ext cx="6405769"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5" name="Text Placeholder 7"/>
          <p:cNvSpPr>
            <a:spLocks noGrp="1"/>
          </p:cNvSpPr>
          <p:nvPr>
            <p:ph type="body" sz="quarter" idx="11" hasCustomPrompt="1"/>
          </p:nvPr>
        </p:nvSpPr>
        <p:spPr>
          <a:xfrm>
            <a:off x="1055461" y="2524926"/>
            <a:ext cx="6405768" cy="389681"/>
          </a:xfrm>
          <a:prstGeom prst="rect">
            <a:avLst/>
          </a:prstGeom>
        </p:spPr>
        <p:txBody>
          <a:bodyPr lIns="0" tIns="0" rIns="0" bIns="0" anchor="t">
            <a:noAutofit/>
          </a:bodyPr>
          <a:lstStyle>
            <a:lvl1pPr marL="0" indent="0">
              <a:buNone/>
              <a:defRPr lang="en-GB" sz="2000" b="0" kern="1200" baseline="0" dirty="0" smtClean="0">
                <a:solidFill>
                  <a:schemeClr val="bg1"/>
                </a:solidFill>
                <a:latin typeface="+mj-lt"/>
                <a:ea typeface="+mn-ea"/>
                <a:cs typeface="+mn-cs"/>
              </a:defRPr>
            </a:lvl1pPr>
          </a:lstStyle>
          <a:p>
            <a:pPr lvl="0"/>
            <a:r>
              <a:rPr lang="en-GB" dirty="0" smtClean="0"/>
              <a:t>Click to add Sub-title</a:t>
            </a:r>
          </a:p>
        </p:txBody>
      </p:sp>
      <p:pic>
        <p:nvPicPr>
          <p:cNvPr id="10" name="Picture 9" descr="HC 2013 logo (rev).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597872" y="315359"/>
            <a:ext cx="2145864" cy="423686"/>
          </a:xfrm>
          <a:prstGeom prst="rect">
            <a:avLst/>
          </a:prstGeom>
        </p:spPr>
      </p:pic>
    </p:spTree>
    <p:extLst>
      <p:ext uri="{BB962C8B-B14F-4D97-AF65-F5344CB8AC3E}">
        <p14:creationId xmlns:p14="http://schemas.microsoft.com/office/powerpoint/2010/main" xmlns="" val="340444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C Full Image Layout">
    <p:spTree>
      <p:nvGrpSpPr>
        <p:cNvPr id="1" name=""/>
        <p:cNvGrpSpPr/>
        <p:nvPr/>
      </p:nvGrpSpPr>
      <p:grpSpPr>
        <a:xfrm>
          <a:off x="0" y="0"/>
          <a:ext cx="0" cy="0"/>
          <a:chOff x="0" y="0"/>
          <a:chExt cx="0" cy="0"/>
        </a:xfrm>
      </p:grpSpPr>
      <p:pic>
        <p:nvPicPr>
          <p:cNvPr id="4" name="Picture 3" descr="HC 2013 logo (rev).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597872" y="315359"/>
            <a:ext cx="2145864" cy="423686"/>
          </a:xfrm>
          <a:prstGeom prst="rect">
            <a:avLst/>
          </a:prstGeom>
        </p:spPr>
      </p:pic>
    </p:spTree>
    <p:extLst>
      <p:ext uri="{BB962C8B-B14F-4D97-AF65-F5344CB8AC3E}">
        <p14:creationId xmlns:p14="http://schemas.microsoft.com/office/powerpoint/2010/main" xmlns="" val="177028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HC Venn Layout">
    <p:spTree>
      <p:nvGrpSpPr>
        <p:cNvPr id="1" name=""/>
        <p:cNvGrpSpPr/>
        <p:nvPr/>
      </p:nvGrpSpPr>
      <p:grpSpPr>
        <a:xfrm>
          <a:off x="0" y="0"/>
          <a:ext cx="0" cy="0"/>
          <a:chOff x="0" y="0"/>
          <a:chExt cx="0" cy="0"/>
        </a:xfrm>
      </p:grpSpPr>
      <p:pic>
        <p:nvPicPr>
          <p:cNvPr id="31" name="Picture 30" descr="HC 2013 logo.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597872" y="321518"/>
            <a:ext cx="2145864" cy="423686"/>
          </a:xfrm>
          <a:prstGeom prst="rect">
            <a:avLst/>
          </a:prstGeom>
        </p:spPr>
      </p:pic>
      <p:sp>
        <p:nvSpPr>
          <p:cNvPr id="11" name="Rectangle 10"/>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2013 Hitachi Consulting</a:t>
            </a:r>
            <a:endParaRPr lang="en-US" sz="800" b="0" i="0" dirty="0">
              <a:solidFill>
                <a:srgbClr val="141313"/>
              </a:solidFill>
              <a:latin typeface="+mn-lt"/>
              <a:cs typeface="Myriad Pro Light"/>
            </a:endParaRPr>
          </a:p>
        </p:txBody>
      </p:sp>
      <p:sp>
        <p:nvSpPr>
          <p:cNvPr id="7" name="TextBox 6"/>
          <p:cNvSpPr txBox="1"/>
          <p:nvPr userDrawn="1"/>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pPr/>
              <a:t>‹#›</a:t>
            </a:fld>
            <a:endParaRPr lang="en-US" sz="800" b="1" dirty="0">
              <a:solidFill>
                <a:srgbClr val="DA291C"/>
              </a:solidFill>
              <a:latin typeface="+mn-lt"/>
            </a:endParaRPr>
          </a:p>
        </p:txBody>
      </p:sp>
      <p:pic>
        <p:nvPicPr>
          <p:cNvPr id="10" name="Picture 2" descr="Y:\DeptBackup\ES\SMS\DATA\03-Design\Logo GCS and logo Customer\GCS-logo\Logo GCS\GCS Logo file  - no transparency.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29321" y="6320753"/>
            <a:ext cx="467352" cy="46126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1" descr="Logo SA_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718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HC 2013 logo.png"/>
          <p:cNvPicPr>
            <a:picLocks noChangeAspect="1"/>
          </p:cNvPicPr>
          <p:nvPr/>
        </p:nvPicPr>
        <p:blipFill>
          <a:blip r:embed="rId14" cstate="screen">
            <a:extLst>
              <a:ext uri="{28A0092B-C50C-407E-A947-70E740481C1C}">
                <a14:useLocalDpi xmlns:a14="http://schemas.microsoft.com/office/drawing/2010/main" xmlns=""/>
              </a:ext>
            </a:extLst>
          </a:blip>
          <a:stretch>
            <a:fillRect/>
          </a:stretch>
        </p:blipFill>
        <p:spPr>
          <a:xfrm>
            <a:off x="6597872" y="315359"/>
            <a:ext cx="2145864" cy="423686"/>
          </a:xfrm>
          <a:prstGeom prst="rect">
            <a:avLst/>
          </a:prstGeom>
        </p:spPr>
      </p:pic>
      <p:sp>
        <p:nvSpPr>
          <p:cNvPr id="2" name="Title Placeholder 1"/>
          <p:cNvSpPr>
            <a:spLocks noGrp="1"/>
          </p:cNvSpPr>
          <p:nvPr>
            <p:ph type="title"/>
          </p:nvPr>
        </p:nvSpPr>
        <p:spPr>
          <a:xfrm>
            <a:off x="1069974" y="902793"/>
            <a:ext cx="7616825" cy="637550"/>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974" y="2257425"/>
            <a:ext cx="7616826" cy="3868738"/>
          </a:xfrm>
          <a:prstGeom prst="rect">
            <a:avLst/>
          </a:prstGeom>
        </p:spPr>
        <p:txBody>
          <a:bodyPr vert="horz" lIns="0" tIns="0" rIns="0" bIns="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extBox 6"/>
          <p:cNvSpPr txBox="1"/>
          <p:nvPr/>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2015 Hitachi Consulting</a:t>
            </a:r>
            <a:endParaRPr lang="en-US" sz="800" b="0" i="0" dirty="0">
              <a:solidFill>
                <a:srgbClr val="141313"/>
              </a:solidFill>
              <a:latin typeface="+mn-lt"/>
              <a:cs typeface="Myriad Pro Light"/>
            </a:endParaRPr>
          </a:p>
        </p:txBody>
      </p:sp>
      <p:sp>
        <p:nvSpPr>
          <p:cNvPr id="8" name="TextBox 7"/>
          <p:cNvSpPr txBox="1"/>
          <p:nvPr/>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pPr/>
              <a:t>‹#›</a:t>
            </a:fld>
            <a:endParaRPr lang="en-US" sz="800" b="1" dirty="0">
              <a:solidFill>
                <a:srgbClr val="DA291C"/>
              </a:solidFill>
              <a:latin typeface="+mn-lt"/>
            </a:endParaRPr>
          </a:p>
        </p:txBody>
      </p:sp>
      <p:sp>
        <p:nvSpPr>
          <p:cNvPr id="9" name="Rectangle 8"/>
          <p:cNvSpPr/>
          <p:nvPr/>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1" descr="Logo SA_PNG"/>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7947545" y="6532729"/>
            <a:ext cx="1066800" cy="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48903562"/>
      </p:ext>
    </p:extLst>
  </p:cSld>
  <p:clrMap bg1="lt1" tx1="dk1" bg2="lt2" tx2="dk2" accent1="accent1" accent2="accent2" accent3="accent3" accent4="accent4" accent5="accent5" accent6="accent6" hlink="hlink" folHlink="folHlink"/>
  <p:sldLayoutIdLst>
    <p:sldLayoutId id="2147483668" r:id="rId1"/>
    <p:sldLayoutId id="2147483652" r:id="rId2"/>
    <p:sldLayoutId id="2147483654" r:id="rId3"/>
    <p:sldLayoutId id="2147483657" r:id="rId4"/>
    <p:sldLayoutId id="2147483666" r:id="rId5"/>
    <p:sldLayoutId id="2147483669" r:id="rId6"/>
    <p:sldLayoutId id="2147483670" r:id="rId7"/>
    <p:sldLayoutId id="2147483664" r:id="rId8"/>
    <p:sldLayoutId id="2147483663" r:id="rId9"/>
    <p:sldLayoutId id="2147483672" r:id="rId10"/>
    <p:sldLayoutId id="2147483673" r:id="rId11"/>
    <p:sldLayoutId id="2147483674" r:id="rId12"/>
  </p:sldLayoutIdLst>
  <p:txStyles>
    <p:titleStyle>
      <a:lvl1pPr algn="l" defTabSz="457200" rtl="0" eaLnBrk="1" latinLnBrk="0" hangingPunct="1">
        <a:spcBef>
          <a:spcPct val="0"/>
        </a:spcBef>
        <a:buNone/>
        <a:defRPr sz="2400" kern="1200">
          <a:solidFill>
            <a:srgbClr val="DA291C"/>
          </a:solidFill>
          <a:latin typeface="+mj-lt"/>
          <a:ea typeface="+mj-ea"/>
          <a:cs typeface="Myriad Pro"/>
        </a:defRPr>
      </a:lvl1pPr>
    </p:titleStyle>
    <p:body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testng/index.htm" TargetMode="External"/><Relationship Id="rId2" Type="http://schemas.openxmlformats.org/officeDocument/2006/relationships/hyperlink" Target="http://testng.org/doc/documentation-main.html" TargetMode="External"/><Relationship Id="rId1" Type="http://schemas.openxmlformats.org/officeDocument/2006/relationships/slideLayout" Target="../slideLayouts/slideLayout12.xml"/><Relationship Id="rId4" Type="http://schemas.openxmlformats.org/officeDocument/2006/relationships/hyperlink" Target="http://testng.org/javadocs/org/testng/Asser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2017058" y="1453825"/>
            <a:ext cx="5693557" cy="424048"/>
          </a:xfrm>
          <a:noFill/>
        </p:spPr>
        <p:txBody>
          <a:bodyPr>
            <a:noAutofit/>
          </a:bodyPr>
          <a:lstStyle/>
          <a:p>
            <a:r>
              <a:rPr lang="en-US" dirty="0" smtClean="0"/>
              <a:t>TESTNG Testing Framework</a:t>
            </a:r>
            <a:endParaRPr lang="en-US" dirty="0"/>
          </a:p>
        </p:txBody>
      </p:sp>
      <p:sp>
        <p:nvSpPr>
          <p:cNvPr id="90" name="Content Placeholder 89"/>
          <p:cNvSpPr>
            <a:spLocks noGrp="1"/>
          </p:cNvSpPr>
          <p:nvPr>
            <p:ph sz="quarter" idx="18"/>
          </p:nvPr>
        </p:nvSpPr>
        <p:spPr>
          <a:xfrm>
            <a:off x="6597872" y="2023342"/>
            <a:ext cx="2145864" cy="270559"/>
          </a:xfrm>
          <a:noFill/>
        </p:spPr>
        <p:txBody>
          <a:bodyPr/>
          <a:lstStyle/>
          <a:p>
            <a:r>
              <a:rPr lang="en-US" dirty="0" smtClean="0"/>
              <a:t>Dec, 2016</a:t>
            </a:r>
            <a:endParaRPr lang="en-US" dirty="0"/>
          </a:p>
        </p:txBody>
      </p:sp>
      <p:sp>
        <p:nvSpPr>
          <p:cNvPr id="55" name="Text Placeholder 54"/>
          <p:cNvSpPr>
            <a:spLocks noGrp="1"/>
          </p:cNvSpPr>
          <p:nvPr>
            <p:ph type="body" sz="quarter" idx="11"/>
          </p:nvPr>
        </p:nvSpPr>
        <p:spPr>
          <a:xfrm>
            <a:off x="2017059" y="1947287"/>
            <a:ext cx="5457628" cy="823827"/>
          </a:xfrm>
        </p:spPr>
        <p:txBody>
          <a:bodyPr/>
          <a:lstStyle/>
          <a:p>
            <a:r>
              <a:rPr lang="en-US" sz="2400" dirty="0" smtClean="0"/>
              <a:t>By: Thanh Tran</a:t>
            </a:r>
          </a:p>
          <a:p>
            <a:r>
              <a:rPr lang="en-US" sz="2400" dirty="0" smtClean="0"/>
              <a:t>Duration: </a:t>
            </a:r>
            <a:r>
              <a:rPr lang="en-US" sz="2400" dirty="0"/>
              <a:t>1</a:t>
            </a:r>
            <a:r>
              <a:rPr lang="en-US" sz="2400" dirty="0" smtClean="0"/>
              <a:t> hour</a:t>
            </a:r>
            <a:endParaRPr lang="en-US" sz="2400" dirty="0"/>
          </a:p>
        </p:txBody>
      </p:sp>
      <p:sp>
        <p:nvSpPr>
          <p:cNvPr id="82" name="TextBox 81"/>
          <p:cNvSpPr txBox="1"/>
          <p:nvPr/>
        </p:nvSpPr>
        <p:spPr>
          <a:xfrm>
            <a:off x="5186844" y="4540466"/>
            <a:ext cx="1143262" cy="523220"/>
          </a:xfrm>
          <a:prstGeom prst="rect">
            <a:avLst/>
          </a:prstGeom>
          <a:noFill/>
        </p:spPr>
        <p:txBody>
          <a:bodyPr wrap="none" rtlCol="0">
            <a:spAutoFit/>
          </a:bodyPr>
          <a:lstStyle/>
          <a:p>
            <a:r>
              <a:rPr lang="en-US" sz="2800" dirty="0" smtClean="0">
                <a:solidFill>
                  <a:schemeClr val="bg1"/>
                </a:solidFill>
              </a:rPr>
              <a:t>Better</a:t>
            </a:r>
            <a:endParaRPr lang="en-US" sz="2800" dirty="0">
              <a:solidFill>
                <a:schemeClr val="bg1"/>
              </a:solidFill>
            </a:endParaRPr>
          </a:p>
        </p:txBody>
      </p:sp>
      <p:pic>
        <p:nvPicPr>
          <p:cNvPr id="92" name="Picture Placeholder 91"/>
          <p:cNvPicPr>
            <a:picLocks noGrp="1" noChangeAspect="1"/>
          </p:cNvPicPr>
          <p:nvPr>
            <p:ph type="pic" sz="quarter" idx="30"/>
          </p:nvPr>
        </p:nvPicPr>
        <p:blipFill>
          <a:blip r:embed="rId2" cstate="screen">
            <a:extLst>
              <a:ext uri="{28A0092B-C50C-407E-A947-70E740481C1C}">
                <a14:useLocalDpi xmlns:a14="http://schemas.microsoft.com/office/drawing/2010/main" xmlns=""/>
              </a:ext>
            </a:extLst>
          </a:blip>
          <a:srcRect t="9560" b="9560"/>
          <a:stretch>
            <a:fillRect/>
          </a:stretch>
        </p:blipFill>
        <p:spPr>
          <a:xfrm>
            <a:off x="2412271" y="2774732"/>
            <a:ext cx="6731728" cy="4083268"/>
          </a:xfrm>
        </p:spPr>
      </p:pic>
      <p:sp>
        <p:nvSpPr>
          <p:cNvPr id="93" name="TextBox 92"/>
          <p:cNvSpPr txBox="1"/>
          <p:nvPr/>
        </p:nvSpPr>
        <p:spPr>
          <a:xfrm>
            <a:off x="5037156" y="4523979"/>
            <a:ext cx="1481958" cy="584775"/>
          </a:xfrm>
          <a:prstGeom prst="rect">
            <a:avLst/>
          </a:prstGeom>
          <a:noFill/>
        </p:spPr>
        <p:txBody>
          <a:bodyPr wrap="square" rtlCol="0">
            <a:spAutoFit/>
          </a:bodyPr>
          <a:lstStyle/>
          <a:p>
            <a:pPr algn="ctr"/>
            <a:r>
              <a:rPr lang="en-US" sz="3200" dirty="0" smtClean="0">
                <a:solidFill>
                  <a:schemeClr val="bg1"/>
                </a:solidFill>
                <a:latin typeface="+mj-lt"/>
              </a:rPr>
              <a:t>Better</a:t>
            </a:r>
            <a:endParaRPr lang="en-US" sz="3200" dirty="0">
              <a:solidFill>
                <a:schemeClr val="bg1"/>
              </a:solidFill>
              <a:latin typeface="+mj-lt"/>
            </a:endParaRPr>
          </a:p>
        </p:txBody>
      </p:sp>
    </p:spTree>
    <p:extLst>
      <p:ext uri="{BB962C8B-B14F-4D97-AF65-F5344CB8AC3E}">
        <p14:creationId xmlns:p14="http://schemas.microsoft.com/office/powerpoint/2010/main" xmlns="" val="2430524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Annotation Execution Procedure</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917521"/>
            <a:ext cx="7616826" cy="3412365"/>
          </a:xfrm>
        </p:spPr>
        <p:txBody>
          <a:bodyPr>
            <a:normAutofit/>
          </a:bodyPr>
          <a:lstStyle/>
          <a:p>
            <a:pPr>
              <a:spcBef>
                <a:spcPts val="500"/>
              </a:spcBef>
              <a:buFont typeface="Wingdings" panose="05000000000000000000" pitchFamily="2" charset="2"/>
              <a:buChar char=""/>
            </a:pPr>
            <a:r>
              <a:rPr lang="en-US" altLang="en-US" sz="2800" smtClean="0">
                <a:solidFill>
                  <a:srgbClr val="000000"/>
                </a:solidFill>
              </a:rPr>
              <a:t> </a:t>
            </a:r>
            <a:r>
              <a:rPr lang="en-US" altLang="en-US" smtClean="0">
                <a:solidFill>
                  <a:srgbClr val="000000"/>
                </a:solidFill>
              </a:rPr>
              <a:t>T</a:t>
            </a:r>
            <a:r>
              <a:rPr lang="en-US" smtClean="0"/>
              <a:t>he execution procedure is as follows:</a:t>
            </a:r>
            <a:r>
              <a:rPr lang="en-US" altLang="en-US" smtClean="0">
                <a:solidFill>
                  <a:srgbClr val="000000"/>
                </a:solidFill>
              </a:rPr>
              <a:t> </a:t>
            </a:r>
          </a:p>
          <a:p>
            <a:r>
              <a:rPr lang="en-US" smtClean="0"/>
              <a:t>First of all, beforeSuite() method is executed only once.</a:t>
            </a:r>
          </a:p>
          <a:p>
            <a:r>
              <a:rPr lang="en-US" smtClean="0"/>
              <a:t>Lastly, the afterSuite() method executes only once.</a:t>
            </a:r>
          </a:p>
          <a:p>
            <a:r>
              <a:rPr lang="en-US" smtClean="0"/>
              <a:t>Even the methods beforeTest(), beforeClass(), afterClass(), and afterTest() methods are executed only once.</a:t>
            </a:r>
          </a:p>
          <a:p>
            <a:r>
              <a:rPr lang="en-US" smtClean="0"/>
              <a:t>beforeMethod() method executes for each test case but before executing the test case.</a:t>
            </a:r>
          </a:p>
          <a:p>
            <a:r>
              <a:rPr lang="en-US" smtClean="0"/>
              <a:t>afterMethod() method executes for each test case but after executing the test case.</a:t>
            </a:r>
          </a:p>
          <a:p>
            <a:r>
              <a:rPr lang="en-US" smtClean="0"/>
              <a:t>In between beforeMethod() and afterMethod(), each test case executes.</a:t>
            </a:r>
            <a:endParaRPr lang="en-US" altLang="en-US" dirty="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Executing Tests</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670381"/>
            <a:ext cx="7616826" cy="4109794"/>
          </a:xfrm>
        </p:spPr>
        <p:txBody>
          <a:bodyPr>
            <a:noAutofit/>
          </a:bodyPr>
          <a:lstStyle/>
          <a:p>
            <a:pPr>
              <a:spcBef>
                <a:spcPts val="500"/>
              </a:spcBef>
              <a:buFont typeface="Wingdings" panose="05000000000000000000" pitchFamily="2" charset="2"/>
              <a:buChar char=""/>
            </a:pPr>
            <a:r>
              <a:rPr lang="en-US" smtClean="0"/>
              <a:t>The test cases are executed using TestNG class. This class is the main entry point for running tests in the TestNG framework. Users can create their own TestNG object and invoke it in many different ways such as:</a:t>
            </a:r>
          </a:p>
          <a:p>
            <a:pPr lvl="2">
              <a:spcBef>
                <a:spcPts val="500"/>
              </a:spcBef>
            </a:pPr>
            <a:r>
              <a:rPr lang="en-US" sz="1800" smtClean="0"/>
              <a:t>On an existing testng.xml.</a:t>
            </a:r>
          </a:p>
          <a:p>
            <a:pPr lvl="2">
              <a:spcBef>
                <a:spcPts val="500"/>
              </a:spcBef>
            </a:pPr>
            <a:r>
              <a:rPr lang="en-US" sz="1800" smtClean="0"/>
              <a:t>By directly setting the test classes</a:t>
            </a:r>
            <a:r>
              <a:rPr lang="en-US" sz="1800" dirty="0" smtClean="0"/>
              <a:t/>
            </a:r>
            <a:br>
              <a:rPr lang="en-US" sz="1800" dirty="0" smtClean="0"/>
            </a:br>
            <a:endParaRPr lang="en-US" sz="1800" dirty="0" smtClean="0"/>
          </a:p>
          <a:p>
            <a:pPr>
              <a:spcBef>
                <a:spcPts val="500"/>
              </a:spcBef>
              <a:buFont typeface="Wingdings" panose="05000000000000000000" pitchFamily="2" charset="2"/>
              <a:buChar char=""/>
            </a:pPr>
            <a:r>
              <a:rPr lang="en-US" altLang="en-US" smtClean="0"/>
              <a:t>You can also define which groups to include or exclude, assign parameters, etc. The command line parameters are:</a:t>
            </a:r>
            <a:endParaRPr lang="en-US" altLang="en-US" smtClean="0">
              <a:solidFill>
                <a:srgbClr val="000000"/>
              </a:solidFill>
            </a:endParaRPr>
          </a:p>
          <a:p>
            <a:pPr lvl="1">
              <a:spcBef>
                <a:spcPts val="500"/>
              </a:spcBef>
              <a:buFont typeface="Wingdings" panose="05000000000000000000" pitchFamily="2" charset="2"/>
              <a:buChar char=""/>
            </a:pPr>
            <a:r>
              <a:rPr lang="en-US" altLang="en-US" sz="1800" smtClean="0">
                <a:solidFill>
                  <a:srgbClr val="000000"/>
                </a:solidFill>
              </a:rPr>
              <a:t> -d outputdir: specify the output directory.</a:t>
            </a:r>
          </a:p>
          <a:p>
            <a:pPr lvl="1">
              <a:spcBef>
                <a:spcPts val="500"/>
              </a:spcBef>
              <a:buFont typeface="Wingdings" panose="05000000000000000000" pitchFamily="2" charset="2"/>
              <a:buChar char=""/>
            </a:pPr>
            <a:r>
              <a:rPr lang="en-US" altLang="en-US" sz="1800" smtClean="0">
                <a:solidFill>
                  <a:srgbClr val="000000"/>
                </a:solidFill>
              </a:rPr>
              <a:t>-testclass class_name: specifies one or several class names.</a:t>
            </a:r>
            <a:endParaRPr lang="en-US" altLang="en-US" sz="1800" dirty="0">
              <a:solidFill>
                <a:srgbClr val="000000"/>
              </a:solidFill>
            </a:endParaRPr>
          </a:p>
          <a:p>
            <a:pPr lvl="1">
              <a:spcBef>
                <a:spcPts val="500"/>
              </a:spcBef>
              <a:buFont typeface="Wingdings" panose="05000000000000000000" pitchFamily="2" charset="2"/>
              <a:buChar char=""/>
            </a:pPr>
            <a:r>
              <a:rPr lang="en-US" altLang="en-US" sz="1800" smtClean="0">
                <a:solidFill>
                  <a:srgbClr val="000000"/>
                </a:solidFill>
              </a:rPr>
              <a:t>-testjar jar_name: specifies the jar containing the tests.</a:t>
            </a:r>
            <a:endParaRPr lang="en-US" altLang="en-US" sz="1800" dirty="0">
              <a:solidFill>
                <a:srgbClr val="000000"/>
              </a:solidFill>
            </a:endParaRPr>
          </a:p>
          <a:p>
            <a:pPr lvl="1">
              <a:spcBef>
                <a:spcPts val="500"/>
              </a:spcBef>
              <a:buFont typeface="Wingdings" panose="05000000000000000000" pitchFamily="2" charset="2"/>
              <a:buChar char=""/>
            </a:pPr>
            <a:r>
              <a:rPr lang="en-US" altLang="en-US" sz="1800" smtClean="0">
                <a:solidFill>
                  <a:srgbClr val="000000"/>
                </a:solidFill>
              </a:rPr>
              <a:t>-groups</a:t>
            </a:r>
            <a:endParaRPr lang="en-US" altLang="en-US" sz="1800" dirty="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Suite Test</a:t>
            </a:r>
            <a:endParaRPr lang="en-US" dirty="0"/>
          </a:p>
        </p:txBody>
      </p:sp>
      <p:sp>
        <p:nvSpPr>
          <p:cNvPr id="5" name="Content Placeholder 4"/>
          <p:cNvSpPr>
            <a:spLocks noGrp="1"/>
          </p:cNvSpPr>
          <p:nvPr>
            <p:ph idx="1"/>
          </p:nvPr>
        </p:nvSpPr>
        <p:spPr>
          <a:xfrm>
            <a:off x="1069974" y="1917521"/>
            <a:ext cx="7616826" cy="3494743"/>
          </a:xfrm>
        </p:spPr>
        <p:txBody>
          <a:bodyPr>
            <a:normAutofit/>
          </a:bodyPr>
          <a:lstStyle/>
          <a:p>
            <a:r>
              <a:rPr lang="en-US" sz="2100" smtClean="0"/>
              <a:t>A </a:t>
            </a:r>
            <a:r>
              <a:rPr lang="en-US" sz="2100" b="1" smtClean="0"/>
              <a:t>test suite</a:t>
            </a:r>
            <a:r>
              <a:rPr lang="en-US" sz="2100" smtClean="0"/>
              <a:t> is a collection of test cases intended to test a behavior or a set of behaviors of software program. In TestNG, we can only define a suite in one XML file, as suite is the feature of execution (not in source code). It also allows flexible configuration of the </a:t>
            </a:r>
            <a:r>
              <a:rPr lang="en-US" sz="2100" i="1" smtClean="0"/>
              <a:t>tests</a:t>
            </a:r>
            <a:r>
              <a:rPr lang="en-US" sz="2100" smtClean="0"/>
              <a:t> to be run. A suite can contain one or more tests and is defined by the &lt;suite&gt; tag.</a:t>
            </a:r>
          </a:p>
          <a:p>
            <a:r>
              <a:rPr lang="en-US" sz="2100" smtClean="0"/>
              <a:t>&lt;suite&gt; is the root tag of your testng.xml. It describes a test suite, which in turn is made of several &lt;test&gt; sections.</a:t>
            </a:r>
          </a:p>
          <a:p>
            <a:r>
              <a:rPr lang="en-US" sz="2100" smtClean="0"/>
              <a:t>The following table lists all the legal attributes that &lt;suite&gt; accepts.</a:t>
            </a:r>
          </a:p>
          <a:p>
            <a:pPr>
              <a:spcBef>
                <a:spcPts val="500"/>
              </a:spcBef>
              <a:buNone/>
            </a:pPr>
            <a:endParaRPr lang="en-US" altLang="en-US" sz="2800" dirty="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smtClean="0">
                <a:solidFill>
                  <a:srgbClr val="006454"/>
                </a:solidFill>
                <a:latin typeface="Century Gothic" panose="020B0502020202020204" pitchFamily="34" charset="0"/>
              </a:rPr>
              <a:t>TestNG - Suite Test </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7" name="Content Placeholder 4"/>
          <p:cNvSpPr txBox="1">
            <a:spLocks/>
          </p:cNvSpPr>
          <p:nvPr/>
        </p:nvSpPr>
        <p:spPr>
          <a:xfrm>
            <a:off x="1045260" y="1662143"/>
            <a:ext cx="7616826" cy="3494743"/>
          </a:xfrm>
          <a:prstGeom prst="rect">
            <a:avLst/>
          </a:prstGeom>
        </p:spPr>
        <p:txBody>
          <a:bodyPr vert="horz" lIns="0" tIns="0" rIns="0" bIns="0" rtlCol="0">
            <a:normAutofit/>
          </a:bodyPr>
          <a:lstStyle/>
          <a:p>
            <a:pPr marL="177800" lvl="0" indent="-177800">
              <a:spcBef>
                <a:spcPts val="500"/>
              </a:spcBef>
            </a:pPr>
            <a:r>
              <a:rPr kumimoji="0" lang="en-US" altLang="en-US" b="0" i="0" u="none" strike="noStrike" kern="1200" cap="none" spc="0" normalizeH="0" baseline="0" noProof="0" smtClean="0">
                <a:ln>
                  <a:noFill/>
                </a:ln>
                <a:solidFill>
                  <a:srgbClr val="000000"/>
                </a:solidFill>
                <a:effectLst/>
                <a:uLnTx/>
                <a:uFillTx/>
                <a:latin typeface="+mj-lt"/>
                <a:ea typeface="+mn-ea"/>
                <a:cs typeface="Myriad Pro"/>
              </a:rPr>
              <a:t>	</a:t>
            </a:r>
            <a:r>
              <a:rPr lang="en-US" smtClean="0"/>
              <a:t> The following table lists all the legal attributes that &lt;suite&gt; accepts.</a:t>
            </a:r>
            <a:br>
              <a:rPr lang="en-US" smtClean="0"/>
            </a:br>
            <a:endParaRPr kumimoji="0" lang="en-US" altLang="en-US" b="0" i="0" u="none" strike="noStrike" kern="1200" cap="none" spc="0" normalizeH="0" baseline="0" noProof="0" dirty="0">
              <a:ln>
                <a:noFill/>
              </a:ln>
              <a:solidFill>
                <a:srgbClr val="000000"/>
              </a:solidFill>
              <a:effectLst/>
              <a:uLnTx/>
              <a:uFillTx/>
              <a:latin typeface="+mj-lt"/>
              <a:ea typeface="+mn-ea"/>
              <a:cs typeface="Myriad Pro"/>
            </a:endParaRPr>
          </a:p>
        </p:txBody>
      </p:sp>
      <p:graphicFrame>
        <p:nvGraphicFramePr>
          <p:cNvPr id="8" name="Table 7"/>
          <p:cNvGraphicFramePr>
            <a:graphicFrameLocks noGrp="1"/>
          </p:cNvGraphicFramePr>
          <p:nvPr/>
        </p:nvGraphicFramePr>
        <p:xfrm>
          <a:off x="609601" y="2248920"/>
          <a:ext cx="8151341" cy="3638968"/>
        </p:xfrm>
        <a:graphic>
          <a:graphicData uri="http://schemas.openxmlformats.org/drawingml/2006/table">
            <a:tbl>
              <a:tblPr firstRow="1" bandRow="1">
                <a:tableStyleId>{5C22544A-7EE6-4342-B048-85BDC9FD1C3A}</a:tableStyleId>
              </a:tblPr>
              <a:tblGrid>
                <a:gridCol w="1971740"/>
                <a:gridCol w="6179601"/>
              </a:tblGrid>
              <a:tr h="429682">
                <a:tc>
                  <a:txBody>
                    <a:bodyPr/>
                    <a:lstStyle/>
                    <a:p>
                      <a:r>
                        <a:rPr lang="en-US" sz="1800" dirty="0" smtClean="0"/>
                        <a:t>Attribute</a:t>
                      </a:r>
                      <a:endParaRPr lang="en-US" sz="1800" dirty="0"/>
                    </a:p>
                  </a:txBody>
                  <a:tcPr/>
                </a:tc>
                <a:tc>
                  <a:txBody>
                    <a:bodyPr/>
                    <a:lstStyle/>
                    <a:p>
                      <a:r>
                        <a:rPr lang="en-US" sz="1800" smtClean="0"/>
                        <a:t>Description</a:t>
                      </a:r>
                      <a:endParaRPr lang="en-US" sz="1800"/>
                    </a:p>
                  </a:txBody>
                  <a:tcPr/>
                </a:tc>
              </a:tr>
              <a:tr h="429682">
                <a:tc>
                  <a:txBody>
                    <a:bodyPr/>
                    <a:lstStyle/>
                    <a:p>
                      <a:r>
                        <a:rPr lang="en-US" sz="1800" b="0" i="0" kern="1200" smtClean="0">
                          <a:solidFill>
                            <a:schemeClr val="dk1"/>
                          </a:solidFill>
                          <a:latin typeface="+mn-lt"/>
                          <a:ea typeface="+mn-ea"/>
                          <a:cs typeface="+mn-cs"/>
                        </a:rPr>
                        <a:t>name</a:t>
                      </a:r>
                      <a:endParaRPr lang="en-US" sz="1800"/>
                    </a:p>
                  </a:txBody>
                  <a:tcPr/>
                </a:tc>
                <a:tc>
                  <a:txBody>
                    <a:bodyPr/>
                    <a:lstStyle/>
                    <a:p>
                      <a:r>
                        <a:rPr lang="en-US" sz="1800" b="0" i="0" kern="1200" smtClean="0">
                          <a:solidFill>
                            <a:schemeClr val="dk1"/>
                          </a:solidFill>
                          <a:latin typeface="+mn-lt"/>
                          <a:ea typeface="+mn-ea"/>
                          <a:cs typeface="+mn-cs"/>
                        </a:rPr>
                        <a:t>The name of this suite. It is a </a:t>
                      </a:r>
                      <a:r>
                        <a:rPr lang="en-US" sz="1800" b="1" i="0" kern="1200" smtClean="0">
                          <a:solidFill>
                            <a:schemeClr val="dk1"/>
                          </a:solidFill>
                          <a:latin typeface="+mn-lt"/>
                          <a:ea typeface="+mn-ea"/>
                          <a:cs typeface="+mn-cs"/>
                        </a:rPr>
                        <a:t>mandatory</a:t>
                      </a:r>
                      <a:r>
                        <a:rPr lang="en-US" sz="1800" b="0" i="0" kern="1200" smtClean="0">
                          <a:solidFill>
                            <a:schemeClr val="dk1"/>
                          </a:solidFill>
                          <a:latin typeface="+mn-lt"/>
                          <a:ea typeface="+mn-ea"/>
                          <a:cs typeface="+mn-cs"/>
                        </a:rPr>
                        <a:t> attribute.</a:t>
                      </a:r>
                      <a:endParaRPr lang="en-US" sz="1800"/>
                    </a:p>
                  </a:txBody>
                  <a:tcPr/>
                </a:tc>
              </a:tr>
              <a:tr h="429682">
                <a:tc>
                  <a:txBody>
                    <a:bodyPr/>
                    <a:lstStyle/>
                    <a:p>
                      <a:r>
                        <a:rPr lang="en-US" sz="1800" b="0" i="0" kern="1200" smtClean="0">
                          <a:solidFill>
                            <a:schemeClr val="dk1"/>
                          </a:solidFill>
                          <a:latin typeface="+mn-lt"/>
                          <a:ea typeface="+mn-ea"/>
                          <a:cs typeface="+mn-cs"/>
                        </a:rPr>
                        <a:t>verbose</a:t>
                      </a:r>
                      <a:endParaRPr lang="en-US" sz="1800"/>
                    </a:p>
                  </a:txBody>
                  <a:tcPr/>
                </a:tc>
                <a:tc>
                  <a:txBody>
                    <a:bodyPr/>
                    <a:lstStyle/>
                    <a:p>
                      <a:r>
                        <a:rPr lang="en-US" sz="1800" b="0" i="0" kern="1200" dirty="0" smtClean="0">
                          <a:solidFill>
                            <a:schemeClr val="dk1"/>
                          </a:solidFill>
                          <a:latin typeface="+mn-lt"/>
                          <a:ea typeface="+mn-ea"/>
                          <a:cs typeface="+mn-cs"/>
                        </a:rPr>
                        <a:t>The level or verbosity for this run.</a:t>
                      </a:r>
                      <a:endParaRPr lang="en-US" sz="1800" dirty="0"/>
                    </a:p>
                  </a:txBody>
                  <a:tcPr/>
                </a:tc>
              </a:tr>
              <a:tr h="429682">
                <a:tc>
                  <a:txBody>
                    <a:bodyPr/>
                    <a:lstStyle/>
                    <a:p>
                      <a:r>
                        <a:rPr lang="en-US" sz="1800" b="0" i="0" kern="1200" smtClean="0">
                          <a:solidFill>
                            <a:schemeClr val="dk1"/>
                          </a:solidFill>
                          <a:latin typeface="+mn-lt"/>
                          <a:ea typeface="+mn-ea"/>
                          <a:cs typeface="+mn-cs"/>
                        </a:rPr>
                        <a:t>parallel</a:t>
                      </a:r>
                      <a:endParaRPr lang="en-US" sz="1800"/>
                    </a:p>
                  </a:txBody>
                  <a:tcPr/>
                </a:tc>
                <a:tc>
                  <a:txBody>
                    <a:bodyPr/>
                    <a:lstStyle/>
                    <a:p>
                      <a:r>
                        <a:rPr lang="en-US" sz="1800" b="0" i="0" kern="1200" dirty="0" smtClean="0">
                          <a:solidFill>
                            <a:schemeClr val="dk1"/>
                          </a:solidFill>
                          <a:latin typeface="+mn-lt"/>
                          <a:ea typeface="+mn-ea"/>
                          <a:cs typeface="+mn-cs"/>
                        </a:rPr>
                        <a:t>Whether </a:t>
                      </a:r>
                      <a:r>
                        <a:rPr lang="en-US" sz="1800" b="0" i="0" kern="1200" dirty="0" err="1" smtClean="0">
                          <a:solidFill>
                            <a:schemeClr val="dk1"/>
                          </a:solidFill>
                          <a:latin typeface="+mn-lt"/>
                          <a:ea typeface="+mn-ea"/>
                          <a:cs typeface="+mn-cs"/>
                        </a:rPr>
                        <a:t>TestNG</a:t>
                      </a:r>
                      <a:r>
                        <a:rPr lang="en-US" sz="1800" b="0" i="0" kern="1200" dirty="0" smtClean="0">
                          <a:solidFill>
                            <a:schemeClr val="dk1"/>
                          </a:solidFill>
                          <a:latin typeface="+mn-lt"/>
                          <a:ea typeface="+mn-ea"/>
                          <a:cs typeface="+mn-cs"/>
                        </a:rPr>
                        <a:t> should run different threads to run this suite.</a:t>
                      </a:r>
                      <a:endParaRPr lang="en-US" sz="1800" dirty="0"/>
                    </a:p>
                  </a:txBody>
                  <a:tcPr/>
                </a:tc>
              </a:tr>
              <a:tr h="429682">
                <a:tc>
                  <a:txBody>
                    <a:bodyPr/>
                    <a:lstStyle/>
                    <a:p>
                      <a:r>
                        <a:rPr lang="en-US" sz="1800" b="0" i="0" kern="1200" smtClean="0">
                          <a:solidFill>
                            <a:schemeClr val="dk1"/>
                          </a:solidFill>
                          <a:latin typeface="+mn-lt"/>
                          <a:ea typeface="+mn-ea"/>
                          <a:cs typeface="+mn-cs"/>
                        </a:rPr>
                        <a:t>thread-count</a:t>
                      </a:r>
                      <a:endParaRPr lang="en-US" sz="1800"/>
                    </a:p>
                  </a:txBody>
                  <a:tcPr/>
                </a:tc>
                <a:tc>
                  <a:txBody>
                    <a:bodyPr/>
                    <a:lstStyle/>
                    <a:p>
                      <a:r>
                        <a:rPr lang="en-US" sz="1800" b="0" i="0" kern="1200" smtClean="0">
                          <a:solidFill>
                            <a:schemeClr val="dk1"/>
                          </a:solidFill>
                          <a:latin typeface="+mn-lt"/>
                          <a:ea typeface="+mn-ea"/>
                          <a:cs typeface="+mn-cs"/>
                        </a:rPr>
                        <a:t>The number of threads to use, if parallel mode is enabled (ignored other-wise).</a:t>
                      </a:r>
                      <a:endParaRPr lang="en-US" sz="1800"/>
                    </a:p>
                  </a:txBody>
                  <a:tcPr/>
                </a:tc>
              </a:tr>
              <a:tr h="429682">
                <a:tc>
                  <a:txBody>
                    <a:bodyPr/>
                    <a:lstStyle/>
                    <a:p>
                      <a:r>
                        <a:rPr lang="en-US" sz="1800" b="0" i="0" kern="1200" smtClean="0">
                          <a:solidFill>
                            <a:schemeClr val="dk1"/>
                          </a:solidFill>
                          <a:latin typeface="+mn-lt"/>
                          <a:ea typeface="+mn-ea"/>
                          <a:cs typeface="+mn-cs"/>
                        </a:rPr>
                        <a:t>annotations</a:t>
                      </a:r>
                      <a:endParaRPr lang="en-US" sz="1800"/>
                    </a:p>
                  </a:txBody>
                  <a:tcPr/>
                </a:tc>
                <a:tc>
                  <a:txBody>
                    <a:bodyPr/>
                    <a:lstStyle/>
                    <a:p>
                      <a:r>
                        <a:rPr lang="en-US" sz="1800" b="0" i="0" kern="1200" smtClean="0">
                          <a:solidFill>
                            <a:schemeClr val="dk1"/>
                          </a:solidFill>
                          <a:latin typeface="+mn-lt"/>
                          <a:ea typeface="+mn-ea"/>
                          <a:cs typeface="+mn-cs"/>
                        </a:rPr>
                        <a:t>The type of annotations you are using in your tests.</a:t>
                      </a:r>
                      <a:endParaRPr lang="en-US" sz="1800"/>
                    </a:p>
                  </a:txBody>
                  <a:tcPr/>
                </a:tc>
              </a:tr>
              <a:tr h="429682">
                <a:tc>
                  <a:txBody>
                    <a:bodyPr/>
                    <a:lstStyle/>
                    <a:p>
                      <a:r>
                        <a:rPr lang="en-US" sz="1800" b="0" i="0" kern="1200" smtClean="0">
                          <a:solidFill>
                            <a:schemeClr val="dk1"/>
                          </a:solidFill>
                          <a:latin typeface="+mn-lt"/>
                          <a:ea typeface="+mn-ea"/>
                          <a:cs typeface="+mn-cs"/>
                        </a:rPr>
                        <a:t>time-out</a:t>
                      </a:r>
                      <a:endParaRPr lang="en-US" sz="1800"/>
                    </a:p>
                  </a:txBody>
                  <a:tcPr/>
                </a:tc>
                <a:tc>
                  <a:txBody>
                    <a:bodyPr/>
                    <a:lstStyle/>
                    <a:p>
                      <a:r>
                        <a:rPr lang="en-US" sz="1800" b="0" i="0" kern="1200" smtClean="0">
                          <a:solidFill>
                            <a:schemeClr val="dk1"/>
                          </a:solidFill>
                          <a:latin typeface="+mn-lt"/>
                          <a:ea typeface="+mn-ea"/>
                          <a:cs typeface="+mn-cs"/>
                        </a:rPr>
                        <a:t>The default timeout that will be used on all the test methods found in this test.</a:t>
                      </a:r>
                      <a:endParaRPr lang="en-US" sz="1800"/>
                    </a:p>
                  </a:txBody>
                  <a:tcPr/>
                </a:tc>
              </a:tr>
            </a:tbl>
          </a:graphicData>
        </a:graphic>
      </p:graphicFrame>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Ignore Test</a:t>
            </a:r>
            <a:br>
              <a:rPr lang="en-US" altLang="en-US" sz="2400" b="1" dirty="0" smtClean="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3062578"/>
            <a:ext cx="7616826" cy="751541"/>
          </a:xfrm>
        </p:spPr>
        <p:txBody>
          <a:bodyPr>
            <a:normAutofit/>
          </a:bodyPr>
          <a:lstStyle/>
          <a:p>
            <a:pPr>
              <a:spcBef>
                <a:spcPts val="500"/>
              </a:spcBef>
              <a:buFont typeface="Wingdings" panose="05000000000000000000" pitchFamily="2" charset="2"/>
              <a:buChar char=""/>
            </a:pPr>
            <a:r>
              <a:rPr lang="en-US" i="1" dirty="0" smtClean="0"/>
              <a:t>If a test method is annotated with @Test(enabled = </a:t>
            </a:r>
            <a:r>
              <a:rPr lang="en-US" b="1" i="1" dirty="0" smtClean="0">
                <a:solidFill>
                  <a:srgbClr val="FF0000"/>
                </a:solidFill>
              </a:rPr>
              <a:t>false</a:t>
            </a:r>
            <a:r>
              <a:rPr lang="en-US" i="1" dirty="0" smtClean="0"/>
              <a:t>), then the test case that is not ready to test is bypassed. </a:t>
            </a: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Timeout Test</a:t>
            </a:r>
            <a:br>
              <a:rPr lang="en-US" altLang="en-US" sz="2400" b="1" dirty="0" smtClean="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2345887"/>
            <a:ext cx="7616826" cy="1929552"/>
          </a:xfrm>
        </p:spPr>
        <p:txBody>
          <a:bodyPr>
            <a:noAutofit/>
          </a:bodyPr>
          <a:lstStyle/>
          <a:p>
            <a:pPr>
              <a:spcBef>
                <a:spcPts val="500"/>
              </a:spcBef>
              <a:buFont typeface="Wingdings" panose="05000000000000000000" pitchFamily="2" charset="2"/>
              <a:buChar char=""/>
            </a:pPr>
            <a:r>
              <a:rPr lang="en-US" i="1" dirty="0" err="1"/>
              <a:t>TestNG</a:t>
            </a:r>
            <a:r>
              <a:rPr lang="en-US" i="1" dirty="0"/>
              <a:t> allows user to configure a time period to wait for a test to completely execute. Timeout can be configured in two ways:</a:t>
            </a:r>
          </a:p>
          <a:p>
            <a:pPr lvl="2">
              <a:spcBef>
                <a:spcPts val="500"/>
              </a:spcBef>
            </a:pPr>
            <a:r>
              <a:rPr lang="en-US" sz="1800" b="1" i="1" u="sng" dirty="0"/>
              <a:t>At suite level</a:t>
            </a:r>
            <a:r>
              <a:rPr lang="en-US" sz="1800" i="1" dirty="0"/>
              <a:t>: This will be applicable for all the tests in the said </a:t>
            </a:r>
            <a:r>
              <a:rPr lang="en-US" sz="1800" i="1" dirty="0" err="1"/>
              <a:t>TestNG</a:t>
            </a:r>
            <a:r>
              <a:rPr lang="en-US" sz="1800" i="1" dirty="0"/>
              <a:t> test </a:t>
            </a:r>
            <a:r>
              <a:rPr lang="en-US" sz="1800" i="1" dirty="0" smtClean="0"/>
              <a:t>suite. Use attribute time-out in tag &lt;suite&gt;</a:t>
            </a:r>
          </a:p>
          <a:p>
            <a:pPr lvl="2">
              <a:spcBef>
                <a:spcPts val="500"/>
              </a:spcBef>
            </a:pPr>
            <a:r>
              <a:rPr lang="en-US" sz="1800" b="1" i="1" u="sng" dirty="0"/>
              <a:t>At each test method level</a:t>
            </a:r>
            <a:r>
              <a:rPr lang="en-US" sz="1800" i="1" dirty="0"/>
              <a:t>: This will be applicable for the said test method and will override the time period if configured at the suite </a:t>
            </a:r>
            <a:r>
              <a:rPr lang="en-US" sz="1800" i="1" dirty="0" smtClean="0"/>
              <a:t>level. </a:t>
            </a:r>
            <a:r>
              <a:rPr lang="en-US" sz="1800" i="1" dirty="0"/>
              <a:t>Use </a:t>
            </a:r>
            <a:r>
              <a:rPr lang="en-US" sz="1800" b="1" i="1" dirty="0"/>
              <a:t>“</a:t>
            </a:r>
            <a:r>
              <a:rPr lang="en-US" sz="1800" b="1" i="1" dirty="0" err="1"/>
              <a:t>timeOut</a:t>
            </a:r>
            <a:r>
              <a:rPr lang="en-US" sz="1800" b="1" i="1" dirty="0"/>
              <a:t>”</a:t>
            </a:r>
            <a:r>
              <a:rPr lang="en-US" sz="1800" i="1" dirty="0"/>
              <a:t> attribute of @Test annotation.</a:t>
            </a:r>
            <a:endParaRPr lang="en-US" sz="1800" i="1" dirty="0" smtClean="0"/>
          </a:p>
        </p:txBody>
      </p:sp>
    </p:spTree>
    <p:extLst>
      <p:ext uri="{BB962C8B-B14F-4D97-AF65-F5344CB8AC3E}">
        <p14:creationId xmlns:p14="http://schemas.microsoft.com/office/powerpoint/2010/main" xmlns="" val="3382421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Group Test</a:t>
            </a:r>
            <a:endParaRPr lang="en-US" dirty="0"/>
          </a:p>
        </p:txBody>
      </p:sp>
      <p:sp>
        <p:nvSpPr>
          <p:cNvPr id="5" name="Content Placeholder 4"/>
          <p:cNvSpPr>
            <a:spLocks noGrp="1"/>
          </p:cNvSpPr>
          <p:nvPr>
            <p:ph idx="1"/>
          </p:nvPr>
        </p:nvSpPr>
        <p:spPr>
          <a:xfrm>
            <a:off x="1069974" y="1686857"/>
            <a:ext cx="7616826" cy="4109794"/>
          </a:xfrm>
        </p:spPr>
        <p:txBody>
          <a:bodyPr>
            <a:normAutofit/>
          </a:bodyPr>
          <a:lstStyle/>
          <a:p>
            <a:pPr>
              <a:spcBef>
                <a:spcPts val="500"/>
              </a:spcBef>
            </a:pPr>
            <a:r>
              <a:rPr lang="en-US" altLang="en-US" smtClean="0">
                <a:solidFill>
                  <a:srgbClr val="000000"/>
                </a:solidFill>
              </a:rPr>
              <a:t>Group test allows us to dispatch test methods into proper portions and perform sophisticated groupings of test methods.</a:t>
            </a:r>
          </a:p>
          <a:p>
            <a:pPr>
              <a:spcBef>
                <a:spcPts val="500"/>
              </a:spcBef>
            </a:pPr>
            <a:r>
              <a:rPr lang="en-US" altLang="en-US" smtClean="0">
                <a:solidFill>
                  <a:srgbClr val="000000"/>
                </a:solidFill>
              </a:rPr>
              <a:t>We can also specify test groups that contain other test groups.</a:t>
            </a:r>
          </a:p>
          <a:p>
            <a:pPr>
              <a:spcBef>
                <a:spcPts val="500"/>
              </a:spcBef>
            </a:pPr>
            <a:r>
              <a:rPr lang="en-US" altLang="en-US" smtClean="0">
                <a:solidFill>
                  <a:srgbClr val="000000"/>
                </a:solidFill>
              </a:rPr>
              <a:t>Groups are specified in your testng.xml file using the &lt;groups&gt; tag. It can be found either under the &lt;test&gt; or &lt;suite&gt; tag. Groups specified in the &lt;suite&gt; tag apply to all the &lt;test&gt; tags underneath.</a:t>
            </a:r>
          </a:p>
          <a:p>
            <a:pPr>
              <a:spcBef>
                <a:spcPts val="500"/>
              </a:spcBef>
            </a:pPr>
            <a:r>
              <a:rPr lang="en-US" altLang="en-US" smtClean="0">
                <a:solidFill>
                  <a:srgbClr val="000000"/>
                </a:solidFill>
              </a:rPr>
              <a:t>Group of Groups - Groups can also include other groups. These groups are called MetaGroups. </a:t>
            </a:r>
          </a:p>
          <a:p>
            <a:pPr>
              <a:spcBef>
                <a:spcPts val="500"/>
              </a:spcBef>
            </a:pPr>
            <a:r>
              <a:rPr lang="en-US" altLang="en-US" smtClean="0">
                <a:solidFill>
                  <a:srgbClr val="000000"/>
                </a:solidFill>
              </a:rPr>
              <a:t>Exclusion Groups - we can ignore a group by using the &lt;exclude&gt; tag</a:t>
            </a: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Exception Test </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2617736"/>
            <a:ext cx="7616826" cy="1361140"/>
          </a:xfrm>
        </p:spPr>
        <p:txBody>
          <a:bodyPr>
            <a:normAutofit/>
          </a:bodyPr>
          <a:lstStyle/>
          <a:p>
            <a:pPr>
              <a:spcBef>
                <a:spcPts val="500"/>
              </a:spcBef>
            </a:pPr>
            <a:r>
              <a:rPr lang="en-US" dirty="0" err="1" smtClean="0"/>
              <a:t>TestNG</a:t>
            </a:r>
            <a:r>
              <a:rPr lang="en-US" dirty="0" smtClean="0"/>
              <a:t> provides an option of tracing the exception handling of code. We can test whether a code throws a desired exception or not. </a:t>
            </a:r>
          </a:p>
          <a:p>
            <a:pPr>
              <a:spcBef>
                <a:spcPts val="500"/>
              </a:spcBef>
            </a:pPr>
            <a:r>
              <a:rPr lang="en-US" dirty="0" smtClean="0"/>
              <a:t>Here the </a:t>
            </a:r>
            <a:r>
              <a:rPr lang="en-US" b="1" dirty="0" err="1" smtClean="0"/>
              <a:t>expectedExceptions</a:t>
            </a:r>
            <a:r>
              <a:rPr lang="en-US" dirty="0" smtClean="0"/>
              <a:t> parameter is used along with the @Test annotation. </a:t>
            </a:r>
            <a:endParaRPr lang="en-US" altLang="en-US" dirty="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Dependency Test</a:t>
            </a:r>
            <a:endParaRPr lang="en-US" dirty="0"/>
          </a:p>
        </p:txBody>
      </p:sp>
      <p:sp>
        <p:nvSpPr>
          <p:cNvPr id="5" name="Content Placeholder 4"/>
          <p:cNvSpPr>
            <a:spLocks noGrp="1"/>
          </p:cNvSpPr>
          <p:nvPr>
            <p:ph idx="1"/>
          </p:nvPr>
        </p:nvSpPr>
        <p:spPr>
          <a:xfrm>
            <a:off x="1069974" y="1686857"/>
            <a:ext cx="7616826" cy="4109794"/>
          </a:xfrm>
        </p:spPr>
        <p:txBody>
          <a:bodyPr>
            <a:normAutofit fontScale="92500"/>
          </a:bodyPr>
          <a:lstStyle/>
          <a:p>
            <a:pPr>
              <a:spcBef>
                <a:spcPts val="500"/>
              </a:spcBef>
              <a:buFont typeface="Wingdings" panose="05000000000000000000" pitchFamily="2" charset="2"/>
              <a:buChar char=""/>
            </a:pPr>
            <a:r>
              <a:rPr lang="en-US" smtClean="0"/>
              <a:t> In case we need to invoke methods in a test case in a particular order, or we may want to share some data and state between methods. This kind of dependency is supported by TestNG, as it supports the declaration of explicit dependencies between test methods.</a:t>
            </a:r>
          </a:p>
          <a:p>
            <a:pPr>
              <a:spcBef>
                <a:spcPts val="500"/>
              </a:spcBef>
              <a:buFont typeface="Wingdings" panose="05000000000000000000" pitchFamily="2" charset="2"/>
              <a:buChar char=""/>
            </a:pPr>
            <a:r>
              <a:rPr lang="en-US" altLang="en-US" smtClean="0">
                <a:solidFill>
                  <a:srgbClr val="000000"/>
                </a:solidFill>
              </a:rPr>
              <a:t> TestNG allows you to specify dependencies either with:</a:t>
            </a:r>
          </a:p>
          <a:p>
            <a:pPr lvl="2">
              <a:spcBef>
                <a:spcPts val="500"/>
              </a:spcBef>
            </a:pPr>
            <a:r>
              <a:rPr lang="en-US" altLang="en-US" sz="1800" smtClean="0">
                <a:solidFill>
                  <a:srgbClr val="000000"/>
                </a:solidFill>
              </a:rPr>
              <a:t>Using attribute dependsOnMethods in @Test annotations, OR.</a:t>
            </a:r>
          </a:p>
          <a:p>
            <a:pPr lvl="2">
              <a:spcBef>
                <a:spcPts val="500"/>
              </a:spcBef>
            </a:pPr>
            <a:r>
              <a:rPr lang="en-US" altLang="en-US" sz="1800" smtClean="0">
                <a:solidFill>
                  <a:srgbClr val="000000"/>
                </a:solidFill>
              </a:rPr>
              <a:t>Using attribute dependsOnGroups in @Test annotations.</a:t>
            </a:r>
            <a:endParaRPr lang="en-US" smtClean="0"/>
          </a:p>
          <a:p>
            <a:pPr>
              <a:spcBef>
                <a:spcPts val="500"/>
              </a:spcBef>
              <a:buFont typeface="Wingdings" panose="05000000000000000000" pitchFamily="2" charset="2"/>
              <a:buChar char=""/>
            </a:pPr>
            <a:r>
              <a:rPr lang="en-US" altLang="en-US" smtClean="0">
                <a:solidFill>
                  <a:srgbClr val="000000"/>
                </a:solidFill>
              </a:rPr>
              <a:t> dependsOnGroups Vs dependsOnMethods:</a:t>
            </a:r>
          </a:p>
          <a:p>
            <a:pPr lvl="2">
              <a:spcBef>
                <a:spcPts val="500"/>
              </a:spcBef>
            </a:pPr>
            <a:r>
              <a:rPr lang="en-US" altLang="en-US" sz="1800" smtClean="0">
                <a:solidFill>
                  <a:srgbClr val="000000"/>
                </a:solidFill>
              </a:rPr>
              <a:t>On using groups, we are no longer exposed to refactoring problems. As long as we don’t modify the dependsOnGroups or groups attributes, our tests will keep running with the proper dependencies set up.</a:t>
            </a:r>
          </a:p>
          <a:p>
            <a:pPr lvl="2">
              <a:spcBef>
                <a:spcPts val="500"/>
              </a:spcBef>
            </a:pPr>
            <a:r>
              <a:rPr lang="en-US" altLang="en-US" sz="1800" smtClean="0">
                <a:solidFill>
                  <a:srgbClr val="000000"/>
                </a:solidFill>
              </a:rPr>
              <a:t>Whenever a new method needs to be added in the dependency graph, all we need to do is put it in the right group and make sure it depends on the correct group. We don’t need to modify any other method.</a:t>
            </a:r>
            <a:endParaRPr lang="en-US" altLang="en-US" sz="1800" dirty="0">
              <a:solidFill>
                <a:srgbClr val="000000"/>
              </a:solidFill>
            </a:endParaRPr>
          </a:p>
          <a:p>
            <a:pPr>
              <a:spcBef>
                <a:spcPts val="500"/>
              </a:spcBef>
              <a:buNone/>
            </a:pPr>
            <a:endParaRPr lang="en-US" altLang="en-US" sz="2200" smtClean="0">
              <a:solidFill>
                <a:srgbClr val="000000"/>
              </a:solidFill>
            </a:endParaRPr>
          </a:p>
          <a:p>
            <a:pPr>
              <a:spcBef>
                <a:spcPts val="500"/>
              </a:spcBef>
              <a:buNone/>
            </a:pPr>
            <a:endParaRPr lang="en-US" altLang="en-US" sz="2200" dirty="0" smtClean="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Parameterized Test</a:t>
            </a:r>
            <a:endParaRPr lang="en-US" dirty="0"/>
          </a:p>
        </p:txBody>
      </p:sp>
      <p:sp>
        <p:nvSpPr>
          <p:cNvPr id="5" name="Content Placeholder 4"/>
          <p:cNvSpPr>
            <a:spLocks noGrp="1"/>
          </p:cNvSpPr>
          <p:nvPr>
            <p:ph idx="1"/>
          </p:nvPr>
        </p:nvSpPr>
        <p:spPr>
          <a:xfrm>
            <a:off x="1069974" y="2074038"/>
            <a:ext cx="7616826" cy="2778051"/>
          </a:xfrm>
        </p:spPr>
        <p:txBody>
          <a:bodyPr>
            <a:normAutofit/>
          </a:bodyPr>
          <a:lstStyle/>
          <a:p>
            <a:pPr>
              <a:spcBef>
                <a:spcPts val="500"/>
              </a:spcBef>
              <a:buFont typeface="Wingdings" panose="05000000000000000000" pitchFamily="2" charset="2"/>
              <a:buChar char=""/>
            </a:pPr>
            <a:r>
              <a:rPr lang="en-US" dirty="0" smtClean="0"/>
              <a:t> Parameterized tests allow us to run the same test over and over again using different values.</a:t>
            </a:r>
          </a:p>
          <a:p>
            <a:pPr>
              <a:spcBef>
                <a:spcPts val="500"/>
              </a:spcBef>
              <a:buFont typeface="Wingdings" panose="05000000000000000000" pitchFamily="2" charset="2"/>
              <a:buChar char=""/>
            </a:pPr>
            <a:r>
              <a:rPr lang="en-US" altLang="en-US" dirty="0" smtClean="0">
                <a:solidFill>
                  <a:srgbClr val="000000"/>
                </a:solidFill>
              </a:rPr>
              <a:t> </a:t>
            </a:r>
            <a:r>
              <a:rPr lang="en-US" altLang="en-US" dirty="0" err="1" smtClean="0">
                <a:solidFill>
                  <a:srgbClr val="000000"/>
                </a:solidFill>
              </a:rPr>
              <a:t>TestNG</a:t>
            </a:r>
            <a:r>
              <a:rPr lang="en-US" altLang="en-US" dirty="0" smtClean="0">
                <a:solidFill>
                  <a:srgbClr val="000000"/>
                </a:solidFill>
              </a:rPr>
              <a:t> lets us pass parameters directly to your test methods in two different ways:</a:t>
            </a:r>
          </a:p>
          <a:p>
            <a:pPr lvl="2">
              <a:spcBef>
                <a:spcPts val="500"/>
              </a:spcBef>
            </a:pPr>
            <a:r>
              <a:rPr lang="en-US" altLang="en-US" sz="1800" dirty="0" smtClean="0">
                <a:solidFill>
                  <a:srgbClr val="000000"/>
                </a:solidFill>
              </a:rPr>
              <a:t>With testng.xml</a:t>
            </a:r>
          </a:p>
          <a:p>
            <a:pPr lvl="2">
              <a:spcBef>
                <a:spcPts val="500"/>
              </a:spcBef>
            </a:pPr>
            <a:r>
              <a:rPr lang="en-US" altLang="en-US" sz="1800" dirty="0" smtClean="0">
                <a:solidFill>
                  <a:srgbClr val="000000"/>
                </a:solidFill>
              </a:rPr>
              <a:t>With Data Providers.</a:t>
            </a:r>
            <a:endParaRPr lang="en-US" dirty="0" smtClean="0"/>
          </a:p>
          <a:p>
            <a:pPr>
              <a:spcBef>
                <a:spcPts val="500"/>
              </a:spcBef>
              <a:buFont typeface="Wingdings" panose="05000000000000000000" pitchFamily="2" charset="2"/>
              <a:buChar char=""/>
            </a:pPr>
            <a:r>
              <a:rPr lang="en-US" altLang="en-US" dirty="0" smtClean="0">
                <a:solidFill>
                  <a:srgbClr val="000000"/>
                </a:solidFill>
              </a:rPr>
              <a:t> Passing Parameters with testng.xml:</a:t>
            </a:r>
          </a:p>
          <a:p>
            <a:pPr>
              <a:spcBef>
                <a:spcPts val="500"/>
              </a:spcBef>
              <a:buFont typeface="Wingdings" panose="05000000000000000000" pitchFamily="2" charset="2"/>
              <a:buChar char=""/>
            </a:pPr>
            <a:r>
              <a:rPr lang="en-US" altLang="en-US" dirty="0" smtClean="0">
                <a:solidFill>
                  <a:srgbClr val="000000"/>
                </a:solidFill>
              </a:rPr>
              <a:t> Passing Parameters with </a:t>
            </a:r>
            <a:r>
              <a:rPr lang="en-US" altLang="en-US" dirty="0" err="1" smtClean="0">
                <a:solidFill>
                  <a:srgbClr val="000000"/>
                </a:solidFill>
              </a:rPr>
              <a:t>Dataproviders</a:t>
            </a:r>
            <a:r>
              <a:rPr lang="en-US" altLang="en-US" dirty="0" smtClean="0">
                <a:solidFill>
                  <a:srgbClr val="000000"/>
                </a:solidFill>
              </a:rPr>
              <a:t>:</a:t>
            </a:r>
            <a:endParaRPr lang="en-US" altLang="en-US" sz="1800" dirty="0">
              <a:solidFill>
                <a:srgbClr val="000000"/>
              </a:solidFill>
            </a:endParaRPr>
          </a:p>
          <a:p>
            <a:pPr>
              <a:spcBef>
                <a:spcPts val="500"/>
              </a:spcBef>
              <a:buNone/>
            </a:pPr>
            <a:endParaRPr lang="en-US" altLang="en-US" sz="2200" dirty="0" smtClean="0">
              <a:solidFill>
                <a:srgbClr val="000000"/>
              </a:solidFill>
            </a:endParaRPr>
          </a:p>
          <a:p>
            <a:pPr>
              <a:spcBef>
                <a:spcPts val="500"/>
              </a:spcBef>
              <a:buNone/>
            </a:pPr>
            <a:endParaRPr lang="en-US" altLang="en-US" sz="2200" dirty="0" smtClean="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t>Outline </a:t>
            </a:r>
            <a:endParaRPr lang="en-US" dirty="0"/>
          </a:p>
        </p:txBody>
      </p:sp>
      <p:sp>
        <p:nvSpPr>
          <p:cNvPr id="5" name="Content Placeholder 4"/>
          <p:cNvSpPr>
            <a:spLocks noGrp="1"/>
          </p:cNvSpPr>
          <p:nvPr>
            <p:ph idx="1"/>
          </p:nvPr>
        </p:nvSpPr>
        <p:spPr>
          <a:xfrm>
            <a:off x="1094688" y="1415002"/>
            <a:ext cx="7616826" cy="4109794"/>
          </a:xfrm>
        </p:spPr>
        <p:txBody>
          <a:bodyPr>
            <a:noAutofit/>
          </a:bodyPr>
          <a:lstStyle/>
          <a:p>
            <a:pPr eaLnBrk="0" hangingPunct="0">
              <a:spcBef>
                <a:spcPts val="500"/>
              </a:spcBef>
              <a:buSzPct val="60000"/>
              <a:buFont typeface="Wingdings" panose="05000000000000000000" pitchFamily="2" charset="2"/>
              <a:buChar char=""/>
            </a:pPr>
            <a:r>
              <a:rPr lang="en-US" altLang="en-US" dirty="0" smtClean="0">
                <a:solidFill>
                  <a:srgbClr val="000000"/>
                </a:solidFill>
              </a:rPr>
              <a:t>What is </a:t>
            </a:r>
            <a:r>
              <a:rPr lang="en-US" altLang="en-US" dirty="0" err="1" smtClean="0">
                <a:solidFill>
                  <a:srgbClr val="000000"/>
                </a:solidFill>
              </a:rPr>
              <a:t>TestNG</a:t>
            </a:r>
            <a:r>
              <a:rPr lang="en-US" altLang="en-US" dirty="0">
                <a:solidFill>
                  <a:srgbClr val="000000"/>
                </a:solidFill>
              </a:rPr>
              <a:t>, </a:t>
            </a:r>
            <a:r>
              <a:rPr lang="en-US" altLang="en-US" dirty="0" err="1">
                <a:solidFill>
                  <a:srgbClr val="000000"/>
                </a:solidFill>
              </a:rPr>
              <a:t>TestNG</a:t>
            </a:r>
            <a:r>
              <a:rPr lang="en-US" altLang="en-US" dirty="0">
                <a:solidFill>
                  <a:srgbClr val="000000"/>
                </a:solidFill>
              </a:rPr>
              <a:t> vs </a:t>
            </a:r>
            <a:r>
              <a:rPr lang="en-US" altLang="en-US" dirty="0" smtClean="0">
                <a:solidFill>
                  <a:srgbClr val="000000"/>
                </a:solidFill>
              </a:rPr>
              <a:t>Junit</a:t>
            </a:r>
          </a:p>
          <a:p>
            <a:pPr eaLnBrk="0" hangingPunct="0">
              <a:spcBef>
                <a:spcPts val="500"/>
              </a:spcBef>
              <a:buSzPct val="60000"/>
              <a:buFont typeface="Wingdings" panose="05000000000000000000" pitchFamily="2" charset="2"/>
              <a:buChar char=""/>
            </a:pPr>
            <a:r>
              <a:rPr lang="en-US" altLang="en-US" dirty="0">
                <a:solidFill>
                  <a:srgbClr val="000000"/>
                </a:solidFill>
              </a:rPr>
              <a:t>Set up environment and Eclipse Java Project for </a:t>
            </a:r>
            <a:r>
              <a:rPr lang="en-US" altLang="en-US" dirty="0" err="1" smtClean="0">
                <a:solidFill>
                  <a:srgbClr val="000000"/>
                </a:solidFill>
              </a:rPr>
              <a:t>TestNG</a:t>
            </a:r>
            <a:endParaRPr lang="en-US" altLang="en-US" dirty="0" smtClean="0">
              <a:solidFill>
                <a:srgbClr val="000000"/>
              </a:solidFill>
            </a:endParaRPr>
          </a:p>
          <a:p>
            <a:pPr eaLnBrk="0" hangingPunct="0">
              <a:spcBef>
                <a:spcPts val="500"/>
              </a:spcBef>
              <a:buSzPct val="60000"/>
              <a:buFont typeface="Wingdings" panose="05000000000000000000" pitchFamily="2" charset="2"/>
              <a:buChar char=""/>
            </a:pPr>
            <a:r>
              <a:rPr lang="en-US" altLang="en-US" dirty="0">
                <a:solidFill>
                  <a:srgbClr val="000000"/>
                </a:solidFill>
              </a:rPr>
              <a:t>Basic </a:t>
            </a:r>
            <a:r>
              <a:rPr lang="en-US" altLang="en-US" dirty="0" smtClean="0">
                <a:solidFill>
                  <a:srgbClr val="000000"/>
                </a:solidFill>
              </a:rPr>
              <a:t>Annotations</a:t>
            </a:r>
          </a:p>
          <a:p>
            <a:pPr eaLnBrk="0" hangingPunct="0">
              <a:spcBef>
                <a:spcPts val="500"/>
              </a:spcBef>
              <a:buSzPct val="60000"/>
              <a:buFont typeface="Wingdings" panose="05000000000000000000" pitchFamily="2" charset="2"/>
              <a:buChar char=""/>
            </a:pPr>
            <a:r>
              <a:rPr lang="en-US" altLang="en-US" dirty="0">
                <a:solidFill>
                  <a:srgbClr val="000000"/>
                </a:solidFill>
              </a:rPr>
              <a:t>Annotation Execution </a:t>
            </a:r>
            <a:r>
              <a:rPr lang="en-US" altLang="en-US" dirty="0" smtClean="0">
                <a:solidFill>
                  <a:srgbClr val="000000"/>
                </a:solidFill>
              </a:rPr>
              <a:t>Procedure</a:t>
            </a:r>
          </a:p>
          <a:p>
            <a:pPr eaLnBrk="0" hangingPunct="0">
              <a:spcBef>
                <a:spcPts val="500"/>
              </a:spcBef>
              <a:buSzPct val="60000"/>
              <a:buFont typeface="Wingdings" panose="05000000000000000000" pitchFamily="2" charset="2"/>
              <a:buChar char=""/>
            </a:pPr>
            <a:r>
              <a:rPr lang="en-US" altLang="en-US" dirty="0">
                <a:solidFill>
                  <a:srgbClr val="000000"/>
                </a:solidFill>
              </a:rPr>
              <a:t>Executing </a:t>
            </a:r>
            <a:r>
              <a:rPr lang="en-US" altLang="en-US" dirty="0" smtClean="0">
                <a:solidFill>
                  <a:srgbClr val="000000"/>
                </a:solidFill>
              </a:rPr>
              <a:t>Tests</a:t>
            </a:r>
          </a:p>
          <a:p>
            <a:pPr eaLnBrk="0" hangingPunct="0">
              <a:spcBef>
                <a:spcPts val="500"/>
              </a:spcBef>
              <a:buSzPct val="60000"/>
              <a:buFont typeface="Wingdings" panose="05000000000000000000" pitchFamily="2" charset="2"/>
              <a:buChar char=""/>
            </a:pPr>
            <a:r>
              <a:rPr lang="en-US" altLang="en-US" dirty="0">
                <a:solidFill>
                  <a:srgbClr val="000000"/>
                </a:solidFill>
              </a:rPr>
              <a:t>Suite Test</a:t>
            </a:r>
          </a:p>
          <a:p>
            <a:pPr eaLnBrk="0" hangingPunct="0">
              <a:spcBef>
                <a:spcPts val="500"/>
              </a:spcBef>
              <a:buSzPct val="60000"/>
              <a:buFont typeface="Wingdings" panose="05000000000000000000" pitchFamily="2" charset="2"/>
              <a:buChar char=""/>
            </a:pPr>
            <a:r>
              <a:rPr lang="en-US" altLang="en-US" dirty="0">
                <a:solidFill>
                  <a:srgbClr val="000000"/>
                </a:solidFill>
              </a:rPr>
              <a:t>Ignore </a:t>
            </a:r>
            <a:r>
              <a:rPr lang="en-US" altLang="en-US" dirty="0" smtClean="0">
                <a:solidFill>
                  <a:srgbClr val="000000"/>
                </a:solidFill>
              </a:rPr>
              <a:t>Test</a:t>
            </a:r>
          </a:p>
          <a:p>
            <a:pPr eaLnBrk="0" hangingPunct="0">
              <a:spcBef>
                <a:spcPts val="500"/>
              </a:spcBef>
              <a:buSzPct val="60000"/>
              <a:buFont typeface="Wingdings" panose="05000000000000000000" pitchFamily="2" charset="2"/>
              <a:buChar char=""/>
            </a:pPr>
            <a:r>
              <a:rPr lang="en-US" altLang="en-US" dirty="0" smtClean="0">
                <a:solidFill>
                  <a:srgbClr val="000000"/>
                </a:solidFill>
              </a:rPr>
              <a:t>Timeout Test</a:t>
            </a:r>
            <a:endParaRPr lang="en-US" altLang="en-US" dirty="0">
              <a:solidFill>
                <a:srgbClr val="000000"/>
              </a:solidFill>
            </a:endParaRPr>
          </a:p>
          <a:p>
            <a:pPr eaLnBrk="0" hangingPunct="0">
              <a:spcBef>
                <a:spcPts val="500"/>
              </a:spcBef>
              <a:buSzPct val="60000"/>
              <a:buFont typeface="Wingdings" panose="05000000000000000000" pitchFamily="2" charset="2"/>
              <a:buChar char=""/>
            </a:pPr>
            <a:r>
              <a:rPr lang="en-US" altLang="en-US" dirty="0">
                <a:solidFill>
                  <a:srgbClr val="000000"/>
                </a:solidFill>
              </a:rPr>
              <a:t>Group Test</a:t>
            </a:r>
          </a:p>
          <a:p>
            <a:pPr eaLnBrk="0" hangingPunct="0">
              <a:spcBef>
                <a:spcPts val="500"/>
              </a:spcBef>
              <a:buSzPct val="60000"/>
              <a:buFont typeface="Wingdings" panose="05000000000000000000" pitchFamily="2" charset="2"/>
              <a:buChar char=""/>
            </a:pPr>
            <a:r>
              <a:rPr lang="en-US" altLang="en-US" dirty="0">
                <a:solidFill>
                  <a:srgbClr val="000000"/>
                </a:solidFill>
              </a:rPr>
              <a:t>Exception Test </a:t>
            </a:r>
          </a:p>
          <a:p>
            <a:pPr eaLnBrk="0" hangingPunct="0">
              <a:spcBef>
                <a:spcPts val="500"/>
              </a:spcBef>
              <a:buSzPct val="60000"/>
              <a:buFont typeface="Wingdings" panose="05000000000000000000" pitchFamily="2" charset="2"/>
              <a:buChar char=""/>
            </a:pPr>
            <a:r>
              <a:rPr lang="en-US" altLang="en-US" dirty="0">
                <a:solidFill>
                  <a:srgbClr val="000000"/>
                </a:solidFill>
              </a:rPr>
              <a:t>Dependency Test</a:t>
            </a:r>
          </a:p>
          <a:p>
            <a:pPr eaLnBrk="0" hangingPunct="0">
              <a:spcBef>
                <a:spcPts val="500"/>
              </a:spcBef>
              <a:buSzPct val="60000"/>
              <a:buFont typeface="Wingdings" panose="05000000000000000000" pitchFamily="2" charset="2"/>
              <a:buChar char=""/>
            </a:pPr>
            <a:r>
              <a:rPr lang="en-US" altLang="en-US" dirty="0">
                <a:solidFill>
                  <a:srgbClr val="000000"/>
                </a:solidFill>
              </a:rPr>
              <a:t>Parameterized Test</a:t>
            </a:r>
          </a:p>
          <a:p>
            <a:pPr eaLnBrk="0" hangingPunct="0">
              <a:spcBef>
                <a:spcPts val="500"/>
              </a:spcBef>
              <a:buSzPct val="60000"/>
              <a:buFont typeface="Wingdings" panose="05000000000000000000" pitchFamily="2" charset="2"/>
              <a:buChar char=""/>
            </a:pPr>
            <a:r>
              <a:rPr lang="en-US" altLang="en-US" dirty="0">
                <a:solidFill>
                  <a:srgbClr val="000000"/>
                </a:solidFill>
              </a:rPr>
              <a:t>Generating Test </a:t>
            </a:r>
            <a:r>
              <a:rPr lang="en-US" altLang="en-US" dirty="0" smtClean="0">
                <a:solidFill>
                  <a:srgbClr val="000000"/>
                </a:solidFill>
              </a:rPr>
              <a:t>Results</a:t>
            </a:r>
          </a:p>
          <a:p>
            <a:pPr eaLnBrk="0" hangingPunct="0">
              <a:spcBef>
                <a:spcPts val="500"/>
              </a:spcBef>
              <a:buSzPct val="60000"/>
              <a:buFont typeface="Wingdings" panose="05000000000000000000" pitchFamily="2" charset="2"/>
              <a:buChar char=""/>
            </a:pPr>
            <a:r>
              <a:rPr lang="en-US" altLang="en-US" dirty="0" smtClean="0">
                <a:solidFill>
                  <a:srgbClr val="000000"/>
                </a:solidFill>
              </a:rPr>
              <a:t>Demo and Assessment</a:t>
            </a:r>
          </a:p>
          <a:p>
            <a:pPr eaLnBrk="0" hangingPunct="0">
              <a:spcBef>
                <a:spcPts val="500"/>
              </a:spcBef>
              <a:buSzPct val="60000"/>
              <a:buFont typeface="Wingdings" panose="05000000000000000000" pitchFamily="2" charset="2"/>
              <a:buChar char=""/>
            </a:pPr>
            <a:endParaRPr lang="en-US" altLang="en-US" dirty="0" smtClean="0">
              <a:solidFill>
                <a:srgbClr val="000000"/>
              </a:solidFill>
            </a:endParaRPr>
          </a:p>
          <a:p>
            <a:pPr eaLnBrk="0" hangingPunct="0">
              <a:spcBef>
                <a:spcPts val="500"/>
              </a:spcBef>
              <a:buSzPct val="60000"/>
              <a:buFont typeface="Wingdings" panose="05000000000000000000" pitchFamily="2" charset="2"/>
              <a:buChar char=""/>
            </a:pPr>
            <a:endParaRPr lang="en-US" altLang="en-US" dirty="0" smtClean="0">
              <a:solidFill>
                <a:srgbClr val="000000"/>
              </a:solidFill>
            </a:endParaRPr>
          </a:p>
          <a:p>
            <a:pPr marL="0" indent="0" eaLnBrk="0" hangingPunct="0">
              <a:spcBef>
                <a:spcPts val="500"/>
              </a:spcBef>
              <a:buSzPct val="60000"/>
              <a:buNone/>
            </a:pPr>
            <a:endParaRPr lang="en-US" altLang="en-US" dirty="0">
              <a:solidFill>
                <a:srgbClr val="000000"/>
              </a:solidFill>
            </a:endParaRPr>
          </a:p>
          <a:p>
            <a:pPr eaLnBrk="0" hangingPunct="0">
              <a:spcBef>
                <a:spcPts val="500"/>
              </a:spcBef>
              <a:buSzPct val="60000"/>
              <a:buFont typeface="Wingdings" panose="05000000000000000000" pitchFamily="2" charset="2"/>
              <a:buChar char=""/>
            </a:pPr>
            <a:endParaRPr lang="en-US" alt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Generating Test Results</a:t>
            </a:r>
            <a:endParaRPr lang="en-US" dirty="0"/>
          </a:p>
        </p:txBody>
      </p:sp>
      <p:sp>
        <p:nvSpPr>
          <p:cNvPr id="5" name="Content Placeholder 4"/>
          <p:cNvSpPr>
            <a:spLocks noGrp="1"/>
          </p:cNvSpPr>
          <p:nvPr>
            <p:ph idx="1"/>
          </p:nvPr>
        </p:nvSpPr>
        <p:spPr>
          <a:xfrm>
            <a:off x="1069974" y="2988437"/>
            <a:ext cx="7616826" cy="941013"/>
          </a:xfrm>
        </p:spPr>
        <p:txBody>
          <a:bodyPr>
            <a:normAutofit/>
          </a:bodyPr>
          <a:lstStyle/>
          <a:p>
            <a:pPr>
              <a:spcBef>
                <a:spcPts val="500"/>
              </a:spcBef>
              <a:buNone/>
            </a:pPr>
            <a:r>
              <a:rPr lang="en-US" altLang="en-US" sz="2200" dirty="0" smtClean="0">
                <a:solidFill>
                  <a:srgbClr val="000000"/>
                </a:solidFill>
              </a:rPr>
              <a:t>If we use Eclipse to run test, test results will be saved in </a:t>
            </a:r>
            <a:r>
              <a:rPr lang="en-US" altLang="en-US" sz="2200" dirty="0">
                <a:solidFill>
                  <a:srgbClr val="000000"/>
                </a:solidFill>
              </a:rPr>
              <a:t>our project “/</a:t>
            </a:r>
            <a:r>
              <a:rPr lang="en-US" altLang="en-US" sz="2200" dirty="0" smtClean="0">
                <a:solidFill>
                  <a:srgbClr val="000000"/>
                </a:solidFill>
              </a:rPr>
              <a:t>test-output” folder.</a:t>
            </a:r>
          </a:p>
          <a:p>
            <a:pPr>
              <a:spcBef>
                <a:spcPts val="500"/>
              </a:spcBef>
              <a:buNone/>
            </a:pPr>
            <a:endParaRPr lang="en-US" altLang="en-US" sz="2200" dirty="0" smtClean="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Reference </a:t>
            </a:r>
            <a:endParaRPr lang="en-US" dirty="0"/>
          </a:p>
        </p:txBody>
      </p:sp>
      <p:sp>
        <p:nvSpPr>
          <p:cNvPr id="5" name="Content Placeholder 4"/>
          <p:cNvSpPr>
            <a:spLocks noGrp="1"/>
          </p:cNvSpPr>
          <p:nvPr>
            <p:ph idx="1"/>
          </p:nvPr>
        </p:nvSpPr>
        <p:spPr>
          <a:xfrm>
            <a:off x="1069974" y="1686857"/>
            <a:ext cx="7616826" cy="4109794"/>
          </a:xfrm>
        </p:spPr>
        <p:txBody>
          <a:bodyPr>
            <a:normAutofit/>
          </a:bodyPr>
          <a:lstStyle/>
          <a:p>
            <a:pPr>
              <a:spcBef>
                <a:spcPts val="500"/>
              </a:spcBef>
              <a:buNone/>
            </a:pPr>
            <a:endParaRPr lang="en-US" altLang="en-US" sz="2200" dirty="0" smtClean="0">
              <a:solidFill>
                <a:srgbClr val="000000"/>
              </a:solidFill>
            </a:endParaRPr>
          </a:p>
          <a:p>
            <a:pPr>
              <a:spcBef>
                <a:spcPts val="500"/>
              </a:spcBef>
              <a:buNone/>
            </a:pPr>
            <a:endParaRPr lang="en-US" altLang="en-US" sz="2200" dirty="0">
              <a:solidFill>
                <a:srgbClr val="000000"/>
              </a:solidFill>
            </a:endParaRPr>
          </a:p>
          <a:p>
            <a:pPr>
              <a:spcBef>
                <a:spcPts val="500"/>
              </a:spcBef>
              <a:buNone/>
            </a:pPr>
            <a:endParaRPr lang="en-US" altLang="en-US" sz="2200" dirty="0" smtClean="0">
              <a:solidFill>
                <a:srgbClr val="000000"/>
              </a:solidFill>
            </a:endParaRPr>
          </a:p>
          <a:p>
            <a:pPr>
              <a:spcBef>
                <a:spcPts val="500"/>
              </a:spcBef>
              <a:buNone/>
            </a:pPr>
            <a:r>
              <a:rPr lang="en-US" altLang="en-US" sz="2200" dirty="0">
                <a:solidFill>
                  <a:srgbClr val="000000"/>
                </a:solidFill>
                <a:hlinkClick r:id="rId2"/>
              </a:rPr>
              <a:t>http://</a:t>
            </a:r>
            <a:r>
              <a:rPr lang="en-US" altLang="en-US" sz="2200" dirty="0" smtClean="0">
                <a:solidFill>
                  <a:srgbClr val="000000"/>
                </a:solidFill>
                <a:hlinkClick r:id="rId2"/>
              </a:rPr>
              <a:t>testng.org/doc/documentation-main.html</a:t>
            </a:r>
            <a:endParaRPr lang="en-US" altLang="en-US" sz="2200" dirty="0" smtClean="0">
              <a:solidFill>
                <a:srgbClr val="000000"/>
              </a:solidFill>
            </a:endParaRPr>
          </a:p>
          <a:p>
            <a:pPr>
              <a:spcBef>
                <a:spcPts val="500"/>
              </a:spcBef>
              <a:buNone/>
            </a:pPr>
            <a:r>
              <a:rPr lang="en-US" altLang="en-US" sz="2200" dirty="0">
                <a:solidFill>
                  <a:srgbClr val="000000"/>
                </a:solidFill>
                <a:hlinkClick r:id="rId3"/>
              </a:rPr>
              <a:t>https://</a:t>
            </a:r>
            <a:r>
              <a:rPr lang="en-US" altLang="en-US" sz="2200" dirty="0" smtClean="0">
                <a:solidFill>
                  <a:srgbClr val="000000"/>
                </a:solidFill>
                <a:hlinkClick r:id="rId3"/>
              </a:rPr>
              <a:t>www.tutorialspoint.com/testng/index.htm</a:t>
            </a:r>
            <a:endParaRPr lang="en-US" altLang="en-US" sz="2200" dirty="0" smtClean="0">
              <a:solidFill>
                <a:srgbClr val="000000"/>
              </a:solidFill>
            </a:endParaRPr>
          </a:p>
          <a:p>
            <a:pPr>
              <a:spcBef>
                <a:spcPts val="500"/>
              </a:spcBef>
              <a:buNone/>
            </a:pPr>
            <a:r>
              <a:rPr lang="en-US" altLang="en-US" sz="2200" dirty="0">
                <a:solidFill>
                  <a:srgbClr val="000000"/>
                </a:solidFill>
                <a:hlinkClick r:id="rId4"/>
              </a:rPr>
              <a:t>http://</a:t>
            </a:r>
            <a:r>
              <a:rPr lang="en-US" altLang="en-US" sz="2200" dirty="0" smtClean="0">
                <a:solidFill>
                  <a:srgbClr val="000000"/>
                </a:solidFill>
                <a:hlinkClick r:id="rId4"/>
              </a:rPr>
              <a:t>testng.org/javadocs/org/testng/Assert.html</a:t>
            </a:r>
            <a:endParaRPr lang="en-US" altLang="en-US" sz="2200" dirty="0" smtClean="0">
              <a:solidFill>
                <a:srgbClr val="000000"/>
              </a:solidFill>
            </a:endParaRPr>
          </a:p>
          <a:p>
            <a:pPr>
              <a:spcBef>
                <a:spcPts val="500"/>
              </a:spcBef>
              <a:buNone/>
            </a:pPr>
            <a:endParaRPr lang="en-US" altLang="en-US" sz="2200" dirty="0" smtClean="0">
              <a:solidFill>
                <a:srgbClr val="000000"/>
              </a:solidFill>
            </a:endParaRPr>
          </a:p>
          <a:p>
            <a:pPr>
              <a:spcBef>
                <a:spcPts val="500"/>
              </a:spcBef>
              <a:buNone/>
            </a:pPr>
            <a:endParaRPr lang="en-US" altLang="en-US" sz="2200" dirty="0" smtClean="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a:t>
            </a:r>
            <a:r>
              <a:rPr lang="en-US" altLang="en-US" sz="2400" b="1" smtClean="0">
                <a:solidFill>
                  <a:srgbClr val="006454"/>
                </a:solidFill>
                <a:latin typeface="Century Gothic" panose="020B0502020202020204" pitchFamily="34" charset="0"/>
              </a:rPr>
              <a:t>– </a:t>
            </a:r>
            <a:r>
              <a:rPr lang="en-US" altLang="en-US" sz="2400" b="1" smtClean="0">
                <a:solidFill>
                  <a:srgbClr val="006454"/>
                </a:solidFill>
                <a:latin typeface="Century Gothic" panose="020B0502020202020204" pitchFamily="34" charset="0"/>
              </a:rPr>
              <a:t>Assessment – Optional</a:t>
            </a:r>
            <a:endParaRPr lang="en-US" dirty="0"/>
          </a:p>
        </p:txBody>
      </p:sp>
      <p:sp>
        <p:nvSpPr>
          <p:cNvPr id="5" name="Content Placeholder 4"/>
          <p:cNvSpPr>
            <a:spLocks noGrp="1"/>
          </p:cNvSpPr>
          <p:nvPr>
            <p:ph idx="1"/>
          </p:nvPr>
        </p:nvSpPr>
        <p:spPr>
          <a:xfrm>
            <a:off x="1069974" y="1472669"/>
            <a:ext cx="7616826" cy="4109794"/>
          </a:xfrm>
        </p:spPr>
        <p:txBody>
          <a:bodyPr>
            <a:normAutofit/>
          </a:bodyPr>
          <a:lstStyle/>
          <a:p>
            <a:pPr>
              <a:spcBef>
                <a:spcPts val="500"/>
              </a:spcBef>
              <a:buNone/>
            </a:pPr>
            <a:endParaRPr lang="en-US" altLang="en-US" sz="2200" dirty="0" smtClean="0">
              <a:solidFill>
                <a:srgbClr val="000000"/>
              </a:solidFill>
            </a:endParaRPr>
          </a:p>
          <a:p>
            <a:pPr>
              <a:spcBef>
                <a:spcPts val="500"/>
              </a:spcBef>
              <a:buFontTx/>
              <a:buChar char="-"/>
            </a:pPr>
            <a:r>
              <a:rPr lang="en-US" altLang="en-US" sz="2200" dirty="0" smtClean="0">
                <a:solidFill>
                  <a:srgbClr val="000000"/>
                </a:solidFill>
              </a:rPr>
              <a:t>Develop a unit test suite for </a:t>
            </a:r>
            <a:r>
              <a:rPr lang="en-US" altLang="en-US" sz="2200" dirty="0" err="1" smtClean="0">
                <a:solidFill>
                  <a:srgbClr val="000000"/>
                </a:solidFill>
              </a:rPr>
              <a:t>SimpleCalc</a:t>
            </a:r>
            <a:r>
              <a:rPr lang="en-US" altLang="en-US" sz="2200" dirty="0" smtClean="0">
                <a:solidFill>
                  <a:srgbClr val="000000"/>
                </a:solidFill>
              </a:rPr>
              <a:t> library.</a:t>
            </a:r>
          </a:p>
          <a:p>
            <a:pPr>
              <a:spcBef>
                <a:spcPts val="500"/>
              </a:spcBef>
              <a:buFontTx/>
              <a:buChar char="-"/>
            </a:pPr>
            <a:r>
              <a:rPr lang="en-US" altLang="en-US" sz="2200" dirty="0" smtClean="0">
                <a:solidFill>
                  <a:srgbClr val="000000"/>
                </a:solidFill>
              </a:rPr>
              <a:t>Use </a:t>
            </a:r>
            <a:r>
              <a:rPr lang="en-US" altLang="en-US" sz="2200" dirty="0" err="1" smtClean="0">
                <a:solidFill>
                  <a:srgbClr val="000000"/>
                </a:solidFill>
              </a:rPr>
              <a:t>TestNG</a:t>
            </a:r>
            <a:r>
              <a:rPr lang="en-US" altLang="en-US" sz="2200" dirty="0" smtClean="0">
                <a:solidFill>
                  <a:srgbClr val="000000"/>
                </a:solidFill>
              </a:rPr>
              <a:t>.</a:t>
            </a:r>
          </a:p>
          <a:p>
            <a:pPr>
              <a:spcBef>
                <a:spcPts val="500"/>
              </a:spcBef>
              <a:buFontTx/>
              <a:buChar char="-"/>
            </a:pPr>
            <a:r>
              <a:rPr lang="en-US" altLang="en-US" sz="2200" smtClean="0">
                <a:solidFill>
                  <a:srgbClr val="000000"/>
                </a:solidFill>
              </a:rPr>
              <a:t>Test </a:t>
            </a:r>
            <a:r>
              <a:rPr lang="en-US" altLang="en-US" sz="2200" dirty="0" smtClean="0">
                <a:solidFill>
                  <a:srgbClr val="000000"/>
                </a:solidFill>
              </a:rPr>
              <a:t>for Static APIs of this library.</a:t>
            </a:r>
          </a:p>
          <a:p>
            <a:pPr>
              <a:spcBef>
                <a:spcPts val="500"/>
              </a:spcBef>
              <a:buFontTx/>
              <a:buChar char="-"/>
            </a:pPr>
            <a:r>
              <a:rPr lang="en-US" altLang="en-US" sz="2200" smtClean="0">
                <a:solidFill>
                  <a:srgbClr val="000000"/>
                </a:solidFill>
              </a:rPr>
              <a:t>Test </a:t>
            </a:r>
            <a:r>
              <a:rPr lang="en-US" altLang="en-US" sz="2200" dirty="0">
                <a:solidFill>
                  <a:srgbClr val="000000"/>
                </a:solidFill>
              </a:rPr>
              <a:t>for </a:t>
            </a:r>
            <a:r>
              <a:rPr lang="en-US" altLang="en-US" sz="2200" dirty="0" smtClean="0">
                <a:solidFill>
                  <a:srgbClr val="000000"/>
                </a:solidFill>
              </a:rPr>
              <a:t>APIs called by library instance.</a:t>
            </a:r>
          </a:p>
          <a:p>
            <a:pPr>
              <a:spcBef>
                <a:spcPts val="500"/>
              </a:spcBef>
              <a:buFontTx/>
              <a:buChar char="-"/>
            </a:pPr>
            <a:r>
              <a:rPr lang="en-US" altLang="en-US" sz="2200" dirty="0" smtClean="0">
                <a:solidFill>
                  <a:srgbClr val="000000"/>
                </a:solidFill>
              </a:rPr>
              <a:t>There will be 2 test groups – happy path group and invalid group:</a:t>
            </a:r>
            <a:br>
              <a:rPr lang="en-US" altLang="en-US" sz="2200" dirty="0" smtClean="0">
                <a:solidFill>
                  <a:srgbClr val="000000"/>
                </a:solidFill>
              </a:rPr>
            </a:br>
            <a:r>
              <a:rPr lang="en-US" altLang="en-US" sz="2200" dirty="0" smtClean="0">
                <a:solidFill>
                  <a:srgbClr val="000000"/>
                </a:solidFill>
              </a:rPr>
              <a:t>* Happy path group: test valid cases for API add, subtract, multiple and divide.</a:t>
            </a:r>
            <a:br>
              <a:rPr lang="en-US" altLang="en-US" sz="2200" dirty="0" smtClean="0">
                <a:solidFill>
                  <a:srgbClr val="000000"/>
                </a:solidFill>
              </a:rPr>
            </a:br>
            <a:r>
              <a:rPr lang="en-US" altLang="en-US" sz="2200" dirty="0" smtClean="0">
                <a:solidFill>
                  <a:srgbClr val="000000"/>
                </a:solidFill>
              </a:rPr>
              <a:t>* Invalid group: test invalid cases such as Divide-By-Zero case.</a:t>
            </a:r>
            <a:endParaRPr lang="en-US" altLang="en-US" sz="2200" dirty="0">
              <a:solidFill>
                <a:srgbClr val="000000"/>
              </a:solidFill>
            </a:endParaRPr>
          </a:p>
          <a:p>
            <a:pPr>
              <a:spcBef>
                <a:spcPts val="500"/>
              </a:spcBef>
              <a:buFontTx/>
              <a:buChar char="-"/>
            </a:pPr>
            <a:endParaRPr lang="en-US" altLang="en-US" sz="2200" dirty="0" smtClean="0">
              <a:solidFill>
                <a:srgbClr val="000000"/>
              </a:solidFill>
            </a:endParaRPr>
          </a:p>
        </p:txBody>
      </p:sp>
    </p:spTree>
    <p:extLst>
      <p:ext uri="{BB962C8B-B14F-4D97-AF65-F5344CB8AC3E}">
        <p14:creationId xmlns:p14="http://schemas.microsoft.com/office/powerpoint/2010/main" xmlns="" val="2942935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apan Presentation20.jpg"/>
          <p:cNvPicPr>
            <a:picLocks noGrp="1" noChangeAspect="1"/>
          </p:cNvPicPr>
          <p:nvPr isPhoto="1"/>
        </p:nvPicPr>
        <p:blipFill>
          <a:blip r:embed="rId2" cstate="screen">
            <a:lum/>
            <a:extLst>
              <a:ext uri="{28A0092B-C50C-407E-A947-70E740481C1C}">
                <a14:useLocalDpi xmlns:a14="http://schemas.microsoft.com/office/drawing/2010/main" xmlns=""/>
              </a:ext>
            </a:extLst>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xmlns="" val="14218582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smtClean="0">
                <a:solidFill>
                  <a:srgbClr val="006454"/>
                </a:solidFill>
                <a:latin typeface="Century Gothic" panose="020B0502020202020204" pitchFamily="34" charset="0"/>
              </a:rPr>
              <a:t>What is </a:t>
            </a:r>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686857"/>
            <a:ext cx="7616826" cy="4109794"/>
          </a:xfrm>
        </p:spPr>
        <p:txBody>
          <a:bodyPr>
            <a:normAutofit fontScale="55000" lnSpcReduction="20000"/>
          </a:bodyPr>
          <a:lstStyle/>
          <a:p>
            <a:pPr marL="0" indent="0">
              <a:spcBef>
                <a:spcPts val="500"/>
              </a:spcBef>
              <a:buNone/>
            </a:pPr>
            <a:r>
              <a:rPr lang="en-US" sz="3200" i="1" dirty="0" err="1"/>
              <a:t>TestNG</a:t>
            </a:r>
            <a:r>
              <a:rPr lang="en-US" sz="3200" i="1" dirty="0"/>
              <a:t> is a </a:t>
            </a:r>
            <a:r>
              <a:rPr lang="en-US" sz="3200" i="1" dirty="0" smtClean="0"/>
              <a:t>open source testing </a:t>
            </a:r>
            <a:r>
              <a:rPr lang="en-US" sz="3200" i="1" dirty="0"/>
              <a:t>framework inspired from JUnit and </a:t>
            </a:r>
            <a:r>
              <a:rPr lang="en-US" sz="3200" i="1" dirty="0" err="1"/>
              <a:t>NUnit</a:t>
            </a:r>
            <a:r>
              <a:rPr lang="en-US" sz="3200" i="1" dirty="0"/>
              <a:t>, but introducing some new functionalities that make it more powerful and easier to use</a:t>
            </a:r>
            <a:r>
              <a:rPr lang="en-US" sz="3200" i="1" dirty="0" smtClean="0"/>
              <a:t>. (NG means Next Generation)</a:t>
            </a:r>
            <a:br>
              <a:rPr lang="en-US" sz="3200" i="1" dirty="0" smtClean="0"/>
            </a:br>
            <a:endParaRPr lang="en-US" sz="3200" i="1" dirty="0" smtClean="0"/>
          </a:p>
          <a:p>
            <a:pPr marL="0" indent="0">
              <a:spcBef>
                <a:spcPts val="500"/>
              </a:spcBef>
              <a:buNone/>
            </a:pPr>
            <a:r>
              <a:rPr lang="en-US" altLang="en-US" sz="3200" b="1" u="sng" dirty="0" err="1" smtClean="0">
                <a:solidFill>
                  <a:srgbClr val="00B050"/>
                </a:solidFill>
              </a:rPr>
              <a:t>TestNG</a:t>
            </a:r>
            <a:r>
              <a:rPr lang="en-US" altLang="en-US" sz="3200" b="1" u="sng" dirty="0" smtClean="0">
                <a:solidFill>
                  <a:srgbClr val="00B050"/>
                </a:solidFill>
              </a:rPr>
              <a:t> features:</a:t>
            </a:r>
            <a:endParaRPr lang="en-US" altLang="en-US" sz="3000" b="1" u="sng" dirty="0">
              <a:solidFill>
                <a:srgbClr val="00B050"/>
              </a:solidFill>
            </a:endParaRPr>
          </a:p>
          <a:p>
            <a:pPr lvl="1">
              <a:spcBef>
                <a:spcPts val="500"/>
              </a:spcBef>
              <a:buFont typeface="Wingdings" panose="05000000000000000000" pitchFamily="2" charset="2"/>
              <a:buChar char=""/>
            </a:pPr>
            <a:r>
              <a:rPr lang="en-US" altLang="en-US" sz="2800" dirty="0">
                <a:solidFill>
                  <a:srgbClr val="000000"/>
                </a:solidFill>
              </a:rPr>
              <a:t>Supports annotations.</a:t>
            </a:r>
          </a:p>
          <a:p>
            <a:pPr lvl="1">
              <a:spcBef>
                <a:spcPts val="500"/>
              </a:spcBef>
              <a:buFont typeface="Wingdings" panose="05000000000000000000" pitchFamily="2" charset="2"/>
              <a:buChar char=""/>
            </a:pPr>
            <a:r>
              <a:rPr lang="en-US" altLang="en-US" sz="2800" dirty="0" err="1">
                <a:solidFill>
                  <a:srgbClr val="000000"/>
                </a:solidFill>
              </a:rPr>
              <a:t>TestNG</a:t>
            </a:r>
            <a:r>
              <a:rPr lang="en-US" altLang="en-US" sz="2800" dirty="0">
                <a:solidFill>
                  <a:srgbClr val="000000"/>
                </a:solidFill>
              </a:rPr>
              <a:t> uses </a:t>
            </a:r>
            <a:r>
              <a:rPr lang="en-US" altLang="en-US" sz="2800" dirty="0" smtClean="0">
                <a:solidFill>
                  <a:srgbClr val="000000"/>
                </a:solidFill>
              </a:rPr>
              <a:t>Java </a:t>
            </a:r>
            <a:r>
              <a:rPr lang="en-US" altLang="en-US" sz="2800" dirty="0">
                <a:solidFill>
                  <a:srgbClr val="000000"/>
                </a:solidFill>
              </a:rPr>
              <a:t>and OO features.</a:t>
            </a:r>
          </a:p>
          <a:p>
            <a:pPr lvl="1">
              <a:spcBef>
                <a:spcPts val="500"/>
              </a:spcBef>
              <a:buFont typeface="Wingdings" panose="05000000000000000000" pitchFamily="2" charset="2"/>
              <a:buChar char=""/>
            </a:pPr>
            <a:r>
              <a:rPr lang="en-US" altLang="en-US" sz="2800" dirty="0">
                <a:solidFill>
                  <a:srgbClr val="000000"/>
                </a:solidFill>
              </a:rPr>
              <a:t>Supports testing integrated </a:t>
            </a:r>
            <a:r>
              <a:rPr lang="en-US" altLang="en-US" sz="2800" dirty="0" smtClean="0">
                <a:solidFill>
                  <a:srgbClr val="000000"/>
                </a:solidFill>
              </a:rPr>
              <a:t>classes.</a:t>
            </a:r>
          </a:p>
          <a:p>
            <a:pPr lvl="1">
              <a:spcBef>
                <a:spcPts val="500"/>
              </a:spcBef>
              <a:buFont typeface="Wingdings" panose="05000000000000000000" pitchFamily="2" charset="2"/>
              <a:buChar char=""/>
            </a:pPr>
            <a:r>
              <a:rPr lang="en-US" altLang="en-US" sz="2800" dirty="0" smtClean="0">
                <a:solidFill>
                  <a:srgbClr val="000000"/>
                </a:solidFill>
              </a:rPr>
              <a:t>Flexible </a:t>
            </a:r>
            <a:r>
              <a:rPr lang="en-US" altLang="en-US" sz="2800" dirty="0">
                <a:solidFill>
                  <a:srgbClr val="000000"/>
                </a:solidFill>
              </a:rPr>
              <a:t>runtime configuration.</a:t>
            </a:r>
          </a:p>
          <a:p>
            <a:pPr lvl="1">
              <a:spcBef>
                <a:spcPts val="500"/>
              </a:spcBef>
              <a:buFont typeface="Wingdings" panose="05000000000000000000" pitchFamily="2" charset="2"/>
              <a:buChar char=""/>
            </a:pPr>
            <a:r>
              <a:rPr lang="en-US" altLang="en-US" sz="2800" dirty="0">
                <a:solidFill>
                  <a:srgbClr val="000000"/>
                </a:solidFill>
              </a:rPr>
              <a:t>Introduces ‘test groups’. Once you have compiled your tests, you can just ask </a:t>
            </a:r>
            <a:r>
              <a:rPr lang="en-US" altLang="en-US" sz="2800" dirty="0" err="1">
                <a:solidFill>
                  <a:srgbClr val="000000"/>
                </a:solidFill>
              </a:rPr>
              <a:t>TestNG</a:t>
            </a:r>
            <a:r>
              <a:rPr lang="en-US" altLang="en-US" sz="2800" dirty="0">
                <a:solidFill>
                  <a:srgbClr val="000000"/>
                </a:solidFill>
              </a:rPr>
              <a:t> to run all the "front-end" tests, or "fast", "slow", "database" tests, etc.</a:t>
            </a:r>
          </a:p>
          <a:p>
            <a:pPr lvl="1">
              <a:spcBef>
                <a:spcPts val="500"/>
              </a:spcBef>
              <a:buFont typeface="Wingdings" panose="05000000000000000000" pitchFamily="2" charset="2"/>
              <a:buChar char=""/>
            </a:pPr>
            <a:r>
              <a:rPr lang="en-US" altLang="en-US" sz="2800" dirty="0">
                <a:solidFill>
                  <a:srgbClr val="000000"/>
                </a:solidFill>
              </a:rPr>
              <a:t>Supports Dependent test methods, parallel testing, load testing, and partial failure.</a:t>
            </a:r>
          </a:p>
          <a:p>
            <a:pPr lvl="1">
              <a:spcBef>
                <a:spcPts val="500"/>
              </a:spcBef>
              <a:buFont typeface="Wingdings" panose="05000000000000000000" pitchFamily="2" charset="2"/>
              <a:buChar char=""/>
            </a:pPr>
            <a:r>
              <a:rPr lang="en-US" altLang="en-US" sz="2800" dirty="0">
                <a:solidFill>
                  <a:srgbClr val="000000"/>
                </a:solidFill>
              </a:rPr>
              <a:t>Flexible plug-in API</a:t>
            </a:r>
            <a:r>
              <a:rPr lang="en-US" altLang="en-US" sz="2800" dirty="0" smtClean="0">
                <a:solidFill>
                  <a:srgbClr val="000000"/>
                </a:solidFill>
              </a:rPr>
              <a:t>.</a:t>
            </a:r>
          </a:p>
          <a:p>
            <a:pPr lvl="1">
              <a:spcBef>
                <a:spcPts val="500"/>
              </a:spcBef>
              <a:buFont typeface="Wingdings" panose="05000000000000000000" pitchFamily="2" charset="2"/>
              <a:buChar char=""/>
            </a:pPr>
            <a:r>
              <a:rPr lang="en-US" altLang="en-US" sz="2800" dirty="0">
                <a:solidFill>
                  <a:srgbClr val="000000"/>
                </a:solidFill>
              </a:rPr>
              <a:t>Support for multi threaded testing.</a:t>
            </a:r>
          </a:p>
        </p:txBody>
      </p:sp>
    </p:spTree>
    <p:extLst>
      <p:ext uri="{BB962C8B-B14F-4D97-AF65-F5344CB8AC3E}">
        <p14:creationId xmlns:p14="http://schemas.microsoft.com/office/powerpoint/2010/main" xmlns="" val="399183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vs JUnit</a:t>
            </a:r>
            <a:endParaRPr lang="en-US" dirty="0"/>
          </a:p>
        </p:txBody>
      </p:sp>
      <p:pic>
        <p:nvPicPr>
          <p:cNvPr id="1028" name="Picture 4" descr="https://www.mkyong.com/wp-content/uploads/2009/05/junit-vs-testngjpg.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090786"/>
            <a:ext cx="9144000" cy="247560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069974" y="5024333"/>
            <a:ext cx="7096879" cy="646331"/>
          </a:xfrm>
          <a:prstGeom prst="rect">
            <a:avLst/>
          </a:prstGeom>
          <a:noFill/>
        </p:spPr>
        <p:txBody>
          <a:bodyPr wrap="none" rtlCol="0">
            <a:spAutoFit/>
          </a:bodyPr>
          <a:lstStyle/>
          <a:p>
            <a:r>
              <a:rPr lang="en-US" dirty="0" smtClean="0"/>
              <a:t>* For more information, </a:t>
            </a:r>
            <a:r>
              <a:rPr lang="en-US" dirty="0"/>
              <a:t>visit the URL:</a:t>
            </a:r>
            <a:br>
              <a:rPr lang="en-US" dirty="0"/>
            </a:br>
            <a:r>
              <a:rPr lang="en-US" dirty="0" smtClean="0"/>
              <a:t>         https</a:t>
            </a:r>
            <a:r>
              <a:rPr lang="en-US" dirty="0"/>
              <a:t>://www.mkyong.com/unittest/junit-4-vs-testng-comparison/</a:t>
            </a:r>
          </a:p>
        </p:txBody>
      </p:sp>
    </p:spTree>
    <p:extLst>
      <p:ext uri="{BB962C8B-B14F-4D97-AF65-F5344CB8AC3E}">
        <p14:creationId xmlns:p14="http://schemas.microsoft.com/office/powerpoint/2010/main" xmlns="" val="191577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754509"/>
            <a:ext cx="7616825" cy="637550"/>
          </a:xfrm>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Set up environment and Eclipse Java Project for </a:t>
            </a:r>
            <a:r>
              <a:rPr lang="en-US" altLang="en-US" sz="2400" b="1" dirty="0" err="1" smtClean="0">
                <a:solidFill>
                  <a:srgbClr val="006454"/>
                </a:solidFill>
                <a:latin typeface="Century Gothic" panose="020B0502020202020204" pitchFamily="34" charset="0"/>
              </a:rPr>
              <a:t>TestNG</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489145"/>
            <a:ext cx="7616826" cy="4109794"/>
          </a:xfrm>
        </p:spPr>
        <p:txBody>
          <a:bodyPr>
            <a:noAutofit/>
          </a:bodyPr>
          <a:lstStyle/>
          <a:p>
            <a:pPr>
              <a:spcBef>
                <a:spcPts val="500"/>
              </a:spcBef>
            </a:pPr>
            <a:r>
              <a:rPr lang="en-US" i="1" dirty="0" smtClean="0"/>
              <a:t>Requirements:</a:t>
            </a:r>
          </a:p>
          <a:p>
            <a:pPr marL="0" indent="0">
              <a:spcBef>
                <a:spcPts val="500"/>
              </a:spcBef>
              <a:buNone/>
            </a:pPr>
            <a:r>
              <a:rPr lang="en-US" altLang="en-US" i="1" dirty="0">
                <a:solidFill>
                  <a:srgbClr val="000000"/>
                </a:solidFill>
              </a:rPr>
              <a:t>	</a:t>
            </a:r>
            <a:r>
              <a:rPr lang="en-US" altLang="en-US" i="1" dirty="0" smtClean="0">
                <a:solidFill>
                  <a:srgbClr val="000000"/>
                </a:solidFill>
              </a:rPr>
              <a:t>+ Java JDK 1.7 </a:t>
            </a:r>
            <a:r>
              <a:rPr lang="en-US" altLang="en-US" i="1" dirty="0">
                <a:solidFill>
                  <a:srgbClr val="000000"/>
                </a:solidFill>
              </a:rPr>
              <a:t>or above </a:t>
            </a:r>
            <a:endParaRPr lang="en-US" altLang="en-US" i="1" dirty="0" smtClean="0">
              <a:solidFill>
                <a:srgbClr val="000000"/>
              </a:solidFill>
            </a:endParaRPr>
          </a:p>
          <a:p>
            <a:pPr marL="0" indent="0">
              <a:spcBef>
                <a:spcPts val="500"/>
              </a:spcBef>
              <a:buNone/>
            </a:pPr>
            <a:r>
              <a:rPr lang="en-US" altLang="en-US" i="1" dirty="0">
                <a:solidFill>
                  <a:srgbClr val="000000"/>
                </a:solidFill>
              </a:rPr>
              <a:t>	</a:t>
            </a:r>
            <a:r>
              <a:rPr lang="en-US" altLang="en-US" i="1" dirty="0" smtClean="0">
                <a:solidFill>
                  <a:srgbClr val="000000"/>
                </a:solidFill>
              </a:rPr>
              <a:t>+ System variable </a:t>
            </a:r>
            <a:r>
              <a:rPr lang="en-US" dirty="0" smtClean="0"/>
              <a:t>JAVA_HOME is defined.</a:t>
            </a:r>
          </a:p>
          <a:p>
            <a:pPr marL="0" indent="0">
              <a:spcBef>
                <a:spcPts val="500"/>
              </a:spcBef>
              <a:buNone/>
            </a:pPr>
            <a:r>
              <a:rPr lang="en-US" altLang="en-US" i="1" dirty="0">
                <a:solidFill>
                  <a:srgbClr val="000000"/>
                </a:solidFill>
              </a:rPr>
              <a:t>	+ </a:t>
            </a:r>
            <a:r>
              <a:rPr lang="en-US" altLang="en-US" i="1" dirty="0" smtClean="0">
                <a:solidFill>
                  <a:srgbClr val="000000"/>
                </a:solidFill>
              </a:rPr>
              <a:t>Download and set up Eclipse. </a:t>
            </a:r>
            <a:r>
              <a:rPr lang="en-US" altLang="en-US" i="1" dirty="0">
                <a:solidFill>
                  <a:srgbClr val="000000"/>
                </a:solidFill>
              </a:rPr>
              <a:t/>
            </a:r>
            <a:br>
              <a:rPr lang="en-US" altLang="en-US" i="1" dirty="0">
                <a:solidFill>
                  <a:srgbClr val="000000"/>
                </a:solidFill>
              </a:rPr>
            </a:br>
            <a:r>
              <a:rPr lang="en-US" altLang="en-US" b="1" i="1" dirty="0">
                <a:solidFill>
                  <a:srgbClr val="000000"/>
                </a:solidFill>
              </a:rPr>
              <a:t>http://www.eclipse.org/downloads/packages/eclipse-ide-java-developers/neon1a</a:t>
            </a:r>
            <a:endParaRPr lang="en-US" b="1" dirty="0" smtClean="0"/>
          </a:p>
          <a:p>
            <a:pPr marL="0" indent="0">
              <a:spcBef>
                <a:spcPts val="500"/>
              </a:spcBef>
              <a:buNone/>
            </a:pPr>
            <a:r>
              <a:rPr lang="en-US" altLang="en-US" i="1" dirty="0">
                <a:solidFill>
                  <a:srgbClr val="000000"/>
                </a:solidFill>
              </a:rPr>
              <a:t>	</a:t>
            </a:r>
            <a:r>
              <a:rPr lang="en-US" altLang="en-US" i="1" dirty="0" smtClean="0">
                <a:solidFill>
                  <a:srgbClr val="000000"/>
                </a:solidFill>
              </a:rPr>
              <a:t>+ Download </a:t>
            </a:r>
            <a:r>
              <a:rPr lang="en-US" altLang="en-US" i="1" dirty="0" err="1" smtClean="0">
                <a:solidFill>
                  <a:srgbClr val="000000"/>
                </a:solidFill>
              </a:rPr>
              <a:t>TestNG</a:t>
            </a:r>
            <a:r>
              <a:rPr lang="en-US" altLang="en-US" i="1" dirty="0" smtClean="0">
                <a:solidFill>
                  <a:srgbClr val="000000"/>
                </a:solidFill>
              </a:rPr>
              <a:t> JAR </a:t>
            </a:r>
            <a:r>
              <a:rPr lang="en-US" altLang="en-US" i="1" dirty="0">
                <a:solidFill>
                  <a:srgbClr val="000000"/>
                </a:solidFill>
              </a:rPr>
              <a:t>package (http://testng.org/doc/download.html) and </a:t>
            </a:r>
            <a:r>
              <a:rPr lang="en-US" altLang="en-US" i="1" dirty="0" smtClean="0">
                <a:solidFill>
                  <a:srgbClr val="000000"/>
                </a:solidFill>
              </a:rPr>
              <a:t>it dependencies package:</a:t>
            </a:r>
          </a:p>
          <a:p>
            <a:pPr marL="0" indent="0">
              <a:spcBef>
                <a:spcPts val="500"/>
              </a:spcBef>
              <a:buNone/>
            </a:pPr>
            <a:r>
              <a:rPr lang="en-US" altLang="en-US" i="1" dirty="0">
                <a:solidFill>
                  <a:srgbClr val="000000"/>
                </a:solidFill>
              </a:rPr>
              <a:t>	</a:t>
            </a:r>
            <a:r>
              <a:rPr lang="en-US" altLang="en-US" i="1" dirty="0" smtClean="0">
                <a:solidFill>
                  <a:srgbClr val="000000"/>
                </a:solidFill>
              </a:rPr>
              <a:t>	</a:t>
            </a:r>
            <a:r>
              <a:rPr lang="en-US" altLang="en-US" i="1" dirty="0" err="1" smtClean="0">
                <a:solidFill>
                  <a:srgbClr val="000000"/>
                </a:solidFill>
              </a:rPr>
              <a:t>TestNG</a:t>
            </a:r>
            <a:r>
              <a:rPr lang="en-US" altLang="en-US" i="1" dirty="0">
                <a:solidFill>
                  <a:srgbClr val="000000"/>
                </a:solidFill>
              </a:rPr>
              <a:t>: </a:t>
            </a:r>
            <a:r>
              <a:rPr lang="en-US" altLang="en-US" b="1" i="1" dirty="0" smtClean="0">
                <a:solidFill>
                  <a:srgbClr val="000000"/>
                </a:solidFill>
              </a:rPr>
              <a:t>http</a:t>
            </a:r>
            <a:r>
              <a:rPr lang="en-US" altLang="en-US" b="1" i="1" dirty="0">
                <a:solidFill>
                  <a:srgbClr val="000000"/>
                </a:solidFill>
              </a:rPr>
              <a:t>://jcenter.bintray.com/org/testng/testng/6.9.12/testng-6.9.12.jar</a:t>
            </a:r>
            <a:endParaRPr lang="en-US" altLang="en-US" b="1" i="1" dirty="0" smtClean="0">
              <a:solidFill>
                <a:srgbClr val="000000"/>
              </a:solidFill>
            </a:endParaRPr>
          </a:p>
          <a:p>
            <a:pPr marL="0" indent="0">
              <a:spcBef>
                <a:spcPts val="500"/>
              </a:spcBef>
              <a:buNone/>
            </a:pPr>
            <a:r>
              <a:rPr lang="en-US" altLang="en-US" i="1" dirty="0" smtClean="0">
                <a:solidFill>
                  <a:srgbClr val="000000"/>
                </a:solidFill>
              </a:rPr>
              <a:t>		</a:t>
            </a:r>
            <a:r>
              <a:rPr lang="en-US" altLang="en-US" i="1" dirty="0" err="1" smtClean="0">
                <a:solidFill>
                  <a:srgbClr val="000000"/>
                </a:solidFill>
              </a:rPr>
              <a:t>Jcommander</a:t>
            </a:r>
            <a:r>
              <a:rPr lang="en-US" altLang="en-US" i="1" dirty="0" smtClean="0">
                <a:solidFill>
                  <a:srgbClr val="000000"/>
                </a:solidFill>
              </a:rPr>
              <a:t>:</a:t>
            </a:r>
            <a:r>
              <a:rPr lang="en-US" altLang="en-US" i="1" dirty="0">
                <a:solidFill>
                  <a:srgbClr val="000000"/>
                </a:solidFill>
              </a:rPr>
              <a:t> </a:t>
            </a:r>
            <a:r>
              <a:rPr lang="en-US" altLang="en-US" b="1" i="1" dirty="0" smtClean="0">
                <a:solidFill>
                  <a:srgbClr val="000000"/>
                </a:solidFill>
              </a:rPr>
              <a:t>http</a:t>
            </a:r>
            <a:r>
              <a:rPr lang="en-US" altLang="en-US" b="1" i="1" dirty="0">
                <a:solidFill>
                  <a:srgbClr val="000000"/>
                </a:solidFill>
              </a:rPr>
              <a:t>://</a:t>
            </a:r>
            <a:r>
              <a:rPr lang="en-US" altLang="en-US" b="1" i="1" dirty="0" smtClean="0">
                <a:solidFill>
                  <a:srgbClr val="000000"/>
                </a:solidFill>
              </a:rPr>
              <a:t>jcenter.bintray.com/com/beust/jcommander/1.48/jcommander-1.48.jar</a:t>
            </a:r>
            <a:r>
              <a:rPr lang="en-US" altLang="en-US" i="1" dirty="0" smtClean="0">
                <a:solidFill>
                  <a:srgbClr val="000000"/>
                </a:solidFill>
              </a:rPr>
              <a:t>	</a:t>
            </a:r>
          </a:p>
          <a:p>
            <a:pPr marL="0" indent="0">
              <a:spcBef>
                <a:spcPts val="500"/>
              </a:spcBef>
              <a:buNone/>
            </a:pPr>
            <a:r>
              <a:rPr lang="en-US" altLang="en-US" i="1" dirty="0">
                <a:solidFill>
                  <a:srgbClr val="000000"/>
                </a:solidFill>
              </a:rPr>
              <a:t>	</a:t>
            </a:r>
            <a:r>
              <a:rPr lang="en-US" altLang="en-US" i="1" dirty="0" smtClean="0">
                <a:solidFill>
                  <a:srgbClr val="000000"/>
                </a:solidFill>
              </a:rPr>
              <a:t>	Google Guava (for @</a:t>
            </a:r>
            <a:r>
              <a:rPr lang="en-US" altLang="en-US" i="1" dirty="0" err="1" smtClean="0">
                <a:solidFill>
                  <a:srgbClr val="000000"/>
                </a:solidFill>
              </a:rPr>
              <a:t>DataProvider</a:t>
            </a:r>
            <a:r>
              <a:rPr lang="en-US" altLang="en-US" i="1" dirty="0" smtClean="0">
                <a:solidFill>
                  <a:srgbClr val="000000"/>
                </a:solidFill>
              </a:rPr>
              <a:t>):</a:t>
            </a:r>
          </a:p>
          <a:p>
            <a:pPr marL="0" indent="0">
              <a:spcBef>
                <a:spcPts val="500"/>
              </a:spcBef>
              <a:buNone/>
            </a:pPr>
            <a:r>
              <a:rPr lang="en-US" altLang="en-US" b="1" dirty="0">
                <a:solidFill>
                  <a:srgbClr val="000000"/>
                </a:solidFill>
              </a:rPr>
              <a:t>http://www.java2s.com/Code/JarDownload/com.google/com.google.guava_1.6.0.jar.zip</a:t>
            </a:r>
          </a:p>
        </p:txBody>
      </p:sp>
    </p:spTree>
    <p:extLst>
      <p:ext uri="{BB962C8B-B14F-4D97-AF65-F5344CB8AC3E}">
        <p14:creationId xmlns:p14="http://schemas.microsoft.com/office/powerpoint/2010/main" xmlns="" val="3456807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smtClean="0">
                <a:solidFill>
                  <a:srgbClr val="006454"/>
                </a:solidFill>
                <a:latin typeface="Century Gothic" panose="020B0502020202020204" pitchFamily="34" charset="0"/>
              </a:rPr>
              <a:t>TestNG</a:t>
            </a:r>
            <a:r>
              <a:rPr lang="en-US" altLang="en-US" sz="2400" b="1" dirty="0" smtClean="0">
                <a:solidFill>
                  <a:srgbClr val="006454"/>
                </a:solidFill>
                <a:latin typeface="Century Gothic" panose="020B0502020202020204" pitchFamily="34" charset="0"/>
              </a:rPr>
              <a:t> – Set up environment and Eclipse Java Project for </a:t>
            </a:r>
            <a:r>
              <a:rPr lang="en-US" altLang="en-US" sz="2400" b="1" dirty="0" err="1" smtClean="0">
                <a:solidFill>
                  <a:srgbClr val="006454"/>
                </a:solidFill>
                <a:latin typeface="Century Gothic" panose="020B0502020202020204" pitchFamily="34" charset="0"/>
              </a:rPr>
              <a:t>TestNG</a:t>
            </a:r>
            <a:r>
              <a:rPr lang="en-US" altLang="en-US" sz="2400" b="1" dirty="0">
                <a:solidFill>
                  <a:srgbClr val="006454"/>
                </a:solidFill>
                <a:latin typeface="Century Gothic" panose="020B0502020202020204" pitchFamily="34" charset="0"/>
              </a:rPr>
              <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686857"/>
            <a:ext cx="7616826" cy="4109794"/>
          </a:xfrm>
        </p:spPr>
        <p:txBody>
          <a:bodyPr>
            <a:normAutofit/>
          </a:bodyPr>
          <a:lstStyle/>
          <a:p>
            <a:pPr>
              <a:spcBef>
                <a:spcPts val="500"/>
              </a:spcBef>
            </a:pPr>
            <a:r>
              <a:rPr lang="en-US" i="1" dirty="0" smtClean="0"/>
              <a:t>Creating Eclipse Java Project with </a:t>
            </a:r>
            <a:r>
              <a:rPr lang="en-US" i="1" dirty="0" err="1" smtClean="0"/>
              <a:t>TestNG</a:t>
            </a:r>
            <a:r>
              <a:rPr lang="en-US" i="1" dirty="0" smtClean="0"/>
              <a:t>:</a:t>
            </a:r>
          </a:p>
          <a:p>
            <a:pPr marL="0" indent="0">
              <a:spcBef>
                <a:spcPts val="500"/>
              </a:spcBef>
              <a:buNone/>
            </a:pPr>
            <a:r>
              <a:rPr lang="en-US" altLang="en-US" i="1" dirty="0">
                <a:solidFill>
                  <a:srgbClr val="000000"/>
                </a:solidFill>
              </a:rPr>
              <a:t>	</a:t>
            </a:r>
            <a:r>
              <a:rPr lang="en-US" altLang="en-US" i="1" dirty="0" smtClean="0">
                <a:solidFill>
                  <a:srgbClr val="000000"/>
                </a:solidFill>
              </a:rPr>
              <a:t>+ Open Eclipse and install plugin </a:t>
            </a:r>
            <a:r>
              <a:rPr lang="en-US" altLang="en-US" b="1" i="1" dirty="0" err="1" smtClean="0">
                <a:solidFill>
                  <a:srgbClr val="000000"/>
                </a:solidFill>
              </a:rPr>
              <a:t>TestNG</a:t>
            </a:r>
            <a:r>
              <a:rPr lang="en-US" altLang="en-US" b="1" i="1" dirty="0" smtClean="0">
                <a:solidFill>
                  <a:srgbClr val="000000"/>
                </a:solidFill>
              </a:rPr>
              <a:t> For Eclipse</a:t>
            </a:r>
            <a:r>
              <a:rPr lang="en-US" altLang="en-US" i="1" dirty="0" smtClean="0">
                <a:solidFill>
                  <a:srgbClr val="000000"/>
                </a:solidFill>
              </a:rPr>
              <a:t> via Eclipse Market Play.</a:t>
            </a:r>
          </a:p>
          <a:p>
            <a:pPr marL="0" indent="0">
              <a:spcBef>
                <a:spcPts val="500"/>
              </a:spcBef>
              <a:buNone/>
            </a:pPr>
            <a:r>
              <a:rPr lang="en-US" altLang="en-US" i="1" dirty="0">
                <a:solidFill>
                  <a:srgbClr val="000000"/>
                </a:solidFill>
              </a:rPr>
              <a:t>	</a:t>
            </a:r>
            <a:r>
              <a:rPr lang="en-US" altLang="en-US" i="1" dirty="0" smtClean="0">
                <a:solidFill>
                  <a:srgbClr val="000000"/>
                </a:solidFill>
              </a:rPr>
              <a:t>+ Create a new Java project</a:t>
            </a:r>
            <a:endParaRPr lang="en-US" dirty="0" smtClean="0"/>
          </a:p>
          <a:p>
            <a:pPr marL="0" indent="0">
              <a:spcBef>
                <a:spcPts val="500"/>
              </a:spcBef>
              <a:buNone/>
            </a:pPr>
            <a:r>
              <a:rPr lang="en-US" altLang="en-US" i="1" dirty="0">
                <a:solidFill>
                  <a:srgbClr val="000000"/>
                </a:solidFill>
              </a:rPr>
              <a:t>	</a:t>
            </a:r>
            <a:r>
              <a:rPr lang="en-US" altLang="en-US" i="1" dirty="0" smtClean="0">
                <a:solidFill>
                  <a:srgbClr val="000000"/>
                </a:solidFill>
              </a:rPr>
              <a:t>+ Create a folder inside the created project, named ‘</a:t>
            </a:r>
            <a:r>
              <a:rPr lang="en-US" altLang="en-US" b="1" i="1" dirty="0" smtClean="0">
                <a:solidFill>
                  <a:srgbClr val="000000"/>
                </a:solidFill>
              </a:rPr>
              <a:t>Libs</a:t>
            </a:r>
            <a:r>
              <a:rPr lang="en-US" altLang="en-US" i="1" dirty="0" smtClean="0">
                <a:solidFill>
                  <a:srgbClr val="000000"/>
                </a:solidFill>
              </a:rPr>
              <a:t>’, then copy </a:t>
            </a:r>
            <a:r>
              <a:rPr lang="en-US" altLang="en-US" i="1" dirty="0" err="1" smtClean="0">
                <a:solidFill>
                  <a:srgbClr val="000000"/>
                </a:solidFill>
              </a:rPr>
              <a:t>TestNG</a:t>
            </a:r>
            <a:r>
              <a:rPr lang="en-US" altLang="en-US" i="1" dirty="0" smtClean="0">
                <a:solidFill>
                  <a:srgbClr val="000000"/>
                </a:solidFill>
              </a:rPr>
              <a:t> JAR file and it dependencies inside. (when working with Selenium client library, the Selenium library and it dependencies will also be placed here)</a:t>
            </a:r>
          </a:p>
          <a:p>
            <a:pPr marL="0" indent="0">
              <a:spcBef>
                <a:spcPts val="500"/>
              </a:spcBef>
              <a:buNone/>
            </a:pPr>
            <a:r>
              <a:rPr lang="en-US" altLang="en-US" i="1" dirty="0">
                <a:solidFill>
                  <a:srgbClr val="000000"/>
                </a:solidFill>
              </a:rPr>
              <a:t>	</a:t>
            </a:r>
            <a:r>
              <a:rPr lang="en-US" altLang="en-US" i="1" dirty="0" smtClean="0">
                <a:solidFill>
                  <a:srgbClr val="000000"/>
                </a:solidFill>
              </a:rPr>
              <a:t>+ Set Java Build Path for </a:t>
            </a:r>
            <a:r>
              <a:rPr lang="en-US" altLang="en-US" i="1" dirty="0" err="1" smtClean="0">
                <a:solidFill>
                  <a:srgbClr val="000000"/>
                </a:solidFill>
              </a:rPr>
              <a:t>TestNG</a:t>
            </a:r>
            <a:r>
              <a:rPr lang="en-US" altLang="en-US" i="1" dirty="0" smtClean="0">
                <a:solidFill>
                  <a:srgbClr val="000000"/>
                </a:solidFill>
              </a:rPr>
              <a:t> jar files for this project. (also set for Selenium jar files if need)</a:t>
            </a:r>
          </a:p>
          <a:p>
            <a:pPr marL="0" indent="0">
              <a:spcBef>
                <a:spcPts val="500"/>
              </a:spcBef>
              <a:buNone/>
            </a:pPr>
            <a:r>
              <a:rPr lang="en-US" altLang="en-US" i="1" dirty="0">
                <a:solidFill>
                  <a:srgbClr val="000000"/>
                </a:solidFill>
              </a:rPr>
              <a:t>	</a:t>
            </a:r>
            <a:r>
              <a:rPr lang="en-US" altLang="en-US" i="1" dirty="0" smtClean="0">
                <a:solidFill>
                  <a:srgbClr val="000000"/>
                </a:solidFill>
              </a:rPr>
              <a:t>+ We are now ready to create a </a:t>
            </a:r>
            <a:r>
              <a:rPr lang="en-US" altLang="en-US" i="1" dirty="0" err="1" smtClean="0">
                <a:solidFill>
                  <a:srgbClr val="000000"/>
                </a:solidFill>
              </a:rPr>
              <a:t>TestNG</a:t>
            </a:r>
            <a:r>
              <a:rPr lang="en-US" altLang="en-US" i="1" dirty="0" smtClean="0">
                <a:solidFill>
                  <a:srgbClr val="000000"/>
                </a:solidFill>
              </a:rPr>
              <a:t> test class for developing test cases.</a:t>
            </a:r>
            <a:endParaRPr lang="en-US" altLang="en-US" i="1" dirty="0">
              <a:solidFill>
                <a:srgbClr val="000000"/>
              </a:solidFill>
            </a:endParaRPr>
          </a:p>
        </p:txBody>
      </p:sp>
    </p:spTree>
    <p:extLst>
      <p:ext uri="{BB962C8B-B14F-4D97-AF65-F5344CB8AC3E}">
        <p14:creationId xmlns:p14="http://schemas.microsoft.com/office/powerpoint/2010/main" xmlns="" val="1403130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a:solidFill>
                  <a:srgbClr val="006454"/>
                </a:solidFill>
                <a:latin typeface="Century Gothic" panose="020B0502020202020204" pitchFamily="34" charset="0"/>
              </a:rPr>
              <a:t>TestNG</a:t>
            </a:r>
            <a:r>
              <a:rPr lang="en-US" altLang="en-US" sz="2400" b="1" dirty="0">
                <a:solidFill>
                  <a:srgbClr val="006454"/>
                </a:solidFill>
                <a:latin typeface="Century Gothic" panose="020B0502020202020204" pitchFamily="34" charset="0"/>
              </a:rPr>
              <a:t> - Basic Annotations</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431479"/>
            <a:ext cx="7616826" cy="4109794"/>
          </a:xfrm>
        </p:spPr>
        <p:txBody>
          <a:bodyPr>
            <a:noAutofit/>
          </a:bodyPr>
          <a:lstStyle/>
          <a:p>
            <a:pPr>
              <a:spcBef>
                <a:spcPts val="500"/>
              </a:spcBef>
              <a:buFont typeface="Wingdings" panose="05000000000000000000" pitchFamily="2" charset="2"/>
              <a:buChar char=""/>
            </a:pPr>
            <a:r>
              <a:rPr lang="en-US" i="1" smtClean="0"/>
              <a:t> TestNG identifies the methods it is interested in, by looking up annotations. Hence, method names are not restricted to any pattern or format.</a:t>
            </a:r>
          </a:p>
          <a:p>
            <a:pPr>
              <a:spcBef>
                <a:spcPts val="500"/>
              </a:spcBef>
              <a:buFont typeface="Wingdings" panose="05000000000000000000" pitchFamily="2" charset="2"/>
              <a:buChar char=""/>
            </a:pPr>
            <a:r>
              <a:rPr lang="en-US" i="1" smtClean="0"/>
              <a:t> We can pass additional parameters to annotations.</a:t>
            </a:r>
          </a:p>
          <a:p>
            <a:pPr>
              <a:spcBef>
                <a:spcPts val="500"/>
              </a:spcBef>
              <a:buFont typeface="Wingdings" panose="05000000000000000000" pitchFamily="2" charset="2"/>
              <a:buChar char=""/>
            </a:pPr>
            <a:r>
              <a:rPr lang="en-US" i="1" smtClean="0"/>
              <a:t> Annotations are strongly typed, so the compiler will flag any mistakes right away.</a:t>
            </a:r>
            <a:r>
              <a:rPr lang="en-US" i="1" dirty="0" smtClean="0"/>
              <a:t/>
            </a:r>
            <a:br>
              <a:rPr lang="en-US" i="1" dirty="0" smtClean="0"/>
            </a:br>
            <a:endParaRPr lang="en-US" i="1" dirty="0" smtClean="0"/>
          </a:p>
          <a:p>
            <a:pPr>
              <a:spcBef>
                <a:spcPts val="500"/>
              </a:spcBef>
              <a:buFont typeface="Wingdings" panose="05000000000000000000" pitchFamily="2" charset="2"/>
              <a:buChar char=""/>
            </a:pPr>
            <a:r>
              <a:rPr lang="en-US" altLang="en-US" b="1" u="sng" smtClean="0">
                <a:solidFill>
                  <a:srgbClr val="00B050"/>
                </a:solidFill>
              </a:rPr>
              <a:t>Some Annotations:</a:t>
            </a:r>
            <a:endParaRPr lang="en-US" altLang="en-US" b="1" u="sng" dirty="0">
              <a:solidFill>
                <a:srgbClr val="00B050"/>
              </a:solidFill>
            </a:endParaRPr>
          </a:p>
          <a:p>
            <a:pPr lvl="1">
              <a:spcBef>
                <a:spcPts val="500"/>
              </a:spcBef>
              <a:buFont typeface="Wingdings" panose="05000000000000000000" pitchFamily="2" charset="2"/>
              <a:buChar char=""/>
            </a:pPr>
            <a:r>
              <a:rPr lang="en-US" altLang="en-US" sz="1800" b="1" smtClean="0">
                <a:solidFill>
                  <a:srgbClr val="0066FF"/>
                </a:solidFill>
              </a:rPr>
              <a:t>@BeforeSuite</a:t>
            </a:r>
            <a:r>
              <a:rPr lang="en-US" altLang="en-US" sz="1800" smtClean="0">
                <a:solidFill>
                  <a:srgbClr val="000000"/>
                </a:solidFill>
              </a:rPr>
              <a:t> - The annotated method will be run only once before all tests in this suite have run.</a:t>
            </a:r>
            <a:endParaRPr lang="en-US" altLang="en-US" sz="1800" dirty="0">
              <a:solidFill>
                <a:srgbClr val="000000"/>
              </a:solidFill>
            </a:endParaRPr>
          </a:p>
          <a:p>
            <a:pPr lvl="1">
              <a:spcBef>
                <a:spcPts val="500"/>
              </a:spcBef>
              <a:buFont typeface="Wingdings" panose="05000000000000000000" pitchFamily="2" charset="2"/>
              <a:buChar char=""/>
            </a:pPr>
            <a:r>
              <a:rPr lang="en-US" altLang="en-US" sz="1800" b="1" smtClean="0">
                <a:solidFill>
                  <a:srgbClr val="0066FF"/>
                </a:solidFill>
              </a:rPr>
              <a:t>@AfterSuite</a:t>
            </a:r>
            <a:r>
              <a:rPr lang="en-US" altLang="en-US" sz="1800" smtClean="0">
                <a:solidFill>
                  <a:srgbClr val="0066FF"/>
                </a:solidFill>
              </a:rPr>
              <a:t> </a:t>
            </a:r>
            <a:r>
              <a:rPr lang="en-US" altLang="en-US" sz="1800" smtClean="0">
                <a:solidFill>
                  <a:srgbClr val="000000"/>
                </a:solidFill>
              </a:rPr>
              <a:t>- The annotated method will be run only once after all tests in this suite have run.</a:t>
            </a:r>
            <a:endParaRPr lang="en-US" altLang="en-US" sz="1800" dirty="0">
              <a:solidFill>
                <a:srgbClr val="000000"/>
              </a:solidFill>
            </a:endParaRPr>
          </a:p>
          <a:p>
            <a:pPr lvl="1">
              <a:spcBef>
                <a:spcPts val="500"/>
              </a:spcBef>
              <a:buFont typeface="Wingdings" panose="05000000000000000000" pitchFamily="2" charset="2"/>
              <a:buChar char=""/>
            </a:pPr>
            <a:r>
              <a:rPr lang="en-US" altLang="en-US" sz="1800" b="1" smtClean="0">
                <a:solidFill>
                  <a:srgbClr val="0066FF"/>
                </a:solidFill>
              </a:rPr>
              <a:t>@BeforeClass</a:t>
            </a:r>
            <a:r>
              <a:rPr lang="en-US" altLang="en-US" sz="1800" smtClean="0">
                <a:solidFill>
                  <a:srgbClr val="000000"/>
                </a:solidFill>
              </a:rPr>
              <a:t> -  The annotated method will be run only once before the first test method in the current class is invoked.</a:t>
            </a:r>
          </a:p>
          <a:p>
            <a:pPr lvl="1">
              <a:spcBef>
                <a:spcPts val="500"/>
              </a:spcBef>
              <a:buFont typeface="Wingdings" panose="05000000000000000000" pitchFamily="2" charset="2"/>
              <a:buChar char=""/>
            </a:pPr>
            <a:r>
              <a:rPr lang="en-US" altLang="en-US" sz="1800" b="1" smtClean="0">
                <a:solidFill>
                  <a:srgbClr val="0066FF"/>
                </a:solidFill>
              </a:rPr>
              <a:t>@AfterClass</a:t>
            </a:r>
            <a:r>
              <a:rPr lang="en-US" altLang="en-US" sz="1800" smtClean="0">
                <a:solidFill>
                  <a:srgbClr val="000000"/>
                </a:solidFill>
              </a:rPr>
              <a:t> - The annotated method will be run only once after all the test methods in the current class have run.</a:t>
            </a:r>
            <a:endParaRPr lang="en-US" altLang="en-US" sz="1800" dirty="0">
              <a:solidFill>
                <a:srgbClr val="000000"/>
              </a:solidFill>
            </a:endParaRPr>
          </a:p>
        </p:txBody>
      </p:sp>
    </p:spTree>
    <p:extLst>
      <p:ext uri="{BB962C8B-B14F-4D97-AF65-F5344CB8AC3E}">
        <p14:creationId xmlns:p14="http://schemas.microsoft.com/office/powerpoint/2010/main" xmlns="" val="94428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a:solidFill>
                  <a:srgbClr val="006454"/>
                </a:solidFill>
                <a:latin typeface="Century Gothic" panose="020B0502020202020204" pitchFamily="34" charset="0"/>
              </a:rPr>
              <a:t>TestNG</a:t>
            </a:r>
            <a:r>
              <a:rPr lang="en-US" altLang="en-US" sz="2400" b="1" dirty="0">
                <a:solidFill>
                  <a:srgbClr val="006454"/>
                </a:solidFill>
                <a:latin typeface="Century Gothic" panose="020B0502020202020204" pitchFamily="34" charset="0"/>
              </a:rPr>
              <a:t> - Basic Annotations</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505621"/>
            <a:ext cx="7616826" cy="4109794"/>
          </a:xfrm>
        </p:spPr>
        <p:txBody>
          <a:bodyPr>
            <a:noAutofit/>
          </a:bodyPr>
          <a:lstStyle/>
          <a:p>
            <a:pPr>
              <a:spcBef>
                <a:spcPts val="500"/>
              </a:spcBef>
              <a:buFont typeface="Wingdings" panose="05000000000000000000" pitchFamily="2" charset="2"/>
              <a:buChar char=""/>
            </a:pPr>
            <a:r>
              <a:rPr lang="en-US" altLang="en-US" b="1" u="sng" smtClean="0">
                <a:solidFill>
                  <a:srgbClr val="00B050"/>
                </a:solidFill>
              </a:rPr>
              <a:t>Some Annotations (Cont):</a:t>
            </a:r>
            <a:endParaRPr lang="en-US" altLang="en-US" b="1" u="sng" dirty="0">
              <a:solidFill>
                <a:srgbClr val="00B050"/>
              </a:solidFill>
            </a:endParaRPr>
          </a:p>
          <a:p>
            <a:pPr lvl="1">
              <a:spcBef>
                <a:spcPts val="500"/>
              </a:spcBef>
              <a:buFont typeface="Wingdings" panose="05000000000000000000" pitchFamily="2" charset="2"/>
              <a:buChar char=""/>
            </a:pPr>
            <a:r>
              <a:rPr lang="en-US" altLang="en-US" sz="1800" b="1" smtClean="0">
                <a:solidFill>
                  <a:srgbClr val="0066FF"/>
                </a:solidFill>
              </a:rPr>
              <a:t>@BeforeTest</a:t>
            </a:r>
            <a:r>
              <a:rPr lang="en-US" altLang="en-US" sz="1800" smtClean="0">
                <a:solidFill>
                  <a:srgbClr val="000000"/>
                </a:solidFill>
              </a:rPr>
              <a:t> - The annotated method will be run before any test method belonging to the classes inside the &lt;test&gt; tag is run.</a:t>
            </a:r>
          </a:p>
          <a:p>
            <a:pPr lvl="1">
              <a:spcBef>
                <a:spcPts val="500"/>
              </a:spcBef>
              <a:buFont typeface="Wingdings" panose="05000000000000000000" pitchFamily="2" charset="2"/>
              <a:buChar char=""/>
            </a:pPr>
            <a:r>
              <a:rPr lang="en-US" altLang="en-US" sz="1800" b="1" smtClean="0">
                <a:solidFill>
                  <a:srgbClr val="0066FF"/>
                </a:solidFill>
              </a:rPr>
              <a:t>@AfterTest </a:t>
            </a:r>
            <a:r>
              <a:rPr lang="en-US" altLang="en-US" sz="1800" smtClean="0">
                <a:solidFill>
                  <a:srgbClr val="000000"/>
                </a:solidFill>
              </a:rPr>
              <a:t>- The annotated method will be run after all the test methods belonging to the classes inside the &lt;test&gt; tag have run.</a:t>
            </a:r>
          </a:p>
          <a:p>
            <a:pPr lvl="1">
              <a:spcBef>
                <a:spcPts val="500"/>
              </a:spcBef>
              <a:buFont typeface="Wingdings" panose="05000000000000000000" pitchFamily="2" charset="2"/>
              <a:buChar char=""/>
            </a:pPr>
            <a:r>
              <a:rPr lang="en-US" altLang="en-US" sz="1800" b="1" smtClean="0">
                <a:solidFill>
                  <a:srgbClr val="0066FF"/>
                </a:solidFill>
              </a:rPr>
              <a:t>@BeforeGroups</a:t>
            </a:r>
            <a:r>
              <a:rPr lang="en-US" altLang="en-US" sz="1800" smtClean="0">
                <a:solidFill>
                  <a:srgbClr val="000000"/>
                </a:solidFill>
              </a:rPr>
              <a:t> - The list of groups that this configuration method will run before. This method is guaranteed to run shortly before the first test method that belongs to any of these groups is invoked.</a:t>
            </a:r>
            <a:endParaRPr lang="en-US" altLang="en-US" sz="1800" dirty="0">
              <a:solidFill>
                <a:srgbClr val="000000"/>
              </a:solidFill>
            </a:endParaRPr>
          </a:p>
          <a:p>
            <a:pPr lvl="1">
              <a:spcBef>
                <a:spcPts val="500"/>
              </a:spcBef>
              <a:buFont typeface="Wingdings" panose="05000000000000000000" pitchFamily="2" charset="2"/>
              <a:buChar char=""/>
            </a:pPr>
            <a:r>
              <a:rPr lang="en-US" altLang="en-US" sz="1800" b="1" smtClean="0">
                <a:solidFill>
                  <a:srgbClr val="0066FF"/>
                </a:solidFill>
              </a:rPr>
              <a:t>@AfterGroups</a:t>
            </a:r>
            <a:r>
              <a:rPr lang="en-US" altLang="en-US" sz="1800" smtClean="0">
                <a:solidFill>
                  <a:srgbClr val="000000"/>
                </a:solidFill>
              </a:rPr>
              <a:t> - The list of groups that this configuration method will run after. This method is guaranteed to run shortly after the last test method that belongs to any of these groups is invoked.</a:t>
            </a:r>
          </a:p>
          <a:p>
            <a:pPr lvl="1">
              <a:spcBef>
                <a:spcPts val="500"/>
              </a:spcBef>
              <a:buFont typeface="Wingdings" panose="05000000000000000000" pitchFamily="2" charset="2"/>
              <a:buChar char=""/>
            </a:pPr>
            <a:r>
              <a:rPr lang="en-US" altLang="en-US" sz="1800" b="1" smtClean="0">
                <a:solidFill>
                  <a:srgbClr val="0066FF"/>
                </a:solidFill>
              </a:rPr>
              <a:t>@BeforeMethod </a:t>
            </a:r>
            <a:r>
              <a:rPr lang="en-US" altLang="en-US" sz="1800" smtClean="0">
                <a:solidFill>
                  <a:srgbClr val="000000"/>
                </a:solidFill>
              </a:rPr>
              <a:t>- The annotated method will be run before each test method.</a:t>
            </a:r>
          </a:p>
          <a:p>
            <a:pPr lvl="1">
              <a:spcBef>
                <a:spcPts val="500"/>
              </a:spcBef>
              <a:buFont typeface="Wingdings" panose="05000000000000000000" pitchFamily="2" charset="2"/>
              <a:buChar char=""/>
            </a:pPr>
            <a:r>
              <a:rPr lang="en-US" altLang="en-US" sz="1800" b="1" smtClean="0">
                <a:solidFill>
                  <a:srgbClr val="0066FF"/>
                </a:solidFill>
              </a:rPr>
              <a:t>@AfterMethod</a:t>
            </a:r>
            <a:r>
              <a:rPr lang="en-US" altLang="en-US" sz="1800" smtClean="0">
                <a:solidFill>
                  <a:srgbClr val="000000"/>
                </a:solidFill>
              </a:rPr>
              <a:t> - The annotated method will be run after each test method.</a:t>
            </a:r>
            <a:endParaRPr lang="en-US" altLang="en-US" sz="1800" dirty="0">
              <a:solidFill>
                <a:srgbClr val="000000"/>
              </a:solidFill>
            </a:endParaRPr>
          </a:p>
        </p:txBody>
      </p:sp>
    </p:spTree>
    <p:extLst>
      <p:ext uri="{BB962C8B-B14F-4D97-AF65-F5344CB8AC3E}">
        <p14:creationId xmlns:p14="http://schemas.microsoft.com/office/powerpoint/2010/main" xmlns="" val="9442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err="1">
                <a:solidFill>
                  <a:srgbClr val="006454"/>
                </a:solidFill>
                <a:latin typeface="Century Gothic" panose="020B0502020202020204" pitchFamily="34" charset="0"/>
              </a:rPr>
              <a:t>TestNG</a:t>
            </a:r>
            <a:r>
              <a:rPr lang="en-US" altLang="en-US" sz="2400" b="1" dirty="0">
                <a:solidFill>
                  <a:srgbClr val="006454"/>
                </a:solidFill>
                <a:latin typeface="Century Gothic" panose="020B0502020202020204" pitchFamily="34" charset="0"/>
              </a:rPr>
              <a:t> - Basic Annotations</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620953"/>
            <a:ext cx="7616826" cy="4109794"/>
          </a:xfrm>
        </p:spPr>
        <p:txBody>
          <a:bodyPr>
            <a:noAutofit/>
          </a:bodyPr>
          <a:lstStyle/>
          <a:p>
            <a:pPr>
              <a:spcBef>
                <a:spcPts val="500"/>
              </a:spcBef>
              <a:buFont typeface="Wingdings" panose="05000000000000000000" pitchFamily="2" charset="2"/>
              <a:buChar char=""/>
            </a:pPr>
            <a:r>
              <a:rPr lang="en-US" altLang="en-US" b="1" u="sng" dirty="0" smtClean="0">
                <a:solidFill>
                  <a:srgbClr val="00B050"/>
                </a:solidFill>
              </a:rPr>
              <a:t>Some Annotations (</a:t>
            </a:r>
            <a:r>
              <a:rPr lang="en-US" altLang="en-US" b="1" u="sng" dirty="0" err="1" smtClean="0">
                <a:solidFill>
                  <a:srgbClr val="00B050"/>
                </a:solidFill>
              </a:rPr>
              <a:t>Cont</a:t>
            </a:r>
            <a:r>
              <a:rPr lang="en-US" altLang="en-US" b="1" u="sng" dirty="0" smtClean="0">
                <a:solidFill>
                  <a:srgbClr val="00B050"/>
                </a:solidFill>
              </a:rPr>
              <a:t>):</a:t>
            </a:r>
            <a:endParaRPr lang="en-US" altLang="en-US" b="1" u="sng" dirty="0">
              <a:solidFill>
                <a:srgbClr val="00B050"/>
              </a:solidFill>
            </a:endParaRPr>
          </a:p>
          <a:p>
            <a:pPr lvl="1">
              <a:spcBef>
                <a:spcPts val="500"/>
              </a:spcBef>
              <a:buFont typeface="Wingdings" panose="05000000000000000000" pitchFamily="2" charset="2"/>
              <a:buChar char=""/>
            </a:pPr>
            <a:r>
              <a:rPr lang="en-US" altLang="en-US" sz="1800" b="1" dirty="0" smtClean="0">
                <a:solidFill>
                  <a:srgbClr val="0066FF"/>
                </a:solidFill>
              </a:rPr>
              <a:t>@</a:t>
            </a:r>
            <a:r>
              <a:rPr lang="en-US" altLang="en-US" sz="1800" b="1" dirty="0" err="1" smtClean="0">
                <a:solidFill>
                  <a:srgbClr val="0066FF"/>
                </a:solidFill>
              </a:rPr>
              <a:t>DataProvider</a:t>
            </a:r>
            <a:r>
              <a:rPr lang="en-US" altLang="en-US" sz="1800" dirty="0" smtClean="0">
                <a:solidFill>
                  <a:srgbClr val="000000"/>
                </a:solidFill>
              </a:rPr>
              <a:t> - Marks a method as supplying data for a test method. The annotated method must return an Object[ ][ ], where each Object[ ] can be assigned the parameter list of the test method. The @Test method that wants to receive data from this </a:t>
            </a:r>
            <a:r>
              <a:rPr lang="en-US" altLang="en-US" sz="1800" dirty="0" err="1" smtClean="0">
                <a:solidFill>
                  <a:srgbClr val="000000"/>
                </a:solidFill>
              </a:rPr>
              <a:t>DataProvider</a:t>
            </a:r>
            <a:r>
              <a:rPr lang="en-US" altLang="en-US" sz="1800" dirty="0" smtClean="0">
                <a:solidFill>
                  <a:srgbClr val="000000"/>
                </a:solidFill>
              </a:rPr>
              <a:t> needs to use a </a:t>
            </a:r>
            <a:r>
              <a:rPr lang="en-US" altLang="en-US" sz="1800" dirty="0" err="1" smtClean="0">
                <a:solidFill>
                  <a:srgbClr val="000000"/>
                </a:solidFill>
              </a:rPr>
              <a:t>dataProvider</a:t>
            </a:r>
            <a:r>
              <a:rPr lang="en-US" altLang="en-US" sz="1800" dirty="0" smtClean="0">
                <a:solidFill>
                  <a:srgbClr val="000000"/>
                </a:solidFill>
              </a:rPr>
              <a:t> name equals to the name of this annotation.</a:t>
            </a:r>
          </a:p>
          <a:p>
            <a:pPr lvl="1">
              <a:spcBef>
                <a:spcPts val="500"/>
              </a:spcBef>
              <a:buFont typeface="Wingdings" panose="05000000000000000000" pitchFamily="2" charset="2"/>
              <a:buChar char=""/>
            </a:pPr>
            <a:r>
              <a:rPr lang="en-US" altLang="en-US" sz="1800" b="1" dirty="0" smtClean="0">
                <a:solidFill>
                  <a:srgbClr val="0066FF"/>
                </a:solidFill>
              </a:rPr>
              <a:t>@Factory </a:t>
            </a:r>
            <a:r>
              <a:rPr lang="en-US" altLang="en-US" sz="1800" dirty="0" smtClean="0">
                <a:solidFill>
                  <a:srgbClr val="000000"/>
                </a:solidFill>
              </a:rPr>
              <a:t>- Marks a method as a factory that returns objects that will be used by </a:t>
            </a:r>
            <a:r>
              <a:rPr lang="en-US" altLang="en-US" sz="1800" dirty="0" err="1" smtClean="0">
                <a:solidFill>
                  <a:srgbClr val="000000"/>
                </a:solidFill>
              </a:rPr>
              <a:t>TestNG</a:t>
            </a:r>
            <a:r>
              <a:rPr lang="en-US" altLang="en-US" sz="1800" dirty="0" smtClean="0">
                <a:solidFill>
                  <a:srgbClr val="000000"/>
                </a:solidFill>
              </a:rPr>
              <a:t> as Test classes. The method must return Object[ ].</a:t>
            </a:r>
          </a:p>
          <a:p>
            <a:pPr lvl="1">
              <a:spcBef>
                <a:spcPts val="500"/>
              </a:spcBef>
              <a:buFont typeface="Wingdings" panose="05000000000000000000" pitchFamily="2" charset="2"/>
              <a:buChar char=""/>
            </a:pPr>
            <a:r>
              <a:rPr lang="en-US" altLang="en-US" sz="1800" b="1" dirty="0" smtClean="0">
                <a:solidFill>
                  <a:srgbClr val="0066FF"/>
                </a:solidFill>
              </a:rPr>
              <a:t>@Listeners</a:t>
            </a:r>
            <a:r>
              <a:rPr lang="en-US" altLang="en-US" sz="1800" dirty="0" smtClean="0">
                <a:solidFill>
                  <a:srgbClr val="000000"/>
                </a:solidFill>
              </a:rPr>
              <a:t> - Defines listeners on a test class.</a:t>
            </a:r>
          </a:p>
          <a:p>
            <a:pPr lvl="1">
              <a:spcBef>
                <a:spcPts val="500"/>
              </a:spcBef>
              <a:buFont typeface="Wingdings" panose="05000000000000000000" pitchFamily="2" charset="2"/>
              <a:buChar char=""/>
            </a:pPr>
            <a:r>
              <a:rPr lang="en-US" altLang="en-US" sz="1800" b="1" dirty="0" smtClean="0">
                <a:solidFill>
                  <a:srgbClr val="0066FF"/>
                </a:solidFill>
              </a:rPr>
              <a:t>@Parameters</a:t>
            </a:r>
            <a:r>
              <a:rPr lang="en-US" altLang="en-US" sz="1800" dirty="0" smtClean="0">
                <a:solidFill>
                  <a:srgbClr val="000000"/>
                </a:solidFill>
              </a:rPr>
              <a:t> - Describes how to pass parameters to a @Test method.</a:t>
            </a:r>
            <a:endParaRPr lang="en-US" altLang="en-US" sz="1800" b="1" dirty="0" smtClean="0">
              <a:solidFill>
                <a:srgbClr val="000000"/>
              </a:solidFill>
            </a:endParaRPr>
          </a:p>
          <a:p>
            <a:pPr lvl="1">
              <a:spcBef>
                <a:spcPts val="500"/>
              </a:spcBef>
              <a:buFont typeface="Wingdings" panose="05000000000000000000" pitchFamily="2" charset="2"/>
              <a:buChar char=""/>
            </a:pPr>
            <a:r>
              <a:rPr lang="en-US" altLang="en-US" sz="1800" b="1" dirty="0" smtClean="0">
                <a:solidFill>
                  <a:srgbClr val="0066FF"/>
                </a:solidFill>
              </a:rPr>
              <a:t>@Test </a:t>
            </a:r>
            <a:r>
              <a:rPr lang="en-US" altLang="en-US" sz="1800" dirty="0" smtClean="0">
                <a:solidFill>
                  <a:srgbClr val="000000"/>
                </a:solidFill>
              </a:rPr>
              <a:t>- Marks a class or a method as a part of the test.</a:t>
            </a:r>
          </a:p>
        </p:txBody>
      </p:sp>
    </p:spTree>
    <p:extLst>
      <p:ext uri="{BB962C8B-B14F-4D97-AF65-F5344CB8AC3E}">
        <p14:creationId xmlns:p14="http://schemas.microsoft.com/office/powerpoint/2010/main" xmlns="" val="94428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10 - Presentation Template">
  <a:themeElements>
    <a:clrScheme name="We Make It Happen Better">
      <a:dk1>
        <a:srgbClr val="141313"/>
      </a:dk1>
      <a:lt1>
        <a:sysClr val="window" lastClr="FFFFFF"/>
      </a:lt1>
      <a:dk2>
        <a:srgbClr val="919D9D"/>
      </a:dk2>
      <a:lt2>
        <a:srgbClr val="FFFFFF"/>
      </a:lt2>
      <a:accent1>
        <a:srgbClr val="DA291C"/>
      </a:accent1>
      <a:accent2>
        <a:srgbClr val="141313"/>
      </a:accent2>
      <a:accent3>
        <a:srgbClr val="919D9D"/>
      </a:accent3>
      <a:accent4>
        <a:srgbClr val="DC4405"/>
      </a:accent4>
      <a:accent5>
        <a:srgbClr val="000000"/>
      </a:accent5>
      <a:accent6>
        <a:srgbClr val="6D6E6D"/>
      </a:accent6>
      <a:hlink>
        <a:srgbClr val="DC4405"/>
      </a:hlink>
      <a:folHlink>
        <a:srgbClr val="919D9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anguage xmlns="http://schemas.microsoft.com/sharepoint/v3">English</Language>
    <_Source xmlns="http://schemas.microsoft.com/sharepoint/v3/fields" xsi:nil="true"/>
    <_DCDateModified xmlns="http://schemas.microsoft.com/sharepoint/v3/fields" xsi:nil="true"/>
    <_Publisher xmlns="http://schemas.microsoft.com/sharepoint/v3/fields" xsi:nil="true"/>
    <_Relation xmlns="http://schemas.microsoft.com/sharepoint/v3/fields" xsi:nil="true"/>
    <Internal_x0020_Communications_x0020_Classification xmlns="27a168bd-a986-49f3-bbff-8a6415310b2f">8</Internal_x0020_Communications_x0020_Classification>
    <_Contributor xmlns="http://schemas.microsoft.com/sharepoint/v3/fields" xsi:nil="true"/>
    <_Format xmlns="http://schemas.microsoft.com/sharepoint/v3/fields" xsi:nil="true"/>
    <_Coverage xmlns="http://schemas.microsoft.com/sharepoint/v3/fields" xsi:nil="true"/>
    <_Identifier xmlns="http://schemas.microsoft.com/sharepoint/v3/fields" xsi:nil="true"/>
    <_ResourceType xmlns="http://schemas.microsoft.com/sharepoint/v3/fields" xsi:nil="true"/>
    <_RightsManagement xmlns="http://schemas.microsoft.com/sharepoint/v3/fields" xsi:nil="true"/>
    <Status_x0020_Classification xmlns="27a168bd-a986-49f3-bbff-8a6415310b2f">3</Status_x0020_Classification>
    <_DCDateCreated xmlns="http://schemas.microsoft.com/sharepoint/v3/fields">2013-04-22T05:00:00+00:00</_DCDateCreated>
  </documentManagement>
</p:properties>
</file>

<file path=customXml/item2.xml><?xml version="1.0" encoding="utf-8"?>
<ct:contentTypeSchema xmlns:ct="http://schemas.microsoft.com/office/2006/metadata/contentType" xmlns:ma="http://schemas.microsoft.com/office/2006/metadata/properties/metaAttributes" ct:_="" ma:_="" ma:contentTypeName="Internal Communications" ma:contentTypeID="0x01010B006A5779C2BD806041A467C59843B9E815001A3F8FBB21A6244D994E542AE55389C6" ma:contentTypeVersion="2" ma:contentTypeDescription="" ma:contentTypeScope="" ma:versionID="cf46294c02378adbbbc6c0214ad8d6e8">
  <xsd:schema xmlns:xsd="http://www.w3.org/2001/XMLSchema" xmlns:p="http://schemas.microsoft.com/office/2006/metadata/properties" xmlns:ns1="http://schemas.microsoft.com/sharepoint/v3" xmlns:ns2="http://schemas.microsoft.com/sharepoint/v3/fields" xmlns:ns3="27a168bd-a986-49f3-bbff-8a6415310b2f" targetNamespace="http://schemas.microsoft.com/office/2006/metadata/properties" ma:root="true" ma:fieldsID="8e8168fbe886a888d52b67c67284345a" ns1:_="" ns2:_="" ns3:_="">
    <xsd:import namespace="http://schemas.microsoft.com/sharepoint/v3"/>
    <xsd:import namespace="http://schemas.microsoft.com/sharepoint/v3/fields"/>
    <xsd:import namespace="27a168bd-a986-49f3-bbff-8a6415310b2f"/>
    <xsd:element name="properties">
      <xsd:complexType>
        <xsd:sequence>
          <xsd:element name="documentManagement">
            <xsd:complexType>
              <xsd:all>
                <xsd:element ref="ns2:_Contributor" minOccurs="0"/>
                <xsd:element ref="ns2:_Coverage" minOccurs="0"/>
                <xsd:element ref="ns2:_DCDateCreated" minOccurs="0"/>
                <xsd:element ref="ns2:_DCDateModified" minOccurs="0"/>
                <xsd:element ref="ns2:_Format" minOccurs="0"/>
                <xsd:element ref="ns2:_Identifier" minOccurs="0"/>
                <xsd:element ref="ns1:Language" minOccurs="0"/>
                <xsd:element ref="ns2:_Publisher" minOccurs="0"/>
                <xsd:element ref="ns2:_Relation" minOccurs="0"/>
                <xsd:element ref="ns2:_RightsManagement" minOccurs="0"/>
                <xsd:element ref="ns2:_Source" minOccurs="0"/>
                <xsd:element ref="ns2:_ResourceType" minOccurs="0"/>
                <xsd:element ref="ns3:Internal_x0020_Communications_x0020_Classification"/>
                <xsd:element ref="ns3:Status_x0020_Classification"/>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5" nillable="true" ma:displayName="Language" ma:default="English" ma:hidden="true" ma:internalName="Language" ma:readOnly="fals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Contributor" ma:index="7" nillable="true" ma:displayName="Contributor" ma:description="One or more people or organizations that contributed to this resource" ma:internalName="_Contributor">
      <xsd:simpleType>
        <xsd:restriction base="dms:Note"/>
      </xsd:simpleType>
    </xsd:element>
    <xsd:element name="_Coverage" ma:index="8" nillable="true" ma:displayName="Coverage" ma:hidden="true" ma:internalName="_Coverage" ma:readOnly="false">
      <xsd:simpleType>
        <xsd:restriction base="dms:Text">
          <xsd:maxLength value="255"/>
        </xsd:restriction>
      </xsd:simpleType>
    </xsd:element>
    <xsd:element name="_DCDateCreated" ma:index="10" nillable="true" ma:displayName="Date Created" ma:default="[today]" ma:description="The date on which this resource was created" ma:format="DateOnly" ma:internalName="_DCDateCreated">
      <xsd:simpleType>
        <xsd:restriction base="dms:DateTime"/>
      </xsd:simpleType>
    </xsd:element>
    <xsd:element name="_DCDateModified" ma:index="11"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13" nillable="true" ma:displayName="Format" ma:description="Media-type, file format or dimensions" ma:hidden="true" ma:internalName="_Format" ma:readOnly="false">
      <xsd:simpleType>
        <xsd:restriction base="dms:Text"/>
      </xsd:simpleType>
    </xsd:element>
    <xsd:element name="_Identifier" ma:index="14"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6" nillable="true" ma:displayName="Publisher" ma:description="The person, organization or service that published this resource" ma:hidden="true" ma:internalName="_Publisher" ma:readOnly="false">
      <xsd:simpleType>
        <xsd:restriction base="dms:Text"/>
      </xsd:simpleType>
    </xsd:element>
    <xsd:element name="_Relation" ma:index="17" nillable="true" ma:displayName="Relation" ma:description="References to related resources" ma:hidden="true" ma:internalName="_Relation" ma:readOnly="false">
      <xsd:simpleType>
        <xsd:restriction base="dms:Note"/>
      </xsd:simpleType>
    </xsd:element>
    <xsd:element name="_RightsManagement" ma:index="18" nillable="true" ma:displayName="Rights Management" ma:description="Information about rights held in or over this resource" ma:hidden="true" ma:internalName="_RightsManagement" ma:readOnly="false">
      <xsd:simpleType>
        <xsd:restriction base="dms:Note"/>
      </xsd:simpleType>
    </xsd:element>
    <xsd:element name="_Source" ma:index="19" nillable="true" ma:displayName="Source" ma:description="References to resources from which this resource was derived" ma:hidden="true" ma:internalName="_Source" ma:readOnly="false">
      <xsd:simpleType>
        <xsd:restriction base="dms:Note"/>
      </xsd:simpleType>
    </xsd:element>
    <xsd:element name="_ResourceType" ma:index="23" nillable="true" ma:displayName="Resource Type" ma:description="A set of categories, functions, genres or aggregation levels" ma:hidden="true" ma:internalName="_ResourceType" ma:readOnly="false">
      <xsd:simpleType>
        <xsd:restriction base="dms:Text"/>
      </xsd:simpleType>
    </xsd:element>
  </xsd:schema>
  <xsd:schema xmlns:xsd="http://www.w3.org/2001/XMLSchema" xmlns:dms="http://schemas.microsoft.com/office/2006/documentManagement/types" targetNamespace="27a168bd-a986-49f3-bbff-8a6415310b2f" elementFormDefault="qualified">
    <xsd:import namespace="http://schemas.microsoft.com/office/2006/documentManagement/types"/>
    <xsd:element name="Internal_x0020_Communications_x0020_Classification" ma:index="24" ma:displayName="Internal Communications Classification" ma:list="{74ba1fc1-f49e-4822-ba95-6b13dd42fad8}" ma:internalName="Internal_x0020_Communications_x0020_Classification" ma:showField="Title" ma:web="27a168bd-a986-49f3-bbff-8a6415310b2f">
      <xsd:simpleType>
        <xsd:restriction base="dms:Lookup"/>
      </xsd:simpleType>
    </xsd:element>
    <xsd:element name="Status_x0020_Classification" ma:index="25" ma:displayName="Status Classification" ma:list="{28637846-ff80-4ccf-9321-ed9e3d7c4c11}" ma:internalName="Status_x0020_Classification" ma:showField="Title" ma:web="27a168bd-a986-49f3-bbff-8a6415310b2f">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Creator"/>
        <xsd:element ref="dcterms:created" minOccurs="0" maxOccurs="1"/>
        <xsd:element ref="dc:identifier" minOccurs="0" maxOccurs="1"/>
        <xsd:element name="contentType" minOccurs="0" maxOccurs="1" type="xsd:string" ma:index="0" ma:displayName="Content Type"/>
        <xsd:element ref="dc:title" minOccurs="0" maxOccurs="1" ma:index="22" ma:displayName="Title:"/>
        <xsd:element ref="dc:subject" minOccurs="0" maxOccurs="1" ma:index="21" ma:displayName="Subject"/>
        <xsd:element ref="dc:description" minOccurs="0" maxOccurs="1" ma:index="12" ma:displayName="Details"/>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507725-DA57-4529-93C4-923E23FFB840}">
  <ds:schemaRefs>
    <ds:schemaRef ds:uri="http://schemas.microsoft.com/office/2006/metadata/properties"/>
    <ds:schemaRef ds:uri="http://purl.org/dc/dcmitype/"/>
    <ds:schemaRef ds:uri="http://purl.org/dc/elements/1.1/"/>
    <ds:schemaRef ds:uri="http://schemas.microsoft.com/sharepoint/v3"/>
    <ds:schemaRef ds:uri="http://purl.org/dc/terms/"/>
    <ds:schemaRef ds:uri="http://schemas.microsoft.com/office/2006/documentManagement/types"/>
    <ds:schemaRef ds:uri="http://schemas.microsoft.com/sharepoint/v3/fields"/>
    <ds:schemaRef ds:uri="http://schemas.openxmlformats.org/package/2006/metadata/core-properties"/>
    <ds:schemaRef ds:uri="27a168bd-a986-49f3-bbff-8a6415310b2f"/>
    <ds:schemaRef ds:uri="http://www.w3.org/XML/1998/namespace"/>
  </ds:schemaRefs>
</ds:datastoreItem>
</file>

<file path=customXml/itemProps2.xml><?xml version="1.0" encoding="utf-8"?>
<ds:datastoreItem xmlns:ds="http://schemas.openxmlformats.org/officeDocument/2006/customXml" ds:itemID="{DAE7BA9E-D328-4F7B-AFC9-EC0967EFB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27a168bd-a986-49f3-bbff-8a6415310b2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430C9FA-8F5D-4F5A-93C1-66027408E1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1599</TotalTime>
  <Words>1324</Words>
  <Application>Microsoft Office PowerPoint</Application>
  <PresentationFormat>On-screen Show (4:3)</PresentationFormat>
  <Paragraphs>160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2015.10 - Presentation Template</vt:lpstr>
      <vt:lpstr>TESTNG Testing Framework</vt:lpstr>
      <vt:lpstr>Outline </vt:lpstr>
      <vt:lpstr>What is TestNG? </vt:lpstr>
      <vt:lpstr>TestNG vs JUnit</vt:lpstr>
      <vt:lpstr>TestNG – Set up environment and Eclipse Java Project for TestNG </vt:lpstr>
      <vt:lpstr>TestNG – Set up environment and Eclipse Java Project for TestNG </vt:lpstr>
      <vt:lpstr>TestNG - Basic Annotations </vt:lpstr>
      <vt:lpstr>TestNG - Basic Annotations </vt:lpstr>
      <vt:lpstr>TestNG - Basic Annotations </vt:lpstr>
      <vt:lpstr>TestNG Annotation Execution Procedure </vt:lpstr>
      <vt:lpstr>TestNG – Executing Tests </vt:lpstr>
      <vt:lpstr>TestNG - Suite Test</vt:lpstr>
      <vt:lpstr>TestNG - Suite Test  </vt:lpstr>
      <vt:lpstr>TestNG - Ignore Test </vt:lpstr>
      <vt:lpstr>TestNG – Timeout Test </vt:lpstr>
      <vt:lpstr>TestNG - Group Test</vt:lpstr>
      <vt:lpstr>TestNG - Exception Test  </vt:lpstr>
      <vt:lpstr>TestNG - Dependency Test</vt:lpstr>
      <vt:lpstr>TestNG - Parameterized Test</vt:lpstr>
      <vt:lpstr>TestNG – Generating Test Results</vt:lpstr>
      <vt:lpstr>TestNG – Reference </vt:lpstr>
      <vt:lpstr>TestNG – Assessment – Optional</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CyberSoft Overview</dc:title>
  <dc:creator>Toan Van Ngo</dc:creator>
  <cp:lastModifiedBy>Tuan Nhi</cp:lastModifiedBy>
  <cp:revision>145</cp:revision>
  <cp:lastPrinted>2015-07-10T21:27:56Z</cp:lastPrinted>
  <dcterms:created xsi:type="dcterms:W3CDTF">2015-10-07T10:36:47Z</dcterms:created>
  <dcterms:modified xsi:type="dcterms:W3CDTF">2016-12-08T10:03:00Z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0x01010B006A5779C2BD806041A467C59843B9E815001A3F8FBB21A6244D994E542AE55389C6</vt:lpwstr>
  </property>
</Properties>
</file>