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  <p:sldMasterId id="2147483931" r:id="rId5"/>
  </p:sldMasterIdLst>
  <p:notesMasterIdLst>
    <p:notesMasterId r:id="rId30"/>
  </p:notesMasterIdLst>
  <p:handoutMasterIdLst>
    <p:handoutMasterId r:id="rId31"/>
  </p:handoutMasterIdLst>
  <p:sldIdLst>
    <p:sldId id="256" r:id="rId6"/>
    <p:sldId id="349" r:id="rId7"/>
    <p:sldId id="346" r:id="rId8"/>
    <p:sldId id="347" r:id="rId9"/>
    <p:sldId id="358" r:id="rId10"/>
    <p:sldId id="345" r:id="rId11"/>
    <p:sldId id="350" r:id="rId12"/>
    <p:sldId id="348" r:id="rId13"/>
    <p:sldId id="359" r:id="rId14"/>
    <p:sldId id="360" r:id="rId15"/>
    <p:sldId id="361" r:id="rId16"/>
    <p:sldId id="362" r:id="rId17"/>
    <p:sldId id="363" r:id="rId18"/>
    <p:sldId id="364" r:id="rId19"/>
    <p:sldId id="351" r:id="rId20"/>
    <p:sldId id="352" r:id="rId21"/>
    <p:sldId id="353" r:id="rId22"/>
    <p:sldId id="365" r:id="rId23"/>
    <p:sldId id="356" r:id="rId24"/>
    <p:sldId id="357" r:id="rId25"/>
    <p:sldId id="366" r:id="rId26"/>
    <p:sldId id="273" r:id="rId27"/>
    <p:sldId id="274" r:id="rId28"/>
    <p:sldId id="275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orient="horz" pos="2916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6" pos="2952" userDrawn="1">
          <p15:clr>
            <a:srgbClr val="A4A3A4"/>
          </p15:clr>
        </p15:guide>
        <p15:guide id="7" orient="horz" pos="3240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9" orient="horz" pos="116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19D9D"/>
    <a:srgbClr val="A6A6A6"/>
    <a:srgbClr val="020202"/>
    <a:srgbClr val="C00000"/>
    <a:srgbClr val="FF0000"/>
    <a:srgbClr val="000000"/>
    <a:srgbClr val="CC0000"/>
    <a:srgbClr val="CC141C"/>
    <a:srgbClr val="125E6A"/>
    <a:srgbClr val="01A3B2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399" autoAdjust="0"/>
    <p:restoredTop sz="93905" autoAdjust="0"/>
  </p:normalViewPr>
  <p:slideViewPr>
    <p:cSldViewPr snapToGrid="0" showGuides="1">
      <p:cViewPr>
        <p:scale>
          <a:sx n="80" d="100"/>
          <a:sy n="80" d="100"/>
        </p:scale>
        <p:origin x="-2514" y="-1152"/>
      </p:cViewPr>
      <p:guideLst>
        <p:guide orient="horz" pos="612"/>
        <p:guide orient="horz" pos="2916"/>
        <p:guide orient="horz" pos="3240"/>
        <p:guide orient="horz" pos="1164"/>
        <p:guide pos="168"/>
        <p:guide pos="295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30" indent="-171430" algn="l" defTabSz="914288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680" indent="-16508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142" indent="-11746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05" indent="-11746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685" indent="-165080" algn="l" defTabSz="914288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b="1" dirty="0" smtClean="0">
                <a:solidFill>
                  <a:schemeClr val="bg1"/>
                </a:solidFill>
              </a:rPr>
              <a:t>GLOBAL NOTE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When using different layouts for our HCC template: </a:t>
            </a:r>
          </a:p>
          <a:p>
            <a:pPr marL="171450" indent="-171450">
              <a:buClr>
                <a:schemeClr val="bg1"/>
              </a:buClr>
              <a:buFont typeface="STBaoli-SC-Regular" charset="-122"/>
              <a:buChar char="◆"/>
            </a:pPr>
            <a:r>
              <a:rPr lang="en-US" sz="1400" dirty="0" smtClean="0">
                <a:solidFill>
                  <a:schemeClr val="bg1"/>
                </a:solidFill>
              </a:rPr>
              <a:t>Please use the bounding area given inside the title and text boxes and DO NOT stretch to make text fit outside area. </a:t>
            </a:r>
          </a:p>
          <a:p>
            <a:pPr marL="171450" indent="-171450">
              <a:buClr>
                <a:schemeClr val="bg1"/>
              </a:buClr>
              <a:buFont typeface="STBaoli-SC-Regular" charset="-122"/>
              <a:buChar char="◆"/>
            </a:pPr>
            <a:r>
              <a:rPr lang="en-US" sz="1400" dirty="0" smtClean="0">
                <a:solidFill>
                  <a:schemeClr val="bg1"/>
                </a:solidFill>
              </a:rPr>
              <a:t>This is so we have consistent space around text and keep the margins given for consistent brand throughout.</a:t>
            </a:r>
          </a:p>
          <a:p>
            <a:pPr marL="171450" indent="-171450">
              <a:buClr>
                <a:schemeClr val="bg1"/>
              </a:buClr>
              <a:buFont typeface="STBaoli-SC-Regular" charset="-122"/>
              <a:buChar char="◆"/>
            </a:pPr>
            <a:r>
              <a:rPr lang="en-US" sz="1400" dirty="0" smtClean="0">
                <a:solidFill>
                  <a:schemeClr val="bg1"/>
                </a:solidFill>
              </a:rPr>
              <a:t>When applying a new “Layout” make sure you hit the “reset” button to lock the alignment on titles, subtitles and text. </a:t>
            </a:r>
          </a:p>
          <a:p>
            <a:pPr marL="171450" indent="-171450">
              <a:buClr>
                <a:schemeClr val="bg1"/>
              </a:buClr>
              <a:buFont typeface="STBaoli-SC-Regular" charset="-122"/>
              <a:buChar char="◆"/>
            </a:pPr>
            <a:r>
              <a:rPr lang="en-US" sz="1400" dirty="0" smtClean="0">
                <a:solidFill>
                  <a:schemeClr val="bg1"/>
                </a:solidFill>
              </a:rPr>
              <a:t>Try to keep text size consistent throughout. If you have a long title, you may have to make part of it as a subtitle to 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438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  <p:pic>
        <p:nvPicPr>
          <p:cNvPr id="42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17909" y="4036095"/>
            <a:ext cx="840854" cy="8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32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844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146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71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Table of Contents 1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055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Table of Contents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504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Table of Contents 3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359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Table of Contents 4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Add section title here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232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>
            <a:spLocks/>
          </p:cNvSpPr>
          <p:nvPr userDrawn="1"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 txBox="1">
            <a:spLocks/>
          </p:cNvSpPr>
          <p:nvPr userDrawn="1"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Text Placeholder 3"/>
          <p:cNvSpPr txBox="1">
            <a:spLocks/>
          </p:cNvSpPr>
          <p:nvPr userDrawn="1"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 userDrawn="1"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 userDrawn="1"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 txBox="1">
            <a:spLocks/>
          </p:cNvSpPr>
          <p:nvPr userDrawn="1"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 txBox="1">
            <a:spLocks/>
          </p:cNvSpPr>
          <p:nvPr userDrawn="1"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 txBox="1">
            <a:spLocks/>
          </p:cNvSpPr>
          <p:nvPr userDrawn="1"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9" name="Text Placeholder 3"/>
          <p:cNvSpPr txBox="1">
            <a:spLocks/>
          </p:cNvSpPr>
          <p:nvPr userDrawn="1"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4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 userDrawn="1"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</a:t>
            </a:r>
            <a:r>
              <a:rPr lang="en-US" smtClean="0"/>
              <a:t>add text</a:t>
            </a:r>
            <a:endParaRPr lang="en-US" dirty="0" smtClean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4332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Title Slide Placeholder </a:t>
            </a:r>
            <a:br>
              <a:rPr lang="en-US" dirty="0" smtClean="0"/>
            </a:br>
            <a:r>
              <a:rPr lang="en-US" dirty="0" smtClean="0"/>
              <a:t>2 Line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  <p:pic>
        <p:nvPicPr>
          <p:cNvPr id="46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17909" y="4036095"/>
            <a:ext cx="840854" cy="8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charset="2"/>
              <a:buChar char="u"/>
              <a:tabLst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>
            <a:spLocks/>
          </p:cNvSpPr>
          <p:nvPr userDrawn="1"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513" indent="-290513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charset="2"/>
              <a:buChar char="u"/>
              <a:tabLst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557" indent="-280953">
              <a:lnSpc>
                <a:spcPct val="100000"/>
              </a:lnSpc>
              <a:buClr>
                <a:schemeClr val="tx2"/>
              </a:buClr>
              <a:buFont typeface="Wingdings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</a:t>
            </a:r>
            <a:r>
              <a:rPr lang="en-US" smtClean="0"/>
              <a:t>add text</a:t>
            </a:r>
            <a:endParaRPr lang="en-US" dirty="0" smtClean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498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5443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Better.</a:t>
            </a:r>
            <a:endParaRPr lang="en-US" sz="1800" dirty="0"/>
          </a:p>
        </p:txBody>
      </p:sp>
      <p:sp>
        <p:nvSpPr>
          <p:cNvPr id="38" name="Text Placeholder 21"/>
          <p:cNvSpPr txBox="1">
            <a:spLocks/>
          </p:cNvSpPr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We Make it Happen.</a:t>
            </a:r>
            <a:endParaRPr lang="en-US" sz="1800" dirty="0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  <p:pic>
        <p:nvPicPr>
          <p:cNvPr id="40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7909" y="4036095"/>
            <a:ext cx="840854" cy="8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52345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 userDrawn="1"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Better.</a:t>
            </a:r>
            <a:endParaRPr lang="en-US" sz="1800" dirty="0"/>
          </a:p>
        </p:txBody>
      </p:sp>
      <p:sp>
        <p:nvSpPr>
          <p:cNvPr id="38" name="Text Placeholder 21"/>
          <p:cNvSpPr txBox="1">
            <a:spLocks/>
          </p:cNvSpPr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We Make it Happen.</a:t>
            </a:r>
            <a:endParaRPr lang="en-US" sz="1800" dirty="0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  <p:pic>
        <p:nvPicPr>
          <p:cNvPr id="40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7909" y="4036095"/>
            <a:ext cx="840854" cy="8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54529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biLevel thresh="50000"/>
              <a:alphaModFix amt="41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36" name="Text Placeholder 21"/>
          <p:cNvSpPr txBox="1">
            <a:spLocks/>
          </p:cNvSpPr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Better.</a:t>
            </a:r>
            <a:endParaRPr lang="en-US" sz="1800" dirty="0"/>
          </a:p>
        </p:txBody>
      </p:sp>
      <p:sp>
        <p:nvSpPr>
          <p:cNvPr id="37" name="Text Placeholder 21"/>
          <p:cNvSpPr txBox="1">
            <a:spLocks/>
          </p:cNvSpPr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We Make it Happen.</a:t>
            </a:r>
            <a:endParaRPr lang="en-US" sz="1800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  <p:pic>
        <p:nvPicPr>
          <p:cNvPr id="39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7909" y="4036095"/>
            <a:ext cx="840854" cy="8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375624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31489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87" name="Group 86"/>
          <p:cNvGrpSpPr/>
          <p:nvPr userDrawn="1"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 userDrawn="1"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 userDrawn="1"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3990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5056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>
            <a:spLocks/>
          </p:cNvSpPr>
          <p:nvPr userDrawn="1"/>
        </p:nvSpPr>
        <p:spPr>
          <a:xfrm>
            <a:off x="6812107" y="1887539"/>
            <a:ext cx="2103120" cy="2740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12107" y="2187696"/>
            <a:ext cx="2108359" cy="2441453"/>
          </a:xfrm>
          <a:prstGeom prst="rect">
            <a:avLst/>
          </a:prstGeom>
        </p:spPr>
        <p:txBody>
          <a:bodyPr vert="horz" wrap="square" lIns="91440" tIns="0" rIns="9144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55000"/>
              <a:buFont typeface="Wingdings" charset="2"/>
              <a:buNone/>
              <a:tabLst/>
              <a:defRPr sz="1200">
                <a:solidFill>
                  <a:schemeClr val="bg1"/>
                </a:solidFill>
              </a:defRPr>
            </a:lvl1pPr>
            <a:lvl2pPr marL="230188" indent="-230188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u"/>
              <a:defRPr sz="1200" baseline="0">
                <a:solidFill>
                  <a:schemeClr val="bg1"/>
                </a:solidFill>
              </a:defRPr>
            </a:lvl2pPr>
            <a:lvl3pPr marL="461963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 smtClean="0"/>
              <a:t>Body copy here and here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36" name="Text Placeholder 3"/>
          <p:cNvSpPr txBox="1">
            <a:spLocks/>
          </p:cNvSpPr>
          <p:nvPr userDrawn="1"/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-1906"/>
            <a:ext cx="6473952" cy="822960"/>
          </a:xfrm>
        </p:spPr>
        <p:txBody>
          <a:bodyPr wrap="square"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70595" cy="322695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12107" y="1201738"/>
            <a:ext cx="2102566" cy="685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187698"/>
            <a:ext cx="3163467" cy="24400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charset="2"/>
              <a:buNone/>
              <a:defRPr sz="1200" baseline="0">
                <a:latin typeface="+mn-lt"/>
              </a:defRPr>
            </a:lvl1pPr>
            <a:lvl2pPr marL="231775" indent="-231775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/>
            </a:lvl2pPr>
            <a:lvl3pPr marL="461963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 smtClean="0"/>
              <a:t>Body copy here and here and here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1" y="1273298"/>
            <a:ext cx="6473952" cy="5450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SzPct val="55000"/>
              <a:buFont typeface="Wingdings" charset="2"/>
              <a:buNone/>
              <a:defRPr sz="1200"/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76723" y="2187697"/>
            <a:ext cx="3163824" cy="2440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charset="2"/>
              <a:buNone/>
              <a:tabLst/>
              <a:defRPr sz="1200"/>
            </a:lvl1pPr>
            <a:lvl2pPr marL="231775" indent="-231775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rgbClr val="919D9D"/>
              </a:buClr>
              <a:buSzPct val="80000"/>
              <a:buFont typeface="Wingdings" panose="05000000000000000000" pitchFamily="2" charset="2"/>
              <a:buChar char="u"/>
              <a:defRPr sz="1200" baseline="0"/>
            </a:lvl2pPr>
            <a:lvl3pPr marL="461963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 smtClean="0"/>
              <a:t>Body copy here and here and here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39" name="Text Placeholder 53"/>
          <p:cNvSpPr>
            <a:spLocks noGrp="1"/>
          </p:cNvSpPr>
          <p:nvPr>
            <p:ph idx="31"/>
          </p:nvPr>
        </p:nvSpPr>
        <p:spPr>
          <a:xfrm>
            <a:off x="3576724" y="1882230"/>
            <a:ext cx="3163824" cy="228600"/>
          </a:xfrm>
          <a:prstGeom prst="rect">
            <a:avLst/>
          </a:prstGeom>
          <a:solidFill>
            <a:srgbClr val="919D9D"/>
          </a:solidFill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 smtClean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503624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3"/>
          <p:cNvSpPr>
            <a:spLocks noGrp="1"/>
          </p:cNvSpPr>
          <p:nvPr>
            <p:ph idx="34"/>
          </p:nvPr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rgbClr val="DA291C"/>
          </a:solidFill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 smtClean="0"/>
          </a:p>
        </p:txBody>
      </p:sp>
      <p:sp>
        <p:nvSpPr>
          <p:cNvPr id="17" name="Text Placeholder 53"/>
          <p:cNvSpPr>
            <a:spLocks noGrp="1"/>
          </p:cNvSpPr>
          <p:nvPr>
            <p:ph idx="35"/>
          </p:nvPr>
        </p:nvSpPr>
        <p:spPr>
          <a:xfrm>
            <a:off x="6812107" y="1887539"/>
            <a:ext cx="2101706" cy="228600"/>
          </a:xfrm>
          <a:prstGeom prst="rect">
            <a:avLst/>
          </a:prstGeom>
          <a:noFill/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77045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Confidential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  <p:pic>
        <p:nvPicPr>
          <p:cNvPr id="51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17909" y="4036095"/>
            <a:ext cx="840854" cy="8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9173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Confidential Title Slide Placeholder </a:t>
            </a:r>
            <a:br>
              <a:rPr lang="en-US" dirty="0" smtClean="0"/>
            </a:br>
            <a:r>
              <a:rPr lang="en-US" dirty="0" smtClean="0"/>
              <a:t>2 Line Confidential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  <p:sp>
        <p:nvSpPr>
          <p:cNvPr id="72" name="Rectangle 71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  <p:pic>
        <p:nvPicPr>
          <p:cNvPr id="73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17909" y="4036095"/>
            <a:ext cx="840854" cy="8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70331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884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741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 smtClean="0"/>
              <a:t>Slide subtitle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660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00691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8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8822706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</a:endParaRPr>
          </a:p>
        </p:txBody>
      </p:sp>
      <p:grpSp>
        <p:nvGrpSpPr>
          <p:cNvPr id="46" name="グループ化 59"/>
          <p:cNvGrpSpPr/>
          <p:nvPr userDrawn="1"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2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2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2016 Hitachi Consulting Corporation. 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26713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81" r:id="rId2"/>
    <p:sldLayoutId id="2147483812" r:id="rId3"/>
    <p:sldLayoutId id="2147483813" r:id="rId4"/>
    <p:sldLayoutId id="2147483846" r:id="rId5"/>
    <p:sldLayoutId id="2147483924" r:id="rId6"/>
    <p:sldLayoutId id="2147483922" r:id="rId7"/>
    <p:sldLayoutId id="2147483835" r:id="rId8"/>
    <p:sldLayoutId id="2147483837" r:id="rId9"/>
    <p:sldLayoutId id="2147483917" r:id="rId10"/>
    <p:sldLayoutId id="2147483929" r:id="rId11"/>
    <p:sldLayoutId id="2147483847" r:id="rId12"/>
    <p:sldLayoutId id="2147483918" r:id="rId13"/>
    <p:sldLayoutId id="2147483841" r:id="rId14"/>
    <p:sldLayoutId id="2147483845" r:id="rId15"/>
    <p:sldLayoutId id="2147483923" r:id="rId16"/>
    <p:sldLayoutId id="2147483928" r:id="rId17"/>
    <p:sldLayoutId id="2147483920" r:id="rId18"/>
    <p:sldLayoutId id="2147483925" r:id="rId19"/>
    <p:sldLayoutId id="2147483930" r:id="rId20"/>
    <p:sldLayoutId id="2147483836" r:id="rId21"/>
    <p:sldLayoutId id="2147483830" r:id="rId22"/>
    <p:sldLayoutId id="2147483831" r:id="rId23"/>
    <p:sldLayoutId id="2147483832" r:id="rId24"/>
    <p:sldLayoutId id="2147483839" r:id="rId25"/>
    <p:sldLayoutId id="2147483840" r:id="rId26"/>
    <p:sldLayoutId id="2147483838" r:id="rId2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14141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</a:rPr>
              <a:pPr/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</a:endParaRPr>
          </a:p>
        </p:txBody>
      </p:sp>
      <p:grpSp>
        <p:nvGrpSpPr>
          <p:cNvPr id="46" name="グループ化 59"/>
          <p:cNvGrpSpPr/>
          <p:nvPr userDrawn="1"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ja-JP" altLang="en-US" kern="0">
                <a:solidFill>
                  <a:prstClr val="white"/>
                </a:solidFill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 smtClean="0">
                <a:solidFill>
                  <a:srgbClr val="414141"/>
                </a:solidFill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-1906"/>
            <a:ext cx="705104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999999">
                    <a:lumMod val="75000"/>
                    <a:alpha val="50000"/>
                  </a:srgbClr>
                </a:solidFill>
              </a:rPr>
              <a:t>© 2016 Hitachi Consulting Corporation.  All rights reserved.</a:t>
            </a:r>
          </a:p>
        </p:txBody>
      </p:sp>
    </p:spTree>
    <p:extLst>
      <p:ext uri="{BB962C8B-B14F-4D97-AF65-F5344CB8AC3E}">
        <p14:creationId xmlns="" xmlns:p14="http://schemas.microsoft.com/office/powerpoint/2010/main" val="132160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142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80953" marR="0" indent="-280953" algn="l" defTabSz="914288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4605" marR="0" indent="-293653" algn="l" defTabSz="914288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5557" marR="0" indent="-280953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90478" marR="0" indent="-234920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2698" marR="0" indent="-222221" algn="l" defTabSz="914288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tabLst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Thanh, Tran Minh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Title/department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Dec 2016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63859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Eclipse Java Selenium WebDriver Test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1415303"/>
            <a:ext cx="8575039" cy="1082861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 smtClean="0">
                <a:solidFill>
                  <a:srgbClr val="141313"/>
                </a:solidFill>
              </a:rPr>
              <a:t>Browser drivers to download:</a:t>
            </a:r>
          </a:p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endParaRPr lang="en-US" dirty="0" smtClean="0">
              <a:solidFill>
                <a:srgbClr val="141313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68151460"/>
              </p:ext>
            </p:extLst>
          </p:nvPr>
        </p:nvGraphicFramePr>
        <p:xfrm>
          <a:off x="365760" y="1939171"/>
          <a:ext cx="8473440" cy="2311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41466"/>
                <a:gridCol w="6331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Chrome driver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https://sites.google.com/a/chromium.org/chromedriver/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Firefox driver (for version 47 or above)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https://github.com/mozilla/geckodriver/releases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Internet Explorer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https://github.com/SeleniumHQ/selenium/wiki/InternetExplorerDriver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Microsoft Edge Driver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https://developer.microsoft.com/en-us/microsoft-edge/tools/webdriver/#downloads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Safari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0"/>
                        </a:spcBef>
                        <a:buNone/>
                      </a:pPr>
                      <a:r>
                        <a:rPr lang="en-US" altLang="en-US" sz="1200" i="1" dirty="0" smtClean="0">
                          <a:solidFill>
                            <a:srgbClr val="000000"/>
                          </a:solidFill>
                        </a:rPr>
                        <a:t>https://webkit.org/blog/6900/webdriver-support-in-safari-10/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Opera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https://github.com/operasoftware/operachromiumdriver/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39834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Eclipse Java Selenium WebDriver Test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70835" y="1358403"/>
            <a:ext cx="8575039" cy="3142399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b="1" dirty="0" smtClean="0">
                <a:solidFill>
                  <a:srgbClr val="141313"/>
                </a:solidFill>
              </a:rPr>
              <a:t>Method 1: Use Maven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smtClean="0">
                <a:solidFill>
                  <a:srgbClr val="141313"/>
                </a:solidFill>
              </a:rPr>
              <a:t>Download and set up Apache Maven, make sure that system variable JAVA_HOME is defined.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>
                <a:solidFill>
                  <a:srgbClr val="141313"/>
                </a:solidFill>
              </a:rPr>
              <a:t>Open Eclipse and create a new A Java </a:t>
            </a:r>
            <a:r>
              <a:rPr lang="en-US" sz="1800" dirty="0" smtClean="0">
                <a:solidFill>
                  <a:srgbClr val="141313"/>
                </a:solidFill>
              </a:rPr>
              <a:t>Project, it will create some default </a:t>
            </a:r>
            <a:r>
              <a:rPr lang="en-US" sz="1800" dirty="0">
                <a:solidFill>
                  <a:srgbClr val="141313"/>
                </a:solidFill>
              </a:rPr>
              <a:t>project configuration files (.</a:t>
            </a:r>
            <a:r>
              <a:rPr lang="en-US" sz="1800" dirty="0" err="1" smtClean="0">
                <a:solidFill>
                  <a:srgbClr val="141313"/>
                </a:solidFill>
              </a:rPr>
              <a:t>classpath</a:t>
            </a:r>
            <a:r>
              <a:rPr lang="en-US" sz="1800" dirty="0">
                <a:solidFill>
                  <a:srgbClr val="141313"/>
                </a:solidFill>
              </a:rPr>
              <a:t>, .</a:t>
            </a:r>
            <a:r>
              <a:rPr lang="en-US" sz="1800" dirty="0" smtClean="0">
                <a:solidFill>
                  <a:srgbClr val="141313"/>
                </a:solidFill>
              </a:rPr>
              <a:t>project)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smtClean="0">
                <a:solidFill>
                  <a:srgbClr val="141313"/>
                </a:solidFill>
              </a:rPr>
              <a:t>Create Maven script (pom.xml) with dependent libraries (Selenium java client, </a:t>
            </a:r>
            <a:r>
              <a:rPr lang="en-US" sz="1800" dirty="0" err="1" smtClean="0">
                <a:solidFill>
                  <a:srgbClr val="141313"/>
                </a:solidFill>
              </a:rPr>
              <a:t>TestNG</a:t>
            </a:r>
            <a:r>
              <a:rPr lang="en-US" sz="1800" dirty="0" smtClean="0">
                <a:solidFill>
                  <a:srgbClr val="141313"/>
                </a:solidFill>
              </a:rPr>
              <a:t>, Log4J, POI,…) inside the new project folder.</a:t>
            </a:r>
          </a:p>
        </p:txBody>
      </p:sp>
    </p:spTree>
    <p:extLst>
      <p:ext uri="{BB962C8B-B14F-4D97-AF65-F5344CB8AC3E}">
        <p14:creationId xmlns="" xmlns:p14="http://schemas.microsoft.com/office/powerpoint/2010/main" val="2940095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Eclipse Java Selenium WebDriver Test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876990"/>
            <a:ext cx="8575039" cy="4165756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b="1" dirty="0">
                <a:solidFill>
                  <a:srgbClr val="141313"/>
                </a:solidFill>
              </a:rPr>
              <a:t>Method 1: Use Maven</a:t>
            </a:r>
            <a:r>
              <a:rPr lang="en-US" b="1" dirty="0" smtClean="0">
                <a:solidFill>
                  <a:srgbClr val="141313"/>
                </a:solidFill>
              </a:rPr>
              <a:t> (</a:t>
            </a:r>
            <a:r>
              <a:rPr lang="en-US" b="1" dirty="0" err="1" smtClean="0">
                <a:solidFill>
                  <a:srgbClr val="141313"/>
                </a:solidFill>
              </a:rPr>
              <a:t>Cont</a:t>
            </a:r>
            <a:r>
              <a:rPr lang="en-US" b="1" dirty="0" smtClean="0">
                <a:solidFill>
                  <a:srgbClr val="141313"/>
                </a:solidFill>
              </a:rPr>
              <a:t>):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>
                <a:solidFill>
                  <a:srgbClr val="141313"/>
                </a:solidFill>
              </a:rPr>
              <a:t>Open command line/terminal, browse to the new project folder location and run some commands below:</a:t>
            </a:r>
            <a:br>
              <a:rPr lang="en-US" dirty="0">
                <a:solidFill>
                  <a:srgbClr val="141313"/>
                </a:solidFill>
              </a:rPr>
            </a:br>
            <a:r>
              <a:rPr lang="en-US" dirty="0">
                <a:solidFill>
                  <a:srgbClr val="141313"/>
                </a:solidFill>
              </a:rPr>
              <a:t>+ </a:t>
            </a:r>
            <a:r>
              <a:rPr lang="en-US" dirty="0" err="1">
                <a:solidFill>
                  <a:srgbClr val="141313"/>
                </a:solidFill>
              </a:rPr>
              <a:t>mvn</a:t>
            </a:r>
            <a:r>
              <a:rPr lang="en-US" dirty="0">
                <a:solidFill>
                  <a:srgbClr val="141313"/>
                </a:solidFill>
              </a:rPr>
              <a:t> clean install </a:t>
            </a:r>
            <a: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  <a:t> Maven will collect and download the dependent libraries from its repository.</a:t>
            </a:r>
            <a:b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  <a:t>+ </a:t>
            </a:r>
            <a:r>
              <a:rPr lang="en-US" dirty="0" err="1">
                <a:solidFill>
                  <a:srgbClr val="141313"/>
                </a:solidFill>
                <a:sym typeface="Wingdings" panose="05000000000000000000" pitchFamily="2" charset="2"/>
              </a:rPr>
              <a:t>mvn</a:t>
            </a:r>
            <a: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141313"/>
                </a:solidFill>
                <a:sym typeface="Wingdings" panose="05000000000000000000" pitchFamily="2" charset="2"/>
              </a:rPr>
              <a:t>eclipse:eclipse</a:t>
            </a:r>
            <a: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  <a:t>  Maven will re-create Eclipse project </a:t>
            </a:r>
            <a:r>
              <a:rPr lang="en-US" dirty="0">
                <a:solidFill>
                  <a:srgbClr val="141313"/>
                </a:solidFill>
              </a:rPr>
              <a:t>configuration </a:t>
            </a:r>
            <a: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  <a:t>files </a:t>
            </a:r>
            <a:r>
              <a:rPr lang="en-US" dirty="0">
                <a:solidFill>
                  <a:srgbClr val="141313"/>
                </a:solidFill>
              </a:rPr>
              <a:t>(.</a:t>
            </a:r>
            <a:r>
              <a:rPr lang="en-US" dirty="0" err="1">
                <a:solidFill>
                  <a:srgbClr val="141313"/>
                </a:solidFill>
              </a:rPr>
              <a:t>classpath</a:t>
            </a:r>
            <a:r>
              <a:rPr lang="en-US" dirty="0">
                <a:solidFill>
                  <a:srgbClr val="141313"/>
                </a:solidFill>
              </a:rPr>
              <a:t>, .project) </a:t>
            </a:r>
            <a:r>
              <a:rPr lang="en-US" dirty="0" smtClean="0">
                <a:solidFill>
                  <a:srgbClr val="141313"/>
                </a:solidFill>
                <a:sym typeface="Wingdings" panose="05000000000000000000" pitchFamily="2" charset="2"/>
              </a:rPr>
              <a:t>with </a:t>
            </a:r>
            <a: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  <a:t>dependent libraries and overwritten the default configured files</a:t>
            </a:r>
            <a:r>
              <a:rPr lang="en-US" dirty="0" smtClean="0">
                <a:solidFill>
                  <a:srgbClr val="141313"/>
                </a:solidFill>
                <a:sym typeface="Wingdings" panose="05000000000000000000" pitchFamily="2" charset="2"/>
              </a:rPr>
              <a:t>.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>
                <a:solidFill>
                  <a:srgbClr val="141313"/>
                </a:solidFill>
              </a:rPr>
              <a:t>Create a folder </a:t>
            </a:r>
            <a:r>
              <a:rPr lang="en-US" dirty="0" smtClean="0">
                <a:solidFill>
                  <a:srgbClr val="141313"/>
                </a:solidFill>
              </a:rPr>
              <a:t>and place </a:t>
            </a:r>
            <a:r>
              <a:rPr lang="en-US" dirty="0">
                <a:solidFill>
                  <a:srgbClr val="141313"/>
                </a:solidFill>
              </a:rPr>
              <a:t>the </a:t>
            </a:r>
            <a:r>
              <a:rPr lang="en-US" dirty="0" smtClean="0">
                <a:solidFill>
                  <a:srgbClr val="141313"/>
                </a:solidFill>
              </a:rPr>
              <a:t>web </a:t>
            </a:r>
            <a:r>
              <a:rPr lang="en-US" dirty="0">
                <a:solidFill>
                  <a:srgbClr val="141313"/>
                </a:solidFill>
              </a:rPr>
              <a:t>browser drivers </a:t>
            </a:r>
            <a:r>
              <a:rPr lang="en-US" dirty="0" smtClean="0">
                <a:solidFill>
                  <a:srgbClr val="141313"/>
                </a:solidFill>
              </a:rPr>
              <a:t>we </a:t>
            </a:r>
            <a:r>
              <a:rPr lang="en-US" dirty="0">
                <a:solidFill>
                  <a:srgbClr val="141313"/>
                </a:solidFill>
              </a:rPr>
              <a:t>want to test inside the new project folder. </a:t>
            </a:r>
            <a:endParaRPr lang="en-US" dirty="0">
              <a:solidFill>
                <a:srgbClr val="141313"/>
              </a:solidFill>
              <a:sym typeface="Wingdings" panose="05000000000000000000" pitchFamily="2" charset="2"/>
            </a:endParaRP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  <a:t>Re-add source folder </a:t>
            </a:r>
            <a:r>
              <a:rPr lang="en-US" dirty="0" smtClean="0">
                <a:solidFill>
                  <a:srgbClr val="141313"/>
                </a:solidFill>
                <a:sym typeface="Wingdings" panose="05000000000000000000" pitchFamily="2" charset="2"/>
              </a:rPr>
              <a:t>for project Java Build Path and </a:t>
            </a:r>
            <a: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  <a:t>it is now ready for develop </a:t>
            </a:r>
            <a:r>
              <a:rPr lang="en-US" dirty="0" smtClean="0">
                <a:solidFill>
                  <a:srgbClr val="141313"/>
                </a:solidFill>
                <a:sym typeface="Wingdings" panose="05000000000000000000" pitchFamily="2" charset="2"/>
              </a:rPr>
              <a:t>Selenium WebDriver </a:t>
            </a:r>
            <a:r>
              <a:rPr lang="en-US" dirty="0">
                <a:solidFill>
                  <a:srgbClr val="141313"/>
                </a:solidFill>
                <a:sym typeface="Wingdings" panose="05000000000000000000" pitchFamily="2" charset="2"/>
              </a:rPr>
              <a:t>test </a:t>
            </a:r>
            <a:r>
              <a:rPr lang="en-US" dirty="0" smtClean="0">
                <a:solidFill>
                  <a:srgbClr val="141313"/>
                </a:solidFill>
                <a:sym typeface="Wingdings" panose="05000000000000000000" pitchFamily="2" charset="2"/>
              </a:rPr>
              <a:t>cases.</a:t>
            </a:r>
            <a:endParaRPr lang="en-US" dirty="0" smtClean="0">
              <a:solidFill>
                <a:srgbClr val="14131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339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Eclipse Java Selenium WebDriver Test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817988"/>
            <a:ext cx="8575039" cy="4412490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b="1" dirty="0" smtClean="0">
                <a:solidFill>
                  <a:srgbClr val="141313"/>
                </a:solidFill>
              </a:rPr>
              <a:t>Method 2: Manually set up dependent libraries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smtClean="0">
                <a:solidFill>
                  <a:srgbClr val="141313"/>
                </a:solidFill>
              </a:rPr>
              <a:t>Open </a:t>
            </a:r>
            <a:r>
              <a:rPr lang="en-US" sz="1800" dirty="0">
                <a:solidFill>
                  <a:srgbClr val="141313"/>
                </a:solidFill>
              </a:rPr>
              <a:t>Eclipse and create a new A Java </a:t>
            </a:r>
            <a:r>
              <a:rPr lang="en-US" sz="1800" dirty="0" smtClean="0">
                <a:solidFill>
                  <a:srgbClr val="141313"/>
                </a:solidFill>
              </a:rPr>
              <a:t>Project.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smtClean="0">
                <a:solidFill>
                  <a:srgbClr val="141313"/>
                </a:solidFill>
              </a:rPr>
              <a:t>Download all necessary dependent libraries (</a:t>
            </a:r>
            <a:r>
              <a:rPr lang="en-US" sz="1800" b="1" dirty="0">
                <a:solidFill>
                  <a:srgbClr val="FFC000"/>
                </a:solidFill>
              </a:rPr>
              <a:t>Selenium java client</a:t>
            </a:r>
            <a:r>
              <a:rPr lang="en-US" sz="1800" dirty="0">
                <a:solidFill>
                  <a:srgbClr val="141313"/>
                </a:solidFill>
              </a:rPr>
              <a:t>, </a:t>
            </a:r>
            <a:r>
              <a:rPr lang="en-US" sz="1800" b="1" dirty="0" err="1">
                <a:solidFill>
                  <a:srgbClr val="FFC000"/>
                </a:solidFill>
              </a:rPr>
              <a:t>TestNG</a:t>
            </a:r>
            <a:r>
              <a:rPr lang="en-US" sz="1800" dirty="0">
                <a:solidFill>
                  <a:srgbClr val="141313"/>
                </a:solidFill>
              </a:rPr>
              <a:t>, Log4J, POI</a:t>
            </a:r>
            <a:r>
              <a:rPr lang="en-US" sz="1800" dirty="0" smtClean="0">
                <a:solidFill>
                  <a:srgbClr val="141313"/>
                </a:solidFill>
              </a:rPr>
              <a:t>,…).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smtClean="0">
                <a:solidFill>
                  <a:srgbClr val="141313"/>
                </a:solidFill>
              </a:rPr>
              <a:t>Create a folder (named ‘Libs’) and put all dependent libraries inside the project folder.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smtClean="0">
                <a:solidFill>
                  <a:srgbClr val="141313"/>
                </a:solidFill>
              </a:rPr>
              <a:t>Add dependent libraries for project Java Build Path.</a:t>
            </a: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>
                <a:solidFill>
                  <a:srgbClr val="141313"/>
                </a:solidFill>
              </a:rPr>
              <a:t>Create a folder </a:t>
            </a:r>
            <a:r>
              <a:rPr lang="en-US" sz="1800" dirty="0" smtClean="0">
                <a:solidFill>
                  <a:srgbClr val="141313"/>
                </a:solidFill>
              </a:rPr>
              <a:t>and place the web browser driver </a:t>
            </a:r>
            <a:r>
              <a:rPr lang="en-US" sz="1800" dirty="0">
                <a:solidFill>
                  <a:srgbClr val="141313"/>
                </a:solidFill>
              </a:rPr>
              <a:t>inside the project </a:t>
            </a:r>
            <a:r>
              <a:rPr lang="en-US" sz="1800" dirty="0" smtClean="0">
                <a:solidFill>
                  <a:srgbClr val="141313"/>
                </a:solidFill>
              </a:rPr>
              <a:t>folder, we are ready to develop test cases now.</a:t>
            </a:r>
            <a:endParaRPr lang="en-US" sz="1800" dirty="0">
              <a:solidFill>
                <a:srgbClr val="14131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5412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creation for Web driver instance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81116" y="1149823"/>
            <a:ext cx="8952271" cy="3603807"/>
          </a:xfrm>
        </p:spPr>
        <p:txBody>
          <a:bodyPr/>
          <a:lstStyle/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b="1" dirty="0" smtClean="0">
                <a:solidFill>
                  <a:srgbClr val="141313"/>
                </a:solidFill>
              </a:rPr>
              <a:t>Chrome</a:t>
            </a:r>
            <a:r>
              <a:rPr lang="en-US" sz="1800" dirty="0" smtClean="0">
                <a:solidFill>
                  <a:srgbClr val="141313"/>
                </a:solidFill>
              </a:rPr>
              <a:t>:</a:t>
            </a:r>
            <a:r>
              <a:rPr lang="en-US" sz="1800" dirty="0">
                <a:solidFill>
                  <a:srgbClr val="141313"/>
                </a:solidFill>
              </a:rPr>
              <a:t/>
            </a:r>
            <a:br>
              <a:rPr lang="en-US" sz="1800" dirty="0">
                <a:solidFill>
                  <a:srgbClr val="141313"/>
                </a:solidFill>
              </a:rPr>
            </a:br>
            <a:r>
              <a:rPr lang="en-US" sz="1500" dirty="0" err="1">
                <a:solidFill>
                  <a:srgbClr val="141313"/>
                </a:solidFill>
              </a:rPr>
              <a:t>System.setProperty</a:t>
            </a:r>
            <a:r>
              <a:rPr lang="en-US" sz="1500" dirty="0">
                <a:solidFill>
                  <a:srgbClr val="141313"/>
                </a:solidFill>
              </a:rPr>
              <a:t>("</a:t>
            </a:r>
            <a:r>
              <a:rPr lang="en-US" sz="1500" dirty="0" err="1">
                <a:solidFill>
                  <a:srgbClr val="141313"/>
                </a:solidFill>
              </a:rPr>
              <a:t>webdriver.chrome.driver</a:t>
            </a:r>
            <a:r>
              <a:rPr lang="en-US" sz="1500">
                <a:solidFill>
                  <a:srgbClr val="141313"/>
                </a:solidFill>
              </a:rPr>
              <a:t>", </a:t>
            </a:r>
            <a:r>
              <a:rPr lang="en-US" sz="1500" smtClean="0">
                <a:solidFill>
                  <a:srgbClr val="141313"/>
                </a:solidFill>
              </a:rPr>
              <a:t>“&lt;browser_driver_location</a:t>
            </a:r>
            <a:r>
              <a:rPr lang="en-US" sz="1500" dirty="0" smtClean="0">
                <a:solidFill>
                  <a:srgbClr val="141313"/>
                </a:solidFill>
              </a:rPr>
              <a:t>&gt;/</a:t>
            </a:r>
            <a:r>
              <a:rPr lang="en-US" sz="1500" dirty="0">
                <a:solidFill>
                  <a:srgbClr val="141313"/>
                </a:solidFill>
              </a:rPr>
              <a:t>chromedriver.exe");</a:t>
            </a:r>
            <a:br>
              <a:rPr lang="en-US" sz="1500" dirty="0">
                <a:solidFill>
                  <a:srgbClr val="141313"/>
                </a:solidFill>
              </a:rPr>
            </a:br>
            <a:r>
              <a:rPr lang="en-US" sz="1500" dirty="0">
                <a:solidFill>
                  <a:srgbClr val="141313"/>
                </a:solidFill>
              </a:rPr>
              <a:t>WebDriver driver = new </a:t>
            </a:r>
            <a:r>
              <a:rPr lang="en-US" sz="1500" dirty="0" err="1">
                <a:solidFill>
                  <a:srgbClr val="141313"/>
                </a:solidFill>
              </a:rPr>
              <a:t>ChromeDriver</a:t>
            </a:r>
            <a:r>
              <a:rPr lang="en-US" sz="1500" dirty="0">
                <a:solidFill>
                  <a:srgbClr val="141313"/>
                </a:solidFill>
              </a:rPr>
              <a:t>(); 	</a:t>
            </a:r>
            <a:endParaRPr lang="en-US" sz="1500" dirty="0" smtClean="0">
              <a:solidFill>
                <a:srgbClr val="141313"/>
              </a:solidFill>
            </a:endParaRP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b="1" dirty="0">
                <a:solidFill>
                  <a:srgbClr val="141313"/>
                </a:solidFill>
              </a:rPr>
              <a:t>Firefox</a:t>
            </a:r>
            <a:r>
              <a:rPr lang="en-US" sz="1800" dirty="0">
                <a:solidFill>
                  <a:srgbClr val="141313"/>
                </a:solidFill>
              </a:rPr>
              <a:t>:</a:t>
            </a:r>
            <a:br>
              <a:rPr lang="en-US" sz="1800" dirty="0">
                <a:solidFill>
                  <a:srgbClr val="141313"/>
                </a:solidFill>
              </a:rPr>
            </a:br>
            <a:r>
              <a:rPr lang="en-US" sz="1500" dirty="0" err="1">
                <a:solidFill>
                  <a:srgbClr val="141313"/>
                </a:solidFill>
              </a:rPr>
              <a:t>System.setProperty</a:t>
            </a:r>
            <a:r>
              <a:rPr lang="en-US" sz="1500" dirty="0">
                <a:solidFill>
                  <a:srgbClr val="141313"/>
                </a:solidFill>
              </a:rPr>
              <a:t>("</a:t>
            </a:r>
            <a:r>
              <a:rPr lang="en-US" sz="1500" dirty="0" err="1">
                <a:solidFill>
                  <a:srgbClr val="141313"/>
                </a:solidFill>
              </a:rPr>
              <a:t>webdriver.gecko.driver</a:t>
            </a:r>
            <a:r>
              <a:rPr lang="en-US" sz="1500">
                <a:solidFill>
                  <a:srgbClr val="141313"/>
                </a:solidFill>
              </a:rPr>
              <a:t>", </a:t>
            </a:r>
            <a:r>
              <a:rPr lang="en-US" sz="1500" smtClean="0">
                <a:solidFill>
                  <a:srgbClr val="141313"/>
                </a:solidFill>
              </a:rPr>
              <a:t>"&lt; browser_driver_location&gt;/</a:t>
            </a:r>
            <a:r>
              <a:rPr lang="en-US" sz="1500" dirty="0" smtClean="0">
                <a:solidFill>
                  <a:srgbClr val="141313"/>
                </a:solidFill>
              </a:rPr>
              <a:t>geckodriver.exe</a:t>
            </a:r>
            <a:r>
              <a:rPr lang="en-US" sz="1500" dirty="0">
                <a:solidFill>
                  <a:srgbClr val="141313"/>
                </a:solidFill>
              </a:rPr>
              <a:t>");</a:t>
            </a:r>
            <a:r>
              <a:rPr lang="en-US" sz="1800" dirty="0">
                <a:solidFill>
                  <a:srgbClr val="141313"/>
                </a:solidFill>
              </a:rPr>
              <a:t>	</a:t>
            </a:r>
            <a:r>
              <a:rPr lang="en-US" sz="1800" dirty="0" smtClean="0">
                <a:solidFill>
                  <a:srgbClr val="141313"/>
                </a:solidFill>
              </a:rPr>
              <a:t/>
            </a:r>
            <a:br>
              <a:rPr lang="en-US" sz="1800" dirty="0" smtClean="0">
                <a:solidFill>
                  <a:srgbClr val="141313"/>
                </a:solidFill>
              </a:rPr>
            </a:br>
            <a:r>
              <a:rPr lang="en-US" sz="1500" dirty="0">
                <a:solidFill>
                  <a:srgbClr val="141313"/>
                </a:solidFill>
              </a:rPr>
              <a:t>WebDriver driver = new </a:t>
            </a:r>
            <a:r>
              <a:rPr lang="en-US" sz="1400" dirty="0" err="1"/>
              <a:t>FirefoxDriver</a:t>
            </a:r>
            <a:r>
              <a:rPr lang="en-US" sz="1500" dirty="0" smtClean="0">
                <a:solidFill>
                  <a:srgbClr val="141313"/>
                </a:solidFill>
              </a:rPr>
              <a:t>(); </a:t>
            </a:r>
            <a:r>
              <a:rPr lang="en-US" sz="1500" dirty="0">
                <a:solidFill>
                  <a:srgbClr val="141313"/>
                </a:solidFill>
              </a:rPr>
              <a:t>	</a:t>
            </a:r>
            <a:endParaRPr lang="en-US" sz="1500" dirty="0" smtClean="0">
              <a:solidFill>
                <a:srgbClr val="141313"/>
              </a:solidFill>
            </a:endParaRPr>
          </a:p>
          <a:p>
            <a:pPr marL="579402" lvl="1" indent="-28575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Tx/>
              <a:buChar char="-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b="1" dirty="0" smtClean="0">
                <a:solidFill>
                  <a:srgbClr val="141313"/>
                </a:solidFill>
              </a:rPr>
              <a:t>Internet Explorer</a:t>
            </a:r>
            <a:r>
              <a:rPr lang="en-US" sz="1800" dirty="0" smtClean="0">
                <a:solidFill>
                  <a:srgbClr val="141313"/>
                </a:solidFill>
              </a:rPr>
              <a:t>:</a:t>
            </a:r>
            <a:r>
              <a:rPr lang="en-US" sz="1800" dirty="0">
                <a:solidFill>
                  <a:srgbClr val="141313"/>
                </a:solidFill>
              </a:rPr>
              <a:t/>
            </a:r>
            <a:br>
              <a:rPr lang="en-US" sz="1800" dirty="0">
                <a:solidFill>
                  <a:srgbClr val="141313"/>
                </a:solidFill>
              </a:rPr>
            </a:br>
            <a:r>
              <a:rPr lang="en-US" sz="1500" dirty="0" err="1">
                <a:solidFill>
                  <a:srgbClr val="141313"/>
                </a:solidFill>
              </a:rPr>
              <a:t>System.setProperty</a:t>
            </a:r>
            <a:r>
              <a:rPr lang="en-US" sz="1500" dirty="0">
                <a:solidFill>
                  <a:srgbClr val="141313"/>
                </a:solidFill>
              </a:rPr>
              <a:t>("</a:t>
            </a:r>
            <a:r>
              <a:rPr lang="en-US" sz="1500" dirty="0" err="1">
                <a:solidFill>
                  <a:srgbClr val="141313"/>
                </a:solidFill>
              </a:rPr>
              <a:t>webdriver.ie.driver</a:t>
            </a:r>
            <a:r>
              <a:rPr lang="en-US" sz="1500">
                <a:solidFill>
                  <a:srgbClr val="141313"/>
                </a:solidFill>
              </a:rPr>
              <a:t>", </a:t>
            </a:r>
            <a:r>
              <a:rPr lang="en-US" sz="1500" smtClean="0">
                <a:solidFill>
                  <a:srgbClr val="141313"/>
                </a:solidFill>
              </a:rPr>
              <a:t>"&lt; browser_driver_location&gt;/</a:t>
            </a:r>
            <a:r>
              <a:rPr lang="en-US" sz="1500" dirty="0" smtClean="0">
                <a:solidFill>
                  <a:srgbClr val="141313"/>
                </a:solidFill>
              </a:rPr>
              <a:t>IEDriverServer.exe");</a:t>
            </a:r>
            <a:br>
              <a:rPr lang="en-US" sz="1500" dirty="0" smtClean="0">
                <a:solidFill>
                  <a:srgbClr val="141313"/>
                </a:solidFill>
              </a:rPr>
            </a:br>
            <a:r>
              <a:rPr lang="en-US" sz="1500" dirty="0">
                <a:solidFill>
                  <a:srgbClr val="141313"/>
                </a:solidFill>
              </a:rPr>
              <a:t>WebDriver driver = new </a:t>
            </a:r>
            <a:r>
              <a:rPr lang="en-US" sz="1500" dirty="0" err="1"/>
              <a:t>InternetExplorerDriver</a:t>
            </a:r>
            <a:r>
              <a:rPr lang="en-US" sz="1500" dirty="0" smtClean="0">
                <a:solidFill>
                  <a:srgbClr val="141313"/>
                </a:solidFill>
              </a:rPr>
              <a:t>();</a:t>
            </a:r>
            <a:r>
              <a:rPr lang="en-US" sz="1800" dirty="0" smtClean="0">
                <a:solidFill>
                  <a:srgbClr val="141313"/>
                </a:solidFill>
              </a:rPr>
              <a:t/>
            </a:r>
            <a:br>
              <a:rPr lang="en-US" sz="1800" dirty="0" smtClean="0">
                <a:solidFill>
                  <a:srgbClr val="141313"/>
                </a:solidFill>
              </a:rPr>
            </a:br>
            <a:r>
              <a:rPr lang="en-US" sz="1800" dirty="0" smtClean="0">
                <a:solidFill>
                  <a:srgbClr val="141313"/>
                </a:solidFill>
              </a:rPr>
              <a:t/>
            </a:r>
            <a:br>
              <a:rPr lang="en-US" sz="1800" dirty="0" smtClean="0">
                <a:solidFill>
                  <a:srgbClr val="141313"/>
                </a:solidFill>
              </a:rPr>
            </a:br>
            <a:endParaRPr lang="en-US" sz="1800" dirty="0" smtClean="0">
              <a:solidFill>
                <a:srgbClr val="14131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1061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Selenium WebDriver basic commands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idx="1"/>
          </p:nvPr>
        </p:nvSpPr>
        <p:spPr>
          <a:xfrm>
            <a:off x="270835" y="797379"/>
            <a:ext cx="8575039" cy="1082861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smtClean="0">
                <a:solidFill>
                  <a:srgbClr val="141313"/>
                </a:solidFill>
              </a:rPr>
              <a:t>WebDriver instance commands:</a:t>
            </a:r>
          </a:p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endParaRPr lang="en-US" sz="1800" dirty="0" smtClean="0">
              <a:solidFill>
                <a:srgbClr val="141313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4279757"/>
              </p:ext>
            </p:extLst>
          </p:nvPr>
        </p:nvGraphicFramePr>
        <p:xfrm>
          <a:off x="166863" y="1189692"/>
          <a:ext cx="8830299" cy="37360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1910"/>
                <a:gridCol w="3515360"/>
                <a:gridCol w="3443029"/>
              </a:tblGrid>
              <a:tr h="327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Example</a:t>
                      </a:r>
                      <a:endParaRPr lang="en-US" sz="1200"/>
                    </a:p>
                  </a:txBody>
                  <a:tcPr/>
                </a:tc>
              </a:tr>
              <a:tr h="2958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get(String 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a new web page in the current browser window.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driver.get(“http://google.com”)</a:t>
                      </a:r>
                      <a:endParaRPr lang="en-US" sz="120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getCurrentUrl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Get a string representing the current URL that the browser is looking at.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 </a:t>
                      </a:r>
                      <a:r>
                        <a:rPr lang="en-US" sz="1200" dirty="0" err="1" smtClean="0"/>
                        <a:t>myURL</a:t>
                      </a:r>
                      <a:r>
                        <a:rPr lang="en-US" sz="1200" baseline="0" dirty="0" smtClean="0"/>
                        <a:t> = </a:t>
                      </a:r>
                      <a:r>
                        <a:rPr lang="en-US" sz="1200" dirty="0" smtClean="0"/>
                        <a:t>driver. </a:t>
                      </a:r>
                      <a:r>
                        <a:rPr lang="en-US" sz="1200" dirty="0" err="1" smtClean="0"/>
                        <a:t>getCurrentUrl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</a:tr>
              <a:tr h="31273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getTitle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title of the current page.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String </a:t>
                      </a:r>
                      <a:r>
                        <a:rPr lang="en-US" sz="1200" dirty="0" err="1" smtClean="0"/>
                        <a:t>myTitle</a:t>
                      </a:r>
                      <a:r>
                        <a:rPr lang="en-US" sz="1200" baseline="0" dirty="0" smtClean="0"/>
                        <a:t> = </a:t>
                      </a:r>
                      <a:r>
                        <a:rPr lang="en-US" sz="1200" dirty="0" err="1" smtClean="0"/>
                        <a:t>driver.getTitle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getPageSource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 the source of the last loaded page.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String </a:t>
                      </a:r>
                      <a:r>
                        <a:rPr lang="en-US" sz="1200" dirty="0" err="1" smtClean="0"/>
                        <a:t>myPageSource</a:t>
                      </a:r>
                      <a:r>
                        <a:rPr lang="en-US" sz="1200" baseline="0" dirty="0" smtClean="0"/>
                        <a:t> = </a:t>
                      </a:r>
                      <a:r>
                        <a:rPr lang="en-US" sz="1200" baseline="0" dirty="0" err="1" smtClean="0"/>
                        <a:t>d</a:t>
                      </a:r>
                      <a:r>
                        <a:rPr lang="en-US" sz="1200" dirty="0" err="1" smtClean="0"/>
                        <a:t>river.getPageSource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findElement</a:t>
                      </a:r>
                      <a:r>
                        <a:rPr lang="en-US" sz="1200" dirty="0" smtClean="0"/>
                        <a:t>(By by)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Find the first </a:t>
                      </a:r>
                      <a:r>
                        <a:rPr lang="en-US" sz="1200" dirty="0" err="1" smtClean="0"/>
                        <a:t>WebElement</a:t>
                      </a:r>
                      <a:r>
                        <a:rPr lang="en-US" sz="1200" dirty="0" smtClean="0"/>
                        <a:t> using the given method.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WebElement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footerDiv</a:t>
                      </a:r>
                      <a:r>
                        <a:rPr lang="en-US" sz="1200" baseline="0" dirty="0" smtClean="0"/>
                        <a:t> = driver.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findElement</a:t>
                      </a:r>
                      <a:r>
                        <a:rPr lang="en-US" sz="1200" dirty="0" smtClean="0"/>
                        <a:t>(By.id("footer")); </a:t>
                      </a:r>
                      <a:endParaRPr lang="en-US" sz="1200" dirty="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findElements</a:t>
                      </a:r>
                      <a:r>
                        <a:rPr lang="en-US" sz="1200" dirty="0" smtClean="0"/>
                        <a:t>(By by)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Find all elements within the current page using the given mechanism.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List&lt;</a:t>
                      </a:r>
                      <a:r>
                        <a:rPr lang="en-US" sz="1200" dirty="0" err="1" smtClean="0"/>
                        <a:t>WebElement</a:t>
                      </a:r>
                      <a:r>
                        <a:rPr lang="en-US" sz="1200" dirty="0" smtClean="0"/>
                        <a:t>&gt; </a:t>
                      </a:r>
                      <a:r>
                        <a:rPr lang="en-US" sz="1200" dirty="0" err="1" smtClean="0"/>
                        <a:t>wes</a:t>
                      </a:r>
                      <a:r>
                        <a:rPr lang="en-US" sz="1200" dirty="0" smtClean="0"/>
                        <a:t> = </a:t>
                      </a:r>
                      <a:r>
                        <a:rPr lang="en-US" sz="1200" dirty="0" err="1" smtClean="0"/>
                        <a:t>driver.findElements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By.className</a:t>
                      </a:r>
                      <a:r>
                        <a:rPr lang="en-US" sz="1200" dirty="0" smtClean="0"/>
                        <a:t>("width_50"));</a:t>
                      </a:r>
                      <a:endParaRPr lang="en-US" sz="1200" dirty="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close()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Close the current window, quitting the browser if it's the last window currently open.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driver.close</a:t>
                      </a:r>
                      <a:r>
                        <a:rPr lang="en-US" sz="1200" dirty="0" smtClean="0"/>
                        <a:t>();</a:t>
                      </a:r>
                      <a:endParaRPr lang="en-US" sz="1200" dirty="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quit()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Quits this driver, closing every associated window.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driver.quit</a:t>
                      </a:r>
                      <a:r>
                        <a:rPr lang="en-US" sz="1200" dirty="0" smtClean="0"/>
                        <a:t>();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Selenium WebDriver basic commands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idx="1"/>
          </p:nvPr>
        </p:nvSpPr>
        <p:spPr>
          <a:xfrm>
            <a:off x="270835" y="1098171"/>
            <a:ext cx="8575039" cy="1082861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smtClean="0">
                <a:solidFill>
                  <a:srgbClr val="141313"/>
                </a:solidFill>
              </a:rPr>
              <a:t>WebDriver Navigation commands:</a:t>
            </a:r>
          </a:p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endParaRPr lang="en-US" sz="1800" dirty="0" smtClean="0">
              <a:solidFill>
                <a:srgbClr val="141313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7092639"/>
              </p:ext>
            </p:extLst>
          </p:nvPr>
        </p:nvGraphicFramePr>
        <p:xfrm>
          <a:off x="166863" y="1719085"/>
          <a:ext cx="8830299" cy="25865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1910"/>
                <a:gridCol w="3515360"/>
                <a:gridCol w="3443029"/>
              </a:tblGrid>
              <a:tr h="327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Example</a:t>
                      </a:r>
                      <a:endParaRPr lang="en-US" sz="1200" dirty="0"/>
                    </a:p>
                  </a:txBody>
                  <a:tcPr/>
                </a:tc>
              </a:tr>
              <a:tr h="2958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to(String 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 a new web page in the current browser window.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driver.navigate</a:t>
                      </a:r>
                      <a:r>
                        <a:rPr lang="en-US" sz="1200" dirty="0" smtClean="0"/>
                        <a:t>().to(“http://google.com”)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Same as “</a:t>
                      </a:r>
                      <a:r>
                        <a:rPr lang="en-US" sz="1200" dirty="0" err="1" smtClean="0"/>
                        <a:t>driver.get</a:t>
                      </a:r>
                      <a:r>
                        <a:rPr lang="en-US" sz="1200" dirty="0" smtClean="0"/>
                        <a:t>(“http://google.com”)”</a:t>
                      </a:r>
                      <a:endParaRPr lang="en-US" sz="1200" dirty="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to(URL 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Overloaded version of to(String) that makes it easy to pass in a URL.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URL </a:t>
                      </a:r>
                      <a:r>
                        <a:rPr lang="en-US" sz="1200" dirty="0" err="1" smtClean="0"/>
                        <a:t>gURL</a:t>
                      </a:r>
                      <a:r>
                        <a:rPr lang="en-US" sz="1200" baseline="0" dirty="0" smtClean="0"/>
                        <a:t> = new URL(“http://google.com”);</a:t>
                      </a:r>
                      <a:br>
                        <a:rPr lang="en-US" sz="1200" baseline="0" dirty="0" smtClean="0"/>
                      </a:br>
                      <a:r>
                        <a:rPr lang="en-US" sz="1200" dirty="0" err="1" smtClean="0"/>
                        <a:t>driver.navigate</a:t>
                      </a:r>
                      <a:r>
                        <a:rPr lang="en-US" sz="1200" dirty="0" smtClean="0"/>
                        <a:t>().to(</a:t>
                      </a:r>
                      <a:r>
                        <a:rPr lang="en-US" sz="1200" dirty="0" err="1" smtClean="0"/>
                        <a:t>gURL</a:t>
                      </a:r>
                      <a:r>
                        <a:rPr lang="en-US" sz="1200" dirty="0" smtClean="0"/>
                        <a:t>)</a:t>
                      </a:r>
                    </a:p>
                  </a:txBody>
                  <a:tcPr/>
                </a:tc>
              </a:tr>
              <a:tr h="3127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Move back a single "item" in the browser's history.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driver.navigate</a:t>
                      </a:r>
                      <a:r>
                        <a:rPr lang="en-US" sz="1200" dirty="0" smtClean="0"/>
                        <a:t>().back()</a:t>
                      </a:r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forward()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Move a single "item" forward in the browser's history.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driver.navigate</a:t>
                      </a:r>
                      <a:r>
                        <a:rPr lang="en-US" sz="1200" dirty="0" smtClean="0"/>
                        <a:t>().forward()</a:t>
                      </a:r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refresh()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Refresh the current page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driver.navigate</a:t>
                      </a:r>
                      <a:r>
                        <a:rPr lang="en-US" sz="1200" dirty="0" smtClean="0"/>
                        <a:t>().refresh()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WebDriver basic commands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idx="1"/>
          </p:nvPr>
        </p:nvSpPr>
        <p:spPr>
          <a:xfrm>
            <a:off x="270835" y="845505"/>
            <a:ext cx="8575039" cy="1082861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err="1" smtClean="0">
                <a:solidFill>
                  <a:srgbClr val="141313"/>
                </a:solidFill>
              </a:rPr>
              <a:t>WebElement</a:t>
            </a:r>
            <a:r>
              <a:rPr lang="en-US" sz="1800" dirty="0" smtClean="0">
                <a:solidFill>
                  <a:srgbClr val="141313"/>
                </a:solidFill>
              </a:rPr>
              <a:t> instance commands:</a:t>
            </a:r>
          </a:p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endParaRPr lang="en-US" sz="1800" dirty="0" smtClean="0">
              <a:solidFill>
                <a:srgbClr val="141313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6482229"/>
              </p:ext>
            </p:extLst>
          </p:nvPr>
        </p:nvGraphicFramePr>
        <p:xfrm>
          <a:off x="166863" y="1297974"/>
          <a:ext cx="8830299" cy="35224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1910"/>
                <a:gridCol w="3515360"/>
                <a:gridCol w="3443029"/>
              </a:tblGrid>
              <a:tr h="327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Example</a:t>
                      </a:r>
                      <a:endParaRPr lang="en-US" sz="1200"/>
                    </a:p>
                  </a:txBody>
                  <a:tcPr/>
                </a:tc>
              </a:tr>
              <a:tr h="2958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click()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Click this element.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btnSearch</a:t>
                      </a:r>
                      <a:r>
                        <a:rPr lang="en-US" sz="1200" baseline="0" dirty="0" smtClean="0"/>
                        <a:t>”).click()</a:t>
                      </a:r>
                      <a:endParaRPr lang="en-US" sz="1200" dirty="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sendKeys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CharSequence</a:t>
                      </a:r>
                      <a:r>
                        <a:rPr lang="en-US" sz="1200" dirty="0" smtClean="0"/>
                        <a:t>... </a:t>
                      </a:r>
                      <a:r>
                        <a:rPr lang="en-US" sz="1200" dirty="0" err="1" smtClean="0"/>
                        <a:t>keysToSend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this method to simulate typing into an element, which may set its value.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txtSearch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baseline="0" dirty="0" err="1" smtClean="0"/>
                        <a:t>sendKeys</a:t>
                      </a:r>
                      <a:r>
                        <a:rPr lang="en-US" sz="1200" baseline="0" dirty="0" smtClean="0"/>
                        <a:t>(“What is Selenium?”)</a:t>
                      </a:r>
                      <a:endParaRPr lang="en-US" sz="1200" dirty="0" smtClean="0"/>
                    </a:p>
                    <a:p>
                      <a:endParaRPr lang="en-US" sz="1200" dirty="0" smtClean="0"/>
                    </a:p>
                  </a:txBody>
                  <a:tcPr/>
                </a:tc>
              </a:tr>
              <a:tr h="3127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clear()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this element is a text entry element, this will clear the value.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txtSearch</a:t>
                      </a:r>
                      <a:r>
                        <a:rPr lang="en-US" sz="1200" baseline="0" dirty="0" smtClean="0"/>
                        <a:t>”).clear()</a:t>
                      </a:r>
                      <a:endParaRPr lang="en-US" sz="1200" dirty="0" smtClean="0"/>
                    </a:p>
                    <a:p>
                      <a:pPr marL="0" marR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getTagName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 the tag name of this element.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txtSearch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err="1" smtClean="0"/>
                        <a:t>getTagName</a:t>
                      </a:r>
                      <a:r>
                        <a:rPr lang="en-US" sz="1200" baseline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getText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 the visible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lblSearch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err="1" smtClean="0"/>
                        <a:t>getText</a:t>
                      </a:r>
                      <a:r>
                        <a:rPr lang="en-US" sz="1200" baseline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getSize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is the width and height of the rendered element?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txtSearch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err="1" smtClean="0"/>
                        <a:t>getSize</a:t>
                      </a:r>
                      <a:r>
                        <a:rPr lang="en-US" sz="1200" baseline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getLocation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Where on the page is the top left-hand corner of the rendered element?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txtSearch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err="1" smtClean="0"/>
                        <a:t>getLocation</a:t>
                      </a:r>
                      <a:r>
                        <a:rPr lang="en-US" sz="1200" baseline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Selenium WebDriver basic commands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idx="1"/>
          </p:nvPr>
        </p:nvSpPr>
        <p:spPr>
          <a:xfrm>
            <a:off x="270835" y="833475"/>
            <a:ext cx="8575039" cy="1082861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800" dirty="0" err="1" smtClean="0">
                <a:solidFill>
                  <a:srgbClr val="141313"/>
                </a:solidFill>
              </a:rPr>
              <a:t>WebElement</a:t>
            </a:r>
            <a:r>
              <a:rPr lang="en-US" sz="1800" dirty="0" smtClean="0">
                <a:solidFill>
                  <a:srgbClr val="141313"/>
                </a:solidFill>
              </a:rPr>
              <a:t> instance commands (</a:t>
            </a:r>
            <a:r>
              <a:rPr lang="en-US" sz="1800" dirty="0" err="1" smtClean="0">
                <a:solidFill>
                  <a:srgbClr val="141313"/>
                </a:solidFill>
              </a:rPr>
              <a:t>Cont</a:t>
            </a:r>
            <a:r>
              <a:rPr lang="en-US" dirty="0">
                <a:solidFill>
                  <a:srgbClr val="141313"/>
                </a:solidFill>
              </a:rPr>
              <a:t>)</a:t>
            </a:r>
            <a:r>
              <a:rPr lang="en-US" sz="1800" dirty="0" smtClean="0">
                <a:solidFill>
                  <a:srgbClr val="141313"/>
                </a:solidFill>
              </a:rPr>
              <a:t>:</a:t>
            </a:r>
          </a:p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endParaRPr lang="en-US" sz="1800" dirty="0" smtClean="0">
              <a:solidFill>
                <a:srgbClr val="141313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68121145"/>
              </p:ext>
            </p:extLst>
          </p:nvPr>
        </p:nvGraphicFramePr>
        <p:xfrm>
          <a:off x="166863" y="1261884"/>
          <a:ext cx="8830299" cy="36197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1910"/>
                <a:gridCol w="3515360"/>
                <a:gridCol w="3443029"/>
              </a:tblGrid>
              <a:tr h="3279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Example</a:t>
                      </a:r>
                      <a:endParaRPr lang="en-US" sz="1200"/>
                    </a:p>
                  </a:txBody>
                  <a:tcPr/>
                </a:tc>
              </a:tr>
              <a:tr h="29589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isEnabled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 the element currently enabled or not? This will generally return true for everything but disabled input elements.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txtName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err="1" smtClean="0"/>
                        <a:t>isEnabled</a:t>
                      </a:r>
                      <a:r>
                        <a:rPr lang="en-US" sz="1200" baseline="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isSelected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Determine whether or not this element is selected or not.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chkMale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err="1" smtClean="0"/>
                        <a:t>isSelected</a:t>
                      </a:r>
                      <a:r>
                        <a:rPr lang="en-US" sz="1200" baseline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</a:tr>
              <a:tr h="312735"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isDisplayed</a:t>
                      </a:r>
                      <a:r>
                        <a:rPr lang="en-US" sz="12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 this element displayed or not? This method avoids the problem of having to parse an element's "style" attribute.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txtName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err="1" smtClean="0"/>
                        <a:t>isDisplayed</a:t>
                      </a:r>
                      <a:r>
                        <a:rPr lang="en-US" sz="1200" baseline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</a:tr>
              <a:tr h="3127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submit()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this current element is a form, or an element within a form, then this will be submitted to the remote server.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frmSearch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smtClean="0"/>
                        <a:t>submit</a:t>
                      </a:r>
                      <a:r>
                        <a:rPr lang="en-US" sz="1200" baseline="0" dirty="0" smtClean="0"/>
                        <a:t>()</a:t>
                      </a:r>
                      <a:endParaRPr lang="en-US" sz="1200" dirty="0" smtClean="0"/>
                    </a:p>
                  </a:txBody>
                  <a:tcPr/>
                </a:tc>
              </a:tr>
              <a:tr h="35221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getAttribute</a:t>
                      </a:r>
                      <a:r>
                        <a:rPr lang="en-US" sz="1200" dirty="0" smtClean="0"/>
                        <a:t>(String name)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 the value of the given attribute of the element.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txtSearch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getAttribute</a:t>
                      </a:r>
                      <a:r>
                        <a:rPr lang="en-US" sz="1200" dirty="0" smtClean="0"/>
                        <a:t>(“autocomplete”)</a:t>
                      </a:r>
                    </a:p>
                  </a:txBody>
                  <a:tcPr/>
                </a:tc>
              </a:tr>
              <a:tr h="42977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getCssValue</a:t>
                      </a:r>
                      <a:r>
                        <a:rPr lang="en-US" sz="1200" dirty="0" smtClean="0"/>
                        <a:t>(String </a:t>
                      </a:r>
                      <a:r>
                        <a:rPr lang="en-US" sz="1200" dirty="0" err="1" smtClean="0"/>
                        <a:t>propertyName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 the value of a given CSS property.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driver.findElement</a:t>
                      </a:r>
                      <a:r>
                        <a:rPr lang="en-US" sz="1200" baseline="0" dirty="0" smtClean="0"/>
                        <a:t>(By.id(“</a:t>
                      </a:r>
                      <a:r>
                        <a:rPr lang="en-US" sz="1200" baseline="0" dirty="0" err="1" smtClean="0"/>
                        <a:t>txtSearch</a:t>
                      </a:r>
                      <a:r>
                        <a:rPr lang="en-US" sz="1200" baseline="0" dirty="0" smtClean="0"/>
                        <a:t>”).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getCssValue</a:t>
                      </a:r>
                      <a:r>
                        <a:rPr lang="en-US" sz="1200" dirty="0" smtClean="0"/>
                        <a:t>(“width”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490679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test with Selenium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1894006"/>
            <a:ext cx="8575039" cy="2262158"/>
          </a:xfrm>
        </p:spPr>
        <p:txBody>
          <a:bodyPr/>
          <a:lstStyle/>
          <a:p>
            <a:r>
              <a:rPr lang="en-US" dirty="0" smtClean="0">
                <a:solidFill>
                  <a:srgbClr val="141313"/>
                </a:solidFill>
              </a:rPr>
              <a:t>Use </a:t>
            </a:r>
            <a:r>
              <a:rPr lang="en-US" dirty="0" err="1" smtClean="0">
                <a:solidFill>
                  <a:srgbClr val="141313"/>
                </a:solidFill>
              </a:rPr>
              <a:t>TestNG</a:t>
            </a:r>
            <a:r>
              <a:rPr lang="en-US" dirty="0" smtClean="0">
                <a:solidFill>
                  <a:srgbClr val="141313"/>
                </a:solidFill>
              </a:rPr>
              <a:t> Parameterized Test </a:t>
            </a:r>
            <a:r>
              <a:rPr lang="en-US" smtClean="0">
                <a:solidFill>
                  <a:srgbClr val="141313"/>
                </a:solidFill>
              </a:rPr>
              <a:t>with DataProviders.</a:t>
            </a:r>
            <a:endParaRPr lang="en-US" dirty="0" smtClean="0">
              <a:solidFill>
                <a:srgbClr val="141313"/>
              </a:solidFill>
            </a:endParaRPr>
          </a:p>
          <a:p>
            <a:r>
              <a:rPr lang="en-US" altLang="en-US" dirty="0" smtClean="0">
                <a:solidFill>
                  <a:srgbClr val="141313"/>
                </a:solidFill>
              </a:rPr>
              <a:t>Test Data can be stored in files (Excel file, CSV </a:t>
            </a:r>
            <a:r>
              <a:rPr lang="en-US" altLang="en-US" smtClean="0">
                <a:solidFill>
                  <a:srgbClr val="141313"/>
                </a:solidFill>
              </a:rPr>
              <a:t>file).</a:t>
            </a:r>
            <a:endParaRPr lang="en-US" altLang="en-US" dirty="0" smtClean="0">
              <a:solidFill>
                <a:srgbClr val="141313"/>
              </a:solidFill>
            </a:endParaRPr>
          </a:p>
          <a:p>
            <a:r>
              <a:rPr lang="en-US" altLang="en-US" dirty="0" smtClean="0">
                <a:solidFill>
                  <a:srgbClr val="141313"/>
                </a:solidFill>
              </a:rPr>
              <a:t>Use external library (POI, JXL, </a:t>
            </a:r>
            <a:r>
              <a:rPr lang="en-US" altLang="en-US" dirty="0" err="1" smtClean="0">
                <a:solidFill>
                  <a:srgbClr val="141313"/>
                </a:solidFill>
              </a:rPr>
              <a:t>openCSV</a:t>
            </a:r>
            <a:r>
              <a:rPr lang="en-US" altLang="en-US" dirty="0" smtClean="0">
                <a:solidFill>
                  <a:srgbClr val="141313"/>
                </a:solidFill>
              </a:rPr>
              <a:t>) to read test data from file to prepare test </a:t>
            </a:r>
            <a:r>
              <a:rPr lang="en-US" altLang="en-US" smtClean="0">
                <a:solidFill>
                  <a:srgbClr val="141313"/>
                </a:solidFill>
              </a:rPr>
              <a:t>data instance for test case.</a:t>
            </a:r>
            <a:endParaRPr lang="en-US" altLang="en-US" dirty="0" smtClean="0">
              <a:solidFill>
                <a:srgbClr val="141313"/>
              </a:solidFill>
            </a:endParaRPr>
          </a:p>
          <a:p>
            <a:r>
              <a:rPr lang="en-US" altLang="en-US" smtClean="0">
                <a:solidFill>
                  <a:srgbClr val="141313"/>
                </a:solidFill>
              </a:rPr>
              <a:t>Develop TestNG p</a:t>
            </a:r>
            <a:r>
              <a:rPr lang="en-US" smtClean="0">
                <a:solidFill>
                  <a:srgbClr val="141313"/>
                </a:solidFill>
              </a:rPr>
              <a:t>arameterized </a:t>
            </a:r>
            <a:r>
              <a:rPr lang="en-US" altLang="en-US" smtClean="0">
                <a:solidFill>
                  <a:srgbClr val="141313"/>
                </a:solidFill>
              </a:rPr>
              <a:t>test </a:t>
            </a:r>
            <a:r>
              <a:rPr lang="en-US" altLang="en-US" dirty="0" smtClean="0">
                <a:solidFill>
                  <a:srgbClr val="141313"/>
                </a:solidFill>
              </a:rPr>
              <a:t>case with the prepared </a:t>
            </a:r>
            <a:r>
              <a:rPr lang="en-US" altLang="en-US" smtClean="0">
                <a:solidFill>
                  <a:srgbClr val="141313"/>
                </a:solidFill>
              </a:rPr>
              <a:t>test data instance.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3508653"/>
          </a:xfrm>
        </p:spPr>
        <p:txBody>
          <a:bodyPr/>
          <a:lstStyle/>
          <a:p>
            <a:r>
              <a:rPr lang="en-US" dirty="0" smtClean="0">
                <a:solidFill>
                  <a:srgbClr val="141313"/>
                </a:solidFill>
              </a:rPr>
              <a:t>What is Selenium WebDriver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141313"/>
                </a:solidFill>
              </a:rPr>
              <a:t>Selenium WebDriver architecture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dirty="0"/>
              <a:t>Set up Eclipse Java Selenium WebDriver Test Project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dirty="0"/>
              <a:t>Basic creation for Web driver instance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dirty="0"/>
              <a:t>Selenium WebDriver basic </a:t>
            </a:r>
            <a:r>
              <a:rPr lang="en-US" dirty="0" smtClean="0"/>
              <a:t>commands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Data-driven test with Selenium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Assessment</a:t>
            </a:r>
          </a:p>
        </p:txBody>
      </p:sp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Assessment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300257" y="835227"/>
            <a:ext cx="8575039" cy="3685111"/>
          </a:xfrm>
        </p:spPr>
        <p:txBody>
          <a:bodyPr/>
          <a:lstStyle/>
          <a:p>
            <a:r>
              <a:rPr lang="en-US" sz="1200" smtClean="0">
                <a:solidFill>
                  <a:srgbClr val="141313"/>
                </a:solidFill>
              </a:rPr>
              <a:t>Develop an </a:t>
            </a:r>
            <a:r>
              <a:rPr lang="en-US" sz="1200" dirty="0" smtClean="0">
                <a:solidFill>
                  <a:srgbClr val="141313"/>
                </a:solidFill>
              </a:rPr>
              <a:t>automation script to </a:t>
            </a:r>
            <a:r>
              <a:rPr lang="en-US" sz="1200" smtClean="0">
                <a:solidFill>
                  <a:srgbClr val="141313"/>
                </a:solidFill>
              </a:rPr>
              <a:t>test invalid cases for the calculator web app </a:t>
            </a:r>
            <a:r>
              <a:rPr lang="en-US" sz="1200" dirty="0" smtClean="0">
                <a:solidFill>
                  <a:srgbClr val="141313"/>
                </a:solidFill>
              </a:rPr>
              <a:t>below:</a:t>
            </a:r>
          </a:p>
          <a:p>
            <a:pPr marL="280952" lvl="1" indent="0">
              <a:buNone/>
            </a:pPr>
            <a:r>
              <a:rPr lang="en-US" altLang="en-US" sz="1200" smtClean="0">
                <a:solidFill>
                  <a:srgbClr val="000000"/>
                </a:solidFill>
              </a:rPr>
              <a:t>http://tranminhthanh.info/training/selenium/SimpleCalculator/</a:t>
            </a:r>
            <a:endParaRPr lang="en-US" altLang="en-US" sz="1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141313"/>
                </a:solidFill>
              </a:rPr>
              <a:t>Test scenario:</a:t>
            </a:r>
          </a:p>
          <a:p>
            <a:r>
              <a:rPr lang="en-US" sz="1200" dirty="0" smtClean="0">
                <a:solidFill>
                  <a:srgbClr val="141313"/>
                </a:solidFill>
              </a:rPr>
              <a:t>Open this </a:t>
            </a:r>
            <a:r>
              <a:rPr lang="en-US" sz="1200" smtClean="0">
                <a:solidFill>
                  <a:srgbClr val="141313"/>
                </a:solidFill>
              </a:rPr>
              <a:t>web page.</a:t>
            </a:r>
          </a:p>
          <a:p>
            <a:r>
              <a:rPr lang="en-US" sz="1200" smtClean="0">
                <a:solidFill>
                  <a:srgbClr val="141313"/>
                </a:solidFill>
              </a:rPr>
              <a:t>For number 1 and number 2, besides the numbers, these fields also accept some characters </a:t>
            </a:r>
            <a:r>
              <a:rPr lang="en-US" sz="1200" b="1" smtClean="0">
                <a:solidFill>
                  <a:srgbClr val="141313"/>
                </a:solidFill>
              </a:rPr>
              <a:t>“</a:t>
            </a:r>
            <a:r>
              <a:rPr lang="en-US" sz="1200" b="1" smtClean="0">
                <a:solidFill>
                  <a:srgbClr val="FF0000"/>
                </a:solidFill>
              </a:rPr>
              <a:t>.</a:t>
            </a:r>
            <a:r>
              <a:rPr lang="en-US" sz="1200" b="1" smtClean="0">
                <a:solidFill>
                  <a:srgbClr val="141313"/>
                </a:solidFill>
              </a:rPr>
              <a:t>”, “</a:t>
            </a:r>
            <a:r>
              <a:rPr lang="en-US" sz="1200" b="1" smtClean="0">
                <a:solidFill>
                  <a:srgbClr val="FF0000"/>
                </a:solidFill>
              </a:rPr>
              <a:t>-</a:t>
            </a:r>
            <a:r>
              <a:rPr lang="en-US" sz="1200" b="1" smtClean="0">
                <a:solidFill>
                  <a:srgbClr val="141313"/>
                </a:solidFill>
              </a:rPr>
              <a:t>”, “</a:t>
            </a:r>
            <a:r>
              <a:rPr lang="en-US" sz="1200" b="1" smtClean="0">
                <a:solidFill>
                  <a:srgbClr val="FF0000"/>
                </a:solidFill>
              </a:rPr>
              <a:t>+</a:t>
            </a:r>
            <a:r>
              <a:rPr lang="en-US" sz="1200" b="1" smtClean="0">
                <a:solidFill>
                  <a:srgbClr val="141313"/>
                </a:solidFill>
              </a:rPr>
              <a:t>”, “</a:t>
            </a:r>
            <a:r>
              <a:rPr lang="en-US" sz="1200" b="1" smtClean="0">
                <a:solidFill>
                  <a:srgbClr val="FF0000"/>
                </a:solidFill>
              </a:rPr>
              <a:t>e</a:t>
            </a:r>
            <a:r>
              <a:rPr lang="en-US" sz="1200" b="1" smtClean="0">
                <a:solidFill>
                  <a:srgbClr val="141313"/>
                </a:solidFill>
              </a:rPr>
              <a:t>”</a:t>
            </a:r>
            <a:r>
              <a:rPr lang="en-US" sz="1200" smtClean="0">
                <a:solidFill>
                  <a:srgbClr val="141313"/>
                </a:solidFill>
              </a:rPr>
              <a:t>.</a:t>
            </a:r>
          </a:p>
          <a:p>
            <a:r>
              <a:rPr lang="en-US" sz="1200" smtClean="0">
                <a:solidFill>
                  <a:srgbClr val="141313"/>
                </a:solidFill>
              </a:rPr>
              <a:t>Design test data excel file containing some invalid cases as below:</a:t>
            </a:r>
            <a:br>
              <a:rPr lang="en-US" sz="1200" smtClean="0">
                <a:solidFill>
                  <a:srgbClr val="141313"/>
                </a:solidFill>
              </a:rPr>
            </a:br>
            <a:r>
              <a:rPr lang="en-US" sz="1200" smtClean="0">
                <a:solidFill>
                  <a:srgbClr val="141313"/>
                </a:solidFill>
              </a:rPr>
              <a:t>- Number 1 is valid number, number 2 is invalid number containing some Not-A-Number characters as above.</a:t>
            </a:r>
            <a:br>
              <a:rPr lang="en-US" sz="1200" smtClean="0">
                <a:solidFill>
                  <a:srgbClr val="141313"/>
                </a:solidFill>
              </a:rPr>
            </a:br>
            <a:r>
              <a:rPr lang="en-US" sz="1200" smtClean="0">
                <a:solidFill>
                  <a:srgbClr val="141313"/>
                </a:solidFill>
              </a:rPr>
              <a:t>- Number 2 is valid number, number 1 is invalid number containing some Not-A-Number characters as above.</a:t>
            </a:r>
            <a:br>
              <a:rPr lang="en-US" sz="1200" smtClean="0">
                <a:solidFill>
                  <a:srgbClr val="141313"/>
                </a:solidFill>
              </a:rPr>
            </a:br>
            <a:r>
              <a:rPr lang="en-US" sz="1200" smtClean="0">
                <a:solidFill>
                  <a:srgbClr val="141313"/>
                </a:solidFill>
              </a:rPr>
              <a:t>- Both number 1 and number 2 is invalid number containing some Not-A-Number characters as above.</a:t>
            </a:r>
            <a:br>
              <a:rPr lang="en-US" sz="1200" smtClean="0">
                <a:solidFill>
                  <a:srgbClr val="141313"/>
                </a:solidFill>
              </a:rPr>
            </a:br>
            <a:r>
              <a:rPr lang="en-US" sz="1200" smtClean="0">
                <a:solidFill>
                  <a:srgbClr val="141313"/>
                </a:solidFill>
              </a:rPr>
              <a:t>Both cases will expect NaN result.</a:t>
            </a:r>
          </a:p>
          <a:p>
            <a:r>
              <a:rPr lang="en-US" sz="1200" smtClean="0">
                <a:solidFill>
                  <a:srgbClr val="141313"/>
                </a:solidFill>
              </a:rPr>
              <a:t>Use this excel file and develop data-driven test cases.</a:t>
            </a:r>
            <a:br>
              <a:rPr lang="en-US" sz="1200" smtClean="0">
                <a:solidFill>
                  <a:srgbClr val="141313"/>
                </a:solidFill>
              </a:rPr>
            </a:br>
            <a:endParaRPr lang="en-US" sz="1200" dirty="0" smtClean="0">
              <a:solidFill>
                <a:srgbClr val="14131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Assessment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300257" y="835227"/>
            <a:ext cx="8575039" cy="4192943"/>
          </a:xfrm>
        </p:spPr>
        <p:txBody>
          <a:bodyPr/>
          <a:lstStyle/>
          <a:p>
            <a:r>
              <a:rPr lang="en-US" sz="1200" smtClean="0">
                <a:solidFill>
                  <a:srgbClr val="141313"/>
                </a:solidFill>
              </a:rPr>
              <a:t>Develop </a:t>
            </a:r>
            <a:r>
              <a:rPr lang="en-US" sz="1200" smtClean="0">
                <a:solidFill>
                  <a:srgbClr val="141313"/>
                </a:solidFill>
              </a:rPr>
              <a:t>an </a:t>
            </a:r>
            <a:r>
              <a:rPr lang="en-US" sz="1200" dirty="0" smtClean="0">
                <a:solidFill>
                  <a:srgbClr val="141313"/>
                </a:solidFill>
              </a:rPr>
              <a:t>automation script to test a website below:</a:t>
            </a:r>
          </a:p>
          <a:p>
            <a:pPr marL="280952" lvl="1" indent="0">
              <a:buNone/>
            </a:pPr>
            <a:r>
              <a:rPr lang="en-US" altLang="en-US" sz="1200" dirty="0">
                <a:solidFill>
                  <a:srgbClr val="000000"/>
                </a:solidFill>
              </a:rPr>
              <a:t>http://tranminhthanh.info/training/selenium/VirtualMart/</a:t>
            </a:r>
            <a:endParaRPr lang="en-US" altLang="en-US" sz="1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141313"/>
                </a:solidFill>
              </a:rPr>
              <a:t>Test scenario:</a:t>
            </a:r>
          </a:p>
          <a:p>
            <a:r>
              <a:rPr lang="en-US" sz="1200" dirty="0" smtClean="0">
                <a:solidFill>
                  <a:srgbClr val="141313"/>
                </a:solidFill>
              </a:rPr>
              <a:t>Open this web page</a:t>
            </a:r>
          </a:p>
          <a:p>
            <a:r>
              <a:rPr lang="en-US" sz="1200" dirty="0" smtClean="0">
                <a:solidFill>
                  <a:srgbClr val="141313"/>
                </a:solidFill>
              </a:rPr>
              <a:t>Select Headpiece product and add </a:t>
            </a:r>
            <a:r>
              <a:rPr lang="en-US" sz="1200" b="1" dirty="0" smtClean="0">
                <a:solidFill>
                  <a:srgbClr val="141313"/>
                </a:solidFill>
              </a:rPr>
              <a:t>3 Cowboy Hat with size XL </a:t>
            </a:r>
            <a:r>
              <a:rPr lang="en-US" sz="1200" dirty="0" smtClean="0">
                <a:solidFill>
                  <a:srgbClr val="141313"/>
                </a:solidFill>
              </a:rPr>
              <a:t>to Cart</a:t>
            </a:r>
          </a:p>
          <a:p>
            <a:r>
              <a:rPr lang="en-US" sz="1200" dirty="0" smtClean="0">
                <a:solidFill>
                  <a:srgbClr val="141313"/>
                </a:solidFill>
              </a:rPr>
              <a:t>Back to Home page, select Wear product and add </a:t>
            </a:r>
            <a:r>
              <a:rPr lang="en-US" sz="1200" b="1" dirty="0" smtClean="0">
                <a:solidFill>
                  <a:srgbClr val="141313"/>
                </a:solidFill>
              </a:rPr>
              <a:t>4 Handmade, Polyester Zipper Pullover</a:t>
            </a:r>
            <a:r>
              <a:rPr lang="en-US" sz="1200" dirty="0" smtClean="0">
                <a:solidFill>
                  <a:srgbClr val="141313"/>
                </a:solidFill>
              </a:rPr>
              <a:t> to Cart.</a:t>
            </a:r>
          </a:p>
          <a:p>
            <a:r>
              <a:rPr lang="en-US" sz="1200" dirty="0" smtClean="0">
                <a:solidFill>
                  <a:srgbClr val="141313"/>
                </a:solidFill>
              </a:rPr>
              <a:t>Open cart and do check out.	-&gt; Selenium script should verify what we’ve chosen</a:t>
            </a:r>
          </a:p>
          <a:p>
            <a:r>
              <a:rPr lang="en-US" sz="1200" dirty="0" smtClean="0">
                <a:solidFill>
                  <a:srgbClr val="141313"/>
                </a:solidFill>
              </a:rPr>
              <a:t>Fill some required information then check out as guest</a:t>
            </a:r>
          </a:p>
          <a:p>
            <a:r>
              <a:rPr lang="en-US" sz="1200" dirty="0" smtClean="0">
                <a:solidFill>
                  <a:srgbClr val="141313"/>
                </a:solidFill>
              </a:rPr>
              <a:t>Verify the inputted information and confirm purchase 	-&gt; Selenium script should verify our input information.</a:t>
            </a:r>
          </a:p>
          <a:p>
            <a:r>
              <a:rPr lang="en-US" sz="1200" dirty="0" smtClean="0">
                <a:solidFill>
                  <a:srgbClr val="141313"/>
                </a:solidFill>
              </a:rPr>
              <a:t>When finishing the purchase, view your order and verify the order </a:t>
            </a:r>
            <a:r>
              <a:rPr lang="en-US" sz="1200" dirty="0">
                <a:solidFill>
                  <a:srgbClr val="141313"/>
                </a:solidFill>
              </a:rPr>
              <a:t>information -&gt; Selenium script should verify our </a:t>
            </a:r>
            <a:r>
              <a:rPr lang="en-US" sz="1200" dirty="0" smtClean="0">
                <a:solidFill>
                  <a:srgbClr val="141313"/>
                </a:solidFill>
              </a:rPr>
              <a:t>order </a:t>
            </a:r>
            <a:r>
              <a:rPr lang="en-US" sz="1200" smtClean="0">
                <a:solidFill>
                  <a:srgbClr val="141313"/>
                </a:solidFill>
              </a:rPr>
              <a:t>information.</a:t>
            </a:r>
            <a:endParaRPr lang="en-US" sz="1200" dirty="0">
              <a:solidFill>
                <a:srgbClr val="14131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</a:t>
            </a:r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1704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4099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47338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Selenium WebDriver?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246495"/>
          </a:xfrm>
        </p:spPr>
        <p:txBody>
          <a:bodyPr/>
          <a:lstStyle/>
          <a:p>
            <a:r>
              <a:rPr lang="en-US" smtClean="0"/>
              <a:t>WebDriver is designed to provide a simpler, more concise programming interface for automating web browser.</a:t>
            </a:r>
            <a:endParaRPr lang="en-US" altLang="en-US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534" y="1660418"/>
            <a:ext cx="7315200" cy="3246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Selenium WebDriver?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969496"/>
          </a:xfrm>
        </p:spPr>
        <p:txBody>
          <a:bodyPr/>
          <a:lstStyle/>
          <a:p>
            <a:r>
              <a:rPr lang="en-US" dirty="0" smtClean="0">
                <a:solidFill>
                  <a:srgbClr val="141313"/>
                </a:solidFill>
              </a:rPr>
              <a:t>Supports multiple browsers (Browser Compatibility)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141313"/>
                </a:solidFill>
              </a:rPr>
              <a:t>Multiple OSes/ iPhone and Android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365" y="1805786"/>
            <a:ext cx="6400800" cy="3114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Selenium WebDriver?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987597"/>
            <a:ext cx="8575039" cy="2900281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mtClean="0">
                <a:solidFill>
                  <a:srgbClr val="141313"/>
                </a:solidFill>
              </a:rPr>
              <a:t>WebDriver provides:</a:t>
            </a:r>
          </a:p>
          <a:p>
            <a:pPr marL="496852" lvl="1" indent="-20320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 typeface="Wingdings" pitchFamily="2" charset="2"/>
              <a:buChar char="q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mtClean="0">
                <a:solidFill>
                  <a:srgbClr val="141313"/>
                </a:solidFill>
              </a:rPr>
              <a:t>A set of user friendly APIs to automate web browser</a:t>
            </a:r>
          </a:p>
          <a:p>
            <a:pPr marL="496852" lvl="1" indent="-20320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 typeface="Wingdings" pitchFamily="2" charset="2"/>
              <a:buChar char="q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mtClean="0">
                <a:solidFill>
                  <a:srgbClr val="141313"/>
                </a:solidFill>
              </a:rPr>
              <a:t>Open source, easily integrate with testing framework like JUnit or TestNG</a:t>
            </a:r>
          </a:p>
          <a:p>
            <a:pPr marL="496852" lvl="1" indent="-20320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 typeface="Wingdings" pitchFamily="2" charset="2"/>
              <a:buChar char="q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mtClean="0">
                <a:solidFill>
                  <a:srgbClr val="141313"/>
                </a:solidFill>
              </a:rPr>
              <a:t>Support the headless browser (invisible browser - it is GUI-less)</a:t>
            </a:r>
          </a:p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mtClean="0">
                <a:solidFill>
                  <a:srgbClr val="141313"/>
                </a:solidFill>
              </a:rPr>
              <a:t>Support various programming languages: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50028" y="3858260"/>
          <a:ext cx="6451971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5165"/>
                <a:gridCol w="1285684"/>
                <a:gridCol w="1391648"/>
                <a:gridCol w="1335135"/>
                <a:gridCol w="10643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Java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CSharp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Javascript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Ruby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Perl (Unofficial)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PHP (Unofficial)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38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Selenium WebDriver?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185453"/>
          </a:xfrm>
        </p:spPr>
        <p:txBody>
          <a:bodyPr/>
          <a:lstStyle/>
          <a:p>
            <a:pPr marL="228600" indent="-228600">
              <a:lnSpc>
                <a:spcPct val="95000"/>
              </a:lnSpc>
              <a:spcAft>
                <a:spcPts val="2450"/>
              </a:spcAft>
              <a:buClr>
                <a:srgbClr val="C00000"/>
              </a:buClr>
              <a:buSzPct val="45000"/>
              <a:buFont typeface="Wingdings" charset="2"/>
              <a:buChar char="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dirty="0" smtClean="0">
                <a:solidFill>
                  <a:srgbClr val="141313"/>
                </a:solidFill>
              </a:rPr>
              <a:t>Advantages and Disadvantages:</a:t>
            </a:r>
          </a:p>
          <a:p>
            <a:pPr marL="228600" indent="-228600">
              <a:lnSpc>
                <a:spcPct val="95000"/>
              </a:lnSpc>
              <a:spcAft>
                <a:spcPts val="2450"/>
              </a:spcAft>
              <a:buClr>
                <a:srgbClr val="C00000"/>
              </a:buClr>
              <a:buSzPct val="45000"/>
              <a:buFont typeface="Wingdings" charset="2"/>
              <a:buChar char="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US" dirty="0" smtClean="0">
              <a:solidFill>
                <a:srgbClr val="141313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423268"/>
              </p:ext>
            </p:extLst>
          </p:nvPr>
        </p:nvGraphicFramePr>
        <p:xfrm>
          <a:off x="513930" y="1600980"/>
          <a:ext cx="8176206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815"/>
                <a:gridCol w="40513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Disadvantages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Faster than other Selenium tools like Selenium RC (communicate directly to browsers, object oriented API)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GUI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Support multiple browsers,  OSes, programming languages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built-in report APIs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once, run on multiple platforms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Does not ready to support new browsers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(depended on the community)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Support headless browser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Selenium WebDriver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1406" y="921061"/>
            <a:ext cx="6563177" cy="399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Eclipse Java Selenium WebDriver Test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86283" y="899109"/>
            <a:ext cx="8575039" cy="4053417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sz="1600" dirty="0" smtClean="0">
                <a:solidFill>
                  <a:srgbClr val="141313"/>
                </a:solidFill>
              </a:rPr>
              <a:t>Prerequisites:</a:t>
            </a:r>
          </a:p>
          <a:p>
            <a:pPr marL="496852" lvl="1" indent="-20320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 typeface="Wingdings" pitchFamily="2" charset="2"/>
              <a:buChar char="q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 smtClean="0">
                <a:solidFill>
                  <a:srgbClr val="141313"/>
                </a:solidFill>
              </a:rPr>
              <a:t>JDK installed (JDK8 is recommended).</a:t>
            </a:r>
          </a:p>
          <a:p>
            <a:pPr marL="496852" lvl="1" indent="-20320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 typeface="Wingdings" pitchFamily="2" charset="2"/>
              <a:buChar char="q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 smtClean="0">
                <a:solidFill>
                  <a:srgbClr val="141313"/>
                </a:solidFill>
              </a:rPr>
              <a:t>Eclipse with </a:t>
            </a:r>
            <a:r>
              <a:rPr lang="en-US" dirty="0" err="1" smtClean="0">
                <a:solidFill>
                  <a:srgbClr val="141313"/>
                </a:solidFill>
              </a:rPr>
              <a:t>TestNG</a:t>
            </a:r>
            <a:r>
              <a:rPr lang="en-US" dirty="0" smtClean="0">
                <a:solidFill>
                  <a:srgbClr val="141313"/>
                </a:solidFill>
              </a:rPr>
              <a:t>/JUnit plugin installed.</a:t>
            </a:r>
          </a:p>
          <a:p>
            <a:pPr marL="496852" lvl="1" indent="-20320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 typeface="Wingdings" pitchFamily="2" charset="2"/>
              <a:buChar char="q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>
                <a:solidFill>
                  <a:srgbClr val="141313"/>
                </a:solidFill>
              </a:rPr>
              <a:t>Prepare browser </a:t>
            </a:r>
            <a:r>
              <a:rPr lang="en-US" dirty="0" smtClean="0">
                <a:solidFill>
                  <a:srgbClr val="141313"/>
                </a:solidFill>
              </a:rPr>
              <a:t>drivers.</a:t>
            </a:r>
          </a:p>
          <a:p>
            <a:pPr marL="496852" lvl="1" indent="-203200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 typeface="Wingdings" pitchFamily="2" charset="2"/>
              <a:buChar char="q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 smtClean="0">
                <a:solidFill>
                  <a:srgbClr val="141313"/>
                </a:solidFill>
              </a:rPr>
              <a:t>Prepare dependent libraries – Selenium Java Client, </a:t>
            </a:r>
            <a:r>
              <a:rPr lang="en-US" dirty="0" err="1" smtClean="0">
                <a:solidFill>
                  <a:srgbClr val="141313"/>
                </a:solidFill>
              </a:rPr>
              <a:t>TestNG</a:t>
            </a:r>
            <a:r>
              <a:rPr lang="en-US" dirty="0" smtClean="0">
                <a:solidFill>
                  <a:srgbClr val="141313"/>
                </a:solidFill>
              </a:rPr>
              <a:t>, Log4J, POI,….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 typeface="Wingdings" panose="05000000000000000000" pitchFamily="2" charset="2"/>
              <a:buChar char="v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 smtClean="0">
                <a:solidFill>
                  <a:srgbClr val="141313"/>
                </a:solidFill>
              </a:rPr>
              <a:t>Set up and configure Apache Maven, then use Maven script.</a:t>
            </a:r>
          </a:p>
          <a:p>
            <a:pPr lvl="2"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Font typeface="Wingdings" panose="05000000000000000000" pitchFamily="2" charset="2"/>
              <a:buChar char="v"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 smtClean="0">
                <a:solidFill>
                  <a:srgbClr val="141313"/>
                </a:solidFill>
              </a:rPr>
              <a:t>Manually prepare dependent libraries and configure for test project.</a:t>
            </a:r>
          </a:p>
        </p:txBody>
      </p:sp>
    </p:spTree>
    <p:extLst>
      <p:ext uri="{BB962C8B-B14F-4D97-AF65-F5344CB8AC3E}">
        <p14:creationId xmlns="" xmlns:p14="http://schemas.microsoft.com/office/powerpoint/2010/main" val="6435675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Eclipse Java Selenium WebDriver Test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264161" y="987597"/>
            <a:ext cx="8575039" cy="1082861"/>
          </a:xfrm>
        </p:spPr>
        <p:txBody>
          <a:bodyPr/>
          <a:lstStyle/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r>
              <a:rPr lang="en-US" dirty="0" smtClean="0">
                <a:solidFill>
                  <a:srgbClr val="141313"/>
                </a:solidFill>
              </a:rPr>
              <a:t>Libraries Links to download:</a:t>
            </a:r>
          </a:p>
          <a:p>
            <a:pPr marL="203200" indent="-203200">
              <a:lnSpc>
                <a:spcPct val="95000"/>
              </a:lnSpc>
              <a:spcBef>
                <a:spcPts val="438"/>
              </a:spcBef>
              <a:spcAft>
                <a:spcPts val="2450"/>
              </a:spcAft>
              <a:buClr>
                <a:srgbClr val="CC3300"/>
              </a:buClr>
              <a:buSzPct val="45000"/>
              <a:buNone/>
              <a:tabLst>
                <a:tab pos="203200" algn="l"/>
                <a:tab pos="660400" algn="l"/>
                <a:tab pos="1117600" algn="l"/>
                <a:tab pos="1574800" algn="l"/>
                <a:tab pos="2032000" algn="l"/>
                <a:tab pos="2489200" algn="l"/>
                <a:tab pos="2946400" algn="l"/>
                <a:tab pos="3403600" algn="l"/>
                <a:tab pos="3860800" algn="l"/>
                <a:tab pos="4318000" algn="l"/>
                <a:tab pos="4775200" algn="l"/>
                <a:tab pos="5232400" algn="l"/>
                <a:tab pos="5689600" algn="l"/>
                <a:tab pos="6146800" algn="l"/>
                <a:tab pos="6604000" algn="l"/>
                <a:tab pos="7061200" algn="l"/>
                <a:tab pos="7518400" algn="l"/>
                <a:tab pos="7975600" algn="l"/>
                <a:tab pos="8432800" algn="l"/>
                <a:tab pos="8890000" algn="l"/>
                <a:tab pos="9347200" algn="l"/>
              </a:tabLst>
            </a:pPr>
            <a:endParaRPr lang="en-US" dirty="0" smtClean="0">
              <a:solidFill>
                <a:srgbClr val="141313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1332784"/>
              </p:ext>
            </p:extLst>
          </p:nvPr>
        </p:nvGraphicFramePr>
        <p:xfrm>
          <a:off x="365760" y="1393477"/>
          <a:ext cx="8473440" cy="3472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41466"/>
                <a:gridCol w="6331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JDK8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http://www.oracle.com/technetwork/java/javase/downloads/jdk8-downloads-2133151.html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Eclipse IDE for Java Developers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http://www.eclipse.org/downloads/eclipse-packages/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Apache Maven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https://maven.apache.org/download.cgi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Selenium</a:t>
                      </a:r>
                      <a:r>
                        <a:rPr lang="en-US" sz="1200" b="1" baseline="0" dirty="0" smtClean="0"/>
                        <a:t> Java Client and it dependent libraries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http://www.seleniumhq.org/download/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TestNG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0"/>
                        </a:spcBef>
                        <a:buNone/>
                      </a:pPr>
                      <a:r>
                        <a:rPr lang="en-US" altLang="en-US" sz="1200" i="1" dirty="0" err="1" smtClean="0">
                          <a:solidFill>
                            <a:srgbClr val="000000"/>
                          </a:solidFill>
                        </a:rPr>
                        <a:t>TestNG</a:t>
                      </a:r>
                      <a:r>
                        <a:rPr lang="en-US" altLang="en-US" sz="1200" i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en-US" altLang="en-US" sz="1200" b="1" i="1" dirty="0" smtClean="0">
                          <a:solidFill>
                            <a:srgbClr val="000000"/>
                          </a:solidFill>
                        </a:rPr>
                        <a:t>http://jcenter.bintray.com/org/testng/testng/6.9.12/testng-6.9.12.jar</a:t>
                      </a:r>
                    </a:p>
                    <a:p>
                      <a:pPr marL="0" indent="0">
                        <a:spcBef>
                          <a:spcPts val="500"/>
                        </a:spcBef>
                        <a:buNone/>
                      </a:pPr>
                      <a:r>
                        <a:rPr lang="en-US" altLang="en-US" sz="1200" i="1" dirty="0" err="1" smtClean="0">
                          <a:solidFill>
                            <a:srgbClr val="000000"/>
                          </a:solidFill>
                        </a:rPr>
                        <a:t>Jcommander</a:t>
                      </a:r>
                      <a:r>
                        <a:rPr lang="en-US" altLang="en-US" sz="1200" i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en-US" altLang="en-US" sz="1200" b="1" i="1" dirty="0" smtClean="0">
                          <a:solidFill>
                            <a:srgbClr val="000000"/>
                          </a:solidFill>
                        </a:rPr>
                        <a:t>http://jcenter.bintray.com/com/beust/jcommander/1.48/jcommander-1.48.jar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Log4J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http://logging.apache.org/log4j/2.x/download.html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POI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https://poi.apache.org/download.html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Other</a:t>
                      </a:r>
                      <a:r>
                        <a:rPr lang="en-US" sz="1200" baseline="0" dirty="0" smtClean="0"/>
                        <a:t> required libraries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92848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ac08c3c1ebb9b71812702e54f86d9196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31592e71fbad4fcb1f473cf73242c82b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2016-06-06T05:00:00+00:00</_DCDateCreated>
  </documentManagement>
</p:properties>
</file>

<file path=customXml/itemProps1.xml><?xml version="1.0" encoding="utf-8"?>
<ds:datastoreItem xmlns:ds="http://schemas.openxmlformats.org/officeDocument/2006/customXml" ds:itemID="{824EE6EB-353A-4AD7-A45F-3B8FF659C0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A47E4A-A2B4-4924-B263-F46F541724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60F702-3505-461D-8456-345CC41B2B6B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sharepoint/v3/field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1369</Words>
  <Application>Microsoft Office PowerPoint</Application>
  <PresentationFormat>On-screen Show (16:9)</PresentationFormat>
  <Paragraphs>232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HCC Widescreen Presentation Template</vt:lpstr>
      <vt:lpstr>1_HCC Widescreen Presentation Template</vt:lpstr>
      <vt:lpstr>Selenium WebDriver</vt:lpstr>
      <vt:lpstr>Outline</vt:lpstr>
      <vt:lpstr>What is Selenium WebDriver?</vt:lpstr>
      <vt:lpstr>What is Selenium WebDriver?</vt:lpstr>
      <vt:lpstr>What is Selenium WebDriver?</vt:lpstr>
      <vt:lpstr>What is Selenium WebDriver?</vt:lpstr>
      <vt:lpstr>Selenium WebDriver architecture</vt:lpstr>
      <vt:lpstr>Set up Eclipse Java Selenium WebDriver Test Project</vt:lpstr>
      <vt:lpstr>Set up Eclipse Java Selenium WebDriver Test Project</vt:lpstr>
      <vt:lpstr>Set up Eclipse Java Selenium WebDriver Test Project</vt:lpstr>
      <vt:lpstr>Set up Eclipse Java Selenium WebDriver Test Project</vt:lpstr>
      <vt:lpstr>Set up Eclipse Java Selenium WebDriver Test Project</vt:lpstr>
      <vt:lpstr>Set up Eclipse Java Selenium WebDriver Test Project</vt:lpstr>
      <vt:lpstr>Basic creation for Web driver instance</vt:lpstr>
      <vt:lpstr>Selenium WebDriver basic commands</vt:lpstr>
      <vt:lpstr>Selenium WebDriver basic commands</vt:lpstr>
      <vt:lpstr>Selenium WebDriver basic commands</vt:lpstr>
      <vt:lpstr>Selenium WebDriver basic commands</vt:lpstr>
      <vt:lpstr>Data-driven test with Selenium</vt:lpstr>
      <vt:lpstr>Assessment 1</vt:lpstr>
      <vt:lpstr>Assessment 2</vt:lpstr>
      <vt:lpstr>Questions and discussion</vt:lpstr>
      <vt:lpstr>Thank you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dc:description/>
  <cp:lastModifiedBy>Tuan Nhi</cp:lastModifiedBy>
  <cp:revision>1015</cp:revision>
  <cp:lastPrinted>2016-06-01T18:45:48Z</cp:lastPrinted>
  <dcterms:created xsi:type="dcterms:W3CDTF">2011-02-10T00:52:49Z</dcterms:created>
  <dcterms:modified xsi:type="dcterms:W3CDTF">2016-12-15T10:49:18Z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