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58"/>
  </p:notesMasterIdLst>
  <p:handoutMasterIdLst>
    <p:handoutMasterId r:id="rId59"/>
  </p:handoutMasterIdLst>
  <p:sldIdLst>
    <p:sldId id="272" r:id="rId5"/>
    <p:sldId id="463" r:id="rId6"/>
    <p:sldId id="470" r:id="rId7"/>
    <p:sldId id="452" r:id="rId8"/>
    <p:sldId id="453" r:id="rId9"/>
    <p:sldId id="471" r:id="rId10"/>
    <p:sldId id="466" r:id="rId11"/>
    <p:sldId id="465" r:id="rId12"/>
    <p:sldId id="474" r:id="rId13"/>
    <p:sldId id="475" r:id="rId14"/>
    <p:sldId id="476" r:id="rId15"/>
    <p:sldId id="455" r:id="rId16"/>
    <p:sldId id="458" r:id="rId17"/>
    <p:sldId id="461" r:id="rId18"/>
    <p:sldId id="459" r:id="rId19"/>
    <p:sldId id="467" r:id="rId20"/>
    <p:sldId id="468" r:id="rId21"/>
    <p:sldId id="479" r:id="rId22"/>
    <p:sldId id="480" r:id="rId23"/>
    <p:sldId id="481" r:id="rId24"/>
    <p:sldId id="482" r:id="rId25"/>
    <p:sldId id="486" r:id="rId26"/>
    <p:sldId id="487" r:id="rId27"/>
    <p:sldId id="488" r:id="rId28"/>
    <p:sldId id="489" r:id="rId29"/>
    <p:sldId id="484" r:id="rId30"/>
    <p:sldId id="491" r:id="rId31"/>
    <p:sldId id="499" r:id="rId32"/>
    <p:sldId id="498" r:id="rId33"/>
    <p:sldId id="494" r:id="rId34"/>
    <p:sldId id="495" r:id="rId35"/>
    <p:sldId id="497" r:id="rId36"/>
    <p:sldId id="492" r:id="rId37"/>
    <p:sldId id="502" r:id="rId38"/>
    <p:sldId id="501" r:id="rId39"/>
    <p:sldId id="478" r:id="rId40"/>
    <p:sldId id="469" r:id="rId41"/>
    <p:sldId id="503" r:id="rId42"/>
    <p:sldId id="504" r:id="rId43"/>
    <p:sldId id="505" r:id="rId44"/>
    <p:sldId id="506" r:id="rId45"/>
    <p:sldId id="518" r:id="rId46"/>
    <p:sldId id="508" r:id="rId47"/>
    <p:sldId id="507" r:id="rId48"/>
    <p:sldId id="511" r:id="rId49"/>
    <p:sldId id="512" r:id="rId50"/>
    <p:sldId id="513" r:id="rId51"/>
    <p:sldId id="514" r:id="rId52"/>
    <p:sldId id="515" r:id="rId53"/>
    <p:sldId id="516" r:id="rId54"/>
    <p:sldId id="517" r:id="rId55"/>
    <p:sldId id="519" r:id="rId56"/>
    <p:sldId id="294" r:id="rId57"/>
  </p:sldIdLst>
  <p:sldSz cx="12161838" cy="6858000"/>
  <p:notesSz cx="7010400" cy="9236075"/>
  <p:defaultTextStyle>
    <a:defPPr>
      <a:defRPr lang="en-US"/>
    </a:defPPr>
    <a:lvl1pPr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0284"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80567"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20851"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61134"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01418" algn="l" defTabSz="880567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641702" algn="l" defTabSz="880567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081985" algn="l" defTabSz="880567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522269" algn="l" defTabSz="880567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67">
          <p15:clr>
            <a:srgbClr val="A4A3A4"/>
          </p15:clr>
        </p15:guide>
        <p15:guide id="2" orient="horz" pos="984" userDrawn="1">
          <p15:clr>
            <a:srgbClr val="A4A3A4"/>
          </p15:clr>
        </p15:guide>
        <p15:guide id="3" orient="horz" pos="1248" userDrawn="1">
          <p15:clr>
            <a:srgbClr val="A4A3A4"/>
          </p15:clr>
        </p15:guide>
        <p15:guide id="4" orient="horz" pos="447">
          <p15:clr>
            <a:srgbClr val="A4A3A4"/>
          </p15:clr>
        </p15:guide>
        <p15:guide id="5" pos="5271" userDrawn="1">
          <p15:clr>
            <a:srgbClr val="A4A3A4"/>
          </p15:clr>
        </p15:guide>
        <p15:guide id="6" pos="879" userDrawn="1">
          <p15:clr>
            <a:srgbClr val="A4A3A4"/>
          </p15:clr>
        </p15:guide>
        <p15:guide id="7" pos="7263" userDrawn="1">
          <p15:clr>
            <a:srgbClr val="A4A3A4"/>
          </p15:clr>
        </p15:guide>
        <p15:guide id="9" orient="horz" pos="3960" userDrawn="1">
          <p15:clr>
            <a:srgbClr val="A4A3A4"/>
          </p15:clr>
        </p15:guide>
        <p15:guide id="10" pos="28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h Tran" initials="KT" lastIdx="1" clrIdx="0">
    <p:extLst>
      <p:ext uri="{19B8F6BF-5375-455C-9EA6-DF929625EA0E}">
        <p15:presenceInfo xmlns:p15="http://schemas.microsoft.com/office/powerpoint/2012/main" userId="988e77e7b7db9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1313"/>
    <a:srgbClr val="69A12B"/>
    <a:srgbClr val="141313"/>
    <a:srgbClr val="DA291C"/>
    <a:srgbClr val="66FFCC"/>
    <a:srgbClr val="DC4405"/>
    <a:srgbClr val="919D9D"/>
    <a:srgbClr val="4D4D4D"/>
    <a:srgbClr val="BC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0" autoAdjust="0"/>
    <p:restoredTop sz="99805" autoAdjust="0"/>
  </p:normalViewPr>
  <p:slideViewPr>
    <p:cSldViewPr snapToGrid="0" snapToObjects="1">
      <p:cViewPr varScale="1">
        <p:scale>
          <a:sx n="81" d="100"/>
          <a:sy n="81" d="100"/>
        </p:scale>
        <p:origin x="1092" y="84"/>
      </p:cViewPr>
      <p:guideLst>
        <p:guide orient="horz" pos="4167"/>
        <p:guide orient="horz" pos="984"/>
        <p:guide orient="horz" pos="1248"/>
        <p:guide orient="horz" pos="447"/>
        <p:guide pos="5271"/>
        <p:guide pos="879"/>
        <p:guide pos="7263"/>
        <p:guide orient="horz" pos="3960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4" d="100"/>
          <a:sy n="44" d="100"/>
        </p:scale>
        <p:origin x="-2290" y="-8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2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E261EE-54EB-43CB-A0B6-7A23D752DA58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528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772528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B8BE094-7A80-44F7-86A9-B2E39B6DE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2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2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F85CDE-581E-4825-8529-A3DBECA10073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692150"/>
            <a:ext cx="6140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2528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772528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4BFE4E-EF2E-42E2-9761-A0575FE1BB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07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02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056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208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6113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01418" algn="l" defTabSz="8805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41702" algn="l" defTabSz="8805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81985" algn="l" defTabSz="8805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22269" algn="l" defTabSz="8805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Introduction (1h)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What is Selenium?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Overview of Selenium Framework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How Selenium work?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What Selenium can do?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What Selenium can not do?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Selenium IDE 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Theory (2h)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Install Selenium IDE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Record and playback your test with Selenium IDE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Create test suite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Create test 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Execute test 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Others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Demo (1h)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Locators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Identification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(3h)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Firebug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IE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Google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-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ID,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linktext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-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CSS, DOM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(3h)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script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script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JUnit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TestNG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(Reference: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MS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NUnit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BFE4E-EF2E-42E2-9761-A0575FE1BB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0" descr="HC 2013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6" y="6275392"/>
            <a:ext cx="285465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10010292" y="295276"/>
            <a:ext cx="1815830" cy="501650"/>
            <a:chOff x="92" y="856"/>
            <a:chExt cx="1550" cy="538"/>
          </a:xfrm>
        </p:grpSpPr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92" y="856"/>
              <a:ext cx="1550" cy="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2" tIns="45716" rIns="91432" bIns="45716" anchor="ctr"/>
            <a:lstStyle/>
            <a:p>
              <a:endParaRPr lang="en-US">
                <a:solidFill>
                  <a:srgbClr val="4D4D4D"/>
                </a:solidFill>
              </a:endParaRPr>
            </a:p>
          </p:txBody>
        </p:sp>
        <p:pic>
          <p:nvPicPr>
            <p:cNvPr id="11" name="Picture 35" descr="HIT-INS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922"/>
              <a:ext cx="145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8" y="1411292"/>
            <a:ext cx="124152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3208408" y="2774733"/>
            <a:ext cx="8953432" cy="4083269"/>
          </a:xfrm>
        </p:spPr>
        <p:txBody>
          <a:bodyPr lIns="346680" rtlCol="0" anchor="ctr">
            <a:normAutofit/>
          </a:bodyPr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82759" y="1453826"/>
            <a:ext cx="6867861" cy="424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en-US" sz="27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/>
          </p:nvPr>
        </p:nvSpPr>
        <p:spPr>
          <a:xfrm>
            <a:off x="9550619" y="1975808"/>
            <a:ext cx="2078854" cy="2705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82759" y="1862226"/>
            <a:ext cx="6867861" cy="3896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GB" sz="19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9334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9207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C 2013 logo (rev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181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0" descr="HC 2013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6" y="6275392"/>
            <a:ext cx="285465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10010292" y="295276"/>
            <a:ext cx="1815830" cy="501650"/>
            <a:chOff x="92" y="856"/>
            <a:chExt cx="1550" cy="538"/>
          </a:xfrm>
        </p:grpSpPr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92" y="856"/>
              <a:ext cx="1550" cy="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2" tIns="45716" rIns="91432" bIns="45716" anchor="ctr"/>
            <a:lstStyle/>
            <a:p>
              <a:endParaRPr lang="en-US">
                <a:solidFill>
                  <a:srgbClr val="4D4D4D"/>
                </a:solidFill>
              </a:endParaRPr>
            </a:p>
          </p:txBody>
        </p:sp>
        <p:pic>
          <p:nvPicPr>
            <p:cNvPr id="11" name="Picture 35" descr="HIT-INS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922"/>
              <a:ext cx="145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8" y="1411292"/>
            <a:ext cx="124152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3208408" y="2774733"/>
            <a:ext cx="8953432" cy="4083269"/>
          </a:xfrm>
        </p:spPr>
        <p:txBody>
          <a:bodyPr lIns="346680" rtlCol="0" anchor="ctr">
            <a:normAutofit/>
          </a:bodyPr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82759" y="1453826"/>
            <a:ext cx="6867861" cy="424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en-US" sz="27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/>
          </p:nvPr>
        </p:nvSpPr>
        <p:spPr>
          <a:xfrm>
            <a:off x="9550619" y="1975808"/>
            <a:ext cx="2078854" cy="2705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82759" y="1862226"/>
            <a:ext cx="6867861" cy="3896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GB" sz="19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9511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105" y="902796"/>
            <a:ext cx="10130643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2080917"/>
            <a:ext cx="10130644" cy="394141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23105" y="1373799"/>
            <a:ext cx="10130643" cy="398776"/>
          </a:xfrm>
        </p:spPr>
        <p:txBody>
          <a:bodyPr>
            <a:noAutofit/>
          </a:bodyPr>
          <a:lstStyle>
            <a:lvl1pPr marL="0" indent="0">
              <a:lnSpc>
                <a:spcPts val="2119"/>
              </a:lnSpc>
              <a:buNone/>
              <a:defRPr sz="19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3072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106" y="2257426"/>
            <a:ext cx="4850698" cy="3868738"/>
          </a:xfrm>
        </p:spPr>
        <p:txBody>
          <a:bodyPr>
            <a:normAutofit/>
          </a:bodyPr>
          <a:lstStyle>
            <a:lvl1pPr>
              <a:defRPr sz="1700">
                <a:latin typeface="+mj-lt"/>
              </a:defRPr>
            </a:lvl1pPr>
            <a:lvl2pPr>
              <a:defRPr sz="15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069" y="2257426"/>
            <a:ext cx="4956680" cy="3868738"/>
          </a:xfrm>
        </p:spPr>
        <p:txBody>
          <a:bodyPr>
            <a:normAutofit/>
          </a:bodyPr>
          <a:lstStyle>
            <a:lvl1pPr>
              <a:defRPr sz="1700">
                <a:latin typeface="+mj-lt"/>
              </a:defRPr>
            </a:lvl1pPr>
            <a:lvl2pPr>
              <a:defRPr sz="15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3105" y="902796"/>
            <a:ext cx="10130643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23105" y="1373799"/>
            <a:ext cx="10130643" cy="398776"/>
          </a:xfrm>
        </p:spPr>
        <p:txBody>
          <a:bodyPr>
            <a:noAutofit/>
          </a:bodyPr>
          <a:lstStyle>
            <a:lvl1pPr marL="0" indent="0">
              <a:lnSpc>
                <a:spcPts val="2119"/>
              </a:lnSpc>
              <a:buNone/>
              <a:defRPr sz="19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3792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3105" y="902796"/>
            <a:ext cx="10130643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23105" y="1373799"/>
            <a:ext cx="10130643" cy="398776"/>
          </a:xfrm>
        </p:spPr>
        <p:txBody>
          <a:bodyPr>
            <a:noAutofit/>
          </a:bodyPr>
          <a:lstStyle>
            <a:lvl1pPr marL="0" indent="0">
              <a:lnSpc>
                <a:spcPts val="2119"/>
              </a:lnSpc>
              <a:buNone/>
              <a:defRPr sz="19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9823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8821557" y="982665"/>
            <a:ext cx="3352951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8" rIns="88057" bIns="44028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821557" y="982667"/>
            <a:ext cx="3352951" cy="5875337"/>
          </a:xfrm>
          <a:prstGeom prst="rect">
            <a:avLst/>
          </a:prstGeom>
          <a:solidFill>
            <a:srgbClr val="D7DAD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8" rIns="88057" bIns="44028"/>
          <a:lstStyle/>
          <a:p>
            <a:endParaRPr lang="en-US"/>
          </a:p>
        </p:txBody>
      </p:sp>
      <p:pic>
        <p:nvPicPr>
          <p:cNvPr id="14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3104" y="2080921"/>
            <a:ext cx="7385786" cy="399732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040711" y="1168408"/>
            <a:ext cx="2910020" cy="451806"/>
          </a:xfrm>
        </p:spPr>
        <p:txBody>
          <a:bodyPr>
            <a:noAutofit/>
          </a:bodyPr>
          <a:lstStyle>
            <a:lvl1pPr marL="0" indent="0">
              <a:lnSpc>
                <a:spcPts val="1011"/>
              </a:lnSpc>
              <a:buNone/>
              <a:defRPr sz="11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041144" y="1690034"/>
            <a:ext cx="2909552" cy="4436130"/>
          </a:xfrm>
        </p:spPr>
        <p:txBody>
          <a:bodyPr>
            <a:normAutofit/>
          </a:bodyPr>
          <a:lstStyle>
            <a:lvl1pPr marL="110071" indent="-110071">
              <a:defRPr sz="1100">
                <a:solidFill>
                  <a:srgbClr val="272727"/>
                </a:solidFill>
                <a:latin typeface="+mj-lt"/>
              </a:defRPr>
            </a:lvl1pPr>
            <a:lvl2pPr marL="275177" indent="-140646">
              <a:defRPr sz="1000">
                <a:solidFill>
                  <a:srgbClr val="272727"/>
                </a:solidFill>
                <a:latin typeface="+mj-lt"/>
              </a:defRPr>
            </a:lvl2pPr>
            <a:lvl3pPr marL="373018" indent="-91726">
              <a:defRPr sz="900">
                <a:solidFill>
                  <a:srgbClr val="272727"/>
                </a:solidFill>
                <a:latin typeface="+mj-lt"/>
              </a:defRPr>
            </a:lvl3pPr>
            <a:lvl4pPr marL="519779" indent="-128416">
              <a:tabLst/>
              <a:defRPr sz="8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23104" y="902796"/>
            <a:ext cx="7398485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23104" y="1373799"/>
            <a:ext cx="7385786" cy="398776"/>
          </a:xfrm>
        </p:spPr>
        <p:txBody>
          <a:bodyPr>
            <a:noAutofit/>
          </a:bodyPr>
          <a:lstStyle>
            <a:lvl1pPr marL="0" indent="0">
              <a:lnSpc>
                <a:spcPts val="2119"/>
              </a:lnSpc>
              <a:buNone/>
              <a:defRPr sz="19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850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HC 2013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1387171" y="3328654"/>
            <a:ext cx="10774670" cy="3529349"/>
          </a:xfrm>
        </p:spPr>
        <p:txBody>
          <a:bodyPr lIns="346680" rtlCol="0" anchor="ctr">
            <a:normAutofit/>
          </a:bodyPr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3803" y="2092568"/>
            <a:ext cx="8519896" cy="424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en-US" sz="27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03804" y="2524929"/>
            <a:ext cx="8519894" cy="3896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GB" sz="19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17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HC 2013 logo (rev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0" y="4"/>
            <a:ext cx="12161838" cy="6857999"/>
          </a:xfrm>
        </p:spPr>
        <p:txBody>
          <a:bodyPr lIns="346680" rtlCol="0" anchor="ctr">
            <a:normAutofit/>
          </a:bodyPr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3803" y="2092568"/>
            <a:ext cx="8519896" cy="424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en-US" sz="27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03804" y="2524929"/>
            <a:ext cx="8519894" cy="3896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GB" sz="19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9975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C 2013 logo (rev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3222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C 2013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22267"/>
            <a:ext cx="285465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Partner Logos.png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141313">
                <a:tint val="45000"/>
                <a:satMod val="400000"/>
              </a:srgbClr>
            </a:duotone>
            <a:extLst/>
          </a:blip>
          <a:stretch>
            <a:fillRect/>
          </a:stretch>
        </p:blipFill>
        <p:spPr>
          <a:xfrm>
            <a:off x="8640810" y="6266574"/>
            <a:ext cx="3095617" cy="3131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1750377" y="6500817"/>
            <a:ext cx="40159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141313"/>
                </a:solidFill>
                <a:ea typeface="Myriad Pro Light"/>
                <a:cs typeface="Myriad Pro Light"/>
              </a:rPr>
              <a:t>|   © Copyright 2013 Hitachi Consulting</a:t>
            </a:r>
          </a:p>
        </p:txBody>
      </p:sp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433662" y="6500817"/>
            <a:ext cx="9754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fld id="{603A18F0-C00E-4F31-918A-E8293352D2A4}" type="slidenum">
              <a:rPr lang="en-US" sz="800" b="1" smtClean="0">
                <a:solidFill>
                  <a:srgbClr val="DA291C"/>
                </a:solidFill>
              </a:rPr>
              <a:pPr eaLnBrk="1" hangingPunct="1">
                <a:defRPr/>
              </a:pPr>
              <a:t>‹#›</a:t>
            </a:fld>
            <a:endParaRPr lang="en-US" sz="800" b="1">
              <a:solidFill>
                <a:srgbClr val="DA291C"/>
              </a:solidFill>
            </a:endParaRPr>
          </a:p>
        </p:txBody>
      </p:sp>
      <p:pic>
        <p:nvPicPr>
          <p:cNvPr id="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3796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HC 2013 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23106" y="903292"/>
            <a:ext cx="1013064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3106" y="2257425"/>
            <a:ext cx="10130643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1750377" y="6500817"/>
            <a:ext cx="40159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141313"/>
                </a:solidFill>
                <a:ea typeface="Myriad Pro Light"/>
                <a:cs typeface="Myriad Pro Light"/>
              </a:rPr>
              <a:t>|   © Copyright 2015 Hitachi Consulting</a:t>
            </a: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433662" y="6500817"/>
            <a:ext cx="9754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fld id="{E2220DB3-39EF-4E93-81A6-4E4C1E10FCB8}" type="slidenum">
              <a:rPr lang="en-US" sz="800" b="1" smtClean="0">
                <a:solidFill>
                  <a:srgbClr val="DA291C"/>
                </a:solidFill>
              </a:rPr>
              <a:pPr eaLnBrk="1" hangingPunct="1">
                <a:defRPr/>
              </a:pPr>
              <a:t>‹#›</a:t>
            </a:fld>
            <a:endParaRPr lang="en-US" sz="800" b="1">
              <a:solidFill>
                <a:srgbClr val="DA291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ransition/>
  <p:txStyles>
    <p:titleStyle>
      <a:lvl1pPr algn="l" defTabSz="440284" rtl="0" eaLnBrk="0" fontAlgn="base" hangingPunct="0">
        <a:spcBef>
          <a:spcPct val="0"/>
        </a:spcBef>
        <a:spcAft>
          <a:spcPct val="0"/>
        </a:spcAft>
        <a:defRPr sz="2300" kern="1200">
          <a:solidFill>
            <a:srgbClr val="DA291C"/>
          </a:solidFill>
          <a:latin typeface="+mj-lt"/>
          <a:ea typeface="Myriad Pro"/>
          <a:cs typeface="Myriad Pro"/>
        </a:defRPr>
      </a:lvl1pPr>
      <a:lvl2pPr algn="l" defTabSz="440284" rtl="0" eaLnBrk="0" fontAlgn="base" hangingPunct="0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2pPr>
      <a:lvl3pPr algn="l" defTabSz="440284" rtl="0" eaLnBrk="0" fontAlgn="base" hangingPunct="0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3pPr>
      <a:lvl4pPr algn="l" defTabSz="440284" rtl="0" eaLnBrk="0" fontAlgn="base" hangingPunct="0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4pPr>
      <a:lvl5pPr algn="l" defTabSz="440284" rtl="0" eaLnBrk="0" fontAlgn="base" hangingPunct="0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5pPr>
      <a:lvl6pPr marL="440284" algn="l" defTabSz="440284" rtl="0" fontAlgn="base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6pPr>
      <a:lvl7pPr marL="880567" algn="l" defTabSz="440284" rtl="0" fontAlgn="base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7pPr>
      <a:lvl8pPr marL="1320851" algn="l" defTabSz="440284" rtl="0" fontAlgn="base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8pPr>
      <a:lvl9pPr marL="1761134" algn="l" defTabSz="440284" rtl="0" fontAlgn="base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9pPr>
    </p:titleStyle>
    <p:bodyStyle>
      <a:lvl1pPr marL="171221" indent="-171221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j-lt"/>
          <a:ea typeface="Myriad Pro"/>
          <a:cs typeface="Myriad Pro"/>
        </a:defRPr>
      </a:lvl1pPr>
      <a:lvl2pPr marL="429583" indent="-214027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Myriad Pro"/>
          <a:cs typeface="Myriad Pro"/>
        </a:defRPr>
      </a:lvl2pPr>
      <a:lvl3pPr marL="600804" indent="-171221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j-lt"/>
          <a:ea typeface="Myriad Pro"/>
          <a:cs typeface="Myriad Pro"/>
        </a:defRPr>
      </a:lvl3pPr>
      <a:lvl4pPr marL="778141" indent="-177336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j-lt"/>
          <a:ea typeface="Myriad Pro"/>
          <a:cs typeface="Myriad Pro"/>
        </a:defRPr>
      </a:lvl4pPr>
      <a:lvl5pPr marL="1981276" indent="-220142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Myriad Pro"/>
          <a:cs typeface="Myriad Pro"/>
        </a:defRPr>
      </a:lvl5pPr>
      <a:lvl6pPr marL="2421560" indent="-220142" algn="l" defTabSz="4402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1843" indent="-220142" algn="l" defTabSz="4402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02127" indent="-220142" algn="l" defTabSz="4402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411" indent="-220142" algn="l" defTabSz="4402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284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567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51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1134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1418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702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1985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2269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leniumhq.org/docs/02_selenium_ide.jsp#locating-elemen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leniumhq.org/docs/02_selenium_ide.jsp#locating-element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2683629" y="1454153"/>
            <a:ext cx="6866371" cy="423864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Basic Selenium</a:t>
            </a:r>
            <a:endParaRPr sz="2800" dirty="0"/>
          </a:p>
        </p:txBody>
      </p:sp>
      <p:sp>
        <p:nvSpPr>
          <p:cNvPr id="14339" name="Content Placeholder 89"/>
          <p:cNvSpPr>
            <a:spLocks noGrp="1"/>
          </p:cNvSpPr>
          <p:nvPr>
            <p:ph sz="quarter" idx="18"/>
          </p:nvPr>
        </p:nvSpPr>
        <p:spPr>
          <a:xfrm>
            <a:off x="8775105" y="2024065"/>
            <a:ext cx="2854654" cy="269876"/>
          </a:xfrm>
        </p:spPr>
        <p:txBody>
          <a:bodyPr/>
          <a:lstStyle/>
          <a:p>
            <a:pPr eaLnBrk="1" hangingPunct="1"/>
            <a:r>
              <a:rPr lang="en-US" dirty="0"/>
              <a:t>Nov, 2016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1"/>
          </p:nvPr>
        </p:nvSpPr>
        <p:spPr>
          <a:xfrm>
            <a:off x="2683629" y="2024065"/>
            <a:ext cx="7256985" cy="823913"/>
          </a:xfrm>
        </p:spPr>
        <p:txBody>
          <a:bodyPr rtlCol="0"/>
          <a:lstStyle/>
          <a:p>
            <a:r>
              <a:rPr lang="en-US" sz="1200" i="1" dirty="0"/>
              <a:t>By Khanh Tran, Thanh Tran</a:t>
            </a:r>
          </a:p>
        </p:txBody>
      </p:sp>
      <p:sp>
        <p:nvSpPr>
          <p:cNvPr id="14341" name="TextBox 81"/>
          <p:cNvSpPr txBox="1">
            <a:spLocks noChangeArrowheads="1"/>
          </p:cNvSpPr>
          <p:nvPr/>
        </p:nvSpPr>
        <p:spPr bwMode="auto">
          <a:xfrm>
            <a:off x="6898043" y="4540250"/>
            <a:ext cx="1101164" cy="50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57" tIns="44028" rIns="88057" bIns="4402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700">
                <a:solidFill>
                  <a:schemeClr val="bg1"/>
                </a:solidFill>
              </a:rPr>
              <a:t>Better</a:t>
            </a:r>
          </a:p>
        </p:txBody>
      </p:sp>
      <p:pic>
        <p:nvPicPr>
          <p:cNvPr id="14342" name="Picture Placeholder 91"/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>
            <a:fillRect/>
          </a:stretch>
        </p:blipFill>
        <p:spPr>
          <a:xfrm>
            <a:off x="3223854" y="2774952"/>
            <a:ext cx="8952464" cy="4083049"/>
          </a:xfrm>
        </p:spPr>
      </p:pic>
      <p:sp>
        <p:nvSpPr>
          <p:cNvPr id="93" name="TextBox 92"/>
          <p:cNvSpPr txBox="1"/>
          <p:nvPr/>
        </p:nvSpPr>
        <p:spPr>
          <a:xfrm>
            <a:off x="6699570" y="4524376"/>
            <a:ext cx="1972077" cy="565970"/>
          </a:xfrm>
          <a:prstGeom prst="rect">
            <a:avLst/>
          </a:prstGeom>
          <a:noFill/>
        </p:spPr>
        <p:txBody>
          <a:bodyPr lIns="88057" tIns="44028" rIns="88057" bIns="4402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00" dirty="0">
                <a:solidFill>
                  <a:schemeClr val="bg1"/>
                </a:solidFill>
                <a:latin typeface="+mj-lt"/>
                <a:cs typeface="+mn-cs"/>
              </a:rPr>
              <a:t>Better</a:t>
            </a:r>
          </a:p>
        </p:txBody>
      </p:sp>
      <p:pic>
        <p:nvPicPr>
          <p:cNvPr id="1434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74" y="6345240"/>
            <a:ext cx="1560346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Advantages and Disadvantages of Selenium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6169"/>
              </p:ext>
            </p:extLst>
          </p:nvPr>
        </p:nvGraphicFramePr>
        <p:xfrm>
          <a:off x="1422400" y="1831838"/>
          <a:ext cx="10131424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78">
                  <a:extLst>
                    <a:ext uri="{9D8B030D-6E8A-4147-A177-3AD203B41FA5}">
                      <a16:colId xmlns:a16="http://schemas.microsoft.com/office/drawing/2014/main" val="3505021274"/>
                    </a:ext>
                  </a:extLst>
                </a:gridCol>
                <a:gridCol w="4552434">
                  <a:extLst>
                    <a:ext uri="{9D8B030D-6E8A-4147-A177-3AD203B41FA5}">
                      <a16:colId xmlns:a16="http://schemas.microsoft.com/office/drawing/2014/main" val="256395388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1643781958"/>
                    </a:ext>
                  </a:extLst>
                </a:gridCol>
                <a:gridCol w="4547382">
                  <a:extLst>
                    <a:ext uri="{9D8B030D-6E8A-4147-A177-3AD203B41FA5}">
                      <a16:colId xmlns:a16="http://schemas.microsoft.com/office/drawing/2014/main" val="160395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Strong in web-based</a:t>
                      </a:r>
                      <a:r>
                        <a:rPr lang="en-US" sz="1800" b="0" baseline="0" dirty="0"/>
                        <a:t> applications testing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support non web-based applications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416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Option to choose programming language such as Java, C#, ruby, python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Expertise required in a particular programming language</a:t>
                      </a:r>
                      <a:r>
                        <a:rPr lang="en-US" sz="1800" b="0" baseline="0" dirty="0"/>
                        <a:t> and Selenium framework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822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does not require license and is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It has no official support, so technical issues need to rely on the selenium community forums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197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Easily</a:t>
                      </a:r>
                      <a:r>
                        <a:rPr lang="en-US" sz="1800" b="0" baseline="0" dirty="0"/>
                        <a:t> to integrated into CI </a:t>
                      </a:r>
                    </a:p>
                    <a:p>
                      <a:r>
                        <a:rPr lang="en-US" sz="1200" b="0" baseline="0" dirty="0"/>
                        <a:t>+ Easy to integrate with Visual Studio, TFS, MTM</a:t>
                      </a:r>
                    </a:p>
                    <a:p>
                      <a:r>
                        <a:rPr lang="en-US" sz="1200" b="0" baseline="0" dirty="0"/>
                        <a:t>+ Easy to integrate with Eclipse, Maven, SVN, Jenkins, 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Script requires more time to develop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0152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It is more suited for the Agile methodology of coding and testing</a:t>
                      </a:r>
                    </a:p>
                    <a:p>
                      <a:r>
                        <a:rPr lang="en-US" sz="1200" b="0" dirty="0"/>
                        <a:t>+ Daily builds</a:t>
                      </a:r>
                    </a:p>
                    <a:p>
                      <a:r>
                        <a:rPr lang="en-US" sz="1200" b="0" dirty="0"/>
                        <a:t>+</a:t>
                      </a:r>
                      <a:r>
                        <a:rPr lang="en-US" sz="1200" b="0" baseline="0" dirty="0"/>
                        <a:t> Scripting by QC/ Dev</a:t>
                      </a:r>
                      <a:br>
                        <a:rPr lang="en-US" sz="1200" b="0" dirty="0"/>
                      </a:br>
                      <a:r>
                        <a:rPr lang="en-US" sz="1200" b="0" dirty="0"/>
                        <a:t>+ Run</a:t>
                      </a:r>
                      <a:r>
                        <a:rPr lang="en-US" sz="1200" b="0" baseline="0" dirty="0"/>
                        <a:t> tests everywhere / everyone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62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Selenium Components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9370" y="1981200"/>
            <a:ext cx="6053944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Selenium Integrated Development Environment (IDE)</a:t>
            </a:r>
          </a:p>
          <a:p>
            <a:r>
              <a:rPr lang="en-IN" sz="2000" dirty="0"/>
              <a:t>Selenium Remote Control (RC)</a:t>
            </a:r>
          </a:p>
          <a:p>
            <a:r>
              <a:rPr lang="en-IN" sz="2000" dirty="0"/>
              <a:t>WebDriver</a:t>
            </a:r>
          </a:p>
          <a:p>
            <a:r>
              <a:rPr lang="en-IN" sz="2000" dirty="0"/>
              <a:t>Selenium Grid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58" y="1981200"/>
            <a:ext cx="4318103" cy="24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336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Selenium work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406" y="1981200"/>
            <a:ext cx="4753432" cy="41529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3104" y="1981200"/>
            <a:ext cx="6030209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7030A0"/>
                </a:solidFill>
              </a:rPr>
              <a:t>Client (Passenger) </a:t>
            </a:r>
            <a:r>
              <a:rPr lang="en-US" sz="2000" dirty="0"/>
              <a:t>tells the </a:t>
            </a:r>
            <a:r>
              <a:rPr lang="en-US" sz="2000" dirty="0">
                <a:solidFill>
                  <a:srgbClr val="00B0F0"/>
                </a:solidFill>
              </a:rPr>
              <a:t>Taxi Driver </a:t>
            </a:r>
            <a:r>
              <a:rPr lang="en-US" sz="2000" dirty="0"/>
              <a:t>where he wants to go and how to get there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Taxi Driver </a:t>
            </a:r>
            <a:r>
              <a:rPr lang="en-US" sz="2000" dirty="0"/>
              <a:t>executes the client's requests. The taxi driver sends his own requests to the </a:t>
            </a:r>
            <a:r>
              <a:rPr lang="en-US" sz="2000" dirty="0">
                <a:solidFill>
                  <a:srgbClr val="92D050"/>
                </a:solidFill>
              </a:rPr>
              <a:t>Car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92D050"/>
                </a:solidFill>
              </a:rPr>
              <a:t>Car</a:t>
            </a:r>
            <a:r>
              <a:rPr lang="en-US" sz="2000" dirty="0"/>
              <a:t> executes the taxi driver's requests</a:t>
            </a:r>
          </a:p>
        </p:txBody>
      </p:sp>
    </p:spTree>
    <p:extLst>
      <p:ext uri="{BB962C8B-B14F-4D97-AF65-F5344CB8AC3E}">
        <p14:creationId xmlns:p14="http://schemas.microsoft.com/office/powerpoint/2010/main" val="28583025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Selenium work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312" y="1981200"/>
            <a:ext cx="4671883" cy="41529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3104" y="1981200"/>
            <a:ext cx="603020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Tester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(Automation Engineer) </a:t>
            </a:r>
            <a:r>
              <a:rPr lang="en-US" sz="2000" dirty="0"/>
              <a:t>writes the automation code. The automation code sends requests to the </a:t>
            </a:r>
            <a:r>
              <a:rPr lang="en-US" sz="2000" dirty="0">
                <a:solidFill>
                  <a:srgbClr val="00B0F0"/>
                </a:solidFill>
              </a:rPr>
              <a:t>Browser Driver </a:t>
            </a:r>
            <a:r>
              <a:rPr lang="en-US" sz="2000" dirty="0"/>
              <a:t>component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Browser Driver </a:t>
            </a:r>
            <a:r>
              <a:rPr lang="en-US" sz="2000" dirty="0"/>
              <a:t>component executes the test engineer requests. It sends its own request to the </a:t>
            </a:r>
            <a:r>
              <a:rPr lang="en-US" sz="2000" dirty="0">
                <a:solidFill>
                  <a:srgbClr val="92D050"/>
                </a:solidFill>
              </a:rPr>
              <a:t>Browser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92D050"/>
                </a:solidFill>
              </a:rPr>
              <a:t>Browser</a:t>
            </a:r>
            <a:r>
              <a:rPr lang="en-US" sz="2000" dirty="0"/>
              <a:t> executes the browser driver requests</a:t>
            </a:r>
          </a:p>
        </p:txBody>
      </p:sp>
    </p:spTree>
    <p:extLst>
      <p:ext uri="{BB962C8B-B14F-4D97-AF65-F5344CB8AC3E}">
        <p14:creationId xmlns:p14="http://schemas.microsoft.com/office/powerpoint/2010/main" val="37874529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Selenium work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3104" y="1981200"/>
            <a:ext cx="6030209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0" y="1531917"/>
            <a:ext cx="8267163" cy="48095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92487" y="3066593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2487" y="470064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6524" y="3060236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6524" y="4688774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634584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Overview of Selenium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79" y="2056356"/>
            <a:ext cx="9038246" cy="407774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39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1365812"/>
            <a:ext cx="10158335" cy="4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79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2. Selenium IDE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772576"/>
            <a:ext cx="10130644" cy="4249758"/>
          </a:xfrm>
        </p:spPr>
        <p:txBody>
          <a:bodyPr/>
          <a:lstStyle/>
          <a:p>
            <a:r>
              <a:rPr lang="en-US" sz="2000" dirty="0"/>
              <a:t> What is Selenium IDE?</a:t>
            </a:r>
          </a:p>
          <a:p>
            <a:r>
              <a:rPr lang="en-US" sz="2000" dirty="0"/>
              <a:t> What Selenium IDE can do?</a:t>
            </a:r>
          </a:p>
          <a:p>
            <a:r>
              <a:rPr lang="en-US" sz="2000" dirty="0"/>
              <a:t> Advantages and Disadvantages of Selenium</a:t>
            </a:r>
          </a:p>
          <a:p>
            <a:r>
              <a:rPr lang="en-US" sz="2000" dirty="0"/>
              <a:t> Install Selenium IDE</a:t>
            </a:r>
          </a:p>
          <a:p>
            <a:r>
              <a:rPr lang="en-US" sz="2000" dirty="0"/>
              <a:t> Main features</a:t>
            </a:r>
          </a:p>
          <a:p>
            <a:r>
              <a:rPr lang="en-US" sz="2000" dirty="0"/>
              <a:t> Some normal IDE commands</a:t>
            </a:r>
          </a:p>
          <a:p>
            <a:r>
              <a:rPr lang="en-US" sz="2000" dirty="0"/>
              <a:t> Practice 2.1: Record and Playback your tests</a:t>
            </a:r>
          </a:p>
          <a:p>
            <a:r>
              <a:rPr lang="en-US" sz="2000" dirty="0"/>
              <a:t> Practice 2.2: Create test suites / test cases</a:t>
            </a:r>
          </a:p>
          <a:p>
            <a:r>
              <a:rPr lang="en-US" sz="2000" dirty="0"/>
              <a:t> Practice 2.3: Execute test suites / test cases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9949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8"/>
            <a:ext cx="4787690" cy="4030695"/>
          </a:xfrm>
        </p:spPr>
        <p:txBody>
          <a:bodyPr/>
          <a:lstStyle/>
          <a:p>
            <a:r>
              <a:rPr lang="en-US" altLang="en-US" sz="2000" dirty="0"/>
              <a:t>Firefox plug-in</a:t>
            </a:r>
          </a:p>
          <a:p>
            <a:r>
              <a:rPr lang="en-US" altLang="en-US" sz="2000" dirty="0"/>
              <a:t>Integrated Development Environment for Selenium tests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99" y="1981200"/>
            <a:ext cx="517537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28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Selenium IDE can do?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r>
              <a:rPr lang="en-US" altLang="en-US" sz="2000" dirty="0"/>
              <a:t>Provides record and play back functionality</a:t>
            </a:r>
          </a:p>
          <a:p>
            <a:r>
              <a:rPr lang="en-US" altLang="en-US" sz="2000" dirty="0"/>
              <a:t>Provides the ability to debug test scripts</a:t>
            </a:r>
          </a:p>
          <a:p>
            <a:r>
              <a:rPr lang="en-US" altLang="en-US" sz="2000" dirty="0"/>
              <a:t>Auto complete common selenium commands</a:t>
            </a:r>
          </a:p>
          <a:p>
            <a:r>
              <a:rPr lang="en-US" altLang="en-US" sz="2000" dirty="0"/>
              <a:t>Export tests in different formats like HTML, C#, Java, Python, Ruby</a:t>
            </a:r>
          </a:p>
          <a:p>
            <a:r>
              <a:rPr lang="en-US" altLang="en-US" sz="2000" dirty="0"/>
              <a:t>Support user extensions</a:t>
            </a:r>
          </a:p>
          <a:p>
            <a:r>
              <a:rPr lang="en-US" sz="2000" dirty="0"/>
              <a:t>Create test suites, test cases (scripts)</a:t>
            </a:r>
          </a:p>
          <a:p>
            <a:r>
              <a:rPr lang="en-US" sz="2000" dirty="0"/>
              <a:t>Execute scripts and reports</a:t>
            </a:r>
          </a:p>
          <a:p>
            <a:r>
              <a:rPr lang="en-US" sz="2000" dirty="0"/>
              <a:t>Create quick bug reproduction scripts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1435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Course Goals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the end of this course you will</a:t>
            </a:r>
          </a:p>
          <a:p>
            <a:r>
              <a:rPr lang="en-US" dirty="0"/>
              <a:t>Have a good knowledge of Selenium</a:t>
            </a:r>
          </a:p>
          <a:p>
            <a:r>
              <a:rPr lang="en-US" dirty="0"/>
              <a:t>Understand advantages and disadvantages of Selenium</a:t>
            </a:r>
          </a:p>
          <a:p>
            <a:r>
              <a:rPr lang="en-US" dirty="0"/>
              <a:t>Know how to use the Selenium IDE</a:t>
            </a:r>
          </a:p>
          <a:p>
            <a:r>
              <a:rPr lang="en-US" dirty="0"/>
              <a:t>Understand some locator strategies and know how to use both CSS and XPath selectors</a:t>
            </a:r>
          </a:p>
          <a:p>
            <a:r>
              <a:rPr lang="en-US" dirty="0"/>
              <a:t>Know how to develop automation scripts using Selenium </a:t>
            </a:r>
            <a:r>
              <a:rPr lang="en-US" dirty="0" err="1"/>
              <a:t>Webdriver</a:t>
            </a:r>
            <a:r>
              <a:rPr lang="en-US" dirty="0"/>
              <a:t> technology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1377"/>
            <a:ext cx="10130643" cy="398776"/>
          </a:xfrm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44419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Advantages and Disadvantages of Selenium IDE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65022"/>
              </p:ext>
            </p:extLst>
          </p:nvPr>
        </p:nvGraphicFramePr>
        <p:xfrm>
          <a:off x="1422400" y="1831838"/>
          <a:ext cx="10131424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78">
                  <a:extLst>
                    <a:ext uri="{9D8B030D-6E8A-4147-A177-3AD203B41FA5}">
                      <a16:colId xmlns:a16="http://schemas.microsoft.com/office/drawing/2014/main" val="3505021274"/>
                    </a:ext>
                  </a:extLst>
                </a:gridCol>
                <a:gridCol w="4552434">
                  <a:extLst>
                    <a:ext uri="{9D8B030D-6E8A-4147-A177-3AD203B41FA5}">
                      <a16:colId xmlns:a16="http://schemas.microsoft.com/office/drawing/2014/main" val="256395388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1643781958"/>
                    </a:ext>
                  </a:extLst>
                </a:gridCol>
                <a:gridCol w="4547382">
                  <a:extLst>
                    <a:ext uri="{9D8B030D-6E8A-4147-A177-3AD203B41FA5}">
                      <a16:colId xmlns:a16="http://schemas.microsoft.com/office/drawing/2014/main" val="160395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 programming skills required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Based on Selenium Core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4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Simple to develop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 code reuse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 iterations and conditional statements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1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Step by step debugger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Available for the Firefox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015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 (plugins, JavaScript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libs)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800" dirty="0"/>
                        <a:t>Difficult for checking complex test cases involving dynamic contents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968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0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546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Install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4" y="1981200"/>
            <a:ext cx="8314661" cy="41529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http://www.seleniumhq.org/download/</a:t>
            </a:r>
          </a:p>
        </p:txBody>
      </p:sp>
    </p:spTree>
    <p:extLst>
      <p:ext uri="{BB962C8B-B14F-4D97-AF65-F5344CB8AC3E}">
        <p14:creationId xmlns:p14="http://schemas.microsoft.com/office/powerpoint/2010/main" val="29142137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Install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https://addons.mozilla.org/en-US/firefox/addon/selenium-ide/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4" y="1981200"/>
            <a:ext cx="8366103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93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Install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https://addons.mozilla.org/en-US/firefox/addon/selenium-ide/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5" y="1981200"/>
            <a:ext cx="827534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77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Install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https://addons.mozilla.org/en-US/firefox/addon/selenium-ide/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1981200"/>
            <a:ext cx="837797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6824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features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9338" y="1567546"/>
            <a:ext cx="3919426" cy="46907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87691" y="2020397"/>
            <a:ext cx="210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of web application you want to test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70712" y="2059383"/>
            <a:ext cx="1698172" cy="48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86847" y="3912922"/>
            <a:ext cx="2774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log of the events that were executed, including any errors or warning that may have occurred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86847" y="1995629"/>
            <a:ext cx="284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list of actions in the actual test case to execute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8367713" y="2457294"/>
            <a:ext cx="519134" cy="46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634323" y="4194612"/>
            <a:ext cx="1252524" cy="1028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01387" y="2541319"/>
            <a:ext cx="2716127" cy="1943504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12625" y="5320145"/>
            <a:ext cx="3816764" cy="834347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91191" y="1980601"/>
            <a:ext cx="3485698" cy="145083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73084" y="2308015"/>
            <a:ext cx="1057053" cy="2465865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4163" y="3408216"/>
            <a:ext cx="192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of tests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3253841" y="3206338"/>
            <a:ext cx="1045028" cy="38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504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features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513" y="1573186"/>
            <a:ext cx="3919426" cy="47133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601387" y="4548249"/>
            <a:ext cx="2716127" cy="649091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1513" y="5347760"/>
            <a:ext cx="3836001" cy="938739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96174" y="2123450"/>
            <a:ext cx="204765" cy="227866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81513" y="2104559"/>
            <a:ext cx="1598653" cy="246756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3105" y="1981200"/>
            <a:ext cx="25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80269" y="1981200"/>
            <a:ext cx="164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test actions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1822" y="5024594"/>
            <a:ext cx="232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commands, including asserts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3105" y="4726379"/>
            <a:ext cx="243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of the currently selected command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26413" y="2203619"/>
            <a:ext cx="543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460314" y="2237383"/>
            <a:ext cx="1253700" cy="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460314" y="5024594"/>
            <a:ext cx="977074" cy="32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>
            <a:off x="3325091" y="5024594"/>
            <a:ext cx="1156422" cy="792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81513" y="4769020"/>
            <a:ext cx="1036449" cy="485495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3105" y="3028208"/>
            <a:ext cx="166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tests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29444" y="3443844"/>
            <a:ext cx="1840675" cy="142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763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normal IDE commands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921980"/>
              </p:ext>
            </p:extLst>
          </p:nvPr>
        </p:nvGraphicFramePr>
        <p:xfrm>
          <a:off x="1422400" y="2081213"/>
          <a:ext cx="101314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>
                  <a:extLst>
                    <a:ext uri="{9D8B030D-6E8A-4147-A177-3AD203B41FA5}">
                      <a16:colId xmlns:a16="http://schemas.microsoft.com/office/drawing/2014/main" val="1542898863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3435254450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8901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8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verifyTitle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assertTitle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3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click/</a:t>
                      </a:r>
                      <a:r>
                        <a:rPr lang="en-US" dirty="0" err="1"/>
                        <a:t>clickAndWait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verifyTextPresent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7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doubleClick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doubleClickAndWait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verifyElementPresent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12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check/</a:t>
                      </a:r>
                      <a:r>
                        <a:rPr lang="en-US" dirty="0" err="1"/>
                        <a:t>checkAndWait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verifyText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5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waitForPageToLoad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0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waitForElementPresent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7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58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2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3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7921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1: Start Firefox</a:t>
            </a:r>
          </a:p>
          <a:p>
            <a:pPr marL="0" indent="0">
              <a:buNone/>
            </a:pPr>
            <a:r>
              <a:rPr lang="en-US" dirty="0"/>
              <a:t>2: Start Selenium IDE</a:t>
            </a:r>
          </a:p>
          <a:p>
            <a:pPr marL="0" indent="0">
              <a:buNone/>
            </a:pPr>
            <a:r>
              <a:rPr lang="en-US" dirty="0"/>
              <a:t>3: Enable Recording</a:t>
            </a:r>
          </a:p>
          <a:p>
            <a:pPr marL="0" indent="0">
              <a:buNone/>
            </a:pPr>
            <a:r>
              <a:rPr lang="en-US" dirty="0"/>
              <a:t>4: Open "http://www.seleniumhq.org/"</a:t>
            </a:r>
          </a:p>
          <a:p>
            <a:pPr marL="0" indent="0">
              <a:buNone/>
            </a:pPr>
            <a:r>
              <a:rPr lang="en-US" dirty="0"/>
              <a:t>5: Click on "Projects" tab</a:t>
            </a:r>
          </a:p>
          <a:p>
            <a:pPr marL="0" indent="0">
              <a:buNone/>
            </a:pPr>
            <a:r>
              <a:rPr lang="en-US" dirty="0"/>
              <a:t>6: Click on "Selenium IDE" </a:t>
            </a:r>
            <a:r>
              <a:rPr lang="en-US" dirty="0" err="1"/>
              <a:t>textlink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7: Stop Recording</a:t>
            </a:r>
          </a:p>
          <a:p>
            <a:pPr marL="0" indent="0">
              <a:buNone/>
            </a:pPr>
            <a:r>
              <a:rPr lang="en-US" dirty="0"/>
              <a:t>8: Insert two commands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setSpeed</a:t>
            </a:r>
            <a:r>
              <a:rPr lang="en-US" dirty="0"/>
              <a:t> (2000)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assertTitle</a:t>
            </a:r>
            <a:r>
              <a:rPr lang="en-US" dirty="0"/>
              <a:t> (Selenium IDE Plugins)</a:t>
            </a:r>
          </a:p>
          <a:p>
            <a:pPr marL="0" indent="0">
              <a:buNone/>
            </a:pPr>
            <a:r>
              <a:rPr lang="en-US" dirty="0"/>
              <a:t>9: Playback the script</a:t>
            </a:r>
          </a:p>
          <a:p>
            <a:pPr marL="0" indent="0">
              <a:buNone/>
            </a:pPr>
            <a:r>
              <a:rPr lang="en-US" dirty="0"/>
              <a:t>10: Verify the result</a:t>
            </a:r>
          </a:p>
        </p:txBody>
      </p:sp>
    </p:spTree>
    <p:extLst>
      <p:ext uri="{BB962C8B-B14F-4D97-AF65-F5344CB8AC3E}">
        <p14:creationId xmlns:p14="http://schemas.microsoft.com/office/powerpoint/2010/main" val="25684557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1981200"/>
            <a:ext cx="5065153" cy="361207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2.1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76" y="1981200"/>
            <a:ext cx="4967872" cy="36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404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AutoNum type="arabicPeriod"/>
            </a:pPr>
            <a:r>
              <a:rPr lang="en-US" dirty="0"/>
              <a:t>Selenium IDE</a:t>
            </a:r>
          </a:p>
          <a:p>
            <a:pPr marL="342900" indent="-342900">
              <a:buAutoNum type="arabicPeriod"/>
            </a:pPr>
            <a:r>
              <a:rPr lang="en-US" dirty="0"/>
              <a:t>Web Elements Identification</a:t>
            </a:r>
          </a:p>
          <a:p>
            <a:pPr marL="342900" indent="-342900">
              <a:buAutoNum type="arabicPeriod"/>
            </a:pPr>
            <a:r>
              <a:rPr lang="en-US" dirty="0"/>
              <a:t>Selenium Web Driver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dirty="0"/>
              <a:t>Test Frameworks used for Selenium Scripts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388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2.1</a:t>
            </a:r>
          </a:p>
          <a:p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5" y="1981200"/>
            <a:ext cx="4993544" cy="3635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533" y="1984351"/>
            <a:ext cx="4989216" cy="36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366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2.1</a:t>
            </a:r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4" y="1981199"/>
            <a:ext cx="4668937" cy="432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1981200"/>
            <a:ext cx="5069821" cy="43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55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2.1</a:t>
            </a:r>
          </a:p>
          <a:p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4" y="1981199"/>
            <a:ext cx="4668937" cy="4325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03" y="1981200"/>
            <a:ext cx="514724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621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8"/>
            <a:ext cx="10130642" cy="40306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1: Start Firefox</a:t>
            </a:r>
          </a:p>
          <a:p>
            <a:pPr marL="0" indent="0">
              <a:buNone/>
            </a:pPr>
            <a:r>
              <a:rPr lang="en-US" sz="2000" dirty="0"/>
              <a:t>2: Start Selenium IDE</a:t>
            </a:r>
          </a:p>
          <a:p>
            <a:pPr marL="0" indent="0">
              <a:buNone/>
            </a:pPr>
            <a:r>
              <a:rPr lang="en-US" sz="2000" dirty="0"/>
              <a:t>3: Save Test Case (Ctrl + S) </a:t>
            </a:r>
            <a:r>
              <a:rPr lang="en-US" sz="2000" dirty="0">
                <a:sym typeface="Wingdings" panose="05000000000000000000" pitchFamily="2" charset="2"/>
              </a:rPr>
              <a:t> TC_0001.html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4: New Test Case (Ctrl + N)</a:t>
            </a:r>
          </a:p>
          <a:p>
            <a:pPr marL="0" indent="0">
              <a:buNone/>
            </a:pPr>
            <a:r>
              <a:rPr lang="en-US" sz="2000" dirty="0"/>
              <a:t>5: Save Test Case (Ctrl + S) </a:t>
            </a:r>
            <a:r>
              <a:rPr lang="en-US" sz="2000" dirty="0">
                <a:sym typeface="Wingdings" panose="05000000000000000000" pitchFamily="2" charset="2"/>
              </a:rPr>
              <a:t> TC_0002.html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6: Save Test Suite </a:t>
            </a:r>
            <a:r>
              <a:rPr lang="en-US" sz="2000" dirty="0">
                <a:sym typeface="Wingdings" panose="05000000000000000000" pitchFamily="2" charset="2"/>
              </a:rPr>
              <a:t> TS_0001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7: Click on TC_0001, insert some commands, Save (Ctrl + S)</a:t>
            </a:r>
          </a:p>
          <a:p>
            <a:pPr marL="0" indent="0">
              <a:buNone/>
            </a:pPr>
            <a:r>
              <a:rPr lang="en-US" sz="2000" dirty="0"/>
              <a:t>8: Click on TC_0002, insert some commands, Save (Ctrl + 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2.2</a:t>
            </a:r>
          </a:p>
        </p:txBody>
      </p:sp>
    </p:spTree>
    <p:extLst>
      <p:ext uri="{BB962C8B-B14F-4D97-AF65-F5344CB8AC3E}">
        <p14:creationId xmlns:p14="http://schemas.microsoft.com/office/powerpoint/2010/main" val="227555082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8"/>
            <a:ext cx="10130642" cy="403069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81200"/>
            <a:ext cx="1015833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514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8"/>
            <a:ext cx="10130642" cy="40306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1: Start Firefox</a:t>
            </a:r>
          </a:p>
          <a:p>
            <a:pPr marL="0" indent="0">
              <a:buNone/>
            </a:pPr>
            <a:r>
              <a:rPr lang="en-US" sz="2000" dirty="0"/>
              <a:t>2: Start Selenium IDE</a:t>
            </a:r>
          </a:p>
          <a:p>
            <a:pPr marL="0" indent="0">
              <a:buNone/>
            </a:pPr>
            <a:r>
              <a:rPr lang="en-US" sz="2000" dirty="0"/>
              <a:t>3: Open TS_0001</a:t>
            </a:r>
          </a:p>
          <a:p>
            <a:pPr marL="0" indent="0">
              <a:buNone/>
            </a:pPr>
            <a:r>
              <a:rPr lang="en-US" sz="2000" dirty="0"/>
              <a:t>4: Click on TC_0001, click on “Play current test case” button</a:t>
            </a:r>
          </a:p>
          <a:p>
            <a:pPr marL="0" indent="0">
              <a:buNone/>
            </a:pPr>
            <a:r>
              <a:rPr lang="en-US" sz="2000" dirty="0"/>
              <a:t>5: Wait for the TC_0001 running to finish</a:t>
            </a:r>
          </a:p>
          <a:p>
            <a:pPr marL="0" indent="0">
              <a:buNone/>
            </a:pPr>
            <a:r>
              <a:rPr lang="en-US" sz="2000" dirty="0"/>
              <a:t>6: Click on “Play entire test suite” button</a:t>
            </a:r>
          </a:p>
          <a:p>
            <a:pPr marL="0" indent="0">
              <a:buNone/>
            </a:pPr>
            <a:r>
              <a:rPr lang="en-US" sz="2000" dirty="0"/>
              <a:t>7: Wait for all test cases running to finish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2.3</a:t>
            </a:r>
          </a:p>
        </p:txBody>
      </p:sp>
    </p:spTree>
    <p:extLst>
      <p:ext uri="{BB962C8B-B14F-4D97-AF65-F5344CB8AC3E}">
        <p14:creationId xmlns:p14="http://schemas.microsoft.com/office/powerpoint/2010/main" val="35063572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1365812"/>
            <a:ext cx="10158335" cy="4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529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3. Web Elements Identification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r>
              <a:rPr lang="en-US" sz="2000" dirty="0"/>
              <a:t> Web Elements</a:t>
            </a:r>
          </a:p>
          <a:p>
            <a:r>
              <a:rPr lang="en-US" sz="2000" dirty="0"/>
              <a:t> Locators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By ID, Name, </a:t>
            </a:r>
            <a:r>
              <a:rPr lang="en-US" sz="1800" dirty="0" err="1"/>
              <a:t>LinkText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By XPath, CSS</a:t>
            </a:r>
          </a:p>
          <a:p>
            <a:r>
              <a:rPr lang="en-US" sz="2000" dirty="0"/>
              <a:t> Browser Tools for Web Elements Identification</a:t>
            </a:r>
            <a:endParaRPr lang="en-US" sz="1800" dirty="0"/>
          </a:p>
          <a:p>
            <a:r>
              <a:rPr lang="en-US" sz="2000" dirty="0"/>
              <a:t> </a:t>
            </a:r>
            <a:r>
              <a:rPr lang="en-US" sz="2000" dirty="0"/>
              <a:t>Practice 3.1: Locate web elements by CSS/XPath</a:t>
            </a:r>
          </a:p>
          <a:p>
            <a:r>
              <a:rPr lang="en-US" sz="2000" dirty="0"/>
              <a:t> Practice 3.2: Make sure data is sorted properly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08759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Web Elements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r>
              <a:rPr lang="en-US" altLang="en-US" sz="2000" dirty="0"/>
              <a:t>Button</a:t>
            </a:r>
          </a:p>
          <a:p>
            <a:r>
              <a:rPr lang="en-US" altLang="en-US" sz="2000" dirty="0"/>
              <a:t>Text Box</a:t>
            </a:r>
          </a:p>
          <a:p>
            <a:r>
              <a:rPr lang="en-US" altLang="en-US" sz="2000" dirty="0"/>
              <a:t>Link</a:t>
            </a:r>
          </a:p>
          <a:p>
            <a:r>
              <a:rPr lang="en-US" altLang="en-US" sz="2000" dirty="0"/>
              <a:t>Drop Down</a:t>
            </a:r>
          </a:p>
          <a:p>
            <a:r>
              <a:rPr lang="en-US" altLang="en-US" sz="2000" dirty="0"/>
              <a:t>Radio Button</a:t>
            </a:r>
          </a:p>
          <a:p>
            <a:r>
              <a:rPr lang="en-US" altLang="en-US" sz="2000" dirty="0"/>
              <a:t>List Box</a:t>
            </a:r>
          </a:p>
          <a:p>
            <a:r>
              <a:rPr lang="en-US" altLang="en-US" sz="2000" dirty="0" err="1"/>
              <a:t>Etc</a:t>
            </a:r>
            <a:endParaRPr lang="en-US" alt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98031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Locators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r>
              <a:rPr lang="en-US" sz="2000" dirty="0"/>
              <a:t>Locators are used to identify the web elements</a:t>
            </a:r>
            <a:endParaRPr lang="en-US" alt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Link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XPath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/>
              <a:t>Etc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0546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Kết quả hình ản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982663"/>
            <a:ext cx="10147223" cy="51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2552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Id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1801637"/>
            <a:ext cx="5848350" cy="2228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3104" y="4475079"/>
            <a:ext cx="1010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Id=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(3)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.Id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85399677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Name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1777883"/>
            <a:ext cx="5848350" cy="2228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3104" y="4475079"/>
            <a:ext cx="1010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username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password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continue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(6)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continue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(7)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.Name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username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426876615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</a:t>
            </a:r>
            <a:r>
              <a:rPr lang="en-US" sz="2800" dirty="0" err="1"/>
              <a:t>LinkText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23104" y="4475079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Link=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Continue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Cancel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.LinkText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Continue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05" y="1780560"/>
            <a:ext cx="5797092" cy="21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1271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Xpath</a:t>
            </a:r>
            <a:r>
              <a:rPr lang="en-US" sz="2000" dirty="0"/>
              <a:t> is query language for selecting nodes from an XML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Xpath</a:t>
            </a:r>
            <a:r>
              <a:rPr lang="en-US" sz="2000" dirty="0"/>
              <a:t> is based on a tree representation of the XML document and provides the ability to navigate around the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hlinkClick r:id="rId2"/>
              </a:rPr>
              <a:t>http://docs.seleniumhq.org/docs/02_selenium_ide.jsp#locating-elements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AutoShape 2" descr="Kết quả hình ảnh cho xpath icon"/>
          <p:cNvSpPr>
            <a:spLocks noChangeAspect="1" noChangeArrowheads="1"/>
          </p:cNvSpPr>
          <p:nvPr/>
        </p:nvSpPr>
        <p:spPr bwMode="auto">
          <a:xfrm>
            <a:off x="592772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442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4" y="1772575"/>
            <a:ext cx="5934075" cy="1724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3104" y="3662768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*Absolute path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/html/body/form[1]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(3)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html/body/form[1]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5496" y="4493595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*Relative path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//form[1]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(3)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(“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//form[1]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5495" y="5425730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*Tag with attribute value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//input[@name='username']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(4)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//input[@name='username']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53188845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4" y="1772575"/>
            <a:ext cx="5934075" cy="1724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5496" y="4446095"/>
            <a:ext cx="101069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*Operator ‘and’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//input[@type='submit'][@value='Login']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(6)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 and 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(6)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//input[@type='submit'][@value='Login']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//input[@type='submit‘ and 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  <a:p>
            <a:endParaRPr lang="en-US" sz="1600" dirty="0">
              <a:latin typeface="Courier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5495" y="5603855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*Operator ‘or’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 or 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(6)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 or 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5496" y="3602949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*Any tag with id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//*[@id='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(4)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(“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//*[@id='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8765649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4" y="1772575"/>
            <a:ext cx="5934075" cy="1724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5496" y="3602949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*Any contains text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name,'username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')]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name,'username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')]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3521" y="4444129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*Match value to any attribute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//input[contains(@*,'username')]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 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//input[contains(@*,'username')]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7796" y="5356556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*Use parent to get to same-hierarchy object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//input[@name='username']/..//input[@name='password']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//input[@name='username']/..//input[@name='password']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1099625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4" y="1772575"/>
            <a:ext cx="5934075" cy="1724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5496" y="3602949"/>
            <a:ext cx="1010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*Ancestor, descendant, following, following-sibling, preceding, preceding-sibling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35434930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CSS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CSS (Cascading Style Sheets) is a language for describing the rendering of HTML and XML documents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CSS uses Selectors for binding style properties to elements in the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hlinkClick r:id="rId2"/>
              </a:rPr>
              <a:t>http://docs.seleniumhq.org/docs/02_selenium_ide.jsp#locating-elements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AutoShape 2" descr="Kết quả hình ảnh cho xpath icon"/>
          <p:cNvSpPr>
            <a:spLocks noChangeAspect="1" noChangeArrowheads="1"/>
          </p:cNvSpPr>
          <p:nvPr/>
        </p:nvSpPr>
        <p:spPr bwMode="auto">
          <a:xfrm>
            <a:off x="592772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629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CSS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39980" y="3817143"/>
            <a:ext cx="4550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form#loginForm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(3)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input[name="username"]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input.required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[type="text"]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input.passfield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#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input[type="button"]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(7)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#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input:nth-child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(2)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01" y="1688967"/>
            <a:ext cx="7324725" cy="19738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655" y="3815744"/>
            <a:ext cx="6509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//form[@id='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(3)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1313"/>
                </a:solidFill>
                <a:latin typeface="Courier"/>
                <a:cs typeface="Times New Roman" panose="02020603050405020304" pitchFamily="18" charset="0"/>
              </a:rPr>
              <a:t>//input[@name='username']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class,'required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')][@type='text']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//input[contains(@class,'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passfield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')](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5)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//*[@id='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']//input[@type="button"]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(7)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//*[@id='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']//input[2]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2962859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r>
              <a:rPr lang="en-US" dirty="0"/>
              <a:t> What is Selenium?</a:t>
            </a:r>
          </a:p>
          <a:p>
            <a:r>
              <a:rPr lang="en-US" dirty="0"/>
              <a:t> What Selenium can do?</a:t>
            </a:r>
          </a:p>
          <a:p>
            <a:r>
              <a:rPr lang="en-US" dirty="0"/>
              <a:t> Advantages and Disadvantages of Selenium</a:t>
            </a:r>
          </a:p>
          <a:p>
            <a:r>
              <a:rPr lang="en-US" dirty="0"/>
              <a:t> Selenium Components</a:t>
            </a:r>
          </a:p>
          <a:p>
            <a:r>
              <a:rPr lang="en-US" dirty="0"/>
              <a:t> How Selenium Work?</a:t>
            </a:r>
          </a:p>
          <a:p>
            <a:r>
              <a:rPr lang="en-US" dirty="0"/>
              <a:t> Overview of Selenium Framework?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19810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CSS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Mapping between CSS and XPath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95707"/>
              </p:ext>
            </p:extLst>
          </p:nvPr>
        </p:nvGraphicFramePr>
        <p:xfrm>
          <a:off x="1395413" y="1991638"/>
          <a:ext cx="10134600" cy="406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12">
                  <a:extLst>
                    <a:ext uri="{9D8B030D-6E8A-4147-A177-3AD203B41FA5}">
                      <a16:colId xmlns:a16="http://schemas.microsoft.com/office/drawing/2014/main" val="220842529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2450144233"/>
                    </a:ext>
                  </a:extLst>
                </a:gridCol>
                <a:gridCol w="5307343">
                  <a:extLst>
                    <a:ext uri="{9D8B030D-6E8A-4147-A177-3AD203B41FA5}">
                      <a16:colId xmlns:a16="http://schemas.microsoft.com/office/drawing/2014/main" val="425238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Xpath</a:t>
                      </a:r>
                      <a:r>
                        <a:rPr lang="en-US" dirty="0"/>
                        <a:t>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</a:t>
                      </a:r>
                      <a:r>
                        <a:rPr lang="en-US" sz="1400" baseline="0" dirty="0"/>
                        <a:t> element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4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E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68508"/>
                  </a:ext>
                </a:extLst>
              </a:tr>
              <a:tr h="351561">
                <a:tc>
                  <a:txBody>
                    <a:bodyPr/>
                    <a:lstStyle/>
                    <a:p>
                      <a:r>
                        <a:rPr lang="en-US" sz="1400" dirty="0"/>
                        <a:t>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E//F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F element that is a descendant of an E element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80480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r>
                        <a:rPr lang="en-US" sz="1400" dirty="0"/>
                        <a:t>E &gt;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F element that is a child of an element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686585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sz="1400" dirty="0"/>
                        <a:t>E:first-child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element E when E is the first child of its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4714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E:nth-of-type(n)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Matches element E when E is the n-</a:t>
                      </a:r>
                      <a:r>
                        <a:rPr lang="en-US" sz="1400" dirty="0" err="1"/>
                        <a:t>th</a:t>
                      </a:r>
                      <a:r>
                        <a:rPr lang="en-US" sz="1400" dirty="0"/>
                        <a:t> child of its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3931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E:last-child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E[last()]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Matches element E when E is the last child of its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4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E#myid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E[ @id = ‘</a:t>
                      </a:r>
                      <a:r>
                        <a:rPr lang="en-US" sz="1400" dirty="0" err="1"/>
                        <a:t>myid</a:t>
                      </a:r>
                      <a:r>
                        <a:rPr lang="en-US" sz="1400" dirty="0"/>
                        <a:t>’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E element ID equal to ‘</a:t>
                      </a:r>
                      <a:r>
                        <a:rPr lang="en-US" sz="1400" dirty="0" err="1"/>
                        <a:t>myid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0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E[name=email]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E[@name=‘email’]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Matches any E that has name equal to “email"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1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E:contains(‘Some Text’)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E[contains(text(),’Some Text’)]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E that contains ‘Some Text’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0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1273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9"/>
            <a:ext cx="10130642" cy="73968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Please locate all web elements (1 </a:t>
            </a:r>
            <a:r>
              <a:rPr lang="en-US" sz="2000" b="1" dirty="0">
                <a:sym typeface="Wingdings" panose="05000000000000000000" pitchFamily="2" charset="2"/>
              </a:rPr>
              <a:t> 5)</a:t>
            </a:r>
            <a:r>
              <a:rPr lang="en-US" sz="2000" b="1" dirty="0"/>
              <a:t> as below page by both XPath and CSS methods.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3.1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535" y="3235393"/>
            <a:ext cx="10152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   		&lt;form </a:t>
            </a:r>
            <a:r>
              <a:rPr lang="en-US" dirty="0">
                <a:solidFill>
                  <a:srgbClr val="FF1313"/>
                </a:solidFill>
              </a:rPr>
              <a:t>id</a:t>
            </a:r>
            <a:r>
              <a:rPr lang="en-US" dirty="0"/>
              <a:t>="</a:t>
            </a:r>
            <a:r>
              <a:rPr lang="en-US" dirty="0" err="1">
                <a:solidFill>
                  <a:srgbClr val="7030A0"/>
                </a:solidFill>
              </a:rPr>
              <a:t>loginForm</a:t>
            </a:r>
            <a:r>
              <a:rPr lang="en-US" dirty="0"/>
              <a:t>"&gt; (1)</a:t>
            </a:r>
          </a:p>
          <a:p>
            <a:r>
              <a:rPr lang="en-US" dirty="0"/>
              <a:t>    			&lt;input </a:t>
            </a:r>
            <a:r>
              <a:rPr lang="en-US" dirty="0">
                <a:solidFill>
                  <a:srgbClr val="FF1313"/>
                </a:solidFill>
              </a:rPr>
              <a:t>class</a:t>
            </a:r>
            <a:r>
              <a:rPr lang="en-US" dirty="0"/>
              <a:t>="r</a:t>
            </a:r>
            <a:r>
              <a:rPr lang="en-US" dirty="0">
                <a:solidFill>
                  <a:srgbClr val="7030A0"/>
                </a:solidFill>
              </a:rPr>
              <a:t>equired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username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text</a:t>
            </a:r>
            <a:r>
              <a:rPr lang="en-US" dirty="0"/>
              <a:t>" /&gt; (2)</a:t>
            </a:r>
          </a:p>
          <a:p>
            <a:r>
              <a:rPr lang="en-US" dirty="0"/>
              <a:t>    			&lt;input </a:t>
            </a:r>
            <a:r>
              <a:rPr lang="en-US" dirty="0">
                <a:solidFill>
                  <a:srgbClr val="FF1313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required </a:t>
            </a:r>
            <a:r>
              <a:rPr lang="en-US" dirty="0" err="1">
                <a:solidFill>
                  <a:srgbClr val="7030A0"/>
                </a:solidFill>
              </a:rPr>
              <a:t>passfield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password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password</a:t>
            </a:r>
            <a:r>
              <a:rPr lang="en-US" dirty="0"/>
              <a:t>" /&gt; (3)</a:t>
            </a:r>
          </a:p>
          <a:p>
            <a:r>
              <a:rPr lang="en-US" dirty="0"/>
              <a:t>    			&lt;input </a:t>
            </a:r>
            <a:r>
              <a:rPr lang="en-US" dirty="0">
                <a:solidFill>
                  <a:srgbClr val="FF1313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continue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value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Login</a:t>
            </a:r>
            <a:r>
              <a:rPr lang="en-US" dirty="0"/>
              <a:t>" /&gt; (4)</a:t>
            </a:r>
          </a:p>
          <a:p>
            <a:r>
              <a:rPr lang="en-US" dirty="0"/>
              <a:t>    			&lt;input </a:t>
            </a:r>
            <a:r>
              <a:rPr lang="en-US" dirty="0">
                <a:solidFill>
                  <a:srgbClr val="FF1313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continue</a:t>
            </a:r>
            <a:r>
              <a:rPr lang="en-US" dirty="0"/>
              <a:t>" t</a:t>
            </a:r>
            <a:r>
              <a:rPr lang="en-US" dirty="0">
                <a:solidFill>
                  <a:srgbClr val="FF1313"/>
                </a:solidFill>
              </a:rPr>
              <a:t>ype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button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value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Clear</a:t>
            </a:r>
            <a:r>
              <a:rPr lang="en-US" dirty="0"/>
              <a:t>" /&gt; (5)</a:t>
            </a:r>
          </a:p>
          <a:p>
            <a:r>
              <a:rPr lang="en-US" dirty="0"/>
              <a:t>   		&lt;/form&gt;</a:t>
            </a:r>
          </a:p>
          <a:p>
            <a:r>
              <a:rPr lang="en-US" dirty="0"/>
              <a:t> 	&lt;/body&gt;</a:t>
            </a:r>
          </a:p>
          <a:p>
            <a:r>
              <a:rPr lang="en-US" dirty="0"/>
              <a:t> &lt;html&gt;</a:t>
            </a:r>
          </a:p>
        </p:txBody>
      </p:sp>
    </p:spTree>
    <p:extLst>
      <p:ext uri="{BB962C8B-B14F-4D97-AF65-F5344CB8AC3E}">
        <p14:creationId xmlns:p14="http://schemas.microsoft.com/office/powerpoint/2010/main" val="193318056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35" y="1757284"/>
            <a:ext cx="10130642" cy="73968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Make sure that below table is sorted by name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3.2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535" y="2380357"/>
            <a:ext cx="3103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 &lt;table </a:t>
            </a:r>
            <a:r>
              <a:rPr lang="en-US" sz="1400" dirty="0">
                <a:solidFill>
                  <a:srgbClr val="FF0000"/>
                </a:solidFill>
              </a:rPr>
              <a:t>border</a:t>
            </a:r>
            <a:r>
              <a:rPr lang="en-US" sz="1400" dirty="0">
                <a:solidFill>
                  <a:srgbClr val="0000CC"/>
                </a:solidFill>
              </a:rPr>
              <a:t>="1"&gt;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&lt;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  &lt;</a:t>
            </a:r>
            <a:r>
              <a:rPr lang="en-US" sz="1400" dirty="0" err="1">
                <a:solidFill>
                  <a:srgbClr val="0000CC"/>
                </a:solidFill>
              </a:rPr>
              <a:t>th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  <a:r>
              <a:rPr lang="en-US" sz="1400" b="1" dirty="0"/>
              <a:t>Name</a:t>
            </a:r>
            <a:r>
              <a:rPr lang="en-US" sz="1400" dirty="0">
                <a:solidFill>
                  <a:srgbClr val="0000CC"/>
                </a:solidFill>
              </a:rPr>
              <a:t>&lt;/</a:t>
            </a:r>
            <a:r>
              <a:rPr lang="en-US" sz="1400" dirty="0" err="1">
                <a:solidFill>
                  <a:srgbClr val="0000CC"/>
                </a:solidFill>
              </a:rPr>
              <a:t>th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  &lt;</a:t>
            </a:r>
            <a:r>
              <a:rPr lang="en-US" sz="1400" dirty="0" err="1">
                <a:solidFill>
                  <a:srgbClr val="0000CC"/>
                </a:solidFill>
              </a:rPr>
              <a:t>th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  <a:r>
              <a:rPr lang="en-US" sz="1400" b="1" dirty="0"/>
              <a:t>Age</a:t>
            </a:r>
            <a:r>
              <a:rPr lang="en-US" sz="1400" dirty="0">
                <a:solidFill>
                  <a:srgbClr val="0000CC"/>
                </a:solidFill>
              </a:rPr>
              <a:t>&lt;/</a:t>
            </a:r>
            <a:r>
              <a:rPr lang="en-US" sz="1400" dirty="0" err="1">
                <a:solidFill>
                  <a:srgbClr val="0000CC"/>
                </a:solidFill>
              </a:rPr>
              <a:t>th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&lt;/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 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&lt;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 &lt;td&gt;</a:t>
            </a:r>
            <a:r>
              <a:rPr lang="en-US" sz="1400" b="1" dirty="0"/>
              <a:t>An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 &lt;td&gt;</a:t>
            </a:r>
            <a:r>
              <a:rPr lang="en-US" sz="1400" b="1" dirty="0"/>
              <a:t>25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&lt;/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&lt;td&gt;</a:t>
            </a:r>
            <a:r>
              <a:rPr lang="en-US" sz="1400" b="1" dirty="0" err="1"/>
              <a:t>Binh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&lt;td&gt;2</a:t>
            </a:r>
            <a:r>
              <a:rPr lang="en-US" sz="1400" b="1" dirty="0"/>
              <a:t>4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&lt;/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&lt;td&gt;</a:t>
            </a:r>
            <a:r>
              <a:rPr lang="en-US" sz="1400" b="1" dirty="0"/>
              <a:t>Minh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&lt;td&gt;</a:t>
            </a:r>
            <a:r>
              <a:rPr lang="en-US" sz="1400" b="1" dirty="0"/>
              <a:t>30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&lt;/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&lt;/table&gt;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3" y="2380357"/>
            <a:ext cx="1990539" cy="22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73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Japan Presentation20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Selenium?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A open-source functional testing framework for web applications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Developed Jason Huggins in 2004 for testing internal application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ThroughtWorks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 </a:t>
            </a:r>
            <a:r>
              <a:rPr lang="en-US"/>
              <a:t>In 2006 </a:t>
            </a:r>
            <a:r>
              <a:rPr lang="en-US" dirty="0"/>
              <a:t>Jason moved to Selenium team (a part of google) to develop Selenium WebDriver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22" y="3859481"/>
            <a:ext cx="2576435" cy="2162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84" y="3859481"/>
            <a:ext cx="2613634" cy="21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30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Selenium?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6" y="1365813"/>
            <a:ext cx="10130643" cy="398776"/>
          </a:xfrm>
        </p:spPr>
        <p:txBody>
          <a:bodyPr/>
          <a:lstStyle/>
          <a:p>
            <a:r>
              <a:rPr lang="en-US" sz="1800" dirty="0"/>
              <a:t>Job Trends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5" y="1981200"/>
            <a:ext cx="4752227" cy="415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21" y="1981200"/>
            <a:ext cx="487869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86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Selenium can do?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4" y="1981201"/>
            <a:ext cx="10106909" cy="41529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 Browser Testing (Chrome, Firefox, IE, Safari, Opera)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en-US" sz="2100" dirty="0"/>
              <a:t>Operating 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100" dirty="0"/>
              <a:t>Windows, Linux, Mac, Android, iOS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Different Language Scripting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Java, C#, Python, Ruby, PHP, Perl, JavaScript, 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Easy Framework Development (</a:t>
            </a:r>
            <a:r>
              <a:rPr lang="nb-NO" sz="2100" dirty="0"/>
              <a:t>Keyword Driver, Data driven, etc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Parallel Testing (Multiple browser in same time)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984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Selenium can do?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Automation capabilities</a:t>
            </a:r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4" y="1981201"/>
            <a:ext cx="10106909" cy="41529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100" dirty="0"/>
              <a:t>Record and Play back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Full actions on all web elements</a:t>
            </a:r>
            <a:endParaRPr lang="en-US" sz="21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Verify check points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Reporting (need improvement)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Logging (need improvement)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Object identifier (HTML5, AngularJS, jQuery, </a:t>
            </a:r>
            <a:r>
              <a:rPr lang="en-IN" sz="2100" dirty="0" err="1">
                <a:latin typeface="Arial" panose="020B0604020202020204" pitchFamily="34" charset="0"/>
                <a:cs typeface="Arial" panose="020B0604020202020204" pitchFamily="34" charset="0"/>
              </a:rPr>
              <a:t>JsRender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720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CC_GCS Testing Capability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Internal_x0020_Communications_x0020_Classification xmlns="27a168bd-a986-49f3-bbff-8a6415310b2f">8</Internal_x0020_Communications_x0020_Classification>
    <_Contributor xmlns="http://schemas.microsoft.com/sharepoint/v3/fields" xsi:nil="true"/>
    <_Format xmlns="http://schemas.microsoft.com/sharepoint/v3/fields" xsi:nil="true"/>
    <_Coverage xmlns="http://schemas.microsoft.com/sharepoint/v3/fields" xsi:nil="true"/>
    <_Identifier xmlns="http://schemas.microsoft.com/sharepoint/v3/fields" xsi:nil="true"/>
    <_ResourceType xmlns="http://schemas.microsoft.com/sharepoint/v3/fields" xsi:nil="true"/>
    <_RightsManagement xmlns="http://schemas.microsoft.com/sharepoint/v3/fields" xsi:nil="true"/>
    <Status_x0020_Classification xmlns="27a168bd-a986-49f3-bbff-8a6415310b2f">3</Status_x0020_Classification>
    <_DCDateCreated xmlns="http://schemas.microsoft.com/sharepoint/v3/fields">2013-04-22T12:00:00Z</_DCDateCreat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ternal Communications" ma:contentTypeID="0x01010B006A5779C2BD806041A467C59843B9E815001A3F8FBB21A6244D994E542AE55389C6" ma:contentTypeVersion="2" ma:contentTypeDescription="" ma:contentTypeScope="" ma:versionID="cf46294c02378adbbbc6c0214ad8d6e8">
  <xsd:schema xmlns:xsd="http://www.w3.org/2001/XMLSchema" xmlns:p="http://schemas.microsoft.com/office/2006/metadata/properties" xmlns:ns1="http://schemas.microsoft.com/sharepoint/v3" xmlns:ns2="http://schemas.microsoft.com/sharepoint/v3/fields" xmlns:ns3="27a168bd-a986-49f3-bbff-8a6415310b2f" targetNamespace="http://schemas.microsoft.com/office/2006/metadata/properties" ma:root="true" ma:fieldsID="8e8168fbe886a888d52b67c67284345a" ns1:_="" ns2:_="" ns3:_="">
    <xsd:import namespace="http://schemas.microsoft.com/sharepoint/v3"/>
    <xsd:import namespace="http://schemas.microsoft.com/sharepoint/v3/fields"/>
    <xsd:import namespace="27a168bd-a986-49f3-bbff-8a6415310b2f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2:_Coverag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  <xsd:element ref="ns3:Internal_x0020_Communications_x0020_Classification"/>
                <xsd:element ref="ns3:Status_x0020_Classific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Language" ma:index="15" nillable="true" ma:displayName="Language" ma:default="English" ma:hidden="true" ma:internalName="Language" ma:readOnly="fals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Contributor" ma:index="7" nillable="true" ma:displayName="Contributor" ma:description="One or more people or organizations that contributed to this resource" ma:internalName="_Contributor">
      <xsd:simpleType>
        <xsd:restriction base="dms:Note"/>
      </xsd:simpleType>
    </xsd:element>
    <xsd:element name="_Coverage" ma:index="8" nillable="true" ma:displayName="Coverage" ma:hidden="true" ma:internalName="_Coverage" ma:readOnly="false">
      <xsd:simpleType>
        <xsd:restriction base="dms:Text">
          <xsd:maxLength value="255"/>
        </xsd:restriction>
      </xsd:simpleType>
    </xsd:element>
    <xsd:element name="_DCDateCreated" ma:index="10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1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3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4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6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7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8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19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3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7a168bd-a986-49f3-bbff-8a6415310b2f" elementFormDefault="qualified">
    <xsd:import namespace="http://schemas.microsoft.com/office/2006/documentManagement/types"/>
    <xsd:element name="Internal_x0020_Communications_x0020_Classification" ma:index="24" ma:displayName="Internal Communications Classification" ma:list="{74ba1fc1-f49e-4822-ba95-6b13dd42fad8}" ma:internalName="Internal_x0020_Communications_x0020_Classification" ma:showField="Title" ma:web="27a168bd-a986-49f3-bbff-8a6415310b2f">
      <xsd:simpleType>
        <xsd:restriction base="dms:Lookup"/>
      </xsd:simpleType>
    </xsd:element>
    <xsd:element name="Status_x0020_Classification" ma:index="25" ma:displayName="Status Classification" ma:list="{28637846-ff80-4ccf-9321-ed9e3d7c4c11}" ma:internalName="Status_x0020_Classification" ma:showField="Title" ma:web="27a168bd-a986-49f3-bbff-8a6415310b2f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22" ma:displayName="Title:"/>
        <xsd:element ref="dc:subject" minOccurs="0" maxOccurs="1" ma:index="21" ma:displayName="Subject"/>
        <xsd:element ref="dc:description" minOccurs="0" maxOccurs="1" ma:index="12" ma:displayName="Details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C64C29F-EDFD-48B8-A09C-1DEF3C7D80F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27a168bd-a986-49f3-bbff-8a6415310b2f"/>
    <ds:schemaRef ds:uri="http://schemas.microsoft.com/sharepoint/v3/field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30C9FA-8F5D-4F5A-93C1-66027408E1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E7BA9E-D328-4F7B-AFC9-EC0967EFB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27a168bd-a986-49f3-bbff-8a6415310b2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20259</TotalTime>
  <Words>2320</Words>
  <Application>Microsoft Office PowerPoint</Application>
  <PresentationFormat>Custom</PresentationFormat>
  <Paragraphs>438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</vt:lpstr>
      <vt:lpstr>Myriad Pro</vt:lpstr>
      <vt:lpstr>Myriad Pro Light</vt:lpstr>
      <vt:lpstr>Times New Roman</vt:lpstr>
      <vt:lpstr>Wingdings</vt:lpstr>
      <vt:lpstr>HCC_GCS Testing Capability</vt:lpstr>
      <vt:lpstr>Basic Selenium</vt:lpstr>
      <vt:lpstr>Course Goals and Objectives</vt:lpstr>
      <vt:lpstr>Outline</vt:lpstr>
      <vt:lpstr>PowerPoint Presentation</vt:lpstr>
      <vt:lpstr>1. Introduction</vt:lpstr>
      <vt:lpstr>What is Selenium?</vt:lpstr>
      <vt:lpstr>What is Selenium?</vt:lpstr>
      <vt:lpstr>What Selenium can do?</vt:lpstr>
      <vt:lpstr>What Selenium can do?</vt:lpstr>
      <vt:lpstr>Advantages and Disadvantages of Selenium </vt:lpstr>
      <vt:lpstr>Selenium Components</vt:lpstr>
      <vt:lpstr>How Selenium work</vt:lpstr>
      <vt:lpstr>How Selenium work</vt:lpstr>
      <vt:lpstr>How Selenium work</vt:lpstr>
      <vt:lpstr>Overview of Selenium Framework</vt:lpstr>
      <vt:lpstr>PowerPoint Presentation</vt:lpstr>
      <vt:lpstr>2. Selenium IDE </vt:lpstr>
      <vt:lpstr>What is Selenium IDE  </vt:lpstr>
      <vt:lpstr>What Selenium IDE can do?  </vt:lpstr>
      <vt:lpstr>Advantages and Disadvantages of Selenium IDE </vt:lpstr>
      <vt:lpstr>Install Selenium IDE  </vt:lpstr>
      <vt:lpstr>Install Selenium IDE  </vt:lpstr>
      <vt:lpstr>Install Selenium IDE  </vt:lpstr>
      <vt:lpstr>Install Selenium IDE  </vt:lpstr>
      <vt:lpstr>Main features  </vt:lpstr>
      <vt:lpstr>Main features  </vt:lpstr>
      <vt:lpstr>Some normal IDE commands  </vt:lpstr>
      <vt:lpstr>Record and Playback your tests  </vt:lpstr>
      <vt:lpstr>Record and Playback your tests  </vt:lpstr>
      <vt:lpstr>Record and Playback your tests  </vt:lpstr>
      <vt:lpstr>Record and Playback your tests  </vt:lpstr>
      <vt:lpstr>Record and Playback your tests  </vt:lpstr>
      <vt:lpstr>Create test suites / test cases  </vt:lpstr>
      <vt:lpstr>Create test suites / test cases  </vt:lpstr>
      <vt:lpstr>Execute test suites / test cases  </vt:lpstr>
      <vt:lpstr>PowerPoint Presentation</vt:lpstr>
      <vt:lpstr>3. Web Elements Identification </vt:lpstr>
      <vt:lpstr>Web Elements  </vt:lpstr>
      <vt:lpstr>Locators  </vt:lpstr>
      <vt:lpstr>Locating by Id  </vt:lpstr>
      <vt:lpstr>Locating by Name  </vt:lpstr>
      <vt:lpstr>Locating by LinkText  </vt:lpstr>
      <vt:lpstr>Locating by XPath </vt:lpstr>
      <vt:lpstr>Locating by XPath  </vt:lpstr>
      <vt:lpstr>Locating by XPath  </vt:lpstr>
      <vt:lpstr>Locating by XPath  </vt:lpstr>
      <vt:lpstr>Locating by XPath  </vt:lpstr>
      <vt:lpstr>Locating by CSS </vt:lpstr>
      <vt:lpstr>Locating by CSS  </vt:lpstr>
      <vt:lpstr>Locating by CSS  </vt:lpstr>
      <vt:lpstr>Execute test suites / test cases  </vt:lpstr>
      <vt:lpstr>Execute test suites / test cases  </vt:lpstr>
      <vt:lpstr>PowerPoint Presentation</vt:lpstr>
    </vt:vector>
  </TitlesOfParts>
  <Company>Hitachi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Consulting</dc:title>
  <dc:creator>UST420s</dc:creator>
  <cp:lastModifiedBy>Khanh Tran</cp:lastModifiedBy>
  <cp:revision>1218</cp:revision>
  <cp:lastPrinted>2015-07-10T21:27:56Z</cp:lastPrinted>
  <dcterms:created xsi:type="dcterms:W3CDTF">2013-05-14T14:24:53Z</dcterms:created>
  <dcterms:modified xsi:type="dcterms:W3CDTF">2016-12-01T04:33:44Z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0x01010B006A5779C2BD806041A467C59843B9E815001A3F8FBB21A6244D994E542AE55389C6</vt:lpwstr>
  </property>
</Properties>
</file>