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4.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5.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6.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Lst>
  <p:notesMasterIdLst>
    <p:notesMasterId r:id="rId23"/>
  </p:notesMasterIdLst>
  <p:handoutMasterIdLst>
    <p:handoutMasterId r:id="rId24"/>
  </p:handoutMasterIdLst>
  <p:sldIdLst>
    <p:sldId id="312" r:id="rId2"/>
    <p:sldId id="318" r:id="rId3"/>
    <p:sldId id="378" r:id="rId4"/>
    <p:sldId id="372" r:id="rId5"/>
    <p:sldId id="373" r:id="rId6"/>
    <p:sldId id="374" r:id="rId7"/>
    <p:sldId id="375" r:id="rId8"/>
    <p:sldId id="380" r:id="rId9"/>
    <p:sldId id="377" r:id="rId10"/>
    <p:sldId id="371" r:id="rId11"/>
    <p:sldId id="379" r:id="rId12"/>
    <p:sldId id="361" r:id="rId13"/>
    <p:sldId id="362" r:id="rId14"/>
    <p:sldId id="363" r:id="rId15"/>
    <p:sldId id="364" r:id="rId16"/>
    <p:sldId id="365" r:id="rId17"/>
    <p:sldId id="366" r:id="rId18"/>
    <p:sldId id="367" r:id="rId19"/>
    <p:sldId id="368" r:id="rId20"/>
    <p:sldId id="369" r:id="rId21"/>
    <p:sldId id="370" r:id="rId22"/>
  </p:sldIdLst>
  <p:sldSz cx="9144000" cy="6858000" type="screen4x3"/>
  <p:notesSz cx="6858000" cy="91011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p15:clr>
            <a:srgbClr val="A4A3A4"/>
          </p15:clr>
        </p15:guide>
        <p15:guide id="2" orient="horz" pos="3355">
          <p15:clr>
            <a:srgbClr val="A4A3A4"/>
          </p15:clr>
        </p15:guide>
        <p15:guide id="3" orient="horz" pos="111">
          <p15:clr>
            <a:srgbClr val="A4A3A4"/>
          </p15:clr>
        </p15:guide>
        <p15:guide id="4" orient="horz" pos="208">
          <p15:clr>
            <a:srgbClr val="A4A3A4"/>
          </p15:clr>
        </p15:guide>
        <p15:guide id="5" orient="horz" pos="597">
          <p15:clr>
            <a:srgbClr val="A4A3A4"/>
          </p15:clr>
        </p15:guide>
        <p15:guide id="6" orient="horz" pos="1075">
          <p15:clr>
            <a:srgbClr val="A4A3A4"/>
          </p15:clr>
        </p15:guide>
        <p15:guide id="7" orient="horz" pos="1209">
          <p15:clr>
            <a:srgbClr val="A4A3A4"/>
          </p15:clr>
        </p15:guide>
        <p15:guide id="8" pos="2871">
          <p15:clr>
            <a:srgbClr val="A4A3A4"/>
          </p15:clr>
        </p15:guide>
        <p15:guide id="9" pos="575">
          <p15:clr>
            <a:srgbClr val="A4A3A4"/>
          </p15:clr>
        </p15:guide>
        <p15:guide id="10" pos="5621">
          <p15:clr>
            <a:srgbClr val="A4A3A4"/>
          </p15:clr>
        </p15:guide>
        <p15:guide id="11" pos="5192">
          <p15:clr>
            <a:srgbClr val="A4A3A4"/>
          </p15:clr>
        </p15:guide>
      </p15:sldGuideLst>
    </p:ext>
    <p:ext uri="{2D200454-40CA-4A62-9FC3-DE9A4176ACB9}">
      <p15:notesGuideLst xmlns:p15="http://schemas.microsoft.com/office/powerpoint/2012/main">
        <p15:guide id="1" orient="horz" pos="3805" userDrawn="1">
          <p15:clr>
            <a:srgbClr val="A4A3A4"/>
          </p15:clr>
        </p15:guide>
        <p15:guide id="2" pos="1628" userDrawn="1">
          <p15:clr>
            <a:srgbClr val="A4A3A4"/>
          </p15:clr>
        </p15:guide>
        <p15:guide id="3" orient="horz" pos="2867" userDrawn="1">
          <p15:clr>
            <a:srgbClr val="A4A3A4"/>
          </p15:clr>
        </p15:guide>
        <p15:guide id="4"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an Leffingwell" initials="DL" lastIdx="1" clrIdx="0"/>
  <p:cmAuthor id="1" name="Mary VanClay" initials="" lastIdx="2" clrIdx="1"/>
  <p:cmAuthor id="2" name="Inbar Oren" initials="IO"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clrMru>
    <a:srgbClr val="455797"/>
    <a:srgbClr val="E05E0D"/>
    <a:srgbClr val="80DDF8"/>
    <a:srgbClr val="D9D9D9"/>
    <a:srgbClr val="975357"/>
    <a:srgbClr val="576CA8"/>
    <a:srgbClr val="66B2CD"/>
    <a:srgbClr val="FFFF89"/>
    <a:srgbClr val="8183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31" autoAdjust="0"/>
    <p:restoredTop sz="90315" autoAdjust="0"/>
  </p:normalViewPr>
  <p:slideViewPr>
    <p:cSldViewPr snapToGrid="0">
      <p:cViewPr>
        <p:scale>
          <a:sx n="100" d="100"/>
          <a:sy n="100" d="100"/>
        </p:scale>
        <p:origin x="1320" y="720"/>
      </p:cViewPr>
      <p:guideLst>
        <p:guide orient="horz" pos="2155"/>
        <p:guide orient="horz" pos="3355"/>
        <p:guide orient="horz" pos="111"/>
        <p:guide orient="horz" pos="208"/>
        <p:guide orient="horz" pos="597"/>
        <p:guide orient="horz" pos="1075"/>
        <p:guide orient="horz" pos="1209"/>
        <p:guide pos="2871"/>
        <p:guide pos="575"/>
        <p:guide pos="5621"/>
        <p:guide pos="5192"/>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p:cViewPr varScale="1">
        <p:scale>
          <a:sx n="57" d="100"/>
          <a:sy n="57" d="100"/>
        </p:scale>
        <p:origin x="-2286" y="-84"/>
      </p:cViewPr>
      <p:guideLst>
        <p:guide orient="horz" pos="3805"/>
        <p:guide pos="1628"/>
        <p:guide orient="horz" pos="2867"/>
        <p:guide pos="2160"/>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44502"/>
            <a:ext cx="2971800" cy="455057"/>
          </a:xfrm>
          <a:prstGeom prst="rect">
            <a:avLst/>
          </a:prstGeom>
        </p:spPr>
        <p:txBody>
          <a:bodyPr vert="horz" lIns="91440" tIns="45720" rIns="91440" bIns="45720" rtlCol="0" anchor="b"/>
          <a:lstStyle>
            <a:lvl1pPr algn="r">
              <a:defRPr sz="1200"/>
            </a:lvl1pPr>
          </a:lstStyle>
          <a:p>
            <a:fld id="{21BF4816-14EF-D641-A5AB-1D409B5B8EC6}" type="slidenum">
              <a:rPr lang="en-US" smtClean="0"/>
              <a:pPr/>
              <a:t>‹#›</a:t>
            </a:fld>
            <a:endParaRPr lang="en-US"/>
          </a:p>
        </p:txBody>
      </p:sp>
    </p:spTree>
    <p:extLst>
      <p:ext uri="{BB962C8B-B14F-4D97-AF65-F5344CB8AC3E}">
        <p14:creationId xmlns:p14="http://schemas.microsoft.com/office/powerpoint/2010/main" val="1602371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505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5057"/>
          </a:xfrm>
          <a:prstGeom prst="rect">
            <a:avLst/>
          </a:prstGeom>
        </p:spPr>
        <p:txBody>
          <a:bodyPr vert="horz" lIns="91440" tIns="45720" rIns="91440" bIns="45720" rtlCol="0"/>
          <a:lstStyle>
            <a:lvl1pPr algn="r">
              <a:defRPr sz="1200"/>
            </a:lvl1pPr>
          </a:lstStyle>
          <a:p>
            <a:fld id="{3265713E-A514-4470-823F-2D78992CD43C}" type="datetimeFigureOut">
              <a:rPr lang="en-US" smtClean="0"/>
              <a:pPr/>
              <a:t>1/6/17</a:t>
            </a:fld>
            <a:endParaRPr lang="en-US" dirty="0"/>
          </a:p>
        </p:txBody>
      </p:sp>
      <p:sp>
        <p:nvSpPr>
          <p:cNvPr id="4" name="Slide Image Placeholder 3"/>
          <p:cNvSpPr>
            <a:spLocks noGrp="1" noRot="1" noChangeAspect="1"/>
          </p:cNvSpPr>
          <p:nvPr>
            <p:ph type="sldImg" idx="2"/>
          </p:nvPr>
        </p:nvSpPr>
        <p:spPr>
          <a:xfrm>
            <a:off x="1154113" y="682625"/>
            <a:ext cx="4549775" cy="34131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23041"/>
            <a:ext cx="5486400" cy="40955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44502"/>
            <a:ext cx="2971800" cy="45505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44502"/>
            <a:ext cx="2971800" cy="455057"/>
          </a:xfrm>
          <a:prstGeom prst="rect">
            <a:avLst/>
          </a:prstGeom>
        </p:spPr>
        <p:txBody>
          <a:bodyPr vert="horz" lIns="91440" tIns="45720" rIns="91440" bIns="45720" rtlCol="0" anchor="b"/>
          <a:lstStyle>
            <a:lvl1pPr algn="r">
              <a:defRPr sz="1200"/>
            </a:lvl1pPr>
          </a:lstStyle>
          <a:p>
            <a:fld id="{F0EB2F42-7EB3-426A-AE0F-BE645EFDC311}" type="slidenum">
              <a:rPr lang="en-US" smtClean="0"/>
              <a:pPr/>
              <a:t>‹#›</a:t>
            </a:fld>
            <a:endParaRPr lang="en-US" dirty="0"/>
          </a:p>
        </p:txBody>
      </p:sp>
    </p:spTree>
    <p:extLst>
      <p:ext uri="{BB962C8B-B14F-4D97-AF65-F5344CB8AC3E}">
        <p14:creationId xmlns:p14="http://schemas.microsoft.com/office/powerpoint/2010/main" val="204477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B2F42-7EB3-426A-AE0F-BE645EFDC311}" type="slidenum">
              <a:rPr lang="en-US" smtClean="0"/>
              <a:pPr/>
              <a:t>1</a:t>
            </a:fld>
            <a:endParaRPr lang="en-US" dirty="0"/>
          </a:p>
        </p:txBody>
      </p:sp>
      <p:sp>
        <p:nvSpPr>
          <p:cNvPr id="5" name="Footer Placeholder 4"/>
          <p:cNvSpPr>
            <a:spLocks noGrp="1"/>
          </p:cNvSpPr>
          <p:nvPr>
            <p:ph type="ftr" sz="quarter" idx="11"/>
          </p:nvPr>
        </p:nvSpPr>
        <p:spPr/>
        <p:txBody>
          <a:bodyPr/>
          <a:lstStyle/>
          <a:p>
            <a:r>
              <a:rPr lang="en-US" smtClean="0"/>
              <a:t>Introducing SAFe</a:t>
            </a:r>
            <a:endParaRPr lang="en-US" dirty="0"/>
          </a:p>
        </p:txBody>
      </p:sp>
    </p:spTree>
    <p:extLst>
      <p:ext uri="{BB962C8B-B14F-4D97-AF65-F5344CB8AC3E}">
        <p14:creationId xmlns:p14="http://schemas.microsoft.com/office/powerpoint/2010/main" val="1118839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B2F42-7EB3-426A-AE0F-BE645EFDC311}" type="slidenum">
              <a:rPr lang="en-US" smtClean="0"/>
              <a:pPr/>
              <a:t>2</a:t>
            </a:fld>
            <a:endParaRPr lang="en-US" dirty="0"/>
          </a:p>
        </p:txBody>
      </p:sp>
    </p:spTree>
    <p:extLst>
      <p:ext uri="{BB962C8B-B14F-4D97-AF65-F5344CB8AC3E}">
        <p14:creationId xmlns:p14="http://schemas.microsoft.com/office/powerpoint/2010/main" val="1704291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stories have many dependencies on other teams’ stories, look at the organization structure.  The teams are probably heavily organized around architecture.</a:t>
            </a:r>
          </a:p>
          <a:p>
            <a:endParaRPr lang="en-US" dirty="0"/>
          </a:p>
        </p:txBody>
      </p:sp>
      <p:sp>
        <p:nvSpPr>
          <p:cNvPr id="4" name="Slide Number Placeholder 3"/>
          <p:cNvSpPr>
            <a:spLocks noGrp="1"/>
          </p:cNvSpPr>
          <p:nvPr>
            <p:ph type="sldNum" sz="quarter" idx="10"/>
          </p:nvPr>
        </p:nvSpPr>
        <p:spPr/>
        <p:txBody>
          <a:bodyPr/>
          <a:lstStyle/>
          <a:p>
            <a:fld id="{F0EB2F42-7EB3-426A-AE0F-BE645EFDC311}" type="slidenum">
              <a:rPr lang="en-US" smtClean="0"/>
              <a:pPr/>
              <a:t>4</a:t>
            </a:fld>
            <a:endParaRPr lang="en-US" dirty="0"/>
          </a:p>
        </p:txBody>
      </p:sp>
    </p:spTree>
    <p:extLst>
      <p:ext uri="{BB962C8B-B14F-4D97-AF65-F5344CB8AC3E}">
        <p14:creationId xmlns:p14="http://schemas.microsoft.com/office/powerpoint/2010/main" val="1193455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B2F42-7EB3-426A-AE0F-BE645EFDC311}" type="slidenum">
              <a:rPr lang="en-US" smtClean="0"/>
              <a:pPr/>
              <a:t>9</a:t>
            </a:fld>
            <a:endParaRPr lang="en-US" dirty="0"/>
          </a:p>
        </p:txBody>
      </p:sp>
    </p:spTree>
    <p:extLst>
      <p:ext uri="{BB962C8B-B14F-4D97-AF65-F5344CB8AC3E}">
        <p14:creationId xmlns:p14="http://schemas.microsoft.com/office/powerpoint/2010/main" val="166826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deferring system qualities, it may not be shippable, but it can be demonstrable.  One reason to do this is to get faster feedback to confirm it is worth investing in.</a:t>
            </a:r>
          </a:p>
          <a:p>
            <a:endParaRPr lang="en-US" dirty="0"/>
          </a:p>
        </p:txBody>
      </p:sp>
    </p:spTree>
    <p:extLst>
      <p:ext uri="{BB962C8B-B14F-4D97-AF65-F5344CB8AC3E}">
        <p14:creationId xmlns:p14="http://schemas.microsoft.com/office/powerpoint/2010/main" val="1824146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work</a:t>
            </a:r>
            <a:r>
              <a:rPr lang="en-US" baseline="0" dirty="0" smtClean="0"/>
              <a:t> </a:t>
            </a:r>
            <a:r>
              <a:rPr lang="en-US" dirty="0" smtClean="0"/>
              <a:t>is in the happy path.</a:t>
            </a:r>
          </a:p>
          <a:p>
            <a:endParaRPr lang="en-US" dirty="0"/>
          </a:p>
        </p:txBody>
      </p:sp>
    </p:spTree>
    <p:extLst>
      <p:ext uri="{BB962C8B-B14F-4D97-AF65-F5344CB8AC3E}">
        <p14:creationId xmlns:p14="http://schemas.microsoft.com/office/powerpoint/2010/main" val="1579816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dule title">
    <p:spTree>
      <p:nvGrpSpPr>
        <p:cNvPr id="1" name=""/>
        <p:cNvGrpSpPr/>
        <p:nvPr/>
      </p:nvGrpSpPr>
      <p:grpSpPr>
        <a:xfrm>
          <a:off x="0" y="0"/>
          <a:ext cx="0" cy="0"/>
          <a:chOff x="0" y="0"/>
          <a:chExt cx="0" cy="0"/>
        </a:xfrm>
      </p:grpSpPr>
      <p:pic>
        <p:nvPicPr>
          <p:cNvPr id="5" name="Picture 4" descr="PPT_background_alternate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ln>
            <a:noFill/>
          </a:ln>
        </p:spPr>
      </p:pic>
      <p:sp>
        <p:nvSpPr>
          <p:cNvPr id="6" name="Rectangle 5"/>
          <p:cNvSpPr/>
          <p:nvPr userDrawn="1"/>
        </p:nvSpPr>
        <p:spPr bwMode="auto">
          <a:xfrm>
            <a:off x="0" y="0"/>
            <a:ext cx="9144000" cy="3473825"/>
          </a:xfrm>
          <a:prstGeom prst="rect">
            <a:avLst/>
          </a:prstGeom>
          <a:solidFill>
            <a:schemeClr val="bg1">
              <a:alpha val="70000"/>
            </a:schemeClr>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smtClean="0"/>
          </a:p>
        </p:txBody>
      </p:sp>
      <p:sp>
        <p:nvSpPr>
          <p:cNvPr id="7" name="Rectangle 6"/>
          <p:cNvSpPr/>
          <p:nvPr userDrawn="1"/>
        </p:nvSpPr>
        <p:spPr bwMode="auto">
          <a:xfrm>
            <a:off x="0" y="3473822"/>
            <a:ext cx="9144000" cy="1957294"/>
          </a:xfrm>
          <a:prstGeom prst="rect">
            <a:avLst/>
          </a:prstGeom>
          <a:solidFill>
            <a:schemeClr val="accent5">
              <a:alpha val="88000"/>
            </a:schemeClr>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smtClean="0"/>
          </a:p>
        </p:txBody>
      </p:sp>
      <p:sp>
        <p:nvSpPr>
          <p:cNvPr id="8" name="Text Placeholder 7"/>
          <p:cNvSpPr>
            <a:spLocks noGrp="1"/>
          </p:cNvSpPr>
          <p:nvPr>
            <p:ph type="body" sz="quarter" idx="10" hasCustomPrompt="1"/>
          </p:nvPr>
        </p:nvSpPr>
        <p:spPr>
          <a:xfrm>
            <a:off x="0" y="1562100"/>
            <a:ext cx="9144000" cy="1600200"/>
          </a:xfrm>
          <a:solidFill>
            <a:schemeClr val="bg1">
              <a:alpha val="0"/>
            </a:schemeClr>
          </a:solidFill>
          <a:ln>
            <a:solidFill>
              <a:schemeClr val="bg1">
                <a:alpha val="0"/>
              </a:schemeClr>
            </a:solidFill>
          </a:ln>
        </p:spPr>
        <p:txBody>
          <a:bodyPr anchor="b" anchorCtr="0"/>
          <a:lstStyle>
            <a:lvl1pPr marL="0" indent="0" algn="ctr" rtl="0" eaLnBrk="1" fontAlgn="base" hangingPunct="1">
              <a:spcBef>
                <a:spcPts val="600"/>
              </a:spcBef>
              <a:spcAft>
                <a:spcPts val="600"/>
              </a:spcAft>
              <a:buClr>
                <a:schemeClr val="bg1">
                  <a:lumMod val="65000"/>
                </a:schemeClr>
              </a:buClr>
              <a:buSzPct val="100000"/>
              <a:buFont typeface="Webdings" pitchFamily="18" charset="2"/>
              <a:buNone/>
              <a:defRPr lang="en-US" sz="8000" dirty="0" smtClean="0">
                <a:solidFill>
                  <a:schemeClr val="tx1">
                    <a:alpha val="89000"/>
                  </a:schemeClr>
                </a:solidFill>
                <a:latin typeface="Arial"/>
                <a:ea typeface="+mn-ea"/>
                <a:cs typeface="Arial"/>
              </a:defRPr>
            </a:lvl1pPr>
          </a:lstStyle>
          <a:p>
            <a:pPr lvl="0"/>
            <a:r>
              <a:rPr lang="en-US" dirty="0" smtClean="0"/>
              <a:t>Module #</a:t>
            </a:r>
            <a:endParaRPr lang="en-US" dirty="0"/>
          </a:p>
        </p:txBody>
      </p:sp>
      <p:sp>
        <p:nvSpPr>
          <p:cNvPr id="10" name="Text Placeholder 9"/>
          <p:cNvSpPr>
            <a:spLocks noGrp="1"/>
          </p:cNvSpPr>
          <p:nvPr>
            <p:ph type="body" sz="quarter" idx="11" hasCustomPrompt="1"/>
          </p:nvPr>
        </p:nvSpPr>
        <p:spPr>
          <a:xfrm>
            <a:off x="0" y="3500108"/>
            <a:ext cx="9144000" cy="1724865"/>
          </a:xfrm>
          <a:solidFill>
            <a:schemeClr val="bg1">
              <a:alpha val="0"/>
            </a:schemeClr>
          </a:solidFill>
          <a:ln>
            <a:solidFill>
              <a:schemeClr val="bg1">
                <a:alpha val="0"/>
              </a:schemeClr>
            </a:solidFill>
          </a:ln>
        </p:spPr>
        <p:txBody>
          <a:bodyPr anchor="ctr" anchorCtr="0"/>
          <a:lstStyle>
            <a:lvl1pPr marL="0" indent="0" algn="ctr" rtl="0" eaLnBrk="1" fontAlgn="base" hangingPunct="1">
              <a:spcBef>
                <a:spcPct val="0"/>
              </a:spcBef>
              <a:spcAft>
                <a:spcPct val="0"/>
              </a:spcAft>
              <a:buNone/>
              <a:defRPr lang="en-US" altLang="en-US" sz="4800" b="0" dirty="0" smtClean="0">
                <a:solidFill>
                  <a:schemeClr val="bg1"/>
                </a:solidFill>
                <a:latin typeface="Arial"/>
                <a:ea typeface="+mj-ea"/>
                <a:cs typeface="Arial"/>
              </a:defRPr>
            </a:lvl1pPr>
            <a:lvl2pPr algn="ctr" rtl="0" eaLnBrk="1" fontAlgn="base" hangingPunct="1">
              <a:spcBef>
                <a:spcPct val="0"/>
              </a:spcBef>
              <a:spcAft>
                <a:spcPct val="0"/>
              </a:spcAft>
              <a:defRPr lang="en-US" altLang="en-US" sz="4800" b="0" dirty="0" smtClean="0">
                <a:solidFill>
                  <a:schemeClr val="bg1"/>
                </a:solidFill>
                <a:latin typeface="Arial"/>
                <a:ea typeface="+mj-ea"/>
                <a:cs typeface="Arial"/>
              </a:defRPr>
            </a:lvl2pPr>
            <a:lvl3pPr algn="ctr" rtl="0" eaLnBrk="1" fontAlgn="base" hangingPunct="1">
              <a:spcBef>
                <a:spcPct val="0"/>
              </a:spcBef>
              <a:spcAft>
                <a:spcPct val="0"/>
              </a:spcAft>
              <a:defRPr lang="en-US" altLang="en-US" sz="4800" b="0" dirty="0" smtClean="0">
                <a:solidFill>
                  <a:schemeClr val="bg1"/>
                </a:solidFill>
                <a:latin typeface="Arial"/>
                <a:ea typeface="+mj-ea"/>
                <a:cs typeface="Arial"/>
              </a:defRPr>
            </a:lvl3pPr>
            <a:lvl4pPr algn="ctr" rtl="0" eaLnBrk="1" fontAlgn="base" hangingPunct="1">
              <a:spcBef>
                <a:spcPct val="0"/>
              </a:spcBef>
              <a:spcAft>
                <a:spcPct val="0"/>
              </a:spcAft>
              <a:defRPr lang="en-US" altLang="en-US" sz="4800" b="0" dirty="0" smtClean="0">
                <a:solidFill>
                  <a:schemeClr val="bg1"/>
                </a:solidFill>
                <a:latin typeface="Arial"/>
                <a:ea typeface="+mj-ea"/>
                <a:cs typeface="Arial"/>
              </a:defRPr>
            </a:lvl4pPr>
            <a:lvl5pPr algn="ctr" rtl="0" eaLnBrk="1" fontAlgn="base" hangingPunct="1">
              <a:spcBef>
                <a:spcPct val="0"/>
              </a:spcBef>
              <a:spcAft>
                <a:spcPct val="0"/>
              </a:spcAft>
              <a:defRPr lang="en-US" altLang="en-US" sz="4800" b="0" dirty="0" smtClean="0">
                <a:solidFill>
                  <a:schemeClr val="bg1"/>
                </a:solidFill>
                <a:latin typeface="Arial"/>
                <a:ea typeface="+mj-ea"/>
                <a:cs typeface="Arial"/>
              </a:defRPr>
            </a:lvl5pPr>
          </a:lstStyle>
          <a:p>
            <a:pPr lvl="0"/>
            <a:r>
              <a:rPr lang="en-US" dirty="0" smtClean="0"/>
              <a:t>Module Name</a:t>
            </a:r>
          </a:p>
        </p:txBody>
      </p:sp>
      <p:sp>
        <p:nvSpPr>
          <p:cNvPr id="9" name="TextBox 8"/>
          <p:cNvSpPr txBox="1"/>
          <p:nvPr userDrawn="1"/>
        </p:nvSpPr>
        <p:spPr>
          <a:xfrm>
            <a:off x="8593227" y="6577991"/>
            <a:ext cx="286819" cy="184666"/>
          </a:xfrm>
          <a:prstGeom prst="rect">
            <a:avLst/>
          </a:prstGeom>
          <a:solidFill>
            <a:schemeClr val="bg1">
              <a:alpha val="0"/>
            </a:schemeClr>
          </a:solidFill>
          <a:ln>
            <a:solidFill>
              <a:schemeClr val="bg1">
                <a:alpha val="0"/>
              </a:schemeClr>
            </a:solidFill>
          </a:ln>
        </p:spPr>
        <p:txBody>
          <a:bodyPr wrap="square" lIns="0" tIns="0" rIns="0" bIns="0" rtlCol="0">
            <a:spAutoFit/>
          </a:bodyPr>
          <a:lstStyle/>
          <a:p>
            <a:pPr algn="l"/>
            <a:fld id="{ABA28972-6D48-4F49-8D9E-11DAC31E3DF7}" type="slidenum">
              <a:rPr lang="en-US" sz="1200" smtClean="0">
                <a:solidFill>
                  <a:schemeClr val="tx1">
                    <a:lumMod val="65000"/>
                    <a:lumOff val="35000"/>
                  </a:schemeClr>
                </a:solidFill>
              </a:rPr>
              <a:pPr algn="l"/>
              <a:t>‹#›</a:t>
            </a:fld>
            <a:endParaRPr lang="en-US" sz="1200" dirty="0" smtClean="0">
              <a:solidFill>
                <a:schemeClr val="tx1">
                  <a:lumMod val="65000"/>
                  <a:lumOff val="35000"/>
                </a:schemeClr>
              </a:solidFill>
            </a:endParaRPr>
          </a:p>
        </p:txBody>
      </p:sp>
      <p:sp>
        <p:nvSpPr>
          <p:cNvPr id="11" name="TextBox 10"/>
          <p:cNvSpPr txBox="1"/>
          <p:nvPr userDrawn="1"/>
        </p:nvSpPr>
        <p:spPr>
          <a:xfrm>
            <a:off x="8420849" y="6577991"/>
            <a:ext cx="145874" cy="184666"/>
          </a:xfrm>
          <a:prstGeom prst="rect">
            <a:avLst/>
          </a:prstGeom>
          <a:solidFill>
            <a:schemeClr val="bg1">
              <a:alpha val="0"/>
            </a:schemeClr>
          </a:solidFill>
          <a:ln>
            <a:solidFill>
              <a:schemeClr val="bg1">
                <a:alpha val="0"/>
              </a:schemeClr>
            </a:solidFill>
          </a:ln>
        </p:spPr>
        <p:txBody>
          <a:bodyPr wrap="none" lIns="0" tIns="0" rIns="0" bIns="0" rtlCol="0">
            <a:spAutoFit/>
          </a:bodyPr>
          <a:lstStyle/>
          <a:p>
            <a:pPr algn="r"/>
            <a:r>
              <a:rPr lang="en-US" sz="1200" baseline="0" smtClean="0">
                <a:solidFill>
                  <a:schemeClr val="tx1">
                    <a:lumMod val="65000"/>
                    <a:lumOff val="35000"/>
                  </a:schemeClr>
                </a:solidFill>
              </a:rPr>
              <a:t>A.</a:t>
            </a:r>
            <a:endParaRPr lang="en-US" sz="1200" dirty="0" smtClean="0">
              <a:solidFill>
                <a:schemeClr val="tx1">
                  <a:lumMod val="65000"/>
                  <a:lumOff val="35000"/>
                </a:schemeClr>
              </a:solidFill>
            </a:endParaRPr>
          </a:p>
        </p:txBody>
      </p:sp>
    </p:spTree>
    <p:extLst>
      <p:ext uri="{BB962C8B-B14F-4D97-AF65-F5344CB8AC3E}">
        <p14:creationId xmlns:p14="http://schemas.microsoft.com/office/powerpoint/2010/main" val="90185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0" y="2245167"/>
            <a:ext cx="9144000" cy="2367666"/>
          </a:xfrm>
          <a:solidFill>
            <a:schemeClr val="bg1"/>
          </a:solidFill>
          <a:ln w="9525">
            <a:solidFill>
              <a:schemeClr val="tx2">
                <a:alpha val="0"/>
              </a:schemeClr>
            </a:solidFill>
            <a:miter lim="800000"/>
            <a:headEnd/>
            <a:tailEnd/>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lang="en-US" altLang="en-US" sz="4000" b="0" cap="none" baseline="0" dirty="0">
                <a:solidFill>
                  <a:schemeClr val="tx1"/>
                </a:solidFill>
                <a:latin typeface="+mj-lt"/>
                <a:ea typeface="+mj-ea"/>
                <a:cs typeface="+mj-cs"/>
              </a:defRPr>
            </a:lvl1pPr>
          </a:lstStyle>
          <a:p>
            <a:r>
              <a:rPr lang="en-US" dirty="0" smtClean="0"/>
              <a:t>Section Title</a:t>
            </a:r>
            <a:endParaRPr lang="en-US" dirty="0"/>
          </a:p>
        </p:txBody>
      </p:sp>
      <p:sp>
        <p:nvSpPr>
          <p:cNvPr id="5" name="TextBox 4"/>
          <p:cNvSpPr txBox="1"/>
          <p:nvPr userDrawn="1"/>
        </p:nvSpPr>
        <p:spPr>
          <a:xfrm>
            <a:off x="8593227" y="6577991"/>
            <a:ext cx="286819" cy="184666"/>
          </a:xfrm>
          <a:prstGeom prst="rect">
            <a:avLst/>
          </a:prstGeom>
          <a:solidFill>
            <a:schemeClr val="bg1">
              <a:alpha val="0"/>
            </a:schemeClr>
          </a:solidFill>
          <a:ln>
            <a:solidFill>
              <a:schemeClr val="bg1">
                <a:alpha val="0"/>
              </a:schemeClr>
            </a:solidFill>
          </a:ln>
        </p:spPr>
        <p:txBody>
          <a:bodyPr wrap="square" lIns="0" tIns="0" rIns="0" bIns="0" rtlCol="0">
            <a:spAutoFit/>
          </a:bodyPr>
          <a:lstStyle/>
          <a:p>
            <a:pPr algn="l"/>
            <a:fld id="{ABA28972-6D48-4F49-8D9E-11DAC31E3DF7}" type="slidenum">
              <a:rPr lang="en-US" sz="1200" smtClean="0">
                <a:solidFill>
                  <a:srgbClr val="FFFFFF"/>
                </a:solidFill>
              </a:rPr>
              <a:pPr algn="l"/>
              <a:t>‹#›</a:t>
            </a:fld>
            <a:endParaRPr lang="en-US" sz="1200" dirty="0" smtClean="0">
              <a:solidFill>
                <a:srgbClr val="FFFFFF"/>
              </a:solidFill>
            </a:endParaRPr>
          </a:p>
        </p:txBody>
      </p:sp>
      <p:sp>
        <p:nvSpPr>
          <p:cNvPr id="6" name="TextBox 5"/>
          <p:cNvSpPr txBox="1"/>
          <p:nvPr userDrawn="1"/>
        </p:nvSpPr>
        <p:spPr>
          <a:xfrm>
            <a:off x="8420849" y="6577991"/>
            <a:ext cx="145874" cy="184666"/>
          </a:xfrm>
          <a:prstGeom prst="rect">
            <a:avLst/>
          </a:prstGeom>
          <a:solidFill>
            <a:schemeClr val="bg1">
              <a:alpha val="0"/>
            </a:schemeClr>
          </a:solidFill>
          <a:ln>
            <a:solidFill>
              <a:schemeClr val="bg1">
                <a:alpha val="0"/>
              </a:schemeClr>
            </a:solidFill>
          </a:ln>
        </p:spPr>
        <p:txBody>
          <a:bodyPr wrap="none" lIns="0" tIns="0" rIns="0" bIns="0" rtlCol="0">
            <a:spAutoFit/>
          </a:bodyPr>
          <a:lstStyle/>
          <a:p>
            <a:pPr algn="r"/>
            <a:r>
              <a:rPr lang="en-US" sz="1200" baseline="0" dirty="0" smtClean="0">
                <a:solidFill>
                  <a:srgbClr val="FFFFFF"/>
                </a:solidFill>
              </a:rPr>
              <a:t>A.</a:t>
            </a:r>
            <a:endParaRPr lang="en-US" sz="1200" dirty="0" smtClean="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7060" cy="450088"/>
          </a:xfrm>
          <a:noFill/>
          <a:ln w="9525">
            <a:noFill/>
            <a:miter lim="800000"/>
            <a:headEnd/>
            <a:tailEnd/>
          </a:ln>
        </p:spPr>
        <p:txBody>
          <a:bodyPr vert="horz" wrap="square" lIns="0" tIns="0" rIns="0" bIns="0" numCol="1" anchor="t" anchorCtr="0" compatLnSpc="1">
            <a:prstTxWarp prst="textNoShape">
              <a:avLst/>
            </a:prstTxWarp>
            <a:noAutofit/>
          </a:bodyPr>
          <a:lstStyle>
            <a:lvl1pPr>
              <a:defRPr lang="en-US" altLang="en-US" sz="2600" b="0" dirty="0">
                <a:solidFill>
                  <a:schemeClr val="tx1"/>
                </a:solidFill>
                <a:latin typeface="+mj-lt"/>
                <a:ea typeface="+mj-ea"/>
                <a:cs typeface="+mj-cs"/>
              </a:defRPr>
            </a:lvl1pPr>
          </a:lstStyle>
          <a:p>
            <a:pPr lvl="0" algn="l" rtl="0" eaLnBrk="1" fontAlgn="base" hangingPunct="1">
              <a:spcBef>
                <a:spcPct val="0"/>
              </a:spcBef>
              <a:spcAft>
                <a:spcPct val="0"/>
              </a:spcAft>
            </a:pPr>
            <a:r>
              <a:rPr lang="en-US" smtClean="0"/>
              <a:t>Click to edit Master title style</a:t>
            </a:r>
            <a:endParaRPr lang="en-US" dirty="0"/>
          </a:p>
        </p:txBody>
      </p:sp>
      <p:sp>
        <p:nvSpPr>
          <p:cNvPr id="3" name="Content Placeholder 2"/>
          <p:cNvSpPr>
            <a:spLocks noGrp="1"/>
          </p:cNvSpPr>
          <p:nvPr>
            <p:ph idx="1"/>
          </p:nvPr>
        </p:nvSpPr>
        <p:spPr>
          <a:xfrm>
            <a:off x="457200" y="1143000"/>
            <a:ext cx="8343900" cy="5118100"/>
          </a:xfrm>
        </p:spPr>
        <p:txBody>
          <a:bodyPr wrap="square">
            <a:noAutofit/>
          </a:bodyPr>
          <a:lstStyle>
            <a:lvl1pPr>
              <a:spcBef>
                <a:spcPts val="600"/>
              </a:spcBef>
              <a:spcAft>
                <a:spcPts val="600"/>
              </a:spcAft>
              <a:defRPr sz="2000">
                <a:solidFill>
                  <a:srgbClr val="3C3C3C"/>
                </a:solidFill>
              </a:defRPr>
            </a:lvl1pPr>
            <a:lvl2pPr>
              <a:spcBef>
                <a:spcPts val="400"/>
              </a:spcBef>
              <a:spcAft>
                <a:spcPts val="400"/>
              </a:spcAft>
              <a:buSzPct val="117000"/>
              <a:buFont typeface="Arial Black" pitchFamily="34" charset="0"/>
              <a:buChar char="–"/>
              <a:defRPr sz="1800">
                <a:solidFill>
                  <a:srgbClr val="3C3C3C"/>
                </a:solidFill>
              </a:defRPr>
            </a:lvl2pPr>
            <a:lvl3pPr marL="1028700" indent="-228600">
              <a:spcBef>
                <a:spcPts val="400"/>
              </a:spcBef>
              <a:spcAft>
                <a:spcPts val="400"/>
              </a:spcAft>
              <a:buSzPct val="117000"/>
              <a:buFont typeface="Lucida Grande"/>
              <a:buChar char="-"/>
              <a:defRPr sz="1800">
                <a:solidFill>
                  <a:srgbClr val="3C3C3C"/>
                </a:solidFill>
              </a:defRPr>
            </a:lvl3pPr>
            <a:lvl4pPr>
              <a:buSzPct val="110000"/>
              <a:buFont typeface="Arial Black" pitchFamily="34" charset="0"/>
              <a:buChar char="–"/>
              <a:defRPr/>
            </a:lvl4pPr>
            <a:lvl5pPr>
              <a:buSzPct val="110000"/>
              <a:buFont typeface="Arial Black" pitchFamily="34" charset="0"/>
              <a:buChar char="–"/>
              <a:defRPr sz="1600"/>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42300" cy="402336"/>
          </a:xfrm>
          <a:noFill/>
          <a:ln w="9525">
            <a:noFill/>
            <a:miter lim="800000"/>
            <a:headEnd/>
            <a:tailEnd/>
          </a:ln>
        </p:spPr>
        <p:txBody>
          <a:bodyPr vert="horz" wrap="square" lIns="0" tIns="0" rIns="0" bIns="0" numCol="1" anchor="t" anchorCtr="0" compatLnSpc="1">
            <a:prstTxWarp prst="textNoShape">
              <a:avLst/>
            </a:prstTxWarp>
            <a:noAutofit/>
          </a:bodyPr>
          <a:lstStyle>
            <a:lvl1pPr algn="l" rtl="0" eaLnBrk="0" fontAlgn="base" hangingPunct="0">
              <a:spcBef>
                <a:spcPct val="0"/>
              </a:spcBef>
              <a:spcAft>
                <a:spcPct val="0"/>
              </a:spcAft>
              <a:defRPr lang="en-US" altLang="en-US" sz="2600" b="0" dirty="0">
                <a:solidFill>
                  <a:schemeClr val="tx1"/>
                </a:solidFill>
                <a:latin typeface="+mj-lt"/>
                <a:ea typeface="+mj-ea"/>
                <a:cs typeface="+mj-cs"/>
              </a:defRPr>
            </a:lvl1pPr>
          </a:lstStyle>
          <a:p>
            <a:pPr lvl="0" algn="l" rtl="0" eaLnBrk="1" fontAlgn="base" hangingPunct="1">
              <a:spcBef>
                <a:spcPct val="0"/>
              </a:spcBef>
              <a:spcAft>
                <a:spcPct val="0"/>
              </a:spcAft>
            </a:pPr>
            <a:r>
              <a:rPr lang="en-US" smtClean="0"/>
              <a:t>Click to edit Master title style</a:t>
            </a:r>
            <a:endParaRPr lang="en-US" dirty="0"/>
          </a:p>
        </p:txBody>
      </p:sp>
      <p:sp>
        <p:nvSpPr>
          <p:cNvPr id="3" name="Content Placeholder 2"/>
          <p:cNvSpPr>
            <a:spLocks noGrp="1"/>
          </p:cNvSpPr>
          <p:nvPr>
            <p:ph sz="half" idx="1"/>
          </p:nvPr>
        </p:nvSpPr>
        <p:spPr>
          <a:xfrm>
            <a:off x="457200" y="1143000"/>
            <a:ext cx="3886200" cy="4953000"/>
          </a:xfrm>
        </p:spPr>
        <p:txBody>
          <a:bodyPr>
            <a:noAutofit/>
          </a:bodyPr>
          <a:lstStyle>
            <a:lvl1pPr marL="292100" indent="-292100">
              <a:spcBef>
                <a:spcPts val="600"/>
              </a:spcBef>
              <a:spcAft>
                <a:spcPts val="600"/>
              </a:spcAft>
              <a:defRPr sz="2000">
                <a:solidFill>
                  <a:srgbClr val="565656"/>
                </a:solidFill>
              </a:defRPr>
            </a:lvl1pPr>
            <a:lvl2pPr marL="635000" indent="-228600">
              <a:spcBef>
                <a:spcPts val="400"/>
              </a:spcBef>
              <a:spcAft>
                <a:spcPts val="400"/>
              </a:spcAft>
              <a:defRPr sz="1800">
                <a:solidFill>
                  <a:srgbClr val="565656"/>
                </a:solidFill>
              </a:defRPr>
            </a:lvl2pPr>
            <a:lvl3pPr marL="914400" indent="-165100">
              <a:spcBef>
                <a:spcPts val="400"/>
              </a:spcBef>
              <a:spcAft>
                <a:spcPts val="400"/>
              </a:spcAft>
              <a:defRPr sz="1800">
                <a:solidFill>
                  <a:srgbClr val="565656"/>
                </a:solidFill>
              </a:defRPr>
            </a:lvl3pPr>
            <a:lvl4pPr marL="1370013" indent="-227013">
              <a:defRPr sz="1800">
                <a:solidFill>
                  <a:srgbClr val="3C3C3C"/>
                </a:solidFill>
              </a:defRPr>
            </a:lvl4pPr>
            <a:lvl5pPr marL="1662113" indent="-227013">
              <a:defRPr sz="1800">
                <a:solidFill>
                  <a:srgbClr val="3C3C3C"/>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800600" y="1143000"/>
            <a:ext cx="3886200" cy="4953000"/>
          </a:xfrm>
        </p:spPr>
        <p:txBody>
          <a:bodyPr>
            <a:noAutofit/>
          </a:bodyPr>
          <a:lstStyle>
            <a:lvl1pPr marL="292100" indent="-292100">
              <a:spcBef>
                <a:spcPts val="600"/>
              </a:spcBef>
              <a:spcAft>
                <a:spcPts val="600"/>
              </a:spcAft>
              <a:defRPr sz="2000">
                <a:solidFill>
                  <a:srgbClr val="565656"/>
                </a:solidFill>
              </a:defRPr>
            </a:lvl1pPr>
            <a:lvl2pPr marL="749300" indent="-292100">
              <a:spcBef>
                <a:spcPts val="400"/>
              </a:spcBef>
              <a:spcAft>
                <a:spcPts val="400"/>
              </a:spcAft>
              <a:defRPr sz="1800">
                <a:solidFill>
                  <a:srgbClr val="565656"/>
                </a:solidFill>
              </a:defRPr>
            </a:lvl2pPr>
            <a:lvl3pPr marL="1028700" indent="-228600">
              <a:spcBef>
                <a:spcPts val="400"/>
              </a:spcBef>
              <a:spcAft>
                <a:spcPts val="400"/>
              </a:spcAft>
              <a:defRPr sz="1800">
                <a:solidFill>
                  <a:srgbClr val="565656"/>
                </a:solidFill>
              </a:defRPr>
            </a:lvl3pPr>
            <a:lvl4pPr marL="1370013" indent="-227013">
              <a:defRPr sz="1600">
                <a:solidFill>
                  <a:srgbClr val="3C3C3C"/>
                </a:solidFill>
              </a:defRPr>
            </a:lvl4pPr>
            <a:lvl5pPr marL="1662113" indent="-227013">
              <a:defRPr sz="1600">
                <a:solidFill>
                  <a:srgbClr val="3C3C3C"/>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28661" cy="402336"/>
          </a:xfrm>
          <a:noFill/>
          <a:ln w="9525">
            <a:noFill/>
            <a:miter lim="800000"/>
            <a:headEnd/>
            <a:tailEnd/>
          </a:ln>
        </p:spPr>
        <p:txBody>
          <a:bodyPr vert="horz" wrap="square" lIns="0" tIns="0" rIns="0" bIns="0" numCol="1" anchor="t" anchorCtr="0" compatLnSpc="1">
            <a:prstTxWarp prst="textNoShape">
              <a:avLst/>
            </a:prstTxWarp>
            <a:noAutofit/>
          </a:bodyPr>
          <a:lstStyle>
            <a:lvl1pPr>
              <a:defRPr lang="en-US" altLang="en-US" sz="2600" b="0" dirty="0">
                <a:solidFill>
                  <a:srgbClr val="565656"/>
                </a:solidFill>
                <a:latin typeface="+mj-lt"/>
                <a:ea typeface="+mj-ea"/>
                <a:cs typeface="+mj-cs"/>
              </a:defRPr>
            </a:lvl1pPr>
          </a:lstStyle>
          <a:p>
            <a:pPr lvl="0" algn="l" rtl="0" eaLnBrk="1" fontAlgn="base" hangingPunct="1">
              <a:spcBef>
                <a:spcPct val="0"/>
              </a:spcBef>
              <a:spcAft>
                <a:spcPct val="0"/>
              </a:spcAft>
            </a:pPr>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Kick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65656"/>
                </a:solidFill>
              </a:defRPr>
            </a:lvl1pPr>
          </a:lstStyle>
          <a:p>
            <a:r>
              <a:rPr lang="en-US" smtClean="0"/>
              <a:t>Click to edit Master title style</a:t>
            </a:r>
            <a:endParaRPr lang="en-US" dirty="0"/>
          </a:p>
        </p:txBody>
      </p:sp>
      <p:sp>
        <p:nvSpPr>
          <p:cNvPr id="4" name="Text Placeholder 3"/>
          <p:cNvSpPr>
            <a:spLocks noGrp="1"/>
          </p:cNvSpPr>
          <p:nvPr>
            <p:ph type="body" sz="quarter" idx="10" hasCustomPrompt="1"/>
          </p:nvPr>
        </p:nvSpPr>
        <p:spPr>
          <a:xfrm>
            <a:off x="457200" y="1097280"/>
            <a:ext cx="8255000" cy="825500"/>
          </a:xfrm>
        </p:spPr>
        <p:txBody>
          <a:bodyPr/>
          <a:lstStyle>
            <a:lvl1pPr marL="0" indent="0">
              <a:spcBef>
                <a:spcPts val="0"/>
              </a:spcBef>
              <a:spcAft>
                <a:spcPts val="0"/>
              </a:spcAft>
              <a:buNone/>
              <a:defRPr sz="2200" baseline="0">
                <a:solidFill>
                  <a:srgbClr val="565656"/>
                </a:solidFill>
              </a:defRPr>
            </a:lvl1pPr>
            <a:lvl2pPr marL="469900" indent="0">
              <a:spcBef>
                <a:spcPts val="0"/>
              </a:spcBef>
              <a:spcAft>
                <a:spcPts val="0"/>
              </a:spcAft>
              <a:buNone/>
              <a:defRPr sz="2200"/>
            </a:lvl2pPr>
            <a:lvl3pPr marL="800100" indent="0">
              <a:spcBef>
                <a:spcPts val="0"/>
              </a:spcBef>
              <a:spcAft>
                <a:spcPts val="0"/>
              </a:spcAft>
              <a:buNone/>
              <a:defRPr sz="2200"/>
            </a:lvl3pPr>
            <a:lvl4pPr marL="1143000" indent="0">
              <a:spcBef>
                <a:spcPts val="0"/>
              </a:spcBef>
              <a:spcAft>
                <a:spcPts val="0"/>
              </a:spcAft>
              <a:buNone/>
              <a:defRPr sz="2200"/>
            </a:lvl4pPr>
            <a:lvl5pPr marL="1435100" indent="0">
              <a:spcBef>
                <a:spcPts val="0"/>
              </a:spcBef>
              <a:spcAft>
                <a:spcPts val="0"/>
              </a:spcAft>
              <a:buNone/>
              <a:defRPr sz="2200"/>
            </a:lvl5pPr>
          </a:lstStyle>
          <a:p>
            <a:pPr lvl="0"/>
            <a:r>
              <a:rPr lang="en-US" dirty="0" smtClean="0"/>
              <a:t>Click to edit kicker box copy. Two lines max.</a:t>
            </a:r>
          </a:p>
          <a:p>
            <a:pPr lvl="0"/>
            <a:endParaRPr lang="en-US" dirty="0" smtClean="0"/>
          </a:p>
        </p:txBody>
      </p:sp>
    </p:spTree>
    <p:extLst>
      <p:ext uri="{BB962C8B-B14F-4D97-AF65-F5344CB8AC3E}">
        <p14:creationId xmlns:p14="http://schemas.microsoft.com/office/powerpoint/2010/main" val="2611683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Kicker,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65656"/>
                </a:solidFill>
              </a:defRPr>
            </a:lvl1pPr>
          </a:lstStyle>
          <a:p>
            <a:r>
              <a:rPr lang="en-US" smtClean="0"/>
              <a:t>Click to edit Master title style</a:t>
            </a:r>
            <a:endParaRPr lang="en-US" dirty="0"/>
          </a:p>
        </p:txBody>
      </p:sp>
      <p:sp>
        <p:nvSpPr>
          <p:cNvPr id="4" name="Text Placeholder 3"/>
          <p:cNvSpPr>
            <a:spLocks noGrp="1"/>
          </p:cNvSpPr>
          <p:nvPr>
            <p:ph type="body" sz="quarter" idx="10" hasCustomPrompt="1"/>
          </p:nvPr>
        </p:nvSpPr>
        <p:spPr>
          <a:xfrm>
            <a:off x="457200" y="1097280"/>
            <a:ext cx="8255000" cy="654699"/>
          </a:xfrm>
        </p:spPr>
        <p:txBody>
          <a:bodyPr/>
          <a:lstStyle>
            <a:lvl1pPr marL="0" indent="0">
              <a:spcBef>
                <a:spcPts val="0"/>
              </a:spcBef>
              <a:spcAft>
                <a:spcPts val="0"/>
              </a:spcAft>
              <a:buNone/>
              <a:defRPr sz="2200" baseline="0">
                <a:solidFill>
                  <a:srgbClr val="565656"/>
                </a:solidFill>
              </a:defRPr>
            </a:lvl1pPr>
            <a:lvl2pPr marL="469900" indent="0">
              <a:spcBef>
                <a:spcPts val="0"/>
              </a:spcBef>
              <a:spcAft>
                <a:spcPts val="0"/>
              </a:spcAft>
              <a:buNone/>
              <a:defRPr sz="2200"/>
            </a:lvl2pPr>
            <a:lvl3pPr marL="800100" indent="0">
              <a:spcBef>
                <a:spcPts val="0"/>
              </a:spcBef>
              <a:spcAft>
                <a:spcPts val="0"/>
              </a:spcAft>
              <a:buNone/>
              <a:defRPr sz="2200"/>
            </a:lvl3pPr>
            <a:lvl4pPr marL="1143000" indent="0">
              <a:spcBef>
                <a:spcPts val="0"/>
              </a:spcBef>
              <a:spcAft>
                <a:spcPts val="0"/>
              </a:spcAft>
              <a:buNone/>
              <a:defRPr sz="2200"/>
            </a:lvl4pPr>
            <a:lvl5pPr marL="1435100" indent="0">
              <a:spcBef>
                <a:spcPts val="0"/>
              </a:spcBef>
              <a:spcAft>
                <a:spcPts val="0"/>
              </a:spcAft>
              <a:buNone/>
              <a:defRPr sz="2200"/>
            </a:lvl5pPr>
          </a:lstStyle>
          <a:p>
            <a:pPr lvl="0"/>
            <a:r>
              <a:rPr lang="en-US" dirty="0" smtClean="0"/>
              <a:t>Click to edit kicker box copy. Two lines max.</a:t>
            </a:r>
          </a:p>
        </p:txBody>
      </p:sp>
      <p:sp>
        <p:nvSpPr>
          <p:cNvPr id="6" name="Text Placeholder 5"/>
          <p:cNvSpPr>
            <a:spLocks noGrp="1"/>
          </p:cNvSpPr>
          <p:nvPr>
            <p:ph type="body" sz="quarter" idx="11"/>
          </p:nvPr>
        </p:nvSpPr>
        <p:spPr>
          <a:xfrm>
            <a:off x="404280" y="2040493"/>
            <a:ext cx="8279649" cy="4239760"/>
          </a:xfrm>
        </p:spPr>
        <p:txBody>
          <a:bodyPr/>
          <a:lstStyle>
            <a:lvl1pPr>
              <a:spcBef>
                <a:spcPts val="600"/>
              </a:spcBef>
              <a:spcAft>
                <a:spcPts val="600"/>
              </a:spcAft>
              <a:defRPr sz="2000">
                <a:solidFill>
                  <a:srgbClr val="565656"/>
                </a:solidFill>
              </a:defRPr>
            </a:lvl1pPr>
            <a:lvl2pPr>
              <a:defRPr sz="1800">
                <a:solidFill>
                  <a:srgbClr val="565656"/>
                </a:solidFill>
              </a:defRPr>
            </a:lvl2pPr>
            <a:lvl3pPr>
              <a:defRPr sz="1800">
                <a:solidFill>
                  <a:srgbClr val="565656"/>
                </a:solidFill>
              </a:defRPr>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650266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Kicker, and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hasCustomPrompt="1"/>
          </p:nvPr>
        </p:nvSpPr>
        <p:spPr>
          <a:xfrm>
            <a:off x="457200" y="1097281"/>
            <a:ext cx="8255000" cy="678216"/>
          </a:xfrm>
        </p:spPr>
        <p:txBody>
          <a:bodyPr/>
          <a:lstStyle>
            <a:lvl1pPr marL="0" indent="0">
              <a:spcBef>
                <a:spcPts val="0"/>
              </a:spcBef>
              <a:spcAft>
                <a:spcPts val="0"/>
              </a:spcAft>
              <a:buNone/>
              <a:defRPr sz="2200" baseline="0"/>
            </a:lvl1pPr>
            <a:lvl2pPr marL="469900" indent="0">
              <a:spcBef>
                <a:spcPts val="0"/>
              </a:spcBef>
              <a:spcAft>
                <a:spcPts val="0"/>
              </a:spcAft>
              <a:buNone/>
              <a:defRPr sz="2200"/>
            </a:lvl2pPr>
            <a:lvl3pPr marL="800100" indent="0">
              <a:spcBef>
                <a:spcPts val="0"/>
              </a:spcBef>
              <a:spcAft>
                <a:spcPts val="0"/>
              </a:spcAft>
              <a:buNone/>
              <a:defRPr sz="2200"/>
            </a:lvl3pPr>
            <a:lvl4pPr marL="1143000" indent="0">
              <a:spcBef>
                <a:spcPts val="0"/>
              </a:spcBef>
              <a:spcAft>
                <a:spcPts val="0"/>
              </a:spcAft>
              <a:buNone/>
              <a:defRPr sz="2200"/>
            </a:lvl4pPr>
            <a:lvl5pPr marL="1435100" indent="0">
              <a:spcBef>
                <a:spcPts val="0"/>
              </a:spcBef>
              <a:spcAft>
                <a:spcPts val="0"/>
              </a:spcAft>
              <a:buNone/>
              <a:defRPr sz="2200"/>
            </a:lvl5pPr>
          </a:lstStyle>
          <a:p>
            <a:pPr lvl="0"/>
            <a:r>
              <a:rPr lang="en-US" dirty="0" smtClean="0"/>
              <a:t>Click to edit kicker box copy. Two lines max.</a:t>
            </a:r>
          </a:p>
          <a:p>
            <a:pPr lvl="0"/>
            <a:endParaRPr lang="en-US" dirty="0" smtClean="0"/>
          </a:p>
        </p:txBody>
      </p:sp>
      <p:sp>
        <p:nvSpPr>
          <p:cNvPr id="6" name="Text Placeholder 5"/>
          <p:cNvSpPr>
            <a:spLocks noGrp="1"/>
          </p:cNvSpPr>
          <p:nvPr>
            <p:ph type="body" sz="quarter" idx="11"/>
          </p:nvPr>
        </p:nvSpPr>
        <p:spPr>
          <a:xfrm>
            <a:off x="404280" y="2040492"/>
            <a:ext cx="3886200" cy="4345607"/>
          </a:xfrm>
        </p:spPr>
        <p:txBody>
          <a:bodyPr/>
          <a:lstStyle>
            <a:lvl1pPr>
              <a:spcBef>
                <a:spcPts val="600"/>
              </a:spcBef>
              <a:spcAft>
                <a:spcPts val="600"/>
              </a:spcAft>
              <a:defRPr sz="20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5" name="Text Placeholder 5"/>
          <p:cNvSpPr>
            <a:spLocks noGrp="1"/>
          </p:cNvSpPr>
          <p:nvPr>
            <p:ph type="body" sz="quarter" idx="12"/>
          </p:nvPr>
        </p:nvSpPr>
        <p:spPr>
          <a:xfrm>
            <a:off x="4800600" y="2040492"/>
            <a:ext cx="3886200" cy="4345607"/>
          </a:xfrm>
        </p:spPr>
        <p:txBody>
          <a:bodyPr/>
          <a:lstStyle>
            <a:lvl1pPr>
              <a:spcBef>
                <a:spcPts val="600"/>
              </a:spcBef>
              <a:spcAft>
                <a:spcPts val="600"/>
              </a:spcAft>
              <a:defRPr sz="20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21365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1"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bar-with-pattern.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0"/>
            <a:ext cx="9144000" cy="871728"/>
          </a:xfrm>
          <a:prstGeom prst="rect">
            <a:avLst/>
          </a:prstGeom>
        </p:spPr>
      </p:pic>
      <p:sp>
        <p:nvSpPr>
          <p:cNvPr id="3075" name="Rectangle 3"/>
          <p:cNvSpPr>
            <a:spLocks noGrp="1" noChangeArrowheads="1"/>
          </p:cNvSpPr>
          <p:nvPr>
            <p:ph type="title"/>
          </p:nvPr>
        </p:nvSpPr>
        <p:spPr bwMode="auto">
          <a:xfrm>
            <a:off x="457200" y="228600"/>
            <a:ext cx="8227061" cy="402336"/>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lvl="0" algn="l" rtl="0" eaLnBrk="1" fontAlgn="base" hangingPunct="1">
              <a:spcBef>
                <a:spcPct val="0"/>
              </a:spcBef>
              <a:spcAft>
                <a:spcPct val="0"/>
              </a:spcAft>
            </a:pPr>
            <a:r>
              <a:rPr lang="en-US" altLang="en-US" smtClean="0"/>
              <a:t>Click to edit Master title style</a:t>
            </a:r>
            <a:endParaRPr lang="en-US" altLang="en-US" dirty="0" smtClean="0"/>
          </a:p>
        </p:txBody>
      </p:sp>
      <p:sp>
        <p:nvSpPr>
          <p:cNvPr id="3076" name="Rectangle 4"/>
          <p:cNvSpPr>
            <a:spLocks noGrp="1" noChangeArrowheads="1"/>
          </p:cNvSpPr>
          <p:nvPr>
            <p:ph type="body" idx="1"/>
          </p:nvPr>
        </p:nvSpPr>
        <p:spPr bwMode="auto">
          <a:xfrm>
            <a:off x="457200" y="1143000"/>
            <a:ext cx="8267700" cy="498189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1" name="TextBox 10"/>
          <p:cNvSpPr txBox="1"/>
          <p:nvPr/>
        </p:nvSpPr>
        <p:spPr>
          <a:xfrm>
            <a:off x="8593227" y="6577991"/>
            <a:ext cx="286819" cy="184666"/>
          </a:xfrm>
          <a:prstGeom prst="rect">
            <a:avLst/>
          </a:prstGeom>
          <a:noFill/>
        </p:spPr>
        <p:txBody>
          <a:bodyPr wrap="square" lIns="0" tIns="0" rIns="0" bIns="0" rtlCol="0">
            <a:spAutoFit/>
          </a:bodyPr>
          <a:lstStyle/>
          <a:p>
            <a:pPr algn="l"/>
            <a:fld id="{ABA28972-6D48-4F49-8D9E-11DAC31E3DF7}" type="slidenum">
              <a:rPr lang="en-US" sz="1200" smtClean="0">
                <a:solidFill>
                  <a:schemeClr val="tx1">
                    <a:lumMod val="65000"/>
                    <a:lumOff val="35000"/>
                  </a:schemeClr>
                </a:solidFill>
              </a:rPr>
              <a:pPr algn="l"/>
              <a:t>‹#›</a:t>
            </a:fld>
            <a:endParaRPr lang="en-US" sz="1200" dirty="0" smtClean="0">
              <a:solidFill>
                <a:schemeClr val="tx1">
                  <a:lumMod val="65000"/>
                  <a:lumOff val="35000"/>
                </a:schemeClr>
              </a:solidFill>
            </a:endParaRPr>
          </a:p>
        </p:txBody>
      </p:sp>
      <p:sp>
        <p:nvSpPr>
          <p:cNvPr id="10" name="TextBox 9"/>
          <p:cNvSpPr txBox="1"/>
          <p:nvPr/>
        </p:nvSpPr>
        <p:spPr>
          <a:xfrm>
            <a:off x="1768665" y="6569662"/>
            <a:ext cx="4151994" cy="215444"/>
          </a:xfrm>
          <a:prstGeom prst="rect">
            <a:avLst/>
          </a:prstGeom>
          <a:noFill/>
        </p:spPr>
        <p:txBody>
          <a:bodyPr wrap="square" rtlCol="0">
            <a:spAutoFit/>
          </a:bodyPr>
          <a:lstStyle/>
          <a:p>
            <a:r>
              <a:rPr lang="en-US" sz="800" dirty="0" smtClean="0">
                <a:solidFill>
                  <a:schemeClr val="bg1">
                    <a:lumMod val="50000"/>
                  </a:schemeClr>
                </a:solidFill>
                <a:latin typeface="+mn-lt"/>
                <a:cs typeface="+mn-cs"/>
              </a:rPr>
              <a:t>© </a:t>
            </a:r>
            <a:r>
              <a:rPr lang="en-US" sz="800" dirty="0" smtClean="0">
                <a:solidFill>
                  <a:schemeClr val="bg1">
                    <a:lumMod val="50000"/>
                  </a:schemeClr>
                </a:solidFill>
                <a:latin typeface="+mn-lt"/>
                <a:cs typeface="+mn-cs"/>
              </a:rPr>
              <a:t>2017 </a:t>
            </a:r>
            <a:r>
              <a:rPr lang="en-US" sz="800" dirty="0" smtClean="0">
                <a:solidFill>
                  <a:schemeClr val="bg1">
                    <a:lumMod val="50000"/>
                  </a:schemeClr>
                </a:solidFill>
                <a:latin typeface="+mn-lt"/>
                <a:cs typeface="+mn-cs"/>
              </a:rPr>
              <a:t>Scaled Agile, Inc. All Rights Reserved.</a:t>
            </a:r>
            <a:endParaRPr lang="en-US" sz="800" dirty="0">
              <a:solidFill>
                <a:schemeClr val="bg1">
                  <a:lumMod val="50000"/>
                </a:schemeClr>
              </a:solidFill>
              <a:latin typeface="+mn-lt"/>
              <a:cs typeface="+mn-cs"/>
            </a:endParaRPr>
          </a:p>
        </p:txBody>
      </p:sp>
      <p:sp>
        <p:nvSpPr>
          <p:cNvPr id="9" name="TextBox 8"/>
          <p:cNvSpPr txBox="1"/>
          <p:nvPr userDrawn="1"/>
        </p:nvSpPr>
        <p:spPr>
          <a:xfrm>
            <a:off x="8436536" y="6577991"/>
            <a:ext cx="145874" cy="184666"/>
          </a:xfrm>
          <a:prstGeom prst="rect">
            <a:avLst/>
          </a:prstGeom>
          <a:noFill/>
        </p:spPr>
        <p:txBody>
          <a:bodyPr wrap="none" lIns="0" tIns="0" rIns="0" bIns="0" rtlCol="0">
            <a:spAutoFit/>
          </a:bodyPr>
          <a:lstStyle/>
          <a:p>
            <a:pPr algn="r"/>
            <a:r>
              <a:rPr lang="en-US" sz="1200" baseline="0" smtClean="0">
                <a:solidFill>
                  <a:schemeClr val="tx1">
                    <a:lumMod val="65000"/>
                    <a:lumOff val="35000"/>
                  </a:schemeClr>
                </a:solidFill>
              </a:rPr>
              <a:t>A.</a:t>
            </a:r>
            <a:endParaRPr lang="en-US" sz="1200" dirty="0" smtClean="0">
              <a:solidFill>
                <a:schemeClr val="tx1">
                  <a:lumMod val="65000"/>
                  <a:lumOff val="35000"/>
                </a:schemeClr>
              </a:solidFill>
            </a:endParaRPr>
          </a:p>
        </p:txBody>
      </p:sp>
      <p:pic>
        <p:nvPicPr>
          <p:cNvPr id="12" name="Picture 11" descr="PPT-sized.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457904" y="6588334"/>
            <a:ext cx="1356426" cy="154294"/>
          </a:xfrm>
          <a:prstGeom prst="rect">
            <a:avLst/>
          </a:prstGeom>
        </p:spPr>
      </p:pic>
    </p:spTree>
  </p:cSld>
  <p:clrMap bg1="lt1" tx1="dk1" bg2="lt2" tx2="dk2" accent1="accent1" accent2="accent2" accent3="accent3" accent4="accent4" accent5="accent5" accent6="accent6" hlink="hlink" folHlink="folHlink"/>
  <p:sldLayoutIdLst>
    <p:sldLayoutId id="2147483764" r:id="rId1"/>
    <p:sldLayoutId id="2147483723" r:id="rId2"/>
    <p:sldLayoutId id="2147483725" r:id="rId3"/>
    <p:sldLayoutId id="2147483726" r:id="rId4"/>
    <p:sldLayoutId id="2147483727" r:id="rId5"/>
    <p:sldLayoutId id="2147483761" r:id="rId6"/>
    <p:sldLayoutId id="2147483760" r:id="rId7"/>
    <p:sldLayoutId id="2147483762" r:id="rId8"/>
  </p:sldLayoutIdLst>
  <p:timing>
    <p:tnLst>
      <p:par>
        <p:cTn id="1" dur="indefinite" restart="never" nodeType="tmRoot"/>
      </p:par>
    </p:tnLst>
  </p:timing>
  <p:hf hdr="0" ftr="0" dt="0"/>
  <p:txStyles>
    <p:titleStyle>
      <a:lvl1pPr algn="l" rtl="0" eaLnBrk="1" fontAlgn="base" hangingPunct="1">
        <a:spcBef>
          <a:spcPct val="0"/>
        </a:spcBef>
        <a:spcAft>
          <a:spcPct val="0"/>
        </a:spcAft>
        <a:defRPr lang="en-US" altLang="en-US" sz="2600" b="0" dirty="0" smtClean="0">
          <a:solidFill>
            <a:srgbClr val="565656"/>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2100" indent="-292100" algn="l" rtl="0" eaLnBrk="1" fontAlgn="base" hangingPunct="1">
        <a:lnSpc>
          <a:spcPct val="110000"/>
        </a:lnSpc>
        <a:spcBef>
          <a:spcPts val="1600"/>
        </a:spcBef>
        <a:spcAft>
          <a:spcPts val="500"/>
        </a:spcAft>
        <a:buClr>
          <a:schemeClr val="bg1">
            <a:lumMod val="65000"/>
          </a:schemeClr>
        </a:buClr>
        <a:buSzPct val="100000"/>
        <a:buFont typeface="Webdings" pitchFamily="18" charset="2"/>
        <a:buChar char="4"/>
        <a:defRPr sz="2200">
          <a:solidFill>
            <a:schemeClr val="tx1"/>
          </a:solidFill>
          <a:latin typeface="+mn-lt"/>
          <a:ea typeface="+mn-ea"/>
          <a:cs typeface="+mn-cs"/>
        </a:defRPr>
      </a:lvl1pPr>
      <a:lvl2pPr marL="749300" indent="-279400" algn="l" rtl="0" eaLnBrk="1" fontAlgn="base" hangingPunct="1">
        <a:lnSpc>
          <a:spcPct val="110000"/>
        </a:lnSpc>
        <a:spcBef>
          <a:spcPts val="400"/>
        </a:spcBef>
        <a:spcAft>
          <a:spcPts val="400"/>
        </a:spcAft>
        <a:buClr>
          <a:schemeClr val="tx1">
            <a:lumMod val="50000"/>
            <a:lumOff val="50000"/>
          </a:schemeClr>
        </a:buClr>
        <a:buSzPct val="117000"/>
        <a:buFont typeface="Lucida Grande"/>
        <a:buChar char="-"/>
        <a:defRPr sz="2000">
          <a:solidFill>
            <a:schemeClr val="tx1"/>
          </a:solidFill>
          <a:latin typeface="+mn-lt"/>
          <a:cs typeface="+mn-cs"/>
        </a:defRPr>
      </a:lvl2pPr>
      <a:lvl3pPr marL="1028700" indent="-228600" algn="l" rtl="0" eaLnBrk="1" fontAlgn="base" hangingPunct="1">
        <a:lnSpc>
          <a:spcPct val="110000"/>
        </a:lnSpc>
        <a:spcBef>
          <a:spcPts val="400"/>
        </a:spcBef>
        <a:spcAft>
          <a:spcPts val="4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428750" indent="-285750" algn="l" rtl="0" eaLnBrk="1" fontAlgn="base" hangingPunct="1">
        <a:lnSpc>
          <a:spcPct val="110000"/>
        </a:lnSpc>
        <a:spcBef>
          <a:spcPts val="300"/>
        </a:spcBef>
        <a:spcAft>
          <a:spcPts val="300"/>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662113" indent="-227013" algn="l" rtl="0" eaLnBrk="1" fontAlgn="base" hangingPunct="1">
        <a:lnSpc>
          <a:spcPct val="110000"/>
        </a:lnSpc>
        <a:spcBef>
          <a:spcPts val="300"/>
        </a:spcBef>
        <a:spcAft>
          <a:spcPts val="300"/>
        </a:spcAft>
        <a:buClr>
          <a:schemeClr val="tx1">
            <a:lumMod val="75000"/>
            <a:lumOff val="25000"/>
          </a:schemeClr>
        </a:buClr>
        <a:buSzPct val="110000"/>
        <a:buFont typeface="Arial Black" pitchFamily="34" charset="0"/>
        <a:buChar char="–"/>
        <a:defRPr sz="1800">
          <a:solidFill>
            <a:schemeClr val="tx1"/>
          </a:solidFill>
          <a:latin typeface="+mn-lt"/>
          <a:cs typeface="+mn-cs"/>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tags" Target="../tags/tag35.xml"/><Relationship Id="rId4" Type="http://schemas.openxmlformats.org/officeDocument/2006/relationships/tags" Target="../tags/tag36.xml"/><Relationship Id="rId5" Type="http://schemas.openxmlformats.org/officeDocument/2006/relationships/tags" Target="../tags/tag37.xml"/><Relationship Id="rId6" Type="http://schemas.openxmlformats.org/officeDocument/2006/relationships/slideLayout" Target="../slideLayouts/slideLayout6.xml"/><Relationship Id="rId1" Type="http://schemas.openxmlformats.org/officeDocument/2006/relationships/tags" Target="../tags/tag33.xml"/><Relationship Id="rId2" Type="http://schemas.openxmlformats.org/officeDocument/2006/relationships/tags" Target="../tags/tag34.xml"/></Relationships>
</file>

<file path=ppt/slides/_rels/slide13.xml.rels><?xml version="1.0" encoding="UTF-8" standalone="yes"?>
<Relationships xmlns="http://schemas.openxmlformats.org/package/2006/relationships"><Relationship Id="rId3" Type="http://schemas.openxmlformats.org/officeDocument/2006/relationships/tags" Target="../tags/tag40.xml"/><Relationship Id="rId4" Type="http://schemas.openxmlformats.org/officeDocument/2006/relationships/tags" Target="../tags/tag41.xml"/><Relationship Id="rId5" Type="http://schemas.openxmlformats.org/officeDocument/2006/relationships/tags" Target="../tags/tag42.xml"/><Relationship Id="rId6" Type="http://schemas.openxmlformats.org/officeDocument/2006/relationships/slideLayout" Target="../slideLayouts/slideLayout6.xml"/><Relationship Id="rId1" Type="http://schemas.openxmlformats.org/officeDocument/2006/relationships/tags" Target="../tags/tag38.xml"/><Relationship Id="rId2" Type="http://schemas.openxmlformats.org/officeDocument/2006/relationships/tags" Target="../tags/tag39.xml"/></Relationships>
</file>

<file path=ppt/slides/_rels/slide14.xml.rels><?xml version="1.0" encoding="UTF-8" standalone="yes"?>
<Relationships xmlns="http://schemas.openxmlformats.org/package/2006/relationships"><Relationship Id="rId3" Type="http://schemas.openxmlformats.org/officeDocument/2006/relationships/tags" Target="../tags/tag45.xml"/><Relationship Id="rId4" Type="http://schemas.openxmlformats.org/officeDocument/2006/relationships/tags" Target="../tags/tag46.xml"/><Relationship Id="rId5" Type="http://schemas.openxmlformats.org/officeDocument/2006/relationships/tags" Target="../tags/tag47.xml"/><Relationship Id="rId6" Type="http://schemas.openxmlformats.org/officeDocument/2006/relationships/slideLayout" Target="../slideLayouts/slideLayout6.xml"/><Relationship Id="rId1" Type="http://schemas.openxmlformats.org/officeDocument/2006/relationships/tags" Target="../tags/tag43.xml"/><Relationship Id="rId2" Type="http://schemas.openxmlformats.org/officeDocument/2006/relationships/tags" Target="../tags/tag44.xml"/></Relationships>
</file>

<file path=ppt/slides/_rels/slide15.xml.rels><?xml version="1.0" encoding="UTF-8" standalone="yes"?>
<Relationships xmlns="http://schemas.openxmlformats.org/package/2006/relationships"><Relationship Id="rId3" Type="http://schemas.openxmlformats.org/officeDocument/2006/relationships/tags" Target="../tags/tag50.xml"/><Relationship Id="rId4" Type="http://schemas.openxmlformats.org/officeDocument/2006/relationships/tags" Target="../tags/tag51.xml"/><Relationship Id="rId5" Type="http://schemas.openxmlformats.org/officeDocument/2006/relationships/slideLayout" Target="../slideLayouts/slideLayout6.xml"/><Relationship Id="rId1" Type="http://schemas.openxmlformats.org/officeDocument/2006/relationships/tags" Target="../tags/tag48.xml"/><Relationship Id="rId2" Type="http://schemas.openxmlformats.org/officeDocument/2006/relationships/tags" Target="../tags/tag49.xml"/></Relationships>
</file>

<file path=ppt/slides/_rels/slide16.xml.rels><?xml version="1.0" encoding="UTF-8" standalone="yes"?>
<Relationships xmlns="http://schemas.openxmlformats.org/package/2006/relationships"><Relationship Id="rId3" Type="http://schemas.openxmlformats.org/officeDocument/2006/relationships/tags" Target="../tags/tag54.xml"/><Relationship Id="rId4" Type="http://schemas.openxmlformats.org/officeDocument/2006/relationships/tags" Target="../tags/tag55.xml"/><Relationship Id="rId5" Type="http://schemas.openxmlformats.org/officeDocument/2006/relationships/tags" Target="../tags/tag56.xml"/><Relationship Id="rId6" Type="http://schemas.openxmlformats.org/officeDocument/2006/relationships/slideLayout" Target="../slideLayouts/slideLayout6.xml"/><Relationship Id="rId1" Type="http://schemas.openxmlformats.org/officeDocument/2006/relationships/tags" Target="../tags/tag52.xml"/><Relationship Id="rId2" Type="http://schemas.openxmlformats.org/officeDocument/2006/relationships/tags" Target="../tags/tag53.xml"/></Relationships>
</file>

<file path=ppt/slides/_rels/slide17.xml.rels><?xml version="1.0" encoding="UTF-8" standalone="yes"?>
<Relationships xmlns="http://schemas.openxmlformats.org/package/2006/relationships"><Relationship Id="rId3" Type="http://schemas.openxmlformats.org/officeDocument/2006/relationships/tags" Target="../tags/tag59.xml"/><Relationship Id="rId4" Type="http://schemas.openxmlformats.org/officeDocument/2006/relationships/tags" Target="../tags/tag60.xml"/><Relationship Id="rId5" Type="http://schemas.openxmlformats.org/officeDocument/2006/relationships/slideLayout" Target="../slideLayouts/slideLayout6.xml"/><Relationship Id="rId1" Type="http://schemas.openxmlformats.org/officeDocument/2006/relationships/tags" Target="../tags/tag57.xml"/><Relationship Id="rId2" Type="http://schemas.openxmlformats.org/officeDocument/2006/relationships/tags" Target="../tags/tag58.xml"/></Relationships>
</file>

<file path=ppt/slides/_rels/slide18.xml.rels><?xml version="1.0" encoding="UTF-8" standalone="yes"?>
<Relationships xmlns="http://schemas.openxmlformats.org/package/2006/relationships"><Relationship Id="rId3" Type="http://schemas.openxmlformats.org/officeDocument/2006/relationships/tags" Target="../tags/tag63.xml"/><Relationship Id="rId4" Type="http://schemas.openxmlformats.org/officeDocument/2006/relationships/tags" Target="../tags/tag64.xml"/><Relationship Id="rId5" Type="http://schemas.openxmlformats.org/officeDocument/2006/relationships/slideLayout" Target="../slideLayouts/slideLayout6.xml"/><Relationship Id="rId6" Type="http://schemas.openxmlformats.org/officeDocument/2006/relationships/notesSlide" Target="../notesSlides/notesSlide5.xml"/><Relationship Id="rId1" Type="http://schemas.openxmlformats.org/officeDocument/2006/relationships/tags" Target="../tags/tag61.xml"/><Relationship Id="rId2" Type="http://schemas.openxmlformats.org/officeDocument/2006/relationships/tags" Target="../tags/tag62.xml"/></Relationships>
</file>

<file path=ppt/slides/_rels/slide19.xml.rels><?xml version="1.0" encoding="UTF-8" standalone="yes"?>
<Relationships xmlns="http://schemas.openxmlformats.org/package/2006/relationships"><Relationship Id="rId3" Type="http://schemas.openxmlformats.org/officeDocument/2006/relationships/tags" Target="../tags/tag67.xml"/><Relationship Id="rId4" Type="http://schemas.openxmlformats.org/officeDocument/2006/relationships/tags" Target="../tags/tag68.xml"/><Relationship Id="rId5" Type="http://schemas.openxmlformats.org/officeDocument/2006/relationships/tags" Target="../tags/tag69.xml"/><Relationship Id="rId6" Type="http://schemas.openxmlformats.org/officeDocument/2006/relationships/tags" Target="../tags/tag70.xml"/><Relationship Id="rId7" Type="http://schemas.openxmlformats.org/officeDocument/2006/relationships/slideLayout" Target="../slideLayouts/slideLayout6.xml"/><Relationship Id="rId1" Type="http://schemas.openxmlformats.org/officeDocument/2006/relationships/tags" Target="../tags/tag65.xml"/><Relationship Id="rId2" Type="http://schemas.openxmlformats.org/officeDocument/2006/relationships/tags" Target="../tags/tag6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73.xml"/><Relationship Id="rId4" Type="http://schemas.openxmlformats.org/officeDocument/2006/relationships/tags" Target="../tags/tag74.xml"/><Relationship Id="rId5" Type="http://schemas.openxmlformats.org/officeDocument/2006/relationships/tags" Target="../tags/tag75.xml"/><Relationship Id="rId6" Type="http://schemas.openxmlformats.org/officeDocument/2006/relationships/slideLayout" Target="../slideLayouts/slideLayout6.xml"/><Relationship Id="rId7" Type="http://schemas.openxmlformats.org/officeDocument/2006/relationships/notesSlide" Target="../notesSlides/notesSlide6.xml"/><Relationship Id="rId1" Type="http://schemas.openxmlformats.org/officeDocument/2006/relationships/tags" Target="../tags/tag71.xml"/><Relationship Id="rId2" Type="http://schemas.openxmlformats.org/officeDocument/2006/relationships/tags" Target="../tags/tag72.xml"/></Relationships>
</file>

<file path=ppt/slides/_rels/slide21.xml.rels><?xml version="1.0" encoding="UTF-8" standalone="yes"?>
<Relationships xmlns="http://schemas.openxmlformats.org/package/2006/relationships"><Relationship Id="rId3" Type="http://schemas.openxmlformats.org/officeDocument/2006/relationships/tags" Target="../tags/tag78.xml"/><Relationship Id="rId4" Type="http://schemas.openxmlformats.org/officeDocument/2006/relationships/tags" Target="../tags/tag79.xml"/><Relationship Id="rId5" Type="http://schemas.openxmlformats.org/officeDocument/2006/relationships/slideLayout" Target="../slideLayouts/slideLayout7.xml"/><Relationship Id="rId1" Type="http://schemas.openxmlformats.org/officeDocument/2006/relationships/tags" Target="../tags/tag76.xml"/><Relationship Id="rId2" Type="http://schemas.openxmlformats.org/officeDocument/2006/relationships/tags" Target="../tags/tag77.xml"/></Relationships>
</file>

<file path=ppt/slides/_rels/slide3.xml.rels><?xml version="1.0" encoding="UTF-8" standalone="yes"?>
<Relationships xmlns="http://schemas.openxmlformats.org/package/2006/relationships"><Relationship Id="rId11" Type="http://schemas.openxmlformats.org/officeDocument/2006/relationships/tags" Target="../tags/tag11.xml"/><Relationship Id="rId12" Type="http://schemas.openxmlformats.org/officeDocument/2006/relationships/tags" Target="../tags/tag12.xml"/><Relationship Id="rId13" Type="http://schemas.openxmlformats.org/officeDocument/2006/relationships/slideLayout" Target="../slideLayouts/slideLayout5.xml"/><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9" Type="http://schemas.openxmlformats.org/officeDocument/2006/relationships/tags" Target="../tags/tag9.xml"/><Relationship Id="rId10" Type="http://schemas.openxmlformats.org/officeDocument/2006/relationships/tags" Target="../tags/tag10.xml"/></Relationships>
</file>

<file path=ppt/slides/_rels/slide4.xml.rels><?xml version="1.0" encoding="UTF-8" standalone="yes"?>
<Relationships xmlns="http://schemas.openxmlformats.org/package/2006/relationships"><Relationship Id="rId3" Type="http://schemas.openxmlformats.org/officeDocument/2006/relationships/tags" Target="../tags/tag15.xml"/><Relationship Id="rId4" Type="http://schemas.openxmlformats.org/officeDocument/2006/relationships/slideLayout" Target="../slideLayouts/slideLayout3.xml"/><Relationship Id="rId5" Type="http://schemas.openxmlformats.org/officeDocument/2006/relationships/notesSlide" Target="../notesSlides/notesSlide3.xml"/><Relationship Id="rId1" Type="http://schemas.openxmlformats.org/officeDocument/2006/relationships/tags" Target="../tags/tag13.xml"/><Relationship Id="rId2" Type="http://schemas.openxmlformats.org/officeDocument/2006/relationships/tags" Target="../tags/tag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4" Type="http://schemas.openxmlformats.org/officeDocument/2006/relationships/slideLayout" Target="../slideLayouts/slideLayout3.xml"/><Relationship Id="rId1" Type="http://schemas.openxmlformats.org/officeDocument/2006/relationships/tags" Target="../tags/tag16.xml"/><Relationship Id="rId2" Type="http://schemas.openxmlformats.org/officeDocument/2006/relationships/tags" Target="../tags/tag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21.xml"/><Relationship Id="rId4" Type="http://schemas.openxmlformats.org/officeDocument/2006/relationships/tags" Target="../tags/tag22.xml"/><Relationship Id="rId5" Type="http://schemas.openxmlformats.org/officeDocument/2006/relationships/tags" Target="../tags/tag23.xml"/><Relationship Id="rId6" Type="http://schemas.openxmlformats.org/officeDocument/2006/relationships/tags" Target="../tags/tag24.xml"/><Relationship Id="rId7" Type="http://schemas.openxmlformats.org/officeDocument/2006/relationships/tags" Target="../tags/tag25.xml"/><Relationship Id="rId8" Type="http://schemas.openxmlformats.org/officeDocument/2006/relationships/tags" Target="../tags/tag26.xml"/><Relationship Id="rId9" Type="http://schemas.openxmlformats.org/officeDocument/2006/relationships/tags" Target="../tags/tag27.xml"/><Relationship Id="rId10" Type="http://schemas.openxmlformats.org/officeDocument/2006/relationships/slideLayout" Target="../slideLayouts/slideLayout4.xml"/><Relationship Id="rId1" Type="http://schemas.openxmlformats.org/officeDocument/2006/relationships/tags" Target="../tags/tag19.xml"/><Relationship Id="rId2" Type="http://schemas.openxmlformats.org/officeDocument/2006/relationships/tags" Target="../tags/tag20.xml"/></Relationships>
</file>

<file path=ppt/slides/_rels/slide9.xml.rels><?xml version="1.0" encoding="UTF-8" standalone="yes"?>
<Relationships xmlns="http://schemas.openxmlformats.org/package/2006/relationships"><Relationship Id="rId3" Type="http://schemas.openxmlformats.org/officeDocument/2006/relationships/tags" Target="../tags/tag30.xml"/><Relationship Id="rId4" Type="http://schemas.openxmlformats.org/officeDocument/2006/relationships/tags" Target="../tags/tag31.xml"/><Relationship Id="rId5" Type="http://schemas.openxmlformats.org/officeDocument/2006/relationships/tags" Target="../tags/tag32.xml"/><Relationship Id="rId6" Type="http://schemas.openxmlformats.org/officeDocument/2006/relationships/slideLayout" Target="../slideLayouts/slideLayout3.xml"/><Relationship Id="rId7" Type="http://schemas.openxmlformats.org/officeDocument/2006/relationships/notesSlide" Target="../notesSlides/notesSlide4.xml"/><Relationship Id="rId1" Type="http://schemas.openxmlformats.org/officeDocument/2006/relationships/tags" Target="../tags/tag28.xml"/><Relationship Id="rId2" Type="http://schemas.openxmlformats.org/officeDocument/2006/relationships/tags" Target="../tags/tag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a:prstGeom prst="rect">
            <a:avLst/>
          </a:prstGeom>
        </p:spPr>
        <p:txBody>
          <a:bodyPr/>
          <a:lstStyle/>
          <a:p>
            <a:pPr marL="0" indent="0" algn="ctr">
              <a:buNone/>
            </a:pPr>
            <a:r>
              <a:rPr lang="en-US" sz="7200" dirty="0" smtClean="0"/>
              <a:t>Appendix A</a:t>
            </a:r>
            <a:endParaRPr lang="en-US" sz="8000" dirty="0"/>
          </a:p>
        </p:txBody>
      </p:sp>
      <p:sp>
        <p:nvSpPr>
          <p:cNvPr id="6" name="Text Placeholder 5"/>
          <p:cNvSpPr>
            <a:spLocks noGrp="1"/>
          </p:cNvSpPr>
          <p:nvPr>
            <p:ph type="body" sz="quarter" idx="11"/>
          </p:nvPr>
        </p:nvSpPr>
        <p:spPr/>
        <p:txBody>
          <a:bodyPr/>
          <a:lstStyle/>
          <a:p>
            <a:pPr>
              <a:lnSpc>
                <a:spcPct val="100000"/>
              </a:lnSpc>
            </a:pPr>
            <a:r>
              <a:rPr lang="en-US" dirty="0" smtClean="0"/>
              <a:t>Writing and Splitting Stories</a:t>
            </a:r>
          </a:p>
        </p:txBody>
      </p:sp>
    </p:spTree>
    <p:extLst>
      <p:ext uri="{BB962C8B-B14F-4D97-AF65-F5344CB8AC3E}">
        <p14:creationId xmlns:p14="http://schemas.microsoft.com/office/powerpoint/2010/main" val="1701401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A.2  Splitting </a:t>
            </a:r>
            <a:r>
              <a:rPr lang="en-US" dirty="0"/>
              <a:t>Features and Stories</a:t>
            </a:r>
          </a:p>
        </p:txBody>
      </p:sp>
    </p:spTree>
    <p:extLst>
      <p:ext uri="{BB962C8B-B14F-4D97-AF65-F5344CB8AC3E}">
        <p14:creationId xmlns:p14="http://schemas.microsoft.com/office/powerpoint/2010/main" val="952724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Features and Stories</a:t>
            </a:r>
            <a:endParaRPr lang="en-US" dirty="0"/>
          </a:p>
        </p:txBody>
      </p:sp>
      <p:sp>
        <p:nvSpPr>
          <p:cNvPr id="8" name="Text Placeholder 7"/>
          <p:cNvSpPr>
            <a:spLocks noGrp="1"/>
          </p:cNvSpPr>
          <p:nvPr>
            <p:ph type="body" sz="quarter" idx="10"/>
          </p:nvPr>
        </p:nvSpPr>
        <p:spPr>
          <a:xfrm>
            <a:off x="457200" y="1226856"/>
            <a:ext cx="8255000" cy="876490"/>
          </a:xfrm>
        </p:spPr>
        <p:txBody>
          <a:bodyPr/>
          <a:lstStyle/>
          <a:p>
            <a:r>
              <a:rPr lang="en-US" sz="2400" dirty="0" smtClean="0"/>
              <a:t>Techniques for splitting Features and Stories to fit within </a:t>
            </a:r>
            <a:br>
              <a:rPr lang="en-US" sz="2400" dirty="0" smtClean="0"/>
            </a:br>
            <a:r>
              <a:rPr lang="en-US" sz="2400" dirty="0" smtClean="0"/>
              <a:t>their boundaries (PI and Iteration respectively)</a:t>
            </a:r>
            <a:endParaRPr lang="en-US" sz="2400" dirty="0"/>
          </a:p>
        </p:txBody>
      </p:sp>
      <p:sp>
        <p:nvSpPr>
          <p:cNvPr id="9" name="Text Placeholder 8"/>
          <p:cNvSpPr>
            <a:spLocks noGrp="1"/>
          </p:cNvSpPr>
          <p:nvPr>
            <p:ph type="body" sz="quarter" idx="11"/>
          </p:nvPr>
        </p:nvSpPr>
        <p:spPr>
          <a:xfrm>
            <a:off x="923583" y="2429739"/>
            <a:ext cx="3505400" cy="2469515"/>
          </a:xfrm>
        </p:spPr>
        <p:txBody>
          <a:bodyPr/>
          <a:lstStyle/>
          <a:p>
            <a:pPr marL="0" indent="0">
              <a:buNone/>
            </a:pPr>
            <a:r>
              <a:rPr lang="en-US" sz="2200" dirty="0" smtClean="0"/>
              <a:t>1. Work flow steps</a:t>
            </a:r>
          </a:p>
          <a:p>
            <a:pPr marL="0" indent="0">
              <a:buNone/>
            </a:pPr>
            <a:r>
              <a:rPr lang="en-US" sz="2200" dirty="0" smtClean="0"/>
              <a:t>2. Business rule variations</a:t>
            </a:r>
          </a:p>
          <a:p>
            <a:pPr marL="0" indent="0">
              <a:buNone/>
            </a:pPr>
            <a:r>
              <a:rPr lang="en-US" sz="2200" dirty="0" smtClean="0"/>
              <a:t>3. Major effort</a:t>
            </a:r>
          </a:p>
          <a:p>
            <a:pPr marL="0" indent="0">
              <a:buNone/>
            </a:pPr>
            <a:r>
              <a:rPr lang="en-US" sz="2200" dirty="0" smtClean="0"/>
              <a:t>4. Simple/complex</a:t>
            </a:r>
          </a:p>
          <a:p>
            <a:pPr marL="0" indent="0">
              <a:buNone/>
            </a:pPr>
            <a:r>
              <a:rPr lang="en-US" sz="2200" dirty="0" smtClean="0"/>
              <a:t>5. Variations in data</a:t>
            </a:r>
            <a:endParaRPr lang="en-US" sz="2200" dirty="0"/>
          </a:p>
        </p:txBody>
      </p:sp>
      <p:sp>
        <p:nvSpPr>
          <p:cNvPr id="10" name="Text Placeholder 9"/>
          <p:cNvSpPr>
            <a:spLocks noGrp="1"/>
          </p:cNvSpPr>
          <p:nvPr>
            <p:ph type="body" sz="quarter" idx="12"/>
          </p:nvPr>
        </p:nvSpPr>
        <p:spPr>
          <a:xfrm>
            <a:off x="4584156" y="2429739"/>
            <a:ext cx="3507694" cy="2616749"/>
          </a:xfrm>
        </p:spPr>
        <p:txBody>
          <a:bodyPr/>
          <a:lstStyle/>
          <a:p>
            <a:pPr marL="0" indent="0">
              <a:buNone/>
            </a:pPr>
            <a:r>
              <a:rPr lang="en-US" sz="2200" dirty="0" smtClean="0"/>
              <a:t>6.  Data methods</a:t>
            </a:r>
          </a:p>
          <a:p>
            <a:pPr marL="0" indent="0">
              <a:buNone/>
            </a:pPr>
            <a:r>
              <a:rPr lang="en-US" sz="2200" dirty="0" smtClean="0"/>
              <a:t>7.  Defer system qualities</a:t>
            </a:r>
          </a:p>
          <a:p>
            <a:pPr marL="0" indent="0">
              <a:buNone/>
            </a:pPr>
            <a:r>
              <a:rPr lang="en-US" sz="2200" dirty="0" smtClean="0"/>
              <a:t>8.  Operations</a:t>
            </a:r>
          </a:p>
          <a:p>
            <a:pPr marL="0" indent="0">
              <a:buNone/>
            </a:pPr>
            <a:r>
              <a:rPr lang="en-US" sz="2200" dirty="0" smtClean="0"/>
              <a:t>9.  Use-case scenarios</a:t>
            </a:r>
          </a:p>
          <a:p>
            <a:pPr marL="0" indent="0">
              <a:buNone/>
            </a:pPr>
            <a:r>
              <a:rPr lang="en-US" sz="2200" dirty="0" smtClean="0"/>
              <a:t>10. Break out a spike</a:t>
            </a:r>
            <a:endParaRPr lang="en-US" sz="2200" dirty="0"/>
          </a:p>
        </p:txBody>
      </p:sp>
    </p:spTree>
    <p:extLst>
      <p:ext uri="{BB962C8B-B14F-4D97-AF65-F5344CB8AC3E}">
        <p14:creationId xmlns:p14="http://schemas.microsoft.com/office/powerpoint/2010/main" val="12113901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Split </a:t>
            </a:r>
            <a:r>
              <a:rPr lang="en-US" dirty="0"/>
              <a:t>by </a:t>
            </a:r>
            <a:r>
              <a:rPr lang="en-US" dirty="0" smtClean="0"/>
              <a:t>work flow steps</a:t>
            </a:r>
            <a:endParaRPr lang="en-US" dirty="0"/>
          </a:p>
        </p:txBody>
      </p:sp>
      <p:sp>
        <p:nvSpPr>
          <p:cNvPr id="3" name="Content Placeholder 2"/>
          <p:cNvSpPr>
            <a:spLocks noGrp="1"/>
          </p:cNvSpPr>
          <p:nvPr>
            <p:ph type="body" sz="quarter" idx="10"/>
          </p:nvPr>
        </p:nvSpPr>
        <p:spPr/>
        <p:txBody>
          <a:bodyPr/>
          <a:lstStyle/>
          <a:p>
            <a:pPr marL="0" indent="0">
              <a:buNone/>
            </a:pPr>
            <a:r>
              <a:rPr lang="en-US" dirty="0"/>
              <a:t>Identify specific steps that a user takes to accomplish a </a:t>
            </a:r>
            <a:r>
              <a:rPr lang="en-US" dirty="0" smtClean="0"/>
              <a:t>work flow</a:t>
            </a:r>
            <a:r>
              <a:rPr lang="en-US" dirty="0"/>
              <a:t>, </a:t>
            </a:r>
            <a:r>
              <a:rPr lang="en-US" dirty="0" smtClean="0"/>
              <a:t>then </a:t>
            </a:r>
            <a:r>
              <a:rPr lang="en-US" dirty="0"/>
              <a:t>implement the </a:t>
            </a:r>
            <a:r>
              <a:rPr lang="en-US" dirty="0" smtClean="0"/>
              <a:t>work flow </a:t>
            </a:r>
            <a:r>
              <a:rPr lang="en-US" dirty="0"/>
              <a:t>in </a:t>
            </a:r>
            <a:r>
              <a:rPr lang="en-US" dirty="0" smtClean="0"/>
              <a:t>increments.</a:t>
            </a:r>
            <a:endParaRPr lang="en-US" dirty="0"/>
          </a:p>
        </p:txBody>
      </p:sp>
      <p:sp>
        <p:nvSpPr>
          <p:cNvPr id="4" name="Folded Corner 3"/>
          <p:cNvSpPr/>
          <p:nvPr>
            <p:custDataLst>
              <p:tags r:id="rId1"/>
            </p:custDataLst>
          </p:nvPr>
        </p:nvSpPr>
        <p:spPr bwMode="auto">
          <a:xfrm>
            <a:off x="824363" y="2297292"/>
            <a:ext cx="3321428" cy="3266600"/>
          </a:xfrm>
          <a:prstGeom prst="foldedCorner">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274320" tIns="274320" rIns="18288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sz="2200" dirty="0"/>
              <a:t>As a utility, I want to update and publish pricing programs to my </a:t>
            </a:r>
            <a:r>
              <a:rPr lang="en-US" sz="2200" dirty="0" smtClean="0"/>
              <a:t>Customer </a:t>
            </a:r>
            <a:r>
              <a:rPr lang="en-US" sz="2200" dirty="0"/>
              <a:t>...</a:t>
            </a:r>
          </a:p>
        </p:txBody>
      </p:sp>
      <p:sp>
        <p:nvSpPr>
          <p:cNvPr id="7" name="Right Arrow 6"/>
          <p:cNvSpPr/>
          <p:nvPr>
            <p:custDataLst>
              <p:tags r:id="rId2"/>
            </p:custDataLst>
          </p:nvPr>
        </p:nvSpPr>
        <p:spPr bwMode="auto">
          <a:xfrm>
            <a:off x="4257670" y="3425395"/>
            <a:ext cx="810270" cy="772583"/>
          </a:xfrm>
          <a:prstGeom prst="rightArrow">
            <a:avLst/>
          </a:prstGeom>
          <a:solidFill>
            <a:schemeClr val="accent5"/>
          </a:solidFill>
          <a:ln w="2540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eaLnBrk="0" hangingPunct="0">
              <a:spcBef>
                <a:spcPct val="20000"/>
              </a:spcBef>
            </a:pPr>
            <a:endParaRPr lang="en-US" sz="2200" i="1" dirty="0">
              <a:latin typeface="+mn-lt"/>
              <a:cs typeface="+mn-cs"/>
            </a:endParaRPr>
          </a:p>
        </p:txBody>
      </p:sp>
      <p:sp>
        <p:nvSpPr>
          <p:cNvPr id="8" name="Folded Corner 7"/>
          <p:cNvSpPr/>
          <p:nvPr>
            <p:custDataLst>
              <p:tags r:id="rId3"/>
            </p:custDataLst>
          </p:nvPr>
        </p:nvSpPr>
        <p:spPr bwMode="auto">
          <a:xfrm>
            <a:off x="5285293" y="2141352"/>
            <a:ext cx="2959799" cy="1356618"/>
          </a:xfrm>
          <a:prstGeom prst="foldedCorner">
            <a:avLst>
              <a:gd name="adj" fmla="val 19316"/>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 I can publish pricing programs to the </a:t>
            </a:r>
            <a:r>
              <a:rPr lang="en-US" dirty="0" smtClean="0"/>
              <a:t>Customer’s in-home display</a:t>
            </a:r>
            <a:endParaRPr lang="en-US" dirty="0"/>
          </a:p>
        </p:txBody>
      </p:sp>
      <p:sp>
        <p:nvSpPr>
          <p:cNvPr id="9" name="Folded Corner 8"/>
          <p:cNvSpPr/>
          <p:nvPr>
            <p:custDataLst>
              <p:tags r:id="rId4"/>
            </p:custDataLst>
          </p:nvPr>
        </p:nvSpPr>
        <p:spPr bwMode="auto">
          <a:xfrm>
            <a:off x="5285293" y="3614405"/>
            <a:ext cx="2959799" cy="818832"/>
          </a:xfrm>
          <a:prstGeom prst="foldedCorner">
            <a:avLst>
              <a:gd name="adj" fmla="val 23815"/>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smtClean="0"/>
              <a:t>... I can send a message to the Customer’s web portal</a:t>
            </a:r>
            <a:endParaRPr lang="en-US" dirty="0"/>
          </a:p>
        </p:txBody>
      </p:sp>
      <p:sp>
        <p:nvSpPr>
          <p:cNvPr id="10" name="Folded Corner 9"/>
          <p:cNvSpPr/>
          <p:nvPr>
            <p:custDataLst>
              <p:tags r:id="rId5"/>
            </p:custDataLst>
          </p:nvPr>
        </p:nvSpPr>
        <p:spPr bwMode="auto">
          <a:xfrm>
            <a:off x="5285293" y="4591015"/>
            <a:ext cx="2959799" cy="1120567"/>
          </a:xfrm>
          <a:prstGeom prst="foldedCorner">
            <a:avLst>
              <a:gd name="adj" fmla="val 21012"/>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 I can publish the pricing table to a </a:t>
            </a:r>
            <a:r>
              <a:rPr lang="en-US" dirty="0" smtClean="0"/>
              <a:t>Customer’s </a:t>
            </a:r>
            <a:r>
              <a:rPr lang="en-US" dirty="0"/>
              <a:t>smart thermostat </a:t>
            </a:r>
          </a:p>
        </p:txBody>
      </p:sp>
    </p:spTree>
    <p:extLst>
      <p:ext uri="{BB962C8B-B14F-4D97-AF65-F5344CB8AC3E}">
        <p14:creationId xmlns:p14="http://schemas.microsoft.com/office/powerpoint/2010/main" val="1450489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lded Corner 7"/>
          <p:cNvSpPr/>
          <p:nvPr>
            <p:custDataLst>
              <p:tags r:id="rId1"/>
            </p:custDataLst>
          </p:nvPr>
        </p:nvSpPr>
        <p:spPr bwMode="auto">
          <a:xfrm>
            <a:off x="822960" y="2297292"/>
            <a:ext cx="3321428" cy="3266600"/>
          </a:xfrm>
          <a:prstGeom prst="foldedCorner">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274320" tIns="274320" rIns="18288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sz="2200" dirty="0"/>
              <a:t>As a utility, I can sort </a:t>
            </a:r>
            <a:r>
              <a:rPr lang="en-US" sz="2200" dirty="0" smtClean="0"/>
              <a:t>Customers </a:t>
            </a:r>
            <a:r>
              <a:rPr lang="en-US" sz="2200" dirty="0"/>
              <a:t>by different demographics ...</a:t>
            </a:r>
          </a:p>
        </p:txBody>
      </p:sp>
      <p:sp>
        <p:nvSpPr>
          <p:cNvPr id="9" name="Right Arrow 8"/>
          <p:cNvSpPr/>
          <p:nvPr>
            <p:custDataLst>
              <p:tags r:id="rId2"/>
            </p:custDataLst>
          </p:nvPr>
        </p:nvSpPr>
        <p:spPr bwMode="auto">
          <a:xfrm>
            <a:off x="4256267" y="3425395"/>
            <a:ext cx="810270" cy="772583"/>
          </a:xfrm>
          <a:prstGeom prst="rightArrow">
            <a:avLst/>
          </a:prstGeom>
          <a:solidFill>
            <a:schemeClr val="accent5"/>
          </a:solidFill>
          <a:ln w="2540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eaLnBrk="0" hangingPunct="0">
              <a:spcBef>
                <a:spcPct val="20000"/>
              </a:spcBef>
            </a:pPr>
            <a:endParaRPr lang="en-US" sz="2200" i="1" dirty="0">
              <a:latin typeface="+mn-lt"/>
              <a:cs typeface="+mn-cs"/>
            </a:endParaRPr>
          </a:p>
        </p:txBody>
      </p:sp>
      <p:sp>
        <p:nvSpPr>
          <p:cNvPr id="11" name="Folded Corner 10"/>
          <p:cNvSpPr/>
          <p:nvPr>
            <p:custDataLst>
              <p:tags r:id="rId3"/>
            </p:custDataLst>
          </p:nvPr>
        </p:nvSpPr>
        <p:spPr bwMode="auto">
          <a:xfrm>
            <a:off x="5283890" y="2739802"/>
            <a:ext cx="2959799" cy="542537"/>
          </a:xfrm>
          <a:prstGeom prst="foldedCorner">
            <a:avLst>
              <a:gd name="adj" fmla="val 19316"/>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 sort by zip code</a:t>
            </a:r>
          </a:p>
        </p:txBody>
      </p:sp>
      <p:sp>
        <p:nvSpPr>
          <p:cNvPr id="12" name="Folded Corner 11"/>
          <p:cNvSpPr/>
          <p:nvPr>
            <p:custDataLst>
              <p:tags r:id="rId4"/>
            </p:custDataLst>
          </p:nvPr>
        </p:nvSpPr>
        <p:spPr bwMode="auto">
          <a:xfrm>
            <a:off x="5283890" y="3389615"/>
            <a:ext cx="2959799" cy="818832"/>
          </a:xfrm>
          <a:prstGeom prst="foldedCorner">
            <a:avLst>
              <a:gd name="adj" fmla="val 23815"/>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 sort by home demographics</a:t>
            </a:r>
          </a:p>
        </p:txBody>
      </p:sp>
      <p:sp>
        <p:nvSpPr>
          <p:cNvPr id="13" name="Folded Corner 12"/>
          <p:cNvSpPr/>
          <p:nvPr>
            <p:custDataLst>
              <p:tags r:id="rId5"/>
            </p:custDataLst>
          </p:nvPr>
        </p:nvSpPr>
        <p:spPr bwMode="auto">
          <a:xfrm>
            <a:off x="5283890" y="4315724"/>
            <a:ext cx="2959799" cy="790970"/>
          </a:xfrm>
          <a:prstGeom prst="foldedCorner">
            <a:avLst>
              <a:gd name="adj" fmla="val 21012"/>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 sort by energy consumption</a:t>
            </a:r>
          </a:p>
        </p:txBody>
      </p:sp>
      <p:sp>
        <p:nvSpPr>
          <p:cNvPr id="3" name="Title 2"/>
          <p:cNvSpPr>
            <a:spLocks noGrp="1"/>
          </p:cNvSpPr>
          <p:nvPr>
            <p:ph type="title"/>
          </p:nvPr>
        </p:nvSpPr>
        <p:spPr/>
        <p:txBody>
          <a:bodyPr/>
          <a:lstStyle/>
          <a:p>
            <a:r>
              <a:rPr lang="en-US" dirty="0" smtClean="0"/>
              <a:t>2. Split </a:t>
            </a:r>
            <a:r>
              <a:rPr lang="en-US" dirty="0"/>
              <a:t>by </a:t>
            </a:r>
            <a:r>
              <a:rPr lang="en-US" dirty="0" smtClean="0"/>
              <a:t>business rule variations</a:t>
            </a:r>
            <a:endParaRPr lang="en-US" dirty="0"/>
          </a:p>
        </p:txBody>
      </p:sp>
      <p:sp>
        <p:nvSpPr>
          <p:cNvPr id="4" name="Content Placeholder 3"/>
          <p:cNvSpPr>
            <a:spLocks noGrp="1"/>
          </p:cNvSpPr>
          <p:nvPr>
            <p:ph type="body" sz="quarter" idx="10"/>
          </p:nvPr>
        </p:nvSpPr>
        <p:spPr/>
        <p:txBody>
          <a:bodyPr/>
          <a:lstStyle/>
          <a:p>
            <a:pPr marL="0" indent="0">
              <a:buNone/>
            </a:pPr>
            <a:r>
              <a:rPr lang="en-US" dirty="0"/>
              <a:t>Business rule variations often provide </a:t>
            </a:r>
            <a:r>
              <a:rPr lang="en-US" dirty="0" smtClean="0"/>
              <a:t>a </a:t>
            </a:r>
            <a:r>
              <a:rPr lang="en-US" dirty="0"/>
              <a:t>straightforward </a:t>
            </a:r>
            <a:endParaRPr lang="en-US" dirty="0" smtClean="0"/>
          </a:p>
          <a:p>
            <a:pPr marL="0" indent="0">
              <a:buNone/>
            </a:pPr>
            <a:r>
              <a:rPr lang="en-US" dirty="0" smtClean="0"/>
              <a:t>splitting scheme.</a:t>
            </a:r>
            <a:endParaRPr lang="en-US" dirty="0"/>
          </a:p>
        </p:txBody>
      </p:sp>
    </p:spTree>
    <p:extLst>
      <p:ext uri="{BB962C8B-B14F-4D97-AF65-F5344CB8AC3E}">
        <p14:creationId xmlns:p14="http://schemas.microsoft.com/office/powerpoint/2010/main" val="144094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lded Corner 7"/>
          <p:cNvSpPr/>
          <p:nvPr>
            <p:custDataLst>
              <p:tags r:id="rId1"/>
            </p:custDataLst>
          </p:nvPr>
        </p:nvSpPr>
        <p:spPr bwMode="auto">
          <a:xfrm>
            <a:off x="822960" y="2297292"/>
            <a:ext cx="3321428" cy="3266600"/>
          </a:xfrm>
          <a:prstGeom prst="foldedCorner">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274320" tIns="274320" rIns="18288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sz="2200" dirty="0"/>
              <a:t>As a user, I want to be able to select/change my pricing program with my utility through my web portal ...</a:t>
            </a:r>
          </a:p>
        </p:txBody>
      </p:sp>
      <p:sp>
        <p:nvSpPr>
          <p:cNvPr id="9" name="Right Arrow 8"/>
          <p:cNvSpPr/>
          <p:nvPr>
            <p:custDataLst>
              <p:tags r:id="rId2"/>
            </p:custDataLst>
          </p:nvPr>
        </p:nvSpPr>
        <p:spPr bwMode="auto">
          <a:xfrm>
            <a:off x="4256267" y="3425395"/>
            <a:ext cx="810270" cy="772583"/>
          </a:xfrm>
          <a:prstGeom prst="rightArrow">
            <a:avLst/>
          </a:prstGeom>
          <a:solidFill>
            <a:schemeClr val="accent5"/>
          </a:solidFill>
          <a:ln w="2540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eaLnBrk="0" hangingPunct="0">
              <a:spcBef>
                <a:spcPct val="20000"/>
              </a:spcBef>
            </a:pPr>
            <a:endParaRPr lang="en-US" sz="2200" i="1" dirty="0">
              <a:latin typeface="+mn-lt"/>
              <a:cs typeface="+mn-cs"/>
            </a:endParaRPr>
          </a:p>
        </p:txBody>
      </p:sp>
      <p:sp>
        <p:nvSpPr>
          <p:cNvPr id="11" name="Folded Corner 10"/>
          <p:cNvSpPr/>
          <p:nvPr>
            <p:custDataLst>
              <p:tags r:id="rId3"/>
            </p:custDataLst>
          </p:nvPr>
        </p:nvSpPr>
        <p:spPr bwMode="auto">
          <a:xfrm>
            <a:off x="5283891" y="2558691"/>
            <a:ext cx="2494850" cy="792210"/>
          </a:xfrm>
          <a:prstGeom prst="foldedCorner">
            <a:avLst>
              <a:gd name="adj" fmla="val 19316"/>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 I want to use </a:t>
            </a:r>
            <a:br>
              <a:rPr lang="en-US" dirty="0"/>
            </a:br>
            <a:r>
              <a:rPr lang="en-US" dirty="0" smtClean="0"/>
              <a:t>time</a:t>
            </a:r>
            <a:r>
              <a:rPr lang="en-US" dirty="0"/>
              <a:t>-of</a:t>
            </a:r>
            <a:r>
              <a:rPr lang="en-US" dirty="0" smtClean="0"/>
              <a:t>-use </a:t>
            </a:r>
            <a:r>
              <a:rPr lang="en-US" dirty="0"/>
              <a:t>pricing </a:t>
            </a:r>
          </a:p>
        </p:txBody>
      </p:sp>
      <p:sp>
        <p:nvSpPr>
          <p:cNvPr id="12" name="Folded Corner 11"/>
          <p:cNvSpPr/>
          <p:nvPr>
            <p:custDataLst>
              <p:tags r:id="rId4"/>
            </p:custDataLst>
          </p:nvPr>
        </p:nvSpPr>
        <p:spPr bwMode="auto">
          <a:xfrm>
            <a:off x="5283890" y="3425395"/>
            <a:ext cx="2494851" cy="818832"/>
          </a:xfrm>
          <a:prstGeom prst="foldedCorner">
            <a:avLst>
              <a:gd name="adj" fmla="val 23815"/>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 I want to </a:t>
            </a:r>
            <a:r>
              <a:rPr lang="en-US" dirty="0" smtClean="0"/>
              <a:t>prepay </a:t>
            </a:r>
            <a:br>
              <a:rPr lang="en-US" dirty="0" smtClean="0"/>
            </a:br>
            <a:r>
              <a:rPr lang="en-US" dirty="0" smtClean="0"/>
              <a:t>for my </a:t>
            </a:r>
            <a:r>
              <a:rPr lang="en-US" dirty="0"/>
              <a:t>energy</a:t>
            </a:r>
          </a:p>
        </p:txBody>
      </p:sp>
      <p:sp>
        <p:nvSpPr>
          <p:cNvPr id="13" name="Folded Corner 12"/>
          <p:cNvSpPr/>
          <p:nvPr>
            <p:custDataLst>
              <p:tags r:id="rId5"/>
            </p:custDataLst>
          </p:nvPr>
        </p:nvSpPr>
        <p:spPr bwMode="auto">
          <a:xfrm>
            <a:off x="5283890" y="4318721"/>
            <a:ext cx="2494851" cy="775472"/>
          </a:xfrm>
          <a:prstGeom prst="foldedCorner">
            <a:avLst>
              <a:gd name="adj" fmla="val 21012"/>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 I want to enroll in </a:t>
            </a:r>
            <a:br>
              <a:rPr lang="en-US" dirty="0"/>
            </a:br>
            <a:r>
              <a:rPr lang="en-US" dirty="0" smtClean="0"/>
              <a:t>critical peak pricing</a:t>
            </a:r>
            <a:endParaRPr lang="en-US" dirty="0"/>
          </a:p>
        </p:txBody>
      </p:sp>
      <p:sp>
        <p:nvSpPr>
          <p:cNvPr id="2" name="Title 1"/>
          <p:cNvSpPr>
            <a:spLocks noGrp="1"/>
          </p:cNvSpPr>
          <p:nvPr>
            <p:ph type="title"/>
          </p:nvPr>
        </p:nvSpPr>
        <p:spPr/>
        <p:txBody>
          <a:bodyPr/>
          <a:lstStyle/>
          <a:p>
            <a:r>
              <a:rPr lang="en-US" dirty="0" smtClean="0"/>
              <a:t>3. Split </a:t>
            </a:r>
            <a:r>
              <a:rPr lang="en-US" dirty="0"/>
              <a:t>by </a:t>
            </a:r>
            <a:r>
              <a:rPr lang="en-US" dirty="0" smtClean="0"/>
              <a:t>major effort</a:t>
            </a:r>
            <a:endParaRPr lang="en-US" dirty="0"/>
          </a:p>
        </p:txBody>
      </p:sp>
      <p:sp>
        <p:nvSpPr>
          <p:cNvPr id="5" name="Content Placeholder 4"/>
          <p:cNvSpPr>
            <a:spLocks noGrp="1"/>
          </p:cNvSpPr>
          <p:nvPr>
            <p:ph type="body" sz="quarter" idx="10"/>
          </p:nvPr>
        </p:nvSpPr>
        <p:spPr/>
        <p:txBody>
          <a:bodyPr/>
          <a:lstStyle/>
          <a:p>
            <a:pPr marL="0" indent="0">
              <a:buNone/>
            </a:pPr>
            <a:r>
              <a:rPr lang="en-US" dirty="0"/>
              <a:t>Split into several </a:t>
            </a:r>
            <a:r>
              <a:rPr lang="en-US" dirty="0" smtClean="0"/>
              <a:t>parts, </a:t>
            </a:r>
            <a:r>
              <a:rPr lang="en-US" dirty="0"/>
              <a:t>with the first requiring the most effort.  </a:t>
            </a:r>
            <a:r>
              <a:rPr lang="en-US" dirty="0" smtClean="0"/>
              <a:t/>
            </a:r>
            <a:br>
              <a:rPr lang="en-US" dirty="0" smtClean="0"/>
            </a:br>
            <a:r>
              <a:rPr lang="en-US" dirty="0" smtClean="0"/>
              <a:t>More </a:t>
            </a:r>
            <a:r>
              <a:rPr lang="en-US" dirty="0"/>
              <a:t>functionality can be </a:t>
            </a:r>
            <a:r>
              <a:rPr lang="en-US" dirty="0" smtClean="0"/>
              <a:t>added later on.</a:t>
            </a:r>
            <a:endParaRPr lang="en-US" dirty="0"/>
          </a:p>
        </p:txBody>
      </p:sp>
    </p:spTree>
    <p:extLst>
      <p:ext uri="{BB962C8B-B14F-4D97-AF65-F5344CB8AC3E}">
        <p14:creationId xmlns:p14="http://schemas.microsoft.com/office/powerpoint/2010/main" val="1579687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lded Corner 6"/>
          <p:cNvSpPr/>
          <p:nvPr>
            <p:custDataLst>
              <p:tags r:id="rId1"/>
            </p:custDataLst>
          </p:nvPr>
        </p:nvSpPr>
        <p:spPr bwMode="auto">
          <a:xfrm>
            <a:off x="822960" y="2297292"/>
            <a:ext cx="3321428" cy="3266600"/>
          </a:xfrm>
          <a:prstGeom prst="foldedCorner">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274320" tIns="274320" rIns="18288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sz="2200" dirty="0"/>
              <a:t>As a user, I basically want a fixed price, </a:t>
            </a:r>
            <a:r>
              <a:rPr lang="en-US" sz="2200" dirty="0" smtClean="0"/>
              <a:t/>
            </a:r>
            <a:br>
              <a:rPr lang="en-US" sz="2200" dirty="0" smtClean="0"/>
            </a:br>
            <a:r>
              <a:rPr lang="en-US" sz="2200" dirty="0" smtClean="0"/>
              <a:t>but </a:t>
            </a:r>
            <a:r>
              <a:rPr lang="en-US" sz="2200" dirty="0"/>
              <a:t>I also want to </a:t>
            </a:r>
            <a:r>
              <a:rPr lang="en-US" sz="2200" dirty="0" smtClean="0"/>
              <a:t/>
            </a:r>
            <a:br>
              <a:rPr lang="en-US" sz="2200" dirty="0" smtClean="0"/>
            </a:br>
            <a:r>
              <a:rPr lang="en-US" sz="2200" dirty="0" smtClean="0"/>
              <a:t>be </a:t>
            </a:r>
            <a:r>
              <a:rPr lang="en-US" sz="2200" dirty="0"/>
              <a:t>notified of c</a:t>
            </a:r>
            <a:r>
              <a:rPr lang="en-US" sz="2200" dirty="0" smtClean="0"/>
              <a:t>ritical peak pricing </a:t>
            </a:r>
            <a:r>
              <a:rPr lang="en-US" sz="2200" dirty="0"/>
              <a:t>events ...</a:t>
            </a:r>
          </a:p>
        </p:txBody>
      </p:sp>
      <p:sp>
        <p:nvSpPr>
          <p:cNvPr id="8" name="Right Arrow 7"/>
          <p:cNvSpPr/>
          <p:nvPr>
            <p:custDataLst>
              <p:tags r:id="rId2"/>
            </p:custDataLst>
          </p:nvPr>
        </p:nvSpPr>
        <p:spPr bwMode="auto">
          <a:xfrm>
            <a:off x="4256267" y="3425395"/>
            <a:ext cx="810270" cy="772583"/>
          </a:xfrm>
          <a:prstGeom prst="rightArrow">
            <a:avLst/>
          </a:prstGeom>
          <a:solidFill>
            <a:schemeClr val="accent5"/>
          </a:solidFill>
          <a:ln w="2540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eaLnBrk="0" hangingPunct="0">
              <a:spcBef>
                <a:spcPct val="20000"/>
              </a:spcBef>
            </a:pPr>
            <a:endParaRPr lang="en-US" sz="2200" i="1" dirty="0">
              <a:latin typeface="+mn-lt"/>
              <a:cs typeface="+mn-cs"/>
            </a:endParaRPr>
          </a:p>
        </p:txBody>
      </p:sp>
      <p:sp>
        <p:nvSpPr>
          <p:cNvPr id="10" name="Folded Corner 9"/>
          <p:cNvSpPr/>
          <p:nvPr>
            <p:custDataLst>
              <p:tags r:id="rId3"/>
            </p:custDataLst>
          </p:nvPr>
        </p:nvSpPr>
        <p:spPr bwMode="auto">
          <a:xfrm>
            <a:off x="5283890" y="2834394"/>
            <a:ext cx="2959799" cy="1179937"/>
          </a:xfrm>
          <a:prstGeom prst="foldedCorner">
            <a:avLst>
              <a:gd name="adj" fmla="val 19316"/>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 respond to the time and the duration of the </a:t>
            </a:r>
            <a:r>
              <a:rPr lang="en-US" dirty="0" smtClean="0"/>
              <a:t>critical peak pricing </a:t>
            </a:r>
            <a:r>
              <a:rPr lang="en-US" dirty="0"/>
              <a:t>event</a:t>
            </a:r>
          </a:p>
        </p:txBody>
      </p:sp>
      <p:sp>
        <p:nvSpPr>
          <p:cNvPr id="11" name="Folded Corner 10"/>
          <p:cNvSpPr/>
          <p:nvPr>
            <p:custDataLst>
              <p:tags r:id="rId4"/>
            </p:custDataLst>
          </p:nvPr>
        </p:nvSpPr>
        <p:spPr bwMode="auto">
          <a:xfrm>
            <a:off x="5283890" y="4088824"/>
            <a:ext cx="2959799" cy="818832"/>
          </a:xfrm>
          <a:prstGeom prst="foldedCorner">
            <a:avLst>
              <a:gd name="adj" fmla="val 23815"/>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 respond to </a:t>
            </a:r>
            <a:r>
              <a:rPr lang="en-US" dirty="0" smtClean="0"/>
              <a:t/>
            </a:r>
            <a:br>
              <a:rPr lang="en-US" dirty="0" smtClean="0"/>
            </a:br>
            <a:r>
              <a:rPr lang="en-US" dirty="0" smtClean="0"/>
              <a:t>emergency events</a:t>
            </a:r>
            <a:endParaRPr lang="en-US" dirty="0"/>
          </a:p>
        </p:txBody>
      </p:sp>
      <p:sp>
        <p:nvSpPr>
          <p:cNvPr id="3" name="Title 2"/>
          <p:cNvSpPr>
            <a:spLocks noGrp="1"/>
          </p:cNvSpPr>
          <p:nvPr>
            <p:ph type="title"/>
          </p:nvPr>
        </p:nvSpPr>
        <p:spPr/>
        <p:txBody>
          <a:bodyPr/>
          <a:lstStyle/>
          <a:p>
            <a:r>
              <a:rPr lang="en-US" dirty="0" smtClean="0"/>
              <a:t>4. Split </a:t>
            </a:r>
            <a:r>
              <a:rPr lang="en-US" dirty="0"/>
              <a:t>by </a:t>
            </a:r>
            <a:r>
              <a:rPr lang="en-US" dirty="0" smtClean="0"/>
              <a:t>simple/complex</a:t>
            </a:r>
            <a:endParaRPr lang="en-US" dirty="0"/>
          </a:p>
        </p:txBody>
      </p:sp>
      <p:sp>
        <p:nvSpPr>
          <p:cNvPr id="4" name="Content Placeholder 3"/>
          <p:cNvSpPr>
            <a:spLocks noGrp="1"/>
          </p:cNvSpPr>
          <p:nvPr>
            <p:ph type="body" sz="quarter" idx="10"/>
          </p:nvPr>
        </p:nvSpPr>
        <p:spPr/>
        <p:txBody>
          <a:bodyPr/>
          <a:lstStyle/>
          <a:p>
            <a:pPr marL="0" indent="0">
              <a:buNone/>
            </a:pPr>
            <a:r>
              <a:rPr lang="en-US" dirty="0"/>
              <a:t>Simplify! </a:t>
            </a:r>
            <a:r>
              <a:rPr lang="en-US" dirty="0" smtClean="0"/>
              <a:t>What’s </a:t>
            </a:r>
            <a:r>
              <a:rPr lang="en-US" dirty="0"/>
              <a:t>the simplest version that can possibly work</a:t>
            </a:r>
            <a:r>
              <a:rPr lang="en-US" dirty="0" smtClean="0"/>
              <a:t>?</a:t>
            </a:r>
            <a:endParaRPr lang="en-US" dirty="0"/>
          </a:p>
        </p:txBody>
      </p:sp>
    </p:spTree>
    <p:extLst>
      <p:ext uri="{BB962C8B-B14F-4D97-AF65-F5344CB8AC3E}">
        <p14:creationId xmlns:p14="http://schemas.microsoft.com/office/powerpoint/2010/main" val="460560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lded Corner 7"/>
          <p:cNvSpPr/>
          <p:nvPr>
            <p:custDataLst>
              <p:tags r:id="rId1"/>
            </p:custDataLst>
          </p:nvPr>
        </p:nvSpPr>
        <p:spPr bwMode="auto">
          <a:xfrm>
            <a:off x="822960" y="2297292"/>
            <a:ext cx="3321428" cy="3266600"/>
          </a:xfrm>
          <a:prstGeom prst="foldedCorner">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274320" tIns="274320" rIns="18288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sz="2200" dirty="0"/>
              <a:t>As a utility, I can send messages to </a:t>
            </a:r>
            <a:r>
              <a:rPr lang="en-US" sz="2200" dirty="0" smtClean="0"/>
              <a:t>Customers </a:t>
            </a:r>
            <a:r>
              <a:rPr lang="en-US" sz="2200" dirty="0"/>
              <a:t>...</a:t>
            </a:r>
          </a:p>
        </p:txBody>
      </p:sp>
      <p:sp>
        <p:nvSpPr>
          <p:cNvPr id="9" name="Right Arrow 8"/>
          <p:cNvSpPr/>
          <p:nvPr>
            <p:custDataLst>
              <p:tags r:id="rId2"/>
            </p:custDataLst>
          </p:nvPr>
        </p:nvSpPr>
        <p:spPr bwMode="auto">
          <a:xfrm>
            <a:off x="4256267" y="3425395"/>
            <a:ext cx="810270" cy="772583"/>
          </a:xfrm>
          <a:prstGeom prst="rightArrow">
            <a:avLst/>
          </a:prstGeom>
          <a:solidFill>
            <a:schemeClr val="accent5"/>
          </a:solidFill>
          <a:ln w="2540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eaLnBrk="0" hangingPunct="0">
              <a:spcBef>
                <a:spcPct val="20000"/>
              </a:spcBef>
            </a:pPr>
            <a:endParaRPr lang="en-US" sz="2200" i="1" dirty="0">
              <a:latin typeface="+mn-lt"/>
              <a:cs typeface="+mn-cs"/>
            </a:endParaRPr>
          </a:p>
        </p:txBody>
      </p:sp>
      <p:sp>
        <p:nvSpPr>
          <p:cNvPr id="11" name="Folded Corner 10"/>
          <p:cNvSpPr/>
          <p:nvPr>
            <p:custDataLst>
              <p:tags r:id="rId3"/>
            </p:custDataLst>
          </p:nvPr>
        </p:nvSpPr>
        <p:spPr bwMode="auto">
          <a:xfrm>
            <a:off x="5283890" y="2579700"/>
            <a:ext cx="2959799" cy="838705"/>
          </a:xfrm>
          <a:prstGeom prst="foldedCorner">
            <a:avLst>
              <a:gd name="adj" fmla="val 19316"/>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Customers who want their </a:t>
            </a:r>
            <a:r>
              <a:rPr lang="en-US" dirty="0" smtClean="0"/>
              <a:t>messages in Spanish</a:t>
            </a:r>
            <a:endParaRPr lang="en-US" dirty="0"/>
          </a:p>
        </p:txBody>
      </p:sp>
      <p:sp>
        <p:nvSpPr>
          <p:cNvPr id="12" name="Folded Corner 11"/>
          <p:cNvSpPr/>
          <p:nvPr>
            <p:custDataLst>
              <p:tags r:id="rId4"/>
            </p:custDataLst>
          </p:nvPr>
        </p:nvSpPr>
        <p:spPr bwMode="auto">
          <a:xfrm>
            <a:off x="5283890" y="3499888"/>
            <a:ext cx="2959799" cy="818832"/>
          </a:xfrm>
          <a:prstGeom prst="foldedCorner">
            <a:avLst>
              <a:gd name="adj" fmla="val 23815"/>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Customers who want their messages in </a:t>
            </a:r>
            <a:r>
              <a:rPr lang="en-US" dirty="0" smtClean="0"/>
              <a:t>Arabic</a:t>
            </a:r>
            <a:endParaRPr lang="en-US" dirty="0"/>
          </a:p>
        </p:txBody>
      </p:sp>
      <p:sp>
        <p:nvSpPr>
          <p:cNvPr id="13" name="Folded Corner 12"/>
          <p:cNvSpPr/>
          <p:nvPr>
            <p:custDataLst>
              <p:tags r:id="rId5"/>
            </p:custDataLst>
          </p:nvPr>
        </p:nvSpPr>
        <p:spPr bwMode="auto">
          <a:xfrm>
            <a:off x="5283890" y="4393214"/>
            <a:ext cx="2959799" cy="883960"/>
          </a:xfrm>
          <a:prstGeom prst="foldedCorner">
            <a:avLst>
              <a:gd name="adj" fmla="val 21012"/>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Customers who want their messages </a:t>
            </a:r>
            <a:r>
              <a:rPr lang="en-US" dirty="0" smtClean="0"/>
              <a:t>in … etc.</a:t>
            </a:r>
            <a:endParaRPr lang="en-US" dirty="0"/>
          </a:p>
        </p:txBody>
      </p:sp>
      <p:sp>
        <p:nvSpPr>
          <p:cNvPr id="3" name="Title 2"/>
          <p:cNvSpPr>
            <a:spLocks noGrp="1"/>
          </p:cNvSpPr>
          <p:nvPr>
            <p:ph type="title"/>
          </p:nvPr>
        </p:nvSpPr>
        <p:spPr/>
        <p:txBody>
          <a:bodyPr/>
          <a:lstStyle/>
          <a:p>
            <a:r>
              <a:rPr lang="en-US" dirty="0" smtClean="0"/>
              <a:t>5. Split </a:t>
            </a:r>
            <a:r>
              <a:rPr lang="en-US" dirty="0"/>
              <a:t>by </a:t>
            </a:r>
            <a:r>
              <a:rPr lang="en-US" dirty="0" smtClean="0"/>
              <a:t>variations </a:t>
            </a:r>
            <a:r>
              <a:rPr lang="en-US" dirty="0"/>
              <a:t>in </a:t>
            </a:r>
            <a:r>
              <a:rPr lang="en-US" dirty="0" smtClean="0"/>
              <a:t>data</a:t>
            </a:r>
            <a:endParaRPr lang="en-US" dirty="0"/>
          </a:p>
        </p:txBody>
      </p:sp>
      <p:sp>
        <p:nvSpPr>
          <p:cNvPr id="5" name="Content Placeholder 4"/>
          <p:cNvSpPr>
            <a:spLocks noGrp="1"/>
          </p:cNvSpPr>
          <p:nvPr>
            <p:ph type="body" sz="quarter" idx="10"/>
          </p:nvPr>
        </p:nvSpPr>
        <p:spPr/>
        <p:txBody>
          <a:bodyPr/>
          <a:lstStyle/>
          <a:p>
            <a:pPr marL="0" indent="0">
              <a:buNone/>
            </a:pPr>
            <a:r>
              <a:rPr lang="en-US" dirty="0"/>
              <a:t>Variations in data provide additional opportunities, </a:t>
            </a:r>
            <a:r>
              <a:rPr lang="en-US" dirty="0" smtClean="0"/>
              <a:t>such as those shown in </a:t>
            </a:r>
            <a:r>
              <a:rPr lang="en-US" dirty="0"/>
              <a:t>this localization </a:t>
            </a:r>
            <a:r>
              <a:rPr lang="en-US" dirty="0" smtClean="0"/>
              <a:t>example.</a:t>
            </a:r>
            <a:endParaRPr lang="en-US" dirty="0"/>
          </a:p>
        </p:txBody>
      </p:sp>
    </p:spTree>
    <p:extLst>
      <p:ext uri="{BB962C8B-B14F-4D97-AF65-F5344CB8AC3E}">
        <p14:creationId xmlns:p14="http://schemas.microsoft.com/office/powerpoint/2010/main" val="1103461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lded Corner 6"/>
          <p:cNvSpPr/>
          <p:nvPr>
            <p:custDataLst>
              <p:tags r:id="rId1"/>
            </p:custDataLst>
          </p:nvPr>
        </p:nvSpPr>
        <p:spPr bwMode="auto">
          <a:xfrm>
            <a:off x="824363" y="2297292"/>
            <a:ext cx="3321428" cy="3266600"/>
          </a:xfrm>
          <a:prstGeom prst="foldedCorner">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274320" tIns="274320" rIns="18288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sz="2200" dirty="0"/>
              <a:t>As a user, I can view my energy consumption in </a:t>
            </a:r>
            <a:r>
              <a:rPr lang="en-US" sz="2200" dirty="0" smtClean="0"/>
              <a:t/>
            </a:r>
            <a:br>
              <a:rPr lang="en-US" sz="2200" dirty="0" smtClean="0"/>
            </a:br>
            <a:r>
              <a:rPr lang="en-US" sz="2200" dirty="0" smtClean="0"/>
              <a:t>various </a:t>
            </a:r>
            <a:r>
              <a:rPr lang="en-US" sz="2200" dirty="0"/>
              <a:t>graphs ...</a:t>
            </a:r>
          </a:p>
        </p:txBody>
      </p:sp>
      <p:sp>
        <p:nvSpPr>
          <p:cNvPr id="10" name="Right Arrow 9"/>
          <p:cNvSpPr/>
          <p:nvPr>
            <p:custDataLst>
              <p:tags r:id="rId2"/>
            </p:custDataLst>
          </p:nvPr>
        </p:nvSpPr>
        <p:spPr bwMode="auto">
          <a:xfrm>
            <a:off x="4257670" y="3425395"/>
            <a:ext cx="810270" cy="772583"/>
          </a:xfrm>
          <a:prstGeom prst="rightArrow">
            <a:avLst/>
          </a:prstGeom>
          <a:solidFill>
            <a:schemeClr val="accent5"/>
          </a:solidFill>
          <a:ln w="2540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eaLnBrk="0" hangingPunct="0">
              <a:spcBef>
                <a:spcPct val="20000"/>
              </a:spcBef>
            </a:pPr>
            <a:endParaRPr lang="en-US" sz="2200" i="1" dirty="0">
              <a:latin typeface="+mn-lt"/>
              <a:cs typeface="+mn-cs"/>
            </a:endParaRPr>
          </a:p>
        </p:txBody>
      </p:sp>
      <p:sp>
        <p:nvSpPr>
          <p:cNvPr id="12" name="Folded Corner 11"/>
          <p:cNvSpPr/>
          <p:nvPr>
            <p:custDataLst>
              <p:tags r:id="rId3"/>
            </p:custDataLst>
          </p:nvPr>
        </p:nvSpPr>
        <p:spPr bwMode="auto">
          <a:xfrm>
            <a:off x="5285293" y="2483998"/>
            <a:ext cx="3398968" cy="865489"/>
          </a:xfrm>
          <a:prstGeom prst="foldedCorner">
            <a:avLst>
              <a:gd name="adj" fmla="val 19316"/>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 using bar charts that compare weekly consumption</a:t>
            </a:r>
          </a:p>
        </p:txBody>
      </p:sp>
      <p:sp>
        <p:nvSpPr>
          <p:cNvPr id="13" name="Folded Corner 12"/>
          <p:cNvSpPr/>
          <p:nvPr>
            <p:custDataLst>
              <p:tags r:id="rId4"/>
            </p:custDataLst>
          </p:nvPr>
        </p:nvSpPr>
        <p:spPr bwMode="auto">
          <a:xfrm>
            <a:off x="5285293" y="3499888"/>
            <a:ext cx="3398968" cy="1777790"/>
          </a:xfrm>
          <a:prstGeom prst="foldedCorner">
            <a:avLst>
              <a:gd name="adj" fmla="val 23815"/>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 in a comparison chart, so I can compare my usage to those who have the same or similar household demographics</a:t>
            </a:r>
          </a:p>
        </p:txBody>
      </p:sp>
      <p:sp>
        <p:nvSpPr>
          <p:cNvPr id="3" name="Title 2"/>
          <p:cNvSpPr>
            <a:spLocks noGrp="1"/>
          </p:cNvSpPr>
          <p:nvPr>
            <p:ph type="title"/>
          </p:nvPr>
        </p:nvSpPr>
        <p:spPr/>
        <p:txBody>
          <a:bodyPr/>
          <a:lstStyle/>
          <a:p>
            <a:r>
              <a:rPr lang="en-US" dirty="0" smtClean="0"/>
              <a:t>6. Split </a:t>
            </a:r>
            <a:r>
              <a:rPr lang="en-US" dirty="0"/>
              <a:t>by </a:t>
            </a:r>
            <a:r>
              <a:rPr lang="en-US" dirty="0" smtClean="0"/>
              <a:t>data methods</a:t>
            </a:r>
            <a:endParaRPr lang="en-US" dirty="0"/>
          </a:p>
        </p:txBody>
      </p:sp>
      <p:sp>
        <p:nvSpPr>
          <p:cNvPr id="4" name="Content Placeholder 3"/>
          <p:cNvSpPr>
            <a:spLocks noGrp="1"/>
          </p:cNvSpPr>
          <p:nvPr>
            <p:ph type="body" sz="quarter" idx="10"/>
          </p:nvPr>
        </p:nvSpPr>
        <p:spPr/>
        <p:txBody>
          <a:bodyPr/>
          <a:lstStyle/>
          <a:p>
            <a:pPr marL="0" indent="0">
              <a:buNone/>
            </a:pPr>
            <a:r>
              <a:rPr lang="en-US" dirty="0" smtClean="0"/>
              <a:t>Complexity can be </a:t>
            </a:r>
            <a:r>
              <a:rPr lang="en-US" dirty="0"/>
              <a:t>in the interface rather than the functionality itself. </a:t>
            </a:r>
            <a:r>
              <a:rPr lang="en-US" dirty="0" smtClean="0"/>
              <a:t>Split </a:t>
            </a:r>
            <a:r>
              <a:rPr lang="en-US" dirty="0"/>
              <a:t>these </a:t>
            </a:r>
            <a:r>
              <a:rPr lang="en-US" dirty="0" smtClean="0"/>
              <a:t>Stories </a:t>
            </a:r>
            <a:r>
              <a:rPr lang="en-US" dirty="0"/>
              <a:t>to build the simplest </a:t>
            </a:r>
            <a:r>
              <a:rPr lang="en-US" dirty="0" smtClean="0"/>
              <a:t>interface </a:t>
            </a:r>
            <a:r>
              <a:rPr lang="en-US" dirty="0"/>
              <a:t>first.</a:t>
            </a:r>
          </a:p>
        </p:txBody>
      </p:sp>
    </p:spTree>
    <p:extLst>
      <p:ext uri="{BB962C8B-B14F-4D97-AF65-F5344CB8AC3E}">
        <p14:creationId xmlns:p14="http://schemas.microsoft.com/office/powerpoint/2010/main" val="205243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lded Corner 6"/>
          <p:cNvSpPr/>
          <p:nvPr>
            <p:custDataLst>
              <p:tags r:id="rId1"/>
            </p:custDataLst>
          </p:nvPr>
        </p:nvSpPr>
        <p:spPr bwMode="auto">
          <a:xfrm>
            <a:off x="824363" y="2297292"/>
            <a:ext cx="3321428" cy="3266600"/>
          </a:xfrm>
          <a:prstGeom prst="foldedCorner">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274320" tIns="274320" rIns="18288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sz="2200" dirty="0"/>
              <a:t>As a user, I want to see real-time consumption from </a:t>
            </a:r>
            <a:r>
              <a:rPr lang="en-US" sz="2200" dirty="0" smtClean="0"/>
              <a:t/>
            </a:r>
            <a:br>
              <a:rPr lang="en-US" sz="2200" dirty="0" smtClean="0"/>
            </a:br>
            <a:r>
              <a:rPr lang="en-US" sz="2200" dirty="0" smtClean="0"/>
              <a:t>my </a:t>
            </a:r>
            <a:r>
              <a:rPr lang="en-US" sz="2200" dirty="0"/>
              <a:t>meter ...</a:t>
            </a:r>
          </a:p>
        </p:txBody>
      </p:sp>
      <p:sp>
        <p:nvSpPr>
          <p:cNvPr id="8" name="Right Arrow 7"/>
          <p:cNvSpPr/>
          <p:nvPr>
            <p:custDataLst>
              <p:tags r:id="rId2"/>
            </p:custDataLst>
          </p:nvPr>
        </p:nvSpPr>
        <p:spPr bwMode="auto">
          <a:xfrm>
            <a:off x="4257670" y="3425395"/>
            <a:ext cx="810270" cy="772583"/>
          </a:xfrm>
          <a:prstGeom prst="rightArrow">
            <a:avLst/>
          </a:prstGeom>
          <a:solidFill>
            <a:schemeClr val="accent5"/>
          </a:solidFill>
          <a:ln w="2540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eaLnBrk="0" hangingPunct="0">
              <a:spcBef>
                <a:spcPct val="20000"/>
              </a:spcBef>
            </a:pPr>
            <a:endParaRPr lang="en-US" sz="2200" i="1" dirty="0">
              <a:latin typeface="+mn-lt"/>
              <a:cs typeface="+mn-cs"/>
            </a:endParaRPr>
          </a:p>
        </p:txBody>
      </p:sp>
      <p:sp>
        <p:nvSpPr>
          <p:cNvPr id="10" name="Folded Corner 9"/>
          <p:cNvSpPr/>
          <p:nvPr>
            <p:custDataLst>
              <p:tags r:id="rId3"/>
            </p:custDataLst>
          </p:nvPr>
        </p:nvSpPr>
        <p:spPr bwMode="auto">
          <a:xfrm>
            <a:off x="5295231" y="3050244"/>
            <a:ext cx="2959799" cy="805855"/>
          </a:xfrm>
          <a:prstGeom prst="foldedCorner">
            <a:avLst>
              <a:gd name="adj" fmla="val 19316"/>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 interpolate data from the last known reading</a:t>
            </a:r>
          </a:p>
        </p:txBody>
      </p:sp>
      <p:sp>
        <p:nvSpPr>
          <p:cNvPr id="11" name="Folded Corner 10"/>
          <p:cNvSpPr/>
          <p:nvPr>
            <p:custDataLst>
              <p:tags r:id="rId4"/>
            </p:custDataLst>
          </p:nvPr>
        </p:nvSpPr>
        <p:spPr bwMode="auto">
          <a:xfrm>
            <a:off x="5295232" y="3930592"/>
            <a:ext cx="2959799" cy="818832"/>
          </a:xfrm>
          <a:prstGeom prst="foldedCorner">
            <a:avLst>
              <a:gd name="adj" fmla="val 23815"/>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 display </a:t>
            </a:r>
            <a:r>
              <a:rPr lang="en-US" dirty="0" smtClean="0"/>
              <a:t>real-time </a:t>
            </a:r>
            <a:r>
              <a:rPr lang="en-US" dirty="0"/>
              <a:t>data from the meter</a:t>
            </a:r>
          </a:p>
        </p:txBody>
      </p:sp>
      <p:sp>
        <p:nvSpPr>
          <p:cNvPr id="3" name="Title 2"/>
          <p:cNvSpPr>
            <a:spLocks noGrp="1"/>
          </p:cNvSpPr>
          <p:nvPr>
            <p:ph type="title"/>
          </p:nvPr>
        </p:nvSpPr>
        <p:spPr/>
        <p:txBody>
          <a:bodyPr/>
          <a:lstStyle/>
          <a:p>
            <a:r>
              <a:rPr lang="en-US" dirty="0" smtClean="0"/>
              <a:t>7. Split </a:t>
            </a:r>
            <a:r>
              <a:rPr lang="en-US" dirty="0"/>
              <a:t>by </a:t>
            </a:r>
            <a:r>
              <a:rPr lang="en-US" dirty="0" smtClean="0"/>
              <a:t>deferring system qualities</a:t>
            </a:r>
            <a:endParaRPr lang="en-US" dirty="0"/>
          </a:p>
        </p:txBody>
      </p:sp>
      <p:sp>
        <p:nvSpPr>
          <p:cNvPr id="4" name="Content Placeholder 3"/>
          <p:cNvSpPr>
            <a:spLocks noGrp="1"/>
          </p:cNvSpPr>
          <p:nvPr>
            <p:ph type="body" sz="quarter" idx="10"/>
          </p:nvPr>
        </p:nvSpPr>
        <p:spPr/>
        <p:txBody>
          <a:bodyPr/>
          <a:lstStyle/>
          <a:p>
            <a:pPr marL="0" indent="0">
              <a:buNone/>
            </a:pPr>
            <a:r>
              <a:rPr lang="en-US" dirty="0" smtClean="0"/>
              <a:t>Sometimes functionality isn’t </a:t>
            </a:r>
            <a:r>
              <a:rPr lang="en-US" dirty="0"/>
              <a:t>that difficult. More effort may be required to make it </a:t>
            </a:r>
            <a:r>
              <a:rPr lang="en-US" dirty="0" smtClean="0"/>
              <a:t>faster .</a:t>
            </a:r>
            <a:r>
              <a:rPr lang="en-US" dirty="0"/>
              <a:t>.. or more </a:t>
            </a:r>
            <a:r>
              <a:rPr lang="en-US" dirty="0" smtClean="0"/>
              <a:t>precise .</a:t>
            </a:r>
            <a:r>
              <a:rPr lang="en-US" dirty="0"/>
              <a:t>.. or more </a:t>
            </a:r>
            <a:r>
              <a:rPr lang="en-US" dirty="0" smtClean="0"/>
              <a:t>scalable.</a:t>
            </a:r>
            <a:endParaRPr lang="en-US" dirty="0"/>
          </a:p>
        </p:txBody>
      </p:sp>
    </p:spTree>
    <p:extLst>
      <p:ext uri="{BB962C8B-B14F-4D97-AF65-F5344CB8AC3E}">
        <p14:creationId xmlns:p14="http://schemas.microsoft.com/office/powerpoint/2010/main" val="663506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lded Corner 6"/>
          <p:cNvSpPr/>
          <p:nvPr>
            <p:custDataLst>
              <p:tags r:id="rId1"/>
            </p:custDataLst>
          </p:nvPr>
        </p:nvSpPr>
        <p:spPr bwMode="auto">
          <a:xfrm>
            <a:off x="824363" y="2297292"/>
            <a:ext cx="3321428" cy="3266600"/>
          </a:xfrm>
          <a:prstGeom prst="foldedCorner">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274320" tIns="274320" rIns="18288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sz="2200" dirty="0"/>
              <a:t>As a user, I can manage my account ...</a:t>
            </a:r>
          </a:p>
        </p:txBody>
      </p:sp>
      <p:sp>
        <p:nvSpPr>
          <p:cNvPr id="10" name="Right Arrow 9"/>
          <p:cNvSpPr/>
          <p:nvPr>
            <p:custDataLst>
              <p:tags r:id="rId2"/>
            </p:custDataLst>
          </p:nvPr>
        </p:nvSpPr>
        <p:spPr bwMode="auto">
          <a:xfrm>
            <a:off x="4257670" y="3425395"/>
            <a:ext cx="810270" cy="772583"/>
          </a:xfrm>
          <a:prstGeom prst="rightArrow">
            <a:avLst/>
          </a:prstGeom>
          <a:solidFill>
            <a:schemeClr val="accent5"/>
          </a:solidFill>
          <a:ln w="2540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eaLnBrk="0" hangingPunct="0">
              <a:spcBef>
                <a:spcPct val="20000"/>
              </a:spcBef>
            </a:pPr>
            <a:endParaRPr lang="en-US" sz="2200" i="1" dirty="0">
              <a:latin typeface="+mn-lt"/>
              <a:cs typeface="+mn-cs"/>
            </a:endParaRPr>
          </a:p>
        </p:txBody>
      </p:sp>
      <p:sp>
        <p:nvSpPr>
          <p:cNvPr id="11" name="Folded Corner 10"/>
          <p:cNvSpPr/>
          <p:nvPr>
            <p:custDataLst>
              <p:tags r:id="rId3"/>
            </p:custDataLst>
          </p:nvPr>
        </p:nvSpPr>
        <p:spPr bwMode="auto">
          <a:xfrm>
            <a:off x="5285293" y="2265336"/>
            <a:ext cx="3292177" cy="557377"/>
          </a:xfrm>
          <a:prstGeom prst="foldedCorner">
            <a:avLst>
              <a:gd name="adj" fmla="val 19316"/>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 I can sign up for an account</a:t>
            </a:r>
          </a:p>
        </p:txBody>
      </p:sp>
      <p:sp>
        <p:nvSpPr>
          <p:cNvPr id="12" name="Folded Corner 11"/>
          <p:cNvSpPr/>
          <p:nvPr>
            <p:custDataLst>
              <p:tags r:id="rId4"/>
            </p:custDataLst>
          </p:nvPr>
        </p:nvSpPr>
        <p:spPr bwMode="auto">
          <a:xfrm>
            <a:off x="5285291" y="3035857"/>
            <a:ext cx="3292177" cy="818832"/>
          </a:xfrm>
          <a:prstGeom prst="foldedCorner">
            <a:avLst>
              <a:gd name="adj" fmla="val 23815"/>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 I can edit my </a:t>
            </a:r>
            <a:r>
              <a:rPr lang="en-US" dirty="0" smtClean="0"/>
              <a:t>account </a:t>
            </a:r>
            <a:r>
              <a:rPr lang="en-US" dirty="0"/>
              <a:t>settings</a:t>
            </a:r>
          </a:p>
        </p:txBody>
      </p:sp>
      <p:sp>
        <p:nvSpPr>
          <p:cNvPr id="13" name="Folded Corner 12"/>
          <p:cNvSpPr/>
          <p:nvPr>
            <p:custDataLst>
              <p:tags r:id="rId5"/>
            </p:custDataLst>
          </p:nvPr>
        </p:nvSpPr>
        <p:spPr bwMode="auto">
          <a:xfrm>
            <a:off x="5285293" y="4067833"/>
            <a:ext cx="3292177" cy="534797"/>
          </a:xfrm>
          <a:prstGeom prst="foldedCorner">
            <a:avLst>
              <a:gd name="adj" fmla="val 21012"/>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 I can cancel my account</a:t>
            </a:r>
          </a:p>
        </p:txBody>
      </p:sp>
      <p:sp>
        <p:nvSpPr>
          <p:cNvPr id="2" name="Title 1"/>
          <p:cNvSpPr>
            <a:spLocks noGrp="1"/>
          </p:cNvSpPr>
          <p:nvPr>
            <p:ph type="title"/>
          </p:nvPr>
        </p:nvSpPr>
        <p:spPr/>
        <p:txBody>
          <a:bodyPr/>
          <a:lstStyle/>
          <a:p>
            <a:r>
              <a:rPr lang="en-US" dirty="0" smtClean="0"/>
              <a:t>8. Split </a:t>
            </a:r>
            <a:r>
              <a:rPr lang="en-US" dirty="0"/>
              <a:t>by </a:t>
            </a:r>
            <a:r>
              <a:rPr lang="en-US" dirty="0" smtClean="0"/>
              <a:t>operations</a:t>
            </a:r>
            <a:endParaRPr lang="en-US" dirty="0"/>
          </a:p>
        </p:txBody>
      </p:sp>
      <p:sp>
        <p:nvSpPr>
          <p:cNvPr id="8" name="Content Placeholder 7"/>
          <p:cNvSpPr>
            <a:spLocks noGrp="1"/>
          </p:cNvSpPr>
          <p:nvPr>
            <p:ph type="body" sz="quarter" idx="10"/>
          </p:nvPr>
        </p:nvSpPr>
        <p:spPr/>
        <p:txBody>
          <a:bodyPr/>
          <a:lstStyle/>
          <a:p>
            <a:pPr marL="0" indent="0">
              <a:buNone/>
            </a:pPr>
            <a:r>
              <a:rPr lang="en-US" dirty="0"/>
              <a:t>Split by type of </a:t>
            </a:r>
            <a:r>
              <a:rPr lang="en-US" dirty="0" smtClean="0"/>
              <a:t>operation: </a:t>
            </a:r>
            <a:r>
              <a:rPr lang="en-US" b="1" u="sng" dirty="0" smtClean="0"/>
              <a:t>C</a:t>
            </a:r>
            <a:r>
              <a:rPr lang="en-US" dirty="0" smtClean="0"/>
              <a:t>reate </a:t>
            </a:r>
            <a:r>
              <a:rPr lang="en-US" b="1" u="sng" dirty="0"/>
              <a:t>R</a:t>
            </a:r>
            <a:r>
              <a:rPr lang="en-US" dirty="0"/>
              <a:t>ead </a:t>
            </a:r>
            <a:r>
              <a:rPr lang="en-US" b="1" u="sng" dirty="0"/>
              <a:t>U</a:t>
            </a:r>
            <a:r>
              <a:rPr lang="en-US" dirty="0"/>
              <a:t>pdate </a:t>
            </a:r>
            <a:r>
              <a:rPr lang="en-US" b="1" u="sng" dirty="0"/>
              <a:t>D</a:t>
            </a:r>
            <a:r>
              <a:rPr lang="en-US" dirty="0"/>
              <a:t>elete (</a:t>
            </a:r>
            <a:r>
              <a:rPr lang="en-US" dirty="0" smtClean="0"/>
              <a:t>CRUD)</a:t>
            </a:r>
            <a:endParaRPr lang="en-US" dirty="0"/>
          </a:p>
        </p:txBody>
      </p:sp>
      <p:sp>
        <p:nvSpPr>
          <p:cNvPr id="14" name="Folded Corner 13"/>
          <p:cNvSpPr/>
          <p:nvPr>
            <p:custDataLst>
              <p:tags r:id="rId6"/>
            </p:custDataLst>
          </p:nvPr>
        </p:nvSpPr>
        <p:spPr bwMode="auto">
          <a:xfrm>
            <a:off x="5285292" y="4820939"/>
            <a:ext cx="3292177" cy="762831"/>
          </a:xfrm>
          <a:prstGeom prst="foldedCorner">
            <a:avLst>
              <a:gd name="adj" fmla="val 19316"/>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 I can add more devices to my account</a:t>
            </a:r>
          </a:p>
        </p:txBody>
      </p:sp>
    </p:spTree>
    <p:extLst>
      <p:ext uri="{BB962C8B-B14F-4D97-AF65-F5344CB8AC3E}">
        <p14:creationId xmlns:p14="http://schemas.microsoft.com/office/powerpoint/2010/main" val="948050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700" dirty="0" smtClean="0">
                <a:latin typeface="Arial"/>
                <a:cs typeface="Arial"/>
              </a:rPr>
              <a:t>A.1  INVEST in a Good Story</a:t>
            </a:r>
            <a:endParaRPr lang="en-US" sz="3700" dirty="0"/>
          </a:p>
        </p:txBody>
      </p:sp>
    </p:spTree>
    <p:extLst>
      <p:ext uri="{BB962C8B-B14F-4D97-AF65-F5344CB8AC3E}">
        <p14:creationId xmlns:p14="http://schemas.microsoft.com/office/powerpoint/2010/main" val="1398195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lded Corner 6"/>
          <p:cNvSpPr/>
          <p:nvPr>
            <p:custDataLst>
              <p:tags r:id="rId1"/>
            </p:custDataLst>
          </p:nvPr>
        </p:nvSpPr>
        <p:spPr bwMode="auto">
          <a:xfrm>
            <a:off x="824363" y="2297292"/>
            <a:ext cx="3321428" cy="3266600"/>
          </a:xfrm>
          <a:prstGeom prst="foldedCorner">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274320" tIns="274320" rIns="18288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sz="2200" dirty="0"/>
              <a:t>As a user, I can enroll in the energy savings program through a retail distributor...</a:t>
            </a:r>
          </a:p>
        </p:txBody>
      </p:sp>
      <p:sp>
        <p:nvSpPr>
          <p:cNvPr id="9" name="Right Arrow 8"/>
          <p:cNvSpPr/>
          <p:nvPr>
            <p:custDataLst>
              <p:tags r:id="rId2"/>
            </p:custDataLst>
          </p:nvPr>
        </p:nvSpPr>
        <p:spPr bwMode="auto">
          <a:xfrm>
            <a:off x="4257670" y="3425395"/>
            <a:ext cx="810270" cy="772583"/>
          </a:xfrm>
          <a:prstGeom prst="rightArrow">
            <a:avLst/>
          </a:prstGeom>
          <a:solidFill>
            <a:schemeClr val="accent5"/>
          </a:solidFill>
          <a:ln w="2540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eaLnBrk="0" hangingPunct="0">
              <a:spcBef>
                <a:spcPct val="20000"/>
              </a:spcBef>
            </a:pPr>
            <a:endParaRPr lang="en-US" sz="2200" i="1" dirty="0">
              <a:latin typeface="+mn-lt"/>
              <a:cs typeface="+mn-cs"/>
            </a:endParaRPr>
          </a:p>
        </p:txBody>
      </p:sp>
      <p:sp>
        <p:nvSpPr>
          <p:cNvPr id="10" name="Folded Corner 9"/>
          <p:cNvSpPr/>
          <p:nvPr>
            <p:custDataLst>
              <p:tags r:id="rId3"/>
            </p:custDataLst>
          </p:nvPr>
        </p:nvSpPr>
        <p:spPr bwMode="auto">
          <a:xfrm>
            <a:off x="5285293" y="2043984"/>
            <a:ext cx="3176782" cy="1086678"/>
          </a:xfrm>
          <a:prstGeom prst="foldedCorner">
            <a:avLst>
              <a:gd name="adj" fmla="val 19316"/>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Use Case/Story #1 (happy path): Notify utility that consumer has equipment</a:t>
            </a:r>
          </a:p>
        </p:txBody>
      </p:sp>
      <p:sp>
        <p:nvSpPr>
          <p:cNvPr id="11" name="Folded Corner 10"/>
          <p:cNvSpPr/>
          <p:nvPr>
            <p:custDataLst>
              <p:tags r:id="rId4"/>
            </p:custDataLst>
          </p:nvPr>
        </p:nvSpPr>
        <p:spPr bwMode="auto">
          <a:xfrm>
            <a:off x="5285293" y="3298413"/>
            <a:ext cx="3176782" cy="1103110"/>
          </a:xfrm>
          <a:prstGeom prst="foldedCorner">
            <a:avLst>
              <a:gd name="adj" fmla="val 23815"/>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Use Case/Story #2: Utility provisions equipment and data, notifies consumer</a:t>
            </a:r>
          </a:p>
        </p:txBody>
      </p:sp>
      <p:sp>
        <p:nvSpPr>
          <p:cNvPr id="12" name="Folded Corner 11"/>
          <p:cNvSpPr/>
          <p:nvPr>
            <p:custDataLst>
              <p:tags r:id="rId5"/>
            </p:custDataLst>
          </p:nvPr>
        </p:nvSpPr>
        <p:spPr bwMode="auto">
          <a:xfrm>
            <a:off x="5285293" y="4569274"/>
            <a:ext cx="3176782" cy="1085438"/>
          </a:xfrm>
          <a:prstGeom prst="foldedCorner">
            <a:avLst>
              <a:gd name="adj" fmla="val 21012"/>
            </a:avLst>
          </a:prstGeom>
          <a:solidFill>
            <a:schemeClr val="accent5">
              <a:lumMod val="40000"/>
              <a:lumOff val="60000"/>
            </a:schemeClr>
          </a:solidFill>
          <a:ln w="38100" cap="flat" cmpd="sng" algn="ctr">
            <a:noFill/>
            <a:prstDash val="solid"/>
            <a:round/>
            <a:headEnd type="none" w="med" len="med"/>
            <a:tailEnd type="none" w="med" len="med"/>
          </a:ln>
          <a:effectLst/>
        </p:spPr>
        <p:txBody>
          <a:bodyPr vert="horz" wrap="square" lIns="91440" tIns="91440" rIns="91440" bIns="182880" numCol="1" rtlCol="0" anchor="t" anchorCtr="0" compatLnSpc="1">
            <a:prstTxWarp prst="textNoShape">
              <a:avLst/>
            </a:prstTxWarp>
            <a:noAutofit/>
          </a:bodyPr>
          <a:lstStyle/>
          <a:p>
            <a:pPr>
              <a:lnSpc>
                <a:spcPct val="110000"/>
              </a:lnSpc>
              <a:spcBef>
                <a:spcPts val="600"/>
              </a:spcBef>
              <a:spcAft>
                <a:spcPts val="1200"/>
              </a:spcAft>
              <a:buClr>
                <a:srgbClr val="11548A"/>
              </a:buClr>
              <a:buSzPct val="100000"/>
            </a:pPr>
            <a:r>
              <a:rPr lang="en-US" dirty="0"/>
              <a:t>Use Case/Story #3 (alternate scenario): Handle data validation errors</a:t>
            </a:r>
          </a:p>
        </p:txBody>
      </p:sp>
      <p:sp>
        <p:nvSpPr>
          <p:cNvPr id="2" name="Title 1"/>
          <p:cNvSpPr>
            <a:spLocks noGrp="1"/>
          </p:cNvSpPr>
          <p:nvPr>
            <p:ph type="title"/>
          </p:nvPr>
        </p:nvSpPr>
        <p:spPr/>
        <p:txBody>
          <a:bodyPr/>
          <a:lstStyle/>
          <a:p>
            <a:r>
              <a:rPr lang="en-US" smtClean="0"/>
              <a:t>9. Split by use case scenarios</a:t>
            </a:r>
            <a:endParaRPr lang="en-US" dirty="0"/>
          </a:p>
        </p:txBody>
      </p:sp>
      <p:sp>
        <p:nvSpPr>
          <p:cNvPr id="3" name="Content Placeholder 2"/>
          <p:cNvSpPr>
            <a:spLocks noGrp="1"/>
          </p:cNvSpPr>
          <p:nvPr>
            <p:ph type="body" sz="quarter" idx="10"/>
          </p:nvPr>
        </p:nvSpPr>
        <p:spPr>
          <a:xfrm>
            <a:off x="446790" y="1097280"/>
            <a:ext cx="8255000" cy="825500"/>
          </a:xfrm>
        </p:spPr>
        <p:txBody>
          <a:bodyPr/>
          <a:lstStyle/>
          <a:p>
            <a:pPr marL="0" indent="0">
              <a:buNone/>
            </a:pPr>
            <a:r>
              <a:rPr lang="en-US" dirty="0" smtClean="0"/>
              <a:t>If use cases are used to represent complex interaction, the Story can be split via the individual scenarios.</a:t>
            </a:r>
            <a:endParaRPr lang="en-US" dirty="0"/>
          </a:p>
        </p:txBody>
      </p:sp>
    </p:spTree>
    <p:extLst>
      <p:ext uri="{BB962C8B-B14F-4D97-AF65-F5344CB8AC3E}">
        <p14:creationId xmlns:p14="http://schemas.microsoft.com/office/powerpoint/2010/main" val="1704971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10. Break out a </a:t>
            </a:r>
            <a:r>
              <a:rPr lang="en-US" dirty="0"/>
              <a:t>s</a:t>
            </a:r>
            <a:r>
              <a:rPr lang="en-US" dirty="0" smtClean="0"/>
              <a:t>pike</a:t>
            </a:r>
            <a:endParaRPr lang="en-US" dirty="0"/>
          </a:p>
        </p:txBody>
      </p:sp>
      <p:sp>
        <p:nvSpPr>
          <p:cNvPr id="6" name="Text Placeholder 5"/>
          <p:cNvSpPr>
            <a:spLocks noGrp="1"/>
          </p:cNvSpPr>
          <p:nvPr>
            <p:ph type="body" sz="quarter" idx="11"/>
          </p:nvPr>
        </p:nvSpPr>
        <p:spPr>
          <a:xfrm>
            <a:off x="342592" y="1335147"/>
            <a:ext cx="5144113" cy="3508073"/>
          </a:xfrm>
        </p:spPr>
        <p:txBody>
          <a:bodyPr/>
          <a:lstStyle/>
          <a:p>
            <a:r>
              <a:rPr lang="en-US" dirty="0" smtClean="0"/>
              <a:t>A Story or Feature may not be </a:t>
            </a:r>
            <a:r>
              <a:rPr lang="en-US" dirty="0"/>
              <a:t>understood well enough to </a:t>
            </a:r>
            <a:r>
              <a:rPr lang="en-US" dirty="0" smtClean="0"/>
              <a:t>estimate. Build a technical or functional spike to figure it out, then split the Story based on that result.</a:t>
            </a:r>
          </a:p>
          <a:p>
            <a:r>
              <a:rPr lang="en-US" dirty="0" smtClean="0"/>
              <a:t>Sometimes the team needs to develop a design, or prototype an idea</a:t>
            </a:r>
          </a:p>
          <a:p>
            <a:r>
              <a:rPr lang="en-US" dirty="0" smtClean="0"/>
              <a:t>Spikes are demonstrable, like any </a:t>
            </a:r>
            <a:br>
              <a:rPr lang="en-US" dirty="0" smtClean="0"/>
            </a:br>
            <a:r>
              <a:rPr lang="en-US" dirty="0" smtClean="0"/>
              <a:t>other Story</a:t>
            </a:r>
          </a:p>
          <a:p>
            <a:endParaRPr lang="en-US" dirty="0"/>
          </a:p>
        </p:txBody>
      </p:sp>
      <p:sp>
        <p:nvSpPr>
          <p:cNvPr id="9" name="Line 7"/>
          <p:cNvSpPr>
            <a:spLocks noChangeShapeType="1"/>
          </p:cNvSpPr>
          <p:nvPr>
            <p:custDataLst>
              <p:tags r:id="rId1"/>
            </p:custDataLst>
          </p:nvPr>
        </p:nvSpPr>
        <p:spPr bwMode="auto">
          <a:xfrm flipH="1">
            <a:off x="6459862" y="2140594"/>
            <a:ext cx="828569" cy="938386"/>
          </a:xfrm>
          <a:prstGeom prst="line">
            <a:avLst/>
          </a:prstGeom>
          <a:noFill/>
          <a:ln w="38100">
            <a:solidFill>
              <a:schemeClr val="tx2">
                <a:lumMod val="50000"/>
                <a:lumOff val="50000"/>
              </a:schemeClr>
            </a:solidFill>
            <a:round/>
            <a:headEnd/>
            <a:tailEnd type="stealth" w="med" len="med"/>
          </a:ln>
        </p:spPr>
        <p:txBody>
          <a:bodyPr/>
          <a:lstStyle/>
          <a:p>
            <a:endParaRPr lang="en-US" b="1" dirty="0"/>
          </a:p>
        </p:txBody>
      </p:sp>
      <p:sp>
        <p:nvSpPr>
          <p:cNvPr id="12" name="Text Box 11"/>
          <p:cNvSpPr txBox="1">
            <a:spLocks noChangeArrowheads="1"/>
          </p:cNvSpPr>
          <p:nvPr>
            <p:custDataLst>
              <p:tags r:id="rId2"/>
            </p:custDataLst>
          </p:nvPr>
        </p:nvSpPr>
        <p:spPr bwMode="auto">
          <a:xfrm>
            <a:off x="5683044" y="3958732"/>
            <a:ext cx="1128835" cy="584775"/>
          </a:xfrm>
          <a:prstGeom prst="rect">
            <a:avLst/>
          </a:prstGeom>
          <a:noFill/>
          <a:ln w="9525">
            <a:noFill/>
            <a:miter lim="800000"/>
            <a:headEnd/>
            <a:tailEnd/>
          </a:ln>
        </p:spPr>
        <p:txBody>
          <a:bodyPr wrap="none">
            <a:spAutoFit/>
          </a:bodyPr>
          <a:lstStyle/>
          <a:p>
            <a:pPr algn="ctr"/>
            <a:r>
              <a:rPr lang="en-US" sz="1600" dirty="0" smtClean="0"/>
              <a:t>Functional</a:t>
            </a:r>
          </a:p>
          <a:p>
            <a:pPr algn="ctr"/>
            <a:r>
              <a:rPr lang="en-US" sz="1600" dirty="0" smtClean="0"/>
              <a:t>spike</a:t>
            </a:r>
            <a:endParaRPr lang="en-US" sz="1600" dirty="0"/>
          </a:p>
        </p:txBody>
      </p:sp>
      <p:sp>
        <p:nvSpPr>
          <p:cNvPr id="13" name="Text Box 12"/>
          <p:cNvSpPr txBox="1">
            <a:spLocks noChangeArrowheads="1"/>
          </p:cNvSpPr>
          <p:nvPr>
            <p:custDataLst>
              <p:tags r:id="rId3"/>
            </p:custDataLst>
          </p:nvPr>
        </p:nvSpPr>
        <p:spPr bwMode="auto">
          <a:xfrm>
            <a:off x="7638886" y="3974230"/>
            <a:ext cx="1095043" cy="584775"/>
          </a:xfrm>
          <a:prstGeom prst="rect">
            <a:avLst/>
          </a:prstGeom>
          <a:noFill/>
          <a:ln w="9525">
            <a:noFill/>
            <a:miter lim="800000"/>
            <a:headEnd/>
            <a:tailEnd/>
          </a:ln>
        </p:spPr>
        <p:txBody>
          <a:bodyPr wrap="none">
            <a:spAutoFit/>
          </a:bodyPr>
          <a:lstStyle/>
          <a:p>
            <a:pPr algn="ctr"/>
            <a:r>
              <a:rPr lang="en-US" sz="1600" dirty="0" smtClean="0"/>
              <a:t>Technical </a:t>
            </a:r>
          </a:p>
          <a:p>
            <a:pPr algn="ctr"/>
            <a:r>
              <a:rPr lang="en-US" sz="1600" dirty="0" smtClean="0"/>
              <a:t>spike</a:t>
            </a:r>
            <a:endParaRPr lang="en-US" sz="1600" dirty="0"/>
          </a:p>
        </p:txBody>
      </p:sp>
      <p:sp>
        <p:nvSpPr>
          <p:cNvPr id="16" name="Line 7"/>
          <p:cNvSpPr>
            <a:spLocks noChangeShapeType="1"/>
          </p:cNvSpPr>
          <p:nvPr>
            <p:custDataLst>
              <p:tags r:id="rId4"/>
            </p:custDataLst>
          </p:nvPr>
        </p:nvSpPr>
        <p:spPr bwMode="auto">
          <a:xfrm>
            <a:off x="7288432" y="2140594"/>
            <a:ext cx="743919" cy="938386"/>
          </a:xfrm>
          <a:prstGeom prst="line">
            <a:avLst/>
          </a:prstGeom>
          <a:noFill/>
          <a:ln w="38100">
            <a:solidFill>
              <a:schemeClr val="tx2">
                <a:lumMod val="50000"/>
                <a:lumOff val="50000"/>
              </a:schemeClr>
            </a:solidFill>
            <a:round/>
            <a:headEnd/>
            <a:tailEnd type="stealth" w="med" len="med"/>
          </a:ln>
        </p:spPr>
        <p:txBody>
          <a:bodyPr/>
          <a:lstStyle/>
          <a:p>
            <a:endParaRPr lang="en-US" b="1" dirty="0"/>
          </a:p>
        </p:txBody>
      </p:sp>
      <p:sp>
        <p:nvSpPr>
          <p:cNvPr id="11" name="Cube 10"/>
          <p:cNvSpPr/>
          <p:nvPr/>
        </p:nvSpPr>
        <p:spPr bwMode="auto">
          <a:xfrm>
            <a:off x="7855235" y="3151256"/>
            <a:ext cx="774585" cy="774585"/>
          </a:xfrm>
          <a:prstGeom prst="cube">
            <a:avLst/>
          </a:prstGeom>
          <a:solidFill>
            <a:schemeClr val="accent4"/>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smtClean="0"/>
          </a:p>
        </p:txBody>
      </p:sp>
      <p:sp>
        <p:nvSpPr>
          <p:cNvPr id="17" name="Cube 16"/>
          <p:cNvSpPr/>
          <p:nvPr/>
        </p:nvSpPr>
        <p:spPr bwMode="auto">
          <a:xfrm>
            <a:off x="5983644" y="3151256"/>
            <a:ext cx="774585" cy="774585"/>
          </a:xfrm>
          <a:prstGeom prst="cube">
            <a:avLst/>
          </a:prstGeom>
          <a:solidFill>
            <a:schemeClr val="accent5"/>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smtClean="0"/>
          </a:p>
        </p:txBody>
      </p:sp>
      <p:sp>
        <p:nvSpPr>
          <p:cNvPr id="18" name="Cube 17"/>
          <p:cNvSpPr/>
          <p:nvPr/>
        </p:nvSpPr>
        <p:spPr bwMode="auto">
          <a:xfrm>
            <a:off x="6886995" y="1335147"/>
            <a:ext cx="883176" cy="883176"/>
          </a:xfrm>
          <a:prstGeom prst="cube">
            <a:avLst/>
          </a:prstGeom>
          <a:solidFill>
            <a:schemeClr val="accent3"/>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smtClean="0"/>
          </a:p>
        </p:txBody>
      </p:sp>
    </p:spTree>
    <p:extLst>
      <p:ext uri="{BB962C8B-B14F-4D97-AF65-F5344CB8AC3E}">
        <p14:creationId xmlns:p14="http://schemas.microsoft.com/office/powerpoint/2010/main" val="482977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 in a </a:t>
            </a:r>
            <a:r>
              <a:rPr lang="en-US" dirty="0" smtClean="0"/>
              <a:t>good </a:t>
            </a:r>
            <a:r>
              <a:rPr lang="en-US" dirty="0"/>
              <a:t>Story</a:t>
            </a:r>
          </a:p>
        </p:txBody>
      </p:sp>
      <p:sp>
        <p:nvSpPr>
          <p:cNvPr id="23" name="Freeform 22"/>
          <p:cNvSpPr/>
          <p:nvPr/>
        </p:nvSpPr>
        <p:spPr>
          <a:xfrm>
            <a:off x="1867394" y="1267973"/>
            <a:ext cx="5168646" cy="589279"/>
          </a:xfrm>
          <a:custGeom>
            <a:avLst/>
            <a:gdLst>
              <a:gd name="connsiteX0" fmla="*/ 0 w 5168646"/>
              <a:gd name="connsiteY0" fmla="*/ 0 h 589277"/>
              <a:gd name="connsiteX1" fmla="*/ 4874008 w 5168646"/>
              <a:gd name="connsiteY1" fmla="*/ 0 h 589277"/>
              <a:gd name="connsiteX2" fmla="*/ 5168646 w 5168646"/>
              <a:gd name="connsiteY2" fmla="*/ 294639 h 589277"/>
              <a:gd name="connsiteX3" fmla="*/ 4874008 w 5168646"/>
              <a:gd name="connsiteY3" fmla="*/ 589277 h 589277"/>
              <a:gd name="connsiteX4" fmla="*/ 0 w 5168646"/>
              <a:gd name="connsiteY4" fmla="*/ 589277 h 589277"/>
              <a:gd name="connsiteX5" fmla="*/ 0 w 5168646"/>
              <a:gd name="connsiteY5" fmla="*/ 0 h 589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68646" h="589277">
                <a:moveTo>
                  <a:pt x="5168646" y="589276"/>
                </a:moveTo>
                <a:lnTo>
                  <a:pt x="294638" y="589276"/>
                </a:lnTo>
                <a:lnTo>
                  <a:pt x="0" y="294638"/>
                </a:lnTo>
                <a:lnTo>
                  <a:pt x="294638" y="1"/>
                </a:lnTo>
                <a:lnTo>
                  <a:pt x="5168646" y="1"/>
                </a:lnTo>
                <a:lnTo>
                  <a:pt x="5168646" y="589276"/>
                </a:lnTo>
                <a:close/>
              </a:path>
            </a:pathLst>
          </a:custGeom>
          <a:solidFill>
            <a:schemeClr val="bg2">
              <a:lumMod val="50000"/>
            </a:schemeClr>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407174" tIns="106681" rIns="199136" bIns="106681" numCol="1" spcCol="1270" anchor="ctr" anchorCtr="0">
            <a:noAutofit/>
          </a:bodyPr>
          <a:lstStyle/>
          <a:p>
            <a:pPr marL="863600" lvl="0" defTabSz="1244600" rtl="0">
              <a:lnSpc>
                <a:spcPct val="90000"/>
              </a:lnSpc>
              <a:spcBef>
                <a:spcPct val="0"/>
              </a:spcBef>
              <a:spcAft>
                <a:spcPct val="35000"/>
              </a:spcAft>
            </a:pPr>
            <a:r>
              <a:rPr lang="en-US" sz="2800" b="1" u="sng" kern="1200" dirty="0" smtClean="0">
                <a:ln>
                  <a:solidFill>
                    <a:schemeClr val="bg1">
                      <a:alpha val="0"/>
                    </a:schemeClr>
                  </a:solidFill>
                </a:ln>
              </a:rPr>
              <a:t>I</a:t>
            </a:r>
            <a:r>
              <a:rPr lang="en-US" sz="2800" kern="1200" dirty="0" smtClean="0">
                <a:ln>
                  <a:solidFill>
                    <a:schemeClr val="bg1">
                      <a:alpha val="0"/>
                    </a:schemeClr>
                  </a:solidFill>
                </a:ln>
              </a:rPr>
              <a:t>ndependent</a:t>
            </a:r>
            <a:endParaRPr lang="en-US" sz="2800" kern="1200" dirty="0">
              <a:ln>
                <a:solidFill>
                  <a:schemeClr val="bg1">
                    <a:alpha val="0"/>
                  </a:schemeClr>
                </a:solidFill>
              </a:ln>
            </a:endParaRPr>
          </a:p>
        </p:txBody>
      </p:sp>
      <p:sp>
        <p:nvSpPr>
          <p:cNvPr id="24" name="Freeform 23"/>
          <p:cNvSpPr/>
          <p:nvPr/>
        </p:nvSpPr>
        <p:spPr>
          <a:xfrm>
            <a:off x="1867394" y="2033154"/>
            <a:ext cx="5168646" cy="589279"/>
          </a:xfrm>
          <a:custGeom>
            <a:avLst/>
            <a:gdLst>
              <a:gd name="connsiteX0" fmla="*/ 0 w 5168646"/>
              <a:gd name="connsiteY0" fmla="*/ 0 h 589277"/>
              <a:gd name="connsiteX1" fmla="*/ 4874008 w 5168646"/>
              <a:gd name="connsiteY1" fmla="*/ 0 h 589277"/>
              <a:gd name="connsiteX2" fmla="*/ 5168646 w 5168646"/>
              <a:gd name="connsiteY2" fmla="*/ 294639 h 589277"/>
              <a:gd name="connsiteX3" fmla="*/ 4874008 w 5168646"/>
              <a:gd name="connsiteY3" fmla="*/ 589277 h 589277"/>
              <a:gd name="connsiteX4" fmla="*/ 0 w 5168646"/>
              <a:gd name="connsiteY4" fmla="*/ 589277 h 589277"/>
              <a:gd name="connsiteX5" fmla="*/ 0 w 5168646"/>
              <a:gd name="connsiteY5" fmla="*/ 0 h 589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68646" h="589277">
                <a:moveTo>
                  <a:pt x="5168646" y="589276"/>
                </a:moveTo>
                <a:lnTo>
                  <a:pt x="294638" y="589276"/>
                </a:lnTo>
                <a:lnTo>
                  <a:pt x="0" y="294638"/>
                </a:lnTo>
                <a:lnTo>
                  <a:pt x="294638" y="1"/>
                </a:lnTo>
                <a:lnTo>
                  <a:pt x="5168646" y="1"/>
                </a:lnTo>
                <a:lnTo>
                  <a:pt x="5168646" y="589276"/>
                </a:lnTo>
                <a:close/>
              </a:path>
            </a:pathLst>
          </a:custGeom>
          <a:solidFill>
            <a:schemeClr val="bg2">
              <a:lumMod val="50000"/>
            </a:schemeClr>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hemeClr val="accent2">
              <a:shade val="80000"/>
              <a:hueOff val="58994"/>
              <a:satOff val="-3912"/>
              <a:lumOff val="5869"/>
              <a:alphaOff val="0"/>
            </a:schemeClr>
          </a:fillRef>
          <a:effectRef idx="2">
            <a:schemeClr val="accent2">
              <a:shade val="80000"/>
              <a:hueOff val="58994"/>
              <a:satOff val="-3912"/>
              <a:lumOff val="5869"/>
              <a:alphaOff val="0"/>
            </a:schemeClr>
          </a:effectRef>
          <a:fontRef idx="minor">
            <a:schemeClr val="lt1"/>
          </a:fontRef>
        </p:style>
        <p:txBody>
          <a:bodyPr spcFirstLastPara="0" vert="horz" wrap="square" lIns="407174" tIns="106681" rIns="199136" bIns="106681" numCol="1" spcCol="1270" anchor="ctr" anchorCtr="0">
            <a:noAutofit/>
          </a:bodyPr>
          <a:lstStyle/>
          <a:p>
            <a:pPr marL="863600" defTabSz="1244600">
              <a:lnSpc>
                <a:spcPct val="90000"/>
              </a:lnSpc>
              <a:spcBef>
                <a:spcPct val="0"/>
              </a:spcBef>
              <a:spcAft>
                <a:spcPct val="35000"/>
              </a:spcAft>
            </a:pPr>
            <a:r>
              <a:rPr lang="en-US" sz="2800" b="1" u="sng" dirty="0">
                <a:ln>
                  <a:solidFill>
                    <a:schemeClr val="bg1">
                      <a:alpha val="0"/>
                    </a:schemeClr>
                  </a:solidFill>
                </a:ln>
              </a:rPr>
              <a:t>N</a:t>
            </a:r>
            <a:r>
              <a:rPr lang="en-US" sz="2800" dirty="0">
                <a:ln>
                  <a:solidFill>
                    <a:schemeClr val="bg1">
                      <a:alpha val="0"/>
                    </a:schemeClr>
                  </a:solidFill>
                </a:ln>
              </a:rPr>
              <a:t>egotiable</a:t>
            </a:r>
          </a:p>
        </p:txBody>
      </p:sp>
      <p:sp>
        <p:nvSpPr>
          <p:cNvPr id="25" name="Freeform 24"/>
          <p:cNvSpPr/>
          <p:nvPr/>
        </p:nvSpPr>
        <p:spPr>
          <a:xfrm>
            <a:off x="1867394" y="2798335"/>
            <a:ext cx="5168646" cy="589278"/>
          </a:xfrm>
          <a:custGeom>
            <a:avLst/>
            <a:gdLst>
              <a:gd name="connsiteX0" fmla="*/ 0 w 5168646"/>
              <a:gd name="connsiteY0" fmla="*/ 0 h 589277"/>
              <a:gd name="connsiteX1" fmla="*/ 4874008 w 5168646"/>
              <a:gd name="connsiteY1" fmla="*/ 0 h 589277"/>
              <a:gd name="connsiteX2" fmla="*/ 5168646 w 5168646"/>
              <a:gd name="connsiteY2" fmla="*/ 294639 h 589277"/>
              <a:gd name="connsiteX3" fmla="*/ 4874008 w 5168646"/>
              <a:gd name="connsiteY3" fmla="*/ 589277 h 589277"/>
              <a:gd name="connsiteX4" fmla="*/ 0 w 5168646"/>
              <a:gd name="connsiteY4" fmla="*/ 589277 h 589277"/>
              <a:gd name="connsiteX5" fmla="*/ 0 w 5168646"/>
              <a:gd name="connsiteY5" fmla="*/ 0 h 589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68646" h="589277">
                <a:moveTo>
                  <a:pt x="5168646" y="589276"/>
                </a:moveTo>
                <a:lnTo>
                  <a:pt x="294638" y="589276"/>
                </a:lnTo>
                <a:lnTo>
                  <a:pt x="0" y="294638"/>
                </a:lnTo>
                <a:lnTo>
                  <a:pt x="294638" y="1"/>
                </a:lnTo>
                <a:lnTo>
                  <a:pt x="5168646" y="1"/>
                </a:lnTo>
                <a:lnTo>
                  <a:pt x="5168646" y="589276"/>
                </a:lnTo>
                <a:close/>
              </a:path>
            </a:pathLst>
          </a:custGeom>
          <a:solidFill>
            <a:schemeClr val="bg2">
              <a:lumMod val="50000"/>
            </a:schemeClr>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hemeClr val="accent2">
              <a:shade val="80000"/>
              <a:hueOff val="117988"/>
              <a:satOff val="-7824"/>
              <a:lumOff val="11739"/>
              <a:alphaOff val="0"/>
            </a:schemeClr>
          </a:fillRef>
          <a:effectRef idx="2">
            <a:schemeClr val="accent2">
              <a:shade val="80000"/>
              <a:hueOff val="117988"/>
              <a:satOff val="-7824"/>
              <a:lumOff val="11739"/>
              <a:alphaOff val="0"/>
            </a:schemeClr>
          </a:effectRef>
          <a:fontRef idx="minor">
            <a:schemeClr val="lt1"/>
          </a:fontRef>
        </p:style>
        <p:txBody>
          <a:bodyPr spcFirstLastPara="0" vert="horz" wrap="square" lIns="407174" tIns="106681" rIns="199136" bIns="106680" numCol="1" spcCol="1270" anchor="ctr" anchorCtr="0">
            <a:noAutofit/>
          </a:bodyPr>
          <a:lstStyle/>
          <a:p>
            <a:pPr marL="863600" defTabSz="1244600">
              <a:lnSpc>
                <a:spcPct val="90000"/>
              </a:lnSpc>
              <a:spcBef>
                <a:spcPct val="0"/>
              </a:spcBef>
              <a:spcAft>
                <a:spcPct val="35000"/>
              </a:spcAft>
            </a:pPr>
            <a:r>
              <a:rPr lang="en-US" sz="2800" b="1" u="sng" dirty="0" smtClean="0">
                <a:ln>
                  <a:solidFill>
                    <a:schemeClr val="bg1">
                      <a:alpha val="0"/>
                    </a:schemeClr>
                  </a:solidFill>
                </a:ln>
              </a:rPr>
              <a:t>V</a:t>
            </a:r>
            <a:r>
              <a:rPr lang="en-US" sz="2800" dirty="0" smtClean="0">
                <a:ln>
                  <a:solidFill>
                    <a:schemeClr val="bg1">
                      <a:alpha val="0"/>
                    </a:schemeClr>
                  </a:solidFill>
                </a:ln>
              </a:rPr>
              <a:t>aluable</a:t>
            </a:r>
            <a:endParaRPr lang="en-US" sz="2800" dirty="0">
              <a:ln>
                <a:solidFill>
                  <a:schemeClr val="bg1">
                    <a:alpha val="0"/>
                  </a:schemeClr>
                </a:solidFill>
              </a:ln>
            </a:endParaRPr>
          </a:p>
        </p:txBody>
      </p:sp>
      <p:sp>
        <p:nvSpPr>
          <p:cNvPr id="26" name="Freeform 25"/>
          <p:cNvSpPr/>
          <p:nvPr/>
        </p:nvSpPr>
        <p:spPr>
          <a:xfrm>
            <a:off x="1867394" y="3563516"/>
            <a:ext cx="5168646" cy="589278"/>
          </a:xfrm>
          <a:custGeom>
            <a:avLst/>
            <a:gdLst>
              <a:gd name="connsiteX0" fmla="*/ 0 w 5168646"/>
              <a:gd name="connsiteY0" fmla="*/ 0 h 589277"/>
              <a:gd name="connsiteX1" fmla="*/ 4874008 w 5168646"/>
              <a:gd name="connsiteY1" fmla="*/ 0 h 589277"/>
              <a:gd name="connsiteX2" fmla="*/ 5168646 w 5168646"/>
              <a:gd name="connsiteY2" fmla="*/ 294639 h 589277"/>
              <a:gd name="connsiteX3" fmla="*/ 4874008 w 5168646"/>
              <a:gd name="connsiteY3" fmla="*/ 589277 h 589277"/>
              <a:gd name="connsiteX4" fmla="*/ 0 w 5168646"/>
              <a:gd name="connsiteY4" fmla="*/ 589277 h 589277"/>
              <a:gd name="connsiteX5" fmla="*/ 0 w 5168646"/>
              <a:gd name="connsiteY5" fmla="*/ 0 h 589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68646" h="589277">
                <a:moveTo>
                  <a:pt x="5168646" y="589276"/>
                </a:moveTo>
                <a:lnTo>
                  <a:pt x="294638" y="589276"/>
                </a:lnTo>
                <a:lnTo>
                  <a:pt x="0" y="294638"/>
                </a:lnTo>
                <a:lnTo>
                  <a:pt x="294638" y="1"/>
                </a:lnTo>
                <a:lnTo>
                  <a:pt x="5168646" y="1"/>
                </a:lnTo>
                <a:lnTo>
                  <a:pt x="5168646" y="589276"/>
                </a:lnTo>
                <a:close/>
              </a:path>
            </a:pathLst>
          </a:custGeom>
          <a:solidFill>
            <a:schemeClr val="bg2">
              <a:lumMod val="50000"/>
            </a:schemeClr>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hemeClr val="accent2">
              <a:shade val="80000"/>
              <a:hueOff val="176983"/>
              <a:satOff val="-11736"/>
              <a:lumOff val="17608"/>
              <a:alphaOff val="0"/>
            </a:schemeClr>
          </a:fillRef>
          <a:effectRef idx="2">
            <a:schemeClr val="accent2">
              <a:shade val="80000"/>
              <a:hueOff val="176983"/>
              <a:satOff val="-11736"/>
              <a:lumOff val="17608"/>
              <a:alphaOff val="0"/>
            </a:schemeClr>
          </a:effectRef>
          <a:fontRef idx="minor">
            <a:schemeClr val="lt1"/>
          </a:fontRef>
        </p:style>
        <p:txBody>
          <a:bodyPr spcFirstLastPara="0" vert="horz" wrap="square" lIns="407174" tIns="106681" rIns="199136" bIns="106680" numCol="1" spcCol="1270" anchor="ctr" anchorCtr="0">
            <a:noAutofit/>
          </a:bodyPr>
          <a:lstStyle/>
          <a:p>
            <a:pPr marL="863600" defTabSz="1244600">
              <a:lnSpc>
                <a:spcPct val="90000"/>
              </a:lnSpc>
              <a:spcBef>
                <a:spcPct val="0"/>
              </a:spcBef>
              <a:spcAft>
                <a:spcPct val="35000"/>
              </a:spcAft>
            </a:pPr>
            <a:r>
              <a:rPr lang="en-US" sz="2800" b="1" u="sng" dirty="0" smtClean="0">
                <a:ln>
                  <a:solidFill>
                    <a:schemeClr val="bg1">
                      <a:alpha val="0"/>
                    </a:schemeClr>
                  </a:solidFill>
                </a:ln>
              </a:rPr>
              <a:t>E</a:t>
            </a:r>
            <a:r>
              <a:rPr lang="en-US" sz="2800" dirty="0" smtClean="0">
                <a:ln>
                  <a:solidFill>
                    <a:schemeClr val="bg1">
                      <a:alpha val="0"/>
                    </a:schemeClr>
                  </a:solidFill>
                </a:ln>
              </a:rPr>
              <a:t>stimable</a:t>
            </a:r>
            <a:endParaRPr lang="en-US" sz="2800" dirty="0">
              <a:ln>
                <a:solidFill>
                  <a:schemeClr val="bg1">
                    <a:alpha val="0"/>
                  </a:schemeClr>
                </a:solidFill>
              </a:ln>
            </a:endParaRPr>
          </a:p>
        </p:txBody>
      </p:sp>
      <p:sp>
        <p:nvSpPr>
          <p:cNvPr id="27" name="Freeform 26"/>
          <p:cNvSpPr/>
          <p:nvPr/>
        </p:nvSpPr>
        <p:spPr>
          <a:xfrm>
            <a:off x="1867394" y="4328697"/>
            <a:ext cx="5168646" cy="589278"/>
          </a:xfrm>
          <a:custGeom>
            <a:avLst/>
            <a:gdLst>
              <a:gd name="connsiteX0" fmla="*/ 0 w 5168646"/>
              <a:gd name="connsiteY0" fmla="*/ 0 h 589277"/>
              <a:gd name="connsiteX1" fmla="*/ 4874008 w 5168646"/>
              <a:gd name="connsiteY1" fmla="*/ 0 h 589277"/>
              <a:gd name="connsiteX2" fmla="*/ 5168646 w 5168646"/>
              <a:gd name="connsiteY2" fmla="*/ 294639 h 589277"/>
              <a:gd name="connsiteX3" fmla="*/ 4874008 w 5168646"/>
              <a:gd name="connsiteY3" fmla="*/ 589277 h 589277"/>
              <a:gd name="connsiteX4" fmla="*/ 0 w 5168646"/>
              <a:gd name="connsiteY4" fmla="*/ 589277 h 589277"/>
              <a:gd name="connsiteX5" fmla="*/ 0 w 5168646"/>
              <a:gd name="connsiteY5" fmla="*/ 0 h 589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68646" h="589277">
                <a:moveTo>
                  <a:pt x="5168646" y="589276"/>
                </a:moveTo>
                <a:lnTo>
                  <a:pt x="294638" y="589276"/>
                </a:lnTo>
                <a:lnTo>
                  <a:pt x="0" y="294638"/>
                </a:lnTo>
                <a:lnTo>
                  <a:pt x="294638" y="1"/>
                </a:lnTo>
                <a:lnTo>
                  <a:pt x="5168646" y="1"/>
                </a:lnTo>
                <a:lnTo>
                  <a:pt x="5168646" y="589276"/>
                </a:lnTo>
                <a:close/>
              </a:path>
            </a:pathLst>
          </a:custGeom>
          <a:solidFill>
            <a:schemeClr val="bg2">
              <a:lumMod val="50000"/>
            </a:schemeClr>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hemeClr val="accent2">
              <a:shade val="80000"/>
              <a:hueOff val="235977"/>
              <a:satOff val="-15648"/>
              <a:lumOff val="23478"/>
              <a:alphaOff val="0"/>
            </a:schemeClr>
          </a:fillRef>
          <a:effectRef idx="2">
            <a:schemeClr val="accent2">
              <a:shade val="80000"/>
              <a:hueOff val="235977"/>
              <a:satOff val="-15648"/>
              <a:lumOff val="23478"/>
              <a:alphaOff val="0"/>
            </a:schemeClr>
          </a:effectRef>
          <a:fontRef idx="minor">
            <a:schemeClr val="lt1"/>
          </a:fontRef>
        </p:style>
        <p:txBody>
          <a:bodyPr spcFirstLastPara="0" vert="horz" wrap="square" lIns="407174" tIns="106681" rIns="199136" bIns="106680" numCol="1" spcCol="1270" anchor="ctr" anchorCtr="0">
            <a:noAutofit/>
          </a:bodyPr>
          <a:lstStyle/>
          <a:p>
            <a:pPr marL="863600" defTabSz="1244600">
              <a:lnSpc>
                <a:spcPct val="90000"/>
              </a:lnSpc>
              <a:spcBef>
                <a:spcPct val="0"/>
              </a:spcBef>
              <a:spcAft>
                <a:spcPct val="35000"/>
              </a:spcAft>
            </a:pPr>
            <a:r>
              <a:rPr lang="en-US" sz="2800" b="1" u="sng" dirty="0">
                <a:ln>
                  <a:solidFill>
                    <a:schemeClr val="bg1">
                      <a:alpha val="0"/>
                    </a:schemeClr>
                  </a:solidFill>
                </a:ln>
              </a:rPr>
              <a:t>S</a:t>
            </a:r>
            <a:r>
              <a:rPr lang="en-US" sz="2800" dirty="0">
                <a:ln>
                  <a:solidFill>
                    <a:schemeClr val="bg1">
                      <a:alpha val="0"/>
                    </a:schemeClr>
                  </a:solidFill>
                </a:ln>
              </a:rPr>
              <a:t>mall</a:t>
            </a:r>
          </a:p>
        </p:txBody>
      </p:sp>
      <p:sp>
        <p:nvSpPr>
          <p:cNvPr id="28" name="Freeform 27"/>
          <p:cNvSpPr/>
          <p:nvPr/>
        </p:nvSpPr>
        <p:spPr>
          <a:xfrm>
            <a:off x="1867394" y="5093878"/>
            <a:ext cx="5168646" cy="589278"/>
          </a:xfrm>
          <a:custGeom>
            <a:avLst/>
            <a:gdLst>
              <a:gd name="connsiteX0" fmla="*/ 0 w 5168646"/>
              <a:gd name="connsiteY0" fmla="*/ 0 h 589277"/>
              <a:gd name="connsiteX1" fmla="*/ 4874008 w 5168646"/>
              <a:gd name="connsiteY1" fmla="*/ 0 h 589277"/>
              <a:gd name="connsiteX2" fmla="*/ 5168646 w 5168646"/>
              <a:gd name="connsiteY2" fmla="*/ 294639 h 589277"/>
              <a:gd name="connsiteX3" fmla="*/ 4874008 w 5168646"/>
              <a:gd name="connsiteY3" fmla="*/ 589277 h 589277"/>
              <a:gd name="connsiteX4" fmla="*/ 0 w 5168646"/>
              <a:gd name="connsiteY4" fmla="*/ 589277 h 589277"/>
              <a:gd name="connsiteX5" fmla="*/ 0 w 5168646"/>
              <a:gd name="connsiteY5" fmla="*/ 0 h 589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68646" h="589277">
                <a:moveTo>
                  <a:pt x="5168646" y="589276"/>
                </a:moveTo>
                <a:lnTo>
                  <a:pt x="294638" y="589276"/>
                </a:lnTo>
                <a:lnTo>
                  <a:pt x="0" y="294638"/>
                </a:lnTo>
                <a:lnTo>
                  <a:pt x="294638" y="1"/>
                </a:lnTo>
                <a:lnTo>
                  <a:pt x="5168646" y="1"/>
                </a:lnTo>
                <a:lnTo>
                  <a:pt x="5168646" y="589276"/>
                </a:lnTo>
                <a:close/>
              </a:path>
            </a:pathLst>
          </a:custGeom>
          <a:solidFill>
            <a:schemeClr val="bg2">
              <a:lumMod val="50000"/>
            </a:schemeClr>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hemeClr val="accent2">
              <a:shade val="80000"/>
              <a:hueOff val="294971"/>
              <a:satOff val="-19560"/>
              <a:lumOff val="29347"/>
              <a:alphaOff val="0"/>
            </a:schemeClr>
          </a:fillRef>
          <a:effectRef idx="2">
            <a:schemeClr val="accent2">
              <a:shade val="80000"/>
              <a:hueOff val="294971"/>
              <a:satOff val="-19560"/>
              <a:lumOff val="29347"/>
              <a:alphaOff val="0"/>
            </a:schemeClr>
          </a:effectRef>
          <a:fontRef idx="minor">
            <a:schemeClr val="lt1"/>
          </a:fontRef>
        </p:style>
        <p:txBody>
          <a:bodyPr spcFirstLastPara="0" vert="horz" wrap="square" lIns="407174" tIns="106681" rIns="199136" bIns="106680" numCol="1" spcCol="1270" anchor="ctr" anchorCtr="0">
            <a:noAutofit/>
          </a:bodyPr>
          <a:lstStyle/>
          <a:p>
            <a:pPr marL="863600" defTabSz="1244600">
              <a:lnSpc>
                <a:spcPct val="90000"/>
              </a:lnSpc>
              <a:spcBef>
                <a:spcPct val="0"/>
              </a:spcBef>
              <a:spcAft>
                <a:spcPct val="35000"/>
              </a:spcAft>
            </a:pPr>
            <a:r>
              <a:rPr lang="en-US" sz="2800" b="1" u="sng" dirty="0">
                <a:ln>
                  <a:solidFill>
                    <a:schemeClr val="bg1">
                      <a:alpha val="0"/>
                    </a:schemeClr>
                  </a:solidFill>
                </a:ln>
              </a:rPr>
              <a:t>T</a:t>
            </a:r>
            <a:r>
              <a:rPr lang="en-US" sz="2800" dirty="0">
                <a:ln>
                  <a:solidFill>
                    <a:schemeClr val="bg1">
                      <a:alpha val="0"/>
                    </a:schemeClr>
                  </a:solidFill>
                </a:ln>
              </a:rPr>
              <a:t>estable</a:t>
            </a:r>
          </a:p>
        </p:txBody>
      </p:sp>
      <p:sp>
        <p:nvSpPr>
          <p:cNvPr id="29" name="Oval 28"/>
          <p:cNvSpPr/>
          <p:nvPr>
            <p:custDataLst>
              <p:tags r:id="rId1"/>
            </p:custDataLst>
          </p:nvPr>
        </p:nvSpPr>
        <p:spPr>
          <a:xfrm>
            <a:off x="1804981" y="1267974"/>
            <a:ext cx="589277" cy="589277"/>
          </a:xfrm>
          <a:prstGeom prst="ellipse">
            <a:avLst/>
          </a:prstGeom>
          <a:solidFill>
            <a:schemeClr val="accent5">
              <a:lumMod val="60000"/>
              <a:lumOff val="40000"/>
            </a:schemeClr>
          </a:solidFill>
          <a:ln w="25400">
            <a:solidFill>
              <a:schemeClr val="bg1"/>
            </a:solidFill>
          </a:ln>
          <a:effectLst/>
          <a:scene3d>
            <a:camera prst="orthographicFront"/>
            <a:lightRig rig="flat" dir="t"/>
          </a:scene3d>
          <a:sp3d z="127000" prstMaterial="plastic">
            <a:bevelB w="88900" h="31750" prst="angle"/>
          </a:sp3d>
        </p:spPr>
        <p:style>
          <a:lnRef idx="0">
            <a:schemeClr val="lt1">
              <a:hueOff val="0"/>
              <a:satOff val="0"/>
              <a:lumOff val="0"/>
              <a:alphaOff val="0"/>
            </a:schemeClr>
          </a:lnRef>
          <a:fillRef idx="3">
            <a:schemeClr val="accent2">
              <a:tint val="50000"/>
              <a:hueOff val="0"/>
              <a:satOff val="0"/>
              <a:lumOff val="0"/>
              <a:alphaOff val="0"/>
            </a:schemeClr>
          </a:fillRef>
          <a:effectRef idx="2">
            <a:schemeClr val="accent2">
              <a:tint val="50000"/>
              <a:hueOff val="0"/>
              <a:satOff val="0"/>
              <a:lumOff val="0"/>
              <a:alphaOff val="0"/>
            </a:schemeClr>
          </a:effectRef>
          <a:fontRef idx="minor">
            <a:schemeClr val="lt1">
              <a:hueOff val="0"/>
              <a:satOff val="0"/>
              <a:lumOff val="0"/>
              <a:alphaOff val="0"/>
            </a:schemeClr>
          </a:fontRef>
        </p:style>
        <p:txBody>
          <a:bodyPr/>
          <a:lstStyle/>
          <a:p>
            <a:endParaRPr lang="en-US" b="1" dirty="0"/>
          </a:p>
        </p:txBody>
      </p:sp>
      <p:sp>
        <p:nvSpPr>
          <p:cNvPr id="30" name="Oval 29"/>
          <p:cNvSpPr/>
          <p:nvPr>
            <p:custDataLst>
              <p:tags r:id="rId2"/>
            </p:custDataLst>
          </p:nvPr>
        </p:nvSpPr>
        <p:spPr>
          <a:xfrm>
            <a:off x="1804981" y="2033155"/>
            <a:ext cx="589277" cy="589277"/>
          </a:xfrm>
          <a:prstGeom prst="ellipse">
            <a:avLst/>
          </a:prstGeom>
          <a:solidFill>
            <a:schemeClr val="accent5">
              <a:lumMod val="60000"/>
              <a:lumOff val="40000"/>
            </a:schemeClr>
          </a:solidFill>
          <a:ln w="25400">
            <a:solidFill>
              <a:schemeClr val="bg1"/>
            </a:solidFill>
          </a:ln>
          <a:effectLst/>
          <a:scene3d>
            <a:camera prst="orthographicFront"/>
            <a:lightRig rig="flat" dir="t"/>
          </a:scene3d>
          <a:sp3d z="127000" prstMaterial="plastic">
            <a:bevelB w="88900" h="31750" prst="angle"/>
          </a:sp3d>
        </p:spPr>
        <p:style>
          <a:lnRef idx="0">
            <a:schemeClr val="lt1">
              <a:hueOff val="0"/>
              <a:satOff val="0"/>
              <a:lumOff val="0"/>
              <a:alphaOff val="0"/>
            </a:schemeClr>
          </a:lnRef>
          <a:fillRef idx="3">
            <a:schemeClr val="accent2">
              <a:tint val="50000"/>
              <a:hueOff val="10362"/>
              <a:satOff val="-493"/>
              <a:lumOff val="2508"/>
              <a:alphaOff val="0"/>
            </a:schemeClr>
          </a:fillRef>
          <a:effectRef idx="2">
            <a:schemeClr val="accent2">
              <a:tint val="50000"/>
              <a:hueOff val="10362"/>
              <a:satOff val="-493"/>
              <a:lumOff val="2508"/>
              <a:alphaOff val="0"/>
            </a:schemeClr>
          </a:effectRef>
          <a:fontRef idx="minor">
            <a:schemeClr val="lt1">
              <a:hueOff val="0"/>
              <a:satOff val="0"/>
              <a:lumOff val="0"/>
              <a:alphaOff val="0"/>
            </a:schemeClr>
          </a:fontRef>
        </p:style>
        <p:txBody>
          <a:bodyPr/>
          <a:lstStyle/>
          <a:p>
            <a:endParaRPr lang="en-US" b="1" dirty="0"/>
          </a:p>
        </p:txBody>
      </p:sp>
      <p:sp>
        <p:nvSpPr>
          <p:cNvPr id="31" name="Oval 30"/>
          <p:cNvSpPr/>
          <p:nvPr>
            <p:custDataLst>
              <p:tags r:id="rId3"/>
            </p:custDataLst>
          </p:nvPr>
        </p:nvSpPr>
        <p:spPr>
          <a:xfrm>
            <a:off x="1804981" y="2798336"/>
            <a:ext cx="589277" cy="589277"/>
          </a:xfrm>
          <a:prstGeom prst="ellipse">
            <a:avLst/>
          </a:prstGeom>
          <a:solidFill>
            <a:schemeClr val="accent5">
              <a:lumMod val="60000"/>
              <a:lumOff val="40000"/>
            </a:schemeClr>
          </a:solidFill>
          <a:ln w="25400">
            <a:solidFill>
              <a:schemeClr val="bg1"/>
            </a:solidFill>
          </a:ln>
          <a:effectLst/>
          <a:scene3d>
            <a:camera prst="orthographicFront"/>
            <a:lightRig rig="flat" dir="t"/>
          </a:scene3d>
          <a:sp3d z="127000" prstMaterial="plastic">
            <a:bevelB w="88900" h="31750" prst="angle"/>
          </a:sp3d>
        </p:spPr>
        <p:style>
          <a:lnRef idx="0">
            <a:schemeClr val="lt1">
              <a:hueOff val="0"/>
              <a:satOff val="0"/>
              <a:lumOff val="0"/>
              <a:alphaOff val="0"/>
            </a:schemeClr>
          </a:lnRef>
          <a:fillRef idx="3">
            <a:schemeClr val="accent2">
              <a:tint val="50000"/>
              <a:hueOff val="20724"/>
              <a:satOff val="-986"/>
              <a:lumOff val="5016"/>
              <a:alphaOff val="0"/>
            </a:schemeClr>
          </a:fillRef>
          <a:effectRef idx="2">
            <a:schemeClr val="accent2">
              <a:tint val="50000"/>
              <a:hueOff val="20724"/>
              <a:satOff val="-986"/>
              <a:lumOff val="5016"/>
              <a:alphaOff val="0"/>
            </a:schemeClr>
          </a:effectRef>
          <a:fontRef idx="minor">
            <a:schemeClr val="lt1">
              <a:hueOff val="0"/>
              <a:satOff val="0"/>
              <a:lumOff val="0"/>
              <a:alphaOff val="0"/>
            </a:schemeClr>
          </a:fontRef>
        </p:style>
        <p:txBody>
          <a:bodyPr/>
          <a:lstStyle/>
          <a:p>
            <a:endParaRPr lang="en-US" b="1" dirty="0"/>
          </a:p>
        </p:txBody>
      </p:sp>
      <p:sp>
        <p:nvSpPr>
          <p:cNvPr id="32" name="Oval 31"/>
          <p:cNvSpPr/>
          <p:nvPr>
            <p:custDataLst>
              <p:tags r:id="rId4"/>
            </p:custDataLst>
          </p:nvPr>
        </p:nvSpPr>
        <p:spPr>
          <a:xfrm>
            <a:off x="1804981" y="3563517"/>
            <a:ext cx="589277" cy="589277"/>
          </a:xfrm>
          <a:prstGeom prst="ellipse">
            <a:avLst/>
          </a:prstGeom>
          <a:solidFill>
            <a:schemeClr val="accent5">
              <a:lumMod val="60000"/>
              <a:lumOff val="40000"/>
            </a:schemeClr>
          </a:solidFill>
          <a:ln w="25400">
            <a:solidFill>
              <a:schemeClr val="bg1"/>
            </a:solidFill>
          </a:ln>
          <a:effectLst/>
          <a:scene3d>
            <a:camera prst="orthographicFront"/>
            <a:lightRig rig="flat" dir="t"/>
          </a:scene3d>
          <a:sp3d z="127000" prstMaterial="plastic">
            <a:bevelB w="88900" h="31750" prst="angle"/>
          </a:sp3d>
        </p:spPr>
        <p:style>
          <a:lnRef idx="0">
            <a:schemeClr val="lt1">
              <a:hueOff val="0"/>
              <a:satOff val="0"/>
              <a:lumOff val="0"/>
              <a:alphaOff val="0"/>
            </a:schemeClr>
          </a:lnRef>
          <a:fillRef idx="3">
            <a:schemeClr val="accent2">
              <a:tint val="50000"/>
              <a:hueOff val="31085"/>
              <a:satOff val="-1478"/>
              <a:lumOff val="7525"/>
              <a:alphaOff val="0"/>
            </a:schemeClr>
          </a:fillRef>
          <a:effectRef idx="2">
            <a:schemeClr val="accent2">
              <a:tint val="50000"/>
              <a:hueOff val="31085"/>
              <a:satOff val="-1478"/>
              <a:lumOff val="7525"/>
              <a:alphaOff val="0"/>
            </a:schemeClr>
          </a:effectRef>
          <a:fontRef idx="minor">
            <a:schemeClr val="lt1">
              <a:hueOff val="0"/>
              <a:satOff val="0"/>
              <a:lumOff val="0"/>
              <a:alphaOff val="0"/>
            </a:schemeClr>
          </a:fontRef>
        </p:style>
        <p:txBody>
          <a:bodyPr/>
          <a:lstStyle/>
          <a:p>
            <a:endParaRPr lang="en-US" b="1" dirty="0"/>
          </a:p>
        </p:txBody>
      </p:sp>
      <p:sp>
        <p:nvSpPr>
          <p:cNvPr id="33" name="Oval 32"/>
          <p:cNvSpPr/>
          <p:nvPr>
            <p:custDataLst>
              <p:tags r:id="rId5"/>
            </p:custDataLst>
          </p:nvPr>
        </p:nvSpPr>
        <p:spPr>
          <a:xfrm>
            <a:off x="1804981" y="4328698"/>
            <a:ext cx="589277" cy="589277"/>
          </a:xfrm>
          <a:prstGeom prst="ellipse">
            <a:avLst/>
          </a:prstGeom>
          <a:solidFill>
            <a:schemeClr val="accent5">
              <a:lumMod val="60000"/>
              <a:lumOff val="40000"/>
            </a:schemeClr>
          </a:solidFill>
          <a:ln w="25400">
            <a:solidFill>
              <a:schemeClr val="bg1"/>
            </a:solidFill>
          </a:ln>
          <a:effectLst/>
          <a:scene3d>
            <a:camera prst="orthographicFront"/>
            <a:lightRig rig="flat" dir="t"/>
          </a:scene3d>
          <a:sp3d z="127000" prstMaterial="plastic">
            <a:bevelB w="88900" h="31750" prst="angle"/>
          </a:sp3d>
        </p:spPr>
        <p:style>
          <a:lnRef idx="0">
            <a:schemeClr val="lt1">
              <a:hueOff val="0"/>
              <a:satOff val="0"/>
              <a:lumOff val="0"/>
              <a:alphaOff val="0"/>
            </a:schemeClr>
          </a:lnRef>
          <a:fillRef idx="3">
            <a:schemeClr val="accent2">
              <a:tint val="50000"/>
              <a:hueOff val="41447"/>
              <a:satOff val="-1971"/>
              <a:lumOff val="10033"/>
              <a:alphaOff val="0"/>
            </a:schemeClr>
          </a:fillRef>
          <a:effectRef idx="2">
            <a:schemeClr val="accent2">
              <a:tint val="50000"/>
              <a:hueOff val="41447"/>
              <a:satOff val="-1971"/>
              <a:lumOff val="10033"/>
              <a:alphaOff val="0"/>
            </a:schemeClr>
          </a:effectRef>
          <a:fontRef idx="minor">
            <a:schemeClr val="lt1">
              <a:hueOff val="0"/>
              <a:satOff val="0"/>
              <a:lumOff val="0"/>
              <a:alphaOff val="0"/>
            </a:schemeClr>
          </a:fontRef>
        </p:style>
        <p:txBody>
          <a:bodyPr/>
          <a:lstStyle/>
          <a:p>
            <a:endParaRPr lang="en-US" b="1" dirty="0"/>
          </a:p>
        </p:txBody>
      </p:sp>
      <p:sp>
        <p:nvSpPr>
          <p:cNvPr id="34" name="Oval 33"/>
          <p:cNvSpPr/>
          <p:nvPr>
            <p:custDataLst>
              <p:tags r:id="rId6"/>
            </p:custDataLst>
          </p:nvPr>
        </p:nvSpPr>
        <p:spPr>
          <a:xfrm>
            <a:off x="1804981" y="5093879"/>
            <a:ext cx="589277" cy="589277"/>
          </a:xfrm>
          <a:prstGeom prst="ellipse">
            <a:avLst/>
          </a:prstGeom>
          <a:solidFill>
            <a:schemeClr val="accent5">
              <a:lumMod val="60000"/>
              <a:lumOff val="40000"/>
            </a:schemeClr>
          </a:solidFill>
          <a:ln w="25400">
            <a:solidFill>
              <a:schemeClr val="bg1"/>
            </a:solidFill>
          </a:ln>
          <a:effectLst/>
          <a:scene3d>
            <a:camera prst="orthographicFront"/>
            <a:lightRig rig="flat" dir="t"/>
          </a:scene3d>
          <a:sp3d z="127000" prstMaterial="plastic">
            <a:bevelB w="88900" h="31750" prst="angle"/>
          </a:sp3d>
        </p:spPr>
        <p:style>
          <a:lnRef idx="0">
            <a:schemeClr val="lt1">
              <a:hueOff val="0"/>
              <a:satOff val="0"/>
              <a:lumOff val="0"/>
              <a:alphaOff val="0"/>
            </a:schemeClr>
          </a:lnRef>
          <a:fillRef idx="3">
            <a:schemeClr val="accent2">
              <a:tint val="50000"/>
              <a:hueOff val="51809"/>
              <a:satOff val="-2464"/>
              <a:lumOff val="12541"/>
              <a:alphaOff val="0"/>
            </a:schemeClr>
          </a:fillRef>
          <a:effectRef idx="2">
            <a:schemeClr val="accent2">
              <a:tint val="50000"/>
              <a:hueOff val="51809"/>
              <a:satOff val="-2464"/>
              <a:lumOff val="12541"/>
              <a:alphaOff val="0"/>
            </a:schemeClr>
          </a:effectRef>
          <a:fontRef idx="minor">
            <a:schemeClr val="lt1">
              <a:hueOff val="0"/>
              <a:satOff val="0"/>
              <a:lumOff val="0"/>
              <a:alphaOff val="0"/>
            </a:schemeClr>
          </a:fontRef>
        </p:style>
        <p:txBody>
          <a:bodyPr/>
          <a:lstStyle/>
          <a:p>
            <a:endParaRPr lang="en-US" b="1" dirty="0"/>
          </a:p>
        </p:txBody>
      </p:sp>
      <p:sp>
        <p:nvSpPr>
          <p:cNvPr id="35" name="TextBox 34"/>
          <p:cNvSpPr txBox="1"/>
          <p:nvPr>
            <p:custDataLst>
              <p:tags r:id="rId7"/>
            </p:custDataLst>
          </p:nvPr>
        </p:nvSpPr>
        <p:spPr>
          <a:xfrm>
            <a:off x="1961983" y="1322547"/>
            <a:ext cx="284428" cy="487313"/>
          </a:xfrm>
          <a:prstGeom prst="rect">
            <a:avLst/>
          </a:prstGeom>
          <a:solidFill>
            <a:schemeClr val="bg1">
              <a:alpha val="0"/>
            </a:schemeClr>
          </a:solidFill>
          <a:ln>
            <a:solidFill>
              <a:schemeClr val="bg1">
                <a:alpha val="0"/>
              </a:schemeClr>
            </a:solidFill>
          </a:ln>
          <a:effectLst/>
        </p:spPr>
        <p:txBody>
          <a:bodyPr wrap="none" rtlCol="0">
            <a:spAutoFit/>
          </a:bodyPr>
          <a:lstStyle/>
          <a:p>
            <a:pPr algn="ctr" defTabSz="1244600">
              <a:lnSpc>
                <a:spcPct val="90000"/>
              </a:lnSpc>
              <a:spcBef>
                <a:spcPct val="0"/>
              </a:spcBef>
              <a:spcAft>
                <a:spcPct val="35000"/>
              </a:spcAft>
            </a:pPr>
            <a:r>
              <a:rPr lang="en-US" sz="2800" b="1" dirty="0">
                <a:ln>
                  <a:solidFill>
                    <a:schemeClr val="bg1">
                      <a:alpha val="0"/>
                    </a:schemeClr>
                  </a:solidFill>
                </a:ln>
                <a:solidFill>
                  <a:srgbClr val="3C3C3C"/>
                </a:solidFill>
              </a:rPr>
              <a:t>I</a:t>
            </a:r>
          </a:p>
        </p:txBody>
      </p:sp>
      <p:sp>
        <p:nvSpPr>
          <p:cNvPr id="36" name="TextBox 35"/>
          <p:cNvSpPr txBox="1"/>
          <p:nvPr>
            <p:custDataLst>
              <p:tags r:id="rId8"/>
            </p:custDataLst>
          </p:nvPr>
        </p:nvSpPr>
        <p:spPr>
          <a:xfrm>
            <a:off x="1882209" y="2087728"/>
            <a:ext cx="443977" cy="487313"/>
          </a:xfrm>
          <a:prstGeom prst="rect">
            <a:avLst/>
          </a:prstGeom>
          <a:solidFill>
            <a:schemeClr val="bg1">
              <a:alpha val="0"/>
            </a:schemeClr>
          </a:solidFill>
          <a:ln>
            <a:solidFill>
              <a:schemeClr val="bg1">
                <a:alpha val="0"/>
              </a:schemeClr>
            </a:solidFill>
          </a:ln>
          <a:effectLst/>
        </p:spPr>
        <p:txBody>
          <a:bodyPr wrap="none" rtlCol="0">
            <a:spAutoFit/>
          </a:bodyPr>
          <a:lstStyle/>
          <a:p>
            <a:pPr algn="ctr" defTabSz="1244600">
              <a:lnSpc>
                <a:spcPct val="90000"/>
              </a:lnSpc>
              <a:spcBef>
                <a:spcPct val="0"/>
              </a:spcBef>
              <a:spcAft>
                <a:spcPct val="35000"/>
              </a:spcAft>
            </a:pPr>
            <a:r>
              <a:rPr lang="en-US" sz="2800" b="1" dirty="0">
                <a:ln>
                  <a:solidFill>
                    <a:schemeClr val="bg1">
                      <a:alpha val="0"/>
                    </a:schemeClr>
                  </a:solidFill>
                </a:ln>
                <a:solidFill>
                  <a:srgbClr val="3C3C3C"/>
                </a:solidFill>
              </a:rPr>
              <a:t>N</a:t>
            </a:r>
          </a:p>
        </p:txBody>
      </p:sp>
      <p:sp>
        <p:nvSpPr>
          <p:cNvPr id="37" name="TextBox 36"/>
          <p:cNvSpPr txBox="1"/>
          <p:nvPr>
            <p:custDataLst>
              <p:tags r:id="rId9"/>
            </p:custDataLst>
          </p:nvPr>
        </p:nvSpPr>
        <p:spPr>
          <a:xfrm>
            <a:off x="1890036" y="2866764"/>
            <a:ext cx="428322" cy="487313"/>
          </a:xfrm>
          <a:prstGeom prst="rect">
            <a:avLst/>
          </a:prstGeom>
          <a:solidFill>
            <a:schemeClr val="bg1">
              <a:alpha val="0"/>
            </a:schemeClr>
          </a:solidFill>
          <a:ln>
            <a:solidFill>
              <a:schemeClr val="bg1">
                <a:alpha val="0"/>
              </a:schemeClr>
            </a:solidFill>
          </a:ln>
          <a:effectLst/>
        </p:spPr>
        <p:txBody>
          <a:bodyPr wrap="none" rtlCol="0">
            <a:spAutoFit/>
          </a:bodyPr>
          <a:lstStyle/>
          <a:p>
            <a:pPr algn="ctr" defTabSz="1244600">
              <a:lnSpc>
                <a:spcPct val="90000"/>
              </a:lnSpc>
              <a:spcBef>
                <a:spcPct val="0"/>
              </a:spcBef>
              <a:spcAft>
                <a:spcPct val="35000"/>
              </a:spcAft>
            </a:pPr>
            <a:r>
              <a:rPr lang="en-US" sz="2800" b="1" dirty="0">
                <a:ln>
                  <a:solidFill>
                    <a:schemeClr val="bg1">
                      <a:alpha val="0"/>
                    </a:schemeClr>
                  </a:solidFill>
                </a:ln>
                <a:solidFill>
                  <a:srgbClr val="3C3C3C"/>
                </a:solidFill>
              </a:rPr>
              <a:t>V</a:t>
            </a:r>
          </a:p>
        </p:txBody>
      </p:sp>
      <p:sp>
        <p:nvSpPr>
          <p:cNvPr id="38" name="TextBox 37"/>
          <p:cNvSpPr txBox="1"/>
          <p:nvPr>
            <p:custDataLst>
              <p:tags r:id="rId10"/>
            </p:custDataLst>
          </p:nvPr>
        </p:nvSpPr>
        <p:spPr>
          <a:xfrm>
            <a:off x="1892115" y="3645800"/>
            <a:ext cx="424165" cy="487313"/>
          </a:xfrm>
          <a:prstGeom prst="rect">
            <a:avLst/>
          </a:prstGeom>
          <a:solidFill>
            <a:schemeClr val="bg1">
              <a:alpha val="0"/>
            </a:schemeClr>
          </a:solidFill>
          <a:ln>
            <a:solidFill>
              <a:schemeClr val="bg1">
                <a:alpha val="0"/>
              </a:schemeClr>
            </a:solidFill>
          </a:ln>
          <a:effectLst/>
        </p:spPr>
        <p:txBody>
          <a:bodyPr wrap="none" rtlCol="0">
            <a:spAutoFit/>
          </a:bodyPr>
          <a:lstStyle/>
          <a:p>
            <a:pPr algn="ctr" defTabSz="1244600">
              <a:lnSpc>
                <a:spcPct val="90000"/>
              </a:lnSpc>
              <a:spcBef>
                <a:spcPct val="0"/>
              </a:spcBef>
              <a:spcAft>
                <a:spcPct val="35000"/>
              </a:spcAft>
            </a:pPr>
            <a:r>
              <a:rPr lang="en-US" sz="2800" b="1" dirty="0">
                <a:ln>
                  <a:solidFill>
                    <a:schemeClr val="bg1">
                      <a:alpha val="0"/>
                    </a:schemeClr>
                  </a:solidFill>
                </a:ln>
                <a:solidFill>
                  <a:srgbClr val="3C3C3C"/>
                </a:solidFill>
              </a:rPr>
              <a:t>E</a:t>
            </a:r>
          </a:p>
        </p:txBody>
      </p:sp>
      <p:sp>
        <p:nvSpPr>
          <p:cNvPr id="39" name="TextBox 38"/>
          <p:cNvSpPr txBox="1"/>
          <p:nvPr>
            <p:custDataLst>
              <p:tags r:id="rId11"/>
            </p:custDataLst>
          </p:nvPr>
        </p:nvSpPr>
        <p:spPr>
          <a:xfrm>
            <a:off x="1892115" y="4424836"/>
            <a:ext cx="424165" cy="487313"/>
          </a:xfrm>
          <a:prstGeom prst="rect">
            <a:avLst/>
          </a:prstGeom>
          <a:solidFill>
            <a:schemeClr val="bg1">
              <a:alpha val="0"/>
            </a:schemeClr>
          </a:solidFill>
          <a:ln>
            <a:solidFill>
              <a:schemeClr val="bg1">
                <a:alpha val="0"/>
              </a:schemeClr>
            </a:solidFill>
          </a:ln>
          <a:effectLst/>
        </p:spPr>
        <p:txBody>
          <a:bodyPr wrap="none" rtlCol="0">
            <a:spAutoFit/>
          </a:bodyPr>
          <a:lstStyle/>
          <a:p>
            <a:pPr algn="ctr" defTabSz="1244600">
              <a:lnSpc>
                <a:spcPct val="90000"/>
              </a:lnSpc>
              <a:spcBef>
                <a:spcPct val="0"/>
              </a:spcBef>
              <a:spcAft>
                <a:spcPct val="35000"/>
              </a:spcAft>
            </a:pPr>
            <a:r>
              <a:rPr lang="en-US" sz="2800" b="1" dirty="0">
                <a:ln>
                  <a:solidFill>
                    <a:schemeClr val="bg1">
                      <a:alpha val="0"/>
                    </a:schemeClr>
                  </a:solidFill>
                </a:ln>
                <a:solidFill>
                  <a:srgbClr val="3C3C3C"/>
                </a:solidFill>
              </a:rPr>
              <a:t>S</a:t>
            </a:r>
          </a:p>
        </p:txBody>
      </p:sp>
      <p:sp>
        <p:nvSpPr>
          <p:cNvPr id="40" name="TextBox 39"/>
          <p:cNvSpPr txBox="1"/>
          <p:nvPr>
            <p:custDataLst>
              <p:tags r:id="rId12"/>
            </p:custDataLst>
          </p:nvPr>
        </p:nvSpPr>
        <p:spPr>
          <a:xfrm>
            <a:off x="1902196" y="5190017"/>
            <a:ext cx="404002" cy="487313"/>
          </a:xfrm>
          <a:prstGeom prst="rect">
            <a:avLst/>
          </a:prstGeom>
          <a:solidFill>
            <a:schemeClr val="bg1">
              <a:alpha val="0"/>
            </a:schemeClr>
          </a:solidFill>
          <a:ln>
            <a:solidFill>
              <a:schemeClr val="bg1">
                <a:alpha val="0"/>
              </a:schemeClr>
            </a:solidFill>
          </a:ln>
          <a:effectLst/>
        </p:spPr>
        <p:txBody>
          <a:bodyPr wrap="none" rtlCol="0">
            <a:spAutoFit/>
          </a:bodyPr>
          <a:lstStyle/>
          <a:p>
            <a:pPr algn="ctr" defTabSz="1244600">
              <a:lnSpc>
                <a:spcPct val="90000"/>
              </a:lnSpc>
              <a:spcBef>
                <a:spcPct val="0"/>
              </a:spcBef>
              <a:spcAft>
                <a:spcPct val="35000"/>
              </a:spcAft>
            </a:pPr>
            <a:r>
              <a:rPr lang="en-US" sz="2800" b="1" dirty="0">
                <a:ln>
                  <a:solidFill>
                    <a:schemeClr val="bg1">
                      <a:alpha val="0"/>
                    </a:schemeClr>
                  </a:solidFill>
                </a:ln>
                <a:solidFill>
                  <a:srgbClr val="3C3C3C"/>
                </a:solidFill>
              </a:rPr>
              <a:t>T</a:t>
            </a:r>
          </a:p>
        </p:txBody>
      </p:sp>
    </p:spTree>
    <p:extLst>
      <p:ext uri="{BB962C8B-B14F-4D97-AF65-F5344CB8AC3E}">
        <p14:creationId xmlns:p14="http://schemas.microsoft.com/office/powerpoint/2010/main" val="1392541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Stories are </a:t>
            </a:r>
            <a:r>
              <a:rPr lang="en-US" b="1" u="sng" dirty="0" smtClean="0"/>
              <a:t>I</a:t>
            </a:r>
            <a:r>
              <a:rPr lang="en-US" dirty="0" smtClean="0"/>
              <a:t>ndependent</a:t>
            </a:r>
            <a:endParaRPr lang="en-US" dirty="0"/>
          </a:p>
        </p:txBody>
      </p:sp>
      <p:sp>
        <p:nvSpPr>
          <p:cNvPr id="3" name="Content Placeholder 2"/>
          <p:cNvSpPr>
            <a:spLocks noGrp="1"/>
          </p:cNvSpPr>
          <p:nvPr>
            <p:ph idx="1"/>
          </p:nvPr>
        </p:nvSpPr>
        <p:spPr>
          <a:xfrm>
            <a:off x="562638" y="840646"/>
            <a:ext cx="8479762" cy="1649169"/>
          </a:xfrm>
        </p:spPr>
        <p:txBody>
          <a:bodyPr tIns="137160"/>
          <a:lstStyle/>
          <a:p>
            <a:pPr lvl="0">
              <a:lnSpc>
                <a:spcPct val="110000"/>
              </a:lnSpc>
              <a:spcBef>
                <a:spcPts val="0"/>
              </a:spcBef>
              <a:spcAft>
                <a:spcPts val="300"/>
              </a:spcAft>
            </a:pPr>
            <a:r>
              <a:rPr lang="en-US" sz="2000" dirty="0">
                <a:solidFill>
                  <a:schemeClr val="tx1"/>
                </a:solidFill>
              </a:rPr>
              <a:t>Write closed </a:t>
            </a:r>
            <a:r>
              <a:rPr lang="en-US" sz="2000" dirty="0" smtClean="0">
                <a:solidFill>
                  <a:schemeClr val="tx1"/>
                </a:solidFill>
              </a:rPr>
              <a:t>Stories</a:t>
            </a:r>
            <a:endParaRPr lang="en-US" sz="2000" dirty="0">
              <a:solidFill>
                <a:schemeClr val="tx1"/>
              </a:solidFill>
            </a:endParaRPr>
          </a:p>
          <a:p>
            <a:pPr lvl="0">
              <a:lnSpc>
                <a:spcPct val="110000"/>
              </a:lnSpc>
              <a:spcBef>
                <a:spcPts val="0"/>
              </a:spcBef>
              <a:spcAft>
                <a:spcPts val="300"/>
              </a:spcAft>
            </a:pPr>
            <a:r>
              <a:rPr lang="en-US" sz="2000" dirty="0">
                <a:solidFill>
                  <a:schemeClr val="tx1"/>
                </a:solidFill>
              </a:rPr>
              <a:t>Slice through the architecture (vertical)</a:t>
            </a:r>
          </a:p>
          <a:p>
            <a:pPr lvl="0">
              <a:lnSpc>
                <a:spcPct val="110000"/>
              </a:lnSpc>
              <a:spcBef>
                <a:spcPts val="0"/>
              </a:spcBef>
              <a:spcAft>
                <a:spcPts val="300"/>
              </a:spcAft>
            </a:pPr>
            <a:r>
              <a:rPr lang="en-US" sz="2000" dirty="0">
                <a:solidFill>
                  <a:schemeClr val="tx1"/>
                </a:solidFill>
              </a:rPr>
              <a:t>Write only the delta (the change)</a:t>
            </a:r>
          </a:p>
          <a:p>
            <a:pPr lvl="0">
              <a:lnSpc>
                <a:spcPct val="110000"/>
              </a:lnSpc>
              <a:spcBef>
                <a:spcPts val="0"/>
              </a:spcBef>
              <a:spcAft>
                <a:spcPts val="300"/>
              </a:spcAft>
            </a:pPr>
            <a:r>
              <a:rPr lang="en-US" sz="2000" dirty="0">
                <a:solidFill>
                  <a:schemeClr val="tx1"/>
                </a:solidFill>
              </a:rPr>
              <a:t>Remove non-value dependencies (both technical </a:t>
            </a:r>
            <a:r>
              <a:rPr lang="en-US" sz="2000" dirty="0">
                <a:solidFill>
                  <a:srgbClr val="000000"/>
                </a:solidFill>
              </a:rPr>
              <a:t>and functional</a:t>
            </a:r>
            <a:r>
              <a:rPr lang="en-US" sz="2000" dirty="0" smtClean="0">
                <a:solidFill>
                  <a:srgbClr val="000000"/>
                </a:solidFill>
              </a:rPr>
              <a:t>)</a:t>
            </a:r>
            <a:endParaRPr lang="en-US" sz="2000" dirty="0">
              <a:solidFill>
                <a:srgbClr val="000000"/>
              </a:solidFill>
            </a:endParaRPr>
          </a:p>
        </p:txBody>
      </p:sp>
      <p:sp>
        <p:nvSpPr>
          <p:cNvPr id="4" name="Rounded Rectangle 3"/>
          <p:cNvSpPr/>
          <p:nvPr>
            <p:custDataLst>
              <p:tags r:id="rId1"/>
            </p:custDataLst>
          </p:nvPr>
        </p:nvSpPr>
        <p:spPr bwMode="auto">
          <a:xfrm>
            <a:off x="4804728" y="2664177"/>
            <a:ext cx="4023360" cy="3631259"/>
          </a:xfrm>
          <a:prstGeom prst="roundRect">
            <a:avLst>
              <a:gd name="adj" fmla="val 3174"/>
            </a:avLst>
          </a:prstGeom>
          <a:solidFill>
            <a:schemeClr val="bg1">
              <a:lumMod val="95000"/>
            </a:schemeClr>
          </a:solidFill>
          <a:ln w="6350" cap="flat" cmpd="sng" algn="ctr">
            <a:noFill/>
            <a:prstDash val="solid"/>
            <a:round/>
            <a:headEnd type="none" w="med" len="med"/>
            <a:tailEnd type="none" w="med" len="med"/>
          </a:ln>
          <a:effectLst/>
        </p:spPr>
        <p:txBody>
          <a:bodyPr vert="horz" wrap="square" lIns="45720" tIns="91440" rIns="45720" bIns="91440" numCol="1" rtlCol="0" anchor="t" anchorCtr="0" compatLnSpc="1">
            <a:prstTxWarp prst="textNoShape">
              <a:avLst/>
            </a:prstTxWarp>
            <a:noAutofit/>
          </a:bodyPr>
          <a:lstStyle/>
          <a:p>
            <a:pPr algn="ctr"/>
            <a:r>
              <a:rPr lang="en-US" dirty="0" smtClean="0"/>
              <a:t>Split in different manner:</a:t>
            </a:r>
          </a:p>
          <a:p>
            <a:pPr algn="ctr"/>
            <a:r>
              <a:rPr lang="en-US" i="1" dirty="0" smtClean="0"/>
              <a:t>setup</a:t>
            </a:r>
            <a:r>
              <a:rPr lang="en-US" dirty="0" smtClean="0"/>
              <a:t> and </a:t>
            </a:r>
            <a:r>
              <a:rPr lang="en-US" i="1" dirty="0" smtClean="0"/>
              <a:t>enforcement</a:t>
            </a:r>
            <a:r>
              <a:rPr lang="en-US" dirty="0" smtClean="0"/>
              <a:t> in each Story</a:t>
            </a:r>
          </a:p>
        </p:txBody>
      </p:sp>
      <p:sp>
        <p:nvSpPr>
          <p:cNvPr id="5" name="Rounded Rectangle 4"/>
          <p:cNvSpPr/>
          <p:nvPr>
            <p:custDataLst>
              <p:tags r:id="rId2"/>
            </p:custDataLst>
          </p:nvPr>
        </p:nvSpPr>
        <p:spPr bwMode="auto">
          <a:xfrm>
            <a:off x="320674" y="2664177"/>
            <a:ext cx="4023360" cy="3631259"/>
          </a:xfrm>
          <a:prstGeom prst="roundRect">
            <a:avLst>
              <a:gd name="adj" fmla="val 2856"/>
            </a:avLst>
          </a:prstGeom>
          <a:solidFill>
            <a:schemeClr val="bg1">
              <a:lumMod val="95000"/>
            </a:schemeClr>
          </a:solidFill>
          <a:ln w="6350" cap="flat" cmpd="sng" algn="ctr">
            <a:noFill/>
            <a:prstDash val="solid"/>
            <a:round/>
            <a:headEnd type="none" w="med" len="med"/>
            <a:tailEnd type="none" w="med" len="med"/>
          </a:ln>
          <a:effectLst/>
        </p:spPr>
        <p:txBody>
          <a:bodyPr vert="horz" wrap="square" lIns="45720" tIns="91440" rIns="45720" bIns="91440" numCol="1" rtlCol="0" anchor="t" anchorCtr="0" compatLnSpc="1">
            <a:prstTxWarp prst="textNoShape">
              <a:avLst/>
            </a:prstTxWarp>
            <a:noAutofit/>
          </a:bodyPr>
          <a:lstStyle/>
          <a:p>
            <a:pPr algn="ctr"/>
            <a:r>
              <a:rPr lang="en-US" dirty="0" smtClean="0"/>
              <a:t>Non-value </a:t>
            </a:r>
            <a:br>
              <a:rPr lang="en-US" dirty="0" smtClean="0"/>
            </a:br>
            <a:r>
              <a:rPr lang="en-US" dirty="0" smtClean="0"/>
              <a:t>dependencies</a:t>
            </a:r>
            <a:endParaRPr lang="en-US" dirty="0"/>
          </a:p>
        </p:txBody>
      </p:sp>
      <p:sp>
        <p:nvSpPr>
          <p:cNvPr id="7" name="Rectangle 4"/>
          <p:cNvSpPr>
            <a:spLocks noChangeArrowheads="1"/>
          </p:cNvSpPr>
          <p:nvPr/>
        </p:nvSpPr>
        <p:spPr bwMode="auto">
          <a:xfrm>
            <a:off x="650014" y="3519305"/>
            <a:ext cx="3464791" cy="1293995"/>
          </a:xfrm>
          <a:prstGeom prst="foldedCorner">
            <a:avLst>
              <a:gd name="adj" fmla="val 24162"/>
            </a:avLst>
          </a:prstGeom>
          <a:solidFill>
            <a:schemeClr val="accent5">
              <a:lumMod val="40000"/>
              <a:lumOff val="60000"/>
            </a:schemeClr>
          </a:solidFill>
          <a:ln w="19050">
            <a:noFill/>
            <a:miter lim="800000"/>
            <a:headEnd/>
            <a:tailEnd/>
          </a:ln>
          <a:effectLst/>
        </p:spPr>
        <p:txBody>
          <a:bodyPr tIns="91440" bIns="91440"/>
          <a:lstStyle/>
          <a:p>
            <a:pPr>
              <a:spcBef>
                <a:spcPct val="20000"/>
              </a:spcBef>
              <a:buClr>
                <a:schemeClr val="folHlink"/>
              </a:buClr>
              <a:buSzPct val="90000"/>
              <a:buFont typeface="Wingdings" pitchFamily="2" charset="2"/>
              <a:buNone/>
              <a:defRPr/>
            </a:pPr>
            <a:r>
              <a:rPr lang="en-US" sz="1400" dirty="0" smtClean="0"/>
              <a:t>As an administrator, I can set the consumer’s password security rules so that users are required to create and retain secure passwords, keeping the system secure.</a:t>
            </a:r>
            <a:endParaRPr lang="en-US" sz="1400" dirty="0"/>
          </a:p>
        </p:txBody>
      </p:sp>
      <p:sp>
        <p:nvSpPr>
          <p:cNvPr id="8" name="Rectangle 4"/>
          <p:cNvSpPr>
            <a:spLocks noChangeArrowheads="1"/>
          </p:cNvSpPr>
          <p:nvPr/>
        </p:nvSpPr>
        <p:spPr bwMode="auto">
          <a:xfrm>
            <a:off x="650014" y="5070819"/>
            <a:ext cx="3464791" cy="1118314"/>
          </a:xfrm>
          <a:prstGeom prst="foldedCorner">
            <a:avLst>
              <a:gd name="adj" fmla="val 27817"/>
            </a:avLst>
          </a:prstGeom>
          <a:solidFill>
            <a:schemeClr val="accent5">
              <a:lumMod val="40000"/>
              <a:lumOff val="60000"/>
            </a:schemeClr>
          </a:solidFill>
          <a:ln w="19050">
            <a:noFill/>
            <a:miter lim="800000"/>
            <a:headEnd/>
            <a:tailEnd/>
          </a:ln>
          <a:effectLst/>
        </p:spPr>
        <p:txBody>
          <a:bodyPr tIns="91440" bIns="91440"/>
          <a:lstStyle/>
          <a:p>
            <a:pPr>
              <a:spcBef>
                <a:spcPct val="20000"/>
              </a:spcBef>
              <a:buClr>
                <a:schemeClr val="folHlink"/>
              </a:buClr>
              <a:buSzPct val="90000"/>
              <a:buFont typeface="Wingdings" pitchFamily="2" charset="2"/>
              <a:buNone/>
              <a:defRPr/>
            </a:pPr>
            <a:r>
              <a:rPr lang="en-US" sz="1400" dirty="0" smtClean="0"/>
              <a:t>As a consumer, I am required to follow the password security rules set by the administrator so that I can maintain high security for my account.</a:t>
            </a:r>
            <a:endParaRPr lang="en-US" sz="1400" dirty="0"/>
          </a:p>
        </p:txBody>
      </p:sp>
      <p:sp>
        <p:nvSpPr>
          <p:cNvPr id="9" name="Rectangle 5"/>
          <p:cNvSpPr>
            <a:spLocks noChangeArrowheads="1"/>
          </p:cNvSpPr>
          <p:nvPr/>
        </p:nvSpPr>
        <p:spPr bwMode="auto">
          <a:xfrm>
            <a:off x="5228364" y="3519305"/>
            <a:ext cx="3404429" cy="1295400"/>
          </a:xfrm>
          <a:prstGeom prst="foldedCorner">
            <a:avLst>
              <a:gd name="adj" fmla="val 26293"/>
            </a:avLst>
          </a:prstGeom>
          <a:solidFill>
            <a:schemeClr val="accent3">
              <a:lumMod val="60000"/>
              <a:lumOff val="40000"/>
            </a:schemeClr>
          </a:solidFill>
          <a:ln w="19050">
            <a:noFill/>
            <a:miter lim="800000"/>
            <a:headEnd/>
            <a:tailEnd/>
          </a:ln>
          <a:effectLst/>
        </p:spPr>
        <p:txBody>
          <a:bodyPr tIns="91440" bIns="91440"/>
          <a:lstStyle/>
          <a:p>
            <a:pPr>
              <a:spcBef>
                <a:spcPct val="20000"/>
              </a:spcBef>
              <a:buClr>
                <a:schemeClr val="folHlink"/>
              </a:buClr>
              <a:buSzPct val="90000"/>
              <a:buFont typeface="Wingdings" pitchFamily="2" charset="2"/>
              <a:buNone/>
              <a:defRPr/>
            </a:pPr>
            <a:r>
              <a:rPr lang="en-US" sz="1400" dirty="0" smtClean="0"/>
              <a:t>As an administrator, I can set the password expiration period so that users are forced to change their passwords periodically.</a:t>
            </a:r>
          </a:p>
        </p:txBody>
      </p:sp>
      <p:sp>
        <p:nvSpPr>
          <p:cNvPr id="10" name="Rectangle 5"/>
          <p:cNvSpPr>
            <a:spLocks noChangeArrowheads="1"/>
          </p:cNvSpPr>
          <p:nvPr/>
        </p:nvSpPr>
        <p:spPr bwMode="auto">
          <a:xfrm>
            <a:off x="5228364" y="5070819"/>
            <a:ext cx="3404429" cy="1131627"/>
          </a:xfrm>
          <a:prstGeom prst="foldedCorner">
            <a:avLst>
              <a:gd name="adj" fmla="val 27686"/>
            </a:avLst>
          </a:prstGeom>
          <a:solidFill>
            <a:schemeClr val="accent3">
              <a:lumMod val="60000"/>
              <a:lumOff val="40000"/>
            </a:schemeClr>
          </a:solidFill>
          <a:ln w="19050">
            <a:noFill/>
            <a:miter lim="800000"/>
            <a:headEnd/>
            <a:tailEnd/>
          </a:ln>
          <a:effectLst/>
        </p:spPr>
        <p:txBody>
          <a:bodyPr tIns="91440" bIns="91440"/>
          <a:lstStyle/>
          <a:p>
            <a:pPr>
              <a:spcBef>
                <a:spcPct val="20000"/>
              </a:spcBef>
              <a:buClr>
                <a:schemeClr val="folHlink"/>
              </a:buClr>
              <a:buSzPct val="90000"/>
              <a:buFont typeface="Wingdings" pitchFamily="2" charset="2"/>
              <a:buNone/>
              <a:defRPr/>
            </a:pPr>
            <a:r>
              <a:rPr lang="en-US" sz="1400" dirty="0" smtClean="0"/>
              <a:t>As an administrator, I can set the password strength characteristics so that users are required to create passwords that are difficult to hack.</a:t>
            </a:r>
          </a:p>
        </p:txBody>
      </p:sp>
      <p:sp>
        <p:nvSpPr>
          <p:cNvPr id="11" name="Right Arrow 10"/>
          <p:cNvSpPr/>
          <p:nvPr>
            <p:custDataLst>
              <p:tags r:id="rId3"/>
            </p:custDataLst>
          </p:nvPr>
        </p:nvSpPr>
        <p:spPr bwMode="auto">
          <a:xfrm>
            <a:off x="4344034" y="4427008"/>
            <a:ext cx="704216" cy="772583"/>
          </a:xfrm>
          <a:prstGeom prst="rightArrow">
            <a:avLst/>
          </a:prstGeom>
          <a:solidFill>
            <a:schemeClr val="bg2">
              <a:lumMod val="75000"/>
            </a:schemeClr>
          </a:solidFill>
          <a:ln w="2540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eaLnBrk="0" hangingPunct="0">
              <a:spcBef>
                <a:spcPct val="20000"/>
              </a:spcBef>
            </a:pPr>
            <a:endParaRPr lang="en-US" sz="2200" i="1" dirty="0">
              <a:latin typeface="+mn-lt"/>
              <a:cs typeface="+mn-cs"/>
            </a:endParaRPr>
          </a:p>
        </p:txBody>
      </p:sp>
    </p:spTree>
    <p:extLst>
      <p:ext uri="{BB962C8B-B14F-4D97-AF65-F5344CB8AC3E}">
        <p14:creationId xmlns:p14="http://schemas.microsoft.com/office/powerpoint/2010/main" val="1494505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lded Corner 6"/>
          <p:cNvSpPr/>
          <p:nvPr/>
        </p:nvSpPr>
        <p:spPr bwMode="auto">
          <a:xfrm>
            <a:off x="7748444" y="2668607"/>
            <a:ext cx="1122218" cy="1066800"/>
          </a:xfrm>
          <a:prstGeom prst="foldedCorner">
            <a:avLst>
              <a:gd name="adj" fmla="val 27057"/>
            </a:avLst>
          </a:prstGeom>
          <a:solidFill>
            <a:schemeClr val="accent5">
              <a:lumMod val="40000"/>
              <a:lumOff val="60000"/>
            </a:schemeClr>
          </a:solidFill>
          <a:ln w="9525" cap="flat" cmpd="sng" algn="ctr">
            <a:solidFill>
              <a:schemeClr val="bg1">
                <a:lumMod val="8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smtClean="0"/>
          </a:p>
        </p:txBody>
      </p:sp>
      <p:sp>
        <p:nvSpPr>
          <p:cNvPr id="2" name="Title 1"/>
          <p:cNvSpPr>
            <a:spLocks noGrp="1"/>
          </p:cNvSpPr>
          <p:nvPr>
            <p:ph type="title"/>
          </p:nvPr>
        </p:nvSpPr>
        <p:spPr/>
        <p:txBody>
          <a:bodyPr/>
          <a:lstStyle/>
          <a:p>
            <a:r>
              <a:rPr lang="en-US" dirty="0" smtClean="0"/>
              <a:t>Stories are </a:t>
            </a:r>
            <a:r>
              <a:rPr lang="en-US" b="1" u="sng" dirty="0" smtClean="0"/>
              <a:t>N</a:t>
            </a:r>
            <a:r>
              <a:rPr lang="en-US" dirty="0" smtClean="0"/>
              <a:t>egotiable</a:t>
            </a:r>
            <a:endParaRPr lang="en-US" dirty="0"/>
          </a:p>
        </p:txBody>
      </p:sp>
      <p:sp>
        <p:nvSpPr>
          <p:cNvPr id="3" name="Content Placeholder 2"/>
          <p:cNvSpPr>
            <a:spLocks noGrp="1"/>
          </p:cNvSpPr>
          <p:nvPr>
            <p:ph idx="1"/>
          </p:nvPr>
        </p:nvSpPr>
        <p:spPr>
          <a:xfrm>
            <a:off x="721707" y="1355840"/>
            <a:ext cx="6173530" cy="2791790"/>
          </a:xfrm>
        </p:spPr>
        <p:txBody>
          <a:bodyPr/>
          <a:lstStyle/>
          <a:p>
            <a:pPr>
              <a:spcAft>
                <a:spcPts val="3000"/>
              </a:spcAft>
            </a:pPr>
            <a:r>
              <a:rPr lang="en-US" sz="2200" dirty="0">
                <a:solidFill>
                  <a:schemeClr val="tx1"/>
                </a:solidFill>
              </a:rPr>
              <a:t>User </a:t>
            </a:r>
            <a:r>
              <a:rPr lang="en-US" sz="2200" dirty="0" smtClean="0">
                <a:solidFill>
                  <a:schemeClr val="tx1"/>
                </a:solidFill>
              </a:rPr>
              <a:t>stories </a:t>
            </a:r>
            <a:r>
              <a:rPr lang="en-US" sz="2200" dirty="0">
                <a:solidFill>
                  <a:schemeClr val="tx1"/>
                </a:solidFill>
              </a:rPr>
              <a:t>are statements of </a:t>
            </a:r>
            <a:r>
              <a:rPr lang="en-US" sz="2200" i="1" dirty="0">
                <a:solidFill>
                  <a:schemeClr val="accent2"/>
                </a:solidFill>
              </a:rPr>
              <a:t>intent</a:t>
            </a:r>
            <a:r>
              <a:rPr lang="en-US" sz="2200" dirty="0">
                <a:solidFill>
                  <a:schemeClr val="tx1"/>
                </a:solidFill>
              </a:rPr>
              <a:t>, </a:t>
            </a:r>
            <a:r>
              <a:rPr lang="en-US" sz="2200" dirty="0" smtClean="0">
                <a:solidFill>
                  <a:schemeClr val="tx1"/>
                </a:solidFill>
              </a:rPr>
              <a:t/>
            </a:r>
            <a:br>
              <a:rPr lang="en-US" sz="2200" dirty="0" smtClean="0">
                <a:solidFill>
                  <a:schemeClr val="tx1"/>
                </a:solidFill>
              </a:rPr>
            </a:br>
            <a:r>
              <a:rPr lang="en-US" sz="2200" dirty="0" smtClean="0">
                <a:solidFill>
                  <a:schemeClr val="tx1"/>
                </a:solidFill>
              </a:rPr>
              <a:t>not </a:t>
            </a:r>
            <a:r>
              <a:rPr lang="en-US" sz="2200" dirty="0">
                <a:solidFill>
                  <a:schemeClr val="tx1"/>
                </a:solidFill>
              </a:rPr>
              <a:t>contracts or detailed requirements</a:t>
            </a:r>
          </a:p>
          <a:p>
            <a:pPr>
              <a:spcAft>
                <a:spcPts val="3000"/>
              </a:spcAft>
            </a:pPr>
            <a:r>
              <a:rPr lang="en-US" sz="2200" dirty="0">
                <a:solidFill>
                  <a:schemeClr val="tx1"/>
                </a:solidFill>
              </a:rPr>
              <a:t>Too much detail gives impression of false precision or completeness</a:t>
            </a:r>
          </a:p>
          <a:p>
            <a:pPr>
              <a:spcAft>
                <a:spcPts val="3000"/>
              </a:spcAft>
            </a:pPr>
            <a:r>
              <a:rPr lang="en-US" sz="2200" dirty="0">
                <a:solidFill>
                  <a:schemeClr val="tx1"/>
                </a:solidFill>
              </a:rPr>
              <a:t>Flexibility drives release schedule and goals</a:t>
            </a:r>
          </a:p>
        </p:txBody>
      </p:sp>
      <p:sp>
        <p:nvSpPr>
          <p:cNvPr id="4" name="Folded Corner 3"/>
          <p:cNvSpPr/>
          <p:nvPr/>
        </p:nvSpPr>
        <p:spPr bwMode="auto">
          <a:xfrm>
            <a:off x="7038109" y="1704109"/>
            <a:ext cx="1122218" cy="1066800"/>
          </a:xfrm>
          <a:prstGeom prst="foldedCorner">
            <a:avLst>
              <a:gd name="adj" fmla="val 27057"/>
            </a:avLst>
          </a:prstGeom>
          <a:solidFill>
            <a:schemeClr val="accent5">
              <a:lumMod val="40000"/>
              <a:lumOff val="60000"/>
            </a:schemeClr>
          </a:solidFill>
          <a:ln w="9525" cap="flat" cmpd="sng" algn="ctr">
            <a:solidFill>
              <a:schemeClr val="bg1">
                <a:lumMod val="8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eaLnBrk="0" hangingPunct="0">
              <a:spcBef>
                <a:spcPct val="20000"/>
              </a:spcBef>
            </a:pPr>
            <a:endParaRPr lang="en-US" sz="2200" i="1" dirty="0"/>
          </a:p>
        </p:txBody>
      </p:sp>
      <p:sp>
        <p:nvSpPr>
          <p:cNvPr id="5" name="Folded Corner 4"/>
          <p:cNvSpPr/>
          <p:nvPr/>
        </p:nvSpPr>
        <p:spPr bwMode="auto">
          <a:xfrm>
            <a:off x="7562042" y="2022763"/>
            <a:ext cx="1122218" cy="1066800"/>
          </a:xfrm>
          <a:prstGeom prst="foldedCorner">
            <a:avLst>
              <a:gd name="adj" fmla="val 27057"/>
            </a:avLst>
          </a:prstGeom>
          <a:solidFill>
            <a:schemeClr val="accent5">
              <a:lumMod val="40000"/>
              <a:lumOff val="60000"/>
            </a:schemeClr>
          </a:solidFill>
          <a:ln w="9525" cap="flat" cmpd="sng" algn="ctr">
            <a:solidFill>
              <a:schemeClr val="bg1">
                <a:lumMod val="8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smtClean="0"/>
          </a:p>
        </p:txBody>
      </p:sp>
      <p:sp>
        <p:nvSpPr>
          <p:cNvPr id="6" name="Folded Corner 5"/>
          <p:cNvSpPr/>
          <p:nvPr/>
        </p:nvSpPr>
        <p:spPr bwMode="auto">
          <a:xfrm>
            <a:off x="6812627" y="2535381"/>
            <a:ext cx="1122218" cy="1066800"/>
          </a:xfrm>
          <a:prstGeom prst="foldedCorner">
            <a:avLst>
              <a:gd name="adj" fmla="val 27057"/>
            </a:avLst>
          </a:prstGeom>
          <a:solidFill>
            <a:schemeClr val="accent5">
              <a:lumMod val="40000"/>
              <a:lumOff val="60000"/>
            </a:schemeClr>
          </a:solidFill>
          <a:ln w="9525" cap="flat" cmpd="sng" algn="ctr">
            <a:solidFill>
              <a:schemeClr val="bg1">
                <a:lumMod val="8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smtClean="0"/>
          </a:p>
        </p:txBody>
      </p:sp>
    </p:spTree>
    <p:extLst>
      <p:ext uri="{BB962C8B-B14F-4D97-AF65-F5344CB8AC3E}">
        <p14:creationId xmlns:p14="http://schemas.microsoft.com/office/powerpoint/2010/main" val="908064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tories </a:t>
            </a:r>
            <a:r>
              <a:rPr lang="en-US" dirty="0"/>
              <a:t>are </a:t>
            </a:r>
            <a:r>
              <a:rPr lang="en-US" b="1" u="sng" dirty="0">
                <a:solidFill>
                  <a:srgbClr val="323232"/>
                </a:solidFill>
              </a:rPr>
              <a:t>V</a:t>
            </a:r>
            <a:r>
              <a:rPr lang="en-US" dirty="0">
                <a:solidFill>
                  <a:srgbClr val="323232"/>
                </a:solidFill>
              </a:rPr>
              <a:t>alued</a:t>
            </a:r>
            <a:r>
              <a:rPr lang="en-US" dirty="0"/>
              <a:t> by u</a:t>
            </a:r>
            <a:r>
              <a:rPr lang="en-US" dirty="0" smtClean="0"/>
              <a:t>sers</a:t>
            </a:r>
            <a:endParaRPr lang="en-US" u="sng" dirty="0"/>
          </a:p>
        </p:txBody>
      </p:sp>
      <p:sp>
        <p:nvSpPr>
          <p:cNvPr id="5" name="Content Placeholder 4"/>
          <p:cNvSpPr>
            <a:spLocks noGrp="1"/>
          </p:cNvSpPr>
          <p:nvPr>
            <p:ph idx="1"/>
          </p:nvPr>
        </p:nvSpPr>
        <p:spPr>
          <a:xfrm>
            <a:off x="330535" y="1097280"/>
            <a:ext cx="8503920" cy="950976"/>
          </a:xfrm>
        </p:spPr>
        <p:txBody>
          <a:bodyPr/>
          <a:lstStyle/>
          <a:p>
            <a:pPr marL="284163" lvl="0" indent="-284163">
              <a:spcBef>
                <a:spcPts val="400"/>
              </a:spcBef>
              <a:spcAft>
                <a:spcPts val="400"/>
              </a:spcAft>
              <a:buClr>
                <a:srgbClr val="000000">
                  <a:lumMod val="50000"/>
                  <a:lumOff val="50000"/>
                </a:srgbClr>
              </a:buClr>
            </a:pPr>
            <a:r>
              <a:rPr lang="en-US" dirty="0">
                <a:solidFill>
                  <a:srgbClr val="000000"/>
                </a:solidFill>
              </a:rPr>
              <a:t>Write </a:t>
            </a:r>
            <a:r>
              <a:rPr lang="en-US" dirty="0" smtClean="0">
                <a:solidFill>
                  <a:srgbClr val="000000"/>
                </a:solidFill>
              </a:rPr>
              <a:t>Stories </a:t>
            </a:r>
            <a:r>
              <a:rPr lang="en-US" dirty="0">
                <a:solidFill>
                  <a:srgbClr val="000000"/>
                </a:solidFill>
              </a:rPr>
              <a:t>in the voice of the </a:t>
            </a:r>
            <a:r>
              <a:rPr lang="en-US" dirty="0" smtClean="0">
                <a:solidFill>
                  <a:srgbClr val="000000"/>
                </a:solidFill>
              </a:rPr>
              <a:t>Customer</a:t>
            </a:r>
            <a:endParaRPr lang="en-US" dirty="0">
              <a:solidFill>
                <a:srgbClr val="000000"/>
              </a:solidFill>
            </a:endParaRPr>
          </a:p>
          <a:p>
            <a:pPr marL="284163" lvl="0" indent="-284163">
              <a:spcBef>
                <a:spcPts val="400"/>
              </a:spcBef>
              <a:spcAft>
                <a:spcPts val="400"/>
              </a:spcAft>
              <a:buClr>
                <a:srgbClr val="000000">
                  <a:lumMod val="50000"/>
                  <a:lumOff val="50000"/>
                </a:srgbClr>
              </a:buClr>
            </a:pPr>
            <a:r>
              <a:rPr lang="en-US" dirty="0">
                <a:solidFill>
                  <a:srgbClr val="000000"/>
                </a:solidFill>
              </a:rPr>
              <a:t>Write for one user</a:t>
            </a:r>
          </a:p>
        </p:txBody>
      </p:sp>
      <p:sp>
        <p:nvSpPr>
          <p:cNvPr id="6" name="Rounded Rectangle 5"/>
          <p:cNvSpPr/>
          <p:nvPr>
            <p:custDataLst>
              <p:tags r:id="rId1"/>
            </p:custDataLst>
          </p:nvPr>
        </p:nvSpPr>
        <p:spPr bwMode="auto">
          <a:xfrm>
            <a:off x="4804727" y="2175164"/>
            <a:ext cx="4029727" cy="4087610"/>
          </a:xfrm>
          <a:prstGeom prst="roundRect">
            <a:avLst>
              <a:gd name="adj" fmla="val 3174"/>
            </a:avLst>
          </a:prstGeom>
          <a:solidFill>
            <a:schemeClr val="bg1">
              <a:lumMod val="95000"/>
            </a:schemeClr>
          </a:solidFill>
          <a:ln w="6350" cap="flat" cmpd="sng" algn="ctr">
            <a:noFill/>
            <a:prstDash val="solid"/>
            <a:round/>
            <a:headEnd type="none" w="med" len="med"/>
            <a:tailEnd type="none" w="med" len="med"/>
          </a:ln>
          <a:effectLst/>
        </p:spPr>
        <p:txBody>
          <a:bodyPr vert="horz" wrap="square" lIns="45720" tIns="91440" rIns="45720" bIns="91440" numCol="1" rtlCol="0" anchor="t" anchorCtr="0" compatLnSpc="1">
            <a:prstTxWarp prst="textNoShape">
              <a:avLst/>
            </a:prstTxWarp>
            <a:noAutofit/>
          </a:bodyPr>
          <a:lstStyle/>
          <a:p>
            <a:pPr algn="ctr"/>
            <a:r>
              <a:rPr lang="en-US" sz="2000" dirty="0"/>
              <a:t>User voice and value</a:t>
            </a:r>
          </a:p>
        </p:txBody>
      </p:sp>
      <p:sp>
        <p:nvSpPr>
          <p:cNvPr id="7" name="Rounded Rectangle 6"/>
          <p:cNvSpPr/>
          <p:nvPr>
            <p:custDataLst>
              <p:tags r:id="rId2"/>
            </p:custDataLst>
          </p:nvPr>
        </p:nvSpPr>
        <p:spPr bwMode="auto">
          <a:xfrm>
            <a:off x="320674" y="2175164"/>
            <a:ext cx="4023360" cy="4087610"/>
          </a:xfrm>
          <a:prstGeom prst="roundRect">
            <a:avLst>
              <a:gd name="adj" fmla="val 2856"/>
            </a:avLst>
          </a:prstGeom>
          <a:solidFill>
            <a:schemeClr val="bg1">
              <a:lumMod val="95000"/>
            </a:schemeClr>
          </a:solidFill>
          <a:ln w="6350" cap="flat" cmpd="sng" algn="ctr">
            <a:noFill/>
            <a:prstDash val="solid"/>
            <a:round/>
            <a:headEnd type="none" w="med" len="med"/>
            <a:tailEnd type="none" w="med" len="med"/>
          </a:ln>
          <a:effectLst/>
        </p:spPr>
        <p:txBody>
          <a:bodyPr vert="horz" wrap="square" lIns="45720" tIns="91440" rIns="45720" bIns="91440" numCol="1" rtlCol="0" anchor="t" anchorCtr="0" compatLnSpc="1">
            <a:prstTxWarp prst="textNoShape">
              <a:avLst/>
            </a:prstTxWarp>
            <a:noAutofit/>
          </a:bodyPr>
          <a:lstStyle/>
          <a:p>
            <a:pPr algn="ctr"/>
            <a:r>
              <a:rPr lang="en-US" sz="2000" dirty="0" smtClean="0"/>
              <a:t>“Technical” voice </a:t>
            </a:r>
            <a:br>
              <a:rPr lang="en-US" sz="2000" dirty="0" smtClean="0"/>
            </a:br>
            <a:r>
              <a:rPr lang="en-US" sz="2000" dirty="0" smtClean="0"/>
              <a:t>and value</a:t>
            </a:r>
            <a:endParaRPr lang="en-US" sz="2000" dirty="0"/>
          </a:p>
        </p:txBody>
      </p:sp>
      <p:sp>
        <p:nvSpPr>
          <p:cNvPr id="10" name="Rectangle 4"/>
          <p:cNvSpPr>
            <a:spLocks noChangeArrowheads="1"/>
          </p:cNvSpPr>
          <p:nvPr/>
        </p:nvSpPr>
        <p:spPr bwMode="auto">
          <a:xfrm>
            <a:off x="1089374" y="3352952"/>
            <a:ext cx="2550445" cy="1927873"/>
          </a:xfrm>
          <a:prstGeom prst="foldedCorner">
            <a:avLst>
              <a:gd name="adj" fmla="val 27606"/>
            </a:avLst>
          </a:prstGeom>
          <a:solidFill>
            <a:schemeClr val="accent5">
              <a:lumMod val="40000"/>
              <a:lumOff val="60000"/>
            </a:schemeClr>
          </a:solidFill>
          <a:ln w="25400">
            <a:noFill/>
            <a:miter lim="800000"/>
            <a:headEnd/>
            <a:tailEnd/>
          </a:ln>
          <a:effectLst/>
        </p:spPr>
        <p:txBody>
          <a:bodyPr wrap="square" lIns="274320" tIns="182880">
            <a:noAutofit/>
          </a:bodyPr>
          <a:lstStyle/>
          <a:p>
            <a:pPr marL="12700" indent="-12700">
              <a:spcBef>
                <a:spcPct val="20000"/>
              </a:spcBef>
              <a:buClr>
                <a:schemeClr val="folHlink"/>
              </a:buClr>
              <a:buSzPct val="90000"/>
              <a:buFont typeface="Wingdings" pitchFamily="2" charset="2"/>
              <a:buNone/>
              <a:defRPr/>
            </a:pPr>
            <a:r>
              <a:rPr lang="en-US" sz="2000" dirty="0" smtClean="0"/>
              <a:t>Refactor the</a:t>
            </a:r>
            <a:br>
              <a:rPr lang="en-US" sz="2000" dirty="0" smtClean="0"/>
            </a:br>
            <a:r>
              <a:rPr lang="en-US" sz="2000" dirty="0" smtClean="0"/>
              <a:t>error logging </a:t>
            </a:r>
            <a:br>
              <a:rPr lang="en-US" sz="2000" dirty="0" smtClean="0"/>
            </a:br>
            <a:r>
              <a:rPr lang="en-US" sz="2000" dirty="0" smtClean="0"/>
              <a:t>system</a:t>
            </a:r>
          </a:p>
        </p:txBody>
      </p:sp>
      <p:sp>
        <p:nvSpPr>
          <p:cNvPr id="11" name="Rectangle 5"/>
          <p:cNvSpPr>
            <a:spLocks noChangeArrowheads="1"/>
          </p:cNvSpPr>
          <p:nvPr/>
        </p:nvSpPr>
        <p:spPr bwMode="auto">
          <a:xfrm>
            <a:off x="5028891" y="2787793"/>
            <a:ext cx="3581400" cy="1402188"/>
          </a:xfrm>
          <a:prstGeom prst="foldedCorner">
            <a:avLst>
              <a:gd name="adj" fmla="val 27679"/>
            </a:avLst>
          </a:prstGeom>
          <a:solidFill>
            <a:schemeClr val="accent3">
              <a:lumMod val="40000"/>
              <a:lumOff val="60000"/>
            </a:schemeClr>
          </a:solidFill>
          <a:ln w="25400">
            <a:noFill/>
            <a:miter lim="800000"/>
            <a:headEnd/>
            <a:tailEnd/>
          </a:ln>
          <a:effectLst/>
        </p:spPr>
        <p:txBody>
          <a:bodyPr lIns="182880" tIns="182880"/>
          <a:lstStyle/>
          <a:p>
            <a:pPr>
              <a:lnSpc>
                <a:spcPct val="110000"/>
              </a:lnSpc>
              <a:buClr>
                <a:schemeClr val="folHlink"/>
              </a:buClr>
              <a:buSzPct val="90000"/>
              <a:buFont typeface="Wingdings" pitchFamily="2" charset="2"/>
              <a:buNone/>
              <a:defRPr/>
            </a:pPr>
            <a:r>
              <a:rPr lang="en-US" sz="1600" dirty="0" smtClean="0"/>
              <a:t>As a consumer, I can receive a consistent and clear error message anywhere in the product so that I know how to address the issue.</a:t>
            </a:r>
          </a:p>
        </p:txBody>
      </p:sp>
      <p:sp>
        <p:nvSpPr>
          <p:cNvPr id="12" name="Rectangle 5"/>
          <p:cNvSpPr>
            <a:spLocks noChangeArrowheads="1"/>
          </p:cNvSpPr>
          <p:nvPr/>
        </p:nvSpPr>
        <p:spPr bwMode="auto">
          <a:xfrm>
            <a:off x="5028891" y="4316889"/>
            <a:ext cx="3581400" cy="1664224"/>
          </a:xfrm>
          <a:prstGeom prst="foldedCorner">
            <a:avLst>
              <a:gd name="adj" fmla="val 23102"/>
            </a:avLst>
          </a:prstGeom>
          <a:solidFill>
            <a:schemeClr val="accent3">
              <a:lumMod val="40000"/>
              <a:lumOff val="60000"/>
            </a:schemeClr>
          </a:solidFill>
          <a:ln w="25400">
            <a:noFill/>
            <a:miter lim="800000"/>
            <a:headEnd/>
            <a:tailEnd/>
          </a:ln>
          <a:effectLst/>
        </p:spPr>
        <p:txBody>
          <a:bodyPr lIns="182880" tIns="182880"/>
          <a:lstStyle/>
          <a:p>
            <a:pPr>
              <a:lnSpc>
                <a:spcPct val="110000"/>
              </a:lnSpc>
              <a:spcBef>
                <a:spcPct val="20000"/>
              </a:spcBef>
              <a:buClr>
                <a:schemeClr val="folHlink"/>
              </a:buClr>
              <a:buSzPct val="90000"/>
              <a:defRPr/>
            </a:pPr>
            <a:r>
              <a:rPr lang="en-US" sz="1600" dirty="0"/>
              <a:t>As a technical support member, I want the user to receive a consistent and clear message anywhere in the application so they can fix the issue without calling support.</a:t>
            </a:r>
          </a:p>
        </p:txBody>
      </p:sp>
      <p:sp>
        <p:nvSpPr>
          <p:cNvPr id="13" name="Right Arrow 12"/>
          <p:cNvSpPr/>
          <p:nvPr>
            <p:custDataLst>
              <p:tags r:id="rId3"/>
            </p:custDataLst>
          </p:nvPr>
        </p:nvSpPr>
        <p:spPr bwMode="auto">
          <a:xfrm>
            <a:off x="4100512" y="3769223"/>
            <a:ext cx="704216" cy="772583"/>
          </a:xfrm>
          <a:prstGeom prst="rightArrow">
            <a:avLst/>
          </a:prstGeom>
          <a:solidFill>
            <a:schemeClr val="bg2">
              <a:lumMod val="75000"/>
            </a:schemeClr>
          </a:solidFill>
          <a:ln w="2540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eaLnBrk="0" hangingPunct="0">
              <a:spcBef>
                <a:spcPct val="20000"/>
              </a:spcBef>
            </a:pPr>
            <a:endParaRPr lang="en-US" sz="2200" i="1" dirty="0">
              <a:latin typeface="+mn-lt"/>
              <a:cs typeface="+mn-cs"/>
            </a:endParaRPr>
          </a:p>
        </p:txBody>
      </p:sp>
    </p:spTree>
    <p:extLst>
      <p:ext uri="{BB962C8B-B14F-4D97-AF65-F5344CB8AC3E}">
        <p14:creationId xmlns:p14="http://schemas.microsoft.com/office/powerpoint/2010/main" val="1829575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tories </a:t>
            </a:r>
            <a:r>
              <a:rPr lang="en-US" dirty="0"/>
              <a:t>are </a:t>
            </a:r>
            <a:r>
              <a:rPr lang="en-US" b="1" u="sng" dirty="0" smtClean="0"/>
              <a:t>E</a:t>
            </a:r>
            <a:r>
              <a:rPr lang="en-US" dirty="0" smtClean="0"/>
              <a:t>stimable</a:t>
            </a:r>
            <a:endParaRPr lang="en-US" dirty="0"/>
          </a:p>
        </p:txBody>
      </p:sp>
      <p:sp>
        <p:nvSpPr>
          <p:cNvPr id="3" name="Content Placeholder 2"/>
          <p:cNvSpPr>
            <a:spLocks noGrp="1"/>
          </p:cNvSpPr>
          <p:nvPr>
            <p:ph idx="1"/>
          </p:nvPr>
        </p:nvSpPr>
        <p:spPr>
          <a:xfrm>
            <a:off x="539976" y="1304870"/>
            <a:ext cx="7207844" cy="4606389"/>
          </a:xfrm>
        </p:spPr>
        <p:txBody>
          <a:bodyPr/>
          <a:lstStyle/>
          <a:p>
            <a:pPr marL="0" lvl="0" indent="0">
              <a:spcAft>
                <a:spcPts val="600"/>
              </a:spcAft>
              <a:buClr>
                <a:srgbClr val="000000">
                  <a:lumMod val="50000"/>
                  <a:lumOff val="50000"/>
                </a:srgbClr>
              </a:buClr>
              <a:buNone/>
            </a:pPr>
            <a:r>
              <a:rPr lang="en-US" dirty="0">
                <a:solidFill>
                  <a:srgbClr val="000000"/>
                </a:solidFill>
              </a:rPr>
              <a:t>User </a:t>
            </a:r>
            <a:r>
              <a:rPr lang="en-US" dirty="0" smtClean="0">
                <a:solidFill>
                  <a:srgbClr val="000000"/>
                </a:solidFill>
              </a:rPr>
              <a:t>stories </a:t>
            </a:r>
            <a:r>
              <a:rPr lang="en-US" dirty="0">
                <a:solidFill>
                  <a:srgbClr val="000000"/>
                </a:solidFill>
              </a:rPr>
              <a:t>are for planning and tracking</a:t>
            </a:r>
          </a:p>
          <a:p>
            <a:pPr marL="571500" indent="-393700">
              <a:spcAft>
                <a:spcPts val="4500"/>
              </a:spcAft>
              <a:buClr>
                <a:srgbClr val="000000">
                  <a:lumMod val="50000"/>
                  <a:lumOff val="50000"/>
                </a:srgbClr>
              </a:buClr>
            </a:pPr>
            <a:r>
              <a:rPr lang="en-US" dirty="0">
                <a:solidFill>
                  <a:srgbClr val="000000"/>
                </a:solidFill>
              </a:rPr>
              <a:t>To measure release progress, each </a:t>
            </a:r>
            <a:r>
              <a:rPr lang="en-US" dirty="0" smtClean="0">
                <a:solidFill>
                  <a:srgbClr val="000000"/>
                </a:solidFill>
              </a:rPr>
              <a:t>Story </a:t>
            </a:r>
            <a:r>
              <a:rPr lang="en-US" dirty="0">
                <a:solidFill>
                  <a:srgbClr val="000000"/>
                </a:solidFill>
              </a:rPr>
              <a:t>needs an estimate of size</a:t>
            </a:r>
          </a:p>
          <a:p>
            <a:pPr marL="0" indent="0">
              <a:spcAft>
                <a:spcPts val="600"/>
              </a:spcAft>
              <a:buClr>
                <a:srgbClr val="000000">
                  <a:lumMod val="50000"/>
                  <a:lumOff val="50000"/>
                </a:srgbClr>
              </a:buClr>
              <a:buNone/>
            </a:pPr>
            <a:r>
              <a:rPr lang="en-US" dirty="0">
                <a:solidFill>
                  <a:srgbClr val="000000"/>
                </a:solidFill>
              </a:rPr>
              <a:t>Estimating may be difficult because …</a:t>
            </a:r>
          </a:p>
          <a:p>
            <a:pPr marL="571500" indent="-342900">
              <a:spcAft>
                <a:spcPts val="900"/>
              </a:spcAft>
              <a:buClr>
                <a:srgbClr val="000000">
                  <a:lumMod val="50000"/>
                  <a:lumOff val="50000"/>
                </a:srgbClr>
              </a:buClr>
            </a:pPr>
            <a:r>
              <a:rPr lang="en-US" dirty="0">
                <a:solidFill>
                  <a:srgbClr val="000000"/>
                </a:solidFill>
              </a:rPr>
              <a:t>Developers lack the domain knowledge to know what is to be done</a:t>
            </a:r>
          </a:p>
          <a:p>
            <a:pPr marL="571500" indent="-342900">
              <a:spcAft>
                <a:spcPts val="900"/>
              </a:spcAft>
              <a:buClr>
                <a:srgbClr val="000000">
                  <a:lumMod val="50000"/>
                  <a:lumOff val="50000"/>
                </a:srgbClr>
              </a:buClr>
            </a:pPr>
            <a:r>
              <a:rPr lang="en-US" dirty="0">
                <a:solidFill>
                  <a:srgbClr val="000000"/>
                </a:solidFill>
              </a:rPr>
              <a:t>Developers lack the technical knowledge to know how to do something</a:t>
            </a:r>
          </a:p>
          <a:p>
            <a:pPr marL="571500" indent="-342900">
              <a:spcAft>
                <a:spcPts val="900"/>
              </a:spcAft>
              <a:buClr>
                <a:srgbClr val="000000">
                  <a:lumMod val="50000"/>
                  <a:lumOff val="50000"/>
                </a:srgbClr>
              </a:buClr>
            </a:pPr>
            <a:r>
              <a:rPr lang="en-US" dirty="0">
                <a:solidFill>
                  <a:srgbClr val="000000"/>
                </a:solidFill>
              </a:rPr>
              <a:t>The </a:t>
            </a:r>
            <a:r>
              <a:rPr lang="en-US" dirty="0" smtClean="0">
                <a:solidFill>
                  <a:srgbClr val="000000"/>
                </a:solidFill>
              </a:rPr>
              <a:t>Story </a:t>
            </a:r>
            <a:r>
              <a:rPr lang="en-US" dirty="0">
                <a:solidFill>
                  <a:srgbClr val="000000"/>
                </a:solidFill>
              </a:rPr>
              <a:t>is too big or </a:t>
            </a:r>
            <a:r>
              <a:rPr lang="en-US" dirty="0" smtClean="0">
                <a:solidFill>
                  <a:srgbClr val="000000"/>
                </a:solidFill>
              </a:rPr>
              <a:t>too vague</a:t>
            </a:r>
            <a:endParaRPr lang="en-US" dirty="0">
              <a:solidFill>
                <a:srgbClr val="000000"/>
              </a:solidFill>
            </a:endParaRPr>
          </a:p>
        </p:txBody>
      </p:sp>
    </p:spTree>
    <p:extLst>
      <p:ext uri="{BB962C8B-B14F-4D97-AF65-F5344CB8AC3E}">
        <p14:creationId xmlns:p14="http://schemas.microsoft.com/office/powerpoint/2010/main" val="2002604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be 53"/>
          <p:cNvSpPr/>
          <p:nvPr/>
        </p:nvSpPr>
        <p:spPr bwMode="auto">
          <a:xfrm>
            <a:off x="7199950" y="4605421"/>
            <a:ext cx="774585" cy="774585"/>
          </a:xfrm>
          <a:prstGeom prst="cube">
            <a:avLst/>
          </a:prstGeom>
          <a:solidFill>
            <a:schemeClr val="accent2">
              <a:lumMod val="60000"/>
              <a:lumOff val="40000"/>
            </a:schemeClr>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smtClean="0"/>
          </a:p>
        </p:txBody>
      </p:sp>
      <p:sp>
        <p:nvSpPr>
          <p:cNvPr id="2" name="Title 1"/>
          <p:cNvSpPr>
            <a:spLocks noGrp="1"/>
          </p:cNvSpPr>
          <p:nvPr>
            <p:ph type="title"/>
          </p:nvPr>
        </p:nvSpPr>
        <p:spPr>
          <a:xfrm>
            <a:off x="548640" y="210312"/>
            <a:ext cx="6858000" cy="402336"/>
          </a:xfrm>
        </p:spPr>
        <p:txBody>
          <a:bodyPr/>
          <a:lstStyle/>
          <a:p>
            <a:r>
              <a:rPr lang="en-US" dirty="0" smtClean="0"/>
              <a:t>Stories are </a:t>
            </a:r>
            <a:r>
              <a:rPr lang="en-US" b="1" u="sng" dirty="0" smtClean="0"/>
              <a:t>S</a:t>
            </a:r>
            <a:r>
              <a:rPr lang="en-US" dirty="0" smtClean="0"/>
              <a:t>mall enough to fit in iterations</a:t>
            </a:r>
            <a:endParaRPr lang="en-US" dirty="0"/>
          </a:p>
        </p:txBody>
      </p:sp>
      <p:sp>
        <p:nvSpPr>
          <p:cNvPr id="38" name="Line 14"/>
          <p:cNvSpPr>
            <a:spLocks noChangeShapeType="1"/>
          </p:cNvSpPr>
          <p:nvPr>
            <p:custDataLst>
              <p:tags r:id="rId1"/>
            </p:custDataLst>
          </p:nvPr>
        </p:nvSpPr>
        <p:spPr bwMode="auto">
          <a:xfrm flipH="1">
            <a:off x="6036564" y="3263901"/>
            <a:ext cx="559793" cy="1171106"/>
          </a:xfrm>
          <a:prstGeom prst="line">
            <a:avLst/>
          </a:prstGeom>
          <a:noFill/>
          <a:ln w="38100">
            <a:solidFill>
              <a:schemeClr val="accent1"/>
            </a:solidFill>
            <a:round/>
            <a:headEnd/>
            <a:tailEnd type="stealth" w="med" len="med"/>
          </a:ln>
        </p:spPr>
        <p:txBody>
          <a:bodyPr/>
          <a:lstStyle/>
          <a:p>
            <a:endParaRPr lang="en-US" dirty="0"/>
          </a:p>
        </p:txBody>
      </p:sp>
      <p:sp>
        <p:nvSpPr>
          <p:cNvPr id="39" name="Line 15"/>
          <p:cNvSpPr>
            <a:spLocks noChangeShapeType="1"/>
          </p:cNvSpPr>
          <p:nvPr>
            <p:custDataLst>
              <p:tags r:id="rId2"/>
            </p:custDataLst>
          </p:nvPr>
        </p:nvSpPr>
        <p:spPr bwMode="auto">
          <a:xfrm flipH="1">
            <a:off x="6621205" y="3263901"/>
            <a:ext cx="84395" cy="675361"/>
          </a:xfrm>
          <a:prstGeom prst="line">
            <a:avLst/>
          </a:prstGeom>
          <a:noFill/>
          <a:ln w="38100">
            <a:solidFill>
              <a:schemeClr val="accent1"/>
            </a:solidFill>
            <a:round/>
            <a:headEnd/>
            <a:tailEnd type="stealth" w="med" len="med"/>
          </a:ln>
        </p:spPr>
        <p:txBody>
          <a:bodyPr/>
          <a:lstStyle/>
          <a:p>
            <a:endParaRPr lang="en-US" dirty="0"/>
          </a:p>
        </p:txBody>
      </p:sp>
      <p:sp>
        <p:nvSpPr>
          <p:cNvPr id="40" name="Line 16"/>
          <p:cNvSpPr>
            <a:spLocks noChangeShapeType="1"/>
          </p:cNvSpPr>
          <p:nvPr>
            <p:custDataLst>
              <p:tags r:id="rId3"/>
            </p:custDataLst>
          </p:nvPr>
        </p:nvSpPr>
        <p:spPr bwMode="auto">
          <a:xfrm>
            <a:off x="7010400" y="3035301"/>
            <a:ext cx="523205" cy="1549070"/>
          </a:xfrm>
          <a:prstGeom prst="line">
            <a:avLst/>
          </a:prstGeom>
          <a:noFill/>
          <a:ln w="38100">
            <a:solidFill>
              <a:schemeClr val="accent1"/>
            </a:solidFill>
            <a:round/>
            <a:headEnd/>
            <a:tailEnd type="stealth" w="med" len="med"/>
          </a:ln>
        </p:spPr>
        <p:txBody>
          <a:bodyPr/>
          <a:lstStyle/>
          <a:p>
            <a:endParaRPr lang="en-US" dirty="0"/>
          </a:p>
        </p:txBody>
      </p:sp>
      <p:sp>
        <p:nvSpPr>
          <p:cNvPr id="41" name="Line 17"/>
          <p:cNvSpPr>
            <a:spLocks noChangeShapeType="1"/>
          </p:cNvSpPr>
          <p:nvPr>
            <p:custDataLst>
              <p:tags r:id="rId4"/>
            </p:custDataLst>
          </p:nvPr>
        </p:nvSpPr>
        <p:spPr bwMode="auto">
          <a:xfrm>
            <a:off x="6857999" y="3187701"/>
            <a:ext cx="261643" cy="1186975"/>
          </a:xfrm>
          <a:prstGeom prst="line">
            <a:avLst/>
          </a:prstGeom>
          <a:noFill/>
          <a:ln w="38100">
            <a:solidFill>
              <a:schemeClr val="accent1"/>
            </a:solidFill>
            <a:round/>
            <a:headEnd/>
            <a:tailEnd type="stealth" w="med" len="med"/>
          </a:ln>
        </p:spPr>
        <p:txBody>
          <a:bodyPr/>
          <a:lstStyle/>
          <a:p>
            <a:endParaRPr lang="en-US" dirty="0"/>
          </a:p>
        </p:txBody>
      </p:sp>
      <p:sp>
        <p:nvSpPr>
          <p:cNvPr id="42" name="Text Box 18"/>
          <p:cNvSpPr txBox="1">
            <a:spLocks noChangeArrowheads="1"/>
          </p:cNvSpPr>
          <p:nvPr>
            <p:custDataLst>
              <p:tags r:id="rId5"/>
            </p:custDataLst>
          </p:nvPr>
        </p:nvSpPr>
        <p:spPr bwMode="auto">
          <a:xfrm>
            <a:off x="6071844" y="5510147"/>
            <a:ext cx="1236236" cy="369332"/>
          </a:xfrm>
          <a:prstGeom prst="rect">
            <a:avLst/>
          </a:prstGeom>
          <a:noFill/>
          <a:ln w="9525">
            <a:noFill/>
            <a:miter lim="800000"/>
            <a:headEnd/>
            <a:tailEnd/>
          </a:ln>
        </p:spPr>
        <p:txBody>
          <a:bodyPr wrap="none">
            <a:spAutoFit/>
          </a:bodyPr>
          <a:lstStyle/>
          <a:p>
            <a:pPr algn="ctr"/>
            <a:r>
              <a:rPr lang="en-US" dirty="0" smtClean="0"/>
              <a:t>Split Story</a:t>
            </a:r>
            <a:endParaRPr lang="en-US" dirty="0"/>
          </a:p>
        </p:txBody>
      </p:sp>
      <p:sp>
        <p:nvSpPr>
          <p:cNvPr id="24" name="Line 7"/>
          <p:cNvSpPr>
            <a:spLocks noChangeShapeType="1"/>
          </p:cNvSpPr>
          <p:nvPr>
            <p:custDataLst>
              <p:tags r:id="rId6"/>
            </p:custDataLst>
          </p:nvPr>
        </p:nvSpPr>
        <p:spPr bwMode="auto">
          <a:xfrm flipH="1">
            <a:off x="1507111" y="3436290"/>
            <a:ext cx="743328" cy="938386"/>
          </a:xfrm>
          <a:prstGeom prst="line">
            <a:avLst/>
          </a:prstGeom>
          <a:noFill/>
          <a:ln w="38100">
            <a:solidFill>
              <a:schemeClr val="tx2">
                <a:lumMod val="50000"/>
                <a:lumOff val="50000"/>
              </a:schemeClr>
            </a:solidFill>
            <a:round/>
            <a:headEnd/>
            <a:tailEnd type="stealth" w="med" len="med"/>
          </a:ln>
        </p:spPr>
        <p:txBody>
          <a:bodyPr/>
          <a:lstStyle/>
          <a:p>
            <a:endParaRPr lang="en-US" b="1" dirty="0"/>
          </a:p>
        </p:txBody>
      </p:sp>
      <p:sp>
        <p:nvSpPr>
          <p:cNvPr id="25" name="Text Box 11"/>
          <p:cNvSpPr txBox="1">
            <a:spLocks noChangeArrowheads="1"/>
          </p:cNvSpPr>
          <p:nvPr>
            <p:custDataLst>
              <p:tags r:id="rId7"/>
            </p:custDataLst>
          </p:nvPr>
        </p:nvSpPr>
        <p:spPr bwMode="auto">
          <a:xfrm>
            <a:off x="744611" y="5254428"/>
            <a:ext cx="1249060" cy="646331"/>
          </a:xfrm>
          <a:prstGeom prst="rect">
            <a:avLst/>
          </a:prstGeom>
          <a:noFill/>
          <a:ln w="9525">
            <a:noFill/>
            <a:miter lim="800000"/>
            <a:headEnd/>
            <a:tailEnd/>
          </a:ln>
        </p:spPr>
        <p:txBody>
          <a:bodyPr wrap="none">
            <a:spAutoFit/>
          </a:bodyPr>
          <a:lstStyle/>
          <a:p>
            <a:pPr algn="ctr"/>
            <a:r>
              <a:rPr lang="en-US" dirty="0" smtClean="0"/>
              <a:t>Functional</a:t>
            </a:r>
          </a:p>
          <a:p>
            <a:pPr algn="ctr"/>
            <a:r>
              <a:rPr lang="en-US" dirty="0"/>
              <a:t>s</a:t>
            </a:r>
            <a:r>
              <a:rPr lang="en-US" dirty="0" smtClean="0"/>
              <a:t>pike</a:t>
            </a:r>
            <a:endParaRPr lang="en-US" dirty="0"/>
          </a:p>
        </p:txBody>
      </p:sp>
      <p:sp>
        <p:nvSpPr>
          <p:cNvPr id="26" name="Text Box 12"/>
          <p:cNvSpPr txBox="1">
            <a:spLocks noChangeArrowheads="1"/>
          </p:cNvSpPr>
          <p:nvPr>
            <p:custDataLst>
              <p:tags r:id="rId8"/>
            </p:custDataLst>
          </p:nvPr>
        </p:nvSpPr>
        <p:spPr bwMode="auto">
          <a:xfrm>
            <a:off x="2660158" y="5269926"/>
            <a:ext cx="1146994" cy="646331"/>
          </a:xfrm>
          <a:prstGeom prst="rect">
            <a:avLst/>
          </a:prstGeom>
          <a:noFill/>
          <a:ln w="9525">
            <a:noFill/>
            <a:miter lim="800000"/>
            <a:headEnd/>
            <a:tailEnd/>
          </a:ln>
        </p:spPr>
        <p:txBody>
          <a:bodyPr wrap="none">
            <a:spAutoFit/>
          </a:bodyPr>
          <a:lstStyle/>
          <a:p>
            <a:pPr algn="ctr"/>
            <a:r>
              <a:rPr lang="en-US" dirty="0" smtClean="0"/>
              <a:t>Technical </a:t>
            </a:r>
          </a:p>
          <a:p>
            <a:pPr algn="ctr"/>
            <a:r>
              <a:rPr lang="en-US" dirty="0"/>
              <a:t>s</a:t>
            </a:r>
            <a:r>
              <a:rPr lang="en-US" dirty="0" smtClean="0"/>
              <a:t>pike</a:t>
            </a:r>
            <a:endParaRPr lang="en-US" dirty="0"/>
          </a:p>
        </p:txBody>
      </p:sp>
      <p:sp>
        <p:nvSpPr>
          <p:cNvPr id="27" name="Line 7"/>
          <p:cNvSpPr>
            <a:spLocks noChangeShapeType="1"/>
          </p:cNvSpPr>
          <p:nvPr>
            <p:custDataLst>
              <p:tags r:id="rId9"/>
            </p:custDataLst>
          </p:nvPr>
        </p:nvSpPr>
        <p:spPr bwMode="auto">
          <a:xfrm>
            <a:off x="2335680" y="3436290"/>
            <a:ext cx="743919" cy="938386"/>
          </a:xfrm>
          <a:prstGeom prst="line">
            <a:avLst/>
          </a:prstGeom>
          <a:noFill/>
          <a:ln w="38100">
            <a:solidFill>
              <a:schemeClr val="tx2">
                <a:lumMod val="50000"/>
                <a:lumOff val="50000"/>
              </a:schemeClr>
            </a:solidFill>
            <a:round/>
            <a:headEnd/>
            <a:tailEnd type="stealth" w="med" len="med"/>
          </a:ln>
        </p:spPr>
        <p:txBody>
          <a:bodyPr/>
          <a:lstStyle/>
          <a:p>
            <a:endParaRPr lang="en-US" b="1" dirty="0"/>
          </a:p>
        </p:txBody>
      </p:sp>
      <p:sp>
        <p:nvSpPr>
          <p:cNvPr id="28" name="Cube 27"/>
          <p:cNvSpPr/>
          <p:nvPr/>
        </p:nvSpPr>
        <p:spPr bwMode="auto">
          <a:xfrm>
            <a:off x="1105323" y="4446952"/>
            <a:ext cx="774585" cy="774585"/>
          </a:xfrm>
          <a:prstGeom prst="cube">
            <a:avLst/>
          </a:prstGeom>
          <a:solidFill>
            <a:schemeClr val="accent5"/>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smtClean="0"/>
          </a:p>
        </p:txBody>
      </p:sp>
      <p:sp>
        <p:nvSpPr>
          <p:cNvPr id="47" name="Cube 46"/>
          <p:cNvSpPr/>
          <p:nvPr/>
        </p:nvSpPr>
        <p:spPr bwMode="auto">
          <a:xfrm>
            <a:off x="1903114" y="2630843"/>
            <a:ext cx="883176" cy="883176"/>
          </a:xfrm>
          <a:prstGeom prst="cube">
            <a:avLst/>
          </a:prstGeom>
          <a:solidFill>
            <a:schemeClr val="bg2">
              <a:lumMod val="75000"/>
            </a:schemeClr>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smtClean="0"/>
          </a:p>
        </p:txBody>
      </p:sp>
      <p:sp>
        <p:nvSpPr>
          <p:cNvPr id="49" name="Cube 48"/>
          <p:cNvSpPr/>
          <p:nvPr/>
        </p:nvSpPr>
        <p:spPr bwMode="auto">
          <a:xfrm>
            <a:off x="2742627" y="4435008"/>
            <a:ext cx="774585" cy="774585"/>
          </a:xfrm>
          <a:prstGeom prst="cube">
            <a:avLst/>
          </a:prstGeom>
          <a:solidFill>
            <a:schemeClr val="accent4"/>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smtClean="0"/>
          </a:p>
        </p:txBody>
      </p:sp>
      <p:sp>
        <p:nvSpPr>
          <p:cNvPr id="5" name="TextBox 4"/>
          <p:cNvSpPr txBox="1"/>
          <p:nvPr/>
        </p:nvSpPr>
        <p:spPr>
          <a:xfrm>
            <a:off x="1068688" y="1690014"/>
            <a:ext cx="2712489" cy="430887"/>
          </a:xfrm>
          <a:prstGeom prst="rect">
            <a:avLst/>
          </a:prstGeom>
          <a:noFill/>
        </p:spPr>
        <p:txBody>
          <a:bodyPr wrap="square" rtlCol="0">
            <a:spAutoFit/>
          </a:bodyPr>
          <a:lstStyle/>
          <a:p>
            <a:pPr algn="ctr"/>
            <a:r>
              <a:rPr lang="en-US" sz="2200" dirty="0" smtClean="0"/>
              <a:t>Complex problems</a:t>
            </a:r>
          </a:p>
        </p:txBody>
      </p:sp>
      <p:sp>
        <p:nvSpPr>
          <p:cNvPr id="50" name="Cube 49"/>
          <p:cNvSpPr/>
          <p:nvPr/>
        </p:nvSpPr>
        <p:spPr bwMode="auto">
          <a:xfrm>
            <a:off x="6303049" y="2628103"/>
            <a:ext cx="883176" cy="883176"/>
          </a:xfrm>
          <a:prstGeom prst="cube">
            <a:avLst/>
          </a:prstGeom>
          <a:solidFill>
            <a:schemeClr val="bg2">
              <a:lumMod val="75000"/>
            </a:schemeClr>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smtClean="0"/>
          </a:p>
        </p:txBody>
      </p:sp>
      <p:sp>
        <p:nvSpPr>
          <p:cNvPr id="51" name="Cube 50"/>
          <p:cNvSpPr/>
          <p:nvPr/>
        </p:nvSpPr>
        <p:spPr bwMode="auto">
          <a:xfrm>
            <a:off x="6136190" y="4007024"/>
            <a:ext cx="774585" cy="774585"/>
          </a:xfrm>
          <a:prstGeom prst="cube">
            <a:avLst/>
          </a:prstGeom>
          <a:solidFill>
            <a:schemeClr val="accent3"/>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smtClean="0"/>
          </a:p>
        </p:txBody>
      </p:sp>
      <p:sp>
        <p:nvSpPr>
          <p:cNvPr id="52" name="Cube 51"/>
          <p:cNvSpPr/>
          <p:nvPr/>
        </p:nvSpPr>
        <p:spPr bwMode="auto">
          <a:xfrm>
            <a:off x="6596358" y="4435007"/>
            <a:ext cx="774585" cy="774585"/>
          </a:xfrm>
          <a:prstGeom prst="cube">
            <a:avLst/>
          </a:prstGeom>
          <a:solidFill>
            <a:schemeClr val="accent4">
              <a:lumMod val="60000"/>
              <a:lumOff val="40000"/>
            </a:schemeClr>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smtClean="0"/>
          </a:p>
        </p:txBody>
      </p:sp>
      <p:sp>
        <p:nvSpPr>
          <p:cNvPr id="53" name="Cube 52"/>
          <p:cNvSpPr/>
          <p:nvPr/>
        </p:nvSpPr>
        <p:spPr bwMode="auto">
          <a:xfrm>
            <a:off x="5552983" y="4473661"/>
            <a:ext cx="774585" cy="774585"/>
          </a:xfrm>
          <a:prstGeom prst="cube">
            <a:avLst/>
          </a:prstGeom>
          <a:solidFill>
            <a:schemeClr val="accent5"/>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smtClean="0"/>
          </a:p>
        </p:txBody>
      </p:sp>
      <p:sp>
        <p:nvSpPr>
          <p:cNvPr id="55" name="TextBox 54"/>
          <p:cNvSpPr txBox="1"/>
          <p:nvPr/>
        </p:nvSpPr>
        <p:spPr>
          <a:xfrm>
            <a:off x="5294536" y="1735352"/>
            <a:ext cx="2900202" cy="430887"/>
          </a:xfrm>
          <a:prstGeom prst="rect">
            <a:avLst/>
          </a:prstGeom>
          <a:noFill/>
        </p:spPr>
        <p:txBody>
          <a:bodyPr wrap="square" rtlCol="0">
            <a:spAutoFit/>
          </a:bodyPr>
          <a:lstStyle/>
          <a:p>
            <a:pPr algn="ctr"/>
            <a:r>
              <a:rPr lang="en-US" sz="2200" smtClean="0"/>
              <a:t>Compound problems</a:t>
            </a:r>
            <a:endParaRPr lang="en-US" sz="2200" dirty="0" smtClean="0"/>
          </a:p>
        </p:txBody>
      </p:sp>
      <p:sp>
        <p:nvSpPr>
          <p:cNvPr id="6" name="Right Arrow 5"/>
          <p:cNvSpPr/>
          <p:nvPr/>
        </p:nvSpPr>
        <p:spPr bwMode="auto">
          <a:xfrm>
            <a:off x="3781177" y="2833654"/>
            <a:ext cx="1719536" cy="629265"/>
          </a:xfrm>
          <a:prstGeom prst="rightArrow">
            <a:avLst/>
          </a:prstGeom>
          <a:solidFill>
            <a:schemeClr val="bg1">
              <a:lumMod val="65000"/>
            </a:schemeClr>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smtClean="0"/>
          </a:p>
        </p:txBody>
      </p:sp>
    </p:spTree>
    <p:extLst>
      <p:ext uri="{BB962C8B-B14F-4D97-AF65-F5344CB8AC3E}">
        <p14:creationId xmlns:p14="http://schemas.microsoft.com/office/powerpoint/2010/main" val="940063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tories </a:t>
            </a:r>
            <a:r>
              <a:rPr lang="en-US" dirty="0"/>
              <a:t>are </a:t>
            </a:r>
            <a:r>
              <a:rPr lang="en-US" b="1" u="sng" dirty="0"/>
              <a:t>T</a:t>
            </a:r>
            <a:r>
              <a:rPr lang="en-US" dirty="0"/>
              <a:t>estable</a:t>
            </a:r>
          </a:p>
        </p:txBody>
      </p:sp>
      <p:sp>
        <p:nvSpPr>
          <p:cNvPr id="5" name="Content Placeholder 4"/>
          <p:cNvSpPr>
            <a:spLocks noGrp="1"/>
          </p:cNvSpPr>
          <p:nvPr>
            <p:ph idx="1"/>
          </p:nvPr>
        </p:nvSpPr>
        <p:spPr>
          <a:xfrm>
            <a:off x="497416" y="1097280"/>
            <a:ext cx="8326543" cy="995144"/>
          </a:xfrm>
        </p:spPr>
        <p:txBody>
          <a:bodyPr/>
          <a:lstStyle/>
          <a:p>
            <a:r>
              <a:rPr lang="en-US" altLang="en-US" dirty="0">
                <a:solidFill>
                  <a:schemeClr val="tx1"/>
                </a:solidFill>
              </a:rPr>
              <a:t>Write </a:t>
            </a:r>
            <a:r>
              <a:rPr lang="en-US" altLang="en-US" dirty="0" smtClean="0">
                <a:solidFill>
                  <a:schemeClr val="tx1"/>
                </a:solidFill>
              </a:rPr>
              <a:t>Stories </a:t>
            </a:r>
            <a:r>
              <a:rPr lang="en-US" altLang="en-US" dirty="0">
                <a:solidFill>
                  <a:schemeClr val="tx1"/>
                </a:solidFill>
              </a:rPr>
              <a:t>that are testable</a:t>
            </a:r>
          </a:p>
          <a:p>
            <a:r>
              <a:rPr lang="en-US" altLang="en-US" dirty="0">
                <a:solidFill>
                  <a:schemeClr val="tx1"/>
                </a:solidFill>
              </a:rPr>
              <a:t>Include </a:t>
            </a:r>
            <a:r>
              <a:rPr lang="en-US" altLang="en-US" dirty="0" smtClean="0">
                <a:solidFill>
                  <a:schemeClr val="tx1"/>
                </a:solidFill>
              </a:rPr>
              <a:t>acceptance criteria </a:t>
            </a:r>
            <a:r>
              <a:rPr lang="en-US" altLang="en-US" dirty="0">
                <a:solidFill>
                  <a:schemeClr val="tx1"/>
                </a:solidFill>
              </a:rPr>
              <a:t>for each </a:t>
            </a:r>
            <a:r>
              <a:rPr lang="en-US" altLang="en-US" dirty="0" smtClean="0">
                <a:solidFill>
                  <a:schemeClr val="tx1"/>
                </a:solidFill>
              </a:rPr>
              <a:t>Story</a:t>
            </a:r>
            <a:endParaRPr lang="en-US" altLang="en-US" dirty="0">
              <a:solidFill>
                <a:schemeClr val="tx1"/>
              </a:solidFill>
            </a:endParaRPr>
          </a:p>
        </p:txBody>
      </p:sp>
      <p:sp>
        <p:nvSpPr>
          <p:cNvPr id="6" name="Rounded Rectangle 5"/>
          <p:cNvSpPr/>
          <p:nvPr>
            <p:custDataLst>
              <p:tags r:id="rId1"/>
            </p:custDataLst>
          </p:nvPr>
        </p:nvSpPr>
        <p:spPr bwMode="auto">
          <a:xfrm>
            <a:off x="4800599" y="2217673"/>
            <a:ext cx="4023360" cy="3562832"/>
          </a:xfrm>
          <a:prstGeom prst="roundRect">
            <a:avLst>
              <a:gd name="adj" fmla="val 3174"/>
            </a:avLst>
          </a:prstGeom>
          <a:solidFill>
            <a:schemeClr val="bg1">
              <a:lumMod val="95000"/>
            </a:schemeClr>
          </a:solidFill>
          <a:ln w="6350" cap="flat" cmpd="sng" algn="ctr">
            <a:noFill/>
            <a:prstDash val="solid"/>
            <a:round/>
            <a:headEnd type="none" w="med" len="med"/>
            <a:tailEnd type="none" w="med" len="med"/>
          </a:ln>
          <a:effectLst/>
        </p:spPr>
        <p:txBody>
          <a:bodyPr vert="horz" wrap="square" lIns="45720" tIns="182880" rIns="45720" bIns="91440" numCol="1" rtlCol="0" anchor="t" anchorCtr="0" compatLnSpc="1">
            <a:prstTxWarp prst="textNoShape">
              <a:avLst/>
            </a:prstTxWarp>
            <a:noAutofit/>
          </a:bodyPr>
          <a:lstStyle/>
          <a:p>
            <a:pPr algn="ctr"/>
            <a:r>
              <a:rPr lang="en-US" i="1" dirty="0"/>
              <a:t>Testable</a:t>
            </a:r>
          </a:p>
        </p:txBody>
      </p:sp>
      <p:sp>
        <p:nvSpPr>
          <p:cNvPr id="7" name="Rounded Rectangle 6"/>
          <p:cNvSpPr/>
          <p:nvPr>
            <p:custDataLst>
              <p:tags r:id="rId2"/>
            </p:custDataLst>
          </p:nvPr>
        </p:nvSpPr>
        <p:spPr bwMode="auto">
          <a:xfrm>
            <a:off x="351156" y="2217673"/>
            <a:ext cx="4023360" cy="3562832"/>
          </a:xfrm>
          <a:prstGeom prst="roundRect">
            <a:avLst>
              <a:gd name="adj" fmla="val 2856"/>
            </a:avLst>
          </a:prstGeom>
          <a:solidFill>
            <a:schemeClr val="bg1">
              <a:lumMod val="95000"/>
            </a:schemeClr>
          </a:solidFill>
          <a:ln w="6350" cap="flat" cmpd="sng" algn="ctr">
            <a:noFill/>
            <a:prstDash val="solid"/>
            <a:round/>
            <a:headEnd type="none" w="med" len="med"/>
            <a:tailEnd type="none" w="med" len="med"/>
          </a:ln>
          <a:effectLst/>
        </p:spPr>
        <p:txBody>
          <a:bodyPr vert="horz" wrap="square" lIns="45720" tIns="182880" rIns="45720" bIns="91440" numCol="1" rtlCol="0" anchor="t" anchorCtr="0" compatLnSpc="1">
            <a:prstTxWarp prst="textNoShape">
              <a:avLst/>
            </a:prstTxWarp>
            <a:noAutofit/>
          </a:bodyPr>
          <a:lstStyle/>
          <a:p>
            <a:pPr algn="ctr"/>
            <a:r>
              <a:rPr lang="en-US" i="1" dirty="0"/>
              <a:t>Not testable</a:t>
            </a:r>
          </a:p>
        </p:txBody>
      </p:sp>
      <p:sp>
        <p:nvSpPr>
          <p:cNvPr id="8" name="Rectangle 4"/>
          <p:cNvSpPr>
            <a:spLocks noChangeArrowheads="1"/>
          </p:cNvSpPr>
          <p:nvPr>
            <p:custDataLst>
              <p:tags r:id="rId3"/>
            </p:custDataLst>
          </p:nvPr>
        </p:nvSpPr>
        <p:spPr bwMode="auto">
          <a:xfrm>
            <a:off x="593567" y="2936656"/>
            <a:ext cx="3566160" cy="2594853"/>
          </a:xfrm>
          <a:prstGeom prst="foldedCorner">
            <a:avLst/>
          </a:prstGeom>
          <a:solidFill>
            <a:schemeClr val="accent3">
              <a:lumMod val="60000"/>
              <a:lumOff val="40000"/>
            </a:schemeClr>
          </a:solidFill>
          <a:ln w="25400">
            <a:noFill/>
            <a:round/>
            <a:headEnd/>
            <a:tailEnd/>
          </a:ln>
          <a:effectLst/>
        </p:spPr>
        <p:txBody>
          <a:bodyPr lIns="182880" tIns="182880" anchor="t" anchorCtr="0"/>
          <a:lstStyle/>
          <a:p>
            <a:pPr>
              <a:lnSpc>
                <a:spcPct val="110000"/>
              </a:lnSpc>
            </a:pPr>
            <a:r>
              <a:rPr lang="en-US" sz="2000" dirty="0"/>
              <a:t>As a </a:t>
            </a:r>
            <a:r>
              <a:rPr lang="en-US" sz="2000" dirty="0" smtClean="0"/>
              <a:t>power generation company </a:t>
            </a:r>
            <a:r>
              <a:rPr lang="en-US" sz="2000" dirty="0"/>
              <a:t>s</a:t>
            </a:r>
            <a:r>
              <a:rPr lang="en-US" sz="2000" dirty="0" smtClean="0"/>
              <a:t>alesperson</a:t>
            </a:r>
            <a:r>
              <a:rPr lang="en-US" sz="2000" dirty="0"/>
              <a:t>, I </a:t>
            </a:r>
            <a:r>
              <a:rPr lang="en-US" sz="2000" dirty="0" smtClean="0"/>
              <a:t>want </a:t>
            </a:r>
            <a:r>
              <a:rPr lang="en-US" sz="2000" dirty="0"/>
              <a:t>my search results to return quickly so that I can find relevant contacts for the information I am </a:t>
            </a:r>
            <a:r>
              <a:rPr lang="en-US" sz="2000" dirty="0" smtClean="0"/>
              <a:t>searching.</a:t>
            </a:r>
            <a:endParaRPr lang="en-US" sz="2000" dirty="0"/>
          </a:p>
        </p:txBody>
      </p:sp>
      <p:sp>
        <p:nvSpPr>
          <p:cNvPr id="9" name="Rectangle 5"/>
          <p:cNvSpPr>
            <a:spLocks noChangeArrowheads="1"/>
          </p:cNvSpPr>
          <p:nvPr>
            <p:custDataLst>
              <p:tags r:id="rId4"/>
            </p:custDataLst>
          </p:nvPr>
        </p:nvSpPr>
        <p:spPr bwMode="auto">
          <a:xfrm>
            <a:off x="5081427" y="2936656"/>
            <a:ext cx="3581400" cy="2594853"/>
          </a:xfrm>
          <a:prstGeom prst="foldedCorner">
            <a:avLst/>
          </a:prstGeom>
          <a:solidFill>
            <a:schemeClr val="accent5">
              <a:lumMod val="40000"/>
              <a:lumOff val="60000"/>
            </a:schemeClr>
          </a:solidFill>
          <a:ln w="25400">
            <a:noFill/>
            <a:round/>
            <a:headEnd/>
            <a:tailEnd/>
          </a:ln>
          <a:effectLst/>
        </p:spPr>
        <p:txBody>
          <a:bodyPr lIns="182880" tIns="182880" anchor="t" anchorCtr="0"/>
          <a:lstStyle/>
          <a:p>
            <a:pPr>
              <a:lnSpc>
                <a:spcPct val="110000"/>
              </a:lnSpc>
            </a:pPr>
            <a:r>
              <a:rPr lang="en-US" sz="2000" dirty="0"/>
              <a:t>As a </a:t>
            </a:r>
            <a:r>
              <a:rPr lang="en-US" sz="2000" dirty="0" smtClean="0"/>
              <a:t>power generation company </a:t>
            </a:r>
            <a:r>
              <a:rPr lang="en-US" sz="2000" dirty="0"/>
              <a:t>s</a:t>
            </a:r>
            <a:r>
              <a:rPr lang="en-US" sz="2000" dirty="0" smtClean="0"/>
              <a:t>alesperson</a:t>
            </a:r>
            <a:r>
              <a:rPr lang="en-US" sz="2000" dirty="0"/>
              <a:t>, I want to receive the first page of search results within 3 seconds so that I can find relevant contacts </a:t>
            </a:r>
            <a:r>
              <a:rPr lang="en-US" sz="2000" dirty="0" smtClean="0"/>
              <a:t>quickly.</a:t>
            </a:r>
            <a:endParaRPr lang="en-US" sz="2000" dirty="0"/>
          </a:p>
        </p:txBody>
      </p:sp>
      <p:sp>
        <p:nvSpPr>
          <p:cNvPr id="10" name="Right Arrow 9"/>
          <p:cNvSpPr/>
          <p:nvPr>
            <p:custDataLst>
              <p:tags r:id="rId5"/>
            </p:custDataLst>
          </p:nvPr>
        </p:nvSpPr>
        <p:spPr bwMode="auto">
          <a:xfrm>
            <a:off x="4374515" y="3631409"/>
            <a:ext cx="594519" cy="772583"/>
          </a:xfrm>
          <a:prstGeom prst="rightArrow">
            <a:avLst/>
          </a:prstGeom>
          <a:solidFill>
            <a:schemeClr val="bg2">
              <a:lumMod val="75000"/>
            </a:schemeClr>
          </a:solidFill>
          <a:ln w="2540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eaLnBrk="0" hangingPunct="0">
              <a:spcBef>
                <a:spcPct val="20000"/>
              </a:spcBef>
            </a:pPr>
            <a:endParaRPr lang="en-US" sz="2200" i="1" dirty="0">
              <a:latin typeface="+mn-lt"/>
              <a:cs typeface="+mn-cs"/>
            </a:endParaRPr>
          </a:p>
        </p:txBody>
      </p:sp>
    </p:spTree>
    <p:extLst>
      <p:ext uri="{BB962C8B-B14F-4D97-AF65-F5344CB8AC3E}">
        <p14:creationId xmlns:p14="http://schemas.microsoft.com/office/powerpoint/2010/main" val="16145132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1rYzCg6ZakOftNhQeCNIR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AR5dVCZWNEap_Z296GGKz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KJYr4bkO02Oy.VF36DLr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fS3vU2L29EWpyDhEGpkrb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6Dc5tQHH.UyizQfr4gwuF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37Ku8j2NKEWa5IBuvfnWY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5nUy2gm7u0.NJRKXToHMx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1Cx_ikWCWUi3AdC7xuP4R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gOihuglIXEyRO84OGMNgv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5nUy2gm7u0.NJRKXToHMx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CfS0NGWIUe8fCjYskMVa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82W5PN1HUOw8SPm..GHI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4F0VrHovpE2IXDe1NQnod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0JdOOU5BHky2tpaUwtWWH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RX9jfV0rkqcsufKKo6z1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s5J7CCZYU6qqKhkxtuO6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dyBcYcXE0OC5byo8kXwz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dfndNNz5yUytOi4ZZRsBc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lN6EeawWv0OQjiKa2vQ3q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dyBcYcXE0OC5byo8kXwz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cZg.voMj9ESvT7gKWuJyw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pFUZs7NU6CB5OUv_Gp4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e6k9bu55pU.t340iukYlF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8tY1kGi2V0my_LFSs7tn0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ObR.vNOlUmlUZFrjBPQC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5nUy2gm7u0.NJRKXToHMx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5nUy2gm7u0.NJRKXToHMx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5nUy2gm7u0.NJRKXToHMx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mYhSbgOlK0eCKyvKQ_zV5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5nUy2gm7u0.NJRKXToHMx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5nUy2gm7u0.NJRKXToHMx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4_hOUZWHkSV15X5r1RCe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5nUy2gm7u0.NJRKXToHMx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5nUy2gm7u0.NJRKXToHMx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36upbRnBUOnk1xsR1zhc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5nUy2gm7u0.NJRKXToHMx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5nUy2gm7u0.NJRKXToHMx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WbgbVAYUaAlRU3eLmCX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5nUy2gm7u0.NJRKXToHMx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mFxnrZrp2UKIjUJhKKsYY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GdyBcYcXE0OC5byo8kXwz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dfndNNz5yUytOi4ZZRsBc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lN6EeawWv0OQjiKa2vQ3q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GdyBcYcXE0OC5byo8kXwz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HY_AbjvpIESzTC_SYSyv0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L3mlW.VHkavy7isyQI.TQ"/>
</p:tagLst>
</file>

<file path=ppt/theme/theme1.xml><?xml version="1.0" encoding="utf-8"?>
<a:theme xmlns:a="http://schemas.openxmlformats.org/drawingml/2006/main" name="TEMP 7 FOR LEAD">
  <a:themeElements>
    <a:clrScheme name="Custom 6">
      <a:dk1>
        <a:srgbClr val="565656"/>
      </a:dk1>
      <a:lt1>
        <a:srgbClr val="FFFFFF"/>
      </a:lt1>
      <a:dk2>
        <a:srgbClr val="000000"/>
      </a:dk2>
      <a:lt2>
        <a:srgbClr val="E2E2E2"/>
      </a:lt2>
      <a:accent1>
        <a:srgbClr val="0B3C5C"/>
      </a:accent1>
      <a:accent2>
        <a:srgbClr val="E05E0D"/>
      </a:accent2>
      <a:accent3>
        <a:srgbClr val="F4AD3E"/>
      </a:accent3>
      <a:accent4>
        <a:srgbClr val="465064"/>
      </a:accent4>
      <a:accent5>
        <a:srgbClr val="9EB31C"/>
      </a:accent5>
      <a:accent6>
        <a:srgbClr val="33353A"/>
      </a:accent6>
      <a:hlink>
        <a:srgbClr val="333333"/>
      </a:hlink>
      <a:folHlink>
        <a:srgbClr val="262626"/>
      </a:folHlink>
    </a:clrScheme>
    <a:fontScheme name="Netwo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a:spPr>
      <a:bodyPr vert="horz" wrap="square" lIns="91440" tIns="91440" rIns="91440" bIns="91440" numCol="1" rtlCol="0" anchor="t" anchorCtr="0" compatLnSpc="1">
        <a:prstTxWarp prst="textNoShape">
          <a:avLst/>
        </a:prstTxWarp>
        <a:noAutofit/>
      </a:bodyPr>
      <a:lstStyle>
        <a:defPPr algn="l" eaLnBrk="0" hangingPunct="0">
          <a:spcBef>
            <a:spcPct val="20000"/>
          </a:spcBef>
          <a:defRPr sz="2200" i="1" dirty="0" smtClean="0"/>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txDef>
      <a:spPr>
        <a:noFill/>
      </a:spPr>
      <a:bodyPr wrap="square" rtlCol="0">
        <a:spAutoFit/>
      </a:bodyPr>
      <a:lstStyle>
        <a:defPPr algn="l">
          <a:defRPr dirty="0" smtClean="0"/>
        </a:defPPr>
      </a:lstStyle>
    </a:tx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 7 FOR LEAD.potx</Template>
  <TotalTime>26168</TotalTime>
  <Words>1168</Words>
  <Application>Microsoft Macintosh PowerPoint</Application>
  <PresentationFormat>On-screen Show (4:3)</PresentationFormat>
  <Paragraphs>144</Paragraphs>
  <Slides>21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 Black</vt:lpstr>
      <vt:lpstr>Calibri</vt:lpstr>
      <vt:lpstr>Lucida Grande</vt:lpstr>
      <vt:lpstr>Webdings</vt:lpstr>
      <vt:lpstr>Wingdings</vt:lpstr>
      <vt:lpstr>Arial</vt:lpstr>
      <vt:lpstr>TEMP 7 FOR LEAD</vt:lpstr>
      <vt:lpstr>PowerPoint Presentation</vt:lpstr>
      <vt:lpstr>A.1  INVEST in a Good Story</vt:lpstr>
      <vt:lpstr>INVEST in a good Story</vt:lpstr>
      <vt:lpstr>Stories are Independent</vt:lpstr>
      <vt:lpstr>Stories are Negotiable</vt:lpstr>
      <vt:lpstr>Stories are Valued by users</vt:lpstr>
      <vt:lpstr>Stories are Estimable</vt:lpstr>
      <vt:lpstr>Stories are Small enough to fit in iterations</vt:lpstr>
      <vt:lpstr>Stories are Testable</vt:lpstr>
      <vt:lpstr>A.2  Splitting Features and Stories</vt:lpstr>
      <vt:lpstr>Splitting Features and Stories</vt:lpstr>
      <vt:lpstr>1. Split by work flow steps</vt:lpstr>
      <vt:lpstr>2. Split by business rule variations</vt:lpstr>
      <vt:lpstr>3. Split by major effort</vt:lpstr>
      <vt:lpstr>4. Split by simple/complex</vt:lpstr>
      <vt:lpstr>5. Split by variations in data</vt:lpstr>
      <vt:lpstr>6. Split by data methods</vt:lpstr>
      <vt:lpstr>7. Split by deferring system qualities</vt:lpstr>
      <vt:lpstr>8. Split by operations</vt:lpstr>
      <vt:lpstr>9. Split by use case scenarios</vt:lpstr>
      <vt:lpstr>10. Break out a spike</vt:lpstr>
    </vt:vector>
  </TitlesOfParts>
  <Manager/>
  <Company>Scaled Agile, Inc.</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Appendix A - Writing and Splitting Stories</dc:title>
  <dc:subject/>
  <dc:creator>© 2017 Scaled Agile, Inc.</dc:creator>
  <cp:keywords/>
  <dc:description>© 2011-2017 Scaled Agile, Inc.  All rights reserved.  The graphics and text in this presentation are protected by US and International copyright laws and may not be copied, used, or distributed without express permission.</dc:description>
  <cp:lastModifiedBy>Microsoft Office User</cp:lastModifiedBy>
  <cp:revision>1817</cp:revision>
  <cp:lastPrinted>2016-03-01T20:43:56Z</cp:lastPrinted>
  <dcterms:created xsi:type="dcterms:W3CDTF">2011-03-19T18:05:03Z</dcterms:created>
  <dcterms:modified xsi:type="dcterms:W3CDTF">2017-01-06T16:49:03Z</dcterms:modified>
  <cp:category/>
</cp:coreProperties>
</file>