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2.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omments/comment3.xml" ContentType="application/vnd.openxmlformats-officedocument.presentationml.comments+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 id="2147483656" r:id="rId3"/>
  </p:sldMasterIdLst>
  <p:notesMasterIdLst>
    <p:notesMasterId r:id="rId57"/>
  </p:notesMasterIdLst>
  <p:handoutMasterIdLst>
    <p:handoutMasterId r:id="rId58"/>
  </p:handoutMasterIdLst>
  <p:sldIdLst>
    <p:sldId id="256" r:id="rId4"/>
    <p:sldId id="360" r:id="rId5"/>
    <p:sldId id="363" r:id="rId6"/>
    <p:sldId id="361" r:id="rId7"/>
    <p:sldId id="447" r:id="rId8"/>
    <p:sldId id="446" r:id="rId9"/>
    <p:sldId id="413" r:id="rId10"/>
    <p:sldId id="384" r:id="rId11"/>
    <p:sldId id="367" r:id="rId12"/>
    <p:sldId id="370" r:id="rId13"/>
    <p:sldId id="488" r:id="rId14"/>
    <p:sldId id="489" r:id="rId15"/>
    <p:sldId id="420" r:id="rId16"/>
    <p:sldId id="448" r:id="rId17"/>
    <p:sldId id="449" r:id="rId18"/>
    <p:sldId id="450" r:id="rId19"/>
    <p:sldId id="451" r:id="rId20"/>
    <p:sldId id="452" r:id="rId21"/>
    <p:sldId id="453" r:id="rId22"/>
    <p:sldId id="454" r:id="rId23"/>
    <p:sldId id="455" r:id="rId24"/>
    <p:sldId id="456" r:id="rId25"/>
    <p:sldId id="457" r:id="rId26"/>
    <p:sldId id="458" r:id="rId27"/>
    <p:sldId id="459" r:id="rId28"/>
    <p:sldId id="460" r:id="rId29"/>
    <p:sldId id="461" r:id="rId30"/>
    <p:sldId id="462" r:id="rId31"/>
    <p:sldId id="463" r:id="rId32"/>
    <p:sldId id="464" r:id="rId33"/>
    <p:sldId id="487" r:id="rId34"/>
    <p:sldId id="465" r:id="rId35"/>
    <p:sldId id="466" r:id="rId36"/>
    <p:sldId id="467" r:id="rId37"/>
    <p:sldId id="468" r:id="rId38"/>
    <p:sldId id="469" r:id="rId39"/>
    <p:sldId id="470" r:id="rId40"/>
    <p:sldId id="471" r:id="rId41"/>
    <p:sldId id="472" r:id="rId42"/>
    <p:sldId id="473" r:id="rId43"/>
    <p:sldId id="474" r:id="rId44"/>
    <p:sldId id="475" r:id="rId45"/>
    <p:sldId id="476" r:id="rId46"/>
    <p:sldId id="477" r:id="rId47"/>
    <p:sldId id="478" r:id="rId48"/>
    <p:sldId id="479" r:id="rId49"/>
    <p:sldId id="480" r:id="rId50"/>
    <p:sldId id="481" r:id="rId51"/>
    <p:sldId id="482" r:id="rId52"/>
    <p:sldId id="483" r:id="rId53"/>
    <p:sldId id="484" r:id="rId54"/>
    <p:sldId id="485" r:id="rId55"/>
    <p:sldId id="486" r:id="rId56"/>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00u4737" initials="AA" lastIdx="17" clrIdx="0"/>
  <p:cmAuthor id="1" name="Phuong" initials="gc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4F81BD"/>
    <a:srgbClr val="1D9723"/>
    <a:srgbClr val="0000FF"/>
    <a:srgbClr val="DAA600"/>
    <a:srgbClr val="808080"/>
    <a:srgbClr val="0066FF"/>
    <a:srgbClr val="FC0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31" autoAdjust="0"/>
    <p:restoredTop sz="88160" autoAdjust="0"/>
  </p:normalViewPr>
  <p:slideViewPr>
    <p:cSldViewPr snapToObjects="1">
      <p:cViewPr>
        <p:scale>
          <a:sx n="110" d="100"/>
          <a:sy n="110" d="100"/>
        </p:scale>
        <p:origin x="-240" y="-246"/>
      </p:cViewPr>
      <p:guideLst>
        <p:guide orient="horz" pos="162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notesViewPr>
    <p:cSldViewPr snapToObjects="1">
      <p:cViewPr varScale="1">
        <p:scale>
          <a:sx n="53" d="100"/>
          <a:sy n="53" d="100"/>
        </p:scale>
        <p:origin x="-2448" y="-8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1-02T07:46:47.474" idx="12">
    <p:pos x="10" y="-121"/>
    <p:text>If the issue is "Reopened" then it should have been closed earlier. This does not seem to be the case in this flow chart</p:text>
  </p:cm>
  <p:cm authorId="1" dt="2014-01-06T16:21:59.459" idx="4">
    <p:pos x="3056" y="36"/>
    <p:text>On JIRA, after developer is done with the issue, he will set the issue status to "Resolved".
On an "Resolved" issue there are 2 buttons "Close issue" and "Reopen issue".
+ After tester verifies the fixing of the issue, if he agrees it is fixed, he selects the "Close issue" button and the status of the issue is changed to "Closed". 
+ If tester disagrees with the fixing, he selects "Reopen issue" button and the status of the issue is changed to "Reopened". Actually the "Closed" status was bypassed when selecting "Reopen issue" button.
I will add these explanation into the script.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4-01-03T08:51:35.595" idx="15">
    <p:pos x="10" y="10"/>
    <p:text>Please explain and provide information for each item in the menu bar for DAMS Viewer. As an example explain what "Get Logs" is used for and next show how someone will use the "Get Log" feature. Please repeat the above process for all the items in menu bar.</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4-01-03T09:28:37.525" idx="16">
    <p:pos x="5504" y="722"/>
    <p:text>Please explain when and how to use the "SENDREPORT" in keyword search and how to get and input the report number
Please explain when and how to use the "WRITEREPORT" in keyword search and how to attach the report
</p:text>
  </p:cm>
  <p:cm authorId="0" dt="2014-01-06T07:07:02.296" idx="17">
    <p:pos x="2668" y="133"/>
    <p:text>Add steps and screenshots needed to perform the keyword search.
Currently keyword search is done thru "Smart Search"</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276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E547153F-6619-4E74-9D8A-FC4E3994545C}" type="datetimeFigureOut">
              <a:rPr lang="en-US"/>
              <a:pPr/>
              <a:t>4/14/2014</a:t>
            </a:fld>
            <a:endParaRPr lang="en-US"/>
          </a:p>
        </p:txBody>
      </p:sp>
      <p:sp>
        <p:nvSpPr>
          <p:cNvPr id="276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D8963061-8B85-4249-8361-E0064D56FBB1}" type="slidenum">
              <a:rPr lang="en-US"/>
              <a:pPr/>
              <a:t>‹#›</a:t>
            </a:fld>
            <a:endParaRPr lang="en-US"/>
          </a:p>
        </p:txBody>
      </p:sp>
    </p:spTree>
    <p:extLst>
      <p:ext uri="{BB962C8B-B14F-4D97-AF65-F5344CB8AC3E}">
        <p14:creationId xmlns:p14="http://schemas.microsoft.com/office/powerpoint/2010/main" val="3708003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22D0AD85-63CE-4542-8FB6-78DFB567FFF6}" type="datetimeFigureOut">
              <a:rPr lang="en-US"/>
              <a:pPr/>
              <a:t>4/14/2014</a:t>
            </a:fld>
            <a:endParaRPr lang="en-US"/>
          </a:p>
        </p:txBody>
      </p:sp>
      <p:sp>
        <p:nvSpPr>
          <p:cNvPr id="573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100A31C6-B9E3-430F-81BD-03EE796AE215}" type="slidenum">
              <a:rPr lang="en-US"/>
              <a:pPr/>
              <a:t>‹#›</a:t>
            </a:fld>
            <a:endParaRPr lang="en-US"/>
          </a:p>
        </p:txBody>
      </p:sp>
    </p:spTree>
    <p:extLst>
      <p:ext uri="{BB962C8B-B14F-4D97-AF65-F5344CB8AC3E}">
        <p14:creationId xmlns:p14="http://schemas.microsoft.com/office/powerpoint/2010/main" val="39479932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confluence.atlassian.com/display/JIRA/Changing+the+Look+and+Behavior+of+a+Gadget"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pPr eaLnBrk="1" hangingPunct="1"/>
            <a:r>
              <a:rPr lang="en-US" altLang="en-US" smtClean="0"/>
              <a:t>The </a:t>
            </a:r>
            <a:r>
              <a:rPr lang="en-US" altLang="en-US" b="1" smtClean="0"/>
              <a:t>JIRA Dashboards</a:t>
            </a:r>
            <a:r>
              <a:rPr lang="en-US" altLang="en-US" smtClean="0"/>
              <a:t> is the first screen you see when you log in to JIRA. </a:t>
            </a:r>
          </a:p>
          <a:p>
            <a:pPr eaLnBrk="1" hangingPunct="1"/>
            <a:r>
              <a:rPr lang="en-US" altLang="en-US" smtClean="0"/>
              <a:t>It can be configured to display many different types of information, depending on your areas of interest. </a:t>
            </a:r>
          </a:p>
          <a:p>
            <a:pPr eaLnBrk="1" hangingPunct="1"/>
            <a:r>
              <a:rPr lang="en-US" altLang="en-US" smtClean="0"/>
              <a:t>The information boxes on the dashboard are called </a:t>
            </a:r>
            <a:r>
              <a:rPr lang="en-US" altLang="en-US" b="1" smtClean="0"/>
              <a:t>Gadgets</a:t>
            </a:r>
            <a:r>
              <a:rPr lang="en-US" altLang="en-US" smtClean="0"/>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pPr eaLnBrk="1" hangingPunct="1"/>
            <a:r>
              <a:rPr lang="en-US" altLang="en-US" smtClean="0"/>
              <a:t>Here I click on “Create New Dashboard”</a:t>
            </a:r>
          </a:p>
          <a:p>
            <a:pPr eaLnBrk="1" hangingPunct="1"/>
            <a:r>
              <a:rPr lang="en-US" altLang="en-US" smtClean="0"/>
              <a:t>I name the Dashboard “my first dashboard”-&gt;Start From Blank dashboard -&gt;Select Favorite-&gt;Shares : Not shared so only I can see and use this dashboard. </a:t>
            </a:r>
          </a:p>
          <a:p>
            <a:pPr eaLnBrk="1" hangingPunct="1"/>
            <a:r>
              <a:rPr lang="en-US" altLang="en-US" smtClean="0"/>
              <a:t>Then click Add.</a:t>
            </a:r>
          </a:p>
          <a:p>
            <a:pPr eaLnBrk="1" hangingPunct="1"/>
            <a:r>
              <a:rPr lang="en-US" altLang="en-US" smtClean="0"/>
              <a:t>Now select the “blank dashboard” I just created.</a:t>
            </a:r>
          </a:p>
          <a:p>
            <a:pPr eaLnBrk="1" hangingPunct="1"/>
            <a:endParaRPr lang="en-US" altLang="en-US" smtClean="0"/>
          </a:p>
          <a:p>
            <a:pPr eaLnBrk="1" hangingPunct="1"/>
            <a:endParaRPr lang="en-US" altLang="en-US" smtClean="0"/>
          </a:p>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r>
              <a:rPr lang="en-US" altLang="en-US" smtClean="0"/>
              <a:t>Click on “add new gadget”</a:t>
            </a:r>
          </a:p>
          <a:p>
            <a:r>
              <a:rPr lang="en-US" altLang="en-US" smtClean="0"/>
              <a:t>Then select the “Gadget</a:t>
            </a:r>
            <a:br>
              <a:rPr lang="en-US" altLang="en-US" smtClean="0"/>
            </a:br>
            <a:r>
              <a:rPr lang="en-US" altLang="en-US" smtClean="0"/>
              <a:t>You can easily customize your dashboard by choosing a different layout, adding more gadgets, dragging the gadgets into different positions, and </a:t>
            </a:r>
            <a:r>
              <a:rPr lang="en-US" altLang="en-US" smtClean="0">
                <a:hlinkClick r:id="rId3"/>
              </a:rPr>
              <a:t>changing the look</a:t>
            </a:r>
            <a:r>
              <a:rPr lang="en-US" altLang="en-US" smtClean="0"/>
              <a:t> of individual gadgets.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57452"/>
            <a:ext cx="5638800" cy="800099"/>
          </a:xfrm>
        </p:spPr>
        <p:txBody>
          <a:bodyPr/>
          <a:lstStyle>
            <a:lvl1pPr algn="l">
              <a:defRPr sz="3600">
                <a:solidFill>
                  <a:schemeClr val="accent6">
                    <a:lumMod val="75000"/>
                  </a:schemeClr>
                </a:solidFill>
              </a:defRPr>
            </a:lvl1pPr>
          </a:lstStyle>
          <a:p>
            <a:r>
              <a:rPr lang="en-US"/>
              <a:t>Click to edit Master title style</a:t>
            </a:r>
          </a:p>
        </p:txBody>
      </p:sp>
      <p:sp>
        <p:nvSpPr>
          <p:cNvPr id="3" name="Subtitle 2"/>
          <p:cNvSpPr>
            <a:spLocks noGrp="1"/>
          </p:cNvSpPr>
          <p:nvPr>
            <p:ph type="subTitle" idx="1"/>
          </p:nvPr>
        </p:nvSpPr>
        <p:spPr>
          <a:xfrm>
            <a:off x="1066800" y="3200400"/>
            <a:ext cx="4724400" cy="571500"/>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24BFC8BD-C6C1-4AA3-9C77-75EAF85B965D}" type="datetime1">
              <a:rPr lang="en-US"/>
              <a:pPr/>
              <a:t>4/14/2014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AE1FD5-56E1-4C66-874F-545BFEF194D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99EE39B-1D4E-4B06-AC84-0D4DB37B799B}" type="datetime1">
              <a:rPr lang="en-US"/>
              <a:pPr/>
              <a:t>4/14/2014</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06C136C9-3E8B-4787-A42C-62DBABA2E18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748066F-21FB-41E1-A42D-331875336D40}" type="datetime1">
              <a:rPr lang="en-US"/>
              <a:pPr/>
              <a:t>4/14/2014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D232AD-E9E8-4DE5-AD27-02C7FF44CE0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514350"/>
            <a:ext cx="4495800" cy="4038600"/>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43400" y="514350"/>
            <a:ext cx="4495800" cy="4038600"/>
          </a:xfrm>
        </p:spPr>
        <p:txBody>
          <a:bodyPr/>
          <a:lstStyle>
            <a:lvl1pPr>
              <a:defRPr sz="20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D99F93B0-0CE7-43C8-8431-5C236688BDAF}" type="datetime1">
              <a:rPr lang="en-US"/>
              <a:pPr/>
              <a:t>4/14/2014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954A5EE-10F1-4E4D-B728-48EDDB0A11F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28599" y="576262"/>
            <a:ext cx="4421035" cy="5661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8599" y="1056084"/>
            <a:ext cx="4421035" cy="3496866"/>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16428" y="576262"/>
            <a:ext cx="4422772" cy="5661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428" y="1056084"/>
            <a:ext cx="4422772" cy="3496866"/>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0533ACCD-CAA4-4EDC-BE3A-8F2A6570874C}" type="datetime1">
              <a:rPr lang="en-US"/>
              <a:pPr/>
              <a:t>4/14/2014</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9E33457C-8322-4226-8F9D-37695A130BF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B9ABC0BC-15AD-44D2-8921-21E5A49683B5}" type="datetime1">
              <a:rPr lang="en-US"/>
              <a:pPr/>
              <a:t>4/14/2014</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BD2ADC51-312B-4963-B306-DED6027B79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41B1DE93-AB80-409D-BF67-9F137677F21A}" type="datetime1">
              <a:rPr lang="en-US"/>
              <a:pPr/>
              <a:t>4/14/2014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EAF55FB3-611C-48A3-A70D-8581DCA74B9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Lst>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pitchFamily="-106" charset="-128"/>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52400" y="0"/>
            <a:ext cx="7848600" cy="4381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152400" y="590550"/>
            <a:ext cx="8839200" cy="4176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Bullet 1 – Initial Caps</a:t>
            </a:r>
          </a:p>
          <a:p>
            <a:pPr lvl="1"/>
            <a:r>
              <a:rPr lang="en-US" altLang="en-US" smtClean="0"/>
              <a:t>Level 2 – Cap &amp; lower case</a:t>
            </a:r>
          </a:p>
          <a:p>
            <a:pPr lvl="2"/>
            <a:r>
              <a:rPr lang="en-US" altLang="en-US" smtClean="0"/>
              <a:t>Level 3 – Cap &amp; lower case	</a:t>
            </a:r>
          </a:p>
          <a:p>
            <a:pPr lvl="3"/>
            <a:r>
              <a:rPr lang="en-US" altLang="en-US" smtClean="0"/>
              <a:t>Level 4 – Cap &amp; lower case</a:t>
            </a:r>
          </a:p>
          <a:p>
            <a:pPr lvl="4"/>
            <a:r>
              <a:rPr lang="en-US" altLang="en-US" smtClean="0"/>
              <a:t>Level 5 – Cap &amp; lower case</a:t>
            </a:r>
          </a:p>
        </p:txBody>
      </p:sp>
      <p:sp>
        <p:nvSpPr>
          <p:cNvPr id="4" name="Date Placeholder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6C5EDA89-3E7B-4513-BDDF-686DD9157D4B}" type="datetime1">
              <a:rPr lang="en-US"/>
              <a:pPr/>
              <a:t>4/14/2014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05A05D5D-1D3A-4367-9CAD-D03193AD8D8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timing>
    <p:tnLst>
      <p:par>
        <p:cTn id="1" dur="indefinite" restart="never" nodeType="tmRoot"/>
      </p:par>
    </p:tnLst>
  </p:timing>
  <p:txStyles>
    <p:titleStyle>
      <a:lvl1pPr algn="l" defTabSz="457200" rtl="0" eaLnBrk="0" fontAlgn="base" hangingPunct="0">
        <a:spcBef>
          <a:spcPct val="0"/>
        </a:spcBef>
        <a:spcAft>
          <a:spcPct val="0"/>
        </a:spcAft>
        <a:defRPr sz="3200" kern="1200">
          <a:solidFill>
            <a:schemeClr val="bg1"/>
          </a:solidFill>
          <a:latin typeface="+mj-lt"/>
          <a:ea typeface="MS PGothic" pitchFamily="34" charset="-128"/>
          <a:cs typeface="ＭＳ Ｐゴシック" pitchFamily="-106" charset="-128"/>
        </a:defRPr>
      </a:lvl1pPr>
      <a:lvl2pPr algn="l" defTabSz="457200" rtl="0" eaLnBrk="0" fontAlgn="base" hangingPunct="0">
        <a:spcBef>
          <a:spcPct val="0"/>
        </a:spcBef>
        <a:spcAft>
          <a:spcPct val="0"/>
        </a:spcAft>
        <a:defRPr sz="3200">
          <a:solidFill>
            <a:schemeClr val="bg1"/>
          </a:solidFill>
          <a:latin typeface="Calibri" pitchFamily="-106" charset="0"/>
          <a:ea typeface="MS PGothic" pitchFamily="34" charset="-128"/>
          <a:cs typeface="ＭＳ Ｐゴシック" pitchFamily="-106" charset="-128"/>
        </a:defRPr>
      </a:lvl2pPr>
      <a:lvl3pPr algn="l" defTabSz="457200" rtl="0" eaLnBrk="0" fontAlgn="base" hangingPunct="0">
        <a:spcBef>
          <a:spcPct val="0"/>
        </a:spcBef>
        <a:spcAft>
          <a:spcPct val="0"/>
        </a:spcAft>
        <a:defRPr sz="3200">
          <a:solidFill>
            <a:schemeClr val="bg1"/>
          </a:solidFill>
          <a:latin typeface="Calibri" pitchFamily="-106" charset="0"/>
          <a:ea typeface="MS PGothic" pitchFamily="34" charset="-128"/>
          <a:cs typeface="ＭＳ Ｐゴシック" pitchFamily="-106" charset="-128"/>
        </a:defRPr>
      </a:lvl3pPr>
      <a:lvl4pPr algn="l" defTabSz="457200" rtl="0" eaLnBrk="0" fontAlgn="base" hangingPunct="0">
        <a:spcBef>
          <a:spcPct val="0"/>
        </a:spcBef>
        <a:spcAft>
          <a:spcPct val="0"/>
        </a:spcAft>
        <a:defRPr sz="3200">
          <a:solidFill>
            <a:schemeClr val="bg1"/>
          </a:solidFill>
          <a:latin typeface="Calibri" pitchFamily="-106" charset="0"/>
          <a:ea typeface="MS PGothic" pitchFamily="34" charset="-128"/>
          <a:cs typeface="ＭＳ Ｐゴシック" pitchFamily="-106" charset="-128"/>
        </a:defRPr>
      </a:lvl4pPr>
      <a:lvl5pPr algn="l" defTabSz="457200" rtl="0" eaLnBrk="0" fontAlgn="base" hangingPunct="0">
        <a:spcBef>
          <a:spcPct val="0"/>
        </a:spcBef>
        <a:spcAft>
          <a:spcPct val="0"/>
        </a:spcAft>
        <a:defRPr sz="3200">
          <a:solidFill>
            <a:schemeClr val="bg1"/>
          </a:solidFill>
          <a:latin typeface="Calibri" pitchFamily="-106" charset="0"/>
          <a:ea typeface="MS PGothic" pitchFamily="34" charset="-128"/>
          <a:cs typeface="ＭＳ Ｐゴシック" pitchFamily="-106" charset="-128"/>
        </a:defRPr>
      </a:lvl5pPr>
      <a:lvl6pPr marL="4572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6pPr>
      <a:lvl7pPr marL="9144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7pPr>
      <a:lvl8pPr marL="13716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8pPr>
      <a:lvl9pPr marL="1828800" algn="l" defTabSz="457200" rtl="0" fontAlgn="base">
        <a:spcBef>
          <a:spcPct val="0"/>
        </a:spcBef>
        <a:spcAft>
          <a:spcPct val="0"/>
        </a:spcAft>
        <a:defRPr sz="3200">
          <a:solidFill>
            <a:schemeClr val="tx1"/>
          </a:solidFill>
          <a:latin typeface="Calibri" pitchFamily="-106" charset="0"/>
          <a:ea typeface="ＭＳ Ｐゴシック" pitchFamily="-106" charset="-128"/>
          <a:cs typeface="ＭＳ Ｐゴシック" pitchFamily="-106" charset="-128"/>
        </a:defRPr>
      </a:lvl9pPr>
    </p:titleStyle>
    <p:bodyStyle>
      <a:lvl1pPr marL="347663" indent="-347663" algn="l" rtl="0" eaLnBrk="0" fontAlgn="base" hangingPunct="0">
        <a:spcBef>
          <a:spcPct val="20000"/>
        </a:spcBef>
        <a:spcAft>
          <a:spcPct val="0"/>
        </a:spcAft>
        <a:buBlip>
          <a:blip r:embed="rId7"/>
        </a:buBlip>
        <a:defRPr lang="en-US" sz="2800" b="1">
          <a:solidFill>
            <a:srgbClr val="262626"/>
          </a:solidFill>
          <a:latin typeface="+mn-lt"/>
          <a:ea typeface="MS PGothic" pitchFamily="34" charset="-128"/>
          <a:cs typeface="ＭＳ Ｐゴシック" pitchFamily="-106" charset="-128"/>
        </a:defRPr>
      </a:lvl1pPr>
      <a:lvl2pPr marL="739775" indent="-277813" algn="l" rtl="0" eaLnBrk="0" fontAlgn="base" hangingPunct="0">
        <a:spcBef>
          <a:spcPct val="20000"/>
        </a:spcBef>
        <a:spcAft>
          <a:spcPct val="0"/>
        </a:spcAft>
        <a:buBlip>
          <a:blip r:embed="rId8"/>
        </a:buBlip>
        <a:defRPr lang="en-US" sz="2400">
          <a:solidFill>
            <a:srgbClr val="262626"/>
          </a:solidFill>
          <a:latin typeface="+mn-lt"/>
          <a:ea typeface="MS PGothic" pitchFamily="34" charset="-128"/>
          <a:cs typeface="+mn-cs"/>
        </a:defRPr>
      </a:lvl2pPr>
      <a:lvl3pPr marL="1082675" indent="-228600" algn="l" rtl="0" eaLnBrk="0" fontAlgn="base" hangingPunct="0">
        <a:spcBef>
          <a:spcPct val="20000"/>
        </a:spcBef>
        <a:spcAft>
          <a:spcPct val="0"/>
        </a:spcAft>
        <a:buBlip>
          <a:blip r:embed="rId7"/>
        </a:buBlip>
        <a:defRPr lang="en-US" sz="2000">
          <a:solidFill>
            <a:srgbClr val="262626"/>
          </a:solidFill>
          <a:latin typeface="+mn-lt"/>
          <a:ea typeface="MS PGothic" pitchFamily="34" charset="-128"/>
          <a:cs typeface="+mn-cs"/>
        </a:defRPr>
      </a:lvl3pPr>
      <a:lvl4pPr marL="1425575" indent="-228600" algn="l" rtl="0" eaLnBrk="0" fontAlgn="base" hangingPunct="0">
        <a:spcBef>
          <a:spcPct val="20000"/>
        </a:spcBef>
        <a:spcAft>
          <a:spcPct val="0"/>
        </a:spcAft>
        <a:buBlip>
          <a:blip r:embed="rId8"/>
        </a:buBlip>
        <a:defRPr lang="en-US" sz="1600">
          <a:solidFill>
            <a:srgbClr val="262626"/>
          </a:solidFill>
          <a:latin typeface="+mn-lt"/>
          <a:ea typeface="MS PGothic" pitchFamily="34" charset="-128"/>
          <a:cs typeface="+mn-cs"/>
        </a:defRPr>
      </a:lvl4pPr>
      <a:lvl5pPr marL="1719263" indent="-179388" algn="l" rtl="0" eaLnBrk="0" fontAlgn="base" hangingPunct="0">
        <a:spcBef>
          <a:spcPct val="20000"/>
        </a:spcBef>
        <a:spcAft>
          <a:spcPct val="0"/>
        </a:spcAft>
        <a:buClr>
          <a:srgbClr val="FF9900"/>
        </a:buClr>
        <a:buFont typeface="Arial" pitchFamily="34" charset="0"/>
        <a:buBlip>
          <a:blip r:embed="rId7"/>
        </a:buBlip>
        <a:defRPr lang="en-US" sz="1400">
          <a:solidFill>
            <a:srgbClr val="262626"/>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Lst>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pitchFamily="-106" charset="-128"/>
        </a:defRPr>
      </a:lvl1pPr>
      <a:lvl2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2pPr>
      <a:lvl3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3pPr>
      <a:lvl4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4pPr>
      <a:lvl5pPr algn="ctr" defTabSz="457200" rtl="0" eaLnBrk="0" fontAlgn="base" hangingPunct="0">
        <a:spcBef>
          <a:spcPct val="0"/>
        </a:spcBef>
        <a:spcAft>
          <a:spcPct val="0"/>
        </a:spcAft>
        <a:defRPr sz="4400">
          <a:solidFill>
            <a:schemeClr val="tx1"/>
          </a:solidFill>
          <a:latin typeface="Calibri" pitchFamily="-106" charset="0"/>
          <a:ea typeface="MS PGothic" pitchFamily="34" charset="-128"/>
          <a:cs typeface="ＭＳ Ｐゴシック" pitchFamily="-106" charset="-128"/>
        </a:defRPr>
      </a:lvl5pPr>
      <a:lvl6pPr marL="4572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6pPr>
      <a:lvl7pPr marL="9144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7pPr>
      <a:lvl8pPr marL="13716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8pPr>
      <a:lvl9pPr marL="1828800" algn="ctr" defTabSz="457200" rtl="0" fontAlgn="base">
        <a:spcBef>
          <a:spcPct val="0"/>
        </a:spcBef>
        <a:spcAft>
          <a:spcPct val="0"/>
        </a:spcAft>
        <a:defRPr sz="4400">
          <a:solidFill>
            <a:schemeClr val="tx1"/>
          </a:solidFill>
          <a:latin typeface="Calibri" pitchFamily="-106" charset="0"/>
          <a:ea typeface="ＭＳ Ｐゴシック" pitchFamily="-106" charset="-128"/>
          <a:cs typeface="ＭＳ Ｐゴシック" pitchFamily="-106"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pitchFamily="-106" charset="-128"/>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hyperlink" Target="http://172.31.59.94/jir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comments" Target="../comments/commen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3.xml"/><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53.jpeg"/><Relationship Id="rId5" Type="http://schemas.openxmlformats.org/officeDocument/2006/relationships/image" Target="../media/image52.jpeg"/><Relationship Id="rId4" Type="http://schemas.openxmlformats.org/officeDocument/2006/relationships/image" Target="../media/image51.jpe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56.png"/><Relationship Id="rId5" Type="http://schemas.openxmlformats.org/officeDocument/2006/relationships/image" Target="../media/image55.jpeg"/><Relationship Id="rId4" Type="http://schemas.openxmlformats.org/officeDocument/2006/relationships/image" Target="../media/image54.jpeg"/></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58.jpe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5.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1828800" y="3181350"/>
            <a:ext cx="4267200" cy="430213"/>
          </a:xfrm>
          <a:prstGeom prst="rect">
            <a:avLst/>
          </a:prstGeom>
          <a:noFill/>
          <a:ln w="9525">
            <a:noFill/>
            <a:miter lim="800000"/>
            <a:headEnd/>
            <a:tailEnd/>
          </a:ln>
          <a:effectLst/>
        </p:spPr>
        <p:txBody>
          <a:bodyPr>
            <a:spAutoFit/>
          </a:bodyPr>
          <a:lstStyle/>
          <a:p>
            <a:pPr defTabSz="914400">
              <a:spcBef>
                <a:spcPct val="50000"/>
              </a:spcBef>
              <a:defRPr/>
            </a:pPr>
            <a:r>
              <a:rPr lang="en-US" altLang="en-US" sz="2200" b="1" smtClean="0">
                <a:solidFill>
                  <a:schemeClr val="accent1">
                    <a:lumMod val="75000"/>
                  </a:schemeClr>
                </a:solidFill>
                <a:latin typeface="Arial" charset="0"/>
                <a:ea typeface="ＭＳ Ｐゴシック" pitchFamily="34" charset="-128"/>
              </a:rPr>
              <a:t>Developer </a:t>
            </a:r>
            <a:r>
              <a:rPr lang="en-US" altLang="en-US" sz="2200" b="1" dirty="0" smtClean="0">
                <a:solidFill>
                  <a:schemeClr val="accent1">
                    <a:lumMod val="75000"/>
                  </a:schemeClr>
                </a:solidFill>
                <a:latin typeface="Arial" charset="0"/>
                <a:ea typeface="ＭＳ Ｐゴシック" pitchFamily="34" charset="-128"/>
              </a:rPr>
              <a:t>Roles</a:t>
            </a:r>
            <a:endParaRPr lang="en-US" altLang="en-US" sz="2200" b="1" dirty="0">
              <a:solidFill>
                <a:schemeClr val="accent1">
                  <a:lumMod val="75000"/>
                </a:schemeClr>
              </a:solidFill>
              <a:latin typeface="Arial" charset="0"/>
              <a:ea typeface="ＭＳ Ｐゴシック" pitchFamily="34" charset="-128"/>
            </a:endParaRPr>
          </a:p>
        </p:txBody>
      </p:sp>
      <p:pic>
        <p:nvPicPr>
          <p:cNvPr id="3075" name="Picture 6" descr="http://mmcneil.com/wp-content/uploads/2012/05/LOGO_JIRA.png"/>
          <p:cNvPicPr>
            <a:picLocks noChangeAspect="1" noChangeArrowheads="1"/>
          </p:cNvPicPr>
          <p:nvPr/>
        </p:nvPicPr>
        <p:blipFill>
          <a:blip r:embed="rId2"/>
          <a:srcRect/>
          <a:stretch>
            <a:fillRect/>
          </a:stretch>
        </p:blipFill>
        <p:spPr bwMode="auto">
          <a:xfrm>
            <a:off x="1143000" y="895350"/>
            <a:ext cx="3657600" cy="1592263"/>
          </a:xfrm>
          <a:prstGeom prst="rect">
            <a:avLst/>
          </a:prstGeom>
          <a:noFill/>
          <a:ln w="9525">
            <a:noFill/>
            <a:miter lim="800000"/>
            <a:headEnd/>
            <a:tailEnd/>
          </a:ln>
        </p:spPr>
      </p:pic>
      <p:sp>
        <p:nvSpPr>
          <p:cNvPr id="7" name="Title 5"/>
          <p:cNvSpPr>
            <a:spLocks noGrp="1"/>
          </p:cNvSpPr>
          <p:nvPr>
            <p:ph type="ctrTitle"/>
          </p:nvPr>
        </p:nvSpPr>
        <p:spPr>
          <a:xfrm>
            <a:off x="1447800" y="2570163"/>
            <a:ext cx="3657600" cy="638175"/>
          </a:xfrm>
        </p:spPr>
        <p:txBody>
          <a:bodyPr/>
          <a:lstStyle/>
          <a:p>
            <a:pPr>
              <a:defRPr/>
            </a:pPr>
            <a:r>
              <a:rPr lang="en-US" b="1" dirty="0" smtClean="0">
                <a:ea typeface="ＭＳ Ｐゴシック" pitchFamily="-106" charset="-128"/>
              </a:rPr>
              <a:t>Guide to Use JIRA</a:t>
            </a:r>
            <a:endParaRPr lang="en-US" b="1" dirty="0">
              <a:ea typeface="ＭＳ Ｐゴシック" pitchFamily="-106"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r>
              <a:rPr lang="en-US" altLang="en-US" b="1" smtClean="0"/>
              <a:t>Create new issue – Task (cont.)</a:t>
            </a:r>
          </a:p>
        </p:txBody>
      </p:sp>
      <p:sp>
        <p:nvSpPr>
          <p:cNvPr id="12291" name="Rectangle 3"/>
          <p:cNvSpPr>
            <a:spLocks noGrp="1"/>
          </p:cNvSpPr>
          <p:nvPr>
            <p:ph type="body" idx="1"/>
          </p:nvPr>
        </p:nvSpPr>
        <p:spPr>
          <a:xfrm>
            <a:off x="228600" y="647700"/>
            <a:ext cx="8229600" cy="857250"/>
          </a:xfrm>
        </p:spPr>
        <p:txBody>
          <a:bodyPr/>
          <a:lstStyle/>
          <a:p>
            <a:pPr>
              <a:lnSpc>
                <a:spcPct val="80000"/>
              </a:lnSpc>
            </a:pPr>
            <a:r>
              <a:rPr altLang="en-US" sz="2000" b="0" smtClean="0"/>
              <a:t>When creating a task, “</a:t>
            </a:r>
            <a:r>
              <a:rPr altLang="en-US" sz="2000" b="0" smtClean="0">
                <a:solidFill>
                  <a:srgbClr val="0000FF"/>
                </a:solidFill>
              </a:rPr>
              <a:t>Due Date</a:t>
            </a:r>
            <a:r>
              <a:rPr altLang="en-US" sz="2000" b="0" smtClean="0"/>
              <a:t>” and “</a:t>
            </a:r>
            <a:r>
              <a:rPr altLang="en-US" sz="2000" b="0" smtClean="0">
                <a:solidFill>
                  <a:srgbClr val="0000FF"/>
                </a:solidFill>
              </a:rPr>
              <a:t>Original Estimate</a:t>
            </a:r>
            <a:r>
              <a:rPr altLang="en-US" sz="2000" b="0" smtClean="0"/>
              <a:t>”  fields should also be filled.</a:t>
            </a:r>
          </a:p>
          <a:p>
            <a:pPr>
              <a:lnSpc>
                <a:spcPct val="80000"/>
              </a:lnSpc>
              <a:buFontTx/>
              <a:buNone/>
            </a:pPr>
            <a:r>
              <a:rPr altLang="en-US" sz="2400" smtClean="0"/>
              <a:t> </a:t>
            </a:r>
          </a:p>
        </p:txBody>
      </p:sp>
      <p:pic>
        <p:nvPicPr>
          <p:cNvPr id="12292" name="Picture 4"/>
          <p:cNvPicPr>
            <a:picLocks noChangeAspect="1" noChangeArrowheads="1"/>
          </p:cNvPicPr>
          <p:nvPr/>
        </p:nvPicPr>
        <p:blipFill>
          <a:blip r:embed="rId2"/>
          <a:srcRect/>
          <a:stretch>
            <a:fillRect/>
          </a:stretch>
        </p:blipFill>
        <p:spPr bwMode="auto">
          <a:xfrm>
            <a:off x="1079500" y="1428750"/>
            <a:ext cx="6616700" cy="3271838"/>
          </a:xfrm>
          <a:prstGeom prst="rect">
            <a:avLst/>
          </a:prstGeom>
          <a:noFill/>
          <a:ln w="9525">
            <a:noFill/>
            <a:miter lim="800000"/>
            <a:headEnd/>
            <a:tailEnd/>
          </a:ln>
        </p:spPr>
      </p:pic>
      <p:sp>
        <p:nvSpPr>
          <p:cNvPr id="12293" name="Rectangle 6"/>
          <p:cNvSpPr>
            <a:spLocks noChangeArrowheads="1"/>
          </p:cNvSpPr>
          <p:nvPr/>
        </p:nvSpPr>
        <p:spPr bwMode="auto">
          <a:xfrm>
            <a:off x="1384300" y="3671888"/>
            <a:ext cx="2514600" cy="285750"/>
          </a:xfrm>
          <a:prstGeom prst="rect">
            <a:avLst/>
          </a:prstGeom>
          <a:noFill/>
          <a:ln w="9525">
            <a:solidFill>
              <a:srgbClr val="FF0000"/>
            </a:solidFill>
            <a:miter lim="800000"/>
            <a:headEnd/>
            <a:tailEnd/>
          </a:ln>
        </p:spPr>
        <p:txBody>
          <a:bodyPr wrap="none" anchor="ctr"/>
          <a:lstStyle/>
          <a:p>
            <a:endParaRPr lang="en-US" altLang="en-US"/>
          </a:p>
        </p:txBody>
      </p:sp>
      <p:sp>
        <p:nvSpPr>
          <p:cNvPr id="12294" name="Oval 8"/>
          <p:cNvSpPr>
            <a:spLocks noChangeArrowheads="1"/>
          </p:cNvSpPr>
          <p:nvPr/>
        </p:nvSpPr>
        <p:spPr bwMode="auto">
          <a:xfrm>
            <a:off x="1765300" y="3043238"/>
            <a:ext cx="609600" cy="228600"/>
          </a:xfrm>
          <a:prstGeom prst="ellipse">
            <a:avLst/>
          </a:prstGeom>
          <a:noFill/>
          <a:ln w="22225">
            <a:solidFill>
              <a:srgbClr val="FF0000"/>
            </a:solidFill>
            <a:round/>
            <a:headEnd/>
            <a:tailEnd/>
          </a:ln>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a:xfrm>
            <a:off x="304800" y="-38100"/>
            <a:ext cx="8610600" cy="473075"/>
          </a:xfrm>
        </p:spPr>
        <p:txBody>
          <a:bodyPr/>
          <a:lstStyle/>
          <a:p>
            <a:pPr marL="609600" indent="-609600"/>
            <a:r>
              <a:rPr lang="en-US" altLang="en-US" b="1" smtClean="0"/>
              <a:t>Issue types</a:t>
            </a:r>
          </a:p>
        </p:txBody>
      </p:sp>
      <p:sp>
        <p:nvSpPr>
          <p:cNvPr id="13315" name="Content Placeholder 2"/>
          <p:cNvSpPr>
            <a:spLocks/>
          </p:cNvSpPr>
          <p:nvPr/>
        </p:nvSpPr>
        <p:spPr bwMode="auto">
          <a:xfrm>
            <a:off x="228600" y="647700"/>
            <a:ext cx="8458200" cy="2914650"/>
          </a:xfrm>
          <a:prstGeom prst="rect">
            <a:avLst/>
          </a:prstGeom>
          <a:noFill/>
          <a:ln w="9525">
            <a:noFill/>
            <a:miter lim="800000"/>
            <a:headEnd/>
            <a:tailEnd/>
          </a:ln>
        </p:spPr>
        <p:txBody>
          <a:bodyPr/>
          <a:lstStyle/>
          <a:p>
            <a:pPr marL="533400" indent="-533400" algn="ctr" defTabSz="914400" eaLnBrk="0" hangingPunct="0">
              <a:spcBef>
                <a:spcPct val="20000"/>
              </a:spcBef>
            </a:pPr>
            <a:r>
              <a:rPr lang="en-US" altLang="ja-JP" sz="3200" b="1">
                <a:solidFill>
                  <a:srgbClr val="808080"/>
                </a:solidFill>
                <a:latin typeface="Calibri" pitchFamily="34" charset="0"/>
              </a:rPr>
              <a:t>Bug</a:t>
            </a:r>
          </a:p>
          <a:p>
            <a:pPr marL="533400" indent="-533400" algn="ctr" defTabSz="914400" eaLnBrk="0" hangingPunct="0">
              <a:spcBef>
                <a:spcPct val="20000"/>
              </a:spcBef>
            </a:pPr>
            <a:r>
              <a:rPr lang="en-US" altLang="ja-JP" sz="3200" b="1">
                <a:solidFill>
                  <a:srgbClr val="808080"/>
                </a:solidFill>
                <a:latin typeface="Calibri" pitchFamily="34" charset="0"/>
              </a:rPr>
              <a:t>Task</a:t>
            </a:r>
          </a:p>
          <a:p>
            <a:pPr marL="533400" indent="-533400" algn="ctr" defTabSz="914400" eaLnBrk="0" hangingPunct="0">
              <a:spcBef>
                <a:spcPct val="20000"/>
              </a:spcBef>
            </a:pPr>
            <a:r>
              <a:rPr lang="en-US" altLang="ja-JP" sz="3200" b="1">
                <a:solidFill>
                  <a:srgbClr val="4F81BD"/>
                </a:solidFill>
                <a:latin typeface="Calibri" pitchFamily="34" charset="0"/>
              </a:rPr>
              <a:t>Improvement</a:t>
            </a:r>
          </a:p>
          <a:p>
            <a:pPr marL="533400" indent="-533400" algn="ctr" defTabSz="914400" eaLnBrk="0" hangingPunct="0">
              <a:spcBef>
                <a:spcPct val="20000"/>
              </a:spcBef>
            </a:pPr>
            <a:endParaRPr lang="en-US" altLang="en-US" sz="3200" b="1">
              <a:solidFill>
                <a:srgbClr val="4F81BD"/>
              </a:solidFill>
              <a:latin typeface="Calibri" pitchFamily="34" charset="0"/>
            </a:endParaRPr>
          </a:p>
        </p:txBody>
      </p:sp>
      <p:pic>
        <p:nvPicPr>
          <p:cNvPr id="13316" name="Picture 4"/>
          <p:cNvPicPr>
            <a:picLocks noChangeAspect="1" noChangeArrowheads="1"/>
          </p:cNvPicPr>
          <p:nvPr/>
        </p:nvPicPr>
        <p:blipFill>
          <a:blip r:embed="rId3"/>
          <a:srcRect/>
          <a:stretch>
            <a:fillRect/>
          </a:stretch>
        </p:blipFill>
        <p:spPr bwMode="auto">
          <a:xfrm>
            <a:off x="533400" y="3986213"/>
            <a:ext cx="609600" cy="457200"/>
          </a:xfrm>
          <a:prstGeom prst="rect">
            <a:avLst/>
          </a:prstGeom>
          <a:noFill/>
          <a:ln w="9525">
            <a:noFill/>
            <a:miter lim="800000"/>
            <a:headEnd/>
            <a:tailEnd/>
          </a:ln>
        </p:spPr>
      </p:pic>
      <p:sp>
        <p:nvSpPr>
          <p:cNvPr id="13317" name="Text Box 5"/>
          <p:cNvSpPr txBox="1">
            <a:spLocks noChangeArrowheads="1"/>
          </p:cNvSpPr>
          <p:nvPr/>
        </p:nvSpPr>
        <p:spPr bwMode="auto">
          <a:xfrm>
            <a:off x="228600" y="4386263"/>
            <a:ext cx="1295400" cy="369887"/>
          </a:xfrm>
          <a:prstGeom prst="rect">
            <a:avLst/>
          </a:prstGeom>
          <a:noFill/>
          <a:ln w="9525">
            <a:noFill/>
            <a:miter lim="800000"/>
            <a:headEnd/>
            <a:tailEnd/>
          </a:ln>
        </p:spPr>
        <p:txBody>
          <a:bodyPr>
            <a:spAutoFit/>
          </a:bodyPr>
          <a:lstStyle/>
          <a:p>
            <a:pPr>
              <a:spcBef>
                <a:spcPct val="50000"/>
              </a:spcBef>
            </a:pPr>
            <a:r>
              <a:rPr lang="en-US" altLang="en-US"/>
              <a:t>Developer</a:t>
            </a:r>
          </a:p>
        </p:txBody>
      </p:sp>
      <p:pic>
        <p:nvPicPr>
          <p:cNvPr id="13318" name="Picture 6"/>
          <p:cNvPicPr>
            <a:picLocks noChangeAspect="1" noChangeArrowheads="1"/>
          </p:cNvPicPr>
          <p:nvPr/>
        </p:nvPicPr>
        <p:blipFill>
          <a:blip r:embed="rId4"/>
          <a:srcRect/>
          <a:stretch>
            <a:fillRect/>
          </a:stretch>
        </p:blipFill>
        <p:spPr bwMode="auto">
          <a:xfrm>
            <a:off x="2133600" y="3986213"/>
            <a:ext cx="536575" cy="457200"/>
          </a:xfrm>
          <a:prstGeom prst="rect">
            <a:avLst/>
          </a:prstGeom>
          <a:noFill/>
          <a:ln w="9525">
            <a:noFill/>
            <a:miter lim="800000"/>
            <a:headEnd/>
            <a:tailEnd/>
          </a:ln>
        </p:spPr>
      </p:pic>
      <p:sp>
        <p:nvSpPr>
          <p:cNvPr id="13319" name="Text Box 7"/>
          <p:cNvSpPr txBox="1">
            <a:spLocks noChangeArrowheads="1"/>
          </p:cNvSpPr>
          <p:nvPr/>
        </p:nvSpPr>
        <p:spPr bwMode="auto">
          <a:xfrm>
            <a:off x="1600200" y="4400550"/>
            <a:ext cx="2590800" cy="369888"/>
          </a:xfrm>
          <a:prstGeom prst="rect">
            <a:avLst/>
          </a:prstGeom>
          <a:noFill/>
          <a:ln w="9525">
            <a:noFill/>
            <a:miter lim="800000"/>
            <a:headEnd/>
            <a:tailEnd/>
          </a:ln>
        </p:spPr>
        <p:txBody>
          <a:bodyPr>
            <a:spAutoFit/>
          </a:bodyPr>
          <a:lstStyle/>
          <a:p>
            <a:pPr>
              <a:spcBef>
                <a:spcPct val="50000"/>
              </a:spcBef>
            </a:pPr>
            <a:r>
              <a:rPr lang="en-US" altLang="en-US"/>
              <a:t>Development Lead</a:t>
            </a:r>
          </a:p>
        </p:txBody>
      </p:sp>
      <p:pic>
        <p:nvPicPr>
          <p:cNvPr id="13320" name="Picture 39"/>
          <p:cNvPicPr>
            <a:picLocks noChangeAspect="1" noChangeArrowheads="1"/>
          </p:cNvPicPr>
          <p:nvPr/>
        </p:nvPicPr>
        <p:blipFill>
          <a:blip r:embed="rId5">
            <a:grayscl/>
            <a:biLevel thresh="50000"/>
          </a:blip>
          <a:srcRect/>
          <a:stretch>
            <a:fillRect/>
          </a:stretch>
        </p:blipFill>
        <p:spPr bwMode="auto">
          <a:xfrm>
            <a:off x="6334125" y="3986213"/>
            <a:ext cx="447675" cy="457200"/>
          </a:xfrm>
          <a:prstGeom prst="rect">
            <a:avLst/>
          </a:prstGeom>
          <a:noFill/>
          <a:ln w="9525">
            <a:noFill/>
            <a:miter lim="800000"/>
            <a:headEnd/>
            <a:tailEnd/>
          </a:ln>
        </p:spPr>
      </p:pic>
      <p:pic>
        <p:nvPicPr>
          <p:cNvPr id="13321" name="Picture 40"/>
          <p:cNvPicPr>
            <a:picLocks noChangeAspect="1" noChangeArrowheads="1"/>
          </p:cNvPicPr>
          <p:nvPr/>
        </p:nvPicPr>
        <p:blipFill>
          <a:blip r:embed="rId6">
            <a:grayscl/>
            <a:biLevel thresh="50000"/>
          </a:blip>
          <a:srcRect/>
          <a:stretch>
            <a:fillRect/>
          </a:stretch>
        </p:blipFill>
        <p:spPr bwMode="auto">
          <a:xfrm>
            <a:off x="7620000" y="4000500"/>
            <a:ext cx="506413" cy="442913"/>
          </a:xfrm>
          <a:prstGeom prst="rect">
            <a:avLst/>
          </a:prstGeom>
          <a:noFill/>
          <a:ln w="9525">
            <a:noFill/>
            <a:miter lim="800000"/>
            <a:headEnd/>
            <a:tailEnd/>
          </a:ln>
        </p:spPr>
      </p:pic>
      <p:sp>
        <p:nvSpPr>
          <p:cNvPr id="13322" name="Text Box 41"/>
          <p:cNvSpPr txBox="1">
            <a:spLocks noChangeArrowheads="1"/>
          </p:cNvSpPr>
          <p:nvPr/>
        </p:nvSpPr>
        <p:spPr bwMode="auto">
          <a:xfrm>
            <a:off x="6019800" y="4400550"/>
            <a:ext cx="1066800" cy="369888"/>
          </a:xfrm>
          <a:prstGeom prst="rect">
            <a:avLst/>
          </a:prstGeom>
          <a:noFill/>
          <a:ln w="9525">
            <a:noFill/>
            <a:miter lim="800000"/>
            <a:headEnd/>
            <a:tailEnd/>
          </a:ln>
        </p:spPr>
        <p:txBody>
          <a:bodyPr>
            <a:spAutoFit/>
          </a:bodyPr>
          <a:lstStyle/>
          <a:p>
            <a:pPr algn="ctr">
              <a:spcBef>
                <a:spcPct val="50000"/>
              </a:spcBef>
            </a:pPr>
            <a:r>
              <a:rPr lang="en-US" altLang="en-US"/>
              <a:t>Tester</a:t>
            </a:r>
          </a:p>
        </p:txBody>
      </p:sp>
      <p:sp>
        <p:nvSpPr>
          <p:cNvPr id="13323" name="Text Box 42"/>
          <p:cNvSpPr txBox="1">
            <a:spLocks noChangeArrowheads="1"/>
          </p:cNvSpPr>
          <p:nvPr/>
        </p:nvSpPr>
        <p:spPr bwMode="auto">
          <a:xfrm>
            <a:off x="7315200" y="4411663"/>
            <a:ext cx="1219200" cy="368300"/>
          </a:xfrm>
          <a:prstGeom prst="rect">
            <a:avLst/>
          </a:prstGeom>
          <a:noFill/>
          <a:ln w="9525">
            <a:noFill/>
            <a:miter lim="800000"/>
            <a:headEnd/>
            <a:tailEnd/>
          </a:ln>
        </p:spPr>
        <p:txBody>
          <a:bodyPr>
            <a:spAutoFit/>
          </a:bodyPr>
          <a:lstStyle/>
          <a:p>
            <a:pPr algn="ctr">
              <a:spcBef>
                <a:spcPct val="50000"/>
              </a:spcBef>
            </a:pPr>
            <a:r>
              <a:rPr lang="en-US" altLang="en-US"/>
              <a:t>Test Lead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marL="609600" indent="-609600"/>
            <a:r>
              <a:rPr lang="en-US" altLang="en-US" b="1" smtClean="0"/>
              <a:t>Create New Issue – Improvement</a:t>
            </a:r>
          </a:p>
        </p:txBody>
      </p:sp>
      <p:sp>
        <p:nvSpPr>
          <p:cNvPr id="14339" name="Content Placeholder 4"/>
          <p:cNvSpPr>
            <a:spLocks noGrp="1"/>
          </p:cNvSpPr>
          <p:nvPr>
            <p:ph idx="1"/>
          </p:nvPr>
        </p:nvSpPr>
        <p:spPr>
          <a:xfrm>
            <a:off x="228600" y="971550"/>
            <a:ext cx="5257800" cy="3962400"/>
          </a:xfrm>
        </p:spPr>
        <p:txBody>
          <a:bodyPr/>
          <a:lstStyle/>
          <a:p>
            <a:r>
              <a:rPr sz="1800" b="0" smtClean="0"/>
              <a:t>When an existing feature needs to be improved, we create a ticket type </a:t>
            </a:r>
            <a:r>
              <a:rPr sz="1800" b="0" smtClean="0">
                <a:solidFill>
                  <a:srgbClr val="0000CC"/>
                </a:solidFill>
              </a:rPr>
              <a:t>Improvement</a:t>
            </a:r>
            <a:r>
              <a:rPr sz="1800" b="0" smtClean="0"/>
              <a:t>. We use this ticket to track works on the improvement until it is resolved/closed.</a:t>
            </a:r>
          </a:p>
          <a:p>
            <a:r>
              <a:rPr sz="1800" b="0" smtClean="0"/>
              <a:t>Creating an </a:t>
            </a:r>
            <a:r>
              <a:rPr sz="1800" b="0" smtClean="0">
                <a:solidFill>
                  <a:srgbClr val="0000CC"/>
                </a:solidFill>
              </a:rPr>
              <a:t>Improvement</a:t>
            </a:r>
            <a:r>
              <a:rPr sz="1800" b="0" smtClean="0"/>
              <a:t> is the same as creating a </a:t>
            </a:r>
            <a:r>
              <a:rPr sz="1800" b="0" smtClean="0">
                <a:solidFill>
                  <a:srgbClr val="1D9723"/>
                </a:solidFill>
              </a:rPr>
              <a:t>Bug</a:t>
            </a:r>
            <a:r>
              <a:rPr sz="1800" b="0" smtClean="0"/>
              <a:t> and </a:t>
            </a:r>
            <a:r>
              <a:rPr sz="1800" b="0" u="sng" smtClean="0"/>
              <a:t>the meaning of Improvement’s fields are the same as Bug’s</a:t>
            </a:r>
            <a:r>
              <a:rPr sz="1800" b="0" smtClean="0"/>
              <a:t>.</a:t>
            </a:r>
          </a:p>
          <a:p>
            <a:r>
              <a:rPr sz="1800" b="0" smtClean="0"/>
              <a:t> An </a:t>
            </a:r>
            <a:r>
              <a:rPr sz="1800" b="0" smtClean="0">
                <a:solidFill>
                  <a:srgbClr val="0000CC"/>
                </a:solidFill>
              </a:rPr>
              <a:t>Improvement</a:t>
            </a:r>
            <a:r>
              <a:rPr sz="1800" b="0" smtClean="0"/>
              <a:t> has the same workflow as a </a:t>
            </a:r>
            <a:r>
              <a:rPr sz="1800" b="0" smtClean="0">
                <a:solidFill>
                  <a:srgbClr val="1D9723"/>
                </a:solidFill>
              </a:rPr>
              <a:t>Bug</a:t>
            </a:r>
          </a:p>
          <a:p>
            <a:r>
              <a:rPr sz="1800" b="0" smtClean="0"/>
              <a:t> An </a:t>
            </a:r>
            <a:r>
              <a:rPr sz="1800" b="0" smtClean="0">
                <a:solidFill>
                  <a:srgbClr val="0000CC"/>
                </a:solidFill>
              </a:rPr>
              <a:t>Improvement</a:t>
            </a:r>
            <a:r>
              <a:rPr sz="1800" b="0" smtClean="0"/>
              <a:t> sometimes has many sub-tasks.</a:t>
            </a:r>
          </a:p>
          <a:p>
            <a:endParaRPr sz="2000" b="0" smtClean="0"/>
          </a:p>
        </p:txBody>
      </p:sp>
      <p:pic>
        <p:nvPicPr>
          <p:cNvPr id="14340" name="Picture 5" descr="Improvement 3.png"/>
          <p:cNvPicPr>
            <a:picLocks noChangeAspect="1"/>
          </p:cNvPicPr>
          <p:nvPr/>
        </p:nvPicPr>
        <p:blipFill>
          <a:blip r:embed="rId3"/>
          <a:srcRect/>
          <a:stretch>
            <a:fillRect/>
          </a:stretch>
        </p:blipFill>
        <p:spPr bwMode="auto">
          <a:xfrm>
            <a:off x="5562600" y="1014413"/>
            <a:ext cx="3429000" cy="3995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p:cNvSpPr>
          <p:nvPr/>
        </p:nvSpPr>
        <p:spPr bwMode="auto">
          <a:xfrm>
            <a:off x="0" y="1714500"/>
            <a:ext cx="6934200" cy="3657600"/>
          </a:xfrm>
          <a:prstGeom prst="rect">
            <a:avLst/>
          </a:prstGeom>
          <a:noFill/>
          <a:ln w="9525">
            <a:noFill/>
            <a:miter lim="800000"/>
            <a:headEnd/>
            <a:tailEnd/>
          </a:ln>
        </p:spPr>
        <p:txBody>
          <a:bodyPr/>
          <a:lstStyle/>
          <a:p>
            <a:pPr marL="990600" lvl="1" indent="-533400" defTabSz="914400" eaLnBrk="0" hangingPunct="0">
              <a:spcBef>
                <a:spcPct val="20000"/>
              </a:spcBef>
              <a:buFontTx/>
              <a:buAutoNum type="arabicPeriod"/>
            </a:pPr>
            <a:r>
              <a:rPr lang="en-US" altLang="en-US" b="1">
                <a:solidFill>
                  <a:schemeClr val="bg2"/>
                </a:solidFill>
                <a:cs typeface="Arial" pitchFamily="34" charset="0"/>
              </a:rPr>
              <a:t>Access to JIRA</a:t>
            </a:r>
            <a:endParaRPr lang="en-US" altLang="en-US" b="1">
              <a:solidFill>
                <a:schemeClr val="bg2"/>
              </a:solidFill>
              <a:latin typeface="Calibri" pitchFamily="34" charset="0"/>
            </a:endParaRPr>
          </a:p>
          <a:p>
            <a:pPr marL="990600" lvl="1" indent="-533400" defTabSz="914400" eaLnBrk="0" hangingPunct="0">
              <a:spcBef>
                <a:spcPct val="20000"/>
              </a:spcBef>
              <a:buFontTx/>
              <a:buAutoNum type="arabicPeriod"/>
            </a:pPr>
            <a:r>
              <a:rPr lang="en-US" altLang="en-US" b="1">
                <a:solidFill>
                  <a:schemeClr val="bg2"/>
                </a:solidFill>
                <a:cs typeface="Arial" pitchFamily="34" charset="0"/>
              </a:rPr>
              <a:t>Creating new issue on different issue types, actions required when there is update on issue and assigning issue.</a:t>
            </a:r>
            <a:r>
              <a:rPr lang="en-US" altLang="en-US" b="1">
                <a:solidFill>
                  <a:schemeClr val="accent1"/>
                </a:solidFill>
                <a:latin typeface="Calibri" pitchFamily="34" charset="0"/>
              </a:rPr>
              <a:t> </a:t>
            </a:r>
          </a:p>
          <a:p>
            <a:pPr marL="990600" lvl="1" indent="-533400" defTabSz="914400" eaLnBrk="0" hangingPunct="0">
              <a:spcBef>
                <a:spcPct val="20000"/>
              </a:spcBef>
              <a:buFontTx/>
              <a:buAutoNum type="arabicPeriod"/>
            </a:pPr>
            <a:r>
              <a:rPr lang="en-US" altLang="en-US" b="1">
                <a:solidFill>
                  <a:schemeClr val="accent1"/>
                </a:solidFill>
                <a:cs typeface="Arial" pitchFamily="34" charset="0"/>
              </a:rPr>
              <a:t>Searching issues and issues filter.</a:t>
            </a:r>
            <a:r>
              <a:rPr lang="en-US" altLang="en-US" b="1">
                <a:solidFill>
                  <a:schemeClr val="accent1"/>
                </a:solidFill>
                <a:latin typeface="Calibri" pitchFamily="34" charset="0"/>
              </a:rPr>
              <a:t> </a:t>
            </a:r>
          </a:p>
          <a:p>
            <a:pPr marL="990600" lvl="1" indent="-533400" defTabSz="914400" eaLnBrk="0" hangingPunct="0">
              <a:spcBef>
                <a:spcPct val="20000"/>
              </a:spcBef>
              <a:buFontTx/>
              <a:buAutoNum type="arabicPeriod"/>
            </a:pPr>
            <a:r>
              <a:rPr lang="en-US" altLang="en-US" b="1">
                <a:solidFill>
                  <a:schemeClr val="bg2"/>
                </a:solidFill>
                <a:cs typeface="Arial" pitchFamily="34" charset="0"/>
              </a:rPr>
              <a:t>Watching an issue</a:t>
            </a:r>
          </a:p>
          <a:p>
            <a:pPr marL="990600" lvl="1" indent="-533400" defTabSz="914400" eaLnBrk="0" hangingPunct="0">
              <a:spcBef>
                <a:spcPct val="20000"/>
              </a:spcBef>
              <a:buFontTx/>
              <a:buAutoNum type="arabicPeriod"/>
            </a:pPr>
            <a:r>
              <a:rPr lang="en-US" altLang="en-US" b="1">
                <a:solidFill>
                  <a:schemeClr val="bg2"/>
                </a:solidFill>
                <a:cs typeface="Arial" pitchFamily="34" charset="0"/>
              </a:rPr>
              <a:t>Dashboard, logs attaching, and DAMS Viewer</a:t>
            </a:r>
          </a:p>
        </p:txBody>
      </p:sp>
      <p:sp>
        <p:nvSpPr>
          <p:cNvPr id="15363" name="Rectangle 10"/>
          <p:cNvSpPr>
            <a:spLocks noGrp="1"/>
          </p:cNvSpPr>
          <p:nvPr>
            <p:ph type="title" idx="4294967295"/>
          </p:nvPr>
        </p:nvSpPr>
        <p:spPr>
          <a:xfrm>
            <a:off x="457200" y="514350"/>
            <a:ext cx="8229600" cy="857250"/>
          </a:xfrm>
        </p:spPr>
        <p:txBody>
          <a:bodyPr/>
          <a:lstStyle/>
          <a:p>
            <a:r>
              <a:rPr lang="en-US" altLang="en-US" b="1" smtClean="0">
                <a:solidFill>
                  <a:schemeClr val="accent1"/>
                </a:solidFill>
              </a:rPr>
              <a:t>Overview</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152400" y="-114300"/>
            <a:ext cx="8229600" cy="685800"/>
          </a:xfrm>
        </p:spPr>
        <p:txBody>
          <a:bodyPr/>
          <a:lstStyle/>
          <a:p>
            <a:pPr marL="342900" indent="-342900"/>
            <a:r>
              <a:rPr lang="en-US" altLang="en-US" b="1" smtClean="0"/>
              <a:t>Searching Issues </a:t>
            </a:r>
          </a:p>
        </p:txBody>
      </p:sp>
      <p:sp>
        <p:nvSpPr>
          <p:cNvPr id="16387" name="Content Placeholder 2"/>
          <p:cNvSpPr>
            <a:spLocks/>
          </p:cNvSpPr>
          <p:nvPr/>
        </p:nvSpPr>
        <p:spPr bwMode="auto">
          <a:xfrm>
            <a:off x="228600" y="1085850"/>
            <a:ext cx="8534400" cy="3200400"/>
          </a:xfrm>
          <a:prstGeom prst="rect">
            <a:avLst/>
          </a:prstGeom>
          <a:noFill/>
          <a:ln w="9525">
            <a:noFill/>
            <a:miter lim="800000"/>
            <a:headEnd/>
            <a:tailEnd/>
          </a:ln>
        </p:spPr>
        <p:txBody>
          <a:bodyPr/>
          <a:lstStyle/>
          <a:p>
            <a:pPr marL="533400" indent="-533400" defTabSz="914400" eaLnBrk="0" hangingPunct="0">
              <a:spcBef>
                <a:spcPct val="20000"/>
              </a:spcBef>
            </a:pPr>
            <a:endParaRPr lang="en-US" altLang="en-US" sz="2000" b="1">
              <a:solidFill>
                <a:srgbClr val="262626"/>
              </a:solidFill>
              <a:latin typeface="Calibri" pitchFamily="34" charset="0"/>
            </a:endParaRPr>
          </a:p>
        </p:txBody>
      </p:sp>
      <p:sp>
        <p:nvSpPr>
          <p:cNvPr id="16388" name="Content Placeholder 2"/>
          <p:cNvSpPr>
            <a:spLocks/>
          </p:cNvSpPr>
          <p:nvPr/>
        </p:nvSpPr>
        <p:spPr bwMode="auto">
          <a:xfrm>
            <a:off x="381000" y="857250"/>
            <a:ext cx="8458200" cy="205740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a:solidFill>
                <a:srgbClr val="262626"/>
              </a:solidFill>
              <a:latin typeface="Calibri" pitchFamily="34" charset="0"/>
            </a:endParaRPr>
          </a:p>
          <a:p>
            <a:pPr marL="533400" indent="-533400" algn="ctr" defTabSz="914400" eaLnBrk="0" hangingPunct="0">
              <a:spcBef>
                <a:spcPct val="20000"/>
              </a:spcBef>
            </a:pPr>
            <a:r>
              <a:rPr lang="en-US" altLang="ja-JP" sz="3200" b="1">
                <a:solidFill>
                  <a:srgbClr val="4F81BD"/>
                </a:solidFill>
                <a:latin typeface="Calibri" pitchFamily="34" charset="0"/>
              </a:rPr>
              <a:t>Quick Search</a:t>
            </a:r>
          </a:p>
          <a:p>
            <a:pPr marL="533400" indent="-533400" algn="ctr" defTabSz="914400" eaLnBrk="0" hangingPunct="0">
              <a:spcBef>
                <a:spcPct val="20000"/>
              </a:spcBef>
            </a:pPr>
            <a:r>
              <a:rPr lang="en-US" altLang="ja-JP" sz="3200" b="1">
                <a:solidFill>
                  <a:srgbClr val="808080"/>
                </a:solidFill>
                <a:latin typeface="Calibri" pitchFamily="34" charset="0"/>
              </a:rPr>
              <a:t>Simple Search</a:t>
            </a:r>
          </a:p>
          <a:p>
            <a:pPr marL="533400" indent="-533400" algn="ctr" defTabSz="914400" eaLnBrk="0" hangingPunct="0">
              <a:spcBef>
                <a:spcPct val="20000"/>
              </a:spcBef>
            </a:pPr>
            <a:r>
              <a:rPr lang="en-US" altLang="ja-JP" sz="3200" b="1">
                <a:solidFill>
                  <a:srgbClr val="808080"/>
                </a:solidFill>
                <a:latin typeface="Calibri" pitchFamily="34" charset="0"/>
              </a:rPr>
              <a:t>Advanced Search</a:t>
            </a:r>
          </a:p>
          <a:p>
            <a:pPr marL="533400" indent="-533400" algn="ctr" defTabSz="914400" eaLnBrk="0" hangingPunct="0">
              <a:spcBef>
                <a:spcPct val="20000"/>
              </a:spcBef>
            </a:pPr>
            <a:r>
              <a:rPr lang="en-US" altLang="ja-JP" sz="3200" b="1">
                <a:solidFill>
                  <a:srgbClr val="808080"/>
                </a:solidFill>
                <a:latin typeface="Calibri" pitchFamily="34" charset="0"/>
              </a:rPr>
              <a:t>Issue Filters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marL="342900" indent="-342900"/>
            <a:r>
              <a:rPr lang="en-US" altLang="en-US" b="1" smtClean="0"/>
              <a:t>Searching issues – Quick Search </a:t>
            </a:r>
          </a:p>
        </p:txBody>
      </p:sp>
      <p:sp>
        <p:nvSpPr>
          <p:cNvPr id="17411" name="Content Placeholder 4"/>
          <p:cNvSpPr>
            <a:spLocks noGrp="1"/>
          </p:cNvSpPr>
          <p:nvPr>
            <p:ph idx="1"/>
          </p:nvPr>
        </p:nvSpPr>
        <p:spPr>
          <a:xfrm>
            <a:off x="101600" y="742950"/>
            <a:ext cx="9118600" cy="3565525"/>
          </a:xfrm>
        </p:spPr>
        <p:txBody>
          <a:bodyPr/>
          <a:lstStyle/>
          <a:p>
            <a:pPr>
              <a:buFontTx/>
              <a:buNone/>
            </a:pPr>
            <a:r>
              <a:rPr sz="2000" smtClean="0"/>
              <a:t>      </a:t>
            </a:r>
            <a:r>
              <a:rPr sz="2000" b="0" smtClean="0"/>
              <a:t>Quick Search supports to go directly to an issue by typing the issue key or run a free-text search.</a:t>
            </a:r>
          </a:p>
          <a:p>
            <a:endParaRPr sz="1800" b="0" smtClean="0"/>
          </a:p>
          <a:p>
            <a:pPr>
              <a:buFontTx/>
              <a:buNone/>
            </a:pPr>
            <a:r>
              <a:rPr sz="2000" b="0" smtClean="0"/>
              <a:t>	</a:t>
            </a:r>
            <a:r>
              <a:rPr sz="2000" smtClean="0"/>
              <a:t>Jump to an Issue: </a:t>
            </a:r>
          </a:p>
          <a:p>
            <a:r>
              <a:rPr sz="1800" b="0" smtClean="0"/>
              <a:t>The Quick Search box is located at the top right of any JIRA screen. If we type in a correct ID of an issue, we will jump straight to that issue</a:t>
            </a:r>
          </a:p>
          <a:p>
            <a:r>
              <a:rPr sz="1800" b="0" smtClean="0"/>
              <a:t>Ex: type in “</a:t>
            </a:r>
            <a:r>
              <a:rPr sz="1800" b="0" smtClean="0">
                <a:solidFill>
                  <a:srgbClr val="0000FF"/>
                </a:solidFill>
              </a:rPr>
              <a:t>HDGHMC-43335</a:t>
            </a:r>
            <a:r>
              <a:rPr sz="1800" b="0" smtClean="0"/>
              <a:t>” and press Enter, you will be redirected to the JIRA  issue with ID = “</a:t>
            </a:r>
            <a:r>
              <a:rPr sz="1800" b="0" smtClean="0">
                <a:solidFill>
                  <a:srgbClr val="0000FF"/>
                </a:solidFill>
              </a:rPr>
              <a:t>HDGHMC-43335</a:t>
            </a:r>
            <a:r>
              <a:rPr sz="1800" b="0" smtClean="0"/>
              <a:t>“</a:t>
            </a:r>
          </a:p>
          <a:p>
            <a:endParaRPr sz="1800" b="0" smtClean="0"/>
          </a:p>
        </p:txBody>
      </p:sp>
      <p:pic>
        <p:nvPicPr>
          <p:cNvPr id="17412" name="Picture 6" descr="Quick_Search_Issue_ID.bmp"/>
          <p:cNvPicPr>
            <a:picLocks noChangeAspect="1"/>
          </p:cNvPicPr>
          <p:nvPr/>
        </p:nvPicPr>
        <p:blipFill>
          <a:blip r:embed="rId3"/>
          <a:srcRect/>
          <a:stretch>
            <a:fillRect/>
          </a:stretch>
        </p:blipFill>
        <p:spPr bwMode="auto">
          <a:xfrm>
            <a:off x="84138" y="3714750"/>
            <a:ext cx="8958262"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marL="342900" indent="-342900"/>
            <a:r>
              <a:rPr lang="en-US" altLang="en-US" b="1" smtClean="0"/>
              <a:t>Quick Search – Free text searching</a:t>
            </a:r>
          </a:p>
        </p:txBody>
      </p:sp>
      <p:sp>
        <p:nvSpPr>
          <p:cNvPr id="18435" name="Content Placeholder 4"/>
          <p:cNvSpPr>
            <a:spLocks noGrp="1"/>
          </p:cNvSpPr>
          <p:nvPr>
            <p:ph idx="1"/>
          </p:nvPr>
        </p:nvSpPr>
        <p:spPr/>
        <p:txBody>
          <a:bodyPr/>
          <a:lstStyle/>
          <a:p>
            <a:r>
              <a:rPr sz="2000" b="0" smtClean="0"/>
              <a:t>We can search for any word within the issue(s) we are looking for, provided the word is in one of the following fields. </a:t>
            </a:r>
          </a:p>
          <a:p>
            <a:pPr lvl="1"/>
            <a:r>
              <a:rPr sz="1800" smtClean="0"/>
              <a:t>Summary.</a:t>
            </a:r>
          </a:p>
          <a:p>
            <a:pPr lvl="1"/>
            <a:r>
              <a:rPr sz="1800" smtClean="0"/>
              <a:t>Description.</a:t>
            </a:r>
          </a:p>
          <a:p>
            <a:pPr lvl="1"/>
            <a:r>
              <a:rPr sz="1800" smtClean="0"/>
              <a:t>Comments.</a:t>
            </a:r>
          </a:p>
          <a:p>
            <a:r>
              <a:rPr sz="2000" b="0" smtClean="0"/>
              <a:t>Ex: type the string “</a:t>
            </a:r>
            <a:r>
              <a:rPr sz="2000" b="0" smtClean="0">
                <a:solidFill>
                  <a:srgbClr val="C00000"/>
                </a:solidFill>
              </a:rPr>
              <a:t>lost signal</a:t>
            </a:r>
            <a:r>
              <a:rPr sz="2000" b="0" smtClean="0"/>
              <a:t>” and click Enter, all the issues which contain “</a:t>
            </a:r>
            <a:r>
              <a:rPr sz="2000" b="0" smtClean="0">
                <a:solidFill>
                  <a:srgbClr val="0000FF"/>
                </a:solidFill>
              </a:rPr>
              <a:t>lost</a:t>
            </a:r>
            <a:r>
              <a:rPr sz="2000" b="0" smtClean="0"/>
              <a:t>”, “</a:t>
            </a:r>
            <a:r>
              <a:rPr sz="2000" b="0" smtClean="0">
                <a:solidFill>
                  <a:srgbClr val="0000FF"/>
                </a:solidFill>
              </a:rPr>
              <a:t>signal</a:t>
            </a:r>
            <a:r>
              <a:rPr sz="2000" b="0" smtClean="0"/>
              <a:t>”, “</a:t>
            </a:r>
            <a:r>
              <a:rPr sz="2000" b="0" smtClean="0">
                <a:solidFill>
                  <a:srgbClr val="0000FF"/>
                </a:solidFill>
              </a:rPr>
              <a:t>lost signal</a:t>
            </a:r>
            <a:r>
              <a:rPr sz="2000" b="0" smtClean="0"/>
              <a:t>” are listed on the right hand side of the screen as the search results</a:t>
            </a:r>
          </a:p>
        </p:txBody>
      </p:sp>
      <p:pic>
        <p:nvPicPr>
          <p:cNvPr id="18436" name="Picture 5" descr="Quick_Search_Issue_Text.bmp"/>
          <p:cNvPicPr>
            <a:picLocks noChangeAspect="1"/>
          </p:cNvPicPr>
          <p:nvPr/>
        </p:nvPicPr>
        <p:blipFill>
          <a:blip r:embed="rId3"/>
          <a:srcRect/>
          <a:stretch>
            <a:fillRect/>
          </a:stretch>
        </p:blipFill>
        <p:spPr bwMode="auto">
          <a:xfrm>
            <a:off x="98425" y="3905250"/>
            <a:ext cx="8915400" cy="95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marL="342900" indent="-342900"/>
            <a:r>
              <a:rPr lang="en-US" altLang="en-US" b="1" smtClean="0"/>
              <a:t>Quick Search – Smart querying</a:t>
            </a:r>
          </a:p>
        </p:txBody>
      </p:sp>
      <p:sp>
        <p:nvSpPr>
          <p:cNvPr id="19459" name="Content Placeholder 6"/>
          <p:cNvSpPr>
            <a:spLocks noGrp="1"/>
          </p:cNvSpPr>
          <p:nvPr>
            <p:ph idx="1"/>
          </p:nvPr>
        </p:nvSpPr>
        <p:spPr>
          <a:xfrm>
            <a:off x="76200" y="647700"/>
            <a:ext cx="8610600" cy="628650"/>
          </a:xfrm>
        </p:spPr>
        <p:txBody>
          <a:bodyPr/>
          <a:lstStyle/>
          <a:p>
            <a:r>
              <a:rPr sz="1800" b="0" smtClean="0"/>
              <a:t>Quick Search also let users perform “</a:t>
            </a:r>
            <a:r>
              <a:rPr sz="1800" b="0" smtClean="0">
                <a:solidFill>
                  <a:srgbClr val="0000FF"/>
                </a:solidFill>
              </a:rPr>
              <a:t>smart</a:t>
            </a:r>
            <a:r>
              <a:rPr sz="1800" b="0" smtClean="0"/>
              <a:t>” searches with minimal typing, called “</a:t>
            </a:r>
            <a:r>
              <a:rPr sz="1800" b="0" smtClean="0">
                <a:solidFill>
                  <a:srgbClr val="0000FF"/>
                </a:solidFill>
              </a:rPr>
              <a:t>Smart Querying</a:t>
            </a:r>
            <a:r>
              <a:rPr sz="1800" b="0" smtClean="0"/>
              <a:t>”.  The following table lists some search terms that Quick Search support:</a:t>
            </a:r>
          </a:p>
        </p:txBody>
      </p:sp>
      <p:graphicFrame>
        <p:nvGraphicFramePr>
          <p:cNvPr id="6" name="Table 5"/>
          <p:cNvGraphicFramePr>
            <a:graphicFrameLocks noGrp="1"/>
          </p:cNvGraphicFramePr>
          <p:nvPr/>
        </p:nvGraphicFramePr>
        <p:xfrm>
          <a:off x="228600" y="1673225"/>
          <a:ext cx="8796337" cy="1813431"/>
        </p:xfrm>
        <a:graphic>
          <a:graphicData uri="http://schemas.openxmlformats.org/drawingml/2006/table">
            <a:tbl>
              <a:tblPr firstRow="1" bandRow="1">
                <a:tableStyleId>{5C22544A-7EE6-4342-B048-85BDC9FD1C3A}</a:tableStyleId>
              </a:tblPr>
              <a:tblGrid>
                <a:gridCol w="1491457"/>
                <a:gridCol w="4724765"/>
                <a:gridCol w="2580115"/>
              </a:tblGrid>
              <a:tr h="278018">
                <a:tc>
                  <a:txBody>
                    <a:bodyPr/>
                    <a:lstStyle/>
                    <a:p>
                      <a:r>
                        <a:rPr lang="en-US" sz="1400" dirty="0" smtClean="0"/>
                        <a:t>Search Terms</a:t>
                      </a:r>
                      <a:endParaRPr lang="en-US" sz="1400" dirty="0"/>
                    </a:p>
                  </a:txBody>
                  <a:tcPr marL="91447" marR="91447" marT="34277" marB="34277"/>
                </a:tc>
                <a:tc>
                  <a:txBody>
                    <a:bodyPr/>
                    <a:lstStyle/>
                    <a:p>
                      <a:r>
                        <a:rPr lang="en-US" sz="1400" dirty="0" smtClean="0"/>
                        <a:t>Description</a:t>
                      </a:r>
                      <a:endParaRPr lang="en-US" sz="1400" dirty="0"/>
                    </a:p>
                  </a:txBody>
                  <a:tcPr marL="91447" marR="91447" marT="34277" marB="34277"/>
                </a:tc>
                <a:tc>
                  <a:txBody>
                    <a:bodyPr/>
                    <a:lstStyle/>
                    <a:p>
                      <a:r>
                        <a:rPr lang="en-US" sz="1400" dirty="0" smtClean="0"/>
                        <a:t>Sample</a:t>
                      </a:r>
                      <a:endParaRPr lang="en-US" sz="1400" dirty="0"/>
                    </a:p>
                  </a:txBody>
                  <a:tcPr marL="91447" marR="91447" marT="34277" marB="34277"/>
                </a:tc>
              </a:tr>
              <a:tr h="278018">
                <a:tc>
                  <a:txBody>
                    <a:bodyPr/>
                    <a:lstStyle/>
                    <a:p>
                      <a:r>
                        <a:rPr lang="en-US" sz="1400" dirty="0" smtClean="0"/>
                        <a:t>my</a:t>
                      </a:r>
                      <a:endParaRPr lang="en-US" sz="1400" dirty="0"/>
                    </a:p>
                  </a:txBody>
                  <a:tcPr marL="91447" marR="91447" marT="34277" marB="34277"/>
                </a:tc>
                <a:tc>
                  <a:txBody>
                    <a:bodyPr/>
                    <a:lstStyle/>
                    <a:p>
                      <a:r>
                        <a:rPr lang="en-US" sz="1400" dirty="0" smtClean="0"/>
                        <a:t>Find issues assigned to me.</a:t>
                      </a:r>
                      <a:endParaRPr lang="en-US" sz="1400" dirty="0"/>
                    </a:p>
                  </a:txBody>
                  <a:tcPr marL="91447" marR="91447" marT="34277" marB="34277"/>
                </a:tc>
                <a:tc>
                  <a:txBody>
                    <a:bodyPr/>
                    <a:lstStyle/>
                    <a:p>
                      <a:r>
                        <a:rPr lang="en-US" sz="1400" dirty="0" smtClean="0"/>
                        <a:t>my</a:t>
                      </a:r>
                      <a:endParaRPr lang="en-US" sz="1400" dirty="0"/>
                    </a:p>
                  </a:txBody>
                  <a:tcPr marL="91447" marR="91447" marT="34277" marB="34277"/>
                </a:tc>
              </a:tr>
              <a:tr h="685775">
                <a:tc>
                  <a:txBody>
                    <a:bodyPr/>
                    <a:lstStyle/>
                    <a:p>
                      <a:r>
                        <a:rPr lang="en-US" sz="1400" dirty="0" smtClean="0"/>
                        <a:t>r:</a:t>
                      </a:r>
                      <a:endParaRPr lang="en-US" sz="1400" dirty="0"/>
                    </a:p>
                  </a:txBody>
                  <a:tcPr marL="91447" marR="91447" marT="34277" marB="34277"/>
                </a:tc>
                <a:tc>
                  <a:txBody>
                    <a:bodyPr/>
                    <a:lstStyle/>
                    <a:p>
                      <a:r>
                        <a:rPr lang="en-US" sz="1400" dirty="0" smtClean="0"/>
                        <a:t>Find issues reported by you, another user. Using the prefix </a:t>
                      </a:r>
                      <a:r>
                        <a:rPr lang="en-US" sz="1400" i="1" dirty="0" smtClean="0"/>
                        <a:t>r:</a:t>
                      </a:r>
                      <a:r>
                        <a:rPr lang="en-US" sz="1400" dirty="0" smtClean="0"/>
                        <a:t> followed by a specific reporter term such as </a:t>
                      </a:r>
                      <a:r>
                        <a:rPr lang="en-US" sz="1400" i="0" dirty="0" smtClean="0"/>
                        <a:t>me</a:t>
                      </a:r>
                      <a:r>
                        <a:rPr lang="en-US" sz="1400" dirty="0" smtClean="0"/>
                        <a:t>, username.</a:t>
                      </a:r>
                      <a:endParaRPr lang="en-US" sz="1400" dirty="0"/>
                    </a:p>
                  </a:txBody>
                  <a:tcPr marL="91447" marR="91447" marT="34277" marB="34277"/>
                </a:tc>
                <a:tc>
                  <a:txBody>
                    <a:bodyPr/>
                    <a:lstStyle/>
                    <a:p>
                      <a:r>
                        <a:rPr lang="en-US" sz="1400" dirty="0" smtClean="0"/>
                        <a:t>r:me – your issues</a:t>
                      </a:r>
                    </a:p>
                    <a:p>
                      <a:r>
                        <a:rPr lang="en-US" sz="1400" dirty="0" smtClean="0"/>
                        <a:t>r:lantt – “lantt” issues</a:t>
                      </a:r>
                      <a:endParaRPr lang="en-US" sz="1400" dirty="0"/>
                    </a:p>
                  </a:txBody>
                  <a:tcPr marL="91447" marR="91447" marT="34277" marB="34277"/>
                </a:tc>
              </a:tr>
              <a:tr h="278018">
                <a:tc>
                  <a:txBody>
                    <a:bodyPr/>
                    <a:lstStyle/>
                    <a:p>
                      <a:r>
                        <a:rPr lang="en-US" sz="1400" dirty="0" smtClean="0"/>
                        <a:t>&lt;priority&gt;</a:t>
                      </a:r>
                      <a:endParaRPr lang="en-US" sz="1400" dirty="0"/>
                    </a:p>
                  </a:txBody>
                  <a:tcPr marL="91447" marR="91447" marT="34277" marB="34277"/>
                </a:tc>
                <a:tc>
                  <a:txBody>
                    <a:bodyPr/>
                    <a:lstStyle/>
                    <a:p>
                      <a:r>
                        <a:rPr lang="en-US" sz="1400" dirty="0" smtClean="0"/>
                        <a:t>Find issues with a particular Priority.</a:t>
                      </a:r>
                      <a:endParaRPr lang="en-US" sz="1400" dirty="0"/>
                    </a:p>
                  </a:txBody>
                  <a:tcPr marL="91447" marR="91447" marT="34277" marB="34277"/>
                </a:tc>
                <a:tc>
                  <a:txBody>
                    <a:bodyPr/>
                    <a:lstStyle/>
                    <a:p>
                      <a:r>
                        <a:rPr lang="en-US" sz="1400" dirty="0" smtClean="0"/>
                        <a:t>Blocker, Low, Critical</a:t>
                      </a:r>
                      <a:endParaRPr lang="en-US" sz="1400" dirty="0"/>
                    </a:p>
                  </a:txBody>
                  <a:tcPr marL="91447" marR="91447" marT="34277" marB="34277"/>
                </a:tc>
              </a:tr>
              <a:tr h="278018">
                <a:tc>
                  <a:txBody>
                    <a:bodyPr/>
                    <a:lstStyle/>
                    <a:p>
                      <a:r>
                        <a:rPr lang="en-US" sz="1400" dirty="0" smtClean="0"/>
                        <a:t>&lt;issue type&gt;</a:t>
                      </a:r>
                      <a:endParaRPr lang="en-US" sz="1400" dirty="0"/>
                    </a:p>
                  </a:txBody>
                  <a:tcPr marL="91447" marR="91447" marT="34277" marB="34277"/>
                </a:tc>
                <a:tc>
                  <a:txBody>
                    <a:bodyPr/>
                    <a:lstStyle/>
                    <a:p>
                      <a:r>
                        <a:rPr lang="en-US" sz="1400" dirty="0" smtClean="0"/>
                        <a:t>Find issues with a particular Issue</a:t>
                      </a:r>
                      <a:r>
                        <a:rPr lang="en-US" sz="1400" baseline="0" dirty="0" smtClean="0"/>
                        <a:t> Type.</a:t>
                      </a:r>
                      <a:endParaRPr lang="en-US" sz="1400" dirty="0"/>
                    </a:p>
                  </a:txBody>
                  <a:tcPr marL="91447" marR="91447" marT="34277" marB="34277"/>
                </a:tc>
                <a:tc>
                  <a:txBody>
                    <a:bodyPr/>
                    <a:lstStyle/>
                    <a:p>
                      <a:r>
                        <a:rPr lang="en-US" sz="1400" dirty="0" smtClean="0"/>
                        <a:t>Bug, Task, New</a:t>
                      </a:r>
                      <a:r>
                        <a:rPr lang="en-US" sz="1400" baseline="0" dirty="0" smtClean="0"/>
                        <a:t> Feature</a:t>
                      </a:r>
                      <a:endParaRPr lang="en-US" sz="1400" dirty="0"/>
                    </a:p>
                  </a:txBody>
                  <a:tcPr marL="91447" marR="91447" marT="34277" marB="34277"/>
                </a:tc>
              </a:tr>
            </a:tbl>
          </a:graphicData>
        </a:graphic>
      </p:graphicFrame>
      <p:pic>
        <p:nvPicPr>
          <p:cNvPr id="19486" name="Picture 7" descr="Quick_Search_Issue_Query.bmp"/>
          <p:cNvPicPr>
            <a:picLocks noChangeAspect="1"/>
          </p:cNvPicPr>
          <p:nvPr/>
        </p:nvPicPr>
        <p:blipFill>
          <a:blip r:embed="rId3"/>
          <a:srcRect/>
          <a:stretch>
            <a:fillRect/>
          </a:stretch>
        </p:blipFill>
        <p:spPr bwMode="auto">
          <a:xfrm>
            <a:off x="152400" y="4229100"/>
            <a:ext cx="8915400" cy="857250"/>
          </a:xfrm>
          <a:prstGeom prst="rect">
            <a:avLst/>
          </a:prstGeom>
          <a:noFill/>
          <a:ln w="9525">
            <a:noFill/>
            <a:miter lim="800000"/>
            <a:headEnd/>
            <a:tailEnd/>
          </a:ln>
        </p:spPr>
      </p:pic>
      <p:sp>
        <p:nvSpPr>
          <p:cNvPr id="19487" name="Content Placeholder 6"/>
          <p:cNvSpPr txBox="1">
            <a:spLocks/>
          </p:cNvSpPr>
          <p:nvPr/>
        </p:nvSpPr>
        <p:spPr bwMode="auto">
          <a:xfrm>
            <a:off x="185738" y="3543300"/>
            <a:ext cx="8610600" cy="685800"/>
          </a:xfrm>
          <a:prstGeom prst="rect">
            <a:avLst/>
          </a:prstGeom>
          <a:noFill/>
          <a:ln w="9525">
            <a:noFill/>
            <a:miter lim="800000"/>
            <a:headEnd/>
            <a:tailEnd/>
          </a:ln>
        </p:spPr>
        <p:txBody>
          <a:bodyPr/>
          <a:lstStyle/>
          <a:p>
            <a:pPr marL="347663" indent="-347663" defTabSz="914400" eaLnBrk="0" hangingPunct="0">
              <a:spcBef>
                <a:spcPct val="20000"/>
              </a:spcBef>
              <a:buFontTx/>
              <a:buBlip>
                <a:blip r:embed="rId4"/>
              </a:buBlip>
            </a:pPr>
            <a:r>
              <a:rPr lang="en-US">
                <a:solidFill>
                  <a:srgbClr val="262626"/>
                </a:solidFill>
                <a:latin typeface="Calibri" pitchFamily="34" charset="0"/>
              </a:rPr>
              <a:t>Type “</a:t>
            </a:r>
            <a:r>
              <a:rPr lang="en-US">
                <a:solidFill>
                  <a:srgbClr val="C00000"/>
                </a:solidFill>
                <a:latin typeface="Calibri" pitchFamily="34" charset="0"/>
              </a:rPr>
              <a:t>r:me</a:t>
            </a:r>
            <a:r>
              <a:rPr lang="en-US">
                <a:solidFill>
                  <a:srgbClr val="262626"/>
                </a:solidFill>
                <a:latin typeface="Calibri" pitchFamily="34" charset="0"/>
              </a:rPr>
              <a:t>” text and press Enter, all the issues created by “</a:t>
            </a:r>
            <a:r>
              <a:rPr lang="en-US">
                <a:solidFill>
                  <a:srgbClr val="FC0404"/>
                </a:solidFill>
                <a:latin typeface="Calibri" pitchFamily="34" charset="0"/>
              </a:rPr>
              <a:t>me</a:t>
            </a:r>
            <a:r>
              <a:rPr lang="en-US">
                <a:solidFill>
                  <a:srgbClr val="262626"/>
                </a:solidFill>
                <a:latin typeface="Calibri" pitchFamily="34" charset="0"/>
              </a:rPr>
              <a:t>” (current user) will be listed in search results.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381000" y="-133350"/>
            <a:ext cx="8229600" cy="685800"/>
          </a:xfrm>
        </p:spPr>
        <p:txBody>
          <a:bodyPr/>
          <a:lstStyle/>
          <a:p>
            <a:pPr marL="342900" indent="-342900"/>
            <a:r>
              <a:rPr lang="en-US" altLang="en-US" b="1" smtClean="0"/>
              <a:t>Searching</a:t>
            </a:r>
            <a:r>
              <a:rPr lang="en-US" altLang="en-US" b="1" smtClean="0">
                <a:solidFill>
                  <a:schemeClr val="accent1"/>
                </a:solidFill>
              </a:rPr>
              <a:t> </a:t>
            </a:r>
            <a:r>
              <a:rPr lang="en-US" altLang="en-US" b="1" smtClean="0"/>
              <a:t>issues</a:t>
            </a:r>
            <a:r>
              <a:rPr lang="en-US" altLang="en-US" b="1" smtClean="0">
                <a:solidFill>
                  <a:schemeClr val="accent1"/>
                </a:solidFill>
              </a:rPr>
              <a:t> </a:t>
            </a:r>
          </a:p>
        </p:txBody>
      </p:sp>
      <p:sp>
        <p:nvSpPr>
          <p:cNvPr id="20483" name="Content Placeholder 2"/>
          <p:cNvSpPr>
            <a:spLocks/>
          </p:cNvSpPr>
          <p:nvPr/>
        </p:nvSpPr>
        <p:spPr bwMode="auto">
          <a:xfrm>
            <a:off x="228600" y="1085850"/>
            <a:ext cx="8534400" cy="3200400"/>
          </a:xfrm>
          <a:prstGeom prst="rect">
            <a:avLst/>
          </a:prstGeom>
          <a:noFill/>
          <a:ln w="9525">
            <a:noFill/>
            <a:miter lim="800000"/>
            <a:headEnd/>
            <a:tailEnd/>
          </a:ln>
        </p:spPr>
        <p:txBody>
          <a:bodyPr/>
          <a:lstStyle/>
          <a:p>
            <a:pPr marL="533400" indent="-533400" defTabSz="914400" eaLnBrk="0" hangingPunct="0">
              <a:spcBef>
                <a:spcPct val="20000"/>
              </a:spcBef>
            </a:pPr>
            <a:endParaRPr lang="en-US" altLang="en-US" sz="2000" b="1">
              <a:solidFill>
                <a:srgbClr val="262626"/>
              </a:solidFill>
              <a:latin typeface="Calibri" pitchFamily="34" charset="0"/>
            </a:endParaRPr>
          </a:p>
        </p:txBody>
      </p:sp>
      <p:sp>
        <p:nvSpPr>
          <p:cNvPr id="20484" name="Content Placeholder 2"/>
          <p:cNvSpPr>
            <a:spLocks/>
          </p:cNvSpPr>
          <p:nvPr/>
        </p:nvSpPr>
        <p:spPr bwMode="auto">
          <a:xfrm>
            <a:off x="381000" y="857250"/>
            <a:ext cx="8458200" cy="205740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a:solidFill>
                <a:srgbClr val="262626"/>
              </a:solidFill>
              <a:latin typeface="Calibri" pitchFamily="34" charset="0"/>
            </a:endParaRPr>
          </a:p>
          <a:p>
            <a:pPr marL="533400" indent="-533400" algn="ctr" defTabSz="914400" eaLnBrk="0" hangingPunct="0">
              <a:spcBef>
                <a:spcPct val="20000"/>
              </a:spcBef>
            </a:pPr>
            <a:r>
              <a:rPr lang="en-US" altLang="ja-JP" sz="3200" b="1">
                <a:solidFill>
                  <a:srgbClr val="808080"/>
                </a:solidFill>
                <a:latin typeface="Calibri" pitchFamily="34" charset="0"/>
              </a:rPr>
              <a:t>Quick Search</a:t>
            </a:r>
          </a:p>
          <a:p>
            <a:pPr marL="533400" indent="-533400" algn="ctr" defTabSz="914400" eaLnBrk="0" hangingPunct="0">
              <a:spcBef>
                <a:spcPct val="20000"/>
              </a:spcBef>
            </a:pPr>
            <a:r>
              <a:rPr lang="en-US" altLang="ja-JP" sz="3200" b="1">
                <a:solidFill>
                  <a:srgbClr val="4F81BD"/>
                </a:solidFill>
                <a:latin typeface="Calibri" pitchFamily="34" charset="0"/>
              </a:rPr>
              <a:t>Simple Search</a:t>
            </a:r>
          </a:p>
          <a:p>
            <a:pPr marL="533400" indent="-533400" algn="ctr" defTabSz="914400" eaLnBrk="0" hangingPunct="0">
              <a:spcBef>
                <a:spcPct val="20000"/>
              </a:spcBef>
            </a:pPr>
            <a:r>
              <a:rPr lang="en-US" altLang="ja-JP" sz="3200" b="1">
                <a:solidFill>
                  <a:srgbClr val="808080"/>
                </a:solidFill>
                <a:latin typeface="Calibri" pitchFamily="34" charset="0"/>
              </a:rPr>
              <a:t>Advanced Search</a:t>
            </a:r>
          </a:p>
          <a:p>
            <a:pPr marL="533400" indent="-533400" algn="ctr" defTabSz="914400" eaLnBrk="0" hangingPunct="0">
              <a:spcBef>
                <a:spcPct val="20000"/>
              </a:spcBef>
            </a:pPr>
            <a:r>
              <a:rPr lang="en-US" altLang="ja-JP" sz="3200" b="1">
                <a:solidFill>
                  <a:srgbClr val="808080"/>
                </a:solidFill>
                <a:latin typeface="Calibri" pitchFamily="34" charset="0"/>
              </a:rPr>
              <a:t>Issue Filters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marL="342900" indent="-342900"/>
            <a:r>
              <a:rPr lang="en-US" altLang="en-US" b="1" smtClean="0"/>
              <a:t>Searching issues – Simple Search</a:t>
            </a:r>
          </a:p>
        </p:txBody>
      </p:sp>
      <p:sp>
        <p:nvSpPr>
          <p:cNvPr id="21507" name="Content Placeholder 4"/>
          <p:cNvSpPr>
            <a:spLocks noGrp="1"/>
          </p:cNvSpPr>
          <p:nvPr>
            <p:ph idx="1"/>
          </p:nvPr>
        </p:nvSpPr>
        <p:spPr>
          <a:xfrm>
            <a:off x="152400" y="742950"/>
            <a:ext cx="5638800" cy="3565525"/>
          </a:xfrm>
        </p:spPr>
        <p:txBody>
          <a:bodyPr/>
          <a:lstStyle/>
          <a:p>
            <a:pPr>
              <a:buFontTx/>
              <a:buNone/>
            </a:pPr>
            <a:r>
              <a:rPr sz="1800" smtClean="0"/>
              <a:t>	JIRA has a powerful search capability in the simple mode. We can search for issues across projects, versions and components using a range of filter criteria.</a:t>
            </a:r>
            <a:endParaRPr sz="1800" b="0" smtClean="0"/>
          </a:p>
          <a:p>
            <a:pPr>
              <a:buFontTx/>
              <a:buNone/>
            </a:pPr>
            <a:r>
              <a:rPr sz="1800" b="0" u="sng" smtClean="0"/>
              <a:t>How to perform a search:</a:t>
            </a:r>
          </a:p>
          <a:p>
            <a:r>
              <a:rPr sz="1800" b="0" smtClean="0"/>
              <a:t>On the top navigation bar, click the </a:t>
            </a:r>
            <a:r>
              <a:rPr sz="1800" smtClean="0">
                <a:solidFill>
                  <a:srgbClr val="1D9723"/>
                </a:solidFill>
              </a:rPr>
              <a:t>'Issues</a:t>
            </a:r>
            <a:r>
              <a:rPr sz="1800" b="0" smtClean="0"/>
              <a:t>' tab  =&gt; the Issues Filter form is displayed on the left hand side of the screen.</a:t>
            </a:r>
          </a:p>
          <a:p>
            <a:r>
              <a:rPr sz="1800" b="0" smtClean="0"/>
              <a:t>Type your search term into the </a:t>
            </a:r>
            <a:r>
              <a:rPr sz="1800" smtClean="0">
                <a:solidFill>
                  <a:srgbClr val="1D9723"/>
                </a:solidFill>
              </a:rPr>
              <a:t>'Query</a:t>
            </a:r>
            <a:r>
              <a:rPr sz="1800" b="0" smtClean="0"/>
              <a:t>' box, and/or select other criteria from the drop-down boxes and check-boxes.</a:t>
            </a:r>
          </a:p>
          <a:p>
            <a:r>
              <a:rPr sz="1800" b="0" smtClean="0"/>
              <a:t>Click  on the </a:t>
            </a:r>
            <a:r>
              <a:rPr sz="1800" smtClean="0">
                <a:solidFill>
                  <a:srgbClr val="1D9723"/>
                </a:solidFill>
              </a:rPr>
              <a:t>'Search</a:t>
            </a:r>
            <a:r>
              <a:rPr sz="1800" b="0" smtClean="0"/>
              <a:t>' button to perform the search =&gt; your search results will be displayed in the right hand side of the screen. </a:t>
            </a:r>
          </a:p>
          <a:p>
            <a:endParaRPr sz="1800" b="0" smtClean="0"/>
          </a:p>
          <a:p>
            <a:endParaRPr sz="1800" b="0" smtClean="0"/>
          </a:p>
          <a:p>
            <a:endParaRPr sz="1800" b="0" smtClean="0"/>
          </a:p>
          <a:p>
            <a:endParaRPr sz="1800" b="0" smtClean="0"/>
          </a:p>
        </p:txBody>
      </p:sp>
      <p:pic>
        <p:nvPicPr>
          <p:cNvPr id="28676" name="Picture 5" descr="Filter_2.bmp"/>
          <p:cNvPicPr>
            <a:picLocks noChangeAspect="1"/>
          </p:cNvPicPr>
          <p:nvPr/>
        </p:nvPicPr>
        <p:blipFill>
          <a:blip r:embed="rId3"/>
          <a:srcRect t="10229"/>
          <a:stretch>
            <a:fillRect/>
          </a:stretch>
        </p:blipFill>
        <p:spPr bwMode="auto">
          <a:xfrm>
            <a:off x="5943600" y="819150"/>
            <a:ext cx="2971800" cy="391795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2"/>
          <a:srcRect/>
          <a:stretch>
            <a:fillRect/>
          </a:stretch>
        </p:blipFill>
        <p:spPr bwMode="auto">
          <a:xfrm>
            <a:off x="5029200" y="3486150"/>
            <a:ext cx="2133600" cy="1571625"/>
          </a:xfrm>
          <a:prstGeom prst="rect">
            <a:avLst/>
          </a:prstGeom>
          <a:noFill/>
          <a:ln w="9525">
            <a:noFill/>
            <a:miter lim="800000"/>
            <a:headEnd/>
            <a:tailEnd/>
          </a:ln>
        </p:spPr>
      </p:pic>
      <p:sp>
        <p:nvSpPr>
          <p:cNvPr id="2" name="Content Placeholder 2"/>
          <p:cNvSpPr>
            <a:spLocks/>
          </p:cNvSpPr>
          <p:nvPr/>
        </p:nvSpPr>
        <p:spPr bwMode="auto">
          <a:xfrm>
            <a:off x="-152400" y="1428750"/>
            <a:ext cx="6934200" cy="3657600"/>
          </a:xfrm>
          <a:prstGeom prst="rect">
            <a:avLst/>
          </a:prstGeom>
          <a:noFill/>
          <a:ln w="9525">
            <a:noFill/>
            <a:miter lim="800000"/>
            <a:headEnd/>
            <a:tailEnd/>
          </a:ln>
        </p:spPr>
        <p:txBody>
          <a:bodyPr/>
          <a:lstStyle/>
          <a:p>
            <a:pPr marL="990600" lvl="1" indent="-533400" defTabSz="914400" eaLnBrk="0" hangingPunct="0">
              <a:spcBef>
                <a:spcPct val="20000"/>
              </a:spcBef>
              <a:buFontTx/>
              <a:buAutoNum type="arabicPeriod"/>
            </a:pPr>
            <a:r>
              <a:rPr lang="en-US" altLang="en-US" sz="2000" b="1">
                <a:solidFill>
                  <a:schemeClr val="accent1"/>
                </a:solidFill>
                <a:cs typeface="Arial" pitchFamily="34" charset="0"/>
              </a:rPr>
              <a:t>Access to JIRA</a:t>
            </a:r>
            <a:endParaRPr lang="en-US" altLang="en-US" sz="2000" b="1">
              <a:solidFill>
                <a:schemeClr val="accent1"/>
              </a:solidFill>
              <a:latin typeface="Calibri" pitchFamily="34" charset="0"/>
            </a:endParaRPr>
          </a:p>
          <a:p>
            <a:pPr marL="990600" lvl="1" indent="-533400" defTabSz="914400" eaLnBrk="0" hangingPunct="0">
              <a:spcBef>
                <a:spcPct val="20000"/>
              </a:spcBef>
              <a:buFontTx/>
              <a:buAutoNum type="arabicPeriod"/>
            </a:pPr>
            <a:r>
              <a:rPr lang="en-US" altLang="en-US" sz="2000" b="1">
                <a:solidFill>
                  <a:schemeClr val="accent1"/>
                </a:solidFill>
                <a:cs typeface="Arial" pitchFamily="34" charset="0"/>
              </a:rPr>
              <a:t>Creating new issue on different issue types, and actions required when being assigned on an issue.</a:t>
            </a:r>
            <a:r>
              <a:rPr lang="en-US" altLang="en-US" sz="2000" b="1">
                <a:solidFill>
                  <a:schemeClr val="accent1"/>
                </a:solidFill>
                <a:latin typeface="Calibri" pitchFamily="34" charset="0"/>
              </a:rPr>
              <a:t> </a:t>
            </a:r>
          </a:p>
          <a:p>
            <a:pPr marL="990600" lvl="1" indent="-533400" defTabSz="914400" eaLnBrk="0" hangingPunct="0">
              <a:spcBef>
                <a:spcPct val="20000"/>
              </a:spcBef>
              <a:buFontTx/>
              <a:buAutoNum type="arabicPeriod"/>
            </a:pPr>
            <a:r>
              <a:rPr lang="en-US" altLang="en-US" sz="2000" b="1">
                <a:solidFill>
                  <a:schemeClr val="accent1"/>
                </a:solidFill>
                <a:cs typeface="Arial" pitchFamily="34" charset="0"/>
              </a:rPr>
              <a:t>Searching issues and issues filter.</a:t>
            </a:r>
            <a:r>
              <a:rPr lang="en-US" altLang="en-US" sz="2000" b="1">
                <a:solidFill>
                  <a:schemeClr val="accent1"/>
                </a:solidFill>
                <a:latin typeface="Calibri" pitchFamily="34" charset="0"/>
              </a:rPr>
              <a:t> </a:t>
            </a:r>
          </a:p>
          <a:p>
            <a:pPr marL="990600" lvl="1" indent="-533400" defTabSz="914400" eaLnBrk="0" hangingPunct="0">
              <a:spcBef>
                <a:spcPct val="20000"/>
              </a:spcBef>
              <a:buFontTx/>
              <a:buAutoNum type="arabicPeriod"/>
            </a:pPr>
            <a:r>
              <a:rPr lang="en-US" altLang="en-US" sz="2000" b="1">
                <a:solidFill>
                  <a:schemeClr val="accent1"/>
                </a:solidFill>
                <a:cs typeface="Arial" pitchFamily="34" charset="0"/>
              </a:rPr>
              <a:t>Watching an issue</a:t>
            </a:r>
          </a:p>
          <a:p>
            <a:pPr marL="990600" lvl="1" indent="-533400" defTabSz="914400" eaLnBrk="0" hangingPunct="0">
              <a:spcBef>
                <a:spcPct val="20000"/>
              </a:spcBef>
              <a:buFontTx/>
              <a:buAutoNum type="arabicPeriod"/>
            </a:pPr>
            <a:r>
              <a:rPr lang="en-US" altLang="en-US" sz="2000" b="1">
                <a:solidFill>
                  <a:schemeClr val="accent1"/>
                </a:solidFill>
                <a:cs typeface="Arial" pitchFamily="34" charset="0"/>
              </a:rPr>
              <a:t>JIRA Dashboard</a:t>
            </a:r>
          </a:p>
          <a:p>
            <a:pPr marL="990600" lvl="1" indent="-533400" defTabSz="914400" eaLnBrk="0" hangingPunct="0">
              <a:spcBef>
                <a:spcPct val="20000"/>
              </a:spcBef>
              <a:buFontTx/>
              <a:buAutoNum type="arabicPeriod"/>
            </a:pPr>
            <a:r>
              <a:rPr lang="en-US" altLang="en-US" sz="2000" b="1">
                <a:solidFill>
                  <a:schemeClr val="accent1"/>
                </a:solidFill>
                <a:cs typeface="Arial" pitchFamily="34" charset="0"/>
              </a:rPr>
              <a:t>DAMS Viewer and Logs attaching.</a:t>
            </a:r>
          </a:p>
        </p:txBody>
      </p:sp>
      <p:sp>
        <p:nvSpPr>
          <p:cNvPr id="4100" name="Rectangle 10"/>
          <p:cNvSpPr>
            <a:spLocks noGrp="1"/>
          </p:cNvSpPr>
          <p:nvPr>
            <p:ph type="title" idx="4294967295"/>
          </p:nvPr>
        </p:nvSpPr>
        <p:spPr>
          <a:xfrm>
            <a:off x="381000" y="361950"/>
            <a:ext cx="8229600" cy="857250"/>
          </a:xfrm>
        </p:spPr>
        <p:txBody>
          <a:bodyPr/>
          <a:lstStyle/>
          <a:p>
            <a:pPr algn="l"/>
            <a:r>
              <a:rPr lang="en-US" altLang="en-US" b="1" smtClean="0">
                <a:solidFill>
                  <a:schemeClr val="accent1"/>
                </a:solidFill>
              </a:rPr>
              <a:t>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1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1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1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1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1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marL="342900" indent="-342900"/>
            <a:r>
              <a:rPr lang="en-US" altLang="en-US" b="1" smtClean="0"/>
              <a:t>Simple search – example</a:t>
            </a:r>
          </a:p>
        </p:txBody>
      </p:sp>
      <p:sp>
        <p:nvSpPr>
          <p:cNvPr id="22531" name="Content Placeholder 4"/>
          <p:cNvSpPr>
            <a:spLocks noGrp="1"/>
          </p:cNvSpPr>
          <p:nvPr>
            <p:ph idx="1"/>
          </p:nvPr>
        </p:nvSpPr>
        <p:spPr>
          <a:xfrm>
            <a:off x="304800" y="666750"/>
            <a:ext cx="6248400" cy="3565525"/>
          </a:xfrm>
        </p:spPr>
        <p:txBody>
          <a:bodyPr/>
          <a:lstStyle/>
          <a:p>
            <a:pPr>
              <a:buFontTx/>
              <a:buNone/>
            </a:pPr>
            <a:r>
              <a:rPr sz="2000" b="0" u="sng" dirty="0" smtClean="0"/>
              <a:t>Simple search example</a:t>
            </a:r>
            <a:r>
              <a:rPr sz="2000" b="0" dirty="0" smtClean="0"/>
              <a:t>:</a:t>
            </a:r>
          </a:p>
          <a:p>
            <a:pPr>
              <a:buFontTx/>
              <a:buNone/>
            </a:pPr>
            <a:r>
              <a:rPr sz="2000" b="0" dirty="0" smtClean="0"/>
              <a:t>	To search for all bugs opened by user “</a:t>
            </a:r>
            <a:r>
              <a:rPr sz="2000" b="0" dirty="0" err="1" smtClean="0"/>
              <a:t>lantt</a:t>
            </a:r>
            <a:r>
              <a:rPr sz="2000" b="0" dirty="0" smtClean="0"/>
              <a:t>”, in “HD Graphics – HMC” project, with “Open” status and contain “stuck” text in their Summary, Comments or Description, the filter should be:</a:t>
            </a:r>
          </a:p>
          <a:p>
            <a:pPr lvl="1"/>
            <a:r>
              <a:rPr sz="1800" dirty="0" smtClean="0"/>
              <a:t>Query string: </a:t>
            </a:r>
            <a:r>
              <a:rPr sz="1800" dirty="0" smtClean="0">
                <a:solidFill>
                  <a:srgbClr val="C00000"/>
                </a:solidFill>
              </a:rPr>
              <a:t>stuck</a:t>
            </a:r>
          </a:p>
          <a:p>
            <a:pPr lvl="1"/>
            <a:r>
              <a:rPr sz="1800" dirty="0" smtClean="0">
                <a:solidFill>
                  <a:schemeClr val="tx1"/>
                </a:solidFill>
              </a:rPr>
              <a:t>Check  the boxes: </a:t>
            </a:r>
            <a:r>
              <a:rPr sz="1800" dirty="0" smtClean="0"/>
              <a:t>Summary, Comments, Description</a:t>
            </a:r>
          </a:p>
          <a:p>
            <a:pPr lvl="1"/>
            <a:r>
              <a:rPr sz="1800" dirty="0" smtClean="0"/>
              <a:t>Project: </a:t>
            </a:r>
            <a:r>
              <a:rPr sz="1800" dirty="0" smtClean="0">
                <a:solidFill>
                  <a:srgbClr val="C00000"/>
                </a:solidFill>
              </a:rPr>
              <a:t>HD Graphics – HMC</a:t>
            </a:r>
          </a:p>
          <a:p>
            <a:pPr lvl="1"/>
            <a:r>
              <a:rPr sz="1800" dirty="0" smtClean="0"/>
              <a:t>Issue Type: </a:t>
            </a:r>
            <a:r>
              <a:rPr sz="1800" dirty="0" smtClean="0">
                <a:solidFill>
                  <a:srgbClr val="C00000"/>
                </a:solidFill>
              </a:rPr>
              <a:t>Bug</a:t>
            </a:r>
            <a:endParaRPr sz="1800" dirty="0" smtClean="0"/>
          </a:p>
          <a:p>
            <a:pPr lvl="1"/>
            <a:r>
              <a:rPr sz="1800" dirty="0" smtClean="0"/>
              <a:t>Reporter: </a:t>
            </a:r>
            <a:r>
              <a:rPr sz="1800" dirty="0" err="1" smtClean="0">
                <a:solidFill>
                  <a:srgbClr val="C00000"/>
                </a:solidFill>
              </a:rPr>
              <a:t>lantt</a:t>
            </a:r>
            <a:endParaRPr sz="1800" dirty="0" smtClean="0">
              <a:solidFill>
                <a:srgbClr val="C00000"/>
              </a:solidFill>
            </a:endParaRPr>
          </a:p>
          <a:p>
            <a:pPr lvl="1"/>
            <a:r>
              <a:rPr sz="1800" dirty="0" smtClean="0"/>
              <a:t>Status: </a:t>
            </a:r>
            <a:r>
              <a:rPr sz="1800" dirty="0" smtClean="0">
                <a:solidFill>
                  <a:srgbClr val="C00000"/>
                </a:solidFill>
              </a:rPr>
              <a:t>Open</a:t>
            </a:r>
          </a:p>
          <a:p>
            <a:pPr>
              <a:buFontTx/>
              <a:buNone/>
            </a:pPr>
            <a:r>
              <a:rPr sz="2000" b="0" dirty="0" smtClean="0"/>
              <a:t>Click  on the 'Search' button =&gt; the search results will be displayed in the right hand side of the screen. </a:t>
            </a:r>
          </a:p>
          <a:p>
            <a:endParaRPr sz="2000" b="0" dirty="0" smtClean="0"/>
          </a:p>
          <a:p>
            <a:endParaRPr sz="2000" b="0" dirty="0" smtClean="0"/>
          </a:p>
          <a:p>
            <a:endParaRPr sz="2000" b="0" dirty="0" smtClean="0"/>
          </a:p>
        </p:txBody>
      </p:sp>
      <p:pic>
        <p:nvPicPr>
          <p:cNvPr id="22532" name="Picture 4" descr="Filter_3.png"/>
          <p:cNvPicPr>
            <a:picLocks noChangeAspect="1"/>
          </p:cNvPicPr>
          <p:nvPr/>
        </p:nvPicPr>
        <p:blipFill>
          <a:blip r:embed="rId3"/>
          <a:srcRect/>
          <a:stretch>
            <a:fillRect/>
          </a:stretch>
        </p:blipFill>
        <p:spPr bwMode="auto">
          <a:xfrm>
            <a:off x="6553200" y="742950"/>
            <a:ext cx="2209800" cy="4167188"/>
          </a:xfrm>
          <a:prstGeom prst="rect">
            <a:avLst/>
          </a:prstGeom>
          <a:noFill/>
          <a:ln w="9525">
            <a:noFill/>
            <a:miter lim="800000"/>
            <a:headEnd/>
            <a:tailEnd/>
          </a:ln>
          <a:effectLst>
            <a:outerShdw blurRad="114300" dist="50800" dir="5400000" algn="ctr" rotWithShape="0">
              <a:srgbClr val="000000">
                <a:alpha val="99000"/>
              </a:srgbClr>
            </a:outerShdw>
          </a:effectLst>
          <a:scene3d>
            <a:camera prst="orthographicFront"/>
            <a:lightRig rig="threePt" dir="t"/>
          </a:scene3d>
          <a:sp3d>
            <a:bevelT w="6350" h="6350"/>
            <a:bevelB w="0"/>
          </a:sp3d>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marL="342900" indent="-342900"/>
            <a:r>
              <a:rPr lang="en-US" altLang="en-US" b="1" smtClean="0"/>
              <a:t>Simple search – criteria groups</a:t>
            </a:r>
          </a:p>
        </p:txBody>
      </p:sp>
      <p:sp>
        <p:nvSpPr>
          <p:cNvPr id="23555" name="Content Placeholder 4"/>
          <p:cNvSpPr>
            <a:spLocks noGrp="1"/>
          </p:cNvSpPr>
          <p:nvPr>
            <p:ph idx="1"/>
          </p:nvPr>
        </p:nvSpPr>
        <p:spPr>
          <a:xfrm>
            <a:off x="304800" y="742950"/>
            <a:ext cx="6019800" cy="3565525"/>
          </a:xfrm>
        </p:spPr>
        <p:txBody>
          <a:bodyPr/>
          <a:lstStyle/>
          <a:p>
            <a:pPr>
              <a:buFontTx/>
              <a:buNone/>
            </a:pPr>
            <a:r>
              <a:rPr sz="1800" b="0" dirty="0" smtClean="0"/>
              <a:t>	</a:t>
            </a:r>
            <a:r>
              <a:rPr sz="1800" dirty="0" smtClean="0"/>
              <a:t>In simple search mode, there are many criteria groups to narrow your search:</a:t>
            </a:r>
            <a:endParaRPr sz="1800" b="0" dirty="0" smtClean="0"/>
          </a:p>
          <a:p>
            <a:r>
              <a:rPr sz="1800" b="0" dirty="0" smtClean="0"/>
              <a:t>Simple filter with Query, Project, Issue Type criteria.</a:t>
            </a:r>
          </a:p>
          <a:p>
            <a:r>
              <a:rPr sz="1800" dirty="0" smtClean="0">
                <a:solidFill>
                  <a:srgbClr val="0070C0"/>
                </a:solidFill>
              </a:rPr>
              <a:t>Issue Attributes</a:t>
            </a:r>
            <a:r>
              <a:rPr sz="1800" dirty="0" smtClean="0"/>
              <a:t>: </a:t>
            </a:r>
            <a:r>
              <a:rPr sz="1800" b="0" dirty="0" smtClean="0"/>
              <a:t>we can filter for Reporter, Assignee, Status, Resolutions, Priorities, Label.</a:t>
            </a:r>
          </a:p>
          <a:p>
            <a:r>
              <a:rPr sz="1800" dirty="0" smtClean="0">
                <a:solidFill>
                  <a:srgbClr val="0070C0"/>
                </a:solidFill>
              </a:rPr>
              <a:t>Date and Times: </a:t>
            </a:r>
            <a:r>
              <a:rPr sz="1800" b="0" dirty="0" smtClean="0"/>
              <a:t>we can filter for Created After, Created Before, Created, Updated After, Updated Before, Updated, Due After, Due Before, Due Date, Resolved After, Resolved Before, Resolved.</a:t>
            </a:r>
          </a:p>
          <a:p>
            <a:r>
              <a:rPr sz="1800" dirty="0" smtClean="0">
                <a:solidFill>
                  <a:srgbClr val="0070C0"/>
                </a:solidFill>
              </a:rPr>
              <a:t>Work Ratio</a:t>
            </a:r>
            <a:r>
              <a:rPr sz="1800" b="0" dirty="0" smtClean="0"/>
              <a:t>: we can filter for % done of issues (% Limits).</a:t>
            </a:r>
          </a:p>
          <a:p>
            <a:r>
              <a:rPr sz="1800" dirty="0" smtClean="0">
                <a:solidFill>
                  <a:srgbClr val="0070C0"/>
                </a:solidFill>
              </a:rPr>
              <a:t>Custom Fields</a:t>
            </a:r>
            <a:r>
              <a:rPr sz="1800" b="0" dirty="0" smtClean="0"/>
              <a:t>: we can filter for Assignee History, Date of First Response (after), Date of First Response (before), Date of First Response, Executive Visibility, Platform/s, Time in Status.</a:t>
            </a:r>
          </a:p>
          <a:p>
            <a:endParaRPr sz="1800" b="0" dirty="0" smtClean="0"/>
          </a:p>
          <a:p>
            <a:endParaRPr sz="1800" b="0" dirty="0" smtClean="0"/>
          </a:p>
          <a:p>
            <a:endParaRPr sz="1800" b="0" dirty="0" smtClean="0"/>
          </a:p>
          <a:p>
            <a:endParaRPr sz="1800" b="0" dirty="0" smtClean="0"/>
          </a:p>
          <a:p>
            <a:endParaRPr sz="1800" b="0" dirty="0" smtClean="0"/>
          </a:p>
          <a:p>
            <a:endParaRPr sz="1800" b="0" dirty="0" smtClean="0"/>
          </a:p>
        </p:txBody>
      </p:sp>
      <p:pic>
        <p:nvPicPr>
          <p:cNvPr id="23556" name="Picture 4" descr="Filter_1.bmp"/>
          <p:cNvPicPr>
            <a:picLocks noChangeAspect="1"/>
          </p:cNvPicPr>
          <p:nvPr/>
        </p:nvPicPr>
        <p:blipFill>
          <a:blip r:embed="rId3"/>
          <a:srcRect/>
          <a:stretch>
            <a:fillRect/>
          </a:stretch>
        </p:blipFill>
        <p:spPr bwMode="auto">
          <a:xfrm>
            <a:off x="6553200" y="685800"/>
            <a:ext cx="2438400" cy="4386263"/>
          </a:xfrm>
          <a:prstGeom prst="rect">
            <a:avLst/>
          </a:prstGeom>
          <a:noFill/>
          <a:ln w="9525">
            <a:noFill/>
            <a:miter lim="800000"/>
            <a:headEnd/>
            <a:tailEnd/>
          </a:ln>
          <a:effectLst>
            <a:outerShdw blurRad="50800" dist="63500" dir="5400000" sx="98000" sy="98000" algn="ctr" rotWithShape="0">
              <a:srgbClr val="000000">
                <a:alpha val="94000"/>
              </a:srgbClr>
            </a:outerShdw>
          </a:effectLst>
          <a:scene3d>
            <a:camera prst="orthographicFront"/>
            <a:lightRig rig="threePt" dir="t"/>
          </a:scene3d>
          <a:sp3d>
            <a:bevelT w="6350"/>
            <a:bevelB w="6350" h="82550"/>
          </a:sp3d>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381000" y="-165100"/>
            <a:ext cx="8229600" cy="685800"/>
          </a:xfrm>
        </p:spPr>
        <p:txBody>
          <a:bodyPr/>
          <a:lstStyle/>
          <a:p>
            <a:pPr marL="342900" indent="-342900"/>
            <a:r>
              <a:rPr lang="en-US" altLang="en-US" b="1" smtClean="0"/>
              <a:t>Searching issues</a:t>
            </a:r>
            <a:r>
              <a:rPr lang="en-US" altLang="en-US" smtClean="0"/>
              <a:t> </a:t>
            </a:r>
          </a:p>
        </p:txBody>
      </p:sp>
      <p:sp>
        <p:nvSpPr>
          <p:cNvPr id="24579" name="Content Placeholder 2"/>
          <p:cNvSpPr>
            <a:spLocks/>
          </p:cNvSpPr>
          <p:nvPr/>
        </p:nvSpPr>
        <p:spPr bwMode="auto">
          <a:xfrm>
            <a:off x="228600" y="1085850"/>
            <a:ext cx="8534400" cy="3200400"/>
          </a:xfrm>
          <a:prstGeom prst="rect">
            <a:avLst/>
          </a:prstGeom>
          <a:noFill/>
          <a:ln w="9525">
            <a:noFill/>
            <a:miter lim="800000"/>
            <a:headEnd/>
            <a:tailEnd/>
          </a:ln>
        </p:spPr>
        <p:txBody>
          <a:bodyPr/>
          <a:lstStyle/>
          <a:p>
            <a:pPr marL="533400" indent="-533400" defTabSz="914400" eaLnBrk="0" hangingPunct="0">
              <a:spcBef>
                <a:spcPct val="20000"/>
              </a:spcBef>
            </a:pPr>
            <a:endParaRPr lang="en-US" altLang="en-US" sz="2000" b="1">
              <a:solidFill>
                <a:srgbClr val="262626"/>
              </a:solidFill>
              <a:latin typeface="Calibri" pitchFamily="34" charset="0"/>
            </a:endParaRPr>
          </a:p>
        </p:txBody>
      </p:sp>
      <p:sp>
        <p:nvSpPr>
          <p:cNvPr id="24580" name="Content Placeholder 2"/>
          <p:cNvSpPr>
            <a:spLocks/>
          </p:cNvSpPr>
          <p:nvPr/>
        </p:nvSpPr>
        <p:spPr bwMode="auto">
          <a:xfrm>
            <a:off x="381000" y="857250"/>
            <a:ext cx="8458200" cy="205740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a:solidFill>
                <a:srgbClr val="262626"/>
              </a:solidFill>
              <a:latin typeface="Calibri" pitchFamily="34" charset="0"/>
            </a:endParaRPr>
          </a:p>
          <a:p>
            <a:pPr marL="533400" indent="-533400" algn="ctr" defTabSz="914400" eaLnBrk="0" hangingPunct="0">
              <a:spcBef>
                <a:spcPct val="20000"/>
              </a:spcBef>
            </a:pPr>
            <a:r>
              <a:rPr lang="en-US" altLang="ja-JP" sz="3200" b="1">
                <a:solidFill>
                  <a:srgbClr val="808080"/>
                </a:solidFill>
                <a:latin typeface="Calibri" pitchFamily="34" charset="0"/>
              </a:rPr>
              <a:t>Quick Search</a:t>
            </a:r>
          </a:p>
          <a:p>
            <a:pPr marL="533400" indent="-533400" algn="ctr" defTabSz="914400" eaLnBrk="0" hangingPunct="0">
              <a:spcBef>
                <a:spcPct val="20000"/>
              </a:spcBef>
            </a:pPr>
            <a:r>
              <a:rPr lang="en-US" altLang="ja-JP" sz="3200" b="1">
                <a:solidFill>
                  <a:srgbClr val="808080"/>
                </a:solidFill>
                <a:latin typeface="Calibri" pitchFamily="34" charset="0"/>
              </a:rPr>
              <a:t>Simple Search</a:t>
            </a:r>
          </a:p>
          <a:p>
            <a:pPr marL="533400" indent="-533400" algn="ctr" defTabSz="914400" eaLnBrk="0" hangingPunct="0">
              <a:spcBef>
                <a:spcPct val="20000"/>
              </a:spcBef>
            </a:pPr>
            <a:r>
              <a:rPr lang="en-US" altLang="ja-JP" sz="3200" b="1">
                <a:solidFill>
                  <a:srgbClr val="4F81BD"/>
                </a:solidFill>
                <a:latin typeface="Calibri" pitchFamily="34" charset="0"/>
              </a:rPr>
              <a:t>Advanced Search</a:t>
            </a:r>
          </a:p>
          <a:p>
            <a:pPr marL="533400" indent="-533400" algn="ctr" defTabSz="914400" eaLnBrk="0" hangingPunct="0">
              <a:spcBef>
                <a:spcPct val="20000"/>
              </a:spcBef>
            </a:pPr>
            <a:r>
              <a:rPr lang="en-US" altLang="ja-JP" sz="3200" b="1">
                <a:solidFill>
                  <a:srgbClr val="808080"/>
                </a:solidFill>
                <a:latin typeface="Calibri" pitchFamily="34" charset="0"/>
              </a:rPr>
              <a:t>Issue Filters</a:t>
            </a:r>
            <a:endParaRPr lang="en-US" altLang="ja-JP" sz="3200" b="1">
              <a:solidFill>
                <a:srgbClr val="4F81BD"/>
              </a:solidFill>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marL="342900" indent="-342900"/>
            <a:r>
              <a:rPr lang="en-US" altLang="en-US" b="1" smtClean="0"/>
              <a:t>Searching issues – Advanced Search</a:t>
            </a:r>
          </a:p>
        </p:txBody>
      </p:sp>
      <p:sp>
        <p:nvSpPr>
          <p:cNvPr id="25603" name="Content Placeholder 6"/>
          <p:cNvSpPr>
            <a:spLocks noGrp="1"/>
          </p:cNvSpPr>
          <p:nvPr>
            <p:ph idx="1"/>
          </p:nvPr>
        </p:nvSpPr>
        <p:spPr/>
        <p:txBody>
          <a:bodyPr/>
          <a:lstStyle/>
          <a:p>
            <a:pPr>
              <a:buFontTx/>
              <a:buNone/>
            </a:pPr>
            <a:r>
              <a:rPr sz="2000" smtClean="0"/>
              <a:t>An advanced search allows you to use structured queries to search for issues.</a:t>
            </a:r>
          </a:p>
          <a:p>
            <a:endParaRPr smtClean="0"/>
          </a:p>
        </p:txBody>
      </p:sp>
      <p:sp>
        <p:nvSpPr>
          <p:cNvPr id="25604" name="Content Placeholder 2"/>
          <p:cNvSpPr>
            <a:spLocks/>
          </p:cNvSpPr>
          <p:nvPr/>
        </p:nvSpPr>
        <p:spPr bwMode="auto">
          <a:xfrm>
            <a:off x="228600" y="1276350"/>
            <a:ext cx="4800600" cy="2732088"/>
          </a:xfrm>
          <a:prstGeom prst="rect">
            <a:avLst/>
          </a:prstGeom>
          <a:noFill/>
          <a:ln w="9525">
            <a:noFill/>
            <a:miter lim="800000"/>
            <a:headEnd/>
            <a:tailEnd/>
          </a:ln>
        </p:spPr>
        <p:txBody>
          <a:bodyPr/>
          <a:lstStyle/>
          <a:p>
            <a:pPr marL="990600" lvl="1" indent="-533400" defTabSz="914400" eaLnBrk="0" hangingPunct="0">
              <a:spcBef>
                <a:spcPct val="20000"/>
              </a:spcBef>
            </a:pPr>
            <a:r>
              <a:rPr lang="en-US" altLang="ja-JP" u="sng">
                <a:solidFill>
                  <a:srgbClr val="262626"/>
                </a:solidFill>
                <a:latin typeface="Calibri" pitchFamily="34" charset="0"/>
              </a:rPr>
              <a:t>To perform an Advanced Search: </a:t>
            </a:r>
          </a:p>
          <a:p>
            <a:pPr marL="457200" indent="-457200" defTabSz="914400" eaLnBrk="0" hangingPunct="0">
              <a:spcBef>
                <a:spcPct val="20000"/>
              </a:spcBef>
              <a:buFontTx/>
              <a:buBlip>
                <a:blip r:embed="rId3"/>
              </a:buBlip>
            </a:pPr>
            <a:r>
              <a:rPr lang="en-US" altLang="ja-JP">
                <a:solidFill>
                  <a:srgbClr val="262626"/>
                </a:solidFill>
                <a:latin typeface="Calibri" pitchFamily="34" charset="0"/>
              </a:rPr>
              <a:t>On the top navigation bar, click the "</a:t>
            </a:r>
            <a:r>
              <a:rPr lang="en-US" altLang="ja-JP" b="1">
                <a:solidFill>
                  <a:srgbClr val="0000FF"/>
                </a:solidFill>
                <a:latin typeface="Calibri" pitchFamily="34" charset="0"/>
              </a:rPr>
              <a:t>Issues</a:t>
            </a:r>
            <a:r>
              <a:rPr lang="en-US" altLang="ja-JP">
                <a:solidFill>
                  <a:srgbClr val="262626"/>
                </a:solidFill>
                <a:latin typeface="Calibri" pitchFamily="34" charset="0"/>
              </a:rPr>
              <a:t>" tab =&gt; This will display the Simple Search panel on the left hand side of the screen.</a:t>
            </a:r>
          </a:p>
          <a:p>
            <a:pPr marL="457200" indent="-457200" defTabSz="914400" eaLnBrk="0" hangingPunct="0">
              <a:spcBef>
                <a:spcPct val="20000"/>
              </a:spcBef>
              <a:buFontTx/>
              <a:buBlip>
                <a:blip r:embed="rId3"/>
              </a:buBlip>
            </a:pPr>
            <a:r>
              <a:rPr lang="en-US" altLang="ja-JP">
                <a:solidFill>
                  <a:srgbClr val="262626"/>
                </a:solidFill>
                <a:latin typeface="Calibri" pitchFamily="34" charset="0"/>
              </a:rPr>
              <a:t>Click on "</a:t>
            </a:r>
            <a:r>
              <a:rPr lang="en-US" altLang="ja-JP" b="1">
                <a:solidFill>
                  <a:srgbClr val="0000FF"/>
                </a:solidFill>
                <a:latin typeface="Calibri" pitchFamily="34" charset="0"/>
              </a:rPr>
              <a:t>advanced</a:t>
            </a:r>
            <a:r>
              <a:rPr lang="en-US" altLang="ja-JP">
                <a:solidFill>
                  <a:srgbClr val="262626"/>
                </a:solidFill>
                <a:latin typeface="Calibri" pitchFamily="34" charset="0"/>
              </a:rPr>
              <a:t>“=&gt; This will display the "</a:t>
            </a:r>
            <a:r>
              <a:rPr lang="en-US" altLang="ja-JP" b="1">
                <a:solidFill>
                  <a:srgbClr val="0000FF"/>
                </a:solidFill>
                <a:latin typeface="Calibri" pitchFamily="34" charset="0"/>
              </a:rPr>
              <a:t>Query</a:t>
            </a:r>
            <a:r>
              <a:rPr lang="en-US" altLang="ja-JP">
                <a:solidFill>
                  <a:srgbClr val="262626"/>
                </a:solidFill>
                <a:latin typeface="Calibri" pitchFamily="34" charset="0"/>
              </a:rPr>
              <a:t>" box.</a:t>
            </a:r>
          </a:p>
          <a:p>
            <a:pPr marL="457200" indent="-457200" defTabSz="914400" eaLnBrk="0" hangingPunct="0">
              <a:spcBef>
                <a:spcPct val="20000"/>
              </a:spcBef>
              <a:buFontTx/>
              <a:buBlip>
                <a:blip r:embed="rId3"/>
              </a:buBlip>
            </a:pPr>
            <a:r>
              <a:rPr lang="en-US" altLang="ja-JP">
                <a:solidFill>
                  <a:srgbClr val="262626"/>
                </a:solidFill>
                <a:latin typeface="Calibri" pitchFamily="34" charset="0"/>
              </a:rPr>
              <a:t>Type your query using the fields, operators and  field values/functions.</a:t>
            </a:r>
          </a:p>
          <a:p>
            <a:pPr marL="457200" indent="-457200" defTabSz="914400" eaLnBrk="0" hangingPunct="0">
              <a:spcBef>
                <a:spcPct val="20000"/>
              </a:spcBef>
              <a:buFontTx/>
              <a:buBlip>
                <a:blip r:embed="rId3"/>
              </a:buBlip>
            </a:pPr>
            <a:r>
              <a:rPr lang="en-US" altLang="ja-JP">
                <a:solidFill>
                  <a:srgbClr val="262626"/>
                </a:solidFill>
                <a:latin typeface="Calibri" pitchFamily="34" charset="0"/>
              </a:rPr>
              <a:t>Click the "</a:t>
            </a:r>
            <a:r>
              <a:rPr lang="en-US" altLang="ja-JP" b="1">
                <a:solidFill>
                  <a:srgbClr val="0000FF"/>
                </a:solidFill>
                <a:latin typeface="Calibri" pitchFamily="34" charset="0"/>
              </a:rPr>
              <a:t>Search</a:t>
            </a:r>
            <a:r>
              <a:rPr lang="en-US" altLang="ja-JP">
                <a:solidFill>
                  <a:srgbClr val="262626"/>
                </a:solidFill>
                <a:latin typeface="Calibri" pitchFamily="34" charset="0"/>
              </a:rPr>
              <a:t>" button to run your query =&gt; The search results will be displayed below the query.</a:t>
            </a:r>
          </a:p>
          <a:p>
            <a:pPr marL="457200" indent="-457200" defTabSz="914400" eaLnBrk="0" hangingPunct="0">
              <a:spcBef>
                <a:spcPct val="20000"/>
              </a:spcBef>
            </a:pPr>
            <a:endParaRPr lang="en-US" altLang="ja-JP">
              <a:solidFill>
                <a:srgbClr val="262626"/>
              </a:solidFill>
            </a:endParaRPr>
          </a:p>
        </p:txBody>
      </p:sp>
      <p:pic>
        <p:nvPicPr>
          <p:cNvPr id="25605" name="Picture 6" descr="Advance_Search_1.bmp"/>
          <p:cNvPicPr>
            <a:picLocks noChangeAspect="1"/>
          </p:cNvPicPr>
          <p:nvPr/>
        </p:nvPicPr>
        <p:blipFill>
          <a:blip r:embed="rId4"/>
          <a:srcRect/>
          <a:stretch>
            <a:fillRect/>
          </a:stretch>
        </p:blipFill>
        <p:spPr bwMode="auto">
          <a:xfrm>
            <a:off x="5638800" y="1352550"/>
            <a:ext cx="3200400" cy="3017838"/>
          </a:xfrm>
          <a:prstGeom prst="rect">
            <a:avLst/>
          </a:prstGeom>
          <a:noFill/>
          <a:ln w="9525">
            <a:noFill/>
            <a:miter lim="800000"/>
            <a:headEnd/>
            <a:tailEnd/>
          </a:ln>
          <a:effectLst>
            <a:outerShdw blurRad="50800" dist="50800" dir="5400000" sx="96000" sy="96000" algn="ctr" rotWithShape="0">
              <a:srgbClr val="000000">
                <a:alpha val="97000"/>
              </a:srgbClr>
            </a:outerShdw>
          </a:effectLst>
          <a:scene3d>
            <a:camera prst="orthographicFront"/>
            <a:lightRig rig="threePt" dir="t"/>
          </a:scene3d>
          <a:sp3d>
            <a:bevelT w="6350"/>
            <a:bevelB w="6350"/>
          </a:sp3d>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marL="342900" indent="-342900"/>
            <a:r>
              <a:rPr lang="en-US" altLang="en-US" b="1" smtClean="0"/>
              <a:t>Advanced Search – Example 1</a:t>
            </a:r>
          </a:p>
        </p:txBody>
      </p:sp>
      <p:sp>
        <p:nvSpPr>
          <p:cNvPr id="26627" name="Content Placeholder 4"/>
          <p:cNvSpPr>
            <a:spLocks noGrp="1"/>
          </p:cNvSpPr>
          <p:nvPr>
            <p:ph idx="1"/>
          </p:nvPr>
        </p:nvSpPr>
        <p:spPr/>
        <p:txBody>
          <a:bodyPr/>
          <a:lstStyle/>
          <a:p>
            <a:pPr>
              <a:buFontTx/>
              <a:buNone/>
            </a:pPr>
            <a:r>
              <a:rPr sz="1800" smtClean="0"/>
              <a:t>Example 1: </a:t>
            </a:r>
          </a:p>
          <a:p>
            <a:pPr>
              <a:buFontTx/>
              <a:buNone/>
            </a:pPr>
            <a:r>
              <a:rPr sz="1800" b="0" smtClean="0"/>
              <a:t>If you want to search for all bugs which belong to “</a:t>
            </a:r>
            <a:r>
              <a:rPr sz="1800" b="0" smtClean="0">
                <a:solidFill>
                  <a:srgbClr val="0000FF"/>
                </a:solidFill>
              </a:rPr>
              <a:t>HD Graphics – HMC</a:t>
            </a:r>
            <a:r>
              <a:rPr sz="1800" b="0" smtClean="0"/>
              <a:t>” project and their priority are “</a:t>
            </a:r>
            <a:r>
              <a:rPr sz="1800" b="0" smtClean="0">
                <a:solidFill>
                  <a:srgbClr val="0000FF"/>
                </a:solidFill>
              </a:rPr>
              <a:t>Blocker</a:t>
            </a:r>
            <a:r>
              <a:rPr sz="1800" b="0" smtClean="0"/>
              <a:t>” or “</a:t>
            </a:r>
            <a:r>
              <a:rPr sz="1800" b="0" smtClean="0">
                <a:solidFill>
                  <a:srgbClr val="0000FF"/>
                </a:solidFill>
              </a:rPr>
              <a:t>Critical</a:t>
            </a:r>
            <a:r>
              <a:rPr sz="1800" b="0" smtClean="0"/>
              <a:t>”, type the following string into the query box:</a:t>
            </a:r>
          </a:p>
          <a:p>
            <a:pPr>
              <a:buFontTx/>
              <a:buNone/>
            </a:pPr>
            <a:endParaRPr sz="1800" b="0" smtClean="0"/>
          </a:p>
          <a:p>
            <a:pPr>
              <a:buFontTx/>
              <a:buNone/>
            </a:pPr>
            <a:r>
              <a:rPr sz="1800" b="0" smtClean="0">
                <a:solidFill>
                  <a:srgbClr val="C00000"/>
                </a:solidFill>
              </a:rPr>
              <a:t>	Project =  “HD Graphics – HMC” AND (priority = Blocker OR priority =  Critical) AND type = Bug</a:t>
            </a:r>
          </a:p>
          <a:p>
            <a:pPr>
              <a:buFontTx/>
              <a:buNone/>
            </a:pPr>
            <a:endParaRPr sz="1800" smtClean="0"/>
          </a:p>
          <a:p>
            <a:pPr>
              <a:buFontTx/>
              <a:buNone/>
            </a:pPr>
            <a:r>
              <a:rPr sz="1800" b="0" smtClean="0"/>
              <a:t>Click "</a:t>
            </a:r>
            <a:r>
              <a:rPr sz="1800" b="0" smtClean="0">
                <a:solidFill>
                  <a:srgbClr val="0000FF"/>
                </a:solidFill>
              </a:rPr>
              <a:t>Search</a:t>
            </a:r>
            <a:r>
              <a:rPr sz="1800" b="0" smtClean="0"/>
              <a:t>" button, and see the result</a:t>
            </a:r>
          </a:p>
        </p:txBody>
      </p:sp>
      <p:pic>
        <p:nvPicPr>
          <p:cNvPr id="26628" name="Picture 7" descr="Advance_Search_2.bmp"/>
          <p:cNvPicPr>
            <a:picLocks noChangeAspect="1"/>
          </p:cNvPicPr>
          <p:nvPr/>
        </p:nvPicPr>
        <p:blipFill>
          <a:blip r:embed="rId3"/>
          <a:srcRect/>
          <a:stretch>
            <a:fillRect/>
          </a:stretch>
        </p:blipFill>
        <p:spPr bwMode="auto">
          <a:xfrm>
            <a:off x="76200" y="3114675"/>
            <a:ext cx="8967788" cy="1457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marL="342900" indent="-342900"/>
            <a:r>
              <a:rPr lang="en-US" altLang="en-US" b="1" smtClean="0"/>
              <a:t>Advanced Search – keywords and syntax</a:t>
            </a:r>
          </a:p>
        </p:txBody>
      </p:sp>
      <p:sp>
        <p:nvSpPr>
          <p:cNvPr id="27651" name="Content Placeholder 3"/>
          <p:cNvSpPr>
            <a:spLocks noGrp="1"/>
          </p:cNvSpPr>
          <p:nvPr>
            <p:ph idx="1"/>
          </p:nvPr>
        </p:nvSpPr>
        <p:spPr>
          <a:xfrm>
            <a:off x="76200" y="742950"/>
            <a:ext cx="8610600" cy="3565525"/>
          </a:xfrm>
        </p:spPr>
        <p:txBody>
          <a:bodyPr/>
          <a:lstStyle/>
          <a:p>
            <a:pPr marL="533400" indent="-533400"/>
            <a:r>
              <a:rPr altLang="ja-JP" sz="1800" b="0" smtClean="0"/>
              <a:t>Supported keywords, operators, fields, functions (refer to JIRA online help for a complete list)</a:t>
            </a:r>
          </a:p>
          <a:p>
            <a:pPr marL="923925" lvl="1" indent="-533400"/>
            <a:r>
              <a:rPr altLang="ja-JP" sz="1800" smtClean="0">
                <a:solidFill>
                  <a:srgbClr val="0066FF"/>
                </a:solidFill>
              </a:rPr>
              <a:t>Keywords:</a:t>
            </a:r>
            <a:r>
              <a:rPr altLang="ja-JP" sz="1800" smtClean="0"/>
              <a:t> 	OR, AND, NOT, EMPTY, NULL, ORDER BY</a:t>
            </a:r>
          </a:p>
          <a:p>
            <a:pPr marL="923925" lvl="1" indent="-533400"/>
            <a:r>
              <a:rPr altLang="ja-JP" sz="1800" smtClean="0">
                <a:solidFill>
                  <a:srgbClr val="0066FF"/>
                </a:solidFill>
              </a:rPr>
              <a:t>Operators:</a:t>
            </a:r>
            <a:r>
              <a:rPr altLang="ja-JP" sz="1800" smtClean="0"/>
              <a:t>	 =, !=, &gt;, &lt;, &gt;=, &lt;=, IN, NOT IN, ~ (contain), !~,…</a:t>
            </a:r>
          </a:p>
          <a:p>
            <a:pPr marL="923925" lvl="1" indent="-533400"/>
            <a:r>
              <a:rPr altLang="ja-JP" sz="1800" smtClean="0">
                <a:solidFill>
                  <a:srgbClr val="0066FF"/>
                </a:solidFill>
              </a:rPr>
              <a:t>Fields:</a:t>
            </a:r>
            <a:r>
              <a:rPr altLang="ja-JP" sz="1800" smtClean="0"/>
              <a:t> 	assignee, created, category, project, priority, reporter, status, text, type, updated, description, watcher, resolution,…</a:t>
            </a:r>
          </a:p>
          <a:p>
            <a:pPr marL="923925" lvl="1" indent="-533400"/>
            <a:r>
              <a:rPr altLang="ja-JP" sz="1800" smtClean="0">
                <a:solidFill>
                  <a:srgbClr val="0066FF"/>
                </a:solidFill>
              </a:rPr>
              <a:t>Functions:</a:t>
            </a:r>
            <a:r>
              <a:rPr altLang="ja-JP" sz="1800" smtClean="0"/>
              <a:t> membersOf(), currentUser(), currentLogin(), lastLogin(), startOfDay(), endOfDay(), startOfWeek(), endOfWeek(), startOfMonth(), endOfMonth(), releasedVersions(), unreleasedVersions(), latestReleasedVersion(), earliestUnreleasedVersion()…</a:t>
            </a:r>
          </a:p>
          <a:p>
            <a:pPr marL="533400" indent="-533400"/>
            <a:r>
              <a:rPr altLang="ja-JP" sz="1800" b="0" smtClean="0"/>
              <a:t>JIRA supports Auto-complete function: As you type your query, JIRA will recognize the context and offer a list of "auto-complete" suggestions for you. </a:t>
            </a:r>
          </a:p>
          <a:p>
            <a:pPr marL="533400" indent="-533400"/>
            <a:r>
              <a:rPr altLang="ja-JP" sz="1800" b="0" smtClean="0"/>
              <a:t>We can save the query for future use. We can also share the query with Group, Project or Everyone to utilize it.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0" y="0"/>
            <a:ext cx="8610600" cy="438150"/>
          </a:xfrm>
        </p:spPr>
        <p:txBody>
          <a:bodyPr/>
          <a:lstStyle/>
          <a:p>
            <a:pPr marL="342900" indent="-342900"/>
            <a:r>
              <a:rPr lang="en-US" altLang="en-US" sz="2800" b="1" smtClean="0"/>
              <a:t>Switching between Advanced and Simple Search</a:t>
            </a:r>
          </a:p>
        </p:txBody>
      </p:sp>
      <p:sp>
        <p:nvSpPr>
          <p:cNvPr id="28675" name="Content Placeholder 4"/>
          <p:cNvSpPr>
            <a:spLocks noGrp="1"/>
          </p:cNvSpPr>
          <p:nvPr>
            <p:ph idx="1"/>
          </p:nvPr>
        </p:nvSpPr>
        <p:spPr>
          <a:xfrm>
            <a:off x="228600" y="590550"/>
            <a:ext cx="8610600" cy="2286000"/>
          </a:xfrm>
        </p:spPr>
        <p:txBody>
          <a:bodyPr/>
          <a:lstStyle/>
          <a:p>
            <a:r>
              <a:rPr sz="1800" b="0" dirty="0" smtClean="0"/>
              <a:t>On the top navigation bar, click the "</a:t>
            </a:r>
            <a:r>
              <a:rPr sz="1800" b="0" dirty="0" smtClean="0">
                <a:solidFill>
                  <a:srgbClr val="0000FF"/>
                </a:solidFill>
              </a:rPr>
              <a:t>Issues</a:t>
            </a:r>
            <a:r>
              <a:rPr sz="1800" b="0" dirty="0" smtClean="0"/>
              <a:t>" tab. This will display the Search panel, this is also Simple Search page. On this, click "</a:t>
            </a:r>
            <a:r>
              <a:rPr sz="1800" b="0" dirty="0" smtClean="0">
                <a:solidFill>
                  <a:srgbClr val="0000FF"/>
                </a:solidFill>
              </a:rPr>
              <a:t>advanced</a:t>
            </a:r>
            <a:r>
              <a:rPr sz="1800" b="0" dirty="0" smtClean="0"/>
              <a:t>". This will display the "</a:t>
            </a:r>
            <a:r>
              <a:rPr sz="1800" b="0" dirty="0" smtClean="0">
                <a:solidFill>
                  <a:srgbClr val="0000FF"/>
                </a:solidFill>
              </a:rPr>
              <a:t>Query</a:t>
            </a:r>
            <a:r>
              <a:rPr sz="1800" b="0" dirty="0" smtClean="0"/>
              <a:t>" box of Advanced Search.</a:t>
            </a:r>
          </a:p>
          <a:p>
            <a:r>
              <a:rPr sz="1800" b="0" dirty="0" smtClean="0"/>
              <a:t>The same, on Advanced Search page, click on “</a:t>
            </a:r>
            <a:r>
              <a:rPr sz="1800" b="0" dirty="0" smtClean="0">
                <a:solidFill>
                  <a:srgbClr val="0000FF"/>
                </a:solidFill>
              </a:rPr>
              <a:t>simple</a:t>
            </a:r>
            <a:r>
              <a:rPr sz="1800" b="0" dirty="0" smtClean="0"/>
              <a:t>” to switch back to Simple Search.</a:t>
            </a:r>
          </a:p>
          <a:p>
            <a:r>
              <a:rPr sz="1800" b="0" dirty="0" smtClean="0"/>
              <a:t>In general, a query created using </a:t>
            </a:r>
            <a:r>
              <a:rPr sz="1800" b="0" dirty="0" smtClean="0">
                <a:solidFill>
                  <a:srgbClr val="0000FF"/>
                </a:solidFill>
              </a:rPr>
              <a:t>'Simple Search</a:t>
            </a:r>
            <a:r>
              <a:rPr sz="1800" b="0" dirty="0" smtClean="0"/>
              <a:t>' will be able to be translated to </a:t>
            </a:r>
            <a:r>
              <a:rPr sz="1800" b="0" dirty="0" smtClean="0">
                <a:solidFill>
                  <a:srgbClr val="0000FF"/>
                </a:solidFill>
              </a:rPr>
              <a:t>'Advanced Search</a:t>
            </a:r>
            <a:r>
              <a:rPr sz="1800" b="0" dirty="0" smtClean="0"/>
              <a:t>‘, and back again. However, a query created using </a:t>
            </a:r>
            <a:r>
              <a:rPr sz="1800" b="0" dirty="0" smtClean="0">
                <a:solidFill>
                  <a:srgbClr val="0000FF"/>
                </a:solidFill>
              </a:rPr>
              <a:t>'Advanced Search</a:t>
            </a:r>
            <a:r>
              <a:rPr sz="1800" b="0" dirty="0" smtClean="0"/>
              <a:t>' may not be able to be translated to </a:t>
            </a:r>
            <a:r>
              <a:rPr sz="1800" b="0" dirty="0" smtClean="0">
                <a:solidFill>
                  <a:srgbClr val="0000FF"/>
                </a:solidFill>
              </a:rPr>
              <a:t>'Simple Search</a:t>
            </a:r>
            <a:r>
              <a:rPr sz="1800" b="0" dirty="0" smtClean="0"/>
              <a:t>‘, particular if the query contains  one of below operator: OR, NOT, EMPTY, !=, IS, IS NOT, &gt;, &gt;=, &lt;, &lt;=, or the query specifies a field and value that is related to a project.</a:t>
            </a:r>
          </a:p>
          <a:p>
            <a:endParaRPr sz="1800" b="0" dirty="0" smtClean="0"/>
          </a:p>
        </p:txBody>
      </p:sp>
      <p:sp>
        <p:nvSpPr>
          <p:cNvPr id="8" name="Left-Right Arrow 7"/>
          <p:cNvSpPr/>
          <p:nvPr/>
        </p:nvSpPr>
        <p:spPr>
          <a:xfrm>
            <a:off x="4267200" y="4229100"/>
            <a:ext cx="609600" cy="171450"/>
          </a:xfrm>
          <a:prstGeom prst="leftRightArrow">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MS PGothic" pitchFamily="34" charset="-128"/>
            </a:endParaRPr>
          </a:p>
        </p:txBody>
      </p:sp>
      <p:pic>
        <p:nvPicPr>
          <p:cNvPr id="28677" name="Picture 8"/>
          <p:cNvPicPr>
            <a:picLocks noChangeAspect="1" noChangeArrowheads="1"/>
          </p:cNvPicPr>
          <p:nvPr/>
        </p:nvPicPr>
        <p:blipFill>
          <a:blip r:embed="rId3"/>
          <a:srcRect/>
          <a:stretch>
            <a:fillRect/>
          </a:stretch>
        </p:blipFill>
        <p:spPr bwMode="auto">
          <a:xfrm>
            <a:off x="400050" y="3879850"/>
            <a:ext cx="3638550" cy="1206500"/>
          </a:xfrm>
          <a:prstGeom prst="rect">
            <a:avLst/>
          </a:prstGeom>
          <a:noFill/>
          <a:ln w="9525">
            <a:noFill/>
            <a:miter lim="800000"/>
            <a:headEnd/>
            <a:tailEnd/>
          </a:ln>
          <a:effectLst>
            <a:outerShdw blurRad="50800" dist="50800" dir="5400000" sx="96000" sy="96000" algn="ctr" rotWithShape="0">
              <a:srgbClr val="000000">
                <a:alpha val="97000"/>
              </a:srgbClr>
            </a:outerShdw>
          </a:effectLst>
          <a:scene3d>
            <a:camera prst="orthographicFront"/>
            <a:lightRig rig="threePt" dir="t"/>
          </a:scene3d>
          <a:sp3d>
            <a:bevelT w="6350"/>
            <a:bevelB w="6350"/>
          </a:sp3d>
        </p:spPr>
      </p:pic>
      <p:pic>
        <p:nvPicPr>
          <p:cNvPr id="28678" name="Picture 9"/>
          <p:cNvPicPr>
            <a:picLocks noChangeAspect="1" noChangeArrowheads="1"/>
          </p:cNvPicPr>
          <p:nvPr/>
        </p:nvPicPr>
        <p:blipFill>
          <a:blip r:embed="rId4"/>
          <a:srcRect/>
          <a:stretch>
            <a:fillRect/>
          </a:stretch>
        </p:blipFill>
        <p:spPr bwMode="auto">
          <a:xfrm>
            <a:off x="5086350" y="3908425"/>
            <a:ext cx="3752850" cy="1147763"/>
          </a:xfrm>
          <a:prstGeom prst="rect">
            <a:avLst/>
          </a:prstGeom>
          <a:noFill/>
          <a:ln w="9525">
            <a:noFill/>
            <a:miter lim="800000"/>
            <a:headEnd/>
            <a:tailEnd/>
          </a:ln>
          <a:effectLst>
            <a:outerShdw blurRad="50800" dist="50800" dir="5400000" sx="96000" sy="96000" algn="ctr" rotWithShape="0">
              <a:srgbClr val="000000">
                <a:alpha val="99000"/>
              </a:srgbClr>
            </a:outerShdw>
          </a:effectLst>
          <a:scene3d>
            <a:camera prst="orthographicFront"/>
            <a:lightRig rig="threePt" dir="t"/>
          </a:scene3d>
          <a:sp3d>
            <a:bevelT w="6350"/>
            <a:bevelB w="6350"/>
          </a:sp3d>
        </p:spPr>
      </p:pic>
      <p:sp>
        <p:nvSpPr>
          <p:cNvPr id="11" name="Oval 10"/>
          <p:cNvSpPr/>
          <p:nvPr/>
        </p:nvSpPr>
        <p:spPr>
          <a:xfrm>
            <a:off x="838200" y="4344988"/>
            <a:ext cx="838200" cy="23336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MS PGothic" pitchFamily="34" charset="-128"/>
            </a:endParaRPr>
          </a:p>
        </p:txBody>
      </p:sp>
      <p:sp>
        <p:nvSpPr>
          <p:cNvPr id="12" name="Oval 11"/>
          <p:cNvSpPr/>
          <p:nvPr/>
        </p:nvSpPr>
        <p:spPr>
          <a:xfrm>
            <a:off x="5410200" y="4395788"/>
            <a:ext cx="838200" cy="233362"/>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MS PGothic" pitchFamily="34"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381000" y="-152400"/>
            <a:ext cx="8229600" cy="685800"/>
          </a:xfrm>
        </p:spPr>
        <p:txBody>
          <a:bodyPr/>
          <a:lstStyle/>
          <a:p>
            <a:pPr marL="342900" indent="-342900"/>
            <a:r>
              <a:rPr lang="en-US" altLang="en-US" b="1" smtClean="0"/>
              <a:t>Searching issues </a:t>
            </a:r>
          </a:p>
        </p:txBody>
      </p:sp>
      <p:sp>
        <p:nvSpPr>
          <p:cNvPr id="29699" name="Content Placeholder 2"/>
          <p:cNvSpPr>
            <a:spLocks/>
          </p:cNvSpPr>
          <p:nvPr/>
        </p:nvSpPr>
        <p:spPr bwMode="auto">
          <a:xfrm>
            <a:off x="381000" y="590550"/>
            <a:ext cx="8458200" cy="205740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a:solidFill>
                <a:srgbClr val="262626"/>
              </a:solidFill>
              <a:latin typeface="Calibri" pitchFamily="34" charset="0"/>
            </a:endParaRPr>
          </a:p>
          <a:p>
            <a:pPr marL="533400" indent="-533400" algn="ctr" defTabSz="914400" eaLnBrk="0" hangingPunct="0">
              <a:spcBef>
                <a:spcPct val="20000"/>
              </a:spcBef>
            </a:pPr>
            <a:r>
              <a:rPr lang="en-US" altLang="ja-JP" sz="3200" b="1">
                <a:solidFill>
                  <a:srgbClr val="808080"/>
                </a:solidFill>
                <a:latin typeface="Calibri" pitchFamily="34" charset="0"/>
              </a:rPr>
              <a:t>Quick Search</a:t>
            </a:r>
          </a:p>
          <a:p>
            <a:pPr marL="533400" indent="-533400" algn="ctr" defTabSz="914400" eaLnBrk="0" hangingPunct="0">
              <a:spcBef>
                <a:spcPct val="20000"/>
              </a:spcBef>
            </a:pPr>
            <a:r>
              <a:rPr lang="en-US" altLang="ja-JP" sz="3200" b="1">
                <a:solidFill>
                  <a:srgbClr val="808080"/>
                </a:solidFill>
                <a:latin typeface="Calibri" pitchFamily="34" charset="0"/>
              </a:rPr>
              <a:t>Simple Search</a:t>
            </a:r>
          </a:p>
          <a:p>
            <a:pPr marL="533400" indent="-533400" algn="ctr" defTabSz="914400" eaLnBrk="0" hangingPunct="0">
              <a:spcBef>
                <a:spcPct val="20000"/>
              </a:spcBef>
            </a:pPr>
            <a:r>
              <a:rPr lang="en-US" altLang="ja-JP" sz="3200" b="1">
                <a:solidFill>
                  <a:srgbClr val="808080"/>
                </a:solidFill>
                <a:latin typeface="Calibri" pitchFamily="34" charset="0"/>
              </a:rPr>
              <a:t>Advanced Search</a:t>
            </a:r>
          </a:p>
          <a:p>
            <a:pPr marL="533400" indent="-533400" algn="ctr" defTabSz="914400" eaLnBrk="0" hangingPunct="0">
              <a:spcBef>
                <a:spcPct val="20000"/>
              </a:spcBef>
            </a:pPr>
            <a:r>
              <a:rPr lang="en-US" altLang="ja-JP" sz="3200" b="1">
                <a:solidFill>
                  <a:srgbClr val="4F81BD"/>
                </a:solidFill>
                <a:latin typeface="Calibri" pitchFamily="34" charset="0"/>
              </a:rPr>
              <a:t>Issue Filters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b="1" smtClean="0"/>
              <a:t>Issue Filters - </a:t>
            </a:r>
            <a:r>
              <a:rPr lang="en-US" sz="2800" b="1" smtClean="0"/>
              <a:t>Saving Searches</a:t>
            </a:r>
            <a:r>
              <a:rPr lang="en-US" b="1" smtClean="0"/>
              <a:t> </a:t>
            </a:r>
          </a:p>
        </p:txBody>
      </p:sp>
      <p:sp>
        <p:nvSpPr>
          <p:cNvPr id="30723" name="Content Placeholder 2"/>
          <p:cNvSpPr>
            <a:spLocks noGrp="1"/>
          </p:cNvSpPr>
          <p:nvPr>
            <p:ph sz="half" idx="1"/>
          </p:nvPr>
        </p:nvSpPr>
        <p:spPr>
          <a:xfrm>
            <a:off x="0" y="762000"/>
            <a:ext cx="4572000" cy="1428750"/>
          </a:xfrm>
        </p:spPr>
        <p:txBody>
          <a:bodyPr/>
          <a:lstStyle/>
          <a:p>
            <a:r>
              <a:rPr b="0" smtClean="0"/>
              <a:t>A saved search is called an </a:t>
            </a:r>
            <a:r>
              <a:rPr b="0" smtClean="0">
                <a:solidFill>
                  <a:srgbClr val="0000FF"/>
                </a:solidFill>
              </a:rPr>
              <a:t>'issue filter</a:t>
            </a:r>
            <a:r>
              <a:rPr b="0" smtClean="0"/>
              <a:t>'.</a:t>
            </a:r>
          </a:p>
          <a:p>
            <a:r>
              <a:rPr b="0" smtClean="0"/>
              <a:t>After doing your search, click the ‘</a:t>
            </a:r>
            <a:r>
              <a:rPr b="0" smtClean="0">
                <a:solidFill>
                  <a:srgbClr val="0000FF"/>
                </a:solidFill>
              </a:rPr>
              <a:t>Save it as a filter</a:t>
            </a:r>
            <a:r>
              <a:rPr b="0" smtClean="0"/>
              <a:t>’ link in the left-hand column of the Issue Navigator.</a:t>
            </a:r>
          </a:p>
          <a:p>
            <a:pPr>
              <a:buFontTx/>
              <a:buNone/>
            </a:pPr>
            <a:endParaRPr b="0" smtClean="0"/>
          </a:p>
          <a:p>
            <a:pPr>
              <a:buFontTx/>
              <a:buNone/>
            </a:pPr>
            <a:endParaRPr b="0" smtClean="0"/>
          </a:p>
          <a:p>
            <a:r>
              <a:rPr b="0" smtClean="0"/>
              <a:t>Provide a name, description, favorite, share or not, then save your filter. </a:t>
            </a:r>
          </a:p>
        </p:txBody>
      </p:sp>
      <p:pic>
        <p:nvPicPr>
          <p:cNvPr id="30724" name="Picture 2"/>
          <p:cNvPicPr>
            <a:picLocks noChangeAspect="1" noChangeArrowheads="1"/>
          </p:cNvPicPr>
          <p:nvPr/>
        </p:nvPicPr>
        <p:blipFill>
          <a:blip r:embed="rId2"/>
          <a:srcRect/>
          <a:stretch>
            <a:fillRect/>
          </a:stretch>
        </p:blipFill>
        <p:spPr bwMode="auto">
          <a:xfrm>
            <a:off x="4876800" y="2724150"/>
            <a:ext cx="4267200" cy="2203450"/>
          </a:xfrm>
          <a:prstGeom prst="rect">
            <a:avLst/>
          </a:prstGeom>
          <a:noFill/>
          <a:ln w="9525">
            <a:noFill/>
            <a:miter lim="800000"/>
            <a:headEnd/>
            <a:tailEnd/>
          </a:ln>
        </p:spPr>
      </p:pic>
      <p:pic>
        <p:nvPicPr>
          <p:cNvPr id="30725" name="Picture 8"/>
          <p:cNvPicPr>
            <a:picLocks noChangeAspect="1" noChangeArrowheads="1"/>
          </p:cNvPicPr>
          <p:nvPr/>
        </p:nvPicPr>
        <p:blipFill>
          <a:blip r:embed="rId3"/>
          <a:srcRect/>
          <a:stretch>
            <a:fillRect/>
          </a:stretch>
        </p:blipFill>
        <p:spPr bwMode="auto">
          <a:xfrm>
            <a:off x="5124450" y="895350"/>
            <a:ext cx="3638550" cy="1206500"/>
          </a:xfrm>
          <a:prstGeom prst="rect">
            <a:avLst/>
          </a:prstGeom>
          <a:noFill/>
          <a:ln w="9525">
            <a:noFill/>
            <a:miter lim="800000"/>
            <a:headEnd/>
            <a:tailEnd/>
          </a:ln>
          <a:effectLst>
            <a:outerShdw blurRad="292100" dist="88900" dir="240000" sx="92000" sy="92000" algn="ctr" rotWithShape="0">
              <a:srgbClr val="000000">
                <a:alpha val="91000"/>
              </a:srgbClr>
            </a:outerShdw>
          </a:effectLst>
          <a:scene3d>
            <a:camera prst="orthographicFront"/>
            <a:lightRig rig="threePt" dir="t"/>
          </a:scene3d>
          <a:sp3d>
            <a:bevelT w="6350"/>
            <a:bevelB w="6350"/>
          </a:sp3d>
        </p:spPr>
      </p:pic>
      <p:sp>
        <p:nvSpPr>
          <p:cNvPr id="11" name="Oval 10"/>
          <p:cNvSpPr/>
          <p:nvPr/>
        </p:nvSpPr>
        <p:spPr>
          <a:xfrm>
            <a:off x="5962650" y="1581150"/>
            <a:ext cx="838200" cy="233363"/>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ea typeface="MS PGothic" pitchFamily="34" charset="-12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b="1" smtClean="0"/>
              <a:t>Issue Filters – </a:t>
            </a:r>
            <a:r>
              <a:rPr lang="en-US" sz="2800" b="1" smtClean="0"/>
              <a:t>Manage Filter</a:t>
            </a:r>
          </a:p>
        </p:txBody>
      </p:sp>
      <p:sp>
        <p:nvSpPr>
          <p:cNvPr id="36867" name="Content Placeholder 2"/>
          <p:cNvSpPr>
            <a:spLocks noGrp="1"/>
          </p:cNvSpPr>
          <p:nvPr>
            <p:ph sz="half" idx="1"/>
          </p:nvPr>
        </p:nvSpPr>
        <p:spPr>
          <a:xfrm>
            <a:off x="304800" y="742950"/>
            <a:ext cx="8305800" cy="3394075"/>
          </a:xfrm>
        </p:spPr>
        <p:txBody>
          <a:bodyPr/>
          <a:lstStyle/>
          <a:p>
            <a:r>
              <a:rPr b="0" smtClean="0"/>
              <a:t>On the top navigation bar, click the '</a:t>
            </a:r>
            <a:r>
              <a:rPr b="0" smtClean="0">
                <a:solidFill>
                  <a:srgbClr val="0000FF"/>
                </a:solidFill>
              </a:rPr>
              <a:t>Issues</a:t>
            </a:r>
            <a:r>
              <a:rPr b="0" smtClean="0"/>
              <a:t>' dropdown and select </a:t>
            </a:r>
            <a:r>
              <a:rPr b="0" smtClean="0">
                <a:solidFill>
                  <a:srgbClr val="0000FF"/>
                </a:solidFill>
              </a:rPr>
              <a:t>'Manage Filters</a:t>
            </a:r>
            <a:r>
              <a:rPr b="0" smtClean="0"/>
              <a:t>' from the list.</a:t>
            </a:r>
          </a:p>
          <a:p>
            <a:r>
              <a:rPr b="0" smtClean="0"/>
              <a:t>The 'Manage Filters' page will display. From this page, you can perform the functions listed below:</a:t>
            </a:r>
          </a:p>
          <a:p>
            <a:pPr lvl="1"/>
            <a:r>
              <a:rPr smtClean="0"/>
              <a:t>Create a new search to be saved as a filter.</a:t>
            </a:r>
          </a:p>
          <a:p>
            <a:pPr lvl="1"/>
            <a:r>
              <a:rPr smtClean="0"/>
              <a:t>Add a filter as a favorite.</a:t>
            </a:r>
          </a:p>
          <a:p>
            <a:pPr lvl="1"/>
            <a:r>
              <a:rPr smtClean="0"/>
              <a:t>Share a filter that you have created with other users.</a:t>
            </a:r>
          </a:p>
          <a:p>
            <a:pPr lvl="1"/>
            <a:r>
              <a:rPr smtClean="0"/>
              <a:t>Search for filters that has been created by you or shared with you by other users.</a:t>
            </a:r>
          </a:p>
          <a:p>
            <a:pPr lvl="1"/>
            <a:r>
              <a:rPr smtClean="0"/>
              <a:t>Update an existing filter's details or edit a filter's search criteria for a filter that you have created.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anim calcmode="lin" valueType="num">
                                      <p:cBhvr additive="base">
                                        <p:cTn id="7" dur="1000" fill="hold"/>
                                        <p:tgtEl>
                                          <p:spTgt spid="36867">
                                            <p:txEl>
                                              <p:pRg st="2" end="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6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anim calcmode="lin" valueType="num">
                                      <p:cBhvr additive="base">
                                        <p:cTn id="13" dur="1000" fill="hold"/>
                                        <p:tgtEl>
                                          <p:spTgt spid="36867">
                                            <p:txEl>
                                              <p:pRg st="3" end="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6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6867">
                                            <p:txEl>
                                              <p:pRg st="4" end="4"/>
                                            </p:txEl>
                                          </p:spTgt>
                                        </p:tgtEl>
                                        <p:attrNameLst>
                                          <p:attrName>style.visibility</p:attrName>
                                        </p:attrNameLst>
                                      </p:cBhvr>
                                      <p:to>
                                        <p:strVal val="visible"/>
                                      </p:to>
                                    </p:set>
                                    <p:anim calcmode="lin" valueType="num">
                                      <p:cBhvr additive="base">
                                        <p:cTn id="19" dur="1000" fill="hold"/>
                                        <p:tgtEl>
                                          <p:spTgt spid="36867">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6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6867">
                                            <p:txEl>
                                              <p:pRg st="5" end="5"/>
                                            </p:txEl>
                                          </p:spTgt>
                                        </p:tgtEl>
                                        <p:attrNameLst>
                                          <p:attrName>style.visibility</p:attrName>
                                        </p:attrNameLst>
                                      </p:cBhvr>
                                      <p:to>
                                        <p:strVal val="visible"/>
                                      </p:to>
                                    </p:set>
                                    <p:anim calcmode="lin" valueType="num">
                                      <p:cBhvr additive="base">
                                        <p:cTn id="25" dur="1000" fill="hold"/>
                                        <p:tgtEl>
                                          <p:spTgt spid="36867">
                                            <p:txEl>
                                              <p:pRg st="5" end="5"/>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68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6867">
                                            <p:txEl>
                                              <p:pRg st="6" end="6"/>
                                            </p:txEl>
                                          </p:spTgt>
                                        </p:tgtEl>
                                        <p:attrNameLst>
                                          <p:attrName>style.visibility</p:attrName>
                                        </p:attrNameLst>
                                      </p:cBhvr>
                                      <p:to>
                                        <p:strVal val="visible"/>
                                      </p:to>
                                    </p:set>
                                    <p:anim calcmode="lin" valueType="num">
                                      <p:cBhvr additive="base">
                                        <p:cTn id="31" dur="1000" fill="hold"/>
                                        <p:tgtEl>
                                          <p:spTgt spid="36867">
                                            <p:txEl>
                                              <p:pRg st="6" end="6"/>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686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txBox="1">
            <a:spLocks/>
          </p:cNvSpPr>
          <p:nvPr/>
        </p:nvSpPr>
        <p:spPr bwMode="auto">
          <a:xfrm>
            <a:off x="152400" y="-34925"/>
            <a:ext cx="7848600" cy="473075"/>
          </a:xfrm>
          <a:prstGeom prst="rect">
            <a:avLst/>
          </a:prstGeom>
          <a:noFill/>
          <a:ln w="9525">
            <a:noFill/>
            <a:miter lim="800000"/>
            <a:headEnd/>
            <a:tailEnd/>
          </a:ln>
        </p:spPr>
        <p:txBody>
          <a:bodyPr/>
          <a:lstStyle/>
          <a:p>
            <a:pPr eaLnBrk="0" hangingPunct="0"/>
            <a:r>
              <a:rPr lang="en-US" altLang="en-US" sz="3200" b="1">
                <a:solidFill>
                  <a:schemeClr val="bg1"/>
                </a:solidFill>
                <a:latin typeface="Calibri" pitchFamily="34" charset="0"/>
              </a:rPr>
              <a:t>Access to JIRA</a:t>
            </a:r>
          </a:p>
        </p:txBody>
      </p:sp>
      <p:sp>
        <p:nvSpPr>
          <p:cNvPr id="6" name="Content Placeholder 4"/>
          <p:cNvSpPr txBox="1">
            <a:spLocks/>
          </p:cNvSpPr>
          <p:nvPr/>
        </p:nvSpPr>
        <p:spPr>
          <a:xfrm>
            <a:off x="304800" y="666750"/>
            <a:ext cx="8382000" cy="990600"/>
          </a:xfrm>
          <a:prstGeom prst="rect">
            <a:avLst/>
          </a:prstGeom>
        </p:spPr>
        <p:txBody>
          <a:bodyPr/>
          <a:lstStyle/>
          <a:p>
            <a:pPr marL="347663" indent="-347663" defTabSz="914400" eaLnBrk="0" hangingPunct="0">
              <a:spcBef>
                <a:spcPct val="20000"/>
              </a:spcBef>
              <a:buFontTx/>
              <a:buBlip>
                <a:blip r:embed="rId3"/>
              </a:buBlip>
            </a:pPr>
            <a:r>
              <a:rPr lang="en-US" altLang="en-US" sz="2000">
                <a:solidFill>
                  <a:srgbClr val="262626"/>
                </a:solidFill>
                <a:latin typeface="Calibri" pitchFamily="34" charset="0"/>
              </a:rPr>
              <a:t>Use your web browser to access JIRA at: </a:t>
            </a:r>
            <a:r>
              <a:rPr lang="en-US" altLang="en-US" sz="2000">
                <a:solidFill>
                  <a:srgbClr val="262626"/>
                </a:solidFill>
                <a:latin typeface="Calibri" pitchFamily="34" charset="0"/>
                <a:hlinkClick r:id="rId4"/>
              </a:rPr>
              <a:t>http://172.31.59.94/jira/</a:t>
            </a:r>
            <a:endParaRPr lang="en-US" altLang="en-US" sz="2000">
              <a:solidFill>
                <a:srgbClr val="262626"/>
              </a:solidFill>
              <a:latin typeface="Calibri" pitchFamily="34" charset="0"/>
            </a:endParaRPr>
          </a:p>
          <a:p>
            <a:pPr marL="347663" indent="-347663" defTabSz="914400" eaLnBrk="0" hangingPunct="0">
              <a:spcBef>
                <a:spcPct val="20000"/>
              </a:spcBef>
              <a:buFontTx/>
              <a:buBlip>
                <a:blip r:embed="rId3"/>
              </a:buBlip>
            </a:pPr>
            <a:r>
              <a:rPr lang="en-US" altLang="en-US" sz="2000">
                <a:solidFill>
                  <a:srgbClr val="262626"/>
                </a:solidFill>
                <a:latin typeface="Calibri" pitchFamily="34" charset="0"/>
              </a:rPr>
              <a:t>Login with your username and password to continue</a:t>
            </a:r>
          </a:p>
          <a:p>
            <a:pPr marL="347663" indent="-347663" defTabSz="914400" eaLnBrk="0" hangingPunct="0">
              <a:spcBef>
                <a:spcPct val="20000"/>
              </a:spcBef>
              <a:buFontTx/>
              <a:buBlip>
                <a:blip r:embed="rId3"/>
              </a:buBlip>
            </a:pPr>
            <a:endParaRPr lang="en-US" sz="2800" b="1">
              <a:solidFill>
                <a:srgbClr val="262626"/>
              </a:solidFill>
              <a:latin typeface="Calibri" pitchFamily="34" charset="0"/>
            </a:endParaRPr>
          </a:p>
        </p:txBody>
      </p:sp>
      <p:pic>
        <p:nvPicPr>
          <p:cNvPr id="5124" name="Picture 5"/>
          <p:cNvPicPr>
            <a:picLocks noChangeAspect="1" noChangeArrowheads="1"/>
          </p:cNvPicPr>
          <p:nvPr/>
        </p:nvPicPr>
        <p:blipFill>
          <a:blip r:embed="rId5"/>
          <a:srcRect/>
          <a:stretch>
            <a:fillRect/>
          </a:stretch>
        </p:blipFill>
        <p:spPr bwMode="auto">
          <a:xfrm>
            <a:off x="1981200" y="1657350"/>
            <a:ext cx="4572000" cy="308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p:cNvSpPr>
          <p:nvPr/>
        </p:nvSpPr>
        <p:spPr bwMode="auto">
          <a:xfrm>
            <a:off x="0" y="1714500"/>
            <a:ext cx="6934200" cy="3657600"/>
          </a:xfrm>
          <a:prstGeom prst="rect">
            <a:avLst/>
          </a:prstGeom>
          <a:noFill/>
          <a:ln w="9525">
            <a:noFill/>
            <a:miter lim="800000"/>
            <a:headEnd/>
            <a:tailEnd/>
          </a:ln>
        </p:spPr>
        <p:txBody>
          <a:bodyPr/>
          <a:lstStyle/>
          <a:p>
            <a:pPr marL="990600" lvl="1" indent="-533400" defTabSz="914400" eaLnBrk="0" hangingPunct="0">
              <a:spcBef>
                <a:spcPct val="20000"/>
              </a:spcBef>
              <a:buFontTx/>
              <a:buAutoNum type="arabicPeriod"/>
            </a:pPr>
            <a:r>
              <a:rPr lang="en-US" altLang="en-US" b="1">
                <a:solidFill>
                  <a:srgbClr val="BFBFBF"/>
                </a:solidFill>
                <a:cs typeface="Arial" pitchFamily="34" charset="0"/>
              </a:rPr>
              <a:t>Access to JIRA</a:t>
            </a:r>
            <a:endParaRPr lang="en-US" altLang="en-US" b="1">
              <a:solidFill>
                <a:srgbClr val="BFBFBF"/>
              </a:solidFill>
              <a:latin typeface="Calibri" pitchFamily="34" charset="0"/>
            </a:endParaRPr>
          </a:p>
          <a:p>
            <a:pPr marL="990600" lvl="1" indent="-533400" defTabSz="914400" eaLnBrk="0" hangingPunct="0">
              <a:spcBef>
                <a:spcPct val="20000"/>
              </a:spcBef>
              <a:buFontTx/>
              <a:buAutoNum type="arabicPeriod"/>
            </a:pPr>
            <a:r>
              <a:rPr lang="en-US" altLang="en-US" b="1">
                <a:solidFill>
                  <a:srgbClr val="BFBFBF"/>
                </a:solidFill>
                <a:cs typeface="Arial" pitchFamily="34" charset="0"/>
              </a:rPr>
              <a:t>Create a new issue</a:t>
            </a:r>
          </a:p>
          <a:p>
            <a:pPr marL="990600" lvl="1" indent="-533400" defTabSz="914400" eaLnBrk="0" hangingPunct="0">
              <a:spcBef>
                <a:spcPct val="20000"/>
              </a:spcBef>
              <a:buFontTx/>
              <a:buAutoNum type="arabicPeriod"/>
            </a:pPr>
            <a:r>
              <a:rPr lang="en-US" altLang="en-US" b="1">
                <a:solidFill>
                  <a:srgbClr val="BFBFBF"/>
                </a:solidFill>
                <a:cs typeface="Arial" pitchFamily="34" charset="0"/>
              </a:rPr>
              <a:t>Searching for issues and issue filter.</a:t>
            </a:r>
            <a:endParaRPr lang="en-US" altLang="en-US" b="1">
              <a:solidFill>
                <a:schemeClr val="accent1"/>
              </a:solidFill>
              <a:cs typeface="Arial" pitchFamily="34" charset="0"/>
            </a:endParaRPr>
          </a:p>
          <a:p>
            <a:pPr marL="990600" lvl="1" indent="-533400" defTabSz="914400" eaLnBrk="0" hangingPunct="0">
              <a:spcBef>
                <a:spcPct val="20000"/>
              </a:spcBef>
              <a:buFontTx/>
              <a:buAutoNum type="arabicPeriod"/>
            </a:pPr>
            <a:r>
              <a:rPr lang="en-US" altLang="en-US" b="1">
                <a:solidFill>
                  <a:schemeClr val="accent1"/>
                </a:solidFill>
                <a:cs typeface="Arial" pitchFamily="34" charset="0"/>
              </a:rPr>
              <a:t>Watching an issue</a:t>
            </a:r>
            <a:endParaRPr lang="en-US" altLang="en-US" b="1">
              <a:solidFill>
                <a:schemeClr val="bg2"/>
              </a:solidFill>
              <a:cs typeface="Arial" pitchFamily="34" charset="0"/>
            </a:endParaRPr>
          </a:p>
          <a:p>
            <a:pPr marL="990600" lvl="1" indent="-533400" defTabSz="914400" eaLnBrk="0" hangingPunct="0">
              <a:spcBef>
                <a:spcPct val="20000"/>
              </a:spcBef>
              <a:buFontTx/>
              <a:buAutoNum type="arabicPeriod"/>
            </a:pPr>
            <a:r>
              <a:rPr lang="en-US" altLang="en-US" b="1">
                <a:solidFill>
                  <a:schemeClr val="bg2"/>
                </a:solidFill>
                <a:cs typeface="Arial" pitchFamily="34" charset="0"/>
              </a:rPr>
              <a:t>JIRA Dashboard</a:t>
            </a:r>
          </a:p>
          <a:p>
            <a:pPr marL="990600" lvl="1" indent="-533400" defTabSz="914400" eaLnBrk="0" hangingPunct="0">
              <a:spcBef>
                <a:spcPct val="20000"/>
              </a:spcBef>
              <a:buFontTx/>
              <a:buAutoNum type="arabicPeriod"/>
            </a:pPr>
            <a:r>
              <a:rPr lang="en-US" altLang="en-US" b="1">
                <a:solidFill>
                  <a:schemeClr val="bg2"/>
                </a:solidFill>
                <a:cs typeface="Arial" pitchFamily="34" charset="0"/>
              </a:rPr>
              <a:t>DAMS Viewer and logs attaching</a:t>
            </a:r>
          </a:p>
          <a:p>
            <a:pPr marL="990600" lvl="1" indent="-533400" defTabSz="914400" eaLnBrk="0" hangingPunct="0">
              <a:spcBef>
                <a:spcPct val="20000"/>
              </a:spcBef>
              <a:buFontTx/>
              <a:buAutoNum type="arabicPeriod"/>
            </a:pPr>
            <a:endParaRPr lang="en-US" altLang="en-US" b="1">
              <a:solidFill>
                <a:schemeClr val="bg2"/>
              </a:solidFill>
              <a:cs typeface="Arial" pitchFamily="34" charset="0"/>
            </a:endParaRPr>
          </a:p>
          <a:p>
            <a:pPr marL="990600" lvl="1" indent="-533400" defTabSz="914400" eaLnBrk="0" hangingPunct="0">
              <a:spcBef>
                <a:spcPct val="20000"/>
              </a:spcBef>
            </a:pPr>
            <a:endParaRPr lang="en-US" altLang="en-US" b="1">
              <a:solidFill>
                <a:schemeClr val="bg2"/>
              </a:solidFill>
              <a:latin typeface="Calibri" pitchFamily="34" charset="0"/>
            </a:endParaRPr>
          </a:p>
        </p:txBody>
      </p:sp>
      <p:sp>
        <p:nvSpPr>
          <p:cNvPr id="32771" name="Rectangle 10"/>
          <p:cNvSpPr>
            <a:spLocks noGrp="1"/>
          </p:cNvSpPr>
          <p:nvPr>
            <p:ph type="title" idx="4294967295"/>
          </p:nvPr>
        </p:nvSpPr>
        <p:spPr>
          <a:xfrm>
            <a:off x="457200" y="514350"/>
            <a:ext cx="8229600" cy="857250"/>
          </a:xfrm>
        </p:spPr>
        <p:txBody>
          <a:bodyPr/>
          <a:lstStyle/>
          <a:p>
            <a:r>
              <a:rPr lang="en-US" altLang="en-US" b="1" smtClean="0">
                <a:solidFill>
                  <a:schemeClr val="accent1"/>
                </a:solidFill>
              </a:rPr>
              <a:t>Overview</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4" descr="Watch_Edit.png"/>
          <p:cNvPicPr>
            <a:picLocks noChangeAspect="1"/>
          </p:cNvPicPr>
          <p:nvPr/>
        </p:nvPicPr>
        <p:blipFill>
          <a:blip r:embed="rId3"/>
          <a:srcRect/>
          <a:stretch>
            <a:fillRect/>
          </a:stretch>
        </p:blipFill>
        <p:spPr bwMode="auto">
          <a:xfrm>
            <a:off x="381000" y="2190750"/>
            <a:ext cx="8153400" cy="2544763"/>
          </a:xfrm>
          <a:prstGeom prst="rect">
            <a:avLst/>
          </a:prstGeom>
          <a:noFill/>
          <a:ln w="9525">
            <a:noFill/>
            <a:miter lim="800000"/>
            <a:headEnd/>
            <a:tailEnd/>
          </a:ln>
        </p:spPr>
      </p:pic>
      <p:sp>
        <p:nvSpPr>
          <p:cNvPr id="33795" name="Title 7"/>
          <p:cNvSpPr>
            <a:spLocks noGrp="1"/>
          </p:cNvSpPr>
          <p:nvPr>
            <p:ph type="title"/>
          </p:nvPr>
        </p:nvSpPr>
        <p:spPr>
          <a:xfrm>
            <a:off x="304800" y="457200"/>
            <a:ext cx="8610600" cy="473075"/>
          </a:xfrm>
        </p:spPr>
        <p:txBody>
          <a:bodyPr/>
          <a:lstStyle/>
          <a:p>
            <a:r>
              <a:rPr lang="en-US" smtClean="0"/>
              <a:t>Watching Issues </a:t>
            </a:r>
          </a:p>
        </p:txBody>
      </p:sp>
      <p:sp>
        <p:nvSpPr>
          <p:cNvPr id="33796" name="Content Placeholder 8"/>
          <p:cNvSpPr>
            <a:spLocks noGrp="1"/>
          </p:cNvSpPr>
          <p:nvPr>
            <p:ph idx="1"/>
          </p:nvPr>
        </p:nvSpPr>
        <p:spPr/>
        <p:txBody>
          <a:bodyPr/>
          <a:lstStyle/>
          <a:p>
            <a:r>
              <a:rPr sz="1800" b="0" smtClean="0"/>
              <a:t>JIRA allows users to watch for a particular issue, all watchers will be notified by email for any updates or comments on that issue. </a:t>
            </a:r>
          </a:p>
          <a:p>
            <a:r>
              <a:rPr sz="1800" b="0" smtClean="0"/>
              <a:t>Click on the “</a:t>
            </a:r>
            <a:r>
              <a:rPr sz="1800" b="0" smtClean="0">
                <a:solidFill>
                  <a:srgbClr val="0000FF"/>
                </a:solidFill>
              </a:rPr>
              <a:t>Watch</a:t>
            </a:r>
            <a:r>
              <a:rPr sz="1800" b="0" smtClean="0"/>
              <a:t>” icon to become a watcher of the issue.</a:t>
            </a:r>
          </a:p>
          <a:p>
            <a:r>
              <a:rPr sz="1800" b="0" smtClean="0"/>
              <a:t>Click on the “</a:t>
            </a:r>
            <a:r>
              <a:rPr sz="1800" b="0" smtClean="0">
                <a:solidFill>
                  <a:srgbClr val="0000FF"/>
                </a:solidFill>
              </a:rPr>
              <a:t>Watch</a:t>
            </a:r>
            <a:r>
              <a:rPr sz="1800" b="0" smtClean="0"/>
              <a:t>” icon again to stop watching the issue.</a:t>
            </a:r>
          </a:p>
          <a:p>
            <a:endParaRPr sz="1800" b="0" smtClean="0"/>
          </a:p>
          <a:p>
            <a:endParaRPr sz="1800" b="0" smtClean="0"/>
          </a:p>
        </p:txBody>
      </p:sp>
      <p:sp>
        <p:nvSpPr>
          <p:cNvPr id="5" name="Title 6"/>
          <p:cNvSpPr txBox="1">
            <a:spLocks/>
          </p:cNvSpPr>
          <p:nvPr/>
        </p:nvSpPr>
        <p:spPr bwMode="auto">
          <a:xfrm>
            <a:off x="152400" y="0"/>
            <a:ext cx="7848600" cy="438150"/>
          </a:xfrm>
          <a:prstGeom prst="rect">
            <a:avLst/>
          </a:prstGeom>
          <a:noFill/>
          <a:ln w="9525">
            <a:noFill/>
            <a:miter lim="800000"/>
            <a:headEnd/>
            <a:tailEnd/>
          </a:ln>
        </p:spPr>
        <p:txBody>
          <a:bodyPr anchor="ctr"/>
          <a:lstStyle/>
          <a:p>
            <a:pPr eaLnBrk="0" hangingPunct="0">
              <a:defRPr/>
            </a:pPr>
            <a:r>
              <a:rPr lang="en-US" sz="3200" b="1" dirty="0">
                <a:solidFill>
                  <a:schemeClr val="bg1"/>
                </a:solidFill>
                <a:latin typeface="+mj-lt"/>
                <a:ea typeface="ＭＳ Ｐゴシック" pitchFamily="34" charset="-128"/>
                <a:cs typeface="ＭＳ Ｐゴシック" pitchFamily="-106" charset="-128"/>
              </a:rPr>
              <a:t>Watching Issues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p:cNvSpPr>
          <p:nvPr/>
        </p:nvSpPr>
        <p:spPr bwMode="auto">
          <a:xfrm>
            <a:off x="0" y="1714500"/>
            <a:ext cx="6934200" cy="3657600"/>
          </a:xfrm>
          <a:prstGeom prst="rect">
            <a:avLst/>
          </a:prstGeom>
          <a:noFill/>
          <a:ln w="9525">
            <a:noFill/>
            <a:miter lim="800000"/>
            <a:headEnd/>
            <a:tailEnd/>
          </a:ln>
        </p:spPr>
        <p:txBody>
          <a:bodyPr/>
          <a:lstStyle/>
          <a:p>
            <a:pPr marL="990600" lvl="1" indent="-533400" defTabSz="914400" eaLnBrk="0" hangingPunct="0">
              <a:spcBef>
                <a:spcPct val="20000"/>
              </a:spcBef>
              <a:buFontTx/>
              <a:buAutoNum type="arabicPeriod"/>
            </a:pPr>
            <a:r>
              <a:rPr lang="en-US" altLang="en-US" b="1">
                <a:solidFill>
                  <a:schemeClr val="bg2"/>
                </a:solidFill>
                <a:cs typeface="Arial" pitchFamily="34" charset="0"/>
              </a:rPr>
              <a:t>Access to JIRA.</a:t>
            </a:r>
            <a:endParaRPr lang="en-US" altLang="en-US" b="1">
              <a:solidFill>
                <a:schemeClr val="bg2"/>
              </a:solidFill>
              <a:latin typeface="Calibri" pitchFamily="34" charset="0"/>
            </a:endParaRPr>
          </a:p>
          <a:p>
            <a:pPr marL="990600" lvl="1" indent="-533400" defTabSz="914400" eaLnBrk="0" hangingPunct="0">
              <a:spcBef>
                <a:spcPct val="20000"/>
              </a:spcBef>
              <a:buFontTx/>
              <a:buAutoNum type="arabicPeriod"/>
            </a:pPr>
            <a:r>
              <a:rPr lang="en-US" altLang="en-US" b="1">
                <a:solidFill>
                  <a:schemeClr val="bg2"/>
                </a:solidFill>
                <a:cs typeface="Arial" pitchFamily="34" charset="0"/>
              </a:rPr>
              <a:t>Creating new issue on different issue types, actions required when there is update on issue and assigning issue.</a:t>
            </a:r>
            <a:r>
              <a:rPr lang="en-US" altLang="en-US" b="1">
                <a:solidFill>
                  <a:schemeClr val="bg2"/>
                </a:solidFill>
                <a:latin typeface="Calibri" pitchFamily="34" charset="0"/>
              </a:rPr>
              <a:t> </a:t>
            </a:r>
          </a:p>
          <a:p>
            <a:pPr marL="990600" lvl="1" indent="-533400" defTabSz="914400" eaLnBrk="0" hangingPunct="0">
              <a:spcBef>
                <a:spcPct val="20000"/>
              </a:spcBef>
              <a:buFontTx/>
              <a:buAutoNum type="arabicPeriod"/>
            </a:pPr>
            <a:r>
              <a:rPr lang="en-US" altLang="en-US" b="1">
                <a:solidFill>
                  <a:schemeClr val="bg2"/>
                </a:solidFill>
                <a:cs typeface="Arial" pitchFamily="34" charset="0"/>
              </a:rPr>
              <a:t>Searching issues and issues filter.</a:t>
            </a:r>
            <a:r>
              <a:rPr lang="en-US" altLang="en-US" b="1">
                <a:solidFill>
                  <a:schemeClr val="bg2"/>
                </a:solidFill>
                <a:latin typeface="Calibri" pitchFamily="34" charset="0"/>
              </a:rPr>
              <a:t> </a:t>
            </a:r>
          </a:p>
          <a:p>
            <a:pPr marL="990600" lvl="1" indent="-533400" defTabSz="914400" eaLnBrk="0" hangingPunct="0">
              <a:spcBef>
                <a:spcPct val="20000"/>
              </a:spcBef>
              <a:buFontTx/>
              <a:buAutoNum type="arabicPeriod"/>
            </a:pPr>
            <a:r>
              <a:rPr lang="en-US" altLang="en-US" b="1">
                <a:solidFill>
                  <a:schemeClr val="bg2"/>
                </a:solidFill>
                <a:cs typeface="Arial" pitchFamily="34" charset="0"/>
              </a:rPr>
              <a:t>Watching an issue.</a:t>
            </a:r>
          </a:p>
          <a:p>
            <a:pPr marL="990600" lvl="1" indent="-533400" defTabSz="914400" eaLnBrk="0" hangingPunct="0">
              <a:spcBef>
                <a:spcPct val="20000"/>
              </a:spcBef>
              <a:buFontTx/>
              <a:buAutoNum type="arabicPeriod"/>
            </a:pPr>
            <a:r>
              <a:rPr lang="en-US" altLang="en-US" b="1">
                <a:solidFill>
                  <a:schemeClr val="accent1"/>
                </a:solidFill>
                <a:cs typeface="Arial" pitchFamily="34" charset="0"/>
              </a:rPr>
              <a:t>Dashboard, DAMS Viewer, and logs attaching.</a:t>
            </a:r>
          </a:p>
          <a:p>
            <a:pPr marL="990600" lvl="1" indent="-533400" defTabSz="914400" eaLnBrk="0" hangingPunct="0">
              <a:spcBef>
                <a:spcPct val="20000"/>
              </a:spcBef>
            </a:pPr>
            <a:endParaRPr lang="en-US" altLang="en-US" b="1">
              <a:solidFill>
                <a:schemeClr val="bg2"/>
              </a:solidFill>
              <a:cs typeface="Arial" pitchFamily="34" charset="0"/>
            </a:endParaRPr>
          </a:p>
        </p:txBody>
      </p:sp>
      <p:sp>
        <p:nvSpPr>
          <p:cNvPr id="34819" name="Rectangle 10"/>
          <p:cNvSpPr>
            <a:spLocks noGrp="1"/>
          </p:cNvSpPr>
          <p:nvPr>
            <p:ph type="title" idx="4294967295"/>
          </p:nvPr>
        </p:nvSpPr>
        <p:spPr>
          <a:xfrm>
            <a:off x="457200" y="514350"/>
            <a:ext cx="8229600" cy="857250"/>
          </a:xfrm>
        </p:spPr>
        <p:txBody>
          <a:bodyPr/>
          <a:lstStyle/>
          <a:p>
            <a:r>
              <a:rPr lang="en-US" altLang="en-US" b="1" smtClean="0">
                <a:solidFill>
                  <a:schemeClr val="accent1"/>
                </a:solidFill>
              </a:rPr>
              <a:t>Overview</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p:cNvSpPr>
          <p:nvPr/>
        </p:nvSpPr>
        <p:spPr bwMode="auto">
          <a:xfrm>
            <a:off x="228600" y="971550"/>
            <a:ext cx="8763000" cy="14287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sz="1600">
              <a:solidFill>
                <a:srgbClr val="262626"/>
              </a:solidFill>
              <a:latin typeface="Calibri" pitchFamily="34" charset="0"/>
            </a:endParaRPr>
          </a:p>
          <a:p>
            <a:pPr marL="533400" indent="-533400" defTabSz="914400" eaLnBrk="0" hangingPunct="0">
              <a:spcBef>
                <a:spcPct val="20000"/>
              </a:spcBef>
            </a:pPr>
            <a:endParaRPr lang="en-US" altLang="ja-JP" sz="1600">
              <a:solidFill>
                <a:srgbClr val="262626"/>
              </a:solidFill>
              <a:latin typeface="Calibri" pitchFamily="34" charset="0"/>
            </a:endParaRPr>
          </a:p>
        </p:txBody>
      </p:sp>
      <p:pic>
        <p:nvPicPr>
          <p:cNvPr id="35843" name="Picture 7"/>
          <p:cNvPicPr>
            <a:picLocks noChangeAspect="1" noChangeArrowheads="1"/>
          </p:cNvPicPr>
          <p:nvPr/>
        </p:nvPicPr>
        <p:blipFill>
          <a:blip r:embed="rId3"/>
          <a:srcRect/>
          <a:stretch>
            <a:fillRect/>
          </a:stretch>
        </p:blipFill>
        <p:spPr bwMode="auto">
          <a:xfrm>
            <a:off x="1120775" y="2335213"/>
            <a:ext cx="6651625" cy="2598737"/>
          </a:xfrm>
          <a:prstGeom prst="rect">
            <a:avLst/>
          </a:prstGeom>
          <a:noFill/>
          <a:ln w="9525">
            <a:noFill/>
            <a:miter lim="800000"/>
            <a:headEnd/>
            <a:tailEnd/>
          </a:ln>
        </p:spPr>
      </p:pic>
      <p:sp>
        <p:nvSpPr>
          <p:cNvPr id="35844" name="Title 7"/>
          <p:cNvSpPr>
            <a:spLocks noGrp="1"/>
          </p:cNvSpPr>
          <p:nvPr>
            <p:ph type="title"/>
          </p:nvPr>
        </p:nvSpPr>
        <p:spPr>
          <a:xfrm>
            <a:off x="304800" y="457200"/>
            <a:ext cx="8610600" cy="473075"/>
          </a:xfrm>
        </p:spPr>
        <p:txBody>
          <a:bodyPr/>
          <a:lstStyle/>
          <a:p>
            <a:r>
              <a:rPr lang="en-US" smtClean="0"/>
              <a:t>Dashboard</a:t>
            </a:r>
          </a:p>
        </p:txBody>
      </p:sp>
      <p:sp>
        <p:nvSpPr>
          <p:cNvPr id="35845" name="Content Placeholder 8"/>
          <p:cNvSpPr>
            <a:spLocks noGrp="1"/>
          </p:cNvSpPr>
          <p:nvPr>
            <p:ph idx="1"/>
          </p:nvPr>
        </p:nvSpPr>
        <p:spPr>
          <a:xfrm>
            <a:off x="76200" y="590550"/>
            <a:ext cx="8610600" cy="1371600"/>
          </a:xfrm>
        </p:spPr>
        <p:txBody>
          <a:bodyPr/>
          <a:lstStyle/>
          <a:p>
            <a:r>
              <a:rPr sz="1800" b="0" smtClean="0"/>
              <a:t>JIRA Dashboards is the first screen you see after you log into JIRA. </a:t>
            </a:r>
          </a:p>
          <a:p>
            <a:r>
              <a:rPr sz="1800" b="0" smtClean="0"/>
              <a:t>It can be configured to display many different types of information, depending on each user’s interest. </a:t>
            </a:r>
          </a:p>
          <a:p>
            <a:r>
              <a:rPr sz="1800" b="0" smtClean="0"/>
              <a:t>If you have not created any dashboard, you will see the system dashboard as below.</a:t>
            </a:r>
          </a:p>
          <a:p>
            <a:r>
              <a:rPr sz="1800" b="0" smtClean="0"/>
              <a:t>The information boxes on the dashboard are called </a:t>
            </a:r>
            <a:r>
              <a:rPr sz="1800" b="0" smtClean="0">
                <a:solidFill>
                  <a:srgbClr val="0070C0"/>
                </a:solidFill>
              </a:rPr>
              <a:t>Gadgets</a:t>
            </a:r>
            <a:r>
              <a:rPr sz="1800" b="0" smtClean="0"/>
              <a:t>.</a:t>
            </a:r>
          </a:p>
          <a:p>
            <a:endParaRPr sz="1800" b="0" smtClean="0"/>
          </a:p>
          <a:p>
            <a:endParaRPr sz="1800" b="0" smtClean="0"/>
          </a:p>
        </p:txBody>
      </p:sp>
      <p:sp>
        <p:nvSpPr>
          <p:cNvPr id="6" name="Title 6"/>
          <p:cNvSpPr txBox="1">
            <a:spLocks/>
          </p:cNvSpPr>
          <p:nvPr/>
        </p:nvSpPr>
        <p:spPr bwMode="auto">
          <a:xfrm>
            <a:off x="152400" y="0"/>
            <a:ext cx="7848600" cy="438150"/>
          </a:xfrm>
          <a:prstGeom prst="rect">
            <a:avLst/>
          </a:prstGeom>
          <a:noFill/>
          <a:ln w="9525">
            <a:noFill/>
            <a:miter lim="800000"/>
            <a:headEnd/>
            <a:tailEnd/>
          </a:ln>
        </p:spPr>
        <p:txBody>
          <a:bodyPr anchor="ctr"/>
          <a:lstStyle/>
          <a:p>
            <a:pPr eaLnBrk="0" hangingPunct="0">
              <a:defRPr/>
            </a:pPr>
            <a:r>
              <a:rPr lang="en-US" sz="3200" b="1" dirty="0">
                <a:solidFill>
                  <a:schemeClr val="bg1"/>
                </a:solidFill>
                <a:latin typeface="+mj-lt"/>
                <a:ea typeface="ＭＳ Ｐゴシック" pitchFamily="34" charset="-128"/>
                <a:cs typeface="ＭＳ Ｐゴシック" pitchFamily="-106" charset="-128"/>
              </a:rPr>
              <a:t>Dashboard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6"/>
          <p:cNvPicPr>
            <a:picLocks noChangeAspect="1" noChangeArrowheads="1"/>
          </p:cNvPicPr>
          <p:nvPr/>
        </p:nvPicPr>
        <p:blipFill>
          <a:blip r:embed="rId3"/>
          <a:srcRect/>
          <a:stretch>
            <a:fillRect/>
          </a:stretch>
        </p:blipFill>
        <p:spPr bwMode="auto">
          <a:xfrm>
            <a:off x="304800" y="1123950"/>
            <a:ext cx="8404225" cy="2263775"/>
          </a:xfrm>
          <a:prstGeom prst="rect">
            <a:avLst/>
          </a:prstGeom>
          <a:noFill/>
          <a:ln w="9525">
            <a:noFill/>
            <a:miter lim="800000"/>
            <a:headEnd/>
            <a:tailEnd/>
          </a:ln>
          <a:effectLst>
            <a:outerShdw blurRad="50800" dist="50800" dir="5400000" sx="96000" sy="96000" algn="ctr" rotWithShape="0">
              <a:srgbClr val="000000">
                <a:alpha val="95000"/>
              </a:srgbClr>
            </a:outerShdw>
          </a:effectLst>
          <a:scene3d>
            <a:camera prst="orthographicFront"/>
            <a:lightRig rig="threePt" dir="t"/>
          </a:scene3d>
          <a:sp3d>
            <a:bevelT w="6350"/>
            <a:bevelB w="6350"/>
          </a:sp3d>
        </p:spPr>
      </p:pic>
      <p:grpSp>
        <p:nvGrpSpPr>
          <p:cNvPr id="36867" name="Group 8"/>
          <p:cNvGrpSpPr>
            <a:grpSpLocks/>
          </p:cNvGrpSpPr>
          <p:nvPr/>
        </p:nvGrpSpPr>
        <p:grpSpPr bwMode="auto">
          <a:xfrm>
            <a:off x="304800" y="3486150"/>
            <a:ext cx="8458200" cy="1276350"/>
            <a:chOff x="304800" y="4953000"/>
            <a:chExt cx="8458200" cy="1701800"/>
          </a:xfrm>
          <a:effectLst>
            <a:outerShdw blurRad="50800" dist="50800" dir="5400000" sx="94000" sy="94000" algn="ctr" rotWithShape="0">
              <a:srgbClr val="000000">
                <a:alpha val="96000"/>
              </a:srgbClr>
            </a:outerShdw>
          </a:effectLst>
        </p:grpSpPr>
        <p:pic>
          <p:nvPicPr>
            <p:cNvPr id="36870" name="Picture 7"/>
            <p:cNvPicPr>
              <a:picLocks noChangeAspect="1" noChangeArrowheads="1"/>
            </p:cNvPicPr>
            <p:nvPr/>
          </p:nvPicPr>
          <p:blipFill>
            <a:blip r:embed="rId4"/>
            <a:srcRect/>
            <a:stretch>
              <a:fillRect/>
            </a:stretch>
          </p:blipFill>
          <p:spPr bwMode="auto">
            <a:xfrm>
              <a:off x="304800" y="4953000"/>
              <a:ext cx="8458200" cy="1701800"/>
            </a:xfrm>
            <a:prstGeom prst="rect">
              <a:avLst/>
            </a:prstGeom>
            <a:noFill/>
            <a:ln w="9525">
              <a:noFill/>
              <a:miter lim="800000"/>
              <a:headEnd/>
              <a:tailEnd/>
            </a:ln>
            <a:scene3d>
              <a:camera prst="orthographicFront"/>
              <a:lightRig rig="threePt" dir="t"/>
            </a:scene3d>
            <a:sp3d>
              <a:bevelT w="6350"/>
              <a:bevelB w="6350"/>
            </a:sp3d>
          </p:spPr>
        </p:pic>
        <p:sp>
          <p:nvSpPr>
            <p:cNvPr id="36871" name="Oval 8"/>
            <p:cNvSpPr>
              <a:spLocks noChangeArrowheads="1"/>
            </p:cNvSpPr>
            <p:nvPr/>
          </p:nvSpPr>
          <p:spPr bwMode="auto">
            <a:xfrm>
              <a:off x="1066800" y="6019800"/>
              <a:ext cx="838200" cy="228600"/>
            </a:xfrm>
            <a:prstGeom prst="ellipse">
              <a:avLst/>
            </a:prstGeom>
            <a:noFill/>
            <a:ln w="25400">
              <a:solidFill>
                <a:srgbClr val="FF0000"/>
              </a:solidFill>
              <a:round/>
              <a:headEnd/>
              <a:tailEnd/>
            </a:ln>
            <a:scene3d>
              <a:camera prst="orthographicFront"/>
              <a:lightRig rig="threePt" dir="t"/>
            </a:scene3d>
            <a:sp3d>
              <a:bevelT w="6350"/>
              <a:bevelB w="6350"/>
            </a:sp3d>
          </p:spPr>
          <p:txBody>
            <a:bodyPr wrap="none" anchor="ctr"/>
            <a:lstStyle/>
            <a:p>
              <a:endParaRPr lang="en-US" altLang="en-US"/>
            </a:p>
          </p:txBody>
        </p:sp>
      </p:grpSp>
      <p:sp>
        <p:nvSpPr>
          <p:cNvPr id="36868" name="Title 6"/>
          <p:cNvSpPr>
            <a:spLocks noGrp="1"/>
          </p:cNvSpPr>
          <p:nvPr>
            <p:ph type="title"/>
          </p:nvPr>
        </p:nvSpPr>
        <p:spPr/>
        <p:txBody>
          <a:bodyPr/>
          <a:lstStyle/>
          <a:p>
            <a:r>
              <a:rPr lang="en-US" b="1" smtClean="0"/>
              <a:t>Dashboard – Create new dashboard </a:t>
            </a:r>
          </a:p>
        </p:txBody>
      </p:sp>
      <p:sp>
        <p:nvSpPr>
          <p:cNvPr id="36869" name="Content Placeholder 7"/>
          <p:cNvSpPr>
            <a:spLocks noGrp="1"/>
          </p:cNvSpPr>
          <p:nvPr>
            <p:ph idx="1"/>
          </p:nvPr>
        </p:nvSpPr>
        <p:spPr>
          <a:xfrm>
            <a:off x="76200" y="590550"/>
            <a:ext cx="8610600" cy="479425"/>
          </a:xfrm>
        </p:spPr>
        <p:txBody>
          <a:bodyPr/>
          <a:lstStyle/>
          <a:p>
            <a:r>
              <a:rPr altLang="ja-JP" sz="1800" b="0" smtClean="0"/>
              <a:t>Create new dashboard from blank.</a:t>
            </a:r>
          </a:p>
          <a:p>
            <a:endParaRPr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US" altLang="en-US" b="1" smtClean="0"/>
              <a:t>Dashboard – Customize Dashboard</a:t>
            </a:r>
          </a:p>
        </p:txBody>
      </p:sp>
      <p:sp>
        <p:nvSpPr>
          <p:cNvPr id="37891" name="Rectangle 3"/>
          <p:cNvSpPr>
            <a:spLocks noGrp="1"/>
          </p:cNvSpPr>
          <p:nvPr>
            <p:ph type="body" idx="1"/>
          </p:nvPr>
        </p:nvSpPr>
        <p:spPr/>
        <p:txBody>
          <a:bodyPr/>
          <a:lstStyle/>
          <a:p>
            <a:r>
              <a:rPr altLang="en-US" b="0" smtClean="0"/>
              <a:t>You can easily customize your dashboard by</a:t>
            </a:r>
          </a:p>
          <a:p>
            <a:pPr lvl="1"/>
            <a:r>
              <a:rPr altLang="en-US" sz="2000" smtClean="0"/>
              <a:t>Add more gadgets</a:t>
            </a:r>
          </a:p>
          <a:p>
            <a:pPr lvl="1"/>
            <a:r>
              <a:rPr altLang="en-US" sz="2000" smtClean="0"/>
              <a:t>Drag and drop to reposition the gadgets</a:t>
            </a:r>
          </a:p>
          <a:p>
            <a:pPr lvl="1"/>
            <a:r>
              <a:rPr altLang="en-US" sz="2000" smtClean="0"/>
              <a:t>Change the look of individual gadgets</a:t>
            </a:r>
          </a:p>
          <a:p>
            <a:pPr lvl="1"/>
            <a:r>
              <a:rPr altLang="en-US" sz="2000" smtClean="0"/>
              <a:t>Choosing a different layout</a:t>
            </a:r>
          </a:p>
          <a:p>
            <a:r>
              <a:rPr altLang="en-US" b="0" smtClean="0"/>
              <a:t>You can also</a:t>
            </a:r>
          </a:p>
          <a:p>
            <a:pPr lvl="1"/>
            <a:r>
              <a:rPr altLang="en-US" sz="2000" smtClean="0"/>
              <a:t>Create more pages for your dashboard</a:t>
            </a:r>
          </a:p>
          <a:p>
            <a:pPr lvl="1"/>
            <a:r>
              <a:rPr altLang="en-US" sz="2000" smtClean="0"/>
              <a:t>Share your pages with other people </a:t>
            </a:r>
          </a:p>
          <a:p>
            <a:pPr lvl="1"/>
            <a:r>
              <a:rPr altLang="en-US" sz="2000" smtClean="0"/>
              <a:t>Choose your favorites pages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ChangeAspect="1" noChangeArrowheads="1"/>
          </p:cNvPicPr>
          <p:nvPr/>
        </p:nvPicPr>
        <p:blipFill>
          <a:blip r:embed="rId3"/>
          <a:srcRect/>
          <a:stretch>
            <a:fillRect/>
          </a:stretch>
        </p:blipFill>
        <p:spPr bwMode="auto">
          <a:xfrm>
            <a:off x="685800" y="1543050"/>
            <a:ext cx="7737475" cy="2947988"/>
          </a:xfrm>
          <a:prstGeom prst="rect">
            <a:avLst/>
          </a:prstGeom>
          <a:noFill/>
          <a:ln w="9525">
            <a:noFill/>
            <a:miter lim="800000"/>
            <a:headEnd/>
            <a:tailEnd/>
          </a:ln>
        </p:spPr>
      </p:pic>
      <p:sp>
        <p:nvSpPr>
          <p:cNvPr id="38915" name="Oval 6"/>
          <p:cNvSpPr>
            <a:spLocks noChangeArrowheads="1"/>
          </p:cNvSpPr>
          <p:nvPr/>
        </p:nvSpPr>
        <p:spPr bwMode="auto">
          <a:xfrm>
            <a:off x="5756275" y="2179638"/>
            <a:ext cx="609600" cy="171450"/>
          </a:xfrm>
          <a:prstGeom prst="ellipse">
            <a:avLst/>
          </a:prstGeom>
          <a:noFill/>
          <a:ln w="19050">
            <a:solidFill>
              <a:srgbClr val="FC0404"/>
            </a:solidFill>
            <a:round/>
            <a:headEnd/>
            <a:tailEnd/>
          </a:ln>
        </p:spPr>
        <p:txBody>
          <a:bodyPr wrap="none" anchor="ctr"/>
          <a:lstStyle/>
          <a:p>
            <a:endParaRPr lang="en-US" altLang="en-US"/>
          </a:p>
        </p:txBody>
      </p:sp>
      <p:sp>
        <p:nvSpPr>
          <p:cNvPr id="38916" name="Title 5"/>
          <p:cNvSpPr>
            <a:spLocks noGrp="1"/>
          </p:cNvSpPr>
          <p:nvPr>
            <p:ph type="title"/>
          </p:nvPr>
        </p:nvSpPr>
        <p:spPr/>
        <p:txBody>
          <a:bodyPr/>
          <a:lstStyle/>
          <a:p>
            <a:r>
              <a:rPr lang="en-US" b="1" smtClean="0"/>
              <a:t>Dashboard customization – add gadgets</a:t>
            </a:r>
          </a:p>
        </p:txBody>
      </p:sp>
      <p:sp>
        <p:nvSpPr>
          <p:cNvPr id="38917" name="Content Placeholder 7"/>
          <p:cNvSpPr>
            <a:spLocks noGrp="1"/>
          </p:cNvSpPr>
          <p:nvPr>
            <p:ph idx="1"/>
          </p:nvPr>
        </p:nvSpPr>
        <p:spPr>
          <a:xfrm>
            <a:off x="228600" y="819150"/>
            <a:ext cx="8610600" cy="400050"/>
          </a:xfrm>
        </p:spPr>
        <p:txBody>
          <a:bodyPr/>
          <a:lstStyle/>
          <a:p>
            <a:pPr>
              <a:buFontTx/>
              <a:buNone/>
            </a:pPr>
            <a:r>
              <a:rPr altLang="en-US" b="0" smtClean="0"/>
              <a:t>Add gadgets to dashboard.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4"/>
          <p:cNvPicPr>
            <a:picLocks noChangeAspect="1" noChangeArrowheads="1"/>
          </p:cNvPicPr>
          <p:nvPr/>
        </p:nvPicPr>
        <p:blipFill>
          <a:blip r:embed="rId2"/>
          <a:srcRect/>
          <a:stretch>
            <a:fillRect/>
          </a:stretch>
        </p:blipFill>
        <p:spPr bwMode="auto">
          <a:xfrm>
            <a:off x="914400" y="1504950"/>
            <a:ext cx="6934200" cy="3411538"/>
          </a:xfrm>
          <a:prstGeom prst="rect">
            <a:avLst/>
          </a:prstGeom>
          <a:noFill/>
          <a:ln w="9525">
            <a:noFill/>
            <a:miter lim="800000"/>
            <a:headEnd/>
            <a:tailEnd/>
          </a:ln>
        </p:spPr>
      </p:pic>
      <p:sp>
        <p:nvSpPr>
          <p:cNvPr id="39939" name="AutoShape 15"/>
          <p:cNvSpPr>
            <a:spLocks noChangeArrowheads="1"/>
          </p:cNvSpPr>
          <p:nvPr/>
        </p:nvSpPr>
        <p:spPr bwMode="auto">
          <a:xfrm rot="-1530832">
            <a:off x="6330950" y="3211513"/>
            <a:ext cx="149225" cy="171450"/>
          </a:xfrm>
          <a:prstGeom prst="upArrow">
            <a:avLst>
              <a:gd name="adj1" fmla="val 61991"/>
              <a:gd name="adj2" fmla="val 82218"/>
            </a:avLst>
          </a:prstGeom>
          <a:solidFill>
            <a:schemeClr val="bg1"/>
          </a:solidFill>
          <a:ln w="9525">
            <a:solidFill>
              <a:schemeClr val="tx1"/>
            </a:solidFill>
            <a:miter lim="800000"/>
            <a:headEnd/>
            <a:tailEnd/>
          </a:ln>
        </p:spPr>
        <p:txBody>
          <a:bodyPr wrap="none" anchor="ctr"/>
          <a:lstStyle/>
          <a:p>
            <a:endParaRPr lang="en-US" altLang="en-US"/>
          </a:p>
        </p:txBody>
      </p:sp>
      <p:sp>
        <p:nvSpPr>
          <p:cNvPr id="39940" name="AutoShape 17"/>
          <p:cNvSpPr>
            <a:spLocks noChangeArrowheads="1"/>
          </p:cNvSpPr>
          <p:nvPr/>
        </p:nvSpPr>
        <p:spPr bwMode="auto">
          <a:xfrm rot="17388602" flipV="1">
            <a:off x="6949282" y="2893219"/>
            <a:ext cx="239712" cy="3810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C0404"/>
          </a:solidFill>
          <a:ln w="9525">
            <a:noFill/>
            <a:miter lim="800000"/>
            <a:headEnd/>
            <a:tailEnd/>
          </a:ln>
        </p:spPr>
        <p:txBody>
          <a:bodyPr wrap="none" anchor="ctr"/>
          <a:lstStyle/>
          <a:p>
            <a:endParaRPr lang="en-US"/>
          </a:p>
        </p:txBody>
      </p:sp>
      <p:sp>
        <p:nvSpPr>
          <p:cNvPr id="39941" name="Title 6"/>
          <p:cNvSpPr>
            <a:spLocks noGrp="1"/>
          </p:cNvSpPr>
          <p:nvPr>
            <p:ph type="title"/>
          </p:nvPr>
        </p:nvSpPr>
        <p:spPr/>
        <p:txBody>
          <a:bodyPr/>
          <a:lstStyle/>
          <a:p>
            <a:r>
              <a:rPr lang="en-US" b="1" smtClean="0"/>
              <a:t>Dashboard customization – drag and drop</a:t>
            </a:r>
          </a:p>
        </p:txBody>
      </p:sp>
      <p:sp>
        <p:nvSpPr>
          <p:cNvPr id="39942" name="Content Placeholder 7"/>
          <p:cNvSpPr>
            <a:spLocks noGrp="1"/>
          </p:cNvSpPr>
          <p:nvPr>
            <p:ph idx="1"/>
          </p:nvPr>
        </p:nvSpPr>
        <p:spPr>
          <a:xfrm>
            <a:off x="228600" y="666750"/>
            <a:ext cx="8610600" cy="3565525"/>
          </a:xfrm>
        </p:spPr>
        <p:txBody>
          <a:bodyPr/>
          <a:lstStyle/>
          <a:p>
            <a:r>
              <a:rPr sz="1800" b="0" smtClean="0"/>
              <a:t>Click on the </a:t>
            </a:r>
            <a:r>
              <a:rPr sz="1800" b="0" smtClean="0">
                <a:solidFill>
                  <a:srgbClr val="0000FF"/>
                </a:solidFill>
              </a:rPr>
              <a:t>header</a:t>
            </a:r>
            <a:r>
              <a:rPr sz="1800" b="0" smtClean="0"/>
              <a:t> of each gadget </a:t>
            </a:r>
          </a:p>
          <a:p>
            <a:r>
              <a:rPr sz="1800" b="0" smtClean="0"/>
              <a:t>Drag it to the desired location to reposition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5"/>
          <p:cNvSpPr>
            <a:spLocks noChangeArrowheads="1"/>
          </p:cNvSpPr>
          <p:nvPr/>
        </p:nvSpPr>
        <p:spPr bwMode="auto">
          <a:xfrm rot="-1530832">
            <a:off x="6629400" y="3125788"/>
            <a:ext cx="149225" cy="171450"/>
          </a:xfrm>
          <a:prstGeom prst="upArrow">
            <a:avLst>
              <a:gd name="adj1" fmla="val 61991"/>
              <a:gd name="adj2" fmla="val 82218"/>
            </a:avLst>
          </a:prstGeom>
          <a:solidFill>
            <a:schemeClr val="bg1"/>
          </a:solidFill>
          <a:ln w="9525">
            <a:solidFill>
              <a:schemeClr val="tx1"/>
            </a:solidFill>
            <a:miter lim="800000"/>
            <a:headEnd/>
            <a:tailEnd/>
          </a:ln>
        </p:spPr>
        <p:txBody>
          <a:bodyPr wrap="none" anchor="ctr"/>
          <a:lstStyle/>
          <a:p>
            <a:endParaRPr lang="en-US" altLang="en-US"/>
          </a:p>
        </p:txBody>
      </p:sp>
      <p:pic>
        <p:nvPicPr>
          <p:cNvPr id="40963" name="Picture 6"/>
          <p:cNvPicPr>
            <a:picLocks noChangeAspect="1" noChangeArrowheads="1"/>
          </p:cNvPicPr>
          <p:nvPr/>
        </p:nvPicPr>
        <p:blipFill>
          <a:blip r:embed="rId2"/>
          <a:srcRect/>
          <a:stretch>
            <a:fillRect/>
          </a:stretch>
        </p:blipFill>
        <p:spPr bwMode="auto">
          <a:xfrm>
            <a:off x="762000" y="1400175"/>
            <a:ext cx="7315200" cy="3533775"/>
          </a:xfrm>
          <a:prstGeom prst="rect">
            <a:avLst/>
          </a:prstGeom>
          <a:noFill/>
          <a:ln w="9525">
            <a:noFill/>
            <a:miter lim="800000"/>
            <a:headEnd/>
            <a:tailEnd/>
          </a:ln>
        </p:spPr>
      </p:pic>
      <p:sp>
        <p:nvSpPr>
          <p:cNvPr id="40964" name="AutoShape 8"/>
          <p:cNvSpPr>
            <a:spLocks noChangeArrowheads="1"/>
          </p:cNvSpPr>
          <p:nvPr/>
        </p:nvSpPr>
        <p:spPr bwMode="auto">
          <a:xfrm>
            <a:off x="5524500" y="2457450"/>
            <a:ext cx="190500" cy="114300"/>
          </a:xfrm>
          <a:prstGeom prst="downArrow">
            <a:avLst>
              <a:gd name="adj1" fmla="val 50000"/>
              <a:gd name="adj2" fmla="val 25000"/>
            </a:avLst>
          </a:prstGeom>
          <a:solidFill>
            <a:srgbClr val="FF0000"/>
          </a:solidFill>
          <a:ln w="9525">
            <a:solidFill>
              <a:srgbClr val="FF0000"/>
            </a:solidFill>
            <a:miter lim="800000"/>
            <a:headEnd/>
            <a:tailEnd/>
          </a:ln>
        </p:spPr>
        <p:txBody>
          <a:bodyPr wrap="none" anchor="ctr"/>
          <a:lstStyle/>
          <a:p>
            <a:endParaRPr lang="en-US" altLang="en-US"/>
          </a:p>
        </p:txBody>
      </p:sp>
      <p:sp>
        <p:nvSpPr>
          <p:cNvPr id="40965" name="Title 6"/>
          <p:cNvSpPr>
            <a:spLocks noGrp="1"/>
          </p:cNvSpPr>
          <p:nvPr>
            <p:ph type="title"/>
          </p:nvPr>
        </p:nvSpPr>
        <p:spPr>
          <a:xfrm>
            <a:off x="0" y="0"/>
            <a:ext cx="8382000" cy="438150"/>
          </a:xfrm>
        </p:spPr>
        <p:txBody>
          <a:bodyPr/>
          <a:lstStyle/>
          <a:p>
            <a:r>
              <a:rPr lang="en-US" b="1" smtClean="0"/>
              <a:t>Dashboard customization – </a:t>
            </a:r>
            <a:r>
              <a:rPr lang="en-US" sz="2800" b="1" smtClean="0"/>
              <a:t>change gadget style</a:t>
            </a:r>
          </a:p>
        </p:txBody>
      </p:sp>
      <p:sp>
        <p:nvSpPr>
          <p:cNvPr id="40966" name="Content Placeholder 7"/>
          <p:cNvSpPr>
            <a:spLocks noGrp="1"/>
          </p:cNvSpPr>
          <p:nvPr>
            <p:ph idx="1"/>
          </p:nvPr>
        </p:nvSpPr>
        <p:spPr>
          <a:xfrm>
            <a:off x="76200" y="606425"/>
            <a:ext cx="8610600" cy="3565525"/>
          </a:xfrm>
        </p:spPr>
        <p:txBody>
          <a:bodyPr/>
          <a:lstStyle/>
          <a:p>
            <a:r>
              <a:rPr sz="1800" b="0" smtClean="0"/>
              <a:t>You can change the individual  look of a gadget by clicking the dropdown icon from gadget header, then choose desired </a:t>
            </a:r>
            <a:r>
              <a:rPr sz="1800" b="0" smtClean="0">
                <a:solidFill>
                  <a:srgbClr val="0000FF"/>
                </a:solidFill>
              </a:rPr>
              <a:t>c</a:t>
            </a:r>
            <a:r>
              <a:rPr sz="1800" b="0" smtClean="0">
                <a:solidFill>
                  <a:srgbClr val="FF0000"/>
                </a:solidFill>
              </a:rPr>
              <a:t>o</a:t>
            </a:r>
            <a:r>
              <a:rPr sz="1800" b="0" smtClean="0">
                <a:solidFill>
                  <a:srgbClr val="FFC000"/>
                </a:solidFill>
              </a:rPr>
              <a:t>l</a:t>
            </a:r>
            <a:r>
              <a:rPr sz="1800" b="0" smtClean="0">
                <a:solidFill>
                  <a:srgbClr val="1D9723"/>
                </a:solidFill>
              </a:rPr>
              <a:t>o</a:t>
            </a:r>
            <a:r>
              <a:rPr sz="1800" b="0" smtClean="0">
                <a:solidFill>
                  <a:srgbClr val="4F81BD"/>
                </a:solidFill>
              </a:rPr>
              <a:t>r</a:t>
            </a:r>
          </a:p>
          <a:p>
            <a:pPr>
              <a:buFontTx/>
              <a:buNone/>
            </a:pPr>
            <a:endParaRPr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p:cNvPicPr>
            <a:picLocks noChangeAspect="1" noChangeArrowheads="1"/>
          </p:cNvPicPr>
          <p:nvPr/>
        </p:nvPicPr>
        <p:blipFill>
          <a:blip r:embed="rId2"/>
          <a:srcRect/>
          <a:stretch>
            <a:fillRect/>
          </a:stretch>
        </p:blipFill>
        <p:spPr bwMode="auto">
          <a:xfrm>
            <a:off x="990600" y="1504950"/>
            <a:ext cx="6781800" cy="3321050"/>
          </a:xfrm>
          <a:prstGeom prst="rect">
            <a:avLst/>
          </a:prstGeom>
          <a:noFill/>
          <a:ln w="9525">
            <a:noFill/>
            <a:miter lim="800000"/>
            <a:headEnd/>
            <a:tailEnd/>
          </a:ln>
        </p:spPr>
      </p:pic>
      <p:sp>
        <p:nvSpPr>
          <p:cNvPr id="41987" name="Oval 5"/>
          <p:cNvSpPr>
            <a:spLocks noChangeArrowheads="1"/>
          </p:cNvSpPr>
          <p:nvPr/>
        </p:nvSpPr>
        <p:spPr bwMode="auto">
          <a:xfrm>
            <a:off x="6629400" y="2301454"/>
            <a:ext cx="609600" cy="171450"/>
          </a:xfrm>
          <a:prstGeom prst="ellipse">
            <a:avLst/>
          </a:prstGeom>
          <a:noFill/>
          <a:ln w="19050">
            <a:solidFill>
              <a:srgbClr val="FC0404"/>
            </a:solidFill>
            <a:round/>
            <a:headEnd/>
            <a:tailEnd/>
          </a:ln>
        </p:spPr>
        <p:txBody>
          <a:bodyPr wrap="none" anchor="ctr"/>
          <a:lstStyle/>
          <a:p>
            <a:endParaRPr lang="en-US" altLang="en-US"/>
          </a:p>
        </p:txBody>
      </p:sp>
      <p:sp>
        <p:nvSpPr>
          <p:cNvPr id="41988" name="Title 5"/>
          <p:cNvSpPr>
            <a:spLocks noGrp="1"/>
          </p:cNvSpPr>
          <p:nvPr>
            <p:ph type="title"/>
          </p:nvPr>
        </p:nvSpPr>
        <p:spPr/>
        <p:txBody>
          <a:bodyPr/>
          <a:lstStyle/>
          <a:p>
            <a:r>
              <a:rPr lang="en-US" b="1" smtClean="0"/>
              <a:t>Dashboard customization - layout</a:t>
            </a:r>
          </a:p>
        </p:txBody>
      </p:sp>
      <p:sp>
        <p:nvSpPr>
          <p:cNvPr id="41989" name="Content Placeholder 6"/>
          <p:cNvSpPr>
            <a:spLocks noGrp="1"/>
          </p:cNvSpPr>
          <p:nvPr>
            <p:ph idx="1"/>
          </p:nvPr>
        </p:nvSpPr>
        <p:spPr>
          <a:xfrm>
            <a:off x="228600" y="692150"/>
            <a:ext cx="8610600" cy="736600"/>
          </a:xfrm>
        </p:spPr>
        <p:txBody>
          <a:bodyPr/>
          <a:lstStyle/>
          <a:p>
            <a:r>
              <a:rPr sz="1800" b="0" smtClean="0"/>
              <a:t>You can easily customize your dashboard by choosing a different layout.</a:t>
            </a:r>
          </a:p>
          <a:p>
            <a:r>
              <a:rPr sz="1800" b="0" smtClean="0"/>
              <a:t>Click "</a:t>
            </a:r>
            <a:r>
              <a:rPr sz="1800" b="0" smtClean="0">
                <a:solidFill>
                  <a:srgbClr val="0000CC"/>
                </a:solidFill>
              </a:rPr>
              <a:t>Edit Layout</a:t>
            </a:r>
            <a:r>
              <a:rPr sz="1800" b="0" smtClean="0"/>
              <a:t>", then choose the layout you want.</a:t>
            </a:r>
          </a:p>
          <a:p>
            <a:endParaRPr sz="2000" b="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txBox="1">
            <a:spLocks/>
          </p:cNvSpPr>
          <p:nvPr/>
        </p:nvSpPr>
        <p:spPr bwMode="auto">
          <a:xfrm>
            <a:off x="152400" y="-95250"/>
            <a:ext cx="8610600" cy="473075"/>
          </a:xfrm>
          <a:prstGeom prst="rect">
            <a:avLst/>
          </a:prstGeom>
          <a:noFill/>
          <a:ln w="9525">
            <a:noFill/>
            <a:miter lim="800000"/>
            <a:headEnd/>
            <a:tailEnd/>
          </a:ln>
        </p:spPr>
        <p:txBody>
          <a:bodyPr/>
          <a:lstStyle/>
          <a:p>
            <a:pPr eaLnBrk="0" hangingPunct="0"/>
            <a:r>
              <a:rPr lang="en-US" altLang="en-US" sz="3200" b="1">
                <a:solidFill>
                  <a:schemeClr val="bg1"/>
                </a:solidFill>
                <a:latin typeface="Calibri" pitchFamily="34" charset="0"/>
              </a:rPr>
              <a:t>Create new issue</a:t>
            </a:r>
          </a:p>
        </p:txBody>
      </p:sp>
      <p:sp>
        <p:nvSpPr>
          <p:cNvPr id="6147" name="Content Placeholder 6"/>
          <p:cNvSpPr txBox="1">
            <a:spLocks/>
          </p:cNvSpPr>
          <p:nvPr/>
        </p:nvSpPr>
        <p:spPr bwMode="auto">
          <a:xfrm>
            <a:off x="228600" y="590550"/>
            <a:ext cx="8610600" cy="1466850"/>
          </a:xfrm>
          <a:prstGeom prst="rect">
            <a:avLst/>
          </a:prstGeom>
          <a:noFill/>
          <a:ln w="9525">
            <a:noFill/>
            <a:miter lim="800000"/>
            <a:headEnd/>
            <a:tailEnd/>
          </a:ln>
        </p:spPr>
        <p:txBody>
          <a:bodyPr/>
          <a:lstStyle/>
          <a:p>
            <a:pPr marL="347663" indent="-347663" defTabSz="914400" eaLnBrk="0" hangingPunct="0">
              <a:spcBef>
                <a:spcPct val="20000"/>
              </a:spcBef>
              <a:buFontTx/>
              <a:buBlip>
                <a:blip r:embed="rId3"/>
              </a:buBlip>
            </a:pPr>
            <a:r>
              <a:rPr lang="en-US" sz="2000">
                <a:solidFill>
                  <a:srgbClr val="262626"/>
                </a:solidFill>
                <a:latin typeface="Calibri" pitchFamily="34" charset="0"/>
              </a:rPr>
              <a:t>You can quickly create new issue on JIRA by:</a:t>
            </a:r>
          </a:p>
          <a:p>
            <a:pPr marL="739775" lvl="1" indent="-277813" defTabSz="914400" eaLnBrk="0" hangingPunct="0">
              <a:spcBef>
                <a:spcPct val="20000"/>
              </a:spcBef>
              <a:buFontTx/>
              <a:buBlip>
                <a:blip r:embed="rId4"/>
              </a:buBlip>
            </a:pPr>
            <a:r>
              <a:rPr lang="en-US">
                <a:solidFill>
                  <a:srgbClr val="262626"/>
                </a:solidFill>
                <a:latin typeface="Calibri" pitchFamily="34" charset="0"/>
              </a:rPr>
              <a:t>Click “</a:t>
            </a:r>
            <a:r>
              <a:rPr lang="en-US" b="1">
                <a:solidFill>
                  <a:srgbClr val="1D9723"/>
                </a:solidFill>
                <a:latin typeface="Calibri" pitchFamily="34" charset="0"/>
              </a:rPr>
              <a:t>Create Issue</a:t>
            </a:r>
            <a:r>
              <a:rPr lang="en-US">
                <a:solidFill>
                  <a:srgbClr val="262626"/>
                </a:solidFill>
                <a:latin typeface="Calibri" pitchFamily="34" charset="0"/>
              </a:rPr>
              <a:t>” link at right corner on navigation bar</a:t>
            </a:r>
          </a:p>
          <a:p>
            <a:pPr marL="739775" lvl="1" indent="-277813" defTabSz="914400" eaLnBrk="0" hangingPunct="0">
              <a:spcBef>
                <a:spcPct val="20000"/>
              </a:spcBef>
              <a:buFontTx/>
              <a:buBlip>
                <a:blip r:embed="rId4"/>
              </a:buBlip>
            </a:pPr>
            <a:r>
              <a:rPr lang="en-US">
                <a:solidFill>
                  <a:srgbClr val="262626"/>
                </a:solidFill>
                <a:latin typeface="Calibri" pitchFamily="34" charset="0"/>
              </a:rPr>
              <a:t>Or select “</a:t>
            </a:r>
            <a:r>
              <a:rPr lang="en-US" b="1">
                <a:solidFill>
                  <a:srgbClr val="1D9723"/>
                </a:solidFill>
                <a:latin typeface="Calibri" pitchFamily="34" charset="0"/>
              </a:rPr>
              <a:t>Issue</a:t>
            </a:r>
            <a:r>
              <a:rPr lang="en-US">
                <a:solidFill>
                  <a:srgbClr val="262626"/>
                </a:solidFill>
                <a:latin typeface="Calibri" pitchFamily="34" charset="0"/>
              </a:rPr>
              <a:t>” on menu bar then “</a:t>
            </a:r>
            <a:r>
              <a:rPr lang="en-US" b="1">
                <a:solidFill>
                  <a:srgbClr val="1D9723"/>
                </a:solidFill>
                <a:latin typeface="Calibri" pitchFamily="34" charset="0"/>
              </a:rPr>
              <a:t>Create Issue</a:t>
            </a:r>
            <a:r>
              <a:rPr lang="en-US">
                <a:solidFill>
                  <a:srgbClr val="262626"/>
                </a:solidFill>
                <a:latin typeface="Calibri" pitchFamily="34" charset="0"/>
              </a:rPr>
              <a:t>”</a:t>
            </a:r>
          </a:p>
          <a:p>
            <a:pPr marL="347663" indent="-347663" defTabSz="914400" eaLnBrk="0" hangingPunct="0">
              <a:spcBef>
                <a:spcPct val="20000"/>
              </a:spcBef>
              <a:buFontTx/>
              <a:buBlip>
                <a:blip r:embed="rId3"/>
              </a:buBlip>
            </a:pPr>
            <a:r>
              <a:rPr lang="en-US" sz="2000">
                <a:solidFill>
                  <a:srgbClr val="262626"/>
                </a:solidFill>
                <a:latin typeface="Calibri" pitchFamily="34" charset="0"/>
              </a:rPr>
              <a:t>Select the Project and the Issue type then “</a:t>
            </a:r>
            <a:r>
              <a:rPr lang="en-US" sz="2000">
                <a:solidFill>
                  <a:srgbClr val="1D9723"/>
                </a:solidFill>
                <a:latin typeface="Calibri" pitchFamily="34" charset="0"/>
              </a:rPr>
              <a:t>Next</a:t>
            </a:r>
            <a:r>
              <a:rPr lang="en-US" sz="2000">
                <a:solidFill>
                  <a:srgbClr val="262626"/>
                </a:solidFill>
                <a:latin typeface="Calibri" pitchFamily="34" charset="0"/>
              </a:rPr>
              <a:t>”.</a:t>
            </a:r>
          </a:p>
          <a:p>
            <a:pPr marL="347663" indent="-347663" defTabSz="914400" eaLnBrk="0" hangingPunct="0">
              <a:spcBef>
                <a:spcPct val="20000"/>
              </a:spcBef>
              <a:buFontTx/>
              <a:buBlip>
                <a:blip r:embed="rId3"/>
              </a:buBlip>
            </a:pPr>
            <a:endParaRPr lang="en-US" sz="2000">
              <a:solidFill>
                <a:srgbClr val="262626"/>
              </a:solidFill>
              <a:latin typeface="Calibri" pitchFamily="34" charset="0"/>
            </a:endParaRPr>
          </a:p>
        </p:txBody>
      </p:sp>
      <p:pic>
        <p:nvPicPr>
          <p:cNvPr id="6148" name="Picture 9"/>
          <p:cNvPicPr>
            <a:picLocks noChangeAspect="1" noChangeArrowheads="1"/>
          </p:cNvPicPr>
          <p:nvPr/>
        </p:nvPicPr>
        <p:blipFill>
          <a:blip r:embed="rId5"/>
          <a:srcRect/>
          <a:stretch>
            <a:fillRect/>
          </a:stretch>
        </p:blipFill>
        <p:spPr bwMode="auto">
          <a:xfrm>
            <a:off x="838200" y="2266950"/>
            <a:ext cx="3505200" cy="2476500"/>
          </a:xfrm>
          <a:prstGeom prst="rect">
            <a:avLst/>
          </a:prstGeom>
          <a:noFill/>
          <a:ln w="9525">
            <a:noFill/>
            <a:miter lim="800000"/>
            <a:headEnd/>
            <a:tailEnd/>
          </a:ln>
        </p:spPr>
      </p:pic>
      <p:pic>
        <p:nvPicPr>
          <p:cNvPr id="6149" name="Picture 10"/>
          <p:cNvPicPr>
            <a:picLocks noChangeAspect="1" noChangeArrowheads="1"/>
          </p:cNvPicPr>
          <p:nvPr/>
        </p:nvPicPr>
        <p:blipFill>
          <a:blip r:embed="rId6"/>
          <a:srcRect/>
          <a:stretch>
            <a:fillRect/>
          </a:stretch>
        </p:blipFill>
        <p:spPr bwMode="auto">
          <a:xfrm>
            <a:off x="4956175" y="2266950"/>
            <a:ext cx="3578225" cy="2476500"/>
          </a:xfrm>
          <a:prstGeom prst="rect">
            <a:avLst/>
          </a:prstGeom>
          <a:noFill/>
          <a:ln w="9525">
            <a:noFill/>
            <a:miter lim="800000"/>
            <a:headEnd/>
            <a:tailEnd/>
          </a:ln>
        </p:spPr>
      </p:pic>
      <p:sp>
        <p:nvSpPr>
          <p:cNvPr id="6150" name="AutoShape 12"/>
          <p:cNvSpPr>
            <a:spLocks noChangeArrowheads="1"/>
          </p:cNvSpPr>
          <p:nvPr/>
        </p:nvSpPr>
        <p:spPr bwMode="auto">
          <a:xfrm>
            <a:off x="4495800" y="2857500"/>
            <a:ext cx="304800" cy="228600"/>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b="1" smtClean="0"/>
              <a:t>Dashboard – Customize Dashboard</a:t>
            </a:r>
            <a:endParaRPr lang="en-US" b="1" smtClean="0"/>
          </a:p>
        </p:txBody>
      </p:sp>
      <p:sp>
        <p:nvSpPr>
          <p:cNvPr id="43011" name="Content Placeholder 2"/>
          <p:cNvSpPr>
            <a:spLocks noGrp="1"/>
          </p:cNvSpPr>
          <p:nvPr>
            <p:ph sz="half" idx="1"/>
          </p:nvPr>
        </p:nvSpPr>
        <p:spPr>
          <a:xfrm>
            <a:off x="533400" y="1047750"/>
            <a:ext cx="4038600" cy="3394075"/>
          </a:xfrm>
        </p:spPr>
        <p:txBody>
          <a:bodyPr/>
          <a:lstStyle/>
          <a:p>
            <a:r>
              <a:rPr smtClean="0"/>
              <a:t>Copy Dashboard</a:t>
            </a:r>
          </a:p>
          <a:p>
            <a:r>
              <a:rPr smtClean="0"/>
              <a:t>Edit Dashboard</a:t>
            </a:r>
          </a:p>
          <a:p>
            <a:r>
              <a:rPr smtClean="0"/>
              <a:t>Share Dashboard</a:t>
            </a:r>
          </a:p>
          <a:p>
            <a:r>
              <a:rPr smtClean="0"/>
              <a:t>Delete Dashboard</a:t>
            </a:r>
          </a:p>
          <a:p>
            <a:r>
              <a:rPr smtClean="0"/>
              <a:t>Find Dashboard</a:t>
            </a:r>
          </a:p>
          <a:p>
            <a:r>
              <a:rPr smtClean="0"/>
              <a:t>Create Dashboard</a:t>
            </a:r>
          </a:p>
        </p:txBody>
      </p:sp>
      <p:pic>
        <p:nvPicPr>
          <p:cNvPr id="43012" name="Picture 2"/>
          <p:cNvPicPr>
            <a:picLocks noGrp="1" noChangeAspect="1" noChangeArrowheads="1"/>
          </p:cNvPicPr>
          <p:nvPr>
            <p:ph sz="half" idx="2"/>
          </p:nvPr>
        </p:nvPicPr>
        <p:blipFill>
          <a:blip r:embed="rId2"/>
          <a:srcRect/>
          <a:stretch>
            <a:fillRect/>
          </a:stretch>
        </p:blipFill>
        <p:spPr>
          <a:xfrm>
            <a:off x="4648200" y="1123950"/>
            <a:ext cx="3019425" cy="2095500"/>
          </a:xfrm>
          <a:noFill/>
          <a:effectLst>
            <a:outerShdw blurRad="50800" dist="50800" dir="5400000" sx="96000" sy="96000" algn="ctr" rotWithShape="0">
              <a:srgbClr val="000000">
                <a:alpha val="95000"/>
              </a:srgbClr>
            </a:outerShdw>
          </a:effectLst>
          <a:scene3d>
            <a:camera prst="orthographicFront"/>
            <a:lightRig rig="threePt" dir="t"/>
          </a:scene3d>
          <a:sp3d>
            <a:bevelT w="6350"/>
            <a:bevelB w="6350"/>
          </a:sp3d>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6"/>
          <p:cNvPicPr>
            <a:picLocks noChangeAspect="1" noChangeArrowheads="1"/>
          </p:cNvPicPr>
          <p:nvPr/>
        </p:nvPicPr>
        <p:blipFill>
          <a:blip r:embed="rId2"/>
          <a:srcRect/>
          <a:stretch>
            <a:fillRect/>
          </a:stretch>
        </p:blipFill>
        <p:spPr bwMode="auto">
          <a:xfrm>
            <a:off x="457200" y="1257300"/>
            <a:ext cx="7029450" cy="1714500"/>
          </a:xfrm>
          <a:prstGeom prst="rect">
            <a:avLst/>
          </a:prstGeom>
          <a:noFill/>
          <a:ln w="9525">
            <a:noFill/>
            <a:miter lim="800000"/>
            <a:headEnd/>
            <a:tailEnd/>
          </a:ln>
        </p:spPr>
      </p:pic>
      <p:sp>
        <p:nvSpPr>
          <p:cNvPr id="44035" name="Rectangle 2"/>
          <p:cNvSpPr>
            <a:spLocks noGrp="1"/>
          </p:cNvSpPr>
          <p:nvPr>
            <p:ph type="title" idx="4294967295"/>
          </p:nvPr>
        </p:nvSpPr>
        <p:spPr/>
        <p:txBody>
          <a:bodyPr/>
          <a:lstStyle/>
          <a:p>
            <a:r>
              <a:rPr lang="en-US" altLang="en-US" b="1" smtClean="0"/>
              <a:t>Dashboard – Customize Dashboard (cont.)</a:t>
            </a:r>
          </a:p>
        </p:txBody>
      </p:sp>
      <p:sp>
        <p:nvSpPr>
          <p:cNvPr id="44036" name="Rectangle 3"/>
          <p:cNvSpPr>
            <a:spLocks noGrp="1"/>
          </p:cNvSpPr>
          <p:nvPr>
            <p:ph type="body" idx="4294967295"/>
          </p:nvPr>
        </p:nvSpPr>
        <p:spPr>
          <a:xfrm>
            <a:off x="228600" y="742950"/>
            <a:ext cx="8229600" cy="342900"/>
          </a:xfrm>
        </p:spPr>
        <p:txBody>
          <a:bodyPr/>
          <a:lstStyle/>
          <a:p>
            <a:pPr>
              <a:buFontTx/>
              <a:buNone/>
            </a:pPr>
            <a:r>
              <a:rPr altLang="en-US" sz="1800" b="0" smtClean="0"/>
              <a:t>You can add pages to your favorite.</a:t>
            </a:r>
          </a:p>
        </p:txBody>
      </p:sp>
      <p:sp>
        <p:nvSpPr>
          <p:cNvPr id="44037" name="Oval 5"/>
          <p:cNvSpPr>
            <a:spLocks noChangeArrowheads="1"/>
          </p:cNvSpPr>
          <p:nvPr/>
        </p:nvSpPr>
        <p:spPr bwMode="auto">
          <a:xfrm>
            <a:off x="1543050" y="2171700"/>
            <a:ext cx="228600" cy="171450"/>
          </a:xfrm>
          <a:prstGeom prst="ellipse">
            <a:avLst/>
          </a:prstGeom>
          <a:noFill/>
          <a:ln w="19050">
            <a:solidFill>
              <a:srgbClr val="FF0000"/>
            </a:solidFill>
            <a:round/>
            <a:headEnd/>
            <a:tailEnd/>
          </a:ln>
        </p:spPr>
        <p:txBody>
          <a:bodyPr wrap="none" anchor="ctr"/>
          <a:lstStyle/>
          <a:p>
            <a:endParaRPr lang="en-US" altLang="en-US"/>
          </a:p>
        </p:txBody>
      </p:sp>
      <p:pic>
        <p:nvPicPr>
          <p:cNvPr id="44038" name="Picture 7"/>
          <p:cNvPicPr>
            <a:picLocks noChangeAspect="1" noChangeArrowheads="1"/>
          </p:cNvPicPr>
          <p:nvPr/>
        </p:nvPicPr>
        <p:blipFill>
          <a:blip r:embed="rId3"/>
          <a:srcRect/>
          <a:stretch>
            <a:fillRect/>
          </a:stretch>
        </p:blipFill>
        <p:spPr bwMode="auto">
          <a:xfrm>
            <a:off x="457200" y="3105150"/>
            <a:ext cx="7029450" cy="1828800"/>
          </a:xfrm>
          <a:prstGeom prst="rect">
            <a:avLst/>
          </a:prstGeom>
          <a:noFill/>
          <a:ln w="9525">
            <a:noFill/>
            <a:miter lim="800000"/>
            <a:headEnd/>
            <a:tailEnd/>
          </a:ln>
        </p:spPr>
      </p:pic>
      <p:sp>
        <p:nvSpPr>
          <p:cNvPr id="44039" name="Oval 8"/>
          <p:cNvSpPr>
            <a:spLocks noChangeArrowheads="1"/>
          </p:cNvSpPr>
          <p:nvPr/>
        </p:nvSpPr>
        <p:spPr bwMode="auto">
          <a:xfrm>
            <a:off x="1447800" y="4210050"/>
            <a:ext cx="1371600" cy="190500"/>
          </a:xfrm>
          <a:prstGeom prst="ellipse">
            <a:avLst/>
          </a:prstGeom>
          <a:noFill/>
          <a:ln w="15875">
            <a:solidFill>
              <a:srgbClr val="FF0000"/>
            </a:solidFill>
            <a:round/>
            <a:headEnd/>
            <a:tailEnd/>
          </a:ln>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b="1" smtClean="0"/>
              <a:t>Browsing a Project</a:t>
            </a:r>
          </a:p>
        </p:txBody>
      </p:sp>
      <p:sp>
        <p:nvSpPr>
          <p:cNvPr id="45059" name="Content Placeholder 2"/>
          <p:cNvSpPr>
            <a:spLocks noGrp="1"/>
          </p:cNvSpPr>
          <p:nvPr>
            <p:ph sz="half" idx="1"/>
          </p:nvPr>
        </p:nvSpPr>
        <p:spPr>
          <a:xfrm>
            <a:off x="76200" y="666750"/>
            <a:ext cx="8740775" cy="990600"/>
          </a:xfrm>
        </p:spPr>
        <p:txBody>
          <a:bodyPr/>
          <a:lstStyle/>
          <a:p>
            <a:r>
              <a:rPr sz="1800" smtClean="0"/>
              <a:t>The project browser screen: </a:t>
            </a:r>
            <a:r>
              <a:rPr sz="1800" b="0" smtClean="0"/>
              <a:t>provides a general overview of your project, with a variety of easily accessible reports for your project's issues, builds and source code reviews, from which you can 'dig down' into further detail.</a:t>
            </a:r>
          </a:p>
        </p:txBody>
      </p:sp>
      <p:pic>
        <p:nvPicPr>
          <p:cNvPr id="45060" name="Picture 2"/>
          <p:cNvPicPr>
            <a:picLocks noChangeAspect="1" noChangeArrowheads="1"/>
          </p:cNvPicPr>
          <p:nvPr/>
        </p:nvPicPr>
        <p:blipFill>
          <a:blip r:embed="rId2"/>
          <a:srcRect/>
          <a:stretch>
            <a:fillRect/>
          </a:stretch>
        </p:blipFill>
        <p:spPr bwMode="auto">
          <a:xfrm>
            <a:off x="198438" y="1733550"/>
            <a:ext cx="8793162" cy="2947988"/>
          </a:xfrm>
          <a:prstGeom prst="rect">
            <a:avLst/>
          </a:prstGeom>
          <a:noFill/>
          <a:ln w="9525">
            <a:noFill/>
            <a:miter lim="800000"/>
            <a:headEnd/>
            <a:tailEnd/>
          </a:ln>
          <a:effectLst>
            <a:outerShdw blurRad="50800" dist="50800" dir="5400000" sx="97000" sy="97000" algn="ctr" rotWithShape="0">
              <a:srgbClr val="000000">
                <a:alpha val="95000"/>
              </a:srgbClr>
            </a:outerShdw>
          </a:effectLst>
          <a:scene3d>
            <a:camera prst="orthographicFront"/>
            <a:lightRig rig="threePt" dir="t"/>
          </a:scene3d>
          <a:sp3d>
            <a:bevelT w="6350" h="82550"/>
          </a:sp3d>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b="1" smtClean="0"/>
              <a:t>Browsing a Project – Project Information</a:t>
            </a:r>
          </a:p>
        </p:txBody>
      </p:sp>
      <p:sp>
        <p:nvSpPr>
          <p:cNvPr id="46083" name="Content Placeholder 2"/>
          <p:cNvSpPr>
            <a:spLocks noGrp="1"/>
          </p:cNvSpPr>
          <p:nvPr>
            <p:ph sz="half" idx="1"/>
          </p:nvPr>
        </p:nvSpPr>
        <p:spPr>
          <a:xfrm>
            <a:off x="304800" y="742950"/>
            <a:ext cx="8610600" cy="3394075"/>
          </a:xfrm>
        </p:spPr>
        <p:txBody>
          <a:bodyPr/>
          <a:lstStyle/>
          <a:p>
            <a:r>
              <a:rPr smtClean="0"/>
              <a:t>Choosing a project, then you can browse the following:</a:t>
            </a:r>
          </a:p>
          <a:p>
            <a:pPr lvl="1"/>
            <a:r>
              <a:rPr b="1" smtClean="0"/>
              <a:t>Summary</a:t>
            </a:r>
            <a:r>
              <a:rPr smtClean="0"/>
              <a:t>: Shows recent activity in your project</a:t>
            </a:r>
          </a:p>
          <a:p>
            <a:pPr lvl="1"/>
            <a:r>
              <a:rPr b="1" smtClean="0"/>
              <a:t>Issues:</a:t>
            </a:r>
            <a:r>
              <a:rPr smtClean="0"/>
              <a:t> Shows a summary of all issues in a project grouped by Status</a:t>
            </a:r>
          </a:p>
          <a:p>
            <a:pPr lvl="1"/>
            <a:r>
              <a:rPr b="1" smtClean="0"/>
              <a:t>Road Map:</a:t>
            </a:r>
            <a:r>
              <a:rPr smtClean="0"/>
              <a:t> Shows unresolved issues for upcoming versions of a project.</a:t>
            </a:r>
          </a:p>
          <a:p>
            <a:pPr lvl="1"/>
            <a:r>
              <a:rPr b="1" smtClean="0"/>
              <a:t>Change Log:</a:t>
            </a:r>
            <a:r>
              <a:rPr smtClean="0"/>
              <a:t> Shows resolved issues for previous versions of a project.</a:t>
            </a:r>
          </a:p>
          <a:p>
            <a:pPr lvl="1"/>
            <a:r>
              <a:rPr b="1" smtClean="0"/>
              <a:t>Versions:</a:t>
            </a:r>
            <a:r>
              <a:rPr smtClean="0"/>
              <a:t> Shows a summary of recent versions for a given project.</a:t>
            </a:r>
          </a:p>
          <a:p>
            <a:pPr lvl="1"/>
            <a:r>
              <a:rPr b="1" smtClean="0"/>
              <a:t>Components:</a:t>
            </a:r>
            <a:r>
              <a:rPr smtClean="0"/>
              <a:t> Shows a summary of all components for a given project.</a:t>
            </a:r>
          </a:p>
          <a:p>
            <a:pPr lvl="1"/>
            <a:r>
              <a:rPr b="1" smtClean="0"/>
              <a:t>Labels:</a:t>
            </a:r>
            <a:r>
              <a:rPr smtClean="0"/>
              <a:t> shows all the most popular labels and its associated content.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304800" y="-95250"/>
            <a:ext cx="8229600" cy="685800"/>
          </a:xfrm>
          <a:prstGeom prst="rect">
            <a:avLst/>
          </a:prstGeom>
          <a:noFill/>
          <a:ln w="9525">
            <a:noFill/>
            <a:miter lim="800000"/>
            <a:headEnd/>
            <a:tailEnd/>
          </a:ln>
        </p:spPr>
        <p:txBody>
          <a:bodyPr anchor="ctr"/>
          <a:lstStyle/>
          <a:p>
            <a:pPr marL="342900" indent="-342900" eaLnBrk="0" hangingPunct="0">
              <a:defRPr/>
            </a:pPr>
            <a:r>
              <a:rPr lang="en-US" sz="3200" b="1" dirty="0">
                <a:solidFill>
                  <a:schemeClr val="bg1"/>
                </a:solidFill>
                <a:latin typeface="+mj-lt"/>
                <a:ea typeface="ＭＳ Ｐゴシック" pitchFamily="34" charset="-128"/>
                <a:cs typeface="ＭＳ Ｐゴシック" pitchFamily="-106" charset="-128"/>
              </a:rPr>
              <a:t>DAMS Viewer </a:t>
            </a:r>
          </a:p>
        </p:txBody>
      </p:sp>
      <p:pic>
        <p:nvPicPr>
          <p:cNvPr id="47107" name="Picture 7" descr="DAMS-Project-Release.PNG"/>
          <p:cNvPicPr>
            <a:picLocks noChangeAspect="1"/>
          </p:cNvPicPr>
          <p:nvPr/>
        </p:nvPicPr>
        <p:blipFill>
          <a:blip r:embed="rId3"/>
          <a:srcRect/>
          <a:stretch>
            <a:fillRect/>
          </a:stretch>
        </p:blipFill>
        <p:spPr bwMode="auto">
          <a:xfrm>
            <a:off x="114300" y="2133600"/>
            <a:ext cx="8915400" cy="2800350"/>
          </a:xfrm>
          <a:prstGeom prst="rect">
            <a:avLst/>
          </a:prstGeom>
          <a:noFill/>
          <a:ln w="9525">
            <a:noFill/>
            <a:miter lim="800000"/>
            <a:headEnd/>
            <a:tailEnd/>
          </a:ln>
        </p:spPr>
      </p:pic>
      <p:sp>
        <p:nvSpPr>
          <p:cNvPr id="47108" name="Content Placeholder 2"/>
          <p:cNvSpPr txBox="1">
            <a:spLocks/>
          </p:cNvSpPr>
          <p:nvPr/>
        </p:nvSpPr>
        <p:spPr bwMode="auto">
          <a:xfrm>
            <a:off x="0" y="514350"/>
            <a:ext cx="8953500" cy="1219200"/>
          </a:xfrm>
          <a:prstGeom prst="rect">
            <a:avLst/>
          </a:prstGeom>
          <a:noFill/>
          <a:ln w="9525">
            <a:noFill/>
            <a:miter lim="800000"/>
            <a:headEnd/>
            <a:tailEnd/>
          </a:ln>
        </p:spPr>
        <p:txBody>
          <a:bodyPr/>
          <a:lstStyle/>
          <a:p>
            <a:pPr marL="347663" indent="-347663" defTabSz="914400" eaLnBrk="0" hangingPunct="0">
              <a:spcBef>
                <a:spcPct val="20000"/>
              </a:spcBef>
              <a:buFontTx/>
              <a:buBlip>
                <a:blip r:embed="rId4"/>
              </a:buBlip>
            </a:pPr>
            <a:r>
              <a:rPr lang="en-US">
                <a:solidFill>
                  <a:srgbClr val="0000FF"/>
                </a:solidFill>
                <a:latin typeface="Calibri" pitchFamily="34" charset="0"/>
              </a:rPr>
              <a:t>DAMS </a:t>
            </a:r>
            <a:r>
              <a:rPr lang="en-US" altLang="ja-JP">
                <a:solidFill>
                  <a:srgbClr val="0000FF"/>
                </a:solidFill>
                <a:latin typeface="Calibri" pitchFamily="34" charset="0"/>
              </a:rPr>
              <a:t>Viewer</a:t>
            </a:r>
            <a:r>
              <a:rPr lang="en-US" altLang="ja-JP">
                <a:solidFill>
                  <a:srgbClr val="262626"/>
                </a:solidFill>
                <a:latin typeface="Calibri" pitchFamily="34" charset="0"/>
              </a:rPr>
              <a:t> provides users some useful facilities to learn about projects such as their releases and fixes,  comparing the fixes between releases, attaching logs to an issue, RP List, Plug-in Manager,…</a:t>
            </a:r>
          </a:p>
          <a:p>
            <a:pPr marL="347663" indent="-347663" defTabSz="914400" eaLnBrk="0" hangingPunct="0">
              <a:spcBef>
                <a:spcPct val="20000"/>
              </a:spcBef>
              <a:buFontTx/>
              <a:buBlip>
                <a:blip r:embed="rId4"/>
              </a:buBlip>
            </a:pPr>
            <a:r>
              <a:rPr lang="en-US" altLang="en-US">
                <a:latin typeface="Calibri" pitchFamily="34" charset="0"/>
              </a:rPr>
              <a:t>To open the </a:t>
            </a:r>
            <a:r>
              <a:rPr lang="en-US" altLang="en-US">
                <a:solidFill>
                  <a:srgbClr val="0000FF"/>
                </a:solidFill>
                <a:latin typeface="Calibri" pitchFamily="34" charset="0"/>
              </a:rPr>
              <a:t>DAMS Viewer</a:t>
            </a:r>
            <a:r>
              <a:rPr lang="en-US" altLang="en-US">
                <a:latin typeface="Calibri" pitchFamily="34" charset="0"/>
              </a:rPr>
              <a:t>: On the top navigation bar, click the ‘</a:t>
            </a:r>
            <a:r>
              <a:rPr lang="en-US" altLang="en-US">
                <a:solidFill>
                  <a:srgbClr val="0000CC"/>
                </a:solidFill>
                <a:latin typeface="Calibri" pitchFamily="34" charset="0"/>
              </a:rPr>
              <a:t>BETA DAMS Viewer</a:t>
            </a:r>
            <a:r>
              <a:rPr lang="en-US" altLang="en-US">
                <a:latin typeface="Calibri" pitchFamily="34" charset="0"/>
              </a:rPr>
              <a:t>' tab  =&gt; the </a:t>
            </a:r>
            <a:r>
              <a:rPr lang="en-US" altLang="en-US">
                <a:solidFill>
                  <a:srgbClr val="0000FF"/>
                </a:solidFill>
                <a:latin typeface="Calibri" pitchFamily="34" charset="0"/>
              </a:rPr>
              <a:t>DAMS Viewer</a:t>
            </a:r>
            <a:r>
              <a:rPr lang="en-US" altLang="en-US">
                <a:latin typeface="Calibri" pitchFamily="34" charset="0"/>
              </a:rPr>
              <a:t> is opened with the current project’s releases listed on the left panel.</a:t>
            </a:r>
            <a:endParaRPr lang="en-US" altLang="ja-JP">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txBox="1">
            <a:spLocks/>
          </p:cNvSpPr>
          <p:nvPr/>
        </p:nvSpPr>
        <p:spPr bwMode="auto">
          <a:xfrm>
            <a:off x="228600" y="-95250"/>
            <a:ext cx="8229600" cy="685800"/>
          </a:xfrm>
          <a:prstGeom prst="rect">
            <a:avLst/>
          </a:prstGeom>
          <a:noFill/>
          <a:ln w="9525">
            <a:noFill/>
            <a:miter lim="800000"/>
            <a:headEnd/>
            <a:tailEnd/>
          </a:ln>
        </p:spPr>
        <p:txBody>
          <a:bodyPr anchor="ctr"/>
          <a:lstStyle/>
          <a:p>
            <a:pPr marL="342900" indent="-342900" eaLnBrk="0" hangingPunct="0"/>
            <a:r>
              <a:rPr lang="en-US" altLang="en-US" sz="3200" b="1">
                <a:solidFill>
                  <a:schemeClr val="bg1"/>
                </a:solidFill>
                <a:latin typeface="Calibri" pitchFamily="34" charset="0"/>
              </a:rPr>
              <a:t>DAMS Viewer – Detail of a release </a:t>
            </a:r>
          </a:p>
        </p:txBody>
      </p:sp>
      <p:grpSp>
        <p:nvGrpSpPr>
          <p:cNvPr id="48131" name="Group 7"/>
          <p:cNvGrpSpPr>
            <a:grpSpLocks/>
          </p:cNvGrpSpPr>
          <p:nvPr/>
        </p:nvGrpSpPr>
        <p:grpSpPr bwMode="auto">
          <a:xfrm>
            <a:off x="76200" y="1809750"/>
            <a:ext cx="8991600" cy="3143250"/>
            <a:chOff x="48" y="1592"/>
            <a:chExt cx="5664" cy="2640"/>
          </a:xfrm>
        </p:grpSpPr>
        <p:pic>
          <p:nvPicPr>
            <p:cNvPr id="48133" name="Picture 4" descr="DAMS-Project-Release-Fixes.PNG"/>
            <p:cNvPicPr>
              <a:picLocks noChangeAspect="1"/>
            </p:cNvPicPr>
            <p:nvPr/>
          </p:nvPicPr>
          <p:blipFill>
            <a:blip r:embed="rId3"/>
            <a:srcRect/>
            <a:stretch>
              <a:fillRect/>
            </a:stretch>
          </p:blipFill>
          <p:spPr bwMode="auto">
            <a:xfrm>
              <a:off x="48" y="1592"/>
              <a:ext cx="5664" cy="2640"/>
            </a:xfrm>
            <a:prstGeom prst="rect">
              <a:avLst/>
            </a:prstGeom>
            <a:noFill/>
            <a:ln w="9525">
              <a:noFill/>
              <a:miter lim="800000"/>
              <a:headEnd/>
              <a:tailEnd/>
            </a:ln>
          </p:spPr>
        </p:pic>
        <p:sp>
          <p:nvSpPr>
            <p:cNvPr id="48134" name="Oval 6"/>
            <p:cNvSpPr>
              <a:spLocks noChangeArrowheads="1"/>
            </p:cNvSpPr>
            <p:nvPr/>
          </p:nvSpPr>
          <p:spPr bwMode="auto">
            <a:xfrm>
              <a:off x="1776" y="1728"/>
              <a:ext cx="96" cy="144"/>
            </a:xfrm>
            <a:prstGeom prst="ellipse">
              <a:avLst/>
            </a:prstGeom>
            <a:noFill/>
            <a:ln w="19050">
              <a:solidFill>
                <a:srgbClr val="FF0000"/>
              </a:solidFill>
              <a:round/>
              <a:headEnd/>
              <a:tailEnd/>
            </a:ln>
          </p:spPr>
          <p:txBody>
            <a:bodyPr wrap="none" anchor="ctr"/>
            <a:lstStyle/>
            <a:p>
              <a:endParaRPr lang="en-US" altLang="en-US"/>
            </a:p>
          </p:txBody>
        </p:sp>
      </p:grpSp>
      <p:sp>
        <p:nvSpPr>
          <p:cNvPr id="7" name="Content Placeholder 2"/>
          <p:cNvSpPr txBox="1">
            <a:spLocks/>
          </p:cNvSpPr>
          <p:nvPr/>
        </p:nvSpPr>
        <p:spPr>
          <a:xfrm>
            <a:off x="0" y="514350"/>
            <a:ext cx="8953500" cy="1219200"/>
          </a:xfrm>
          <a:prstGeom prst="rect">
            <a:avLst/>
          </a:prstGeom>
        </p:spPr>
        <p:txBody>
          <a:bodyPr/>
          <a:lstStyle/>
          <a:p>
            <a:pPr marL="347663" indent="-347663" defTabSz="914400" eaLnBrk="0" hangingPunct="0">
              <a:spcBef>
                <a:spcPct val="20000"/>
              </a:spcBef>
              <a:buFontTx/>
              <a:buBlip>
                <a:blip r:embed="rId4"/>
              </a:buBlip>
            </a:pPr>
            <a:r>
              <a:rPr lang="en-US">
                <a:solidFill>
                  <a:srgbClr val="262626"/>
                </a:solidFill>
                <a:latin typeface="Calibri" pitchFamily="34" charset="0"/>
              </a:rPr>
              <a:t>To </a:t>
            </a:r>
            <a:r>
              <a:rPr lang="en-US" altLang="ja-JP">
                <a:solidFill>
                  <a:srgbClr val="262626"/>
                </a:solidFill>
                <a:latin typeface="Calibri" pitchFamily="34" charset="0"/>
              </a:rPr>
              <a:t>change project:  click on the “</a:t>
            </a:r>
            <a:r>
              <a:rPr lang="en-US" altLang="ja-JP">
                <a:solidFill>
                  <a:srgbClr val="0000CC"/>
                </a:solidFill>
                <a:latin typeface="Calibri" pitchFamily="34" charset="0"/>
              </a:rPr>
              <a:t>Projects</a:t>
            </a:r>
            <a:r>
              <a:rPr lang="en-US" altLang="ja-JP">
                <a:solidFill>
                  <a:srgbClr val="262626"/>
                </a:solidFill>
                <a:latin typeface="Calibri" pitchFamily="34" charset="0"/>
              </a:rPr>
              <a:t>”</a:t>
            </a:r>
            <a:r>
              <a:rPr lang="en-US" altLang="ja-JP">
                <a:solidFill>
                  <a:srgbClr val="FF0000"/>
                </a:solidFill>
                <a:latin typeface="Calibri" pitchFamily="34" charset="0"/>
              </a:rPr>
              <a:t> </a:t>
            </a:r>
            <a:r>
              <a:rPr lang="en-US" altLang="ja-JP">
                <a:latin typeface="Calibri" pitchFamily="34" charset="0"/>
              </a:rPr>
              <a:t>drop down list arrow, </a:t>
            </a:r>
            <a:r>
              <a:rPr lang="en-US" altLang="ja-JP">
                <a:solidFill>
                  <a:srgbClr val="262626"/>
                </a:solidFill>
                <a:latin typeface="Calibri" pitchFamily="34" charset="0"/>
              </a:rPr>
              <a:t>then select your desired project =&gt; The releases list is updated accordingly to the new project</a:t>
            </a:r>
            <a:r>
              <a:rPr lang="en-US" altLang="en-US">
                <a:latin typeface="Calibri" pitchFamily="34" charset="0"/>
              </a:rPr>
              <a:t>.</a:t>
            </a:r>
          </a:p>
          <a:p>
            <a:pPr marL="347663" indent="-347663" defTabSz="914400" eaLnBrk="0" hangingPunct="0">
              <a:spcBef>
                <a:spcPct val="20000"/>
              </a:spcBef>
              <a:buFontTx/>
              <a:buBlip>
                <a:blip r:embed="rId4"/>
              </a:buBlip>
            </a:pPr>
            <a:r>
              <a:rPr lang="en-US">
                <a:solidFill>
                  <a:srgbClr val="262626"/>
                </a:solidFill>
                <a:latin typeface="Calibri" pitchFamily="34" charset="0"/>
              </a:rPr>
              <a:t> </a:t>
            </a:r>
            <a:r>
              <a:rPr lang="en-US" altLang="ja-JP">
                <a:latin typeface="Calibri" pitchFamily="34" charset="0"/>
              </a:rPr>
              <a:t>To view details information of a release, double click on the release =&gt; the fixes in detail of the release are displayed on the right panel. </a:t>
            </a:r>
          </a:p>
          <a:p>
            <a:pPr marL="347663" indent="-347663" defTabSz="914400" eaLnBrk="0" hangingPunct="0">
              <a:spcBef>
                <a:spcPct val="20000"/>
              </a:spcBef>
              <a:buFontTx/>
              <a:buBlip>
                <a:blip r:embed="rId4"/>
              </a:buBlip>
            </a:pPr>
            <a:endParaRPr lang="en-US" altLang="ja-JP">
              <a:latin typeface="Calibri"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a:lstStyle/>
          <a:p>
            <a:r>
              <a:rPr lang="en-US" altLang="en-US" b="1" smtClean="0"/>
              <a:t>DAMS Viewer – View tags of a Release</a:t>
            </a:r>
          </a:p>
        </p:txBody>
      </p:sp>
      <p:sp>
        <p:nvSpPr>
          <p:cNvPr id="49155" name="Rectangle 3"/>
          <p:cNvSpPr>
            <a:spLocks noGrp="1"/>
          </p:cNvSpPr>
          <p:nvPr>
            <p:ph type="body" idx="1"/>
          </p:nvPr>
        </p:nvSpPr>
        <p:spPr>
          <a:xfrm>
            <a:off x="76200" y="666750"/>
            <a:ext cx="8839200" cy="628650"/>
          </a:xfrm>
        </p:spPr>
        <p:txBody>
          <a:bodyPr/>
          <a:lstStyle/>
          <a:p>
            <a:pPr>
              <a:lnSpc>
                <a:spcPct val="90000"/>
              </a:lnSpc>
            </a:pPr>
            <a:r>
              <a:rPr altLang="en-US" sz="1800" b="0" smtClean="0"/>
              <a:t>To manage tags of a Build Release ticket, right click on a build, select Tag info, select Build Tags tab, and click on “</a:t>
            </a:r>
            <a:r>
              <a:rPr altLang="en-US" sz="1800" b="0" smtClean="0">
                <a:solidFill>
                  <a:srgbClr val="0000CC"/>
                </a:solidFill>
              </a:rPr>
              <a:t>Get Tag List</a:t>
            </a:r>
            <a:r>
              <a:rPr altLang="en-US" sz="1800" b="0" smtClean="0"/>
              <a:t>” =&gt; List of all tags belong to the Build is displayed.</a:t>
            </a:r>
          </a:p>
          <a:p>
            <a:pPr>
              <a:lnSpc>
                <a:spcPct val="90000"/>
              </a:lnSpc>
            </a:pPr>
            <a:r>
              <a:rPr altLang="en-US" sz="1800" b="0" smtClean="0"/>
              <a:t>If the tags of the release have been updated, select “</a:t>
            </a:r>
            <a:r>
              <a:rPr altLang="en-US" sz="1800" b="0" smtClean="0">
                <a:solidFill>
                  <a:srgbClr val="0000CC"/>
                </a:solidFill>
              </a:rPr>
              <a:t>Force Recompute of Tag List</a:t>
            </a:r>
            <a:r>
              <a:rPr altLang="en-US" sz="1800" b="0" smtClean="0"/>
              <a:t>”.</a:t>
            </a:r>
          </a:p>
          <a:p>
            <a:pPr>
              <a:lnSpc>
                <a:spcPct val="90000"/>
              </a:lnSpc>
              <a:buFontTx/>
              <a:buNone/>
            </a:pPr>
            <a:endParaRPr altLang="en-US" sz="1800" b="0" smtClean="0"/>
          </a:p>
        </p:txBody>
      </p:sp>
      <p:pic>
        <p:nvPicPr>
          <p:cNvPr id="49156" name="Picture 5"/>
          <p:cNvPicPr>
            <a:picLocks noChangeAspect="1" noChangeArrowheads="1"/>
          </p:cNvPicPr>
          <p:nvPr/>
        </p:nvPicPr>
        <p:blipFill>
          <a:blip r:embed="rId2"/>
          <a:srcRect/>
          <a:stretch>
            <a:fillRect/>
          </a:stretch>
        </p:blipFill>
        <p:spPr bwMode="auto">
          <a:xfrm>
            <a:off x="76200" y="2070100"/>
            <a:ext cx="4419600" cy="2178050"/>
          </a:xfrm>
          <a:prstGeom prst="rect">
            <a:avLst/>
          </a:prstGeom>
          <a:noFill/>
          <a:ln w="9525">
            <a:noFill/>
            <a:miter lim="800000"/>
            <a:headEnd/>
            <a:tailEnd/>
          </a:ln>
        </p:spPr>
      </p:pic>
      <p:sp>
        <p:nvSpPr>
          <p:cNvPr id="49157" name="Oval 6"/>
          <p:cNvSpPr>
            <a:spLocks noChangeArrowheads="1"/>
          </p:cNvSpPr>
          <p:nvPr/>
        </p:nvSpPr>
        <p:spPr bwMode="auto">
          <a:xfrm>
            <a:off x="457200" y="2500313"/>
            <a:ext cx="457200" cy="85725"/>
          </a:xfrm>
          <a:prstGeom prst="ellipse">
            <a:avLst/>
          </a:prstGeom>
          <a:noFill/>
          <a:ln w="12700">
            <a:solidFill>
              <a:srgbClr val="FF0000"/>
            </a:solidFill>
            <a:round/>
            <a:headEnd/>
            <a:tailEnd/>
          </a:ln>
        </p:spPr>
        <p:txBody>
          <a:bodyPr wrap="none" anchor="ctr"/>
          <a:lstStyle/>
          <a:p>
            <a:endParaRPr lang="en-US" altLang="en-US"/>
          </a:p>
        </p:txBody>
      </p:sp>
      <p:pic>
        <p:nvPicPr>
          <p:cNvPr id="49158" name="Picture 7"/>
          <p:cNvPicPr>
            <a:picLocks noChangeAspect="1" noChangeArrowheads="1"/>
          </p:cNvPicPr>
          <p:nvPr/>
        </p:nvPicPr>
        <p:blipFill>
          <a:blip r:embed="rId3"/>
          <a:srcRect/>
          <a:stretch>
            <a:fillRect/>
          </a:stretch>
        </p:blipFill>
        <p:spPr bwMode="auto">
          <a:xfrm>
            <a:off x="4648200" y="2073275"/>
            <a:ext cx="4419600" cy="2174875"/>
          </a:xfrm>
          <a:prstGeom prst="rect">
            <a:avLst/>
          </a:prstGeom>
          <a:noFill/>
          <a:ln w="9525">
            <a:noFill/>
            <a:miter lim="800000"/>
            <a:headEnd/>
            <a:tailEnd/>
          </a:ln>
        </p:spPr>
      </p:pic>
      <p:sp>
        <p:nvSpPr>
          <p:cNvPr id="49159" name="Oval 8"/>
          <p:cNvSpPr>
            <a:spLocks noChangeArrowheads="1"/>
          </p:cNvSpPr>
          <p:nvPr/>
        </p:nvSpPr>
        <p:spPr bwMode="auto">
          <a:xfrm>
            <a:off x="7848600" y="2498725"/>
            <a:ext cx="457200" cy="171450"/>
          </a:xfrm>
          <a:prstGeom prst="ellipse">
            <a:avLst/>
          </a:prstGeom>
          <a:noFill/>
          <a:ln w="12700">
            <a:solidFill>
              <a:srgbClr val="FF0000"/>
            </a:solidFill>
            <a:round/>
            <a:headEnd/>
            <a:tailEnd/>
          </a:ln>
        </p:spPr>
        <p:txBody>
          <a:bodyPr wrap="none" anchor="ctr"/>
          <a:lstStyle/>
          <a:p>
            <a:endParaRPr lang="en-US" altLang="en-US"/>
          </a:p>
        </p:txBody>
      </p:sp>
      <p:sp>
        <p:nvSpPr>
          <p:cNvPr id="49160" name="Oval 9"/>
          <p:cNvSpPr>
            <a:spLocks noChangeArrowheads="1"/>
          </p:cNvSpPr>
          <p:nvPr/>
        </p:nvSpPr>
        <p:spPr bwMode="auto">
          <a:xfrm>
            <a:off x="7162800" y="2413000"/>
            <a:ext cx="457200" cy="171450"/>
          </a:xfrm>
          <a:prstGeom prst="ellipse">
            <a:avLst/>
          </a:prstGeom>
          <a:noFill/>
          <a:ln w="12700">
            <a:solidFill>
              <a:srgbClr val="FF0000"/>
            </a:solidFill>
            <a:round/>
            <a:headEnd/>
            <a:tailEnd/>
          </a:ln>
        </p:spPr>
        <p:txBody>
          <a:bodyPr wrap="none" anchor="ctr"/>
          <a:lstStyle/>
          <a:p>
            <a:endParaRPr lang="en-US" altLang="en-US"/>
          </a:p>
        </p:txBody>
      </p:sp>
      <p:sp>
        <p:nvSpPr>
          <p:cNvPr id="49161" name="AutoShape 10"/>
          <p:cNvSpPr>
            <a:spLocks noChangeArrowheads="1"/>
          </p:cNvSpPr>
          <p:nvPr/>
        </p:nvSpPr>
        <p:spPr bwMode="auto">
          <a:xfrm>
            <a:off x="4419600" y="2943225"/>
            <a:ext cx="304800" cy="171450"/>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p:cNvSpPr>
            <a:spLocks/>
          </p:cNvSpPr>
          <p:nvPr/>
        </p:nvSpPr>
        <p:spPr bwMode="auto">
          <a:xfrm>
            <a:off x="0" y="590550"/>
            <a:ext cx="9124950" cy="914400"/>
          </a:xfrm>
          <a:prstGeom prst="rect">
            <a:avLst/>
          </a:prstGeom>
          <a:noFill/>
          <a:ln w="9525">
            <a:noFill/>
            <a:miter lim="800000"/>
            <a:headEnd/>
            <a:tailEnd/>
          </a:ln>
        </p:spPr>
        <p:txBody>
          <a:bodyPr/>
          <a:lstStyle/>
          <a:p>
            <a:pPr marL="273050" indent="-273050" defTabSz="914400" eaLnBrk="0" hangingPunct="0">
              <a:spcBef>
                <a:spcPts val="25"/>
              </a:spcBef>
              <a:buFontTx/>
              <a:buBlip>
                <a:blip r:embed="rId3"/>
              </a:buBlip>
            </a:pPr>
            <a:r>
              <a:rPr lang="en-US" altLang="ja-JP">
                <a:solidFill>
                  <a:srgbClr val="262626"/>
                </a:solidFill>
                <a:latin typeface="Calibri" pitchFamily="34" charset="0"/>
              </a:rPr>
              <a:t>To compare the fixes between two releases: select 2 releases then right-click on one of them and then select “</a:t>
            </a:r>
            <a:r>
              <a:rPr lang="en-US" altLang="ja-JP">
                <a:solidFill>
                  <a:srgbClr val="0000CC"/>
                </a:solidFill>
                <a:latin typeface="Calibri" pitchFamily="34" charset="0"/>
              </a:rPr>
              <a:t>Accumulate Info</a:t>
            </a:r>
            <a:r>
              <a:rPr lang="en-US" altLang="ja-JP">
                <a:solidFill>
                  <a:srgbClr val="262626"/>
                </a:solidFill>
                <a:latin typeface="Calibri" pitchFamily="34" charset="0"/>
              </a:rPr>
              <a:t>” =&gt; the comparison results are displayed on the right hand side of the screen</a:t>
            </a:r>
            <a:r>
              <a:rPr lang="en-US" altLang="en-US">
                <a:latin typeface="Calibri" pitchFamily="34" charset="0"/>
              </a:rPr>
              <a:t>.</a:t>
            </a:r>
          </a:p>
        </p:txBody>
      </p:sp>
      <p:sp>
        <p:nvSpPr>
          <p:cNvPr id="50179" name="Title 1"/>
          <p:cNvSpPr txBox="1">
            <a:spLocks/>
          </p:cNvSpPr>
          <p:nvPr/>
        </p:nvSpPr>
        <p:spPr bwMode="auto">
          <a:xfrm>
            <a:off x="304800" y="-95250"/>
            <a:ext cx="8229600" cy="685800"/>
          </a:xfrm>
          <a:prstGeom prst="rect">
            <a:avLst/>
          </a:prstGeom>
          <a:noFill/>
          <a:ln w="9525">
            <a:noFill/>
            <a:miter lim="800000"/>
            <a:headEnd/>
            <a:tailEnd/>
          </a:ln>
        </p:spPr>
        <p:txBody>
          <a:bodyPr anchor="ctr"/>
          <a:lstStyle/>
          <a:p>
            <a:pPr marL="342900" indent="-342900" eaLnBrk="0" hangingPunct="0"/>
            <a:r>
              <a:rPr lang="en-US" altLang="en-US" sz="3200" b="1">
                <a:solidFill>
                  <a:schemeClr val="bg1"/>
                </a:solidFill>
                <a:latin typeface="Calibri" pitchFamily="34" charset="0"/>
              </a:rPr>
              <a:t>DAMS Viewer – Fixes between two releases</a:t>
            </a:r>
          </a:p>
        </p:txBody>
      </p:sp>
      <p:pic>
        <p:nvPicPr>
          <p:cNvPr id="50180" name="Picture 6" descr="DAMS-Project-2-Release-Compare-Result-2.PNG"/>
          <p:cNvPicPr>
            <a:picLocks noChangeAspect="1"/>
          </p:cNvPicPr>
          <p:nvPr/>
        </p:nvPicPr>
        <p:blipFill>
          <a:blip r:embed="rId4"/>
          <a:srcRect/>
          <a:stretch>
            <a:fillRect/>
          </a:stretch>
        </p:blipFill>
        <p:spPr bwMode="auto">
          <a:xfrm>
            <a:off x="76200" y="1581150"/>
            <a:ext cx="8972550" cy="3400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a:xfrm>
            <a:off x="228600" y="57150"/>
            <a:ext cx="8229600" cy="400050"/>
          </a:xfrm>
        </p:spPr>
        <p:txBody>
          <a:bodyPr/>
          <a:lstStyle/>
          <a:p>
            <a:pPr marL="342900" indent="-342900"/>
            <a:r>
              <a:rPr lang="en-US" altLang="en-US" b="1" smtClean="0"/>
              <a:t>DAMS Viewer – RP List</a:t>
            </a:r>
          </a:p>
        </p:txBody>
      </p:sp>
      <p:sp>
        <p:nvSpPr>
          <p:cNvPr id="51203" name="Content Placeholder 2"/>
          <p:cNvSpPr>
            <a:spLocks/>
          </p:cNvSpPr>
          <p:nvPr/>
        </p:nvSpPr>
        <p:spPr bwMode="auto">
          <a:xfrm>
            <a:off x="0" y="895350"/>
            <a:ext cx="4038600" cy="3771900"/>
          </a:xfrm>
          <a:prstGeom prst="rect">
            <a:avLst/>
          </a:prstGeom>
          <a:noFill/>
          <a:ln w="9525">
            <a:noFill/>
            <a:miter lim="800000"/>
            <a:headEnd/>
            <a:tailEnd/>
          </a:ln>
        </p:spPr>
        <p:txBody>
          <a:bodyPr/>
          <a:lstStyle/>
          <a:p>
            <a:pPr marL="533400" indent="-533400" defTabSz="914400" eaLnBrk="0" hangingPunct="0">
              <a:spcBef>
                <a:spcPct val="20000"/>
              </a:spcBef>
              <a:buFontTx/>
              <a:buBlip>
                <a:blip r:embed="rId3"/>
              </a:buBlip>
            </a:pPr>
            <a:r>
              <a:rPr lang="en-US" altLang="ja-JP">
                <a:solidFill>
                  <a:srgbClr val="262626"/>
                </a:solidFill>
                <a:latin typeface="Calibri" pitchFamily="34" charset="0"/>
              </a:rPr>
              <a:t>JIRA provides a list of shared filters or queries for users to utilize them. </a:t>
            </a:r>
          </a:p>
          <a:p>
            <a:pPr marL="914400" lvl="1" indent="-457200" defTabSz="914400" eaLnBrk="0" hangingPunct="0">
              <a:spcBef>
                <a:spcPct val="20000"/>
              </a:spcBef>
              <a:buFontTx/>
              <a:buBlip>
                <a:blip r:embed="rId4"/>
              </a:buBlip>
            </a:pPr>
            <a:r>
              <a:rPr lang="en-US" altLang="ja-JP">
                <a:solidFill>
                  <a:srgbClr val="262626"/>
                </a:solidFill>
                <a:latin typeface="Calibri" pitchFamily="34" charset="0"/>
              </a:rPr>
              <a:t>On the navigation bar, click the “</a:t>
            </a:r>
            <a:r>
              <a:rPr lang="en-US" altLang="ja-JP">
                <a:solidFill>
                  <a:srgbClr val="0000CC"/>
                </a:solidFill>
                <a:latin typeface="Calibri" pitchFamily="34" charset="0"/>
              </a:rPr>
              <a:t>RP List</a:t>
            </a:r>
            <a:r>
              <a:rPr lang="en-US" altLang="ja-JP">
                <a:solidFill>
                  <a:srgbClr val="262626"/>
                </a:solidFill>
                <a:latin typeface="Calibri" pitchFamily="34" charset="0"/>
              </a:rPr>
              <a:t>"  =&gt; This will display the RP List screen with lots of shared filters/ queries. </a:t>
            </a:r>
          </a:p>
          <a:p>
            <a:pPr marL="914400" lvl="1" indent="-457200" defTabSz="914400" eaLnBrk="0" hangingPunct="0">
              <a:spcBef>
                <a:spcPct val="20000"/>
              </a:spcBef>
              <a:buFontTx/>
              <a:buBlip>
                <a:blip r:embed="rId4"/>
              </a:buBlip>
            </a:pPr>
            <a:r>
              <a:rPr lang="en-US" altLang="ja-JP">
                <a:solidFill>
                  <a:srgbClr val="262626"/>
                </a:solidFill>
                <a:latin typeface="Calibri" pitchFamily="34" charset="0"/>
              </a:rPr>
              <a:t>Select a filter you want to execute then click on “</a:t>
            </a:r>
            <a:r>
              <a:rPr lang="en-US" altLang="ja-JP">
                <a:solidFill>
                  <a:srgbClr val="0000CC"/>
                </a:solidFill>
                <a:latin typeface="Calibri" pitchFamily="34" charset="0"/>
              </a:rPr>
              <a:t>Go</a:t>
            </a:r>
            <a:r>
              <a:rPr lang="en-US" altLang="ja-JP">
                <a:solidFill>
                  <a:srgbClr val="262626"/>
                </a:solidFill>
                <a:latin typeface="Calibri" pitchFamily="34" charset="0"/>
              </a:rPr>
              <a:t>“ button =&gt; This will display the filter results with the issues’ keys and descriptions.</a:t>
            </a:r>
          </a:p>
          <a:p>
            <a:pPr marL="533400" indent="-533400" defTabSz="914400" eaLnBrk="0" hangingPunct="0">
              <a:spcBef>
                <a:spcPct val="20000"/>
              </a:spcBef>
            </a:pPr>
            <a:endParaRPr lang="en-US" altLang="ja-JP">
              <a:solidFill>
                <a:srgbClr val="262626"/>
              </a:solidFill>
            </a:endParaRPr>
          </a:p>
        </p:txBody>
      </p:sp>
      <p:pic>
        <p:nvPicPr>
          <p:cNvPr id="51204" name="Picture 6" descr="DAMS-RP-List.PNG"/>
          <p:cNvPicPr>
            <a:picLocks noChangeAspect="1"/>
          </p:cNvPicPr>
          <p:nvPr/>
        </p:nvPicPr>
        <p:blipFill>
          <a:blip r:embed="rId5"/>
          <a:srcRect/>
          <a:stretch>
            <a:fillRect/>
          </a:stretch>
        </p:blipFill>
        <p:spPr bwMode="auto">
          <a:xfrm>
            <a:off x="4343400" y="895350"/>
            <a:ext cx="4433888" cy="4000500"/>
          </a:xfrm>
          <a:prstGeom prst="rect">
            <a:avLst/>
          </a:prstGeom>
          <a:noFill/>
          <a:ln w="9525">
            <a:noFill/>
            <a:miter lim="800000"/>
            <a:headEnd/>
            <a:tailEnd/>
          </a:ln>
          <a:effectLst>
            <a:outerShdw blurRad="50800" dist="50800" dir="5400000" sx="98000" sy="98000" algn="ctr" rotWithShape="0">
              <a:srgbClr val="000000">
                <a:alpha val="96000"/>
              </a:srgbClr>
            </a:outerShdw>
          </a:effectLst>
          <a:scene3d>
            <a:camera prst="orthographicFront"/>
            <a:lightRig rig="threePt" dir="t"/>
          </a:scene3d>
          <a:sp3d>
            <a:bevelT w="6350"/>
            <a:bevelB w="6350"/>
          </a:sp3d>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p:cNvSpPr>
          <p:nvPr/>
        </p:nvSpPr>
        <p:spPr bwMode="auto">
          <a:xfrm>
            <a:off x="152400" y="704850"/>
            <a:ext cx="8763000" cy="1257300"/>
          </a:xfrm>
          <a:prstGeom prst="rect">
            <a:avLst/>
          </a:prstGeom>
          <a:noFill/>
          <a:ln w="9525">
            <a:noFill/>
            <a:miter lim="800000"/>
            <a:headEnd/>
            <a:tailEnd/>
          </a:ln>
        </p:spPr>
        <p:txBody>
          <a:bodyPr/>
          <a:lstStyle/>
          <a:p>
            <a:pPr marL="273050" indent="-273050" defTabSz="914400" eaLnBrk="0" hangingPunct="0">
              <a:spcBef>
                <a:spcPts val="25"/>
              </a:spcBef>
              <a:buFontTx/>
              <a:buBlip>
                <a:blip r:embed="rId3"/>
              </a:buBlip>
            </a:pPr>
            <a:r>
              <a:rPr lang="en-US" altLang="ja-JP">
                <a:solidFill>
                  <a:srgbClr val="262626"/>
                </a:solidFill>
                <a:latin typeface="Calibri" pitchFamily="34" charset="0"/>
              </a:rPr>
              <a:t>We can attach logs from STB to an issue by using “</a:t>
            </a:r>
            <a:r>
              <a:rPr lang="en-US" altLang="ja-JP">
                <a:solidFill>
                  <a:srgbClr val="0000CC"/>
                </a:solidFill>
                <a:latin typeface="Calibri" pitchFamily="34" charset="0"/>
              </a:rPr>
              <a:t>Get Logs</a:t>
            </a:r>
            <a:r>
              <a:rPr lang="en-US" altLang="ja-JP">
                <a:solidFill>
                  <a:srgbClr val="262626"/>
                </a:solidFill>
                <a:latin typeface="Calibri" pitchFamily="34" charset="0"/>
              </a:rPr>
              <a:t>” facility. </a:t>
            </a:r>
          </a:p>
          <a:p>
            <a:pPr marL="273050" indent="-273050" defTabSz="914400" eaLnBrk="0" hangingPunct="0">
              <a:spcBef>
                <a:spcPts val="25"/>
              </a:spcBef>
              <a:buFontTx/>
              <a:buBlip>
                <a:blip r:embed="rId3"/>
              </a:buBlip>
            </a:pPr>
            <a:r>
              <a:rPr lang="en-US" altLang="en-US">
                <a:latin typeface="Calibri" pitchFamily="34" charset="0"/>
              </a:rPr>
              <a:t>To attach logs: click on “</a:t>
            </a:r>
            <a:r>
              <a:rPr lang="en-US" altLang="en-US">
                <a:solidFill>
                  <a:srgbClr val="0000CC"/>
                </a:solidFill>
                <a:latin typeface="Calibri" pitchFamily="34" charset="0"/>
              </a:rPr>
              <a:t>Get Logs</a:t>
            </a:r>
            <a:r>
              <a:rPr lang="en-US" altLang="en-US">
                <a:latin typeface="Calibri" pitchFamily="34" charset="0"/>
              </a:rPr>
              <a:t>”, then enter the “Log Key” that was created when getting logs from STB, and enter the “</a:t>
            </a:r>
            <a:r>
              <a:rPr lang="en-US" altLang="en-US">
                <a:solidFill>
                  <a:srgbClr val="0000CC"/>
                </a:solidFill>
                <a:latin typeface="Calibri" pitchFamily="34" charset="0"/>
              </a:rPr>
              <a:t>Issue To Attach</a:t>
            </a:r>
            <a:r>
              <a:rPr lang="en-US" altLang="en-US">
                <a:latin typeface="Calibri" pitchFamily="34" charset="0"/>
              </a:rPr>
              <a:t>”  (the issue ID), then click on “</a:t>
            </a:r>
            <a:r>
              <a:rPr lang="en-US" altLang="en-US">
                <a:solidFill>
                  <a:srgbClr val="0000CC"/>
                </a:solidFill>
                <a:latin typeface="Calibri" pitchFamily="34" charset="0"/>
              </a:rPr>
              <a:t>OK</a:t>
            </a:r>
            <a:r>
              <a:rPr lang="en-US" altLang="en-US">
                <a:latin typeface="Calibri" pitchFamily="34" charset="0"/>
              </a:rPr>
              <a:t>” button =&gt; the logs will be attached to the issue in a while.</a:t>
            </a:r>
            <a:endParaRPr lang="en-US" altLang="ja-JP">
              <a:latin typeface="Calibri" pitchFamily="34" charset="0"/>
            </a:endParaRPr>
          </a:p>
        </p:txBody>
      </p:sp>
      <p:sp>
        <p:nvSpPr>
          <p:cNvPr id="52227" name="Title 1"/>
          <p:cNvSpPr txBox="1">
            <a:spLocks/>
          </p:cNvSpPr>
          <p:nvPr/>
        </p:nvSpPr>
        <p:spPr bwMode="auto">
          <a:xfrm>
            <a:off x="304800" y="-142875"/>
            <a:ext cx="8229600" cy="685800"/>
          </a:xfrm>
          <a:prstGeom prst="rect">
            <a:avLst/>
          </a:prstGeom>
          <a:noFill/>
          <a:ln w="9525">
            <a:noFill/>
            <a:miter lim="800000"/>
            <a:headEnd/>
            <a:tailEnd/>
          </a:ln>
        </p:spPr>
        <p:txBody>
          <a:bodyPr anchor="ctr"/>
          <a:lstStyle/>
          <a:p>
            <a:pPr marL="342900" indent="-342900" eaLnBrk="0" hangingPunct="0"/>
            <a:r>
              <a:rPr lang="en-US" altLang="en-US" sz="3200" b="1">
                <a:solidFill>
                  <a:schemeClr val="bg1"/>
                </a:solidFill>
                <a:latin typeface="Calibri" pitchFamily="34" charset="0"/>
              </a:rPr>
              <a:t>DAMS Viewer – Get Logs</a:t>
            </a:r>
          </a:p>
        </p:txBody>
      </p:sp>
      <p:pic>
        <p:nvPicPr>
          <p:cNvPr id="52228" name="Picture 6"/>
          <p:cNvPicPr>
            <a:picLocks noChangeAspect="1" noChangeArrowheads="1"/>
          </p:cNvPicPr>
          <p:nvPr/>
        </p:nvPicPr>
        <p:blipFill>
          <a:blip r:embed="rId4"/>
          <a:srcRect/>
          <a:stretch>
            <a:fillRect/>
          </a:stretch>
        </p:blipFill>
        <p:spPr bwMode="auto">
          <a:xfrm>
            <a:off x="228600" y="2058988"/>
            <a:ext cx="8686800" cy="2189162"/>
          </a:xfrm>
          <a:prstGeom prst="rect">
            <a:avLst/>
          </a:prstGeom>
          <a:noFill/>
          <a:ln w="9525">
            <a:noFill/>
            <a:miter lim="800000"/>
            <a:headEnd/>
            <a:tailEnd/>
          </a:ln>
        </p:spPr>
      </p:pic>
      <p:sp>
        <p:nvSpPr>
          <p:cNvPr id="52229" name="Oval 7"/>
          <p:cNvSpPr>
            <a:spLocks noChangeArrowheads="1"/>
          </p:cNvSpPr>
          <p:nvPr/>
        </p:nvSpPr>
        <p:spPr bwMode="auto">
          <a:xfrm>
            <a:off x="901700" y="2211388"/>
            <a:ext cx="533400" cy="171450"/>
          </a:xfrm>
          <a:prstGeom prst="ellipse">
            <a:avLst/>
          </a:prstGeom>
          <a:noFill/>
          <a:ln w="19050">
            <a:solidFill>
              <a:srgbClr val="FF0000"/>
            </a:solidFill>
            <a:round/>
            <a:headEnd/>
            <a:tailEnd/>
          </a:ln>
        </p:spPr>
        <p:txBody>
          <a:bodyPr wrap="none" anchor="ctr"/>
          <a:lstStyle/>
          <a:p>
            <a:endParaRPr lang="en-US" altLang="en-US"/>
          </a:p>
        </p:txBody>
      </p:sp>
      <p:sp>
        <p:nvSpPr>
          <p:cNvPr id="52230" name="Rectangle 8"/>
          <p:cNvSpPr>
            <a:spLocks noChangeArrowheads="1"/>
          </p:cNvSpPr>
          <p:nvPr/>
        </p:nvSpPr>
        <p:spPr bwMode="auto">
          <a:xfrm>
            <a:off x="3581400" y="2743200"/>
            <a:ext cx="1066800" cy="514350"/>
          </a:xfrm>
          <a:prstGeom prst="rect">
            <a:avLst/>
          </a:prstGeom>
          <a:noFill/>
          <a:ln w="19050">
            <a:solidFill>
              <a:srgbClr val="FF0000"/>
            </a:solidFill>
            <a:miter lim="800000"/>
            <a:headEnd/>
            <a:tailEnd/>
          </a:ln>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p:txBody>
          <a:bodyPr/>
          <a:lstStyle/>
          <a:p>
            <a:pPr marL="609600" indent="-609600"/>
            <a:r>
              <a:rPr lang="en-US" altLang="en-US" b="1" smtClean="0"/>
              <a:t>Issue types</a:t>
            </a:r>
          </a:p>
        </p:txBody>
      </p:sp>
      <p:sp>
        <p:nvSpPr>
          <p:cNvPr id="7171" name="Content Placeholder 2"/>
          <p:cNvSpPr>
            <a:spLocks/>
          </p:cNvSpPr>
          <p:nvPr/>
        </p:nvSpPr>
        <p:spPr bwMode="auto">
          <a:xfrm>
            <a:off x="228600" y="800100"/>
            <a:ext cx="8458200" cy="30289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a:solidFill>
                <a:srgbClr val="262626"/>
              </a:solidFill>
              <a:latin typeface="Calibri" pitchFamily="34" charset="0"/>
            </a:endParaRPr>
          </a:p>
          <a:p>
            <a:pPr marL="533400" indent="-533400" algn="ctr" defTabSz="914400" eaLnBrk="0" hangingPunct="0">
              <a:spcBef>
                <a:spcPct val="20000"/>
              </a:spcBef>
            </a:pPr>
            <a:r>
              <a:rPr lang="en-US" altLang="ja-JP" sz="3200" b="1">
                <a:solidFill>
                  <a:schemeClr val="accent1"/>
                </a:solidFill>
                <a:latin typeface="Calibri" pitchFamily="34" charset="0"/>
              </a:rPr>
              <a:t>Bug</a:t>
            </a:r>
          </a:p>
          <a:p>
            <a:pPr marL="533400" indent="-533400" algn="ctr" defTabSz="914400" eaLnBrk="0" hangingPunct="0">
              <a:spcBef>
                <a:spcPct val="20000"/>
              </a:spcBef>
            </a:pPr>
            <a:r>
              <a:rPr lang="en-US" altLang="ja-JP" sz="3200" b="1">
                <a:solidFill>
                  <a:srgbClr val="808080"/>
                </a:solidFill>
                <a:latin typeface="Calibri" pitchFamily="34" charset="0"/>
              </a:rPr>
              <a:t>Task</a:t>
            </a:r>
          </a:p>
          <a:p>
            <a:pPr marL="533400" indent="-533400" algn="ctr" defTabSz="914400" eaLnBrk="0" hangingPunct="0">
              <a:spcBef>
                <a:spcPct val="20000"/>
              </a:spcBef>
            </a:pPr>
            <a:r>
              <a:rPr lang="en-US" altLang="ja-JP" sz="3200" b="1">
                <a:solidFill>
                  <a:srgbClr val="808080"/>
                </a:solidFill>
                <a:latin typeface="Calibri" pitchFamily="34" charset="0"/>
              </a:rPr>
              <a:t>Improvement</a:t>
            </a:r>
          </a:p>
          <a:p>
            <a:pPr marL="533400" indent="-533400" algn="ctr" defTabSz="914400" eaLnBrk="0" hangingPunct="0">
              <a:spcBef>
                <a:spcPct val="20000"/>
              </a:spcBef>
            </a:pPr>
            <a:endParaRPr lang="en-US" altLang="ja-JP" sz="3200" b="1">
              <a:solidFill>
                <a:srgbClr val="808080"/>
              </a:solidFill>
              <a:latin typeface="Calibri" pitchFamily="34" charset="0"/>
            </a:endParaRPr>
          </a:p>
          <a:p>
            <a:pPr marL="533400" indent="-533400" algn="ctr" defTabSz="914400" eaLnBrk="0" hangingPunct="0">
              <a:spcBef>
                <a:spcPct val="20000"/>
              </a:spcBef>
            </a:pPr>
            <a:endParaRPr lang="en-US" altLang="en-US" sz="3200" b="1">
              <a:solidFill>
                <a:srgbClr val="808080"/>
              </a:solidFill>
              <a:latin typeface="Calibri" pitchFamily="34" charset="0"/>
            </a:endParaRPr>
          </a:p>
        </p:txBody>
      </p:sp>
      <p:pic>
        <p:nvPicPr>
          <p:cNvPr id="7172" name="Picture 4"/>
          <p:cNvPicPr>
            <a:picLocks noChangeAspect="1" noChangeArrowheads="1"/>
          </p:cNvPicPr>
          <p:nvPr/>
        </p:nvPicPr>
        <p:blipFill>
          <a:blip r:embed="rId3"/>
          <a:srcRect/>
          <a:stretch>
            <a:fillRect/>
          </a:stretch>
        </p:blipFill>
        <p:spPr bwMode="auto">
          <a:xfrm>
            <a:off x="533400" y="3986213"/>
            <a:ext cx="609600" cy="457200"/>
          </a:xfrm>
          <a:prstGeom prst="rect">
            <a:avLst/>
          </a:prstGeom>
          <a:noFill/>
          <a:ln w="9525">
            <a:noFill/>
            <a:miter lim="800000"/>
            <a:headEnd/>
            <a:tailEnd/>
          </a:ln>
        </p:spPr>
      </p:pic>
      <p:sp>
        <p:nvSpPr>
          <p:cNvPr id="7173" name="Text Box 5"/>
          <p:cNvSpPr txBox="1">
            <a:spLocks noChangeArrowheads="1"/>
          </p:cNvSpPr>
          <p:nvPr/>
        </p:nvSpPr>
        <p:spPr bwMode="auto">
          <a:xfrm>
            <a:off x="228600" y="4386263"/>
            <a:ext cx="1295400" cy="369887"/>
          </a:xfrm>
          <a:prstGeom prst="rect">
            <a:avLst/>
          </a:prstGeom>
          <a:noFill/>
          <a:ln w="9525">
            <a:noFill/>
            <a:miter lim="800000"/>
            <a:headEnd/>
            <a:tailEnd/>
          </a:ln>
        </p:spPr>
        <p:txBody>
          <a:bodyPr>
            <a:spAutoFit/>
          </a:bodyPr>
          <a:lstStyle/>
          <a:p>
            <a:pPr>
              <a:spcBef>
                <a:spcPct val="50000"/>
              </a:spcBef>
            </a:pPr>
            <a:r>
              <a:rPr lang="en-US" altLang="en-US"/>
              <a:t>Developer</a:t>
            </a:r>
          </a:p>
        </p:txBody>
      </p:sp>
      <p:pic>
        <p:nvPicPr>
          <p:cNvPr id="7174" name="Picture 6"/>
          <p:cNvPicPr>
            <a:picLocks noChangeAspect="1" noChangeArrowheads="1"/>
          </p:cNvPicPr>
          <p:nvPr/>
        </p:nvPicPr>
        <p:blipFill>
          <a:blip r:embed="rId4"/>
          <a:srcRect/>
          <a:stretch>
            <a:fillRect/>
          </a:stretch>
        </p:blipFill>
        <p:spPr bwMode="auto">
          <a:xfrm>
            <a:off x="2133600" y="3986213"/>
            <a:ext cx="536575" cy="457200"/>
          </a:xfrm>
          <a:prstGeom prst="rect">
            <a:avLst/>
          </a:prstGeom>
          <a:noFill/>
          <a:ln w="9525">
            <a:noFill/>
            <a:miter lim="800000"/>
            <a:headEnd/>
            <a:tailEnd/>
          </a:ln>
        </p:spPr>
      </p:pic>
      <p:sp>
        <p:nvSpPr>
          <p:cNvPr id="7175" name="Text Box 7"/>
          <p:cNvSpPr txBox="1">
            <a:spLocks noChangeArrowheads="1"/>
          </p:cNvSpPr>
          <p:nvPr/>
        </p:nvSpPr>
        <p:spPr bwMode="auto">
          <a:xfrm>
            <a:off x="1600200" y="4400550"/>
            <a:ext cx="2362200" cy="369888"/>
          </a:xfrm>
          <a:prstGeom prst="rect">
            <a:avLst/>
          </a:prstGeom>
          <a:noFill/>
          <a:ln w="9525">
            <a:noFill/>
            <a:miter lim="800000"/>
            <a:headEnd/>
            <a:tailEnd/>
          </a:ln>
        </p:spPr>
        <p:txBody>
          <a:bodyPr>
            <a:spAutoFit/>
          </a:bodyPr>
          <a:lstStyle/>
          <a:p>
            <a:pPr>
              <a:spcBef>
                <a:spcPct val="50000"/>
              </a:spcBef>
            </a:pPr>
            <a:r>
              <a:rPr lang="en-US" altLang="en-US"/>
              <a:t>Development Lead</a:t>
            </a:r>
          </a:p>
        </p:txBody>
      </p:sp>
      <p:pic>
        <p:nvPicPr>
          <p:cNvPr id="7176" name="Picture 39"/>
          <p:cNvPicPr>
            <a:picLocks noChangeAspect="1" noChangeArrowheads="1"/>
          </p:cNvPicPr>
          <p:nvPr/>
        </p:nvPicPr>
        <p:blipFill>
          <a:blip r:embed="rId5">
            <a:grayscl/>
            <a:biLevel thresh="50000"/>
          </a:blip>
          <a:srcRect/>
          <a:stretch>
            <a:fillRect/>
          </a:stretch>
        </p:blipFill>
        <p:spPr bwMode="auto">
          <a:xfrm>
            <a:off x="6334125" y="3986213"/>
            <a:ext cx="447675" cy="457200"/>
          </a:xfrm>
          <a:prstGeom prst="rect">
            <a:avLst/>
          </a:prstGeom>
          <a:noFill/>
          <a:ln w="9525">
            <a:noFill/>
            <a:miter lim="800000"/>
            <a:headEnd/>
            <a:tailEnd/>
          </a:ln>
        </p:spPr>
      </p:pic>
      <p:pic>
        <p:nvPicPr>
          <p:cNvPr id="7177" name="Picture 40"/>
          <p:cNvPicPr>
            <a:picLocks noChangeAspect="1" noChangeArrowheads="1"/>
          </p:cNvPicPr>
          <p:nvPr/>
        </p:nvPicPr>
        <p:blipFill>
          <a:blip r:embed="rId6">
            <a:grayscl/>
            <a:biLevel thresh="50000"/>
          </a:blip>
          <a:srcRect/>
          <a:stretch>
            <a:fillRect/>
          </a:stretch>
        </p:blipFill>
        <p:spPr bwMode="auto">
          <a:xfrm>
            <a:off x="7620000" y="4000500"/>
            <a:ext cx="506413" cy="442913"/>
          </a:xfrm>
          <a:prstGeom prst="rect">
            <a:avLst/>
          </a:prstGeom>
          <a:noFill/>
          <a:ln w="9525">
            <a:noFill/>
            <a:miter lim="800000"/>
            <a:headEnd/>
            <a:tailEnd/>
          </a:ln>
        </p:spPr>
      </p:pic>
      <p:sp>
        <p:nvSpPr>
          <p:cNvPr id="7178" name="Text Box 41"/>
          <p:cNvSpPr txBox="1">
            <a:spLocks noChangeArrowheads="1"/>
          </p:cNvSpPr>
          <p:nvPr/>
        </p:nvSpPr>
        <p:spPr bwMode="auto">
          <a:xfrm>
            <a:off x="6019800" y="4400550"/>
            <a:ext cx="1066800" cy="369888"/>
          </a:xfrm>
          <a:prstGeom prst="rect">
            <a:avLst/>
          </a:prstGeom>
          <a:noFill/>
          <a:ln w="9525">
            <a:noFill/>
            <a:miter lim="800000"/>
            <a:headEnd/>
            <a:tailEnd/>
          </a:ln>
        </p:spPr>
        <p:txBody>
          <a:bodyPr>
            <a:spAutoFit/>
          </a:bodyPr>
          <a:lstStyle/>
          <a:p>
            <a:pPr algn="ctr">
              <a:spcBef>
                <a:spcPct val="50000"/>
              </a:spcBef>
            </a:pPr>
            <a:r>
              <a:rPr lang="en-US" altLang="en-US"/>
              <a:t>Tester</a:t>
            </a:r>
          </a:p>
        </p:txBody>
      </p:sp>
      <p:sp>
        <p:nvSpPr>
          <p:cNvPr id="7179" name="Text Box 42"/>
          <p:cNvSpPr txBox="1">
            <a:spLocks noChangeArrowheads="1"/>
          </p:cNvSpPr>
          <p:nvPr/>
        </p:nvSpPr>
        <p:spPr bwMode="auto">
          <a:xfrm>
            <a:off x="7315200" y="4411663"/>
            <a:ext cx="1219200" cy="368300"/>
          </a:xfrm>
          <a:prstGeom prst="rect">
            <a:avLst/>
          </a:prstGeom>
          <a:noFill/>
          <a:ln w="9525">
            <a:noFill/>
            <a:miter lim="800000"/>
            <a:headEnd/>
            <a:tailEnd/>
          </a:ln>
        </p:spPr>
        <p:txBody>
          <a:bodyPr>
            <a:spAutoFit/>
          </a:bodyPr>
          <a:lstStyle/>
          <a:p>
            <a:pPr algn="ctr">
              <a:spcBef>
                <a:spcPct val="50000"/>
              </a:spcBef>
            </a:pPr>
            <a:r>
              <a:rPr lang="en-US" altLang="en-US"/>
              <a:t>Test Lead</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p:cNvSpPr>
          <p:nvPr/>
        </p:nvSpPr>
        <p:spPr bwMode="auto">
          <a:xfrm>
            <a:off x="228600" y="971550"/>
            <a:ext cx="8763000" cy="14287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sz="1600">
              <a:solidFill>
                <a:srgbClr val="262626"/>
              </a:solidFill>
              <a:latin typeface="Calibri" pitchFamily="34" charset="0"/>
            </a:endParaRPr>
          </a:p>
          <a:p>
            <a:pPr marL="533400" indent="-533400" defTabSz="914400" eaLnBrk="0" hangingPunct="0">
              <a:spcBef>
                <a:spcPct val="20000"/>
              </a:spcBef>
            </a:pPr>
            <a:endParaRPr lang="en-US" altLang="ja-JP" sz="1600">
              <a:solidFill>
                <a:srgbClr val="262626"/>
              </a:solidFill>
              <a:latin typeface="Calibri" pitchFamily="34" charset="0"/>
            </a:endParaRPr>
          </a:p>
        </p:txBody>
      </p:sp>
      <p:sp>
        <p:nvSpPr>
          <p:cNvPr id="53251" name="Title 1"/>
          <p:cNvSpPr txBox="1">
            <a:spLocks/>
          </p:cNvSpPr>
          <p:nvPr/>
        </p:nvSpPr>
        <p:spPr bwMode="auto">
          <a:xfrm>
            <a:off x="304800" y="-133350"/>
            <a:ext cx="8229600" cy="685800"/>
          </a:xfrm>
          <a:prstGeom prst="rect">
            <a:avLst/>
          </a:prstGeom>
          <a:noFill/>
          <a:ln w="9525">
            <a:noFill/>
            <a:miter lim="800000"/>
            <a:headEnd/>
            <a:tailEnd/>
          </a:ln>
        </p:spPr>
        <p:txBody>
          <a:bodyPr anchor="ctr"/>
          <a:lstStyle/>
          <a:p>
            <a:pPr marL="342900" indent="-342900" eaLnBrk="0" hangingPunct="0"/>
            <a:r>
              <a:rPr lang="en-US" altLang="en-US" sz="3200" b="1">
                <a:solidFill>
                  <a:schemeClr val="bg1"/>
                </a:solidFill>
                <a:latin typeface="Calibri" pitchFamily="34" charset="0"/>
              </a:rPr>
              <a:t>Attaching logs</a:t>
            </a:r>
          </a:p>
        </p:txBody>
      </p:sp>
      <p:sp>
        <p:nvSpPr>
          <p:cNvPr id="53252" name="Content Placeholder 2"/>
          <p:cNvSpPr>
            <a:spLocks/>
          </p:cNvSpPr>
          <p:nvPr/>
        </p:nvSpPr>
        <p:spPr bwMode="auto">
          <a:xfrm>
            <a:off x="-76200" y="514350"/>
            <a:ext cx="8991600" cy="1943100"/>
          </a:xfrm>
          <a:prstGeom prst="rect">
            <a:avLst/>
          </a:prstGeom>
          <a:noFill/>
          <a:ln w="9525">
            <a:noFill/>
            <a:miter lim="800000"/>
            <a:headEnd/>
            <a:tailEnd/>
          </a:ln>
        </p:spPr>
        <p:txBody>
          <a:bodyPr/>
          <a:lstStyle/>
          <a:p>
            <a:pPr marL="273050" indent="-273050" defTabSz="914400" eaLnBrk="0" hangingPunct="0">
              <a:spcBef>
                <a:spcPts val="25"/>
              </a:spcBef>
              <a:buFontTx/>
              <a:buBlip>
                <a:blip r:embed="rId3"/>
              </a:buBlip>
            </a:pPr>
            <a:r>
              <a:rPr lang="en-US" altLang="ja-JP">
                <a:solidFill>
                  <a:srgbClr val="262626"/>
                </a:solidFill>
                <a:latin typeface="Calibri" pitchFamily="34" charset="0"/>
              </a:rPr>
              <a:t>When creating an issue, usually a Bug/Improvement, reporter must provide the log from STB.  There are several ways to provide the logs:</a:t>
            </a:r>
          </a:p>
          <a:p>
            <a:pPr marL="273050" indent="-273050" defTabSz="914400" eaLnBrk="0" hangingPunct="0">
              <a:spcBef>
                <a:spcPts val="25"/>
              </a:spcBef>
              <a:buFontTx/>
              <a:buBlip>
                <a:blip r:embed="rId3"/>
              </a:buBlip>
            </a:pPr>
            <a:r>
              <a:rPr lang="en-US" altLang="ja-JP">
                <a:latin typeface="Calibri" pitchFamily="34" charset="0"/>
              </a:rPr>
              <a:t>Getter utility captures the logs and stores it on ftp server, then emails the link to logs to the tester.</a:t>
            </a:r>
          </a:p>
          <a:p>
            <a:pPr marL="273050" indent="-273050" defTabSz="914400" eaLnBrk="0" hangingPunct="0">
              <a:spcBef>
                <a:spcPts val="25"/>
              </a:spcBef>
              <a:buFontTx/>
              <a:buBlip>
                <a:blip r:embed="rId3"/>
              </a:buBlip>
            </a:pPr>
            <a:r>
              <a:rPr lang="en-US" altLang="ja-JP">
                <a:latin typeface="Calibri" pitchFamily="34" charset="0"/>
              </a:rPr>
              <a:t>Users with internet connection can use </a:t>
            </a:r>
            <a:r>
              <a:rPr lang="en-US" altLang="ja-JP">
                <a:solidFill>
                  <a:srgbClr val="0000CC"/>
                </a:solidFill>
                <a:latin typeface="Calibri" pitchFamily="34" charset="0"/>
              </a:rPr>
              <a:t>SENDREPORT</a:t>
            </a:r>
            <a:r>
              <a:rPr lang="en-US" altLang="ja-JP">
                <a:latin typeface="Calibri" pitchFamily="34" charset="0"/>
              </a:rPr>
              <a:t> search and users without internet connection can use </a:t>
            </a:r>
            <a:r>
              <a:rPr lang="en-US" altLang="ja-JP">
                <a:solidFill>
                  <a:srgbClr val="0000CC"/>
                </a:solidFill>
                <a:latin typeface="Calibri" pitchFamily="34" charset="0"/>
              </a:rPr>
              <a:t>WRITEREPORT</a:t>
            </a:r>
            <a:r>
              <a:rPr lang="en-US" altLang="ja-JP">
                <a:latin typeface="Calibri" pitchFamily="34" charset="0"/>
              </a:rPr>
              <a:t> to  capture the STB logs on USB key.</a:t>
            </a:r>
          </a:p>
          <a:p>
            <a:pPr marL="273050" indent="-273050" defTabSz="914400" eaLnBrk="0" hangingPunct="0">
              <a:spcBef>
                <a:spcPts val="25"/>
              </a:spcBef>
              <a:buFontTx/>
              <a:buBlip>
                <a:blip r:embed="rId3"/>
              </a:buBlip>
            </a:pPr>
            <a:r>
              <a:rPr lang="en-US" altLang="ja-JP">
                <a:latin typeface="Calibri" pitchFamily="34" charset="0"/>
              </a:rPr>
              <a:t>The above keywords can be searched using Menu/Search &amp; Browse/Smart Search</a:t>
            </a:r>
          </a:p>
        </p:txBody>
      </p:sp>
      <p:pic>
        <p:nvPicPr>
          <p:cNvPr id="53253" name="Picture 6" descr="search keyword1"/>
          <p:cNvPicPr>
            <a:picLocks noChangeAspect="1" noChangeArrowheads="1"/>
          </p:cNvPicPr>
          <p:nvPr/>
        </p:nvPicPr>
        <p:blipFill>
          <a:blip r:embed="rId4"/>
          <a:srcRect/>
          <a:stretch>
            <a:fillRect/>
          </a:stretch>
        </p:blipFill>
        <p:spPr bwMode="auto">
          <a:xfrm>
            <a:off x="457200" y="2995613"/>
            <a:ext cx="4038600" cy="1787525"/>
          </a:xfrm>
          <a:prstGeom prst="rect">
            <a:avLst/>
          </a:prstGeom>
          <a:noFill/>
          <a:ln w="9525">
            <a:noFill/>
            <a:miter lim="800000"/>
            <a:headEnd/>
            <a:tailEnd/>
          </a:ln>
        </p:spPr>
      </p:pic>
      <p:pic>
        <p:nvPicPr>
          <p:cNvPr id="53254" name="Picture 7" descr="sendreport0"/>
          <p:cNvPicPr>
            <a:picLocks noChangeAspect="1" noChangeArrowheads="1"/>
          </p:cNvPicPr>
          <p:nvPr/>
        </p:nvPicPr>
        <p:blipFill>
          <a:blip r:embed="rId5"/>
          <a:srcRect/>
          <a:stretch>
            <a:fillRect/>
          </a:stretch>
        </p:blipFill>
        <p:spPr bwMode="auto">
          <a:xfrm>
            <a:off x="5681663" y="2438400"/>
            <a:ext cx="2895600" cy="1370013"/>
          </a:xfrm>
          <a:prstGeom prst="rect">
            <a:avLst/>
          </a:prstGeom>
          <a:noFill/>
          <a:ln w="9525">
            <a:noFill/>
            <a:miter lim="800000"/>
            <a:headEnd/>
            <a:tailEnd/>
          </a:ln>
        </p:spPr>
      </p:pic>
      <p:pic>
        <p:nvPicPr>
          <p:cNvPr id="53255" name="Picture 8" descr="writereport0"/>
          <p:cNvPicPr>
            <a:picLocks noChangeAspect="1" noChangeArrowheads="1"/>
          </p:cNvPicPr>
          <p:nvPr/>
        </p:nvPicPr>
        <p:blipFill>
          <a:blip r:embed="rId6"/>
          <a:srcRect/>
          <a:stretch>
            <a:fillRect/>
          </a:stretch>
        </p:blipFill>
        <p:spPr bwMode="auto">
          <a:xfrm>
            <a:off x="5681663" y="3852863"/>
            <a:ext cx="2895600" cy="1285875"/>
          </a:xfrm>
          <a:prstGeom prst="rect">
            <a:avLst/>
          </a:prstGeom>
          <a:noFill/>
          <a:ln w="9525">
            <a:noFill/>
            <a:miter lim="800000"/>
            <a:headEnd/>
            <a:tailEnd/>
          </a:ln>
        </p:spPr>
      </p:pic>
      <p:sp>
        <p:nvSpPr>
          <p:cNvPr id="53256" name="AutoShape 9"/>
          <p:cNvSpPr>
            <a:spLocks noChangeArrowheads="1"/>
          </p:cNvSpPr>
          <p:nvPr/>
        </p:nvSpPr>
        <p:spPr bwMode="auto">
          <a:xfrm rot="-1572683">
            <a:off x="4845050" y="3192463"/>
            <a:ext cx="609600" cy="342900"/>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p>
            <a:endParaRPr lang="en-US" altLang="en-US"/>
          </a:p>
        </p:txBody>
      </p:sp>
      <p:sp>
        <p:nvSpPr>
          <p:cNvPr id="53257" name="AutoShape 10"/>
          <p:cNvSpPr>
            <a:spLocks noChangeArrowheads="1"/>
          </p:cNvSpPr>
          <p:nvPr/>
        </p:nvSpPr>
        <p:spPr bwMode="auto">
          <a:xfrm rot="1653372">
            <a:off x="4846638" y="4202113"/>
            <a:ext cx="609600" cy="342900"/>
          </a:xfrm>
          <a:prstGeom prst="rightArrow">
            <a:avLst>
              <a:gd name="adj1" fmla="val 50000"/>
              <a:gd name="adj2" fmla="val 33333"/>
            </a:avLst>
          </a:prstGeom>
          <a:solidFill>
            <a:schemeClr val="accent1"/>
          </a:solidFill>
          <a:ln w="9525">
            <a:solidFill>
              <a:schemeClr val="tx1"/>
            </a:solidFill>
            <a:miter lim="800000"/>
            <a:headEnd/>
            <a:tailEnd/>
          </a:ln>
        </p:spPr>
        <p:txBody>
          <a:bodyPr wrap="none" anchor="ctr"/>
          <a:lstStyle/>
          <a:p>
            <a:endParaRPr lang="en-US" altLang="en-US"/>
          </a:p>
        </p:txBody>
      </p:sp>
      <p:sp>
        <p:nvSpPr>
          <p:cNvPr id="53258" name="Rectangle 12"/>
          <p:cNvSpPr>
            <a:spLocks noChangeArrowheads="1"/>
          </p:cNvSpPr>
          <p:nvPr/>
        </p:nvSpPr>
        <p:spPr bwMode="auto">
          <a:xfrm>
            <a:off x="609600" y="3762375"/>
            <a:ext cx="990600" cy="106363"/>
          </a:xfrm>
          <a:prstGeom prst="rect">
            <a:avLst/>
          </a:prstGeom>
          <a:noFill/>
          <a:ln w="19050">
            <a:solidFill>
              <a:srgbClr val="FFFF00"/>
            </a:solidFill>
            <a:miter lim="800000"/>
            <a:headEnd/>
            <a:tailEnd/>
          </a:ln>
        </p:spPr>
        <p:txBody>
          <a:bodyPr wrap="none" anchor="ctr"/>
          <a:lstStyle/>
          <a:p>
            <a:endParaRPr lang="en-US" altLang="en-US"/>
          </a:p>
        </p:txBody>
      </p:sp>
      <p:sp>
        <p:nvSpPr>
          <p:cNvPr id="53259" name="Rectangle 13"/>
          <p:cNvSpPr>
            <a:spLocks noChangeArrowheads="1"/>
          </p:cNvSpPr>
          <p:nvPr/>
        </p:nvSpPr>
        <p:spPr bwMode="auto">
          <a:xfrm>
            <a:off x="2590800" y="3265488"/>
            <a:ext cx="838200" cy="501650"/>
          </a:xfrm>
          <a:prstGeom prst="rect">
            <a:avLst/>
          </a:prstGeom>
          <a:noFill/>
          <a:ln w="19050">
            <a:solidFill>
              <a:srgbClr val="FFFF00"/>
            </a:solidFill>
            <a:miter lim="800000"/>
            <a:headEnd/>
            <a:tailEnd/>
          </a:ln>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p:cNvSpPr>
          <p:nvPr/>
        </p:nvSpPr>
        <p:spPr bwMode="auto">
          <a:xfrm>
            <a:off x="228600" y="971550"/>
            <a:ext cx="8763000" cy="14287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sz="1600">
              <a:solidFill>
                <a:srgbClr val="262626"/>
              </a:solidFill>
              <a:latin typeface="Calibri" pitchFamily="34" charset="0"/>
            </a:endParaRPr>
          </a:p>
          <a:p>
            <a:pPr marL="533400" indent="-533400" defTabSz="914400" eaLnBrk="0" hangingPunct="0">
              <a:spcBef>
                <a:spcPct val="20000"/>
              </a:spcBef>
            </a:pPr>
            <a:endParaRPr lang="en-US" altLang="ja-JP" sz="1600">
              <a:solidFill>
                <a:srgbClr val="262626"/>
              </a:solidFill>
              <a:latin typeface="Calibri" pitchFamily="34" charset="0"/>
            </a:endParaRPr>
          </a:p>
        </p:txBody>
      </p:sp>
      <p:sp>
        <p:nvSpPr>
          <p:cNvPr id="54275" name="Title 1"/>
          <p:cNvSpPr txBox="1">
            <a:spLocks/>
          </p:cNvSpPr>
          <p:nvPr/>
        </p:nvSpPr>
        <p:spPr bwMode="auto">
          <a:xfrm>
            <a:off x="304800" y="-123825"/>
            <a:ext cx="8229600" cy="685800"/>
          </a:xfrm>
          <a:prstGeom prst="rect">
            <a:avLst/>
          </a:prstGeom>
          <a:noFill/>
          <a:ln w="9525">
            <a:noFill/>
            <a:miter lim="800000"/>
            <a:headEnd/>
            <a:tailEnd/>
          </a:ln>
        </p:spPr>
        <p:txBody>
          <a:bodyPr anchor="ctr"/>
          <a:lstStyle/>
          <a:p>
            <a:pPr marL="342900" indent="-342900" eaLnBrk="0" hangingPunct="0"/>
            <a:r>
              <a:rPr lang="en-US" altLang="en-US" sz="3200" b="1">
                <a:solidFill>
                  <a:schemeClr val="bg1"/>
                </a:solidFill>
                <a:latin typeface="Calibri" pitchFamily="34" charset="0"/>
              </a:rPr>
              <a:t>Attaching logs with SENDREPORT</a:t>
            </a:r>
          </a:p>
        </p:txBody>
      </p:sp>
      <p:sp>
        <p:nvSpPr>
          <p:cNvPr id="54276" name="Content Placeholder 2"/>
          <p:cNvSpPr>
            <a:spLocks/>
          </p:cNvSpPr>
          <p:nvPr/>
        </p:nvSpPr>
        <p:spPr bwMode="auto">
          <a:xfrm>
            <a:off x="76200" y="571500"/>
            <a:ext cx="8763000" cy="1085850"/>
          </a:xfrm>
          <a:prstGeom prst="rect">
            <a:avLst/>
          </a:prstGeom>
          <a:noFill/>
          <a:ln w="9525">
            <a:noFill/>
            <a:miter lim="800000"/>
            <a:headEnd/>
            <a:tailEnd/>
          </a:ln>
        </p:spPr>
        <p:txBody>
          <a:bodyPr/>
          <a:lstStyle/>
          <a:p>
            <a:pPr marL="533400" indent="-533400" defTabSz="914400" eaLnBrk="0" hangingPunct="0">
              <a:spcBef>
                <a:spcPct val="20000"/>
              </a:spcBef>
              <a:buFontTx/>
              <a:buBlip>
                <a:blip r:embed="rId3"/>
              </a:buBlip>
            </a:pPr>
            <a:r>
              <a:rPr lang="en-US" altLang="ja-JP">
                <a:solidFill>
                  <a:srgbClr val="262626"/>
                </a:solidFill>
                <a:latin typeface="Calibri" pitchFamily="34" charset="0"/>
              </a:rPr>
              <a:t>The logs stored in STB will be sent to DIRECTV server when performing "</a:t>
            </a:r>
            <a:r>
              <a:rPr lang="en-US" altLang="ja-JP">
                <a:solidFill>
                  <a:srgbClr val="0000CC"/>
                </a:solidFill>
                <a:latin typeface="Calibri" pitchFamily="34" charset="0"/>
              </a:rPr>
              <a:t>SENDREPORT</a:t>
            </a:r>
            <a:r>
              <a:rPr lang="en-US" altLang="ja-JP">
                <a:solidFill>
                  <a:srgbClr val="262626"/>
                </a:solidFill>
                <a:latin typeface="Calibri" pitchFamily="34" charset="0"/>
              </a:rPr>
              <a:t>" in keyword search. A “</a:t>
            </a:r>
            <a:r>
              <a:rPr lang="en-US" altLang="ja-JP">
                <a:solidFill>
                  <a:srgbClr val="0000CC"/>
                </a:solidFill>
                <a:latin typeface="Calibri" pitchFamily="34" charset="0"/>
              </a:rPr>
              <a:t>Log key</a:t>
            </a:r>
            <a:r>
              <a:rPr lang="en-US" altLang="ja-JP">
                <a:solidFill>
                  <a:srgbClr val="262626"/>
                </a:solidFill>
                <a:latin typeface="Calibri" pitchFamily="34" charset="0"/>
              </a:rPr>
              <a:t>” will also be generated. </a:t>
            </a:r>
          </a:p>
          <a:p>
            <a:pPr marL="533400" indent="-533400" defTabSz="914400" eaLnBrk="0" hangingPunct="0">
              <a:spcBef>
                <a:spcPct val="20000"/>
              </a:spcBef>
              <a:buFontTx/>
              <a:buBlip>
                <a:blip r:embed="rId3"/>
              </a:buBlip>
            </a:pPr>
            <a:r>
              <a:rPr lang="en-US" altLang="ja-JP">
                <a:solidFill>
                  <a:srgbClr val="262626"/>
                </a:solidFill>
                <a:latin typeface="Calibri" pitchFamily="34" charset="0"/>
              </a:rPr>
              <a:t>To attach the log to JIRA, you can use “</a:t>
            </a:r>
            <a:r>
              <a:rPr lang="en-US" altLang="ja-JP">
                <a:solidFill>
                  <a:srgbClr val="0000CC"/>
                </a:solidFill>
                <a:latin typeface="Calibri" pitchFamily="34" charset="0"/>
              </a:rPr>
              <a:t>Get Logs</a:t>
            </a:r>
            <a:r>
              <a:rPr lang="en-US" altLang="ja-JP">
                <a:solidFill>
                  <a:srgbClr val="262626"/>
                </a:solidFill>
                <a:latin typeface="Calibri" pitchFamily="34" charset="0"/>
              </a:rPr>
              <a:t>” in </a:t>
            </a:r>
            <a:r>
              <a:rPr lang="en-US" altLang="ja-JP">
                <a:solidFill>
                  <a:srgbClr val="0000CC"/>
                </a:solidFill>
                <a:latin typeface="Calibri" pitchFamily="34" charset="0"/>
              </a:rPr>
              <a:t>JIRA DAMS Viewer</a:t>
            </a:r>
            <a:r>
              <a:rPr lang="en-US" altLang="ja-JP">
                <a:solidFill>
                  <a:srgbClr val="262626"/>
                </a:solidFill>
                <a:latin typeface="Calibri" pitchFamily="34" charset="0"/>
              </a:rPr>
              <a:t>.</a:t>
            </a:r>
          </a:p>
        </p:txBody>
      </p:sp>
      <p:pic>
        <p:nvPicPr>
          <p:cNvPr id="54277" name="Picture 6" descr="sendreport1"/>
          <p:cNvPicPr>
            <a:picLocks noChangeAspect="1" noChangeArrowheads="1"/>
          </p:cNvPicPr>
          <p:nvPr/>
        </p:nvPicPr>
        <p:blipFill>
          <a:blip r:embed="rId4"/>
          <a:srcRect/>
          <a:stretch>
            <a:fillRect/>
          </a:stretch>
        </p:blipFill>
        <p:spPr bwMode="auto">
          <a:xfrm>
            <a:off x="304800" y="1674813"/>
            <a:ext cx="4038600" cy="1770062"/>
          </a:xfrm>
          <a:prstGeom prst="rect">
            <a:avLst/>
          </a:prstGeom>
          <a:noFill/>
          <a:ln w="9525">
            <a:noFill/>
            <a:miter lim="800000"/>
            <a:headEnd/>
            <a:tailEnd/>
          </a:ln>
        </p:spPr>
      </p:pic>
      <p:pic>
        <p:nvPicPr>
          <p:cNvPr id="54278" name="Picture 7" descr="sendreport2-key"/>
          <p:cNvPicPr>
            <a:picLocks noChangeAspect="1" noChangeArrowheads="1"/>
          </p:cNvPicPr>
          <p:nvPr/>
        </p:nvPicPr>
        <p:blipFill>
          <a:blip r:embed="rId5"/>
          <a:srcRect/>
          <a:stretch>
            <a:fillRect/>
          </a:stretch>
        </p:blipFill>
        <p:spPr bwMode="auto">
          <a:xfrm>
            <a:off x="4876800" y="1674813"/>
            <a:ext cx="3962400" cy="1763712"/>
          </a:xfrm>
          <a:prstGeom prst="rect">
            <a:avLst/>
          </a:prstGeom>
          <a:noFill/>
          <a:ln w="9525">
            <a:noFill/>
            <a:miter lim="800000"/>
            <a:headEnd/>
            <a:tailEnd/>
          </a:ln>
        </p:spPr>
      </p:pic>
      <p:pic>
        <p:nvPicPr>
          <p:cNvPr id="54279" name="Picture 8"/>
          <p:cNvPicPr>
            <a:picLocks noChangeAspect="1" noChangeArrowheads="1"/>
          </p:cNvPicPr>
          <p:nvPr/>
        </p:nvPicPr>
        <p:blipFill>
          <a:blip r:embed="rId6"/>
          <a:srcRect/>
          <a:stretch>
            <a:fillRect/>
          </a:stretch>
        </p:blipFill>
        <p:spPr bwMode="auto">
          <a:xfrm>
            <a:off x="1828800" y="3638550"/>
            <a:ext cx="5499100" cy="1338263"/>
          </a:xfrm>
          <a:prstGeom prst="rect">
            <a:avLst/>
          </a:prstGeom>
          <a:noFill/>
          <a:ln w="9525">
            <a:noFill/>
            <a:miter lim="800000"/>
            <a:headEnd/>
            <a:tailEnd/>
          </a:ln>
        </p:spPr>
      </p:pic>
      <p:sp>
        <p:nvSpPr>
          <p:cNvPr id="54280" name="Rectangle 9"/>
          <p:cNvSpPr>
            <a:spLocks noChangeArrowheads="1"/>
          </p:cNvSpPr>
          <p:nvPr/>
        </p:nvSpPr>
        <p:spPr bwMode="auto">
          <a:xfrm>
            <a:off x="6242050" y="2759075"/>
            <a:ext cx="920750" cy="114300"/>
          </a:xfrm>
          <a:prstGeom prst="rect">
            <a:avLst/>
          </a:prstGeom>
          <a:noFill/>
          <a:ln w="19050">
            <a:solidFill>
              <a:srgbClr val="FF0000"/>
            </a:solidFill>
            <a:miter lim="800000"/>
            <a:headEnd/>
            <a:tailEnd/>
          </a:ln>
        </p:spPr>
        <p:txBody>
          <a:bodyPr wrap="none" anchor="ctr"/>
          <a:lstStyle/>
          <a:p>
            <a:endParaRPr lang="en-US" altLang="en-US"/>
          </a:p>
        </p:txBody>
      </p:sp>
      <p:sp>
        <p:nvSpPr>
          <p:cNvPr id="54281" name="Rectangle 10"/>
          <p:cNvSpPr>
            <a:spLocks noChangeArrowheads="1"/>
          </p:cNvSpPr>
          <p:nvPr/>
        </p:nvSpPr>
        <p:spPr bwMode="auto">
          <a:xfrm>
            <a:off x="4497388" y="4295775"/>
            <a:ext cx="920750" cy="114300"/>
          </a:xfrm>
          <a:prstGeom prst="rect">
            <a:avLst/>
          </a:prstGeom>
          <a:noFill/>
          <a:ln w="19050">
            <a:solidFill>
              <a:srgbClr val="FF0000"/>
            </a:solidFill>
            <a:miter lim="800000"/>
            <a:headEnd/>
            <a:tailEnd/>
          </a:ln>
        </p:spPr>
        <p:txBody>
          <a:bodyPr wrap="none" anchor="ctr"/>
          <a:lstStyle/>
          <a:p>
            <a:endParaRPr lang="en-US" altLang="en-US"/>
          </a:p>
        </p:txBody>
      </p:sp>
      <p:sp>
        <p:nvSpPr>
          <p:cNvPr id="54282" name="AutoShape 11"/>
          <p:cNvSpPr>
            <a:spLocks noChangeArrowheads="1"/>
          </p:cNvSpPr>
          <p:nvPr/>
        </p:nvSpPr>
        <p:spPr bwMode="auto">
          <a:xfrm>
            <a:off x="4419600" y="2466975"/>
            <a:ext cx="381000" cy="228600"/>
          </a:xfrm>
          <a:prstGeom prst="rightArrow">
            <a:avLst>
              <a:gd name="adj1" fmla="val 50000"/>
              <a:gd name="adj2" fmla="val 31250"/>
            </a:avLst>
          </a:prstGeom>
          <a:solidFill>
            <a:schemeClr val="accent1"/>
          </a:solidFill>
          <a:ln w="9525">
            <a:solidFill>
              <a:schemeClr val="tx1"/>
            </a:solidFill>
            <a:miter lim="800000"/>
            <a:headEnd/>
            <a:tailEnd/>
          </a:ln>
        </p:spPr>
        <p:txBody>
          <a:bodyPr wrap="none" anchor="ctr"/>
          <a:lstStyle/>
          <a:p>
            <a:endParaRPr lang="en-US" altLang="en-US"/>
          </a:p>
        </p:txBody>
      </p:sp>
      <p:sp>
        <p:nvSpPr>
          <p:cNvPr id="54283" name="AutoShape 13"/>
          <p:cNvSpPr>
            <a:spLocks noChangeArrowheads="1"/>
          </p:cNvSpPr>
          <p:nvPr/>
        </p:nvSpPr>
        <p:spPr bwMode="auto">
          <a:xfrm rot="10800000">
            <a:off x="7467600" y="3616325"/>
            <a:ext cx="679450" cy="6286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781 h 21600"/>
              <a:gd name="T14" fmla="*/ 17384 w 21600"/>
              <a:gd name="T15" fmla="*/ 9377 h 21600"/>
            </a:gdLst>
            <a:ahLst/>
            <a:cxnLst>
              <a:cxn ang="T8">
                <a:pos x="T0" y="T1"/>
              </a:cxn>
              <a:cxn ang="T9">
                <a:pos x="T2" y="T3"/>
              </a:cxn>
              <a:cxn ang="T10">
                <a:pos x="T4" y="T5"/>
              </a:cxn>
              <a:cxn ang="T11">
                <a:pos x="T6" y="T7"/>
              </a:cxn>
            </a:cxnLst>
            <a:rect l="T12" t="T13" r="T14" b="T15"/>
            <a:pathLst>
              <a:path w="21600" h="21600">
                <a:moveTo>
                  <a:pt x="21600" y="6079"/>
                </a:moveTo>
                <a:lnTo>
                  <a:pt x="13828" y="0"/>
                </a:lnTo>
                <a:lnTo>
                  <a:pt x="13828" y="2781"/>
                </a:lnTo>
                <a:lnTo>
                  <a:pt x="12427" y="2781"/>
                </a:lnTo>
                <a:cubicBezTo>
                  <a:pt x="5564" y="2781"/>
                  <a:pt x="0" y="6979"/>
                  <a:pt x="0" y="12158"/>
                </a:cubicBezTo>
                <a:lnTo>
                  <a:pt x="0" y="21600"/>
                </a:lnTo>
                <a:lnTo>
                  <a:pt x="6742" y="21600"/>
                </a:lnTo>
                <a:lnTo>
                  <a:pt x="6742" y="12158"/>
                </a:lnTo>
                <a:cubicBezTo>
                  <a:pt x="6742" y="10622"/>
                  <a:pt x="9287" y="9377"/>
                  <a:pt x="12427" y="9377"/>
                </a:cubicBezTo>
                <a:lnTo>
                  <a:pt x="13828" y="9377"/>
                </a:lnTo>
                <a:lnTo>
                  <a:pt x="13828" y="12158"/>
                </a:lnTo>
                <a:lnTo>
                  <a:pt x="21600" y="6079"/>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54284" name="Oval 14"/>
          <p:cNvSpPr>
            <a:spLocks noChangeArrowheads="1"/>
          </p:cNvSpPr>
          <p:nvPr/>
        </p:nvSpPr>
        <p:spPr bwMode="auto">
          <a:xfrm>
            <a:off x="2400300" y="3735388"/>
            <a:ext cx="533400" cy="171450"/>
          </a:xfrm>
          <a:prstGeom prst="ellipse">
            <a:avLst/>
          </a:prstGeom>
          <a:noFill/>
          <a:ln w="19050">
            <a:solidFill>
              <a:srgbClr val="FF0000"/>
            </a:solidFill>
            <a:round/>
            <a:headEnd/>
            <a:tailEnd/>
          </a:ln>
        </p:spPr>
        <p:txBody>
          <a:bodyPr wrap="none" anchor="ctr"/>
          <a:lstStyle/>
          <a:p>
            <a:endParaRPr lang="en-US" altLang="en-US"/>
          </a:p>
        </p:txBody>
      </p:sp>
      <p:sp>
        <p:nvSpPr>
          <p:cNvPr id="54285" name="Rectangle 16"/>
          <p:cNvSpPr>
            <a:spLocks noChangeArrowheads="1"/>
          </p:cNvSpPr>
          <p:nvPr/>
        </p:nvSpPr>
        <p:spPr bwMode="auto">
          <a:xfrm>
            <a:off x="3127375" y="3101975"/>
            <a:ext cx="1216025" cy="114300"/>
          </a:xfrm>
          <a:prstGeom prst="rect">
            <a:avLst/>
          </a:prstGeom>
          <a:noFill/>
          <a:ln w="19050">
            <a:solidFill>
              <a:srgbClr val="FFFF00"/>
            </a:solidFill>
            <a:miter lim="800000"/>
            <a:headEnd/>
            <a:tailEnd/>
          </a:ln>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p:cNvSpPr>
          <p:nvPr/>
        </p:nvSpPr>
        <p:spPr bwMode="auto">
          <a:xfrm>
            <a:off x="228600" y="971550"/>
            <a:ext cx="8763000" cy="14287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sz="1600">
              <a:solidFill>
                <a:srgbClr val="262626"/>
              </a:solidFill>
              <a:latin typeface="Calibri" pitchFamily="34" charset="0"/>
            </a:endParaRPr>
          </a:p>
          <a:p>
            <a:pPr marL="533400" indent="-533400" defTabSz="914400" eaLnBrk="0" hangingPunct="0">
              <a:spcBef>
                <a:spcPct val="20000"/>
              </a:spcBef>
            </a:pPr>
            <a:endParaRPr lang="en-US" altLang="ja-JP" sz="1600">
              <a:solidFill>
                <a:srgbClr val="262626"/>
              </a:solidFill>
              <a:latin typeface="Calibri" pitchFamily="34" charset="0"/>
            </a:endParaRPr>
          </a:p>
        </p:txBody>
      </p:sp>
      <p:sp>
        <p:nvSpPr>
          <p:cNvPr id="55299" name="Title 1"/>
          <p:cNvSpPr txBox="1">
            <a:spLocks/>
          </p:cNvSpPr>
          <p:nvPr/>
        </p:nvSpPr>
        <p:spPr bwMode="auto">
          <a:xfrm>
            <a:off x="304800" y="-133350"/>
            <a:ext cx="8229600" cy="685800"/>
          </a:xfrm>
          <a:prstGeom prst="rect">
            <a:avLst/>
          </a:prstGeom>
          <a:noFill/>
          <a:ln w="9525">
            <a:noFill/>
            <a:miter lim="800000"/>
            <a:headEnd/>
            <a:tailEnd/>
          </a:ln>
        </p:spPr>
        <p:txBody>
          <a:bodyPr anchor="ctr"/>
          <a:lstStyle/>
          <a:p>
            <a:pPr marL="342900" indent="-342900" eaLnBrk="0" hangingPunct="0"/>
            <a:r>
              <a:rPr lang="en-US" altLang="en-US" sz="3200" b="1">
                <a:solidFill>
                  <a:schemeClr val="bg1"/>
                </a:solidFill>
                <a:latin typeface="Calibri" pitchFamily="34" charset="0"/>
              </a:rPr>
              <a:t>Attaching logs with WRITEREPORT</a:t>
            </a:r>
          </a:p>
        </p:txBody>
      </p:sp>
      <p:pic>
        <p:nvPicPr>
          <p:cNvPr id="55300" name="Picture 5"/>
          <p:cNvPicPr>
            <a:picLocks noChangeAspect="1" noChangeArrowheads="1"/>
          </p:cNvPicPr>
          <p:nvPr/>
        </p:nvPicPr>
        <p:blipFill>
          <a:blip r:embed="rId3"/>
          <a:srcRect/>
          <a:stretch>
            <a:fillRect/>
          </a:stretch>
        </p:blipFill>
        <p:spPr bwMode="auto">
          <a:xfrm>
            <a:off x="3962400" y="3714750"/>
            <a:ext cx="5105400" cy="1328738"/>
          </a:xfrm>
          <a:prstGeom prst="rect">
            <a:avLst/>
          </a:prstGeom>
          <a:noFill/>
          <a:ln w="9525">
            <a:noFill/>
            <a:miter lim="800000"/>
            <a:headEnd/>
            <a:tailEnd/>
          </a:ln>
          <a:effectLst>
            <a:outerShdw blurRad="50800" dist="50800" dir="5400000" sx="97000" sy="97000" algn="ctr" rotWithShape="0">
              <a:srgbClr val="000000">
                <a:alpha val="95000"/>
              </a:srgbClr>
            </a:outerShdw>
          </a:effectLst>
          <a:scene3d>
            <a:camera prst="orthographicFront"/>
            <a:lightRig rig="threePt" dir="t"/>
          </a:scene3d>
          <a:sp3d>
            <a:bevelT w="6350"/>
            <a:bevelB w="6350"/>
          </a:sp3d>
        </p:spPr>
      </p:pic>
      <p:sp>
        <p:nvSpPr>
          <p:cNvPr id="55301" name="Content Placeholder 2"/>
          <p:cNvSpPr>
            <a:spLocks/>
          </p:cNvSpPr>
          <p:nvPr/>
        </p:nvSpPr>
        <p:spPr bwMode="auto">
          <a:xfrm>
            <a:off x="76200" y="628650"/>
            <a:ext cx="8763000" cy="1257300"/>
          </a:xfrm>
          <a:prstGeom prst="rect">
            <a:avLst/>
          </a:prstGeom>
          <a:noFill/>
          <a:ln w="9525">
            <a:noFill/>
            <a:miter lim="800000"/>
            <a:headEnd/>
            <a:tailEnd/>
          </a:ln>
        </p:spPr>
        <p:txBody>
          <a:bodyPr/>
          <a:lstStyle/>
          <a:p>
            <a:pPr marL="273050" indent="-273050" defTabSz="914400" eaLnBrk="0" hangingPunct="0">
              <a:spcBef>
                <a:spcPts val="25"/>
              </a:spcBef>
              <a:buFontTx/>
              <a:buBlip>
                <a:blip r:embed="rId4"/>
              </a:buBlip>
            </a:pPr>
            <a:r>
              <a:rPr lang="en-US" altLang="ja-JP">
                <a:solidFill>
                  <a:srgbClr val="262626"/>
                </a:solidFill>
                <a:latin typeface="Calibri" pitchFamily="34" charset="0"/>
              </a:rPr>
              <a:t>The </a:t>
            </a:r>
            <a:r>
              <a:rPr lang="en-US" altLang="ja-JP">
                <a:solidFill>
                  <a:srgbClr val="0000FF"/>
                </a:solidFill>
                <a:latin typeface="Calibri" pitchFamily="34" charset="0"/>
              </a:rPr>
              <a:t>SENDREPORT</a:t>
            </a:r>
            <a:r>
              <a:rPr lang="en-US" altLang="ja-JP">
                <a:solidFill>
                  <a:srgbClr val="262626"/>
                </a:solidFill>
                <a:latin typeface="Calibri" pitchFamily="34" charset="0"/>
              </a:rPr>
              <a:t> in keyword search requires internet connection from STB to DIRECTV server. What if we get problems with the connection? </a:t>
            </a:r>
          </a:p>
          <a:p>
            <a:pPr marL="273050" indent="-273050" defTabSz="914400" eaLnBrk="0" hangingPunct="0">
              <a:spcBef>
                <a:spcPts val="25"/>
              </a:spcBef>
              <a:buFontTx/>
              <a:buBlip>
                <a:blip r:embed="rId4"/>
              </a:buBlip>
            </a:pPr>
            <a:r>
              <a:rPr lang="en-US" altLang="ja-JP">
                <a:solidFill>
                  <a:srgbClr val="262626"/>
                </a:solidFill>
                <a:latin typeface="Calibri" pitchFamily="34" charset="0"/>
              </a:rPr>
              <a:t>We can download the log from STB to USB key by performing </a:t>
            </a:r>
            <a:r>
              <a:rPr lang="en-US" altLang="ja-JP">
                <a:solidFill>
                  <a:srgbClr val="0000FF"/>
                </a:solidFill>
                <a:latin typeface="Calibri" pitchFamily="34" charset="0"/>
              </a:rPr>
              <a:t>WRITEREPORT</a:t>
            </a:r>
            <a:r>
              <a:rPr lang="en-US" altLang="ja-JP">
                <a:solidFill>
                  <a:srgbClr val="262626"/>
                </a:solidFill>
                <a:latin typeface="Calibri" pitchFamily="34" charset="0"/>
              </a:rPr>
              <a:t> in keyword search, then attach the log file to JIRA.</a:t>
            </a:r>
          </a:p>
        </p:txBody>
      </p:sp>
      <p:pic>
        <p:nvPicPr>
          <p:cNvPr id="55302" name="Picture 9" descr="writereport1"/>
          <p:cNvPicPr>
            <a:picLocks noChangeAspect="1" noChangeArrowheads="1"/>
          </p:cNvPicPr>
          <p:nvPr/>
        </p:nvPicPr>
        <p:blipFill>
          <a:blip r:embed="rId5"/>
          <a:srcRect/>
          <a:stretch>
            <a:fillRect/>
          </a:stretch>
        </p:blipFill>
        <p:spPr bwMode="auto">
          <a:xfrm>
            <a:off x="76200" y="1885950"/>
            <a:ext cx="4808538" cy="170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idx="4294967295"/>
          </p:nvPr>
        </p:nvSpPr>
        <p:spPr>
          <a:xfrm>
            <a:off x="381000" y="1733550"/>
            <a:ext cx="8229600" cy="857250"/>
          </a:xfrm>
        </p:spPr>
        <p:txBody>
          <a:bodyPr/>
          <a:lstStyle/>
          <a:p>
            <a:pPr marL="609600" indent="-609600" algn="ctr">
              <a:tabLst>
                <a:tab pos="5657850" algn="l"/>
              </a:tabLst>
            </a:pPr>
            <a:r>
              <a:rPr lang="en-US" altLang="en-US" sz="5400" smtClean="0">
                <a:solidFill>
                  <a:schemeClr val="accent1"/>
                </a:solidFill>
              </a:rPr>
              <a:t>Thank you</a:t>
            </a:r>
          </a:p>
        </p:txBody>
      </p:sp>
      <p:sp>
        <p:nvSpPr>
          <p:cNvPr id="56323" name="Content Placeholder 3"/>
          <p:cNvSpPr>
            <a:spLocks noGrp="1"/>
          </p:cNvSpPr>
          <p:nvPr>
            <p:ph sz="half" idx="4294967295"/>
          </p:nvPr>
        </p:nvSpPr>
        <p:spPr>
          <a:xfrm>
            <a:off x="381000" y="1177925"/>
            <a:ext cx="8153400" cy="879475"/>
          </a:xfrm>
        </p:spPr>
        <p:txBody>
          <a:bodyPr/>
          <a:lstStyle/>
          <a:p>
            <a:pPr marL="282575" lvl="1" indent="-168275">
              <a:buFontTx/>
              <a:buNone/>
            </a:pPr>
            <a:endParaRPr altLang="en-US" smtClean="0"/>
          </a:p>
          <a:p>
            <a:pPr>
              <a:buFontTx/>
              <a:buNone/>
            </a:pPr>
            <a:endParaRPr altLang="en-US" smtClean="0"/>
          </a:p>
        </p:txBody>
      </p:sp>
      <p:pic>
        <p:nvPicPr>
          <p:cNvPr id="56324" name="Picture 4"/>
          <p:cNvPicPr>
            <a:picLocks noChangeAspect="1" noChangeArrowheads="1"/>
          </p:cNvPicPr>
          <p:nvPr/>
        </p:nvPicPr>
        <p:blipFill>
          <a:blip r:embed="rId2"/>
          <a:srcRect/>
          <a:stretch>
            <a:fillRect/>
          </a:stretch>
        </p:blipFill>
        <p:spPr bwMode="auto">
          <a:xfrm>
            <a:off x="4876800" y="3314700"/>
            <a:ext cx="2133600" cy="1571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p:cNvSpPr>
          <p:nvPr/>
        </p:nvSpPr>
        <p:spPr bwMode="auto">
          <a:xfrm>
            <a:off x="219075" y="-85725"/>
            <a:ext cx="8229600" cy="582613"/>
          </a:xfrm>
          <a:prstGeom prst="rect">
            <a:avLst/>
          </a:prstGeom>
          <a:noFill/>
          <a:ln w="9525">
            <a:noFill/>
            <a:miter lim="800000"/>
            <a:headEnd/>
            <a:tailEnd/>
          </a:ln>
        </p:spPr>
        <p:txBody>
          <a:bodyPr anchor="ctr"/>
          <a:lstStyle/>
          <a:p>
            <a:pPr marL="609600" indent="-609600" eaLnBrk="0" hangingPunct="0"/>
            <a:r>
              <a:rPr lang="en-US" altLang="en-US" sz="3200" b="1">
                <a:solidFill>
                  <a:schemeClr val="bg1"/>
                </a:solidFill>
                <a:latin typeface="Calibri" pitchFamily="34" charset="0"/>
              </a:rPr>
              <a:t>Bug Workflow</a:t>
            </a:r>
          </a:p>
        </p:txBody>
      </p:sp>
      <p:grpSp>
        <p:nvGrpSpPr>
          <p:cNvPr id="8195" name="Group 72"/>
          <p:cNvGrpSpPr>
            <a:grpSpLocks/>
          </p:cNvGrpSpPr>
          <p:nvPr/>
        </p:nvGrpSpPr>
        <p:grpSpPr bwMode="auto">
          <a:xfrm>
            <a:off x="3581400" y="971550"/>
            <a:ext cx="5597525" cy="3505200"/>
            <a:chOff x="120" y="419"/>
            <a:chExt cx="4615" cy="3658"/>
          </a:xfrm>
        </p:grpSpPr>
        <p:sp>
          <p:nvSpPr>
            <p:cNvPr id="8197" name="AutoShape 104"/>
            <p:cNvSpPr>
              <a:spLocks noChangeArrowheads="1"/>
            </p:cNvSpPr>
            <p:nvPr/>
          </p:nvSpPr>
          <p:spPr bwMode="auto">
            <a:xfrm>
              <a:off x="2468" y="3196"/>
              <a:ext cx="892" cy="356"/>
            </a:xfrm>
            <a:prstGeom prst="flowChartDecision">
              <a:avLst/>
            </a:prstGeom>
            <a:solidFill>
              <a:srgbClr val="FFCC99"/>
            </a:solidFill>
            <a:ln w="9525">
              <a:solidFill>
                <a:schemeClr val="tx1"/>
              </a:solidFill>
              <a:miter lim="800000"/>
              <a:headEnd/>
              <a:tailEnd/>
            </a:ln>
          </p:spPr>
          <p:txBody>
            <a:bodyPr wrap="none" anchor="ctr"/>
            <a:lstStyle/>
            <a:p>
              <a:endParaRPr lang="en-US" altLang="en-US"/>
            </a:p>
          </p:txBody>
        </p:sp>
        <p:sp>
          <p:nvSpPr>
            <p:cNvPr id="8198" name="Rectangle 62"/>
            <p:cNvSpPr>
              <a:spLocks noChangeArrowheads="1"/>
            </p:cNvSpPr>
            <p:nvPr/>
          </p:nvSpPr>
          <p:spPr bwMode="auto">
            <a:xfrm>
              <a:off x="2320" y="2304"/>
              <a:ext cx="944" cy="273"/>
            </a:xfrm>
            <a:prstGeom prst="rect">
              <a:avLst/>
            </a:prstGeom>
            <a:gradFill rotWithShape="1">
              <a:gsLst>
                <a:gs pos="0">
                  <a:schemeClr val="bg1"/>
                </a:gs>
                <a:gs pos="100000">
                  <a:srgbClr val="99CC00"/>
                </a:gs>
              </a:gsLst>
              <a:lin ang="5400000" scaled="1"/>
            </a:gradFill>
            <a:ln w="9525">
              <a:solidFill>
                <a:schemeClr val="tx1"/>
              </a:solidFill>
              <a:miter lim="800000"/>
              <a:headEnd/>
              <a:tailEnd/>
            </a:ln>
          </p:spPr>
          <p:txBody>
            <a:bodyPr wrap="none" anchor="ctr"/>
            <a:lstStyle/>
            <a:p>
              <a:endParaRPr lang="en-US" altLang="en-US"/>
            </a:p>
          </p:txBody>
        </p:sp>
        <p:sp>
          <p:nvSpPr>
            <p:cNvPr id="8199" name="Oval 4"/>
            <p:cNvSpPr>
              <a:spLocks noChangeArrowheads="1"/>
            </p:cNvSpPr>
            <p:nvPr/>
          </p:nvSpPr>
          <p:spPr bwMode="auto">
            <a:xfrm>
              <a:off x="120" y="634"/>
              <a:ext cx="648" cy="422"/>
            </a:xfrm>
            <a:prstGeom prst="ellipse">
              <a:avLst/>
            </a:prstGeom>
            <a:solidFill>
              <a:schemeClr val="bg1"/>
            </a:solidFill>
            <a:ln w="22225">
              <a:solidFill>
                <a:srgbClr val="FF9900"/>
              </a:solidFill>
              <a:round/>
              <a:headEnd/>
              <a:tailEnd/>
            </a:ln>
          </p:spPr>
          <p:txBody>
            <a:bodyPr wrap="none" anchor="ctr"/>
            <a:lstStyle/>
            <a:p>
              <a:endParaRPr lang="en-US" altLang="en-US"/>
            </a:p>
          </p:txBody>
        </p:sp>
        <p:sp>
          <p:nvSpPr>
            <p:cNvPr id="8200" name="Text Box 5"/>
            <p:cNvSpPr txBox="1">
              <a:spLocks noChangeArrowheads="1"/>
            </p:cNvSpPr>
            <p:nvPr/>
          </p:nvSpPr>
          <p:spPr bwMode="auto">
            <a:xfrm>
              <a:off x="240" y="682"/>
              <a:ext cx="623" cy="415"/>
            </a:xfrm>
            <a:prstGeom prst="rect">
              <a:avLst/>
            </a:prstGeom>
            <a:noFill/>
            <a:ln w="9525">
              <a:noFill/>
              <a:miter lim="800000"/>
              <a:headEnd/>
              <a:tailEnd/>
            </a:ln>
          </p:spPr>
          <p:txBody>
            <a:bodyPr>
              <a:spAutoFit/>
            </a:bodyPr>
            <a:lstStyle/>
            <a:p>
              <a:pPr>
                <a:spcBef>
                  <a:spcPct val="50000"/>
                </a:spcBef>
              </a:pPr>
              <a:r>
                <a:rPr lang="en-US" altLang="en-US" sz="1000"/>
                <a:t>Defect found</a:t>
              </a:r>
            </a:p>
          </p:txBody>
        </p:sp>
        <p:sp>
          <p:nvSpPr>
            <p:cNvPr id="8201" name="Rectangle 15"/>
            <p:cNvSpPr>
              <a:spLocks noChangeArrowheads="1"/>
            </p:cNvSpPr>
            <p:nvPr/>
          </p:nvSpPr>
          <p:spPr bwMode="auto">
            <a:xfrm>
              <a:off x="2608" y="2337"/>
              <a:ext cx="432" cy="192"/>
            </a:xfrm>
            <a:prstGeom prst="rect">
              <a:avLst/>
            </a:prstGeom>
            <a:noFill/>
            <a:ln w="9525">
              <a:noFill/>
              <a:miter lim="800000"/>
              <a:headEnd/>
              <a:tailEnd/>
            </a:ln>
          </p:spPr>
          <p:txBody>
            <a:bodyPr wrap="none" anchor="ctr"/>
            <a:lstStyle/>
            <a:p>
              <a:pPr algn="ctr"/>
              <a:r>
                <a:rPr lang="en-US" altLang="en-US" sz="1600"/>
                <a:t>Reopened</a:t>
              </a:r>
            </a:p>
          </p:txBody>
        </p:sp>
        <p:sp>
          <p:nvSpPr>
            <p:cNvPr id="8202" name="Rectangle 18"/>
            <p:cNvSpPr>
              <a:spLocks noChangeArrowheads="1"/>
            </p:cNvSpPr>
            <p:nvPr/>
          </p:nvSpPr>
          <p:spPr bwMode="auto">
            <a:xfrm>
              <a:off x="2616" y="3744"/>
              <a:ext cx="648" cy="240"/>
            </a:xfrm>
            <a:prstGeom prst="rect">
              <a:avLst/>
            </a:prstGeom>
            <a:gradFill rotWithShape="1">
              <a:gsLst>
                <a:gs pos="0">
                  <a:schemeClr val="bg1"/>
                </a:gs>
                <a:gs pos="100000">
                  <a:srgbClr val="99CC00"/>
                </a:gs>
              </a:gsLst>
              <a:lin ang="5400000" scaled="1"/>
            </a:gradFill>
            <a:ln w="9525">
              <a:solidFill>
                <a:schemeClr val="tx1"/>
              </a:solidFill>
              <a:miter lim="800000"/>
              <a:headEnd/>
              <a:tailEnd/>
            </a:ln>
          </p:spPr>
          <p:txBody>
            <a:bodyPr wrap="none" anchor="ctr"/>
            <a:lstStyle/>
            <a:p>
              <a:endParaRPr lang="en-US" altLang="en-US"/>
            </a:p>
          </p:txBody>
        </p:sp>
        <p:sp>
          <p:nvSpPr>
            <p:cNvPr id="8203" name="Rectangle 19"/>
            <p:cNvSpPr>
              <a:spLocks noChangeArrowheads="1"/>
            </p:cNvSpPr>
            <p:nvPr/>
          </p:nvSpPr>
          <p:spPr bwMode="auto">
            <a:xfrm>
              <a:off x="2724" y="3744"/>
              <a:ext cx="432" cy="192"/>
            </a:xfrm>
            <a:prstGeom prst="rect">
              <a:avLst/>
            </a:prstGeom>
            <a:noFill/>
            <a:ln w="9525">
              <a:noFill/>
              <a:miter lim="800000"/>
              <a:headEnd/>
              <a:tailEnd/>
            </a:ln>
          </p:spPr>
          <p:txBody>
            <a:bodyPr wrap="none" anchor="ctr"/>
            <a:lstStyle/>
            <a:p>
              <a:pPr algn="ctr"/>
              <a:r>
                <a:rPr lang="en-US" altLang="en-US" sz="1600" b="1"/>
                <a:t>Closed</a:t>
              </a:r>
            </a:p>
          </p:txBody>
        </p:sp>
        <p:sp>
          <p:nvSpPr>
            <p:cNvPr id="8204" name="Rectangle 23"/>
            <p:cNvSpPr>
              <a:spLocks noChangeArrowheads="1"/>
            </p:cNvSpPr>
            <p:nvPr/>
          </p:nvSpPr>
          <p:spPr bwMode="auto">
            <a:xfrm>
              <a:off x="2700" y="3194"/>
              <a:ext cx="432" cy="192"/>
            </a:xfrm>
            <a:prstGeom prst="rect">
              <a:avLst/>
            </a:prstGeom>
            <a:noFill/>
            <a:ln w="9525">
              <a:noFill/>
              <a:miter lim="800000"/>
              <a:headEnd/>
              <a:tailEnd/>
            </a:ln>
          </p:spPr>
          <p:txBody>
            <a:bodyPr wrap="none" anchor="ctr"/>
            <a:lstStyle/>
            <a:p>
              <a:pPr algn="ctr"/>
              <a:r>
                <a:rPr lang="en-US" altLang="en-US" sz="1200"/>
                <a:t> </a:t>
              </a:r>
            </a:p>
            <a:p>
              <a:pPr algn="ctr"/>
              <a:r>
                <a:rPr lang="en-US" altLang="en-US" sz="1000"/>
                <a:t>Is issue</a:t>
              </a:r>
            </a:p>
            <a:p>
              <a:pPr algn="ctr"/>
              <a:r>
                <a:rPr lang="en-US" altLang="en-US" sz="1000"/>
                <a:t>fixed?</a:t>
              </a:r>
            </a:p>
          </p:txBody>
        </p:sp>
        <p:sp>
          <p:nvSpPr>
            <p:cNvPr id="8205" name="Line 30"/>
            <p:cNvSpPr>
              <a:spLocks noChangeShapeType="1"/>
            </p:cNvSpPr>
            <p:nvPr/>
          </p:nvSpPr>
          <p:spPr bwMode="auto">
            <a:xfrm>
              <a:off x="1355" y="2612"/>
              <a:ext cx="2773" cy="1465"/>
            </a:xfrm>
            <a:custGeom>
              <a:avLst/>
              <a:gdLst>
                <a:gd name="T0" fmla="*/ 2147483647 w 2709"/>
                <a:gd name="T1" fmla="*/ 0 h 1591"/>
                <a:gd name="T2" fmla="*/ 2147483647 w 2709"/>
                <a:gd name="T3" fmla="*/ 1820808505 h 1591"/>
                <a:gd name="T4" fmla="*/ 2147483647 w 2709"/>
                <a:gd name="T5" fmla="*/ 1820808505 h 1591"/>
                <a:gd name="T6" fmla="*/ 0 w 2709"/>
                <a:gd name="T7" fmla="*/ 1820808505 h 1591"/>
                <a:gd name="T8" fmla="*/ 0 60000 65536"/>
                <a:gd name="T9" fmla="*/ 0 60000 65536"/>
                <a:gd name="T10" fmla="*/ 0 60000 65536"/>
                <a:gd name="T11" fmla="*/ 0 60000 65536"/>
                <a:gd name="T12" fmla="*/ 0 w 2709"/>
                <a:gd name="T13" fmla="*/ 0 h 1591"/>
                <a:gd name="T14" fmla="*/ 2709 w 2709"/>
                <a:gd name="T15" fmla="*/ 1591 h 1591"/>
              </a:gdLst>
              <a:ahLst/>
              <a:cxnLst>
                <a:cxn ang="T8">
                  <a:pos x="T0" y="T1"/>
                </a:cxn>
                <a:cxn ang="T9">
                  <a:pos x="T2" y="T3"/>
                </a:cxn>
                <a:cxn ang="T10">
                  <a:pos x="T4" y="T5"/>
                </a:cxn>
                <a:cxn ang="T11">
                  <a:pos x="T6" y="T7"/>
                </a:cxn>
              </a:cxnLst>
              <a:rect l="T12" t="T13" r="T14" b="T15"/>
              <a:pathLst>
                <a:path w="2709" h="1591">
                  <a:moveTo>
                    <a:pt x="2677" y="0"/>
                  </a:moveTo>
                  <a:lnTo>
                    <a:pt x="2709" y="1585"/>
                  </a:lnTo>
                  <a:lnTo>
                    <a:pt x="21" y="1591"/>
                  </a:lnTo>
                  <a:lnTo>
                    <a:pt x="0" y="919"/>
                  </a:lnTo>
                </a:path>
              </a:pathLst>
            </a:custGeom>
            <a:noFill/>
            <a:ln w="25400">
              <a:solidFill>
                <a:srgbClr val="3366FF"/>
              </a:solidFill>
              <a:round/>
              <a:headEnd/>
              <a:tailEnd type="arrow" w="med" len="med"/>
            </a:ln>
          </p:spPr>
          <p:txBody>
            <a:bodyPr/>
            <a:lstStyle/>
            <a:p>
              <a:endParaRPr lang="en-US"/>
            </a:p>
          </p:txBody>
        </p:sp>
        <p:sp>
          <p:nvSpPr>
            <p:cNvPr id="8206" name="Line 34"/>
            <p:cNvSpPr>
              <a:spLocks noChangeShapeType="1"/>
            </p:cNvSpPr>
            <p:nvPr/>
          </p:nvSpPr>
          <p:spPr bwMode="auto">
            <a:xfrm>
              <a:off x="1908" y="2448"/>
              <a:ext cx="412" cy="0"/>
            </a:xfrm>
            <a:prstGeom prst="line">
              <a:avLst/>
            </a:prstGeom>
            <a:noFill/>
            <a:ln w="25400">
              <a:solidFill>
                <a:srgbClr val="3366FF"/>
              </a:solidFill>
              <a:round/>
              <a:headEnd/>
              <a:tailEnd type="arrow" w="med" len="med"/>
            </a:ln>
          </p:spPr>
          <p:txBody>
            <a:bodyPr/>
            <a:lstStyle/>
            <a:p>
              <a:endParaRPr lang="en-US"/>
            </a:p>
          </p:txBody>
        </p:sp>
        <p:sp>
          <p:nvSpPr>
            <p:cNvPr id="8207" name="Text Box 37"/>
            <p:cNvSpPr txBox="1">
              <a:spLocks noChangeArrowheads="1"/>
            </p:cNvSpPr>
            <p:nvPr/>
          </p:nvSpPr>
          <p:spPr bwMode="auto">
            <a:xfrm>
              <a:off x="4174" y="2839"/>
              <a:ext cx="387" cy="287"/>
            </a:xfrm>
            <a:prstGeom prst="rect">
              <a:avLst/>
            </a:prstGeom>
            <a:noFill/>
            <a:ln w="9525">
              <a:noFill/>
              <a:miter lim="800000"/>
              <a:headEnd/>
              <a:tailEnd/>
            </a:ln>
          </p:spPr>
          <p:txBody>
            <a:bodyPr>
              <a:spAutoFit/>
            </a:bodyPr>
            <a:lstStyle/>
            <a:p>
              <a:pPr>
                <a:spcBef>
                  <a:spcPct val="50000"/>
                </a:spcBef>
              </a:pPr>
              <a:r>
                <a:rPr lang="en-US" altLang="en-US" sz="1200" b="1">
                  <a:solidFill>
                    <a:srgbClr val="FC0404"/>
                  </a:solidFill>
                </a:rPr>
                <a:t>No</a:t>
              </a:r>
            </a:p>
          </p:txBody>
        </p:sp>
        <p:sp>
          <p:nvSpPr>
            <p:cNvPr id="8208" name="Text Box 77"/>
            <p:cNvSpPr txBox="1">
              <a:spLocks noChangeArrowheads="1"/>
            </p:cNvSpPr>
            <p:nvPr/>
          </p:nvSpPr>
          <p:spPr bwMode="auto">
            <a:xfrm>
              <a:off x="1824" y="2231"/>
              <a:ext cx="528" cy="287"/>
            </a:xfrm>
            <a:prstGeom prst="rect">
              <a:avLst/>
            </a:prstGeom>
            <a:noFill/>
            <a:ln w="9525">
              <a:noFill/>
              <a:miter lim="800000"/>
              <a:headEnd/>
              <a:tailEnd/>
            </a:ln>
          </p:spPr>
          <p:txBody>
            <a:bodyPr>
              <a:spAutoFit/>
            </a:bodyPr>
            <a:lstStyle/>
            <a:p>
              <a:pPr>
                <a:spcBef>
                  <a:spcPct val="50000"/>
                </a:spcBef>
              </a:pPr>
              <a:r>
                <a:rPr lang="en-US" altLang="en-US" sz="1200" b="1">
                  <a:solidFill>
                    <a:srgbClr val="FC0404"/>
                  </a:solidFill>
                </a:rPr>
                <a:t>Reject</a:t>
              </a:r>
            </a:p>
          </p:txBody>
        </p:sp>
        <p:grpSp>
          <p:nvGrpSpPr>
            <p:cNvPr id="8209" name="Group 132"/>
            <p:cNvGrpSpPr>
              <a:grpSpLocks/>
            </p:cNvGrpSpPr>
            <p:nvPr/>
          </p:nvGrpSpPr>
          <p:grpSpPr bwMode="auto">
            <a:xfrm>
              <a:off x="864" y="1296"/>
              <a:ext cx="1008" cy="854"/>
              <a:chOff x="864" y="1296"/>
              <a:chExt cx="1008" cy="854"/>
            </a:xfrm>
          </p:grpSpPr>
          <p:sp>
            <p:nvSpPr>
              <p:cNvPr id="8256" name="Rectangle 62"/>
              <p:cNvSpPr>
                <a:spLocks noChangeArrowheads="1"/>
              </p:cNvSpPr>
              <p:nvPr/>
            </p:nvSpPr>
            <p:spPr bwMode="auto">
              <a:xfrm>
                <a:off x="880" y="1493"/>
                <a:ext cx="992" cy="273"/>
              </a:xfrm>
              <a:prstGeom prst="rect">
                <a:avLst/>
              </a:prstGeom>
              <a:gradFill rotWithShape="1">
                <a:gsLst>
                  <a:gs pos="0">
                    <a:schemeClr val="bg1"/>
                  </a:gs>
                  <a:gs pos="100000">
                    <a:srgbClr val="99CC00"/>
                  </a:gs>
                </a:gsLst>
                <a:lin ang="5400000" scaled="1"/>
              </a:gradFill>
              <a:ln w="9525">
                <a:solidFill>
                  <a:schemeClr val="tx1"/>
                </a:solidFill>
                <a:miter lim="800000"/>
                <a:headEnd/>
                <a:tailEnd/>
              </a:ln>
            </p:spPr>
            <p:txBody>
              <a:bodyPr wrap="none" anchor="ctr"/>
              <a:lstStyle/>
              <a:p>
                <a:endParaRPr lang="en-US" altLang="en-US"/>
              </a:p>
            </p:txBody>
          </p:sp>
          <p:sp>
            <p:nvSpPr>
              <p:cNvPr id="8257" name="Rectangle 62"/>
              <p:cNvSpPr>
                <a:spLocks noChangeArrowheads="1"/>
              </p:cNvSpPr>
              <p:nvPr/>
            </p:nvSpPr>
            <p:spPr bwMode="auto">
              <a:xfrm>
                <a:off x="864" y="1877"/>
                <a:ext cx="1008" cy="273"/>
              </a:xfrm>
              <a:prstGeom prst="rect">
                <a:avLst/>
              </a:prstGeom>
              <a:gradFill rotWithShape="1">
                <a:gsLst>
                  <a:gs pos="0">
                    <a:schemeClr val="bg1"/>
                  </a:gs>
                  <a:gs pos="100000">
                    <a:srgbClr val="99CC00"/>
                  </a:gs>
                </a:gsLst>
                <a:lin ang="5400000" scaled="1"/>
              </a:gradFill>
              <a:ln w="9525">
                <a:solidFill>
                  <a:schemeClr val="tx1"/>
                </a:solidFill>
                <a:miter lim="800000"/>
                <a:headEnd/>
                <a:tailEnd/>
              </a:ln>
            </p:spPr>
            <p:txBody>
              <a:bodyPr wrap="none" anchor="ctr"/>
              <a:lstStyle/>
              <a:p>
                <a:endParaRPr lang="en-US" altLang="en-US"/>
              </a:p>
            </p:txBody>
          </p:sp>
          <p:sp>
            <p:nvSpPr>
              <p:cNvPr id="8258" name="Rectangle 63"/>
              <p:cNvSpPr>
                <a:spLocks noChangeArrowheads="1"/>
              </p:cNvSpPr>
              <p:nvPr/>
            </p:nvSpPr>
            <p:spPr bwMode="auto">
              <a:xfrm>
                <a:off x="1168" y="1925"/>
                <a:ext cx="432" cy="192"/>
              </a:xfrm>
              <a:prstGeom prst="rect">
                <a:avLst/>
              </a:prstGeom>
              <a:noFill/>
              <a:ln w="9525">
                <a:noFill/>
                <a:miter lim="800000"/>
                <a:headEnd/>
                <a:tailEnd/>
              </a:ln>
            </p:spPr>
            <p:txBody>
              <a:bodyPr wrap="none" anchor="ctr"/>
              <a:lstStyle/>
              <a:p>
                <a:pPr algn="ctr"/>
                <a:r>
                  <a:rPr lang="en-US" altLang="en-US" sz="1200"/>
                  <a:t>Patch Ready</a:t>
                </a:r>
              </a:p>
            </p:txBody>
          </p:sp>
          <p:sp>
            <p:nvSpPr>
              <p:cNvPr id="8259" name="Text Box 44"/>
              <p:cNvSpPr txBox="1">
                <a:spLocks noChangeArrowheads="1"/>
              </p:cNvSpPr>
              <p:nvPr/>
            </p:nvSpPr>
            <p:spPr bwMode="auto">
              <a:xfrm>
                <a:off x="1456" y="1296"/>
                <a:ext cx="336" cy="255"/>
              </a:xfrm>
              <a:prstGeom prst="rect">
                <a:avLst/>
              </a:prstGeom>
              <a:noFill/>
              <a:ln w="9525">
                <a:noFill/>
                <a:miter lim="800000"/>
                <a:headEnd/>
                <a:tailEnd/>
              </a:ln>
            </p:spPr>
            <p:txBody>
              <a:bodyPr>
                <a:spAutoFit/>
              </a:bodyPr>
              <a:lstStyle/>
              <a:p>
                <a:pPr>
                  <a:spcBef>
                    <a:spcPct val="50000"/>
                  </a:spcBef>
                </a:pPr>
                <a:r>
                  <a:rPr lang="en-US" altLang="en-US" sz="1000" b="1">
                    <a:solidFill>
                      <a:srgbClr val="0066FF"/>
                    </a:solidFill>
                  </a:rPr>
                  <a:t>yes</a:t>
                </a:r>
              </a:p>
            </p:txBody>
          </p:sp>
          <p:sp>
            <p:nvSpPr>
              <p:cNvPr id="8260" name="Rectangle 60"/>
              <p:cNvSpPr>
                <a:spLocks noChangeArrowheads="1"/>
              </p:cNvSpPr>
              <p:nvPr/>
            </p:nvSpPr>
            <p:spPr bwMode="auto">
              <a:xfrm>
                <a:off x="864" y="1531"/>
                <a:ext cx="1008" cy="202"/>
              </a:xfrm>
              <a:prstGeom prst="rect">
                <a:avLst/>
              </a:prstGeom>
              <a:noFill/>
              <a:ln w="9525">
                <a:noFill/>
                <a:miter lim="800000"/>
                <a:headEnd/>
                <a:tailEnd/>
              </a:ln>
            </p:spPr>
            <p:txBody>
              <a:bodyPr wrap="none" anchor="ctr"/>
              <a:lstStyle/>
              <a:p>
                <a:pPr algn="ctr"/>
                <a:r>
                  <a:rPr lang="en-US" altLang="en-US" sz="1200"/>
                  <a:t>In Progress</a:t>
                </a:r>
              </a:p>
            </p:txBody>
          </p:sp>
          <p:sp>
            <p:nvSpPr>
              <p:cNvPr id="8261" name="Line 61"/>
              <p:cNvSpPr>
                <a:spLocks noChangeShapeType="1"/>
              </p:cNvSpPr>
              <p:nvPr/>
            </p:nvSpPr>
            <p:spPr bwMode="auto">
              <a:xfrm>
                <a:off x="1356" y="1372"/>
                <a:ext cx="0" cy="121"/>
              </a:xfrm>
              <a:prstGeom prst="line">
                <a:avLst/>
              </a:prstGeom>
              <a:noFill/>
              <a:ln w="25400">
                <a:solidFill>
                  <a:srgbClr val="3366FF"/>
                </a:solidFill>
                <a:round/>
                <a:headEnd/>
                <a:tailEnd type="arrow" w="med" len="med"/>
              </a:ln>
            </p:spPr>
            <p:txBody>
              <a:bodyPr/>
              <a:lstStyle/>
              <a:p>
                <a:endParaRPr lang="en-US"/>
              </a:p>
            </p:txBody>
          </p:sp>
          <p:sp>
            <p:nvSpPr>
              <p:cNvPr id="8262" name="Line 61"/>
              <p:cNvSpPr>
                <a:spLocks noChangeShapeType="1"/>
              </p:cNvSpPr>
              <p:nvPr/>
            </p:nvSpPr>
            <p:spPr bwMode="auto">
              <a:xfrm>
                <a:off x="1344" y="1756"/>
                <a:ext cx="0" cy="121"/>
              </a:xfrm>
              <a:prstGeom prst="line">
                <a:avLst/>
              </a:prstGeom>
              <a:noFill/>
              <a:ln w="25400">
                <a:solidFill>
                  <a:srgbClr val="3366FF"/>
                </a:solidFill>
                <a:round/>
                <a:headEnd/>
                <a:tailEnd type="arrow" w="med" len="med"/>
              </a:ln>
            </p:spPr>
            <p:txBody>
              <a:bodyPr/>
              <a:lstStyle/>
              <a:p>
                <a:endParaRPr lang="en-US"/>
              </a:p>
            </p:txBody>
          </p:sp>
        </p:grpSp>
        <p:sp>
          <p:nvSpPr>
            <p:cNvPr id="8210" name="Line 61"/>
            <p:cNvSpPr>
              <a:spLocks noChangeShapeType="1"/>
            </p:cNvSpPr>
            <p:nvPr/>
          </p:nvSpPr>
          <p:spPr bwMode="auto">
            <a:xfrm>
              <a:off x="2928" y="3567"/>
              <a:ext cx="0" cy="177"/>
            </a:xfrm>
            <a:prstGeom prst="line">
              <a:avLst/>
            </a:prstGeom>
            <a:noFill/>
            <a:ln w="25400">
              <a:solidFill>
                <a:srgbClr val="3366FF"/>
              </a:solidFill>
              <a:round/>
              <a:headEnd/>
              <a:tailEnd type="arrow" w="med" len="med"/>
            </a:ln>
          </p:spPr>
          <p:txBody>
            <a:bodyPr/>
            <a:lstStyle/>
            <a:p>
              <a:endParaRPr lang="en-US"/>
            </a:p>
          </p:txBody>
        </p:sp>
        <p:sp>
          <p:nvSpPr>
            <p:cNvPr id="8211" name="AutoShape 106"/>
            <p:cNvSpPr>
              <a:spLocks noChangeArrowheads="1"/>
            </p:cNvSpPr>
            <p:nvPr/>
          </p:nvSpPr>
          <p:spPr bwMode="auto">
            <a:xfrm>
              <a:off x="3620" y="2256"/>
              <a:ext cx="892" cy="356"/>
            </a:xfrm>
            <a:prstGeom prst="flowChartDecision">
              <a:avLst/>
            </a:prstGeom>
            <a:solidFill>
              <a:srgbClr val="FFCC99"/>
            </a:solidFill>
            <a:ln w="9525">
              <a:solidFill>
                <a:schemeClr val="tx1"/>
              </a:solidFill>
              <a:miter lim="800000"/>
              <a:headEnd/>
              <a:tailEnd/>
            </a:ln>
          </p:spPr>
          <p:txBody>
            <a:bodyPr wrap="none" anchor="ctr"/>
            <a:lstStyle/>
            <a:p>
              <a:endParaRPr lang="en-US" altLang="en-US"/>
            </a:p>
          </p:txBody>
        </p:sp>
        <p:sp>
          <p:nvSpPr>
            <p:cNvPr id="8212" name="Line 61"/>
            <p:cNvSpPr>
              <a:spLocks noChangeShapeType="1"/>
            </p:cNvSpPr>
            <p:nvPr/>
          </p:nvSpPr>
          <p:spPr bwMode="auto">
            <a:xfrm flipV="1">
              <a:off x="1908" y="3360"/>
              <a:ext cx="560" cy="0"/>
            </a:xfrm>
            <a:prstGeom prst="line">
              <a:avLst/>
            </a:prstGeom>
            <a:noFill/>
            <a:ln w="25400">
              <a:solidFill>
                <a:srgbClr val="3366FF"/>
              </a:solidFill>
              <a:round/>
              <a:headEnd/>
              <a:tailEnd type="arrow" w="med" len="med"/>
            </a:ln>
          </p:spPr>
          <p:txBody>
            <a:bodyPr/>
            <a:lstStyle/>
            <a:p>
              <a:endParaRPr lang="en-US"/>
            </a:p>
          </p:txBody>
        </p:sp>
        <p:sp>
          <p:nvSpPr>
            <p:cNvPr id="8213" name="Rectangle 23"/>
            <p:cNvSpPr>
              <a:spLocks noChangeArrowheads="1"/>
            </p:cNvSpPr>
            <p:nvPr/>
          </p:nvSpPr>
          <p:spPr bwMode="auto">
            <a:xfrm>
              <a:off x="3888" y="2339"/>
              <a:ext cx="432" cy="192"/>
            </a:xfrm>
            <a:prstGeom prst="rect">
              <a:avLst/>
            </a:prstGeom>
            <a:noFill/>
            <a:ln w="9525">
              <a:noFill/>
              <a:miter lim="800000"/>
              <a:headEnd/>
              <a:tailEnd/>
            </a:ln>
          </p:spPr>
          <p:txBody>
            <a:bodyPr wrap="none" anchor="ctr"/>
            <a:lstStyle/>
            <a:p>
              <a:pPr algn="ctr"/>
              <a:r>
                <a:rPr lang="en-US" altLang="en-US" sz="1200"/>
                <a:t>Rework ?</a:t>
              </a:r>
            </a:p>
          </p:txBody>
        </p:sp>
        <p:sp>
          <p:nvSpPr>
            <p:cNvPr id="8214" name="Text Box 44"/>
            <p:cNvSpPr txBox="1">
              <a:spLocks noChangeArrowheads="1"/>
            </p:cNvSpPr>
            <p:nvPr/>
          </p:nvSpPr>
          <p:spPr bwMode="auto">
            <a:xfrm>
              <a:off x="4126" y="1938"/>
              <a:ext cx="562" cy="287"/>
            </a:xfrm>
            <a:prstGeom prst="rect">
              <a:avLst/>
            </a:prstGeom>
            <a:noFill/>
            <a:ln w="9525">
              <a:noFill/>
              <a:miter lim="800000"/>
              <a:headEnd/>
              <a:tailEnd/>
            </a:ln>
          </p:spPr>
          <p:txBody>
            <a:bodyPr>
              <a:spAutoFit/>
            </a:bodyPr>
            <a:lstStyle/>
            <a:p>
              <a:pPr>
                <a:spcBef>
                  <a:spcPct val="50000"/>
                </a:spcBef>
              </a:pPr>
              <a:r>
                <a:rPr lang="en-US" altLang="en-US" sz="1200" b="1">
                  <a:solidFill>
                    <a:srgbClr val="0066FF"/>
                  </a:solidFill>
                </a:rPr>
                <a:t>Yes</a:t>
              </a:r>
            </a:p>
          </p:txBody>
        </p:sp>
        <p:sp>
          <p:nvSpPr>
            <p:cNvPr id="8215" name="Line 61"/>
            <p:cNvSpPr>
              <a:spLocks noChangeShapeType="1"/>
            </p:cNvSpPr>
            <p:nvPr/>
          </p:nvSpPr>
          <p:spPr bwMode="auto">
            <a:xfrm flipH="1" flipV="1">
              <a:off x="2928" y="2577"/>
              <a:ext cx="0" cy="619"/>
            </a:xfrm>
            <a:prstGeom prst="line">
              <a:avLst/>
            </a:prstGeom>
            <a:noFill/>
            <a:ln w="25400">
              <a:solidFill>
                <a:srgbClr val="3366FF"/>
              </a:solidFill>
              <a:round/>
              <a:headEnd/>
              <a:tailEnd type="arrow" w="med" len="med"/>
            </a:ln>
          </p:spPr>
          <p:txBody>
            <a:bodyPr/>
            <a:lstStyle/>
            <a:p>
              <a:endParaRPr lang="en-US"/>
            </a:p>
          </p:txBody>
        </p:sp>
        <p:sp>
          <p:nvSpPr>
            <p:cNvPr id="8216" name="Line 61"/>
            <p:cNvSpPr>
              <a:spLocks noChangeShapeType="1"/>
            </p:cNvSpPr>
            <p:nvPr/>
          </p:nvSpPr>
          <p:spPr bwMode="auto">
            <a:xfrm>
              <a:off x="1908" y="1633"/>
              <a:ext cx="2156" cy="623"/>
            </a:xfrm>
            <a:custGeom>
              <a:avLst/>
              <a:gdLst>
                <a:gd name="T0" fmla="*/ 2135573825 w 2160"/>
                <a:gd name="T1" fmla="*/ 2147483647 h 599"/>
                <a:gd name="T2" fmla="*/ 2135573825 w 2160"/>
                <a:gd name="T3" fmla="*/ 2147483647 h 599"/>
                <a:gd name="T4" fmla="*/ 0 w 2160"/>
                <a:gd name="T5" fmla="*/ 0 h 599"/>
                <a:gd name="T6" fmla="*/ 0 60000 65536"/>
                <a:gd name="T7" fmla="*/ 0 60000 65536"/>
                <a:gd name="T8" fmla="*/ 0 60000 65536"/>
                <a:gd name="T9" fmla="*/ 0 w 2160"/>
                <a:gd name="T10" fmla="*/ 0 h 599"/>
                <a:gd name="T11" fmla="*/ 2160 w 2160"/>
                <a:gd name="T12" fmla="*/ 599 h 599"/>
              </a:gdLst>
              <a:ahLst/>
              <a:cxnLst>
                <a:cxn ang="T6">
                  <a:pos x="T0" y="T1"/>
                </a:cxn>
                <a:cxn ang="T7">
                  <a:pos x="T2" y="T3"/>
                </a:cxn>
                <a:cxn ang="T8">
                  <a:pos x="T4" y="T5"/>
                </a:cxn>
              </a:cxnLst>
              <a:rect l="T9" t="T10" r="T11" b="T12"/>
              <a:pathLst>
                <a:path w="2160" h="599">
                  <a:moveTo>
                    <a:pt x="2160" y="599"/>
                  </a:moveTo>
                  <a:lnTo>
                    <a:pt x="2155" y="4"/>
                  </a:lnTo>
                  <a:lnTo>
                    <a:pt x="0" y="0"/>
                  </a:lnTo>
                </a:path>
              </a:pathLst>
            </a:custGeom>
            <a:noFill/>
            <a:ln w="25400">
              <a:solidFill>
                <a:srgbClr val="3366FF"/>
              </a:solidFill>
              <a:round/>
              <a:headEnd/>
              <a:tailEnd type="arrow" w="med" len="med"/>
            </a:ln>
          </p:spPr>
          <p:txBody>
            <a:bodyPr/>
            <a:lstStyle/>
            <a:p>
              <a:endParaRPr lang="en-US"/>
            </a:p>
          </p:txBody>
        </p:sp>
        <p:sp>
          <p:nvSpPr>
            <p:cNvPr id="8217" name="Line 61"/>
            <p:cNvSpPr>
              <a:spLocks noChangeShapeType="1"/>
            </p:cNvSpPr>
            <p:nvPr/>
          </p:nvSpPr>
          <p:spPr bwMode="auto">
            <a:xfrm flipV="1">
              <a:off x="3264" y="2448"/>
              <a:ext cx="356" cy="0"/>
            </a:xfrm>
            <a:prstGeom prst="line">
              <a:avLst/>
            </a:prstGeom>
            <a:noFill/>
            <a:ln w="25400">
              <a:solidFill>
                <a:srgbClr val="3366FF"/>
              </a:solidFill>
              <a:round/>
              <a:headEnd/>
              <a:tailEnd type="arrow" w="med" len="med"/>
            </a:ln>
          </p:spPr>
          <p:txBody>
            <a:bodyPr/>
            <a:lstStyle/>
            <a:p>
              <a:endParaRPr lang="en-US"/>
            </a:p>
          </p:txBody>
        </p:sp>
        <p:sp>
          <p:nvSpPr>
            <p:cNvPr id="8218" name="Text Box 44"/>
            <p:cNvSpPr txBox="1">
              <a:spLocks noChangeArrowheads="1"/>
            </p:cNvSpPr>
            <p:nvPr/>
          </p:nvSpPr>
          <p:spPr bwMode="auto">
            <a:xfrm>
              <a:off x="2976" y="3482"/>
              <a:ext cx="383" cy="255"/>
            </a:xfrm>
            <a:prstGeom prst="rect">
              <a:avLst/>
            </a:prstGeom>
            <a:noFill/>
            <a:ln w="9525">
              <a:noFill/>
              <a:miter lim="800000"/>
              <a:headEnd/>
              <a:tailEnd/>
            </a:ln>
          </p:spPr>
          <p:txBody>
            <a:bodyPr>
              <a:spAutoFit/>
            </a:bodyPr>
            <a:lstStyle/>
            <a:p>
              <a:pPr>
                <a:spcBef>
                  <a:spcPct val="50000"/>
                </a:spcBef>
              </a:pPr>
              <a:r>
                <a:rPr lang="en-US" altLang="en-US" sz="1000" b="1">
                  <a:solidFill>
                    <a:srgbClr val="0066FF"/>
                  </a:solidFill>
                </a:rPr>
                <a:t>Yes</a:t>
              </a:r>
            </a:p>
          </p:txBody>
        </p:sp>
        <p:sp>
          <p:nvSpPr>
            <p:cNvPr id="8219" name="Text Box 37"/>
            <p:cNvSpPr txBox="1">
              <a:spLocks noChangeArrowheads="1"/>
            </p:cNvSpPr>
            <p:nvPr/>
          </p:nvSpPr>
          <p:spPr bwMode="auto">
            <a:xfrm>
              <a:off x="2880" y="2833"/>
              <a:ext cx="384" cy="286"/>
            </a:xfrm>
            <a:prstGeom prst="rect">
              <a:avLst/>
            </a:prstGeom>
            <a:noFill/>
            <a:ln w="9525">
              <a:noFill/>
              <a:miter lim="800000"/>
              <a:headEnd/>
              <a:tailEnd/>
            </a:ln>
          </p:spPr>
          <p:txBody>
            <a:bodyPr>
              <a:spAutoFit/>
            </a:bodyPr>
            <a:lstStyle/>
            <a:p>
              <a:pPr>
                <a:spcBef>
                  <a:spcPct val="50000"/>
                </a:spcBef>
              </a:pPr>
              <a:r>
                <a:rPr lang="en-US" altLang="en-US" sz="1200" b="1">
                  <a:solidFill>
                    <a:srgbClr val="FC0404"/>
                  </a:solidFill>
                </a:rPr>
                <a:t>No</a:t>
              </a:r>
            </a:p>
          </p:txBody>
        </p:sp>
        <p:grpSp>
          <p:nvGrpSpPr>
            <p:cNvPr id="8220" name="Group 135"/>
            <p:cNvGrpSpPr>
              <a:grpSpLocks/>
            </p:cNvGrpSpPr>
            <p:nvPr/>
          </p:nvGrpSpPr>
          <p:grpSpPr bwMode="auto">
            <a:xfrm>
              <a:off x="240" y="1160"/>
              <a:ext cx="1632" cy="2359"/>
              <a:chOff x="240" y="1160"/>
              <a:chExt cx="1632" cy="2359"/>
            </a:xfrm>
          </p:grpSpPr>
          <p:sp>
            <p:nvSpPr>
              <p:cNvPr id="8252" name="Line 30"/>
              <p:cNvSpPr>
                <a:spLocks noChangeShapeType="1"/>
              </p:cNvSpPr>
              <p:nvPr/>
            </p:nvSpPr>
            <p:spPr bwMode="auto">
              <a:xfrm>
                <a:off x="240" y="1181"/>
                <a:ext cx="664" cy="2240"/>
              </a:xfrm>
              <a:custGeom>
                <a:avLst/>
                <a:gdLst>
                  <a:gd name="T0" fmla="*/ 664 w 664"/>
                  <a:gd name="T1" fmla="*/ 0 h 2240"/>
                  <a:gd name="T2" fmla="*/ 8 w 664"/>
                  <a:gd name="T3" fmla="*/ 8 h 2240"/>
                  <a:gd name="T4" fmla="*/ 0 w 664"/>
                  <a:gd name="T5" fmla="*/ 2240 h 2240"/>
                  <a:gd name="T6" fmla="*/ 576 w 664"/>
                  <a:gd name="T7" fmla="*/ 2232 h 2240"/>
                  <a:gd name="T8" fmla="*/ 0 60000 65536"/>
                  <a:gd name="T9" fmla="*/ 0 60000 65536"/>
                  <a:gd name="T10" fmla="*/ 0 60000 65536"/>
                  <a:gd name="T11" fmla="*/ 0 60000 65536"/>
                  <a:gd name="T12" fmla="*/ 0 w 664"/>
                  <a:gd name="T13" fmla="*/ 0 h 2240"/>
                  <a:gd name="T14" fmla="*/ 664 w 664"/>
                  <a:gd name="T15" fmla="*/ 2240 h 2240"/>
                </a:gdLst>
                <a:ahLst/>
                <a:cxnLst>
                  <a:cxn ang="T8">
                    <a:pos x="T0" y="T1"/>
                  </a:cxn>
                  <a:cxn ang="T9">
                    <a:pos x="T2" y="T3"/>
                  </a:cxn>
                  <a:cxn ang="T10">
                    <a:pos x="T4" y="T5"/>
                  </a:cxn>
                  <a:cxn ang="T11">
                    <a:pos x="T6" y="T7"/>
                  </a:cxn>
                </a:cxnLst>
                <a:rect l="T12" t="T13" r="T14" b="T15"/>
                <a:pathLst>
                  <a:path w="664" h="2240">
                    <a:moveTo>
                      <a:pt x="664" y="0"/>
                    </a:moveTo>
                    <a:lnTo>
                      <a:pt x="8" y="8"/>
                    </a:lnTo>
                    <a:lnTo>
                      <a:pt x="0" y="2240"/>
                    </a:lnTo>
                    <a:lnTo>
                      <a:pt x="576" y="2232"/>
                    </a:lnTo>
                  </a:path>
                </a:pathLst>
              </a:custGeom>
              <a:noFill/>
              <a:ln w="25400">
                <a:solidFill>
                  <a:srgbClr val="3366FF"/>
                </a:solidFill>
                <a:round/>
                <a:headEnd/>
                <a:tailEnd type="arrow" w="med" len="med"/>
              </a:ln>
            </p:spPr>
            <p:txBody>
              <a:bodyPr/>
              <a:lstStyle/>
              <a:p>
                <a:endParaRPr lang="en-US"/>
              </a:p>
            </p:txBody>
          </p:sp>
          <p:sp>
            <p:nvSpPr>
              <p:cNvPr id="8253" name="Text Box 37"/>
              <p:cNvSpPr txBox="1">
                <a:spLocks noChangeArrowheads="1"/>
              </p:cNvSpPr>
              <p:nvPr/>
            </p:nvSpPr>
            <p:spPr bwMode="auto">
              <a:xfrm>
                <a:off x="520" y="1160"/>
                <a:ext cx="384" cy="287"/>
              </a:xfrm>
              <a:prstGeom prst="rect">
                <a:avLst/>
              </a:prstGeom>
              <a:noFill/>
              <a:ln w="9525">
                <a:noFill/>
                <a:miter lim="800000"/>
                <a:headEnd/>
                <a:tailEnd/>
              </a:ln>
            </p:spPr>
            <p:txBody>
              <a:bodyPr>
                <a:spAutoFit/>
              </a:bodyPr>
              <a:lstStyle/>
              <a:p>
                <a:pPr>
                  <a:spcBef>
                    <a:spcPct val="50000"/>
                  </a:spcBef>
                </a:pPr>
                <a:r>
                  <a:rPr lang="en-US" altLang="en-US" sz="1200" b="1">
                    <a:solidFill>
                      <a:srgbClr val="FC0404"/>
                    </a:solidFill>
                  </a:rPr>
                  <a:t>No</a:t>
                </a:r>
              </a:p>
            </p:txBody>
          </p:sp>
          <p:sp>
            <p:nvSpPr>
              <p:cNvPr id="8254" name="Rectangle 62"/>
              <p:cNvSpPr>
                <a:spLocks noChangeArrowheads="1"/>
              </p:cNvSpPr>
              <p:nvPr/>
            </p:nvSpPr>
            <p:spPr bwMode="auto">
              <a:xfrm>
                <a:off x="864" y="3246"/>
                <a:ext cx="1008" cy="273"/>
              </a:xfrm>
              <a:prstGeom prst="rect">
                <a:avLst/>
              </a:prstGeom>
              <a:gradFill rotWithShape="1">
                <a:gsLst>
                  <a:gs pos="0">
                    <a:schemeClr val="bg1"/>
                  </a:gs>
                  <a:gs pos="100000">
                    <a:srgbClr val="99CC00"/>
                  </a:gs>
                </a:gsLst>
                <a:lin ang="5400000" scaled="1"/>
              </a:gradFill>
              <a:ln w="9525">
                <a:solidFill>
                  <a:schemeClr val="tx1"/>
                </a:solidFill>
                <a:miter lim="800000"/>
                <a:headEnd/>
                <a:tailEnd/>
              </a:ln>
            </p:spPr>
            <p:txBody>
              <a:bodyPr wrap="none" anchor="ctr"/>
              <a:lstStyle/>
              <a:p>
                <a:endParaRPr lang="en-US" altLang="en-US"/>
              </a:p>
            </p:txBody>
          </p:sp>
          <p:sp>
            <p:nvSpPr>
              <p:cNvPr id="8255" name="Rectangle 13"/>
              <p:cNvSpPr>
                <a:spLocks noChangeArrowheads="1"/>
              </p:cNvSpPr>
              <p:nvPr/>
            </p:nvSpPr>
            <p:spPr bwMode="auto">
              <a:xfrm>
                <a:off x="1152" y="3277"/>
                <a:ext cx="432" cy="194"/>
              </a:xfrm>
              <a:prstGeom prst="rect">
                <a:avLst/>
              </a:prstGeom>
              <a:noFill/>
              <a:ln w="9525">
                <a:noFill/>
                <a:miter lim="800000"/>
                <a:headEnd/>
                <a:tailEnd/>
              </a:ln>
            </p:spPr>
            <p:txBody>
              <a:bodyPr wrap="none" anchor="ctr"/>
              <a:lstStyle/>
              <a:p>
                <a:pPr algn="ctr"/>
                <a:r>
                  <a:rPr lang="en-US" altLang="en-US" sz="1600"/>
                  <a:t>Resolved </a:t>
                </a:r>
              </a:p>
            </p:txBody>
          </p:sp>
        </p:grpSp>
        <p:sp>
          <p:nvSpPr>
            <p:cNvPr id="8221" name="Line 61"/>
            <p:cNvSpPr>
              <a:spLocks noChangeShapeType="1"/>
            </p:cNvSpPr>
            <p:nvPr/>
          </p:nvSpPr>
          <p:spPr bwMode="auto">
            <a:xfrm>
              <a:off x="1344" y="3052"/>
              <a:ext cx="0" cy="164"/>
            </a:xfrm>
            <a:prstGeom prst="line">
              <a:avLst/>
            </a:prstGeom>
            <a:noFill/>
            <a:ln w="25400">
              <a:solidFill>
                <a:srgbClr val="3366FF"/>
              </a:solidFill>
              <a:round/>
              <a:headEnd/>
              <a:tailEnd type="arrow" w="med" len="med"/>
            </a:ln>
          </p:spPr>
          <p:txBody>
            <a:bodyPr/>
            <a:lstStyle/>
            <a:p>
              <a:endParaRPr lang="en-US"/>
            </a:p>
          </p:txBody>
        </p:sp>
        <p:sp>
          <p:nvSpPr>
            <p:cNvPr id="8222" name="AutoShape 103"/>
            <p:cNvSpPr>
              <a:spLocks noChangeArrowheads="1"/>
            </p:cNvSpPr>
            <p:nvPr/>
          </p:nvSpPr>
          <p:spPr bwMode="auto">
            <a:xfrm>
              <a:off x="864" y="2256"/>
              <a:ext cx="972" cy="356"/>
            </a:xfrm>
            <a:prstGeom prst="flowChartDecision">
              <a:avLst/>
            </a:prstGeom>
            <a:solidFill>
              <a:srgbClr val="FFCC99"/>
            </a:solidFill>
            <a:ln w="9525">
              <a:solidFill>
                <a:schemeClr val="tx1"/>
              </a:solidFill>
              <a:miter lim="800000"/>
              <a:headEnd/>
              <a:tailEnd/>
            </a:ln>
          </p:spPr>
          <p:txBody>
            <a:bodyPr wrap="none" anchor="ctr"/>
            <a:lstStyle/>
            <a:p>
              <a:endParaRPr lang="en-US" altLang="en-US"/>
            </a:p>
          </p:txBody>
        </p:sp>
        <p:sp>
          <p:nvSpPr>
            <p:cNvPr id="8223" name="Rectangle 62"/>
            <p:cNvSpPr>
              <a:spLocks noChangeArrowheads="1"/>
            </p:cNvSpPr>
            <p:nvPr/>
          </p:nvSpPr>
          <p:spPr bwMode="auto">
            <a:xfrm>
              <a:off x="864" y="2779"/>
              <a:ext cx="1008" cy="273"/>
            </a:xfrm>
            <a:prstGeom prst="rect">
              <a:avLst/>
            </a:prstGeom>
            <a:gradFill rotWithShape="1">
              <a:gsLst>
                <a:gs pos="0">
                  <a:schemeClr val="bg1"/>
                </a:gs>
                <a:gs pos="100000">
                  <a:srgbClr val="99CC00"/>
                </a:gs>
              </a:gsLst>
              <a:lin ang="5400000" scaled="1"/>
            </a:gradFill>
            <a:ln w="9525">
              <a:solidFill>
                <a:schemeClr val="tx1"/>
              </a:solidFill>
              <a:miter lim="800000"/>
              <a:headEnd/>
              <a:tailEnd/>
            </a:ln>
          </p:spPr>
          <p:txBody>
            <a:bodyPr wrap="none" anchor="ctr"/>
            <a:lstStyle/>
            <a:p>
              <a:endParaRPr lang="en-US" altLang="en-US"/>
            </a:p>
          </p:txBody>
        </p:sp>
        <p:sp>
          <p:nvSpPr>
            <p:cNvPr id="8224" name="Rectangle 65"/>
            <p:cNvSpPr>
              <a:spLocks noChangeArrowheads="1"/>
            </p:cNvSpPr>
            <p:nvPr/>
          </p:nvSpPr>
          <p:spPr bwMode="auto">
            <a:xfrm>
              <a:off x="1152" y="2812"/>
              <a:ext cx="432" cy="192"/>
            </a:xfrm>
            <a:prstGeom prst="rect">
              <a:avLst/>
            </a:prstGeom>
            <a:noFill/>
            <a:ln w="9525">
              <a:noFill/>
              <a:miter lim="800000"/>
              <a:headEnd/>
              <a:tailEnd/>
            </a:ln>
          </p:spPr>
          <p:txBody>
            <a:bodyPr wrap="none" anchor="ctr"/>
            <a:lstStyle/>
            <a:p>
              <a:pPr algn="ctr"/>
              <a:r>
                <a:rPr lang="en-US" altLang="en-US" sz="1200"/>
                <a:t>Patch Reviewed</a:t>
              </a:r>
            </a:p>
          </p:txBody>
        </p:sp>
        <p:sp>
          <p:nvSpPr>
            <p:cNvPr id="8225" name="Line 67"/>
            <p:cNvSpPr>
              <a:spLocks noChangeShapeType="1"/>
            </p:cNvSpPr>
            <p:nvPr/>
          </p:nvSpPr>
          <p:spPr bwMode="auto">
            <a:xfrm>
              <a:off x="1344" y="2635"/>
              <a:ext cx="0" cy="144"/>
            </a:xfrm>
            <a:prstGeom prst="line">
              <a:avLst/>
            </a:prstGeom>
            <a:noFill/>
            <a:ln w="25400">
              <a:solidFill>
                <a:srgbClr val="3366FF"/>
              </a:solidFill>
              <a:round/>
              <a:headEnd/>
              <a:tailEnd type="arrow" w="med" len="med"/>
            </a:ln>
          </p:spPr>
          <p:txBody>
            <a:bodyPr/>
            <a:lstStyle/>
            <a:p>
              <a:endParaRPr lang="en-US"/>
            </a:p>
          </p:txBody>
        </p:sp>
        <p:sp>
          <p:nvSpPr>
            <p:cNvPr id="8226" name="Rectangle 74"/>
            <p:cNvSpPr>
              <a:spLocks noChangeArrowheads="1"/>
            </p:cNvSpPr>
            <p:nvPr/>
          </p:nvSpPr>
          <p:spPr bwMode="auto">
            <a:xfrm>
              <a:off x="1168" y="2188"/>
              <a:ext cx="432" cy="288"/>
            </a:xfrm>
            <a:prstGeom prst="rect">
              <a:avLst/>
            </a:prstGeom>
            <a:noFill/>
            <a:ln w="9525">
              <a:noFill/>
              <a:miter lim="800000"/>
              <a:headEnd/>
              <a:tailEnd/>
            </a:ln>
          </p:spPr>
          <p:txBody>
            <a:bodyPr wrap="none" anchor="ctr"/>
            <a:lstStyle/>
            <a:p>
              <a:pPr algn="ctr"/>
              <a:endParaRPr lang="en-US" altLang="en-US" sz="1200"/>
            </a:p>
            <a:p>
              <a:pPr algn="ctr"/>
              <a:r>
                <a:rPr lang="en-US" altLang="en-US" sz="1000"/>
                <a:t>Ready or</a:t>
              </a:r>
            </a:p>
            <a:p>
              <a:pPr algn="ctr"/>
              <a:r>
                <a:rPr lang="en-US" altLang="en-US" sz="1000"/>
                <a:t>Reject?</a:t>
              </a:r>
            </a:p>
          </p:txBody>
        </p:sp>
        <p:sp>
          <p:nvSpPr>
            <p:cNvPr id="8227" name="Text Box 76"/>
            <p:cNvSpPr txBox="1">
              <a:spLocks noChangeArrowheads="1"/>
            </p:cNvSpPr>
            <p:nvPr/>
          </p:nvSpPr>
          <p:spPr bwMode="auto">
            <a:xfrm>
              <a:off x="710" y="2568"/>
              <a:ext cx="656" cy="286"/>
            </a:xfrm>
            <a:prstGeom prst="rect">
              <a:avLst/>
            </a:prstGeom>
            <a:noFill/>
            <a:ln w="9525">
              <a:noFill/>
              <a:miter lim="800000"/>
              <a:headEnd/>
              <a:tailEnd/>
            </a:ln>
          </p:spPr>
          <p:txBody>
            <a:bodyPr>
              <a:spAutoFit/>
            </a:bodyPr>
            <a:lstStyle/>
            <a:p>
              <a:pPr>
                <a:spcBef>
                  <a:spcPct val="50000"/>
                </a:spcBef>
              </a:pPr>
              <a:r>
                <a:rPr lang="en-US" altLang="en-US" sz="1200" b="1">
                  <a:solidFill>
                    <a:srgbClr val="0066FF"/>
                  </a:solidFill>
                </a:rPr>
                <a:t>Ready</a:t>
              </a:r>
            </a:p>
          </p:txBody>
        </p:sp>
        <p:sp>
          <p:nvSpPr>
            <p:cNvPr id="8228" name="Line 61"/>
            <p:cNvSpPr>
              <a:spLocks noChangeShapeType="1"/>
            </p:cNvSpPr>
            <p:nvPr/>
          </p:nvSpPr>
          <p:spPr bwMode="auto">
            <a:xfrm>
              <a:off x="1344" y="2150"/>
              <a:ext cx="0" cy="121"/>
            </a:xfrm>
            <a:prstGeom prst="line">
              <a:avLst/>
            </a:prstGeom>
            <a:noFill/>
            <a:ln w="25400">
              <a:solidFill>
                <a:srgbClr val="3366FF"/>
              </a:solidFill>
              <a:round/>
              <a:headEnd/>
              <a:tailEnd type="arrow" w="med" len="med"/>
            </a:ln>
          </p:spPr>
          <p:txBody>
            <a:bodyPr/>
            <a:lstStyle/>
            <a:p>
              <a:endParaRPr lang="en-US"/>
            </a:p>
          </p:txBody>
        </p:sp>
        <p:pic>
          <p:nvPicPr>
            <p:cNvPr id="8229" name="Picture 118"/>
            <p:cNvPicPr>
              <a:picLocks noChangeAspect="1" noChangeArrowheads="1"/>
            </p:cNvPicPr>
            <p:nvPr/>
          </p:nvPicPr>
          <p:blipFill>
            <a:blip r:embed="rId3"/>
            <a:srcRect/>
            <a:stretch>
              <a:fillRect/>
            </a:stretch>
          </p:blipFill>
          <p:spPr bwMode="auto">
            <a:xfrm>
              <a:off x="657" y="2320"/>
              <a:ext cx="226" cy="268"/>
            </a:xfrm>
            <a:prstGeom prst="rect">
              <a:avLst/>
            </a:prstGeom>
            <a:noFill/>
            <a:ln w="9525">
              <a:noFill/>
              <a:miter lim="800000"/>
              <a:headEnd/>
              <a:tailEnd/>
            </a:ln>
          </p:spPr>
        </p:pic>
        <p:pic>
          <p:nvPicPr>
            <p:cNvPr id="8230" name="Picture 120"/>
            <p:cNvPicPr>
              <a:picLocks noChangeAspect="1" noChangeArrowheads="1"/>
            </p:cNvPicPr>
            <p:nvPr/>
          </p:nvPicPr>
          <p:blipFill>
            <a:blip r:embed="rId4"/>
            <a:srcRect/>
            <a:stretch>
              <a:fillRect/>
            </a:stretch>
          </p:blipFill>
          <p:spPr bwMode="auto">
            <a:xfrm>
              <a:off x="4512" y="2337"/>
              <a:ext cx="223" cy="268"/>
            </a:xfrm>
            <a:prstGeom prst="rect">
              <a:avLst/>
            </a:prstGeom>
            <a:noFill/>
            <a:ln w="9525">
              <a:noFill/>
              <a:miter lim="800000"/>
              <a:headEnd/>
              <a:tailEnd/>
            </a:ln>
          </p:spPr>
        </p:pic>
        <p:pic>
          <p:nvPicPr>
            <p:cNvPr id="8231" name="Picture 124"/>
            <p:cNvPicPr>
              <a:picLocks noChangeAspect="1" noChangeArrowheads="1"/>
            </p:cNvPicPr>
            <p:nvPr/>
          </p:nvPicPr>
          <p:blipFill>
            <a:blip r:embed="rId4"/>
            <a:srcRect/>
            <a:stretch>
              <a:fillRect/>
            </a:stretch>
          </p:blipFill>
          <p:spPr bwMode="auto">
            <a:xfrm>
              <a:off x="3156" y="2036"/>
              <a:ext cx="223" cy="268"/>
            </a:xfrm>
            <a:prstGeom prst="rect">
              <a:avLst/>
            </a:prstGeom>
            <a:noFill/>
            <a:ln w="9525">
              <a:noFill/>
              <a:miter lim="800000"/>
              <a:headEnd/>
              <a:tailEnd/>
            </a:ln>
          </p:spPr>
        </p:pic>
        <p:grpSp>
          <p:nvGrpSpPr>
            <p:cNvPr id="8232" name="Group 136"/>
            <p:cNvGrpSpPr>
              <a:grpSpLocks/>
            </p:cNvGrpSpPr>
            <p:nvPr/>
          </p:nvGrpSpPr>
          <p:grpSpPr bwMode="auto">
            <a:xfrm>
              <a:off x="912" y="912"/>
              <a:ext cx="1370" cy="470"/>
              <a:chOff x="912" y="912"/>
              <a:chExt cx="1370" cy="470"/>
            </a:xfrm>
          </p:grpSpPr>
          <p:sp>
            <p:nvSpPr>
              <p:cNvPr id="8247" name="AutoShape 101"/>
              <p:cNvSpPr>
                <a:spLocks noChangeArrowheads="1"/>
              </p:cNvSpPr>
              <p:nvPr/>
            </p:nvSpPr>
            <p:spPr bwMode="auto">
              <a:xfrm>
                <a:off x="912" y="1008"/>
                <a:ext cx="892" cy="356"/>
              </a:xfrm>
              <a:prstGeom prst="flowChartDecision">
                <a:avLst/>
              </a:prstGeom>
              <a:solidFill>
                <a:srgbClr val="FFCC99"/>
              </a:solidFill>
              <a:ln w="9525">
                <a:solidFill>
                  <a:schemeClr val="tx1"/>
                </a:solidFill>
                <a:miter lim="800000"/>
                <a:headEnd/>
                <a:tailEnd/>
              </a:ln>
            </p:spPr>
            <p:txBody>
              <a:bodyPr wrap="none" anchor="ctr"/>
              <a:lstStyle/>
              <a:p>
                <a:endParaRPr lang="en-US" altLang="en-US"/>
              </a:p>
            </p:txBody>
          </p:sp>
          <p:sp>
            <p:nvSpPr>
              <p:cNvPr id="8248" name="Line 21"/>
              <p:cNvSpPr>
                <a:spLocks noChangeShapeType="1"/>
              </p:cNvSpPr>
              <p:nvPr/>
            </p:nvSpPr>
            <p:spPr bwMode="auto">
              <a:xfrm>
                <a:off x="1344" y="912"/>
                <a:ext cx="0" cy="101"/>
              </a:xfrm>
              <a:prstGeom prst="line">
                <a:avLst/>
              </a:prstGeom>
              <a:noFill/>
              <a:ln w="25400">
                <a:solidFill>
                  <a:srgbClr val="3366FF"/>
                </a:solidFill>
                <a:round/>
                <a:headEnd/>
                <a:tailEnd type="arrow" w="med" len="med"/>
              </a:ln>
            </p:spPr>
            <p:txBody>
              <a:bodyPr/>
              <a:lstStyle/>
              <a:p>
                <a:endParaRPr lang="en-US"/>
              </a:p>
            </p:txBody>
          </p:sp>
          <p:sp>
            <p:nvSpPr>
              <p:cNvPr id="8249" name="Rectangle 9"/>
              <p:cNvSpPr>
                <a:spLocks noChangeArrowheads="1"/>
              </p:cNvSpPr>
              <p:nvPr/>
            </p:nvSpPr>
            <p:spPr bwMode="auto">
              <a:xfrm>
                <a:off x="1038" y="1094"/>
                <a:ext cx="658" cy="192"/>
              </a:xfrm>
              <a:prstGeom prst="rect">
                <a:avLst/>
              </a:prstGeom>
              <a:noFill/>
              <a:ln w="9525">
                <a:noFill/>
                <a:miter lim="800000"/>
                <a:headEnd/>
                <a:tailEnd/>
              </a:ln>
            </p:spPr>
            <p:txBody>
              <a:bodyPr wrap="none" anchor="ctr"/>
              <a:lstStyle/>
              <a:p>
                <a:pPr algn="ctr"/>
                <a:r>
                  <a:rPr lang="en-US" altLang="en-US" sz="1200"/>
                  <a:t>Is it issue?</a:t>
                </a:r>
              </a:p>
            </p:txBody>
          </p:sp>
          <p:pic>
            <p:nvPicPr>
              <p:cNvPr id="8250" name="Picture 117"/>
              <p:cNvPicPr>
                <a:picLocks noChangeAspect="1" noChangeArrowheads="1"/>
              </p:cNvPicPr>
              <p:nvPr/>
            </p:nvPicPr>
            <p:blipFill>
              <a:blip r:embed="rId4"/>
              <a:srcRect/>
              <a:stretch>
                <a:fillRect/>
              </a:stretch>
            </p:blipFill>
            <p:spPr bwMode="auto">
              <a:xfrm>
                <a:off x="1824" y="1104"/>
                <a:ext cx="223" cy="268"/>
              </a:xfrm>
              <a:prstGeom prst="rect">
                <a:avLst/>
              </a:prstGeom>
              <a:noFill/>
              <a:ln w="9525">
                <a:noFill/>
                <a:miter lim="800000"/>
                <a:headEnd/>
                <a:tailEnd/>
              </a:ln>
            </p:spPr>
          </p:pic>
          <p:pic>
            <p:nvPicPr>
              <p:cNvPr id="8251" name="Picture 125"/>
              <p:cNvPicPr>
                <a:picLocks noChangeAspect="1" noChangeArrowheads="1"/>
              </p:cNvPicPr>
              <p:nvPr/>
            </p:nvPicPr>
            <p:blipFill>
              <a:blip r:embed="rId3"/>
              <a:srcRect/>
              <a:stretch>
                <a:fillRect/>
              </a:stretch>
            </p:blipFill>
            <p:spPr bwMode="auto">
              <a:xfrm>
                <a:off x="2047" y="1104"/>
                <a:ext cx="235" cy="278"/>
              </a:xfrm>
              <a:prstGeom prst="rect">
                <a:avLst/>
              </a:prstGeom>
              <a:noFill/>
              <a:ln w="9525">
                <a:noFill/>
                <a:miter lim="800000"/>
                <a:headEnd/>
                <a:tailEnd/>
              </a:ln>
            </p:spPr>
          </p:pic>
        </p:grpSp>
        <p:grpSp>
          <p:nvGrpSpPr>
            <p:cNvPr id="8233" name="Group 65"/>
            <p:cNvGrpSpPr>
              <a:grpSpLocks/>
            </p:cNvGrpSpPr>
            <p:nvPr/>
          </p:nvGrpSpPr>
          <p:grpSpPr bwMode="auto">
            <a:xfrm>
              <a:off x="768" y="626"/>
              <a:ext cx="1552" cy="334"/>
              <a:chOff x="768" y="626"/>
              <a:chExt cx="1552" cy="334"/>
            </a:xfrm>
          </p:grpSpPr>
          <p:sp>
            <p:nvSpPr>
              <p:cNvPr id="8242" name="Rectangle 6"/>
              <p:cNvSpPr>
                <a:spLocks noChangeArrowheads="1"/>
              </p:cNvSpPr>
              <p:nvPr/>
            </p:nvSpPr>
            <p:spPr bwMode="auto">
              <a:xfrm>
                <a:off x="1080" y="672"/>
                <a:ext cx="648" cy="240"/>
              </a:xfrm>
              <a:prstGeom prst="rect">
                <a:avLst/>
              </a:prstGeom>
              <a:gradFill rotWithShape="1">
                <a:gsLst>
                  <a:gs pos="0">
                    <a:schemeClr val="bg1"/>
                  </a:gs>
                  <a:gs pos="100000">
                    <a:srgbClr val="99CC00"/>
                  </a:gs>
                </a:gsLst>
                <a:lin ang="5400000" scaled="1"/>
              </a:gradFill>
              <a:ln w="9525">
                <a:solidFill>
                  <a:schemeClr val="tx1"/>
                </a:solidFill>
                <a:miter lim="800000"/>
                <a:headEnd/>
                <a:tailEnd/>
              </a:ln>
            </p:spPr>
            <p:txBody>
              <a:bodyPr wrap="none" anchor="ctr"/>
              <a:lstStyle/>
              <a:p>
                <a:endParaRPr lang="en-US" altLang="en-US"/>
              </a:p>
            </p:txBody>
          </p:sp>
          <p:sp>
            <p:nvSpPr>
              <p:cNvPr id="8243" name="Rectangle 7"/>
              <p:cNvSpPr>
                <a:spLocks noChangeArrowheads="1"/>
              </p:cNvSpPr>
              <p:nvPr/>
            </p:nvSpPr>
            <p:spPr bwMode="auto">
              <a:xfrm>
                <a:off x="1200" y="682"/>
                <a:ext cx="432" cy="192"/>
              </a:xfrm>
              <a:prstGeom prst="rect">
                <a:avLst/>
              </a:prstGeom>
              <a:noFill/>
              <a:ln w="9525">
                <a:noFill/>
                <a:miter lim="800000"/>
                <a:headEnd/>
                <a:tailEnd/>
              </a:ln>
            </p:spPr>
            <p:txBody>
              <a:bodyPr wrap="none" anchor="ctr"/>
              <a:lstStyle/>
              <a:p>
                <a:pPr algn="ctr"/>
                <a:r>
                  <a:rPr lang="en-US" altLang="en-US" sz="1600"/>
                  <a:t>Open</a:t>
                </a:r>
              </a:p>
            </p:txBody>
          </p:sp>
          <p:sp>
            <p:nvSpPr>
              <p:cNvPr id="8244" name="Line 20"/>
              <p:cNvSpPr>
                <a:spLocks noChangeShapeType="1"/>
              </p:cNvSpPr>
              <p:nvPr/>
            </p:nvSpPr>
            <p:spPr bwMode="auto">
              <a:xfrm flipV="1">
                <a:off x="768" y="788"/>
                <a:ext cx="312" cy="0"/>
              </a:xfrm>
              <a:prstGeom prst="line">
                <a:avLst/>
              </a:prstGeom>
              <a:noFill/>
              <a:ln w="25400">
                <a:solidFill>
                  <a:srgbClr val="3366FF"/>
                </a:solidFill>
                <a:round/>
                <a:headEnd/>
                <a:tailEnd type="arrow" w="med" len="med"/>
              </a:ln>
            </p:spPr>
            <p:txBody>
              <a:bodyPr/>
              <a:lstStyle/>
              <a:p>
                <a:endParaRPr lang="en-US"/>
              </a:p>
            </p:txBody>
          </p:sp>
          <p:pic>
            <p:nvPicPr>
              <p:cNvPr id="8245" name="Picture 39"/>
              <p:cNvPicPr>
                <a:picLocks noChangeAspect="1" noChangeArrowheads="1"/>
              </p:cNvPicPr>
              <p:nvPr/>
            </p:nvPicPr>
            <p:blipFill>
              <a:blip r:embed="rId5">
                <a:grayscl/>
                <a:biLevel thresh="50000"/>
              </a:blip>
              <a:srcRect/>
              <a:stretch>
                <a:fillRect/>
              </a:stretch>
            </p:blipFill>
            <p:spPr bwMode="auto">
              <a:xfrm>
                <a:off x="1797" y="626"/>
                <a:ext cx="245" cy="334"/>
              </a:xfrm>
              <a:prstGeom prst="rect">
                <a:avLst/>
              </a:prstGeom>
              <a:noFill/>
              <a:ln w="9525">
                <a:noFill/>
                <a:miter lim="800000"/>
                <a:headEnd/>
                <a:tailEnd/>
              </a:ln>
            </p:spPr>
          </p:pic>
          <p:pic>
            <p:nvPicPr>
              <p:cNvPr id="8246" name="Picture 40"/>
              <p:cNvPicPr>
                <a:picLocks noChangeAspect="1" noChangeArrowheads="1"/>
              </p:cNvPicPr>
              <p:nvPr/>
            </p:nvPicPr>
            <p:blipFill>
              <a:blip r:embed="rId6">
                <a:grayscl/>
                <a:biLevel thresh="50000"/>
              </a:blip>
              <a:srcRect/>
              <a:stretch>
                <a:fillRect/>
              </a:stretch>
            </p:blipFill>
            <p:spPr bwMode="auto">
              <a:xfrm>
                <a:off x="2042" y="626"/>
                <a:ext cx="278" cy="324"/>
              </a:xfrm>
              <a:prstGeom prst="rect">
                <a:avLst/>
              </a:prstGeom>
              <a:noFill/>
              <a:ln w="9525">
                <a:noFill/>
                <a:miter lim="800000"/>
                <a:headEnd/>
                <a:tailEnd/>
              </a:ln>
            </p:spPr>
          </p:pic>
        </p:grpSp>
        <p:pic>
          <p:nvPicPr>
            <p:cNvPr id="8234" name="Picture 39"/>
            <p:cNvPicPr>
              <a:picLocks noChangeAspect="1" noChangeArrowheads="1"/>
            </p:cNvPicPr>
            <p:nvPr/>
          </p:nvPicPr>
          <p:blipFill>
            <a:blip r:embed="rId5">
              <a:grayscl/>
              <a:biLevel thresh="50000"/>
            </a:blip>
            <a:srcRect/>
            <a:stretch>
              <a:fillRect/>
            </a:stretch>
          </p:blipFill>
          <p:spPr bwMode="auto">
            <a:xfrm>
              <a:off x="3408" y="3281"/>
              <a:ext cx="212" cy="288"/>
            </a:xfrm>
            <a:prstGeom prst="rect">
              <a:avLst/>
            </a:prstGeom>
            <a:noFill/>
            <a:ln w="9525">
              <a:noFill/>
              <a:miter lim="800000"/>
              <a:headEnd/>
              <a:tailEnd/>
            </a:ln>
          </p:spPr>
        </p:pic>
        <p:pic>
          <p:nvPicPr>
            <p:cNvPr id="8235" name="Picture 39"/>
            <p:cNvPicPr>
              <a:picLocks noChangeAspect="1" noChangeArrowheads="1"/>
            </p:cNvPicPr>
            <p:nvPr/>
          </p:nvPicPr>
          <p:blipFill>
            <a:blip r:embed="rId5">
              <a:grayscl/>
              <a:biLevel thresh="50000"/>
            </a:blip>
            <a:srcRect/>
            <a:stretch>
              <a:fillRect/>
            </a:stretch>
          </p:blipFill>
          <p:spPr bwMode="auto">
            <a:xfrm>
              <a:off x="1660" y="3521"/>
              <a:ext cx="212" cy="288"/>
            </a:xfrm>
            <a:prstGeom prst="rect">
              <a:avLst/>
            </a:prstGeom>
            <a:noFill/>
            <a:ln w="9525">
              <a:noFill/>
              <a:miter lim="800000"/>
              <a:headEnd/>
              <a:tailEnd/>
            </a:ln>
          </p:spPr>
        </p:pic>
        <p:sp>
          <p:nvSpPr>
            <p:cNvPr id="8236" name="Line 61"/>
            <p:cNvSpPr>
              <a:spLocks noChangeShapeType="1"/>
            </p:cNvSpPr>
            <p:nvPr/>
          </p:nvSpPr>
          <p:spPr bwMode="auto">
            <a:xfrm>
              <a:off x="3265" y="2605"/>
              <a:ext cx="564" cy="1326"/>
            </a:xfrm>
            <a:custGeom>
              <a:avLst/>
              <a:gdLst>
                <a:gd name="T0" fmla="*/ 17641888 w 564"/>
                <a:gd name="T1" fmla="*/ 2147481321 h 1326"/>
                <a:gd name="T2" fmla="*/ 1421366169 w 564"/>
                <a:gd name="T3" fmla="*/ 2147481321 h 1326"/>
                <a:gd name="T4" fmla="*/ 1343242171 w 564"/>
                <a:gd name="T5" fmla="*/ 405745643 h 1326"/>
                <a:gd name="T6" fmla="*/ 0 w 564"/>
                <a:gd name="T7" fmla="*/ 0 h 1326"/>
                <a:gd name="T8" fmla="*/ 0 60000 65536"/>
                <a:gd name="T9" fmla="*/ 0 60000 65536"/>
                <a:gd name="T10" fmla="*/ 0 60000 65536"/>
                <a:gd name="T11" fmla="*/ 0 60000 65536"/>
                <a:gd name="T12" fmla="*/ 0 w 564"/>
                <a:gd name="T13" fmla="*/ 0 h 1326"/>
                <a:gd name="T14" fmla="*/ 564 w 564"/>
                <a:gd name="T15" fmla="*/ 1326 h 1326"/>
              </a:gdLst>
              <a:ahLst/>
              <a:cxnLst>
                <a:cxn ang="T8">
                  <a:pos x="T0" y="T1"/>
                </a:cxn>
                <a:cxn ang="T9">
                  <a:pos x="T2" y="T3"/>
                </a:cxn>
                <a:cxn ang="T10">
                  <a:pos x="T4" y="T5"/>
                </a:cxn>
                <a:cxn ang="T11">
                  <a:pos x="T6" y="T7"/>
                </a:cxn>
              </a:cxnLst>
              <a:rect l="T12" t="T13" r="T14" b="T15"/>
              <a:pathLst>
                <a:path w="564" h="1326">
                  <a:moveTo>
                    <a:pt x="7" y="1326"/>
                  </a:moveTo>
                  <a:lnTo>
                    <a:pt x="564" y="1326"/>
                  </a:lnTo>
                  <a:lnTo>
                    <a:pt x="533" y="161"/>
                  </a:lnTo>
                  <a:lnTo>
                    <a:pt x="0" y="0"/>
                  </a:lnTo>
                </a:path>
              </a:pathLst>
            </a:custGeom>
            <a:noFill/>
            <a:ln w="25400">
              <a:solidFill>
                <a:srgbClr val="3366FF"/>
              </a:solidFill>
              <a:round/>
              <a:headEnd/>
              <a:tailEnd type="arrow" w="med" len="med"/>
            </a:ln>
          </p:spPr>
          <p:txBody>
            <a:bodyPr/>
            <a:lstStyle/>
            <a:p>
              <a:endParaRPr lang="en-US"/>
            </a:p>
          </p:txBody>
        </p:sp>
        <p:sp>
          <p:nvSpPr>
            <p:cNvPr id="8237" name="Text Box 66"/>
            <p:cNvSpPr txBox="1">
              <a:spLocks noChangeArrowheads="1"/>
            </p:cNvSpPr>
            <p:nvPr/>
          </p:nvSpPr>
          <p:spPr bwMode="auto">
            <a:xfrm>
              <a:off x="2352" y="1103"/>
              <a:ext cx="1056" cy="414"/>
            </a:xfrm>
            <a:prstGeom prst="rect">
              <a:avLst/>
            </a:prstGeom>
            <a:noFill/>
            <a:ln w="9525">
              <a:noFill/>
              <a:miter lim="800000"/>
              <a:headEnd/>
              <a:tailEnd/>
            </a:ln>
          </p:spPr>
          <p:txBody>
            <a:bodyPr>
              <a:spAutoFit/>
            </a:bodyPr>
            <a:lstStyle/>
            <a:p>
              <a:pPr defTabSz="914400">
                <a:spcBef>
                  <a:spcPct val="50000"/>
                </a:spcBef>
              </a:pPr>
              <a:r>
                <a:rPr lang="en-US" altLang="en-US" sz="1000"/>
                <a:t>Developer analyzes the issue</a:t>
              </a:r>
            </a:p>
          </p:txBody>
        </p:sp>
        <p:sp>
          <p:nvSpPr>
            <p:cNvPr id="8238" name="Text Box 68"/>
            <p:cNvSpPr txBox="1">
              <a:spLocks noChangeArrowheads="1"/>
            </p:cNvSpPr>
            <p:nvPr/>
          </p:nvSpPr>
          <p:spPr bwMode="auto">
            <a:xfrm>
              <a:off x="2352" y="634"/>
              <a:ext cx="1007" cy="415"/>
            </a:xfrm>
            <a:prstGeom prst="rect">
              <a:avLst/>
            </a:prstGeom>
            <a:noFill/>
            <a:ln w="9525">
              <a:noFill/>
              <a:miter lim="800000"/>
              <a:headEnd/>
              <a:tailEnd/>
            </a:ln>
          </p:spPr>
          <p:txBody>
            <a:bodyPr>
              <a:spAutoFit/>
            </a:bodyPr>
            <a:lstStyle/>
            <a:p>
              <a:pPr defTabSz="914400">
                <a:spcBef>
                  <a:spcPct val="50000"/>
                </a:spcBef>
              </a:pPr>
              <a:r>
                <a:rPr lang="en-US" altLang="en-US" sz="1000"/>
                <a:t>Tester creates the issue</a:t>
              </a:r>
            </a:p>
          </p:txBody>
        </p:sp>
        <p:sp>
          <p:nvSpPr>
            <p:cNvPr id="8239" name="Text Box 69"/>
            <p:cNvSpPr txBox="1">
              <a:spLocks noChangeArrowheads="1"/>
            </p:cNvSpPr>
            <p:nvPr/>
          </p:nvSpPr>
          <p:spPr bwMode="auto">
            <a:xfrm>
              <a:off x="240" y="2231"/>
              <a:ext cx="528" cy="415"/>
            </a:xfrm>
            <a:prstGeom prst="rect">
              <a:avLst/>
            </a:prstGeom>
            <a:noFill/>
            <a:ln w="9525">
              <a:noFill/>
              <a:miter lim="800000"/>
              <a:headEnd/>
              <a:tailEnd/>
            </a:ln>
          </p:spPr>
          <p:txBody>
            <a:bodyPr>
              <a:spAutoFit/>
            </a:bodyPr>
            <a:lstStyle/>
            <a:p>
              <a:pPr defTabSz="914400">
                <a:spcBef>
                  <a:spcPct val="50000"/>
                </a:spcBef>
              </a:pPr>
              <a:r>
                <a:rPr lang="en-US" altLang="en-US" sz="1000"/>
                <a:t>Lead reviews</a:t>
              </a:r>
            </a:p>
          </p:txBody>
        </p:sp>
        <p:pic>
          <p:nvPicPr>
            <p:cNvPr id="8240" name="Picture 120"/>
            <p:cNvPicPr>
              <a:picLocks noChangeAspect="1" noChangeArrowheads="1"/>
            </p:cNvPicPr>
            <p:nvPr/>
          </p:nvPicPr>
          <p:blipFill>
            <a:blip r:embed="rId4"/>
            <a:srcRect/>
            <a:stretch>
              <a:fillRect/>
            </a:stretch>
          </p:blipFill>
          <p:spPr bwMode="auto">
            <a:xfrm>
              <a:off x="4292" y="419"/>
              <a:ext cx="223" cy="268"/>
            </a:xfrm>
            <a:prstGeom prst="rect">
              <a:avLst/>
            </a:prstGeom>
            <a:noFill/>
            <a:ln w="9525">
              <a:noFill/>
              <a:miter lim="800000"/>
              <a:headEnd/>
              <a:tailEnd/>
            </a:ln>
          </p:spPr>
        </p:pic>
        <p:sp>
          <p:nvSpPr>
            <p:cNvPr id="8241" name="Text Box 71"/>
            <p:cNvSpPr txBox="1">
              <a:spLocks noChangeArrowheads="1"/>
            </p:cNvSpPr>
            <p:nvPr/>
          </p:nvSpPr>
          <p:spPr bwMode="auto">
            <a:xfrm>
              <a:off x="4196" y="593"/>
              <a:ext cx="487" cy="383"/>
            </a:xfrm>
            <a:prstGeom prst="rect">
              <a:avLst/>
            </a:prstGeom>
            <a:noFill/>
            <a:ln w="9525">
              <a:noFill/>
              <a:miter lim="800000"/>
              <a:headEnd/>
              <a:tailEnd/>
            </a:ln>
          </p:spPr>
          <p:txBody>
            <a:bodyPr wrap="none">
              <a:spAutoFit/>
            </a:bodyPr>
            <a:lstStyle/>
            <a:p>
              <a:pPr defTabSz="914400"/>
              <a:r>
                <a:rPr lang="en-US" altLang="en-US"/>
                <a:t>You</a:t>
              </a:r>
            </a:p>
          </p:txBody>
        </p:sp>
      </p:grpSp>
      <p:sp>
        <p:nvSpPr>
          <p:cNvPr id="71" name="Content Placeholder 6"/>
          <p:cNvSpPr txBox="1">
            <a:spLocks/>
          </p:cNvSpPr>
          <p:nvPr/>
        </p:nvSpPr>
        <p:spPr>
          <a:xfrm>
            <a:off x="0" y="411163"/>
            <a:ext cx="3810000" cy="4446587"/>
          </a:xfrm>
          <a:prstGeom prst="rect">
            <a:avLst/>
          </a:prstGeom>
        </p:spPr>
        <p:txBody>
          <a:bodyPr/>
          <a:lstStyle/>
          <a:p>
            <a:pPr marL="90488" indent="-182563" defTabSz="914400" eaLnBrk="0" hangingPunct="0">
              <a:spcBef>
                <a:spcPct val="20000"/>
              </a:spcBef>
              <a:buFontTx/>
              <a:buBlip>
                <a:blip r:embed="rId7"/>
              </a:buBlip>
            </a:pPr>
            <a:r>
              <a:rPr lang="en-US" altLang="en-US" sz="1400">
                <a:solidFill>
                  <a:srgbClr val="262626"/>
                </a:solidFill>
                <a:latin typeface="Calibri" pitchFamily="34" charset="0"/>
              </a:rPr>
              <a:t>When a d</a:t>
            </a:r>
            <a:r>
              <a:rPr lang="en-US" altLang="en-US" sz="1400">
                <a:latin typeface="Calibri" pitchFamily="34" charset="0"/>
              </a:rPr>
              <a:t>efect is found, tester will create new JIRA ticket type bug. The status of the ticket is “</a:t>
            </a:r>
            <a:r>
              <a:rPr lang="en-US" altLang="en-US" sz="1400">
                <a:solidFill>
                  <a:srgbClr val="0000FF"/>
                </a:solidFill>
                <a:latin typeface="Calibri" pitchFamily="34" charset="0"/>
              </a:rPr>
              <a:t>Open</a:t>
            </a:r>
            <a:r>
              <a:rPr lang="en-US" altLang="en-US" sz="1400">
                <a:latin typeface="Calibri" pitchFamily="34" charset="0"/>
              </a:rPr>
              <a:t>”.</a:t>
            </a:r>
          </a:p>
          <a:p>
            <a:pPr marL="90488" indent="-182563" defTabSz="914400" eaLnBrk="0" hangingPunct="0">
              <a:spcBef>
                <a:spcPct val="20000"/>
              </a:spcBef>
              <a:buFontTx/>
              <a:buBlip>
                <a:blip r:embed="rId7"/>
              </a:buBlip>
            </a:pPr>
            <a:r>
              <a:rPr lang="en-US" altLang="en-US" sz="1400">
                <a:latin typeface="Calibri" pitchFamily="34" charset="0"/>
              </a:rPr>
              <a:t>The ticket will then be assigned to developer to analyze. If you are assigned to that issue and after analyzing the issue, you decide not to fix that issue, you can change the status of the ticket to “</a:t>
            </a:r>
            <a:r>
              <a:rPr lang="en-US" altLang="en-US" sz="1400">
                <a:solidFill>
                  <a:srgbClr val="0000FF"/>
                </a:solidFill>
                <a:latin typeface="Calibri" pitchFamily="34" charset="0"/>
              </a:rPr>
              <a:t>Resolved</a:t>
            </a:r>
            <a:r>
              <a:rPr lang="en-US" altLang="en-US" sz="1400">
                <a:latin typeface="Calibri" pitchFamily="34" charset="0"/>
              </a:rPr>
              <a:t>” with specific “</a:t>
            </a:r>
            <a:r>
              <a:rPr lang="en-US" altLang="en-US" sz="1400">
                <a:solidFill>
                  <a:srgbClr val="0000FF"/>
                </a:solidFill>
                <a:latin typeface="Calibri" pitchFamily="34" charset="0"/>
              </a:rPr>
              <a:t>Resolution</a:t>
            </a:r>
            <a:r>
              <a:rPr lang="en-US" altLang="en-US" sz="1400">
                <a:latin typeface="Calibri" pitchFamily="34" charset="0"/>
              </a:rPr>
              <a:t>” as described in later.</a:t>
            </a:r>
          </a:p>
          <a:p>
            <a:pPr marL="90488" indent="-182563" defTabSz="914400" eaLnBrk="0" hangingPunct="0">
              <a:spcBef>
                <a:spcPct val="20000"/>
              </a:spcBef>
              <a:buFontTx/>
              <a:buBlip>
                <a:blip r:embed="rId7"/>
              </a:buBlip>
            </a:pPr>
            <a:r>
              <a:rPr lang="en-US" altLang="en-US" sz="1400">
                <a:latin typeface="Calibri" pitchFamily="34" charset="0"/>
              </a:rPr>
              <a:t>If you decide to fix it, mark it as “</a:t>
            </a:r>
            <a:r>
              <a:rPr lang="en-US" altLang="en-US" sz="1400" b="1">
                <a:solidFill>
                  <a:srgbClr val="FFC000"/>
                </a:solidFill>
                <a:latin typeface="Calibri" pitchFamily="34" charset="0"/>
              </a:rPr>
              <a:t>In Progress</a:t>
            </a:r>
            <a:r>
              <a:rPr lang="en-US" altLang="en-US" sz="1400">
                <a:latin typeface="Calibri" pitchFamily="34" charset="0"/>
              </a:rPr>
              <a:t>”, while working on the patch for bug fixing. When the patch is done, set the issue status to “</a:t>
            </a:r>
            <a:r>
              <a:rPr lang="en-US" altLang="en-US" sz="1400">
                <a:solidFill>
                  <a:srgbClr val="0000FF"/>
                </a:solidFill>
                <a:latin typeface="Calibri" pitchFamily="34" charset="0"/>
              </a:rPr>
              <a:t>Patch Ready</a:t>
            </a:r>
            <a:r>
              <a:rPr lang="en-US" altLang="en-US" sz="1400">
                <a:latin typeface="Calibri" pitchFamily="34" charset="0"/>
              </a:rPr>
              <a:t>”. It will be reviewed by Dev Lead. If the patch is OK, Lead will set the issue to “</a:t>
            </a:r>
            <a:r>
              <a:rPr lang="en-US" altLang="en-US" sz="1400">
                <a:solidFill>
                  <a:srgbClr val="0000FF"/>
                </a:solidFill>
                <a:latin typeface="Calibri" pitchFamily="34" charset="0"/>
              </a:rPr>
              <a:t>Patch Review</a:t>
            </a:r>
            <a:r>
              <a:rPr lang="en-US" altLang="en-US" sz="1400">
                <a:latin typeface="Calibri" pitchFamily="34" charset="0"/>
              </a:rPr>
              <a:t>”. </a:t>
            </a:r>
          </a:p>
          <a:p>
            <a:pPr marL="90488" indent="-182563" defTabSz="914400" eaLnBrk="0" hangingPunct="0">
              <a:spcBef>
                <a:spcPct val="20000"/>
              </a:spcBef>
              <a:buFontTx/>
              <a:buBlip>
                <a:blip r:embed="rId7"/>
              </a:buBlip>
            </a:pPr>
            <a:r>
              <a:rPr lang="en-US" altLang="en-US" sz="1400">
                <a:latin typeface="Calibri" pitchFamily="34" charset="0"/>
              </a:rPr>
              <a:t>When the new build is release with the review patch, you can set the status of the issue to “</a:t>
            </a:r>
            <a:r>
              <a:rPr lang="en-US" altLang="en-US" sz="1400">
                <a:solidFill>
                  <a:srgbClr val="0000FF"/>
                </a:solidFill>
                <a:latin typeface="Calibri" pitchFamily="34" charset="0"/>
              </a:rPr>
              <a:t>Resolved</a:t>
            </a:r>
            <a:r>
              <a:rPr lang="en-US" altLang="en-US" sz="1400">
                <a:latin typeface="Calibri" pitchFamily="34" charset="0"/>
              </a:rPr>
              <a:t>” as Fixed. The issue will be assigned back to reporter (tester). Now, tester will have to verify that the issue is really fixed. If it is fixed, tester closes it; otherwise he/she reopens it.</a:t>
            </a:r>
          </a:p>
          <a:p>
            <a:pPr marL="90488" indent="-182563" defTabSz="914400" eaLnBrk="0" hangingPunct="0">
              <a:spcBef>
                <a:spcPct val="20000"/>
              </a:spcBef>
              <a:buFontTx/>
              <a:buBlip>
                <a:blip r:embed="rId7"/>
              </a:buBlip>
            </a:pPr>
            <a:endParaRPr lang="en-US" sz="1200">
              <a:solidFill>
                <a:srgbClr val="262626"/>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txBox="1">
            <a:spLocks/>
          </p:cNvSpPr>
          <p:nvPr/>
        </p:nvSpPr>
        <p:spPr bwMode="auto">
          <a:xfrm>
            <a:off x="228600" y="-95250"/>
            <a:ext cx="8610600" cy="473075"/>
          </a:xfrm>
          <a:prstGeom prst="rect">
            <a:avLst/>
          </a:prstGeom>
          <a:noFill/>
          <a:ln w="9525">
            <a:noFill/>
            <a:miter lim="800000"/>
            <a:headEnd/>
            <a:tailEnd/>
          </a:ln>
        </p:spPr>
        <p:txBody>
          <a:bodyPr/>
          <a:lstStyle/>
          <a:p>
            <a:pPr eaLnBrk="0" hangingPunct="0"/>
            <a:r>
              <a:rPr lang="en-US" sz="3200" b="1">
                <a:solidFill>
                  <a:schemeClr val="bg1"/>
                </a:solidFill>
                <a:latin typeface="Calibri" pitchFamily="34" charset="0"/>
              </a:rPr>
              <a:t>JIRA ticket resolution</a:t>
            </a:r>
          </a:p>
        </p:txBody>
      </p:sp>
      <p:sp>
        <p:nvSpPr>
          <p:cNvPr id="6" name="Content Placeholder 2"/>
          <p:cNvSpPr txBox="1">
            <a:spLocks/>
          </p:cNvSpPr>
          <p:nvPr/>
        </p:nvSpPr>
        <p:spPr>
          <a:xfrm>
            <a:off x="-76200" y="1155355"/>
            <a:ext cx="8915400" cy="3305520"/>
          </a:xfrm>
          <a:prstGeom prst="rect">
            <a:avLst/>
          </a:prstGeom>
        </p:spPr>
        <p:txBody>
          <a:bodyPr>
            <a:scene3d>
              <a:camera prst="orthographicFront"/>
              <a:lightRig rig="threePt" dir="t"/>
            </a:scene3d>
            <a:sp3d/>
          </a:bodyPr>
          <a:lstStyle/>
          <a:p>
            <a:pPr marL="533400" indent="-365760" defTabSz="914400" eaLnBrk="0" hangingPunct="0">
              <a:spcBef>
                <a:spcPct val="20000"/>
              </a:spcBef>
              <a:buFontTx/>
              <a:buBlip>
                <a:blip r:embed="rId3"/>
              </a:buBlip>
              <a:defRPr/>
            </a:pPr>
            <a:r>
              <a:rPr lang="en-US" altLang="en-US" b="1" kern="0" dirty="0">
                <a:solidFill>
                  <a:srgbClr val="0070C0"/>
                </a:solidFill>
                <a:latin typeface="+mn-lt"/>
                <a:ea typeface="ＭＳ Ｐゴシック" pitchFamily="34" charset="-128"/>
                <a:cs typeface="Times New Roman" pitchFamily="18" charset="0"/>
              </a:rPr>
              <a:t>Invalid</a:t>
            </a:r>
            <a:r>
              <a:rPr lang="en-US" altLang="en-US" kern="0" dirty="0">
                <a:solidFill>
                  <a:srgbClr val="262626"/>
                </a:solidFill>
                <a:latin typeface="+mn-lt"/>
                <a:ea typeface="ＭＳ Ｐゴシック" pitchFamily="34" charset="-128"/>
                <a:cs typeface="Times New Roman" pitchFamily="18" charset="0"/>
              </a:rPr>
              <a:t>: the reported issue is actually </a:t>
            </a:r>
            <a:r>
              <a:rPr lang="en-US" altLang="en-US" b="1" kern="0" dirty="0">
                <a:solidFill>
                  <a:srgbClr val="FF0000"/>
                </a:solidFill>
                <a:latin typeface="+mn-lt"/>
                <a:ea typeface="ＭＳ Ｐゴシック" pitchFamily="34" charset="-128"/>
                <a:cs typeface="Times New Roman" pitchFamily="18" charset="0"/>
              </a:rPr>
              <a:t>not a bug.</a:t>
            </a:r>
          </a:p>
          <a:p>
            <a:pPr marL="533400" indent="-365760" defTabSz="914400" eaLnBrk="0" hangingPunct="0">
              <a:spcBef>
                <a:spcPct val="20000"/>
              </a:spcBef>
              <a:buFontTx/>
              <a:buBlip>
                <a:blip r:embed="rId3"/>
              </a:buBlip>
              <a:defRPr/>
            </a:pPr>
            <a:r>
              <a:rPr lang="en-US" altLang="en-US" b="1" kern="0" dirty="0">
                <a:solidFill>
                  <a:srgbClr val="0070C0"/>
                </a:solidFill>
                <a:latin typeface="+mn-lt"/>
                <a:ea typeface="ＭＳ Ｐゴシック" pitchFamily="34" charset="-128"/>
                <a:cs typeface="Times New Roman" pitchFamily="18" charset="0"/>
              </a:rPr>
              <a:t>Incomplete</a:t>
            </a:r>
            <a:r>
              <a:rPr lang="en-US" altLang="en-US" kern="0" dirty="0">
                <a:solidFill>
                  <a:srgbClr val="262626"/>
                </a:solidFill>
                <a:latin typeface="+mn-lt"/>
                <a:ea typeface="ＭＳ Ｐゴシック" pitchFamily="34" charset="-128"/>
                <a:cs typeface="Times New Roman" pitchFamily="18" charset="0"/>
              </a:rPr>
              <a:t>: information in the report is </a:t>
            </a:r>
            <a:r>
              <a:rPr lang="en-US" altLang="en-US" b="1" kern="0" dirty="0">
                <a:solidFill>
                  <a:srgbClr val="262626"/>
                </a:solidFill>
                <a:latin typeface="+mn-lt"/>
                <a:ea typeface="ＭＳ Ｐゴシック" pitchFamily="34" charset="-128"/>
                <a:cs typeface="Times New Roman" pitchFamily="18" charset="0"/>
              </a:rPr>
              <a:t>not enough</a:t>
            </a:r>
            <a:r>
              <a:rPr lang="en-US" altLang="en-US" kern="0" dirty="0">
                <a:solidFill>
                  <a:srgbClr val="262626"/>
                </a:solidFill>
                <a:latin typeface="+mn-lt"/>
                <a:ea typeface="ＭＳ Ｐゴシック" pitchFamily="34" charset="-128"/>
                <a:cs typeface="Times New Roman" pitchFamily="18" charset="0"/>
              </a:rPr>
              <a:t> to continue processing,</a:t>
            </a:r>
            <a:br>
              <a:rPr lang="en-US" altLang="en-US" kern="0" dirty="0">
                <a:solidFill>
                  <a:srgbClr val="262626"/>
                </a:solidFill>
                <a:latin typeface="+mn-lt"/>
                <a:ea typeface="ＭＳ Ｐゴシック" pitchFamily="34" charset="-128"/>
                <a:cs typeface="Times New Roman" pitchFamily="18" charset="0"/>
              </a:rPr>
            </a:br>
            <a:r>
              <a:rPr lang="en-US" altLang="en-US" kern="0" dirty="0">
                <a:solidFill>
                  <a:srgbClr val="262626"/>
                </a:solidFill>
                <a:latin typeface="+mn-lt"/>
                <a:ea typeface="ＭＳ Ｐゴシック" pitchFamily="34" charset="-128"/>
                <a:cs typeface="Times New Roman" pitchFamily="18" charset="0"/>
              </a:rPr>
              <a:t>	ex: log is corrupted, steps to reproduce are not clear… </a:t>
            </a:r>
          </a:p>
          <a:p>
            <a:pPr marL="533400" indent="-365760" defTabSz="914400" eaLnBrk="0" hangingPunct="0">
              <a:spcBef>
                <a:spcPct val="20000"/>
              </a:spcBef>
              <a:buFontTx/>
              <a:buBlip>
                <a:blip r:embed="rId3"/>
              </a:buBlip>
              <a:defRPr/>
            </a:pPr>
            <a:r>
              <a:rPr lang="en-US" altLang="en-US" b="1" kern="0" dirty="0">
                <a:solidFill>
                  <a:srgbClr val="0070C0"/>
                </a:solidFill>
                <a:latin typeface="+mn-lt"/>
                <a:ea typeface="ＭＳ Ｐゴシック" pitchFamily="34" charset="-128"/>
                <a:cs typeface="Times New Roman" pitchFamily="18" charset="0"/>
              </a:rPr>
              <a:t>Duplicate</a:t>
            </a:r>
            <a:r>
              <a:rPr lang="en-US" altLang="en-US" kern="0" dirty="0">
                <a:solidFill>
                  <a:srgbClr val="262626"/>
                </a:solidFill>
                <a:latin typeface="+mn-lt"/>
                <a:ea typeface="ＭＳ Ｐゴシック" pitchFamily="34" charset="-128"/>
                <a:cs typeface="Times New Roman" pitchFamily="18" charset="0"/>
              </a:rPr>
              <a:t>: there already exists another </a:t>
            </a:r>
            <a:r>
              <a:rPr lang="en-US" altLang="en-US" b="1" kern="0" dirty="0">
                <a:solidFill>
                  <a:srgbClr val="262626"/>
                </a:solidFill>
                <a:latin typeface="+mn-lt"/>
                <a:ea typeface="ＭＳ Ｐゴシック" pitchFamily="34" charset="-128"/>
                <a:cs typeface="Times New Roman" pitchFamily="18" charset="0"/>
              </a:rPr>
              <a:t>similar ticket</a:t>
            </a:r>
            <a:r>
              <a:rPr lang="en-US" altLang="en-US" kern="0" dirty="0">
                <a:solidFill>
                  <a:srgbClr val="262626"/>
                </a:solidFill>
                <a:latin typeface="+mn-lt"/>
                <a:ea typeface="ＭＳ Ｐゴシック" pitchFamily="34" charset="-128"/>
                <a:cs typeface="Times New Roman" pitchFamily="18" charset="0"/>
              </a:rPr>
              <a:t> (same root cause), which has not been fixed yet.</a:t>
            </a:r>
          </a:p>
          <a:p>
            <a:pPr marL="533400" indent="-365760" defTabSz="914400" eaLnBrk="0" hangingPunct="0">
              <a:spcBef>
                <a:spcPct val="20000"/>
              </a:spcBef>
              <a:buFontTx/>
              <a:buBlip>
                <a:blip r:embed="rId3"/>
              </a:buBlip>
              <a:defRPr/>
            </a:pPr>
            <a:r>
              <a:rPr lang="en-US" altLang="en-US" b="1" kern="0" dirty="0">
                <a:solidFill>
                  <a:srgbClr val="0070C0"/>
                </a:solidFill>
                <a:latin typeface="+mn-lt"/>
                <a:ea typeface="ＭＳ Ｐゴシック" pitchFamily="34" charset="-128"/>
                <a:cs typeface="Times New Roman" pitchFamily="18" charset="0"/>
              </a:rPr>
              <a:t>Won’t fix</a:t>
            </a:r>
            <a:r>
              <a:rPr lang="en-US" altLang="en-US" kern="0" dirty="0">
                <a:solidFill>
                  <a:srgbClr val="262626"/>
                </a:solidFill>
                <a:latin typeface="+mn-lt"/>
                <a:ea typeface="ＭＳ Ｐゴシック" pitchFamily="34" charset="-128"/>
                <a:cs typeface="Times New Roman" pitchFamily="18" charset="0"/>
              </a:rPr>
              <a:t>: developer decides </a:t>
            </a:r>
            <a:r>
              <a:rPr lang="en-US" altLang="en-US" b="1" kern="0" dirty="0">
                <a:solidFill>
                  <a:srgbClr val="262626"/>
                </a:solidFill>
                <a:latin typeface="+mn-lt"/>
                <a:ea typeface="ＭＳ Ｐゴシック" pitchFamily="34" charset="-128"/>
                <a:cs typeface="Times New Roman" pitchFamily="18" charset="0"/>
              </a:rPr>
              <a:t>not to fi</a:t>
            </a:r>
            <a:r>
              <a:rPr lang="en-US" altLang="en-US" kern="0" dirty="0">
                <a:solidFill>
                  <a:srgbClr val="262626"/>
                </a:solidFill>
                <a:latin typeface="+mn-lt"/>
                <a:ea typeface="ＭＳ Ｐゴシック" pitchFamily="34" charset="-128"/>
                <a:cs typeface="Times New Roman" pitchFamily="18" charset="0"/>
              </a:rPr>
              <a:t>x the issue.</a:t>
            </a:r>
          </a:p>
          <a:p>
            <a:pPr marL="533400" indent="-365760" defTabSz="914400" eaLnBrk="0" hangingPunct="0">
              <a:spcBef>
                <a:spcPct val="20000"/>
              </a:spcBef>
              <a:buFontTx/>
              <a:buBlip>
                <a:blip r:embed="rId3"/>
              </a:buBlip>
              <a:defRPr/>
            </a:pPr>
            <a:r>
              <a:rPr lang="en-US" altLang="en-US" b="1" kern="0" dirty="0">
                <a:solidFill>
                  <a:srgbClr val="0070C0"/>
                </a:solidFill>
                <a:latin typeface="+mn-lt"/>
                <a:ea typeface="ＭＳ Ｐゴシック" pitchFamily="34" charset="-128"/>
                <a:cs typeface="Times New Roman" pitchFamily="18" charset="0"/>
              </a:rPr>
              <a:t>Cannot Reproduce</a:t>
            </a:r>
            <a:r>
              <a:rPr lang="en-US" altLang="en-US" kern="0" dirty="0">
                <a:solidFill>
                  <a:srgbClr val="262626"/>
                </a:solidFill>
                <a:latin typeface="+mn-lt"/>
                <a:ea typeface="ＭＳ Ｐゴシック" pitchFamily="34" charset="-128"/>
                <a:cs typeface="Times New Roman" pitchFamily="18" charset="0"/>
              </a:rPr>
              <a:t>: the issue reproducibility frequency is </a:t>
            </a:r>
            <a:r>
              <a:rPr lang="en-US" altLang="en-US" b="1" kern="0" dirty="0">
                <a:solidFill>
                  <a:srgbClr val="262626"/>
                </a:solidFill>
                <a:latin typeface="+mn-lt"/>
                <a:ea typeface="ＭＳ Ｐゴシック" pitchFamily="34" charset="-128"/>
                <a:cs typeface="Times New Roman" pitchFamily="18" charset="0"/>
              </a:rPr>
              <a:t>low</a:t>
            </a:r>
            <a:r>
              <a:rPr lang="en-US" altLang="en-US" kern="0" dirty="0">
                <a:solidFill>
                  <a:srgbClr val="262626"/>
                </a:solidFill>
                <a:latin typeface="+mn-lt"/>
                <a:ea typeface="ＭＳ Ｐゴシック" pitchFamily="34" charset="-128"/>
                <a:cs typeface="Times New Roman" pitchFamily="18" charset="0"/>
              </a:rPr>
              <a:t> and developer is </a:t>
            </a:r>
            <a:r>
              <a:rPr lang="en-US" altLang="en-US" b="1" kern="0" dirty="0">
                <a:solidFill>
                  <a:srgbClr val="262626"/>
                </a:solidFill>
                <a:latin typeface="+mn-lt"/>
                <a:ea typeface="ＭＳ Ｐゴシック" pitchFamily="34" charset="-128"/>
                <a:cs typeface="Times New Roman" pitchFamily="18" charset="0"/>
              </a:rPr>
              <a:t>unable to reproduce it again.</a:t>
            </a:r>
          </a:p>
          <a:p>
            <a:pPr marL="533400" indent="-365760" defTabSz="914400" eaLnBrk="0" hangingPunct="0">
              <a:spcBef>
                <a:spcPct val="20000"/>
              </a:spcBef>
              <a:buFontTx/>
              <a:buBlip>
                <a:blip r:embed="rId3"/>
              </a:buBlip>
              <a:defRPr/>
            </a:pPr>
            <a:r>
              <a:rPr lang="en-US" altLang="en-US" b="1" kern="0" dirty="0">
                <a:solidFill>
                  <a:srgbClr val="0070C0"/>
                </a:solidFill>
                <a:latin typeface="+mn-lt"/>
                <a:ea typeface="ＭＳ Ｐゴシック" pitchFamily="34" charset="-128"/>
                <a:cs typeface="Times New Roman" pitchFamily="18" charset="0"/>
              </a:rPr>
              <a:t>On Hold</a:t>
            </a:r>
            <a:r>
              <a:rPr lang="en-US" altLang="en-US" kern="0" dirty="0">
                <a:solidFill>
                  <a:srgbClr val="262626"/>
                </a:solidFill>
                <a:latin typeface="+mn-lt"/>
                <a:ea typeface="ＭＳ Ｐゴシック" pitchFamily="34" charset="-128"/>
                <a:cs typeface="Times New Roman" pitchFamily="18" charset="0"/>
              </a:rPr>
              <a:t>: the issue </a:t>
            </a:r>
            <a:r>
              <a:rPr lang="en-US" altLang="en-US" b="1" kern="0" dirty="0">
                <a:solidFill>
                  <a:srgbClr val="262626"/>
                </a:solidFill>
                <a:latin typeface="+mn-lt"/>
                <a:ea typeface="ＭＳ Ｐゴシック" pitchFamily="34" charset="-128"/>
                <a:cs typeface="Times New Roman" pitchFamily="18" charset="0"/>
              </a:rPr>
              <a:t>takes long time</a:t>
            </a:r>
            <a:r>
              <a:rPr lang="en-US" altLang="en-US" kern="0" dirty="0">
                <a:solidFill>
                  <a:srgbClr val="262626"/>
                </a:solidFill>
                <a:latin typeface="+mn-lt"/>
                <a:ea typeface="ＭＳ Ｐゴシック" pitchFamily="34" charset="-128"/>
                <a:cs typeface="Times New Roman" pitchFamily="18" charset="0"/>
              </a:rPr>
              <a:t> to analyze, or developer decides to </a:t>
            </a:r>
            <a:r>
              <a:rPr lang="en-US" altLang="en-US" b="1" kern="0" dirty="0">
                <a:solidFill>
                  <a:srgbClr val="262626"/>
                </a:solidFill>
                <a:latin typeface="+mn-lt"/>
                <a:ea typeface="ＭＳ Ｐゴシック" pitchFamily="34" charset="-128"/>
                <a:cs typeface="Times New Roman" pitchFamily="18" charset="0"/>
              </a:rPr>
              <a:t>fix it later</a:t>
            </a:r>
            <a:r>
              <a:rPr lang="en-US" altLang="en-US" kern="0" dirty="0">
                <a:solidFill>
                  <a:srgbClr val="262626"/>
                </a:solidFill>
                <a:latin typeface="+mn-lt"/>
                <a:ea typeface="ＭＳ Ｐゴシック" pitchFamily="34" charset="-128"/>
                <a:cs typeface="Times New Roman" pitchFamily="18" charset="0"/>
              </a:rPr>
              <a:t>.</a:t>
            </a:r>
          </a:p>
          <a:p>
            <a:pPr marL="533400" indent="-365760" defTabSz="914400" eaLnBrk="0" hangingPunct="0">
              <a:spcBef>
                <a:spcPct val="20000"/>
              </a:spcBef>
              <a:buFontTx/>
              <a:buBlip>
                <a:blip r:embed="rId3"/>
              </a:buBlip>
              <a:defRPr/>
            </a:pPr>
            <a:r>
              <a:rPr lang="en-US" altLang="en-US" b="1" kern="0" dirty="0">
                <a:solidFill>
                  <a:srgbClr val="0070C0"/>
                </a:solidFill>
                <a:latin typeface="+mn-lt"/>
                <a:ea typeface="ＭＳ Ｐゴシック" pitchFamily="34" charset="-128"/>
                <a:cs typeface="Times New Roman" pitchFamily="18" charset="0"/>
              </a:rPr>
              <a:t>In Progress</a:t>
            </a:r>
            <a:r>
              <a:rPr lang="en-US" altLang="en-US" kern="0" dirty="0">
                <a:solidFill>
                  <a:srgbClr val="262626"/>
                </a:solidFill>
                <a:latin typeface="+mn-lt"/>
                <a:ea typeface="ＭＳ Ｐゴシック" pitchFamily="34" charset="-128"/>
                <a:cs typeface="Times New Roman" pitchFamily="18" charset="0"/>
              </a:rPr>
              <a:t>: developer </a:t>
            </a:r>
            <a:r>
              <a:rPr lang="en-US" altLang="en-US" b="1" kern="0" dirty="0">
                <a:solidFill>
                  <a:srgbClr val="262626"/>
                </a:solidFill>
                <a:latin typeface="+mn-lt"/>
                <a:ea typeface="ＭＳ Ｐゴシック" pitchFamily="34" charset="-128"/>
                <a:cs typeface="Times New Roman" pitchFamily="18" charset="0"/>
              </a:rPr>
              <a:t>is working</a:t>
            </a:r>
            <a:r>
              <a:rPr lang="en-US" altLang="en-US" kern="0" dirty="0">
                <a:solidFill>
                  <a:srgbClr val="262626"/>
                </a:solidFill>
                <a:latin typeface="+mn-lt"/>
                <a:ea typeface="ＭＳ Ｐゴシック" pitchFamily="34" charset="-128"/>
                <a:cs typeface="Times New Roman" pitchFamily="18" charset="0"/>
              </a:rPr>
              <a:t> on the issue. </a:t>
            </a:r>
          </a:p>
          <a:p>
            <a:pPr marL="533400" indent="-365760" defTabSz="914400" eaLnBrk="0" hangingPunct="0">
              <a:spcBef>
                <a:spcPct val="20000"/>
              </a:spcBef>
              <a:buFontTx/>
              <a:buBlip>
                <a:blip r:embed="rId3"/>
              </a:buBlip>
              <a:defRPr/>
            </a:pPr>
            <a:r>
              <a:rPr lang="en-US" altLang="en-US" b="1" kern="0" dirty="0">
                <a:solidFill>
                  <a:srgbClr val="0070C0"/>
                </a:solidFill>
                <a:latin typeface="+mn-lt"/>
                <a:ea typeface="ＭＳ Ｐゴシック" pitchFamily="34" charset="-128"/>
                <a:cs typeface="Times New Roman" pitchFamily="18" charset="0"/>
              </a:rPr>
              <a:t>Fixed</a:t>
            </a:r>
            <a:r>
              <a:rPr lang="en-US" altLang="en-US" kern="0" dirty="0">
                <a:solidFill>
                  <a:srgbClr val="262626"/>
                </a:solidFill>
                <a:latin typeface="+mn-lt"/>
                <a:ea typeface="ＭＳ Ｐゴシック" pitchFamily="34" charset="-128"/>
                <a:cs typeface="Times New Roman" pitchFamily="18" charset="0"/>
              </a:rPr>
              <a:t>: when a patch for the bug is ready, and passes review by Development Lead, the issue will be resolved as “</a:t>
            </a:r>
            <a:r>
              <a:rPr lang="en-US" altLang="en-US" kern="0" dirty="0">
                <a:solidFill>
                  <a:srgbClr val="0000FF"/>
                </a:solidFill>
                <a:latin typeface="+mn-lt"/>
                <a:ea typeface="ＭＳ Ｐゴシック" pitchFamily="34" charset="-128"/>
                <a:cs typeface="Times New Roman" pitchFamily="18" charset="0"/>
              </a:rPr>
              <a:t>Fixed</a:t>
            </a:r>
            <a:r>
              <a:rPr lang="en-US" altLang="en-US" kern="0" dirty="0">
                <a:solidFill>
                  <a:srgbClr val="262626"/>
                </a:solidFill>
                <a:latin typeface="+mn-lt"/>
                <a:ea typeface="ＭＳ Ｐゴシック" pitchFamily="34" charset="-128"/>
                <a:cs typeface="Times New Roman" pitchFamily="18" charset="0"/>
              </a:rPr>
              <a:t>”</a:t>
            </a:r>
          </a:p>
          <a:p>
            <a:pPr marL="533400" indent="-533400" defTabSz="914400" eaLnBrk="0" hangingPunct="0">
              <a:spcBef>
                <a:spcPct val="20000"/>
              </a:spcBef>
              <a:buFontTx/>
              <a:buBlip>
                <a:blip r:embed="rId3"/>
              </a:buBlip>
              <a:defRPr/>
            </a:pPr>
            <a:endParaRPr lang="en-US" altLang="en-US" kern="0" dirty="0">
              <a:solidFill>
                <a:srgbClr val="262626"/>
              </a:solidFill>
              <a:latin typeface="+mn-lt"/>
              <a:ea typeface="ＭＳ Ｐゴシック" pitchFamily="34" charset="-128"/>
              <a:cs typeface="Times New Roman" pitchFamily="18" charset="0"/>
            </a:endParaRPr>
          </a:p>
        </p:txBody>
      </p:sp>
      <p:sp>
        <p:nvSpPr>
          <p:cNvPr id="7" name="Content Placeholder 2"/>
          <p:cNvSpPr txBox="1">
            <a:spLocks/>
          </p:cNvSpPr>
          <p:nvPr/>
        </p:nvSpPr>
        <p:spPr bwMode="auto">
          <a:xfrm>
            <a:off x="-457200" y="438150"/>
            <a:ext cx="9296400" cy="685800"/>
          </a:xfrm>
          <a:prstGeom prst="rect">
            <a:avLst/>
          </a:prstGeom>
          <a:noFill/>
          <a:ln w="9525">
            <a:noFill/>
            <a:miter lim="800000"/>
            <a:headEnd/>
            <a:tailEnd/>
          </a:ln>
        </p:spPr>
        <p:txBody>
          <a:bodyPr/>
          <a:lstStyle/>
          <a:p>
            <a:pPr marL="914400" lvl="1" indent="-457200" defTabSz="914400" eaLnBrk="0" hangingPunct="0">
              <a:spcBef>
                <a:spcPct val="20000"/>
              </a:spcBef>
              <a:defRPr/>
            </a:pPr>
            <a:r>
              <a:rPr lang="en-US" altLang="en-US" sz="2000" kern="0" dirty="0">
                <a:solidFill>
                  <a:srgbClr val="262626"/>
                </a:solidFill>
                <a:latin typeface="+mn-lt"/>
                <a:ea typeface="ＭＳ Ｐゴシック" pitchFamily="34" charset="-128"/>
                <a:cs typeface="Times New Roman" pitchFamily="18" charset="0"/>
              </a:rPr>
              <a:t>When a ticket is set to "</a:t>
            </a:r>
            <a:r>
              <a:rPr lang="en-US" altLang="en-US" sz="2000" kern="0" dirty="0">
                <a:solidFill>
                  <a:srgbClr val="0000FF"/>
                </a:solidFill>
                <a:latin typeface="+mn-lt"/>
                <a:ea typeface="ＭＳ Ｐゴシック" pitchFamily="34" charset="-128"/>
                <a:cs typeface="Times New Roman" pitchFamily="18" charset="0"/>
              </a:rPr>
              <a:t>Resolved</a:t>
            </a:r>
            <a:r>
              <a:rPr lang="en-US" altLang="en-US" sz="2000" kern="0" dirty="0">
                <a:solidFill>
                  <a:srgbClr val="262626"/>
                </a:solidFill>
                <a:latin typeface="+mn-lt"/>
                <a:ea typeface="ＭＳ Ｐゴシック" pitchFamily="34" charset="-128"/>
                <a:cs typeface="Times New Roman" pitchFamily="18" charset="0"/>
              </a:rPr>
              <a:t>", a "</a:t>
            </a:r>
            <a:r>
              <a:rPr lang="en-US" altLang="en-US" sz="2000" kern="0" dirty="0">
                <a:solidFill>
                  <a:srgbClr val="0000FF"/>
                </a:solidFill>
                <a:latin typeface="+mn-lt"/>
                <a:ea typeface="ＭＳ Ｐゴシック" pitchFamily="34" charset="-128"/>
                <a:cs typeface="Times New Roman" pitchFamily="18" charset="0"/>
              </a:rPr>
              <a:t>Resolution</a:t>
            </a:r>
            <a:r>
              <a:rPr lang="en-US" altLang="en-US" sz="2000" kern="0" dirty="0">
                <a:solidFill>
                  <a:srgbClr val="262626"/>
                </a:solidFill>
                <a:latin typeface="+mn-lt"/>
                <a:ea typeface="ＭＳ Ｐゴシック" pitchFamily="34" charset="-128"/>
                <a:cs typeface="Times New Roman" pitchFamily="18" charset="0"/>
              </a:rPr>
              <a:t>" must be provided. Below are some common resolutions: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p:txBody>
          <a:bodyPr/>
          <a:lstStyle/>
          <a:p>
            <a:pPr marL="609600" indent="-609600"/>
            <a:r>
              <a:rPr lang="en-US" altLang="en-US" b="1" smtClean="0"/>
              <a:t>Issue types</a:t>
            </a:r>
          </a:p>
        </p:txBody>
      </p:sp>
      <p:sp>
        <p:nvSpPr>
          <p:cNvPr id="10243" name="Content Placeholder 2"/>
          <p:cNvSpPr>
            <a:spLocks/>
          </p:cNvSpPr>
          <p:nvPr/>
        </p:nvSpPr>
        <p:spPr bwMode="auto">
          <a:xfrm>
            <a:off x="228600" y="800100"/>
            <a:ext cx="8458200" cy="302895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a:solidFill>
                <a:srgbClr val="262626"/>
              </a:solidFill>
              <a:latin typeface="Calibri" pitchFamily="34" charset="0"/>
            </a:endParaRPr>
          </a:p>
          <a:p>
            <a:pPr marL="533400" indent="-533400" algn="ctr" defTabSz="914400" eaLnBrk="0" hangingPunct="0">
              <a:spcBef>
                <a:spcPct val="20000"/>
              </a:spcBef>
            </a:pPr>
            <a:r>
              <a:rPr lang="en-US" altLang="ja-JP" sz="3200" b="1">
                <a:solidFill>
                  <a:srgbClr val="808080"/>
                </a:solidFill>
                <a:latin typeface="Calibri" pitchFamily="34" charset="0"/>
              </a:rPr>
              <a:t>Bug</a:t>
            </a:r>
          </a:p>
          <a:p>
            <a:pPr marL="533400" indent="-533400" algn="ctr" defTabSz="914400" eaLnBrk="0" hangingPunct="0">
              <a:spcBef>
                <a:spcPct val="20000"/>
              </a:spcBef>
            </a:pPr>
            <a:r>
              <a:rPr lang="en-US" altLang="ja-JP" sz="3200" b="1">
                <a:solidFill>
                  <a:schemeClr val="accent1"/>
                </a:solidFill>
                <a:latin typeface="Calibri" pitchFamily="34" charset="0"/>
              </a:rPr>
              <a:t>Task</a:t>
            </a:r>
          </a:p>
          <a:p>
            <a:pPr marL="533400" indent="-533400" algn="ctr" defTabSz="914400" eaLnBrk="0" hangingPunct="0">
              <a:spcBef>
                <a:spcPct val="20000"/>
              </a:spcBef>
            </a:pPr>
            <a:r>
              <a:rPr lang="en-US" altLang="ja-JP" sz="3200" b="1">
                <a:solidFill>
                  <a:srgbClr val="7F7F7F"/>
                </a:solidFill>
                <a:latin typeface="Calibri" pitchFamily="34" charset="0"/>
              </a:rPr>
              <a:t>Improvement</a:t>
            </a:r>
          </a:p>
          <a:p>
            <a:pPr marL="533400" indent="-533400" algn="ctr" defTabSz="914400" eaLnBrk="0" hangingPunct="0">
              <a:spcBef>
                <a:spcPct val="20000"/>
              </a:spcBef>
            </a:pPr>
            <a:endParaRPr lang="en-US" altLang="en-US" sz="3200" b="1">
              <a:solidFill>
                <a:srgbClr val="808080"/>
              </a:solidFill>
              <a:latin typeface="Calibri" pitchFamily="34" charset="0"/>
            </a:endParaRPr>
          </a:p>
        </p:txBody>
      </p:sp>
      <p:pic>
        <p:nvPicPr>
          <p:cNvPr id="10244" name="Picture 4"/>
          <p:cNvPicPr>
            <a:picLocks noChangeAspect="1" noChangeArrowheads="1"/>
          </p:cNvPicPr>
          <p:nvPr/>
        </p:nvPicPr>
        <p:blipFill>
          <a:blip r:embed="rId3"/>
          <a:srcRect/>
          <a:stretch>
            <a:fillRect/>
          </a:stretch>
        </p:blipFill>
        <p:spPr bwMode="auto">
          <a:xfrm>
            <a:off x="533400" y="3986213"/>
            <a:ext cx="609600" cy="457200"/>
          </a:xfrm>
          <a:prstGeom prst="rect">
            <a:avLst/>
          </a:prstGeom>
          <a:noFill/>
          <a:ln w="9525">
            <a:noFill/>
            <a:miter lim="800000"/>
            <a:headEnd/>
            <a:tailEnd/>
          </a:ln>
        </p:spPr>
      </p:pic>
      <p:sp>
        <p:nvSpPr>
          <p:cNvPr id="10245" name="Text Box 5"/>
          <p:cNvSpPr txBox="1">
            <a:spLocks noChangeArrowheads="1"/>
          </p:cNvSpPr>
          <p:nvPr/>
        </p:nvSpPr>
        <p:spPr bwMode="auto">
          <a:xfrm>
            <a:off x="228600" y="4386263"/>
            <a:ext cx="1295400" cy="369887"/>
          </a:xfrm>
          <a:prstGeom prst="rect">
            <a:avLst/>
          </a:prstGeom>
          <a:noFill/>
          <a:ln w="9525">
            <a:noFill/>
            <a:miter lim="800000"/>
            <a:headEnd/>
            <a:tailEnd/>
          </a:ln>
        </p:spPr>
        <p:txBody>
          <a:bodyPr>
            <a:spAutoFit/>
          </a:bodyPr>
          <a:lstStyle/>
          <a:p>
            <a:pPr>
              <a:spcBef>
                <a:spcPct val="50000"/>
              </a:spcBef>
            </a:pPr>
            <a:r>
              <a:rPr lang="en-US" altLang="en-US"/>
              <a:t>Developer</a:t>
            </a:r>
          </a:p>
        </p:txBody>
      </p:sp>
      <p:pic>
        <p:nvPicPr>
          <p:cNvPr id="10246" name="Picture 6"/>
          <p:cNvPicPr>
            <a:picLocks noChangeAspect="1" noChangeArrowheads="1"/>
          </p:cNvPicPr>
          <p:nvPr/>
        </p:nvPicPr>
        <p:blipFill>
          <a:blip r:embed="rId4"/>
          <a:srcRect/>
          <a:stretch>
            <a:fillRect/>
          </a:stretch>
        </p:blipFill>
        <p:spPr bwMode="auto">
          <a:xfrm>
            <a:off x="2133600" y="3986213"/>
            <a:ext cx="536575" cy="457200"/>
          </a:xfrm>
          <a:prstGeom prst="rect">
            <a:avLst/>
          </a:prstGeom>
          <a:noFill/>
          <a:ln w="9525">
            <a:noFill/>
            <a:miter lim="800000"/>
            <a:headEnd/>
            <a:tailEnd/>
          </a:ln>
        </p:spPr>
      </p:pic>
      <p:sp>
        <p:nvSpPr>
          <p:cNvPr id="10247" name="Text Box 7"/>
          <p:cNvSpPr txBox="1">
            <a:spLocks noChangeArrowheads="1"/>
          </p:cNvSpPr>
          <p:nvPr/>
        </p:nvSpPr>
        <p:spPr bwMode="auto">
          <a:xfrm>
            <a:off x="1600200" y="4400550"/>
            <a:ext cx="2362200" cy="369888"/>
          </a:xfrm>
          <a:prstGeom prst="rect">
            <a:avLst/>
          </a:prstGeom>
          <a:noFill/>
          <a:ln w="9525">
            <a:noFill/>
            <a:miter lim="800000"/>
            <a:headEnd/>
            <a:tailEnd/>
          </a:ln>
        </p:spPr>
        <p:txBody>
          <a:bodyPr>
            <a:spAutoFit/>
          </a:bodyPr>
          <a:lstStyle/>
          <a:p>
            <a:pPr>
              <a:spcBef>
                <a:spcPct val="50000"/>
              </a:spcBef>
            </a:pPr>
            <a:r>
              <a:rPr lang="en-US" altLang="en-US"/>
              <a:t>Development Lead</a:t>
            </a:r>
          </a:p>
        </p:txBody>
      </p:sp>
      <p:pic>
        <p:nvPicPr>
          <p:cNvPr id="10248" name="Picture 39"/>
          <p:cNvPicPr>
            <a:picLocks noChangeAspect="1" noChangeArrowheads="1"/>
          </p:cNvPicPr>
          <p:nvPr/>
        </p:nvPicPr>
        <p:blipFill>
          <a:blip r:embed="rId5">
            <a:grayscl/>
            <a:biLevel thresh="50000"/>
          </a:blip>
          <a:srcRect/>
          <a:stretch>
            <a:fillRect/>
          </a:stretch>
        </p:blipFill>
        <p:spPr bwMode="auto">
          <a:xfrm>
            <a:off x="6334125" y="3986213"/>
            <a:ext cx="447675" cy="457200"/>
          </a:xfrm>
          <a:prstGeom prst="rect">
            <a:avLst/>
          </a:prstGeom>
          <a:noFill/>
          <a:ln w="9525">
            <a:noFill/>
            <a:miter lim="800000"/>
            <a:headEnd/>
            <a:tailEnd/>
          </a:ln>
        </p:spPr>
      </p:pic>
      <p:pic>
        <p:nvPicPr>
          <p:cNvPr id="10249" name="Picture 40"/>
          <p:cNvPicPr>
            <a:picLocks noChangeAspect="1" noChangeArrowheads="1"/>
          </p:cNvPicPr>
          <p:nvPr/>
        </p:nvPicPr>
        <p:blipFill>
          <a:blip r:embed="rId6">
            <a:grayscl/>
            <a:biLevel thresh="50000"/>
          </a:blip>
          <a:srcRect/>
          <a:stretch>
            <a:fillRect/>
          </a:stretch>
        </p:blipFill>
        <p:spPr bwMode="auto">
          <a:xfrm>
            <a:off x="7620000" y="4000500"/>
            <a:ext cx="506413" cy="442913"/>
          </a:xfrm>
          <a:prstGeom prst="rect">
            <a:avLst/>
          </a:prstGeom>
          <a:noFill/>
          <a:ln w="9525">
            <a:noFill/>
            <a:miter lim="800000"/>
            <a:headEnd/>
            <a:tailEnd/>
          </a:ln>
        </p:spPr>
      </p:pic>
      <p:sp>
        <p:nvSpPr>
          <p:cNvPr id="10250" name="Text Box 41"/>
          <p:cNvSpPr txBox="1">
            <a:spLocks noChangeArrowheads="1"/>
          </p:cNvSpPr>
          <p:nvPr/>
        </p:nvSpPr>
        <p:spPr bwMode="auto">
          <a:xfrm>
            <a:off x="6019800" y="4400550"/>
            <a:ext cx="1066800" cy="369888"/>
          </a:xfrm>
          <a:prstGeom prst="rect">
            <a:avLst/>
          </a:prstGeom>
          <a:noFill/>
          <a:ln w="9525">
            <a:noFill/>
            <a:miter lim="800000"/>
            <a:headEnd/>
            <a:tailEnd/>
          </a:ln>
        </p:spPr>
        <p:txBody>
          <a:bodyPr>
            <a:spAutoFit/>
          </a:bodyPr>
          <a:lstStyle/>
          <a:p>
            <a:pPr algn="ctr">
              <a:spcBef>
                <a:spcPct val="50000"/>
              </a:spcBef>
            </a:pPr>
            <a:r>
              <a:rPr lang="en-US" altLang="en-US"/>
              <a:t>Tester</a:t>
            </a:r>
          </a:p>
        </p:txBody>
      </p:sp>
      <p:sp>
        <p:nvSpPr>
          <p:cNvPr id="10251" name="Text Box 42"/>
          <p:cNvSpPr txBox="1">
            <a:spLocks noChangeArrowheads="1"/>
          </p:cNvSpPr>
          <p:nvPr/>
        </p:nvSpPr>
        <p:spPr bwMode="auto">
          <a:xfrm>
            <a:off x="7315200" y="4411663"/>
            <a:ext cx="1219200" cy="368300"/>
          </a:xfrm>
          <a:prstGeom prst="rect">
            <a:avLst/>
          </a:prstGeom>
          <a:noFill/>
          <a:ln w="9525">
            <a:noFill/>
            <a:miter lim="800000"/>
            <a:headEnd/>
            <a:tailEnd/>
          </a:ln>
        </p:spPr>
        <p:txBody>
          <a:bodyPr>
            <a:spAutoFit/>
          </a:bodyPr>
          <a:lstStyle/>
          <a:p>
            <a:pPr algn="ctr">
              <a:spcBef>
                <a:spcPct val="50000"/>
              </a:spcBef>
            </a:pPr>
            <a:r>
              <a:rPr lang="en-US" altLang="en-US"/>
              <a:t>Test Lead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304800" y="0"/>
            <a:ext cx="8458200" cy="514350"/>
          </a:xfrm>
        </p:spPr>
        <p:txBody>
          <a:bodyPr/>
          <a:lstStyle/>
          <a:p>
            <a:pPr marL="609600" indent="-609600"/>
            <a:r>
              <a:rPr lang="en-US" altLang="en-US" b="1" smtClean="0"/>
              <a:t>Create new issue - Task</a:t>
            </a:r>
          </a:p>
        </p:txBody>
      </p:sp>
      <p:sp>
        <p:nvSpPr>
          <p:cNvPr id="11267" name="Content Placeholder 2"/>
          <p:cNvSpPr>
            <a:spLocks/>
          </p:cNvSpPr>
          <p:nvPr/>
        </p:nvSpPr>
        <p:spPr bwMode="auto">
          <a:xfrm>
            <a:off x="152400" y="361950"/>
            <a:ext cx="5334000" cy="4419600"/>
          </a:xfrm>
          <a:prstGeom prst="rect">
            <a:avLst/>
          </a:prstGeom>
          <a:noFill/>
          <a:ln w="9525">
            <a:noFill/>
            <a:miter lim="800000"/>
            <a:headEnd/>
            <a:tailEnd/>
          </a:ln>
        </p:spPr>
        <p:txBody>
          <a:bodyPr/>
          <a:lstStyle/>
          <a:p>
            <a:pPr marL="533400" indent="-533400" defTabSz="914400" eaLnBrk="0" hangingPunct="0">
              <a:spcBef>
                <a:spcPct val="20000"/>
              </a:spcBef>
            </a:pPr>
            <a:endParaRPr lang="en-US" altLang="ja-JP">
              <a:solidFill>
                <a:srgbClr val="262626"/>
              </a:solidFill>
              <a:latin typeface="Calibri" pitchFamily="34" charset="0"/>
            </a:endParaRPr>
          </a:p>
          <a:p>
            <a:pPr marL="533400" indent="-533400" defTabSz="914400" eaLnBrk="0" hangingPunct="0">
              <a:spcBef>
                <a:spcPct val="20000"/>
              </a:spcBef>
              <a:buFontTx/>
              <a:buBlip>
                <a:blip r:embed="rId3"/>
              </a:buBlip>
            </a:pPr>
            <a:r>
              <a:rPr lang="en-US" altLang="ja-JP">
                <a:solidFill>
                  <a:srgbClr val="262626"/>
                </a:solidFill>
                <a:latin typeface="Calibri" pitchFamily="34" charset="0"/>
              </a:rPr>
              <a:t>A </a:t>
            </a:r>
            <a:r>
              <a:rPr lang="en-US" altLang="ja-JP">
                <a:solidFill>
                  <a:srgbClr val="0000FF"/>
                </a:solidFill>
                <a:latin typeface="Calibri" pitchFamily="34" charset="0"/>
              </a:rPr>
              <a:t>Task</a:t>
            </a:r>
            <a:r>
              <a:rPr lang="en-US" altLang="ja-JP">
                <a:solidFill>
                  <a:srgbClr val="262626"/>
                </a:solidFill>
                <a:latin typeface="Calibri" pitchFamily="34" charset="0"/>
              </a:rPr>
              <a:t> is ideally a</a:t>
            </a:r>
            <a:r>
              <a:rPr lang="en-US" altLang="ja-JP">
                <a:solidFill>
                  <a:srgbClr val="FF0000"/>
                </a:solidFill>
                <a:latin typeface="Calibri" pitchFamily="34" charset="0"/>
              </a:rPr>
              <a:t> Bug</a:t>
            </a:r>
            <a:r>
              <a:rPr lang="en-US" altLang="ja-JP">
                <a:solidFill>
                  <a:srgbClr val="262626"/>
                </a:solidFill>
                <a:latin typeface="Calibri" pitchFamily="34" charset="0"/>
              </a:rPr>
              <a:t>. When a developer finds an issue, she/he will open a </a:t>
            </a:r>
            <a:r>
              <a:rPr lang="en-US" altLang="ja-JP">
                <a:solidFill>
                  <a:srgbClr val="0000FF"/>
                </a:solidFill>
                <a:latin typeface="Calibri" pitchFamily="34" charset="0"/>
              </a:rPr>
              <a:t>Task</a:t>
            </a:r>
            <a:r>
              <a:rPr lang="en-US" altLang="ja-JP">
                <a:solidFill>
                  <a:srgbClr val="262626"/>
                </a:solidFill>
                <a:latin typeface="Calibri" pitchFamily="34" charset="0"/>
              </a:rPr>
              <a:t>  to track works on it until the issue is resolved/closed.</a:t>
            </a:r>
          </a:p>
          <a:p>
            <a:pPr marL="533400" indent="-533400" defTabSz="914400" eaLnBrk="0" hangingPunct="0">
              <a:spcBef>
                <a:spcPct val="20000"/>
              </a:spcBef>
              <a:buFontTx/>
              <a:buBlip>
                <a:blip r:embed="rId3"/>
              </a:buBlip>
            </a:pPr>
            <a:r>
              <a:rPr lang="en-US" altLang="ja-JP">
                <a:solidFill>
                  <a:srgbClr val="262626"/>
                </a:solidFill>
                <a:latin typeface="Calibri" pitchFamily="34" charset="0"/>
              </a:rPr>
              <a:t>Ticket type </a:t>
            </a:r>
            <a:r>
              <a:rPr lang="en-US" altLang="ja-JP">
                <a:solidFill>
                  <a:srgbClr val="0000FF"/>
                </a:solidFill>
                <a:latin typeface="Calibri" pitchFamily="34" charset="0"/>
              </a:rPr>
              <a:t>Task</a:t>
            </a:r>
            <a:r>
              <a:rPr lang="en-US" altLang="ja-JP">
                <a:solidFill>
                  <a:srgbClr val="262626"/>
                </a:solidFill>
                <a:latin typeface="Calibri" pitchFamily="34" charset="0"/>
              </a:rPr>
              <a:t> is also used to request services related to Engineering group, such as requesting authorization, HW or SW request, etc.</a:t>
            </a:r>
          </a:p>
          <a:p>
            <a:pPr marL="533400" indent="-533400" defTabSz="914400" eaLnBrk="0" hangingPunct="0">
              <a:spcBef>
                <a:spcPct val="20000"/>
              </a:spcBef>
              <a:buFontTx/>
              <a:buBlip>
                <a:blip r:embed="rId3"/>
              </a:buBlip>
            </a:pPr>
            <a:r>
              <a:rPr lang="en-US" altLang="ja-JP">
                <a:solidFill>
                  <a:srgbClr val="262626"/>
                </a:solidFill>
                <a:latin typeface="Calibri" pitchFamily="34" charset="0"/>
              </a:rPr>
              <a:t>Creating a </a:t>
            </a:r>
            <a:r>
              <a:rPr lang="en-US" altLang="ja-JP">
                <a:solidFill>
                  <a:srgbClr val="0000FF"/>
                </a:solidFill>
                <a:latin typeface="Calibri" pitchFamily="34" charset="0"/>
              </a:rPr>
              <a:t>Task</a:t>
            </a:r>
            <a:r>
              <a:rPr lang="en-US" altLang="ja-JP">
                <a:solidFill>
                  <a:srgbClr val="262626"/>
                </a:solidFill>
                <a:latin typeface="Calibri" pitchFamily="34" charset="0"/>
              </a:rPr>
              <a:t> is the same as creating a Bug and the meaning of Task’s fields are the same as Bug’s. (Please see the detail of the Bug’s field in Testers part) However, while the </a:t>
            </a:r>
            <a:r>
              <a:rPr lang="en-US" altLang="ja-JP">
                <a:solidFill>
                  <a:srgbClr val="FF0000"/>
                </a:solidFill>
                <a:latin typeface="Calibri" pitchFamily="34" charset="0"/>
              </a:rPr>
              <a:t>Bug</a:t>
            </a:r>
            <a:r>
              <a:rPr lang="en-US" altLang="ja-JP">
                <a:solidFill>
                  <a:srgbClr val="262626"/>
                </a:solidFill>
                <a:latin typeface="Calibri" pitchFamily="34" charset="0"/>
              </a:rPr>
              <a:t> requires many mandatory fields, the only mandatory field for a Task is the summary.</a:t>
            </a:r>
          </a:p>
          <a:p>
            <a:pPr marL="533400" indent="-533400" defTabSz="914400" eaLnBrk="0" hangingPunct="0">
              <a:spcBef>
                <a:spcPct val="20000"/>
              </a:spcBef>
              <a:buFontTx/>
              <a:buBlip>
                <a:blip r:embed="rId3"/>
              </a:buBlip>
            </a:pPr>
            <a:r>
              <a:rPr lang="en-US" altLang="ja-JP">
                <a:solidFill>
                  <a:srgbClr val="0000FF"/>
                </a:solidFill>
                <a:latin typeface="Calibri" pitchFamily="34" charset="0"/>
              </a:rPr>
              <a:t>A Task has the same workflow as a Bug</a:t>
            </a:r>
            <a:r>
              <a:rPr lang="en-US" altLang="en-US">
                <a:solidFill>
                  <a:srgbClr val="262626"/>
                </a:solidFill>
                <a:latin typeface="Calibri" pitchFamily="34" charset="0"/>
              </a:rPr>
              <a:t>. </a:t>
            </a:r>
            <a:endParaRPr lang="en-US" altLang="ja-JP">
              <a:solidFill>
                <a:srgbClr val="262626"/>
              </a:solidFill>
              <a:latin typeface="Calibri" pitchFamily="34" charset="0"/>
            </a:endParaRPr>
          </a:p>
          <a:p>
            <a:pPr marL="533400" indent="-533400" defTabSz="914400" eaLnBrk="0" hangingPunct="0">
              <a:spcBef>
                <a:spcPct val="20000"/>
              </a:spcBef>
              <a:buFontTx/>
              <a:buBlip>
                <a:blip r:embed="rId3"/>
              </a:buBlip>
            </a:pPr>
            <a:r>
              <a:rPr lang="en-US" altLang="ja-JP">
                <a:solidFill>
                  <a:srgbClr val="0000FF"/>
                </a:solidFill>
                <a:latin typeface="Calibri" pitchFamily="34" charset="0"/>
              </a:rPr>
              <a:t>A Task sometimes has many sub-tasks </a:t>
            </a:r>
            <a:r>
              <a:rPr lang="en-US" altLang="ja-JP">
                <a:solidFill>
                  <a:srgbClr val="262626"/>
                </a:solidFill>
                <a:latin typeface="Calibri" pitchFamily="34" charset="0"/>
              </a:rPr>
              <a:t>.</a:t>
            </a:r>
          </a:p>
          <a:p>
            <a:pPr marL="533400" indent="-533400" defTabSz="914400" eaLnBrk="0" hangingPunct="0">
              <a:spcBef>
                <a:spcPct val="20000"/>
              </a:spcBef>
              <a:buFontTx/>
              <a:buBlip>
                <a:blip r:embed="rId3"/>
              </a:buBlip>
            </a:pPr>
            <a:endParaRPr lang="en-US" altLang="ja-JP">
              <a:solidFill>
                <a:srgbClr val="262626"/>
              </a:solidFill>
              <a:latin typeface="Calibri" pitchFamily="34" charset="0"/>
            </a:endParaRPr>
          </a:p>
          <a:p>
            <a:pPr marL="533400" indent="-533400" defTabSz="914400" eaLnBrk="0" hangingPunct="0">
              <a:spcBef>
                <a:spcPct val="20000"/>
              </a:spcBef>
            </a:pPr>
            <a:r>
              <a:rPr lang="en-US" altLang="ja-JP" b="1">
                <a:solidFill>
                  <a:srgbClr val="262626"/>
                </a:solidFill>
                <a:latin typeface="Calibri" pitchFamily="34" charset="0"/>
              </a:rPr>
              <a:t>	</a:t>
            </a:r>
            <a:endParaRPr lang="en-US" altLang="en-US">
              <a:solidFill>
                <a:srgbClr val="808080"/>
              </a:solidFill>
              <a:latin typeface="Calibri" pitchFamily="34" charset="0"/>
            </a:endParaRPr>
          </a:p>
          <a:p>
            <a:pPr marL="533400" indent="-533400" defTabSz="914400" eaLnBrk="0" hangingPunct="0">
              <a:spcBef>
                <a:spcPct val="20000"/>
              </a:spcBef>
            </a:pPr>
            <a:endParaRPr lang="en-US" altLang="en-US" b="1">
              <a:solidFill>
                <a:srgbClr val="262626"/>
              </a:solidFill>
              <a:latin typeface="Calibri" pitchFamily="34" charset="0"/>
            </a:endParaRPr>
          </a:p>
        </p:txBody>
      </p:sp>
      <p:pic>
        <p:nvPicPr>
          <p:cNvPr id="11268" name="Picture 89"/>
          <p:cNvPicPr>
            <a:picLocks noChangeAspect="1" noChangeArrowheads="1"/>
          </p:cNvPicPr>
          <p:nvPr/>
        </p:nvPicPr>
        <p:blipFill>
          <a:blip r:embed="rId4"/>
          <a:srcRect/>
          <a:stretch>
            <a:fillRect/>
          </a:stretch>
        </p:blipFill>
        <p:spPr bwMode="auto">
          <a:xfrm>
            <a:off x="5610225" y="696913"/>
            <a:ext cx="3381375" cy="44465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32453</TotalTime>
  <Words>2734</Words>
  <Application>Microsoft Office PowerPoint</Application>
  <PresentationFormat>On-screen Show (16:9)</PresentationFormat>
  <Paragraphs>340</Paragraphs>
  <Slides>53</Slides>
  <Notes>35</Notes>
  <HiddenSlides>0</HiddenSlides>
  <MMClips>0</MMClips>
  <ScaleCrop>false</ScaleCrop>
  <HeadingPairs>
    <vt:vector size="4" baseType="variant">
      <vt:variant>
        <vt:lpstr>Theme</vt:lpstr>
      </vt:variant>
      <vt:variant>
        <vt:i4>3</vt:i4>
      </vt:variant>
      <vt:variant>
        <vt:lpstr>Slide Titles</vt:lpstr>
      </vt:variant>
      <vt:variant>
        <vt:i4>53</vt:i4>
      </vt:variant>
    </vt:vector>
  </HeadingPairs>
  <TitlesOfParts>
    <vt:vector size="56" baseType="lpstr">
      <vt:lpstr>Office Theme</vt:lpstr>
      <vt:lpstr>1_Office Theme</vt:lpstr>
      <vt:lpstr>2_Office Theme</vt:lpstr>
      <vt:lpstr>Guide to Use JIRA</vt:lpstr>
      <vt:lpstr>Overview</vt:lpstr>
      <vt:lpstr>PowerPoint Presentation</vt:lpstr>
      <vt:lpstr>PowerPoint Presentation</vt:lpstr>
      <vt:lpstr>Issue types</vt:lpstr>
      <vt:lpstr>PowerPoint Presentation</vt:lpstr>
      <vt:lpstr>PowerPoint Presentation</vt:lpstr>
      <vt:lpstr>Issue types</vt:lpstr>
      <vt:lpstr>Create new issue - Task</vt:lpstr>
      <vt:lpstr>Create new issue – Task (cont.)</vt:lpstr>
      <vt:lpstr>Issue types</vt:lpstr>
      <vt:lpstr>Create New Issue – Improvement</vt:lpstr>
      <vt:lpstr>Overview</vt:lpstr>
      <vt:lpstr>Searching Issues </vt:lpstr>
      <vt:lpstr>Searching issues – Quick Search </vt:lpstr>
      <vt:lpstr>Quick Search – Free text searching</vt:lpstr>
      <vt:lpstr>Quick Search – Smart querying</vt:lpstr>
      <vt:lpstr>Searching issues </vt:lpstr>
      <vt:lpstr>Searching issues – Simple Search</vt:lpstr>
      <vt:lpstr>Simple search – example</vt:lpstr>
      <vt:lpstr>Simple search – criteria groups</vt:lpstr>
      <vt:lpstr>Searching issues </vt:lpstr>
      <vt:lpstr>Searching issues – Advanced Search</vt:lpstr>
      <vt:lpstr>Advanced Search – Example 1</vt:lpstr>
      <vt:lpstr>Advanced Search – keywords and syntax</vt:lpstr>
      <vt:lpstr>Switching between Advanced and Simple Search</vt:lpstr>
      <vt:lpstr>Searching issues </vt:lpstr>
      <vt:lpstr>Issue Filters - Saving Searches </vt:lpstr>
      <vt:lpstr>Issue Filters – Manage Filter</vt:lpstr>
      <vt:lpstr>Overview</vt:lpstr>
      <vt:lpstr>Watching Issues </vt:lpstr>
      <vt:lpstr>Overview</vt:lpstr>
      <vt:lpstr>Dashboard</vt:lpstr>
      <vt:lpstr>Dashboard – Create new dashboard </vt:lpstr>
      <vt:lpstr>Dashboard – Customize Dashboard</vt:lpstr>
      <vt:lpstr>Dashboard customization – add gadgets</vt:lpstr>
      <vt:lpstr>Dashboard customization – drag and drop</vt:lpstr>
      <vt:lpstr>Dashboard customization – change gadget style</vt:lpstr>
      <vt:lpstr>Dashboard customization - layout</vt:lpstr>
      <vt:lpstr>Dashboard – Customize Dashboard</vt:lpstr>
      <vt:lpstr>Dashboard – Customize Dashboard (cont.)</vt:lpstr>
      <vt:lpstr>Browsing a Project</vt:lpstr>
      <vt:lpstr>Browsing a Project – Project Information</vt:lpstr>
      <vt:lpstr>PowerPoint Presentation</vt:lpstr>
      <vt:lpstr>PowerPoint Presentation</vt:lpstr>
      <vt:lpstr>DAMS Viewer – View tags of a Release</vt:lpstr>
      <vt:lpstr>PowerPoint Presentation</vt:lpstr>
      <vt:lpstr>DAMS Viewer – RP List</vt:lpstr>
      <vt:lpstr>PowerPoint Presentation</vt:lpstr>
      <vt:lpstr>PowerPoint Presentation</vt:lpstr>
      <vt:lpstr>PowerPoint Presentation</vt:lpstr>
      <vt:lpstr>PowerPoint Presentation</vt:lpstr>
      <vt:lpstr>Thank you</vt:lpstr>
    </vt:vector>
  </TitlesOfParts>
  <Company>DIRECTV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DIRECTV</dc:creator>
  <cp:lastModifiedBy>00u4737</cp:lastModifiedBy>
  <cp:revision>1329</cp:revision>
  <dcterms:created xsi:type="dcterms:W3CDTF">2010-09-27T15:54:40Z</dcterms:created>
  <dcterms:modified xsi:type="dcterms:W3CDTF">2014-04-14T22:18:46Z</dcterms:modified>
</cp:coreProperties>
</file>